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78" r:id="rId7"/>
    <p:sldId id="258" r:id="rId8"/>
    <p:sldId id="281" r:id="rId9"/>
    <p:sldId id="282" r:id="rId10"/>
    <p:sldId id="266" r:id="rId11"/>
    <p:sldId id="283" r:id="rId12"/>
    <p:sldId id="284" r:id="rId13"/>
    <p:sldId id="285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90655" autoAdjust="0"/>
  </p:normalViewPr>
  <p:slideViewPr>
    <p:cSldViewPr snapToGrid="0">
      <p:cViewPr varScale="1">
        <p:scale>
          <a:sx n="100" d="100"/>
          <a:sy n="100" d="100"/>
        </p:scale>
        <p:origin x="762" y="9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uralMammadlee/DIP392-weddingAP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D4CF182-2EA4-90EE-4473-B4328860656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991350" y="487018"/>
            <a:ext cx="4179570" cy="3377354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Team DIP392-wedding_app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Members:</a:t>
            </a:r>
            <a:b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</a:br>
            <a:b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Tural Mammadli (221ADB166)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Tural Asgarov (221ADB123)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effectLst/>
              </a:rPr>
              <a:t>Rza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 Mirzayev (221ADB213)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Khayal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effectLst/>
              </a:rPr>
              <a:t>Aghazada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 (221ADB119)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effectLst/>
              </a:rPr>
              <a:t>Sadulla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effectLst/>
              </a:rPr>
              <a:t>Abdukodirov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 (221ADB187)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Ahmad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effectLst/>
              </a:rPr>
              <a:t>Ughurluzada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 (211ADB063)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</a:b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GitHub: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hlinkClick r:id="rId3"/>
              </a:rPr>
              <a:t>https://github.com/TuralMammadlee/DIP392-weddingAPP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3C3F798-B8D3-87C3-EDAC-BCE7E209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&amp; Future Work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9953607E-637D-BA35-3736-E0D8C500DAF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685306" y="2389537"/>
            <a:ext cx="6925294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Core wedding-planning features in a clean, responsive UI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Could add next: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Calendar integrations (Google, Outlook)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analytics &amp; reporting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collaboration/chat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Mobile-native app 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We welcome your questions, suggestions, and any feedback on scope, design, or features!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1141340"/>
          </a:xfrm>
        </p:spPr>
        <p:txBody>
          <a:bodyPr anchor="b">
            <a:normAutofit/>
          </a:bodyPr>
          <a:lstStyle/>
          <a:p>
            <a:r>
              <a:rPr lang="en-US" dirty="0"/>
              <a:t>Project Overview &amp; Motivation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97486EE-4CB0-1A57-DB4A-2B0856A3426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2160588" y="1827937"/>
            <a:ext cx="730905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lang="en-US" altLang="en-US" dirty="0">
                <a:latin typeface="Arial" panose="020B0604020202020204" pitchFamily="34" charset="0"/>
              </a:rPr>
              <a:t> is it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full-stack Wedding Management 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Simplify and centralize wedding planning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planners, vendors, and guests a single, intuitive portal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 manual tracking and communication overhead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948683"/>
          </a:xfrm>
        </p:spPr>
        <p:txBody>
          <a:bodyPr anchor="b">
            <a:normAutofit/>
          </a:bodyPr>
          <a:lstStyle/>
          <a:p>
            <a:r>
              <a:rPr lang="en-US" b="1" dirty="0"/>
              <a:t>Chosen SDLC Methodology</a:t>
            </a:r>
            <a:br>
              <a:rPr lang="en-US" b="1" dirty="0"/>
            </a:b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C098905-2F04-2CEA-D533-074FBBD9A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66874" y="2090847"/>
            <a:ext cx="5733773" cy="303273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Why: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Fast feedback loops within 20–30 hour project window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Allows continuous refinement of requirements, design, and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Fits our small team and evolving client needs</a:t>
            </a:r>
          </a:p>
          <a:p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09CEC7BF-43C1-458D-7C82-5BE2CB017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87108" y="2705177"/>
            <a:ext cx="3943627" cy="448989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9FFFF412-39BC-B514-E8FB-2F0A1068FD3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887107" y="3164867"/>
            <a:ext cx="3943627" cy="30327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30BBADF1-280C-2A67-F86F-0066236C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8625" y="430975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B4D19E6-D442-2924-F777-77002551E6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3450" y="1444516"/>
            <a:ext cx="46153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Approach: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Iterative/Agile-inspired SDLC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112765"/>
          </a:xfrm>
        </p:spPr>
        <p:txBody>
          <a:bodyPr/>
          <a:lstStyle/>
          <a:p>
            <a:r>
              <a:rPr lang="en-US" b="1" dirty="0"/>
              <a:t>Requirements Gathering &amp; Analysis</a:t>
            </a:r>
            <a:br>
              <a:rPr lang="en-US" b="1" dirty="0"/>
            </a:b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484F11-8148-2E95-7D35-D3B5060A0D2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779588" y="1914961"/>
            <a:ext cx="8239307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Elicitation: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Client brief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outputs: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Roles: Admin (planner), Vendor, Guest</a:t>
            </a:r>
          </a:p>
          <a:p>
            <a:pPr lvl="2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modules: Guests, Venues, Vendors, Budget, Tasks, Dashboard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Uncertainties clarified: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external integrations required</a:t>
            </a:r>
          </a:p>
          <a:p>
            <a:pPr lvl="2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Reminders via simple in-app/email notifications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2175" y="494666"/>
            <a:ext cx="8420100" cy="1259839"/>
          </a:xfrm>
        </p:spPr>
        <p:txBody>
          <a:bodyPr/>
          <a:lstStyle/>
          <a:p>
            <a:r>
              <a:rPr lang="en-US" b="1" dirty="0"/>
              <a:t>Software Requirements Specification</a:t>
            </a:r>
            <a:br>
              <a:rPr lang="en-US" b="1" dirty="0"/>
            </a:b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2175" y="2417446"/>
            <a:ext cx="3924300" cy="464499"/>
          </a:xfrm>
        </p:spPr>
        <p:txBody>
          <a:bodyPr/>
          <a:lstStyle/>
          <a:p>
            <a:r>
              <a:rPr lang="en-US" b="1" dirty="0"/>
              <a:t>Functional: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6223" y="2417445"/>
            <a:ext cx="3943627" cy="464499"/>
          </a:xfrm>
        </p:spPr>
        <p:txBody>
          <a:bodyPr/>
          <a:lstStyle/>
          <a:p>
            <a:r>
              <a:rPr lang="en-US" b="1" dirty="0"/>
              <a:t>Non-Functional:</a:t>
            </a:r>
            <a:endParaRPr lang="en-US" dirty="0"/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F348DF-C0D4-8A28-D10B-BF6C60577A6C}"/>
              </a:ext>
            </a:extLst>
          </p:cNvPr>
          <p:cNvSpPr>
            <a:spLocks noGrp="1" noChangeArrowheads="1"/>
          </p:cNvSpPr>
          <p:nvPr>
            <p:ph sz="half" idx="13"/>
          </p:nvPr>
        </p:nvSpPr>
        <p:spPr bwMode="auto">
          <a:xfrm>
            <a:off x="2357783" y="2881945"/>
            <a:ext cx="3533083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Account &amp; role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Guest RSVP tracking with reminders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Venue booking calendar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Vendor directory &amp; availability updates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Budget entry &amp; reporting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 creation, assignment, reminders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dashboard metrics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103248-4AAC-8E5F-8145-A156A3C0B85D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6472237" y="2887338"/>
            <a:ext cx="418095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≤ 2 s response time; 98% availability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UI, basic accessibility compliance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Java/Spring Boot + PostgreSQL</a:t>
            </a:r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927099"/>
          </a:xfrm>
        </p:spPr>
        <p:txBody>
          <a:bodyPr/>
          <a:lstStyle/>
          <a:p>
            <a:r>
              <a:rPr lang="en-US" dirty="0"/>
              <a:t>System &amp; Software Design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3995" y="1696462"/>
            <a:ext cx="4983480" cy="351284"/>
          </a:xfrm>
        </p:spPr>
        <p:txBody>
          <a:bodyPr>
            <a:normAutofit/>
          </a:bodyPr>
          <a:lstStyle/>
          <a:p>
            <a:r>
              <a:rPr lang="en-US" sz="1200" b="1" dirty="0"/>
              <a:t>Architecture:</a:t>
            </a:r>
            <a:r>
              <a:rPr lang="en-US" sz="1200" dirty="0"/>
              <a:t> N-Tier (React UI ➔ Spring Boot API ➔ PostgreSQL)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878061" y="2229737"/>
            <a:ext cx="5516880" cy="351284"/>
          </a:xfrm>
        </p:spPr>
        <p:txBody>
          <a:bodyPr/>
          <a:lstStyle/>
          <a:p>
            <a:r>
              <a:rPr lang="en-US" b="1" dirty="0"/>
              <a:t>UML highlights:</a:t>
            </a:r>
            <a:endParaRPr lang="en-US" dirty="0"/>
          </a:p>
          <a:p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5A72F0D-F501-1967-3FD7-C58845D4FC9F}"/>
              </a:ext>
            </a:extLst>
          </p:cNvPr>
          <p:cNvSpPr>
            <a:spLocks noGrp="1" noChangeArrowheads="1"/>
          </p:cNvSpPr>
          <p:nvPr>
            <p:ph sz="half" idx="15"/>
          </p:nvPr>
        </p:nvSpPr>
        <p:spPr bwMode="auto">
          <a:xfrm>
            <a:off x="1236663" y="1920577"/>
            <a:ext cx="2344737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classes/modules: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&amp; subclasses 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AdminUser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VendorUser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GuestUser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WeddingEvent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Venue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Budget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Task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Guest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Vendor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Dashboard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1723643-9C75-A94F-3416-D58B74C02394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4878061" y="2679104"/>
            <a:ext cx="50706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 separation of concerns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Role-based access control via inheritance/polymorphism</a:t>
            </a:r>
          </a:p>
        </p:txBody>
      </p:sp>
      <p:pic>
        <p:nvPicPr>
          <p:cNvPr id="6149" name="Picture 5">
            <a:extLst>
              <a:ext uri="{FF2B5EF4-FFF2-40B4-BE49-F238E27FC236}">
                <a16:creationId xmlns:a16="http://schemas.microsoft.com/office/drawing/2014/main" id="{387B2FD7-EBE6-4698-646D-8E0BE8F97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475" y="3473332"/>
            <a:ext cx="74104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1949" y="0"/>
            <a:ext cx="5884027" cy="1204912"/>
          </a:xfrm>
        </p:spPr>
        <p:txBody>
          <a:bodyPr/>
          <a:lstStyle/>
          <a:p>
            <a:r>
              <a:rPr lang="en-US" b="1" dirty="0"/>
              <a:t>Implementation Phase</a:t>
            </a:r>
            <a:br>
              <a:rPr lang="en-US" b="1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606125" y="1204911"/>
            <a:ext cx="5907176" cy="421481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Tech stack:</a:t>
            </a:r>
            <a:r>
              <a:rPr lang="en-US" dirty="0"/>
              <a:t> Java 17, Spring Boot 3.2.1, Spring Security/JWT, PostgreSQL, React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Major steps: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DB schema design &amp; JPA entities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REST API endpoints (+ security filters)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React frontend with routing &amp; Axios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Integration of basic UI for each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Challenges addressed:</a:t>
            </a:r>
            <a:r>
              <a:rPr lang="en-US" dirty="0"/>
              <a:t> CORS &amp; JWT config, database driver setup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346491"/>
            <a:ext cx="3247662" cy="1917700"/>
          </a:xfrm>
        </p:spPr>
        <p:txBody>
          <a:bodyPr>
            <a:normAutofit/>
          </a:bodyPr>
          <a:lstStyle/>
          <a:p>
            <a:r>
              <a:rPr lang="en-US" dirty="0"/>
              <a:t>Testing Strategy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B96A4BD-1A3E-DDF0-70F7-1782AE8C1C56}"/>
              </a:ext>
            </a:extLst>
          </p:cNvPr>
          <p:cNvSpPr>
            <a:spLocks noGrp="1" noChangeArrowheads="1"/>
          </p:cNvSpPr>
          <p:nvPr>
            <p:ph sz="half" idx="16"/>
          </p:nvPr>
        </p:nvSpPr>
        <p:spPr bwMode="auto">
          <a:xfrm>
            <a:off x="563120" y="1681083"/>
            <a:ext cx="5390006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Black-box (API) tests: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Postman collections covering TC001–TC015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Unit tests: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4914" lvl="1" indent="-1714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AuthControllerTests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JwtUtilsTests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UserDetailsServiceImplTests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69214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Service-layer tests with mocked repositories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Coverage focus: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69214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Equivalence classes (valid/invalid inputs)</a:t>
            </a:r>
          </a:p>
          <a:p>
            <a:pPr marL="569214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Boundary values (empty/missing fields, date edges, budget limits)</a:t>
            </a:r>
          </a:p>
          <a:p>
            <a:pPr marL="569214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flows (authorized vs. unauthorized)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EC0236-D114-6378-88F7-B6B5A676A531}"/>
              </a:ext>
            </a:extLst>
          </p:cNvPr>
          <p:cNvSpPr txBox="1"/>
          <p:nvPr/>
        </p:nvSpPr>
        <p:spPr>
          <a:xfrm>
            <a:off x="6372225" y="962441"/>
            <a:ext cx="609600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/>
              <a:t>Test Results &amp; Validation</a:t>
            </a:r>
          </a:p>
          <a:p>
            <a:pPr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Authentication: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1600" dirty="0"/>
              <a:t>Valid signup/</a:t>
            </a:r>
            <a:r>
              <a:rPr lang="en-US" sz="1600" dirty="0" err="1"/>
              <a:t>signin</a:t>
            </a:r>
            <a:r>
              <a:rPr lang="en-US" sz="1600" dirty="0"/>
              <a:t>; rejection on duplicates, bad credentials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Guests &amp; RSVP: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Add/edit/delete with proper status codes;  reminders triggered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Venue Booking: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Successful bookings; conflict errors on unavailable dates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Budget &amp; Tasks: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Expense tracking; errors on over-budget;  task reminders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Dashboard: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1600" dirty="0"/>
              <a:t>Accurate aggregation of guests, expenses, tasks</a:t>
            </a:r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4" y="1991491"/>
            <a:ext cx="5124855" cy="929375"/>
          </a:xfrm>
        </p:spPr>
        <p:txBody>
          <a:bodyPr anchor="b">
            <a:normAutofit/>
          </a:bodyPr>
          <a:lstStyle/>
          <a:p>
            <a:r>
              <a:rPr lang="en-US" sz="2400" b="1" dirty="0"/>
              <a:t>Process Challenges &amp; Lessons Learned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AE07A905-8B37-D13F-25D3-1D3BCDB86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6052" y="2231683"/>
            <a:ext cx="3943627" cy="448989"/>
          </a:xfrm>
        </p:spPr>
        <p:txBody>
          <a:bodyPr/>
          <a:lstStyle/>
          <a:p>
            <a:r>
              <a:rPr lang="en-US" sz="2400" b="1" dirty="0"/>
              <a:t>Demo Overview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3CF45-7F4F-DF8A-7F0C-F2662E8C335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00454" y="2984059"/>
            <a:ext cx="4857750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Configuration hurdles: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Spring Security/JWT and CORS setup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trade-offs: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Modular OO design vs. implementation time constraints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Team coordination: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Clear interfaces &amp; API contracts helped parallel work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takeaways: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testing of auth flows prevents downstream issues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Keeping scope focused is essential under tight timelines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2D0FC9-8727-DCFC-F718-65359AD57252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6845030" y="2984059"/>
            <a:ext cx="4760068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Registration &amp; Login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(React UI ➔ Backend ➔ DB)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Guest RSVP flow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(add guest, send reminder, update status)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Venue booking calendar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(view availability and book)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snapshot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(guests, budget, and tasks overview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{1592C952-5494-4C8F-AF59-F605ABAA9C64}tf67328976_win32</Template>
  <TotalTime>278</TotalTime>
  <Words>666</Words>
  <Application>Microsoft Office PowerPoint</Application>
  <PresentationFormat>Widescreen</PresentationFormat>
  <Paragraphs>121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Unicode MS</vt:lpstr>
      <vt:lpstr>Calibri</vt:lpstr>
      <vt:lpstr>Tenorite</vt:lpstr>
      <vt:lpstr>Custom</vt:lpstr>
      <vt:lpstr>Team DIP392-wedding_app, Members:  Tural Mammadli (221ADB166) Tural Asgarov (221ADB123) Rza Mirzayev (221ADB213) Khayal Aghazada (221ADB119) Sadulla Abdukodirov (221ADB187) Ahmad Ughurluzada (211ADB063)  GitHub: https://github.com/TuralMammadlee/DIP392-weddingAPP </vt:lpstr>
      <vt:lpstr>Project Overview &amp; Motivation</vt:lpstr>
      <vt:lpstr>Chosen SDLC Methodology </vt:lpstr>
      <vt:lpstr>Requirements Gathering &amp; Analysis </vt:lpstr>
      <vt:lpstr>Software Requirements Specification </vt:lpstr>
      <vt:lpstr>System &amp; Software Design</vt:lpstr>
      <vt:lpstr>Implementation Phase </vt:lpstr>
      <vt:lpstr>Testing Strategy</vt:lpstr>
      <vt:lpstr>Process Challenges &amp; Lessons Learned</vt:lpstr>
      <vt:lpstr>Conclusion &amp; Future Work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Tural Mammadli</dc:creator>
  <cp:lastModifiedBy>Tural Mammadli</cp:lastModifiedBy>
  <cp:revision>1</cp:revision>
  <dcterms:created xsi:type="dcterms:W3CDTF">2025-05-20T13:33:44Z</dcterms:created>
  <dcterms:modified xsi:type="dcterms:W3CDTF">2025-05-20T18:12:25Z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