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242848f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4e242848f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151a72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151a72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in case.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151a72b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151a72b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e151a72b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e151a72b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f40c72f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f40c72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151a72b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151a72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1cc9a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e1cc9a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1cc9a3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1cc9a3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2131225"/>
            <a:ext cx="8520600" cy="17394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Source Sans Pro"/>
              <a:buNone/>
              <a:defRPr sz="5200">
                <a:latin typeface="Source Sans Pro"/>
                <a:ea typeface="Source Sans Pro"/>
                <a:cs typeface="Source Sans Pro"/>
                <a:sym typeface="Source Sans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8706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Source Sans Pro"/>
              <a:buNone/>
              <a:defRPr sz="28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AcademyLogo_White.png" id="13" name="Google Shape;13;p2"/>
          <p:cNvPicPr preferRelativeResize="0"/>
          <p:nvPr/>
        </p:nvPicPr>
        <p:blipFill>
          <a:blip r:embed="rId2">
            <a:alphaModFix/>
          </a:blip>
          <a:stretch>
            <a:fillRect/>
          </a:stretch>
        </p:blipFill>
        <p:spPr>
          <a:xfrm>
            <a:off x="1795630" y="-1"/>
            <a:ext cx="5552750" cy="197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1"/>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2"/>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311700" y="2131225"/>
            <a:ext cx="8520600" cy="1739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Font typeface="Source Sans Pro"/>
              <a:buNone/>
              <a:defRPr sz="5200">
                <a:latin typeface="Source Sans Pro"/>
                <a:ea typeface="Source Sans Pro"/>
                <a:cs typeface="Source Sans Pro"/>
                <a:sym typeface="Source Sans Pro"/>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6" name="Google Shape;66;p14"/>
          <p:cNvSpPr txBox="1"/>
          <p:nvPr>
            <p:ph idx="1" type="subTitle"/>
          </p:nvPr>
        </p:nvSpPr>
        <p:spPr>
          <a:xfrm>
            <a:off x="311700" y="38706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Source Sans Pro"/>
              <a:buNone/>
              <a:defRPr sz="2800">
                <a:latin typeface="Source Sans Pro"/>
                <a:ea typeface="Source Sans Pro"/>
                <a:cs typeface="Source Sans Pro"/>
                <a:sym typeface="Source Sans Pr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AcademyLogo_White.png" id="68" name="Google Shape;68;p14"/>
          <p:cNvPicPr preferRelativeResize="0"/>
          <p:nvPr/>
        </p:nvPicPr>
        <p:blipFill rotWithShape="1">
          <a:blip r:embed="rId2">
            <a:alphaModFix/>
          </a:blip>
          <a:srcRect b="0" l="0" r="0" t="0"/>
          <a:stretch/>
        </p:blipFill>
        <p:spPr>
          <a:xfrm>
            <a:off x="1795630" y="-1"/>
            <a:ext cx="5552750" cy="1978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Google Shape;70;p15"/>
          <p:cNvSpPr txBox="1"/>
          <p:nvPr>
            <p:ph type="title"/>
          </p:nvPr>
        </p:nvSpPr>
        <p:spPr>
          <a:xfrm>
            <a:off x="311700" y="433500"/>
            <a:ext cx="5730000" cy="58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p15"/>
          <p:cNvSpPr txBox="1"/>
          <p:nvPr>
            <p:ph idx="1" type="body"/>
          </p:nvPr>
        </p:nvSpPr>
        <p:spPr>
          <a:xfrm>
            <a:off x="311700" y="1244325"/>
            <a:ext cx="8520600" cy="33246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Source Sans Pro"/>
              <a:buNone/>
              <a:defRPr sz="3600">
                <a:latin typeface="Source Sans Pro"/>
                <a:ea typeface="Source Sans Pro"/>
                <a:cs typeface="Source Sans Pro"/>
                <a:sym typeface="Source Sans Pro"/>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5730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0" name="Google Shape;80;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1" name="Google Shape;81;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2" name="Google Shape;8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17"/>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5730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18"/>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8" name="Shape 88"/>
        <p:cNvGrpSpPr/>
        <p:nvPr/>
      </p:nvGrpSpPr>
      <p:grpSpPr>
        <a:xfrm>
          <a:off x="0" y="0"/>
          <a:ext cx="0" cy="0"/>
          <a:chOff x="0" y="0"/>
          <a:chExt cx="0" cy="0"/>
        </a:xfrm>
      </p:grpSpPr>
      <p:sp>
        <p:nvSpPr>
          <p:cNvPr id="89" name="Google Shape;89;p19"/>
          <p:cNvSpPr txBox="1"/>
          <p:nvPr>
            <p:ph type="title"/>
          </p:nvPr>
        </p:nvSpPr>
        <p:spPr>
          <a:xfrm>
            <a:off x="311700" y="555600"/>
            <a:ext cx="5730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0" name="Google Shape;9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2" name="Google Shape;92;p19"/>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0" name="Google Shape;100;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dk1"/>
              </a:buClr>
              <a:buSzPts val="1800"/>
              <a:buChar char="●"/>
              <a:defRPr>
                <a:solidFill>
                  <a:schemeClr val="dk1"/>
                </a:solidFill>
              </a:defRPr>
            </a:lvl1pPr>
            <a:lvl2pPr indent="-317500" lvl="1" marL="914400" rtl="0" algn="l">
              <a:lnSpc>
                <a:spcPct val="115000"/>
              </a:lnSpc>
              <a:spcBef>
                <a:spcPts val="1600"/>
              </a:spcBef>
              <a:spcAft>
                <a:spcPts val="0"/>
              </a:spcAft>
              <a:buClr>
                <a:schemeClr val="dk1"/>
              </a:buClr>
              <a:buSzPts val="1400"/>
              <a:buChar char="○"/>
              <a:defRPr>
                <a:solidFill>
                  <a:schemeClr val="dk1"/>
                </a:solidFill>
              </a:defRPr>
            </a:lvl2pPr>
            <a:lvl3pPr indent="-317500" lvl="2" marL="1371600" rtl="0" algn="l">
              <a:lnSpc>
                <a:spcPct val="115000"/>
              </a:lnSpc>
              <a:spcBef>
                <a:spcPts val="1600"/>
              </a:spcBef>
              <a:spcAft>
                <a:spcPts val="0"/>
              </a:spcAft>
              <a:buClr>
                <a:schemeClr val="dk1"/>
              </a:buClr>
              <a:buSzPts val="1400"/>
              <a:buChar char="■"/>
              <a:defRPr>
                <a:solidFill>
                  <a:schemeClr val="dk1"/>
                </a:solidFill>
              </a:defRPr>
            </a:lvl3pPr>
            <a:lvl4pPr indent="-317500" lvl="3" marL="1828800" rtl="0" algn="l">
              <a:lnSpc>
                <a:spcPct val="115000"/>
              </a:lnSpc>
              <a:spcBef>
                <a:spcPts val="1600"/>
              </a:spcBef>
              <a:spcAft>
                <a:spcPts val="0"/>
              </a:spcAft>
              <a:buClr>
                <a:schemeClr val="dk1"/>
              </a:buClr>
              <a:buSzPts val="1400"/>
              <a:buChar char="●"/>
              <a:defRPr>
                <a:solidFill>
                  <a:schemeClr val="dk1"/>
                </a:solidFill>
              </a:defRPr>
            </a:lvl4pPr>
            <a:lvl5pPr indent="-317500" lvl="4" marL="2286000" rtl="0" algn="l">
              <a:lnSpc>
                <a:spcPct val="115000"/>
              </a:lnSpc>
              <a:spcBef>
                <a:spcPts val="1600"/>
              </a:spcBef>
              <a:spcAft>
                <a:spcPts val="0"/>
              </a:spcAft>
              <a:buClr>
                <a:schemeClr val="dk1"/>
              </a:buClr>
              <a:buSzPts val="1400"/>
              <a:buChar char="○"/>
              <a:defRPr>
                <a:solidFill>
                  <a:schemeClr val="dk1"/>
                </a:solidFill>
              </a:defRPr>
            </a:lvl5pPr>
            <a:lvl6pPr indent="-317500" lvl="5" marL="2743200" rtl="0" algn="l">
              <a:lnSpc>
                <a:spcPct val="115000"/>
              </a:lnSpc>
              <a:spcBef>
                <a:spcPts val="1600"/>
              </a:spcBef>
              <a:spcAft>
                <a:spcPts val="0"/>
              </a:spcAft>
              <a:buClr>
                <a:schemeClr val="dk1"/>
              </a:buClr>
              <a:buSzPts val="1400"/>
              <a:buChar char="■"/>
              <a:defRPr>
                <a:solidFill>
                  <a:schemeClr val="dk1"/>
                </a:solidFill>
              </a:defRPr>
            </a:lvl6pPr>
            <a:lvl7pPr indent="-317500" lvl="6" marL="3200400" rtl="0" algn="l">
              <a:lnSpc>
                <a:spcPct val="115000"/>
              </a:lnSpc>
              <a:spcBef>
                <a:spcPts val="1600"/>
              </a:spcBef>
              <a:spcAft>
                <a:spcPts val="0"/>
              </a:spcAft>
              <a:buClr>
                <a:schemeClr val="dk1"/>
              </a:buClr>
              <a:buSzPts val="1400"/>
              <a:buChar char="●"/>
              <a:defRPr>
                <a:solidFill>
                  <a:schemeClr val="dk1"/>
                </a:solidFill>
              </a:defRPr>
            </a:lvl7pPr>
            <a:lvl8pPr indent="-317500" lvl="7" marL="3657600" rtl="0" algn="l">
              <a:lnSpc>
                <a:spcPct val="115000"/>
              </a:lnSpc>
              <a:spcBef>
                <a:spcPts val="1600"/>
              </a:spcBef>
              <a:spcAft>
                <a:spcPts val="0"/>
              </a:spcAft>
              <a:buClr>
                <a:schemeClr val="dk1"/>
              </a:buClr>
              <a:buSzPts val="1400"/>
              <a:buChar char="○"/>
              <a:defRPr>
                <a:solidFill>
                  <a:schemeClr val="dk1"/>
                </a:solidFill>
              </a:defRPr>
            </a:lvl8pPr>
            <a:lvl9pPr indent="-317500" lvl="8" marL="4114800" rtl="0" algn="l">
              <a:lnSpc>
                <a:spcPct val="115000"/>
              </a:lnSpc>
              <a:spcBef>
                <a:spcPts val="1600"/>
              </a:spcBef>
              <a:spcAft>
                <a:spcPts val="1600"/>
              </a:spcAft>
              <a:buClr>
                <a:schemeClr val="dk1"/>
              </a:buClr>
              <a:buSzPts val="1400"/>
              <a:buChar char="■"/>
              <a:defRPr>
                <a:solidFill>
                  <a:schemeClr val="dk1"/>
                </a:solidFill>
              </a:defRPr>
            </a:lvl9pPr>
          </a:lstStyle>
          <a:p/>
        </p:txBody>
      </p:sp>
      <p:sp>
        <p:nvSpPr>
          <p:cNvPr id="102" name="Google Shape;10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Source Sans Pro"/>
              <a:buNone/>
              <a:defRPr sz="36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5" name="Google Shape;10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22"/>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7" name="Shape 107"/>
        <p:cNvGrpSpPr/>
        <p:nvPr/>
      </p:nvGrpSpPr>
      <p:grpSpPr>
        <a:xfrm>
          <a:off x="0" y="0"/>
          <a:ext cx="0" cy="0"/>
          <a:chOff x="0" y="0"/>
          <a:chExt cx="0" cy="0"/>
        </a:xfrm>
      </p:grpSpPr>
      <p:sp>
        <p:nvSpPr>
          <p:cNvPr id="108" name="Google Shape;108;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9" name="Google Shape;109;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0" name="Google Shape;1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3"/>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2" name="Shape 112"/>
        <p:cNvGrpSpPr/>
        <p:nvPr/>
      </p:nvGrpSpPr>
      <p:grpSpPr>
        <a:xfrm>
          <a:off x="0" y="0"/>
          <a:ext cx="0" cy="0"/>
          <a:chOff x="0" y="0"/>
          <a:chExt cx="0" cy="0"/>
        </a:xfrm>
      </p:grpSpPr>
      <p:sp>
        <p:nvSpPr>
          <p:cNvPr id="113" name="Google Shape;11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4" name="Google Shape;114;p24"/>
          <p:cNvPicPr preferRelativeResize="0"/>
          <p:nvPr/>
        </p:nvPicPr>
        <p:blipFill rotWithShape="1">
          <a:blip r:embed="rId2">
            <a:alphaModFix/>
          </a:blip>
          <a:srcRect b="0" l="0" r="0" t="0"/>
          <a:stretch/>
        </p:blipFill>
        <p:spPr>
          <a:xfrm>
            <a:off x="8193489" y="140600"/>
            <a:ext cx="827661" cy="1009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573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573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5730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0"/>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1F1F1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1F1F1F"/>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ource Sans Pro"/>
              <a:buNone/>
              <a:defRPr b="0" i="0" sz="2800" u="none" cap="none" strike="noStrike">
                <a:solidFill>
                  <a:schemeClr val="dk1"/>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1600"/>
              </a:spcBef>
              <a:spcAft>
                <a:spcPts val="160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mame82/P4wnP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type="ctrTitle"/>
          </p:nvPr>
        </p:nvSpPr>
        <p:spPr>
          <a:xfrm>
            <a:off x="311700" y="1709883"/>
            <a:ext cx="8520600" cy="182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Font typeface="Source Sans Pro"/>
              <a:buNone/>
            </a:pPr>
            <a:r>
              <a:rPr lang="en" sz="6000">
                <a:latin typeface="Arial"/>
                <a:ea typeface="Arial"/>
                <a:cs typeface="Arial"/>
                <a:sym typeface="Arial"/>
              </a:rPr>
              <a:t>Tools of the Trade</a:t>
            </a:r>
            <a:endParaRPr sz="6000">
              <a:latin typeface="Arial"/>
              <a:ea typeface="Arial"/>
              <a:cs typeface="Arial"/>
              <a:sym typeface="Arial"/>
            </a:endParaRPr>
          </a:p>
        </p:txBody>
      </p:sp>
      <p:sp>
        <p:nvSpPr>
          <p:cNvPr id="120" name="Google Shape;120;p25"/>
          <p:cNvSpPr txBox="1"/>
          <p:nvPr>
            <p:ph idx="1" type="subTitle"/>
          </p:nvPr>
        </p:nvSpPr>
        <p:spPr>
          <a:xfrm>
            <a:off x="311700" y="39849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Dennis and K</a:t>
            </a:r>
            <a:endParaRPr/>
          </a:p>
        </p:txBody>
      </p:sp>
      <p:pic>
        <p:nvPicPr>
          <p:cNvPr id="121" name="Google Shape;121;p25"/>
          <p:cNvPicPr preferRelativeResize="0"/>
          <p:nvPr/>
        </p:nvPicPr>
        <p:blipFill rotWithShape="1">
          <a:blip r:embed="rId3">
            <a:alphaModFix/>
          </a:blip>
          <a:srcRect b="0" l="0" r="0" t="0"/>
          <a:stretch/>
        </p:blipFill>
        <p:spPr>
          <a:xfrm>
            <a:off x="1444438" y="18770"/>
            <a:ext cx="6604746" cy="2147607"/>
          </a:xfrm>
          <a:prstGeom prst="rect">
            <a:avLst/>
          </a:prstGeom>
          <a:noFill/>
          <a:ln>
            <a:noFill/>
          </a:ln>
        </p:spPr>
      </p:pic>
      <p:pic>
        <p:nvPicPr>
          <p:cNvPr descr="A close up of a logo&#10;&#10;Description generated with very high confidence" id="122" name="Google Shape;122;p25"/>
          <p:cNvPicPr preferRelativeResize="0"/>
          <p:nvPr/>
        </p:nvPicPr>
        <p:blipFill rotWithShape="1">
          <a:blip r:embed="rId4">
            <a:alphaModFix/>
          </a:blip>
          <a:srcRect b="0" l="0" r="0" t="0"/>
          <a:stretch/>
        </p:blipFill>
        <p:spPr>
          <a:xfrm>
            <a:off x="2013696" y="288361"/>
            <a:ext cx="5116605" cy="18180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sp>
        <p:nvSpPr>
          <p:cNvPr id="128" name="Google Shape;128;p26"/>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rgbClr val="000000"/>
              </a:buClr>
              <a:buSzPts val="1100"/>
              <a:buFont typeface="Arial"/>
              <a:buNone/>
            </a:pPr>
            <a:r>
              <a:rPr lang="en"/>
              <a:t>Hands-on labs and security presentations are provided for educational purposes only. Attendance at these sessions and the use of this information is not intended to promote unethical and illegal hacking, including cracking, software piracy or any other illegal activity as defined by state and federal laws. The word "hacking" in the context of these training sessions shall only refer to ethical hacking. All information provided in these sessions is for the sole purpose of providing the attendees with the tools to better understand vulnerabilities and in turn help prevent hacking attacks. Information garnered and equipment used during this session must not be used to cause damage by engaging in illegal hacking during or after the session. Any such behavior is a violation of state and federal laws and may subject to prosecution.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mt="30000"/>
          </a:blip>
          <a:stretch>
            <a:fillRect/>
          </a:stretch>
        </p:blipFill>
        <p:spPr>
          <a:xfrm>
            <a:off x="52150" y="0"/>
            <a:ext cx="9091850" cy="5143500"/>
          </a:xfrm>
          <a:prstGeom prst="rect">
            <a:avLst/>
          </a:prstGeom>
          <a:noFill/>
          <a:ln>
            <a:noFill/>
          </a:ln>
        </p:spPr>
      </p:pic>
      <p:sp>
        <p:nvSpPr>
          <p:cNvPr id="134" name="Google Shape;134;p27"/>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Attacks</a:t>
            </a:r>
            <a:endParaRPr/>
          </a:p>
        </p:txBody>
      </p:sp>
      <p:sp>
        <p:nvSpPr>
          <p:cNvPr id="135" name="Google Shape;135;p27"/>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Run your network scans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Go for exposed </a:t>
            </a:r>
            <a:r>
              <a:rPr lang="en">
                <a:solidFill>
                  <a:srgbClr val="FFFFFF"/>
                </a:solidFill>
              </a:rPr>
              <a:t>vulnerabilities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Run </a:t>
            </a:r>
            <a:r>
              <a:rPr lang="en">
                <a:solidFill>
                  <a:srgbClr val="FFFFFF"/>
                </a:solidFill>
              </a:rPr>
              <a:t>privilege</a:t>
            </a:r>
            <a:r>
              <a:rPr lang="en">
                <a:solidFill>
                  <a:srgbClr val="FFFFFF"/>
                </a:solidFill>
              </a:rPr>
              <a:t> escalation attacks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Spend a decade looking for the exact data you need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Exfiltrate with as little trace as possible -&gt; Probably get arrested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Spend several decades trying to decode the data</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1207646" y="1381021"/>
            <a:ext cx="6477724" cy="2916025"/>
          </a:xfrm>
          <a:prstGeom prst="rect">
            <a:avLst/>
          </a:prstGeom>
          <a:noFill/>
          <a:ln>
            <a:noFill/>
          </a:ln>
        </p:spPr>
      </p:pic>
      <p:sp>
        <p:nvSpPr>
          <p:cNvPr id="141" name="Google Shape;141;p28"/>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Attacks</a:t>
            </a:r>
            <a:endParaRPr/>
          </a:p>
        </p:txBody>
      </p:sp>
      <p:sp>
        <p:nvSpPr>
          <p:cNvPr id="142" name="Google Shape;142;p28"/>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Plug n Play :)</a:t>
            </a:r>
            <a:endParaRPr sz="24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Multiple attack vectors that can be carried out automatically</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USB Port</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WiFI</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Bluetooth</a:t>
            </a:r>
            <a:endParaRPr sz="1800">
              <a:solidFill>
                <a:srgbClr val="FFFFFF"/>
              </a:solidFill>
            </a:endParaRPr>
          </a:p>
        </p:txBody>
      </p:sp>
      <p:pic>
        <p:nvPicPr>
          <p:cNvPr id="143" name="Google Shape;143;p28"/>
          <p:cNvPicPr preferRelativeResize="0"/>
          <p:nvPr/>
        </p:nvPicPr>
        <p:blipFill>
          <a:blip r:embed="rId4">
            <a:alphaModFix/>
          </a:blip>
          <a:stretch>
            <a:fillRect/>
          </a:stretch>
        </p:blipFill>
        <p:spPr>
          <a:xfrm>
            <a:off x="6819250" y="3366175"/>
            <a:ext cx="2120074" cy="1551125"/>
          </a:xfrm>
          <a:prstGeom prst="rect">
            <a:avLst/>
          </a:prstGeom>
          <a:noFill/>
          <a:ln>
            <a:noFill/>
          </a:ln>
        </p:spPr>
      </p:pic>
      <p:pic>
        <p:nvPicPr>
          <p:cNvPr id="144" name="Google Shape;144;p28"/>
          <p:cNvPicPr preferRelativeResize="0"/>
          <p:nvPr/>
        </p:nvPicPr>
        <p:blipFill>
          <a:blip r:embed="rId5">
            <a:alphaModFix/>
          </a:blip>
          <a:stretch>
            <a:fillRect/>
          </a:stretch>
        </p:blipFill>
        <p:spPr>
          <a:xfrm>
            <a:off x="2563148" y="3397488"/>
            <a:ext cx="1674576" cy="1488500"/>
          </a:xfrm>
          <a:prstGeom prst="rect">
            <a:avLst/>
          </a:prstGeom>
          <a:noFill/>
          <a:ln>
            <a:noFill/>
          </a:ln>
        </p:spPr>
      </p:pic>
      <p:pic>
        <p:nvPicPr>
          <p:cNvPr id="145" name="Google Shape;145;p28"/>
          <p:cNvPicPr preferRelativeResize="0"/>
          <p:nvPr/>
        </p:nvPicPr>
        <p:blipFill>
          <a:blip r:embed="rId6">
            <a:alphaModFix/>
          </a:blip>
          <a:stretch>
            <a:fillRect/>
          </a:stretch>
        </p:blipFill>
        <p:spPr>
          <a:xfrm>
            <a:off x="311701" y="3584700"/>
            <a:ext cx="2199100" cy="133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ESP8266</a:t>
            </a:r>
            <a:endParaRPr/>
          </a:p>
        </p:txBody>
      </p:sp>
      <p:sp>
        <p:nvSpPr>
          <p:cNvPr id="151" name="Google Shape;151;p29"/>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32-bit CPU</a:t>
            </a:r>
            <a:endParaRPr/>
          </a:p>
          <a:p>
            <a:pPr indent="-342900" lvl="0" marL="457200" rtl="0" algn="l">
              <a:spcBef>
                <a:spcPts val="0"/>
              </a:spcBef>
              <a:spcAft>
                <a:spcPts val="0"/>
              </a:spcAft>
              <a:buSzPts val="1800"/>
              <a:buChar char="●"/>
            </a:pPr>
            <a:r>
              <a:rPr lang="en"/>
              <a:t>Supports the TCP/IP Stack</a:t>
            </a:r>
            <a:endParaRPr/>
          </a:p>
          <a:p>
            <a:pPr indent="-317500" lvl="1" marL="914400" rtl="0" algn="l">
              <a:spcBef>
                <a:spcPts val="0"/>
              </a:spcBef>
              <a:spcAft>
                <a:spcPts val="0"/>
              </a:spcAft>
              <a:buSzPts val="1400"/>
              <a:buChar char="○"/>
            </a:pPr>
            <a:r>
              <a:rPr lang="en"/>
              <a:t>Allows for spoofing Wi-fi Access Points</a:t>
            </a:r>
            <a:endParaRPr/>
          </a:p>
          <a:p>
            <a:pPr indent="-317500" lvl="1" marL="914400" rtl="0" algn="l">
              <a:spcBef>
                <a:spcPts val="0"/>
              </a:spcBef>
              <a:spcAft>
                <a:spcPts val="0"/>
              </a:spcAft>
              <a:buSzPts val="1400"/>
              <a:buChar char="○"/>
            </a:pPr>
            <a:r>
              <a:rPr lang="en"/>
              <a:t>Is literally an Arduino BUT</a:t>
            </a:r>
            <a:endParaRPr/>
          </a:p>
          <a:p>
            <a:pPr indent="-317500" lvl="1" marL="914400" rtl="0" algn="l">
              <a:spcBef>
                <a:spcPts val="0"/>
              </a:spcBef>
              <a:spcAft>
                <a:spcPts val="0"/>
              </a:spcAft>
              <a:buSzPts val="1400"/>
              <a:buChar char="○"/>
            </a:pPr>
            <a:r>
              <a:rPr lang="en"/>
              <a:t>Supports Micro-Python for more scripting capabilities</a:t>
            </a:r>
            <a:endParaRPr/>
          </a:p>
        </p:txBody>
      </p:sp>
      <p:pic>
        <p:nvPicPr>
          <p:cNvPr id="152" name="Google Shape;152;p29"/>
          <p:cNvPicPr preferRelativeResize="0"/>
          <p:nvPr/>
        </p:nvPicPr>
        <p:blipFill>
          <a:blip r:embed="rId3">
            <a:alphaModFix/>
          </a:blip>
          <a:stretch>
            <a:fillRect/>
          </a:stretch>
        </p:blipFill>
        <p:spPr>
          <a:xfrm>
            <a:off x="5876125" y="2006725"/>
            <a:ext cx="28575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Raspberry Pi Zero W</a:t>
            </a:r>
            <a:endParaRPr/>
          </a:p>
        </p:txBody>
      </p:sp>
      <p:sp>
        <p:nvSpPr>
          <p:cNvPr id="158" name="Google Shape;158;p30"/>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1 GHz, Single Core CPU</a:t>
            </a:r>
            <a:endParaRPr sz="2400"/>
          </a:p>
          <a:p>
            <a:pPr indent="-381000" lvl="0" marL="457200" rtl="0" algn="l">
              <a:spcBef>
                <a:spcPts val="0"/>
              </a:spcBef>
              <a:spcAft>
                <a:spcPts val="0"/>
              </a:spcAft>
              <a:buSzPts val="2400"/>
              <a:buChar char="●"/>
            </a:pPr>
            <a:r>
              <a:rPr lang="en" sz="2400"/>
              <a:t>512mb RAM</a:t>
            </a:r>
            <a:endParaRPr sz="2400"/>
          </a:p>
          <a:p>
            <a:pPr indent="-381000" lvl="0" marL="457200" rtl="0" algn="l">
              <a:spcBef>
                <a:spcPts val="0"/>
              </a:spcBef>
              <a:spcAft>
                <a:spcPts val="0"/>
              </a:spcAft>
              <a:buSzPts val="2400"/>
              <a:buChar char="●"/>
            </a:pPr>
            <a:r>
              <a:rPr lang="en" sz="2400"/>
              <a:t>802.11 b/g/n Wireless LAN</a:t>
            </a:r>
            <a:endParaRPr sz="2400"/>
          </a:p>
          <a:p>
            <a:pPr indent="-381000" lvl="0" marL="457200" rtl="0" algn="l">
              <a:spcBef>
                <a:spcPts val="0"/>
              </a:spcBef>
              <a:spcAft>
                <a:spcPts val="0"/>
              </a:spcAft>
              <a:buSzPts val="2400"/>
              <a:buChar char="●"/>
            </a:pPr>
            <a:r>
              <a:rPr lang="en" sz="2400"/>
              <a:t>Bluetooth 4.1</a:t>
            </a:r>
            <a:endParaRPr sz="2400"/>
          </a:p>
        </p:txBody>
      </p:sp>
      <p:pic>
        <p:nvPicPr>
          <p:cNvPr id="159" name="Google Shape;159;p30"/>
          <p:cNvPicPr preferRelativeResize="0"/>
          <p:nvPr/>
        </p:nvPicPr>
        <p:blipFill>
          <a:blip r:embed="rId3">
            <a:alphaModFix/>
          </a:blip>
          <a:stretch>
            <a:fillRect/>
          </a:stretch>
        </p:blipFill>
        <p:spPr>
          <a:xfrm>
            <a:off x="4320825" y="1017600"/>
            <a:ext cx="4310601" cy="3232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P4wnP1</a:t>
            </a:r>
            <a:endParaRPr/>
          </a:p>
        </p:txBody>
      </p:sp>
      <p:sp>
        <p:nvSpPr>
          <p:cNvPr id="165" name="Google Shape;165;p31"/>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Developed by MaMe82</a:t>
            </a:r>
            <a:endParaRPr/>
          </a:p>
          <a:p>
            <a:pPr indent="-317500" lvl="1" marL="1371600" rtl="0" algn="l">
              <a:spcBef>
                <a:spcPts val="0"/>
              </a:spcBef>
              <a:spcAft>
                <a:spcPts val="0"/>
              </a:spcAft>
              <a:buSzPts val="1400"/>
              <a:buChar char="○"/>
            </a:pPr>
            <a:r>
              <a:rPr lang="en" sz="1800" u="sng">
                <a:solidFill>
                  <a:schemeClr val="accent5"/>
                </a:solidFill>
                <a:hlinkClick r:id="rId3"/>
              </a:rPr>
              <a:t>https://github.com/mame82/P4wnP1</a:t>
            </a:r>
            <a:endParaRPr sz="1800"/>
          </a:p>
          <a:p>
            <a:pPr indent="0" lvl="0" marL="0" rtl="0" algn="l">
              <a:spcBef>
                <a:spcPts val="1600"/>
              </a:spcBef>
              <a:spcAft>
                <a:spcPts val="0"/>
              </a:spcAft>
              <a:buNone/>
            </a:pPr>
            <a:r>
              <a:rPr lang="en"/>
              <a:t>Turns your raspberry pi zero into a highly customizable </a:t>
            </a:r>
            <a:r>
              <a:rPr b="1" lang="en"/>
              <a:t>usb attack platform</a:t>
            </a:r>
            <a:endParaRPr b="1"/>
          </a:p>
          <a:p>
            <a:pPr indent="-342900" lvl="0" marL="457200" rtl="0" algn="l">
              <a:spcBef>
                <a:spcPts val="1600"/>
              </a:spcBef>
              <a:spcAft>
                <a:spcPts val="0"/>
              </a:spcAft>
              <a:buSzPts val="1800"/>
              <a:buChar char="●"/>
            </a:pPr>
            <a:r>
              <a:rPr lang="en"/>
              <a:t>Supports:</a:t>
            </a:r>
            <a:endParaRPr/>
          </a:p>
          <a:p>
            <a:pPr indent="-317500" lvl="1" marL="914400" rtl="0" algn="l">
              <a:spcBef>
                <a:spcPts val="0"/>
              </a:spcBef>
              <a:spcAft>
                <a:spcPts val="0"/>
              </a:spcAft>
              <a:buSzPts val="1400"/>
              <a:buChar char="○"/>
            </a:pPr>
            <a:r>
              <a:rPr lang="en"/>
              <a:t>Network attacks</a:t>
            </a:r>
            <a:endParaRPr/>
          </a:p>
          <a:p>
            <a:pPr indent="-317500" lvl="1" marL="914400" rtl="0" algn="l">
              <a:spcBef>
                <a:spcPts val="0"/>
              </a:spcBef>
              <a:spcAft>
                <a:spcPts val="0"/>
              </a:spcAft>
              <a:buSzPts val="1400"/>
              <a:buChar char="○"/>
            </a:pPr>
            <a:r>
              <a:rPr lang="en"/>
              <a:t>Data transfers</a:t>
            </a:r>
            <a:endParaRPr/>
          </a:p>
          <a:p>
            <a:pPr indent="-317500" lvl="1" marL="914400" rtl="0" algn="l">
              <a:spcBef>
                <a:spcPts val="0"/>
              </a:spcBef>
              <a:spcAft>
                <a:spcPts val="0"/>
              </a:spcAft>
              <a:buSzPts val="1400"/>
              <a:buChar char="○"/>
            </a:pPr>
            <a:r>
              <a:rPr lang="en"/>
              <a:t>HID attacks</a:t>
            </a:r>
            <a:endParaRPr/>
          </a:p>
          <a:p>
            <a:pPr indent="-317500" lvl="1" marL="914400" rtl="0" algn="l">
              <a:spcBef>
                <a:spcPts val="0"/>
              </a:spcBef>
              <a:spcAft>
                <a:spcPts val="0"/>
              </a:spcAft>
              <a:buSzPts val="1400"/>
              <a:buChar char="○"/>
            </a:pPr>
            <a:r>
              <a:rPr lang="en"/>
              <a:t>And a lot more!</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HID-Based Attack: </a:t>
            </a:r>
            <a:endParaRPr/>
          </a:p>
        </p:txBody>
      </p:sp>
      <p:sp>
        <p:nvSpPr>
          <p:cNvPr id="171" name="Google Shape;171;p32"/>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Goal: Create a plug and play product for Windows/OS X</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Automatically launches scripts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Gain a shell on the windows box</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Profit</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FT Academy">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FT Academy">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