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ansPro-boldItalic.fntdata"/><Relationship Id="rId25" Type="http://schemas.openxmlformats.org/officeDocument/2006/relationships/font" Target="fonts/SourceSansPr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465575f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465575f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465575f1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465575f1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465575f1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465575f1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465575f1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65575f1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465575f1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465575f1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465575f1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465575f1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465575f1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465575f1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465575f11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465575f11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465575f11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465575f1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465575f1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465575f1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4654e75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4654e75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4654e75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4654e75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465575f1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465575f1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65575f1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65575f1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26fbc56f4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fbc56f4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4654e75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4654e75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465575f1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465575f1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2131225"/>
            <a:ext cx="8520600" cy="17394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Font typeface="Source Sans Pro"/>
              <a:buNone/>
              <a:defRPr sz="5200">
                <a:latin typeface="Source Sans Pro"/>
                <a:ea typeface="Source Sans Pro"/>
                <a:cs typeface="Source Sans Pro"/>
                <a:sym typeface="Source Sans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8706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Source Sans Pro"/>
              <a:buNone/>
              <a:defRPr sz="28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AcademyLogo_White.png" id="13" name="Google Shape;13;p2"/>
          <p:cNvPicPr preferRelativeResize="0"/>
          <p:nvPr/>
        </p:nvPicPr>
        <p:blipFill>
          <a:blip r:embed="rId2">
            <a:alphaModFix/>
          </a:blip>
          <a:stretch>
            <a:fillRect/>
          </a:stretch>
        </p:blipFill>
        <p:spPr>
          <a:xfrm>
            <a:off x="1795630" y="-1"/>
            <a:ext cx="5552750" cy="1978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1"/>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2"/>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Source Sans Pro"/>
              <a:buNone/>
              <a:defRPr sz="3600">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3"/>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5730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8" name="Google Shape;28;p5"/>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5730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6"/>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5730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7"/>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8"/>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1" name="Google Shape;51;p10"/>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1F1F1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1843650"/>
            <a:ext cx="85206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Vehicle Security</a:t>
            </a:r>
            <a:endParaRPr/>
          </a:p>
        </p:txBody>
      </p:sp>
      <p:sp>
        <p:nvSpPr>
          <p:cNvPr id="65" name="Google Shape;65;p13"/>
          <p:cNvSpPr txBox="1"/>
          <p:nvPr>
            <p:ph idx="1" type="subTitle"/>
          </p:nvPr>
        </p:nvSpPr>
        <p:spPr>
          <a:xfrm>
            <a:off x="311700" y="38706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Joseph Dillon</a:t>
            </a:r>
            <a:endParaRPr/>
          </a:p>
          <a:p>
            <a:pPr indent="0" lvl="0" marL="0" rtl="0" algn="ctr">
              <a:spcBef>
                <a:spcPts val="0"/>
              </a:spcBef>
              <a:spcAft>
                <a:spcPts val="0"/>
              </a:spcAft>
              <a:buNone/>
            </a:pPr>
            <a:r>
              <a:rPr lang="en"/>
              <a:t>Karanbir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2"/>
          <p:cNvPicPr preferRelativeResize="0"/>
          <p:nvPr/>
        </p:nvPicPr>
        <p:blipFill>
          <a:blip r:embed="rId3">
            <a:alphaModFix/>
          </a:blip>
          <a:stretch>
            <a:fillRect/>
          </a:stretch>
        </p:blipFill>
        <p:spPr>
          <a:xfrm>
            <a:off x="1088817" y="0"/>
            <a:ext cx="6966366" cy="5143500"/>
          </a:xfrm>
          <a:prstGeom prst="rect">
            <a:avLst/>
          </a:prstGeom>
          <a:noFill/>
          <a:ln>
            <a:noFill/>
          </a:ln>
        </p:spPr>
      </p:pic>
      <p:pic>
        <p:nvPicPr>
          <p:cNvPr id="121" name="Google Shape;121;p22"/>
          <p:cNvPicPr preferRelativeResize="0"/>
          <p:nvPr/>
        </p:nvPicPr>
        <p:blipFill>
          <a:blip r:embed="rId4">
            <a:alphaModFix/>
          </a:blip>
          <a:stretch>
            <a:fillRect/>
          </a:stretch>
        </p:blipFill>
        <p:spPr>
          <a:xfrm>
            <a:off x="1636150" y="355500"/>
            <a:ext cx="5715000" cy="4324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3"/>
          <p:cNvPicPr preferRelativeResize="0"/>
          <p:nvPr/>
        </p:nvPicPr>
        <p:blipFill>
          <a:blip r:embed="rId3">
            <a:alphaModFix/>
          </a:blip>
          <a:stretch>
            <a:fillRect/>
          </a:stretch>
        </p:blipFill>
        <p:spPr>
          <a:xfrm>
            <a:off x="14311" y="0"/>
            <a:ext cx="9115379" cy="5143500"/>
          </a:xfrm>
          <a:prstGeom prst="rect">
            <a:avLst/>
          </a:prstGeom>
          <a:noFill/>
          <a:ln>
            <a:noFill/>
          </a:ln>
        </p:spPr>
      </p:pic>
      <p:pic>
        <p:nvPicPr>
          <p:cNvPr id="129" name="Google Shape;129;p23"/>
          <p:cNvPicPr preferRelativeResize="0"/>
          <p:nvPr/>
        </p:nvPicPr>
        <p:blipFill>
          <a:blip r:embed="rId4">
            <a:alphaModFix/>
          </a:blip>
          <a:stretch>
            <a:fillRect/>
          </a:stretch>
        </p:blipFill>
        <p:spPr>
          <a:xfrm>
            <a:off x="847725" y="344325"/>
            <a:ext cx="7448550"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get Started in this mess</a:t>
            </a:r>
            <a:endParaRPr/>
          </a:p>
        </p:txBody>
      </p:sp>
      <p:sp>
        <p:nvSpPr>
          <p:cNvPr id="135" name="Google Shape;135;p24"/>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laptop(Preferably running Linux)</a:t>
            </a:r>
            <a:endParaRPr/>
          </a:p>
          <a:p>
            <a:pPr indent="-342900" lvl="0" marL="457200" rtl="0" algn="l">
              <a:spcBef>
                <a:spcPts val="0"/>
              </a:spcBef>
              <a:spcAft>
                <a:spcPts val="0"/>
              </a:spcAft>
              <a:buSzPts val="1800"/>
              <a:buChar char="●"/>
            </a:pPr>
            <a:r>
              <a:rPr lang="en"/>
              <a:t>A car that you feel comfortable breaking</a:t>
            </a:r>
            <a:endParaRPr/>
          </a:p>
          <a:p>
            <a:pPr indent="-342900" lvl="0" marL="457200" rtl="0" algn="l">
              <a:spcBef>
                <a:spcPts val="0"/>
              </a:spcBef>
              <a:spcAft>
                <a:spcPts val="0"/>
              </a:spcAft>
              <a:buSzPts val="1800"/>
              <a:buChar char="●"/>
            </a:pPr>
            <a:r>
              <a:rPr lang="en"/>
              <a:t>USB to OBD2</a:t>
            </a:r>
            <a:endParaRPr/>
          </a:p>
          <a:p>
            <a:pPr indent="-342900" lvl="0" marL="457200" rtl="0" algn="l">
              <a:spcBef>
                <a:spcPts val="0"/>
              </a:spcBef>
              <a:spcAft>
                <a:spcPts val="0"/>
              </a:spcAft>
              <a:buSzPts val="1800"/>
              <a:buChar char="●"/>
            </a:pPr>
            <a:r>
              <a:rPr lang="en"/>
              <a:t>Lots of patience</a:t>
            </a:r>
            <a:endParaRPr/>
          </a:p>
          <a:p>
            <a:pPr indent="-342900" lvl="0" marL="457200" rtl="0" algn="l">
              <a:spcBef>
                <a:spcPts val="0"/>
              </a:spcBef>
              <a:spcAft>
                <a:spcPts val="0"/>
              </a:spcAft>
              <a:buSzPts val="1800"/>
              <a:buChar char="●"/>
            </a:pPr>
            <a:r>
              <a:rPr lang="en"/>
              <a:t>Anger management classes possibly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Options for Interfacing with CANBus</a:t>
            </a:r>
            <a:endParaRPr/>
          </a:p>
        </p:txBody>
      </p:sp>
      <p:sp>
        <p:nvSpPr>
          <p:cNvPr id="141" name="Google Shape;141;p25"/>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ELM327						$15</a:t>
            </a:r>
            <a:endParaRPr/>
          </a:p>
          <a:p>
            <a:pPr indent="-342900" lvl="0" marL="457200" rtl="0" algn="l">
              <a:spcBef>
                <a:spcPts val="0"/>
              </a:spcBef>
              <a:spcAft>
                <a:spcPts val="0"/>
              </a:spcAft>
              <a:buSzPts val="1800"/>
              <a:buChar char="●"/>
            </a:pPr>
            <a:r>
              <a:rPr lang="en"/>
              <a:t>CANtact						$75</a:t>
            </a:r>
            <a:endParaRPr/>
          </a:p>
          <a:p>
            <a:pPr indent="-342900" lvl="0" marL="457200" rtl="0" algn="l">
              <a:spcBef>
                <a:spcPts val="0"/>
              </a:spcBef>
              <a:spcAft>
                <a:spcPts val="0"/>
              </a:spcAft>
              <a:buSzPts val="1800"/>
              <a:buChar char="●"/>
            </a:pPr>
            <a:r>
              <a:rPr lang="en"/>
              <a:t>CANUSB						$120</a:t>
            </a:r>
            <a:endParaRPr/>
          </a:p>
          <a:p>
            <a:pPr indent="-342900" lvl="0" marL="457200" rtl="0" algn="l">
              <a:spcBef>
                <a:spcPts val="0"/>
              </a:spcBef>
              <a:spcAft>
                <a:spcPts val="0"/>
              </a:spcAft>
              <a:buSzPts val="1800"/>
              <a:buChar char="●"/>
            </a:pPr>
            <a:r>
              <a:rPr lang="en"/>
              <a:t>Racecapture MK2/3 with a Pi		$350 or $650</a:t>
            </a:r>
            <a:endParaRPr/>
          </a:p>
          <a:p>
            <a:pPr indent="-342900" lvl="0" marL="457200" rtl="0" algn="l">
              <a:spcBef>
                <a:spcPts val="0"/>
              </a:spcBef>
              <a:spcAft>
                <a:spcPts val="0"/>
              </a:spcAft>
              <a:buSzPts val="1800"/>
              <a:buChar char="●"/>
            </a:pPr>
            <a:r>
              <a:rPr lang="en"/>
              <a:t>Racelogic VBox				$1000+</a:t>
            </a:r>
            <a:endParaRPr/>
          </a:p>
        </p:txBody>
      </p:sp>
      <p:pic>
        <p:nvPicPr>
          <p:cNvPr id="142" name="Google Shape;142;p25"/>
          <p:cNvPicPr preferRelativeResize="0"/>
          <p:nvPr/>
        </p:nvPicPr>
        <p:blipFill>
          <a:blip r:embed="rId3">
            <a:alphaModFix/>
          </a:blip>
          <a:stretch>
            <a:fillRect/>
          </a:stretch>
        </p:blipFill>
        <p:spPr>
          <a:xfrm>
            <a:off x="553950" y="3313050"/>
            <a:ext cx="1768300" cy="1304375"/>
          </a:xfrm>
          <a:prstGeom prst="rect">
            <a:avLst/>
          </a:prstGeom>
          <a:noFill/>
          <a:ln>
            <a:noFill/>
          </a:ln>
        </p:spPr>
      </p:pic>
      <p:pic>
        <p:nvPicPr>
          <p:cNvPr id="143" name="Google Shape;143;p25"/>
          <p:cNvPicPr preferRelativeResize="0"/>
          <p:nvPr/>
        </p:nvPicPr>
        <p:blipFill>
          <a:blip r:embed="rId4">
            <a:alphaModFix/>
          </a:blip>
          <a:stretch>
            <a:fillRect/>
          </a:stretch>
        </p:blipFill>
        <p:spPr>
          <a:xfrm>
            <a:off x="2770038" y="3219293"/>
            <a:ext cx="1599075" cy="1398125"/>
          </a:xfrm>
          <a:prstGeom prst="rect">
            <a:avLst/>
          </a:prstGeom>
          <a:noFill/>
          <a:ln>
            <a:noFill/>
          </a:ln>
        </p:spPr>
      </p:pic>
      <p:pic>
        <p:nvPicPr>
          <p:cNvPr id="144" name="Google Shape;144;p25"/>
          <p:cNvPicPr preferRelativeResize="0"/>
          <p:nvPr/>
        </p:nvPicPr>
        <p:blipFill>
          <a:blip r:embed="rId5">
            <a:alphaModFix/>
          </a:blip>
          <a:stretch>
            <a:fillRect/>
          </a:stretch>
        </p:blipFill>
        <p:spPr>
          <a:xfrm>
            <a:off x="4762268" y="3078488"/>
            <a:ext cx="1852625" cy="1773500"/>
          </a:xfrm>
          <a:prstGeom prst="rect">
            <a:avLst/>
          </a:prstGeom>
          <a:noFill/>
          <a:ln>
            <a:noFill/>
          </a:ln>
        </p:spPr>
      </p:pic>
      <p:pic>
        <p:nvPicPr>
          <p:cNvPr id="145" name="Google Shape;145;p25"/>
          <p:cNvPicPr preferRelativeResize="0"/>
          <p:nvPr/>
        </p:nvPicPr>
        <p:blipFill>
          <a:blip r:embed="rId6">
            <a:alphaModFix/>
          </a:blip>
          <a:stretch>
            <a:fillRect/>
          </a:stretch>
        </p:blipFill>
        <p:spPr>
          <a:xfrm>
            <a:off x="6861800" y="2943100"/>
            <a:ext cx="2097150" cy="2097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a:t>
            </a:r>
            <a:endParaRPr/>
          </a:p>
        </p:txBody>
      </p:sp>
      <p:sp>
        <p:nvSpPr>
          <p:cNvPr id="151" name="Google Shape;151;p26"/>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Can-utils</a:t>
            </a:r>
            <a:endParaRPr/>
          </a:p>
          <a:p>
            <a:pPr indent="-342900" lvl="0" marL="457200" rtl="0" algn="l">
              <a:spcBef>
                <a:spcPts val="0"/>
              </a:spcBef>
              <a:spcAft>
                <a:spcPts val="0"/>
              </a:spcAft>
              <a:buSzPts val="1800"/>
              <a:buChar char="●"/>
            </a:pPr>
            <a:r>
              <a:rPr lang="en"/>
              <a:t>SavvyCAN</a:t>
            </a:r>
            <a:endParaRPr/>
          </a:p>
          <a:p>
            <a:pPr indent="-342900" lvl="0" marL="457200" rtl="0" algn="l">
              <a:spcBef>
                <a:spcPts val="0"/>
              </a:spcBef>
              <a:spcAft>
                <a:spcPts val="0"/>
              </a:spcAft>
              <a:buSzPts val="1800"/>
              <a:buChar char="●"/>
            </a:pPr>
            <a:r>
              <a:rPr lang="en"/>
              <a:t>Kayak(Kajak)</a:t>
            </a:r>
            <a:endParaRPr/>
          </a:p>
          <a:p>
            <a:pPr indent="-342900" lvl="0" marL="457200" rtl="0" algn="l">
              <a:spcBef>
                <a:spcPts val="0"/>
              </a:spcBef>
              <a:spcAft>
                <a:spcPts val="0"/>
              </a:spcAft>
              <a:buSzPts val="1800"/>
              <a:buChar char="●"/>
            </a:pPr>
            <a:r>
              <a:rPr lang="en"/>
              <a:t>ICSim</a:t>
            </a:r>
            <a:endParaRPr/>
          </a:p>
          <a:p>
            <a:pPr indent="-342900" lvl="0" marL="457200" rtl="0" algn="l">
              <a:spcBef>
                <a:spcPts val="0"/>
              </a:spcBef>
              <a:spcAft>
                <a:spcPts val="0"/>
              </a:spcAft>
              <a:buSzPts val="1800"/>
              <a:buChar char="●"/>
            </a:pPr>
            <a:r>
              <a:rPr lang="en"/>
              <a:t>UDSim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Disclaimer</a:t>
            </a:r>
            <a:endParaRPr/>
          </a:p>
        </p:txBody>
      </p:sp>
      <p:sp>
        <p:nvSpPr>
          <p:cNvPr id="157" name="Google Shape;157;p27"/>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Jack your car up</a:t>
            </a:r>
            <a:endParaRPr/>
          </a:p>
          <a:p>
            <a:pPr indent="-342900" lvl="0" marL="457200" rtl="0" algn="l">
              <a:spcBef>
                <a:spcPts val="0"/>
              </a:spcBef>
              <a:spcAft>
                <a:spcPts val="0"/>
              </a:spcAft>
              <a:buSzPts val="1800"/>
              <a:buChar char="●"/>
            </a:pPr>
            <a:r>
              <a:rPr lang="en"/>
              <a:t>Keep the Parking Brake on</a:t>
            </a:r>
            <a:endParaRPr/>
          </a:p>
          <a:p>
            <a:pPr indent="-342900" lvl="0" marL="457200" rtl="0" algn="l">
              <a:spcBef>
                <a:spcPts val="0"/>
              </a:spcBef>
              <a:spcAft>
                <a:spcPts val="0"/>
              </a:spcAft>
              <a:buSzPts val="1800"/>
              <a:buChar char="●"/>
            </a:pPr>
            <a:r>
              <a:rPr lang="en"/>
              <a:t>I am, once again, not responsible if you break your car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CAN</a:t>
            </a:r>
            <a:endParaRPr/>
          </a:p>
        </p:txBody>
      </p:sp>
      <p:sp>
        <p:nvSpPr>
          <p:cNvPr id="163" name="Google Shape;163;p28"/>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udo modprobe can</a:t>
            </a:r>
            <a:endParaRPr/>
          </a:p>
          <a:p>
            <a:pPr indent="0" lvl="0" marL="0" rtl="0" algn="l">
              <a:spcBef>
                <a:spcPts val="1600"/>
              </a:spcBef>
              <a:spcAft>
                <a:spcPts val="0"/>
              </a:spcAft>
              <a:buNone/>
            </a:pPr>
            <a:r>
              <a:rPr lang="en"/>
              <a:t>s</a:t>
            </a:r>
            <a:r>
              <a:rPr lang="en"/>
              <a:t>udo modprobe vcan</a:t>
            </a:r>
            <a:endParaRPr/>
          </a:p>
          <a:p>
            <a:pPr indent="0" lvl="0" marL="0" rtl="0" algn="l">
              <a:spcBef>
                <a:spcPts val="1600"/>
              </a:spcBef>
              <a:spcAft>
                <a:spcPts val="0"/>
              </a:spcAft>
              <a:buClr>
                <a:srgbClr val="000000"/>
              </a:buClr>
              <a:buSzPts val="1100"/>
              <a:buFont typeface="Arial"/>
              <a:buNone/>
            </a:pPr>
            <a:r>
              <a:rPr lang="en"/>
              <a:t>  sudo ip link add dev vcan0 type vcan</a:t>
            </a:r>
            <a:endParaRPr/>
          </a:p>
          <a:p>
            <a:pPr indent="0" lvl="0" marL="0" rtl="0" algn="l">
              <a:spcBef>
                <a:spcPts val="1600"/>
              </a:spcBef>
              <a:spcAft>
                <a:spcPts val="0"/>
              </a:spcAft>
              <a:buClr>
                <a:srgbClr val="000000"/>
              </a:buClr>
              <a:buSzPts val="1100"/>
              <a:buFont typeface="Arial"/>
              <a:buNone/>
            </a:pPr>
            <a:r>
              <a:rPr lang="en"/>
              <a:t>  sudo ip link set up vcan0</a:t>
            </a:r>
            <a:endParaRPr/>
          </a:p>
          <a:p>
            <a:pPr indent="0" lvl="0" marL="0" rtl="0" algn="l">
              <a:spcBef>
                <a:spcPts val="1600"/>
              </a:spcBef>
              <a:spcAft>
                <a:spcPts val="0"/>
              </a:spcAft>
              <a:buClr>
                <a:srgbClr val="000000"/>
              </a:buClr>
              <a:buSzPts val="1100"/>
              <a:buFont typeface="Arial"/>
              <a:buNone/>
            </a:pPr>
            <a:r>
              <a:rPr lang="en"/>
              <a:t>./icsim vcan0</a:t>
            </a:r>
            <a:endParaRPr/>
          </a:p>
          <a:p>
            <a:pPr indent="0" lvl="0" marL="0" rtl="0" algn="l">
              <a:spcBef>
                <a:spcPts val="1600"/>
              </a:spcBef>
              <a:spcAft>
                <a:spcPts val="1600"/>
              </a:spcAft>
              <a:buNone/>
            </a:pPr>
            <a:r>
              <a:rPr lang="en"/>
              <a:t> ./controls vcan0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ools	</a:t>
            </a:r>
            <a:endParaRPr/>
          </a:p>
        </p:txBody>
      </p:sp>
      <p:sp>
        <p:nvSpPr>
          <p:cNvPr id="169" name="Google Shape;169;p29"/>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Candump</a:t>
            </a:r>
            <a:endParaRPr/>
          </a:p>
          <a:p>
            <a:pPr indent="-317500" lvl="1" marL="914400" rtl="0" algn="l">
              <a:spcBef>
                <a:spcPts val="0"/>
              </a:spcBef>
              <a:spcAft>
                <a:spcPts val="0"/>
              </a:spcAft>
              <a:buSzPts val="1400"/>
              <a:buChar char="○"/>
            </a:pPr>
            <a:r>
              <a:rPr lang="en"/>
              <a:t>Candump can0</a:t>
            </a:r>
            <a:endParaRPr/>
          </a:p>
          <a:p>
            <a:pPr indent="-342900" lvl="0" marL="457200" rtl="0" algn="l">
              <a:spcBef>
                <a:spcPts val="0"/>
              </a:spcBef>
              <a:spcAft>
                <a:spcPts val="0"/>
              </a:spcAft>
              <a:buSzPts val="1800"/>
              <a:buChar char="●"/>
            </a:pPr>
            <a:r>
              <a:rPr lang="en"/>
              <a:t>Cangen</a:t>
            </a:r>
            <a:endParaRPr/>
          </a:p>
          <a:p>
            <a:pPr indent="-317500" lvl="1" marL="914400" rtl="0" algn="l">
              <a:spcBef>
                <a:spcPts val="0"/>
              </a:spcBef>
              <a:spcAft>
                <a:spcPts val="0"/>
              </a:spcAft>
              <a:buSzPts val="1400"/>
              <a:buChar char="○"/>
            </a:pPr>
            <a:r>
              <a:rPr lang="en"/>
              <a:t>Cangen can0 -g 4 -I IC4 -D i</a:t>
            </a:r>
            <a:endParaRPr/>
          </a:p>
          <a:p>
            <a:pPr indent="-342900" lvl="0" marL="457200" rtl="0" algn="l">
              <a:spcBef>
                <a:spcPts val="0"/>
              </a:spcBef>
              <a:spcAft>
                <a:spcPts val="0"/>
              </a:spcAft>
              <a:buSzPts val="1800"/>
              <a:buChar char="●"/>
            </a:pPr>
            <a:r>
              <a:rPr lang="en"/>
              <a:t>Cansniffer</a:t>
            </a:r>
            <a:endParaRPr/>
          </a:p>
          <a:p>
            <a:pPr indent="-342900" lvl="0" marL="457200" rtl="0" algn="l">
              <a:spcBef>
                <a:spcPts val="0"/>
              </a:spcBef>
              <a:spcAft>
                <a:spcPts val="0"/>
              </a:spcAft>
              <a:buSzPts val="1800"/>
              <a:buChar char="●"/>
            </a:pPr>
            <a:r>
              <a:rPr lang="en"/>
              <a:t>cansend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CAN</a:t>
            </a:r>
            <a:endParaRPr/>
          </a:p>
        </p:txBody>
      </p:sp>
      <p:sp>
        <p:nvSpPr>
          <p:cNvPr id="175" name="Google Shape;175;p30"/>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Sudo wlcand -o -c s-6 /dev/ttyACM0 can0</a:t>
            </a:r>
            <a:endParaRPr/>
          </a:p>
          <a:p>
            <a:pPr indent="0" lvl="0" marL="0" rtl="0" algn="l">
              <a:spcBef>
                <a:spcPts val="1600"/>
              </a:spcBef>
              <a:spcAft>
                <a:spcPts val="1600"/>
              </a:spcAft>
              <a:buNone/>
            </a:pPr>
            <a:r>
              <a:rPr lang="en"/>
              <a:t>Sudo ifconfig can0 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WARNING</a:t>
            </a:r>
            <a:endParaRPr/>
          </a:p>
        </p:txBody>
      </p:sp>
      <p:sp>
        <p:nvSpPr>
          <p:cNvPr id="71" name="Google Shape;71;p14"/>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Hands-on labs and security presentations are provided for educational purposes only. Attendance at these sessions and the use of this information is not intended to promote unethical and illegal hacking, including cracking, software piracy or any other illegal activity as defined by state and federal laws. The word "hacking" in the context of these training sessions shall only refer to ethical hacking. All information provided in these sessions is for the sole purpose of providing the attendees with the tools to better understand vulnerabilities and in turn help prevent hacking attacks. Information garnered and equipment used during this session must not be used to cause damage by engaging in illegal hacking during or after the session. Any such behavior is a violation of state and federal laws and may subject to prosecution.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SDR</a:t>
            </a:r>
            <a:endParaRPr/>
          </a:p>
        </p:txBody>
      </p:sp>
      <p:sp>
        <p:nvSpPr>
          <p:cNvPr id="77" name="Google Shape;77;p1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SDR?</a:t>
            </a:r>
            <a:endParaRPr/>
          </a:p>
        </p:txBody>
      </p:sp>
      <p:sp>
        <p:nvSpPr>
          <p:cNvPr id="83" name="Google Shape;83;p16"/>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Software Defined Radio</a:t>
            </a:r>
            <a:endParaRPr/>
          </a:p>
          <a:p>
            <a:pPr indent="-342900" lvl="0" marL="457200" rtl="0" algn="l">
              <a:spcBef>
                <a:spcPts val="0"/>
              </a:spcBef>
              <a:spcAft>
                <a:spcPts val="0"/>
              </a:spcAft>
              <a:buSzPts val="1800"/>
              <a:buChar char="●"/>
            </a:pPr>
            <a:r>
              <a:rPr lang="en"/>
              <a:t>Signal is processed by the computer, not by hardware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of the Trade</a:t>
            </a:r>
            <a:endParaRPr/>
          </a:p>
        </p:txBody>
      </p:sp>
      <p:sp>
        <p:nvSpPr>
          <p:cNvPr id="89" name="Google Shape;89;p17"/>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hackrf-sdr</a:t>
            </a:r>
            <a:endParaRPr/>
          </a:p>
          <a:p>
            <a:pPr indent="-342900" lvl="0" marL="457200" rtl="0" algn="l">
              <a:spcBef>
                <a:spcPts val="0"/>
              </a:spcBef>
              <a:spcAft>
                <a:spcPts val="0"/>
              </a:spcAft>
              <a:buSzPts val="1800"/>
              <a:buChar char="●"/>
            </a:pPr>
            <a:r>
              <a:rPr lang="en"/>
              <a:t>GNUradio</a:t>
            </a:r>
            <a:endParaRPr/>
          </a:p>
          <a:p>
            <a:pPr indent="-342900" lvl="0" marL="457200" rtl="0" algn="l">
              <a:spcBef>
                <a:spcPts val="0"/>
              </a:spcBef>
              <a:spcAft>
                <a:spcPts val="0"/>
              </a:spcAft>
              <a:buSzPts val="1800"/>
              <a:buChar char="●"/>
            </a:pPr>
            <a:r>
              <a:rPr lang="en"/>
              <a:t>Gqrx</a:t>
            </a:r>
            <a:endParaRPr/>
          </a:p>
          <a:p>
            <a:pPr indent="-342900" lvl="0" marL="457200" rtl="0" algn="l">
              <a:spcBef>
                <a:spcPts val="0"/>
              </a:spcBef>
              <a:spcAft>
                <a:spcPts val="0"/>
              </a:spcAft>
              <a:buSzPts val="1800"/>
              <a:buChar char="●"/>
            </a:pPr>
            <a:r>
              <a:rPr lang="en"/>
              <a:t>FCC ID codes</a:t>
            </a:r>
            <a:endParaRPr/>
          </a:p>
          <a:p>
            <a:pPr indent="-342900" lvl="0" marL="457200" rtl="0" algn="l">
              <a:spcBef>
                <a:spcPts val="0"/>
              </a:spcBef>
              <a:spcAft>
                <a:spcPts val="0"/>
              </a:spcAft>
              <a:buSzPts val="1800"/>
              <a:buChar char="●"/>
            </a:pPr>
            <a:r>
              <a:rPr lang="en"/>
              <a:t>da.gd/kevin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57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HackRF One</a:t>
            </a:r>
            <a:endParaRPr/>
          </a:p>
        </p:txBody>
      </p:sp>
      <p:pic>
        <p:nvPicPr>
          <p:cNvPr id="95" name="Google Shape;95;p18"/>
          <p:cNvPicPr preferRelativeResize="0"/>
          <p:nvPr/>
        </p:nvPicPr>
        <p:blipFill>
          <a:blip r:embed="rId3">
            <a:alphaModFix/>
          </a:blip>
          <a:stretch>
            <a:fillRect/>
          </a:stretch>
        </p:blipFill>
        <p:spPr>
          <a:xfrm>
            <a:off x="2547938" y="547688"/>
            <a:ext cx="4048125" cy="404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CANBUS</a:t>
            </a:r>
            <a:endParaRPr/>
          </a:p>
        </p:txBody>
      </p:sp>
      <p:sp>
        <p:nvSpPr>
          <p:cNvPr id="101" name="Google Shape;101;p1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CANBus?</a:t>
            </a:r>
            <a:endParaRPr/>
          </a:p>
        </p:txBody>
      </p:sp>
      <p:sp>
        <p:nvSpPr>
          <p:cNvPr id="107" name="Google Shape;107;p20"/>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Underlying network for the car.</a:t>
            </a:r>
            <a:endParaRPr/>
          </a:p>
          <a:p>
            <a:pPr indent="-342900" lvl="0" marL="457200" rtl="0" algn="l">
              <a:spcBef>
                <a:spcPts val="0"/>
              </a:spcBef>
              <a:spcAft>
                <a:spcPts val="0"/>
              </a:spcAft>
              <a:buSzPts val="1800"/>
              <a:buChar char="●"/>
            </a:pPr>
            <a:r>
              <a:rPr lang="en"/>
              <a:t>Carries all information from any module in a car.</a:t>
            </a:r>
            <a:endParaRPr/>
          </a:p>
          <a:p>
            <a:pPr indent="-342900" lvl="0" marL="457200" rtl="0" algn="l">
              <a:spcBef>
                <a:spcPts val="0"/>
              </a:spcBef>
              <a:spcAft>
                <a:spcPts val="0"/>
              </a:spcAft>
              <a:buSzPts val="1800"/>
              <a:buChar char="●"/>
            </a:pPr>
            <a:r>
              <a:rPr lang="en"/>
              <a:t>Generally ends up being centralized in one location/compute, the ECU.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Origins</a:t>
            </a:r>
            <a:endParaRPr/>
          </a:p>
        </p:txBody>
      </p:sp>
      <p:sp>
        <p:nvSpPr>
          <p:cNvPr id="113" name="Google Shape;113;p21"/>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1980s</a:t>
            </a:r>
            <a:endParaRPr/>
          </a:p>
          <a:p>
            <a:pPr indent="-342900" lvl="0" marL="457200" rtl="0" algn="l">
              <a:spcBef>
                <a:spcPts val="0"/>
              </a:spcBef>
              <a:spcAft>
                <a:spcPts val="0"/>
              </a:spcAft>
              <a:buSzPts val="1800"/>
              <a:buChar char="●"/>
            </a:pPr>
            <a:r>
              <a:rPr lang="en"/>
              <a:t>Largely unchanged</a:t>
            </a:r>
            <a:endParaRPr/>
          </a:p>
          <a:p>
            <a:pPr indent="-342900" lvl="0" marL="457200" rtl="0" algn="l">
              <a:spcBef>
                <a:spcPts val="0"/>
              </a:spcBef>
              <a:spcAft>
                <a:spcPts val="0"/>
              </a:spcAft>
              <a:buSzPts val="1800"/>
              <a:buChar char="●"/>
            </a:pPr>
            <a:r>
              <a:rPr lang="en"/>
              <a:t>OEMs “Security through Obscurity” is worthless</a:t>
            </a:r>
            <a:endParaRPr/>
          </a:p>
          <a:p>
            <a:pPr indent="-342900" lvl="0" marL="457200" rtl="0" algn="l">
              <a:spcBef>
                <a:spcPts val="0"/>
              </a:spcBef>
              <a:spcAft>
                <a:spcPts val="0"/>
              </a:spcAft>
              <a:buSzPts val="1800"/>
              <a:buChar char="●"/>
            </a:pPr>
            <a:r>
              <a:rPr lang="en"/>
              <a:t>Attach vectors broadening with new technologies, ie wi-fi hotspots in cars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FT Academy">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