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d99bf074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d99bf074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d99bf07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99bf07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99bf074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99bf074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d99bf074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d99bf074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d99bf074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d99bf074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Notepad.exe</a:t>
            </a:r>
            <a:endParaRPr/>
          </a:p>
          <a:p>
            <a:pPr indent="0" lvl="0" marL="0" rtl="0" algn="l">
              <a:spcBef>
                <a:spcPts val="0"/>
              </a:spcBef>
              <a:spcAft>
                <a:spcPts val="0"/>
              </a:spcAft>
              <a:buClr>
                <a:srgbClr val="000000"/>
              </a:buClr>
              <a:buSzPts val="1100"/>
              <a:buFont typeface="Arial"/>
              <a:buNone/>
            </a:pPr>
            <a:br>
              <a:rPr lang="en"/>
            </a:br>
            <a:r>
              <a:rPr lang="en"/>
              <a:t>MZ</a:t>
            </a:r>
            <a:br>
              <a:rPr lang="en"/>
            </a:br>
            <a:r>
              <a:rPr lang="en"/>
              <a:t>Totally a .exe</a:t>
            </a:r>
            <a:br>
              <a:rPr lang="en"/>
            </a:br>
            <a:r>
              <a:rPr lang="en"/>
              <a:t>Save as test.exe</a:t>
            </a:r>
            <a:br>
              <a:rPr lang="en"/>
            </a:br>
            <a:br>
              <a:rPr lang="en"/>
            </a:br>
            <a:r>
              <a:rPr lang="en"/>
              <a:t>Will show up as a .exe due to the file header.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d99bf074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d99bf074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d99bf074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d99bf074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d99bf074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d99bf074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d99bf074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d99bf074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d99bf07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d99bf07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d99bf074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99bf074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d99bf074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d99bf074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d99bf074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d99bf074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bb76e3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bb76e3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d99bf074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d99bf074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d99bf074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d99bf074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d99bf074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d99bf07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d99bf074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d99bf074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d99bf074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d99bf074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d99bf074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d99bf074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d99bf07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d99bf07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2131225"/>
            <a:ext cx="8520600" cy="1739400"/>
          </a:xfrm>
          <a:prstGeom prst="rect">
            <a:avLst/>
          </a:prstGeom>
        </p:spPr>
        <p:txBody>
          <a:bodyPr anchorCtr="0" anchor="b" bIns="91425" lIns="91425" spcFirstLastPara="1" rIns="91425" wrap="square" tIns="91425"/>
          <a:lstStyle>
            <a:lvl1pPr lvl="0" algn="ctr">
              <a:spcBef>
                <a:spcPts val="0"/>
              </a:spcBef>
              <a:spcAft>
                <a:spcPts val="0"/>
              </a:spcAft>
              <a:buSzPts val="5200"/>
              <a:buFont typeface="Source Sans Pro"/>
              <a:buNone/>
              <a:defRPr sz="5200">
                <a:latin typeface="Source Sans Pro"/>
                <a:ea typeface="Source Sans Pro"/>
                <a:cs typeface="Source Sans Pro"/>
                <a:sym typeface="Source Sans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8706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Font typeface="Source Sans Pro"/>
              <a:buNone/>
              <a:defRPr sz="28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AcademyLogo_White.png" id="13" name="Google Shape;13;p2"/>
          <p:cNvPicPr preferRelativeResize="0"/>
          <p:nvPr/>
        </p:nvPicPr>
        <p:blipFill>
          <a:blip r:embed="rId2">
            <a:alphaModFix/>
          </a:blip>
          <a:stretch>
            <a:fillRect/>
          </a:stretch>
        </p:blipFill>
        <p:spPr>
          <a:xfrm>
            <a:off x="1795630" y="-1"/>
            <a:ext cx="5552750" cy="1978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1"/>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2"/>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Font typeface="Source Sans Pro"/>
              <a:buNone/>
              <a:defRPr sz="3600">
                <a:latin typeface="Source Sans Pro"/>
                <a:ea typeface="Source Sans Pro"/>
                <a:cs typeface="Source Sans Pro"/>
                <a:sym typeface="Source Sans Pr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3"/>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33500"/>
            <a:ext cx="5730000" cy="5841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44325"/>
            <a:ext cx="8520600" cy="33246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57300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5"/>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57300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6"/>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5730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7"/>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8"/>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10"/>
          <p:cNvPicPr preferRelativeResize="0"/>
          <p:nvPr/>
        </p:nvPicPr>
        <p:blipFill>
          <a:blip r:embed="rId2">
            <a:alphaModFix/>
          </a:blip>
          <a:stretch>
            <a:fillRect/>
          </a:stretch>
        </p:blipFill>
        <p:spPr>
          <a:xfrm>
            <a:off x="8193489" y="140600"/>
            <a:ext cx="827661" cy="1009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1F1F1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Source Sans Pro"/>
              <a:buNone/>
              <a:defRPr sz="2800">
                <a:solidFill>
                  <a:schemeClr val="dk1"/>
                </a:solidFill>
                <a:latin typeface="Source Sans Pro"/>
                <a:ea typeface="Source Sans Pro"/>
                <a:cs typeface="Source Sans Pro"/>
                <a:sym typeface="Source Sans P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2131225"/>
            <a:ext cx="8520600" cy="173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Anti-Forensics</a:t>
            </a:r>
            <a:endParaRPr/>
          </a:p>
        </p:txBody>
      </p:sp>
      <p:sp>
        <p:nvSpPr>
          <p:cNvPr id="65" name="Google Shape;65;p13"/>
          <p:cNvSpPr txBox="1"/>
          <p:nvPr>
            <p:ph idx="1" type="subTitle"/>
          </p:nvPr>
        </p:nvSpPr>
        <p:spPr>
          <a:xfrm>
            <a:off x="311700" y="38706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defines a file</a:t>
            </a:r>
            <a:endParaRPr/>
          </a:p>
        </p:txBody>
      </p:sp>
      <p:sp>
        <p:nvSpPr>
          <p:cNvPr id="119" name="Google Shape;119;p22"/>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Metadata and File Attributes(data)</a:t>
            </a:r>
            <a:endParaRPr/>
          </a:p>
        </p:txBody>
      </p:sp>
      <p:pic>
        <p:nvPicPr>
          <p:cNvPr id="120" name="Google Shape;120;p22"/>
          <p:cNvPicPr preferRelativeResize="0"/>
          <p:nvPr/>
        </p:nvPicPr>
        <p:blipFill>
          <a:blip r:embed="rId3">
            <a:alphaModFix/>
          </a:blip>
          <a:stretch>
            <a:fillRect/>
          </a:stretch>
        </p:blipFill>
        <p:spPr>
          <a:xfrm>
            <a:off x="3364450" y="1089747"/>
            <a:ext cx="6028100" cy="2810625"/>
          </a:xfrm>
          <a:prstGeom prst="rect">
            <a:avLst/>
          </a:prstGeom>
          <a:noFill/>
          <a:ln>
            <a:noFill/>
          </a:ln>
        </p:spPr>
      </p:pic>
      <p:pic>
        <p:nvPicPr>
          <p:cNvPr id="121" name="Google Shape;121;p22"/>
          <p:cNvPicPr preferRelativeResize="0"/>
          <p:nvPr/>
        </p:nvPicPr>
        <p:blipFill>
          <a:blip r:embed="rId4">
            <a:alphaModFix/>
          </a:blip>
          <a:stretch>
            <a:fillRect/>
          </a:stretch>
        </p:blipFill>
        <p:spPr>
          <a:xfrm>
            <a:off x="0" y="3743038"/>
            <a:ext cx="6553200" cy="140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Machine</a:t>
            </a:r>
            <a:endParaRPr/>
          </a:p>
        </p:txBody>
      </p:sp>
      <p:sp>
        <p:nvSpPr>
          <p:cNvPr id="127" name="Google Shape;127;p23"/>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Windows 10 x64</a:t>
            </a:r>
            <a:endParaRPr/>
          </a:p>
          <a:p>
            <a:pPr indent="-317500" lvl="1" marL="914400" rtl="0" algn="l">
              <a:spcBef>
                <a:spcPts val="0"/>
              </a:spcBef>
              <a:spcAft>
                <a:spcPts val="0"/>
              </a:spcAft>
              <a:buSzPts val="1400"/>
              <a:buChar char="○"/>
            </a:pPr>
            <a:r>
              <a:rPr lang="en"/>
              <a:t>Basic files and examples</a:t>
            </a:r>
            <a:endParaRPr/>
          </a:p>
          <a:p>
            <a:pPr indent="-342900" lvl="0" marL="457200" rtl="0" algn="l">
              <a:spcBef>
                <a:spcPts val="0"/>
              </a:spcBef>
              <a:spcAft>
                <a:spcPts val="0"/>
              </a:spcAft>
              <a:buSzPts val="1800"/>
              <a:buChar char="●"/>
            </a:pPr>
            <a:r>
              <a:rPr lang="en"/>
              <a:t>Laptop loaded with Autopsy/Sleuth Kit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before Anti-Forensics</a:t>
            </a:r>
            <a:endParaRPr/>
          </a:p>
        </p:txBody>
      </p:sp>
      <p:sp>
        <p:nvSpPr>
          <p:cNvPr id="133" name="Google Shape;133;p24"/>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Open up in Autopsy</a:t>
            </a:r>
            <a:endParaRPr/>
          </a:p>
          <a:p>
            <a:pPr indent="-342900" lvl="0" marL="457200" rtl="0" algn="l">
              <a:spcBef>
                <a:spcPts val="0"/>
              </a:spcBef>
              <a:spcAft>
                <a:spcPts val="0"/>
              </a:spcAft>
              <a:buSzPts val="1800"/>
              <a:buChar char="●"/>
            </a:pPr>
            <a:r>
              <a:rPr lang="en"/>
              <a:t>Look at Downloads, Internet History, Temp files, etc.</a:t>
            </a:r>
            <a:endParaRPr/>
          </a:p>
          <a:p>
            <a:pPr indent="-342900" lvl="0" marL="457200" rtl="0" algn="l">
              <a:spcBef>
                <a:spcPts val="0"/>
              </a:spcBef>
              <a:spcAft>
                <a:spcPts val="0"/>
              </a:spcAft>
              <a:buSzPts val="1800"/>
              <a:buChar char="●"/>
            </a:pPr>
            <a:r>
              <a:rPr lang="en"/>
              <a:t>Logs</a:t>
            </a:r>
            <a:endParaRPr/>
          </a:p>
          <a:p>
            <a:pPr indent="-342900" lvl="0" marL="457200" rtl="0" algn="l">
              <a:spcBef>
                <a:spcPts val="0"/>
              </a:spcBef>
              <a:spcAft>
                <a:spcPts val="0"/>
              </a:spcAft>
              <a:buSzPts val="1800"/>
              <a:buChar char="●"/>
            </a:pPr>
            <a:r>
              <a:rPr lang="en"/>
              <a:t>\Windows\System32\winevt\Logs\</a:t>
            </a:r>
            <a:endParaRPr/>
          </a:p>
          <a:p>
            <a:pPr indent="0" lvl="0" marL="0" rtl="0" algn="l">
              <a:lnSpc>
                <a:spcPct val="100000"/>
              </a:lnSpc>
              <a:spcBef>
                <a:spcPts val="1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33500"/>
            <a:ext cx="70407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Extremely Basic Mitigation Techniques</a:t>
            </a:r>
            <a:endParaRPr/>
          </a:p>
        </p:txBody>
      </p:sp>
      <p:sp>
        <p:nvSpPr>
          <p:cNvPr id="139" name="Google Shape;139;p25"/>
          <p:cNvSpPr txBox="1"/>
          <p:nvPr>
            <p:ph idx="1" type="body"/>
          </p:nvPr>
        </p:nvSpPr>
        <p:spPr>
          <a:xfrm>
            <a:off x="3374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Transmogrification - </a:t>
            </a:r>
            <a:r>
              <a:rPr lang="en"/>
              <a:t>File type mismatch</a:t>
            </a:r>
            <a:endParaRPr/>
          </a:p>
          <a:p>
            <a:pPr indent="-342900" lvl="0" marL="457200" rtl="0" algn="l">
              <a:spcBef>
                <a:spcPts val="0"/>
              </a:spcBef>
              <a:spcAft>
                <a:spcPts val="0"/>
              </a:spcAft>
              <a:buSzPts val="1800"/>
              <a:buChar char="●"/>
            </a:pPr>
            <a:r>
              <a:rPr lang="en"/>
              <a:t>MACE</a:t>
            </a:r>
            <a:endParaRPr/>
          </a:p>
          <a:p>
            <a:pPr indent="-317500" lvl="1" marL="914400" rtl="0" algn="l">
              <a:spcBef>
                <a:spcPts val="0"/>
              </a:spcBef>
              <a:spcAft>
                <a:spcPts val="0"/>
              </a:spcAft>
              <a:buSzPts val="1400"/>
              <a:buChar char="○"/>
            </a:pPr>
            <a:r>
              <a:rPr lang="en"/>
              <a:t>Modified - the last write </a:t>
            </a:r>
            <a:endParaRPr/>
          </a:p>
          <a:p>
            <a:pPr indent="-317500" lvl="1" marL="914400" rtl="0" algn="l">
              <a:spcBef>
                <a:spcPts val="0"/>
              </a:spcBef>
              <a:spcAft>
                <a:spcPts val="0"/>
              </a:spcAft>
              <a:buSzPts val="1400"/>
              <a:buChar char="○"/>
            </a:pPr>
            <a:r>
              <a:rPr lang="en"/>
              <a:t>Accessed - the last read </a:t>
            </a:r>
            <a:endParaRPr/>
          </a:p>
          <a:p>
            <a:pPr indent="-317500" lvl="1" marL="914400" rtl="0" algn="l">
              <a:spcBef>
                <a:spcPts val="0"/>
              </a:spcBef>
              <a:spcAft>
                <a:spcPts val="0"/>
              </a:spcAft>
              <a:buSzPts val="1400"/>
              <a:buChar char="○"/>
            </a:pPr>
            <a:r>
              <a:rPr lang="en"/>
              <a:t>Created - the file’s creation date</a:t>
            </a:r>
            <a:endParaRPr/>
          </a:p>
          <a:p>
            <a:pPr indent="-317500" lvl="1" marL="914400" rtl="0" algn="l">
              <a:spcBef>
                <a:spcPts val="0"/>
              </a:spcBef>
              <a:spcAft>
                <a:spcPts val="0"/>
              </a:spcAft>
              <a:buSzPts val="1400"/>
              <a:buChar char="○"/>
            </a:pPr>
            <a:r>
              <a:rPr lang="en"/>
              <a:t>Entry - the last time the MFT entry was updated</a:t>
            </a:r>
            <a:endParaRPr/>
          </a:p>
          <a:p>
            <a:pPr indent="-342900" lvl="0" marL="457200" rtl="0" algn="l">
              <a:spcBef>
                <a:spcPts val="0"/>
              </a:spcBef>
              <a:spcAft>
                <a:spcPts val="0"/>
              </a:spcAft>
              <a:buSzPts val="1800"/>
              <a:buChar char="●"/>
            </a:pPr>
            <a:r>
              <a:rPr lang="en"/>
              <a:t>Slack space</a:t>
            </a:r>
            <a:endParaRPr/>
          </a:p>
          <a:p>
            <a:pPr indent="-342900" lvl="0" marL="457200" rtl="0" algn="l">
              <a:spcBef>
                <a:spcPts val="0"/>
              </a:spcBef>
              <a:spcAft>
                <a:spcPts val="0"/>
              </a:spcAft>
              <a:buSzPts val="1800"/>
              <a:buChar char="●"/>
            </a:pPr>
            <a:r>
              <a:rPr lang="en"/>
              <a:t>Steganography</a:t>
            </a:r>
            <a:endParaRPr/>
          </a:p>
          <a:p>
            <a:pPr indent="-342900" lvl="0" marL="457200" rtl="0" algn="l">
              <a:spcBef>
                <a:spcPts val="0"/>
              </a:spcBef>
              <a:spcAft>
                <a:spcPts val="0"/>
              </a:spcAft>
              <a:buSzPts val="1800"/>
              <a:buChar char="●"/>
            </a:pPr>
            <a:r>
              <a:rPr lang="en"/>
              <a:t>Hash Collisions</a:t>
            </a:r>
            <a:endParaRPr/>
          </a:p>
          <a:p>
            <a:pPr indent="-342900" lvl="0" marL="457200" rtl="0" algn="l">
              <a:spcBef>
                <a:spcPts val="0"/>
              </a:spcBef>
              <a:spcAft>
                <a:spcPts val="0"/>
              </a:spcAft>
              <a:buSzPts val="1800"/>
              <a:buChar char="●"/>
            </a:pPr>
            <a:r>
              <a:rPr lang="en"/>
              <a:t>Logs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Transmogrification</a:t>
            </a:r>
            <a:endParaRPr/>
          </a:p>
        </p:txBody>
      </p:sp>
      <p:sp>
        <p:nvSpPr>
          <p:cNvPr id="145" name="Google Shape;145;p26"/>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Easy to Manipulate Files</a:t>
            </a:r>
            <a:endParaRPr/>
          </a:p>
          <a:p>
            <a:pPr indent="-317500" lvl="1" marL="914400" rtl="0" algn="l">
              <a:spcBef>
                <a:spcPts val="0"/>
              </a:spcBef>
              <a:spcAft>
                <a:spcPts val="0"/>
              </a:spcAft>
              <a:buSzPts val="1400"/>
              <a:buChar char="○"/>
            </a:pPr>
            <a:r>
              <a:rPr lang="en"/>
              <a:t>Can also be easily thwarted with manual analysis or autopsy scanning tools.</a:t>
            </a:r>
            <a:endParaRPr/>
          </a:p>
          <a:p>
            <a:pPr indent="-342900" lvl="0" marL="457200" rtl="0" algn="l">
              <a:spcBef>
                <a:spcPts val="0"/>
              </a:spcBef>
              <a:spcAft>
                <a:spcPts val="0"/>
              </a:spcAft>
              <a:buSzPts val="1800"/>
              <a:buChar char="●"/>
            </a:pPr>
            <a:r>
              <a:rPr lang="en"/>
              <a:t>Can also do a one byte edit to thwart EnCase and Hash matching tools.</a:t>
            </a:r>
            <a:endParaRPr/>
          </a:p>
        </p:txBody>
      </p:sp>
      <p:pic>
        <p:nvPicPr>
          <p:cNvPr id="146" name="Google Shape;146;p26"/>
          <p:cNvPicPr preferRelativeResize="0"/>
          <p:nvPr/>
        </p:nvPicPr>
        <p:blipFill>
          <a:blip r:embed="rId3">
            <a:alphaModFix/>
          </a:blip>
          <a:stretch>
            <a:fillRect/>
          </a:stretch>
        </p:blipFill>
        <p:spPr>
          <a:xfrm>
            <a:off x="4905175" y="3257700"/>
            <a:ext cx="4171950" cy="182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MACE</a:t>
            </a:r>
            <a:endParaRPr/>
          </a:p>
        </p:txBody>
      </p:sp>
      <p:sp>
        <p:nvSpPr>
          <p:cNvPr id="152" name="Google Shape;152;p27"/>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Must be on another</a:t>
            </a:r>
            <a:endParaRPr/>
          </a:p>
          <a:p>
            <a:pPr indent="0" lvl="0" marL="0" rtl="0" algn="l">
              <a:spcBef>
                <a:spcPts val="1600"/>
              </a:spcBef>
              <a:spcAft>
                <a:spcPts val="0"/>
              </a:spcAft>
              <a:buNone/>
            </a:pPr>
            <a:r>
              <a:rPr lang="en"/>
              <a:t>Drive to use some</a:t>
            </a:r>
            <a:endParaRPr/>
          </a:p>
          <a:p>
            <a:pPr indent="0" lvl="0" marL="0" rtl="0" algn="l">
              <a:spcBef>
                <a:spcPts val="1600"/>
              </a:spcBef>
              <a:spcAft>
                <a:spcPts val="0"/>
              </a:spcAft>
              <a:buNone/>
            </a:pPr>
            <a:r>
              <a:rPr lang="en"/>
              <a:t>Programs that </a:t>
            </a:r>
            <a:endParaRPr/>
          </a:p>
          <a:p>
            <a:pPr indent="0" lvl="0" marL="0" rtl="0" algn="l">
              <a:spcBef>
                <a:spcPts val="1600"/>
              </a:spcBef>
              <a:spcAft>
                <a:spcPts val="1600"/>
              </a:spcAft>
              <a:buNone/>
            </a:pPr>
            <a:r>
              <a:rPr lang="en"/>
              <a:t>Alter MACE.</a:t>
            </a:r>
            <a:endParaRPr/>
          </a:p>
        </p:txBody>
      </p:sp>
      <p:pic>
        <p:nvPicPr>
          <p:cNvPr id="153" name="Google Shape;153;p27"/>
          <p:cNvPicPr preferRelativeResize="0"/>
          <p:nvPr/>
        </p:nvPicPr>
        <p:blipFill>
          <a:blip r:embed="rId3">
            <a:alphaModFix/>
          </a:blip>
          <a:stretch>
            <a:fillRect/>
          </a:stretch>
        </p:blipFill>
        <p:spPr>
          <a:xfrm>
            <a:off x="2279575" y="563775"/>
            <a:ext cx="5845276" cy="4406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SLACK Space</a:t>
            </a:r>
            <a:endParaRPr/>
          </a:p>
        </p:txBody>
      </p:sp>
      <p:sp>
        <p:nvSpPr>
          <p:cNvPr id="159" name="Google Shape;159;p28"/>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Hide files in slack space.</a:t>
            </a:r>
            <a:endParaRPr/>
          </a:p>
          <a:p>
            <a:pPr indent="-342900" lvl="0" marL="457200" rtl="0" algn="l">
              <a:spcBef>
                <a:spcPts val="0"/>
              </a:spcBef>
              <a:spcAft>
                <a:spcPts val="0"/>
              </a:spcAft>
              <a:buSzPts val="1800"/>
              <a:buChar char="●"/>
            </a:pPr>
            <a:r>
              <a:rPr lang="en"/>
              <a:t>Slacker used to exist and could use multiple slack spaces.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Stego</a:t>
            </a:r>
            <a:endParaRPr/>
          </a:p>
        </p:txBody>
      </p:sp>
      <p:sp>
        <p:nvSpPr>
          <p:cNvPr id="165" name="Google Shape;165;p29"/>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Hide data in other files</a:t>
            </a:r>
            <a:endParaRPr/>
          </a:p>
          <a:p>
            <a:pPr indent="-317500" lvl="1" marL="914400" rtl="0" algn="l">
              <a:spcBef>
                <a:spcPts val="0"/>
              </a:spcBef>
              <a:spcAft>
                <a:spcPts val="0"/>
              </a:spcAft>
              <a:buSzPts val="1400"/>
              <a:buChar char="○"/>
            </a:pPr>
            <a:r>
              <a:rPr lang="en"/>
              <a:t>Text in a photo</a:t>
            </a:r>
            <a:endParaRPr/>
          </a:p>
          <a:p>
            <a:pPr indent="-317500" lvl="1" marL="914400" rtl="0" algn="l">
              <a:spcBef>
                <a:spcPts val="0"/>
              </a:spcBef>
              <a:spcAft>
                <a:spcPts val="0"/>
              </a:spcAft>
              <a:buSzPts val="1400"/>
              <a:buChar char="○"/>
            </a:pPr>
            <a:r>
              <a:rPr lang="en"/>
              <a:t>Only visible via stego. Programs</a:t>
            </a:r>
            <a:endParaRPr/>
          </a:p>
          <a:p>
            <a:pPr indent="-342900" lvl="0" marL="457200" rtl="0" algn="l">
              <a:spcBef>
                <a:spcPts val="0"/>
              </a:spcBef>
              <a:spcAft>
                <a:spcPts val="0"/>
              </a:spcAft>
              <a:buSzPts val="1800"/>
              <a:buChar char="●"/>
            </a:pPr>
            <a:r>
              <a:rPr lang="en"/>
              <a:t>Can be encrypted to data is harder/impossible to recover without the password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Collisions</a:t>
            </a:r>
            <a:endParaRPr/>
          </a:p>
        </p:txBody>
      </p:sp>
      <p:sp>
        <p:nvSpPr>
          <p:cNvPr id="171" name="Google Shape;171;p30"/>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Extremely rare</a:t>
            </a:r>
            <a:endParaRPr/>
          </a:p>
          <a:p>
            <a:pPr indent="-342900" lvl="0" marL="457200" rtl="0" algn="l">
              <a:spcBef>
                <a:spcPts val="0"/>
              </a:spcBef>
              <a:spcAft>
                <a:spcPts val="0"/>
              </a:spcAft>
              <a:buSzPts val="1800"/>
              <a:buChar char="●"/>
            </a:pPr>
            <a:r>
              <a:rPr lang="en"/>
              <a:t>Takes advantage of exploits in the MD5 hashing system</a:t>
            </a:r>
            <a:endParaRPr/>
          </a:p>
          <a:p>
            <a:pPr indent="-342900" lvl="0" marL="457200" rtl="0" algn="l">
              <a:spcBef>
                <a:spcPts val="0"/>
              </a:spcBef>
              <a:spcAft>
                <a:spcPts val="0"/>
              </a:spcAft>
              <a:buSzPts val="1800"/>
              <a:buChar char="●"/>
            </a:pPr>
            <a:r>
              <a:rPr lang="en"/>
              <a:t>Will not stand up past a minor glance</a:t>
            </a:r>
            <a:endParaRPr/>
          </a:p>
          <a:p>
            <a:pPr indent="-342900" lvl="0" marL="457200" rtl="0" algn="l">
              <a:spcBef>
                <a:spcPts val="0"/>
              </a:spcBef>
              <a:spcAft>
                <a:spcPts val="0"/>
              </a:spcAft>
              <a:buSzPts val="1800"/>
              <a:buChar char="●"/>
            </a:pPr>
            <a:r>
              <a:rPr lang="en"/>
              <a:t>This also takes a million years to compute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Logs</a:t>
            </a:r>
            <a:endParaRPr/>
          </a:p>
        </p:txBody>
      </p:sp>
      <p:sp>
        <p:nvSpPr>
          <p:cNvPr id="177" name="Google Shape;177;p31"/>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Everything is logged.</a:t>
            </a:r>
            <a:endParaRPr/>
          </a:p>
          <a:p>
            <a:pPr indent="-317500" lvl="1" marL="914400" rtl="0" algn="l">
              <a:spcBef>
                <a:spcPts val="0"/>
              </a:spcBef>
              <a:spcAft>
                <a:spcPts val="0"/>
              </a:spcAft>
              <a:buSzPts val="1400"/>
              <a:buChar char="○"/>
            </a:pPr>
            <a:r>
              <a:rPr lang="en"/>
              <a:t>Logs can be wiped fairly easily in most Operating Systems.</a:t>
            </a:r>
            <a:endParaRPr/>
          </a:p>
          <a:p>
            <a:pPr indent="-342900" lvl="0" marL="457200" rtl="0" algn="l">
              <a:spcBef>
                <a:spcPts val="0"/>
              </a:spcBef>
              <a:spcAft>
                <a:spcPts val="0"/>
              </a:spcAft>
              <a:buSzPts val="1800"/>
              <a:buChar char="●"/>
            </a:pPr>
            <a:r>
              <a:rPr lang="en"/>
              <a:t>Multiple tools to wipe logs.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DISCLAIMER</a:t>
            </a:r>
            <a:endParaRPr/>
          </a:p>
        </p:txBody>
      </p:sp>
      <p:sp>
        <p:nvSpPr>
          <p:cNvPr id="71" name="Google Shape;71;p14"/>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Hands-on labs and security presentations are provided for educational purposes only. Attendance at these sessions and the use of this information is not intended to promote unethical and illegal hacking, including cracking, software piracy or any other illegal activity as defined by state and federal laws. The word "hacking" in the context of these training sessions shall only refer to ethical hacking. All information provided in these sessions is for the sole purpose of providing the attendees with the tools to better understand vulnerabilities and in turn help prevent hacking attacks. Information garnered and equipment used during this session must not be used to cause damage by engaging in illegal hacking during or after the session. Any such behavior is a violation of state and federal laws and may subject to prosecution.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33500"/>
            <a:ext cx="77598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stores too much information</a:t>
            </a:r>
            <a:endParaRPr/>
          </a:p>
        </p:txBody>
      </p:sp>
      <p:sp>
        <p:nvSpPr>
          <p:cNvPr id="183" name="Google Shape;183;p32"/>
          <p:cNvSpPr txBox="1"/>
          <p:nvPr>
            <p:ph idx="1" type="body"/>
          </p:nvPr>
        </p:nvSpPr>
        <p:spPr>
          <a:xfrm>
            <a:off x="311700" y="1244325"/>
            <a:ext cx="31752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Registry</a:t>
            </a:r>
            <a:endParaRPr/>
          </a:p>
          <a:p>
            <a:pPr indent="-342900" lvl="0" marL="457200" rtl="0" algn="l">
              <a:spcBef>
                <a:spcPts val="0"/>
              </a:spcBef>
              <a:spcAft>
                <a:spcPts val="0"/>
              </a:spcAft>
              <a:buSzPts val="1800"/>
              <a:buChar char="●"/>
            </a:pPr>
            <a:r>
              <a:rPr lang="en"/>
              <a:t>Event logs</a:t>
            </a:r>
            <a:endParaRPr/>
          </a:p>
          <a:p>
            <a:pPr indent="-342900" lvl="0" marL="457200" rtl="0" algn="l">
              <a:spcBef>
                <a:spcPts val="0"/>
              </a:spcBef>
              <a:spcAft>
                <a:spcPts val="0"/>
              </a:spcAft>
              <a:buSzPts val="1800"/>
              <a:buChar char="●"/>
            </a:pPr>
            <a:r>
              <a:rPr lang="en"/>
              <a:t>Cortana</a:t>
            </a:r>
            <a:endParaRPr/>
          </a:p>
          <a:p>
            <a:pPr indent="-342900" lvl="0" marL="457200" rtl="0" algn="l">
              <a:spcBef>
                <a:spcPts val="0"/>
              </a:spcBef>
              <a:spcAft>
                <a:spcPts val="0"/>
              </a:spcAft>
              <a:buSzPts val="1800"/>
              <a:buChar char="●"/>
            </a:pPr>
            <a:r>
              <a:rPr lang="en"/>
              <a:t>Appdata</a:t>
            </a:r>
            <a:endParaRPr/>
          </a:p>
          <a:p>
            <a:pPr indent="-342900" lvl="0" marL="457200" rtl="0" algn="l">
              <a:spcBef>
                <a:spcPts val="0"/>
              </a:spcBef>
              <a:spcAft>
                <a:spcPts val="0"/>
              </a:spcAft>
              <a:buSzPts val="1800"/>
              <a:buChar char="●"/>
            </a:pPr>
            <a:r>
              <a:rPr lang="en"/>
              <a:t>Indexing</a:t>
            </a:r>
            <a:endParaRPr/>
          </a:p>
          <a:p>
            <a:pPr indent="-342900" lvl="0" marL="457200" rtl="0" algn="l">
              <a:spcBef>
                <a:spcPts val="0"/>
              </a:spcBef>
              <a:spcAft>
                <a:spcPts val="0"/>
              </a:spcAft>
              <a:buSzPts val="1800"/>
              <a:buChar char="●"/>
            </a:pPr>
            <a:r>
              <a:rPr lang="en"/>
              <a:t>Windows Store</a:t>
            </a:r>
            <a:endParaRPr/>
          </a:p>
          <a:p>
            <a:pPr indent="-342900" lvl="0" marL="457200" rtl="0" algn="l">
              <a:spcBef>
                <a:spcPts val="0"/>
              </a:spcBef>
              <a:spcAft>
                <a:spcPts val="0"/>
              </a:spcAft>
              <a:buSzPts val="1800"/>
              <a:buChar char="●"/>
            </a:pPr>
            <a:r>
              <a:rPr lang="en"/>
              <a:t>Browser Data</a:t>
            </a:r>
            <a:endParaRPr/>
          </a:p>
          <a:p>
            <a:pPr indent="-342900" lvl="0" marL="457200" rtl="0" algn="l">
              <a:spcBef>
                <a:spcPts val="0"/>
              </a:spcBef>
              <a:spcAft>
                <a:spcPts val="0"/>
              </a:spcAft>
              <a:buSzPts val="1800"/>
              <a:buChar char="●"/>
            </a:pPr>
            <a:r>
              <a:rPr lang="en"/>
              <a:t>Email</a:t>
            </a:r>
            <a:endParaRPr/>
          </a:p>
          <a:p>
            <a:pPr indent="-342900" lvl="0" marL="457200" rtl="0" algn="l">
              <a:spcBef>
                <a:spcPts val="0"/>
              </a:spcBef>
              <a:spcAft>
                <a:spcPts val="0"/>
              </a:spcAft>
              <a:buSzPts val="1800"/>
              <a:buChar char="●"/>
            </a:pPr>
            <a:r>
              <a:rPr lang="en"/>
              <a:t>Unified Communication</a:t>
            </a:r>
            <a:endParaRPr/>
          </a:p>
          <a:p>
            <a:pPr indent="-342900" lvl="0" marL="457200" rtl="0" algn="l">
              <a:spcBef>
                <a:spcPts val="0"/>
              </a:spcBef>
              <a:spcAft>
                <a:spcPts val="0"/>
              </a:spcAft>
              <a:buSzPts val="1800"/>
              <a:buChar char="●"/>
            </a:pPr>
            <a:r>
              <a:rPr lang="en"/>
              <a:t>Twitter</a:t>
            </a:r>
            <a:endParaRPr/>
          </a:p>
        </p:txBody>
      </p:sp>
      <p:sp>
        <p:nvSpPr>
          <p:cNvPr id="184" name="Google Shape;184;p32"/>
          <p:cNvSpPr txBox="1"/>
          <p:nvPr/>
        </p:nvSpPr>
        <p:spPr>
          <a:xfrm>
            <a:off x="4314275" y="1244325"/>
            <a:ext cx="3698700" cy="357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Apps</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Programs</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Office</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Skype</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OneDrive</a:t>
            </a:r>
            <a:endParaRPr sz="1800">
              <a:solidFill>
                <a:schemeClr val="lt2"/>
              </a:solidFill>
              <a:latin typeface="Source Sans Pro"/>
              <a:ea typeface="Source Sans Pro"/>
              <a:cs typeface="Source Sans Pro"/>
              <a:sym typeface="Source Sans Pro"/>
            </a:endParaRPr>
          </a:p>
          <a:p>
            <a:pPr indent="-342900" lvl="0" marL="457200" rtl="0" algn="l">
              <a:spcBef>
                <a:spcPts val="0"/>
              </a:spcBef>
              <a:spcAft>
                <a:spcPts val="0"/>
              </a:spcAft>
              <a:buClr>
                <a:schemeClr val="lt2"/>
              </a:buClr>
              <a:buSzPts val="1800"/>
              <a:buFont typeface="Source Sans Pro"/>
              <a:buChar char="●"/>
            </a:pPr>
            <a:r>
              <a:rPr lang="en" sz="1800">
                <a:solidFill>
                  <a:schemeClr val="lt2"/>
                </a:solidFill>
                <a:latin typeface="Source Sans Pro"/>
                <a:ea typeface="Source Sans Pro"/>
                <a:cs typeface="Source Sans Pro"/>
                <a:sym typeface="Source Sans Pro"/>
              </a:rPr>
              <a:t>Maps</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Space and Disk</a:t>
            </a:r>
            <a:endParaRPr/>
          </a:p>
        </p:txBody>
      </p:sp>
      <p:sp>
        <p:nvSpPr>
          <p:cNvPr id="190" name="Google Shape;190;p33"/>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Wipe unallocated Space</a:t>
            </a:r>
            <a:endParaRPr/>
          </a:p>
          <a:p>
            <a:pPr indent="-317500" lvl="1" marL="914400" rtl="0" algn="l">
              <a:spcBef>
                <a:spcPts val="0"/>
              </a:spcBef>
              <a:spcAft>
                <a:spcPts val="0"/>
              </a:spcAft>
              <a:buSzPts val="1400"/>
              <a:buChar char="○"/>
            </a:pPr>
            <a:r>
              <a:rPr lang="en"/>
              <a:t>Cipher.exe</a:t>
            </a:r>
            <a:endParaRPr/>
          </a:p>
          <a:p>
            <a:pPr indent="-317500" lvl="1" marL="914400" rtl="0" algn="l">
              <a:spcBef>
                <a:spcPts val="0"/>
              </a:spcBef>
              <a:spcAft>
                <a:spcPts val="0"/>
              </a:spcAft>
              <a:buSzPts val="1400"/>
              <a:buChar char="○"/>
            </a:pPr>
            <a:r>
              <a:rPr lang="en"/>
              <a:t>Ccleaner has a function built in</a:t>
            </a:r>
            <a:endParaRPr/>
          </a:p>
          <a:p>
            <a:pPr indent="-342900" lvl="0" marL="457200" rtl="0" algn="l">
              <a:spcBef>
                <a:spcPts val="0"/>
              </a:spcBef>
              <a:spcAft>
                <a:spcPts val="0"/>
              </a:spcAft>
              <a:buSzPts val="1800"/>
              <a:buChar char="●"/>
            </a:pPr>
            <a:r>
              <a:rPr lang="en"/>
              <a:t>Nuke the Hard Drive because you’re paranoid</a:t>
            </a:r>
            <a:endParaRPr/>
          </a:p>
          <a:p>
            <a:pPr indent="-317500" lvl="1" marL="914400" rtl="0" algn="l">
              <a:spcBef>
                <a:spcPts val="0"/>
              </a:spcBef>
              <a:spcAft>
                <a:spcPts val="0"/>
              </a:spcAft>
              <a:buSzPts val="1400"/>
              <a:buChar char="○"/>
            </a:pPr>
            <a:r>
              <a:rPr lang="en"/>
              <a:t>DBAN</a:t>
            </a:r>
            <a:endParaRPr/>
          </a:p>
          <a:p>
            <a:pPr indent="-317500" lvl="1" marL="914400" rtl="0" algn="l">
              <a:spcBef>
                <a:spcPts val="0"/>
              </a:spcBef>
              <a:spcAft>
                <a:spcPts val="0"/>
              </a:spcAft>
              <a:buSzPts val="1400"/>
              <a:buChar char="○"/>
            </a:pPr>
            <a:r>
              <a:rPr lang="en"/>
              <a:t>DD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of Anti-Forensics</a:t>
            </a:r>
            <a:endParaRPr/>
          </a:p>
        </p:txBody>
      </p:sp>
      <p:sp>
        <p:nvSpPr>
          <p:cNvPr id="77" name="Google Shape;77;p15"/>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Delay Investigation</a:t>
            </a:r>
            <a:endParaRPr/>
          </a:p>
          <a:p>
            <a:pPr indent="-342900" lvl="0" marL="457200" rtl="0" algn="l">
              <a:spcBef>
                <a:spcPts val="0"/>
              </a:spcBef>
              <a:spcAft>
                <a:spcPts val="0"/>
              </a:spcAft>
              <a:buSzPts val="1800"/>
              <a:buChar char="●"/>
            </a:pPr>
            <a:r>
              <a:rPr lang="en"/>
              <a:t>Hide any Data</a:t>
            </a:r>
            <a:endParaRPr/>
          </a:p>
          <a:p>
            <a:pPr indent="-317500" lvl="1" marL="914400" rtl="0" algn="l">
              <a:spcBef>
                <a:spcPts val="0"/>
              </a:spcBef>
              <a:spcAft>
                <a:spcPts val="0"/>
              </a:spcAft>
              <a:buSzPts val="1400"/>
              <a:buChar char="○"/>
            </a:pPr>
            <a:r>
              <a:rPr lang="en"/>
              <a:t>DATA IS EVIDENCE</a:t>
            </a:r>
            <a:endParaRPr/>
          </a:p>
          <a:p>
            <a:pPr indent="-342900" lvl="0" marL="457200" rtl="0" algn="l">
              <a:spcBef>
                <a:spcPts val="0"/>
              </a:spcBef>
              <a:spcAft>
                <a:spcPts val="0"/>
              </a:spcAft>
              <a:buSzPts val="1800"/>
              <a:buChar char="●"/>
            </a:pPr>
            <a:r>
              <a:rPr lang="en"/>
              <a:t>Remove anything that may incriminate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Forensics Process</a:t>
            </a:r>
            <a:endParaRPr/>
          </a:p>
        </p:txBody>
      </p:sp>
      <p:sp>
        <p:nvSpPr>
          <p:cNvPr id="83" name="Google Shape;83;p16"/>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-LEO/Examiner takes the machine/image of the machine’s hard drive into custody.</a:t>
            </a:r>
            <a:endParaRPr/>
          </a:p>
          <a:p>
            <a:pPr indent="0" lvl="0" marL="0" rtl="0" algn="l">
              <a:spcBef>
                <a:spcPts val="1600"/>
              </a:spcBef>
              <a:spcAft>
                <a:spcPts val="0"/>
              </a:spcAft>
              <a:buNone/>
            </a:pPr>
            <a:r>
              <a:rPr lang="en"/>
              <a:t>-Analysis is performed.</a:t>
            </a:r>
            <a:endParaRPr/>
          </a:p>
          <a:p>
            <a:pPr indent="0" lvl="0" marL="0" rtl="0" algn="l">
              <a:spcBef>
                <a:spcPts val="1600"/>
              </a:spcBef>
              <a:spcAft>
                <a:spcPts val="0"/>
              </a:spcAft>
              <a:buNone/>
            </a:pPr>
            <a:r>
              <a:rPr lang="en"/>
              <a:t>-Files are carved out and evidence is found.</a:t>
            </a:r>
            <a:endParaRPr/>
          </a:p>
          <a:p>
            <a:pPr indent="0" lvl="0" marL="0" rtl="0" algn="l">
              <a:spcBef>
                <a:spcPts val="1600"/>
              </a:spcBef>
              <a:spcAft>
                <a:spcPts val="1600"/>
              </a:spcAft>
              <a:buNone/>
            </a:pPr>
            <a:r>
              <a:rPr lang="en"/>
              <a:t>-Files are given to other parts of management or the legal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33500"/>
            <a:ext cx="72435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of Evasion</a:t>
            </a:r>
            <a:endParaRPr/>
          </a:p>
        </p:txBody>
      </p:sp>
      <p:sp>
        <p:nvSpPr>
          <p:cNvPr id="89" name="Google Shape;89;p17"/>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Pre-Investigation</a:t>
            </a:r>
            <a:endParaRPr/>
          </a:p>
          <a:p>
            <a:pPr indent="-342900" lvl="0" marL="457200" rtl="0" algn="l">
              <a:spcBef>
                <a:spcPts val="1600"/>
              </a:spcBef>
              <a:spcAft>
                <a:spcPts val="0"/>
              </a:spcAft>
              <a:buSzPts val="1800"/>
              <a:buChar char="●"/>
            </a:pPr>
            <a:r>
              <a:rPr lang="en"/>
              <a:t>Use a rootkit to alter your own data.</a:t>
            </a:r>
            <a:endParaRPr/>
          </a:p>
          <a:p>
            <a:pPr indent="-317500" lvl="1" marL="914400" rtl="0" algn="l">
              <a:spcBef>
                <a:spcPts val="0"/>
              </a:spcBef>
              <a:spcAft>
                <a:spcPts val="0"/>
              </a:spcAft>
              <a:buSzPts val="1400"/>
              <a:buChar char="○"/>
            </a:pPr>
            <a:r>
              <a:rPr lang="en"/>
              <a:t>The rookit did it, not me!</a:t>
            </a:r>
            <a:endParaRPr/>
          </a:p>
          <a:p>
            <a:pPr indent="-342900" lvl="0" marL="457200" rtl="0" algn="l">
              <a:spcBef>
                <a:spcPts val="0"/>
              </a:spcBef>
              <a:spcAft>
                <a:spcPts val="0"/>
              </a:spcAft>
              <a:buSzPts val="1800"/>
              <a:buChar char="●"/>
            </a:pPr>
            <a:r>
              <a:rPr lang="en"/>
              <a:t>Destroy the hardware</a:t>
            </a:r>
            <a:endParaRPr/>
          </a:p>
          <a:p>
            <a:pPr indent="-342900" lvl="0" marL="457200" rtl="0" algn="l">
              <a:spcBef>
                <a:spcPts val="0"/>
              </a:spcBef>
              <a:spcAft>
                <a:spcPts val="0"/>
              </a:spcAft>
              <a:buSzPts val="1800"/>
              <a:buChar char="●"/>
            </a:pPr>
            <a:r>
              <a:rPr lang="en"/>
              <a:t>Destroy or alter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Investigation</a:t>
            </a:r>
            <a:endParaRPr/>
          </a:p>
        </p:txBody>
      </p:sp>
      <p:sp>
        <p:nvSpPr>
          <p:cNvPr id="95" name="Google Shape;95;p18"/>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Overflow Buffers</a:t>
            </a:r>
            <a:endParaRPr/>
          </a:p>
          <a:p>
            <a:pPr indent="-342900" lvl="0" marL="457200" rtl="0" algn="l">
              <a:spcBef>
                <a:spcPts val="0"/>
              </a:spcBef>
              <a:spcAft>
                <a:spcPts val="0"/>
              </a:spcAft>
              <a:buSzPts val="1800"/>
              <a:buChar char="●"/>
            </a:pPr>
            <a:r>
              <a:rPr lang="en"/>
              <a:t>Format Strings</a:t>
            </a:r>
            <a:endParaRPr/>
          </a:p>
          <a:p>
            <a:pPr indent="-342900" lvl="0" marL="457200" rtl="0" algn="l">
              <a:spcBef>
                <a:spcPts val="0"/>
              </a:spcBef>
              <a:spcAft>
                <a:spcPts val="0"/>
              </a:spcAft>
              <a:buSzPts val="1800"/>
              <a:buChar char="●"/>
            </a:pPr>
            <a:r>
              <a:rPr lang="en"/>
              <a:t>Take advantage of File System parsing bugs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If someone opens this up in a debugger, you’re boned.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Post-Investigation</a:t>
            </a:r>
            <a:endParaRPr/>
          </a:p>
        </p:txBody>
      </p:sp>
      <p:sp>
        <p:nvSpPr>
          <p:cNvPr id="101" name="Google Shape;101;p19"/>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Pray</a:t>
            </a:r>
            <a:endParaRPr/>
          </a:p>
          <a:p>
            <a:pPr indent="-317500" lvl="1" marL="914400" rtl="0" algn="l">
              <a:spcBef>
                <a:spcPts val="0"/>
              </a:spcBef>
              <a:spcAft>
                <a:spcPts val="0"/>
              </a:spcAft>
              <a:buSzPts val="1400"/>
              <a:buChar char="○"/>
            </a:pPr>
            <a:r>
              <a:rPr lang="en"/>
              <a:t>Jesus</a:t>
            </a:r>
            <a:endParaRPr/>
          </a:p>
          <a:p>
            <a:pPr indent="-317500" lvl="1" marL="914400" rtl="0" algn="l">
              <a:spcBef>
                <a:spcPts val="0"/>
              </a:spcBef>
              <a:spcAft>
                <a:spcPts val="0"/>
              </a:spcAft>
              <a:buSzPts val="1400"/>
              <a:buChar char="○"/>
            </a:pPr>
            <a:r>
              <a:rPr lang="en"/>
              <a:t>Allah</a:t>
            </a:r>
            <a:endParaRPr/>
          </a:p>
          <a:p>
            <a:pPr indent="-317500" lvl="1" marL="914400" rtl="0" algn="l">
              <a:spcBef>
                <a:spcPts val="0"/>
              </a:spcBef>
              <a:spcAft>
                <a:spcPts val="0"/>
              </a:spcAft>
              <a:buSzPts val="1400"/>
              <a:buChar char="○"/>
            </a:pPr>
            <a:r>
              <a:rPr lang="en"/>
              <a:t>Buddha</a:t>
            </a:r>
            <a:endParaRPr/>
          </a:p>
          <a:p>
            <a:pPr indent="-317500" lvl="1" marL="914400" rtl="0" algn="l">
              <a:spcBef>
                <a:spcPts val="0"/>
              </a:spcBef>
              <a:spcAft>
                <a:spcPts val="0"/>
              </a:spcAft>
              <a:buSzPts val="1400"/>
              <a:buChar char="○"/>
            </a:pPr>
            <a:r>
              <a:rPr lang="en"/>
              <a:t>GabeN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33500"/>
            <a:ext cx="57300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Destroy the Hardware and Data</a:t>
            </a:r>
            <a:endParaRPr/>
          </a:p>
        </p:txBody>
      </p:sp>
      <p:sp>
        <p:nvSpPr>
          <p:cNvPr id="107" name="Google Shape;107;p20"/>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Darik’s Boot And Nuke</a:t>
            </a:r>
            <a:endParaRPr/>
          </a:p>
          <a:p>
            <a:pPr indent="-342900" lvl="0" marL="457200" rtl="0" algn="l">
              <a:spcBef>
                <a:spcPts val="0"/>
              </a:spcBef>
              <a:spcAft>
                <a:spcPts val="0"/>
              </a:spcAft>
              <a:buSzPts val="1800"/>
              <a:buChar char="●"/>
            </a:pPr>
            <a:r>
              <a:rPr lang="en"/>
              <a:t>Encrypt Everything, toss the key</a:t>
            </a:r>
            <a:endParaRPr/>
          </a:p>
          <a:p>
            <a:pPr indent="-342900" lvl="0" marL="457200" rtl="0" algn="l">
              <a:spcBef>
                <a:spcPts val="0"/>
              </a:spcBef>
              <a:spcAft>
                <a:spcPts val="0"/>
              </a:spcAft>
              <a:buSzPts val="1800"/>
              <a:buChar char="●"/>
            </a:pPr>
            <a:r>
              <a:rPr lang="en"/>
              <a:t>Linux Live USB; DD /dev/null the world</a:t>
            </a:r>
            <a:endParaRPr/>
          </a:p>
          <a:p>
            <a:pPr indent="-342900" lvl="0" marL="457200" rtl="0" algn="l">
              <a:spcBef>
                <a:spcPts val="0"/>
              </a:spcBef>
              <a:spcAft>
                <a:spcPts val="0"/>
              </a:spcAft>
              <a:buSzPts val="1800"/>
              <a:buChar char="●"/>
            </a:pPr>
            <a:r>
              <a:rPr lang="en"/>
              <a:t>A hammer</a:t>
            </a:r>
            <a:endParaRPr/>
          </a:p>
          <a:p>
            <a:pPr indent="-342900" lvl="0" marL="457200" rtl="0" algn="l">
              <a:spcBef>
                <a:spcPts val="0"/>
              </a:spcBef>
              <a:spcAft>
                <a:spcPts val="0"/>
              </a:spcAft>
              <a:buSzPts val="1800"/>
              <a:buChar char="●"/>
            </a:pPr>
            <a:r>
              <a:rPr lang="en"/>
              <a:t>Thermite</a:t>
            </a:r>
            <a:endParaRPr/>
          </a:p>
          <a:p>
            <a:pPr indent="-342900" lvl="0" marL="457200" rtl="0" algn="l">
              <a:spcBef>
                <a:spcPts val="0"/>
              </a:spcBef>
              <a:spcAft>
                <a:spcPts val="0"/>
              </a:spcAft>
              <a:buSzPts val="1800"/>
              <a:buChar char="●"/>
            </a:pPr>
            <a:r>
              <a:rPr lang="en"/>
              <a:t>Ask Elon Musk to shoot it into the Sun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33500"/>
            <a:ext cx="7261200" cy="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Files don’t just get deleted with a Keypress</a:t>
            </a:r>
            <a:endParaRPr/>
          </a:p>
        </p:txBody>
      </p:sp>
      <p:sp>
        <p:nvSpPr>
          <p:cNvPr id="113" name="Google Shape;113;p21"/>
          <p:cNvSpPr txBox="1"/>
          <p:nvPr>
            <p:ph idx="1" type="body"/>
          </p:nvPr>
        </p:nvSpPr>
        <p:spPr>
          <a:xfrm>
            <a:off x="311700" y="1244325"/>
            <a:ext cx="8520600" cy="33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Windows just marks the space as unallocated, or empty; data can still be hiding.</a:t>
            </a:r>
            <a:endParaRPr/>
          </a:p>
          <a:p>
            <a:pPr indent="-342900" lvl="0" marL="457200" rtl="0" algn="l">
              <a:spcBef>
                <a:spcPts val="0"/>
              </a:spcBef>
              <a:spcAft>
                <a:spcPts val="0"/>
              </a:spcAft>
              <a:buSzPts val="1800"/>
              <a:buChar char="●"/>
            </a:pPr>
            <a:r>
              <a:rPr lang="en"/>
              <a:t>There’s still records in the system for deletion.</a:t>
            </a:r>
            <a:endParaRPr/>
          </a:p>
          <a:p>
            <a:pPr indent="-342900" lvl="0" marL="457200" rtl="0" algn="l">
              <a:spcBef>
                <a:spcPts val="0"/>
              </a:spcBef>
              <a:spcAft>
                <a:spcPts val="0"/>
              </a:spcAft>
              <a:buSzPts val="1800"/>
              <a:buChar char="●"/>
            </a:pPr>
            <a:r>
              <a:rPr lang="en"/>
              <a:t>Must be deleted to the point where there’s no proof of it even existing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FT Academy">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