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4" r:id="rId4"/>
  </p:sldMasterIdLst>
  <p:notesMasterIdLst>
    <p:notesMasterId r:id="rId16"/>
  </p:notesMasterIdLst>
  <p:handoutMasterIdLst>
    <p:handoutMasterId r:id="rId17"/>
  </p:handoutMasterIdLst>
  <p:sldIdLst>
    <p:sldId id="460" r:id="rId5"/>
    <p:sldId id="486" r:id="rId6"/>
    <p:sldId id="492" r:id="rId7"/>
    <p:sldId id="500" r:id="rId8"/>
    <p:sldId id="501" r:id="rId9"/>
    <p:sldId id="498" r:id="rId10"/>
    <p:sldId id="499" r:id="rId11"/>
    <p:sldId id="502" r:id="rId12"/>
    <p:sldId id="503" r:id="rId13"/>
    <p:sldId id="491" r:id="rId14"/>
    <p:sldId id="497" r:id="rId15"/>
  </p:sldIdLst>
  <p:sldSz cx="12192000" cy="6858000"/>
  <p:notesSz cx="6980238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 userDrawn="1">
          <p15:clr>
            <a:srgbClr val="A4A3A4"/>
          </p15:clr>
        </p15:guide>
        <p15:guide id="2" pos="385" userDrawn="1">
          <p15:clr>
            <a:srgbClr val="A4A3A4"/>
          </p15:clr>
        </p15:guide>
        <p15:guide id="3" orient="horz">
          <p15:clr>
            <a:srgbClr val="A4A3A4"/>
          </p15:clr>
        </p15:guide>
        <p15:guide id="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9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kyra Adorno" initials="SA" lastIdx="11" clrIdx="0">
    <p:extLst>
      <p:ext uri="{19B8F6BF-5375-455C-9EA6-DF929625EA0E}">
        <p15:presenceInfo xmlns:p15="http://schemas.microsoft.com/office/powerpoint/2012/main" userId="S-1-5-21-2116825684-2010480077-1094980219-1072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3DAB"/>
    <a:srgbClr val="0048DB"/>
    <a:srgbClr val="0AE6FE"/>
    <a:srgbClr val="4197D0"/>
    <a:srgbClr val="202359"/>
    <a:srgbClr val="CFCFCF"/>
    <a:srgbClr val="E6E6E6"/>
    <a:srgbClr val="DEDEDE"/>
    <a:srgbClr val="BFBFB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 autoAdjust="0"/>
    <p:restoredTop sz="92177" autoAdjust="0"/>
  </p:normalViewPr>
  <p:slideViewPr>
    <p:cSldViewPr snapToGrid="0">
      <p:cViewPr varScale="1">
        <p:scale>
          <a:sx n="150" d="100"/>
          <a:sy n="150" d="100"/>
        </p:scale>
        <p:origin x="966" y="120"/>
      </p:cViewPr>
      <p:guideLst>
        <p:guide orient="horz" pos="1920"/>
        <p:guide pos="385"/>
        <p:guide orient="horz"/>
        <p:guide/>
      </p:guideLst>
    </p:cSldViewPr>
  </p:slideViewPr>
  <p:outlineViewPr>
    <p:cViewPr>
      <p:scale>
        <a:sx n="33" d="100"/>
        <a:sy n="33" d="100"/>
      </p:scale>
      <p:origin x="0" y="-8744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00" d="100"/>
        <a:sy n="100" d="100"/>
      </p:scale>
      <p:origin x="0" y="-1688"/>
    </p:cViewPr>
  </p:sorterViewPr>
  <p:notesViewPr>
    <p:cSldViewPr snapToGrid="0">
      <p:cViewPr varScale="1">
        <p:scale>
          <a:sx n="63" d="100"/>
          <a:sy n="63" d="100"/>
        </p:scale>
        <p:origin x="3110" y="77"/>
      </p:cViewPr>
      <p:guideLst>
        <p:guide orient="horz" pos="2880"/>
        <p:guide pos="219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3853" y="0"/>
            <a:ext cx="302477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695D4-E556-4929-B84B-8FBBC2DE5456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302477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3853" y="8685213"/>
            <a:ext cx="302477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26B01-1FAF-42C5-98E6-3257E0C31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156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3853" y="0"/>
            <a:ext cx="302477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7879D-1DB1-A047-BC2F-4E5F25544F77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1325" y="685800"/>
            <a:ext cx="6097588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024" y="4343400"/>
            <a:ext cx="558419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302477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3853" y="8685213"/>
            <a:ext cx="302477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C09E2-5C8D-0D48-A6A4-0CFFECA28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899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C09E2-5C8D-0D48-A6A4-0CFFECA288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7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Option 4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1" y="6863"/>
            <a:ext cx="12200110" cy="6862562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677333" y="533400"/>
            <a:ext cx="10363200" cy="8413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77333" y="1374773"/>
            <a:ext cx="10363200" cy="685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rgbClr val="FFFFFF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77333" y="2514600"/>
            <a:ext cx="5952067" cy="4572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b="0">
                <a:solidFill>
                  <a:srgbClr val="FFFFFF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677333" y="2971800"/>
            <a:ext cx="5952067" cy="533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b="0">
                <a:solidFill>
                  <a:srgbClr val="FFFFFF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69B157-2DB3-7540-86AC-3DA876A621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333" y="6183624"/>
            <a:ext cx="5737143" cy="45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0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618413" y="1423955"/>
            <a:ext cx="10960636" cy="4880592"/>
          </a:xfrm>
          <a:prstGeom prst="rect">
            <a:avLst/>
          </a:prstGeom>
        </p:spPr>
        <p:txBody>
          <a:bodyPr/>
          <a:lstStyle>
            <a:lvl1pPr marL="4572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800" b="1">
                <a:solidFill>
                  <a:schemeClr val="tx1"/>
                </a:solidFill>
              </a:defRPr>
            </a:lvl1pPr>
            <a:lvl2pPr marL="384048" indent="-146304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502920" indent="-118872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charset="2"/>
              <a:buChar char="§"/>
              <a:defRPr sz="1200" baseline="0">
                <a:solidFill>
                  <a:schemeClr val="tx1"/>
                </a:solidFill>
              </a:defRPr>
            </a:lvl3pPr>
            <a:lvl4pPr marL="685800" indent="-118872">
              <a:lnSpc>
                <a:spcPct val="130000"/>
              </a:lnSpc>
              <a:spcBef>
                <a:spcPts val="600"/>
              </a:spcBef>
              <a:buClr>
                <a:schemeClr val="tx1"/>
              </a:buClr>
              <a:buFont typeface="Wingdings" charset="2"/>
              <a:buChar char="§"/>
              <a:defRPr sz="1000">
                <a:solidFill>
                  <a:schemeClr val="tx1"/>
                </a:solidFill>
              </a:defRPr>
            </a:lvl4pPr>
            <a:lvl5pPr marL="868680" indent="-118872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charset="2"/>
              <a:buChar char="§"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05800" y="6597930"/>
            <a:ext cx="2743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FFFF"/>
                </a:solidFill>
              </a:rPr>
              <a:t>© </a:t>
            </a:r>
            <a:r>
              <a:rPr lang="en-CA" sz="700" dirty="0">
                <a:solidFill>
                  <a:srgbClr val="FFFFFF"/>
                </a:solidFill>
              </a:rPr>
              <a:t>2018 </a:t>
            </a:r>
            <a:r>
              <a:rPr lang="en-US" sz="700" baseline="0" dirty="0">
                <a:solidFill>
                  <a:srgbClr val="FFFFFF"/>
                </a:solidFill>
              </a:rPr>
              <a:t>BlackBerry</a:t>
            </a:r>
            <a:r>
              <a:rPr lang="en-US" sz="700" dirty="0">
                <a:solidFill>
                  <a:srgbClr val="FFFFFF"/>
                </a:solidFill>
              </a:rPr>
              <a:t>. All Rights Reserved.</a:t>
            </a:r>
          </a:p>
        </p:txBody>
      </p:sp>
      <p:sp>
        <p:nvSpPr>
          <p:cNvPr id="19" name="Slide Number Placeholder 4"/>
          <p:cNvSpPr txBox="1">
            <a:spLocks noGrp="1"/>
          </p:cNvSpPr>
          <p:nvPr/>
        </p:nvSpPr>
        <p:spPr bwMode="auto">
          <a:xfrm rot="10800000" flipV="1">
            <a:off x="11379200" y="6597929"/>
            <a:ext cx="724891" cy="21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D0805C-640A-49D9-81A6-59BD7BEBF471}" type="slidenum">
              <a:rPr kumimoji="0" lang="en-US" sz="7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444A7D-39BB-2D4D-B934-14F74D4A5408}"/>
              </a:ext>
            </a:extLst>
          </p:cNvPr>
          <p:cNvSpPr/>
          <p:nvPr userDrawn="1"/>
        </p:nvSpPr>
        <p:spPr>
          <a:xfrm>
            <a:off x="0" y="6532208"/>
            <a:ext cx="12192000" cy="32579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6B7B33-7ABF-0848-BCC7-57E423EB39F7}"/>
              </a:ext>
            </a:extLst>
          </p:cNvPr>
          <p:cNvSpPr txBox="1"/>
          <p:nvPr userDrawn="1"/>
        </p:nvSpPr>
        <p:spPr>
          <a:xfrm>
            <a:off x="8305800" y="6597930"/>
            <a:ext cx="2743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FFFF"/>
                </a:solidFill>
              </a:rPr>
              <a:t>© </a:t>
            </a:r>
            <a:r>
              <a:rPr lang="en-CA" sz="700" dirty="0">
                <a:solidFill>
                  <a:srgbClr val="FFFFFF"/>
                </a:solidFill>
              </a:rPr>
              <a:t>2020 </a:t>
            </a:r>
            <a:r>
              <a:rPr lang="en-US" sz="700" baseline="0" dirty="0">
                <a:solidFill>
                  <a:srgbClr val="FFFFFF"/>
                </a:solidFill>
              </a:rPr>
              <a:t>BlackBerry</a:t>
            </a:r>
            <a:r>
              <a:rPr lang="en-US" sz="700" dirty="0">
                <a:solidFill>
                  <a:srgbClr val="FFFFFF"/>
                </a:solidFill>
              </a:rPr>
              <a:t>. All Rights Reserved.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04295325-6328-1B43-B57E-2E2023B083FA}"/>
              </a:ext>
            </a:extLst>
          </p:cNvPr>
          <p:cNvSpPr txBox="1">
            <a:spLocks noGrp="1"/>
          </p:cNvSpPr>
          <p:nvPr userDrawn="1"/>
        </p:nvSpPr>
        <p:spPr bwMode="auto">
          <a:xfrm rot="10800000" flipV="1">
            <a:off x="11379200" y="6597929"/>
            <a:ext cx="724891" cy="21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D0805C-640A-49D9-81A6-59BD7BEBF471}" type="slidenum">
              <a:rPr kumimoji="0" lang="en-US" sz="7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67BE637-EC35-7447-AF87-28A41C6C67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6592352"/>
            <a:ext cx="2609385" cy="20794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3D200A1-4B19-B849-8B9C-30A4C613B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ts val="3920"/>
              </a:lnSpc>
              <a:defRPr sz="3600">
                <a:solidFill>
                  <a:srgbClr val="464646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6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Option 4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1" y="6863"/>
            <a:ext cx="12200110" cy="686256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469B157-2DB3-7540-86AC-3DA876A621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333" y="6183624"/>
            <a:ext cx="5737143" cy="45720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9AF060A-214B-4678-9646-B18F91FA39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7333" y="533400"/>
            <a:ext cx="10363200" cy="841374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1B7C2AC-3534-4D8A-BF46-1C28E575B9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333" y="2057400"/>
            <a:ext cx="10363200" cy="685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(Optional Contact Info)</a:t>
            </a:r>
          </a:p>
        </p:txBody>
      </p:sp>
    </p:spTree>
    <p:extLst>
      <p:ext uri="{BB962C8B-B14F-4D97-AF65-F5344CB8AC3E}">
        <p14:creationId xmlns:p14="http://schemas.microsoft.com/office/powerpoint/2010/main" val="387976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012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789" r:id="rId2"/>
    <p:sldLayoutId id="2147483882" r:id="rId3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rgbClr val="464646"/>
          </a:solidFill>
          <a:latin typeface="Times New Roman"/>
          <a:ea typeface="+mj-ea"/>
          <a:cs typeface="Times New Roman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4963-9541-4E5D-8C1E-A0756C745F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That one time you want to get writers block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13EFC-51CD-4A7B-8158-4F6ED81AD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crash course to Digital Forensics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1AF1F-EB9E-4DD9-9E74-88BF89C665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Karanbir Singh Ahuja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CB208D-5107-4F13-86EF-92DF9BD5AA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Incident Response Consultant</a:t>
            </a:r>
            <a:br>
              <a:rPr lang="en-US" dirty="0"/>
            </a:br>
            <a:r>
              <a:rPr lang="en-US" dirty="0"/>
              <a:t>Forensic Lab Manager</a:t>
            </a:r>
          </a:p>
        </p:txBody>
      </p:sp>
    </p:spTree>
    <p:extLst>
      <p:ext uri="{BB962C8B-B14F-4D97-AF65-F5344CB8AC3E}">
        <p14:creationId xmlns:p14="http://schemas.microsoft.com/office/powerpoint/2010/main" val="36466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F7A3-CA30-4FDD-BEC3-C590BAE9D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74B85-FCC5-43DC-9BFC-7F49640593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228178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F7A3-CA30-4FDD-BEC3-C590BAE9D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74B85-FCC5-43DC-9BFC-7F49640593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/in/</a:t>
            </a:r>
            <a:r>
              <a:rPr lang="en-US" dirty="0" err="1"/>
              <a:t>ksahuja</a:t>
            </a:r>
            <a:br>
              <a:rPr lang="en-US" dirty="0"/>
            </a:br>
            <a:r>
              <a:rPr lang="en-US" dirty="0"/>
              <a:t>@Turb0Yoda</a:t>
            </a:r>
          </a:p>
        </p:txBody>
      </p:sp>
    </p:spTree>
    <p:extLst>
      <p:ext uri="{BB962C8B-B14F-4D97-AF65-F5344CB8AC3E}">
        <p14:creationId xmlns:p14="http://schemas.microsoft.com/office/powerpoint/2010/main" val="172791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D1DD-0D74-4364-828D-F1E0F2E02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249" y="0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5D398-D286-45DD-BD53-33F828877D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8413" y="1423955"/>
            <a:ext cx="10960636" cy="5181600"/>
          </a:xfrm>
        </p:spPr>
        <p:txBody>
          <a:bodyPr/>
          <a:lstStyle/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b="0" dirty="0"/>
              <a:t>Incident Response Consultant at BlackBerry | Cylance.</a:t>
            </a:r>
          </a:p>
          <a:p>
            <a:pPr marL="669798" lvl="1" indent="-285750">
              <a:buClrTx/>
              <a:buFont typeface="Arial" panose="020B0604020202020204" pitchFamily="34" charset="0"/>
              <a:buChar char="•"/>
            </a:pPr>
            <a:r>
              <a:rPr lang="en-US" b="0" dirty="0"/>
              <a:t>Forensic Lab Manager for the global Incident Response Practice.</a:t>
            </a:r>
          </a:p>
          <a:p>
            <a:pPr marL="669798" lvl="1" indent="-285750">
              <a:buClrTx/>
              <a:buFont typeface="Arial" panose="020B0604020202020204" pitchFamily="34" charset="0"/>
              <a:buChar char="•"/>
            </a:pPr>
            <a:r>
              <a:rPr lang="en-US" dirty="0"/>
              <a:t>DevOps, Infrastructure Management, Compromise Assessments, Incident Response </a:t>
            </a:r>
          </a:p>
          <a:p>
            <a:pPr marL="331470" indent="-285750">
              <a:buClrTx/>
              <a:buFont typeface="Arial" panose="020B0604020202020204" pitchFamily="34" charset="0"/>
              <a:buChar char="•"/>
            </a:pPr>
            <a:r>
              <a:rPr lang="en-US" b="0" dirty="0"/>
              <a:t>Ex-Kaiser E-Discovery/Internal Investigations</a:t>
            </a:r>
          </a:p>
          <a:p>
            <a:pPr marL="331470" indent="-285750">
              <a:buClrTx/>
              <a:buFont typeface="Arial" panose="020B0604020202020204" pitchFamily="34" charset="0"/>
              <a:buChar char="•"/>
            </a:pPr>
            <a:r>
              <a:rPr lang="en-US" b="0" dirty="0"/>
              <a:t>WRCCDC Black Team Member</a:t>
            </a:r>
          </a:p>
          <a:p>
            <a:pPr marL="669798" lvl="1" indent="-285750">
              <a:buClrTx/>
              <a:buFont typeface="Arial" panose="020B0604020202020204" pitchFamily="34" charset="0"/>
              <a:buChar char="•"/>
            </a:pPr>
            <a:r>
              <a:rPr lang="en-US" dirty="0"/>
              <a:t>Red Team Liaison, Infrastructure, Memes</a:t>
            </a:r>
          </a:p>
        </p:txBody>
      </p:sp>
    </p:spTree>
    <p:extLst>
      <p:ext uri="{BB962C8B-B14F-4D97-AF65-F5344CB8AC3E}">
        <p14:creationId xmlns:p14="http://schemas.microsoft.com/office/powerpoint/2010/main" val="38939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D1DD-0D74-4364-828D-F1E0F2E02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249" y="0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What is Digital Forensics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5D398-D286-45DD-BD53-33F828877D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8413" y="1423955"/>
            <a:ext cx="10960636" cy="5181600"/>
          </a:xfrm>
        </p:spPr>
        <p:txBody>
          <a:bodyPr/>
          <a:lstStyle/>
          <a:p>
            <a:pPr marL="331470" indent="-285750">
              <a:buClrTx/>
              <a:buFont typeface="Arial" panose="020B0604020202020204" pitchFamily="34" charset="0"/>
              <a:buChar char="•"/>
            </a:pPr>
            <a:r>
              <a:rPr lang="en-US" dirty="0"/>
              <a:t>“Recovery and Investigation of data found on Electronic Devices.”</a:t>
            </a:r>
          </a:p>
          <a:p>
            <a:pPr marL="669798" lvl="1" indent="-285750">
              <a:buClrTx/>
              <a:buFont typeface="Arial" panose="020B0604020202020204" pitchFamily="34" charset="0"/>
              <a:buChar char="•"/>
            </a:pPr>
            <a:r>
              <a:rPr lang="en-US" dirty="0"/>
              <a:t>Phones, Tablets, Laptops/Desktops, Drones, Cameras, etc.</a:t>
            </a:r>
          </a:p>
          <a:p>
            <a:pPr marL="331470" indent="-285750">
              <a:buClrTx/>
              <a:buFont typeface="Arial" panose="020B0604020202020204" pitchFamily="34" charset="0"/>
              <a:buChar char="•"/>
            </a:pPr>
            <a:r>
              <a:rPr lang="en-US" dirty="0"/>
              <a:t>Tons of oversight is needed to keep evidence untainted.</a:t>
            </a:r>
          </a:p>
          <a:p>
            <a:pPr marL="331470" indent="-285750">
              <a:buClrTx/>
              <a:buFont typeface="Arial" panose="020B0604020202020204" pitchFamily="34" charset="0"/>
              <a:buChar char="•"/>
            </a:pPr>
            <a:r>
              <a:rPr lang="en-US" dirty="0"/>
              <a:t>Findings are presented in a court of law or handed directly to a client.</a:t>
            </a:r>
          </a:p>
          <a:p>
            <a:pPr marL="669798" lvl="1" indent="-285750">
              <a:buClrTx/>
              <a:buFont typeface="Arial" panose="020B0604020202020204" pitchFamily="34" charset="0"/>
              <a:buChar char="•"/>
            </a:pPr>
            <a:r>
              <a:rPr lang="en-US" dirty="0"/>
              <a:t>Possibly handed off to E-Discovery Specialists</a:t>
            </a:r>
          </a:p>
          <a:p>
            <a:pPr marL="669798" lvl="1" indent="-285750">
              <a:buClrTx/>
              <a:buFont typeface="Arial" panose="020B0604020202020204" pitchFamily="34" charset="0"/>
              <a:buChar char="•"/>
            </a:pPr>
            <a:r>
              <a:rPr lang="en-US" dirty="0"/>
              <a:t>Writing these sucks. Pay attention in English</a:t>
            </a:r>
          </a:p>
          <a:p>
            <a:pPr marL="331470" indent="-285750">
              <a:buClrTx/>
              <a:buFont typeface="Arial" panose="020B0604020202020204" pitchFamily="34" charset="0"/>
              <a:buChar char="•"/>
            </a:pPr>
            <a:r>
              <a:rPr lang="en-US" dirty="0"/>
              <a:t>This is how you’re actually supposed to </a:t>
            </a:r>
            <a:r>
              <a:rPr lang="en-US" dirty="0" err="1"/>
              <a:t>CSI:Miami</a:t>
            </a:r>
            <a:r>
              <a:rPr lang="en-US" dirty="0"/>
              <a:t>.</a:t>
            </a:r>
          </a:p>
          <a:p>
            <a:pPr marL="331470" indent="-285750">
              <a:buClrTx/>
              <a:buFont typeface="Arial" panose="020B0604020202020204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8661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85E639-8A0A-415D-A143-487913D75B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dirty="0"/>
              <a:t>Seizure</a:t>
            </a:r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dirty="0"/>
              <a:t>Imaging</a:t>
            </a:r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dirty="0"/>
              <a:t>Analysis</a:t>
            </a:r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dirty="0"/>
              <a:t>Timelining</a:t>
            </a:r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dirty="0"/>
              <a:t>Report and Impact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CB6553-AD62-4F95-B442-0AA08462A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Forensic Process</a:t>
            </a:r>
          </a:p>
        </p:txBody>
      </p:sp>
    </p:spTree>
    <p:extLst>
      <p:ext uri="{BB962C8B-B14F-4D97-AF65-F5344CB8AC3E}">
        <p14:creationId xmlns:p14="http://schemas.microsoft.com/office/powerpoint/2010/main" val="28914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5A6624-D8E4-4AD9-99B9-A18162EDF5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dirty="0"/>
              <a:t>Machine may be imaged or sent directly to the lab</a:t>
            </a:r>
          </a:p>
          <a:p>
            <a:pPr marL="669798" lvl="1" indent="-285750">
              <a:buFont typeface="Arial" panose="020B0604020202020204" pitchFamily="34" charset="0"/>
              <a:buChar char="•"/>
            </a:pPr>
            <a:r>
              <a:rPr lang="en-US" dirty="0"/>
              <a:t>Warrants most likely will be needed if this is a legal case.</a:t>
            </a:r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dirty="0"/>
              <a:t>On-Site Imaging and Analysis</a:t>
            </a:r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dirty="0"/>
              <a:t>Chain of Custody and proper storage procedures</a:t>
            </a:r>
          </a:p>
          <a:p>
            <a:pPr marL="669798" lvl="1" indent="-285750">
              <a:buFont typeface="Arial" panose="020B0604020202020204" pitchFamily="34" charset="0"/>
              <a:buChar char="•"/>
            </a:pPr>
            <a:r>
              <a:rPr lang="en-US" dirty="0"/>
              <a:t>Load up on evidence bags and have a nice camera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EDE4E-CCEF-4BCF-8696-5C146D5F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Seizure</a:t>
            </a:r>
          </a:p>
        </p:txBody>
      </p:sp>
    </p:spTree>
    <p:extLst>
      <p:ext uri="{BB962C8B-B14F-4D97-AF65-F5344CB8AC3E}">
        <p14:creationId xmlns:p14="http://schemas.microsoft.com/office/powerpoint/2010/main" val="30779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AE46B7-E801-4A3B-99C3-1385C03CA7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dirty="0"/>
              <a:t>Imaged via Write Blocker</a:t>
            </a:r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dirty="0"/>
              <a:t>Pre-made image provided by a client</a:t>
            </a:r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dirty="0"/>
              <a:t>Myriad of file types</a:t>
            </a:r>
          </a:p>
          <a:p>
            <a:pPr marL="669798" lvl="1" indent="-285750">
              <a:buFont typeface="Arial" panose="020B0604020202020204" pitchFamily="34" charset="0"/>
              <a:buChar char="•"/>
            </a:pPr>
            <a:r>
              <a:rPr lang="en-US" dirty="0"/>
              <a:t>.E01</a:t>
            </a:r>
          </a:p>
          <a:p>
            <a:pPr marL="669798" lvl="1" indent="-285750">
              <a:buFont typeface="Arial" panose="020B0604020202020204" pitchFamily="34" charset="0"/>
              <a:buChar char="•"/>
            </a:pPr>
            <a:r>
              <a:rPr lang="en-US" dirty="0"/>
              <a:t>.AFF</a:t>
            </a:r>
          </a:p>
          <a:p>
            <a:pPr marL="669798" lvl="1" indent="-285750">
              <a:buFont typeface="Arial" panose="020B0604020202020204" pitchFamily="34" charset="0"/>
              <a:buChar char="•"/>
            </a:pPr>
            <a:r>
              <a:rPr lang="en-US" dirty="0"/>
              <a:t>.RAW</a:t>
            </a:r>
          </a:p>
          <a:p>
            <a:pPr marL="669798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Etc</a:t>
            </a:r>
            <a:endParaRPr lang="en-US" dirty="0"/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dirty="0"/>
              <a:t>Copy thrice, analyze the copy.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F0A63B-4C67-4CEF-849C-D45D73580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EEAA5F-3388-49DA-B6E4-A81568297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550" y="0"/>
            <a:ext cx="3429000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FDA567-FD42-434D-8272-5AEFB0ABFC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70100"/>
            <a:ext cx="29908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8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9E1C09-23C0-450B-9868-9879A93274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dirty="0"/>
              <a:t>Image tossed through software of choice</a:t>
            </a:r>
          </a:p>
          <a:p>
            <a:pPr marL="669798" lvl="1" indent="-285750">
              <a:buFont typeface="Arial" panose="020B0604020202020204" pitchFamily="34" charset="0"/>
              <a:buChar char="•"/>
            </a:pPr>
            <a:r>
              <a:rPr lang="en-US" dirty="0"/>
              <a:t>AXIOM, EnCase, FTK, X-Ways, Autopsy, </a:t>
            </a:r>
            <a:r>
              <a:rPr lang="en-US" dirty="0" err="1"/>
              <a:t>etc</a:t>
            </a:r>
            <a:endParaRPr lang="en-US" dirty="0"/>
          </a:p>
          <a:p>
            <a:pPr marL="669798" lvl="1" indent="-285750">
              <a:buFont typeface="Arial" panose="020B0604020202020204" pitchFamily="34" charset="0"/>
              <a:buChar char="•"/>
            </a:pPr>
            <a:r>
              <a:rPr lang="en-US" dirty="0"/>
              <a:t>Findings must be verified by another tool and/or the tool true to it’s findings</a:t>
            </a:r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dirty="0"/>
              <a:t>Many hours spent screaming at the </a:t>
            </a:r>
            <a:r>
              <a:rPr lang="en-US" dirty="0" err="1"/>
              <a:t>mismash</a:t>
            </a:r>
            <a:r>
              <a:rPr lang="en-US" dirty="0"/>
              <a:t> of hex that can be seen</a:t>
            </a:r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dirty="0"/>
              <a:t>Files may have to be manually carved out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5D231F-376C-422B-B6BB-D9183AB3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pic>
        <p:nvPicPr>
          <p:cNvPr id="4" name="Google Shape;86;p17">
            <a:extLst>
              <a:ext uri="{FF2B5EF4-FFF2-40B4-BE49-F238E27FC236}">
                <a16:creationId xmlns:a16="http://schemas.microsoft.com/office/drawing/2014/main" id="{7FF929EF-C58F-4BCD-8801-707DD703742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00749" y="2851150"/>
            <a:ext cx="5572837" cy="35623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295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013F7F-FC96-4CEE-B0ED-28877F27C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dirty="0"/>
              <a:t>Million line excel file made</a:t>
            </a:r>
          </a:p>
          <a:p>
            <a:pPr marL="669798" lvl="1" indent="-285750">
              <a:buFont typeface="Arial" panose="020B0604020202020204" pitchFamily="34" charset="0"/>
              <a:buChar char="•"/>
            </a:pPr>
            <a:r>
              <a:rPr lang="en-US" dirty="0"/>
              <a:t>PDF, HTML, </a:t>
            </a:r>
            <a:r>
              <a:rPr lang="en-US" dirty="0" err="1"/>
              <a:t>etc</a:t>
            </a:r>
            <a:r>
              <a:rPr lang="en-US" dirty="0"/>
              <a:t> also seen</a:t>
            </a:r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dirty="0"/>
              <a:t>Event logs, User Activity, </a:t>
            </a:r>
            <a:r>
              <a:rPr lang="en-US" dirty="0" err="1"/>
              <a:t>etc</a:t>
            </a:r>
            <a:endParaRPr lang="en-US" dirty="0"/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dirty="0"/>
              <a:t>Certain events may be highlighted based on importance</a:t>
            </a:r>
          </a:p>
          <a:p>
            <a:pPr marL="669798" lvl="1" indent="-285750">
              <a:buFont typeface="Arial" panose="020B0604020202020204" pitchFamily="34" charset="0"/>
              <a:buChar char="•"/>
            </a:pPr>
            <a:r>
              <a:rPr lang="en-US" dirty="0"/>
              <a:t>Possible Exfiltration of data</a:t>
            </a:r>
          </a:p>
          <a:p>
            <a:pPr marL="669798" lvl="1" indent="-285750">
              <a:buFont typeface="Arial" panose="020B0604020202020204" pitchFamily="34" charset="0"/>
              <a:buChar char="•"/>
            </a:pPr>
            <a:r>
              <a:rPr lang="en-US" dirty="0"/>
              <a:t>Corporate Espionage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A59F08-B6FE-4166-AB23-D1F5CEB7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E02B74-5597-4AE5-A35F-4C1A1937E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150" y="3109615"/>
            <a:ext cx="7377112" cy="287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9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EC301B-9A0E-45D4-90CE-F1812A26DB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dirty="0"/>
              <a:t>Details exactly what the user/</a:t>
            </a:r>
            <a:r>
              <a:rPr lang="en-US" dirty="0" err="1"/>
              <a:t>theat</a:t>
            </a:r>
            <a:r>
              <a:rPr lang="en-US" dirty="0"/>
              <a:t> actor did.</a:t>
            </a:r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dirty="0"/>
              <a:t>Details impact on the organization as a whole if possible.</a:t>
            </a:r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dirty="0"/>
              <a:t>Contains future mitigation steps.</a:t>
            </a:r>
          </a:p>
          <a:p>
            <a:pPr marL="33147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3147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dirty="0"/>
              <a:t>Report Generally consists of</a:t>
            </a:r>
          </a:p>
          <a:p>
            <a:pPr marL="669798" lvl="1" indent="-285750">
              <a:buFont typeface="Arial" panose="020B0604020202020204" pitchFamily="34" charset="0"/>
              <a:buChar char="•"/>
            </a:pPr>
            <a:r>
              <a:rPr lang="en-US" dirty="0"/>
              <a:t>Table of Contents</a:t>
            </a:r>
          </a:p>
          <a:p>
            <a:pPr marL="669798" lvl="1" indent="-285750">
              <a:buFont typeface="Arial" panose="020B0604020202020204" pitchFamily="34" charset="0"/>
              <a:buChar char="•"/>
            </a:pPr>
            <a:r>
              <a:rPr lang="en-US" dirty="0"/>
              <a:t>Executive Summary</a:t>
            </a:r>
          </a:p>
          <a:p>
            <a:pPr marL="669798" lvl="1" indent="-285750">
              <a:buFont typeface="Arial" panose="020B0604020202020204" pitchFamily="34" charset="0"/>
              <a:buChar char="•"/>
            </a:pPr>
            <a:r>
              <a:rPr lang="en-US" dirty="0"/>
              <a:t>Technical Analysis</a:t>
            </a:r>
          </a:p>
          <a:p>
            <a:pPr marL="669798" lvl="1" indent="-285750">
              <a:buFont typeface="Arial" panose="020B0604020202020204" pitchFamily="34" charset="0"/>
              <a:buChar char="•"/>
            </a:pPr>
            <a:r>
              <a:rPr lang="en-US" dirty="0"/>
              <a:t>Recommendations (if applicable)</a:t>
            </a:r>
          </a:p>
          <a:p>
            <a:pPr marL="669798" lvl="1" indent="-285750">
              <a:buFont typeface="Arial" panose="020B0604020202020204" pitchFamily="34" charset="0"/>
              <a:buChar char="•"/>
            </a:pPr>
            <a:r>
              <a:rPr lang="en-US" dirty="0"/>
              <a:t>Appendix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ED856-00D1-48D9-912C-9F158FEFF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and Impact</a:t>
            </a:r>
          </a:p>
        </p:txBody>
      </p:sp>
    </p:spTree>
    <p:extLst>
      <p:ext uri="{BB962C8B-B14F-4D97-AF65-F5344CB8AC3E}">
        <p14:creationId xmlns:p14="http://schemas.microsoft.com/office/powerpoint/2010/main" val="304872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ckberry-corporate">
  <a:themeElements>
    <a:clrScheme name="BlackBerry Enterpris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BFFF"/>
      </a:accent1>
      <a:accent2>
        <a:srgbClr val="0077ED"/>
      </a:accent2>
      <a:accent3>
        <a:srgbClr val="0047DB"/>
      </a:accent3>
      <a:accent4>
        <a:srgbClr val="2B23CC"/>
      </a:accent4>
      <a:accent5>
        <a:srgbClr val="212359"/>
      </a:accent5>
      <a:accent6>
        <a:srgbClr val="0048DB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E512CFC-587C-3F48-B7DA-E28DA704FB8B}" vid="{DAAA5150-9D92-BC4F-B15F-BE8802712D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E0EF544C51324380F13FCB3032557D" ma:contentTypeVersion="13" ma:contentTypeDescription="Create a new document." ma:contentTypeScope="" ma:versionID="d786807db6390edeac03b9777bb8e9d6">
  <xsd:schema xmlns:xsd="http://www.w3.org/2001/XMLSchema" xmlns:xs="http://www.w3.org/2001/XMLSchema" xmlns:p="http://schemas.microsoft.com/office/2006/metadata/properties" xmlns:ns2="594551c3-6991-4b62-afec-2a2323d1de4f" xmlns:ns3="24e043dd-ca61-4bd1-b735-75a7b5fc63bd" targetNamespace="http://schemas.microsoft.com/office/2006/metadata/properties" ma:root="true" ma:fieldsID="8c938bea73ec9c83714940126933c942" ns2:_="" ns3:_="">
    <xsd:import namespace="594551c3-6991-4b62-afec-2a2323d1de4f"/>
    <xsd:import namespace="24e043dd-ca61-4bd1-b735-75a7b5fc63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4551c3-6991-4b62-afec-2a2323d1de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e043dd-ca61-4bd1-b735-75a7b5fc63b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7B9F52-19CF-4125-BA3F-5B560641A7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223EF8-29F6-44A6-806D-08A6D38420B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861774D-0A57-42CC-A33F-FCA4B33FED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4551c3-6991-4b62-afec-2a2323d1de4f"/>
    <ds:schemaRef ds:uri="24e043dd-ca61-4bd1-b735-75a7b5fc63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BlackBerry Presentation Template2019a (5)</Template>
  <TotalTime>7140</TotalTime>
  <Words>383</Words>
  <Application>Microsoft Office PowerPoint</Application>
  <PresentationFormat>Widescreen</PresentationFormat>
  <Paragraphs>70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blackberry-corporate</vt:lpstr>
      <vt:lpstr>That one time you want to get writers block</vt:lpstr>
      <vt:lpstr>About me</vt:lpstr>
      <vt:lpstr>What is Digital Forensics</vt:lpstr>
      <vt:lpstr>Forensic Process</vt:lpstr>
      <vt:lpstr>Seizure</vt:lpstr>
      <vt:lpstr>Imaging</vt:lpstr>
      <vt:lpstr>Analysis</vt:lpstr>
      <vt:lpstr>Timelining</vt:lpstr>
      <vt:lpstr>Report and Impact</vt:lpstr>
      <vt:lpstr>Thank you</vt:lpstr>
      <vt:lpstr>Thank you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Cormier</dc:creator>
  <cp:lastModifiedBy>Karanbir Ahuja</cp:lastModifiedBy>
  <cp:revision>17</cp:revision>
  <cp:lastPrinted>2017-03-06T17:03:14Z</cp:lastPrinted>
  <dcterms:created xsi:type="dcterms:W3CDTF">2020-02-19T18:20:32Z</dcterms:created>
  <dcterms:modified xsi:type="dcterms:W3CDTF">2021-10-03T21:21:28Z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0x01010002E0EF544C51324380F13FCB3032557D</vt:lpwstr>
  </property>
</Properties>
</file>