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2" r:id="rId2"/>
  </p:sldMasterIdLst>
  <p:notesMasterIdLst>
    <p:notesMasterId r:id="rId14"/>
  </p:notesMasterIdLst>
  <p:sldIdLst>
    <p:sldId id="270" r:id="rId3"/>
    <p:sldId id="257" r:id="rId4"/>
    <p:sldId id="258" r:id="rId5"/>
    <p:sldId id="259" r:id="rId6"/>
    <p:sldId id="260" r:id="rId7"/>
    <p:sldId id="262" r:id="rId8"/>
    <p:sldId id="263" r:id="rId9"/>
    <p:sldId id="266" r:id="rId10"/>
    <p:sldId id="268" r:id="rId11"/>
    <p:sldId id="264" r:id="rId12"/>
    <p:sldId id="267" r:id="rId13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10"/>
  </p:normalViewPr>
  <p:slideViewPr>
    <p:cSldViewPr snapToGrid="0" snapToObjects="1">
      <p:cViewPr varScale="1">
        <p:scale>
          <a:sx n="155" d="100"/>
          <a:sy n="155" d="100"/>
        </p:scale>
        <p:origin x="26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9323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799" y="4343379"/>
            <a:ext cx="5486389" cy="41147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3577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637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7285039" y="1828803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1697039" y="-812797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1293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t" anchorCtr="0">
            <a:normAutofit/>
          </a:bodyPr>
          <a:lstStyle>
            <a:lvl1pPr lvl="0" algn="ctr">
              <a:spcBef>
                <a:spcPts val="672"/>
              </a:spcBef>
              <a:spcAft>
                <a:spcPts val="0"/>
              </a:spcAft>
              <a:buClr>
                <a:srgbClr val="888888"/>
              </a:buClr>
              <a:buSzPts val="336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3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04"/>
              </a:spcBef>
              <a:spcAft>
                <a:spcPts val="0"/>
              </a:spcAft>
              <a:buClr>
                <a:srgbClr val="888888"/>
              </a:buClr>
              <a:buSzPts val="25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dt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ft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sldNum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0985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963084" y="4406902"/>
            <a:ext cx="10363200" cy="1362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  <a:defRPr sz="42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b" anchorCtr="0">
            <a:normAutofit/>
          </a:bodyPr>
          <a:lstStyle>
            <a:lvl1pPr marL="457200" lvl="0" indent="-228600" algn="l">
              <a:spcBef>
                <a:spcPts val="432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 sz="216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84"/>
              </a:spcBef>
              <a:spcAft>
                <a:spcPts val="0"/>
              </a:spcAft>
              <a:buClr>
                <a:srgbClr val="888888"/>
              </a:buClr>
              <a:buSzPts val="1920"/>
              <a:buNone/>
              <a:defRPr sz="192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36"/>
              </a:spcBef>
              <a:spcAft>
                <a:spcPts val="0"/>
              </a:spcAft>
              <a:buClr>
                <a:srgbClr val="888888"/>
              </a:buClr>
              <a:buSzPts val="1680"/>
              <a:buNone/>
              <a:defRPr sz="1679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8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44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8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44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8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44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8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44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8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44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8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44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dt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ft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92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t" anchorCtr="0">
            <a:normAutofit/>
          </a:bodyPr>
          <a:lstStyle>
            <a:lvl1pPr marL="457200" lvl="0" indent="-4191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1pPr>
            <a:lvl2pPr marL="914400" lvl="1" indent="-388619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Char char="–"/>
              <a:defRPr sz="2520"/>
            </a:lvl2pPr>
            <a:lvl3pPr marL="1371600" lvl="2" indent="-36576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160"/>
            </a:lvl3pPr>
            <a:lvl4pPr marL="1828800" lvl="3" indent="-350519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–"/>
              <a:defRPr sz="1920"/>
            </a:lvl4pPr>
            <a:lvl5pPr marL="2286000" lvl="4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»"/>
              <a:defRPr sz="1920"/>
            </a:lvl5pPr>
            <a:lvl6pPr marL="2743200" lvl="5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6pPr>
            <a:lvl7pPr marL="3200400" lvl="6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7pPr>
            <a:lvl8pPr marL="3657600" lvl="7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8pPr>
            <a:lvl9pPr marL="4114800" lvl="8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t" anchorCtr="0">
            <a:normAutofit/>
          </a:bodyPr>
          <a:lstStyle>
            <a:lvl1pPr marL="457200" lvl="0" indent="-4191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1pPr>
            <a:lvl2pPr marL="914400" lvl="1" indent="-388619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Char char="–"/>
              <a:defRPr sz="2520"/>
            </a:lvl2pPr>
            <a:lvl3pPr marL="1371600" lvl="2" indent="-36576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160"/>
            </a:lvl3pPr>
            <a:lvl4pPr marL="1828800" lvl="3" indent="-350519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–"/>
              <a:defRPr sz="1920"/>
            </a:lvl4pPr>
            <a:lvl5pPr marL="2286000" lvl="4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»"/>
              <a:defRPr sz="1920"/>
            </a:lvl5pPr>
            <a:lvl6pPr marL="2743200" lvl="5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6pPr>
            <a:lvl7pPr marL="3200400" lvl="6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7pPr>
            <a:lvl8pPr marL="3657600" lvl="7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8pPr>
            <a:lvl9pPr marL="4114800" lvl="8" indent="-35052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dt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ft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726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8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b" anchorCtr="0">
            <a:normAutofit/>
          </a:bodyPr>
          <a:lstStyle>
            <a:lvl1pPr marL="457200" lvl="0" indent="-22860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sz="2520" b="1"/>
            </a:lvl1pPr>
            <a:lvl2pPr marL="914400" lvl="1" indent="-22860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160" b="1"/>
            </a:lvl2pPr>
            <a:lvl3pPr marL="1371600" lvl="2" indent="-22860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1920" b="1"/>
            </a:lvl3pPr>
            <a:lvl4pPr marL="1828800" lvl="3" indent="-22860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 b="1"/>
            </a:lvl4pPr>
            <a:lvl5pPr marL="2286000" lvl="4" indent="-22860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 b="1"/>
            </a:lvl5pPr>
            <a:lvl6pPr marL="2743200" lvl="5" indent="-22860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 b="1"/>
            </a:lvl6pPr>
            <a:lvl7pPr marL="3200400" lvl="6" indent="-22860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 b="1"/>
            </a:lvl7pPr>
            <a:lvl8pPr marL="3657600" lvl="7" indent="-22860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 b="1"/>
            </a:lvl8pPr>
            <a:lvl9pPr marL="4114800" lvl="8" indent="-22860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 b="1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t" anchorCtr="0">
            <a:normAutofit/>
          </a:bodyPr>
          <a:lstStyle>
            <a:lvl1pPr marL="457200" lvl="0" indent="-38862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 sz="2520"/>
            </a:lvl1pPr>
            <a:lvl2pPr marL="914400" lvl="1" indent="-36576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–"/>
              <a:defRPr sz="2160"/>
            </a:lvl2pPr>
            <a:lvl3pPr marL="1371600" lvl="2" indent="-350519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3pPr>
            <a:lvl4pPr marL="1828800" lvl="3" indent="-33528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Char char="–"/>
              <a:defRPr sz="1679"/>
            </a:lvl4pPr>
            <a:lvl5pPr marL="2286000" lvl="4" indent="-335279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Char char="»"/>
              <a:defRPr sz="1679"/>
            </a:lvl5pPr>
            <a:lvl6pPr marL="2743200" lvl="5" indent="-335279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  <a:defRPr sz="1679"/>
            </a:lvl6pPr>
            <a:lvl7pPr marL="3200400" lvl="6" indent="-335279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  <a:defRPr sz="1679"/>
            </a:lvl7pPr>
            <a:lvl8pPr marL="3657600" lvl="7" indent="-335279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  <a:defRPr sz="1679"/>
            </a:lvl8pPr>
            <a:lvl9pPr marL="4114800" lvl="8" indent="-335279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  <a:defRPr sz="1679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3"/>
          </p:nvPr>
        </p:nvSpPr>
        <p:spPr>
          <a:xfrm>
            <a:off x="6193370" y="1535114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b" anchorCtr="0">
            <a:normAutofit/>
          </a:bodyPr>
          <a:lstStyle>
            <a:lvl1pPr marL="457200" lvl="0" indent="-22860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sz="2520" b="1"/>
            </a:lvl1pPr>
            <a:lvl2pPr marL="914400" lvl="1" indent="-22860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160" b="1"/>
            </a:lvl2pPr>
            <a:lvl3pPr marL="1371600" lvl="2" indent="-228600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1920" b="1"/>
            </a:lvl3pPr>
            <a:lvl4pPr marL="1828800" lvl="3" indent="-22860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 b="1"/>
            </a:lvl4pPr>
            <a:lvl5pPr marL="2286000" lvl="4" indent="-22860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 b="1"/>
            </a:lvl5pPr>
            <a:lvl6pPr marL="2743200" lvl="5" indent="-22860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 b="1"/>
            </a:lvl6pPr>
            <a:lvl7pPr marL="3200400" lvl="6" indent="-22860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 b="1"/>
            </a:lvl7pPr>
            <a:lvl8pPr marL="3657600" lvl="7" indent="-22860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 b="1"/>
            </a:lvl8pPr>
            <a:lvl9pPr marL="4114800" lvl="8" indent="-22860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79" b="1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4"/>
          </p:nvPr>
        </p:nvSpPr>
        <p:spPr>
          <a:xfrm>
            <a:off x="6193370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t" anchorCtr="0">
            <a:normAutofit/>
          </a:bodyPr>
          <a:lstStyle>
            <a:lvl1pPr marL="457200" lvl="0" indent="-388620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 sz="2520"/>
            </a:lvl1pPr>
            <a:lvl2pPr marL="914400" lvl="1" indent="-36576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–"/>
              <a:defRPr sz="2160"/>
            </a:lvl2pPr>
            <a:lvl3pPr marL="1371600" lvl="2" indent="-350519" algn="l"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3pPr>
            <a:lvl4pPr marL="1828800" lvl="3" indent="-33528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Char char="–"/>
              <a:defRPr sz="1679"/>
            </a:lvl4pPr>
            <a:lvl5pPr marL="2286000" lvl="4" indent="-335279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Char char="»"/>
              <a:defRPr sz="1679"/>
            </a:lvl5pPr>
            <a:lvl6pPr marL="2743200" lvl="5" indent="-335279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  <a:defRPr sz="1679"/>
            </a:lvl6pPr>
            <a:lvl7pPr marL="3200400" lvl="6" indent="-335279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  <a:defRPr sz="1679"/>
            </a:lvl7pPr>
            <a:lvl8pPr marL="3657600" lvl="7" indent="-335279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  <a:defRPr sz="1679"/>
            </a:lvl8pPr>
            <a:lvl9pPr marL="4114800" lvl="8" indent="-335279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  <a:defRPr sz="1679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dt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ft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0442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1779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609602" y="273051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None/>
              <a:defRPr sz="216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4766736" y="273054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t" anchorCtr="0">
            <a:normAutofit/>
          </a:bodyPr>
          <a:lstStyle>
            <a:lvl1pPr marL="457200" lvl="0" indent="-441960" algn="l">
              <a:spcBef>
                <a:spcPts val="672"/>
              </a:spcBef>
              <a:spcAft>
                <a:spcPts val="0"/>
              </a:spcAft>
              <a:buClr>
                <a:schemeClr val="dk1"/>
              </a:buClr>
              <a:buSzPts val="3360"/>
              <a:buChar char="•"/>
              <a:defRPr sz="3359"/>
            </a:lvl1pPr>
            <a:lvl2pPr marL="914400" lvl="1" indent="-4191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/>
            </a:lvl2pPr>
            <a:lvl3pPr marL="1371600" lvl="2" indent="-388619" algn="l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 sz="2520"/>
            </a:lvl3pPr>
            <a:lvl4pPr marL="1828800" lvl="3" indent="-36576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–"/>
              <a:defRPr sz="2160"/>
            </a:lvl4pPr>
            <a:lvl5pPr marL="2286000" lvl="4" indent="-36576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»"/>
              <a:defRPr sz="2160"/>
            </a:lvl5pPr>
            <a:lvl6pPr marL="2743200" lvl="5" indent="-36576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160"/>
            </a:lvl6pPr>
            <a:lvl7pPr marL="3200400" lvl="6" indent="-365760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160"/>
            </a:lvl7pPr>
            <a:lvl8pPr marL="3657600" lvl="7" indent="-365759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160"/>
            </a:lvl8pPr>
            <a:lvl9pPr marL="4114800" lvl="8" indent="-365759" algn="l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16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t" anchorCtr="0">
            <a:normAutofit/>
          </a:bodyPr>
          <a:lstStyle>
            <a:lvl1pPr marL="457200" lvl="0" indent="-228600" algn="l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440"/>
            </a:lvl1pPr>
            <a:lvl2pPr marL="914400" lvl="1" indent="-228600" algn="l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  <a:defRPr sz="1320"/>
            </a:lvl2pPr>
            <a:lvl3pPr marL="1371600" lvl="2" indent="-228600" algn="l">
              <a:spcBef>
                <a:spcPts val="216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 sz="1080"/>
            </a:lvl3pPr>
            <a:lvl4pPr marL="1828800" lvl="3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4pPr>
            <a:lvl5pPr marL="2286000" lvl="4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5pPr>
            <a:lvl6pPr marL="2743200" lvl="5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6pPr>
            <a:lvl7pPr marL="3200400" lvl="6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7pPr>
            <a:lvl8pPr marL="3657600" lvl="7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8pPr>
            <a:lvl9pPr marL="4114800" lvl="8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2819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/>
              <a:buNone/>
              <a:defRPr sz="216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t" anchorCtr="0">
            <a:normAutofit/>
          </a:bodyPr>
          <a:lstStyle>
            <a:lvl1pPr marL="457200" lvl="0" indent="-228600" algn="l">
              <a:spcBef>
                <a:spcPts val="288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440"/>
            </a:lvl1pPr>
            <a:lvl2pPr marL="914400" lvl="1" indent="-228600" algn="l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  <a:defRPr sz="1320"/>
            </a:lvl2pPr>
            <a:lvl3pPr marL="1371600" lvl="2" indent="-228600" algn="l">
              <a:spcBef>
                <a:spcPts val="216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 sz="1080"/>
            </a:lvl3pPr>
            <a:lvl4pPr marL="1828800" lvl="3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4pPr>
            <a:lvl5pPr marL="2286000" lvl="4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5pPr>
            <a:lvl6pPr marL="2743200" lvl="5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6pPr>
            <a:lvl7pPr marL="3200400" lvl="6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7pPr>
            <a:lvl8pPr marL="3657600" lvl="7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8pPr>
            <a:lvl9pPr marL="4114800" lvl="8" indent="-228600" algn="l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3139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3833020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9901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80"/>
              <a:buFont typeface="Calibri"/>
              <a:buNone/>
              <a:defRPr sz="46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t" anchorCtr="0">
            <a:normAutofit/>
          </a:bodyPr>
          <a:lstStyle>
            <a:lvl1pPr marL="457200" marR="0" lvl="0" indent="-441960" algn="l" rtl="0">
              <a:spcBef>
                <a:spcPts val="672"/>
              </a:spcBef>
              <a:spcAft>
                <a:spcPts val="0"/>
              </a:spcAft>
              <a:buClr>
                <a:schemeClr val="dk1"/>
              </a:buClr>
              <a:buSzPts val="3360"/>
              <a:buFont typeface="Arial"/>
              <a:buChar char="•"/>
              <a:defRPr sz="33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8619" algn="l" rtl="0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/>
              <a:buChar char="•"/>
              <a:defRPr sz="2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5760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–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5760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»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5760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5760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5759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5759" algn="l" rtl="0"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endParaRPr kern="0"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endParaRPr kern="0"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kern="0"/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98438614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718187" y="2814991"/>
            <a:ext cx="8755626" cy="14700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-US" sz="2800" b="1" kern="0" dirty="0" smtClean="0">
                <a:solidFill>
                  <a:srgbClr val="4BACC6">
                    <a:lumMod val="75000"/>
                  </a:srgbClr>
                </a:solidFill>
              </a:rPr>
              <a:t>Team 90 | RP 9002 </a:t>
            </a:r>
          </a:p>
          <a:p>
            <a:pPr algn="ctr">
              <a:defRPr/>
            </a:pPr>
            <a:r>
              <a:rPr lang="en-US" sz="2800" b="1" kern="0" dirty="0" smtClean="0">
                <a:solidFill>
                  <a:srgbClr val="4BACC6">
                    <a:lumMod val="75000"/>
                  </a:srgbClr>
                </a:solidFill>
              </a:rPr>
              <a:t>Home Security System using IOT</a:t>
            </a:r>
            <a:endParaRPr lang="en-US" sz="2800" b="1" kern="0" dirty="0">
              <a:solidFill>
                <a:srgbClr val="4BACC6">
                  <a:lumMod val="75000"/>
                </a:srgbClr>
              </a:solidFill>
            </a:endParaRPr>
          </a:p>
          <a:p>
            <a:pPr algn="ctr">
              <a:defRPr/>
            </a:pPr>
            <a:r>
              <a:rPr lang="en-US" sz="2000" b="1" kern="0" dirty="0">
                <a:solidFill>
                  <a:srgbClr val="4BACC6">
                    <a:lumMod val="75000"/>
                  </a:srgbClr>
                </a:solidFill>
              </a:rPr>
              <a:t>Date</a:t>
            </a:r>
            <a:r>
              <a:rPr lang="en-US" sz="2000" b="1" kern="0" dirty="0" smtClean="0">
                <a:solidFill>
                  <a:srgbClr val="4BACC6">
                    <a:lumMod val="75000"/>
                  </a:srgbClr>
                </a:solidFill>
              </a:rPr>
              <a:t>: 25</a:t>
            </a:r>
            <a:r>
              <a:rPr lang="en-US" sz="2000" b="1" kern="0" baseline="30000" dirty="0" smtClean="0">
                <a:solidFill>
                  <a:srgbClr val="4BACC6">
                    <a:lumMod val="75000"/>
                  </a:srgbClr>
                </a:solidFill>
              </a:rPr>
              <a:t>th</a:t>
            </a:r>
            <a:r>
              <a:rPr lang="en-US" sz="2000" b="1" kern="0" dirty="0" smtClean="0">
                <a:solidFill>
                  <a:srgbClr val="4BACC6">
                    <a:lumMod val="75000"/>
                  </a:srgbClr>
                </a:solidFill>
              </a:rPr>
              <a:t> April, 2025.</a:t>
            </a:r>
            <a:endParaRPr lang="en-IN" sz="1800" kern="0" dirty="0">
              <a:solidFill>
                <a:srgbClr val="4BACC6">
                  <a:lumMod val="75000"/>
                </a:srgbClr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046811" y="4456329"/>
            <a:ext cx="4839764" cy="22730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-IN" sz="2000" b="1" u="sng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IN" sz="20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Kshitij</a:t>
            </a:r>
            <a:r>
              <a:rPr lang="en-IN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Raj                         23BD1A1204</a:t>
            </a:r>
            <a:endParaRPr lang="en-I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IN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Raghuram Thiguti             23BD1A1224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IN" sz="20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Vaishnavi</a:t>
            </a:r>
            <a:r>
              <a:rPr lang="en-IN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Tera</a:t>
            </a:r>
            <a:r>
              <a:rPr lang="en-IN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23BD1A057E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IN" sz="20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Drushya</a:t>
            </a:r>
            <a:r>
              <a:rPr lang="en-IN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Reddy                 23BD1A0529</a:t>
            </a:r>
            <a:endParaRPr lang="en-I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IN" sz="20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Charanya</a:t>
            </a:r>
            <a:r>
              <a:rPr lang="en-IN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Pendota</a:t>
            </a:r>
            <a:r>
              <a:rPr lang="en-IN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23BD1A059k</a:t>
            </a:r>
            <a:endParaRPr lang="en-I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xmlns="" id="{B51CFB20-BF85-80BD-477B-14C7A76949D5}"/>
              </a:ext>
            </a:extLst>
          </p:cNvPr>
          <p:cNvSpPr txBox="1">
            <a:spLocks/>
          </p:cNvSpPr>
          <p:nvPr/>
        </p:nvSpPr>
        <p:spPr>
          <a:xfrm>
            <a:off x="7028383" y="4456330"/>
            <a:ext cx="4610100" cy="22730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-IN" sz="2000" b="1" u="sng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Mentors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IN" sz="20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Mr.</a:t>
            </a:r>
            <a:r>
              <a:rPr lang="en-IN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B. Ashok</a:t>
            </a:r>
            <a:endParaRPr lang="en-I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IN" sz="20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Mr.</a:t>
            </a:r>
            <a:r>
              <a:rPr lang="en-IN" sz="20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kern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Venu</a:t>
            </a:r>
            <a:endParaRPr lang="en-I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220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</a:path>
            </a:pathLst>
          </a:custGeom>
          <a:blipFill>
            <a:blip r:embed="rId3"/>
            <a:srcRect/>
            <a:stretch>
              <a:fillRect/>
            </a:stretch>
          </a:blip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609600" y="274638"/>
            <a:ext cx="10972800" cy="1143000"/>
          </a:xfrm>
          <a:custGeom>
            <a:avLst/>
            <a:gdLst/>
            <a:ahLst/>
            <a:cxnLst/>
            <a:rect l="l" t="t" r="r" b="b"/>
            <a:pathLst>
              <a:path w="10972800" h="1143000">
                <a:moveTo>
                  <a:pt x="0" y="1143000"/>
                </a:moveTo>
                <a:lnTo>
                  <a:pt x="0" y="0"/>
                </a:lnTo>
                <a:lnTo>
                  <a:pt x="10972800" y="0"/>
                </a:lnTo>
                <a:lnTo>
                  <a:pt x="10972800" y="1143000"/>
                </a:lnTo>
                <a:lnTo>
                  <a:pt x="0" y="1143000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680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Cloud Integration: Scalability &amp; Security</a:t>
            </a:r>
            <a:endParaRPr lang="en-US" sz="4680" dirty="0">
              <a:solidFill>
                <a:srgbClr val="FF0000"/>
              </a:solidFill>
            </a:endParaRPr>
          </a:p>
        </p:txBody>
      </p:sp>
      <p:sp>
        <p:nvSpPr>
          <p:cNvPr id="4" name="Text 2"/>
          <p:cNvSpPr/>
          <p:nvPr/>
        </p:nvSpPr>
        <p:spPr>
          <a:xfrm>
            <a:off x="609600" y="1417638"/>
            <a:ext cx="11050534" cy="4708526"/>
          </a:xfrm>
          <a:custGeom>
            <a:avLst/>
            <a:gdLst/>
            <a:ahLst/>
            <a:cxnLst/>
            <a:rect l="l" t="t" r="r" b="b"/>
            <a:pathLst>
              <a:path w="11050534" h="4708526">
                <a:moveTo>
                  <a:pt x="0" y="4708526"/>
                </a:moveTo>
                <a:lnTo>
                  <a:pt x="0" y="0"/>
                </a:lnTo>
                <a:lnTo>
                  <a:pt x="11050534" y="0"/>
                </a:lnTo>
                <a:lnTo>
                  <a:pt x="11050534" y="4708526"/>
                </a:lnTo>
                <a:lnTo>
                  <a:pt x="0" y="4708526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t"/>
          <a:lstStyle/>
          <a:p>
            <a:pPr marL="457200" indent="-388620" algn="l">
              <a:lnSpc>
                <a:spcPct val="100000"/>
              </a:lnSpc>
              <a:spcBef>
                <a:spcPts val="388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Cloud Platforms</a:t>
            </a:r>
            <a:endParaRPr lang="en-US" sz="1900" dirty="0"/>
          </a:p>
          <a:p>
            <a:pPr marL="914400" indent="-365760" algn="l">
              <a:lnSpc>
                <a:spcPct val="100000"/>
              </a:lnSpc>
              <a:spcBef>
                <a:spcPts val="3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Utilize cloud services </a:t>
            </a:r>
            <a:r>
              <a:rPr lang="en-US" sz="190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Firebase and </a:t>
            </a:r>
            <a:r>
              <a:rPr lang="en-US" sz="1900" dirty="0" err="1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Cloudinary</a:t>
            </a:r>
            <a:r>
              <a:rPr lang="en-US" sz="190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for </a:t>
            </a:r>
            <a:r>
              <a:rPr lang="en-US" sz="1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enhanced scalability.</a:t>
            </a:r>
            <a:endParaRPr lang="en-US" sz="1900" dirty="0"/>
          </a:p>
          <a:p>
            <a:pPr marL="914400" indent="-365760" algn="l">
              <a:lnSpc>
                <a:spcPct val="100000"/>
              </a:lnSpc>
              <a:spcBef>
                <a:spcPts val="3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These platforms allow for dynamic resource allocation based on system demands</a:t>
            </a:r>
            <a:r>
              <a:rPr lang="en-US" sz="190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</a:t>
            </a:r>
          </a:p>
          <a:p>
            <a:pPr marL="914400" indent="-365760" algn="l">
              <a:lnSpc>
                <a:spcPct val="100000"/>
              </a:lnSpc>
              <a:spcBef>
                <a:spcPts val="332"/>
              </a:spcBef>
              <a:buClr>
                <a:srgbClr val="000000"/>
              </a:buClr>
              <a:buSzPct val="100000"/>
              <a:buFont typeface="Arial"/>
              <a:buChar char="–"/>
            </a:pPr>
            <a:endParaRPr lang="en-US" sz="1900" dirty="0"/>
          </a:p>
          <a:p>
            <a:pPr marL="457200" indent="-388620" algn="l">
              <a:lnSpc>
                <a:spcPct val="100000"/>
              </a:lnSpc>
              <a:spcBef>
                <a:spcPts val="388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Data Management</a:t>
            </a:r>
            <a:endParaRPr lang="en-US" sz="1900" dirty="0"/>
          </a:p>
          <a:p>
            <a:pPr marL="914400" indent="-365760" algn="l">
              <a:lnSpc>
                <a:spcPct val="100000"/>
              </a:lnSpc>
              <a:spcBef>
                <a:spcPts val="3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90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Structured database is implemented </a:t>
            </a:r>
            <a:r>
              <a:rPr lang="en-US" sz="1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for storing user data and event logs.</a:t>
            </a:r>
            <a:endParaRPr lang="en-US" sz="1900" dirty="0"/>
          </a:p>
          <a:p>
            <a:pPr marL="914400" indent="-365760" algn="l">
              <a:lnSpc>
                <a:spcPct val="100000"/>
              </a:lnSpc>
              <a:spcBef>
                <a:spcPts val="3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This ensures efficient retrieval and management of security information</a:t>
            </a:r>
            <a:r>
              <a:rPr lang="en-US" sz="190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</a:t>
            </a:r>
          </a:p>
          <a:p>
            <a:pPr marL="914400" indent="-365760" algn="l">
              <a:lnSpc>
                <a:spcPct val="100000"/>
              </a:lnSpc>
              <a:spcBef>
                <a:spcPts val="332"/>
              </a:spcBef>
              <a:buClr>
                <a:srgbClr val="000000"/>
              </a:buClr>
              <a:buSzPct val="100000"/>
              <a:buFont typeface="Arial"/>
              <a:buChar char="–"/>
            </a:pPr>
            <a:endParaRPr lang="en-US" sz="1900" dirty="0"/>
          </a:p>
          <a:p>
            <a:pPr marL="457200" indent="-388620" algn="l">
              <a:lnSpc>
                <a:spcPct val="100000"/>
              </a:lnSpc>
              <a:spcBef>
                <a:spcPts val="388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190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Encryption </a:t>
            </a:r>
            <a:r>
              <a:rPr lang="en-US" sz="1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Methods</a:t>
            </a:r>
            <a:endParaRPr lang="en-US" sz="1900" dirty="0"/>
          </a:p>
          <a:p>
            <a:pPr marL="914400" indent="-365760" algn="l">
              <a:lnSpc>
                <a:spcPct val="100000"/>
              </a:lnSpc>
              <a:spcBef>
                <a:spcPts val="3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Employ encryption techniques to secure sensitive data during transmission and storage.</a:t>
            </a:r>
            <a:endParaRPr lang="en-US" sz="1900" dirty="0"/>
          </a:p>
          <a:p>
            <a:pPr marL="914400" indent="-365760" algn="l">
              <a:lnSpc>
                <a:spcPct val="100000"/>
              </a:lnSpc>
              <a:spcBef>
                <a:spcPts val="3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19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This protects user information from unauthorized access and breaches</a:t>
            </a:r>
            <a:r>
              <a:rPr lang="en-US" sz="190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</a:t>
            </a:r>
            <a:endParaRPr lang="en-US" sz="1900" dirty="0" smtClean="0">
              <a:solidFill>
                <a:srgbClr val="000000"/>
              </a:solidFill>
              <a:latin typeface="Arial" pitchFamily="34" charset="0"/>
              <a:ea typeface="Arial" pitchFamily="34" charset="-122"/>
              <a:cs typeface="Arial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</a:path>
            </a:pathLst>
          </a:custGeom>
          <a:blipFill>
            <a:blip r:embed="rId3"/>
            <a:srcRect/>
            <a:stretch>
              <a:fillRect/>
            </a:stretch>
          </a:blip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609600" y="274638"/>
            <a:ext cx="10972800" cy="1143000"/>
          </a:xfrm>
          <a:custGeom>
            <a:avLst/>
            <a:gdLst/>
            <a:ahLst/>
            <a:cxnLst/>
            <a:rect l="l" t="t" r="r" b="b"/>
            <a:pathLst>
              <a:path w="10972800" h="1143000">
                <a:moveTo>
                  <a:pt x="0" y="1143000"/>
                </a:moveTo>
                <a:lnTo>
                  <a:pt x="0" y="0"/>
                </a:lnTo>
                <a:lnTo>
                  <a:pt x="10972800" y="0"/>
                </a:lnTo>
                <a:lnTo>
                  <a:pt x="10972800" y="1143000"/>
                </a:lnTo>
                <a:lnTo>
                  <a:pt x="0" y="1143000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680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Conclusion: Enhancements &amp; Q&amp;A</a:t>
            </a:r>
            <a:endParaRPr lang="en-US" sz="4680" dirty="0">
              <a:solidFill>
                <a:srgbClr val="FF0000"/>
              </a:solidFill>
            </a:endParaRPr>
          </a:p>
        </p:txBody>
      </p:sp>
      <p:sp>
        <p:nvSpPr>
          <p:cNvPr id="4" name="Text 2"/>
          <p:cNvSpPr/>
          <p:nvPr/>
        </p:nvSpPr>
        <p:spPr>
          <a:xfrm>
            <a:off x="609600" y="1417638"/>
            <a:ext cx="11050534" cy="4708526"/>
          </a:xfrm>
          <a:custGeom>
            <a:avLst/>
            <a:gdLst/>
            <a:ahLst/>
            <a:cxnLst/>
            <a:rect l="l" t="t" r="r" b="b"/>
            <a:pathLst>
              <a:path w="11050534" h="4708526">
                <a:moveTo>
                  <a:pt x="0" y="4708526"/>
                </a:moveTo>
                <a:lnTo>
                  <a:pt x="0" y="0"/>
                </a:lnTo>
                <a:lnTo>
                  <a:pt x="11050534" y="0"/>
                </a:lnTo>
                <a:lnTo>
                  <a:pt x="11050534" y="4708526"/>
                </a:lnTo>
                <a:lnTo>
                  <a:pt x="0" y="4708526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t"/>
          <a:lstStyle/>
          <a:p>
            <a:pPr marL="457200" indent="-38862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16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Real-Time </a:t>
            </a: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Alerts</a:t>
            </a:r>
            <a:endParaRPr lang="en-US" sz="2160" dirty="0"/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Users receive immediate notifications for any detected intrusions</a:t>
            </a:r>
            <a:r>
              <a:rPr lang="en-US" sz="216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</a:t>
            </a:r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endParaRPr lang="en-US" sz="2160" dirty="0"/>
          </a:p>
          <a:p>
            <a:pPr marL="457200" indent="-38862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User-Friendly Dashboard</a:t>
            </a:r>
            <a:endParaRPr lang="en-US" sz="2160" dirty="0"/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web interface is designed for easy navigation and management</a:t>
            </a:r>
            <a:r>
              <a:rPr lang="en-US" sz="216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</a:t>
            </a:r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endParaRPr lang="en-US" sz="2160" dirty="0"/>
          </a:p>
          <a:p>
            <a:pPr marL="457200" indent="-38862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Secure Data Management</a:t>
            </a:r>
            <a:endParaRPr lang="en-US" sz="2160" dirty="0"/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All data is stored securely with encryption and access controls</a:t>
            </a:r>
            <a:r>
              <a:rPr lang="en-US" sz="216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</a:t>
            </a:r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endParaRPr lang="en-US" sz="2160" dirty="0"/>
          </a:p>
          <a:p>
            <a:pPr marL="457200" indent="-38862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Performance Optimization</a:t>
            </a:r>
            <a:endParaRPr lang="en-US" sz="2160" dirty="0"/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system is optimized for low latency and high efficiency.</a:t>
            </a:r>
            <a:endParaRPr lang="en-US" sz="216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077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</a:path>
            </a:pathLst>
          </a:custGeom>
          <a:blipFill>
            <a:blip r:embed="rId3"/>
            <a:srcRect/>
            <a:stretch>
              <a:fillRect/>
            </a:stretch>
          </a:blip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609600" y="274638"/>
            <a:ext cx="10972800" cy="1143000"/>
          </a:xfrm>
          <a:custGeom>
            <a:avLst/>
            <a:gdLst/>
            <a:ahLst/>
            <a:cxnLst/>
            <a:rect l="l" t="t" r="r" b="b"/>
            <a:pathLst>
              <a:path w="10972800" h="1143000">
                <a:moveTo>
                  <a:pt x="0" y="1143000"/>
                </a:moveTo>
                <a:lnTo>
                  <a:pt x="0" y="0"/>
                </a:lnTo>
                <a:lnTo>
                  <a:pt x="10972800" y="0"/>
                </a:lnTo>
                <a:lnTo>
                  <a:pt x="10972800" y="1143000"/>
                </a:lnTo>
                <a:lnTo>
                  <a:pt x="0" y="1143000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10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IoT Home Security Project: Secure Your Home</a:t>
            </a:r>
            <a:endParaRPr lang="en-US" sz="4101" dirty="0">
              <a:solidFill>
                <a:srgbClr val="FF0000"/>
              </a:solidFill>
            </a:endParaRPr>
          </a:p>
        </p:txBody>
      </p:sp>
      <p:sp>
        <p:nvSpPr>
          <p:cNvPr id="4" name="Text 2"/>
          <p:cNvSpPr/>
          <p:nvPr/>
        </p:nvSpPr>
        <p:spPr>
          <a:xfrm>
            <a:off x="609600" y="1417638"/>
            <a:ext cx="11050534" cy="4708526"/>
          </a:xfrm>
          <a:custGeom>
            <a:avLst/>
            <a:gdLst/>
            <a:ahLst/>
            <a:cxnLst/>
            <a:rect l="l" t="t" r="r" b="b"/>
            <a:pathLst>
              <a:path w="11050534" h="4708526">
                <a:moveTo>
                  <a:pt x="0" y="4708526"/>
                </a:moveTo>
                <a:lnTo>
                  <a:pt x="0" y="0"/>
                </a:lnTo>
                <a:lnTo>
                  <a:pt x="11050534" y="0"/>
                </a:lnTo>
                <a:lnTo>
                  <a:pt x="11050534" y="4708526"/>
                </a:lnTo>
                <a:lnTo>
                  <a:pt x="0" y="4708526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t"/>
          <a:lstStyle/>
          <a:p>
            <a:pPr marL="6858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</a:pP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Traditional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home security systems are often costly, lack real-time monitoring, and cannot distinguish between authorized and unauthorized individuals. Manual intervention </a:t>
            </a: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increases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delays and </a:t>
            </a: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errors.</a:t>
            </a:r>
          </a:p>
          <a:p>
            <a:pPr marL="6858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</a:pPr>
            <a:endParaRPr lang="en-GB" sz="216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</a:pPr>
            <a:r>
              <a:rPr lang="en-GB" sz="216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Proposed </a:t>
            </a:r>
            <a:r>
              <a:rPr lang="en-GB" sz="2160" b="1" dirty="0"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An AI-powered, cost-effective, and automated home security system using </a:t>
            </a:r>
            <a:r>
              <a:rPr lang="en-GB" sz="2160" dirty="0" err="1"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, AI, and Cloud technologies </a:t>
            </a: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that:</a:t>
            </a:r>
          </a:p>
          <a:p>
            <a:pPr marL="6858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</a:pP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	1. Detects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intruders in </a:t>
            </a: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real-time</a:t>
            </a:r>
            <a:b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	2. Differentiates authorized and unauthorized individuals using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facial </a:t>
            </a: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	    	    recognition</a:t>
            </a:r>
          </a:p>
          <a:p>
            <a:pPr marL="6858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</a:pP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3. Sends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instant alerts to homeowners</a:t>
            </a:r>
            <a:b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4. Stores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video footage securely in the cloud</a:t>
            </a:r>
            <a:b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	5. Enables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remote monitoring through a mobile app or web </a:t>
            </a: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</a:p>
          <a:p>
            <a:pPr marL="68580">
              <a:spcBef>
                <a:spcPts val="504"/>
              </a:spcBef>
              <a:buClr>
                <a:srgbClr val="000000"/>
              </a:buClr>
              <a:buSzPct val="100000"/>
            </a:pP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Detects smoke and fire to prevent hazards</a:t>
            </a:r>
            <a:endParaRPr lang="en-US" sz="216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</a:path>
            </a:pathLst>
          </a:custGeom>
          <a:blipFill>
            <a:blip r:embed="rId3"/>
            <a:srcRect/>
            <a:stretch>
              <a:fillRect/>
            </a:stretch>
          </a:blip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609600" y="274638"/>
            <a:ext cx="10972800" cy="1143000"/>
          </a:xfrm>
          <a:custGeom>
            <a:avLst/>
            <a:gdLst/>
            <a:ahLst/>
            <a:cxnLst/>
            <a:rect l="l" t="t" r="r" b="b"/>
            <a:pathLst>
              <a:path w="10972800" h="1143000">
                <a:moveTo>
                  <a:pt x="0" y="1143000"/>
                </a:moveTo>
                <a:lnTo>
                  <a:pt x="0" y="0"/>
                </a:lnTo>
                <a:lnTo>
                  <a:pt x="10972800" y="0"/>
                </a:lnTo>
                <a:lnTo>
                  <a:pt x="10972800" y="1143000"/>
                </a:lnTo>
                <a:lnTo>
                  <a:pt x="0" y="1143000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680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User Classes and Characteristics</a:t>
            </a:r>
            <a:endParaRPr lang="en-US" sz="4680" dirty="0">
              <a:solidFill>
                <a:srgbClr val="FF0000"/>
              </a:solidFill>
            </a:endParaRPr>
          </a:p>
        </p:txBody>
      </p:sp>
      <p:sp>
        <p:nvSpPr>
          <p:cNvPr id="4" name="Text 2"/>
          <p:cNvSpPr/>
          <p:nvPr/>
        </p:nvSpPr>
        <p:spPr>
          <a:xfrm>
            <a:off x="609600" y="1417638"/>
            <a:ext cx="11050534" cy="4708526"/>
          </a:xfrm>
          <a:custGeom>
            <a:avLst/>
            <a:gdLst/>
            <a:ahLst/>
            <a:cxnLst/>
            <a:rect l="l" t="t" r="r" b="b"/>
            <a:pathLst>
              <a:path w="11050534" h="4708526">
                <a:moveTo>
                  <a:pt x="0" y="4708526"/>
                </a:moveTo>
                <a:lnTo>
                  <a:pt x="0" y="0"/>
                </a:lnTo>
                <a:lnTo>
                  <a:pt x="11050534" y="0"/>
                </a:lnTo>
                <a:lnTo>
                  <a:pt x="11050534" y="4708526"/>
                </a:lnTo>
                <a:lnTo>
                  <a:pt x="0" y="4708526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t"/>
          <a:lstStyle/>
          <a:p>
            <a:pPr marL="457200" indent="-38862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Homeowners</a:t>
            </a:r>
            <a:endParaRPr lang="en-US" sz="2160" dirty="0"/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Primary users of the system.</a:t>
            </a:r>
            <a:endParaRPr lang="en-US" sz="2160" dirty="0"/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They monitor security footage and manage known faces</a:t>
            </a:r>
            <a:r>
              <a:rPr lang="en-US" sz="216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</a:t>
            </a:r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160" dirty="0" smtClean="0">
                <a:solidFill>
                  <a:srgbClr val="000000"/>
                </a:solidFill>
                <a:latin typeface="Arial" pitchFamily="34" charset="0"/>
                <a:cs typeface="Arial" pitchFamily="34" charset="-120"/>
              </a:rPr>
              <a:t>Specifically, Nuclear families with kids, frequent travelers, specially-abled people.</a:t>
            </a:r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endParaRPr lang="en-US" sz="2160" dirty="0"/>
          </a:p>
          <a:p>
            <a:pPr marL="457200" indent="-38862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System Administrators</a:t>
            </a:r>
            <a:endParaRPr lang="en-US" sz="2160" dirty="0"/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Responsible for maintaining the face recognition database.</a:t>
            </a:r>
            <a:endParaRPr lang="en-US" sz="2160" dirty="0"/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They ensure system security and manage device configurations</a:t>
            </a:r>
            <a:r>
              <a:rPr lang="en-US" sz="216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</a:t>
            </a:r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endParaRPr lang="en-US" sz="2160" dirty="0"/>
          </a:p>
          <a:p>
            <a:pPr marL="457200" indent="-38862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Guests/Visitors</a:t>
            </a:r>
            <a:endParaRPr lang="en-US" sz="2160" dirty="0"/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Individuals detected by the system but not in the known face database.</a:t>
            </a:r>
            <a:endParaRPr lang="en-US" sz="2160" dirty="0"/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They may be added to the system if authorized by the homeowner.</a:t>
            </a:r>
            <a:endParaRPr lang="en-US" sz="216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</a:path>
            </a:pathLst>
          </a:custGeom>
          <a:blipFill>
            <a:blip r:embed="rId3"/>
            <a:srcRect/>
            <a:stretch>
              <a:fillRect/>
            </a:stretch>
          </a:blip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609600" y="274638"/>
            <a:ext cx="10972800" cy="1143000"/>
          </a:xfrm>
          <a:custGeom>
            <a:avLst/>
            <a:gdLst/>
            <a:ahLst/>
            <a:cxnLst/>
            <a:rect l="l" t="t" r="r" b="b"/>
            <a:pathLst>
              <a:path w="10972800" h="1143000">
                <a:moveTo>
                  <a:pt x="0" y="1143000"/>
                </a:moveTo>
                <a:lnTo>
                  <a:pt x="0" y="0"/>
                </a:lnTo>
                <a:lnTo>
                  <a:pt x="10972800" y="0"/>
                </a:lnTo>
                <a:lnTo>
                  <a:pt x="10972800" y="1143000"/>
                </a:lnTo>
                <a:lnTo>
                  <a:pt x="0" y="1143000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484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Core Components of Hardware: ESP32-CAM &amp; Sensors</a:t>
            </a:r>
            <a:endParaRPr lang="en-US" sz="3484" dirty="0">
              <a:solidFill>
                <a:srgbClr val="FF0000"/>
              </a:solidFill>
            </a:endParaRPr>
          </a:p>
        </p:txBody>
      </p:sp>
      <p:sp>
        <p:nvSpPr>
          <p:cNvPr id="4" name="Text 2"/>
          <p:cNvSpPr/>
          <p:nvPr/>
        </p:nvSpPr>
        <p:spPr>
          <a:xfrm>
            <a:off x="609600" y="1417638"/>
            <a:ext cx="11050534" cy="4708526"/>
          </a:xfrm>
          <a:custGeom>
            <a:avLst/>
            <a:gdLst/>
            <a:ahLst/>
            <a:cxnLst/>
            <a:rect l="l" t="t" r="r" b="b"/>
            <a:pathLst>
              <a:path w="11050534" h="4708526">
                <a:moveTo>
                  <a:pt x="0" y="4708526"/>
                </a:moveTo>
                <a:lnTo>
                  <a:pt x="0" y="0"/>
                </a:lnTo>
                <a:lnTo>
                  <a:pt x="11050534" y="0"/>
                </a:lnTo>
                <a:lnTo>
                  <a:pt x="11050534" y="4708526"/>
                </a:lnTo>
                <a:lnTo>
                  <a:pt x="0" y="4708526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t"/>
          <a:lstStyle/>
          <a:p>
            <a:pPr marL="457200" indent="-38862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  <a:buFont typeface="Arial"/>
              <a:buChar char="•"/>
            </a:pPr>
            <a:endParaRPr lang="en-US" sz="2160" dirty="0" smtClean="0">
              <a:solidFill>
                <a:srgbClr val="000000"/>
              </a:solidFill>
              <a:latin typeface="Arial" pitchFamily="34" charset="0"/>
              <a:ea typeface="Arial" pitchFamily="34" charset="-122"/>
              <a:cs typeface="Arial" pitchFamily="34" charset="-120"/>
            </a:endParaRPr>
          </a:p>
          <a:p>
            <a:pPr marL="457200" indent="-38862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16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ESP32-CAM</a:t>
            </a:r>
            <a:endParaRPr lang="en-US" sz="2160" dirty="0"/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ESP32-CAM is a low-cost camera module with integrated Wi-Fi and Bluetooth capabilities.</a:t>
            </a:r>
            <a:endParaRPr lang="en-US" sz="2160" dirty="0"/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It is ideal for IoT applications, enabling </a:t>
            </a:r>
            <a:r>
              <a:rPr lang="en-US" sz="216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real-time</a:t>
            </a:r>
          </a:p>
          <a:p>
            <a:pPr marL="54864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</a:t>
            </a:r>
            <a:r>
              <a:rPr lang="en-US" sz="216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video </a:t>
            </a: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streaming and image capture</a:t>
            </a:r>
            <a:r>
              <a:rPr lang="en-US" sz="216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</a:t>
            </a:r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endParaRPr lang="en-US" sz="2160" dirty="0"/>
          </a:p>
          <a:p>
            <a:pPr marL="457200" indent="-38862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Sensor Suite</a:t>
            </a:r>
            <a:endParaRPr lang="en-US" sz="2160" dirty="0"/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sensor suite includes various components such as smoke </a:t>
            </a:r>
            <a:r>
              <a:rPr lang="en-US" sz="216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detectors, fire detectors and motion </a:t>
            </a: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sensors.</a:t>
            </a:r>
            <a:endParaRPr lang="en-US" sz="2160" dirty="0"/>
          </a:p>
          <a:p>
            <a:pPr marL="4572000" lvl="8" indent="-365760"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These sensors enhance the security </a:t>
            </a:r>
            <a:endParaRPr lang="en-US" sz="2160" dirty="0" smtClean="0">
              <a:solidFill>
                <a:srgbClr val="000000"/>
              </a:solidFill>
              <a:latin typeface="Arial" pitchFamily="34" charset="0"/>
              <a:ea typeface="Arial" pitchFamily="34" charset="-122"/>
              <a:cs typeface="Arial" pitchFamily="34" charset="-120"/>
            </a:endParaRPr>
          </a:p>
          <a:p>
            <a:pPr marL="54864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</a:t>
            </a:r>
            <a:r>
              <a:rPr lang="en-US" sz="216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				system </a:t>
            </a: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by providing critical environmental </a:t>
            </a:r>
            <a:endParaRPr lang="en-US" sz="2160" dirty="0" smtClean="0">
              <a:solidFill>
                <a:srgbClr val="000000"/>
              </a:solidFill>
              <a:latin typeface="Arial" pitchFamily="34" charset="0"/>
              <a:ea typeface="Arial" pitchFamily="34" charset="-122"/>
              <a:cs typeface="Arial" pitchFamily="34" charset="-120"/>
            </a:endParaRPr>
          </a:p>
          <a:p>
            <a:pPr marL="54864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</a:t>
            </a:r>
            <a:r>
              <a:rPr lang="en-US" sz="216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   				data </a:t>
            </a: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and alerts</a:t>
            </a:r>
            <a:r>
              <a:rPr lang="en-US" sz="216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</a:t>
            </a:r>
          </a:p>
        </p:txBody>
      </p:sp>
      <p:pic>
        <p:nvPicPr>
          <p:cNvPr id="1026" name="Picture 2" descr="ESP32-CAM Development Board – With Camera – Aquaphoton for Technical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294" y="2636353"/>
            <a:ext cx="1772570" cy="1772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ir Quality Sensor (MQ-135) SEN53, R22 - Faranux Electronic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413" y="5244625"/>
            <a:ext cx="1441561" cy="144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pir sensor esp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754" y="5272174"/>
            <a:ext cx="1655368" cy="130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</a:path>
            </a:pathLst>
          </a:custGeom>
          <a:blipFill>
            <a:blip r:embed="rId3"/>
            <a:srcRect/>
            <a:stretch>
              <a:fillRect/>
            </a:stretch>
          </a:blip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609600" y="274638"/>
            <a:ext cx="10972800" cy="1143000"/>
          </a:xfrm>
          <a:custGeom>
            <a:avLst/>
            <a:gdLst/>
            <a:ahLst/>
            <a:cxnLst/>
            <a:rect l="l" t="t" r="r" b="b"/>
            <a:pathLst>
              <a:path w="10972800" h="1143000">
                <a:moveTo>
                  <a:pt x="0" y="1143000"/>
                </a:moveTo>
                <a:lnTo>
                  <a:pt x="0" y="0"/>
                </a:lnTo>
                <a:lnTo>
                  <a:pt x="10972800" y="0"/>
                </a:lnTo>
                <a:lnTo>
                  <a:pt x="10972800" y="1143000"/>
                </a:lnTo>
                <a:lnTo>
                  <a:pt x="0" y="1143000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026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Software modules: OpenCV &amp; face_recognition</a:t>
            </a:r>
            <a:endParaRPr lang="en-US" sz="4026" dirty="0">
              <a:solidFill>
                <a:srgbClr val="FF0000"/>
              </a:solidFill>
            </a:endParaRPr>
          </a:p>
        </p:txBody>
      </p:sp>
      <p:sp>
        <p:nvSpPr>
          <p:cNvPr id="4" name="Text 2"/>
          <p:cNvSpPr/>
          <p:nvPr/>
        </p:nvSpPr>
        <p:spPr>
          <a:xfrm>
            <a:off x="609600" y="1417638"/>
            <a:ext cx="11050534" cy="4708526"/>
          </a:xfrm>
          <a:custGeom>
            <a:avLst/>
            <a:gdLst/>
            <a:ahLst/>
            <a:cxnLst/>
            <a:rect l="l" t="t" r="r" b="b"/>
            <a:pathLst>
              <a:path w="11050534" h="4708526">
                <a:moveTo>
                  <a:pt x="0" y="4708526"/>
                </a:moveTo>
                <a:lnTo>
                  <a:pt x="0" y="0"/>
                </a:lnTo>
                <a:lnTo>
                  <a:pt x="11050534" y="0"/>
                </a:lnTo>
                <a:lnTo>
                  <a:pt x="11050534" y="4708526"/>
                </a:lnTo>
                <a:lnTo>
                  <a:pt x="0" y="4708526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t"/>
          <a:lstStyle/>
          <a:p>
            <a:pPr marL="457200" indent="-38862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160" dirty="0" err="1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OpenCV</a:t>
            </a:r>
            <a:r>
              <a:rPr lang="en-US" sz="216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</a:t>
            </a: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Features</a:t>
            </a:r>
            <a:endParaRPr lang="en-US" sz="2160" dirty="0"/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OpenCV is an open-source library designed for real-time computer vision applications.</a:t>
            </a:r>
            <a:endParaRPr lang="en-US" sz="2160" dirty="0"/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It provides tools for image processing, video analysis, and face detection</a:t>
            </a:r>
            <a:r>
              <a:rPr lang="en-US" sz="216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</a:t>
            </a:r>
          </a:p>
          <a:p>
            <a:pPr marL="54864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</a:pPr>
            <a:endParaRPr lang="en-US" sz="2160" dirty="0"/>
          </a:p>
          <a:p>
            <a:pPr marL="457200" indent="-38862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Face Recognition Techniques</a:t>
            </a:r>
            <a:endParaRPr lang="en-US" sz="2160" dirty="0"/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face_recognition module utilizes dlib for accurate face landmarking.</a:t>
            </a:r>
            <a:endParaRPr lang="en-US" sz="2160" dirty="0"/>
          </a:p>
          <a:p>
            <a:pPr marL="914400" indent="-365760" algn="l">
              <a:lnSpc>
                <a:spcPct val="100000"/>
              </a:lnSpc>
              <a:spcBef>
                <a:spcPts val="432"/>
              </a:spcBef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It generates face embeddings to facilitate quick and reliable identification of individuals.</a:t>
            </a:r>
            <a:endParaRPr lang="en-US" sz="2160" dirty="0"/>
          </a:p>
        </p:txBody>
      </p:sp>
      <p:pic>
        <p:nvPicPr>
          <p:cNvPr id="2050" name="Picture 2" descr="Instalar Dlib en Python ️ el super Moderno Kit de herramientas de C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991" y="5149056"/>
            <a:ext cx="1885950" cy="134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Opencv документация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010" y="4947662"/>
            <a:ext cx="2883627" cy="1622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rintable Math Plus Sign - Free Printabl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623" y="4898516"/>
            <a:ext cx="1331244" cy="1720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</a:path>
            </a:pathLst>
          </a:custGeom>
          <a:blipFill>
            <a:blip r:embed="rId3"/>
            <a:srcRect/>
            <a:stretch>
              <a:fillRect/>
            </a:stretch>
          </a:blip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609600" y="274638"/>
            <a:ext cx="10972800" cy="1143000"/>
          </a:xfrm>
          <a:custGeom>
            <a:avLst/>
            <a:gdLst/>
            <a:ahLst/>
            <a:cxnLst/>
            <a:rect l="l" t="t" r="r" b="b"/>
            <a:pathLst>
              <a:path w="10972800" h="1143000">
                <a:moveTo>
                  <a:pt x="0" y="1143000"/>
                </a:moveTo>
                <a:lnTo>
                  <a:pt x="0" y="0"/>
                </a:lnTo>
                <a:lnTo>
                  <a:pt x="10972800" y="0"/>
                </a:lnTo>
                <a:lnTo>
                  <a:pt x="10972800" y="1143000"/>
                </a:lnTo>
                <a:lnTo>
                  <a:pt x="0" y="1143000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680" dirty="0" smtClean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AI-Based Threat Detection Process</a:t>
            </a:r>
            <a:endParaRPr lang="en-US" sz="4680" dirty="0">
              <a:solidFill>
                <a:srgbClr val="FF0000"/>
              </a:solidFill>
            </a:endParaRPr>
          </a:p>
        </p:txBody>
      </p:sp>
      <p:sp>
        <p:nvSpPr>
          <p:cNvPr id="4" name="Text 2"/>
          <p:cNvSpPr/>
          <p:nvPr/>
        </p:nvSpPr>
        <p:spPr>
          <a:xfrm>
            <a:off x="609600" y="1417637"/>
            <a:ext cx="5628122" cy="5058877"/>
          </a:xfrm>
          <a:custGeom>
            <a:avLst/>
            <a:gdLst/>
            <a:ahLst/>
            <a:cxnLst/>
            <a:rect l="l" t="t" r="r" b="b"/>
            <a:pathLst>
              <a:path w="11050534" h="4708526">
                <a:moveTo>
                  <a:pt x="0" y="4708526"/>
                </a:moveTo>
                <a:lnTo>
                  <a:pt x="0" y="0"/>
                </a:lnTo>
                <a:lnTo>
                  <a:pt x="11050534" y="0"/>
                </a:lnTo>
                <a:lnTo>
                  <a:pt x="11050534" y="4708526"/>
                </a:lnTo>
                <a:lnTo>
                  <a:pt x="0" y="4708526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t"/>
          <a:lstStyle/>
          <a:p>
            <a:pPr marL="525780" indent="-457200" algn="l">
              <a:lnSpc>
                <a:spcPct val="100000"/>
              </a:lnSpc>
              <a:spcBef>
                <a:spcPts val="486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Data Capture:</a:t>
            </a:r>
          </a:p>
          <a:p>
            <a:pPr marL="525780" lvl="1">
              <a:spcBef>
                <a:spcPts val="486"/>
              </a:spcBef>
              <a:buClr>
                <a:srgbClr val="000000"/>
              </a:buClr>
              <a:buSzPct val="100000"/>
            </a:pP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	Sensors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and cameras capture </a:t>
            </a: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real-	time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data.</a:t>
            </a:r>
            <a:endParaRPr lang="en-US" sz="216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25780" indent="-457200" algn="l">
              <a:lnSpc>
                <a:spcPct val="100000"/>
              </a:lnSpc>
              <a:spcBef>
                <a:spcPts val="486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Image Processing:</a:t>
            </a:r>
          </a:p>
          <a:p>
            <a:pPr marL="525780" lvl="1">
              <a:spcBef>
                <a:spcPts val="486"/>
              </a:spcBef>
              <a:buClr>
                <a:srgbClr val="000000"/>
              </a:buClr>
              <a:buSzPct val="100000"/>
            </a:pP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	Extracts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features and </a:t>
            </a: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pre-processes 	the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data.</a:t>
            </a:r>
            <a:endParaRPr lang="en-US" sz="216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25780" indent="-457200" algn="l">
              <a:lnSpc>
                <a:spcPct val="100000"/>
              </a:lnSpc>
              <a:spcBef>
                <a:spcPts val="486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Face Recognition and Anomaly Detection:</a:t>
            </a:r>
          </a:p>
          <a:p>
            <a:pPr marL="525780" lvl="1">
              <a:spcBef>
                <a:spcPts val="486"/>
              </a:spcBef>
              <a:buClr>
                <a:srgbClr val="000000"/>
              </a:buClr>
              <a:buSzPct val="100000"/>
            </a:pP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	Identifies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authorized and </a:t>
            </a: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	unauthorized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individuals.</a:t>
            </a:r>
            <a:endParaRPr lang="en-US" sz="216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25780" indent="-457200" algn="l">
              <a:lnSpc>
                <a:spcPct val="100000"/>
              </a:lnSpc>
              <a:spcBef>
                <a:spcPts val="486"/>
              </a:spcBef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Alert Detection:</a:t>
            </a:r>
          </a:p>
          <a:p>
            <a:pPr marL="68580">
              <a:spcBef>
                <a:spcPts val="486"/>
              </a:spcBef>
              <a:buClr>
                <a:srgbClr val="000000"/>
              </a:buClr>
              <a:buSzPct val="100000"/>
            </a:pPr>
            <a:r>
              <a:rPr lang="en-US" sz="21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      	</a:t>
            </a: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Triggers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the appropriate </a:t>
            </a: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response   	based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on the analysis.</a:t>
            </a:r>
            <a:endParaRPr lang="en-US" sz="216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666" y="1292996"/>
            <a:ext cx="4430277" cy="60076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</a:path>
            </a:pathLst>
          </a:custGeom>
          <a:blipFill>
            <a:blip r:embed="rId3"/>
            <a:srcRect/>
            <a:stretch>
              <a:fillRect/>
            </a:stretch>
          </a:blip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609600" y="274638"/>
            <a:ext cx="10972800" cy="1143000"/>
          </a:xfrm>
          <a:custGeom>
            <a:avLst/>
            <a:gdLst/>
            <a:ahLst/>
            <a:cxnLst/>
            <a:rect l="l" t="t" r="r" b="b"/>
            <a:pathLst>
              <a:path w="10972800" h="1143000">
                <a:moveTo>
                  <a:pt x="0" y="1143000"/>
                </a:moveTo>
                <a:lnTo>
                  <a:pt x="0" y="0"/>
                </a:lnTo>
                <a:lnTo>
                  <a:pt x="10972800" y="0"/>
                </a:lnTo>
                <a:lnTo>
                  <a:pt x="10972800" y="1143000"/>
                </a:lnTo>
                <a:lnTo>
                  <a:pt x="0" y="1143000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615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Web Dashboard Development: Real-Time Monitoring</a:t>
            </a:r>
            <a:endParaRPr lang="en-US" sz="3615" dirty="0">
              <a:solidFill>
                <a:srgbClr val="FF0000"/>
              </a:solidFill>
            </a:endParaRPr>
          </a:p>
        </p:txBody>
      </p:sp>
      <p:sp>
        <p:nvSpPr>
          <p:cNvPr id="4" name="Text 2"/>
          <p:cNvSpPr/>
          <p:nvPr/>
        </p:nvSpPr>
        <p:spPr>
          <a:xfrm>
            <a:off x="609600" y="1417638"/>
            <a:ext cx="11050534" cy="4708526"/>
          </a:xfrm>
          <a:custGeom>
            <a:avLst/>
            <a:gdLst/>
            <a:ahLst/>
            <a:cxnLst/>
            <a:rect l="l" t="t" r="r" b="b"/>
            <a:pathLst>
              <a:path w="11050534" h="4708526">
                <a:moveTo>
                  <a:pt x="0" y="4708526"/>
                </a:moveTo>
                <a:lnTo>
                  <a:pt x="0" y="0"/>
                </a:lnTo>
                <a:lnTo>
                  <a:pt x="11050534" y="0"/>
                </a:lnTo>
                <a:lnTo>
                  <a:pt x="11050534" y="4708526"/>
                </a:lnTo>
                <a:lnTo>
                  <a:pt x="0" y="4708526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t"/>
          <a:lstStyle/>
          <a:p>
            <a:pPr marL="525780" indent="-45720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16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anose="020B0604020202020204" pitchFamily="34" charset="0"/>
              </a:rPr>
              <a:t>Live </a:t>
            </a:r>
            <a:r>
              <a:rPr lang="en-US" sz="216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anose="020B0604020202020204" pitchFamily="34" charset="0"/>
              </a:rPr>
              <a:t>Video </a:t>
            </a:r>
            <a:r>
              <a:rPr lang="en-US" sz="2160" dirty="0" smtClean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anose="020B0604020202020204" pitchFamily="34" charset="0"/>
              </a:rPr>
              <a:t>Feeds:</a:t>
            </a:r>
          </a:p>
          <a:p>
            <a:pPr marL="525780" lvl="1">
              <a:spcBef>
                <a:spcPts val="504"/>
              </a:spcBef>
              <a:buClr>
                <a:srgbClr val="000000"/>
              </a:buClr>
              <a:buSzPct val="100000"/>
            </a:pP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- Displays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constant live streaming from the camera</a:t>
            </a: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25780" lvl="1">
              <a:spcBef>
                <a:spcPts val="504"/>
              </a:spcBef>
              <a:buClr>
                <a:srgbClr val="000000"/>
              </a:buClr>
              <a:buSzPct val="100000"/>
            </a:pP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- Marks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and highlights any unknown faces for quick identification.</a:t>
            </a:r>
            <a:endParaRPr lang="en-US" sz="2160" dirty="0" smtClean="0">
              <a:solidFill>
                <a:srgbClr val="000000"/>
              </a:solidFill>
              <a:latin typeface="Arial" pitchFamily="34" charset="0"/>
              <a:ea typeface="Arial" pitchFamily="34" charset="-122"/>
              <a:cs typeface="Arial" panose="020B0604020202020204" pitchFamily="34" charset="0"/>
            </a:endParaRPr>
          </a:p>
          <a:p>
            <a:pPr marL="525780" indent="-45720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Recent Activity Page:</a:t>
            </a:r>
          </a:p>
          <a:p>
            <a:pPr marL="68580">
              <a:spcBef>
                <a:spcPts val="504"/>
              </a:spcBef>
              <a:buClr>
                <a:srgbClr val="000000"/>
              </a:buClr>
              <a:buSzPct val="100000"/>
            </a:pPr>
            <a:r>
              <a:rPr lang="en-US" sz="21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     -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Captures and displays images of intruders</a:t>
            </a: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68580">
              <a:spcBef>
                <a:spcPts val="504"/>
              </a:spcBef>
              <a:buClr>
                <a:srgbClr val="000000"/>
              </a:buClr>
              <a:buSzPct val="100000"/>
            </a:pP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      -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Shows a timeline </a:t>
            </a: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date and time for each detected event.</a:t>
            </a:r>
            <a:endParaRPr lang="en-US" sz="216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25780" indent="-45720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Home Alerts Page:</a:t>
            </a:r>
          </a:p>
          <a:p>
            <a:pPr marL="68580">
              <a:spcBef>
                <a:spcPts val="504"/>
              </a:spcBef>
              <a:buClr>
                <a:srgbClr val="000000"/>
              </a:buClr>
              <a:buSzPct val="100000"/>
            </a:pPr>
            <a:r>
              <a:rPr lang="en-US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      - </a:t>
            </a:r>
            <a:r>
              <a:rPr lang="en-IN" sz="2160" dirty="0">
                <a:latin typeface="Arial" panose="020B0604020202020204" pitchFamily="34" charset="0"/>
                <a:cs typeface="Arial" panose="020B0604020202020204" pitchFamily="34" charset="0"/>
              </a:rPr>
              <a:t>Provides color-coded </a:t>
            </a:r>
            <a:r>
              <a:rPr lang="en-IN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alerts for quick visualizations and notifies via phone if    	needed.</a:t>
            </a:r>
            <a:endParaRPr lang="en-US" sz="216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25780" indent="-45720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Manage Faces page:</a:t>
            </a:r>
          </a:p>
          <a:p>
            <a:pPr marL="68580">
              <a:spcBef>
                <a:spcPts val="504"/>
              </a:spcBef>
              <a:buClr>
                <a:srgbClr val="000000"/>
              </a:buClr>
              <a:buSzPct val="100000"/>
            </a:pPr>
            <a:r>
              <a:rPr lang="en-US" sz="21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     -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Allows uploading of new faces for future recognition</a:t>
            </a: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68580">
              <a:spcBef>
                <a:spcPts val="504"/>
              </a:spcBef>
              <a:buClr>
                <a:srgbClr val="000000"/>
              </a:buClr>
              <a:buSzPct val="100000"/>
            </a:pP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160" dirty="0" smtClean="0">
                <a:latin typeface="Arial" panose="020B0604020202020204" pitchFamily="34" charset="0"/>
                <a:cs typeface="Arial" panose="020B0604020202020204" pitchFamily="34" charset="0"/>
              </a:rPr>
              <a:t>     - </a:t>
            </a:r>
            <a:r>
              <a:rPr lang="en-GB" sz="2160" dirty="0">
                <a:latin typeface="Arial" panose="020B0604020202020204" pitchFamily="34" charset="0"/>
                <a:cs typeface="Arial" panose="020B0604020202020204" pitchFamily="34" charset="0"/>
              </a:rPr>
              <a:t>Option to notify the system in advance if a guest is expected.</a:t>
            </a:r>
            <a:endParaRPr lang="en-US" sz="216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48640">
              <a:spcBef>
                <a:spcPts val="432"/>
              </a:spcBef>
              <a:buClr>
                <a:srgbClr val="000000"/>
              </a:buClr>
              <a:buSzPct val="100000"/>
            </a:pPr>
            <a:endParaRPr lang="en-US" sz="2160" dirty="0" smtClean="0">
              <a:solidFill>
                <a:srgbClr val="000000"/>
              </a:solidFill>
              <a:latin typeface="Arial" pitchFamily="34" charset="0"/>
              <a:ea typeface="Arial" pitchFamily="34" charset="-122"/>
              <a:cs typeface="Arial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</a:path>
            </a:pathLst>
          </a:custGeom>
          <a:blipFill>
            <a:blip r:embed="rId3"/>
            <a:srcRect/>
            <a:stretch>
              <a:fillRect/>
            </a:stretch>
          </a:blip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609600" y="274638"/>
            <a:ext cx="10972800" cy="1143000"/>
          </a:xfrm>
          <a:custGeom>
            <a:avLst/>
            <a:gdLst/>
            <a:ahLst/>
            <a:cxnLst/>
            <a:rect l="l" t="t" r="r" b="b"/>
            <a:pathLst>
              <a:path w="10972800" h="1143000">
                <a:moveTo>
                  <a:pt x="0" y="1143000"/>
                </a:moveTo>
                <a:lnTo>
                  <a:pt x="0" y="0"/>
                </a:lnTo>
                <a:lnTo>
                  <a:pt x="10972800" y="0"/>
                </a:lnTo>
                <a:lnTo>
                  <a:pt x="10972800" y="1143000"/>
                </a:lnTo>
                <a:lnTo>
                  <a:pt x="0" y="1143000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680" dirty="0" smtClean="0">
                <a:solidFill>
                  <a:srgbClr val="FF0000"/>
                </a:solidFill>
              </a:rPr>
              <a:t>End-to-End User Workflow</a:t>
            </a:r>
            <a:endParaRPr lang="en-US" sz="4680" dirty="0">
              <a:solidFill>
                <a:srgbClr val="FF0000"/>
              </a:solidFill>
            </a:endParaRPr>
          </a:p>
        </p:txBody>
      </p:sp>
      <p:sp>
        <p:nvSpPr>
          <p:cNvPr id="4" name="Text 2"/>
          <p:cNvSpPr/>
          <p:nvPr/>
        </p:nvSpPr>
        <p:spPr>
          <a:xfrm>
            <a:off x="609600" y="1417638"/>
            <a:ext cx="11050534" cy="4708526"/>
          </a:xfrm>
          <a:custGeom>
            <a:avLst/>
            <a:gdLst/>
            <a:ahLst/>
            <a:cxnLst/>
            <a:rect l="l" t="t" r="r" b="b"/>
            <a:pathLst>
              <a:path w="11050534" h="4708526">
                <a:moveTo>
                  <a:pt x="0" y="4708526"/>
                </a:moveTo>
                <a:lnTo>
                  <a:pt x="0" y="0"/>
                </a:lnTo>
                <a:lnTo>
                  <a:pt x="11050534" y="0"/>
                </a:lnTo>
                <a:lnTo>
                  <a:pt x="11050534" y="4708526"/>
                </a:lnTo>
                <a:lnTo>
                  <a:pt x="0" y="4708526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t"/>
          <a:lstStyle/>
          <a:p>
            <a:pPr marL="6858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</a:pPr>
            <a:endParaRPr lang="en-US" sz="252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510" y="1294888"/>
            <a:ext cx="6997062" cy="50610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</a:path>
            </a:pathLst>
          </a:custGeom>
          <a:blipFill>
            <a:blip r:embed="rId3"/>
            <a:srcRect/>
            <a:stretch>
              <a:fillRect/>
            </a:stretch>
          </a:blipFill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609600" y="274638"/>
            <a:ext cx="10972800" cy="1143000"/>
          </a:xfrm>
          <a:custGeom>
            <a:avLst/>
            <a:gdLst/>
            <a:ahLst/>
            <a:cxnLst/>
            <a:rect l="l" t="t" r="r" b="b"/>
            <a:pathLst>
              <a:path w="10972800" h="1143000">
                <a:moveTo>
                  <a:pt x="0" y="1143000"/>
                </a:moveTo>
                <a:lnTo>
                  <a:pt x="0" y="0"/>
                </a:lnTo>
                <a:lnTo>
                  <a:pt x="10972800" y="0"/>
                </a:lnTo>
                <a:lnTo>
                  <a:pt x="10972800" y="1143000"/>
                </a:lnTo>
                <a:lnTo>
                  <a:pt x="0" y="1143000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680" dirty="0" smtClean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Database Design</a:t>
            </a:r>
            <a:endParaRPr lang="en-US" sz="4680" dirty="0">
              <a:solidFill>
                <a:srgbClr val="FF0000"/>
              </a:solidFill>
            </a:endParaRPr>
          </a:p>
        </p:txBody>
      </p:sp>
      <p:sp>
        <p:nvSpPr>
          <p:cNvPr id="4" name="Text 2"/>
          <p:cNvSpPr/>
          <p:nvPr/>
        </p:nvSpPr>
        <p:spPr>
          <a:xfrm>
            <a:off x="609600" y="1417638"/>
            <a:ext cx="11050534" cy="4708526"/>
          </a:xfrm>
          <a:custGeom>
            <a:avLst/>
            <a:gdLst/>
            <a:ahLst/>
            <a:cxnLst/>
            <a:rect l="l" t="t" r="r" b="b"/>
            <a:pathLst>
              <a:path w="11050534" h="4708526">
                <a:moveTo>
                  <a:pt x="0" y="4708526"/>
                </a:moveTo>
                <a:lnTo>
                  <a:pt x="0" y="0"/>
                </a:lnTo>
                <a:lnTo>
                  <a:pt x="11050534" y="0"/>
                </a:lnTo>
                <a:lnTo>
                  <a:pt x="11050534" y="4708526"/>
                </a:lnTo>
                <a:lnTo>
                  <a:pt x="0" y="4708526"/>
                </a:lnTo>
              </a:path>
            </a:pathLst>
          </a:custGeom>
          <a:noFill/>
          <a:ln/>
        </p:spPr>
        <p:txBody>
          <a:bodyPr wrap="square" lIns="81025" tIns="40500" rIns="81025" bIns="40500" rtlCol="0" anchor="t"/>
          <a:lstStyle/>
          <a:p>
            <a:pPr marL="68580" algn="l">
              <a:lnSpc>
                <a:spcPct val="100000"/>
              </a:lnSpc>
              <a:spcBef>
                <a:spcPts val="504"/>
              </a:spcBef>
              <a:buClr>
                <a:srgbClr val="000000"/>
              </a:buClr>
              <a:buSzPct val="100000"/>
            </a:pPr>
            <a:endParaRPr lang="en-US" sz="252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6295" y="1692276"/>
            <a:ext cx="6857143" cy="4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24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515</Words>
  <Application>Microsoft Office PowerPoint</Application>
  <PresentationFormat>Widescreen</PresentationFormat>
  <Paragraphs>109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SlideSpeak</dc:creator>
  <cp:lastModifiedBy>Microsoft account</cp:lastModifiedBy>
  <cp:revision>25</cp:revision>
  <dcterms:created xsi:type="dcterms:W3CDTF">2025-03-21T12:45:51Z</dcterms:created>
  <dcterms:modified xsi:type="dcterms:W3CDTF">2025-04-24T15:14:35Z</dcterms:modified>
</cp:coreProperties>
</file>