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62" r:id="rId5"/>
    <p:sldId id="263" r:id="rId6"/>
  </p:sldIdLst>
  <p:sldSz cx="9144000" cy="5143500"/>
  <p:notesSz cx="9144000" cy="5143500"/>
  <p:custDataLst>
    <p:tags r:id="rId12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8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58"/>
        <p:guide pos="21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9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3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38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6905979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228034" y="361652"/>
            <a:ext cx="1735931" cy="97646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1392362"/>
            <a:ext cx="9753600" cy="11392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8172450" y="5048250"/>
            <a:ext cx="971550" cy="95250"/>
          </a:xfrm>
          <a:custGeom>
            <a:avLst/>
            <a:gdLst/>
            <a:ahLst/>
            <a:cxnLst/>
            <a:rect l="l" t="t" r="r" b="b"/>
            <a:pathLst>
              <a:path w="971550" h="95250">
                <a:moveTo>
                  <a:pt x="0" y="95250"/>
                </a:moveTo>
                <a:lnTo>
                  <a:pt x="971550" y="95250"/>
                </a:lnTo>
                <a:lnTo>
                  <a:pt x="9715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 userDrawn="1"/>
        </p:nvSpPr>
        <p:spPr>
          <a:xfrm>
            <a:off x="0" y="5048250"/>
            <a:ext cx="8115300" cy="95250"/>
          </a:xfrm>
          <a:custGeom>
            <a:avLst/>
            <a:gdLst/>
            <a:ahLst/>
            <a:cxnLst/>
            <a:rect l="l" t="t" r="r" b="b"/>
            <a:pathLst>
              <a:path w="8115300" h="95250">
                <a:moveTo>
                  <a:pt x="0" y="95250"/>
                </a:moveTo>
                <a:lnTo>
                  <a:pt x="8115300" y="95250"/>
                </a:lnTo>
                <a:lnTo>
                  <a:pt x="81153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385" y="159385"/>
            <a:ext cx="6583680" cy="365760"/>
          </a:xfrm>
        </p:spPr>
        <p:txBody>
          <a:bodyPr wrap="square" lIns="0" tIns="0" rIns="0" bIns="0"/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图片 6" descr="D:\院标2-xdxy.jpg院标2-xdxy"/>
          <p:cNvPicPr>
            <a:picLocks noChangeAspect="1"/>
          </p:cNvPicPr>
          <p:nvPr userDrawn="1"/>
        </p:nvPicPr>
        <p:blipFill>
          <a:blip r:embed="rId2"/>
          <a:srcRect t="54251"/>
          <a:stretch>
            <a:fillRect/>
          </a:stretch>
        </p:blipFill>
        <p:spPr>
          <a:xfrm>
            <a:off x="7745095" y="8255"/>
            <a:ext cx="1363980" cy="7004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7710170" y="0"/>
            <a:ext cx="1428750" cy="742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 userDrawn="1"/>
        </p:nvSpPr>
        <p:spPr>
          <a:xfrm>
            <a:off x="1947926" y="2271776"/>
            <a:ext cx="1656080" cy="0"/>
          </a:xfrm>
          <a:custGeom>
            <a:avLst/>
            <a:gdLst/>
            <a:ahLst/>
            <a:cxnLst/>
            <a:rect l="l" t="t" r="r" b="b"/>
            <a:pathLst>
              <a:path w="1656079">
                <a:moveTo>
                  <a:pt x="0" y="0"/>
                </a:moveTo>
                <a:lnTo>
                  <a:pt x="1655699" y="0"/>
                </a:lnTo>
              </a:path>
            </a:pathLst>
          </a:custGeom>
          <a:ln w="9534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 userDrawn="1"/>
        </p:nvSpPr>
        <p:spPr>
          <a:xfrm>
            <a:off x="5443601" y="2271776"/>
            <a:ext cx="1656080" cy="0"/>
          </a:xfrm>
          <a:custGeom>
            <a:avLst/>
            <a:gdLst/>
            <a:ahLst/>
            <a:cxnLst/>
            <a:rect l="l" t="t" r="r" b="b"/>
            <a:pathLst>
              <a:path w="1656079">
                <a:moveTo>
                  <a:pt x="0" y="0"/>
                </a:moveTo>
                <a:lnTo>
                  <a:pt x="1655699" y="0"/>
                </a:lnTo>
              </a:path>
            </a:pathLst>
          </a:custGeom>
          <a:ln w="9534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图片 5" descr="D:\院标2-xdxy.jpg院标2-xdxy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890010" y="1352550"/>
            <a:ext cx="1363980" cy="15309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495300" y="219075"/>
            <a:ext cx="95250" cy="3143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 userDrawn="1"/>
        </p:nvSpPr>
        <p:spPr>
          <a:xfrm>
            <a:off x="8172450" y="5048250"/>
            <a:ext cx="971550" cy="95250"/>
          </a:xfrm>
          <a:custGeom>
            <a:avLst/>
            <a:gdLst/>
            <a:ahLst/>
            <a:cxnLst/>
            <a:rect l="l" t="t" r="r" b="b"/>
            <a:pathLst>
              <a:path w="971550" h="95250">
                <a:moveTo>
                  <a:pt x="0" y="95250"/>
                </a:moveTo>
                <a:lnTo>
                  <a:pt x="971550" y="95250"/>
                </a:lnTo>
                <a:lnTo>
                  <a:pt x="9715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 userDrawn="1"/>
        </p:nvSpPr>
        <p:spPr>
          <a:xfrm>
            <a:off x="0" y="5048250"/>
            <a:ext cx="8115300" cy="95250"/>
          </a:xfrm>
          <a:custGeom>
            <a:avLst/>
            <a:gdLst/>
            <a:ahLst/>
            <a:cxnLst/>
            <a:rect l="l" t="t" r="r" b="b"/>
            <a:pathLst>
              <a:path w="8115300" h="95250">
                <a:moveTo>
                  <a:pt x="0" y="95250"/>
                </a:moveTo>
                <a:lnTo>
                  <a:pt x="8115300" y="95250"/>
                </a:lnTo>
                <a:lnTo>
                  <a:pt x="81153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385" y="159385"/>
            <a:ext cx="7026275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1550" y="1533525"/>
            <a:ext cx="720090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图片 6" descr="D:\院标2-xdxy.jpg院标2-xdxy"/>
          <p:cNvPicPr>
            <a:picLocks noChangeAspect="1"/>
          </p:cNvPicPr>
          <p:nvPr userDrawn="1"/>
        </p:nvPicPr>
        <p:blipFill>
          <a:blip r:embed="rId7"/>
          <a:srcRect t="54251"/>
          <a:stretch>
            <a:fillRect/>
          </a:stretch>
        </p:blipFill>
        <p:spPr>
          <a:xfrm>
            <a:off x="7745095" y="8255"/>
            <a:ext cx="1363980" cy="7004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7710170" y="0"/>
            <a:ext cx="1428750" cy="742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/>
        </p:nvSpPr>
        <p:spPr>
          <a:xfrm>
            <a:off x="685800" y="438150"/>
            <a:ext cx="8223885" cy="4258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z="3600" spc="5" dirty="0">
                <a:solidFill>
                  <a:srgbClr val="252525"/>
                </a:solidFill>
              </a:rPr>
              <a:t>Spring框架基础-AOP</a:t>
            </a:r>
            <a:endParaRPr lang="zh-CN" sz="3600" spc="5" dirty="0">
              <a:solidFill>
                <a:srgbClr val="252525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zh-CN" sz="3200" spc="5" dirty="0">
              <a:solidFill>
                <a:srgbClr val="252525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z="3200" spc="5" dirty="0">
                <a:solidFill>
                  <a:srgbClr val="252525"/>
                </a:solidFill>
              </a:rPr>
              <a:t>学习目标</a:t>
            </a:r>
            <a:endParaRPr lang="zh-CN" sz="3200" spc="5" dirty="0">
              <a:solidFill>
                <a:srgbClr val="252525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pc="5" dirty="0">
                <a:solidFill>
                  <a:srgbClr val="FF0000"/>
                </a:solidFill>
              </a:rPr>
              <a:t>（</a:t>
            </a:r>
            <a:r>
              <a:rPr lang="en-US" altLang="zh-CN" spc="5" dirty="0">
                <a:solidFill>
                  <a:srgbClr val="FF0000"/>
                </a:solidFill>
              </a:rPr>
              <a:t>1</a:t>
            </a:r>
            <a:r>
              <a:rPr lang="zh-CN" altLang="en-US" spc="5" dirty="0">
                <a:solidFill>
                  <a:srgbClr val="FF0000"/>
                </a:solidFill>
              </a:rPr>
              <a:t>）能够解释</a:t>
            </a:r>
            <a:r>
              <a:rPr lang="en-US" altLang="zh-CN" spc="5" dirty="0">
                <a:solidFill>
                  <a:srgbClr val="FF0000"/>
                </a:solidFill>
              </a:rPr>
              <a:t>AOP</a:t>
            </a:r>
            <a:r>
              <a:rPr lang="zh-CN" altLang="en-US" spc="5" dirty="0">
                <a:solidFill>
                  <a:srgbClr val="FF0000"/>
                </a:solidFill>
              </a:rPr>
              <a:t>的作用</a:t>
            </a:r>
            <a:endParaRPr lang="zh-CN" altLang="en-US" spc="5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5" dirty="0">
                <a:solidFill>
                  <a:srgbClr val="FF0000"/>
                </a:solidFill>
              </a:rPr>
              <a:t>（</a:t>
            </a:r>
            <a:r>
              <a:rPr lang="en-US" altLang="zh-CN" spc="5" dirty="0">
                <a:solidFill>
                  <a:srgbClr val="FF0000"/>
                </a:solidFill>
              </a:rPr>
              <a:t>2</a:t>
            </a:r>
            <a:r>
              <a:rPr lang="zh-CN" altLang="en-US" spc="5" dirty="0">
                <a:solidFill>
                  <a:srgbClr val="FF0000"/>
                </a:solidFill>
              </a:rPr>
              <a:t>）能够解释</a:t>
            </a:r>
            <a:r>
              <a:rPr lang="en-US" altLang="zh-CN" spc="5" dirty="0">
                <a:solidFill>
                  <a:srgbClr val="FF0000"/>
                </a:solidFill>
              </a:rPr>
              <a:t>AOP</a:t>
            </a:r>
            <a:r>
              <a:rPr lang="zh-CN" altLang="en-US" spc="5" dirty="0">
                <a:solidFill>
                  <a:srgbClr val="FF0000"/>
                </a:solidFill>
              </a:rPr>
              <a:t>的实现策略（</a:t>
            </a:r>
            <a:r>
              <a:rPr lang="en-US" altLang="zh-CN" spc="5" dirty="0">
                <a:solidFill>
                  <a:srgbClr val="FF0000"/>
                </a:solidFill>
              </a:rPr>
              <a:t>AOP</a:t>
            </a:r>
            <a:r>
              <a:rPr lang="zh-CN" altLang="en-US" spc="5" dirty="0">
                <a:solidFill>
                  <a:srgbClr val="FF0000"/>
                </a:solidFill>
              </a:rPr>
              <a:t>实现原理）</a:t>
            </a:r>
            <a:endParaRPr lang="zh-CN" altLang="en-US" spc="5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5" dirty="0">
                <a:solidFill>
                  <a:srgbClr val="FF0000"/>
                </a:solidFill>
              </a:rPr>
              <a:t>（</a:t>
            </a:r>
            <a:r>
              <a:rPr lang="en-US" altLang="zh-CN" spc="5" dirty="0">
                <a:solidFill>
                  <a:srgbClr val="FF0000"/>
                </a:solidFill>
              </a:rPr>
              <a:t>3</a:t>
            </a:r>
            <a:r>
              <a:rPr lang="zh-CN" altLang="en-US" spc="5" dirty="0">
                <a:solidFill>
                  <a:srgbClr val="FF0000"/>
                </a:solidFill>
              </a:rPr>
              <a:t>）能够</a:t>
            </a:r>
            <a:r>
              <a:rPr lang="zh-CN" spc="5" dirty="0">
                <a:solidFill>
                  <a:srgbClr val="FF0000"/>
                </a:solidFill>
              </a:rPr>
              <a:t>说出</a:t>
            </a:r>
            <a:r>
              <a:rPr lang="en-US" altLang="zh-CN" spc="5" dirty="0">
                <a:solidFill>
                  <a:srgbClr val="FF0000"/>
                </a:solidFill>
              </a:rPr>
              <a:t>AOP</a:t>
            </a:r>
            <a:r>
              <a:rPr lang="zh-CN" altLang="en-US" spc="5" dirty="0">
                <a:solidFill>
                  <a:srgbClr val="FF0000"/>
                </a:solidFill>
              </a:rPr>
              <a:t>的核心概念（</a:t>
            </a:r>
            <a:r>
              <a:rPr lang="en-US" altLang="zh-CN" spc="5" dirty="0">
                <a:solidFill>
                  <a:srgbClr val="FF0000"/>
                </a:solidFill>
              </a:rPr>
              <a:t>AOP</a:t>
            </a:r>
            <a:r>
              <a:rPr lang="zh-CN" altLang="en-US" spc="5" dirty="0">
                <a:solidFill>
                  <a:srgbClr val="FF0000"/>
                </a:solidFill>
              </a:rPr>
              <a:t>术语）</a:t>
            </a:r>
            <a:endParaRPr lang="zh-CN" altLang="en-US" spc="5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5" dirty="0">
                <a:solidFill>
                  <a:srgbClr val="FF0000"/>
                </a:solidFill>
              </a:rPr>
              <a:t>（</a:t>
            </a:r>
            <a:r>
              <a:rPr lang="en-US" altLang="zh-CN" spc="5" dirty="0">
                <a:solidFill>
                  <a:srgbClr val="FF0000"/>
                </a:solidFill>
              </a:rPr>
              <a:t>4</a:t>
            </a:r>
            <a:r>
              <a:rPr lang="zh-CN" altLang="en-US" spc="5" dirty="0">
                <a:solidFill>
                  <a:srgbClr val="FF0000"/>
                </a:solidFill>
              </a:rPr>
              <a:t>）能够说出</a:t>
            </a:r>
            <a:r>
              <a:rPr lang="en-US" altLang="zh-CN" spc="5" dirty="0">
                <a:solidFill>
                  <a:srgbClr val="FF0000"/>
                </a:solidFill>
              </a:rPr>
              <a:t>AOP</a:t>
            </a:r>
            <a:r>
              <a:rPr lang="zh-CN" altLang="en-US" spc="5" dirty="0">
                <a:solidFill>
                  <a:srgbClr val="FF0000"/>
                </a:solidFill>
              </a:rPr>
              <a:t>通知的类型及含义</a:t>
            </a:r>
            <a:endParaRPr lang="zh-CN" altLang="en-US" spc="5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5" dirty="0">
                <a:solidFill>
                  <a:srgbClr val="252525"/>
                </a:solidFill>
              </a:rPr>
              <a:t>（</a:t>
            </a:r>
            <a:r>
              <a:rPr lang="en-US" altLang="zh-CN" spc="5" dirty="0">
                <a:solidFill>
                  <a:srgbClr val="252525"/>
                </a:solidFill>
              </a:rPr>
              <a:t>5</a:t>
            </a:r>
            <a:r>
              <a:rPr lang="zh-CN" altLang="en-US" spc="5" dirty="0">
                <a:solidFill>
                  <a:srgbClr val="252525"/>
                </a:solidFill>
              </a:rPr>
              <a:t>）能够使用</a:t>
            </a:r>
            <a:r>
              <a:rPr lang="en-US" altLang="zh-CN" spc="5" dirty="0">
                <a:solidFill>
                  <a:srgbClr val="252525"/>
                </a:solidFill>
              </a:rPr>
              <a:t>JDK</a:t>
            </a:r>
            <a:r>
              <a:rPr lang="zh-CN" altLang="en-US" spc="5" dirty="0">
                <a:solidFill>
                  <a:srgbClr val="252525"/>
                </a:solidFill>
              </a:rPr>
              <a:t>和</a:t>
            </a:r>
            <a:r>
              <a:rPr lang="en-US" altLang="zh-CN" spc="5" dirty="0">
                <a:solidFill>
                  <a:srgbClr val="252525"/>
                </a:solidFill>
              </a:rPr>
              <a:t>CGLIB</a:t>
            </a:r>
            <a:r>
              <a:rPr lang="zh-CN" spc="5" dirty="0">
                <a:solidFill>
                  <a:srgbClr val="252525"/>
                </a:solidFill>
              </a:rPr>
              <a:t>实现手工式的</a:t>
            </a:r>
            <a:r>
              <a:rPr lang="zh-CN" altLang="en-US" spc="5" dirty="0">
                <a:solidFill>
                  <a:srgbClr val="252525"/>
                </a:solidFill>
              </a:rPr>
              <a:t>代理</a:t>
            </a:r>
            <a:r>
              <a:rPr lang="zh-CN" altLang="en-US" spc="5" dirty="0">
                <a:solidFill>
                  <a:srgbClr val="252525"/>
                </a:solidFill>
              </a:rPr>
              <a:t>（</a:t>
            </a:r>
            <a:r>
              <a:rPr lang="zh-CN" altLang="en-US" spc="5" dirty="0">
                <a:solidFill>
                  <a:srgbClr val="252525"/>
                </a:solidFill>
                <a:ea typeface="微软雅黑" panose="020B0503020204020204" charset="-122"/>
              </a:rPr>
              <a:t>✬</a:t>
            </a:r>
            <a:r>
              <a:rPr lang="zh-CN" altLang="en-US" spc="5" dirty="0">
                <a:solidFill>
                  <a:srgbClr val="252525"/>
                </a:solidFill>
              </a:rPr>
              <a:t>）</a:t>
            </a:r>
            <a:endParaRPr lang="zh-CN" altLang="en-US" spc="5" dirty="0">
              <a:solidFill>
                <a:srgbClr val="252525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5" dirty="0">
                <a:solidFill>
                  <a:srgbClr val="252525"/>
                </a:solidFill>
                <a:sym typeface="+mn-ea"/>
              </a:rPr>
              <a:t>（</a:t>
            </a:r>
            <a:r>
              <a:rPr lang="en-US" altLang="zh-CN" spc="5" dirty="0">
                <a:solidFill>
                  <a:srgbClr val="252525"/>
                </a:solidFill>
                <a:sym typeface="+mn-ea"/>
              </a:rPr>
              <a:t>6</a:t>
            </a:r>
            <a:r>
              <a:rPr lang="zh-CN" altLang="en-US" spc="5" dirty="0">
                <a:solidFill>
                  <a:srgbClr val="252525"/>
                </a:solidFill>
                <a:sym typeface="+mn-ea"/>
              </a:rPr>
              <a:t>）能够使用</a:t>
            </a:r>
            <a:r>
              <a:rPr lang="en-US" altLang="zh-CN" spc="5" dirty="0">
                <a:solidFill>
                  <a:srgbClr val="252525"/>
                </a:solidFill>
                <a:sym typeface="+mn-ea"/>
              </a:rPr>
              <a:t>Spring AOP</a:t>
            </a:r>
            <a:r>
              <a:rPr lang="zh-CN" altLang="en-US" spc="5" dirty="0">
                <a:solidFill>
                  <a:srgbClr val="252525"/>
                </a:solidFill>
                <a:sym typeface="+mn-ea"/>
              </a:rPr>
              <a:t>模块实现代理（</a:t>
            </a:r>
            <a:r>
              <a:rPr lang="zh-CN" altLang="en-US" spc="5" dirty="0">
                <a:solidFill>
                  <a:srgbClr val="252525"/>
                </a:solidFill>
                <a:ea typeface="微软雅黑" panose="020B0503020204020204" charset="-122"/>
                <a:sym typeface="+mn-ea"/>
              </a:rPr>
              <a:t>✬✬</a:t>
            </a:r>
            <a:r>
              <a:rPr lang="zh-CN" altLang="en-US" spc="5" dirty="0">
                <a:solidFill>
                  <a:srgbClr val="252525"/>
                </a:solidFill>
                <a:sym typeface="+mn-ea"/>
              </a:rPr>
              <a:t>）</a:t>
            </a:r>
            <a:endParaRPr lang="zh-CN" altLang="en-US" spc="5" dirty="0">
              <a:solidFill>
                <a:srgbClr val="252525"/>
              </a:solidFill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5" dirty="0">
                <a:solidFill>
                  <a:srgbClr val="252525"/>
                </a:solidFill>
                <a:sym typeface="+mn-ea"/>
              </a:rPr>
              <a:t>（</a:t>
            </a:r>
            <a:r>
              <a:rPr lang="en-US" altLang="zh-CN" spc="5" dirty="0">
                <a:solidFill>
                  <a:srgbClr val="252525"/>
                </a:solidFill>
                <a:sym typeface="+mn-ea"/>
              </a:rPr>
              <a:t>7</a:t>
            </a:r>
            <a:r>
              <a:rPr lang="zh-CN" altLang="en-US" spc="5" dirty="0">
                <a:solidFill>
                  <a:srgbClr val="252525"/>
                </a:solidFill>
                <a:sym typeface="+mn-ea"/>
              </a:rPr>
              <a:t>）能够使用</a:t>
            </a:r>
            <a:r>
              <a:rPr lang="en-US" altLang="zh-CN" spc="5" dirty="0">
                <a:solidFill>
                  <a:srgbClr val="252525"/>
                </a:solidFill>
                <a:sym typeface="+mn-ea"/>
              </a:rPr>
              <a:t>AspectJ</a:t>
            </a:r>
            <a:r>
              <a:rPr lang="zh-CN" altLang="en-US" spc="5" dirty="0">
                <a:solidFill>
                  <a:srgbClr val="252525"/>
                </a:solidFill>
                <a:sym typeface="+mn-ea"/>
              </a:rPr>
              <a:t>框架实现</a:t>
            </a:r>
            <a:r>
              <a:rPr lang="en-US" altLang="zh-CN" spc="5" dirty="0">
                <a:solidFill>
                  <a:srgbClr val="252525"/>
                </a:solidFill>
                <a:sym typeface="+mn-ea"/>
              </a:rPr>
              <a:t>AOP</a:t>
            </a:r>
            <a:r>
              <a:rPr lang="zh-CN" altLang="en-US" spc="5" dirty="0">
                <a:solidFill>
                  <a:srgbClr val="252525"/>
                </a:solidFill>
                <a:sym typeface="+mn-ea"/>
              </a:rPr>
              <a:t>（</a:t>
            </a:r>
            <a:r>
              <a:rPr lang="zh-CN" altLang="en-US" spc="5" dirty="0">
                <a:solidFill>
                  <a:srgbClr val="252525"/>
                </a:solidFill>
                <a:ea typeface="微软雅黑" panose="020B0503020204020204" charset="-122"/>
                <a:sym typeface="+mn-ea"/>
              </a:rPr>
              <a:t>✬✬✬✬✬</a:t>
            </a:r>
            <a:r>
              <a:rPr lang="zh-CN" altLang="en-US" spc="5" dirty="0">
                <a:solidFill>
                  <a:srgbClr val="252525"/>
                </a:solidFill>
                <a:sym typeface="+mn-ea"/>
              </a:rPr>
              <a:t>）</a:t>
            </a:r>
            <a:endParaRPr lang="zh-CN" altLang="en-US" spc="5" dirty="0">
              <a:solidFill>
                <a:srgbClr val="252525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" y="2190750"/>
            <a:ext cx="459740" cy="1080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知识目标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2260" y="3638550"/>
            <a:ext cx="459740" cy="11709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/>
              <a:t>能力目标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6162040" cy="368935"/>
          </a:xfrm>
        </p:spPr>
        <p:txBody>
          <a:bodyPr wrap="square"/>
          <a:p>
            <a:r>
              <a:rPr lang="zh-CN" altLang="en-US"/>
              <a:t>难点内容</a:t>
            </a:r>
            <a:r>
              <a:rPr lang="en-US" altLang="zh-CN"/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AOP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的应用场景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5800" y="666750"/>
            <a:ext cx="6648450" cy="334010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5800" y="4171950"/>
            <a:ext cx="8248650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/>
              <a:t>业务逻辑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交叉业务逻辑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通用的、与主业务逻辑无关的代码，如安全检查、事务、日志等。</a:t>
            </a:r>
            <a:endParaRPr lang="zh-CN" altLang="en-US" sz="2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6162040" cy="368935"/>
          </a:xfrm>
        </p:spPr>
        <p:txBody>
          <a:bodyPr wrap="square"/>
          <a:p>
            <a:r>
              <a:rPr lang="zh-CN" altLang="en-US"/>
              <a:t>难点内容</a:t>
            </a:r>
            <a:r>
              <a:rPr lang="en-US" altLang="zh-CN"/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AOP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接口设计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600" y="742950"/>
            <a:ext cx="8248650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——横切点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怎么定义一个横切点呢？怎么用一个接口来描述一个横切点呢？</a:t>
            </a:r>
            <a:endParaRPr lang="zh-CN" altLang="en-US" sz="2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19200" y="1560195"/>
            <a:ext cx="6942455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r>
              <a:rPr lang="en-US"/>
              <a:t>AOP</a:t>
            </a:r>
            <a:r>
              <a:rPr lang="zh-CN" altLang="en-US"/>
              <a:t>联盟（</a:t>
            </a:r>
            <a:r>
              <a:rPr lang="en-US" altLang="zh-CN"/>
              <a:t>AOP alliance</a:t>
            </a:r>
            <a:r>
              <a:rPr lang="zh-CN" altLang="en-US"/>
              <a:t>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使用JointPoint接口来定义横切点</a:t>
            </a:r>
            <a:endParaRPr lang="en-US" altLang="zh-CN" sz="2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8800" y="2647950"/>
            <a:ext cx="5493385" cy="1889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6162040" cy="368935"/>
          </a:xfrm>
        </p:spPr>
        <p:txBody>
          <a:bodyPr wrap="square"/>
          <a:p>
            <a:r>
              <a:rPr lang="zh-CN" altLang="en-US"/>
              <a:t>难点内容</a:t>
            </a:r>
            <a:r>
              <a:rPr lang="en-US" altLang="zh-CN"/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AOP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接口设计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600" y="742950"/>
            <a:ext cx="8248650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/>
              <a:t>问题</a:t>
            </a:r>
            <a:r>
              <a:rPr lang="en-US" altLang="zh-CN"/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——增强的抽象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横切逻辑增强是干什么的？其抽象的实质是什么？</a:t>
            </a:r>
            <a:endParaRPr lang="zh-CN" altLang="en-US" sz="2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19200" y="1560195"/>
            <a:ext cx="6942455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r>
              <a:rPr lang="en-US"/>
              <a:t>AOP</a:t>
            </a:r>
            <a:r>
              <a:rPr lang="zh-CN" altLang="en-US"/>
              <a:t>联盟（</a:t>
            </a:r>
            <a:r>
              <a:rPr lang="en-US" altLang="zh-CN"/>
              <a:t>AOP alliance</a:t>
            </a:r>
            <a:r>
              <a:rPr lang="zh-CN" altLang="en-US"/>
              <a:t>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AOP联盟为通知Advice定义了org.aopalliance.aop.Advice</a:t>
            </a:r>
            <a:endParaRPr lang="en-US" altLang="zh-CN" sz="2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400" y="2377440"/>
            <a:ext cx="4774565" cy="24472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MWM4MGE0MzUwNjU0MzMyNTNiNTk0OGQyMjBkMGRkND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WPS 演示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楷体</vt:lpstr>
      <vt:lpstr>Office Theme</vt:lpstr>
      <vt:lpstr>PowerPoint 演示文稿</vt:lpstr>
      <vt:lpstr>难点内容分析——分页器对象模型设计</vt:lpstr>
      <vt:lpstr>难点内容1——AOP的应用场景</vt:lpstr>
      <vt:lpstr>难点内容2——AOP接口设计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MyBatis的多表操作</dc:title>
  <dc:creator>admin</dc:creator>
  <cp:lastModifiedBy>智超爸</cp:lastModifiedBy>
  <cp:revision>7</cp:revision>
  <dcterms:created xsi:type="dcterms:W3CDTF">2022-03-07T15:41:00Z</dcterms:created>
  <dcterms:modified xsi:type="dcterms:W3CDTF">2023-10-10T00:56:50Z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2021-09-07T16:00:00Z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2022-03-08T16:00:00Z</vt:filetime>
  </property>
  <property fmtid="{D5CDD505-2E9C-101B-9397-08002B2CF9AE}" pid="5" name="ICV">
    <vt:lpwstr>1045EDB777EF4F649FCE3FDE304BEFAA</vt:lpwstr>
  </property>
  <property fmtid="{D5CDD505-2E9C-101B-9397-08002B2CF9AE}" pid="6" name="KSOProductBuildVer">
    <vt:lpwstr>2052-12.1.0.15712</vt:lpwstr>
  </property>
</Properties>
</file>