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9144000" cy="5143500"/>
  <p:notesSz cx="9144000" cy="5143500"/>
  <p:custDataLst>
    <p:tags r:id="rId1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8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8"/>
        <p:guide pos="2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3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3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6905979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228034" y="361652"/>
            <a:ext cx="1735931" cy="97646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1392362"/>
            <a:ext cx="9753600" cy="11392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8172450" y="5048250"/>
            <a:ext cx="971550" cy="95250"/>
          </a:xfrm>
          <a:custGeom>
            <a:avLst/>
            <a:gdLst/>
            <a:ahLst/>
            <a:cxnLst/>
            <a:rect l="l" t="t" r="r" b="b"/>
            <a:pathLst>
              <a:path w="971550" h="95250">
                <a:moveTo>
                  <a:pt x="0" y="95250"/>
                </a:moveTo>
                <a:lnTo>
                  <a:pt x="971550" y="95250"/>
                </a:lnTo>
                <a:lnTo>
                  <a:pt x="9715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 userDrawn="1"/>
        </p:nvSpPr>
        <p:spPr>
          <a:xfrm>
            <a:off x="0" y="5048250"/>
            <a:ext cx="8115300" cy="95250"/>
          </a:xfrm>
          <a:custGeom>
            <a:avLst/>
            <a:gdLst/>
            <a:ahLst/>
            <a:cxnLst/>
            <a:rect l="l" t="t" r="r" b="b"/>
            <a:pathLst>
              <a:path w="8115300" h="95250">
                <a:moveTo>
                  <a:pt x="0" y="95250"/>
                </a:moveTo>
                <a:lnTo>
                  <a:pt x="8115300" y="95250"/>
                </a:lnTo>
                <a:lnTo>
                  <a:pt x="81153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385" y="159385"/>
            <a:ext cx="6583680" cy="365760"/>
          </a:xfrm>
        </p:spPr>
        <p:txBody>
          <a:bodyPr wrap="square" lIns="0" tIns="0" rIns="0" bIns="0"/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图片 6" descr="D:\院标2-xdxy.jpg院标2-xdxy"/>
          <p:cNvPicPr>
            <a:picLocks noChangeAspect="1"/>
          </p:cNvPicPr>
          <p:nvPr userDrawn="1"/>
        </p:nvPicPr>
        <p:blipFill>
          <a:blip r:embed="rId2"/>
          <a:srcRect t="54251"/>
          <a:stretch>
            <a:fillRect/>
          </a:stretch>
        </p:blipFill>
        <p:spPr>
          <a:xfrm>
            <a:off x="7745095" y="8255"/>
            <a:ext cx="1363980" cy="7004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710170" y="0"/>
            <a:ext cx="1428750" cy="742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 userDrawn="1"/>
        </p:nvSpPr>
        <p:spPr>
          <a:xfrm>
            <a:off x="1947926" y="2271776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>
                <a:moveTo>
                  <a:pt x="0" y="0"/>
                </a:moveTo>
                <a:lnTo>
                  <a:pt x="1655699" y="0"/>
                </a:lnTo>
              </a:path>
            </a:pathLst>
          </a:custGeom>
          <a:ln w="9534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 userDrawn="1"/>
        </p:nvSpPr>
        <p:spPr>
          <a:xfrm>
            <a:off x="5443601" y="2271776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>
                <a:moveTo>
                  <a:pt x="0" y="0"/>
                </a:moveTo>
                <a:lnTo>
                  <a:pt x="1655699" y="0"/>
                </a:lnTo>
              </a:path>
            </a:pathLst>
          </a:custGeom>
          <a:ln w="9534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图片 5" descr="D:\院标2-xdxy.jpg院标2-xdxy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890010" y="1352550"/>
            <a:ext cx="1363980" cy="15309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495300" y="219075"/>
            <a:ext cx="95250" cy="314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 userDrawn="1"/>
        </p:nvSpPr>
        <p:spPr>
          <a:xfrm>
            <a:off x="8172450" y="5048250"/>
            <a:ext cx="971550" cy="95250"/>
          </a:xfrm>
          <a:custGeom>
            <a:avLst/>
            <a:gdLst/>
            <a:ahLst/>
            <a:cxnLst/>
            <a:rect l="l" t="t" r="r" b="b"/>
            <a:pathLst>
              <a:path w="971550" h="95250">
                <a:moveTo>
                  <a:pt x="0" y="95250"/>
                </a:moveTo>
                <a:lnTo>
                  <a:pt x="971550" y="95250"/>
                </a:lnTo>
                <a:lnTo>
                  <a:pt x="9715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 userDrawn="1"/>
        </p:nvSpPr>
        <p:spPr>
          <a:xfrm>
            <a:off x="0" y="5048250"/>
            <a:ext cx="8115300" cy="95250"/>
          </a:xfrm>
          <a:custGeom>
            <a:avLst/>
            <a:gdLst/>
            <a:ahLst/>
            <a:cxnLst/>
            <a:rect l="l" t="t" r="r" b="b"/>
            <a:pathLst>
              <a:path w="8115300" h="95250">
                <a:moveTo>
                  <a:pt x="0" y="95250"/>
                </a:moveTo>
                <a:lnTo>
                  <a:pt x="8115300" y="95250"/>
                </a:lnTo>
                <a:lnTo>
                  <a:pt x="81153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385" y="159385"/>
            <a:ext cx="7026275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1550" y="1533525"/>
            <a:ext cx="72009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图片 6" descr="D:\院标2-xdxy.jpg院标2-xdxy"/>
          <p:cNvPicPr>
            <a:picLocks noChangeAspect="1"/>
          </p:cNvPicPr>
          <p:nvPr userDrawn="1"/>
        </p:nvPicPr>
        <p:blipFill>
          <a:blip r:embed="rId7"/>
          <a:srcRect t="54251"/>
          <a:stretch>
            <a:fillRect/>
          </a:stretch>
        </p:blipFill>
        <p:spPr>
          <a:xfrm>
            <a:off x="7745095" y="8255"/>
            <a:ext cx="1363980" cy="7004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710170" y="0"/>
            <a:ext cx="1428750" cy="742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tags" Target="../tags/tag7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/>
        </p:nvSpPr>
        <p:spPr>
          <a:xfrm>
            <a:off x="685800" y="438150"/>
            <a:ext cx="8223885" cy="3876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3600" spc="5" dirty="0">
                <a:solidFill>
                  <a:srgbClr val="252525"/>
                </a:solidFill>
              </a:rPr>
              <a:t>数据分页及实现</a:t>
            </a:r>
            <a:endParaRPr lang="zh-CN" sz="3600" spc="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zh-CN" sz="3200" spc="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3200" spc="5" dirty="0">
                <a:solidFill>
                  <a:srgbClr val="252525"/>
                </a:solidFill>
              </a:rPr>
              <a:t>学习目标</a:t>
            </a:r>
            <a:endParaRPr lang="zh-CN" sz="3200" spc="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pc="5" dirty="0">
                <a:solidFill>
                  <a:srgbClr val="252525"/>
                </a:solidFill>
              </a:rPr>
              <a:t>（</a:t>
            </a:r>
            <a:r>
              <a:rPr lang="en-US" altLang="zh-CN" spc="5" dirty="0">
                <a:solidFill>
                  <a:srgbClr val="252525"/>
                </a:solidFill>
              </a:rPr>
              <a:t>1</a:t>
            </a:r>
            <a:r>
              <a:rPr lang="zh-CN" altLang="en-US" spc="5" dirty="0">
                <a:solidFill>
                  <a:srgbClr val="252525"/>
                </a:solidFill>
              </a:rPr>
              <a:t>）能够解释分页的作用，并理解分页的原理</a:t>
            </a:r>
            <a:endParaRPr lang="zh-CN" altLang="en-US" spc="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5" dirty="0">
                <a:solidFill>
                  <a:srgbClr val="252525"/>
                </a:solidFill>
              </a:rPr>
              <a:t>（</a:t>
            </a:r>
            <a:r>
              <a:rPr lang="en-US" altLang="zh-CN" spc="5" dirty="0">
                <a:solidFill>
                  <a:srgbClr val="252525"/>
                </a:solidFill>
              </a:rPr>
              <a:t>2</a:t>
            </a:r>
            <a:r>
              <a:rPr lang="zh-CN" altLang="en-US" spc="5" dirty="0">
                <a:solidFill>
                  <a:srgbClr val="252525"/>
                </a:solidFill>
              </a:rPr>
              <a:t>）能够设计分页器对象模型</a:t>
            </a:r>
            <a:endParaRPr lang="zh-CN" altLang="en-US" spc="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5" dirty="0">
                <a:solidFill>
                  <a:srgbClr val="252525"/>
                </a:solidFill>
              </a:rPr>
              <a:t>（</a:t>
            </a:r>
            <a:r>
              <a:rPr lang="en-US" altLang="zh-CN" spc="5" dirty="0">
                <a:solidFill>
                  <a:srgbClr val="252525"/>
                </a:solidFill>
              </a:rPr>
              <a:t>3</a:t>
            </a:r>
            <a:r>
              <a:rPr lang="zh-CN" altLang="en-US" spc="5" dirty="0">
                <a:solidFill>
                  <a:srgbClr val="252525"/>
                </a:solidFill>
              </a:rPr>
              <a:t>）能够在</a:t>
            </a:r>
            <a:r>
              <a:rPr lang="en-US" altLang="zh-CN" spc="5" dirty="0">
                <a:solidFill>
                  <a:srgbClr val="252525"/>
                </a:solidFill>
              </a:rPr>
              <a:t>dao</a:t>
            </a:r>
            <a:r>
              <a:rPr lang="zh-CN" altLang="en-US" spc="5" dirty="0">
                <a:solidFill>
                  <a:srgbClr val="252525"/>
                </a:solidFill>
              </a:rPr>
              <a:t>层使用</a:t>
            </a:r>
            <a:r>
              <a:rPr lang="en-US" altLang="zh-CN" spc="5" dirty="0">
                <a:solidFill>
                  <a:srgbClr val="252525"/>
                </a:solidFill>
              </a:rPr>
              <a:t>MySQL SQL</a:t>
            </a:r>
            <a:r>
              <a:rPr lang="zh-CN" altLang="en-US" spc="5" dirty="0">
                <a:solidFill>
                  <a:srgbClr val="252525"/>
                </a:solidFill>
              </a:rPr>
              <a:t>取得分页需要的数据</a:t>
            </a:r>
            <a:endParaRPr lang="zh-CN" altLang="en-US" spc="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5" dirty="0">
                <a:solidFill>
                  <a:srgbClr val="252525"/>
                </a:solidFill>
              </a:rPr>
              <a:t>（</a:t>
            </a:r>
            <a:r>
              <a:rPr lang="en-US" altLang="zh-CN" spc="5" dirty="0">
                <a:solidFill>
                  <a:srgbClr val="252525"/>
                </a:solidFill>
              </a:rPr>
              <a:t>4</a:t>
            </a:r>
            <a:r>
              <a:rPr lang="zh-CN" altLang="en-US" spc="5" dirty="0">
                <a:solidFill>
                  <a:srgbClr val="252525"/>
                </a:solidFill>
              </a:rPr>
              <a:t>）能够在</a:t>
            </a:r>
            <a:r>
              <a:rPr lang="en-US" altLang="zh-CN" spc="5" dirty="0">
                <a:solidFill>
                  <a:srgbClr val="252525"/>
                </a:solidFill>
              </a:rPr>
              <a:t>service</a:t>
            </a:r>
            <a:r>
              <a:rPr lang="zh-CN" altLang="en-US" spc="5" dirty="0">
                <a:solidFill>
                  <a:srgbClr val="252525"/>
                </a:solidFill>
              </a:rPr>
              <a:t>层获得分页器对象模型</a:t>
            </a:r>
            <a:endParaRPr lang="zh-CN" altLang="en-US" spc="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zh-CN" altLang="en-US" spc="5" dirty="0">
              <a:solidFill>
                <a:srgbClr val="252525"/>
              </a:solidFill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zh-CN" altLang="en-US" spc="5" dirty="0">
              <a:solidFill>
                <a:srgbClr val="252525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6162040" cy="368935"/>
          </a:xfrm>
        </p:spPr>
        <p:txBody>
          <a:bodyPr wrap="square"/>
          <a:p>
            <a:r>
              <a:rPr lang="zh-CN" altLang="en-US"/>
              <a:t>难点内容分析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——分页器对象模型设计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view-pag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07415"/>
            <a:ext cx="9144000" cy="3785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5800" y="209550"/>
            <a:ext cx="6162040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/>
              <a:t>难点内容分析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——分页器对象模型设计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2000" y="1123950"/>
            <a:ext cx="2351405" cy="2477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00600" y="1123950"/>
            <a:ext cx="3168650" cy="33909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276600" y="2038350"/>
            <a:ext cx="1219200" cy="3810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5800" y="209550"/>
            <a:ext cx="6162040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/>
              <a:t>难点内容分析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dao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层和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层设计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05400" y="1123950"/>
            <a:ext cx="3514725" cy="32359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066800" y="1200150"/>
            <a:ext cx="3560445" cy="36887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02300" y="727075"/>
            <a:ext cx="138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34000" y="1809750"/>
            <a:ext cx="3149600" cy="4699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34000" y="2994025"/>
            <a:ext cx="2438400" cy="11366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066800" y="755650"/>
            <a:ext cx="138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34000" y="13525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①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15000" y="1352550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获取记录数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08600" y="25273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②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5702300" y="2495550"/>
            <a:ext cx="251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获取当前页数据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1600200" y="1344295"/>
            <a:ext cx="27527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根据参数获得分页器数据对象</a:t>
            </a:r>
            <a:endParaRPr lang="zh-CN" altLang="en-US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调用</a:t>
            </a:r>
            <a:r>
              <a:rPr lang="en-US" altLang="zh-CN"/>
              <a:t>dao</a:t>
            </a:r>
            <a:r>
              <a:rPr lang="zh-CN" altLang="en-US"/>
              <a:t>层方法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调用</a:t>
            </a:r>
            <a:r>
              <a:rPr lang="en-US" altLang="zh-CN"/>
              <a:t>dao</a:t>
            </a:r>
            <a:r>
              <a:rPr lang="zh-CN" altLang="en-US"/>
              <a:t>层方法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封装为</a:t>
            </a:r>
            <a:r>
              <a:rPr lang="en-US" altLang="zh-CN"/>
              <a:t>Pager</a:t>
            </a:r>
            <a:r>
              <a:rPr lang="zh-CN" altLang="en-US"/>
              <a:t>对象返回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193800" y="1340485"/>
            <a:ext cx="411480" cy="33591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>
                <a:latin typeface="Calibri" panose="020F0502020204030204" charset="0"/>
              </a:rPr>
              <a:t>③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79520" y="1657350"/>
            <a:ext cx="1554480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8" idx="1"/>
          </p:cNvCxnSpPr>
          <p:nvPr/>
        </p:nvCxnSpPr>
        <p:spPr>
          <a:xfrm>
            <a:off x="3601720" y="2670810"/>
            <a:ext cx="1706880" cy="40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95400" y="3450590"/>
            <a:ext cx="2870200" cy="1193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5800" y="209550"/>
            <a:ext cx="6162040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/>
              <a:t>难点内容分析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层代码实现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00" y="971550"/>
            <a:ext cx="8166100" cy="31800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MWM4MGE0MzUwNjU0MzMyNTNiNTk0OGQyMjBkMGRkND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PowerPoint 演示文稿</vt:lpstr>
      <vt:lpstr>PowerPoint 演示文稿</vt:lpstr>
      <vt:lpstr>难点内容分析——分页器对象模型设计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MyBatis的多表操作</dc:title>
  <dc:creator>admin</dc:creator>
  <cp:lastModifiedBy>智超爸</cp:lastModifiedBy>
  <cp:revision>5</cp:revision>
  <dcterms:created xsi:type="dcterms:W3CDTF">2022-03-07T15:41:00Z</dcterms:created>
  <dcterms:modified xsi:type="dcterms:W3CDTF">2023-09-25T09:29:40Z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2021-09-07T08:00:00Z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2022-03-08T08:00:00Z</vt:filetime>
  </property>
  <property fmtid="{D5CDD505-2E9C-101B-9397-08002B2CF9AE}" pid="5" name="ICV">
    <vt:lpwstr>1045EDB777EF4F649FCE3FDE304BEFAA</vt:lpwstr>
  </property>
  <property fmtid="{D5CDD505-2E9C-101B-9397-08002B2CF9AE}" pid="6" name="KSOProductBuildVer">
    <vt:lpwstr>2052-12.1.0.15374</vt:lpwstr>
  </property>
</Properties>
</file>