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6" r:id="rId8"/>
  </p:sldMasterIdLst>
  <p:notesMasterIdLst>
    <p:notesMasterId r:id="rId14"/>
  </p:notesMasterIdLst>
  <p:handoutMasterIdLst>
    <p:handoutMasterId r:id="rId40"/>
  </p:handoutMasterIdLst>
  <p:sldIdLst>
    <p:sldId id="462" r:id="rId9"/>
    <p:sldId id="463" r:id="rId10"/>
    <p:sldId id="464" r:id="rId11"/>
    <p:sldId id="465" r:id="rId12"/>
    <p:sldId id="454" r:id="rId13"/>
    <p:sldId id="473" r:id="rId15"/>
    <p:sldId id="474" r:id="rId16"/>
    <p:sldId id="504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505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506" r:id="rId33"/>
    <p:sldId id="494" r:id="rId34"/>
    <p:sldId id="495" r:id="rId35"/>
    <p:sldId id="492" r:id="rId36"/>
    <p:sldId id="493" r:id="rId37"/>
    <p:sldId id="496" r:id="rId38"/>
    <p:sldId id="497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5" autoAdjust="0"/>
    <p:restoredTop sz="78767" autoAdjust="0"/>
  </p:normalViewPr>
  <p:slideViewPr>
    <p:cSldViewPr snapToGrid="0">
      <p:cViewPr varScale="1">
        <p:scale>
          <a:sx n="69" d="100"/>
          <a:sy n="69" d="100"/>
        </p:scale>
        <p:origin x="105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教学指导：简单的说</a:t>
            </a:r>
            <a:r>
              <a:rPr lang="en-US" altLang="zh-CN" dirty="0"/>
              <a:t>: jQuery</a:t>
            </a:r>
            <a:r>
              <a:rPr lang="zh-CN" altLang="en-US" dirty="0"/>
              <a:t>就是</a:t>
            </a:r>
            <a:r>
              <a:rPr lang="en-US" altLang="zh-CN" dirty="0" err="1"/>
              <a:t>js</a:t>
            </a:r>
            <a:r>
              <a:rPr lang="zh-CN" altLang="en-US" dirty="0"/>
              <a:t>库</a:t>
            </a:r>
            <a:r>
              <a:rPr lang="en-US" altLang="zh-CN" dirty="0"/>
              <a:t>, </a:t>
            </a:r>
            <a:r>
              <a:rPr lang="zh-CN" altLang="en-US" b="1" dirty="0"/>
              <a:t>封装了</a:t>
            </a:r>
            <a:r>
              <a:rPr lang="en-US" altLang="zh-CN" b="1" dirty="0"/>
              <a:t>JS</a:t>
            </a:r>
            <a:r>
              <a:rPr lang="zh-CN" altLang="en-US" b="1" dirty="0"/>
              <a:t>常见的操作</a:t>
            </a:r>
            <a:r>
              <a:rPr lang="en-US" altLang="zh-CN" dirty="0"/>
              <a:t>,</a:t>
            </a:r>
            <a:r>
              <a:rPr lang="zh-CN" altLang="en-US" dirty="0"/>
              <a:t>我们使用</a:t>
            </a:r>
            <a:r>
              <a:rPr lang="en-US" altLang="zh-CN" dirty="0"/>
              <a:t>JS</a:t>
            </a:r>
            <a:r>
              <a:rPr lang="zh-CN" altLang="en-US" dirty="0"/>
              <a:t>起来更加的</a:t>
            </a:r>
            <a:r>
              <a:rPr lang="zh-CN" altLang="en-US" b="1" dirty="0"/>
              <a:t>简单 </a:t>
            </a:r>
            <a:br>
              <a:rPr lang="en-US" altLang="zh-CN" b="1" dirty="0"/>
            </a:br>
            <a:r>
              <a:rPr lang="zh-CN" altLang="en-US" b="1" dirty="0"/>
              <a:t>介绍版本区别以及开发版和压缩版的区别！！！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对象：使用</a:t>
            </a:r>
            <a:r>
              <a:rPr lang="en-US" altLang="zh-CN" dirty="0" err="1"/>
              <a:t>js</a:t>
            </a:r>
            <a:r>
              <a:rPr lang="zh-CN" altLang="en-US" dirty="0"/>
              <a:t>的</a:t>
            </a:r>
            <a:r>
              <a:rPr lang="en-US" altLang="zh-CN" dirty="0" err="1"/>
              <a:t>getElementXXX</a:t>
            </a:r>
            <a:r>
              <a:rPr lang="en-US" altLang="zh-CN" dirty="0"/>
              <a:t>()</a:t>
            </a:r>
            <a:r>
              <a:rPr lang="zh-CN" altLang="en-US" dirty="0"/>
              <a:t>方法获得的对象</a:t>
            </a:r>
            <a:br>
              <a:rPr lang="en-US" altLang="zh-CN" dirty="0"/>
            </a:br>
            <a:r>
              <a:rPr lang="en-US" altLang="zh-CN" dirty="0"/>
              <a:t>jQuery</a:t>
            </a:r>
            <a:r>
              <a:rPr lang="zh-CN" altLang="en-US" dirty="0"/>
              <a:t>对象：使用</a:t>
            </a:r>
            <a:r>
              <a:rPr lang="en-US" altLang="zh-CN" dirty="0"/>
              <a:t>jQuery</a:t>
            </a:r>
            <a:r>
              <a:rPr lang="zh-CN" altLang="en-US" dirty="0"/>
              <a:t>方式获得的对象</a:t>
            </a:r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点击按钮向</a:t>
            </a:r>
            <a:r>
              <a:rPr lang="en-US" altLang="zh-CN" dirty="0"/>
              <a:t>span</a:t>
            </a:r>
            <a:r>
              <a:rPr lang="zh-CN" altLang="en-US" dirty="0"/>
              <a:t>标签中插入内容。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8" Type="http://schemas.openxmlformats.org/officeDocument/2006/relationships/theme" Target="../theme/theme6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hyperlink" Target="https://www.jquery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基本语法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：事件的使用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42553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常用的事件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中将事件封装成了对应的方法。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去掉了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.on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语法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44133" y="2468033"/>
          <a:ext cx="8128000" cy="336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20159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事件名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>
                    <a:solidFill>
                      <a:schemeClr val="accent2"/>
                    </a:solidFill>
                  </a:tcPr>
                </a:tc>
              </a:tr>
              <a:tr h="420159">
                <a:tc>
                  <a:txBody>
                    <a:bodyPr/>
                    <a:lstStyle/>
                    <a:p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onclick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鼠标单击事件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</a:tr>
              <a:tr h="420159">
                <a:tc>
                  <a:txBody>
                    <a:bodyPr/>
                    <a:lstStyle/>
                    <a:p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onsubmit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当表单提交时触发该事件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</a:tr>
              <a:tr h="420159">
                <a:tc>
                  <a:txBody>
                    <a:bodyPr/>
                    <a:lstStyle/>
                    <a:p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onblur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元素失去焦点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</a:tr>
              <a:tr h="420159">
                <a:tc>
                  <a:txBody>
                    <a:bodyPr/>
                    <a:lstStyle/>
                    <a:p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onfocus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元素获得焦点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</a:tr>
              <a:tr h="420159">
                <a:tc>
                  <a:txBody>
                    <a:bodyPr/>
                    <a:lstStyle/>
                    <a:p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onchange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用户改变域的内容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</a:tr>
              <a:tr h="420159">
                <a:tc>
                  <a:txBody>
                    <a:bodyPr/>
                    <a:lstStyle/>
                    <a:p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onmouseover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鼠标移入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</a:tr>
              <a:tr h="420159">
                <a:tc>
                  <a:txBody>
                    <a:bodyPr/>
                    <a:lstStyle/>
                    <a:p>
                      <a:r>
                        <a:rPr lang="en-US" altLang="zh-CN" sz="13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onmouseout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鼠标移出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49" marB="6094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基本语法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：事件的绑定和解绑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16700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绑定事件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解绑事件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8017" y="4004734"/>
            <a:ext cx="48526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如果不指定事件名称，则会把该对象绑定的所有事件都解绑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3267" y="2419351"/>
            <a:ext cx="3456517" cy="30777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.on(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事件名称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执行的功能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3267" y="3378201"/>
            <a:ext cx="3456517" cy="30777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.off(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事件名称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基本语法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：事件的切换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199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事件的切换：需要给同一个对象绑定多个事件，而且多个事件还有先后顺序关系。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方式一：单独定义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方式二：链式定义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3267" y="2777068"/>
            <a:ext cx="3263900" cy="738664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事件方法名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要执行的功能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事件方法名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要执行的功能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3267" y="4051301"/>
            <a:ext cx="3263900" cy="738664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事件方法名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要执行的功能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事件方法名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要执行的功能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基本语法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：遍历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16700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方式遍历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方式二：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.each()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3267" y="2468034"/>
            <a:ext cx="3263900" cy="738664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for(let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容器对象长度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执行功能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3267" y="3691467"/>
            <a:ext cx="3263900" cy="738664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.each(function(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index,ele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执行功能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基本语法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：遍历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16700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方式三：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全局变量：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$.each()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方式四：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jQuery3.0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新特性：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for of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语句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3267" y="2468034"/>
            <a:ext cx="3263900" cy="738664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$.each(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,function(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index,ele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执行功能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3267" y="3691467"/>
            <a:ext cx="3263900" cy="738664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容器对象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执行功能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基本语法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：基本语法小结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42553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对象和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对象相互转换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$(JS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DOM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：将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对象转为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索引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.get(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索引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：将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对象转为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在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中将事件封装成了对应的方法。去掉了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中的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.on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on(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事件名称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执行的功能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：绑定事件。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off(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事件名称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：解绑事件。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遍历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传统方式。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对象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.each()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$.each()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for of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语句。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jQuery</a:t>
            </a:r>
            <a:r>
              <a:rPr lang="zh-CN" altLang="en-US" dirty="0"/>
              <a:t>选择器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</a:rPr>
              <a:t>基本选择器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/>
              <a:t>层级选择器</a:t>
            </a:r>
            <a:endParaRPr lang="en-US" altLang="zh-CN" dirty="0"/>
          </a:p>
          <a:p>
            <a:r>
              <a:rPr lang="zh-CN" altLang="en-US" dirty="0"/>
              <a:t>属性选择器</a:t>
            </a:r>
            <a:endParaRPr lang="en-US" altLang="zh-CN" dirty="0"/>
          </a:p>
          <a:p>
            <a:r>
              <a:rPr lang="zh-CN" altLang="en-US" dirty="0"/>
              <a:t>过滤选择器</a:t>
            </a:r>
            <a:endParaRPr lang="en-US" altLang="zh-CN" dirty="0"/>
          </a:p>
          <a:p>
            <a:r>
              <a:rPr lang="zh-CN" altLang="en-US" dirty="0"/>
              <a:t>表单属性选择器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三、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：基本选择器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16700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选择器：类似于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的选择器，可以帮助我们获取元素。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例如：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id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选择器、类选择器、元素选择器、属性选择器等等。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中选择器的语法：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$();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基本选择器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5000" y="3729567"/>
          <a:ext cx="8128000" cy="1976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808"/>
                <a:gridCol w="2688299"/>
                <a:gridCol w="2976893"/>
              </a:tblGrid>
              <a:tr h="494241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>
                    <a:solidFill>
                      <a:schemeClr val="accent2"/>
                    </a:solidFill>
                  </a:tcPr>
                </a:tc>
              </a:tr>
              <a:tr h="494241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元素的名称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根据元素名称获取元素对象们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/>
                </a:tc>
              </a:tr>
              <a:tr h="494241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 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$("#id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的属性值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属性值获取元素对象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/>
                </a:tc>
              </a:tr>
              <a:tr h="494241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$(".class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的属性值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属性值获取元素对象们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33" marB="6093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三、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：层级选择器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层级选择器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5000" y="2468033"/>
          <a:ext cx="8128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808"/>
                <a:gridCol w="2688299"/>
                <a:gridCol w="2976893"/>
              </a:tblGrid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后代选择器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 B");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下的所有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的子级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子选择器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 &gt; B");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下的所有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B(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不包括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的子级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兄弟选择器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 + B");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相邻的下一个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兄弟选择器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 ~ B"); 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相邻的所有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三、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：属性选择器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属性选择器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5000" y="2508251"/>
          <a:ext cx="8128000" cy="148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744"/>
                <a:gridCol w="2784309"/>
                <a:gridCol w="3456947"/>
              </a:tblGrid>
              <a:tr h="493889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891" marB="6089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891" marB="6089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891" marB="60891" anchor="ctr">
                    <a:solidFill>
                      <a:schemeClr val="accent2"/>
                    </a:solidFill>
                  </a:tcPr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891" marB="608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$("A[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891" marB="608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根据指定属性名获取元素对象们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891" marB="60891" anchor="ctr"/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891" marB="608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$("A[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891" marB="608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根据指定属性名和属性值获取元素对象们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891" marB="6089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快速入门</a:t>
            </a:r>
            <a:endParaRPr lang="en-US" altLang="zh-CN" dirty="0"/>
          </a:p>
          <a:p>
            <a:r>
              <a:rPr lang="en-US" altLang="zh-CN" dirty="0">
                <a:solidFill>
                  <a:srgbClr val="AD2B26"/>
                </a:solidFill>
              </a:rPr>
              <a:t>jQuery</a:t>
            </a:r>
            <a:r>
              <a:rPr lang="zh-CN" altLang="en-US" dirty="0">
                <a:solidFill>
                  <a:srgbClr val="AD2B26"/>
                </a:solidFill>
              </a:rPr>
              <a:t>基本语法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en-US" altLang="zh-CN" dirty="0">
                <a:solidFill>
                  <a:srgbClr val="AD2B26"/>
                </a:solidFill>
              </a:rPr>
              <a:t>jQuery</a:t>
            </a:r>
            <a:r>
              <a:rPr lang="zh-CN" altLang="en-US" dirty="0">
                <a:solidFill>
                  <a:srgbClr val="AD2B26"/>
                </a:solidFill>
              </a:rPr>
              <a:t>选择器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en-US" altLang="zh-CN" dirty="0"/>
              <a:t>jQuery DOM</a:t>
            </a:r>
            <a:endParaRPr lang="en-US" altLang="zh-CN" dirty="0"/>
          </a:p>
          <a:p>
            <a:r>
              <a:rPr kumimoji="1" lang="zh-CN" altLang="en-US" dirty="0"/>
              <a:t>综合案例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：过滤器选择器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过滤器选择器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5000" y="2508251"/>
          <a:ext cx="8128000" cy="4089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744"/>
                <a:gridCol w="2784309"/>
                <a:gridCol w="3456947"/>
              </a:tblGrid>
              <a:tr h="454377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>
                    <a:solidFill>
                      <a:schemeClr val="accent2"/>
                    </a:solidFill>
                  </a:tcPr>
                </a:tc>
              </a:tr>
              <a:tr h="454377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首元素选择器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$("A:first");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获得选择的元素中的第一个元素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</a:tr>
              <a:tr h="454377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尾元素选择器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$("A:last");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获得选择的元素中的最后一个元素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</a:tr>
              <a:tr h="454377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非元素选择器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$("A:not(B)");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不包括指定内容的元素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</a:tr>
              <a:tr h="454377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偶数选择器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$("A:even");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偶数，从 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开始计数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</a:tr>
              <a:tr h="454377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奇数选择器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$("A:odd");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奇数，从 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开始计数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</a:tr>
              <a:tr h="454377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等于索引选择器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$("A:eq(index)");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指定索引元素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</a:tr>
              <a:tr h="454377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大于索引选择器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$("A:gt(index)");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大于指定索引元素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</a:tr>
              <a:tr h="454377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小于索引选择器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$("A:lt(index)");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小于指定索引元素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51" marB="60951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：表单属性选择器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表单属性选择器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5000" y="2508251"/>
          <a:ext cx="8128001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819"/>
                <a:gridCol w="2112235"/>
                <a:gridCol w="3456947"/>
              </a:tblGrid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可用元素选择器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$("A:enabled");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获得可用元素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不可用元素选择器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$("A:disabled");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获得不可用元素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复选框被选中的元素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$("A:checked");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获得单选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复选框选中的元素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下拉框被选中的元素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$("A:selected");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获得下拉框选中的元素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三、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：选择器小结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39322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选择器：类似于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的选择器，可以帮助我们获取元素。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中选择器的语法：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$();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基本选择器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元素的名称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$("#id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的属性值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$(".class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的属性值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层级选择器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$("A B");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$("A &gt; B");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属性选择器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$("A[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属性名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$("A[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属性名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属性值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三、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选择器小结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8"/>
            <a:ext cx="8921749" cy="23164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过滤器选择器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$("A:even");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$("A:odd");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表单属性选择器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$("A:disabled");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$("A:checked");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$("A:selected");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jQuery</a:t>
            </a:r>
            <a:r>
              <a:rPr lang="zh-CN" altLang="en-US" dirty="0"/>
              <a:t> 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操作样式</a:t>
            </a:r>
            <a:endParaRPr lang="en-US" altLang="zh-CN" dirty="0"/>
          </a:p>
          <a:p>
            <a:r>
              <a:rPr lang="zh-CN" altLang="en-US" dirty="0"/>
              <a:t>操作属性</a:t>
            </a:r>
            <a:endParaRPr lang="en-US" altLang="zh-CN" dirty="0"/>
          </a:p>
          <a:p>
            <a:r>
              <a:rPr lang="zh-CN" altLang="en-US" dirty="0"/>
              <a:t>操作标签内容</a:t>
            </a:r>
            <a:endParaRPr lang="en-US" altLang="zh-CN" dirty="0"/>
          </a:p>
          <a:p>
            <a:r>
              <a:rPr lang="zh-CN" altLang="en-US" dirty="0"/>
              <a:t>操作标签对象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四、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DOM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：操作样式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常用方法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5001" y="2508251"/>
          <a:ext cx="6974418" cy="247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583"/>
                <a:gridCol w="4007835"/>
              </a:tblGrid>
              <a:tr h="494595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>
                    <a:solidFill>
                      <a:schemeClr val="accent2"/>
                    </a:solidFill>
                  </a:tcPr>
                </a:tc>
              </a:tr>
              <a:tr h="494595">
                <a:tc>
                  <a:txBody>
                    <a:bodyPr/>
                    <a:lstStyle/>
                    <a:p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(name)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根据样式名称获取</a:t>
                      </a:r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样式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</a:tr>
              <a:tr h="494595">
                <a:tc>
                  <a:txBody>
                    <a:bodyPr/>
                    <a:lstStyle/>
                    <a:p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name,value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样式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</a:tr>
              <a:tr h="494595">
                <a:tc>
                  <a:txBody>
                    <a:bodyPr/>
                    <a:lstStyle/>
                    <a:p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addClass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className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给指定的对象添加样式类名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</a:tr>
              <a:tr h="494595">
                <a:tc>
                  <a:txBody>
                    <a:bodyPr/>
                    <a:lstStyle/>
                    <a:p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removeClass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className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给指定的对象删除样式类名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四、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DOM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：操作属性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常用方法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5001" y="2508251"/>
          <a:ext cx="6974418" cy="148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583"/>
                <a:gridCol w="4007835"/>
              </a:tblGrid>
              <a:tr h="494595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>
                    <a:solidFill>
                      <a:schemeClr val="accent2"/>
                    </a:solidFill>
                  </a:tcPr>
                </a:tc>
              </a:tr>
              <a:tr h="494595">
                <a:tc>
                  <a:txBody>
                    <a:bodyPr/>
                    <a:lstStyle/>
                    <a:p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(name,[value])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设置属性的值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</a:tr>
              <a:tr h="494595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prop(name,[value])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设置属性的值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(checked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977" marB="6097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四、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DOM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：操作文本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常用方法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5001" y="2508251"/>
          <a:ext cx="6974418" cy="345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583"/>
                <a:gridCol w="4007835"/>
              </a:tblGrid>
              <a:tr h="493889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>
                    <a:solidFill>
                      <a:schemeClr val="accent2"/>
                    </a:solidFill>
                  </a:tcPr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html()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获取标签体的内容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包含标签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html(value)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设置标签的文本内容，解析标签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text()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获取标题的文本内容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不包含标签</a:t>
                      </a:r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text(value)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设置标签哦的文本内容，不解析标签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value()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获取表单项的值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altLang="zh-CN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value()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设置表单项的值</a:t>
                      </a:r>
                      <a:endPara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60889" marB="6088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四、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DOM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：操作标签元素对象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1834" y="1862386"/>
            <a:ext cx="8921749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常用方法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66208" y="2276035"/>
          <a:ext cx="8608484" cy="442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179"/>
                <a:gridCol w="5761305"/>
              </a:tblGrid>
              <a:tr h="408940"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>
                    <a:solidFill>
                      <a:schemeClr val="accent2"/>
                    </a:solidFill>
                  </a:tcPr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$("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创建指定元素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append(element)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添加成最后一个子元素，由添加者对象调用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appendTo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(element)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添加成最后一个子元素，由被添加者对象调用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prepend(element)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添加成第一个子元素，由添加者对象调用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5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prependTo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(element)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添加成第一个子元素，由被添加者对象调用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before(element)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添加到当前元素的前面，两者之间是兄弟关系，由添加者对象调用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after(element)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添加到当前元素的后面，两者之间是兄弟关系，由添加者对象调用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remove()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删除指定元素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自己移除自己</a:t>
                      </a:r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empty()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清空指定元素的所有子元素</a:t>
                      </a:r>
                      <a:endParaRPr lang="zh-CN" altLang="en-US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35" marR="121935" marT="60964" marB="6096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四、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DOM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操作小结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36090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操作文本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html()  html(…)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：获取或设置标签的文本，解析标签。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text()   text(…)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：获取或设置标签的文本，不解析标签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value() value(…)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：获取或设置表单项的值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操作对象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$(“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元素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”)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：创建指定元素。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append(element)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：添加成最后一个子元素，由添加者对象调用。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prepend(element)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：添加成第一个子元素，由添加者对象调用。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before(element)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：添加到当前元素的前面，两者之间是兄弟关系，由添加者对象调用。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after(element)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：添加到当前元素的后面，两者之间是兄弟关系，由添加者对象调用。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remove()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：删除指定元素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自己移除自己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能够引入</a:t>
            </a:r>
            <a:r>
              <a:rPr lang="en-US" altLang="zh-CN" dirty="0">
                <a:solidFill>
                  <a:schemeClr val="tx1"/>
                </a:solidFill>
              </a:rPr>
              <a:t>jQuery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能够掌握</a:t>
            </a:r>
            <a:r>
              <a:rPr lang="en-US" altLang="zh-CN" dirty="0">
                <a:solidFill>
                  <a:srgbClr val="AD2B26"/>
                </a:solidFill>
              </a:rPr>
              <a:t>JQ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lang="en-US" altLang="zh-CN" dirty="0">
                <a:solidFill>
                  <a:srgbClr val="AD2B26"/>
                </a:solidFill>
              </a:rPr>
              <a:t>JS</a:t>
            </a:r>
            <a:r>
              <a:rPr lang="zh-CN" altLang="en-US" dirty="0">
                <a:solidFill>
                  <a:srgbClr val="AD2B26"/>
                </a:solidFill>
              </a:rPr>
              <a:t>对象的转换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能够掌握</a:t>
            </a:r>
            <a:r>
              <a:rPr lang="en-US" altLang="zh-CN" dirty="0">
                <a:solidFill>
                  <a:srgbClr val="AD2B26"/>
                </a:solidFill>
              </a:rPr>
              <a:t>JQ</a:t>
            </a:r>
            <a:r>
              <a:rPr lang="zh-CN" altLang="en-US" dirty="0">
                <a:solidFill>
                  <a:srgbClr val="AD2B26"/>
                </a:solidFill>
              </a:rPr>
              <a:t>中事件的使用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能够掌握</a:t>
            </a:r>
            <a:r>
              <a:rPr lang="en-US" altLang="zh-CN" dirty="0">
                <a:solidFill>
                  <a:srgbClr val="AD2B26"/>
                </a:solidFill>
              </a:rPr>
              <a:t>JQ</a:t>
            </a:r>
            <a:r>
              <a:rPr lang="zh-CN" altLang="en-US" dirty="0">
                <a:solidFill>
                  <a:srgbClr val="AD2B26"/>
                </a:solidFill>
              </a:rPr>
              <a:t>中常用的选择器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能够使用</a:t>
            </a:r>
            <a:r>
              <a:rPr lang="en-US" altLang="zh-CN" dirty="0">
                <a:solidFill>
                  <a:schemeClr val="tx1"/>
                </a:solidFill>
              </a:rPr>
              <a:t>JQ</a:t>
            </a:r>
            <a:r>
              <a:rPr lang="zh-CN" altLang="en-US" dirty="0">
                <a:solidFill>
                  <a:schemeClr val="tx1"/>
                </a:solidFill>
              </a:rPr>
              <a:t>操作样式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能够使用</a:t>
            </a:r>
            <a:r>
              <a:rPr lang="en-US" altLang="zh-CN" dirty="0">
                <a:solidFill>
                  <a:schemeClr val="tx1"/>
                </a:solidFill>
              </a:rPr>
              <a:t>JQ</a:t>
            </a:r>
            <a:r>
              <a:rPr lang="zh-CN" altLang="en-US" dirty="0">
                <a:solidFill>
                  <a:schemeClr val="tx1"/>
                </a:solidFill>
              </a:rPr>
              <a:t>操作属性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能够使用</a:t>
            </a:r>
            <a:r>
              <a:rPr lang="en-US" altLang="zh-CN" dirty="0">
                <a:solidFill>
                  <a:schemeClr val="tx1"/>
                </a:solidFill>
              </a:rPr>
              <a:t>JQ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r>
              <a:rPr lang="en-US" altLang="zh-CN" dirty="0">
                <a:solidFill>
                  <a:schemeClr val="tx1"/>
                </a:solidFill>
              </a:rPr>
              <a:t>DOM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能够掌握</a:t>
            </a:r>
            <a:r>
              <a:rPr lang="en-US" altLang="zh-CN" dirty="0">
                <a:solidFill>
                  <a:srgbClr val="AD2B26"/>
                </a:solidFill>
              </a:rPr>
              <a:t>JQ</a:t>
            </a:r>
            <a:r>
              <a:rPr lang="zh-CN" altLang="en-US" dirty="0">
                <a:solidFill>
                  <a:srgbClr val="AD2B26"/>
                </a:solidFill>
              </a:rPr>
              <a:t>遍历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四、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DOM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操作小结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23164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操作样式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(name[,value])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：获取或设置对象的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样式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addClass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(value)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：给指定的对象添加样式类名。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removeClass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(value)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：给指定的对象删除样式类名。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操作属性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attr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(name,[value])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：获得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设置属性的值。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prop(name,[value])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：获得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设置属性的值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(checked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selected)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jQuery</a:t>
            </a:r>
            <a:r>
              <a:rPr lang="zh-CN" altLang="en-US" dirty="0"/>
              <a:t>快速入门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快速入门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快速入门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13469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是一个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JavaScript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库。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所谓的库，就是一个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文件，里面封装了很多预定义的函数，比如获取元素，执行隐藏、移动等，目的就是在使用时直接调用，不需要再重复定义，这样就可以极大地简化了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JavaScript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编程。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官网：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https://www.jquery.com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3621618"/>
            <a:ext cx="5856817" cy="211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快速入门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8921749" cy="13469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04800" lvl="1" indent="-3048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编写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HTML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文档。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04800" lvl="1" indent="-3048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引入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04800" lvl="1" indent="-3048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页面加载完成后，使用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弹窗输出“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Hello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”。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04800" lvl="1" indent="-3048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使用浏览器测试。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662" y="3580189"/>
            <a:ext cx="7683298" cy="22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快速入门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快速入门小结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7"/>
            <a:ext cx="9745171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是一个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JavaScript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库。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说白了就是定义好的一个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文件，内部封装了很多功能，可以大大简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操作实现。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官网：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  <a:hlinkClick r:id="rId1"/>
              </a:rPr>
              <a:t>https://www.jquery.com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要想使用，必须要引入该文件    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&lt;script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src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="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/jquery-1.11.0.js"&gt;&lt;/script&gt;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的核心语法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$();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jQuery</a:t>
            </a:r>
            <a:r>
              <a:rPr lang="zh-CN" altLang="en-US" dirty="0"/>
              <a:t>基本语法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</a:rPr>
              <a:t>JS</a:t>
            </a:r>
            <a:r>
              <a:rPr lang="zh-CN" altLang="en-US" dirty="0">
                <a:solidFill>
                  <a:srgbClr val="B60206"/>
                </a:solidFill>
              </a:rPr>
              <a:t>对象和</a:t>
            </a:r>
            <a:r>
              <a:rPr lang="en-US" altLang="zh-CN" dirty="0">
                <a:solidFill>
                  <a:srgbClr val="B60206"/>
                </a:solidFill>
              </a:rPr>
              <a:t>jQuery</a:t>
            </a:r>
            <a:r>
              <a:rPr lang="zh-CN" altLang="en-US" dirty="0">
                <a:solidFill>
                  <a:srgbClr val="B60206"/>
                </a:solidFill>
              </a:rPr>
              <a:t>对象转换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en-US" altLang="zh-CN" dirty="0"/>
              <a:t>jQuery</a:t>
            </a:r>
            <a:r>
              <a:rPr lang="zh-CN" altLang="en-US" dirty="0"/>
              <a:t>事件</a:t>
            </a:r>
            <a:endParaRPr lang="en-US" altLang="zh-CN" dirty="0"/>
          </a:p>
          <a:p>
            <a:r>
              <a:rPr lang="en-US" altLang="zh-CN" dirty="0"/>
              <a:t>jQuery</a:t>
            </a:r>
            <a:r>
              <a:rPr lang="zh-CN" altLang="en-US" dirty="0"/>
              <a:t>遍历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0" hangingPunct="0"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</a:t>
            </a: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基本语法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2" name="TextBox 10"/>
          <p:cNvSpPr txBox="1">
            <a:spLocks noChangeArrowheads="1"/>
          </p:cNvSpPr>
          <p:nvPr/>
        </p:nvSpPr>
        <p:spPr bwMode="auto">
          <a:xfrm>
            <a:off x="1121834" y="1229784"/>
            <a:ext cx="5583766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对象和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对象转换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1251" y="1989668"/>
            <a:ext cx="8921749" cy="22648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本质上虽然也是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，但如果想使用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的属性和方法那么必须保证对象是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对象，而不是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方式获得的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DOM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对象，二者的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API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方法不能混合使用，若想使用对方的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，需要进行对象的转换。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DOM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对象转换成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28600" lvl="1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对象转换成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3268" y="3575280"/>
            <a:ext cx="2112433" cy="30777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$(JS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3268" y="4355605"/>
            <a:ext cx="2112433" cy="30777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[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索引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];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3268" y="4823388"/>
            <a:ext cx="2112433" cy="307777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jQuery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.get(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索引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);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ags/tag1.xml><?xml version="1.0" encoding="utf-8"?>
<p:tagLst xmlns:p="http://schemas.openxmlformats.org/presentationml/2006/main">
  <p:tag name="COMMONDATA" val="eyJoZGlkIjoiMWM4MGE0MzUwNjU0MzMyNTNiNTk0OGQyMjBkMGRkND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4722</Words>
  <Application>WPS 演示</Application>
  <PresentationFormat>宽屏</PresentationFormat>
  <Paragraphs>613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jQuery</vt:lpstr>
      <vt:lpstr>PowerPoint 演示文稿</vt:lpstr>
      <vt:lpstr>PowerPoint 演示文稿</vt:lpstr>
      <vt:lpstr>jQuery快速入门</vt:lpstr>
      <vt:lpstr>PowerPoint 演示文稿</vt:lpstr>
      <vt:lpstr>PowerPoint 演示文稿</vt:lpstr>
      <vt:lpstr>PowerPoint 演示文稿</vt:lpstr>
      <vt:lpstr>jQuery基本语法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jQuery选择器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jQuery DOM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智超爸</cp:lastModifiedBy>
  <cp:revision>302</cp:revision>
  <dcterms:created xsi:type="dcterms:W3CDTF">2020-03-31T02:23:00Z</dcterms:created>
  <dcterms:modified xsi:type="dcterms:W3CDTF">2023-09-25T13:09:12Z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33EB84B914434D9A9E9DB74E6042004E</vt:lpwstr>
  </property>
  <property fmtid="{D5CDD505-2E9C-101B-9397-08002B2CF9AE}" pid="3" name="KSOProductBuildVer">
    <vt:lpwstr>2052-12.1.0.15374</vt:lpwstr>
  </property>
</Properties>
</file>