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62" r:id="rId3"/>
    <p:sldId id="293" r:id="rId4"/>
    <p:sldId id="302" r:id="rId5"/>
    <p:sldId id="295" r:id="rId6"/>
    <p:sldId id="299" r:id="rId7"/>
    <p:sldId id="300" r:id="rId8"/>
    <p:sldId id="296" r:id="rId9"/>
    <p:sldId id="297" r:id="rId10"/>
    <p:sldId id="298" r:id="rId11"/>
    <p:sldId id="301" r:id="rId12"/>
    <p:sldId id="303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BFF"/>
    <a:srgbClr val="C0CBD8"/>
    <a:srgbClr val="F4D968"/>
    <a:srgbClr val="57BCE5"/>
    <a:srgbClr val="AEBD57"/>
    <a:srgbClr val="EEBC36"/>
    <a:srgbClr val="6C5346"/>
    <a:srgbClr val="CC843C"/>
    <a:srgbClr val="BD9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2" autoAdjust="0"/>
    <p:restoredTop sz="94660"/>
  </p:normalViewPr>
  <p:slideViewPr>
    <p:cSldViewPr>
      <p:cViewPr varScale="1">
        <p:scale>
          <a:sx n="67" d="100"/>
          <a:sy n="67" d="100"/>
        </p:scale>
        <p:origin x="39" y="57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pPr/>
              <a:t>5/27/2018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pPr/>
              <a:t>2018/5/27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5/27/2018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99126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5780" y="548680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91009" y="2706239"/>
            <a:ext cx="3732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迭代成果展示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21189" y="2592670"/>
            <a:ext cx="7776864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迭代成果展示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22783" y="5404574"/>
            <a:ext cx="54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王梓铭</a:t>
            </a:r>
            <a:r>
              <a:rPr lang="en-US" altLang="zh-CN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邢桐</a:t>
            </a:r>
            <a:r>
              <a:rPr lang="en-US" altLang="zh-CN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王彩文</a:t>
            </a:r>
            <a:r>
              <a:rPr lang="en-US" altLang="zh-CN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何方溥</a:t>
            </a:r>
            <a:r>
              <a:rPr lang="en-US" altLang="zh-CN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常昊</a:t>
            </a:r>
            <a:r>
              <a:rPr lang="en-US" altLang="zh-CN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郑文璐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展示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8EFD4B-59A2-434E-BE6D-097CF9103D0C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6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下次迭代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8EFD4B-59A2-434E-BE6D-097CF9103D0C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2D1978-68FA-4CCD-B4AB-89169B770853}"/>
              </a:ext>
            </a:extLst>
          </p:cNvPr>
          <p:cNvSpPr txBox="1"/>
          <p:nvPr/>
        </p:nvSpPr>
        <p:spPr>
          <a:xfrm>
            <a:off x="3790156" y="2132856"/>
            <a:ext cx="756084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好友模块</a:t>
            </a:r>
            <a:r>
              <a:rPr lang="en-US" altLang="zh-CN" sz="2400" dirty="0">
                <a:solidFill>
                  <a:schemeClr val="bg1"/>
                </a:solidFill>
              </a:rPr>
              <a:t>: </a:t>
            </a:r>
            <a:r>
              <a:rPr lang="zh-CN" altLang="en-US" sz="2400" dirty="0">
                <a:solidFill>
                  <a:schemeClr val="bg1"/>
                </a:solidFill>
              </a:rPr>
              <a:t>添加删除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虚拟货币捐助模块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bg1"/>
                </a:solidFill>
              </a:rPr>
              <a:t>综合测试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5780" y="548680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>
                <a:solidFill>
                  <a:schemeClr val="bg1">
                    <a:lumMod val="50000"/>
                    <a:lumOff val="50000"/>
                  </a:schemeClr>
                </a:solidFill>
              </a:rPr>
              <a:t>14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5738" y="2558703"/>
            <a:ext cx="444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6607599" y="2974201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51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项目内容简介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176A7A-97CF-4A8C-9D64-CE1AA1397982}"/>
              </a:ext>
            </a:extLst>
          </p:cNvPr>
          <p:cNvSpPr/>
          <p:nvPr/>
        </p:nvSpPr>
        <p:spPr>
          <a:xfrm>
            <a:off x="3574132" y="2061339"/>
            <a:ext cx="2448272" cy="122412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核心功能模块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09A564-08F9-4366-B76C-AD53D7250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75509"/>
              </p:ext>
            </p:extLst>
          </p:nvPr>
        </p:nvGraphicFramePr>
        <p:xfrm>
          <a:off x="6173704" y="3234022"/>
          <a:ext cx="4968552" cy="18612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3740615438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31323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2018.04.23-2018.05.27</a:t>
                      </a:r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70228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主要内容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主页面</a:t>
                      </a:r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用户页面展示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23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详情界面功能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23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我的项目</a:t>
                      </a:r>
                      <a:r>
                        <a:rPr lang="en-US" altLang="zh-CN" sz="16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参与过的项目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891856"/>
                  </a:ext>
                </a:extLst>
              </a:tr>
              <a:tr h="377927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发布</a:t>
                      </a:r>
                      <a:r>
                        <a:rPr lang="en-US" altLang="zh-CN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38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项目内容简介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进度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C787A0-EC1B-4E94-B983-C4E751AF6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10" y="1619408"/>
            <a:ext cx="8001245" cy="48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前端开发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常昊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CDD07C-5B3D-4CBF-BB39-18DD2665759D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9AA95E-32EB-4301-BF5B-18B3F87E30BD}"/>
              </a:ext>
            </a:extLst>
          </p:cNvPr>
          <p:cNvSpPr/>
          <p:nvPr/>
        </p:nvSpPr>
        <p:spPr>
          <a:xfrm>
            <a:off x="4222204" y="2071642"/>
            <a:ext cx="60928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前端界面</a:t>
            </a:r>
            <a:r>
              <a:rPr lang="en-US" altLang="zh-CN" dirty="0">
                <a:solidFill>
                  <a:schemeClr val="bg2"/>
                </a:solidFill>
              </a:rPr>
              <a:t>: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个人登录、注册界面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主界面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发布界面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个人账号信息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收藏界面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发起项目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参与项目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排行榜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前端逻辑</a:t>
            </a:r>
            <a:r>
              <a:rPr lang="en-US" altLang="zh-CN" dirty="0">
                <a:solidFill>
                  <a:schemeClr val="bg2"/>
                </a:solidFill>
              </a:rPr>
              <a:t>: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前端</a:t>
            </a:r>
            <a:r>
              <a:rPr lang="en-US" altLang="zh-CN" dirty="0" err="1">
                <a:solidFill>
                  <a:schemeClr val="bg2"/>
                </a:solidFill>
              </a:rPr>
              <a:t>recycleview</a:t>
            </a:r>
            <a:r>
              <a:rPr lang="zh-CN" altLang="en-US" dirty="0">
                <a:solidFill>
                  <a:schemeClr val="bg2"/>
                </a:solidFill>
              </a:rPr>
              <a:t>逻辑实现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个人注册主界面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轮播图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个人账号信息</a:t>
            </a:r>
          </a:p>
        </p:txBody>
      </p:sp>
    </p:spTree>
    <p:extLst>
      <p:ext uri="{BB962C8B-B14F-4D97-AF65-F5344CB8AC3E}">
        <p14:creationId xmlns:p14="http://schemas.microsoft.com/office/powerpoint/2010/main" val="2795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80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前端开发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郑文璐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D886B2-24E7-4A9B-8288-FBE118A21DCB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F36CA1-BEC6-4F1C-86F7-D7098E91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前端开发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何方溥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46B7C9-66E6-4CC7-85A8-6C4559FBB113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FD3911-C2EC-4089-9DE5-FD2455534309}"/>
              </a:ext>
            </a:extLst>
          </p:cNvPr>
          <p:cNvSpPr/>
          <p:nvPr/>
        </p:nvSpPr>
        <p:spPr>
          <a:xfrm>
            <a:off x="4222204" y="2071642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做了：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 err="1">
                <a:solidFill>
                  <a:schemeClr val="bg2"/>
                </a:solidFill>
              </a:rPr>
              <a:t>AsyncHttp</a:t>
            </a:r>
            <a:r>
              <a:rPr lang="zh-CN" altLang="en-US" dirty="0">
                <a:solidFill>
                  <a:schemeClr val="bg2"/>
                </a:solidFill>
              </a:rPr>
              <a:t>包装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前后端传输模板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登录逻辑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发布活动逻辑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活动详情逻辑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参加活动逻辑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问题：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数据库</a:t>
            </a:r>
            <a:r>
              <a:rPr lang="en-US" altLang="zh-CN" dirty="0">
                <a:solidFill>
                  <a:schemeClr val="bg2"/>
                </a:solidFill>
              </a:rPr>
              <a:t>JSON</a:t>
            </a:r>
            <a:r>
              <a:rPr lang="zh-CN" altLang="en-US" dirty="0">
                <a:solidFill>
                  <a:schemeClr val="bg2"/>
                </a:solidFill>
              </a:rPr>
              <a:t>格式有误、</a:t>
            </a:r>
            <a:r>
              <a:rPr lang="en-US" altLang="zh-CN" dirty="0">
                <a:solidFill>
                  <a:schemeClr val="bg2"/>
                </a:solidFill>
              </a:rPr>
              <a:t>key</a:t>
            </a:r>
            <a:r>
              <a:rPr lang="zh-CN" altLang="en-US" dirty="0">
                <a:solidFill>
                  <a:schemeClr val="bg2"/>
                </a:solidFill>
              </a:rPr>
              <a:t>值拼写错误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接口文档大小写错误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文字编码不同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控件命名不规范</a:t>
            </a:r>
          </a:p>
        </p:txBody>
      </p:sp>
    </p:spTree>
    <p:extLst>
      <p:ext uri="{BB962C8B-B14F-4D97-AF65-F5344CB8AC3E}">
        <p14:creationId xmlns:p14="http://schemas.microsoft.com/office/powerpoint/2010/main" val="29635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后端开发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王梓铭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99BCD8-8F6D-4D7F-AE78-8417CF10E984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0D16F4-FC6C-4969-B46E-6DEFE322BCFF}"/>
              </a:ext>
            </a:extLst>
          </p:cNvPr>
          <p:cNvSpPr txBox="1"/>
          <p:nvPr/>
        </p:nvSpPr>
        <p:spPr>
          <a:xfrm>
            <a:off x="3718148" y="2132856"/>
            <a:ext cx="763284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bg2"/>
                </a:solidFill>
              </a:rPr>
              <a:t>完成内容与进度</a:t>
            </a:r>
            <a:r>
              <a:rPr lang="en-US" altLang="zh-CN" sz="1600" dirty="0">
                <a:solidFill>
                  <a:schemeClr val="bg2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尝试搭建服务器</a:t>
            </a:r>
            <a:r>
              <a:rPr lang="en-US" altLang="zh-CN" sz="1600" dirty="0">
                <a:solidFill>
                  <a:schemeClr val="bg2"/>
                </a:solidFill>
              </a:rPr>
              <a:t>, </a:t>
            </a:r>
            <a:r>
              <a:rPr lang="zh-CN" altLang="en-US" sz="1600" dirty="0">
                <a:solidFill>
                  <a:schemeClr val="bg2"/>
                </a:solidFill>
              </a:rPr>
              <a:t>后端</a:t>
            </a:r>
            <a:r>
              <a:rPr lang="en-US" altLang="zh-CN" sz="1600" dirty="0">
                <a:solidFill>
                  <a:schemeClr val="bg2"/>
                </a:solidFill>
              </a:rPr>
              <a:t>json</a:t>
            </a:r>
            <a:r>
              <a:rPr lang="zh-CN" altLang="en-US" sz="1600" dirty="0">
                <a:solidFill>
                  <a:schemeClr val="bg2"/>
                </a:solidFill>
              </a:rPr>
              <a:t>传输接口</a:t>
            </a:r>
            <a:endParaRPr lang="en-US" altLang="zh-CN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服务器部署</a:t>
            </a:r>
            <a:r>
              <a:rPr lang="en-US" altLang="zh-CN" sz="1600" dirty="0">
                <a:solidFill>
                  <a:schemeClr val="bg2"/>
                </a:solidFill>
              </a:rPr>
              <a:t>, </a:t>
            </a:r>
            <a:r>
              <a:rPr lang="zh-CN" altLang="en-US" sz="1600" dirty="0">
                <a:solidFill>
                  <a:schemeClr val="bg2"/>
                </a:solidFill>
              </a:rPr>
              <a:t>数据库连接</a:t>
            </a:r>
            <a:r>
              <a:rPr lang="en-US" altLang="zh-CN" sz="1600" dirty="0">
                <a:solidFill>
                  <a:schemeClr val="bg2"/>
                </a:solidFill>
              </a:rPr>
              <a:t>, </a:t>
            </a:r>
            <a:r>
              <a:rPr lang="zh-CN" altLang="en-US" sz="1600" dirty="0">
                <a:solidFill>
                  <a:schemeClr val="bg2"/>
                </a:solidFill>
              </a:rPr>
              <a:t>主界面数据传输处理</a:t>
            </a:r>
            <a:endParaRPr lang="en-US" altLang="zh-CN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图片上传下载</a:t>
            </a:r>
            <a:r>
              <a:rPr lang="en-US" altLang="zh-CN" sz="1600" dirty="0">
                <a:solidFill>
                  <a:schemeClr val="bg2"/>
                </a:solidFill>
              </a:rPr>
              <a:t>, </a:t>
            </a:r>
            <a:r>
              <a:rPr lang="zh-CN" altLang="en-US" sz="1600" dirty="0">
                <a:solidFill>
                  <a:schemeClr val="bg2"/>
                </a:solidFill>
              </a:rPr>
              <a:t>修改后端</a:t>
            </a:r>
            <a:r>
              <a:rPr lang="en-US" altLang="zh-CN" sz="1600" dirty="0">
                <a:solidFill>
                  <a:schemeClr val="bg2"/>
                </a:solidFill>
              </a:rPr>
              <a:t>bug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主界面推荐</a:t>
            </a:r>
            <a:r>
              <a:rPr lang="en-US" altLang="zh-CN" sz="1600" dirty="0">
                <a:solidFill>
                  <a:schemeClr val="bg2"/>
                </a:solidFill>
              </a:rPr>
              <a:t>, </a:t>
            </a:r>
            <a:r>
              <a:rPr lang="zh-CN" altLang="en-US" sz="1600" dirty="0">
                <a:solidFill>
                  <a:schemeClr val="bg2"/>
                </a:solidFill>
              </a:rPr>
              <a:t>修改后端</a:t>
            </a:r>
            <a:r>
              <a:rPr lang="en-US" altLang="zh-CN" sz="1600" dirty="0">
                <a:solidFill>
                  <a:schemeClr val="bg2"/>
                </a:solidFill>
              </a:rPr>
              <a:t>bug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对接前端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E69467-C7FC-4D82-8262-CBB187DFA942}"/>
              </a:ext>
            </a:extLst>
          </p:cNvPr>
          <p:cNvSpPr txBox="1"/>
          <p:nvPr/>
        </p:nvSpPr>
        <p:spPr>
          <a:xfrm>
            <a:off x="3718148" y="3998826"/>
            <a:ext cx="763284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bg2"/>
                </a:solidFill>
              </a:rPr>
              <a:t>问题与解决</a:t>
            </a:r>
            <a:r>
              <a:rPr lang="en-US" altLang="zh-CN" sz="1600" dirty="0">
                <a:solidFill>
                  <a:schemeClr val="bg2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json</a:t>
            </a:r>
            <a:r>
              <a:rPr lang="zh-CN" altLang="en-US" sz="1600" dirty="0">
                <a:solidFill>
                  <a:schemeClr val="bg2"/>
                </a:solidFill>
              </a:rPr>
              <a:t>数据传输问题</a:t>
            </a:r>
            <a:r>
              <a:rPr lang="en-US" altLang="zh-CN" sz="1600" dirty="0">
                <a:solidFill>
                  <a:schemeClr val="bg2"/>
                </a:solidFill>
              </a:rPr>
              <a:t>(</a:t>
            </a:r>
            <a:r>
              <a:rPr lang="zh-CN" altLang="en-US" sz="1600" dirty="0">
                <a:solidFill>
                  <a:schemeClr val="bg2"/>
                </a:solidFill>
              </a:rPr>
              <a:t>已解决</a:t>
            </a:r>
            <a:r>
              <a:rPr lang="en-US" altLang="zh-CN" sz="16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</a:rPr>
              <a:t>mysql</a:t>
            </a:r>
            <a:r>
              <a:rPr lang="zh-CN" altLang="en-US" sz="1600" dirty="0">
                <a:solidFill>
                  <a:schemeClr val="bg2"/>
                </a:solidFill>
              </a:rPr>
              <a:t>数据库插入乱码问题</a:t>
            </a:r>
            <a:r>
              <a:rPr lang="en-US" altLang="zh-CN" sz="1600" dirty="0">
                <a:solidFill>
                  <a:schemeClr val="bg2"/>
                </a:solidFill>
              </a:rPr>
              <a:t>(</a:t>
            </a:r>
            <a:r>
              <a:rPr lang="zh-CN" altLang="en-US" sz="1600" dirty="0">
                <a:solidFill>
                  <a:schemeClr val="bg2"/>
                </a:solidFill>
              </a:rPr>
              <a:t>已解决</a:t>
            </a:r>
            <a:r>
              <a:rPr lang="en-US" altLang="zh-CN" sz="16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	</a:t>
            </a:r>
            <a:r>
              <a:rPr lang="zh-CN" altLang="en-US" sz="1600" dirty="0">
                <a:solidFill>
                  <a:schemeClr val="bg2"/>
                </a:solidFill>
              </a:rPr>
              <a:t>协同过滤效率问题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后端开发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王彩文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18E4D2-8FD1-4E50-A984-843D9EBDDC16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6379DC-81BB-41F9-AC2D-4695234B28E1}"/>
              </a:ext>
            </a:extLst>
          </p:cNvPr>
          <p:cNvSpPr/>
          <p:nvPr/>
        </p:nvSpPr>
        <p:spPr>
          <a:xfrm>
            <a:off x="4222204" y="2071642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完成内容：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php本地连接（第八周）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  <a:sym typeface="+mn-ea"/>
              </a:rPr>
              <a:t>MySQL数据库创建（第九周）</a:t>
            </a:r>
            <a:endParaRPr lang="zh-CN" altLang="en-US" dirty="0">
              <a:solidFill>
                <a:schemeClr val="bg2"/>
              </a:solidFill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接口文档（第九周）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后端页面实现: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       评论页面，活动详情（第十周）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      登录界面 ，历史活动页面（第十一周）</a:t>
            </a: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       </a:t>
            </a:r>
            <a:r>
              <a:rPr lang="zh-CN" altLang="en-US" dirty="0">
                <a:solidFill>
                  <a:schemeClr val="bg2"/>
                </a:solidFill>
                <a:sym typeface="+mn-ea"/>
              </a:rPr>
              <a:t>评价页面（第十二周）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问题总结：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       </a:t>
            </a:r>
            <a:r>
              <a:rPr lang="en-US" altLang="zh-CN" dirty="0">
                <a:solidFill>
                  <a:schemeClr val="bg2"/>
                </a:solidFill>
              </a:rPr>
              <a:t>1.</a:t>
            </a:r>
            <a:r>
              <a:rPr lang="zh-CN" altLang="en-US" dirty="0">
                <a:solidFill>
                  <a:schemeClr val="bg2"/>
                </a:solidFill>
              </a:rPr>
              <a:t>前期定义接口有些不合理（实现过程中更改）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       </a:t>
            </a:r>
            <a:r>
              <a:rPr lang="en-US" altLang="zh-CN" dirty="0">
                <a:solidFill>
                  <a:schemeClr val="bg2"/>
                </a:solidFill>
              </a:rPr>
              <a:t>2.git</a:t>
            </a:r>
            <a:r>
              <a:rPr lang="zh-CN" altLang="en-US" dirty="0">
                <a:solidFill>
                  <a:schemeClr val="bg2"/>
                </a:solidFill>
              </a:rPr>
              <a:t>使用不熟练，导致队友写的部分消失并拖延进度（小组讲解了</a:t>
            </a:r>
            <a:r>
              <a:rPr lang="en-US" altLang="zh-CN" dirty="0">
                <a:solidFill>
                  <a:schemeClr val="bg2"/>
                </a:solidFill>
              </a:rPr>
              <a:t>git</a:t>
            </a:r>
            <a:r>
              <a:rPr lang="zh-CN" altLang="en-US" dirty="0">
                <a:solidFill>
                  <a:schemeClr val="bg2"/>
                </a:solidFill>
              </a:rPr>
              <a:t>使用方法）</a:t>
            </a:r>
          </a:p>
        </p:txBody>
      </p:sp>
    </p:spTree>
    <p:extLst>
      <p:ext uri="{BB962C8B-B14F-4D97-AF65-F5344CB8AC3E}">
        <p14:creationId xmlns:p14="http://schemas.microsoft.com/office/powerpoint/2010/main" val="19765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66738" y="548680"/>
            <a:ext cx="9283918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4683" y="546496"/>
            <a:ext cx="1916942" cy="590324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73932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8068" y="1196752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7948" y="1340768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17948" y="142518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73932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98068" y="5360808"/>
            <a:ext cx="360040" cy="36004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917948" y="5504824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17948" y="5589240"/>
            <a:ext cx="1224136" cy="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21804" y="548680"/>
            <a:ext cx="576064" cy="876504"/>
            <a:chOff x="621804" y="548680"/>
            <a:chExt cx="576064" cy="8765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621804" y="548680"/>
              <a:ext cx="576064" cy="876504"/>
            </a:xfrm>
            <a:prstGeom prst="rect">
              <a:avLst/>
            </a:prstGeom>
            <a:grp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21804" y="1005544"/>
              <a:ext cx="576064" cy="419640"/>
            </a:xfrm>
            <a:prstGeom prst="triangle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5780" y="1916832"/>
            <a:ext cx="1916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黑_YS_GB18030 Bold" panose="02000000000000000000" pitchFamily="2" charset="-122"/>
              </a:rPr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46140" y="1231314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后端开发</a:t>
            </a:r>
            <a:r>
              <a:rPr lang="en-US" altLang="zh-CN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邢桐</a:t>
            </a: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718148" y="1773774"/>
            <a:ext cx="7632848" cy="0"/>
          </a:xfrm>
          <a:prstGeom prst="line">
            <a:avLst/>
          </a:prstGeom>
          <a:ln w="25400">
            <a:solidFill>
              <a:schemeClr val="bg1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486900" y="6021288"/>
            <a:ext cx="1008112" cy="43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E817CE-1928-47F7-868E-0ACDFDFEB652}"/>
              </a:ext>
            </a:extLst>
          </p:cNvPr>
          <p:cNvSpPr txBox="1"/>
          <p:nvPr/>
        </p:nvSpPr>
        <p:spPr>
          <a:xfrm>
            <a:off x="438039" y="2708921"/>
            <a:ext cx="18183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迭代内容简介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进度描述</a:t>
            </a:r>
            <a:endParaRPr lang="en-US" altLang="zh-CN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展示</a:t>
            </a:r>
            <a:endParaRPr lang="zh-CN" altLang="en-US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0525BC-E89A-45F8-845A-319648789C61}"/>
              </a:ext>
            </a:extLst>
          </p:cNvPr>
          <p:cNvSpPr txBox="1"/>
          <p:nvPr/>
        </p:nvSpPr>
        <p:spPr>
          <a:xfrm>
            <a:off x="3790156" y="2132856"/>
            <a:ext cx="7560840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参加活动、个人用户注册、组织用户注册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调试服务器、部署服务器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对后端进行简单的测试（</a:t>
            </a:r>
            <a:r>
              <a:rPr lang="en-US" altLang="zh-CN" sz="2400" dirty="0">
                <a:solidFill>
                  <a:schemeClr val="bg1"/>
                </a:solidFill>
              </a:rPr>
              <a:t>postman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调</a:t>
            </a:r>
            <a:r>
              <a:rPr lang="en-US" altLang="zh-CN" sz="2400" dirty="0">
                <a:solidFill>
                  <a:schemeClr val="bg1"/>
                </a:solidFill>
              </a:rPr>
              <a:t>bug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388</Words>
  <Application>Microsoft Office PowerPoint</Application>
  <PresentationFormat>自定义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方正兰亭黑_YS_GB18030 Bold</vt:lpstr>
      <vt:lpstr>方正正纤黑简体</vt:lpstr>
      <vt:lpstr>宋体</vt:lpstr>
      <vt:lpstr>微软雅黑</vt:lpstr>
      <vt:lpstr>Consolas</vt:lpstr>
      <vt:lpstr>Corbel</vt:lpstr>
      <vt:lpstr>Wingdings</vt:lpstr>
      <vt:lpstr>Chalkboard_16x9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2015-07-13T02:57:37Z</dcterms:created>
  <dcterms:modified xsi:type="dcterms:W3CDTF">2018-05-27T03:45:14Z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