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4"/>
  </p:notesMasterIdLst>
  <p:sldIdLst>
    <p:sldId id="259" r:id="rId3"/>
    <p:sldId id="266" r:id="rId4"/>
    <p:sldId id="262" r:id="rId5"/>
    <p:sldId id="316" r:id="rId6"/>
    <p:sldId id="264" r:id="rId7"/>
    <p:sldId id="321" r:id="rId8"/>
    <p:sldId id="323" r:id="rId9"/>
    <p:sldId id="365" r:id="rId10"/>
    <p:sldId id="263" r:id="rId11"/>
    <p:sldId id="367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78475" autoAdjust="0"/>
  </p:normalViewPr>
  <p:slideViewPr>
    <p:cSldViewPr snapToGrid="0">
      <p:cViewPr varScale="1">
        <p:scale>
          <a:sx n="71" d="100"/>
          <a:sy n="71" d="100"/>
        </p:scale>
        <p:origin x="6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4896-A737-5545-9DDC-9FC1040EEF5A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DCE1-423E-2E4D-AEF6-7B7E947A7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05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97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前端逻辑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常昊</a:t>
            </a:r>
            <a:r>
              <a:rPr lang="en-US" altLang="zh-CN" dirty="0"/>
              <a:t>, </a:t>
            </a:r>
            <a:r>
              <a:rPr lang="zh-CN" altLang="en-US" dirty="0"/>
              <a:t>何方溥</a:t>
            </a:r>
            <a:r>
              <a:rPr lang="en-US" altLang="zh-CN" dirty="0"/>
              <a:t>: </a:t>
            </a:r>
            <a:r>
              <a:rPr lang="zh-CN" altLang="en-US" dirty="0"/>
              <a:t>发布活动</a:t>
            </a:r>
            <a:r>
              <a:rPr lang="en-US" altLang="zh-CN" dirty="0"/>
              <a:t>, </a:t>
            </a:r>
            <a:r>
              <a:rPr lang="zh-CN" altLang="en-US" dirty="0"/>
              <a:t>报名逻辑</a:t>
            </a:r>
            <a:endParaRPr lang="en-US" altLang="zh-CN" dirty="0"/>
          </a:p>
          <a:p>
            <a:r>
              <a:rPr lang="zh-CN" altLang="en-US" dirty="0"/>
              <a:t>常昊</a:t>
            </a:r>
            <a:r>
              <a:rPr lang="en-US" altLang="zh-CN" dirty="0"/>
              <a:t>, </a:t>
            </a:r>
            <a:r>
              <a:rPr lang="zh-CN" altLang="en-US" dirty="0"/>
              <a:t>郑文璐</a:t>
            </a:r>
            <a:r>
              <a:rPr lang="en-US" altLang="zh-CN" dirty="0"/>
              <a:t>: </a:t>
            </a:r>
            <a:r>
              <a:rPr lang="zh-CN" altLang="en-US" dirty="0"/>
              <a:t>发布界面</a:t>
            </a:r>
            <a:r>
              <a:rPr lang="en-US" altLang="zh-CN" dirty="0"/>
              <a:t>, </a:t>
            </a:r>
            <a:r>
              <a:rPr lang="zh-CN" altLang="en-US" dirty="0"/>
              <a:t>报名界面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22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57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sion/Mission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32152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32152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26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155CB-AF26-6D45-BB20-34604350C419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B1209E-69DC-344B-8056-088F034630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62435" y="1"/>
            <a:ext cx="612956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31" y="6603956"/>
            <a:ext cx="335795" cy="137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1791" y="397565"/>
            <a:ext cx="11701670" cy="622852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1428750"/>
            <a:ext cx="609600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57819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26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sion/Mission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32152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32152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26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31" y="6603956"/>
            <a:ext cx="335795" cy="137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155CB-AF26-6D45-BB20-34604350C419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B1209E-69DC-344B-8056-088F034630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515" y="0"/>
            <a:ext cx="502194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93486" y="0"/>
            <a:ext cx="4005942" cy="3323771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3486" y="3534229"/>
            <a:ext cx="4005942" cy="3323771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  <p:bldP spid="5" grpId="0" bldLvl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4515" y="1"/>
            <a:ext cx="612956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340995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096000" y="-3810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-3810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96000" y="340995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5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1791" y="397565"/>
            <a:ext cx="11701670" cy="622852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1428750"/>
            <a:ext cx="609600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6" r:id="rId15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7" r:id="rId18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 rot="5400000">
            <a:off x="4419598" y="977016"/>
            <a:ext cx="3077029" cy="444137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0603" y="2092287"/>
            <a:ext cx="4328161" cy="1600406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algn="ctr">
              <a:defRPr sz="115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r>
              <a:rPr lang="en-US" altLang="zh-CN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“</a:t>
            </a:r>
            <a:r>
              <a:rPr lang="zh-CN" altLang="en-US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点拾成金</a:t>
            </a:r>
            <a:r>
              <a:rPr lang="en-US" altLang="zh-CN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”</a:t>
            </a:r>
            <a:r>
              <a:rPr lang="zh-CN" altLang="en-US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项目答辩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2681" y="3752789"/>
            <a:ext cx="410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汇报人：王梓铭 </a:t>
            </a:r>
            <a:endParaRPr kumimoji="1" lang="en-US" altLang="zh-CN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组员</a:t>
            </a:r>
            <a:r>
              <a:rPr kumimoji="1" lang="en-US" altLang="zh-CN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王梓铭</a:t>
            </a:r>
            <a:r>
              <a:rPr kumimoji="1" lang="en-US" altLang="zh-CN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邢桐 王彩文 常昊 郑文璐 何方溥</a:t>
            </a:r>
          </a:p>
        </p:txBody>
      </p:sp>
      <p:sp>
        <p:nvSpPr>
          <p:cNvPr id="15" name="椭圆 14"/>
          <p:cNvSpPr/>
          <p:nvPr/>
        </p:nvSpPr>
        <p:spPr>
          <a:xfrm>
            <a:off x="5617941" y="4836487"/>
            <a:ext cx="680346" cy="6803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Freeform 13"/>
          <p:cNvSpPr>
            <a:spLocks noChangeAspect="1"/>
          </p:cNvSpPr>
          <p:nvPr/>
        </p:nvSpPr>
        <p:spPr bwMode="auto">
          <a:xfrm>
            <a:off x="5742308" y="5037028"/>
            <a:ext cx="431611" cy="299466"/>
          </a:xfrm>
          <a:custGeom>
            <a:avLst/>
            <a:gdLst>
              <a:gd name="T0" fmla="*/ 368 w 369"/>
              <a:gd name="T1" fmla="*/ 13 h 256"/>
              <a:gd name="T2" fmla="*/ 366 w 369"/>
              <a:gd name="T3" fmla="*/ 9 h 256"/>
              <a:gd name="T4" fmla="*/ 363 w 369"/>
              <a:gd name="T5" fmla="*/ 5 h 256"/>
              <a:gd name="T6" fmla="*/ 359 w 369"/>
              <a:gd name="T7" fmla="*/ 2 h 256"/>
              <a:gd name="T8" fmla="*/ 356 w 369"/>
              <a:gd name="T9" fmla="*/ 1 h 256"/>
              <a:gd name="T10" fmla="*/ 351 w 369"/>
              <a:gd name="T11" fmla="*/ 0 h 256"/>
              <a:gd name="T12" fmla="*/ 239 w 369"/>
              <a:gd name="T13" fmla="*/ 0 h 256"/>
              <a:gd name="T14" fmla="*/ 234 w 369"/>
              <a:gd name="T15" fmla="*/ 1 h 256"/>
              <a:gd name="T16" fmla="*/ 229 w 369"/>
              <a:gd name="T17" fmla="*/ 3 h 256"/>
              <a:gd name="T18" fmla="*/ 226 w 369"/>
              <a:gd name="T19" fmla="*/ 6 h 256"/>
              <a:gd name="T20" fmla="*/ 223 w 369"/>
              <a:gd name="T21" fmla="*/ 10 h 256"/>
              <a:gd name="T22" fmla="*/ 194 w 369"/>
              <a:gd name="T23" fmla="*/ 68 h 256"/>
              <a:gd name="T24" fmla="*/ 46 w 369"/>
              <a:gd name="T25" fmla="*/ 36 h 256"/>
              <a:gd name="T26" fmla="*/ 179 w 369"/>
              <a:gd name="T27" fmla="*/ 77 h 256"/>
              <a:gd name="T28" fmla="*/ 146 w 369"/>
              <a:gd name="T29" fmla="*/ 10 h 256"/>
              <a:gd name="T30" fmla="*/ 143 w 369"/>
              <a:gd name="T31" fmla="*/ 6 h 256"/>
              <a:gd name="T32" fmla="*/ 140 w 369"/>
              <a:gd name="T33" fmla="*/ 3 h 256"/>
              <a:gd name="T34" fmla="*/ 135 w 369"/>
              <a:gd name="T35" fmla="*/ 1 h 256"/>
              <a:gd name="T36" fmla="*/ 130 w 369"/>
              <a:gd name="T37" fmla="*/ 0 h 256"/>
              <a:gd name="T38" fmla="*/ 17 w 369"/>
              <a:gd name="T39" fmla="*/ 0 h 256"/>
              <a:gd name="T40" fmla="*/ 13 w 369"/>
              <a:gd name="T41" fmla="*/ 1 h 256"/>
              <a:gd name="T42" fmla="*/ 10 w 369"/>
              <a:gd name="T43" fmla="*/ 2 h 256"/>
              <a:gd name="T44" fmla="*/ 6 w 369"/>
              <a:gd name="T45" fmla="*/ 5 h 256"/>
              <a:gd name="T46" fmla="*/ 3 w 369"/>
              <a:gd name="T47" fmla="*/ 9 h 256"/>
              <a:gd name="T48" fmla="*/ 1 w 369"/>
              <a:gd name="T49" fmla="*/ 13 h 256"/>
              <a:gd name="T50" fmla="*/ 0 w 369"/>
              <a:gd name="T51" fmla="*/ 18 h 256"/>
              <a:gd name="T52" fmla="*/ 0 w 369"/>
              <a:gd name="T53" fmla="*/ 22 h 256"/>
              <a:gd name="T54" fmla="*/ 2 w 369"/>
              <a:gd name="T55" fmla="*/ 26 h 256"/>
              <a:gd name="T56" fmla="*/ 120 w 369"/>
              <a:gd name="T57" fmla="*/ 254 h 256"/>
              <a:gd name="T58" fmla="*/ 125 w 369"/>
              <a:gd name="T59" fmla="*/ 256 h 256"/>
              <a:gd name="T60" fmla="*/ 130 w 369"/>
              <a:gd name="T61" fmla="*/ 256 h 256"/>
              <a:gd name="T62" fmla="*/ 134 w 369"/>
              <a:gd name="T63" fmla="*/ 255 h 256"/>
              <a:gd name="T64" fmla="*/ 184 w 369"/>
              <a:gd name="T65" fmla="*/ 165 h 256"/>
              <a:gd name="T66" fmla="*/ 217 w 369"/>
              <a:gd name="T67" fmla="*/ 100 h 256"/>
              <a:gd name="T68" fmla="*/ 241 w 369"/>
              <a:gd name="T69" fmla="*/ 199 h 256"/>
              <a:gd name="T70" fmla="*/ 224 w 369"/>
              <a:gd name="T71" fmla="*/ 245 h 256"/>
              <a:gd name="T72" fmla="*/ 235 w 369"/>
              <a:gd name="T73" fmla="*/ 255 h 256"/>
              <a:gd name="T74" fmla="*/ 241 w 369"/>
              <a:gd name="T75" fmla="*/ 256 h 256"/>
              <a:gd name="T76" fmla="*/ 246 w 369"/>
              <a:gd name="T77" fmla="*/ 255 h 256"/>
              <a:gd name="T78" fmla="*/ 257 w 369"/>
              <a:gd name="T79" fmla="*/ 245 h 256"/>
              <a:gd name="T80" fmla="*/ 368 w 369"/>
              <a:gd name="T81" fmla="*/ 24 h 256"/>
              <a:gd name="T82" fmla="*/ 369 w 369"/>
              <a:gd name="T83" fmla="*/ 1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9" h="256">
                <a:moveTo>
                  <a:pt x="369" y="17"/>
                </a:moveTo>
                <a:cubicBezTo>
                  <a:pt x="369" y="16"/>
                  <a:pt x="369" y="16"/>
                  <a:pt x="369" y="15"/>
                </a:cubicBezTo>
                <a:cubicBezTo>
                  <a:pt x="369" y="15"/>
                  <a:pt x="368" y="14"/>
                  <a:pt x="368" y="13"/>
                </a:cubicBezTo>
                <a:cubicBezTo>
                  <a:pt x="368" y="13"/>
                  <a:pt x="368" y="12"/>
                  <a:pt x="368" y="12"/>
                </a:cubicBezTo>
                <a:cubicBezTo>
                  <a:pt x="368" y="11"/>
                  <a:pt x="367" y="11"/>
                  <a:pt x="367" y="10"/>
                </a:cubicBezTo>
                <a:cubicBezTo>
                  <a:pt x="367" y="10"/>
                  <a:pt x="367" y="9"/>
                  <a:pt x="366" y="9"/>
                </a:cubicBezTo>
                <a:cubicBezTo>
                  <a:pt x="366" y="8"/>
                  <a:pt x="366" y="8"/>
                  <a:pt x="365" y="7"/>
                </a:cubicBezTo>
                <a:cubicBezTo>
                  <a:pt x="365" y="7"/>
                  <a:pt x="365" y="7"/>
                  <a:pt x="364" y="6"/>
                </a:cubicBezTo>
                <a:cubicBezTo>
                  <a:pt x="364" y="6"/>
                  <a:pt x="363" y="5"/>
                  <a:pt x="363" y="5"/>
                </a:cubicBezTo>
                <a:cubicBezTo>
                  <a:pt x="363" y="4"/>
                  <a:pt x="362" y="4"/>
                  <a:pt x="362" y="4"/>
                </a:cubicBezTo>
                <a:cubicBezTo>
                  <a:pt x="361" y="3"/>
                  <a:pt x="361" y="3"/>
                  <a:pt x="360" y="3"/>
                </a:cubicBezTo>
                <a:cubicBezTo>
                  <a:pt x="360" y="3"/>
                  <a:pt x="359" y="2"/>
                  <a:pt x="359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8" y="2"/>
                  <a:pt x="357" y="2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4" y="1"/>
                </a:cubicBezTo>
                <a:cubicBezTo>
                  <a:pt x="353" y="1"/>
                  <a:pt x="352" y="0"/>
                  <a:pt x="352" y="0"/>
                </a:cubicBezTo>
                <a:cubicBezTo>
                  <a:pt x="352" y="0"/>
                  <a:pt x="352" y="0"/>
                  <a:pt x="351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8" y="0"/>
                  <a:pt x="238" y="1"/>
                  <a:pt x="237" y="1"/>
                </a:cubicBezTo>
                <a:cubicBezTo>
                  <a:pt x="237" y="1"/>
                  <a:pt x="236" y="1"/>
                  <a:pt x="236" y="1"/>
                </a:cubicBezTo>
                <a:cubicBezTo>
                  <a:pt x="235" y="1"/>
                  <a:pt x="235" y="1"/>
                  <a:pt x="234" y="1"/>
                </a:cubicBezTo>
                <a:cubicBezTo>
                  <a:pt x="234" y="1"/>
                  <a:pt x="233" y="1"/>
                  <a:pt x="232" y="2"/>
                </a:cubicBezTo>
                <a:cubicBezTo>
                  <a:pt x="232" y="2"/>
                  <a:pt x="231" y="2"/>
                  <a:pt x="231" y="2"/>
                </a:cubicBezTo>
                <a:cubicBezTo>
                  <a:pt x="230" y="3"/>
                  <a:pt x="230" y="3"/>
                  <a:pt x="229" y="3"/>
                </a:cubicBezTo>
                <a:cubicBezTo>
                  <a:pt x="229" y="3"/>
                  <a:pt x="229" y="4"/>
                  <a:pt x="228" y="4"/>
                </a:cubicBezTo>
                <a:cubicBezTo>
                  <a:pt x="228" y="4"/>
                  <a:pt x="227" y="5"/>
                  <a:pt x="227" y="5"/>
                </a:cubicBezTo>
                <a:cubicBezTo>
                  <a:pt x="226" y="6"/>
                  <a:pt x="226" y="6"/>
                  <a:pt x="226" y="6"/>
                </a:cubicBezTo>
                <a:cubicBezTo>
                  <a:pt x="225" y="7"/>
                  <a:pt x="225" y="7"/>
                  <a:pt x="224" y="8"/>
                </a:cubicBezTo>
                <a:cubicBezTo>
                  <a:pt x="224" y="8"/>
                  <a:pt x="224" y="8"/>
                  <a:pt x="224" y="9"/>
                </a:cubicBezTo>
                <a:cubicBezTo>
                  <a:pt x="223" y="9"/>
                  <a:pt x="223" y="10"/>
                  <a:pt x="223" y="10"/>
                </a:cubicBezTo>
                <a:cubicBezTo>
                  <a:pt x="223" y="10"/>
                  <a:pt x="223" y="10"/>
                  <a:pt x="223" y="10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28" y="199"/>
                  <a:pt x="128" y="199"/>
                  <a:pt x="128" y="199"/>
                </a:cubicBezTo>
                <a:cubicBezTo>
                  <a:pt x="46" y="36"/>
                  <a:pt x="46" y="36"/>
                  <a:pt x="46" y="36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79" y="77"/>
                  <a:pt x="179" y="77"/>
                  <a:pt x="179" y="77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5" y="9"/>
                  <a:pt x="145" y="9"/>
                </a:cubicBezTo>
                <a:cubicBezTo>
                  <a:pt x="145" y="8"/>
                  <a:pt x="145" y="8"/>
                  <a:pt x="144" y="8"/>
                </a:cubicBezTo>
                <a:cubicBezTo>
                  <a:pt x="144" y="7"/>
                  <a:pt x="143" y="7"/>
                  <a:pt x="143" y="6"/>
                </a:cubicBezTo>
                <a:cubicBezTo>
                  <a:pt x="143" y="6"/>
                  <a:pt x="143" y="6"/>
                  <a:pt x="142" y="5"/>
                </a:cubicBezTo>
                <a:cubicBezTo>
                  <a:pt x="142" y="5"/>
                  <a:pt x="141" y="4"/>
                  <a:pt x="140" y="4"/>
                </a:cubicBezTo>
                <a:cubicBezTo>
                  <a:pt x="140" y="4"/>
                  <a:pt x="140" y="3"/>
                  <a:pt x="140" y="3"/>
                </a:cubicBezTo>
                <a:cubicBezTo>
                  <a:pt x="139" y="3"/>
                  <a:pt x="138" y="2"/>
                  <a:pt x="138" y="2"/>
                </a:cubicBezTo>
                <a:cubicBezTo>
                  <a:pt x="137" y="2"/>
                  <a:pt x="137" y="2"/>
                  <a:pt x="136" y="2"/>
                </a:cubicBezTo>
                <a:cubicBezTo>
                  <a:pt x="136" y="1"/>
                  <a:pt x="135" y="1"/>
                  <a:pt x="135" y="1"/>
                </a:cubicBezTo>
                <a:cubicBezTo>
                  <a:pt x="134" y="1"/>
                  <a:pt x="134" y="1"/>
                  <a:pt x="133" y="1"/>
                </a:cubicBezTo>
                <a:cubicBezTo>
                  <a:pt x="132" y="1"/>
                  <a:pt x="132" y="1"/>
                  <a:pt x="131" y="1"/>
                </a:cubicBezTo>
                <a:cubicBezTo>
                  <a:pt x="131" y="0"/>
                  <a:pt x="131" y="0"/>
                  <a:pt x="1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1"/>
                  <a:pt x="15" y="1"/>
                </a:cubicBezTo>
                <a:cubicBezTo>
                  <a:pt x="15" y="1"/>
                  <a:pt x="14" y="1"/>
                  <a:pt x="13" y="1"/>
                </a:cubicBezTo>
                <a:cubicBezTo>
                  <a:pt x="13" y="1"/>
                  <a:pt x="12" y="1"/>
                  <a:pt x="12" y="1"/>
                </a:cubicBezTo>
                <a:cubicBezTo>
                  <a:pt x="11" y="2"/>
                  <a:pt x="11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9" y="2"/>
                  <a:pt x="9" y="3"/>
                  <a:pt x="9" y="3"/>
                </a:cubicBezTo>
                <a:cubicBezTo>
                  <a:pt x="8" y="3"/>
                  <a:pt x="8" y="3"/>
                  <a:pt x="7" y="4"/>
                </a:cubicBezTo>
                <a:cubicBezTo>
                  <a:pt x="7" y="4"/>
                  <a:pt x="6" y="5"/>
                  <a:pt x="6" y="5"/>
                </a:cubicBezTo>
                <a:cubicBezTo>
                  <a:pt x="5" y="5"/>
                  <a:pt x="5" y="6"/>
                  <a:pt x="5" y="6"/>
                </a:cubicBezTo>
                <a:cubicBezTo>
                  <a:pt x="4" y="6"/>
                  <a:pt x="4" y="7"/>
                  <a:pt x="3" y="7"/>
                </a:cubicBezTo>
                <a:cubicBezTo>
                  <a:pt x="3" y="8"/>
                  <a:pt x="3" y="8"/>
                  <a:pt x="3" y="9"/>
                </a:cubicBezTo>
                <a:cubicBezTo>
                  <a:pt x="2" y="9"/>
                  <a:pt x="2" y="10"/>
                  <a:pt x="2" y="10"/>
                </a:cubicBezTo>
                <a:cubicBezTo>
                  <a:pt x="1" y="11"/>
                  <a:pt x="1" y="11"/>
                  <a:pt x="1" y="12"/>
                </a:cubicBezTo>
                <a:cubicBezTo>
                  <a:pt x="1" y="12"/>
                  <a:pt x="1" y="13"/>
                  <a:pt x="1" y="13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1"/>
                  <a:pt x="0" y="21"/>
                  <a:pt x="0" y="22"/>
                </a:cubicBezTo>
                <a:cubicBezTo>
                  <a:pt x="0" y="23"/>
                  <a:pt x="1" y="23"/>
                  <a:pt x="1" y="24"/>
                </a:cubicBezTo>
                <a:cubicBezTo>
                  <a:pt x="1" y="24"/>
                  <a:pt x="1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12" y="245"/>
                  <a:pt x="112" y="245"/>
                  <a:pt x="112" y="245"/>
                </a:cubicBezTo>
                <a:cubicBezTo>
                  <a:pt x="113" y="249"/>
                  <a:pt x="116" y="252"/>
                  <a:pt x="120" y="254"/>
                </a:cubicBezTo>
                <a:cubicBezTo>
                  <a:pt x="121" y="254"/>
                  <a:pt x="122" y="255"/>
                  <a:pt x="122" y="255"/>
                </a:cubicBezTo>
                <a:cubicBezTo>
                  <a:pt x="122" y="255"/>
                  <a:pt x="123" y="255"/>
                  <a:pt x="123" y="255"/>
                </a:cubicBezTo>
                <a:cubicBezTo>
                  <a:pt x="123" y="255"/>
                  <a:pt x="124" y="256"/>
                  <a:pt x="125" y="256"/>
                </a:cubicBezTo>
                <a:cubicBezTo>
                  <a:pt x="126" y="256"/>
                  <a:pt x="126" y="256"/>
                  <a:pt x="126" y="256"/>
                </a:cubicBezTo>
                <a:cubicBezTo>
                  <a:pt x="127" y="256"/>
                  <a:pt x="127" y="256"/>
                  <a:pt x="128" y="256"/>
                </a:cubicBezTo>
                <a:cubicBezTo>
                  <a:pt x="129" y="256"/>
                  <a:pt x="129" y="256"/>
                  <a:pt x="130" y="256"/>
                </a:cubicBezTo>
                <a:cubicBezTo>
                  <a:pt x="130" y="256"/>
                  <a:pt x="131" y="256"/>
                  <a:pt x="131" y="256"/>
                </a:cubicBezTo>
                <a:cubicBezTo>
                  <a:pt x="132" y="255"/>
                  <a:pt x="133" y="255"/>
                  <a:pt x="133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35" y="255"/>
                  <a:pt x="135" y="254"/>
                  <a:pt x="136" y="254"/>
                </a:cubicBezTo>
                <a:cubicBezTo>
                  <a:pt x="140" y="252"/>
                  <a:pt x="143" y="249"/>
                  <a:pt x="144" y="245"/>
                </a:cubicBezTo>
                <a:cubicBezTo>
                  <a:pt x="184" y="165"/>
                  <a:pt x="184" y="165"/>
                  <a:pt x="184" y="165"/>
                </a:cubicBezTo>
                <a:cubicBezTo>
                  <a:pt x="184" y="165"/>
                  <a:pt x="184" y="165"/>
                  <a:pt x="184" y="165"/>
                </a:cubicBezTo>
                <a:cubicBezTo>
                  <a:pt x="217" y="100"/>
                  <a:pt x="217" y="100"/>
                  <a:pt x="217" y="100"/>
                </a:cubicBezTo>
                <a:cubicBezTo>
                  <a:pt x="217" y="100"/>
                  <a:pt x="217" y="100"/>
                  <a:pt x="217" y="100"/>
                </a:cubicBezTo>
                <a:cubicBezTo>
                  <a:pt x="249" y="36"/>
                  <a:pt x="249" y="36"/>
                  <a:pt x="249" y="36"/>
                </a:cubicBezTo>
                <a:cubicBezTo>
                  <a:pt x="323" y="36"/>
                  <a:pt x="323" y="36"/>
                  <a:pt x="323" y="36"/>
                </a:cubicBezTo>
                <a:cubicBezTo>
                  <a:pt x="241" y="199"/>
                  <a:pt x="241" y="199"/>
                  <a:pt x="241" y="199"/>
                </a:cubicBezTo>
                <a:cubicBezTo>
                  <a:pt x="209" y="136"/>
                  <a:pt x="209" y="136"/>
                  <a:pt x="209" y="136"/>
                </a:cubicBezTo>
                <a:cubicBezTo>
                  <a:pt x="189" y="175"/>
                  <a:pt x="189" y="175"/>
                  <a:pt x="189" y="175"/>
                </a:cubicBezTo>
                <a:cubicBezTo>
                  <a:pt x="224" y="245"/>
                  <a:pt x="224" y="245"/>
                  <a:pt x="224" y="245"/>
                </a:cubicBezTo>
                <a:cubicBezTo>
                  <a:pt x="226" y="249"/>
                  <a:pt x="229" y="252"/>
                  <a:pt x="233" y="254"/>
                </a:cubicBezTo>
                <a:cubicBezTo>
                  <a:pt x="234" y="254"/>
                  <a:pt x="234" y="255"/>
                  <a:pt x="235" y="255"/>
                </a:cubicBezTo>
                <a:cubicBezTo>
                  <a:pt x="235" y="255"/>
                  <a:pt x="235" y="255"/>
                  <a:pt x="235" y="255"/>
                </a:cubicBezTo>
                <a:cubicBezTo>
                  <a:pt x="236" y="255"/>
                  <a:pt x="237" y="256"/>
                  <a:pt x="238" y="256"/>
                </a:cubicBezTo>
                <a:cubicBezTo>
                  <a:pt x="238" y="256"/>
                  <a:pt x="239" y="256"/>
                  <a:pt x="239" y="256"/>
                </a:cubicBezTo>
                <a:cubicBezTo>
                  <a:pt x="240" y="256"/>
                  <a:pt x="240" y="256"/>
                  <a:pt x="241" y="256"/>
                </a:cubicBezTo>
                <a:cubicBezTo>
                  <a:pt x="241" y="256"/>
                  <a:pt x="242" y="256"/>
                  <a:pt x="243" y="256"/>
                </a:cubicBezTo>
                <a:cubicBezTo>
                  <a:pt x="243" y="256"/>
                  <a:pt x="243" y="256"/>
                  <a:pt x="244" y="256"/>
                </a:cubicBezTo>
                <a:cubicBezTo>
                  <a:pt x="245" y="255"/>
                  <a:pt x="245" y="255"/>
                  <a:pt x="246" y="255"/>
                </a:cubicBezTo>
                <a:cubicBezTo>
                  <a:pt x="246" y="255"/>
                  <a:pt x="246" y="255"/>
                  <a:pt x="247" y="255"/>
                </a:cubicBezTo>
                <a:cubicBezTo>
                  <a:pt x="247" y="255"/>
                  <a:pt x="248" y="254"/>
                  <a:pt x="249" y="254"/>
                </a:cubicBezTo>
                <a:cubicBezTo>
                  <a:pt x="253" y="252"/>
                  <a:pt x="256" y="249"/>
                  <a:pt x="257" y="245"/>
                </a:cubicBezTo>
                <a:cubicBezTo>
                  <a:pt x="367" y="26"/>
                  <a:pt x="367" y="26"/>
                  <a:pt x="367" y="26"/>
                </a:cubicBezTo>
                <a:cubicBezTo>
                  <a:pt x="367" y="26"/>
                  <a:pt x="367" y="25"/>
                  <a:pt x="367" y="25"/>
                </a:cubicBezTo>
                <a:cubicBezTo>
                  <a:pt x="368" y="25"/>
                  <a:pt x="368" y="24"/>
                  <a:pt x="368" y="24"/>
                </a:cubicBezTo>
                <a:cubicBezTo>
                  <a:pt x="368" y="23"/>
                  <a:pt x="368" y="23"/>
                  <a:pt x="368" y="22"/>
                </a:cubicBezTo>
                <a:cubicBezTo>
                  <a:pt x="369" y="21"/>
                  <a:pt x="369" y="21"/>
                  <a:pt x="369" y="20"/>
                </a:cubicBezTo>
                <a:cubicBezTo>
                  <a:pt x="369" y="20"/>
                  <a:pt x="369" y="19"/>
                  <a:pt x="369" y="19"/>
                </a:cubicBezTo>
                <a:cubicBezTo>
                  <a:pt x="369" y="18"/>
                  <a:pt x="369" y="18"/>
                  <a:pt x="369" y="18"/>
                </a:cubicBezTo>
                <a:cubicBezTo>
                  <a:pt x="369" y="18"/>
                  <a:pt x="369" y="17"/>
                  <a:pt x="369" y="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313"/>
          <p:cNvSpPr txBox="1"/>
          <p:nvPr/>
        </p:nvSpPr>
        <p:spPr>
          <a:xfrm>
            <a:off x="3571935" y="369543"/>
            <a:ext cx="4028135" cy="493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90" b="1" dirty="0"/>
              <a:t>下周任务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B66B7-9457-4B52-BD91-4DFE2C6B7B21}"/>
              </a:ext>
            </a:extLst>
          </p:cNvPr>
          <p:cNvSpPr txBox="1"/>
          <p:nvPr/>
        </p:nvSpPr>
        <p:spPr>
          <a:xfrm>
            <a:off x="9094124" y="3798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EB8FBE-9CE8-43B4-8557-27EF0002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FE00B2-19D3-4F38-BD99-C7597C50705C}"/>
              </a:ext>
            </a:extLst>
          </p:cNvPr>
          <p:cNvSpPr txBox="1"/>
          <p:nvPr/>
        </p:nvSpPr>
        <p:spPr>
          <a:xfrm>
            <a:off x="1201003" y="1653453"/>
            <a:ext cx="1911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王梓铭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协同过滤算法实现</a:t>
            </a:r>
            <a:r>
              <a:rPr lang="en-US" altLang="zh-CN" sz="1400" dirty="0"/>
              <a:t>, </a:t>
            </a:r>
            <a:r>
              <a:rPr lang="zh-CN" altLang="en-US" sz="1400" dirty="0"/>
              <a:t>对接前后端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9D9C0E-C30F-4EDF-BAD4-AB3C0BAF6601}"/>
              </a:ext>
            </a:extLst>
          </p:cNvPr>
          <p:cNvSpPr txBox="1"/>
          <p:nvPr/>
        </p:nvSpPr>
        <p:spPr>
          <a:xfrm>
            <a:off x="1201003" y="3072572"/>
            <a:ext cx="204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王彩文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后端优化</a:t>
            </a:r>
            <a:r>
              <a:rPr lang="en-US" altLang="zh-CN" sz="1400" dirty="0"/>
              <a:t>, </a:t>
            </a:r>
            <a:r>
              <a:rPr lang="zh-CN" altLang="en-US" sz="1400" dirty="0"/>
              <a:t>数据库优化</a:t>
            </a:r>
            <a:r>
              <a:rPr lang="en-US" altLang="zh-CN" sz="1400" dirty="0"/>
              <a:t>,</a:t>
            </a:r>
            <a:r>
              <a:rPr lang="zh-CN" altLang="en-US" sz="1400" dirty="0"/>
              <a:t>评论逻辑</a:t>
            </a:r>
            <a:endParaRPr lang="en-US" altLang="zh-CN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D2A257-52FC-4442-8A9D-C23E98B362FD}"/>
              </a:ext>
            </a:extLst>
          </p:cNvPr>
          <p:cNvSpPr txBox="1"/>
          <p:nvPr/>
        </p:nvSpPr>
        <p:spPr>
          <a:xfrm>
            <a:off x="1201003" y="4276247"/>
            <a:ext cx="23826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邢桐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后端优化</a:t>
            </a:r>
            <a:r>
              <a:rPr lang="en-US" altLang="zh-CN" sz="1400" dirty="0"/>
              <a:t>, </a:t>
            </a:r>
            <a:r>
              <a:rPr lang="zh-CN" altLang="en-US" sz="1400" dirty="0"/>
              <a:t>缓存对接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4F66CC-E932-4ACC-958F-E92DF4A2F420}"/>
              </a:ext>
            </a:extLst>
          </p:cNvPr>
          <p:cNvSpPr txBox="1"/>
          <p:nvPr/>
        </p:nvSpPr>
        <p:spPr>
          <a:xfrm>
            <a:off x="8138128" y="1653453"/>
            <a:ext cx="1911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常昊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参与活动逻辑</a:t>
            </a:r>
            <a:r>
              <a:rPr lang="en-US" altLang="zh-CN" sz="1400" dirty="0"/>
              <a:t>, </a:t>
            </a:r>
            <a:r>
              <a:rPr lang="zh-CN" altLang="en-US" sz="1400" dirty="0"/>
              <a:t>发布活动逻辑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5B6526-72F5-45A7-9DF9-0371D3BCDBD8}"/>
              </a:ext>
            </a:extLst>
          </p:cNvPr>
          <p:cNvSpPr txBox="1"/>
          <p:nvPr/>
        </p:nvSpPr>
        <p:spPr>
          <a:xfrm>
            <a:off x="8138128" y="3072572"/>
            <a:ext cx="20464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郑文璐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发起参与界面</a:t>
            </a:r>
            <a:r>
              <a:rPr lang="en-US" altLang="zh-CN" sz="1400" dirty="0"/>
              <a:t>, </a:t>
            </a:r>
            <a:r>
              <a:rPr lang="zh-CN" altLang="en-US" sz="1400" dirty="0"/>
              <a:t>排行榜界面</a:t>
            </a:r>
            <a:r>
              <a:rPr lang="en-US" altLang="zh-CN" sz="1400" dirty="0"/>
              <a:t>, </a:t>
            </a:r>
            <a:r>
              <a:rPr lang="zh-CN" altLang="en-US" sz="1400" dirty="0"/>
              <a:t>认证界面</a:t>
            </a:r>
            <a:r>
              <a:rPr lang="en-US" altLang="zh-CN" sz="1400" dirty="0"/>
              <a:t>, </a:t>
            </a:r>
            <a:r>
              <a:rPr lang="zh-CN" altLang="en-US" sz="1400" dirty="0"/>
              <a:t>账户管理及子界面</a:t>
            </a:r>
            <a:endParaRPr lang="en-US" altLang="zh-CN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CEA253-F06A-46BB-85CF-C84DF3FB2E8F}"/>
              </a:ext>
            </a:extLst>
          </p:cNvPr>
          <p:cNvSpPr txBox="1"/>
          <p:nvPr/>
        </p:nvSpPr>
        <p:spPr>
          <a:xfrm>
            <a:off x="8138128" y="4276247"/>
            <a:ext cx="238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何方溥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手机认证</a:t>
            </a:r>
            <a:r>
              <a:rPr lang="en-US" altLang="zh-CN" sz="1400" dirty="0"/>
              <a:t>, </a:t>
            </a:r>
            <a:r>
              <a:rPr lang="zh-CN" altLang="en-US" sz="1400" dirty="0"/>
              <a:t>评论逻辑</a:t>
            </a:r>
            <a:r>
              <a:rPr lang="en-US" altLang="zh-CN" sz="1400" dirty="0"/>
              <a:t>,</a:t>
            </a:r>
            <a:r>
              <a:rPr lang="zh-CN" altLang="en-US" sz="1400" dirty="0"/>
              <a:t>发起的</a:t>
            </a:r>
            <a:r>
              <a:rPr lang="en-US" altLang="zh-CN" sz="1400" dirty="0"/>
              <a:t>&amp;</a:t>
            </a:r>
            <a:r>
              <a:rPr lang="zh-CN" altLang="en-US" sz="1400" dirty="0"/>
              <a:t>参与的项目逻辑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9782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4463648" y="1208314"/>
            <a:ext cx="3077029" cy="444137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1243966" y="1223333"/>
            <a:ext cx="9846220" cy="3696010"/>
            <a:chOff x="1473492" y="869863"/>
            <a:chExt cx="6436704" cy="2712341"/>
          </a:xfrm>
        </p:grpSpPr>
        <p:sp>
          <p:nvSpPr>
            <p:cNvPr id="5" name="矩形 4"/>
            <p:cNvSpPr/>
            <p:nvPr/>
          </p:nvSpPr>
          <p:spPr>
            <a:xfrm>
              <a:off x="2539486" y="869863"/>
              <a:ext cx="4304716" cy="1753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500" dirty="0">
                  <a:solidFill>
                    <a:srgbClr val="FFC000"/>
                  </a:solidFill>
                  <a:latin typeface="Impact" panose="020B0806030902050204" charset="0"/>
                  <a:ea typeface="微软雅黑" panose="020B0503020204020204" charset="-122"/>
                </a:rPr>
                <a:t>THANKS!</a:t>
              </a:r>
              <a:endParaRPr lang="zh-CN" altLang="en-US" sz="11500" dirty="0">
                <a:solidFill>
                  <a:srgbClr val="FFC000"/>
                </a:solidFill>
                <a:latin typeface="Impact" panose="020B0806030902050204" charset="0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73492" y="3275312"/>
              <a:ext cx="6436704" cy="3068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24930" y="3585518"/>
            <a:ext cx="6534606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感谢聆听 请多指点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6945" y="207168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3544" y="1496143"/>
            <a:ext cx="230759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262" y="482683"/>
            <a:ext cx="5050155" cy="101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u="sng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CONTENTS</a:t>
            </a:r>
          </a:p>
        </p:txBody>
      </p:sp>
      <p:sp>
        <p:nvSpPr>
          <p:cNvPr id="6" name="矩形 5"/>
          <p:cNvSpPr/>
          <p:nvPr/>
        </p:nvSpPr>
        <p:spPr>
          <a:xfrm>
            <a:off x="3871640" y="2270391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1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1640" y="3141744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2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6924" y="4284142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3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1640" y="5419834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4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15970" y="2132157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上周前任务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15969" y="3169235"/>
            <a:ext cx="3801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  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本周已完成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715970" y="4296648"/>
            <a:ext cx="380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  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下周安排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23544" y="5304355"/>
            <a:ext cx="3678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04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 问题与难点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/>
      <p:bldP spid="16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6501" y="1237531"/>
            <a:ext cx="6085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>
                <a:latin typeface="Yuanti SC" charset="-122"/>
                <a:ea typeface="Yuanti SC" charset="-122"/>
                <a:cs typeface="Yuanti SC" charset="-122"/>
              </a:rPr>
              <a:t>ONE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endParaRPr kumimoji="1" lang="zh-CN" altLang="en-US" sz="11500" b="1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5160" y="4462453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上周前任务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1248229" y="1330620"/>
            <a:ext cx="870857" cy="870857"/>
            <a:chOff x="1248229" y="1088573"/>
            <a:chExt cx="870857" cy="870857"/>
          </a:xfrm>
        </p:grpSpPr>
        <p:sp>
          <p:nvSpPr>
            <p:cNvPr id="3" name="椭圆 2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5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2220686" y="1150505"/>
            <a:ext cx="8032696" cy="111447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活动主页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用户主页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登录注册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消息列表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6240" y="381000"/>
            <a:ext cx="3474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上周前已完成</a:t>
            </a:r>
          </a:p>
        </p:txBody>
      </p:sp>
      <p:grpSp>
        <p:nvGrpSpPr>
          <p:cNvPr id="13" name="组合 15">
            <a:extLst>
              <a:ext uri="{FF2B5EF4-FFF2-40B4-BE49-F238E27FC236}">
                <a16:creationId xmlns:a16="http://schemas.microsoft.com/office/drawing/2014/main" id="{9867DF0F-3820-4695-BF10-BF1F668E3D44}"/>
              </a:ext>
            </a:extLst>
          </p:cNvPr>
          <p:cNvGrpSpPr/>
          <p:nvPr/>
        </p:nvGrpSpPr>
        <p:grpSpPr>
          <a:xfrm>
            <a:off x="1240290" y="3905907"/>
            <a:ext cx="870857" cy="870857"/>
            <a:chOff x="1248229" y="1088573"/>
            <a:chExt cx="870857" cy="87085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A4F76C1-93C9-4573-87E3-9F994579499F}"/>
                </a:ext>
              </a:extLst>
            </p:cNvPr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组 20">
              <a:extLst>
                <a:ext uri="{FF2B5EF4-FFF2-40B4-BE49-F238E27FC236}">
                  <a16:creationId xmlns:a16="http://schemas.microsoft.com/office/drawing/2014/main" id="{6B3FCE3A-22F7-438D-8FC6-FD6325EC1267}"/>
                </a:ext>
              </a:extLst>
            </p:cNvPr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16" name="Freeform 134">
                <a:extLst>
                  <a:ext uri="{FF2B5EF4-FFF2-40B4-BE49-F238E27FC236}">
                    <a16:creationId xmlns:a16="http://schemas.microsoft.com/office/drawing/2014/main" id="{E0179F68-5573-42A6-8613-94031DF611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5">
                <a:extLst>
                  <a:ext uri="{FF2B5EF4-FFF2-40B4-BE49-F238E27FC236}">
                    <a16:creationId xmlns:a16="http://schemas.microsoft.com/office/drawing/2014/main" id="{87611632-5DB9-4C0E-A307-2AA454DBD2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49F3565-C60A-4109-AFC0-143FBDC86A78}"/>
              </a:ext>
            </a:extLst>
          </p:cNvPr>
          <p:cNvSpPr/>
          <p:nvPr/>
        </p:nvSpPr>
        <p:spPr>
          <a:xfrm>
            <a:off x="2220686" y="3784101"/>
            <a:ext cx="8032696" cy="147456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服务器尝试搭建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json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接口实现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memecache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(session),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登录注册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主界面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发布项目展示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endParaRPr kumimoji="1" lang="zh-CN" altLang="en-US" sz="11500" b="1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7471" y="1320519"/>
            <a:ext cx="6085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 dirty="0">
                <a:latin typeface="Yuanti SC" charset="-122"/>
                <a:ea typeface="Yuanti SC" charset="-122"/>
                <a:cs typeface="Yuanti SC" charset="-122"/>
              </a:rPr>
              <a:t> TWO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77672" y="4376676"/>
            <a:ext cx="24409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本周任务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313"/>
          <p:cNvSpPr txBox="1"/>
          <p:nvPr/>
        </p:nvSpPr>
        <p:spPr>
          <a:xfrm>
            <a:off x="3571935" y="369543"/>
            <a:ext cx="4028135" cy="493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90" b="1" dirty="0"/>
              <a:t>后端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B66B7-9457-4B52-BD91-4DFE2C6B7B21}"/>
              </a:ext>
            </a:extLst>
          </p:cNvPr>
          <p:cNvSpPr txBox="1"/>
          <p:nvPr/>
        </p:nvSpPr>
        <p:spPr>
          <a:xfrm>
            <a:off x="9094124" y="3798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EB8FBE-9CE8-43B4-8557-27EF0002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FE00B2-19D3-4F38-BD99-C7597C50705C}"/>
              </a:ext>
            </a:extLst>
          </p:cNvPr>
          <p:cNvSpPr txBox="1"/>
          <p:nvPr/>
        </p:nvSpPr>
        <p:spPr>
          <a:xfrm>
            <a:off x="2451579" y="1364800"/>
            <a:ext cx="71899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王梓铭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修改</a:t>
            </a:r>
            <a:r>
              <a:rPr lang="en-US" altLang="zh-CN" sz="1400" dirty="0"/>
              <a:t>response</a:t>
            </a:r>
            <a:r>
              <a:rPr lang="zh-CN" altLang="en-US" sz="1400" dirty="0"/>
              <a:t>格式</a:t>
            </a:r>
            <a:r>
              <a:rPr lang="en-US" altLang="zh-CN" sz="1400" dirty="0"/>
              <a:t>, </a:t>
            </a:r>
            <a:r>
              <a:rPr lang="zh-CN" altLang="en-US" sz="1400" dirty="0"/>
              <a:t>对接之前的任务</a:t>
            </a:r>
            <a:r>
              <a:rPr lang="en-US" altLang="zh-CN" sz="1400" dirty="0"/>
              <a:t>, </a:t>
            </a:r>
            <a:r>
              <a:rPr lang="zh-CN" altLang="en-US" sz="1400" dirty="0"/>
              <a:t>主界面</a:t>
            </a:r>
            <a:r>
              <a:rPr lang="en-US" altLang="zh-CN" sz="1400" dirty="0"/>
              <a:t>list</a:t>
            </a:r>
            <a:r>
              <a:rPr lang="zh-CN" altLang="en-US" sz="1400" dirty="0"/>
              <a:t>逻辑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9D9C0E-C30F-4EDF-BAD4-AB3C0BAF6601}"/>
              </a:ext>
            </a:extLst>
          </p:cNvPr>
          <p:cNvSpPr txBox="1"/>
          <p:nvPr/>
        </p:nvSpPr>
        <p:spPr>
          <a:xfrm>
            <a:off x="2451577" y="3059125"/>
            <a:ext cx="71899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王彩文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后端优化</a:t>
            </a:r>
            <a:r>
              <a:rPr lang="en-US" altLang="zh-CN" sz="1400" dirty="0"/>
              <a:t>, </a:t>
            </a:r>
            <a:r>
              <a:rPr lang="zh-CN" altLang="en-US" sz="1400" dirty="0"/>
              <a:t>消息提醒</a:t>
            </a:r>
            <a:endParaRPr lang="en-US" altLang="zh-CN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D2A257-52FC-4442-8A9D-C23E98B362FD}"/>
              </a:ext>
            </a:extLst>
          </p:cNvPr>
          <p:cNvSpPr txBox="1"/>
          <p:nvPr/>
        </p:nvSpPr>
        <p:spPr>
          <a:xfrm>
            <a:off x="2451578" y="4569871"/>
            <a:ext cx="71899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邢桐</a:t>
            </a:r>
            <a:r>
              <a:rPr lang="en-US" altLang="zh-CN" sz="2000" b="1" dirty="0"/>
              <a:t>: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后端优化</a:t>
            </a:r>
            <a:r>
              <a:rPr lang="en-US" altLang="zh-CN" sz="1400" dirty="0"/>
              <a:t>, </a:t>
            </a:r>
            <a:r>
              <a:rPr lang="zh-CN" altLang="en-US" sz="1400" dirty="0"/>
              <a:t>缓存实现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763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313"/>
          <p:cNvSpPr txBox="1"/>
          <p:nvPr/>
        </p:nvSpPr>
        <p:spPr>
          <a:xfrm>
            <a:off x="3626788" y="502838"/>
            <a:ext cx="4028135" cy="493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90" b="1" dirty="0"/>
              <a:t>前端</a:t>
            </a:r>
            <a:r>
              <a:rPr kumimoji="1" lang="en-US" altLang="zh-CN" sz="2490" b="1" dirty="0"/>
              <a:t>—</a:t>
            </a:r>
            <a:r>
              <a:rPr kumimoji="1" lang="zh-CN" altLang="en-US" sz="2490" b="1" dirty="0"/>
              <a:t>何方溥</a:t>
            </a:r>
            <a:r>
              <a:rPr kumimoji="1" lang="en-US" altLang="zh-CN" sz="2490" b="1" dirty="0"/>
              <a:t>, </a:t>
            </a:r>
            <a:r>
              <a:rPr kumimoji="1" lang="zh-CN" altLang="en-US" sz="2490" b="1" dirty="0"/>
              <a:t>常昊</a:t>
            </a:r>
            <a:r>
              <a:rPr kumimoji="1" lang="en-US" altLang="zh-CN" sz="2490" b="1" dirty="0"/>
              <a:t>, </a:t>
            </a:r>
            <a:r>
              <a:rPr kumimoji="1" lang="zh-CN" altLang="en-US" sz="2490" b="1" dirty="0"/>
              <a:t>郑文璐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B66B7-9457-4B52-BD91-4DFE2C6B7B21}"/>
              </a:ext>
            </a:extLst>
          </p:cNvPr>
          <p:cNvSpPr txBox="1"/>
          <p:nvPr/>
        </p:nvSpPr>
        <p:spPr>
          <a:xfrm>
            <a:off x="1413164" y="4560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EB8FBE-9CE8-43B4-8557-27EF0002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2" name="图片 311">
            <a:extLst>
              <a:ext uri="{FF2B5EF4-FFF2-40B4-BE49-F238E27FC236}">
                <a16:creationId xmlns:a16="http://schemas.microsoft.com/office/drawing/2014/main" id="{8DB056D8-C25A-4144-A514-7114BB5E0677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3206344" y="1313177"/>
            <a:ext cx="4869021" cy="48235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0E24D8FA-CEF8-4D9E-BDB2-D8F52B233A49}"/>
              </a:ext>
            </a:extLst>
          </p:cNvPr>
          <p:cNvSpPr/>
          <p:nvPr/>
        </p:nvSpPr>
        <p:spPr>
          <a:xfrm>
            <a:off x="766482" y="793376"/>
            <a:ext cx="2144806" cy="1290918"/>
          </a:xfrm>
          <a:prstGeom prst="wedgeRectCallout">
            <a:avLst>
              <a:gd name="adj1" fmla="val 85436"/>
              <a:gd name="adj2" fmla="val 734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MVP</a:t>
            </a:r>
            <a:r>
              <a:rPr lang="zh-CN" altLang="en-US" dirty="0">
                <a:solidFill>
                  <a:schemeClr val="tx1"/>
                </a:solidFill>
              </a:rPr>
              <a:t>架构</a:t>
            </a:r>
          </a:p>
        </p:txBody>
      </p:sp>
      <p:sp>
        <p:nvSpPr>
          <p:cNvPr id="315" name="对话气泡: 矩形 314">
            <a:extLst>
              <a:ext uri="{FF2B5EF4-FFF2-40B4-BE49-F238E27FC236}">
                <a16:creationId xmlns:a16="http://schemas.microsoft.com/office/drawing/2014/main" id="{E5D2B307-8C22-4E0B-904F-F8D4D993DBDC}"/>
              </a:ext>
            </a:extLst>
          </p:cNvPr>
          <p:cNvSpPr/>
          <p:nvPr/>
        </p:nvSpPr>
        <p:spPr>
          <a:xfrm>
            <a:off x="8611411" y="2371164"/>
            <a:ext cx="2144806" cy="1290918"/>
          </a:xfrm>
          <a:prstGeom prst="wedgeRectCallout">
            <a:avLst>
              <a:gd name="adj1" fmla="val -102652"/>
              <a:gd name="adj2" fmla="val 9739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asyncHttp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7" name="对话气泡: 矩形 316">
            <a:extLst>
              <a:ext uri="{FF2B5EF4-FFF2-40B4-BE49-F238E27FC236}">
                <a16:creationId xmlns:a16="http://schemas.microsoft.com/office/drawing/2014/main" id="{087BFAC0-DE49-4808-A51A-E222E8B2461C}"/>
              </a:ext>
            </a:extLst>
          </p:cNvPr>
          <p:cNvSpPr/>
          <p:nvPr/>
        </p:nvSpPr>
        <p:spPr>
          <a:xfrm>
            <a:off x="793515" y="3342776"/>
            <a:ext cx="2144806" cy="1290918"/>
          </a:xfrm>
          <a:prstGeom prst="wedgeRectCallout">
            <a:avLst>
              <a:gd name="adj1" fmla="val 86690"/>
              <a:gd name="adj2" fmla="val 2499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BridgeFactory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313"/>
          <p:cNvSpPr txBox="1"/>
          <p:nvPr/>
        </p:nvSpPr>
        <p:spPr>
          <a:xfrm>
            <a:off x="3861047" y="2935210"/>
            <a:ext cx="4028135" cy="493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90" b="1" dirty="0"/>
              <a:t>演示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EB8FBE-9CE8-43B4-8557-27EF0002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endParaRPr kumimoji="1" lang="zh-CN" altLang="en-US" sz="11500" b="1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8389" y="1152519"/>
            <a:ext cx="6085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 dirty="0">
                <a:latin typeface="Yuanti SC" charset="-122"/>
                <a:ea typeface="Yuanti SC" charset="-122"/>
                <a:cs typeface="Yuanti SC" charset="-122"/>
              </a:rPr>
              <a:t>THREE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72320" y="4483049"/>
            <a:ext cx="396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下周任务</a:t>
            </a:r>
          </a:p>
        </p:txBody>
      </p:sp>
    </p:spTree>
    <p:extLst>
      <p:ext uri="{BB962C8B-B14F-4D97-AF65-F5344CB8AC3E}">
        <p14:creationId xmlns:p14="http://schemas.microsoft.com/office/powerpoint/2010/main" val="6058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376</Words>
  <Application>Microsoft Office PowerPoint</Application>
  <PresentationFormat>宽屏</PresentationFormat>
  <Paragraphs>79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Nexa Bold</vt:lpstr>
      <vt:lpstr>Roboto</vt:lpstr>
      <vt:lpstr>Roboto Light</vt:lpstr>
      <vt:lpstr>Yuanti SC</vt:lpstr>
      <vt:lpstr>等线</vt:lpstr>
      <vt:lpstr>等线 Light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</dc:title>
  <dc:creator>DADI</dc:creator>
  <cp:lastModifiedBy>Michael Wang</cp:lastModifiedBy>
  <cp:revision>103</cp:revision>
  <dcterms:created xsi:type="dcterms:W3CDTF">2017-06-30T06:59:00Z</dcterms:created>
  <dcterms:modified xsi:type="dcterms:W3CDTF">2018-05-20T04:18:32Z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