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9" r:id="rId5"/>
    <p:sldId id="283" r:id="rId6"/>
    <p:sldId id="284" r:id="rId7"/>
    <p:sldId id="285" r:id="rId8"/>
    <p:sldId id="286" r:id="rId9"/>
    <p:sldId id="287" r:id="rId10"/>
    <p:sldId id="258" r:id="rId11"/>
    <p:sldId id="269" r:id="rId12"/>
    <p:sldId id="265" r:id="rId13"/>
    <p:sldId id="280" r:id="rId14"/>
    <p:sldId id="266" r:id="rId15"/>
    <p:sldId id="267" r:id="rId16"/>
    <p:sldId id="281" r:id="rId17"/>
    <p:sldId id="282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3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4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8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3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4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3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9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2192000 w 12192000"/>
              <a:gd name="connsiteY1" fmla="*/ 6858000 h 6858000"/>
              <a:gd name="connsiteX2" fmla="*/ 0 w 12192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0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173480"/>
            <a:ext cx="12192000" cy="5684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6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5CC-FD02-4A75-99C3-005B8D926E98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1061-DB80-4B37-AB61-68A152C37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4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6760" y="2286000"/>
            <a:ext cx="749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6.24</a:t>
            </a:r>
            <a:r>
              <a:rPr lang="zh-CN" altLang="en-US" sz="4800" b="1" dirty="0">
                <a:solidFill>
                  <a:schemeClr val="bg1"/>
                </a:solidFill>
              </a:rPr>
              <a:t>站会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46760" y="3977640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46760" y="4160520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点拾成金小组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5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solidFill>
                  <a:schemeClr val="bg1"/>
                </a:solidFill>
              </a:rPr>
              <a:t>2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1128238"/>
            <a:ext cx="749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项目管理</a:t>
            </a:r>
            <a:r>
              <a:rPr lang="en-US" altLang="zh-CN" sz="4800" b="1" dirty="0">
                <a:solidFill>
                  <a:schemeClr val="bg1"/>
                </a:solidFill>
              </a:rPr>
              <a:t>&amp;</a:t>
            </a:r>
            <a:r>
              <a:rPr lang="zh-CN" altLang="en-US" sz="4800" b="1" dirty="0">
                <a:solidFill>
                  <a:schemeClr val="bg1"/>
                </a:solidFill>
              </a:rPr>
              <a:t>建设总结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46760" y="2880777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4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时间进度管理</a:t>
            </a:r>
          </a:p>
        </p:txBody>
      </p:sp>
      <p:grpSp>
        <p:nvGrpSpPr>
          <p:cNvPr id="3" name="Group 138"/>
          <p:cNvGrpSpPr/>
          <p:nvPr/>
        </p:nvGrpSpPr>
        <p:grpSpPr>
          <a:xfrm>
            <a:off x="5450946" y="5340818"/>
            <a:ext cx="1290109" cy="1166372"/>
            <a:chOff x="4116388" y="4011613"/>
            <a:chExt cx="893763" cy="808040"/>
          </a:xfrm>
        </p:grpSpPr>
        <p:sp>
          <p:nvSpPr>
            <p:cNvPr id="5" name="Freeform 109"/>
            <p:cNvSpPr>
              <a:spLocks/>
            </p:cNvSpPr>
            <p:nvPr/>
          </p:nvSpPr>
          <p:spPr bwMode="auto">
            <a:xfrm>
              <a:off x="4116388" y="4011613"/>
              <a:ext cx="893763" cy="806450"/>
            </a:xfrm>
            <a:custGeom>
              <a:avLst/>
              <a:gdLst/>
              <a:ahLst/>
              <a:cxnLst>
                <a:cxn ang="0">
                  <a:pos x="564" y="138"/>
                </a:cxn>
                <a:cxn ang="0">
                  <a:pos x="435" y="0"/>
                </a:cxn>
                <a:cxn ang="0">
                  <a:pos x="435" y="0"/>
                </a:cxn>
                <a:cxn ang="0">
                  <a:pos x="434" y="2"/>
                </a:cxn>
                <a:cxn ang="0">
                  <a:pos x="434" y="0"/>
                </a:cxn>
                <a:cxn ang="0">
                  <a:pos x="282" y="140"/>
                </a:cxn>
                <a:cxn ang="0">
                  <a:pos x="130" y="0"/>
                </a:cxn>
                <a:cxn ang="0">
                  <a:pos x="129" y="2"/>
                </a:cxn>
                <a:cxn ang="0">
                  <a:pos x="129" y="0"/>
                </a:cxn>
                <a:cxn ang="0">
                  <a:pos x="129" y="0"/>
                </a:cxn>
                <a:cxn ang="0">
                  <a:pos x="0" y="138"/>
                </a:cxn>
                <a:cxn ang="0">
                  <a:pos x="282" y="511"/>
                </a:cxn>
                <a:cxn ang="0">
                  <a:pos x="564" y="138"/>
                </a:cxn>
              </a:cxnLst>
              <a:rect l="0" t="0" r="r" b="b"/>
              <a:pathLst>
                <a:path w="564" h="511">
                  <a:moveTo>
                    <a:pt x="564" y="138"/>
                  </a:moveTo>
                  <a:cubicBezTo>
                    <a:pt x="496" y="127"/>
                    <a:pt x="443" y="71"/>
                    <a:pt x="435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35" y="1"/>
                    <a:pt x="434" y="1"/>
                    <a:pt x="434" y="2"/>
                  </a:cubicBezTo>
                  <a:cubicBezTo>
                    <a:pt x="434" y="1"/>
                    <a:pt x="434" y="0"/>
                    <a:pt x="434" y="0"/>
                  </a:cubicBezTo>
                  <a:cubicBezTo>
                    <a:pt x="425" y="79"/>
                    <a:pt x="360" y="140"/>
                    <a:pt x="282" y="140"/>
                  </a:cubicBezTo>
                  <a:cubicBezTo>
                    <a:pt x="204" y="140"/>
                    <a:pt x="139" y="79"/>
                    <a:pt x="130" y="0"/>
                  </a:cubicBezTo>
                  <a:cubicBezTo>
                    <a:pt x="129" y="0"/>
                    <a:pt x="129" y="1"/>
                    <a:pt x="129" y="2"/>
                  </a:cubicBezTo>
                  <a:cubicBezTo>
                    <a:pt x="129" y="1"/>
                    <a:pt x="129" y="1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1" y="71"/>
                    <a:pt x="68" y="127"/>
                    <a:pt x="0" y="138"/>
                  </a:cubicBezTo>
                  <a:cubicBezTo>
                    <a:pt x="282" y="511"/>
                    <a:pt x="282" y="511"/>
                    <a:pt x="282" y="511"/>
                  </a:cubicBezTo>
                  <a:lnTo>
                    <a:pt x="564" y="1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Freeform 110"/>
            <p:cNvSpPr>
              <a:spLocks/>
            </p:cNvSpPr>
            <p:nvPr/>
          </p:nvSpPr>
          <p:spPr bwMode="auto">
            <a:xfrm>
              <a:off x="4332288" y="4056063"/>
              <a:ext cx="461963" cy="762000"/>
            </a:xfrm>
            <a:custGeom>
              <a:avLst/>
              <a:gdLst/>
              <a:ahLst/>
              <a:cxnLst>
                <a:cxn ang="0">
                  <a:pos x="145" y="480"/>
                </a:cxn>
                <a:cxn ang="0">
                  <a:pos x="291" y="0"/>
                </a:cxn>
                <a:cxn ang="0">
                  <a:pos x="0" y="2"/>
                </a:cxn>
                <a:cxn ang="0">
                  <a:pos x="145" y="480"/>
                </a:cxn>
              </a:cxnLst>
              <a:rect l="0" t="0" r="r" b="b"/>
              <a:pathLst>
                <a:path w="291" h="480">
                  <a:moveTo>
                    <a:pt x="145" y="480"/>
                  </a:moveTo>
                  <a:lnTo>
                    <a:pt x="291" y="0"/>
                  </a:lnTo>
                  <a:lnTo>
                    <a:pt x="0" y="2"/>
                  </a:lnTo>
                  <a:lnTo>
                    <a:pt x="145" y="4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" name="Freeform 132"/>
            <p:cNvSpPr/>
            <p:nvPr/>
          </p:nvSpPr>
          <p:spPr>
            <a:xfrm rot="10800000">
              <a:off x="4388640" y="4586287"/>
              <a:ext cx="353568" cy="233366"/>
            </a:xfrm>
            <a:custGeom>
              <a:avLst/>
              <a:gdLst>
                <a:gd name="connsiteX0" fmla="*/ 0 w 353568"/>
                <a:gd name="connsiteY0" fmla="*/ 233366 h 233366"/>
                <a:gd name="connsiteX1" fmla="*/ 176784 w 353568"/>
                <a:gd name="connsiteY1" fmla="*/ 0 h 233366"/>
                <a:gd name="connsiteX2" fmla="*/ 353568 w 353568"/>
                <a:gd name="connsiteY2" fmla="*/ 233366 h 233366"/>
                <a:gd name="connsiteX3" fmla="*/ 0 w 353568"/>
                <a:gd name="connsiteY3" fmla="*/ 233366 h 233366"/>
                <a:gd name="connsiteX0" fmla="*/ 0 w 353568"/>
                <a:gd name="connsiteY0" fmla="*/ 233366 h 233366"/>
                <a:gd name="connsiteX1" fmla="*/ 176784 w 353568"/>
                <a:gd name="connsiteY1" fmla="*/ 0 h 233366"/>
                <a:gd name="connsiteX2" fmla="*/ 353568 w 353568"/>
                <a:gd name="connsiteY2" fmla="*/ 233366 h 233366"/>
                <a:gd name="connsiteX3" fmla="*/ 172589 w 353568"/>
                <a:gd name="connsiteY3" fmla="*/ 233365 h 233366"/>
                <a:gd name="connsiteX4" fmla="*/ 0 w 353568"/>
                <a:gd name="connsiteY4" fmla="*/ 233366 h 23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568" h="233366">
                  <a:moveTo>
                    <a:pt x="0" y="233366"/>
                  </a:moveTo>
                  <a:lnTo>
                    <a:pt x="176784" y="0"/>
                  </a:lnTo>
                  <a:lnTo>
                    <a:pt x="353568" y="233366"/>
                  </a:lnTo>
                  <a:lnTo>
                    <a:pt x="172589" y="233365"/>
                  </a:lnTo>
                  <a:lnTo>
                    <a:pt x="0" y="23336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hord 139"/>
          <p:cNvSpPr/>
          <p:nvPr/>
        </p:nvSpPr>
        <p:spPr>
          <a:xfrm>
            <a:off x="5454383" y="1368521"/>
            <a:ext cx="1283235" cy="1319897"/>
          </a:xfrm>
          <a:prstGeom prst="chord">
            <a:avLst>
              <a:gd name="adj1" fmla="val 10695413"/>
              <a:gd name="adj2" fmla="val 10617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9" name="Group 146"/>
          <p:cNvGrpSpPr/>
          <p:nvPr/>
        </p:nvGrpSpPr>
        <p:grpSpPr>
          <a:xfrm>
            <a:off x="5453237" y="4719825"/>
            <a:ext cx="1285527" cy="939511"/>
            <a:chOff x="4089927" y="3529929"/>
            <a:chExt cx="964145" cy="704633"/>
          </a:xfrm>
        </p:grpSpPr>
        <p:grpSp>
          <p:nvGrpSpPr>
            <p:cNvPr id="10" name="Group 137"/>
            <p:cNvGrpSpPr/>
            <p:nvPr/>
          </p:nvGrpSpPr>
          <p:grpSpPr>
            <a:xfrm>
              <a:off x="4089927" y="3529929"/>
              <a:ext cx="964145" cy="704633"/>
              <a:chOff x="4117975" y="3581400"/>
              <a:chExt cx="890588" cy="650875"/>
            </a:xfrm>
          </p:grpSpPr>
          <p:sp>
            <p:nvSpPr>
              <p:cNvPr id="12" name="Freeform 111"/>
              <p:cNvSpPr>
                <a:spLocks/>
              </p:cNvSpPr>
              <p:nvPr/>
            </p:nvSpPr>
            <p:spPr bwMode="auto">
              <a:xfrm>
                <a:off x="4117975" y="3581400"/>
                <a:ext cx="203200" cy="647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1"/>
                  </a:cxn>
                  <a:cxn ang="0">
                    <a:pos x="128" y="273"/>
                  </a:cxn>
                  <a:cxn ang="0">
                    <a:pos x="128" y="0"/>
                  </a:cxn>
                  <a:cxn ang="0">
                    <a:pos x="0" y="0"/>
                  </a:cxn>
                </a:cxnLst>
                <a:rect l="0" t="0" r="r" b="b"/>
                <a:pathLst>
                  <a:path w="128" h="411">
                    <a:moveTo>
                      <a:pt x="0" y="0"/>
                    </a:moveTo>
                    <a:cubicBezTo>
                      <a:pt x="0" y="411"/>
                      <a:pt x="0" y="411"/>
                      <a:pt x="0" y="411"/>
                    </a:cubicBezTo>
                    <a:cubicBezTo>
                      <a:pt x="67" y="400"/>
                      <a:pt x="120" y="344"/>
                      <a:pt x="128" y="273"/>
                    </a:cubicBezTo>
                    <a:cubicBezTo>
                      <a:pt x="128" y="0"/>
                      <a:pt x="128" y="0"/>
                      <a:pt x="1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" name="Freeform 112"/>
              <p:cNvSpPr>
                <a:spLocks/>
              </p:cNvSpPr>
              <p:nvPr/>
            </p:nvSpPr>
            <p:spPr bwMode="auto">
              <a:xfrm>
                <a:off x="4321175" y="3581400"/>
                <a:ext cx="484188" cy="650875"/>
              </a:xfrm>
              <a:custGeom>
                <a:avLst/>
                <a:gdLst/>
                <a:ahLst/>
                <a:cxnLst>
                  <a:cxn ang="0">
                    <a:pos x="306" y="0"/>
                  </a:cxn>
                  <a:cxn ang="0">
                    <a:pos x="0" y="0"/>
                  </a:cxn>
                  <a:cxn ang="0">
                    <a:pos x="0" y="273"/>
                  </a:cxn>
                  <a:cxn ang="0">
                    <a:pos x="0" y="273"/>
                  </a:cxn>
                  <a:cxn ang="0">
                    <a:pos x="0" y="275"/>
                  </a:cxn>
                  <a:cxn ang="0">
                    <a:pos x="1" y="273"/>
                  </a:cxn>
                  <a:cxn ang="0">
                    <a:pos x="153" y="413"/>
                  </a:cxn>
                  <a:cxn ang="0">
                    <a:pos x="305" y="273"/>
                  </a:cxn>
                  <a:cxn ang="0">
                    <a:pos x="305" y="275"/>
                  </a:cxn>
                  <a:cxn ang="0">
                    <a:pos x="306" y="273"/>
                  </a:cxn>
                  <a:cxn ang="0">
                    <a:pos x="306" y="273"/>
                  </a:cxn>
                  <a:cxn ang="0">
                    <a:pos x="306" y="0"/>
                  </a:cxn>
                </a:cxnLst>
                <a:rect l="0" t="0" r="r" b="b"/>
                <a:pathLst>
                  <a:path w="306" h="413">
                    <a:moveTo>
                      <a:pt x="30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74"/>
                      <a:pt x="0" y="274"/>
                      <a:pt x="0" y="275"/>
                    </a:cubicBezTo>
                    <a:cubicBezTo>
                      <a:pt x="0" y="274"/>
                      <a:pt x="0" y="273"/>
                      <a:pt x="1" y="273"/>
                    </a:cubicBezTo>
                    <a:cubicBezTo>
                      <a:pt x="10" y="352"/>
                      <a:pt x="75" y="413"/>
                      <a:pt x="153" y="413"/>
                    </a:cubicBezTo>
                    <a:cubicBezTo>
                      <a:pt x="231" y="413"/>
                      <a:pt x="296" y="352"/>
                      <a:pt x="305" y="273"/>
                    </a:cubicBezTo>
                    <a:cubicBezTo>
                      <a:pt x="305" y="273"/>
                      <a:pt x="305" y="274"/>
                      <a:pt x="305" y="275"/>
                    </a:cubicBezTo>
                    <a:cubicBezTo>
                      <a:pt x="305" y="274"/>
                      <a:pt x="306" y="274"/>
                      <a:pt x="306" y="273"/>
                    </a:cubicBezTo>
                    <a:cubicBezTo>
                      <a:pt x="306" y="273"/>
                      <a:pt x="306" y="273"/>
                      <a:pt x="306" y="273"/>
                    </a:cubicBez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14" name="Freeform 113"/>
              <p:cNvSpPr>
                <a:spLocks/>
              </p:cNvSpPr>
              <p:nvPr/>
            </p:nvSpPr>
            <p:spPr bwMode="auto">
              <a:xfrm>
                <a:off x="4805363" y="3581400"/>
                <a:ext cx="203200" cy="647700"/>
              </a:xfrm>
              <a:custGeom>
                <a:avLst/>
                <a:gdLst/>
                <a:ahLst/>
                <a:cxnLst>
                  <a:cxn ang="0">
                    <a:pos x="0" y="273"/>
                  </a:cxn>
                  <a:cxn ang="0">
                    <a:pos x="128" y="411"/>
                  </a:cxn>
                  <a:cxn ang="0">
                    <a:pos x="128" y="0"/>
                  </a:cxn>
                  <a:cxn ang="0">
                    <a:pos x="0" y="0"/>
                  </a:cxn>
                  <a:cxn ang="0">
                    <a:pos x="0" y="273"/>
                  </a:cxn>
                </a:cxnLst>
                <a:rect l="0" t="0" r="r" b="b"/>
                <a:pathLst>
                  <a:path w="128" h="411">
                    <a:moveTo>
                      <a:pt x="0" y="273"/>
                    </a:moveTo>
                    <a:cubicBezTo>
                      <a:pt x="8" y="344"/>
                      <a:pt x="61" y="400"/>
                      <a:pt x="128" y="411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7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1" name="TextBox 142"/>
            <p:cNvSpPr txBox="1"/>
            <p:nvPr/>
          </p:nvSpPr>
          <p:spPr>
            <a:xfrm>
              <a:off x="4347660" y="3562350"/>
              <a:ext cx="448681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5" name="Group 147"/>
          <p:cNvGrpSpPr/>
          <p:nvPr/>
        </p:nvGrpSpPr>
        <p:grpSpPr>
          <a:xfrm>
            <a:off x="5450946" y="3828434"/>
            <a:ext cx="1287817" cy="891388"/>
            <a:chOff x="4088209" y="2861387"/>
            <a:chExt cx="965863" cy="668541"/>
          </a:xfrm>
        </p:grpSpPr>
        <p:grpSp>
          <p:nvGrpSpPr>
            <p:cNvPr id="16" name="Group 136"/>
            <p:cNvGrpSpPr/>
            <p:nvPr/>
          </p:nvGrpSpPr>
          <p:grpSpPr>
            <a:xfrm>
              <a:off x="4088209" y="2861387"/>
              <a:ext cx="965863" cy="668541"/>
              <a:chOff x="4116388" y="2963863"/>
              <a:chExt cx="892175" cy="617537"/>
            </a:xfrm>
          </p:grpSpPr>
          <p:sp>
            <p:nvSpPr>
              <p:cNvPr id="18" name="Freeform 115"/>
              <p:cNvSpPr>
                <a:spLocks/>
              </p:cNvSpPr>
              <p:nvPr/>
            </p:nvSpPr>
            <p:spPr bwMode="auto">
              <a:xfrm>
                <a:off x="4116388" y="2963863"/>
                <a:ext cx="204788" cy="617537"/>
              </a:xfrm>
              <a:custGeom>
                <a:avLst/>
                <a:gdLst/>
                <a:ahLst/>
                <a:cxnLst>
                  <a:cxn ang="0">
                    <a:pos x="0" y="389"/>
                  </a:cxn>
                  <a:cxn ang="0">
                    <a:pos x="129" y="389"/>
                  </a:cxn>
                  <a:cxn ang="0">
                    <a:pos x="129" y="0"/>
                  </a:cxn>
                  <a:cxn ang="0">
                    <a:pos x="1" y="0"/>
                  </a:cxn>
                  <a:cxn ang="0">
                    <a:pos x="0" y="389"/>
                  </a:cxn>
                </a:cxnLst>
                <a:rect l="0" t="0" r="r" b="b"/>
                <a:pathLst>
                  <a:path w="129" h="389">
                    <a:moveTo>
                      <a:pt x="0" y="389"/>
                    </a:moveTo>
                    <a:lnTo>
                      <a:pt x="129" y="389"/>
                    </a:lnTo>
                    <a:lnTo>
                      <a:pt x="129" y="0"/>
                    </a:lnTo>
                    <a:lnTo>
                      <a:pt x="1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" name="Rectangle 116"/>
              <p:cNvSpPr>
                <a:spLocks noChangeArrowheads="1"/>
              </p:cNvSpPr>
              <p:nvPr/>
            </p:nvSpPr>
            <p:spPr bwMode="auto">
              <a:xfrm>
                <a:off x="4321175" y="2963863"/>
                <a:ext cx="484188" cy="6175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" name="Rectangle 117"/>
              <p:cNvSpPr>
                <a:spLocks noChangeArrowheads="1"/>
              </p:cNvSpPr>
              <p:nvPr/>
            </p:nvSpPr>
            <p:spPr bwMode="auto">
              <a:xfrm>
                <a:off x="4805363" y="2963863"/>
                <a:ext cx="203200" cy="61753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7" name="TextBox 143"/>
            <p:cNvSpPr txBox="1"/>
            <p:nvPr/>
          </p:nvSpPr>
          <p:spPr>
            <a:xfrm>
              <a:off x="4347660" y="2965450"/>
              <a:ext cx="448681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21" name="Group 148"/>
          <p:cNvGrpSpPr/>
          <p:nvPr/>
        </p:nvGrpSpPr>
        <p:grpSpPr>
          <a:xfrm>
            <a:off x="5450946" y="2939339"/>
            <a:ext cx="1287817" cy="889098"/>
            <a:chOff x="4088209" y="2194564"/>
            <a:chExt cx="965863" cy="666823"/>
          </a:xfrm>
        </p:grpSpPr>
        <p:grpSp>
          <p:nvGrpSpPr>
            <p:cNvPr id="22" name="Group 135"/>
            <p:cNvGrpSpPr/>
            <p:nvPr/>
          </p:nvGrpSpPr>
          <p:grpSpPr>
            <a:xfrm>
              <a:off x="4088209" y="2194564"/>
              <a:ext cx="965863" cy="666823"/>
              <a:chOff x="4116388" y="2347913"/>
              <a:chExt cx="892175" cy="615950"/>
            </a:xfrm>
          </p:grpSpPr>
          <p:sp>
            <p:nvSpPr>
              <p:cNvPr id="24" name="Freeform 118"/>
              <p:cNvSpPr>
                <a:spLocks/>
              </p:cNvSpPr>
              <p:nvPr/>
            </p:nvSpPr>
            <p:spPr bwMode="auto">
              <a:xfrm>
                <a:off x="4116388" y="2347913"/>
                <a:ext cx="204788" cy="615950"/>
              </a:xfrm>
              <a:custGeom>
                <a:avLst/>
                <a:gdLst/>
                <a:ahLst/>
                <a:cxnLst>
                  <a:cxn ang="0">
                    <a:pos x="0" y="388"/>
                  </a:cxn>
                  <a:cxn ang="0">
                    <a:pos x="129" y="388"/>
                  </a:cxn>
                  <a:cxn ang="0">
                    <a:pos x="129" y="0"/>
                  </a:cxn>
                  <a:cxn ang="0">
                    <a:pos x="1" y="0"/>
                  </a:cxn>
                  <a:cxn ang="0">
                    <a:pos x="0" y="388"/>
                  </a:cxn>
                </a:cxnLst>
                <a:rect l="0" t="0" r="r" b="b"/>
                <a:pathLst>
                  <a:path w="129" h="388">
                    <a:moveTo>
                      <a:pt x="0" y="388"/>
                    </a:moveTo>
                    <a:lnTo>
                      <a:pt x="129" y="388"/>
                    </a:lnTo>
                    <a:lnTo>
                      <a:pt x="129" y="0"/>
                    </a:lnTo>
                    <a:lnTo>
                      <a:pt x="1" y="0"/>
                    </a:lnTo>
                    <a:lnTo>
                      <a:pt x="0" y="38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Rectangle 119"/>
              <p:cNvSpPr>
                <a:spLocks noChangeArrowheads="1"/>
              </p:cNvSpPr>
              <p:nvPr/>
            </p:nvSpPr>
            <p:spPr bwMode="auto">
              <a:xfrm>
                <a:off x="4321175" y="2347913"/>
                <a:ext cx="484188" cy="61595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Rectangle 120"/>
              <p:cNvSpPr>
                <a:spLocks noChangeArrowheads="1"/>
              </p:cNvSpPr>
              <p:nvPr/>
            </p:nvSpPr>
            <p:spPr bwMode="auto">
              <a:xfrm>
                <a:off x="4805363" y="2347913"/>
                <a:ext cx="203200" cy="61595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3" name="TextBox 144"/>
            <p:cNvSpPr txBox="1"/>
            <p:nvPr/>
          </p:nvSpPr>
          <p:spPr>
            <a:xfrm>
              <a:off x="4347660" y="2305050"/>
              <a:ext cx="448681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27" name="Group 149"/>
          <p:cNvGrpSpPr/>
          <p:nvPr/>
        </p:nvGrpSpPr>
        <p:grpSpPr>
          <a:xfrm>
            <a:off x="5450946" y="2047946"/>
            <a:ext cx="1287817" cy="891388"/>
            <a:chOff x="4088209" y="1526021"/>
            <a:chExt cx="965863" cy="668541"/>
          </a:xfrm>
        </p:grpSpPr>
        <p:grpSp>
          <p:nvGrpSpPr>
            <p:cNvPr id="28" name="Group 134"/>
            <p:cNvGrpSpPr/>
            <p:nvPr/>
          </p:nvGrpSpPr>
          <p:grpSpPr>
            <a:xfrm>
              <a:off x="4088209" y="1526021"/>
              <a:ext cx="965863" cy="668541"/>
              <a:chOff x="4116388" y="1730375"/>
              <a:chExt cx="892175" cy="617537"/>
            </a:xfrm>
          </p:grpSpPr>
          <p:sp>
            <p:nvSpPr>
              <p:cNvPr id="30" name="Freeform 121"/>
              <p:cNvSpPr>
                <a:spLocks/>
              </p:cNvSpPr>
              <p:nvPr/>
            </p:nvSpPr>
            <p:spPr bwMode="auto">
              <a:xfrm>
                <a:off x="4116388" y="1730375"/>
                <a:ext cx="204788" cy="617537"/>
              </a:xfrm>
              <a:custGeom>
                <a:avLst/>
                <a:gdLst/>
                <a:ahLst/>
                <a:cxnLst>
                  <a:cxn ang="0">
                    <a:pos x="0" y="389"/>
                  </a:cxn>
                  <a:cxn ang="0">
                    <a:pos x="129" y="389"/>
                  </a:cxn>
                  <a:cxn ang="0">
                    <a:pos x="129" y="0"/>
                  </a:cxn>
                  <a:cxn ang="0">
                    <a:pos x="1" y="0"/>
                  </a:cxn>
                  <a:cxn ang="0">
                    <a:pos x="0" y="389"/>
                  </a:cxn>
                </a:cxnLst>
                <a:rect l="0" t="0" r="r" b="b"/>
                <a:pathLst>
                  <a:path w="129" h="389">
                    <a:moveTo>
                      <a:pt x="0" y="389"/>
                    </a:moveTo>
                    <a:lnTo>
                      <a:pt x="129" y="389"/>
                    </a:lnTo>
                    <a:lnTo>
                      <a:pt x="129" y="0"/>
                    </a:lnTo>
                    <a:lnTo>
                      <a:pt x="1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Rectangle 122"/>
              <p:cNvSpPr>
                <a:spLocks noChangeArrowheads="1"/>
              </p:cNvSpPr>
              <p:nvPr/>
            </p:nvSpPr>
            <p:spPr bwMode="auto">
              <a:xfrm>
                <a:off x="4321175" y="1730375"/>
                <a:ext cx="484188" cy="61753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Rectangle 123"/>
              <p:cNvSpPr>
                <a:spLocks noChangeArrowheads="1"/>
              </p:cNvSpPr>
              <p:nvPr/>
            </p:nvSpPr>
            <p:spPr bwMode="auto">
              <a:xfrm>
                <a:off x="4805363" y="1730375"/>
                <a:ext cx="203200" cy="61753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9" name="TextBox 145"/>
            <p:cNvSpPr txBox="1"/>
            <p:nvPr/>
          </p:nvSpPr>
          <p:spPr>
            <a:xfrm>
              <a:off x="4347660" y="1631950"/>
              <a:ext cx="448681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33" name="TextBox 150"/>
          <p:cNvSpPr txBox="1"/>
          <p:nvPr/>
        </p:nvSpPr>
        <p:spPr>
          <a:xfrm flipH="1">
            <a:off x="2426911" y="5046341"/>
            <a:ext cx="281973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1"/>
                </a:solidFill>
              </a:rPr>
              <a:t>里程碑</a:t>
            </a:r>
            <a:r>
              <a:rPr lang="en-US" altLang="zh-CN" sz="1600" b="1" dirty="0">
                <a:solidFill>
                  <a:schemeClr val="accent1"/>
                </a:solidFill>
              </a:rPr>
              <a:t>1: </a:t>
            </a:r>
            <a:r>
              <a:rPr lang="zh-CN" altLang="en-US" sz="1600" b="1" dirty="0">
                <a:solidFill>
                  <a:schemeClr val="accent1"/>
                </a:solidFill>
              </a:rPr>
              <a:t>活动模块完成</a:t>
            </a:r>
            <a:r>
              <a:rPr lang="en-US" altLang="zh-CN" sz="1600" b="1" dirty="0">
                <a:solidFill>
                  <a:schemeClr val="accent1"/>
                </a:solidFill>
              </a:rPr>
              <a:t>(5.20)</a:t>
            </a: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4" name="TextBox 151"/>
          <p:cNvSpPr txBox="1"/>
          <p:nvPr/>
        </p:nvSpPr>
        <p:spPr>
          <a:xfrm>
            <a:off x="6993133" y="4165808"/>
            <a:ext cx="281973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2"/>
                </a:solidFill>
              </a:rPr>
              <a:t>里程碑</a:t>
            </a:r>
            <a:r>
              <a:rPr lang="en-US" altLang="zh-CN" sz="1600" b="1" dirty="0">
                <a:solidFill>
                  <a:schemeClr val="accent2"/>
                </a:solidFill>
              </a:rPr>
              <a:t>2: </a:t>
            </a:r>
            <a:r>
              <a:rPr lang="zh-CN" altLang="en-US" sz="1600" b="1" dirty="0">
                <a:solidFill>
                  <a:schemeClr val="accent2"/>
                </a:solidFill>
              </a:rPr>
              <a:t>个人模块完成</a:t>
            </a:r>
            <a:r>
              <a:rPr lang="en-US" altLang="zh-CN" sz="1600" b="1" dirty="0">
                <a:solidFill>
                  <a:schemeClr val="accent2"/>
                </a:solidFill>
              </a:rPr>
              <a:t>(6.1)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grpSp>
        <p:nvGrpSpPr>
          <p:cNvPr id="35" name="Group 189"/>
          <p:cNvGrpSpPr/>
          <p:nvPr/>
        </p:nvGrpSpPr>
        <p:grpSpPr>
          <a:xfrm>
            <a:off x="1219200" y="4789525"/>
            <a:ext cx="914400" cy="812800"/>
            <a:chOff x="304800" y="3714750"/>
            <a:chExt cx="685800" cy="609600"/>
          </a:xfrm>
        </p:grpSpPr>
        <p:sp>
          <p:nvSpPr>
            <p:cNvPr id="36" name="Rectangle 166"/>
            <p:cNvSpPr/>
            <p:nvPr/>
          </p:nvSpPr>
          <p:spPr>
            <a:xfrm flipH="1">
              <a:off x="304800" y="3714750"/>
              <a:ext cx="6096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7" name="Rectangle 167"/>
            <p:cNvSpPr/>
            <p:nvPr/>
          </p:nvSpPr>
          <p:spPr>
            <a:xfrm flipH="1">
              <a:off x="381000" y="3714750"/>
              <a:ext cx="609600" cy="60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8" name="Freeform 116"/>
            <p:cNvSpPr>
              <a:spLocks noEditPoints="1"/>
            </p:cNvSpPr>
            <p:nvPr/>
          </p:nvSpPr>
          <p:spPr bwMode="auto">
            <a:xfrm>
              <a:off x="499936" y="3869660"/>
              <a:ext cx="371729" cy="29978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39" name="Group 190"/>
          <p:cNvGrpSpPr/>
          <p:nvPr/>
        </p:nvGrpSpPr>
        <p:grpSpPr>
          <a:xfrm>
            <a:off x="10067236" y="3853172"/>
            <a:ext cx="914400" cy="812800"/>
            <a:chOff x="7620000" y="2901950"/>
            <a:chExt cx="685800" cy="609600"/>
          </a:xfrm>
        </p:grpSpPr>
        <p:sp>
          <p:nvSpPr>
            <p:cNvPr id="40" name="Rectangle 165"/>
            <p:cNvSpPr/>
            <p:nvPr/>
          </p:nvSpPr>
          <p:spPr>
            <a:xfrm>
              <a:off x="7696200" y="2901950"/>
              <a:ext cx="6096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1" name="Rectangle 164"/>
            <p:cNvSpPr/>
            <p:nvPr/>
          </p:nvSpPr>
          <p:spPr>
            <a:xfrm>
              <a:off x="7620000" y="2901950"/>
              <a:ext cx="6096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2" name="Freeform 139"/>
            <p:cNvSpPr>
              <a:spLocks noEditPoints="1"/>
            </p:cNvSpPr>
            <p:nvPr/>
          </p:nvSpPr>
          <p:spPr bwMode="auto">
            <a:xfrm>
              <a:off x="7744598" y="3048001"/>
              <a:ext cx="360405" cy="317499"/>
            </a:xfrm>
            <a:custGeom>
              <a:avLst/>
              <a:gdLst/>
              <a:ahLst/>
              <a:cxnLst>
                <a:cxn ang="0">
                  <a:pos x="313" y="352"/>
                </a:cxn>
                <a:cxn ang="0">
                  <a:pos x="225" y="265"/>
                </a:cxn>
                <a:cxn ang="0">
                  <a:pos x="313" y="178"/>
                </a:cxn>
                <a:cxn ang="0">
                  <a:pos x="400" y="265"/>
                </a:cxn>
                <a:cxn ang="0">
                  <a:pos x="313" y="352"/>
                </a:cxn>
                <a:cxn ang="0">
                  <a:pos x="325" y="203"/>
                </a:cxn>
                <a:cxn ang="0">
                  <a:pos x="300" y="203"/>
                </a:cxn>
                <a:cxn ang="0">
                  <a:pos x="300" y="228"/>
                </a:cxn>
                <a:cxn ang="0">
                  <a:pos x="325" y="228"/>
                </a:cxn>
                <a:cxn ang="0">
                  <a:pos x="325" y="203"/>
                </a:cxn>
                <a:cxn ang="0">
                  <a:pos x="325" y="253"/>
                </a:cxn>
                <a:cxn ang="0">
                  <a:pos x="300" y="253"/>
                </a:cxn>
                <a:cxn ang="0">
                  <a:pos x="300" y="328"/>
                </a:cxn>
                <a:cxn ang="0">
                  <a:pos x="325" y="328"/>
                </a:cxn>
                <a:cxn ang="0">
                  <a:pos x="325" y="253"/>
                </a:cxn>
                <a:cxn ang="0">
                  <a:pos x="254" y="150"/>
                </a:cxn>
                <a:cxn ang="0">
                  <a:pos x="227" y="190"/>
                </a:cxn>
                <a:cxn ang="0">
                  <a:pos x="226" y="194"/>
                </a:cxn>
                <a:cxn ang="0">
                  <a:pos x="200" y="265"/>
                </a:cxn>
                <a:cxn ang="0">
                  <a:pos x="240" y="351"/>
                </a:cxn>
                <a:cxn ang="0">
                  <a:pos x="1" y="352"/>
                </a:cxn>
                <a:cxn ang="0">
                  <a:pos x="11" y="292"/>
                </a:cxn>
                <a:cxn ang="0">
                  <a:pos x="90" y="254"/>
                </a:cxn>
                <a:cxn ang="0">
                  <a:pos x="151" y="216"/>
                </a:cxn>
                <a:cxn ang="0">
                  <a:pos x="150" y="188"/>
                </a:cxn>
                <a:cxn ang="0">
                  <a:pos x="118" y="150"/>
                </a:cxn>
                <a:cxn ang="0">
                  <a:pos x="100" y="128"/>
                </a:cxn>
                <a:cxn ang="0">
                  <a:pos x="115" y="90"/>
                </a:cxn>
                <a:cxn ang="0">
                  <a:pos x="123" y="81"/>
                </a:cxn>
                <a:cxn ang="0">
                  <a:pos x="124" y="53"/>
                </a:cxn>
                <a:cxn ang="0">
                  <a:pos x="150" y="12"/>
                </a:cxn>
                <a:cxn ang="0">
                  <a:pos x="162" y="9"/>
                </a:cxn>
                <a:cxn ang="0">
                  <a:pos x="170" y="4"/>
                </a:cxn>
                <a:cxn ang="0">
                  <a:pos x="191" y="0"/>
                </a:cxn>
                <a:cxn ang="0">
                  <a:pos x="219" y="19"/>
                </a:cxn>
                <a:cxn ang="0">
                  <a:pos x="236" y="19"/>
                </a:cxn>
                <a:cxn ang="0">
                  <a:pos x="252" y="61"/>
                </a:cxn>
                <a:cxn ang="0">
                  <a:pos x="252" y="83"/>
                </a:cxn>
                <a:cxn ang="0">
                  <a:pos x="267" y="91"/>
                </a:cxn>
                <a:cxn ang="0">
                  <a:pos x="276" y="129"/>
                </a:cxn>
                <a:cxn ang="0">
                  <a:pos x="254" y="150"/>
                </a:cxn>
              </a:cxnLst>
              <a:rect l="0" t="0" r="r" b="b"/>
              <a:pathLst>
                <a:path w="400" h="352">
                  <a:moveTo>
                    <a:pt x="313" y="352"/>
                  </a:moveTo>
                  <a:cubicBezTo>
                    <a:pt x="264" y="352"/>
                    <a:pt x="225" y="313"/>
                    <a:pt x="225" y="265"/>
                  </a:cubicBezTo>
                  <a:cubicBezTo>
                    <a:pt x="225" y="217"/>
                    <a:pt x="264" y="178"/>
                    <a:pt x="313" y="178"/>
                  </a:cubicBezTo>
                  <a:cubicBezTo>
                    <a:pt x="361" y="178"/>
                    <a:pt x="400" y="217"/>
                    <a:pt x="400" y="265"/>
                  </a:cubicBezTo>
                  <a:cubicBezTo>
                    <a:pt x="400" y="313"/>
                    <a:pt x="361" y="352"/>
                    <a:pt x="313" y="352"/>
                  </a:cubicBezTo>
                  <a:close/>
                  <a:moveTo>
                    <a:pt x="325" y="203"/>
                  </a:moveTo>
                  <a:cubicBezTo>
                    <a:pt x="300" y="203"/>
                    <a:pt x="300" y="203"/>
                    <a:pt x="300" y="203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25" y="228"/>
                    <a:pt x="325" y="228"/>
                    <a:pt x="325" y="228"/>
                  </a:cubicBezTo>
                  <a:cubicBezTo>
                    <a:pt x="325" y="203"/>
                    <a:pt x="325" y="203"/>
                    <a:pt x="325" y="203"/>
                  </a:cubicBezTo>
                  <a:close/>
                  <a:moveTo>
                    <a:pt x="325" y="253"/>
                  </a:moveTo>
                  <a:cubicBezTo>
                    <a:pt x="300" y="253"/>
                    <a:pt x="300" y="253"/>
                    <a:pt x="300" y="253"/>
                  </a:cubicBezTo>
                  <a:cubicBezTo>
                    <a:pt x="300" y="328"/>
                    <a:pt x="300" y="328"/>
                    <a:pt x="300" y="328"/>
                  </a:cubicBezTo>
                  <a:cubicBezTo>
                    <a:pt x="325" y="328"/>
                    <a:pt x="325" y="328"/>
                    <a:pt x="325" y="328"/>
                  </a:cubicBezTo>
                  <a:cubicBezTo>
                    <a:pt x="325" y="253"/>
                    <a:pt x="325" y="253"/>
                    <a:pt x="325" y="253"/>
                  </a:cubicBezTo>
                  <a:close/>
                  <a:moveTo>
                    <a:pt x="254" y="150"/>
                  </a:moveTo>
                  <a:cubicBezTo>
                    <a:pt x="245" y="175"/>
                    <a:pt x="227" y="190"/>
                    <a:pt x="227" y="190"/>
                  </a:cubicBezTo>
                  <a:cubicBezTo>
                    <a:pt x="226" y="194"/>
                    <a:pt x="226" y="194"/>
                    <a:pt x="226" y="194"/>
                  </a:cubicBezTo>
                  <a:cubicBezTo>
                    <a:pt x="210" y="213"/>
                    <a:pt x="200" y="238"/>
                    <a:pt x="200" y="265"/>
                  </a:cubicBezTo>
                  <a:cubicBezTo>
                    <a:pt x="200" y="299"/>
                    <a:pt x="216" y="330"/>
                    <a:pt x="240" y="351"/>
                  </a:cubicBezTo>
                  <a:cubicBezTo>
                    <a:pt x="1" y="352"/>
                    <a:pt x="1" y="352"/>
                    <a:pt x="1" y="352"/>
                  </a:cubicBezTo>
                  <a:cubicBezTo>
                    <a:pt x="1" y="352"/>
                    <a:pt x="0" y="302"/>
                    <a:pt x="11" y="292"/>
                  </a:cubicBezTo>
                  <a:cubicBezTo>
                    <a:pt x="21" y="281"/>
                    <a:pt x="32" y="262"/>
                    <a:pt x="90" y="254"/>
                  </a:cubicBezTo>
                  <a:cubicBezTo>
                    <a:pt x="148" y="245"/>
                    <a:pt x="149" y="215"/>
                    <a:pt x="151" y="216"/>
                  </a:cubicBezTo>
                  <a:cubicBezTo>
                    <a:pt x="151" y="204"/>
                    <a:pt x="150" y="188"/>
                    <a:pt x="150" y="188"/>
                  </a:cubicBezTo>
                  <a:cubicBezTo>
                    <a:pt x="150" y="188"/>
                    <a:pt x="127" y="176"/>
                    <a:pt x="118" y="150"/>
                  </a:cubicBezTo>
                  <a:cubicBezTo>
                    <a:pt x="100" y="143"/>
                    <a:pt x="102" y="138"/>
                    <a:pt x="100" y="128"/>
                  </a:cubicBezTo>
                  <a:cubicBezTo>
                    <a:pt x="100" y="128"/>
                    <a:pt x="103" y="89"/>
                    <a:pt x="115" y="90"/>
                  </a:cubicBezTo>
                  <a:cubicBezTo>
                    <a:pt x="115" y="90"/>
                    <a:pt x="125" y="90"/>
                    <a:pt x="123" y="81"/>
                  </a:cubicBezTo>
                  <a:cubicBezTo>
                    <a:pt x="123" y="66"/>
                    <a:pt x="123" y="63"/>
                    <a:pt x="124" y="53"/>
                  </a:cubicBezTo>
                  <a:cubicBezTo>
                    <a:pt x="125" y="43"/>
                    <a:pt x="129" y="16"/>
                    <a:pt x="150" y="12"/>
                  </a:cubicBezTo>
                  <a:cubicBezTo>
                    <a:pt x="171" y="8"/>
                    <a:pt x="155" y="10"/>
                    <a:pt x="162" y="9"/>
                  </a:cubicBezTo>
                  <a:cubicBezTo>
                    <a:pt x="169" y="8"/>
                    <a:pt x="157" y="4"/>
                    <a:pt x="170" y="4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04" y="0"/>
                    <a:pt x="212" y="18"/>
                    <a:pt x="219" y="19"/>
                  </a:cubicBezTo>
                  <a:cubicBezTo>
                    <a:pt x="226" y="20"/>
                    <a:pt x="222" y="16"/>
                    <a:pt x="236" y="19"/>
                  </a:cubicBezTo>
                  <a:cubicBezTo>
                    <a:pt x="257" y="23"/>
                    <a:pt x="251" y="51"/>
                    <a:pt x="252" y="61"/>
                  </a:cubicBezTo>
                  <a:cubicBezTo>
                    <a:pt x="253" y="71"/>
                    <a:pt x="254" y="74"/>
                    <a:pt x="252" y="83"/>
                  </a:cubicBezTo>
                  <a:cubicBezTo>
                    <a:pt x="250" y="92"/>
                    <a:pt x="267" y="91"/>
                    <a:pt x="267" y="91"/>
                  </a:cubicBezTo>
                  <a:cubicBezTo>
                    <a:pt x="282" y="91"/>
                    <a:pt x="276" y="129"/>
                    <a:pt x="276" y="129"/>
                  </a:cubicBezTo>
                  <a:cubicBezTo>
                    <a:pt x="273" y="140"/>
                    <a:pt x="268" y="141"/>
                    <a:pt x="254" y="15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43" name="Group 192"/>
          <p:cNvGrpSpPr/>
          <p:nvPr/>
        </p:nvGrpSpPr>
        <p:grpSpPr>
          <a:xfrm>
            <a:off x="1219200" y="2960756"/>
            <a:ext cx="914400" cy="812800"/>
            <a:chOff x="304800" y="2114550"/>
            <a:chExt cx="685800" cy="609600"/>
          </a:xfrm>
        </p:grpSpPr>
        <p:sp>
          <p:nvSpPr>
            <p:cNvPr id="44" name="Rectangle 187"/>
            <p:cNvSpPr/>
            <p:nvPr/>
          </p:nvSpPr>
          <p:spPr>
            <a:xfrm flipH="1">
              <a:off x="304800" y="2114550"/>
              <a:ext cx="609600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5" name="Rectangle 188"/>
            <p:cNvSpPr/>
            <p:nvPr/>
          </p:nvSpPr>
          <p:spPr>
            <a:xfrm flipH="1">
              <a:off x="381000" y="2114550"/>
              <a:ext cx="609600" cy="609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6" name="Freeform 99"/>
            <p:cNvSpPr>
              <a:spLocks noEditPoints="1"/>
            </p:cNvSpPr>
            <p:nvPr/>
          </p:nvSpPr>
          <p:spPr bwMode="auto">
            <a:xfrm>
              <a:off x="557558" y="2226987"/>
              <a:ext cx="256485" cy="384726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47"/>
                </a:cxn>
                <a:cxn ang="0">
                  <a:pos x="139" y="418"/>
                </a:cxn>
                <a:cxn ang="0">
                  <a:pos x="279" y="147"/>
                </a:cxn>
                <a:cxn ang="0">
                  <a:pos x="139" y="0"/>
                </a:cxn>
                <a:cxn ang="0">
                  <a:pos x="69" y="139"/>
                </a:cxn>
                <a:cxn ang="0">
                  <a:pos x="139" y="69"/>
                </a:cxn>
                <a:cxn ang="0">
                  <a:pos x="209" y="139"/>
                </a:cxn>
                <a:cxn ang="0">
                  <a:pos x="139" y="209"/>
                </a:cxn>
                <a:cxn ang="0">
                  <a:pos x="69" y="139"/>
                </a:cxn>
              </a:cxnLst>
              <a:rect l="0" t="0" r="r" b="b"/>
              <a:pathLst>
                <a:path w="279" h="418">
                  <a:moveTo>
                    <a:pt x="139" y="0"/>
                  </a:moveTo>
                  <a:cubicBezTo>
                    <a:pt x="62" y="0"/>
                    <a:pt x="0" y="66"/>
                    <a:pt x="0" y="147"/>
                  </a:cubicBezTo>
                  <a:cubicBezTo>
                    <a:pt x="0" y="229"/>
                    <a:pt x="139" y="418"/>
                    <a:pt x="139" y="418"/>
                  </a:cubicBezTo>
                  <a:cubicBezTo>
                    <a:pt x="139" y="418"/>
                    <a:pt x="279" y="229"/>
                    <a:pt x="279" y="147"/>
                  </a:cubicBezTo>
                  <a:cubicBezTo>
                    <a:pt x="279" y="66"/>
                    <a:pt x="216" y="0"/>
                    <a:pt x="139" y="0"/>
                  </a:cubicBezTo>
                  <a:close/>
                  <a:moveTo>
                    <a:pt x="69" y="139"/>
                  </a:moveTo>
                  <a:cubicBezTo>
                    <a:pt x="69" y="101"/>
                    <a:pt x="101" y="69"/>
                    <a:pt x="139" y="69"/>
                  </a:cubicBezTo>
                  <a:cubicBezTo>
                    <a:pt x="178" y="69"/>
                    <a:pt x="209" y="101"/>
                    <a:pt x="209" y="139"/>
                  </a:cubicBezTo>
                  <a:cubicBezTo>
                    <a:pt x="209" y="178"/>
                    <a:pt x="178" y="209"/>
                    <a:pt x="139" y="209"/>
                  </a:cubicBezTo>
                  <a:cubicBezTo>
                    <a:pt x="101" y="209"/>
                    <a:pt x="69" y="178"/>
                    <a:pt x="69" y="1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47" name="Group 191"/>
          <p:cNvGrpSpPr/>
          <p:nvPr/>
        </p:nvGrpSpPr>
        <p:grpSpPr>
          <a:xfrm>
            <a:off x="10067236" y="2059608"/>
            <a:ext cx="914400" cy="812800"/>
            <a:chOff x="6629400" y="971550"/>
            <a:chExt cx="685800" cy="609600"/>
          </a:xfrm>
        </p:grpSpPr>
        <p:sp>
          <p:nvSpPr>
            <p:cNvPr id="48" name="Rectangle 185"/>
            <p:cNvSpPr/>
            <p:nvPr/>
          </p:nvSpPr>
          <p:spPr>
            <a:xfrm>
              <a:off x="6705600" y="971550"/>
              <a:ext cx="609600" cy="609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" name="Rectangle 186"/>
            <p:cNvSpPr/>
            <p:nvPr/>
          </p:nvSpPr>
          <p:spPr>
            <a:xfrm>
              <a:off x="6629400" y="971550"/>
              <a:ext cx="60960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0" name="Freeform 119"/>
            <p:cNvSpPr>
              <a:spLocks/>
            </p:cNvSpPr>
            <p:nvPr/>
          </p:nvSpPr>
          <p:spPr bwMode="auto">
            <a:xfrm>
              <a:off x="6735115" y="1088395"/>
              <a:ext cx="398170" cy="37591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06" y="50"/>
                </a:cxn>
                <a:cxn ang="0">
                  <a:pos x="161" y="58"/>
                </a:cxn>
                <a:cxn ang="0">
                  <a:pos x="121" y="97"/>
                </a:cxn>
                <a:cxn ang="0">
                  <a:pos x="130" y="152"/>
                </a:cxn>
                <a:cxn ang="0">
                  <a:pos x="81" y="126"/>
                </a:cxn>
                <a:cxn ang="0">
                  <a:pos x="31" y="152"/>
                </a:cxn>
                <a:cxn ang="0">
                  <a:pos x="40" y="97"/>
                </a:cxn>
                <a:cxn ang="0">
                  <a:pos x="0" y="58"/>
                </a:cxn>
                <a:cxn ang="0">
                  <a:pos x="56" y="50"/>
                </a:cxn>
                <a:cxn ang="0">
                  <a:pos x="81" y="0"/>
                </a:cxn>
              </a:cxnLst>
              <a:rect l="0" t="0" r="r" b="b"/>
              <a:pathLst>
                <a:path w="161" h="152">
                  <a:moveTo>
                    <a:pt x="81" y="0"/>
                  </a:moveTo>
                  <a:lnTo>
                    <a:pt x="106" y="50"/>
                  </a:lnTo>
                  <a:lnTo>
                    <a:pt x="161" y="58"/>
                  </a:lnTo>
                  <a:lnTo>
                    <a:pt x="121" y="97"/>
                  </a:lnTo>
                  <a:lnTo>
                    <a:pt x="130" y="152"/>
                  </a:lnTo>
                  <a:lnTo>
                    <a:pt x="81" y="126"/>
                  </a:lnTo>
                  <a:lnTo>
                    <a:pt x="31" y="152"/>
                  </a:lnTo>
                  <a:lnTo>
                    <a:pt x="40" y="97"/>
                  </a:lnTo>
                  <a:lnTo>
                    <a:pt x="0" y="58"/>
                  </a:lnTo>
                  <a:lnTo>
                    <a:pt x="56" y="5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51" name="TextBox 193"/>
          <p:cNvSpPr txBox="1"/>
          <p:nvPr/>
        </p:nvSpPr>
        <p:spPr>
          <a:xfrm flipH="1">
            <a:off x="2327601" y="3255930"/>
            <a:ext cx="281973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3"/>
                </a:solidFill>
              </a:rPr>
              <a:t>里程碑</a:t>
            </a:r>
            <a:r>
              <a:rPr lang="en-US" altLang="zh-CN" sz="1600" b="1" dirty="0">
                <a:solidFill>
                  <a:schemeClr val="accent3"/>
                </a:solidFill>
              </a:rPr>
              <a:t>3: </a:t>
            </a:r>
            <a:r>
              <a:rPr lang="zh-CN" altLang="en-US" sz="1600" b="1" dirty="0">
                <a:solidFill>
                  <a:schemeClr val="accent3"/>
                </a:solidFill>
              </a:rPr>
              <a:t>评价模块完成</a:t>
            </a:r>
            <a:r>
              <a:rPr lang="en-US" altLang="zh-CN" sz="1600" b="1" dirty="0">
                <a:solidFill>
                  <a:schemeClr val="accent3"/>
                </a:solidFill>
              </a:rPr>
              <a:t>(6.17)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52" name="TextBox 194"/>
          <p:cNvSpPr txBox="1"/>
          <p:nvPr/>
        </p:nvSpPr>
        <p:spPr>
          <a:xfrm>
            <a:off x="6993133" y="2420416"/>
            <a:ext cx="281973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4"/>
                </a:solidFill>
              </a:rPr>
              <a:t>推广模块</a:t>
            </a:r>
            <a:r>
              <a:rPr lang="en-US" altLang="zh-CN" sz="1600" b="1" dirty="0">
                <a:solidFill>
                  <a:schemeClr val="accent4"/>
                </a:solidFill>
              </a:rPr>
              <a:t>: </a:t>
            </a:r>
            <a:r>
              <a:rPr lang="zh-CN" altLang="en-US" sz="1600" b="1" dirty="0">
                <a:solidFill>
                  <a:schemeClr val="accent4"/>
                </a:solidFill>
              </a:rPr>
              <a:t>待整合与测试</a:t>
            </a:r>
            <a:endParaRPr lang="en-US" sz="1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6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/>
      <p:bldP spid="34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58082AB-1FAD-4041-9A84-FA772400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166" y="1349696"/>
            <a:ext cx="4599919" cy="4940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人力资源管理</a:t>
            </a:r>
          </a:p>
        </p:txBody>
      </p:sp>
      <p:grpSp>
        <p:nvGrpSpPr>
          <p:cNvPr id="29" name="Group 44"/>
          <p:cNvGrpSpPr/>
          <p:nvPr/>
        </p:nvGrpSpPr>
        <p:grpSpPr>
          <a:xfrm>
            <a:off x="639234" y="1363133"/>
            <a:ext cx="5249333" cy="2514600"/>
            <a:chOff x="479425" y="1022350"/>
            <a:chExt cx="3937000" cy="1885950"/>
          </a:xfrm>
        </p:grpSpPr>
        <p:sp>
          <p:nvSpPr>
            <p:cNvPr id="30" name="Rectangle 11"/>
            <p:cNvSpPr/>
            <p:nvPr/>
          </p:nvSpPr>
          <p:spPr>
            <a:xfrm>
              <a:off x="479425" y="1022350"/>
              <a:ext cx="3937000" cy="1885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479425" y="1022350"/>
              <a:ext cx="69850" cy="1885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Rectangle 15"/>
            <p:cNvSpPr/>
            <p:nvPr/>
          </p:nvSpPr>
          <p:spPr>
            <a:xfrm>
              <a:off x="4345146" y="1022350"/>
              <a:ext cx="69850" cy="1885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3" name="Group 40"/>
          <p:cNvGrpSpPr/>
          <p:nvPr/>
        </p:nvGrpSpPr>
        <p:grpSpPr>
          <a:xfrm>
            <a:off x="807190" y="1460712"/>
            <a:ext cx="4913419" cy="2337763"/>
            <a:chOff x="605393" y="1219065"/>
            <a:chExt cx="3685064" cy="1994289"/>
          </a:xfrm>
        </p:grpSpPr>
        <p:sp>
          <p:nvSpPr>
            <p:cNvPr id="34" name="Text Placeholder 8"/>
            <p:cNvSpPr txBox="1">
              <a:spLocks/>
            </p:cNvSpPr>
            <p:nvPr/>
          </p:nvSpPr>
          <p:spPr>
            <a:xfrm>
              <a:off x="605393" y="1219065"/>
              <a:ext cx="3685064" cy="200746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站会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4"/>
            <p:cNvSpPr txBox="1"/>
            <p:nvPr/>
          </p:nvSpPr>
          <p:spPr>
            <a:xfrm>
              <a:off x="605393" y="1480480"/>
              <a:ext cx="3685064" cy="173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周日站会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工作汇报总结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指导老师指正与修改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站会后总结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bug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与错误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并安排修改计划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周二会议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汇报修负的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bug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与错误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开始本轮测试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细化并发布本周分工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周六会议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总结对接本周任务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准备周日汇报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C59858D-F106-430F-9261-31D608FC1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24" y="1793611"/>
            <a:ext cx="3214047" cy="449657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367CC22-1BBC-4497-88E3-2DE215D13D8E}"/>
              </a:ext>
            </a:extLst>
          </p:cNvPr>
          <p:cNvCxnSpPr>
            <a:stCxn id="2" idx="3"/>
          </p:cNvCxnSpPr>
          <p:nvPr/>
        </p:nvCxnSpPr>
        <p:spPr>
          <a:xfrm flipV="1">
            <a:off x="4869971" y="4041898"/>
            <a:ext cx="23399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4EEEDE0-887E-40F0-A328-0CF85F9A2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09" y="1294464"/>
            <a:ext cx="5452160" cy="5494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AFA285-1277-4CF6-B1F3-1414C8EEC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599" y="2020950"/>
            <a:ext cx="5034130" cy="40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人力资源管理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933959-4C6D-4CBB-BF72-89B20788B512}"/>
              </a:ext>
            </a:extLst>
          </p:cNvPr>
          <p:cNvGrpSpPr/>
          <p:nvPr/>
        </p:nvGrpSpPr>
        <p:grpSpPr>
          <a:xfrm>
            <a:off x="307186" y="1507220"/>
            <a:ext cx="5249333" cy="2514600"/>
            <a:chOff x="6303434" y="1363133"/>
            <a:chExt cx="5249333" cy="2514600"/>
          </a:xfrm>
        </p:grpSpPr>
        <p:grpSp>
          <p:nvGrpSpPr>
            <p:cNvPr id="36" name="Group 45"/>
            <p:cNvGrpSpPr/>
            <p:nvPr/>
          </p:nvGrpSpPr>
          <p:grpSpPr>
            <a:xfrm>
              <a:off x="6303434" y="1363133"/>
              <a:ext cx="5249333" cy="2514600"/>
              <a:chOff x="4727575" y="1022350"/>
              <a:chExt cx="3937000" cy="1885950"/>
            </a:xfrm>
          </p:grpSpPr>
          <p:sp>
            <p:nvSpPr>
              <p:cNvPr id="37" name="Rectangle 19"/>
              <p:cNvSpPr/>
              <p:nvPr/>
            </p:nvSpPr>
            <p:spPr>
              <a:xfrm>
                <a:off x="4727575" y="1022350"/>
                <a:ext cx="3937000" cy="1885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8" name="Rectangle 20"/>
              <p:cNvSpPr/>
              <p:nvPr/>
            </p:nvSpPr>
            <p:spPr>
              <a:xfrm>
                <a:off x="4727575" y="1022350"/>
                <a:ext cx="69850" cy="18859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9" name="Rectangle 21"/>
              <p:cNvSpPr/>
              <p:nvPr/>
            </p:nvSpPr>
            <p:spPr>
              <a:xfrm>
                <a:off x="8593296" y="1022350"/>
                <a:ext cx="69850" cy="18859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40" name="Group 41"/>
            <p:cNvGrpSpPr/>
            <p:nvPr/>
          </p:nvGrpSpPr>
          <p:grpSpPr>
            <a:xfrm>
              <a:off x="6471391" y="1490202"/>
              <a:ext cx="4913419" cy="2379880"/>
              <a:chOff x="4853543" y="1219065"/>
              <a:chExt cx="3685064" cy="1784905"/>
            </a:xfrm>
          </p:grpSpPr>
          <p:sp>
            <p:nvSpPr>
              <p:cNvPr id="41" name="Text Placeholder 8"/>
              <p:cNvSpPr txBox="1">
                <a:spLocks/>
              </p:cNvSpPr>
              <p:nvPr/>
            </p:nvSpPr>
            <p:spPr>
              <a:xfrm>
                <a:off x="4853543" y="1219065"/>
                <a:ext cx="3685064" cy="200746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r>
                  <a:rPr lang="zh-CN" altLang="en-US" b="1" dirty="0">
                    <a:solidFill>
                      <a:schemeClr val="accent2"/>
                    </a:solidFill>
                  </a:rPr>
                  <a:t>分工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TextBox 24"/>
              <p:cNvSpPr txBox="1"/>
              <p:nvPr/>
            </p:nvSpPr>
            <p:spPr>
              <a:xfrm>
                <a:off x="4853543" y="1480480"/>
                <a:ext cx="3685064" cy="1523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前后端开发分离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前后端测试分离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前端白盒测试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—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常昊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后端白盒测试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—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邢桐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黑盒测试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测试负责人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—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郑文璐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前后端沟通与整合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后端接口文档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—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王彩文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前端接口整合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—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何方溥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/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负责人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—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王梓铭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9A3D50A-C340-429E-B3DF-6C745F96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02" y="4046107"/>
            <a:ext cx="7248698" cy="25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8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风险管理</a:t>
            </a:r>
          </a:p>
        </p:txBody>
      </p:sp>
      <p:sp>
        <p:nvSpPr>
          <p:cNvPr id="3" name="Rectangle 4"/>
          <p:cNvSpPr/>
          <p:nvPr/>
        </p:nvSpPr>
        <p:spPr>
          <a:xfrm>
            <a:off x="7564967" y="2032000"/>
            <a:ext cx="3276600" cy="1126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5" name="Group 52"/>
          <p:cNvGrpSpPr/>
          <p:nvPr/>
        </p:nvGrpSpPr>
        <p:grpSpPr>
          <a:xfrm>
            <a:off x="6438900" y="2032000"/>
            <a:ext cx="1430867" cy="1126067"/>
            <a:chOff x="4829175" y="1524000"/>
            <a:chExt cx="1073150" cy="844550"/>
          </a:xfrm>
        </p:grpSpPr>
        <p:sp>
          <p:nvSpPr>
            <p:cNvPr id="6" name="Rectangle 3"/>
            <p:cNvSpPr/>
            <p:nvPr/>
          </p:nvSpPr>
          <p:spPr>
            <a:xfrm>
              <a:off x="4829175" y="1524000"/>
              <a:ext cx="844550" cy="844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" name="Oval 5"/>
            <p:cNvSpPr/>
            <p:nvPr/>
          </p:nvSpPr>
          <p:spPr>
            <a:xfrm rot="5400000">
              <a:off x="5445125" y="1717675"/>
              <a:ext cx="457200" cy="457200"/>
            </a:xfrm>
            <a:prstGeom prst="ellipse">
              <a:avLst/>
            </a:prstGeom>
            <a:gradFill>
              <a:gsLst>
                <a:gs pos="49000">
                  <a:schemeClr val="accent2"/>
                </a:gs>
                <a:gs pos="51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001001" y="2478891"/>
            <a:ext cx="281973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2"/>
                </a:solidFill>
              </a:rPr>
              <a:t>沟通问题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9" name="Rectangle 10"/>
          <p:cNvSpPr/>
          <p:nvPr/>
        </p:nvSpPr>
        <p:spPr>
          <a:xfrm flipH="1">
            <a:off x="1350433" y="2032000"/>
            <a:ext cx="3276600" cy="1126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0" name="Group 51"/>
          <p:cNvGrpSpPr/>
          <p:nvPr/>
        </p:nvGrpSpPr>
        <p:grpSpPr>
          <a:xfrm>
            <a:off x="4322233" y="2032000"/>
            <a:ext cx="1430867" cy="1126067"/>
            <a:chOff x="3241675" y="1524000"/>
            <a:chExt cx="1073150" cy="844550"/>
          </a:xfrm>
        </p:grpSpPr>
        <p:sp>
          <p:nvSpPr>
            <p:cNvPr id="11" name="Rectangle 9"/>
            <p:cNvSpPr/>
            <p:nvPr/>
          </p:nvSpPr>
          <p:spPr>
            <a:xfrm flipH="1">
              <a:off x="3470275" y="1524000"/>
              <a:ext cx="844550" cy="844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" name="Oval 11"/>
            <p:cNvSpPr/>
            <p:nvPr/>
          </p:nvSpPr>
          <p:spPr>
            <a:xfrm rot="16200000" flipH="1">
              <a:off x="3241675" y="1717675"/>
              <a:ext cx="457200" cy="457200"/>
            </a:xfrm>
            <a:prstGeom prst="ellipse">
              <a:avLst/>
            </a:prstGeom>
            <a:gradFill>
              <a:gsLst>
                <a:gs pos="49000">
                  <a:schemeClr val="accent1"/>
                </a:gs>
                <a:gs pos="51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3" name="TextBox 12"/>
          <p:cNvSpPr txBox="1"/>
          <p:nvPr/>
        </p:nvSpPr>
        <p:spPr>
          <a:xfrm flipH="1">
            <a:off x="1371267" y="2478891"/>
            <a:ext cx="281973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1"/>
                </a:solidFill>
              </a:rPr>
              <a:t>需求分析挖掘不够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109"/>
          <p:cNvSpPr>
            <a:spLocks noEditPoints="1"/>
          </p:cNvSpPr>
          <p:nvPr/>
        </p:nvSpPr>
        <p:spPr bwMode="auto">
          <a:xfrm>
            <a:off x="6658653" y="2328333"/>
            <a:ext cx="475211" cy="533400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60" y="61"/>
              </a:cxn>
              <a:cxn ang="0">
                <a:pos x="121" y="151"/>
              </a:cxn>
              <a:cxn ang="0">
                <a:pos x="181" y="61"/>
              </a:cxn>
              <a:cxn ang="0">
                <a:pos x="121" y="0"/>
              </a:cxn>
              <a:cxn ang="0">
                <a:pos x="242" y="212"/>
              </a:cxn>
              <a:cxn ang="0">
                <a:pos x="172" y="155"/>
              </a:cxn>
              <a:cxn ang="0">
                <a:pos x="121" y="182"/>
              </a:cxn>
              <a:cxn ang="0">
                <a:pos x="69" y="155"/>
              </a:cxn>
              <a:cxn ang="0">
                <a:pos x="0" y="212"/>
              </a:cxn>
              <a:cxn ang="0">
                <a:pos x="0" y="242"/>
              </a:cxn>
              <a:cxn ang="0">
                <a:pos x="30" y="272"/>
              </a:cxn>
              <a:cxn ang="0">
                <a:pos x="212" y="272"/>
              </a:cxn>
              <a:cxn ang="0">
                <a:pos x="242" y="242"/>
              </a:cxn>
              <a:cxn ang="0">
                <a:pos x="242" y="212"/>
              </a:cxn>
            </a:cxnLst>
            <a:rect l="0" t="0" r="r" b="b"/>
            <a:pathLst>
              <a:path w="242" h="272">
                <a:moveTo>
                  <a:pt x="121" y="0"/>
                </a:moveTo>
                <a:cubicBezTo>
                  <a:pt x="88" y="0"/>
                  <a:pt x="60" y="27"/>
                  <a:pt x="60" y="61"/>
                </a:cubicBezTo>
                <a:cubicBezTo>
                  <a:pt x="60" y="94"/>
                  <a:pt x="88" y="151"/>
                  <a:pt x="121" y="151"/>
                </a:cubicBezTo>
                <a:cubicBezTo>
                  <a:pt x="154" y="151"/>
                  <a:pt x="181" y="94"/>
                  <a:pt x="181" y="61"/>
                </a:cubicBezTo>
                <a:cubicBezTo>
                  <a:pt x="181" y="27"/>
                  <a:pt x="154" y="0"/>
                  <a:pt x="121" y="0"/>
                </a:cubicBezTo>
                <a:close/>
                <a:moveTo>
                  <a:pt x="242" y="212"/>
                </a:moveTo>
                <a:cubicBezTo>
                  <a:pt x="242" y="176"/>
                  <a:pt x="213" y="160"/>
                  <a:pt x="172" y="155"/>
                </a:cubicBezTo>
                <a:cubicBezTo>
                  <a:pt x="155" y="170"/>
                  <a:pt x="136" y="182"/>
                  <a:pt x="121" y="182"/>
                </a:cubicBezTo>
                <a:cubicBezTo>
                  <a:pt x="106" y="182"/>
                  <a:pt x="87" y="170"/>
                  <a:pt x="69" y="155"/>
                </a:cubicBezTo>
                <a:cubicBezTo>
                  <a:pt x="29" y="160"/>
                  <a:pt x="0" y="176"/>
                  <a:pt x="0" y="21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9"/>
                  <a:pt x="14" y="272"/>
                  <a:pt x="30" y="272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28" y="272"/>
                  <a:pt x="242" y="259"/>
                  <a:pt x="242" y="242"/>
                </a:cubicBezTo>
                <a:cubicBezTo>
                  <a:pt x="242" y="212"/>
                  <a:pt x="242" y="212"/>
                  <a:pt x="242" y="2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Freeform 147"/>
          <p:cNvSpPr>
            <a:spLocks noEditPoints="1"/>
          </p:cNvSpPr>
          <p:nvPr/>
        </p:nvSpPr>
        <p:spPr bwMode="auto">
          <a:xfrm>
            <a:off x="5015791" y="2321985"/>
            <a:ext cx="584909" cy="546100"/>
          </a:xfrm>
          <a:custGeom>
            <a:avLst/>
            <a:gdLst/>
            <a:ahLst/>
            <a:cxnLst>
              <a:cxn ang="0">
                <a:pos x="322" y="259"/>
              </a:cxn>
              <a:cxn ang="0">
                <a:pos x="176" y="259"/>
              </a:cxn>
              <a:cxn ang="0">
                <a:pos x="251" y="216"/>
              </a:cxn>
              <a:cxn ang="0">
                <a:pos x="322" y="259"/>
              </a:cxn>
              <a:cxn ang="0">
                <a:pos x="152" y="259"/>
              </a:cxn>
              <a:cxn ang="0">
                <a:pos x="249" y="324"/>
              </a:cxn>
              <a:cxn ang="0">
                <a:pos x="347" y="259"/>
              </a:cxn>
              <a:cxn ang="0">
                <a:pos x="249" y="194"/>
              </a:cxn>
              <a:cxn ang="0">
                <a:pos x="152" y="259"/>
              </a:cxn>
              <a:cxn ang="0">
                <a:pos x="238" y="238"/>
              </a:cxn>
              <a:cxn ang="0">
                <a:pos x="260" y="238"/>
              </a:cxn>
              <a:cxn ang="0">
                <a:pos x="260" y="259"/>
              </a:cxn>
              <a:cxn ang="0">
                <a:pos x="238" y="259"/>
              </a:cxn>
              <a:cxn ang="0">
                <a:pos x="238" y="238"/>
              </a:cxn>
              <a:cxn ang="0">
                <a:pos x="217" y="249"/>
              </a:cxn>
              <a:cxn ang="0">
                <a:pos x="249" y="281"/>
              </a:cxn>
              <a:cxn ang="0">
                <a:pos x="282" y="249"/>
              </a:cxn>
              <a:cxn ang="0">
                <a:pos x="249" y="216"/>
              </a:cxn>
              <a:cxn ang="0">
                <a:pos x="217" y="249"/>
              </a:cxn>
              <a:cxn ang="0">
                <a:pos x="173" y="0"/>
              </a:cxn>
              <a:cxn ang="0">
                <a:pos x="152" y="21"/>
              </a:cxn>
              <a:cxn ang="0">
                <a:pos x="0" y="173"/>
              </a:cxn>
              <a:cxn ang="0">
                <a:pos x="22" y="194"/>
              </a:cxn>
              <a:cxn ang="0">
                <a:pos x="44" y="173"/>
              </a:cxn>
              <a:cxn ang="0">
                <a:pos x="44" y="303"/>
              </a:cxn>
              <a:cxn ang="0">
                <a:pos x="153" y="303"/>
              </a:cxn>
              <a:cxn ang="0">
                <a:pos x="131" y="281"/>
              </a:cxn>
              <a:cxn ang="0">
                <a:pos x="64" y="281"/>
              </a:cxn>
              <a:cxn ang="0">
                <a:pos x="64" y="152"/>
              </a:cxn>
              <a:cxn ang="0">
                <a:pos x="72" y="145"/>
              </a:cxn>
              <a:cxn ang="0">
                <a:pos x="174" y="48"/>
              </a:cxn>
              <a:cxn ang="0">
                <a:pos x="280" y="149"/>
              </a:cxn>
              <a:cxn ang="0">
                <a:pos x="283" y="153"/>
              </a:cxn>
              <a:cxn ang="0">
                <a:pos x="283" y="159"/>
              </a:cxn>
              <a:cxn ang="0">
                <a:pos x="326" y="193"/>
              </a:cxn>
              <a:cxn ang="0">
                <a:pos x="347" y="173"/>
              </a:cxn>
              <a:cxn ang="0">
                <a:pos x="195" y="21"/>
              </a:cxn>
              <a:cxn ang="0">
                <a:pos x="173" y="0"/>
              </a:cxn>
              <a:cxn ang="0">
                <a:pos x="87" y="173"/>
              </a:cxn>
              <a:cxn ang="0">
                <a:pos x="87" y="238"/>
              </a:cxn>
              <a:cxn ang="0">
                <a:pos x="129" y="238"/>
              </a:cxn>
              <a:cxn ang="0">
                <a:pos x="127" y="228"/>
              </a:cxn>
              <a:cxn ang="0">
                <a:pos x="171" y="173"/>
              </a:cxn>
              <a:cxn ang="0">
                <a:pos x="87" y="173"/>
              </a:cxn>
            </a:cxnLst>
            <a:rect l="0" t="0" r="r" b="b"/>
            <a:pathLst>
              <a:path w="347" h="324">
                <a:moveTo>
                  <a:pt x="322" y="259"/>
                </a:moveTo>
                <a:cubicBezTo>
                  <a:pt x="275" y="318"/>
                  <a:pt x="225" y="319"/>
                  <a:pt x="176" y="259"/>
                </a:cubicBezTo>
                <a:cubicBezTo>
                  <a:pt x="200" y="230"/>
                  <a:pt x="226" y="216"/>
                  <a:pt x="251" y="216"/>
                </a:cubicBezTo>
                <a:cubicBezTo>
                  <a:pt x="275" y="215"/>
                  <a:pt x="298" y="229"/>
                  <a:pt x="322" y="259"/>
                </a:cubicBezTo>
                <a:close/>
                <a:moveTo>
                  <a:pt x="152" y="259"/>
                </a:moveTo>
                <a:cubicBezTo>
                  <a:pt x="152" y="259"/>
                  <a:pt x="195" y="324"/>
                  <a:pt x="249" y="324"/>
                </a:cubicBezTo>
                <a:cubicBezTo>
                  <a:pt x="303" y="324"/>
                  <a:pt x="347" y="259"/>
                  <a:pt x="347" y="259"/>
                </a:cubicBezTo>
                <a:cubicBezTo>
                  <a:pt x="347" y="259"/>
                  <a:pt x="303" y="194"/>
                  <a:pt x="249" y="194"/>
                </a:cubicBezTo>
                <a:cubicBezTo>
                  <a:pt x="195" y="194"/>
                  <a:pt x="152" y="259"/>
                  <a:pt x="152" y="259"/>
                </a:cubicBezTo>
                <a:close/>
                <a:moveTo>
                  <a:pt x="238" y="238"/>
                </a:moveTo>
                <a:cubicBezTo>
                  <a:pt x="260" y="238"/>
                  <a:pt x="260" y="238"/>
                  <a:pt x="260" y="238"/>
                </a:cubicBezTo>
                <a:cubicBezTo>
                  <a:pt x="260" y="259"/>
                  <a:pt x="260" y="259"/>
                  <a:pt x="260" y="259"/>
                </a:cubicBezTo>
                <a:cubicBezTo>
                  <a:pt x="238" y="259"/>
                  <a:pt x="238" y="259"/>
                  <a:pt x="238" y="259"/>
                </a:cubicBezTo>
                <a:cubicBezTo>
                  <a:pt x="238" y="238"/>
                  <a:pt x="238" y="238"/>
                  <a:pt x="238" y="238"/>
                </a:cubicBezTo>
                <a:close/>
                <a:moveTo>
                  <a:pt x="217" y="249"/>
                </a:moveTo>
                <a:cubicBezTo>
                  <a:pt x="217" y="266"/>
                  <a:pt x="231" y="281"/>
                  <a:pt x="249" y="281"/>
                </a:cubicBezTo>
                <a:cubicBezTo>
                  <a:pt x="267" y="281"/>
                  <a:pt x="282" y="266"/>
                  <a:pt x="282" y="249"/>
                </a:cubicBezTo>
                <a:cubicBezTo>
                  <a:pt x="282" y="231"/>
                  <a:pt x="267" y="216"/>
                  <a:pt x="249" y="216"/>
                </a:cubicBezTo>
                <a:cubicBezTo>
                  <a:pt x="231" y="216"/>
                  <a:pt x="217" y="231"/>
                  <a:pt x="217" y="249"/>
                </a:cubicBezTo>
                <a:close/>
                <a:moveTo>
                  <a:pt x="173" y="0"/>
                </a:moveTo>
                <a:cubicBezTo>
                  <a:pt x="152" y="21"/>
                  <a:pt x="152" y="21"/>
                  <a:pt x="152" y="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2" y="194"/>
                  <a:pt x="22" y="194"/>
                  <a:pt x="22" y="194"/>
                </a:cubicBezTo>
                <a:cubicBezTo>
                  <a:pt x="44" y="173"/>
                  <a:pt x="44" y="173"/>
                  <a:pt x="44" y="173"/>
                </a:cubicBezTo>
                <a:cubicBezTo>
                  <a:pt x="44" y="303"/>
                  <a:pt x="44" y="303"/>
                  <a:pt x="44" y="303"/>
                </a:cubicBezTo>
                <a:cubicBezTo>
                  <a:pt x="153" y="303"/>
                  <a:pt x="153" y="303"/>
                  <a:pt x="153" y="303"/>
                </a:cubicBezTo>
                <a:cubicBezTo>
                  <a:pt x="144" y="296"/>
                  <a:pt x="137" y="289"/>
                  <a:pt x="131" y="281"/>
                </a:cubicBezTo>
                <a:cubicBezTo>
                  <a:pt x="64" y="281"/>
                  <a:pt x="64" y="281"/>
                  <a:pt x="64" y="281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174" y="48"/>
                  <a:pt x="174" y="48"/>
                  <a:pt x="174" y="48"/>
                </a:cubicBezTo>
                <a:cubicBezTo>
                  <a:pt x="280" y="149"/>
                  <a:pt x="280" y="149"/>
                  <a:pt x="280" y="149"/>
                </a:cubicBezTo>
                <a:cubicBezTo>
                  <a:pt x="283" y="153"/>
                  <a:pt x="283" y="153"/>
                  <a:pt x="283" y="153"/>
                </a:cubicBezTo>
                <a:cubicBezTo>
                  <a:pt x="283" y="159"/>
                  <a:pt x="283" y="159"/>
                  <a:pt x="283" y="159"/>
                </a:cubicBezTo>
                <a:cubicBezTo>
                  <a:pt x="302" y="168"/>
                  <a:pt x="316" y="181"/>
                  <a:pt x="326" y="193"/>
                </a:cubicBezTo>
                <a:cubicBezTo>
                  <a:pt x="347" y="173"/>
                  <a:pt x="347" y="173"/>
                  <a:pt x="347" y="173"/>
                </a:cubicBezTo>
                <a:cubicBezTo>
                  <a:pt x="195" y="21"/>
                  <a:pt x="195" y="21"/>
                  <a:pt x="195" y="21"/>
                </a:cubicBezTo>
                <a:cubicBezTo>
                  <a:pt x="173" y="0"/>
                  <a:pt x="173" y="0"/>
                  <a:pt x="173" y="0"/>
                </a:cubicBezTo>
                <a:close/>
                <a:moveTo>
                  <a:pt x="87" y="173"/>
                </a:moveTo>
                <a:cubicBezTo>
                  <a:pt x="87" y="238"/>
                  <a:pt x="87" y="238"/>
                  <a:pt x="87" y="238"/>
                </a:cubicBezTo>
                <a:cubicBezTo>
                  <a:pt x="129" y="238"/>
                  <a:pt x="129" y="238"/>
                  <a:pt x="129" y="238"/>
                </a:cubicBezTo>
                <a:cubicBezTo>
                  <a:pt x="128" y="232"/>
                  <a:pt x="127" y="228"/>
                  <a:pt x="127" y="228"/>
                </a:cubicBezTo>
                <a:cubicBezTo>
                  <a:pt x="127" y="228"/>
                  <a:pt x="138" y="196"/>
                  <a:pt x="171" y="173"/>
                </a:cubicBezTo>
                <a:cubicBezTo>
                  <a:pt x="87" y="173"/>
                  <a:pt x="87" y="173"/>
                  <a:pt x="87" y="17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" name="Rectangle 29"/>
          <p:cNvSpPr/>
          <p:nvPr/>
        </p:nvSpPr>
        <p:spPr>
          <a:xfrm>
            <a:off x="7572057" y="4281493"/>
            <a:ext cx="3276600" cy="1126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7" name="Group 54"/>
          <p:cNvGrpSpPr/>
          <p:nvPr/>
        </p:nvGrpSpPr>
        <p:grpSpPr>
          <a:xfrm>
            <a:off x="6445990" y="4281493"/>
            <a:ext cx="1430867" cy="1126067"/>
            <a:chOff x="4829175" y="2552700"/>
            <a:chExt cx="1073150" cy="844550"/>
          </a:xfrm>
        </p:grpSpPr>
        <p:sp>
          <p:nvSpPr>
            <p:cNvPr id="18" name="Rectangle 28"/>
            <p:cNvSpPr/>
            <p:nvPr/>
          </p:nvSpPr>
          <p:spPr>
            <a:xfrm>
              <a:off x="4829175" y="2552700"/>
              <a:ext cx="844550" cy="8445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9" name="Oval 30"/>
            <p:cNvSpPr/>
            <p:nvPr/>
          </p:nvSpPr>
          <p:spPr>
            <a:xfrm rot="5400000">
              <a:off x="5445125" y="2746375"/>
              <a:ext cx="457200" cy="457200"/>
            </a:xfrm>
            <a:prstGeom prst="ellipse">
              <a:avLst/>
            </a:prstGeom>
            <a:gradFill>
              <a:gsLst>
                <a:gs pos="49000">
                  <a:schemeClr val="accent4"/>
                </a:gs>
                <a:gs pos="51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20" name="TextBox 31"/>
          <p:cNvSpPr txBox="1"/>
          <p:nvPr/>
        </p:nvSpPr>
        <p:spPr>
          <a:xfrm>
            <a:off x="8036015" y="4680096"/>
            <a:ext cx="281973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4"/>
                </a:solidFill>
              </a:rPr>
              <a:t>进度问题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1" name="Rectangle 36"/>
          <p:cNvSpPr/>
          <p:nvPr/>
        </p:nvSpPr>
        <p:spPr>
          <a:xfrm flipH="1">
            <a:off x="1357523" y="4281493"/>
            <a:ext cx="3276600" cy="1126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22" name="Group 53"/>
          <p:cNvGrpSpPr/>
          <p:nvPr/>
        </p:nvGrpSpPr>
        <p:grpSpPr>
          <a:xfrm>
            <a:off x="4329323" y="4281493"/>
            <a:ext cx="1430867" cy="1126067"/>
            <a:chOff x="3241675" y="2552700"/>
            <a:chExt cx="1073150" cy="844550"/>
          </a:xfrm>
        </p:grpSpPr>
        <p:sp>
          <p:nvSpPr>
            <p:cNvPr id="23" name="Rectangle 35"/>
            <p:cNvSpPr/>
            <p:nvPr/>
          </p:nvSpPr>
          <p:spPr>
            <a:xfrm flipH="1">
              <a:off x="3470275" y="2552700"/>
              <a:ext cx="844550" cy="8445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4" name="Oval 37"/>
            <p:cNvSpPr/>
            <p:nvPr/>
          </p:nvSpPr>
          <p:spPr>
            <a:xfrm rot="16200000" flipH="1">
              <a:off x="3241675" y="2746375"/>
              <a:ext cx="457200" cy="457200"/>
            </a:xfrm>
            <a:prstGeom prst="ellipse">
              <a:avLst/>
            </a:prstGeom>
            <a:gradFill>
              <a:gsLst>
                <a:gs pos="49000">
                  <a:schemeClr val="accent3"/>
                </a:gs>
                <a:gs pos="51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25" name="TextBox 38"/>
          <p:cNvSpPr txBox="1"/>
          <p:nvPr/>
        </p:nvSpPr>
        <p:spPr>
          <a:xfrm flipH="1">
            <a:off x="1350433" y="4680096"/>
            <a:ext cx="2819732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3"/>
                </a:solidFill>
              </a:rPr>
              <a:t>后端不熟悉问题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grpSp>
        <p:nvGrpSpPr>
          <p:cNvPr id="36" name="Group 22"/>
          <p:cNvGrpSpPr/>
          <p:nvPr/>
        </p:nvGrpSpPr>
        <p:grpSpPr>
          <a:xfrm>
            <a:off x="5048635" y="4577826"/>
            <a:ext cx="533400" cy="533400"/>
            <a:chOff x="5318123" y="1022350"/>
            <a:chExt cx="338138" cy="338138"/>
          </a:xfrm>
          <a:solidFill>
            <a:schemeClr val="bg1"/>
          </a:solidFill>
        </p:grpSpPr>
        <p:sp>
          <p:nvSpPr>
            <p:cNvPr id="37" name="Freeform 7"/>
            <p:cNvSpPr>
              <a:spLocks noEditPoints="1"/>
            </p:cNvSpPr>
            <p:nvPr/>
          </p:nvSpPr>
          <p:spPr bwMode="auto">
            <a:xfrm>
              <a:off x="5318123" y="1022350"/>
              <a:ext cx="338138" cy="338138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2" y="207"/>
                </a:cxn>
                <a:cxn ang="0">
                  <a:pos x="0" y="214"/>
                </a:cxn>
                <a:cxn ang="0">
                  <a:pos x="1" y="221"/>
                </a:cxn>
                <a:cxn ang="0">
                  <a:pos x="216" y="430"/>
                </a:cxn>
                <a:cxn ang="0">
                  <a:pos x="430" y="215"/>
                </a:cxn>
                <a:cxn ang="0">
                  <a:pos x="216" y="0"/>
                </a:cxn>
                <a:cxn ang="0">
                  <a:pos x="242" y="370"/>
                </a:cxn>
                <a:cxn ang="0">
                  <a:pos x="242" y="356"/>
                </a:cxn>
                <a:cxn ang="0">
                  <a:pos x="217" y="335"/>
                </a:cxn>
                <a:cxn ang="0">
                  <a:pos x="189" y="359"/>
                </a:cxn>
                <a:cxn ang="0">
                  <a:pos x="189" y="371"/>
                </a:cxn>
                <a:cxn ang="0">
                  <a:pos x="59" y="239"/>
                </a:cxn>
                <a:cxn ang="0">
                  <a:pos x="76" y="239"/>
                </a:cxn>
                <a:cxn ang="0">
                  <a:pos x="97" y="215"/>
                </a:cxn>
                <a:cxn ang="0">
                  <a:pos x="77" y="189"/>
                </a:cxn>
                <a:cxn ang="0">
                  <a:pos x="59" y="189"/>
                </a:cxn>
                <a:cxn ang="0">
                  <a:pos x="192" y="61"/>
                </a:cxn>
                <a:cxn ang="0">
                  <a:pos x="192" y="76"/>
                </a:cxn>
                <a:cxn ang="0">
                  <a:pos x="215" y="97"/>
                </a:cxn>
                <a:cxn ang="0">
                  <a:pos x="242" y="77"/>
                </a:cxn>
                <a:cxn ang="0">
                  <a:pos x="243" y="59"/>
                </a:cxn>
                <a:cxn ang="0">
                  <a:pos x="373" y="189"/>
                </a:cxn>
                <a:cxn ang="0">
                  <a:pos x="357" y="190"/>
                </a:cxn>
                <a:cxn ang="0">
                  <a:pos x="336" y="215"/>
                </a:cxn>
                <a:cxn ang="0">
                  <a:pos x="358" y="238"/>
                </a:cxn>
                <a:cxn ang="0">
                  <a:pos x="374" y="238"/>
                </a:cxn>
                <a:cxn ang="0">
                  <a:pos x="242" y="370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cubicBezTo>
                    <a:pt x="100" y="0"/>
                    <a:pt x="6" y="92"/>
                    <a:pt x="2" y="207"/>
                  </a:cubicBezTo>
                  <a:cubicBezTo>
                    <a:pt x="1" y="209"/>
                    <a:pt x="0" y="211"/>
                    <a:pt x="0" y="214"/>
                  </a:cubicBezTo>
                  <a:cubicBezTo>
                    <a:pt x="0" y="216"/>
                    <a:pt x="1" y="218"/>
                    <a:pt x="1" y="221"/>
                  </a:cubicBezTo>
                  <a:cubicBezTo>
                    <a:pt x="5" y="337"/>
                    <a:pt x="99" y="430"/>
                    <a:pt x="216" y="430"/>
                  </a:cubicBezTo>
                  <a:cubicBezTo>
                    <a:pt x="334" y="430"/>
                    <a:pt x="430" y="334"/>
                    <a:pt x="430" y="215"/>
                  </a:cubicBezTo>
                  <a:cubicBezTo>
                    <a:pt x="430" y="96"/>
                    <a:pt x="334" y="0"/>
                    <a:pt x="216" y="0"/>
                  </a:cubicBezTo>
                  <a:close/>
                  <a:moveTo>
                    <a:pt x="242" y="370"/>
                  </a:moveTo>
                  <a:cubicBezTo>
                    <a:pt x="242" y="356"/>
                    <a:pt x="242" y="356"/>
                    <a:pt x="242" y="356"/>
                  </a:cubicBezTo>
                  <a:cubicBezTo>
                    <a:pt x="240" y="344"/>
                    <a:pt x="229" y="335"/>
                    <a:pt x="217" y="335"/>
                  </a:cubicBezTo>
                  <a:cubicBezTo>
                    <a:pt x="205" y="335"/>
                    <a:pt x="190" y="342"/>
                    <a:pt x="189" y="359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34" y="361"/>
                    <a:pt x="69" y="314"/>
                    <a:pt x="59" y="239"/>
                  </a:cubicBezTo>
                  <a:cubicBezTo>
                    <a:pt x="76" y="239"/>
                    <a:pt x="76" y="239"/>
                    <a:pt x="76" y="239"/>
                  </a:cubicBezTo>
                  <a:cubicBezTo>
                    <a:pt x="88" y="239"/>
                    <a:pt x="97" y="227"/>
                    <a:pt x="97" y="215"/>
                  </a:cubicBezTo>
                  <a:cubicBezTo>
                    <a:pt x="97" y="203"/>
                    <a:pt x="89" y="189"/>
                    <a:pt x="77" y="189"/>
                  </a:cubicBezTo>
                  <a:cubicBezTo>
                    <a:pt x="59" y="189"/>
                    <a:pt x="59" y="189"/>
                    <a:pt x="59" y="189"/>
                  </a:cubicBezTo>
                  <a:cubicBezTo>
                    <a:pt x="69" y="115"/>
                    <a:pt x="144" y="61"/>
                    <a:pt x="192" y="61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87"/>
                    <a:pt x="203" y="96"/>
                    <a:pt x="215" y="97"/>
                  </a:cubicBezTo>
                  <a:cubicBezTo>
                    <a:pt x="230" y="98"/>
                    <a:pt x="242" y="89"/>
                    <a:pt x="242" y="77"/>
                  </a:cubicBezTo>
                  <a:cubicBezTo>
                    <a:pt x="243" y="59"/>
                    <a:pt x="243" y="59"/>
                    <a:pt x="243" y="59"/>
                  </a:cubicBezTo>
                  <a:cubicBezTo>
                    <a:pt x="319" y="73"/>
                    <a:pt x="367" y="135"/>
                    <a:pt x="373" y="189"/>
                  </a:cubicBezTo>
                  <a:cubicBezTo>
                    <a:pt x="357" y="190"/>
                    <a:pt x="357" y="190"/>
                    <a:pt x="357" y="190"/>
                  </a:cubicBezTo>
                  <a:cubicBezTo>
                    <a:pt x="345" y="190"/>
                    <a:pt x="336" y="203"/>
                    <a:pt x="336" y="215"/>
                  </a:cubicBezTo>
                  <a:cubicBezTo>
                    <a:pt x="336" y="227"/>
                    <a:pt x="346" y="238"/>
                    <a:pt x="358" y="238"/>
                  </a:cubicBezTo>
                  <a:cubicBezTo>
                    <a:pt x="374" y="238"/>
                    <a:pt x="374" y="238"/>
                    <a:pt x="374" y="238"/>
                  </a:cubicBezTo>
                  <a:cubicBezTo>
                    <a:pt x="364" y="312"/>
                    <a:pt x="303" y="358"/>
                    <a:pt x="242" y="3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5418136" y="1106488"/>
              <a:ext cx="157163" cy="117475"/>
            </a:xfrm>
            <a:custGeom>
              <a:avLst/>
              <a:gdLst/>
              <a:ahLst/>
              <a:cxnLst>
                <a:cxn ang="0">
                  <a:pos x="189" y="10"/>
                </a:cxn>
                <a:cxn ang="0">
                  <a:pos x="162" y="7"/>
                </a:cxn>
                <a:cxn ang="0">
                  <a:pos x="110" y="60"/>
                </a:cxn>
                <a:cxn ang="0">
                  <a:pos x="106" y="69"/>
                </a:cxn>
                <a:cxn ang="0">
                  <a:pos x="92" y="66"/>
                </a:cxn>
                <a:cxn ang="0">
                  <a:pos x="80" y="68"/>
                </a:cxn>
                <a:cxn ang="0">
                  <a:pos x="34" y="26"/>
                </a:cxn>
                <a:cxn ang="0">
                  <a:pos x="9" y="32"/>
                </a:cxn>
                <a:cxn ang="0">
                  <a:pos x="6" y="57"/>
                </a:cxn>
                <a:cxn ang="0">
                  <a:pos x="52" y="99"/>
                </a:cxn>
                <a:cxn ang="0">
                  <a:pos x="51" y="108"/>
                </a:cxn>
                <a:cxn ang="0">
                  <a:pos x="92" y="150"/>
                </a:cxn>
                <a:cxn ang="0">
                  <a:pos x="133" y="108"/>
                </a:cxn>
                <a:cxn ang="0">
                  <a:pos x="130" y="94"/>
                </a:cxn>
                <a:cxn ang="0">
                  <a:pos x="140" y="91"/>
                </a:cxn>
                <a:cxn ang="0">
                  <a:pos x="193" y="37"/>
                </a:cxn>
                <a:cxn ang="0">
                  <a:pos x="189" y="10"/>
                </a:cxn>
              </a:cxnLst>
              <a:rect l="0" t="0" r="r" b="b"/>
              <a:pathLst>
                <a:path w="199" h="150">
                  <a:moveTo>
                    <a:pt x="189" y="10"/>
                  </a:moveTo>
                  <a:cubicBezTo>
                    <a:pt x="181" y="2"/>
                    <a:pt x="169" y="0"/>
                    <a:pt x="162" y="7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7" y="62"/>
                    <a:pt x="106" y="65"/>
                    <a:pt x="106" y="69"/>
                  </a:cubicBezTo>
                  <a:cubicBezTo>
                    <a:pt x="102" y="67"/>
                    <a:pt x="97" y="66"/>
                    <a:pt x="92" y="66"/>
                  </a:cubicBezTo>
                  <a:cubicBezTo>
                    <a:pt x="88" y="66"/>
                    <a:pt x="84" y="67"/>
                    <a:pt x="80" y="68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28" y="21"/>
                    <a:pt x="16" y="23"/>
                    <a:pt x="9" y="32"/>
                  </a:cubicBezTo>
                  <a:cubicBezTo>
                    <a:pt x="1" y="40"/>
                    <a:pt x="0" y="52"/>
                    <a:pt x="6" y="5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102"/>
                    <a:pt x="51" y="105"/>
                    <a:pt x="51" y="108"/>
                  </a:cubicBezTo>
                  <a:cubicBezTo>
                    <a:pt x="51" y="131"/>
                    <a:pt x="69" y="150"/>
                    <a:pt x="92" y="150"/>
                  </a:cubicBezTo>
                  <a:cubicBezTo>
                    <a:pt x="114" y="150"/>
                    <a:pt x="133" y="131"/>
                    <a:pt x="133" y="108"/>
                  </a:cubicBezTo>
                  <a:cubicBezTo>
                    <a:pt x="133" y="103"/>
                    <a:pt x="132" y="99"/>
                    <a:pt x="130" y="94"/>
                  </a:cubicBezTo>
                  <a:cubicBezTo>
                    <a:pt x="134" y="94"/>
                    <a:pt x="138" y="93"/>
                    <a:pt x="140" y="91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9" y="31"/>
                    <a:pt x="198" y="19"/>
                    <a:pt x="189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39" name="Freeform 151"/>
          <p:cNvSpPr>
            <a:spLocks noEditPoints="1"/>
          </p:cNvSpPr>
          <p:nvPr/>
        </p:nvSpPr>
        <p:spPr bwMode="auto">
          <a:xfrm>
            <a:off x="6611091" y="4569100"/>
            <a:ext cx="584519" cy="550855"/>
          </a:xfrm>
          <a:custGeom>
            <a:avLst/>
            <a:gdLst/>
            <a:ahLst/>
            <a:cxnLst>
              <a:cxn ang="0">
                <a:pos x="385" y="41"/>
              </a:cxn>
              <a:cxn ang="0">
                <a:pos x="350" y="181"/>
              </a:cxn>
              <a:cxn ang="0">
                <a:pos x="332" y="193"/>
              </a:cxn>
              <a:cxn ang="0">
                <a:pos x="108" y="193"/>
              </a:cxn>
              <a:cxn ang="0">
                <a:pos x="116" y="239"/>
              </a:cxn>
              <a:cxn ang="0">
                <a:pos x="325" y="239"/>
              </a:cxn>
              <a:cxn ang="0">
                <a:pos x="340" y="255"/>
              </a:cxn>
              <a:cxn ang="0">
                <a:pos x="325" y="262"/>
              </a:cxn>
              <a:cxn ang="0">
                <a:pos x="116" y="262"/>
              </a:cxn>
              <a:cxn ang="0">
                <a:pos x="93" y="247"/>
              </a:cxn>
              <a:cxn ang="0">
                <a:pos x="51" y="24"/>
              </a:cxn>
              <a:cxn ang="0">
                <a:pos x="16" y="23"/>
              </a:cxn>
              <a:cxn ang="0">
                <a:pos x="0" y="12"/>
              </a:cxn>
              <a:cxn ang="0">
                <a:pos x="16" y="0"/>
              </a:cxn>
              <a:cxn ang="0">
                <a:pos x="62" y="0"/>
              </a:cxn>
              <a:cxn ang="0">
                <a:pos x="73" y="12"/>
              </a:cxn>
              <a:cxn ang="0">
                <a:pos x="77" y="23"/>
              </a:cxn>
              <a:cxn ang="0">
                <a:pos x="371" y="23"/>
              </a:cxn>
              <a:cxn ang="0">
                <a:pos x="386" y="36"/>
              </a:cxn>
              <a:cxn ang="0">
                <a:pos x="385" y="41"/>
              </a:cxn>
              <a:cxn ang="0">
                <a:pos x="104" y="169"/>
              </a:cxn>
              <a:cxn ang="0">
                <a:pos x="139" y="170"/>
              </a:cxn>
              <a:cxn ang="0">
                <a:pos x="139" y="46"/>
              </a:cxn>
              <a:cxn ang="0">
                <a:pos x="85" y="46"/>
              </a:cxn>
              <a:cxn ang="0">
                <a:pos x="104" y="169"/>
              </a:cxn>
              <a:cxn ang="0">
                <a:pos x="209" y="46"/>
              </a:cxn>
              <a:cxn ang="0">
                <a:pos x="155" y="46"/>
              </a:cxn>
              <a:cxn ang="0">
                <a:pos x="155" y="170"/>
              </a:cxn>
              <a:cxn ang="0">
                <a:pos x="209" y="170"/>
              </a:cxn>
              <a:cxn ang="0">
                <a:pos x="209" y="46"/>
              </a:cxn>
              <a:cxn ang="0">
                <a:pos x="278" y="46"/>
              </a:cxn>
              <a:cxn ang="0">
                <a:pos x="224" y="46"/>
              </a:cxn>
              <a:cxn ang="0">
                <a:pos x="224" y="170"/>
              </a:cxn>
              <a:cxn ang="0">
                <a:pos x="278" y="170"/>
              </a:cxn>
              <a:cxn ang="0">
                <a:pos x="278" y="46"/>
              </a:cxn>
              <a:cxn ang="0">
                <a:pos x="294" y="46"/>
              </a:cxn>
              <a:cxn ang="0">
                <a:pos x="294" y="170"/>
              </a:cxn>
              <a:cxn ang="0">
                <a:pos x="329" y="169"/>
              </a:cxn>
              <a:cxn ang="0">
                <a:pos x="355" y="46"/>
              </a:cxn>
              <a:cxn ang="0">
                <a:pos x="294" y="46"/>
              </a:cxn>
              <a:cxn ang="0">
                <a:pos x="133" y="290"/>
              </a:cxn>
              <a:cxn ang="0">
                <a:pos x="169" y="326"/>
              </a:cxn>
              <a:cxn ang="0">
                <a:pos x="133" y="363"/>
              </a:cxn>
              <a:cxn ang="0">
                <a:pos x="97" y="326"/>
              </a:cxn>
              <a:cxn ang="0">
                <a:pos x="133" y="290"/>
              </a:cxn>
              <a:cxn ang="0">
                <a:pos x="302" y="290"/>
              </a:cxn>
              <a:cxn ang="0">
                <a:pos x="338" y="326"/>
              </a:cxn>
              <a:cxn ang="0">
                <a:pos x="302" y="363"/>
              </a:cxn>
              <a:cxn ang="0">
                <a:pos x="265" y="326"/>
              </a:cxn>
              <a:cxn ang="0">
                <a:pos x="302" y="290"/>
              </a:cxn>
            </a:cxnLst>
            <a:rect l="0" t="0" r="r" b="b"/>
            <a:pathLst>
              <a:path w="386" h="363">
                <a:moveTo>
                  <a:pt x="385" y="41"/>
                </a:moveTo>
                <a:cubicBezTo>
                  <a:pt x="385" y="41"/>
                  <a:pt x="351" y="175"/>
                  <a:pt x="350" y="181"/>
                </a:cubicBezTo>
                <a:cubicBezTo>
                  <a:pt x="349" y="188"/>
                  <a:pt x="341" y="193"/>
                  <a:pt x="332" y="193"/>
                </a:cubicBezTo>
                <a:cubicBezTo>
                  <a:pt x="108" y="193"/>
                  <a:pt x="108" y="193"/>
                  <a:pt x="108" y="193"/>
                </a:cubicBezTo>
                <a:cubicBezTo>
                  <a:pt x="116" y="239"/>
                  <a:pt x="116" y="239"/>
                  <a:pt x="116" y="239"/>
                </a:cubicBezTo>
                <a:cubicBezTo>
                  <a:pt x="325" y="239"/>
                  <a:pt x="325" y="239"/>
                  <a:pt x="325" y="239"/>
                </a:cubicBezTo>
                <a:cubicBezTo>
                  <a:pt x="331" y="239"/>
                  <a:pt x="340" y="240"/>
                  <a:pt x="340" y="255"/>
                </a:cubicBezTo>
                <a:cubicBezTo>
                  <a:pt x="340" y="261"/>
                  <a:pt x="331" y="262"/>
                  <a:pt x="325" y="262"/>
                </a:cubicBezTo>
                <a:cubicBezTo>
                  <a:pt x="116" y="262"/>
                  <a:pt x="116" y="262"/>
                  <a:pt x="116" y="262"/>
                </a:cubicBezTo>
                <a:cubicBezTo>
                  <a:pt x="102" y="262"/>
                  <a:pt x="95" y="254"/>
                  <a:pt x="93" y="247"/>
                </a:cubicBezTo>
                <a:cubicBezTo>
                  <a:pt x="51" y="24"/>
                  <a:pt x="51" y="24"/>
                  <a:pt x="51" y="24"/>
                </a:cubicBezTo>
                <a:cubicBezTo>
                  <a:pt x="16" y="23"/>
                  <a:pt x="16" y="23"/>
                  <a:pt x="16" y="23"/>
                </a:cubicBezTo>
                <a:cubicBezTo>
                  <a:pt x="9" y="23"/>
                  <a:pt x="0" y="19"/>
                  <a:pt x="0" y="12"/>
                </a:cubicBezTo>
                <a:cubicBezTo>
                  <a:pt x="0" y="5"/>
                  <a:pt x="9" y="0"/>
                  <a:pt x="1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9" y="0"/>
                  <a:pt x="73" y="5"/>
                  <a:pt x="73" y="12"/>
                </a:cubicBezTo>
                <a:cubicBezTo>
                  <a:pt x="77" y="23"/>
                  <a:pt x="77" y="23"/>
                  <a:pt x="77" y="23"/>
                </a:cubicBezTo>
                <a:cubicBezTo>
                  <a:pt x="371" y="23"/>
                  <a:pt x="371" y="23"/>
                  <a:pt x="371" y="23"/>
                </a:cubicBezTo>
                <a:cubicBezTo>
                  <a:pt x="378" y="23"/>
                  <a:pt x="386" y="30"/>
                  <a:pt x="386" y="36"/>
                </a:cubicBezTo>
                <a:cubicBezTo>
                  <a:pt x="386" y="38"/>
                  <a:pt x="386" y="40"/>
                  <a:pt x="385" y="41"/>
                </a:cubicBezTo>
                <a:close/>
                <a:moveTo>
                  <a:pt x="104" y="169"/>
                </a:moveTo>
                <a:cubicBezTo>
                  <a:pt x="139" y="170"/>
                  <a:pt x="139" y="170"/>
                  <a:pt x="139" y="170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104" y="169"/>
                  <a:pt x="104" y="169"/>
                  <a:pt x="104" y="169"/>
                </a:cubicBezTo>
                <a:close/>
                <a:moveTo>
                  <a:pt x="209" y="46"/>
                </a:moveTo>
                <a:cubicBezTo>
                  <a:pt x="155" y="46"/>
                  <a:pt x="155" y="46"/>
                  <a:pt x="155" y="46"/>
                </a:cubicBezTo>
                <a:cubicBezTo>
                  <a:pt x="155" y="170"/>
                  <a:pt x="155" y="170"/>
                  <a:pt x="155" y="170"/>
                </a:cubicBezTo>
                <a:cubicBezTo>
                  <a:pt x="209" y="170"/>
                  <a:pt x="209" y="170"/>
                  <a:pt x="209" y="170"/>
                </a:cubicBezTo>
                <a:cubicBezTo>
                  <a:pt x="209" y="46"/>
                  <a:pt x="209" y="46"/>
                  <a:pt x="209" y="46"/>
                </a:cubicBezTo>
                <a:close/>
                <a:moveTo>
                  <a:pt x="278" y="46"/>
                </a:moveTo>
                <a:cubicBezTo>
                  <a:pt x="224" y="46"/>
                  <a:pt x="224" y="46"/>
                  <a:pt x="224" y="46"/>
                </a:cubicBezTo>
                <a:cubicBezTo>
                  <a:pt x="224" y="170"/>
                  <a:pt x="224" y="170"/>
                  <a:pt x="224" y="170"/>
                </a:cubicBezTo>
                <a:cubicBezTo>
                  <a:pt x="278" y="170"/>
                  <a:pt x="278" y="170"/>
                  <a:pt x="278" y="170"/>
                </a:cubicBezTo>
                <a:cubicBezTo>
                  <a:pt x="278" y="46"/>
                  <a:pt x="278" y="46"/>
                  <a:pt x="278" y="46"/>
                </a:cubicBezTo>
                <a:close/>
                <a:moveTo>
                  <a:pt x="294" y="46"/>
                </a:moveTo>
                <a:cubicBezTo>
                  <a:pt x="294" y="170"/>
                  <a:pt x="294" y="170"/>
                  <a:pt x="294" y="170"/>
                </a:cubicBezTo>
                <a:cubicBezTo>
                  <a:pt x="329" y="169"/>
                  <a:pt x="329" y="169"/>
                  <a:pt x="329" y="169"/>
                </a:cubicBezTo>
                <a:cubicBezTo>
                  <a:pt x="355" y="46"/>
                  <a:pt x="355" y="46"/>
                  <a:pt x="355" y="46"/>
                </a:cubicBezTo>
                <a:cubicBezTo>
                  <a:pt x="294" y="46"/>
                  <a:pt x="294" y="46"/>
                  <a:pt x="294" y="46"/>
                </a:cubicBezTo>
                <a:close/>
                <a:moveTo>
                  <a:pt x="133" y="290"/>
                </a:moveTo>
                <a:cubicBezTo>
                  <a:pt x="153" y="290"/>
                  <a:pt x="169" y="306"/>
                  <a:pt x="169" y="326"/>
                </a:cubicBezTo>
                <a:cubicBezTo>
                  <a:pt x="169" y="347"/>
                  <a:pt x="153" y="363"/>
                  <a:pt x="133" y="363"/>
                </a:cubicBezTo>
                <a:cubicBezTo>
                  <a:pt x="113" y="363"/>
                  <a:pt x="97" y="347"/>
                  <a:pt x="97" y="326"/>
                </a:cubicBezTo>
                <a:cubicBezTo>
                  <a:pt x="97" y="306"/>
                  <a:pt x="113" y="290"/>
                  <a:pt x="133" y="290"/>
                </a:cubicBezTo>
                <a:close/>
                <a:moveTo>
                  <a:pt x="302" y="290"/>
                </a:moveTo>
                <a:cubicBezTo>
                  <a:pt x="322" y="290"/>
                  <a:pt x="338" y="306"/>
                  <a:pt x="338" y="326"/>
                </a:cubicBezTo>
                <a:cubicBezTo>
                  <a:pt x="338" y="347"/>
                  <a:pt x="322" y="363"/>
                  <a:pt x="302" y="363"/>
                </a:cubicBezTo>
                <a:cubicBezTo>
                  <a:pt x="282" y="363"/>
                  <a:pt x="265" y="347"/>
                  <a:pt x="265" y="326"/>
                </a:cubicBezTo>
                <a:cubicBezTo>
                  <a:pt x="265" y="306"/>
                  <a:pt x="282" y="290"/>
                  <a:pt x="302" y="29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0663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3" grpId="0"/>
      <p:bldP spid="14" grpId="0" animBg="1"/>
      <p:bldP spid="15" grpId="0" animBg="1"/>
      <p:bldP spid="16" grpId="0" animBg="1"/>
      <p:bldP spid="20" grpId="0"/>
      <p:bldP spid="21" grpId="0" animBg="1"/>
      <p:bldP spid="25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团队建设总结</a:t>
            </a:r>
          </a:p>
        </p:txBody>
      </p:sp>
    </p:spTree>
    <p:extLst>
      <p:ext uri="{BB962C8B-B14F-4D97-AF65-F5344CB8AC3E}">
        <p14:creationId xmlns:p14="http://schemas.microsoft.com/office/powerpoint/2010/main" val="295107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solidFill>
                  <a:schemeClr val="bg1"/>
                </a:solidFill>
              </a:rPr>
              <a:t>3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2480" y="1128238"/>
            <a:ext cx="749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下一步计划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46760" y="2880777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下一步计划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A2A585-B96F-4665-A3DB-E72ED743D6E6}"/>
              </a:ext>
            </a:extLst>
          </p:cNvPr>
          <p:cNvSpPr txBox="1"/>
          <p:nvPr/>
        </p:nvSpPr>
        <p:spPr>
          <a:xfrm>
            <a:off x="798022" y="1601585"/>
            <a:ext cx="10407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完成推广模块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完成最终测试</a:t>
            </a:r>
            <a:r>
              <a:rPr lang="en-US" altLang="zh-CN" dirty="0"/>
              <a:t>, </a:t>
            </a:r>
            <a:r>
              <a:rPr lang="zh-CN" altLang="en-US" dirty="0"/>
              <a:t>优化细节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完成结题发布</a:t>
            </a:r>
          </a:p>
        </p:txBody>
      </p:sp>
    </p:spTree>
    <p:extLst>
      <p:ext uri="{BB962C8B-B14F-4D97-AF65-F5344CB8AC3E}">
        <p14:creationId xmlns:p14="http://schemas.microsoft.com/office/powerpoint/2010/main" val="351923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663440"/>
            <a:ext cx="12192000" cy="21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219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705725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</a:rPr>
              <a:t>THANK YOU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8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982200" y="1781681"/>
            <a:ext cx="207264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solidFill>
                  <a:schemeClr val="bg1"/>
                </a:solidFill>
              </a:rPr>
              <a:t>1</a:t>
            </a:r>
            <a:endParaRPr lang="zh-CN" altLang="en-US" sz="41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4896922"/>
            <a:ext cx="75285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chemeClr val="bg1"/>
                </a:solidFill>
              </a:rPr>
              <a:t>PART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6760" y="1236258"/>
            <a:ext cx="7498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完成进度总结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03885" y="2944059"/>
            <a:ext cx="54559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完成进度总结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1163456" y="2110275"/>
            <a:ext cx="1885696" cy="1744133"/>
            <a:chOff x="1066800" y="1428750"/>
            <a:chExt cx="1414272" cy="1308100"/>
          </a:xfrm>
        </p:grpSpPr>
        <p:sp>
          <p:nvSpPr>
            <p:cNvPr id="5" name="Isosceles Triangle 3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" name="Isosceles Triangle 4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887104" y="3857784"/>
            <a:ext cx="2438400" cy="1930411"/>
            <a:chOff x="1117600" y="2876542"/>
            <a:chExt cx="1828800" cy="1447808"/>
          </a:xfrm>
        </p:grpSpPr>
        <p:sp>
          <p:nvSpPr>
            <p:cNvPr id="8" name="Rounded Rectangle 6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Rectangle 7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0" name="TextBox 8"/>
          <p:cNvSpPr txBox="1"/>
          <p:nvPr/>
        </p:nvSpPr>
        <p:spPr>
          <a:xfrm>
            <a:off x="1030974" y="4234139"/>
            <a:ext cx="2150661" cy="11487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1"/>
                </a:solidFill>
              </a:rPr>
              <a:t>公益活动模块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  <a:p>
            <a:pPr algn="ctr">
              <a:spcBef>
                <a:spcPct val="20000"/>
              </a:spcBef>
              <a:defRPr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发布方活动发布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开始与结束等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参与方活动参与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收藏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分享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评论等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131"/>
          <p:cNvSpPr>
            <a:spLocks noEditPoints="1"/>
          </p:cNvSpPr>
          <p:nvPr/>
        </p:nvSpPr>
        <p:spPr bwMode="auto">
          <a:xfrm>
            <a:off x="1824274" y="2481862"/>
            <a:ext cx="564061" cy="529273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12" name="Group 19"/>
          <p:cNvGrpSpPr/>
          <p:nvPr/>
        </p:nvGrpSpPr>
        <p:grpSpPr>
          <a:xfrm>
            <a:off x="3822895" y="2110275"/>
            <a:ext cx="1885696" cy="1744133"/>
            <a:chOff x="1066800" y="1428750"/>
            <a:chExt cx="1414272" cy="1308100"/>
          </a:xfrm>
        </p:grpSpPr>
        <p:sp>
          <p:nvSpPr>
            <p:cNvPr id="13" name="Isosceles Triangle 20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Isosceles Triangle 21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15" name="Group 22"/>
          <p:cNvGrpSpPr/>
          <p:nvPr/>
        </p:nvGrpSpPr>
        <p:grpSpPr>
          <a:xfrm>
            <a:off x="3546543" y="3857784"/>
            <a:ext cx="2438400" cy="1930411"/>
            <a:chOff x="1117600" y="2876542"/>
            <a:chExt cx="1828800" cy="1447808"/>
          </a:xfrm>
        </p:grpSpPr>
        <p:sp>
          <p:nvSpPr>
            <p:cNvPr id="16" name="Rounded Rectangle 23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Rectangle 24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18" name="TextBox 25"/>
          <p:cNvSpPr txBox="1"/>
          <p:nvPr/>
        </p:nvSpPr>
        <p:spPr>
          <a:xfrm>
            <a:off x="3690412" y="4234139"/>
            <a:ext cx="2150661" cy="9436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2"/>
                </a:solidFill>
              </a:rPr>
              <a:t>评价模块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</a:p>
          <a:p>
            <a:pPr algn="ctr">
              <a:spcBef>
                <a:spcPct val="20000"/>
              </a:spcBef>
              <a:defRPr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发布方与参与方相互评价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以评价和分类作为依据进行推荐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26"/>
          <p:cNvGrpSpPr/>
          <p:nvPr/>
        </p:nvGrpSpPr>
        <p:grpSpPr>
          <a:xfrm>
            <a:off x="6482333" y="2110275"/>
            <a:ext cx="1885696" cy="1744133"/>
            <a:chOff x="1066800" y="1428750"/>
            <a:chExt cx="1414272" cy="1308100"/>
          </a:xfrm>
        </p:grpSpPr>
        <p:sp>
          <p:nvSpPr>
            <p:cNvPr id="20" name="Isosceles Triangle 27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Isosceles Triangle 28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2" name="Group 29"/>
          <p:cNvGrpSpPr/>
          <p:nvPr/>
        </p:nvGrpSpPr>
        <p:grpSpPr>
          <a:xfrm>
            <a:off x="6205981" y="3857784"/>
            <a:ext cx="2438400" cy="1930411"/>
            <a:chOff x="1117600" y="2876542"/>
            <a:chExt cx="1828800" cy="1447808"/>
          </a:xfrm>
        </p:grpSpPr>
        <p:sp>
          <p:nvSpPr>
            <p:cNvPr id="23" name="Rounded Rectangle 30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4" name="Rectangle 31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25" name="TextBox 32"/>
          <p:cNvSpPr txBox="1"/>
          <p:nvPr/>
        </p:nvSpPr>
        <p:spPr>
          <a:xfrm>
            <a:off x="6349851" y="4234139"/>
            <a:ext cx="2150661" cy="9436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3"/>
                </a:solidFill>
              </a:rPr>
              <a:t>个人模块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</a:p>
          <a:p>
            <a:pPr algn="ctr">
              <a:spcBef>
                <a:spcPct val="20000"/>
              </a:spcBef>
              <a:defRPr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个人信息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组织信息的显示修改等</a:t>
            </a:r>
            <a:endParaRPr lang="en-US" altLang="zh-CN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关注与聊天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33"/>
          <p:cNvGrpSpPr/>
          <p:nvPr/>
        </p:nvGrpSpPr>
        <p:grpSpPr>
          <a:xfrm>
            <a:off x="9141771" y="2110275"/>
            <a:ext cx="1885696" cy="1744133"/>
            <a:chOff x="1066800" y="1428750"/>
            <a:chExt cx="1414272" cy="1308100"/>
          </a:xfrm>
        </p:grpSpPr>
        <p:sp>
          <p:nvSpPr>
            <p:cNvPr id="27" name="Isosceles Triangle 34"/>
            <p:cNvSpPr/>
            <p:nvPr/>
          </p:nvSpPr>
          <p:spPr>
            <a:xfrm flipV="1">
              <a:off x="1066800" y="1428750"/>
              <a:ext cx="1414272" cy="1219200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" name="Isosceles Triangle 35"/>
            <p:cNvSpPr/>
            <p:nvPr/>
          </p:nvSpPr>
          <p:spPr>
            <a:xfrm flipV="1">
              <a:off x="1066800" y="1517650"/>
              <a:ext cx="1414272" cy="121920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29" name="Group 36"/>
          <p:cNvGrpSpPr/>
          <p:nvPr/>
        </p:nvGrpSpPr>
        <p:grpSpPr>
          <a:xfrm>
            <a:off x="8865419" y="3857784"/>
            <a:ext cx="2438400" cy="1930411"/>
            <a:chOff x="1117600" y="2876542"/>
            <a:chExt cx="1828800" cy="1447808"/>
          </a:xfrm>
        </p:grpSpPr>
        <p:sp>
          <p:nvSpPr>
            <p:cNvPr id="30" name="Rounded Rectangle 37"/>
            <p:cNvSpPr/>
            <p:nvPr/>
          </p:nvSpPr>
          <p:spPr>
            <a:xfrm>
              <a:off x="1117600" y="2876550"/>
              <a:ext cx="1828800" cy="1447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Rectangle 38"/>
            <p:cNvSpPr/>
            <p:nvPr/>
          </p:nvSpPr>
          <p:spPr>
            <a:xfrm>
              <a:off x="1773237" y="2876542"/>
              <a:ext cx="517526" cy="952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32" name="TextBox 39"/>
          <p:cNvSpPr txBox="1"/>
          <p:nvPr/>
        </p:nvSpPr>
        <p:spPr>
          <a:xfrm>
            <a:off x="9009288" y="4234139"/>
            <a:ext cx="2150661" cy="6974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accent4"/>
                </a:solidFill>
              </a:rPr>
              <a:t>推广模块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</a:p>
          <a:p>
            <a:pPr algn="ctr">
              <a:spcBef>
                <a:spcPct val="20000"/>
              </a:spcBef>
              <a:defRPr/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公益答题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公益之星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排行榜等</a:t>
            </a:r>
            <a:endParaRPr lang="en-US" sz="13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10"/>
          <p:cNvGrpSpPr/>
          <p:nvPr/>
        </p:nvGrpSpPr>
        <p:grpSpPr>
          <a:xfrm>
            <a:off x="4478480" y="2457965"/>
            <a:ext cx="574525" cy="577068"/>
            <a:chOff x="4019550" y="3568701"/>
            <a:chExt cx="358775" cy="360363"/>
          </a:xfrm>
          <a:solidFill>
            <a:schemeClr val="bg1"/>
          </a:solidFill>
        </p:grpSpPr>
        <p:sp>
          <p:nvSpPr>
            <p:cNvPr id="34" name="Freeform 105"/>
            <p:cNvSpPr>
              <a:spLocks noEditPoints="1"/>
            </p:cNvSpPr>
            <p:nvPr/>
          </p:nvSpPr>
          <p:spPr bwMode="auto">
            <a:xfrm>
              <a:off x="4019550" y="3568701"/>
              <a:ext cx="358775" cy="36036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1" y="46"/>
                </a:cxn>
                <a:cxn ang="0">
                  <a:pos x="36" y="68"/>
                </a:cxn>
                <a:cxn ang="0">
                  <a:pos x="4" y="100"/>
                </a:cxn>
                <a:cxn ang="0">
                  <a:pos x="4" y="100"/>
                </a:cxn>
                <a:cxn ang="0">
                  <a:pos x="0" y="109"/>
                </a:cxn>
                <a:cxn ang="0">
                  <a:pos x="13" y="123"/>
                </a:cxn>
                <a:cxn ang="0">
                  <a:pos x="23" y="119"/>
                </a:cxn>
                <a:cxn ang="0">
                  <a:pos x="23" y="119"/>
                </a:cxn>
                <a:cxn ang="0">
                  <a:pos x="55" y="87"/>
                </a:cxn>
                <a:cxn ang="0">
                  <a:pos x="77" y="92"/>
                </a:cxn>
                <a:cxn ang="0">
                  <a:pos x="123" y="46"/>
                </a:cxn>
                <a:cxn ang="0">
                  <a:pos x="77" y="0"/>
                </a:cxn>
                <a:cxn ang="0">
                  <a:pos x="18" y="114"/>
                </a:cxn>
                <a:cxn ang="0">
                  <a:pos x="13" y="116"/>
                </a:cxn>
                <a:cxn ang="0">
                  <a:pos x="7" y="109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40" y="73"/>
                </a:cxn>
                <a:cxn ang="0">
                  <a:pos x="49" y="83"/>
                </a:cxn>
                <a:cxn ang="0">
                  <a:pos x="18" y="114"/>
                </a:cxn>
                <a:cxn ang="0">
                  <a:pos x="77" y="84"/>
                </a:cxn>
                <a:cxn ang="0">
                  <a:pos x="38" y="46"/>
                </a:cxn>
                <a:cxn ang="0">
                  <a:pos x="77" y="8"/>
                </a:cxn>
                <a:cxn ang="0">
                  <a:pos x="115" y="46"/>
                </a:cxn>
                <a:cxn ang="0">
                  <a:pos x="77" y="84"/>
                </a:cxn>
                <a:cxn ang="0">
                  <a:pos x="77" y="84"/>
                </a:cxn>
                <a:cxn ang="0">
                  <a:pos x="77" y="84"/>
                </a:cxn>
              </a:cxnLst>
              <a:rect l="0" t="0" r="r" b="b"/>
              <a:pathLst>
                <a:path w="123" h="123">
                  <a:moveTo>
                    <a:pt x="77" y="0"/>
                  </a:moveTo>
                  <a:cubicBezTo>
                    <a:pt x="51" y="0"/>
                    <a:pt x="31" y="21"/>
                    <a:pt x="31" y="46"/>
                  </a:cubicBezTo>
                  <a:cubicBezTo>
                    <a:pt x="31" y="54"/>
                    <a:pt x="33" y="61"/>
                    <a:pt x="36" y="68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2" y="102"/>
                    <a:pt x="0" y="105"/>
                    <a:pt x="0" y="109"/>
                  </a:cubicBezTo>
                  <a:cubicBezTo>
                    <a:pt x="0" y="117"/>
                    <a:pt x="6" y="123"/>
                    <a:pt x="13" y="123"/>
                  </a:cubicBezTo>
                  <a:cubicBezTo>
                    <a:pt x="17" y="123"/>
                    <a:pt x="21" y="121"/>
                    <a:pt x="23" y="11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2" y="90"/>
                    <a:pt x="69" y="92"/>
                    <a:pt x="77" y="92"/>
                  </a:cubicBezTo>
                  <a:cubicBezTo>
                    <a:pt x="102" y="92"/>
                    <a:pt x="123" y="71"/>
                    <a:pt x="123" y="46"/>
                  </a:cubicBezTo>
                  <a:cubicBezTo>
                    <a:pt x="123" y="21"/>
                    <a:pt x="102" y="0"/>
                    <a:pt x="77" y="0"/>
                  </a:cubicBezTo>
                  <a:close/>
                  <a:moveTo>
                    <a:pt x="18" y="114"/>
                  </a:moveTo>
                  <a:cubicBezTo>
                    <a:pt x="17" y="115"/>
                    <a:pt x="15" y="116"/>
                    <a:pt x="13" y="116"/>
                  </a:cubicBezTo>
                  <a:cubicBezTo>
                    <a:pt x="10" y="116"/>
                    <a:pt x="7" y="113"/>
                    <a:pt x="7" y="109"/>
                  </a:cubicBezTo>
                  <a:cubicBezTo>
                    <a:pt x="7" y="107"/>
                    <a:pt x="8" y="106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2" y="77"/>
                    <a:pt x="46" y="80"/>
                    <a:pt x="49" y="83"/>
                  </a:cubicBezTo>
                  <a:lnTo>
                    <a:pt x="18" y="114"/>
                  </a:lnTo>
                  <a:close/>
                  <a:moveTo>
                    <a:pt x="77" y="84"/>
                  </a:moveTo>
                  <a:cubicBezTo>
                    <a:pt x="55" y="84"/>
                    <a:pt x="38" y="67"/>
                    <a:pt x="38" y="46"/>
                  </a:cubicBezTo>
                  <a:cubicBezTo>
                    <a:pt x="38" y="25"/>
                    <a:pt x="55" y="8"/>
                    <a:pt x="77" y="8"/>
                  </a:cubicBezTo>
                  <a:cubicBezTo>
                    <a:pt x="98" y="8"/>
                    <a:pt x="115" y="25"/>
                    <a:pt x="115" y="46"/>
                  </a:cubicBezTo>
                  <a:cubicBezTo>
                    <a:pt x="115" y="67"/>
                    <a:pt x="98" y="84"/>
                    <a:pt x="77" y="84"/>
                  </a:cubicBezTo>
                  <a:close/>
                  <a:moveTo>
                    <a:pt x="77" y="84"/>
                  </a:moveTo>
                  <a:cubicBezTo>
                    <a:pt x="77" y="84"/>
                    <a:pt x="77" y="84"/>
                    <a:pt x="77" y="8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" name="Freeform 106"/>
            <p:cNvSpPr>
              <a:spLocks noEditPoints="1"/>
            </p:cNvSpPr>
            <p:nvPr/>
          </p:nvSpPr>
          <p:spPr bwMode="auto">
            <a:xfrm>
              <a:off x="4165600" y="3624263"/>
              <a:ext cx="84138" cy="8572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27"/>
                </a:cxn>
                <a:cxn ang="0">
                  <a:pos x="2" y="29"/>
                </a:cxn>
                <a:cxn ang="0">
                  <a:pos x="4" y="27"/>
                </a:cxn>
                <a:cxn ang="0">
                  <a:pos x="27" y="4"/>
                </a:cxn>
                <a:cxn ang="0">
                  <a:pos x="29" y="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9" h="29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28"/>
                    <a:pt x="1" y="29"/>
                    <a:pt x="2" y="29"/>
                  </a:cubicBezTo>
                  <a:cubicBezTo>
                    <a:pt x="3" y="29"/>
                    <a:pt x="4" y="28"/>
                    <a:pt x="4" y="27"/>
                  </a:cubicBezTo>
                  <a:cubicBezTo>
                    <a:pt x="4" y="14"/>
                    <a:pt x="14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lose/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36" name="Group 13"/>
          <p:cNvGrpSpPr/>
          <p:nvPr/>
        </p:nvGrpSpPr>
        <p:grpSpPr>
          <a:xfrm>
            <a:off x="7120634" y="2490461"/>
            <a:ext cx="609097" cy="512072"/>
            <a:chOff x="4856163" y="2736851"/>
            <a:chExt cx="358775" cy="301625"/>
          </a:xfrm>
          <a:solidFill>
            <a:schemeClr val="bg1"/>
          </a:solidFill>
        </p:grpSpPr>
        <p:sp>
          <p:nvSpPr>
            <p:cNvPr id="37" name="Freeform 128"/>
            <p:cNvSpPr>
              <a:spLocks noEditPoints="1"/>
            </p:cNvSpPr>
            <p:nvPr/>
          </p:nvSpPr>
          <p:spPr bwMode="auto">
            <a:xfrm>
              <a:off x="4946650" y="2814638"/>
              <a:ext cx="177800" cy="1793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0" y="30"/>
                </a:cxn>
                <a:cxn ang="0">
                  <a:pos x="31" y="61"/>
                </a:cxn>
                <a:cxn ang="0">
                  <a:pos x="61" y="30"/>
                </a:cxn>
                <a:cxn ang="0">
                  <a:pos x="31" y="0"/>
                </a:cxn>
                <a:cxn ang="0">
                  <a:pos x="48" y="45"/>
                </a:cxn>
                <a:cxn ang="0">
                  <a:pos x="16" y="48"/>
                </a:cxn>
                <a:cxn ang="0">
                  <a:pos x="13" y="15"/>
                </a:cxn>
                <a:cxn ang="0">
                  <a:pos x="46" y="13"/>
                </a:cxn>
                <a:cxn ang="0">
                  <a:pos x="48" y="45"/>
                </a:cxn>
                <a:cxn ang="0">
                  <a:pos x="48" y="45"/>
                </a:cxn>
                <a:cxn ang="0">
                  <a:pos x="48" y="4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8" y="61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  <a:moveTo>
                    <a:pt x="48" y="45"/>
                  </a:moveTo>
                  <a:cubicBezTo>
                    <a:pt x="40" y="55"/>
                    <a:pt x="25" y="56"/>
                    <a:pt x="16" y="48"/>
                  </a:cubicBezTo>
                  <a:cubicBezTo>
                    <a:pt x="6" y="39"/>
                    <a:pt x="5" y="25"/>
                    <a:pt x="13" y="15"/>
                  </a:cubicBezTo>
                  <a:cubicBezTo>
                    <a:pt x="22" y="6"/>
                    <a:pt x="36" y="5"/>
                    <a:pt x="46" y="13"/>
                  </a:cubicBezTo>
                  <a:cubicBezTo>
                    <a:pt x="55" y="21"/>
                    <a:pt x="57" y="36"/>
                    <a:pt x="48" y="45"/>
                  </a:cubicBez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" name="Freeform 129"/>
            <p:cNvSpPr>
              <a:spLocks noEditPoints="1"/>
            </p:cNvSpPr>
            <p:nvPr/>
          </p:nvSpPr>
          <p:spPr bwMode="auto">
            <a:xfrm>
              <a:off x="4989513" y="2859088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5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16" y="4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8" h="17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130"/>
            <p:cNvSpPr>
              <a:spLocks noEditPoints="1"/>
            </p:cNvSpPr>
            <p:nvPr/>
          </p:nvSpPr>
          <p:spPr bwMode="auto">
            <a:xfrm>
              <a:off x="4856163" y="2736851"/>
              <a:ext cx="358775" cy="301625"/>
            </a:xfrm>
            <a:custGeom>
              <a:avLst/>
              <a:gdLst/>
              <a:ahLst/>
              <a:cxnLst>
                <a:cxn ang="0">
                  <a:pos x="114" y="23"/>
                </a:cxn>
                <a:cxn ang="0">
                  <a:pos x="97" y="20"/>
                </a:cxn>
                <a:cxn ang="0">
                  <a:pos x="92" y="7"/>
                </a:cxn>
                <a:cxn ang="0">
                  <a:pos x="81" y="0"/>
                </a:cxn>
                <a:cxn ang="0">
                  <a:pos x="43" y="0"/>
                </a:cxn>
                <a:cxn ang="0">
                  <a:pos x="32" y="7"/>
                </a:cxn>
                <a:cxn ang="0">
                  <a:pos x="27" y="20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92"/>
                </a:cxn>
                <a:cxn ang="0">
                  <a:pos x="12" y="103"/>
                </a:cxn>
                <a:cxn ang="0">
                  <a:pos x="112" y="103"/>
                </a:cxn>
                <a:cxn ang="0">
                  <a:pos x="123" y="92"/>
                </a:cxn>
                <a:cxn ang="0">
                  <a:pos x="123" y="34"/>
                </a:cxn>
                <a:cxn ang="0">
                  <a:pos x="114" y="23"/>
                </a:cxn>
                <a:cxn ang="0">
                  <a:pos x="115" y="92"/>
                </a:cxn>
                <a:cxn ang="0">
                  <a:pos x="112" y="96"/>
                </a:cxn>
                <a:cxn ang="0">
                  <a:pos x="12" y="96"/>
                </a:cxn>
                <a:cxn ang="0">
                  <a:pos x="8" y="92"/>
                </a:cxn>
                <a:cxn ang="0">
                  <a:pos x="8" y="34"/>
                </a:cxn>
                <a:cxn ang="0">
                  <a:pos x="11" y="30"/>
                </a:cxn>
                <a:cxn ang="0">
                  <a:pos x="32" y="27"/>
                </a:cxn>
                <a:cxn ang="0">
                  <a:pos x="39" y="10"/>
                </a:cxn>
                <a:cxn ang="0">
                  <a:pos x="43" y="7"/>
                </a:cxn>
                <a:cxn ang="0">
                  <a:pos x="81" y="7"/>
                </a:cxn>
                <a:cxn ang="0">
                  <a:pos x="85" y="10"/>
                </a:cxn>
                <a:cxn ang="0">
                  <a:pos x="91" y="27"/>
                </a:cxn>
                <a:cxn ang="0">
                  <a:pos x="112" y="30"/>
                </a:cxn>
                <a:cxn ang="0">
                  <a:pos x="115" y="34"/>
                </a:cxn>
                <a:cxn ang="0">
                  <a:pos x="115" y="92"/>
                </a:cxn>
                <a:cxn ang="0">
                  <a:pos x="115" y="92"/>
                </a:cxn>
                <a:cxn ang="0">
                  <a:pos x="115" y="92"/>
                </a:cxn>
              </a:cxnLst>
              <a:rect l="0" t="0" r="r" b="b"/>
              <a:pathLst>
                <a:path w="123" h="103">
                  <a:moveTo>
                    <a:pt x="114" y="23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0" y="3"/>
                    <a:pt x="86" y="0"/>
                    <a:pt x="8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3"/>
                    <a:pt x="32" y="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4" y="24"/>
                    <a:pt x="0" y="29"/>
                    <a:pt x="0" y="3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6" y="103"/>
                    <a:pt x="12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8" y="103"/>
                    <a:pt x="123" y="98"/>
                    <a:pt x="123" y="92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9" y="24"/>
                    <a:pt x="114" y="23"/>
                  </a:cubicBezTo>
                  <a:close/>
                  <a:moveTo>
                    <a:pt x="115" y="92"/>
                  </a:moveTo>
                  <a:cubicBezTo>
                    <a:pt x="115" y="94"/>
                    <a:pt x="114" y="96"/>
                    <a:pt x="11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2"/>
                    <a:pt x="9" y="31"/>
                    <a:pt x="11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0" y="8"/>
                    <a:pt x="41" y="7"/>
                    <a:pt x="43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3" y="7"/>
                    <a:pt x="84" y="8"/>
                    <a:pt x="85" y="10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1"/>
                    <a:pt x="115" y="32"/>
                    <a:pt x="115" y="34"/>
                  </a:cubicBezTo>
                  <a:lnTo>
                    <a:pt x="115" y="92"/>
                  </a:lnTo>
                  <a:close/>
                  <a:moveTo>
                    <a:pt x="115" y="92"/>
                  </a:moveTo>
                  <a:cubicBezTo>
                    <a:pt x="115" y="92"/>
                    <a:pt x="115" y="92"/>
                    <a:pt x="115" y="9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Freeform 90"/>
          <p:cNvSpPr>
            <a:spLocks noEditPoints="1"/>
          </p:cNvSpPr>
          <p:nvPr/>
        </p:nvSpPr>
        <p:spPr bwMode="auto">
          <a:xfrm>
            <a:off x="9773105" y="2434984"/>
            <a:ext cx="623027" cy="623027"/>
          </a:xfrm>
          <a:custGeom>
            <a:avLst/>
            <a:gdLst/>
            <a:ahLst/>
            <a:cxnLst>
              <a:cxn ang="0">
                <a:pos x="77" y="14"/>
              </a:cxn>
              <a:cxn ang="0">
                <a:pos x="51" y="34"/>
              </a:cxn>
              <a:cxn ang="0">
                <a:pos x="0" y="54"/>
              </a:cxn>
              <a:cxn ang="0">
                <a:pos x="23" y="80"/>
              </a:cxn>
              <a:cxn ang="0">
                <a:pos x="31" y="123"/>
              </a:cxn>
              <a:cxn ang="0">
                <a:pos x="54" y="115"/>
              </a:cxn>
              <a:cxn ang="0">
                <a:pos x="50" y="103"/>
              </a:cxn>
              <a:cxn ang="0">
                <a:pos x="50" y="76"/>
              </a:cxn>
              <a:cxn ang="0">
                <a:pos x="51" y="74"/>
              </a:cxn>
              <a:cxn ang="0">
                <a:pos x="52" y="73"/>
              </a:cxn>
              <a:cxn ang="0">
                <a:pos x="53" y="73"/>
              </a:cxn>
              <a:cxn ang="0">
                <a:pos x="77" y="94"/>
              </a:cxn>
              <a:cxn ang="0">
                <a:pos x="123" y="54"/>
              </a:cxn>
              <a:cxn ang="0">
                <a:pos x="77" y="54"/>
              </a:cxn>
              <a:cxn ang="0">
                <a:pos x="88" y="42"/>
              </a:cxn>
              <a:cxn ang="0">
                <a:pos x="88" y="65"/>
              </a:cxn>
              <a:cxn ang="0">
                <a:pos x="77" y="54"/>
              </a:cxn>
              <a:cxn ang="0">
                <a:pos x="15" y="42"/>
              </a:cxn>
              <a:cxn ang="0">
                <a:pos x="38" y="54"/>
              </a:cxn>
              <a:cxn ang="0">
                <a:pos x="15" y="65"/>
              </a:cxn>
              <a:cxn ang="0">
                <a:pos x="46" y="115"/>
              </a:cxn>
              <a:cxn ang="0">
                <a:pos x="31" y="80"/>
              </a:cxn>
              <a:cxn ang="0">
                <a:pos x="31" y="73"/>
              </a:cxn>
              <a:cxn ang="0">
                <a:pos x="43" y="73"/>
              </a:cxn>
              <a:cxn ang="0">
                <a:pos x="42" y="103"/>
              </a:cxn>
              <a:cxn ang="0">
                <a:pos x="46" y="112"/>
              </a:cxn>
              <a:cxn ang="0">
                <a:pos x="51" y="65"/>
              </a:cxn>
              <a:cxn ang="0">
                <a:pos x="50" y="65"/>
              </a:cxn>
              <a:cxn ang="0">
                <a:pos x="50" y="42"/>
              </a:cxn>
              <a:cxn ang="0">
                <a:pos x="71" y="34"/>
              </a:cxn>
              <a:cxn ang="0">
                <a:pos x="71" y="73"/>
              </a:cxn>
              <a:cxn ang="0">
                <a:pos x="96" y="100"/>
              </a:cxn>
              <a:cxn ang="0">
                <a:pos x="88" y="73"/>
              </a:cxn>
              <a:cxn ang="0">
                <a:pos x="88" y="34"/>
              </a:cxn>
              <a:cxn ang="0">
                <a:pos x="96" y="8"/>
              </a:cxn>
              <a:cxn ang="0">
                <a:pos x="96" y="100"/>
              </a:cxn>
              <a:cxn ang="0">
                <a:pos x="96" y="100"/>
              </a:cxn>
            </a:cxnLst>
            <a:rect l="0" t="0" r="r" b="b"/>
            <a:pathLst>
              <a:path w="123" h="123">
                <a:moveTo>
                  <a:pt x="96" y="0"/>
                </a:moveTo>
                <a:cubicBezTo>
                  <a:pt x="88" y="0"/>
                  <a:pt x="82" y="5"/>
                  <a:pt x="7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1" y="26"/>
                  <a:pt x="61" y="34"/>
                  <a:pt x="51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7" y="34"/>
                  <a:pt x="0" y="43"/>
                  <a:pt x="0" y="54"/>
                </a:cubicBezTo>
                <a:cubicBezTo>
                  <a:pt x="0" y="64"/>
                  <a:pt x="7" y="73"/>
                  <a:pt x="15" y="73"/>
                </a:cubicBezTo>
                <a:cubicBezTo>
                  <a:pt x="20" y="73"/>
                  <a:pt x="23" y="76"/>
                  <a:pt x="23" y="80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23" y="119"/>
                  <a:pt x="26" y="123"/>
                  <a:pt x="31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50" y="123"/>
                  <a:pt x="54" y="119"/>
                  <a:pt x="54" y="115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4" y="107"/>
                  <a:pt x="50" y="106"/>
                  <a:pt x="50" y="103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5"/>
                  <a:pt x="50" y="75"/>
                </a:cubicBezTo>
                <a:cubicBezTo>
                  <a:pt x="50" y="75"/>
                  <a:pt x="51" y="75"/>
                  <a:pt x="51" y="74"/>
                </a:cubicBezTo>
                <a:cubicBezTo>
                  <a:pt x="51" y="74"/>
                  <a:pt x="51" y="74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3" y="73"/>
                  <a:pt x="53" y="73"/>
                </a:cubicBezTo>
                <a:cubicBezTo>
                  <a:pt x="63" y="74"/>
                  <a:pt x="71" y="82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82" y="102"/>
                  <a:pt x="88" y="107"/>
                  <a:pt x="96" y="107"/>
                </a:cubicBezTo>
                <a:cubicBezTo>
                  <a:pt x="114" y="107"/>
                  <a:pt x="123" y="80"/>
                  <a:pt x="123" y="54"/>
                </a:cubicBezTo>
                <a:cubicBezTo>
                  <a:pt x="123" y="27"/>
                  <a:pt x="114" y="0"/>
                  <a:pt x="96" y="0"/>
                </a:cubicBezTo>
                <a:close/>
                <a:moveTo>
                  <a:pt x="77" y="54"/>
                </a:moveTo>
                <a:cubicBezTo>
                  <a:pt x="77" y="50"/>
                  <a:pt x="77" y="46"/>
                  <a:pt x="77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92" y="42"/>
                  <a:pt x="96" y="47"/>
                  <a:pt x="96" y="54"/>
                </a:cubicBezTo>
                <a:cubicBezTo>
                  <a:pt x="96" y="60"/>
                  <a:pt x="92" y="65"/>
                  <a:pt x="88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61"/>
                  <a:pt x="77" y="58"/>
                  <a:pt x="77" y="54"/>
                </a:cubicBezTo>
                <a:close/>
                <a:moveTo>
                  <a:pt x="8" y="54"/>
                </a:moveTo>
                <a:cubicBezTo>
                  <a:pt x="8" y="47"/>
                  <a:pt x="11" y="42"/>
                  <a:pt x="15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5"/>
                  <a:pt x="38" y="49"/>
                  <a:pt x="38" y="54"/>
                </a:cubicBezTo>
                <a:cubicBezTo>
                  <a:pt x="38" y="58"/>
                  <a:pt x="40" y="62"/>
                  <a:pt x="42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1" y="65"/>
                  <a:pt x="8" y="60"/>
                  <a:pt x="8" y="54"/>
                </a:cubicBezTo>
                <a:close/>
                <a:moveTo>
                  <a:pt x="46" y="115"/>
                </a:moveTo>
                <a:cubicBezTo>
                  <a:pt x="31" y="115"/>
                  <a:pt x="31" y="115"/>
                  <a:pt x="31" y="115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78"/>
                  <a:pt x="30" y="75"/>
                  <a:pt x="2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2" y="74"/>
                  <a:pt x="42" y="75"/>
                  <a:pt x="42" y="77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7"/>
                  <a:pt x="44" y="110"/>
                  <a:pt x="46" y="111"/>
                </a:cubicBezTo>
                <a:cubicBezTo>
                  <a:pt x="46" y="111"/>
                  <a:pt x="46" y="111"/>
                  <a:pt x="46" y="112"/>
                </a:cubicBezTo>
                <a:lnTo>
                  <a:pt x="46" y="115"/>
                </a:lnTo>
                <a:close/>
                <a:moveTo>
                  <a:pt x="51" y="65"/>
                </a:moveTo>
                <a:cubicBezTo>
                  <a:pt x="50" y="65"/>
                  <a:pt x="50" y="65"/>
                  <a:pt x="50" y="65"/>
                </a:cubicBezTo>
                <a:cubicBezTo>
                  <a:pt x="50" y="65"/>
                  <a:pt x="50" y="65"/>
                  <a:pt x="50" y="65"/>
                </a:cubicBezTo>
                <a:cubicBezTo>
                  <a:pt x="46" y="65"/>
                  <a:pt x="42" y="60"/>
                  <a:pt x="42" y="54"/>
                </a:cubicBezTo>
                <a:cubicBezTo>
                  <a:pt x="42" y="47"/>
                  <a:pt x="46" y="42"/>
                  <a:pt x="50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8" y="42"/>
                  <a:pt x="65" y="39"/>
                  <a:pt x="71" y="34"/>
                </a:cubicBezTo>
                <a:cubicBezTo>
                  <a:pt x="70" y="40"/>
                  <a:pt x="69" y="47"/>
                  <a:pt x="69" y="54"/>
                </a:cubicBezTo>
                <a:cubicBezTo>
                  <a:pt x="69" y="60"/>
                  <a:pt x="70" y="67"/>
                  <a:pt x="71" y="73"/>
                </a:cubicBezTo>
                <a:cubicBezTo>
                  <a:pt x="65" y="68"/>
                  <a:pt x="58" y="65"/>
                  <a:pt x="51" y="65"/>
                </a:cubicBezTo>
                <a:close/>
                <a:moveTo>
                  <a:pt x="96" y="100"/>
                </a:moveTo>
                <a:cubicBezTo>
                  <a:pt x="88" y="100"/>
                  <a:pt x="82" y="89"/>
                  <a:pt x="79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97" y="73"/>
                  <a:pt x="104" y="64"/>
                  <a:pt x="104" y="54"/>
                </a:cubicBezTo>
                <a:cubicBezTo>
                  <a:pt x="104" y="43"/>
                  <a:pt x="97" y="34"/>
                  <a:pt x="88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82" y="19"/>
                  <a:pt x="88" y="8"/>
                  <a:pt x="96" y="8"/>
                </a:cubicBezTo>
                <a:cubicBezTo>
                  <a:pt x="107" y="8"/>
                  <a:pt x="115" y="28"/>
                  <a:pt x="115" y="54"/>
                </a:cubicBezTo>
                <a:cubicBezTo>
                  <a:pt x="115" y="79"/>
                  <a:pt x="107" y="100"/>
                  <a:pt x="96" y="100"/>
                </a:cubicBezTo>
                <a:close/>
                <a:moveTo>
                  <a:pt x="96" y="100"/>
                </a:moveTo>
                <a:cubicBezTo>
                  <a:pt x="96" y="100"/>
                  <a:pt x="96" y="100"/>
                  <a:pt x="96" y="10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39376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8" grpId="0"/>
      <p:bldP spid="25" grpId="0"/>
      <p:bldP spid="32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完成进度总结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7BF039-CF6D-4FE5-A018-B53522548E79}"/>
              </a:ext>
            </a:extLst>
          </p:cNvPr>
          <p:cNvSpPr txBox="1"/>
          <p:nvPr/>
        </p:nvSpPr>
        <p:spPr>
          <a:xfrm>
            <a:off x="4547079" y="2617011"/>
            <a:ext cx="30978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王梓铭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服务器</a:t>
            </a:r>
            <a:r>
              <a:rPr lang="en-US" altLang="zh-CN" dirty="0"/>
              <a:t>/</a:t>
            </a:r>
            <a:r>
              <a:rPr lang="zh-CN" altLang="en-US" dirty="0"/>
              <a:t>数据库搭建与维护</a:t>
            </a:r>
            <a:endParaRPr lang="en-US" altLang="zh-CN" dirty="0"/>
          </a:p>
          <a:p>
            <a:r>
              <a:rPr lang="en-US" altLang="zh-CN" dirty="0"/>
              <a:t>Php Json</a:t>
            </a:r>
            <a:r>
              <a:rPr lang="zh-CN" altLang="en-US" dirty="0"/>
              <a:t>传输接口</a:t>
            </a:r>
            <a:endParaRPr lang="en-US" altLang="zh-CN" dirty="0"/>
          </a:p>
          <a:p>
            <a:r>
              <a:rPr lang="en-US" altLang="zh-CN" dirty="0"/>
              <a:t>Php </a:t>
            </a:r>
            <a:r>
              <a:rPr lang="zh-CN" altLang="en-US" dirty="0"/>
              <a:t>活动展示</a:t>
            </a:r>
            <a:endParaRPr lang="en-US" altLang="zh-CN" dirty="0"/>
          </a:p>
          <a:p>
            <a:r>
              <a:rPr lang="en-US" altLang="zh-CN" dirty="0"/>
              <a:t>Php </a:t>
            </a:r>
            <a:r>
              <a:rPr lang="zh-CN" altLang="en-US" dirty="0"/>
              <a:t>文件传输接受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个人对组织评价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图片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个人设置</a:t>
            </a:r>
            <a:endParaRPr lang="en-US" altLang="zh-CN" dirty="0"/>
          </a:p>
          <a:p>
            <a:r>
              <a:rPr lang="zh-CN" altLang="en-US" dirty="0"/>
              <a:t>前后端对接与</a:t>
            </a:r>
            <a:r>
              <a:rPr lang="en-US" altLang="zh-CN" dirty="0"/>
              <a:t>bug</a:t>
            </a:r>
            <a:r>
              <a:rPr lang="zh-CN" altLang="en-US" dirty="0"/>
              <a:t>修改</a:t>
            </a:r>
          </a:p>
        </p:txBody>
      </p:sp>
    </p:spTree>
    <p:extLst>
      <p:ext uri="{BB962C8B-B14F-4D97-AF65-F5344CB8AC3E}">
        <p14:creationId xmlns:p14="http://schemas.microsoft.com/office/powerpoint/2010/main" val="161191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完成进度总结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7BF039-CF6D-4FE5-A018-B53522548E79}"/>
              </a:ext>
            </a:extLst>
          </p:cNvPr>
          <p:cNvSpPr txBox="1"/>
          <p:nvPr/>
        </p:nvSpPr>
        <p:spPr>
          <a:xfrm>
            <a:off x="4547079" y="2366752"/>
            <a:ext cx="3097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王彩文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数据库设计和维护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个基本表，</a:t>
            </a:r>
            <a:r>
              <a:rPr lang="en-US" altLang="zh-CN" dirty="0"/>
              <a:t>2</a:t>
            </a:r>
            <a:r>
              <a:rPr lang="zh-CN" altLang="en-US" dirty="0"/>
              <a:t>个关系表，一个触发器， 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event</a:t>
            </a:r>
            <a:r>
              <a:rPr lang="zh-CN" altLang="en-US" dirty="0"/>
              <a:t>事件</a:t>
            </a:r>
          </a:p>
          <a:p>
            <a:r>
              <a:rPr lang="zh-CN" altLang="en-US" dirty="0"/>
              <a:t>接口文档定义和修改</a:t>
            </a:r>
          </a:p>
          <a:p>
            <a:r>
              <a:rPr lang="en-US" altLang="zh-CN" dirty="0"/>
              <a:t>json</a:t>
            </a:r>
            <a:r>
              <a:rPr lang="zh-CN" altLang="en-US" dirty="0"/>
              <a:t>值的修改，错误码统一，</a:t>
            </a:r>
          </a:p>
          <a:p>
            <a:r>
              <a:rPr lang="en-US" altLang="zh-CN" dirty="0"/>
              <a:t>PHP</a:t>
            </a:r>
            <a:r>
              <a:rPr lang="zh-CN" altLang="en-US" dirty="0"/>
              <a:t>后端开发</a:t>
            </a:r>
          </a:p>
          <a:p>
            <a:r>
              <a:rPr lang="zh-CN" altLang="en-US" dirty="0"/>
              <a:t>完成登录，活动创建，活动列表，主页面，评价的部分和历史活动的后端开发</a:t>
            </a:r>
          </a:p>
        </p:txBody>
      </p:sp>
    </p:spTree>
    <p:extLst>
      <p:ext uri="{BB962C8B-B14F-4D97-AF65-F5344CB8AC3E}">
        <p14:creationId xmlns:p14="http://schemas.microsoft.com/office/powerpoint/2010/main" val="359272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完成进度总结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7BF039-CF6D-4FE5-A018-B53522548E79}"/>
              </a:ext>
            </a:extLst>
          </p:cNvPr>
          <p:cNvSpPr txBox="1"/>
          <p:nvPr/>
        </p:nvSpPr>
        <p:spPr>
          <a:xfrm>
            <a:off x="4535997" y="1541899"/>
            <a:ext cx="2906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邢桐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服务器的搭建、维护和迁移</a:t>
            </a:r>
          </a:p>
          <a:p>
            <a:r>
              <a:rPr lang="zh-CN" altLang="en-US" dirty="0"/>
              <a:t>数据库的修改和维护</a:t>
            </a:r>
          </a:p>
          <a:p>
            <a:r>
              <a:rPr lang="zh-CN" altLang="en-US" dirty="0"/>
              <a:t>组织用户注册</a:t>
            </a:r>
          </a:p>
          <a:p>
            <a:r>
              <a:rPr lang="zh-CN" altLang="en-US" dirty="0"/>
              <a:t>个人用户注册</a:t>
            </a:r>
          </a:p>
          <a:p>
            <a:r>
              <a:rPr lang="zh-CN" altLang="en-US" dirty="0"/>
              <a:t>申请加入活动</a:t>
            </a:r>
          </a:p>
          <a:p>
            <a:r>
              <a:rPr lang="zh-CN" altLang="en-US" dirty="0"/>
              <a:t>登录（一部分）</a:t>
            </a:r>
          </a:p>
          <a:p>
            <a:r>
              <a:rPr lang="zh-CN" altLang="en-US" dirty="0"/>
              <a:t>组织对个人的评论</a:t>
            </a:r>
            <a:endParaRPr lang="en-US" altLang="zh-CN" dirty="0"/>
          </a:p>
          <a:p>
            <a:r>
              <a:rPr lang="zh-CN" altLang="en-US" dirty="0"/>
              <a:t>个人对组织的评论</a:t>
            </a:r>
            <a:endParaRPr lang="en-US" altLang="zh-CN" dirty="0"/>
          </a:p>
          <a:p>
            <a:r>
              <a:rPr lang="zh-CN" altLang="en-US" dirty="0"/>
              <a:t>获取组织举办的活动次数的详情</a:t>
            </a:r>
          </a:p>
          <a:p>
            <a:r>
              <a:rPr lang="zh-CN" altLang="en-US" dirty="0"/>
              <a:t>某一活动的评论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7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完成进度总结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7BF039-CF6D-4FE5-A018-B53522548E79}"/>
              </a:ext>
            </a:extLst>
          </p:cNvPr>
          <p:cNvSpPr txBox="1"/>
          <p:nvPr/>
        </p:nvSpPr>
        <p:spPr>
          <a:xfrm>
            <a:off x="4458410" y="1289328"/>
            <a:ext cx="30978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前端界面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个人登录、注册界面</a:t>
            </a:r>
            <a:endParaRPr lang="en-US" altLang="zh-CN" dirty="0"/>
          </a:p>
          <a:p>
            <a:r>
              <a:rPr lang="zh-CN" altLang="en-US" dirty="0"/>
              <a:t>主界面</a:t>
            </a:r>
            <a:endParaRPr lang="en-US" altLang="zh-CN" dirty="0"/>
          </a:p>
          <a:p>
            <a:r>
              <a:rPr lang="zh-CN" altLang="en-US" dirty="0"/>
              <a:t>发布界面</a:t>
            </a:r>
            <a:endParaRPr lang="en-US" altLang="zh-CN" dirty="0"/>
          </a:p>
          <a:p>
            <a:r>
              <a:rPr lang="zh-CN" altLang="en-US" dirty="0"/>
              <a:t>个人账号信息收藏界面</a:t>
            </a:r>
            <a:endParaRPr lang="en-US" altLang="zh-CN" dirty="0"/>
          </a:p>
          <a:p>
            <a:r>
              <a:rPr lang="zh-CN" altLang="en-US" dirty="0"/>
              <a:t>发起项目参与项目</a:t>
            </a:r>
          </a:p>
          <a:p>
            <a:r>
              <a:rPr lang="zh-CN" altLang="en-US" dirty="0"/>
              <a:t>排行榜</a:t>
            </a:r>
            <a:endParaRPr lang="en-US" altLang="zh-CN" dirty="0"/>
          </a:p>
          <a:p>
            <a:r>
              <a:rPr lang="zh-CN" altLang="en-US" dirty="0"/>
              <a:t>个人和组织评价界面</a:t>
            </a:r>
            <a:endParaRPr lang="en-US" altLang="zh-CN" dirty="0"/>
          </a:p>
          <a:p>
            <a:r>
              <a:rPr lang="zh-CN" altLang="en-US" dirty="0"/>
              <a:t>个人详细界面</a:t>
            </a:r>
            <a:endParaRPr lang="en-US" altLang="zh-CN" dirty="0"/>
          </a:p>
          <a:p>
            <a:r>
              <a:rPr lang="zh-CN" altLang="en-US" dirty="0"/>
              <a:t>组织详细界面</a:t>
            </a:r>
            <a:endParaRPr lang="en-US" altLang="zh-CN" dirty="0"/>
          </a:p>
          <a:p>
            <a:r>
              <a:rPr lang="zh-CN" altLang="en-US" dirty="0"/>
              <a:t>前端逻辑</a:t>
            </a:r>
            <a:r>
              <a:rPr lang="en-US" altLang="zh-CN" dirty="0"/>
              <a:t>——</a:t>
            </a:r>
          </a:p>
          <a:p>
            <a:r>
              <a:rPr lang="zh-CN" altLang="en-US" dirty="0"/>
              <a:t>前端</a:t>
            </a:r>
            <a:r>
              <a:rPr lang="en-US" altLang="zh-CN" dirty="0" err="1"/>
              <a:t>recycleview</a:t>
            </a:r>
            <a:r>
              <a:rPr lang="zh-CN" altLang="en-US" dirty="0"/>
              <a:t>逻辑实现</a:t>
            </a:r>
            <a:endParaRPr lang="en-US" altLang="zh-CN" dirty="0"/>
          </a:p>
          <a:p>
            <a:r>
              <a:rPr lang="zh-CN" altLang="en-US" dirty="0"/>
              <a:t>个人注册</a:t>
            </a:r>
            <a:endParaRPr lang="en-US" altLang="zh-CN" dirty="0"/>
          </a:p>
          <a:p>
            <a:r>
              <a:rPr lang="zh-CN" altLang="en-US" dirty="0"/>
              <a:t>主界面轮播图</a:t>
            </a:r>
            <a:endParaRPr lang="en-US" altLang="zh-CN" dirty="0"/>
          </a:p>
          <a:p>
            <a:r>
              <a:rPr lang="zh-CN" altLang="en-US" dirty="0"/>
              <a:t>个人账号信息注册</a:t>
            </a:r>
            <a:endParaRPr lang="en-US" altLang="zh-CN" dirty="0"/>
          </a:p>
          <a:p>
            <a:r>
              <a:rPr lang="zh-CN" altLang="en-US" dirty="0"/>
              <a:t>组织和个人分开</a:t>
            </a:r>
            <a:endParaRPr lang="en-US" altLang="zh-CN" dirty="0"/>
          </a:p>
          <a:p>
            <a:r>
              <a:rPr lang="zh-CN" altLang="en-US" dirty="0"/>
              <a:t>组织注册实现</a:t>
            </a:r>
          </a:p>
        </p:txBody>
      </p:sp>
    </p:spTree>
    <p:extLst>
      <p:ext uri="{BB962C8B-B14F-4D97-AF65-F5344CB8AC3E}">
        <p14:creationId xmlns:p14="http://schemas.microsoft.com/office/powerpoint/2010/main" val="159298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完成进度总结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7BF039-CF6D-4FE5-A018-B53522548E79}"/>
              </a:ext>
            </a:extLst>
          </p:cNvPr>
          <p:cNvSpPr txBox="1"/>
          <p:nvPr/>
        </p:nvSpPr>
        <p:spPr>
          <a:xfrm>
            <a:off x="4610100" y="2240167"/>
            <a:ext cx="3097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何方溥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Asynchttp</a:t>
            </a:r>
            <a:endParaRPr lang="en-US" altLang="zh-CN" dirty="0"/>
          </a:p>
          <a:p>
            <a:r>
              <a:rPr lang="zh-CN" altLang="en-US" dirty="0"/>
              <a:t>个人、组织用户信息类</a:t>
            </a:r>
            <a:endParaRPr lang="en-US" altLang="zh-CN" dirty="0"/>
          </a:p>
          <a:p>
            <a:r>
              <a:rPr lang="zh-CN" altLang="en-US" dirty="0"/>
              <a:t>短信验证码</a:t>
            </a:r>
            <a:endParaRPr lang="en-US" altLang="zh-CN" dirty="0"/>
          </a:p>
          <a:p>
            <a:r>
              <a:rPr lang="zh-CN" altLang="en-US" dirty="0"/>
              <a:t>界面逻辑：</a:t>
            </a:r>
            <a:endParaRPr lang="en-US" altLang="zh-CN" dirty="0"/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发布活动</a:t>
            </a:r>
            <a:endParaRPr lang="en-US" altLang="zh-CN" dirty="0"/>
          </a:p>
          <a:p>
            <a:r>
              <a:rPr lang="zh-CN" altLang="en-US" dirty="0"/>
              <a:t>活动详情</a:t>
            </a:r>
            <a:endParaRPr lang="en-US" altLang="zh-CN" dirty="0"/>
          </a:p>
          <a:p>
            <a:r>
              <a:rPr lang="zh-CN" altLang="en-US" dirty="0"/>
              <a:t>参加活动</a:t>
            </a:r>
            <a:endParaRPr lang="en-US" altLang="zh-CN" dirty="0"/>
          </a:p>
          <a:p>
            <a:r>
              <a:rPr lang="zh-CN" altLang="en-US" dirty="0"/>
              <a:t>用户参与活动历史</a:t>
            </a:r>
            <a:endParaRPr lang="en-US" altLang="zh-CN" dirty="0"/>
          </a:p>
          <a:p>
            <a:r>
              <a:rPr lang="zh-CN" altLang="en-US" dirty="0"/>
              <a:t>组织评价志愿者</a:t>
            </a:r>
          </a:p>
        </p:txBody>
      </p:sp>
    </p:spTree>
    <p:extLst>
      <p:ext uri="{BB962C8B-B14F-4D97-AF65-F5344CB8AC3E}">
        <p14:creationId xmlns:p14="http://schemas.microsoft.com/office/powerpoint/2010/main" val="10667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" y="2133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完成进度总结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7BF039-CF6D-4FE5-A018-B53522548E79}"/>
              </a:ext>
            </a:extLst>
          </p:cNvPr>
          <p:cNvSpPr txBox="1"/>
          <p:nvPr/>
        </p:nvSpPr>
        <p:spPr>
          <a:xfrm>
            <a:off x="4547079" y="2617011"/>
            <a:ext cx="3097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郑文璐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界面设计 </a:t>
            </a:r>
            <a:endParaRPr lang="en-US" altLang="zh-CN" dirty="0"/>
          </a:p>
          <a:p>
            <a:r>
              <a:rPr lang="zh-CN" altLang="en-US" dirty="0"/>
              <a:t>前端界面制作</a:t>
            </a:r>
            <a:r>
              <a:rPr lang="en-US" altLang="zh-CN" dirty="0"/>
              <a:t>(</a:t>
            </a:r>
            <a:r>
              <a:rPr lang="zh-CN" altLang="en-US" dirty="0"/>
              <a:t>登陆 等级 排行榜 消息界面 项目详情等</a:t>
            </a:r>
            <a:r>
              <a:rPr lang="en-US" altLang="zh-CN" dirty="0"/>
              <a:t>) </a:t>
            </a:r>
            <a:r>
              <a:rPr lang="zh-CN" altLang="en-US"/>
              <a:t>测试负责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3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umei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132F63"/>
      </a:accent1>
      <a:accent2>
        <a:srgbClr val="15AA96"/>
      </a:accent2>
      <a:accent3>
        <a:srgbClr val="9BB955"/>
      </a:accent3>
      <a:accent4>
        <a:srgbClr val="F29C13"/>
      </a:accent4>
      <a:accent5>
        <a:srgbClr val="BF392E"/>
      </a:accent5>
      <a:accent6>
        <a:srgbClr val="613246"/>
      </a:accent6>
      <a:hlink>
        <a:srgbClr val="FFFFFF"/>
      </a:hlink>
      <a:folHlink>
        <a:srgbClr val="8C8C8C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543</Words>
  <Application>Microsoft Office PowerPoint</Application>
  <PresentationFormat>宽屏</PresentationFormat>
  <Paragraphs>149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MOMODA</dc:creator>
  <cp:lastModifiedBy>Wang Michael</cp:lastModifiedBy>
  <cp:revision>58</cp:revision>
  <dcterms:created xsi:type="dcterms:W3CDTF">2015-06-07T09:01:06Z</dcterms:created>
  <dcterms:modified xsi:type="dcterms:W3CDTF">2018-06-24T02:11:28Z</dcterms:modified>
</cp:coreProperties>
</file>