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Lst>
  <p:notesMasterIdLst>
    <p:notesMasterId r:id="rId25"/>
  </p:notesMasterIdLst>
  <p:sldIdLst>
    <p:sldId id="259" r:id="rId3"/>
    <p:sldId id="266" r:id="rId4"/>
    <p:sldId id="262" r:id="rId5"/>
    <p:sldId id="316" r:id="rId6"/>
    <p:sldId id="317" r:id="rId7"/>
    <p:sldId id="286" r:id="rId8"/>
    <p:sldId id="287" r:id="rId9"/>
    <p:sldId id="285" r:id="rId10"/>
    <p:sldId id="263" r:id="rId11"/>
    <p:sldId id="273" r:id="rId12"/>
    <p:sldId id="288" r:id="rId13"/>
    <p:sldId id="274" r:id="rId14"/>
    <p:sldId id="318" r:id="rId15"/>
    <p:sldId id="319" r:id="rId16"/>
    <p:sldId id="320" r:id="rId17"/>
    <p:sldId id="275" r:id="rId18"/>
    <p:sldId id="264" r:id="rId19"/>
    <p:sldId id="321" r:id="rId20"/>
    <p:sldId id="276" r:id="rId21"/>
    <p:sldId id="307" r:id="rId22"/>
    <p:sldId id="314" r:id="rId23"/>
    <p:sldId id="26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0" autoAdjust="0"/>
    <p:restoredTop sz="94660"/>
  </p:normalViewPr>
  <p:slideViewPr>
    <p:cSldViewPr snapToGrid="0">
      <p:cViewPr varScale="1">
        <p:scale>
          <a:sx n="86" d="100"/>
          <a:sy n="86" d="100"/>
        </p:scale>
        <p:origin x="4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BF4896-A737-5545-9DDC-9FC1040EEF5A}" type="datetimeFigureOut">
              <a:rPr kumimoji="1" lang="zh-CN" altLang="en-US" smtClean="0"/>
              <a:t>2018/2/26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1DCE1-423E-2E4D-AEF6-7B7E947A7917}"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11DCE1-423E-2E4D-AEF6-7B7E947A7917}"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11DCE1-423E-2E4D-AEF6-7B7E947A7917}" type="slidenum">
              <a:rPr kumimoji="1" lang="zh-CN" altLang="en-US" smtClean="0"/>
              <a:t>10</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11DCE1-423E-2E4D-AEF6-7B7E947A7917}" type="slidenum">
              <a:rPr kumimoji="1" lang="zh-CN" altLang="en-US" smtClean="0"/>
              <a:t>11</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11DCE1-423E-2E4D-AEF6-7B7E947A7917}" type="slidenum">
              <a:rPr kumimoji="1" lang="zh-CN" altLang="en-US" smtClean="0"/>
              <a:t>12</a:t>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11DCE1-423E-2E4D-AEF6-7B7E947A7917}" type="slidenum">
              <a:rPr kumimoji="1" lang="zh-CN" altLang="en-US" smtClean="0"/>
              <a:t>13</a:t>
            </a:fld>
            <a:endParaRPr kumimoji="1" lang="zh-CN" altLang="en-US"/>
          </a:p>
        </p:txBody>
      </p:sp>
    </p:spTree>
    <p:extLst>
      <p:ext uri="{BB962C8B-B14F-4D97-AF65-F5344CB8AC3E}">
        <p14:creationId xmlns:p14="http://schemas.microsoft.com/office/powerpoint/2010/main" val="2424652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11DCE1-423E-2E4D-AEF6-7B7E947A7917}" type="slidenum">
              <a:rPr kumimoji="1" lang="zh-CN" altLang="en-US" smtClean="0"/>
              <a:t>14</a:t>
            </a:fld>
            <a:endParaRPr kumimoji="1" lang="zh-CN" altLang="en-US"/>
          </a:p>
        </p:txBody>
      </p:sp>
    </p:spTree>
    <p:extLst>
      <p:ext uri="{BB962C8B-B14F-4D97-AF65-F5344CB8AC3E}">
        <p14:creationId xmlns:p14="http://schemas.microsoft.com/office/powerpoint/2010/main" val="1195917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11DCE1-423E-2E4D-AEF6-7B7E947A7917}" type="slidenum">
              <a:rPr kumimoji="1" lang="zh-CN" altLang="en-US" smtClean="0"/>
              <a:t>15</a:t>
            </a:fld>
            <a:endParaRPr kumimoji="1" lang="zh-CN" altLang="en-US"/>
          </a:p>
        </p:txBody>
      </p:sp>
    </p:spTree>
    <p:extLst>
      <p:ext uri="{BB962C8B-B14F-4D97-AF65-F5344CB8AC3E}">
        <p14:creationId xmlns:p14="http://schemas.microsoft.com/office/powerpoint/2010/main" val="3767233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11DCE1-423E-2E4D-AEF6-7B7E947A7917}" type="slidenum">
              <a:rPr kumimoji="1" lang="zh-CN" altLang="en-US" smtClean="0"/>
              <a:t>16</a:t>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11DCE1-423E-2E4D-AEF6-7B7E947A7917}" type="slidenum">
              <a:rPr kumimoji="1" lang="zh-CN" altLang="en-US" smtClean="0"/>
              <a:t>17</a:t>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11DCE1-423E-2E4D-AEF6-7B7E947A7917}" type="slidenum">
              <a:rPr kumimoji="1" lang="zh-CN" altLang="en-US" smtClean="0"/>
              <a:t>18</a:t>
            </a:fld>
            <a:endParaRPr kumimoji="1" lang="zh-CN" altLang="en-US"/>
          </a:p>
        </p:txBody>
      </p:sp>
    </p:spTree>
    <p:extLst>
      <p:ext uri="{BB962C8B-B14F-4D97-AF65-F5344CB8AC3E}">
        <p14:creationId xmlns:p14="http://schemas.microsoft.com/office/powerpoint/2010/main" val="3811971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11DCE1-423E-2E4D-AEF6-7B7E947A7917}" type="slidenum">
              <a:rPr kumimoji="1" lang="zh-CN" altLang="en-US" smtClean="0"/>
              <a:t>19</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11DCE1-423E-2E4D-AEF6-7B7E947A7917}" type="slidenum">
              <a:rPr kumimoji="1" lang="zh-CN" altLang="en-US"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11DCE1-423E-2E4D-AEF6-7B7E947A7917}" type="slidenum">
              <a:rPr kumimoji="1" lang="zh-CN" altLang="en-US" smtClean="0"/>
              <a:t>20</a:t>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1DE89EEC-01A0-436F-AC23-163627CE16D6}" type="slidenum">
              <a:rPr lang="id-ID" smtClean="0"/>
              <a:t>21</a:t>
            </a:fld>
            <a:endParaRPr lang="id-ID"/>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11DCE1-423E-2E4D-AEF6-7B7E947A7917}" type="slidenum">
              <a:rPr kumimoji="1" lang="zh-CN" altLang="en-US" smtClean="0"/>
              <a:t>22</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11DCE1-423E-2E4D-AEF6-7B7E947A7917}" type="slidenum">
              <a:rPr kumimoji="1" lang="zh-CN" altLang="en-US"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11DCE1-423E-2E4D-AEF6-7B7E947A7917}" type="slidenum">
              <a:rPr kumimoji="1" lang="zh-CN" altLang="en-US" smtClean="0"/>
              <a:t>4</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11DCE1-423E-2E4D-AEF6-7B7E947A7917}" type="slidenum">
              <a:rPr kumimoji="1" lang="zh-CN" altLang="en-US" smtClean="0"/>
              <a:t>5</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11DCE1-423E-2E4D-AEF6-7B7E947A7917}" type="slidenum">
              <a:rPr kumimoji="1" lang="zh-CN" altLang="en-US"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11DCE1-423E-2E4D-AEF6-7B7E947A7917}" type="slidenum">
              <a:rPr kumimoji="1" lang="zh-CN" altLang="en-US" smtClean="0"/>
              <a:t>7</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11DCE1-423E-2E4D-AEF6-7B7E947A7917}" type="slidenum">
              <a:rPr kumimoji="1" lang="zh-CN" altLang="en-US" smtClean="0"/>
              <a:t>8</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11DCE1-423E-2E4D-AEF6-7B7E947A7917}" type="slidenum">
              <a:rPr kumimoji="1" lang="zh-CN" altLang="en-US" smtClean="0"/>
              <a:t>9</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394BD03-8F44-493B-955F-254B236AABDF}" type="datetimeFigureOut">
              <a:rPr lang="zh-CN" altLang="en-US" smtClean="0"/>
              <a:t>2018/2/26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2671882-8914-4DEE-B951-D75B191282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394BD03-8F44-493B-955F-254B236AABDF}" type="datetimeFigureOut">
              <a:rPr lang="zh-CN" altLang="en-US" smtClean="0"/>
              <a:t>2018/2/26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2671882-8914-4DEE-B951-D75B191282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394BD03-8F44-493B-955F-254B236AABDF}" type="datetimeFigureOut">
              <a:rPr lang="zh-CN" altLang="en-US" smtClean="0"/>
              <a:t>2018/2/26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2671882-8914-4DEE-B951-D75B191282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_4">
    <p:bg>
      <p:bgPr>
        <a:solidFill>
          <a:schemeClr val="bg1"/>
        </a:solidFill>
        <a:effectLst/>
      </p:bgPr>
    </p:bg>
    <p:spTree>
      <p:nvGrpSpPr>
        <p:cNvPr id="1" name=""/>
        <p:cNvGrpSpPr/>
        <p:nvPr/>
      </p:nvGrpSpPr>
      <p:grpSpPr>
        <a:xfrm>
          <a:off x="0" y="0"/>
          <a:ext cx="0" cy="0"/>
          <a:chOff x="0" y="0"/>
          <a:chExt cx="0" cy="0"/>
        </a:xfrm>
      </p:grpSpPr>
      <p:sp>
        <p:nvSpPr>
          <p:cNvPr id="8" name="文本占位符 7"/>
          <p:cNvSpPr>
            <a:spLocks noGrp="1"/>
          </p:cNvSpPr>
          <p:nvPr>
            <p:ph type="body" sz="quarter" idx="12"/>
          </p:nvPr>
        </p:nvSpPr>
        <p:spPr>
          <a:xfrm>
            <a:off x="380008" y="291220"/>
            <a:ext cx="4023180" cy="651315"/>
          </a:xfrm>
          <a:prstGeom prst="rect">
            <a:avLst/>
          </a:prstGeom>
          <a:solidFill>
            <a:schemeClr val="accent2"/>
          </a:solidFill>
        </p:spPr>
        <p:txBody>
          <a:bodyPr/>
          <a:lstStyle>
            <a:lvl1pPr marL="0" indent="0" algn="l">
              <a:lnSpc>
                <a:spcPct val="100000"/>
              </a:lnSpc>
              <a:buNone/>
              <a:defRPr sz="3200" b="1">
                <a:solidFill>
                  <a:schemeClr val="bg1"/>
                </a:solidFill>
              </a:defRPr>
            </a:lvl1pPr>
          </a:lstStyle>
          <a:p>
            <a:pPr lvl="0"/>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0" name="Text Placeholder 3"/>
          <p:cNvSpPr>
            <a:spLocks noGrp="1"/>
          </p:cNvSpPr>
          <p:nvPr>
            <p:ph type="body" sz="half" idx="2" hasCustomPrompt="1"/>
          </p:nvPr>
        </p:nvSpPr>
        <p:spPr>
          <a:xfrm>
            <a:off x="508000" y="1026695"/>
            <a:ext cx="11157819" cy="231007"/>
          </a:xfrm>
          <a:prstGeom prst="rect">
            <a:avLst/>
          </a:prstGeom>
        </p:spPr>
        <p:txBody>
          <a:bodyPr wrap="none" lIns="0" tIns="0" rIns="0" bIns="0" anchor="ctr">
            <a:noAutofit/>
          </a:bodyPr>
          <a:lstStyle>
            <a:lvl1pPr marL="0" indent="0" algn="ctr">
              <a:buNone/>
              <a:defRPr sz="1465" b="0" baseline="0">
                <a:solidFill>
                  <a:schemeClr val="bg1">
                    <a:lumMod val="75000"/>
                  </a:schemeClr>
                </a:solidFill>
                <a:latin typeface="+mj-lt"/>
                <a:ea typeface="Roboto" panose="02000000000000000000" pitchFamily="2" charset="0"/>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dirty="0"/>
              <a:t>CLICK TO EDITE SUBTITLE</a:t>
            </a:r>
          </a:p>
        </p:txBody>
      </p:sp>
      <p:sp>
        <p:nvSpPr>
          <p:cNvPr id="15" name="Title 13"/>
          <p:cNvSpPr>
            <a:spLocks noGrp="1"/>
          </p:cNvSpPr>
          <p:nvPr>
            <p:ph type="title" hasCustomPrompt="1"/>
          </p:nvPr>
        </p:nvSpPr>
        <p:spPr>
          <a:xfrm>
            <a:off x="508000" y="450250"/>
            <a:ext cx="11157819" cy="474845"/>
          </a:xfrm>
          <a:prstGeom prst="rect">
            <a:avLst/>
          </a:prstGeom>
        </p:spPr>
        <p:txBody>
          <a:bodyPr lIns="0" anchor="ctr"/>
          <a:lstStyle>
            <a:lvl1pPr marL="0" marR="0" indent="0" algn="ctr" defTabSz="1218565" rtl="0" eaLnBrk="1" fontAlgn="auto" latinLnBrk="0" hangingPunct="1">
              <a:lnSpc>
                <a:spcPct val="100000"/>
              </a:lnSpc>
              <a:spcBef>
                <a:spcPct val="0"/>
              </a:spcBef>
              <a:spcAft>
                <a:spcPts val="0"/>
              </a:spcAft>
              <a:defRPr sz="4265" b="0">
                <a:solidFill>
                  <a:schemeClr val="tx1">
                    <a:lumMod val="50000"/>
                    <a:lumOff val="50000"/>
                  </a:schemeClr>
                </a:solidFill>
              </a:defRPr>
            </a:lvl1pPr>
          </a:lstStyle>
          <a:p>
            <a:pPr marL="0" marR="0" lvl="0" indent="0" defTabSz="1218565" rtl="0" eaLnBrk="1" fontAlgn="auto" latinLnBrk="0" hangingPunct="1">
              <a:lnSpc>
                <a:spcPct val="100000"/>
              </a:lnSpc>
              <a:spcBef>
                <a:spcPct val="0"/>
              </a:spcBef>
              <a:spcAft>
                <a:spcPts val="0"/>
              </a:spcAft>
              <a:defRPr/>
            </a:pPr>
            <a:r>
              <a:rPr kumimoji="0" lang="en-US" sz="3735" b="1" i="0" u="none" strike="noStrike" kern="1200" cap="none" spc="0" normalizeH="0" baseline="0" noProof="0" dirty="0">
                <a:ln>
                  <a:noFill/>
                </a:ln>
                <a:solidFill>
                  <a:schemeClr val="tx1">
                    <a:lumMod val="50000"/>
                    <a:lumOff val="50000"/>
                  </a:schemeClr>
                </a:solidFill>
                <a:effectLst/>
                <a:uLnTx/>
                <a:uFillTx/>
                <a:latin typeface="+mj-lt"/>
                <a:ea typeface="Roboto" panose="02000000000000000000" pitchFamily="2" charset="0"/>
                <a:cs typeface="+mj-cs"/>
              </a:rPr>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Vision/Mission01">
    <p:spTree>
      <p:nvGrpSpPr>
        <p:cNvPr id="1" name=""/>
        <p:cNvGrpSpPr/>
        <p:nvPr/>
      </p:nvGrpSpPr>
      <p:grpSpPr>
        <a:xfrm>
          <a:off x="0" y="0"/>
          <a:ext cx="0" cy="0"/>
          <a:chOff x="0" y="0"/>
          <a:chExt cx="0" cy="0"/>
        </a:xfrm>
      </p:grpSpPr>
      <p:sp>
        <p:nvSpPr>
          <p:cNvPr id="5" name="Text Placeholder 3"/>
          <p:cNvSpPr>
            <a:spLocks noGrp="1"/>
          </p:cNvSpPr>
          <p:nvPr>
            <p:ph type="body" sz="half" idx="2" hasCustomPrompt="1"/>
          </p:nvPr>
        </p:nvSpPr>
        <p:spPr>
          <a:xfrm>
            <a:off x="508000" y="1026695"/>
            <a:ext cx="11132152" cy="231007"/>
          </a:xfrm>
          <a:prstGeom prst="rect">
            <a:avLst/>
          </a:prstGeom>
        </p:spPr>
        <p:txBody>
          <a:bodyPr wrap="none" lIns="0" tIns="0" rIns="0" bIns="0" anchor="ctr">
            <a:noAutofit/>
          </a:bodyPr>
          <a:lstStyle>
            <a:lvl1pPr marL="0" indent="0" algn="ctr">
              <a:buNone/>
              <a:defRPr sz="1465" b="0" baseline="0">
                <a:solidFill>
                  <a:schemeClr val="bg1">
                    <a:lumMod val="75000"/>
                  </a:schemeClr>
                </a:solidFill>
                <a:latin typeface="+mj-lt"/>
                <a:ea typeface="Roboto" panose="02000000000000000000" pitchFamily="2" charset="0"/>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dirty="0"/>
              <a:t>CLICK TO EDITE SUBTITLE</a:t>
            </a:r>
          </a:p>
        </p:txBody>
      </p:sp>
      <p:sp>
        <p:nvSpPr>
          <p:cNvPr id="7" name="Title 13"/>
          <p:cNvSpPr>
            <a:spLocks noGrp="1"/>
          </p:cNvSpPr>
          <p:nvPr>
            <p:ph type="title" hasCustomPrompt="1"/>
          </p:nvPr>
        </p:nvSpPr>
        <p:spPr>
          <a:xfrm>
            <a:off x="508000" y="450250"/>
            <a:ext cx="11132152" cy="474845"/>
          </a:xfrm>
          <a:prstGeom prst="rect">
            <a:avLst/>
          </a:prstGeom>
        </p:spPr>
        <p:txBody>
          <a:bodyPr lIns="0" anchor="ctr"/>
          <a:lstStyle>
            <a:lvl1pPr marL="0" marR="0" indent="0" algn="ctr" defTabSz="1218565" rtl="0" eaLnBrk="1" fontAlgn="auto" latinLnBrk="0" hangingPunct="1">
              <a:lnSpc>
                <a:spcPct val="100000"/>
              </a:lnSpc>
              <a:spcBef>
                <a:spcPct val="0"/>
              </a:spcBef>
              <a:spcAft>
                <a:spcPts val="0"/>
              </a:spcAft>
              <a:defRPr sz="4265" b="0">
                <a:solidFill>
                  <a:schemeClr val="tx1">
                    <a:lumMod val="50000"/>
                    <a:lumOff val="50000"/>
                  </a:schemeClr>
                </a:solidFill>
              </a:defRPr>
            </a:lvl1pPr>
          </a:lstStyle>
          <a:p>
            <a:pPr marL="0" marR="0" lvl="0" indent="0" defTabSz="1218565" rtl="0" eaLnBrk="1" fontAlgn="auto" latinLnBrk="0" hangingPunct="1">
              <a:lnSpc>
                <a:spcPct val="100000"/>
              </a:lnSpc>
              <a:spcBef>
                <a:spcPct val="0"/>
              </a:spcBef>
              <a:spcAft>
                <a:spcPts val="0"/>
              </a:spcAft>
              <a:defRPr/>
            </a:pPr>
            <a:r>
              <a:rPr kumimoji="0" lang="en-US" sz="3735" b="1" i="0" u="none" strike="noStrike" kern="1200" cap="none" spc="0" normalizeH="0" baseline="0" noProof="0" dirty="0">
                <a:ln>
                  <a:noFill/>
                </a:ln>
                <a:solidFill>
                  <a:schemeClr val="tx1">
                    <a:lumMod val="50000"/>
                    <a:lumOff val="50000"/>
                  </a:schemeClr>
                </a:solidFill>
                <a:effectLst/>
                <a:uLnTx/>
                <a:uFillTx/>
                <a:latin typeface="+mj-lt"/>
                <a:ea typeface="Roboto" panose="02000000000000000000" pitchFamily="2" charset="0"/>
                <a:cs typeface="+mj-cs"/>
              </a:rPr>
              <a:t>CLICK TO EDIT TITLE STYLE</a:t>
            </a:r>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74155CB-AF26-6D45-BB20-34604350C419}" type="datetimeFigureOut">
              <a:rPr kumimoji="1" lang="zh-CN" altLang="en-US" smtClean="0"/>
              <a:t>2018/2/26</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10600" y="6356350"/>
            <a:ext cx="2743200" cy="365125"/>
          </a:xfrm>
          <a:prstGeom prst="rect">
            <a:avLst/>
          </a:prstGeom>
        </p:spPr>
        <p:txBody>
          <a:bodyPr/>
          <a:lstStyle/>
          <a:p>
            <a:fld id="{0BB1209E-69DC-344B-8056-088F03463093}"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7" name="Rectangle 6"/>
          <p:cNvSpPr/>
          <p:nvPr userDrawn="1"/>
        </p:nvSpPr>
        <p:spPr>
          <a:xfrm>
            <a:off x="-14515" y="0"/>
            <a:ext cx="502194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Picture Placeholder 9"/>
          <p:cNvSpPr>
            <a:spLocks noGrp="1"/>
          </p:cNvSpPr>
          <p:nvPr>
            <p:ph type="pic" sz="quarter" idx="10"/>
          </p:nvPr>
        </p:nvSpPr>
        <p:spPr>
          <a:xfrm>
            <a:off x="493486" y="0"/>
            <a:ext cx="4005942" cy="3323771"/>
          </a:xfrm>
          <a:custGeom>
            <a:avLst/>
            <a:gdLst>
              <a:gd name="connsiteX0" fmla="*/ 0 w 3425371"/>
              <a:gd name="connsiteY0" fmla="*/ 0 h 6858000"/>
              <a:gd name="connsiteX1" fmla="*/ 3425371 w 3425371"/>
              <a:gd name="connsiteY1" fmla="*/ 0 h 6858000"/>
              <a:gd name="connsiteX2" fmla="*/ 3425371 w 3425371"/>
              <a:gd name="connsiteY2" fmla="*/ 6858000 h 6858000"/>
              <a:gd name="connsiteX3" fmla="*/ 0 w 34253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25371" h="6858000">
                <a:moveTo>
                  <a:pt x="0" y="0"/>
                </a:moveTo>
                <a:lnTo>
                  <a:pt x="3425371" y="0"/>
                </a:lnTo>
                <a:lnTo>
                  <a:pt x="3425371" y="6858000"/>
                </a:lnTo>
                <a:lnTo>
                  <a:pt x="0" y="6858000"/>
                </a:lnTo>
                <a:close/>
              </a:path>
            </a:pathLst>
          </a:custGeom>
          <a:solidFill>
            <a:schemeClr val="bg2">
              <a:lumMod val="10000"/>
              <a:lumOff val="90000"/>
            </a:schemeClr>
          </a:solidFill>
        </p:spPr>
        <p:txBody>
          <a:bodyPr wrap="square"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id-ID" sz="2000" kern="1200">
                <a:solidFill>
                  <a:schemeClr val="bg2"/>
                </a:solidFill>
                <a:latin typeface="Roboto Light" panose="02000000000000000000" pitchFamily="2" charset="0"/>
                <a:ea typeface="Roboto Light" panose="02000000000000000000" pitchFamily="2" charset="0"/>
                <a:cs typeface="+mn-cs"/>
              </a:defRPr>
            </a:lvl1pPr>
          </a:lstStyle>
          <a:p>
            <a:endParaRPr lang="id-ID"/>
          </a:p>
        </p:txBody>
      </p:sp>
      <p:sp>
        <p:nvSpPr>
          <p:cNvPr id="5" name="Picture Placeholder 4"/>
          <p:cNvSpPr>
            <a:spLocks noGrp="1"/>
          </p:cNvSpPr>
          <p:nvPr>
            <p:ph type="pic" sz="quarter" idx="11"/>
          </p:nvPr>
        </p:nvSpPr>
        <p:spPr>
          <a:xfrm>
            <a:off x="493486" y="3534229"/>
            <a:ext cx="4005942" cy="3323771"/>
          </a:xfrm>
          <a:custGeom>
            <a:avLst/>
            <a:gdLst>
              <a:gd name="connsiteX0" fmla="*/ 0 w 3425371"/>
              <a:gd name="connsiteY0" fmla="*/ 0 h 6858000"/>
              <a:gd name="connsiteX1" fmla="*/ 3425371 w 3425371"/>
              <a:gd name="connsiteY1" fmla="*/ 0 h 6858000"/>
              <a:gd name="connsiteX2" fmla="*/ 3425371 w 3425371"/>
              <a:gd name="connsiteY2" fmla="*/ 6858000 h 6858000"/>
              <a:gd name="connsiteX3" fmla="*/ 0 w 34253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25371" h="6858000">
                <a:moveTo>
                  <a:pt x="0" y="0"/>
                </a:moveTo>
                <a:lnTo>
                  <a:pt x="3425371" y="0"/>
                </a:lnTo>
                <a:lnTo>
                  <a:pt x="3425371" y="6858000"/>
                </a:lnTo>
                <a:lnTo>
                  <a:pt x="0" y="6858000"/>
                </a:lnTo>
                <a:close/>
              </a:path>
            </a:pathLst>
          </a:custGeom>
          <a:solidFill>
            <a:schemeClr val="bg2">
              <a:lumMod val="10000"/>
              <a:lumOff val="90000"/>
            </a:schemeClr>
          </a:solidFill>
        </p:spPr>
        <p:txBody>
          <a:bodyPr wrap="square"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id-ID" sz="2000" kern="1200">
                <a:solidFill>
                  <a:schemeClr val="bg2"/>
                </a:solidFill>
                <a:latin typeface="Roboto Light" panose="02000000000000000000" pitchFamily="2" charset="0"/>
                <a:ea typeface="Roboto Light" panose="02000000000000000000" pitchFamily="2" charset="0"/>
                <a:cs typeface="+mn-cs"/>
              </a:defRPr>
            </a:lvl1pPr>
          </a:lstStyle>
          <a:p>
            <a:endParaRPr lang="id-ID"/>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0-#ppt_w/2"/>
                                          </p:val>
                                        </p:tav>
                                        <p:tav tm="100000">
                                          <p:val>
                                            <p:strVal val="#ppt_x"/>
                                          </p:val>
                                        </p:tav>
                                      </p:tavLst>
                                    </p:anim>
                                    <p:anim calcmode="lin" valueType="num">
                                      <p:cBhvr additive="base">
                                        <p:cTn id="16"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5"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14515" y="1"/>
            <a:ext cx="6129565" cy="6858000"/>
          </a:xfrm>
          <a:custGeom>
            <a:avLst/>
            <a:gdLst>
              <a:gd name="connsiteX0" fmla="*/ 0 w 3425371"/>
              <a:gd name="connsiteY0" fmla="*/ 0 h 6858000"/>
              <a:gd name="connsiteX1" fmla="*/ 3425371 w 3425371"/>
              <a:gd name="connsiteY1" fmla="*/ 0 h 6858000"/>
              <a:gd name="connsiteX2" fmla="*/ 3425371 w 3425371"/>
              <a:gd name="connsiteY2" fmla="*/ 6858000 h 6858000"/>
              <a:gd name="connsiteX3" fmla="*/ 0 w 34253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25371" h="6858000">
                <a:moveTo>
                  <a:pt x="0" y="0"/>
                </a:moveTo>
                <a:lnTo>
                  <a:pt x="3425371" y="0"/>
                </a:lnTo>
                <a:lnTo>
                  <a:pt x="3425371" y="6858000"/>
                </a:lnTo>
                <a:lnTo>
                  <a:pt x="0" y="6858000"/>
                </a:lnTo>
                <a:close/>
              </a:path>
            </a:pathLst>
          </a:custGeom>
          <a:solidFill>
            <a:schemeClr val="bg2">
              <a:lumMod val="10000"/>
              <a:lumOff val="90000"/>
            </a:schemeClr>
          </a:solidFill>
        </p:spPr>
        <p:txBody>
          <a:bodyPr wrap="square"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id-ID" sz="2000" kern="1200">
                <a:solidFill>
                  <a:schemeClr val="bg2"/>
                </a:solidFill>
                <a:latin typeface="Roboto Light" panose="02000000000000000000" pitchFamily="2" charset="0"/>
                <a:ea typeface="Roboto Light" panose="02000000000000000000" pitchFamily="2" charset="0"/>
                <a:cs typeface="+mn-cs"/>
              </a:defRPr>
            </a:lvl1pPr>
          </a:lstStyle>
          <a:p>
            <a:endParaRPr lang="id-ID"/>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6062435" y="1"/>
            <a:ext cx="6129565" cy="6858000"/>
          </a:xfrm>
          <a:custGeom>
            <a:avLst/>
            <a:gdLst>
              <a:gd name="connsiteX0" fmla="*/ 0 w 3425371"/>
              <a:gd name="connsiteY0" fmla="*/ 0 h 6858000"/>
              <a:gd name="connsiteX1" fmla="*/ 3425371 w 3425371"/>
              <a:gd name="connsiteY1" fmla="*/ 0 h 6858000"/>
              <a:gd name="connsiteX2" fmla="*/ 3425371 w 3425371"/>
              <a:gd name="connsiteY2" fmla="*/ 6858000 h 6858000"/>
              <a:gd name="connsiteX3" fmla="*/ 0 w 34253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25371" h="6858000">
                <a:moveTo>
                  <a:pt x="0" y="0"/>
                </a:moveTo>
                <a:lnTo>
                  <a:pt x="3425371" y="0"/>
                </a:lnTo>
                <a:lnTo>
                  <a:pt x="3425371" y="6858000"/>
                </a:lnTo>
                <a:lnTo>
                  <a:pt x="0" y="6858000"/>
                </a:lnTo>
                <a:close/>
              </a:path>
            </a:pathLst>
          </a:custGeom>
          <a:solidFill>
            <a:schemeClr val="bg2">
              <a:lumMod val="10000"/>
              <a:lumOff val="90000"/>
            </a:schemeClr>
          </a:solidFill>
        </p:spPr>
        <p:txBody>
          <a:bodyPr wrap="square"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id-ID" sz="2000" kern="1200">
                <a:solidFill>
                  <a:schemeClr val="bg2"/>
                </a:solidFill>
                <a:latin typeface="Roboto Light" panose="02000000000000000000" pitchFamily="2" charset="0"/>
                <a:ea typeface="Roboto Light" panose="02000000000000000000" pitchFamily="2" charset="0"/>
                <a:cs typeface="+mn-cs"/>
              </a:defRPr>
            </a:lvl1pPr>
          </a:lstStyle>
          <a:p>
            <a:endParaRPr lang="id-ID"/>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394BD03-8F44-493B-955F-254B236AABDF}" type="datetimeFigureOut">
              <a:rPr lang="zh-CN" altLang="en-US" smtClean="0"/>
              <a:t>2018/2/26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2671882-8914-4DEE-B951-D75B191282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394BD03-8F44-493B-955F-254B236AABDF}" type="datetimeFigureOut">
              <a:rPr lang="zh-CN" altLang="en-US" smtClean="0"/>
              <a:t>2018/2/26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2671882-8914-4DEE-B951-D75B191282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394BD03-8F44-493B-955F-254B236AABDF}" type="datetimeFigureOut">
              <a:rPr lang="zh-CN" altLang="en-US" smtClean="0"/>
              <a:t>2018/2/26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2671882-8914-4DEE-B951-D75B191282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63631" y="6603956"/>
            <a:ext cx="335795" cy="1376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两栏内容">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2" name="矩形 1"/>
          <p:cNvSpPr/>
          <p:nvPr userDrawn="1"/>
        </p:nvSpPr>
        <p:spPr>
          <a:xfrm>
            <a:off x="251791" y="397565"/>
            <a:ext cx="11701670" cy="6228522"/>
          </a:xfrm>
          <a:prstGeom prst="rect">
            <a:avLst/>
          </a:prstGeom>
          <a:solidFill>
            <a:schemeClr val="tx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574" y="1428750"/>
            <a:ext cx="6096000" cy="4000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B394BD03-8F44-493B-955F-254B236AABDF}" type="datetimeFigureOut">
              <a:rPr lang="zh-CN" altLang="en-US" smtClean="0"/>
              <a:t>2018/2/26</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82671882-8914-4DEE-B951-D75B191282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394BD03-8F44-493B-955F-254B236AABDF}" type="datetimeFigureOut">
              <a:rPr lang="zh-CN" altLang="en-US" smtClean="0"/>
              <a:t>2018/2/26</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2671882-8914-4DEE-B951-D75B191282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394BD03-8F44-493B-955F-254B236AABDF}" type="datetimeFigureOut">
              <a:rPr lang="zh-CN" altLang="en-US" smtClean="0"/>
              <a:t>2018/2/26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2671882-8914-4DEE-B951-D75B191282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394BD03-8F44-493B-955F-254B236AABDF}" type="datetimeFigureOut">
              <a:rPr lang="zh-CN" altLang="en-US" smtClean="0"/>
              <a:t>2018/2/26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2671882-8914-4DEE-B951-D75B191282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394BD03-8F44-493B-955F-254B236AABDF}" type="datetimeFigureOut">
              <a:rPr lang="zh-CN" altLang="en-US" smtClean="0"/>
              <a:t>2018/2/26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2671882-8914-4DEE-B951-D75B191282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394BD03-8F44-493B-955F-254B236AABDF}" type="datetimeFigureOut">
              <a:rPr lang="zh-CN" altLang="en-US" smtClean="0"/>
              <a:t>2018/2/26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2671882-8914-4DEE-B951-D75B191282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63631" y="6603956"/>
            <a:ext cx="335795" cy="1376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内容页_4">
    <p:bg>
      <p:bgPr>
        <a:solidFill>
          <a:schemeClr val="bg1"/>
        </a:solidFill>
        <a:effectLst/>
      </p:bgPr>
    </p:bg>
    <p:spTree>
      <p:nvGrpSpPr>
        <p:cNvPr id="1" name=""/>
        <p:cNvGrpSpPr/>
        <p:nvPr/>
      </p:nvGrpSpPr>
      <p:grpSpPr>
        <a:xfrm>
          <a:off x="0" y="0"/>
          <a:ext cx="0" cy="0"/>
          <a:chOff x="0" y="0"/>
          <a:chExt cx="0" cy="0"/>
        </a:xfrm>
      </p:grpSpPr>
      <p:sp>
        <p:nvSpPr>
          <p:cNvPr id="8" name="文本占位符 7"/>
          <p:cNvSpPr>
            <a:spLocks noGrp="1"/>
          </p:cNvSpPr>
          <p:nvPr>
            <p:ph type="body" sz="quarter" idx="12"/>
          </p:nvPr>
        </p:nvSpPr>
        <p:spPr>
          <a:xfrm>
            <a:off x="380008" y="291220"/>
            <a:ext cx="4023180" cy="651315"/>
          </a:xfrm>
          <a:prstGeom prst="rect">
            <a:avLst/>
          </a:prstGeom>
          <a:solidFill>
            <a:schemeClr val="accent2"/>
          </a:solidFill>
        </p:spPr>
        <p:txBody>
          <a:bodyPr/>
          <a:lstStyle>
            <a:lvl1pPr marL="0" indent="0" algn="l">
              <a:lnSpc>
                <a:spcPct val="100000"/>
              </a:lnSpc>
              <a:buNone/>
              <a:defRPr sz="3200" b="1">
                <a:solidFill>
                  <a:schemeClr val="bg1"/>
                </a:solidFill>
              </a:defRPr>
            </a:lvl1pPr>
          </a:lstStyle>
          <a:p>
            <a:pPr lvl="0"/>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0" name="Text Placeholder 3"/>
          <p:cNvSpPr>
            <a:spLocks noGrp="1"/>
          </p:cNvSpPr>
          <p:nvPr>
            <p:ph type="body" sz="half" idx="2" hasCustomPrompt="1"/>
          </p:nvPr>
        </p:nvSpPr>
        <p:spPr>
          <a:xfrm>
            <a:off x="508000" y="1026695"/>
            <a:ext cx="11157819" cy="231007"/>
          </a:xfrm>
          <a:prstGeom prst="rect">
            <a:avLst/>
          </a:prstGeom>
        </p:spPr>
        <p:txBody>
          <a:bodyPr wrap="none" lIns="0" tIns="0" rIns="0" bIns="0" anchor="ctr">
            <a:noAutofit/>
          </a:bodyPr>
          <a:lstStyle>
            <a:lvl1pPr marL="0" indent="0" algn="ctr">
              <a:buNone/>
              <a:defRPr sz="1465" b="0" baseline="0">
                <a:solidFill>
                  <a:schemeClr val="bg1">
                    <a:lumMod val="75000"/>
                  </a:schemeClr>
                </a:solidFill>
                <a:latin typeface="+mj-lt"/>
                <a:ea typeface="Roboto" panose="02000000000000000000" pitchFamily="2" charset="0"/>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dirty="0"/>
              <a:t>CLICK TO EDITE SUBTITLE</a:t>
            </a:r>
          </a:p>
        </p:txBody>
      </p:sp>
      <p:sp>
        <p:nvSpPr>
          <p:cNvPr id="15" name="Title 13"/>
          <p:cNvSpPr>
            <a:spLocks noGrp="1"/>
          </p:cNvSpPr>
          <p:nvPr>
            <p:ph type="title" hasCustomPrompt="1"/>
          </p:nvPr>
        </p:nvSpPr>
        <p:spPr>
          <a:xfrm>
            <a:off x="508000" y="450250"/>
            <a:ext cx="11157819" cy="474845"/>
          </a:xfrm>
          <a:prstGeom prst="rect">
            <a:avLst/>
          </a:prstGeom>
        </p:spPr>
        <p:txBody>
          <a:bodyPr lIns="0" anchor="ctr"/>
          <a:lstStyle>
            <a:lvl1pPr marL="0" marR="0" indent="0" algn="ctr" defTabSz="1218565" rtl="0" eaLnBrk="1" fontAlgn="auto" latinLnBrk="0" hangingPunct="1">
              <a:lnSpc>
                <a:spcPct val="100000"/>
              </a:lnSpc>
              <a:spcBef>
                <a:spcPct val="0"/>
              </a:spcBef>
              <a:spcAft>
                <a:spcPts val="0"/>
              </a:spcAft>
              <a:defRPr sz="4265" b="0">
                <a:solidFill>
                  <a:schemeClr val="tx1">
                    <a:lumMod val="50000"/>
                    <a:lumOff val="50000"/>
                  </a:schemeClr>
                </a:solidFill>
              </a:defRPr>
            </a:lvl1pPr>
          </a:lstStyle>
          <a:p>
            <a:pPr marL="0" marR="0" lvl="0" indent="0" defTabSz="1218565" rtl="0" eaLnBrk="1" fontAlgn="auto" latinLnBrk="0" hangingPunct="1">
              <a:lnSpc>
                <a:spcPct val="100000"/>
              </a:lnSpc>
              <a:spcBef>
                <a:spcPct val="0"/>
              </a:spcBef>
              <a:spcAft>
                <a:spcPts val="0"/>
              </a:spcAft>
              <a:defRPr/>
            </a:pPr>
            <a:r>
              <a:rPr kumimoji="0" lang="en-US" sz="3735" b="1" i="0" u="none" strike="noStrike" kern="1200" cap="none" spc="0" normalizeH="0" baseline="0" noProof="0" dirty="0">
                <a:ln>
                  <a:noFill/>
                </a:ln>
                <a:solidFill>
                  <a:schemeClr val="tx1">
                    <a:lumMod val="50000"/>
                    <a:lumOff val="50000"/>
                  </a:schemeClr>
                </a:solidFill>
                <a:effectLst/>
                <a:uLnTx/>
                <a:uFillTx/>
                <a:latin typeface="+mj-lt"/>
                <a:ea typeface="Roboto" panose="02000000000000000000" pitchFamily="2" charset="0"/>
                <a:cs typeface="+mj-cs"/>
              </a:rPr>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Vision/Mission01">
    <p:spTree>
      <p:nvGrpSpPr>
        <p:cNvPr id="1" name=""/>
        <p:cNvGrpSpPr/>
        <p:nvPr/>
      </p:nvGrpSpPr>
      <p:grpSpPr>
        <a:xfrm>
          <a:off x="0" y="0"/>
          <a:ext cx="0" cy="0"/>
          <a:chOff x="0" y="0"/>
          <a:chExt cx="0" cy="0"/>
        </a:xfrm>
      </p:grpSpPr>
      <p:sp>
        <p:nvSpPr>
          <p:cNvPr id="5" name="Text Placeholder 3"/>
          <p:cNvSpPr>
            <a:spLocks noGrp="1"/>
          </p:cNvSpPr>
          <p:nvPr>
            <p:ph type="body" sz="half" idx="2" hasCustomPrompt="1"/>
          </p:nvPr>
        </p:nvSpPr>
        <p:spPr>
          <a:xfrm>
            <a:off x="508000" y="1026695"/>
            <a:ext cx="11132152" cy="231007"/>
          </a:xfrm>
          <a:prstGeom prst="rect">
            <a:avLst/>
          </a:prstGeom>
        </p:spPr>
        <p:txBody>
          <a:bodyPr wrap="none" lIns="0" tIns="0" rIns="0" bIns="0" anchor="ctr">
            <a:noAutofit/>
          </a:bodyPr>
          <a:lstStyle>
            <a:lvl1pPr marL="0" indent="0" algn="ctr">
              <a:buNone/>
              <a:defRPr sz="1465" b="0" baseline="0">
                <a:solidFill>
                  <a:schemeClr val="bg1">
                    <a:lumMod val="75000"/>
                  </a:schemeClr>
                </a:solidFill>
                <a:latin typeface="+mj-lt"/>
                <a:ea typeface="Roboto" panose="02000000000000000000" pitchFamily="2" charset="0"/>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dirty="0"/>
              <a:t>CLICK TO EDITE SUBTITLE</a:t>
            </a:r>
          </a:p>
        </p:txBody>
      </p:sp>
      <p:sp>
        <p:nvSpPr>
          <p:cNvPr id="7" name="Title 13"/>
          <p:cNvSpPr>
            <a:spLocks noGrp="1"/>
          </p:cNvSpPr>
          <p:nvPr>
            <p:ph type="title" hasCustomPrompt="1"/>
          </p:nvPr>
        </p:nvSpPr>
        <p:spPr>
          <a:xfrm>
            <a:off x="508000" y="450250"/>
            <a:ext cx="11132152" cy="474845"/>
          </a:xfrm>
          <a:prstGeom prst="rect">
            <a:avLst/>
          </a:prstGeom>
        </p:spPr>
        <p:txBody>
          <a:bodyPr lIns="0" anchor="ctr"/>
          <a:lstStyle>
            <a:lvl1pPr marL="0" marR="0" indent="0" algn="ctr" defTabSz="1218565" rtl="0" eaLnBrk="1" fontAlgn="auto" latinLnBrk="0" hangingPunct="1">
              <a:lnSpc>
                <a:spcPct val="100000"/>
              </a:lnSpc>
              <a:spcBef>
                <a:spcPct val="0"/>
              </a:spcBef>
              <a:spcAft>
                <a:spcPts val="0"/>
              </a:spcAft>
              <a:defRPr sz="4265" b="0">
                <a:solidFill>
                  <a:schemeClr val="tx1">
                    <a:lumMod val="50000"/>
                    <a:lumOff val="50000"/>
                  </a:schemeClr>
                </a:solidFill>
              </a:defRPr>
            </a:lvl1pPr>
          </a:lstStyle>
          <a:p>
            <a:pPr marL="0" marR="0" lvl="0" indent="0" defTabSz="1218565" rtl="0" eaLnBrk="1" fontAlgn="auto" latinLnBrk="0" hangingPunct="1">
              <a:lnSpc>
                <a:spcPct val="100000"/>
              </a:lnSpc>
              <a:spcBef>
                <a:spcPct val="0"/>
              </a:spcBef>
              <a:spcAft>
                <a:spcPts val="0"/>
              </a:spcAft>
              <a:defRPr/>
            </a:pPr>
            <a:r>
              <a:rPr kumimoji="0" lang="en-US" sz="3735" b="1" i="0" u="none" strike="noStrike" kern="1200" cap="none" spc="0" normalizeH="0" baseline="0" noProof="0" dirty="0">
                <a:ln>
                  <a:noFill/>
                </a:ln>
                <a:solidFill>
                  <a:schemeClr val="tx1">
                    <a:lumMod val="50000"/>
                    <a:lumOff val="50000"/>
                  </a:schemeClr>
                </a:solidFill>
                <a:effectLst/>
                <a:uLnTx/>
                <a:uFillTx/>
                <a:latin typeface="+mj-lt"/>
                <a:ea typeface="Roboto" panose="02000000000000000000" pitchFamily="2" charset="0"/>
                <a:cs typeface="+mj-cs"/>
              </a:rPr>
              <a:t>CLICK TO EDIT TITLE STYLE</a:t>
            </a:r>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74155CB-AF26-6D45-BB20-34604350C419}" type="datetimeFigureOut">
              <a:rPr kumimoji="1" lang="zh-CN" altLang="en-US" smtClean="0"/>
              <a:t>2018/2/26</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10600" y="6356350"/>
            <a:ext cx="2743200" cy="365125"/>
          </a:xfrm>
          <a:prstGeom prst="rect">
            <a:avLst/>
          </a:prstGeom>
        </p:spPr>
        <p:txBody>
          <a:bodyPr/>
          <a:lstStyle/>
          <a:p>
            <a:fld id="{0BB1209E-69DC-344B-8056-088F03463093}"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7" name="Rectangle 6"/>
          <p:cNvSpPr/>
          <p:nvPr userDrawn="1"/>
        </p:nvSpPr>
        <p:spPr>
          <a:xfrm>
            <a:off x="-14515" y="0"/>
            <a:ext cx="502194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Picture Placeholder 9"/>
          <p:cNvSpPr>
            <a:spLocks noGrp="1"/>
          </p:cNvSpPr>
          <p:nvPr>
            <p:ph type="pic" sz="quarter" idx="10"/>
          </p:nvPr>
        </p:nvSpPr>
        <p:spPr>
          <a:xfrm>
            <a:off x="493486" y="0"/>
            <a:ext cx="4005942" cy="3323771"/>
          </a:xfrm>
          <a:custGeom>
            <a:avLst/>
            <a:gdLst>
              <a:gd name="connsiteX0" fmla="*/ 0 w 3425371"/>
              <a:gd name="connsiteY0" fmla="*/ 0 h 6858000"/>
              <a:gd name="connsiteX1" fmla="*/ 3425371 w 3425371"/>
              <a:gd name="connsiteY1" fmla="*/ 0 h 6858000"/>
              <a:gd name="connsiteX2" fmla="*/ 3425371 w 3425371"/>
              <a:gd name="connsiteY2" fmla="*/ 6858000 h 6858000"/>
              <a:gd name="connsiteX3" fmla="*/ 0 w 34253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25371" h="6858000">
                <a:moveTo>
                  <a:pt x="0" y="0"/>
                </a:moveTo>
                <a:lnTo>
                  <a:pt x="3425371" y="0"/>
                </a:lnTo>
                <a:lnTo>
                  <a:pt x="3425371" y="6858000"/>
                </a:lnTo>
                <a:lnTo>
                  <a:pt x="0" y="6858000"/>
                </a:lnTo>
                <a:close/>
              </a:path>
            </a:pathLst>
          </a:custGeom>
          <a:solidFill>
            <a:schemeClr val="bg2">
              <a:lumMod val="10000"/>
              <a:lumOff val="90000"/>
            </a:schemeClr>
          </a:solidFill>
        </p:spPr>
        <p:txBody>
          <a:bodyPr wrap="square"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id-ID" sz="2000" kern="1200">
                <a:solidFill>
                  <a:schemeClr val="bg2"/>
                </a:solidFill>
                <a:latin typeface="Roboto Light" panose="02000000000000000000" pitchFamily="2" charset="0"/>
                <a:ea typeface="Roboto Light" panose="02000000000000000000" pitchFamily="2" charset="0"/>
                <a:cs typeface="+mn-cs"/>
              </a:defRPr>
            </a:lvl1pPr>
          </a:lstStyle>
          <a:p>
            <a:endParaRPr lang="id-ID"/>
          </a:p>
        </p:txBody>
      </p:sp>
      <p:sp>
        <p:nvSpPr>
          <p:cNvPr id="5" name="Picture Placeholder 4"/>
          <p:cNvSpPr>
            <a:spLocks noGrp="1"/>
          </p:cNvSpPr>
          <p:nvPr>
            <p:ph type="pic" sz="quarter" idx="11"/>
          </p:nvPr>
        </p:nvSpPr>
        <p:spPr>
          <a:xfrm>
            <a:off x="493486" y="3534229"/>
            <a:ext cx="4005942" cy="3323771"/>
          </a:xfrm>
          <a:custGeom>
            <a:avLst/>
            <a:gdLst>
              <a:gd name="connsiteX0" fmla="*/ 0 w 3425371"/>
              <a:gd name="connsiteY0" fmla="*/ 0 h 6858000"/>
              <a:gd name="connsiteX1" fmla="*/ 3425371 w 3425371"/>
              <a:gd name="connsiteY1" fmla="*/ 0 h 6858000"/>
              <a:gd name="connsiteX2" fmla="*/ 3425371 w 3425371"/>
              <a:gd name="connsiteY2" fmla="*/ 6858000 h 6858000"/>
              <a:gd name="connsiteX3" fmla="*/ 0 w 34253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25371" h="6858000">
                <a:moveTo>
                  <a:pt x="0" y="0"/>
                </a:moveTo>
                <a:lnTo>
                  <a:pt x="3425371" y="0"/>
                </a:lnTo>
                <a:lnTo>
                  <a:pt x="3425371" y="6858000"/>
                </a:lnTo>
                <a:lnTo>
                  <a:pt x="0" y="6858000"/>
                </a:lnTo>
                <a:close/>
              </a:path>
            </a:pathLst>
          </a:custGeom>
          <a:solidFill>
            <a:schemeClr val="bg2">
              <a:lumMod val="10000"/>
              <a:lumOff val="90000"/>
            </a:schemeClr>
          </a:solidFill>
        </p:spPr>
        <p:txBody>
          <a:bodyPr wrap="square"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id-ID" sz="2000" kern="1200">
                <a:solidFill>
                  <a:schemeClr val="bg2"/>
                </a:solidFill>
                <a:latin typeface="Roboto Light" panose="02000000000000000000" pitchFamily="2" charset="0"/>
                <a:ea typeface="Roboto Light" panose="02000000000000000000" pitchFamily="2" charset="0"/>
                <a:cs typeface="+mn-cs"/>
              </a:defRPr>
            </a:lvl1pPr>
          </a:lstStyle>
          <a:p>
            <a:endParaRPr lang="id-ID"/>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0-#ppt_w/2"/>
                                          </p:val>
                                        </p:tav>
                                        <p:tav tm="100000">
                                          <p:val>
                                            <p:strVal val="#ppt_x"/>
                                          </p:val>
                                        </p:tav>
                                      </p:tavLst>
                                    </p:anim>
                                    <p:anim calcmode="lin" valueType="num">
                                      <p:cBhvr additive="base">
                                        <p:cTn id="16"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bldLvl="0" animBg="1"/>
      <p:bldP spid="5" grpId="0" bldLvl="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14515" y="1"/>
            <a:ext cx="6129565" cy="6858000"/>
          </a:xfrm>
          <a:custGeom>
            <a:avLst/>
            <a:gdLst>
              <a:gd name="connsiteX0" fmla="*/ 0 w 3425371"/>
              <a:gd name="connsiteY0" fmla="*/ 0 h 6858000"/>
              <a:gd name="connsiteX1" fmla="*/ 3425371 w 3425371"/>
              <a:gd name="connsiteY1" fmla="*/ 0 h 6858000"/>
              <a:gd name="connsiteX2" fmla="*/ 3425371 w 3425371"/>
              <a:gd name="connsiteY2" fmla="*/ 6858000 h 6858000"/>
              <a:gd name="connsiteX3" fmla="*/ 0 w 34253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25371" h="6858000">
                <a:moveTo>
                  <a:pt x="0" y="0"/>
                </a:moveTo>
                <a:lnTo>
                  <a:pt x="3425371" y="0"/>
                </a:lnTo>
                <a:lnTo>
                  <a:pt x="3425371" y="6858000"/>
                </a:lnTo>
                <a:lnTo>
                  <a:pt x="0" y="6858000"/>
                </a:lnTo>
                <a:close/>
              </a:path>
            </a:pathLst>
          </a:custGeom>
          <a:solidFill>
            <a:schemeClr val="bg2">
              <a:lumMod val="10000"/>
              <a:lumOff val="90000"/>
            </a:schemeClr>
          </a:solidFill>
        </p:spPr>
        <p:txBody>
          <a:bodyPr wrap="square"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id-ID" sz="2000" kern="1200">
                <a:solidFill>
                  <a:schemeClr val="bg2"/>
                </a:solidFill>
                <a:latin typeface="Roboto Light" panose="02000000000000000000" pitchFamily="2" charset="0"/>
                <a:ea typeface="Roboto Light" panose="02000000000000000000" pitchFamily="2" charset="0"/>
                <a:cs typeface="+mn-cs"/>
              </a:defRPr>
            </a:lvl1pPr>
          </a:lstStyle>
          <a:p>
            <a:endParaRPr lang="id-ID"/>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6062435" y="1"/>
            <a:ext cx="6129565" cy="6858000"/>
          </a:xfrm>
          <a:custGeom>
            <a:avLst/>
            <a:gdLst>
              <a:gd name="connsiteX0" fmla="*/ 0 w 3425371"/>
              <a:gd name="connsiteY0" fmla="*/ 0 h 6858000"/>
              <a:gd name="connsiteX1" fmla="*/ 3425371 w 3425371"/>
              <a:gd name="connsiteY1" fmla="*/ 0 h 6858000"/>
              <a:gd name="connsiteX2" fmla="*/ 3425371 w 3425371"/>
              <a:gd name="connsiteY2" fmla="*/ 6858000 h 6858000"/>
              <a:gd name="connsiteX3" fmla="*/ 0 w 34253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25371" h="6858000">
                <a:moveTo>
                  <a:pt x="0" y="0"/>
                </a:moveTo>
                <a:lnTo>
                  <a:pt x="3425371" y="0"/>
                </a:lnTo>
                <a:lnTo>
                  <a:pt x="3425371" y="6858000"/>
                </a:lnTo>
                <a:lnTo>
                  <a:pt x="0" y="6858000"/>
                </a:lnTo>
                <a:close/>
              </a:path>
            </a:pathLst>
          </a:custGeom>
          <a:solidFill>
            <a:schemeClr val="bg2">
              <a:lumMod val="10000"/>
              <a:lumOff val="90000"/>
            </a:schemeClr>
          </a:solidFill>
        </p:spPr>
        <p:txBody>
          <a:bodyPr wrap="square"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id-ID" sz="2000" kern="1200">
                <a:solidFill>
                  <a:schemeClr val="bg2"/>
                </a:solidFill>
                <a:latin typeface="Roboto Light" panose="02000000000000000000" pitchFamily="2" charset="0"/>
                <a:ea typeface="Roboto Light" panose="02000000000000000000" pitchFamily="2" charset="0"/>
                <a:cs typeface="+mn-cs"/>
              </a:defRPr>
            </a:lvl1pPr>
          </a:lstStyle>
          <a:p>
            <a:endParaRPr lang="id-ID"/>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0" y="3409950"/>
            <a:ext cx="6096000" cy="3448050"/>
          </a:xfrm>
          <a:custGeom>
            <a:avLst/>
            <a:gdLst>
              <a:gd name="connsiteX0" fmla="*/ 0 w 4064000"/>
              <a:gd name="connsiteY0" fmla="*/ 0 h 6858000"/>
              <a:gd name="connsiteX1" fmla="*/ 4064000 w 4064000"/>
              <a:gd name="connsiteY1" fmla="*/ 0 h 6858000"/>
              <a:gd name="connsiteX2" fmla="*/ 4064000 w 4064000"/>
              <a:gd name="connsiteY2" fmla="*/ 6858000 h 6858000"/>
              <a:gd name="connsiteX3" fmla="*/ 0 w 4064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64000" h="6858000">
                <a:moveTo>
                  <a:pt x="0" y="0"/>
                </a:moveTo>
                <a:lnTo>
                  <a:pt x="4064000" y="0"/>
                </a:lnTo>
                <a:lnTo>
                  <a:pt x="4064000" y="6858000"/>
                </a:lnTo>
                <a:lnTo>
                  <a:pt x="0" y="6858000"/>
                </a:lnTo>
                <a:close/>
              </a:path>
            </a:pathLst>
          </a:custGeom>
          <a:solidFill>
            <a:schemeClr val="bg2">
              <a:lumMod val="10000"/>
              <a:lumOff val="90000"/>
            </a:schemeClr>
          </a:solidFill>
        </p:spPr>
        <p:txBody>
          <a:bodyPr wrap="square"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id-ID" sz="2000" kern="1200">
                <a:solidFill>
                  <a:schemeClr val="bg2"/>
                </a:solidFill>
                <a:latin typeface="Roboto Light" panose="02000000000000000000" pitchFamily="2" charset="0"/>
                <a:ea typeface="Roboto Light" panose="02000000000000000000" pitchFamily="2" charset="0"/>
                <a:cs typeface="+mn-cs"/>
              </a:defRPr>
            </a:lvl1pPr>
          </a:lstStyle>
          <a:p>
            <a:endParaRPr lang="id-ID"/>
          </a:p>
        </p:txBody>
      </p:sp>
      <p:sp>
        <p:nvSpPr>
          <p:cNvPr id="12" name="Picture Placeholder 11"/>
          <p:cNvSpPr>
            <a:spLocks noGrp="1"/>
          </p:cNvSpPr>
          <p:nvPr>
            <p:ph type="pic" sz="quarter" idx="11"/>
          </p:nvPr>
        </p:nvSpPr>
        <p:spPr>
          <a:xfrm>
            <a:off x="6096000" y="-38100"/>
            <a:ext cx="6096000" cy="3448050"/>
          </a:xfrm>
          <a:custGeom>
            <a:avLst/>
            <a:gdLst>
              <a:gd name="connsiteX0" fmla="*/ 0 w 4064000"/>
              <a:gd name="connsiteY0" fmla="*/ 0 h 6858000"/>
              <a:gd name="connsiteX1" fmla="*/ 4064000 w 4064000"/>
              <a:gd name="connsiteY1" fmla="*/ 0 h 6858000"/>
              <a:gd name="connsiteX2" fmla="*/ 4064000 w 4064000"/>
              <a:gd name="connsiteY2" fmla="*/ 6858000 h 6858000"/>
              <a:gd name="connsiteX3" fmla="*/ 0 w 4064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64000" h="6858000">
                <a:moveTo>
                  <a:pt x="0" y="0"/>
                </a:moveTo>
                <a:lnTo>
                  <a:pt x="4064000" y="0"/>
                </a:lnTo>
                <a:lnTo>
                  <a:pt x="4064000" y="6858000"/>
                </a:lnTo>
                <a:lnTo>
                  <a:pt x="0" y="6858000"/>
                </a:lnTo>
                <a:close/>
              </a:path>
            </a:pathLst>
          </a:custGeom>
          <a:solidFill>
            <a:schemeClr val="bg2">
              <a:lumMod val="10000"/>
              <a:lumOff val="90000"/>
            </a:schemeClr>
          </a:solidFill>
        </p:spPr>
        <p:txBody>
          <a:bodyPr wrap="square"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id-ID" sz="2000" kern="1200">
                <a:solidFill>
                  <a:schemeClr val="bg2"/>
                </a:solidFill>
                <a:latin typeface="Roboto Light" panose="02000000000000000000" pitchFamily="2" charset="0"/>
                <a:ea typeface="Roboto Light" panose="02000000000000000000" pitchFamily="2" charset="0"/>
                <a:cs typeface="+mn-cs"/>
              </a:defRPr>
            </a:lvl1pPr>
          </a:lstStyle>
          <a:p>
            <a:endParaRPr lang="id-ID"/>
          </a:p>
        </p:txBody>
      </p:sp>
      <p:sp>
        <p:nvSpPr>
          <p:cNvPr id="13" name="Picture Placeholder 12"/>
          <p:cNvSpPr>
            <a:spLocks noGrp="1"/>
          </p:cNvSpPr>
          <p:nvPr>
            <p:ph type="pic" sz="quarter" idx="12"/>
          </p:nvPr>
        </p:nvSpPr>
        <p:spPr>
          <a:xfrm>
            <a:off x="0" y="-38100"/>
            <a:ext cx="6096000" cy="3448050"/>
          </a:xfrm>
          <a:custGeom>
            <a:avLst/>
            <a:gdLst>
              <a:gd name="connsiteX0" fmla="*/ 0 w 4064000"/>
              <a:gd name="connsiteY0" fmla="*/ 0 h 6858000"/>
              <a:gd name="connsiteX1" fmla="*/ 4064000 w 4064000"/>
              <a:gd name="connsiteY1" fmla="*/ 0 h 6858000"/>
              <a:gd name="connsiteX2" fmla="*/ 4064000 w 4064000"/>
              <a:gd name="connsiteY2" fmla="*/ 6858000 h 6858000"/>
              <a:gd name="connsiteX3" fmla="*/ 0 w 4064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64000" h="6858000">
                <a:moveTo>
                  <a:pt x="0" y="0"/>
                </a:moveTo>
                <a:lnTo>
                  <a:pt x="4064000" y="0"/>
                </a:lnTo>
                <a:lnTo>
                  <a:pt x="4064000" y="6858000"/>
                </a:lnTo>
                <a:lnTo>
                  <a:pt x="0" y="6858000"/>
                </a:lnTo>
                <a:close/>
              </a:path>
            </a:pathLst>
          </a:custGeom>
          <a:solidFill>
            <a:schemeClr val="bg2">
              <a:lumMod val="10000"/>
              <a:lumOff val="90000"/>
            </a:schemeClr>
          </a:solidFill>
        </p:spPr>
        <p:txBody>
          <a:bodyPr wrap="square"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id-ID" sz="2000" kern="1200">
                <a:solidFill>
                  <a:schemeClr val="bg2"/>
                </a:solidFill>
                <a:latin typeface="Roboto Light" panose="02000000000000000000" pitchFamily="2" charset="0"/>
                <a:ea typeface="Roboto Light" panose="02000000000000000000" pitchFamily="2" charset="0"/>
                <a:cs typeface="+mn-cs"/>
              </a:defRPr>
            </a:lvl1pPr>
          </a:lstStyle>
          <a:p>
            <a:endParaRPr lang="id-ID"/>
          </a:p>
        </p:txBody>
      </p:sp>
      <p:sp>
        <p:nvSpPr>
          <p:cNvPr id="5" name="Picture Placeholder 4"/>
          <p:cNvSpPr>
            <a:spLocks noGrp="1"/>
          </p:cNvSpPr>
          <p:nvPr>
            <p:ph type="pic" sz="quarter" idx="13"/>
          </p:nvPr>
        </p:nvSpPr>
        <p:spPr>
          <a:xfrm>
            <a:off x="6096000" y="3409950"/>
            <a:ext cx="6096000" cy="3448050"/>
          </a:xfrm>
          <a:custGeom>
            <a:avLst/>
            <a:gdLst>
              <a:gd name="connsiteX0" fmla="*/ 0 w 4064000"/>
              <a:gd name="connsiteY0" fmla="*/ 0 h 6858000"/>
              <a:gd name="connsiteX1" fmla="*/ 4064000 w 4064000"/>
              <a:gd name="connsiteY1" fmla="*/ 0 h 6858000"/>
              <a:gd name="connsiteX2" fmla="*/ 4064000 w 4064000"/>
              <a:gd name="connsiteY2" fmla="*/ 6858000 h 6858000"/>
              <a:gd name="connsiteX3" fmla="*/ 0 w 4064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64000" h="6858000">
                <a:moveTo>
                  <a:pt x="0" y="0"/>
                </a:moveTo>
                <a:lnTo>
                  <a:pt x="4064000" y="0"/>
                </a:lnTo>
                <a:lnTo>
                  <a:pt x="4064000" y="6858000"/>
                </a:lnTo>
                <a:lnTo>
                  <a:pt x="0" y="6858000"/>
                </a:lnTo>
                <a:close/>
              </a:path>
            </a:pathLst>
          </a:custGeom>
          <a:solidFill>
            <a:schemeClr val="bg2">
              <a:lumMod val="10000"/>
              <a:lumOff val="90000"/>
            </a:schemeClr>
          </a:solidFill>
        </p:spPr>
        <p:txBody>
          <a:bodyPr wrap="square"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id-ID" sz="2000" kern="1200">
                <a:solidFill>
                  <a:schemeClr val="bg2"/>
                </a:solidFill>
                <a:latin typeface="Roboto Light" panose="02000000000000000000" pitchFamily="2" charset="0"/>
                <a:ea typeface="Roboto Light" panose="02000000000000000000" pitchFamily="2" charset="0"/>
                <a:cs typeface="+mn-cs"/>
              </a:defRPr>
            </a:lvl1pPr>
          </a:lstStyle>
          <a:p>
            <a:endParaRPr lang="id-ID"/>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6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bldLvl="0" animBg="1"/>
      <p:bldP spid="5" grpId="0"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2" name="矩形 1"/>
          <p:cNvSpPr/>
          <p:nvPr userDrawn="1"/>
        </p:nvSpPr>
        <p:spPr>
          <a:xfrm>
            <a:off x="251791" y="397565"/>
            <a:ext cx="11701670" cy="6228522"/>
          </a:xfrm>
          <a:prstGeom prst="rect">
            <a:avLst/>
          </a:prstGeom>
          <a:solidFill>
            <a:schemeClr val="tx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574" y="1428750"/>
            <a:ext cx="6096000" cy="4000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B394BD03-8F44-493B-955F-254B236AABDF}" type="datetimeFigureOut">
              <a:rPr lang="zh-CN" altLang="en-US" smtClean="0"/>
              <a:t>2018/2/26</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82671882-8914-4DEE-B951-D75B191282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394BD03-8F44-493B-955F-254B236AABDF}" type="datetimeFigureOut">
              <a:rPr lang="zh-CN" altLang="en-US" smtClean="0"/>
              <a:t>2018/2/26</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2671882-8914-4DEE-B951-D75B191282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394BD03-8F44-493B-955F-254B236AABDF}" type="datetimeFigureOut">
              <a:rPr lang="zh-CN" altLang="en-US" smtClean="0"/>
              <a:t>2018/2/26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2671882-8914-4DEE-B951-D75B191282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394BD03-8F44-493B-955F-254B236AABDF}" type="datetimeFigureOut">
              <a:rPr lang="zh-CN" altLang="en-US" smtClean="0"/>
              <a:t>2018/2/26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2671882-8914-4DEE-B951-D75B191282B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8000" b="-8000"/>
          </a:stretch>
        </a:blipFill>
        <a:effectLst/>
      </p:bgPr>
    </p:bg>
    <p:spTree>
      <p:nvGrpSpPr>
        <p:cNvPr id="1" name=""/>
        <p:cNvGrpSpPr/>
        <p:nvPr/>
      </p:nvGrpSpPr>
      <p:grpSpPr>
        <a:xfrm>
          <a:off x="0" y="0"/>
          <a:ext cx="0" cy="0"/>
          <a:chOff x="0" y="0"/>
          <a:chExt cx="0" cy="0"/>
        </a:xfrm>
      </p:grpSpPr>
      <p:sp>
        <p:nvSpPr>
          <p:cNvPr id="2" name="Rectangle 22"/>
          <p:cNvSpPr/>
          <p:nvPr/>
        </p:nvSpPr>
        <p:spPr>
          <a:xfrm>
            <a:off x="4463648" y="1208314"/>
            <a:ext cx="3077029" cy="4441371"/>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C000"/>
              </a:solidFill>
            </a:endParaRPr>
          </a:p>
        </p:txBody>
      </p:sp>
      <p:sp>
        <p:nvSpPr>
          <p:cNvPr id="6" name="文本框 5"/>
          <p:cNvSpPr txBox="1"/>
          <p:nvPr/>
        </p:nvSpPr>
        <p:spPr>
          <a:xfrm>
            <a:off x="1533571" y="2070120"/>
            <a:ext cx="9348385" cy="859155"/>
          </a:xfrm>
          <a:prstGeom prst="rect">
            <a:avLst/>
          </a:prstGeom>
          <a:noFill/>
        </p:spPr>
        <p:txBody>
          <a:bodyPr wrap="square" lIns="121889" tIns="60944" rIns="121889" bIns="60944" rtlCol="0">
            <a:spAutoFit/>
          </a:bodyPr>
          <a:lstStyle>
            <a:defPPr>
              <a:defRPr lang="zh-CN"/>
            </a:defPPr>
            <a:lvl1pPr algn="ctr">
              <a:defRPr sz="11500" b="1">
                <a:gradFill>
                  <a:gsLst>
                    <a:gs pos="0">
                      <a:srgbClr val="00B0F0"/>
                    </a:gs>
                    <a:gs pos="100000">
                      <a:schemeClr val="tx2">
                        <a:lumMod val="50000"/>
                      </a:schemeClr>
                    </a:gs>
                  </a:gsLst>
                  <a:lin ang="2400000" scaled="0"/>
                </a:gradFill>
                <a:effectLst>
                  <a:outerShdw blurRad="317500" dist="165100" dir="2700000" algn="tl" rotWithShape="0">
                    <a:prstClr val="black">
                      <a:alpha val="60000"/>
                    </a:prstClr>
                  </a:outerShdw>
                </a:effectLst>
                <a:latin typeface="Yuanti SC" charset="-122"/>
                <a:ea typeface="Yuanti SC" charset="-122"/>
                <a:cs typeface="Yuanti SC" charset="-122"/>
              </a:defRPr>
            </a:lvl1pPr>
          </a:lstStyle>
          <a:p>
            <a:r>
              <a:rPr lang="zh-CN" altLang="en-US" sz="4800" b="0" dirty="0">
                <a:solidFill>
                  <a:schemeClr val="bg1"/>
                </a:solidFill>
                <a:effectLst>
                  <a:outerShdw sx="1000" sy="1000" algn="tl" rotWithShape="0">
                    <a:prstClr val="black"/>
                  </a:outerShdw>
                </a:effectLst>
              </a:rPr>
              <a:t>道路交通异常检测系统</a:t>
            </a:r>
          </a:p>
        </p:txBody>
      </p:sp>
      <p:sp>
        <p:nvSpPr>
          <p:cNvPr id="7" name="文本框 6"/>
          <p:cNvSpPr txBox="1"/>
          <p:nvPr/>
        </p:nvSpPr>
        <p:spPr>
          <a:xfrm>
            <a:off x="4463648" y="4072528"/>
            <a:ext cx="3488598" cy="645160"/>
          </a:xfrm>
          <a:prstGeom prst="rect">
            <a:avLst/>
          </a:prstGeom>
          <a:noFill/>
        </p:spPr>
        <p:txBody>
          <a:bodyPr wrap="square" rtlCol="0">
            <a:spAutoFit/>
          </a:bodyPr>
          <a:lstStyle/>
          <a:p>
            <a:r>
              <a:rPr kumimoji="1" lang="zh-CN" altLang="en-US" dirty="0">
                <a:solidFill>
                  <a:srgbClr val="FFC000"/>
                </a:solidFill>
                <a:latin typeface="Yuanti SC" charset="-122"/>
                <a:ea typeface="Yuanti SC" charset="-122"/>
                <a:cs typeface="Yuanti SC" charset="-122"/>
              </a:rPr>
              <a:t>部门：第四组  汇报人：王梓铭 廖浩帆 李陈宸 许婧冉</a:t>
            </a:r>
          </a:p>
        </p:txBody>
      </p:sp>
      <p:sp>
        <p:nvSpPr>
          <p:cNvPr id="15" name="椭圆 14"/>
          <p:cNvSpPr/>
          <p:nvPr/>
        </p:nvSpPr>
        <p:spPr>
          <a:xfrm>
            <a:off x="5617941" y="4836487"/>
            <a:ext cx="680346" cy="6803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16" name="Freeform 13"/>
          <p:cNvSpPr>
            <a:spLocks noChangeAspect="1"/>
          </p:cNvSpPr>
          <p:nvPr/>
        </p:nvSpPr>
        <p:spPr bwMode="auto">
          <a:xfrm>
            <a:off x="5742308" y="5037028"/>
            <a:ext cx="431611" cy="299466"/>
          </a:xfrm>
          <a:custGeom>
            <a:avLst/>
            <a:gdLst>
              <a:gd name="T0" fmla="*/ 368 w 369"/>
              <a:gd name="T1" fmla="*/ 13 h 256"/>
              <a:gd name="T2" fmla="*/ 366 w 369"/>
              <a:gd name="T3" fmla="*/ 9 h 256"/>
              <a:gd name="T4" fmla="*/ 363 w 369"/>
              <a:gd name="T5" fmla="*/ 5 h 256"/>
              <a:gd name="T6" fmla="*/ 359 w 369"/>
              <a:gd name="T7" fmla="*/ 2 h 256"/>
              <a:gd name="T8" fmla="*/ 356 w 369"/>
              <a:gd name="T9" fmla="*/ 1 h 256"/>
              <a:gd name="T10" fmla="*/ 351 w 369"/>
              <a:gd name="T11" fmla="*/ 0 h 256"/>
              <a:gd name="T12" fmla="*/ 239 w 369"/>
              <a:gd name="T13" fmla="*/ 0 h 256"/>
              <a:gd name="T14" fmla="*/ 234 w 369"/>
              <a:gd name="T15" fmla="*/ 1 h 256"/>
              <a:gd name="T16" fmla="*/ 229 w 369"/>
              <a:gd name="T17" fmla="*/ 3 h 256"/>
              <a:gd name="T18" fmla="*/ 226 w 369"/>
              <a:gd name="T19" fmla="*/ 6 h 256"/>
              <a:gd name="T20" fmla="*/ 223 w 369"/>
              <a:gd name="T21" fmla="*/ 10 h 256"/>
              <a:gd name="T22" fmla="*/ 194 w 369"/>
              <a:gd name="T23" fmla="*/ 68 h 256"/>
              <a:gd name="T24" fmla="*/ 46 w 369"/>
              <a:gd name="T25" fmla="*/ 36 h 256"/>
              <a:gd name="T26" fmla="*/ 179 w 369"/>
              <a:gd name="T27" fmla="*/ 77 h 256"/>
              <a:gd name="T28" fmla="*/ 146 w 369"/>
              <a:gd name="T29" fmla="*/ 10 h 256"/>
              <a:gd name="T30" fmla="*/ 143 w 369"/>
              <a:gd name="T31" fmla="*/ 6 h 256"/>
              <a:gd name="T32" fmla="*/ 140 w 369"/>
              <a:gd name="T33" fmla="*/ 3 h 256"/>
              <a:gd name="T34" fmla="*/ 135 w 369"/>
              <a:gd name="T35" fmla="*/ 1 h 256"/>
              <a:gd name="T36" fmla="*/ 130 w 369"/>
              <a:gd name="T37" fmla="*/ 0 h 256"/>
              <a:gd name="T38" fmla="*/ 17 w 369"/>
              <a:gd name="T39" fmla="*/ 0 h 256"/>
              <a:gd name="T40" fmla="*/ 13 w 369"/>
              <a:gd name="T41" fmla="*/ 1 h 256"/>
              <a:gd name="T42" fmla="*/ 10 w 369"/>
              <a:gd name="T43" fmla="*/ 2 h 256"/>
              <a:gd name="T44" fmla="*/ 6 w 369"/>
              <a:gd name="T45" fmla="*/ 5 h 256"/>
              <a:gd name="T46" fmla="*/ 3 w 369"/>
              <a:gd name="T47" fmla="*/ 9 h 256"/>
              <a:gd name="T48" fmla="*/ 1 w 369"/>
              <a:gd name="T49" fmla="*/ 13 h 256"/>
              <a:gd name="T50" fmla="*/ 0 w 369"/>
              <a:gd name="T51" fmla="*/ 18 h 256"/>
              <a:gd name="T52" fmla="*/ 0 w 369"/>
              <a:gd name="T53" fmla="*/ 22 h 256"/>
              <a:gd name="T54" fmla="*/ 2 w 369"/>
              <a:gd name="T55" fmla="*/ 26 h 256"/>
              <a:gd name="T56" fmla="*/ 120 w 369"/>
              <a:gd name="T57" fmla="*/ 254 h 256"/>
              <a:gd name="T58" fmla="*/ 125 w 369"/>
              <a:gd name="T59" fmla="*/ 256 h 256"/>
              <a:gd name="T60" fmla="*/ 130 w 369"/>
              <a:gd name="T61" fmla="*/ 256 h 256"/>
              <a:gd name="T62" fmla="*/ 134 w 369"/>
              <a:gd name="T63" fmla="*/ 255 h 256"/>
              <a:gd name="T64" fmla="*/ 184 w 369"/>
              <a:gd name="T65" fmla="*/ 165 h 256"/>
              <a:gd name="T66" fmla="*/ 217 w 369"/>
              <a:gd name="T67" fmla="*/ 100 h 256"/>
              <a:gd name="T68" fmla="*/ 241 w 369"/>
              <a:gd name="T69" fmla="*/ 199 h 256"/>
              <a:gd name="T70" fmla="*/ 224 w 369"/>
              <a:gd name="T71" fmla="*/ 245 h 256"/>
              <a:gd name="T72" fmla="*/ 235 w 369"/>
              <a:gd name="T73" fmla="*/ 255 h 256"/>
              <a:gd name="T74" fmla="*/ 241 w 369"/>
              <a:gd name="T75" fmla="*/ 256 h 256"/>
              <a:gd name="T76" fmla="*/ 246 w 369"/>
              <a:gd name="T77" fmla="*/ 255 h 256"/>
              <a:gd name="T78" fmla="*/ 257 w 369"/>
              <a:gd name="T79" fmla="*/ 245 h 256"/>
              <a:gd name="T80" fmla="*/ 368 w 369"/>
              <a:gd name="T81" fmla="*/ 24 h 256"/>
              <a:gd name="T82" fmla="*/ 369 w 369"/>
              <a:gd name="T83" fmla="*/ 19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9" h="256">
                <a:moveTo>
                  <a:pt x="369" y="17"/>
                </a:moveTo>
                <a:cubicBezTo>
                  <a:pt x="369" y="16"/>
                  <a:pt x="369" y="16"/>
                  <a:pt x="369" y="15"/>
                </a:cubicBezTo>
                <a:cubicBezTo>
                  <a:pt x="369" y="15"/>
                  <a:pt x="368" y="14"/>
                  <a:pt x="368" y="13"/>
                </a:cubicBezTo>
                <a:cubicBezTo>
                  <a:pt x="368" y="13"/>
                  <a:pt x="368" y="12"/>
                  <a:pt x="368" y="12"/>
                </a:cubicBezTo>
                <a:cubicBezTo>
                  <a:pt x="368" y="11"/>
                  <a:pt x="367" y="11"/>
                  <a:pt x="367" y="10"/>
                </a:cubicBezTo>
                <a:cubicBezTo>
                  <a:pt x="367" y="10"/>
                  <a:pt x="367" y="9"/>
                  <a:pt x="366" y="9"/>
                </a:cubicBezTo>
                <a:cubicBezTo>
                  <a:pt x="366" y="8"/>
                  <a:pt x="366" y="8"/>
                  <a:pt x="365" y="7"/>
                </a:cubicBezTo>
                <a:cubicBezTo>
                  <a:pt x="365" y="7"/>
                  <a:pt x="365" y="7"/>
                  <a:pt x="364" y="6"/>
                </a:cubicBezTo>
                <a:cubicBezTo>
                  <a:pt x="364" y="6"/>
                  <a:pt x="363" y="5"/>
                  <a:pt x="363" y="5"/>
                </a:cubicBezTo>
                <a:cubicBezTo>
                  <a:pt x="363" y="4"/>
                  <a:pt x="362" y="4"/>
                  <a:pt x="362" y="4"/>
                </a:cubicBezTo>
                <a:cubicBezTo>
                  <a:pt x="361" y="3"/>
                  <a:pt x="361" y="3"/>
                  <a:pt x="360" y="3"/>
                </a:cubicBezTo>
                <a:cubicBezTo>
                  <a:pt x="360" y="3"/>
                  <a:pt x="359" y="2"/>
                  <a:pt x="359" y="2"/>
                </a:cubicBezTo>
                <a:cubicBezTo>
                  <a:pt x="359" y="2"/>
                  <a:pt x="359" y="2"/>
                  <a:pt x="359" y="2"/>
                </a:cubicBezTo>
                <a:cubicBezTo>
                  <a:pt x="358" y="2"/>
                  <a:pt x="357" y="2"/>
                  <a:pt x="357" y="1"/>
                </a:cubicBezTo>
                <a:cubicBezTo>
                  <a:pt x="356" y="1"/>
                  <a:pt x="356" y="1"/>
                  <a:pt x="356" y="1"/>
                </a:cubicBezTo>
                <a:cubicBezTo>
                  <a:pt x="355" y="1"/>
                  <a:pt x="354" y="1"/>
                  <a:pt x="354" y="1"/>
                </a:cubicBezTo>
                <a:cubicBezTo>
                  <a:pt x="353" y="1"/>
                  <a:pt x="352" y="0"/>
                  <a:pt x="352" y="0"/>
                </a:cubicBezTo>
                <a:cubicBezTo>
                  <a:pt x="352" y="0"/>
                  <a:pt x="352" y="0"/>
                  <a:pt x="351" y="0"/>
                </a:cubicBezTo>
                <a:cubicBezTo>
                  <a:pt x="351" y="0"/>
                  <a:pt x="351" y="0"/>
                  <a:pt x="351" y="0"/>
                </a:cubicBezTo>
                <a:cubicBezTo>
                  <a:pt x="239" y="0"/>
                  <a:pt x="239" y="0"/>
                  <a:pt x="239" y="0"/>
                </a:cubicBezTo>
                <a:cubicBezTo>
                  <a:pt x="239" y="0"/>
                  <a:pt x="239" y="0"/>
                  <a:pt x="239" y="0"/>
                </a:cubicBezTo>
                <a:cubicBezTo>
                  <a:pt x="238" y="0"/>
                  <a:pt x="238" y="1"/>
                  <a:pt x="237" y="1"/>
                </a:cubicBezTo>
                <a:cubicBezTo>
                  <a:pt x="237" y="1"/>
                  <a:pt x="236" y="1"/>
                  <a:pt x="236" y="1"/>
                </a:cubicBezTo>
                <a:cubicBezTo>
                  <a:pt x="235" y="1"/>
                  <a:pt x="235" y="1"/>
                  <a:pt x="234" y="1"/>
                </a:cubicBezTo>
                <a:cubicBezTo>
                  <a:pt x="234" y="1"/>
                  <a:pt x="233" y="1"/>
                  <a:pt x="232" y="2"/>
                </a:cubicBezTo>
                <a:cubicBezTo>
                  <a:pt x="232" y="2"/>
                  <a:pt x="231" y="2"/>
                  <a:pt x="231" y="2"/>
                </a:cubicBezTo>
                <a:cubicBezTo>
                  <a:pt x="230" y="3"/>
                  <a:pt x="230" y="3"/>
                  <a:pt x="229" y="3"/>
                </a:cubicBezTo>
                <a:cubicBezTo>
                  <a:pt x="229" y="3"/>
                  <a:pt x="229" y="4"/>
                  <a:pt x="228" y="4"/>
                </a:cubicBezTo>
                <a:cubicBezTo>
                  <a:pt x="228" y="4"/>
                  <a:pt x="227" y="5"/>
                  <a:pt x="227" y="5"/>
                </a:cubicBezTo>
                <a:cubicBezTo>
                  <a:pt x="226" y="6"/>
                  <a:pt x="226" y="6"/>
                  <a:pt x="226" y="6"/>
                </a:cubicBezTo>
                <a:cubicBezTo>
                  <a:pt x="225" y="7"/>
                  <a:pt x="225" y="7"/>
                  <a:pt x="224" y="8"/>
                </a:cubicBezTo>
                <a:cubicBezTo>
                  <a:pt x="224" y="8"/>
                  <a:pt x="224" y="8"/>
                  <a:pt x="224" y="9"/>
                </a:cubicBezTo>
                <a:cubicBezTo>
                  <a:pt x="223" y="9"/>
                  <a:pt x="223" y="10"/>
                  <a:pt x="223" y="10"/>
                </a:cubicBezTo>
                <a:cubicBezTo>
                  <a:pt x="223" y="10"/>
                  <a:pt x="223" y="10"/>
                  <a:pt x="223" y="10"/>
                </a:cubicBezTo>
                <a:cubicBezTo>
                  <a:pt x="194" y="68"/>
                  <a:pt x="194" y="68"/>
                  <a:pt x="194" y="68"/>
                </a:cubicBezTo>
                <a:cubicBezTo>
                  <a:pt x="194" y="68"/>
                  <a:pt x="194" y="68"/>
                  <a:pt x="194" y="68"/>
                </a:cubicBezTo>
                <a:cubicBezTo>
                  <a:pt x="162" y="132"/>
                  <a:pt x="162" y="132"/>
                  <a:pt x="162" y="132"/>
                </a:cubicBezTo>
                <a:cubicBezTo>
                  <a:pt x="128" y="199"/>
                  <a:pt x="128" y="199"/>
                  <a:pt x="128" y="199"/>
                </a:cubicBezTo>
                <a:cubicBezTo>
                  <a:pt x="46" y="36"/>
                  <a:pt x="46" y="36"/>
                  <a:pt x="46" y="36"/>
                </a:cubicBezTo>
                <a:cubicBezTo>
                  <a:pt x="119" y="36"/>
                  <a:pt x="119" y="36"/>
                  <a:pt x="119" y="36"/>
                </a:cubicBezTo>
                <a:cubicBezTo>
                  <a:pt x="160" y="116"/>
                  <a:pt x="160" y="116"/>
                  <a:pt x="160" y="116"/>
                </a:cubicBezTo>
                <a:cubicBezTo>
                  <a:pt x="179" y="77"/>
                  <a:pt x="179" y="77"/>
                  <a:pt x="179" y="77"/>
                </a:cubicBezTo>
                <a:cubicBezTo>
                  <a:pt x="146" y="10"/>
                  <a:pt x="146" y="10"/>
                  <a:pt x="146" y="10"/>
                </a:cubicBezTo>
                <a:cubicBezTo>
                  <a:pt x="146" y="10"/>
                  <a:pt x="146" y="10"/>
                  <a:pt x="146" y="10"/>
                </a:cubicBezTo>
                <a:cubicBezTo>
                  <a:pt x="146" y="10"/>
                  <a:pt x="146" y="10"/>
                  <a:pt x="146" y="10"/>
                </a:cubicBezTo>
                <a:cubicBezTo>
                  <a:pt x="146" y="10"/>
                  <a:pt x="145" y="9"/>
                  <a:pt x="145" y="9"/>
                </a:cubicBezTo>
                <a:cubicBezTo>
                  <a:pt x="145" y="8"/>
                  <a:pt x="145" y="8"/>
                  <a:pt x="144" y="8"/>
                </a:cubicBezTo>
                <a:cubicBezTo>
                  <a:pt x="144" y="7"/>
                  <a:pt x="143" y="7"/>
                  <a:pt x="143" y="6"/>
                </a:cubicBezTo>
                <a:cubicBezTo>
                  <a:pt x="143" y="6"/>
                  <a:pt x="143" y="6"/>
                  <a:pt x="142" y="5"/>
                </a:cubicBezTo>
                <a:cubicBezTo>
                  <a:pt x="142" y="5"/>
                  <a:pt x="141" y="4"/>
                  <a:pt x="140" y="4"/>
                </a:cubicBezTo>
                <a:cubicBezTo>
                  <a:pt x="140" y="4"/>
                  <a:pt x="140" y="3"/>
                  <a:pt x="140" y="3"/>
                </a:cubicBezTo>
                <a:cubicBezTo>
                  <a:pt x="139" y="3"/>
                  <a:pt x="138" y="2"/>
                  <a:pt x="138" y="2"/>
                </a:cubicBezTo>
                <a:cubicBezTo>
                  <a:pt x="137" y="2"/>
                  <a:pt x="137" y="2"/>
                  <a:pt x="136" y="2"/>
                </a:cubicBezTo>
                <a:cubicBezTo>
                  <a:pt x="136" y="1"/>
                  <a:pt x="135" y="1"/>
                  <a:pt x="135" y="1"/>
                </a:cubicBezTo>
                <a:cubicBezTo>
                  <a:pt x="134" y="1"/>
                  <a:pt x="134" y="1"/>
                  <a:pt x="133" y="1"/>
                </a:cubicBezTo>
                <a:cubicBezTo>
                  <a:pt x="132" y="1"/>
                  <a:pt x="132" y="1"/>
                  <a:pt x="131" y="1"/>
                </a:cubicBezTo>
                <a:cubicBezTo>
                  <a:pt x="131" y="0"/>
                  <a:pt x="131" y="0"/>
                  <a:pt x="130" y="0"/>
                </a:cubicBezTo>
                <a:cubicBezTo>
                  <a:pt x="130" y="0"/>
                  <a:pt x="130" y="0"/>
                  <a:pt x="130" y="0"/>
                </a:cubicBezTo>
                <a:cubicBezTo>
                  <a:pt x="17" y="0"/>
                  <a:pt x="17" y="0"/>
                  <a:pt x="17" y="0"/>
                </a:cubicBezTo>
                <a:cubicBezTo>
                  <a:pt x="17" y="0"/>
                  <a:pt x="17" y="0"/>
                  <a:pt x="17" y="0"/>
                </a:cubicBezTo>
                <a:cubicBezTo>
                  <a:pt x="17" y="0"/>
                  <a:pt x="17" y="0"/>
                  <a:pt x="17" y="0"/>
                </a:cubicBezTo>
                <a:cubicBezTo>
                  <a:pt x="16" y="0"/>
                  <a:pt x="16" y="1"/>
                  <a:pt x="15" y="1"/>
                </a:cubicBezTo>
                <a:cubicBezTo>
                  <a:pt x="15" y="1"/>
                  <a:pt x="14" y="1"/>
                  <a:pt x="13" y="1"/>
                </a:cubicBezTo>
                <a:cubicBezTo>
                  <a:pt x="13" y="1"/>
                  <a:pt x="12" y="1"/>
                  <a:pt x="12" y="1"/>
                </a:cubicBezTo>
                <a:cubicBezTo>
                  <a:pt x="11" y="2"/>
                  <a:pt x="11" y="2"/>
                  <a:pt x="10" y="2"/>
                </a:cubicBezTo>
                <a:cubicBezTo>
                  <a:pt x="10" y="2"/>
                  <a:pt x="10" y="2"/>
                  <a:pt x="10" y="2"/>
                </a:cubicBezTo>
                <a:cubicBezTo>
                  <a:pt x="9" y="2"/>
                  <a:pt x="9" y="3"/>
                  <a:pt x="9" y="3"/>
                </a:cubicBezTo>
                <a:cubicBezTo>
                  <a:pt x="8" y="3"/>
                  <a:pt x="8" y="3"/>
                  <a:pt x="7" y="4"/>
                </a:cubicBezTo>
                <a:cubicBezTo>
                  <a:pt x="7" y="4"/>
                  <a:pt x="6" y="5"/>
                  <a:pt x="6" y="5"/>
                </a:cubicBezTo>
                <a:cubicBezTo>
                  <a:pt x="5" y="5"/>
                  <a:pt x="5" y="6"/>
                  <a:pt x="5" y="6"/>
                </a:cubicBezTo>
                <a:cubicBezTo>
                  <a:pt x="4" y="6"/>
                  <a:pt x="4" y="7"/>
                  <a:pt x="3" y="7"/>
                </a:cubicBezTo>
                <a:cubicBezTo>
                  <a:pt x="3" y="8"/>
                  <a:pt x="3" y="8"/>
                  <a:pt x="3" y="9"/>
                </a:cubicBezTo>
                <a:cubicBezTo>
                  <a:pt x="2" y="9"/>
                  <a:pt x="2" y="10"/>
                  <a:pt x="2" y="10"/>
                </a:cubicBezTo>
                <a:cubicBezTo>
                  <a:pt x="1" y="11"/>
                  <a:pt x="1" y="11"/>
                  <a:pt x="1" y="12"/>
                </a:cubicBezTo>
                <a:cubicBezTo>
                  <a:pt x="1" y="12"/>
                  <a:pt x="1" y="13"/>
                  <a:pt x="1" y="13"/>
                </a:cubicBezTo>
                <a:cubicBezTo>
                  <a:pt x="0" y="14"/>
                  <a:pt x="0" y="15"/>
                  <a:pt x="0" y="15"/>
                </a:cubicBezTo>
                <a:cubicBezTo>
                  <a:pt x="0" y="16"/>
                  <a:pt x="0" y="16"/>
                  <a:pt x="0" y="17"/>
                </a:cubicBezTo>
                <a:cubicBezTo>
                  <a:pt x="0" y="17"/>
                  <a:pt x="0" y="18"/>
                  <a:pt x="0" y="18"/>
                </a:cubicBezTo>
                <a:cubicBezTo>
                  <a:pt x="0" y="18"/>
                  <a:pt x="0" y="18"/>
                  <a:pt x="0" y="19"/>
                </a:cubicBezTo>
                <a:cubicBezTo>
                  <a:pt x="0" y="19"/>
                  <a:pt x="0" y="20"/>
                  <a:pt x="0" y="20"/>
                </a:cubicBezTo>
                <a:cubicBezTo>
                  <a:pt x="0" y="21"/>
                  <a:pt x="0" y="21"/>
                  <a:pt x="0" y="22"/>
                </a:cubicBezTo>
                <a:cubicBezTo>
                  <a:pt x="0" y="23"/>
                  <a:pt x="1" y="23"/>
                  <a:pt x="1" y="24"/>
                </a:cubicBezTo>
                <a:cubicBezTo>
                  <a:pt x="1" y="24"/>
                  <a:pt x="1" y="25"/>
                  <a:pt x="2" y="25"/>
                </a:cubicBezTo>
                <a:cubicBezTo>
                  <a:pt x="2" y="26"/>
                  <a:pt x="2" y="26"/>
                  <a:pt x="2" y="26"/>
                </a:cubicBezTo>
                <a:cubicBezTo>
                  <a:pt x="2" y="26"/>
                  <a:pt x="2" y="26"/>
                  <a:pt x="2" y="26"/>
                </a:cubicBezTo>
                <a:cubicBezTo>
                  <a:pt x="112" y="245"/>
                  <a:pt x="112" y="245"/>
                  <a:pt x="112" y="245"/>
                </a:cubicBezTo>
                <a:cubicBezTo>
                  <a:pt x="113" y="249"/>
                  <a:pt x="116" y="252"/>
                  <a:pt x="120" y="254"/>
                </a:cubicBezTo>
                <a:cubicBezTo>
                  <a:pt x="121" y="254"/>
                  <a:pt x="122" y="255"/>
                  <a:pt x="122" y="255"/>
                </a:cubicBezTo>
                <a:cubicBezTo>
                  <a:pt x="122" y="255"/>
                  <a:pt x="123" y="255"/>
                  <a:pt x="123" y="255"/>
                </a:cubicBezTo>
                <a:cubicBezTo>
                  <a:pt x="123" y="255"/>
                  <a:pt x="124" y="256"/>
                  <a:pt x="125" y="256"/>
                </a:cubicBezTo>
                <a:cubicBezTo>
                  <a:pt x="126" y="256"/>
                  <a:pt x="126" y="256"/>
                  <a:pt x="126" y="256"/>
                </a:cubicBezTo>
                <a:cubicBezTo>
                  <a:pt x="127" y="256"/>
                  <a:pt x="127" y="256"/>
                  <a:pt x="128" y="256"/>
                </a:cubicBezTo>
                <a:cubicBezTo>
                  <a:pt x="129" y="256"/>
                  <a:pt x="129" y="256"/>
                  <a:pt x="130" y="256"/>
                </a:cubicBezTo>
                <a:cubicBezTo>
                  <a:pt x="130" y="256"/>
                  <a:pt x="131" y="256"/>
                  <a:pt x="131" y="256"/>
                </a:cubicBezTo>
                <a:cubicBezTo>
                  <a:pt x="132" y="255"/>
                  <a:pt x="133" y="255"/>
                  <a:pt x="133" y="255"/>
                </a:cubicBezTo>
                <a:cubicBezTo>
                  <a:pt x="134" y="255"/>
                  <a:pt x="134" y="255"/>
                  <a:pt x="134" y="255"/>
                </a:cubicBezTo>
                <a:cubicBezTo>
                  <a:pt x="135" y="255"/>
                  <a:pt x="135" y="254"/>
                  <a:pt x="136" y="254"/>
                </a:cubicBezTo>
                <a:cubicBezTo>
                  <a:pt x="140" y="252"/>
                  <a:pt x="143" y="249"/>
                  <a:pt x="144" y="245"/>
                </a:cubicBezTo>
                <a:cubicBezTo>
                  <a:pt x="184" y="165"/>
                  <a:pt x="184" y="165"/>
                  <a:pt x="184" y="165"/>
                </a:cubicBezTo>
                <a:cubicBezTo>
                  <a:pt x="184" y="165"/>
                  <a:pt x="184" y="165"/>
                  <a:pt x="184" y="165"/>
                </a:cubicBezTo>
                <a:cubicBezTo>
                  <a:pt x="217" y="100"/>
                  <a:pt x="217" y="100"/>
                  <a:pt x="217" y="100"/>
                </a:cubicBezTo>
                <a:cubicBezTo>
                  <a:pt x="217" y="100"/>
                  <a:pt x="217" y="100"/>
                  <a:pt x="217" y="100"/>
                </a:cubicBezTo>
                <a:cubicBezTo>
                  <a:pt x="249" y="36"/>
                  <a:pt x="249" y="36"/>
                  <a:pt x="249" y="36"/>
                </a:cubicBezTo>
                <a:cubicBezTo>
                  <a:pt x="323" y="36"/>
                  <a:pt x="323" y="36"/>
                  <a:pt x="323" y="36"/>
                </a:cubicBezTo>
                <a:cubicBezTo>
                  <a:pt x="241" y="199"/>
                  <a:pt x="241" y="199"/>
                  <a:pt x="241" y="199"/>
                </a:cubicBezTo>
                <a:cubicBezTo>
                  <a:pt x="209" y="136"/>
                  <a:pt x="209" y="136"/>
                  <a:pt x="209" y="136"/>
                </a:cubicBezTo>
                <a:cubicBezTo>
                  <a:pt x="189" y="175"/>
                  <a:pt x="189" y="175"/>
                  <a:pt x="189" y="175"/>
                </a:cubicBezTo>
                <a:cubicBezTo>
                  <a:pt x="224" y="245"/>
                  <a:pt x="224" y="245"/>
                  <a:pt x="224" y="245"/>
                </a:cubicBezTo>
                <a:cubicBezTo>
                  <a:pt x="226" y="249"/>
                  <a:pt x="229" y="252"/>
                  <a:pt x="233" y="254"/>
                </a:cubicBezTo>
                <a:cubicBezTo>
                  <a:pt x="234" y="254"/>
                  <a:pt x="234" y="255"/>
                  <a:pt x="235" y="255"/>
                </a:cubicBezTo>
                <a:cubicBezTo>
                  <a:pt x="235" y="255"/>
                  <a:pt x="235" y="255"/>
                  <a:pt x="235" y="255"/>
                </a:cubicBezTo>
                <a:cubicBezTo>
                  <a:pt x="236" y="255"/>
                  <a:pt x="237" y="256"/>
                  <a:pt x="238" y="256"/>
                </a:cubicBezTo>
                <a:cubicBezTo>
                  <a:pt x="238" y="256"/>
                  <a:pt x="239" y="256"/>
                  <a:pt x="239" y="256"/>
                </a:cubicBezTo>
                <a:cubicBezTo>
                  <a:pt x="240" y="256"/>
                  <a:pt x="240" y="256"/>
                  <a:pt x="241" y="256"/>
                </a:cubicBezTo>
                <a:cubicBezTo>
                  <a:pt x="241" y="256"/>
                  <a:pt x="242" y="256"/>
                  <a:pt x="243" y="256"/>
                </a:cubicBezTo>
                <a:cubicBezTo>
                  <a:pt x="243" y="256"/>
                  <a:pt x="243" y="256"/>
                  <a:pt x="244" y="256"/>
                </a:cubicBezTo>
                <a:cubicBezTo>
                  <a:pt x="245" y="255"/>
                  <a:pt x="245" y="255"/>
                  <a:pt x="246" y="255"/>
                </a:cubicBezTo>
                <a:cubicBezTo>
                  <a:pt x="246" y="255"/>
                  <a:pt x="246" y="255"/>
                  <a:pt x="247" y="255"/>
                </a:cubicBezTo>
                <a:cubicBezTo>
                  <a:pt x="247" y="255"/>
                  <a:pt x="248" y="254"/>
                  <a:pt x="249" y="254"/>
                </a:cubicBezTo>
                <a:cubicBezTo>
                  <a:pt x="253" y="252"/>
                  <a:pt x="256" y="249"/>
                  <a:pt x="257" y="245"/>
                </a:cubicBezTo>
                <a:cubicBezTo>
                  <a:pt x="367" y="26"/>
                  <a:pt x="367" y="26"/>
                  <a:pt x="367" y="26"/>
                </a:cubicBezTo>
                <a:cubicBezTo>
                  <a:pt x="367" y="26"/>
                  <a:pt x="367" y="25"/>
                  <a:pt x="367" y="25"/>
                </a:cubicBezTo>
                <a:cubicBezTo>
                  <a:pt x="368" y="25"/>
                  <a:pt x="368" y="24"/>
                  <a:pt x="368" y="24"/>
                </a:cubicBezTo>
                <a:cubicBezTo>
                  <a:pt x="368" y="23"/>
                  <a:pt x="368" y="23"/>
                  <a:pt x="368" y="22"/>
                </a:cubicBezTo>
                <a:cubicBezTo>
                  <a:pt x="369" y="21"/>
                  <a:pt x="369" y="21"/>
                  <a:pt x="369" y="20"/>
                </a:cubicBezTo>
                <a:cubicBezTo>
                  <a:pt x="369" y="20"/>
                  <a:pt x="369" y="19"/>
                  <a:pt x="369" y="19"/>
                </a:cubicBezTo>
                <a:cubicBezTo>
                  <a:pt x="369" y="18"/>
                  <a:pt x="369" y="18"/>
                  <a:pt x="369" y="18"/>
                </a:cubicBezTo>
                <a:cubicBezTo>
                  <a:pt x="369" y="18"/>
                  <a:pt x="369" y="17"/>
                  <a:pt x="369" y="17"/>
                </a:cubicBezTo>
                <a:close/>
              </a:path>
            </a:pathLst>
          </a:custGeom>
          <a:solidFill>
            <a:schemeClr val="bg1"/>
          </a:solidFill>
          <a:ln>
            <a:solidFill>
              <a:schemeClr val="bg1"/>
            </a:solidFill>
          </a:ln>
        </p:spPr>
        <p:txBody>
          <a:bodyPr/>
          <a:lstStyle/>
          <a:p>
            <a:endParaRPr lang="zh-CN" altLang="en-US">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11" presetID="1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ppt_y</p:attrName>
                                        </p:attrNameLst>
                                      </p:cBhvr>
                                      <p:tavLst>
                                        <p:tav tm="0">
                                          <p:val>
                                            <p:strVal val="#ppt_y+#ppt_h*1.125000"/>
                                          </p:val>
                                        </p:tav>
                                        <p:tav tm="100000">
                                          <p:val>
                                            <p:strVal val="#ppt_y"/>
                                          </p:val>
                                        </p:tav>
                                      </p:tavLst>
                                    </p:anim>
                                    <p:animEffect transition="in" filter="wipe(up)">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ight Arrow 15"/>
          <p:cNvSpPr/>
          <p:nvPr/>
        </p:nvSpPr>
        <p:spPr>
          <a:xfrm>
            <a:off x="161925" y="2840990"/>
            <a:ext cx="12051030" cy="1117600"/>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3" name="Oval 92"/>
          <p:cNvSpPr/>
          <p:nvPr/>
        </p:nvSpPr>
        <p:spPr>
          <a:xfrm>
            <a:off x="161925" y="2192020"/>
            <a:ext cx="2007235" cy="2028190"/>
          </a:xfrm>
          <a:prstGeom prst="ellipse">
            <a:avLst/>
          </a:prstGeom>
          <a:solidFill>
            <a:schemeClr val="tx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rPr>
              <a:t>不真实点</a:t>
            </a:r>
          </a:p>
        </p:txBody>
      </p:sp>
      <p:sp>
        <p:nvSpPr>
          <p:cNvPr id="94" name="Oval 93"/>
          <p:cNvSpPr/>
          <p:nvPr/>
        </p:nvSpPr>
        <p:spPr>
          <a:xfrm>
            <a:off x="2169160" y="2503170"/>
            <a:ext cx="1409065" cy="153543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rPr>
              <a:t>重复时间点</a:t>
            </a:r>
          </a:p>
        </p:txBody>
      </p:sp>
      <p:sp>
        <p:nvSpPr>
          <p:cNvPr id="95" name="Oval 94"/>
          <p:cNvSpPr/>
          <p:nvPr/>
        </p:nvSpPr>
        <p:spPr>
          <a:xfrm>
            <a:off x="3578225" y="2088515"/>
            <a:ext cx="2042795" cy="2160270"/>
          </a:xfrm>
          <a:prstGeom prst="ellipse">
            <a:avLst/>
          </a:prstGeom>
          <a:solidFill>
            <a:schemeClr val="tx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rPr>
              <a:t>高速点</a:t>
            </a:r>
          </a:p>
        </p:txBody>
      </p:sp>
      <p:sp>
        <p:nvSpPr>
          <p:cNvPr id="96" name="Oval 95"/>
          <p:cNvSpPr/>
          <p:nvPr/>
        </p:nvSpPr>
        <p:spPr>
          <a:xfrm>
            <a:off x="5621207" y="2374312"/>
            <a:ext cx="1764208" cy="179313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rPr>
              <a:t>距离过长点</a:t>
            </a:r>
          </a:p>
        </p:txBody>
      </p:sp>
      <p:sp>
        <p:nvSpPr>
          <p:cNvPr id="102" name="Oval 101"/>
          <p:cNvSpPr/>
          <p:nvPr/>
        </p:nvSpPr>
        <p:spPr>
          <a:xfrm>
            <a:off x="1351915" y="1881505"/>
            <a:ext cx="817245" cy="848360"/>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5" dirty="0">
                <a:solidFill>
                  <a:schemeClr val="bg1"/>
                </a:solidFill>
              </a:rPr>
              <a:t>01</a:t>
            </a:r>
          </a:p>
        </p:txBody>
      </p:sp>
      <p:sp>
        <p:nvSpPr>
          <p:cNvPr id="103" name="Oval 102"/>
          <p:cNvSpPr/>
          <p:nvPr/>
        </p:nvSpPr>
        <p:spPr>
          <a:xfrm>
            <a:off x="6740242" y="2268696"/>
            <a:ext cx="694480" cy="705867"/>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5" b="1" dirty="0">
                <a:solidFill>
                  <a:schemeClr val="bg1"/>
                </a:solidFill>
              </a:rPr>
              <a:t>04</a:t>
            </a:r>
          </a:p>
        </p:txBody>
      </p:sp>
      <p:sp>
        <p:nvSpPr>
          <p:cNvPr id="104" name="Oval 103"/>
          <p:cNvSpPr/>
          <p:nvPr/>
        </p:nvSpPr>
        <p:spPr>
          <a:xfrm>
            <a:off x="2938780" y="2192020"/>
            <a:ext cx="639445" cy="657225"/>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5" b="1" dirty="0">
                <a:solidFill>
                  <a:schemeClr val="bg1"/>
                </a:solidFill>
              </a:rPr>
              <a:t>02</a:t>
            </a:r>
          </a:p>
        </p:txBody>
      </p:sp>
      <p:sp>
        <p:nvSpPr>
          <p:cNvPr id="105" name="Oval 104"/>
          <p:cNvSpPr/>
          <p:nvPr/>
        </p:nvSpPr>
        <p:spPr>
          <a:xfrm>
            <a:off x="4863034" y="1834030"/>
            <a:ext cx="928627" cy="943851"/>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5" dirty="0">
                <a:solidFill>
                  <a:schemeClr val="bg1"/>
                </a:solidFill>
              </a:rPr>
              <a:t>03</a:t>
            </a:r>
          </a:p>
        </p:txBody>
      </p:sp>
      <p:sp>
        <p:nvSpPr>
          <p:cNvPr id="23" name="文本框 22"/>
          <p:cNvSpPr txBox="1"/>
          <p:nvPr/>
        </p:nvSpPr>
        <p:spPr>
          <a:xfrm>
            <a:off x="670477" y="835395"/>
            <a:ext cx="4028135" cy="512445"/>
          </a:xfrm>
          <a:prstGeom prst="rect">
            <a:avLst/>
          </a:prstGeom>
          <a:noFill/>
        </p:spPr>
        <p:txBody>
          <a:bodyPr wrap="square" rtlCol="0" anchor="ctr">
            <a:spAutoFit/>
          </a:bodyPr>
          <a:lstStyle/>
          <a:p>
            <a:pPr>
              <a:lnSpc>
                <a:spcPct val="110000"/>
              </a:lnSpc>
            </a:pPr>
            <a:r>
              <a:rPr kumimoji="1" lang="zh-CN" altLang="en-US" sz="2490" b="1" dirty="0"/>
              <a:t>数据清洗</a:t>
            </a:r>
          </a:p>
        </p:txBody>
      </p:sp>
      <p:sp>
        <p:nvSpPr>
          <p:cNvPr id="24" name="Subtitle 2"/>
          <p:cNvSpPr txBox="1"/>
          <p:nvPr/>
        </p:nvSpPr>
        <p:spPr bwMode="auto">
          <a:xfrm>
            <a:off x="345440" y="4533265"/>
            <a:ext cx="1684655" cy="808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800">
                <a:latin typeface="微软雅黑" panose="020B0503020204020204" charset="-122"/>
                <a:ea typeface="微软雅黑" panose="020B0503020204020204" charset="-122"/>
                <a:cs typeface="Lantinghei SC Demibold" charset="-122"/>
                <a:sym typeface="时尚中黑简体" charset="0"/>
              </a:rPr>
              <a:t>去除超出北京城范围的点</a:t>
            </a:r>
          </a:p>
        </p:txBody>
      </p:sp>
      <p:sp>
        <p:nvSpPr>
          <p:cNvPr id="25" name="Subtitle 2"/>
          <p:cNvSpPr txBox="1"/>
          <p:nvPr/>
        </p:nvSpPr>
        <p:spPr bwMode="auto">
          <a:xfrm>
            <a:off x="2030095" y="4532630"/>
            <a:ext cx="1685290" cy="114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800">
                <a:latin typeface="微软雅黑" panose="020B0503020204020204" charset="-122"/>
                <a:ea typeface="微软雅黑" panose="020B0503020204020204" charset="-122"/>
                <a:cs typeface="Lantinghei SC Demibold" charset="-122"/>
                <a:sym typeface="时尚中黑简体" charset="0"/>
              </a:rPr>
              <a:t>去除轨迹中出现同一时间的多个点</a:t>
            </a:r>
          </a:p>
        </p:txBody>
      </p:sp>
      <p:sp>
        <p:nvSpPr>
          <p:cNvPr id="26" name="Subtitle 2"/>
          <p:cNvSpPr txBox="1"/>
          <p:nvPr/>
        </p:nvSpPr>
        <p:spPr bwMode="auto">
          <a:xfrm>
            <a:off x="3677920" y="4533265"/>
            <a:ext cx="1844040" cy="808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800">
                <a:latin typeface="微软雅黑" panose="020B0503020204020204" charset="-122"/>
                <a:ea typeface="微软雅黑" panose="020B0503020204020204" charset="-122"/>
                <a:cs typeface="Lantinghei SC Demibold" charset="-122"/>
                <a:sym typeface="时尚中黑简体" charset="0"/>
              </a:rPr>
              <a:t>去除速度超过</a:t>
            </a:r>
            <a:r>
              <a:rPr lang="en-US" altLang="zh-CN" sz="1800">
                <a:latin typeface="微软雅黑" panose="020B0503020204020204" charset="-122"/>
                <a:ea typeface="微软雅黑" panose="020B0503020204020204" charset="-122"/>
                <a:cs typeface="Lantinghei SC Demibold" charset="-122"/>
                <a:sym typeface="时尚中黑简体" charset="0"/>
              </a:rPr>
              <a:t>90km/h</a:t>
            </a:r>
            <a:r>
              <a:rPr lang="zh-CN" altLang="en-US" sz="1800">
                <a:latin typeface="微软雅黑" panose="020B0503020204020204" charset="-122"/>
                <a:ea typeface="微软雅黑" panose="020B0503020204020204" charset="-122"/>
                <a:cs typeface="Lantinghei SC Demibold" charset="-122"/>
                <a:sym typeface="时尚中黑简体" charset="0"/>
              </a:rPr>
              <a:t>的点</a:t>
            </a:r>
          </a:p>
        </p:txBody>
      </p:sp>
      <p:sp>
        <p:nvSpPr>
          <p:cNvPr id="27" name="Subtitle 2"/>
          <p:cNvSpPr txBox="1"/>
          <p:nvPr/>
        </p:nvSpPr>
        <p:spPr bwMode="auto">
          <a:xfrm>
            <a:off x="5621020" y="4532630"/>
            <a:ext cx="1763395" cy="808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800">
                <a:latin typeface="微软雅黑" panose="020B0503020204020204" charset="-122"/>
                <a:ea typeface="微软雅黑" panose="020B0503020204020204" charset="-122"/>
                <a:cs typeface="Lantinghei SC Demibold" charset="-122"/>
                <a:sym typeface="时尚中黑简体" charset="0"/>
              </a:rPr>
              <a:t>去除相邻点超过</a:t>
            </a:r>
            <a:r>
              <a:rPr lang="en-US" altLang="zh-CN" sz="1800">
                <a:latin typeface="微软雅黑" panose="020B0503020204020204" charset="-122"/>
                <a:ea typeface="微软雅黑" panose="020B0503020204020204" charset="-122"/>
                <a:cs typeface="Lantinghei SC Demibold" charset="-122"/>
                <a:sym typeface="时尚中黑简体" charset="0"/>
              </a:rPr>
              <a:t>2000</a:t>
            </a:r>
            <a:r>
              <a:rPr lang="zh-CN" altLang="en-US" sz="1800">
                <a:latin typeface="微软雅黑" panose="020B0503020204020204" charset="-122"/>
                <a:ea typeface="微软雅黑" panose="020B0503020204020204" charset="-122"/>
                <a:cs typeface="Lantinghei SC Demibold" charset="-122"/>
                <a:sym typeface="时尚中黑简体" charset="0"/>
              </a:rPr>
              <a:t>米</a:t>
            </a:r>
            <a:endParaRPr lang="en-US" altLang="zh-CN" sz="1800" dirty="0">
              <a:latin typeface="微软雅黑" panose="020B0503020204020204" charset="-122"/>
              <a:ea typeface="微软雅黑" panose="020B0503020204020204" charset="-122"/>
              <a:cs typeface="Open Sans Light" charset="0"/>
            </a:endParaRPr>
          </a:p>
        </p:txBody>
      </p:sp>
      <p:sp>
        <p:nvSpPr>
          <p:cNvPr id="2" name="Oval 92"/>
          <p:cNvSpPr/>
          <p:nvPr/>
        </p:nvSpPr>
        <p:spPr>
          <a:xfrm>
            <a:off x="7385050" y="2265680"/>
            <a:ext cx="2138045" cy="2267585"/>
          </a:xfrm>
          <a:prstGeom prst="ellipse">
            <a:avLst/>
          </a:prstGeom>
          <a:solidFill>
            <a:schemeClr val="tx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rPr>
              <a:t>停住点</a:t>
            </a:r>
          </a:p>
        </p:txBody>
      </p:sp>
      <p:sp>
        <p:nvSpPr>
          <p:cNvPr id="3" name="Oval 101"/>
          <p:cNvSpPr/>
          <p:nvPr/>
        </p:nvSpPr>
        <p:spPr>
          <a:xfrm>
            <a:off x="8818927" y="1897530"/>
            <a:ext cx="928627" cy="943851"/>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5" dirty="0">
                <a:solidFill>
                  <a:schemeClr val="bg1"/>
                </a:solidFill>
              </a:rPr>
              <a:t>05</a:t>
            </a:r>
          </a:p>
        </p:txBody>
      </p:sp>
      <p:sp>
        <p:nvSpPr>
          <p:cNvPr id="4" name="Oval 93"/>
          <p:cNvSpPr/>
          <p:nvPr/>
        </p:nvSpPr>
        <p:spPr>
          <a:xfrm>
            <a:off x="9523253" y="2532427"/>
            <a:ext cx="1764208" cy="179313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rPr>
              <a:t>状态异常点</a:t>
            </a:r>
          </a:p>
        </p:txBody>
      </p:sp>
      <p:sp>
        <p:nvSpPr>
          <p:cNvPr id="5" name="Oval 103"/>
          <p:cNvSpPr/>
          <p:nvPr/>
        </p:nvSpPr>
        <p:spPr>
          <a:xfrm>
            <a:off x="10592706" y="2294731"/>
            <a:ext cx="694480" cy="705867"/>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5" b="1" dirty="0">
                <a:solidFill>
                  <a:schemeClr val="bg1"/>
                </a:solidFill>
              </a:rPr>
              <a:t>06</a:t>
            </a:r>
          </a:p>
        </p:txBody>
      </p:sp>
      <p:sp>
        <p:nvSpPr>
          <p:cNvPr id="15" name="文本框 14"/>
          <p:cNvSpPr txBox="1"/>
          <p:nvPr/>
        </p:nvSpPr>
        <p:spPr>
          <a:xfrm>
            <a:off x="7771130" y="4685665"/>
            <a:ext cx="1632585" cy="1476375"/>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去除在晚上半个小时没动的点及在白天一个小时未移动的点</a:t>
            </a:r>
          </a:p>
        </p:txBody>
      </p:sp>
      <p:sp>
        <p:nvSpPr>
          <p:cNvPr id="17" name="文本框 16"/>
          <p:cNvSpPr txBox="1"/>
          <p:nvPr/>
        </p:nvSpPr>
        <p:spPr>
          <a:xfrm>
            <a:off x="9758680" y="4751070"/>
            <a:ext cx="1421765" cy="64516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去除状态值为</a:t>
            </a:r>
            <a:r>
              <a:rPr lang="en-US" altLang="zh-CN">
                <a:latin typeface="微软雅黑" panose="020B0503020204020204" charset="-122"/>
                <a:ea typeface="微软雅黑" panose="020B0503020204020204" charset="-122"/>
              </a:rPr>
              <a:t>3</a:t>
            </a:r>
            <a:r>
              <a:rPr lang="zh-CN" altLang="en-US">
                <a:latin typeface="微软雅黑" panose="020B0503020204020204" charset="-122"/>
                <a:ea typeface="微软雅黑" panose="020B0503020204020204" charset="-122"/>
              </a:rPr>
              <a:t>的点</a:t>
            </a:r>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80000" fill="hold" grpId="0" nodeType="clickEffect" p14:presetBounceEnd="4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40000">
                                          <p:cBhvr additive="base">
                                            <p:cTn id="7" dur="500" fill="hold"/>
                                            <p:tgtEl>
                                              <p:spTgt spid="16"/>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93"/>
                                            </p:tgtEl>
                                            <p:attrNameLst>
                                              <p:attrName>style.visibility</p:attrName>
                                            </p:attrNameLst>
                                          </p:cBhvr>
                                          <p:to>
                                            <p:strVal val="visible"/>
                                          </p:to>
                                        </p:set>
                                        <p:anim calcmode="lin" valueType="num">
                                          <p:cBhvr>
                                            <p:cTn id="12" dur="500" fill="hold"/>
                                            <p:tgtEl>
                                              <p:spTgt spid="93"/>
                                            </p:tgtEl>
                                            <p:attrNameLst>
                                              <p:attrName>ppt_w</p:attrName>
                                            </p:attrNameLst>
                                          </p:cBhvr>
                                          <p:tavLst>
                                            <p:tav tm="0">
                                              <p:val>
                                                <p:fltVal val="0"/>
                                              </p:val>
                                            </p:tav>
                                            <p:tav tm="100000">
                                              <p:val>
                                                <p:strVal val="#ppt_w"/>
                                              </p:val>
                                            </p:tav>
                                          </p:tavLst>
                                        </p:anim>
                                        <p:anim calcmode="lin" valueType="num">
                                          <p:cBhvr>
                                            <p:cTn id="13" dur="500" fill="hold"/>
                                            <p:tgtEl>
                                              <p:spTgt spid="93"/>
                                            </p:tgtEl>
                                            <p:attrNameLst>
                                              <p:attrName>ppt_h</p:attrName>
                                            </p:attrNameLst>
                                          </p:cBhvr>
                                          <p:tavLst>
                                            <p:tav tm="0">
                                              <p:val>
                                                <p:fltVal val="0"/>
                                              </p:val>
                                            </p:tav>
                                            <p:tav tm="100000">
                                              <p:val>
                                                <p:strVal val="#ppt_h"/>
                                              </p:val>
                                            </p:tav>
                                          </p:tavLst>
                                        </p:anim>
                                        <p:animEffect transition="in" filter="fade">
                                          <p:cBhvr>
                                            <p:cTn id="14" dur="500"/>
                                            <p:tgtEl>
                                              <p:spTgt spid="93"/>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02"/>
                                            </p:tgtEl>
                                            <p:attrNameLst>
                                              <p:attrName>style.visibility</p:attrName>
                                            </p:attrNameLst>
                                          </p:cBhvr>
                                          <p:to>
                                            <p:strVal val="visible"/>
                                          </p:to>
                                        </p:set>
                                        <p:anim calcmode="lin" valueType="num">
                                          <p:cBhvr>
                                            <p:cTn id="18" dur="500" fill="hold"/>
                                            <p:tgtEl>
                                              <p:spTgt spid="102"/>
                                            </p:tgtEl>
                                            <p:attrNameLst>
                                              <p:attrName>ppt_w</p:attrName>
                                            </p:attrNameLst>
                                          </p:cBhvr>
                                          <p:tavLst>
                                            <p:tav tm="0">
                                              <p:val>
                                                <p:fltVal val="0"/>
                                              </p:val>
                                            </p:tav>
                                            <p:tav tm="100000">
                                              <p:val>
                                                <p:strVal val="#ppt_w"/>
                                              </p:val>
                                            </p:tav>
                                          </p:tavLst>
                                        </p:anim>
                                        <p:anim calcmode="lin" valueType="num">
                                          <p:cBhvr>
                                            <p:cTn id="19" dur="500" fill="hold"/>
                                            <p:tgtEl>
                                              <p:spTgt spid="102"/>
                                            </p:tgtEl>
                                            <p:attrNameLst>
                                              <p:attrName>ppt_h</p:attrName>
                                            </p:attrNameLst>
                                          </p:cBhvr>
                                          <p:tavLst>
                                            <p:tav tm="0">
                                              <p:val>
                                                <p:fltVal val="0"/>
                                              </p:val>
                                            </p:tav>
                                            <p:tav tm="100000">
                                              <p:val>
                                                <p:strVal val="#ppt_h"/>
                                              </p:val>
                                            </p:tav>
                                          </p:tavLst>
                                        </p:anim>
                                        <p:animEffect transition="in" filter="fade">
                                          <p:cBhvr>
                                            <p:cTn id="20" dur="500"/>
                                            <p:tgtEl>
                                              <p:spTgt spid="102"/>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94"/>
                                            </p:tgtEl>
                                            <p:attrNameLst>
                                              <p:attrName>style.visibility</p:attrName>
                                            </p:attrNameLst>
                                          </p:cBhvr>
                                          <p:to>
                                            <p:strVal val="visible"/>
                                          </p:to>
                                        </p:set>
                                        <p:anim calcmode="lin" valueType="num">
                                          <p:cBhvr>
                                            <p:cTn id="24" dur="500" fill="hold"/>
                                            <p:tgtEl>
                                              <p:spTgt spid="94"/>
                                            </p:tgtEl>
                                            <p:attrNameLst>
                                              <p:attrName>ppt_w</p:attrName>
                                            </p:attrNameLst>
                                          </p:cBhvr>
                                          <p:tavLst>
                                            <p:tav tm="0">
                                              <p:val>
                                                <p:fltVal val="0"/>
                                              </p:val>
                                            </p:tav>
                                            <p:tav tm="100000">
                                              <p:val>
                                                <p:strVal val="#ppt_w"/>
                                              </p:val>
                                            </p:tav>
                                          </p:tavLst>
                                        </p:anim>
                                        <p:anim calcmode="lin" valueType="num">
                                          <p:cBhvr>
                                            <p:cTn id="25" dur="500" fill="hold"/>
                                            <p:tgtEl>
                                              <p:spTgt spid="94"/>
                                            </p:tgtEl>
                                            <p:attrNameLst>
                                              <p:attrName>ppt_h</p:attrName>
                                            </p:attrNameLst>
                                          </p:cBhvr>
                                          <p:tavLst>
                                            <p:tav tm="0">
                                              <p:val>
                                                <p:fltVal val="0"/>
                                              </p:val>
                                            </p:tav>
                                            <p:tav tm="100000">
                                              <p:val>
                                                <p:strVal val="#ppt_h"/>
                                              </p:val>
                                            </p:tav>
                                          </p:tavLst>
                                        </p:anim>
                                        <p:animEffect transition="in" filter="fade">
                                          <p:cBhvr>
                                            <p:cTn id="26" dur="500"/>
                                            <p:tgtEl>
                                              <p:spTgt spid="94"/>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 calcmode="lin" valueType="num">
                                          <p:cBhvr>
                                            <p:cTn id="30" dur="500" fill="hold"/>
                                            <p:tgtEl>
                                              <p:spTgt spid="104"/>
                                            </p:tgtEl>
                                            <p:attrNameLst>
                                              <p:attrName>ppt_w</p:attrName>
                                            </p:attrNameLst>
                                          </p:cBhvr>
                                          <p:tavLst>
                                            <p:tav tm="0">
                                              <p:val>
                                                <p:fltVal val="0"/>
                                              </p:val>
                                            </p:tav>
                                            <p:tav tm="100000">
                                              <p:val>
                                                <p:strVal val="#ppt_w"/>
                                              </p:val>
                                            </p:tav>
                                          </p:tavLst>
                                        </p:anim>
                                        <p:anim calcmode="lin" valueType="num">
                                          <p:cBhvr>
                                            <p:cTn id="31" dur="500" fill="hold"/>
                                            <p:tgtEl>
                                              <p:spTgt spid="104"/>
                                            </p:tgtEl>
                                            <p:attrNameLst>
                                              <p:attrName>ppt_h</p:attrName>
                                            </p:attrNameLst>
                                          </p:cBhvr>
                                          <p:tavLst>
                                            <p:tav tm="0">
                                              <p:val>
                                                <p:fltVal val="0"/>
                                              </p:val>
                                            </p:tav>
                                            <p:tav tm="100000">
                                              <p:val>
                                                <p:strVal val="#ppt_h"/>
                                              </p:val>
                                            </p:tav>
                                          </p:tavLst>
                                        </p:anim>
                                        <p:animEffect transition="in" filter="fade">
                                          <p:cBhvr>
                                            <p:cTn id="32" dur="500"/>
                                            <p:tgtEl>
                                              <p:spTgt spid="104"/>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95"/>
                                            </p:tgtEl>
                                            <p:attrNameLst>
                                              <p:attrName>style.visibility</p:attrName>
                                            </p:attrNameLst>
                                          </p:cBhvr>
                                          <p:to>
                                            <p:strVal val="visible"/>
                                          </p:to>
                                        </p:set>
                                        <p:anim calcmode="lin" valueType="num">
                                          <p:cBhvr>
                                            <p:cTn id="36" dur="500" fill="hold"/>
                                            <p:tgtEl>
                                              <p:spTgt spid="95"/>
                                            </p:tgtEl>
                                            <p:attrNameLst>
                                              <p:attrName>ppt_w</p:attrName>
                                            </p:attrNameLst>
                                          </p:cBhvr>
                                          <p:tavLst>
                                            <p:tav tm="0">
                                              <p:val>
                                                <p:fltVal val="0"/>
                                              </p:val>
                                            </p:tav>
                                            <p:tav tm="100000">
                                              <p:val>
                                                <p:strVal val="#ppt_w"/>
                                              </p:val>
                                            </p:tav>
                                          </p:tavLst>
                                        </p:anim>
                                        <p:anim calcmode="lin" valueType="num">
                                          <p:cBhvr>
                                            <p:cTn id="37" dur="500" fill="hold"/>
                                            <p:tgtEl>
                                              <p:spTgt spid="95"/>
                                            </p:tgtEl>
                                            <p:attrNameLst>
                                              <p:attrName>ppt_h</p:attrName>
                                            </p:attrNameLst>
                                          </p:cBhvr>
                                          <p:tavLst>
                                            <p:tav tm="0">
                                              <p:val>
                                                <p:fltVal val="0"/>
                                              </p:val>
                                            </p:tav>
                                            <p:tav tm="100000">
                                              <p:val>
                                                <p:strVal val="#ppt_h"/>
                                              </p:val>
                                            </p:tav>
                                          </p:tavLst>
                                        </p:anim>
                                        <p:animEffect transition="in" filter="fade">
                                          <p:cBhvr>
                                            <p:cTn id="38" dur="500"/>
                                            <p:tgtEl>
                                              <p:spTgt spid="95"/>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105"/>
                                            </p:tgtEl>
                                            <p:attrNameLst>
                                              <p:attrName>style.visibility</p:attrName>
                                            </p:attrNameLst>
                                          </p:cBhvr>
                                          <p:to>
                                            <p:strVal val="visible"/>
                                          </p:to>
                                        </p:set>
                                        <p:anim calcmode="lin" valueType="num">
                                          <p:cBhvr>
                                            <p:cTn id="42" dur="500" fill="hold"/>
                                            <p:tgtEl>
                                              <p:spTgt spid="105"/>
                                            </p:tgtEl>
                                            <p:attrNameLst>
                                              <p:attrName>ppt_w</p:attrName>
                                            </p:attrNameLst>
                                          </p:cBhvr>
                                          <p:tavLst>
                                            <p:tav tm="0">
                                              <p:val>
                                                <p:fltVal val="0"/>
                                              </p:val>
                                            </p:tav>
                                            <p:tav tm="100000">
                                              <p:val>
                                                <p:strVal val="#ppt_w"/>
                                              </p:val>
                                            </p:tav>
                                          </p:tavLst>
                                        </p:anim>
                                        <p:anim calcmode="lin" valueType="num">
                                          <p:cBhvr>
                                            <p:cTn id="43" dur="500" fill="hold"/>
                                            <p:tgtEl>
                                              <p:spTgt spid="105"/>
                                            </p:tgtEl>
                                            <p:attrNameLst>
                                              <p:attrName>ppt_h</p:attrName>
                                            </p:attrNameLst>
                                          </p:cBhvr>
                                          <p:tavLst>
                                            <p:tav tm="0">
                                              <p:val>
                                                <p:fltVal val="0"/>
                                              </p:val>
                                            </p:tav>
                                            <p:tav tm="100000">
                                              <p:val>
                                                <p:strVal val="#ppt_h"/>
                                              </p:val>
                                            </p:tav>
                                          </p:tavLst>
                                        </p:anim>
                                        <p:animEffect transition="in" filter="fade">
                                          <p:cBhvr>
                                            <p:cTn id="44" dur="500"/>
                                            <p:tgtEl>
                                              <p:spTgt spid="105"/>
                                            </p:tgtEl>
                                          </p:cBhvr>
                                        </p:animEffect>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96"/>
                                            </p:tgtEl>
                                            <p:attrNameLst>
                                              <p:attrName>style.visibility</p:attrName>
                                            </p:attrNameLst>
                                          </p:cBhvr>
                                          <p:to>
                                            <p:strVal val="visible"/>
                                          </p:to>
                                        </p:set>
                                        <p:anim calcmode="lin" valueType="num">
                                          <p:cBhvr>
                                            <p:cTn id="48" dur="500" fill="hold"/>
                                            <p:tgtEl>
                                              <p:spTgt spid="96"/>
                                            </p:tgtEl>
                                            <p:attrNameLst>
                                              <p:attrName>ppt_w</p:attrName>
                                            </p:attrNameLst>
                                          </p:cBhvr>
                                          <p:tavLst>
                                            <p:tav tm="0">
                                              <p:val>
                                                <p:fltVal val="0"/>
                                              </p:val>
                                            </p:tav>
                                            <p:tav tm="100000">
                                              <p:val>
                                                <p:strVal val="#ppt_w"/>
                                              </p:val>
                                            </p:tav>
                                          </p:tavLst>
                                        </p:anim>
                                        <p:anim calcmode="lin" valueType="num">
                                          <p:cBhvr>
                                            <p:cTn id="49" dur="500" fill="hold"/>
                                            <p:tgtEl>
                                              <p:spTgt spid="96"/>
                                            </p:tgtEl>
                                            <p:attrNameLst>
                                              <p:attrName>ppt_h</p:attrName>
                                            </p:attrNameLst>
                                          </p:cBhvr>
                                          <p:tavLst>
                                            <p:tav tm="0">
                                              <p:val>
                                                <p:fltVal val="0"/>
                                              </p:val>
                                            </p:tav>
                                            <p:tav tm="100000">
                                              <p:val>
                                                <p:strVal val="#ppt_h"/>
                                              </p:val>
                                            </p:tav>
                                          </p:tavLst>
                                        </p:anim>
                                        <p:animEffect transition="in" filter="fade">
                                          <p:cBhvr>
                                            <p:cTn id="50" dur="500"/>
                                            <p:tgtEl>
                                              <p:spTgt spid="96"/>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103"/>
                                            </p:tgtEl>
                                            <p:attrNameLst>
                                              <p:attrName>style.visibility</p:attrName>
                                            </p:attrNameLst>
                                          </p:cBhvr>
                                          <p:to>
                                            <p:strVal val="visible"/>
                                          </p:to>
                                        </p:set>
                                        <p:anim calcmode="lin" valueType="num">
                                          <p:cBhvr>
                                            <p:cTn id="54" dur="500" fill="hold"/>
                                            <p:tgtEl>
                                              <p:spTgt spid="103"/>
                                            </p:tgtEl>
                                            <p:attrNameLst>
                                              <p:attrName>ppt_w</p:attrName>
                                            </p:attrNameLst>
                                          </p:cBhvr>
                                          <p:tavLst>
                                            <p:tav tm="0">
                                              <p:val>
                                                <p:fltVal val="0"/>
                                              </p:val>
                                            </p:tav>
                                            <p:tav tm="100000">
                                              <p:val>
                                                <p:strVal val="#ppt_w"/>
                                              </p:val>
                                            </p:tav>
                                          </p:tavLst>
                                        </p:anim>
                                        <p:anim calcmode="lin" valueType="num">
                                          <p:cBhvr>
                                            <p:cTn id="55" dur="500" fill="hold"/>
                                            <p:tgtEl>
                                              <p:spTgt spid="103"/>
                                            </p:tgtEl>
                                            <p:attrNameLst>
                                              <p:attrName>ppt_h</p:attrName>
                                            </p:attrNameLst>
                                          </p:cBhvr>
                                          <p:tavLst>
                                            <p:tav tm="0">
                                              <p:val>
                                                <p:fltVal val="0"/>
                                              </p:val>
                                            </p:tav>
                                            <p:tav tm="100000">
                                              <p:val>
                                                <p:strVal val="#ppt_h"/>
                                              </p:val>
                                            </p:tav>
                                          </p:tavLst>
                                        </p:anim>
                                        <p:animEffect transition="in" filter="fade">
                                          <p:cBhvr>
                                            <p:cTn id="56"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93" grpId="0" bldLvl="0" animBg="1"/>
          <p:bldP spid="94" grpId="0" bldLvl="0" animBg="1"/>
          <p:bldP spid="95" grpId="0" bldLvl="0" animBg="1"/>
          <p:bldP spid="96" grpId="0" bldLvl="0" animBg="1"/>
          <p:bldP spid="102" grpId="0" bldLvl="0" animBg="1"/>
          <p:bldP spid="103" grpId="0" bldLvl="0" animBg="1"/>
          <p:bldP spid="104" grpId="0" bldLvl="0" animBg="1"/>
          <p:bldP spid="105"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8000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93"/>
                                            </p:tgtEl>
                                            <p:attrNameLst>
                                              <p:attrName>style.visibility</p:attrName>
                                            </p:attrNameLst>
                                          </p:cBhvr>
                                          <p:to>
                                            <p:strVal val="visible"/>
                                          </p:to>
                                        </p:set>
                                        <p:anim calcmode="lin" valueType="num">
                                          <p:cBhvr>
                                            <p:cTn id="12" dur="500" fill="hold"/>
                                            <p:tgtEl>
                                              <p:spTgt spid="93"/>
                                            </p:tgtEl>
                                            <p:attrNameLst>
                                              <p:attrName>ppt_w</p:attrName>
                                            </p:attrNameLst>
                                          </p:cBhvr>
                                          <p:tavLst>
                                            <p:tav tm="0">
                                              <p:val>
                                                <p:fltVal val="0"/>
                                              </p:val>
                                            </p:tav>
                                            <p:tav tm="100000">
                                              <p:val>
                                                <p:strVal val="#ppt_w"/>
                                              </p:val>
                                            </p:tav>
                                          </p:tavLst>
                                        </p:anim>
                                        <p:anim calcmode="lin" valueType="num">
                                          <p:cBhvr>
                                            <p:cTn id="13" dur="500" fill="hold"/>
                                            <p:tgtEl>
                                              <p:spTgt spid="93"/>
                                            </p:tgtEl>
                                            <p:attrNameLst>
                                              <p:attrName>ppt_h</p:attrName>
                                            </p:attrNameLst>
                                          </p:cBhvr>
                                          <p:tavLst>
                                            <p:tav tm="0">
                                              <p:val>
                                                <p:fltVal val="0"/>
                                              </p:val>
                                            </p:tav>
                                            <p:tav tm="100000">
                                              <p:val>
                                                <p:strVal val="#ppt_h"/>
                                              </p:val>
                                            </p:tav>
                                          </p:tavLst>
                                        </p:anim>
                                        <p:animEffect transition="in" filter="fade">
                                          <p:cBhvr>
                                            <p:cTn id="14" dur="500"/>
                                            <p:tgtEl>
                                              <p:spTgt spid="93"/>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02"/>
                                            </p:tgtEl>
                                            <p:attrNameLst>
                                              <p:attrName>style.visibility</p:attrName>
                                            </p:attrNameLst>
                                          </p:cBhvr>
                                          <p:to>
                                            <p:strVal val="visible"/>
                                          </p:to>
                                        </p:set>
                                        <p:anim calcmode="lin" valueType="num">
                                          <p:cBhvr>
                                            <p:cTn id="18" dur="500" fill="hold"/>
                                            <p:tgtEl>
                                              <p:spTgt spid="102"/>
                                            </p:tgtEl>
                                            <p:attrNameLst>
                                              <p:attrName>ppt_w</p:attrName>
                                            </p:attrNameLst>
                                          </p:cBhvr>
                                          <p:tavLst>
                                            <p:tav tm="0">
                                              <p:val>
                                                <p:fltVal val="0"/>
                                              </p:val>
                                            </p:tav>
                                            <p:tav tm="100000">
                                              <p:val>
                                                <p:strVal val="#ppt_w"/>
                                              </p:val>
                                            </p:tav>
                                          </p:tavLst>
                                        </p:anim>
                                        <p:anim calcmode="lin" valueType="num">
                                          <p:cBhvr>
                                            <p:cTn id="19" dur="500" fill="hold"/>
                                            <p:tgtEl>
                                              <p:spTgt spid="102"/>
                                            </p:tgtEl>
                                            <p:attrNameLst>
                                              <p:attrName>ppt_h</p:attrName>
                                            </p:attrNameLst>
                                          </p:cBhvr>
                                          <p:tavLst>
                                            <p:tav tm="0">
                                              <p:val>
                                                <p:fltVal val="0"/>
                                              </p:val>
                                            </p:tav>
                                            <p:tav tm="100000">
                                              <p:val>
                                                <p:strVal val="#ppt_h"/>
                                              </p:val>
                                            </p:tav>
                                          </p:tavLst>
                                        </p:anim>
                                        <p:animEffect transition="in" filter="fade">
                                          <p:cBhvr>
                                            <p:cTn id="20" dur="500"/>
                                            <p:tgtEl>
                                              <p:spTgt spid="102"/>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94"/>
                                            </p:tgtEl>
                                            <p:attrNameLst>
                                              <p:attrName>style.visibility</p:attrName>
                                            </p:attrNameLst>
                                          </p:cBhvr>
                                          <p:to>
                                            <p:strVal val="visible"/>
                                          </p:to>
                                        </p:set>
                                        <p:anim calcmode="lin" valueType="num">
                                          <p:cBhvr>
                                            <p:cTn id="24" dur="500" fill="hold"/>
                                            <p:tgtEl>
                                              <p:spTgt spid="94"/>
                                            </p:tgtEl>
                                            <p:attrNameLst>
                                              <p:attrName>ppt_w</p:attrName>
                                            </p:attrNameLst>
                                          </p:cBhvr>
                                          <p:tavLst>
                                            <p:tav tm="0">
                                              <p:val>
                                                <p:fltVal val="0"/>
                                              </p:val>
                                            </p:tav>
                                            <p:tav tm="100000">
                                              <p:val>
                                                <p:strVal val="#ppt_w"/>
                                              </p:val>
                                            </p:tav>
                                          </p:tavLst>
                                        </p:anim>
                                        <p:anim calcmode="lin" valueType="num">
                                          <p:cBhvr>
                                            <p:cTn id="25" dur="500" fill="hold"/>
                                            <p:tgtEl>
                                              <p:spTgt spid="94"/>
                                            </p:tgtEl>
                                            <p:attrNameLst>
                                              <p:attrName>ppt_h</p:attrName>
                                            </p:attrNameLst>
                                          </p:cBhvr>
                                          <p:tavLst>
                                            <p:tav tm="0">
                                              <p:val>
                                                <p:fltVal val="0"/>
                                              </p:val>
                                            </p:tav>
                                            <p:tav tm="100000">
                                              <p:val>
                                                <p:strVal val="#ppt_h"/>
                                              </p:val>
                                            </p:tav>
                                          </p:tavLst>
                                        </p:anim>
                                        <p:animEffect transition="in" filter="fade">
                                          <p:cBhvr>
                                            <p:cTn id="26" dur="500"/>
                                            <p:tgtEl>
                                              <p:spTgt spid="94"/>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 calcmode="lin" valueType="num">
                                          <p:cBhvr>
                                            <p:cTn id="30" dur="500" fill="hold"/>
                                            <p:tgtEl>
                                              <p:spTgt spid="104"/>
                                            </p:tgtEl>
                                            <p:attrNameLst>
                                              <p:attrName>ppt_w</p:attrName>
                                            </p:attrNameLst>
                                          </p:cBhvr>
                                          <p:tavLst>
                                            <p:tav tm="0">
                                              <p:val>
                                                <p:fltVal val="0"/>
                                              </p:val>
                                            </p:tav>
                                            <p:tav tm="100000">
                                              <p:val>
                                                <p:strVal val="#ppt_w"/>
                                              </p:val>
                                            </p:tav>
                                          </p:tavLst>
                                        </p:anim>
                                        <p:anim calcmode="lin" valueType="num">
                                          <p:cBhvr>
                                            <p:cTn id="31" dur="500" fill="hold"/>
                                            <p:tgtEl>
                                              <p:spTgt spid="104"/>
                                            </p:tgtEl>
                                            <p:attrNameLst>
                                              <p:attrName>ppt_h</p:attrName>
                                            </p:attrNameLst>
                                          </p:cBhvr>
                                          <p:tavLst>
                                            <p:tav tm="0">
                                              <p:val>
                                                <p:fltVal val="0"/>
                                              </p:val>
                                            </p:tav>
                                            <p:tav tm="100000">
                                              <p:val>
                                                <p:strVal val="#ppt_h"/>
                                              </p:val>
                                            </p:tav>
                                          </p:tavLst>
                                        </p:anim>
                                        <p:animEffect transition="in" filter="fade">
                                          <p:cBhvr>
                                            <p:cTn id="32" dur="500"/>
                                            <p:tgtEl>
                                              <p:spTgt spid="104"/>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95"/>
                                            </p:tgtEl>
                                            <p:attrNameLst>
                                              <p:attrName>style.visibility</p:attrName>
                                            </p:attrNameLst>
                                          </p:cBhvr>
                                          <p:to>
                                            <p:strVal val="visible"/>
                                          </p:to>
                                        </p:set>
                                        <p:anim calcmode="lin" valueType="num">
                                          <p:cBhvr>
                                            <p:cTn id="36" dur="500" fill="hold"/>
                                            <p:tgtEl>
                                              <p:spTgt spid="95"/>
                                            </p:tgtEl>
                                            <p:attrNameLst>
                                              <p:attrName>ppt_w</p:attrName>
                                            </p:attrNameLst>
                                          </p:cBhvr>
                                          <p:tavLst>
                                            <p:tav tm="0">
                                              <p:val>
                                                <p:fltVal val="0"/>
                                              </p:val>
                                            </p:tav>
                                            <p:tav tm="100000">
                                              <p:val>
                                                <p:strVal val="#ppt_w"/>
                                              </p:val>
                                            </p:tav>
                                          </p:tavLst>
                                        </p:anim>
                                        <p:anim calcmode="lin" valueType="num">
                                          <p:cBhvr>
                                            <p:cTn id="37" dur="500" fill="hold"/>
                                            <p:tgtEl>
                                              <p:spTgt spid="95"/>
                                            </p:tgtEl>
                                            <p:attrNameLst>
                                              <p:attrName>ppt_h</p:attrName>
                                            </p:attrNameLst>
                                          </p:cBhvr>
                                          <p:tavLst>
                                            <p:tav tm="0">
                                              <p:val>
                                                <p:fltVal val="0"/>
                                              </p:val>
                                            </p:tav>
                                            <p:tav tm="100000">
                                              <p:val>
                                                <p:strVal val="#ppt_h"/>
                                              </p:val>
                                            </p:tav>
                                          </p:tavLst>
                                        </p:anim>
                                        <p:animEffect transition="in" filter="fade">
                                          <p:cBhvr>
                                            <p:cTn id="38" dur="500"/>
                                            <p:tgtEl>
                                              <p:spTgt spid="95"/>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105"/>
                                            </p:tgtEl>
                                            <p:attrNameLst>
                                              <p:attrName>style.visibility</p:attrName>
                                            </p:attrNameLst>
                                          </p:cBhvr>
                                          <p:to>
                                            <p:strVal val="visible"/>
                                          </p:to>
                                        </p:set>
                                        <p:anim calcmode="lin" valueType="num">
                                          <p:cBhvr>
                                            <p:cTn id="42" dur="500" fill="hold"/>
                                            <p:tgtEl>
                                              <p:spTgt spid="105"/>
                                            </p:tgtEl>
                                            <p:attrNameLst>
                                              <p:attrName>ppt_w</p:attrName>
                                            </p:attrNameLst>
                                          </p:cBhvr>
                                          <p:tavLst>
                                            <p:tav tm="0">
                                              <p:val>
                                                <p:fltVal val="0"/>
                                              </p:val>
                                            </p:tav>
                                            <p:tav tm="100000">
                                              <p:val>
                                                <p:strVal val="#ppt_w"/>
                                              </p:val>
                                            </p:tav>
                                          </p:tavLst>
                                        </p:anim>
                                        <p:anim calcmode="lin" valueType="num">
                                          <p:cBhvr>
                                            <p:cTn id="43" dur="500" fill="hold"/>
                                            <p:tgtEl>
                                              <p:spTgt spid="105"/>
                                            </p:tgtEl>
                                            <p:attrNameLst>
                                              <p:attrName>ppt_h</p:attrName>
                                            </p:attrNameLst>
                                          </p:cBhvr>
                                          <p:tavLst>
                                            <p:tav tm="0">
                                              <p:val>
                                                <p:fltVal val="0"/>
                                              </p:val>
                                            </p:tav>
                                            <p:tav tm="100000">
                                              <p:val>
                                                <p:strVal val="#ppt_h"/>
                                              </p:val>
                                            </p:tav>
                                          </p:tavLst>
                                        </p:anim>
                                        <p:animEffect transition="in" filter="fade">
                                          <p:cBhvr>
                                            <p:cTn id="44" dur="500"/>
                                            <p:tgtEl>
                                              <p:spTgt spid="105"/>
                                            </p:tgtEl>
                                          </p:cBhvr>
                                        </p:animEffect>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96"/>
                                            </p:tgtEl>
                                            <p:attrNameLst>
                                              <p:attrName>style.visibility</p:attrName>
                                            </p:attrNameLst>
                                          </p:cBhvr>
                                          <p:to>
                                            <p:strVal val="visible"/>
                                          </p:to>
                                        </p:set>
                                        <p:anim calcmode="lin" valueType="num">
                                          <p:cBhvr>
                                            <p:cTn id="48" dur="500" fill="hold"/>
                                            <p:tgtEl>
                                              <p:spTgt spid="96"/>
                                            </p:tgtEl>
                                            <p:attrNameLst>
                                              <p:attrName>ppt_w</p:attrName>
                                            </p:attrNameLst>
                                          </p:cBhvr>
                                          <p:tavLst>
                                            <p:tav tm="0">
                                              <p:val>
                                                <p:fltVal val="0"/>
                                              </p:val>
                                            </p:tav>
                                            <p:tav tm="100000">
                                              <p:val>
                                                <p:strVal val="#ppt_w"/>
                                              </p:val>
                                            </p:tav>
                                          </p:tavLst>
                                        </p:anim>
                                        <p:anim calcmode="lin" valueType="num">
                                          <p:cBhvr>
                                            <p:cTn id="49" dur="500" fill="hold"/>
                                            <p:tgtEl>
                                              <p:spTgt spid="96"/>
                                            </p:tgtEl>
                                            <p:attrNameLst>
                                              <p:attrName>ppt_h</p:attrName>
                                            </p:attrNameLst>
                                          </p:cBhvr>
                                          <p:tavLst>
                                            <p:tav tm="0">
                                              <p:val>
                                                <p:fltVal val="0"/>
                                              </p:val>
                                            </p:tav>
                                            <p:tav tm="100000">
                                              <p:val>
                                                <p:strVal val="#ppt_h"/>
                                              </p:val>
                                            </p:tav>
                                          </p:tavLst>
                                        </p:anim>
                                        <p:animEffect transition="in" filter="fade">
                                          <p:cBhvr>
                                            <p:cTn id="50" dur="500"/>
                                            <p:tgtEl>
                                              <p:spTgt spid="96"/>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103"/>
                                            </p:tgtEl>
                                            <p:attrNameLst>
                                              <p:attrName>style.visibility</p:attrName>
                                            </p:attrNameLst>
                                          </p:cBhvr>
                                          <p:to>
                                            <p:strVal val="visible"/>
                                          </p:to>
                                        </p:set>
                                        <p:anim calcmode="lin" valueType="num">
                                          <p:cBhvr>
                                            <p:cTn id="54" dur="500" fill="hold"/>
                                            <p:tgtEl>
                                              <p:spTgt spid="103"/>
                                            </p:tgtEl>
                                            <p:attrNameLst>
                                              <p:attrName>ppt_w</p:attrName>
                                            </p:attrNameLst>
                                          </p:cBhvr>
                                          <p:tavLst>
                                            <p:tav tm="0">
                                              <p:val>
                                                <p:fltVal val="0"/>
                                              </p:val>
                                            </p:tav>
                                            <p:tav tm="100000">
                                              <p:val>
                                                <p:strVal val="#ppt_w"/>
                                              </p:val>
                                            </p:tav>
                                          </p:tavLst>
                                        </p:anim>
                                        <p:anim calcmode="lin" valueType="num">
                                          <p:cBhvr>
                                            <p:cTn id="55" dur="500" fill="hold"/>
                                            <p:tgtEl>
                                              <p:spTgt spid="103"/>
                                            </p:tgtEl>
                                            <p:attrNameLst>
                                              <p:attrName>ppt_h</p:attrName>
                                            </p:attrNameLst>
                                          </p:cBhvr>
                                          <p:tavLst>
                                            <p:tav tm="0">
                                              <p:val>
                                                <p:fltVal val="0"/>
                                              </p:val>
                                            </p:tav>
                                            <p:tav tm="100000">
                                              <p:val>
                                                <p:strVal val="#ppt_h"/>
                                              </p:val>
                                            </p:tav>
                                          </p:tavLst>
                                        </p:anim>
                                        <p:animEffect transition="in" filter="fade">
                                          <p:cBhvr>
                                            <p:cTn id="56"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93" grpId="0" bldLvl="0" animBg="1"/>
          <p:bldP spid="94" grpId="0" bldLvl="0" animBg="1"/>
          <p:bldP spid="95" grpId="0" bldLvl="0" animBg="1"/>
          <p:bldP spid="96" grpId="0" bldLvl="0" animBg="1"/>
          <p:bldP spid="102" grpId="0" bldLvl="0" animBg="1"/>
          <p:bldP spid="103" grpId="0" bldLvl="0" animBg="1"/>
          <p:bldP spid="104" grpId="0" bldLvl="0" animBg="1"/>
          <p:bldP spid="105" grpId="0" bldLvl="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6516" r="16516"/>
          <a:stretch>
            <a:fillRect/>
          </a:stretch>
        </p:blipFill>
        <p:spPr/>
      </p:pic>
      <p:sp>
        <p:nvSpPr>
          <p:cNvPr id="6" name="Rectangle 5"/>
          <p:cNvSpPr/>
          <p:nvPr/>
        </p:nvSpPr>
        <p:spPr>
          <a:xfrm>
            <a:off x="381000" y="285750"/>
            <a:ext cx="5410200" cy="6286500"/>
          </a:xfrm>
          <a:prstGeom prst="rect">
            <a:avLst/>
          </a:prstGeom>
          <a:solidFill>
            <a:srgbClr val="26262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p:cNvSpPr txBox="1"/>
          <p:nvPr/>
        </p:nvSpPr>
        <p:spPr>
          <a:xfrm>
            <a:off x="2354968" y="2582262"/>
            <a:ext cx="1462259" cy="2215991"/>
          </a:xfrm>
          <a:prstGeom prst="rect">
            <a:avLst/>
          </a:prstGeom>
          <a:noFill/>
        </p:spPr>
        <p:txBody>
          <a:bodyPr wrap="none" rtlCol="0" anchor="ctr">
            <a:spAutoFit/>
          </a:bodyPr>
          <a:lstStyle/>
          <a:p>
            <a:pPr algn="ctr"/>
            <a:r>
              <a:rPr lang="id-ID" sz="13800" dirty="0">
                <a:solidFill>
                  <a:srgbClr val="FFC000"/>
                </a:solidFill>
                <a:latin typeface="linea-basic-10" panose="02000509000000000000" pitchFamily="49" charset="0"/>
              </a:rPr>
              <a:t>X</a:t>
            </a:r>
            <a:endParaRPr lang="id-ID" sz="13800" dirty="0">
              <a:solidFill>
                <a:srgbClr val="FFC000"/>
              </a:solidFill>
              <a:latin typeface="Nexa Light" panose="02000000000000000000" pitchFamily="50" charset="0"/>
            </a:endParaRPr>
          </a:p>
        </p:txBody>
      </p:sp>
      <p:sp>
        <p:nvSpPr>
          <p:cNvPr id="12" name="TextBox 11"/>
          <p:cNvSpPr txBox="1"/>
          <p:nvPr/>
        </p:nvSpPr>
        <p:spPr>
          <a:xfrm>
            <a:off x="6763559" y="2876978"/>
            <a:ext cx="4673475" cy="1414780"/>
          </a:xfrm>
          <a:prstGeom prst="rect">
            <a:avLst/>
          </a:prstGeom>
          <a:noFill/>
        </p:spPr>
        <p:txBody>
          <a:bodyPr wrap="square" rtlCol="0">
            <a:spAutoFit/>
          </a:bodyPr>
          <a:lstStyle/>
          <a:p>
            <a:pPr marL="285750" indent="-285750">
              <a:buFont typeface="Arial" panose="020B0604020202020204" pitchFamily="34" charset="0"/>
              <a:buChar char="•"/>
            </a:pPr>
            <a:r>
              <a:rPr lang="zh-CN" altLang="id-ID" sz="2400">
                <a:latin typeface="Roboto Light" panose="02000000000000000000" pitchFamily="2" charset="0"/>
                <a:ea typeface="Roboto Light" panose="02000000000000000000" pitchFamily="2" charset="0"/>
              </a:rPr>
              <a:t>将三天的数据横向拼成一张表进行非负矩阵分解</a:t>
            </a:r>
          </a:p>
          <a:p>
            <a:pPr marL="285750" indent="-285750">
              <a:buFont typeface="Arial" panose="020B0604020202020204" pitchFamily="34" charset="0"/>
              <a:buChar char="•"/>
            </a:pPr>
            <a:r>
              <a:rPr lang="zh-CN" altLang="id-ID" sz="2400">
                <a:latin typeface="Roboto Light" panose="02000000000000000000" pitchFamily="2" charset="0"/>
                <a:ea typeface="Roboto Light" panose="02000000000000000000" pitchFamily="2" charset="0"/>
              </a:rPr>
              <a:t>得到的系数矩阵分为</a:t>
            </a:r>
            <a:r>
              <a:rPr lang="en-US" altLang="zh-CN" sz="2400">
                <a:latin typeface="Roboto Light" panose="02000000000000000000" pitchFamily="2" charset="0"/>
                <a:ea typeface="Roboto Light" panose="02000000000000000000" pitchFamily="2" charset="0"/>
              </a:rPr>
              <a:t>4</a:t>
            </a:r>
            <a:r>
              <a:rPr lang="zh-CN" altLang="en-US" sz="2400">
                <a:latin typeface="Roboto Light" panose="02000000000000000000" pitchFamily="2" charset="0"/>
                <a:ea typeface="Roboto Light" panose="02000000000000000000" pitchFamily="2" charset="0"/>
              </a:rPr>
              <a:t>列</a:t>
            </a:r>
          </a:p>
          <a:p>
            <a:pPr indent="0">
              <a:buFont typeface="Arial" panose="020B0604020202020204" pitchFamily="34" charset="0"/>
              <a:buNone/>
            </a:pPr>
            <a:endParaRPr lang="zh-CN" altLang="id-ID" sz="1400">
              <a:latin typeface="Roboto Light" panose="02000000000000000000" pitchFamily="2" charset="0"/>
              <a:ea typeface="Roboto Light" panose="02000000000000000000" pitchFamily="2" charset="0"/>
            </a:endParaRPr>
          </a:p>
        </p:txBody>
      </p:sp>
      <p:cxnSp>
        <p:nvCxnSpPr>
          <p:cNvPr id="13" name="Straight Connector 12"/>
          <p:cNvCxnSpPr/>
          <p:nvPr/>
        </p:nvCxnSpPr>
        <p:spPr>
          <a:xfrm>
            <a:off x="6877879" y="2314917"/>
            <a:ext cx="2167647"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763559" y="1536354"/>
            <a:ext cx="4028135" cy="512445"/>
          </a:xfrm>
          <a:prstGeom prst="rect">
            <a:avLst/>
          </a:prstGeom>
          <a:noFill/>
        </p:spPr>
        <p:txBody>
          <a:bodyPr wrap="square" rtlCol="0" anchor="ctr">
            <a:spAutoFit/>
          </a:bodyPr>
          <a:lstStyle/>
          <a:p>
            <a:pPr>
              <a:lnSpc>
                <a:spcPct val="110000"/>
              </a:lnSpc>
            </a:pPr>
            <a:r>
              <a:rPr kumimoji="1" lang="zh-CN" altLang="en-US" sz="2490" b="1" dirty="0"/>
              <a:t>非负矩阵分解</a:t>
            </a:r>
          </a:p>
        </p:txBody>
      </p:sp>
      <p:pic>
        <p:nvPicPr>
          <p:cNvPr id="4" name="图片 3" descr="图片包含 文字&#10;&#10;已生成极高可信度的说明">
            <a:extLst>
              <a:ext uri="{FF2B5EF4-FFF2-40B4-BE49-F238E27FC236}">
                <a16:creationId xmlns:a16="http://schemas.microsoft.com/office/drawing/2014/main" id="{ADFABE01-035C-4720-B92E-E2CB93FE72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3062" y="781050"/>
            <a:ext cx="8905875" cy="52959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6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1+#ppt_h/2"/>
                                          </p:val>
                                        </p:tav>
                                        <p:tav tm="100000">
                                          <p:val>
                                            <p:strVal val="#ppt_y"/>
                                          </p:val>
                                        </p:tav>
                                      </p:tavLst>
                                    </p:anim>
                                  </p:childTnLst>
                                </p:cTn>
                              </p:par>
                              <p:par>
                                <p:cTn id="13" presetID="22" presetClass="entr" presetSubtype="8" fill="hold" nodeType="withEffect">
                                  <p:stCondLst>
                                    <p:cond delay="70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750"/>
                                        <p:tgtEl>
                                          <p:spTgt spid="13"/>
                                        </p:tgtEl>
                                      </p:cBhvr>
                                    </p:animEffect>
                                  </p:childTnLst>
                                </p:cTn>
                              </p:par>
                              <p:par>
                                <p:cTn id="16" presetID="10" presetClass="entr" presetSubtype="0" fill="hold" grpId="0" nodeType="withEffect">
                                  <p:stCondLst>
                                    <p:cond delay="7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75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3"/>
          <p:cNvCxnSpPr/>
          <p:nvPr/>
        </p:nvCxnSpPr>
        <p:spPr>
          <a:xfrm>
            <a:off x="2017486" y="3429000"/>
            <a:ext cx="8157029" cy="0"/>
          </a:xfrm>
          <a:prstGeom prst="line">
            <a:avLst/>
          </a:prstGeom>
          <a:ln w="104775">
            <a:solidFill>
              <a:srgbClr val="FFC000"/>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2529795" y="3283857"/>
            <a:ext cx="290286" cy="290286"/>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430293" y="3283857"/>
            <a:ext cx="290286" cy="290286"/>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915933" y="3283857"/>
            <a:ext cx="290286" cy="290286"/>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463745" y="3283857"/>
            <a:ext cx="290286" cy="290286"/>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366500" y="3283857"/>
            <a:ext cx="290286" cy="290286"/>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240757" y="3503193"/>
            <a:ext cx="562610" cy="368300"/>
          </a:xfrm>
          <a:prstGeom prst="rect">
            <a:avLst/>
          </a:prstGeom>
          <a:noFill/>
        </p:spPr>
        <p:txBody>
          <a:bodyPr wrap="none" rtlCol="0">
            <a:spAutoFit/>
          </a:bodyPr>
          <a:lstStyle/>
          <a:p>
            <a:r>
              <a:rPr lang="en-US" altLang="zh-CN" b="1" i="1" u="sng" dirty="0">
                <a:solidFill>
                  <a:schemeClr val="accent4">
                    <a:lumMod val="60000"/>
                    <a:lumOff val="40000"/>
                  </a:schemeClr>
                </a:solidFill>
              </a:rPr>
              <a:t>  01</a:t>
            </a:r>
          </a:p>
        </p:txBody>
      </p:sp>
      <p:sp>
        <p:nvSpPr>
          <p:cNvPr id="20" name="文本框 19"/>
          <p:cNvSpPr txBox="1"/>
          <p:nvPr/>
        </p:nvSpPr>
        <p:spPr>
          <a:xfrm>
            <a:off x="7275059" y="3545443"/>
            <a:ext cx="562610" cy="368300"/>
          </a:xfrm>
          <a:prstGeom prst="rect">
            <a:avLst/>
          </a:prstGeom>
          <a:noFill/>
        </p:spPr>
        <p:txBody>
          <a:bodyPr wrap="none" rtlCol="0">
            <a:spAutoFit/>
          </a:bodyPr>
          <a:lstStyle/>
          <a:p>
            <a:r>
              <a:rPr lang="en-US" altLang="zh-CN" b="1" i="1" u="sng" dirty="0">
                <a:solidFill>
                  <a:schemeClr val="accent4">
                    <a:lumMod val="60000"/>
                    <a:lumOff val="40000"/>
                  </a:schemeClr>
                </a:solidFill>
              </a:rPr>
              <a:t>  03</a:t>
            </a:r>
          </a:p>
        </p:txBody>
      </p:sp>
      <p:sp>
        <p:nvSpPr>
          <p:cNvPr id="22" name="文本框 21"/>
          <p:cNvSpPr txBox="1"/>
          <p:nvPr/>
        </p:nvSpPr>
        <p:spPr>
          <a:xfrm>
            <a:off x="5705172" y="2933224"/>
            <a:ext cx="562610" cy="368300"/>
          </a:xfrm>
          <a:prstGeom prst="rect">
            <a:avLst/>
          </a:prstGeom>
          <a:noFill/>
        </p:spPr>
        <p:txBody>
          <a:bodyPr wrap="none" rtlCol="0">
            <a:spAutoFit/>
          </a:bodyPr>
          <a:lstStyle/>
          <a:p>
            <a:r>
              <a:rPr lang="en-US" altLang="zh-CN" b="1" i="1" u="sng" dirty="0">
                <a:solidFill>
                  <a:schemeClr val="accent4">
                    <a:lumMod val="60000"/>
                    <a:lumOff val="40000"/>
                  </a:schemeClr>
                </a:solidFill>
                <a:effectLst/>
              </a:rPr>
              <a:t>  </a:t>
            </a:r>
            <a:r>
              <a:rPr lang="en-US" altLang="zh-CN" b="1" i="1" u="sng" dirty="0">
                <a:solidFill>
                  <a:schemeClr val="accent4">
                    <a:lumMod val="60000"/>
                    <a:lumOff val="40000"/>
                  </a:schemeClr>
                </a:solidFill>
              </a:rPr>
              <a:t>02</a:t>
            </a:r>
          </a:p>
        </p:txBody>
      </p:sp>
      <p:cxnSp>
        <p:nvCxnSpPr>
          <p:cNvPr id="23" name="直接连接符 6"/>
          <p:cNvCxnSpPr/>
          <p:nvPr/>
        </p:nvCxnSpPr>
        <p:spPr>
          <a:xfrm>
            <a:off x="3033388" y="3291433"/>
            <a:ext cx="884451" cy="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24" name="直接连接符 27"/>
          <p:cNvCxnSpPr/>
          <p:nvPr/>
        </p:nvCxnSpPr>
        <p:spPr>
          <a:xfrm>
            <a:off x="8175003" y="3291433"/>
            <a:ext cx="533568" cy="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25" name="直接连接符 29"/>
          <p:cNvCxnSpPr/>
          <p:nvPr/>
        </p:nvCxnSpPr>
        <p:spPr>
          <a:xfrm>
            <a:off x="5073209" y="3559957"/>
            <a:ext cx="359397" cy="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27" name="直接连接符 28"/>
          <p:cNvCxnSpPr/>
          <p:nvPr/>
        </p:nvCxnSpPr>
        <p:spPr>
          <a:xfrm>
            <a:off x="551544" y="3267438"/>
            <a:ext cx="1582056" cy="0"/>
          </a:xfrm>
          <a:prstGeom prst="line">
            <a:avLst/>
          </a:prstGeom>
          <a:ln>
            <a:solidFill>
              <a:srgbClr val="2D3C6E"/>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498625" y="834999"/>
            <a:ext cx="4028135" cy="512445"/>
          </a:xfrm>
          <a:prstGeom prst="rect">
            <a:avLst/>
          </a:prstGeom>
          <a:noFill/>
        </p:spPr>
        <p:txBody>
          <a:bodyPr wrap="square" rtlCol="0" anchor="ctr">
            <a:spAutoFit/>
          </a:bodyPr>
          <a:lstStyle/>
          <a:p>
            <a:pPr>
              <a:lnSpc>
                <a:spcPct val="110000"/>
              </a:lnSpc>
            </a:pPr>
            <a:r>
              <a:rPr kumimoji="1" lang="zh-CN" altLang="en-US" sz="2490" b="1" dirty="0"/>
              <a:t>聚类算法</a:t>
            </a:r>
          </a:p>
        </p:txBody>
      </p:sp>
      <p:sp>
        <p:nvSpPr>
          <p:cNvPr id="29" name="Subtitle 2"/>
          <p:cNvSpPr txBox="1"/>
          <p:nvPr/>
        </p:nvSpPr>
        <p:spPr bwMode="auto">
          <a:xfrm>
            <a:off x="1377865" y="3690620"/>
            <a:ext cx="2593346" cy="125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Wingdings" panose="05000000000000000000" charset="0"/>
              <a:buChar char=""/>
            </a:pPr>
            <a:r>
              <a:rPr lang="zh-CN" altLang="en-US" sz="2000">
                <a:latin typeface="微软雅黑" panose="020B0503020204020204" charset="-122"/>
                <a:ea typeface="微软雅黑" panose="020B0503020204020204" charset="-122"/>
                <a:cs typeface="Lantinghei SC Demibold" charset="-122"/>
                <a:sym typeface="时尚中黑简体" charset="0"/>
              </a:rPr>
              <a:t>在进行聚类时，我们组一共做了三次尝试</a:t>
            </a:r>
          </a:p>
        </p:txBody>
      </p:sp>
      <p:sp>
        <p:nvSpPr>
          <p:cNvPr id="30" name="Subtitle 2"/>
          <p:cNvSpPr txBox="1"/>
          <p:nvPr/>
        </p:nvSpPr>
        <p:spPr bwMode="auto">
          <a:xfrm>
            <a:off x="4720579" y="3914775"/>
            <a:ext cx="2593346" cy="132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600">
                <a:latin typeface="微软雅黑" panose="020B0503020204020204" charset="-122"/>
                <a:ea typeface="微软雅黑" panose="020B0503020204020204" charset="-122"/>
                <a:cs typeface="Lantinghei SC Demibold" charset="-122"/>
                <a:sym typeface="时尚中黑简体" charset="0"/>
              </a:rPr>
              <a:t>第二次使用自带的</a:t>
            </a:r>
            <a:r>
              <a:rPr lang="en-US" altLang="zh-CN" sz="1600">
                <a:latin typeface="微软雅黑" panose="020B0503020204020204" charset="-122"/>
                <a:ea typeface="微软雅黑" panose="020B0503020204020204" charset="-122"/>
                <a:cs typeface="Lantinghei SC Demibold" charset="-122"/>
                <a:sym typeface="时尚中黑简体" charset="0"/>
              </a:rPr>
              <a:t>k-means</a:t>
            </a:r>
            <a:r>
              <a:rPr lang="zh-CN" altLang="en-US" sz="1600">
                <a:latin typeface="微软雅黑" panose="020B0503020204020204" charset="-122"/>
                <a:ea typeface="微软雅黑" panose="020B0503020204020204" charset="-122"/>
                <a:cs typeface="Lantinghei SC Demibold" charset="-122"/>
                <a:sym typeface="时尚中黑简体" charset="0"/>
              </a:rPr>
              <a:t>包处理，数据跑了一个小时，处理速度依然较慢。</a:t>
            </a:r>
          </a:p>
        </p:txBody>
      </p:sp>
      <p:sp>
        <p:nvSpPr>
          <p:cNvPr id="32" name="Subtitle 2"/>
          <p:cNvSpPr txBox="1"/>
          <p:nvPr/>
        </p:nvSpPr>
        <p:spPr bwMode="auto">
          <a:xfrm>
            <a:off x="3322587" y="1682243"/>
            <a:ext cx="2593346"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600" dirty="0">
                <a:latin typeface="微软雅黑" panose="020B0503020204020204" charset="-122"/>
                <a:ea typeface="微软雅黑" panose="020B0503020204020204" charset="-122"/>
                <a:cs typeface="Lantinghei SC Demibold" charset="-122"/>
                <a:sym typeface="时尚中黑简体" charset="0"/>
              </a:rPr>
              <a:t>第一次使用自己写的</a:t>
            </a:r>
            <a:r>
              <a:rPr lang="en-US" altLang="zh-CN" sz="1600" dirty="0" err="1">
                <a:latin typeface="微软雅黑" panose="020B0503020204020204" charset="-122"/>
                <a:ea typeface="微软雅黑" panose="020B0503020204020204" charset="-122"/>
                <a:cs typeface="Lantinghei SC Demibold" charset="-122"/>
                <a:sym typeface="时尚中黑简体" charset="0"/>
              </a:rPr>
              <a:t>dbScan</a:t>
            </a:r>
            <a:r>
              <a:rPr lang="zh-CN" altLang="en-US" sz="1600" dirty="0">
                <a:latin typeface="微软雅黑" panose="020B0503020204020204" charset="-122"/>
                <a:ea typeface="微软雅黑" panose="020B0503020204020204" charset="-122"/>
                <a:cs typeface="Lantinghei SC Demibold" charset="-122"/>
                <a:sym typeface="时尚中黑简体" charset="0"/>
              </a:rPr>
              <a:t>，处理速度慢。将半径调到了</a:t>
            </a:r>
            <a:r>
              <a:rPr lang="en-US" altLang="zh-CN" sz="1600" dirty="0">
                <a:latin typeface="微软雅黑" panose="020B0503020204020204" charset="-122"/>
                <a:ea typeface="微软雅黑" panose="020B0503020204020204" charset="-122"/>
                <a:cs typeface="Lantinghei SC Demibold" charset="-122"/>
                <a:sym typeface="时尚中黑简体" charset="0"/>
              </a:rPr>
              <a:t>0.000005</a:t>
            </a:r>
            <a:r>
              <a:rPr lang="zh-CN" altLang="en-US" sz="1600" dirty="0">
                <a:latin typeface="微软雅黑" panose="020B0503020204020204" charset="-122"/>
                <a:ea typeface="微软雅黑" panose="020B0503020204020204" charset="-122"/>
                <a:cs typeface="Lantinghei SC Demibold" charset="-122"/>
                <a:sym typeface="时尚中黑简体" charset="0"/>
              </a:rPr>
              <a:t>以下，</a:t>
            </a:r>
            <a:r>
              <a:rPr lang="en-US" altLang="zh-CN" sz="1600" dirty="0" err="1">
                <a:latin typeface="微软雅黑" panose="020B0503020204020204" charset="-122"/>
                <a:ea typeface="微软雅黑" panose="020B0503020204020204" charset="-122"/>
                <a:cs typeface="Lantinghei SC Demibold" charset="-122"/>
                <a:sym typeface="时尚中黑简体" charset="0"/>
              </a:rPr>
              <a:t>minPts</a:t>
            </a:r>
            <a:r>
              <a:rPr lang="en-US" altLang="zh-CN" sz="1600" dirty="0">
                <a:latin typeface="微软雅黑" panose="020B0503020204020204" charset="-122"/>
                <a:ea typeface="微软雅黑" panose="020B0503020204020204" charset="-122"/>
                <a:cs typeface="Lantinghei SC Demibold" charset="-122"/>
                <a:sym typeface="时尚中黑简体" charset="0"/>
              </a:rPr>
              <a:t>=2</a:t>
            </a:r>
            <a:r>
              <a:rPr lang="zh-CN" altLang="en-US" sz="1600" dirty="0">
                <a:latin typeface="微软雅黑" panose="020B0503020204020204" charset="-122"/>
                <a:ea typeface="微软雅黑" panose="020B0503020204020204" charset="-122"/>
                <a:cs typeface="Lantinghei SC Demibold" charset="-122"/>
                <a:sym typeface="时尚中黑简体" charset="0"/>
              </a:rPr>
              <a:t>，噪点还很多</a:t>
            </a:r>
            <a:r>
              <a:rPr lang="en-US" altLang="zh-CN" sz="1600" dirty="0">
                <a:latin typeface="微软雅黑" panose="020B0503020204020204" charset="-122"/>
                <a:ea typeface="微软雅黑" panose="020B0503020204020204" charset="-122"/>
                <a:cs typeface="Lantinghei SC Demibold" charset="-122"/>
                <a:sym typeface="时尚中黑简体" charset="0"/>
              </a:rPr>
              <a:t>, </a:t>
            </a:r>
            <a:r>
              <a:rPr lang="zh-CN" altLang="en-US" sz="1600" dirty="0">
                <a:latin typeface="微软雅黑" panose="020B0503020204020204" charset="-122"/>
                <a:ea typeface="微软雅黑" panose="020B0503020204020204" charset="-122"/>
                <a:cs typeface="Lantinghei SC Demibold" charset="-122"/>
                <a:sym typeface="时尚中黑简体" charset="0"/>
              </a:rPr>
              <a:t>效果并不好。</a:t>
            </a:r>
          </a:p>
        </p:txBody>
      </p:sp>
      <p:sp>
        <p:nvSpPr>
          <p:cNvPr id="33" name="Subtitle 2"/>
          <p:cNvSpPr txBox="1"/>
          <p:nvPr/>
        </p:nvSpPr>
        <p:spPr bwMode="auto">
          <a:xfrm>
            <a:off x="6377269" y="1840992"/>
            <a:ext cx="2593346" cy="132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600">
                <a:latin typeface="微软雅黑" panose="020B0503020204020204" charset="-122"/>
                <a:ea typeface="微软雅黑" panose="020B0503020204020204" charset="-122"/>
                <a:cs typeface="Lantinghei SC Demibold" charset="-122"/>
                <a:sym typeface="时尚中黑简体" charset="0"/>
              </a:rPr>
              <a:t>第三次使用</a:t>
            </a:r>
            <a:r>
              <a:rPr lang="en-US" altLang="zh-CN" sz="1600">
                <a:latin typeface="微软雅黑" panose="020B0503020204020204" charset="-122"/>
                <a:ea typeface="微软雅黑" panose="020B0503020204020204" charset="-122"/>
                <a:cs typeface="Lantinghei SC Demibold" charset="-122"/>
                <a:sym typeface="时尚中黑简体" charset="0"/>
              </a:rPr>
              <a:t>Minibatch k-means,</a:t>
            </a:r>
            <a:r>
              <a:rPr lang="zh-CN" altLang="en-US" sz="1600">
                <a:latin typeface="微软雅黑" panose="020B0503020204020204" charset="-122"/>
                <a:ea typeface="微软雅黑" panose="020B0503020204020204" charset="-122"/>
                <a:cs typeface="Lantinghei SC Demibold" charset="-122"/>
                <a:sym typeface="时尚中黑简体" charset="0"/>
              </a:rPr>
              <a:t>只用了</a:t>
            </a:r>
            <a:r>
              <a:rPr lang="en-US" altLang="zh-CN" sz="1600">
                <a:latin typeface="微软雅黑" panose="020B0503020204020204" charset="-122"/>
                <a:ea typeface="微软雅黑" panose="020B0503020204020204" charset="-122"/>
                <a:cs typeface="Lantinghei SC Demibold" charset="-122"/>
                <a:sym typeface="时尚中黑简体" charset="0"/>
              </a:rPr>
              <a:t>1.5</a:t>
            </a:r>
            <a:r>
              <a:rPr lang="zh-CN" altLang="en-US" sz="1600">
                <a:latin typeface="微软雅黑" panose="020B0503020204020204" charset="-122"/>
                <a:ea typeface="微软雅黑" panose="020B0503020204020204" charset="-122"/>
                <a:cs typeface="Lantinghei SC Demibold" charset="-122"/>
                <a:sym typeface="时尚中黑简体" charset="0"/>
              </a:rPr>
              <a:t>秒就完成处理。虽然结果存在一定缺陷但并不影响使用。</a:t>
            </a:r>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2" presetClass="entr" presetSubtype="8"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par>
                                <p:cTn id="35" presetID="22" presetClass="entr" presetSubtype="8"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par>
                                <p:cTn id="38" presetID="22" presetClass="entr" presetSubtype="8"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par>
                                <p:cTn id="41" presetID="22" presetClass="entr" presetSubtype="8"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19" grpId="0"/>
      <p:bldP spid="20"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3"/>
          <p:cNvCxnSpPr/>
          <p:nvPr/>
        </p:nvCxnSpPr>
        <p:spPr>
          <a:xfrm>
            <a:off x="2017486" y="3429000"/>
            <a:ext cx="8157029" cy="0"/>
          </a:xfrm>
          <a:prstGeom prst="line">
            <a:avLst/>
          </a:prstGeom>
          <a:ln w="104775">
            <a:solidFill>
              <a:srgbClr val="FFC000"/>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2529795" y="3283857"/>
            <a:ext cx="290286" cy="290286"/>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430293" y="3283857"/>
            <a:ext cx="290286" cy="290286"/>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915933" y="3283857"/>
            <a:ext cx="290286" cy="290286"/>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463745" y="3283857"/>
            <a:ext cx="290286" cy="290286"/>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366500" y="3283857"/>
            <a:ext cx="290286" cy="290286"/>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240757" y="3503193"/>
            <a:ext cx="562610" cy="368300"/>
          </a:xfrm>
          <a:prstGeom prst="rect">
            <a:avLst/>
          </a:prstGeom>
          <a:noFill/>
        </p:spPr>
        <p:txBody>
          <a:bodyPr wrap="none" rtlCol="0">
            <a:spAutoFit/>
          </a:bodyPr>
          <a:lstStyle/>
          <a:p>
            <a:r>
              <a:rPr lang="en-US" altLang="zh-CN" b="1" i="1" u="sng" dirty="0">
                <a:solidFill>
                  <a:schemeClr val="accent4">
                    <a:lumMod val="60000"/>
                    <a:lumOff val="40000"/>
                  </a:schemeClr>
                </a:solidFill>
              </a:rPr>
              <a:t>  01</a:t>
            </a:r>
          </a:p>
        </p:txBody>
      </p:sp>
      <p:sp>
        <p:nvSpPr>
          <p:cNvPr id="20" name="文本框 19"/>
          <p:cNvSpPr txBox="1"/>
          <p:nvPr/>
        </p:nvSpPr>
        <p:spPr>
          <a:xfrm>
            <a:off x="7275059" y="3545443"/>
            <a:ext cx="562610" cy="368300"/>
          </a:xfrm>
          <a:prstGeom prst="rect">
            <a:avLst/>
          </a:prstGeom>
          <a:noFill/>
        </p:spPr>
        <p:txBody>
          <a:bodyPr wrap="none" rtlCol="0">
            <a:spAutoFit/>
          </a:bodyPr>
          <a:lstStyle/>
          <a:p>
            <a:r>
              <a:rPr lang="en-US" altLang="zh-CN" b="1" i="1" u="sng" dirty="0">
                <a:solidFill>
                  <a:schemeClr val="accent4">
                    <a:lumMod val="60000"/>
                    <a:lumOff val="40000"/>
                  </a:schemeClr>
                </a:solidFill>
              </a:rPr>
              <a:t>  03</a:t>
            </a:r>
          </a:p>
        </p:txBody>
      </p:sp>
      <p:sp>
        <p:nvSpPr>
          <p:cNvPr id="22" name="文本框 21"/>
          <p:cNvSpPr txBox="1"/>
          <p:nvPr/>
        </p:nvSpPr>
        <p:spPr>
          <a:xfrm>
            <a:off x="5705172" y="2933224"/>
            <a:ext cx="562610" cy="368300"/>
          </a:xfrm>
          <a:prstGeom prst="rect">
            <a:avLst/>
          </a:prstGeom>
          <a:noFill/>
        </p:spPr>
        <p:txBody>
          <a:bodyPr wrap="none" rtlCol="0">
            <a:spAutoFit/>
          </a:bodyPr>
          <a:lstStyle/>
          <a:p>
            <a:r>
              <a:rPr lang="en-US" altLang="zh-CN" b="1" i="1" u="sng" dirty="0">
                <a:solidFill>
                  <a:schemeClr val="accent4">
                    <a:lumMod val="60000"/>
                    <a:lumOff val="40000"/>
                  </a:schemeClr>
                </a:solidFill>
                <a:effectLst/>
              </a:rPr>
              <a:t>  </a:t>
            </a:r>
            <a:r>
              <a:rPr lang="en-US" altLang="zh-CN" b="1" i="1" u="sng" dirty="0">
                <a:solidFill>
                  <a:schemeClr val="accent4">
                    <a:lumMod val="60000"/>
                    <a:lumOff val="40000"/>
                  </a:schemeClr>
                </a:solidFill>
              </a:rPr>
              <a:t>02</a:t>
            </a:r>
          </a:p>
        </p:txBody>
      </p:sp>
      <p:cxnSp>
        <p:nvCxnSpPr>
          <p:cNvPr id="23" name="直接连接符 6"/>
          <p:cNvCxnSpPr/>
          <p:nvPr/>
        </p:nvCxnSpPr>
        <p:spPr>
          <a:xfrm>
            <a:off x="3033388" y="3291433"/>
            <a:ext cx="884451" cy="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24" name="直接连接符 27"/>
          <p:cNvCxnSpPr/>
          <p:nvPr/>
        </p:nvCxnSpPr>
        <p:spPr>
          <a:xfrm>
            <a:off x="8175003" y="3291433"/>
            <a:ext cx="533568" cy="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25" name="直接连接符 29"/>
          <p:cNvCxnSpPr/>
          <p:nvPr/>
        </p:nvCxnSpPr>
        <p:spPr>
          <a:xfrm>
            <a:off x="5073209" y="3559957"/>
            <a:ext cx="359397" cy="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27" name="直接连接符 28"/>
          <p:cNvCxnSpPr/>
          <p:nvPr/>
        </p:nvCxnSpPr>
        <p:spPr>
          <a:xfrm>
            <a:off x="551544" y="3267438"/>
            <a:ext cx="1582056" cy="0"/>
          </a:xfrm>
          <a:prstGeom prst="line">
            <a:avLst/>
          </a:prstGeom>
          <a:ln>
            <a:solidFill>
              <a:srgbClr val="2D3C6E"/>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498625" y="834999"/>
            <a:ext cx="4028135" cy="512445"/>
          </a:xfrm>
          <a:prstGeom prst="rect">
            <a:avLst/>
          </a:prstGeom>
          <a:noFill/>
        </p:spPr>
        <p:txBody>
          <a:bodyPr wrap="square" rtlCol="0" anchor="ctr">
            <a:spAutoFit/>
          </a:bodyPr>
          <a:lstStyle/>
          <a:p>
            <a:pPr>
              <a:lnSpc>
                <a:spcPct val="110000"/>
              </a:lnSpc>
            </a:pPr>
            <a:r>
              <a:rPr kumimoji="1" lang="zh-CN" altLang="en-US" sz="2490" b="1" dirty="0"/>
              <a:t>聚类算法</a:t>
            </a:r>
          </a:p>
        </p:txBody>
      </p:sp>
      <p:sp>
        <p:nvSpPr>
          <p:cNvPr id="29" name="Subtitle 2"/>
          <p:cNvSpPr txBox="1"/>
          <p:nvPr/>
        </p:nvSpPr>
        <p:spPr bwMode="auto">
          <a:xfrm>
            <a:off x="1377865" y="3690620"/>
            <a:ext cx="2593346" cy="125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Wingdings" panose="05000000000000000000" charset="0"/>
              <a:buChar char=""/>
            </a:pPr>
            <a:r>
              <a:rPr lang="zh-CN" altLang="en-US" sz="2000">
                <a:latin typeface="微软雅黑" panose="020B0503020204020204" charset="-122"/>
                <a:ea typeface="微软雅黑" panose="020B0503020204020204" charset="-122"/>
                <a:cs typeface="Lantinghei SC Demibold" charset="-122"/>
                <a:sym typeface="时尚中黑简体" charset="0"/>
              </a:rPr>
              <a:t>在进行聚类时，我们组一共做了三次尝试</a:t>
            </a:r>
          </a:p>
        </p:txBody>
      </p:sp>
      <p:sp>
        <p:nvSpPr>
          <p:cNvPr id="30" name="Subtitle 2"/>
          <p:cNvSpPr txBox="1"/>
          <p:nvPr/>
        </p:nvSpPr>
        <p:spPr bwMode="auto">
          <a:xfrm>
            <a:off x="4720579" y="3914775"/>
            <a:ext cx="2593346" cy="132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600">
                <a:latin typeface="微软雅黑" panose="020B0503020204020204" charset="-122"/>
                <a:ea typeface="微软雅黑" panose="020B0503020204020204" charset="-122"/>
                <a:cs typeface="Lantinghei SC Demibold" charset="-122"/>
                <a:sym typeface="时尚中黑简体" charset="0"/>
              </a:rPr>
              <a:t>第二次使用自带的</a:t>
            </a:r>
            <a:r>
              <a:rPr lang="en-US" altLang="zh-CN" sz="1600">
                <a:latin typeface="微软雅黑" panose="020B0503020204020204" charset="-122"/>
                <a:ea typeface="微软雅黑" panose="020B0503020204020204" charset="-122"/>
                <a:cs typeface="Lantinghei SC Demibold" charset="-122"/>
                <a:sym typeface="时尚中黑简体" charset="0"/>
              </a:rPr>
              <a:t>k-means</a:t>
            </a:r>
            <a:r>
              <a:rPr lang="zh-CN" altLang="en-US" sz="1600">
                <a:latin typeface="微软雅黑" panose="020B0503020204020204" charset="-122"/>
                <a:ea typeface="微软雅黑" panose="020B0503020204020204" charset="-122"/>
                <a:cs typeface="Lantinghei SC Demibold" charset="-122"/>
                <a:sym typeface="时尚中黑简体" charset="0"/>
              </a:rPr>
              <a:t>包处理，数据跑了一个小时，处理速度依然较慢。</a:t>
            </a:r>
          </a:p>
        </p:txBody>
      </p:sp>
      <p:sp>
        <p:nvSpPr>
          <p:cNvPr id="32" name="Subtitle 2"/>
          <p:cNvSpPr txBox="1"/>
          <p:nvPr/>
        </p:nvSpPr>
        <p:spPr bwMode="auto">
          <a:xfrm>
            <a:off x="3322587" y="1682243"/>
            <a:ext cx="2593346"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600" dirty="0">
                <a:latin typeface="微软雅黑" panose="020B0503020204020204" charset="-122"/>
                <a:ea typeface="微软雅黑" panose="020B0503020204020204" charset="-122"/>
                <a:cs typeface="Lantinghei SC Demibold" charset="-122"/>
                <a:sym typeface="时尚中黑简体" charset="0"/>
              </a:rPr>
              <a:t>第一次使用自己写的</a:t>
            </a:r>
            <a:r>
              <a:rPr lang="en-US" altLang="zh-CN" sz="1600" dirty="0" err="1">
                <a:latin typeface="微软雅黑" panose="020B0503020204020204" charset="-122"/>
                <a:ea typeface="微软雅黑" panose="020B0503020204020204" charset="-122"/>
                <a:cs typeface="Lantinghei SC Demibold" charset="-122"/>
                <a:sym typeface="时尚中黑简体" charset="0"/>
              </a:rPr>
              <a:t>dbScan</a:t>
            </a:r>
            <a:r>
              <a:rPr lang="zh-CN" altLang="en-US" sz="1600" dirty="0">
                <a:latin typeface="微软雅黑" panose="020B0503020204020204" charset="-122"/>
                <a:ea typeface="微软雅黑" panose="020B0503020204020204" charset="-122"/>
                <a:cs typeface="Lantinghei SC Demibold" charset="-122"/>
                <a:sym typeface="时尚中黑简体" charset="0"/>
              </a:rPr>
              <a:t>，处理速度慢。将半径调到了</a:t>
            </a:r>
            <a:r>
              <a:rPr lang="en-US" altLang="zh-CN" sz="1600" dirty="0">
                <a:latin typeface="微软雅黑" panose="020B0503020204020204" charset="-122"/>
                <a:ea typeface="微软雅黑" panose="020B0503020204020204" charset="-122"/>
                <a:cs typeface="Lantinghei SC Demibold" charset="-122"/>
                <a:sym typeface="时尚中黑简体" charset="0"/>
              </a:rPr>
              <a:t>0.000005</a:t>
            </a:r>
            <a:r>
              <a:rPr lang="zh-CN" altLang="en-US" sz="1600" dirty="0">
                <a:latin typeface="微软雅黑" panose="020B0503020204020204" charset="-122"/>
                <a:ea typeface="微软雅黑" panose="020B0503020204020204" charset="-122"/>
                <a:cs typeface="Lantinghei SC Demibold" charset="-122"/>
                <a:sym typeface="时尚中黑简体" charset="0"/>
              </a:rPr>
              <a:t>以下，</a:t>
            </a:r>
            <a:r>
              <a:rPr lang="en-US" altLang="zh-CN" sz="1600" dirty="0" err="1">
                <a:latin typeface="微软雅黑" panose="020B0503020204020204" charset="-122"/>
                <a:ea typeface="微软雅黑" panose="020B0503020204020204" charset="-122"/>
                <a:cs typeface="Lantinghei SC Demibold" charset="-122"/>
                <a:sym typeface="时尚中黑简体" charset="0"/>
              </a:rPr>
              <a:t>minPts</a:t>
            </a:r>
            <a:r>
              <a:rPr lang="en-US" altLang="zh-CN" sz="1600" dirty="0">
                <a:latin typeface="微软雅黑" panose="020B0503020204020204" charset="-122"/>
                <a:ea typeface="微软雅黑" panose="020B0503020204020204" charset="-122"/>
                <a:cs typeface="Lantinghei SC Demibold" charset="-122"/>
                <a:sym typeface="时尚中黑简体" charset="0"/>
              </a:rPr>
              <a:t>=2</a:t>
            </a:r>
            <a:r>
              <a:rPr lang="zh-CN" altLang="en-US" sz="1600" dirty="0">
                <a:latin typeface="微软雅黑" panose="020B0503020204020204" charset="-122"/>
                <a:ea typeface="微软雅黑" panose="020B0503020204020204" charset="-122"/>
                <a:cs typeface="Lantinghei SC Demibold" charset="-122"/>
                <a:sym typeface="时尚中黑简体" charset="0"/>
              </a:rPr>
              <a:t>，噪点还很多</a:t>
            </a:r>
            <a:r>
              <a:rPr lang="en-US" altLang="zh-CN" sz="1600" dirty="0">
                <a:latin typeface="微软雅黑" panose="020B0503020204020204" charset="-122"/>
                <a:ea typeface="微软雅黑" panose="020B0503020204020204" charset="-122"/>
                <a:cs typeface="Lantinghei SC Demibold" charset="-122"/>
                <a:sym typeface="时尚中黑简体" charset="0"/>
              </a:rPr>
              <a:t>, </a:t>
            </a:r>
            <a:r>
              <a:rPr lang="zh-CN" altLang="en-US" sz="1600" dirty="0">
                <a:latin typeface="微软雅黑" panose="020B0503020204020204" charset="-122"/>
                <a:ea typeface="微软雅黑" panose="020B0503020204020204" charset="-122"/>
                <a:cs typeface="Lantinghei SC Demibold" charset="-122"/>
                <a:sym typeface="时尚中黑简体" charset="0"/>
              </a:rPr>
              <a:t>效果并不好。</a:t>
            </a:r>
          </a:p>
        </p:txBody>
      </p:sp>
      <p:sp>
        <p:nvSpPr>
          <p:cNvPr id="33" name="Subtitle 2"/>
          <p:cNvSpPr txBox="1"/>
          <p:nvPr/>
        </p:nvSpPr>
        <p:spPr bwMode="auto">
          <a:xfrm>
            <a:off x="6377269" y="1840992"/>
            <a:ext cx="2593346" cy="132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600">
                <a:latin typeface="微软雅黑" panose="020B0503020204020204" charset="-122"/>
                <a:ea typeface="微软雅黑" panose="020B0503020204020204" charset="-122"/>
                <a:cs typeface="Lantinghei SC Demibold" charset="-122"/>
                <a:sym typeface="时尚中黑简体" charset="0"/>
              </a:rPr>
              <a:t>第三次使用</a:t>
            </a:r>
            <a:r>
              <a:rPr lang="en-US" altLang="zh-CN" sz="1600">
                <a:latin typeface="微软雅黑" panose="020B0503020204020204" charset="-122"/>
                <a:ea typeface="微软雅黑" panose="020B0503020204020204" charset="-122"/>
                <a:cs typeface="Lantinghei SC Demibold" charset="-122"/>
                <a:sym typeface="时尚中黑简体" charset="0"/>
              </a:rPr>
              <a:t>Minibatch k-means,</a:t>
            </a:r>
            <a:r>
              <a:rPr lang="zh-CN" altLang="en-US" sz="1600">
                <a:latin typeface="微软雅黑" panose="020B0503020204020204" charset="-122"/>
                <a:ea typeface="微软雅黑" panose="020B0503020204020204" charset="-122"/>
                <a:cs typeface="Lantinghei SC Demibold" charset="-122"/>
                <a:sym typeface="时尚中黑简体" charset="0"/>
              </a:rPr>
              <a:t>只用了</a:t>
            </a:r>
            <a:r>
              <a:rPr lang="en-US" altLang="zh-CN" sz="1600">
                <a:latin typeface="微软雅黑" panose="020B0503020204020204" charset="-122"/>
                <a:ea typeface="微软雅黑" panose="020B0503020204020204" charset="-122"/>
                <a:cs typeface="Lantinghei SC Demibold" charset="-122"/>
                <a:sym typeface="时尚中黑简体" charset="0"/>
              </a:rPr>
              <a:t>1.5</a:t>
            </a:r>
            <a:r>
              <a:rPr lang="zh-CN" altLang="en-US" sz="1600">
                <a:latin typeface="微软雅黑" panose="020B0503020204020204" charset="-122"/>
                <a:ea typeface="微软雅黑" panose="020B0503020204020204" charset="-122"/>
                <a:cs typeface="Lantinghei SC Demibold" charset="-122"/>
                <a:sym typeface="时尚中黑简体" charset="0"/>
              </a:rPr>
              <a:t>秒就完成处理。虽然结果存在一定缺陷但并不影响使用。</a:t>
            </a:r>
          </a:p>
        </p:txBody>
      </p:sp>
      <p:pic>
        <p:nvPicPr>
          <p:cNvPr id="9" name="图片 8" descr="图片包含 墙壁, 天空&#10;&#10;已生成极高可信度的说明">
            <a:extLst>
              <a:ext uri="{FF2B5EF4-FFF2-40B4-BE49-F238E27FC236}">
                <a16:creationId xmlns:a16="http://schemas.microsoft.com/office/drawing/2014/main" id="{91C09376-18FB-492F-BD96-C6BDFEEE2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5250" y="2733675"/>
            <a:ext cx="4381500" cy="1390650"/>
          </a:xfrm>
          <a:prstGeom prst="rect">
            <a:avLst/>
          </a:prstGeom>
        </p:spPr>
      </p:pic>
    </p:spTree>
    <p:extLst>
      <p:ext uri="{BB962C8B-B14F-4D97-AF65-F5344CB8AC3E}">
        <p14:creationId xmlns:p14="http://schemas.microsoft.com/office/powerpoint/2010/main" val="3558111799"/>
      </p:ext>
    </p:extLst>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2" presetClass="entr" presetSubtype="8"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par>
                                <p:cTn id="35" presetID="22" presetClass="entr" presetSubtype="8"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par>
                                <p:cTn id="38" presetID="22" presetClass="entr" presetSubtype="8"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par>
                                <p:cTn id="41" presetID="22" presetClass="entr" presetSubtype="8"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19" grpId="0"/>
      <p:bldP spid="20"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3"/>
          <p:cNvCxnSpPr/>
          <p:nvPr/>
        </p:nvCxnSpPr>
        <p:spPr>
          <a:xfrm>
            <a:off x="2017486" y="3429000"/>
            <a:ext cx="8157029" cy="0"/>
          </a:xfrm>
          <a:prstGeom prst="line">
            <a:avLst/>
          </a:prstGeom>
          <a:ln w="104775">
            <a:solidFill>
              <a:srgbClr val="FFC000"/>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2529795" y="3283857"/>
            <a:ext cx="290286" cy="290286"/>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430293" y="3283857"/>
            <a:ext cx="290286" cy="290286"/>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915933" y="3283857"/>
            <a:ext cx="290286" cy="290286"/>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463745" y="3283857"/>
            <a:ext cx="290286" cy="290286"/>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366500" y="3283857"/>
            <a:ext cx="290286" cy="290286"/>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240757" y="3503193"/>
            <a:ext cx="562610" cy="368300"/>
          </a:xfrm>
          <a:prstGeom prst="rect">
            <a:avLst/>
          </a:prstGeom>
          <a:noFill/>
        </p:spPr>
        <p:txBody>
          <a:bodyPr wrap="none" rtlCol="0">
            <a:spAutoFit/>
          </a:bodyPr>
          <a:lstStyle/>
          <a:p>
            <a:r>
              <a:rPr lang="en-US" altLang="zh-CN" b="1" i="1" u="sng" dirty="0">
                <a:solidFill>
                  <a:schemeClr val="accent4">
                    <a:lumMod val="60000"/>
                    <a:lumOff val="40000"/>
                  </a:schemeClr>
                </a:solidFill>
              </a:rPr>
              <a:t>  01</a:t>
            </a:r>
          </a:p>
        </p:txBody>
      </p:sp>
      <p:sp>
        <p:nvSpPr>
          <p:cNvPr id="20" name="文本框 19"/>
          <p:cNvSpPr txBox="1"/>
          <p:nvPr/>
        </p:nvSpPr>
        <p:spPr>
          <a:xfrm>
            <a:off x="7275059" y="3545443"/>
            <a:ext cx="562610" cy="368300"/>
          </a:xfrm>
          <a:prstGeom prst="rect">
            <a:avLst/>
          </a:prstGeom>
          <a:noFill/>
        </p:spPr>
        <p:txBody>
          <a:bodyPr wrap="none" rtlCol="0">
            <a:spAutoFit/>
          </a:bodyPr>
          <a:lstStyle/>
          <a:p>
            <a:r>
              <a:rPr lang="en-US" altLang="zh-CN" b="1" i="1" u="sng" dirty="0">
                <a:solidFill>
                  <a:schemeClr val="accent4">
                    <a:lumMod val="60000"/>
                    <a:lumOff val="40000"/>
                  </a:schemeClr>
                </a:solidFill>
              </a:rPr>
              <a:t>  03</a:t>
            </a:r>
          </a:p>
        </p:txBody>
      </p:sp>
      <p:sp>
        <p:nvSpPr>
          <p:cNvPr id="22" name="文本框 21"/>
          <p:cNvSpPr txBox="1"/>
          <p:nvPr/>
        </p:nvSpPr>
        <p:spPr>
          <a:xfrm>
            <a:off x="5705172" y="2933224"/>
            <a:ext cx="562610" cy="368300"/>
          </a:xfrm>
          <a:prstGeom prst="rect">
            <a:avLst/>
          </a:prstGeom>
          <a:noFill/>
        </p:spPr>
        <p:txBody>
          <a:bodyPr wrap="none" rtlCol="0">
            <a:spAutoFit/>
          </a:bodyPr>
          <a:lstStyle/>
          <a:p>
            <a:r>
              <a:rPr lang="en-US" altLang="zh-CN" b="1" i="1" u="sng" dirty="0">
                <a:solidFill>
                  <a:schemeClr val="accent4">
                    <a:lumMod val="60000"/>
                    <a:lumOff val="40000"/>
                  </a:schemeClr>
                </a:solidFill>
                <a:effectLst/>
              </a:rPr>
              <a:t>  </a:t>
            </a:r>
            <a:r>
              <a:rPr lang="en-US" altLang="zh-CN" b="1" i="1" u="sng" dirty="0">
                <a:solidFill>
                  <a:schemeClr val="accent4">
                    <a:lumMod val="60000"/>
                    <a:lumOff val="40000"/>
                  </a:schemeClr>
                </a:solidFill>
              </a:rPr>
              <a:t>02</a:t>
            </a:r>
          </a:p>
        </p:txBody>
      </p:sp>
      <p:cxnSp>
        <p:nvCxnSpPr>
          <p:cNvPr id="23" name="直接连接符 6"/>
          <p:cNvCxnSpPr/>
          <p:nvPr/>
        </p:nvCxnSpPr>
        <p:spPr>
          <a:xfrm>
            <a:off x="3033388" y="3291433"/>
            <a:ext cx="884451" cy="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24" name="直接连接符 27"/>
          <p:cNvCxnSpPr/>
          <p:nvPr/>
        </p:nvCxnSpPr>
        <p:spPr>
          <a:xfrm>
            <a:off x="8175003" y="3291433"/>
            <a:ext cx="533568" cy="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25" name="直接连接符 29"/>
          <p:cNvCxnSpPr/>
          <p:nvPr/>
        </p:nvCxnSpPr>
        <p:spPr>
          <a:xfrm>
            <a:off x="5073209" y="3559957"/>
            <a:ext cx="359397" cy="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27" name="直接连接符 28"/>
          <p:cNvCxnSpPr/>
          <p:nvPr/>
        </p:nvCxnSpPr>
        <p:spPr>
          <a:xfrm>
            <a:off x="551544" y="3267438"/>
            <a:ext cx="1582056" cy="0"/>
          </a:xfrm>
          <a:prstGeom prst="line">
            <a:avLst/>
          </a:prstGeom>
          <a:ln>
            <a:solidFill>
              <a:srgbClr val="2D3C6E"/>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498625" y="834999"/>
            <a:ext cx="4028135" cy="512445"/>
          </a:xfrm>
          <a:prstGeom prst="rect">
            <a:avLst/>
          </a:prstGeom>
          <a:noFill/>
        </p:spPr>
        <p:txBody>
          <a:bodyPr wrap="square" rtlCol="0" anchor="ctr">
            <a:spAutoFit/>
          </a:bodyPr>
          <a:lstStyle/>
          <a:p>
            <a:pPr>
              <a:lnSpc>
                <a:spcPct val="110000"/>
              </a:lnSpc>
            </a:pPr>
            <a:r>
              <a:rPr kumimoji="1" lang="zh-CN" altLang="en-US" sz="2490" b="1" dirty="0"/>
              <a:t>聚类算法</a:t>
            </a:r>
          </a:p>
        </p:txBody>
      </p:sp>
      <p:sp>
        <p:nvSpPr>
          <p:cNvPr id="29" name="Subtitle 2"/>
          <p:cNvSpPr txBox="1"/>
          <p:nvPr/>
        </p:nvSpPr>
        <p:spPr bwMode="auto">
          <a:xfrm>
            <a:off x="1377865" y="3690620"/>
            <a:ext cx="2593346" cy="125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Wingdings" panose="05000000000000000000" charset="0"/>
              <a:buChar char=""/>
            </a:pPr>
            <a:r>
              <a:rPr lang="zh-CN" altLang="en-US" sz="2000">
                <a:latin typeface="微软雅黑" panose="020B0503020204020204" charset="-122"/>
                <a:ea typeface="微软雅黑" panose="020B0503020204020204" charset="-122"/>
                <a:cs typeface="Lantinghei SC Demibold" charset="-122"/>
                <a:sym typeface="时尚中黑简体" charset="0"/>
              </a:rPr>
              <a:t>在进行聚类时，我们组一共做了三次尝试</a:t>
            </a:r>
          </a:p>
        </p:txBody>
      </p:sp>
      <p:sp>
        <p:nvSpPr>
          <p:cNvPr id="30" name="Subtitle 2"/>
          <p:cNvSpPr txBox="1"/>
          <p:nvPr/>
        </p:nvSpPr>
        <p:spPr bwMode="auto">
          <a:xfrm>
            <a:off x="4720579" y="3914775"/>
            <a:ext cx="2593346" cy="132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600">
                <a:latin typeface="微软雅黑" panose="020B0503020204020204" charset="-122"/>
                <a:ea typeface="微软雅黑" panose="020B0503020204020204" charset="-122"/>
                <a:cs typeface="Lantinghei SC Demibold" charset="-122"/>
                <a:sym typeface="时尚中黑简体" charset="0"/>
              </a:rPr>
              <a:t>第二次使用自带的</a:t>
            </a:r>
            <a:r>
              <a:rPr lang="en-US" altLang="zh-CN" sz="1600">
                <a:latin typeface="微软雅黑" panose="020B0503020204020204" charset="-122"/>
                <a:ea typeface="微软雅黑" panose="020B0503020204020204" charset="-122"/>
                <a:cs typeface="Lantinghei SC Demibold" charset="-122"/>
                <a:sym typeface="时尚中黑简体" charset="0"/>
              </a:rPr>
              <a:t>k-means</a:t>
            </a:r>
            <a:r>
              <a:rPr lang="zh-CN" altLang="en-US" sz="1600">
                <a:latin typeface="微软雅黑" panose="020B0503020204020204" charset="-122"/>
                <a:ea typeface="微软雅黑" panose="020B0503020204020204" charset="-122"/>
                <a:cs typeface="Lantinghei SC Demibold" charset="-122"/>
                <a:sym typeface="时尚中黑简体" charset="0"/>
              </a:rPr>
              <a:t>包处理，数据跑了一个小时，处理速度依然较慢。</a:t>
            </a:r>
          </a:p>
        </p:txBody>
      </p:sp>
      <p:sp>
        <p:nvSpPr>
          <p:cNvPr id="32" name="Subtitle 2"/>
          <p:cNvSpPr txBox="1"/>
          <p:nvPr/>
        </p:nvSpPr>
        <p:spPr bwMode="auto">
          <a:xfrm>
            <a:off x="3322587" y="1682243"/>
            <a:ext cx="2593346"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600" dirty="0">
                <a:latin typeface="微软雅黑" panose="020B0503020204020204" charset="-122"/>
                <a:ea typeface="微软雅黑" panose="020B0503020204020204" charset="-122"/>
                <a:cs typeface="Lantinghei SC Demibold" charset="-122"/>
                <a:sym typeface="时尚中黑简体" charset="0"/>
              </a:rPr>
              <a:t>第一次使用自己写的</a:t>
            </a:r>
            <a:r>
              <a:rPr lang="en-US" altLang="zh-CN" sz="1600" dirty="0" err="1">
                <a:latin typeface="微软雅黑" panose="020B0503020204020204" charset="-122"/>
                <a:ea typeface="微软雅黑" panose="020B0503020204020204" charset="-122"/>
                <a:cs typeface="Lantinghei SC Demibold" charset="-122"/>
                <a:sym typeface="时尚中黑简体" charset="0"/>
              </a:rPr>
              <a:t>dbScan</a:t>
            </a:r>
            <a:r>
              <a:rPr lang="zh-CN" altLang="en-US" sz="1600" dirty="0">
                <a:latin typeface="微软雅黑" panose="020B0503020204020204" charset="-122"/>
                <a:ea typeface="微软雅黑" panose="020B0503020204020204" charset="-122"/>
                <a:cs typeface="Lantinghei SC Demibold" charset="-122"/>
                <a:sym typeface="时尚中黑简体" charset="0"/>
              </a:rPr>
              <a:t>，处理速度慢。将半径调到了</a:t>
            </a:r>
            <a:r>
              <a:rPr lang="en-US" altLang="zh-CN" sz="1600" dirty="0">
                <a:latin typeface="微软雅黑" panose="020B0503020204020204" charset="-122"/>
                <a:ea typeface="微软雅黑" panose="020B0503020204020204" charset="-122"/>
                <a:cs typeface="Lantinghei SC Demibold" charset="-122"/>
                <a:sym typeface="时尚中黑简体" charset="0"/>
              </a:rPr>
              <a:t>0.000005</a:t>
            </a:r>
            <a:r>
              <a:rPr lang="zh-CN" altLang="en-US" sz="1600" dirty="0">
                <a:latin typeface="微软雅黑" panose="020B0503020204020204" charset="-122"/>
                <a:ea typeface="微软雅黑" panose="020B0503020204020204" charset="-122"/>
                <a:cs typeface="Lantinghei SC Demibold" charset="-122"/>
                <a:sym typeface="时尚中黑简体" charset="0"/>
              </a:rPr>
              <a:t>以下，</a:t>
            </a:r>
            <a:r>
              <a:rPr lang="en-US" altLang="zh-CN" sz="1600" dirty="0" err="1">
                <a:latin typeface="微软雅黑" panose="020B0503020204020204" charset="-122"/>
                <a:ea typeface="微软雅黑" panose="020B0503020204020204" charset="-122"/>
                <a:cs typeface="Lantinghei SC Demibold" charset="-122"/>
                <a:sym typeface="时尚中黑简体" charset="0"/>
              </a:rPr>
              <a:t>minPts</a:t>
            </a:r>
            <a:r>
              <a:rPr lang="en-US" altLang="zh-CN" sz="1600" dirty="0">
                <a:latin typeface="微软雅黑" panose="020B0503020204020204" charset="-122"/>
                <a:ea typeface="微软雅黑" panose="020B0503020204020204" charset="-122"/>
                <a:cs typeface="Lantinghei SC Demibold" charset="-122"/>
                <a:sym typeface="时尚中黑简体" charset="0"/>
              </a:rPr>
              <a:t>=2</a:t>
            </a:r>
            <a:r>
              <a:rPr lang="zh-CN" altLang="en-US" sz="1600" dirty="0">
                <a:latin typeface="微软雅黑" panose="020B0503020204020204" charset="-122"/>
                <a:ea typeface="微软雅黑" panose="020B0503020204020204" charset="-122"/>
                <a:cs typeface="Lantinghei SC Demibold" charset="-122"/>
                <a:sym typeface="时尚中黑简体" charset="0"/>
              </a:rPr>
              <a:t>，噪点还很多</a:t>
            </a:r>
            <a:r>
              <a:rPr lang="en-US" altLang="zh-CN" sz="1600" dirty="0">
                <a:latin typeface="微软雅黑" panose="020B0503020204020204" charset="-122"/>
                <a:ea typeface="微软雅黑" panose="020B0503020204020204" charset="-122"/>
                <a:cs typeface="Lantinghei SC Demibold" charset="-122"/>
                <a:sym typeface="时尚中黑简体" charset="0"/>
              </a:rPr>
              <a:t>, </a:t>
            </a:r>
            <a:r>
              <a:rPr lang="zh-CN" altLang="en-US" sz="1600" dirty="0">
                <a:latin typeface="微软雅黑" panose="020B0503020204020204" charset="-122"/>
                <a:ea typeface="微软雅黑" panose="020B0503020204020204" charset="-122"/>
                <a:cs typeface="Lantinghei SC Demibold" charset="-122"/>
                <a:sym typeface="时尚中黑简体" charset="0"/>
              </a:rPr>
              <a:t>效果并不好。</a:t>
            </a:r>
          </a:p>
        </p:txBody>
      </p:sp>
      <p:sp>
        <p:nvSpPr>
          <p:cNvPr id="33" name="Subtitle 2"/>
          <p:cNvSpPr txBox="1"/>
          <p:nvPr/>
        </p:nvSpPr>
        <p:spPr bwMode="auto">
          <a:xfrm>
            <a:off x="6377269" y="1840992"/>
            <a:ext cx="2593346" cy="132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600">
                <a:latin typeface="微软雅黑" panose="020B0503020204020204" charset="-122"/>
                <a:ea typeface="微软雅黑" panose="020B0503020204020204" charset="-122"/>
                <a:cs typeface="Lantinghei SC Demibold" charset="-122"/>
                <a:sym typeface="时尚中黑简体" charset="0"/>
              </a:rPr>
              <a:t>第三次使用</a:t>
            </a:r>
            <a:r>
              <a:rPr lang="en-US" altLang="zh-CN" sz="1600">
                <a:latin typeface="微软雅黑" panose="020B0503020204020204" charset="-122"/>
                <a:ea typeface="微软雅黑" panose="020B0503020204020204" charset="-122"/>
                <a:cs typeface="Lantinghei SC Demibold" charset="-122"/>
                <a:sym typeface="时尚中黑简体" charset="0"/>
              </a:rPr>
              <a:t>Minibatch k-means,</a:t>
            </a:r>
            <a:r>
              <a:rPr lang="zh-CN" altLang="en-US" sz="1600">
                <a:latin typeface="微软雅黑" panose="020B0503020204020204" charset="-122"/>
                <a:ea typeface="微软雅黑" panose="020B0503020204020204" charset="-122"/>
                <a:cs typeface="Lantinghei SC Demibold" charset="-122"/>
                <a:sym typeface="时尚中黑简体" charset="0"/>
              </a:rPr>
              <a:t>只用了</a:t>
            </a:r>
            <a:r>
              <a:rPr lang="en-US" altLang="zh-CN" sz="1600">
                <a:latin typeface="微软雅黑" panose="020B0503020204020204" charset="-122"/>
                <a:ea typeface="微软雅黑" panose="020B0503020204020204" charset="-122"/>
                <a:cs typeface="Lantinghei SC Demibold" charset="-122"/>
                <a:sym typeface="时尚中黑简体" charset="0"/>
              </a:rPr>
              <a:t>1.5</a:t>
            </a:r>
            <a:r>
              <a:rPr lang="zh-CN" altLang="en-US" sz="1600">
                <a:latin typeface="微软雅黑" panose="020B0503020204020204" charset="-122"/>
                <a:ea typeface="微软雅黑" panose="020B0503020204020204" charset="-122"/>
                <a:cs typeface="Lantinghei SC Demibold" charset="-122"/>
                <a:sym typeface="时尚中黑简体" charset="0"/>
              </a:rPr>
              <a:t>秒就完成处理。虽然结果存在一定缺陷但并不影响使用。</a:t>
            </a:r>
          </a:p>
        </p:txBody>
      </p:sp>
    </p:spTree>
    <p:extLst>
      <p:ext uri="{BB962C8B-B14F-4D97-AF65-F5344CB8AC3E}">
        <p14:creationId xmlns:p14="http://schemas.microsoft.com/office/powerpoint/2010/main" val="1851857312"/>
      </p:ext>
    </p:extLst>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2" presetClass="entr" presetSubtype="8"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par>
                                <p:cTn id="35" presetID="22" presetClass="entr" presetSubtype="8"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par>
                                <p:cTn id="38" presetID="22" presetClass="entr" presetSubtype="8"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par>
                                <p:cTn id="41" presetID="22" presetClass="entr" presetSubtype="8"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19" grpId="0"/>
      <p:bldP spid="20"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3"/>
          <p:cNvCxnSpPr/>
          <p:nvPr/>
        </p:nvCxnSpPr>
        <p:spPr>
          <a:xfrm>
            <a:off x="2017486" y="3429000"/>
            <a:ext cx="8157029" cy="0"/>
          </a:xfrm>
          <a:prstGeom prst="line">
            <a:avLst/>
          </a:prstGeom>
          <a:ln w="104775">
            <a:solidFill>
              <a:srgbClr val="FFC000"/>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2529795" y="3283857"/>
            <a:ext cx="290286" cy="290286"/>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430293" y="3283857"/>
            <a:ext cx="290286" cy="290286"/>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915933" y="3283857"/>
            <a:ext cx="290286" cy="290286"/>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463745" y="3283857"/>
            <a:ext cx="290286" cy="290286"/>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366500" y="3283857"/>
            <a:ext cx="290286" cy="290286"/>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240757" y="3503193"/>
            <a:ext cx="562610" cy="368300"/>
          </a:xfrm>
          <a:prstGeom prst="rect">
            <a:avLst/>
          </a:prstGeom>
          <a:noFill/>
        </p:spPr>
        <p:txBody>
          <a:bodyPr wrap="none" rtlCol="0">
            <a:spAutoFit/>
          </a:bodyPr>
          <a:lstStyle/>
          <a:p>
            <a:r>
              <a:rPr lang="en-US" altLang="zh-CN" b="1" i="1" u="sng" dirty="0">
                <a:solidFill>
                  <a:schemeClr val="accent4">
                    <a:lumMod val="60000"/>
                    <a:lumOff val="40000"/>
                  </a:schemeClr>
                </a:solidFill>
              </a:rPr>
              <a:t>  01</a:t>
            </a:r>
          </a:p>
        </p:txBody>
      </p:sp>
      <p:sp>
        <p:nvSpPr>
          <p:cNvPr id="20" name="文本框 19"/>
          <p:cNvSpPr txBox="1"/>
          <p:nvPr/>
        </p:nvSpPr>
        <p:spPr>
          <a:xfrm>
            <a:off x="7275059" y="3545443"/>
            <a:ext cx="562610" cy="368300"/>
          </a:xfrm>
          <a:prstGeom prst="rect">
            <a:avLst/>
          </a:prstGeom>
          <a:noFill/>
        </p:spPr>
        <p:txBody>
          <a:bodyPr wrap="none" rtlCol="0">
            <a:spAutoFit/>
          </a:bodyPr>
          <a:lstStyle/>
          <a:p>
            <a:r>
              <a:rPr lang="en-US" altLang="zh-CN" b="1" i="1" u="sng" dirty="0">
                <a:solidFill>
                  <a:schemeClr val="accent4">
                    <a:lumMod val="60000"/>
                    <a:lumOff val="40000"/>
                  </a:schemeClr>
                </a:solidFill>
              </a:rPr>
              <a:t>  03</a:t>
            </a:r>
          </a:p>
        </p:txBody>
      </p:sp>
      <p:sp>
        <p:nvSpPr>
          <p:cNvPr id="22" name="文本框 21"/>
          <p:cNvSpPr txBox="1"/>
          <p:nvPr/>
        </p:nvSpPr>
        <p:spPr>
          <a:xfrm>
            <a:off x="5705172" y="2933224"/>
            <a:ext cx="562610" cy="368300"/>
          </a:xfrm>
          <a:prstGeom prst="rect">
            <a:avLst/>
          </a:prstGeom>
          <a:noFill/>
        </p:spPr>
        <p:txBody>
          <a:bodyPr wrap="none" rtlCol="0">
            <a:spAutoFit/>
          </a:bodyPr>
          <a:lstStyle/>
          <a:p>
            <a:r>
              <a:rPr lang="en-US" altLang="zh-CN" b="1" i="1" u="sng" dirty="0">
                <a:solidFill>
                  <a:schemeClr val="accent4">
                    <a:lumMod val="60000"/>
                    <a:lumOff val="40000"/>
                  </a:schemeClr>
                </a:solidFill>
                <a:effectLst/>
              </a:rPr>
              <a:t>  </a:t>
            </a:r>
            <a:r>
              <a:rPr lang="en-US" altLang="zh-CN" b="1" i="1" u="sng" dirty="0">
                <a:solidFill>
                  <a:schemeClr val="accent4">
                    <a:lumMod val="60000"/>
                    <a:lumOff val="40000"/>
                  </a:schemeClr>
                </a:solidFill>
              </a:rPr>
              <a:t>02</a:t>
            </a:r>
          </a:p>
        </p:txBody>
      </p:sp>
      <p:cxnSp>
        <p:nvCxnSpPr>
          <p:cNvPr id="23" name="直接连接符 6"/>
          <p:cNvCxnSpPr/>
          <p:nvPr/>
        </p:nvCxnSpPr>
        <p:spPr>
          <a:xfrm>
            <a:off x="3033388" y="3291433"/>
            <a:ext cx="884451" cy="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24" name="直接连接符 27"/>
          <p:cNvCxnSpPr/>
          <p:nvPr/>
        </p:nvCxnSpPr>
        <p:spPr>
          <a:xfrm>
            <a:off x="8175003" y="3291433"/>
            <a:ext cx="533568" cy="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25" name="直接连接符 29"/>
          <p:cNvCxnSpPr/>
          <p:nvPr/>
        </p:nvCxnSpPr>
        <p:spPr>
          <a:xfrm>
            <a:off x="5073209" y="3559957"/>
            <a:ext cx="359397" cy="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27" name="直接连接符 28"/>
          <p:cNvCxnSpPr/>
          <p:nvPr/>
        </p:nvCxnSpPr>
        <p:spPr>
          <a:xfrm>
            <a:off x="551544" y="3267438"/>
            <a:ext cx="1582056" cy="0"/>
          </a:xfrm>
          <a:prstGeom prst="line">
            <a:avLst/>
          </a:prstGeom>
          <a:ln>
            <a:solidFill>
              <a:srgbClr val="2D3C6E"/>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498625" y="834999"/>
            <a:ext cx="4028135" cy="512445"/>
          </a:xfrm>
          <a:prstGeom prst="rect">
            <a:avLst/>
          </a:prstGeom>
          <a:noFill/>
        </p:spPr>
        <p:txBody>
          <a:bodyPr wrap="square" rtlCol="0" anchor="ctr">
            <a:spAutoFit/>
          </a:bodyPr>
          <a:lstStyle/>
          <a:p>
            <a:pPr>
              <a:lnSpc>
                <a:spcPct val="110000"/>
              </a:lnSpc>
            </a:pPr>
            <a:r>
              <a:rPr kumimoji="1" lang="zh-CN" altLang="en-US" sz="2490" b="1" dirty="0"/>
              <a:t>聚类算法</a:t>
            </a:r>
          </a:p>
        </p:txBody>
      </p:sp>
      <p:sp>
        <p:nvSpPr>
          <p:cNvPr id="29" name="Subtitle 2"/>
          <p:cNvSpPr txBox="1"/>
          <p:nvPr/>
        </p:nvSpPr>
        <p:spPr bwMode="auto">
          <a:xfrm>
            <a:off x="1377865" y="3690620"/>
            <a:ext cx="2593346" cy="125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Wingdings" panose="05000000000000000000" charset="0"/>
              <a:buChar char=""/>
            </a:pPr>
            <a:r>
              <a:rPr lang="zh-CN" altLang="en-US" sz="2000">
                <a:latin typeface="微软雅黑" panose="020B0503020204020204" charset="-122"/>
                <a:ea typeface="微软雅黑" panose="020B0503020204020204" charset="-122"/>
                <a:cs typeface="Lantinghei SC Demibold" charset="-122"/>
                <a:sym typeface="时尚中黑简体" charset="0"/>
              </a:rPr>
              <a:t>在进行聚类时，我们组一共做了三次尝试</a:t>
            </a:r>
          </a:p>
        </p:txBody>
      </p:sp>
      <p:sp>
        <p:nvSpPr>
          <p:cNvPr id="30" name="Subtitle 2"/>
          <p:cNvSpPr txBox="1"/>
          <p:nvPr/>
        </p:nvSpPr>
        <p:spPr bwMode="auto">
          <a:xfrm>
            <a:off x="4720579" y="3914775"/>
            <a:ext cx="2593346" cy="132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600">
                <a:latin typeface="微软雅黑" panose="020B0503020204020204" charset="-122"/>
                <a:ea typeface="微软雅黑" panose="020B0503020204020204" charset="-122"/>
                <a:cs typeface="Lantinghei SC Demibold" charset="-122"/>
                <a:sym typeface="时尚中黑简体" charset="0"/>
              </a:rPr>
              <a:t>第二次使用自带的</a:t>
            </a:r>
            <a:r>
              <a:rPr lang="en-US" altLang="zh-CN" sz="1600">
                <a:latin typeface="微软雅黑" panose="020B0503020204020204" charset="-122"/>
                <a:ea typeface="微软雅黑" panose="020B0503020204020204" charset="-122"/>
                <a:cs typeface="Lantinghei SC Demibold" charset="-122"/>
                <a:sym typeface="时尚中黑简体" charset="0"/>
              </a:rPr>
              <a:t>k-means</a:t>
            </a:r>
            <a:r>
              <a:rPr lang="zh-CN" altLang="en-US" sz="1600">
                <a:latin typeface="微软雅黑" panose="020B0503020204020204" charset="-122"/>
                <a:ea typeface="微软雅黑" panose="020B0503020204020204" charset="-122"/>
                <a:cs typeface="Lantinghei SC Demibold" charset="-122"/>
                <a:sym typeface="时尚中黑简体" charset="0"/>
              </a:rPr>
              <a:t>包处理，数据跑了一个小时，处理速度依然较慢。</a:t>
            </a:r>
          </a:p>
        </p:txBody>
      </p:sp>
      <p:sp>
        <p:nvSpPr>
          <p:cNvPr id="32" name="Subtitle 2"/>
          <p:cNvSpPr txBox="1"/>
          <p:nvPr/>
        </p:nvSpPr>
        <p:spPr bwMode="auto">
          <a:xfrm>
            <a:off x="3322587" y="1682243"/>
            <a:ext cx="2593346"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600" dirty="0">
                <a:latin typeface="微软雅黑" panose="020B0503020204020204" charset="-122"/>
                <a:ea typeface="微软雅黑" panose="020B0503020204020204" charset="-122"/>
                <a:cs typeface="Lantinghei SC Demibold" charset="-122"/>
                <a:sym typeface="时尚中黑简体" charset="0"/>
              </a:rPr>
              <a:t>第一次使用自己写的</a:t>
            </a:r>
            <a:r>
              <a:rPr lang="en-US" altLang="zh-CN" sz="1600" dirty="0" err="1">
                <a:latin typeface="微软雅黑" panose="020B0503020204020204" charset="-122"/>
                <a:ea typeface="微软雅黑" panose="020B0503020204020204" charset="-122"/>
                <a:cs typeface="Lantinghei SC Demibold" charset="-122"/>
                <a:sym typeface="时尚中黑简体" charset="0"/>
              </a:rPr>
              <a:t>dbScan</a:t>
            </a:r>
            <a:r>
              <a:rPr lang="zh-CN" altLang="en-US" sz="1600" dirty="0">
                <a:latin typeface="微软雅黑" panose="020B0503020204020204" charset="-122"/>
                <a:ea typeface="微软雅黑" panose="020B0503020204020204" charset="-122"/>
                <a:cs typeface="Lantinghei SC Demibold" charset="-122"/>
                <a:sym typeface="时尚中黑简体" charset="0"/>
              </a:rPr>
              <a:t>，处理速度慢。将半径调到了</a:t>
            </a:r>
            <a:r>
              <a:rPr lang="en-US" altLang="zh-CN" sz="1600" dirty="0">
                <a:latin typeface="微软雅黑" panose="020B0503020204020204" charset="-122"/>
                <a:ea typeface="微软雅黑" panose="020B0503020204020204" charset="-122"/>
                <a:cs typeface="Lantinghei SC Demibold" charset="-122"/>
                <a:sym typeface="时尚中黑简体" charset="0"/>
              </a:rPr>
              <a:t>0.000005</a:t>
            </a:r>
            <a:r>
              <a:rPr lang="zh-CN" altLang="en-US" sz="1600" dirty="0">
                <a:latin typeface="微软雅黑" panose="020B0503020204020204" charset="-122"/>
                <a:ea typeface="微软雅黑" panose="020B0503020204020204" charset="-122"/>
                <a:cs typeface="Lantinghei SC Demibold" charset="-122"/>
                <a:sym typeface="时尚中黑简体" charset="0"/>
              </a:rPr>
              <a:t>以下，</a:t>
            </a:r>
            <a:r>
              <a:rPr lang="en-US" altLang="zh-CN" sz="1600" dirty="0" err="1">
                <a:latin typeface="微软雅黑" panose="020B0503020204020204" charset="-122"/>
                <a:ea typeface="微软雅黑" panose="020B0503020204020204" charset="-122"/>
                <a:cs typeface="Lantinghei SC Demibold" charset="-122"/>
                <a:sym typeface="时尚中黑简体" charset="0"/>
              </a:rPr>
              <a:t>minPts</a:t>
            </a:r>
            <a:r>
              <a:rPr lang="en-US" altLang="zh-CN" sz="1600" dirty="0">
                <a:latin typeface="微软雅黑" panose="020B0503020204020204" charset="-122"/>
                <a:ea typeface="微软雅黑" panose="020B0503020204020204" charset="-122"/>
                <a:cs typeface="Lantinghei SC Demibold" charset="-122"/>
                <a:sym typeface="时尚中黑简体" charset="0"/>
              </a:rPr>
              <a:t>=2</a:t>
            </a:r>
            <a:r>
              <a:rPr lang="zh-CN" altLang="en-US" sz="1600" dirty="0">
                <a:latin typeface="微软雅黑" panose="020B0503020204020204" charset="-122"/>
                <a:ea typeface="微软雅黑" panose="020B0503020204020204" charset="-122"/>
                <a:cs typeface="Lantinghei SC Demibold" charset="-122"/>
                <a:sym typeface="时尚中黑简体" charset="0"/>
              </a:rPr>
              <a:t>，噪点还很多</a:t>
            </a:r>
            <a:r>
              <a:rPr lang="en-US" altLang="zh-CN" sz="1600" dirty="0">
                <a:latin typeface="微软雅黑" panose="020B0503020204020204" charset="-122"/>
                <a:ea typeface="微软雅黑" panose="020B0503020204020204" charset="-122"/>
                <a:cs typeface="Lantinghei SC Demibold" charset="-122"/>
                <a:sym typeface="时尚中黑简体" charset="0"/>
              </a:rPr>
              <a:t>, </a:t>
            </a:r>
            <a:r>
              <a:rPr lang="zh-CN" altLang="en-US" sz="1600" dirty="0">
                <a:latin typeface="微软雅黑" panose="020B0503020204020204" charset="-122"/>
                <a:ea typeface="微软雅黑" panose="020B0503020204020204" charset="-122"/>
                <a:cs typeface="Lantinghei SC Demibold" charset="-122"/>
                <a:sym typeface="时尚中黑简体" charset="0"/>
              </a:rPr>
              <a:t>效果并不好。</a:t>
            </a:r>
          </a:p>
        </p:txBody>
      </p:sp>
      <p:sp>
        <p:nvSpPr>
          <p:cNvPr id="33" name="Subtitle 2"/>
          <p:cNvSpPr txBox="1"/>
          <p:nvPr/>
        </p:nvSpPr>
        <p:spPr bwMode="auto">
          <a:xfrm>
            <a:off x="6377269" y="1840992"/>
            <a:ext cx="2593346" cy="132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1600">
                <a:latin typeface="微软雅黑" panose="020B0503020204020204" charset="-122"/>
                <a:ea typeface="微软雅黑" panose="020B0503020204020204" charset="-122"/>
                <a:cs typeface="Lantinghei SC Demibold" charset="-122"/>
                <a:sym typeface="时尚中黑简体" charset="0"/>
              </a:rPr>
              <a:t>第三次使用</a:t>
            </a:r>
            <a:r>
              <a:rPr lang="en-US" altLang="zh-CN" sz="1600">
                <a:latin typeface="微软雅黑" panose="020B0503020204020204" charset="-122"/>
                <a:ea typeface="微软雅黑" panose="020B0503020204020204" charset="-122"/>
                <a:cs typeface="Lantinghei SC Demibold" charset="-122"/>
                <a:sym typeface="时尚中黑简体" charset="0"/>
              </a:rPr>
              <a:t>Minibatch k-means,</a:t>
            </a:r>
            <a:r>
              <a:rPr lang="zh-CN" altLang="en-US" sz="1600">
                <a:latin typeface="微软雅黑" panose="020B0503020204020204" charset="-122"/>
                <a:ea typeface="微软雅黑" panose="020B0503020204020204" charset="-122"/>
                <a:cs typeface="Lantinghei SC Demibold" charset="-122"/>
                <a:sym typeface="时尚中黑简体" charset="0"/>
              </a:rPr>
              <a:t>只用了</a:t>
            </a:r>
            <a:r>
              <a:rPr lang="en-US" altLang="zh-CN" sz="1600">
                <a:latin typeface="微软雅黑" panose="020B0503020204020204" charset="-122"/>
                <a:ea typeface="微软雅黑" panose="020B0503020204020204" charset="-122"/>
                <a:cs typeface="Lantinghei SC Demibold" charset="-122"/>
                <a:sym typeface="时尚中黑简体" charset="0"/>
              </a:rPr>
              <a:t>1.5</a:t>
            </a:r>
            <a:r>
              <a:rPr lang="zh-CN" altLang="en-US" sz="1600">
                <a:latin typeface="微软雅黑" panose="020B0503020204020204" charset="-122"/>
                <a:ea typeface="微软雅黑" panose="020B0503020204020204" charset="-122"/>
                <a:cs typeface="Lantinghei SC Demibold" charset="-122"/>
                <a:sym typeface="时尚中黑简体" charset="0"/>
              </a:rPr>
              <a:t>秒就完成处理。虽然结果存在一定缺陷但并不影响使用。</a:t>
            </a:r>
          </a:p>
        </p:txBody>
      </p:sp>
      <p:pic>
        <p:nvPicPr>
          <p:cNvPr id="9" name="图片 8" descr="图片包含 屏幕截图&#10;&#10;已生成高可信度的说明">
            <a:extLst>
              <a:ext uri="{FF2B5EF4-FFF2-40B4-BE49-F238E27FC236}">
                <a16:creationId xmlns:a16="http://schemas.microsoft.com/office/drawing/2014/main" id="{BA717911-1E95-4F30-9E56-33F388471F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5446" y="2177659"/>
            <a:ext cx="4656602" cy="2792967"/>
          </a:xfrm>
          <a:prstGeom prst="rect">
            <a:avLst/>
          </a:prstGeom>
        </p:spPr>
      </p:pic>
      <p:pic>
        <p:nvPicPr>
          <p:cNvPr id="11" name="图片 10" descr="图片包含 屏幕截图&#10;&#10;已生成极高可信度的说明">
            <a:extLst>
              <a:ext uri="{FF2B5EF4-FFF2-40B4-BE49-F238E27FC236}">
                <a16:creationId xmlns:a16="http://schemas.microsoft.com/office/drawing/2014/main" id="{F0C95BC7-3C48-4B16-963D-8D89E64363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11" y="2168757"/>
            <a:ext cx="5098051" cy="3006262"/>
          </a:xfrm>
          <a:prstGeom prst="rect">
            <a:avLst/>
          </a:prstGeom>
        </p:spPr>
      </p:pic>
    </p:spTree>
    <p:extLst>
      <p:ext uri="{BB962C8B-B14F-4D97-AF65-F5344CB8AC3E}">
        <p14:creationId xmlns:p14="http://schemas.microsoft.com/office/powerpoint/2010/main" val="1999888294"/>
      </p:ext>
    </p:extLst>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2" presetClass="entr" presetSubtype="8"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par>
                                <p:cTn id="35" presetID="22" presetClass="entr" presetSubtype="8"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par>
                                <p:cTn id="38" presetID="22" presetClass="entr" presetSubtype="8"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par>
                                <p:cTn id="41" presetID="22" presetClass="entr" presetSubtype="8"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19" grpId="0"/>
      <p:bldP spid="20"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p:nvPr/>
        </p:nvGrpSpPr>
        <p:grpSpPr>
          <a:xfrm>
            <a:off x="4384503" y="1933942"/>
            <a:ext cx="3427086" cy="3427078"/>
            <a:chOff x="4814552" y="2363990"/>
            <a:chExt cx="2566988" cy="2566982"/>
          </a:xfrm>
        </p:grpSpPr>
        <p:sp>
          <p:nvSpPr>
            <p:cNvPr id="3" name="Freeform 10"/>
            <p:cNvSpPr/>
            <p:nvPr/>
          </p:nvSpPr>
          <p:spPr bwMode="auto">
            <a:xfrm>
              <a:off x="4814552" y="2363990"/>
              <a:ext cx="1281448" cy="1281446"/>
            </a:xfrm>
            <a:custGeom>
              <a:avLst/>
              <a:gdLst/>
              <a:ahLst/>
              <a:cxnLst>
                <a:cxn ang="0">
                  <a:pos x="421" y="0"/>
                </a:cxn>
                <a:cxn ang="0">
                  <a:pos x="0" y="421"/>
                </a:cxn>
                <a:cxn ang="0">
                  <a:pos x="421" y="421"/>
                </a:cxn>
                <a:cxn ang="0">
                  <a:pos x="421" y="0"/>
                </a:cxn>
              </a:cxnLst>
              <a:rect l="0" t="0" r="r" b="b"/>
              <a:pathLst>
                <a:path w="421" h="421">
                  <a:moveTo>
                    <a:pt x="421" y="0"/>
                  </a:moveTo>
                  <a:cubicBezTo>
                    <a:pt x="188" y="0"/>
                    <a:pt x="0" y="189"/>
                    <a:pt x="0" y="421"/>
                  </a:cubicBezTo>
                  <a:cubicBezTo>
                    <a:pt x="421" y="421"/>
                    <a:pt x="421" y="421"/>
                    <a:pt x="421" y="421"/>
                  </a:cubicBezTo>
                  <a:lnTo>
                    <a:pt x="421" y="0"/>
                  </a:lnTo>
                  <a:close/>
                </a:path>
              </a:pathLst>
            </a:custGeom>
            <a:solidFill>
              <a:srgbClr val="FFC000"/>
            </a:solidFill>
            <a:ln w="9525">
              <a:noFill/>
              <a:round/>
            </a:ln>
          </p:spPr>
          <p:txBody>
            <a:bodyPr vert="horz" wrap="square" lIns="91440" tIns="45720" rIns="91440" bIns="45720" numCol="1" anchor="t" anchorCtr="0" compatLnSpc="1"/>
            <a:lstStyle/>
            <a:p>
              <a:endParaRPr lang="en-US" dirty="0"/>
            </a:p>
          </p:txBody>
        </p:sp>
        <p:sp>
          <p:nvSpPr>
            <p:cNvPr id="4" name="Freeform 11"/>
            <p:cNvSpPr/>
            <p:nvPr/>
          </p:nvSpPr>
          <p:spPr bwMode="auto">
            <a:xfrm>
              <a:off x="4814552" y="3645433"/>
              <a:ext cx="1281448" cy="1285539"/>
            </a:xfrm>
            <a:custGeom>
              <a:avLst/>
              <a:gdLst/>
              <a:ahLst/>
              <a:cxnLst>
                <a:cxn ang="0">
                  <a:pos x="0" y="0"/>
                </a:cxn>
                <a:cxn ang="0">
                  <a:pos x="421" y="422"/>
                </a:cxn>
                <a:cxn ang="0">
                  <a:pos x="421" y="0"/>
                </a:cxn>
                <a:cxn ang="0">
                  <a:pos x="0" y="0"/>
                </a:cxn>
              </a:cxnLst>
              <a:rect l="0" t="0" r="r" b="b"/>
              <a:pathLst>
                <a:path w="421" h="422">
                  <a:moveTo>
                    <a:pt x="0" y="0"/>
                  </a:moveTo>
                  <a:cubicBezTo>
                    <a:pt x="0" y="233"/>
                    <a:pt x="188" y="422"/>
                    <a:pt x="421" y="422"/>
                  </a:cubicBezTo>
                  <a:cubicBezTo>
                    <a:pt x="421" y="0"/>
                    <a:pt x="421" y="0"/>
                    <a:pt x="421" y="0"/>
                  </a:cubicBezTo>
                  <a:lnTo>
                    <a:pt x="0" y="0"/>
                  </a:lnTo>
                  <a:close/>
                </a:path>
              </a:pathLst>
            </a:custGeom>
            <a:solidFill>
              <a:schemeClr val="tx1"/>
            </a:solidFill>
            <a:ln w="9525">
              <a:noFill/>
              <a:round/>
            </a:ln>
          </p:spPr>
          <p:txBody>
            <a:bodyPr vert="horz" wrap="square" lIns="91440" tIns="45720" rIns="91440" bIns="45720" numCol="1" anchor="t" anchorCtr="0" compatLnSpc="1"/>
            <a:lstStyle/>
            <a:p>
              <a:endParaRPr lang="en-US"/>
            </a:p>
          </p:txBody>
        </p:sp>
        <p:sp>
          <p:nvSpPr>
            <p:cNvPr id="5" name="Freeform 12"/>
            <p:cNvSpPr/>
            <p:nvPr/>
          </p:nvSpPr>
          <p:spPr bwMode="auto">
            <a:xfrm>
              <a:off x="6096000" y="2363990"/>
              <a:ext cx="1285540" cy="1281446"/>
            </a:xfrm>
            <a:custGeom>
              <a:avLst/>
              <a:gdLst/>
              <a:ahLst/>
              <a:cxnLst>
                <a:cxn ang="0">
                  <a:pos x="0" y="0"/>
                </a:cxn>
                <a:cxn ang="0">
                  <a:pos x="0" y="0"/>
                </a:cxn>
                <a:cxn ang="0">
                  <a:pos x="0" y="421"/>
                </a:cxn>
                <a:cxn ang="0">
                  <a:pos x="422" y="421"/>
                </a:cxn>
                <a:cxn ang="0">
                  <a:pos x="0" y="0"/>
                </a:cxn>
              </a:cxnLst>
              <a:rect l="0" t="0" r="r" b="b"/>
              <a:pathLst>
                <a:path w="422" h="421">
                  <a:moveTo>
                    <a:pt x="0" y="0"/>
                  </a:moveTo>
                  <a:cubicBezTo>
                    <a:pt x="0" y="0"/>
                    <a:pt x="0" y="0"/>
                    <a:pt x="0" y="0"/>
                  </a:cubicBezTo>
                  <a:cubicBezTo>
                    <a:pt x="0" y="421"/>
                    <a:pt x="0" y="421"/>
                    <a:pt x="0" y="421"/>
                  </a:cubicBezTo>
                  <a:cubicBezTo>
                    <a:pt x="422" y="421"/>
                    <a:pt x="422" y="421"/>
                    <a:pt x="422" y="421"/>
                  </a:cubicBezTo>
                  <a:cubicBezTo>
                    <a:pt x="422" y="189"/>
                    <a:pt x="233" y="0"/>
                    <a:pt x="0" y="0"/>
                  </a:cubicBezTo>
                  <a:close/>
                </a:path>
              </a:pathLst>
            </a:custGeom>
            <a:solidFill>
              <a:schemeClr val="tx1"/>
            </a:solidFill>
            <a:ln w="9525">
              <a:noFill/>
              <a:round/>
            </a:ln>
          </p:spPr>
          <p:txBody>
            <a:bodyPr vert="horz" wrap="square" lIns="91440" tIns="45720" rIns="91440" bIns="45720" numCol="1" anchor="t" anchorCtr="0" compatLnSpc="1"/>
            <a:lstStyle/>
            <a:p>
              <a:endParaRPr lang="en-US"/>
            </a:p>
          </p:txBody>
        </p:sp>
        <p:sp>
          <p:nvSpPr>
            <p:cNvPr id="6" name="Freeform 13"/>
            <p:cNvSpPr/>
            <p:nvPr/>
          </p:nvSpPr>
          <p:spPr bwMode="auto">
            <a:xfrm>
              <a:off x="6096000" y="3645433"/>
              <a:ext cx="1285540" cy="1285539"/>
            </a:xfrm>
            <a:custGeom>
              <a:avLst/>
              <a:gdLst/>
              <a:ahLst/>
              <a:cxnLst>
                <a:cxn ang="0">
                  <a:pos x="0" y="422"/>
                </a:cxn>
                <a:cxn ang="0">
                  <a:pos x="0" y="422"/>
                </a:cxn>
                <a:cxn ang="0">
                  <a:pos x="422" y="0"/>
                </a:cxn>
                <a:cxn ang="0">
                  <a:pos x="0" y="0"/>
                </a:cxn>
                <a:cxn ang="0">
                  <a:pos x="0" y="422"/>
                </a:cxn>
              </a:cxnLst>
              <a:rect l="0" t="0" r="r" b="b"/>
              <a:pathLst>
                <a:path w="422" h="422">
                  <a:moveTo>
                    <a:pt x="0" y="422"/>
                  </a:moveTo>
                  <a:cubicBezTo>
                    <a:pt x="0" y="422"/>
                    <a:pt x="0" y="422"/>
                    <a:pt x="0" y="422"/>
                  </a:cubicBezTo>
                  <a:cubicBezTo>
                    <a:pt x="233" y="422"/>
                    <a:pt x="422" y="233"/>
                    <a:pt x="422" y="0"/>
                  </a:cubicBezTo>
                  <a:cubicBezTo>
                    <a:pt x="0" y="0"/>
                    <a:pt x="0" y="0"/>
                    <a:pt x="0" y="0"/>
                  </a:cubicBezTo>
                  <a:lnTo>
                    <a:pt x="0" y="422"/>
                  </a:lnTo>
                  <a:close/>
                </a:path>
              </a:pathLst>
            </a:custGeom>
            <a:solidFill>
              <a:srgbClr val="FFC000"/>
            </a:solidFill>
            <a:ln w="9525">
              <a:noFill/>
              <a:round/>
            </a:ln>
          </p:spPr>
          <p:txBody>
            <a:bodyPr vert="horz" wrap="square" lIns="91440" tIns="45720" rIns="91440" bIns="45720" numCol="1" anchor="t" anchorCtr="0" compatLnSpc="1"/>
            <a:lstStyle/>
            <a:p>
              <a:endParaRPr lang="en-US"/>
            </a:p>
          </p:txBody>
        </p:sp>
        <p:sp>
          <p:nvSpPr>
            <p:cNvPr id="7" name="Freeform 14"/>
            <p:cNvSpPr/>
            <p:nvPr/>
          </p:nvSpPr>
          <p:spPr bwMode="auto">
            <a:xfrm>
              <a:off x="5506452" y="3055887"/>
              <a:ext cx="1183190" cy="1183188"/>
            </a:xfrm>
            <a:custGeom>
              <a:avLst/>
              <a:gdLst/>
              <a:ahLst/>
              <a:cxnLst>
                <a:cxn ang="0">
                  <a:pos x="384" y="155"/>
                </a:cxn>
                <a:cxn ang="0">
                  <a:pos x="255" y="10"/>
                </a:cxn>
                <a:cxn ang="0">
                  <a:pos x="205" y="1"/>
                </a:cxn>
                <a:cxn ang="0">
                  <a:pos x="155" y="4"/>
                </a:cxn>
                <a:cxn ang="0">
                  <a:pos x="10" y="134"/>
                </a:cxn>
                <a:cxn ang="0">
                  <a:pos x="1" y="183"/>
                </a:cxn>
                <a:cxn ang="0">
                  <a:pos x="4" y="234"/>
                </a:cxn>
                <a:cxn ang="0">
                  <a:pos x="134" y="379"/>
                </a:cxn>
                <a:cxn ang="0">
                  <a:pos x="183" y="388"/>
                </a:cxn>
                <a:cxn ang="0">
                  <a:pos x="234" y="384"/>
                </a:cxn>
                <a:cxn ang="0">
                  <a:pos x="379" y="255"/>
                </a:cxn>
                <a:cxn ang="0">
                  <a:pos x="388" y="205"/>
                </a:cxn>
                <a:cxn ang="0">
                  <a:pos x="384" y="155"/>
                </a:cxn>
              </a:cxnLst>
              <a:rect l="0" t="0" r="r" b="b"/>
              <a:pathLst>
                <a:path w="389" h="389">
                  <a:moveTo>
                    <a:pt x="384" y="155"/>
                  </a:moveTo>
                  <a:cubicBezTo>
                    <a:pt x="370" y="87"/>
                    <a:pt x="321" y="32"/>
                    <a:pt x="255" y="10"/>
                  </a:cubicBezTo>
                  <a:cubicBezTo>
                    <a:pt x="239" y="5"/>
                    <a:pt x="222" y="2"/>
                    <a:pt x="205" y="1"/>
                  </a:cubicBezTo>
                  <a:cubicBezTo>
                    <a:pt x="188" y="0"/>
                    <a:pt x="171" y="1"/>
                    <a:pt x="155" y="4"/>
                  </a:cubicBezTo>
                  <a:cubicBezTo>
                    <a:pt x="87" y="18"/>
                    <a:pt x="31" y="68"/>
                    <a:pt x="10" y="134"/>
                  </a:cubicBezTo>
                  <a:cubicBezTo>
                    <a:pt x="5" y="150"/>
                    <a:pt x="1" y="166"/>
                    <a:pt x="1" y="183"/>
                  </a:cubicBezTo>
                  <a:cubicBezTo>
                    <a:pt x="0" y="201"/>
                    <a:pt x="1" y="218"/>
                    <a:pt x="4" y="234"/>
                  </a:cubicBezTo>
                  <a:cubicBezTo>
                    <a:pt x="18" y="302"/>
                    <a:pt x="68" y="357"/>
                    <a:pt x="134" y="379"/>
                  </a:cubicBezTo>
                  <a:cubicBezTo>
                    <a:pt x="149" y="384"/>
                    <a:pt x="166" y="387"/>
                    <a:pt x="183" y="388"/>
                  </a:cubicBezTo>
                  <a:cubicBezTo>
                    <a:pt x="201" y="389"/>
                    <a:pt x="217" y="388"/>
                    <a:pt x="234" y="384"/>
                  </a:cubicBezTo>
                  <a:cubicBezTo>
                    <a:pt x="301" y="370"/>
                    <a:pt x="357" y="321"/>
                    <a:pt x="379" y="255"/>
                  </a:cubicBezTo>
                  <a:cubicBezTo>
                    <a:pt x="384" y="239"/>
                    <a:pt x="387" y="223"/>
                    <a:pt x="388" y="205"/>
                  </a:cubicBezTo>
                  <a:cubicBezTo>
                    <a:pt x="389" y="188"/>
                    <a:pt x="388" y="171"/>
                    <a:pt x="384" y="155"/>
                  </a:cubicBezTo>
                  <a:close/>
                </a:path>
              </a:pathLst>
            </a:custGeom>
            <a:solidFill>
              <a:srgbClr val="FDFDFE"/>
            </a:solidFill>
            <a:ln w="19050">
              <a:solidFill>
                <a:schemeClr val="bg1"/>
              </a:solidFill>
              <a:round/>
            </a:ln>
          </p:spPr>
          <p:txBody>
            <a:bodyPr vert="horz" wrap="square" lIns="91440" tIns="45720" rIns="91440" bIns="45720" numCol="1" anchor="t" anchorCtr="0" compatLnSpc="1"/>
            <a:lstStyle/>
            <a:p>
              <a:endParaRPr lang="en-US"/>
            </a:p>
          </p:txBody>
        </p:sp>
      </p:grpSp>
      <p:sp>
        <p:nvSpPr>
          <p:cNvPr id="8" name="Freeform 13"/>
          <p:cNvSpPr>
            <a:spLocks noEditPoints="1"/>
          </p:cNvSpPr>
          <p:nvPr/>
        </p:nvSpPr>
        <p:spPr bwMode="auto">
          <a:xfrm>
            <a:off x="5831309" y="3159407"/>
            <a:ext cx="583466" cy="970688"/>
          </a:xfrm>
          <a:custGeom>
            <a:avLst/>
            <a:gdLst>
              <a:gd name="T0" fmla="*/ 348 w 382"/>
              <a:gd name="T1" fmla="*/ 525 h 634"/>
              <a:gd name="T2" fmla="*/ 348 w 382"/>
              <a:gd name="T3" fmla="*/ 525 h 634"/>
              <a:gd name="T4" fmla="*/ 34 w 382"/>
              <a:gd name="T5" fmla="*/ 525 h 634"/>
              <a:gd name="T6" fmla="*/ 34 w 382"/>
              <a:gd name="T7" fmla="*/ 50 h 634"/>
              <a:gd name="T8" fmla="*/ 348 w 382"/>
              <a:gd name="T9" fmla="*/ 50 h 634"/>
              <a:gd name="T10" fmla="*/ 348 w 382"/>
              <a:gd name="T11" fmla="*/ 525 h 634"/>
              <a:gd name="T12" fmla="*/ 191 w 382"/>
              <a:gd name="T13" fmla="*/ 619 h 634"/>
              <a:gd name="T14" fmla="*/ 191 w 382"/>
              <a:gd name="T15" fmla="*/ 619 h 634"/>
              <a:gd name="T16" fmla="*/ 158 w 382"/>
              <a:gd name="T17" fmla="*/ 582 h 634"/>
              <a:gd name="T18" fmla="*/ 191 w 382"/>
              <a:gd name="T19" fmla="*/ 545 h 634"/>
              <a:gd name="T20" fmla="*/ 224 w 382"/>
              <a:gd name="T21" fmla="*/ 582 h 634"/>
              <a:gd name="T22" fmla="*/ 191 w 382"/>
              <a:gd name="T23" fmla="*/ 619 h 634"/>
              <a:gd name="T24" fmla="*/ 157 w 382"/>
              <a:gd name="T25" fmla="*/ 24 h 634"/>
              <a:gd name="T26" fmla="*/ 157 w 382"/>
              <a:gd name="T27" fmla="*/ 24 h 634"/>
              <a:gd name="T28" fmla="*/ 225 w 382"/>
              <a:gd name="T29" fmla="*/ 24 h 634"/>
              <a:gd name="T30" fmla="*/ 231 w 382"/>
              <a:gd name="T31" fmla="*/ 29 h 634"/>
              <a:gd name="T32" fmla="*/ 225 w 382"/>
              <a:gd name="T33" fmla="*/ 35 h 634"/>
              <a:gd name="T34" fmla="*/ 157 w 382"/>
              <a:gd name="T35" fmla="*/ 35 h 634"/>
              <a:gd name="T36" fmla="*/ 151 w 382"/>
              <a:gd name="T37" fmla="*/ 29 h 634"/>
              <a:gd name="T38" fmla="*/ 157 w 382"/>
              <a:gd name="T39" fmla="*/ 24 h 634"/>
              <a:gd name="T40" fmla="*/ 356 w 382"/>
              <a:gd name="T41" fmla="*/ 0 h 634"/>
              <a:gd name="T42" fmla="*/ 356 w 382"/>
              <a:gd name="T43" fmla="*/ 0 h 634"/>
              <a:gd name="T44" fmla="*/ 26 w 382"/>
              <a:gd name="T45" fmla="*/ 0 h 634"/>
              <a:gd name="T46" fmla="*/ 0 w 382"/>
              <a:gd name="T47" fmla="*/ 26 h 634"/>
              <a:gd name="T48" fmla="*/ 0 w 382"/>
              <a:gd name="T49" fmla="*/ 608 h 634"/>
              <a:gd name="T50" fmla="*/ 26 w 382"/>
              <a:gd name="T51" fmla="*/ 634 h 634"/>
              <a:gd name="T52" fmla="*/ 356 w 382"/>
              <a:gd name="T53" fmla="*/ 634 h 634"/>
              <a:gd name="T54" fmla="*/ 382 w 382"/>
              <a:gd name="T55" fmla="*/ 608 h 634"/>
              <a:gd name="T56" fmla="*/ 382 w 382"/>
              <a:gd name="T57" fmla="*/ 26 h 634"/>
              <a:gd name="T58" fmla="*/ 356 w 382"/>
              <a:gd name="T59" fmla="*/ 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2" h="634">
                <a:moveTo>
                  <a:pt x="348" y="525"/>
                </a:moveTo>
                <a:lnTo>
                  <a:pt x="348" y="525"/>
                </a:lnTo>
                <a:lnTo>
                  <a:pt x="34" y="525"/>
                </a:lnTo>
                <a:lnTo>
                  <a:pt x="34" y="50"/>
                </a:lnTo>
                <a:lnTo>
                  <a:pt x="348" y="50"/>
                </a:lnTo>
                <a:lnTo>
                  <a:pt x="348" y="525"/>
                </a:lnTo>
                <a:close/>
                <a:moveTo>
                  <a:pt x="191" y="619"/>
                </a:moveTo>
                <a:lnTo>
                  <a:pt x="191" y="619"/>
                </a:lnTo>
                <a:cubicBezTo>
                  <a:pt x="173" y="619"/>
                  <a:pt x="158" y="602"/>
                  <a:pt x="158" y="582"/>
                </a:cubicBezTo>
                <a:cubicBezTo>
                  <a:pt x="158" y="562"/>
                  <a:pt x="173" y="545"/>
                  <a:pt x="191" y="545"/>
                </a:cubicBezTo>
                <a:cubicBezTo>
                  <a:pt x="209" y="545"/>
                  <a:pt x="224" y="562"/>
                  <a:pt x="224" y="582"/>
                </a:cubicBezTo>
                <a:cubicBezTo>
                  <a:pt x="224" y="602"/>
                  <a:pt x="209" y="619"/>
                  <a:pt x="191" y="619"/>
                </a:cubicBezTo>
                <a:close/>
                <a:moveTo>
                  <a:pt x="157" y="24"/>
                </a:moveTo>
                <a:lnTo>
                  <a:pt x="157" y="24"/>
                </a:lnTo>
                <a:lnTo>
                  <a:pt x="225" y="24"/>
                </a:lnTo>
                <a:cubicBezTo>
                  <a:pt x="228" y="24"/>
                  <a:pt x="231" y="26"/>
                  <a:pt x="231" y="29"/>
                </a:cubicBezTo>
                <a:cubicBezTo>
                  <a:pt x="231" y="32"/>
                  <a:pt x="228" y="35"/>
                  <a:pt x="225" y="35"/>
                </a:cubicBezTo>
                <a:lnTo>
                  <a:pt x="157" y="35"/>
                </a:lnTo>
                <a:cubicBezTo>
                  <a:pt x="154" y="35"/>
                  <a:pt x="151" y="32"/>
                  <a:pt x="151" y="29"/>
                </a:cubicBezTo>
                <a:cubicBezTo>
                  <a:pt x="151" y="26"/>
                  <a:pt x="154" y="24"/>
                  <a:pt x="157" y="24"/>
                </a:cubicBezTo>
                <a:close/>
                <a:moveTo>
                  <a:pt x="356" y="0"/>
                </a:moveTo>
                <a:lnTo>
                  <a:pt x="356" y="0"/>
                </a:lnTo>
                <a:lnTo>
                  <a:pt x="26" y="0"/>
                </a:lnTo>
                <a:cubicBezTo>
                  <a:pt x="11" y="0"/>
                  <a:pt x="0" y="12"/>
                  <a:pt x="0" y="26"/>
                </a:cubicBezTo>
                <a:lnTo>
                  <a:pt x="0" y="608"/>
                </a:lnTo>
                <a:cubicBezTo>
                  <a:pt x="0" y="622"/>
                  <a:pt x="11" y="634"/>
                  <a:pt x="26" y="634"/>
                </a:cubicBezTo>
                <a:lnTo>
                  <a:pt x="356" y="634"/>
                </a:lnTo>
                <a:cubicBezTo>
                  <a:pt x="371" y="634"/>
                  <a:pt x="382" y="622"/>
                  <a:pt x="382" y="608"/>
                </a:cubicBezTo>
                <a:lnTo>
                  <a:pt x="382" y="26"/>
                </a:lnTo>
                <a:cubicBezTo>
                  <a:pt x="382" y="12"/>
                  <a:pt x="371" y="0"/>
                  <a:pt x="356" y="0"/>
                </a:cubicBezTo>
                <a:close/>
              </a:path>
            </a:pathLst>
          </a:custGeom>
          <a:solidFill>
            <a:schemeClr val="tx1"/>
          </a:solidFill>
          <a:ln w="0">
            <a:noFill/>
            <a:prstDash val="solid"/>
            <a:round/>
          </a:ln>
        </p:spPr>
        <p:txBody>
          <a:bodyPr vert="horz" wrap="square" lIns="91440" tIns="45720" rIns="91440" bIns="45720" numCol="1" anchor="t" anchorCtr="0" compatLnSpc="1"/>
          <a:lstStyle/>
          <a:p>
            <a:endParaRPr lang="zh-CN" altLang="en-US"/>
          </a:p>
        </p:txBody>
      </p:sp>
      <p:sp>
        <p:nvSpPr>
          <p:cNvPr id="9" name="矩形 3"/>
          <p:cNvSpPr/>
          <p:nvPr/>
        </p:nvSpPr>
        <p:spPr>
          <a:xfrm>
            <a:off x="7806126" y="2439107"/>
            <a:ext cx="3703704" cy="650240"/>
          </a:xfrm>
          <a:prstGeom prst="rect">
            <a:avLst/>
          </a:prstGeom>
        </p:spPr>
        <p:txBody>
          <a:bodyPr wrap="square">
            <a:spAutoFit/>
          </a:bodyPr>
          <a:lstStyle/>
          <a:p>
            <a:pPr lvl="0" algn="just">
              <a:lnSpc>
                <a:spcPct val="130000"/>
              </a:lnSpc>
            </a:pPr>
            <a:r>
              <a:rPr lang="zh-CN" altLang="en-US" sz="1400" dirty="0">
                <a:solidFill>
                  <a:schemeClr val="tx1">
                    <a:lumMod val="85000"/>
                    <a:lumOff val="15000"/>
                  </a:schemeClr>
                </a:solidFill>
                <a:latin typeface="+mn-ea"/>
              </a:rPr>
              <a:t>将数据与邻居道路的当前数据进行对比，并打分。得到分数</a:t>
            </a:r>
            <a:r>
              <a:rPr lang="en-US" altLang="zh-CN" sz="1400" dirty="0">
                <a:solidFill>
                  <a:schemeClr val="tx1">
                    <a:lumMod val="85000"/>
                    <a:lumOff val="15000"/>
                  </a:schemeClr>
                </a:solidFill>
                <a:latin typeface="+mn-ea"/>
              </a:rPr>
              <a:t>s2</a:t>
            </a:r>
          </a:p>
        </p:txBody>
      </p:sp>
      <p:sp>
        <p:nvSpPr>
          <p:cNvPr id="10" name="矩形 4"/>
          <p:cNvSpPr/>
          <p:nvPr/>
        </p:nvSpPr>
        <p:spPr>
          <a:xfrm>
            <a:off x="7806125" y="1682867"/>
            <a:ext cx="2011680" cy="570865"/>
          </a:xfrm>
          <a:prstGeom prst="rect">
            <a:avLst/>
          </a:prstGeom>
        </p:spPr>
        <p:txBody>
          <a:bodyPr wrap="none">
            <a:spAutoFit/>
          </a:bodyPr>
          <a:lstStyle/>
          <a:p>
            <a:pPr defTabSz="1218565">
              <a:lnSpc>
                <a:spcPct val="130000"/>
              </a:lnSpc>
              <a:defRPr/>
            </a:pPr>
            <a:r>
              <a:rPr lang="zh-CN" altLang="en-US" sz="2400" b="1" kern="0" dirty="0">
                <a:solidFill>
                  <a:schemeClr val="tx1">
                    <a:lumMod val="85000"/>
                    <a:lumOff val="15000"/>
                  </a:schemeClr>
                </a:solidFill>
              </a:rPr>
              <a:t>邻居异常得分</a:t>
            </a:r>
          </a:p>
        </p:txBody>
      </p:sp>
      <p:sp>
        <p:nvSpPr>
          <p:cNvPr id="12" name="矩形 3"/>
          <p:cNvSpPr/>
          <p:nvPr/>
        </p:nvSpPr>
        <p:spPr>
          <a:xfrm>
            <a:off x="7806126" y="4701534"/>
            <a:ext cx="3703704" cy="650240"/>
          </a:xfrm>
          <a:prstGeom prst="rect">
            <a:avLst/>
          </a:prstGeom>
        </p:spPr>
        <p:txBody>
          <a:bodyPr wrap="square">
            <a:spAutoFit/>
          </a:bodyPr>
          <a:lstStyle/>
          <a:p>
            <a:pPr lvl="0" algn="just">
              <a:lnSpc>
                <a:spcPct val="130000"/>
              </a:lnSpc>
            </a:pPr>
            <a:r>
              <a:rPr lang="zh-CN" altLang="en-US" sz="1400" dirty="0">
                <a:solidFill>
                  <a:schemeClr val="tx1">
                    <a:lumMod val="85000"/>
                    <a:lumOff val="15000"/>
                  </a:schemeClr>
                </a:solidFill>
                <a:latin typeface="+mn-ea"/>
              </a:rPr>
              <a:t>将前两步的两个分数</a:t>
            </a:r>
            <a:r>
              <a:rPr lang="en-US" altLang="zh-CN" sz="1400" dirty="0">
                <a:solidFill>
                  <a:schemeClr val="tx1">
                    <a:lumMod val="85000"/>
                    <a:lumOff val="15000"/>
                  </a:schemeClr>
                </a:solidFill>
                <a:latin typeface="+mn-ea"/>
              </a:rPr>
              <a:t>s1</a:t>
            </a:r>
            <a:r>
              <a:rPr lang="zh-CN" altLang="en-US" sz="1400" dirty="0">
                <a:solidFill>
                  <a:schemeClr val="tx1">
                    <a:lumMod val="85000"/>
                    <a:lumOff val="15000"/>
                  </a:schemeClr>
                </a:solidFill>
                <a:latin typeface="+mn-ea"/>
              </a:rPr>
              <a:t>、</a:t>
            </a:r>
            <a:r>
              <a:rPr lang="en-US" altLang="zh-CN" sz="1400" dirty="0">
                <a:solidFill>
                  <a:schemeClr val="tx1">
                    <a:lumMod val="85000"/>
                    <a:lumOff val="15000"/>
                  </a:schemeClr>
                </a:solidFill>
                <a:latin typeface="+mn-ea"/>
              </a:rPr>
              <a:t>s2</a:t>
            </a:r>
            <a:r>
              <a:rPr lang="zh-CN" altLang="en-US" sz="1400" dirty="0">
                <a:solidFill>
                  <a:schemeClr val="tx1">
                    <a:lumMod val="85000"/>
                    <a:lumOff val="15000"/>
                  </a:schemeClr>
                </a:solidFill>
                <a:latin typeface="+mn-ea"/>
              </a:rPr>
              <a:t>以系数为</a:t>
            </a:r>
            <a:r>
              <a:rPr lang="en-US" altLang="zh-CN" sz="1400" dirty="0">
                <a:solidFill>
                  <a:schemeClr val="tx1">
                    <a:lumMod val="85000"/>
                    <a:lumOff val="15000"/>
                  </a:schemeClr>
                </a:solidFill>
                <a:latin typeface="+mn-ea"/>
              </a:rPr>
              <a:t>0.5</a:t>
            </a:r>
            <a:r>
              <a:rPr lang="zh-CN" altLang="en-US" sz="1400" dirty="0">
                <a:solidFill>
                  <a:schemeClr val="tx1">
                    <a:lumMod val="85000"/>
                    <a:lumOff val="15000"/>
                  </a:schemeClr>
                </a:solidFill>
                <a:latin typeface="+mn-ea"/>
              </a:rPr>
              <a:t>进行线性相加，得到最终异常得分</a:t>
            </a:r>
            <a:r>
              <a:rPr lang="en-US" altLang="zh-CN" sz="1400" dirty="0">
                <a:solidFill>
                  <a:schemeClr val="tx1">
                    <a:lumMod val="85000"/>
                    <a:lumOff val="15000"/>
                  </a:schemeClr>
                </a:solidFill>
                <a:latin typeface="+mn-ea"/>
              </a:rPr>
              <a:t>s</a:t>
            </a:r>
            <a:r>
              <a:rPr lang="zh-CN" altLang="en-US" sz="1400" dirty="0">
                <a:solidFill>
                  <a:schemeClr val="tx1">
                    <a:lumMod val="85000"/>
                    <a:lumOff val="15000"/>
                  </a:schemeClr>
                </a:solidFill>
                <a:latin typeface="+mn-ea"/>
              </a:rPr>
              <a:t>。</a:t>
            </a:r>
          </a:p>
        </p:txBody>
      </p:sp>
      <p:sp>
        <p:nvSpPr>
          <p:cNvPr id="13" name="矩形 4"/>
          <p:cNvSpPr/>
          <p:nvPr/>
        </p:nvSpPr>
        <p:spPr>
          <a:xfrm>
            <a:off x="7806125" y="3945294"/>
            <a:ext cx="1402080" cy="570865"/>
          </a:xfrm>
          <a:prstGeom prst="rect">
            <a:avLst/>
          </a:prstGeom>
        </p:spPr>
        <p:txBody>
          <a:bodyPr wrap="none">
            <a:spAutoFit/>
          </a:bodyPr>
          <a:lstStyle/>
          <a:p>
            <a:pPr defTabSz="1218565">
              <a:lnSpc>
                <a:spcPct val="130000"/>
              </a:lnSpc>
              <a:defRPr/>
            </a:pPr>
            <a:r>
              <a:rPr lang="zh-CN" altLang="en-US" sz="2400" b="1" kern="0" dirty="0">
                <a:solidFill>
                  <a:schemeClr val="tx1">
                    <a:lumMod val="85000"/>
                    <a:lumOff val="15000"/>
                  </a:schemeClr>
                </a:solidFill>
              </a:rPr>
              <a:t>异常得分</a:t>
            </a:r>
          </a:p>
        </p:txBody>
      </p:sp>
      <p:sp>
        <p:nvSpPr>
          <p:cNvPr id="15" name="矩形 3"/>
          <p:cNvSpPr/>
          <p:nvPr/>
        </p:nvSpPr>
        <p:spPr>
          <a:xfrm>
            <a:off x="545221" y="2439107"/>
            <a:ext cx="3703704" cy="650240"/>
          </a:xfrm>
          <a:prstGeom prst="rect">
            <a:avLst/>
          </a:prstGeom>
        </p:spPr>
        <p:txBody>
          <a:bodyPr wrap="square">
            <a:spAutoFit/>
          </a:bodyPr>
          <a:lstStyle/>
          <a:p>
            <a:pPr lvl="0" algn="r">
              <a:lnSpc>
                <a:spcPct val="130000"/>
              </a:lnSpc>
            </a:pPr>
            <a:r>
              <a:rPr lang="zh-CN" altLang="en-US" sz="1400" dirty="0">
                <a:solidFill>
                  <a:schemeClr val="tx1">
                    <a:lumMod val="85000"/>
                    <a:lumOff val="15000"/>
                  </a:schemeClr>
                </a:solidFill>
                <a:latin typeface="+mn-ea"/>
              </a:rPr>
              <a:t>将数据与自身历史数据进行对比，并打分。得到分数</a:t>
            </a:r>
            <a:r>
              <a:rPr lang="en-US" altLang="zh-CN" sz="1400" dirty="0">
                <a:solidFill>
                  <a:schemeClr val="tx1">
                    <a:lumMod val="85000"/>
                    <a:lumOff val="15000"/>
                  </a:schemeClr>
                </a:solidFill>
                <a:latin typeface="+mn-ea"/>
              </a:rPr>
              <a:t>s1</a:t>
            </a:r>
          </a:p>
        </p:txBody>
      </p:sp>
      <p:sp>
        <p:nvSpPr>
          <p:cNvPr id="16" name="矩形 4"/>
          <p:cNvSpPr/>
          <p:nvPr/>
        </p:nvSpPr>
        <p:spPr>
          <a:xfrm>
            <a:off x="2237245" y="1682867"/>
            <a:ext cx="2011680" cy="570865"/>
          </a:xfrm>
          <a:prstGeom prst="rect">
            <a:avLst/>
          </a:prstGeom>
        </p:spPr>
        <p:txBody>
          <a:bodyPr wrap="none">
            <a:spAutoFit/>
          </a:bodyPr>
          <a:lstStyle/>
          <a:p>
            <a:pPr algn="r" defTabSz="1218565">
              <a:lnSpc>
                <a:spcPct val="130000"/>
              </a:lnSpc>
              <a:defRPr/>
            </a:pPr>
            <a:r>
              <a:rPr lang="zh-CN" altLang="en-US" sz="2400" b="1" kern="0" dirty="0">
                <a:solidFill>
                  <a:schemeClr val="tx1">
                    <a:lumMod val="85000"/>
                    <a:lumOff val="15000"/>
                  </a:schemeClr>
                </a:solidFill>
              </a:rPr>
              <a:t>历史异常得分</a:t>
            </a:r>
          </a:p>
        </p:txBody>
      </p:sp>
      <p:sp>
        <p:nvSpPr>
          <p:cNvPr id="18" name="矩形 3"/>
          <p:cNvSpPr/>
          <p:nvPr/>
        </p:nvSpPr>
        <p:spPr>
          <a:xfrm>
            <a:off x="545221" y="4701534"/>
            <a:ext cx="3703704" cy="370840"/>
          </a:xfrm>
          <a:prstGeom prst="rect">
            <a:avLst/>
          </a:prstGeom>
        </p:spPr>
        <p:txBody>
          <a:bodyPr wrap="square">
            <a:spAutoFit/>
          </a:bodyPr>
          <a:lstStyle/>
          <a:p>
            <a:pPr lvl="0" algn="r">
              <a:lnSpc>
                <a:spcPct val="130000"/>
              </a:lnSpc>
            </a:pPr>
            <a:r>
              <a:rPr sz="1400" dirty="0">
                <a:solidFill>
                  <a:schemeClr val="tx1">
                    <a:lumMod val="85000"/>
                    <a:lumOff val="15000"/>
                  </a:schemeClr>
                </a:solidFill>
                <a:latin typeface="+mn-ea"/>
              </a:rPr>
              <a:t>异常得分越低，异常可能越大</a:t>
            </a:r>
          </a:p>
        </p:txBody>
      </p:sp>
      <p:sp>
        <p:nvSpPr>
          <p:cNvPr id="19" name="矩形 4"/>
          <p:cNvSpPr/>
          <p:nvPr/>
        </p:nvSpPr>
        <p:spPr>
          <a:xfrm>
            <a:off x="3456445" y="3945294"/>
            <a:ext cx="792480" cy="570865"/>
          </a:xfrm>
          <a:prstGeom prst="rect">
            <a:avLst/>
          </a:prstGeom>
        </p:spPr>
        <p:txBody>
          <a:bodyPr wrap="none">
            <a:spAutoFit/>
          </a:bodyPr>
          <a:lstStyle/>
          <a:p>
            <a:pPr algn="r" defTabSz="1218565">
              <a:lnSpc>
                <a:spcPct val="130000"/>
              </a:lnSpc>
              <a:defRPr/>
            </a:pPr>
            <a:r>
              <a:rPr lang="zh-CN" altLang="en-US" sz="2400" b="1" kern="0" dirty="0">
                <a:solidFill>
                  <a:schemeClr val="tx1">
                    <a:lumMod val="85000"/>
                    <a:lumOff val="15000"/>
                  </a:schemeClr>
                </a:solidFill>
              </a:rPr>
              <a:t>结果</a:t>
            </a:r>
          </a:p>
        </p:txBody>
      </p:sp>
      <p:sp>
        <p:nvSpPr>
          <p:cNvPr id="21" name="矩形 4"/>
          <p:cNvSpPr/>
          <p:nvPr/>
        </p:nvSpPr>
        <p:spPr>
          <a:xfrm>
            <a:off x="4947043" y="2452197"/>
            <a:ext cx="655949" cy="665375"/>
          </a:xfrm>
          <a:prstGeom prst="rect">
            <a:avLst/>
          </a:prstGeom>
        </p:spPr>
        <p:txBody>
          <a:bodyPr wrap="none">
            <a:spAutoFit/>
          </a:bodyPr>
          <a:lstStyle/>
          <a:p>
            <a:pPr algn="ctr" defTabSz="1218565">
              <a:lnSpc>
                <a:spcPct val="130000"/>
              </a:lnSpc>
              <a:defRPr/>
            </a:pPr>
            <a:r>
              <a:rPr lang="en-US" altLang="zh-CN" sz="3200" b="1" kern="0" dirty="0">
                <a:solidFill>
                  <a:schemeClr val="bg1"/>
                </a:solidFill>
              </a:rPr>
              <a:t>01</a:t>
            </a:r>
          </a:p>
        </p:txBody>
      </p:sp>
      <p:sp>
        <p:nvSpPr>
          <p:cNvPr id="22" name="矩形 4"/>
          <p:cNvSpPr/>
          <p:nvPr/>
        </p:nvSpPr>
        <p:spPr>
          <a:xfrm>
            <a:off x="6673361" y="2452197"/>
            <a:ext cx="655949" cy="665375"/>
          </a:xfrm>
          <a:prstGeom prst="rect">
            <a:avLst/>
          </a:prstGeom>
        </p:spPr>
        <p:txBody>
          <a:bodyPr wrap="none">
            <a:spAutoFit/>
          </a:bodyPr>
          <a:lstStyle/>
          <a:p>
            <a:pPr algn="ctr" defTabSz="1218565">
              <a:lnSpc>
                <a:spcPct val="130000"/>
              </a:lnSpc>
              <a:defRPr/>
            </a:pPr>
            <a:r>
              <a:rPr lang="en-US" altLang="zh-CN" sz="3200" b="1" kern="0" dirty="0">
                <a:solidFill>
                  <a:schemeClr val="bg1"/>
                </a:solidFill>
              </a:rPr>
              <a:t>02</a:t>
            </a:r>
          </a:p>
        </p:txBody>
      </p:sp>
      <p:sp>
        <p:nvSpPr>
          <p:cNvPr id="23" name="矩形 4"/>
          <p:cNvSpPr/>
          <p:nvPr/>
        </p:nvSpPr>
        <p:spPr>
          <a:xfrm>
            <a:off x="4947044" y="4104607"/>
            <a:ext cx="655949" cy="665375"/>
          </a:xfrm>
          <a:prstGeom prst="rect">
            <a:avLst/>
          </a:prstGeom>
        </p:spPr>
        <p:txBody>
          <a:bodyPr wrap="none">
            <a:spAutoFit/>
          </a:bodyPr>
          <a:lstStyle/>
          <a:p>
            <a:pPr algn="ctr" defTabSz="1218565">
              <a:lnSpc>
                <a:spcPct val="130000"/>
              </a:lnSpc>
              <a:defRPr/>
            </a:pPr>
            <a:r>
              <a:rPr lang="en-US" altLang="zh-CN" sz="3200" b="1" kern="0" dirty="0">
                <a:solidFill>
                  <a:schemeClr val="bg1"/>
                </a:solidFill>
              </a:rPr>
              <a:t>04</a:t>
            </a:r>
          </a:p>
        </p:txBody>
      </p:sp>
      <p:sp>
        <p:nvSpPr>
          <p:cNvPr id="24" name="矩形 4"/>
          <p:cNvSpPr/>
          <p:nvPr/>
        </p:nvSpPr>
        <p:spPr>
          <a:xfrm>
            <a:off x="6673361" y="4104607"/>
            <a:ext cx="655949" cy="665375"/>
          </a:xfrm>
          <a:prstGeom prst="rect">
            <a:avLst/>
          </a:prstGeom>
        </p:spPr>
        <p:txBody>
          <a:bodyPr wrap="none">
            <a:spAutoFit/>
          </a:bodyPr>
          <a:lstStyle/>
          <a:p>
            <a:pPr algn="ctr" defTabSz="1218565">
              <a:lnSpc>
                <a:spcPct val="130000"/>
              </a:lnSpc>
              <a:defRPr/>
            </a:pPr>
            <a:r>
              <a:rPr lang="en-US" altLang="zh-CN" sz="3200" b="1" kern="0" dirty="0">
                <a:solidFill>
                  <a:schemeClr val="bg1"/>
                </a:solidFill>
              </a:rPr>
              <a:t>03</a:t>
            </a:r>
          </a:p>
        </p:txBody>
      </p:sp>
      <p:sp>
        <p:nvSpPr>
          <p:cNvPr id="25" name="文本框 24"/>
          <p:cNvSpPr txBox="1"/>
          <p:nvPr/>
        </p:nvSpPr>
        <p:spPr>
          <a:xfrm>
            <a:off x="4463405" y="621897"/>
            <a:ext cx="4028135" cy="512445"/>
          </a:xfrm>
          <a:prstGeom prst="rect">
            <a:avLst/>
          </a:prstGeom>
          <a:noFill/>
        </p:spPr>
        <p:txBody>
          <a:bodyPr wrap="square" rtlCol="0" anchor="ctr">
            <a:spAutoFit/>
          </a:bodyPr>
          <a:lstStyle/>
          <a:p>
            <a:pPr algn="ctr">
              <a:lnSpc>
                <a:spcPct val="110000"/>
              </a:lnSpc>
            </a:pPr>
            <a:r>
              <a:rPr kumimoji="1" lang="zh-CN" altLang="en-US" sz="2490" b="1" dirty="0"/>
              <a:t>计算异常得分</a:t>
            </a:r>
          </a:p>
        </p:txBody>
      </p:sp>
      <p:pic>
        <p:nvPicPr>
          <p:cNvPr id="26" name="图片 25" descr="QNCD]S)X{VB5R]$5@8FK[@5"/>
          <p:cNvPicPr>
            <a:picLocks noChangeAspect="1"/>
          </p:cNvPicPr>
          <p:nvPr/>
        </p:nvPicPr>
        <p:blipFill>
          <a:blip r:embed="rId3"/>
          <a:stretch>
            <a:fillRect/>
          </a:stretch>
        </p:blipFill>
        <p:spPr>
          <a:xfrm>
            <a:off x="7811770" y="5361305"/>
            <a:ext cx="3302635" cy="1299210"/>
          </a:xfrm>
          <a:prstGeom prst="rect">
            <a:avLst/>
          </a:prstGeom>
        </p:spPr>
      </p:pic>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AC1707DD-DE01-4744-84C0-AC115A491D39}"/>
                  </a:ext>
                </a:extLst>
              </p:cNvPr>
              <p:cNvSpPr txBox="1"/>
              <p:nvPr/>
            </p:nvSpPr>
            <p:spPr>
              <a:xfrm>
                <a:off x="1079836" y="5716695"/>
                <a:ext cx="3924664" cy="4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𝛼</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𝐻𝑖𝑠𝑡𝑜𝑟𝑦</m:t>
                              </m:r>
                            </m:sub>
                          </m:sSub>
                        </m:e>
                      </m:d>
                      <m:r>
                        <a:rPr lang="en-US" altLang="zh-CN" b="0" i="0"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0" smtClean="0">
                              <a:latin typeface="Cambria Math" panose="02040503050406030204" pitchFamily="18" charset="0"/>
                            </a:rPr>
                            <m:t>1−</m:t>
                          </m:r>
                          <m:r>
                            <a:rPr lang="zh-CN" altLang="en-US" i="1">
                              <a:latin typeface="Cambria Math" panose="02040503050406030204" pitchFamily="18" charset="0"/>
                            </a:rPr>
                            <m:t>𝛼</m:t>
                          </m:r>
                        </m:e>
                      </m:d>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𝑁𝑒𝑖𝑔h𝑏𝑜𝑟</m:t>
                              </m:r>
                            </m:sub>
                          </m:sSub>
                        </m:e>
                      </m:d>
                      <m:r>
                        <a:rPr lang="en-US" altLang="zh-CN" b="0" i="0" smtClean="0">
                          <a:latin typeface="Cambria Math" panose="02040503050406030204" pitchFamily="18" charset="0"/>
                        </a:rPr>
                        <m:t>&lt;</m:t>
                      </m:r>
                      <m:r>
                        <m:rPr>
                          <m:sty m:val="p"/>
                        </m:rPr>
                        <a:rPr lang="el-GR" altLang="zh-CN" b="0" i="1" smtClean="0">
                          <a:latin typeface="Cambria Math" panose="02040503050406030204" pitchFamily="18" charset="0"/>
                          <a:ea typeface="Cambria Math" panose="02040503050406030204" pitchFamily="18" charset="0"/>
                        </a:rPr>
                        <m:t>β</m:t>
                      </m:r>
                    </m:oMath>
                  </m:oMathPara>
                </a14:m>
                <a:endParaRPr lang="zh-CN" altLang="en-US" dirty="0"/>
              </a:p>
            </p:txBody>
          </p:sp>
        </mc:Choice>
        <mc:Fallback xmlns="">
          <p:sp>
            <p:nvSpPr>
              <p:cNvPr id="28" name="文本框 27">
                <a:extLst>
                  <a:ext uri="{FF2B5EF4-FFF2-40B4-BE49-F238E27FC236}">
                    <a16:creationId xmlns:a16="http://schemas.microsoft.com/office/drawing/2014/main" id="{AC1707DD-DE01-4744-84C0-AC115A491D39}"/>
                  </a:ext>
                </a:extLst>
              </p:cNvPr>
              <p:cNvSpPr txBox="1">
                <a:spLocks noRot="1" noChangeAspect="1" noMove="1" noResize="1" noEditPoints="1" noAdjustHandles="1" noChangeArrowheads="1" noChangeShapeType="1" noTextEdit="1"/>
              </p:cNvSpPr>
              <p:nvPr/>
            </p:nvSpPr>
            <p:spPr>
              <a:xfrm>
                <a:off x="1079836" y="5716695"/>
                <a:ext cx="3924664" cy="411651"/>
              </a:xfrm>
              <a:prstGeom prst="rect">
                <a:avLst/>
              </a:prstGeom>
              <a:blipFill>
                <a:blip r:embed="rId4"/>
                <a:stretch>
                  <a:fillRect b="-1044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43538" y="228600"/>
            <a:ext cx="6300787" cy="6443663"/>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18"/>
          <p:cNvSpPr txBox="1">
            <a:spLocks noChangeArrowheads="1"/>
          </p:cNvSpPr>
          <p:nvPr/>
        </p:nvSpPr>
        <p:spPr bwMode="auto">
          <a:xfrm>
            <a:off x="7294686" y="3269632"/>
            <a:ext cx="447776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7200" b="1" dirty="0">
                <a:latin typeface="Yuanti SC" charset="-122"/>
                <a:ea typeface="Yuanti SC" charset="-122"/>
                <a:cs typeface="Yuanti SC" charset="-122"/>
              </a:rPr>
              <a:t>  </a:t>
            </a:r>
            <a:r>
              <a:rPr kumimoji="1" lang="en-US" altLang="zh-CN" sz="7200" b="1" dirty="0">
                <a:solidFill>
                  <a:srgbClr val="FFC000"/>
                </a:solidFill>
                <a:latin typeface="Yuanti SC" charset="-122"/>
                <a:ea typeface="Yuanti SC" charset="-122"/>
                <a:cs typeface="Yuanti SC" charset="-122"/>
              </a:rPr>
              <a:t>PART</a:t>
            </a:r>
            <a:r>
              <a:rPr kumimoji="1" lang="zh-CN" altLang="en-US" sz="7200" b="1" dirty="0">
                <a:solidFill>
                  <a:srgbClr val="FFC000"/>
                </a:solidFill>
                <a:latin typeface="Yuanti SC" charset="-122"/>
                <a:ea typeface="Yuanti SC" charset="-122"/>
                <a:cs typeface="Yuanti SC" charset="-122"/>
              </a:rPr>
              <a:t> </a:t>
            </a:r>
            <a:r>
              <a:rPr kumimoji="1" lang="en-US" altLang="zh-CN" sz="7200" b="1" dirty="0">
                <a:solidFill>
                  <a:srgbClr val="FFC000"/>
                </a:solidFill>
                <a:latin typeface="Yuanti SC" charset="-122"/>
                <a:ea typeface="Yuanti SC" charset="-122"/>
                <a:cs typeface="Yuanti SC" charset="-122"/>
              </a:rPr>
              <a:t>3</a:t>
            </a:r>
            <a:endParaRPr kumimoji="1" lang="zh-CN" altLang="en-US" sz="11500" b="1" dirty="0">
              <a:solidFill>
                <a:srgbClr val="FFC000"/>
              </a:solidFill>
              <a:latin typeface="Yuanti SC" charset="-122"/>
              <a:ea typeface="Yuanti SC" charset="-122"/>
              <a:cs typeface="Yuanti SC" charset="-122"/>
            </a:endParaRPr>
          </a:p>
        </p:txBody>
      </p:sp>
      <p:sp>
        <p:nvSpPr>
          <p:cNvPr id="6" name="文本框 5"/>
          <p:cNvSpPr txBox="1"/>
          <p:nvPr/>
        </p:nvSpPr>
        <p:spPr>
          <a:xfrm>
            <a:off x="6507471" y="1320519"/>
            <a:ext cx="6085936" cy="2215991"/>
          </a:xfrm>
          <a:prstGeom prst="rect">
            <a:avLst/>
          </a:prstGeom>
          <a:noFill/>
        </p:spPr>
        <p:txBody>
          <a:bodyPr wrap="square" rtlCol="0">
            <a:spAutoFit/>
          </a:bodyPr>
          <a:lstStyle/>
          <a:p>
            <a:r>
              <a:rPr kumimoji="1" lang="en-US" altLang="zh-CN" sz="13800" b="1">
                <a:latin typeface="Yuanti SC" charset="-122"/>
                <a:ea typeface="Yuanti SC" charset="-122"/>
                <a:cs typeface="Yuanti SC" charset="-122"/>
              </a:rPr>
              <a:t>THREE</a:t>
            </a:r>
            <a:endParaRPr kumimoji="1" lang="zh-CN" altLang="en-US" sz="13800" b="1" dirty="0">
              <a:latin typeface="Yuanti SC" charset="-122"/>
              <a:ea typeface="Yuanti SC" charset="-122"/>
              <a:cs typeface="Yuanti SC" charset="-122"/>
            </a:endParaRPr>
          </a:p>
        </p:txBody>
      </p:sp>
      <p:sp>
        <p:nvSpPr>
          <p:cNvPr id="7" name="TextBox 23"/>
          <p:cNvSpPr txBox="1"/>
          <p:nvPr/>
        </p:nvSpPr>
        <p:spPr>
          <a:xfrm>
            <a:off x="259386" y="1797957"/>
            <a:ext cx="4778744" cy="1938992"/>
          </a:xfrm>
          <a:prstGeom prst="rect">
            <a:avLst/>
          </a:prstGeom>
          <a:noFill/>
        </p:spPr>
        <p:txBody>
          <a:bodyPr wrap="none" rtlCol="0">
            <a:spAutoFit/>
          </a:bodyPr>
          <a:lstStyle/>
          <a:p>
            <a:pPr>
              <a:lnSpc>
                <a:spcPts val="7200"/>
              </a:lnSpc>
            </a:pPr>
            <a:r>
              <a:rPr lang="id-ID" sz="7200" dirty="0">
                <a:solidFill>
                  <a:srgbClr val="FFC000"/>
                </a:solidFill>
                <a:latin typeface="Nexa Bold" panose="02000000000000000000" pitchFamily="50" charset="0"/>
              </a:rPr>
              <a:t>AWESOME</a:t>
            </a:r>
          </a:p>
          <a:p>
            <a:pPr>
              <a:lnSpc>
                <a:spcPts val="7200"/>
              </a:lnSpc>
            </a:pPr>
            <a:r>
              <a:rPr lang="id-ID" sz="7200" dirty="0">
                <a:solidFill>
                  <a:srgbClr val="FFC000"/>
                </a:solidFill>
                <a:latin typeface="Nexa Bold" panose="02000000000000000000" pitchFamily="50" charset="0"/>
              </a:rPr>
              <a:t>DESIGN</a:t>
            </a:r>
          </a:p>
        </p:txBody>
      </p:sp>
      <p:sp>
        <p:nvSpPr>
          <p:cNvPr id="8" name="TextBox 24"/>
          <p:cNvSpPr txBox="1"/>
          <p:nvPr/>
        </p:nvSpPr>
        <p:spPr>
          <a:xfrm>
            <a:off x="259386" y="4245428"/>
            <a:ext cx="4705752" cy="646331"/>
          </a:xfrm>
          <a:prstGeom prst="rect">
            <a:avLst/>
          </a:prstGeom>
          <a:noFill/>
        </p:spPr>
        <p:txBody>
          <a:bodyPr wrap="square" rtlCol="0">
            <a:spAutoFit/>
          </a:bodyPr>
          <a:lstStyle/>
          <a:p>
            <a:r>
              <a:rPr lang="id-ID" sz="1200" dirty="0" err="1">
                <a:solidFill>
                  <a:schemeClr val="bg1"/>
                </a:solidFill>
                <a:latin typeface="Roboto Light" panose="02000000000000000000" pitchFamily="2" charset="0"/>
                <a:ea typeface="Roboto Light" panose="02000000000000000000" pitchFamily="2" charset="0"/>
              </a:rPr>
              <a:t>Lorem</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ipsum</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dolor</a:t>
            </a:r>
            <a:r>
              <a:rPr lang="id-ID" sz="1200" dirty="0">
                <a:solidFill>
                  <a:schemeClr val="bg1"/>
                </a:solidFill>
                <a:latin typeface="Roboto Light" panose="02000000000000000000" pitchFamily="2" charset="0"/>
                <a:ea typeface="Roboto Light" panose="02000000000000000000" pitchFamily="2" charset="0"/>
              </a:rPr>
              <a:t> sit </a:t>
            </a:r>
            <a:r>
              <a:rPr lang="id-ID" sz="1200" dirty="0" err="1">
                <a:solidFill>
                  <a:schemeClr val="bg1"/>
                </a:solidFill>
                <a:latin typeface="Roboto Light" panose="02000000000000000000" pitchFamily="2" charset="0"/>
                <a:ea typeface="Roboto Light" panose="02000000000000000000" pitchFamily="2" charset="0"/>
              </a:rPr>
              <a:t>amet</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consectetur</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adipiscing</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elit</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Proin</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sed</a:t>
            </a:r>
            <a:r>
              <a:rPr lang="id-ID" sz="1200" dirty="0">
                <a:solidFill>
                  <a:schemeClr val="bg1"/>
                </a:solidFill>
                <a:latin typeface="Roboto Light" panose="02000000000000000000" pitchFamily="2" charset="0"/>
                <a:ea typeface="Roboto Light" panose="02000000000000000000" pitchFamily="2" charset="0"/>
              </a:rPr>
              <a:t> libero in </a:t>
            </a:r>
            <a:r>
              <a:rPr lang="id-ID" sz="1200" dirty="0" err="1">
                <a:solidFill>
                  <a:schemeClr val="bg1"/>
                </a:solidFill>
                <a:latin typeface="Roboto Light" panose="02000000000000000000" pitchFamily="2" charset="0"/>
                <a:ea typeface="Roboto Light" panose="02000000000000000000" pitchFamily="2" charset="0"/>
              </a:rPr>
              <a:t>magna</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ultrices</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gravida</a:t>
            </a:r>
            <a:r>
              <a:rPr lang="id-ID" sz="1200" dirty="0">
                <a:solidFill>
                  <a:schemeClr val="bg1"/>
                </a:solidFill>
                <a:latin typeface="Roboto Light" panose="02000000000000000000" pitchFamily="2" charset="0"/>
                <a:ea typeface="Roboto Light" panose="02000000000000000000" pitchFamily="2" charset="0"/>
              </a:rPr>
              <a:t> sit </a:t>
            </a:r>
            <a:r>
              <a:rPr lang="id-ID" sz="1200" dirty="0" err="1">
                <a:solidFill>
                  <a:schemeClr val="bg1"/>
                </a:solidFill>
                <a:latin typeface="Roboto Light" panose="02000000000000000000" pitchFamily="2" charset="0"/>
                <a:ea typeface="Roboto Light" panose="02000000000000000000" pitchFamily="2" charset="0"/>
              </a:rPr>
              <a:t>amet</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at</a:t>
            </a:r>
            <a:r>
              <a:rPr lang="id-ID" sz="1200" dirty="0">
                <a:solidFill>
                  <a:schemeClr val="bg1"/>
                </a:solidFill>
                <a:latin typeface="Roboto Light" panose="02000000000000000000" pitchFamily="2" charset="0"/>
                <a:ea typeface="Roboto Light" panose="02000000000000000000" pitchFamily="2" charset="0"/>
              </a:rPr>
              <a:t> diam. </a:t>
            </a:r>
            <a:r>
              <a:rPr lang="id-ID" sz="1200" dirty="0" err="1">
                <a:solidFill>
                  <a:schemeClr val="bg1"/>
                </a:solidFill>
                <a:latin typeface="Roboto Light" panose="02000000000000000000" pitchFamily="2" charset="0"/>
                <a:ea typeface="Roboto Light" panose="02000000000000000000" pitchFamily="2" charset="0"/>
              </a:rPr>
              <a:t>Suspendisse</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placerat</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gravida</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magna</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vel</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fermentum</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Aenean</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nunc</a:t>
            </a:r>
            <a:r>
              <a:rPr lang="id-ID" sz="1200" dirty="0">
                <a:solidFill>
                  <a:schemeClr val="bg1"/>
                </a:solidFill>
                <a:latin typeface="Roboto Light" panose="02000000000000000000" pitchFamily="2" charset="0"/>
                <a:ea typeface="Roboto Light" panose="02000000000000000000" pitchFamily="2" charset="0"/>
              </a:rPr>
              <a:t> purus, </a:t>
            </a:r>
          </a:p>
        </p:txBody>
      </p:sp>
      <p:sp>
        <p:nvSpPr>
          <p:cNvPr id="9" name="文本框 8"/>
          <p:cNvSpPr txBox="1"/>
          <p:nvPr/>
        </p:nvSpPr>
        <p:spPr>
          <a:xfrm>
            <a:off x="8149468" y="4374188"/>
            <a:ext cx="4745064" cy="521970"/>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latin typeface="Yuanti SC" charset="-122"/>
                <a:ea typeface="Yuanti SC" charset="-122"/>
                <a:cs typeface="Yuanti SC" charset="-122"/>
              </a:rPr>
              <a:t>实验结果</a:t>
            </a:r>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6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1DA95854-0C79-4349-A2AA-8FDF9D8DEB8E}"/>
              </a:ext>
            </a:extLst>
          </p:cNvPr>
          <p:cNvGrpSpPr/>
          <p:nvPr/>
        </p:nvGrpSpPr>
        <p:grpSpPr>
          <a:xfrm>
            <a:off x="7268729" y="277319"/>
            <a:ext cx="4784725" cy="4406900"/>
            <a:chOff x="3705225" y="2451100"/>
            <a:chExt cx="4784725" cy="4406900"/>
          </a:xfrm>
        </p:grpSpPr>
        <p:sp>
          <p:nvSpPr>
            <p:cNvPr id="32772" name="Freeform 5"/>
            <p:cNvSpPr/>
            <p:nvPr/>
          </p:nvSpPr>
          <p:spPr bwMode="auto">
            <a:xfrm>
              <a:off x="5500688" y="2457450"/>
              <a:ext cx="2989262" cy="2516188"/>
            </a:xfrm>
            <a:custGeom>
              <a:avLst/>
              <a:gdLst>
                <a:gd name="T0" fmla="*/ 883 w 1766"/>
                <a:gd name="T1" fmla="*/ 0 h 1486"/>
                <a:gd name="T2" fmla="*/ 1766 w 1766"/>
                <a:gd name="T3" fmla="*/ 624 h 1486"/>
                <a:gd name="T4" fmla="*/ 883 w 1766"/>
                <a:gd name="T5" fmla="*/ 1249 h 1486"/>
                <a:gd name="T6" fmla="*/ 637 w 1766"/>
                <a:gd name="T7" fmla="*/ 1224 h 1486"/>
                <a:gd name="T8" fmla="*/ 714 w 1766"/>
                <a:gd name="T9" fmla="*/ 1486 h 1486"/>
                <a:gd name="T10" fmla="*/ 498 w 1766"/>
                <a:gd name="T11" fmla="*/ 1186 h 1486"/>
                <a:gd name="T12" fmla="*/ 0 w 1766"/>
                <a:gd name="T13" fmla="*/ 624 h 1486"/>
                <a:gd name="T14" fmla="*/ 883 w 1766"/>
                <a:gd name="T15" fmla="*/ 0 h 14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66" h="1486">
                  <a:moveTo>
                    <a:pt x="883" y="0"/>
                  </a:moveTo>
                  <a:cubicBezTo>
                    <a:pt x="1371" y="0"/>
                    <a:pt x="1766" y="279"/>
                    <a:pt x="1766" y="624"/>
                  </a:cubicBezTo>
                  <a:cubicBezTo>
                    <a:pt x="1766" y="969"/>
                    <a:pt x="1371" y="1249"/>
                    <a:pt x="883" y="1249"/>
                  </a:cubicBezTo>
                  <a:cubicBezTo>
                    <a:pt x="798" y="1249"/>
                    <a:pt x="715" y="1240"/>
                    <a:pt x="637" y="1224"/>
                  </a:cubicBezTo>
                  <a:cubicBezTo>
                    <a:pt x="649" y="1314"/>
                    <a:pt x="674" y="1405"/>
                    <a:pt x="714" y="1486"/>
                  </a:cubicBezTo>
                  <a:cubicBezTo>
                    <a:pt x="617" y="1381"/>
                    <a:pt x="547" y="1287"/>
                    <a:pt x="498" y="1186"/>
                  </a:cubicBezTo>
                  <a:cubicBezTo>
                    <a:pt x="203" y="1085"/>
                    <a:pt x="0" y="871"/>
                    <a:pt x="0" y="624"/>
                  </a:cubicBezTo>
                  <a:cubicBezTo>
                    <a:pt x="0" y="279"/>
                    <a:pt x="395" y="0"/>
                    <a:pt x="883" y="0"/>
                  </a:cubicBezTo>
                  <a:close/>
                </a:path>
              </a:pathLst>
            </a:custGeom>
            <a:solidFill>
              <a:srgbClr val="FFC000"/>
            </a:solidFill>
            <a:ln>
              <a:noFill/>
            </a:ln>
          </p:spPr>
          <p:txBody>
            <a:bodyPr/>
            <a:lstStyle/>
            <a:p>
              <a:endParaRPr lang="zh-CN" altLang="en-US"/>
            </a:p>
          </p:txBody>
        </p:sp>
        <p:sp>
          <p:nvSpPr>
            <p:cNvPr id="32773" name="Freeform 6"/>
            <p:cNvSpPr/>
            <p:nvPr/>
          </p:nvSpPr>
          <p:spPr bwMode="auto">
            <a:xfrm>
              <a:off x="3705225" y="2457450"/>
              <a:ext cx="2990850" cy="2516188"/>
            </a:xfrm>
            <a:custGeom>
              <a:avLst/>
              <a:gdLst>
                <a:gd name="T0" fmla="*/ 883 w 1766"/>
                <a:gd name="T1" fmla="*/ 0 h 1486"/>
                <a:gd name="T2" fmla="*/ 0 w 1766"/>
                <a:gd name="T3" fmla="*/ 624 h 1486"/>
                <a:gd name="T4" fmla="*/ 883 w 1766"/>
                <a:gd name="T5" fmla="*/ 1249 h 1486"/>
                <a:gd name="T6" fmla="*/ 1129 w 1766"/>
                <a:gd name="T7" fmla="*/ 1224 h 1486"/>
                <a:gd name="T8" fmla="*/ 1051 w 1766"/>
                <a:gd name="T9" fmla="*/ 1486 h 1486"/>
                <a:gd name="T10" fmla="*/ 1268 w 1766"/>
                <a:gd name="T11" fmla="*/ 1186 h 1486"/>
                <a:gd name="T12" fmla="*/ 1766 w 1766"/>
                <a:gd name="T13" fmla="*/ 624 h 1486"/>
                <a:gd name="T14" fmla="*/ 883 w 1766"/>
                <a:gd name="T15" fmla="*/ 0 h 14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66" h="1486">
                  <a:moveTo>
                    <a:pt x="883" y="0"/>
                  </a:moveTo>
                  <a:cubicBezTo>
                    <a:pt x="395" y="0"/>
                    <a:pt x="0" y="279"/>
                    <a:pt x="0" y="624"/>
                  </a:cubicBezTo>
                  <a:cubicBezTo>
                    <a:pt x="0" y="969"/>
                    <a:pt x="395" y="1249"/>
                    <a:pt x="883" y="1249"/>
                  </a:cubicBezTo>
                  <a:cubicBezTo>
                    <a:pt x="968" y="1249"/>
                    <a:pt x="1051" y="1240"/>
                    <a:pt x="1129" y="1224"/>
                  </a:cubicBezTo>
                  <a:cubicBezTo>
                    <a:pt x="1117" y="1314"/>
                    <a:pt x="1092" y="1405"/>
                    <a:pt x="1051" y="1486"/>
                  </a:cubicBezTo>
                  <a:cubicBezTo>
                    <a:pt x="1149" y="1381"/>
                    <a:pt x="1219" y="1287"/>
                    <a:pt x="1268" y="1186"/>
                  </a:cubicBezTo>
                  <a:cubicBezTo>
                    <a:pt x="1562" y="1085"/>
                    <a:pt x="1766" y="871"/>
                    <a:pt x="1766" y="624"/>
                  </a:cubicBezTo>
                  <a:cubicBezTo>
                    <a:pt x="1766" y="279"/>
                    <a:pt x="1370" y="0"/>
                    <a:pt x="883" y="0"/>
                  </a:cubicBezTo>
                  <a:close/>
                </a:path>
              </a:pathLst>
            </a:custGeom>
            <a:solidFill>
              <a:schemeClr val="tx1"/>
            </a:solidFill>
            <a:ln>
              <a:noFill/>
            </a:ln>
          </p:spPr>
          <p:txBody>
            <a:bodyPr/>
            <a:lstStyle/>
            <a:p>
              <a:endParaRPr lang="zh-CN" altLang="en-US"/>
            </a:p>
          </p:txBody>
        </p:sp>
        <p:sp>
          <p:nvSpPr>
            <p:cNvPr id="32774" name="Freeform 7"/>
            <p:cNvSpPr/>
            <p:nvPr/>
          </p:nvSpPr>
          <p:spPr bwMode="auto">
            <a:xfrm>
              <a:off x="6316663" y="4833938"/>
              <a:ext cx="1793875" cy="2024062"/>
            </a:xfrm>
            <a:custGeom>
              <a:avLst/>
              <a:gdLst>
                <a:gd name="T0" fmla="*/ 206 w 1060"/>
                <a:gd name="T1" fmla="*/ 214 h 1196"/>
                <a:gd name="T2" fmla="*/ 131 w 1060"/>
                <a:gd name="T3" fmla="*/ 433 h 1196"/>
                <a:gd name="T4" fmla="*/ 115 w 1060"/>
                <a:gd name="T5" fmla="*/ 502 h 1196"/>
                <a:gd name="T6" fmla="*/ 46 w 1060"/>
                <a:gd name="T7" fmla="*/ 575 h 1196"/>
                <a:gd name="T8" fmla="*/ 25 w 1060"/>
                <a:gd name="T9" fmla="*/ 650 h 1196"/>
                <a:gd name="T10" fmla="*/ 77 w 1060"/>
                <a:gd name="T11" fmla="*/ 693 h 1196"/>
                <a:gd name="T12" fmla="*/ 60 w 1060"/>
                <a:gd name="T13" fmla="*/ 745 h 1196"/>
                <a:gd name="T14" fmla="*/ 87 w 1060"/>
                <a:gd name="T15" fmla="*/ 774 h 1196"/>
                <a:gd name="T16" fmla="*/ 76 w 1060"/>
                <a:gd name="T17" fmla="*/ 815 h 1196"/>
                <a:gd name="T18" fmla="*/ 95 w 1060"/>
                <a:gd name="T19" fmla="*/ 850 h 1196"/>
                <a:gd name="T20" fmla="*/ 89 w 1060"/>
                <a:gd name="T21" fmla="*/ 965 h 1196"/>
                <a:gd name="T22" fmla="*/ 257 w 1060"/>
                <a:gd name="T23" fmla="*/ 994 h 1196"/>
                <a:gd name="T24" fmla="*/ 304 w 1060"/>
                <a:gd name="T25" fmla="*/ 1021 h 1196"/>
                <a:gd name="T26" fmla="*/ 342 w 1060"/>
                <a:gd name="T27" fmla="*/ 1115 h 1196"/>
                <a:gd name="T28" fmla="*/ 352 w 1060"/>
                <a:gd name="T29" fmla="*/ 1196 h 1196"/>
                <a:gd name="T30" fmla="*/ 892 w 1060"/>
                <a:gd name="T31" fmla="*/ 1196 h 1196"/>
                <a:gd name="T32" fmla="*/ 791 w 1060"/>
                <a:gd name="T33" fmla="*/ 932 h 1196"/>
                <a:gd name="T34" fmla="*/ 897 w 1060"/>
                <a:gd name="T35" fmla="*/ 712 h 1196"/>
                <a:gd name="T36" fmla="*/ 964 w 1060"/>
                <a:gd name="T37" fmla="*/ 254 h 1196"/>
                <a:gd name="T38" fmla="*/ 458 w 1060"/>
                <a:gd name="T39" fmla="*/ 27 h 1196"/>
                <a:gd name="T40" fmla="*/ 206 w 1060"/>
                <a:gd name="T41" fmla="*/ 214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60" h="1196">
                  <a:moveTo>
                    <a:pt x="206" y="214"/>
                  </a:moveTo>
                  <a:cubicBezTo>
                    <a:pt x="186" y="246"/>
                    <a:pt x="127" y="400"/>
                    <a:pt x="131" y="433"/>
                  </a:cubicBezTo>
                  <a:cubicBezTo>
                    <a:pt x="133" y="456"/>
                    <a:pt x="141" y="482"/>
                    <a:pt x="115" y="502"/>
                  </a:cubicBezTo>
                  <a:cubicBezTo>
                    <a:pt x="89" y="521"/>
                    <a:pt x="67" y="551"/>
                    <a:pt x="46" y="575"/>
                  </a:cubicBezTo>
                  <a:cubicBezTo>
                    <a:pt x="26" y="599"/>
                    <a:pt x="0" y="623"/>
                    <a:pt x="25" y="650"/>
                  </a:cubicBezTo>
                  <a:cubicBezTo>
                    <a:pt x="50" y="677"/>
                    <a:pt x="81" y="669"/>
                    <a:pt x="77" y="693"/>
                  </a:cubicBezTo>
                  <a:cubicBezTo>
                    <a:pt x="73" y="717"/>
                    <a:pt x="50" y="718"/>
                    <a:pt x="60" y="745"/>
                  </a:cubicBezTo>
                  <a:cubicBezTo>
                    <a:pt x="70" y="773"/>
                    <a:pt x="87" y="774"/>
                    <a:pt x="87" y="774"/>
                  </a:cubicBezTo>
                  <a:cubicBezTo>
                    <a:pt x="87" y="774"/>
                    <a:pt x="65" y="802"/>
                    <a:pt x="76" y="815"/>
                  </a:cubicBezTo>
                  <a:cubicBezTo>
                    <a:pt x="88" y="829"/>
                    <a:pt x="102" y="833"/>
                    <a:pt x="95" y="850"/>
                  </a:cubicBezTo>
                  <a:cubicBezTo>
                    <a:pt x="89" y="868"/>
                    <a:pt x="53" y="921"/>
                    <a:pt x="89" y="965"/>
                  </a:cubicBezTo>
                  <a:cubicBezTo>
                    <a:pt x="124" y="1010"/>
                    <a:pt x="231" y="1001"/>
                    <a:pt x="257" y="994"/>
                  </a:cubicBezTo>
                  <a:cubicBezTo>
                    <a:pt x="283" y="988"/>
                    <a:pt x="298" y="976"/>
                    <a:pt x="304" y="1021"/>
                  </a:cubicBezTo>
                  <a:cubicBezTo>
                    <a:pt x="309" y="1066"/>
                    <a:pt x="339" y="1093"/>
                    <a:pt x="342" y="1115"/>
                  </a:cubicBezTo>
                  <a:cubicBezTo>
                    <a:pt x="344" y="1138"/>
                    <a:pt x="340" y="1160"/>
                    <a:pt x="352" y="1196"/>
                  </a:cubicBezTo>
                  <a:cubicBezTo>
                    <a:pt x="892" y="1196"/>
                    <a:pt x="892" y="1196"/>
                    <a:pt x="892" y="1196"/>
                  </a:cubicBezTo>
                  <a:cubicBezTo>
                    <a:pt x="848" y="1114"/>
                    <a:pt x="783" y="1019"/>
                    <a:pt x="791" y="932"/>
                  </a:cubicBezTo>
                  <a:cubicBezTo>
                    <a:pt x="799" y="833"/>
                    <a:pt x="833" y="784"/>
                    <a:pt x="897" y="712"/>
                  </a:cubicBezTo>
                  <a:cubicBezTo>
                    <a:pt x="961" y="640"/>
                    <a:pt x="1060" y="453"/>
                    <a:pt x="964" y="254"/>
                  </a:cubicBezTo>
                  <a:cubicBezTo>
                    <a:pt x="869" y="56"/>
                    <a:pt x="607" y="0"/>
                    <a:pt x="458" y="27"/>
                  </a:cubicBezTo>
                  <a:cubicBezTo>
                    <a:pt x="309" y="54"/>
                    <a:pt x="233" y="137"/>
                    <a:pt x="206" y="214"/>
                  </a:cubicBezTo>
                  <a:close/>
                </a:path>
              </a:pathLst>
            </a:custGeom>
            <a:solidFill>
              <a:schemeClr val="tx1"/>
            </a:solidFill>
            <a:ln>
              <a:noFill/>
            </a:ln>
          </p:spPr>
          <p:txBody>
            <a:bodyPr/>
            <a:lstStyle/>
            <a:p>
              <a:endParaRPr lang="zh-CN" altLang="en-US"/>
            </a:p>
          </p:txBody>
        </p:sp>
        <p:sp>
          <p:nvSpPr>
            <p:cNvPr id="32775" name="Freeform 8"/>
            <p:cNvSpPr/>
            <p:nvPr/>
          </p:nvSpPr>
          <p:spPr bwMode="auto">
            <a:xfrm>
              <a:off x="4148138" y="4794250"/>
              <a:ext cx="1633537" cy="2063750"/>
            </a:xfrm>
            <a:custGeom>
              <a:avLst/>
              <a:gdLst>
                <a:gd name="T0" fmla="*/ 728 w 964"/>
                <a:gd name="T1" fmla="*/ 141 h 1219"/>
                <a:gd name="T2" fmla="*/ 869 w 964"/>
                <a:gd name="T3" fmla="*/ 347 h 1219"/>
                <a:gd name="T4" fmla="*/ 871 w 964"/>
                <a:gd name="T5" fmla="*/ 494 h 1219"/>
                <a:gd name="T6" fmla="*/ 909 w 964"/>
                <a:gd name="T7" fmla="*/ 638 h 1219"/>
                <a:gd name="T8" fmla="*/ 930 w 964"/>
                <a:gd name="T9" fmla="*/ 726 h 1219"/>
                <a:gd name="T10" fmla="*/ 877 w 964"/>
                <a:gd name="T11" fmla="*/ 773 h 1219"/>
                <a:gd name="T12" fmla="*/ 884 w 964"/>
                <a:gd name="T13" fmla="*/ 813 h 1219"/>
                <a:gd name="T14" fmla="*/ 872 w 964"/>
                <a:gd name="T15" fmla="*/ 831 h 1219"/>
                <a:gd name="T16" fmla="*/ 881 w 964"/>
                <a:gd name="T17" fmla="*/ 871 h 1219"/>
                <a:gd name="T18" fmla="*/ 846 w 964"/>
                <a:gd name="T19" fmla="*/ 900 h 1219"/>
                <a:gd name="T20" fmla="*/ 821 w 964"/>
                <a:gd name="T21" fmla="*/ 987 h 1219"/>
                <a:gd name="T22" fmla="*/ 656 w 964"/>
                <a:gd name="T23" fmla="*/ 979 h 1219"/>
                <a:gd name="T24" fmla="*/ 550 w 964"/>
                <a:gd name="T25" fmla="*/ 1057 h 1219"/>
                <a:gd name="T26" fmla="*/ 502 w 964"/>
                <a:gd name="T27" fmla="*/ 1219 h 1219"/>
                <a:gd name="T28" fmla="*/ 68 w 964"/>
                <a:gd name="T29" fmla="*/ 1219 h 1219"/>
                <a:gd name="T30" fmla="*/ 172 w 964"/>
                <a:gd name="T31" fmla="*/ 853 h 1219"/>
                <a:gd name="T32" fmla="*/ 30 w 964"/>
                <a:gd name="T33" fmla="*/ 579 h 1219"/>
                <a:gd name="T34" fmla="*/ 209 w 964"/>
                <a:gd name="T35" fmla="*/ 96 h 1219"/>
                <a:gd name="T36" fmla="*/ 728 w 964"/>
                <a:gd name="T37" fmla="*/ 141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4" h="1219">
                  <a:moveTo>
                    <a:pt x="728" y="141"/>
                  </a:moveTo>
                  <a:cubicBezTo>
                    <a:pt x="796" y="195"/>
                    <a:pt x="858" y="292"/>
                    <a:pt x="869" y="347"/>
                  </a:cubicBezTo>
                  <a:cubicBezTo>
                    <a:pt x="881" y="402"/>
                    <a:pt x="879" y="441"/>
                    <a:pt x="871" y="494"/>
                  </a:cubicBezTo>
                  <a:cubicBezTo>
                    <a:pt x="864" y="547"/>
                    <a:pt x="875" y="596"/>
                    <a:pt x="909" y="638"/>
                  </a:cubicBezTo>
                  <a:cubicBezTo>
                    <a:pt x="942" y="679"/>
                    <a:pt x="964" y="702"/>
                    <a:pt x="930" y="726"/>
                  </a:cubicBezTo>
                  <a:cubicBezTo>
                    <a:pt x="897" y="750"/>
                    <a:pt x="868" y="753"/>
                    <a:pt x="877" y="773"/>
                  </a:cubicBezTo>
                  <a:cubicBezTo>
                    <a:pt x="887" y="793"/>
                    <a:pt x="891" y="801"/>
                    <a:pt x="884" y="813"/>
                  </a:cubicBezTo>
                  <a:cubicBezTo>
                    <a:pt x="877" y="826"/>
                    <a:pt x="872" y="831"/>
                    <a:pt x="872" y="831"/>
                  </a:cubicBezTo>
                  <a:cubicBezTo>
                    <a:pt x="872" y="831"/>
                    <a:pt x="891" y="857"/>
                    <a:pt x="881" y="871"/>
                  </a:cubicBezTo>
                  <a:cubicBezTo>
                    <a:pt x="870" y="885"/>
                    <a:pt x="849" y="871"/>
                    <a:pt x="846" y="900"/>
                  </a:cubicBezTo>
                  <a:cubicBezTo>
                    <a:pt x="842" y="930"/>
                    <a:pt x="858" y="966"/>
                    <a:pt x="821" y="987"/>
                  </a:cubicBezTo>
                  <a:cubicBezTo>
                    <a:pt x="785" y="1008"/>
                    <a:pt x="693" y="987"/>
                    <a:pt x="656" y="979"/>
                  </a:cubicBezTo>
                  <a:cubicBezTo>
                    <a:pt x="620" y="970"/>
                    <a:pt x="583" y="970"/>
                    <a:pt x="550" y="1057"/>
                  </a:cubicBezTo>
                  <a:cubicBezTo>
                    <a:pt x="529" y="1113"/>
                    <a:pt x="507" y="1168"/>
                    <a:pt x="502" y="1219"/>
                  </a:cubicBezTo>
                  <a:cubicBezTo>
                    <a:pt x="68" y="1219"/>
                    <a:pt x="68" y="1219"/>
                    <a:pt x="68" y="1219"/>
                  </a:cubicBezTo>
                  <a:cubicBezTo>
                    <a:pt x="109" y="1121"/>
                    <a:pt x="192" y="931"/>
                    <a:pt x="172" y="853"/>
                  </a:cubicBezTo>
                  <a:cubicBezTo>
                    <a:pt x="151" y="770"/>
                    <a:pt x="60" y="735"/>
                    <a:pt x="30" y="579"/>
                  </a:cubicBezTo>
                  <a:cubicBezTo>
                    <a:pt x="0" y="423"/>
                    <a:pt x="11" y="192"/>
                    <a:pt x="209" y="96"/>
                  </a:cubicBezTo>
                  <a:cubicBezTo>
                    <a:pt x="408" y="0"/>
                    <a:pt x="624" y="57"/>
                    <a:pt x="728" y="141"/>
                  </a:cubicBezTo>
                  <a:close/>
                </a:path>
              </a:pathLst>
            </a:custGeom>
            <a:solidFill>
              <a:srgbClr val="FFC000"/>
            </a:solidFill>
            <a:ln>
              <a:noFill/>
            </a:ln>
          </p:spPr>
          <p:txBody>
            <a:bodyPr/>
            <a:lstStyle/>
            <a:p>
              <a:endParaRPr lang="zh-CN" altLang="en-US"/>
            </a:p>
          </p:txBody>
        </p:sp>
        <p:sp>
          <p:nvSpPr>
            <p:cNvPr id="32776" name="Freeform 9"/>
            <p:cNvSpPr/>
            <p:nvPr/>
          </p:nvSpPr>
          <p:spPr bwMode="auto">
            <a:xfrm>
              <a:off x="3813175" y="3544888"/>
              <a:ext cx="173038" cy="238125"/>
            </a:xfrm>
            <a:custGeom>
              <a:avLst/>
              <a:gdLst>
                <a:gd name="T0" fmla="*/ 55 w 102"/>
                <a:gd name="T1" fmla="*/ 27 h 141"/>
                <a:gd name="T2" fmla="*/ 55 w 102"/>
                <a:gd name="T3" fmla="*/ 27 h 141"/>
                <a:gd name="T4" fmla="*/ 55 w 102"/>
                <a:gd name="T5" fmla="*/ 112 h 141"/>
                <a:gd name="T6" fmla="*/ 37 w 102"/>
                <a:gd name="T7" fmla="*/ 131 h 141"/>
                <a:gd name="T8" fmla="*/ 12 w 102"/>
                <a:gd name="T9" fmla="*/ 117 h 141"/>
                <a:gd name="T10" fmla="*/ 16 w 102"/>
                <a:gd name="T11" fmla="*/ 117 h 141"/>
                <a:gd name="T12" fmla="*/ 16 w 102"/>
                <a:gd name="T13" fmla="*/ 110 h 141"/>
                <a:gd name="T14" fmla="*/ 0 w 102"/>
                <a:gd name="T15" fmla="*/ 110 h 141"/>
                <a:gd name="T16" fmla="*/ 0 w 102"/>
                <a:gd name="T17" fmla="*/ 117 h 141"/>
                <a:gd name="T18" fmla="*/ 5 w 102"/>
                <a:gd name="T19" fmla="*/ 117 h 141"/>
                <a:gd name="T20" fmla="*/ 34 w 102"/>
                <a:gd name="T21" fmla="*/ 139 h 141"/>
                <a:gd name="T22" fmla="*/ 63 w 102"/>
                <a:gd name="T23" fmla="*/ 110 h 141"/>
                <a:gd name="T24" fmla="*/ 63 w 102"/>
                <a:gd name="T25" fmla="*/ 27 h 141"/>
                <a:gd name="T26" fmla="*/ 78 w 102"/>
                <a:gd name="T27" fmla="*/ 9 h 141"/>
                <a:gd name="T28" fmla="*/ 93 w 102"/>
                <a:gd name="T29" fmla="*/ 28 h 141"/>
                <a:gd name="T30" fmla="*/ 93 w 102"/>
                <a:gd name="T31" fmla="*/ 122 h 141"/>
                <a:gd name="T32" fmla="*/ 102 w 102"/>
                <a:gd name="T33" fmla="*/ 122 h 141"/>
                <a:gd name="T34" fmla="*/ 101 w 102"/>
                <a:gd name="T35" fmla="*/ 26 h 141"/>
                <a:gd name="T36" fmla="*/ 79 w 102"/>
                <a:gd name="T37" fmla="*/ 1 h 141"/>
                <a:gd name="T38" fmla="*/ 55 w 102"/>
                <a:gd name="T39" fmla="*/ 2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141">
                  <a:moveTo>
                    <a:pt x="55" y="27"/>
                  </a:moveTo>
                  <a:cubicBezTo>
                    <a:pt x="55" y="27"/>
                    <a:pt x="55" y="27"/>
                    <a:pt x="55" y="27"/>
                  </a:cubicBezTo>
                  <a:cubicBezTo>
                    <a:pt x="55" y="27"/>
                    <a:pt x="55" y="111"/>
                    <a:pt x="55" y="112"/>
                  </a:cubicBezTo>
                  <a:cubicBezTo>
                    <a:pt x="55" y="122"/>
                    <a:pt x="46" y="129"/>
                    <a:pt x="37" y="131"/>
                  </a:cubicBezTo>
                  <a:cubicBezTo>
                    <a:pt x="29" y="133"/>
                    <a:pt x="11" y="129"/>
                    <a:pt x="12" y="117"/>
                  </a:cubicBezTo>
                  <a:cubicBezTo>
                    <a:pt x="16" y="117"/>
                    <a:pt x="16" y="117"/>
                    <a:pt x="16" y="117"/>
                  </a:cubicBezTo>
                  <a:cubicBezTo>
                    <a:pt x="16" y="110"/>
                    <a:pt x="16" y="110"/>
                    <a:pt x="16" y="110"/>
                  </a:cubicBezTo>
                  <a:cubicBezTo>
                    <a:pt x="0" y="110"/>
                    <a:pt x="0" y="110"/>
                    <a:pt x="0" y="110"/>
                  </a:cubicBezTo>
                  <a:cubicBezTo>
                    <a:pt x="0" y="117"/>
                    <a:pt x="0" y="117"/>
                    <a:pt x="0" y="117"/>
                  </a:cubicBezTo>
                  <a:cubicBezTo>
                    <a:pt x="5" y="117"/>
                    <a:pt x="5" y="117"/>
                    <a:pt x="5" y="117"/>
                  </a:cubicBezTo>
                  <a:cubicBezTo>
                    <a:pt x="4" y="133"/>
                    <a:pt x="21" y="141"/>
                    <a:pt x="34" y="139"/>
                  </a:cubicBezTo>
                  <a:cubicBezTo>
                    <a:pt x="50" y="138"/>
                    <a:pt x="63" y="125"/>
                    <a:pt x="63" y="110"/>
                  </a:cubicBezTo>
                  <a:cubicBezTo>
                    <a:pt x="63" y="109"/>
                    <a:pt x="63" y="27"/>
                    <a:pt x="63" y="27"/>
                  </a:cubicBezTo>
                  <a:cubicBezTo>
                    <a:pt x="63" y="18"/>
                    <a:pt x="68" y="9"/>
                    <a:pt x="78" y="9"/>
                  </a:cubicBezTo>
                  <a:cubicBezTo>
                    <a:pt x="88" y="8"/>
                    <a:pt x="93" y="18"/>
                    <a:pt x="93" y="28"/>
                  </a:cubicBezTo>
                  <a:cubicBezTo>
                    <a:pt x="93" y="29"/>
                    <a:pt x="93" y="122"/>
                    <a:pt x="93" y="122"/>
                  </a:cubicBezTo>
                  <a:cubicBezTo>
                    <a:pt x="93" y="127"/>
                    <a:pt x="102" y="127"/>
                    <a:pt x="102" y="122"/>
                  </a:cubicBezTo>
                  <a:cubicBezTo>
                    <a:pt x="102" y="122"/>
                    <a:pt x="102" y="27"/>
                    <a:pt x="101" y="26"/>
                  </a:cubicBezTo>
                  <a:cubicBezTo>
                    <a:pt x="101" y="13"/>
                    <a:pt x="92" y="2"/>
                    <a:pt x="79" y="1"/>
                  </a:cubicBezTo>
                  <a:cubicBezTo>
                    <a:pt x="65" y="0"/>
                    <a:pt x="55" y="13"/>
                    <a:pt x="55" y="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77" name="Freeform 10"/>
            <p:cNvSpPr/>
            <p:nvPr/>
          </p:nvSpPr>
          <p:spPr bwMode="auto">
            <a:xfrm>
              <a:off x="3790950" y="3600450"/>
              <a:ext cx="73025" cy="123825"/>
            </a:xfrm>
            <a:custGeom>
              <a:avLst/>
              <a:gdLst>
                <a:gd name="T0" fmla="*/ 13 w 43"/>
                <a:gd name="T1" fmla="*/ 73 h 73"/>
                <a:gd name="T2" fmla="*/ 29 w 43"/>
                <a:gd name="T3" fmla="*/ 73 h 73"/>
                <a:gd name="T4" fmla="*/ 35 w 43"/>
                <a:gd name="T5" fmla="*/ 73 h 73"/>
                <a:gd name="T6" fmla="*/ 43 w 43"/>
                <a:gd name="T7" fmla="*/ 0 h 73"/>
                <a:gd name="T8" fmla="*/ 21 w 43"/>
                <a:gd name="T9" fmla="*/ 6 h 73"/>
                <a:gd name="T10" fmla="*/ 0 w 43"/>
                <a:gd name="T11" fmla="*/ 0 h 73"/>
                <a:gd name="T12" fmla="*/ 7 w 43"/>
                <a:gd name="T13" fmla="*/ 73 h 73"/>
                <a:gd name="T14" fmla="*/ 13 w 43"/>
                <a:gd name="T15" fmla="*/ 7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73">
                  <a:moveTo>
                    <a:pt x="13" y="73"/>
                  </a:moveTo>
                  <a:cubicBezTo>
                    <a:pt x="29" y="73"/>
                    <a:pt x="29" y="73"/>
                    <a:pt x="29" y="73"/>
                  </a:cubicBezTo>
                  <a:cubicBezTo>
                    <a:pt x="35" y="73"/>
                    <a:pt x="35" y="73"/>
                    <a:pt x="35" y="73"/>
                  </a:cubicBezTo>
                  <a:cubicBezTo>
                    <a:pt x="43" y="0"/>
                    <a:pt x="43" y="0"/>
                    <a:pt x="43" y="0"/>
                  </a:cubicBezTo>
                  <a:cubicBezTo>
                    <a:pt x="36" y="4"/>
                    <a:pt x="29" y="6"/>
                    <a:pt x="21" y="6"/>
                  </a:cubicBezTo>
                  <a:cubicBezTo>
                    <a:pt x="13" y="6"/>
                    <a:pt x="6" y="4"/>
                    <a:pt x="0" y="0"/>
                  </a:cubicBezTo>
                  <a:cubicBezTo>
                    <a:pt x="7" y="73"/>
                    <a:pt x="7" y="73"/>
                    <a:pt x="7" y="73"/>
                  </a:cubicBezTo>
                  <a:lnTo>
                    <a:pt x="13" y="7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78" name="Freeform 11"/>
            <p:cNvSpPr/>
            <p:nvPr/>
          </p:nvSpPr>
          <p:spPr bwMode="auto">
            <a:xfrm>
              <a:off x="3781425" y="3524250"/>
              <a:ext cx="92075" cy="79375"/>
            </a:xfrm>
            <a:custGeom>
              <a:avLst/>
              <a:gdLst>
                <a:gd name="T0" fmla="*/ 0 w 54"/>
                <a:gd name="T1" fmla="*/ 26 h 47"/>
                <a:gd name="T2" fmla="*/ 3 w 54"/>
                <a:gd name="T3" fmla="*/ 37 h 47"/>
                <a:gd name="T4" fmla="*/ 4 w 54"/>
                <a:gd name="T5" fmla="*/ 39 h 47"/>
                <a:gd name="T6" fmla="*/ 6 w 54"/>
                <a:gd name="T7" fmla="*/ 41 h 47"/>
                <a:gd name="T8" fmla="*/ 6 w 54"/>
                <a:gd name="T9" fmla="*/ 41 h 47"/>
                <a:gd name="T10" fmla="*/ 6 w 54"/>
                <a:gd name="T11" fmla="*/ 41 h 47"/>
                <a:gd name="T12" fmla="*/ 27 w 54"/>
                <a:gd name="T13" fmla="*/ 47 h 47"/>
                <a:gd name="T14" fmla="*/ 27 w 54"/>
                <a:gd name="T15" fmla="*/ 47 h 47"/>
                <a:gd name="T16" fmla="*/ 28 w 54"/>
                <a:gd name="T17" fmla="*/ 47 h 47"/>
                <a:gd name="T18" fmla="*/ 48 w 54"/>
                <a:gd name="T19" fmla="*/ 41 h 47"/>
                <a:gd name="T20" fmla="*/ 48 w 54"/>
                <a:gd name="T21" fmla="*/ 41 h 47"/>
                <a:gd name="T22" fmla="*/ 48 w 54"/>
                <a:gd name="T23" fmla="*/ 41 h 47"/>
                <a:gd name="T24" fmla="*/ 50 w 54"/>
                <a:gd name="T25" fmla="*/ 39 h 47"/>
                <a:gd name="T26" fmla="*/ 51 w 54"/>
                <a:gd name="T27" fmla="*/ 37 h 47"/>
                <a:gd name="T28" fmla="*/ 54 w 54"/>
                <a:gd name="T29" fmla="*/ 26 h 47"/>
                <a:gd name="T30" fmla="*/ 27 w 54"/>
                <a:gd name="T31" fmla="*/ 0 h 47"/>
                <a:gd name="T32" fmla="*/ 0 w 54"/>
                <a:gd name="T33"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7">
                  <a:moveTo>
                    <a:pt x="0" y="26"/>
                  </a:moveTo>
                  <a:cubicBezTo>
                    <a:pt x="0" y="31"/>
                    <a:pt x="1" y="34"/>
                    <a:pt x="3" y="37"/>
                  </a:cubicBezTo>
                  <a:cubicBezTo>
                    <a:pt x="3" y="37"/>
                    <a:pt x="4" y="38"/>
                    <a:pt x="4" y="39"/>
                  </a:cubicBezTo>
                  <a:cubicBezTo>
                    <a:pt x="5" y="39"/>
                    <a:pt x="5" y="40"/>
                    <a:pt x="6" y="41"/>
                  </a:cubicBezTo>
                  <a:cubicBezTo>
                    <a:pt x="6" y="41"/>
                    <a:pt x="6" y="41"/>
                    <a:pt x="6" y="41"/>
                  </a:cubicBezTo>
                  <a:cubicBezTo>
                    <a:pt x="6" y="41"/>
                    <a:pt x="6" y="41"/>
                    <a:pt x="6" y="41"/>
                  </a:cubicBezTo>
                  <a:cubicBezTo>
                    <a:pt x="12" y="45"/>
                    <a:pt x="19" y="47"/>
                    <a:pt x="27" y="47"/>
                  </a:cubicBezTo>
                  <a:cubicBezTo>
                    <a:pt x="27" y="47"/>
                    <a:pt x="27" y="47"/>
                    <a:pt x="27" y="47"/>
                  </a:cubicBezTo>
                  <a:cubicBezTo>
                    <a:pt x="27" y="47"/>
                    <a:pt x="27" y="47"/>
                    <a:pt x="28" y="47"/>
                  </a:cubicBezTo>
                  <a:cubicBezTo>
                    <a:pt x="35" y="47"/>
                    <a:pt x="42" y="45"/>
                    <a:pt x="48" y="41"/>
                  </a:cubicBezTo>
                  <a:cubicBezTo>
                    <a:pt x="48" y="41"/>
                    <a:pt x="48" y="41"/>
                    <a:pt x="48" y="41"/>
                  </a:cubicBezTo>
                  <a:cubicBezTo>
                    <a:pt x="48" y="41"/>
                    <a:pt x="48" y="41"/>
                    <a:pt x="48" y="41"/>
                  </a:cubicBezTo>
                  <a:cubicBezTo>
                    <a:pt x="49" y="40"/>
                    <a:pt x="50" y="39"/>
                    <a:pt x="50" y="39"/>
                  </a:cubicBezTo>
                  <a:cubicBezTo>
                    <a:pt x="51" y="38"/>
                    <a:pt x="51" y="37"/>
                    <a:pt x="51" y="37"/>
                  </a:cubicBezTo>
                  <a:cubicBezTo>
                    <a:pt x="53" y="34"/>
                    <a:pt x="54" y="31"/>
                    <a:pt x="54" y="26"/>
                  </a:cubicBezTo>
                  <a:cubicBezTo>
                    <a:pt x="54" y="12"/>
                    <a:pt x="42" y="0"/>
                    <a:pt x="27" y="0"/>
                  </a:cubicBezTo>
                  <a:cubicBezTo>
                    <a:pt x="12" y="0"/>
                    <a:pt x="0" y="12"/>
                    <a:pt x="0" y="2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79" name="Oval 12"/>
            <p:cNvSpPr>
              <a:spLocks noChangeArrowheads="1"/>
            </p:cNvSpPr>
            <p:nvPr/>
          </p:nvSpPr>
          <p:spPr bwMode="auto">
            <a:xfrm>
              <a:off x="4808538" y="4308475"/>
              <a:ext cx="185737" cy="1841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780" name="Rectangle 13"/>
            <p:cNvSpPr>
              <a:spLocks noChangeArrowheads="1"/>
            </p:cNvSpPr>
            <p:nvPr/>
          </p:nvSpPr>
          <p:spPr bwMode="auto">
            <a:xfrm>
              <a:off x="4891088" y="4260850"/>
              <a:ext cx="23812" cy="33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781" name="Rectangle 14"/>
            <p:cNvSpPr>
              <a:spLocks noChangeArrowheads="1"/>
            </p:cNvSpPr>
            <p:nvPr/>
          </p:nvSpPr>
          <p:spPr bwMode="auto">
            <a:xfrm>
              <a:off x="5006975" y="4387850"/>
              <a:ext cx="34925" cy="238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782" name="Rectangle 15"/>
            <p:cNvSpPr>
              <a:spLocks noChangeArrowheads="1"/>
            </p:cNvSpPr>
            <p:nvPr/>
          </p:nvSpPr>
          <p:spPr bwMode="auto">
            <a:xfrm>
              <a:off x="4891088" y="4506913"/>
              <a:ext cx="23812" cy="333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783" name="Rectangle 16"/>
            <p:cNvSpPr>
              <a:spLocks noChangeArrowheads="1"/>
            </p:cNvSpPr>
            <p:nvPr/>
          </p:nvSpPr>
          <p:spPr bwMode="auto">
            <a:xfrm>
              <a:off x="4762500" y="4387850"/>
              <a:ext cx="33338" cy="238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784" name="Freeform 17"/>
            <p:cNvSpPr/>
            <p:nvPr/>
          </p:nvSpPr>
          <p:spPr bwMode="auto">
            <a:xfrm>
              <a:off x="4968875" y="4292600"/>
              <a:ext cx="39688" cy="41275"/>
            </a:xfrm>
            <a:custGeom>
              <a:avLst/>
              <a:gdLst>
                <a:gd name="T0" fmla="*/ 25 w 25"/>
                <a:gd name="T1" fmla="*/ 11 h 26"/>
                <a:gd name="T2" fmla="*/ 10 w 25"/>
                <a:gd name="T3" fmla="*/ 26 h 26"/>
                <a:gd name="T4" fmla="*/ 0 w 25"/>
                <a:gd name="T5" fmla="*/ 15 h 26"/>
                <a:gd name="T6" fmla="*/ 15 w 25"/>
                <a:gd name="T7" fmla="*/ 0 h 26"/>
                <a:gd name="T8" fmla="*/ 25 w 25"/>
                <a:gd name="T9" fmla="*/ 11 h 26"/>
              </a:gdLst>
              <a:ahLst/>
              <a:cxnLst>
                <a:cxn ang="0">
                  <a:pos x="T0" y="T1"/>
                </a:cxn>
                <a:cxn ang="0">
                  <a:pos x="T2" y="T3"/>
                </a:cxn>
                <a:cxn ang="0">
                  <a:pos x="T4" y="T5"/>
                </a:cxn>
                <a:cxn ang="0">
                  <a:pos x="T6" y="T7"/>
                </a:cxn>
                <a:cxn ang="0">
                  <a:pos x="T8" y="T9"/>
                </a:cxn>
              </a:cxnLst>
              <a:rect l="0" t="0" r="r" b="b"/>
              <a:pathLst>
                <a:path w="25" h="26">
                  <a:moveTo>
                    <a:pt x="25" y="11"/>
                  </a:moveTo>
                  <a:lnTo>
                    <a:pt x="10" y="26"/>
                  </a:lnTo>
                  <a:lnTo>
                    <a:pt x="0" y="15"/>
                  </a:lnTo>
                  <a:lnTo>
                    <a:pt x="15" y="0"/>
                  </a:lnTo>
                  <a:lnTo>
                    <a:pt x="25"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85" name="Freeform 18"/>
            <p:cNvSpPr/>
            <p:nvPr/>
          </p:nvSpPr>
          <p:spPr bwMode="auto">
            <a:xfrm>
              <a:off x="4968875" y="4467225"/>
              <a:ext cx="39688" cy="41275"/>
            </a:xfrm>
            <a:custGeom>
              <a:avLst/>
              <a:gdLst>
                <a:gd name="T0" fmla="*/ 10 w 25"/>
                <a:gd name="T1" fmla="*/ 0 h 26"/>
                <a:gd name="T2" fmla="*/ 25 w 25"/>
                <a:gd name="T3" fmla="*/ 15 h 26"/>
                <a:gd name="T4" fmla="*/ 15 w 25"/>
                <a:gd name="T5" fmla="*/ 26 h 26"/>
                <a:gd name="T6" fmla="*/ 0 w 25"/>
                <a:gd name="T7" fmla="*/ 11 h 26"/>
                <a:gd name="T8" fmla="*/ 10 w 25"/>
                <a:gd name="T9" fmla="*/ 0 h 26"/>
              </a:gdLst>
              <a:ahLst/>
              <a:cxnLst>
                <a:cxn ang="0">
                  <a:pos x="T0" y="T1"/>
                </a:cxn>
                <a:cxn ang="0">
                  <a:pos x="T2" y="T3"/>
                </a:cxn>
                <a:cxn ang="0">
                  <a:pos x="T4" y="T5"/>
                </a:cxn>
                <a:cxn ang="0">
                  <a:pos x="T6" y="T7"/>
                </a:cxn>
                <a:cxn ang="0">
                  <a:pos x="T8" y="T9"/>
                </a:cxn>
              </a:cxnLst>
              <a:rect l="0" t="0" r="r" b="b"/>
              <a:pathLst>
                <a:path w="25" h="26">
                  <a:moveTo>
                    <a:pt x="10" y="0"/>
                  </a:moveTo>
                  <a:lnTo>
                    <a:pt x="25" y="15"/>
                  </a:lnTo>
                  <a:lnTo>
                    <a:pt x="15" y="26"/>
                  </a:lnTo>
                  <a:lnTo>
                    <a:pt x="0" y="11"/>
                  </a:lnTo>
                  <a:lnTo>
                    <a:pt x="1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86" name="Freeform 19"/>
            <p:cNvSpPr/>
            <p:nvPr/>
          </p:nvSpPr>
          <p:spPr bwMode="auto">
            <a:xfrm>
              <a:off x="4794250" y="4467225"/>
              <a:ext cx="39688" cy="41275"/>
            </a:xfrm>
            <a:custGeom>
              <a:avLst/>
              <a:gdLst>
                <a:gd name="T0" fmla="*/ 15 w 25"/>
                <a:gd name="T1" fmla="*/ 0 h 26"/>
                <a:gd name="T2" fmla="*/ 25 w 25"/>
                <a:gd name="T3" fmla="*/ 11 h 26"/>
                <a:gd name="T4" fmla="*/ 10 w 25"/>
                <a:gd name="T5" fmla="*/ 26 h 26"/>
                <a:gd name="T6" fmla="*/ 0 w 25"/>
                <a:gd name="T7" fmla="*/ 15 h 26"/>
                <a:gd name="T8" fmla="*/ 15 w 25"/>
                <a:gd name="T9" fmla="*/ 0 h 26"/>
              </a:gdLst>
              <a:ahLst/>
              <a:cxnLst>
                <a:cxn ang="0">
                  <a:pos x="T0" y="T1"/>
                </a:cxn>
                <a:cxn ang="0">
                  <a:pos x="T2" y="T3"/>
                </a:cxn>
                <a:cxn ang="0">
                  <a:pos x="T4" y="T5"/>
                </a:cxn>
                <a:cxn ang="0">
                  <a:pos x="T6" y="T7"/>
                </a:cxn>
                <a:cxn ang="0">
                  <a:pos x="T8" y="T9"/>
                </a:cxn>
              </a:cxnLst>
              <a:rect l="0" t="0" r="r" b="b"/>
              <a:pathLst>
                <a:path w="25" h="26">
                  <a:moveTo>
                    <a:pt x="15" y="0"/>
                  </a:moveTo>
                  <a:lnTo>
                    <a:pt x="25" y="11"/>
                  </a:lnTo>
                  <a:lnTo>
                    <a:pt x="10" y="26"/>
                  </a:lnTo>
                  <a:lnTo>
                    <a:pt x="0" y="15"/>
                  </a:lnTo>
                  <a:lnTo>
                    <a:pt x="1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87" name="Freeform 20"/>
            <p:cNvSpPr/>
            <p:nvPr/>
          </p:nvSpPr>
          <p:spPr bwMode="auto">
            <a:xfrm>
              <a:off x="4794250" y="4292600"/>
              <a:ext cx="39688" cy="41275"/>
            </a:xfrm>
            <a:custGeom>
              <a:avLst/>
              <a:gdLst>
                <a:gd name="T0" fmla="*/ 25 w 25"/>
                <a:gd name="T1" fmla="*/ 15 h 26"/>
                <a:gd name="T2" fmla="*/ 15 w 25"/>
                <a:gd name="T3" fmla="*/ 26 h 26"/>
                <a:gd name="T4" fmla="*/ 0 w 25"/>
                <a:gd name="T5" fmla="*/ 11 h 26"/>
                <a:gd name="T6" fmla="*/ 10 w 25"/>
                <a:gd name="T7" fmla="*/ 0 h 26"/>
                <a:gd name="T8" fmla="*/ 25 w 25"/>
                <a:gd name="T9" fmla="*/ 15 h 26"/>
              </a:gdLst>
              <a:ahLst/>
              <a:cxnLst>
                <a:cxn ang="0">
                  <a:pos x="T0" y="T1"/>
                </a:cxn>
                <a:cxn ang="0">
                  <a:pos x="T2" y="T3"/>
                </a:cxn>
                <a:cxn ang="0">
                  <a:pos x="T4" y="T5"/>
                </a:cxn>
                <a:cxn ang="0">
                  <a:pos x="T6" y="T7"/>
                </a:cxn>
                <a:cxn ang="0">
                  <a:pos x="T8" y="T9"/>
                </a:cxn>
              </a:cxnLst>
              <a:rect l="0" t="0" r="r" b="b"/>
              <a:pathLst>
                <a:path w="25" h="26">
                  <a:moveTo>
                    <a:pt x="25" y="15"/>
                  </a:moveTo>
                  <a:lnTo>
                    <a:pt x="15" y="26"/>
                  </a:lnTo>
                  <a:lnTo>
                    <a:pt x="0" y="11"/>
                  </a:lnTo>
                  <a:lnTo>
                    <a:pt x="10" y="0"/>
                  </a:lnTo>
                  <a:lnTo>
                    <a:pt x="25" y="1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88" name="Freeform 21"/>
            <p:cNvSpPr/>
            <p:nvPr/>
          </p:nvSpPr>
          <p:spPr bwMode="auto">
            <a:xfrm>
              <a:off x="4930775" y="4267200"/>
              <a:ext cx="34925" cy="39688"/>
            </a:xfrm>
            <a:custGeom>
              <a:avLst/>
              <a:gdLst>
                <a:gd name="T0" fmla="*/ 22 w 22"/>
                <a:gd name="T1" fmla="*/ 6 h 25"/>
                <a:gd name="T2" fmla="*/ 14 w 22"/>
                <a:gd name="T3" fmla="*/ 25 h 25"/>
                <a:gd name="T4" fmla="*/ 0 w 22"/>
                <a:gd name="T5" fmla="*/ 20 h 25"/>
                <a:gd name="T6" fmla="*/ 8 w 22"/>
                <a:gd name="T7" fmla="*/ 0 h 25"/>
                <a:gd name="T8" fmla="*/ 22 w 22"/>
                <a:gd name="T9" fmla="*/ 6 h 25"/>
              </a:gdLst>
              <a:ahLst/>
              <a:cxnLst>
                <a:cxn ang="0">
                  <a:pos x="T0" y="T1"/>
                </a:cxn>
                <a:cxn ang="0">
                  <a:pos x="T2" y="T3"/>
                </a:cxn>
                <a:cxn ang="0">
                  <a:pos x="T4" y="T5"/>
                </a:cxn>
                <a:cxn ang="0">
                  <a:pos x="T6" y="T7"/>
                </a:cxn>
                <a:cxn ang="0">
                  <a:pos x="T8" y="T9"/>
                </a:cxn>
              </a:cxnLst>
              <a:rect l="0" t="0" r="r" b="b"/>
              <a:pathLst>
                <a:path w="22" h="25">
                  <a:moveTo>
                    <a:pt x="22" y="6"/>
                  </a:moveTo>
                  <a:lnTo>
                    <a:pt x="14" y="25"/>
                  </a:lnTo>
                  <a:lnTo>
                    <a:pt x="0" y="20"/>
                  </a:lnTo>
                  <a:lnTo>
                    <a:pt x="8" y="0"/>
                  </a:lnTo>
                  <a:lnTo>
                    <a:pt x="22" y="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89" name="Freeform 22"/>
            <p:cNvSpPr/>
            <p:nvPr/>
          </p:nvSpPr>
          <p:spPr bwMode="auto">
            <a:xfrm>
              <a:off x="4995863" y="4430713"/>
              <a:ext cx="38100" cy="33337"/>
            </a:xfrm>
            <a:custGeom>
              <a:avLst/>
              <a:gdLst>
                <a:gd name="T0" fmla="*/ 5 w 24"/>
                <a:gd name="T1" fmla="*/ 0 h 21"/>
                <a:gd name="T2" fmla="*/ 24 w 24"/>
                <a:gd name="T3" fmla="*/ 7 h 21"/>
                <a:gd name="T4" fmla="*/ 19 w 24"/>
                <a:gd name="T5" fmla="*/ 21 h 21"/>
                <a:gd name="T6" fmla="*/ 0 w 24"/>
                <a:gd name="T7" fmla="*/ 14 h 21"/>
                <a:gd name="T8" fmla="*/ 5 w 24"/>
                <a:gd name="T9" fmla="*/ 0 h 21"/>
              </a:gdLst>
              <a:ahLst/>
              <a:cxnLst>
                <a:cxn ang="0">
                  <a:pos x="T0" y="T1"/>
                </a:cxn>
                <a:cxn ang="0">
                  <a:pos x="T2" y="T3"/>
                </a:cxn>
                <a:cxn ang="0">
                  <a:pos x="T4" y="T5"/>
                </a:cxn>
                <a:cxn ang="0">
                  <a:pos x="T6" y="T7"/>
                </a:cxn>
                <a:cxn ang="0">
                  <a:pos x="T8" y="T9"/>
                </a:cxn>
              </a:cxnLst>
              <a:rect l="0" t="0" r="r" b="b"/>
              <a:pathLst>
                <a:path w="24" h="21">
                  <a:moveTo>
                    <a:pt x="5" y="0"/>
                  </a:moveTo>
                  <a:lnTo>
                    <a:pt x="24" y="7"/>
                  </a:lnTo>
                  <a:lnTo>
                    <a:pt x="19" y="21"/>
                  </a:lnTo>
                  <a:lnTo>
                    <a:pt x="0" y="14"/>
                  </a:lnTo>
                  <a:lnTo>
                    <a:pt x="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90" name="Freeform 23"/>
            <p:cNvSpPr/>
            <p:nvPr/>
          </p:nvSpPr>
          <p:spPr bwMode="auto">
            <a:xfrm>
              <a:off x="4838700" y="4494213"/>
              <a:ext cx="33338" cy="39687"/>
            </a:xfrm>
            <a:custGeom>
              <a:avLst/>
              <a:gdLst>
                <a:gd name="T0" fmla="*/ 21 w 21"/>
                <a:gd name="T1" fmla="*/ 6 h 25"/>
                <a:gd name="T2" fmla="*/ 13 w 21"/>
                <a:gd name="T3" fmla="*/ 25 h 25"/>
                <a:gd name="T4" fmla="*/ 0 w 21"/>
                <a:gd name="T5" fmla="*/ 19 h 25"/>
                <a:gd name="T6" fmla="*/ 7 w 21"/>
                <a:gd name="T7" fmla="*/ 0 h 25"/>
                <a:gd name="T8" fmla="*/ 21 w 21"/>
                <a:gd name="T9" fmla="*/ 6 h 25"/>
              </a:gdLst>
              <a:ahLst/>
              <a:cxnLst>
                <a:cxn ang="0">
                  <a:pos x="T0" y="T1"/>
                </a:cxn>
                <a:cxn ang="0">
                  <a:pos x="T2" y="T3"/>
                </a:cxn>
                <a:cxn ang="0">
                  <a:pos x="T4" y="T5"/>
                </a:cxn>
                <a:cxn ang="0">
                  <a:pos x="T6" y="T7"/>
                </a:cxn>
                <a:cxn ang="0">
                  <a:pos x="T8" y="T9"/>
                </a:cxn>
              </a:cxnLst>
              <a:rect l="0" t="0" r="r" b="b"/>
              <a:pathLst>
                <a:path w="21" h="25">
                  <a:moveTo>
                    <a:pt x="21" y="6"/>
                  </a:moveTo>
                  <a:lnTo>
                    <a:pt x="13" y="25"/>
                  </a:lnTo>
                  <a:lnTo>
                    <a:pt x="0" y="19"/>
                  </a:lnTo>
                  <a:lnTo>
                    <a:pt x="7" y="0"/>
                  </a:lnTo>
                  <a:lnTo>
                    <a:pt x="21" y="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91" name="Freeform 24"/>
            <p:cNvSpPr/>
            <p:nvPr/>
          </p:nvSpPr>
          <p:spPr bwMode="auto">
            <a:xfrm>
              <a:off x="4768850" y="4337050"/>
              <a:ext cx="38100" cy="33338"/>
            </a:xfrm>
            <a:custGeom>
              <a:avLst/>
              <a:gdLst>
                <a:gd name="T0" fmla="*/ 19 w 24"/>
                <a:gd name="T1" fmla="*/ 21 h 21"/>
                <a:gd name="T2" fmla="*/ 0 w 24"/>
                <a:gd name="T3" fmla="*/ 14 h 21"/>
                <a:gd name="T4" fmla="*/ 5 w 24"/>
                <a:gd name="T5" fmla="*/ 0 h 21"/>
                <a:gd name="T6" fmla="*/ 24 w 24"/>
                <a:gd name="T7" fmla="*/ 8 h 21"/>
                <a:gd name="T8" fmla="*/ 19 w 24"/>
                <a:gd name="T9" fmla="*/ 21 h 21"/>
              </a:gdLst>
              <a:ahLst/>
              <a:cxnLst>
                <a:cxn ang="0">
                  <a:pos x="T0" y="T1"/>
                </a:cxn>
                <a:cxn ang="0">
                  <a:pos x="T2" y="T3"/>
                </a:cxn>
                <a:cxn ang="0">
                  <a:pos x="T4" y="T5"/>
                </a:cxn>
                <a:cxn ang="0">
                  <a:pos x="T6" y="T7"/>
                </a:cxn>
                <a:cxn ang="0">
                  <a:pos x="T8" y="T9"/>
                </a:cxn>
              </a:cxnLst>
              <a:rect l="0" t="0" r="r" b="b"/>
              <a:pathLst>
                <a:path w="24" h="21">
                  <a:moveTo>
                    <a:pt x="19" y="21"/>
                  </a:moveTo>
                  <a:lnTo>
                    <a:pt x="0" y="14"/>
                  </a:lnTo>
                  <a:lnTo>
                    <a:pt x="5" y="0"/>
                  </a:lnTo>
                  <a:lnTo>
                    <a:pt x="24" y="8"/>
                  </a:lnTo>
                  <a:lnTo>
                    <a:pt x="19"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92" name="Freeform 25"/>
            <p:cNvSpPr/>
            <p:nvPr/>
          </p:nvSpPr>
          <p:spPr bwMode="auto">
            <a:xfrm>
              <a:off x="4995863" y="4335463"/>
              <a:ext cx="38100" cy="34925"/>
            </a:xfrm>
            <a:custGeom>
              <a:avLst/>
              <a:gdLst>
                <a:gd name="T0" fmla="*/ 0 w 24"/>
                <a:gd name="T1" fmla="*/ 9 h 22"/>
                <a:gd name="T2" fmla="*/ 19 w 24"/>
                <a:gd name="T3" fmla="*/ 0 h 22"/>
                <a:gd name="T4" fmla="*/ 24 w 24"/>
                <a:gd name="T5" fmla="*/ 14 h 22"/>
                <a:gd name="T6" fmla="*/ 5 w 24"/>
                <a:gd name="T7" fmla="*/ 22 h 22"/>
                <a:gd name="T8" fmla="*/ 0 w 24"/>
                <a:gd name="T9" fmla="*/ 9 h 22"/>
              </a:gdLst>
              <a:ahLst/>
              <a:cxnLst>
                <a:cxn ang="0">
                  <a:pos x="T0" y="T1"/>
                </a:cxn>
                <a:cxn ang="0">
                  <a:pos x="T2" y="T3"/>
                </a:cxn>
                <a:cxn ang="0">
                  <a:pos x="T4" y="T5"/>
                </a:cxn>
                <a:cxn ang="0">
                  <a:pos x="T6" y="T7"/>
                </a:cxn>
                <a:cxn ang="0">
                  <a:pos x="T8" y="T9"/>
                </a:cxn>
              </a:cxnLst>
              <a:rect l="0" t="0" r="r" b="b"/>
              <a:pathLst>
                <a:path w="24" h="22">
                  <a:moveTo>
                    <a:pt x="0" y="9"/>
                  </a:moveTo>
                  <a:lnTo>
                    <a:pt x="19" y="0"/>
                  </a:lnTo>
                  <a:lnTo>
                    <a:pt x="24" y="14"/>
                  </a:lnTo>
                  <a:lnTo>
                    <a:pt x="5" y="22"/>
                  </a:lnTo>
                  <a:lnTo>
                    <a:pt x="0" y="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93" name="Freeform 26"/>
            <p:cNvSpPr/>
            <p:nvPr/>
          </p:nvSpPr>
          <p:spPr bwMode="auto">
            <a:xfrm>
              <a:off x="4930775" y="4494213"/>
              <a:ext cx="36513" cy="39687"/>
            </a:xfrm>
            <a:custGeom>
              <a:avLst/>
              <a:gdLst>
                <a:gd name="T0" fmla="*/ 23 w 23"/>
                <a:gd name="T1" fmla="*/ 19 h 25"/>
                <a:gd name="T2" fmla="*/ 9 w 23"/>
                <a:gd name="T3" fmla="*/ 25 h 25"/>
                <a:gd name="T4" fmla="*/ 0 w 23"/>
                <a:gd name="T5" fmla="*/ 6 h 25"/>
                <a:gd name="T6" fmla="*/ 14 w 23"/>
                <a:gd name="T7" fmla="*/ 0 h 25"/>
                <a:gd name="T8" fmla="*/ 23 w 23"/>
                <a:gd name="T9" fmla="*/ 19 h 25"/>
              </a:gdLst>
              <a:ahLst/>
              <a:cxnLst>
                <a:cxn ang="0">
                  <a:pos x="T0" y="T1"/>
                </a:cxn>
                <a:cxn ang="0">
                  <a:pos x="T2" y="T3"/>
                </a:cxn>
                <a:cxn ang="0">
                  <a:pos x="T4" y="T5"/>
                </a:cxn>
                <a:cxn ang="0">
                  <a:pos x="T6" y="T7"/>
                </a:cxn>
                <a:cxn ang="0">
                  <a:pos x="T8" y="T9"/>
                </a:cxn>
              </a:cxnLst>
              <a:rect l="0" t="0" r="r" b="b"/>
              <a:pathLst>
                <a:path w="23" h="25">
                  <a:moveTo>
                    <a:pt x="23" y="19"/>
                  </a:moveTo>
                  <a:lnTo>
                    <a:pt x="9" y="25"/>
                  </a:lnTo>
                  <a:lnTo>
                    <a:pt x="0" y="6"/>
                  </a:lnTo>
                  <a:lnTo>
                    <a:pt x="14" y="0"/>
                  </a:lnTo>
                  <a:lnTo>
                    <a:pt x="23"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94" name="Freeform 27"/>
            <p:cNvSpPr/>
            <p:nvPr/>
          </p:nvSpPr>
          <p:spPr bwMode="auto">
            <a:xfrm>
              <a:off x="4768850" y="4430713"/>
              <a:ext cx="38100" cy="34925"/>
            </a:xfrm>
            <a:custGeom>
              <a:avLst/>
              <a:gdLst>
                <a:gd name="T0" fmla="*/ 24 w 24"/>
                <a:gd name="T1" fmla="*/ 14 h 22"/>
                <a:gd name="T2" fmla="*/ 5 w 24"/>
                <a:gd name="T3" fmla="*/ 22 h 22"/>
                <a:gd name="T4" fmla="*/ 0 w 24"/>
                <a:gd name="T5" fmla="*/ 8 h 22"/>
                <a:gd name="T6" fmla="*/ 19 w 24"/>
                <a:gd name="T7" fmla="*/ 0 h 22"/>
                <a:gd name="T8" fmla="*/ 24 w 24"/>
                <a:gd name="T9" fmla="*/ 14 h 22"/>
              </a:gdLst>
              <a:ahLst/>
              <a:cxnLst>
                <a:cxn ang="0">
                  <a:pos x="T0" y="T1"/>
                </a:cxn>
                <a:cxn ang="0">
                  <a:pos x="T2" y="T3"/>
                </a:cxn>
                <a:cxn ang="0">
                  <a:pos x="T4" y="T5"/>
                </a:cxn>
                <a:cxn ang="0">
                  <a:pos x="T6" y="T7"/>
                </a:cxn>
                <a:cxn ang="0">
                  <a:pos x="T8" y="T9"/>
                </a:cxn>
              </a:cxnLst>
              <a:rect l="0" t="0" r="r" b="b"/>
              <a:pathLst>
                <a:path w="24" h="22">
                  <a:moveTo>
                    <a:pt x="24" y="14"/>
                  </a:moveTo>
                  <a:lnTo>
                    <a:pt x="5" y="22"/>
                  </a:lnTo>
                  <a:lnTo>
                    <a:pt x="0" y="8"/>
                  </a:lnTo>
                  <a:lnTo>
                    <a:pt x="19" y="0"/>
                  </a:lnTo>
                  <a:lnTo>
                    <a:pt x="24"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95" name="Freeform 28"/>
            <p:cNvSpPr/>
            <p:nvPr/>
          </p:nvSpPr>
          <p:spPr bwMode="auto">
            <a:xfrm>
              <a:off x="4835525" y="4267200"/>
              <a:ext cx="36513" cy="39688"/>
            </a:xfrm>
            <a:custGeom>
              <a:avLst/>
              <a:gdLst>
                <a:gd name="T0" fmla="*/ 23 w 23"/>
                <a:gd name="T1" fmla="*/ 20 h 25"/>
                <a:gd name="T2" fmla="*/ 9 w 23"/>
                <a:gd name="T3" fmla="*/ 25 h 25"/>
                <a:gd name="T4" fmla="*/ 0 w 23"/>
                <a:gd name="T5" fmla="*/ 6 h 25"/>
                <a:gd name="T6" fmla="*/ 14 w 23"/>
                <a:gd name="T7" fmla="*/ 0 h 25"/>
                <a:gd name="T8" fmla="*/ 23 w 23"/>
                <a:gd name="T9" fmla="*/ 20 h 25"/>
              </a:gdLst>
              <a:ahLst/>
              <a:cxnLst>
                <a:cxn ang="0">
                  <a:pos x="T0" y="T1"/>
                </a:cxn>
                <a:cxn ang="0">
                  <a:pos x="T2" y="T3"/>
                </a:cxn>
                <a:cxn ang="0">
                  <a:pos x="T4" y="T5"/>
                </a:cxn>
                <a:cxn ang="0">
                  <a:pos x="T6" y="T7"/>
                </a:cxn>
                <a:cxn ang="0">
                  <a:pos x="T8" y="T9"/>
                </a:cxn>
              </a:cxnLst>
              <a:rect l="0" t="0" r="r" b="b"/>
              <a:pathLst>
                <a:path w="23" h="25">
                  <a:moveTo>
                    <a:pt x="23" y="20"/>
                  </a:moveTo>
                  <a:lnTo>
                    <a:pt x="9" y="25"/>
                  </a:lnTo>
                  <a:lnTo>
                    <a:pt x="0" y="6"/>
                  </a:lnTo>
                  <a:lnTo>
                    <a:pt x="14" y="0"/>
                  </a:lnTo>
                  <a:lnTo>
                    <a:pt x="23" y="2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96" name="Freeform 29"/>
            <p:cNvSpPr/>
            <p:nvPr/>
          </p:nvSpPr>
          <p:spPr bwMode="auto">
            <a:xfrm>
              <a:off x="5516563" y="4838700"/>
              <a:ext cx="90487" cy="80963"/>
            </a:xfrm>
            <a:custGeom>
              <a:avLst/>
              <a:gdLst>
                <a:gd name="T0" fmla="*/ 5 w 53"/>
                <a:gd name="T1" fmla="*/ 5 h 48"/>
                <a:gd name="T2" fmla="*/ 0 w 53"/>
                <a:gd name="T3" fmla="*/ 15 h 48"/>
                <a:gd name="T4" fmla="*/ 0 w 53"/>
                <a:gd name="T5" fmla="*/ 17 h 48"/>
                <a:gd name="T6" fmla="*/ 0 w 53"/>
                <a:gd name="T7" fmla="*/ 18 h 48"/>
                <a:gd name="T8" fmla="*/ 0 w 53"/>
                <a:gd name="T9" fmla="*/ 21 h 48"/>
                <a:gd name="T10" fmla="*/ 0 w 53"/>
                <a:gd name="T11" fmla="*/ 22 h 48"/>
                <a:gd name="T12" fmla="*/ 2 w 53"/>
                <a:gd name="T13" fmla="*/ 31 h 48"/>
                <a:gd name="T14" fmla="*/ 8 w 53"/>
                <a:gd name="T15" fmla="*/ 42 h 48"/>
                <a:gd name="T16" fmla="*/ 8 w 53"/>
                <a:gd name="T17" fmla="*/ 42 h 48"/>
                <a:gd name="T18" fmla="*/ 11 w 53"/>
                <a:gd name="T19" fmla="*/ 46 h 48"/>
                <a:gd name="T20" fmla="*/ 12 w 53"/>
                <a:gd name="T21" fmla="*/ 47 h 48"/>
                <a:gd name="T22" fmla="*/ 18 w 53"/>
                <a:gd name="T23" fmla="*/ 48 h 48"/>
                <a:gd name="T24" fmla="*/ 19 w 53"/>
                <a:gd name="T25" fmla="*/ 48 h 48"/>
                <a:gd name="T26" fmla="*/ 21 w 53"/>
                <a:gd name="T27" fmla="*/ 47 h 48"/>
                <a:gd name="T28" fmla="*/ 23 w 53"/>
                <a:gd name="T29" fmla="*/ 46 h 48"/>
                <a:gd name="T30" fmla="*/ 27 w 53"/>
                <a:gd name="T31" fmla="*/ 45 h 48"/>
                <a:gd name="T32" fmla="*/ 27 w 53"/>
                <a:gd name="T33" fmla="*/ 45 h 48"/>
                <a:gd name="T34" fmla="*/ 30 w 53"/>
                <a:gd name="T35" fmla="*/ 46 h 48"/>
                <a:gd name="T36" fmla="*/ 32 w 53"/>
                <a:gd name="T37" fmla="*/ 47 h 48"/>
                <a:gd name="T38" fmla="*/ 35 w 53"/>
                <a:gd name="T39" fmla="*/ 48 h 48"/>
                <a:gd name="T40" fmla="*/ 35 w 53"/>
                <a:gd name="T41" fmla="*/ 48 h 48"/>
                <a:gd name="T42" fmla="*/ 41 w 53"/>
                <a:gd name="T43" fmla="*/ 47 h 48"/>
                <a:gd name="T44" fmla="*/ 42 w 53"/>
                <a:gd name="T45" fmla="*/ 46 h 48"/>
                <a:gd name="T46" fmla="*/ 45 w 53"/>
                <a:gd name="T47" fmla="*/ 42 h 48"/>
                <a:gd name="T48" fmla="*/ 45 w 53"/>
                <a:gd name="T49" fmla="*/ 42 h 48"/>
                <a:gd name="T50" fmla="*/ 51 w 53"/>
                <a:gd name="T51" fmla="*/ 31 h 48"/>
                <a:gd name="T52" fmla="*/ 53 w 53"/>
                <a:gd name="T53" fmla="*/ 22 h 48"/>
                <a:gd name="T54" fmla="*/ 53 w 53"/>
                <a:gd name="T55" fmla="*/ 21 h 48"/>
                <a:gd name="T56" fmla="*/ 53 w 53"/>
                <a:gd name="T57" fmla="*/ 18 h 48"/>
                <a:gd name="T58" fmla="*/ 53 w 53"/>
                <a:gd name="T59" fmla="*/ 17 h 48"/>
                <a:gd name="T60" fmla="*/ 53 w 53"/>
                <a:gd name="T61" fmla="*/ 15 h 48"/>
                <a:gd name="T62" fmla="*/ 48 w 53"/>
                <a:gd name="T63" fmla="*/ 5 h 48"/>
                <a:gd name="T64" fmla="*/ 47 w 53"/>
                <a:gd name="T65" fmla="*/ 4 h 48"/>
                <a:gd name="T66" fmla="*/ 39 w 53"/>
                <a:gd name="T67" fmla="*/ 0 h 48"/>
                <a:gd name="T68" fmla="*/ 31 w 53"/>
                <a:gd name="T69" fmla="*/ 1 h 48"/>
                <a:gd name="T70" fmla="*/ 27 w 53"/>
                <a:gd name="T71" fmla="*/ 3 h 48"/>
                <a:gd name="T72" fmla="*/ 22 w 53"/>
                <a:gd name="T73" fmla="*/ 1 h 48"/>
                <a:gd name="T74" fmla="*/ 14 w 53"/>
                <a:gd name="T75" fmla="*/ 0 h 48"/>
                <a:gd name="T76" fmla="*/ 6 w 53"/>
                <a:gd name="T77" fmla="*/ 4 h 48"/>
                <a:gd name="T78" fmla="*/ 5 w 53"/>
                <a:gd name="T79"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3" h="48">
                  <a:moveTo>
                    <a:pt x="5" y="5"/>
                  </a:moveTo>
                  <a:cubicBezTo>
                    <a:pt x="2" y="7"/>
                    <a:pt x="1" y="11"/>
                    <a:pt x="0" y="15"/>
                  </a:cubicBezTo>
                  <a:cubicBezTo>
                    <a:pt x="0" y="15"/>
                    <a:pt x="0" y="16"/>
                    <a:pt x="0" y="17"/>
                  </a:cubicBezTo>
                  <a:cubicBezTo>
                    <a:pt x="0" y="18"/>
                    <a:pt x="0" y="18"/>
                    <a:pt x="0" y="18"/>
                  </a:cubicBezTo>
                  <a:cubicBezTo>
                    <a:pt x="0" y="19"/>
                    <a:pt x="0" y="20"/>
                    <a:pt x="0" y="21"/>
                  </a:cubicBezTo>
                  <a:cubicBezTo>
                    <a:pt x="0" y="21"/>
                    <a:pt x="0" y="22"/>
                    <a:pt x="0" y="22"/>
                  </a:cubicBezTo>
                  <a:cubicBezTo>
                    <a:pt x="0" y="26"/>
                    <a:pt x="1" y="28"/>
                    <a:pt x="2" y="31"/>
                  </a:cubicBezTo>
                  <a:cubicBezTo>
                    <a:pt x="3" y="35"/>
                    <a:pt x="5" y="39"/>
                    <a:pt x="8" y="42"/>
                  </a:cubicBezTo>
                  <a:cubicBezTo>
                    <a:pt x="8" y="42"/>
                    <a:pt x="8" y="42"/>
                    <a:pt x="8" y="42"/>
                  </a:cubicBezTo>
                  <a:cubicBezTo>
                    <a:pt x="9" y="44"/>
                    <a:pt x="10" y="45"/>
                    <a:pt x="11" y="46"/>
                  </a:cubicBezTo>
                  <a:cubicBezTo>
                    <a:pt x="12" y="46"/>
                    <a:pt x="12" y="47"/>
                    <a:pt x="12" y="47"/>
                  </a:cubicBezTo>
                  <a:cubicBezTo>
                    <a:pt x="14" y="48"/>
                    <a:pt x="16" y="48"/>
                    <a:pt x="18" y="48"/>
                  </a:cubicBezTo>
                  <a:cubicBezTo>
                    <a:pt x="18" y="48"/>
                    <a:pt x="18" y="48"/>
                    <a:pt x="19" y="48"/>
                  </a:cubicBezTo>
                  <a:cubicBezTo>
                    <a:pt x="19" y="47"/>
                    <a:pt x="20" y="47"/>
                    <a:pt x="21" y="47"/>
                  </a:cubicBezTo>
                  <a:cubicBezTo>
                    <a:pt x="22" y="46"/>
                    <a:pt x="23" y="46"/>
                    <a:pt x="23" y="46"/>
                  </a:cubicBezTo>
                  <a:cubicBezTo>
                    <a:pt x="24" y="46"/>
                    <a:pt x="27" y="45"/>
                    <a:pt x="27" y="45"/>
                  </a:cubicBezTo>
                  <a:cubicBezTo>
                    <a:pt x="27" y="45"/>
                    <a:pt x="27" y="45"/>
                    <a:pt x="27" y="45"/>
                  </a:cubicBezTo>
                  <a:cubicBezTo>
                    <a:pt x="28" y="46"/>
                    <a:pt x="29" y="46"/>
                    <a:pt x="30" y="46"/>
                  </a:cubicBezTo>
                  <a:cubicBezTo>
                    <a:pt x="31" y="46"/>
                    <a:pt x="31" y="46"/>
                    <a:pt x="32" y="47"/>
                  </a:cubicBezTo>
                  <a:cubicBezTo>
                    <a:pt x="33" y="47"/>
                    <a:pt x="34" y="47"/>
                    <a:pt x="35" y="48"/>
                  </a:cubicBezTo>
                  <a:cubicBezTo>
                    <a:pt x="35" y="48"/>
                    <a:pt x="35" y="48"/>
                    <a:pt x="35" y="48"/>
                  </a:cubicBezTo>
                  <a:cubicBezTo>
                    <a:pt x="37" y="48"/>
                    <a:pt x="39" y="48"/>
                    <a:pt x="41" y="47"/>
                  </a:cubicBezTo>
                  <a:cubicBezTo>
                    <a:pt x="41" y="47"/>
                    <a:pt x="41" y="46"/>
                    <a:pt x="42" y="46"/>
                  </a:cubicBezTo>
                  <a:cubicBezTo>
                    <a:pt x="43" y="45"/>
                    <a:pt x="44" y="44"/>
                    <a:pt x="45" y="42"/>
                  </a:cubicBezTo>
                  <a:cubicBezTo>
                    <a:pt x="45" y="42"/>
                    <a:pt x="45" y="42"/>
                    <a:pt x="45" y="42"/>
                  </a:cubicBezTo>
                  <a:cubicBezTo>
                    <a:pt x="48" y="39"/>
                    <a:pt x="50" y="35"/>
                    <a:pt x="51" y="31"/>
                  </a:cubicBezTo>
                  <a:cubicBezTo>
                    <a:pt x="52" y="28"/>
                    <a:pt x="53" y="26"/>
                    <a:pt x="53" y="22"/>
                  </a:cubicBezTo>
                  <a:cubicBezTo>
                    <a:pt x="53" y="22"/>
                    <a:pt x="53" y="21"/>
                    <a:pt x="53" y="21"/>
                  </a:cubicBezTo>
                  <a:cubicBezTo>
                    <a:pt x="53" y="20"/>
                    <a:pt x="53" y="19"/>
                    <a:pt x="53" y="18"/>
                  </a:cubicBezTo>
                  <a:cubicBezTo>
                    <a:pt x="53" y="18"/>
                    <a:pt x="53" y="18"/>
                    <a:pt x="53" y="17"/>
                  </a:cubicBezTo>
                  <a:cubicBezTo>
                    <a:pt x="53" y="16"/>
                    <a:pt x="53" y="15"/>
                    <a:pt x="53" y="15"/>
                  </a:cubicBezTo>
                  <a:cubicBezTo>
                    <a:pt x="52" y="11"/>
                    <a:pt x="51" y="7"/>
                    <a:pt x="48" y="5"/>
                  </a:cubicBezTo>
                  <a:cubicBezTo>
                    <a:pt x="48" y="4"/>
                    <a:pt x="47" y="4"/>
                    <a:pt x="47" y="4"/>
                  </a:cubicBezTo>
                  <a:cubicBezTo>
                    <a:pt x="45" y="2"/>
                    <a:pt x="42" y="1"/>
                    <a:pt x="39" y="0"/>
                  </a:cubicBezTo>
                  <a:cubicBezTo>
                    <a:pt x="36" y="0"/>
                    <a:pt x="34" y="0"/>
                    <a:pt x="31" y="1"/>
                  </a:cubicBezTo>
                  <a:cubicBezTo>
                    <a:pt x="30" y="2"/>
                    <a:pt x="27" y="3"/>
                    <a:pt x="27" y="3"/>
                  </a:cubicBezTo>
                  <a:cubicBezTo>
                    <a:pt x="26" y="3"/>
                    <a:pt x="24" y="2"/>
                    <a:pt x="22" y="1"/>
                  </a:cubicBezTo>
                  <a:cubicBezTo>
                    <a:pt x="20" y="0"/>
                    <a:pt x="17" y="0"/>
                    <a:pt x="14" y="0"/>
                  </a:cubicBezTo>
                  <a:cubicBezTo>
                    <a:pt x="11" y="1"/>
                    <a:pt x="8" y="2"/>
                    <a:pt x="6" y="4"/>
                  </a:cubicBezTo>
                  <a:cubicBezTo>
                    <a:pt x="6" y="4"/>
                    <a:pt x="5" y="4"/>
                    <a:pt x="5"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97" name="Freeform 30"/>
            <p:cNvSpPr/>
            <p:nvPr/>
          </p:nvSpPr>
          <p:spPr bwMode="auto">
            <a:xfrm>
              <a:off x="5540375" y="4813300"/>
              <a:ext cx="22225" cy="25400"/>
            </a:xfrm>
            <a:custGeom>
              <a:avLst/>
              <a:gdLst>
                <a:gd name="T0" fmla="*/ 4 w 13"/>
                <a:gd name="T1" fmla="*/ 11 h 15"/>
                <a:gd name="T2" fmla="*/ 9 w 13"/>
                <a:gd name="T3" fmla="*/ 14 h 15"/>
                <a:gd name="T4" fmla="*/ 12 w 13"/>
                <a:gd name="T5" fmla="*/ 14 h 15"/>
                <a:gd name="T6" fmla="*/ 13 w 13"/>
                <a:gd name="T7" fmla="*/ 14 h 15"/>
                <a:gd name="T8" fmla="*/ 10 w 13"/>
                <a:gd name="T9" fmla="*/ 6 h 15"/>
                <a:gd name="T10" fmla="*/ 1 w 13"/>
                <a:gd name="T11" fmla="*/ 0 h 15"/>
                <a:gd name="T12" fmla="*/ 0 w 13"/>
                <a:gd name="T13" fmla="*/ 0 h 15"/>
                <a:gd name="T14" fmla="*/ 0 w 13"/>
                <a:gd name="T15" fmla="*/ 0 h 15"/>
                <a:gd name="T16" fmla="*/ 0 w 13"/>
                <a:gd name="T17" fmla="*/ 4 h 15"/>
                <a:gd name="T18" fmla="*/ 4 w 13"/>
                <a:gd name="T19"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4" y="11"/>
                  </a:moveTo>
                  <a:cubicBezTo>
                    <a:pt x="5" y="12"/>
                    <a:pt x="7" y="14"/>
                    <a:pt x="9" y="14"/>
                  </a:cubicBezTo>
                  <a:cubicBezTo>
                    <a:pt x="10" y="14"/>
                    <a:pt x="11" y="15"/>
                    <a:pt x="12" y="14"/>
                  </a:cubicBezTo>
                  <a:cubicBezTo>
                    <a:pt x="12" y="14"/>
                    <a:pt x="13" y="14"/>
                    <a:pt x="13" y="14"/>
                  </a:cubicBezTo>
                  <a:cubicBezTo>
                    <a:pt x="13" y="11"/>
                    <a:pt x="12" y="8"/>
                    <a:pt x="10" y="6"/>
                  </a:cubicBezTo>
                  <a:cubicBezTo>
                    <a:pt x="8" y="3"/>
                    <a:pt x="4" y="1"/>
                    <a:pt x="1" y="0"/>
                  </a:cubicBezTo>
                  <a:cubicBezTo>
                    <a:pt x="1" y="0"/>
                    <a:pt x="0" y="0"/>
                    <a:pt x="0" y="0"/>
                  </a:cubicBezTo>
                  <a:cubicBezTo>
                    <a:pt x="0" y="0"/>
                    <a:pt x="0" y="0"/>
                    <a:pt x="0" y="0"/>
                  </a:cubicBezTo>
                  <a:cubicBezTo>
                    <a:pt x="0" y="1"/>
                    <a:pt x="0" y="2"/>
                    <a:pt x="0" y="4"/>
                  </a:cubicBezTo>
                  <a:cubicBezTo>
                    <a:pt x="1" y="6"/>
                    <a:pt x="2" y="9"/>
                    <a:pt x="4" y="1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98" name="Freeform 31"/>
            <p:cNvSpPr/>
            <p:nvPr/>
          </p:nvSpPr>
          <p:spPr bwMode="auto">
            <a:xfrm>
              <a:off x="4972050" y="4011613"/>
              <a:ext cx="123825" cy="239712"/>
            </a:xfrm>
            <a:custGeom>
              <a:avLst/>
              <a:gdLst>
                <a:gd name="T0" fmla="*/ 73 w 73"/>
                <a:gd name="T1" fmla="*/ 104 h 141"/>
                <a:gd name="T2" fmla="*/ 73 w 73"/>
                <a:gd name="T3" fmla="*/ 34 h 141"/>
                <a:gd name="T4" fmla="*/ 43 w 73"/>
                <a:gd name="T5" fmla="*/ 0 h 141"/>
                <a:gd name="T6" fmla="*/ 29 w 73"/>
                <a:gd name="T7" fmla="*/ 0 h 141"/>
                <a:gd name="T8" fmla="*/ 0 w 73"/>
                <a:gd name="T9" fmla="*/ 34 h 141"/>
                <a:gd name="T10" fmla="*/ 0 w 73"/>
                <a:gd name="T11" fmla="*/ 112 h 141"/>
                <a:gd name="T12" fmla="*/ 28 w 73"/>
                <a:gd name="T13" fmla="*/ 141 h 141"/>
                <a:gd name="T14" fmla="*/ 28 w 73"/>
                <a:gd name="T15" fmla="*/ 141 h 141"/>
                <a:gd name="T16" fmla="*/ 57 w 73"/>
                <a:gd name="T17" fmla="*/ 113 h 141"/>
                <a:gd name="T18" fmla="*/ 57 w 73"/>
                <a:gd name="T19" fmla="*/ 58 h 141"/>
                <a:gd name="T20" fmla="*/ 37 w 73"/>
                <a:gd name="T21" fmla="*/ 38 h 141"/>
                <a:gd name="T22" fmla="*/ 35 w 73"/>
                <a:gd name="T23" fmla="*/ 38 h 141"/>
                <a:gd name="T24" fmla="*/ 16 w 73"/>
                <a:gd name="T25" fmla="*/ 58 h 141"/>
                <a:gd name="T26" fmla="*/ 16 w 73"/>
                <a:gd name="T27" fmla="*/ 103 h 141"/>
                <a:gd name="T28" fmla="*/ 27 w 73"/>
                <a:gd name="T29" fmla="*/ 103 h 141"/>
                <a:gd name="T30" fmla="*/ 27 w 73"/>
                <a:gd name="T31" fmla="*/ 58 h 141"/>
                <a:gd name="T32" fmla="*/ 35 w 73"/>
                <a:gd name="T33" fmla="*/ 49 h 141"/>
                <a:gd name="T34" fmla="*/ 37 w 73"/>
                <a:gd name="T35" fmla="*/ 49 h 141"/>
                <a:gd name="T36" fmla="*/ 46 w 73"/>
                <a:gd name="T37" fmla="*/ 58 h 141"/>
                <a:gd name="T38" fmla="*/ 46 w 73"/>
                <a:gd name="T39" fmla="*/ 112 h 141"/>
                <a:gd name="T40" fmla="*/ 28 w 73"/>
                <a:gd name="T41" fmla="*/ 130 h 141"/>
                <a:gd name="T42" fmla="*/ 15 w 73"/>
                <a:gd name="T43" fmla="*/ 124 h 141"/>
                <a:gd name="T44" fmla="*/ 10 w 73"/>
                <a:gd name="T45" fmla="*/ 107 h 141"/>
                <a:gd name="T46" fmla="*/ 10 w 73"/>
                <a:gd name="T47" fmla="*/ 34 h 141"/>
                <a:gd name="T48" fmla="*/ 29 w 73"/>
                <a:gd name="T49" fmla="*/ 11 h 141"/>
                <a:gd name="T50" fmla="*/ 43 w 73"/>
                <a:gd name="T51" fmla="*/ 11 h 141"/>
                <a:gd name="T52" fmla="*/ 62 w 73"/>
                <a:gd name="T53" fmla="*/ 34 h 141"/>
                <a:gd name="T54" fmla="*/ 62 w 73"/>
                <a:gd name="T55" fmla="*/ 104 h 141"/>
                <a:gd name="T56" fmla="*/ 73 w 73"/>
                <a:gd name="T57" fmla="*/ 10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41">
                  <a:moveTo>
                    <a:pt x="73" y="104"/>
                  </a:moveTo>
                  <a:cubicBezTo>
                    <a:pt x="73" y="34"/>
                    <a:pt x="73" y="34"/>
                    <a:pt x="73" y="34"/>
                  </a:cubicBezTo>
                  <a:cubicBezTo>
                    <a:pt x="73" y="14"/>
                    <a:pt x="61" y="0"/>
                    <a:pt x="43" y="0"/>
                  </a:cubicBezTo>
                  <a:cubicBezTo>
                    <a:pt x="29" y="0"/>
                    <a:pt x="29" y="0"/>
                    <a:pt x="29" y="0"/>
                  </a:cubicBezTo>
                  <a:cubicBezTo>
                    <a:pt x="11" y="0"/>
                    <a:pt x="0" y="14"/>
                    <a:pt x="0" y="34"/>
                  </a:cubicBezTo>
                  <a:cubicBezTo>
                    <a:pt x="0" y="34"/>
                    <a:pt x="0" y="112"/>
                    <a:pt x="0" y="112"/>
                  </a:cubicBezTo>
                  <a:cubicBezTo>
                    <a:pt x="0" y="127"/>
                    <a:pt x="12" y="141"/>
                    <a:pt x="28" y="141"/>
                  </a:cubicBezTo>
                  <a:cubicBezTo>
                    <a:pt x="28" y="141"/>
                    <a:pt x="28" y="141"/>
                    <a:pt x="28" y="141"/>
                  </a:cubicBezTo>
                  <a:cubicBezTo>
                    <a:pt x="44" y="141"/>
                    <a:pt x="56" y="128"/>
                    <a:pt x="57" y="113"/>
                  </a:cubicBezTo>
                  <a:cubicBezTo>
                    <a:pt x="57" y="58"/>
                    <a:pt x="57" y="58"/>
                    <a:pt x="57" y="58"/>
                  </a:cubicBezTo>
                  <a:cubicBezTo>
                    <a:pt x="57" y="47"/>
                    <a:pt x="48" y="38"/>
                    <a:pt x="37" y="38"/>
                  </a:cubicBezTo>
                  <a:cubicBezTo>
                    <a:pt x="35" y="38"/>
                    <a:pt x="35" y="38"/>
                    <a:pt x="35" y="38"/>
                  </a:cubicBezTo>
                  <a:cubicBezTo>
                    <a:pt x="24" y="38"/>
                    <a:pt x="16" y="47"/>
                    <a:pt x="16" y="58"/>
                  </a:cubicBezTo>
                  <a:cubicBezTo>
                    <a:pt x="16" y="103"/>
                    <a:pt x="16" y="103"/>
                    <a:pt x="16" y="103"/>
                  </a:cubicBezTo>
                  <a:cubicBezTo>
                    <a:pt x="27" y="103"/>
                    <a:pt x="27" y="103"/>
                    <a:pt x="27" y="103"/>
                  </a:cubicBezTo>
                  <a:cubicBezTo>
                    <a:pt x="27" y="58"/>
                    <a:pt x="27" y="58"/>
                    <a:pt x="27" y="58"/>
                  </a:cubicBezTo>
                  <a:cubicBezTo>
                    <a:pt x="27" y="53"/>
                    <a:pt x="29" y="49"/>
                    <a:pt x="35" y="49"/>
                  </a:cubicBezTo>
                  <a:cubicBezTo>
                    <a:pt x="37" y="49"/>
                    <a:pt x="37" y="49"/>
                    <a:pt x="37" y="49"/>
                  </a:cubicBezTo>
                  <a:cubicBezTo>
                    <a:pt x="42" y="49"/>
                    <a:pt x="46" y="53"/>
                    <a:pt x="46" y="58"/>
                  </a:cubicBezTo>
                  <a:cubicBezTo>
                    <a:pt x="46" y="112"/>
                    <a:pt x="46" y="112"/>
                    <a:pt x="46" y="112"/>
                  </a:cubicBezTo>
                  <a:cubicBezTo>
                    <a:pt x="46" y="122"/>
                    <a:pt x="38" y="130"/>
                    <a:pt x="28" y="130"/>
                  </a:cubicBezTo>
                  <a:cubicBezTo>
                    <a:pt x="23" y="130"/>
                    <a:pt x="18" y="128"/>
                    <a:pt x="15" y="124"/>
                  </a:cubicBezTo>
                  <a:cubicBezTo>
                    <a:pt x="12" y="120"/>
                    <a:pt x="10" y="115"/>
                    <a:pt x="10" y="107"/>
                  </a:cubicBezTo>
                  <a:cubicBezTo>
                    <a:pt x="10" y="34"/>
                    <a:pt x="10" y="34"/>
                    <a:pt x="10" y="34"/>
                  </a:cubicBezTo>
                  <a:cubicBezTo>
                    <a:pt x="10" y="17"/>
                    <a:pt x="20" y="11"/>
                    <a:pt x="29" y="11"/>
                  </a:cubicBezTo>
                  <a:cubicBezTo>
                    <a:pt x="43" y="11"/>
                    <a:pt x="43" y="11"/>
                    <a:pt x="43" y="11"/>
                  </a:cubicBezTo>
                  <a:cubicBezTo>
                    <a:pt x="56" y="11"/>
                    <a:pt x="62" y="23"/>
                    <a:pt x="62" y="34"/>
                  </a:cubicBezTo>
                  <a:cubicBezTo>
                    <a:pt x="62" y="104"/>
                    <a:pt x="62" y="104"/>
                    <a:pt x="62" y="104"/>
                  </a:cubicBezTo>
                  <a:lnTo>
                    <a:pt x="73"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99" name="Freeform 32"/>
            <p:cNvSpPr/>
            <p:nvPr/>
          </p:nvSpPr>
          <p:spPr bwMode="auto">
            <a:xfrm>
              <a:off x="5054600" y="2500313"/>
              <a:ext cx="201613" cy="123825"/>
            </a:xfrm>
            <a:custGeom>
              <a:avLst/>
              <a:gdLst>
                <a:gd name="T0" fmla="*/ 13 w 119"/>
                <a:gd name="T1" fmla="*/ 73 h 73"/>
                <a:gd name="T2" fmla="*/ 43 w 119"/>
                <a:gd name="T3" fmla="*/ 73 h 73"/>
                <a:gd name="T4" fmla="*/ 84 w 119"/>
                <a:gd name="T5" fmla="*/ 48 h 73"/>
                <a:gd name="T6" fmla="*/ 116 w 119"/>
                <a:gd name="T7" fmla="*/ 62 h 73"/>
                <a:gd name="T8" fmla="*/ 117 w 119"/>
                <a:gd name="T9" fmla="*/ 62 h 73"/>
                <a:gd name="T10" fmla="*/ 119 w 119"/>
                <a:gd name="T11" fmla="*/ 52 h 73"/>
                <a:gd name="T12" fmla="*/ 98 w 119"/>
                <a:gd name="T13" fmla="*/ 31 h 73"/>
                <a:gd name="T14" fmla="*/ 85 w 119"/>
                <a:gd name="T15" fmla="*/ 36 h 73"/>
                <a:gd name="T16" fmla="*/ 48 w 119"/>
                <a:gd name="T17" fmla="*/ 0 h 73"/>
                <a:gd name="T18" fmla="*/ 11 w 119"/>
                <a:gd name="T19" fmla="*/ 37 h 73"/>
                <a:gd name="T20" fmla="*/ 13 w 119"/>
                <a:gd name="T21" fmla="*/ 47 h 73"/>
                <a:gd name="T22" fmla="*/ 0 w 119"/>
                <a:gd name="T23" fmla="*/ 60 h 73"/>
                <a:gd name="T24" fmla="*/ 13 w 119"/>
                <a:gd name="T25"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73">
                  <a:moveTo>
                    <a:pt x="13" y="73"/>
                  </a:moveTo>
                  <a:cubicBezTo>
                    <a:pt x="43" y="73"/>
                    <a:pt x="43" y="73"/>
                    <a:pt x="43" y="73"/>
                  </a:cubicBezTo>
                  <a:cubicBezTo>
                    <a:pt x="51" y="58"/>
                    <a:pt x="66" y="48"/>
                    <a:pt x="84" y="48"/>
                  </a:cubicBezTo>
                  <a:cubicBezTo>
                    <a:pt x="96" y="48"/>
                    <a:pt x="107" y="53"/>
                    <a:pt x="116" y="62"/>
                  </a:cubicBezTo>
                  <a:cubicBezTo>
                    <a:pt x="116" y="62"/>
                    <a:pt x="116" y="62"/>
                    <a:pt x="117" y="62"/>
                  </a:cubicBezTo>
                  <a:cubicBezTo>
                    <a:pt x="118" y="59"/>
                    <a:pt x="119" y="56"/>
                    <a:pt x="119" y="52"/>
                  </a:cubicBezTo>
                  <a:cubicBezTo>
                    <a:pt x="119" y="40"/>
                    <a:pt x="110" y="31"/>
                    <a:pt x="98" y="31"/>
                  </a:cubicBezTo>
                  <a:cubicBezTo>
                    <a:pt x="93" y="31"/>
                    <a:pt x="88" y="33"/>
                    <a:pt x="85" y="36"/>
                  </a:cubicBezTo>
                  <a:cubicBezTo>
                    <a:pt x="84" y="16"/>
                    <a:pt x="68" y="0"/>
                    <a:pt x="48" y="0"/>
                  </a:cubicBezTo>
                  <a:cubicBezTo>
                    <a:pt x="28" y="0"/>
                    <a:pt x="11" y="16"/>
                    <a:pt x="11" y="37"/>
                  </a:cubicBezTo>
                  <a:cubicBezTo>
                    <a:pt x="11" y="40"/>
                    <a:pt x="12" y="44"/>
                    <a:pt x="13" y="47"/>
                  </a:cubicBezTo>
                  <a:cubicBezTo>
                    <a:pt x="6" y="47"/>
                    <a:pt x="0" y="53"/>
                    <a:pt x="0" y="60"/>
                  </a:cubicBezTo>
                  <a:cubicBezTo>
                    <a:pt x="0" y="67"/>
                    <a:pt x="6" y="73"/>
                    <a:pt x="13" y="7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00" name="Freeform 33"/>
            <p:cNvSpPr/>
            <p:nvPr/>
          </p:nvSpPr>
          <p:spPr bwMode="auto">
            <a:xfrm>
              <a:off x="5105400" y="2590800"/>
              <a:ext cx="228600" cy="139700"/>
            </a:xfrm>
            <a:custGeom>
              <a:avLst/>
              <a:gdLst>
                <a:gd name="T0" fmla="*/ 111 w 135"/>
                <a:gd name="T1" fmla="*/ 35 h 83"/>
                <a:gd name="T2" fmla="*/ 95 w 135"/>
                <a:gd name="T3" fmla="*/ 40 h 83"/>
                <a:gd name="T4" fmla="*/ 84 w 135"/>
                <a:gd name="T5" fmla="*/ 13 h 83"/>
                <a:gd name="T6" fmla="*/ 54 w 135"/>
                <a:gd name="T7" fmla="*/ 0 h 83"/>
                <a:gd name="T8" fmla="*/ 18 w 135"/>
                <a:gd name="T9" fmla="*/ 20 h 83"/>
                <a:gd name="T10" fmla="*/ 12 w 135"/>
                <a:gd name="T11" fmla="*/ 41 h 83"/>
                <a:gd name="T12" fmla="*/ 14 w 135"/>
                <a:gd name="T13" fmla="*/ 53 h 83"/>
                <a:gd name="T14" fmla="*/ 0 w 135"/>
                <a:gd name="T15" fmla="*/ 68 h 83"/>
                <a:gd name="T16" fmla="*/ 14 w 135"/>
                <a:gd name="T17" fmla="*/ 83 h 83"/>
                <a:gd name="T18" fmla="*/ 54 w 135"/>
                <a:gd name="T19" fmla="*/ 83 h 83"/>
                <a:gd name="T20" fmla="*/ 56 w 135"/>
                <a:gd name="T21" fmla="*/ 83 h 83"/>
                <a:gd name="T22" fmla="*/ 111 w 135"/>
                <a:gd name="T23" fmla="*/ 83 h 83"/>
                <a:gd name="T24" fmla="*/ 135 w 135"/>
                <a:gd name="T25" fmla="*/ 59 h 83"/>
                <a:gd name="T26" fmla="*/ 111 w 135"/>
                <a:gd name="T27"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83">
                  <a:moveTo>
                    <a:pt x="111" y="35"/>
                  </a:moveTo>
                  <a:cubicBezTo>
                    <a:pt x="105" y="35"/>
                    <a:pt x="100" y="37"/>
                    <a:pt x="95" y="40"/>
                  </a:cubicBezTo>
                  <a:cubicBezTo>
                    <a:pt x="95" y="30"/>
                    <a:pt x="91" y="20"/>
                    <a:pt x="84" y="13"/>
                  </a:cubicBezTo>
                  <a:cubicBezTo>
                    <a:pt x="77" y="5"/>
                    <a:pt x="66" y="0"/>
                    <a:pt x="54" y="0"/>
                  </a:cubicBezTo>
                  <a:cubicBezTo>
                    <a:pt x="39" y="0"/>
                    <a:pt x="25" y="8"/>
                    <a:pt x="18" y="20"/>
                  </a:cubicBezTo>
                  <a:cubicBezTo>
                    <a:pt x="14" y="26"/>
                    <a:pt x="12" y="34"/>
                    <a:pt x="12" y="41"/>
                  </a:cubicBezTo>
                  <a:cubicBezTo>
                    <a:pt x="12" y="46"/>
                    <a:pt x="13" y="50"/>
                    <a:pt x="14" y="53"/>
                  </a:cubicBezTo>
                  <a:cubicBezTo>
                    <a:pt x="6" y="54"/>
                    <a:pt x="0" y="60"/>
                    <a:pt x="0" y="68"/>
                  </a:cubicBezTo>
                  <a:cubicBezTo>
                    <a:pt x="0" y="76"/>
                    <a:pt x="6" y="83"/>
                    <a:pt x="14" y="83"/>
                  </a:cubicBezTo>
                  <a:cubicBezTo>
                    <a:pt x="54" y="83"/>
                    <a:pt x="54" y="83"/>
                    <a:pt x="54" y="83"/>
                  </a:cubicBezTo>
                  <a:cubicBezTo>
                    <a:pt x="56" y="83"/>
                    <a:pt x="56" y="83"/>
                    <a:pt x="56" y="83"/>
                  </a:cubicBezTo>
                  <a:cubicBezTo>
                    <a:pt x="111" y="83"/>
                    <a:pt x="111" y="83"/>
                    <a:pt x="111" y="83"/>
                  </a:cubicBezTo>
                  <a:cubicBezTo>
                    <a:pt x="124" y="83"/>
                    <a:pt x="135" y="72"/>
                    <a:pt x="135" y="59"/>
                  </a:cubicBezTo>
                  <a:cubicBezTo>
                    <a:pt x="135" y="46"/>
                    <a:pt x="124" y="35"/>
                    <a:pt x="111" y="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01" name="Freeform 34"/>
            <p:cNvSpPr/>
            <p:nvPr/>
          </p:nvSpPr>
          <p:spPr bwMode="auto">
            <a:xfrm>
              <a:off x="5237163" y="4318000"/>
              <a:ext cx="44450" cy="53975"/>
            </a:xfrm>
            <a:custGeom>
              <a:avLst/>
              <a:gdLst>
                <a:gd name="T0" fmla="*/ 28 w 28"/>
                <a:gd name="T1" fmla="*/ 0 h 34"/>
                <a:gd name="T2" fmla="*/ 0 w 28"/>
                <a:gd name="T3" fmla="*/ 0 h 34"/>
                <a:gd name="T4" fmla="*/ 0 w 28"/>
                <a:gd name="T5" fmla="*/ 12 h 34"/>
                <a:gd name="T6" fmla="*/ 28 w 28"/>
                <a:gd name="T7" fmla="*/ 3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0" y="0"/>
                  </a:lnTo>
                  <a:lnTo>
                    <a:pt x="0" y="12"/>
                  </a:lnTo>
                  <a:lnTo>
                    <a:pt x="28" y="34"/>
                  </a:lnTo>
                  <a:lnTo>
                    <a:pt x="2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02" name="Freeform 35"/>
            <p:cNvSpPr/>
            <p:nvPr/>
          </p:nvSpPr>
          <p:spPr bwMode="auto">
            <a:xfrm>
              <a:off x="5102225" y="4364038"/>
              <a:ext cx="179388" cy="173037"/>
            </a:xfrm>
            <a:custGeom>
              <a:avLst/>
              <a:gdLst>
                <a:gd name="T0" fmla="*/ 113 w 113"/>
                <a:gd name="T1" fmla="*/ 58 h 109"/>
                <a:gd name="T2" fmla="*/ 113 w 113"/>
                <a:gd name="T3" fmla="*/ 46 h 109"/>
                <a:gd name="T4" fmla="*/ 85 w 113"/>
                <a:gd name="T5" fmla="*/ 24 h 109"/>
                <a:gd name="T6" fmla="*/ 56 w 113"/>
                <a:gd name="T7" fmla="*/ 0 h 109"/>
                <a:gd name="T8" fmla="*/ 0 w 113"/>
                <a:gd name="T9" fmla="*/ 46 h 109"/>
                <a:gd name="T10" fmla="*/ 0 w 113"/>
                <a:gd name="T11" fmla="*/ 109 h 109"/>
                <a:gd name="T12" fmla="*/ 35 w 113"/>
                <a:gd name="T13" fmla="*/ 109 h 109"/>
                <a:gd name="T14" fmla="*/ 35 w 113"/>
                <a:gd name="T15" fmla="*/ 47 h 109"/>
                <a:gd name="T16" fmla="*/ 77 w 113"/>
                <a:gd name="T17" fmla="*/ 47 h 109"/>
                <a:gd name="T18" fmla="*/ 77 w 113"/>
                <a:gd name="T19" fmla="*/ 109 h 109"/>
                <a:gd name="T20" fmla="*/ 113 w 113"/>
                <a:gd name="T21" fmla="*/ 109 h 109"/>
                <a:gd name="T22" fmla="*/ 113 w 113"/>
                <a:gd name="T23" fmla="*/ 5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09">
                  <a:moveTo>
                    <a:pt x="113" y="58"/>
                  </a:moveTo>
                  <a:lnTo>
                    <a:pt x="113" y="46"/>
                  </a:lnTo>
                  <a:lnTo>
                    <a:pt x="85" y="24"/>
                  </a:lnTo>
                  <a:lnTo>
                    <a:pt x="56" y="0"/>
                  </a:lnTo>
                  <a:lnTo>
                    <a:pt x="0" y="46"/>
                  </a:lnTo>
                  <a:lnTo>
                    <a:pt x="0" y="109"/>
                  </a:lnTo>
                  <a:lnTo>
                    <a:pt x="35" y="109"/>
                  </a:lnTo>
                  <a:lnTo>
                    <a:pt x="35" y="47"/>
                  </a:lnTo>
                  <a:lnTo>
                    <a:pt x="77" y="47"/>
                  </a:lnTo>
                  <a:lnTo>
                    <a:pt x="77" y="109"/>
                  </a:lnTo>
                  <a:lnTo>
                    <a:pt x="113" y="109"/>
                  </a:lnTo>
                  <a:lnTo>
                    <a:pt x="113" y="5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03" name="Freeform 36"/>
            <p:cNvSpPr/>
            <p:nvPr/>
          </p:nvSpPr>
          <p:spPr bwMode="auto">
            <a:xfrm>
              <a:off x="5059363" y="4308475"/>
              <a:ext cx="265112" cy="134938"/>
            </a:xfrm>
            <a:custGeom>
              <a:avLst/>
              <a:gdLst>
                <a:gd name="T0" fmla="*/ 27 w 167"/>
                <a:gd name="T1" fmla="*/ 76 h 85"/>
                <a:gd name="T2" fmla="*/ 83 w 167"/>
                <a:gd name="T3" fmla="*/ 30 h 85"/>
                <a:gd name="T4" fmla="*/ 112 w 167"/>
                <a:gd name="T5" fmla="*/ 53 h 85"/>
                <a:gd name="T6" fmla="*/ 140 w 167"/>
                <a:gd name="T7" fmla="*/ 76 h 85"/>
                <a:gd name="T8" fmla="*/ 152 w 167"/>
                <a:gd name="T9" fmla="*/ 85 h 85"/>
                <a:gd name="T10" fmla="*/ 167 w 167"/>
                <a:gd name="T11" fmla="*/ 68 h 85"/>
                <a:gd name="T12" fmla="*/ 140 w 167"/>
                <a:gd name="T13" fmla="*/ 46 h 85"/>
                <a:gd name="T14" fmla="*/ 112 w 167"/>
                <a:gd name="T15" fmla="*/ 23 h 85"/>
                <a:gd name="T16" fmla="*/ 83 w 167"/>
                <a:gd name="T17" fmla="*/ 0 h 85"/>
                <a:gd name="T18" fmla="*/ 0 w 167"/>
                <a:gd name="T19" fmla="*/ 68 h 85"/>
                <a:gd name="T20" fmla="*/ 14 w 167"/>
                <a:gd name="T21" fmla="*/ 85 h 85"/>
                <a:gd name="T22" fmla="*/ 27 w 167"/>
                <a:gd name="T23"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 h="85">
                  <a:moveTo>
                    <a:pt x="27" y="76"/>
                  </a:moveTo>
                  <a:lnTo>
                    <a:pt x="83" y="30"/>
                  </a:lnTo>
                  <a:lnTo>
                    <a:pt x="112" y="53"/>
                  </a:lnTo>
                  <a:lnTo>
                    <a:pt x="140" y="76"/>
                  </a:lnTo>
                  <a:lnTo>
                    <a:pt x="152" y="85"/>
                  </a:lnTo>
                  <a:lnTo>
                    <a:pt x="167" y="68"/>
                  </a:lnTo>
                  <a:lnTo>
                    <a:pt x="140" y="46"/>
                  </a:lnTo>
                  <a:lnTo>
                    <a:pt x="112" y="23"/>
                  </a:lnTo>
                  <a:lnTo>
                    <a:pt x="83" y="0"/>
                  </a:lnTo>
                  <a:lnTo>
                    <a:pt x="0" y="68"/>
                  </a:lnTo>
                  <a:lnTo>
                    <a:pt x="14" y="85"/>
                  </a:lnTo>
                  <a:lnTo>
                    <a:pt x="27"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04" name="Rectangle 37"/>
            <p:cNvSpPr>
              <a:spLocks noChangeArrowheads="1"/>
            </p:cNvSpPr>
            <p:nvPr/>
          </p:nvSpPr>
          <p:spPr bwMode="auto">
            <a:xfrm>
              <a:off x="4017963" y="3944938"/>
              <a:ext cx="61912" cy="47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05" name="Freeform 38"/>
            <p:cNvSpPr/>
            <p:nvPr/>
          </p:nvSpPr>
          <p:spPr bwMode="auto">
            <a:xfrm>
              <a:off x="3949700" y="4000500"/>
              <a:ext cx="60325" cy="28575"/>
            </a:xfrm>
            <a:custGeom>
              <a:avLst/>
              <a:gdLst>
                <a:gd name="T0" fmla="*/ 38 w 38"/>
                <a:gd name="T1" fmla="*/ 18 h 18"/>
                <a:gd name="T2" fmla="*/ 38 w 38"/>
                <a:gd name="T3" fmla="*/ 0 h 18"/>
                <a:gd name="T4" fmla="*/ 0 w 38"/>
                <a:gd name="T5" fmla="*/ 0 h 18"/>
                <a:gd name="T6" fmla="*/ 5 w 38"/>
                <a:gd name="T7" fmla="*/ 18 h 18"/>
                <a:gd name="T8" fmla="*/ 38 w 38"/>
                <a:gd name="T9" fmla="*/ 18 h 18"/>
              </a:gdLst>
              <a:ahLst/>
              <a:cxnLst>
                <a:cxn ang="0">
                  <a:pos x="T0" y="T1"/>
                </a:cxn>
                <a:cxn ang="0">
                  <a:pos x="T2" y="T3"/>
                </a:cxn>
                <a:cxn ang="0">
                  <a:pos x="T4" y="T5"/>
                </a:cxn>
                <a:cxn ang="0">
                  <a:pos x="T6" y="T7"/>
                </a:cxn>
                <a:cxn ang="0">
                  <a:pos x="T8" y="T9"/>
                </a:cxn>
              </a:cxnLst>
              <a:rect l="0" t="0" r="r" b="b"/>
              <a:pathLst>
                <a:path w="38" h="18">
                  <a:moveTo>
                    <a:pt x="38" y="18"/>
                  </a:moveTo>
                  <a:lnTo>
                    <a:pt x="38" y="0"/>
                  </a:lnTo>
                  <a:lnTo>
                    <a:pt x="0" y="0"/>
                  </a:lnTo>
                  <a:lnTo>
                    <a:pt x="5" y="18"/>
                  </a:lnTo>
                  <a:lnTo>
                    <a:pt x="38" y="1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06" name="Rectangle 39"/>
            <p:cNvSpPr>
              <a:spLocks noChangeArrowheads="1"/>
            </p:cNvSpPr>
            <p:nvPr/>
          </p:nvSpPr>
          <p:spPr bwMode="auto">
            <a:xfrm>
              <a:off x="4017963" y="3905250"/>
              <a:ext cx="61912" cy="30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07" name="Rectangle 40"/>
            <p:cNvSpPr>
              <a:spLocks noChangeArrowheads="1"/>
            </p:cNvSpPr>
            <p:nvPr/>
          </p:nvSpPr>
          <p:spPr bwMode="auto">
            <a:xfrm>
              <a:off x="4017963" y="4000500"/>
              <a:ext cx="61912"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08" name="Freeform 41"/>
            <p:cNvSpPr/>
            <p:nvPr/>
          </p:nvSpPr>
          <p:spPr bwMode="auto">
            <a:xfrm>
              <a:off x="4086225" y="3944938"/>
              <a:ext cx="74613" cy="47625"/>
            </a:xfrm>
            <a:custGeom>
              <a:avLst/>
              <a:gdLst>
                <a:gd name="T0" fmla="*/ 47 w 47"/>
                <a:gd name="T1" fmla="*/ 0 h 30"/>
                <a:gd name="T2" fmla="*/ 0 w 47"/>
                <a:gd name="T3" fmla="*/ 0 h 30"/>
                <a:gd name="T4" fmla="*/ 0 w 47"/>
                <a:gd name="T5" fmla="*/ 30 h 30"/>
                <a:gd name="T6" fmla="*/ 39 w 47"/>
                <a:gd name="T7" fmla="*/ 30 h 30"/>
                <a:gd name="T8" fmla="*/ 47 w 47"/>
                <a:gd name="T9" fmla="*/ 0 h 30"/>
              </a:gdLst>
              <a:ahLst/>
              <a:cxnLst>
                <a:cxn ang="0">
                  <a:pos x="T0" y="T1"/>
                </a:cxn>
                <a:cxn ang="0">
                  <a:pos x="T2" y="T3"/>
                </a:cxn>
                <a:cxn ang="0">
                  <a:pos x="T4" y="T5"/>
                </a:cxn>
                <a:cxn ang="0">
                  <a:pos x="T6" y="T7"/>
                </a:cxn>
                <a:cxn ang="0">
                  <a:pos x="T8" y="T9"/>
                </a:cxn>
              </a:cxnLst>
              <a:rect l="0" t="0" r="r" b="b"/>
              <a:pathLst>
                <a:path w="47" h="30">
                  <a:moveTo>
                    <a:pt x="47" y="0"/>
                  </a:moveTo>
                  <a:lnTo>
                    <a:pt x="0" y="0"/>
                  </a:lnTo>
                  <a:lnTo>
                    <a:pt x="0" y="30"/>
                  </a:lnTo>
                  <a:lnTo>
                    <a:pt x="39" y="30"/>
                  </a:lnTo>
                  <a:lnTo>
                    <a:pt x="47"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09" name="Freeform 42"/>
            <p:cNvSpPr/>
            <p:nvPr/>
          </p:nvSpPr>
          <p:spPr bwMode="auto">
            <a:xfrm>
              <a:off x="4086225" y="4000500"/>
              <a:ext cx="60325" cy="28575"/>
            </a:xfrm>
            <a:custGeom>
              <a:avLst/>
              <a:gdLst>
                <a:gd name="T0" fmla="*/ 0 w 38"/>
                <a:gd name="T1" fmla="*/ 18 h 18"/>
                <a:gd name="T2" fmla="*/ 33 w 38"/>
                <a:gd name="T3" fmla="*/ 18 h 18"/>
                <a:gd name="T4" fmla="*/ 38 w 38"/>
                <a:gd name="T5" fmla="*/ 0 h 18"/>
                <a:gd name="T6" fmla="*/ 0 w 38"/>
                <a:gd name="T7" fmla="*/ 0 h 18"/>
                <a:gd name="T8" fmla="*/ 0 w 38"/>
                <a:gd name="T9" fmla="*/ 18 h 18"/>
              </a:gdLst>
              <a:ahLst/>
              <a:cxnLst>
                <a:cxn ang="0">
                  <a:pos x="T0" y="T1"/>
                </a:cxn>
                <a:cxn ang="0">
                  <a:pos x="T2" y="T3"/>
                </a:cxn>
                <a:cxn ang="0">
                  <a:pos x="T4" y="T5"/>
                </a:cxn>
                <a:cxn ang="0">
                  <a:pos x="T6" y="T7"/>
                </a:cxn>
                <a:cxn ang="0">
                  <a:pos x="T8" y="T9"/>
                </a:cxn>
              </a:cxnLst>
              <a:rect l="0" t="0" r="r" b="b"/>
              <a:pathLst>
                <a:path w="38" h="18">
                  <a:moveTo>
                    <a:pt x="0" y="18"/>
                  </a:moveTo>
                  <a:lnTo>
                    <a:pt x="33" y="18"/>
                  </a:lnTo>
                  <a:lnTo>
                    <a:pt x="38" y="0"/>
                  </a:lnTo>
                  <a:lnTo>
                    <a:pt x="0" y="0"/>
                  </a:lnTo>
                  <a:lnTo>
                    <a:pt x="0" y="1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10" name="Freeform 43"/>
            <p:cNvSpPr/>
            <p:nvPr/>
          </p:nvSpPr>
          <p:spPr bwMode="auto">
            <a:xfrm>
              <a:off x="3933825" y="3944938"/>
              <a:ext cx="76200" cy="47625"/>
            </a:xfrm>
            <a:custGeom>
              <a:avLst/>
              <a:gdLst>
                <a:gd name="T0" fmla="*/ 48 w 48"/>
                <a:gd name="T1" fmla="*/ 0 h 30"/>
                <a:gd name="T2" fmla="*/ 0 w 48"/>
                <a:gd name="T3" fmla="*/ 0 h 30"/>
                <a:gd name="T4" fmla="*/ 9 w 48"/>
                <a:gd name="T5" fmla="*/ 30 h 30"/>
                <a:gd name="T6" fmla="*/ 48 w 48"/>
                <a:gd name="T7" fmla="*/ 30 h 30"/>
                <a:gd name="T8" fmla="*/ 48 w 48"/>
                <a:gd name="T9" fmla="*/ 0 h 30"/>
              </a:gdLst>
              <a:ahLst/>
              <a:cxnLst>
                <a:cxn ang="0">
                  <a:pos x="T0" y="T1"/>
                </a:cxn>
                <a:cxn ang="0">
                  <a:pos x="T2" y="T3"/>
                </a:cxn>
                <a:cxn ang="0">
                  <a:pos x="T4" y="T5"/>
                </a:cxn>
                <a:cxn ang="0">
                  <a:pos x="T6" y="T7"/>
                </a:cxn>
                <a:cxn ang="0">
                  <a:pos x="T8" y="T9"/>
                </a:cxn>
              </a:cxnLst>
              <a:rect l="0" t="0" r="r" b="b"/>
              <a:pathLst>
                <a:path w="48" h="30">
                  <a:moveTo>
                    <a:pt x="48" y="0"/>
                  </a:moveTo>
                  <a:lnTo>
                    <a:pt x="0" y="0"/>
                  </a:lnTo>
                  <a:lnTo>
                    <a:pt x="9" y="30"/>
                  </a:lnTo>
                  <a:lnTo>
                    <a:pt x="48" y="30"/>
                  </a:lnTo>
                  <a:lnTo>
                    <a:pt x="4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11" name="Freeform 44"/>
            <p:cNvSpPr/>
            <p:nvPr/>
          </p:nvSpPr>
          <p:spPr bwMode="auto">
            <a:xfrm>
              <a:off x="3924300" y="3835400"/>
              <a:ext cx="96838" cy="100013"/>
            </a:xfrm>
            <a:custGeom>
              <a:avLst/>
              <a:gdLst>
                <a:gd name="T0" fmla="*/ 0 w 58"/>
                <a:gd name="T1" fmla="*/ 41 h 59"/>
                <a:gd name="T2" fmla="*/ 5 w 58"/>
                <a:gd name="T3" fmla="*/ 59 h 59"/>
                <a:gd name="T4" fmla="*/ 51 w 58"/>
                <a:gd name="T5" fmla="*/ 59 h 59"/>
                <a:gd name="T6" fmla="*/ 51 w 58"/>
                <a:gd name="T7" fmla="*/ 41 h 59"/>
                <a:gd name="T8" fmla="*/ 33 w 58"/>
                <a:gd name="T9" fmla="*/ 41 h 59"/>
                <a:gd name="T10" fmla="*/ 58 w 58"/>
                <a:gd name="T11" fmla="*/ 8 h 59"/>
                <a:gd name="T12" fmla="*/ 47 w 58"/>
                <a:gd name="T13" fmla="*/ 0 h 59"/>
                <a:gd name="T14" fmla="*/ 15 w 58"/>
                <a:gd name="T15" fmla="*/ 41 h 59"/>
                <a:gd name="T16" fmla="*/ 0 w 58"/>
                <a:gd name="T17" fmla="*/ 4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9">
                  <a:moveTo>
                    <a:pt x="0" y="41"/>
                  </a:moveTo>
                  <a:cubicBezTo>
                    <a:pt x="5" y="59"/>
                    <a:pt x="5" y="59"/>
                    <a:pt x="5" y="59"/>
                  </a:cubicBezTo>
                  <a:cubicBezTo>
                    <a:pt x="51" y="59"/>
                    <a:pt x="51" y="59"/>
                    <a:pt x="51" y="59"/>
                  </a:cubicBezTo>
                  <a:cubicBezTo>
                    <a:pt x="51" y="41"/>
                    <a:pt x="51" y="41"/>
                    <a:pt x="51" y="41"/>
                  </a:cubicBezTo>
                  <a:cubicBezTo>
                    <a:pt x="33" y="41"/>
                    <a:pt x="33" y="41"/>
                    <a:pt x="33" y="41"/>
                  </a:cubicBezTo>
                  <a:cubicBezTo>
                    <a:pt x="58" y="8"/>
                    <a:pt x="58" y="8"/>
                    <a:pt x="58" y="8"/>
                  </a:cubicBezTo>
                  <a:cubicBezTo>
                    <a:pt x="53" y="7"/>
                    <a:pt x="49" y="4"/>
                    <a:pt x="47" y="0"/>
                  </a:cubicBezTo>
                  <a:cubicBezTo>
                    <a:pt x="15" y="41"/>
                    <a:pt x="15" y="41"/>
                    <a:pt x="15" y="41"/>
                  </a:cubicBezTo>
                  <a:lnTo>
                    <a:pt x="0" y="4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12" name="Freeform 45"/>
            <p:cNvSpPr/>
            <p:nvPr/>
          </p:nvSpPr>
          <p:spPr bwMode="auto">
            <a:xfrm>
              <a:off x="4006850" y="3806825"/>
              <a:ext cx="36513" cy="36513"/>
            </a:xfrm>
            <a:custGeom>
              <a:avLst/>
              <a:gdLst>
                <a:gd name="T0" fmla="*/ 22 w 22"/>
                <a:gd name="T1" fmla="*/ 8 h 21"/>
                <a:gd name="T2" fmla="*/ 12 w 22"/>
                <a:gd name="T3" fmla="*/ 0 h 21"/>
                <a:gd name="T4" fmla="*/ 9 w 22"/>
                <a:gd name="T5" fmla="*/ 0 h 21"/>
                <a:gd name="T6" fmla="*/ 1 w 22"/>
                <a:gd name="T7" fmla="*/ 12 h 21"/>
                <a:gd name="T8" fmla="*/ 1 w 22"/>
                <a:gd name="T9" fmla="*/ 13 h 21"/>
                <a:gd name="T10" fmla="*/ 12 w 22"/>
                <a:gd name="T11" fmla="*/ 21 h 21"/>
                <a:gd name="T12" fmla="*/ 13 w 22"/>
                <a:gd name="T13" fmla="*/ 21 h 21"/>
                <a:gd name="T14" fmla="*/ 14 w 22"/>
                <a:gd name="T15" fmla="*/ 20 h 21"/>
                <a:gd name="T16" fmla="*/ 22 w 22"/>
                <a:gd name="T17" fmla="*/ 10 h 21"/>
                <a:gd name="T18" fmla="*/ 22 w 22"/>
                <a:gd name="T19" fmla="*/ 10 h 21"/>
                <a:gd name="T20" fmla="*/ 22 w 22"/>
                <a:gd name="T2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1">
                  <a:moveTo>
                    <a:pt x="22" y="8"/>
                  </a:moveTo>
                  <a:cubicBezTo>
                    <a:pt x="21" y="3"/>
                    <a:pt x="16" y="0"/>
                    <a:pt x="12" y="0"/>
                  </a:cubicBezTo>
                  <a:cubicBezTo>
                    <a:pt x="11" y="0"/>
                    <a:pt x="10" y="0"/>
                    <a:pt x="9" y="0"/>
                  </a:cubicBezTo>
                  <a:cubicBezTo>
                    <a:pt x="4" y="1"/>
                    <a:pt x="0" y="7"/>
                    <a:pt x="1" y="12"/>
                  </a:cubicBezTo>
                  <a:cubicBezTo>
                    <a:pt x="1" y="12"/>
                    <a:pt x="1" y="12"/>
                    <a:pt x="1" y="13"/>
                  </a:cubicBezTo>
                  <a:cubicBezTo>
                    <a:pt x="3" y="17"/>
                    <a:pt x="7" y="21"/>
                    <a:pt x="12" y="21"/>
                  </a:cubicBezTo>
                  <a:cubicBezTo>
                    <a:pt x="12" y="21"/>
                    <a:pt x="12" y="21"/>
                    <a:pt x="13" y="21"/>
                  </a:cubicBezTo>
                  <a:cubicBezTo>
                    <a:pt x="13" y="21"/>
                    <a:pt x="14" y="20"/>
                    <a:pt x="14" y="20"/>
                  </a:cubicBezTo>
                  <a:cubicBezTo>
                    <a:pt x="19" y="19"/>
                    <a:pt x="22" y="15"/>
                    <a:pt x="22" y="10"/>
                  </a:cubicBezTo>
                  <a:cubicBezTo>
                    <a:pt x="22" y="10"/>
                    <a:pt x="22" y="10"/>
                    <a:pt x="22" y="10"/>
                  </a:cubicBezTo>
                  <a:cubicBezTo>
                    <a:pt x="22" y="9"/>
                    <a:pt x="22" y="9"/>
                    <a:pt x="22"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13" name="Freeform 46"/>
            <p:cNvSpPr/>
            <p:nvPr/>
          </p:nvSpPr>
          <p:spPr bwMode="auto">
            <a:xfrm>
              <a:off x="4071938" y="3835400"/>
              <a:ext cx="98425" cy="100013"/>
            </a:xfrm>
            <a:custGeom>
              <a:avLst/>
              <a:gdLst>
                <a:gd name="T0" fmla="*/ 12 w 58"/>
                <a:gd name="T1" fmla="*/ 0 h 59"/>
                <a:gd name="T2" fmla="*/ 0 w 58"/>
                <a:gd name="T3" fmla="*/ 8 h 59"/>
                <a:gd name="T4" fmla="*/ 25 w 58"/>
                <a:gd name="T5" fmla="*/ 41 h 59"/>
                <a:gd name="T6" fmla="*/ 8 w 58"/>
                <a:gd name="T7" fmla="*/ 41 h 59"/>
                <a:gd name="T8" fmla="*/ 8 w 58"/>
                <a:gd name="T9" fmla="*/ 59 h 59"/>
                <a:gd name="T10" fmla="*/ 53 w 58"/>
                <a:gd name="T11" fmla="*/ 59 h 59"/>
                <a:gd name="T12" fmla="*/ 58 w 58"/>
                <a:gd name="T13" fmla="*/ 41 h 59"/>
                <a:gd name="T14" fmla="*/ 43 w 58"/>
                <a:gd name="T15" fmla="*/ 41 h 59"/>
                <a:gd name="T16" fmla="*/ 12 w 58"/>
                <a:gd name="T1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9">
                  <a:moveTo>
                    <a:pt x="12" y="0"/>
                  </a:moveTo>
                  <a:cubicBezTo>
                    <a:pt x="10" y="4"/>
                    <a:pt x="6" y="7"/>
                    <a:pt x="0" y="8"/>
                  </a:cubicBezTo>
                  <a:cubicBezTo>
                    <a:pt x="25" y="41"/>
                    <a:pt x="25" y="41"/>
                    <a:pt x="25" y="41"/>
                  </a:cubicBezTo>
                  <a:cubicBezTo>
                    <a:pt x="8" y="41"/>
                    <a:pt x="8" y="41"/>
                    <a:pt x="8" y="41"/>
                  </a:cubicBezTo>
                  <a:cubicBezTo>
                    <a:pt x="8" y="59"/>
                    <a:pt x="8" y="59"/>
                    <a:pt x="8" y="59"/>
                  </a:cubicBezTo>
                  <a:cubicBezTo>
                    <a:pt x="53" y="59"/>
                    <a:pt x="53" y="59"/>
                    <a:pt x="53" y="59"/>
                  </a:cubicBezTo>
                  <a:cubicBezTo>
                    <a:pt x="58" y="41"/>
                    <a:pt x="58" y="41"/>
                    <a:pt x="58" y="41"/>
                  </a:cubicBezTo>
                  <a:cubicBezTo>
                    <a:pt x="43" y="41"/>
                    <a:pt x="43" y="41"/>
                    <a:pt x="43" y="41"/>
                  </a:cubicBezTo>
                  <a:lnTo>
                    <a:pt x="1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14" name="Freeform 47"/>
            <p:cNvSpPr/>
            <p:nvPr/>
          </p:nvSpPr>
          <p:spPr bwMode="auto">
            <a:xfrm>
              <a:off x="4052888" y="3806825"/>
              <a:ext cx="34925" cy="36513"/>
            </a:xfrm>
            <a:custGeom>
              <a:avLst/>
              <a:gdLst>
                <a:gd name="T0" fmla="*/ 0 w 21"/>
                <a:gd name="T1" fmla="*/ 8 h 21"/>
                <a:gd name="T2" fmla="*/ 0 w 21"/>
                <a:gd name="T3" fmla="*/ 10 h 21"/>
                <a:gd name="T4" fmla="*/ 0 w 21"/>
                <a:gd name="T5" fmla="*/ 10 h 21"/>
                <a:gd name="T6" fmla="*/ 8 w 21"/>
                <a:gd name="T7" fmla="*/ 20 h 21"/>
                <a:gd name="T8" fmla="*/ 9 w 21"/>
                <a:gd name="T9" fmla="*/ 21 h 21"/>
                <a:gd name="T10" fmla="*/ 10 w 21"/>
                <a:gd name="T11" fmla="*/ 21 h 21"/>
                <a:gd name="T12" fmla="*/ 20 w 21"/>
                <a:gd name="T13" fmla="*/ 13 h 21"/>
                <a:gd name="T14" fmla="*/ 20 w 21"/>
                <a:gd name="T15" fmla="*/ 12 h 21"/>
                <a:gd name="T16" fmla="*/ 12 w 21"/>
                <a:gd name="T17" fmla="*/ 0 h 21"/>
                <a:gd name="T18" fmla="*/ 10 w 21"/>
                <a:gd name="T19" fmla="*/ 0 h 21"/>
                <a:gd name="T20" fmla="*/ 0 w 21"/>
                <a:gd name="T2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1">
                  <a:moveTo>
                    <a:pt x="0" y="8"/>
                  </a:moveTo>
                  <a:cubicBezTo>
                    <a:pt x="0" y="9"/>
                    <a:pt x="0" y="9"/>
                    <a:pt x="0" y="10"/>
                  </a:cubicBezTo>
                  <a:cubicBezTo>
                    <a:pt x="0" y="10"/>
                    <a:pt x="0" y="10"/>
                    <a:pt x="0" y="10"/>
                  </a:cubicBezTo>
                  <a:cubicBezTo>
                    <a:pt x="0" y="15"/>
                    <a:pt x="3" y="19"/>
                    <a:pt x="8" y="20"/>
                  </a:cubicBezTo>
                  <a:cubicBezTo>
                    <a:pt x="8" y="20"/>
                    <a:pt x="9" y="21"/>
                    <a:pt x="9" y="21"/>
                  </a:cubicBezTo>
                  <a:cubicBezTo>
                    <a:pt x="9" y="21"/>
                    <a:pt x="10" y="21"/>
                    <a:pt x="10" y="21"/>
                  </a:cubicBezTo>
                  <a:cubicBezTo>
                    <a:pt x="15" y="21"/>
                    <a:pt x="19" y="17"/>
                    <a:pt x="20" y="13"/>
                  </a:cubicBezTo>
                  <a:cubicBezTo>
                    <a:pt x="20" y="12"/>
                    <a:pt x="20" y="12"/>
                    <a:pt x="20" y="12"/>
                  </a:cubicBezTo>
                  <a:cubicBezTo>
                    <a:pt x="21" y="7"/>
                    <a:pt x="18" y="1"/>
                    <a:pt x="12" y="0"/>
                  </a:cubicBezTo>
                  <a:cubicBezTo>
                    <a:pt x="12" y="0"/>
                    <a:pt x="11" y="0"/>
                    <a:pt x="10" y="0"/>
                  </a:cubicBezTo>
                  <a:cubicBezTo>
                    <a:pt x="5" y="0"/>
                    <a:pt x="1" y="3"/>
                    <a:pt x="0"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15" name="Oval 48"/>
            <p:cNvSpPr>
              <a:spLocks noChangeArrowheads="1"/>
            </p:cNvSpPr>
            <p:nvPr/>
          </p:nvSpPr>
          <p:spPr bwMode="auto">
            <a:xfrm>
              <a:off x="5130800" y="3854450"/>
              <a:ext cx="23813" cy="238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16" name="Oval 49"/>
            <p:cNvSpPr>
              <a:spLocks noChangeArrowheads="1"/>
            </p:cNvSpPr>
            <p:nvPr/>
          </p:nvSpPr>
          <p:spPr bwMode="auto">
            <a:xfrm>
              <a:off x="5154613" y="3829050"/>
              <a:ext cx="20637" cy="190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17" name="Oval 50"/>
            <p:cNvSpPr>
              <a:spLocks noChangeArrowheads="1"/>
            </p:cNvSpPr>
            <p:nvPr/>
          </p:nvSpPr>
          <p:spPr bwMode="auto">
            <a:xfrm>
              <a:off x="5135563" y="3797300"/>
              <a:ext cx="14287" cy="111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18" name="Oval 51"/>
            <p:cNvSpPr>
              <a:spLocks noChangeArrowheads="1"/>
            </p:cNvSpPr>
            <p:nvPr/>
          </p:nvSpPr>
          <p:spPr bwMode="auto">
            <a:xfrm>
              <a:off x="5130800" y="3743325"/>
              <a:ext cx="23813" cy="238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19" name="Freeform 52"/>
            <p:cNvSpPr>
              <a:spLocks noEditPoints="1"/>
            </p:cNvSpPr>
            <p:nvPr/>
          </p:nvSpPr>
          <p:spPr bwMode="auto">
            <a:xfrm>
              <a:off x="5097463" y="3632200"/>
              <a:ext cx="122237" cy="274638"/>
            </a:xfrm>
            <a:custGeom>
              <a:avLst/>
              <a:gdLst>
                <a:gd name="T0" fmla="*/ 39 w 72"/>
                <a:gd name="T1" fmla="*/ 8 h 162"/>
                <a:gd name="T2" fmla="*/ 37 w 72"/>
                <a:gd name="T3" fmla="*/ 14 h 162"/>
                <a:gd name="T4" fmla="*/ 37 w 72"/>
                <a:gd name="T5" fmla="*/ 24 h 162"/>
                <a:gd name="T6" fmla="*/ 34 w 72"/>
                <a:gd name="T7" fmla="*/ 24 h 162"/>
                <a:gd name="T8" fmla="*/ 34 w 72"/>
                <a:gd name="T9" fmla="*/ 53 h 162"/>
                <a:gd name="T10" fmla="*/ 37 w 72"/>
                <a:gd name="T11" fmla="*/ 53 h 162"/>
                <a:gd name="T12" fmla="*/ 37 w 72"/>
                <a:gd name="T13" fmla="*/ 74 h 162"/>
                <a:gd name="T14" fmla="*/ 37 w 72"/>
                <a:gd name="T15" fmla="*/ 84 h 162"/>
                <a:gd name="T16" fmla="*/ 44 w 72"/>
                <a:gd name="T17" fmla="*/ 91 h 162"/>
                <a:gd name="T18" fmla="*/ 45 w 72"/>
                <a:gd name="T19" fmla="*/ 91 h 162"/>
                <a:gd name="T20" fmla="*/ 50 w 72"/>
                <a:gd name="T21" fmla="*/ 84 h 162"/>
                <a:gd name="T22" fmla="*/ 50 w 72"/>
                <a:gd name="T23" fmla="*/ 53 h 162"/>
                <a:gd name="T24" fmla="*/ 54 w 72"/>
                <a:gd name="T25" fmla="*/ 53 h 162"/>
                <a:gd name="T26" fmla="*/ 54 w 72"/>
                <a:gd name="T27" fmla="*/ 53 h 162"/>
                <a:gd name="T28" fmla="*/ 54 w 72"/>
                <a:gd name="T29" fmla="*/ 147 h 162"/>
                <a:gd name="T30" fmla="*/ 34 w 72"/>
                <a:gd name="T31" fmla="*/ 147 h 162"/>
                <a:gd name="T32" fmla="*/ 34 w 72"/>
                <a:gd name="T33" fmla="*/ 162 h 162"/>
                <a:gd name="T34" fmla="*/ 68 w 72"/>
                <a:gd name="T35" fmla="*/ 162 h 162"/>
                <a:gd name="T36" fmla="*/ 68 w 72"/>
                <a:gd name="T37" fmla="*/ 24 h 162"/>
                <a:gd name="T38" fmla="*/ 50 w 72"/>
                <a:gd name="T39" fmla="*/ 24 h 162"/>
                <a:gd name="T40" fmla="*/ 50 w 72"/>
                <a:gd name="T41" fmla="*/ 17 h 162"/>
                <a:gd name="T42" fmla="*/ 67 w 72"/>
                <a:gd name="T43" fmla="*/ 13 h 162"/>
                <a:gd name="T44" fmla="*/ 71 w 72"/>
                <a:gd name="T45" fmla="*/ 6 h 162"/>
                <a:gd name="T46" fmla="*/ 64 w 72"/>
                <a:gd name="T47" fmla="*/ 1 h 162"/>
                <a:gd name="T48" fmla="*/ 43 w 72"/>
                <a:gd name="T49" fmla="*/ 6 h 162"/>
                <a:gd name="T50" fmla="*/ 39 w 72"/>
                <a:gd name="T51" fmla="*/ 8 h 162"/>
                <a:gd name="T52" fmla="*/ 34 w 72"/>
                <a:gd name="T53" fmla="*/ 24 h 162"/>
                <a:gd name="T54" fmla="*/ 0 w 72"/>
                <a:gd name="T55" fmla="*/ 24 h 162"/>
                <a:gd name="T56" fmla="*/ 0 w 72"/>
                <a:gd name="T57" fmla="*/ 162 h 162"/>
                <a:gd name="T58" fmla="*/ 34 w 72"/>
                <a:gd name="T59" fmla="*/ 162 h 162"/>
                <a:gd name="T60" fmla="*/ 34 w 72"/>
                <a:gd name="T61" fmla="*/ 147 h 162"/>
                <a:gd name="T62" fmla="*/ 14 w 72"/>
                <a:gd name="T63" fmla="*/ 147 h 162"/>
                <a:gd name="T64" fmla="*/ 14 w 72"/>
                <a:gd name="T65" fmla="*/ 53 h 162"/>
                <a:gd name="T66" fmla="*/ 34 w 72"/>
                <a:gd name="T67" fmla="*/ 53 h 162"/>
                <a:gd name="T68" fmla="*/ 34 w 72"/>
                <a:gd name="T69" fmla="*/ 2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162">
                  <a:moveTo>
                    <a:pt x="39" y="8"/>
                  </a:moveTo>
                  <a:cubicBezTo>
                    <a:pt x="37" y="10"/>
                    <a:pt x="37" y="12"/>
                    <a:pt x="37" y="14"/>
                  </a:cubicBezTo>
                  <a:cubicBezTo>
                    <a:pt x="37" y="14"/>
                    <a:pt x="37" y="18"/>
                    <a:pt x="37" y="24"/>
                  </a:cubicBezTo>
                  <a:cubicBezTo>
                    <a:pt x="34" y="24"/>
                    <a:pt x="34" y="24"/>
                    <a:pt x="34" y="24"/>
                  </a:cubicBezTo>
                  <a:cubicBezTo>
                    <a:pt x="34" y="53"/>
                    <a:pt x="34" y="53"/>
                    <a:pt x="34" y="53"/>
                  </a:cubicBezTo>
                  <a:cubicBezTo>
                    <a:pt x="37" y="53"/>
                    <a:pt x="37" y="53"/>
                    <a:pt x="37" y="53"/>
                  </a:cubicBezTo>
                  <a:cubicBezTo>
                    <a:pt x="37" y="64"/>
                    <a:pt x="37" y="73"/>
                    <a:pt x="37" y="74"/>
                  </a:cubicBezTo>
                  <a:cubicBezTo>
                    <a:pt x="37" y="76"/>
                    <a:pt x="37" y="84"/>
                    <a:pt x="37" y="84"/>
                  </a:cubicBezTo>
                  <a:cubicBezTo>
                    <a:pt x="37" y="88"/>
                    <a:pt x="40" y="91"/>
                    <a:pt x="44" y="91"/>
                  </a:cubicBezTo>
                  <a:cubicBezTo>
                    <a:pt x="44" y="91"/>
                    <a:pt x="45" y="91"/>
                    <a:pt x="45" y="91"/>
                  </a:cubicBezTo>
                  <a:cubicBezTo>
                    <a:pt x="48" y="90"/>
                    <a:pt x="50" y="87"/>
                    <a:pt x="50" y="84"/>
                  </a:cubicBezTo>
                  <a:cubicBezTo>
                    <a:pt x="50" y="53"/>
                    <a:pt x="50" y="53"/>
                    <a:pt x="50" y="53"/>
                  </a:cubicBezTo>
                  <a:cubicBezTo>
                    <a:pt x="54" y="53"/>
                    <a:pt x="54" y="53"/>
                    <a:pt x="54" y="53"/>
                  </a:cubicBezTo>
                  <a:cubicBezTo>
                    <a:pt x="54" y="53"/>
                    <a:pt x="54" y="53"/>
                    <a:pt x="54" y="53"/>
                  </a:cubicBezTo>
                  <a:cubicBezTo>
                    <a:pt x="54" y="147"/>
                    <a:pt x="54" y="147"/>
                    <a:pt x="54" y="147"/>
                  </a:cubicBezTo>
                  <a:cubicBezTo>
                    <a:pt x="34" y="147"/>
                    <a:pt x="34" y="147"/>
                    <a:pt x="34" y="147"/>
                  </a:cubicBezTo>
                  <a:cubicBezTo>
                    <a:pt x="34" y="162"/>
                    <a:pt x="34" y="162"/>
                    <a:pt x="34" y="162"/>
                  </a:cubicBezTo>
                  <a:cubicBezTo>
                    <a:pt x="68" y="162"/>
                    <a:pt x="68" y="162"/>
                    <a:pt x="68" y="162"/>
                  </a:cubicBezTo>
                  <a:cubicBezTo>
                    <a:pt x="68" y="24"/>
                    <a:pt x="68" y="24"/>
                    <a:pt x="68" y="24"/>
                  </a:cubicBezTo>
                  <a:cubicBezTo>
                    <a:pt x="50" y="24"/>
                    <a:pt x="50" y="24"/>
                    <a:pt x="50" y="24"/>
                  </a:cubicBezTo>
                  <a:cubicBezTo>
                    <a:pt x="50" y="17"/>
                    <a:pt x="50" y="17"/>
                    <a:pt x="50" y="17"/>
                  </a:cubicBezTo>
                  <a:cubicBezTo>
                    <a:pt x="67" y="13"/>
                    <a:pt x="67" y="13"/>
                    <a:pt x="67" y="13"/>
                  </a:cubicBezTo>
                  <a:cubicBezTo>
                    <a:pt x="70" y="13"/>
                    <a:pt x="72" y="9"/>
                    <a:pt x="71" y="6"/>
                  </a:cubicBezTo>
                  <a:cubicBezTo>
                    <a:pt x="71" y="2"/>
                    <a:pt x="67" y="0"/>
                    <a:pt x="64" y="1"/>
                  </a:cubicBezTo>
                  <a:cubicBezTo>
                    <a:pt x="62" y="1"/>
                    <a:pt x="46" y="5"/>
                    <a:pt x="43" y="6"/>
                  </a:cubicBezTo>
                  <a:cubicBezTo>
                    <a:pt x="42" y="6"/>
                    <a:pt x="40" y="7"/>
                    <a:pt x="39" y="8"/>
                  </a:cubicBezTo>
                  <a:close/>
                  <a:moveTo>
                    <a:pt x="34" y="24"/>
                  </a:moveTo>
                  <a:cubicBezTo>
                    <a:pt x="0" y="24"/>
                    <a:pt x="0" y="24"/>
                    <a:pt x="0" y="24"/>
                  </a:cubicBezTo>
                  <a:cubicBezTo>
                    <a:pt x="0" y="162"/>
                    <a:pt x="0" y="162"/>
                    <a:pt x="0" y="162"/>
                  </a:cubicBezTo>
                  <a:cubicBezTo>
                    <a:pt x="34" y="162"/>
                    <a:pt x="34" y="162"/>
                    <a:pt x="34" y="162"/>
                  </a:cubicBezTo>
                  <a:cubicBezTo>
                    <a:pt x="34" y="147"/>
                    <a:pt x="34" y="147"/>
                    <a:pt x="34" y="147"/>
                  </a:cubicBezTo>
                  <a:cubicBezTo>
                    <a:pt x="14" y="147"/>
                    <a:pt x="14" y="147"/>
                    <a:pt x="14" y="147"/>
                  </a:cubicBezTo>
                  <a:cubicBezTo>
                    <a:pt x="14" y="53"/>
                    <a:pt x="14" y="53"/>
                    <a:pt x="14" y="53"/>
                  </a:cubicBezTo>
                  <a:cubicBezTo>
                    <a:pt x="34" y="53"/>
                    <a:pt x="34" y="53"/>
                    <a:pt x="34" y="53"/>
                  </a:cubicBezTo>
                  <a:lnTo>
                    <a:pt x="34" y="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20" name="Freeform 53"/>
            <p:cNvSpPr>
              <a:spLocks noEditPoints="1"/>
            </p:cNvSpPr>
            <p:nvPr/>
          </p:nvSpPr>
          <p:spPr bwMode="auto">
            <a:xfrm>
              <a:off x="4116388" y="3043238"/>
              <a:ext cx="107950" cy="242887"/>
            </a:xfrm>
            <a:custGeom>
              <a:avLst/>
              <a:gdLst>
                <a:gd name="T0" fmla="*/ 32 w 64"/>
                <a:gd name="T1" fmla="*/ 124 h 143"/>
                <a:gd name="T2" fmla="*/ 32 w 64"/>
                <a:gd name="T3" fmla="*/ 124 h 143"/>
                <a:gd name="T4" fmla="*/ 63 w 64"/>
                <a:gd name="T5" fmla="*/ 139 h 143"/>
                <a:gd name="T6" fmla="*/ 64 w 64"/>
                <a:gd name="T7" fmla="*/ 139 h 143"/>
                <a:gd name="T8" fmla="*/ 64 w 64"/>
                <a:gd name="T9" fmla="*/ 38 h 143"/>
                <a:gd name="T10" fmla="*/ 62 w 64"/>
                <a:gd name="T11" fmla="*/ 23 h 143"/>
                <a:gd name="T12" fmla="*/ 54 w 64"/>
                <a:gd name="T13" fmla="*/ 13 h 143"/>
                <a:gd name="T14" fmla="*/ 54 w 64"/>
                <a:gd name="T15" fmla="*/ 4 h 143"/>
                <a:gd name="T16" fmla="*/ 54 w 64"/>
                <a:gd name="T17" fmla="*/ 0 h 143"/>
                <a:gd name="T18" fmla="*/ 50 w 64"/>
                <a:gd name="T19" fmla="*/ 0 h 143"/>
                <a:gd name="T20" fmla="*/ 32 w 64"/>
                <a:gd name="T21" fmla="*/ 0 h 143"/>
                <a:gd name="T22" fmla="*/ 32 w 64"/>
                <a:gd name="T23" fmla="*/ 4 h 143"/>
                <a:gd name="T24" fmla="*/ 50 w 64"/>
                <a:gd name="T25" fmla="*/ 4 h 143"/>
                <a:gd name="T26" fmla="*/ 50 w 64"/>
                <a:gd name="T27" fmla="*/ 11 h 143"/>
                <a:gd name="T28" fmla="*/ 50 w 64"/>
                <a:gd name="T29" fmla="*/ 60 h 143"/>
                <a:gd name="T30" fmla="*/ 32 w 64"/>
                <a:gd name="T31" fmla="*/ 42 h 143"/>
                <a:gd name="T32" fmla="*/ 32 w 64"/>
                <a:gd name="T33" fmla="*/ 42 h 143"/>
                <a:gd name="T34" fmla="*/ 32 w 64"/>
                <a:gd name="T35" fmla="*/ 124 h 143"/>
                <a:gd name="T36" fmla="*/ 1 w 64"/>
                <a:gd name="T37" fmla="*/ 139 h 143"/>
                <a:gd name="T38" fmla="*/ 32 w 64"/>
                <a:gd name="T39" fmla="*/ 124 h 143"/>
                <a:gd name="T40" fmla="*/ 32 w 64"/>
                <a:gd name="T41" fmla="*/ 42 h 143"/>
                <a:gd name="T42" fmla="*/ 14 w 64"/>
                <a:gd name="T43" fmla="*/ 60 h 143"/>
                <a:gd name="T44" fmla="*/ 14 w 64"/>
                <a:gd name="T45" fmla="*/ 11 h 143"/>
                <a:gd name="T46" fmla="*/ 14 w 64"/>
                <a:gd name="T47" fmla="*/ 11 h 143"/>
                <a:gd name="T48" fmla="*/ 14 w 64"/>
                <a:gd name="T49" fmla="*/ 11 h 143"/>
                <a:gd name="T50" fmla="*/ 14 w 64"/>
                <a:gd name="T51" fmla="*/ 4 h 143"/>
                <a:gd name="T52" fmla="*/ 32 w 64"/>
                <a:gd name="T53" fmla="*/ 4 h 143"/>
                <a:gd name="T54" fmla="*/ 32 w 64"/>
                <a:gd name="T55" fmla="*/ 0 h 143"/>
                <a:gd name="T56" fmla="*/ 14 w 64"/>
                <a:gd name="T57" fmla="*/ 0 h 143"/>
                <a:gd name="T58" fmla="*/ 10 w 64"/>
                <a:gd name="T59" fmla="*/ 0 h 143"/>
                <a:gd name="T60" fmla="*/ 10 w 64"/>
                <a:gd name="T61" fmla="*/ 4 h 143"/>
                <a:gd name="T62" fmla="*/ 10 w 64"/>
                <a:gd name="T63" fmla="*/ 13 h 143"/>
                <a:gd name="T64" fmla="*/ 1 w 64"/>
                <a:gd name="T65" fmla="*/ 23 h 143"/>
                <a:gd name="T66" fmla="*/ 0 w 64"/>
                <a:gd name="T67" fmla="*/ 38 h 143"/>
                <a:gd name="T68" fmla="*/ 0 w 64"/>
                <a:gd name="T69" fmla="*/ 139 h 143"/>
                <a:gd name="T70" fmla="*/ 1 w 64"/>
                <a:gd name="T71" fmla="*/ 13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 h="143">
                  <a:moveTo>
                    <a:pt x="32" y="124"/>
                  </a:moveTo>
                  <a:cubicBezTo>
                    <a:pt x="32" y="124"/>
                    <a:pt x="32" y="124"/>
                    <a:pt x="32" y="124"/>
                  </a:cubicBezTo>
                  <a:cubicBezTo>
                    <a:pt x="47" y="124"/>
                    <a:pt x="59" y="128"/>
                    <a:pt x="63" y="139"/>
                  </a:cubicBezTo>
                  <a:cubicBezTo>
                    <a:pt x="64" y="143"/>
                    <a:pt x="64" y="143"/>
                    <a:pt x="64" y="139"/>
                  </a:cubicBezTo>
                  <a:cubicBezTo>
                    <a:pt x="64" y="118"/>
                    <a:pt x="64" y="59"/>
                    <a:pt x="64" y="38"/>
                  </a:cubicBezTo>
                  <a:cubicBezTo>
                    <a:pt x="64" y="34"/>
                    <a:pt x="64" y="27"/>
                    <a:pt x="62" y="23"/>
                  </a:cubicBezTo>
                  <a:cubicBezTo>
                    <a:pt x="61" y="18"/>
                    <a:pt x="58" y="15"/>
                    <a:pt x="54" y="13"/>
                  </a:cubicBezTo>
                  <a:cubicBezTo>
                    <a:pt x="54" y="4"/>
                    <a:pt x="54" y="4"/>
                    <a:pt x="54" y="4"/>
                  </a:cubicBezTo>
                  <a:cubicBezTo>
                    <a:pt x="54" y="0"/>
                    <a:pt x="54" y="0"/>
                    <a:pt x="54" y="0"/>
                  </a:cubicBezTo>
                  <a:cubicBezTo>
                    <a:pt x="50" y="0"/>
                    <a:pt x="50" y="0"/>
                    <a:pt x="50" y="0"/>
                  </a:cubicBezTo>
                  <a:cubicBezTo>
                    <a:pt x="32" y="0"/>
                    <a:pt x="32" y="0"/>
                    <a:pt x="32" y="0"/>
                  </a:cubicBezTo>
                  <a:cubicBezTo>
                    <a:pt x="32" y="4"/>
                    <a:pt x="32" y="4"/>
                    <a:pt x="32" y="4"/>
                  </a:cubicBezTo>
                  <a:cubicBezTo>
                    <a:pt x="50" y="4"/>
                    <a:pt x="50" y="4"/>
                    <a:pt x="50" y="4"/>
                  </a:cubicBezTo>
                  <a:cubicBezTo>
                    <a:pt x="50" y="11"/>
                    <a:pt x="50" y="11"/>
                    <a:pt x="50" y="11"/>
                  </a:cubicBezTo>
                  <a:cubicBezTo>
                    <a:pt x="50" y="60"/>
                    <a:pt x="50" y="60"/>
                    <a:pt x="50" y="60"/>
                  </a:cubicBezTo>
                  <a:cubicBezTo>
                    <a:pt x="32" y="42"/>
                    <a:pt x="32" y="42"/>
                    <a:pt x="32" y="42"/>
                  </a:cubicBezTo>
                  <a:cubicBezTo>
                    <a:pt x="32" y="42"/>
                    <a:pt x="32" y="42"/>
                    <a:pt x="32" y="42"/>
                  </a:cubicBezTo>
                  <a:lnTo>
                    <a:pt x="32" y="124"/>
                  </a:lnTo>
                  <a:close/>
                  <a:moveTo>
                    <a:pt x="1" y="139"/>
                  </a:moveTo>
                  <a:cubicBezTo>
                    <a:pt x="5" y="128"/>
                    <a:pt x="17" y="124"/>
                    <a:pt x="32" y="124"/>
                  </a:cubicBezTo>
                  <a:cubicBezTo>
                    <a:pt x="32" y="42"/>
                    <a:pt x="32" y="42"/>
                    <a:pt x="32" y="42"/>
                  </a:cubicBezTo>
                  <a:cubicBezTo>
                    <a:pt x="14" y="60"/>
                    <a:pt x="14" y="60"/>
                    <a:pt x="14" y="60"/>
                  </a:cubicBezTo>
                  <a:cubicBezTo>
                    <a:pt x="14" y="11"/>
                    <a:pt x="14" y="11"/>
                    <a:pt x="14" y="11"/>
                  </a:cubicBezTo>
                  <a:cubicBezTo>
                    <a:pt x="14" y="11"/>
                    <a:pt x="14" y="11"/>
                    <a:pt x="14" y="11"/>
                  </a:cubicBezTo>
                  <a:cubicBezTo>
                    <a:pt x="14" y="11"/>
                    <a:pt x="14" y="11"/>
                    <a:pt x="14" y="11"/>
                  </a:cubicBezTo>
                  <a:cubicBezTo>
                    <a:pt x="14" y="4"/>
                    <a:pt x="14" y="4"/>
                    <a:pt x="14" y="4"/>
                  </a:cubicBezTo>
                  <a:cubicBezTo>
                    <a:pt x="32" y="4"/>
                    <a:pt x="32" y="4"/>
                    <a:pt x="32" y="4"/>
                  </a:cubicBezTo>
                  <a:cubicBezTo>
                    <a:pt x="32" y="0"/>
                    <a:pt x="32" y="0"/>
                    <a:pt x="32" y="0"/>
                  </a:cubicBezTo>
                  <a:cubicBezTo>
                    <a:pt x="14" y="0"/>
                    <a:pt x="14" y="0"/>
                    <a:pt x="14" y="0"/>
                  </a:cubicBezTo>
                  <a:cubicBezTo>
                    <a:pt x="10" y="0"/>
                    <a:pt x="10" y="0"/>
                    <a:pt x="10" y="0"/>
                  </a:cubicBezTo>
                  <a:cubicBezTo>
                    <a:pt x="10" y="4"/>
                    <a:pt x="10" y="4"/>
                    <a:pt x="10" y="4"/>
                  </a:cubicBezTo>
                  <a:cubicBezTo>
                    <a:pt x="10" y="13"/>
                    <a:pt x="10" y="13"/>
                    <a:pt x="10" y="13"/>
                  </a:cubicBezTo>
                  <a:cubicBezTo>
                    <a:pt x="6" y="15"/>
                    <a:pt x="3" y="18"/>
                    <a:pt x="1" y="23"/>
                  </a:cubicBezTo>
                  <a:cubicBezTo>
                    <a:pt x="0" y="27"/>
                    <a:pt x="0" y="34"/>
                    <a:pt x="0" y="38"/>
                  </a:cubicBezTo>
                  <a:cubicBezTo>
                    <a:pt x="0" y="59"/>
                    <a:pt x="0" y="118"/>
                    <a:pt x="0" y="139"/>
                  </a:cubicBezTo>
                  <a:cubicBezTo>
                    <a:pt x="0" y="143"/>
                    <a:pt x="0" y="143"/>
                    <a:pt x="1" y="13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21" name="Freeform 54"/>
            <p:cNvSpPr/>
            <p:nvPr/>
          </p:nvSpPr>
          <p:spPr bwMode="auto">
            <a:xfrm>
              <a:off x="4232275" y="3059113"/>
              <a:ext cx="107950" cy="227012"/>
            </a:xfrm>
            <a:custGeom>
              <a:avLst/>
              <a:gdLst>
                <a:gd name="T0" fmla="*/ 1 w 64"/>
                <a:gd name="T1" fmla="*/ 130 h 134"/>
                <a:gd name="T2" fmla="*/ 32 w 64"/>
                <a:gd name="T3" fmla="*/ 115 h 134"/>
                <a:gd name="T4" fmla="*/ 63 w 64"/>
                <a:gd name="T5" fmla="*/ 130 h 134"/>
                <a:gd name="T6" fmla="*/ 64 w 64"/>
                <a:gd name="T7" fmla="*/ 130 h 134"/>
                <a:gd name="T8" fmla="*/ 64 w 64"/>
                <a:gd name="T9" fmla="*/ 29 h 134"/>
                <a:gd name="T10" fmla="*/ 63 w 64"/>
                <a:gd name="T11" fmla="*/ 14 h 134"/>
                <a:gd name="T12" fmla="*/ 32 w 64"/>
                <a:gd name="T13" fmla="*/ 0 h 134"/>
                <a:gd name="T14" fmla="*/ 1 w 64"/>
                <a:gd name="T15" fmla="*/ 14 h 134"/>
                <a:gd name="T16" fmla="*/ 0 w 64"/>
                <a:gd name="T17" fmla="*/ 29 h 134"/>
                <a:gd name="T18" fmla="*/ 0 w 64"/>
                <a:gd name="T19" fmla="*/ 130 h 134"/>
                <a:gd name="T20" fmla="*/ 1 w 64"/>
                <a:gd name="T2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34">
                  <a:moveTo>
                    <a:pt x="1" y="130"/>
                  </a:moveTo>
                  <a:cubicBezTo>
                    <a:pt x="5" y="119"/>
                    <a:pt x="17" y="115"/>
                    <a:pt x="32" y="115"/>
                  </a:cubicBezTo>
                  <a:cubicBezTo>
                    <a:pt x="47" y="115"/>
                    <a:pt x="59" y="119"/>
                    <a:pt x="63" y="130"/>
                  </a:cubicBezTo>
                  <a:cubicBezTo>
                    <a:pt x="64" y="134"/>
                    <a:pt x="64" y="134"/>
                    <a:pt x="64" y="130"/>
                  </a:cubicBezTo>
                  <a:cubicBezTo>
                    <a:pt x="64" y="109"/>
                    <a:pt x="64" y="50"/>
                    <a:pt x="64" y="29"/>
                  </a:cubicBezTo>
                  <a:cubicBezTo>
                    <a:pt x="64" y="25"/>
                    <a:pt x="64" y="18"/>
                    <a:pt x="63" y="14"/>
                  </a:cubicBezTo>
                  <a:cubicBezTo>
                    <a:pt x="59" y="3"/>
                    <a:pt x="46" y="0"/>
                    <a:pt x="32" y="0"/>
                  </a:cubicBezTo>
                  <a:cubicBezTo>
                    <a:pt x="17" y="0"/>
                    <a:pt x="5" y="3"/>
                    <a:pt x="1" y="14"/>
                  </a:cubicBezTo>
                  <a:cubicBezTo>
                    <a:pt x="0" y="18"/>
                    <a:pt x="0" y="25"/>
                    <a:pt x="0" y="29"/>
                  </a:cubicBezTo>
                  <a:cubicBezTo>
                    <a:pt x="0" y="50"/>
                    <a:pt x="0" y="109"/>
                    <a:pt x="0" y="130"/>
                  </a:cubicBezTo>
                  <a:cubicBezTo>
                    <a:pt x="0" y="134"/>
                    <a:pt x="0" y="134"/>
                    <a:pt x="1" y="13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22" name="Freeform 55"/>
            <p:cNvSpPr/>
            <p:nvPr/>
          </p:nvSpPr>
          <p:spPr bwMode="auto">
            <a:xfrm>
              <a:off x="5041900" y="3160713"/>
              <a:ext cx="254000" cy="209550"/>
            </a:xfrm>
            <a:custGeom>
              <a:avLst/>
              <a:gdLst>
                <a:gd name="T0" fmla="*/ 131 w 160"/>
                <a:gd name="T1" fmla="*/ 0 h 132"/>
                <a:gd name="T2" fmla="*/ 56 w 160"/>
                <a:gd name="T3" fmla="*/ 75 h 132"/>
                <a:gd name="T4" fmla="*/ 28 w 160"/>
                <a:gd name="T5" fmla="*/ 46 h 132"/>
                <a:gd name="T6" fmla="*/ 0 w 160"/>
                <a:gd name="T7" fmla="*/ 76 h 132"/>
                <a:gd name="T8" fmla="*/ 27 w 160"/>
                <a:gd name="T9" fmla="*/ 103 h 132"/>
                <a:gd name="T10" fmla="*/ 56 w 160"/>
                <a:gd name="T11" fmla="*/ 132 h 132"/>
                <a:gd name="T12" fmla="*/ 86 w 160"/>
                <a:gd name="T13" fmla="*/ 103 h 132"/>
                <a:gd name="T14" fmla="*/ 160 w 160"/>
                <a:gd name="T15" fmla="*/ 29 h 132"/>
                <a:gd name="T16" fmla="*/ 131 w 160"/>
                <a:gd name="T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32">
                  <a:moveTo>
                    <a:pt x="131" y="0"/>
                  </a:moveTo>
                  <a:lnTo>
                    <a:pt x="56" y="75"/>
                  </a:lnTo>
                  <a:lnTo>
                    <a:pt x="28" y="46"/>
                  </a:lnTo>
                  <a:lnTo>
                    <a:pt x="0" y="76"/>
                  </a:lnTo>
                  <a:lnTo>
                    <a:pt x="27" y="103"/>
                  </a:lnTo>
                  <a:lnTo>
                    <a:pt x="56" y="132"/>
                  </a:lnTo>
                  <a:lnTo>
                    <a:pt x="86" y="103"/>
                  </a:lnTo>
                  <a:lnTo>
                    <a:pt x="160" y="29"/>
                  </a:lnTo>
                  <a:lnTo>
                    <a:pt x="13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23" name="Freeform 56"/>
            <p:cNvSpPr/>
            <p:nvPr/>
          </p:nvSpPr>
          <p:spPr bwMode="auto">
            <a:xfrm>
              <a:off x="4144963" y="2917825"/>
              <a:ext cx="239712" cy="58738"/>
            </a:xfrm>
            <a:custGeom>
              <a:avLst/>
              <a:gdLst>
                <a:gd name="T0" fmla="*/ 151 w 151"/>
                <a:gd name="T1" fmla="*/ 0 h 37"/>
                <a:gd name="T2" fmla="*/ 137 w 151"/>
                <a:gd name="T3" fmla="*/ 0 h 37"/>
                <a:gd name="T4" fmla="*/ 137 w 151"/>
                <a:gd name="T5" fmla="*/ 23 h 37"/>
                <a:gd name="T6" fmla="*/ 14 w 151"/>
                <a:gd name="T7" fmla="*/ 23 h 37"/>
                <a:gd name="T8" fmla="*/ 14 w 151"/>
                <a:gd name="T9" fmla="*/ 1 h 37"/>
                <a:gd name="T10" fmla="*/ 0 w 151"/>
                <a:gd name="T11" fmla="*/ 1 h 37"/>
                <a:gd name="T12" fmla="*/ 0 w 151"/>
                <a:gd name="T13" fmla="*/ 37 h 37"/>
                <a:gd name="T14" fmla="*/ 151 w 151"/>
                <a:gd name="T15" fmla="*/ 37 h 37"/>
                <a:gd name="T16" fmla="*/ 151 w 151"/>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37">
                  <a:moveTo>
                    <a:pt x="151" y="0"/>
                  </a:moveTo>
                  <a:lnTo>
                    <a:pt x="137" y="0"/>
                  </a:lnTo>
                  <a:lnTo>
                    <a:pt x="137" y="23"/>
                  </a:lnTo>
                  <a:lnTo>
                    <a:pt x="14" y="23"/>
                  </a:lnTo>
                  <a:lnTo>
                    <a:pt x="14" y="1"/>
                  </a:lnTo>
                  <a:lnTo>
                    <a:pt x="0" y="1"/>
                  </a:lnTo>
                  <a:lnTo>
                    <a:pt x="0" y="37"/>
                  </a:lnTo>
                  <a:lnTo>
                    <a:pt x="151" y="37"/>
                  </a:lnTo>
                  <a:lnTo>
                    <a:pt x="15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24" name="Freeform 57"/>
            <p:cNvSpPr/>
            <p:nvPr/>
          </p:nvSpPr>
          <p:spPr bwMode="auto">
            <a:xfrm>
              <a:off x="4179888" y="2749550"/>
              <a:ext cx="176212" cy="187325"/>
            </a:xfrm>
            <a:custGeom>
              <a:avLst/>
              <a:gdLst>
                <a:gd name="T0" fmla="*/ 19 w 111"/>
                <a:gd name="T1" fmla="*/ 50 h 118"/>
                <a:gd name="T2" fmla="*/ 0 w 111"/>
                <a:gd name="T3" fmla="*/ 50 h 118"/>
                <a:gd name="T4" fmla="*/ 55 w 111"/>
                <a:gd name="T5" fmla="*/ 118 h 118"/>
                <a:gd name="T6" fmla="*/ 111 w 111"/>
                <a:gd name="T7" fmla="*/ 50 h 118"/>
                <a:gd name="T8" fmla="*/ 91 w 111"/>
                <a:gd name="T9" fmla="*/ 50 h 118"/>
                <a:gd name="T10" fmla="*/ 91 w 111"/>
                <a:gd name="T11" fmla="*/ 0 h 118"/>
                <a:gd name="T12" fmla="*/ 19 w 111"/>
                <a:gd name="T13" fmla="*/ 0 h 118"/>
                <a:gd name="T14" fmla="*/ 19 w 111"/>
                <a:gd name="T15" fmla="*/ 50 h 1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8">
                  <a:moveTo>
                    <a:pt x="19" y="50"/>
                  </a:moveTo>
                  <a:lnTo>
                    <a:pt x="0" y="50"/>
                  </a:lnTo>
                  <a:lnTo>
                    <a:pt x="55" y="118"/>
                  </a:lnTo>
                  <a:lnTo>
                    <a:pt x="111" y="50"/>
                  </a:lnTo>
                  <a:lnTo>
                    <a:pt x="91" y="50"/>
                  </a:lnTo>
                  <a:lnTo>
                    <a:pt x="91" y="0"/>
                  </a:lnTo>
                  <a:lnTo>
                    <a:pt x="19" y="0"/>
                  </a:lnTo>
                  <a:lnTo>
                    <a:pt x="19" y="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25" name="Rectangle 58"/>
            <p:cNvSpPr>
              <a:spLocks noChangeArrowheads="1"/>
            </p:cNvSpPr>
            <p:nvPr/>
          </p:nvSpPr>
          <p:spPr bwMode="auto">
            <a:xfrm>
              <a:off x="4660900" y="3232150"/>
              <a:ext cx="34925" cy="233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26" name="Rectangle 59"/>
            <p:cNvSpPr>
              <a:spLocks noChangeArrowheads="1"/>
            </p:cNvSpPr>
            <p:nvPr/>
          </p:nvSpPr>
          <p:spPr bwMode="auto">
            <a:xfrm>
              <a:off x="4610100" y="3359150"/>
              <a:ext cx="33338" cy="106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27" name="Rectangle 60"/>
            <p:cNvSpPr>
              <a:spLocks noChangeArrowheads="1"/>
            </p:cNvSpPr>
            <p:nvPr/>
          </p:nvSpPr>
          <p:spPr bwMode="auto">
            <a:xfrm>
              <a:off x="4557713" y="3267075"/>
              <a:ext cx="34925" cy="198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28" name="Rectangle 61"/>
            <p:cNvSpPr>
              <a:spLocks noChangeArrowheads="1"/>
            </p:cNvSpPr>
            <p:nvPr/>
          </p:nvSpPr>
          <p:spPr bwMode="auto">
            <a:xfrm>
              <a:off x="4506913" y="3328988"/>
              <a:ext cx="34925" cy="136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29" name="Rectangle 62"/>
            <p:cNvSpPr>
              <a:spLocks noChangeArrowheads="1"/>
            </p:cNvSpPr>
            <p:nvPr/>
          </p:nvSpPr>
          <p:spPr bwMode="auto">
            <a:xfrm>
              <a:off x="4456113" y="3306763"/>
              <a:ext cx="34925" cy="158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30" name="Rectangle 63"/>
            <p:cNvSpPr>
              <a:spLocks noChangeArrowheads="1"/>
            </p:cNvSpPr>
            <p:nvPr/>
          </p:nvSpPr>
          <p:spPr bwMode="auto">
            <a:xfrm>
              <a:off x="4660900" y="3205163"/>
              <a:ext cx="34925" cy="15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31" name="Rectangle 64"/>
            <p:cNvSpPr>
              <a:spLocks noChangeArrowheads="1"/>
            </p:cNvSpPr>
            <p:nvPr/>
          </p:nvSpPr>
          <p:spPr bwMode="auto">
            <a:xfrm>
              <a:off x="4557713" y="3240088"/>
              <a:ext cx="34925" cy="17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32" name="Rectangle 65"/>
            <p:cNvSpPr>
              <a:spLocks noChangeArrowheads="1"/>
            </p:cNvSpPr>
            <p:nvPr/>
          </p:nvSpPr>
          <p:spPr bwMode="auto">
            <a:xfrm>
              <a:off x="4506913" y="3303588"/>
              <a:ext cx="34925" cy="15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33" name="Rectangle 66"/>
            <p:cNvSpPr>
              <a:spLocks noChangeArrowheads="1"/>
            </p:cNvSpPr>
            <p:nvPr/>
          </p:nvSpPr>
          <p:spPr bwMode="auto">
            <a:xfrm>
              <a:off x="4456113" y="3281363"/>
              <a:ext cx="34925" cy="15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34" name="Rectangle 67"/>
            <p:cNvSpPr>
              <a:spLocks noChangeArrowheads="1"/>
            </p:cNvSpPr>
            <p:nvPr/>
          </p:nvSpPr>
          <p:spPr bwMode="auto">
            <a:xfrm>
              <a:off x="4610100" y="3333750"/>
              <a:ext cx="33338" cy="15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35" name="Freeform 68"/>
            <p:cNvSpPr>
              <a:spLocks noEditPoints="1"/>
            </p:cNvSpPr>
            <p:nvPr/>
          </p:nvSpPr>
          <p:spPr bwMode="auto">
            <a:xfrm>
              <a:off x="3806825" y="3305175"/>
              <a:ext cx="136525" cy="82550"/>
            </a:xfrm>
            <a:custGeom>
              <a:avLst/>
              <a:gdLst>
                <a:gd name="T0" fmla="*/ 86 w 86"/>
                <a:gd name="T1" fmla="*/ 9 h 52"/>
                <a:gd name="T2" fmla="*/ 86 w 86"/>
                <a:gd name="T3" fmla="*/ 0 h 52"/>
                <a:gd name="T4" fmla="*/ 43 w 86"/>
                <a:gd name="T5" fmla="*/ 0 h 52"/>
                <a:gd name="T6" fmla="*/ 43 w 86"/>
                <a:gd name="T7" fmla="*/ 8 h 52"/>
                <a:gd name="T8" fmla="*/ 62 w 86"/>
                <a:gd name="T9" fmla="*/ 8 h 52"/>
                <a:gd name="T10" fmla="*/ 62 w 86"/>
                <a:gd name="T11" fmla="*/ 12 h 52"/>
                <a:gd name="T12" fmla="*/ 43 w 86"/>
                <a:gd name="T13" fmla="*/ 12 h 52"/>
                <a:gd name="T14" fmla="*/ 43 w 86"/>
                <a:gd name="T15" fmla="*/ 19 h 52"/>
                <a:gd name="T16" fmla="*/ 62 w 86"/>
                <a:gd name="T17" fmla="*/ 19 h 52"/>
                <a:gd name="T18" fmla="*/ 62 w 86"/>
                <a:gd name="T19" fmla="*/ 23 h 52"/>
                <a:gd name="T20" fmla="*/ 43 w 86"/>
                <a:gd name="T21" fmla="*/ 23 h 52"/>
                <a:gd name="T22" fmla="*/ 43 w 86"/>
                <a:gd name="T23" fmla="*/ 52 h 52"/>
                <a:gd name="T24" fmla="*/ 86 w 86"/>
                <a:gd name="T25" fmla="*/ 9 h 52"/>
                <a:gd name="T26" fmla="*/ 43 w 86"/>
                <a:gd name="T27" fmla="*/ 0 h 52"/>
                <a:gd name="T28" fmla="*/ 0 w 86"/>
                <a:gd name="T29" fmla="*/ 0 h 52"/>
                <a:gd name="T30" fmla="*/ 0 w 86"/>
                <a:gd name="T31" fmla="*/ 9 h 52"/>
                <a:gd name="T32" fmla="*/ 43 w 86"/>
                <a:gd name="T33" fmla="*/ 52 h 52"/>
                <a:gd name="T34" fmla="*/ 43 w 86"/>
                <a:gd name="T35" fmla="*/ 23 h 52"/>
                <a:gd name="T36" fmla="*/ 23 w 86"/>
                <a:gd name="T37" fmla="*/ 23 h 52"/>
                <a:gd name="T38" fmla="*/ 23 w 86"/>
                <a:gd name="T39" fmla="*/ 19 h 52"/>
                <a:gd name="T40" fmla="*/ 43 w 86"/>
                <a:gd name="T41" fmla="*/ 19 h 52"/>
                <a:gd name="T42" fmla="*/ 43 w 86"/>
                <a:gd name="T43" fmla="*/ 12 h 52"/>
                <a:gd name="T44" fmla="*/ 23 w 86"/>
                <a:gd name="T45" fmla="*/ 12 h 52"/>
                <a:gd name="T46" fmla="*/ 23 w 86"/>
                <a:gd name="T47" fmla="*/ 8 h 52"/>
                <a:gd name="T48" fmla="*/ 43 w 86"/>
                <a:gd name="T49" fmla="*/ 8 h 52"/>
                <a:gd name="T50" fmla="*/ 43 w 86"/>
                <a:gd name="T5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52">
                  <a:moveTo>
                    <a:pt x="86" y="9"/>
                  </a:moveTo>
                  <a:lnTo>
                    <a:pt x="86" y="0"/>
                  </a:lnTo>
                  <a:lnTo>
                    <a:pt x="43" y="0"/>
                  </a:lnTo>
                  <a:lnTo>
                    <a:pt x="43" y="8"/>
                  </a:lnTo>
                  <a:lnTo>
                    <a:pt x="62" y="8"/>
                  </a:lnTo>
                  <a:lnTo>
                    <a:pt x="62" y="12"/>
                  </a:lnTo>
                  <a:lnTo>
                    <a:pt x="43" y="12"/>
                  </a:lnTo>
                  <a:lnTo>
                    <a:pt x="43" y="19"/>
                  </a:lnTo>
                  <a:lnTo>
                    <a:pt x="62" y="19"/>
                  </a:lnTo>
                  <a:lnTo>
                    <a:pt x="62" y="23"/>
                  </a:lnTo>
                  <a:lnTo>
                    <a:pt x="43" y="23"/>
                  </a:lnTo>
                  <a:lnTo>
                    <a:pt x="43" y="52"/>
                  </a:lnTo>
                  <a:lnTo>
                    <a:pt x="86" y="9"/>
                  </a:lnTo>
                  <a:close/>
                  <a:moveTo>
                    <a:pt x="43" y="0"/>
                  </a:moveTo>
                  <a:lnTo>
                    <a:pt x="0" y="0"/>
                  </a:lnTo>
                  <a:lnTo>
                    <a:pt x="0" y="9"/>
                  </a:lnTo>
                  <a:lnTo>
                    <a:pt x="43" y="52"/>
                  </a:lnTo>
                  <a:lnTo>
                    <a:pt x="43" y="23"/>
                  </a:lnTo>
                  <a:lnTo>
                    <a:pt x="23" y="23"/>
                  </a:lnTo>
                  <a:lnTo>
                    <a:pt x="23" y="19"/>
                  </a:lnTo>
                  <a:lnTo>
                    <a:pt x="43" y="19"/>
                  </a:lnTo>
                  <a:lnTo>
                    <a:pt x="43" y="12"/>
                  </a:lnTo>
                  <a:lnTo>
                    <a:pt x="23" y="12"/>
                  </a:lnTo>
                  <a:lnTo>
                    <a:pt x="23" y="8"/>
                  </a:lnTo>
                  <a:lnTo>
                    <a:pt x="43" y="8"/>
                  </a:lnTo>
                  <a:lnTo>
                    <a:pt x="4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36" name="Freeform 69"/>
            <p:cNvSpPr>
              <a:spLocks noEditPoints="1"/>
            </p:cNvSpPr>
            <p:nvPr/>
          </p:nvSpPr>
          <p:spPr bwMode="auto">
            <a:xfrm>
              <a:off x="3760788" y="3184525"/>
              <a:ext cx="227012" cy="239713"/>
            </a:xfrm>
            <a:custGeom>
              <a:avLst/>
              <a:gdLst>
                <a:gd name="T0" fmla="*/ 72 w 143"/>
                <a:gd name="T1" fmla="*/ 151 h 151"/>
                <a:gd name="T2" fmla="*/ 143 w 143"/>
                <a:gd name="T3" fmla="*/ 151 h 151"/>
                <a:gd name="T4" fmla="*/ 143 w 143"/>
                <a:gd name="T5" fmla="*/ 70 h 151"/>
                <a:gd name="T6" fmla="*/ 72 w 143"/>
                <a:gd name="T7" fmla="*/ 0 h 151"/>
                <a:gd name="T8" fmla="*/ 72 w 143"/>
                <a:gd name="T9" fmla="*/ 71 h 151"/>
                <a:gd name="T10" fmla="*/ 136 w 143"/>
                <a:gd name="T11" fmla="*/ 71 h 151"/>
                <a:gd name="T12" fmla="*/ 115 w 143"/>
                <a:gd name="T13" fmla="*/ 91 h 151"/>
                <a:gd name="T14" fmla="*/ 72 w 143"/>
                <a:gd name="T15" fmla="*/ 134 h 151"/>
                <a:gd name="T16" fmla="*/ 72 w 143"/>
                <a:gd name="T17" fmla="*/ 151 h 151"/>
                <a:gd name="T18" fmla="*/ 0 w 143"/>
                <a:gd name="T19" fmla="*/ 151 h 151"/>
                <a:gd name="T20" fmla="*/ 72 w 143"/>
                <a:gd name="T21" fmla="*/ 151 h 151"/>
                <a:gd name="T22" fmla="*/ 72 w 143"/>
                <a:gd name="T23" fmla="*/ 134 h 151"/>
                <a:gd name="T24" fmla="*/ 29 w 143"/>
                <a:gd name="T25" fmla="*/ 91 h 151"/>
                <a:gd name="T26" fmla="*/ 9 w 143"/>
                <a:gd name="T27" fmla="*/ 71 h 151"/>
                <a:gd name="T28" fmla="*/ 72 w 143"/>
                <a:gd name="T29" fmla="*/ 71 h 151"/>
                <a:gd name="T30" fmla="*/ 72 w 143"/>
                <a:gd name="T31" fmla="*/ 0 h 151"/>
                <a:gd name="T32" fmla="*/ 0 w 143"/>
                <a:gd name="T33" fmla="*/ 70 h 151"/>
                <a:gd name="T34" fmla="*/ 0 w 143"/>
                <a:gd name="T35"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3" h="151">
                  <a:moveTo>
                    <a:pt x="72" y="151"/>
                  </a:moveTo>
                  <a:lnTo>
                    <a:pt x="143" y="151"/>
                  </a:lnTo>
                  <a:lnTo>
                    <a:pt x="143" y="70"/>
                  </a:lnTo>
                  <a:lnTo>
                    <a:pt x="72" y="0"/>
                  </a:lnTo>
                  <a:lnTo>
                    <a:pt x="72" y="71"/>
                  </a:lnTo>
                  <a:lnTo>
                    <a:pt x="136" y="71"/>
                  </a:lnTo>
                  <a:lnTo>
                    <a:pt x="115" y="91"/>
                  </a:lnTo>
                  <a:lnTo>
                    <a:pt x="72" y="134"/>
                  </a:lnTo>
                  <a:lnTo>
                    <a:pt x="72" y="151"/>
                  </a:lnTo>
                  <a:close/>
                  <a:moveTo>
                    <a:pt x="0" y="151"/>
                  </a:moveTo>
                  <a:lnTo>
                    <a:pt x="72" y="151"/>
                  </a:lnTo>
                  <a:lnTo>
                    <a:pt x="72" y="134"/>
                  </a:lnTo>
                  <a:lnTo>
                    <a:pt x="29" y="91"/>
                  </a:lnTo>
                  <a:lnTo>
                    <a:pt x="9" y="71"/>
                  </a:lnTo>
                  <a:lnTo>
                    <a:pt x="72" y="71"/>
                  </a:lnTo>
                  <a:lnTo>
                    <a:pt x="72" y="0"/>
                  </a:lnTo>
                  <a:lnTo>
                    <a:pt x="0" y="70"/>
                  </a:lnTo>
                  <a:lnTo>
                    <a:pt x="0" y="15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37" name="Freeform 70"/>
            <p:cNvSpPr>
              <a:spLocks noEditPoints="1"/>
            </p:cNvSpPr>
            <p:nvPr/>
          </p:nvSpPr>
          <p:spPr bwMode="auto">
            <a:xfrm>
              <a:off x="4421188" y="4208463"/>
              <a:ext cx="242887" cy="242887"/>
            </a:xfrm>
            <a:custGeom>
              <a:avLst/>
              <a:gdLst>
                <a:gd name="T0" fmla="*/ 72 w 143"/>
                <a:gd name="T1" fmla="*/ 0 h 143"/>
                <a:gd name="T2" fmla="*/ 72 w 143"/>
                <a:gd name="T3" fmla="*/ 0 h 143"/>
                <a:gd name="T4" fmla="*/ 72 w 143"/>
                <a:gd name="T5" fmla="*/ 9 h 143"/>
                <a:gd name="T6" fmla="*/ 77 w 143"/>
                <a:gd name="T7" fmla="*/ 9 h 143"/>
                <a:gd name="T8" fmla="*/ 77 w 143"/>
                <a:gd name="T9" fmla="*/ 71 h 143"/>
                <a:gd name="T10" fmla="*/ 72 w 143"/>
                <a:gd name="T11" fmla="*/ 71 h 143"/>
                <a:gd name="T12" fmla="*/ 72 w 143"/>
                <a:gd name="T13" fmla="*/ 117 h 143"/>
                <a:gd name="T14" fmla="*/ 72 w 143"/>
                <a:gd name="T15" fmla="*/ 117 h 143"/>
                <a:gd name="T16" fmla="*/ 117 w 143"/>
                <a:gd name="T17" fmla="*/ 72 h 143"/>
                <a:gd name="T18" fmla="*/ 92 w 143"/>
                <a:gd name="T19" fmla="*/ 31 h 143"/>
                <a:gd name="T20" fmla="*/ 97 w 143"/>
                <a:gd name="T21" fmla="*/ 21 h 143"/>
                <a:gd name="T22" fmla="*/ 129 w 143"/>
                <a:gd name="T23" fmla="*/ 72 h 143"/>
                <a:gd name="T24" fmla="*/ 72 w 143"/>
                <a:gd name="T25" fmla="*/ 129 h 143"/>
                <a:gd name="T26" fmla="*/ 72 w 143"/>
                <a:gd name="T27" fmla="*/ 129 h 143"/>
                <a:gd name="T28" fmla="*/ 72 w 143"/>
                <a:gd name="T29" fmla="*/ 129 h 143"/>
                <a:gd name="T30" fmla="*/ 72 w 143"/>
                <a:gd name="T31" fmla="*/ 143 h 143"/>
                <a:gd name="T32" fmla="*/ 72 w 143"/>
                <a:gd name="T33" fmla="*/ 143 h 143"/>
                <a:gd name="T34" fmla="*/ 143 w 143"/>
                <a:gd name="T35" fmla="*/ 72 h 143"/>
                <a:gd name="T36" fmla="*/ 72 w 143"/>
                <a:gd name="T37" fmla="*/ 0 h 143"/>
                <a:gd name="T38" fmla="*/ 72 w 143"/>
                <a:gd name="T39" fmla="*/ 0 h 143"/>
                <a:gd name="T40" fmla="*/ 0 w 143"/>
                <a:gd name="T41" fmla="*/ 72 h 143"/>
                <a:gd name="T42" fmla="*/ 72 w 143"/>
                <a:gd name="T43" fmla="*/ 143 h 143"/>
                <a:gd name="T44" fmla="*/ 72 w 143"/>
                <a:gd name="T45" fmla="*/ 129 h 143"/>
                <a:gd name="T46" fmla="*/ 14 w 143"/>
                <a:gd name="T47" fmla="*/ 72 h 143"/>
                <a:gd name="T48" fmla="*/ 46 w 143"/>
                <a:gd name="T49" fmla="*/ 21 h 143"/>
                <a:gd name="T50" fmla="*/ 51 w 143"/>
                <a:gd name="T51" fmla="*/ 31 h 143"/>
                <a:gd name="T52" fmla="*/ 26 w 143"/>
                <a:gd name="T53" fmla="*/ 72 h 143"/>
                <a:gd name="T54" fmla="*/ 72 w 143"/>
                <a:gd name="T55" fmla="*/ 117 h 143"/>
                <a:gd name="T56" fmla="*/ 72 w 143"/>
                <a:gd name="T57" fmla="*/ 71 h 143"/>
                <a:gd name="T58" fmla="*/ 66 w 143"/>
                <a:gd name="T59" fmla="*/ 71 h 143"/>
                <a:gd name="T60" fmla="*/ 66 w 143"/>
                <a:gd name="T61" fmla="*/ 9 h 143"/>
                <a:gd name="T62" fmla="*/ 66 w 143"/>
                <a:gd name="T63" fmla="*/ 9 h 143"/>
                <a:gd name="T64" fmla="*/ 72 w 143"/>
                <a:gd name="T65" fmla="*/ 9 h 143"/>
                <a:gd name="T66" fmla="*/ 72 w 143"/>
                <a:gd name="T6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 h="143">
                  <a:moveTo>
                    <a:pt x="72" y="0"/>
                  </a:moveTo>
                  <a:cubicBezTo>
                    <a:pt x="72" y="0"/>
                    <a:pt x="72" y="0"/>
                    <a:pt x="72" y="0"/>
                  </a:cubicBezTo>
                  <a:cubicBezTo>
                    <a:pt x="72" y="9"/>
                    <a:pt x="72" y="9"/>
                    <a:pt x="72" y="9"/>
                  </a:cubicBezTo>
                  <a:cubicBezTo>
                    <a:pt x="77" y="9"/>
                    <a:pt x="77" y="9"/>
                    <a:pt x="77" y="9"/>
                  </a:cubicBezTo>
                  <a:cubicBezTo>
                    <a:pt x="77" y="71"/>
                    <a:pt x="77" y="71"/>
                    <a:pt x="77" y="71"/>
                  </a:cubicBezTo>
                  <a:cubicBezTo>
                    <a:pt x="72" y="71"/>
                    <a:pt x="72" y="71"/>
                    <a:pt x="72" y="71"/>
                  </a:cubicBezTo>
                  <a:cubicBezTo>
                    <a:pt x="72" y="117"/>
                    <a:pt x="72" y="117"/>
                    <a:pt x="72" y="117"/>
                  </a:cubicBezTo>
                  <a:cubicBezTo>
                    <a:pt x="72" y="117"/>
                    <a:pt x="72" y="117"/>
                    <a:pt x="72" y="117"/>
                  </a:cubicBezTo>
                  <a:cubicBezTo>
                    <a:pt x="97" y="117"/>
                    <a:pt x="117" y="97"/>
                    <a:pt x="117" y="72"/>
                  </a:cubicBezTo>
                  <a:cubicBezTo>
                    <a:pt x="117" y="54"/>
                    <a:pt x="107" y="39"/>
                    <a:pt x="92" y="31"/>
                  </a:cubicBezTo>
                  <a:cubicBezTo>
                    <a:pt x="97" y="21"/>
                    <a:pt x="97" y="21"/>
                    <a:pt x="97" y="21"/>
                  </a:cubicBezTo>
                  <a:cubicBezTo>
                    <a:pt x="117" y="30"/>
                    <a:pt x="129" y="50"/>
                    <a:pt x="129" y="72"/>
                  </a:cubicBezTo>
                  <a:cubicBezTo>
                    <a:pt x="129" y="103"/>
                    <a:pt x="103" y="129"/>
                    <a:pt x="72" y="129"/>
                  </a:cubicBezTo>
                  <a:cubicBezTo>
                    <a:pt x="72" y="129"/>
                    <a:pt x="72" y="129"/>
                    <a:pt x="72" y="129"/>
                  </a:cubicBezTo>
                  <a:cubicBezTo>
                    <a:pt x="72" y="129"/>
                    <a:pt x="72" y="129"/>
                    <a:pt x="72" y="129"/>
                  </a:cubicBezTo>
                  <a:cubicBezTo>
                    <a:pt x="72" y="143"/>
                    <a:pt x="72" y="143"/>
                    <a:pt x="72" y="143"/>
                  </a:cubicBezTo>
                  <a:cubicBezTo>
                    <a:pt x="72" y="143"/>
                    <a:pt x="72" y="143"/>
                    <a:pt x="72" y="143"/>
                  </a:cubicBezTo>
                  <a:cubicBezTo>
                    <a:pt x="111" y="143"/>
                    <a:pt x="143" y="111"/>
                    <a:pt x="143" y="72"/>
                  </a:cubicBezTo>
                  <a:cubicBezTo>
                    <a:pt x="143" y="32"/>
                    <a:pt x="111" y="0"/>
                    <a:pt x="72" y="0"/>
                  </a:cubicBezTo>
                  <a:close/>
                  <a:moveTo>
                    <a:pt x="72" y="0"/>
                  </a:moveTo>
                  <a:cubicBezTo>
                    <a:pt x="32" y="0"/>
                    <a:pt x="0" y="32"/>
                    <a:pt x="0" y="72"/>
                  </a:cubicBezTo>
                  <a:cubicBezTo>
                    <a:pt x="0" y="111"/>
                    <a:pt x="32" y="143"/>
                    <a:pt x="72" y="143"/>
                  </a:cubicBezTo>
                  <a:cubicBezTo>
                    <a:pt x="72" y="129"/>
                    <a:pt x="72" y="129"/>
                    <a:pt x="72" y="129"/>
                  </a:cubicBezTo>
                  <a:cubicBezTo>
                    <a:pt x="40" y="129"/>
                    <a:pt x="14" y="103"/>
                    <a:pt x="14" y="72"/>
                  </a:cubicBezTo>
                  <a:cubicBezTo>
                    <a:pt x="14" y="50"/>
                    <a:pt x="26" y="30"/>
                    <a:pt x="46" y="21"/>
                  </a:cubicBezTo>
                  <a:cubicBezTo>
                    <a:pt x="51" y="31"/>
                    <a:pt x="51" y="31"/>
                    <a:pt x="51" y="31"/>
                  </a:cubicBezTo>
                  <a:cubicBezTo>
                    <a:pt x="36" y="39"/>
                    <a:pt x="26" y="54"/>
                    <a:pt x="26" y="72"/>
                  </a:cubicBezTo>
                  <a:cubicBezTo>
                    <a:pt x="26" y="97"/>
                    <a:pt x="47" y="117"/>
                    <a:pt x="72" y="117"/>
                  </a:cubicBezTo>
                  <a:cubicBezTo>
                    <a:pt x="72" y="71"/>
                    <a:pt x="72" y="71"/>
                    <a:pt x="72" y="71"/>
                  </a:cubicBezTo>
                  <a:cubicBezTo>
                    <a:pt x="66" y="71"/>
                    <a:pt x="66" y="71"/>
                    <a:pt x="66" y="71"/>
                  </a:cubicBezTo>
                  <a:cubicBezTo>
                    <a:pt x="66" y="9"/>
                    <a:pt x="66" y="9"/>
                    <a:pt x="66" y="9"/>
                  </a:cubicBezTo>
                  <a:cubicBezTo>
                    <a:pt x="66" y="9"/>
                    <a:pt x="66" y="9"/>
                    <a:pt x="66" y="9"/>
                  </a:cubicBezTo>
                  <a:cubicBezTo>
                    <a:pt x="72" y="9"/>
                    <a:pt x="72" y="9"/>
                    <a:pt x="72" y="9"/>
                  </a:cubicBezTo>
                  <a:lnTo>
                    <a:pt x="7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38" name="Freeform 71"/>
            <p:cNvSpPr>
              <a:spLocks noEditPoints="1"/>
            </p:cNvSpPr>
            <p:nvPr/>
          </p:nvSpPr>
          <p:spPr bwMode="auto">
            <a:xfrm>
              <a:off x="4783138" y="3475038"/>
              <a:ext cx="242887" cy="244475"/>
            </a:xfrm>
            <a:custGeom>
              <a:avLst/>
              <a:gdLst>
                <a:gd name="T0" fmla="*/ 71 w 143"/>
                <a:gd name="T1" fmla="*/ 144 h 144"/>
                <a:gd name="T2" fmla="*/ 143 w 143"/>
                <a:gd name="T3" fmla="*/ 144 h 144"/>
                <a:gd name="T4" fmla="*/ 143 w 143"/>
                <a:gd name="T5" fmla="*/ 0 h 144"/>
                <a:gd name="T6" fmla="*/ 71 w 143"/>
                <a:gd name="T7" fmla="*/ 0 h 144"/>
                <a:gd name="T8" fmla="*/ 71 w 143"/>
                <a:gd name="T9" fmla="*/ 12 h 144"/>
                <a:gd name="T10" fmla="*/ 73 w 143"/>
                <a:gd name="T11" fmla="*/ 12 h 144"/>
                <a:gd name="T12" fmla="*/ 73 w 143"/>
                <a:gd name="T13" fmla="*/ 12 h 144"/>
                <a:gd name="T14" fmla="*/ 104 w 143"/>
                <a:gd name="T15" fmla="*/ 42 h 144"/>
                <a:gd name="T16" fmla="*/ 86 w 143"/>
                <a:gd name="T17" fmla="*/ 72 h 144"/>
                <a:gd name="T18" fmla="*/ 77 w 143"/>
                <a:gd name="T19" fmla="*/ 91 h 144"/>
                <a:gd name="T20" fmla="*/ 77 w 143"/>
                <a:gd name="T21" fmla="*/ 93 h 144"/>
                <a:gd name="T22" fmla="*/ 71 w 143"/>
                <a:gd name="T23" fmla="*/ 93 h 144"/>
                <a:gd name="T24" fmla="*/ 71 w 143"/>
                <a:gd name="T25" fmla="*/ 109 h 144"/>
                <a:gd name="T26" fmla="*/ 77 w 143"/>
                <a:gd name="T27" fmla="*/ 109 h 144"/>
                <a:gd name="T28" fmla="*/ 77 w 143"/>
                <a:gd name="T29" fmla="*/ 121 h 144"/>
                <a:gd name="T30" fmla="*/ 77 w 143"/>
                <a:gd name="T31" fmla="*/ 121 h 144"/>
                <a:gd name="T32" fmla="*/ 77 w 143"/>
                <a:gd name="T33" fmla="*/ 121 h 144"/>
                <a:gd name="T34" fmla="*/ 71 w 143"/>
                <a:gd name="T35" fmla="*/ 121 h 144"/>
                <a:gd name="T36" fmla="*/ 71 w 143"/>
                <a:gd name="T37" fmla="*/ 144 h 144"/>
                <a:gd name="T38" fmla="*/ 71 w 143"/>
                <a:gd name="T39" fmla="*/ 70 h 144"/>
                <a:gd name="T40" fmla="*/ 71 w 143"/>
                <a:gd name="T41" fmla="*/ 24 h 144"/>
                <a:gd name="T42" fmla="*/ 73 w 143"/>
                <a:gd name="T43" fmla="*/ 23 h 144"/>
                <a:gd name="T44" fmla="*/ 91 w 143"/>
                <a:gd name="T45" fmla="*/ 43 h 144"/>
                <a:gd name="T46" fmla="*/ 76 w 143"/>
                <a:gd name="T47" fmla="*/ 66 h 144"/>
                <a:gd name="T48" fmla="*/ 71 w 143"/>
                <a:gd name="T49" fmla="*/ 70 h 144"/>
                <a:gd name="T50" fmla="*/ 0 w 143"/>
                <a:gd name="T51" fmla="*/ 144 h 144"/>
                <a:gd name="T52" fmla="*/ 71 w 143"/>
                <a:gd name="T53" fmla="*/ 144 h 144"/>
                <a:gd name="T54" fmla="*/ 71 w 143"/>
                <a:gd name="T55" fmla="*/ 121 h 144"/>
                <a:gd name="T56" fmla="*/ 65 w 143"/>
                <a:gd name="T57" fmla="*/ 121 h 144"/>
                <a:gd name="T58" fmla="*/ 65 w 143"/>
                <a:gd name="T59" fmla="*/ 109 h 144"/>
                <a:gd name="T60" fmla="*/ 71 w 143"/>
                <a:gd name="T61" fmla="*/ 109 h 144"/>
                <a:gd name="T62" fmla="*/ 71 w 143"/>
                <a:gd name="T63" fmla="*/ 93 h 144"/>
                <a:gd name="T64" fmla="*/ 65 w 143"/>
                <a:gd name="T65" fmla="*/ 93 h 144"/>
                <a:gd name="T66" fmla="*/ 65 w 143"/>
                <a:gd name="T67" fmla="*/ 90 h 144"/>
                <a:gd name="T68" fmla="*/ 71 w 143"/>
                <a:gd name="T69" fmla="*/ 70 h 144"/>
                <a:gd name="T70" fmla="*/ 71 w 143"/>
                <a:gd name="T71" fmla="*/ 24 h 144"/>
                <a:gd name="T72" fmla="*/ 51 w 143"/>
                <a:gd name="T73" fmla="*/ 48 h 144"/>
                <a:gd name="T74" fmla="*/ 39 w 143"/>
                <a:gd name="T75" fmla="*/ 45 h 144"/>
                <a:gd name="T76" fmla="*/ 71 w 143"/>
                <a:gd name="T77" fmla="*/ 12 h 144"/>
                <a:gd name="T78" fmla="*/ 71 w 143"/>
                <a:gd name="T79" fmla="*/ 0 h 144"/>
                <a:gd name="T80" fmla="*/ 0 w 143"/>
                <a:gd name="T81" fmla="*/ 0 h 144"/>
                <a:gd name="T82" fmla="*/ 0 w 143"/>
                <a:gd name="T83"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3" h="144">
                  <a:moveTo>
                    <a:pt x="71" y="144"/>
                  </a:moveTo>
                  <a:cubicBezTo>
                    <a:pt x="143" y="144"/>
                    <a:pt x="143" y="144"/>
                    <a:pt x="143" y="144"/>
                  </a:cubicBezTo>
                  <a:cubicBezTo>
                    <a:pt x="143" y="0"/>
                    <a:pt x="143" y="0"/>
                    <a:pt x="143" y="0"/>
                  </a:cubicBezTo>
                  <a:cubicBezTo>
                    <a:pt x="71" y="0"/>
                    <a:pt x="71" y="0"/>
                    <a:pt x="71" y="0"/>
                  </a:cubicBezTo>
                  <a:cubicBezTo>
                    <a:pt x="71" y="12"/>
                    <a:pt x="71" y="12"/>
                    <a:pt x="71" y="12"/>
                  </a:cubicBezTo>
                  <a:cubicBezTo>
                    <a:pt x="72" y="12"/>
                    <a:pt x="72" y="12"/>
                    <a:pt x="73" y="12"/>
                  </a:cubicBezTo>
                  <a:cubicBezTo>
                    <a:pt x="73" y="12"/>
                    <a:pt x="73" y="12"/>
                    <a:pt x="73" y="12"/>
                  </a:cubicBezTo>
                  <a:cubicBezTo>
                    <a:pt x="91" y="12"/>
                    <a:pt x="104" y="24"/>
                    <a:pt x="104" y="42"/>
                  </a:cubicBezTo>
                  <a:cubicBezTo>
                    <a:pt x="104" y="56"/>
                    <a:pt x="96" y="64"/>
                    <a:pt x="86" y="72"/>
                  </a:cubicBezTo>
                  <a:cubicBezTo>
                    <a:pt x="79" y="79"/>
                    <a:pt x="77" y="80"/>
                    <a:pt x="77" y="91"/>
                  </a:cubicBezTo>
                  <a:cubicBezTo>
                    <a:pt x="77" y="93"/>
                    <a:pt x="77" y="93"/>
                    <a:pt x="77" y="93"/>
                  </a:cubicBezTo>
                  <a:cubicBezTo>
                    <a:pt x="71" y="93"/>
                    <a:pt x="71" y="93"/>
                    <a:pt x="71" y="93"/>
                  </a:cubicBezTo>
                  <a:cubicBezTo>
                    <a:pt x="71" y="109"/>
                    <a:pt x="71" y="109"/>
                    <a:pt x="71" y="109"/>
                  </a:cubicBezTo>
                  <a:cubicBezTo>
                    <a:pt x="77" y="109"/>
                    <a:pt x="77" y="109"/>
                    <a:pt x="77" y="109"/>
                  </a:cubicBezTo>
                  <a:cubicBezTo>
                    <a:pt x="77" y="121"/>
                    <a:pt x="77" y="121"/>
                    <a:pt x="77" y="121"/>
                  </a:cubicBezTo>
                  <a:cubicBezTo>
                    <a:pt x="77" y="121"/>
                    <a:pt x="77" y="121"/>
                    <a:pt x="77" y="121"/>
                  </a:cubicBezTo>
                  <a:cubicBezTo>
                    <a:pt x="77" y="121"/>
                    <a:pt x="77" y="121"/>
                    <a:pt x="77" y="121"/>
                  </a:cubicBezTo>
                  <a:cubicBezTo>
                    <a:pt x="71" y="121"/>
                    <a:pt x="71" y="121"/>
                    <a:pt x="71" y="121"/>
                  </a:cubicBezTo>
                  <a:cubicBezTo>
                    <a:pt x="71" y="144"/>
                    <a:pt x="71" y="144"/>
                    <a:pt x="71" y="144"/>
                  </a:cubicBezTo>
                  <a:close/>
                  <a:moveTo>
                    <a:pt x="71" y="70"/>
                  </a:moveTo>
                  <a:cubicBezTo>
                    <a:pt x="71" y="24"/>
                    <a:pt x="71" y="24"/>
                    <a:pt x="71" y="24"/>
                  </a:cubicBezTo>
                  <a:cubicBezTo>
                    <a:pt x="72" y="23"/>
                    <a:pt x="73" y="23"/>
                    <a:pt x="73" y="23"/>
                  </a:cubicBezTo>
                  <a:cubicBezTo>
                    <a:pt x="85" y="23"/>
                    <a:pt x="91" y="32"/>
                    <a:pt x="91" y="43"/>
                  </a:cubicBezTo>
                  <a:cubicBezTo>
                    <a:pt x="91" y="53"/>
                    <a:pt x="83" y="60"/>
                    <a:pt x="76" y="66"/>
                  </a:cubicBezTo>
                  <a:cubicBezTo>
                    <a:pt x="74" y="68"/>
                    <a:pt x="72" y="69"/>
                    <a:pt x="71" y="70"/>
                  </a:cubicBezTo>
                  <a:close/>
                  <a:moveTo>
                    <a:pt x="0" y="144"/>
                  </a:moveTo>
                  <a:cubicBezTo>
                    <a:pt x="71" y="144"/>
                    <a:pt x="71" y="144"/>
                    <a:pt x="71" y="144"/>
                  </a:cubicBezTo>
                  <a:cubicBezTo>
                    <a:pt x="71" y="121"/>
                    <a:pt x="71" y="121"/>
                    <a:pt x="71" y="121"/>
                  </a:cubicBezTo>
                  <a:cubicBezTo>
                    <a:pt x="65" y="121"/>
                    <a:pt x="65" y="121"/>
                    <a:pt x="65" y="121"/>
                  </a:cubicBezTo>
                  <a:cubicBezTo>
                    <a:pt x="65" y="109"/>
                    <a:pt x="65" y="109"/>
                    <a:pt x="65" y="109"/>
                  </a:cubicBezTo>
                  <a:cubicBezTo>
                    <a:pt x="71" y="109"/>
                    <a:pt x="71" y="109"/>
                    <a:pt x="71" y="109"/>
                  </a:cubicBezTo>
                  <a:cubicBezTo>
                    <a:pt x="71" y="93"/>
                    <a:pt x="71" y="93"/>
                    <a:pt x="71" y="93"/>
                  </a:cubicBezTo>
                  <a:cubicBezTo>
                    <a:pt x="65" y="93"/>
                    <a:pt x="65" y="93"/>
                    <a:pt x="65" y="93"/>
                  </a:cubicBezTo>
                  <a:cubicBezTo>
                    <a:pt x="65" y="90"/>
                    <a:pt x="65" y="90"/>
                    <a:pt x="65" y="90"/>
                  </a:cubicBezTo>
                  <a:cubicBezTo>
                    <a:pt x="65" y="80"/>
                    <a:pt x="65" y="76"/>
                    <a:pt x="71" y="70"/>
                  </a:cubicBezTo>
                  <a:cubicBezTo>
                    <a:pt x="71" y="24"/>
                    <a:pt x="71" y="24"/>
                    <a:pt x="71" y="24"/>
                  </a:cubicBezTo>
                  <a:cubicBezTo>
                    <a:pt x="59" y="25"/>
                    <a:pt x="53" y="36"/>
                    <a:pt x="51" y="48"/>
                  </a:cubicBezTo>
                  <a:cubicBezTo>
                    <a:pt x="39" y="45"/>
                    <a:pt x="39" y="45"/>
                    <a:pt x="39" y="45"/>
                  </a:cubicBezTo>
                  <a:cubicBezTo>
                    <a:pt x="43" y="27"/>
                    <a:pt x="52" y="13"/>
                    <a:pt x="71" y="12"/>
                  </a:cubicBezTo>
                  <a:cubicBezTo>
                    <a:pt x="71" y="0"/>
                    <a:pt x="71" y="0"/>
                    <a:pt x="71" y="0"/>
                  </a:cubicBezTo>
                  <a:cubicBezTo>
                    <a:pt x="0" y="0"/>
                    <a:pt x="0" y="0"/>
                    <a:pt x="0" y="0"/>
                  </a:cubicBezTo>
                  <a:lnTo>
                    <a:pt x="0" y="14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39" name="Freeform 72"/>
            <p:cNvSpPr/>
            <p:nvPr/>
          </p:nvSpPr>
          <p:spPr bwMode="auto">
            <a:xfrm>
              <a:off x="5732463" y="4481513"/>
              <a:ext cx="15875" cy="15875"/>
            </a:xfrm>
            <a:custGeom>
              <a:avLst/>
              <a:gdLst>
                <a:gd name="T0" fmla="*/ 0 w 10"/>
                <a:gd name="T1" fmla="*/ 5 h 10"/>
                <a:gd name="T2" fmla="*/ 2 w 10"/>
                <a:gd name="T3" fmla="*/ 6 h 10"/>
                <a:gd name="T4" fmla="*/ 7 w 10"/>
                <a:gd name="T5" fmla="*/ 10 h 10"/>
                <a:gd name="T6" fmla="*/ 10 w 10"/>
                <a:gd name="T7" fmla="*/ 4 h 10"/>
                <a:gd name="T8" fmla="*/ 3 w 10"/>
                <a:gd name="T9" fmla="*/ 0 h 10"/>
                <a:gd name="T10" fmla="*/ 0 w 10"/>
                <a:gd name="T11" fmla="*/ 5 h 10"/>
              </a:gdLst>
              <a:ahLst/>
              <a:cxnLst>
                <a:cxn ang="0">
                  <a:pos x="T0" y="T1"/>
                </a:cxn>
                <a:cxn ang="0">
                  <a:pos x="T2" y="T3"/>
                </a:cxn>
                <a:cxn ang="0">
                  <a:pos x="T4" y="T5"/>
                </a:cxn>
                <a:cxn ang="0">
                  <a:pos x="T6" y="T7"/>
                </a:cxn>
                <a:cxn ang="0">
                  <a:pos x="T8" y="T9"/>
                </a:cxn>
                <a:cxn ang="0">
                  <a:pos x="T10" y="T11"/>
                </a:cxn>
              </a:cxnLst>
              <a:rect l="0" t="0" r="r" b="b"/>
              <a:pathLst>
                <a:path w="10" h="10">
                  <a:moveTo>
                    <a:pt x="0" y="5"/>
                  </a:moveTo>
                  <a:cubicBezTo>
                    <a:pt x="1" y="6"/>
                    <a:pt x="1" y="6"/>
                    <a:pt x="2" y="6"/>
                  </a:cubicBezTo>
                  <a:cubicBezTo>
                    <a:pt x="3" y="7"/>
                    <a:pt x="5" y="8"/>
                    <a:pt x="7" y="10"/>
                  </a:cubicBezTo>
                  <a:cubicBezTo>
                    <a:pt x="10" y="4"/>
                    <a:pt x="10" y="4"/>
                    <a:pt x="10" y="4"/>
                  </a:cubicBezTo>
                  <a:cubicBezTo>
                    <a:pt x="3" y="0"/>
                    <a:pt x="3" y="0"/>
                    <a:pt x="3" y="0"/>
                  </a:cubicBezTo>
                  <a:lnTo>
                    <a:pt x="0" y="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40" name="Freeform 73"/>
            <p:cNvSpPr/>
            <p:nvPr/>
          </p:nvSpPr>
          <p:spPr bwMode="auto">
            <a:xfrm>
              <a:off x="5616575" y="4570413"/>
              <a:ext cx="82550" cy="63500"/>
            </a:xfrm>
            <a:custGeom>
              <a:avLst/>
              <a:gdLst>
                <a:gd name="T0" fmla="*/ 12 w 49"/>
                <a:gd name="T1" fmla="*/ 34 h 37"/>
                <a:gd name="T2" fmla="*/ 21 w 49"/>
                <a:gd name="T3" fmla="*/ 37 h 37"/>
                <a:gd name="T4" fmla="*/ 27 w 49"/>
                <a:gd name="T5" fmla="*/ 36 h 37"/>
                <a:gd name="T6" fmla="*/ 38 w 49"/>
                <a:gd name="T7" fmla="*/ 27 h 37"/>
                <a:gd name="T8" fmla="*/ 49 w 49"/>
                <a:gd name="T9" fmla="*/ 6 h 37"/>
                <a:gd name="T10" fmla="*/ 45 w 49"/>
                <a:gd name="T11" fmla="*/ 1 h 37"/>
                <a:gd name="T12" fmla="*/ 43 w 49"/>
                <a:gd name="T13" fmla="*/ 0 h 37"/>
                <a:gd name="T14" fmla="*/ 31 w 49"/>
                <a:gd name="T15" fmla="*/ 23 h 37"/>
                <a:gd name="T16" fmla="*/ 16 w 49"/>
                <a:gd name="T17" fmla="*/ 27 h 37"/>
                <a:gd name="T18" fmla="*/ 11 w 49"/>
                <a:gd name="T19" fmla="*/ 13 h 37"/>
                <a:gd name="T20" fmla="*/ 4 w 49"/>
                <a:gd name="T21" fmla="*/ 9 h 37"/>
                <a:gd name="T22" fmla="*/ 12 w 49"/>
                <a:gd name="T23"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37">
                  <a:moveTo>
                    <a:pt x="12" y="34"/>
                  </a:moveTo>
                  <a:cubicBezTo>
                    <a:pt x="15" y="36"/>
                    <a:pt x="18" y="37"/>
                    <a:pt x="21" y="37"/>
                  </a:cubicBezTo>
                  <a:cubicBezTo>
                    <a:pt x="23" y="37"/>
                    <a:pt x="25" y="36"/>
                    <a:pt x="27" y="36"/>
                  </a:cubicBezTo>
                  <a:cubicBezTo>
                    <a:pt x="31" y="34"/>
                    <a:pt x="35" y="31"/>
                    <a:pt x="38" y="27"/>
                  </a:cubicBezTo>
                  <a:cubicBezTo>
                    <a:pt x="49" y="6"/>
                    <a:pt x="49" y="6"/>
                    <a:pt x="49" y="6"/>
                  </a:cubicBezTo>
                  <a:cubicBezTo>
                    <a:pt x="48" y="4"/>
                    <a:pt x="46" y="2"/>
                    <a:pt x="45" y="1"/>
                  </a:cubicBezTo>
                  <a:cubicBezTo>
                    <a:pt x="44" y="1"/>
                    <a:pt x="43" y="1"/>
                    <a:pt x="43" y="0"/>
                  </a:cubicBezTo>
                  <a:cubicBezTo>
                    <a:pt x="31" y="23"/>
                    <a:pt x="31" y="23"/>
                    <a:pt x="31" y="23"/>
                  </a:cubicBezTo>
                  <a:cubicBezTo>
                    <a:pt x="28" y="28"/>
                    <a:pt x="21" y="30"/>
                    <a:pt x="16" y="27"/>
                  </a:cubicBezTo>
                  <a:cubicBezTo>
                    <a:pt x="11" y="25"/>
                    <a:pt x="9" y="18"/>
                    <a:pt x="11" y="13"/>
                  </a:cubicBezTo>
                  <a:cubicBezTo>
                    <a:pt x="4" y="9"/>
                    <a:pt x="4" y="9"/>
                    <a:pt x="4" y="9"/>
                  </a:cubicBezTo>
                  <a:cubicBezTo>
                    <a:pt x="0" y="18"/>
                    <a:pt x="3" y="30"/>
                    <a:pt x="12" y="3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41" name="Freeform 74"/>
            <p:cNvSpPr/>
            <p:nvPr/>
          </p:nvSpPr>
          <p:spPr bwMode="auto">
            <a:xfrm>
              <a:off x="5632450" y="4487863"/>
              <a:ext cx="144463" cy="122237"/>
            </a:xfrm>
            <a:custGeom>
              <a:avLst/>
              <a:gdLst>
                <a:gd name="T0" fmla="*/ 64 w 86"/>
                <a:gd name="T1" fmla="*/ 8 h 72"/>
                <a:gd name="T2" fmla="*/ 60 w 86"/>
                <a:gd name="T3" fmla="*/ 5 h 72"/>
                <a:gd name="T4" fmla="*/ 58 w 86"/>
                <a:gd name="T5" fmla="*/ 4 h 72"/>
                <a:gd name="T6" fmla="*/ 41 w 86"/>
                <a:gd name="T7" fmla="*/ 0 h 72"/>
                <a:gd name="T8" fmla="*/ 5 w 86"/>
                <a:gd name="T9" fmla="*/ 22 h 72"/>
                <a:gd name="T10" fmla="*/ 1 w 86"/>
                <a:gd name="T11" fmla="*/ 36 h 72"/>
                <a:gd name="T12" fmla="*/ 0 w 86"/>
                <a:gd name="T13" fmla="*/ 39 h 72"/>
                <a:gd name="T14" fmla="*/ 1 w 86"/>
                <a:gd name="T15" fmla="*/ 40 h 72"/>
                <a:gd name="T16" fmla="*/ 2 w 86"/>
                <a:gd name="T17" fmla="*/ 40 h 72"/>
                <a:gd name="T18" fmla="*/ 4 w 86"/>
                <a:gd name="T19" fmla="*/ 38 h 72"/>
                <a:gd name="T20" fmla="*/ 11 w 86"/>
                <a:gd name="T21" fmla="*/ 36 h 72"/>
                <a:gd name="T22" fmla="*/ 16 w 86"/>
                <a:gd name="T23" fmla="*/ 37 h 72"/>
                <a:gd name="T24" fmla="*/ 22 w 86"/>
                <a:gd name="T25" fmla="*/ 47 h 72"/>
                <a:gd name="T26" fmla="*/ 22 w 86"/>
                <a:gd name="T27" fmla="*/ 50 h 72"/>
                <a:gd name="T28" fmla="*/ 24 w 86"/>
                <a:gd name="T29" fmla="*/ 49 h 72"/>
                <a:gd name="T30" fmla="*/ 31 w 86"/>
                <a:gd name="T31" fmla="*/ 46 h 72"/>
                <a:gd name="T32" fmla="*/ 35 w 86"/>
                <a:gd name="T33" fmla="*/ 47 h 72"/>
                <a:gd name="T34" fmla="*/ 37 w 86"/>
                <a:gd name="T35" fmla="*/ 48 h 72"/>
                <a:gd name="T36" fmla="*/ 41 w 86"/>
                <a:gd name="T37" fmla="*/ 52 h 72"/>
                <a:gd name="T38" fmla="*/ 43 w 86"/>
                <a:gd name="T39" fmla="*/ 58 h 72"/>
                <a:gd name="T40" fmla="*/ 43 w 86"/>
                <a:gd name="T41" fmla="*/ 61 h 72"/>
                <a:gd name="T42" fmla="*/ 45 w 86"/>
                <a:gd name="T43" fmla="*/ 60 h 72"/>
                <a:gd name="T44" fmla="*/ 52 w 86"/>
                <a:gd name="T45" fmla="*/ 57 h 72"/>
                <a:gd name="T46" fmla="*/ 57 w 86"/>
                <a:gd name="T47" fmla="*/ 59 h 72"/>
                <a:gd name="T48" fmla="*/ 64 w 86"/>
                <a:gd name="T49" fmla="*/ 69 h 72"/>
                <a:gd name="T50" fmla="*/ 65 w 86"/>
                <a:gd name="T51" fmla="*/ 72 h 72"/>
                <a:gd name="T52" fmla="*/ 66 w 86"/>
                <a:gd name="T53" fmla="*/ 71 h 72"/>
                <a:gd name="T54" fmla="*/ 76 w 86"/>
                <a:gd name="T55" fmla="*/ 59 h 72"/>
                <a:gd name="T56" fmla="*/ 64 w 86"/>
                <a:gd name="T57"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6" h="72">
                  <a:moveTo>
                    <a:pt x="64" y="8"/>
                  </a:moveTo>
                  <a:cubicBezTo>
                    <a:pt x="63" y="7"/>
                    <a:pt x="61" y="6"/>
                    <a:pt x="60" y="5"/>
                  </a:cubicBezTo>
                  <a:cubicBezTo>
                    <a:pt x="59" y="4"/>
                    <a:pt x="58" y="4"/>
                    <a:pt x="58" y="4"/>
                  </a:cubicBezTo>
                  <a:cubicBezTo>
                    <a:pt x="52" y="1"/>
                    <a:pt x="46" y="0"/>
                    <a:pt x="41" y="0"/>
                  </a:cubicBezTo>
                  <a:cubicBezTo>
                    <a:pt x="26" y="0"/>
                    <a:pt x="12" y="8"/>
                    <a:pt x="5" y="22"/>
                  </a:cubicBezTo>
                  <a:cubicBezTo>
                    <a:pt x="3" y="26"/>
                    <a:pt x="1" y="31"/>
                    <a:pt x="1" y="36"/>
                  </a:cubicBezTo>
                  <a:cubicBezTo>
                    <a:pt x="0" y="37"/>
                    <a:pt x="0" y="38"/>
                    <a:pt x="0" y="39"/>
                  </a:cubicBezTo>
                  <a:cubicBezTo>
                    <a:pt x="0" y="40"/>
                    <a:pt x="1" y="40"/>
                    <a:pt x="1" y="40"/>
                  </a:cubicBezTo>
                  <a:cubicBezTo>
                    <a:pt x="1" y="40"/>
                    <a:pt x="1" y="40"/>
                    <a:pt x="2" y="40"/>
                  </a:cubicBezTo>
                  <a:cubicBezTo>
                    <a:pt x="2" y="39"/>
                    <a:pt x="3" y="38"/>
                    <a:pt x="4" y="38"/>
                  </a:cubicBezTo>
                  <a:cubicBezTo>
                    <a:pt x="6" y="36"/>
                    <a:pt x="8" y="36"/>
                    <a:pt x="11" y="36"/>
                  </a:cubicBezTo>
                  <a:cubicBezTo>
                    <a:pt x="13" y="36"/>
                    <a:pt x="14" y="36"/>
                    <a:pt x="16" y="37"/>
                  </a:cubicBezTo>
                  <a:cubicBezTo>
                    <a:pt x="20" y="39"/>
                    <a:pt x="22" y="43"/>
                    <a:pt x="22" y="47"/>
                  </a:cubicBezTo>
                  <a:cubicBezTo>
                    <a:pt x="22" y="49"/>
                    <a:pt x="22" y="50"/>
                    <a:pt x="22" y="50"/>
                  </a:cubicBezTo>
                  <a:cubicBezTo>
                    <a:pt x="23" y="50"/>
                    <a:pt x="23" y="49"/>
                    <a:pt x="24" y="49"/>
                  </a:cubicBezTo>
                  <a:cubicBezTo>
                    <a:pt x="26" y="47"/>
                    <a:pt x="29" y="46"/>
                    <a:pt x="31" y="46"/>
                  </a:cubicBezTo>
                  <a:cubicBezTo>
                    <a:pt x="32" y="46"/>
                    <a:pt x="34" y="47"/>
                    <a:pt x="35" y="47"/>
                  </a:cubicBezTo>
                  <a:cubicBezTo>
                    <a:pt x="35" y="47"/>
                    <a:pt x="36" y="47"/>
                    <a:pt x="37" y="48"/>
                  </a:cubicBezTo>
                  <a:cubicBezTo>
                    <a:pt x="39" y="49"/>
                    <a:pt x="40" y="50"/>
                    <a:pt x="41" y="52"/>
                  </a:cubicBezTo>
                  <a:cubicBezTo>
                    <a:pt x="42" y="54"/>
                    <a:pt x="43" y="56"/>
                    <a:pt x="43" y="58"/>
                  </a:cubicBezTo>
                  <a:cubicBezTo>
                    <a:pt x="43" y="60"/>
                    <a:pt x="43" y="61"/>
                    <a:pt x="43" y="61"/>
                  </a:cubicBezTo>
                  <a:cubicBezTo>
                    <a:pt x="43" y="61"/>
                    <a:pt x="44" y="60"/>
                    <a:pt x="45" y="60"/>
                  </a:cubicBezTo>
                  <a:cubicBezTo>
                    <a:pt x="47" y="58"/>
                    <a:pt x="49" y="57"/>
                    <a:pt x="52" y="57"/>
                  </a:cubicBezTo>
                  <a:cubicBezTo>
                    <a:pt x="54" y="57"/>
                    <a:pt x="56" y="58"/>
                    <a:pt x="57" y="59"/>
                  </a:cubicBezTo>
                  <a:cubicBezTo>
                    <a:pt x="61" y="61"/>
                    <a:pt x="64" y="65"/>
                    <a:pt x="64" y="69"/>
                  </a:cubicBezTo>
                  <a:cubicBezTo>
                    <a:pt x="63" y="71"/>
                    <a:pt x="64" y="72"/>
                    <a:pt x="65" y="72"/>
                  </a:cubicBezTo>
                  <a:cubicBezTo>
                    <a:pt x="65" y="72"/>
                    <a:pt x="66" y="72"/>
                    <a:pt x="66" y="71"/>
                  </a:cubicBezTo>
                  <a:cubicBezTo>
                    <a:pt x="70" y="68"/>
                    <a:pt x="74" y="64"/>
                    <a:pt x="76" y="59"/>
                  </a:cubicBezTo>
                  <a:cubicBezTo>
                    <a:pt x="86" y="41"/>
                    <a:pt x="80" y="20"/>
                    <a:pt x="64"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42" name="Freeform 75"/>
            <p:cNvSpPr>
              <a:spLocks noEditPoints="1"/>
            </p:cNvSpPr>
            <p:nvPr/>
          </p:nvSpPr>
          <p:spPr bwMode="auto">
            <a:xfrm>
              <a:off x="4038600" y="3579813"/>
              <a:ext cx="247650" cy="239712"/>
            </a:xfrm>
            <a:custGeom>
              <a:avLst/>
              <a:gdLst>
                <a:gd name="T0" fmla="*/ 60 w 146"/>
                <a:gd name="T1" fmla="*/ 110 h 141"/>
                <a:gd name="T2" fmla="*/ 89 w 146"/>
                <a:gd name="T3" fmla="*/ 102 h 141"/>
                <a:gd name="T4" fmla="*/ 129 w 146"/>
                <a:gd name="T5" fmla="*/ 141 h 141"/>
                <a:gd name="T6" fmla="*/ 146 w 146"/>
                <a:gd name="T7" fmla="*/ 123 h 141"/>
                <a:gd name="T8" fmla="*/ 107 w 146"/>
                <a:gd name="T9" fmla="*/ 84 h 141"/>
                <a:gd name="T10" fmla="*/ 99 w 146"/>
                <a:gd name="T11" fmla="*/ 16 h 141"/>
                <a:gd name="T12" fmla="*/ 60 w 146"/>
                <a:gd name="T13" fmla="*/ 0 h 141"/>
                <a:gd name="T14" fmla="*/ 60 w 146"/>
                <a:gd name="T15" fmla="*/ 22 h 141"/>
                <a:gd name="T16" fmla="*/ 71 w 146"/>
                <a:gd name="T17" fmla="*/ 22 h 141"/>
                <a:gd name="T18" fmla="*/ 71 w 146"/>
                <a:gd name="T19" fmla="*/ 45 h 141"/>
                <a:gd name="T20" fmla="*/ 93 w 146"/>
                <a:gd name="T21" fmla="*/ 45 h 141"/>
                <a:gd name="T22" fmla="*/ 93 w 146"/>
                <a:gd name="T23" fmla="*/ 66 h 141"/>
                <a:gd name="T24" fmla="*/ 71 w 146"/>
                <a:gd name="T25" fmla="*/ 66 h 141"/>
                <a:gd name="T26" fmla="*/ 71 w 146"/>
                <a:gd name="T27" fmla="*/ 88 h 141"/>
                <a:gd name="T28" fmla="*/ 60 w 146"/>
                <a:gd name="T29" fmla="*/ 88 h 141"/>
                <a:gd name="T30" fmla="*/ 60 w 146"/>
                <a:gd name="T31" fmla="*/ 110 h 141"/>
                <a:gd name="T32" fmla="*/ 21 w 146"/>
                <a:gd name="T33" fmla="*/ 94 h 141"/>
                <a:gd name="T34" fmla="*/ 60 w 146"/>
                <a:gd name="T35" fmla="*/ 110 h 141"/>
                <a:gd name="T36" fmla="*/ 60 w 146"/>
                <a:gd name="T37" fmla="*/ 88 h 141"/>
                <a:gd name="T38" fmla="*/ 50 w 146"/>
                <a:gd name="T39" fmla="*/ 88 h 141"/>
                <a:gd name="T40" fmla="*/ 50 w 146"/>
                <a:gd name="T41" fmla="*/ 66 h 141"/>
                <a:gd name="T42" fmla="*/ 27 w 146"/>
                <a:gd name="T43" fmla="*/ 66 h 141"/>
                <a:gd name="T44" fmla="*/ 27 w 146"/>
                <a:gd name="T45" fmla="*/ 45 h 141"/>
                <a:gd name="T46" fmla="*/ 27 w 146"/>
                <a:gd name="T47" fmla="*/ 45 h 141"/>
                <a:gd name="T48" fmla="*/ 50 w 146"/>
                <a:gd name="T49" fmla="*/ 45 h 141"/>
                <a:gd name="T50" fmla="*/ 50 w 146"/>
                <a:gd name="T51" fmla="*/ 22 h 141"/>
                <a:gd name="T52" fmla="*/ 60 w 146"/>
                <a:gd name="T53" fmla="*/ 22 h 141"/>
                <a:gd name="T54" fmla="*/ 60 w 146"/>
                <a:gd name="T55" fmla="*/ 0 h 141"/>
                <a:gd name="T56" fmla="*/ 21 w 146"/>
                <a:gd name="T57" fmla="*/ 16 h 141"/>
                <a:gd name="T58" fmla="*/ 21 w 146"/>
                <a:gd name="T59" fmla="*/ 9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1">
                  <a:moveTo>
                    <a:pt x="60" y="110"/>
                  </a:moveTo>
                  <a:cubicBezTo>
                    <a:pt x="70" y="110"/>
                    <a:pt x="80" y="108"/>
                    <a:pt x="89" y="102"/>
                  </a:cubicBezTo>
                  <a:cubicBezTo>
                    <a:pt x="129" y="141"/>
                    <a:pt x="129" y="141"/>
                    <a:pt x="129" y="141"/>
                  </a:cubicBezTo>
                  <a:cubicBezTo>
                    <a:pt x="146" y="123"/>
                    <a:pt x="146" y="123"/>
                    <a:pt x="146" y="123"/>
                  </a:cubicBezTo>
                  <a:cubicBezTo>
                    <a:pt x="107" y="84"/>
                    <a:pt x="107" y="84"/>
                    <a:pt x="107" y="84"/>
                  </a:cubicBezTo>
                  <a:cubicBezTo>
                    <a:pt x="120" y="63"/>
                    <a:pt x="118" y="35"/>
                    <a:pt x="99" y="16"/>
                  </a:cubicBezTo>
                  <a:cubicBezTo>
                    <a:pt x="88" y="5"/>
                    <a:pt x="74" y="0"/>
                    <a:pt x="60" y="0"/>
                  </a:cubicBezTo>
                  <a:cubicBezTo>
                    <a:pt x="60" y="22"/>
                    <a:pt x="60" y="22"/>
                    <a:pt x="60" y="22"/>
                  </a:cubicBezTo>
                  <a:cubicBezTo>
                    <a:pt x="71" y="22"/>
                    <a:pt x="71" y="22"/>
                    <a:pt x="71" y="22"/>
                  </a:cubicBezTo>
                  <a:cubicBezTo>
                    <a:pt x="71" y="45"/>
                    <a:pt x="71" y="45"/>
                    <a:pt x="71" y="45"/>
                  </a:cubicBezTo>
                  <a:cubicBezTo>
                    <a:pt x="93" y="45"/>
                    <a:pt x="93" y="45"/>
                    <a:pt x="93" y="45"/>
                  </a:cubicBezTo>
                  <a:cubicBezTo>
                    <a:pt x="93" y="66"/>
                    <a:pt x="93" y="66"/>
                    <a:pt x="93" y="66"/>
                  </a:cubicBezTo>
                  <a:cubicBezTo>
                    <a:pt x="71" y="66"/>
                    <a:pt x="71" y="66"/>
                    <a:pt x="71" y="66"/>
                  </a:cubicBezTo>
                  <a:cubicBezTo>
                    <a:pt x="71" y="88"/>
                    <a:pt x="71" y="88"/>
                    <a:pt x="71" y="88"/>
                  </a:cubicBezTo>
                  <a:cubicBezTo>
                    <a:pt x="60" y="88"/>
                    <a:pt x="60" y="88"/>
                    <a:pt x="60" y="88"/>
                  </a:cubicBezTo>
                  <a:lnTo>
                    <a:pt x="60" y="110"/>
                  </a:lnTo>
                  <a:close/>
                  <a:moveTo>
                    <a:pt x="21" y="94"/>
                  </a:moveTo>
                  <a:cubicBezTo>
                    <a:pt x="32" y="105"/>
                    <a:pt x="46" y="110"/>
                    <a:pt x="60" y="110"/>
                  </a:cubicBezTo>
                  <a:cubicBezTo>
                    <a:pt x="60" y="88"/>
                    <a:pt x="60" y="88"/>
                    <a:pt x="60" y="88"/>
                  </a:cubicBezTo>
                  <a:cubicBezTo>
                    <a:pt x="50" y="88"/>
                    <a:pt x="50" y="88"/>
                    <a:pt x="50" y="88"/>
                  </a:cubicBezTo>
                  <a:cubicBezTo>
                    <a:pt x="50" y="66"/>
                    <a:pt x="50" y="66"/>
                    <a:pt x="50" y="66"/>
                  </a:cubicBezTo>
                  <a:cubicBezTo>
                    <a:pt x="27" y="66"/>
                    <a:pt x="27" y="66"/>
                    <a:pt x="27" y="66"/>
                  </a:cubicBezTo>
                  <a:cubicBezTo>
                    <a:pt x="27" y="45"/>
                    <a:pt x="27" y="45"/>
                    <a:pt x="27" y="45"/>
                  </a:cubicBezTo>
                  <a:cubicBezTo>
                    <a:pt x="27" y="45"/>
                    <a:pt x="27" y="45"/>
                    <a:pt x="27" y="45"/>
                  </a:cubicBezTo>
                  <a:cubicBezTo>
                    <a:pt x="50" y="45"/>
                    <a:pt x="50" y="45"/>
                    <a:pt x="50" y="45"/>
                  </a:cubicBezTo>
                  <a:cubicBezTo>
                    <a:pt x="50" y="22"/>
                    <a:pt x="50" y="22"/>
                    <a:pt x="50" y="22"/>
                  </a:cubicBezTo>
                  <a:cubicBezTo>
                    <a:pt x="60" y="22"/>
                    <a:pt x="60" y="22"/>
                    <a:pt x="60" y="22"/>
                  </a:cubicBezTo>
                  <a:cubicBezTo>
                    <a:pt x="60" y="0"/>
                    <a:pt x="60" y="0"/>
                    <a:pt x="60" y="0"/>
                  </a:cubicBezTo>
                  <a:cubicBezTo>
                    <a:pt x="46" y="0"/>
                    <a:pt x="32" y="5"/>
                    <a:pt x="21" y="16"/>
                  </a:cubicBezTo>
                  <a:cubicBezTo>
                    <a:pt x="0" y="38"/>
                    <a:pt x="0" y="73"/>
                    <a:pt x="21" y="9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43" name="Freeform 76"/>
            <p:cNvSpPr/>
            <p:nvPr/>
          </p:nvSpPr>
          <p:spPr bwMode="auto">
            <a:xfrm>
              <a:off x="5284788" y="3308350"/>
              <a:ext cx="149225" cy="163513"/>
            </a:xfrm>
            <a:custGeom>
              <a:avLst/>
              <a:gdLst>
                <a:gd name="T0" fmla="*/ 0 w 88"/>
                <a:gd name="T1" fmla="*/ 29 h 97"/>
                <a:gd name="T2" fmla="*/ 14 w 88"/>
                <a:gd name="T3" fmla="*/ 97 h 97"/>
                <a:gd name="T4" fmla="*/ 74 w 88"/>
                <a:gd name="T5" fmla="*/ 97 h 97"/>
                <a:gd name="T6" fmla="*/ 88 w 88"/>
                <a:gd name="T7" fmla="*/ 29 h 97"/>
                <a:gd name="T8" fmla="*/ 74 w 88"/>
                <a:gd name="T9" fmla="*/ 0 h 97"/>
                <a:gd name="T10" fmla="*/ 65 w 88"/>
                <a:gd name="T11" fmla="*/ 0 h 97"/>
                <a:gd name="T12" fmla="*/ 44 w 88"/>
                <a:gd name="T13" fmla="*/ 24 h 97"/>
                <a:gd name="T14" fmla="*/ 23 w 88"/>
                <a:gd name="T15" fmla="*/ 0 h 97"/>
                <a:gd name="T16" fmla="*/ 14 w 88"/>
                <a:gd name="T17" fmla="*/ 0 h 97"/>
                <a:gd name="T18" fmla="*/ 0 w 88"/>
                <a:gd name="T19" fmla="*/ 2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97">
                  <a:moveTo>
                    <a:pt x="0" y="29"/>
                  </a:moveTo>
                  <a:cubicBezTo>
                    <a:pt x="0" y="29"/>
                    <a:pt x="15" y="61"/>
                    <a:pt x="14" y="97"/>
                  </a:cubicBezTo>
                  <a:cubicBezTo>
                    <a:pt x="74" y="97"/>
                    <a:pt x="74" y="97"/>
                    <a:pt x="74" y="97"/>
                  </a:cubicBezTo>
                  <a:cubicBezTo>
                    <a:pt x="73" y="61"/>
                    <a:pt x="88" y="29"/>
                    <a:pt x="88" y="29"/>
                  </a:cubicBezTo>
                  <a:cubicBezTo>
                    <a:pt x="72" y="23"/>
                    <a:pt x="74" y="0"/>
                    <a:pt x="74" y="0"/>
                  </a:cubicBezTo>
                  <a:cubicBezTo>
                    <a:pt x="65" y="0"/>
                    <a:pt x="65" y="0"/>
                    <a:pt x="65" y="0"/>
                  </a:cubicBezTo>
                  <a:cubicBezTo>
                    <a:pt x="65" y="24"/>
                    <a:pt x="44" y="24"/>
                    <a:pt x="44" y="24"/>
                  </a:cubicBezTo>
                  <a:cubicBezTo>
                    <a:pt x="44" y="24"/>
                    <a:pt x="23" y="24"/>
                    <a:pt x="23" y="0"/>
                  </a:cubicBezTo>
                  <a:cubicBezTo>
                    <a:pt x="14" y="0"/>
                    <a:pt x="14" y="0"/>
                    <a:pt x="14" y="0"/>
                  </a:cubicBezTo>
                  <a:cubicBezTo>
                    <a:pt x="14" y="0"/>
                    <a:pt x="16" y="23"/>
                    <a:pt x="0"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44" name="Freeform 77"/>
            <p:cNvSpPr/>
            <p:nvPr/>
          </p:nvSpPr>
          <p:spPr bwMode="auto">
            <a:xfrm>
              <a:off x="5241925" y="3495675"/>
              <a:ext cx="236538" cy="120650"/>
            </a:xfrm>
            <a:custGeom>
              <a:avLst/>
              <a:gdLst>
                <a:gd name="T0" fmla="*/ 100 w 139"/>
                <a:gd name="T1" fmla="*/ 0 h 71"/>
                <a:gd name="T2" fmla="*/ 38 w 139"/>
                <a:gd name="T3" fmla="*/ 0 h 71"/>
                <a:gd name="T4" fmla="*/ 23 w 139"/>
                <a:gd name="T5" fmla="*/ 39 h 71"/>
                <a:gd name="T6" fmla="*/ 27 w 139"/>
                <a:gd name="T7" fmla="*/ 54 h 71"/>
                <a:gd name="T8" fmla="*/ 41 w 139"/>
                <a:gd name="T9" fmla="*/ 54 h 71"/>
                <a:gd name="T10" fmla="*/ 55 w 139"/>
                <a:gd name="T11" fmla="*/ 53 h 71"/>
                <a:gd name="T12" fmla="*/ 69 w 139"/>
                <a:gd name="T13" fmla="*/ 54 h 71"/>
                <a:gd name="T14" fmla="*/ 83 w 139"/>
                <a:gd name="T15" fmla="*/ 53 h 71"/>
                <a:gd name="T16" fmla="*/ 97 w 139"/>
                <a:gd name="T17" fmla="*/ 54 h 71"/>
                <a:gd name="T18" fmla="*/ 111 w 139"/>
                <a:gd name="T19" fmla="*/ 54 h 71"/>
                <a:gd name="T20" fmla="*/ 115 w 139"/>
                <a:gd name="T21" fmla="*/ 39 h 71"/>
                <a:gd name="T22" fmla="*/ 100 w 139"/>
                <a:gd name="T2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71">
                  <a:moveTo>
                    <a:pt x="100" y="0"/>
                  </a:moveTo>
                  <a:cubicBezTo>
                    <a:pt x="38" y="0"/>
                    <a:pt x="38" y="0"/>
                    <a:pt x="38" y="0"/>
                  </a:cubicBezTo>
                  <a:cubicBezTo>
                    <a:pt x="35" y="15"/>
                    <a:pt x="29" y="32"/>
                    <a:pt x="23" y="39"/>
                  </a:cubicBezTo>
                  <a:cubicBezTo>
                    <a:pt x="0" y="71"/>
                    <a:pt x="27" y="54"/>
                    <a:pt x="27" y="54"/>
                  </a:cubicBezTo>
                  <a:cubicBezTo>
                    <a:pt x="27" y="54"/>
                    <a:pt x="33" y="65"/>
                    <a:pt x="41" y="54"/>
                  </a:cubicBezTo>
                  <a:cubicBezTo>
                    <a:pt x="41" y="54"/>
                    <a:pt x="49" y="65"/>
                    <a:pt x="55" y="53"/>
                  </a:cubicBezTo>
                  <a:cubicBezTo>
                    <a:pt x="55" y="53"/>
                    <a:pt x="62" y="64"/>
                    <a:pt x="69" y="54"/>
                  </a:cubicBezTo>
                  <a:cubicBezTo>
                    <a:pt x="76" y="64"/>
                    <a:pt x="83" y="53"/>
                    <a:pt x="83" y="53"/>
                  </a:cubicBezTo>
                  <a:cubicBezTo>
                    <a:pt x="89" y="65"/>
                    <a:pt x="97" y="54"/>
                    <a:pt x="97" y="54"/>
                  </a:cubicBezTo>
                  <a:cubicBezTo>
                    <a:pt x="105" y="65"/>
                    <a:pt x="111" y="54"/>
                    <a:pt x="111" y="54"/>
                  </a:cubicBezTo>
                  <a:cubicBezTo>
                    <a:pt x="111" y="54"/>
                    <a:pt x="139" y="71"/>
                    <a:pt x="115" y="39"/>
                  </a:cubicBezTo>
                  <a:cubicBezTo>
                    <a:pt x="110" y="32"/>
                    <a:pt x="103" y="15"/>
                    <a:pt x="10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45" name="Freeform 78"/>
            <p:cNvSpPr>
              <a:spLocks noEditPoints="1"/>
            </p:cNvSpPr>
            <p:nvPr/>
          </p:nvSpPr>
          <p:spPr bwMode="auto">
            <a:xfrm>
              <a:off x="5302250" y="3636963"/>
              <a:ext cx="249238" cy="304800"/>
            </a:xfrm>
            <a:custGeom>
              <a:avLst/>
              <a:gdLst>
                <a:gd name="T0" fmla="*/ 102 w 147"/>
                <a:gd name="T1" fmla="*/ 166 h 180"/>
                <a:gd name="T2" fmla="*/ 147 w 147"/>
                <a:gd name="T3" fmla="*/ 180 h 180"/>
                <a:gd name="T4" fmla="*/ 103 w 147"/>
                <a:gd name="T5" fmla="*/ 102 h 180"/>
                <a:gd name="T6" fmla="*/ 93 w 147"/>
                <a:gd name="T7" fmla="*/ 87 h 180"/>
                <a:gd name="T8" fmla="*/ 84 w 147"/>
                <a:gd name="T9" fmla="*/ 124 h 180"/>
                <a:gd name="T10" fmla="*/ 88 w 147"/>
                <a:gd name="T11" fmla="*/ 136 h 180"/>
                <a:gd name="T12" fmla="*/ 84 w 147"/>
                <a:gd name="T13" fmla="*/ 132 h 180"/>
                <a:gd name="T14" fmla="*/ 91 w 147"/>
                <a:gd name="T15" fmla="*/ 152 h 180"/>
                <a:gd name="T16" fmla="*/ 84 w 147"/>
                <a:gd name="T17" fmla="*/ 166 h 180"/>
                <a:gd name="T18" fmla="*/ 84 w 147"/>
                <a:gd name="T19" fmla="*/ 166 h 180"/>
                <a:gd name="T20" fmla="*/ 73 w 147"/>
                <a:gd name="T21" fmla="*/ 152 h 180"/>
                <a:gd name="T22" fmla="*/ 84 w 147"/>
                <a:gd name="T23" fmla="*/ 47 h 180"/>
                <a:gd name="T24" fmla="*/ 78 w 147"/>
                <a:gd name="T25" fmla="*/ 26 h 180"/>
                <a:gd name="T26" fmla="*/ 73 w 147"/>
                <a:gd name="T27" fmla="*/ 53 h 180"/>
                <a:gd name="T28" fmla="*/ 73 w 147"/>
                <a:gd name="T29" fmla="*/ 87 h 180"/>
                <a:gd name="T30" fmla="*/ 80 w 147"/>
                <a:gd name="T31" fmla="*/ 102 h 180"/>
                <a:gd name="T32" fmla="*/ 73 w 147"/>
                <a:gd name="T33" fmla="*/ 122 h 180"/>
                <a:gd name="T34" fmla="*/ 84 w 147"/>
                <a:gd name="T35" fmla="*/ 146 h 180"/>
                <a:gd name="T36" fmla="*/ 80 w 147"/>
                <a:gd name="T37" fmla="*/ 128 h 180"/>
                <a:gd name="T38" fmla="*/ 84 w 147"/>
                <a:gd name="T39" fmla="*/ 47 h 180"/>
                <a:gd name="T40" fmla="*/ 73 w 147"/>
                <a:gd name="T41" fmla="*/ 166 h 180"/>
                <a:gd name="T42" fmla="*/ 73 w 147"/>
                <a:gd name="T43" fmla="*/ 152 h 180"/>
                <a:gd name="T44" fmla="*/ 73 w 147"/>
                <a:gd name="T45" fmla="*/ 152 h 180"/>
                <a:gd name="T46" fmla="*/ 63 w 147"/>
                <a:gd name="T47" fmla="*/ 166 h 180"/>
                <a:gd name="T48" fmla="*/ 73 w 147"/>
                <a:gd name="T49" fmla="*/ 0 h 180"/>
                <a:gd name="T50" fmla="*/ 66 w 147"/>
                <a:gd name="T51" fmla="*/ 26 h 180"/>
                <a:gd name="T52" fmla="*/ 63 w 147"/>
                <a:gd name="T53" fmla="*/ 124 h 180"/>
                <a:gd name="T54" fmla="*/ 63 w 147"/>
                <a:gd name="T55" fmla="*/ 132 h 180"/>
                <a:gd name="T56" fmla="*/ 73 w 147"/>
                <a:gd name="T57" fmla="*/ 135 h 180"/>
                <a:gd name="T58" fmla="*/ 73 w 147"/>
                <a:gd name="T59" fmla="*/ 122 h 180"/>
                <a:gd name="T60" fmla="*/ 65 w 147"/>
                <a:gd name="T61" fmla="*/ 113 h 180"/>
                <a:gd name="T62" fmla="*/ 73 w 147"/>
                <a:gd name="T63" fmla="*/ 102 h 180"/>
                <a:gd name="T64" fmla="*/ 73 w 147"/>
                <a:gd name="T65" fmla="*/ 102 h 180"/>
                <a:gd name="T66" fmla="*/ 73 w 147"/>
                <a:gd name="T67" fmla="*/ 87 h 180"/>
                <a:gd name="T68" fmla="*/ 73 w 147"/>
                <a:gd name="T69" fmla="*/ 53 h 180"/>
                <a:gd name="T70" fmla="*/ 73 w 147"/>
                <a:gd name="T71" fmla="*/ 53 h 180"/>
                <a:gd name="T72" fmla="*/ 0 w 147"/>
                <a:gd name="T73" fmla="*/ 180 h 180"/>
                <a:gd name="T74" fmla="*/ 44 w 147"/>
                <a:gd name="T75" fmla="*/ 166 h 180"/>
                <a:gd name="T76" fmla="*/ 63 w 147"/>
                <a:gd name="T77" fmla="*/ 152 h 180"/>
                <a:gd name="T78" fmla="*/ 63 w 147"/>
                <a:gd name="T79" fmla="*/ 146 h 180"/>
                <a:gd name="T80" fmla="*/ 59 w 147"/>
                <a:gd name="T81" fmla="*/ 136 h 180"/>
                <a:gd name="T82" fmla="*/ 62 w 147"/>
                <a:gd name="T83" fmla="*/ 124 h 180"/>
                <a:gd name="T84" fmla="*/ 63 w 147"/>
                <a:gd name="T85" fmla="*/ 47 h 180"/>
                <a:gd name="T86" fmla="*/ 44 w 147"/>
                <a:gd name="T87" fmla="*/ 87 h 180"/>
                <a:gd name="T88" fmla="*/ 49 w 147"/>
                <a:gd name="T89" fmla="*/ 10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7" h="180">
                  <a:moveTo>
                    <a:pt x="84" y="166"/>
                  </a:moveTo>
                  <a:cubicBezTo>
                    <a:pt x="102" y="166"/>
                    <a:pt x="102" y="166"/>
                    <a:pt x="102" y="166"/>
                  </a:cubicBezTo>
                  <a:cubicBezTo>
                    <a:pt x="117" y="180"/>
                    <a:pt x="117" y="180"/>
                    <a:pt x="117" y="180"/>
                  </a:cubicBezTo>
                  <a:cubicBezTo>
                    <a:pt x="147" y="180"/>
                    <a:pt x="147" y="180"/>
                    <a:pt x="147" y="180"/>
                  </a:cubicBezTo>
                  <a:cubicBezTo>
                    <a:pt x="123" y="167"/>
                    <a:pt x="107" y="134"/>
                    <a:pt x="97" y="102"/>
                  </a:cubicBezTo>
                  <a:cubicBezTo>
                    <a:pt x="103" y="102"/>
                    <a:pt x="103" y="102"/>
                    <a:pt x="103" y="102"/>
                  </a:cubicBezTo>
                  <a:cubicBezTo>
                    <a:pt x="103" y="87"/>
                    <a:pt x="103" y="87"/>
                    <a:pt x="103" y="87"/>
                  </a:cubicBezTo>
                  <a:cubicBezTo>
                    <a:pt x="93" y="87"/>
                    <a:pt x="93" y="87"/>
                    <a:pt x="93" y="87"/>
                  </a:cubicBezTo>
                  <a:cubicBezTo>
                    <a:pt x="89" y="72"/>
                    <a:pt x="86" y="58"/>
                    <a:pt x="84" y="47"/>
                  </a:cubicBezTo>
                  <a:cubicBezTo>
                    <a:pt x="84" y="124"/>
                    <a:pt x="84" y="124"/>
                    <a:pt x="84" y="124"/>
                  </a:cubicBezTo>
                  <a:cubicBezTo>
                    <a:pt x="85" y="124"/>
                    <a:pt x="85" y="124"/>
                    <a:pt x="85" y="124"/>
                  </a:cubicBezTo>
                  <a:cubicBezTo>
                    <a:pt x="86" y="128"/>
                    <a:pt x="87" y="132"/>
                    <a:pt x="88" y="136"/>
                  </a:cubicBezTo>
                  <a:cubicBezTo>
                    <a:pt x="88" y="136"/>
                    <a:pt x="88" y="136"/>
                    <a:pt x="88" y="136"/>
                  </a:cubicBezTo>
                  <a:cubicBezTo>
                    <a:pt x="84" y="132"/>
                    <a:pt x="84" y="132"/>
                    <a:pt x="84" y="132"/>
                  </a:cubicBezTo>
                  <a:cubicBezTo>
                    <a:pt x="84" y="146"/>
                    <a:pt x="84" y="146"/>
                    <a:pt x="84" y="146"/>
                  </a:cubicBezTo>
                  <a:cubicBezTo>
                    <a:pt x="91" y="152"/>
                    <a:pt x="91" y="152"/>
                    <a:pt x="91" y="152"/>
                  </a:cubicBezTo>
                  <a:cubicBezTo>
                    <a:pt x="84" y="152"/>
                    <a:pt x="84" y="152"/>
                    <a:pt x="84" y="152"/>
                  </a:cubicBezTo>
                  <a:lnTo>
                    <a:pt x="84" y="166"/>
                  </a:lnTo>
                  <a:close/>
                  <a:moveTo>
                    <a:pt x="73" y="166"/>
                  </a:moveTo>
                  <a:cubicBezTo>
                    <a:pt x="84" y="166"/>
                    <a:pt x="84" y="166"/>
                    <a:pt x="84" y="166"/>
                  </a:cubicBezTo>
                  <a:cubicBezTo>
                    <a:pt x="84" y="152"/>
                    <a:pt x="84" y="152"/>
                    <a:pt x="84" y="152"/>
                  </a:cubicBezTo>
                  <a:cubicBezTo>
                    <a:pt x="73" y="152"/>
                    <a:pt x="73" y="152"/>
                    <a:pt x="73" y="152"/>
                  </a:cubicBezTo>
                  <a:cubicBezTo>
                    <a:pt x="73" y="166"/>
                    <a:pt x="73" y="166"/>
                    <a:pt x="73" y="166"/>
                  </a:cubicBezTo>
                  <a:close/>
                  <a:moveTo>
                    <a:pt x="84" y="47"/>
                  </a:moveTo>
                  <a:cubicBezTo>
                    <a:pt x="82" y="35"/>
                    <a:pt x="81" y="26"/>
                    <a:pt x="81" y="26"/>
                  </a:cubicBezTo>
                  <a:cubicBezTo>
                    <a:pt x="78" y="26"/>
                    <a:pt x="78" y="26"/>
                    <a:pt x="78" y="26"/>
                  </a:cubicBezTo>
                  <a:cubicBezTo>
                    <a:pt x="73" y="0"/>
                    <a:pt x="73" y="0"/>
                    <a:pt x="73" y="0"/>
                  </a:cubicBezTo>
                  <a:cubicBezTo>
                    <a:pt x="73" y="53"/>
                    <a:pt x="73" y="53"/>
                    <a:pt x="73" y="53"/>
                  </a:cubicBezTo>
                  <a:cubicBezTo>
                    <a:pt x="73" y="54"/>
                    <a:pt x="75" y="79"/>
                    <a:pt x="76" y="87"/>
                  </a:cubicBezTo>
                  <a:cubicBezTo>
                    <a:pt x="73" y="87"/>
                    <a:pt x="73" y="87"/>
                    <a:pt x="73" y="87"/>
                  </a:cubicBezTo>
                  <a:cubicBezTo>
                    <a:pt x="73" y="102"/>
                    <a:pt x="73" y="102"/>
                    <a:pt x="73" y="102"/>
                  </a:cubicBezTo>
                  <a:cubicBezTo>
                    <a:pt x="80" y="102"/>
                    <a:pt x="80" y="102"/>
                    <a:pt x="80" y="102"/>
                  </a:cubicBezTo>
                  <a:cubicBezTo>
                    <a:pt x="80" y="102"/>
                    <a:pt x="81" y="107"/>
                    <a:pt x="82" y="113"/>
                  </a:cubicBezTo>
                  <a:cubicBezTo>
                    <a:pt x="73" y="122"/>
                    <a:pt x="73" y="122"/>
                    <a:pt x="73" y="122"/>
                  </a:cubicBezTo>
                  <a:cubicBezTo>
                    <a:pt x="73" y="135"/>
                    <a:pt x="73" y="135"/>
                    <a:pt x="73" y="135"/>
                  </a:cubicBezTo>
                  <a:cubicBezTo>
                    <a:pt x="84" y="146"/>
                    <a:pt x="84" y="146"/>
                    <a:pt x="84" y="146"/>
                  </a:cubicBezTo>
                  <a:cubicBezTo>
                    <a:pt x="84" y="132"/>
                    <a:pt x="84" y="132"/>
                    <a:pt x="84" y="132"/>
                  </a:cubicBezTo>
                  <a:cubicBezTo>
                    <a:pt x="80" y="128"/>
                    <a:pt x="80" y="128"/>
                    <a:pt x="80" y="128"/>
                  </a:cubicBezTo>
                  <a:cubicBezTo>
                    <a:pt x="84" y="124"/>
                    <a:pt x="84" y="124"/>
                    <a:pt x="84" y="124"/>
                  </a:cubicBezTo>
                  <a:lnTo>
                    <a:pt x="84" y="47"/>
                  </a:lnTo>
                  <a:close/>
                  <a:moveTo>
                    <a:pt x="63" y="166"/>
                  </a:moveTo>
                  <a:cubicBezTo>
                    <a:pt x="73" y="166"/>
                    <a:pt x="73" y="166"/>
                    <a:pt x="73" y="166"/>
                  </a:cubicBezTo>
                  <a:cubicBezTo>
                    <a:pt x="73" y="166"/>
                    <a:pt x="73" y="166"/>
                    <a:pt x="73" y="166"/>
                  </a:cubicBezTo>
                  <a:cubicBezTo>
                    <a:pt x="73" y="152"/>
                    <a:pt x="73" y="152"/>
                    <a:pt x="73" y="152"/>
                  </a:cubicBezTo>
                  <a:cubicBezTo>
                    <a:pt x="73" y="152"/>
                    <a:pt x="73" y="152"/>
                    <a:pt x="73" y="152"/>
                  </a:cubicBezTo>
                  <a:cubicBezTo>
                    <a:pt x="73" y="152"/>
                    <a:pt x="73" y="152"/>
                    <a:pt x="73" y="152"/>
                  </a:cubicBezTo>
                  <a:cubicBezTo>
                    <a:pt x="63" y="152"/>
                    <a:pt x="63" y="152"/>
                    <a:pt x="63" y="152"/>
                  </a:cubicBezTo>
                  <a:cubicBezTo>
                    <a:pt x="63" y="166"/>
                    <a:pt x="63" y="166"/>
                    <a:pt x="63" y="166"/>
                  </a:cubicBezTo>
                  <a:close/>
                  <a:moveTo>
                    <a:pt x="73" y="0"/>
                  </a:moveTo>
                  <a:cubicBezTo>
                    <a:pt x="73" y="0"/>
                    <a:pt x="73" y="0"/>
                    <a:pt x="73" y="0"/>
                  </a:cubicBezTo>
                  <a:cubicBezTo>
                    <a:pt x="69" y="26"/>
                    <a:pt x="69" y="26"/>
                    <a:pt x="69" y="26"/>
                  </a:cubicBezTo>
                  <a:cubicBezTo>
                    <a:pt x="66" y="26"/>
                    <a:pt x="66" y="26"/>
                    <a:pt x="66" y="26"/>
                  </a:cubicBezTo>
                  <a:cubicBezTo>
                    <a:pt x="66" y="26"/>
                    <a:pt x="65" y="35"/>
                    <a:pt x="63" y="47"/>
                  </a:cubicBezTo>
                  <a:cubicBezTo>
                    <a:pt x="63" y="124"/>
                    <a:pt x="63" y="124"/>
                    <a:pt x="63" y="124"/>
                  </a:cubicBezTo>
                  <a:cubicBezTo>
                    <a:pt x="67" y="128"/>
                    <a:pt x="67" y="128"/>
                    <a:pt x="67" y="128"/>
                  </a:cubicBezTo>
                  <a:cubicBezTo>
                    <a:pt x="63" y="132"/>
                    <a:pt x="63" y="132"/>
                    <a:pt x="63" y="132"/>
                  </a:cubicBezTo>
                  <a:cubicBezTo>
                    <a:pt x="63" y="146"/>
                    <a:pt x="63" y="146"/>
                    <a:pt x="63" y="146"/>
                  </a:cubicBezTo>
                  <a:cubicBezTo>
                    <a:pt x="73" y="135"/>
                    <a:pt x="73" y="135"/>
                    <a:pt x="73" y="135"/>
                  </a:cubicBezTo>
                  <a:cubicBezTo>
                    <a:pt x="73" y="135"/>
                    <a:pt x="73" y="135"/>
                    <a:pt x="73" y="135"/>
                  </a:cubicBezTo>
                  <a:cubicBezTo>
                    <a:pt x="73" y="122"/>
                    <a:pt x="73" y="122"/>
                    <a:pt x="73" y="122"/>
                  </a:cubicBezTo>
                  <a:cubicBezTo>
                    <a:pt x="73" y="122"/>
                    <a:pt x="73" y="122"/>
                    <a:pt x="73" y="122"/>
                  </a:cubicBezTo>
                  <a:cubicBezTo>
                    <a:pt x="65" y="113"/>
                    <a:pt x="65" y="113"/>
                    <a:pt x="65" y="113"/>
                  </a:cubicBezTo>
                  <a:cubicBezTo>
                    <a:pt x="66" y="107"/>
                    <a:pt x="67" y="102"/>
                    <a:pt x="67" y="102"/>
                  </a:cubicBezTo>
                  <a:cubicBezTo>
                    <a:pt x="73" y="102"/>
                    <a:pt x="73" y="102"/>
                    <a:pt x="73" y="102"/>
                  </a:cubicBezTo>
                  <a:cubicBezTo>
                    <a:pt x="73" y="102"/>
                    <a:pt x="73" y="102"/>
                    <a:pt x="73" y="102"/>
                  </a:cubicBezTo>
                  <a:cubicBezTo>
                    <a:pt x="73" y="102"/>
                    <a:pt x="73" y="102"/>
                    <a:pt x="73" y="102"/>
                  </a:cubicBezTo>
                  <a:cubicBezTo>
                    <a:pt x="73" y="87"/>
                    <a:pt x="73" y="87"/>
                    <a:pt x="73" y="87"/>
                  </a:cubicBezTo>
                  <a:cubicBezTo>
                    <a:pt x="73" y="87"/>
                    <a:pt x="73" y="87"/>
                    <a:pt x="73" y="87"/>
                  </a:cubicBezTo>
                  <a:cubicBezTo>
                    <a:pt x="70" y="87"/>
                    <a:pt x="70" y="87"/>
                    <a:pt x="70" y="87"/>
                  </a:cubicBezTo>
                  <a:cubicBezTo>
                    <a:pt x="72" y="79"/>
                    <a:pt x="73" y="53"/>
                    <a:pt x="73" y="53"/>
                  </a:cubicBezTo>
                  <a:cubicBezTo>
                    <a:pt x="73" y="53"/>
                    <a:pt x="73" y="53"/>
                    <a:pt x="73" y="53"/>
                  </a:cubicBezTo>
                  <a:cubicBezTo>
                    <a:pt x="73" y="53"/>
                    <a:pt x="73" y="53"/>
                    <a:pt x="73" y="53"/>
                  </a:cubicBezTo>
                  <a:lnTo>
                    <a:pt x="73" y="0"/>
                  </a:lnTo>
                  <a:close/>
                  <a:moveTo>
                    <a:pt x="0" y="180"/>
                  </a:moveTo>
                  <a:cubicBezTo>
                    <a:pt x="29" y="180"/>
                    <a:pt x="29" y="180"/>
                    <a:pt x="29" y="180"/>
                  </a:cubicBezTo>
                  <a:cubicBezTo>
                    <a:pt x="44" y="166"/>
                    <a:pt x="44" y="166"/>
                    <a:pt x="44" y="166"/>
                  </a:cubicBezTo>
                  <a:cubicBezTo>
                    <a:pt x="63" y="166"/>
                    <a:pt x="63" y="166"/>
                    <a:pt x="63" y="166"/>
                  </a:cubicBezTo>
                  <a:cubicBezTo>
                    <a:pt x="63" y="152"/>
                    <a:pt x="63" y="152"/>
                    <a:pt x="63" y="152"/>
                  </a:cubicBezTo>
                  <a:cubicBezTo>
                    <a:pt x="56" y="152"/>
                    <a:pt x="56" y="152"/>
                    <a:pt x="56" y="152"/>
                  </a:cubicBezTo>
                  <a:cubicBezTo>
                    <a:pt x="63" y="146"/>
                    <a:pt x="63" y="146"/>
                    <a:pt x="63" y="146"/>
                  </a:cubicBezTo>
                  <a:cubicBezTo>
                    <a:pt x="63" y="132"/>
                    <a:pt x="63" y="132"/>
                    <a:pt x="63" y="132"/>
                  </a:cubicBezTo>
                  <a:cubicBezTo>
                    <a:pt x="59" y="136"/>
                    <a:pt x="59" y="136"/>
                    <a:pt x="59" y="136"/>
                  </a:cubicBezTo>
                  <a:cubicBezTo>
                    <a:pt x="60" y="132"/>
                    <a:pt x="61" y="128"/>
                    <a:pt x="62" y="124"/>
                  </a:cubicBezTo>
                  <a:cubicBezTo>
                    <a:pt x="62" y="124"/>
                    <a:pt x="62" y="124"/>
                    <a:pt x="62" y="124"/>
                  </a:cubicBezTo>
                  <a:cubicBezTo>
                    <a:pt x="63" y="124"/>
                    <a:pt x="63" y="124"/>
                    <a:pt x="63" y="124"/>
                  </a:cubicBezTo>
                  <a:cubicBezTo>
                    <a:pt x="63" y="47"/>
                    <a:pt x="63" y="47"/>
                    <a:pt x="63" y="47"/>
                  </a:cubicBezTo>
                  <a:cubicBezTo>
                    <a:pt x="61" y="58"/>
                    <a:pt x="58" y="72"/>
                    <a:pt x="54" y="87"/>
                  </a:cubicBezTo>
                  <a:cubicBezTo>
                    <a:pt x="44" y="87"/>
                    <a:pt x="44" y="87"/>
                    <a:pt x="44" y="87"/>
                  </a:cubicBezTo>
                  <a:cubicBezTo>
                    <a:pt x="44" y="102"/>
                    <a:pt x="44" y="102"/>
                    <a:pt x="44" y="102"/>
                  </a:cubicBezTo>
                  <a:cubicBezTo>
                    <a:pt x="49" y="102"/>
                    <a:pt x="49" y="102"/>
                    <a:pt x="49" y="102"/>
                  </a:cubicBezTo>
                  <a:cubicBezTo>
                    <a:pt x="39" y="134"/>
                    <a:pt x="24" y="167"/>
                    <a:pt x="0" y="18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46" name="Freeform 79"/>
            <p:cNvSpPr/>
            <p:nvPr/>
          </p:nvSpPr>
          <p:spPr bwMode="auto">
            <a:xfrm>
              <a:off x="5659438" y="4222750"/>
              <a:ext cx="242887" cy="228600"/>
            </a:xfrm>
            <a:custGeom>
              <a:avLst/>
              <a:gdLst>
                <a:gd name="T0" fmla="*/ 86 w 144"/>
                <a:gd name="T1" fmla="*/ 67 h 135"/>
                <a:gd name="T2" fmla="*/ 110 w 144"/>
                <a:gd name="T3" fmla="*/ 48 h 135"/>
                <a:gd name="T4" fmla="*/ 116 w 144"/>
                <a:gd name="T5" fmla="*/ 48 h 135"/>
                <a:gd name="T6" fmla="*/ 132 w 144"/>
                <a:gd name="T7" fmla="*/ 60 h 135"/>
                <a:gd name="T8" fmla="*/ 143 w 144"/>
                <a:gd name="T9" fmla="*/ 56 h 135"/>
                <a:gd name="T10" fmla="*/ 142 w 144"/>
                <a:gd name="T11" fmla="*/ 34 h 135"/>
                <a:gd name="T12" fmla="*/ 97 w 144"/>
                <a:gd name="T13" fmla="*/ 5 h 135"/>
                <a:gd name="T14" fmla="*/ 69 w 144"/>
                <a:gd name="T15" fmla="*/ 31 h 135"/>
                <a:gd name="T16" fmla="*/ 33 w 144"/>
                <a:gd name="T17" fmla="*/ 19 h 135"/>
                <a:gd name="T18" fmla="*/ 4 w 144"/>
                <a:gd name="T19" fmla="*/ 64 h 135"/>
                <a:gd name="T20" fmla="*/ 92 w 144"/>
                <a:gd name="T21" fmla="*/ 135 h 135"/>
                <a:gd name="T22" fmla="*/ 107 w 144"/>
                <a:gd name="T23" fmla="*/ 122 h 135"/>
                <a:gd name="T24" fmla="*/ 86 w 144"/>
                <a:gd name="T25" fmla="*/ 6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35">
                  <a:moveTo>
                    <a:pt x="86" y="67"/>
                  </a:moveTo>
                  <a:cubicBezTo>
                    <a:pt x="88" y="56"/>
                    <a:pt x="98" y="48"/>
                    <a:pt x="110" y="48"/>
                  </a:cubicBezTo>
                  <a:cubicBezTo>
                    <a:pt x="112" y="48"/>
                    <a:pt x="114" y="48"/>
                    <a:pt x="116" y="48"/>
                  </a:cubicBezTo>
                  <a:cubicBezTo>
                    <a:pt x="123" y="50"/>
                    <a:pt x="128" y="54"/>
                    <a:pt x="132" y="60"/>
                  </a:cubicBezTo>
                  <a:cubicBezTo>
                    <a:pt x="135" y="58"/>
                    <a:pt x="139" y="56"/>
                    <a:pt x="143" y="56"/>
                  </a:cubicBezTo>
                  <a:cubicBezTo>
                    <a:pt x="144" y="42"/>
                    <a:pt x="142" y="34"/>
                    <a:pt x="142" y="34"/>
                  </a:cubicBezTo>
                  <a:cubicBezTo>
                    <a:pt x="138" y="13"/>
                    <a:pt x="117" y="0"/>
                    <a:pt x="97" y="5"/>
                  </a:cubicBezTo>
                  <a:cubicBezTo>
                    <a:pt x="83" y="8"/>
                    <a:pt x="73" y="18"/>
                    <a:pt x="69" y="31"/>
                  </a:cubicBezTo>
                  <a:cubicBezTo>
                    <a:pt x="60" y="21"/>
                    <a:pt x="47" y="16"/>
                    <a:pt x="33" y="19"/>
                  </a:cubicBezTo>
                  <a:cubicBezTo>
                    <a:pt x="13" y="24"/>
                    <a:pt x="0" y="44"/>
                    <a:pt x="4" y="64"/>
                  </a:cubicBezTo>
                  <a:cubicBezTo>
                    <a:pt x="4" y="64"/>
                    <a:pt x="12" y="114"/>
                    <a:pt x="92" y="135"/>
                  </a:cubicBezTo>
                  <a:cubicBezTo>
                    <a:pt x="98" y="131"/>
                    <a:pt x="103" y="126"/>
                    <a:pt x="107" y="122"/>
                  </a:cubicBezTo>
                  <a:cubicBezTo>
                    <a:pt x="79" y="94"/>
                    <a:pt x="85" y="70"/>
                    <a:pt x="86" y="6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47" name="Freeform 80"/>
            <p:cNvSpPr/>
            <p:nvPr/>
          </p:nvSpPr>
          <p:spPr bwMode="auto">
            <a:xfrm>
              <a:off x="5799138" y="4310063"/>
              <a:ext cx="146050" cy="123825"/>
            </a:xfrm>
            <a:custGeom>
              <a:avLst/>
              <a:gdLst>
                <a:gd name="T0" fmla="*/ 67 w 86"/>
                <a:gd name="T1" fmla="*/ 9 h 73"/>
                <a:gd name="T2" fmla="*/ 63 w 86"/>
                <a:gd name="T3" fmla="*/ 8 h 73"/>
                <a:gd name="T4" fmla="*/ 59 w 86"/>
                <a:gd name="T5" fmla="*/ 8 h 73"/>
                <a:gd name="T6" fmla="*/ 47 w 86"/>
                <a:gd name="T7" fmla="*/ 15 h 73"/>
                <a:gd name="T8" fmla="*/ 32 w 86"/>
                <a:gd name="T9" fmla="*/ 1 h 73"/>
                <a:gd name="T10" fmla="*/ 27 w 86"/>
                <a:gd name="T11" fmla="*/ 0 h 73"/>
                <a:gd name="T12" fmla="*/ 7 w 86"/>
                <a:gd name="T13" fmla="*/ 16 h 73"/>
                <a:gd name="T14" fmla="*/ 27 w 86"/>
                <a:gd name="T15" fmla="*/ 67 h 73"/>
                <a:gd name="T16" fmla="*/ 34 w 86"/>
                <a:gd name="T17" fmla="*/ 73 h 73"/>
                <a:gd name="T18" fmla="*/ 83 w 86"/>
                <a:gd name="T19" fmla="*/ 34 h 73"/>
                <a:gd name="T20" fmla="*/ 67 w 86"/>
                <a:gd name="T21" fmla="*/ 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73">
                  <a:moveTo>
                    <a:pt x="67" y="9"/>
                  </a:moveTo>
                  <a:cubicBezTo>
                    <a:pt x="66" y="8"/>
                    <a:pt x="64" y="8"/>
                    <a:pt x="63" y="8"/>
                  </a:cubicBezTo>
                  <a:cubicBezTo>
                    <a:pt x="61" y="8"/>
                    <a:pt x="60" y="8"/>
                    <a:pt x="59" y="8"/>
                  </a:cubicBezTo>
                  <a:cubicBezTo>
                    <a:pt x="54" y="9"/>
                    <a:pt x="50" y="12"/>
                    <a:pt x="47" y="15"/>
                  </a:cubicBezTo>
                  <a:cubicBezTo>
                    <a:pt x="45" y="8"/>
                    <a:pt x="40" y="2"/>
                    <a:pt x="32" y="1"/>
                  </a:cubicBezTo>
                  <a:cubicBezTo>
                    <a:pt x="30" y="0"/>
                    <a:pt x="29" y="0"/>
                    <a:pt x="27" y="0"/>
                  </a:cubicBezTo>
                  <a:cubicBezTo>
                    <a:pt x="18" y="0"/>
                    <a:pt x="9" y="7"/>
                    <a:pt x="7" y="16"/>
                  </a:cubicBezTo>
                  <a:cubicBezTo>
                    <a:pt x="7" y="16"/>
                    <a:pt x="0" y="40"/>
                    <a:pt x="27" y="67"/>
                  </a:cubicBezTo>
                  <a:cubicBezTo>
                    <a:pt x="29" y="69"/>
                    <a:pt x="32" y="71"/>
                    <a:pt x="34" y="73"/>
                  </a:cubicBezTo>
                  <a:cubicBezTo>
                    <a:pt x="79" y="62"/>
                    <a:pt x="83" y="34"/>
                    <a:pt x="83" y="34"/>
                  </a:cubicBezTo>
                  <a:cubicBezTo>
                    <a:pt x="86" y="22"/>
                    <a:pt x="79" y="11"/>
                    <a:pt x="67"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48" name="Rectangle 81"/>
            <p:cNvSpPr>
              <a:spLocks noChangeArrowheads="1"/>
            </p:cNvSpPr>
            <p:nvPr/>
          </p:nvSpPr>
          <p:spPr bwMode="auto">
            <a:xfrm>
              <a:off x="4779963" y="3189288"/>
              <a:ext cx="20637"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49" name="Freeform 82"/>
            <p:cNvSpPr/>
            <p:nvPr/>
          </p:nvSpPr>
          <p:spPr bwMode="auto">
            <a:xfrm>
              <a:off x="4865688" y="3189288"/>
              <a:ext cx="80962" cy="50800"/>
            </a:xfrm>
            <a:custGeom>
              <a:avLst/>
              <a:gdLst>
                <a:gd name="T0" fmla="*/ 51 w 51"/>
                <a:gd name="T1" fmla="*/ 32 h 32"/>
                <a:gd name="T2" fmla="*/ 51 w 51"/>
                <a:gd name="T3" fmla="*/ 0 h 32"/>
                <a:gd name="T4" fmla="*/ 31 w 51"/>
                <a:gd name="T5" fmla="*/ 0 h 32"/>
                <a:gd name="T6" fmla="*/ 0 w 51"/>
                <a:gd name="T7" fmla="*/ 32 h 32"/>
                <a:gd name="T8" fmla="*/ 51 w 51"/>
                <a:gd name="T9" fmla="*/ 32 h 32"/>
              </a:gdLst>
              <a:ahLst/>
              <a:cxnLst>
                <a:cxn ang="0">
                  <a:pos x="T0" y="T1"/>
                </a:cxn>
                <a:cxn ang="0">
                  <a:pos x="T2" y="T3"/>
                </a:cxn>
                <a:cxn ang="0">
                  <a:pos x="T4" y="T5"/>
                </a:cxn>
                <a:cxn ang="0">
                  <a:pos x="T6" y="T7"/>
                </a:cxn>
                <a:cxn ang="0">
                  <a:pos x="T8" y="T9"/>
                </a:cxn>
              </a:cxnLst>
              <a:rect l="0" t="0" r="r" b="b"/>
              <a:pathLst>
                <a:path w="51" h="32">
                  <a:moveTo>
                    <a:pt x="51" y="32"/>
                  </a:moveTo>
                  <a:lnTo>
                    <a:pt x="51" y="0"/>
                  </a:lnTo>
                  <a:lnTo>
                    <a:pt x="31" y="0"/>
                  </a:lnTo>
                  <a:lnTo>
                    <a:pt x="0" y="32"/>
                  </a:lnTo>
                  <a:lnTo>
                    <a:pt x="51" y="3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50" name="Freeform 83"/>
            <p:cNvSpPr/>
            <p:nvPr/>
          </p:nvSpPr>
          <p:spPr bwMode="auto">
            <a:xfrm>
              <a:off x="4808538" y="3189288"/>
              <a:ext cx="55562" cy="50800"/>
            </a:xfrm>
            <a:custGeom>
              <a:avLst/>
              <a:gdLst>
                <a:gd name="T0" fmla="*/ 35 w 35"/>
                <a:gd name="T1" fmla="*/ 0 h 32"/>
                <a:gd name="T2" fmla="*/ 0 w 35"/>
                <a:gd name="T3" fmla="*/ 0 h 32"/>
                <a:gd name="T4" fmla="*/ 0 w 35"/>
                <a:gd name="T5" fmla="*/ 32 h 32"/>
                <a:gd name="T6" fmla="*/ 3 w 35"/>
                <a:gd name="T7" fmla="*/ 32 h 32"/>
                <a:gd name="T8" fmla="*/ 35 w 35"/>
                <a:gd name="T9" fmla="*/ 0 h 32"/>
              </a:gdLst>
              <a:ahLst/>
              <a:cxnLst>
                <a:cxn ang="0">
                  <a:pos x="T0" y="T1"/>
                </a:cxn>
                <a:cxn ang="0">
                  <a:pos x="T2" y="T3"/>
                </a:cxn>
                <a:cxn ang="0">
                  <a:pos x="T4" y="T5"/>
                </a:cxn>
                <a:cxn ang="0">
                  <a:pos x="T6" y="T7"/>
                </a:cxn>
                <a:cxn ang="0">
                  <a:pos x="T8" y="T9"/>
                </a:cxn>
              </a:cxnLst>
              <a:rect l="0" t="0" r="r" b="b"/>
              <a:pathLst>
                <a:path w="35" h="32">
                  <a:moveTo>
                    <a:pt x="35" y="0"/>
                  </a:moveTo>
                  <a:lnTo>
                    <a:pt x="0" y="0"/>
                  </a:lnTo>
                  <a:lnTo>
                    <a:pt x="0" y="32"/>
                  </a:lnTo>
                  <a:lnTo>
                    <a:pt x="3" y="32"/>
                  </a:lnTo>
                  <a:lnTo>
                    <a:pt x="3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51" name="Freeform 84"/>
            <p:cNvSpPr>
              <a:spLocks noEditPoints="1"/>
            </p:cNvSpPr>
            <p:nvPr/>
          </p:nvSpPr>
          <p:spPr bwMode="auto">
            <a:xfrm>
              <a:off x="4732338" y="3084513"/>
              <a:ext cx="263525" cy="260350"/>
            </a:xfrm>
            <a:custGeom>
              <a:avLst/>
              <a:gdLst>
                <a:gd name="T0" fmla="*/ 89 w 155"/>
                <a:gd name="T1" fmla="*/ 154 h 154"/>
                <a:gd name="T2" fmla="*/ 155 w 155"/>
                <a:gd name="T3" fmla="*/ 77 h 154"/>
                <a:gd name="T4" fmla="*/ 89 w 155"/>
                <a:gd name="T5" fmla="*/ 0 h 154"/>
                <a:gd name="T6" fmla="*/ 89 w 155"/>
                <a:gd name="T7" fmla="*/ 14 h 154"/>
                <a:gd name="T8" fmla="*/ 118 w 155"/>
                <a:gd name="T9" fmla="*/ 27 h 154"/>
                <a:gd name="T10" fmla="*/ 89 w 155"/>
                <a:gd name="T11" fmla="*/ 56 h 154"/>
                <a:gd name="T12" fmla="*/ 89 w 155"/>
                <a:gd name="T13" fmla="*/ 74 h 154"/>
                <a:gd name="T14" fmla="*/ 101 w 155"/>
                <a:gd name="T15" fmla="*/ 62 h 154"/>
                <a:gd name="T16" fmla="*/ 103 w 155"/>
                <a:gd name="T17" fmla="*/ 60 h 154"/>
                <a:gd name="T18" fmla="*/ 105 w 155"/>
                <a:gd name="T19" fmla="*/ 58 h 154"/>
                <a:gd name="T20" fmla="*/ 127 w 155"/>
                <a:gd name="T21" fmla="*/ 36 h 154"/>
                <a:gd name="T22" fmla="*/ 142 w 155"/>
                <a:gd name="T23" fmla="*/ 77 h 154"/>
                <a:gd name="T24" fmla="*/ 142 w 155"/>
                <a:gd name="T25" fmla="*/ 77 h 154"/>
                <a:gd name="T26" fmla="*/ 89 w 155"/>
                <a:gd name="T27" fmla="*/ 140 h 154"/>
                <a:gd name="T28" fmla="*/ 89 w 155"/>
                <a:gd name="T29" fmla="*/ 154 h 154"/>
                <a:gd name="T30" fmla="*/ 77 w 155"/>
                <a:gd name="T31" fmla="*/ 154 h 154"/>
                <a:gd name="T32" fmla="*/ 89 w 155"/>
                <a:gd name="T33" fmla="*/ 154 h 154"/>
                <a:gd name="T34" fmla="*/ 89 w 155"/>
                <a:gd name="T35" fmla="*/ 140 h 154"/>
                <a:gd name="T36" fmla="*/ 77 w 155"/>
                <a:gd name="T37" fmla="*/ 142 h 154"/>
                <a:gd name="T38" fmla="*/ 36 w 155"/>
                <a:gd name="T39" fmla="*/ 127 h 154"/>
                <a:gd name="T40" fmla="*/ 67 w 155"/>
                <a:gd name="T41" fmla="*/ 96 h 154"/>
                <a:gd name="T42" fmla="*/ 69 w 155"/>
                <a:gd name="T43" fmla="*/ 94 h 154"/>
                <a:gd name="T44" fmla="*/ 71 w 155"/>
                <a:gd name="T45" fmla="*/ 92 h 154"/>
                <a:gd name="T46" fmla="*/ 89 w 155"/>
                <a:gd name="T47" fmla="*/ 74 h 154"/>
                <a:gd name="T48" fmla="*/ 89 w 155"/>
                <a:gd name="T49" fmla="*/ 56 h 154"/>
                <a:gd name="T50" fmla="*/ 87 w 155"/>
                <a:gd name="T51" fmla="*/ 58 h 154"/>
                <a:gd name="T52" fmla="*/ 85 w 155"/>
                <a:gd name="T53" fmla="*/ 60 h 154"/>
                <a:gd name="T54" fmla="*/ 83 w 155"/>
                <a:gd name="T55" fmla="*/ 62 h 154"/>
                <a:gd name="T56" fmla="*/ 53 w 155"/>
                <a:gd name="T57" fmla="*/ 92 h 154"/>
                <a:gd name="T58" fmla="*/ 51 w 155"/>
                <a:gd name="T59" fmla="*/ 94 h 154"/>
                <a:gd name="T60" fmla="*/ 49 w 155"/>
                <a:gd name="T61" fmla="*/ 96 h 154"/>
                <a:gd name="T62" fmla="*/ 27 w 155"/>
                <a:gd name="T63" fmla="*/ 118 h 154"/>
                <a:gd name="T64" fmla="*/ 13 w 155"/>
                <a:gd name="T65" fmla="*/ 77 h 154"/>
                <a:gd name="T66" fmla="*/ 77 w 155"/>
                <a:gd name="T67" fmla="*/ 12 h 154"/>
                <a:gd name="T68" fmla="*/ 77 w 155"/>
                <a:gd name="T69" fmla="*/ 12 h 154"/>
                <a:gd name="T70" fmla="*/ 89 w 155"/>
                <a:gd name="T71" fmla="*/ 14 h 154"/>
                <a:gd name="T72" fmla="*/ 89 w 155"/>
                <a:gd name="T73" fmla="*/ 0 h 154"/>
                <a:gd name="T74" fmla="*/ 77 w 155"/>
                <a:gd name="T75" fmla="*/ 0 h 154"/>
                <a:gd name="T76" fmla="*/ 0 w 155"/>
                <a:gd name="T77" fmla="*/ 77 h 154"/>
                <a:gd name="T78" fmla="*/ 77 w 155"/>
                <a:gd name="T7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5" h="154">
                  <a:moveTo>
                    <a:pt x="89" y="154"/>
                  </a:moveTo>
                  <a:cubicBezTo>
                    <a:pt x="126" y="148"/>
                    <a:pt x="155" y="116"/>
                    <a:pt x="155" y="77"/>
                  </a:cubicBezTo>
                  <a:cubicBezTo>
                    <a:pt x="155" y="38"/>
                    <a:pt x="126" y="6"/>
                    <a:pt x="89" y="0"/>
                  </a:cubicBezTo>
                  <a:cubicBezTo>
                    <a:pt x="89" y="14"/>
                    <a:pt x="89" y="14"/>
                    <a:pt x="89" y="14"/>
                  </a:cubicBezTo>
                  <a:cubicBezTo>
                    <a:pt x="100" y="16"/>
                    <a:pt x="110" y="20"/>
                    <a:pt x="118" y="27"/>
                  </a:cubicBezTo>
                  <a:cubicBezTo>
                    <a:pt x="89" y="56"/>
                    <a:pt x="89" y="56"/>
                    <a:pt x="89" y="56"/>
                  </a:cubicBezTo>
                  <a:cubicBezTo>
                    <a:pt x="89" y="74"/>
                    <a:pt x="89" y="74"/>
                    <a:pt x="89" y="74"/>
                  </a:cubicBezTo>
                  <a:cubicBezTo>
                    <a:pt x="101" y="62"/>
                    <a:pt x="101" y="62"/>
                    <a:pt x="101" y="62"/>
                  </a:cubicBezTo>
                  <a:cubicBezTo>
                    <a:pt x="103" y="60"/>
                    <a:pt x="103" y="60"/>
                    <a:pt x="103" y="60"/>
                  </a:cubicBezTo>
                  <a:cubicBezTo>
                    <a:pt x="105" y="58"/>
                    <a:pt x="105" y="58"/>
                    <a:pt x="105" y="58"/>
                  </a:cubicBezTo>
                  <a:cubicBezTo>
                    <a:pt x="127" y="36"/>
                    <a:pt x="127" y="36"/>
                    <a:pt x="127" y="36"/>
                  </a:cubicBezTo>
                  <a:cubicBezTo>
                    <a:pt x="136" y="47"/>
                    <a:pt x="142" y="62"/>
                    <a:pt x="142" y="77"/>
                  </a:cubicBezTo>
                  <a:cubicBezTo>
                    <a:pt x="142" y="77"/>
                    <a:pt x="142" y="77"/>
                    <a:pt x="142" y="77"/>
                  </a:cubicBezTo>
                  <a:cubicBezTo>
                    <a:pt x="142" y="109"/>
                    <a:pt x="119" y="135"/>
                    <a:pt x="89" y="140"/>
                  </a:cubicBezTo>
                  <a:lnTo>
                    <a:pt x="89" y="154"/>
                  </a:lnTo>
                  <a:close/>
                  <a:moveTo>
                    <a:pt x="77" y="154"/>
                  </a:moveTo>
                  <a:cubicBezTo>
                    <a:pt x="81" y="154"/>
                    <a:pt x="85" y="154"/>
                    <a:pt x="89" y="154"/>
                  </a:cubicBezTo>
                  <a:cubicBezTo>
                    <a:pt x="89" y="140"/>
                    <a:pt x="89" y="140"/>
                    <a:pt x="89" y="140"/>
                  </a:cubicBezTo>
                  <a:cubicBezTo>
                    <a:pt x="85" y="141"/>
                    <a:pt x="81" y="142"/>
                    <a:pt x="77" y="142"/>
                  </a:cubicBezTo>
                  <a:cubicBezTo>
                    <a:pt x="62" y="142"/>
                    <a:pt x="47" y="136"/>
                    <a:pt x="36" y="127"/>
                  </a:cubicBezTo>
                  <a:cubicBezTo>
                    <a:pt x="67" y="96"/>
                    <a:pt x="67" y="96"/>
                    <a:pt x="67" y="96"/>
                  </a:cubicBezTo>
                  <a:cubicBezTo>
                    <a:pt x="69" y="94"/>
                    <a:pt x="69" y="94"/>
                    <a:pt x="69" y="94"/>
                  </a:cubicBezTo>
                  <a:cubicBezTo>
                    <a:pt x="71" y="92"/>
                    <a:pt x="71" y="92"/>
                    <a:pt x="71" y="92"/>
                  </a:cubicBezTo>
                  <a:cubicBezTo>
                    <a:pt x="89" y="74"/>
                    <a:pt x="89" y="74"/>
                    <a:pt x="89" y="74"/>
                  </a:cubicBezTo>
                  <a:cubicBezTo>
                    <a:pt x="89" y="56"/>
                    <a:pt x="89" y="56"/>
                    <a:pt x="89" y="56"/>
                  </a:cubicBezTo>
                  <a:cubicBezTo>
                    <a:pt x="87" y="58"/>
                    <a:pt x="87" y="58"/>
                    <a:pt x="87" y="58"/>
                  </a:cubicBezTo>
                  <a:cubicBezTo>
                    <a:pt x="85" y="60"/>
                    <a:pt x="85" y="60"/>
                    <a:pt x="85" y="60"/>
                  </a:cubicBezTo>
                  <a:cubicBezTo>
                    <a:pt x="83" y="62"/>
                    <a:pt x="83" y="62"/>
                    <a:pt x="83" y="62"/>
                  </a:cubicBezTo>
                  <a:cubicBezTo>
                    <a:pt x="53" y="92"/>
                    <a:pt x="53" y="92"/>
                    <a:pt x="53" y="92"/>
                  </a:cubicBezTo>
                  <a:cubicBezTo>
                    <a:pt x="51" y="94"/>
                    <a:pt x="51" y="94"/>
                    <a:pt x="51" y="94"/>
                  </a:cubicBezTo>
                  <a:cubicBezTo>
                    <a:pt x="49" y="96"/>
                    <a:pt x="49" y="96"/>
                    <a:pt x="49" y="96"/>
                  </a:cubicBezTo>
                  <a:cubicBezTo>
                    <a:pt x="27" y="118"/>
                    <a:pt x="27" y="118"/>
                    <a:pt x="27" y="118"/>
                  </a:cubicBezTo>
                  <a:cubicBezTo>
                    <a:pt x="18" y="107"/>
                    <a:pt x="13" y="92"/>
                    <a:pt x="13" y="77"/>
                  </a:cubicBezTo>
                  <a:cubicBezTo>
                    <a:pt x="13" y="41"/>
                    <a:pt x="41" y="12"/>
                    <a:pt x="77" y="12"/>
                  </a:cubicBezTo>
                  <a:cubicBezTo>
                    <a:pt x="77" y="12"/>
                    <a:pt x="77" y="12"/>
                    <a:pt x="77" y="12"/>
                  </a:cubicBezTo>
                  <a:cubicBezTo>
                    <a:pt x="81" y="12"/>
                    <a:pt x="85" y="13"/>
                    <a:pt x="89" y="14"/>
                  </a:cubicBezTo>
                  <a:cubicBezTo>
                    <a:pt x="89" y="0"/>
                    <a:pt x="89" y="0"/>
                    <a:pt x="89" y="0"/>
                  </a:cubicBezTo>
                  <a:cubicBezTo>
                    <a:pt x="85" y="0"/>
                    <a:pt x="81" y="0"/>
                    <a:pt x="77" y="0"/>
                  </a:cubicBezTo>
                  <a:cubicBezTo>
                    <a:pt x="34" y="0"/>
                    <a:pt x="0" y="34"/>
                    <a:pt x="0" y="77"/>
                  </a:cubicBezTo>
                  <a:cubicBezTo>
                    <a:pt x="0" y="120"/>
                    <a:pt x="34" y="154"/>
                    <a:pt x="77" y="15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52" name="Freeform 85"/>
            <p:cNvSpPr/>
            <p:nvPr/>
          </p:nvSpPr>
          <p:spPr bwMode="auto">
            <a:xfrm>
              <a:off x="4487863" y="3097213"/>
              <a:ext cx="157162" cy="87312"/>
            </a:xfrm>
            <a:custGeom>
              <a:avLst/>
              <a:gdLst>
                <a:gd name="T0" fmla="*/ 24 w 93"/>
                <a:gd name="T1" fmla="*/ 1 h 51"/>
                <a:gd name="T2" fmla="*/ 0 w 93"/>
                <a:gd name="T3" fmla="*/ 34 h 51"/>
                <a:gd name="T4" fmla="*/ 18 w 93"/>
                <a:gd name="T5" fmla="*/ 33 h 51"/>
                <a:gd name="T6" fmla="*/ 23 w 93"/>
                <a:gd name="T7" fmla="*/ 51 h 51"/>
                <a:gd name="T8" fmla="*/ 46 w 93"/>
                <a:gd name="T9" fmla="*/ 19 h 51"/>
                <a:gd name="T10" fmla="*/ 70 w 93"/>
                <a:gd name="T11" fmla="*/ 51 h 51"/>
                <a:gd name="T12" fmla="*/ 75 w 93"/>
                <a:gd name="T13" fmla="*/ 33 h 51"/>
                <a:gd name="T14" fmla="*/ 93 w 93"/>
                <a:gd name="T15" fmla="*/ 34 h 51"/>
                <a:gd name="T16" fmla="*/ 69 w 93"/>
                <a:gd name="T17" fmla="*/ 0 h 51"/>
                <a:gd name="T18" fmla="*/ 63 w 93"/>
                <a:gd name="T19" fmla="*/ 6 h 51"/>
                <a:gd name="T20" fmla="*/ 52 w 93"/>
                <a:gd name="T21" fmla="*/ 6 h 51"/>
                <a:gd name="T22" fmla="*/ 41 w 93"/>
                <a:gd name="T23" fmla="*/ 6 h 51"/>
                <a:gd name="T24" fmla="*/ 30 w 93"/>
                <a:gd name="T25" fmla="*/ 6 h 51"/>
                <a:gd name="T26" fmla="*/ 24 w 93"/>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51">
                  <a:moveTo>
                    <a:pt x="24" y="1"/>
                  </a:moveTo>
                  <a:cubicBezTo>
                    <a:pt x="0" y="34"/>
                    <a:pt x="0" y="34"/>
                    <a:pt x="0" y="34"/>
                  </a:cubicBezTo>
                  <a:cubicBezTo>
                    <a:pt x="18" y="33"/>
                    <a:pt x="18" y="33"/>
                    <a:pt x="18" y="33"/>
                  </a:cubicBezTo>
                  <a:cubicBezTo>
                    <a:pt x="23" y="51"/>
                    <a:pt x="23" y="51"/>
                    <a:pt x="23" y="51"/>
                  </a:cubicBezTo>
                  <a:cubicBezTo>
                    <a:pt x="46" y="19"/>
                    <a:pt x="46" y="19"/>
                    <a:pt x="46" y="19"/>
                  </a:cubicBezTo>
                  <a:cubicBezTo>
                    <a:pt x="70" y="51"/>
                    <a:pt x="70" y="51"/>
                    <a:pt x="70" y="51"/>
                  </a:cubicBezTo>
                  <a:cubicBezTo>
                    <a:pt x="75" y="33"/>
                    <a:pt x="75" y="33"/>
                    <a:pt x="75" y="33"/>
                  </a:cubicBezTo>
                  <a:cubicBezTo>
                    <a:pt x="93" y="34"/>
                    <a:pt x="93" y="34"/>
                    <a:pt x="93" y="34"/>
                  </a:cubicBezTo>
                  <a:cubicBezTo>
                    <a:pt x="69" y="0"/>
                    <a:pt x="69" y="0"/>
                    <a:pt x="69" y="0"/>
                  </a:cubicBezTo>
                  <a:cubicBezTo>
                    <a:pt x="68" y="3"/>
                    <a:pt x="66" y="6"/>
                    <a:pt x="63" y="6"/>
                  </a:cubicBezTo>
                  <a:cubicBezTo>
                    <a:pt x="52" y="6"/>
                    <a:pt x="52" y="6"/>
                    <a:pt x="52" y="6"/>
                  </a:cubicBezTo>
                  <a:cubicBezTo>
                    <a:pt x="41" y="6"/>
                    <a:pt x="41" y="6"/>
                    <a:pt x="41" y="6"/>
                  </a:cubicBezTo>
                  <a:cubicBezTo>
                    <a:pt x="30" y="6"/>
                    <a:pt x="30" y="6"/>
                    <a:pt x="30" y="6"/>
                  </a:cubicBezTo>
                  <a:cubicBezTo>
                    <a:pt x="27" y="6"/>
                    <a:pt x="24" y="3"/>
                    <a:pt x="24"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53" name="Freeform 86"/>
            <p:cNvSpPr/>
            <p:nvPr/>
          </p:nvSpPr>
          <p:spPr bwMode="auto">
            <a:xfrm>
              <a:off x="4425950" y="2992438"/>
              <a:ext cx="100013" cy="117475"/>
            </a:xfrm>
            <a:custGeom>
              <a:avLst/>
              <a:gdLst>
                <a:gd name="T0" fmla="*/ 59 w 59"/>
                <a:gd name="T1" fmla="*/ 59 h 69"/>
                <a:gd name="T2" fmla="*/ 59 w 59"/>
                <a:gd name="T3" fmla="*/ 33 h 69"/>
                <a:gd name="T4" fmla="*/ 0 w 59"/>
                <a:gd name="T5" fmla="*/ 21 h 69"/>
                <a:gd name="T6" fmla="*/ 0 w 59"/>
                <a:gd name="T7" fmla="*/ 59 h 69"/>
                <a:gd name="T8" fmla="*/ 3 w 59"/>
                <a:gd name="T9" fmla="*/ 65 h 69"/>
                <a:gd name="T10" fmla="*/ 17 w 59"/>
                <a:gd name="T11" fmla="*/ 69 h 69"/>
                <a:gd name="T12" fmla="*/ 59 w 59"/>
                <a:gd name="T13" fmla="*/ 59 h 69"/>
              </a:gdLst>
              <a:ahLst/>
              <a:cxnLst>
                <a:cxn ang="0">
                  <a:pos x="T0" y="T1"/>
                </a:cxn>
                <a:cxn ang="0">
                  <a:pos x="T2" y="T3"/>
                </a:cxn>
                <a:cxn ang="0">
                  <a:pos x="T4" y="T5"/>
                </a:cxn>
                <a:cxn ang="0">
                  <a:pos x="T6" y="T7"/>
                </a:cxn>
                <a:cxn ang="0">
                  <a:pos x="T8" y="T9"/>
                </a:cxn>
                <a:cxn ang="0">
                  <a:pos x="T10" y="T11"/>
                </a:cxn>
                <a:cxn ang="0">
                  <a:pos x="T12" y="T13"/>
                </a:cxn>
              </a:cxnLst>
              <a:rect l="0" t="0" r="r" b="b"/>
              <a:pathLst>
                <a:path w="59" h="69">
                  <a:moveTo>
                    <a:pt x="59" y="59"/>
                  </a:moveTo>
                  <a:cubicBezTo>
                    <a:pt x="59" y="33"/>
                    <a:pt x="59" y="33"/>
                    <a:pt x="59" y="33"/>
                  </a:cubicBezTo>
                  <a:cubicBezTo>
                    <a:pt x="55" y="28"/>
                    <a:pt x="28" y="0"/>
                    <a:pt x="0" y="21"/>
                  </a:cubicBezTo>
                  <a:cubicBezTo>
                    <a:pt x="0" y="59"/>
                    <a:pt x="0" y="59"/>
                    <a:pt x="0" y="59"/>
                  </a:cubicBezTo>
                  <a:cubicBezTo>
                    <a:pt x="0" y="60"/>
                    <a:pt x="0" y="62"/>
                    <a:pt x="3" y="65"/>
                  </a:cubicBezTo>
                  <a:cubicBezTo>
                    <a:pt x="6" y="67"/>
                    <a:pt x="11" y="69"/>
                    <a:pt x="17" y="69"/>
                  </a:cubicBezTo>
                  <a:cubicBezTo>
                    <a:pt x="27" y="69"/>
                    <a:pt x="41" y="64"/>
                    <a:pt x="59" y="5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54" name="Freeform 87"/>
            <p:cNvSpPr/>
            <p:nvPr/>
          </p:nvSpPr>
          <p:spPr bwMode="auto">
            <a:xfrm>
              <a:off x="4603750" y="2994025"/>
              <a:ext cx="100013" cy="115888"/>
            </a:xfrm>
            <a:custGeom>
              <a:avLst/>
              <a:gdLst>
                <a:gd name="T0" fmla="*/ 58 w 59"/>
                <a:gd name="T1" fmla="*/ 20 h 68"/>
                <a:gd name="T2" fmla="*/ 0 w 59"/>
                <a:gd name="T3" fmla="*/ 32 h 68"/>
                <a:gd name="T4" fmla="*/ 0 w 59"/>
                <a:gd name="T5" fmla="*/ 58 h 68"/>
                <a:gd name="T6" fmla="*/ 41 w 59"/>
                <a:gd name="T7" fmla="*/ 68 h 68"/>
                <a:gd name="T8" fmla="*/ 56 w 59"/>
                <a:gd name="T9" fmla="*/ 64 h 68"/>
                <a:gd name="T10" fmla="*/ 58 w 59"/>
                <a:gd name="T11" fmla="*/ 58 h 68"/>
                <a:gd name="T12" fmla="*/ 58 w 59"/>
                <a:gd name="T13" fmla="*/ 20 h 68"/>
              </a:gdLst>
              <a:ahLst/>
              <a:cxnLst>
                <a:cxn ang="0">
                  <a:pos x="T0" y="T1"/>
                </a:cxn>
                <a:cxn ang="0">
                  <a:pos x="T2" y="T3"/>
                </a:cxn>
                <a:cxn ang="0">
                  <a:pos x="T4" y="T5"/>
                </a:cxn>
                <a:cxn ang="0">
                  <a:pos x="T6" y="T7"/>
                </a:cxn>
                <a:cxn ang="0">
                  <a:pos x="T8" y="T9"/>
                </a:cxn>
                <a:cxn ang="0">
                  <a:pos x="T10" y="T11"/>
                </a:cxn>
                <a:cxn ang="0">
                  <a:pos x="T12" y="T13"/>
                </a:cxn>
              </a:cxnLst>
              <a:rect l="0" t="0" r="r" b="b"/>
              <a:pathLst>
                <a:path w="59" h="68">
                  <a:moveTo>
                    <a:pt x="58" y="20"/>
                  </a:moveTo>
                  <a:cubicBezTo>
                    <a:pt x="31" y="0"/>
                    <a:pt x="6" y="25"/>
                    <a:pt x="0" y="32"/>
                  </a:cubicBezTo>
                  <a:cubicBezTo>
                    <a:pt x="0" y="58"/>
                    <a:pt x="0" y="58"/>
                    <a:pt x="0" y="58"/>
                  </a:cubicBezTo>
                  <a:cubicBezTo>
                    <a:pt x="18" y="63"/>
                    <a:pt x="31" y="68"/>
                    <a:pt x="41" y="68"/>
                  </a:cubicBezTo>
                  <a:cubicBezTo>
                    <a:pt x="48" y="68"/>
                    <a:pt x="53" y="66"/>
                    <a:pt x="56" y="64"/>
                  </a:cubicBezTo>
                  <a:cubicBezTo>
                    <a:pt x="59" y="61"/>
                    <a:pt x="58" y="59"/>
                    <a:pt x="58" y="58"/>
                  </a:cubicBezTo>
                  <a:lnTo>
                    <a:pt x="58" y="2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55" name="Freeform 88"/>
            <p:cNvSpPr/>
            <p:nvPr/>
          </p:nvSpPr>
          <p:spPr bwMode="auto">
            <a:xfrm>
              <a:off x="4535488" y="3038475"/>
              <a:ext cx="60325" cy="61913"/>
            </a:xfrm>
            <a:custGeom>
              <a:avLst/>
              <a:gdLst>
                <a:gd name="T0" fmla="*/ 18 w 36"/>
                <a:gd name="T1" fmla="*/ 36 h 36"/>
                <a:gd name="T2" fmla="*/ 19 w 36"/>
                <a:gd name="T3" fmla="*/ 36 h 36"/>
                <a:gd name="T4" fmla="*/ 35 w 36"/>
                <a:gd name="T5" fmla="*/ 36 h 36"/>
                <a:gd name="T6" fmla="*/ 36 w 36"/>
                <a:gd name="T7" fmla="*/ 34 h 36"/>
                <a:gd name="T8" fmla="*/ 36 w 36"/>
                <a:gd name="T9" fmla="*/ 29 h 36"/>
                <a:gd name="T10" fmla="*/ 36 w 36"/>
                <a:gd name="T11" fmla="*/ 1 h 36"/>
                <a:gd name="T12" fmla="*/ 35 w 36"/>
                <a:gd name="T13" fmla="*/ 0 h 36"/>
                <a:gd name="T14" fmla="*/ 2 w 36"/>
                <a:gd name="T15" fmla="*/ 0 h 36"/>
                <a:gd name="T16" fmla="*/ 0 w 36"/>
                <a:gd name="T17" fmla="*/ 1 h 36"/>
                <a:gd name="T18" fmla="*/ 0 w 36"/>
                <a:gd name="T19" fmla="*/ 30 h 36"/>
                <a:gd name="T20" fmla="*/ 0 w 36"/>
                <a:gd name="T21" fmla="*/ 34 h 36"/>
                <a:gd name="T22" fmla="*/ 2 w 36"/>
                <a:gd name="T23" fmla="*/ 36 h 36"/>
                <a:gd name="T24" fmla="*/ 18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8" y="36"/>
                  </a:moveTo>
                  <a:cubicBezTo>
                    <a:pt x="19" y="36"/>
                    <a:pt x="19" y="36"/>
                    <a:pt x="19" y="36"/>
                  </a:cubicBezTo>
                  <a:cubicBezTo>
                    <a:pt x="35" y="36"/>
                    <a:pt x="35" y="36"/>
                    <a:pt x="35" y="36"/>
                  </a:cubicBezTo>
                  <a:cubicBezTo>
                    <a:pt x="36" y="36"/>
                    <a:pt x="36" y="35"/>
                    <a:pt x="36" y="34"/>
                  </a:cubicBezTo>
                  <a:cubicBezTo>
                    <a:pt x="36" y="29"/>
                    <a:pt x="36" y="29"/>
                    <a:pt x="36" y="29"/>
                  </a:cubicBezTo>
                  <a:cubicBezTo>
                    <a:pt x="36" y="1"/>
                    <a:pt x="36" y="1"/>
                    <a:pt x="36" y="1"/>
                  </a:cubicBezTo>
                  <a:cubicBezTo>
                    <a:pt x="36" y="0"/>
                    <a:pt x="36" y="0"/>
                    <a:pt x="35" y="0"/>
                  </a:cubicBezTo>
                  <a:cubicBezTo>
                    <a:pt x="2" y="0"/>
                    <a:pt x="2" y="0"/>
                    <a:pt x="2" y="0"/>
                  </a:cubicBezTo>
                  <a:cubicBezTo>
                    <a:pt x="1" y="0"/>
                    <a:pt x="0" y="0"/>
                    <a:pt x="0" y="1"/>
                  </a:cubicBezTo>
                  <a:cubicBezTo>
                    <a:pt x="0" y="30"/>
                    <a:pt x="0" y="30"/>
                    <a:pt x="0" y="30"/>
                  </a:cubicBezTo>
                  <a:cubicBezTo>
                    <a:pt x="0" y="34"/>
                    <a:pt x="0" y="34"/>
                    <a:pt x="0" y="34"/>
                  </a:cubicBezTo>
                  <a:cubicBezTo>
                    <a:pt x="0" y="35"/>
                    <a:pt x="1" y="36"/>
                    <a:pt x="2" y="36"/>
                  </a:cubicBezTo>
                  <a:lnTo>
                    <a:pt x="18" y="3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56" name="Freeform 89"/>
            <p:cNvSpPr>
              <a:spLocks noEditPoints="1"/>
            </p:cNvSpPr>
            <p:nvPr/>
          </p:nvSpPr>
          <p:spPr bwMode="auto">
            <a:xfrm>
              <a:off x="4456113" y="2822575"/>
              <a:ext cx="209550" cy="52388"/>
            </a:xfrm>
            <a:custGeom>
              <a:avLst/>
              <a:gdLst>
                <a:gd name="T0" fmla="*/ 66 w 132"/>
                <a:gd name="T1" fmla="*/ 27 h 33"/>
                <a:gd name="T2" fmla="*/ 113 w 132"/>
                <a:gd name="T3" fmla="*/ 27 h 33"/>
                <a:gd name="T4" fmla="*/ 117 w 132"/>
                <a:gd name="T5" fmla="*/ 33 h 33"/>
                <a:gd name="T6" fmla="*/ 132 w 132"/>
                <a:gd name="T7" fmla="*/ 33 h 33"/>
                <a:gd name="T8" fmla="*/ 106 w 132"/>
                <a:gd name="T9" fmla="*/ 0 h 33"/>
                <a:gd name="T10" fmla="*/ 91 w 132"/>
                <a:gd name="T11" fmla="*/ 0 h 33"/>
                <a:gd name="T12" fmla="*/ 94 w 132"/>
                <a:gd name="T13" fmla="*/ 4 h 33"/>
                <a:gd name="T14" fmla="*/ 66 w 132"/>
                <a:gd name="T15" fmla="*/ 4 h 33"/>
                <a:gd name="T16" fmla="*/ 66 w 132"/>
                <a:gd name="T17" fmla="*/ 12 h 33"/>
                <a:gd name="T18" fmla="*/ 101 w 132"/>
                <a:gd name="T19" fmla="*/ 12 h 33"/>
                <a:gd name="T20" fmla="*/ 106 w 132"/>
                <a:gd name="T21" fmla="*/ 19 h 33"/>
                <a:gd name="T22" fmla="*/ 66 w 132"/>
                <a:gd name="T23" fmla="*/ 19 h 33"/>
                <a:gd name="T24" fmla="*/ 66 w 132"/>
                <a:gd name="T25" fmla="*/ 27 h 33"/>
                <a:gd name="T26" fmla="*/ 19 w 132"/>
                <a:gd name="T27" fmla="*/ 27 h 33"/>
                <a:gd name="T28" fmla="*/ 66 w 132"/>
                <a:gd name="T29" fmla="*/ 27 h 33"/>
                <a:gd name="T30" fmla="*/ 66 w 132"/>
                <a:gd name="T31" fmla="*/ 19 h 33"/>
                <a:gd name="T32" fmla="*/ 25 w 132"/>
                <a:gd name="T33" fmla="*/ 19 h 33"/>
                <a:gd name="T34" fmla="*/ 29 w 132"/>
                <a:gd name="T35" fmla="*/ 12 h 33"/>
                <a:gd name="T36" fmla="*/ 66 w 132"/>
                <a:gd name="T37" fmla="*/ 12 h 33"/>
                <a:gd name="T38" fmla="*/ 66 w 132"/>
                <a:gd name="T39" fmla="*/ 4 h 33"/>
                <a:gd name="T40" fmla="*/ 37 w 132"/>
                <a:gd name="T41" fmla="*/ 4 h 33"/>
                <a:gd name="T42" fmla="*/ 40 w 132"/>
                <a:gd name="T43" fmla="*/ 0 h 33"/>
                <a:gd name="T44" fmla="*/ 24 w 132"/>
                <a:gd name="T45" fmla="*/ 0 h 33"/>
                <a:gd name="T46" fmla="*/ 0 w 132"/>
                <a:gd name="T47" fmla="*/ 33 h 33"/>
                <a:gd name="T48" fmla="*/ 14 w 132"/>
                <a:gd name="T49" fmla="*/ 33 h 33"/>
                <a:gd name="T50" fmla="*/ 19 w 132"/>
                <a:gd name="T5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2" h="33">
                  <a:moveTo>
                    <a:pt x="66" y="27"/>
                  </a:moveTo>
                  <a:lnTo>
                    <a:pt x="113" y="27"/>
                  </a:lnTo>
                  <a:lnTo>
                    <a:pt x="117" y="33"/>
                  </a:lnTo>
                  <a:lnTo>
                    <a:pt x="132" y="33"/>
                  </a:lnTo>
                  <a:lnTo>
                    <a:pt x="106" y="0"/>
                  </a:lnTo>
                  <a:lnTo>
                    <a:pt x="91" y="0"/>
                  </a:lnTo>
                  <a:lnTo>
                    <a:pt x="94" y="4"/>
                  </a:lnTo>
                  <a:lnTo>
                    <a:pt x="66" y="4"/>
                  </a:lnTo>
                  <a:lnTo>
                    <a:pt x="66" y="12"/>
                  </a:lnTo>
                  <a:lnTo>
                    <a:pt x="101" y="12"/>
                  </a:lnTo>
                  <a:lnTo>
                    <a:pt x="106" y="19"/>
                  </a:lnTo>
                  <a:lnTo>
                    <a:pt x="66" y="19"/>
                  </a:lnTo>
                  <a:lnTo>
                    <a:pt x="66" y="27"/>
                  </a:lnTo>
                  <a:close/>
                  <a:moveTo>
                    <a:pt x="19" y="27"/>
                  </a:moveTo>
                  <a:lnTo>
                    <a:pt x="66" y="27"/>
                  </a:lnTo>
                  <a:lnTo>
                    <a:pt x="66" y="19"/>
                  </a:lnTo>
                  <a:lnTo>
                    <a:pt x="25" y="19"/>
                  </a:lnTo>
                  <a:lnTo>
                    <a:pt x="29" y="12"/>
                  </a:lnTo>
                  <a:lnTo>
                    <a:pt x="66" y="12"/>
                  </a:lnTo>
                  <a:lnTo>
                    <a:pt x="66" y="4"/>
                  </a:lnTo>
                  <a:lnTo>
                    <a:pt x="37" y="4"/>
                  </a:lnTo>
                  <a:lnTo>
                    <a:pt x="40" y="0"/>
                  </a:lnTo>
                  <a:lnTo>
                    <a:pt x="24" y="0"/>
                  </a:lnTo>
                  <a:lnTo>
                    <a:pt x="0" y="33"/>
                  </a:lnTo>
                  <a:lnTo>
                    <a:pt x="14" y="33"/>
                  </a:lnTo>
                  <a:lnTo>
                    <a:pt x="19" y="2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57" name="Freeform 90"/>
            <p:cNvSpPr>
              <a:spLocks noEditPoints="1"/>
            </p:cNvSpPr>
            <p:nvPr/>
          </p:nvSpPr>
          <p:spPr bwMode="auto">
            <a:xfrm>
              <a:off x="4467225" y="2619375"/>
              <a:ext cx="192088" cy="195263"/>
            </a:xfrm>
            <a:custGeom>
              <a:avLst/>
              <a:gdLst>
                <a:gd name="T0" fmla="*/ 121 w 121"/>
                <a:gd name="T1" fmla="*/ 0 h 123"/>
                <a:gd name="T2" fmla="*/ 100 w 121"/>
                <a:gd name="T3" fmla="*/ 0 h 123"/>
                <a:gd name="T4" fmla="*/ 100 w 121"/>
                <a:gd name="T5" fmla="*/ 26 h 123"/>
                <a:gd name="T6" fmla="*/ 111 w 121"/>
                <a:gd name="T7" fmla="*/ 26 h 123"/>
                <a:gd name="T8" fmla="*/ 111 w 121"/>
                <a:gd name="T9" fmla="*/ 86 h 123"/>
                <a:gd name="T10" fmla="*/ 100 w 121"/>
                <a:gd name="T11" fmla="*/ 86 h 123"/>
                <a:gd name="T12" fmla="*/ 100 w 121"/>
                <a:gd name="T13" fmla="*/ 98 h 123"/>
                <a:gd name="T14" fmla="*/ 111 w 121"/>
                <a:gd name="T15" fmla="*/ 98 h 123"/>
                <a:gd name="T16" fmla="*/ 111 w 121"/>
                <a:gd name="T17" fmla="*/ 110 h 123"/>
                <a:gd name="T18" fmla="*/ 100 w 121"/>
                <a:gd name="T19" fmla="*/ 110 h 123"/>
                <a:gd name="T20" fmla="*/ 100 w 121"/>
                <a:gd name="T21" fmla="*/ 123 h 123"/>
                <a:gd name="T22" fmla="*/ 121 w 121"/>
                <a:gd name="T23" fmla="*/ 123 h 123"/>
                <a:gd name="T24" fmla="*/ 121 w 121"/>
                <a:gd name="T25" fmla="*/ 0 h 123"/>
                <a:gd name="T26" fmla="*/ 100 w 121"/>
                <a:gd name="T27" fmla="*/ 0 h 123"/>
                <a:gd name="T28" fmla="*/ 60 w 121"/>
                <a:gd name="T29" fmla="*/ 0 h 123"/>
                <a:gd name="T30" fmla="*/ 60 w 121"/>
                <a:gd name="T31" fmla="*/ 8 h 123"/>
                <a:gd name="T32" fmla="*/ 95 w 121"/>
                <a:gd name="T33" fmla="*/ 8 h 123"/>
                <a:gd name="T34" fmla="*/ 95 w 121"/>
                <a:gd name="T35" fmla="*/ 16 h 123"/>
                <a:gd name="T36" fmla="*/ 60 w 121"/>
                <a:gd name="T37" fmla="*/ 16 h 123"/>
                <a:gd name="T38" fmla="*/ 60 w 121"/>
                <a:gd name="T39" fmla="*/ 26 h 123"/>
                <a:gd name="T40" fmla="*/ 100 w 121"/>
                <a:gd name="T41" fmla="*/ 26 h 123"/>
                <a:gd name="T42" fmla="*/ 100 w 121"/>
                <a:gd name="T43" fmla="*/ 0 h 123"/>
                <a:gd name="T44" fmla="*/ 60 w 121"/>
                <a:gd name="T45" fmla="*/ 123 h 123"/>
                <a:gd name="T46" fmla="*/ 100 w 121"/>
                <a:gd name="T47" fmla="*/ 123 h 123"/>
                <a:gd name="T48" fmla="*/ 100 w 121"/>
                <a:gd name="T49" fmla="*/ 110 h 123"/>
                <a:gd name="T50" fmla="*/ 90 w 121"/>
                <a:gd name="T51" fmla="*/ 110 h 123"/>
                <a:gd name="T52" fmla="*/ 90 w 121"/>
                <a:gd name="T53" fmla="*/ 98 h 123"/>
                <a:gd name="T54" fmla="*/ 100 w 121"/>
                <a:gd name="T55" fmla="*/ 98 h 123"/>
                <a:gd name="T56" fmla="*/ 100 w 121"/>
                <a:gd name="T57" fmla="*/ 86 h 123"/>
                <a:gd name="T58" fmla="*/ 60 w 121"/>
                <a:gd name="T59" fmla="*/ 86 h 123"/>
                <a:gd name="T60" fmla="*/ 60 w 121"/>
                <a:gd name="T61" fmla="*/ 123 h 123"/>
                <a:gd name="T62" fmla="*/ 60 w 121"/>
                <a:gd name="T63" fmla="*/ 0 h 123"/>
                <a:gd name="T64" fmla="*/ 20 w 121"/>
                <a:gd name="T65" fmla="*/ 0 h 123"/>
                <a:gd name="T66" fmla="*/ 20 w 121"/>
                <a:gd name="T67" fmla="*/ 26 h 123"/>
                <a:gd name="T68" fmla="*/ 60 w 121"/>
                <a:gd name="T69" fmla="*/ 26 h 123"/>
                <a:gd name="T70" fmla="*/ 60 w 121"/>
                <a:gd name="T71" fmla="*/ 16 h 123"/>
                <a:gd name="T72" fmla="*/ 25 w 121"/>
                <a:gd name="T73" fmla="*/ 16 h 123"/>
                <a:gd name="T74" fmla="*/ 25 w 121"/>
                <a:gd name="T75" fmla="*/ 8 h 123"/>
                <a:gd name="T76" fmla="*/ 60 w 121"/>
                <a:gd name="T77" fmla="*/ 8 h 123"/>
                <a:gd name="T78" fmla="*/ 60 w 121"/>
                <a:gd name="T79" fmla="*/ 0 h 123"/>
                <a:gd name="T80" fmla="*/ 20 w 121"/>
                <a:gd name="T81" fmla="*/ 123 h 123"/>
                <a:gd name="T82" fmla="*/ 60 w 121"/>
                <a:gd name="T83" fmla="*/ 123 h 123"/>
                <a:gd name="T84" fmla="*/ 60 w 121"/>
                <a:gd name="T85" fmla="*/ 86 h 123"/>
                <a:gd name="T86" fmla="*/ 20 w 121"/>
                <a:gd name="T87" fmla="*/ 86 h 123"/>
                <a:gd name="T88" fmla="*/ 20 w 121"/>
                <a:gd name="T89" fmla="*/ 98 h 123"/>
                <a:gd name="T90" fmla="*/ 30 w 121"/>
                <a:gd name="T91" fmla="*/ 98 h 123"/>
                <a:gd name="T92" fmla="*/ 30 w 121"/>
                <a:gd name="T93" fmla="*/ 110 h 123"/>
                <a:gd name="T94" fmla="*/ 20 w 121"/>
                <a:gd name="T95" fmla="*/ 110 h 123"/>
                <a:gd name="T96" fmla="*/ 20 w 121"/>
                <a:gd name="T97" fmla="*/ 123 h 123"/>
                <a:gd name="T98" fmla="*/ 20 w 121"/>
                <a:gd name="T99" fmla="*/ 0 h 123"/>
                <a:gd name="T100" fmla="*/ 0 w 121"/>
                <a:gd name="T101" fmla="*/ 0 h 123"/>
                <a:gd name="T102" fmla="*/ 0 w 121"/>
                <a:gd name="T103" fmla="*/ 123 h 123"/>
                <a:gd name="T104" fmla="*/ 20 w 121"/>
                <a:gd name="T105" fmla="*/ 123 h 123"/>
                <a:gd name="T106" fmla="*/ 20 w 121"/>
                <a:gd name="T107" fmla="*/ 110 h 123"/>
                <a:gd name="T108" fmla="*/ 10 w 121"/>
                <a:gd name="T109" fmla="*/ 110 h 123"/>
                <a:gd name="T110" fmla="*/ 10 w 121"/>
                <a:gd name="T111" fmla="*/ 98 h 123"/>
                <a:gd name="T112" fmla="*/ 20 w 121"/>
                <a:gd name="T113" fmla="*/ 98 h 123"/>
                <a:gd name="T114" fmla="*/ 20 w 121"/>
                <a:gd name="T115" fmla="*/ 86 h 123"/>
                <a:gd name="T116" fmla="*/ 10 w 121"/>
                <a:gd name="T117" fmla="*/ 86 h 123"/>
                <a:gd name="T118" fmla="*/ 10 w 121"/>
                <a:gd name="T119" fmla="*/ 26 h 123"/>
                <a:gd name="T120" fmla="*/ 20 w 121"/>
                <a:gd name="T121" fmla="*/ 26 h 123"/>
                <a:gd name="T122" fmla="*/ 20 w 121"/>
                <a:gd name="T12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1" h="123">
                  <a:moveTo>
                    <a:pt x="121" y="0"/>
                  </a:moveTo>
                  <a:lnTo>
                    <a:pt x="100" y="0"/>
                  </a:lnTo>
                  <a:lnTo>
                    <a:pt x="100" y="26"/>
                  </a:lnTo>
                  <a:lnTo>
                    <a:pt x="111" y="26"/>
                  </a:lnTo>
                  <a:lnTo>
                    <a:pt x="111" y="86"/>
                  </a:lnTo>
                  <a:lnTo>
                    <a:pt x="100" y="86"/>
                  </a:lnTo>
                  <a:lnTo>
                    <a:pt x="100" y="98"/>
                  </a:lnTo>
                  <a:lnTo>
                    <a:pt x="111" y="98"/>
                  </a:lnTo>
                  <a:lnTo>
                    <a:pt x="111" y="110"/>
                  </a:lnTo>
                  <a:lnTo>
                    <a:pt x="100" y="110"/>
                  </a:lnTo>
                  <a:lnTo>
                    <a:pt x="100" y="123"/>
                  </a:lnTo>
                  <a:lnTo>
                    <a:pt x="121" y="123"/>
                  </a:lnTo>
                  <a:lnTo>
                    <a:pt x="121" y="0"/>
                  </a:lnTo>
                  <a:close/>
                  <a:moveTo>
                    <a:pt x="100" y="0"/>
                  </a:moveTo>
                  <a:lnTo>
                    <a:pt x="60" y="0"/>
                  </a:lnTo>
                  <a:lnTo>
                    <a:pt x="60" y="8"/>
                  </a:lnTo>
                  <a:lnTo>
                    <a:pt x="95" y="8"/>
                  </a:lnTo>
                  <a:lnTo>
                    <a:pt x="95" y="16"/>
                  </a:lnTo>
                  <a:lnTo>
                    <a:pt x="60" y="16"/>
                  </a:lnTo>
                  <a:lnTo>
                    <a:pt x="60" y="26"/>
                  </a:lnTo>
                  <a:lnTo>
                    <a:pt x="100" y="26"/>
                  </a:lnTo>
                  <a:lnTo>
                    <a:pt x="100" y="0"/>
                  </a:lnTo>
                  <a:close/>
                  <a:moveTo>
                    <a:pt x="60" y="123"/>
                  </a:moveTo>
                  <a:lnTo>
                    <a:pt x="100" y="123"/>
                  </a:lnTo>
                  <a:lnTo>
                    <a:pt x="100" y="110"/>
                  </a:lnTo>
                  <a:lnTo>
                    <a:pt x="90" y="110"/>
                  </a:lnTo>
                  <a:lnTo>
                    <a:pt x="90" y="98"/>
                  </a:lnTo>
                  <a:lnTo>
                    <a:pt x="100" y="98"/>
                  </a:lnTo>
                  <a:lnTo>
                    <a:pt x="100" y="86"/>
                  </a:lnTo>
                  <a:lnTo>
                    <a:pt x="60" y="86"/>
                  </a:lnTo>
                  <a:lnTo>
                    <a:pt x="60" y="123"/>
                  </a:lnTo>
                  <a:close/>
                  <a:moveTo>
                    <a:pt x="60" y="0"/>
                  </a:moveTo>
                  <a:lnTo>
                    <a:pt x="20" y="0"/>
                  </a:lnTo>
                  <a:lnTo>
                    <a:pt x="20" y="26"/>
                  </a:lnTo>
                  <a:lnTo>
                    <a:pt x="60" y="26"/>
                  </a:lnTo>
                  <a:lnTo>
                    <a:pt x="60" y="16"/>
                  </a:lnTo>
                  <a:lnTo>
                    <a:pt x="25" y="16"/>
                  </a:lnTo>
                  <a:lnTo>
                    <a:pt x="25" y="8"/>
                  </a:lnTo>
                  <a:lnTo>
                    <a:pt x="60" y="8"/>
                  </a:lnTo>
                  <a:lnTo>
                    <a:pt x="60" y="0"/>
                  </a:lnTo>
                  <a:close/>
                  <a:moveTo>
                    <a:pt x="20" y="123"/>
                  </a:moveTo>
                  <a:lnTo>
                    <a:pt x="60" y="123"/>
                  </a:lnTo>
                  <a:lnTo>
                    <a:pt x="60" y="86"/>
                  </a:lnTo>
                  <a:lnTo>
                    <a:pt x="20" y="86"/>
                  </a:lnTo>
                  <a:lnTo>
                    <a:pt x="20" y="98"/>
                  </a:lnTo>
                  <a:lnTo>
                    <a:pt x="30" y="98"/>
                  </a:lnTo>
                  <a:lnTo>
                    <a:pt x="30" y="110"/>
                  </a:lnTo>
                  <a:lnTo>
                    <a:pt x="20" y="110"/>
                  </a:lnTo>
                  <a:lnTo>
                    <a:pt x="20" y="123"/>
                  </a:lnTo>
                  <a:close/>
                  <a:moveTo>
                    <a:pt x="20" y="0"/>
                  </a:moveTo>
                  <a:lnTo>
                    <a:pt x="0" y="0"/>
                  </a:lnTo>
                  <a:lnTo>
                    <a:pt x="0" y="123"/>
                  </a:lnTo>
                  <a:lnTo>
                    <a:pt x="20" y="123"/>
                  </a:lnTo>
                  <a:lnTo>
                    <a:pt x="20" y="110"/>
                  </a:lnTo>
                  <a:lnTo>
                    <a:pt x="10" y="110"/>
                  </a:lnTo>
                  <a:lnTo>
                    <a:pt x="10" y="98"/>
                  </a:lnTo>
                  <a:lnTo>
                    <a:pt x="20" y="98"/>
                  </a:lnTo>
                  <a:lnTo>
                    <a:pt x="20" y="86"/>
                  </a:lnTo>
                  <a:lnTo>
                    <a:pt x="10" y="86"/>
                  </a:lnTo>
                  <a:lnTo>
                    <a:pt x="10" y="26"/>
                  </a:lnTo>
                  <a:lnTo>
                    <a:pt x="20" y="26"/>
                  </a:lnTo>
                  <a:lnTo>
                    <a:pt x="2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58" name="Rectangle 91"/>
            <p:cNvSpPr>
              <a:spLocks noChangeArrowheads="1"/>
            </p:cNvSpPr>
            <p:nvPr/>
          </p:nvSpPr>
          <p:spPr bwMode="auto">
            <a:xfrm>
              <a:off x="4733925" y="2524125"/>
              <a:ext cx="239713"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59" name="Freeform 92"/>
            <p:cNvSpPr>
              <a:spLocks noEditPoints="1"/>
            </p:cNvSpPr>
            <p:nvPr/>
          </p:nvSpPr>
          <p:spPr bwMode="auto">
            <a:xfrm>
              <a:off x="4733925" y="2579688"/>
              <a:ext cx="239713" cy="98425"/>
            </a:xfrm>
            <a:custGeom>
              <a:avLst/>
              <a:gdLst>
                <a:gd name="T0" fmla="*/ 127 w 151"/>
                <a:gd name="T1" fmla="*/ 62 h 62"/>
                <a:gd name="T2" fmla="*/ 151 w 151"/>
                <a:gd name="T3" fmla="*/ 62 h 62"/>
                <a:gd name="T4" fmla="*/ 151 w 151"/>
                <a:gd name="T5" fmla="*/ 0 h 62"/>
                <a:gd name="T6" fmla="*/ 127 w 151"/>
                <a:gd name="T7" fmla="*/ 0 h 62"/>
                <a:gd name="T8" fmla="*/ 127 w 151"/>
                <a:gd name="T9" fmla="*/ 30 h 62"/>
                <a:gd name="T10" fmla="*/ 139 w 151"/>
                <a:gd name="T11" fmla="*/ 42 h 62"/>
                <a:gd name="T12" fmla="*/ 127 w 151"/>
                <a:gd name="T13" fmla="*/ 52 h 62"/>
                <a:gd name="T14" fmla="*/ 127 w 151"/>
                <a:gd name="T15" fmla="*/ 62 h 62"/>
                <a:gd name="T16" fmla="*/ 0 w 151"/>
                <a:gd name="T17" fmla="*/ 62 h 62"/>
                <a:gd name="T18" fmla="*/ 127 w 151"/>
                <a:gd name="T19" fmla="*/ 62 h 62"/>
                <a:gd name="T20" fmla="*/ 127 w 151"/>
                <a:gd name="T21" fmla="*/ 52 h 62"/>
                <a:gd name="T22" fmla="*/ 117 w 151"/>
                <a:gd name="T23" fmla="*/ 42 h 62"/>
                <a:gd name="T24" fmla="*/ 127 w 151"/>
                <a:gd name="T25" fmla="*/ 30 h 62"/>
                <a:gd name="T26" fmla="*/ 127 w 151"/>
                <a:gd name="T27" fmla="*/ 0 h 62"/>
                <a:gd name="T28" fmla="*/ 0 w 151"/>
                <a:gd name="T29" fmla="*/ 0 h 62"/>
                <a:gd name="T30" fmla="*/ 0 w 151"/>
                <a:gd name="T31"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1" h="62">
                  <a:moveTo>
                    <a:pt x="127" y="62"/>
                  </a:moveTo>
                  <a:lnTo>
                    <a:pt x="151" y="62"/>
                  </a:lnTo>
                  <a:lnTo>
                    <a:pt x="151" y="0"/>
                  </a:lnTo>
                  <a:lnTo>
                    <a:pt x="127" y="0"/>
                  </a:lnTo>
                  <a:lnTo>
                    <a:pt x="127" y="30"/>
                  </a:lnTo>
                  <a:lnTo>
                    <a:pt x="139" y="42"/>
                  </a:lnTo>
                  <a:lnTo>
                    <a:pt x="127" y="52"/>
                  </a:lnTo>
                  <a:lnTo>
                    <a:pt x="127" y="62"/>
                  </a:lnTo>
                  <a:close/>
                  <a:moveTo>
                    <a:pt x="0" y="62"/>
                  </a:moveTo>
                  <a:lnTo>
                    <a:pt x="127" y="62"/>
                  </a:lnTo>
                  <a:lnTo>
                    <a:pt x="127" y="52"/>
                  </a:lnTo>
                  <a:lnTo>
                    <a:pt x="117" y="42"/>
                  </a:lnTo>
                  <a:lnTo>
                    <a:pt x="127" y="30"/>
                  </a:lnTo>
                  <a:lnTo>
                    <a:pt x="127" y="0"/>
                  </a:lnTo>
                  <a:lnTo>
                    <a:pt x="0" y="0"/>
                  </a:lnTo>
                  <a:lnTo>
                    <a:pt x="0"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60" name="Freeform 93"/>
            <p:cNvSpPr/>
            <p:nvPr/>
          </p:nvSpPr>
          <p:spPr bwMode="auto">
            <a:xfrm>
              <a:off x="4370388" y="3836988"/>
              <a:ext cx="166687" cy="149225"/>
            </a:xfrm>
            <a:custGeom>
              <a:avLst/>
              <a:gdLst>
                <a:gd name="T0" fmla="*/ 0 w 105"/>
                <a:gd name="T1" fmla="*/ 38 h 94"/>
                <a:gd name="T2" fmla="*/ 0 w 105"/>
                <a:gd name="T3" fmla="*/ 80 h 94"/>
                <a:gd name="T4" fmla="*/ 2 w 105"/>
                <a:gd name="T5" fmla="*/ 80 h 94"/>
                <a:gd name="T6" fmla="*/ 17 w 105"/>
                <a:gd name="T7" fmla="*/ 80 h 94"/>
                <a:gd name="T8" fmla="*/ 22 w 105"/>
                <a:gd name="T9" fmla="*/ 80 h 94"/>
                <a:gd name="T10" fmla="*/ 22 w 105"/>
                <a:gd name="T11" fmla="*/ 85 h 94"/>
                <a:gd name="T12" fmla="*/ 22 w 105"/>
                <a:gd name="T13" fmla="*/ 94 h 94"/>
                <a:gd name="T14" fmla="*/ 27 w 105"/>
                <a:gd name="T15" fmla="*/ 94 h 94"/>
                <a:gd name="T16" fmla="*/ 27 w 105"/>
                <a:gd name="T17" fmla="*/ 85 h 94"/>
                <a:gd name="T18" fmla="*/ 27 w 105"/>
                <a:gd name="T19" fmla="*/ 80 h 94"/>
                <a:gd name="T20" fmla="*/ 31 w 105"/>
                <a:gd name="T21" fmla="*/ 80 h 94"/>
                <a:gd name="T22" fmla="*/ 45 w 105"/>
                <a:gd name="T23" fmla="*/ 80 h 94"/>
                <a:gd name="T24" fmla="*/ 50 w 105"/>
                <a:gd name="T25" fmla="*/ 80 h 94"/>
                <a:gd name="T26" fmla="*/ 50 w 105"/>
                <a:gd name="T27" fmla="*/ 85 h 94"/>
                <a:gd name="T28" fmla="*/ 50 w 105"/>
                <a:gd name="T29" fmla="*/ 94 h 94"/>
                <a:gd name="T30" fmla="*/ 56 w 105"/>
                <a:gd name="T31" fmla="*/ 94 h 94"/>
                <a:gd name="T32" fmla="*/ 56 w 105"/>
                <a:gd name="T33" fmla="*/ 85 h 94"/>
                <a:gd name="T34" fmla="*/ 56 w 105"/>
                <a:gd name="T35" fmla="*/ 80 h 94"/>
                <a:gd name="T36" fmla="*/ 60 w 105"/>
                <a:gd name="T37" fmla="*/ 80 h 94"/>
                <a:gd name="T38" fmla="*/ 74 w 105"/>
                <a:gd name="T39" fmla="*/ 80 h 94"/>
                <a:gd name="T40" fmla="*/ 78 w 105"/>
                <a:gd name="T41" fmla="*/ 80 h 94"/>
                <a:gd name="T42" fmla="*/ 78 w 105"/>
                <a:gd name="T43" fmla="*/ 85 h 94"/>
                <a:gd name="T44" fmla="*/ 78 w 105"/>
                <a:gd name="T45" fmla="*/ 94 h 94"/>
                <a:gd name="T46" fmla="*/ 83 w 105"/>
                <a:gd name="T47" fmla="*/ 94 h 94"/>
                <a:gd name="T48" fmla="*/ 83 w 105"/>
                <a:gd name="T49" fmla="*/ 85 h 94"/>
                <a:gd name="T50" fmla="*/ 83 w 105"/>
                <a:gd name="T51" fmla="*/ 80 h 94"/>
                <a:gd name="T52" fmla="*/ 89 w 105"/>
                <a:gd name="T53" fmla="*/ 80 h 94"/>
                <a:gd name="T54" fmla="*/ 103 w 105"/>
                <a:gd name="T55" fmla="*/ 80 h 94"/>
                <a:gd name="T56" fmla="*/ 105 w 105"/>
                <a:gd name="T57" fmla="*/ 80 h 94"/>
                <a:gd name="T58" fmla="*/ 105 w 105"/>
                <a:gd name="T59" fmla="*/ 38 h 94"/>
                <a:gd name="T60" fmla="*/ 98 w 105"/>
                <a:gd name="T61" fmla="*/ 38 h 94"/>
                <a:gd name="T62" fmla="*/ 98 w 105"/>
                <a:gd name="T63" fmla="*/ 47 h 94"/>
                <a:gd name="T64" fmla="*/ 88 w 105"/>
                <a:gd name="T65" fmla="*/ 47 h 94"/>
                <a:gd name="T66" fmla="*/ 88 w 105"/>
                <a:gd name="T67" fmla="*/ 38 h 94"/>
                <a:gd name="T68" fmla="*/ 78 w 105"/>
                <a:gd name="T69" fmla="*/ 38 h 94"/>
                <a:gd name="T70" fmla="*/ 78 w 105"/>
                <a:gd name="T71" fmla="*/ 47 h 94"/>
                <a:gd name="T72" fmla="*/ 67 w 105"/>
                <a:gd name="T73" fmla="*/ 47 h 94"/>
                <a:gd name="T74" fmla="*/ 67 w 105"/>
                <a:gd name="T75" fmla="*/ 38 h 94"/>
                <a:gd name="T76" fmla="*/ 59 w 105"/>
                <a:gd name="T77" fmla="*/ 38 h 94"/>
                <a:gd name="T78" fmla="*/ 59 w 105"/>
                <a:gd name="T79" fmla="*/ 0 h 94"/>
                <a:gd name="T80" fmla="*/ 46 w 105"/>
                <a:gd name="T81" fmla="*/ 0 h 94"/>
                <a:gd name="T82" fmla="*/ 46 w 105"/>
                <a:gd name="T83" fmla="*/ 38 h 94"/>
                <a:gd name="T84" fmla="*/ 38 w 105"/>
                <a:gd name="T85" fmla="*/ 38 h 94"/>
                <a:gd name="T86" fmla="*/ 38 w 105"/>
                <a:gd name="T87" fmla="*/ 47 h 94"/>
                <a:gd name="T88" fmla="*/ 27 w 105"/>
                <a:gd name="T89" fmla="*/ 47 h 94"/>
                <a:gd name="T90" fmla="*/ 27 w 105"/>
                <a:gd name="T91" fmla="*/ 38 h 94"/>
                <a:gd name="T92" fmla="*/ 17 w 105"/>
                <a:gd name="T93" fmla="*/ 38 h 94"/>
                <a:gd name="T94" fmla="*/ 17 w 105"/>
                <a:gd name="T95" fmla="*/ 47 h 94"/>
                <a:gd name="T96" fmla="*/ 7 w 105"/>
                <a:gd name="T97" fmla="*/ 47 h 94"/>
                <a:gd name="T98" fmla="*/ 7 w 105"/>
                <a:gd name="T99" fmla="*/ 38 h 94"/>
                <a:gd name="T100" fmla="*/ 0 w 105"/>
                <a:gd name="T101"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5" h="94">
                  <a:moveTo>
                    <a:pt x="0" y="38"/>
                  </a:moveTo>
                  <a:lnTo>
                    <a:pt x="0" y="80"/>
                  </a:lnTo>
                  <a:lnTo>
                    <a:pt x="2" y="80"/>
                  </a:lnTo>
                  <a:lnTo>
                    <a:pt x="17" y="80"/>
                  </a:lnTo>
                  <a:lnTo>
                    <a:pt x="22" y="80"/>
                  </a:lnTo>
                  <a:lnTo>
                    <a:pt x="22" y="85"/>
                  </a:lnTo>
                  <a:lnTo>
                    <a:pt x="22" y="94"/>
                  </a:lnTo>
                  <a:lnTo>
                    <a:pt x="27" y="94"/>
                  </a:lnTo>
                  <a:lnTo>
                    <a:pt x="27" y="85"/>
                  </a:lnTo>
                  <a:lnTo>
                    <a:pt x="27" y="80"/>
                  </a:lnTo>
                  <a:lnTo>
                    <a:pt x="31" y="80"/>
                  </a:lnTo>
                  <a:lnTo>
                    <a:pt x="45" y="80"/>
                  </a:lnTo>
                  <a:lnTo>
                    <a:pt x="50" y="80"/>
                  </a:lnTo>
                  <a:lnTo>
                    <a:pt x="50" y="85"/>
                  </a:lnTo>
                  <a:lnTo>
                    <a:pt x="50" y="94"/>
                  </a:lnTo>
                  <a:lnTo>
                    <a:pt x="56" y="94"/>
                  </a:lnTo>
                  <a:lnTo>
                    <a:pt x="56" y="85"/>
                  </a:lnTo>
                  <a:lnTo>
                    <a:pt x="56" y="80"/>
                  </a:lnTo>
                  <a:lnTo>
                    <a:pt x="60" y="80"/>
                  </a:lnTo>
                  <a:lnTo>
                    <a:pt x="74" y="80"/>
                  </a:lnTo>
                  <a:lnTo>
                    <a:pt x="78" y="80"/>
                  </a:lnTo>
                  <a:lnTo>
                    <a:pt x="78" y="85"/>
                  </a:lnTo>
                  <a:lnTo>
                    <a:pt x="78" y="94"/>
                  </a:lnTo>
                  <a:lnTo>
                    <a:pt x="83" y="94"/>
                  </a:lnTo>
                  <a:lnTo>
                    <a:pt x="83" y="85"/>
                  </a:lnTo>
                  <a:lnTo>
                    <a:pt x="83" y="80"/>
                  </a:lnTo>
                  <a:lnTo>
                    <a:pt x="89" y="80"/>
                  </a:lnTo>
                  <a:lnTo>
                    <a:pt x="103" y="80"/>
                  </a:lnTo>
                  <a:lnTo>
                    <a:pt x="105" y="80"/>
                  </a:lnTo>
                  <a:lnTo>
                    <a:pt x="105" y="38"/>
                  </a:lnTo>
                  <a:lnTo>
                    <a:pt x="98" y="38"/>
                  </a:lnTo>
                  <a:lnTo>
                    <a:pt x="98" y="47"/>
                  </a:lnTo>
                  <a:lnTo>
                    <a:pt x="88" y="47"/>
                  </a:lnTo>
                  <a:lnTo>
                    <a:pt x="88" y="38"/>
                  </a:lnTo>
                  <a:lnTo>
                    <a:pt x="78" y="38"/>
                  </a:lnTo>
                  <a:lnTo>
                    <a:pt x="78" y="47"/>
                  </a:lnTo>
                  <a:lnTo>
                    <a:pt x="67" y="47"/>
                  </a:lnTo>
                  <a:lnTo>
                    <a:pt x="67" y="38"/>
                  </a:lnTo>
                  <a:lnTo>
                    <a:pt x="59" y="38"/>
                  </a:lnTo>
                  <a:lnTo>
                    <a:pt x="59" y="0"/>
                  </a:lnTo>
                  <a:lnTo>
                    <a:pt x="46" y="0"/>
                  </a:lnTo>
                  <a:lnTo>
                    <a:pt x="46" y="38"/>
                  </a:lnTo>
                  <a:lnTo>
                    <a:pt x="38" y="38"/>
                  </a:lnTo>
                  <a:lnTo>
                    <a:pt x="38" y="47"/>
                  </a:lnTo>
                  <a:lnTo>
                    <a:pt x="27" y="47"/>
                  </a:lnTo>
                  <a:lnTo>
                    <a:pt x="27" y="38"/>
                  </a:lnTo>
                  <a:lnTo>
                    <a:pt x="17" y="38"/>
                  </a:lnTo>
                  <a:lnTo>
                    <a:pt x="17" y="47"/>
                  </a:lnTo>
                  <a:lnTo>
                    <a:pt x="7" y="47"/>
                  </a:lnTo>
                  <a:lnTo>
                    <a:pt x="7" y="38"/>
                  </a:lnTo>
                  <a:lnTo>
                    <a:pt x="0" y="3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61" name="Freeform 94"/>
            <p:cNvSpPr/>
            <p:nvPr/>
          </p:nvSpPr>
          <p:spPr bwMode="auto">
            <a:xfrm>
              <a:off x="4335463" y="3971925"/>
              <a:ext cx="236537" cy="122238"/>
            </a:xfrm>
            <a:custGeom>
              <a:avLst/>
              <a:gdLst>
                <a:gd name="T0" fmla="*/ 149 w 149"/>
                <a:gd name="T1" fmla="*/ 0 h 77"/>
                <a:gd name="T2" fmla="*/ 138 w 149"/>
                <a:gd name="T3" fmla="*/ 0 h 77"/>
                <a:gd name="T4" fmla="*/ 138 w 149"/>
                <a:gd name="T5" fmla="*/ 14 h 77"/>
                <a:gd name="T6" fmla="*/ 127 w 149"/>
                <a:gd name="T7" fmla="*/ 14 h 77"/>
                <a:gd name="T8" fmla="*/ 125 w 149"/>
                <a:gd name="T9" fmla="*/ 14 h 77"/>
                <a:gd name="T10" fmla="*/ 125 w 149"/>
                <a:gd name="T11" fmla="*/ 0 h 77"/>
                <a:gd name="T12" fmla="*/ 111 w 149"/>
                <a:gd name="T13" fmla="*/ 0 h 77"/>
                <a:gd name="T14" fmla="*/ 111 w 149"/>
                <a:gd name="T15" fmla="*/ 14 h 77"/>
                <a:gd name="T16" fmla="*/ 96 w 149"/>
                <a:gd name="T17" fmla="*/ 14 h 77"/>
                <a:gd name="T18" fmla="*/ 96 w 149"/>
                <a:gd name="T19" fmla="*/ 0 h 77"/>
                <a:gd name="T20" fmla="*/ 82 w 149"/>
                <a:gd name="T21" fmla="*/ 0 h 77"/>
                <a:gd name="T22" fmla="*/ 82 w 149"/>
                <a:gd name="T23" fmla="*/ 14 h 77"/>
                <a:gd name="T24" fmla="*/ 67 w 149"/>
                <a:gd name="T25" fmla="*/ 14 h 77"/>
                <a:gd name="T26" fmla="*/ 67 w 149"/>
                <a:gd name="T27" fmla="*/ 0 h 77"/>
                <a:gd name="T28" fmla="*/ 53 w 149"/>
                <a:gd name="T29" fmla="*/ 0 h 77"/>
                <a:gd name="T30" fmla="*/ 53 w 149"/>
                <a:gd name="T31" fmla="*/ 14 h 77"/>
                <a:gd name="T32" fmla="*/ 39 w 149"/>
                <a:gd name="T33" fmla="*/ 14 h 77"/>
                <a:gd name="T34" fmla="*/ 39 w 149"/>
                <a:gd name="T35" fmla="*/ 0 h 77"/>
                <a:gd name="T36" fmla="*/ 24 w 149"/>
                <a:gd name="T37" fmla="*/ 0 h 77"/>
                <a:gd name="T38" fmla="*/ 24 w 149"/>
                <a:gd name="T39" fmla="*/ 14 h 77"/>
                <a:gd name="T40" fmla="*/ 22 w 149"/>
                <a:gd name="T41" fmla="*/ 14 h 77"/>
                <a:gd name="T42" fmla="*/ 10 w 149"/>
                <a:gd name="T43" fmla="*/ 14 h 77"/>
                <a:gd name="T44" fmla="*/ 10 w 149"/>
                <a:gd name="T45" fmla="*/ 0 h 77"/>
                <a:gd name="T46" fmla="*/ 0 w 149"/>
                <a:gd name="T47" fmla="*/ 0 h 77"/>
                <a:gd name="T48" fmla="*/ 0 w 149"/>
                <a:gd name="T49" fmla="*/ 77 h 77"/>
                <a:gd name="T50" fmla="*/ 56 w 149"/>
                <a:gd name="T51" fmla="*/ 77 h 77"/>
                <a:gd name="T52" fmla="*/ 56 w 149"/>
                <a:gd name="T53" fmla="*/ 47 h 77"/>
                <a:gd name="T54" fmla="*/ 96 w 149"/>
                <a:gd name="T55" fmla="*/ 47 h 77"/>
                <a:gd name="T56" fmla="*/ 96 w 149"/>
                <a:gd name="T57" fmla="*/ 77 h 77"/>
                <a:gd name="T58" fmla="*/ 149 w 149"/>
                <a:gd name="T59" fmla="*/ 77 h 77"/>
                <a:gd name="T60" fmla="*/ 149 w 149"/>
                <a:gd name="T6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9" h="77">
                  <a:moveTo>
                    <a:pt x="149" y="0"/>
                  </a:moveTo>
                  <a:lnTo>
                    <a:pt x="138" y="0"/>
                  </a:lnTo>
                  <a:lnTo>
                    <a:pt x="138" y="14"/>
                  </a:lnTo>
                  <a:lnTo>
                    <a:pt x="127" y="14"/>
                  </a:lnTo>
                  <a:lnTo>
                    <a:pt x="125" y="14"/>
                  </a:lnTo>
                  <a:lnTo>
                    <a:pt x="125" y="0"/>
                  </a:lnTo>
                  <a:lnTo>
                    <a:pt x="111" y="0"/>
                  </a:lnTo>
                  <a:lnTo>
                    <a:pt x="111" y="14"/>
                  </a:lnTo>
                  <a:lnTo>
                    <a:pt x="96" y="14"/>
                  </a:lnTo>
                  <a:lnTo>
                    <a:pt x="96" y="0"/>
                  </a:lnTo>
                  <a:lnTo>
                    <a:pt x="82" y="0"/>
                  </a:lnTo>
                  <a:lnTo>
                    <a:pt x="82" y="14"/>
                  </a:lnTo>
                  <a:lnTo>
                    <a:pt x="67" y="14"/>
                  </a:lnTo>
                  <a:lnTo>
                    <a:pt x="67" y="0"/>
                  </a:lnTo>
                  <a:lnTo>
                    <a:pt x="53" y="0"/>
                  </a:lnTo>
                  <a:lnTo>
                    <a:pt x="53" y="14"/>
                  </a:lnTo>
                  <a:lnTo>
                    <a:pt x="39" y="14"/>
                  </a:lnTo>
                  <a:lnTo>
                    <a:pt x="39" y="0"/>
                  </a:lnTo>
                  <a:lnTo>
                    <a:pt x="24" y="0"/>
                  </a:lnTo>
                  <a:lnTo>
                    <a:pt x="24" y="14"/>
                  </a:lnTo>
                  <a:lnTo>
                    <a:pt x="22" y="14"/>
                  </a:lnTo>
                  <a:lnTo>
                    <a:pt x="10" y="14"/>
                  </a:lnTo>
                  <a:lnTo>
                    <a:pt x="10" y="0"/>
                  </a:lnTo>
                  <a:lnTo>
                    <a:pt x="0" y="0"/>
                  </a:lnTo>
                  <a:lnTo>
                    <a:pt x="0" y="77"/>
                  </a:lnTo>
                  <a:lnTo>
                    <a:pt x="56" y="77"/>
                  </a:lnTo>
                  <a:lnTo>
                    <a:pt x="56" y="47"/>
                  </a:lnTo>
                  <a:lnTo>
                    <a:pt x="96" y="47"/>
                  </a:lnTo>
                  <a:lnTo>
                    <a:pt x="96" y="77"/>
                  </a:lnTo>
                  <a:lnTo>
                    <a:pt x="149" y="77"/>
                  </a:lnTo>
                  <a:lnTo>
                    <a:pt x="14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62" name="Freeform 95"/>
            <p:cNvSpPr/>
            <p:nvPr/>
          </p:nvSpPr>
          <p:spPr bwMode="auto">
            <a:xfrm>
              <a:off x="4475163" y="3843338"/>
              <a:ext cx="68262" cy="42862"/>
            </a:xfrm>
            <a:custGeom>
              <a:avLst/>
              <a:gdLst>
                <a:gd name="T0" fmla="*/ 0 w 43"/>
                <a:gd name="T1" fmla="*/ 0 h 27"/>
                <a:gd name="T2" fmla="*/ 0 w 43"/>
                <a:gd name="T3" fmla="*/ 27 h 27"/>
                <a:gd name="T4" fmla="*/ 43 w 43"/>
                <a:gd name="T5" fmla="*/ 14 h 27"/>
                <a:gd name="T6" fmla="*/ 0 w 43"/>
                <a:gd name="T7" fmla="*/ 0 h 27"/>
              </a:gdLst>
              <a:ahLst/>
              <a:cxnLst>
                <a:cxn ang="0">
                  <a:pos x="T0" y="T1"/>
                </a:cxn>
                <a:cxn ang="0">
                  <a:pos x="T2" y="T3"/>
                </a:cxn>
                <a:cxn ang="0">
                  <a:pos x="T4" y="T5"/>
                </a:cxn>
                <a:cxn ang="0">
                  <a:pos x="T6" y="T7"/>
                </a:cxn>
              </a:cxnLst>
              <a:rect l="0" t="0" r="r" b="b"/>
              <a:pathLst>
                <a:path w="43" h="27">
                  <a:moveTo>
                    <a:pt x="0" y="0"/>
                  </a:moveTo>
                  <a:lnTo>
                    <a:pt x="0" y="27"/>
                  </a:lnTo>
                  <a:lnTo>
                    <a:pt x="43" y="14"/>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63" name="Oval 96"/>
            <p:cNvSpPr>
              <a:spLocks noChangeArrowheads="1"/>
            </p:cNvSpPr>
            <p:nvPr/>
          </p:nvSpPr>
          <p:spPr bwMode="auto">
            <a:xfrm>
              <a:off x="5638800" y="4656138"/>
              <a:ext cx="30163" cy="3016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64" name="Freeform 97"/>
            <p:cNvSpPr/>
            <p:nvPr/>
          </p:nvSpPr>
          <p:spPr bwMode="auto">
            <a:xfrm>
              <a:off x="5557838" y="4684713"/>
              <a:ext cx="147637" cy="112712"/>
            </a:xfrm>
            <a:custGeom>
              <a:avLst/>
              <a:gdLst>
                <a:gd name="T0" fmla="*/ 74 w 93"/>
                <a:gd name="T1" fmla="*/ 14 h 71"/>
                <a:gd name="T2" fmla="*/ 64 w 93"/>
                <a:gd name="T3" fmla="*/ 6 h 71"/>
                <a:gd name="T4" fmla="*/ 47 w 93"/>
                <a:gd name="T5" fmla="*/ 0 h 71"/>
                <a:gd name="T6" fmla="*/ 25 w 93"/>
                <a:gd name="T7" fmla="*/ 0 h 71"/>
                <a:gd name="T8" fmla="*/ 16 w 93"/>
                <a:gd name="T9" fmla="*/ 22 h 71"/>
                <a:gd name="T10" fmla="*/ 13 w 93"/>
                <a:gd name="T11" fmla="*/ 21 h 71"/>
                <a:gd name="T12" fmla="*/ 12 w 93"/>
                <a:gd name="T13" fmla="*/ 23 h 71"/>
                <a:gd name="T14" fmla="*/ 12 w 93"/>
                <a:gd name="T15" fmla="*/ 24 h 71"/>
                <a:gd name="T16" fmla="*/ 11 w 93"/>
                <a:gd name="T17" fmla="*/ 25 h 71"/>
                <a:gd name="T18" fmla="*/ 7 w 93"/>
                <a:gd name="T19" fmla="*/ 24 h 71"/>
                <a:gd name="T20" fmla="*/ 0 w 93"/>
                <a:gd name="T21" fmla="*/ 41 h 71"/>
                <a:gd name="T22" fmla="*/ 17 w 93"/>
                <a:gd name="T23" fmla="*/ 49 h 71"/>
                <a:gd name="T24" fmla="*/ 19 w 93"/>
                <a:gd name="T25" fmla="*/ 50 h 71"/>
                <a:gd name="T26" fmla="*/ 19 w 93"/>
                <a:gd name="T27" fmla="*/ 49 h 71"/>
                <a:gd name="T28" fmla="*/ 26 w 93"/>
                <a:gd name="T29" fmla="*/ 32 h 71"/>
                <a:gd name="T30" fmla="*/ 23 w 93"/>
                <a:gd name="T31" fmla="*/ 31 h 71"/>
                <a:gd name="T32" fmla="*/ 23 w 93"/>
                <a:gd name="T33" fmla="*/ 30 h 71"/>
                <a:gd name="T34" fmla="*/ 23 w 93"/>
                <a:gd name="T35" fmla="*/ 29 h 71"/>
                <a:gd name="T36" fmla="*/ 24 w 93"/>
                <a:gd name="T37" fmla="*/ 26 h 71"/>
                <a:gd name="T38" fmla="*/ 22 w 93"/>
                <a:gd name="T39" fmla="*/ 25 h 71"/>
                <a:gd name="T40" fmla="*/ 30 w 93"/>
                <a:gd name="T41" fmla="*/ 6 h 71"/>
                <a:gd name="T42" fmla="*/ 45 w 93"/>
                <a:gd name="T43" fmla="*/ 6 h 71"/>
                <a:gd name="T44" fmla="*/ 35 w 93"/>
                <a:gd name="T45" fmla="*/ 33 h 71"/>
                <a:gd name="T46" fmla="*/ 32 w 93"/>
                <a:gd name="T47" fmla="*/ 48 h 71"/>
                <a:gd name="T48" fmla="*/ 28 w 93"/>
                <a:gd name="T49" fmla="*/ 48 h 71"/>
                <a:gd name="T50" fmla="*/ 26 w 93"/>
                <a:gd name="T51" fmla="*/ 52 h 71"/>
                <a:gd name="T52" fmla="*/ 25 w 93"/>
                <a:gd name="T53" fmla="*/ 54 h 71"/>
                <a:gd name="T54" fmla="*/ 23 w 93"/>
                <a:gd name="T55" fmla="*/ 54 h 71"/>
                <a:gd name="T56" fmla="*/ 13 w 93"/>
                <a:gd name="T57" fmla="*/ 49 h 71"/>
                <a:gd name="T58" fmla="*/ 11 w 93"/>
                <a:gd name="T59" fmla="*/ 49 h 71"/>
                <a:gd name="T60" fmla="*/ 12 w 93"/>
                <a:gd name="T61" fmla="*/ 58 h 71"/>
                <a:gd name="T62" fmla="*/ 40 w 93"/>
                <a:gd name="T63" fmla="*/ 56 h 71"/>
                <a:gd name="T64" fmla="*/ 44 w 93"/>
                <a:gd name="T65" fmla="*/ 39 h 71"/>
                <a:gd name="T66" fmla="*/ 44 w 93"/>
                <a:gd name="T67" fmla="*/ 40 h 71"/>
                <a:gd name="T68" fmla="*/ 55 w 93"/>
                <a:gd name="T69" fmla="*/ 48 h 71"/>
                <a:gd name="T70" fmla="*/ 56 w 93"/>
                <a:gd name="T71" fmla="*/ 71 h 71"/>
                <a:gd name="T72" fmla="*/ 66 w 93"/>
                <a:gd name="T73" fmla="*/ 70 h 71"/>
                <a:gd name="T74" fmla="*/ 65 w 93"/>
                <a:gd name="T75" fmla="*/ 43 h 71"/>
                <a:gd name="T76" fmla="*/ 51 w 93"/>
                <a:gd name="T77" fmla="*/ 33 h 71"/>
                <a:gd name="T78" fmla="*/ 61 w 93"/>
                <a:gd name="T79" fmla="*/ 13 h 71"/>
                <a:gd name="T80" fmla="*/ 74 w 93"/>
                <a:gd name="T81" fmla="*/ 23 h 71"/>
                <a:gd name="T82" fmla="*/ 93 w 93"/>
                <a:gd name="T83" fmla="*/ 7 h 71"/>
                <a:gd name="T84" fmla="*/ 87 w 93"/>
                <a:gd name="T85" fmla="*/ 2 h 71"/>
                <a:gd name="T86" fmla="*/ 74 w 93"/>
                <a:gd name="T87" fmla="*/ 1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3" h="71">
                  <a:moveTo>
                    <a:pt x="74" y="14"/>
                  </a:moveTo>
                  <a:lnTo>
                    <a:pt x="64" y="6"/>
                  </a:lnTo>
                  <a:lnTo>
                    <a:pt x="47" y="0"/>
                  </a:lnTo>
                  <a:lnTo>
                    <a:pt x="25" y="0"/>
                  </a:lnTo>
                  <a:lnTo>
                    <a:pt x="16" y="22"/>
                  </a:lnTo>
                  <a:lnTo>
                    <a:pt x="13" y="21"/>
                  </a:lnTo>
                  <a:lnTo>
                    <a:pt x="12" y="23"/>
                  </a:lnTo>
                  <a:lnTo>
                    <a:pt x="12" y="24"/>
                  </a:lnTo>
                  <a:lnTo>
                    <a:pt x="11" y="25"/>
                  </a:lnTo>
                  <a:lnTo>
                    <a:pt x="7" y="24"/>
                  </a:lnTo>
                  <a:lnTo>
                    <a:pt x="0" y="41"/>
                  </a:lnTo>
                  <a:lnTo>
                    <a:pt x="17" y="49"/>
                  </a:lnTo>
                  <a:lnTo>
                    <a:pt x="19" y="50"/>
                  </a:lnTo>
                  <a:lnTo>
                    <a:pt x="19" y="49"/>
                  </a:lnTo>
                  <a:lnTo>
                    <a:pt x="26" y="32"/>
                  </a:lnTo>
                  <a:lnTo>
                    <a:pt x="23" y="31"/>
                  </a:lnTo>
                  <a:lnTo>
                    <a:pt x="23" y="30"/>
                  </a:lnTo>
                  <a:lnTo>
                    <a:pt x="23" y="29"/>
                  </a:lnTo>
                  <a:lnTo>
                    <a:pt x="24" y="26"/>
                  </a:lnTo>
                  <a:lnTo>
                    <a:pt x="22" y="25"/>
                  </a:lnTo>
                  <a:lnTo>
                    <a:pt x="30" y="6"/>
                  </a:lnTo>
                  <a:lnTo>
                    <a:pt x="45" y="6"/>
                  </a:lnTo>
                  <a:lnTo>
                    <a:pt x="35" y="33"/>
                  </a:lnTo>
                  <a:lnTo>
                    <a:pt x="32" y="48"/>
                  </a:lnTo>
                  <a:lnTo>
                    <a:pt x="28" y="48"/>
                  </a:lnTo>
                  <a:lnTo>
                    <a:pt x="26" y="52"/>
                  </a:lnTo>
                  <a:lnTo>
                    <a:pt x="25" y="54"/>
                  </a:lnTo>
                  <a:lnTo>
                    <a:pt x="23" y="54"/>
                  </a:lnTo>
                  <a:lnTo>
                    <a:pt x="13" y="49"/>
                  </a:lnTo>
                  <a:lnTo>
                    <a:pt x="11" y="49"/>
                  </a:lnTo>
                  <a:lnTo>
                    <a:pt x="12" y="58"/>
                  </a:lnTo>
                  <a:lnTo>
                    <a:pt x="40" y="56"/>
                  </a:lnTo>
                  <a:lnTo>
                    <a:pt x="44" y="39"/>
                  </a:lnTo>
                  <a:lnTo>
                    <a:pt x="44" y="40"/>
                  </a:lnTo>
                  <a:lnTo>
                    <a:pt x="55" y="48"/>
                  </a:lnTo>
                  <a:lnTo>
                    <a:pt x="56" y="71"/>
                  </a:lnTo>
                  <a:lnTo>
                    <a:pt x="66" y="70"/>
                  </a:lnTo>
                  <a:lnTo>
                    <a:pt x="65" y="43"/>
                  </a:lnTo>
                  <a:lnTo>
                    <a:pt x="51" y="33"/>
                  </a:lnTo>
                  <a:lnTo>
                    <a:pt x="61" y="13"/>
                  </a:lnTo>
                  <a:lnTo>
                    <a:pt x="74" y="23"/>
                  </a:lnTo>
                  <a:lnTo>
                    <a:pt x="93" y="7"/>
                  </a:lnTo>
                  <a:lnTo>
                    <a:pt x="87" y="2"/>
                  </a:lnTo>
                  <a:lnTo>
                    <a:pt x="74"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65" name="Freeform 98"/>
            <p:cNvSpPr/>
            <p:nvPr/>
          </p:nvSpPr>
          <p:spPr bwMode="auto">
            <a:xfrm>
              <a:off x="5549900" y="4719638"/>
              <a:ext cx="15875" cy="28575"/>
            </a:xfrm>
            <a:custGeom>
              <a:avLst/>
              <a:gdLst>
                <a:gd name="T0" fmla="*/ 0 w 10"/>
                <a:gd name="T1" fmla="*/ 17 h 18"/>
                <a:gd name="T2" fmla="*/ 7 w 10"/>
                <a:gd name="T3" fmla="*/ 0 h 18"/>
                <a:gd name="T4" fmla="*/ 10 w 10"/>
                <a:gd name="T5" fmla="*/ 1 h 18"/>
                <a:gd name="T6" fmla="*/ 3 w 10"/>
                <a:gd name="T7" fmla="*/ 18 h 18"/>
                <a:gd name="T8" fmla="*/ 0 w 10"/>
                <a:gd name="T9" fmla="*/ 17 h 18"/>
              </a:gdLst>
              <a:ahLst/>
              <a:cxnLst>
                <a:cxn ang="0">
                  <a:pos x="T0" y="T1"/>
                </a:cxn>
                <a:cxn ang="0">
                  <a:pos x="T2" y="T3"/>
                </a:cxn>
                <a:cxn ang="0">
                  <a:pos x="T4" y="T5"/>
                </a:cxn>
                <a:cxn ang="0">
                  <a:pos x="T6" y="T7"/>
                </a:cxn>
                <a:cxn ang="0">
                  <a:pos x="T8" y="T9"/>
                </a:cxn>
              </a:cxnLst>
              <a:rect l="0" t="0" r="r" b="b"/>
              <a:pathLst>
                <a:path w="10" h="18">
                  <a:moveTo>
                    <a:pt x="0" y="17"/>
                  </a:moveTo>
                  <a:lnTo>
                    <a:pt x="7" y="0"/>
                  </a:lnTo>
                  <a:lnTo>
                    <a:pt x="10" y="1"/>
                  </a:lnTo>
                  <a:lnTo>
                    <a:pt x="3" y="18"/>
                  </a:lnTo>
                  <a:lnTo>
                    <a:pt x="0"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66" name="Freeform 99"/>
            <p:cNvSpPr/>
            <p:nvPr/>
          </p:nvSpPr>
          <p:spPr bwMode="auto">
            <a:xfrm>
              <a:off x="5591175" y="4737100"/>
              <a:ext cx="17463" cy="30163"/>
            </a:xfrm>
            <a:custGeom>
              <a:avLst/>
              <a:gdLst>
                <a:gd name="T0" fmla="*/ 4 w 11"/>
                <a:gd name="T1" fmla="*/ 15 h 19"/>
                <a:gd name="T2" fmla="*/ 11 w 11"/>
                <a:gd name="T3" fmla="*/ 1 h 19"/>
                <a:gd name="T4" fmla="*/ 8 w 11"/>
                <a:gd name="T5" fmla="*/ 0 h 19"/>
                <a:gd name="T6" fmla="*/ 1 w 11"/>
                <a:gd name="T7" fmla="*/ 16 h 19"/>
                <a:gd name="T8" fmla="*/ 0 w 11"/>
                <a:gd name="T9" fmla="*/ 18 h 19"/>
                <a:gd name="T10" fmla="*/ 3 w 11"/>
                <a:gd name="T11" fmla="*/ 19 h 19"/>
                <a:gd name="T12" fmla="*/ 4 w 11"/>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11" h="19">
                  <a:moveTo>
                    <a:pt x="4" y="15"/>
                  </a:moveTo>
                  <a:lnTo>
                    <a:pt x="11" y="1"/>
                  </a:lnTo>
                  <a:lnTo>
                    <a:pt x="8" y="0"/>
                  </a:lnTo>
                  <a:lnTo>
                    <a:pt x="1" y="16"/>
                  </a:lnTo>
                  <a:lnTo>
                    <a:pt x="0" y="18"/>
                  </a:lnTo>
                  <a:lnTo>
                    <a:pt x="3" y="19"/>
                  </a:lnTo>
                  <a:lnTo>
                    <a:pt x="4" y="1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67" name="Freeform 100"/>
            <p:cNvSpPr/>
            <p:nvPr/>
          </p:nvSpPr>
          <p:spPr bwMode="auto">
            <a:xfrm>
              <a:off x="3857625" y="2905125"/>
              <a:ext cx="207963" cy="234950"/>
            </a:xfrm>
            <a:custGeom>
              <a:avLst/>
              <a:gdLst>
                <a:gd name="T0" fmla="*/ 3 w 123"/>
                <a:gd name="T1" fmla="*/ 126 h 139"/>
                <a:gd name="T2" fmla="*/ 11 w 123"/>
                <a:gd name="T3" fmla="*/ 132 h 139"/>
                <a:gd name="T4" fmla="*/ 27 w 123"/>
                <a:gd name="T5" fmla="*/ 136 h 139"/>
                <a:gd name="T6" fmla="*/ 65 w 123"/>
                <a:gd name="T7" fmla="*/ 138 h 139"/>
                <a:gd name="T8" fmla="*/ 81 w 123"/>
                <a:gd name="T9" fmla="*/ 132 h 139"/>
                <a:gd name="T10" fmla="*/ 84 w 123"/>
                <a:gd name="T11" fmla="*/ 117 h 139"/>
                <a:gd name="T12" fmla="*/ 87 w 123"/>
                <a:gd name="T13" fmla="*/ 82 h 139"/>
                <a:gd name="T14" fmla="*/ 94 w 123"/>
                <a:gd name="T15" fmla="*/ 66 h 139"/>
                <a:gd name="T16" fmla="*/ 100 w 123"/>
                <a:gd name="T17" fmla="*/ 68 h 139"/>
                <a:gd name="T18" fmla="*/ 101 w 123"/>
                <a:gd name="T19" fmla="*/ 76 h 139"/>
                <a:gd name="T20" fmla="*/ 106 w 123"/>
                <a:gd name="T21" fmla="*/ 135 h 139"/>
                <a:gd name="T22" fmla="*/ 111 w 123"/>
                <a:gd name="T23" fmla="*/ 135 h 139"/>
                <a:gd name="T24" fmla="*/ 112 w 123"/>
                <a:gd name="T25" fmla="*/ 124 h 139"/>
                <a:gd name="T26" fmla="*/ 113 w 123"/>
                <a:gd name="T27" fmla="*/ 104 h 139"/>
                <a:gd name="T28" fmla="*/ 116 w 123"/>
                <a:gd name="T29" fmla="*/ 66 h 139"/>
                <a:gd name="T30" fmla="*/ 120 w 123"/>
                <a:gd name="T31" fmla="*/ 46 h 139"/>
                <a:gd name="T32" fmla="*/ 122 w 123"/>
                <a:gd name="T33" fmla="*/ 37 h 139"/>
                <a:gd name="T34" fmla="*/ 123 w 123"/>
                <a:gd name="T35" fmla="*/ 26 h 139"/>
                <a:gd name="T36" fmla="*/ 120 w 123"/>
                <a:gd name="T37" fmla="*/ 20 h 139"/>
                <a:gd name="T38" fmla="*/ 106 w 123"/>
                <a:gd name="T39" fmla="*/ 5 h 139"/>
                <a:gd name="T40" fmla="*/ 101 w 123"/>
                <a:gd name="T41" fmla="*/ 1 h 139"/>
                <a:gd name="T42" fmla="*/ 97 w 123"/>
                <a:gd name="T43" fmla="*/ 3 h 139"/>
                <a:gd name="T44" fmla="*/ 78 w 123"/>
                <a:gd name="T45" fmla="*/ 33 h 139"/>
                <a:gd name="T46" fmla="*/ 62 w 123"/>
                <a:gd name="T47" fmla="*/ 68 h 139"/>
                <a:gd name="T48" fmla="*/ 49 w 123"/>
                <a:gd name="T49" fmla="*/ 78 h 139"/>
                <a:gd name="T50" fmla="*/ 41 w 123"/>
                <a:gd name="T51" fmla="*/ 81 h 139"/>
                <a:gd name="T52" fmla="*/ 35 w 123"/>
                <a:gd name="T53" fmla="*/ 85 h 139"/>
                <a:gd name="T54" fmla="*/ 3 w 123"/>
                <a:gd name="T55" fmla="*/ 97 h 139"/>
                <a:gd name="T56" fmla="*/ 3 w 123"/>
                <a:gd name="T57" fmla="*/ 110 h 139"/>
                <a:gd name="T58" fmla="*/ 3 w 123"/>
                <a:gd name="T59" fmla="*/ 12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39">
                  <a:moveTo>
                    <a:pt x="3" y="126"/>
                  </a:moveTo>
                  <a:cubicBezTo>
                    <a:pt x="4" y="130"/>
                    <a:pt x="8" y="131"/>
                    <a:pt x="11" y="132"/>
                  </a:cubicBezTo>
                  <a:cubicBezTo>
                    <a:pt x="17" y="134"/>
                    <a:pt x="22" y="135"/>
                    <a:pt x="27" y="136"/>
                  </a:cubicBezTo>
                  <a:cubicBezTo>
                    <a:pt x="40" y="138"/>
                    <a:pt x="53" y="139"/>
                    <a:pt x="65" y="138"/>
                  </a:cubicBezTo>
                  <a:cubicBezTo>
                    <a:pt x="71" y="138"/>
                    <a:pt x="76" y="137"/>
                    <a:pt x="81" y="132"/>
                  </a:cubicBezTo>
                  <a:cubicBezTo>
                    <a:pt x="84" y="129"/>
                    <a:pt x="84" y="122"/>
                    <a:pt x="84" y="117"/>
                  </a:cubicBezTo>
                  <a:cubicBezTo>
                    <a:pt x="85" y="105"/>
                    <a:pt x="84" y="94"/>
                    <a:pt x="87" y="82"/>
                  </a:cubicBezTo>
                  <a:cubicBezTo>
                    <a:pt x="89" y="77"/>
                    <a:pt x="90" y="69"/>
                    <a:pt x="94" y="66"/>
                  </a:cubicBezTo>
                  <a:cubicBezTo>
                    <a:pt x="98" y="65"/>
                    <a:pt x="99" y="65"/>
                    <a:pt x="100" y="68"/>
                  </a:cubicBezTo>
                  <a:cubicBezTo>
                    <a:pt x="100" y="71"/>
                    <a:pt x="101" y="74"/>
                    <a:pt x="101" y="76"/>
                  </a:cubicBezTo>
                  <a:cubicBezTo>
                    <a:pt x="104" y="89"/>
                    <a:pt x="106" y="134"/>
                    <a:pt x="106" y="135"/>
                  </a:cubicBezTo>
                  <a:cubicBezTo>
                    <a:pt x="106" y="136"/>
                    <a:pt x="111" y="136"/>
                    <a:pt x="111" y="135"/>
                  </a:cubicBezTo>
                  <a:cubicBezTo>
                    <a:pt x="114" y="134"/>
                    <a:pt x="112" y="126"/>
                    <a:pt x="112" y="124"/>
                  </a:cubicBezTo>
                  <a:cubicBezTo>
                    <a:pt x="112" y="117"/>
                    <a:pt x="112" y="111"/>
                    <a:pt x="113" y="104"/>
                  </a:cubicBezTo>
                  <a:cubicBezTo>
                    <a:pt x="113" y="92"/>
                    <a:pt x="114" y="79"/>
                    <a:pt x="116" y="66"/>
                  </a:cubicBezTo>
                  <a:cubicBezTo>
                    <a:pt x="117" y="59"/>
                    <a:pt x="118" y="53"/>
                    <a:pt x="120" y="46"/>
                  </a:cubicBezTo>
                  <a:cubicBezTo>
                    <a:pt x="121" y="43"/>
                    <a:pt x="121" y="40"/>
                    <a:pt x="122" y="37"/>
                  </a:cubicBezTo>
                  <a:cubicBezTo>
                    <a:pt x="123" y="32"/>
                    <a:pt x="123" y="26"/>
                    <a:pt x="123" y="26"/>
                  </a:cubicBezTo>
                  <a:cubicBezTo>
                    <a:pt x="122" y="24"/>
                    <a:pt x="121" y="22"/>
                    <a:pt x="120" y="20"/>
                  </a:cubicBezTo>
                  <a:cubicBezTo>
                    <a:pt x="116" y="14"/>
                    <a:pt x="111" y="9"/>
                    <a:pt x="106" y="5"/>
                  </a:cubicBezTo>
                  <a:cubicBezTo>
                    <a:pt x="104" y="4"/>
                    <a:pt x="103" y="2"/>
                    <a:pt x="101" y="1"/>
                  </a:cubicBezTo>
                  <a:cubicBezTo>
                    <a:pt x="98" y="0"/>
                    <a:pt x="99" y="0"/>
                    <a:pt x="97" y="3"/>
                  </a:cubicBezTo>
                  <a:cubicBezTo>
                    <a:pt x="91" y="13"/>
                    <a:pt x="84" y="22"/>
                    <a:pt x="78" y="33"/>
                  </a:cubicBezTo>
                  <a:cubicBezTo>
                    <a:pt x="72" y="44"/>
                    <a:pt x="68" y="57"/>
                    <a:pt x="62" y="68"/>
                  </a:cubicBezTo>
                  <a:cubicBezTo>
                    <a:pt x="59" y="73"/>
                    <a:pt x="55" y="76"/>
                    <a:pt x="49" y="78"/>
                  </a:cubicBezTo>
                  <a:cubicBezTo>
                    <a:pt x="46" y="78"/>
                    <a:pt x="43" y="79"/>
                    <a:pt x="41" y="81"/>
                  </a:cubicBezTo>
                  <a:cubicBezTo>
                    <a:pt x="39" y="82"/>
                    <a:pt x="37" y="84"/>
                    <a:pt x="35" y="85"/>
                  </a:cubicBezTo>
                  <a:cubicBezTo>
                    <a:pt x="25" y="91"/>
                    <a:pt x="11" y="88"/>
                    <a:pt x="3" y="97"/>
                  </a:cubicBezTo>
                  <a:cubicBezTo>
                    <a:pt x="0" y="100"/>
                    <a:pt x="2" y="106"/>
                    <a:pt x="3" y="110"/>
                  </a:cubicBezTo>
                  <a:cubicBezTo>
                    <a:pt x="3" y="115"/>
                    <a:pt x="1" y="121"/>
                    <a:pt x="3" y="12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68" name="Freeform 101"/>
            <p:cNvSpPr/>
            <p:nvPr/>
          </p:nvSpPr>
          <p:spPr bwMode="auto">
            <a:xfrm>
              <a:off x="4665663" y="3868738"/>
              <a:ext cx="238125" cy="312737"/>
            </a:xfrm>
            <a:custGeom>
              <a:avLst/>
              <a:gdLst>
                <a:gd name="T0" fmla="*/ 24 w 141"/>
                <a:gd name="T1" fmla="*/ 152 h 185"/>
                <a:gd name="T2" fmla="*/ 28 w 141"/>
                <a:gd name="T3" fmla="*/ 167 h 185"/>
                <a:gd name="T4" fmla="*/ 42 w 141"/>
                <a:gd name="T5" fmla="*/ 167 h 185"/>
                <a:gd name="T6" fmla="*/ 56 w 141"/>
                <a:gd name="T7" fmla="*/ 166 h 185"/>
                <a:gd name="T8" fmla="*/ 70 w 141"/>
                <a:gd name="T9" fmla="*/ 167 h 185"/>
                <a:gd name="T10" fmla="*/ 84 w 141"/>
                <a:gd name="T11" fmla="*/ 166 h 185"/>
                <a:gd name="T12" fmla="*/ 98 w 141"/>
                <a:gd name="T13" fmla="*/ 167 h 185"/>
                <a:gd name="T14" fmla="*/ 113 w 141"/>
                <a:gd name="T15" fmla="*/ 167 h 185"/>
                <a:gd name="T16" fmla="*/ 117 w 141"/>
                <a:gd name="T17" fmla="*/ 152 h 185"/>
                <a:gd name="T18" fmla="*/ 101 w 141"/>
                <a:gd name="T19" fmla="*/ 104 h 185"/>
                <a:gd name="T20" fmla="*/ 115 w 141"/>
                <a:gd name="T21" fmla="*/ 29 h 185"/>
                <a:gd name="T22" fmla="*/ 101 w 141"/>
                <a:gd name="T23" fmla="*/ 0 h 185"/>
                <a:gd name="T24" fmla="*/ 91 w 141"/>
                <a:gd name="T25" fmla="*/ 0 h 185"/>
                <a:gd name="T26" fmla="*/ 70 w 141"/>
                <a:gd name="T27" fmla="*/ 24 h 185"/>
                <a:gd name="T28" fmla="*/ 49 w 141"/>
                <a:gd name="T29" fmla="*/ 0 h 185"/>
                <a:gd name="T30" fmla="*/ 40 w 141"/>
                <a:gd name="T31" fmla="*/ 0 h 185"/>
                <a:gd name="T32" fmla="*/ 26 w 141"/>
                <a:gd name="T33" fmla="*/ 29 h 185"/>
                <a:gd name="T34" fmla="*/ 40 w 141"/>
                <a:gd name="T35" fmla="*/ 104 h 185"/>
                <a:gd name="T36" fmla="*/ 24 w 141"/>
                <a:gd name="T37" fmla="*/ 15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5">
                  <a:moveTo>
                    <a:pt x="24" y="152"/>
                  </a:moveTo>
                  <a:cubicBezTo>
                    <a:pt x="0" y="185"/>
                    <a:pt x="28" y="167"/>
                    <a:pt x="28" y="167"/>
                  </a:cubicBezTo>
                  <a:cubicBezTo>
                    <a:pt x="28" y="167"/>
                    <a:pt x="34" y="178"/>
                    <a:pt x="42" y="167"/>
                  </a:cubicBezTo>
                  <a:cubicBezTo>
                    <a:pt x="42" y="167"/>
                    <a:pt x="50" y="178"/>
                    <a:pt x="56" y="166"/>
                  </a:cubicBezTo>
                  <a:cubicBezTo>
                    <a:pt x="56" y="166"/>
                    <a:pt x="63" y="178"/>
                    <a:pt x="70" y="167"/>
                  </a:cubicBezTo>
                  <a:cubicBezTo>
                    <a:pt x="78" y="178"/>
                    <a:pt x="84" y="166"/>
                    <a:pt x="84" y="166"/>
                  </a:cubicBezTo>
                  <a:cubicBezTo>
                    <a:pt x="90" y="178"/>
                    <a:pt x="98" y="167"/>
                    <a:pt x="98" y="167"/>
                  </a:cubicBezTo>
                  <a:cubicBezTo>
                    <a:pt x="106" y="178"/>
                    <a:pt x="113" y="167"/>
                    <a:pt x="113" y="167"/>
                  </a:cubicBezTo>
                  <a:cubicBezTo>
                    <a:pt x="113" y="167"/>
                    <a:pt x="141" y="185"/>
                    <a:pt x="117" y="152"/>
                  </a:cubicBezTo>
                  <a:cubicBezTo>
                    <a:pt x="110" y="143"/>
                    <a:pt x="102" y="119"/>
                    <a:pt x="101" y="104"/>
                  </a:cubicBezTo>
                  <a:cubicBezTo>
                    <a:pt x="98" y="66"/>
                    <a:pt x="115" y="29"/>
                    <a:pt x="115" y="29"/>
                  </a:cubicBezTo>
                  <a:cubicBezTo>
                    <a:pt x="98" y="23"/>
                    <a:pt x="101" y="0"/>
                    <a:pt x="101" y="0"/>
                  </a:cubicBezTo>
                  <a:cubicBezTo>
                    <a:pt x="91" y="0"/>
                    <a:pt x="91" y="0"/>
                    <a:pt x="91" y="0"/>
                  </a:cubicBezTo>
                  <a:cubicBezTo>
                    <a:pt x="91" y="24"/>
                    <a:pt x="70" y="24"/>
                    <a:pt x="70" y="24"/>
                  </a:cubicBezTo>
                  <a:cubicBezTo>
                    <a:pt x="70" y="24"/>
                    <a:pt x="49" y="24"/>
                    <a:pt x="49" y="0"/>
                  </a:cubicBezTo>
                  <a:cubicBezTo>
                    <a:pt x="40" y="0"/>
                    <a:pt x="40" y="0"/>
                    <a:pt x="40" y="0"/>
                  </a:cubicBezTo>
                  <a:cubicBezTo>
                    <a:pt x="40" y="0"/>
                    <a:pt x="42" y="23"/>
                    <a:pt x="26" y="29"/>
                  </a:cubicBezTo>
                  <a:cubicBezTo>
                    <a:pt x="26" y="29"/>
                    <a:pt x="42" y="66"/>
                    <a:pt x="40" y="104"/>
                  </a:cubicBezTo>
                  <a:cubicBezTo>
                    <a:pt x="39" y="119"/>
                    <a:pt x="30" y="143"/>
                    <a:pt x="24" y="1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69" name="Freeform 102"/>
            <p:cNvSpPr/>
            <p:nvPr/>
          </p:nvSpPr>
          <p:spPr bwMode="auto">
            <a:xfrm>
              <a:off x="5476875" y="3954463"/>
              <a:ext cx="228600" cy="233362"/>
            </a:xfrm>
            <a:custGeom>
              <a:avLst/>
              <a:gdLst>
                <a:gd name="T0" fmla="*/ 133 w 135"/>
                <a:gd name="T1" fmla="*/ 97 h 138"/>
                <a:gd name="T2" fmla="*/ 106 w 135"/>
                <a:gd name="T3" fmla="*/ 70 h 138"/>
                <a:gd name="T4" fmla="*/ 101 w 135"/>
                <a:gd name="T5" fmla="*/ 66 h 138"/>
                <a:gd name="T6" fmla="*/ 75 w 135"/>
                <a:gd name="T7" fmla="*/ 35 h 138"/>
                <a:gd name="T8" fmla="*/ 63 w 135"/>
                <a:gd name="T9" fmla="*/ 9 h 138"/>
                <a:gd name="T10" fmla="*/ 49 w 135"/>
                <a:gd name="T11" fmla="*/ 8 h 138"/>
                <a:gd name="T12" fmla="*/ 44 w 135"/>
                <a:gd name="T13" fmla="*/ 19 h 138"/>
                <a:gd name="T14" fmla="*/ 52 w 135"/>
                <a:gd name="T15" fmla="*/ 39 h 138"/>
                <a:gd name="T16" fmla="*/ 53 w 135"/>
                <a:gd name="T17" fmla="*/ 53 h 138"/>
                <a:gd name="T18" fmla="*/ 13 w 135"/>
                <a:gd name="T19" fmla="*/ 53 h 138"/>
                <a:gd name="T20" fmla="*/ 3 w 135"/>
                <a:gd name="T21" fmla="*/ 66 h 138"/>
                <a:gd name="T22" fmla="*/ 24 w 135"/>
                <a:gd name="T23" fmla="*/ 123 h 138"/>
                <a:gd name="T24" fmla="*/ 32 w 135"/>
                <a:gd name="T25" fmla="*/ 129 h 138"/>
                <a:gd name="T26" fmla="*/ 81 w 135"/>
                <a:gd name="T27" fmla="*/ 129 h 138"/>
                <a:gd name="T28" fmla="*/ 91 w 135"/>
                <a:gd name="T29" fmla="*/ 134 h 138"/>
                <a:gd name="T30" fmla="*/ 94 w 135"/>
                <a:gd name="T31" fmla="*/ 136 h 138"/>
                <a:gd name="T32" fmla="*/ 102 w 135"/>
                <a:gd name="T33" fmla="*/ 136 h 138"/>
                <a:gd name="T34" fmla="*/ 133 w 135"/>
                <a:gd name="T35" fmla="*/ 106 h 138"/>
                <a:gd name="T36" fmla="*/ 133 w 135"/>
                <a:gd name="T37" fmla="*/ 9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5" h="138">
                  <a:moveTo>
                    <a:pt x="133" y="97"/>
                  </a:moveTo>
                  <a:cubicBezTo>
                    <a:pt x="106" y="70"/>
                    <a:pt x="106" y="70"/>
                    <a:pt x="106" y="70"/>
                  </a:cubicBezTo>
                  <a:cubicBezTo>
                    <a:pt x="103" y="68"/>
                    <a:pt x="101" y="66"/>
                    <a:pt x="101" y="66"/>
                  </a:cubicBezTo>
                  <a:cubicBezTo>
                    <a:pt x="101" y="66"/>
                    <a:pt x="91" y="45"/>
                    <a:pt x="75" y="35"/>
                  </a:cubicBezTo>
                  <a:cubicBezTo>
                    <a:pt x="59" y="25"/>
                    <a:pt x="63" y="17"/>
                    <a:pt x="63" y="9"/>
                  </a:cubicBezTo>
                  <a:cubicBezTo>
                    <a:pt x="63" y="2"/>
                    <a:pt x="55" y="0"/>
                    <a:pt x="49" y="8"/>
                  </a:cubicBezTo>
                  <a:cubicBezTo>
                    <a:pt x="47" y="10"/>
                    <a:pt x="45" y="16"/>
                    <a:pt x="44" y="19"/>
                  </a:cubicBezTo>
                  <a:cubicBezTo>
                    <a:pt x="43" y="30"/>
                    <a:pt x="50" y="36"/>
                    <a:pt x="52" y="39"/>
                  </a:cubicBezTo>
                  <a:cubicBezTo>
                    <a:pt x="54" y="42"/>
                    <a:pt x="55" y="47"/>
                    <a:pt x="53" y="53"/>
                  </a:cubicBezTo>
                  <a:cubicBezTo>
                    <a:pt x="13" y="53"/>
                    <a:pt x="13" y="53"/>
                    <a:pt x="13" y="53"/>
                  </a:cubicBezTo>
                  <a:cubicBezTo>
                    <a:pt x="5" y="53"/>
                    <a:pt x="0" y="59"/>
                    <a:pt x="3" y="66"/>
                  </a:cubicBezTo>
                  <a:cubicBezTo>
                    <a:pt x="24" y="123"/>
                    <a:pt x="24" y="123"/>
                    <a:pt x="24" y="123"/>
                  </a:cubicBezTo>
                  <a:cubicBezTo>
                    <a:pt x="25" y="127"/>
                    <a:pt x="29" y="129"/>
                    <a:pt x="32" y="129"/>
                  </a:cubicBezTo>
                  <a:cubicBezTo>
                    <a:pt x="81" y="129"/>
                    <a:pt x="81" y="129"/>
                    <a:pt x="81" y="129"/>
                  </a:cubicBezTo>
                  <a:cubicBezTo>
                    <a:pt x="84" y="129"/>
                    <a:pt x="89" y="131"/>
                    <a:pt x="91" y="134"/>
                  </a:cubicBezTo>
                  <a:cubicBezTo>
                    <a:pt x="94" y="136"/>
                    <a:pt x="94" y="136"/>
                    <a:pt x="94" y="136"/>
                  </a:cubicBezTo>
                  <a:cubicBezTo>
                    <a:pt x="96" y="138"/>
                    <a:pt x="100" y="138"/>
                    <a:pt x="102" y="136"/>
                  </a:cubicBezTo>
                  <a:cubicBezTo>
                    <a:pt x="133" y="106"/>
                    <a:pt x="133" y="106"/>
                    <a:pt x="133" y="106"/>
                  </a:cubicBezTo>
                  <a:cubicBezTo>
                    <a:pt x="135" y="103"/>
                    <a:pt x="135" y="99"/>
                    <a:pt x="133" y="9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70" name="Freeform 103"/>
            <p:cNvSpPr/>
            <p:nvPr/>
          </p:nvSpPr>
          <p:spPr bwMode="auto">
            <a:xfrm>
              <a:off x="5649913" y="4135438"/>
              <a:ext cx="74612" cy="74612"/>
            </a:xfrm>
            <a:custGeom>
              <a:avLst/>
              <a:gdLst>
                <a:gd name="T0" fmla="*/ 10 w 47"/>
                <a:gd name="T1" fmla="*/ 47 h 47"/>
                <a:gd name="T2" fmla="*/ 0 w 47"/>
                <a:gd name="T3" fmla="*/ 39 h 47"/>
                <a:gd name="T4" fmla="*/ 39 w 47"/>
                <a:gd name="T5" fmla="*/ 0 h 47"/>
                <a:gd name="T6" fmla="*/ 47 w 47"/>
                <a:gd name="T7" fmla="*/ 9 h 47"/>
                <a:gd name="T8" fmla="*/ 10 w 47"/>
                <a:gd name="T9" fmla="*/ 47 h 47"/>
              </a:gdLst>
              <a:ahLst/>
              <a:cxnLst>
                <a:cxn ang="0">
                  <a:pos x="T0" y="T1"/>
                </a:cxn>
                <a:cxn ang="0">
                  <a:pos x="T2" y="T3"/>
                </a:cxn>
                <a:cxn ang="0">
                  <a:pos x="T4" y="T5"/>
                </a:cxn>
                <a:cxn ang="0">
                  <a:pos x="T6" y="T7"/>
                </a:cxn>
                <a:cxn ang="0">
                  <a:pos x="T8" y="T9"/>
                </a:cxn>
              </a:cxnLst>
              <a:rect l="0" t="0" r="r" b="b"/>
              <a:pathLst>
                <a:path w="47" h="47">
                  <a:moveTo>
                    <a:pt x="10" y="47"/>
                  </a:moveTo>
                  <a:lnTo>
                    <a:pt x="0" y="39"/>
                  </a:lnTo>
                  <a:lnTo>
                    <a:pt x="39" y="0"/>
                  </a:lnTo>
                  <a:lnTo>
                    <a:pt x="47" y="9"/>
                  </a:lnTo>
                  <a:lnTo>
                    <a:pt x="10" y="4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71" name="Freeform 104"/>
            <p:cNvSpPr>
              <a:spLocks noEditPoints="1"/>
            </p:cNvSpPr>
            <p:nvPr/>
          </p:nvSpPr>
          <p:spPr bwMode="auto">
            <a:xfrm>
              <a:off x="4462463" y="3536950"/>
              <a:ext cx="236537" cy="219075"/>
            </a:xfrm>
            <a:custGeom>
              <a:avLst/>
              <a:gdLst>
                <a:gd name="T0" fmla="*/ 125 w 140"/>
                <a:gd name="T1" fmla="*/ 21 h 130"/>
                <a:gd name="T2" fmla="*/ 105 w 140"/>
                <a:gd name="T3" fmla="*/ 0 h 130"/>
                <a:gd name="T4" fmla="*/ 70 w 140"/>
                <a:gd name="T5" fmla="*/ 0 h 130"/>
                <a:gd name="T6" fmla="*/ 70 w 140"/>
                <a:gd name="T7" fmla="*/ 17 h 130"/>
                <a:gd name="T8" fmla="*/ 105 w 140"/>
                <a:gd name="T9" fmla="*/ 17 h 130"/>
                <a:gd name="T10" fmla="*/ 109 w 140"/>
                <a:gd name="T11" fmla="*/ 21 h 130"/>
                <a:gd name="T12" fmla="*/ 109 w 140"/>
                <a:gd name="T13" fmla="*/ 56 h 130"/>
                <a:gd name="T14" fmla="*/ 70 w 140"/>
                <a:gd name="T15" fmla="*/ 56 h 130"/>
                <a:gd name="T16" fmla="*/ 70 w 140"/>
                <a:gd name="T17" fmla="*/ 72 h 130"/>
                <a:gd name="T18" fmla="*/ 70 w 140"/>
                <a:gd name="T19" fmla="*/ 72 h 130"/>
                <a:gd name="T20" fmla="*/ 83 w 140"/>
                <a:gd name="T21" fmla="*/ 85 h 130"/>
                <a:gd name="T22" fmla="*/ 77 w 140"/>
                <a:gd name="T23" fmla="*/ 95 h 130"/>
                <a:gd name="T24" fmla="*/ 75 w 140"/>
                <a:gd name="T25" fmla="*/ 96 h 130"/>
                <a:gd name="T26" fmla="*/ 75 w 140"/>
                <a:gd name="T27" fmla="*/ 111 h 130"/>
                <a:gd name="T28" fmla="*/ 75 w 140"/>
                <a:gd name="T29" fmla="*/ 115 h 130"/>
                <a:gd name="T30" fmla="*/ 75 w 140"/>
                <a:gd name="T31" fmla="*/ 115 h 130"/>
                <a:gd name="T32" fmla="*/ 70 w 140"/>
                <a:gd name="T33" fmla="*/ 115 h 130"/>
                <a:gd name="T34" fmla="*/ 70 w 140"/>
                <a:gd name="T35" fmla="*/ 130 h 130"/>
                <a:gd name="T36" fmla="*/ 140 w 140"/>
                <a:gd name="T37" fmla="*/ 130 h 130"/>
                <a:gd name="T38" fmla="*/ 140 w 140"/>
                <a:gd name="T39" fmla="*/ 56 h 130"/>
                <a:gd name="T40" fmla="*/ 125 w 140"/>
                <a:gd name="T41" fmla="*/ 56 h 130"/>
                <a:gd name="T42" fmla="*/ 125 w 140"/>
                <a:gd name="T43" fmla="*/ 21 h 130"/>
                <a:gd name="T44" fmla="*/ 70 w 140"/>
                <a:gd name="T45" fmla="*/ 0 h 130"/>
                <a:gd name="T46" fmla="*/ 35 w 140"/>
                <a:gd name="T47" fmla="*/ 0 h 130"/>
                <a:gd name="T48" fmla="*/ 14 w 140"/>
                <a:gd name="T49" fmla="*/ 21 h 130"/>
                <a:gd name="T50" fmla="*/ 14 w 140"/>
                <a:gd name="T51" fmla="*/ 56 h 130"/>
                <a:gd name="T52" fmla="*/ 0 w 140"/>
                <a:gd name="T53" fmla="*/ 56 h 130"/>
                <a:gd name="T54" fmla="*/ 0 w 140"/>
                <a:gd name="T55" fmla="*/ 130 h 130"/>
                <a:gd name="T56" fmla="*/ 70 w 140"/>
                <a:gd name="T57" fmla="*/ 130 h 130"/>
                <a:gd name="T58" fmla="*/ 70 w 140"/>
                <a:gd name="T59" fmla="*/ 115 h 130"/>
                <a:gd name="T60" fmla="*/ 64 w 140"/>
                <a:gd name="T61" fmla="*/ 115 h 130"/>
                <a:gd name="T62" fmla="*/ 64 w 140"/>
                <a:gd name="T63" fmla="*/ 111 h 130"/>
                <a:gd name="T64" fmla="*/ 64 w 140"/>
                <a:gd name="T65" fmla="*/ 96 h 130"/>
                <a:gd name="T66" fmla="*/ 63 w 140"/>
                <a:gd name="T67" fmla="*/ 95 h 130"/>
                <a:gd name="T68" fmla="*/ 57 w 140"/>
                <a:gd name="T69" fmla="*/ 85 h 130"/>
                <a:gd name="T70" fmla="*/ 70 w 140"/>
                <a:gd name="T71" fmla="*/ 72 h 130"/>
                <a:gd name="T72" fmla="*/ 70 w 140"/>
                <a:gd name="T73" fmla="*/ 56 h 130"/>
                <a:gd name="T74" fmla="*/ 31 w 140"/>
                <a:gd name="T75" fmla="*/ 56 h 130"/>
                <a:gd name="T76" fmla="*/ 31 w 140"/>
                <a:gd name="T77" fmla="*/ 56 h 130"/>
                <a:gd name="T78" fmla="*/ 31 w 140"/>
                <a:gd name="T79" fmla="*/ 21 h 130"/>
                <a:gd name="T80" fmla="*/ 35 w 140"/>
                <a:gd name="T81" fmla="*/ 17 h 130"/>
                <a:gd name="T82" fmla="*/ 70 w 140"/>
                <a:gd name="T83" fmla="*/ 17 h 130"/>
                <a:gd name="T84" fmla="*/ 70 w 140"/>
                <a:gd name="T85"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30">
                  <a:moveTo>
                    <a:pt x="125" y="21"/>
                  </a:moveTo>
                  <a:cubicBezTo>
                    <a:pt x="125" y="10"/>
                    <a:pt x="116" y="0"/>
                    <a:pt x="105" y="0"/>
                  </a:cubicBezTo>
                  <a:cubicBezTo>
                    <a:pt x="70" y="0"/>
                    <a:pt x="70" y="0"/>
                    <a:pt x="70" y="0"/>
                  </a:cubicBezTo>
                  <a:cubicBezTo>
                    <a:pt x="70" y="17"/>
                    <a:pt x="70" y="17"/>
                    <a:pt x="70" y="17"/>
                  </a:cubicBezTo>
                  <a:cubicBezTo>
                    <a:pt x="105" y="17"/>
                    <a:pt x="105" y="17"/>
                    <a:pt x="105" y="17"/>
                  </a:cubicBezTo>
                  <a:cubicBezTo>
                    <a:pt x="107" y="17"/>
                    <a:pt x="109" y="19"/>
                    <a:pt x="109" y="21"/>
                  </a:cubicBezTo>
                  <a:cubicBezTo>
                    <a:pt x="109" y="56"/>
                    <a:pt x="109" y="56"/>
                    <a:pt x="109" y="56"/>
                  </a:cubicBezTo>
                  <a:cubicBezTo>
                    <a:pt x="70" y="56"/>
                    <a:pt x="70" y="56"/>
                    <a:pt x="70" y="56"/>
                  </a:cubicBezTo>
                  <a:cubicBezTo>
                    <a:pt x="70" y="72"/>
                    <a:pt x="70" y="72"/>
                    <a:pt x="70" y="72"/>
                  </a:cubicBezTo>
                  <a:cubicBezTo>
                    <a:pt x="70" y="72"/>
                    <a:pt x="70" y="72"/>
                    <a:pt x="70" y="72"/>
                  </a:cubicBezTo>
                  <a:cubicBezTo>
                    <a:pt x="77" y="72"/>
                    <a:pt x="83" y="78"/>
                    <a:pt x="83" y="85"/>
                  </a:cubicBezTo>
                  <a:cubicBezTo>
                    <a:pt x="83" y="89"/>
                    <a:pt x="81" y="93"/>
                    <a:pt x="77" y="95"/>
                  </a:cubicBezTo>
                  <a:cubicBezTo>
                    <a:pt x="77" y="95"/>
                    <a:pt x="76" y="96"/>
                    <a:pt x="75" y="96"/>
                  </a:cubicBezTo>
                  <a:cubicBezTo>
                    <a:pt x="75" y="111"/>
                    <a:pt x="75" y="111"/>
                    <a:pt x="75" y="111"/>
                  </a:cubicBezTo>
                  <a:cubicBezTo>
                    <a:pt x="75" y="115"/>
                    <a:pt x="75" y="115"/>
                    <a:pt x="75" y="115"/>
                  </a:cubicBezTo>
                  <a:cubicBezTo>
                    <a:pt x="75" y="115"/>
                    <a:pt x="75" y="115"/>
                    <a:pt x="75" y="115"/>
                  </a:cubicBezTo>
                  <a:cubicBezTo>
                    <a:pt x="70" y="115"/>
                    <a:pt x="70" y="115"/>
                    <a:pt x="70" y="115"/>
                  </a:cubicBezTo>
                  <a:cubicBezTo>
                    <a:pt x="70" y="130"/>
                    <a:pt x="70" y="130"/>
                    <a:pt x="70" y="130"/>
                  </a:cubicBezTo>
                  <a:cubicBezTo>
                    <a:pt x="140" y="130"/>
                    <a:pt x="140" y="130"/>
                    <a:pt x="140" y="130"/>
                  </a:cubicBezTo>
                  <a:cubicBezTo>
                    <a:pt x="140" y="56"/>
                    <a:pt x="140" y="56"/>
                    <a:pt x="140" y="56"/>
                  </a:cubicBezTo>
                  <a:cubicBezTo>
                    <a:pt x="125" y="56"/>
                    <a:pt x="125" y="56"/>
                    <a:pt x="125" y="56"/>
                  </a:cubicBezTo>
                  <a:lnTo>
                    <a:pt x="125" y="21"/>
                  </a:lnTo>
                  <a:close/>
                  <a:moveTo>
                    <a:pt x="70" y="0"/>
                  </a:moveTo>
                  <a:cubicBezTo>
                    <a:pt x="35" y="0"/>
                    <a:pt x="35" y="0"/>
                    <a:pt x="35" y="0"/>
                  </a:cubicBezTo>
                  <a:cubicBezTo>
                    <a:pt x="24" y="0"/>
                    <a:pt x="14" y="10"/>
                    <a:pt x="14" y="21"/>
                  </a:cubicBezTo>
                  <a:cubicBezTo>
                    <a:pt x="14" y="56"/>
                    <a:pt x="14" y="56"/>
                    <a:pt x="14" y="56"/>
                  </a:cubicBezTo>
                  <a:cubicBezTo>
                    <a:pt x="0" y="56"/>
                    <a:pt x="0" y="56"/>
                    <a:pt x="0" y="56"/>
                  </a:cubicBezTo>
                  <a:cubicBezTo>
                    <a:pt x="0" y="130"/>
                    <a:pt x="0" y="130"/>
                    <a:pt x="0" y="130"/>
                  </a:cubicBezTo>
                  <a:cubicBezTo>
                    <a:pt x="70" y="130"/>
                    <a:pt x="70" y="130"/>
                    <a:pt x="70" y="130"/>
                  </a:cubicBezTo>
                  <a:cubicBezTo>
                    <a:pt x="70" y="115"/>
                    <a:pt x="70" y="115"/>
                    <a:pt x="70" y="115"/>
                  </a:cubicBezTo>
                  <a:cubicBezTo>
                    <a:pt x="64" y="115"/>
                    <a:pt x="64" y="115"/>
                    <a:pt x="64" y="115"/>
                  </a:cubicBezTo>
                  <a:cubicBezTo>
                    <a:pt x="64" y="111"/>
                    <a:pt x="64" y="111"/>
                    <a:pt x="64" y="111"/>
                  </a:cubicBezTo>
                  <a:cubicBezTo>
                    <a:pt x="64" y="96"/>
                    <a:pt x="64" y="96"/>
                    <a:pt x="64" y="96"/>
                  </a:cubicBezTo>
                  <a:cubicBezTo>
                    <a:pt x="64" y="96"/>
                    <a:pt x="63" y="95"/>
                    <a:pt x="63" y="95"/>
                  </a:cubicBezTo>
                  <a:cubicBezTo>
                    <a:pt x="59" y="93"/>
                    <a:pt x="57" y="89"/>
                    <a:pt x="57" y="85"/>
                  </a:cubicBezTo>
                  <a:cubicBezTo>
                    <a:pt x="57" y="78"/>
                    <a:pt x="63" y="72"/>
                    <a:pt x="70" y="72"/>
                  </a:cubicBezTo>
                  <a:cubicBezTo>
                    <a:pt x="70" y="56"/>
                    <a:pt x="70" y="56"/>
                    <a:pt x="70" y="56"/>
                  </a:cubicBezTo>
                  <a:cubicBezTo>
                    <a:pt x="31" y="56"/>
                    <a:pt x="31" y="56"/>
                    <a:pt x="31" y="56"/>
                  </a:cubicBezTo>
                  <a:cubicBezTo>
                    <a:pt x="31" y="56"/>
                    <a:pt x="31" y="56"/>
                    <a:pt x="31" y="56"/>
                  </a:cubicBezTo>
                  <a:cubicBezTo>
                    <a:pt x="31" y="21"/>
                    <a:pt x="31" y="21"/>
                    <a:pt x="31" y="21"/>
                  </a:cubicBezTo>
                  <a:cubicBezTo>
                    <a:pt x="31" y="19"/>
                    <a:pt x="33" y="17"/>
                    <a:pt x="35" y="17"/>
                  </a:cubicBezTo>
                  <a:cubicBezTo>
                    <a:pt x="70" y="17"/>
                    <a:pt x="70" y="17"/>
                    <a:pt x="70" y="17"/>
                  </a:cubicBezTo>
                  <a:lnTo>
                    <a:pt x="7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72" name="Freeform 105"/>
            <p:cNvSpPr>
              <a:spLocks noEditPoints="1"/>
            </p:cNvSpPr>
            <p:nvPr/>
          </p:nvSpPr>
          <p:spPr bwMode="auto">
            <a:xfrm>
              <a:off x="5060950" y="2813050"/>
              <a:ext cx="300038" cy="284163"/>
            </a:xfrm>
            <a:custGeom>
              <a:avLst/>
              <a:gdLst>
                <a:gd name="T0" fmla="*/ 160 w 177"/>
                <a:gd name="T1" fmla="*/ 51 h 168"/>
                <a:gd name="T2" fmla="*/ 123 w 177"/>
                <a:gd name="T3" fmla="*/ 44 h 168"/>
                <a:gd name="T4" fmla="*/ 105 w 177"/>
                <a:gd name="T5" fmla="*/ 11 h 168"/>
                <a:gd name="T6" fmla="*/ 89 w 177"/>
                <a:gd name="T7" fmla="*/ 0 h 168"/>
                <a:gd name="T8" fmla="*/ 88 w 177"/>
                <a:gd name="T9" fmla="*/ 0 h 168"/>
                <a:gd name="T10" fmla="*/ 88 w 177"/>
                <a:gd name="T11" fmla="*/ 30 h 168"/>
                <a:gd name="T12" fmla="*/ 89 w 177"/>
                <a:gd name="T13" fmla="*/ 29 h 168"/>
                <a:gd name="T14" fmla="*/ 108 w 177"/>
                <a:gd name="T15" fmla="*/ 65 h 168"/>
                <a:gd name="T16" fmla="*/ 145 w 177"/>
                <a:gd name="T17" fmla="*/ 72 h 168"/>
                <a:gd name="T18" fmla="*/ 115 w 177"/>
                <a:gd name="T19" fmla="*/ 99 h 168"/>
                <a:gd name="T20" fmla="*/ 115 w 177"/>
                <a:gd name="T21" fmla="*/ 99 h 168"/>
                <a:gd name="T22" fmla="*/ 123 w 177"/>
                <a:gd name="T23" fmla="*/ 141 h 168"/>
                <a:gd name="T24" fmla="*/ 89 w 177"/>
                <a:gd name="T25" fmla="*/ 126 h 168"/>
                <a:gd name="T26" fmla="*/ 88 w 177"/>
                <a:gd name="T27" fmla="*/ 126 h 168"/>
                <a:gd name="T28" fmla="*/ 88 w 177"/>
                <a:gd name="T29" fmla="*/ 151 h 168"/>
                <a:gd name="T30" fmla="*/ 88 w 177"/>
                <a:gd name="T31" fmla="*/ 151 h 168"/>
                <a:gd name="T32" fmla="*/ 123 w 177"/>
                <a:gd name="T33" fmla="*/ 166 h 168"/>
                <a:gd name="T34" fmla="*/ 131 w 177"/>
                <a:gd name="T35" fmla="*/ 168 h 168"/>
                <a:gd name="T36" fmla="*/ 144 w 177"/>
                <a:gd name="T37" fmla="*/ 162 h 168"/>
                <a:gd name="T38" fmla="*/ 148 w 177"/>
                <a:gd name="T39" fmla="*/ 146 h 168"/>
                <a:gd name="T40" fmla="*/ 140 w 177"/>
                <a:gd name="T41" fmla="*/ 108 h 168"/>
                <a:gd name="T42" fmla="*/ 169 w 177"/>
                <a:gd name="T43" fmla="*/ 81 h 168"/>
                <a:gd name="T44" fmla="*/ 175 w 177"/>
                <a:gd name="T45" fmla="*/ 63 h 168"/>
                <a:gd name="T46" fmla="*/ 160 w 177"/>
                <a:gd name="T47" fmla="*/ 51 h 168"/>
                <a:gd name="T48" fmla="*/ 88 w 177"/>
                <a:gd name="T49" fmla="*/ 0 h 168"/>
                <a:gd name="T50" fmla="*/ 73 w 177"/>
                <a:gd name="T51" fmla="*/ 11 h 168"/>
                <a:gd name="T52" fmla="*/ 54 w 177"/>
                <a:gd name="T53" fmla="*/ 44 h 168"/>
                <a:gd name="T54" fmla="*/ 17 w 177"/>
                <a:gd name="T55" fmla="*/ 51 h 168"/>
                <a:gd name="T56" fmla="*/ 2 w 177"/>
                <a:gd name="T57" fmla="*/ 63 h 168"/>
                <a:gd name="T58" fmla="*/ 8 w 177"/>
                <a:gd name="T59" fmla="*/ 81 h 168"/>
                <a:gd name="T60" fmla="*/ 35 w 177"/>
                <a:gd name="T61" fmla="*/ 108 h 168"/>
                <a:gd name="T62" fmla="*/ 29 w 177"/>
                <a:gd name="T63" fmla="*/ 146 h 168"/>
                <a:gd name="T64" fmla="*/ 33 w 177"/>
                <a:gd name="T65" fmla="*/ 162 h 168"/>
                <a:gd name="T66" fmla="*/ 46 w 177"/>
                <a:gd name="T67" fmla="*/ 168 h 168"/>
                <a:gd name="T68" fmla="*/ 54 w 177"/>
                <a:gd name="T69" fmla="*/ 166 h 168"/>
                <a:gd name="T70" fmla="*/ 88 w 177"/>
                <a:gd name="T71" fmla="*/ 151 h 168"/>
                <a:gd name="T72" fmla="*/ 88 w 177"/>
                <a:gd name="T73" fmla="*/ 126 h 168"/>
                <a:gd name="T74" fmla="*/ 53 w 177"/>
                <a:gd name="T75" fmla="*/ 141 h 168"/>
                <a:gd name="T76" fmla="*/ 60 w 177"/>
                <a:gd name="T77" fmla="*/ 99 h 168"/>
                <a:gd name="T78" fmla="*/ 31 w 177"/>
                <a:gd name="T79" fmla="*/ 72 h 168"/>
                <a:gd name="T80" fmla="*/ 69 w 177"/>
                <a:gd name="T81" fmla="*/ 65 h 168"/>
                <a:gd name="T82" fmla="*/ 88 w 177"/>
                <a:gd name="T83" fmla="*/ 30 h 168"/>
                <a:gd name="T84" fmla="*/ 88 w 177"/>
                <a:gd name="T8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7" h="168">
                  <a:moveTo>
                    <a:pt x="160" y="51"/>
                  </a:moveTo>
                  <a:cubicBezTo>
                    <a:pt x="123" y="44"/>
                    <a:pt x="123" y="44"/>
                    <a:pt x="123" y="44"/>
                  </a:cubicBezTo>
                  <a:cubicBezTo>
                    <a:pt x="105" y="11"/>
                    <a:pt x="105" y="11"/>
                    <a:pt x="105" y="11"/>
                  </a:cubicBezTo>
                  <a:cubicBezTo>
                    <a:pt x="101" y="4"/>
                    <a:pt x="95" y="0"/>
                    <a:pt x="89" y="0"/>
                  </a:cubicBezTo>
                  <a:cubicBezTo>
                    <a:pt x="88" y="0"/>
                    <a:pt x="88" y="0"/>
                    <a:pt x="88" y="0"/>
                  </a:cubicBezTo>
                  <a:cubicBezTo>
                    <a:pt x="88" y="30"/>
                    <a:pt x="88" y="30"/>
                    <a:pt x="88" y="30"/>
                  </a:cubicBezTo>
                  <a:cubicBezTo>
                    <a:pt x="89" y="29"/>
                    <a:pt x="89" y="29"/>
                    <a:pt x="89" y="29"/>
                  </a:cubicBezTo>
                  <a:cubicBezTo>
                    <a:pt x="108" y="65"/>
                    <a:pt x="108" y="65"/>
                    <a:pt x="108" y="65"/>
                  </a:cubicBezTo>
                  <a:cubicBezTo>
                    <a:pt x="145" y="72"/>
                    <a:pt x="145" y="72"/>
                    <a:pt x="145" y="72"/>
                  </a:cubicBezTo>
                  <a:cubicBezTo>
                    <a:pt x="115" y="99"/>
                    <a:pt x="115" y="99"/>
                    <a:pt x="115" y="99"/>
                  </a:cubicBezTo>
                  <a:cubicBezTo>
                    <a:pt x="115" y="99"/>
                    <a:pt x="115" y="99"/>
                    <a:pt x="115" y="99"/>
                  </a:cubicBezTo>
                  <a:cubicBezTo>
                    <a:pt x="123" y="141"/>
                    <a:pt x="123" y="141"/>
                    <a:pt x="123" y="141"/>
                  </a:cubicBezTo>
                  <a:cubicBezTo>
                    <a:pt x="89" y="126"/>
                    <a:pt x="89" y="126"/>
                    <a:pt x="89" y="126"/>
                  </a:cubicBezTo>
                  <a:cubicBezTo>
                    <a:pt x="88" y="126"/>
                    <a:pt x="88" y="126"/>
                    <a:pt x="88" y="126"/>
                  </a:cubicBezTo>
                  <a:cubicBezTo>
                    <a:pt x="88" y="151"/>
                    <a:pt x="88" y="151"/>
                    <a:pt x="88" y="151"/>
                  </a:cubicBezTo>
                  <a:cubicBezTo>
                    <a:pt x="88" y="151"/>
                    <a:pt x="88" y="151"/>
                    <a:pt x="88" y="151"/>
                  </a:cubicBezTo>
                  <a:cubicBezTo>
                    <a:pt x="123" y="166"/>
                    <a:pt x="123" y="166"/>
                    <a:pt x="123" y="166"/>
                  </a:cubicBezTo>
                  <a:cubicBezTo>
                    <a:pt x="126" y="167"/>
                    <a:pt x="129" y="168"/>
                    <a:pt x="131" y="168"/>
                  </a:cubicBezTo>
                  <a:cubicBezTo>
                    <a:pt x="137" y="168"/>
                    <a:pt x="141" y="166"/>
                    <a:pt x="144" y="162"/>
                  </a:cubicBezTo>
                  <a:cubicBezTo>
                    <a:pt x="148" y="158"/>
                    <a:pt x="149" y="152"/>
                    <a:pt x="148" y="146"/>
                  </a:cubicBezTo>
                  <a:cubicBezTo>
                    <a:pt x="140" y="108"/>
                    <a:pt x="140" y="108"/>
                    <a:pt x="140" y="108"/>
                  </a:cubicBezTo>
                  <a:cubicBezTo>
                    <a:pt x="169" y="81"/>
                    <a:pt x="169" y="81"/>
                    <a:pt x="169" y="81"/>
                  </a:cubicBezTo>
                  <a:cubicBezTo>
                    <a:pt x="174" y="76"/>
                    <a:pt x="177" y="69"/>
                    <a:pt x="175" y="63"/>
                  </a:cubicBezTo>
                  <a:cubicBezTo>
                    <a:pt x="173" y="57"/>
                    <a:pt x="167" y="52"/>
                    <a:pt x="160" y="51"/>
                  </a:cubicBezTo>
                  <a:close/>
                  <a:moveTo>
                    <a:pt x="88" y="0"/>
                  </a:moveTo>
                  <a:cubicBezTo>
                    <a:pt x="82" y="0"/>
                    <a:pt x="76" y="4"/>
                    <a:pt x="73" y="11"/>
                  </a:cubicBezTo>
                  <a:cubicBezTo>
                    <a:pt x="54" y="44"/>
                    <a:pt x="54" y="44"/>
                    <a:pt x="54" y="44"/>
                  </a:cubicBezTo>
                  <a:cubicBezTo>
                    <a:pt x="17" y="51"/>
                    <a:pt x="17" y="51"/>
                    <a:pt x="17" y="51"/>
                  </a:cubicBezTo>
                  <a:cubicBezTo>
                    <a:pt x="10" y="52"/>
                    <a:pt x="4" y="57"/>
                    <a:pt x="2" y="63"/>
                  </a:cubicBezTo>
                  <a:cubicBezTo>
                    <a:pt x="0" y="69"/>
                    <a:pt x="3" y="76"/>
                    <a:pt x="8" y="81"/>
                  </a:cubicBezTo>
                  <a:cubicBezTo>
                    <a:pt x="35" y="108"/>
                    <a:pt x="35" y="108"/>
                    <a:pt x="35" y="108"/>
                  </a:cubicBezTo>
                  <a:cubicBezTo>
                    <a:pt x="29" y="146"/>
                    <a:pt x="29" y="146"/>
                    <a:pt x="29" y="146"/>
                  </a:cubicBezTo>
                  <a:cubicBezTo>
                    <a:pt x="28" y="152"/>
                    <a:pt x="29" y="158"/>
                    <a:pt x="33" y="162"/>
                  </a:cubicBezTo>
                  <a:cubicBezTo>
                    <a:pt x="36" y="166"/>
                    <a:pt x="40" y="168"/>
                    <a:pt x="46" y="168"/>
                  </a:cubicBezTo>
                  <a:cubicBezTo>
                    <a:pt x="48" y="168"/>
                    <a:pt x="51" y="167"/>
                    <a:pt x="54" y="166"/>
                  </a:cubicBezTo>
                  <a:cubicBezTo>
                    <a:pt x="88" y="151"/>
                    <a:pt x="88" y="151"/>
                    <a:pt x="88" y="151"/>
                  </a:cubicBezTo>
                  <a:cubicBezTo>
                    <a:pt x="88" y="126"/>
                    <a:pt x="88" y="126"/>
                    <a:pt x="88" y="126"/>
                  </a:cubicBezTo>
                  <a:cubicBezTo>
                    <a:pt x="53" y="141"/>
                    <a:pt x="53" y="141"/>
                    <a:pt x="53" y="141"/>
                  </a:cubicBezTo>
                  <a:cubicBezTo>
                    <a:pt x="60" y="99"/>
                    <a:pt x="60" y="99"/>
                    <a:pt x="60" y="99"/>
                  </a:cubicBezTo>
                  <a:cubicBezTo>
                    <a:pt x="31" y="72"/>
                    <a:pt x="31" y="72"/>
                    <a:pt x="31" y="72"/>
                  </a:cubicBezTo>
                  <a:cubicBezTo>
                    <a:pt x="69" y="65"/>
                    <a:pt x="69" y="65"/>
                    <a:pt x="69" y="65"/>
                  </a:cubicBezTo>
                  <a:cubicBezTo>
                    <a:pt x="88" y="30"/>
                    <a:pt x="88" y="30"/>
                    <a:pt x="88" y="30"/>
                  </a:cubicBezTo>
                  <a:lnTo>
                    <a:pt x="8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73" name="Freeform 106"/>
            <p:cNvSpPr/>
            <p:nvPr/>
          </p:nvSpPr>
          <p:spPr bwMode="auto">
            <a:xfrm>
              <a:off x="5659438" y="2768600"/>
              <a:ext cx="80962" cy="87313"/>
            </a:xfrm>
            <a:custGeom>
              <a:avLst/>
              <a:gdLst>
                <a:gd name="T0" fmla="*/ 31 w 48"/>
                <a:gd name="T1" fmla="*/ 0 h 52"/>
                <a:gd name="T2" fmla="*/ 13 w 48"/>
                <a:gd name="T3" fmla="*/ 14 h 52"/>
                <a:gd name="T4" fmla="*/ 7 w 48"/>
                <a:gd name="T5" fmla="*/ 16 h 52"/>
                <a:gd name="T6" fmla="*/ 6 w 48"/>
                <a:gd name="T7" fmla="*/ 16 h 52"/>
                <a:gd name="T8" fmla="*/ 13 w 48"/>
                <a:gd name="T9" fmla="*/ 48 h 52"/>
                <a:gd name="T10" fmla="*/ 42 w 48"/>
                <a:gd name="T11" fmla="*/ 33 h 52"/>
                <a:gd name="T12" fmla="*/ 35 w 48"/>
                <a:gd name="T13" fmla="*/ 1 h 52"/>
                <a:gd name="T14" fmla="*/ 31 w 48"/>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52">
                  <a:moveTo>
                    <a:pt x="31" y="0"/>
                  </a:moveTo>
                  <a:cubicBezTo>
                    <a:pt x="27" y="6"/>
                    <a:pt x="21" y="11"/>
                    <a:pt x="13" y="14"/>
                  </a:cubicBezTo>
                  <a:cubicBezTo>
                    <a:pt x="11" y="15"/>
                    <a:pt x="9" y="15"/>
                    <a:pt x="7" y="16"/>
                  </a:cubicBezTo>
                  <a:cubicBezTo>
                    <a:pt x="7" y="16"/>
                    <a:pt x="6" y="16"/>
                    <a:pt x="6" y="16"/>
                  </a:cubicBezTo>
                  <a:cubicBezTo>
                    <a:pt x="0" y="29"/>
                    <a:pt x="3" y="43"/>
                    <a:pt x="13" y="48"/>
                  </a:cubicBezTo>
                  <a:cubicBezTo>
                    <a:pt x="23" y="52"/>
                    <a:pt x="36" y="46"/>
                    <a:pt x="42" y="33"/>
                  </a:cubicBezTo>
                  <a:cubicBezTo>
                    <a:pt x="48" y="20"/>
                    <a:pt x="45" y="6"/>
                    <a:pt x="35" y="1"/>
                  </a:cubicBezTo>
                  <a:cubicBezTo>
                    <a:pt x="34" y="1"/>
                    <a:pt x="33" y="0"/>
                    <a:pt x="31"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74" name="Freeform 107"/>
            <p:cNvSpPr/>
            <p:nvPr/>
          </p:nvSpPr>
          <p:spPr bwMode="auto">
            <a:xfrm>
              <a:off x="5559425" y="2662238"/>
              <a:ext cx="161925" cy="127000"/>
            </a:xfrm>
            <a:custGeom>
              <a:avLst/>
              <a:gdLst>
                <a:gd name="T0" fmla="*/ 33 w 96"/>
                <a:gd name="T1" fmla="*/ 68 h 75"/>
                <a:gd name="T2" fmla="*/ 69 w 96"/>
                <a:gd name="T3" fmla="*/ 72 h 75"/>
                <a:gd name="T4" fmla="*/ 71 w 96"/>
                <a:gd name="T5" fmla="*/ 71 h 75"/>
                <a:gd name="T6" fmla="*/ 84 w 96"/>
                <a:gd name="T7" fmla="*/ 62 h 75"/>
                <a:gd name="T8" fmla="*/ 88 w 96"/>
                <a:gd name="T9" fmla="*/ 56 h 75"/>
                <a:gd name="T10" fmla="*/ 63 w 96"/>
                <a:gd name="T11" fmla="*/ 6 h 75"/>
                <a:gd name="T12" fmla="*/ 25 w 96"/>
                <a:gd name="T13" fmla="*/ 4 h 75"/>
                <a:gd name="T14" fmla="*/ 8 w 96"/>
                <a:gd name="T15" fmla="*/ 19 h 75"/>
                <a:gd name="T16" fmla="*/ 33 w 96"/>
                <a:gd name="T17"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5">
                  <a:moveTo>
                    <a:pt x="33" y="68"/>
                  </a:moveTo>
                  <a:cubicBezTo>
                    <a:pt x="46" y="74"/>
                    <a:pt x="59" y="75"/>
                    <a:pt x="69" y="72"/>
                  </a:cubicBezTo>
                  <a:cubicBezTo>
                    <a:pt x="70" y="72"/>
                    <a:pt x="70" y="71"/>
                    <a:pt x="71" y="71"/>
                  </a:cubicBezTo>
                  <a:cubicBezTo>
                    <a:pt x="76" y="69"/>
                    <a:pt x="81" y="66"/>
                    <a:pt x="84" y="62"/>
                  </a:cubicBezTo>
                  <a:cubicBezTo>
                    <a:pt x="86" y="60"/>
                    <a:pt x="87" y="58"/>
                    <a:pt x="88" y="56"/>
                  </a:cubicBezTo>
                  <a:cubicBezTo>
                    <a:pt x="96" y="39"/>
                    <a:pt x="85" y="17"/>
                    <a:pt x="63" y="6"/>
                  </a:cubicBezTo>
                  <a:cubicBezTo>
                    <a:pt x="50" y="0"/>
                    <a:pt x="36" y="0"/>
                    <a:pt x="25" y="4"/>
                  </a:cubicBezTo>
                  <a:cubicBezTo>
                    <a:pt x="17" y="6"/>
                    <a:pt x="11" y="11"/>
                    <a:pt x="8" y="19"/>
                  </a:cubicBezTo>
                  <a:cubicBezTo>
                    <a:pt x="0" y="36"/>
                    <a:pt x="11" y="58"/>
                    <a:pt x="33" y="6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75" name="Freeform 108"/>
            <p:cNvSpPr/>
            <p:nvPr/>
          </p:nvSpPr>
          <p:spPr bwMode="auto">
            <a:xfrm>
              <a:off x="5759450" y="2740025"/>
              <a:ext cx="93663" cy="71438"/>
            </a:xfrm>
            <a:custGeom>
              <a:avLst/>
              <a:gdLst>
                <a:gd name="T0" fmla="*/ 51 w 56"/>
                <a:gd name="T1" fmla="*/ 29 h 42"/>
                <a:gd name="T2" fmla="*/ 37 w 56"/>
                <a:gd name="T3" fmla="*/ 0 h 42"/>
                <a:gd name="T4" fmla="*/ 36 w 56"/>
                <a:gd name="T5" fmla="*/ 0 h 42"/>
                <a:gd name="T6" fmla="*/ 30 w 56"/>
                <a:gd name="T7" fmla="*/ 3 h 42"/>
                <a:gd name="T8" fmla="*/ 7 w 56"/>
                <a:gd name="T9" fmla="*/ 3 h 42"/>
                <a:gd name="T10" fmla="*/ 5 w 56"/>
                <a:gd name="T11" fmla="*/ 7 h 42"/>
                <a:gd name="T12" fmla="*/ 20 w 56"/>
                <a:gd name="T13" fmla="*/ 36 h 42"/>
                <a:gd name="T14" fmla="*/ 51 w 56"/>
                <a:gd name="T15" fmla="*/ 29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42">
                  <a:moveTo>
                    <a:pt x="51" y="29"/>
                  </a:moveTo>
                  <a:cubicBezTo>
                    <a:pt x="56" y="19"/>
                    <a:pt x="49" y="6"/>
                    <a:pt x="37" y="0"/>
                  </a:cubicBezTo>
                  <a:cubicBezTo>
                    <a:pt x="36" y="0"/>
                    <a:pt x="36" y="0"/>
                    <a:pt x="36" y="0"/>
                  </a:cubicBezTo>
                  <a:cubicBezTo>
                    <a:pt x="34" y="1"/>
                    <a:pt x="32" y="2"/>
                    <a:pt x="30" y="3"/>
                  </a:cubicBezTo>
                  <a:cubicBezTo>
                    <a:pt x="22" y="5"/>
                    <a:pt x="14" y="6"/>
                    <a:pt x="7" y="3"/>
                  </a:cubicBezTo>
                  <a:cubicBezTo>
                    <a:pt x="6" y="4"/>
                    <a:pt x="6" y="6"/>
                    <a:pt x="5" y="7"/>
                  </a:cubicBezTo>
                  <a:cubicBezTo>
                    <a:pt x="0" y="17"/>
                    <a:pt x="7" y="30"/>
                    <a:pt x="20" y="36"/>
                  </a:cubicBezTo>
                  <a:cubicBezTo>
                    <a:pt x="33" y="42"/>
                    <a:pt x="47" y="39"/>
                    <a:pt x="51"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76" name="Freeform 109"/>
            <p:cNvSpPr/>
            <p:nvPr/>
          </p:nvSpPr>
          <p:spPr bwMode="auto">
            <a:xfrm>
              <a:off x="5730875" y="2595563"/>
              <a:ext cx="139700" cy="147637"/>
            </a:xfrm>
            <a:custGeom>
              <a:avLst/>
              <a:gdLst>
                <a:gd name="T0" fmla="*/ 60 w 83"/>
                <a:gd name="T1" fmla="*/ 3 h 87"/>
                <a:gd name="T2" fmla="*/ 37 w 83"/>
                <a:gd name="T3" fmla="*/ 3 h 87"/>
                <a:gd name="T4" fmla="*/ 10 w 83"/>
                <a:gd name="T5" fmla="*/ 29 h 87"/>
                <a:gd name="T6" fmla="*/ 22 w 83"/>
                <a:gd name="T7" fmla="*/ 83 h 87"/>
                <a:gd name="T8" fmla="*/ 29 w 83"/>
                <a:gd name="T9" fmla="*/ 86 h 87"/>
                <a:gd name="T10" fmla="*/ 45 w 83"/>
                <a:gd name="T11" fmla="*/ 84 h 87"/>
                <a:gd name="T12" fmla="*/ 47 w 83"/>
                <a:gd name="T13" fmla="*/ 83 h 87"/>
                <a:gd name="T14" fmla="*/ 72 w 83"/>
                <a:gd name="T15" fmla="*/ 58 h 87"/>
                <a:gd name="T16" fmla="*/ 60 w 83"/>
                <a:gd name="T17"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7">
                  <a:moveTo>
                    <a:pt x="60" y="3"/>
                  </a:moveTo>
                  <a:cubicBezTo>
                    <a:pt x="53" y="0"/>
                    <a:pt x="45" y="0"/>
                    <a:pt x="37" y="3"/>
                  </a:cubicBezTo>
                  <a:cubicBezTo>
                    <a:pt x="26" y="7"/>
                    <a:pt x="16" y="16"/>
                    <a:pt x="10" y="29"/>
                  </a:cubicBezTo>
                  <a:cubicBezTo>
                    <a:pt x="0" y="51"/>
                    <a:pt x="5" y="75"/>
                    <a:pt x="22" y="83"/>
                  </a:cubicBezTo>
                  <a:cubicBezTo>
                    <a:pt x="24" y="85"/>
                    <a:pt x="27" y="85"/>
                    <a:pt x="29" y="86"/>
                  </a:cubicBezTo>
                  <a:cubicBezTo>
                    <a:pt x="34" y="87"/>
                    <a:pt x="40" y="86"/>
                    <a:pt x="45" y="84"/>
                  </a:cubicBezTo>
                  <a:cubicBezTo>
                    <a:pt x="46" y="84"/>
                    <a:pt x="46" y="84"/>
                    <a:pt x="47" y="83"/>
                  </a:cubicBezTo>
                  <a:cubicBezTo>
                    <a:pt x="57" y="79"/>
                    <a:pt x="66" y="70"/>
                    <a:pt x="72" y="58"/>
                  </a:cubicBezTo>
                  <a:cubicBezTo>
                    <a:pt x="83" y="36"/>
                    <a:pt x="77" y="11"/>
                    <a:pt x="60" y="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77" name="Freeform 110"/>
            <p:cNvSpPr/>
            <p:nvPr/>
          </p:nvSpPr>
          <p:spPr bwMode="auto">
            <a:xfrm>
              <a:off x="5678488" y="2636838"/>
              <a:ext cx="95250" cy="187325"/>
            </a:xfrm>
            <a:custGeom>
              <a:avLst/>
              <a:gdLst>
                <a:gd name="T0" fmla="*/ 28 w 57"/>
                <a:gd name="T1" fmla="*/ 5 h 110"/>
                <a:gd name="T2" fmla="*/ 24 w 57"/>
                <a:gd name="T3" fmla="*/ 3 h 110"/>
                <a:gd name="T4" fmla="*/ 20 w 57"/>
                <a:gd name="T5" fmla="*/ 15 h 110"/>
                <a:gd name="T6" fmla="*/ 18 w 57"/>
                <a:gd name="T7" fmla="*/ 15 h 110"/>
                <a:gd name="T8" fmla="*/ 16 w 57"/>
                <a:gd name="T9" fmla="*/ 17 h 110"/>
                <a:gd name="T10" fmla="*/ 5 w 57"/>
                <a:gd name="T11" fmla="*/ 9 h 110"/>
                <a:gd name="T12" fmla="*/ 3 w 57"/>
                <a:gd name="T13" fmla="*/ 14 h 110"/>
                <a:gd name="T14" fmla="*/ 13 w 57"/>
                <a:gd name="T15" fmla="*/ 21 h 110"/>
                <a:gd name="T16" fmla="*/ 14 w 57"/>
                <a:gd name="T17" fmla="*/ 24 h 110"/>
                <a:gd name="T18" fmla="*/ 19 w 57"/>
                <a:gd name="T19" fmla="*/ 38 h 110"/>
                <a:gd name="T20" fmla="*/ 25 w 57"/>
                <a:gd name="T21" fmla="*/ 55 h 110"/>
                <a:gd name="T22" fmla="*/ 43 w 57"/>
                <a:gd name="T23" fmla="*/ 105 h 110"/>
                <a:gd name="T24" fmla="*/ 52 w 57"/>
                <a:gd name="T25" fmla="*/ 109 h 110"/>
                <a:gd name="T26" fmla="*/ 56 w 57"/>
                <a:gd name="T27" fmla="*/ 100 h 110"/>
                <a:gd name="T28" fmla="*/ 38 w 57"/>
                <a:gd name="T29" fmla="*/ 51 h 110"/>
                <a:gd name="T30" fmla="*/ 32 w 57"/>
                <a:gd name="T31" fmla="*/ 34 h 110"/>
                <a:gd name="T32" fmla="*/ 26 w 57"/>
                <a:gd name="T33" fmla="*/ 20 h 110"/>
                <a:gd name="T34" fmla="*/ 25 w 57"/>
                <a:gd name="T35" fmla="*/ 17 h 110"/>
                <a:gd name="T36" fmla="*/ 28 w 57"/>
                <a:gd name="T37" fmla="*/ 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110">
                  <a:moveTo>
                    <a:pt x="28" y="5"/>
                  </a:moveTo>
                  <a:cubicBezTo>
                    <a:pt x="30" y="2"/>
                    <a:pt x="25" y="0"/>
                    <a:pt x="24" y="3"/>
                  </a:cubicBezTo>
                  <a:cubicBezTo>
                    <a:pt x="22" y="6"/>
                    <a:pt x="21" y="11"/>
                    <a:pt x="20" y="15"/>
                  </a:cubicBezTo>
                  <a:cubicBezTo>
                    <a:pt x="19" y="15"/>
                    <a:pt x="19" y="15"/>
                    <a:pt x="18" y="15"/>
                  </a:cubicBezTo>
                  <a:cubicBezTo>
                    <a:pt x="17" y="16"/>
                    <a:pt x="16" y="16"/>
                    <a:pt x="16" y="17"/>
                  </a:cubicBezTo>
                  <a:cubicBezTo>
                    <a:pt x="13" y="13"/>
                    <a:pt x="9" y="11"/>
                    <a:pt x="5" y="9"/>
                  </a:cubicBezTo>
                  <a:cubicBezTo>
                    <a:pt x="2" y="8"/>
                    <a:pt x="0" y="12"/>
                    <a:pt x="3" y="14"/>
                  </a:cubicBezTo>
                  <a:cubicBezTo>
                    <a:pt x="7" y="15"/>
                    <a:pt x="11" y="18"/>
                    <a:pt x="13" y="21"/>
                  </a:cubicBezTo>
                  <a:cubicBezTo>
                    <a:pt x="13" y="22"/>
                    <a:pt x="13" y="23"/>
                    <a:pt x="14" y="24"/>
                  </a:cubicBezTo>
                  <a:cubicBezTo>
                    <a:pt x="19" y="38"/>
                    <a:pt x="19" y="38"/>
                    <a:pt x="19" y="38"/>
                  </a:cubicBezTo>
                  <a:cubicBezTo>
                    <a:pt x="25" y="55"/>
                    <a:pt x="25" y="55"/>
                    <a:pt x="25" y="55"/>
                  </a:cubicBezTo>
                  <a:cubicBezTo>
                    <a:pt x="43" y="105"/>
                    <a:pt x="43" y="105"/>
                    <a:pt x="43" y="105"/>
                  </a:cubicBezTo>
                  <a:cubicBezTo>
                    <a:pt x="44" y="109"/>
                    <a:pt x="48" y="110"/>
                    <a:pt x="52" y="109"/>
                  </a:cubicBezTo>
                  <a:cubicBezTo>
                    <a:pt x="55" y="108"/>
                    <a:pt x="57" y="104"/>
                    <a:pt x="56" y="100"/>
                  </a:cubicBezTo>
                  <a:cubicBezTo>
                    <a:pt x="38" y="51"/>
                    <a:pt x="38" y="51"/>
                    <a:pt x="38" y="51"/>
                  </a:cubicBezTo>
                  <a:cubicBezTo>
                    <a:pt x="32" y="34"/>
                    <a:pt x="32" y="34"/>
                    <a:pt x="32" y="34"/>
                  </a:cubicBezTo>
                  <a:cubicBezTo>
                    <a:pt x="26" y="20"/>
                    <a:pt x="26" y="20"/>
                    <a:pt x="26" y="20"/>
                  </a:cubicBezTo>
                  <a:cubicBezTo>
                    <a:pt x="26" y="19"/>
                    <a:pt x="25" y="18"/>
                    <a:pt x="25" y="17"/>
                  </a:cubicBezTo>
                  <a:cubicBezTo>
                    <a:pt x="25" y="13"/>
                    <a:pt x="26" y="8"/>
                    <a:pt x="28"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78" name="Freeform 111"/>
            <p:cNvSpPr/>
            <p:nvPr/>
          </p:nvSpPr>
          <p:spPr bwMode="auto">
            <a:xfrm>
              <a:off x="5453063" y="2660650"/>
              <a:ext cx="49212" cy="73025"/>
            </a:xfrm>
            <a:custGeom>
              <a:avLst/>
              <a:gdLst>
                <a:gd name="T0" fmla="*/ 21 w 29"/>
                <a:gd name="T1" fmla="*/ 40 h 43"/>
                <a:gd name="T2" fmla="*/ 25 w 29"/>
                <a:gd name="T3" fmla="*/ 34 h 43"/>
                <a:gd name="T4" fmla="*/ 8 w 29"/>
                <a:gd name="T5" fmla="*/ 6 h 43"/>
                <a:gd name="T6" fmla="*/ 4 w 29"/>
                <a:gd name="T7" fmla="*/ 0 h 43"/>
                <a:gd name="T8" fmla="*/ 0 w 29"/>
                <a:gd name="T9" fmla="*/ 7 h 43"/>
                <a:gd name="T10" fmla="*/ 21 w 29"/>
                <a:gd name="T11" fmla="*/ 40 h 43"/>
              </a:gdLst>
              <a:ahLst/>
              <a:cxnLst>
                <a:cxn ang="0">
                  <a:pos x="T0" y="T1"/>
                </a:cxn>
                <a:cxn ang="0">
                  <a:pos x="T2" y="T3"/>
                </a:cxn>
                <a:cxn ang="0">
                  <a:pos x="T4" y="T5"/>
                </a:cxn>
                <a:cxn ang="0">
                  <a:pos x="T6" y="T7"/>
                </a:cxn>
                <a:cxn ang="0">
                  <a:pos x="T8" y="T9"/>
                </a:cxn>
                <a:cxn ang="0">
                  <a:pos x="T10" y="T11"/>
                </a:cxn>
              </a:cxnLst>
              <a:rect l="0" t="0" r="r" b="b"/>
              <a:pathLst>
                <a:path w="29" h="43">
                  <a:moveTo>
                    <a:pt x="21" y="40"/>
                  </a:moveTo>
                  <a:cubicBezTo>
                    <a:pt x="25" y="43"/>
                    <a:pt x="29" y="36"/>
                    <a:pt x="25" y="34"/>
                  </a:cubicBezTo>
                  <a:cubicBezTo>
                    <a:pt x="15" y="28"/>
                    <a:pt x="8" y="17"/>
                    <a:pt x="8" y="6"/>
                  </a:cubicBezTo>
                  <a:cubicBezTo>
                    <a:pt x="6" y="4"/>
                    <a:pt x="5" y="2"/>
                    <a:pt x="4" y="0"/>
                  </a:cubicBezTo>
                  <a:cubicBezTo>
                    <a:pt x="3" y="3"/>
                    <a:pt x="2" y="5"/>
                    <a:pt x="0" y="7"/>
                  </a:cubicBezTo>
                  <a:cubicBezTo>
                    <a:pt x="1" y="21"/>
                    <a:pt x="9" y="34"/>
                    <a:pt x="21" y="4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79" name="Freeform 112"/>
            <p:cNvSpPr/>
            <p:nvPr/>
          </p:nvSpPr>
          <p:spPr bwMode="auto">
            <a:xfrm>
              <a:off x="5486400" y="2528888"/>
              <a:ext cx="76200" cy="74612"/>
            </a:xfrm>
            <a:custGeom>
              <a:avLst/>
              <a:gdLst>
                <a:gd name="T0" fmla="*/ 41 w 45"/>
                <a:gd name="T1" fmla="*/ 14 h 44"/>
                <a:gd name="T2" fmla="*/ 21 w 45"/>
                <a:gd name="T3" fmla="*/ 0 h 44"/>
                <a:gd name="T4" fmla="*/ 16 w 45"/>
                <a:gd name="T5" fmla="*/ 1 h 44"/>
                <a:gd name="T6" fmla="*/ 0 w 45"/>
                <a:gd name="T7" fmla="*/ 11 h 44"/>
                <a:gd name="T8" fmla="*/ 4 w 45"/>
                <a:gd name="T9" fmla="*/ 16 h 44"/>
                <a:gd name="T10" fmla="*/ 13 w 45"/>
                <a:gd name="T11" fmla="*/ 12 h 44"/>
                <a:gd name="T12" fmla="*/ 16 w 45"/>
                <a:gd name="T13" fmla="*/ 12 h 44"/>
                <a:gd name="T14" fmla="*/ 28 w 45"/>
                <a:gd name="T15" fmla="*/ 19 h 44"/>
                <a:gd name="T16" fmla="*/ 21 w 45"/>
                <a:gd name="T17" fmla="*/ 34 h 44"/>
                <a:gd name="T18" fmla="*/ 12 w 45"/>
                <a:gd name="T19" fmla="*/ 37 h 44"/>
                <a:gd name="T20" fmla="*/ 11 w 45"/>
                <a:gd name="T21" fmla="*/ 44 h 44"/>
                <a:gd name="T22" fmla="*/ 17 w 45"/>
                <a:gd name="T23" fmla="*/ 44 h 44"/>
                <a:gd name="T24" fmla="*/ 31 w 45"/>
                <a:gd name="T25" fmla="*/ 41 h 44"/>
                <a:gd name="T26" fmla="*/ 41 w 45"/>
                <a:gd name="T27"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4">
                  <a:moveTo>
                    <a:pt x="41" y="14"/>
                  </a:moveTo>
                  <a:cubicBezTo>
                    <a:pt x="38" y="6"/>
                    <a:pt x="29" y="0"/>
                    <a:pt x="21" y="0"/>
                  </a:cubicBezTo>
                  <a:cubicBezTo>
                    <a:pt x="19" y="0"/>
                    <a:pt x="18" y="1"/>
                    <a:pt x="16" y="1"/>
                  </a:cubicBezTo>
                  <a:cubicBezTo>
                    <a:pt x="10" y="2"/>
                    <a:pt x="5" y="6"/>
                    <a:pt x="0" y="11"/>
                  </a:cubicBezTo>
                  <a:cubicBezTo>
                    <a:pt x="1" y="13"/>
                    <a:pt x="3" y="14"/>
                    <a:pt x="4" y="16"/>
                  </a:cubicBezTo>
                  <a:cubicBezTo>
                    <a:pt x="7" y="14"/>
                    <a:pt x="10" y="13"/>
                    <a:pt x="13" y="12"/>
                  </a:cubicBezTo>
                  <a:cubicBezTo>
                    <a:pt x="14" y="12"/>
                    <a:pt x="15" y="12"/>
                    <a:pt x="16" y="12"/>
                  </a:cubicBezTo>
                  <a:cubicBezTo>
                    <a:pt x="21" y="12"/>
                    <a:pt x="26" y="15"/>
                    <a:pt x="28" y="19"/>
                  </a:cubicBezTo>
                  <a:cubicBezTo>
                    <a:pt x="30" y="25"/>
                    <a:pt x="27" y="31"/>
                    <a:pt x="21" y="34"/>
                  </a:cubicBezTo>
                  <a:cubicBezTo>
                    <a:pt x="19" y="36"/>
                    <a:pt x="16" y="37"/>
                    <a:pt x="12" y="37"/>
                  </a:cubicBezTo>
                  <a:cubicBezTo>
                    <a:pt x="12" y="40"/>
                    <a:pt x="12" y="42"/>
                    <a:pt x="11" y="44"/>
                  </a:cubicBezTo>
                  <a:cubicBezTo>
                    <a:pt x="13" y="44"/>
                    <a:pt x="15" y="44"/>
                    <a:pt x="17" y="44"/>
                  </a:cubicBezTo>
                  <a:cubicBezTo>
                    <a:pt x="22" y="44"/>
                    <a:pt x="27" y="43"/>
                    <a:pt x="31" y="41"/>
                  </a:cubicBezTo>
                  <a:cubicBezTo>
                    <a:pt x="40" y="36"/>
                    <a:pt x="45" y="25"/>
                    <a:pt x="41" y="1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80" name="Freeform 113"/>
            <p:cNvSpPr/>
            <p:nvPr/>
          </p:nvSpPr>
          <p:spPr bwMode="auto">
            <a:xfrm>
              <a:off x="5414963" y="2484438"/>
              <a:ext cx="74612" cy="65087"/>
            </a:xfrm>
            <a:custGeom>
              <a:avLst/>
              <a:gdLst>
                <a:gd name="T0" fmla="*/ 43 w 44"/>
                <a:gd name="T1" fmla="*/ 17 h 38"/>
                <a:gd name="T2" fmla="*/ 22 w 44"/>
                <a:gd name="T3" fmla="*/ 0 h 38"/>
                <a:gd name="T4" fmla="*/ 21 w 44"/>
                <a:gd name="T5" fmla="*/ 0 h 38"/>
                <a:gd name="T6" fmla="*/ 1 w 44"/>
                <a:gd name="T7" fmla="*/ 19 h 38"/>
                <a:gd name="T8" fmla="*/ 6 w 44"/>
                <a:gd name="T9" fmla="*/ 38 h 38"/>
                <a:gd name="T10" fmla="*/ 11 w 44"/>
                <a:gd name="T11" fmla="*/ 35 h 38"/>
                <a:gd name="T12" fmla="*/ 10 w 44"/>
                <a:gd name="T13" fmla="*/ 25 h 38"/>
                <a:gd name="T14" fmla="*/ 22 w 44"/>
                <a:gd name="T15" fmla="*/ 14 h 38"/>
                <a:gd name="T16" fmla="*/ 22 w 44"/>
                <a:gd name="T17" fmla="*/ 14 h 38"/>
                <a:gd name="T18" fmla="*/ 34 w 44"/>
                <a:gd name="T19" fmla="*/ 24 h 38"/>
                <a:gd name="T20" fmla="*/ 34 w 44"/>
                <a:gd name="T21" fmla="*/ 34 h 38"/>
                <a:gd name="T22" fmla="*/ 40 w 44"/>
                <a:gd name="T23" fmla="*/ 36 h 38"/>
                <a:gd name="T24" fmla="*/ 43 w 44"/>
                <a:gd name="T25" fmla="*/ 1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38">
                  <a:moveTo>
                    <a:pt x="43" y="17"/>
                  </a:moveTo>
                  <a:cubicBezTo>
                    <a:pt x="42" y="7"/>
                    <a:pt x="33" y="0"/>
                    <a:pt x="22" y="0"/>
                  </a:cubicBezTo>
                  <a:cubicBezTo>
                    <a:pt x="22" y="0"/>
                    <a:pt x="22" y="0"/>
                    <a:pt x="21" y="0"/>
                  </a:cubicBezTo>
                  <a:cubicBezTo>
                    <a:pt x="10" y="0"/>
                    <a:pt x="2" y="9"/>
                    <a:pt x="1" y="19"/>
                  </a:cubicBezTo>
                  <a:cubicBezTo>
                    <a:pt x="0" y="25"/>
                    <a:pt x="2" y="32"/>
                    <a:pt x="6" y="38"/>
                  </a:cubicBezTo>
                  <a:cubicBezTo>
                    <a:pt x="8" y="37"/>
                    <a:pt x="9" y="36"/>
                    <a:pt x="11" y="35"/>
                  </a:cubicBezTo>
                  <a:cubicBezTo>
                    <a:pt x="10" y="32"/>
                    <a:pt x="10" y="28"/>
                    <a:pt x="10" y="25"/>
                  </a:cubicBezTo>
                  <a:cubicBezTo>
                    <a:pt x="11" y="19"/>
                    <a:pt x="16" y="14"/>
                    <a:pt x="22" y="14"/>
                  </a:cubicBezTo>
                  <a:cubicBezTo>
                    <a:pt x="22" y="14"/>
                    <a:pt x="22" y="14"/>
                    <a:pt x="22" y="14"/>
                  </a:cubicBezTo>
                  <a:cubicBezTo>
                    <a:pt x="28" y="14"/>
                    <a:pt x="33" y="18"/>
                    <a:pt x="34" y="24"/>
                  </a:cubicBezTo>
                  <a:cubicBezTo>
                    <a:pt x="35" y="27"/>
                    <a:pt x="35" y="30"/>
                    <a:pt x="34" y="34"/>
                  </a:cubicBezTo>
                  <a:cubicBezTo>
                    <a:pt x="36" y="34"/>
                    <a:pt x="38" y="35"/>
                    <a:pt x="40" y="36"/>
                  </a:cubicBezTo>
                  <a:cubicBezTo>
                    <a:pt x="43" y="30"/>
                    <a:pt x="44" y="23"/>
                    <a:pt x="43" y="1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81" name="Freeform 114"/>
            <p:cNvSpPr/>
            <p:nvPr/>
          </p:nvSpPr>
          <p:spPr bwMode="auto">
            <a:xfrm>
              <a:off x="5441950" y="2574925"/>
              <a:ext cx="28575" cy="30163"/>
            </a:xfrm>
            <a:custGeom>
              <a:avLst/>
              <a:gdLst>
                <a:gd name="T0" fmla="*/ 8 w 17"/>
                <a:gd name="T1" fmla="*/ 0 h 18"/>
                <a:gd name="T2" fmla="*/ 8 w 17"/>
                <a:gd name="T3" fmla="*/ 0 h 18"/>
                <a:gd name="T4" fmla="*/ 0 w 17"/>
                <a:gd name="T5" fmla="*/ 9 h 18"/>
                <a:gd name="T6" fmla="*/ 8 w 17"/>
                <a:gd name="T7" fmla="*/ 18 h 18"/>
                <a:gd name="T8" fmla="*/ 8 w 17"/>
                <a:gd name="T9" fmla="*/ 18 h 18"/>
                <a:gd name="T10" fmla="*/ 17 w 17"/>
                <a:gd name="T11" fmla="*/ 9 h 18"/>
                <a:gd name="T12" fmla="*/ 8 w 17"/>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7" h="18">
                  <a:moveTo>
                    <a:pt x="8" y="0"/>
                  </a:moveTo>
                  <a:cubicBezTo>
                    <a:pt x="8" y="0"/>
                    <a:pt x="8" y="0"/>
                    <a:pt x="8" y="0"/>
                  </a:cubicBezTo>
                  <a:cubicBezTo>
                    <a:pt x="4" y="0"/>
                    <a:pt x="0" y="4"/>
                    <a:pt x="0" y="9"/>
                  </a:cubicBezTo>
                  <a:cubicBezTo>
                    <a:pt x="0" y="14"/>
                    <a:pt x="3" y="18"/>
                    <a:pt x="8" y="18"/>
                  </a:cubicBezTo>
                  <a:cubicBezTo>
                    <a:pt x="8" y="18"/>
                    <a:pt x="8" y="18"/>
                    <a:pt x="8" y="18"/>
                  </a:cubicBezTo>
                  <a:cubicBezTo>
                    <a:pt x="13" y="18"/>
                    <a:pt x="17" y="14"/>
                    <a:pt x="17" y="9"/>
                  </a:cubicBezTo>
                  <a:cubicBezTo>
                    <a:pt x="17" y="5"/>
                    <a:pt x="13" y="1"/>
                    <a:pt x="8"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82" name="Freeform 115"/>
            <p:cNvSpPr>
              <a:spLocks noEditPoints="1"/>
            </p:cNvSpPr>
            <p:nvPr/>
          </p:nvSpPr>
          <p:spPr bwMode="auto">
            <a:xfrm>
              <a:off x="5411788" y="2546350"/>
              <a:ext cx="90487" cy="87313"/>
            </a:xfrm>
            <a:custGeom>
              <a:avLst/>
              <a:gdLst>
                <a:gd name="T0" fmla="*/ 27 w 53"/>
                <a:gd name="T1" fmla="*/ 0 h 52"/>
                <a:gd name="T2" fmla="*/ 26 w 53"/>
                <a:gd name="T3" fmla="*/ 0 h 52"/>
                <a:gd name="T4" fmla="*/ 26 w 53"/>
                <a:gd name="T5" fmla="*/ 8 h 52"/>
                <a:gd name="T6" fmla="*/ 27 w 53"/>
                <a:gd name="T7" fmla="*/ 8 h 52"/>
                <a:gd name="T8" fmla="*/ 44 w 53"/>
                <a:gd name="T9" fmla="*/ 26 h 52"/>
                <a:gd name="T10" fmla="*/ 44 w 53"/>
                <a:gd name="T11" fmla="*/ 26 h 52"/>
                <a:gd name="T12" fmla="*/ 26 w 53"/>
                <a:gd name="T13" fmla="*/ 44 h 52"/>
                <a:gd name="T14" fmla="*/ 26 w 53"/>
                <a:gd name="T15" fmla="*/ 44 h 52"/>
                <a:gd name="T16" fmla="*/ 26 w 53"/>
                <a:gd name="T17" fmla="*/ 52 h 52"/>
                <a:gd name="T18" fmla="*/ 26 w 53"/>
                <a:gd name="T19" fmla="*/ 52 h 52"/>
                <a:gd name="T20" fmla="*/ 53 w 53"/>
                <a:gd name="T21" fmla="*/ 27 h 52"/>
                <a:gd name="T22" fmla="*/ 27 w 53"/>
                <a:gd name="T23" fmla="*/ 0 h 52"/>
                <a:gd name="T24" fmla="*/ 26 w 53"/>
                <a:gd name="T25" fmla="*/ 0 h 52"/>
                <a:gd name="T26" fmla="*/ 26 w 53"/>
                <a:gd name="T27" fmla="*/ 0 h 52"/>
                <a:gd name="T28" fmla="*/ 0 w 53"/>
                <a:gd name="T29" fmla="*/ 25 h 52"/>
                <a:gd name="T30" fmla="*/ 26 w 53"/>
                <a:gd name="T31" fmla="*/ 52 h 52"/>
                <a:gd name="T32" fmla="*/ 26 w 53"/>
                <a:gd name="T33" fmla="*/ 52 h 52"/>
                <a:gd name="T34" fmla="*/ 26 w 53"/>
                <a:gd name="T35" fmla="*/ 44 h 52"/>
                <a:gd name="T36" fmla="*/ 26 w 53"/>
                <a:gd name="T37" fmla="*/ 44 h 52"/>
                <a:gd name="T38" fmla="*/ 9 w 53"/>
                <a:gd name="T39" fmla="*/ 26 h 52"/>
                <a:gd name="T40" fmla="*/ 26 w 53"/>
                <a:gd name="T41" fmla="*/ 8 h 52"/>
                <a:gd name="T42" fmla="*/ 26 w 53"/>
                <a:gd name="T43" fmla="*/ 8 h 52"/>
                <a:gd name="T44" fmla="*/ 26 w 53"/>
                <a:gd name="T4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52">
                  <a:moveTo>
                    <a:pt x="27" y="0"/>
                  </a:moveTo>
                  <a:cubicBezTo>
                    <a:pt x="26" y="0"/>
                    <a:pt x="26" y="0"/>
                    <a:pt x="26" y="0"/>
                  </a:cubicBezTo>
                  <a:cubicBezTo>
                    <a:pt x="26" y="8"/>
                    <a:pt x="26" y="8"/>
                    <a:pt x="26" y="8"/>
                  </a:cubicBezTo>
                  <a:cubicBezTo>
                    <a:pt x="27" y="8"/>
                    <a:pt x="27" y="8"/>
                    <a:pt x="27" y="8"/>
                  </a:cubicBezTo>
                  <a:cubicBezTo>
                    <a:pt x="36" y="9"/>
                    <a:pt x="44" y="17"/>
                    <a:pt x="44" y="26"/>
                  </a:cubicBezTo>
                  <a:cubicBezTo>
                    <a:pt x="44" y="26"/>
                    <a:pt x="44" y="26"/>
                    <a:pt x="44" y="26"/>
                  </a:cubicBezTo>
                  <a:cubicBezTo>
                    <a:pt x="44" y="36"/>
                    <a:pt x="36" y="44"/>
                    <a:pt x="26" y="44"/>
                  </a:cubicBezTo>
                  <a:cubicBezTo>
                    <a:pt x="26" y="44"/>
                    <a:pt x="26" y="44"/>
                    <a:pt x="26" y="44"/>
                  </a:cubicBezTo>
                  <a:cubicBezTo>
                    <a:pt x="26" y="52"/>
                    <a:pt x="26" y="52"/>
                    <a:pt x="26" y="52"/>
                  </a:cubicBezTo>
                  <a:cubicBezTo>
                    <a:pt x="26" y="52"/>
                    <a:pt x="26" y="52"/>
                    <a:pt x="26" y="52"/>
                  </a:cubicBezTo>
                  <a:cubicBezTo>
                    <a:pt x="40" y="52"/>
                    <a:pt x="52" y="41"/>
                    <a:pt x="53" y="27"/>
                  </a:cubicBezTo>
                  <a:cubicBezTo>
                    <a:pt x="53" y="12"/>
                    <a:pt x="41" y="0"/>
                    <a:pt x="27" y="0"/>
                  </a:cubicBezTo>
                  <a:close/>
                  <a:moveTo>
                    <a:pt x="26" y="0"/>
                  </a:moveTo>
                  <a:cubicBezTo>
                    <a:pt x="26" y="0"/>
                    <a:pt x="26" y="0"/>
                    <a:pt x="26" y="0"/>
                  </a:cubicBezTo>
                  <a:cubicBezTo>
                    <a:pt x="12" y="0"/>
                    <a:pt x="0" y="11"/>
                    <a:pt x="0" y="25"/>
                  </a:cubicBezTo>
                  <a:cubicBezTo>
                    <a:pt x="0" y="40"/>
                    <a:pt x="11" y="52"/>
                    <a:pt x="26" y="52"/>
                  </a:cubicBezTo>
                  <a:cubicBezTo>
                    <a:pt x="26" y="52"/>
                    <a:pt x="26" y="52"/>
                    <a:pt x="26" y="52"/>
                  </a:cubicBezTo>
                  <a:cubicBezTo>
                    <a:pt x="26" y="44"/>
                    <a:pt x="26" y="44"/>
                    <a:pt x="26" y="44"/>
                  </a:cubicBezTo>
                  <a:cubicBezTo>
                    <a:pt x="26" y="44"/>
                    <a:pt x="26" y="44"/>
                    <a:pt x="26" y="44"/>
                  </a:cubicBezTo>
                  <a:cubicBezTo>
                    <a:pt x="16" y="43"/>
                    <a:pt x="8" y="35"/>
                    <a:pt x="9" y="26"/>
                  </a:cubicBezTo>
                  <a:cubicBezTo>
                    <a:pt x="9" y="16"/>
                    <a:pt x="17" y="8"/>
                    <a:pt x="26" y="8"/>
                  </a:cubicBezTo>
                  <a:cubicBezTo>
                    <a:pt x="26" y="8"/>
                    <a:pt x="26" y="8"/>
                    <a:pt x="26" y="8"/>
                  </a:cubicBezTo>
                  <a:lnTo>
                    <a:pt x="2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83" name="Freeform 116"/>
            <p:cNvSpPr/>
            <p:nvPr/>
          </p:nvSpPr>
          <p:spPr bwMode="auto">
            <a:xfrm>
              <a:off x="5376863" y="2608263"/>
              <a:ext cx="79375" cy="76200"/>
            </a:xfrm>
            <a:custGeom>
              <a:avLst/>
              <a:gdLst>
                <a:gd name="T0" fmla="*/ 22 w 47"/>
                <a:gd name="T1" fmla="*/ 6 h 45"/>
                <a:gd name="T2" fmla="*/ 19 w 47"/>
                <a:gd name="T3" fmla="*/ 0 h 45"/>
                <a:gd name="T4" fmla="*/ 5 w 47"/>
                <a:gd name="T5" fmla="*/ 15 h 45"/>
                <a:gd name="T6" fmla="*/ 12 w 47"/>
                <a:gd name="T7" fmla="*/ 42 h 45"/>
                <a:gd name="T8" fmla="*/ 24 w 47"/>
                <a:gd name="T9" fmla="*/ 45 h 45"/>
                <a:gd name="T10" fmla="*/ 40 w 47"/>
                <a:gd name="T11" fmla="*/ 38 h 45"/>
                <a:gd name="T12" fmla="*/ 47 w 47"/>
                <a:gd name="T13" fmla="*/ 19 h 45"/>
                <a:gd name="T14" fmla="*/ 47 w 47"/>
                <a:gd name="T15" fmla="*/ 19 h 45"/>
                <a:gd name="T16" fmla="*/ 46 w 47"/>
                <a:gd name="T17" fmla="*/ 19 h 45"/>
                <a:gd name="T18" fmla="*/ 41 w 47"/>
                <a:gd name="T19" fmla="*/ 19 h 45"/>
                <a:gd name="T20" fmla="*/ 36 w 47"/>
                <a:gd name="T21" fmla="*/ 27 h 45"/>
                <a:gd name="T22" fmla="*/ 26 w 47"/>
                <a:gd name="T23" fmla="*/ 32 h 45"/>
                <a:gd name="T24" fmla="*/ 20 w 47"/>
                <a:gd name="T25" fmla="*/ 30 h 45"/>
                <a:gd name="T26" fmla="*/ 16 w 47"/>
                <a:gd name="T27" fmla="*/ 14 h 45"/>
                <a:gd name="T28" fmla="*/ 22 w 47"/>
                <a:gd name="T29"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45">
                  <a:moveTo>
                    <a:pt x="22" y="6"/>
                  </a:moveTo>
                  <a:cubicBezTo>
                    <a:pt x="21" y="4"/>
                    <a:pt x="20" y="2"/>
                    <a:pt x="19" y="0"/>
                  </a:cubicBezTo>
                  <a:cubicBezTo>
                    <a:pt x="13" y="4"/>
                    <a:pt x="8" y="9"/>
                    <a:pt x="5" y="15"/>
                  </a:cubicBezTo>
                  <a:cubicBezTo>
                    <a:pt x="0" y="24"/>
                    <a:pt x="3" y="36"/>
                    <a:pt x="12" y="42"/>
                  </a:cubicBezTo>
                  <a:cubicBezTo>
                    <a:pt x="16" y="44"/>
                    <a:pt x="20" y="45"/>
                    <a:pt x="24" y="45"/>
                  </a:cubicBezTo>
                  <a:cubicBezTo>
                    <a:pt x="30" y="45"/>
                    <a:pt x="36" y="43"/>
                    <a:pt x="40" y="38"/>
                  </a:cubicBezTo>
                  <a:cubicBezTo>
                    <a:pt x="44" y="33"/>
                    <a:pt x="47" y="27"/>
                    <a:pt x="47" y="19"/>
                  </a:cubicBezTo>
                  <a:cubicBezTo>
                    <a:pt x="47" y="19"/>
                    <a:pt x="47" y="19"/>
                    <a:pt x="47" y="19"/>
                  </a:cubicBezTo>
                  <a:cubicBezTo>
                    <a:pt x="47" y="19"/>
                    <a:pt x="47" y="19"/>
                    <a:pt x="46" y="19"/>
                  </a:cubicBezTo>
                  <a:cubicBezTo>
                    <a:pt x="45" y="19"/>
                    <a:pt x="43" y="19"/>
                    <a:pt x="41" y="19"/>
                  </a:cubicBezTo>
                  <a:cubicBezTo>
                    <a:pt x="40" y="22"/>
                    <a:pt x="38" y="25"/>
                    <a:pt x="36" y="27"/>
                  </a:cubicBezTo>
                  <a:cubicBezTo>
                    <a:pt x="33" y="30"/>
                    <a:pt x="30" y="32"/>
                    <a:pt x="26" y="32"/>
                  </a:cubicBezTo>
                  <a:cubicBezTo>
                    <a:pt x="24" y="32"/>
                    <a:pt x="22" y="31"/>
                    <a:pt x="20" y="30"/>
                  </a:cubicBezTo>
                  <a:cubicBezTo>
                    <a:pt x="15" y="27"/>
                    <a:pt x="14" y="20"/>
                    <a:pt x="16" y="14"/>
                  </a:cubicBezTo>
                  <a:cubicBezTo>
                    <a:pt x="18" y="11"/>
                    <a:pt x="20" y="8"/>
                    <a:pt x="22" y="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84" name="Freeform 117"/>
            <p:cNvSpPr/>
            <p:nvPr/>
          </p:nvSpPr>
          <p:spPr bwMode="auto">
            <a:xfrm>
              <a:off x="5459413" y="2605088"/>
              <a:ext cx="80962" cy="76200"/>
            </a:xfrm>
            <a:custGeom>
              <a:avLst/>
              <a:gdLst>
                <a:gd name="T0" fmla="*/ 37 w 48"/>
                <a:gd name="T1" fmla="*/ 41 h 45"/>
                <a:gd name="T2" fmla="*/ 42 w 48"/>
                <a:gd name="T3" fmla="*/ 13 h 45"/>
                <a:gd name="T4" fmla="*/ 27 w 48"/>
                <a:gd name="T5" fmla="*/ 0 h 45"/>
                <a:gd name="T6" fmla="*/ 24 w 48"/>
                <a:gd name="T7" fmla="*/ 6 h 45"/>
                <a:gd name="T8" fmla="*/ 31 w 48"/>
                <a:gd name="T9" fmla="*/ 13 h 45"/>
                <a:gd name="T10" fmla="*/ 28 w 48"/>
                <a:gd name="T11" fmla="*/ 29 h 45"/>
                <a:gd name="T12" fmla="*/ 21 w 48"/>
                <a:gd name="T13" fmla="*/ 32 h 45"/>
                <a:gd name="T14" fmla="*/ 12 w 48"/>
                <a:gd name="T15" fmla="*/ 28 h 45"/>
                <a:gd name="T16" fmla="*/ 6 w 48"/>
                <a:gd name="T17" fmla="*/ 20 h 45"/>
                <a:gd name="T18" fmla="*/ 0 w 48"/>
                <a:gd name="T19" fmla="*/ 21 h 45"/>
                <a:gd name="T20" fmla="*/ 3 w 48"/>
                <a:gd name="T21" fmla="*/ 30 h 45"/>
                <a:gd name="T22" fmla="*/ 4 w 48"/>
                <a:gd name="T23" fmla="*/ 32 h 45"/>
                <a:gd name="T24" fmla="*/ 9 w 48"/>
                <a:gd name="T25" fmla="*/ 39 h 45"/>
                <a:gd name="T26" fmla="*/ 24 w 48"/>
                <a:gd name="T27" fmla="*/ 45 h 45"/>
                <a:gd name="T28" fmla="*/ 37 w 48"/>
                <a:gd name="T29"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5">
                  <a:moveTo>
                    <a:pt x="37" y="41"/>
                  </a:moveTo>
                  <a:cubicBezTo>
                    <a:pt x="46" y="34"/>
                    <a:pt x="48" y="22"/>
                    <a:pt x="42" y="13"/>
                  </a:cubicBezTo>
                  <a:cubicBezTo>
                    <a:pt x="39" y="7"/>
                    <a:pt x="34" y="3"/>
                    <a:pt x="27" y="0"/>
                  </a:cubicBezTo>
                  <a:cubicBezTo>
                    <a:pt x="26" y="2"/>
                    <a:pt x="25" y="4"/>
                    <a:pt x="24" y="6"/>
                  </a:cubicBezTo>
                  <a:cubicBezTo>
                    <a:pt x="27" y="8"/>
                    <a:pt x="29" y="11"/>
                    <a:pt x="31" y="13"/>
                  </a:cubicBezTo>
                  <a:cubicBezTo>
                    <a:pt x="34" y="19"/>
                    <a:pt x="33" y="26"/>
                    <a:pt x="28" y="29"/>
                  </a:cubicBezTo>
                  <a:cubicBezTo>
                    <a:pt x="26" y="31"/>
                    <a:pt x="24" y="32"/>
                    <a:pt x="21" y="32"/>
                  </a:cubicBezTo>
                  <a:cubicBezTo>
                    <a:pt x="18" y="32"/>
                    <a:pt x="15" y="30"/>
                    <a:pt x="12" y="28"/>
                  </a:cubicBezTo>
                  <a:cubicBezTo>
                    <a:pt x="10" y="26"/>
                    <a:pt x="8" y="23"/>
                    <a:pt x="6" y="20"/>
                  </a:cubicBezTo>
                  <a:cubicBezTo>
                    <a:pt x="4" y="21"/>
                    <a:pt x="2" y="21"/>
                    <a:pt x="0" y="21"/>
                  </a:cubicBezTo>
                  <a:cubicBezTo>
                    <a:pt x="1" y="24"/>
                    <a:pt x="2" y="27"/>
                    <a:pt x="3" y="30"/>
                  </a:cubicBezTo>
                  <a:cubicBezTo>
                    <a:pt x="3" y="31"/>
                    <a:pt x="4" y="32"/>
                    <a:pt x="4" y="32"/>
                  </a:cubicBezTo>
                  <a:cubicBezTo>
                    <a:pt x="5" y="35"/>
                    <a:pt x="7" y="37"/>
                    <a:pt x="9" y="39"/>
                  </a:cubicBezTo>
                  <a:cubicBezTo>
                    <a:pt x="13" y="43"/>
                    <a:pt x="18" y="45"/>
                    <a:pt x="24" y="45"/>
                  </a:cubicBezTo>
                  <a:cubicBezTo>
                    <a:pt x="28" y="45"/>
                    <a:pt x="33" y="44"/>
                    <a:pt x="37"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85" name="Freeform 118"/>
            <p:cNvSpPr/>
            <p:nvPr/>
          </p:nvSpPr>
          <p:spPr bwMode="auto">
            <a:xfrm>
              <a:off x="5348288" y="2535238"/>
              <a:ext cx="76200" cy="73025"/>
            </a:xfrm>
            <a:custGeom>
              <a:avLst/>
              <a:gdLst>
                <a:gd name="T0" fmla="*/ 15 w 45"/>
                <a:gd name="T1" fmla="*/ 41 h 43"/>
                <a:gd name="T2" fmla="*/ 27 w 45"/>
                <a:gd name="T3" fmla="*/ 43 h 43"/>
                <a:gd name="T4" fmla="*/ 36 w 45"/>
                <a:gd name="T5" fmla="*/ 42 h 43"/>
                <a:gd name="T6" fmla="*/ 34 w 45"/>
                <a:gd name="T7" fmla="*/ 36 h 43"/>
                <a:gd name="T8" fmla="*/ 25 w 45"/>
                <a:gd name="T9" fmla="*/ 34 h 43"/>
                <a:gd name="T10" fmla="*/ 17 w 45"/>
                <a:gd name="T11" fmla="*/ 19 h 43"/>
                <a:gd name="T12" fmla="*/ 30 w 45"/>
                <a:gd name="T13" fmla="*/ 11 h 43"/>
                <a:gd name="T14" fmla="*/ 31 w 45"/>
                <a:gd name="T15" fmla="*/ 11 h 43"/>
                <a:gd name="T16" fmla="*/ 40 w 45"/>
                <a:gd name="T17" fmla="*/ 14 h 43"/>
                <a:gd name="T18" fmla="*/ 45 w 45"/>
                <a:gd name="T19" fmla="*/ 9 h 43"/>
                <a:gd name="T20" fmla="*/ 27 w 45"/>
                <a:gd name="T21" fmla="*/ 0 h 43"/>
                <a:gd name="T22" fmla="*/ 24 w 45"/>
                <a:gd name="T23" fmla="*/ 0 h 43"/>
                <a:gd name="T24" fmla="*/ 3 w 45"/>
                <a:gd name="T25" fmla="*/ 16 h 43"/>
                <a:gd name="T26" fmla="*/ 15 w 45"/>
                <a:gd name="T27" fmla="*/ 4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3">
                  <a:moveTo>
                    <a:pt x="15" y="41"/>
                  </a:moveTo>
                  <a:cubicBezTo>
                    <a:pt x="19" y="42"/>
                    <a:pt x="23" y="43"/>
                    <a:pt x="27" y="43"/>
                  </a:cubicBezTo>
                  <a:cubicBezTo>
                    <a:pt x="30" y="43"/>
                    <a:pt x="33" y="43"/>
                    <a:pt x="36" y="42"/>
                  </a:cubicBezTo>
                  <a:cubicBezTo>
                    <a:pt x="35" y="40"/>
                    <a:pt x="35" y="38"/>
                    <a:pt x="34" y="36"/>
                  </a:cubicBezTo>
                  <a:cubicBezTo>
                    <a:pt x="31" y="36"/>
                    <a:pt x="28" y="35"/>
                    <a:pt x="25" y="34"/>
                  </a:cubicBezTo>
                  <a:cubicBezTo>
                    <a:pt x="19" y="31"/>
                    <a:pt x="16" y="25"/>
                    <a:pt x="17" y="19"/>
                  </a:cubicBezTo>
                  <a:cubicBezTo>
                    <a:pt x="19" y="14"/>
                    <a:pt x="24" y="11"/>
                    <a:pt x="30" y="11"/>
                  </a:cubicBezTo>
                  <a:cubicBezTo>
                    <a:pt x="30" y="11"/>
                    <a:pt x="31" y="11"/>
                    <a:pt x="31" y="11"/>
                  </a:cubicBezTo>
                  <a:cubicBezTo>
                    <a:pt x="34" y="11"/>
                    <a:pt x="37" y="12"/>
                    <a:pt x="40" y="14"/>
                  </a:cubicBezTo>
                  <a:cubicBezTo>
                    <a:pt x="42" y="12"/>
                    <a:pt x="43" y="11"/>
                    <a:pt x="45" y="9"/>
                  </a:cubicBezTo>
                  <a:cubicBezTo>
                    <a:pt x="39" y="4"/>
                    <a:pt x="33" y="1"/>
                    <a:pt x="27" y="0"/>
                  </a:cubicBezTo>
                  <a:cubicBezTo>
                    <a:pt x="26" y="0"/>
                    <a:pt x="25" y="0"/>
                    <a:pt x="24" y="0"/>
                  </a:cubicBezTo>
                  <a:cubicBezTo>
                    <a:pt x="15" y="0"/>
                    <a:pt x="6" y="6"/>
                    <a:pt x="3" y="16"/>
                  </a:cubicBezTo>
                  <a:cubicBezTo>
                    <a:pt x="0" y="26"/>
                    <a:pt x="6" y="37"/>
                    <a:pt x="15"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86" name="Freeform 119"/>
            <p:cNvSpPr/>
            <p:nvPr/>
          </p:nvSpPr>
          <p:spPr bwMode="auto">
            <a:xfrm>
              <a:off x="4051300" y="4089400"/>
              <a:ext cx="287338" cy="204788"/>
            </a:xfrm>
            <a:custGeom>
              <a:avLst/>
              <a:gdLst>
                <a:gd name="T0" fmla="*/ 157 w 170"/>
                <a:gd name="T1" fmla="*/ 59 h 121"/>
                <a:gd name="T2" fmla="*/ 162 w 170"/>
                <a:gd name="T3" fmla="*/ 37 h 121"/>
                <a:gd name="T4" fmla="*/ 154 w 170"/>
                <a:gd name="T5" fmla="*/ 36 h 121"/>
                <a:gd name="T6" fmla="*/ 113 w 170"/>
                <a:gd name="T7" fmla="*/ 52 h 121"/>
                <a:gd name="T8" fmla="*/ 101 w 170"/>
                <a:gd name="T9" fmla="*/ 53 h 121"/>
                <a:gd name="T10" fmla="*/ 82 w 170"/>
                <a:gd name="T11" fmla="*/ 58 h 121"/>
                <a:gd name="T12" fmla="*/ 54 w 170"/>
                <a:gd name="T13" fmla="*/ 65 h 121"/>
                <a:gd name="T14" fmla="*/ 32 w 170"/>
                <a:gd name="T15" fmla="*/ 56 h 121"/>
                <a:gd name="T16" fmla="*/ 43 w 170"/>
                <a:gd name="T17" fmla="*/ 58 h 121"/>
                <a:gd name="T18" fmla="*/ 62 w 170"/>
                <a:gd name="T19" fmla="*/ 23 h 121"/>
                <a:gd name="T20" fmla="*/ 41 w 170"/>
                <a:gd name="T21" fmla="*/ 19 h 121"/>
                <a:gd name="T22" fmla="*/ 43 w 170"/>
                <a:gd name="T23" fmla="*/ 43 h 121"/>
                <a:gd name="T24" fmla="*/ 51 w 170"/>
                <a:gd name="T25" fmla="*/ 35 h 121"/>
                <a:gd name="T26" fmla="*/ 44 w 170"/>
                <a:gd name="T27" fmla="*/ 33 h 121"/>
                <a:gd name="T28" fmla="*/ 43 w 170"/>
                <a:gd name="T29" fmla="*/ 33 h 121"/>
                <a:gd name="T30" fmla="*/ 47 w 170"/>
                <a:gd name="T31" fmla="*/ 27 h 121"/>
                <a:gd name="T32" fmla="*/ 55 w 170"/>
                <a:gd name="T33" fmla="*/ 29 h 121"/>
                <a:gd name="T34" fmla="*/ 52 w 170"/>
                <a:gd name="T35" fmla="*/ 46 h 121"/>
                <a:gd name="T36" fmla="*/ 30 w 170"/>
                <a:gd name="T37" fmla="*/ 45 h 121"/>
                <a:gd name="T38" fmla="*/ 31 w 170"/>
                <a:gd name="T39" fmla="*/ 17 h 121"/>
                <a:gd name="T40" fmla="*/ 58 w 170"/>
                <a:gd name="T41" fmla="*/ 11 h 121"/>
                <a:gd name="T42" fmla="*/ 74 w 170"/>
                <a:gd name="T43" fmla="*/ 38 h 121"/>
                <a:gd name="T44" fmla="*/ 82 w 170"/>
                <a:gd name="T45" fmla="*/ 35 h 121"/>
                <a:gd name="T46" fmla="*/ 69 w 170"/>
                <a:gd name="T47" fmla="*/ 7 h 121"/>
                <a:gd name="T48" fmla="*/ 30 w 170"/>
                <a:gd name="T49" fmla="*/ 7 h 121"/>
                <a:gd name="T50" fmla="*/ 28 w 170"/>
                <a:gd name="T51" fmla="*/ 65 h 121"/>
                <a:gd name="T52" fmla="*/ 30 w 170"/>
                <a:gd name="T53" fmla="*/ 69 h 121"/>
                <a:gd name="T54" fmla="*/ 20 w 170"/>
                <a:gd name="T55" fmla="*/ 9 h 121"/>
                <a:gd name="T56" fmla="*/ 16 w 170"/>
                <a:gd name="T57" fmla="*/ 2 h 121"/>
                <a:gd name="T58" fmla="*/ 4 w 170"/>
                <a:gd name="T59" fmla="*/ 49 h 121"/>
                <a:gd name="T60" fmla="*/ 47 w 170"/>
                <a:gd name="T61" fmla="*/ 82 h 121"/>
                <a:gd name="T62" fmla="*/ 86 w 170"/>
                <a:gd name="T63" fmla="*/ 72 h 121"/>
                <a:gd name="T64" fmla="*/ 114 w 170"/>
                <a:gd name="T65" fmla="*/ 121 h 121"/>
                <a:gd name="T66" fmla="*/ 126 w 170"/>
                <a:gd name="T67" fmla="*/ 115 h 121"/>
                <a:gd name="T68" fmla="*/ 121 w 170"/>
                <a:gd name="T69" fmla="*/ 111 h 121"/>
                <a:gd name="T70" fmla="*/ 91 w 170"/>
                <a:gd name="T71" fmla="*/ 94 h 121"/>
                <a:gd name="T72" fmla="*/ 102 w 170"/>
                <a:gd name="T73" fmla="*/ 105 h 121"/>
                <a:gd name="T74" fmla="*/ 126 w 170"/>
                <a:gd name="T75" fmla="*/ 100 h 121"/>
                <a:gd name="T76" fmla="*/ 116 w 170"/>
                <a:gd name="T77" fmla="*/ 72 h 121"/>
                <a:gd name="T78" fmla="*/ 104 w 170"/>
                <a:gd name="T79" fmla="*/ 86 h 121"/>
                <a:gd name="T80" fmla="*/ 112 w 170"/>
                <a:gd name="T81" fmla="*/ 84 h 121"/>
                <a:gd name="T82" fmla="*/ 121 w 170"/>
                <a:gd name="T83" fmla="*/ 83 h 121"/>
                <a:gd name="T84" fmla="*/ 111 w 170"/>
                <a:gd name="T85" fmla="*/ 97 h 121"/>
                <a:gd name="T86" fmla="*/ 105 w 170"/>
                <a:gd name="T87" fmla="*/ 67 h 121"/>
                <a:gd name="T88" fmla="*/ 128 w 170"/>
                <a:gd name="T89" fmla="*/ 64 h 121"/>
                <a:gd name="T90" fmla="*/ 164 w 170"/>
                <a:gd name="T91" fmla="*/ 84 h 121"/>
                <a:gd name="T92" fmla="*/ 170 w 170"/>
                <a:gd name="T93" fmla="*/ 7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0" h="121">
                  <a:moveTo>
                    <a:pt x="168" y="74"/>
                  </a:moveTo>
                  <a:cubicBezTo>
                    <a:pt x="162" y="71"/>
                    <a:pt x="158" y="66"/>
                    <a:pt x="157" y="59"/>
                  </a:cubicBezTo>
                  <a:cubicBezTo>
                    <a:pt x="156" y="53"/>
                    <a:pt x="157" y="47"/>
                    <a:pt x="161" y="42"/>
                  </a:cubicBezTo>
                  <a:cubicBezTo>
                    <a:pt x="162" y="41"/>
                    <a:pt x="162" y="39"/>
                    <a:pt x="162" y="37"/>
                  </a:cubicBezTo>
                  <a:cubicBezTo>
                    <a:pt x="161" y="35"/>
                    <a:pt x="159" y="34"/>
                    <a:pt x="158" y="34"/>
                  </a:cubicBezTo>
                  <a:cubicBezTo>
                    <a:pt x="157" y="34"/>
                    <a:pt x="155" y="35"/>
                    <a:pt x="154" y="36"/>
                  </a:cubicBezTo>
                  <a:cubicBezTo>
                    <a:pt x="149" y="43"/>
                    <a:pt x="147" y="52"/>
                    <a:pt x="148" y="61"/>
                  </a:cubicBezTo>
                  <a:cubicBezTo>
                    <a:pt x="137" y="55"/>
                    <a:pt x="125" y="52"/>
                    <a:pt x="113" y="52"/>
                  </a:cubicBezTo>
                  <a:cubicBezTo>
                    <a:pt x="113" y="52"/>
                    <a:pt x="113" y="52"/>
                    <a:pt x="113" y="52"/>
                  </a:cubicBezTo>
                  <a:cubicBezTo>
                    <a:pt x="112" y="52"/>
                    <a:pt x="103" y="52"/>
                    <a:pt x="101" y="53"/>
                  </a:cubicBezTo>
                  <a:cubicBezTo>
                    <a:pt x="101" y="53"/>
                    <a:pt x="101" y="53"/>
                    <a:pt x="101" y="53"/>
                  </a:cubicBezTo>
                  <a:cubicBezTo>
                    <a:pt x="95" y="54"/>
                    <a:pt x="89" y="55"/>
                    <a:pt x="82" y="58"/>
                  </a:cubicBezTo>
                  <a:cubicBezTo>
                    <a:pt x="81" y="58"/>
                    <a:pt x="80" y="59"/>
                    <a:pt x="78" y="59"/>
                  </a:cubicBezTo>
                  <a:cubicBezTo>
                    <a:pt x="71" y="62"/>
                    <a:pt x="63" y="65"/>
                    <a:pt x="54" y="65"/>
                  </a:cubicBezTo>
                  <a:cubicBezTo>
                    <a:pt x="52" y="65"/>
                    <a:pt x="50" y="65"/>
                    <a:pt x="48" y="65"/>
                  </a:cubicBezTo>
                  <a:cubicBezTo>
                    <a:pt x="42" y="63"/>
                    <a:pt x="36" y="60"/>
                    <a:pt x="32" y="56"/>
                  </a:cubicBezTo>
                  <a:cubicBezTo>
                    <a:pt x="32" y="56"/>
                    <a:pt x="32" y="56"/>
                    <a:pt x="33" y="56"/>
                  </a:cubicBezTo>
                  <a:cubicBezTo>
                    <a:pt x="36" y="57"/>
                    <a:pt x="39" y="58"/>
                    <a:pt x="43" y="58"/>
                  </a:cubicBezTo>
                  <a:cubicBezTo>
                    <a:pt x="53" y="58"/>
                    <a:pt x="65" y="51"/>
                    <a:pt x="67" y="39"/>
                  </a:cubicBezTo>
                  <a:cubicBezTo>
                    <a:pt x="68" y="34"/>
                    <a:pt x="66" y="28"/>
                    <a:pt x="62" y="23"/>
                  </a:cubicBezTo>
                  <a:cubicBezTo>
                    <a:pt x="59" y="19"/>
                    <a:pt x="54" y="17"/>
                    <a:pt x="49" y="17"/>
                  </a:cubicBezTo>
                  <a:cubicBezTo>
                    <a:pt x="46" y="17"/>
                    <a:pt x="44" y="18"/>
                    <a:pt x="41" y="19"/>
                  </a:cubicBezTo>
                  <a:cubicBezTo>
                    <a:pt x="36" y="22"/>
                    <a:pt x="30" y="30"/>
                    <a:pt x="34" y="37"/>
                  </a:cubicBezTo>
                  <a:cubicBezTo>
                    <a:pt x="36" y="40"/>
                    <a:pt x="40" y="43"/>
                    <a:pt x="43" y="43"/>
                  </a:cubicBezTo>
                  <a:cubicBezTo>
                    <a:pt x="46" y="43"/>
                    <a:pt x="48" y="42"/>
                    <a:pt x="50" y="40"/>
                  </a:cubicBezTo>
                  <a:cubicBezTo>
                    <a:pt x="52" y="38"/>
                    <a:pt x="52" y="36"/>
                    <a:pt x="51" y="35"/>
                  </a:cubicBezTo>
                  <a:cubicBezTo>
                    <a:pt x="50" y="33"/>
                    <a:pt x="49" y="32"/>
                    <a:pt x="47" y="32"/>
                  </a:cubicBezTo>
                  <a:cubicBezTo>
                    <a:pt x="46" y="32"/>
                    <a:pt x="45" y="32"/>
                    <a:pt x="44" y="33"/>
                  </a:cubicBezTo>
                  <a:cubicBezTo>
                    <a:pt x="43" y="34"/>
                    <a:pt x="43" y="34"/>
                    <a:pt x="43" y="34"/>
                  </a:cubicBezTo>
                  <a:cubicBezTo>
                    <a:pt x="43" y="34"/>
                    <a:pt x="43" y="33"/>
                    <a:pt x="43" y="33"/>
                  </a:cubicBezTo>
                  <a:cubicBezTo>
                    <a:pt x="42" y="32"/>
                    <a:pt x="43" y="30"/>
                    <a:pt x="43" y="29"/>
                  </a:cubicBezTo>
                  <a:cubicBezTo>
                    <a:pt x="44" y="28"/>
                    <a:pt x="45" y="27"/>
                    <a:pt x="47" y="27"/>
                  </a:cubicBezTo>
                  <a:cubicBezTo>
                    <a:pt x="48" y="26"/>
                    <a:pt x="48" y="26"/>
                    <a:pt x="49" y="26"/>
                  </a:cubicBezTo>
                  <a:cubicBezTo>
                    <a:pt x="51" y="26"/>
                    <a:pt x="53" y="27"/>
                    <a:pt x="55" y="29"/>
                  </a:cubicBezTo>
                  <a:cubicBezTo>
                    <a:pt x="57" y="31"/>
                    <a:pt x="58" y="34"/>
                    <a:pt x="58" y="38"/>
                  </a:cubicBezTo>
                  <a:cubicBezTo>
                    <a:pt x="57" y="41"/>
                    <a:pt x="55" y="45"/>
                    <a:pt x="52" y="46"/>
                  </a:cubicBezTo>
                  <a:cubicBezTo>
                    <a:pt x="49" y="48"/>
                    <a:pt x="46" y="49"/>
                    <a:pt x="43" y="49"/>
                  </a:cubicBezTo>
                  <a:cubicBezTo>
                    <a:pt x="39" y="49"/>
                    <a:pt x="34" y="47"/>
                    <a:pt x="30" y="45"/>
                  </a:cubicBezTo>
                  <a:cubicBezTo>
                    <a:pt x="27" y="44"/>
                    <a:pt x="26" y="41"/>
                    <a:pt x="25" y="37"/>
                  </a:cubicBezTo>
                  <a:cubicBezTo>
                    <a:pt x="24" y="32"/>
                    <a:pt x="25" y="24"/>
                    <a:pt x="31" y="17"/>
                  </a:cubicBezTo>
                  <a:cubicBezTo>
                    <a:pt x="36" y="12"/>
                    <a:pt x="43" y="9"/>
                    <a:pt x="50" y="9"/>
                  </a:cubicBezTo>
                  <a:cubicBezTo>
                    <a:pt x="53" y="9"/>
                    <a:pt x="56" y="10"/>
                    <a:pt x="58" y="11"/>
                  </a:cubicBezTo>
                  <a:cubicBezTo>
                    <a:pt x="68" y="15"/>
                    <a:pt x="74" y="25"/>
                    <a:pt x="73" y="35"/>
                  </a:cubicBezTo>
                  <a:cubicBezTo>
                    <a:pt x="73" y="36"/>
                    <a:pt x="73" y="37"/>
                    <a:pt x="74" y="38"/>
                  </a:cubicBezTo>
                  <a:cubicBezTo>
                    <a:pt x="75" y="39"/>
                    <a:pt x="76" y="39"/>
                    <a:pt x="77" y="39"/>
                  </a:cubicBezTo>
                  <a:cubicBezTo>
                    <a:pt x="80" y="39"/>
                    <a:pt x="82" y="38"/>
                    <a:pt x="82" y="35"/>
                  </a:cubicBezTo>
                  <a:cubicBezTo>
                    <a:pt x="82" y="32"/>
                    <a:pt x="82" y="28"/>
                    <a:pt x="82" y="26"/>
                  </a:cubicBezTo>
                  <a:cubicBezTo>
                    <a:pt x="80" y="18"/>
                    <a:pt x="75" y="12"/>
                    <a:pt x="69" y="7"/>
                  </a:cubicBezTo>
                  <a:cubicBezTo>
                    <a:pt x="63" y="3"/>
                    <a:pt x="56" y="0"/>
                    <a:pt x="49" y="0"/>
                  </a:cubicBezTo>
                  <a:cubicBezTo>
                    <a:pt x="42" y="0"/>
                    <a:pt x="35" y="3"/>
                    <a:pt x="30" y="7"/>
                  </a:cubicBezTo>
                  <a:cubicBezTo>
                    <a:pt x="21" y="13"/>
                    <a:pt x="15" y="24"/>
                    <a:pt x="15" y="36"/>
                  </a:cubicBezTo>
                  <a:cubicBezTo>
                    <a:pt x="15" y="47"/>
                    <a:pt x="20" y="58"/>
                    <a:pt x="28" y="65"/>
                  </a:cubicBezTo>
                  <a:cubicBezTo>
                    <a:pt x="33" y="69"/>
                    <a:pt x="40" y="72"/>
                    <a:pt x="46" y="73"/>
                  </a:cubicBezTo>
                  <a:cubicBezTo>
                    <a:pt x="40" y="73"/>
                    <a:pt x="35" y="72"/>
                    <a:pt x="30" y="69"/>
                  </a:cubicBezTo>
                  <a:cubicBezTo>
                    <a:pt x="21" y="64"/>
                    <a:pt x="15" y="56"/>
                    <a:pt x="12" y="47"/>
                  </a:cubicBezTo>
                  <a:cubicBezTo>
                    <a:pt x="9" y="35"/>
                    <a:pt x="12" y="21"/>
                    <a:pt x="20" y="9"/>
                  </a:cubicBezTo>
                  <a:cubicBezTo>
                    <a:pt x="21" y="7"/>
                    <a:pt x="21" y="6"/>
                    <a:pt x="20" y="4"/>
                  </a:cubicBezTo>
                  <a:cubicBezTo>
                    <a:pt x="19" y="3"/>
                    <a:pt x="17" y="2"/>
                    <a:pt x="16" y="2"/>
                  </a:cubicBezTo>
                  <a:cubicBezTo>
                    <a:pt x="14" y="2"/>
                    <a:pt x="13" y="3"/>
                    <a:pt x="12" y="4"/>
                  </a:cubicBezTo>
                  <a:cubicBezTo>
                    <a:pt x="3" y="18"/>
                    <a:pt x="0" y="35"/>
                    <a:pt x="4" y="49"/>
                  </a:cubicBezTo>
                  <a:cubicBezTo>
                    <a:pt x="7" y="61"/>
                    <a:pt x="14" y="71"/>
                    <a:pt x="25" y="77"/>
                  </a:cubicBezTo>
                  <a:cubicBezTo>
                    <a:pt x="31" y="80"/>
                    <a:pt x="39" y="82"/>
                    <a:pt x="47" y="82"/>
                  </a:cubicBezTo>
                  <a:cubicBezTo>
                    <a:pt x="53" y="82"/>
                    <a:pt x="59" y="81"/>
                    <a:pt x="66" y="79"/>
                  </a:cubicBezTo>
                  <a:cubicBezTo>
                    <a:pt x="73" y="77"/>
                    <a:pt x="79" y="75"/>
                    <a:pt x="86" y="72"/>
                  </a:cubicBezTo>
                  <a:cubicBezTo>
                    <a:pt x="81" y="80"/>
                    <a:pt x="79" y="89"/>
                    <a:pt x="82" y="98"/>
                  </a:cubicBezTo>
                  <a:cubicBezTo>
                    <a:pt x="87" y="112"/>
                    <a:pt x="99" y="121"/>
                    <a:pt x="114" y="121"/>
                  </a:cubicBezTo>
                  <a:cubicBezTo>
                    <a:pt x="117" y="121"/>
                    <a:pt x="120" y="121"/>
                    <a:pt x="123" y="120"/>
                  </a:cubicBezTo>
                  <a:cubicBezTo>
                    <a:pt x="126" y="119"/>
                    <a:pt x="127" y="117"/>
                    <a:pt x="126" y="115"/>
                  </a:cubicBezTo>
                  <a:cubicBezTo>
                    <a:pt x="126" y="113"/>
                    <a:pt x="124" y="111"/>
                    <a:pt x="122" y="111"/>
                  </a:cubicBezTo>
                  <a:cubicBezTo>
                    <a:pt x="122" y="111"/>
                    <a:pt x="121" y="111"/>
                    <a:pt x="121" y="111"/>
                  </a:cubicBezTo>
                  <a:cubicBezTo>
                    <a:pt x="118" y="111"/>
                    <a:pt x="116" y="112"/>
                    <a:pt x="114" y="112"/>
                  </a:cubicBezTo>
                  <a:cubicBezTo>
                    <a:pt x="103" y="112"/>
                    <a:pt x="93" y="105"/>
                    <a:pt x="91" y="94"/>
                  </a:cubicBezTo>
                  <a:cubicBezTo>
                    <a:pt x="91" y="94"/>
                    <a:pt x="90" y="93"/>
                    <a:pt x="90" y="92"/>
                  </a:cubicBezTo>
                  <a:cubicBezTo>
                    <a:pt x="93" y="98"/>
                    <a:pt x="97" y="102"/>
                    <a:pt x="102" y="105"/>
                  </a:cubicBezTo>
                  <a:cubicBezTo>
                    <a:pt x="105" y="106"/>
                    <a:pt x="108" y="106"/>
                    <a:pt x="111" y="106"/>
                  </a:cubicBezTo>
                  <a:cubicBezTo>
                    <a:pt x="116" y="106"/>
                    <a:pt x="122" y="104"/>
                    <a:pt x="126" y="100"/>
                  </a:cubicBezTo>
                  <a:cubicBezTo>
                    <a:pt x="130" y="96"/>
                    <a:pt x="132" y="91"/>
                    <a:pt x="131" y="85"/>
                  </a:cubicBezTo>
                  <a:cubicBezTo>
                    <a:pt x="130" y="77"/>
                    <a:pt x="123" y="72"/>
                    <a:pt x="116" y="72"/>
                  </a:cubicBezTo>
                  <a:cubicBezTo>
                    <a:pt x="111" y="72"/>
                    <a:pt x="105" y="74"/>
                    <a:pt x="104" y="82"/>
                  </a:cubicBezTo>
                  <a:cubicBezTo>
                    <a:pt x="103" y="83"/>
                    <a:pt x="104" y="85"/>
                    <a:pt x="104" y="86"/>
                  </a:cubicBezTo>
                  <a:cubicBezTo>
                    <a:pt x="105" y="87"/>
                    <a:pt x="107" y="88"/>
                    <a:pt x="108" y="88"/>
                  </a:cubicBezTo>
                  <a:cubicBezTo>
                    <a:pt x="110" y="88"/>
                    <a:pt x="112" y="86"/>
                    <a:pt x="112" y="84"/>
                  </a:cubicBezTo>
                  <a:cubicBezTo>
                    <a:pt x="113" y="81"/>
                    <a:pt x="115" y="81"/>
                    <a:pt x="117" y="81"/>
                  </a:cubicBezTo>
                  <a:cubicBezTo>
                    <a:pt x="119" y="81"/>
                    <a:pt x="120" y="82"/>
                    <a:pt x="121" y="83"/>
                  </a:cubicBezTo>
                  <a:cubicBezTo>
                    <a:pt x="123" y="88"/>
                    <a:pt x="122" y="93"/>
                    <a:pt x="118" y="95"/>
                  </a:cubicBezTo>
                  <a:cubicBezTo>
                    <a:pt x="116" y="96"/>
                    <a:pt x="113" y="97"/>
                    <a:pt x="111" y="97"/>
                  </a:cubicBezTo>
                  <a:cubicBezTo>
                    <a:pt x="106" y="97"/>
                    <a:pt x="102" y="94"/>
                    <a:pt x="99" y="90"/>
                  </a:cubicBezTo>
                  <a:cubicBezTo>
                    <a:pt x="95" y="82"/>
                    <a:pt x="98" y="72"/>
                    <a:pt x="105" y="67"/>
                  </a:cubicBezTo>
                  <a:cubicBezTo>
                    <a:pt x="109" y="65"/>
                    <a:pt x="113" y="64"/>
                    <a:pt x="119" y="64"/>
                  </a:cubicBezTo>
                  <a:cubicBezTo>
                    <a:pt x="122" y="64"/>
                    <a:pt x="125" y="64"/>
                    <a:pt x="128" y="64"/>
                  </a:cubicBezTo>
                  <a:cubicBezTo>
                    <a:pt x="141" y="66"/>
                    <a:pt x="153" y="73"/>
                    <a:pt x="161" y="82"/>
                  </a:cubicBezTo>
                  <a:cubicBezTo>
                    <a:pt x="162" y="83"/>
                    <a:pt x="163" y="84"/>
                    <a:pt x="164" y="84"/>
                  </a:cubicBezTo>
                  <a:cubicBezTo>
                    <a:pt x="166" y="84"/>
                    <a:pt x="167" y="83"/>
                    <a:pt x="168" y="82"/>
                  </a:cubicBezTo>
                  <a:cubicBezTo>
                    <a:pt x="169" y="81"/>
                    <a:pt x="170" y="80"/>
                    <a:pt x="170" y="78"/>
                  </a:cubicBezTo>
                  <a:cubicBezTo>
                    <a:pt x="170" y="77"/>
                    <a:pt x="169" y="75"/>
                    <a:pt x="168" y="7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87" name="Freeform 120"/>
            <p:cNvSpPr/>
            <p:nvPr/>
          </p:nvSpPr>
          <p:spPr bwMode="auto">
            <a:xfrm>
              <a:off x="4087813" y="4078288"/>
              <a:ext cx="15875" cy="15875"/>
            </a:xfrm>
            <a:custGeom>
              <a:avLst/>
              <a:gdLst>
                <a:gd name="T0" fmla="*/ 0 w 9"/>
                <a:gd name="T1" fmla="*/ 4 h 9"/>
                <a:gd name="T2" fmla="*/ 1 w 9"/>
                <a:gd name="T3" fmla="*/ 7 h 9"/>
                <a:gd name="T4" fmla="*/ 5 w 9"/>
                <a:gd name="T5" fmla="*/ 9 h 9"/>
                <a:gd name="T6" fmla="*/ 9 w 9"/>
                <a:gd name="T7" fmla="*/ 4 h 9"/>
                <a:gd name="T8" fmla="*/ 8 w 9"/>
                <a:gd name="T9" fmla="*/ 1 h 9"/>
                <a:gd name="T10" fmla="*/ 5 w 9"/>
                <a:gd name="T11" fmla="*/ 0 h 9"/>
                <a:gd name="T12" fmla="*/ 0 w 9"/>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0" y="4"/>
                  </a:moveTo>
                  <a:cubicBezTo>
                    <a:pt x="0" y="5"/>
                    <a:pt x="1" y="6"/>
                    <a:pt x="1" y="7"/>
                  </a:cubicBezTo>
                  <a:cubicBezTo>
                    <a:pt x="2" y="8"/>
                    <a:pt x="3" y="9"/>
                    <a:pt x="5" y="9"/>
                  </a:cubicBezTo>
                  <a:cubicBezTo>
                    <a:pt x="8" y="9"/>
                    <a:pt x="9" y="6"/>
                    <a:pt x="9" y="4"/>
                  </a:cubicBezTo>
                  <a:cubicBezTo>
                    <a:pt x="9" y="3"/>
                    <a:pt x="9" y="2"/>
                    <a:pt x="8" y="1"/>
                  </a:cubicBezTo>
                  <a:cubicBezTo>
                    <a:pt x="7" y="0"/>
                    <a:pt x="6" y="0"/>
                    <a:pt x="5" y="0"/>
                  </a:cubicBezTo>
                  <a:cubicBezTo>
                    <a:pt x="2" y="0"/>
                    <a:pt x="0" y="2"/>
                    <a:pt x="0"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88" name="Freeform 121"/>
            <p:cNvSpPr>
              <a:spLocks noEditPoints="1"/>
            </p:cNvSpPr>
            <p:nvPr/>
          </p:nvSpPr>
          <p:spPr bwMode="auto">
            <a:xfrm>
              <a:off x="4762500" y="2768600"/>
              <a:ext cx="247650" cy="238125"/>
            </a:xfrm>
            <a:custGeom>
              <a:avLst/>
              <a:gdLst>
                <a:gd name="T0" fmla="*/ 76 w 147"/>
                <a:gd name="T1" fmla="*/ 139 h 141"/>
                <a:gd name="T2" fmla="*/ 101 w 147"/>
                <a:gd name="T3" fmla="*/ 137 h 141"/>
                <a:gd name="T4" fmla="*/ 125 w 147"/>
                <a:gd name="T5" fmla="*/ 98 h 141"/>
                <a:gd name="T6" fmla="*/ 147 w 147"/>
                <a:gd name="T7" fmla="*/ 0 h 141"/>
                <a:gd name="T8" fmla="*/ 76 w 147"/>
                <a:gd name="T9" fmla="*/ 16 h 141"/>
                <a:gd name="T10" fmla="*/ 76 w 147"/>
                <a:gd name="T11" fmla="*/ 30 h 141"/>
                <a:gd name="T12" fmla="*/ 129 w 147"/>
                <a:gd name="T13" fmla="*/ 19 h 141"/>
                <a:gd name="T14" fmla="*/ 112 w 147"/>
                <a:gd name="T15" fmla="*/ 92 h 141"/>
                <a:gd name="T16" fmla="*/ 99 w 147"/>
                <a:gd name="T17" fmla="*/ 120 h 141"/>
                <a:gd name="T18" fmla="*/ 76 w 147"/>
                <a:gd name="T19" fmla="*/ 123 h 141"/>
                <a:gd name="T20" fmla="*/ 76 w 147"/>
                <a:gd name="T21" fmla="*/ 139 h 141"/>
                <a:gd name="T22" fmla="*/ 76 w 147"/>
                <a:gd name="T23" fmla="*/ 105 h 141"/>
                <a:gd name="T24" fmla="*/ 76 w 147"/>
                <a:gd name="T25" fmla="*/ 91 h 141"/>
                <a:gd name="T26" fmla="*/ 101 w 147"/>
                <a:gd name="T27" fmla="*/ 91 h 141"/>
                <a:gd name="T28" fmla="*/ 97 w 147"/>
                <a:gd name="T29" fmla="*/ 103 h 141"/>
                <a:gd name="T30" fmla="*/ 90 w 147"/>
                <a:gd name="T31" fmla="*/ 105 h 141"/>
                <a:gd name="T32" fmla="*/ 76 w 147"/>
                <a:gd name="T33" fmla="*/ 105 h 141"/>
                <a:gd name="T34" fmla="*/ 76 w 147"/>
                <a:gd name="T35" fmla="*/ 81 h 141"/>
                <a:gd name="T36" fmla="*/ 76 w 147"/>
                <a:gd name="T37" fmla="*/ 42 h 141"/>
                <a:gd name="T38" fmla="*/ 83 w 147"/>
                <a:gd name="T39" fmla="*/ 40 h 141"/>
                <a:gd name="T40" fmla="*/ 83 w 147"/>
                <a:gd name="T41" fmla="*/ 55 h 141"/>
                <a:gd name="T42" fmla="*/ 99 w 147"/>
                <a:gd name="T43" fmla="*/ 38 h 141"/>
                <a:gd name="T44" fmla="*/ 114 w 147"/>
                <a:gd name="T45" fmla="*/ 33 h 141"/>
                <a:gd name="T46" fmla="*/ 109 w 147"/>
                <a:gd name="T47" fmla="*/ 48 h 141"/>
                <a:gd name="T48" fmla="*/ 92 w 147"/>
                <a:gd name="T49" fmla="*/ 64 h 141"/>
                <a:gd name="T50" fmla="*/ 107 w 147"/>
                <a:gd name="T51" fmla="*/ 64 h 141"/>
                <a:gd name="T52" fmla="*/ 103 w 147"/>
                <a:gd name="T53" fmla="*/ 79 h 141"/>
                <a:gd name="T54" fmla="*/ 90 w 147"/>
                <a:gd name="T55" fmla="*/ 79 h 141"/>
                <a:gd name="T56" fmla="*/ 77 w 147"/>
                <a:gd name="T57" fmla="*/ 80 h 141"/>
                <a:gd name="T58" fmla="*/ 76 w 147"/>
                <a:gd name="T59" fmla="*/ 81 h 141"/>
                <a:gd name="T60" fmla="*/ 18 w 147"/>
                <a:gd name="T61" fmla="*/ 130 h 141"/>
                <a:gd name="T62" fmla="*/ 22 w 147"/>
                <a:gd name="T63" fmla="*/ 135 h 141"/>
                <a:gd name="T64" fmla="*/ 48 w 147"/>
                <a:gd name="T65" fmla="*/ 109 h 141"/>
                <a:gd name="T66" fmla="*/ 76 w 147"/>
                <a:gd name="T67" fmla="*/ 139 h 141"/>
                <a:gd name="T68" fmla="*/ 76 w 147"/>
                <a:gd name="T69" fmla="*/ 123 h 141"/>
                <a:gd name="T70" fmla="*/ 63 w 147"/>
                <a:gd name="T71" fmla="*/ 105 h 141"/>
                <a:gd name="T72" fmla="*/ 76 w 147"/>
                <a:gd name="T73" fmla="*/ 105 h 141"/>
                <a:gd name="T74" fmla="*/ 76 w 147"/>
                <a:gd name="T75" fmla="*/ 91 h 141"/>
                <a:gd name="T76" fmla="*/ 66 w 147"/>
                <a:gd name="T77" fmla="*/ 91 h 141"/>
                <a:gd name="T78" fmla="*/ 76 w 147"/>
                <a:gd name="T79" fmla="*/ 81 h 141"/>
                <a:gd name="T80" fmla="*/ 76 w 147"/>
                <a:gd name="T81" fmla="*/ 42 h 141"/>
                <a:gd name="T82" fmla="*/ 69 w 147"/>
                <a:gd name="T83" fmla="*/ 44 h 141"/>
                <a:gd name="T84" fmla="*/ 68 w 147"/>
                <a:gd name="T85" fmla="*/ 57 h 141"/>
                <a:gd name="T86" fmla="*/ 68 w 147"/>
                <a:gd name="T87" fmla="*/ 70 h 141"/>
                <a:gd name="T88" fmla="*/ 57 w 147"/>
                <a:gd name="T89" fmla="*/ 81 h 141"/>
                <a:gd name="T90" fmla="*/ 57 w 147"/>
                <a:gd name="T91" fmla="*/ 46 h 141"/>
                <a:gd name="T92" fmla="*/ 44 w 147"/>
                <a:gd name="T93" fmla="*/ 50 h 141"/>
                <a:gd name="T94" fmla="*/ 43 w 147"/>
                <a:gd name="T95" fmla="*/ 57 h 141"/>
                <a:gd name="T96" fmla="*/ 43 w 147"/>
                <a:gd name="T97" fmla="*/ 85 h 141"/>
                <a:gd name="T98" fmla="*/ 27 w 147"/>
                <a:gd name="T99" fmla="*/ 48 h 141"/>
                <a:gd name="T100" fmla="*/ 27 w 147"/>
                <a:gd name="T101" fmla="*/ 48 h 141"/>
                <a:gd name="T102" fmla="*/ 56 w 147"/>
                <a:gd name="T103" fmla="*/ 35 h 141"/>
                <a:gd name="T104" fmla="*/ 76 w 147"/>
                <a:gd name="T105" fmla="*/ 30 h 141"/>
                <a:gd name="T106" fmla="*/ 76 w 147"/>
                <a:gd name="T107" fmla="*/ 16 h 141"/>
                <a:gd name="T108" fmla="*/ 49 w 147"/>
                <a:gd name="T109" fmla="*/ 22 h 141"/>
                <a:gd name="T110" fmla="*/ 10 w 147"/>
                <a:gd name="T111" fmla="*/ 47 h 141"/>
                <a:gd name="T112" fmla="*/ 38 w 147"/>
                <a:gd name="T113" fmla="*/ 100 h 141"/>
                <a:gd name="T114" fmla="*/ 13 w 147"/>
                <a:gd name="T115" fmla="*/ 125 h 141"/>
                <a:gd name="T116" fmla="*/ 18 w 147"/>
                <a:gd name="T117" fmla="*/ 13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7" h="141">
                  <a:moveTo>
                    <a:pt x="76" y="139"/>
                  </a:moveTo>
                  <a:cubicBezTo>
                    <a:pt x="84" y="141"/>
                    <a:pt x="92" y="141"/>
                    <a:pt x="101" y="137"/>
                  </a:cubicBezTo>
                  <a:cubicBezTo>
                    <a:pt x="117" y="129"/>
                    <a:pt x="121" y="114"/>
                    <a:pt x="125" y="98"/>
                  </a:cubicBezTo>
                  <a:cubicBezTo>
                    <a:pt x="134" y="66"/>
                    <a:pt x="141" y="33"/>
                    <a:pt x="147" y="0"/>
                  </a:cubicBezTo>
                  <a:cubicBezTo>
                    <a:pt x="123" y="5"/>
                    <a:pt x="99" y="10"/>
                    <a:pt x="76" y="16"/>
                  </a:cubicBezTo>
                  <a:cubicBezTo>
                    <a:pt x="76" y="30"/>
                    <a:pt x="76" y="30"/>
                    <a:pt x="76" y="30"/>
                  </a:cubicBezTo>
                  <a:cubicBezTo>
                    <a:pt x="93" y="26"/>
                    <a:pt x="111" y="22"/>
                    <a:pt x="129" y="19"/>
                  </a:cubicBezTo>
                  <a:cubicBezTo>
                    <a:pt x="125" y="43"/>
                    <a:pt x="118" y="68"/>
                    <a:pt x="112" y="92"/>
                  </a:cubicBezTo>
                  <a:cubicBezTo>
                    <a:pt x="109" y="102"/>
                    <a:pt x="108" y="113"/>
                    <a:pt x="99" y="120"/>
                  </a:cubicBezTo>
                  <a:cubicBezTo>
                    <a:pt x="92" y="126"/>
                    <a:pt x="83" y="126"/>
                    <a:pt x="76" y="123"/>
                  </a:cubicBezTo>
                  <a:cubicBezTo>
                    <a:pt x="76" y="139"/>
                    <a:pt x="76" y="139"/>
                    <a:pt x="76" y="139"/>
                  </a:cubicBezTo>
                  <a:close/>
                  <a:moveTo>
                    <a:pt x="76" y="105"/>
                  </a:moveTo>
                  <a:cubicBezTo>
                    <a:pt x="76" y="91"/>
                    <a:pt x="76" y="91"/>
                    <a:pt x="76" y="91"/>
                  </a:cubicBezTo>
                  <a:cubicBezTo>
                    <a:pt x="101" y="91"/>
                    <a:pt x="101" y="91"/>
                    <a:pt x="101" y="91"/>
                  </a:cubicBezTo>
                  <a:cubicBezTo>
                    <a:pt x="100" y="95"/>
                    <a:pt x="99" y="99"/>
                    <a:pt x="97" y="103"/>
                  </a:cubicBezTo>
                  <a:cubicBezTo>
                    <a:pt x="96" y="106"/>
                    <a:pt x="93" y="105"/>
                    <a:pt x="90" y="105"/>
                  </a:cubicBezTo>
                  <a:cubicBezTo>
                    <a:pt x="76" y="105"/>
                    <a:pt x="76" y="105"/>
                    <a:pt x="76" y="105"/>
                  </a:cubicBezTo>
                  <a:close/>
                  <a:moveTo>
                    <a:pt x="76" y="81"/>
                  </a:moveTo>
                  <a:cubicBezTo>
                    <a:pt x="76" y="42"/>
                    <a:pt x="76" y="42"/>
                    <a:pt x="76" y="42"/>
                  </a:cubicBezTo>
                  <a:cubicBezTo>
                    <a:pt x="83" y="40"/>
                    <a:pt x="83" y="40"/>
                    <a:pt x="83" y="40"/>
                  </a:cubicBezTo>
                  <a:cubicBezTo>
                    <a:pt x="83" y="55"/>
                    <a:pt x="83" y="55"/>
                    <a:pt x="83" y="55"/>
                  </a:cubicBezTo>
                  <a:cubicBezTo>
                    <a:pt x="88" y="49"/>
                    <a:pt x="94" y="44"/>
                    <a:pt x="99" y="38"/>
                  </a:cubicBezTo>
                  <a:cubicBezTo>
                    <a:pt x="103" y="34"/>
                    <a:pt x="109" y="34"/>
                    <a:pt x="114" y="33"/>
                  </a:cubicBezTo>
                  <a:cubicBezTo>
                    <a:pt x="113" y="39"/>
                    <a:pt x="113" y="44"/>
                    <a:pt x="109" y="48"/>
                  </a:cubicBezTo>
                  <a:cubicBezTo>
                    <a:pt x="103" y="53"/>
                    <a:pt x="98" y="59"/>
                    <a:pt x="92" y="64"/>
                  </a:cubicBezTo>
                  <a:cubicBezTo>
                    <a:pt x="107" y="64"/>
                    <a:pt x="107" y="64"/>
                    <a:pt x="107" y="64"/>
                  </a:cubicBezTo>
                  <a:cubicBezTo>
                    <a:pt x="106" y="69"/>
                    <a:pt x="104" y="74"/>
                    <a:pt x="103" y="79"/>
                  </a:cubicBezTo>
                  <a:cubicBezTo>
                    <a:pt x="102" y="80"/>
                    <a:pt x="92" y="79"/>
                    <a:pt x="90" y="79"/>
                  </a:cubicBezTo>
                  <a:cubicBezTo>
                    <a:pt x="88" y="79"/>
                    <a:pt x="79" y="78"/>
                    <a:pt x="77" y="80"/>
                  </a:cubicBezTo>
                  <a:lnTo>
                    <a:pt x="76" y="81"/>
                  </a:lnTo>
                  <a:close/>
                  <a:moveTo>
                    <a:pt x="18" y="130"/>
                  </a:moveTo>
                  <a:cubicBezTo>
                    <a:pt x="22" y="135"/>
                    <a:pt x="22" y="135"/>
                    <a:pt x="22" y="135"/>
                  </a:cubicBezTo>
                  <a:cubicBezTo>
                    <a:pt x="48" y="109"/>
                    <a:pt x="48" y="109"/>
                    <a:pt x="48" y="109"/>
                  </a:cubicBezTo>
                  <a:cubicBezTo>
                    <a:pt x="51" y="124"/>
                    <a:pt x="62" y="135"/>
                    <a:pt x="76" y="139"/>
                  </a:cubicBezTo>
                  <a:cubicBezTo>
                    <a:pt x="76" y="123"/>
                    <a:pt x="76" y="123"/>
                    <a:pt x="76" y="123"/>
                  </a:cubicBezTo>
                  <a:cubicBezTo>
                    <a:pt x="69" y="120"/>
                    <a:pt x="64" y="113"/>
                    <a:pt x="63" y="105"/>
                  </a:cubicBezTo>
                  <a:cubicBezTo>
                    <a:pt x="76" y="105"/>
                    <a:pt x="76" y="105"/>
                    <a:pt x="76" y="105"/>
                  </a:cubicBezTo>
                  <a:cubicBezTo>
                    <a:pt x="76" y="91"/>
                    <a:pt x="76" y="91"/>
                    <a:pt x="76" y="91"/>
                  </a:cubicBezTo>
                  <a:cubicBezTo>
                    <a:pt x="66" y="91"/>
                    <a:pt x="66" y="91"/>
                    <a:pt x="66" y="91"/>
                  </a:cubicBezTo>
                  <a:cubicBezTo>
                    <a:pt x="76" y="81"/>
                    <a:pt x="76" y="81"/>
                    <a:pt x="76" y="81"/>
                  </a:cubicBezTo>
                  <a:cubicBezTo>
                    <a:pt x="76" y="42"/>
                    <a:pt x="76" y="42"/>
                    <a:pt x="76" y="42"/>
                  </a:cubicBezTo>
                  <a:cubicBezTo>
                    <a:pt x="69" y="44"/>
                    <a:pt x="69" y="44"/>
                    <a:pt x="69" y="44"/>
                  </a:cubicBezTo>
                  <a:cubicBezTo>
                    <a:pt x="67" y="45"/>
                    <a:pt x="68" y="55"/>
                    <a:pt x="68" y="57"/>
                  </a:cubicBezTo>
                  <a:cubicBezTo>
                    <a:pt x="68" y="59"/>
                    <a:pt x="69" y="68"/>
                    <a:pt x="68" y="70"/>
                  </a:cubicBezTo>
                  <a:cubicBezTo>
                    <a:pt x="64" y="74"/>
                    <a:pt x="60" y="77"/>
                    <a:pt x="57" y="81"/>
                  </a:cubicBezTo>
                  <a:cubicBezTo>
                    <a:pt x="57" y="46"/>
                    <a:pt x="57" y="46"/>
                    <a:pt x="57" y="46"/>
                  </a:cubicBezTo>
                  <a:cubicBezTo>
                    <a:pt x="53" y="48"/>
                    <a:pt x="48" y="49"/>
                    <a:pt x="44" y="50"/>
                  </a:cubicBezTo>
                  <a:cubicBezTo>
                    <a:pt x="41" y="51"/>
                    <a:pt x="43" y="54"/>
                    <a:pt x="43" y="57"/>
                  </a:cubicBezTo>
                  <a:cubicBezTo>
                    <a:pt x="43" y="66"/>
                    <a:pt x="43" y="75"/>
                    <a:pt x="43" y="85"/>
                  </a:cubicBezTo>
                  <a:cubicBezTo>
                    <a:pt x="25" y="83"/>
                    <a:pt x="16" y="62"/>
                    <a:pt x="27" y="48"/>
                  </a:cubicBezTo>
                  <a:cubicBezTo>
                    <a:pt x="27" y="48"/>
                    <a:pt x="27" y="48"/>
                    <a:pt x="27" y="48"/>
                  </a:cubicBezTo>
                  <a:cubicBezTo>
                    <a:pt x="34" y="40"/>
                    <a:pt x="46" y="38"/>
                    <a:pt x="56" y="35"/>
                  </a:cubicBezTo>
                  <a:cubicBezTo>
                    <a:pt x="62" y="34"/>
                    <a:pt x="69" y="32"/>
                    <a:pt x="76" y="30"/>
                  </a:cubicBezTo>
                  <a:cubicBezTo>
                    <a:pt x="76" y="16"/>
                    <a:pt x="76" y="16"/>
                    <a:pt x="76" y="16"/>
                  </a:cubicBezTo>
                  <a:cubicBezTo>
                    <a:pt x="67" y="18"/>
                    <a:pt x="58" y="20"/>
                    <a:pt x="49" y="22"/>
                  </a:cubicBezTo>
                  <a:cubicBezTo>
                    <a:pt x="33" y="26"/>
                    <a:pt x="18" y="31"/>
                    <a:pt x="10" y="47"/>
                  </a:cubicBezTo>
                  <a:cubicBezTo>
                    <a:pt x="0" y="69"/>
                    <a:pt x="15" y="95"/>
                    <a:pt x="38" y="100"/>
                  </a:cubicBezTo>
                  <a:cubicBezTo>
                    <a:pt x="13" y="125"/>
                    <a:pt x="13" y="125"/>
                    <a:pt x="13" y="125"/>
                  </a:cubicBezTo>
                  <a:lnTo>
                    <a:pt x="18" y="13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89" name="Freeform 122"/>
            <p:cNvSpPr/>
            <p:nvPr/>
          </p:nvSpPr>
          <p:spPr bwMode="auto">
            <a:xfrm>
              <a:off x="5462588" y="3122613"/>
              <a:ext cx="20637" cy="65087"/>
            </a:xfrm>
            <a:custGeom>
              <a:avLst/>
              <a:gdLst>
                <a:gd name="T0" fmla="*/ 12 w 12"/>
                <a:gd name="T1" fmla="*/ 38 h 38"/>
                <a:gd name="T2" fmla="*/ 12 w 12"/>
                <a:gd name="T3" fmla="*/ 0 h 38"/>
                <a:gd name="T4" fmla="*/ 6 w 12"/>
                <a:gd name="T5" fmla="*/ 0 h 38"/>
                <a:gd name="T6" fmla="*/ 0 w 12"/>
                <a:gd name="T7" fmla="*/ 0 h 38"/>
                <a:gd name="T8" fmla="*/ 0 w 12"/>
                <a:gd name="T9" fmla="*/ 38 h 38"/>
                <a:gd name="T10" fmla="*/ 6 w 12"/>
                <a:gd name="T11" fmla="*/ 37 h 38"/>
                <a:gd name="T12" fmla="*/ 12 w 1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2" h="38">
                  <a:moveTo>
                    <a:pt x="12" y="38"/>
                  </a:moveTo>
                  <a:cubicBezTo>
                    <a:pt x="12" y="0"/>
                    <a:pt x="12" y="0"/>
                    <a:pt x="12" y="0"/>
                  </a:cubicBezTo>
                  <a:cubicBezTo>
                    <a:pt x="10" y="0"/>
                    <a:pt x="8" y="0"/>
                    <a:pt x="6" y="0"/>
                  </a:cubicBezTo>
                  <a:cubicBezTo>
                    <a:pt x="4" y="0"/>
                    <a:pt x="2" y="0"/>
                    <a:pt x="0" y="0"/>
                  </a:cubicBezTo>
                  <a:cubicBezTo>
                    <a:pt x="0" y="38"/>
                    <a:pt x="0" y="38"/>
                    <a:pt x="0" y="38"/>
                  </a:cubicBezTo>
                  <a:cubicBezTo>
                    <a:pt x="2" y="37"/>
                    <a:pt x="4" y="37"/>
                    <a:pt x="6" y="37"/>
                  </a:cubicBezTo>
                  <a:cubicBezTo>
                    <a:pt x="8" y="37"/>
                    <a:pt x="10" y="37"/>
                    <a:pt x="12"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90" name="Freeform 123"/>
            <p:cNvSpPr/>
            <p:nvPr/>
          </p:nvSpPr>
          <p:spPr bwMode="auto">
            <a:xfrm>
              <a:off x="5381625" y="2978150"/>
              <a:ext cx="184150" cy="138113"/>
            </a:xfrm>
            <a:custGeom>
              <a:avLst/>
              <a:gdLst>
                <a:gd name="T0" fmla="*/ 109 w 109"/>
                <a:gd name="T1" fmla="*/ 27 h 82"/>
                <a:gd name="T2" fmla="*/ 102 w 109"/>
                <a:gd name="T3" fmla="*/ 0 h 82"/>
                <a:gd name="T4" fmla="*/ 78 w 109"/>
                <a:gd name="T5" fmla="*/ 13 h 82"/>
                <a:gd name="T6" fmla="*/ 54 w 109"/>
                <a:gd name="T7" fmla="*/ 0 h 82"/>
                <a:gd name="T8" fmla="*/ 31 w 109"/>
                <a:gd name="T9" fmla="*/ 13 h 82"/>
                <a:gd name="T10" fmla="*/ 7 w 109"/>
                <a:gd name="T11" fmla="*/ 0 h 82"/>
                <a:gd name="T12" fmla="*/ 0 w 109"/>
                <a:gd name="T13" fmla="*/ 27 h 82"/>
                <a:gd name="T14" fmla="*/ 48 w 109"/>
                <a:gd name="T15" fmla="*/ 82 h 82"/>
                <a:gd name="T16" fmla="*/ 54 w 109"/>
                <a:gd name="T17" fmla="*/ 82 h 82"/>
                <a:gd name="T18" fmla="*/ 60 w 109"/>
                <a:gd name="T19" fmla="*/ 82 h 82"/>
                <a:gd name="T20" fmla="*/ 109 w 109"/>
                <a:gd name="T21" fmla="*/ 2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82">
                  <a:moveTo>
                    <a:pt x="109" y="27"/>
                  </a:moveTo>
                  <a:cubicBezTo>
                    <a:pt x="109" y="17"/>
                    <a:pt x="106" y="8"/>
                    <a:pt x="102" y="0"/>
                  </a:cubicBezTo>
                  <a:cubicBezTo>
                    <a:pt x="78" y="13"/>
                    <a:pt x="78" y="13"/>
                    <a:pt x="78" y="13"/>
                  </a:cubicBezTo>
                  <a:cubicBezTo>
                    <a:pt x="54" y="0"/>
                    <a:pt x="54" y="0"/>
                    <a:pt x="54" y="0"/>
                  </a:cubicBezTo>
                  <a:cubicBezTo>
                    <a:pt x="31" y="13"/>
                    <a:pt x="31" y="13"/>
                    <a:pt x="31" y="13"/>
                  </a:cubicBezTo>
                  <a:cubicBezTo>
                    <a:pt x="7" y="0"/>
                    <a:pt x="7" y="0"/>
                    <a:pt x="7" y="0"/>
                  </a:cubicBezTo>
                  <a:cubicBezTo>
                    <a:pt x="2" y="8"/>
                    <a:pt x="0" y="17"/>
                    <a:pt x="0" y="27"/>
                  </a:cubicBezTo>
                  <a:cubicBezTo>
                    <a:pt x="0" y="55"/>
                    <a:pt x="21" y="79"/>
                    <a:pt x="48" y="82"/>
                  </a:cubicBezTo>
                  <a:cubicBezTo>
                    <a:pt x="50" y="82"/>
                    <a:pt x="52" y="82"/>
                    <a:pt x="54" y="82"/>
                  </a:cubicBezTo>
                  <a:cubicBezTo>
                    <a:pt x="56" y="82"/>
                    <a:pt x="58" y="82"/>
                    <a:pt x="60" y="82"/>
                  </a:cubicBezTo>
                  <a:cubicBezTo>
                    <a:pt x="88" y="79"/>
                    <a:pt x="109" y="55"/>
                    <a:pt x="109" y="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91" name="Freeform 124"/>
            <p:cNvSpPr/>
            <p:nvPr/>
          </p:nvSpPr>
          <p:spPr bwMode="auto">
            <a:xfrm>
              <a:off x="5419725" y="3125788"/>
              <a:ext cx="38100" cy="38100"/>
            </a:xfrm>
            <a:custGeom>
              <a:avLst/>
              <a:gdLst>
                <a:gd name="T0" fmla="*/ 21 w 22"/>
                <a:gd name="T1" fmla="*/ 22 h 23"/>
                <a:gd name="T2" fmla="*/ 16 w 22"/>
                <a:gd name="T3" fmla="*/ 6 h 23"/>
                <a:gd name="T4" fmla="*/ 1 w 22"/>
                <a:gd name="T5" fmla="*/ 1 h 23"/>
                <a:gd name="T6" fmla="*/ 5 w 22"/>
                <a:gd name="T7" fmla="*/ 17 h 23"/>
                <a:gd name="T8" fmla="*/ 21 w 22"/>
                <a:gd name="T9" fmla="*/ 22 h 23"/>
              </a:gdLst>
              <a:ahLst/>
              <a:cxnLst>
                <a:cxn ang="0">
                  <a:pos x="T0" y="T1"/>
                </a:cxn>
                <a:cxn ang="0">
                  <a:pos x="T2" y="T3"/>
                </a:cxn>
                <a:cxn ang="0">
                  <a:pos x="T4" y="T5"/>
                </a:cxn>
                <a:cxn ang="0">
                  <a:pos x="T6" y="T7"/>
                </a:cxn>
                <a:cxn ang="0">
                  <a:pos x="T8" y="T9"/>
                </a:cxn>
              </a:cxnLst>
              <a:rect l="0" t="0" r="r" b="b"/>
              <a:pathLst>
                <a:path w="22" h="23">
                  <a:moveTo>
                    <a:pt x="21" y="22"/>
                  </a:moveTo>
                  <a:cubicBezTo>
                    <a:pt x="22" y="16"/>
                    <a:pt x="21" y="10"/>
                    <a:pt x="16" y="6"/>
                  </a:cubicBezTo>
                  <a:cubicBezTo>
                    <a:pt x="12" y="2"/>
                    <a:pt x="6" y="0"/>
                    <a:pt x="1" y="1"/>
                  </a:cubicBezTo>
                  <a:cubicBezTo>
                    <a:pt x="0" y="7"/>
                    <a:pt x="1" y="13"/>
                    <a:pt x="5" y="17"/>
                  </a:cubicBezTo>
                  <a:cubicBezTo>
                    <a:pt x="10" y="21"/>
                    <a:pt x="16" y="23"/>
                    <a:pt x="21" y="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92" name="Freeform 125"/>
            <p:cNvSpPr/>
            <p:nvPr/>
          </p:nvSpPr>
          <p:spPr bwMode="auto">
            <a:xfrm>
              <a:off x="5487988" y="3125788"/>
              <a:ext cx="39687" cy="38100"/>
            </a:xfrm>
            <a:custGeom>
              <a:avLst/>
              <a:gdLst>
                <a:gd name="T0" fmla="*/ 17 w 23"/>
                <a:gd name="T1" fmla="*/ 17 h 23"/>
                <a:gd name="T2" fmla="*/ 22 w 23"/>
                <a:gd name="T3" fmla="*/ 1 h 23"/>
                <a:gd name="T4" fmla="*/ 6 w 23"/>
                <a:gd name="T5" fmla="*/ 6 h 23"/>
                <a:gd name="T6" fmla="*/ 1 w 23"/>
                <a:gd name="T7" fmla="*/ 22 h 23"/>
                <a:gd name="T8" fmla="*/ 17 w 23"/>
                <a:gd name="T9" fmla="*/ 17 h 23"/>
              </a:gdLst>
              <a:ahLst/>
              <a:cxnLst>
                <a:cxn ang="0">
                  <a:pos x="T0" y="T1"/>
                </a:cxn>
                <a:cxn ang="0">
                  <a:pos x="T2" y="T3"/>
                </a:cxn>
                <a:cxn ang="0">
                  <a:pos x="T4" y="T5"/>
                </a:cxn>
                <a:cxn ang="0">
                  <a:pos x="T6" y="T7"/>
                </a:cxn>
                <a:cxn ang="0">
                  <a:pos x="T8" y="T9"/>
                </a:cxn>
              </a:cxnLst>
              <a:rect l="0" t="0" r="r" b="b"/>
              <a:pathLst>
                <a:path w="23" h="23">
                  <a:moveTo>
                    <a:pt x="17" y="17"/>
                  </a:moveTo>
                  <a:cubicBezTo>
                    <a:pt x="21" y="13"/>
                    <a:pt x="23" y="7"/>
                    <a:pt x="22" y="1"/>
                  </a:cubicBezTo>
                  <a:cubicBezTo>
                    <a:pt x="17" y="0"/>
                    <a:pt x="11" y="2"/>
                    <a:pt x="6" y="6"/>
                  </a:cubicBezTo>
                  <a:cubicBezTo>
                    <a:pt x="2" y="10"/>
                    <a:pt x="0" y="16"/>
                    <a:pt x="1" y="22"/>
                  </a:cubicBezTo>
                  <a:cubicBezTo>
                    <a:pt x="7" y="23"/>
                    <a:pt x="13" y="21"/>
                    <a:pt x="17" y="1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93" name="Freeform 126"/>
            <p:cNvSpPr/>
            <p:nvPr/>
          </p:nvSpPr>
          <p:spPr bwMode="auto">
            <a:xfrm>
              <a:off x="5418138" y="3192463"/>
              <a:ext cx="109537" cy="31750"/>
            </a:xfrm>
            <a:custGeom>
              <a:avLst/>
              <a:gdLst>
                <a:gd name="T0" fmla="*/ 38 w 64"/>
                <a:gd name="T1" fmla="*/ 1 h 19"/>
                <a:gd name="T2" fmla="*/ 32 w 64"/>
                <a:gd name="T3" fmla="*/ 0 h 19"/>
                <a:gd name="T4" fmla="*/ 26 w 64"/>
                <a:gd name="T5" fmla="*/ 1 h 19"/>
                <a:gd name="T6" fmla="*/ 0 w 64"/>
                <a:gd name="T7" fmla="*/ 19 h 19"/>
                <a:gd name="T8" fmla="*/ 64 w 64"/>
                <a:gd name="T9" fmla="*/ 19 h 19"/>
                <a:gd name="T10" fmla="*/ 38 w 64"/>
                <a:gd name="T11" fmla="*/ 1 h 19"/>
              </a:gdLst>
              <a:ahLst/>
              <a:cxnLst>
                <a:cxn ang="0">
                  <a:pos x="T0" y="T1"/>
                </a:cxn>
                <a:cxn ang="0">
                  <a:pos x="T2" y="T3"/>
                </a:cxn>
                <a:cxn ang="0">
                  <a:pos x="T4" y="T5"/>
                </a:cxn>
                <a:cxn ang="0">
                  <a:pos x="T6" y="T7"/>
                </a:cxn>
                <a:cxn ang="0">
                  <a:pos x="T8" y="T9"/>
                </a:cxn>
                <a:cxn ang="0">
                  <a:pos x="T10" y="T11"/>
                </a:cxn>
              </a:cxnLst>
              <a:rect l="0" t="0" r="r" b="b"/>
              <a:pathLst>
                <a:path w="64" h="19">
                  <a:moveTo>
                    <a:pt x="38" y="1"/>
                  </a:moveTo>
                  <a:cubicBezTo>
                    <a:pt x="36" y="0"/>
                    <a:pt x="34" y="0"/>
                    <a:pt x="32" y="0"/>
                  </a:cubicBezTo>
                  <a:cubicBezTo>
                    <a:pt x="30" y="0"/>
                    <a:pt x="28" y="0"/>
                    <a:pt x="26" y="1"/>
                  </a:cubicBezTo>
                  <a:cubicBezTo>
                    <a:pt x="12" y="2"/>
                    <a:pt x="0" y="10"/>
                    <a:pt x="0" y="19"/>
                  </a:cubicBezTo>
                  <a:cubicBezTo>
                    <a:pt x="64" y="19"/>
                    <a:pt x="64" y="19"/>
                    <a:pt x="64" y="19"/>
                  </a:cubicBezTo>
                  <a:cubicBezTo>
                    <a:pt x="64" y="10"/>
                    <a:pt x="53" y="2"/>
                    <a:pt x="38"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94" name="Freeform 127"/>
            <p:cNvSpPr/>
            <p:nvPr/>
          </p:nvSpPr>
          <p:spPr bwMode="auto">
            <a:xfrm>
              <a:off x="4238625" y="3316288"/>
              <a:ext cx="60325" cy="106362"/>
            </a:xfrm>
            <a:custGeom>
              <a:avLst/>
              <a:gdLst>
                <a:gd name="T0" fmla="*/ 36 w 36"/>
                <a:gd name="T1" fmla="*/ 31 h 63"/>
                <a:gd name="T2" fmla="*/ 18 w 36"/>
                <a:gd name="T3" fmla="*/ 0 h 63"/>
                <a:gd name="T4" fmla="*/ 0 w 36"/>
                <a:gd name="T5" fmla="*/ 31 h 63"/>
                <a:gd name="T6" fmla="*/ 18 w 36"/>
                <a:gd name="T7" fmla="*/ 63 h 63"/>
                <a:gd name="T8" fmla="*/ 36 w 36"/>
                <a:gd name="T9" fmla="*/ 31 h 63"/>
              </a:gdLst>
              <a:ahLst/>
              <a:cxnLst>
                <a:cxn ang="0">
                  <a:pos x="T0" y="T1"/>
                </a:cxn>
                <a:cxn ang="0">
                  <a:pos x="T2" y="T3"/>
                </a:cxn>
                <a:cxn ang="0">
                  <a:pos x="T4" y="T5"/>
                </a:cxn>
                <a:cxn ang="0">
                  <a:pos x="T6" y="T7"/>
                </a:cxn>
                <a:cxn ang="0">
                  <a:pos x="T8" y="T9"/>
                </a:cxn>
              </a:cxnLst>
              <a:rect l="0" t="0" r="r" b="b"/>
              <a:pathLst>
                <a:path w="36" h="63">
                  <a:moveTo>
                    <a:pt x="36" y="31"/>
                  </a:moveTo>
                  <a:cubicBezTo>
                    <a:pt x="36" y="20"/>
                    <a:pt x="29" y="4"/>
                    <a:pt x="18" y="0"/>
                  </a:cubicBezTo>
                  <a:cubicBezTo>
                    <a:pt x="7" y="4"/>
                    <a:pt x="0" y="20"/>
                    <a:pt x="0" y="31"/>
                  </a:cubicBezTo>
                  <a:cubicBezTo>
                    <a:pt x="0" y="43"/>
                    <a:pt x="7" y="58"/>
                    <a:pt x="18" y="63"/>
                  </a:cubicBezTo>
                  <a:cubicBezTo>
                    <a:pt x="29" y="58"/>
                    <a:pt x="36" y="43"/>
                    <a:pt x="36" y="3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95" name="Freeform 128"/>
            <p:cNvSpPr/>
            <p:nvPr/>
          </p:nvSpPr>
          <p:spPr bwMode="auto">
            <a:xfrm>
              <a:off x="4281488" y="3384550"/>
              <a:ext cx="98425" cy="77788"/>
            </a:xfrm>
            <a:custGeom>
              <a:avLst/>
              <a:gdLst>
                <a:gd name="T0" fmla="*/ 2 w 58"/>
                <a:gd name="T1" fmla="*/ 38 h 46"/>
                <a:gd name="T2" fmla="*/ 38 w 58"/>
                <a:gd name="T3" fmla="*/ 39 h 46"/>
                <a:gd name="T4" fmla="*/ 57 w 58"/>
                <a:gd name="T5" fmla="*/ 8 h 46"/>
                <a:gd name="T6" fmla="*/ 21 w 58"/>
                <a:gd name="T7" fmla="*/ 7 h 46"/>
                <a:gd name="T8" fmla="*/ 2 w 58"/>
                <a:gd name="T9" fmla="*/ 38 h 46"/>
              </a:gdLst>
              <a:ahLst/>
              <a:cxnLst>
                <a:cxn ang="0">
                  <a:pos x="T0" y="T1"/>
                </a:cxn>
                <a:cxn ang="0">
                  <a:pos x="T2" y="T3"/>
                </a:cxn>
                <a:cxn ang="0">
                  <a:pos x="T4" y="T5"/>
                </a:cxn>
                <a:cxn ang="0">
                  <a:pos x="T6" y="T7"/>
                </a:cxn>
                <a:cxn ang="0">
                  <a:pos x="T8" y="T9"/>
                </a:cxn>
              </a:cxnLst>
              <a:rect l="0" t="0" r="r" b="b"/>
              <a:pathLst>
                <a:path w="58" h="46">
                  <a:moveTo>
                    <a:pt x="2" y="38"/>
                  </a:moveTo>
                  <a:cubicBezTo>
                    <a:pt x="11" y="46"/>
                    <a:pt x="28" y="44"/>
                    <a:pt x="38" y="39"/>
                  </a:cubicBezTo>
                  <a:cubicBezTo>
                    <a:pt x="48" y="33"/>
                    <a:pt x="58" y="19"/>
                    <a:pt x="57" y="8"/>
                  </a:cubicBezTo>
                  <a:cubicBezTo>
                    <a:pt x="47" y="0"/>
                    <a:pt x="30" y="2"/>
                    <a:pt x="21" y="7"/>
                  </a:cubicBezTo>
                  <a:cubicBezTo>
                    <a:pt x="11" y="13"/>
                    <a:pt x="0" y="27"/>
                    <a:pt x="2"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96" name="Freeform 129"/>
            <p:cNvSpPr/>
            <p:nvPr/>
          </p:nvSpPr>
          <p:spPr bwMode="auto">
            <a:xfrm>
              <a:off x="4281488" y="3462338"/>
              <a:ext cx="98425" cy="76200"/>
            </a:xfrm>
            <a:custGeom>
              <a:avLst/>
              <a:gdLst>
                <a:gd name="T0" fmla="*/ 38 w 58"/>
                <a:gd name="T1" fmla="*/ 38 h 45"/>
                <a:gd name="T2" fmla="*/ 57 w 58"/>
                <a:gd name="T3" fmla="*/ 7 h 45"/>
                <a:gd name="T4" fmla="*/ 21 w 58"/>
                <a:gd name="T5" fmla="*/ 7 h 45"/>
                <a:gd name="T6" fmla="*/ 2 w 58"/>
                <a:gd name="T7" fmla="*/ 38 h 45"/>
                <a:gd name="T8" fmla="*/ 38 w 58"/>
                <a:gd name="T9" fmla="*/ 38 h 45"/>
              </a:gdLst>
              <a:ahLst/>
              <a:cxnLst>
                <a:cxn ang="0">
                  <a:pos x="T0" y="T1"/>
                </a:cxn>
                <a:cxn ang="0">
                  <a:pos x="T2" y="T3"/>
                </a:cxn>
                <a:cxn ang="0">
                  <a:pos x="T4" y="T5"/>
                </a:cxn>
                <a:cxn ang="0">
                  <a:pos x="T6" y="T7"/>
                </a:cxn>
                <a:cxn ang="0">
                  <a:pos x="T8" y="T9"/>
                </a:cxn>
              </a:cxnLst>
              <a:rect l="0" t="0" r="r" b="b"/>
              <a:pathLst>
                <a:path w="58" h="45">
                  <a:moveTo>
                    <a:pt x="38" y="38"/>
                  </a:moveTo>
                  <a:cubicBezTo>
                    <a:pt x="48" y="33"/>
                    <a:pt x="58" y="19"/>
                    <a:pt x="57" y="7"/>
                  </a:cubicBezTo>
                  <a:cubicBezTo>
                    <a:pt x="47" y="0"/>
                    <a:pt x="30" y="1"/>
                    <a:pt x="21" y="7"/>
                  </a:cubicBezTo>
                  <a:cubicBezTo>
                    <a:pt x="11" y="12"/>
                    <a:pt x="0" y="26"/>
                    <a:pt x="2" y="38"/>
                  </a:cubicBezTo>
                  <a:cubicBezTo>
                    <a:pt x="11" y="45"/>
                    <a:pt x="28" y="44"/>
                    <a:pt x="38"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97" name="Freeform 130"/>
            <p:cNvSpPr/>
            <p:nvPr/>
          </p:nvSpPr>
          <p:spPr bwMode="auto">
            <a:xfrm>
              <a:off x="4159250" y="3384550"/>
              <a:ext cx="98425" cy="77788"/>
            </a:xfrm>
            <a:custGeom>
              <a:avLst/>
              <a:gdLst>
                <a:gd name="T0" fmla="*/ 20 w 58"/>
                <a:gd name="T1" fmla="*/ 39 h 46"/>
                <a:gd name="T2" fmla="*/ 57 w 58"/>
                <a:gd name="T3" fmla="*/ 38 h 46"/>
                <a:gd name="T4" fmla="*/ 38 w 58"/>
                <a:gd name="T5" fmla="*/ 7 h 46"/>
                <a:gd name="T6" fmla="*/ 2 w 58"/>
                <a:gd name="T7" fmla="*/ 8 h 46"/>
                <a:gd name="T8" fmla="*/ 20 w 58"/>
                <a:gd name="T9" fmla="*/ 39 h 46"/>
              </a:gdLst>
              <a:ahLst/>
              <a:cxnLst>
                <a:cxn ang="0">
                  <a:pos x="T0" y="T1"/>
                </a:cxn>
                <a:cxn ang="0">
                  <a:pos x="T2" y="T3"/>
                </a:cxn>
                <a:cxn ang="0">
                  <a:pos x="T4" y="T5"/>
                </a:cxn>
                <a:cxn ang="0">
                  <a:pos x="T6" y="T7"/>
                </a:cxn>
                <a:cxn ang="0">
                  <a:pos x="T8" y="T9"/>
                </a:cxn>
              </a:cxnLst>
              <a:rect l="0" t="0" r="r" b="b"/>
              <a:pathLst>
                <a:path w="58" h="46">
                  <a:moveTo>
                    <a:pt x="20" y="39"/>
                  </a:moveTo>
                  <a:cubicBezTo>
                    <a:pt x="30" y="44"/>
                    <a:pt x="47" y="46"/>
                    <a:pt x="57" y="38"/>
                  </a:cubicBezTo>
                  <a:cubicBezTo>
                    <a:pt x="58" y="27"/>
                    <a:pt x="48" y="13"/>
                    <a:pt x="38" y="7"/>
                  </a:cubicBezTo>
                  <a:cubicBezTo>
                    <a:pt x="28" y="2"/>
                    <a:pt x="11" y="0"/>
                    <a:pt x="2" y="8"/>
                  </a:cubicBezTo>
                  <a:cubicBezTo>
                    <a:pt x="0" y="19"/>
                    <a:pt x="11" y="33"/>
                    <a:pt x="20" y="3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98" name="Freeform 131"/>
            <p:cNvSpPr/>
            <p:nvPr/>
          </p:nvSpPr>
          <p:spPr bwMode="auto">
            <a:xfrm>
              <a:off x="4159250" y="3462338"/>
              <a:ext cx="98425" cy="76200"/>
            </a:xfrm>
            <a:custGeom>
              <a:avLst/>
              <a:gdLst>
                <a:gd name="T0" fmla="*/ 20 w 58"/>
                <a:gd name="T1" fmla="*/ 38 h 45"/>
                <a:gd name="T2" fmla="*/ 57 w 58"/>
                <a:gd name="T3" fmla="*/ 38 h 45"/>
                <a:gd name="T4" fmla="*/ 38 w 58"/>
                <a:gd name="T5" fmla="*/ 7 h 45"/>
                <a:gd name="T6" fmla="*/ 2 w 58"/>
                <a:gd name="T7" fmla="*/ 7 h 45"/>
                <a:gd name="T8" fmla="*/ 20 w 58"/>
                <a:gd name="T9" fmla="*/ 38 h 45"/>
              </a:gdLst>
              <a:ahLst/>
              <a:cxnLst>
                <a:cxn ang="0">
                  <a:pos x="T0" y="T1"/>
                </a:cxn>
                <a:cxn ang="0">
                  <a:pos x="T2" y="T3"/>
                </a:cxn>
                <a:cxn ang="0">
                  <a:pos x="T4" y="T5"/>
                </a:cxn>
                <a:cxn ang="0">
                  <a:pos x="T6" y="T7"/>
                </a:cxn>
                <a:cxn ang="0">
                  <a:pos x="T8" y="T9"/>
                </a:cxn>
              </a:cxnLst>
              <a:rect l="0" t="0" r="r" b="b"/>
              <a:pathLst>
                <a:path w="58" h="45">
                  <a:moveTo>
                    <a:pt x="20" y="38"/>
                  </a:moveTo>
                  <a:cubicBezTo>
                    <a:pt x="30" y="44"/>
                    <a:pt x="47" y="45"/>
                    <a:pt x="57" y="38"/>
                  </a:cubicBezTo>
                  <a:cubicBezTo>
                    <a:pt x="58" y="26"/>
                    <a:pt x="48" y="12"/>
                    <a:pt x="38" y="7"/>
                  </a:cubicBezTo>
                  <a:cubicBezTo>
                    <a:pt x="28" y="1"/>
                    <a:pt x="11" y="0"/>
                    <a:pt x="2" y="7"/>
                  </a:cubicBezTo>
                  <a:cubicBezTo>
                    <a:pt x="0" y="19"/>
                    <a:pt x="11" y="33"/>
                    <a:pt x="20"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99" name="Freeform 132"/>
            <p:cNvSpPr/>
            <p:nvPr/>
          </p:nvSpPr>
          <p:spPr bwMode="auto">
            <a:xfrm>
              <a:off x="4264025" y="3435350"/>
              <a:ext cx="11113" cy="123825"/>
            </a:xfrm>
            <a:custGeom>
              <a:avLst/>
              <a:gdLst>
                <a:gd name="T0" fmla="*/ 0 w 7"/>
                <a:gd name="T1" fmla="*/ 2 h 73"/>
                <a:gd name="T2" fmla="*/ 0 w 7"/>
                <a:gd name="T3" fmla="*/ 70 h 73"/>
                <a:gd name="T4" fmla="*/ 3 w 7"/>
                <a:gd name="T5" fmla="*/ 73 h 73"/>
                <a:gd name="T6" fmla="*/ 7 w 7"/>
                <a:gd name="T7" fmla="*/ 70 h 73"/>
                <a:gd name="T8" fmla="*/ 7 w 7"/>
                <a:gd name="T9" fmla="*/ 2 h 73"/>
                <a:gd name="T10" fmla="*/ 3 w 7"/>
                <a:gd name="T11" fmla="*/ 0 h 73"/>
                <a:gd name="T12" fmla="*/ 0 w 7"/>
                <a:gd name="T13" fmla="*/ 2 h 73"/>
              </a:gdLst>
              <a:ahLst/>
              <a:cxnLst>
                <a:cxn ang="0">
                  <a:pos x="T0" y="T1"/>
                </a:cxn>
                <a:cxn ang="0">
                  <a:pos x="T2" y="T3"/>
                </a:cxn>
                <a:cxn ang="0">
                  <a:pos x="T4" y="T5"/>
                </a:cxn>
                <a:cxn ang="0">
                  <a:pos x="T6" y="T7"/>
                </a:cxn>
                <a:cxn ang="0">
                  <a:pos x="T8" y="T9"/>
                </a:cxn>
                <a:cxn ang="0">
                  <a:pos x="T10" y="T11"/>
                </a:cxn>
                <a:cxn ang="0">
                  <a:pos x="T12" y="T13"/>
                </a:cxn>
              </a:cxnLst>
              <a:rect l="0" t="0" r="r" b="b"/>
              <a:pathLst>
                <a:path w="7" h="73">
                  <a:moveTo>
                    <a:pt x="0" y="2"/>
                  </a:moveTo>
                  <a:cubicBezTo>
                    <a:pt x="0" y="70"/>
                    <a:pt x="0" y="70"/>
                    <a:pt x="0" y="70"/>
                  </a:cubicBezTo>
                  <a:cubicBezTo>
                    <a:pt x="0" y="72"/>
                    <a:pt x="1" y="73"/>
                    <a:pt x="3" y="73"/>
                  </a:cubicBezTo>
                  <a:cubicBezTo>
                    <a:pt x="5" y="73"/>
                    <a:pt x="7" y="72"/>
                    <a:pt x="7" y="70"/>
                  </a:cubicBezTo>
                  <a:cubicBezTo>
                    <a:pt x="7" y="2"/>
                    <a:pt x="7" y="2"/>
                    <a:pt x="7" y="2"/>
                  </a:cubicBezTo>
                  <a:cubicBezTo>
                    <a:pt x="7" y="1"/>
                    <a:pt x="5" y="0"/>
                    <a:pt x="3" y="0"/>
                  </a:cubicBezTo>
                  <a:cubicBezTo>
                    <a:pt x="1" y="0"/>
                    <a:pt x="0" y="1"/>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00" name="Freeform 133"/>
            <p:cNvSpPr>
              <a:spLocks noEditPoints="1"/>
            </p:cNvSpPr>
            <p:nvPr/>
          </p:nvSpPr>
          <p:spPr bwMode="auto">
            <a:xfrm>
              <a:off x="5202238" y="3979863"/>
              <a:ext cx="227012" cy="266700"/>
            </a:xfrm>
            <a:custGeom>
              <a:avLst/>
              <a:gdLst>
                <a:gd name="T0" fmla="*/ 124 w 134"/>
                <a:gd name="T1" fmla="*/ 144 h 157"/>
                <a:gd name="T2" fmla="*/ 134 w 134"/>
                <a:gd name="T3" fmla="*/ 28 h 157"/>
                <a:gd name="T4" fmla="*/ 114 w 134"/>
                <a:gd name="T5" fmla="*/ 21 h 157"/>
                <a:gd name="T6" fmla="*/ 132 w 134"/>
                <a:gd name="T7" fmla="*/ 2 h 157"/>
                <a:gd name="T8" fmla="*/ 112 w 134"/>
                <a:gd name="T9" fmla="*/ 12 h 157"/>
                <a:gd name="T10" fmla="*/ 122 w 134"/>
                <a:gd name="T11" fmla="*/ 41 h 157"/>
                <a:gd name="T12" fmla="*/ 112 w 134"/>
                <a:gd name="T13" fmla="*/ 109 h 157"/>
                <a:gd name="T14" fmla="*/ 120 w 134"/>
                <a:gd name="T15" fmla="*/ 127 h 157"/>
                <a:gd name="T16" fmla="*/ 112 w 134"/>
                <a:gd name="T17" fmla="*/ 157 h 157"/>
                <a:gd name="T18" fmla="*/ 112 w 134"/>
                <a:gd name="T19" fmla="*/ 12 h 157"/>
                <a:gd name="T20" fmla="*/ 102 w 134"/>
                <a:gd name="T21" fmla="*/ 15 h 157"/>
                <a:gd name="T22" fmla="*/ 86 w 134"/>
                <a:gd name="T23" fmla="*/ 7 h 157"/>
                <a:gd name="T24" fmla="*/ 91 w 134"/>
                <a:gd name="T25" fmla="*/ 21 h 157"/>
                <a:gd name="T26" fmla="*/ 86 w 134"/>
                <a:gd name="T27" fmla="*/ 28 h 157"/>
                <a:gd name="T28" fmla="*/ 112 w 134"/>
                <a:gd name="T29" fmla="*/ 41 h 157"/>
                <a:gd name="T30" fmla="*/ 86 w 134"/>
                <a:gd name="T31" fmla="*/ 144 h 157"/>
                <a:gd name="T32" fmla="*/ 108 w 134"/>
                <a:gd name="T33" fmla="*/ 157 h 157"/>
                <a:gd name="T34" fmla="*/ 112 w 134"/>
                <a:gd name="T35" fmla="*/ 135 h 157"/>
                <a:gd name="T36" fmla="*/ 104 w 134"/>
                <a:gd name="T37" fmla="*/ 127 h 157"/>
                <a:gd name="T38" fmla="*/ 112 w 134"/>
                <a:gd name="T39" fmla="*/ 119 h 157"/>
                <a:gd name="T40" fmla="*/ 112 w 134"/>
                <a:gd name="T41" fmla="*/ 109 h 157"/>
                <a:gd name="T42" fmla="*/ 86 w 134"/>
                <a:gd name="T43" fmla="*/ 119 h 157"/>
                <a:gd name="T44" fmla="*/ 86 w 134"/>
                <a:gd name="T45" fmla="*/ 135 h 157"/>
                <a:gd name="T46" fmla="*/ 86 w 134"/>
                <a:gd name="T47" fmla="*/ 135 h 157"/>
                <a:gd name="T48" fmla="*/ 86 w 134"/>
                <a:gd name="T49" fmla="*/ 7 h 157"/>
                <a:gd name="T50" fmla="*/ 72 w 134"/>
                <a:gd name="T51" fmla="*/ 2 h 157"/>
                <a:gd name="T52" fmla="*/ 86 w 134"/>
                <a:gd name="T53" fmla="*/ 18 h 157"/>
                <a:gd name="T54" fmla="*/ 86 w 134"/>
                <a:gd name="T55" fmla="*/ 28 h 157"/>
                <a:gd name="T56" fmla="*/ 67 w 134"/>
                <a:gd name="T57" fmla="*/ 41 h 157"/>
                <a:gd name="T58" fmla="*/ 86 w 134"/>
                <a:gd name="T59" fmla="*/ 28 h 157"/>
                <a:gd name="T60" fmla="*/ 86 w 134"/>
                <a:gd name="T61" fmla="*/ 144 h 157"/>
                <a:gd name="T62" fmla="*/ 86 w 134"/>
                <a:gd name="T63" fmla="*/ 135 h 157"/>
                <a:gd name="T64" fmla="*/ 86 w 134"/>
                <a:gd name="T65" fmla="*/ 119 h 157"/>
                <a:gd name="T66" fmla="*/ 67 w 134"/>
                <a:gd name="T67" fmla="*/ 109 h 157"/>
                <a:gd name="T68" fmla="*/ 67 w 134"/>
                <a:gd name="T69" fmla="*/ 28 h 157"/>
                <a:gd name="T70" fmla="*/ 0 w 134"/>
                <a:gd name="T71" fmla="*/ 144 h 157"/>
                <a:gd name="T72" fmla="*/ 10 w 134"/>
                <a:gd name="T73" fmla="*/ 157 h 157"/>
                <a:gd name="T74" fmla="*/ 26 w 134"/>
                <a:gd name="T75" fmla="*/ 144 h 157"/>
                <a:gd name="T76" fmla="*/ 67 w 134"/>
                <a:gd name="T77" fmla="*/ 109 h 157"/>
                <a:gd name="T78" fmla="*/ 12 w 134"/>
                <a:gd name="T79" fmla="*/ 41 h 157"/>
                <a:gd name="T80" fmla="*/ 67 w 134"/>
                <a:gd name="T81" fmla="*/ 4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4" h="157">
                  <a:moveTo>
                    <a:pt x="124" y="157"/>
                  </a:moveTo>
                  <a:cubicBezTo>
                    <a:pt x="124" y="144"/>
                    <a:pt x="124" y="144"/>
                    <a:pt x="124" y="144"/>
                  </a:cubicBezTo>
                  <a:cubicBezTo>
                    <a:pt x="134" y="144"/>
                    <a:pt x="134" y="144"/>
                    <a:pt x="134" y="144"/>
                  </a:cubicBezTo>
                  <a:cubicBezTo>
                    <a:pt x="134" y="28"/>
                    <a:pt x="134" y="28"/>
                    <a:pt x="134" y="28"/>
                  </a:cubicBezTo>
                  <a:cubicBezTo>
                    <a:pt x="115" y="28"/>
                    <a:pt x="115" y="28"/>
                    <a:pt x="115" y="28"/>
                  </a:cubicBezTo>
                  <a:cubicBezTo>
                    <a:pt x="115" y="25"/>
                    <a:pt x="115" y="23"/>
                    <a:pt x="114" y="21"/>
                  </a:cubicBezTo>
                  <a:cubicBezTo>
                    <a:pt x="131" y="8"/>
                    <a:pt x="131" y="8"/>
                    <a:pt x="131" y="8"/>
                  </a:cubicBezTo>
                  <a:cubicBezTo>
                    <a:pt x="133" y="6"/>
                    <a:pt x="133" y="4"/>
                    <a:pt x="132" y="2"/>
                  </a:cubicBezTo>
                  <a:cubicBezTo>
                    <a:pt x="130" y="0"/>
                    <a:pt x="128" y="0"/>
                    <a:pt x="126" y="1"/>
                  </a:cubicBezTo>
                  <a:cubicBezTo>
                    <a:pt x="112" y="12"/>
                    <a:pt x="112" y="12"/>
                    <a:pt x="112" y="12"/>
                  </a:cubicBezTo>
                  <a:cubicBezTo>
                    <a:pt x="112" y="41"/>
                    <a:pt x="112" y="41"/>
                    <a:pt x="112" y="41"/>
                  </a:cubicBezTo>
                  <a:cubicBezTo>
                    <a:pt x="122" y="41"/>
                    <a:pt x="122" y="41"/>
                    <a:pt x="122" y="41"/>
                  </a:cubicBezTo>
                  <a:cubicBezTo>
                    <a:pt x="122" y="109"/>
                    <a:pt x="122" y="109"/>
                    <a:pt x="122" y="109"/>
                  </a:cubicBezTo>
                  <a:cubicBezTo>
                    <a:pt x="112" y="109"/>
                    <a:pt x="112" y="109"/>
                    <a:pt x="112" y="109"/>
                  </a:cubicBezTo>
                  <a:cubicBezTo>
                    <a:pt x="112" y="119"/>
                    <a:pt x="112" y="119"/>
                    <a:pt x="112" y="119"/>
                  </a:cubicBezTo>
                  <a:cubicBezTo>
                    <a:pt x="116" y="119"/>
                    <a:pt x="120" y="123"/>
                    <a:pt x="120" y="127"/>
                  </a:cubicBezTo>
                  <a:cubicBezTo>
                    <a:pt x="120" y="131"/>
                    <a:pt x="116" y="135"/>
                    <a:pt x="112" y="135"/>
                  </a:cubicBezTo>
                  <a:cubicBezTo>
                    <a:pt x="112" y="157"/>
                    <a:pt x="112" y="157"/>
                    <a:pt x="112" y="157"/>
                  </a:cubicBezTo>
                  <a:lnTo>
                    <a:pt x="124" y="157"/>
                  </a:lnTo>
                  <a:close/>
                  <a:moveTo>
                    <a:pt x="112" y="12"/>
                  </a:moveTo>
                  <a:cubicBezTo>
                    <a:pt x="107" y="16"/>
                    <a:pt x="107" y="16"/>
                    <a:pt x="107" y="16"/>
                  </a:cubicBezTo>
                  <a:cubicBezTo>
                    <a:pt x="106" y="15"/>
                    <a:pt x="104" y="15"/>
                    <a:pt x="102" y="15"/>
                  </a:cubicBezTo>
                  <a:cubicBezTo>
                    <a:pt x="100" y="15"/>
                    <a:pt x="99" y="15"/>
                    <a:pt x="97" y="16"/>
                  </a:cubicBezTo>
                  <a:cubicBezTo>
                    <a:pt x="86" y="7"/>
                    <a:pt x="86" y="7"/>
                    <a:pt x="86" y="7"/>
                  </a:cubicBezTo>
                  <a:cubicBezTo>
                    <a:pt x="86" y="18"/>
                    <a:pt x="86" y="18"/>
                    <a:pt x="86" y="18"/>
                  </a:cubicBezTo>
                  <a:cubicBezTo>
                    <a:pt x="91" y="21"/>
                    <a:pt x="91" y="21"/>
                    <a:pt x="91" y="21"/>
                  </a:cubicBezTo>
                  <a:cubicBezTo>
                    <a:pt x="89" y="23"/>
                    <a:pt x="89" y="25"/>
                    <a:pt x="89" y="28"/>
                  </a:cubicBezTo>
                  <a:cubicBezTo>
                    <a:pt x="86" y="28"/>
                    <a:pt x="86" y="28"/>
                    <a:pt x="86" y="28"/>
                  </a:cubicBezTo>
                  <a:cubicBezTo>
                    <a:pt x="86" y="41"/>
                    <a:pt x="86" y="41"/>
                    <a:pt x="86" y="41"/>
                  </a:cubicBezTo>
                  <a:cubicBezTo>
                    <a:pt x="112" y="41"/>
                    <a:pt x="112" y="41"/>
                    <a:pt x="112" y="41"/>
                  </a:cubicBezTo>
                  <a:cubicBezTo>
                    <a:pt x="112" y="12"/>
                    <a:pt x="112" y="12"/>
                    <a:pt x="112" y="12"/>
                  </a:cubicBezTo>
                  <a:close/>
                  <a:moveTo>
                    <a:pt x="86" y="144"/>
                  </a:moveTo>
                  <a:cubicBezTo>
                    <a:pt x="108" y="144"/>
                    <a:pt x="108" y="144"/>
                    <a:pt x="108" y="144"/>
                  </a:cubicBezTo>
                  <a:cubicBezTo>
                    <a:pt x="108" y="157"/>
                    <a:pt x="108" y="157"/>
                    <a:pt x="108" y="157"/>
                  </a:cubicBezTo>
                  <a:cubicBezTo>
                    <a:pt x="112" y="157"/>
                    <a:pt x="112" y="157"/>
                    <a:pt x="112" y="157"/>
                  </a:cubicBezTo>
                  <a:cubicBezTo>
                    <a:pt x="112" y="135"/>
                    <a:pt x="112" y="135"/>
                    <a:pt x="112" y="135"/>
                  </a:cubicBezTo>
                  <a:cubicBezTo>
                    <a:pt x="112" y="135"/>
                    <a:pt x="112" y="135"/>
                    <a:pt x="112" y="135"/>
                  </a:cubicBezTo>
                  <a:cubicBezTo>
                    <a:pt x="107" y="135"/>
                    <a:pt x="104" y="131"/>
                    <a:pt x="104" y="127"/>
                  </a:cubicBezTo>
                  <a:cubicBezTo>
                    <a:pt x="104" y="127"/>
                    <a:pt x="104" y="127"/>
                    <a:pt x="104" y="127"/>
                  </a:cubicBezTo>
                  <a:cubicBezTo>
                    <a:pt x="104" y="123"/>
                    <a:pt x="107" y="119"/>
                    <a:pt x="112" y="119"/>
                  </a:cubicBezTo>
                  <a:cubicBezTo>
                    <a:pt x="112" y="119"/>
                    <a:pt x="112" y="119"/>
                    <a:pt x="112" y="119"/>
                  </a:cubicBezTo>
                  <a:cubicBezTo>
                    <a:pt x="112" y="109"/>
                    <a:pt x="112" y="109"/>
                    <a:pt x="112" y="109"/>
                  </a:cubicBezTo>
                  <a:cubicBezTo>
                    <a:pt x="86" y="109"/>
                    <a:pt x="86" y="109"/>
                    <a:pt x="86" y="109"/>
                  </a:cubicBezTo>
                  <a:cubicBezTo>
                    <a:pt x="86" y="119"/>
                    <a:pt x="86" y="119"/>
                    <a:pt x="86" y="119"/>
                  </a:cubicBezTo>
                  <a:cubicBezTo>
                    <a:pt x="90" y="119"/>
                    <a:pt x="94" y="123"/>
                    <a:pt x="94" y="127"/>
                  </a:cubicBezTo>
                  <a:cubicBezTo>
                    <a:pt x="94" y="131"/>
                    <a:pt x="90" y="135"/>
                    <a:pt x="86" y="135"/>
                  </a:cubicBezTo>
                  <a:cubicBezTo>
                    <a:pt x="86" y="144"/>
                    <a:pt x="86" y="144"/>
                    <a:pt x="86" y="144"/>
                  </a:cubicBezTo>
                  <a:close/>
                  <a:moveTo>
                    <a:pt x="86" y="135"/>
                  </a:moveTo>
                  <a:cubicBezTo>
                    <a:pt x="86" y="135"/>
                    <a:pt x="86" y="135"/>
                    <a:pt x="86" y="135"/>
                  </a:cubicBezTo>
                  <a:moveTo>
                    <a:pt x="86" y="7"/>
                  </a:moveTo>
                  <a:cubicBezTo>
                    <a:pt x="78" y="1"/>
                    <a:pt x="78" y="1"/>
                    <a:pt x="78" y="1"/>
                  </a:cubicBezTo>
                  <a:cubicBezTo>
                    <a:pt x="76" y="0"/>
                    <a:pt x="74" y="0"/>
                    <a:pt x="72" y="2"/>
                  </a:cubicBezTo>
                  <a:cubicBezTo>
                    <a:pt x="71" y="4"/>
                    <a:pt x="71" y="6"/>
                    <a:pt x="73" y="8"/>
                  </a:cubicBezTo>
                  <a:cubicBezTo>
                    <a:pt x="86" y="18"/>
                    <a:pt x="86" y="18"/>
                    <a:pt x="86" y="18"/>
                  </a:cubicBezTo>
                  <a:cubicBezTo>
                    <a:pt x="86" y="7"/>
                    <a:pt x="86" y="7"/>
                    <a:pt x="86" y="7"/>
                  </a:cubicBezTo>
                  <a:close/>
                  <a:moveTo>
                    <a:pt x="86" y="28"/>
                  </a:moveTo>
                  <a:cubicBezTo>
                    <a:pt x="67" y="28"/>
                    <a:pt x="67" y="28"/>
                    <a:pt x="67" y="28"/>
                  </a:cubicBezTo>
                  <a:cubicBezTo>
                    <a:pt x="67" y="41"/>
                    <a:pt x="67" y="41"/>
                    <a:pt x="67" y="41"/>
                  </a:cubicBezTo>
                  <a:cubicBezTo>
                    <a:pt x="86" y="41"/>
                    <a:pt x="86" y="41"/>
                    <a:pt x="86" y="41"/>
                  </a:cubicBezTo>
                  <a:cubicBezTo>
                    <a:pt x="86" y="28"/>
                    <a:pt x="86" y="28"/>
                    <a:pt x="86" y="28"/>
                  </a:cubicBezTo>
                  <a:close/>
                  <a:moveTo>
                    <a:pt x="67" y="144"/>
                  </a:moveTo>
                  <a:cubicBezTo>
                    <a:pt x="86" y="144"/>
                    <a:pt x="86" y="144"/>
                    <a:pt x="86" y="144"/>
                  </a:cubicBezTo>
                  <a:cubicBezTo>
                    <a:pt x="86" y="135"/>
                    <a:pt x="86" y="135"/>
                    <a:pt x="86" y="135"/>
                  </a:cubicBezTo>
                  <a:cubicBezTo>
                    <a:pt x="86" y="135"/>
                    <a:pt x="86" y="135"/>
                    <a:pt x="86" y="135"/>
                  </a:cubicBezTo>
                  <a:cubicBezTo>
                    <a:pt x="82" y="135"/>
                    <a:pt x="78" y="131"/>
                    <a:pt x="78" y="127"/>
                  </a:cubicBezTo>
                  <a:cubicBezTo>
                    <a:pt x="78" y="123"/>
                    <a:pt x="82" y="119"/>
                    <a:pt x="86" y="119"/>
                  </a:cubicBezTo>
                  <a:cubicBezTo>
                    <a:pt x="86" y="109"/>
                    <a:pt x="86" y="109"/>
                    <a:pt x="86" y="109"/>
                  </a:cubicBezTo>
                  <a:cubicBezTo>
                    <a:pt x="67" y="109"/>
                    <a:pt x="67" y="109"/>
                    <a:pt x="67" y="109"/>
                  </a:cubicBezTo>
                  <a:lnTo>
                    <a:pt x="67" y="144"/>
                  </a:lnTo>
                  <a:close/>
                  <a:moveTo>
                    <a:pt x="67" y="28"/>
                  </a:moveTo>
                  <a:cubicBezTo>
                    <a:pt x="0" y="28"/>
                    <a:pt x="0" y="28"/>
                    <a:pt x="0" y="28"/>
                  </a:cubicBezTo>
                  <a:cubicBezTo>
                    <a:pt x="0" y="144"/>
                    <a:pt x="0" y="144"/>
                    <a:pt x="0" y="144"/>
                  </a:cubicBezTo>
                  <a:cubicBezTo>
                    <a:pt x="10" y="144"/>
                    <a:pt x="10" y="144"/>
                    <a:pt x="10" y="144"/>
                  </a:cubicBezTo>
                  <a:cubicBezTo>
                    <a:pt x="10" y="157"/>
                    <a:pt x="10" y="157"/>
                    <a:pt x="10" y="157"/>
                  </a:cubicBezTo>
                  <a:cubicBezTo>
                    <a:pt x="26" y="157"/>
                    <a:pt x="26" y="157"/>
                    <a:pt x="26" y="157"/>
                  </a:cubicBezTo>
                  <a:cubicBezTo>
                    <a:pt x="26" y="144"/>
                    <a:pt x="26" y="144"/>
                    <a:pt x="26" y="144"/>
                  </a:cubicBezTo>
                  <a:cubicBezTo>
                    <a:pt x="67" y="144"/>
                    <a:pt x="67" y="144"/>
                    <a:pt x="67" y="144"/>
                  </a:cubicBezTo>
                  <a:cubicBezTo>
                    <a:pt x="67" y="109"/>
                    <a:pt x="67" y="109"/>
                    <a:pt x="67" y="109"/>
                  </a:cubicBezTo>
                  <a:cubicBezTo>
                    <a:pt x="12" y="109"/>
                    <a:pt x="12" y="109"/>
                    <a:pt x="12" y="109"/>
                  </a:cubicBezTo>
                  <a:cubicBezTo>
                    <a:pt x="12" y="41"/>
                    <a:pt x="12" y="41"/>
                    <a:pt x="12" y="41"/>
                  </a:cubicBezTo>
                  <a:cubicBezTo>
                    <a:pt x="12" y="41"/>
                    <a:pt x="12" y="41"/>
                    <a:pt x="12" y="41"/>
                  </a:cubicBezTo>
                  <a:cubicBezTo>
                    <a:pt x="67" y="41"/>
                    <a:pt x="67" y="41"/>
                    <a:pt x="67" y="41"/>
                  </a:cubicBezTo>
                  <a:lnTo>
                    <a:pt x="67" y="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01" name="Oval 134"/>
            <p:cNvSpPr>
              <a:spLocks noChangeArrowheads="1"/>
            </p:cNvSpPr>
            <p:nvPr/>
          </p:nvSpPr>
          <p:spPr bwMode="auto">
            <a:xfrm>
              <a:off x="5534025" y="4249738"/>
              <a:ext cx="47625" cy="4762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02" name="Freeform 135"/>
            <p:cNvSpPr>
              <a:spLocks noEditPoints="1"/>
            </p:cNvSpPr>
            <p:nvPr/>
          </p:nvSpPr>
          <p:spPr bwMode="auto">
            <a:xfrm>
              <a:off x="5353050" y="4387850"/>
              <a:ext cx="103188" cy="103188"/>
            </a:xfrm>
            <a:custGeom>
              <a:avLst/>
              <a:gdLst>
                <a:gd name="T0" fmla="*/ 30 w 61"/>
                <a:gd name="T1" fmla="*/ 61 h 61"/>
                <a:gd name="T2" fmla="*/ 61 w 61"/>
                <a:gd name="T3" fmla="*/ 31 h 61"/>
                <a:gd name="T4" fmla="*/ 30 w 61"/>
                <a:gd name="T5" fmla="*/ 0 h 61"/>
                <a:gd name="T6" fmla="*/ 30 w 61"/>
                <a:gd name="T7" fmla="*/ 14 h 61"/>
                <a:gd name="T8" fmla="*/ 47 w 61"/>
                <a:gd name="T9" fmla="*/ 31 h 61"/>
                <a:gd name="T10" fmla="*/ 30 w 61"/>
                <a:gd name="T11" fmla="*/ 47 h 61"/>
                <a:gd name="T12" fmla="*/ 30 w 61"/>
                <a:gd name="T13" fmla="*/ 61 h 61"/>
                <a:gd name="T14" fmla="*/ 30 w 61"/>
                <a:gd name="T15" fmla="*/ 0 h 61"/>
                <a:gd name="T16" fmla="*/ 0 w 61"/>
                <a:gd name="T17" fmla="*/ 31 h 61"/>
                <a:gd name="T18" fmla="*/ 30 w 61"/>
                <a:gd name="T19" fmla="*/ 61 h 61"/>
                <a:gd name="T20" fmla="*/ 30 w 61"/>
                <a:gd name="T21" fmla="*/ 61 h 61"/>
                <a:gd name="T22" fmla="*/ 30 w 61"/>
                <a:gd name="T23" fmla="*/ 47 h 61"/>
                <a:gd name="T24" fmla="*/ 30 w 61"/>
                <a:gd name="T25" fmla="*/ 47 h 61"/>
                <a:gd name="T26" fmla="*/ 30 w 61"/>
                <a:gd name="T27" fmla="*/ 47 h 61"/>
                <a:gd name="T28" fmla="*/ 14 w 61"/>
                <a:gd name="T29" fmla="*/ 31 h 61"/>
                <a:gd name="T30" fmla="*/ 30 w 61"/>
                <a:gd name="T31" fmla="*/ 14 h 61"/>
                <a:gd name="T32" fmla="*/ 30 w 61"/>
                <a:gd name="T33" fmla="*/ 14 h 61"/>
                <a:gd name="T34" fmla="*/ 30 w 61"/>
                <a:gd name="T3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61">
                  <a:moveTo>
                    <a:pt x="30" y="61"/>
                  </a:moveTo>
                  <a:cubicBezTo>
                    <a:pt x="47" y="61"/>
                    <a:pt x="61" y="47"/>
                    <a:pt x="61" y="31"/>
                  </a:cubicBezTo>
                  <a:cubicBezTo>
                    <a:pt x="61" y="14"/>
                    <a:pt x="47" y="0"/>
                    <a:pt x="30" y="0"/>
                  </a:cubicBezTo>
                  <a:cubicBezTo>
                    <a:pt x="30" y="14"/>
                    <a:pt x="30" y="14"/>
                    <a:pt x="30" y="14"/>
                  </a:cubicBezTo>
                  <a:cubicBezTo>
                    <a:pt x="39" y="14"/>
                    <a:pt x="47" y="22"/>
                    <a:pt x="47" y="31"/>
                  </a:cubicBezTo>
                  <a:cubicBezTo>
                    <a:pt x="47" y="40"/>
                    <a:pt x="39" y="47"/>
                    <a:pt x="30" y="47"/>
                  </a:cubicBezTo>
                  <a:lnTo>
                    <a:pt x="30" y="61"/>
                  </a:lnTo>
                  <a:close/>
                  <a:moveTo>
                    <a:pt x="30" y="0"/>
                  </a:moveTo>
                  <a:cubicBezTo>
                    <a:pt x="14" y="0"/>
                    <a:pt x="0" y="14"/>
                    <a:pt x="0" y="31"/>
                  </a:cubicBezTo>
                  <a:cubicBezTo>
                    <a:pt x="0" y="47"/>
                    <a:pt x="14" y="61"/>
                    <a:pt x="30" y="61"/>
                  </a:cubicBezTo>
                  <a:cubicBezTo>
                    <a:pt x="30" y="61"/>
                    <a:pt x="30" y="61"/>
                    <a:pt x="30" y="61"/>
                  </a:cubicBezTo>
                  <a:cubicBezTo>
                    <a:pt x="30" y="47"/>
                    <a:pt x="30" y="47"/>
                    <a:pt x="30" y="47"/>
                  </a:cubicBezTo>
                  <a:cubicBezTo>
                    <a:pt x="30" y="47"/>
                    <a:pt x="30" y="47"/>
                    <a:pt x="30" y="47"/>
                  </a:cubicBezTo>
                  <a:cubicBezTo>
                    <a:pt x="30" y="47"/>
                    <a:pt x="30" y="47"/>
                    <a:pt x="30" y="47"/>
                  </a:cubicBezTo>
                  <a:cubicBezTo>
                    <a:pt x="21" y="47"/>
                    <a:pt x="14" y="40"/>
                    <a:pt x="14" y="31"/>
                  </a:cubicBezTo>
                  <a:cubicBezTo>
                    <a:pt x="14" y="22"/>
                    <a:pt x="21" y="14"/>
                    <a:pt x="30" y="14"/>
                  </a:cubicBezTo>
                  <a:cubicBezTo>
                    <a:pt x="30" y="14"/>
                    <a:pt x="30" y="14"/>
                    <a:pt x="30" y="14"/>
                  </a:cubicBezTo>
                  <a:cubicBezTo>
                    <a:pt x="30" y="0"/>
                    <a:pt x="30" y="0"/>
                    <a:pt x="3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03" name="Freeform 136"/>
            <p:cNvSpPr/>
            <p:nvPr/>
          </p:nvSpPr>
          <p:spPr bwMode="auto">
            <a:xfrm>
              <a:off x="5341938" y="4364038"/>
              <a:ext cx="122237" cy="44450"/>
            </a:xfrm>
            <a:custGeom>
              <a:avLst/>
              <a:gdLst>
                <a:gd name="T0" fmla="*/ 6 w 72"/>
                <a:gd name="T1" fmla="*/ 26 h 26"/>
                <a:gd name="T2" fmla="*/ 10 w 72"/>
                <a:gd name="T3" fmla="*/ 24 h 26"/>
                <a:gd name="T4" fmla="*/ 36 w 72"/>
                <a:gd name="T5" fmla="*/ 9 h 26"/>
                <a:gd name="T6" fmla="*/ 63 w 72"/>
                <a:gd name="T7" fmla="*/ 24 h 26"/>
                <a:gd name="T8" fmla="*/ 70 w 72"/>
                <a:gd name="T9" fmla="*/ 25 h 26"/>
                <a:gd name="T10" fmla="*/ 71 w 72"/>
                <a:gd name="T11" fmla="*/ 18 h 26"/>
                <a:gd name="T12" fmla="*/ 36 w 72"/>
                <a:gd name="T13" fmla="*/ 0 h 26"/>
                <a:gd name="T14" fmla="*/ 2 w 72"/>
                <a:gd name="T15" fmla="*/ 18 h 26"/>
                <a:gd name="T16" fmla="*/ 3 w 72"/>
                <a:gd name="T17" fmla="*/ 25 h 26"/>
                <a:gd name="T18" fmla="*/ 6 w 72"/>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26">
                  <a:moveTo>
                    <a:pt x="6" y="26"/>
                  </a:moveTo>
                  <a:cubicBezTo>
                    <a:pt x="7" y="26"/>
                    <a:pt x="9" y="25"/>
                    <a:pt x="10" y="24"/>
                  </a:cubicBezTo>
                  <a:cubicBezTo>
                    <a:pt x="16" y="15"/>
                    <a:pt x="26" y="9"/>
                    <a:pt x="36" y="9"/>
                  </a:cubicBezTo>
                  <a:cubicBezTo>
                    <a:pt x="47" y="9"/>
                    <a:pt x="57" y="15"/>
                    <a:pt x="63" y="24"/>
                  </a:cubicBezTo>
                  <a:cubicBezTo>
                    <a:pt x="65" y="26"/>
                    <a:pt x="67" y="26"/>
                    <a:pt x="70" y="25"/>
                  </a:cubicBezTo>
                  <a:cubicBezTo>
                    <a:pt x="72" y="23"/>
                    <a:pt x="72" y="20"/>
                    <a:pt x="71" y="18"/>
                  </a:cubicBezTo>
                  <a:cubicBezTo>
                    <a:pt x="63" y="7"/>
                    <a:pt x="50" y="0"/>
                    <a:pt x="36" y="0"/>
                  </a:cubicBezTo>
                  <a:cubicBezTo>
                    <a:pt x="23" y="0"/>
                    <a:pt x="10" y="7"/>
                    <a:pt x="2" y="18"/>
                  </a:cubicBezTo>
                  <a:cubicBezTo>
                    <a:pt x="0" y="20"/>
                    <a:pt x="1" y="23"/>
                    <a:pt x="3" y="25"/>
                  </a:cubicBezTo>
                  <a:cubicBezTo>
                    <a:pt x="4" y="25"/>
                    <a:pt x="5" y="26"/>
                    <a:pt x="6" y="2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04" name="Freeform 137"/>
            <p:cNvSpPr>
              <a:spLocks noEditPoints="1"/>
            </p:cNvSpPr>
            <p:nvPr/>
          </p:nvSpPr>
          <p:spPr bwMode="auto">
            <a:xfrm>
              <a:off x="5537200" y="4387850"/>
              <a:ext cx="103188" cy="103188"/>
            </a:xfrm>
            <a:custGeom>
              <a:avLst/>
              <a:gdLst>
                <a:gd name="T0" fmla="*/ 31 w 61"/>
                <a:gd name="T1" fmla="*/ 0 h 61"/>
                <a:gd name="T2" fmla="*/ 31 w 61"/>
                <a:gd name="T3" fmla="*/ 0 h 61"/>
                <a:gd name="T4" fmla="*/ 31 w 61"/>
                <a:gd name="T5" fmla="*/ 14 h 61"/>
                <a:gd name="T6" fmla="*/ 31 w 61"/>
                <a:gd name="T7" fmla="*/ 14 h 61"/>
                <a:gd name="T8" fmla="*/ 47 w 61"/>
                <a:gd name="T9" fmla="*/ 31 h 61"/>
                <a:gd name="T10" fmla="*/ 31 w 61"/>
                <a:gd name="T11" fmla="*/ 47 h 61"/>
                <a:gd name="T12" fmla="*/ 31 w 61"/>
                <a:gd name="T13" fmla="*/ 47 h 61"/>
                <a:gd name="T14" fmla="*/ 31 w 61"/>
                <a:gd name="T15" fmla="*/ 47 h 61"/>
                <a:gd name="T16" fmla="*/ 31 w 61"/>
                <a:gd name="T17" fmla="*/ 61 h 61"/>
                <a:gd name="T18" fmla="*/ 31 w 61"/>
                <a:gd name="T19" fmla="*/ 61 h 61"/>
                <a:gd name="T20" fmla="*/ 61 w 61"/>
                <a:gd name="T21" fmla="*/ 31 h 61"/>
                <a:gd name="T22" fmla="*/ 31 w 61"/>
                <a:gd name="T23" fmla="*/ 0 h 61"/>
                <a:gd name="T24" fmla="*/ 31 w 61"/>
                <a:gd name="T25" fmla="*/ 0 h 61"/>
                <a:gd name="T26" fmla="*/ 0 w 61"/>
                <a:gd name="T27" fmla="*/ 31 h 61"/>
                <a:gd name="T28" fmla="*/ 31 w 61"/>
                <a:gd name="T29" fmla="*/ 61 h 61"/>
                <a:gd name="T30" fmla="*/ 31 w 61"/>
                <a:gd name="T31" fmla="*/ 47 h 61"/>
                <a:gd name="T32" fmla="*/ 14 w 61"/>
                <a:gd name="T33" fmla="*/ 31 h 61"/>
                <a:gd name="T34" fmla="*/ 31 w 61"/>
                <a:gd name="T35" fmla="*/ 14 h 61"/>
                <a:gd name="T36" fmla="*/ 31 w 61"/>
                <a:gd name="T3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61">
                  <a:moveTo>
                    <a:pt x="31" y="0"/>
                  </a:moveTo>
                  <a:cubicBezTo>
                    <a:pt x="31" y="0"/>
                    <a:pt x="31" y="0"/>
                    <a:pt x="31" y="0"/>
                  </a:cubicBezTo>
                  <a:cubicBezTo>
                    <a:pt x="31" y="14"/>
                    <a:pt x="31" y="14"/>
                    <a:pt x="31" y="14"/>
                  </a:cubicBezTo>
                  <a:cubicBezTo>
                    <a:pt x="31" y="14"/>
                    <a:pt x="31" y="14"/>
                    <a:pt x="31" y="14"/>
                  </a:cubicBezTo>
                  <a:cubicBezTo>
                    <a:pt x="40" y="14"/>
                    <a:pt x="47" y="22"/>
                    <a:pt x="47" y="31"/>
                  </a:cubicBezTo>
                  <a:cubicBezTo>
                    <a:pt x="47" y="40"/>
                    <a:pt x="40" y="47"/>
                    <a:pt x="31" y="47"/>
                  </a:cubicBezTo>
                  <a:cubicBezTo>
                    <a:pt x="31" y="47"/>
                    <a:pt x="31" y="47"/>
                    <a:pt x="31" y="47"/>
                  </a:cubicBezTo>
                  <a:cubicBezTo>
                    <a:pt x="31" y="47"/>
                    <a:pt x="31" y="47"/>
                    <a:pt x="31" y="47"/>
                  </a:cubicBezTo>
                  <a:cubicBezTo>
                    <a:pt x="31" y="61"/>
                    <a:pt x="31" y="61"/>
                    <a:pt x="31" y="61"/>
                  </a:cubicBezTo>
                  <a:cubicBezTo>
                    <a:pt x="31" y="61"/>
                    <a:pt x="31" y="61"/>
                    <a:pt x="31" y="61"/>
                  </a:cubicBezTo>
                  <a:cubicBezTo>
                    <a:pt x="48" y="61"/>
                    <a:pt x="61" y="47"/>
                    <a:pt x="61" y="31"/>
                  </a:cubicBezTo>
                  <a:cubicBezTo>
                    <a:pt x="61" y="14"/>
                    <a:pt x="48" y="0"/>
                    <a:pt x="31" y="0"/>
                  </a:cubicBezTo>
                  <a:close/>
                  <a:moveTo>
                    <a:pt x="31" y="0"/>
                  </a:moveTo>
                  <a:cubicBezTo>
                    <a:pt x="14" y="0"/>
                    <a:pt x="0" y="14"/>
                    <a:pt x="0" y="31"/>
                  </a:cubicBezTo>
                  <a:cubicBezTo>
                    <a:pt x="0" y="47"/>
                    <a:pt x="14" y="61"/>
                    <a:pt x="31" y="61"/>
                  </a:cubicBezTo>
                  <a:cubicBezTo>
                    <a:pt x="31" y="47"/>
                    <a:pt x="31" y="47"/>
                    <a:pt x="31" y="47"/>
                  </a:cubicBezTo>
                  <a:cubicBezTo>
                    <a:pt x="22" y="47"/>
                    <a:pt x="14" y="40"/>
                    <a:pt x="14" y="31"/>
                  </a:cubicBezTo>
                  <a:cubicBezTo>
                    <a:pt x="14" y="22"/>
                    <a:pt x="22" y="14"/>
                    <a:pt x="31" y="14"/>
                  </a:cubicBezTo>
                  <a:lnTo>
                    <a:pt x="3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05" name="Freeform 138"/>
            <p:cNvSpPr/>
            <p:nvPr/>
          </p:nvSpPr>
          <p:spPr bwMode="auto">
            <a:xfrm>
              <a:off x="5529263" y="4364038"/>
              <a:ext cx="120650" cy="44450"/>
            </a:xfrm>
            <a:custGeom>
              <a:avLst/>
              <a:gdLst>
                <a:gd name="T0" fmla="*/ 36 w 72"/>
                <a:gd name="T1" fmla="*/ 0 h 26"/>
                <a:gd name="T2" fmla="*/ 1 w 72"/>
                <a:gd name="T3" fmla="*/ 18 h 26"/>
                <a:gd name="T4" fmla="*/ 3 w 72"/>
                <a:gd name="T5" fmla="*/ 25 h 26"/>
                <a:gd name="T6" fmla="*/ 5 w 72"/>
                <a:gd name="T7" fmla="*/ 26 h 26"/>
                <a:gd name="T8" fmla="*/ 9 w 72"/>
                <a:gd name="T9" fmla="*/ 24 h 26"/>
                <a:gd name="T10" fmla="*/ 36 w 72"/>
                <a:gd name="T11" fmla="*/ 9 h 26"/>
                <a:gd name="T12" fmla="*/ 63 w 72"/>
                <a:gd name="T13" fmla="*/ 24 h 26"/>
                <a:gd name="T14" fmla="*/ 69 w 72"/>
                <a:gd name="T15" fmla="*/ 25 h 26"/>
                <a:gd name="T16" fmla="*/ 70 w 72"/>
                <a:gd name="T17" fmla="*/ 18 h 26"/>
                <a:gd name="T18" fmla="*/ 36 w 72"/>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26">
                  <a:moveTo>
                    <a:pt x="36" y="0"/>
                  </a:moveTo>
                  <a:cubicBezTo>
                    <a:pt x="22" y="0"/>
                    <a:pt x="9" y="7"/>
                    <a:pt x="1" y="18"/>
                  </a:cubicBezTo>
                  <a:cubicBezTo>
                    <a:pt x="0" y="20"/>
                    <a:pt x="0" y="23"/>
                    <a:pt x="3" y="25"/>
                  </a:cubicBezTo>
                  <a:cubicBezTo>
                    <a:pt x="3" y="25"/>
                    <a:pt x="4" y="26"/>
                    <a:pt x="5" y="26"/>
                  </a:cubicBezTo>
                  <a:cubicBezTo>
                    <a:pt x="7" y="26"/>
                    <a:pt x="8" y="25"/>
                    <a:pt x="9" y="24"/>
                  </a:cubicBezTo>
                  <a:cubicBezTo>
                    <a:pt x="15" y="15"/>
                    <a:pt x="25" y="9"/>
                    <a:pt x="36" y="9"/>
                  </a:cubicBezTo>
                  <a:cubicBezTo>
                    <a:pt x="47" y="9"/>
                    <a:pt x="57" y="15"/>
                    <a:pt x="63" y="24"/>
                  </a:cubicBezTo>
                  <a:cubicBezTo>
                    <a:pt x="64" y="26"/>
                    <a:pt x="67" y="26"/>
                    <a:pt x="69" y="25"/>
                  </a:cubicBezTo>
                  <a:cubicBezTo>
                    <a:pt x="71" y="23"/>
                    <a:pt x="72" y="20"/>
                    <a:pt x="70" y="18"/>
                  </a:cubicBezTo>
                  <a:cubicBezTo>
                    <a:pt x="63" y="7"/>
                    <a:pt x="50" y="0"/>
                    <a:pt x="36"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06" name="Freeform 139"/>
            <p:cNvSpPr/>
            <p:nvPr/>
          </p:nvSpPr>
          <p:spPr bwMode="auto">
            <a:xfrm>
              <a:off x="5437188" y="4276725"/>
              <a:ext cx="180975" cy="211138"/>
            </a:xfrm>
            <a:custGeom>
              <a:avLst/>
              <a:gdLst>
                <a:gd name="T0" fmla="*/ 72 w 107"/>
                <a:gd name="T1" fmla="*/ 46 h 125"/>
                <a:gd name="T2" fmla="*/ 75 w 107"/>
                <a:gd name="T3" fmla="*/ 46 h 125"/>
                <a:gd name="T4" fmla="*/ 102 w 107"/>
                <a:gd name="T5" fmla="*/ 34 h 125"/>
                <a:gd name="T6" fmla="*/ 105 w 107"/>
                <a:gd name="T7" fmla="*/ 25 h 125"/>
                <a:gd name="T8" fmla="*/ 96 w 107"/>
                <a:gd name="T9" fmla="*/ 22 h 125"/>
                <a:gd name="T10" fmla="*/ 79 w 107"/>
                <a:gd name="T11" fmla="*/ 31 h 125"/>
                <a:gd name="T12" fmla="*/ 75 w 107"/>
                <a:gd name="T13" fmla="*/ 31 h 125"/>
                <a:gd name="T14" fmla="*/ 46 w 107"/>
                <a:gd name="T15" fmla="*/ 1 h 125"/>
                <a:gd name="T16" fmla="*/ 43 w 107"/>
                <a:gd name="T17" fmla="*/ 1 h 125"/>
                <a:gd name="T18" fmla="*/ 1 w 107"/>
                <a:gd name="T19" fmla="*/ 43 h 125"/>
                <a:gd name="T20" fmla="*/ 1 w 107"/>
                <a:gd name="T21" fmla="*/ 45 h 125"/>
                <a:gd name="T22" fmla="*/ 29 w 107"/>
                <a:gd name="T23" fmla="*/ 70 h 125"/>
                <a:gd name="T24" fmla="*/ 30 w 107"/>
                <a:gd name="T25" fmla="*/ 73 h 125"/>
                <a:gd name="T26" fmla="*/ 16 w 107"/>
                <a:gd name="T27" fmla="*/ 104 h 125"/>
                <a:gd name="T28" fmla="*/ 16 w 107"/>
                <a:gd name="T29" fmla="*/ 108 h 125"/>
                <a:gd name="T30" fmla="*/ 26 w 107"/>
                <a:gd name="T31" fmla="*/ 121 h 125"/>
                <a:gd name="T32" fmla="*/ 32 w 107"/>
                <a:gd name="T33" fmla="*/ 125 h 125"/>
                <a:gd name="T34" fmla="*/ 38 w 107"/>
                <a:gd name="T35" fmla="*/ 123 h 125"/>
                <a:gd name="T36" fmla="*/ 40 w 107"/>
                <a:gd name="T37" fmla="*/ 110 h 125"/>
                <a:gd name="T38" fmla="*/ 37 w 107"/>
                <a:gd name="T39" fmla="*/ 106 h 125"/>
                <a:gd name="T40" fmla="*/ 36 w 107"/>
                <a:gd name="T41" fmla="*/ 102 h 125"/>
                <a:gd name="T42" fmla="*/ 51 w 107"/>
                <a:gd name="T43" fmla="*/ 68 h 125"/>
                <a:gd name="T44" fmla="*/ 50 w 107"/>
                <a:gd name="T45" fmla="*/ 65 h 125"/>
                <a:gd name="T46" fmla="*/ 34 w 107"/>
                <a:gd name="T47" fmla="*/ 50 h 125"/>
                <a:gd name="T48" fmla="*/ 34 w 107"/>
                <a:gd name="T49" fmla="*/ 47 h 125"/>
                <a:gd name="T50" fmla="*/ 52 w 107"/>
                <a:gd name="T51" fmla="*/ 30 h 125"/>
                <a:gd name="T52" fmla="*/ 55 w 107"/>
                <a:gd name="T53" fmla="*/ 30 h 125"/>
                <a:gd name="T54" fmla="*/ 72 w 107"/>
                <a:gd name="T55" fmla="*/ 4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7" h="125">
                  <a:moveTo>
                    <a:pt x="72" y="46"/>
                  </a:moveTo>
                  <a:cubicBezTo>
                    <a:pt x="72" y="46"/>
                    <a:pt x="74" y="47"/>
                    <a:pt x="75" y="46"/>
                  </a:cubicBezTo>
                  <a:cubicBezTo>
                    <a:pt x="102" y="34"/>
                    <a:pt x="102" y="34"/>
                    <a:pt x="102" y="34"/>
                  </a:cubicBezTo>
                  <a:cubicBezTo>
                    <a:pt x="105" y="33"/>
                    <a:pt x="107" y="29"/>
                    <a:pt x="105" y="25"/>
                  </a:cubicBezTo>
                  <a:cubicBezTo>
                    <a:pt x="104" y="22"/>
                    <a:pt x="100" y="21"/>
                    <a:pt x="96" y="22"/>
                  </a:cubicBezTo>
                  <a:cubicBezTo>
                    <a:pt x="79" y="31"/>
                    <a:pt x="79" y="31"/>
                    <a:pt x="79" y="31"/>
                  </a:cubicBezTo>
                  <a:cubicBezTo>
                    <a:pt x="78" y="32"/>
                    <a:pt x="76" y="31"/>
                    <a:pt x="75" y="31"/>
                  </a:cubicBezTo>
                  <a:cubicBezTo>
                    <a:pt x="46" y="1"/>
                    <a:pt x="46" y="1"/>
                    <a:pt x="46" y="1"/>
                  </a:cubicBezTo>
                  <a:cubicBezTo>
                    <a:pt x="45" y="0"/>
                    <a:pt x="43" y="0"/>
                    <a:pt x="43" y="1"/>
                  </a:cubicBezTo>
                  <a:cubicBezTo>
                    <a:pt x="1" y="43"/>
                    <a:pt x="1" y="43"/>
                    <a:pt x="1" y="43"/>
                  </a:cubicBezTo>
                  <a:cubicBezTo>
                    <a:pt x="0" y="43"/>
                    <a:pt x="0" y="45"/>
                    <a:pt x="1" y="45"/>
                  </a:cubicBezTo>
                  <a:cubicBezTo>
                    <a:pt x="7" y="50"/>
                    <a:pt x="24" y="65"/>
                    <a:pt x="29" y="70"/>
                  </a:cubicBezTo>
                  <a:cubicBezTo>
                    <a:pt x="30" y="70"/>
                    <a:pt x="31" y="72"/>
                    <a:pt x="30" y="73"/>
                  </a:cubicBezTo>
                  <a:cubicBezTo>
                    <a:pt x="16" y="104"/>
                    <a:pt x="16" y="104"/>
                    <a:pt x="16" y="104"/>
                  </a:cubicBezTo>
                  <a:cubicBezTo>
                    <a:pt x="15" y="105"/>
                    <a:pt x="16" y="107"/>
                    <a:pt x="16" y="108"/>
                  </a:cubicBezTo>
                  <a:cubicBezTo>
                    <a:pt x="26" y="121"/>
                    <a:pt x="26" y="121"/>
                    <a:pt x="26" y="121"/>
                  </a:cubicBezTo>
                  <a:cubicBezTo>
                    <a:pt x="27" y="123"/>
                    <a:pt x="30" y="124"/>
                    <a:pt x="32" y="125"/>
                  </a:cubicBezTo>
                  <a:cubicBezTo>
                    <a:pt x="34" y="125"/>
                    <a:pt x="36" y="124"/>
                    <a:pt x="38" y="123"/>
                  </a:cubicBezTo>
                  <a:cubicBezTo>
                    <a:pt x="42" y="120"/>
                    <a:pt x="43" y="114"/>
                    <a:pt x="40" y="110"/>
                  </a:cubicBezTo>
                  <a:cubicBezTo>
                    <a:pt x="37" y="106"/>
                    <a:pt x="37" y="106"/>
                    <a:pt x="37" y="106"/>
                  </a:cubicBezTo>
                  <a:cubicBezTo>
                    <a:pt x="36" y="105"/>
                    <a:pt x="36" y="103"/>
                    <a:pt x="36" y="102"/>
                  </a:cubicBezTo>
                  <a:cubicBezTo>
                    <a:pt x="51" y="68"/>
                    <a:pt x="51" y="68"/>
                    <a:pt x="51" y="68"/>
                  </a:cubicBezTo>
                  <a:cubicBezTo>
                    <a:pt x="51" y="67"/>
                    <a:pt x="51" y="66"/>
                    <a:pt x="50" y="65"/>
                  </a:cubicBezTo>
                  <a:cubicBezTo>
                    <a:pt x="47" y="62"/>
                    <a:pt x="38" y="54"/>
                    <a:pt x="34" y="50"/>
                  </a:cubicBezTo>
                  <a:cubicBezTo>
                    <a:pt x="33" y="49"/>
                    <a:pt x="33" y="48"/>
                    <a:pt x="34" y="47"/>
                  </a:cubicBezTo>
                  <a:cubicBezTo>
                    <a:pt x="52" y="30"/>
                    <a:pt x="52" y="30"/>
                    <a:pt x="52" y="30"/>
                  </a:cubicBezTo>
                  <a:cubicBezTo>
                    <a:pt x="53" y="29"/>
                    <a:pt x="54" y="29"/>
                    <a:pt x="55" y="30"/>
                  </a:cubicBezTo>
                  <a:lnTo>
                    <a:pt x="72" y="4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07" name="Freeform 140"/>
            <p:cNvSpPr/>
            <p:nvPr/>
          </p:nvSpPr>
          <p:spPr bwMode="auto">
            <a:xfrm>
              <a:off x="7607300" y="3252788"/>
              <a:ext cx="68263" cy="131762"/>
            </a:xfrm>
            <a:custGeom>
              <a:avLst/>
              <a:gdLst>
                <a:gd name="T0" fmla="*/ 0 w 43"/>
                <a:gd name="T1" fmla="*/ 83 h 83"/>
                <a:gd name="T2" fmla="*/ 43 w 43"/>
                <a:gd name="T3" fmla="*/ 33 h 83"/>
                <a:gd name="T4" fmla="*/ 0 w 43"/>
                <a:gd name="T5" fmla="*/ 0 h 83"/>
                <a:gd name="T6" fmla="*/ 0 w 43"/>
                <a:gd name="T7" fmla="*/ 83 h 83"/>
              </a:gdLst>
              <a:ahLst/>
              <a:cxnLst>
                <a:cxn ang="0">
                  <a:pos x="T0" y="T1"/>
                </a:cxn>
                <a:cxn ang="0">
                  <a:pos x="T2" y="T3"/>
                </a:cxn>
                <a:cxn ang="0">
                  <a:pos x="T4" y="T5"/>
                </a:cxn>
                <a:cxn ang="0">
                  <a:pos x="T6" y="T7"/>
                </a:cxn>
              </a:cxnLst>
              <a:rect l="0" t="0" r="r" b="b"/>
              <a:pathLst>
                <a:path w="43" h="83">
                  <a:moveTo>
                    <a:pt x="0" y="83"/>
                  </a:moveTo>
                  <a:lnTo>
                    <a:pt x="43" y="33"/>
                  </a:lnTo>
                  <a:lnTo>
                    <a:pt x="0" y="0"/>
                  </a:lnTo>
                  <a:lnTo>
                    <a:pt x="0" y="8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08" name="Freeform 141"/>
            <p:cNvSpPr/>
            <p:nvPr/>
          </p:nvSpPr>
          <p:spPr bwMode="auto">
            <a:xfrm>
              <a:off x="7769225" y="3252788"/>
              <a:ext cx="65088" cy="131762"/>
            </a:xfrm>
            <a:custGeom>
              <a:avLst/>
              <a:gdLst>
                <a:gd name="T0" fmla="*/ 41 w 41"/>
                <a:gd name="T1" fmla="*/ 83 h 83"/>
                <a:gd name="T2" fmla="*/ 41 w 41"/>
                <a:gd name="T3" fmla="*/ 0 h 83"/>
                <a:gd name="T4" fmla="*/ 0 w 41"/>
                <a:gd name="T5" fmla="*/ 33 h 83"/>
                <a:gd name="T6" fmla="*/ 41 w 41"/>
                <a:gd name="T7" fmla="*/ 83 h 83"/>
              </a:gdLst>
              <a:ahLst/>
              <a:cxnLst>
                <a:cxn ang="0">
                  <a:pos x="T0" y="T1"/>
                </a:cxn>
                <a:cxn ang="0">
                  <a:pos x="T2" y="T3"/>
                </a:cxn>
                <a:cxn ang="0">
                  <a:pos x="T4" y="T5"/>
                </a:cxn>
                <a:cxn ang="0">
                  <a:pos x="T6" y="T7"/>
                </a:cxn>
              </a:cxnLst>
              <a:rect l="0" t="0" r="r" b="b"/>
              <a:pathLst>
                <a:path w="41" h="83">
                  <a:moveTo>
                    <a:pt x="41" y="83"/>
                  </a:moveTo>
                  <a:lnTo>
                    <a:pt x="41" y="0"/>
                  </a:lnTo>
                  <a:lnTo>
                    <a:pt x="0" y="33"/>
                  </a:lnTo>
                  <a:lnTo>
                    <a:pt x="41" y="8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09" name="Freeform 142"/>
            <p:cNvSpPr/>
            <p:nvPr/>
          </p:nvSpPr>
          <p:spPr bwMode="auto">
            <a:xfrm>
              <a:off x="7834313" y="3389313"/>
              <a:ext cx="0" cy="1587"/>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lnTo>
                    <a:pt x="0" y="1"/>
                  </a:lnTo>
                  <a:lnTo>
                    <a:pt x="0" y="0"/>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10" name="Freeform 143"/>
            <p:cNvSpPr/>
            <p:nvPr/>
          </p:nvSpPr>
          <p:spPr bwMode="auto">
            <a:xfrm>
              <a:off x="7607300" y="3389313"/>
              <a:ext cx="0" cy="1587"/>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lnTo>
                    <a:pt x="0" y="1"/>
                  </a:lnTo>
                  <a:lnTo>
                    <a:pt x="0" y="0"/>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11" name="Freeform 144"/>
            <p:cNvSpPr/>
            <p:nvPr/>
          </p:nvSpPr>
          <p:spPr bwMode="auto">
            <a:xfrm>
              <a:off x="7612063" y="3309938"/>
              <a:ext cx="219075" cy="80962"/>
            </a:xfrm>
            <a:custGeom>
              <a:avLst/>
              <a:gdLst>
                <a:gd name="T0" fmla="*/ 138 w 138"/>
                <a:gd name="T1" fmla="*/ 51 h 51"/>
                <a:gd name="T2" fmla="*/ 138 w 138"/>
                <a:gd name="T3" fmla="*/ 50 h 51"/>
                <a:gd name="T4" fmla="*/ 96 w 138"/>
                <a:gd name="T5" fmla="*/ 0 h 51"/>
                <a:gd name="T6" fmla="*/ 69 w 138"/>
                <a:gd name="T7" fmla="*/ 21 h 51"/>
                <a:gd name="T8" fmla="*/ 43 w 138"/>
                <a:gd name="T9" fmla="*/ 0 h 51"/>
                <a:gd name="T10" fmla="*/ 1 w 138"/>
                <a:gd name="T11" fmla="*/ 50 h 51"/>
                <a:gd name="T12" fmla="*/ 0 w 138"/>
                <a:gd name="T13" fmla="*/ 51 h 51"/>
                <a:gd name="T14" fmla="*/ 138 w 138"/>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51">
                  <a:moveTo>
                    <a:pt x="138" y="51"/>
                  </a:moveTo>
                  <a:lnTo>
                    <a:pt x="138" y="50"/>
                  </a:lnTo>
                  <a:lnTo>
                    <a:pt x="96" y="0"/>
                  </a:lnTo>
                  <a:lnTo>
                    <a:pt x="69" y="21"/>
                  </a:lnTo>
                  <a:lnTo>
                    <a:pt x="43" y="0"/>
                  </a:lnTo>
                  <a:lnTo>
                    <a:pt x="1" y="50"/>
                  </a:lnTo>
                  <a:lnTo>
                    <a:pt x="0" y="51"/>
                  </a:lnTo>
                  <a:lnTo>
                    <a:pt x="138" y="5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12" name="Freeform 145"/>
            <p:cNvSpPr/>
            <p:nvPr/>
          </p:nvSpPr>
          <p:spPr bwMode="auto">
            <a:xfrm>
              <a:off x="7613650" y="3246438"/>
              <a:ext cx="215900" cy="88900"/>
            </a:xfrm>
            <a:custGeom>
              <a:avLst/>
              <a:gdLst>
                <a:gd name="T0" fmla="*/ 41 w 136"/>
                <a:gd name="T1" fmla="*/ 33 h 56"/>
                <a:gd name="T2" fmla="*/ 43 w 136"/>
                <a:gd name="T3" fmla="*/ 36 h 56"/>
                <a:gd name="T4" fmla="*/ 44 w 136"/>
                <a:gd name="T5" fmla="*/ 37 h 56"/>
                <a:gd name="T6" fmla="*/ 68 w 136"/>
                <a:gd name="T7" fmla="*/ 56 h 56"/>
                <a:gd name="T8" fmla="*/ 91 w 136"/>
                <a:gd name="T9" fmla="*/ 37 h 56"/>
                <a:gd name="T10" fmla="*/ 93 w 136"/>
                <a:gd name="T11" fmla="*/ 36 h 56"/>
                <a:gd name="T12" fmla="*/ 95 w 136"/>
                <a:gd name="T13" fmla="*/ 33 h 56"/>
                <a:gd name="T14" fmla="*/ 136 w 136"/>
                <a:gd name="T15" fmla="*/ 0 h 56"/>
                <a:gd name="T16" fmla="*/ 0 w 136"/>
                <a:gd name="T17" fmla="*/ 0 h 56"/>
                <a:gd name="T18" fmla="*/ 41 w 136"/>
                <a:gd name="T1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56">
                  <a:moveTo>
                    <a:pt x="41" y="33"/>
                  </a:moveTo>
                  <a:lnTo>
                    <a:pt x="43" y="36"/>
                  </a:lnTo>
                  <a:lnTo>
                    <a:pt x="44" y="37"/>
                  </a:lnTo>
                  <a:lnTo>
                    <a:pt x="68" y="56"/>
                  </a:lnTo>
                  <a:lnTo>
                    <a:pt x="91" y="37"/>
                  </a:lnTo>
                  <a:lnTo>
                    <a:pt x="93" y="36"/>
                  </a:lnTo>
                  <a:lnTo>
                    <a:pt x="95" y="33"/>
                  </a:lnTo>
                  <a:lnTo>
                    <a:pt x="136" y="0"/>
                  </a:lnTo>
                  <a:lnTo>
                    <a:pt x="0" y="0"/>
                  </a:lnTo>
                  <a:lnTo>
                    <a:pt x="41" y="3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13" name="Freeform 146"/>
            <p:cNvSpPr/>
            <p:nvPr/>
          </p:nvSpPr>
          <p:spPr bwMode="auto">
            <a:xfrm>
              <a:off x="6637338" y="4279900"/>
              <a:ext cx="265112" cy="198438"/>
            </a:xfrm>
            <a:custGeom>
              <a:avLst/>
              <a:gdLst>
                <a:gd name="T0" fmla="*/ 78 w 156"/>
                <a:gd name="T1" fmla="*/ 0 h 117"/>
                <a:gd name="T2" fmla="*/ 0 w 156"/>
                <a:gd name="T3" fmla="*/ 79 h 117"/>
                <a:gd name="T4" fmla="*/ 9 w 156"/>
                <a:gd name="T5" fmla="*/ 116 h 117"/>
                <a:gd name="T6" fmla="*/ 9 w 156"/>
                <a:gd name="T7" fmla="*/ 96 h 117"/>
                <a:gd name="T8" fmla="*/ 13 w 156"/>
                <a:gd name="T9" fmla="*/ 85 h 117"/>
                <a:gd name="T10" fmla="*/ 13 w 156"/>
                <a:gd name="T11" fmla="*/ 79 h 117"/>
                <a:gd name="T12" fmla="*/ 78 w 156"/>
                <a:gd name="T13" fmla="*/ 13 h 117"/>
                <a:gd name="T14" fmla="*/ 143 w 156"/>
                <a:gd name="T15" fmla="*/ 79 h 117"/>
                <a:gd name="T16" fmla="*/ 143 w 156"/>
                <a:gd name="T17" fmla="*/ 86 h 117"/>
                <a:gd name="T18" fmla="*/ 146 w 156"/>
                <a:gd name="T19" fmla="*/ 96 h 117"/>
                <a:gd name="T20" fmla="*/ 146 w 156"/>
                <a:gd name="T21" fmla="*/ 117 h 117"/>
                <a:gd name="T22" fmla="*/ 156 w 156"/>
                <a:gd name="T23" fmla="*/ 79 h 117"/>
                <a:gd name="T24" fmla="*/ 78 w 156"/>
                <a:gd name="T2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17">
                  <a:moveTo>
                    <a:pt x="78" y="0"/>
                  </a:moveTo>
                  <a:cubicBezTo>
                    <a:pt x="35" y="1"/>
                    <a:pt x="0" y="36"/>
                    <a:pt x="0" y="79"/>
                  </a:cubicBezTo>
                  <a:cubicBezTo>
                    <a:pt x="0" y="92"/>
                    <a:pt x="3" y="105"/>
                    <a:pt x="9" y="116"/>
                  </a:cubicBezTo>
                  <a:cubicBezTo>
                    <a:pt x="9" y="96"/>
                    <a:pt x="9" y="96"/>
                    <a:pt x="9" y="96"/>
                  </a:cubicBezTo>
                  <a:cubicBezTo>
                    <a:pt x="9" y="92"/>
                    <a:pt x="11" y="88"/>
                    <a:pt x="13" y="85"/>
                  </a:cubicBezTo>
                  <a:cubicBezTo>
                    <a:pt x="13" y="83"/>
                    <a:pt x="13" y="81"/>
                    <a:pt x="13" y="79"/>
                  </a:cubicBezTo>
                  <a:cubicBezTo>
                    <a:pt x="13" y="43"/>
                    <a:pt x="42" y="13"/>
                    <a:pt x="78" y="13"/>
                  </a:cubicBezTo>
                  <a:cubicBezTo>
                    <a:pt x="114" y="13"/>
                    <a:pt x="143" y="43"/>
                    <a:pt x="143" y="79"/>
                  </a:cubicBezTo>
                  <a:cubicBezTo>
                    <a:pt x="143" y="81"/>
                    <a:pt x="143" y="83"/>
                    <a:pt x="143" y="86"/>
                  </a:cubicBezTo>
                  <a:cubicBezTo>
                    <a:pt x="145" y="89"/>
                    <a:pt x="146" y="92"/>
                    <a:pt x="146" y="96"/>
                  </a:cubicBezTo>
                  <a:cubicBezTo>
                    <a:pt x="146" y="117"/>
                    <a:pt x="146" y="117"/>
                    <a:pt x="146" y="117"/>
                  </a:cubicBezTo>
                  <a:cubicBezTo>
                    <a:pt x="153" y="106"/>
                    <a:pt x="156" y="92"/>
                    <a:pt x="156" y="79"/>
                  </a:cubicBezTo>
                  <a:cubicBezTo>
                    <a:pt x="156" y="36"/>
                    <a:pt x="121" y="1"/>
                    <a:pt x="78"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14" name="Freeform 147"/>
            <p:cNvSpPr/>
            <p:nvPr/>
          </p:nvSpPr>
          <p:spPr bwMode="auto">
            <a:xfrm>
              <a:off x="6661150" y="4413250"/>
              <a:ext cx="57150" cy="104775"/>
            </a:xfrm>
            <a:custGeom>
              <a:avLst/>
              <a:gdLst>
                <a:gd name="T0" fmla="*/ 0 w 34"/>
                <a:gd name="T1" fmla="*/ 13 h 62"/>
                <a:gd name="T2" fmla="*/ 0 w 34"/>
                <a:gd name="T3" fmla="*/ 17 h 62"/>
                <a:gd name="T4" fmla="*/ 0 w 34"/>
                <a:gd name="T5" fmla="*/ 37 h 62"/>
                <a:gd name="T6" fmla="*/ 0 w 34"/>
                <a:gd name="T7" fmla="*/ 46 h 62"/>
                <a:gd name="T8" fmla="*/ 24 w 34"/>
                <a:gd name="T9" fmla="*/ 62 h 62"/>
                <a:gd name="T10" fmla="*/ 34 w 34"/>
                <a:gd name="T11" fmla="*/ 62 h 62"/>
                <a:gd name="T12" fmla="*/ 34 w 34"/>
                <a:gd name="T13" fmla="*/ 0 h 62"/>
                <a:gd name="T14" fmla="*/ 24 w 34"/>
                <a:gd name="T15" fmla="*/ 0 h 62"/>
                <a:gd name="T16" fmla="*/ 0 w 34"/>
                <a:gd name="T17"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2">
                  <a:moveTo>
                    <a:pt x="0" y="13"/>
                  </a:moveTo>
                  <a:cubicBezTo>
                    <a:pt x="0" y="14"/>
                    <a:pt x="0" y="15"/>
                    <a:pt x="0" y="17"/>
                  </a:cubicBezTo>
                  <a:cubicBezTo>
                    <a:pt x="0" y="37"/>
                    <a:pt x="0" y="37"/>
                    <a:pt x="0" y="37"/>
                  </a:cubicBezTo>
                  <a:cubicBezTo>
                    <a:pt x="0" y="46"/>
                    <a:pt x="0" y="46"/>
                    <a:pt x="0" y="46"/>
                  </a:cubicBezTo>
                  <a:cubicBezTo>
                    <a:pt x="0" y="55"/>
                    <a:pt x="10" y="62"/>
                    <a:pt x="24" y="62"/>
                  </a:cubicBezTo>
                  <a:cubicBezTo>
                    <a:pt x="34" y="62"/>
                    <a:pt x="34" y="62"/>
                    <a:pt x="34" y="62"/>
                  </a:cubicBezTo>
                  <a:cubicBezTo>
                    <a:pt x="34" y="0"/>
                    <a:pt x="34" y="0"/>
                    <a:pt x="34" y="0"/>
                  </a:cubicBezTo>
                  <a:cubicBezTo>
                    <a:pt x="24" y="0"/>
                    <a:pt x="24" y="0"/>
                    <a:pt x="24" y="0"/>
                  </a:cubicBezTo>
                  <a:cubicBezTo>
                    <a:pt x="12" y="0"/>
                    <a:pt x="2" y="6"/>
                    <a:pt x="0" y="1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15" name="Freeform 148"/>
            <p:cNvSpPr/>
            <p:nvPr/>
          </p:nvSpPr>
          <p:spPr bwMode="auto">
            <a:xfrm>
              <a:off x="6819900" y="4413250"/>
              <a:ext cx="58738" cy="104775"/>
            </a:xfrm>
            <a:custGeom>
              <a:avLst/>
              <a:gdLst>
                <a:gd name="T0" fmla="*/ 34 w 34"/>
                <a:gd name="T1" fmla="*/ 46 h 62"/>
                <a:gd name="T2" fmla="*/ 34 w 34"/>
                <a:gd name="T3" fmla="*/ 36 h 62"/>
                <a:gd name="T4" fmla="*/ 34 w 34"/>
                <a:gd name="T5" fmla="*/ 17 h 62"/>
                <a:gd name="T6" fmla="*/ 34 w 34"/>
                <a:gd name="T7" fmla="*/ 14 h 62"/>
                <a:gd name="T8" fmla="*/ 10 w 34"/>
                <a:gd name="T9" fmla="*/ 0 h 62"/>
                <a:gd name="T10" fmla="*/ 0 w 34"/>
                <a:gd name="T11" fmla="*/ 0 h 62"/>
                <a:gd name="T12" fmla="*/ 0 w 34"/>
                <a:gd name="T13" fmla="*/ 62 h 62"/>
                <a:gd name="T14" fmla="*/ 10 w 34"/>
                <a:gd name="T15" fmla="*/ 62 h 62"/>
                <a:gd name="T16" fmla="*/ 34 w 34"/>
                <a:gd name="T17"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2">
                  <a:moveTo>
                    <a:pt x="34" y="46"/>
                  </a:moveTo>
                  <a:cubicBezTo>
                    <a:pt x="34" y="36"/>
                    <a:pt x="34" y="36"/>
                    <a:pt x="34" y="36"/>
                  </a:cubicBezTo>
                  <a:cubicBezTo>
                    <a:pt x="34" y="17"/>
                    <a:pt x="34" y="17"/>
                    <a:pt x="34" y="17"/>
                  </a:cubicBezTo>
                  <a:cubicBezTo>
                    <a:pt x="34" y="16"/>
                    <a:pt x="34" y="15"/>
                    <a:pt x="34" y="14"/>
                  </a:cubicBezTo>
                  <a:cubicBezTo>
                    <a:pt x="32" y="6"/>
                    <a:pt x="22" y="0"/>
                    <a:pt x="10" y="0"/>
                  </a:cubicBezTo>
                  <a:cubicBezTo>
                    <a:pt x="0" y="0"/>
                    <a:pt x="0" y="0"/>
                    <a:pt x="0" y="0"/>
                  </a:cubicBezTo>
                  <a:cubicBezTo>
                    <a:pt x="0" y="62"/>
                    <a:pt x="0" y="62"/>
                    <a:pt x="0" y="62"/>
                  </a:cubicBezTo>
                  <a:cubicBezTo>
                    <a:pt x="10" y="62"/>
                    <a:pt x="10" y="62"/>
                    <a:pt x="10" y="62"/>
                  </a:cubicBezTo>
                  <a:cubicBezTo>
                    <a:pt x="23" y="62"/>
                    <a:pt x="34" y="55"/>
                    <a:pt x="34" y="4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16" name="Freeform 149"/>
            <p:cNvSpPr/>
            <p:nvPr/>
          </p:nvSpPr>
          <p:spPr bwMode="auto">
            <a:xfrm>
              <a:off x="7415213" y="2536825"/>
              <a:ext cx="231775" cy="233363"/>
            </a:xfrm>
            <a:custGeom>
              <a:avLst/>
              <a:gdLst>
                <a:gd name="T0" fmla="*/ 135 w 137"/>
                <a:gd name="T1" fmla="*/ 53 h 137"/>
                <a:gd name="T2" fmla="*/ 108 w 137"/>
                <a:gd name="T3" fmla="*/ 65 h 137"/>
                <a:gd name="T4" fmla="*/ 97 w 137"/>
                <a:gd name="T5" fmla="*/ 65 h 137"/>
                <a:gd name="T6" fmla="*/ 91 w 137"/>
                <a:gd name="T7" fmla="*/ 51 h 137"/>
                <a:gd name="T8" fmla="*/ 99 w 137"/>
                <a:gd name="T9" fmla="*/ 44 h 137"/>
                <a:gd name="T10" fmla="*/ 127 w 137"/>
                <a:gd name="T11" fmla="*/ 33 h 137"/>
                <a:gd name="T12" fmla="*/ 115 w 137"/>
                <a:gd name="T13" fmla="*/ 17 h 137"/>
                <a:gd name="T14" fmla="*/ 97 w 137"/>
                <a:gd name="T15" fmla="*/ 10 h 137"/>
                <a:gd name="T16" fmla="*/ 94 w 137"/>
                <a:gd name="T17" fmla="*/ 32 h 137"/>
                <a:gd name="T18" fmla="*/ 81 w 137"/>
                <a:gd name="T19" fmla="*/ 51 h 137"/>
                <a:gd name="T20" fmla="*/ 82 w 137"/>
                <a:gd name="T21" fmla="*/ 30 h 137"/>
                <a:gd name="T22" fmla="*/ 73 w 137"/>
                <a:gd name="T23" fmla="*/ 25 h 137"/>
                <a:gd name="T24" fmla="*/ 73 w 137"/>
                <a:gd name="T25" fmla="*/ 14 h 137"/>
                <a:gd name="T26" fmla="*/ 65 w 137"/>
                <a:gd name="T27" fmla="*/ 14 h 137"/>
                <a:gd name="T28" fmla="*/ 65 w 137"/>
                <a:gd name="T29" fmla="*/ 25 h 137"/>
                <a:gd name="T30" fmla="*/ 55 w 137"/>
                <a:gd name="T31" fmla="*/ 30 h 137"/>
                <a:gd name="T32" fmla="*/ 57 w 137"/>
                <a:gd name="T33" fmla="*/ 51 h 137"/>
                <a:gd name="T34" fmla="*/ 44 w 137"/>
                <a:gd name="T35" fmla="*/ 32 h 137"/>
                <a:gd name="T36" fmla="*/ 40 w 137"/>
                <a:gd name="T37" fmla="*/ 10 h 137"/>
                <a:gd name="T38" fmla="*/ 23 w 137"/>
                <a:gd name="T39" fmla="*/ 17 h 137"/>
                <a:gd name="T40" fmla="*/ 11 w 137"/>
                <a:gd name="T41" fmla="*/ 33 h 137"/>
                <a:gd name="T42" fmla="*/ 38 w 137"/>
                <a:gd name="T43" fmla="*/ 44 h 137"/>
                <a:gd name="T44" fmla="*/ 46 w 137"/>
                <a:gd name="T45" fmla="*/ 51 h 137"/>
                <a:gd name="T46" fmla="*/ 40 w 137"/>
                <a:gd name="T47" fmla="*/ 65 h 137"/>
                <a:gd name="T48" fmla="*/ 30 w 137"/>
                <a:gd name="T49" fmla="*/ 65 h 137"/>
                <a:gd name="T50" fmla="*/ 2 w 137"/>
                <a:gd name="T51" fmla="*/ 53 h 137"/>
                <a:gd name="T52" fmla="*/ 0 w 137"/>
                <a:gd name="T53" fmla="*/ 72 h 137"/>
                <a:gd name="T54" fmla="*/ 8 w 137"/>
                <a:gd name="T55" fmla="*/ 90 h 137"/>
                <a:gd name="T56" fmla="*/ 25 w 137"/>
                <a:gd name="T57" fmla="*/ 77 h 137"/>
                <a:gd name="T58" fmla="*/ 48 w 137"/>
                <a:gd name="T59" fmla="*/ 72 h 137"/>
                <a:gd name="T60" fmla="*/ 32 w 137"/>
                <a:gd name="T61" fmla="*/ 86 h 137"/>
                <a:gd name="T62" fmla="*/ 35 w 137"/>
                <a:gd name="T63" fmla="*/ 97 h 137"/>
                <a:gd name="T64" fmla="*/ 27 w 137"/>
                <a:gd name="T65" fmla="*/ 104 h 137"/>
                <a:gd name="T66" fmla="*/ 33 w 137"/>
                <a:gd name="T67" fmla="*/ 110 h 137"/>
                <a:gd name="T68" fmla="*/ 40 w 137"/>
                <a:gd name="T69" fmla="*/ 102 h 137"/>
                <a:gd name="T70" fmla="*/ 51 w 137"/>
                <a:gd name="T71" fmla="*/ 105 h 137"/>
                <a:gd name="T72" fmla="*/ 65 w 137"/>
                <a:gd name="T73" fmla="*/ 89 h 137"/>
                <a:gd name="T74" fmla="*/ 60 w 137"/>
                <a:gd name="T75" fmla="*/ 112 h 137"/>
                <a:gd name="T76" fmla="*/ 48 w 137"/>
                <a:gd name="T77" fmla="*/ 130 h 137"/>
                <a:gd name="T78" fmla="*/ 65 w 137"/>
                <a:gd name="T79" fmla="*/ 137 h 137"/>
                <a:gd name="T80" fmla="*/ 84 w 137"/>
                <a:gd name="T81" fmla="*/ 135 h 137"/>
                <a:gd name="T82" fmla="*/ 73 w 137"/>
                <a:gd name="T83" fmla="*/ 107 h 137"/>
                <a:gd name="T84" fmla="*/ 73 w 137"/>
                <a:gd name="T85" fmla="*/ 97 h 137"/>
                <a:gd name="T86" fmla="*/ 86 w 137"/>
                <a:gd name="T87" fmla="*/ 91 h 137"/>
                <a:gd name="T88" fmla="*/ 94 w 137"/>
                <a:gd name="T89" fmla="*/ 99 h 137"/>
                <a:gd name="T90" fmla="*/ 105 w 137"/>
                <a:gd name="T91" fmla="*/ 127 h 137"/>
                <a:gd name="T92" fmla="*/ 120 w 137"/>
                <a:gd name="T93" fmla="*/ 114 h 137"/>
                <a:gd name="T94" fmla="*/ 127 w 137"/>
                <a:gd name="T95" fmla="*/ 97 h 137"/>
                <a:gd name="T96" fmla="*/ 105 w 137"/>
                <a:gd name="T97" fmla="*/ 93 h 137"/>
                <a:gd name="T98" fmla="*/ 86 w 137"/>
                <a:gd name="T99" fmla="*/ 80 h 137"/>
                <a:gd name="T100" fmla="*/ 107 w 137"/>
                <a:gd name="T101" fmla="*/ 82 h 137"/>
                <a:gd name="T102" fmla="*/ 112 w 137"/>
                <a:gd name="T103" fmla="*/ 72 h 137"/>
                <a:gd name="T104" fmla="*/ 123 w 137"/>
                <a:gd name="T105" fmla="*/ 7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37" y="65"/>
                  </a:moveTo>
                  <a:cubicBezTo>
                    <a:pt x="123" y="65"/>
                    <a:pt x="123" y="65"/>
                    <a:pt x="123" y="65"/>
                  </a:cubicBezTo>
                  <a:cubicBezTo>
                    <a:pt x="135" y="53"/>
                    <a:pt x="135" y="53"/>
                    <a:pt x="135" y="53"/>
                  </a:cubicBezTo>
                  <a:cubicBezTo>
                    <a:pt x="130" y="47"/>
                    <a:pt x="130" y="47"/>
                    <a:pt x="130" y="47"/>
                  </a:cubicBezTo>
                  <a:cubicBezTo>
                    <a:pt x="112" y="65"/>
                    <a:pt x="112" y="65"/>
                    <a:pt x="112" y="65"/>
                  </a:cubicBezTo>
                  <a:cubicBezTo>
                    <a:pt x="108" y="65"/>
                    <a:pt x="108" y="65"/>
                    <a:pt x="108" y="65"/>
                  </a:cubicBezTo>
                  <a:cubicBezTo>
                    <a:pt x="112" y="60"/>
                    <a:pt x="112" y="60"/>
                    <a:pt x="112" y="60"/>
                  </a:cubicBezTo>
                  <a:cubicBezTo>
                    <a:pt x="107" y="55"/>
                    <a:pt x="107" y="55"/>
                    <a:pt x="107" y="55"/>
                  </a:cubicBezTo>
                  <a:cubicBezTo>
                    <a:pt x="97" y="65"/>
                    <a:pt x="97" y="65"/>
                    <a:pt x="97" y="65"/>
                  </a:cubicBezTo>
                  <a:cubicBezTo>
                    <a:pt x="89" y="65"/>
                    <a:pt x="89" y="65"/>
                    <a:pt x="89" y="65"/>
                  </a:cubicBezTo>
                  <a:cubicBezTo>
                    <a:pt x="89" y="62"/>
                    <a:pt x="88" y="59"/>
                    <a:pt x="86" y="56"/>
                  </a:cubicBezTo>
                  <a:cubicBezTo>
                    <a:pt x="91" y="51"/>
                    <a:pt x="91" y="51"/>
                    <a:pt x="91" y="51"/>
                  </a:cubicBezTo>
                  <a:cubicBezTo>
                    <a:pt x="105" y="51"/>
                    <a:pt x="105" y="51"/>
                    <a:pt x="105" y="51"/>
                  </a:cubicBezTo>
                  <a:cubicBezTo>
                    <a:pt x="105" y="44"/>
                    <a:pt x="105" y="44"/>
                    <a:pt x="105" y="44"/>
                  </a:cubicBezTo>
                  <a:cubicBezTo>
                    <a:pt x="99" y="44"/>
                    <a:pt x="99" y="44"/>
                    <a:pt x="99" y="44"/>
                  </a:cubicBezTo>
                  <a:cubicBezTo>
                    <a:pt x="102" y="40"/>
                    <a:pt x="102" y="40"/>
                    <a:pt x="102" y="40"/>
                  </a:cubicBezTo>
                  <a:cubicBezTo>
                    <a:pt x="127" y="40"/>
                    <a:pt x="127" y="40"/>
                    <a:pt x="127" y="40"/>
                  </a:cubicBezTo>
                  <a:cubicBezTo>
                    <a:pt x="127" y="33"/>
                    <a:pt x="127" y="33"/>
                    <a:pt x="127" y="33"/>
                  </a:cubicBezTo>
                  <a:cubicBezTo>
                    <a:pt x="110" y="33"/>
                    <a:pt x="110" y="33"/>
                    <a:pt x="110" y="33"/>
                  </a:cubicBezTo>
                  <a:cubicBezTo>
                    <a:pt x="120" y="23"/>
                    <a:pt x="120" y="23"/>
                    <a:pt x="120" y="23"/>
                  </a:cubicBezTo>
                  <a:cubicBezTo>
                    <a:pt x="115" y="17"/>
                    <a:pt x="115" y="17"/>
                    <a:pt x="115" y="17"/>
                  </a:cubicBezTo>
                  <a:cubicBezTo>
                    <a:pt x="105" y="27"/>
                    <a:pt x="105" y="27"/>
                    <a:pt x="105" y="27"/>
                  </a:cubicBezTo>
                  <a:cubicBezTo>
                    <a:pt x="105" y="10"/>
                    <a:pt x="105" y="10"/>
                    <a:pt x="105" y="10"/>
                  </a:cubicBezTo>
                  <a:cubicBezTo>
                    <a:pt x="97" y="10"/>
                    <a:pt x="97" y="10"/>
                    <a:pt x="97" y="10"/>
                  </a:cubicBezTo>
                  <a:cubicBezTo>
                    <a:pt x="97" y="35"/>
                    <a:pt x="97" y="35"/>
                    <a:pt x="97" y="35"/>
                  </a:cubicBezTo>
                  <a:cubicBezTo>
                    <a:pt x="94" y="38"/>
                    <a:pt x="94" y="38"/>
                    <a:pt x="94" y="38"/>
                  </a:cubicBezTo>
                  <a:cubicBezTo>
                    <a:pt x="94" y="32"/>
                    <a:pt x="94" y="32"/>
                    <a:pt x="94" y="32"/>
                  </a:cubicBezTo>
                  <a:cubicBezTo>
                    <a:pt x="86" y="32"/>
                    <a:pt x="86" y="32"/>
                    <a:pt x="86" y="32"/>
                  </a:cubicBezTo>
                  <a:cubicBezTo>
                    <a:pt x="86" y="46"/>
                    <a:pt x="86" y="46"/>
                    <a:pt x="86" y="46"/>
                  </a:cubicBezTo>
                  <a:cubicBezTo>
                    <a:pt x="81" y="51"/>
                    <a:pt x="81" y="51"/>
                    <a:pt x="81" y="51"/>
                  </a:cubicBezTo>
                  <a:cubicBezTo>
                    <a:pt x="78" y="49"/>
                    <a:pt x="76" y="48"/>
                    <a:pt x="73" y="48"/>
                  </a:cubicBezTo>
                  <a:cubicBezTo>
                    <a:pt x="73" y="40"/>
                    <a:pt x="73" y="40"/>
                    <a:pt x="73" y="40"/>
                  </a:cubicBezTo>
                  <a:cubicBezTo>
                    <a:pt x="82" y="30"/>
                    <a:pt x="82" y="30"/>
                    <a:pt x="82" y="30"/>
                  </a:cubicBezTo>
                  <a:cubicBezTo>
                    <a:pt x="77" y="25"/>
                    <a:pt x="77" y="25"/>
                    <a:pt x="77" y="25"/>
                  </a:cubicBezTo>
                  <a:cubicBezTo>
                    <a:pt x="73" y="29"/>
                    <a:pt x="73" y="29"/>
                    <a:pt x="73" y="29"/>
                  </a:cubicBezTo>
                  <a:cubicBezTo>
                    <a:pt x="73" y="25"/>
                    <a:pt x="73" y="25"/>
                    <a:pt x="73" y="25"/>
                  </a:cubicBezTo>
                  <a:cubicBezTo>
                    <a:pt x="90" y="7"/>
                    <a:pt x="90" y="7"/>
                    <a:pt x="90" y="7"/>
                  </a:cubicBezTo>
                  <a:cubicBezTo>
                    <a:pt x="84" y="2"/>
                    <a:pt x="84" y="2"/>
                    <a:pt x="84" y="2"/>
                  </a:cubicBezTo>
                  <a:cubicBezTo>
                    <a:pt x="73" y="14"/>
                    <a:pt x="73" y="14"/>
                    <a:pt x="73" y="14"/>
                  </a:cubicBezTo>
                  <a:cubicBezTo>
                    <a:pt x="73" y="0"/>
                    <a:pt x="73" y="0"/>
                    <a:pt x="73" y="0"/>
                  </a:cubicBezTo>
                  <a:cubicBezTo>
                    <a:pt x="65" y="0"/>
                    <a:pt x="65" y="0"/>
                    <a:pt x="65" y="0"/>
                  </a:cubicBezTo>
                  <a:cubicBezTo>
                    <a:pt x="65" y="14"/>
                    <a:pt x="65" y="14"/>
                    <a:pt x="65" y="14"/>
                  </a:cubicBezTo>
                  <a:cubicBezTo>
                    <a:pt x="53" y="2"/>
                    <a:pt x="53" y="2"/>
                    <a:pt x="53" y="2"/>
                  </a:cubicBezTo>
                  <a:cubicBezTo>
                    <a:pt x="48" y="7"/>
                    <a:pt x="48" y="7"/>
                    <a:pt x="48" y="7"/>
                  </a:cubicBezTo>
                  <a:cubicBezTo>
                    <a:pt x="65" y="25"/>
                    <a:pt x="65" y="25"/>
                    <a:pt x="65" y="25"/>
                  </a:cubicBezTo>
                  <a:cubicBezTo>
                    <a:pt x="65" y="29"/>
                    <a:pt x="65" y="29"/>
                    <a:pt x="65" y="29"/>
                  </a:cubicBezTo>
                  <a:cubicBezTo>
                    <a:pt x="60" y="25"/>
                    <a:pt x="60" y="25"/>
                    <a:pt x="60" y="25"/>
                  </a:cubicBezTo>
                  <a:cubicBezTo>
                    <a:pt x="55" y="30"/>
                    <a:pt x="55" y="30"/>
                    <a:pt x="55" y="30"/>
                  </a:cubicBezTo>
                  <a:cubicBezTo>
                    <a:pt x="65" y="40"/>
                    <a:pt x="65" y="40"/>
                    <a:pt x="65" y="40"/>
                  </a:cubicBezTo>
                  <a:cubicBezTo>
                    <a:pt x="65" y="48"/>
                    <a:pt x="65" y="48"/>
                    <a:pt x="65" y="48"/>
                  </a:cubicBezTo>
                  <a:cubicBezTo>
                    <a:pt x="62" y="48"/>
                    <a:pt x="59" y="49"/>
                    <a:pt x="57" y="51"/>
                  </a:cubicBezTo>
                  <a:cubicBezTo>
                    <a:pt x="51" y="46"/>
                    <a:pt x="51" y="46"/>
                    <a:pt x="51" y="46"/>
                  </a:cubicBezTo>
                  <a:cubicBezTo>
                    <a:pt x="51" y="32"/>
                    <a:pt x="51" y="32"/>
                    <a:pt x="51" y="32"/>
                  </a:cubicBezTo>
                  <a:cubicBezTo>
                    <a:pt x="44" y="32"/>
                    <a:pt x="44" y="32"/>
                    <a:pt x="44" y="32"/>
                  </a:cubicBezTo>
                  <a:cubicBezTo>
                    <a:pt x="44" y="38"/>
                    <a:pt x="44" y="38"/>
                    <a:pt x="44" y="38"/>
                  </a:cubicBezTo>
                  <a:cubicBezTo>
                    <a:pt x="40" y="35"/>
                    <a:pt x="40" y="35"/>
                    <a:pt x="40" y="35"/>
                  </a:cubicBezTo>
                  <a:cubicBezTo>
                    <a:pt x="40" y="10"/>
                    <a:pt x="40" y="10"/>
                    <a:pt x="40" y="10"/>
                  </a:cubicBezTo>
                  <a:cubicBezTo>
                    <a:pt x="33" y="10"/>
                    <a:pt x="33" y="10"/>
                    <a:pt x="33" y="10"/>
                  </a:cubicBezTo>
                  <a:cubicBezTo>
                    <a:pt x="33" y="27"/>
                    <a:pt x="33" y="27"/>
                    <a:pt x="33" y="27"/>
                  </a:cubicBezTo>
                  <a:cubicBezTo>
                    <a:pt x="23" y="17"/>
                    <a:pt x="23" y="17"/>
                    <a:pt x="23" y="17"/>
                  </a:cubicBezTo>
                  <a:cubicBezTo>
                    <a:pt x="17" y="23"/>
                    <a:pt x="17" y="23"/>
                    <a:pt x="17" y="23"/>
                  </a:cubicBezTo>
                  <a:cubicBezTo>
                    <a:pt x="27" y="33"/>
                    <a:pt x="27" y="33"/>
                    <a:pt x="27" y="33"/>
                  </a:cubicBezTo>
                  <a:cubicBezTo>
                    <a:pt x="11" y="33"/>
                    <a:pt x="11" y="33"/>
                    <a:pt x="11" y="33"/>
                  </a:cubicBezTo>
                  <a:cubicBezTo>
                    <a:pt x="11" y="40"/>
                    <a:pt x="11" y="40"/>
                    <a:pt x="11" y="40"/>
                  </a:cubicBezTo>
                  <a:cubicBezTo>
                    <a:pt x="35" y="40"/>
                    <a:pt x="35" y="40"/>
                    <a:pt x="35" y="40"/>
                  </a:cubicBezTo>
                  <a:cubicBezTo>
                    <a:pt x="38" y="44"/>
                    <a:pt x="38" y="44"/>
                    <a:pt x="38" y="44"/>
                  </a:cubicBezTo>
                  <a:cubicBezTo>
                    <a:pt x="32" y="44"/>
                    <a:pt x="32" y="44"/>
                    <a:pt x="32" y="44"/>
                  </a:cubicBezTo>
                  <a:cubicBezTo>
                    <a:pt x="32" y="51"/>
                    <a:pt x="32" y="51"/>
                    <a:pt x="32" y="51"/>
                  </a:cubicBezTo>
                  <a:cubicBezTo>
                    <a:pt x="46" y="51"/>
                    <a:pt x="46" y="51"/>
                    <a:pt x="46" y="51"/>
                  </a:cubicBezTo>
                  <a:cubicBezTo>
                    <a:pt x="51" y="56"/>
                    <a:pt x="51" y="56"/>
                    <a:pt x="51" y="56"/>
                  </a:cubicBezTo>
                  <a:cubicBezTo>
                    <a:pt x="50" y="59"/>
                    <a:pt x="48" y="62"/>
                    <a:pt x="48" y="65"/>
                  </a:cubicBezTo>
                  <a:cubicBezTo>
                    <a:pt x="40" y="65"/>
                    <a:pt x="40" y="65"/>
                    <a:pt x="40" y="65"/>
                  </a:cubicBezTo>
                  <a:cubicBezTo>
                    <a:pt x="31" y="55"/>
                    <a:pt x="31" y="55"/>
                    <a:pt x="31" y="55"/>
                  </a:cubicBezTo>
                  <a:cubicBezTo>
                    <a:pt x="25" y="60"/>
                    <a:pt x="25" y="60"/>
                    <a:pt x="25" y="60"/>
                  </a:cubicBezTo>
                  <a:cubicBezTo>
                    <a:pt x="30" y="65"/>
                    <a:pt x="30" y="65"/>
                    <a:pt x="30" y="65"/>
                  </a:cubicBezTo>
                  <a:cubicBezTo>
                    <a:pt x="25" y="65"/>
                    <a:pt x="25" y="65"/>
                    <a:pt x="25" y="65"/>
                  </a:cubicBezTo>
                  <a:cubicBezTo>
                    <a:pt x="8" y="47"/>
                    <a:pt x="8" y="47"/>
                    <a:pt x="8" y="47"/>
                  </a:cubicBezTo>
                  <a:cubicBezTo>
                    <a:pt x="2" y="53"/>
                    <a:pt x="2" y="53"/>
                    <a:pt x="2" y="53"/>
                  </a:cubicBezTo>
                  <a:cubicBezTo>
                    <a:pt x="14" y="65"/>
                    <a:pt x="14" y="65"/>
                    <a:pt x="14" y="65"/>
                  </a:cubicBezTo>
                  <a:cubicBezTo>
                    <a:pt x="0" y="65"/>
                    <a:pt x="0" y="65"/>
                    <a:pt x="0" y="65"/>
                  </a:cubicBezTo>
                  <a:cubicBezTo>
                    <a:pt x="0" y="72"/>
                    <a:pt x="0" y="72"/>
                    <a:pt x="0" y="72"/>
                  </a:cubicBezTo>
                  <a:cubicBezTo>
                    <a:pt x="14" y="72"/>
                    <a:pt x="14" y="72"/>
                    <a:pt x="14" y="72"/>
                  </a:cubicBezTo>
                  <a:cubicBezTo>
                    <a:pt x="2" y="84"/>
                    <a:pt x="2" y="84"/>
                    <a:pt x="2" y="84"/>
                  </a:cubicBezTo>
                  <a:cubicBezTo>
                    <a:pt x="8" y="90"/>
                    <a:pt x="8" y="90"/>
                    <a:pt x="8" y="90"/>
                  </a:cubicBezTo>
                  <a:cubicBezTo>
                    <a:pt x="25" y="72"/>
                    <a:pt x="25" y="72"/>
                    <a:pt x="25" y="72"/>
                  </a:cubicBezTo>
                  <a:cubicBezTo>
                    <a:pt x="30" y="72"/>
                    <a:pt x="30" y="72"/>
                    <a:pt x="30" y="72"/>
                  </a:cubicBezTo>
                  <a:cubicBezTo>
                    <a:pt x="25" y="77"/>
                    <a:pt x="25" y="77"/>
                    <a:pt x="25" y="77"/>
                  </a:cubicBezTo>
                  <a:cubicBezTo>
                    <a:pt x="31" y="82"/>
                    <a:pt x="31" y="82"/>
                    <a:pt x="31" y="82"/>
                  </a:cubicBezTo>
                  <a:cubicBezTo>
                    <a:pt x="40" y="72"/>
                    <a:pt x="40" y="72"/>
                    <a:pt x="40" y="72"/>
                  </a:cubicBezTo>
                  <a:cubicBezTo>
                    <a:pt x="48" y="72"/>
                    <a:pt x="48" y="72"/>
                    <a:pt x="48" y="72"/>
                  </a:cubicBezTo>
                  <a:cubicBezTo>
                    <a:pt x="48" y="75"/>
                    <a:pt x="50" y="78"/>
                    <a:pt x="51" y="80"/>
                  </a:cubicBezTo>
                  <a:cubicBezTo>
                    <a:pt x="46" y="86"/>
                    <a:pt x="46" y="86"/>
                    <a:pt x="46" y="86"/>
                  </a:cubicBezTo>
                  <a:cubicBezTo>
                    <a:pt x="32" y="86"/>
                    <a:pt x="32" y="86"/>
                    <a:pt x="32" y="86"/>
                  </a:cubicBezTo>
                  <a:cubicBezTo>
                    <a:pt x="32" y="93"/>
                    <a:pt x="32" y="93"/>
                    <a:pt x="32" y="93"/>
                  </a:cubicBezTo>
                  <a:cubicBezTo>
                    <a:pt x="38" y="93"/>
                    <a:pt x="38" y="93"/>
                    <a:pt x="38" y="93"/>
                  </a:cubicBezTo>
                  <a:cubicBezTo>
                    <a:pt x="35" y="97"/>
                    <a:pt x="35" y="97"/>
                    <a:pt x="35" y="97"/>
                  </a:cubicBezTo>
                  <a:cubicBezTo>
                    <a:pt x="11" y="97"/>
                    <a:pt x="11" y="97"/>
                    <a:pt x="11" y="97"/>
                  </a:cubicBezTo>
                  <a:cubicBezTo>
                    <a:pt x="11" y="104"/>
                    <a:pt x="11" y="104"/>
                    <a:pt x="11" y="104"/>
                  </a:cubicBezTo>
                  <a:cubicBezTo>
                    <a:pt x="27" y="104"/>
                    <a:pt x="27" y="104"/>
                    <a:pt x="27" y="104"/>
                  </a:cubicBezTo>
                  <a:cubicBezTo>
                    <a:pt x="17" y="114"/>
                    <a:pt x="17" y="114"/>
                    <a:pt x="17" y="114"/>
                  </a:cubicBezTo>
                  <a:cubicBezTo>
                    <a:pt x="23" y="120"/>
                    <a:pt x="23" y="120"/>
                    <a:pt x="23" y="120"/>
                  </a:cubicBezTo>
                  <a:cubicBezTo>
                    <a:pt x="33" y="110"/>
                    <a:pt x="33" y="110"/>
                    <a:pt x="33" y="110"/>
                  </a:cubicBezTo>
                  <a:cubicBezTo>
                    <a:pt x="33" y="127"/>
                    <a:pt x="33" y="127"/>
                    <a:pt x="33" y="127"/>
                  </a:cubicBezTo>
                  <a:cubicBezTo>
                    <a:pt x="40" y="127"/>
                    <a:pt x="40" y="127"/>
                    <a:pt x="40" y="127"/>
                  </a:cubicBezTo>
                  <a:cubicBezTo>
                    <a:pt x="40" y="102"/>
                    <a:pt x="40" y="102"/>
                    <a:pt x="40" y="102"/>
                  </a:cubicBezTo>
                  <a:cubicBezTo>
                    <a:pt x="44" y="99"/>
                    <a:pt x="44" y="99"/>
                    <a:pt x="44" y="99"/>
                  </a:cubicBezTo>
                  <a:cubicBezTo>
                    <a:pt x="44" y="105"/>
                    <a:pt x="44" y="105"/>
                    <a:pt x="44" y="105"/>
                  </a:cubicBezTo>
                  <a:cubicBezTo>
                    <a:pt x="51" y="105"/>
                    <a:pt x="51" y="105"/>
                    <a:pt x="51" y="105"/>
                  </a:cubicBezTo>
                  <a:cubicBezTo>
                    <a:pt x="51" y="91"/>
                    <a:pt x="51" y="91"/>
                    <a:pt x="51" y="91"/>
                  </a:cubicBezTo>
                  <a:cubicBezTo>
                    <a:pt x="57" y="86"/>
                    <a:pt x="57" y="86"/>
                    <a:pt x="57" y="86"/>
                  </a:cubicBezTo>
                  <a:cubicBezTo>
                    <a:pt x="59" y="87"/>
                    <a:pt x="62" y="89"/>
                    <a:pt x="65" y="89"/>
                  </a:cubicBezTo>
                  <a:cubicBezTo>
                    <a:pt x="65" y="97"/>
                    <a:pt x="65" y="97"/>
                    <a:pt x="65" y="97"/>
                  </a:cubicBezTo>
                  <a:cubicBezTo>
                    <a:pt x="55" y="107"/>
                    <a:pt x="55" y="107"/>
                    <a:pt x="55" y="107"/>
                  </a:cubicBezTo>
                  <a:cubicBezTo>
                    <a:pt x="60" y="112"/>
                    <a:pt x="60" y="112"/>
                    <a:pt x="60" y="112"/>
                  </a:cubicBezTo>
                  <a:cubicBezTo>
                    <a:pt x="65" y="107"/>
                    <a:pt x="65" y="107"/>
                    <a:pt x="65" y="107"/>
                  </a:cubicBezTo>
                  <a:cubicBezTo>
                    <a:pt x="65" y="112"/>
                    <a:pt x="65" y="112"/>
                    <a:pt x="65" y="112"/>
                  </a:cubicBezTo>
                  <a:cubicBezTo>
                    <a:pt x="48" y="130"/>
                    <a:pt x="48" y="130"/>
                    <a:pt x="48" y="130"/>
                  </a:cubicBezTo>
                  <a:cubicBezTo>
                    <a:pt x="53" y="135"/>
                    <a:pt x="53" y="135"/>
                    <a:pt x="53" y="135"/>
                  </a:cubicBezTo>
                  <a:cubicBezTo>
                    <a:pt x="65" y="123"/>
                    <a:pt x="65" y="123"/>
                    <a:pt x="65" y="123"/>
                  </a:cubicBezTo>
                  <a:cubicBezTo>
                    <a:pt x="65" y="137"/>
                    <a:pt x="65" y="137"/>
                    <a:pt x="65" y="137"/>
                  </a:cubicBezTo>
                  <a:cubicBezTo>
                    <a:pt x="73" y="137"/>
                    <a:pt x="73" y="137"/>
                    <a:pt x="73" y="137"/>
                  </a:cubicBezTo>
                  <a:cubicBezTo>
                    <a:pt x="73" y="123"/>
                    <a:pt x="73" y="123"/>
                    <a:pt x="73" y="123"/>
                  </a:cubicBezTo>
                  <a:cubicBezTo>
                    <a:pt x="84" y="135"/>
                    <a:pt x="84" y="135"/>
                    <a:pt x="84" y="135"/>
                  </a:cubicBezTo>
                  <a:cubicBezTo>
                    <a:pt x="90" y="130"/>
                    <a:pt x="90" y="130"/>
                    <a:pt x="90" y="130"/>
                  </a:cubicBezTo>
                  <a:cubicBezTo>
                    <a:pt x="73" y="112"/>
                    <a:pt x="73" y="112"/>
                    <a:pt x="73" y="112"/>
                  </a:cubicBezTo>
                  <a:cubicBezTo>
                    <a:pt x="73" y="107"/>
                    <a:pt x="73" y="107"/>
                    <a:pt x="73" y="107"/>
                  </a:cubicBezTo>
                  <a:cubicBezTo>
                    <a:pt x="77" y="112"/>
                    <a:pt x="77" y="112"/>
                    <a:pt x="77" y="112"/>
                  </a:cubicBezTo>
                  <a:cubicBezTo>
                    <a:pt x="82" y="107"/>
                    <a:pt x="82" y="107"/>
                    <a:pt x="82" y="107"/>
                  </a:cubicBezTo>
                  <a:cubicBezTo>
                    <a:pt x="73" y="97"/>
                    <a:pt x="73" y="97"/>
                    <a:pt x="73" y="97"/>
                  </a:cubicBezTo>
                  <a:cubicBezTo>
                    <a:pt x="73" y="89"/>
                    <a:pt x="73" y="89"/>
                    <a:pt x="73" y="89"/>
                  </a:cubicBezTo>
                  <a:cubicBezTo>
                    <a:pt x="76" y="89"/>
                    <a:pt x="78" y="87"/>
                    <a:pt x="81" y="86"/>
                  </a:cubicBezTo>
                  <a:cubicBezTo>
                    <a:pt x="86" y="91"/>
                    <a:pt x="86" y="91"/>
                    <a:pt x="86" y="91"/>
                  </a:cubicBezTo>
                  <a:cubicBezTo>
                    <a:pt x="86" y="105"/>
                    <a:pt x="86" y="105"/>
                    <a:pt x="86" y="105"/>
                  </a:cubicBezTo>
                  <a:cubicBezTo>
                    <a:pt x="94" y="105"/>
                    <a:pt x="94" y="105"/>
                    <a:pt x="94" y="105"/>
                  </a:cubicBezTo>
                  <a:cubicBezTo>
                    <a:pt x="94" y="99"/>
                    <a:pt x="94" y="99"/>
                    <a:pt x="94" y="99"/>
                  </a:cubicBezTo>
                  <a:cubicBezTo>
                    <a:pt x="97" y="102"/>
                    <a:pt x="97" y="102"/>
                    <a:pt x="97" y="102"/>
                  </a:cubicBezTo>
                  <a:cubicBezTo>
                    <a:pt x="97" y="127"/>
                    <a:pt x="97" y="127"/>
                    <a:pt x="97" y="127"/>
                  </a:cubicBezTo>
                  <a:cubicBezTo>
                    <a:pt x="105" y="127"/>
                    <a:pt x="105" y="127"/>
                    <a:pt x="105" y="127"/>
                  </a:cubicBezTo>
                  <a:cubicBezTo>
                    <a:pt x="105" y="110"/>
                    <a:pt x="105" y="110"/>
                    <a:pt x="105" y="110"/>
                  </a:cubicBezTo>
                  <a:cubicBezTo>
                    <a:pt x="115" y="120"/>
                    <a:pt x="115" y="120"/>
                    <a:pt x="115" y="120"/>
                  </a:cubicBezTo>
                  <a:cubicBezTo>
                    <a:pt x="120" y="114"/>
                    <a:pt x="120" y="114"/>
                    <a:pt x="120" y="114"/>
                  </a:cubicBezTo>
                  <a:cubicBezTo>
                    <a:pt x="110" y="104"/>
                    <a:pt x="110" y="104"/>
                    <a:pt x="110" y="104"/>
                  </a:cubicBezTo>
                  <a:cubicBezTo>
                    <a:pt x="127" y="104"/>
                    <a:pt x="127" y="104"/>
                    <a:pt x="127" y="104"/>
                  </a:cubicBezTo>
                  <a:cubicBezTo>
                    <a:pt x="127" y="97"/>
                    <a:pt x="127" y="97"/>
                    <a:pt x="127" y="97"/>
                  </a:cubicBezTo>
                  <a:cubicBezTo>
                    <a:pt x="102" y="97"/>
                    <a:pt x="102" y="97"/>
                    <a:pt x="102" y="97"/>
                  </a:cubicBezTo>
                  <a:cubicBezTo>
                    <a:pt x="99" y="93"/>
                    <a:pt x="99" y="93"/>
                    <a:pt x="99" y="93"/>
                  </a:cubicBezTo>
                  <a:cubicBezTo>
                    <a:pt x="105" y="93"/>
                    <a:pt x="105" y="93"/>
                    <a:pt x="105" y="93"/>
                  </a:cubicBezTo>
                  <a:cubicBezTo>
                    <a:pt x="105" y="86"/>
                    <a:pt x="105" y="86"/>
                    <a:pt x="105" y="86"/>
                  </a:cubicBezTo>
                  <a:cubicBezTo>
                    <a:pt x="91" y="86"/>
                    <a:pt x="91" y="86"/>
                    <a:pt x="91" y="86"/>
                  </a:cubicBezTo>
                  <a:cubicBezTo>
                    <a:pt x="86" y="80"/>
                    <a:pt x="86" y="80"/>
                    <a:pt x="86" y="80"/>
                  </a:cubicBezTo>
                  <a:cubicBezTo>
                    <a:pt x="88" y="78"/>
                    <a:pt x="89" y="75"/>
                    <a:pt x="89" y="72"/>
                  </a:cubicBezTo>
                  <a:cubicBezTo>
                    <a:pt x="97" y="72"/>
                    <a:pt x="97" y="72"/>
                    <a:pt x="97" y="72"/>
                  </a:cubicBezTo>
                  <a:cubicBezTo>
                    <a:pt x="107" y="82"/>
                    <a:pt x="107" y="82"/>
                    <a:pt x="107" y="82"/>
                  </a:cubicBezTo>
                  <a:cubicBezTo>
                    <a:pt x="112" y="77"/>
                    <a:pt x="112" y="77"/>
                    <a:pt x="112" y="77"/>
                  </a:cubicBezTo>
                  <a:cubicBezTo>
                    <a:pt x="108" y="72"/>
                    <a:pt x="108" y="72"/>
                    <a:pt x="108" y="72"/>
                  </a:cubicBezTo>
                  <a:cubicBezTo>
                    <a:pt x="112" y="72"/>
                    <a:pt x="112" y="72"/>
                    <a:pt x="112" y="72"/>
                  </a:cubicBezTo>
                  <a:cubicBezTo>
                    <a:pt x="130" y="90"/>
                    <a:pt x="130" y="90"/>
                    <a:pt x="130" y="90"/>
                  </a:cubicBezTo>
                  <a:cubicBezTo>
                    <a:pt x="135" y="84"/>
                    <a:pt x="135" y="84"/>
                    <a:pt x="135" y="84"/>
                  </a:cubicBezTo>
                  <a:cubicBezTo>
                    <a:pt x="123" y="72"/>
                    <a:pt x="123" y="72"/>
                    <a:pt x="123" y="72"/>
                  </a:cubicBezTo>
                  <a:cubicBezTo>
                    <a:pt x="137" y="72"/>
                    <a:pt x="137" y="72"/>
                    <a:pt x="137" y="72"/>
                  </a:cubicBezTo>
                  <a:lnTo>
                    <a:pt x="137" y="6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17" name="Freeform 150"/>
            <p:cNvSpPr/>
            <p:nvPr/>
          </p:nvSpPr>
          <p:spPr bwMode="auto">
            <a:xfrm>
              <a:off x="8291513" y="3590925"/>
              <a:ext cx="115887" cy="115888"/>
            </a:xfrm>
            <a:custGeom>
              <a:avLst/>
              <a:gdLst>
                <a:gd name="T0" fmla="*/ 32 w 68"/>
                <a:gd name="T1" fmla="*/ 69 h 69"/>
                <a:gd name="T2" fmla="*/ 34 w 68"/>
                <a:gd name="T3" fmla="*/ 69 h 69"/>
                <a:gd name="T4" fmla="*/ 68 w 68"/>
                <a:gd name="T5" fmla="*/ 35 h 69"/>
                <a:gd name="T6" fmla="*/ 34 w 68"/>
                <a:gd name="T7" fmla="*/ 0 h 69"/>
                <a:gd name="T8" fmla="*/ 0 w 68"/>
                <a:gd name="T9" fmla="*/ 34 h 69"/>
                <a:gd name="T10" fmla="*/ 18 w 68"/>
                <a:gd name="T11" fmla="*/ 45 h 69"/>
                <a:gd name="T12" fmla="*/ 32 w 68"/>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68" h="69">
                  <a:moveTo>
                    <a:pt x="32" y="69"/>
                  </a:moveTo>
                  <a:cubicBezTo>
                    <a:pt x="32" y="69"/>
                    <a:pt x="33" y="69"/>
                    <a:pt x="34" y="69"/>
                  </a:cubicBezTo>
                  <a:cubicBezTo>
                    <a:pt x="53" y="69"/>
                    <a:pt x="68" y="54"/>
                    <a:pt x="68" y="35"/>
                  </a:cubicBezTo>
                  <a:cubicBezTo>
                    <a:pt x="68" y="16"/>
                    <a:pt x="53" y="0"/>
                    <a:pt x="34" y="0"/>
                  </a:cubicBezTo>
                  <a:cubicBezTo>
                    <a:pt x="15" y="0"/>
                    <a:pt x="0" y="15"/>
                    <a:pt x="0" y="34"/>
                  </a:cubicBezTo>
                  <a:cubicBezTo>
                    <a:pt x="7" y="36"/>
                    <a:pt x="13" y="40"/>
                    <a:pt x="18" y="45"/>
                  </a:cubicBezTo>
                  <a:cubicBezTo>
                    <a:pt x="25" y="52"/>
                    <a:pt x="30" y="60"/>
                    <a:pt x="32" y="6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18" name="Freeform 151"/>
            <p:cNvSpPr/>
            <p:nvPr/>
          </p:nvSpPr>
          <p:spPr bwMode="auto">
            <a:xfrm>
              <a:off x="8332788" y="3559175"/>
              <a:ext cx="31750" cy="25400"/>
            </a:xfrm>
            <a:custGeom>
              <a:avLst/>
              <a:gdLst>
                <a:gd name="T0" fmla="*/ 20 w 20"/>
                <a:gd name="T1" fmla="*/ 16 h 16"/>
                <a:gd name="T2" fmla="*/ 11 w 20"/>
                <a:gd name="T3" fmla="*/ 0 h 16"/>
                <a:gd name="T4" fmla="*/ 0 w 20"/>
                <a:gd name="T5" fmla="*/ 16 h 16"/>
                <a:gd name="T6" fmla="*/ 20 w 20"/>
                <a:gd name="T7" fmla="*/ 16 h 16"/>
              </a:gdLst>
              <a:ahLst/>
              <a:cxnLst>
                <a:cxn ang="0">
                  <a:pos x="T0" y="T1"/>
                </a:cxn>
                <a:cxn ang="0">
                  <a:pos x="T2" y="T3"/>
                </a:cxn>
                <a:cxn ang="0">
                  <a:pos x="T4" y="T5"/>
                </a:cxn>
                <a:cxn ang="0">
                  <a:pos x="T6" y="T7"/>
                </a:cxn>
              </a:cxnLst>
              <a:rect l="0" t="0" r="r" b="b"/>
              <a:pathLst>
                <a:path w="20" h="16">
                  <a:moveTo>
                    <a:pt x="20" y="16"/>
                  </a:moveTo>
                  <a:lnTo>
                    <a:pt x="11" y="0"/>
                  </a:lnTo>
                  <a:lnTo>
                    <a:pt x="0" y="16"/>
                  </a:lnTo>
                  <a:lnTo>
                    <a:pt x="20"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19" name="Freeform 152"/>
            <p:cNvSpPr/>
            <p:nvPr/>
          </p:nvSpPr>
          <p:spPr bwMode="auto">
            <a:xfrm>
              <a:off x="8413750" y="3632200"/>
              <a:ext cx="25400" cy="33338"/>
            </a:xfrm>
            <a:custGeom>
              <a:avLst/>
              <a:gdLst>
                <a:gd name="T0" fmla="*/ 0 w 16"/>
                <a:gd name="T1" fmla="*/ 21 h 21"/>
                <a:gd name="T2" fmla="*/ 16 w 16"/>
                <a:gd name="T3" fmla="*/ 11 h 21"/>
                <a:gd name="T4" fmla="*/ 0 w 16"/>
                <a:gd name="T5" fmla="*/ 0 h 21"/>
                <a:gd name="T6" fmla="*/ 0 w 16"/>
                <a:gd name="T7" fmla="*/ 21 h 21"/>
              </a:gdLst>
              <a:ahLst/>
              <a:cxnLst>
                <a:cxn ang="0">
                  <a:pos x="T0" y="T1"/>
                </a:cxn>
                <a:cxn ang="0">
                  <a:pos x="T2" y="T3"/>
                </a:cxn>
                <a:cxn ang="0">
                  <a:pos x="T4" y="T5"/>
                </a:cxn>
                <a:cxn ang="0">
                  <a:pos x="T6" y="T7"/>
                </a:cxn>
              </a:cxnLst>
              <a:rect l="0" t="0" r="r" b="b"/>
              <a:pathLst>
                <a:path w="16" h="21">
                  <a:moveTo>
                    <a:pt x="0" y="21"/>
                  </a:moveTo>
                  <a:lnTo>
                    <a:pt x="16" y="11"/>
                  </a:lnTo>
                  <a:lnTo>
                    <a:pt x="0" y="0"/>
                  </a:lnTo>
                  <a:lnTo>
                    <a:pt x="0"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20" name="Freeform 153"/>
            <p:cNvSpPr/>
            <p:nvPr/>
          </p:nvSpPr>
          <p:spPr bwMode="auto">
            <a:xfrm>
              <a:off x="8267700" y="3632200"/>
              <a:ext cx="15875" cy="12700"/>
            </a:xfrm>
            <a:custGeom>
              <a:avLst/>
              <a:gdLst>
                <a:gd name="T0" fmla="*/ 9 w 9"/>
                <a:gd name="T1" fmla="*/ 0 h 7"/>
                <a:gd name="T2" fmla="*/ 0 w 9"/>
                <a:gd name="T3" fmla="*/ 6 h 7"/>
                <a:gd name="T4" fmla="*/ 9 w 9"/>
                <a:gd name="T5" fmla="*/ 7 h 7"/>
                <a:gd name="T6" fmla="*/ 9 w 9"/>
                <a:gd name="T7" fmla="*/ 0 h 7"/>
              </a:gdLst>
              <a:ahLst/>
              <a:cxnLst>
                <a:cxn ang="0">
                  <a:pos x="T0" y="T1"/>
                </a:cxn>
                <a:cxn ang="0">
                  <a:pos x="T2" y="T3"/>
                </a:cxn>
                <a:cxn ang="0">
                  <a:pos x="T4" y="T5"/>
                </a:cxn>
                <a:cxn ang="0">
                  <a:pos x="T6" y="T7"/>
                </a:cxn>
              </a:cxnLst>
              <a:rect l="0" t="0" r="r" b="b"/>
              <a:pathLst>
                <a:path w="9" h="7">
                  <a:moveTo>
                    <a:pt x="9" y="0"/>
                  </a:moveTo>
                  <a:cubicBezTo>
                    <a:pt x="0" y="6"/>
                    <a:pt x="0" y="6"/>
                    <a:pt x="0" y="6"/>
                  </a:cubicBezTo>
                  <a:cubicBezTo>
                    <a:pt x="3" y="6"/>
                    <a:pt x="6" y="7"/>
                    <a:pt x="9" y="7"/>
                  </a:cubicBezTo>
                  <a:lnTo>
                    <a:pt x="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21" name="Freeform 154"/>
            <p:cNvSpPr/>
            <p:nvPr/>
          </p:nvSpPr>
          <p:spPr bwMode="auto">
            <a:xfrm>
              <a:off x="8383588" y="3586163"/>
              <a:ext cx="30162" cy="28575"/>
            </a:xfrm>
            <a:custGeom>
              <a:avLst/>
              <a:gdLst>
                <a:gd name="T0" fmla="*/ 0 w 19"/>
                <a:gd name="T1" fmla="*/ 4 h 18"/>
                <a:gd name="T2" fmla="*/ 15 w 19"/>
                <a:gd name="T3" fmla="*/ 18 h 18"/>
                <a:gd name="T4" fmla="*/ 19 w 19"/>
                <a:gd name="T5" fmla="*/ 0 h 18"/>
                <a:gd name="T6" fmla="*/ 0 w 19"/>
                <a:gd name="T7" fmla="*/ 4 h 18"/>
              </a:gdLst>
              <a:ahLst/>
              <a:cxnLst>
                <a:cxn ang="0">
                  <a:pos x="T0" y="T1"/>
                </a:cxn>
                <a:cxn ang="0">
                  <a:pos x="T2" y="T3"/>
                </a:cxn>
                <a:cxn ang="0">
                  <a:pos x="T4" y="T5"/>
                </a:cxn>
                <a:cxn ang="0">
                  <a:pos x="T6" y="T7"/>
                </a:cxn>
              </a:cxnLst>
              <a:rect l="0" t="0" r="r" b="b"/>
              <a:pathLst>
                <a:path w="19" h="18">
                  <a:moveTo>
                    <a:pt x="0" y="4"/>
                  </a:moveTo>
                  <a:lnTo>
                    <a:pt x="15" y="18"/>
                  </a:lnTo>
                  <a:lnTo>
                    <a:pt x="19" y="0"/>
                  </a:lnTo>
                  <a:lnTo>
                    <a:pt x="0" y="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22" name="Freeform 155"/>
            <p:cNvSpPr/>
            <p:nvPr/>
          </p:nvSpPr>
          <p:spPr bwMode="auto">
            <a:xfrm>
              <a:off x="8383588" y="3683000"/>
              <a:ext cx="30162" cy="31750"/>
            </a:xfrm>
            <a:custGeom>
              <a:avLst/>
              <a:gdLst>
                <a:gd name="T0" fmla="*/ 15 w 19"/>
                <a:gd name="T1" fmla="*/ 0 h 20"/>
                <a:gd name="T2" fmla="*/ 0 w 19"/>
                <a:gd name="T3" fmla="*/ 15 h 20"/>
                <a:gd name="T4" fmla="*/ 19 w 19"/>
                <a:gd name="T5" fmla="*/ 20 h 20"/>
                <a:gd name="T6" fmla="*/ 15 w 19"/>
                <a:gd name="T7" fmla="*/ 0 h 20"/>
              </a:gdLst>
              <a:ahLst/>
              <a:cxnLst>
                <a:cxn ang="0">
                  <a:pos x="T0" y="T1"/>
                </a:cxn>
                <a:cxn ang="0">
                  <a:pos x="T2" y="T3"/>
                </a:cxn>
                <a:cxn ang="0">
                  <a:pos x="T4" y="T5"/>
                </a:cxn>
                <a:cxn ang="0">
                  <a:pos x="T6" y="T7"/>
                </a:cxn>
              </a:cxnLst>
              <a:rect l="0" t="0" r="r" b="b"/>
              <a:pathLst>
                <a:path w="19" h="20">
                  <a:moveTo>
                    <a:pt x="15" y="0"/>
                  </a:moveTo>
                  <a:lnTo>
                    <a:pt x="0" y="15"/>
                  </a:lnTo>
                  <a:lnTo>
                    <a:pt x="19" y="20"/>
                  </a:lnTo>
                  <a:lnTo>
                    <a:pt x="1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23" name="Freeform 156"/>
            <p:cNvSpPr/>
            <p:nvPr/>
          </p:nvSpPr>
          <p:spPr bwMode="auto">
            <a:xfrm>
              <a:off x="8285163" y="3586163"/>
              <a:ext cx="28575" cy="28575"/>
            </a:xfrm>
            <a:custGeom>
              <a:avLst/>
              <a:gdLst>
                <a:gd name="T0" fmla="*/ 4 w 18"/>
                <a:gd name="T1" fmla="*/ 18 h 18"/>
                <a:gd name="T2" fmla="*/ 18 w 18"/>
                <a:gd name="T3" fmla="*/ 4 h 18"/>
                <a:gd name="T4" fmla="*/ 0 w 18"/>
                <a:gd name="T5" fmla="*/ 0 h 18"/>
                <a:gd name="T6" fmla="*/ 4 w 18"/>
                <a:gd name="T7" fmla="*/ 18 h 18"/>
              </a:gdLst>
              <a:ahLst/>
              <a:cxnLst>
                <a:cxn ang="0">
                  <a:pos x="T0" y="T1"/>
                </a:cxn>
                <a:cxn ang="0">
                  <a:pos x="T2" y="T3"/>
                </a:cxn>
                <a:cxn ang="0">
                  <a:pos x="T4" y="T5"/>
                </a:cxn>
                <a:cxn ang="0">
                  <a:pos x="T6" y="T7"/>
                </a:cxn>
              </a:cxnLst>
              <a:rect l="0" t="0" r="r" b="b"/>
              <a:pathLst>
                <a:path w="18" h="18">
                  <a:moveTo>
                    <a:pt x="4" y="18"/>
                  </a:moveTo>
                  <a:lnTo>
                    <a:pt x="18" y="4"/>
                  </a:lnTo>
                  <a:lnTo>
                    <a:pt x="0" y="0"/>
                  </a:lnTo>
                  <a:lnTo>
                    <a:pt x="4" y="1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24" name="Freeform 157"/>
            <p:cNvSpPr/>
            <p:nvPr/>
          </p:nvSpPr>
          <p:spPr bwMode="auto">
            <a:xfrm>
              <a:off x="8161338" y="3649663"/>
              <a:ext cx="254000" cy="155575"/>
            </a:xfrm>
            <a:custGeom>
              <a:avLst/>
              <a:gdLst>
                <a:gd name="T0" fmla="*/ 123 w 150"/>
                <a:gd name="T1" fmla="*/ 39 h 92"/>
                <a:gd name="T2" fmla="*/ 119 w 150"/>
                <a:gd name="T3" fmla="*/ 40 h 92"/>
                <a:gd name="T4" fmla="*/ 106 w 150"/>
                <a:gd name="T5" fmla="*/ 45 h 92"/>
                <a:gd name="T6" fmla="*/ 105 w 150"/>
                <a:gd name="T7" fmla="*/ 38 h 92"/>
                <a:gd name="T8" fmla="*/ 104 w 150"/>
                <a:gd name="T9" fmla="*/ 33 h 92"/>
                <a:gd name="T10" fmla="*/ 77 w 150"/>
                <a:gd name="T11" fmla="*/ 3 h 92"/>
                <a:gd name="T12" fmla="*/ 72 w 150"/>
                <a:gd name="T13" fmla="*/ 2 h 92"/>
                <a:gd name="T14" fmla="*/ 60 w 150"/>
                <a:gd name="T15" fmla="*/ 0 h 92"/>
                <a:gd name="T16" fmla="*/ 58 w 150"/>
                <a:gd name="T17" fmla="*/ 0 h 92"/>
                <a:gd name="T18" fmla="*/ 14 w 150"/>
                <a:gd name="T19" fmla="*/ 46 h 92"/>
                <a:gd name="T20" fmla="*/ 16 w 150"/>
                <a:gd name="T21" fmla="*/ 60 h 92"/>
                <a:gd name="T22" fmla="*/ 0 w 150"/>
                <a:gd name="T23" fmla="*/ 76 h 92"/>
                <a:gd name="T24" fmla="*/ 16 w 150"/>
                <a:gd name="T25" fmla="*/ 92 h 92"/>
                <a:gd name="T26" fmla="*/ 60 w 150"/>
                <a:gd name="T27" fmla="*/ 92 h 92"/>
                <a:gd name="T28" fmla="*/ 62 w 150"/>
                <a:gd name="T29" fmla="*/ 92 h 92"/>
                <a:gd name="T30" fmla="*/ 123 w 150"/>
                <a:gd name="T31" fmla="*/ 92 h 92"/>
                <a:gd name="T32" fmla="*/ 150 w 150"/>
                <a:gd name="T33" fmla="*/ 66 h 92"/>
                <a:gd name="T34" fmla="*/ 123 w 150"/>
                <a:gd name="T35"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0" h="92">
                  <a:moveTo>
                    <a:pt x="123" y="39"/>
                  </a:moveTo>
                  <a:cubicBezTo>
                    <a:pt x="122" y="39"/>
                    <a:pt x="121" y="39"/>
                    <a:pt x="119" y="40"/>
                  </a:cubicBezTo>
                  <a:cubicBezTo>
                    <a:pt x="114" y="40"/>
                    <a:pt x="110" y="42"/>
                    <a:pt x="106" y="45"/>
                  </a:cubicBezTo>
                  <a:cubicBezTo>
                    <a:pt x="106" y="43"/>
                    <a:pt x="106" y="41"/>
                    <a:pt x="105" y="38"/>
                  </a:cubicBezTo>
                  <a:cubicBezTo>
                    <a:pt x="105" y="37"/>
                    <a:pt x="105" y="35"/>
                    <a:pt x="104" y="33"/>
                  </a:cubicBezTo>
                  <a:cubicBezTo>
                    <a:pt x="100" y="20"/>
                    <a:pt x="90" y="9"/>
                    <a:pt x="77" y="3"/>
                  </a:cubicBezTo>
                  <a:cubicBezTo>
                    <a:pt x="75" y="3"/>
                    <a:pt x="74" y="2"/>
                    <a:pt x="72" y="2"/>
                  </a:cubicBezTo>
                  <a:cubicBezTo>
                    <a:pt x="68" y="1"/>
                    <a:pt x="64" y="0"/>
                    <a:pt x="60" y="0"/>
                  </a:cubicBezTo>
                  <a:cubicBezTo>
                    <a:pt x="59" y="0"/>
                    <a:pt x="59" y="0"/>
                    <a:pt x="58" y="0"/>
                  </a:cubicBezTo>
                  <a:cubicBezTo>
                    <a:pt x="34" y="1"/>
                    <a:pt x="14" y="22"/>
                    <a:pt x="14" y="46"/>
                  </a:cubicBezTo>
                  <a:cubicBezTo>
                    <a:pt x="14" y="51"/>
                    <a:pt x="15" y="56"/>
                    <a:pt x="16" y="60"/>
                  </a:cubicBezTo>
                  <a:cubicBezTo>
                    <a:pt x="7" y="60"/>
                    <a:pt x="0" y="67"/>
                    <a:pt x="0" y="76"/>
                  </a:cubicBezTo>
                  <a:cubicBezTo>
                    <a:pt x="0" y="85"/>
                    <a:pt x="7" y="92"/>
                    <a:pt x="16" y="92"/>
                  </a:cubicBezTo>
                  <a:cubicBezTo>
                    <a:pt x="60" y="92"/>
                    <a:pt x="60" y="92"/>
                    <a:pt x="60" y="92"/>
                  </a:cubicBezTo>
                  <a:cubicBezTo>
                    <a:pt x="62" y="92"/>
                    <a:pt x="62" y="92"/>
                    <a:pt x="62" y="92"/>
                  </a:cubicBezTo>
                  <a:cubicBezTo>
                    <a:pt x="123" y="92"/>
                    <a:pt x="123" y="92"/>
                    <a:pt x="123" y="92"/>
                  </a:cubicBezTo>
                  <a:cubicBezTo>
                    <a:pt x="138" y="92"/>
                    <a:pt x="150" y="81"/>
                    <a:pt x="150" y="66"/>
                  </a:cubicBezTo>
                  <a:cubicBezTo>
                    <a:pt x="150" y="51"/>
                    <a:pt x="138" y="39"/>
                    <a:pt x="123" y="3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25" name="Freeform 158"/>
            <p:cNvSpPr>
              <a:spLocks noEditPoints="1"/>
            </p:cNvSpPr>
            <p:nvPr/>
          </p:nvSpPr>
          <p:spPr bwMode="auto">
            <a:xfrm>
              <a:off x="6954838" y="3033713"/>
              <a:ext cx="188912" cy="212725"/>
            </a:xfrm>
            <a:custGeom>
              <a:avLst/>
              <a:gdLst>
                <a:gd name="T0" fmla="*/ 111 w 119"/>
                <a:gd name="T1" fmla="*/ 134 h 134"/>
                <a:gd name="T2" fmla="*/ 111 w 119"/>
                <a:gd name="T3" fmla="*/ 0 h 134"/>
                <a:gd name="T4" fmla="*/ 104 w 119"/>
                <a:gd name="T5" fmla="*/ 15 h 134"/>
                <a:gd name="T6" fmla="*/ 104 w 119"/>
                <a:gd name="T7" fmla="*/ 28 h 134"/>
                <a:gd name="T8" fmla="*/ 111 w 119"/>
                <a:gd name="T9" fmla="*/ 51 h 134"/>
                <a:gd name="T10" fmla="*/ 111 w 119"/>
                <a:gd name="T11" fmla="*/ 61 h 134"/>
                <a:gd name="T12" fmla="*/ 104 w 119"/>
                <a:gd name="T13" fmla="*/ 84 h 134"/>
                <a:gd name="T14" fmla="*/ 104 w 119"/>
                <a:gd name="T15" fmla="*/ 96 h 134"/>
                <a:gd name="T16" fmla="*/ 111 w 119"/>
                <a:gd name="T17" fmla="*/ 119 h 134"/>
                <a:gd name="T18" fmla="*/ 59 w 119"/>
                <a:gd name="T19" fmla="*/ 98 h 134"/>
                <a:gd name="T20" fmla="*/ 97 w 119"/>
                <a:gd name="T21" fmla="*/ 134 h 134"/>
                <a:gd name="T22" fmla="*/ 104 w 119"/>
                <a:gd name="T23" fmla="*/ 119 h 134"/>
                <a:gd name="T24" fmla="*/ 104 w 119"/>
                <a:gd name="T25" fmla="*/ 107 h 134"/>
                <a:gd name="T26" fmla="*/ 97 w 119"/>
                <a:gd name="T27" fmla="*/ 84 h 134"/>
                <a:gd name="T28" fmla="*/ 97 w 119"/>
                <a:gd name="T29" fmla="*/ 74 h 134"/>
                <a:gd name="T30" fmla="*/ 104 w 119"/>
                <a:gd name="T31" fmla="*/ 51 h 134"/>
                <a:gd name="T32" fmla="*/ 104 w 119"/>
                <a:gd name="T33" fmla="*/ 38 h 134"/>
                <a:gd name="T34" fmla="*/ 97 w 119"/>
                <a:gd name="T35" fmla="*/ 15 h 134"/>
                <a:gd name="T36" fmla="*/ 97 w 119"/>
                <a:gd name="T37" fmla="*/ 5 h 134"/>
                <a:gd name="T38" fmla="*/ 88 w 119"/>
                <a:gd name="T39" fmla="*/ 36 h 134"/>
                <a:gd name="T40" fmla="*/ 88 w 119"/>
                <a:gd name="T41" fmla="*/ 49 h 134"/>
                <a:gd name="T42" fmla="*/ 59 w 119"/>
                <a:gd name="T43" fmla="*/ 98 h 134"/>
                <a:gd name="T44" fmla="*/ 16 w 119"/>
                <a:gd name="T45" fmla="*/ 5 h 134"/>
                <a:gd name="T46" fmla="*/ 22 w 119"/>
                <a:gd name="T47" fmla="*/ 28 h 134"/>
                <a:gd name="T48" fmla="*/ 22 w 119"/>
                <a:gd name="T49" fmla="*/ 38 h 134"/>
                <a:gd name="T50" fmla="*/ 16 w 119"/>
                <a:gd name="T51" fmla="*/ 61 h 134"/>
                <a:gd name="T52" fmla="*/ 16 w 119"/>
                <a:gd name="T53" fmla="*/ 74 h 134"/>
                <a:gd name="T54" fmla="*/ 22 w 119"/>
                <a:gd name="T55" fmla="*/ 96 h 134"/>
                <a:gd name="T56" fmla="*/ 22 w 119"/>
                <a:gd name="T57" fmla="*/ 107 h 134"/>
                <a:gd name="T58" fmla="*/ 16 w 119"/>
                <a:gd name="T59" fmla="*/ 129 h 134"/>
                <a:gd name="T60" fmla="*/ 32 w 119"/>
                <a:gd name="T61" fmla="*/ 134 h 134"/>
                <a:gd name="T62" fmla="*/ 59 w 119"/>
                <a:gd name="T63" fmla="*/ 85 h 134"/>
                <a:gd name="T64" fmla="*/ 59 w 119"/>
                <a:gd name="T65" fmla="*/ 49 h 134"/>
                <a:gd name="T66" fmla="*/ 32 w 119"/>
                <a:gd name="T67" fmla="*/ 0 h 134"/>
                <a:gd name="T68" fmla="*/ 8 w 119"/>
                <a:gd name="T69" fmla="*/ 5 h 134"/>
                <a:gd name="T70" fmla="*/ 0 w 119"/>
                <a:gd name="T71" fmla="*/ 134 h 134"/>
                <a:gd name="T72" fmla="*/ 16 w 119"/>
                <a:gd name="T73" fmla="*/ 129 h 134"/>
                <a:gd name="T74" fmla="*/ 8 w 119"/>
                <a:gd name="T75" fmla="*/ 107 h 134"/>
                <a:gd name="T76" fmla="*/ 8 w 119"/>
                <a:gd name="T77" fmla="*/ 96 h 134"/>
                <a:gd name="T78" fmla="*/ 16 w 119"/>
                <a:gd name="T79" fmla="*/ 74 h 134"/>
                <a:gd name="T80" fmla="*/ 16 w 119"/>
                <a:gd name="T81" fmla="*/ 61 h 134"/>
                <a:gd name="T82" fmla="*/ 8 w 119"/>
                <a:gd name="T83" fmla="*/ 38 h 134"/>
                <a:gd name="T84" fmla="*/ 8 w 119"/>
                <a:gd name="T85" fmla="*/ 28 h 134"/>
                <a:gd name="T86" fmla="*/ 16 w 119"/>
                <a:gd name="T87" fmla="*/ 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9" h="134">
                  <a:moveTo>
                    <a:pt x="104" y="129"/>
                  </a:moveTo>
                  <a:lnTo>
                    <a:pt x="111" y="129"/>
                  </a:lnTo>
                  <a:lnTo>
                    <a:pt x="111" y="134"/>
                  </a:lnTo>
                  <a:lnTo>
                    <a:pt x="119" y="134"/>
                  </a:lnTo>
                  <a:lnTo>
                    <a:pt x="119" y="0"/>
                  </a:lnTo>
                  <a:lnTo>
                    <a:pt x="111" y="0"/>
                  </a:lnTo>
                  <a:lnTo>
                    <a:pt x="111" y="5"/>
                  </a:lnTo>
                  <a:lnTo>
                    <a:pt x="104" y="5"/>
                  </a:lnTo>
                  <a:lnTo>
                    <a:pt x="104" y="15"/>
                  </a:lnTo>
                  <a:lnTo>
                    <a:pt x="111" y="15"/>
                  </a:lnTo>
                  <a:lnTo>
                    <a:pt x="111" y="28"/>
                  </a:lnTo>
                  <a:lnTo>
                    <a:pt x="104" y="28"/>
                  </a:lnTo>
                  <a:lnTo>
                    <a:pt x="104" y="38"/>
                  </a:lnTo>
                  <a:lnTo>
                    <a:pt x="111" y="38"/>
                  </a:lnTo>
                  <a:lnTo>
                    <a:pt x="111" y="51"/>
                  </a:lnTo>
                  <a:lnTo>
                    <a:pt x="104" y="51"/>
                  </a:lnTo>
                  <a:lnTo>
                    <a:pt x="104" y="61"/>
                  </a:lnTo>
                  <a:lnTo>
                    <a:pt x="111" y="61"/>
                  </a:lnTo>
                  <a:lnTo>
                    <a:pt x="111" y="74"/>
                  </a:lnTo>
                  <a:lnTo>
                    <a:pt x="104" y="74"/>
                  </a:lnTo>
                  <a:lnTo>
                    <a:pt x="104" y="84"/>
                  </a:lnTo>
                  <a:lnTo>
                    <a:pt x="111" y="84"/>
                  </a:lnTo>
                  <a:lnTo>
                    <a:pt x="111" y="96"/>
                  </a:lnTo>
                  <a:lnTo>
                    <a:pt x="104" y="96"/>
                  </a:lnTo>
                  <a:lnTo>
                    <a:pt x="104" y="107"/>
                  </a:lnTo>
                  <a:lnTo>
                    <a:pt x="111" y="107"/>
                  </a:lnTo>
                  <a:lnTo>
                    <a:pt x="111" y="119"/>
                  </a:lnTo>
                  <a:lnTo>
                    <a:pt x="104" y="119"/>
                  </a:lnTo>
                  <a:lnTo>
                    <a:pt x="104" y="129"/>
                  </a:lnTo>
                  <a:close/>
                  <a:moveTo>
                    <a:pt x="59" y="98"/>
                  </a:moveTo>
                  <a:lnTo>
                    <a:pt x="88" y="98"/>
                  </a:lnTo>
                  <a:lnTo>
                    <a:pt x="88" y="134"/>
                  </a:lnTo>
                  <a:lnTo>
                    <a:pt x="97" y="134"/>
                  </a:lnTo>
                  <a:lnTo>
                    <a:pt x="97" y="129"/>
                  </a:lnTo>
                  <a:lnTo>
                    <a:pt x="104" y="129"/>
                  </a:lnTo>
                  <a:lnTo>
                    <a:pt x="104" y="119"/>
                  </a:lnTo>
                  <a:lnTo>
                    <a:pt x="97" y="119"/>
                  </a:lnTo>
                  <a:lnTo>
                    <a:pt x="97" y="107"/>
                  </a:lnTo>
                  <a:lnTo>
                    <a:pt x="104" y="107"/>
                  </a:lnTo>
                  <a:lnTo>
                    <a:pt x="104" y="96"/>
                  </a:lnTo>
                  <a:lnTo>
                    <a:pt x="97" y="96"/>
                  </a:lnTo>
                  <a:lnTo>
                    <a:pt x="97" y="84"/>
                  </a:lnTo>
                  <a:lnTo>
                    <a:pt x="104" y="84"/>
                  </a:lnTo>
                  <a:lnTo>
                    <a:pt x="104" y="74"/>
                  </a:lnTo>
                  <a:lnTo>
                    <a:pt x="97" y="74"/>
                  </a:lnTo>
                  <a:lnTo>
                    <a:pt x="97" y="61"/>
                  </a:lnTo>
                  <a:lnTo>
                    <a:pt x="104" y="61"/>
                  </a:lnTo>
                  <a:lnTo>
                    <a:pt x="104" y="51"/>
                  </a:lnTo>
                  <a:lnTo>
                    <a:pt x="97" y="51"/>
                  </a:lnTo>
                  <a:lnTo>
                    <a:pt x="97" y="38"/>
                  </a:lnTo>
                  <a:lnTo>
                    <a:pt x="104" y="38"/>
                  </a:lnTo>
                  <a:lnTo>
                    <a:pt x="104" y="28"/>
                  </a:lnTo>
                  <a:lnTo>
                    <a:pt x="97" y="28"/>
                  </a:lnTo>
                  <a:lnTo>
                    <a:pt x="97" y="15"/>
                  </a:lnTo>
                  <a:lnTo>
                    <a:pt x="104" y="15"/>
                  </a:lnTo>
                  <a:lnTo>
                    <a:pt x="104" y="5"/>
                  </a:lnTo>
                  <a:lnTo>
                    <a:pt x="97" y="5"/>
                  </a:lnTo>
                  <a:lnTo>
                    <a:pt x="97" y="0"/>
                  </a:lnTo>
                  <a:lnTo>
                    <a:pt x="88" y="0"/>
                  </a:lnTo>
                  <a:lnTo>
                    <a:pt x="88" y="36"/>
                  </a:lnTo>
                  <a:lnTo>
                    <a:pt x="59" y="36"/>
                  </a:lnTo>
                  <a:lnTo>
                    <a:pt x="59" y="49"/>
                  </a:lnTo>
                  <a:lnTo>
                    <a:pt x="88" y="49"/>
                  </a:lnTo>
                  <a:lnTo>
                    <a:pt x="88" y="85"/>
                  </a:lnTo>
                  <a:lnTo>
                    <a:pt x="59" y="85"/>
                  </a:lnTo>
                  <a:lnTo>
                    <a:pt x="59" y="98"/>
                  </a:lnTo>
                  <a:close/>
                  <a:moveTo>
                    <a:pt x="22" y="0"/>
                  </a:moveTo>
                  <a:lnTo>
                    <a:pt x="22" y="5"/>
                  </a:lnTo>
                  <a:lnTo>
                    <a:pt x="16" y="5"/>
                  </a:lnTo>
                  <a:lnTo>
                    <a:pt x="16" y="15"/>
                  </a:lnTo>
                  <a:lnTo>
                    <a:pt x="22" y="15"/>
                  </a:lnTo>
                  <a:lnTo>
                    <a:pt x="22" y="28"/>
                  </a:lnTo>
                  <a:lnTo>
                    <a:pt x="16" y="28"/>
                  </a:lnTo>
                  <a:lnTo>
                    <a:pt x="16" y="38"/>
                  </a:lnTo>
                  <a:lnTo>
                    <a:pt x="22" y="38"/>
                  </a:lnTo>
                  <a:lnTo>
                    <a:pt x="22" y="51"/>
                  </a:lnTo>
                  <a:lnTo>
                    <a:pt x="16" y="51"/>
                  </a:lnTo>
                  <a:lnTo>
                    <a:pt x="16" y="61"/>
                  </a:lnTo>
                  <a:lnTo>
                    <a:pt x="22" y="61"/>
                  </a:lnTo>
                  <a:lnTo>
                    <a:pt x="22" y="74"/>
                  </a:lnTo>
                  <a:lnTo>
                    <a:pt x="16" y="74"/>
                  </a:lnTo>
                  <a:lnTo>
                    <a:pt x="16" y="84"/>
                  </a:lnTo>
                  <a:lnTo>
                    <a:pt x="22" y="84"/>
                  </a:lnTo>
                  <a:lnTo>
                    <a:pt x="22" y="96"/>
                  </a:lnTo>
                  <a:lnTo>
                    <a:pt x="16" y="96"/>
                  </a:lnTo>
                  <a:lnTo>
                    <a:pt x="16" y="107"/>
                  </a:lnTo>
                  <a:lnTo>
                    <a:pt x="22" y="107"/>
                  </a:lnTo>
                  <a:lnTo>
                    <a:pt x="22" y="119"/>
                  </a:lnTo>
                  <a:lnTo>
                    <a:pt x="16" y="119"/>
                  </a:lnTo>
                  <a:lnTo>
                    <a:pt x="16" y="129"/>
                  </a:lnTo>
                  <a:lnTo>
                    <a:pt x="22" y="129"/>
                  </a:lnTo>
                  <a:lnTo>
                    <a:pt x="22" y="134"/>
                  </a:lnTo>
                  <a:lnTo>
                    <a:pt x="32" y="134"/>
                  </a:lnTo>
                  <a:lnTo>
                    <a:pt x="32" y="98"/>
                  </a:lnTo>
                  <a:lnTo>
                    <a:pt x="59" y="98"/>
                  </a:lnTo>
                  <a:lnTo>
                    <a:pt x="59" y="85"/>
                  </a:lnTo>
                  <a:lnTo>
                    <a:pt x="32" y="85"/>
                  </a:lnTo>
                  <a:lnTo>
                    <a:pt x="32" y="49"/>
                  </a:lnTo>
                  <a:lnTo>
                    <a:pt x="59" y="49"/>
                  </a:lnTo>
                  <a:lnTo>
                    <a:pt x="59" y="36"/>
                  </a:lnTo>
                  <a:lnTo>
                    <a:pt x="32" y="36"/>
                  </a:lnTo>
                  <a:lnTo>
                    <a:pt x="32" y="0"/>
                  </a:lnTo>
                  <a:lnTo>
                    <a:pt x="22" y="0"/>
                  </a:lnTo>
                  <a:close/>
                  <a:moveTo>
                    <a:pt x="16" y="5"/>
                  </a:moveTo>
                  <a:lnTo>
                    <a:pt x="8" y="5"/>
                  </a:lnTo>
                  <a:lnTo>
                    <a:pt x="8" y="0"/>
                  </a:lnTo>
                  <a:lnTo>
                    <a:pt x="0" y="0"/>
                  </a:lnTo>
                  <a:lnTo>
                    <a:pt x="0" y="134"/>
                  </a:lnTo>
                  <a:lnTo>
                    <a:pt x="8" y="134"/>
                  </a:lnTo>
                  <a:lnTo>
                    <a:pt x="8" y="129"/>
                  </a:lnTo>
                  <a:lnTo>
                    <a:pt x="16" y="129"/>
                  </a:lnTo>
                  <a:lnTo>
                    <a:pt x="16" y="119"/>
                  </a:lnTo>
                  <a:lnTo>
                    <a:pt x="8" y="119"/>
                  </a:lnTo>
                  <a:lnTo>
                    <a:pt x="8" y="107"/>
                  </a:lnTo>
                  <a:lnTo>
                    <a:pt x="16" y="107"/>
                  </a:lnTo>
                  <a:lnTo>
                    <a:pt x="16" y="96"/>
                  </a:lnTo>
                  <a:lnTo>
                    <a:pt x="8" y="96"/>
                  </a:lnTo>
                  <a:lnTo>
                    <a:pt x="8" y="84"/>
                  </a:lnTo>
                  <a:lnTo>
                    <a:pt x="16" y="84"/>
                  </a:lnTo>
                  <a:lnTo>
                    <a:pt x="16" y="74"/>
                  </a:lnTo>
                  <a:lnTo>
                    <a:pt x="8" y="74"/>
                  </a:lnTo>
                  <a:lnTo>
                    <a:pt x="8" y="61"/>
                  </a:lnTo>
                  <a:lnTo>
                    <a:pt x="16" y="61"/>
                  </a:lnTo>
                  <a:lnTo>
                    <a:pt x="16" y="51"/>
                  </a:lnTo>
                  <a:lnTo>
                    <a:pt x="8" y="51"/>
                  </a:lnTo>
                  <a:lnTo>
                    <a:pt x="8" y="38"/>
                  </a:lnTo>
                  <a:lnTo>
                    <a:pt x="16" y="38"/>
                  </a:lnTo>
                  <a:lnTo>
                    <a:pt x="16" y="28"/>
                  </a:lnTo>
                  <a:lnTo>
                    <a:pt x="8" y="28"/>
                  </a:lnTo>
                  <a:lnTo>
                    <a:pt x="8" y="15"/>
                  </a:lnTo>
                  <a:lnTo>
                    <a:pt x="16" y="15"/>
                  </a:lnTo>
                  <a:lnTo>
                    <a:pt x="16" y="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26" name="Freeform 159"/>
            <p:cNvSpPr/>
            <p:nvPr/>
          </p:nvSpPr>
          <p:spPr bwMode="auto">
            <a:xfrm>
              <a:off x="8202613" y="3332163"/>
              <a:ext cx="22225" cy="212725"/>
            </a:xfrm>
            <a:custGeom>
              <a:avLst/>
              <a:gdLst>
                <a:gd name="T0" fmla="*/ 0 w 13"/>
                <a:gd name="T1" fmla="*/ 0 h 126"/>
                <a:gd name="T2" fmla="*/ 0 w 13"/>
                <a:gd name="T3" fmla="*/ 126 h 126"/>
                <a:gd name="T4" fmla="*/ 13 w 13"/>
                <a:gd name="T5" fmla="*/ 126 h 126"/>
                <a:gd name="T6" fmla="*/ 13 w 13"/>
                <a:gd name="T7" fmla="*/ 0 h 126"/>
                <a:gd name="T8" fmla="*/ 7 w 13"/>
                <a:gd name="T9" fmla="*/ 2 h 126"/>
                <a:gd name="T10" fmla="*/ 0 w 13"/>
                <a:gd name="T11" fmla="*/ 0 h 126"/>
              </a:gdLst>
              <a:ahLst/>
              <a:cxnLst>
                <a:cxn ang="0">
                  <a:pos x="T0" y="T1"/>
                </a:cxn>
                <a:cxn ang="0">
                  <a:pos x="T2" y="T3"/>
                </a:cxn>
                <a:cxn ang="0">
                  <a:pos x="T4" y="T5"/>
                </a:cxn>
                <a:cxn ang="0">
                  <a:pos x="T6" y="T7"/>
                </a:cxn>
                <a:cxn ang="0">
                  <a:pos x="T8" y="T9"/>
                </a:cxn>
                <a:cxn ang="0">
                  <a:pos x="T10" y="T11"/>
                </a:cxn>
              </a:cxnLst>
              <a:rect l="0" t="0" r="r" b="b"/>
              <a:pathLst>
                <a:path w="13" h="126">
                  <a:moveTo>
                    <a:pt x="0" y="0"/>
                  </a:moveTo>
                  <a:cubicBezTo>
                    <a:pt x="0" y="126"/>
                    <a:pt x="0" y="126"/>
                    <a:pt x="0" y="126"/>
                  </a:cubicBezTo>
                  <a:cubicBezTo>
                    <a:pt x="13" y="126"/>
                    <a:pt x="13" y="126"/>
                    <a:pt x="13" y="126"/>
                  </a:cubicBezTo>
                  <a:cubicBezTo>
                    <a:pt x="13" y="0"/>
                    <a:pt x="13" y="0"/>
                    <a:pt x="13" y="0"/>
                  </a:cubicBezTo>
                  <a:cubicBezTo>
                    <a:pt x="11" y="1"/>
                    <a:pt x="9" y="2"/>
                    <a:pt x="7" y="2"/>
                  </a:cubicBezTo>
                  <a:cubicBezTo>
                    <a:pt x="4" y="2"/>
                    <a:pt x="2" y="1"/>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27" name="Oval 160"/>
            <p:cNvSpPr>
              <a:spLocks noChangeArrowheads="1"/>
            </p:cNvSpPr>
            <p:nvPr/>
          </p:nvSpPr>
          <p:spPr bwMode="auto">
            <a:xfrm>
              <a:off x="8196263" y="3292475"/>
              <a:ext cx="34925" cy="333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28" name="Rectangle 161"/>
            <p:cNvSpPr>
              <a:spLocks noChangeArrowheads="1"/>
            </p:cNvSpPr>
            <p:nvPr/>
          </p:nvSpPr>
          <p:spPr bwMode="auto">
            <a:xfrm>
              <a:off x="8237538" y="3333750"/>
              <a:ext cx="182562" cy="131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29" name="Rectangle 162"/>
            <p:cNvSpPr>
              <a:spLocks noChangeArrowheads="1"/>
            </p:cNvSpPr>
            <p:nvPr/>
          </p:nvSpPr>
          <p:spPr bwMode="auto">
            <a:xfrm>
              <a:off x="7696200" y="3640138"/>
              <a:ext cx="39688" cy="142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30" name="Freeform 163"/>
            <p:cNvSpPr>
              <a:spLocks noEditPoints="1"/>
            </p:cNvSpPr>
            <p:nvPr/>
          </p:nvSpPr>
          <p:spPr bwMode="auto">
            <a:xfrm>
              <a:off x="7545388" y="3662363"/>
              <a:ext cx="219075" cy="157162"/>
            </a:xfrm>
            <a:custGeom>
              <a:avLst/>
              <a:gdLst>
                <a:gd name="T0" fmla="*/ 65 w 129"/>
                <a:gd name="T1" fmla="*/ 93 h 93"/>
                <a:gd name="T2" fmla="*/ 129 w 129"/>
                <a:gd name="T3" fmla="*/ 93 h 93"/>
                <a:gd name="T4" fmla="*/ 129 w 129"/>
                <a:gd name="T5" fmla="*/ 0 h 93"/>
                <a:gd name="T6" fmla="*/ 65 w 129"/>
                <a:gd name="T7" fmla="*/ 0 h 93"/>
                <a:gd name="T8" fmla="*/ 65 w 129"/>
                <a:gd name="T9" fmla="*/ 11 h 93"/>
                <a:gd name="T10" fmla="*/ 65 w 129"/>
                <a:gd name="T11" fmla="*/ 11 h 93"/>
                <a:gd name="T12" fmla="*/ 101 w 129"/>
                <a:gd name="T13" fmla="*/ 47 h 93"/>
                <a:gd name="T14" fmla="*/ 65 w 129"/>
                <a:gd name="T15" fmla="*/ 83 h 93"/>
                <a:gd name="T16" fmla="*/ 65 w 129"/>
                <a:gd name="T17" fmla="*/ 93 h 93"/>
                <a:gd name="T18" fmla="*/ 0 w 129"/>
                <a:gd name="T19" fmla="*/ 93 h 93"/>
                <a:gd name="T20" fmla="*/ 65 w 129"/>
                <a:gd name="T21" fmla="*/ 93 h 93"/>
                <a:gd name="T22" fmla="*/ 65 w 129"/>
                <a:gd name="T23" fmla="*/ 83 h 93"/>
                <a:gd name="T24" fmla="*/ 29 w 129"/>
                <a:gd name="T25" fmla="*/ 47 h 93"/>
                <a:gd name="T26" fmla="*/ 65 w 129"/>
                <a:gd name="T27" fmla="*/ 11 h 93"/>
                <a:gd name="T28" fmla="*/ 65 w 129"/>
                <a:gd name="T29" fmla="*/ 0 h 93"/>
                <a:gd name="T30" fmla="*/ 0 w 129"/>
                <a:gd name="T31" fmla="*/ 0 h 93"/>
                <a:gd name="T32" fmla="*/ 0 w 129"/>
                <a:gd name="T33" fmla="*/ 93 h 93"/>
                <a:gd name="T34" fmla="*/ 65 w 129"/>
                <a:gd name="T35" fmla="*/ 11 h 93"/>
                <a:gd name="T36" fmla="*/ 65 w 129"/>
                <a:gd name="T37" fmla="*/ 1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9" h="93">
                  <a:moveTo>
                    <a:pt x="65" y="93"/>
                  </a:moveTo>
                  <a:cubicBezTo>
                    <a:pt x="129" y="93"/>
                    <a:pt x="129" y="93"/>
                    <a:pt x="129" y="93"/>
                  </a:cubicBezTo>
                  <a:cubicBezTo>
                    <a:pt x="129" y="0"/>
                    <a:pt x="129" y="0"/>
                    <a:pt x="129" y="0"/>
                  </a:cubicBezTo>
                  <a:cubicBezTo>
                    <a:pt x="65" y="0"/>
                    <a:pt x="65" y="0"/>
                    <a:pt x="65" y="0"/>
                  </a:cubicBezTo>
                  <a:cubicBezTo>
                    <a:pt x="65" y="11"/>
                    <a:pt x="65" y="11"/>
                    <a:pt x="65" y="11"/>
                  </a:cubicBezTo>
                  <a:cubicBezTo>
                    <a:pt x="65" y="11"/>
                    <a:pt x="65" y="11"/>
                    <a:pt x="65" y="11"/>
                  </a:cubicBezTo>
                  <a:cubicBezTo>
                    <a:pt x="84" y="11"/>
                    <a:pt x="101" y="27"/>
                    <a:pt x="101" y="47"/>
                  </a:cubicBezTo>
                  <a:cubicBezTo>
                    <a:pt x="101" y="66"/>
                    <a:pt x="84" y="83"/>
                    <a:pt x="65" y="83"/>
                  </a:cubicBezTo>
                  <a:lnTo>
                    <a:pt x="65" y="93"/>
                  </a:lnTo>
                  <a:close/>
                  <a:moveTo>
                    <a:pt x="0" y="93"/>
                  </a:moveTo>
                  <a:cubicBezTo>
                    <a:pt x="65" y="93"/>
                    <a:pt x="65" y="93"/>
                    <a:pt x="65" y="93"/>
                  </a:cubicBezTo>
                  <a:cubicBezTo>
                    <a:pt x="65" y="83"/>
                    <a:pt x="65" y="83"/>
                    <a:pt x="65" y="83"/>
                  </a:cubicBezTo>
                  <a:cubicBezTo>
                    <a:pt x="45" y="83"/>
                    <a:pt x="29" y="66"/>
                    <a:pt x="29" y="47"/>
                  </a:cubicBezTo>
                  <a:cubicBezTo>
                    <a:pt x="29" y="27"/>
                    <a:pt x="45" y="11"/>
                    <a:pt x="65" y="11"/>
                  </a:cubicBezTo>
                  <a:cubicBezTo>
                    <a:pt x="65" y="0"/>
                    <a:pt x="65" y="0"/>
                    <a:pt x="65" y="0"/>
                  </a:cubicBezTo>
                  <a:cubicBezTo>
                    <a:pt x="0" y="0"/>
                    <a:pt x="0" y="0"/>
                    <a:pt x="0" y="0"/>
                  </a:cubicBezTo>
                  <a:cubicBezTo>
                    <a:pt x="0" y="93"/>
                    <a:pt x="0" y="93"/>
                    <a:pt x="0" y="93"/>
                  </a:cubicBezTo>
                  <a:close/>
                  <a:moveTo>
                    <a:pt x="65" y="11"/>
                  </a:moveTo>
                  <a:cubicBezTo>
                    <a:pt x="65" y="11"/>
                    <a:pt x="65" y="11"/>
                    <a:pt x="65" y="11"/>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31" name="Oval 164"/>
            <p:cNvSpPr>
              <a:spLocks noChangeArrowheads="1"/>
            </p:cNvSpPr>
            <p:nvPr/>
          </p:nvSpPr>
          <p:spPr bwMode="auto">
            <a:xfrm>
              <a:off x="7613650" y="3698875"/>
              <a:ext cx="82550" cy="825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32" name="Freeform 165"/>
            <p:cNvSpPr/>
            <p:nvPr/>
          </p:nvSpPr>
          <p:spPr bwMode="auto">
            <a:xfrm>
              <a:off x="6654800" y="3008313"/>
              <a:ext cx="233363" cy="144462"/>
            </a:xfrm>
            <a:custGeom>
              <a:avLst/>
              <a:gdLst>
                <a:gd name="T0" fmla="*/ 138 w 138"/>
                <a:gd name="T1" fmla="*/ 70 h 85"/>
                <a:gd name="T2" fmla="*/ 124 w 138"/>
                <a:gd name="T3" fmla="*/ 55 h 85"/>
                <a:gd name="T4" fmla="*/ 125 w 138"/>
                <a:gd name="T5" fmla="*/ 42 h 85"/>
                <a:gd name="T6" fmla="*/ 83 w 138"/>
                <a:gd name="T7" fmla="*/ 0 h 85"/>
                <a:gd name="T8" fmla="*/ 41 w 138"/>
                <a:gd name="T9" fmla="*/ 42 h 85"/>
                <a:gd name="T10" fmla="*/ 25 w 138"/>
                <a:gd name="T11" fmla="*/ 36 h 85"/>
                <a:gd name="T12" fmla="*/ 0 w 138"/>
                <a:gd name="T13" fmla="*/ 60 h 85"/>
                <a:gd name="T14" fmla="*/ 25 w 138"/>
                <a:gd name="T15" fmla="*/ 85 h 85"/>
                <a:gd name="T16" fmla="*/ 81 w 138"/>
                <a:gd name="T17" fmla="*/ 85 h 85"/>
                <a:gd name="T18" fmla="*/ 83 w 138"/>
                <a:gd name="T19" fmla="*/ 85 h 85"/>
                <a:gd name="T20" fmla="*/ 123 w 138"/>
                <a:gd name="T21" fmla="*/ 85 h 85"/>
                <a:gd name="T22" fmla="*/ 138 w 138"/>
                <a:gd name="T23" fmla="*/ 7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85">
                  <a:moveTo>
                    <a:pt x="138" y="70"/>
                  </a:moveTo>
                  <a:cubicBezTo>
                    <a:pt x="138" y="62"/>
                    <a:pt x="132" y="55"/>
                    <a:pt x="124" y="55"/>
                  </a:cubicBezTo>
                  <a:cubicBezTo>
                    <a:pt x="125" y="51"/>
                    <a:pt x="125" y="47"/>
                    <a:pt x="125" y="42"/>
                  </a:cubicBezTo>
                  <a:cubicBezTo>
                    <a:pt x="125" y="19"/>
                    <a:pt x="106" y="0"/>
                    <a:pt x="83" y="0"/>
                  </a:cubicBezTo>
                  <a:cubicBezTo>
                    <a:pt x="60" y="0"/>
                    <a:pt x="41" y="18"/>
                    <a:pt x="41" y="42"/>
                  </a:cubicBezTo>
                  <a:cubicBezTo>
                    <a:pt x="36" y="38"/>
                    <a:pt x="31" y="36"/>
                    <a:pt x="25" y="36"/>
                  </a:cubicBezTo>
                  <a:cubicBezTo>
                    <a:pt x="11" y="36"/>
                    <a:pt x="0" y="47"/>
                    <a:pt x="0" y="60"/>
                  </a:cubicBezTo>
                  <a:cubicBezTo>
                    <a:pt x="0" y="74"/>
                    <a:pt x="11" y="85"/>
                    <a:pt x="25" y="85"/>
                  </a:cubicBezTo>
                  <a:cubicBezTo>
                    <a:pt x="81" y="85"/>
                    <a:pt x="81" y="85"/>
                    <a:pt x="81" y="85"/>
                  </a:cubicBezTo>
                  <a:cubicBezTo>
                    <a:pt x="83" y="85"/>
                    <a:pt x="83" y="85"/>
                    <a:pt x="83" y="85"/>
                  </a:cubicBezTo>
                  <a:cubicBezTo>
                    <a:pt x="123" y="85"/>
                    <a:pt x="123" y="85"/>
                    <a:pt x="123" y="85"/>
                  </a:cubicBezTo>
                  <a:cubicBezTo>
                    <a:pt x="131" y="85"/>
                    <a:pt x="138" y="78"/>
                    <a:pt x="138" y="7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33" name="Rectangle 166"/>
            <p:cNvSpPr>
              <a:spLocks noChangeArrowheads="1"/>
            </p:cNvSpPr>
            <p:nvPr/>
          </p:nvSpPr>
          <p:spPr bwMode="auto">
            <a:xfrm>
              <a:off x="6688138" y="3165475"/>
              <a:ext cx="20637" cy="44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34" name="Rectangle 167"/>
            <p:cNvSpPr>
              <a:spLocks noChangeArrowheads="1"/>
            </p:cNvSpPr>
            <p:nvPr/>
          </p:nvSpPr>
          <p:spPr bwMode="auto">
            <a:xfrm>
              <a:off x="6737350" y="3189288"/>
              <a:ext cx="20638" cy="44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35" name="Rectangle 168"/>
            <p:cNvSpPr>
              <a:spLocks noChangeArrowheads="1"/>
            </p:cNvSpPr>
            <p:nvPr/>
          </p:nvSpPr>
          <p:spPr bwMode="auto">
            <a:xfrm>
              <a:off x="6786563" y="3165475"/>
              <a:ext cx="20637" cy="44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36" name="Rectangle 169"/>
            <p:cNvSpPr>
              <a:spLocks noChangeArrowheads="1"/>
            </p:cNvSpPr>
            <p:nvPr/>
          </p:nvSpPr>
          <p:spPr bwMode="auto">
            <a:xfrm>
              <a:off x="6835775" y="3189288"/>
              <a:ext cx="19050" cy="44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37" name="Freeform 170"/>
            <p:cNvSpPr/>
            <p:nvPr/>
          </p:nvSpPr>
          <p:spPr bwMode="auto">
            <a:xfrm>
              <a:off x="7181850" y="3419475"/>
              <a:ext cx="131763" cy="80963"/>
            </a:xfrm>
            <a:custGeom>
              <a:avLst/>
              <a:gdLst>
                <a:gd name="T0" fmla="*/ 83 w 83"/>
                <a:gd name="T1" fmla="*/ 0 h 51"/>
                <a:gd name="T2" fmla="*/ 6 w 83"/>
                <a:gd name="T3" fmla="*/ 0 h 51"/>
                <a:gd name="T4" fmla="*/ 6 w 83"/>
                <a:gd name="T5" fmla="*/ 16 h 51"/>
                <a:gd name="T6" fmla="*/ 0 w 83"/>
                <a:gd name="T7" fmla="*/ 16 h 51"/>
                <a:gd name="T8" fmla="*/ 0 w 83"/>
                <a:gd name="T9" fmla="*/ 37 h 51"/>
                <a:gd name="T10" fmla="*/ 6 w 83"/>
                <a:gd name="T11" fmla="*/ 37 h 51"/>
                <a:gd name="T12" fmla="*/ 6 w 83"/>
                <a:gd name="T13" fmla="*/ 51 h 51"/>
                <a:gd name="T14" fmla="*/ 83 w 83"/>
                <a:gd name="T15" fmla="*/ 51 h 51"/>
                <a:gd name="T16" fmla="*/ 83 w 83"/>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51">
                  <a:moveTo>
                    <a:pt x="83" y="0"/>
                  </a:moveTo>
                  <a:lnTo>
                    <a:pt x="6" y="0"/>
                  </a:lnTo>
                  <a:lnTo>
                    <a:pt x="6" y="16"/>
                  </a:lnTo>
                  <a:lnTo>
                    <a:pt x="0" y="16"/>
                  </a:lnTo>
                  <a:lnTo>
                    <a:pt x="0" y="37"/>
                  </a:lnTo>
                  <a:lnTo>
                    <a:pt x="6" y="37"/>
                  </a:lnTo>
                  <a:lnTo>
                    <a:pt x="6" y="51"/>
                  </a:lnTo>
                  <a:lnTo>
                    <a:pt x="83" y="51"/>
                  </a:lnTo>
                  <a:lnTo>
                    <a:pt x="8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38" name="Rectangle 171"/>
            <p:cNvSpPr>
              <a:spLocks noChangeArrowheads="1"/>
            </p:cNvSpPr>
            <p:nvPr/>
          </p:nvSpPr>
          <p:spPr bwMode="auto">
            <a:xfrm>
              <a:off x="7073900" y="3384550"/>
              <a:ext cx="20638"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39" name="Oval 172"/>
            <p:cNvSpPr>
              <a:spLocks noChangeArrowheads="1"/>
            </p:cNvSpPr>
            <p:nvPr/>
          </p:nvSpPr>
          <p:spPr bwMode="auto">
            <a:xfrm>
              <a:off x="7096125" y="3436938"/>
              <a:ext cx="44450" cy="412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40" name="Freeform 173"/>
            <p:cNvSpPr>
              <a:spLocks noEditPoints="1"/>
            </p:cNvSpPr>
            <p:nvPr/>
          </p:nvSpPr>
          <p:spPr bwMode="auto">
            <a:xfrm>
              <a:off x="7061200" y="3402013"/>
              <a:ext cx="112713" cy="217487"/>
            </a:xfrm>
            <a:custGeom>
              <a:avLst/>
              <a:gdLst>
                <a:gd name="T0" fmla="*/ 34 w 67"/>
                <a:gd name="T1" fmla="*/ 128 h 128"/>
                <a:gd name="T2" fmla="*/ 67 w 67"/>
                <a:gd name="T3" fmla="*/ 128 h 128"/>
                <a:gd name="T4" fmla="*/ 67 w 67"/>
                <a:gd name="T5" fmla="*/ 45 h 128"/>
                <a:gd name="T6" fmla="*/ 67 w 67"/>
                <a:gd name="T7" fmla="*/ 25 h 128"/>
                <a:gd name="T8" fmla="*/ 67 w 67"/>
                <a:gd name="T9" fmla="*/ 0 h 128"/>
                <a:gd name="T10" fmla="*/ 34 w 67"/>
                <a:gd name="T11" fmla="*/ 0 h 128"/>
                <a:gd name="T12" fmla="*/ 34 w 67"/>
                <a:gd name="T13" fmla="*/ 7 h 128"/>
                <a:gd name="T14" fmla="*/ 34 w 67"/>
                <a:gd name="T15" fmla="*/ 7 h 128"/>
                <a:gd name="T16" fmla="*/ 34 w 67"/>
                <a:gd name="T17" fmla="*/ 7 h 128"/>
                <a:gd name="T18" fmla="*/ 59 w 67"/>
                <a:gd name="T19" fmla="*/ 32 h 128"/>
                <a:gd name="T20" fmla="*/ 34 w 67"/>
                <a:gd name="T21" fmla="*/ 57 h 128"/>
                <a:gd name="T22" fmla="*/ 34 w 67"/>
                <a:gd name="T23" fmla="*/ 57 h 128"/>
                <a:gd name="T24" fmla="*/ 34 w 67"/>
                <a:gd name="T25" fmla="*/ 128 h 128"/>
                <a:gd name="T26" fmla="*/ 0 w 67"/>
                <a:gd name="T27" fmla="*/ 128 h 128"/>
                <a:gd name="T28" fmla="*/ 34 w 67"/>
                <a:gd name="T29" fmla="*/ 128 h 128"/>
                <a:gd name="T30" fmla="*/ 34 w 67"/>
                <a:gd name="T31" fmla="*/ 57 h 128"/>
                <a:gd name="T32" fmla="*/ 9 w 67"/>
                <a:gd name="T33" fmla="*/ 32 h 128"/>
                <a:gd name="T34" fmla="*/ 34 w 67"/>
                <a:gd name="T35" fmla="*/ 7 h 128"/>
                <a:gd name="T36" fmla="*/ 34 w 67"/>
                <a:gd name="T37" fmla="*/ 0 h 128"/>
                <a:gd name="T38" fmla="*/ 0 w 67"/>
                <a:gd name="T39" fmla="*/ 0 h 128"/>
                <a:gd name="T40" fmla="*/ 0 w 67"/>
                <a:gd name="T41"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128">
                  <a:moveTo>
                    <a:pt x="34" y="128"/>
                  </a:moveTo>
                  <a:cubicBezTo>
                    <a:pt x="67" y="128"/>
                    <a:pt x="67" y="128"/>
                    <a:pt x="67" y="128"/>
                  </a:cubicBezTo>
                  <a:cubicBezTo>
                    <a:pt x="67" y="45"/>
                    <a:pt x="67" y="45"/>
                    <a:pt x="67" y="45"/>
                  </a:cubicBezTo>
                  <a:cubicBezTo>
                    <a:pt x="67" y="25"/>
                    <a:pt x="67" y="25"/>
                    <a:pt x="67" y="25"/>
                  </a:cubicBezTo>
                  <a:cubicBezTo>
                    <a:pt x="67" y="0"/>
                    <a:pt x="67" y="0"/>
                    <a:pt x="67" y="0"/>
                  </a:cubicBezTo>
                  <a:cubicBezTo>
                    <a:pt x="34" y="0"/>
                    <a:pt x="34" y="0"/>
                    <a:pt x="34" y="0"/>
                  </a:cubicBezTo>
                  <a:cubicBezTo>
                    <a:pt x="34" y="7"/>
                    <a:pt x="34" y="7"/>
                    <a:pt x="34" y="7"/>
                  </a:cubicBezTo>
                  <a:cubicBezTo>
                    <a:pt x="34" y="7"/>
                    <a:pt x="34" y="7"/>
                    <a:pt x="34" y="7"/>
                  </a:cubicBezTo>
                  <a:cubicBezTo>
                    <a:pt x="34" y="7"/>
                    <a:pt x="34" y="7"/>
                    <a:pt x="34" y="7"/>
                  </a:cubicBezTo>
                  <a:cubicBezTo>
                    <a:pt x="48" y="7"/>
                    <a:pt x="59" y="18"/>
                    <a:pt x="59" y="32"/>
                  </a:cubicBezTo>
                  <a:cubicBezTo>
                    <a:pt x="59" y="46"/>
                    <a:pt x="48" y="57"/>
                    <a:pt x="34" y="57"/>
                  </a:cubicBezTo>
                  <a:cubicBezTo>
                    <a:pt x="34" y="57"/>
                    <a:pt x="34" y="57"/>
                    <a:pt x="34" y="57"/>
                  </a:cubicBezTo>
                  <a:lnTo>
                    <a:pt x="34" y="128"/>
                  </a:lnTo>
                  <a:close/>
                  <a:moveTo>
                    <a:pt x="0" y="128"/>
                  </a:moveTo>
                  <a:cubicBezTo>
                    <a:pt x="34" y="128"/>
                    <a:pt x="34" y="128"/>
                    <a:pt x="34" y="128"/>
                  </a:cubicBezTo>
                  <a:cubicBezTo>
                    <a:pt x="34" y="57"/>
                    <a:pt x="34" y="57"/>
                    <a:pt x="34" y="57"/>
                  </a:cubicBezTo>
                  <a:cubicBezTo>
                    <a:pt x="20" y="57"/>
                    <a:pt x="9" y="46"/>
                    <a:pt x="9" y="32"/>
                  </a:cubicBezTo>
                  <a:cubicBezTo>
                    <a:pt x="9" y="18"/>
                    <a:pt x="20" y="7"/>
                    <a:pt x="34" y="7"/>
                  </a:cubicBezTo>
                  <a:cubicBezTo>
                    <a:pt x="34" y="0"/>
                    <a:pt x="34" y="0"/>
                    <a:pt x="34" y="0"/>
                  </a:cubicBezTo>
                  <a:cubicBezTo>
                    <a:pt x="0" y="0"/>
                    <a:pt x="0" y="0"/>
                    <a:pt x="0" y="0"/>
                  </a:cubicBezTo>
                  <a:lnTo>
                    <a:pt x="0" y="1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41" name="Freeform 174"/>
            <p:cNvSpPr/>
            <p:nvPr/>
          </p:nvSpPr>
          <p:spPr bwMode="auto">
            <a:xfrm>
              <a:off x="7904163" y="4224338"/>
              <a:ext cx="82550" cy="26987"/>
            </a:xfrm>
            <a:custGeom>
              <a:avLst/>
              <a:gdLst>
                <a:gd name="T0" fmla="*/ 1 w 52"/>
                <a:gd name="T1" fmla="*/ 0 h 17"/>
                <a:gd name="T2" fmla="*/ 0 w 52"/>
                <a:gd name="T3" fmla="*/ 17 h 17"/>
                <a:gd name="T4" fmla="*/ 52 w 52"/>
                <a:gd name="T5" fmla="*/ 17 h 17"/>
                <a:gd name="T6" fmla="*/ 51 w 52"/>
                <a:gd name="T7" fmla="*/ 0 h 17"/>
                <a:gd name="T8" fmla="*/ 1 w 52"/>
                <a:gd name="T9" fmla="*/ 0 h 17"/>
              </a:gdLst>
              <a:ahLst/>
              <a:cxnLst>
                <a:cxn ang="0">
                  <a:pos x="T0" y="T1"/>
                </a:cxn>
                <a:cxn ang="0">
                  <a:pos x="T2" y="T3"/>
                </a:cxn>
                <a:cxn ang="0">
                  <a:pos x="T4" y="T5"/>
                </a:cxn>
                <a:cxn ang="0">
                  <a:pos x="T6" y="T7"/>
                </a:cxn>
                <a:cxn ang="0">
                  <a:pos x="T8" y="T9"/>
                </a:cxn>
              </a:cxnLst>
              <a:rect l="0" t="0" r="r" b="b"/>
              <a:pathLst>
                <a:path w="52" h="17">
                  <a:moveTo>
                    <a:pt x="1" y="0"/>
                  </a:moveTo>
                  <a:lnTo>
                    <a:pt x="0" y="17"/>
                  </a:lnTo>
                  <a:lnTo>
                    <a:pt x="52" y="17"/>
                  </a:lnTo>
                  <a:lnTo>
                    <a:pt x="51"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42" name="Freeform 175"/>
            <p:cNvSpPr>
              <a:spLocks noEditPoints="1"/>
            </p:cNvSpPr>
            <p:nvPr/>
          </p:nvSpPr>
          <p:spPr bwMode="auto">
            <a:xfrm>
              <a:off x="7829550" y="4071938"/>
              <a:ext cx="231775" cy="144462"/>
            </a:xfrm>
            <a:custGeom>
              <a:avLst/>
              <a:gdLst>
                <a:gd name="T0" fmla="*/ 98 w 146"/>
                <a:gd name="T1" fmla="*/ 91 h 91"/>
                <a:gd name="T2" fmla="*/ 146 w 146"/>
                <a:gd name="T3" fmla="*/ 91 h 91"/>
                <a:gd name="T4" fmla="*/ 146 w 146"/>
                <a:gd name="T5" fmla="*/ 0 h 91"/>
                <a:gd name="T6" fmla="*/ 73 w 146"/>
                <a:gd name="T7" fmla="*/ 0 h 91"/>
                <a:gd name="T8" fmla="*/ 73 w 146"/>
                <a:gd name="T9" fmla="*/ 11 h 91"/>
                <a:gd name="T10" fmla="*/ 132 w 146"/>
                <a:gd name="T11" fmla="*/ 11 h 91"/>
                <a:gd name="T12" fmla="*/ 132 w 146"/>
                <a:gd name="T13" fmla="*/ 80 h 91"/>
                <a:gd name="T14" fmla="*/ 97 w 146"/>
                <a:gd name="T15" fmla="*/ 80 h 91"/>
                <a:gd name="T16" fmla="*/ 73 w 146"/>
                <a:gd name="T17" fmla="*/ 80 h 91"/>
                <a:gd name="T18" fmla="*/ 73 w 146"/>
                <a:gd name="T19" fmla="*/ 91 h 91"/>
                <a:gd name="T20" fmla="*/ 98 w 146"/>
                <a:gd name="T21" fmla="*/ 91 h 91"/>
                <a:gd name="T22" fmla="*/ 73 w 146"/>
                <a:gd name="T23" fmla="*/ 0 h 91"/>
                <a:gd name="T24" fmla="*/ 0 w 146"/>
                <a:gd name="T25" fmla="*/ 0 h 91"/>
                <a:gd name="T26" fmla="*/ 0 w 146"/>
                <a:gd name="T27" fmla="*/ 91 h 91"/>
                <a:gd name="T28" fmla="*/ 48 w 146"/>
                <a:gd name="T29" fmla="*/ 91 h 91"/>
                <a:gd name="T30" fmla="*/ 73 w 146"/>
                <a:gd name="T31" fmla="*/ 91 h 91"/>
                <a:gd name="T32" fmla="*/ 73 w 146"/>
                <a:gd name="T33" fmla="*/ 80 h 91"/>
                <a:gd name="T34" fmla="*/ 48 w 146"/>
                <a:gd name="T35" fmla="*/ 80 h 91"/>
                <a:gd name="T36" fmla="*/ 13 w 146"/>
                <a:gd name="T37" fmla="*/ 80 h 91"/>
                <a:gd name="T38" fmla="*/ 13 w 146"/>
                <a:gd name="T39" fmla="*/ 11 h 91"/>
                <a:gd name="T40" fmla="*/ 73 w 146"/>
                <a:gd name="T41" fmla="*/ 11 h 91"/>
                <a:gd name="T42" fmla="*/ 73 w 146"/>
                <a:gd name="T4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6" h="91">
                  <a:moveTo>
                    <a:pt x="98" y="91"/>
                  </a:moveTo>
                  <a:lnTo>
                    <a:pt x="146" y="91"/>
                  </a:lnTo>
                  <a:lnTo>
                    <a:pt x="146" y="0"/>
                  </a:lnTo>
                  <a:lnTo>
                    <a:pt x="73" y="0"/>
                  </a:lnTo>
                  <a:lnTo>
                    <a:pt x="73" y="11"/>
                  </a:lnTo>
                  <a:lnTo>
                    <a:pt x="132" y="11"/>
                  </a:lnTo>
                  <a:lnTo>
                    <a:pt x="132" y="80"/>
                  </a:lnTo>
                  <a:lnTo>
                    <a:pt x="97" y="80"/>
                  </a:lnTo>
                  <a:lnTo>
                    <a:pt x="73" y="80"/>
                  </a:lnTo>
                  <a:lnTo>
                    <a:pt x="73" y="91"/>
                  </a:lnTo>
                  <a:lnTo>
                    <a:pt x="98" y="91"/>
                  </a:lnTo>
                  <a:close/>
                  <a:moveTo>
                    <a:pt x="73" y="0"/>
                  </a:moveTo>
                  <a:lnTo>
                    <a:pt x="0" y="0"/>
                  </a:lnTo>
                  <a:lnTo>
                    <a:pt x="0" y="91"/>
                  </a:lnTo>
                  <a:lnTo>
                    <a:pt x="48" y="91"/>
                  </a:lnTo>
                  <a:lnTo>
                    <a:pt x="73" y="91"/>
                  </a:lnTo>
                  <a:lnTo>
                    <a:pt x="73" y="80"/>
                  </a:lnTo>
                  <a:lnTo>
                    <a:pt x="48" y="80"/>
                  </a:lnTo>
                  <a:lnTo>
                    <a:pt x="13" y="80"/>
                  </a:lnTo>
                  <a:lnTo>
                    <a:pt x="13" y="11"/>
                  </a:lnTo>
                  <a:lnTo>
                    <a:pt x="73" y="11"/>
                  </a:lnTo>
                  <a:lnTo>
                    <a:pt x="7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43" name="Freeform 176"/>
            <p:cNvSpPr/>
            <p:nvPr/>
          </p:nvSpPr>
          <p:spPr bwMode="auto">
            <a:xfrm>
              <a:off x="7886700" y="4259263"/>
              <a:ext cx="115888" cy="9525"/>
            </a:xfrm>
            <a:custGeom>
              <a:avLst/>
              <a:gdLst>
                <a:gd name="T0" fmla="*/ 0 w 73"/>
                <a:gd name="T1" fmla="*/ 0 h 6"/>
                <a:gd name="T2" fmla="*/ 0 w 73"/>
                <a:gd name="T3" fmla="*/ 6 h 6"/>
                <a:gd name="T4" fmla="*/ 73 w 73"/>
                <a:gd name="T5" fmla="*/ 6 h 6"/>
                <a:gd name="T6" fmla="*/ 73 w 73"/>
                <a:gd name="T7" fmla="*/ 0 h 6"/>
                <a:gd name="T8" fmla="*/ 63 w 73"/>
                <a:gd name="T9" fmla="*/ 0 h 6"/>
                <a:gd name="T10" fmla="*/ 11 w 73"/>
                <a:gd name="T11" fmla="*/ 0 h 6"/>
                <a:gd name="T12" fmla="*/ 0 w 7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3" h="6">
                  <a:moveTo>
                    <a:pt x="0" y="0"/>
                  </a:moveTo>
                  <a:lnTo>
                    <a:pt x="0" y="6"/>
                  </a:lnTo>
                  <a:lnTo>
                    <a:pt x="73" y="6"/>
                  </a:lnTo>
                  <a:lnTo>
                    <a:pt x="73" y="0"/>
                  </a:lnTo>
                  <a:lnTo>
                    <a:pt x="63" y="0"/>
                  </a:lnTo>
                  <a:lnTo>
                    <a:pt x="11"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44" name="Freeform 177"/>
            <p:cNvSpPr>
              <a:spLocks noEditPoints="1"/>
            </p:cNvSpPr>
            <p:nvPr/>
          </p:nvSpPr>
          <p:spPr bwMode="auto">
            <a:xfrm>
              <a:off x="6511925" y="4013200"/>
              <a:ext cx="192088" cy="190500"/>
            </a:xfrm>
            <a:custGeom>
              <a:avLst/>
              <a:gdLst>
                <a:gd name="T0" fmla="*/ 56 w 113"/>
                <a:gd name="T1" fmla="*/ 112 h 112"/>
                <a:gd name="T2" fmla="*/ 65 w 113"/>
                <a:gd name="T3" fmla="*/ 112 h 112"/>
                <a:gd name="T4" fmla="*/ 65 w 113"/>
                <a:gd name="T5" fmla="*/ 104 h 112"/>
                <a:gd name="T6" fmla="*/ 84 w 113"/>
                <a:gd name="T7" fmla="*/ 96 h 112"/>
                <a:gd name="T8" fmla="*/ 90 w 113"/>
                <a:gd name="T9" fmla="*/ 102 h 112"/>
                <a:gd name="T10" fmla="*/ 102 w 113"/>
                <a:gd name="T11" fmla="*/ 90 h 112"/>
                <a:gd name="T12" fmla="*/ 96 w 113"/>
                <a:gd name="T13" fmla="*/ 84 h 112"/>
                <a:gd name="T14" fmla="*/ 104 w 113"/>
                <a:gd name="T15" fmla="*/ 65 h 112"/>
                <a:gd name="T16" fmla="*/ 113 w 113"/>
                <a:gd name="T17" fmla="*/ 65 h 112"/>
                <a:gd name="T18" fmla="*/ 113 w 113"/>
                <a:gd name="T19" fmla="*/ 48 h 112"/>
                <a:gd name="T20" fmla="*/ 104 w 113"/>
                <a:gd name="T21" fmla="*/ 48 h 112"/>
                <a:gd name="T22" fmla="*/ 96 w 113"/>
                <a:gd name="T23" fmla="*/ 29 h 112"/>
                <a:gd name="T24" fmla="*/ 102 w 113"/>
                <a:gd name="T25" fmla="*/ 23 h 112"/>
                <a:gd name="T26" fmla="*/ 90 w 113"/>
                <a:gd name="T27" fmla="*/ 11 h 112"/>
                <a:gd name="T28" fmla="*/ 84 w 113"/>
                <a:gd name="T29" fmla="*/ 16 h 112"/>
                <a:gd name="T30" fmla="*/ 65 w 113"/>
                <a:gd name="T31" fmla="*/ 9 h 112"/>
                <a:gd name="T32" fmla="*/ 65 w 113"/>
                <a:gd name="T33" fmla="*/ 0 h 112"/>
                <a:gd name="T34" fmla="*/ 56 w 113"/>
                <a:gd name="T35" fmla="*/ 0 h 112"/>
                <a:gd name="T36" fmla="*/ 56 w 113"/>
                <a:gd name="T37" fmla="*/ 21 h 112"/>
                <a:gd name="T38" fmla="*/ 92 w 113"/>
                <a:gd name="T39" fmla="*/ 56 h 112"/>
                <a:gd name="T40" fmla="*/ 56 w 113"/>
                <a:gd name="T41" fmla="*/ 92 h 112"/>
                <a:gd name="T42" fmla="*/ 56 w 113"/>
                <a:gd name="T43" fmla="*/ 112 h 112"/>
                <a:gd name="T44" fmla="*/ 17 w 113"/>
                <a:gd name="T45" fmla="*/ 84 h 112"/>
                <a:gd name="T46" fmla="*/ 11 w 113"/>
                <a:gd name="T47" fmla="*/ 90 h 112"/>
                <a:gd name="T48" fmla="*/ 23 w 113"/>
                <a:gd name="T49" fmla="*/ 102 h 112"/>
                <a:gd name="T50" fmla="*/ 29 w 113"/>
                <a:gd name="T51" fmla="*/ 96 h 112"/>
                <a:gd name="T52" fmla="*/ 48 w 113"/>
                <a:gd name="T53" fmla="*/ 104 h 112"/>
                <a:gd name="T54" fmla="*/ 48 w 113"/>
                <a:gd name="T55" fmla="*/ 112 h 112"/>
                <a:gd name="T56" fmla="*/ 56 w 113"/>
                <a:gd name="T57" fmla="*/ 112 h 112"/>
                <a:gd name="T58" fmla="*/ 56 w 113"/>
                <a:gd name="T59" fmla="*/ 92 h 112"/>
                <a:gd name="T60" fmla="*/ 56 w 113"/>
                <a:gd name="T61" fmla="*/ 92 h 112"/>
                <a:gd name="T62" fmla="*/ 21 w 113"/>
                <a:gd name="T63" fmla="*/ 56 h 112"/>
                <a:gd name="T64" fmla="*/ 56 w 113"/>
                <a:gd name="T65" fmla="*/ 21 h 112"/>
                <a:gd name="T66" fmla="*/ 56 w 113"/>
                <a:gd name="T67" fmla="*/ 21 h 112"/>
                <a:gd name="T68" fmla="*/ 56 w 113"/>
                <a:gd name="T69" fmla="*/ 21 h 112"/>
                <a:gd name="T70" fmla="*/ 56 w 113"/>
                <a:gd name="T71" fmla="*/ 0 h 112"/>
                <a:gd name="T72" fmla="*/ 48 w 113"/>
                <a:gd name="T73" fmla="*/ 0 h 112"/>
                <a:gd name="T74" fmla="*/ 48 w 113"/>
                <a:gd name="T75" fmla="*/ 9 h 112"/>
                <a:gd name="T76" fmla="*/ 29 w 113"/>
                <a:gd name="T77" fmla="*/ 16 h 112"/>
                <a:gd name="T78" fmla="*/ 23 w 113"/>
                <a:gd name="T79" fmla="*/ 11 h 112"/>
                <a:gd name="T80" fmla="*/ 11 w 113"/>
                <a:gd name="T81" fmla="*/ 23 h 112"/>
                <a:gd name="T82" fmla="*/ 17 w 113"/>
                <a:gd name="T83" fmla="*/ 29 h 112"/>
                <a:gd name="T84" fmla="*/ 9 w 113"/>
                <a:gd name="T85" fmla="*/ 48 h 112"/>
                <a:gd name="T86" fmla="*/ 0 w 113"/>
                <a:gd name="T87" fmla="*/ 48 h 112"/>
                <a:gd name="T88" fmla="*/ 0 w 113"/>
                <a:gd name="T89" fmla="*/ 65 h 112"/>
                <a:gd name="T90" fmla="*/ 9 w 113"/>
                <a:gd name="T91" fmla="*/ 65 h 112"/>
                <a:gd name="T92" fmla="*/ 17 w 113"/>
                <a:gd name="T93"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 h="112">
                  <a:moveTo>
                    <a:pt x="56" y="112"/>
                  </a:moveTo>
                  <a:cubicBezTo>
                    <a:pt x="65" y="112"/>
                    <a:pt x="65" y="112"/>
                    <a:pt x="65" y="112"/>
                  </a:cubicBezTo>
                  <a:cubicBezTo>
                    <a:pt x="65" y="104"/>
                    <a:pt x="65" y="104"/>
                    <a:pt x="65" y="104"/>
                  </a:cubicBezTo>
                  <a:cubicBezTo>
                    <a:pt x="72" y="103"/>
                    <a:pt x="78" y="100"/>
                    <a:pt x="84" y="96"/>
                  </a:cubicBezTo>
                  <a:cubicBezTo>
                    <a:pt x="90" y="102"/>
                    <a:pt x="90" y="102"/>
                    <a:pt x="90" y="102"/>
                  </a:cubicBezTo>
                  <a:cubicBezTo>
                    <a:pt x="102" y="90"/>
                    <a:pt x="102" y="90"/>
                    <a:pt x="102" y="90"/>
                  </a:cubicBezTo>
                  <a:cubicBezTo>
                    <a:pt x="96" y="84"/>
                    <a:pt x="96" y="84"/>
                    <a:pt x="96" y="84"/>
                  </a:cubicBezTo>
                  <a:cubicBezTo>
                    <a:pt x="100" y="78"/>
                    <a:pt x="103" y="72"/>
                    <a:pt x="104" y="65"/>
                  </a:cubicBezTo>
                  <a:cubicBezTo>
                    <a:pt x="113" y="65"/>
                    <a:pt x="113" y="65"/>
                    <a:pt x="113" y="65"/>
                  </a:cubicBezTo>
                  <a:cubicBezTo>
                    <a:pt x="113" y="48"/>
                    <a:pt x="113" y="48"/>
                    <a:pt x="113" y="48"/>
                  </a:cubicBezTo>
                  <a:cubicBezTo>
                    <a:pt x="104" y="48"/>
                    <a:pt x="104" y="48"/>
                    <a:pt x="104" y="48"/>
                  </a:cubicBezTo>
                  <a:cubicBezTo>
                    <a:pt x="103" y="41"/>
                    <a:pt x="100" y="34"/>
                    <a:pt x="96" y="29"/>
                  </a:cubicBezTo>
                  <a:cubicBezTo>
                    <a:pt x="102" y="23"/>
                    <a:pt x="102" y="23"/>
                    <a:pt x="102" y="23"/>
                  </a:cubicBezTo>
                  <a:cubicBezTo>
                    <a:pt x="90" y="11"/>
                    <a:pt x="90" y="11"/>
                    <a:pt x="90" y="11"/>
                  </a:cubicBezTo>
                  <a:cubicBezTo>
                    <a:pt x="84" y="16"/>
                    <a:pt x="84" y="16"/>
                    <a:pt x="84" y="16"/>
                  </a:cubicBezTo>
                  <a:cubicBezTo>
                    <a:pt x="78" y="13"/>
                    <a:pt x="72" y="10"/>
                    <a:pt x="65" y="9"/>
                  </a:cubicBezTo>
                  <a:cubicBezTo>
                    <a:pt x="65" y="0"/>
                    <a:pt x="65" y="0"/>
                    <a:pt x="65" y="0"/>
                  </a:cubicBezTo>
                  <a:cubicBezTo>
                    <a:pt x="56" y="0"/>
                    <a:pt x="56" y="0"/>
                    <a:pt x="56" y="0"/>
                  </a:cubicBezTo>
                  <a:cubicBezTo>
                    <a:pt x="56" y="21"/>
                    <a:pt x="56" y="21"/>
                    <a:pt x="56" y="21"/>
                  </a:cubicBezTo>
                  <a:cubicBezTo>
                    <a:pt x="76" y="21"/>
                    <a:pt x="92" y="37"/>
                    <a:pt x="92" y="56"/>
                  </a:cubicBezTo>
                  <a:cubicBezTo>
                    <a:pt x="92" y="76"/>
                    <a:pt x="76" y="92"/>
                    <a:pt x="56" y="92"/>
                  </a:cubicBezTo>
                  <a:lnTo>
                    <a:pt x="56" y="112"/>
                  </a:lnTo>
                  <a:close/>
                  <a:moveTo>
                    <a:pt x="17" y="84"/>
                  </a:moveTo>
                  <a:cubicBezTo>
                    <a:pt x="11" y="90"/>
                    <a:pt x="11" y="90"/>
                    <a:pt x="11" y="90"/>
                  </a:cubicBezTo>
                  <a:cubicBezTo>
                    <a:pt x="23" y="102"/>
                    <a:pt x="23" y="102"/>
                    <a:pt x="23" y="102"/>
                  </a:cubicBezTo>
                  <a:cubicBezTo>
                    <a:pt x="29" y="96"/>
                    <a:pt x="29" y="96"/>
                    <a:pt x="29" y="96"/>
                  </a:cubicBezTo>
                  <a:cubicBezTo>
                    <a:pt x="35" y="100"/>
                    <a:pt x="41" y="103"/>
                    <a:pt x="48" y="104"/>
                  </a:cubicBezTo>
                  <a:cubicBezTo>
                    <a:pt x="48" y="112"/>
                    <a:pt x="48" y="112"/>
                    <a:pt x="48" y="112"/>
                  </a:cubicBezTo>
                  <a:cubicBezTo>
                    <a:pt x="56" y="112"/>
                    <a:pt x="56" y="112"/>
                    <a:pt x="56" y="112"/>
                  </a:cubicBezTo>
                  <a:cubicBezTo>
                    <a:pt x="56" y="92"/>
                    <a:pt x="56" y="92"/>
                    <a:pt x="56" y="92"/>
                  </a:cubicBezTo>
                  <a:cubicBezTo>
                    <a:pt x="56" y="92"/>
                    <a:pt x="56" y="92"/>
                    <a:pt x="56" y="92"/>
                  </a:cubicBezTo>
                  <a:cubicBezTo>
                    <a:pt x="37" y="92"/>
                    <a:pt x="21" y="76"/>
                    <a:pt x="21" y="56"/>
                  </a:cubicBezTo>
                  <a:cubicBezTo>
                    <a:pt x="21" y="37"/>
                    <a:pt x="37" y="21"/>
                    <a:pt x="56" y="21"/>
                  </a:cubicBezTo>
                  <a:cubicBezTo>
                    <a:pt x="56" y="21"/>
                    <a:pt x="56" y="21"/>
                    <a:pt x="56" y="21"/>
                  </a:cubicBezTo>
                  <a:cubicBezTo>
                    <a:pt x="56" y="21"/>
                    <a:pt x="56" y="21"/>
                    <a:pt x="56" y="21"/>
                  </a:cubicBezTo>
                  <a:cubicBezTo>
                    <a:pt x="56" y="0"/>
                    <a:pt x="56" y="0"/>
                    <a:pt x="56" y="0"/>
                  </a:cubicBezTo>
                  <a:cubicBezTo>
                    <a:pt x="48" y="0"/>
                    <a:pt x="48" y="0"/>
                    <a:pt x="48" y="0"/>
                  </a:cubicBezTo>
                  <a:cubicBezTo>
                    <a:pt x="48" y="9"/>
                    <a:pt x="48" y="9"/>
                    <a:pt x="48" y="9"/>
                  </a:cubicBezTo>
                  <a:cubicBezTo>
                    <a:pt x="41" y="10"/>
                    <a:pt x="35" y="13"/>
                    <a:pt x="29" y="16"/>
                  </a:cubicBezTo>
                  <a:cubicBezTo>
                    <a:pt x="23" y="11"/>
                    <a:pt x="23" y="11"/>
                    <a:pt x="23" y="11"/>
                  </a:cubicBezTo>
                  <a:cubicBezTo>
                    <a:pt x="11" y="23"/>
                    <a:pt x="11" y="23"/>
                    <a:pt x="11" y="23"/>
                  </a:cubicBezTo>
                  <a:cubicBezTo>
                    <a:pt x="17" y="29"/>
                    <a:pt x="17" y="29"/>
                    <a:pt x="17" y="29"/>
                  </a:cubicBezTo>
                  <a:cubicBezTo>
                    <a:pt x="13" y="34"/>
                    <a:pt x="10" y="41"/>
                    <a:pt x="9" y="48"/>
                  </a:cubicBezTo>
                  <a:cubicBezTo>
                    <a:pt x="0" y="48"/>
                    <a:pt x="0" y="48"/>
                    <a:pt x="0" y="48"/>
                  </a:cubicBezTo>
                  <a:cubicBezTo>
                    <a:pt x="0" y="65"/>
                    <a:pt x="0" y="65"/>
                    <a:pt x="0" y="65"/>
                  </a:cubicBezTo>
                  <a:cubicBezTo>
                    <a:pt x="9" y="65"/>
                    <a:pt x="9" y="65"/>
                    <a:pt x="9" y="65"/>
                  </a:cubicBezTo>
                  <a:cubicBezTo>
                    <a:pt x="10" y="72"/>
                    <a:pt x="13" y="78"/>
                    <a:pt x="17" y="8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45" name="Freeform 178"/>
            <p:cNvSpPr>
              <a:spLocks noEditPoints="1"/>
            </p:cNvSpPr>
            <p:nvPr/>
          </p:nvSpPr>
          <p:spPr bwMode="auto">
            <a:xfrm>
              <a:off x="6659563" y="3929063"/>
              <a:ext cx="127000" cy="128587"/>
            </a:xfrm>
            <a:custGeom>
              <a:avLst/>
              <a:gdLst>
                <a:gd name="T0" fmla="*/ 70 w 75"/>
                <a:gd name="T1" fmla="*/ 31 h 76"/>
                <a:gd name="T2" fmla="*/ 75 w 75"/>
                <a:gd name="T3" fmla="*/ 29 h 76"/>
                <a:gd name="T4" fmla="*/ 70 w 75"/>
                <a:gd name="T5" fmla="*/ 16 h 76"/>
                <a:gd name="T6" fmla="*/ 64 w 75"/>
                <a:gd name="T7" fmla="*/ 18 h 76"/>
                <a:gd name="T8" fmla="*/ 56 w 75"/>
                <a:gd name="T9" fmla="*/ 10 h 76"/>
                <a:gd name="T10" fmla="*/ 58 w 75"/>
                <a:gd name="T11" fmla="*/ 5 h 76"/>
                <a:gd name="T12" fmla="*/ 45 w 75"/>
                <a:gd name="T13" fmla="*/ 0 h 76"/>
                <a:gd name="T14" fmla="*/ 43 w 75"/>
                <a:gd name="T15" fmla="*/ 5 h 76"/>
                <a:gd name="T16" fmla="*/ 37 w 75"/>
                <a:gd name="T17" fmla="*/ 5 h 76"/>
                <a:gd name="T18" fmla="*/ 37 w 75"/>
                <a:gd name="T19" fmla="*/ 15 h 76"/>
                <a:gd name="T20" fmla="*/ 58 w 75"/>
                <a:gd name="T21" fmla="*/ 29 h 76"/>
                <a:gd name="T22" fmla="*/ 46 w 75"/>
                <a:gd name="T23" fmla="*/ 58 h 76"/>
                <a:gd name="T24" fmla="*/ 46 w 75"/>
                <a:gd name="T25" fmla="*/ 58 h 76"/>
                <a:gd name="T26" fmla="*/ 37 w 75"/>
                <a:gd name="T27" fmla="*/ 60 h 76"/>
                <a:gd name="T28" fmla="*/ 37 w 75"/>
                <a:gd name="T29" fmla="*/ 60 h 76"/>
                <a:gd name="T30" fmla="*/ 37 w 75"/>
                <a:gd name="T31" fmla="*/ 71 h 76"/>
                <a:gd name="T32" fmla="*/ 44 w 75"/>
                <a:gd name="T33" fmla="*/ 70 h 76"/>
                <a:gd name="T34" fmla="*/ 46 w 75"/>
                <a:gd name="T35" fmla="*/ 75 h 76"/>
                <a:gd name="T36" fmla="*/ 59 w 75"/>
                <a:gd name="T37" fmla="*/ 70 h 76"/>
                <a:gd name="T38" fmla="*/ 57 w 75"/>
                <a:gd name="T39" fmla="*/ 65 h 76"/>
                <a:gd name="T40" fmla="*/ 65 w 75"/>
                <a:gd name="T41" fmla="*/ 56 h 76"/>
                <a:gd name="T42" fmla="*/ 70 w 75"/>
                <a:gd name="T43" fmla="*/ 58 h 76"/>
                <a:gd name="T44" fmla="*/ 75 w 75"/>
                <a:gd name="T45" fmla="*/ 45 h 76"/>
                <a:gd name="T46" fmla="*/ 70 w 75"/>
                <a:gd name="T47" fmla="*/ 43 h 76"/>
                <a:gd name="T48" fmla="*/ 70 w 75"/>
                <a:gd name="T49" fmla="*/ 31 h 76"/>
                <a:gd name="T50" fmla="*/ 37 w 75"/>
                <a:gd name="T51" fmla="*/ 5 h 76"/>
                <a:gd name="T52" fmla="*/ 31 w 75"/>
                <a:gd name="T53" fmla="*/ 5 h 76"/>
                <a:gd name="T54" fmla="*/ 29 w 75"/>
                <a:gd name="T55" fmla="*/ 0 h 76"/>
                <a:gd name="T56" fmla="*/ 16 w 75"/>
                <a:gd name="T57" fmla="*/ 5 h 76"/>
                <a:gd name="T58" fmla="*/ 18 w 75"/>
                <a:gd name="T59" fmla="*/ 11 h 76"/>
                <a:gd name="T60" fmla="*/ 10 w 75"/>
                <a:gd name="T61" fmla="*/ 19 h 76"/>
                <a:gd name="T62" fmla="*/ 5 w 75"/>
                <a:gd name="T63" fmla="*/ 17 h 76"/>
                <a:gd name="T64" fmla="*/ 0 w 75"/>
                <a:gd name="T65" fmla="*/ 30 h 76"/>
                <a:gd name="T66" fmla="*/ 5 w 75"/>
                <a:gd name="T67" fmla="*/ 32 h 76"/>
                <a:gd name="T68" fmla="*/ 5 w 75"/>
                <a:gd name="T69" fmla="*/ 44 h 76"/>
                <a:gd name="T70" fmla="*/ 0 w 75"/>
                <a:gd name="T71" fmla="*/ 46 h 76"/>
                <a:gd name="T72" fmla="*/ 5 w 75"/>
                <a:gd name="T73" fmla="*/ 59 h 76"/>
                <a:gd name="T74" fmla="*/ 11 w 75"/>
                <a:gd name="T75" fmla="*/ 57 h 76"/>
                <a:gd name="T76" fmla="*/ 19 w 75"/>
                <a:gd name="T77" fmla="*/ 65 h 76"/>
                <a:gd name="T78" fmla="*/ 17 w 75"/>
                <a:gd name="T79" fmla="*/ 70 h 76"/>
                <a:gd name="T80" fmla="*/ 30 w 75"/>
                <a:gd name="T81" fmla="*/ 76 h 76"/>
                <a:gd name="T82" fmla="*/ 32 w 75"/>
                <a:gd name="T83" fmla="*/ 70 h 76"/>
                <a:gd name="T84" fmla="*/ 37 w 75"/>
                <a:gd name="T85" fmla="*/ 71 h 76"/>
                <a:gd name="T86" fmla="*/ 37 w 75"/>
                <a:gd name="T87" fmla="*/ 60 h 76"/>
                <a:gd name="T88" fmla="*/ 17 w 75"/>
                <a:gd name="T89" fmla="*/ 46 h 76"/>
                <a:gd name="T90" fmla="*/ 29 w 75"/>
                <a:gd name="T91" fmla="*/ 17 h 76"/>
                <a:gd name="T92" fmla="*/ 37 w 75"/>
                <a:gd name="T93" fmla="*/ 15 h 76"/>
                <a:gd name="T94" fmla="*/ 37 w 75"/>
                <a:gd name="T95" fmla="*/ 15 h 76"/>
                <a:gd name="T96" fmla="*/ 37 w 75"/>
                <a:gd name="T97" fmla="*/ 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5" h="76">
                  <a:moveTo>
                    <a:pt x="70" y="31"/>
                  </a:moveTo>
                  <a:cubicBezTo>
                    <a:pt x="75" y="29"/>
                    <a:pt x="75" y="29"/>
                    <a:pt x="75" y="29"/>
                  </a:cubicBezTo>
                  <a:cubicBezTo>
                    <a:pt x="70" y="16"/>
                    <a:pt x="70" y="16"/>
                    <a:pt x="70" y="16"/>
                  </a:cubicBezTo>
                  <a:cubicBezTo>
                    <a:pt x="64" y="18"/>
                    <a:pt x="64" y="18"/>
                    <a:pt x="64" y="18"/>
                  </a:cubicBezTo>
                  <a:cubicBezTo>
                    <a:pt x="62" y="15"/>
                    <a:pt x="59" y="12"/>
                    <a:pt x="56" y="10"/>
                  </a:cubicBezTo>
                  <a:cubicBezTo>
                    <a:pt x="58" y="5"/>
                    <a:pt x="58" y="5"/>
                    <a:pt x="58" y="5"/>
                  </a:cubicBezTo>
                  <a:cubicBezTo>
                    <a:pt x="45" y="0"/>
                    <a:pt x="45" y="0"/>
                    <a:pt x="45" y="0"/>
                  </a:cubicBezTo>
                  <a:cubicBezTo>
                    <a:pt x="43" y="5"/>
                    <a:pt x="43" y="5"/>
                    <a:pt x="43" y="5"/>
                  </a:cubicBezTo>
                  <a:cubicBezTo>
                    <a:pt x="41" y="5"/>
                    <a:pt x="39" y="5"/>
                    <a:pt x="37" y="5"/>
                  </a:cubicBezTo>
                  <a:cubicBezTo>
                    <a:pt x="37" y="15"/>
                    <a:pt x="37" y="15"/>
                    <a:pt x="37" y="15"/>
                  </a:cubicBezTo>
                  <a:cubicBezTo>
                    <a:pt x="46" y="15"/>
                    <a:pt x="54" y="21"/>
                    <a:pt x="58" y="29"/>
                  </a:cubicBezTo>
                  <a:cubicBezTo>
                    <a:pt x="63" y="40"/>
                    <a:pt x="57" y="53"/>
                    <a:pt x="46" y="58"/>
                  </a:cubicBezTo>
                  <a:cubicBezTo>
                    <a:pt x="46" y="58"/>
                    <a:pt x="46" y="58"/>
                    <a:pt x="46" y="58"/>
                  </a:cubicBezTo>
                  <a:cubicBezTo>
                    <a:pt x="43" y="59"/>
                    <a:pt x="40" y="60"/>
                    <a:pt x="37" y="60"/>
                  </a:cubicBezTo>
                  <a:cubicBezTo>
                    <a:pt x="37" y="60"/>
                    <a:pt x="37" y="60"/>
                    <a:pt x="37" y="60"/>
                  </a:cubicBezTo>
                  <a:cubicBezTo>
                    <a:pt x="37" y="71"/>
                    <a:pt x="37" y="71"/>
                    <a:pt x="37" y="71"/>
                  </a:cubicBezTo>
                  <a:cubicBezTo>
                    <a:pt x="40" y="71"/>
                    <a:pt x="42" y="70"/>
                    <a:pt x="44" y="70"/>
                  </a:cubicBezTo>
                  <a:cubicBezTo>
                    <a:pt x="46" y="75"/>
                    <a:pt x="46" y="75"/>
                    <a:pt x="46" y="75"/>
                  </a:cubicBezTo>
                  <a:cubicBezTo>
                    <a:pt x="59" y="70"/>
                    <a:pt x="59" y="70"/>
                    <a:pt x="59" y="70"/>
                  </a:cubicBezTo>
                  <a:cubicBezTo>
                    <a:pt x="57" y="65"/>
                    <a:pt x="57" y="65"/>
                    <a:pt x="57" y="65"/>
                  </a:cubicBezTo>
                  <a:cubicBezTo>
                    <a:pt x="60" y="62"/>
                    <a:pt x="63" y="59"/>
                    <a:pt x="65" y="56"/>
                  </a:cubicBezTo>
                  <a:cubicBezTo>
                    <a:pt x="70" y="58"/>
                    <a:pt x="70" y="58"/>
                    <a:pt x="70" y="58"/>
                  </a:cubicBezTo>
                  <a:cubicBezTo>
                    <a:pt x="75" y="45"/>
                    <a:pt x="75" y="45"/>
                    <a:pt x="75" y="45"/>
                  </a:cubicBezTo>
                  <a:cubicBezTo>
                    <a:pt x="70" y="43"/>
                    <a:pt x="70" y="43"/>
                    <a:pt x="70" y="43"/>
                  </a:cubicBezTo>
                  <a:cubicBezTo>
                    <a:pt x="71" y="39"/>
                    <a:pt x="71" y="35"/>
                    <a:pt x="70" y="31"/>
                  </a:cubicBezTo>
                  <a:close/>
                  <a:moveTo>
                    <a:pt x="37" y="5"/>
                  </a:moveTo>
                  <a:cubicBezTo>
                    <a:pt x="35" y="5"/>
                    <a:pt x="33" y="5"/>
                    <a:pt x="31" y="5"/>
                  </a:cubicBezTo>
                  <a:cubicBezTo>
                    <a:pt x="29" y="0"/>
                    <a:pt x="29" y="0"/>
                    <a:pt x="29" y="0"/>
                  </a:cubicBezTo>
                  <a:cubicBezTo>
                    <a:pt x="16" y="5"/>
                    <a:pt x="16" y="5"/>
                    <a:pt x="16" y="5"/>
                  </a:cubicBezTo>
                  <a:cubicBezTo>
                    <a:pt x="18" y="11"/>
                    <a:pt x="18" y="11"/>
                    <a:pt x="18" y="11"/>
                  </a:cubicBezTo>
                  <a:cubicBezTo>
                    <a:pt x="15" y="13"/>
                    <a:pt x="12" y="16"/>
                    <a:pt x="10" y="19"/>
                  </a:cubicBezTo>
                  <a:cubicBezTo>
                    <a:pt x="5" y="17"/>
                    <a:pt x="5" y="17"/>
                    <a:pt x="5" y="17"/>
                  </a:cubicBezTo>
                  <a:cubicBezTo>
                    <a:pt x="0" y="30"/>
                    <a:pt x="0" y="30"/>
                    <a:pt x="0" y="30"/>
                  </a:cubicBezTo>
                  <a:cubicBezTo>
                    <a:pt x="5" y="32"/>
                    <a:pt x="5" y="32"/>
                    <a:pt x="5" y="32"/>
                  </a:cubicBezTo>
                  <a:cubicBezTo>
                    <a:pt x="4" y="36"/>
                    <a:pt x="4" y="40"/>
                    <a:pt x="5" y="44"/>
                  </a:cubicBezTo>
                  <a:cubicBezTo>
                    <a:pt x="0" y="46"/>
                    <a:pt x="0" y="46"/>
                    <a:pt x="0" y="46"/>
                  </a:cubicBezTo>
                  <a:cubicBezTo>
                    <a:pt x="5" y="59"/>
                    <a:pt x="5" y="59"/>
                    <a:pt x="5" y="59"/>
                  </a:cubicBezTo>
                  <a:cubicBezTo>
                    <a:pt x="11" y="57"/>
                    <a:pt x="11" y="57"/>
                    <a:pt x="11" y="57"/>
                  </a:cubicBezTo>
                  <a:cubicBezTo>
                    <a:pt x="13" y="60"/>
                    <a:pt x="16" y="63"/>
                    <a:pt x="19" y="65"/>
                  </a:cubicBezTo>
                  <a:cubicBezTo>
                    <a:pt x="17" y="70"/>
                    <a:pt x="17" y="70"/>
                    <a:pt x="17" y="70"/>
                  </a:cubicBezTo>
                  <a:cubicBezTo>
                    <a:pt x="30" y="76"/>
                    <a:pt x="30" y="76"/>
                    <a:pt x="30" y="76"/>
                  </a:cubicBezTo>
                  <a:cubicBezTo>
                    <a:pt x="32" y="70"/>
                    <a:pt x="32" y="70"/>
                    <a:pt x="32" y="70"/>
                  </a:cubicBezTo>
                  <a:cubicBezTo>
                    <a:pt x="34" y="70"/>
                    <a:pt x="36" y="71"/>
                    <a:pt x="37" y="71"/>
                  </a:cubicBezTo>
                  <a:cubicBezTo>
                    <a:pt x="37" y="60"/>
                    <a:pt x="37" y="60"/>
                    <a:pt x="37" y="60"/>
                  </a:cubicBezTo>
                  <a:cubicBezTo>
                    <a:pt x="29" y="60"/>
                    <a:pt x="21" y="54"/>
                    <a:pt x="17" y="46"/>
                  </a:cubicBezTo>
                  <a:cubicBezTo>
                    <a:pt x="12" y="35"/>
                    <a:pt x="18" y="22"/>
                    <a:pt x="29" y="17"/>
                  </a:cubicBezTo>
                  <a:cubicBezTo>
                    <a:pt x="32" y="16"/>
                    <a:pt x="34" y="15"/>
                    <a:pt x="37" y="15"/>
                  </a:cubicBezTo>
                  <a:cubicBezTo>
                    <a:pt x="37" y="15"/>
                    <a:pt x="37" y="15"/>
                    <a:pt x="37" y="15"/>
                  </a:cubicBezTo>
                  <a:lnTo>
                    <a:pt x="37" y="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46" name="Freeform 179"/>
            <p:cNvSpPr>
              <a:spLocks noEditPoints="1"/>
            </p:cNvSpPr>
            <p:nvPr/>
          </p:nvSpPr>
          <p:spPr bwMode="auto">
            <a:xfrm>
              <a:off x="7902575" y="2786063"/>
              <a:ext cx="238125" cy="241300"/>
            </a:xfrm>
            <a:custGeom>
              <a:avLst/>
              <a:gdLst>
                <a:gd name="T0" fmla="*/ 71 w 141"/>
                <a:gd name="T1" fmla="*/ 142 h 142"/>
                <a:gd name="T2" fmla="*/ 141 w 141"/>
                <a:gd name="T3" fmla="*/ 71 h 142"/>
                <a:gd name="T4" fmla="*/ 71 w 141"/>
                <a:gd name="T5" fmla="*/ 0 h 142"/>
                <a:gd name="T6" fmla="*/ 71 w 141"/>
                <a:gd name="T7" fmla="*/ 0 h 142"/>
                <a:gd name="T8" fmla="*/ 71 w 141"/>
                <a:gd name="T9" fmla="*/ 51 h 142"/>
                <a:gd name="T10" fmla="*/ 107 w 141"/>
                <a:gd name="T11" fmla="*/ 35 h 142"/>
                <a:gd name="T12" fmla="*/ 85 w 141"/>
                <a:gd name="T13" fmla="*/ 85 h 142"/>
                <a:gd name="T14" fmla="*/ 71 w 141"/>
                <a:gd name="T15" fmla="*/ 91 h 142"/>
                <a:gd name="T16" fmla="*/ 71 w 141"/>
                <a:gd name="T17" fmla="*/ 142 h 142"/>
                <a:gd name="T18" fmla="*/ 71 w 141"/>
                <a:gd name="T19" fmla="*/ 0 h 142"/>
                <a:gd name="T20" fmla="*/ 0 w 141"/>
                <a:gd name="T21" fmla="*/ 71 h 142"/>
                <a:gd name="T22" fmla="*/ 71 w 141"/>
                <a:gd name="T23" fmla="*/ 142 h 142"/>
                <a:gd name="T24" fmla="*/ 71 w 141"/>
                <a:gd name="T25" fmla="*/ 91 h 142"/>
                <a:gd name="T26" fmla="*/ 35 w 141"/>
                <a:gd name="T27" fmla="*/ 107 h 142"/>
                <a:gd name="T28" fmla="*/ 57 w 141"/>
                <a:gd name="T29" fmla="*/ 57 h 142"/>
                <a:gd name="T30" fmla="*/ 57 w 141"/>
                <a:gd name="T31" fmla="*/ 57 h 142"/>
                <a:gd name="T32" fmla="*/ 71 w 141"/>
                <a:gd name="T33" fmla="*/ 51 h 142"/>
                <a:gd name="T34" fmla="*/ 71 w 141"/>
                <a:gd name="T3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142">
                  <a:moveTo>
                    <a:pt x="71" y="142"/>
                  </a:moveTo>
                  <a:cubicBezTo>
                    <a:pt x="110" y="142"/>
                    <a:pt x="141" y="110"/>
                    <a:pt x="141" y="71"/>
                  </a:cubicBezTo>
                  <a:cubicBezTo>
                    <a:pt x="141" y="32"/>
                    <a:pt x="110" y="0"/>
                    <a:pt x="71" y="0"/>
                  </a:cubicBezTo>
                  <a:cubicBezTo>
                    <a:pt x="71" y="0"/>
                    <a:pt x="71" y="0"/>
                    <a:pt x="71" y="0"/>
                  </a:cubicBezTo>
                  <a:cubicBezTo>
                    <a:pt x="71" y="51"/>
                    <a:pt x="71" y="51"/>
                    <a:pt x="71" y="51"/>
                  </a:cubicBezTo>
                  <a:cubicBezTo>
                    <a:pt x="107" y="35"/>
                    <a:pt x="107" y="35"/>
                    <a:pt x="107" y="35"/>
                  </a:cubicBezTo>
                  <a:cubicBezTo>
                    <a:pt x="85" y="85"/>
                    <a:pt x="85" y="85"/>
                    <a:pt x="85" y="85"/>
                  </a:cubicBezTo>
                  <a:cubicBezTo>
                    <a:pt x="71" y="91"/>
                    <a:pt x="71" y="91"/>
                    <a:pt x="71" y="91"/>
                  </a:cubicBezTo>
                  <a:cubicBezTo>
                    <a:pt x="71" y="142"/>
                    <a:pt x="71" y="142"/>
                    <a:pt x="71" y="142"/>
                  </a:cubicBezTo>
                  <a:close/>
                  <a:moveTo>
                    <a:pt x="71" y="0"/>
                  </a:moveTo>
                  <a:cubicBezTo>
                    <a:pt x="32" y="0"/>
                    <a:pt x="0" y="32"/>
                    <a:pt x="0" y="71"/>
                  </a:cubicBezTo>
                  <a:cubicBezTo>
                    <a:pt x="0" y="110"/>
                    <a:pt x="32" y="142"/>
                    <a:pt x="71" y="142"/>
                  </a:cubicBezTo>
                  <a:cubicBezTo>
                    <a:pt x="71" y="91"/>
                    <a:pt x="71" y="91"/>
                    <a:pt x="71" y="91"/>
                  </a:cubicBezTo>
                  <a:cubicBezTo>
                    <a:pt x="35" y="107"/>
                    <a:pt x="35" y="107"/>
                    <a:pt x="35" y="107"/>
                  </a:cubicBezTo>
                  <a:cubicBezTo>
                    <a:pt x="57" y="57"/>
                    <a:pt x="57" y="57"/>
                    <a:pt x="57" y="57"/>
                  </a:cubicBezTo>
                  <a:cubicBezTo>
                    <a:pt x="57" y="57"/>
                    <a:pt x="57" y="57"/>
                    <a:pt x="57" y="57"/>
                  </a:cubicBezTo>
                  <a:cubicBezTo>
                    <a:pt x="71" y="51"/>
                    <a:pt x="71" y="51"/>
                    <a:pt x="71" y="51"/>
                  </a:cubicBezTo>
                  <a:lnTo>
                    <a:pt x="7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47" name="Oval 180"/>
            <p:cNvSpPr>
              <a:spLocks noChangeArrowheads="1"/>
            </p:cNvSpPr>
            <p:nvPr/>
          </p:nvSpPr>
          <p:spPr bwMode="auto">
            <a:xfrm>
              <a:off x="8008938" y="2890838"/>
              <a:ext cx="26987" cy="2698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48" name="Freeform 181"/>
            <p:cNvSpPr>
              <a:spLocks noEditPoints="1"/>
            </p:cNvSpPr>
            <p:nvPr/>
          </p:nvSpPr>
          <p:spPr bwMode="auto">
            <a:xfrm>
              <a:off x="7224713" y="3625850"/>
              <a:ext cx="138112" cy="261938"/>
            </a:xfrm>
            <a:custGeom>
              <a:avLst/>
              <a:gdLst>
                <a:gd name="T0" fmla="*/ 41 w 81"/>
                <a:gd name="T1" fmla="*/ 155 h 155"/>
                <a:gd name="T2" fmla="*/ 81 w 81"/>
                <a:gd name="T3" fmla="*/ 155 h 155"/>
                <a:gd name="T4" fmla="*/ 81 w 81"/>
                <a:gd name="T5" fmla="*/ 0 h 155"/>
                <a:gd name="T6" fmla="*/ 41 w 81"/>
                <a:gd name="T7" fmla="*/ 0 h 155"/>
                <a:gd name="T8" fmla="*/ 41 w 81"/>
                <a:gd name="T9" fmla="*/ 9 h 155"/>
                <a:gd name="T10" fmla="*/ 73 w 81"/>
                <a:gd name="T11" fmla="*/ 9 h 155"/>
                <a:gd name="T12" fmla="*/ 73 w 81"/>
                <a:gd name="T13" fmla="*/ 39 h 155"/>
                <a:gd name="T14" fmla="*/ 41 w 81"/>
                <a:gd name="T15" fmla="*/ 39 h 155"/>
                <a:gd name="T16" fmla="*/ 41 w 81"/>
                <a:gd name="T17" fmla="*/ 46 h 155"/>
                <a:gd name="T18" fmla="*/ 73 w 81"/>
                <a:gd name="T19" fmla="*/ 46 h 155"/>
                <a:gd name="T20" fmla="*/ 73 w 81"/>
                <a:gd name="T21" fmla="*/ 75 h 155"/>
                <a:gd name="T22" fmla="*/ 41 w 81"/>
                <a:gd name="T23" fmla="*/ 75 h 155"/>
                <a:gd name="T24" fmla="*/ 41 w 81"/>
                <a:gd name="T25" fmla="*/ 87 h 155"/>
                <a:gd name="T26" fmla="*/ 41 w 81"/>
                <a:gd name="T27" fmla="*/ 87 h 155"/>
                <a:gd name="T28" fmla="*/ 50 w 81"/>
                <a:gd name="T29" fmla="*/ 97 h 155"/>
                <a:gd name="T30" fmla="*/ 41 w 81"/>
                <a:gd name="T31" fmla="*/ 107 h 155"/>
                <a:gd name="T32" fmla="*/ 41 w 81"/>
                <a:gd name="T33" fmla="*/ 107 h 155"/>
                <a:gd name="T34" fmla="*/ 41 w 81"/>
                <a:gd name="T35" fmla="*/ 107 h 155"/>
                <a:gd name="T36" fmla="*/ 41 w 81"/>
                <a:gd name="T37" fmla="*/ 122 h 155"/>
                <a:gd name="T38" fmla="*/ 41 w 81"/>
                <a:gd name="T39" fmla="*/ 122 h 155"/>
                <a:gd name="T40" fmla="*/ 50 w 81"/>
                <a:gd name="T41" fmla="*/ 132 h 155"/>
                <a:gd name="T42" fmla="*/ 41 w 81"/>
                <a:gd name="T43" fmla="*/ 142 h 155"/>
                <a:gd name="T44" fmla="*/ 41 w 81"/>
                <a:gd name="T45" fmla="*/ 142 h 155"/>
                <a:gd name="T46" fmla="*/ 41 w 81"/>
                <a:gd name="T47" fmla="*/ 142 h 155"/>
                <a:gd name="T48" fmla="*/ 41 w 81"/>
                <a:gd name="T49" fmla="*/ 155 h 155"/>
                <a:gd name="T50" fmla="*/ 0 w 81"/>
                <a:gd name="T51" fmla="*/ 155 h 155"/>
                <a:gd name="T52" fmla="*/ 41 w 81"/>
                <a:gd name="T53" fmla="*/ 155 h 155"/>
                <a:gd name="T54" fmla="*/ 41 w 81"/>
                <a:gd name="T55" fmla="*/ 142 h 155"/>
                <a:gd name="T56" fmla="*/ 31 w 81"/>
                <a:gd name="T57" fmla="*/ 132 h 155"/>
                <a:gd name="T58" fmla="*/ 41 w 81"/>
                <a:gd name="T59" fmla="*/ 122 h 155"/>
                <a:gd name="T60" fmla="*/ 41 w 81"/>
                <a:gd name="T61" fmla="*/ 107 h 155"/>
                <a:gd name="T62" fmla="*/ 31 w 81"/>
                <a:gd name="T63" fmla="*/ 97 h 155"/>
                <a:gd name="T64" fmla="*/ 41 w 81"/>
                <a:gd name="T65" fmla="*/ 87 h 155"/>
                <a:gd name="T66" fmla="*/ 41 w 81"/>
                <a:gd name="T67" fmla="*/ 75 h 155"/>
                <a:gd name="T68" fmla="*/ 8 w 81"/>
                <a:gd name="T69" fmla="*/ 75 h 155"/>
                <a:gd name="T70" fmla="*/ 8 w 81"/>
                <a:gd name="T71" fmla="*/ 46 h 155"/>
                <a:gd name="T72" fmla="*/ 8 w 81"/>
                <a:gd name="T73" fmla="*/ 46 h 155"/>
                <a:gd name="T74" fmla="*/ 41 w 81"/>
                <a:gd name="T75" fmla="*/ 46 h 155"/>
                <a:gd name="T76" fmla="*/ 41 w 81"/>
                <a:gd name="T77" fmla="*/ 39 h 155"/>
                <a:gd name="T78" fmla="*/ 8 w 81"/>
                <a:gd name="T79" fmla="*/ 39 h 155"/>
                <a:gd name="T80" fmla="*/ 8 w 81"/>
                <a:gd name="T81" fmla="*/ 9 h 155"/>
                <a:gd name="T82" fmla="*/ 8 w 81"/>
                <a:gd name="T83" fmla="*/ 9 h 155"/>
                <a:gd name="T84" fmla="*/ 41 w 81"/>
                <a:gd name="T85" fmla="*/ 9 h 155"/>
                <a:gd name="T86" fmla="*/ 41 w 81"/>
                <a:gd name="T87" fmla="*/ 0 h 155"/>
                <a:gd name="T88" fmla="*/ 0 w 81"/>
                <a:gd name="T89" fmla="*/ 0 h 155"/>
                <a:gd name="T90" fmla="*/ 0 w 81"/>
                <a:gd name="T91"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155">
                  <a:moveTo>
                    <a:pt x="41" y="155"/>
                  </a:moveTo>
                  <a:cubicBezTo>
                    <a:pt x="81" y="155"/>
                    <a:pt x="81" y="155"/>
                    <a:pt x="81" y="155"/>
                  </a:cubicBezTo>
                  <a:cubicBezTo>
                    <a:pt x="81" y="0"/>
                    <a:pt x="81" y="0"/>
                    <a:pt x="81" y="0"/>
                  </a:cubicBezTo>
                  <a:cubicBezTo>
                    <a:pt x="41" y="0"/>
                    <a:pt x="41" y="0"/>
                    <a:pt x="41" y="0"/>
                  </a:cubicBezTo>
                  <a:cubicBezTo>
                    <a:pt x="41" y="9"/>
                    <a:pt x="41" y="9"/>
                    <a:pt x="41" y="9"/>
                  </a:cubicBezTo>
                  <a:cubicBezTo>
                    <a:pt x="73" y="9"/>
                    <a:pt x="73" y="9"/>
                    <a:pt x="73" y="9"/>
                  </a:cubicBezTo>
                  <a:cubicBezTo>
                    <a:pt x="73" y="39"/>
                    <a:pt x="73" y="39"/>
                    <a:pt x="73" y="39"/>
                  </a:cubicBezTo>
                  <a:cubicBezTo>
                    <a:pt x="41" y="39"/>
                    <a:pt x="41" y="39"/>
                    <a:pt x="41" y="39"/>
                  </a:cubicBezTo>
                  <a:cubicBezTo>
                    <a:pt x="41" y="46"/>
                    <a:pt x="41" y="46"/>
                    <a:pt x="41" y="46"/>
                  </a:cubicBezTo>
                  <a:cubicBezTo>
                    <a:pt x="73" y="46"/>
                    <a:pt x="73" y="46"/>
                    <a:pt x="73" y="46"/>
                  </a:cubicBezTo>
                  <a:cubicBezTo>
                    <a:pt x="73" y="75"/>
                    <a:pt x="73" y="75"/>
                    <a:pt x="73" y="75"/>
                  </a:cubicBezTo>
                  <a:cubicBezTo>
                    <a:pt x="41" y="75"/>
                    <a:pt x="41" y="75"/>
                    <a:pt x="41" y="75"/>
                  </a:cubicBezTo>
                  <a:cubicBezTo>
                    <a:pt x="41" y="87"/>
                    <a:pt x="41" y="87"/>
                    <a:pt x="41" y="87"/>
                  </a:cubicBezTo>
                  <a:cubicBezTo>
                    <a:pt x="41" y="87"/>
                    <a:pt x="41" y="87"/>
                    <a:pt x="41" y="87"/>
                  </a:cubicBezTo>
                  <a:cubicBezTo>
                    <a:pt x="46" y="87"/>
                    <a:pt x="50" y="92"/>
                    <a:pt x="50" y="97"/>
                  </a:cubicBezTo>
                  <a:cubicBezTo>
                    <a:pt x="50" y="103"/>
                    <a:pt x="46" y="107"/>
                    <a:pt x="41" y="107"/>
                  </a:cubicBezTo>
                  <a:cubicBezTo>
                    <a:pt x="41" y="107"/>
                    <a:pt x="41" y="107"/>
                    <a:pt x="41" y="107"/>
                  </a:cubicBezTo>
                  <a:cubicBezTo>
                    <a:pt x="41" y="107"/>
                    <a:pt x="41" y="107"/>
                    <a:pt x="41" y="107"/>
                  </a:cubicBezTo>
                  <a:cubicBezTo>
                    <a:pt x="41" y="122"/>
                    <a:pt x="41" y="122"/>
                    <a:pt x="41" y="122"/>
                  </a:cubicBezTo>
                  <a:cubicBezTo>
                    <a:pt x="41" y="122"/>
                    <a:pt x="41" y="122"/>
                    <a:pt x="41" y="122"/>
                  </a:cubicBezTo>
                  <a:cubicBezTo>
                    <a:pt x="46" y="122"/>
                    <a:pt x="50" y="126"/>
                    <a:pt x="50" y="132"/>
                  </a:cubicBezTo>
                  <a:cubicBezTo>
                    <a:pt x="50" y="137"/>
                    <a:pt x="46" y="142"/>
                    <a:pt x="41" y="142"/>
                  </a:cubicBezTo>
                  <a:cubicBezTo>
                    <a:pt x="41" y="142"/>
                    <a:pt x="41" y="142"/>
                    <a:pt x="41" y="142"/>
                  </a:cubicBezTo>
                  <a:cubicBezTo>
                    <a:pt x="41" y="142"/>
                    <a:pt x="41" y="142"/>
                    <a:pt x="41" y="142"/>
                  </a:cubicBezTo>
                  <a:lnTo>
                    <a:pt x="41" y="155"/>
                  </a:lnTo>
                  <a:close/>
                  <a:moveTo>
                    <a:pt x="0" y="155"/>
                  </a:moveTo>
                  <a:cubicBezTo>
                    <a:pt x="41" y="155"/>
                    <a:pt x="41" y="155"/>
                    <a:pt x="41" y="155"/>
                  </a:cubicBezTo>
                  <a:cubicBezTo>
                    <a:pt x="41" y="142"/>
                    <a:pt x="41" y="142"/>
                    <a:pt x="41" y="142"/>
                  </a:cubicBezTo>
                  <a:cubicBezTo>
                    <a:pt x="35" y="142"/>
                    <a:pt x="31" y="137"/>
                    <a:pt x="31" y="132"/>
                  </a:cubicBezTo>
                  <a:cubicBezTo>
                    <a:pt x="31" y="126"/>
                    <a:pt x="35" y="122"/>
                    <a:pt x="41" y="122"/>
                  </a:cubicBezTo>
                  <a:cubicBezTo>
                    <a:pt x="41" y="107"/>
                    <a:pt x="41" y="107"/>
                    <a:pt x="41" y="107"/>
                  </a:cubicBezTo>
                  <a:cubicBezTo>
                    <a:pt x="35" y="107"/>
                    <a:pt x="31" y="103"/>
                    <a:pt x="31" y="97"/>
                  </a:cubicBezTo>
                  <a:cubicBezTo>
                    <a:pt x="31" y="92"/>
                    <a:pt x="35" y="87"/>
                    <a:pt x="41" y="87"/>
                  </a:cubicBezTo>
                  <a:cubicBezTo>
                    <a:pt x="41" y="75"/>
                    <a:pt x="41" y="75"/>
                    <a:pt x="41" y="75"/>
                  </a:cubicBezTo>
                  <a:cubicBezTo>
                    <a:pt x="8" y="75"/>
                    <a:pt x="8" y="75"/>
                    <a:pt x="8" y="75"/>
                  </a:cubicBezTo>
                  <a:cubicBezTo>
                    <a:pt x="8" y="46"/>
                    <a:pt x="8" y="46"/>
                    <a:pt x="8" y="46"/>
                  </a:cubicBezTo>
                  <a:cubicBezTo>
                    <a:pt x="8" y="46"/>
                    <a:pt x="8" y="46"/>
                    <a:pt x="8" y="46"/>
                  </a:cubicBezTo>
                  <a:cubicBezTo>
                    <a:pt x="41" y="46"/>
                    <a:pt x="41" y="46"/>
                    <a:pt x="41" y="46"/>
                  </a:cubicBezTo>
                  <a:cubicBezTo>
                    <a:pt x="41" y="39"/>
                    <a:pt x="41" y="39"/>
                    <a:pt x="41" y="39"/>
                  </a:cubicBezTo>
                  <a:cubicBezTo>
                    <a:pt x="8" y="39"/>
                    <a:pt x="8" y="39"/>
                    <a:pt x="8" y="39"/>
                  </a:cubicBezTo>
                  <a:cubicBezTo>
                    <a:pt x="8" y="9"/>
                    <a:pt x="8" y="9"/>
                    <a:pt x="8" y="9"/>
                  </a:cubicBezTo>
                  <a:cubicBezTo>
                    <a:pt x="8" y="9"/>
                    <a:pt x="8" y="9"/>
                    <a:pt x="8" y="9"/>
                  </a:cubicBezTo>
                  <a:cubicBezTo>
                    <a:pt x="41" y="9"/>
                    <a:pt x="41" y="9"/>
                    <a:pt x="41" y="9"/>
                  </a:cubicBezTo>
                  <a:cubicBezTo>
                    <a:pt x="41" y="0"/>
                    <a:pt x="41" y="0"/>
                    <a:pt x="41" y="0"/>
                  </a:cubicBezTo>
                  <a:cubicBezTo>
                    <a:pt x="0" y="0"/>
                    <a:pt x="0" y="0"/>
                    <a:pt x="0" y="0"/>
                  </a:cubicBezTo>
                  <a:lnTo>
                    <a:pt x="0" y="15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49" name="Freeform 182"/>
            <p:cNvSpPr/>
            <p:nvPr/>
          </p:nvSpPr>
          <p:spPr bwMode="auto">
            <a:xfrm>
              <a:off x="7372350" y="3625850"/>
              <a:ext cx="55563" cy="261938"/>
            </a:xfrm>
            <a:custGeom>
              <a:avLst/>
              <a:gdLst>
                <a:gd name="T0" fmla="*/ 35 w 35"/>
                <a:gd name="T1" fmla="*/ 157 h 165"/>
                <a:gd name="T2" fmla="*/ 35 w 35"/>
                <a:gd name="T3" fmla="*/ 28 h 165"/>
                <a:gd name="T4" fmla="*/ 0 w 35"/>
                <a:gd name="T5" fmla="*/ 0 h 165"/>
                <a:gd name="T6" fmla="*/ 0 w 35"/>
                <a:gd name="T7" fmla="*/ 165 h 165"/>
                <a:gd name="T8" fmla="*/ 35 w 35"/>
                <a:gd name="T9" fmla="*/ 157 h 165"/>
              </a:gdLst>
              <a:ahLst/>
              <a:cxnLst>
                <a:cxn ang="0">
                  <a:pos x="T0" y="T1"/>
                </a:cxn>
                <a:cxn ang="0">
                  <a:pos x="T2" y="T3"/>
                </a:cxn>
                <a:cxn ang="0">
                  <a:pos x="T4" y="T5"/>
                </a:cxn>
                <a:cxn ang="0">
                  <a:pos x="T6" y="T7"/>
                </a:cxn>
                <a:cxn ang="0">
                  <a:pos x="T8" y="T9"/>
                </a:cxn>
              </a:cxnLst>
              <a:rect l="0" t="0" r="r" b="b"/>
              <a:pathLst>
                <a:path w="35" h="165">
                  <a:moveTo>
                    <a:pt x="35" y="157"/>
                  </a:moveTo>
                  <a:lnTo>
                    <a:pt x="35" y="28"/>
                  </a:lnTo>
                  <a:lnTo>
                    <a:pt x="0" y="0"/>
                  </a:lnTo>
                  <a:lnTo>
                    <a:pt x="0" y="165"/>
                  </a:lnTo>
                  <a:lnTo>
                    <a:pt x="35" y="15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50" name="Rectangle 183"/>
            <p:cNvSpPr>
              <a:spLocks noChangeArrowheads="1"/>
            </p:cNvSpPr>
            <p:nvPr/>
          </p:nvSpPr>
          <p:spPr bwMode="auto">
            <a:xfrm>
              <a:off x="7246938" y="3648075"/>
              <a:ext cx="93662"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51" name="Rectangle 184"/>
            <p:cNvSpPr>
              <a:spLocks noChangeArrowheads="1"/>
            </p:cNvSpPr>
            <p:nvPr/>
          </p:nvSpPr>
          <p:spPr bwMode="auto">
            <a:xfrm>
              <a:off x="7246938" y="3711575"/>
              <a:ext cx="93662"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52" name="Rectangle 185"/>
            <p:cNvSpPr>
              <a:spLocks noChangeArrowheads="1"/>
            </p:cNvSpPr>
            <p:nvPr/>
          </p:nvSpPr>
          <p:spPr bwMode="auto">
            <a:xfrm>
              <a:off x="7743825" y="3894138"/>
              <a:ext cx="28575" cy="66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53" name="Rectangle 186"/>
            <p:cNvSpPr>
              <a:spLocks noChangeArrowheads="1"/>
            </p:cNvSpPr>
            <p:nvPr/>
          </p:nvSpPr>
          <p:spPr bwMode="auto">
            <a:xfrm>
              <a:off x="7743825" y="3997325"/>
              <a:ext cx="28575" cy="119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54" name="Rectangle 187"/>
            <p:cNvSpPr>
              <a:spLocks noChangeArrowheads="1"/>
            </p:cNvSpPr>
            <p:nvPr/>
          </p:nvSpPr>
          <p:spPr bwMode="auto">
            <a:xfrm>
              <a:off x="7670800" y="3894138"/>
              <a:ext cx="30163" cy="125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55" name="Rectangle 188"/>
            <p:cNvSpPr>
              <a:spLocks noChangeArrowheads="1"/>
            </p:cNvSpPr>
            <p:nvPr/>
          </p:nvSpPr>
          <p:spPr bwMode="auto">
            <a:xfrm>
              <a:off x="7670800" y="4054475"/>
              <a:ext cx="30163" cy="61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56" name="Rectangle 189"/>
            <p:cNvSpPr>
              <a:spLocks noChangeArrowheads="1"/>
            </p:cNvSpPr>
            <p:nvPr/>
          </p:nvSpPr>
          <p:spPr bwMode="auto">
            <a:xfrm>
              <a:off x="7599363" y="3894138"/>
              <a:ext cx="30162" cy="22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57" name="Rectangle 190"/>
            <p:cNvSpPr>
              <a:spLocks noChangeArrowheads="1"/>
            </p:cNvSpPr>
            <p:nvPr/>
          </p:nvSpPr>
          <p:spPr bwMode="auto">
            <a:xfrm>
              <a:off x="7599363" y="3951288"/>
              <a:ext cx="30162" cy="165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58" name="Freeform 191"/>
            <p:cNvSpPr/>
            <p:nvPr/>
          </p:nvSpPr>
          <p:spPr bwMode="auto">
            <a:xfrm>
              <a:off x="7588250" y="3921125"/>
              <a:ext cx="53975" cy="23813"/>
            </a:xfrm>
            <a:custGeom>
              <a:avLst/>
              <a:gdLst>
                <a:gd name="T0" fmla="*/ 0 w 34"/>
                <a:gd name="T1" fmla="*/ 0 h 15"/>
                <a:gd name="T2" fmla="*/ 0 w 34"/>
                <a:gd name="T3" fmla="*/ 15 h 15"/>
                <a:gd name="T4" fmla="*/ 7 w 34"/>
                <a:gd name="T5" fmla="*/ 15 h 15"/>
                <a:gd name="T6" fmla="*/ 26 w 34"/>
                <a:gd name="T7" fmla="*/ 15 h 15"/>
                <a:gd name="T8" fmla="*/ 34 w 34"/>
                <a:gd name="T9" fmla="*/ 15 h 15"/>
                <a:gd name="T10" fmla="*/ 34 w 34"/>
                <a:gd name="T11" fmla="*/ 0 h 15"/>
                <a:gd name="T12" fmla="*/ 26 w 34"/>
                <a:gd name="T13" fmla="*/ 0 h 15"/>
                <a:gd name="T14" fmla="*/ 7 w 34"/>
                <a:gd name="T15" fmla="*/ 0 h 15"/>
                <a:gd name="T16" fmla="*/ 0 w 3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5">
                  <a:moveTo>
                    <a:pt x="0" y="0"/>
                  </a:moveTo>
                  <a:lnTo>
                    <a:pt x="0" y="15"/>
                  </a:lnTo>
                  <a:lnTo>
                    <a:pt x="7" y="15"/>
                  </a:lnTo>
                  <a:lnTo>
                    <a:pt x="26" y="15"/>
                  </a:lnTo>
                  <a:lnTo>
                    <a:pt x="34" y="15"/>
                  </a:lnTo>
                  <a:lnTo>
                    <a:pt x="34" y="0"/>
                  </a:lnTo>
                  <a:lnTo>
                    <a:pt x="26" y="0"/>
                  </a:lnTo>
                  <a:lnTo>
                    <a:pt x="7"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59" name="Freeform 192"/>
            <p:cNvSpPr/>
            <p:nvPr/>
          </p:nvSpPr>
          <p:spPr bwMode="auto">
            <a:xfrm>
              <a:off x="7658100" y="4024313"/>
              <a:ext cx="57150" cy="23812"/>
            </a:xfrm>
            <a:custGeom>
              <a:avLst/>
              <a:gdLst>
                <a:gd name="T0" fmla="*/ 0 w 36"/>
                <a:gd name="T1" fmla="*/ 0 h 15"/>
                <a:gd name="T2" fmla="*/ 0 w 36"/>
                <a:gd name="T3" fmla="*/ 15 h 15"/>
                <a:gd name="T4" fmla="*/ 8 w 36"/>
                <a:gd name="T5" fmla="*/ 15 h 15"/>
                <a:gd name="T6" fmla="*/ 27 w 36"/>
                <a:gd name="T7" fmla="*/ 15 h 15"/>
                <a:gd name="T8" fmla="*/ 36 w 36"/>
                <a:gd name="T9" fmla="*/ 15 h 15"/>
                <a:gd name="T10" fmla="*/ 36 w 36"/>
                <a:gd name="T11" fmla="*/ 0 h 15"/>
                <a:gd name="T12" fmla="*/ 27 w 36"/>
                <a:gd name="T13" fmla="*/ 0 h 15"/>
                <a:gd name="T14" fmla="*/ 8 w 36"/>
                <a:gd name="T15" fmla="*/ 0 h 15"/>
                <a:gd name="T16" fmla="*/ 0 w 36"/>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5">
                  <a:moveTo>
                    <a:pt x="0" y="0"/>
                  </a:moveTo>
                  <a:lnTo>
                    <a:pt x="0" y="15"/>
                  </a:lnTo>
                  <a:lnTo>
                    <a:pt x="8" y="15"/>
                  </a:lnTo>
                  <a:lnTo>
                    <a:pt x="27" y="15"/>
                  </a:lnTo>
                  <a:lnTo>
                    <a:pt x="36" y="15"/>
                  </a:lnTo>
                  <a:lnTo>
                    <a:pt x="36" y="0"/>
                  </a:lnTo>
                  <a:lnTo>
                    <a:pt x="27" y="0"/>
                  </a:lnTo>
                  <a:lnTo>
                    <a:pt x="8"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60" name="Freeform 193"/>
            <p:cNvSpPr/>
            <p:nvPr/>
          </p:nvSpPr>
          <p:spPr bwMode="auto">
            <a:xfrm>
              <a:off x="7729538" y="3968750"/>
              <a:ext cx="55562" cy="23813"/>
            </a:xfrm>
            <a:custGeom>
              <a:avLst/>
              <a:gdLst>
                <a:gd name="T0" fmla="*/ 9 w 35"/>
                <a:gd name="T1" fmla="*/ 0 h 15"/>
                <a:gd name="T2" fmla="*/ 0 w 35"/>
                <a:gd name="T3" fmla="*/ 0 h 15"/>
                <a:gd name="T4" fmla="*/ 0 w 35"/>
                <a:gd name="T5" fmla="*/ 15 h 15"/>
                <a:gd name="T6" fmla="*/ 9 w 35"/>
                <a:gd name="T7" fmla="*/ 15 h 15"/>
                <a:gd name="T8" fmla="*/ 27 w 35"/>
                <a:gd name="T9" fmla="*/ 15 h 15"/>
                <a:gd name="T10" fmla="*/ 35 w 35"/>
                <a:gd name="T11" fmla="*/ 15 h 15"/>
                <a:gd name="T12" fmla="*/ 35 w 35"/>
                <a:gd name="T13" fmla="*/ 0 h 15"/>
                <a:gd name="T14" fmla="*/ 27 w 35"/>
                <a:gd name="T15" fmla="*/ 0 h 15"/>
                <a:gd name="T16" fmla="*/ 9 w 3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15">
                  <a:moveTo>
                    <a:pt x="9" y="0"/>
                  </a:moveTo>
                  <a:lnTo>
                    <a:pt x="0" y="0"/>
                  </a:lnTo>
                  <a:lnTo>
                    <a:pt x="0" y="15"/>
                  </a:lnTo>
                  <a:lnTo>
                    <a:pt x="9" y="15"/>
                  </a:lnTo>
                  <a:lnTo>
                    <a:pt x="27" y="15"/>
                  </a:lnTo>
                  <a:lnTo>
                    <a:pt x="35" y="15"/>
                  </a:lnTo>
                  <a:lnTo>
                    <a:pt x="35" y="0"/>
                  </a:lnTo>
                  <a:lnTo>
                    <a:pt x="27" y="0"/>
                  </a:lnTo>
                  <a:lnTo>
                    <a:pt x="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61" name="Freeform 194"/>
            <p:cNvSpPr>
              <a:spLocks noEditPoints="1"/>
            </p:cNvSpPr>
            <p:nvPr/>
          </p:nvSpPr>
          <p:spPr bwMode="auto">
            <a:xfrm>
              <a:off x="7226300" y="3070225"/>
              <a:ext cx="268288" cy="266700"/>
            </a:xfrm>
            <a:custGeom>
              <a:avLst/>
              <a:gdLst>
                <a:gd name="T0" fmla="*/ 158 w 158"/>
                <a:gd name="T1" fmla="*/ 0 h 157"/>
                <a:gd name="T2" fmla="*/ 80 w 158"/>
                <a:gd name="T3" fmla="*/ 0 h 157"/>
                <a:gd name="T4" fmla="*/ 80 w 158"/>
                <a:gd name="T5" fmla="*/ 13 h 157"/>
                <a:gd name="T6" fmla="*/ 80 w 158"/>
                <a:gd name="T7" fmla="*/ 13 h 157"/>
                <a:gd name="T8" fmla="*/ 80 w 158"/>
                <a:gd name="T9" fmla="*/ 13 h 157"/>
                <a:gd name="T10" fmla="*/ 92 w 158"/>
                <a:gd name="T11" fmla="*/ 25 h 157"/>
                <a:gd name="T12" fmla="*/ 80 w 158"/>
                <a:gd name="T13" fmla="*/ 37 h 157"/>
                <a:gd name="T14" fmla="*/ 80 w 158"/>
                <a:gd name="T15" fmla="*/ 37 h 157"/>
                <a:gd name="T16" fmla="*/ 80 w 158"/>
                <a:gd name="T17" fmla="*/ 48 h 157"/>
                <a:gd name="T18" fmla="*/ 101 w 158"/>
                <a:gd name="T19" fmla="*/ 48 h 157"/>
                <a:gd name="T20" fmla="*/ 101 w 158"/>
                <a:gd name="T21" fmla="*/ 60 h 157"/>
                <a:gd name="T22" fmla="*/ 101 w 158"/>
                <a:gd name="T23" fmla="*/ 60 h 157"/>
                <a:gd name="T24" fmla="*/ 86 w 158"/>
                <a:gd name="T25" fmla="*/ 60 h 157"/>
                <a:gd name="T26" fmla="*/ 86 w 158"/>
                <a:gd name="T27" fmla="*/ 133 h 157"/>
                <a:gd name="T28" fmla="*/ 101 w 158"/>
                <a:gd name="T29" fmla="*/ 133 h 157"/>
                <a:gd name="T30" fmla="*/ 101 w 158"/>
                <a:gd name="T31" fmla="*/ 144 h 157"/>
                <a:gd name="T32" fmla="*/ 80 w 158"/>
                <a:gd name="T33" fmla="*/ 144 h 157"/>
                <a:gd name="T34" fmla="*/ 80 w 158"/>
                <a:gd name="T35" fmla="*/ 157 h 157"/>
                <a:gd name="T36" fmla="*/ 158 w 158"/>
                <a:gd name="T37" fmla="*/ 157 h 157"/>
                <a:gd name="T38" fmla="*/ 158 w 158"/>
                <a:gd name="T39" fmla="*/ 0 h 157"/>
                <a:gd name="T40" fmla="*/ 80 w 158"/>
                <a:gd name="T41" fmla="*/ 0 h 157"/>
                <a:gd name="T42" fmla="*/ 0 w 158"/>
                <a:gd name="T43" fmla="*/ 0 h 157"/>
                <a:gd name="T44" fmla="*/ 0 w 158"/>
                <a:gd name="T45" fmla="*/ 157 h 157"/>
                <a:gd name="T46" fmla="*/ 80 w 158"/>
                <a:gd name="T47" fmla="*/ 157 h 157"/>
                <a:gd name="T48" fmla="*/ 80 w 158"/>
                <a:gd name="T49" fmla="*/ 144 h 157"/>
                <a:gd name="T50" fmla="*/ 59 w 158"/>
                <a:gd name="T51" fmla="*/ 144 h 157"/>
                <a:gd name="T52" fmla="*/ 59 w 158"/>
                <a:gd name="T53" fmla="*/ 133 h 157"/>
                <a:gd name="T54" fmla="*/ 73 w 158"/>
                <a:gd name="T55" fmla="*/ 133 h 157"/>
                <a:gd name="T56" fmla="*/ 73 w 158"/>
                <a:gd name="T57" fmla="*/ 60 h 157"/>
                <a:gd name="T58" fmla="*/ 59 w 158"/>
                <a:gd name="T59" fmla="*/ 60 h 157"/>
                <a:gd name="T60" fmla="*/ 59 w 158"/>
                <a:gd name="T61" fmla="*/ 48 h 157"/>
                <a:gd name="T62" fmla="*/ 80 w 158"/>
                <a:gd name="T63" fmla="*/ 48 h 157"/>
                <a:gd name="T64" fmla="*/ 80 w 158"/>
                <a:gd name="T65" fmla="*/ 37 h 157"/>
                <a:gd name="T66" fmla="*/ 68 w 158"/>
                <a:gd name="T67" fmla="*/ 25 h 157"/>
                <a:gd name="T68" fmla="*/ 80 w 158"/>
                <a:gd name="T69" fmla="*/ 13 h 157"/>
                <a:gd name="T70" fmla="*/ 80 w 158"/>
                <a:gd name="T7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 h="157">
                  <a:moveTo>
                    <a:pt x="158" y="0"/>
                  </a:moveTo>
                  <a:cubicBezTo>
                    <a:pt x="80" y="0"/>
                    <a:pt x="80" y="0"/>
                    <a:pt x="80" y="0"/>
                  </a:cubicBezTo>
                  <a:cubicBezTo>
                    <a:pt x="80" y="13"/>
                    <a:pt x="80" y="13"/>
                    <a:pt x="80" y="13"/>
                  </a:cubicBezTo>
                  <a:cubicBezTo>
                    <a:pt x="80" y="13"/>
                    <a:pt x="80" y="13"/>
                    <a:pt x="80" y="13"/>
                  </a:cubicBezTo>
                  <a:cubicBezTo>
                    <a:pt x="80" y="13"/>
                    <a:pt x="80" y="13"/>
                    <a:pt x="80" y="13"/>
                  </a:cubicBezTo>
                  <a:cubicBezTo>
                    <a:pt x="87" y="13"/>
                    <a:pt x="92" y="18"/>
                    <a:pt x="92" y="25"/>
                  </a:cubicBezTo>
                  <a:cubicBezTo>
                    <a:pt x="92" y="32"/>
                    <a:pt x="87" y="37"/>
                    <a:pt x="80" y="37"/>
                  </a:cubicBezTo>
                  <a:cubicBezTo>
                    <a:pt x="80" y="37"/>
                    <a:pt x="80" y="37"/>
                    <a:pt x="80" y="37"/>
                  </a:cubicBezTo>
                  <a:cubicBezTo>
                    <a:pt x="80" y="48"/>
                    <a:pt x="80" y="48"/>
                    <a:pt x="80" y="48"/>
                  </a:cubicBezTo>
                  <a:cubicBezTo>
                    <a:pt x="101" y="48"/>
                    <a:pt x="101" y="48"/>
                    <a:pt x="101" y="48"/>
                  </a:cubicBezTo>
                  <a:cubicBezTo>
                    <a:pt x="101" y="60"/>
                    <a:pt x="101" y="60"/>
                    <a:pt x="101" y="60"/>
                  </a:cubicBezTo>
                  <a:cubicBezTo>
                    <a:pt x="101" y="60"/>
                    <a:pt x="101" y="60"/>
                    <a:pt x="101" y="60"/>
                  </a:cubicBezTo>
                  <a:cubicBezTo>
                    <a:pt x="86" y="60"/>
                    <a:pt x="86" y="60"/>
                    <a:pt x="86" y="60"/>
                  </a:cubicBezTo>
                  <a:cubicBezTo>
                    <a:pt x="86" y="133"/>
                    <a:pt x="86" y="133"/>
                    <a:pt x="86" y="133"/>
                  </a:cubicBezTo>
                  <a:cubicBezTo>
                    <a:pt x="101" y="133"/>
                    <a:pt x="101" y="133"/>
                    <a:pt x="101" y="133"/>
                  </a:cubicBezTo>
                  <a:cubicBezTo>
                    <a:pt x="101" y="144"/>
                    <a:pt x="101" y="144"/>
                    <a:pt x="101" y="144"/>
                  </a:cubicBezTo>
                  <a:cubicBezTo>
                    <a:pt x="80" y="144"/>
                    <a:pt x="80" y="144"/>
                    <a:pt x="80" y="144"/>
                  </a:cubicBezTo>
                  <a:cubicBezTo>
                    <a:pt x="80" y="157"/>
                    <a:pt x="80" y="157"/>
                    <a:pt x="80" y="157"/>
                  </a:cubicBezTo>
                  <a:cubicBezTo>
                    <a:pt x="158" y="157"/>
                    <a:pt x="158" y="157"/>
                    <a:pt x="158" y="157"/>
                  </a:cubicBezTo>
                  <a:lnTo>
                    <a:pt x="158" y="0"/>
                  </a:lnTo>
                  <a:close/>
                  <a:moveTo>
                    <a:pt x="80" y="0"/>
                  </a:moveTo>
                  <a:cubicBezTo>
                    <a:pt x="0" y="0"/>
                    <a:pt x="0" y="0"/>
                    <a:pt x="0" y="0"/>
                  </a:cubicBezTo>
                  <a:cubicBezTo>
                    <a:pt x="0" y="157"/>
                    <a:pt x="0" y="157"/>
                    <a:pt x="0" y="157"/>
                  </a:cubicBezTo>
                  <a:cubicBezTo>
                    <a:pt x="80" y="157"/>
                    <a:pt x="80" y="157"/>
                    <a:pt x="80" y="157"/>
                  </a:cubicBezTo>
                  <a:cubicBezTo>
                    <a:pt x="80" y="144"/>
                    <a:pt x="80" y="144"/>
                    <a:pt x="80" y="144"/>
                  </a:cubicBezTo>
                  <a:cubicBezTo>
                    <a:pt x="59" y="144"/>
                    <a:pt x="59" y="144"/>
                    <a:pt x="59" y="144"/>
                  </a:cubicBezTo>
                  <a:cubicBezTo>
                    <a:pt x="59" y="133"/>
                    <a:pt x="59" y="133"/>
                    <a:pt x="59" y="133"/>
                  </a:cubicBezTo>
                  <a:cubicBezTo>
                    <a:pt x="73" y="133"/>
                    <a:pt x="73" y="133"/>
                    <a:pt x="73" y="133"/>
                  </a:cubicBezTo>
                  <a:cubicBezTo>
                    <a:pt x="73" y="60"/>
                    <a:pt x="73" y="60"/>
                    <a:pt x="73" y="60"/>
                  </a:cubicBezTo>
                  <a:cubicBezTo>
                    <a:pt x="59" y="60"/>
                    <a:pt x="59" y="60"/>
                    <a:pt x="59" y="60"/>
                  </a:cubicBezTo>
                  <a:cubicBezTo>
                    <a:pt x="59" y="48"/>
                    <a:pt x="59" y="48"/>
                    <a:pt x="59" y="48"/>
                  </a:cubicBezTo>
                  <a:cubicBezTo>
                    <a:pt x="80" y="48"/>
                    <a:pt x="80" y="48"/>
                    <a:pt x="80" y="48"/>
                  </a:cubicBezTo>
                  <a:cubicBezTo>
                    <a:pt x="80" y="37"/>
                    <a:pt x="80" y="37"/>
                    <a:pt x="80" y="37"/>
                  </a:cubicBezTo>
                  <a:cubicBezTo>
                    <a:pt x="73" y="37"/>
                    <a:pt x="68" y="32"/>
                    <a:pt x="68" y="25"/>
                  </a:cubicBezTo>
                  <a:cubicBezTo>
                    <a:pt x="68" y="18"/>
                    <a:pt x="73" y="13"/>
                    <a:pt x="80" y="13"/>
                  </a:cubicBezTo>
                  <a:lnTo>
                    <a:pt x="8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62" name="Freeform 195"/>
            <p:cNvSpPr>
              <a:spLocks noEditPoints="1"/>
            </p:cNvSpPr>
            <p:nvPr/>
          </p:nvSpPr>
          <p:spPr bwMode="auto">
            <a:xfrm>
              <a:off x="7188200" y="2733675"/>
              <a:ext cx="249238" cy="241300"/>
            </a:xfrm>
            <a:custGeom>
              <a:avLst/>
              <a:gdLst>
                <a:gd name="T0" fmla="*/ 107 w 147"/>
                <a:gd name="T1" fmla="*/ 85 h 142"/>
                <a:gd name="T2" fmla="*/ 99 w 147"/>
                <a:gd name="T3" fmla="*/ 16 h 142"/>
                <a:gd name="T4" fmla="*/ 60 w 147"/>
                <a:gd name="T5" fmla="*/ 0 h 142"/>
                <a:gd name="T6" fmla="*/ 60 w 147"/>
                <a:gd name="T7" fmla="*/ 45 h 142"/>
                <a:gd name="T8" fmla="*/ 94 w 147"/>
                <a:gd name="T9" fmla="*/ 45 h 142"/>
                <a:gd name="T10" fmla="*/ 94 w 147"/>
                <a:gd name="T11" fmla="*/ 66 h 142"/>
                <a:gd name="T12" fmla="*/ 94 w 147"/>
                <a:gd name="T13" fmla="*/ 66 h 142"/>
                <a:gd name="T14" fmla="*/ 94 w 147"/>
                <a:gd name="T15" fmla="*/ 66 h 142"/>
                <a:gd name="T16" fmla="*/ 60 w 147"/>
                <a:gd name="T17" fmla="*/ 66 h 142"/>
                <a:gd name="T18" fmla="*/ 60 w 147"/>
                <a:gd name="T19" fmla="*/ 111 h 142"/>
                <a:gd name="T20" fmla="*/ 90 w 147"/>
                <a:gd name="T21" fmla="*/ 102 h 142"/>
                <a:gd name="T22" fmla="*/ 129 w 147"/>
                <a:gd name="T23" fmla="*/ 142 h 142"/>
                <a:gd name="T24" fmla="*/ 147 w 147"/>
                <a:gd name="T25" fmla="*/ 124 h 142"/>
                <a:gd name="T26" fmla="*/ 107 w 147"/>
                <a:gd name="T27" fmla="*/ 85 h 142"/>
                <a:gd name="T28" fmla="*/ 60 w 147"/>
                <a:gd name="T29" fmla="*/ 0 h 142"/>
                <a:gd name="T30" fmla="*/ 21 w 147"/>
                <a:gd name="T31" fmla="*/ 16 h 142"/>
                <a:gd name="T32" fmla="*/ 21 w 147"/>
                <a:gd name="T33" fmla="*/ 94 h 142"/>
                <a:gd name="T34" fmla="*/ 60 w 147"/>
                <a:gd name="T35" fmla="*/ 111 h 142"/>
                <a:gd name="T36" fmla="*/ 60 w 147"/>
                <a:gd name="T37" fmla="*/ 66 h 142"/>
                <a:gd name="T38" fmla="*/ 27 w 147"/>
                <a:gd name="T39" fmla="*/ 66 h 142"/>
                <a:gd name="T40" fmla="*/ 27 w 147"/>
                <a:gd name="T41" fmla="*/ 45 h 142"/>
                <a:gd name="T42" fmla="*/ 60 w 147"/>
                <a:gd name="T43" fmla="*/ 45 h 142"/>
                <a:gd name="T44" fmla="*/ 60 w 147"/>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7" h="142">
                  <a:moveTo>
                    <a:pt x="107" y="85"/>
                  </a:moveTo>
                  <a:cubicBezTo>
                    <a:pt x="121" y="63"/>
                    <a:pt x="118" y="35"/>
                    <a:pt x="99" y="16"/>
                  </a:cubicBezTo>
                  <a:cubicBezTo>
                    <a:pt x="89" y="6"/>
                    <a:pt x="75" y="0"/>
                    <a:pt x="60" y="0"/>
                  </a:cubicBezTo>
                  <a:cubicBezTo>
                    <a:pt x="60" y="45"/>
                    <a:pt x="60" y="45"/>
                    <a:pt x="60" y="45"/>
                  </a:cubicBezTo>
                  <a:cubicBezTo>
                    <a:pt x="94" y="45"/>
                    <a:pt x="94" y="45"/>
                    <a:pt x="94" y="45"/>
                  </a:cubicBezTo>
                  <a:cubicBezTo>
                    <a:pt x="94" y="66"/>
                    <a:pt x="94" y="66"/>
                    <a:pt x="94" y="66"/>
                  </a:cubicBezTo>
                  <a:cubicBezTo>
                    <a:pt x="94" y="66"/>
                    <a:pt x="94" y="66"/>
                    <a:pt x="94" y="66"/>
                  </a:cubicBezTo>
                  <a:cubicBezTo>
                    <a:pt x="94" y="66"/>
                    <a:pt x="94" y="66"/>
                    <a:pt x="94" y="66"/>
                  </a:cubicBezTo>
                  <a:cubicBezTo>
                    <a:pt x="60" y="66"/>
                    <a:pt x="60" y="66"/>
                    <a:pt x="60" y="66"/>
                  </a:cubicBezTo>
                  <a:cubicBezTo>
                    <a:pt x="60" y="111"/>
                    <a:pt x="60" y="111"/>
                    <a:pt x="60" y="111"/>
                  </a:cubicBezTo>
                  <a:cubicBezTo>
                    <a:pt x="71" y="111"/>
                    <a:pt x="81" y="108"/>
                    <a:pt x="90" y="102"/>
                  </a:cubicBezTo>
                  <a:cubicBezTo>
                    <a:pt x="129" y="142"/>
                    <a:pt x="129" y="142"/>
                    <a:pt x="129" y="142"/>
                  </a:cubicBezTo>
                  <a:cubicBezTo>
                    <a:pt x="147" y="124"/>
                    <a:pt x="147" y="124"/>
                    <a:pt x="147" y="124"/>
                  </a:cubicBezTo>
                  <a:lnTo>
                    <a:pt x="107" y="85"/>
                  </a:lnTo>
                  <a:close/>
                  <a:moveTo>
                    <a:pt x="60" y="0"/>
                  </a:moveTo>
                  <a:cubicBezTo>
                    <a:pt x="46" y="0"/>
                    <a:pt x="32" y="6"/>
                    <a:pt x="21" y="16"/>
                  </a:cubicBezTo>
                  <a:cubicBezTo>
                    <a:pt x="0" y="38"/>
                    <a:pt x="0" y="73"/>
                    <a:pt x="21" y="94"/>
                  </a:cubicBezTo>
                  <a:cubicBezTo>
                    <a:pt x="32" y="105"/>
                    <a:pt x="46" y="111"/>
                    <a:pt x="60" y="111"/>
                  </a:cubicBezTo>
                  <a:cubicBezTo>
                    <a:pt x="60" y="66"/>
                    <a:pt x="60" y="66"/>
                    <a:pt x="60" y="66"/>
                  </a:cubicBezTo>
                  <a:cubicBezTo>
                    <a:pt x="27" y="66"/>
                    <a:pt x="27" y="66"/>
                    <a:pt x="27" y="66"/>
                  </a:cubicBezTo>
                  <a:cubicBezTo>
                    <a:pt x="27" y="45"/>
                    <a:pt x="27" y="45"/>
                    <a:pt x="27" y="45"/>
                  </a:cubicBezTo>
                  <a:cubicBezTo>
                    <a:pt x="60" y="45"/>
                    <a:pt x="60" y="45"/>
                    <a:pt x="60" y="45"/>
                  </a:cubicBez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63" name="Oval 196"/>
            <p:cNvSpPr>
              <a:spLocks noChangeArrowheads="1"/>
            </p:cNvSpPr>
            <p:nvPr/>
          </p:nvSpPr>
          <p:spPr bwMode="auto">
            <a:xfrm>
              <a:off x="7391400" y="4017963"/>
              <a:ext cx="71438" cy="698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64" name="Freeform 197"/>
            <p:cNvSpPr>
              <a:spLocks noEditPoints="1"/>
            </p:cNvSpPr>
            <p:nvPr/>
          </p:nvSpPr>
          <p:spPr bwMode="auto">
            <a:xfrm>
              <a:off x="7359650" y="3984625"/>
              <a:ext cx="133350" cy="195263"/>
            </a:xfrm>
            <a:custGeom>
              <a:avLst/>
              <a:gdLst>
                <a:gd name="T0" fmla="*/ 79 w 79"/>
                <a:gd name="T1" fmla="*/ 0 h 115"/>
                <a:gd name="T2" fmla="*/ 40 w 79"/>
                <a:gd name="T3" fmla="*/ 0 h 115"/>
                <a:gd name="T4" fmla="*/ 40 w 79"/>
                <a:gd name="T5" fmla="*/ 9 h 115"/>
                <a:gd name="T6" fmla="*/ 40 w 79"/>
                <a:gd name="T7" fmla="*/ 9 h 115"/>
                <a:gd name="T8" fmla="*/ 70 w 79"/>
                <a:gd name="T9" fmla="*/ 40 h 115"/>
                <a:gd name="T10" fmla="*/ 40 w 79"/>
                <a:gd name="T11" fmla="*/ 70 h 115"/>
                <a:gd name="T12" fmla="*/ 40 w 79"/>
                <a:gd name="T13" fmla="*/ 70 h 115"/>
                <a:gd name="T14" fmla="*/ 40 w 79"/>
                <a:gd name="T15" fmla="*/ 70 h 115"/>
                <a:gd name="T16" fmla="*/ 40 w 79"/>
                <a:gd name="T17" fmla="*/ 84 h 115"/>
                <a:gd name="T18" fmla="*/ 40 w 79"/>
                <a:gd name="T19" fmla="*/ 84 h 115"/>
                <a:gd name="T20" fmla="*/ 50 w 79"/>
                <a:gd name="T21" fmla="*/ 94 h 115"/>
                <a:gd name="T22" fmla="*/ 40 w 79"/>
                <a:gd name="T23" fmla="*/ 104 h 115"/>
                <a:gd name="T24" fmla="*/ 40 w 79"/>
                <a:gd name="T25" fmla="*/ 104 h 115"/>
                <a:gd name="T26" fmla="*/ 40 w 79"/>
                <a:gd name="T27" fmla="*/ 104 h 115"/>
                <a:gd name="T28" fmla="*/ 40 w 79"/>
                <a:gd name="T29" fmla="*/ 115 h 115"/>
                <a:gd name="T30" fmla="*/ 79 w 79"/>
                <a:gd name="T31" fmla="*/ 115 h 115"/>
                <a:gd name="T32" fmla="*/ 79 w 79"/>
                <a:gd name="T33" fmla="*/ 0 h 115"/>
                <a:gd name="T34" fmla="*/ 40 w 79"/>
                <a:gd name="T35" fmla="*/ 0 h 115"/>
                <a:gd name="T36" fmla="*/ 0 w 79"/>
                <a:gd name="T37" fmla="*/ 0 h 115"/>
                <a:gd name="T38" fmla="*/ 0 w 79"/>
                <a:gd name="T39" fmla="*/ 115 h 115"/>
                <a:gd name="T40" fmla="*/ 40 w 79"/>
                <a:gd name="T41" fmla="*/ 115 h 115"/>
                <a:gd name="T42" fmla="*/ 40 w 79"/>
                <a:gd name="T43" fmla="*/ 104 h 115"/>
                <a:gd name="T44" fmla="*/ 29 w 79"/>
                <a:gd name="T45" fmla="*/ 94 h 115"/>
                <a:gd name="T46" fmla="*/ 40 w 79"/>
                <a:gd name="T47" fmla="*/ 84 h 115"/>
                <a:gd name="T48" fmla="*/ 40 w 79"/>
                <a:gd name="T49" fmla="*/ 70 h 115"/>
                <a:gd name="T50" fmla="*/ 9 w 79"/>
                <a:gd name="T51" fmla="*/ 40 h 115"/>
                <a:gd name="T52" fmla="*/ 40 w 79"/>
                <a:gd name="T53" fmla="*/ 9 h 115"/>
                <a:gd name="T54" fmla="*/ 40 w 79"/>
                <a:gd name="T5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 h="115">
                  <a:moveTo>
                    <a:pt x="79" y="0"/>
                  </a:moveTo>
                  <a:cubicBezTo>
                    <a:pt x="40" y="0"/>
                    <a:pt x="40" y="0"/>
                    <a:pt x="40" y="0"/>
                  </a:cubicBezTo>
                  <a:cubicBezTo>
                    <a:pt x="40" y="9"/>
                    <a:pt x="40" y="9"/>
                    <a:pt x="40" y="9"/>
                  </a:cubicBezTo>
                  <a:cubicBezTo>
                    <a:pt x="40" y="9"/>
                    <a:pt x="40" y="9"/>
                    <a:pt x="40" y="9"/>
                  </a:cubicBezTo>
                  <a:cubicBezTo>
                    <a:pt x="57" y="9"/>
                    <a:pt x="70" y="23"/>
                    <a:pt x="70" y="40"/>
                  </a:cubicBezTo>
                  <a:cubicBezTo>
                    <a:pt x="70" y="57"/>
                    <a:pt x="57" y="70"/>
                    <a:pt x="40" y="70"/>
                  </a:cubicBezTo>
                  <a:cubicBezTo>
                    <a:pt x="40" y="70"/>
                    <a:pt x="40" y="70"/>
                    <a:pt x="40" y="70"/>
                  </a:cubicBezTo>
                  <a:cubicBezTo>
                    <a:pt x="40" y="70"/>
                    <a:pt x="40" y="70"/>
                    <a:pt x="40" y="70"/>
                  </a:cubicBezTo>
                  <a:cubicBezTo>
                    <a:pt x="40" y="84"/>
                    <a:pt x="40" y="84"/>
                    <a:pt x="40" y="84"/>
                  </a:cubicBezTo>
                  <a:cubicBezTo>
                    <a:pt x="40" y="84"/>
                    <a:pt x="40" y="84"/>
                    <a:pt x="40" y="84"/>
                  </a:cubicBezTo>
                  <a:cubicBezTo>
                    <a:pt x="45" y="84"/>
                    <a:pt x="50" y="88"/>
                    <a:pt x="50" y="94"/>
                  </a:cubicBezTo>
                  <a:cubicBezTo>
                    <a:pt x="50" y="100"/>
                    <a:pt x="45" y="104"/>
                    <a:pt x="40" y="104"/>
                  </a:cubicBezTo>
                  <a:cubicBezTo>
                    <a:pt x="40" y="104"/>
                    <a:pt x="40" y="104"/>
                    <a:pt x="40" y="104"/>
                  </a:cubicBezTo>
                  <a:cubicBezTo>
                    <a:pt x="40" y="104"/>
                    <a:pt x="40" y="104"/>
                    <a:pt x="40" y="104"/>
                  </a:cubicBezTo>
                  <a:cubicBezTo>
                    <a:pt x="40" y="115"/>
                    <a:pt x="40" y="115"/>
                    <a:pt x="40" y="115"/>
                  </a:cubicBezTo>
                  <a:cubicBezTo>
                    <a:pt x="79" y="115"/>
                    <a:pt x="79" y="115"/>
                    <a:pt x="79" y="115"/>
                  </a:cubicBezTo>
                  <a:lnTo>
                    <a:pt x="79" y="0"/>
                  </a:lnTo>
                  <a:close/>
                  <a:moveTo>
                    <a:pt x="40" y="0"/>
                  </a:moveTo>
                  <a:cubicBezTo>
                    <a:pt x="0" y="0"/>
                    <a:pt x="0" y="0"/>
                    <a:pt x="0" y="0"/>
                  </a:cubicBezTo>
                  <a:cubicBezTo>
                    <a:pt x="0" y="115"/>
                    <a:pt x="0" y="115"/>
                    <a:pt x="0" y="115"/>
                  </a:cubicBezTo>
                  <a:cubicBezTo>
                    <a:pt x="40" y="115"/>
                    <a:pt x="40" y="115"/>
                    <a:pt x="40" y="115"/>
                  </a:cubicBezTo>
                  <a:cubicBezTo>
                    <a:pt x="40" y="104"/>
                    <a:pt x="40" y="104"/>
                    <a:pt x="40" y="104"/>
                  </a:cubicBezTo>
                  <a:cubicBezTo>
                    <a:pt x="34" y="104"/>
                    <a:pt x="29" y="100"/>
                    <a:pt x="29" y="94"/>
                  </a:cubicBezTo>
                  <a:cubicBezTo>
                    <a:pt x="29" y="88"/>
                    <a:pt x="34" y="84"/>
                    <a:pt x="40" y="84"/>
                  </a:cubicBezTo>
                  <a:cubicBezTo>
                    <a:pt x="40" y="70"/>
                    <a:pt x="40" y="70"/>
                    <a:pt x="40" y="70"/>
                  </a:cubicBezTo>
                  <a:cubicBezTo>
                    <a:pt x="23" y="70"/>
                    <a:pt x="9" y="57"/>
                    <a:pt x="9" y="40"/>
                  </a:cubicBezTo>
                  <a:cubicBezTo>
                    <a:pt x="9" y="23"/>
                    <a:pt x="23" y="9"/>
                    <a:pt x="40" y="9"/>
                  </a:cubicBezTo>
                  <a:lnTo>
                    <a:pt x="4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65" name="Freeform 198"/>
            <p:cNvSpPr/>
            <p:nvPr/>
          </p:nvSpPr>
          <p:spPr bwMode="auto">
            <a:xfrm>
              <a:off x="7223125" y="3962400"/>
              <a:ext cx="26988" cy="14288"/>
            </a:xfrm>
            <a:custGeom>
              <a:avLst/>
              <a:gdLst>
                <a:gd name="T0" fmla="*/ 16 w 16"/>
                <a:gd name="T1" fmla="*/ 6 h 8"/>
                <a:gd name="T2" fmla="*/ 9 w 16"/>
                <a:gd name="T3" fmla="*/ 0 h 8"/>
                <a:gd name="T4" fmla="*/ 6 w 16"/>
                <a:gd name="T5" fmla="*/ 0 h 8"/>
                <a:gd name="T6" fmla="*/ 0 w 16"/>
                <a:gd name="T7" fmla="*/ 6 h 8"/>
                <a:gd name="T8" fmla="*/ 0 w 16"/>
                <a:gd name="T9" fmla="*/ 8 h 8"/>
                <a:gd name="T10" fmla="*/ 15 w 16"/>
                <a:gd name="T11" fmla="*/ 8 h 8"/>
                <a:gd name="T12" fmla="*/ 16 w 16"/>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16" y="6"/>
                  </a:moveTo>
                  <a:cubicBezTo>
                    <a:pt x="16" y="3"/>
                    <a:pt x="13" y="0"/>
                    <a:pt x="9" y="0"/>
                  </a:cubicBezTo>
                  <a:cubicBezTo>
                    <a:pt x="6" y="0"/>
                    <a:pt x="6" y="0"/>
                    <a:pt x="6" y="0"/>
                  </a:cubicBezTo>
                  <a:cubicBezTo>
                    <a:pt x="3" y="0"/>
                    <a:pt x="0" y="3"/>
                    <a:pt x="0" y="6"/>
                  </a:cubicBezTo>
                  <a:cubicBezTo>
                    <a:pt x="0" y="7"/>
                    <a:pt x="0" y="8"/>
                    <a:pt x="0" y="8"/>
                  </a:cubicBezTo>
                  <a:cubicBezTo>
                    <a:pt x="15" y="8"/>
                    <a:pt x="15" y="8"/>
                    <a:pt x="15" y="8"/>
                  </a:cubicBezTo>
                  <a:cubicBezTo>
                    <a:pt x="15" y="8"/>
                    <a:pt x="16" y="7"/>
                    <a:pt x="16" y="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66" name="Freeform 199"/>
            <p:cNvSpPr>
              <a:spLocks noEditPoints="1"/>
            </p:cNvSpPr>
            <p:nvPr/>
          </p:nvSpPr>
          <p:spPr bwMode="auto">
            <a:xfrm>
              <a:off x="7207250" y="3984625"/>
              <a:ext cx="133350" cy="195263"/>
            </a:xfrm>
            <a:custGeom>
              <a:avLst/>
              <a:gdLst>
                <a:gd name="T0" fmla="*/ 40 w 79"/>
                <a:gd name="T1" fmla="*/ 115 h 115"/>
                <a:gd name="T2" fmla="*/ 79 w 79"/>
                <a:gd name="T3" fmla="*/ 115 h 115"/>
                <a:gd name="T4" fmla="*/ 79 w 79"/>
                <a:gd name="T5" fmla="*/ 0 h 115"/>
                <a:gd name="T6" fmla="*/ 40 w 79"/>
                <a:gd name="T7" fmla="*/ 0 h 115"/>
                <a:gd name="T8" fmla="*/ 40 w 79"/>
                <a:gd name="T9" fmla="*/ 9 h 115"/>
                <a:gd name="T10" fmla="*/ 40 w 79"/>
                <a:gd name="T11" fmla="*/ 9 h 115"/>
                <a:gd name="T12" fmla="*/ 40 w 79"/>
                <a:gd name="T13" fmla="*/ 9 h 115"/>
                <a:gd name="T14" fmla="*/ 70 w 79"/>
                <a:gd name="T15" fmla="*/ 40 h 115"/>
                <a:gd name="T16" fmla="*/ 40 w 79"/>
                <a:gd name="T17" fmla="*/ 70 h 115"/>
                <a:gd name="T18" fmla="*/ 40 w 79"/>
                <a:gd name="T19" fmla="*/ 70 h 115"/>
                <a:gd name="T20" fmla="*/ 40 w 79"/>
                <a:gd name="T21" fmla="*/ 84 h 115"/>
                <a:gd name="T22" fmla="*/ 40 w 79"/>
                <a:gd name="T23" fmla="*/ 84 h 115"/>
                <a:gd name="T24" fmla="*/ 50 w 79"/>
                <a:gd name="T25" fmla="*/ 94 h 115"/>
                <a:gd name="T26" fmla="*/ 40 w 79"/>
                <a:gd name="T27" fmla="*/ 104 h 115"/>
                <a:gd name="T28" fmla="*/ 40 w 79"/>
                <a:gd name="T29" fmla="*/ 104 h 115"/>
                <a:gd name="T30" fmla="*/ 40 w 79"/>
                <a:gd name="T31" fmla="*/ 104 h 115"/>
                <a:gd name="T32" fmla="*/ 40 w 79"/>
                <a:gd name="T33" fmla="*/ 115 h 115"/>
                <a:gd name="T34" fmla="*/ 0 w 79"/>
                <a:gd name="T35" fmla="*/ 115 h 115"/>
                <a:gd name="T36" fmla="*/ 40 w 79"/>
                <a:gd name="T37" fmla="*/ 115 h 115"/>
                <a:gd name="T38" fmla="*/ 40 w 79"/>
                <a:gd name="T39" fmla="*/ 104 h 115"/>
                <a:gd name="T40" fmla="*/ 29 w 79"/>
                <a:gd name="T41" fmla="*/ 94 h 115"/>
                <a:gd name="T42" fmla="*/ 40 w 79"/>
                <a:gd name="T43" fmla="*/ 84 h 115"/>
                <a:gd name="T44" fmla="*/ 40 w 79"/>
                <a:gd name="T45" fmla="*/ 70 h 115"/>
                <a:gd name="T46" fmla="*/ 9 w 79"/>
                <a:gd name="T47" fmla="*/ 40 h 115"/>
                <a:gd name="T48" fmla="*/ 40 w 79"/>
                <a:gd name="T49" fmla="*/ 9 h 115"/>
                <a:gd name="T50" fmla="*/ 40 w 79"/>
                <a:gd name="T51" fmla="*/ 0 h 115"/>
                <a:gd name="T52" fmla="*/ 20 w 79"/>
                <a:gd name="T53" fmla="*/ 0 h 115"/>
                <a:gd name="T54" fmla="*/ 15 w 79"/>
                <a:gd name="T55" fmla="*/ 0 h 115"/>
                <a:gd name="T56" fmla="*/ 0 w 79"/>
                <a:gd name="T57" fmla="*/ 0 h 115"/>
                <a:gd name="T58" fmla="*/ 0 w 79"/>
                <a:gd name="T59"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115">
                  <a:moveTo>
                    <a:pt x="40" y="115"/>
                  </a:moveTo>
                  <a:cubicBezTo>
                    <a:pt x="79" y="115"/>
                    <a:pt x="79" y="115"/>
                    <a:pt x="79" y="115"/>
                  </a:cubicBezTo>
                  <a:cubicBezTo>
                    <a:pt x="79" y="0"/>
                    <a:pt x="79" y="0"/>
                    <a:pt x="79" y="0"/>
                  </a:cubicBezTo>
                  <a:cubicBezTo>
                    <a:pt x="40" y="0"/>
                    <a:pt x="40" y="0"/>
                    <a:pt x="40" y="0"/>
                  </a:cubicBezTo>
                  <a:cubicBezTo>
                    <a:pt x="40" y="9"/>
                    <a:pt x="40" y="9"/>
                    <a:pt x="40" y="9"/>
                  </a:cubicBezTo>
                  <a:cubicBezTo>
                    <a:pt x="40" y="9"/>
                    <a:pt x="40" y="9"/>
                    <a:pt x="40" y="9"/>
                  </a:cubicBezTo>
                  <a:cubicBezTo>
                    <a:pt x="40" y="9"/>
                    <a:pt x="40" y="9"/>
                    <a:pt x="40" y="9"/>
                  </a:cubicBezTo>
                  <a:cubicBezTo>
                    <a:pt x="57" y="9"/>
                    <a:pt x="70" y="23"/>
                    <a:pt x="70" y="40"/>
                  </a:cubicBezTo>
                  <a:cubicBezTo>
                    <a:pt x="70" y="57"/>
                    <a:pt x="57" y="70"/>
                    <a:pt x="40" y="70"/>
                  </a:cubicBezTo>
                  <a:cubicBezTo>
                    <a:pt x="40" y="70"/>
                    <a:pt x="40" y="70"/>
                    <a:pt x="40" y="70"/>
                  </a:cubicBezTo>
                  <a:cubicBezTo>
                    <a:pt x="40" y="84"/>
                    <a:pt x="40" y="84"/>
                    <a:pt x="40" y="84"/>
                  </a:cubicBezTo>
                  <a:cubicBezTo>
                    <a:pt x="40" y="84"/>
                    <a:pt x="40" y="84"/>
                    <a:pt x="40" y="84"/>
                  </a:cubicBezTo>
                  <a:cubicBezTo>
                    <a:pt x="46" y="84"/>
                    <a:pt x="50" y="88"/>
                    <a:pt x="50" y="94"/>
                  </a:cubicBezTo>
                  <a:cubicBezTo>
                    <a:pt x="50" y="100"/>
                    <a:pt x="46" y="104"/>
                    <a:pt x="40" y="104"/>
                  </a:cubicBezTo>
                  <a:cubicBezTo>
                    <a:pt x="40" y="104"/>
                    <a:pt x="40" y="104"/>
                    <a:pt x="40" y="104"/>
                  </a:cubicBezTo>
                  <a:cubicBezTo>
                    <a:pt x="40" y="104"/>
                    <a:pt x="40" y="104"/>
                    <a:pt x="40" y="104"/>
                  </a:cubicBezTo>
                  <a:lnTo>
                    <a:pt x="40" y="115"/>
                  </a:lnTo>
                  <a:close/>
                  <a:moveTo>
                    <a:pt x="0" y="115"/>
                  </a:moveTo>
                  <a:cubicBezTo>
                    <a:pt x="40" y="115"/>
                    <a:pt x="40" y="115"/>
                    <a:pt x="40" y="115"/>
                  </a:cubicBezTo>
                  <a:cubicBezTo>
                    <a:pt x="40" y="104"/>
                    <a:pt x="40" y="104"/>
                    <a:pt x="40" y="104"/>
                  </a:cubicBezTo>
                  <a:cubicBezTo>
                    <a:pt x="34" y="104"/>
                    <a:pt x="29" y="100"/>
                    <a:pt x="29" y="94"/>
                  </a:cubicBezTo>
                  <a:cubicBezTo>
                    <a:pt x="29" y="88"/>
                    <a:pt x="34" y="84"/>
                    <a:pt x="40" y="84"/>
                  </a:cubicBezTo>
                  <a:cubicBezTo>
                    <a:pt x="40" y="70"/>
                    <a:pt x="40" y="70"/>
                    <a:pt x="40" y="70"/>
                  </a:cubicBezTo>
                  <a:cubicBezTo>
                    <a:pt x="23" y="70"/>
                    <a:pt x="9" y="57"/>
                    <a:pt x="9" y="40"/>
                  </a:cubicBezTo>
                  <a:cubicBezTo>
                    <a:pt x="9" y="23"/>
                    <a:pt x="23" y="9"/>
                    <a:pt x="40" y="9"/>
                  </a:cubicBezTo>
                  <a:cubicBezTo>
                    <a:pt x="40" y="0"/>
                    <a:pt x="40" y="0"/>
                    <a:pt x="40" y="0"/>
                  </a:cubicBezTo>
                  <a:cubicBezTo>
                    <a:pt x="20" y="0"/>
                    <a:pt x="20" y="0"/>
                    <a:pt x="20" y="0"/>
                  </a:cubicBezTo>
                  <a:cubicBezTo>
                    <a:pt x="15" y="0"/>
                    <a:pt x="15" y="0"/>
                    <a:pt x="15" y="0"/>
                  </a:cubicBezTo>
                  <a:cubicBezTo>
                    <a:pt x="0" y="0"/>
                    <a:pt x="0" y="0"/>
                    <a:pt x="0" y="0"/>
                  </a:cubicBezTo>
                  <a:lnTo>
                    <a:pt x="0" y="11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67" name="Oval 200"/>
            <p:cNvSpPr>
              <a:spLocks noChangeArrowheads="1"/>
            </p:cNvSpPr>
            <p:nvPr/>
          </p:nvSpPr>
          <p:spPr bwMode="auto">
            <a:xfrm>
              <a:off x="7239000" y="4017963"/>
              <a:ext cx="71438" cy="698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68" name="Freeform 201"/>
            <p:cNvSpPr/>
            <p:nvPr/>
          </p:nvSpPr>
          <p:spPr bwMode="auto">
            <a:xfrm>
              <a:off x="6911975" y="3883025"/>
              <a:ext cx="217488" cy="50800"/>
            </a:xfrm>
            <a:custGeom>
              <a:avLst/>
              <a:gdLst>
                <a:gd name="T0" fmla="*/ 124 w 137"/>
                <a:gd name="T1" fmla="*/ 21 h 32"/>
                <a:gd name="T2" fmla="*/ 12 w 137"/>
                <a:gd name="T3" fmla="*/ 21 h 32"/>
                <a:gd name="T4" fmla="*/ 12 w 137"/>
                <a:gd name="T5" fmla="*/ 0 h 32"/>
                <a:gd name="T6" fmla="*/ 0 w 137"/>
                <a:gd name="T7" fmla="*/ 0 h 32"/>
                <a:gd name="T8" fmla="*/ 0 w 137"/>
                <a:gd name="T9" fmla="*/ 32 h 32"/>
                <a:gd name="T10" fmla="*/ 137 w 137"/>
                <a:gd name="T11" fmla="*/ 32 h 32"/>
                <a:gd name="T12" fmla="*/ 137 w 137"/>
                <a:gd name="T13" fmla="*/ 0 h 32"/>
                <a:gd name="T14" fmla="*/ 124 w 137"/>
                <a:gd name="T15" fmla="*/ 0 h 32"/>
                <a:gd name="T16" fmla="*/ 124 w 137"/>
                <a:gd name="T1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32">
                  <a:moveTo>
                    <a:pt x="124" y="21"/>
                  </a:moveTo>
                  <a:lnTo>
                    <a:pt x="12" y="21"/>
                  </a:lnTo>
                  <a:lnTo>
                    <a:pt x="12" y="0"/>
                  </a:lnTo>
                  <a:lnTo>
                    <a:pt x="0" y="0"/>
                  </a:lnTo>
                  <a:lnTo>
                    <a:pt x="0" y="32"/>
                  </a:lnTo>
                  <a:lnTo>
                    <a:pt x="137" y="32"/>
                  </a:lnTo>
                  <a:lnTo>
                    <a:pt x="137" y="0"/>
                  </a:lnTo>
                  <a:lnTo>
                    <a:pt x="124" y="0"/>
                  </a:lnTo>
                  <a:lnTo>
                    <a:pt x="124"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69" name="Freeform 202"/>
            <p:cNvSpPr/>
            <p:nvPr/>
          </p:nvSpPr>
          <p:spPr bwMode="auto">
            <a:xfrm>
              <a:off x="6942138" y="3729038"/>
              <a:ext cx="160337" cy="171450"/>
            </a:xfrm>
            <a:custGeom>
              <a:avLst/>
              <a:gdLst>
                <a:gd name="T0" fmla="*/ 17 w 101"/>
                <a:gd name="T1" fmla="*/ 63 h 108"/>
                <a:gd name="T2" fmla="*/ 17 w 101"/>
                <a:gd name="T3" fmla="*/ 108 h 108"/>
                <a:gd name="T4" fmla="*/ 83 w 101"/>
                <a:gd name="T5" fmla="*/ 108 h 108"/>
                <a:gd name="T6" fmla="*/ 83 w 101"/>
                <a:gd name="T7" fmla="*/ 63 h 108"/>
                <a:gd name="T8" fmla="*/ 101 w 101"/>
                <a:gd name="T9" fmla="*/ 63 h 108"/>
                <a:gd name="T10" fmla="*/ 50 w 101"/>
                <a:gd name="T11" fmla="*/ 0 h 108"/>
                <a:gd name="T12" fmla="*/ 0 w 101"/>
                <a:gd name="T13" fmla="*/ 63 h 108"/>
                <a:gd name="T14" fmla="*/ 17 w 101"/>
                <a:gd name="T15" fmla="*/ 63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108">
                  <a:moveTo>
                    <a:pt x="17" y="63"/>
                  </a:moveTo>
                  <a:lnTo>
                    <a:pt x="17" y="108"/>
                  </a:lnTo>
                  <a:lnTo>
                    <a:pt x="83" y="108"/>
                  </a:lnTo>
                  <a:lnTo>
                    <a:pt x="83" y="63"/>
                  </a:lnTo>
                  <a:lnTo>
                    <a:pt x="101" y="63"/>
                  </a:lnTo>
                  <a:lnTo>
                    <a:pt x="50" y="0"/>
                  </a:lnTo>
                  <a:lnTo>
                    <a:pt x="0" y="63"/>
                  </a:lnTo>
                  <a:lnTo>
                    <a:pt x="17" y="6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70" name="Freeform 203"/>
            <p:cNvSpPr/>
            <p:nvPr/>
          </p:nvSpPr>
          <p:spPr bwMode="auto">
            <a:xfrm>
              <a:off x="7008813" y="4138613"/>
              <a:ext cx="58737" cy="73025"/>
            </a:xfrm>
            <a:custGeom>
              <a:avLst/>
              <a:gdLst>
                <a:gd name="T0" fmla="*/ 0 w 35"/>
                <a:gd name="T1" fmla="*/ 0 h 43"/>
                <a:gd name="T2" fmla="*/ 14 w 35"/>
                <a:gd name="T3" fmla="*/ 43 h 43"/>
                <a:gd name="T4" fmla="*/ 35 w 35"/>
                <a:gd name="T5" fmla="*/ 0 h 43"/>
                <a:gd name="T6" fmla="*/ 0 w 35"/>
                <a:gd name="T7" fmla="*/ 0 h 43"/>
              </a:gdLst>
              <a:ahLst/>
              <a:cxnLst>
                <a:cxn ang="0">
                  <a:pos x="T0" y="T1"/>
                </a:cxn>
                <a:cxn ang="0">
                  <a:pos x="T2" y="T3"/>
                </a:cxn>
                <a:cxn ang="0">
                  <a:pos x="T4" y="T5"/>
                </a:cxn>
                <a:cxn ang="0">
                  <a:pos x="T6" y="T7"/>
                </a:cxn>
              </a:cxnLst>
              <a:rect l="0" t="0" r="r" b="b"/>
              <a:pathLst>
                <a:path w="35" h="43">
                  <a:moveTo>
                    <a:pt x="0" y="0"/>
                  </a:moveTo>
                  <a:cubicBezTo>
                    <a:pt x="1" y="17"/>
                    <a:pt x="7" y="32"/>
                    <a:pt x="14" y="43"/>
                  </a:cubicBezTo>
                  <a:cubicBezTo>
                    <a:pt x="26" y="32"/>
                    <a:pt x="34" y="17"/>
                    <a:pt x="35"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71" name="Freeform 204"/>
            <p:cNvSpPr/>
            <p:nvPr/>
          </p:nvSpPr>
          <p:spPr bwMode="auto">
            <a:xfrm>
              <a:off x="7008813" y="4046538"/>
              <a:ext cx="58737" cy="74612"/>
            </a:xfrm>
            <a:custGeom>
              <a:avLst/>
              <a:gdLst>
                <a:gd name="T0" fmla="*/ 14 w 35"/>
                <a:gd name="T1" fmla="*/ 0 h 44"/>
                <a:gd name="T2" fmla="*/ 0 w 35"/>
                <a:gd name="T3" fmla="*/ 44 h 44"/>
                <a:gd name="T4" fmla="*/ 35 w 35"/>
                <a:gd name="T5" fmla="*/ 44 h 44"/>
                <a:gd name="T6" fmla="*/ 14 w 35"/>
                <a:gd name="T7" fmla="*/ 0 h 44"/>
              </a:gdLst>
              <a:ahLst/>
              <a:cxnLst>
                <a:cxn ang="0">
                  <a:pos x="T0" y="T1"/>
                </a:cxn>
                <a:cxn ang="0">
                  <a:pos x="T2" y="T3"/>
                </a:cxn>
                <a:cxn ang="0">
                  <a:pos x="T4" y="T5"/>
                </a:cxn>
                <a:cxn ang="0">
                  <a:pos x="T6" y="T7"/>
                </a:cxn>
              </a:cxnLst>
              <a:rect l="0" t="0" r="r" b="b"/>
              <a:pathLst>
                <a:path w="35" h="44">
                  <a:moveTo>
                    <a:pt x="14" y="0"/>
                  </a:moveTo>
                  <a:cubicBezTo>
                    <a:pt x="7" y="11"/>
                    <a:pt x="1" y="26"/>
                    <a:pt x="0" y="44"/>
                  </a:cubicBezTo>
                  <a:cubicBezTo>
                    <a:pt x="35" y="44"/>
                    <a:pt x="35" y="44"/>
                    <a:pt x="35" y="44"/>
                  </a:cubicBezTo>
                  <a:cubicBezTo>
                    <a:pt x="34" y="27"/>
                    <a:pt x="26" y="11"/>
                    <a:pt x="1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72" name="Freeform 206"/>
            <p:cNvSpPr/>
            <p:nvPr/>
          </p:nvSpPr>
          <p:spPr bwMode="auto">
            <a:xfrm>
              <a:off x="6964363" y="4017963"/>
              <a:ext cx="52387" cy="103187"/>
            </a:xfrm>
            <a:custGeom>
              <a:avLst/>
              <a:gdLst>
                <a:gd name="T0" fmla="*/ 0 w 31"/>
                <a:gd name="T1" fmla="*/ 0 h 61"/>
                <a:gd name="T2" fmla="*/ 0 w 31"/>
                <a:gd name="T3" fmla="*/ 61 h 61"/>
                <a:gd name="T4" fmla="*/ 15 w 31"/>
                <a:gd name="T5" fmla="*/ 61 h 61"/>
                <a:gd name="T6" fmla="*/ 31 w 31"/>
                <a:gd name="T7" fmla="*/ 10 h 61"/>
                <a:gd name="T8" fmla="*/ 0 w 31"/>
                <a:gd name="T9" fmla="*/ 0 h 61"/>
              </a:gdLst>
              <a:ahLst/>
              <a:cxnLst>
                <a:cxn ang="0">
                  <a:pos x="T0" y="T1"/>
                </a:cxn>
                <a:cxn ang="0">
                  <a:pos x="T2" y="T3"/>
                </a:cxn>
                <a:cxn ang="0">
                  <a:pos x="T4" y="T5"/>
                </a:cxn>
                <a:cxn ang="0">
                  <a:pos x="T6" y="T7"/>
                </a:cxn>
                <a:cxn ang="0">
                  <a:pos x="T8" y="T9"/>
                </a:cxn>
              </a:cxnLst>
              <a:rect l="0" t="0" r="r" b="b"/>
              <a:pathLst>
                <a:path w="31" h="61">
                  <a:moveTo>
                    <a:pt x="0" y="0"/>
                  </a:moveTo>
                  <a:cubicBezTo>
                    <a:pt x="0" y="61"/>
                    <a:pt x="0" y="61"/>
                    <a:pt x="0" y="61"/>
                  </a:cubicBezTo>
                  <a:cubicBezTo>
                    <a:pt x="15" y="61"/>
                    <a:pt x="15" y="61"/>
                    <a:pt x="15" y="61"/>
                  </a:cubicBezTo>
                  <a:cubicBezTo>
                    <a:pt x="16" y="41"/>
                    <a:pt x="23" y="23"/>
                    <a:pt x="31" y="10"/>
                  </a:cubicBezTo>
                  <a:cubicBezTo>
                    <a:pt x="22" y="5"/>
                    <a:pt x="12" y="1"/>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73" name="Freeform 207"/>
            <p:cNvSpPr/>
            <p:nvPr/>
          </p:nvSpPr>
          <p:spPr bwMode="auto">
            <a:xfrm>
              <a:off x="6892925" y="4138613"/>
              <a:ext cx="52388" cy="103187"/>
            </a:xfrm>
            <a:custGeom>
              <a:avLst/>
              <a:gdLst>
                <a:gd name="T0" fmla="*/ 31 w 31"/>
                <a:gd name="T1" fmla="*/ 61 h 61"/>
                <a:gd name="T2" fmla="*/ 31 w 31"/>
                <a:gd name="T3" fmla="*/ 0 h 61"/>
                <a:gd name="T4" fmla="*/ 16 w 31"/>
                <a:gd name="T5" fmla="*/ 0 h 61"/>
                <a:gd name="T6" fmla="*/ 0 w 31"/>
                <a:gd name="T7" fmla="*/ 50 h 61"/>
                <a:gd name="T8" fmla="*/ 31 w 31"/>
                <a:gd name="T9" fmla="*/ 61 h 61"/>
              </a:gdLst>
              <a:ahLst/>
              <a:cxnLst>
                <a:cxn ang="0">
                  <a:pos x="T0" y="T1"/>
                </a:cxn>
                <a:cxn ang="0">
                  <a:pos x="T2" y="T3"/>
                </a:cxn>
                <a:cxn ang="0">
                  <a:pos x="T4" y="T5"/>
                </a:cxn>
                <a:cxn ang="0">
                  <a:pos x="T6" y="T7"/>
                </a:cxn>
                <a:cxn ang="0">
                  <a:pos x="T8" y="T9"/>
                </a:cxn>
              </a:cxnLst>
              <a:rect l="0" t="0" r="r" b="b"/>
              <a:pathLst>
                <a:path w="31" h="61">
                  <a:moveTo>
                    <a:pt x="31" y="61"/>
                  </a:moveTo>
                  <a:cubicBezTo>
                    <a:pt x="31" y="0"/>
                    <a:pt x="31" y="0"/>
                    <a:pt x="31" y="0"/>
                  </a:cubicBezTo>
                  <a:cubicBezTo>
                    <a:pt x="16" y="0"/>
                    <a:pt x="16" y="0"/>
                    <a:pt x="16" y="0"/>
                  </a:cubicBezTo>
                  <a:cubicBezTo>
                    <a:pt x="15" y="20"/>
                    <a:pt x="9" y="37"/>
                    <a:pt x="0" y="50"/>
                  </a:cubicBezTo>
                  <a:cubicBezTo>
                    <a:pt x="9" y="56"/>
                    <a:pt x="20" y="60"/>
                    <a:pt x="31" y="6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74" name="Freeform 208"/>
            <p:cNvSpPr/>
            <p:nvPr/>
          </p:nvSpPr>
          <p:spPr bwMode="auto">
            <a:xfrm>
              <a:off x="6892925" y="4017963"/>
              <a:ext cx="52388" cy="103187"/>
            </a:xfrm>
            <a:custGeom>
              <a:avLst/>
              <a:gdLst>
                <a:gd name="T0" fmla="*/ 16 w 31"/>
                <a:gd name="T1" fmla="*/ 61 h 61"/>
                <a:gd name="T2" fmla="*/ 31 w 31"/>
                <a:gd name="T3" fmla="*/ 61 h 61"/>
                <a:gd name="T4" fmla="*/ 31 w 31"/>
                <a:gd name="T5" fmla="*/ 0 h 61"/>
                <a:gd name="T6" fmla="*/ 0 w 31"/>
                <a:gd name="T7" fmla="*/ 11 h 61"/>
                <a:gd name="T8" fmla="*/ 16 w 31"/>
                <a:gd name="T9" fmla="*/ 61 h 61"/>
              </a:gdLst>
              <a:ahLst/>
              <a:cxnLst>
                <a:cxn ang="0">
                  <a:pos x="T0" y="T1"/>
                </a:cxn>
                <a:cxn ang="0">
                  <a:pos x="T2" y="T3"/>
                </a:cxn>
                <a:cxn ang="0">
                  <a:pos x="T4" y="T5"/>
                </a:cxn>
                <a:cxn ang="0">
                  <a:pos x="T6" y="T7"/>
                </a:cxn>
                <a:cxn ang="0">
                  <a:pos x="T8" y="T9"/>
                </a:cxn>
              </a:cxnLst>
              <a:rect l="0" t="0" r="r" b="b"/>
              <a:pathLst>
                <a:path w="31" h="61">
                  <a:moveTo>
                    <a:pt x="16" y="61"/>
                  </a:moveTo>
                  <a:cubicBezTo>
                    <a:pt x="31" y="61"/>
                    <a:pt x="31" y="61"/>
                    <a:pt x="31" y="61"/>
                  </a:cubicBezTo>
                  <a:cubicBezTo>
                    <a:pt x="31" y="0"/>
                    <a:pt x="31" y="0"/>
                    <a:pt x="31" y="0"/>
                  </a:cubicBezTo>
                  <a:cubicBezTo>
                    <a:pt x="20" y="1"/>
                    <a:pt x="9" y="5"/>
                    <a:pt x="0" y="11"/>
                  </a:cubicBezTo>
                  <a:cubicBezTo>
                    <a:pt x="9" y="23"/>
                    <a:pt x="15" y="41"/>
                    <a:pt x="16" y="6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75" name="Freeform 209"/>
            <p:cNvSpPr/>
            <p:nvPr/>
          </p:nvSpPr>
          <p:spPr bwMode="auto">
            <a:xfrm>
              <a:off x="6843713" y="4138613"/>
              <a:ext cx="58737" cy="73025"/>
            </a:xfrm>
            <a:custGeom>
              <a:avLst/>
              <a:gdLst>
                <a:gd name="T0" fmla="*/ 21 w 34"/>
                <a:gd name="T1" fmla="*/ 43 h 43"/>
                <a:gd name="T2" fmla="*/ 34 w 34"/>
                <a:gd name="T3" fmla="*/ 0 h 43"/>
                <a:gd name="T4" fmla="*/ 0 w 34"/>
                <a:gd name="T5" fmla="*/ 0 h 43"/>
                <a:gd name="T6" fmla="*/ 21 w 34"/>
                <a:gd name="T7" fmla="*/ 43 h 43"/>
              </a:gdLst>
              <a:ahLst/>
              <a:cxnLst>
                <a:cxn ang="0">
                  <a:pos x="T0" y="T1"/>
                </a:cxn>
                <a:cxn ang="0">
                  <a:pos x="T2" y="T3"/>
                </a:cxn>
                <a:cxn ang="0">
                  <a:pos x="T4" y="T5"/>
                </a:cxn>
                <a:cxn ang="0">
                  <a:pos x="T6" y="T7"/>
                </a:cxn>
              </a:cxnLst>
              <a:rect l="0" t="0" r="r" b="b"/>
              <a:pathLst>
                <a:path w="34" h="43">
                  <a:moveTo>
                    <a:pt x="21" y="43"/>
                  </a:moveTo>
                  <a:cubicBezTo>
                    <a:pt x="27" y="32"/>
                    <a:pt x="33" y="17"/>
                    <a:pt x="34" y="0"/>
                  </a:cubicBezTo>
                  <a:cubicBezTo>
                    <a:pt x="0" y="0"/>
                    <a:pt x="0" y="0"/>
                    <a:pt x="0" y="0"/>
                  </a:cubicBezTo>
                  <a:cubicBezTo>
                    <a:pt x="1" y="17"/>
                    <a:pt x="9" y="32"/>
                    <a:pt x="21" y="4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76" name="Freeform 210"/>
            <p:cNvSpPr/>
            <p:nvPr/>
          </p:nvSpPr>
          <p:spPr bwMode="auto">
            <a:xfrm>
              <a:off x="6843713" y="4048125"/>
              <a:ext cx="58737" cy="73025"/>
            </a:xfrm>
            <a:custGeom>
              <a:avLst/>
              <a:gdLst>
                <a:gd name="T0" fmla="*/ 21 w 34"/>
                <a:gd name="T1" fmla="*/ 0 h 43"/>
                <a:gd name="T2" fmla="*/ 0 w 34"/>
                <a:gd name="T3" fmla="*/ 43 h 43"/>
                <a:gd name="T4" fmla="*/ 34 w 34"/>
                <a:gd name="T5" fmla="*/ 43 h 43"/>
                <a:gd name="T6" fmla="*/ 21 w 34"/>
                <a:gd name="T7" fmla="*/ 0 h 43"/>
              </a:gdLst>
              <a:ahLst/>
              <a:cxnLst>
                <a:cxn ang="0">
                  <a:pos x="T0" y="T1"/>
                </a:cxn>
                <a:cxn ang="0">
                  <a:pos x="T2" y="T3"/>
                </a:cxn>
                <a:cxn ang="0">
                  <a:pos x="T4" y="T5"/>
                </a:cxn>
                <a:cxn ang="0">
                  <a:pos x="T6" y="T7"/>
                </a:cxn>
              </a:cxnLst>
              <a:rect l="0" t="0" r="r" b="b"/>
              <a:pathLst>
                <a:path w="34" h="43">
                  <a:moveTo>
                    <a:pt x="21" y="0"/>
                  </a:moveTo>
                  <a:cubicBezTo>
                    <a:pt x="9" y="11"/>
                    <a:pt x="1" y="26"/>
                    <a:pt x="0" y="43"/>
                  </a:cubicBezTo>
                  <a:cubicBezTo>
                    <a:pt x="34" y="43"/>
                    <a:pt x="34" y="43"/>
                    <a:pt x="34" y="43"/>
                  </a:cubicBezTo>
                  <a:cubicBezTo>
                    <a:pt x="33" y="25"/>
                    <a:pt x="27" y="10"/>
                    <a:pt x="21"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77" name="Freeform 211"/>
            <p:cNvSpPr/>
            <p:nvPr/>
          </p:nvSpPr>
          <p:spPr bwMode="auto">
            <a:xfrm>
              <a:off x="6964363" y="4138613"/>
              <a:ext cx="52387" cy="103187"/>
            </a:xfrm>
            <a:custGeom>
              <a:avLst/>
              <a:gdLst>
                <a:gd name="T0" fmla="*/ 0 w 31"/>
                <a:gd name="T1" fmla="*/ 61 h 61"/>
                <a:gd name="T2" fmla="*/ 31 w 31"/>
                <a:gd name="T3" fmla="*/ 50 h 61"/>
                <a:gd name="T4" fmla="*/ 15 w 31"/>
                <a:gd name="T5" fmla="*/ 0 h 61"/>
                <a:gd name="T6" fmla="*/ 0 w 31"/>
                <a:gd name="T7" fmla="*/ 0 h 61"/>
                <a:gd name="T8" fmla="*/ 0 w 31"/>
                <a:gd name="T9" fmla="*/ 61 h 61"/>
              </a:gdLst>
              <a:ahLst/>
              <a:cxnLst>
                <a:cxn ang="0">
                  <a:pos x="T0" y="T1"/>
                </a:cxn>
                <a:cxn ang="0">
                  <a:pos x="T2" y="T3"/>
                </a:cxn>
                <a:cxn ang="0">
                  <a:pos x="T4" y="T5"/>
                </a:cxn>
                <a:cxn ang="0">
                  <a:pos x="T6" y="T7"/>
                </a:cxn>
                <a:cxn ang="0">
                  <a:pos x="T8" y="T9"/>
                </a:cxn>
              </a:cxnLst>
              <a:rect l="0" t="0" r="r" b="b"/>
              <a:pathLst>
                <a:path w="31" h="61">
                  <a:moveTo>
                    <a:pt x="0" y="61"/>
                  </a:moveTo>
                  <a:cubicBezTo>
                    <a:pt x="12" y="60"/>
                    <a:pt x="22" y="56"/>
                    <a:pt x="31" y="50"/>
                  </a:cubicBezTo>
                  <a:cubicBezTo>
                    <a:pt x="23" y="37"/>
                    <a:pt x="16" y="20"/>
                    <a:pt x="15" y="0"/>
                  </a:cubicBezTo>
                  <a:cubicBezTo>
                    <a:pt x="0" y="0"/>
                    <a:pt x="0" y="0"/>
                    <a:pt x="0" y="0"/>
                  </a:cubicBezTo>
                  <a:lnTo>
                    <a:pt x="0" y="6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78" name="Freeform 212"/>
            <p:cNvSpPr>
              <a:spLocks noEditPoints="1"/>
            </p:cNvSpPr>
            <p:nvPr/>
          </p:nvSpPr>
          <p:spPr bwMode="auto">
            <a:xfrm>
              <a:off x="6883400" y="2457450"/>
              <a:ext cx="230188" cy="184150"/>
            </a:xfrm>
            <a:custGeom>
              <a:avLst/>
              <a:gdLst>
                <a:gd name="T0" fmla="*/ 123 w 136"/>
                <a:gd name="T1" fmla="*/ 24 h 108"/>
                <a:gd name="T2" fmla="*/ 111 w 136"/>
                <a:gd name="T3" fmla="*/ 25 h 108"/>
                <a:gd name="T4" fmla="*/ 111 w 136"/>
                <a:gd name="T5" fmla="*/ 31 h 108"/>
                <a:gd name="T6" fmla="*/ 124 w 136"/>
                <a:gd name="T7" fmla="*/ 61 h 108"/>
                <a:gd name="T8" fmla="*/ 124 w 136"/>
                <a:gd name="T9" fmla="*/ 76 h 108"/>
                <a:gd name="T10" fmla="*/ 111 w 136"/>
                <a:gd name="T11" fmla="*/ 108 h 108"/>
                <a:gd name="T12" fmla="*/ 136 w 136"/>
                <a:gd name="T13" fmla="*/ 102 h 108"/>
                <a:gd name="T14" fmla="*/ 136 w 136"/>
                <a:gd name="T15" fmla="*/ 39 h 108"/>
                <a:gd name="T16" fmla="*/ 110 w 136"/>
                <a:gd name="T17" fmla="*/ 0 h 108"/>
                <a:gd name="T18" fmla="*/ 68 w 136"/>
                <a:gd name="T19" fmla="*/ 9 h 108"/>
                <a:gd name="T20" fmla="*/ 111 w 136"/>
                <a:gd name="T21" fmla="*/ 25 h 108"/>
                <a:gd name="T22" fmla="*/ 68 w 136"/>
                <a:gd name="T23" fmla="*/ 86 h 108"/>
                <a:gd name="T24" fmla="*/ 104 w 136"/>
                <a:gd name="T25" fmla="*/ 102 h 108"/>
                <a:gd name="T26" fmla="*/ 111 w 136"/>
                <a:gd name="T27" fmla="*/ 108 h 108"/>
                <a:gd name="T28" fmla="*/ 97 w 136"/>
                <a:gd name="T29" fmla="*/ 76 h 108"/>
                <a:gd name="T30" fmla="*/ 111 w 136"/>
                <a:gd name="T31" fmla="*/ 61 h 108"/>
                <a:gd name="T32" fmla="*/ 68 w 136"/>
                <a:gd name="T33" fmla="*/ 31 h 108"/>
                <a:gd name="T34" fmla="*/ 68 w 136"/>
                <a:gd name="T35" fmla="*/ 0 h 108"/>
                <a:gd name="T36" fmla="*/ 26 w 136"/>
                <a:gd name="T37" fmla="*/ 1 h 108"/>
                <a:gd name="T38" fmla="*/ 34 w 136"/>
                <a:gd name="T39" fmla="*/ 9 h 108"/>
                <a:gd name="T40" fmla="*/ 68 w 136"/>
                <a:gd name="T41" fmla="*/ 9 h 108"/>
                <a:gd name="T42" fmla="*/ 26 w 136"/>
                <a:gd name="T43" fmla="*/ 108 h 108"/>
                <a:gd name="T44" fmla="*/ 33 w 136"/>
                <a:gd name="T45" fmla="*/ 102 h 108"/>
                <a:gd name="T46" fmla="*/ 68 w 136"/>
                <a:gd name="T47" fmla="*/ 86 h 108"/>
                <a:gd name="T48" fmla="*/ 26 w 136"/>
                <a:gd name="T49" fmla="*/ 31 h 108"/>
                <a:gd name="T50" fmla="*/ 40 w 136"/>
                <a:gd name="T51" fmla="*/ 61 h 108"/>
                <a:gd name="T52" fmla="*/ 40 w 136"/>
                <a:gd name="T53" fmla="*/ 76 h 108"/>
                <a:gd name="T54" fmla="*/ 26 w 136"/>
                <a:gd name="T55" fmla="*/ 108 h 108"/>
                <a:gd name="T56" fmla="*/ 14 w 136"/>
                <a:gd name="T57" fmla="*/ 24 h 108"/>
                <a:gd name="T58" fmla="*/ 0 w 136"/>
                <a:gd name="T59" fmla="*/ 83 h 108"/>
                <a:gd name="T60" fmla="*/ 0 w 136"/>
                <a:gd name="T61" fmla="*/ 102 h 108"/>
                <a:gd name="T62" fmla="*/ 26 w 136"/>
                <a:gd name="T63" fmla="*/ 108 h 108"/>
                <a:gd name="T64" fmla="*/ 13 w 136"/>
                <a:gd name="T65" fmla="*/ 76 h 108"/>
                <a:gd name="T66" fmla="*/ 26 w 136"/>
                <a:gd name="T67" fmla="*/ 61 h 108"/>
                <a:gd name="T68" fmla="*/ 23 w 136"/>
                <a:gd name="T69" fmla="*/ 31 h 108"/>
                <a:gd name="T70" fmla="*/ 26 w 136"/>
                <a:gd name="T71" fmla="*/ 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6" h="108">
                  <a:moveTo>
                    <a:pt x="136" y="39"/>
                  </a:moveTo>
                  <a:cubicBezTo>
                    <a:pt x="123" y="24"/>
                    <a:pt x="123" y="24"/>
                    <a:pt x="123" y="24"/>
                  </a:cubicBezTo>
                  <a:cubicBezTo>
                    <a:pt x="111" y="1"/>
                    <a:pt x="111" y="1"/>
                    <a:pt x="111" y="1"/>
                  </a:cubicBezTo>
                  <a:cubicBezTo>
                    <a:pt x="111" y="25"/>
                    <a:pt x="111" y="25"/>
                    <a:pt x="111" y="25"/>
                  </a:cubicBezTo>
                  <a:cubicBezTo>
                    <a:pt x="114" y="31"/>
                    <a:pt x="114" y="31"/>
                    <a:pt x="114" y="31"/>
                  </a:cubicBezTo>
                  <a:cubicBezTo>
                    <a:pt x="111" y="31"/>
                    <a:pt x="111" y="31"/>
                    <a:pt x="111" y="31"/>
                  </a:cubicBezTo>
                  <a:cubicBezTo>
                    <a:pt x="111" y="61"/>
                    <a:pt x="111" y="61"/>
                    <a:pt x="111" y="61"/>
                  </a:cubicBezTo>
                  <a:cubicBezTo>
                    <a:pt x="124" y="61"/>
                    <a:pt x="124" y="61"/>
                    <a:pt x="124" y="61"/>
                  </a:cubicBezTo>
                  <a:cubicBezTo>
                    <a:pt x="124" y="76"/>
                    <a:pt x="124" y="76"/>
                    <a:pt x="124" y="76"/>
                  </a:cubicBezTo>
                  <a:cubicBezTo>
                    <a:pt x="124" y="76"/>
                    <a:pt x="124" y="76"/>
                    <a:pt x="124" y="76"/>
                  </a:cubicBezTo>
                  <a:cubicBezTo>
                    <a:pt x="111" y="76"/>
                    <a:pt x="111" y="76"/>
                    <a:pt x="111" y="76"/>
                  </a:cubicBezTo>
                  <a:cubicBezTo>
                    <a:pt x="111" y="108"/>
                    <a:pt x="111" y="108"/>
                    <a:pt x="111" y="108"/>
                  </a:cubicBezTo>
                  <a:cubicBezTo>
                    <a:pt x="130" y="108"/>
                    <a:pt x="130" y="108"/>
                    <a:pt x="130" y="108"/>
                  </a:cubicBezTo>
                  <a:cubicBezTo>
                    <a:pt x="134" y="108"/>
                    <a:pt x="136" y="105"/>
                    <a:pt x="136" y="102"/>
                  </a:cubicBezTo>
                  <a:cubicBezTo>
                    <a:pt x="136" y="86"/>
                    <a:pt x="136" y="86"/>
                    <a:pt x="136" y="86"/>
                  </a:cubicBezTo>
                  <a:lnTo>
                    <a:pt x="136" y="39"/>
                  </a:lnTo>
                  <a:close/>
                  <a:moveTo>
                    <a:pt x="111" y="1"/>
                  </a:moveTo>
                  <a:cubicBezTo>
                    <a:pt x="110" y="0"/>
                    <a:pt x="110" y="0"/>
                    <a:pt x="110" y="0"/>
                  </a:cubicBezTo>
                  <a:cubicBezTo>
                    <a:pt x="68" y="0"/>
                    <a:pt x="68" y="0"/>
                    <a:pt x="68" y="0"/>
                  </a:cubicBezTo>
                  <a:cubicBezTo>
                    <a:pt x="68" y="9"/>
                    <a:pt x="68" y="9"/>
                    <a:pt x="68" y="9"/>
                  </a:cubicBezTo>
                  <a:cubicBezTo>
                    <a:pt x="102" y="9"/>
                    <a:pt x="102" y="9"/>
                    <a:pt x="102" y="9"/>
                  </a:cubicBezTo>
                  <a:cubicBezTo>
                    <a:pt x="111" y="25"/>
                    <a:pt x="111" y="25"/>
                    <a:pt x="111" y="25"/>
                  </a:cubicBezTo>
                  <a:cubicBezTo>
                    <a:pt x="111" y="1"/>
                    <a:pt x="111" y="1"/>
                    <a:pt x="111" y="1"/>
                  </a:cubicBezTo>
                  <a:close/>
                  <a:moveTo>
                    <a:pt x="68" y="86"/>
                  </a:moveTo>
                  <a:cubicBezTo>
                    <a:pt x="104" y="86"/>
                    <a:pt x="104" y="86"/>
                    <a:pt x="104" y="86"/>
                  </a:cubicBezTo>
                  <a:cubicBezTo>
                    <a:pt x="104" y="102"/>
                    <a:pt x="104" y="102"/>
                    <a:pt x="104" y="102"/>
                  </a:cubicBezTo>
                  <a:cubicBezTo>
                    <a:pt x="104" y="105"/>
                    <a:pt x="107" y="108"/>
                    <a:pt x="110" y="108"/>
                  </a:cubicBezTo>
                  <a:cubicBezTo>
                    <a:pt x="111" y="108"/>
                    <a:pt x="111" y="108"/>
                    <a:pt x="111" y="108"/>
                  </a:cubicBezTo>
                  <a:cubicBezTo>
                    <a:pt x="111" y="76"/>
                    <a:pt x="111" y="76"/>
                    <a:pt x="111" y="76"/>
                  </a:cubicBezTo>
                  <a:cubicBezTo>
                    <a:pt x="97" y="76"/>
                    <a:pt x="97" y="76"/>
                    <a:pt x="97" y="76"/>
                  </a:cubicBezTo>
                  <a:cubicBezTo>
                    <a:pt x="97" y="61"/>
                    <a:pt x="97" y="61"/>
                    <a:pt x="97" y="61"/>
                  </a:cubicBezTo>
                  <a:cubicBezTo>
                    <a:pt x="111" y="61"/>
                    <a:pt x="111" y="61"/>
                    <a:pt x="111" y="61"/>
                  </a:cubicBezTo>
                  <a:cubicBezTo>
                    <a:pt x="111" y="31"/>
                    <a:pt x="111" y="31"/>
                    <a:pt x="111" y="31"/>
                  </a:cubicBezTo>
                  <a:cubicBezTo>
                    <a:pt x="68" y="31"/>
                    <a:pt x="68" y="31"/>
                    <a:pt x="68" y="31"/>
                  </a:cubicBezTo>
                  <a:lnTo>
                    <a:pt x="68" y="86"/>
                  </a:lnTo>
                  <a:close/>
                  <a:moveTo>
                    <a:pt x="68" y="0"/>
                  </a:moveTo>
                  <a:cubicBezTo>
                    <a:pt x="27" y="0"/>
                    <a:pt x="27" y="0"/>
                    <a:pt x="27" y="0"/>
                  </a:cubicBezTo>
                  <a:cubicBezTo>
                    <a:pt x="26" y="1"/>
                    <a:pt x="26" y="1"/>
                    <a:pt x="26" y="1"/>
                  </a:cubicBezTo>
                  <a:cubicBezTo>
                    <a:pt x="26" y="25"/>
                    <a:pt x="26" y="25"/>
                    <a:pt x="26" y="25"/>
                  </a:cubicBezTo>
                  <a:cubicBezTo>
                    <a:pt x="34" y="9"/>
                    <a:pt x="34" y="9"/>
                    <a:pt x="34" y="9"/>
                  </a:cubicBezTo>
                  <a:cubicBezTo>
                    <a:pt x="34" y="9"/>
                    <a:pt x="34" y="9"/>
                    <a:pt x="34" y="9"/>
                  </a:cubicBezTo>
                  <a:cubicBezTo>
                    <a:pt x="68" y="9"/>
                    <a:pt x="68" y="9"/>
                    <a:pt x="68" y="9"/>
                  </a:cubicBezTo>
                  <a:cubicBezTo>
                    <a:pt x="68" y="0"/>
                    <a:pt x="68" y="0"/>
                    <a:pt x="68" y="0"/>
                  </a:cubicBezTo>
                  <a:close/>
                  <a:moveTo>
                    <a:pt x="26" y="108"/>
                  </a:moveTo>
                  <a:cubicBezTo>
                    <a:pt x="27" y="108"/>
                    <a:pt x="27" y="108"/>
                    <a:pt x="27" y="108"/>
                  </a:cubicBezTo>
                  <a:cubicBezTo>
                    <a:pt x="30" y="108"/>
                    <a:pt x="33" y="105"/>
                    <a:pt x="33" y="102"/>
                  </a:cubicBezTo>
                  <a:cubicBezTo>
                    <a:pt x="33" y="86"/>
                    <a:pt x="33" y="86"/>
                    <a:pt x="33" y="86"/>
                  </a:cubicBezTo>
                  <a:cubicBezTo>
                    <a:pt x="68" y="86"/>
                    <a:pt x="68" y="86"/>
                    <a:pt x="68" y="86"/>
                  </a:cubicBezTo>
                  <a:cubicBezTo>
                    <a:pt x="68" y="31"/>
                    <a:pt x="68" y="31"/>
                    <a:pt x="68" y="31"/>
                  </a:cubicBezTo>
                  <a:cubicBezTo>
                    <a:pt x="26" y="31"/>
                    <a:pt x="26" y="31"/>
                    <a:pt x="26" y="31"/>
                  </a:cubicBezTo>
                  <a:cubicBezTo>
                    <a:pt x="26" y="61"/>
                    <a:pt x="26" y="61"/>
                    <a:pt x="26" y="61"/>
                  </a:cubicBezTo>
                  <a:cubicBezTo>
                    <a:pt x="40" y="61"/>
                    <a:pt x="40" y="61"/>
                    <a:pt x="40" y="61"/>
                  </a:cubicBezTo>
                  <a:cubicBezTo>
                    <a:pt x="40" y="76"/>
                    <a:pt x="40" y="76"/>
                    <a:pt x="40" y="76"/>
                  </a:cubicBezTo>
                  <a:cubicBezTo>
                    <a:pt x="40" y="76"/>
                    <a:pt x="40" y="76"/>
                    <a:pt x="40" y="76"/>
                  </a:cubicBezTo>
                  <a:cubicBezTo>
                    <a:pt x="26" y="76"/>
                    <a:pt x="26" y="76"/>
                    <a:pt x="26" y="76"/>
                  </a:cubicBezTo>
                  <a:lnTo>
                    <a:pt x="26" y="108"/>
                  </a:lnTo>
                  <a:close/>
                  <a:moveTo>
                    <a:pt x="26" y="1"/>
                  </a:moveTo>
                  <a:cubicBezTo>
                    <a:pt x="14" y="24"/>
                    <a:pt x="14" y="24"/>
                    <a:pt x="14" y="24"/>
                  </a:cubicBezTo>
                  <a:cubicBezTo>
                    <a:pt x="0" y="39"/>
                    <a:pt x="0" y="39"/>
                    <a:pt x="0" y="39"/>
                  </a:cubicBezTo>
                  <a:cubicBezTo>
                    <a:pt x="0" y="83"/>
                    <a:pt x="0" y="83"/>
                    <a:pt x="0" y="83"/>
                  </a:cubicBezTo>
                  <a:cubicBezTo>
                    <a:pt x="0" y="86"/>
                    <a:pt x="0" y="86"/>
                    <a:pt x="0" y="86"/>
                  </a:cubicBezTo>
                  <a:cubicBezTo>
                    <a:pt x="0" y="102"/>
                    <a:pt x="0" y="102"/>
                    <a:pt x="0" y="102"/>
                  </a:cubicBezTo>
                  <a:cubicBezTo>
                    <a:pt x="0" y="105"/>
                    <a:pt x="3" y="108"/>
                    <a:pt x="7" y="108"/>
                  </a:cubicBezTo>
                  <a:cubicBezTo>
                    <a:pt x="26" y="108"/>
                    <a:pt x="26" y="108"/>
                    <a:pt x="26" y="108"/>
                  </a:cubicBezTo>
                  <a:cubicBezTo>
                    <a:pt x="26" y="76"/>
                    <a:pt x="26" y="76"/>
                    <a:pt x="26" y="76"/>
                  </a:cubicBezTo>
                  <a:cubicBezTo>
                    <a:pt x="13" y="76"/>
                    <a:pt x="13" y="76"/>
                    <a:pt x="13" y="76"/>
                  </a:cubicBezTo>
                  <a:cubicBezTo>
                    <a:pt x="13" y="61"/>
                    <a:pt x="13" y="61"/>
                    <a:pt x="13" y="61"/>
                  </a:cubicBezTo>
                  <a:cubicBezTo>
                    <a:pt x="26" y="61"/>
                    <a:pt x="26" y="61"/>
                    <a:pt x="26" y="61"/>
                  </a:cubicBezTo>
                  <a:cubicBezTo>
                    <a:pt x="26" y="31"/>
                    <a:pt x="26" y="31"/>
                    <a:pt x="26" y="31"/>
                  </a:cubicBezTo>
                  <a:cubicBezTo>
                    <a:pt x="23" y="31"/>
                    <a:pt x="23" y="31"/>
                    <a:pt x="23" y="31"/>
                  </a:cubicBezTo>
                  <a:cubicBezTo>
                    <a:pt x="26" y="25"/>
                    <a:pt x="26" y="25"/>
                    <a:pt x="26" y="25"/>
                  </a:cubicBezTo>
                  <a:lnTo>
                    <a:pt x="26" y="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79" name="Freeform 213"/>
            <p:cNvSpPr/>
            <p:nvPr/>
          </p:nvSpPr>
          <p:spPr bwMode="auto">
            <a:xfrm>
              <a:off x="8224838" y="3887788"/>
              <a:ext cx="98425" cy="98425"/>
            </a:xfrm>
            <a:custGeom>
              <a:avLst/>
              <a:gdLst>
                <a:gd name="T0" fmla="*/ 12 w 58"/>
                <a:gd name="T1" fmla="*/ 53 h 58"/>
                <a:gd name="T2" fmla="*/ 28 w 58"/>
                <a:gd name="T3" fmla="*/ 58 h 58"/>
                <a:gd name="T4" fmla="*/ 58 w 58"/>
                <a:gd name="T5" fmla="*/ 29 h 58"/>
                <a:gd name="T6" fmla="*/ 28 w 58"/>
                <a:gd name="T7" fmla="*/ 0 h 58"/>
                <a:gd name="T8" fmla="*/ 0 w 58"/>
                <a:gd name="T9" fmla="*/ 24 h 58"/>
                <a:gd name="T10" fmla="*/ 28 w 58"/>
                <a:gd name="T11" fmla="*/ 24 h 58"/>
                <a:gd name="T12" fmla="*/ 38 w 58"/>
                <a:gd name="T13" fmla="*/ 24 h 58"/>
                <a:gd name="T14" fmla="*/ 32 w 58"/>
                <a:gd name="T15" fmla="*/ 32 h 58"/>
                <a:gd name="T16" fmla="*/ 12 w 58"/>
                <a:gd name="T17"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12" y="53"/>
                  </a:moveTo>
                  <a:cubicBezTo>
                    <a:pt x="17" y="56"/>
                    <a:pt x="22" y="58"/>
                    <a:pt x="28" y="58"/>
                  </a:cubicBezTo>
                  <a:cubicBezTo>
                    <a:pt x="44" y="58"/>
                    <a:pt x="58" y="45"/>
                    <a:pt x="58" y="29"/>
                  </a:cubicBezTo>
                  <a:cubicBezTo>
                    <a:pt x="58" y="13"/>
                    <a:pt x="44" y="0"/>
                    <a:pt x="28" y="0"/>
                  </a:cubicBezTo>
                  <a:cubicBezTo>
                    <a:pt x="14" y="0"/>
                    <a:pt x="2" y="10"/>
                    <a:pt x="0" y="24"/>
                  </a:cubicBezTo>
                  <a:cubicBezTo>
                    <a:pt x="28" y="24"/>
                    <a:pt x="28" y="24"/>
                    <a:pt x="28" y="24"/>
                  </a:cubicBezTo>
                  <a:cubicBezTo>
                    <a:pt x="38" y="24"/>
                    <a:pt x="38" y="24"/>
                    <a:pt x="38" y="24"/>
                  </a:cubicBezTo>
                  <a:cubicBezTo>
                    <a:pt x="32" y="32"/>
                    <a:pt x="32" y="32"/>
                    <a:pt x="32" y="32"/>
                  </a:cubicBezTo>
                  <a:lnTo>
                    <a:pt x="12" y="5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80" name="Freeform 214"/>
            <p:cNvSpPr/>
            <p:nvPr/>
          </p:nvSpPr>
          <p:spPr bwMode="auto">
            <a:xfrm>
              <a:off x="8069263" y="3937000"/>
              <a:ext cx="203200" cy="192088"/>
            </a:xfrm>
            <a:custGeom>
              <a:avLst/>
              <a:gdLst>
                <a:gd name="T0" fmla="*/ 54 w 120"/>
                <a:gd name="T1" fmla="*/ 60 h 113"/>
                <a:gd name="T2" fmla="*/ 54 w 120"/>
                <a:gd name="T3" fmla="*/ 63 h 113"/>
                <a:gd name="T4" fmla="*/ 54 w 120"/>
                <a:gd name="T5" fmla="*/ 67 h 113"/>
                <a:gd name="T6" fmla="*/ 54 w 120"/>
                <a:gd name="T7" fmla="*/ 103 h 113"/>
                <a:gd name="T8" fmla="*/ 40 w 120"/>
                <a:gd name="T9" fmla="*/ 113 h 113"/>
                <a:gd name="T10" fmla="*/ 79 w 120"/>
                <a:gd name="T11" fmla="*/ 113 h 113"/>
                <a:gd name="T12" fmla="*/ 67 w 120"/>
                <a:gd name="T13" fmla="*/ 103 h 113"/>
                <a:gd name="T14" fmla="*/ 67 w 120"/>
                <a:gd name="T15" fmla="*/ 67 h 113"/>
                <a:gd name="T16" fmla="*/ 67 w 120"/>
                <a:gd name="T17" fmla="*/ 63 h 113"/>
                <a:gd name="T18" fmla="*/ 67 w 120"/>
                <a:gd name="T19" fmla="*/ 60 h 113"/>
                <a:gd name="T20" fmla="*/ 101 w 120"/>
                <a:gd name="T21" fmla="*/ 22 h 113"/>
                <a:gd name="T22" fmla="*/ 120 w 120"/>
                <a:gd name="T23" fmla="*/ 0 h 113"/>
                <a:gd name="T24" fmla="*/ 91 w 120"/>
                <a:gd name="T25" fmla="*/ 0 h 113"/>
                <a:gd name="T26" fmla="*/ 0 w 120"/>
                <a:gd name="T27" fmla="*/ 0 h 113"/>
                <a:gd name="T28" fmla="*/ 54 w 120"/>
                <a:gd name="T29" fmla="*/ 6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13">
                  <a:moveTo>
                    <a:pt x="54" y="60"/>
                  </a:moveTo>
                  <a:cubicBezTo>
                    <a:pt x="54" y="63"/>
                    <a:pt x="54" y="63"/>
                    <a:pt x="54" y="63"/>
                  </a:cubicBezTo>
                  <a:cubicBezTo>
                    <a:pt x="54" y="67"/>
                    <a:pt x="54" y="67"/>
                    <a:pt x="54" y="67"/>
                  </a:cubicBezTo>
                  <a:cubicBezTo>
                    <a:pt x="54" y="103"/>
                    <a:pt x="54" y="103"/>
                    <a:pt x="54" y="103"/>
                  </a:cubicBezTo>
                  <a:cubicBezTo>
                    <a:pt x="46" y="104"/>
                    <a:pt x="40" y="108"/>
                    <a:pt x="40" y="113"/>
                  </a:cubicBezTo>
                  <a:cubicBezTo>
                    <a:pt x="79" y="113"/>
                    <a:pt x="79" y="113"/>
                    <a:pt x="79" y="113"/>
                  </a:cubicBezTo>
                  <a:cubicBezTo>
                    <a:pt x="79" y="108"/>
                    <a:pt x="74" y="105"/>
                    <a:pt x="67" y="103"/>
                  </a:cubicBezTo>
                  <a:cubicBezTo>
                    <a:pt x="67" y="67"/>
                    <a:pt x="67" y="67"/>
                    <a:pt x="67" y="67"/>
                  </a:cubicBezTo>
                  <a:cubicBezTo>
                    <a:pt x="67" y="63"/>
                    <a:pt x="67" y="63"/>
                    <a:pt x="67" y="63"/>
                  </a:cubicBezTo>
                  <a:cubicBezTo>
                    <a:pt x="67" y="60"/>
                    <a:pt x="67" y="60"/>
                    <a:pt x="67" y="60"/>
                  </a:cubicBezTo>
                  <a:cubicBezTo>
                    <a:pt x="101" y="22"/>
                    <a:pt x="101" y="22"/>
                    <a:pt x="101" y="22"/>
                  </a:cubicBezTo>
                  <a:cubicBezTo>
                    <a:pt x="120" y="0"/>
                    <a:pt x="120" y="0"/>
                    <a:pt x="120" y="0"/>
                  </a:cubicBezTo>
                  <a:cubicBezTo>
                    <a:pt x="91" y="0"/>
                    <a:pt x="91" y="0"/>
                    <a:pt x="91" y="0"/>
                  </a:cubicBezTo>
                  <a:cubicBezTo>
                    <a:pt x="0" y="0"/>
                    <a:pt x="0" y="0"/>
                    <a:pt x="0" y="0"/>
                  </a:cubicBezTo>
                  <a:lnTo>
                    <a:pt x="54" y="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81" name="Freeform 215"/>
            <p:cNvSpPr/>
            <p:nvPr/>
          </p:nvSpPr>
          <p:spPr bwMode="auto">
            <a:xfrm>
              <a:off x="8099425" y="3176588"/>
              <a:ext cx="241300" cy="63500"/>
            </a:xfrm>
            <a:custGeom>
              <a:avLst/>
              <a:gdLst>
                <a:gd name="T0" fmla="*/ 99 w 152"/>
                <a:gd name="T1" fmla="*/ 21 h 40"/>
                <a:gd name="T2" fmla="*/ 53 w 152"/>
                <a:gd name="T3" fmla="*/ 21 h 40"/>
                <a:gd name="T4" fmla="*/ 53 w 152"/>
                <a:gd name="T5" fmla="*/ 0 h 40"/>
                <a:gd name="T6" fmla="*/ 0 w 152"/>
                <a:gd name="T7" fmla="*/ 0 h 40"/>
                <a:gd name="T8" fmla="*/ 0 w 152"/>
                <a:gd name="T9" fmla="*/ 40 h 40"/>
                <a:gd name="T10" fmla="*/ 152 w 152"/>
                <a:gd name="T11" fmla="*/ 40 h 40"/>
                <a:gd name="T12" fmla="*/ 152 w 152"/>
                <a:gd name="T13" fmla="*/ 0 h 40"/>
                <a:gd name="T14" fmla="*/ 99 w 152"/>
                <a:gd name="T15" fmla="*/ 0 h 40"/>
                <a:gd name="T16" fmla="*/ 99 w 152"/>
                <a:gd name="T17"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40">
                  <a:moveTo>
                    <a:pt x="99" y="21"/>
                  </a:moveTo>
                  <a:lnTo>
                    <a:pt x="53" y="21"/>
                  </a:lnTo>
                  <a:lnTo>
                    <a:pt x="53" y="0"/>
                  </a:lnTo>
                  <a:lnTo>
                    <a:pt x="0" y="0"/>
                  </a:lnTo>
                  <a:lnTo>
                    <a:pt x="0" y="40"/>
                  </a:lnTo>
                  <a:lnTo>
                    <a:pt x="152" y="40"/>
                  </a:lnTo>
                  <a:lnTo>
                    <a:pt x="152" y="0"/>
                  </a:lnTo>
                  <a:lnTo>
                    <a:pt x="99" y="0"/>
                  </a:lnTo>
                  <a:lnTo>
                    <a:pt x="99"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82" name="Rectangle 216"/>
            <p:cNvSpPr>
              <a:spLocks noChangeArrowheads="1"/>
            </p:cNvSpPr>
            <p:nvPr/>
          </p:nvSpPr>
          <p:spPr bwMode="auto">
            <a:xfrm>
              <a:off x="8197850" y="3176588"/>
              <a:ext cx="44450" cy="17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83" name="Freeform 217"/>
            <p:cNvSpPr>
              <a:spLocks noEditPoints="1"/>
            </p:cNvSpPr>
            <p:nvPr/>
          </p:nvSpPr>
          <p:spPr bwMode="auto">
            <a:xfrm>
              <a:off x="8099425" y="3036888"/>
              <a:ext cx="241300" cy="125412"/>
            </a:xfrm>
            <a:custGeom>
              <a:avLst/>
              <a:gdLst>
                <a:gd name="T0" fmla="*/ 113 w 152"/>
                <a:gd name="T1" fmla="*/ 0 h 79"/>
                <a:gd name="T2" fmla="*/ 75 w 152"/>
                <a:gd name="T3" fmla="*/ 0 h 79"/>
                <a:gd name="T4" fmla="*/ 75 w 152"/>
                <a:gd name="T5" fmla="*/ 13 h 79"/>
                <a:gd name="T6" fmla="*/ 100 w 152"/>
                <a:gd name="T7" fmla="*/ 13 h 79"/>
                <a:gd name="T8" fmla="*/ 100 w 152"/>
                <a:gd name="T9" fmla="*/ 29 h 79"/>
                <a:gd name="T10" fmla="*/ 75 w 152"/>
                <a:gd name="T11" fmla="*/ 29 h 79"/>
                <a:gd name="T12" fmla="*/ 75 w 152"/>
                <a:gd name="T13" fmla="*/ 79 h 79"/>
                <a:gd name="T14" fmla="*/ 99 w 152"/>
                <a:gd name="T15" fmla="*/ 79 h 79"/>
                <a:gd name="T16" fmla="*/ 152 w 152"/>
                <a:gd name="T17" fmla="*/ 79 h 79"/>
                <a:gd name="T18" fmla="*/ 152 w 152"/>
                <a:gd name="T19" fmla="*/ 29 h 79"/>
                <a:gd name="T20" fmla="*/ 113 w 152"/>
                <a:gd name="T21" fmla="*/ 29 h 79"/>
                <a:gd name="T22" fmla="*/ 113 w 152"/>
                <a:gd name="T23" fmla="*/ 0 h 79"/>
                <a:gd name="T24" fmla="*/ 75 w 152"/>
                <a:gd name="T25" fmla="*/ 0 h 79"/>
                <a:gd name="T26" fmla="*/ 38 w 152"/>
                <a:gd name="T27" fmla="*/ 0 h 79"/>
                <a:gd name="T28" fmla="*/ 38 w 152"/>
                <a:gd name="T29" fmla="*/ 29 h 79"/>
                <a:gd name="T30" fmla="*/ 0 w 152"/>
                <a:gd name="T31" fmla="*/ 29 h 79"/>
                <a:gd name="T32" fmla="*/ 0 w 152"/>
                <a:gd name="T33" fmla="*/ 79 h 79"/>
                <a:gd name="T34" fmla="*/ 53 w 152"/>
                <a:gd name="T35" fmla="*/ 79 h 79"/>
                <a:gd name="T36" fmla="*/ 75 w 152"/>
                <a:gd name="T37" fmla="*/ 79 h 79"/>
                <a:gd name="T38" fmla="*/ 75 w 152"/>
                <a:gd name="T39" fmla="*/ 29 h 79"/>
                <a:gd name="T40" fmla="*/ 52 w 152"/>
                <a:gd name="T41" fmla="*/ 29 h 79"/>
                <a:gd name="T42" fmla="*/ 52 w 152"/>
                <a:gd name="T43" fmla="*/ 13 h 79"/>
                <a:gd name="T44" fmla="*/ 75 w 152"/>
                <a:gd name="T45" fmla="*/ 13 h 79"/>
                <a:gd name="T46" fmla="*/ 75 w 152"/>
                <a:gd name="T4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2" h="79">
                  <a:moveTo>
                    <a:pt x="113" y="0"/>
                  </a:moveTo>
                  <a:lnTo>
                    <a:pt x="75" y="0"/>
                  </a:lnTo>
                  <a:lnTo>
                    <a:pt x="75" y="13"/>
                  </a:lnTo>
                  <a:lnTo>
                    <a:pt x="100" y="13"/>
                  </a:lnTo>
                  <a:lnTo>
                    <a:pt x="100" y="29"/>
                  </a:lnTo>
                  <a:lnTo>
                    <a:pt x="75" y="29"/>
                  </a:lnTo>
                  <a:lnTo>
                    <a:pt x="75" y="79"/>
                  </a:lnTo>
                  <a:lnTo>
                    <a:pt x="99" y="79"/>
                  </a:lnTo>
                  <a:lnTo>
                    <a:pt x="152" y="79"/>
                  </a:lnTo>
                  <a:lnTo>
                    <a:pt x="152" y="29"/>
                  </a:lnTo>
                  <a:lnTo>
                    <a:pt x="113" y="29"/>
                  </a:lnTo>
                  <a:lnTo>
                    <a:pt x="113" y="0"/>
                  </a:lnTo>
                  <a:close/>
                  <a:moveTo>
                    <a:pt x="75" y="0"/>
                  </a:moveTo>
                  <a:lnTo>
                    <a:pt x="38" y="0"/>
                  </a:lnTo>
                  <a:lnTo>
                    <a:pt x="38" y="29"/>
                  </a:lnTo>
                  <a:lnTo>
                    <a:pt x="0" y="29"/>
                  </a:lnTo>
                  <a:lnTo>
                    <a:pt x="0" y="79"/>
                  </a:lnTo>
                  <a:lnTo>
                    <a:pt x="53" y="79"/>
                  </a:lnTo>
                  <a:lnTo>
                    <a:pt x="75" y="79"/>
                  </a:lnTo>
                  <a:lnTo>
                    <a:pt x="75" y="29"/>
                  </a:lnTo>
                  <a:lnTo>
                    <a:pt x="52" y="29"/>
                  </a:lnTo>
                  <a:lnTo>
                    <a:pt x="52" y="13"/>
                  </a:lnTo>
                  <a:lnTo>
                    <a:pt x="75" y="13"/>
                  </a:lnTo>
                  <a:lnTo>
                    <a:pt x="7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84" name="Freeform 218"/>
            <p:cNvSpPr>
              <a:spLocks noEditPoints="1"/>
            </p:cNvSpPr>
            <p:nvPr/>
          </p:nvSpPr>
          <p:spPr bwMode="auto">
            <a:xfrm>
              <a:off x="6972300" y="4310063"/>
              <a:ext cx="223838" cy="138112"/>
            </a:xfrm>
            <a:custGeom>
              <a:avLst/>
              <a:gdLst>
                <a:gd name="T0" fmla="*/ 111 w 141"/>
                <a:gd name="T1" fmla="*/ 87 h 87"/>
                <a:gd name="T2" fmla="*/ 141 w 141"/>
                <a:gd name="T3" fmla="*/ 87 h 87"/>
                <a:gd name="T4" fmla="*/ 141 w 141"/>
                <a:gd name="T5" fmla="*/ 48 h 87"/>
                <a:gd name="T6" fmla="*/ 124 w 141"/>
                <a:gd name="T7" fmla="*/ 48 h 87"/>
                <a:gd name="T8" fmla="*/ 124 w 141"/>
                <a:gd name="T9" fmla="*/ 0 h 87"/>
                <a:gd name="T10" fmla="*/ 111 w 141"/>
                <a:gd name="T11" fmla="*/ 0 h 87"/>
                <a:gd name="T12" fmla="*/ 111 w 141"/>
                <a:gd name="T13" fmla="*/ 61 h 87"/>
                <a:gd name="T14" fmla="*/ 123 w 141"/>
                <a:gd name="T15" fmla="*/ 61 h 87"/>
                <a:gd name="T16" fmla="*/ 123 w 141"/>
                <a:gd name="T17" fmla="*/ 78 h 87"/>
                <a:gd name="T18" fmla="*/ 111 w 141"/>
                <a:gd name="T19" fmla="*/ 78 h 87"/>
                <a:gd name="T20" fmla="*/ 111 w 141"/>
                <a:gd name="T21" fmla="*/ 87 h 87"/>
                <a:gd name="T22" fmla="*/ 92 w 141"/>
                <a:gd name="T23" fmla="*/ 0 h 87"/>
                <a:gd name="T24" fmla="*/ 92 w 141"/>
                <a:gd name="T25" fmla="*/ 48 h 87"/>
                <a:gd name="T26" fmla="*/ 71 w 141"/>
                <a:gd name="T27" fmla="*/ 48 h 87"/>
                <a:gd name="T28" fmla="*/ 71 w 141"/>
                <a:gd name="T29" fmla="*/ 61 h 87"/>
                <a:gd name="T30" fmla="*/ 83 w 141"/>
                <a:gd name="T31" fmla="*/ 61 h 87"/>
                <a:gd name="T32" fmla="*/ 83 w 141"/>
                <a:gd name="T33" fmla="*/ 78 h 87"/>
                <a:gd name="T34" fmla="*/ 71 w 141"/>
                <a:gd name="T35" fmla="*/ 78 h 87"/>
                <a:gd name="T36" fmla="*/ 71 w 141"/>
                <a:gd name="T37" fmla="*/ 87 h 87"/>
                <a:gd name="T38" fmla="*/ 111 w 141"/>
                <a:gd name="T39" fmla="*/ 87 h 87"/>
                <a:gd name="T40" fmla="*/ 111 w 141"/>
                <a:gd name="T41" fmla="*/ 78 h 87"/>
                <a:gd name="T42" fmla="*/ 100 w 141"/>
                <a:gd name="T43" fmla="*/ 78 h 87"/>
                <a:gd name="T44" fmla="*/ 100 w 141"/>
                <a:gd name="T45" fmla="*/ 61 h 87"/>
                <a:gd name="T46" fmla="*/ 111 w 141"/>
                <a:gd name="T47" fmla="*/ 61 h 87"/>
                <a:gd name="T48" fmla="*/ 111 w 141"/>
                <a:gd name="T49" fmla="*/ 0 h 87"/>
                <a:gd name="T50" fmla="*/ 92 w 141"/>
                <a:gd name="T51" fmla="*/ 0 h 87"/>
                <a:gd name="T52" fmla="*/ 71 w 141"/>
                <a:gd name="T53" fmla="*/ 48 h 87"/>
                <a:gd name="T54" fmla="*/ 30 w 141"/>
                <a:gd name="T55" fmla="*/ 48 h 87"/>
                <a:gd name="T56" fmla="*/ 30 w 141"/>
                <a:gd name="T57" fmla="*/ 61 h 87"/>
                <a:gd name="T58" fmla="*/ 43 w 141"/>
                <a:gd name="T59" fmla="*/ 61 h 87"/>
                <a:gd name="T60" fmla="*/ 43 w 141"/>
                <a:gd name="T61" fmla="*/ 78 h 87"/>
                <a:gd name="T62" fmla="*/ 30 w 141"/>
                <a:gd name="T63" fmla="*/ 78 h 87"/>
                <a:gd name="T64" fmla="*/ 30 w 141"/>
                <a:gd name="T65" fmla="*/ 87 h 87"/>
                <a:gd name="T66" fmla="*/ 71 w 141"/>
                <a:gd name="T67" fmla="*/ 87 h 87"/>
                <a:gd name="T68" fmla="*/ 71 w 141"/>
                <a:gd name="T69" fmla="*/ 78 h 87"/>
                <a:gd name="T70" fmla="*/ 59 w 141"/>
                <a:gd name="T71" fmla="*/ 78 h 87"/>
                <a:gd name="T72" fmla="*/ 59 w 141"/>
                <a:gd name="T73" fmla="*/ 61 h 87"/>
                <a:gd name="T74" fmla="*/ 71 w 141"/>
                <a:gd name="T75" fmla="*/ 61 h 87"/>
                <a:gd name="T76" fmla="*/ 71 w 141"/>
                <a:gd name="T77" fmla="*/ 48 h 87"/>
                <a:gd name="T78" fmla="*/ 30 w 141"/>
                <a:gd name="T79" fmla="*/ 48 h 87"/>
                <a:gd name="T80" fmla="*/ 0 w 141"/>
                <a:gd name="T81" fmla="*/ 48 h 87"/>
                <a:gd name="T82" fmla="*/ 0 w 141"/>
                <a:gd name="T83" fmla="*/ 87 h 87"/>
                <a:gd name="T84" fmla="*/ 30 w 141"/>
                <a:gd name="T85" fmla="*/ 87 h 87"/>
                <a:gd name="T86" fmla="*/ 30 w 141"/>
                <a:gd name="T87" fmla="*/ 78 h 87"/>
                <a:gd name="T88" fmla="*/ 19 w 141"/>
                <a:gd name="T89" fmla="*/ 78 h 87"/>
                <a:gd name="T90" fmla="*/ 19 w 141"/>
                <a:gd name="T91" fmla="*/ 61 h 87"/>
                <a:gd name="T92" fmla="*/ 30 w 141"/>
                <a:gd name="T93" fmla="*/ 61 h 87"/>
                <a:gd name="T94" fmla="*/ 30 w 141"/>
                <a:gd name="T95" fmla="*/ 4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1" h="87">
                  <a:moveTo>
                    <a:pt x="111" y="87"/>
                  </a:moveTo>
                  <a:lnTo>
                    <a:pt x="141" y="87"/>
                  </a:lnTo>
                  <a:lnTo>
                    <a:pt x="141" y="48"/>
                  </a:lnTo>
                  <a:lnTo>
                    <a:pt x="124" y="48"/>
                  </a:lnTo>
                  <a:lnTo>
                    <a:pt x="124" y="0"/>
                  </a:lnTo>
                  <a:lnTo>
                    <a:pt x="111" y="0"/>
                  </a:lnTo>
                  <a:lnTo>
                    <a:pt x="111" y="61"/>
                  </a:lnTo>
                  <a:lnTo>
                    <a:pt x="123" y="61"/>
                  </a:lnTo>
                  <a:lnTo>
                    <a:pt x="123" y="78"/>
                  </a:lnTo>
                  <a:lnTo>
                    <a:pt x="111" y="78"/>
                  </a:lnTo>
                  <a:lnTo>
                    <a:pt x="111" y="87"/>
                  </a:lnTo>
                  <a:close/>
                  <a:moveTo>
                    <a:pt x="92" y="0"/>
                  </a:moveTo>
                  <a:lnTo>
                    <a:pt x="92" y="48"/>
                  </a:lnTo>
                  <a:lnTo>
                    <a:pt x="71" y="48"/>
                  </a:lnTo>
                  <a:lnTo>
                    <a:pt x="71" y="61"/>
                  </a:lnTo>
                  <a:lnTo>
                    <a:pt x="83" y="61"/>
                  </a:lnTo>
                  <a:lnTo>
                    <a:pt x="83" y="78"/>
                  </a:lnTo>
                  <a:lnTo>
                    <a:pt x="71" y="78"/>
                  </a:lnTo>
                  <a:lnTo>
                    <a:pt x="71" y="87"/>
                  </a:lnTo>
                  <a:lnTo>
                    <a:pt x="111" y="87"/>
                  </a:lnTo>
                  <a:lnTo>
                    <a:pt x="111" y="78"/>
                  </a:lnTo>
                  <a:lnTo>
                    <a:pt x="100" y="78"/>
                  </a:lnTo>
                  <a:lnTo>
                    <a:pt x="100" y="61"/>
                  </a:lnTo>
                  <a:lnTo>
                    <a:pt x="111" y="61"/>
                  </a:lnTo>
                  <a:lnTo>
                    <a:pt x="111" y="0"/>
                  </a:lnTo>
                  <a:lnTo>
                    <a:pt x="92" y="0"/>
                  </a:lnTo>
                  <a:close/>
                  <a:moveTo>
                    <a:pt x="71" y="48"/>
                  </a:moveTo>
                  <a:lnTo>
                    <a:pt x="30" y="48"/>
                  </a:lnTo>
                  <a:lnTo>
                    <a:pt x="30" y="61"/>
                  </a:lnTo>
                  <a:lnTo>
                    <a:pt x="43" y="61"/>
                  </a:lnTo>
                  <a:lnTo>
                    <a:pt x="43" y="78"/>
                  </a:lnTo>
                  <a:lnTo>
                    <a:pt x="30" y="78"/>
                  </a:lnTo>
                  <a:lnTo>
                    <a:pt x="30" y="87"/>
                  </a:lnTo>
                  <a:lnTo>
                    <a:pt x="71" y="87"/>
                  </a:lnTo>
                  <a:lnTo>
                    <a:pt x="71" y="78"/>
                  </a:lnTo>
                  <a:lnTo>
                    <a:pt x="59" y="78"/>
                  </a:lnTo>
                  <a:lnTo>
                    <a:pt x="59" y="61"/>
                  </a:lnTo>
                  <a:lnTo>
                    <a:pt x="71" y="61"/>
                  </a:lnTo>
                  <a:lnTo>
                    <a:pt x="71" y="48"/>
                  </a:lnTo>
                  <a:close/>
                  <a:moveTo>
                    <a:pt x="30" y="48"/>
                  </a:moveTo>
                  <a:lnTo>
                    <a:pt x="0" y="48"/>
                  </a:lnTo>
                  <a:lnTo>
                    <a:pt x="0" y="87"/>
                  </a:lnTo>
                  <a:lnTo>
                    <a:pt x="30" y="87"/>
                  </a:lnTo>
                  <a:lnTo>
                    <a:pt x="30" y="78"/>
                  </a:lnTo>
                  <a:lnTo>
                    <a:pt x="19" y="78"/>
                  </a:lnTo>
                  <a:lnTo>
                    <a:pt x="19" y="61"/>
                  </a:lnTo>
                  <a:lnTo>
                    <a:pt x="30" y="61"/>
                  </a:lnTo>
                  <a:lnTo>
                    <a:pt x="30" y="4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85" name="Freeform 219"/>
            <p:cNvSpPr/>
            <p:nvPr/>
          </p:nvSpPr>
          <p:spPr bwMode="auto">
            <a:xfrm>
              <a:off x="6919913" y="4457700"/>
              <a:ext cx="301625" cy="96838"/>
            </a:xfrm>
            <a:custGeom>
              <a:avLst/>
              <a:gdLst>
                <a:gd name="T0" fmla="*/ 184 w 190"/>
                <a:gd name="T1" fmla="*/ 61 h 61"/>
                <a:gd name="T2" fmla="*/ 190 w 190"/>
                <a:gd name="T3" fmla="*/ 0 h 61"/>
                <a:gd name="T4" fmla="*/ 0 w 190"/>
                <a:gd name="T5" fmla="*/ 0 h 61"/>
                <a:gd name="T6" fmla="*/ 22 w 190"/>
                <a:gd name="T7" fmla="*/ 61 h 61"/>
                <a:gd name="T8" fmla="*/ 184 w 190"/>
                <a:gd name="T9" fmla="*/ 61 h 61"/>
              </a:gdLst>
              <a:ahLst/>
              <a:cxnLst>
                <a:cxn ang="0">
                  <a:pos x="T0" y="T1"/>
                </a:cxn>
                <a:cxn ang="0">
                  <a:pos x="T2" y="T3"/>
                </a:cxn>
                <a:cxn ang="0">
                  <a:pos x="T4" y="T5"/>
                </a:cxn>
                <a:cxn ang="0">
                  <a:pos x="T6" y="T7"/>
                </a:cxn>
                <a:cxn ang="0">
                  <a:pos x="T8" y="T9"/>
                </a:cxn>
              </a:cxnLst>
              <a:rect l="0" t="0" r="r" b="b"/>
              <a:pathLst>
                <a:path w="190" h="61">
                  <a:moveTo>
                    <a:pt x="184" y="61"/>
                  </a:moveTo>
                  <a:lnTo>
                    <a:pt x="190" y="0"/>
                  </a:lnTo>
                  <a:lnTo>
                    <a:pt x="0" y="0"/>
                  </a:lnTo>
                  <a:lnTo>
                    <a:pt x="22" y="61"/>
                  </a:lnTo>
                  <a:lnTo>
                    <a:pt x="184" y="6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86" name="Freeform 220"/>
            <p:cNvSpPr>
              <a:spLocks noEditPoints="1"/>
            </p:cNvSpPr>
            <p:nvPr/>
          </p:nvSpPr>
          <p:spPr bwMode="auto">
            <a:xfrm>
              <a:off x="7929563" y="3351213"/>
              <a:ext cx="149225" cy="238125"/>
            </a:xfrm>
            <a:custGeom>
              <a:avLst/>
              <a:gdLst>
                <a:gd name="T0" fmla="*/ 94 w 94"/>
                <a:gd name="T1" fmla="*/ 150 h 150"/>
                <a:gd name="T2" fmla="*/ 83 w 94"/>
                <a:gd name="T3" fmla="*/ 4 h 150"/>
                <a:gd name="T4" fmla="*/ 75 w 94"/>
                <a:gd name="T5" fmla="*/ 0 h 150"/>
                <a:gd name="T6" fmla="*/ 83 w 94"/>
                <a:gd name="T7" fmla="*/ 13 h 150"/>
                <a:gd name="T8" fmla="*/ 75 w 94"/>
                <a:gd name="T9" fmla="*/ 97 h 150"/>
                <a:gd name="T10" fmla="*/ 83 w 94"/>
                <a:gd name="T11" fmla="*/ 108 h 150"/>
                <a:gd name="T12" fmla="*/ 75 w 94"/>
                <a:gd name="T13" fmla="*/ 120 h 150"/>
                <a:gd name="T14" fmla="*/ 83 w 94"/>
                <a:gd name="T15" fmla="*/ 128 h 150"/>
                <a:gd name="T16" fmla="*/ 75 w 94"/>
                <a:gd name="T17" fmla="*/ 140 h 150"/>
                <a:gd name="T18" fmla="*/ 65 w 94"/>
                <a:gd name="T19" fmla="*/ 0 h 150"/>
                <a:gd name="T20" fmla="*/ 47 w 94"/>
                <a:gd name="T21" fmla="*/ 4 h 150"/>
                <a:gd name="T22" fmla="*/ 75 w 94"/>
                <a:gd name="T23" fmla="*/ 13 h 150"/>
                <a:gd name="T24" fmla="*/ 65 w 94"/>
                <a:gd name="T25" fmla="*/ 0 h 150"/>
                <a:gd name="T26" fmla="*/ 75 w 94"/>
                <a:gd name="T27" fmla="*/ 150 h 150"/>
                <a:gd name="T28" fmla="*/ 65 w 94"/>
                <a:gd name="T29" fmla="*/ 140 h 150"/>
                <a:gd name="T30" fmla="*/ 75 w 94"/>
                <a:gd name="T31" fmla="*/ 128 h 150"/>
                <a:gd name="T32" fmla="*/ 65 w 94"/>
                <a:gd name="T33" fmla="*/ 120 h 150"/>
                <a:gd name="T34" fmla="*/ 75 w 94"/>
                <a:gd name="T35" fmla="*/ 108 h 150"/>
                <a:gd name="T36" fmla="*/ 47 w 94"/>
                <a:gd name="T37" fmla="*/ 97 h 150"/>
                <a:gd name="T38" fmla="*/ 56 w 94"/>
                <a:gd name="T39" fmla="*/ 108 h 150"/>
                <a:gd name="T40" fmla="*/ 47 w 94"/>
                <a:gd name="T41" fmla="*/ 120 h 150"/>
                <a:gd name="T42" fmla="*/ 56 w 94"/>
                <a:gd name="T43" fmla="*/ 128 h 150"/>
                <a:gd name="T44" fmla="*/ 47 w 94"/>
                <a:gd name="T45" fmla="*/ 140 h 150"/>
                <a:gd name="T46" fmla="*/ 47 w 94"/>
                <a:gd name="T47" fmla="*/ 4 h 150"/>
                <a:gd name="T48" fmla="*/ 19 w 94"/>
                <a:gd name="T49" fmla="*/ 13 h 150"/>
                <a:gd name="T50" fmla="*/ 47 w 94"/>
                <a:gd name="T51" fmla="*/ 4 h 150"/>
                <a:gd name="T52" fmla="*/ 47 w 94"/>
                <a:gd name="T53" fmla="*/ 150 h 150"/>
                <a:gd name="T54" fmla="*/ 38 w 94"/>
                <a:gd name="T55" fmla="*/ 140 h 150"/>
                <a:gd name="T56" fmla="*/ 47 w 94"/>
                <a:gd name="T57" fmla="*/ 128 h 150"/>
                <a:gd name="T58" fmla="*/ 38 w 94"/>
                <a:gd name="T59" fmla="*/ 120 h 150"/>
                <a:gd name="T60" fmla="*/ 47 w 94"/>
                <a:gd name="T61" fmla="*/ 108 h 150"/>
                <a:gd name="T62" fmla="*/ 19 w 94"/>
                <a:gd name="T63" fmla="*/ 97 h 150"/>
                <a:gd name="T64" fmla="*/ 28 w 94"/>
                <a:gd name="T65" fmla="*/ 108 h 150"/>
                <a:gd name="T66" fmla="*/ 19 w 94"/>
                <a:gd name="T67" fmla="*/ 120 h 150"/>
                <a:gd name="T68" fmla="*/ 28 w 94"/>
                <a:gd name="T69" fmla="*/ 128 h 150"/>
                <a:gd name="T70" fmla="*/ 19 w 94"/>
                <a:gd name="T71" fmla="*/ 140 h 150"/>
                <a:gd name="T72" fmla="*/ 19 w 94"/>
                <a:gd name="T73" fmla="*/ 4 h 150"/>
                <a:gd name="T74" fmla="*/ 0 w 94"/>
                <a:gd name="T75" fmla="*/ 150 h 150"/>
                <a:gd name="T76" fmla="*/ 19 w 94"/>
                <a:gd name="T77" fmla="*/ 140 h 150"/>
                <a:gd name="T78" fmla="*/ 11 w 94"/>
                <a:gd name="T79" fmla="*/ 128 h 150"/>
                <a:gd name="T80" fmla="*/ 19 w 94"/>
                <a:gd name="T81" fmla="*/ 120 h 150"/>
                <a:gd name="T82" fmla="*/ 11 w 94"/>
                <a:gd name="T83" fmla="*/ 108 h 150"/>
                <a:gd name="T84" fmla="*/ 19 w 94"/>
                <a:gd name="T85" fmla="*/ 97 h 150"/>
                <a:gd name="T86" fmla="*/ 11 w 94"/>
                <a:gd name="T87" fmla="*/ 13 h 150"/>
                <a:gd name="T88" fmla="*/ 19 w 94"/>
                <a:gd name="T89"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 h="150">
                  <a:moveTo>
                    <a:pt x="75" y="150"/>
                  </a:moveTo>
                  <a:lnTo>
                    <a:pt x="94" y="150"/>
                  </a:lnTo>
                  <a:lnTo>
                    <a:pt x="94" y="4"/>
                  </a:lnTo>
                  <a:lnTo>
                    <a:pt x="83" y="4"/>
                  </a:lnTo>
                  <a:lnTo>
                    <a:pt x="83" y="0"/>
                  </a:lnTo>
                  <a:lnTo>
                    <a:pt x="75" y="0"/>
                  </a:lnTo>
                  <a:lnTo>
                    <a:pt x="75" y="13"/>
                  </a:lnTo>
                  <a:lnTo>
                    <a:pt x="83" y="13"/>
                  </a:lnTo>
                  <a:lnTo>
                    <a:pt x="83" y="97"/>
                  </a:lnTo>
                  <a:lnTo>
                    <a:pt x="75" y="97"/>
                  </a:lnTo>
                  <a:lnTo>
                    <a:pt x="75" y="108"/>
                  </a:lnTo>
                  <a:lnTo>
                    <a:pt x="83" y="108"/>
                  </a:lnTo>
                  <a:lnTo>
                    <a:pt x="83" y="120"/>
                  </a:lnTo>
                  <a:lnTo>
                    <a:pt x="75" y="120"/>
                  </a:lnTo>
                  <a:lnTo>
                    <a:pt x="75" y="128"/>
                  </a:lnTo>
                  <a:lnTo>
                    <a:pt x="83" y="128"/>
                  </a:lnTo>
                  <a:lnTo>
                    <a:pt x="83" y="140"/>
                  </a:lnTo>
                  <a:lnTo>
                    <a:pt x="75" y="140"/>
                  </a:lnTo>
                  <a:lnTo>
                    <a:pt x="75" y="150"/>
                  </a:lnTo>
                  <a:close/>
                  <a:moveTo>
                    <a:pt x="65" y="0"/>
                  </a:moveTo>
                  <a:lnTo>
                    <a:pt x="65" y="4"/>
                  </a:lnTo>
                  <a:lnTo>
                    <a:pt x="47" y="4"/>
                  </a:lnTo>
                  <a:lnTo>
                    <a:pt x="47" y="13"/>
                  </a:lnTo>
                  <a:lnTo>
                    <a:pt x="75" y="13"/>
                  </a:lnTo>
                  <a:lnTo>
                    <a:pt x="75" y="0"/>
                  </a:lnTo>
                  <a:lnTo>
                    <a:pt x="65" y="0"/>
                  </a:lnTo>
                  <a:close/>
                  <a:moveTo>
                    <a:pt x="47" y="150"/>
                  </a:moveTo>
                  <a:lnTo>
                    <a:pt x="75" y="150"/>
                  </a:lnTo>
                  <a:lnTo>
                    <a:pt x="75" y="140"/>
                  </a:lnTo>
                  <a:lnTo>
                    <a:pt x="65" y="140"/>
                  </a:lnTo>
                  <a:lnTo>
                    <a:pt x="65" y="128"/>
                  </a:lnTo>
                  <a:lnTo>
                    <a:pt x="75" y="128"/>
                  </a:lnTo>
                  <a:lnTo>
                    <a:pt x="75" y="120"/>
                  </a:lnTo>
                  <a:lnTo>
                    <a:pt x="65" y="120"/>
                  </a:lnTo>
                  <a:lnTo>
                    <a:pt x="65" y="108"/>
                  </a:lnTo>
                  <a:lnTo>
                    <a:pt x="75" y="108"/>
                  </a:lnTo>
                  <a:lnTo>
                    <a:pt x="75" y="97"/>
                  </a:lnTo>
                  <a:lnTo>
                    <a:pt x="47" y="97"/>
                  </a:lnTo>
                  <a:lnTo>
                    <a:pt x="47" y="108"/>
                  </a:lnTo>
                  <a:lnTo>
                    <a:pt x="56" y="108"/>
                  </a:lnTo>
                  <a:lnTo>
                    <a:pt x="56" y="120"/>
                  </a:lnTo>
                  <a:lnTo>
                    <a:pt x="47" y="120"/>
                  </a:lnTo>
                  <a:lnTo>
                    <a:pt x="47" y="128"/>
                  </a:lnTo>
                  <a:lnTo>
                    <a:pt x="56" y="128"/>
                  </a:lnTo>
                  <a:lnTo>
                    <a:pt x="56" y="140"/>
                  </a:lnTo>
                  <a:lnTo>
                    <a:pt x="47" y="140"/>
                  </a:lnTo>
                  <a:lnTo>
                    <a:pt x="47" y="150"/>
                  </a:lnTo>
                  <a:close/>
                  <a:moveTo>
                    <a:pt x="47" y="4"/>
                  </a:moveTo>
                  <a:lnTo>
                    <a:pt x="19" y="4"/>
                  </a:lnTo>
                  <a:lnTo>
                    <a:pt x="19" y="13"/>
                  </a:lnTo>
                  <a:lnTo>
                    <a:pt x="47" y="13"/>
                  </a:lnTo>
                  <a:lnTo>
                    <a:pt x="47" y="4"/>
                  </a:lnTo>
                  <a:close/>
                  <a:moveTo>
                    <a:pt x="19" y="150"/>
                  </a:moveTo>
                  <a:lnTo>
                    <a:pt x="47" y="150"/>
                  </a:lnTo>
                  <a:lnTo>
                    <a:pt x="47" y="140"/>
                  </a:lnTo>
                  <a:lnTo>
                    <a:pt x="38" y="140"/>
                  </a:lnTo>
                  <a:lnTo>
                    <a:pt x="38" y="128"/>
                  </a:lnTo>
                  <a:lnTo>
                    <a:pt x="47" y="128"/>
                  </a:lnTo>
                  <a:lnTo>
                    <a:pt x="47" y="120"/>
                  </a:lnTo>
                  <a:lnTo>
                    <a:pt x="38" y="120"/>
                  </a:lnTo>
                  <a:lnTo>
                    <a:pt x="38" y="108"/>
                  </a:lnTo>
                  <a:lnTo>
                    <a:pt x="47" y="108"/>
                  </a:lnTo>
                  <a:lnTo>
                    <a:pt x="47" y="97"/>
                  </a:lnTo>
                  <a:lnTo>
                    <a:pt x="19" y="97"/>
                  </a:lnTo>
                  <a:lnTo>
                    <a:pt x="19" y="108"/>
                  </a:lnTo>
                  <a:lnTo>
                    <a:pt x="28" y="108"/>
                  </a:lnTo>
                  <a:lnTo>
                    <a:pt x="28" y="120"/>
                  </a:lnTo>
                  <a:lnTo>
                    <a:pt x="19" y="120"/>
                  </a:lnTo>
                  <a:lnTo>
                    <a:pt x="19" y="128"/>
                  </a:lnTo>
                  <a:lnTo>
                    <a:pt x="28" y="128"/>
                  </a:lnTo>
                  <a:lnTo>
                    <a:pt x="28" y="140"/>
                  </a:lnTo>
                  <a:lnTo>
                    <a:pt x="19" y="140"/>
                  </a:lnTo>
                  <a:lnTo>
                    <a:pt x="19" y="150"/>
                  </a:lnTo>
                  <a:close/>
                  <a:moveTo>
                    <a:pt x="19" y="4"/>
                  </a:moveTo>
                  <a:lnTo>
                    <a:pt x="0" y="4"/>
                  </a:lnTo>
                  <a:lnTo>
                    <a:pt x="0" y="150"/>
                  </a:lnTo>
                  <a:lnTo>
                    <a:pt x="19" y="150"/>
                  </a:lnTo>
                  <a:lnTo>
                    <a:pt x="19" y="140"/>
                  </a:lnTo>
                  <a:lnTo>
                    <a:pt x="11" y="140"/>
                  </a:lnTo>
                  <a:lnTo>
                    <a:pt x="11" y="128"/>
                  </a:lnTo>
                  <a:lnTo>
                    <a:pt x="19" y="128"/>
                  </a:lnTo>
                  <a:lnTo>
                    <a:pt x="19" y="120"/>
                  </a:lnTo>
                  <a:lnTo>
                    <a:pt x="11" y="120"/>
                  </a:lnTo>
                  <a:lnTo>
                    <a:pt x="11" y="108"/>
                  </a:lnTo>
                  <a:lnTo>
                    <a:pt x="19" y="108"/>
                  </a:lnTo>
                  <a:lnTo>
                    <a:pt x="19" y="97"/>
                  </a:lnTo>
                  <a:lnTo>
                    <a:pt x="11" y="97"/>
                  </a:lnTo>
                  <a:lnTo>
                    <a:pt x="11" y="13"/>
                  </a:lnTo>
                  <a:lnTo>
                    <a:pt x="19" y="13"/>
                  </a:lnTo>
                  <a:lnTo>
                    <a:pt x="19" y="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87" name="Freeform 221"/>
            <p:cNvSpPr/>
            <p:nvPr/>
          </p:nvSpPr>
          <p:spPr bwMode="auto">
            <a:xfrm>
              <a:off x="7442200" y="3394075"/>
              <a:ext cx="109538" cy="47625"/>
            </a:xfrm>
            <a:custGeom>
              <a:avLst/>
              <a:gdLst>
                <a:gd name="T0" fmla="*/ 0 w 69"/>
                <a:gd name="T1" fmla="*/ 17 h 30"/>
                <a:gd name="T2" fmla="*/ 27 w 69"/>
                <a:gd name="T3" fmla="*/ 30 h 30"/>
                <a:gd name="T4" fmla="*/ 69 w 69"/>
                <a:gd name="T5" fmla="*/ 30 h 30"/>
                <a:gd name="T6" fmla="*/ 8 w 69"/>
                <a:gd name="T7" fmla="*/ 0 h 30"/>
                <a:gd name="T8" fmla="*/ 0 w 69"/>
                <a:gd name="T9" fmla="*/ 17 h 30"/>
              </a:gdLst>
              <a:ahLst/>
              <a:cxnLst>
                <a:cxn ang="0">
                  <a:pos x="T0" y="T1"/>
                </a:cxn>
                <a:cxn ang="0">
                  <a:pos x="T2" y="T3"/>
                </a:cxn>
                <a:cxn ang="0">
                  <a:pos x="T4" y="T5"/>
                </a:cxn>
                <a:cxn ang="0">
                  <a:pos x="T6" y="T7"/>
                </a:cxn>
                <a:cxn ang="0">
                  <a:pos x="T8" y="T9"/>
                </a:cxn>
              </a:cxnLst>
              <a:rect l="0" t="0" r="r" b="b"/>
              <a:pathLst>
                <a:path w="69" h="30">
                  <a:moveTo>
                    <a:pt x="0" y="17"/>
                  </a:moveTo>
                  <a:lnTo>
                    <a:pt x="27" y="30"/>
                  </a:lnTo>
                  <a:lnTo>
                    <a:pt x="69" y="30"/>
                  </a:lnTo>
                  <a:lnTo>
                    <a:pt x="8" y="0"/>
                  </a:lnTo>
                  <a:lnTo>
                    <a:pt x="0"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88" name="Freeform 222"/>
            <p:cNvSpPr>
              <a:spLocks noEditPoints="1"/>
            </p:cNvSpPr>
            <p:nvPr/>
          </p:nvSpPr>
          <p:spPr bwMode="auto">
            <a:xfrm>
              <a:off x="7442200" y="3449638"/>
              <a:ext cx="263525" cy="131762"/>
            </a:xfrm>
            <a:custGeom>
              <a:avLst/>
              <a:gdLst>
                <a:gd name="T0" fmla="*/ 67 w 166"/>
                <a:gd name="T1" fmla="*/ 83 h 83"/>
                <a:gd name="T2" fmla="*/ 134 w 166"/>
                <a:gd name="T3" fmla="*/ 83 h 83"/>
                <a:gd name="T4" fmla="*/ 134 w 166"/>
                <a:gd name="T5" fmla="*/ 66 h 83"/>
                <a:gd name="T6" fmla="*/ 166 w 166"/>
                <a:gd name="T7" fmla="*/ 66 h 83"/>
                <a:gd name="T8" fmla="*/ 166 w 166"/>
                <a:gd name="T9" fmla="*/ 16 h 83"/>
                <a:gd name="T10" fmla="*/ 134 w 166"/>
                <a:gd name="T11" fmla="*/ 16 h 83"/>
                <a:gd name="T12" fmla="*/ 134 w 166"/>
                <a:gd name="T13" fmla="*/ 0 h 83"/>
                <a:gd name="T14" fmla="*/ 78 w 166"/>
                <a:gd name="T15" fmla="*/ 0 h 83"/>
                <a:gd name="T16" fmla="*/ 67 w 166"/>
                <a:gd name="T17" fmla="*/ 0 h 83"/>
                <a:gd name="T18" fmla="*/ 67 w 166"/>
                <a:gd name="T19" fmla="*/ 32 h 83"/>
                <a:gd name="T20" fmla="*/ 100 w 166"/>
                <a:gd name="T21" fmla="*/ 32 h 83"/>
                <a:gd name="T22" fmla="*/ 100 w 166"/>
                <a:gd name="T23" fmla="*/ 50 h 83"/>
                <a:gd name="T24" fmla="*/ 67 w 166"/>
                <a:gd name="T25" fmla="*/ 50 h 83"/>
                <a:gd name="T26" fmla="*/ 67 w 166"/>
                <a:gd name="T27" fmla="*/ 83 h 83"/>
                <a:gd name="T28" fmla="*/ 0 w 166"/>
                <a:gd name="T29" fmla="*/ 83 h 83"/>
                <a:gd name="T30" fmla="*/ 67 w 166"/>
                <a:gd name="T31" fmla="*/ 83 h 83"/>
                <a:gd name="T32" fmla="*/ 67 w 166"/>
                <a:gd name="T33" fmla="*/ 50 h 83"/>
                <a:gd name="T34" fmla="*/ 33 w 166"/>
                <a:gd name="T35" fmla="*/ 50 h 83"/>
                <a:gd name="T36" fmla="*/ 33 w 166"/>
                <a:gd name="T37" fmla="*/ 32 h 83"/>
                <a:gd name="T38" fmla="*/ 67 w 166"/>
                <a:gd name="T39" fmla="*/ 32 h 83"/>
                <a:gd name="T40" fmla="*/ 67 w 166"/>
                <a:gd name="T41" fmla="*/ 0 h 83"/>
                <a:gd name="T42" fmla="*/ 36 w 166"/>
                <a:gd name="T43" fmla="*/ 0 h 83"/>
                <a:gd name="T44" fmla="*/ 0 w 166"/>
                <a:gd name="T45" fmla="*/ 0 h 83"/>
                <a:gd name="T46" fmla="*/ 0 w 166"/>
                <a:gd name="T4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6" h="83">
                  <a:moveTo>
                    <a:pt x="67" y="83"/>
                  </a:moveTo>
                  <a:lnTo>
                    <a:pt x="134" y="83"/>
                  </a:lnTo>
                  <a:lnTo>
                    <a:pt x="134" y="66"/>
                  </a:lnTo>
                  <a:lnTo>
                    <a:pt x="166" y="66"/>
                  </a:lnTo>
                  <a:lnTo>
                    <a:pt x="166" y="16"/>
                  </a:lnTo>
                  <a:lnTo>
                    <a:pt x="134" y="16"/>
                  </a:lnTo>
                  <a:lnTo>
                    <a:pt x="134" y="0"/>
                  </a:lnTo>
                  <a:lnTo>
                    <a:pt x="78" y="0"/>
                  </a:lnTo>
                  <a:lnTo>
                    <a:pt x="67" y="0"/>
                  </a:lnTo>
                  <a:lnTo>
                    <a:pt x="67" y="32"/>
                  </a:lnTo>
                  <a:lnTo>
                    <a:pt x="100" y="32"/>
                  </a:lnTo>
                  <a:lnTo>
                    <a:pt x="100" y="50"/>
                  </a:lnTo>
                  <a:lnTo>
                    <a:pt x="67" y="50"/>
                  </a:lnTo>
                  <a:lnTo>
                    <a:pt x="67" y="83"/>
                  </a:lnTo>
                  <a:close/>
                  <a:moveTo>
                    <a:pt x="0" y="83"/>
                  </a:moveTo>
                  <a:lnTo>
                    <a:pt x="67" y="83"/>
                  </a:lnTo>
                  <a:lnTo>
                    <a:pt x="67" y="50"/>
                  </a:lnTo>
                  <a:lnTo>
                    <a:pt x="33" y="50"/>
                  </a:lnTo>
                  <a:lnTo>
                    <a:pt x="33" y="32"/>
                  </a:lnTo>
                  <a:lnTo>
                    <a:pt x="67" y="32"/>
                  </a:lnTo>
                  <a:lnTo>
                    <a:pt x="67" y="0"/>
                  </a:lnTo>
                  <a:lnTo>
                    <a:pt x="36" y="0"/>
                  </a:lnTo>
                  <a:lnTo>
                    <a:pt x="0" y="0"/>
                  </a:lnTo>
                  <a:lnTo>
                    <a:pt x="0" y="8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89" name="Freeform 223"/>
            <p:cNvSpPr>
              <a:spLocks noEditPoints="1"/>
            </p:cNvSpPr>
            <p:nvPr/>
          </p:nvSpPr>
          <p:spPr bwMode="auto">
            <a:xfrm>
              <a:off x="6586538" y="2509838"/>
              <a:ext cx="188912" cy="150812"/>
            </a:xfrm>
            <a:custGeom>
              <a:avLst/>
              <a:gdLst>
                <a:gd name="T0" fmla="*/ 88 w 111"/>
                <a:gd name="T1" fmla="*/ 89 h 89"/>
                <a:gd name="T2" fmla="*/ 88 w 111"/>
                <a:gd name="T3" fmla="*/ 58 h 89"/>
                <a:gd name="T4" fmla="*/ 102 w 111"/>
                <a:gd name="T5" fmla="*/ 45 h 89"/>
                <a:gd name="T6" fmla="*/ 111 w 111"/>
                <a:gd name="T7" fmla="*/ 45 h 89"/>
                <a:gd name="T8" fmla="*/ 111 w 111"/>
                <a:gd name="T9" fmla="*/ 12 h 89"/>
                <a:gd name="T10" fmla="*/ 99 w 111"/>
                <a:gd name="T11" fmla="*/ 0 h 89"/>
                <a:gd name="T12" fmla="*/ 72 w 111"/>
                <a:gd name="T13" fmla="*/ 0 h 89"/>
                <a:gd name="T14" fmla="*/ 72 w 111"/>
                <a:gd name="T15" fmla="*/ 14 h 89"/>
                <a:gd name="T16" fmla="*/ 82 w 111"/>
                <a:gd name="T17" fmla="*/ 24 h 89"/>
                <a:gd name="T18" fmla="*/ 72 w 111"/>
                <a:gd name="T19" fmla="*/ 34 h 89"/>
                <a:gd name="T20" fmla="*/ 72 w 111"/>
                <a:gd name="T21" fmla="*/ 41 h 89"/>
                <a:gd name="T22" fmla="*/ 82 w 111"/>
                <a:gd name="T23" fmla="*/ 51 h 89"/>
                <a:gd name="T24" fmla="*/ 72 w 111"/>
                <a:gd name="T25" fmla="*/ 61 h 89"/>
                <a:gd name="T26" fmla="*/ 72 w 111"/>
                <a:gd name="T27" fmla="*/ 89 h 89"/>
                <a:gd name="T28" fmla="*/ 88 w 111"/>
                <a:gd name="T29" fmla="*/ 89 h 89"/>
                <a:gd name="T30" fmla="*/ 72 w 111"/>
                <a:gd name="T31" fmla="*/ 0 h 89"/>
                <a:gd name="T32" fmla="*/ 40 w 111"/>
                <a:gd name="T33" fmla="*/ 0 h 89"/>
                <a:gd name="T34" fmla="*/ 40 w 111"/>
                <a:gd name="T35" fmla="*/ 14 h 89"/>
                <a:gd name="T36" fmla="*/ 40 w 111"/>
                <a:gd name="T37" fmla="*/ 14 h 89"/>
                <a:gd name="T38" fmla="*/ 50 w 111"/>
                <a:gd name="T39" fmla="*/ 24 h 89"/>
                <a:gd name="T40" fmla="*/ 40 w 111"/>
                <a:gd name="T41" fmla="*/ 34 h 89"/>
                <a:gd name="T42" fmla="*/ 40 w 111"/>
                <a:gd name="T43" fmla="*/ 41 h 89"/>
                <a:gd name="T44" fmla="*/ 40 w 111"/>
                <a:gd name="T45" fmla="*/ 41 h 89"/>
                <a:gd name="T46" fmla="*/ 50 w 111"/>
                <a:gd name="T47" fmla="*/ 51 h 89"/>
                <a:gd name="T48" fmla="*/ 40 w 111"/>
                <a:gd name="T49" fmla="*/ 61 h 89"/>
                <a:gd name="T50" fmla="*/ 40 w 111"/>
                <a:gd name="T51" fmla="*/ 89 h 89"/>
                <a:gd name="T52" fmla="*/ 72 w 111"/>
                <a:gd name="T53" fmla="*/ 89 h 89"/>
                <a:gd name="T54" fmla="*/ 72 w 111"/>
                <a:gd name="T55" fmla="*/ 61 h 89"/>
                <a:gd name="T56" fmla="*/ 72 w 111"/>
                <a:gd name="T57" fmla="*/ 61 h 89"/>
                <a:gd name="T58" fmla="*/ 62 w 111"/>
                <a:gd name="T59" fmla="*/ 51 h 89"/>
                <a:gd name="T60" fmla="*/ 72 w 111"/>
                <a:gd name="T61" fmla="*/ 41 h 89"/>
                <a:gd name="T62" fmla="*/ 72 w 111"/>
                <a:gd name="T63" fmla="*/ 41 h 89"/>
                <a:gd name="T64" fmla="*/ 72 w 111"/>
                <a:gd name="T65" fmla="*/ 41 h 89"/>
                <a:gd name="T66" fmla="*/ 72 w 111"/>
                <a:gd name="T67" fmla="*/ 34 h 89"/>
                <a:gd name="T68" fmla="*/ 72 w 111"/>
                <a:gd name="T69" fmla="*/ 34 h 89"/>
                <a:gd name="T70" fmla="*/ 62 w 111"/>
                <a:gd name="T71" fmla="*/ 24 h 89"/>
                <a:gd name="T72" fmla="*/ 72 w 111"/>
                <a:gd name="T73" fmla="*/ 14 h 89"/>
                <a:gd name="T74" fmla="*/ 72 w 111"/>
                <a:gd name="T75" fmla="*/ 14 h 89"/>
                <a:gd name="T76" fmla="*/ 72 w 111"/>
                <a:gd name="T77" fmla="*/ 14 h 89"/>
                <a:gd name="T78" fmla="*/ 72 w 111"/>
                <a:gd name="T79" fmla="*/ 0 h 89"/>
                <a:gd name="T80" fmla="*/ 40 w 111"/>
                <a:gd name="T81" fmla="*/ 0 h 89"/>
                <a:gd name="T82" fmla="*/ 12 w 111"/>
                <a:gd name="T83" fmla="*/ 0 h 89"/>
                <a:gd name="T84" fmla="*/ 0 w 111"/>
                <a:gd name="T85" fmla="*/ 12 h 89"/>
                <a:gd name="T86" fmla="*/ 0 w 111"/>
                <a:gd name="T87" fmla="*/ 45 h 89"/>
                <a:gd name="T88" fmla="*/ 10 w 111"/>
                <a:gd name="T89" fmla="*/ 45 h 89"/>
                <a:gd name="T90" fmla="*/ 23 w 111"/>
                <a:gd name="T91" fmla="*/ 58 h 89"/>
                <a:gd name="T92" fmla="*/ 23 w 111"/>
                <a:gd name="T93" fmla="*/ 89 h 89"/>
                <a:gd name="T94" fmla="*/ 40 w 111"/>
                <a:gd name="T95" fmla="*/ 89 h 89"/>
                <a:gd name="T96" fmla="*/ 40 w 111"/>
                <a:gd name="T97" fmla="*/ 61 h 89"/>
                <a:gd name="T98" fmla="*/ 30 w 111"/>
                <a:gd name="T99" fmla="*/ 51 h 89"/>
                <a:gd name="T100" fmla="*/ 40 w 111"/>
                <a:gd name="T101" fmla="*/ 41 h 89"/>
                <a:gd name="T102" fmla="*/ 40 w 111"/>
                <a:gd name="T103" fmla="*/ 34 h 89"/>
                <a:gd name="T104" fmla="*/ 30 w 111"/>
                <a:gd name="T105" fmla="*/ 24 h 89"/>
                <a:gd name="T106" fmla="*/ 40 w 111"/>
                <a:gd name="T107" fmla="*/ 14 h 89"/>
                <a:gd name="T108" fmla="*/ 40 w 111"/>
                <a:gd name="T109" fmla="*/ 0 h 89"/>
                <a:gd name="T110" fmla="*/ 40 w 111"/>
                <a:gd name="T111" fmla="*/ 14 h 89"/>
                <a:gd name="T112" fmla="*/ 40 w 111"/>
                <a:gd name="T113" fmla="*/ 14 h 89"/>
                <a:gd name="T114" fmla="*/ 40 w 111"/>
                <a:gd name="T115" fmla="*/ 41 h 89"/>
                <a:gd name="T116" fmla="*/ 40 w 111"/>
                <a:gd name="T117" fmla="*/ 4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9">
                  <a:moveTo>
                    <a:pt x="88" y="89"/>
                  </a:moveTo>
                  <a:cubicBezTo>
                    <a:pt x="88" y="58"/>
                    <a:pt x="88" y="58"/>
                    <a:pt x="88" y="58"/>
                  </a:cubicBezTo>
                  <a:cubicBezTo>
                    <a:pt x="88" y="50"/>
                    <a:pt x="94" y="45"/>
                    <a:pt x="102" y="45"/>
                  </a:cubicBezTo>
                  <a:cubicBezTo>
                    <a:pt x="111" y="45"/>
                    <a:pt x="111" y="45"/>
                    <a:pt x="111" y="45"/>
                  </a:cubicBezTo>
                  <a:cubicBezTo>
                    <a:pt x="111" y="12"/>
                    <a:pt x="111" y="12"/>
                    <a:pt x="111" y="12"/>
                  </a:cubicBezTo>
                  <a:cubicBezTo>
                    <a:pt x="111" y="5"/>
                    <a:pt x="106" y="0"/>
                    <a:pt x="99" y="0"/>
                  </a:cubicBezTo>
                  <a:cubicBezTo>
                    <a:pt x="72" y="0"/>
                    <a:pt x="72" y="0"/>
                    <a:pt x="72" y="0"/>
                  </a:cubicBezTo>
                  <a:cubicBezTo>
                    <a:pt x="72" y="14"/>
                    <a:pt x="72" y="14"/>
                    <a:pt x="72" y="14"/>
                  </a:cubicBezTo>
                  <a:cubicBezTo>
                    <a:pt x="77" y="14"/>
                    <a:pt x="82" y="19"/>
                    <a:pt x="82" y="24"/>
                  </a:cubicBezTo>
                  <a:cubicBezTo>
                    <a:pt x="82" y="30"/>
                    <a:pt x="77" y="34"/>
                    <a:pt x="72" y="34"/>
                  </a:cubicBezTo>
                  <a:cubicBezTo>
                    <a:pt x="72" y="41"/>
                    <a:pt x="72" y="41"/>
                    <a:pt x="72" y="41"/>
                  </a:cubicBezTo>
                  <a:cubicBezTo>
                    <a:pt x="77" y="41"/>
                    <a:pt x="82" y="45"/>
                    <a:pt x="82" y="51"/>
                  </a:cubicBezTo>
                  <a:cubicBezTo>
                    <a:pt x="82" y="56"/>
                    <a:pt x="77" y="61"/>
                    <a:pt x="72" y="61"/>
                  </a:cubicBezTo>
                  <a:cubicBezTo>
                    <a:pt x="72" y="89"/>
                    <a:pt x="72" y="89"/>
                    <a:pt x="72" y="89"/>
                  </a:cubicBezTo>
                  <a:lnTo>
                    <a:pt x="88" y="89"/>
                  </a:lnTo>
                  <a:close/>
                  <a:moveTo>
                    <a:pt x="72" y="0"/>
                  </a:moveTo>
                  <a:cubicBezTo>
                    <a:pt x="40" y="0"/>
                    <a:pt x="40" y="0"/>
                    <a:pt x="40" y="0"/>
                  </a:cubicBezTo>
                  <a:cubicBezTo>
                    <a:pt x="40" y="14"/>
                    <a:pt x="40" y="14"/>
                    <a:pt x="40" y="14"/>
                  </a:cubicBezTo>
                  <a:cubicBezTo>
                    <a:pt x="40" y="14"/>
                    <a:pt x="40" y="14"/>
                    <a:pt x="40" y="14"/>
                  </a:cubicBezTo>
                  <a:cubicBezTo>
                    <a:pt x="45" y="14"/>
                    <a:pt x="50" y="19"/>
                    <a:pt x="50" y="24"/>
                  </a:cubicBezTo>
                  <a:cubicBezTo>
                    <a:pt x="50" y="30"/>
                    <a:pt x="45" y="34"/>
                    <a:pt x="40" y="34"/>
                  </a:cubicBezTo>
                  <a:cubicBezTo>
                    <a:pt x="40" y="41"/>
                    <a:pt x="40" y="41"/>
                    <a:pt x="40" y="41"/>
                  </a:cubicBezTo>
                  <a:cubicBezTo>
                    <a:pt x="40" y="41"/>
                    <a:pt x="40" y="41"/>
                    <a:pt x="40" y="41"/>
                  </a:cubicBezTo>
                  <a:cubicBezTo>
                    <a:pt x="45" y="41"/>
                    <a:pt x="50" y="45"/>
                    <a:pt x="50" y="51"/>
                  </a:cubicBezTo>
                  <a:cubicBezTo>
                    <a:pt x="50" y="56"/>
                    <a:pt x="45" y="61"/>
                    <a:pt x="40" y="61"/>
                  </a:cubicBezTo>
                  <a:cubicBezTo>
                    <a:pt x="40" y="89"/>
                    <a:pt x="40" y="89"/>
                    <a:pt x="40" y="89"/>
                  </a:cubicBezTo>
                  <a:cubicBezTo>
                    <a:pt x="72" y="89"/>
                    <a:pt x="72" y="89"/>
                    <a:pt x="72" y="89"/>
                  </a:cubicBezTo>
                  <a:cubicBezTo>
                    <a:pt x="72" y="61"/>
                    <a:pt x="72" y="61"/>
                    <a:pt x="72" y="61"/>
                  </a:cubicBezTo>
                  <a:cubicBezTo>
                    <a:pt x="72" y="61"/>
                    <a:pt x="72" y="61"/>
                    <a:pt x="72" y="61"/>
                  </a:cubicBezTo>
                  <a:cubicBezTo>
                    <a:pt x="66" y="61"/>
                    <a:pt x="62" y="56"/>
                    <a:pt x="62" y="51"/>
                  </a:cubicBezTo>
                  <a:cubicBezTo>
                    <a:pt x="62" y="45"/>
                    <a:pt x="66" y="41"/>
                    <a:pt x="72" y="41"/>
                  </a:cubicBezTo>
                  <a:cubicBezTo>
                    <a:pt x="72" y="41"/>
                    <a:pt x="72" y="41"/>
                    <a:pt x="72" y="41"/>
                  </a:cubicBezTo>
                  <a:cubicBezTo>
                    <a:pt x="72" y="41"/>
                    <a:pt x="72" y="41"/>
                    <a:pt x="72" y="41"/>
                  </a:cubicBezTo>
                  <a:cubicBezTo>
                    <a:pt x="72" y="34"/>
                    <a:pt x="72" y="34"/>
                    <a:pt x="72" y="34"/>
                  </a:cubicBezTo>
                  <a:cubicBezTo>
                    <a:pt x="72" y="34"/>
                    <a:pt x="72" y="34"/>
                    <a:pt x="72" y="34"/>
                  </a:cubicBezTo>
                  <a:cubicBezTo>
                    <a:pt x="66" y="34"/>
                    <a:pt x="62" y="30"/>
                    <a:pt x="62" y="24"/>
                  </a:cubicBezTo>
                  <a:cubicBezTo>
                    <a:pt x="62" y="19"/>
                    <a:pt x="66" y="14"/>
                    <a:pt x="72" y="14"/>
                  </a:cubicBezTo>
                  <a:cubicBezTo>
                    <a:pt x="72" y="14"/>
                    <a:pt x="72" y="14"/>
                    <a:pt x="72" y="14"/>
                  </a:cubicBezTo>
                  <a:cubicBezTo>
                    <a:pt x="72" y="14"/>
                    <a:pt x="72" y="14"/>
                    <a:pt x="72" y="14"/>
                  </a:cubicBezTo>
                  <a:lnTo>
                    <a:pt x="72" y="0"/>
                  </a:lnTo>
                  <a:close/>
                  <a:moveTo>
                    <a:pt x="40" y="0"/>
                  </a:moveTo>
                  <a:cubicBezTo>
                    <a:pt x="12" y="0"/>
                    <a:pt x="12" y="0"/>
                    <a:pt x="12" y="0"/>
                  </a:cubicBezTo>
                  <a:cubicBezTo>
                    <a:pt x="6" y="0"/>
                    <a:pt x="0" y="5"/>
                    <a:pt x="0" y="12"/>
                  </a:cubicBezTo>
                  <a:cubicBezTo>
                    <a:pt x="0" y="45"/>
                    <a:pt x="0" y="45"/>
                    <a:pt x="0" y="45"/>
                  </a:cubicBezTo>
                  <a:cubicBezTo>
                    <a:pt x="10" y="45"/>
                    <a:pt x="10" y="45"/>
                    <a:pt x="10" y="45"/>
                  </a:cubicBezTo>
                  <a:cubicBezTo>
                    <a:pt x="19" y="45"/>
                    <a:pt x="23" y="50"/>
                    <a:pt x="23" y="58"/>
                  </a:cubicBezTo>
                  <a:cubicBezTo>
                    <a:pt x="23" y="89"/>
                    <a:pt x="23" y="89"/>
                    <a:pt x="23" y="89"/>
                  </a:cubicBezTo>
                  <a:cubicBezTo>
                    <a:pt x="40" y="89"/>
                    <a:pt x="40" y="89"/>
                    <a:pt x="40" y="89"/>
                  </a:cubicBezTo>
                  <a:cubicBezTo>
                    <a:pt x="40" y="61"/>
                    <a:pt x="40" y="61"/>
                    <a:pt x="40" y="61"/>
                  </a:cubicBezTo>
                  <a:cubicBezTo>
                    <a:pt x="34" y="61"/>
                    <a:pt x="30" y="56"/>
                    <a:pt x="30" y="51"/>
                  </a:cubicBezTo>
                  <a:cubicBezTo>
                    <a:pt x="30" y="45"/>
                    <a:pt x="34" y="41"/>
                    <a:pt x="40" y="41"/>
                  </a:cubicBezTo>
                  <a:cubicBezTo>
                    <a:pt x="40" y="34"/>
                    <a:pt x="40" y="34"/>
                    <a:pt x="40" y="34"/>
                  </a:cubicBezTo>
                  <a:cubicBezTo>
                    <a:pt x="34" y="34"/>
                    <a:pt x="30" y="30"/>
                    <a:pt x="30" y="24"/>
                  </a:cubicBezTo>
                  <a:cubicBezTo>
                    <a:pt x="30" y="19"/>
                    <a:pt x="34" y="14"/>
                    <a:pt x="40" y="14"/>
                  </a:cubicBezTo>
                  <a:cubicBezTo>
                    <a:pt x="40" y="0"/>
                    <a:pt x="40" y="0"/>
                    <a:pt x="40" y="0"/>
                  </a:cubicBezTo>
                  <a:close/>
                  <a:moveTo>
                    <a:pt x="40" y="14"/>
                  </a:moveTo>
                  <a:cubicBezTo>
                    <a:pt x="40" y="14"/>
                    <a:pt x="40" y="14"/>
                    <a:pt x="40" y="14"/>
                  </a:cubicBezTo>
                  <a:close/>
                  <a:moveTo>
                    <a:pt x="40" y="41"/>
                  </a:moveTo>
                  <a:cubicBezTo>
                    <a:pt x="40" y="41"/>
                    <a:pt x="40" y="41"/>
                    <a:pt x="40" y="41"/>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90" name="Freeform 224"/>
            <p:cNvSpPr/>
            <p:nvPr/>
          </p:nvSpPr>
          <p:spPr bwMode="auto">
            <a:xfrm>
              <a:off x="6553200" y="2593975"/>
              <a:ext cx="255588" cy="134938"/>
            </a:xfrm>
            <a:custGeom>
              <a:avLst/>
              <a:gdLst>
                <a:gd name="T0" fmla="*/ 142 w 151"/>
                <a:gd name="T1" fmla="*/ 0 h 80"/>
                <a:gd name="T2" fmla="*/ 131 w 151"/>
                <a:gd name="T3" fmla="*/ 0 h 80"/>
                <a:gd name="T4" fmla="*/ 122 w 151"/>
                <a:gd name="T5" fmla="*/ 0 h 80"/>
                <a:gd name="T6" fmla="*/ 112 w 151"/>
                <a:gd name="T7" fmla="*/ 9 h 80"/>
                <a:gd name="T8" fmla="*/ 112 w 151"/>
                <a:gd name="T9" fmla="*/ 44 h 80"/>
                <a:gd name="T10" fmla="*/ 39 w 151"/>
                <a:gd name="T11" fmla="*/ 44 h 80"/>
                <a:gd name="T12" fmla="*/ 39 w 151"/>
                <a:gd name="T13" fmla="*/ 9 h 80"/>
                <a:gd name="T14" fmla="*/ 30 w 151"/>
                <a:gd name="T15" fmla="*/ 0 h 80"/>
                <a:gd name="T16" fmla="*/ 20 w 151"/>
                <a:gd name="T17" fmla="*/ 0 h 80"/>
                <a:gd name="T18" fmla="*/ 11 w 151"/>
                <a:gd name="T19" fmla="*/ 0 h 80"/>
                <a:gd name="T20" fmla="*/ 0 w 151"/>
                <a:gd name="T21" fmla="*/ 9 h 80"/>
                <a:gd name="T22" fmla="*/ 0 w 151"/>
                <a:gd name="T23" fmla="*/ 60 h 80"/>
                <a:gd name="T24" fmla="*/ 15 w 151"/>
                <a:gd name="T25" fmla="*/ 74 h 80"/>
                <a:gd name="T26" fmla="*/ 15 w 151"/>
                <a:gd name="T27" fmla="*/ 76 h 80"/>
                <a:gd name="T28" fmla="*/ 16 w 151"/>
                <a:gd name="T29" fmla="*/ 78 h 80"/>
                <a:gd name="T30" fmla="*/ 21 w 151"/>
                <a:gd name="T31" fmla="*/ 80 h 80"/>
                <a:gd name="T32" fmla="*/ 23 w 151"/>
                <a:gd name="T33" fmla="*/ 80 h 80"/>
                <a:gd name="T34" fmla="*/ 28 w 151"/>
                <a:gd name="T35" fmla="*/ 78 h 80"/>
                <a:gd name="T36" fmla="*/ 30 w 151"/>
                <a:gd name="T37" fmla="*/ 76 h 80"/>
                <a:gd name="T38" fmla="*/ 30 w 151"/>
                <a:gd name="T39" fmla="*/ 74 h 80"/>
                <a:gd name="T40" fmla="*/ 122 w 151"/>
                <a:gd name="T41" fmla="*/ 74 h 80"/>
                <a:gd name="T42" fmla="*/ 122 w 151"/>
                <a:gd name="T43" fmla="*/ 76 h 80"/>
                <a:gd name="T44" fmla="*/ 123 w 151"/>
                <a:gd name="T45" fmla="*/ 78 h 80"/>
                <a:gd name="T46" fmla="*/ 128 w 151"/>
                <a:gd name="T47" fmla="*/ 80 h 80"/>
                <a:gd name="T48" fmla="*/ 130 w 151"/>
                <a:gd name="T49" fmla="*/ 80 h 80"/>
                <a:gd name="T50" fmla="*/ 135 w 151"/>
                <a:gd name="T51" fmla="*/ 78 h 80"/>
                <a:gd name="T52" fmla="*/ 137 w 151"/>
                <a:gd name="T53" fmla="*/ 76 h 80"/>
                <a:gd name="T54" fmla="*/ 137 w 151"/>
                <a:gd name="T55" fmla="*/ 74 h 80"/>
                <a:gd name="T56" fmla="*/ 142 w 151"/>
                <a:gd name="T57" fmla="*/ 74 h 80"/>
                <a:gd name="T58" fmla="*/ 151 w 151"/>
                <a:gd name="T59" fmla="*/ 60 h 80"/>
                <a:gd name="T60" fmla="*/ 151 w 151"/>
                <a:gd name="T61" fmla="*/ 9 h 80"/>
                <a:gd name="T62" fmla="*/ 142 w 151"/>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 h="80">
                  <a:moveTo>
                    <a:pt x="142" y="0"/>
                  </a:moveTo>
                  <a:cubicBezTo>
                    <a:pt x="131" y="0"/>
                    <a:pt x="131" y="0"/>
                    <a:pt x="131" y="0"/>
                  </a:cubicBezTo>
                  <a:cubicBezTo>
                    <a:pt x="122" y="0"/>
                    <a:pt x="122" y="0"/>
                    <a:pt x="122" y="0"/>
                  </a:cubicBezTo>
                  <a:cubicBezTo>
                    <a:pt x="116" y="0"/>
                    <a:pt x="112" y="3"/>
                    <a:pt x="112" y="9"/>
                  </a:cubicBezTo>
                  <a:cubicBezTo>
                    <a:pt x="112" y="44"/>
                    <a:pt x="112" y="44"/>
                    <a:pt x="112" y="44"/>
                  </a:cubicBezTo>
                  <a:cubicBezTo>
                    <a:pt x="39" y="44"/>
                    <a:pt x="39" y="44"/>
                    <a:pt x="39" y="44"/>
                  </a:cubicBezTo>
                  <a:cubicBezTo>
                    <a:pt x="39" y="9"/>
                    <a:pt x="39" y="9"/>
                    <a:pt x="39" y="9"/>
                  </a:cubicBezTo>
                  <a:cubicBezTo>
                    <a:pt x="39" y="3"/>
                    <a:pt x="36" y="0"/>
                    <a:pt x="30" y="0"/>
                  </a:cubicBezTo>
                  <a:cubicBezTo>
                    <a:pt x="20" y="0"/>
                    <a:pt x="20" y="0"/>
                    <a:pt x="20" y="0"/>
                  </a:cubicBezTo>
                  <a:cubicBezTo>
                    <a:pt x="11" y="0"/>
                    <a:pt x="11" y="0"/>
                    <a:pt x="11" y="0"/>
                  </a:cubicBezTo>
                  <a:cubicBezTo>
                    <a:pt x="4" y="0"/>
                    <a:pt x="0" y="3"/>
                    <a:pt x="0" y="9"/>
                  </a:cubicBezTo>
                  <a:cubicBezTo>
                    <a:pt x="0" y="60"/>
                    <a:pt x="0" y="60"/>
                    <a:pt x="0" y="60"/>
                  </a:cubicBezTo>
                  <a:cubicBezTo>
                    <a:pt x="0" y="66"/>
                    <a:pt x="8" y="74"/>
                    <a:pt x="15" y="74"/>
                  </a:cubicBezTo>
                  <a:cubicBezTo>
                    <a:pt x="15" y="75"/>
                    <a:pt x="15" y="75"/>
                    <a:pt x="15" y="76"/>
                  </a:cubicBezTo>
                  <a:cubicBezTo>
                    <a:pt x="15" y="77"/>
                    <a:pt x="15" y="77"/>
                    <a:pt x="16" y="78"/>
                  </a:cubicBezTo>
                  <a:cubicBezTo>
                    <a:pt x="17" y="80"/>
                    <a:pt x="19" y="80"/>
                    <a:pt x="21" y="80"/>
                  </a:cubicBezTo>
                  <a:cubicBezTo>
                    <a:pt x="23" y="80"/>
                    <a:pt x="23" y="80"/>
                    <a:pt x="23" y="80"/>
                  </a:cubicBezTo>
                  <a:cubicBezTo>
                    <a:pt x="25" y="80"/>
                    <a:pt x="27" y="80"/>
                    <a:pt x="28" y="78"/>
                  </a:cubicBezTo>
                  <a:cubicBezTo>
                    <a:pt x="29" y="77"/>
                    <a:pt x="29" y="77"/>
                    <a:pt x="30" y="76"/>
                  </a:cubicBezTo>
                  <a:cubicBezTo>
                    <a:pt x="30" y="75"/>
                    <a:pt x="30" y="75"/>
                    <a:pt x="30" y="74"/>
                  </a:cubicBezTo>
                  <a:cubicBezTo>
                    <a:pt x="122" y="74"/>
                    <a:pt x="122" y="74"/>
                    <a:pt x="122" y="74"/>
                  </a:cubicBezTo>
                  <a:cubicBezTo>
                    <a:pt x="122" y="75"/>
                    <a:pt x="122" y="75"/>
                    <a:pt x="122" y="76"/>
                  </a:cubicBezTo>
                  <a:cubicBezTo>
                    <a:pt x="122" y="77"/>
                    <a:pt x="123" y="77"/>
                    <a:pt x="123" y="78"/>
                  </a:cubicBezTo>
                  <a:cubicBezTo>
                    <a:pt x="124" y="80"/>
                    <a:pt x="126" y="80"/>
                    <a:pt x="128" y="80"/>
                  </a:cubicBezTo>
                  <a:cubicBezTo>
                    <a:pt x="130" y="80"/>
                    <a:pt x="130" y="80"/>
                    <a:pt x="130" y="80"/>
                  </a:cubicBezTo>
                  <a:cubicBezTo>
                    <a:pt x="132" y="80"/>
                    <a:pt x="134" y="80"/>
                    <a:pt x="135" y="78"/>
                  </a:cubicBezTo>
                  <a:cubicBezTo>
                    <a:pt x="136" y="77"/>
                    <a:pt x="136" y="77"/>
                    <a:pt x="137" y="76"/>
                  </a:cubicBezTo>
                  <a:cubicBezTo>
                    <a:pt x="137" y="75"/>
                    <a:pt x="137" y="75"/>
                    <a:pt x="137" y="74"/>
                  </a:cubicBezTo>
                  <a:cubicBezTo>
                    <a:pt x="142" y="74"/>
                    <a:pt x="142" y="74"/>
                    <a:pt x="142" y="74"/>
                  </a:cubicBezTo>
                  <a:cubicBezTo>
                    <a:pt x="148" y="74"/>
                    <a:pt x="151" y="66"/>
                    <a:pt x="151" y="60"/>
                  </a:cubicBezTo>
                  <a:cubicBezTo>
                    <a:pt x="151" y="9"/>
                    <a:pt x="151" y="9"/>
                    <a:pt x="151" y="9"/>
                  </a:cubicBezTo>
                  <a:cubicBezTo>
                    <a:pt x="151" y="3"/>
                    <a:pt x="148" y="0"/>
                    <a:pt x="142"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91" name="Oval 225"/>
            <p:cNvSpPr>
              <a:spLocks noChangeArrowheads="1"/>
            </p:cNvSpPr>
            <p:nvPr/>
          </p:nvSpPr>
          <p:spPr bwMode="auto">
            <a:xfrm>
              <a:off x="6645275" y="2541588"/>
              <a:ext cx="19050" cy="190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92" name="Oval 226"/>
            <p:cNvSpPr>
              <a:spLocks noChangeArrowheads="1"/>
            </p:cNvSpPr>
            <p:nvPr/>
          </p:nvSpPr>
          <p:spPr bwMode="auto">
            <a:xfrm>
              <a:off x="6699250" y="2541588"/>
              <a:ext cx="19050" cy="190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93" name="Oval 227"/>
            <p:cNvSpPr>
              <a:spLocks noChangeArrowheads="1"/>
            </p:cNvSpPr>
            <p:nvPr/>
          </p:nvSpPr>
          <p:spPr bwMode="auto">
            <a:xfrm>
              <a:off x="6645275" y="2586038"/>
              <a:ext cx="19050" cy="2063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94" name="Oval 228"/>
            <p:cNvSpPr>
              <a:spLocks noChangeArrowheads="1"/>
            </p:cNvSpPr>
            <p:nvPr/>
          </p:nvSpPr>
          <p:spPr bwMode="auto">
            <a:xfrm>
              <a:off x="6699250" y="2586038"/>
              <a:ext cx="19050" cy="2063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95" name="Freeform 229"/>
            <p:cNvSpPr/>
            <p:nvPr/>
          </p:nvSpPr>
          <p:spPr bwMode="auto">
            <a:xfrm>
              <a:off x="6526213" y="2867025"/>
              <a:ext cx="228600" cy="61913"/>
            </a:xfrm>
            <a:custGeom>
              <a:avLst/>
              <a:gdLst>
                <a:gd name="T0" fmla="*/ 19 w 144"/>
                <a:gd name="T1" fmla="*/ 39 h 39"/>
                <a:gd name="T2" fmla="*/ 22 w 144"/>
                <a:gd name="T3" fmla="*/ 39 h 39"/>
                <a:gd name="T4" fmla="*/ 120 w 144"/>
                <a:gd name="T5" fmla="*/ 39 h 39"/>
                <a:gd name="T6" fmla="*/ 124 w 144"/>
                <a:gd name="T7" fmla="*/ 39 h 39"/>
                <a:gd name="T8" fmla="*/ 144 w 144"/>
                <a:gd name="T9" fmla="*/ 0 h 39"/>
                <a:gd name="T10" fmla="*/ 143 w 144"/>
                <a:gd name="T11" fmla="*/ 0 h 39"/>
                <a:gd name="T12" fmla="*/ 121 w 144"/>
                <a:gd name="T13" fmla="*/ 0 h 39"/>
                <a:gd name="T14" fmla="*/ 104 w 144"/>
                <a:gd name="T15" fmla="*/ 0 h 39"/>
                <a:gd name="T16" fmla="*/ 38 w 144"/>
                <a:gd name="T17" fmla="*/ 0 h 39"/>
                <a:gd name="T18" fmla="*/ 21 w 144"/>
                <a:gd name="T19" fmla="*/ 0 h 39"/>
                <a:gd name="T20" fmla="*/ 0 w 144"/>
                <a:gd name="T21" fmla="*/ 0 h 39"/>
                <a:gd name="T22" fmla="*/ 19 w 144"/>
                <a:gd name="T2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39">
                  <a:moveTo>
                    <a:pt x="19" y="39"/>
                  </a:moveTo>
                  <a:lnTo>
                    <a:pt x="22" y="39"/>
                  </a:lnTo>
                  <a:lnTo>
                    <a:pt x="120" y="39"/>
                  </a:lnTo>
                  <a:lnTo>
                    <a:pt x="124" y="39"/>
                  </a:lnTo>
                  <a:lnTo>
                    <a:pt x="144" y="0"/>
                  </a:lnTo>
                  <a:lnTo>
                    <a:pt x="143" y="0"/>
                  </a:lnTo>
                  <a:lnTo>
                    <a:pt x="121" y="0"/>
                  </a:lnTo>
                  <a:lnTo>
                    <a:pt x="104" y="0"/>
                  </a:lnTo>
                  <a:lnTo>
                    <a:pt x="38" y="0"/>
                  </a:lnTo>
                  <a:lnTo>
                    <a:pt x="21" y="0"/>
                  </a:lnTo>
                  <a:lnTo>
                    <a:pt x="0" y="0"/>
                  </a:lnTo>
                  <a:lnTo>
                    <a:pt x="19" y="3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96" name="Freeform 230"/>
            <p:cNvSpPr/>
            <p:nvPr/>
          </p:nvSpPr>
          <p:spPr bwMode="auto">
            <a:xfrm>
              <a:off x="6524625" y="2882900"/>
              <a:ext cx="228600" cy="106363"/>
            </a:xfrm>
            <a:custGeom>
              <a:avLst/>
              <a:gdLst>
                <a:gd name="T0" fmla="*/ 0 w 135"/>
                <a:gd name="T1" fmla="*/ 63 h 63"/>
                <a:gd name="T2" fmla="*/ 135 w 135"/>
                <a:gd name="T3" fmla="*/ 63 h 63"/>
                <a:gd name="T4" fmla="*/ 135 w 135"/>
                <a:gd name="T5" fmla="*/ 0 h 63"/>
                <a:gd name="T6" fmla="*/ 120 w 135"/>
                <a:gd name="T7" fmla="*/ 29 h 63"/>
                <a:gd name="T8" fmla="*/ 119 w 135"/>
                <a:gd name="T9" fmla="*/ 31 h 63"/>
                <a:gd name="T10" fmla="*/ 117 w 135"/>
                <a:gd name="T11" fmla="*/ 31 h 63"/>
                <a:gd name="T12" fmla="*/ 112 w 135"/>
                <a:gd name="T13" fmla="*/ 31 h 63"/>
                <a:gd name="T14" fmla="*/ 78 w 135"/>
                <a:gd name="T15" fmla="*/ 31 h 63"/>
                <a:gd name="T16" fmla="*/ 79 w 135"/>
                <a:gd name="T17" fmla="*/ 33 h 63"/>
                <a:gd name="T18" fmla="*/ 77 w 135"/>
                <a:gd name="T19" fmla="*/ 38 h 63"/>
                <a:gd name="T20" fmla="*/ 68 w 135"/>
                <a:gd name="T21" fmla="*/ 43 h 63"/>
                <a:gd name="T22" fmla="*/ 59 w 135"/>
                <a:gd name="T23" fmla="*/ 38 h 63"/>
                <a:gd name="T24" fmla="*/ 58 w 135"/>
                <a:gd name="T25" fmla="*/ 33 h 63"/>
                <a:gd name="T26" fmla="*/ 58 w 135"/>
                <a:gd name="T27" fmla="*/ 31 h 63"/>
                <a:gd name="T28" fmla="*/ 24 w 135"/>
                <a:gd name="T29" fmla="*/ 31 h 63"/>
                <a:gd name="T30" fmla="*/ 19 w 135"/>
                <a:gd name="T31" fmla="*/ 31 h 63"/>
                <a:gd name="T32" fmla="*/ 17 w 135"/>
                <a:gd name="T33" fmla="*/ 31 h 63"/>
                <a:gd name="T34" fmla="*/ 15 w 135"/>
                <a:gd name="T35" fmla="*/ 29 h 63"/>
                <a:gd name="T36" fmla="*/ 0 w 135"/>
                <a:gd name="T37" fmla="*/ 0 h 63"/>
                <a:gd name="T38" fmla="*/ 0 w 135"/>
                <a:gd name="T39"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63">
                  <a:moveTo>
                    <a:pt x="0" y="63"/>
                  </a:moveTo>
                  <a:cubicBezTo>
                    <a:pt x="135" y="63"/>
                    <a:pt x="135" y="63"/>
                    <a:pt x="135" y="63"/>
                  </a:cubicBezTo>
                  <a:cubicBezTo>
                    <a:pt x="135" y="0"/>
                    <a:pt x="135" y="0"/>
                    <a:pt x="135" y="0"/>
                  </a:cubicBezTo>
                  <a:cubicBezTo>
                    <a:pt x="120" y="29"/>
                    <a:pt x="120" y="29"/>
                    <a:pt x="120" y="29"/>
                  </a:cubicBezTo>
                  <a:cubicBezTo>
                    <a:pt x="119" y="31"/>
                    <a:pt x="119" y="31"/>
                    <a:pt x="119" y="31"/>
                  </a:cubicBezTo>
                  <a:cubicBezTo>
                    <a:pt x="117" y="31"/>
                    <a:pt x="117" y="31"/>
                    <a:pt x="117" y="31"/>
                  </a:cubicBezTo>
                  <a:cubicBezTo>
                    <a:pt x="112" y="31"/>
                    <a:pt x="112" y="31"/>
                    <a:pt x="112" y="31"/>
                  </a:cubicBezTo>
                  <a:cubicBezTo>
                    <a:pt x="78" y="31"/>
                    <a:pt x="78" y="31"/>
                    <a:pt x="78" y="31"/>
                  </a:cubicBezTo>
                  <a:cubicBezTo>
                    <a:pt x="79" y="32"/>
                    <a:pt x="79" y="32"/>
                    <a:pt x="79" y="33"/>
                  </a:cubicBezTo>
                  <a:cubicBezTo>
                    <a:pt x="79" y="35"/>
                    <a:pt x="78" y="37"/>
                    <a:pt x="77" y="38"/>
                  </a:cubicBezTo>
                  <a:cubicBezTo>
                    <a:pt x="75" y="42"/>
                    <a:pt x="72" y="43"/>
                    <a:pt x="68" y="43"/>
                  </a:cubicBezTo>
                  <a:cubicBezTo>
                    <a:pt x="65" y="43"/>
                    <a:pt x="61" y="42"/>
                    <a:pt x="59" y="38"/>
                  </a:cubicBezTo>
                  <a:cubicBezTo>
                    <a:pt x="58" y="37"/>
                    <a:pt x="58" y="35"/>
                    <a:pt x="58" y="33"/>
                  </a:cubicBezTo>
                  <a:cubicBezTo>
                    <a:pt x="58" y="32"/>
                    <a:pt x="58" y="32"/>
                    <a:pt x="58" y="31"/>
                  </a:cubicBezTo>
                  <a:cubicBezTo>
                    <a:pt x="24" y="31"/>
                    <a:pt x="24" y="31"/>
                    <a:pt x="24" y="31"/>
                  </a:cubicBezTo>
                  <a:cubicBezTo>
                    <a:pt x="19" y="31"/>
                    <a:pt x="19" y="31"/>
                    <a:pt x="19" y="31"/>
                  </a:cubicBezTo>
                  <a:cubicBezTo>
                    <a:pt x="17" y="31"/>
                    <a:pt x="17" y="31"/>
                    <a:pt x="17" y="31"/>
                  </a:cubicBezTo>
                  <a:cubicBezTo>
                    <a:pt x="15" y="29"/>
                    <a:pt x="15" y="29"/>
                    <a:pt x="15" y="29"/>
                  </a:cubicBezTo>
                  <a:cubicBezTo>
                    <a:pt x="0" y="0"/>
                    <a:pt x="0" y="0"/>
                    <a:pt x="0" y="0"/>
                  </a:cubicBezTo>
                  <a:lnTo>
                    <a:pt x="0" y="6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97" name="Freeform 231"/>
            <p:cNvSpPr/>
            <p:nvPr/>
          </p:nvSpPr>
          <p:spPr bwMode="auto">
            <a:xfrm>
              <a:off x="6559550" y="2786063"/>
              <a:ext cx="158750" cy="74612"/>
            </a:xfrm>
            <a:custGeom>
              <a:avLst/>
              <a:gdLst>
                <a:gd name="T0" fmla="*/ 94 w 94"/>
                <a:gd name="T1" fmla="*/ 44 h 44"/>
                <a:gd name="T2" fmla="*/ 94 w 94"/>
                <a:gd name="T3" fmla="*/ 19 h 44"/>
                <a:gd name="T4" fmla="*/ 76 w 94"/>
                <a:gd name="T5" fmla="*/ 0 h 44"/>
                <a:gd name="T6" fmla="*/ 18 w 94"/>
                <a:gd name="T7" fmla="*/ 0 h 44"/>
                <a:gd name="T8" fmla="*/ 0 w 94"/>
                <a:gd name="T9" fmla="*/ 19 h 44"/>
                <a:gd name="T10" fmla="*/ 0 w 94"/>
                <a:gd name="T11" fmla="*/ 44 h 44"/>
                <a:gd name="T12" fmla="*/ 16 w 94"/>
                <a:gd name="T13" fmla="*/ 44 h 44"/>
                <a:gd name="T14" fmla="*/ 16 w 94"/>
                <a:gd name="T15" fmla="*/ 19 h 44"/>
                <a:gd name="T16" fmla="*/ 18 w 94"/>
                <a:gd name="T17" fmla="*/ 16 h 44"/>
                <a:gd name="T18" fmla="*/ 76 w 94"/>
                <a:gd name="T19" fmla="*/ 16 h 44"/>
                <a:gd name="T20" fmla="*/ 78 w 94"/>
                <a:gd name="T21" fmla="*/ 19 h 44"/>
                <a:gd name="T22" fmla="*/ 78 w 94"/>
                <a:gd name="T23" fmla="*/ 44 h 44"/>
                <a:gd name="T24" fmla="*/ 94 w 94"/>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44">
                  <a:moveTo>
                    <a:pt x="94" y="44"/>
                  </a:moveTo>
                  <a:cubicBezTo>
                    <a:pt x="94" y="19"/>
                    <a:pt x="94" y="19"/>
                    <a:pt x="94" y="19"/>
                  </a:cubicBezTo>
                  <a:cubicBezTo>
                    <a:pt x="94" y="9"/>
                    <a:pt x="86" y="0"/>
                    <a:pt x="76" y="0"/>
                  </a:cubicBezTo>
                  <a:cubicBezTo>
                    <a:pt x="18" y="0"/>
                    <a:pt x="18" y="0"/>
                    <a:pt x="18" y="0"/>
                  </a:cubicBezTo>
                  <a:cubicBezTo>
                    <a:pt x="8" y="0"/>
                    <a:pt x="0" y="9"/>
                    <a:pt x="0" y="19"/>
                  </a:cubicBezTo>
                  <a:cubicBezTo>
                    <a:pt x="0" y="44"/>
                    <a:pt x="0" y="44"/>
                    <a:pt x="0" y="44"/>
                  </a:cubicBezTo>
                  <a:cubicBezTo>
                    <a:pt x="16" y="44"/>
                    <a:pt x="16" y="44"/>
                    <a:pt x="16" y="44"/>
                  </a:cubicBezTo>
                  <a:cubicBezTo>
                    <a:pt x="16" y="19"/>
                    <a:pt x="16" y="19"/>
                    <a:pt x="16" y="19"/>
                  </a:cubicBezTo>
                  <a:cubicBezTo>
                    <a:pt x="16" y="18"/>
                    <a:pt x="17" y="16"/>
                    <a:pt x="18" y="16"/>
                  </a:cubicBezTo>
                  <a:cubicBezTo>
                    <a:pt x="76" y="16"/>
                    <a:pt x="76" y="16"/>
                    <a:pt x="76" y="16"/>
                  </a:cubicBezTo>
                  <a:cubicBezTo>
                    <a:pt x="78" y="16"/>
                    <a:pt x="78" y="18"/>
                    <a:pt x="78" y="19"/>
                  </a:cubicBezTo>
                  <a:cubicBezTo>
                    <a:pt x="78" y="44"/>
                    <a:pt x="78" y="44"/>
                    <a:pt x="78" y="44"/>
                  </a:cubicBezTo>
                  <a:lnTo>
                    <a:pt x="94" y="4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98" name="Freeform 232"/>
            <p:cNvSpPr>
              <a:spLocks noEditPoints="1"/>
            </p:cNvSpPr>
            <p:nvPr/>
          </p:nvSpPr>
          <p:spPr bwMode="auto">
            <a:xfrm>
              <a:off x="6850063" y="2808288"/>
              <a:ext cx="258762" cy="120650"/>
            </a:xfrm>
            <a:custGeom>
              <a:avLst/>
              <a:gdLst>
                <a:gd name="T0" fmla="*/ 146 w 163"/>
                <a:gd name="T1" fmla="*/ 0 h 76"/>
                <a:gd name="T2" fmla="*/ 146 w 163"/>
                <a:gd name="T3" fmla="*/ 25 h 76"/>
                <a:gd name="T4" fmla="*/ 146 w 163"/>
                <a:gd name="T5" fmla="*/ 25 h 76"/>
                <a:gd name="T6" fmla="*/ 146 w 163"/>
                <a:gd name="T7" fmla="*/ 0 h 76"/>
                <a:gd name="T8" fmla="*/ 141 w 163"/>
                <a:gd name="T9" fmla="*/ 46 h 76"/>
                <a:gd name="T10" fmla="*/ 134 w 163"/>
                <a:gd name="T11" fmla="*/ 76 h 76"/>
                <a:gd name="T12" fmla="*/ 123 w 163"/>
                <a:gd name="T13" fmla="*/ 68 h 76"/>
                <a:gd name="T14" fmla="*/ 123 w 163"/>
                <a:gd name="T15" fmla="*/ 11 h 76"/>
                <a:gd name="T16" fmla="*/ 123 w 163"/>
                <a:gd name="T17" fmla="*/ 54 h 76"/>
                <a:gd name="T18" fmla="*/ 128 w 163"/>
                <a:gd name="T19" fmla="*/ 32 h 76"/>
                <a:gd name="T20" fmla="*/ 123 w 163"/>
                <a:gd name="T21" fmla="*/ 76 h 76"/>
                <a:gd name="T22" fmla="*/ 123 w 163"/>
                <a:gd name="T23" fmla="*/ 0 h 76"/>
                <a:gd name="T24" fmla="*/ 120 w 163"/>
                <a:gd name="T25" fmla="*/ 46 h 76"/>
                <a:gd name="T26" fmla="*/ 123 w 163"/>
                <a:gd name="T27" fmla="*/ 25 h 76"/>
                <a:gd name="T28" fmla="*/ 123 w 163"/>
                <a:gd name="T29" fmla="*/ 0 h 76"/>
                <a:gd name="T30" fmla="*/ 102 w 163"/>
                <a:gd name="T31" fmla="*/ 68 h 76"/>
                <a:gd name="T32" fmla="*/ 102 w 163"/>
                <a:gd name="T33" fmla="*/ 11 h 76"/>
                <a:gd name="T34" fmla="*/ 102 w 163"/>
                <a:gd name="T35" fmla="*/ 54 h 76"/>
                <a:gd name="T36" fmla="*/ 106 w 163"/>
                <a:gd name="T37" fmla="*/ 32 h 76"/>
                <a:gd name="T38" fmla="*/ 102 w 163"/>
                <a:gd name="T39" fmla="*/ 76 h 76"/>
                <a:gd name="T40" fmla="*/ 102 w 163"/>
                <a:gd name="T41" fmla="*/ 0 h 76"/>
                <a:gd name="T42" fmla="*/ 99 w 163"/>
                <a:gd name="T43" fmla="*/ 46 h 76"/>
                <a:gd name="T44" fmla="*/ 102 w 163"/>
                <a:gd name="T45" fmla="*/ 25 h 76"/>
                <a:gd name="T46" fmla="*/ 102 w 163"/>
                <a:gd name="T47" fmla="*/ 0 h 76"/>
                <a:gd name="T48" fmla="*/ 81 w 163"/>
                <a:gd name="T49" fmla="*/ 68 h 76"/>
                <a:gd name="T50" fmla="*/ 81 w 163"/>
                <a:gd name="T51" fmla="*/ 11 h 76"/>
                <a:gd name="T52" fmla="*/ 81 w 163"/>
                <a:gd name="T53" fmla="*/ 54 h 76"/>
                <a:gd name="T54" fmla="*/ 84 w 163"/>
                <a:gd name="T55" fmla="*/ 32 h 76"/>
                <a:gd name="T56" fmla="*/ 81 w 163"/>
                <a:gd name="T57" fmla="*/ 76 h 76"/>
                <a:gd name="T58" fmla="*/ 81 w 163"/>
                <a:gd name="T59" fmla="*/ 0 h 76"/>
                <a:gd name="T60" fmla="*/ 77 w 163"/>
                <a:gd name="T61" fmla="*/ 46 h 76"/>
                <a:gd name="T62" fmla="*/ 81 w 163"/>
                <a:gd name="T63" fmla="*/ 25 h 76"/>
                <a:gd name="T64" fmla="*/ 81 w 163"/>
                <a:gd name="T65" fmla="*/ 0 h 76"/>
                <a:gd name="T66" fmla="*/ 59 w 163"/>
                <a:gd name="T67" fmla="*/ 68 h 76"/>
                <a:gd name="T68" fmla="*/ 59 w 163"/>
                <a:gd name="T69" fmla="*/ 11 h 76"/>
                <a:gd name="T70" fmla="*/ 59 w 163"/>
                <a:gd name="T71" fmla="*/ 54 h 76"/>
                <a:gd name="T72" fmla="*/ 63 w 163"/>
                <a:gd name="T73" fmla="*/ 32 h 76"/>
                <a:gd name="T74" fmla="*/ 59 w 163"/>
                <a:gd name="T75" fmla="*/ 76 h 76"/>
                <a:gd name="T76" fmla="*/ 59 w 163"/>
                <a:gd name="T77" fmla="*/ 0 h 76"/>
                <a:gd name="T78" fmla="*/ 56 w 163"/>
                <a:gd name="T79" fmla="*/ 46 h 76"/>
                <a:gd name="T80" fmla="*/ 59 w 163"/>
                <a:gd name="T81" fmla="*/ 25 h 76"/>
                <a:gd name="T82" fmla="*/ 59 w 163"/>
                <a:gd name="T83" fmla="*/ 0 h 76"/>
                <a:gd name="T84" fmla="*/ 38 w 163"/>
                <a:gd name="T85" fmla="*/ 68 h 76"/>
                <a:gd name="T86" fmla="*/ 38 w 163"/>
                <a:gd name="T87" fmla="*/ 11 h 76"/>
                <a:gd name="T88" fmla="*/ 38 w 163"/>
                <a:gd name="T89" fmla="*/ 54 h 76"/>
                <a:gd name="T90" fmla="*/ 41 w 163"/>
                <a:gd name="T91" fmla="*/ 32 h 76"/>
                <a:gd name="T92" fmla="*/ 38 w 163"/>
                <a:gd name="T93" fmla="*/ 76 h 76"/>
                <a:gd name="T94" fmla="*/ 38 w 163"/>
                <a:gd name="T95" fmla="*/ 0 h 76"/>
                <a:gd name="T96" fmla="*/ 34 w 163"/>
                <a:gd name="T97" fmla="*/ 46 h 76"/>
                <a:gd name="T98" fmla="*/ 38 w 163"/>
                <a:gd name="T99" fmla="*/ 25 h 76"/>
                <a:gd name="T100" fmla="*/ 38 w 163"/>
                <a:gd name="T101" fmla="*/ 0 h 76"/>
                <a:gd name="T102" fmla="*/ 27 w 163"/>
                <a:gd name="T103" fmla="*/ 54 h 76"/>
                <a:gd name="T104" fmla="*/ 27 w 163"/>
                <a:gd name="T105" fmla="*/ 32 h 76"/>
                <a:gd name="T106" fmla="*/ 23 w 163"/>
                <a:gd name="T107" fmla="*/ 11 h 76"/>
                <a:gd name="T108" fmla="*/ 0 w 163"/>
                <a:gd name="T109" fmla="*/ 76 h 76"/>
                <a:gd name="T110" fmla="*/ 9 w 163"/>
                <a:gd name="T111" fmla="*/ 11 h 76"/>
                <a:gd name="T112" fmla="*/ 0 w 163"/>
                <a:gd name="T11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3" h="76">
                  <a:moveTo>
                    <a:pt x="146" y="76"/>
                  </a:moveTo>
                  <a:lnTo>
                    <a:pt x="163" y="76"/>
                  </a:lnTo>
                  <a:lnTo>
                    <a:pt x="163" y="0"/>
                  </a:lnTo>
                  <a:lnTo>
                    <a:pt x="146" y="0"/>
                  </a:lnTo>
                  <a:lnTo>
                    <a:pt x="146" y="11"/>
                  </a:lnTo>
                  <a:lnTo>
                    <a:pt x="152" y="11"/>
                  </a:lnTo>
                  <a:lnTo>
                    <a:pt x="152" y="25"/>
                  </a:lnTo>
                  <a:lnTo>
                    <a:pt x="146" y="25"/>
                  </a:lnTo>
                  <a:lnTo>
                    <a:pt x="146" y="76"/>
                  </a:lnTo>
                  <a:close/>
                  <a:moveTo>
                    <a:pt x="134" y="76"/>
                  </a:moveTo>
                  <a:lnTo>
                    <a:pt x="146" y="76"/>
                  </a:lnTo>
                  <a:lnTo>
                    <a:pt x="146" y="25"/>
                  </a:lnTo>
                  <a:lnTo>
                    <a:pt x="138" y="25"/>
                  </a:lnTo>
                  <a:lnTo>
                    <a:pt x="138" y="11"/>
                  </a:lnTo>
                  <a:lnTo>
                    <a:pt x="146" y="11"/>
                  </a:lnTo>
                  <a:lnTo>
                    <a:pt x="146" y="0"/>
                  </a:lnTo>
                  <a:lnTo>
                    <a:pt x="134" y="0"/>
                  </a:lnTo>
                  <a:lnTo>
                    <a:pt x="134" y="32"/>
                  </a:lnTo>
                  <a:lnTo>
                    <a:pt x="141" y="32"/>
                  </a:lnTo>
                  <a:lnTo>
                    <a:pt x="141" y="46"/>
                  </a:lnTo>
                  <a:lnTo>
                    <a:pt x="134" y="46"/>
                  </a:lnTo>
                  <a:lnTo>
                    <a:pt x="134" y="54"/>
                  </a:lnTo>
                  <a:lnTo>
                    <a:pt x="134" y="68"/>
                  </a:lnTo>
                  <a:lnTo>
                    <a:pt x="134" y="76"/>
                  </a:lnTo>
                  <a:close/>
                  <a:moveTo>
                    <a:pt x="123" y="76"/>
                  </a:moveTo>
                  <a:lnTo>
                    <a:pt x="134" y="76"/>
                  </a:lnTo>
                  <a:lnTo>
                    <a:pt x="134" y="68"/>
                  </a:lnTo>
                  <a:lnTo>
                    <a:pt x="123" y="68"/>
                  </a:lnTo>
                  <a:lnTo>
                    <a:pt x="123" y="76"/>
                  </a:lnTo>
                  <a:close/>
                  <a:moveTo>
                    <a:pt x="134" y="0"/>
                  </a:moveTo>
                  <a:lnTo>
                    <a:pt x="123" y="0"/>
                  </a:lnTo>
                  <a:lnTo>
                    <a:pt x="123" y="11"/>
                  </a:lnTo>
                  <a:lnTo>
                    <a:pt x="131" y="11"/>
                  </a:lnTo>
                  <a:lnTo>
                    <a:pt x="131" y="25"/>
                  </a:lnTo>
                  <a:lnTo>
                    <a:pt x="123" y="25"/>
                  </a:lnTo>
                  <a:lnTo>
                    <a:pt x="123" y="54"/>
                  </a:lnTo>
                  <a:lnTo>
                    <a:pt x="134" y="54"/>
                  </a:lnTo>
                  <a:lnTo>
                    <a:pt x="134" y="46"/>
                  </a:lnTo>
                  <a:lnTo>
                    <a:pt x="128" y="46"/>
                  </a:lnTo>
                  <a:lnTo>
                    <a:pt x="128" y="32"/>
                  </a:lnTo>
                  <a:lnTo>
                    <a:pt x="134" y="32"/>
                  </a:lnTo>
                  <a:lnTo>
                    <a:pt x="134" y="0"/>
                  </a:lnTo>
                  <a:close/>
                  <a:moveTo>
                    <a:pt x="113" y="76"/>
                  </a:moveTo>
                  <a:lnTo>
                    <a:pt x="123" y="76"/>
                  </a:lnTo>
                  <a:lnTo>
                    <a:pt x="123" y="68"/>
                  </a:lnTo>
                  <a:lnTo>
                    <a:pt x="113" y="68"/>
                  </a:lnTo>
                  <a:lnTo>
                    <a:pt x="113" y="76"/>
                  </a:lnTo>
                  <a:close/>
                  <a:moveTo>
                    <a:pt x="123" y="0"/>
                  </a:moveTo>
                  <a:lnTo>
                    <a:pt x="113" y="0"/>
                  </a:lnTo>
                  <a:lnTo>
                    <a:pt x="113" y="32"/>
                  </a:lnTo>
                  <a:lnTo>
                    <a:pt x="120" y="32"/>
                  </a:lnTo>
                  <a:lnTo>
                    <a:pt x="120" y="46"/>
                  </a:lnTo>
                  <a:lnTo>
                    <a:pt x="113" y="46"/>
                  </a:lnTo>
                  <a:lnTo>
                    <a:pt x="113" y="54"/>
                  </a:lnTo>
                  <a:lnTo>
                    <a:pt x="123" y="54"/>
                  </a:lnTo>
                  <a:lnTo>
                    <a:pt x="123" y="25"/>
                  </a:lnTo>
                  <a:lnTo>
                    <a:pt x="117" y="25"/>
                  </a:lnTo>
                  <a:lnTo>
                    <a:pt x="117" y="11"/>
                  </a:lnTo>
                  <a:lnTo>
                    <a:pt x="123" y="11"/>
                  </a:lnTo>
                  <a:lnTo>
                    <a:pt x="123" y="0"/>
                  </a:lnTo>
                  <a:close/>
                  <a:moveTo>
                    <a:pt x="102" y="76"/>
                  </a:moveTo>
                  <a:lnTo>
                    <a:pt x="113" y="76"/>
                  </a:lnTo>
                  <a:lnTo>
                    <a:pt x="113" y="68"/>
                  </a:lnTo>
                  <a:lnTo>
                    <a:pt x="102" y="68"/>
                  </a:lnTo>
                  <a:lnTo>
                    <a:pt x="102" y="76"/>
                  </a:lnTo>
                  <a:close/>
                  <a:moveTo>
                    <a:pt x="113" y="0"/>
                  </a:moveTo>
                  <a:lnTo>
                    <a:pt x="102" y="0"/>
                  </a:lnTo>
                  <a:lnTo>
                    <a:pt x="102" y="11"/>
                  </a:lnTo>
                  <a:lnTo>
                    <a:pt x="109" y="11"/>
                  </a:lnTo>
                  <a:lnTo>
                    <a:pt x="109" y="25"/>
                  </a:lnTo>
                  <a:lnTo>
                    <a:pt x="102" y="25"/>
                  </a:lnTo>
                  <a:lnTo>
                    <a:pt x="102" y="54"/>
                  </a:lnTo>
                  <a:lnTo>
                    <a:pt x="113" y="54"/>
                  </a:lnTo>
                  <a:lnTo>
                    <a:pt x="113" y="46"/>
                  </a:lnTo>
                  <a:lnTo>
                    <a:pt x="106" y="46"/>
                  </a:lnTo>
                  <a:lnTo>
                    <a:pt x="106" y="32"/>
                  </a:lnTo>
                  <a:lnTo>
                    <a:pt x="113" y="32"/>
                  </a:lnTo>
                  <a:lnTo>
                    <a:pt x="113" y="0"/>
                  </a:lnTo>
                  <a:close/>
                  <a:moveTo>
                    <a:pt x="91" y="76"/>
                  </a:moveTo>
                  <a:lnTo>
                    <a:pt x="102" y="76"/>
                  </a:lnTo>
                  <a:lnTo>
                    <a:pt x="102" y="68"/>
                  </a:lnTo>
                  <a:lnTo>
                    <a:pt x="91" y="68"/>
                  </a:lnTo>
                  <a:lnTo>
                    <a:pt x="91" y="76"/>
                  </a:lnTo>
                  <a:close/>
                  <a:moveTo>
                    <a:pt x="102" y="0"/>
                  </a:moveTo>
                  <a:lnTo>
                    <a:pt x="91" y="0"/>
                  </a:lnTo>
                  <a:lnTo>
                    <a:pt x="91" y="32"/>
                  </a:lnTo>
                  <a:lnTo>
                    <a:pt x="99" y="32"/>
                  </a:lnTo>
                  <a:lnTo>
                    <a:pt x="99" y="46"/>
                  </a:lnTo>
                  <a:lnTo>
                    <a:pt x="91" y="46"/>
                  </a:lnTo>
                  <a:lnTo>
                    <a:pt x="91" y="54"/>
                  </a:lnTo>
                  <a:lnTo>
                    <a:pt x="102" y="54"/>
                  </a:lnTo>
                  <a:lnTo>
                    <a:pt x="102" y="25"/>
                  </a:lnTo>
                  <a:lnTo>
                    <a:pt x="96" y="25"/>
                  </a:lnTo>
                  <a:lnTo>
                    <a:pt x="96" y="11"/>
                  </a:lnTo>
                  <a:lnTo>
                    <a:pt x="102" y="11"/>
                  </a:lnTo>
                  <a:lnTo>
                    <a:pt x="102" y="0"/>
                  </a:lnTo>
                  <a:close/>
                  <a:moveTo>
                    <a:pt x="81" y="76"/>
                  </a:moveTo>
                  <a:lnTo>
                    <a:pt x="91" y="76"/>
                  </a:lnTo>
                  <a:lnTo>
                    <a:pt x="91" y="68"/>
                  </a:lnTo>
                  <a:lnTo>
                    <a:pt x="81" y="68"/>
                  </a:lnTo>
                  <a:lnTo>
                    <a:pt x="81" y="76"/>
                  </a:lnTo>
                  <a:close/>
                  <a:moveTo>
                    <a:pt x="91" y="0"/>
                  </a:moveTo>
                  <a:lnTo>
                    <a:pt x="81" y="0"/>
                  </a:lnTo>
                  <a:lnTo>
                    <a:pt x="81" y="11"/>
                  </a:lnTo>
                  <a:lnTo>
                    <a:pt x="88" y="11"/>
                  </a:lnTo>
                  <a:lnTo>
                    <a:pt x="88" y="25"/>
                  </a:lnTo>
                  <a:lnTo>
                    <a:pt x="81" y="25"/>
                  </a:lnTo>
                  <a:lnTo>
                    <a:pt x="81" y="54"/>
                  </a:lnTo>
                  <a:lnTo>
                    <a:pt x="91" y="54"/>
                  </a:lnTo>
                  <a:lnTo>
                    <a:pt x="91" y="46"/>
                  </a:lnTo>
                  <a:lnTo>
                    <a:pt x="84" y="46"/>
                  </a:lnTo>
                  <a:lnTo>
                    <a:pt x="84" y="32"/>
                  </a:lnTo>
                  <a:lnTo>
                    <a:pt x="91" y="32"/>
                  </a:lnTo>
                  <a:lnTo>
                    <a:pt x="91" y="0"/>
                  </a:lnTo>
                  <a:close/>
                  <a:moveTo>
                    <a:pt x="70" y="76"/>
                  </a:moveTo>
                  <a:lnTo>
                    <a:pt x="81" y="76"/>
                  </a:lnTo>
                  <a:lnTo>
                    <a:pt x="81" y="68"/>
                  </a:lnTo>
                  <a:lnTo>
                    <a:pt x="70" y="68"/>
                  </a:lnTo>
                  <a:lnTo>
                    <a:pt x="70" y="76"/>
                  </a:lnTo>
                  <a:close/>
                  <a:moveTo>
                    <a:pt x="81" y="0"/>
                  </a:moveTo>
                  <a:lnTo>
                    <a:pt x="70" y="0"/>
                  </a:lnTo>
                  <a:lnTo>
                    <a:pt x="70" y="32"/>
                  </a:lnTo>
                  <a:lnTo>
                    <a:pt x="77" y="32"/>
                  </a:lnTo>
                  <a:lnTo>
                    <a:pt x="77" y="46"/>
                  </a:lnTo>
                  <a:lnTo>
                    <a:pt x="70" y="46"/>
                  </a:lnTo>
                  <a:lnTo>
                    <a:pt x="70" y="54"/>
                  </a:lnTo>
                  <a:lnTo>
                    <a:pt x="81" y="54"/>
                  </a:lnTo>
                  <a:lnTo>
                    <a:pt x="81" y="25"/>
                  </a:lnTo>
                  <a:lnTo>
                    <a:pt x="73" y="25"/>
                  </a:lnTo>
                  <a:lnTo>
                    <a:pt x="73" y="11"/>
                  </a:lnTo>
                  <a:lnTo>
                    <a:pt x="81" y="11"/>
                  </a:lnTo>
                  <a:lnTo>
                    <a:pt x="81" y="0"/>
                  </a:lnTo>
                  <a:close/>
                  <a:moveTo>
                    <a:pt x="59" y="76"/>
                  </a:moveTo>
                  <a:lnTo>
                    <a:pt x="70" y="76"/>
                  </a:lnTo>
                  <a:lnTo>
                    <a:pt x="70" y="68"/>
                  </a:lnTo>
                  <a:lnTo>
                    <a:pt x="59" y="68"/>
                  </a:lnTo>
                  <a:lnTo>
                    <a:pt x="59" y="76"/>
                  </a:lnTo>
                  <a:close/>
                  <a:moveTo>
                    <a:pt x="70" y="0"/>
                  </a:moveTo>
                  <a:lnTo>
                    <a:pt x="59" y="0"/>
                  </a:lnTo>
                  <a:lnTo>
                    <a:pt x="59" y="11"/>
                  </a:lnTo>
                  <a:lnTo>
                    <a:pt x="67" y="11"/>
                  </a:lnTo>
                  <a:lnTo>
                    <a:pt x="67" y="25"/>
                  </a:lnTo>
                  <a:lnTo>
                    <a:pt x="59" y="25"/>
                  </a:lnTo>
                  <a:lnTo>
                    <a:pt x="59" y="54"/>
                  </a:lnTo>
                  <a:lnTo>
                    <a:pt x="70" y="54"/>
                  </a:lnTo>
                  <a:lnTo>
                    <a:pt x="70" y="46"/>
                  </a:lnTo>
                  <a:lnTo>
                    <a:pt x="63" y="46"/>
                  </a:lnTo>
                  <a:lnTo>
                    <a:pt x="63" y="32"/>
                  </a:lnTo>
                  <a:lnTo>
                    <a:pt x="70" y="32"/>
                  </a:lnTo>
                  <a:lnTo>
                    <a:pt x="70" y="0"/>
                  </a:lnTo>
                  <a:close/>
                  <a:moveTo>
                    <a:pt x="49" y="76"/>
                  </a:moveTo>
                  <a:lnTo>
                    <a:pt x="59" y="76"/>
                  </a:lnTo>
                  <a:lnTo>
                    <a:pt x="59" y="68"/>
                  </a:lnTo>
                  <a:lnTo>
                    <a:pt x="49" y="68"/>
                  </a:lnTo>
                  <a:lnTo>
                    <a:pt x="49" y="76"/>
                  </a:lnTo>
                  <a:close/>
                  <a:moveTo>
                    <a:pt x="59" y="0"/>
                  </a:moveTo>
                  <a:lnTo>
                    <a:pt x="49" y="0"/>
                  </a:lnTo>
                  <a:lnTo>
                    <a:pt x="49" y="32"/>
                  </a:lnTo>
                  <a:lnTo>
                    <a:pt x="56" y="32"/>
                  </a:lnTo>
                  <a:lnTo>
                    <a:pt x="56" y="46"/>
                  </a:lnTo>
                  <a:lnTo>
                    <a:pt x="49" y="46"/>
                  </a:lnTo>
                  <a:lnTo>
                    <a:pt x="49" y="54"/>
                  </a:lnTo>
                  <a:lnTo>
                    <a:pt x="59" y="54"/>
                  </a:lnTo>
                  <a:lnTo>
                    <a:pt x="59" y="25"/>
                  </a:lnTo>
                  <a:lnTo>
                    <a:pt x="52" y="25"/>
                  </a:lnTo>
                  <a:lnTo>
                    <a:pt x="52" y="11"/>
                  </a:lnTo>
                  <a:lnTo>
                    <a:pt x="59" y="11"/>
                  </a:lnTo>
                  <a:lnTo>
                    <a:pt x="59" y="0"/>
                  </a:lnTo>
                  <a:close/>
                  <a:moveTo>
                    <a:pt x="38" y="76"/>
                  </a:moveTo>
                  <a:lnTo>
                    <a:pt x="49" y="76"/>
                  </a:lnTo>
                  <a:lnTo>
                    <a:pt x="49" y="68"/>
                  </a:lnTo>
                  <a:lnTo>
                    <a:pt x="38" y="68"/>
                  </a:lnTo>
                  <a:lnTo>
                    <a:pt x="38" y="76"/>
                  </a:lnTo>
                  <a:close/>
                  <a:moveTo>
                    <a:pt x="49" y="0"/>
                  </a:moveTo>
                  <a:lnTo>
                    <a:pt x="38" y="0"/>
                  </a:lnTo>
                  <a:lnTo>
                    <a:pt x="38" y="11"/>
                  </a:lnTo>
                  <a:lnTo>
                    <a:pt x="44" y="11"/>
                  </a:lnTo>
                  <a:lnTo>
                    <a:pt x="44" y="25"/>
                  </a:lnTo>
                  <a:lnTo>
                    <a:pt x="38" y="25"/>
                  </a:lnTo>
                  <a:lnTo>
                    <a:pt x="38" y="54"/>
                  </a:lnTo>
                  <a:lnTo>
                    <a:pt x="49" y="54"/>
                  </a:lnTo>
                  <a:lnTo>
                    <a:pt x="49" y="46"/>
                  </a:lnTo>
                  <a:lnTo>
                    <a:pt x="41" y="46"/>
                  </a:lnTo>
                  <a:lnTo>
                    <a:pt x="41" y="32"/>
                  </a:lnTo>
                  <a:lnTo>
                    <a:pt x="49" y="32"/>
                  </a:lnTo>
                  <a:lnTo>
                    <a:pt x="49" y="0"/>
                  </a:lnTo>
                  <a:close/>
                  <a:moveTo>
                    <a:pt x="27" y="76"/>
                  </a:moveTo>
                  <a:lnTo>
                    <a:pt x="38" y="76"/>
                  </a:lnTo>
                  <a:lnTo>
                    <a:pt x="38" y="68"/>
                  </a:lnTo>
                  <a:lnTo>
                    <a:pt x="27" y="68"/>
                  </a:lnTo>
                  <a:lnTo>
                    <a:pt x="27" y="76"/>
                  </a:lnTo>
                  <a:close/>
                  <a:moveTo>
                    <a:pt x="38" y="0"/>
                  </a:moveTo>
                  <a:lnTo>
                    <a:pt x="27" y="0"/>
                  </a:lnTo>
                  <a:lnTo>
                    <a:pt x="27" y="32"/>
                  </a:lnTo>
                  <a:lnTo>
                    <a:pt x="34" y="32"/>
                  </a:lnTo>
                  <a:lnTo>
                    <a:pt x="34" y="46"/>
                  </a:lnTo>
                  <a:lnTo>
                    <a:pt x="27" y="46"/>
                  </a:lnTo>
                  <a:lnTo>
                    <a:pt x="27" y="54"/>
                  </a:lnTo>
                  <a:lnTo>
                    <a:pt x="38" y="54"/>
                  </a:lnTo>
                  <a:lnTo>
                    <a:pt x="38" y="25"/>
                  </a:lnTo>
                  <a:lnTo>
                    <a:pt x="31" y="25"/>
                  </a:lnTo>
                  <a:lnTo>
                    <a:pt x="31" y="11"/>
                  </a:lnTo>
                  <a:lnTo>
                    <a:pt x="38" y="11"/>
                  </a:lnTo>
                  <a:lnTo>
                    <a:pt x="38" y="0"/>
                  </a:lnTo>
                  <a:close/>
                  <a:moveTo>
                    <a:pt x="17" y="76"/>
                  </a:moveTo>
                  <a:lnTo>
                    <a:pt x="27" y="76"/>
                  </a:lnTo>
                  <a:lnTo>
                    <a:pt x="27" y="68"/>
                  </a:lnTo>
                  <a:lnTo>
                    <a:pt x="27" y="54"/>
                  </a:lnTo>
                  <a:lnTo>
                    <a:pt x="27" y="46"/>
                  </a:lnTo>
                  <a:lnTo>
                    <a:pt x="20" y="46"/>
                  </a:lnTo>
                  <a:lnTo>
                    <a:pt x="20" y="32"/>
                  </a:lnTo>
                  <a:lnTo>
                    <a:pt x="27" y="32"/>
                  </a:lnTo>
                  <a:lnTo>
                    <a:pt x="27" y="0"/>
                  </a:lnTo>
                  <a:lnTo>
                    <a:pt x="17" y="0"/>
                  </a:lnTo>
                  <a:lnTo>
                    <a:pt x="17" y="11"/>
                  </a:lnTo>
                  <a:lnTo>
                    <a:pt x="23" y="11"/>
                  </a:lnTo>
                  <a:lnTo>
                    <a:pt x="23" y="25"/>
                  </a:lnTo>
                  <a:lnTo>
                    <a:pt x="17" y="25"/>
                  </a:lnTo>
                  <a:lnTo>
                    <a:pt x="17" y="76"/>
                  </a:lnTo>
                  <a:close/>
                  <a:moveTo>
                    <a:pt x="0" y="76"/>
                  </a:moveTo>
                  <a:lnTo>
                    <a:pt x="17" y="76"/>
                  </a:lnTo>
                  <a:lnTo>
                    <a:pt x="17" y="25"/>
                  </a:lnTo>
                  <a:lnTo>
                    <a:pt x="9" y="25"/>
                  </a:lnTo>
                  <a:lnTo>
                    <a:pt x="9" y="11"/>
                  </a:lnTo>
                  <a:lnTo>
                    <a:pt x="17" y="11"/>
                  </a:lnTo>
                  <a:lnTo>
                    <a:pt x="17" y="0"/>
                  </a:lnTo>
                  <a:lnTo>
                    <a:pt x="0" y="0"/>
                  </a:lnTo>
                  <a:lnTo>
                    <a:pt x="0"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99" name="Freeform 233"/>
            <p:cNvSpPr/>
            <p:nvPr/>
          </p:nvSpPr>
          <p:spPr bwMode="auto">
            <a:xfrm>
              <a:off x="6896100" y="2752725"/>
              <a:ext cx="150813" cy="36513"/>
            </a:xfrm>
            <a:custGeom>
              <a:avLst/>
              <a:gdLst>
                <a:gd name="T0" fmla="*/ 0 w 89"/>
                <a:gd name="T1" fmla="*/ 11 h 22"/>
                <a:gd name="T2" fmla="*/ 6 w 89"/>
                <a:gd name="T3" fmla="*/ 22 h 22"/>
                <a:gd name="T4" fmla="*/ 45 w 89"/>
                <a:gd name="T5" fmla="*/ 13 h 22"/>
                <a:gd name="T6" fmla="*/ 83 w 89"/>
                <a:gd name="T7" fmla="*/ 22 h 22"/>
                <a:gd name="T8" fmla="*/ 89 w 89"/>
                <a:gd name="T9" fmla="*/ 11 h 22"/>
                <a:gd name="T10" fmla="*/ 45 w 89"/>
                <a:gd name="T11" fmla="*/ 0 h 22"/>
                <a:gd name="T12" fmla="*/ 0 w 89"/>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89" h="22">
                  <a:moveTo>
                    <a:pt x="0" y="11"/>
                  </a:moveTo>
                  <a:cubicBezTo>
                    <a:pt x="6" y="22"/>
                    <a:pt x="6" y="22"/>
                    <a:pt x="6" y="22"/>
                  </a:cubicBezTo>
                  <a:cubicBezTo>
                    <a:pt x="17" y="16"/>
                    <a:pt x="31" y="13"/>
                    <a:pt x="45" y="13"/>
                  </a:cubicBezTo>
                  <a:cubicBezTo>
                    <a:pt x="59" y="13"/>
                    <a:pt x="72" y="16"/>
                    <a:pt x="83" y="22"/>
                  </a:cubicBezTo>
                  <a:cubicBezTo>
                    <a:pt x="89" y="11"/>
                    <a:pt x="89" y="11"/>
                    <a:pt x="89" y="11"/>
                  </a:cubicBezTo>
                  <a:cubicBezTo>
                    <a:pt x="76" y="4"/>
                    <a:pt x="61" y="0"/>
                    <a:pt x="45" y="0"/>
                  </a:cubicBezTo>
                  <a:cubicBezTo>
                    <a:pt x="29" y="0"/>
                    <a:pt x="13" y="4"/>
                    <a:pt x="0" y="1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00" name="Freeform 234"/>
            <p:cNvSpPr/>
            <p:nvPr/>
          </p:nvSpPr>
          <p:spPr bwMode="auto">
            <a:xfrm>
              <a:off x="6870700" y="2711450"/>
              <a:ext cx="201613" cy="42863"/>
            </a:xfrm>
            <a:custGeom>
              <a:avLst/>
              <a:gdLst>
                <a:gd name="T0" fmla="*/ 119 w 119"/>
                <a:gd name="T1" fmla="*/ 14 h 25"/>
                <a:gd name="T2" fmla="*/ 60 w 119"/>
                <a:gd name="T3" fmla="*/ 0 h 25"/>
                <a:gd name="T4" fmla="*/ 0 w 119"/>
                <a:gd name="T5" fmla="*/ 14 h 25"/>
                <a:gd name="T6" fmla="*/ 7 w 119"/>
                <a:gd name="T7" fmla="*/ 25 h 25"/>
                <a:gd name="T8" fmla="*/ 60 w 119"/>
                <a:gd name="T9" fmla="*/ 13 h 25"/>
                <a:gd name="T10" fmla="*/ 113 w 119"/>
                <a:gd name="T11" fmla="*/ 25 h 25"/>
                <a:gd name="T12" fmla="*/ 119 w 119"/>
                <a:gd name="T13" fmla="*/ 14 h 25"/>
              </a:gdLst>
              <a:ahLst/>
              <a:cxnLst>
                <a:cxn ang="0">
                  <a:pos x="T0" y="T1"/>
                </a:cxn>
                <a:cxn ang="0">
                  <a:pos x="T2" y="T3"/>
                </a:cxn>
                <a:cxn ang="0">
                  <a:pos x="T4" y="T5"/>
                </a:cxn>
                <a:cxn ang="0">
                  <a:pos x="T6" y="T7"/>
                </a:cxn>
                <a:cxn ang="0">
                  <a:pos x="T8" y="T9"/>
                </a:cxn>
                <a:cxn ang="0">
                  <a:pos x="T10" y="T11"/>
                </a:cxn>
                <a:cxn ang="0">
                  <a:pos x="T12" y="T13"/>
                </a:cxn>
              </a:cxnLst>
              <a:rect l="0" t="0" r="r" b="b"/>
              <a:pathLst>
                <a:path w="119" h="25">
                  <a:moveTo>
                    <a:pt x="119" y="14"/>
                  </a:moveTo>
                  <a:cubicBezTo>
                    <a:pt x="102" y="5"/>
                    <a:pt x="81" y="0"/>
                    <a:pt x="60" y="0"/>
                  </a:cubicBezTo>
                  <a:cubicBezTo>
                    <a:pt x="38" y="0"/>
                    <a:pt x="17" y="5"/>
                    <a:pt x="0" y="14"/>
                  </a:cubicBezTo>
                  <a:cubicBezTo>
                    <a:pt x="7" y="25"/>
                    <a:pt x="7" y="25"/>
                    <a:pt x="7" y="25"/>
                  </a:cubicBezTo>
                  <a:cubicBezTo>
                    <a:pt x="21" y="17"/>
                    <a:pt x="40" y="13"/>
                    <a:pt x="60" y="13"/>
                  </a:cubicBezTo>
                  <a:cubicBezTo>
                    <a:pt x="79" y="13"/>
                    <a:pt x="98" y="17"/>
                    <a:pt x="113" y="25"/>
                  </a:cubicBezTo>
                  <a:lnTo>
                    <a:pt x="119"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01" name="Freeform 235"/>
            <p:cNvSpPr>
              <a:spLocks noEditPoints="1"/>
            </p:cNvSpPr>
            <p:nvPr/>
          </p:nvSpPr>
          <p:spPr bwMode="auto">
            <a:xfrm>
              <a:off x="6638925" y="4894263"/>
              <a:ext cx="96838" cy="96837"/>
            </a:xfrm>
            <a:custGeom>
              <a:avLst/>
              <a:gdLst>
                <a:gd name="T0" fmla="*/ 29 w 57"/>
                <a:gd name="T1" fmla="*/ 57 h 57"/>
                <a:gd name="T2" fmla="*/ 57 w 57"/>
                <a:gd name="T3" fmla="*/ 28 h 57"/>
                <a:gd name="T4" fmla="*/ 29 w 57"/>
                <a:gd name="T5" fmla="*/ 0 h 57"/>
                <a:gd name="T6" fmla="*/ 29 w 57"/>
                <a:gd name="T7" fmla="*/ 20 h 57"/>
                <a:gd name="T8" fmla="*/ 37 w 57"/>
                <a:gd name="T9" fmla="*/ 28 h 57"/>
                <a:gd name="T10" fmla="*/ 29 w 57"/>
                <a:gd name="T11" fmla="*/ 37 h 57"/>
                <a:gd name="T12" fmla="*/ 29 w 57"/>
                <a:gd name="T13" fmla="*/ 57 h 57"/>
                <a:gd name="T14" fmla="*/ 29 w 57"/>
                <a:gd name="T15" fmla="*/ 37 h 57"/>
                <a:gd name="T16" fmla="*/ 29 w 57"/>
                <a:gd name="T17" fmla="*/ 37 h 57"/>
                <a:gd name="T18" fmla="*/ 29 w 57"/>
                <a:gd name="T19" fmla="*/ 0 h 57"/>
                <a:gd name="T20" fmla="*/ 0 w 57"/>
                <a:gd name="T21" fmla="*/ 28 h 57"/>
                <a:gd name="T22" fmla="*/ 29 w 57"/>
                <a:gd name="T23" fmla="*/ 57 h 57"/>
                <a:gd name="T24" fmla="*/ 29 w 57"/>
                <a:gd name="T25" fmla="*/ 37 h 57"/>
                <a:gd name="T26" fmla="*/ 29 w 57"/>
                <a:gd name="T27" fmla="*/ 37 h 57"/>
                <a:gd name="T28" fmla="*/ 21 w 57"/>
                <a:gd name="T29" fmla="*/ 28 h 57"/>
                <a:gd name="T30" fmla="*/ 29 w 57"/>
                <a:gd name="T31" fmla="*/ 20 h 57"/>
                <a:gd name="T32" fmla="*/ 29 w 57"/>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57">
                  <a:moveTo>
                    <a:pt x="29" y="57"/>
                  </a:moveTo>
                  <a:cubicBezTo>
                    <a:pt x="45" y="57"/>
                    <a:pt x="57" y="44"/>
                    <a:pt x="57" y="28"/>
                  </a:cubicBezTo>
                  <a:cubicBezTo>
                    <a:pt x="57" y="13"/>
                    <a:pt x="45" y="0"/>
                    <a:pt x="29" y="0"/>
                  </a:cubicBezTo>
                  <a:cubicBezTo>
                    <a:pt x="29" y="20"/>
                    <a:pt x="29" y="20"/>
                    <a:pt x="29" y="20"/>
                  </a:cubicBezTo>
                  <a:cubicBezTo>
                    <a:pt x="33" y="20"/>
                    <a:pt x="37" y="24"/>
                    <a:pt x="37" y="28"/>
                  </a:cubicBezTo>
                  <a:cubicBezTo>
                    <a:pt x="37" y="33"/>
                    <a:pt x="33" y="37"/>
                    <a:pt x="29" y="37"/>
                  </a:cubicBezTo>
                  <a:cubicBezTo>
                    <a:pt x="29" y="57"/>
                    <a:pt x="29" y="57"/>
                    <a:pt x="29" y="57"/>
                  </a:cubicBezTo>
                  <a:close/>
                  <a:moveTo>
                    <a:pt x="29" y="37"/>
                  </a:moveTo>
                  <a:cubicBezTo>
                    <a:pt x="29" y="37"/>
                    <a:pt x="29" y="37"/>
                    <a:pt x="29" y="37"/>
                  </a:cubicBezTo>
                  <a:moveTo>
                    <a:pt x="29" y="0"/>
                  </a:moveTo>
                  <a:cubicBezTo>
                    <a:pt x="13" y="0"/>
                    <a:pt x="0" y="13"/>
                    <a:pt x="0" y="28"/>
                  </a:cubicBezTo>
                  <a:cubicBezTo>
                    <a:pt x="0" y="44"/>
                    <a:pt x="13" y="57"/>
                    <a:pt x="29" y="57"/>
                  </a:cubicBezTo>
                  <a:cubicBezTo>
                    <a:pt x="29" y="37"/>
                    <a:pt x="29" y="37"/>
                    <a:pt x="29" y="37"/>
                  </a:cubicBezTo>
                  <a:cubicBezTo>
                    <a:pt x="29" y="37"/>
                    <a:pt x="29" y="37"/>
                    <a:pt x="29" y="37"/>
                  </a:cubicBezTo>
                  <a:cubicBezTo>
                    <a:pt x="24" y="37"/>
                    <a:pt x="21" y="33"/>
                    <a:pt x="21" y="28"/>
                  </a:cubicBezTo>
                  <a:cubicBezTo>
                    <a:pt x="21" y="24"/>
                    <a:pt x="24" y="20"/>
                    <a:pt x="29" y="20"/>
                  </a:cubicBezTo>
                  <a:lnTo>
                    <a:pt x="2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02" name="Freeform 236"/>
            <p:cNvSpPr>
              <a:spLocks noEditPoints="1"/>
            </p:cNvSpPr>
            <p:nvPr/>
          </p:nvSpPr>
          <p:spPr bwMode="auto">
            <a:xfrm>
              <a:off x="6677025" y="4930775"/>
              <a:ext cx="22225" cy="22225"/>
            </a:xfrm>
            <a:custGeom>
              <a:avLst/>
              <a:gdLst>
                <a:gd name="T0" fmla="*/ 7 w 13"/>
                <a:gd name="T1" fmla="*/ 13 h 13"/>
                <a:gd name="T2" fmla="*/ 13 w 13"/>
                <a:gd name="T3" fmla="*/ 6 h 13"/>
                <a:gd name="T4" fmla="*/ 7 w 13"/>
                <a:gd name="T5" fmla="*/ 0 h 13"/>
                <a:gd name="T6" fmla="*/ 7 w 13"/>
                <a:gd name="T7" fmla="*/ 2 h 13"/>
                <a:gd name="T8" fmla="*/ 12 w 13"/>
                <a:gd name="T9" fmla="*/ 6 h 13"/>
                <a:gd name="T10" fmla="*/ 7 w 13"/>
                <a:gd name="T11" fmla="*/ 11 h 13"/>
                <a:gd name="T12" fmla="*/ 7 w 13"/>
                <a:gd name="T13" fmla="*/ 13 h 13"/>
                <a:gd name="T14" fmla="*/ 7 w 13"/>
                <a:gd name="T15" fmla="*/ 11 h 13"/>
                <a:gd name="T16" fmla="*/ 7 w 13"/>
                <a:gd name="T17" fmla="*/ 11 h 13"/>
                <a:gd name="T18" fmla="*/ 7 w 13"/>
                <a:gd name="T19" fmla="*/ 0 h 13"/>
                <a:gd name="T20" fmla="*/ 0 w 13"/>
                <a:gd name="T21" fmla="*/ 6 h 13"/>
                <a:gd name="T22" fmla="*/ 7 w 13"/>
                <a:gd name="T23" fmla="*/ 13 h 13"/>
                <a:gd name="T24" fmla="*/ 7 w 13"/>
                <a:gd name="T25" fmla="*/ 11 h 13"/>
                <a:gd name="T26" fmla="*/ 7 w 13"/>
                <a:gd name="T27" fmla="*/ 11 h 13"/>
                <a:gd name="T28" fmla="*/ 2 w 13"/>
                <a:gd name="T29" fmla="*/ 6 h 13"/>
                <a:gd name="T30" fmla="*/ 7 w 13"/>
                <a:gd name="T31" fmla="*/ 2 h 13"/>
                <a:gd name="T32" fmla="*/ 7 w 13"/>
                <a:gd name="T3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13">
                  <a:moveTo>
                    <a:pt x="7" y="13"/>
                  </a:moveTo>
                  <a:cubicBezTo>
                    <a:pt x="11" y="13"/>
                    <a:pt x="13" y="10"/>
                    <a:pt x="13" y="6"/>
                  </a:cubicBezTo>
                  <a:cubicBezTo>
                    <a:pt x="13" y="3"/>
                    <a:pt x="11" y="0"/>
                    <a:pt x="7" y="0"/>
                  </a:cubicBezTo>
                  <a:cubicBezTo>
                    <a:pt x="7" y="2"/>
                    <a:pt x="7" y="2"/>
                    <a:pt x="7" y="2"/>
                  </a:cubicBezTo>
                  <a:cubicBezTo>
                    <a:pt x="9" y="2"/>
                    <a:pt x="12" y="4"/>
                    <a:pt x="12" y="6"/>
                  </a:cubicBezTo>
                  <a:cubicBezTo>
                    <a:pt x="12" y="9"/>
                    <a:pt x="9" y="11"/>
                    <a:pt x="7" y="11"/>
                  </a:cubicBezTo>
                  <a:cubicBezTo>
                    <a:pt x="7" y="13"/>
                    <a:pt x="7" y="13"/>
                    <a:pt x="7" y="13"/>
                  </a:cubicBezTo>
                  <a:close/>
                  <a:moveTo>
                    <a:pt x="7" y="11"/>
                  </a:moveTo>
                  <a:cubicBezTo>
                    <a:pt x="7" y="11"/>
                    <a:pt x="7" y="11"/>
                    <a:pt x="7" y="11"/>
                  </a:cubicBezTo>
                  <a:moveTo>
                    <a:pt x="7" y="0"/>
                  </a:moveTo>
                  <a:cubicBezTo>
                    <a:pt x="3" y="0"/>
                    <a:pt x="0" y="3"/>
                    <a:pt x="0" y="6"/>
                  </a:cubicBezTo>
                  <a:cubicBezTo>
                    <a:pt x="0" y="10"/>
                    <a:pt x="3" y="13"/>
                    <a:pt x="7" y="13"/>
                  </a:cubicBezTo>
                  <a:cubicBezTo>
                    <a:pt x="7" y="11"/>
                    <a:pt x="7" y="11"/>
                    <a:pt x="7" y="11"/>
                  </a:cubicBezTo>
                  <a:cubicBezTo>
                    <a:pt x="7" y="11"/>
                    <a:pt x="7" y="11"/>
                    <a:pt x="7" y="11"/>
                  </a:cubicBezTo>
                  <a:cubicBezTo>
                    <a:pt x="4" y="11"/>
                    <a:pt x="2" y="9"/>
                    <a:pt x="2" y="6"/>
                  </a:cubicBezTo>
                  <a:cubicBezTo>
                    <a:pt x="2" y="4"/>
                    <a:pt x="4" y="2"/>
                    <a:pt x="7" y="2"/>
                  </a:cubicBezTo>
                  <a:lnTo>
                    <a:pt x="7"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03" name="Freeform 237"/>
            <p:cNvSpPr/>
            <p:nvPr/>
          </p:nvSpPr>
          <p:spPr bwMode="auto">
            <a:xfrm>
              <a:off x="6335713" y="4213225"/>
              <a:ext cx="250825" cy="212725"/>
            </a:xfrm>
            <a:custGeom>
              <a:avLst/>
              <a:gdLst>
                <a:gd name="T0" fmla="*/ 99 w 148"/>
                <a:gd name="T1" fmla="*/ 0 h 125"/>
                <a:gd name="T2" fmla="*/ 52 w 148"/>
                <a:gd name="T3" fmla="*/ 0 h 125"/>
                <a:gd name="T4" fmla="*/ 0 w 148"/>
                <a:gd name="T5" fmla="*/ 44 h 125"/>
                <a:gd name="T6" fmla="*/ 14 w 148"/>
                <a:gd name="T7" fmla="*/ 65 h 125"/>
                <a:gd name="T8" fmla="*/ 33 w 148"/>
                <a:gd name="T9" fmla="*/ 46 h 125"/>
                <a:gd name="T10" fmla="*/ 33 w 148"/>
                <a:gd name="T11" fmla="*/ 125 h 125"/>
                <a:gd name="T12" fmla="*/ 74 w 148"/>
                <a:gd name="T13" fmla="*/ 125 h 125"/>
                <a:gd name="T14" fmla="*/ 115 w 148"/>
                <a:gd name="T15" fmla="*/ 125 h 125"/>
                <a:gd name="T16" fmla="*/ 115 w 148"/>
                <a:gd name="T17" fmla="*/ 46 h 125"/>
                <a:gd name="T18" fmla="*/ 134 w 148"/>
                <a:gd name="T19" fmla="*/ 65 h 125"/>
                <a:gd name="T20" fmla="*/ 148 w 148"/>
                <a:gd name="T21" fmla="*/ 44 h 125"/>
                <a:gd name="T22" fmla="*/ 99 w 148"/>
                <a:gd name="T2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125">
                  <a:moveTo>
                    <a:pt x="99" y="0"/>
                  </a:moveTo>
                  <a:cubicBezTo>
                    <a:pt x="91" y="13"/>
                    <a:pt x="60" y="13"/>
                    <a:pt x="52" y="0"/>
                  </a:cubicBezTo>
                  <a:cubicBezTo>
                    <a:pt x="52" y="0"/>
                    <a:pt x="7" y="25"/>
                    <a:pt x="0" y="44"/>
                  </a:cubicBezTo>
                  <a:cubicBezTo>
                    <a:pt x="14" y="65"/>
                    <a:pt x="14" y="65"/>
                    <a:pt x="14" y="65"/>
                  </a:cubicBezTo>
                  <a:cubicBezTo>
                    <a:pt x="14" y="65"/>
                    <a:pt x="27" y="51"/>
                    <a:pt x="33" y="46"/>
                  </a:cubicBezTo>
                  <a:cubicBezTo>
                    <a:pt x="33" y="125"/>
                    <a:pt x="33" y="125"/>
                    <a:pt x="33" y="125"/>
                  </a:cubicBezTo>
                  <a:cubicBezTo>
                    <a:pt x="74" y="125"/>
                    <a:pt x="74" y="125"/>
                    <a:pt x="74" y="125"/>
                  </a:cubicBezTo>
                  <a:cubicBezTo>
                    <a:pt x="115" y="125"/>
                    <a:pt x="115" y="125"/>
                    <a:pt x="115" y="125"/>
                  </a:cubicBezTo>
                  <a:cubicBezTo>
                    <a:pt x="115" y="46"/>
                    <a:pt x="115" y="46"/>
                    <a:pt x="115" y="46"/>
                  </a:cubicBezTo>
                  <a:cubicBezTo>
                    <a:pt x="121" y="51"/>
                    <a:pt x="134" y="65"/>
                    <a:pt x="134" y="65"/>
                  </a:cubicBezTo>
                  <a:cubicBezTo>
                    <a:pt x="148" y="44"/>
                    <a:pt x="148" y="44"/>
                    <a:pt x="148" y="44"/>
                  </a:cubicBezTo>
                  <a:cubicBezTo>
                    <a:pt x="141" y="25"/>
                    <a:pt x="99" y="0"/>
                    <a:pt x="9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04" name="Freeform 238"/>
            <p:cNvSpPr/>
            <p:nvPr/>
          </p:nvSpPr>
          <p:spPr bwMode="auto">
            <a:xfrm>
              <a:off x="6427788" y="4203700"/>
              <a:ext cx="71437" cy="20638"/>
            </a:xfrm>
            <a:custGeom>
              <a:avLst/>
              <a:gdLst>
                <a:gd name="T0" fmla="*/ 21 w 42"/>
                <a:gd name="T1" fmla="*/ 12 h 12"/>
                <a:gd name="T2" fmla="*/ 42 w 42"/>
                <a:gd name="T3" fmla="*/ 4 h 12"/>
                <a:gd name="T4" fmla="*/ 41 w 42"/>
                <a:gd name="T5" fmla="*/ 1 h 12"/>
                <a:gd name="T6" fmla="*/ 38 w 42"/>
                <a:gd name="T7" fmla="*/ 2 h 12"/>
                <a:gd name="T8" fmla="*/ 21 w 42"/>
                <a:gd name="T9" fmla="*/ 8 h 12"/>
                <a:gd name="T10" fmla="*/ 5 w 42"/>
                <a:gd name="T11" fmla="*/ 2 h 12"/>
                <a:gd name="T12" fmla="*/ 2 w 42"/>
                <a:gd name="T13" fmla="*/ 1 h 12"/>
                <a:gd name="T14" fmla="*/ 1 w 42"/>
                <a:gd name="T15" fmla="*/ 4 h 12"/>
                <a:gd name="T16" fmla="*/ 21 w 4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2">
                  <a:moveTo>
                    <a:pt x="21" y="12"/>
                  </a:moveTo>
                  <a:cubicBezTo>
                    <a:pt x="31" y="12"/>
                    <a:pt x="39" y="9"/>
                    <a:pt x="42" y="4"/>
                  </a:cubicBezTo>
                  <a:cubicBezTo>
                    <a:pt x="42" y="3"/>
                    <a:pt x="42" y="1"/>
                    <a:pt x="41" y="1"/>
                  </a:cubicBezTo>
                  <a:cubicBezTo>
                    <a:pt x="40" y="0"/>
                    <a:pt x="39" y="0"/>
                    <a:pt x="38" y="2"/>
                  </a:cubicBezTo>
                  <a:cubicBezTo>
                    <a:pt x="36" y="5"/>
                    <a:pt x="30" y="8"/>
                    <a:pt x="21" y="8"/>
                  </a:cubicBezTo>
                  <a:cubicBezTo>
                    <a:pt x="13" y="8"/>
                    <a:pt x="7" y="5"/>
                    <a:pt x="5" y="2"/>
                  </a:cubicBezTo>
                  <a:cubicBezTo>
                    <a:pt x="4" y="0"/>
                    <a:pt x="3" y="0"/>
                    <a:pt x="2" y="1"/>
                  </a:cubicBezTo>
                  <a:cubicBezTo>
                    <a:pt x="1" y="1"/>
                    <a:pt x="0" y="3"/>
                    <a:pt x="1" y="4"/>
                  </a:cubicBezTo>
                  <a:cubicBezTo>
                    <a:pt x="4" y="9"/>
                    <a:pt x="12" y="12"/>
                    <a:pt x="21"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05" name="Freeform 239"/>
            <p:cNvSpPr/>
            <p:nvPr/>
          </p:nvSpPr>
          <p:spPr bwMode="auto">
            <a:xfrm>
              <a:off x="6700838" y="3624263"/>
              <a:ext cx="241300" cy="252412"/>
            </a:xfrm>
            <a:custGeom>
              <a:avLst/>
              <a:gdLst>
                <a:gd name="T0" fmla="*/ 108 w 143"/>
                <a:gd name="T1" fmla="*/ 3 h 149"/>
                <a:gd name="T2" fmla="*/ 99 w 143"/>
                <a:gd name="T3" fmla="*/ 3 h 149"/>
                <a:gd name="T4" fmla="*/ 97 w 143"/>
                <a:gd name="T5" fmla="*/ 5 h 149"/>
                <a:gd name="T6" fmla="*/ 85 w 143"/>
                <a:gd name="T7" fmla="*/ 10 h 149"/>
                <a:gd name="T8" fmla="*/ 33 w 143"/>
                <a:gd name="T9" fmla="*/ 10 h 149"/>
                <a:gd name="T10" fmla="*/ 25 w 143"/>
                <a:gd name="T11" fmla="*/ 16 h 149"/>
                <a:gd name="T12" fmla="*/ 3 w 143"/>
                <a:gd name="T13" fmla="*/ 77 h 149"/>
                <a:gd name="T14" fmla="*/ 13 w 143"/>
                <a:gd name="T15" fmla="*/ 92 h 149"/>
                <a:gd name="T16" fmla="*/ 56 w 143"/>
                <a:gd name="T17" fmla="*/ 92 h 149"/>
                <a:gd name="T18" fmla="*/ 55 w 143"/>
                <a:gd name="T19" fmla="*/ 106 h 149"/>
                <a:gd name="T20" fmla="*/ 46 w 143"/>
                <a:gd name="T21" fmla="*/ 128 h 149"/>
                <a:gd name="T22" fmla="*/ 51 w 143"/>
                <a:gd name="T23" fmla="*/ 140 h 149"/>
                <a:gd name="T24" fmla="*/ 67 w 143"/>
                <a:gd name="T25" fmla="*/ 139 h 149"/>
                <a:gd name="T26" fmla="*/ 79 w 143"/>
                <a:gd name="T27" fmla="*/ 110 h 149"/>
                <a:gd name="T28" fmla="*/ 107 w 143"/>
                <a:gd name="T29" fmla="*/ 78 h 149"/>
                <a:gd name="T30" fmla="*/ 112 w 143"/>
                <a:gd name="T31" fmla="*/ 73 h 149"/>
                <a:gd name="T32" fmla="*/ 140 w 143"/>
                <a:gd name="T33" fmla="*/ 44 h 149"/>
                <a:gd name="T34" fmla="*/ 140 w 143"/>
                <a:gd name="T35" fmla="*/ 35 h 149"/>
                <a:gd name="T36" fmla="*/ 108 w 143"/>
                <a:gd name="T37" fmla="*/ 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3" h="149">
                  <a:moveTo>
                    <a:pt x="108" y="3"/>
                  </a:moveTo>
                  <a:cubicBezTo>
                    <a:pt x="106" y="0"/>
                    <a:pt x="102" y="0"/>
                    <a:pt x="99" y="3"/>
                  </a:cubicBezTo>
                  <a:cubicBezTo>
                    <a:pt x="97" y="5"/>
                    <a:pt x="97" y="5"/>
                    <a:pt x="97" y="5"/>
                  </a:cubicBezTo>
                  <a:cubicBezTo>
                    <a:pt x="94" y="8"/>
                    <a:pt x="89" y="10"/>
                    <a:pt x="85" y="10"/>
                  </a:cubicBezTo>
                  <a:cubicBezTo>
                    <a:pt x="33" y="10"/>
                    <a:pt x="33" y="10"/>
                    <a:pt x="33" y="10"/>
                  </a:cubicBezTo>
                  <a:cubicBezTo>
                    <a:pt x="30" y="10"/>
                    <a:pt x="26" y="13"/>
                    <a:pt x="25" y="16"/>
                  </a:cubicBezTo>
                  <a:cubicBezTo>
                    <a:pt x="3" y="77"/>
                    <a:pt x="3" y="77"/>
                    <a:pt x="3" y="77"/>
                  </a:cubicBezTo>
                  <a:cubicBezTo>
                    <a:pt x="0" y="85"/>
                    <a:pt x="4" y="92"/>
                    <a:pt x="13" y="92"/>
                  </a:cubicBezTo>
                  <a:cubicBezTo>
                    <a:pt x="56" y="92"/>
                    <a:pt x="56" y="92"/>
                    <a:pt x="56" y="92"/>
                  </a:cubicBezTo>
                  <a:cubicBezTo>
                    <a:pt x="58" y="98"/>
                    <a:pt x="57" y="103"/>
                    <a:pt x="55" y="106"/>
                  </a:cubicBezTo>
                  <a:cubicBezTo>
                    <a:pt x="52" y="110"/>
                    <a:pt x="45" y="117"/>
                    <a:pt x="46" y="128"/>
                  </a:cubicBezTo>
                  <a:cubicBezTo>
                    <a:pt x="47" y="132"/>
                    <a:pt x="49" y="137"/>
                    <a:pt x="51" y="140"/>
                  </a:cubicBezTo>
                  <a:cubicBezTo>
                    <a:pt x="58" y="149"/>
                    <a:pt x="67" y="147"/>
                    <a:pt x="67" y="139"/>
                  </a:cubicBezTo>
                  <a:cubicBezTo>
                    <a:pt x="67" y="130"/>
                    <a:pt x="62" y="121"/>
                    <a:pt x="79" y="110"/>
                  </a:cubicBezTo>
                  <a:cubicBezTo>
                    <a:pt x="96" y="99"/>
                    <a:pt x="107" y="78"/>
                    <a:pt x="107" y="78"/>
                  </a:cubicBezTo>
                  <a:cubicBezTo>
                    <a:pt x="107" y="78"/>
                    <a:pt x="109" y="75"/>
                    <a:pt x="112" y="73"/>
                  </a:cubicBezTo>
                  <a:cubicBezTo>
                    <a:pt x="140" y="44"/>
                    <a:pt x="140" y="44"/>
                    <a:pt x="140" y="44"/>
                  </a:cubicBezTo>
                  <a:cubicBezTo>
                    <a:pt x="143" y="42"/>
                    <a:pt x="143" y="38"/>
                    <a:pt x="140" y="35"/>
                  </a:cubicBezTo>
                  <a:lnTo>
                    <a:pt x="108"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06" name="Freeform 240"/>
            <p:cNvSpPr/>
            <p:nvPr/>
          </p:nvSpPr>
          <p:spPr bwMode="auto">
            <a:xfrm>
              <a:off x="6884988" y="3602038"/>
              <a:ext cx="79375" cy="77787"/>
            </a:xfrm>
            <a:custGeom>
              <a:avLst/>
              <a:gdLst>
                <a:gd name="T0" fmla="*/ 41 w 50"/>
                <a:gd name="T1" fmla="*/ 49 h 49"/>
                <a:gd name="T2" fmla="*/ 0 w 50"/>
                <a:gd name="T3" fmla="*/ 9 h 49"/>
                <a:gd name="T4" fmla="*/ 10 w 50"/>
                <a:gd name="T5" fmla="*/ 0 h 49"/>
                <a:gd name="T6" fmla="*/ 50 w 50"/>
                <a:gd name="T7" fmla="*/ 41 h 49"/>
                <a:gd name="T8" fmla="*/ 41 w 50"/>
                <a:gd name="T9" fmla="*/ 49 h 49"/>
              </a:gdLst>
              <a:ahLst/>
              <a:cxnLst>
                <a:cxn ang="0">
                  <a:pos x="T0" y="T1"/>
                </a:cxn>
                <a:cxn ang="0">
                  <a:pos x="T2" y="T3"/>
                </a:cxn>
                <a:cxn ang="0">
                  <a:pos x="T4" y="T5"/>
                </a:cxn>
                <a:cxn ang="0">
                  <a:pos x="T6" y="T7"/>
                </a:cxn>
                <a:cxn ang="0">
                  <a:pos x="T8" y="T9"/>
                </a:cxn>
              </a:cxnLst>
              <a:rect l="0" t="0" r="r" b="b"/>
              <a:pathLst>
                <a:path w="50" h="49">
                  <a:moveTo>
                    <a:pt x="41" y="49"/>
                  </a:moveTo>
                  <a:lnTo>
                    <a:pt x="0" y="9"/>
                  </a:lnTo>
                  <a:lnTo>
                    <a:pt x="10" y="0"/>
                  </a:lnTo>
                  <a:lnTo>
                    <a:pt x="50" y="41"/>
                  </a:lnTo>
                  <a:lnTo>
                    <a:pt x="41" y="4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07" name="Freeform 241"/>
            <p:cNvSpPr/>
            <p:nvPr/>
          </p:nvSpPr>
          <p:spPr bwMode="auto">
            <a:xfrm>
              <a:off x="7572375" y="2905125"/>
              <a:ext cx="169863" cy="104775"/>
            </a:xfrm>
            <a:custGeom>
              <a:avLst/>
              <a:gdLst>
                <a:gd name="T0" fmla="*/ 100 w 100"/>
                <a:gd name="T1" fmla="*/ 62 h 62"/>
                <a:gd name="T2" fmla="*/ 100 w 100"/>
                <a:gd name="T3" fmla="*/ 19 h 62"/>
                <a:gd name="T4" fmla="*/ 81 w 100"/>
                <a:gd name="T5" fmla="*/ 0 h 62"/>
                <a:gd name="T6" fmla="*/ 19 w 100"/>
                <a:gd name="T7" fmla="*/ 0 h 62"/>
                <a:gd name="T8" fmla="*/ 0 w 100"/>
                <a:gd name="T9" fmla="*/ 19 h 62"/>
                <a:gd name="T10" fmla="*/ 0 w 100"/>
                <a:gd name="T11" fmla="*/ 43 h 62"/>
                <a:gd name="T12" fmla="*/ 15 w 100"/>
                <a:gd name="T13" fmla="*/ 43 h 62"/>
                <a:gd name="T14" fmla="*/ 15 w 100"/>
                <a:gd name="T15" fmla="*/ 19 h 62"/>
                <a:gd name="T16" fmla="*/ 19 w 100"/>
                <a:gd name="T17" fmla="*/ 15 h 62"/>
                <a:gd name="T18" fmla="*/ 81 w 100"/>
                <a:gd name="T19" fmla="*/ 15 h 62"/>
                <a:gd name="T20" fmla="*/ 85 w 100"/>
                <a:gd name="T21" fmla="*/ 19 h 62"/>
                <a:gd name="T22" fmla="*/ 85 w 100"/>
                <a:gd name="T23" fmla="*/ 62 h 62"/>
                <a:gd name="T24" fmla="*/ 100 w 100"/>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62">
                  <a:moveTo>
                    <a:pt x="100" y="62"/>
                  </a:moveTo>
                  <a:cubicBezTo>
                    <a:pt x="100" y="19"/>
                    <a:pt x="100" y="19"/>
                    <a:pt x="100" y="19"/>
                  </a:cubicBezTo>
                  <a:cubicBezTo>
                    <a:pt x="100" y="9"/>
                    <a:pt x="92" y="0"/>
                    <a:pt x="81" y="0"/>
                  </a:cubicBezTo>
                  <a:cubicBezTo>
                    <a:pt x="19" y="0"/>
                    <a:pt x="19" y="0"/>
                    <a:pt x="19" y="0"/>
                  </a:cubicBezTo>
                  <a:cubicBezTo>
                    <a:pt x="9" y="0"/>
                    <a:pt x="0" y="9"/>
                    <a:pt x="0" y="19"/>
                  </a:cubicBezTo>
                  <a:cubicBezTo>
                    <a:pt x="0" y="43"/>
                    <a:pt x="0" y="43"/>
                    <a:pt x="0" y="43"/>
                  </a:cubicBezTo>
                  <a:cubicBezTo>
                    <a:pt x="15" y="43"/>
                    <a:pt x="15" y="43"/>
                    <a:pt x="15" y="43"/>
                  </a:cubicBezTo>
                  <a:cubicBezTo>
                    <a:pt x="15" y="19"/>
                    <a:pt x="15" y="19"/>
                    <a:pt x="15" y="19"/>
                  </a:cubicBezTo>
                  <a:cubicBezTo>
                    <a:pt x="15" y="17"/>
                    <a:pt x="17" y="15"/>
                    <a:pt x="19" y="15"/>
                  </a:cubicBezTo>
                  <a:cubicBezTo>
                    <a:pt x="81" y="15"/>
                    <a:pt x="81" y="15"/>
                    <a:pt x="81" y="15"/>
                  </a:cubicBezTo>
                  <a:cubicBezTo>
                    <a:pt x="84" y="15"/>
                    <a:pt x="85" y="17"/>
                    <a:pt x="85" y="19"/>
                  </a:cubicBezTo>
                  <a:cubicBezTo>
                    <a:pt x="85" y="62"/>
                    <a:pt x="85" y="62"/>
                    <a:pt x="85" y="62"/>
                  </a:cubicBezTo>
                  <a:lnTo>
                    <a:pt x="100"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08" name="Freeform 242"/>
            <p:cNvSpPr>
              <a:spLocks noEditPoints="1"/>
            </p:cNvSpPr>
            <p:nvPr/>
          </p:nvSpPr>
          <p:spPr bwMode="auto">
            <a:xfrm>
              <a:off x="7550150" y="3016250"/>
              <a:ext cx="211138" cy="122238"/>
            </a:xfrm>
            <a:custGeom>
              <a:avLst/>
              <a:gdLst>
                <a:gd name="T0" fmla="*/ 98 w 125"/>
                <a:gd name="T1" fmla="*/ 0 h 72"/>
                <a:gd name="T2" fmla="*/ 63 w 125"/>
                <a:gd name="T3" fmla="*/ 0 h 72"/>
                <a:gd name="T4" fmla="*/ 63 w 125"/>
                <a:gd name="T5" fmla="*/ 19 h 72"/>
                <a:gd name="T6" fmla="*/ 74 w 125"/>
                <a:gd name="T7" fmla="*/ 31 h 72"/>
                <a:gd name="T8" fmla="*/ 68 w 125"/>
                <a:gd name="T9" fmla="*/ 41 h 72"/>
                <a:gd name="T10" fmla="*/ 68 w 125"/>
                <a:gd name="T11" fmla="*/ 41 h 72"/>
                <a:gd name="T12" fmla="*/ 68 w 125"/>
                <a:gd name="T13" fmla="*/ 58 h 72"/>
                <a:gd name="T14" fmla="*/ 63 w 125"/>
                <a:gd name="T15" fmla="*/ 58 h 72"/>
                <a:gd name="T16" fmla="*/ 63 w 125"/>
                <a:gd name="T17" fmla="*/ 72 h 72"/>
                <a:gd name="T18" fmla="*/ 125 w 125"/>
                <a:gd name="T19" fmla="*/ 72 h 72"/>
                <a:gd name="T20" fmla="*/ 125 w 125"/>
                <a:gd name="T21" fmla="*/ 0 h 72"/>
                <a:gd name="T22" fmla="*/ 113 w 125"/>
                <a:gd name="T23" fmla="*/ 0 h 72"/>
                <a:gd name="T24" fmla="*/ 98 w 125"/>
                <a:gd name="T25" fmla="*/ 0 h 72"/>
                <a:gd name="T26" fmla="*/ 63 w 125"/>
                <a:gd name="T27" fmla="*/ 0 h 72"/>
                <a:gd name="T28" fmla="*/ 0 w 125"/>
                <a:gd name="T29" fmla="*/ 0 h 72"/>
                <a:gd name="T30" fmla="*/ 0 w 125"/>
                <a:gd name="T31" fmla="*/ 72 h 72"/>
                <a:gd name="T32" fmla="*/ 63 w 125"/>
                <a:gd name="T33" fmla="*/ 72 h 72"/>
                <a:gd name="T34" fmla="*/ 63 w 125"/>
                <a:gd name="T35" fmla="*/ 58 h 72"/>
                <a:gd name="T36" fmla="*/ 58 w 125"/>
                <a:gd name="T37" fmla="*/ 58 h 72"/>
                <a:gd name="T38" fmla="*/ 58 w 125"/>
                <a:gd name="T39" fmla="*/ 41 h 72"/>
                <a:gd name="T40" fmla="*/ 51 w 125"/>
                <a:gd name="T41" fmla="*/ 31 h 72"/>
                <a:gd name="T42" fmla="*/ 63 w 125"/>
                <a:gd name="T43" fmla="*/ 19 h 72"/>
                <a:gd name="T44" fmla="*/ 63 w 125"/>
                <a:gd name="T45" fmla="*/ 19 h 72"/>
                <a:gd name="T46" fmla="*/ 63 w 125"/>
                <a:gd name="T4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 h="72">
                  <a:moveTo>
                    <a:pt x="98" y="0"/>
                  </a:moveTo>
                  <a:cubicBezTo>
                    <a:pt x="63" y="0"/>
                    <a:pt x="63" y="0"/>
                    <a:pt x="63" y="0"/>
                  </a:cubicBezTo>
                  <a:cubicBezTo>
                    <a:pt x="63" y="19"/>
                    <a:pt x="63" y="19"/>
                    <a:pt x="63" y="19"/>
                  </a:cubicBezTo>
                  <a:cubicBezTo>
                    <a:pt x="69" y="19"/>
                    <a:pt x="74" y="24"/>
                    <a:pt x="74" y="31"/>
                  </a:cubicBezTo>
                  <a:cubicBezTo>
                    <a:pt x="74" y="35"/>
                    <a:pt x="71" y="39"/>
                    <a:pt x="68" y="41"/>
                  </a:cubicBezTo>
                  <a:cubicBezTo>
                    <a:pt x="68" y="41"/>
                    <a:pt x="68" y="41"/>
                    <a:pt x="68" y="41"/>
                  </a:cubicBezTo>
                  <a:cubicBezTo>
                    <a:pt x="68" y="58"/>
                    <a:pt x="68" y="58"/>
                    <a:pt x="68" y="58"/>
                  </a:cubicBezTo>
                  <a:cubicBezTo>
                    <a:pt x="63" y="58"/>
                    <a:pt x="63" y="58"/>
                    <a:pt x="63" y="58"/>
                  </a:cubicBezTo>
                  <a:cubicBezTo>
                    <a:pt x="63" y="72"/>
                    <a:pt x="63" y="72"/>
                    <a:pt x="63" y="72"/>
                  </a:cubicBezTo>
                  <a:cubicBezTo>
                    <a:pt x="125" y="72"/>
                    <a:pt x="125" y="72"/>
                    <a:pt x="125" y="72"/>
                  </a:cubicBezTo>
                  <a:cubicBezTo>
                    <a:pt x="125" y="0"/>
                    <a:pt x="125" y="0"/>
                    <a:pt x="125" y="0"/>
                  </a:cubicBezTo>
                  <a:cubicBezTo>
                    <a:pt x="113" y="0"/>
                    <a:pt x="113" y="0"/>
                    <a:pt x="113" y="0"/>
                  </a:cubicBezTo>
                  <a:lnTo>
                    <a:pt x="98" y="0"/>
                  </a:lnTo>
                  <a:close/>
                  <a:moveTo>
                    <a:pt x="63" y="0"/>
                  </a:moveTo>
                  <a:cubicBezTo>
                    <a:pt x="0" y="0"/>
                    <a:pt x="0" y="0"/>
                    <a:pt x="0" y="0"/>
                  </a:cubicBezTo>
                  <a:cubicBezTo>
                    <a:pt x="0" y="72"/>
                    <a:pt x="0" y="72"/>
                    <a:pt x="0" y="72"/>
                  </a:cubicBezTo>
                  <a:cubicBezTo>
                    <a:pt x="63" y="72"/>
                    <a:pt x="63" y="72"/>
                    <a:pt x="63" y="72"/>
                  </a:cubicBezTo>
                  <a:cubicBezTo>
                    <a:pt x="63" y="58"/>
                    <a:pt x="63" y="58"/>
                    <a:pt x="63" y="58"/>
                  </a:cubicBezTo>
                  <a:cubicBezTo>
                    <a:pt x="58" y="58"/>
                    <a:pt x="58" y="58"/>
                    <a:pt x="58" y="58"/>
                  </a:cubicBezTo>
                  <a:cubicBezTo>
                    <a:pt x="58" y="41"/>
                    <a:pt x="58" y="41"/>
                    <a:pt x="58" y="41"/>
                  </a:cubicBezTo>
                  <a:cubicBezTo>
                    <a:pt x="54" y="39"/>
                    <a:pt x="51" y="35"/>
                    <a:pt x="51" y="31"/>
                  </a:cubicBezTo>
                  <a:cubicBezTo>
                    <a:pt x="51" y="24"/>
                    <a:pt x="56" y="19"/>
                    <a:pt x="63" y="19"/>
                  </a:cubicBezTo>
                  <a:cubicBezTo>
                    <a:pt x="63" y="19"/>
                    <a:pt x="63" y="19"/>
                    <a:pt x="63" y="19"/>
                  </a:cubicBezTo>
                  <a:lnTo>
                    <a:pt x="6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09" name="Freeform 243"/>
            <p:cNvSpPr/>
            <p:nvPr/>
          </p:nvSpPr>
          <p:spPr bwMode="auto">
            <a:xfrm>
              <a:off x="6737350" y="3295650"/>
              <a:ext cx="244475" cy="227013"/>
            </a:xfrm>
            <a:custGeom>
              <a:avLst/>
              <a:gdLst>
                <a:gd name="T0" fmla="*/ 21 w 144"/>
                <a:gd name="T1" fmla="*/ 108 h 134"/>
                <a:gd name="T2" fmla="*/ 60 w 144"/>
                <a:gd name="T3" fmla="*/ 88 h 134"/>
                <a:gd name="T4" fmla="*/ 67 w 144"/>
                <a:gd name="T5" fmla="*/ 87 h 134"/>
                <a:gd name="T6" fmla="*/ 67 w 144"/>
                <a:gd name="T7" fmla="*/ 94 h 134"/>
                <a:gd name="T8" fmla="*/ 67 w 144"/>
                <a:gd name="T9" fmla="*/ 111 h 134"/>
                <a:gd name="T10" fmla="*/ 66 w 144"/>
                <a:gd name="T11" fmla="*/ 134 h 134"/>
                <a:gd name="T12" fmla="*/ 78 w 144"/>
                <a:gd name="T13" fmla="*/ 134 h 134"/>
                <a:gd name="T14" fmla="*/ 77 w 144"/>
                <a:gd name="T15" fmla="*/ 111 h 134"/>
                <a:gd name="T16" fmla="*/ 76 w 144"/>
                <a:gd name="T17" fmla="*/ 94 h 134"/>
                <a:gd name="T18" fmla="*/ 77 w 144"/>
                <a:gd name="T19" fmla="*/ 87 h 134"/>
                <a:gd name="T20" fmla="*/ 84 w 144"/>
                <a:gd name="T21" fmla="*/ 88 h 134"/>
                <a:gd name="T22" fmla="*/ 123 w 144"/>
                <a:gd name="T23" fmla="*/ 108 h 134"/>
                <a:gd name="T24" fmla="*/ 139 w 144"/>
                <a:gd name="T25" fmla="*/ 93 h 134"/>
                <a:gd name="T26" fmla="*/ 129 w 144"/>
                <a:gd name="T27" fmla="*/ 44 h 134"/>
                <a:gd name="T28" fmla="*/ 80 w 144"/>
                <a:gd name="T29" fmla="*/ 74 h 134"/>
                <a:gd name="T30" fmla="*/ 78 w 144"/>
                <a:gd name="T31" fmla="*/ 70 h 134"/>
                <a:gd name="T32" fmla="*/ 87 w 144"/>
                <a:gd name="T33" fmla="*/ 54 h 134"/>
                <a:gd name="T34" fmla="*/ 103 w 144"/>
                <a:gd name="T35" fmla="*/ 16 h 134"/>
                <a:gd name="T36" fmla="*/ 72 w 144"/>
                <a:gd name="T37" fmla="*/ 0 h 134"/>
                <a:gd name="T38" fmla="*/ 41 w 144"/>
                <a:gd name="T39" fmla="*/ 16 h 134"/>
                <a:gd name="T40" fmla="*/ 57 w 144"/>
                <a:gd name="T41" fmla="*/ 54 h 134"/>
                <a:gd name="T42" fmla="*/ 66 w 144"/>
                <a:gd name="T43" fmla="*/ 70 h 134"/>
                <a:gd name="T44" fmla="*/ 64 w 144"/>
                <a:gd name="T45" fmla="*/ 74 h 134"/>
                <a:gd name="T46" fmla="*/ 15 w 144"/>
                <a:gd name="T47" fmla="*/ 44 h 134"/>
                <a:gd name="T48" fmla="*/ 5 w 144"/>
                <a:gd name="T49" fmla="*/ 93 h 134"/>
                <a:gd name="T50" fmla="*/ 21 w 144"/>
                <a:gd name="T51" fmla="*/ 10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34">
                  <a:moveTo>
                    <a:pt x="21" y="108"/>
                  </a:moveTo>
                  <a:cubicBezTo>
                    <a:pt x="36" y="110"/>
                    <a:pt x="48" y="94"/>
                    <a:pt x="60" y="88"/>
                  </a:cubicBezTo>
                  <a:cubicBezTo>
                    <a:pt x="61" y="87"/>
                    <a:pt x="66" y="85"/>
                    <a:pt x="67" y="87"/>
                  </a:cubicBezTo>
                  <a:cubicBezTo>
                    <a:pt x="68" y="89"/>
                    <a:pt x="68" y="92"/>
                    <a:pt x="67" y="94"/>
                  </a:cubicBezTo>
                  <a:cubicBezTo>
                    <a:pt x="67" y="100"/>
                    <a:pt x="67" y="105"/>
                    <a:pt x="67" y="111"/>
                  </a:cubicBezTo>
                  <a:cubicBezTo>
                    <a:pt x="67" y="117"/>
                    <a:pt x="66" y="128"/>
                    <a:pt x="66" y="134"/>
                  </a:cubicBezTo>
                  <a:cubicBezTo>
                    <a:pt x="78" y="134"/>
                    <a:pt x="78" y="134"/>
                    <a:pt x="78" y="134"/>
                  </a:cubicBezTo>
                  <a:cubicBezTo>
                    <a:pt x="77" y="128"/>
                    <a:pt x="77" y="117"/>
                    <a:pt x="77" y="111"/>
                  </a:cubicBezTo>
                  <a:cubicBezTo>
                    <a:pt x="77" y="105"/>
                    <a:pt x="76" y="100"/>
                    <a:pt x="76" y="94"/>
                  </a:cubicBezTo>
                  <a:cubicBezTo>
                    <a:pt x="76" y="92"/>
                    <a:pt x="75" y="89"/>
                    <a:pt x="77" y="87"/>
                  </a:cubicBezTo>
                  <a:cubicBezTo>
                    <a:pt x="78" y="85"/>
                    <a:pt x="82" y="87"/>
                    <a:pt x="84" y="88"/>
                  </a:cubicBezTo>
                  <a:cubicBezTo>
                    <a:pt x="96" y="94"/>
                    <a:pt x="108" y="110"/>
                    <a:pt x="123" y="108"/>
                  </a:cubicBezTo>
                  <a:cubicBezTo>
                    <a:pt x="131" y="107"/>
                    <a:pt x="136" y="100"/>
                    <a:pt x="139" y="93"/>
                  </a:cubicBezTo>
                  <a:cubicBezTo>
                    <a:pt x="143" y="79"/>
                    <a:pt x="144" y="52"/>
                    <a:pt x="129" y="44"/>
                  </a:cubicBezTo>
                  <a:cubicBezTo>
                    <a:pt x="106" y="30"/>
                    <a:pt x="99" y="73"/>
                    <a:pt x="80" y="74"/>
                  </a:cubicBezTo>
                  <a:cubicBezTo>
                    <a:pt x="76" y="75"/>
                    <a:pt x="77" y="73"/>
                    <a:pt x="78" y="70"/>
                  </a:cubicBezTo>
                  <a:cubicBezTo>
                    <a:pt x="80" y="64"/>
                    <a:pt x="83" y="59"/>
                    <a:pt x="87" y="54"/>
                  </a:cubicBezTo>
                  <a:cubicBezTo>
                    <a:pt x="95" y="43"/>
                    <a:pt x="105" y="30"/>
                    <a:pt x="103" y="16"/>
                  </a:cubicBezTo>
                  <a:cubicBezTo>
                    <a:pt x="101" y="3"/>
                    <a:pt x="85" y="0"/>
                    <a:pt x="72" y="0"/>
                  </a:cubicBezTo>
                  <a:cubicBezTo>
                    <a:pt x="58" y="0"/>
                    <a:pt x="43" y="3"/>
                    <a:pt x="41" y="16"/>
                  </a:cubicBezTo>
                  <a:cubicBezTo>
                    <a:pt x="39" y="30"/>
                    <a:pt x="49" y="43"/>
                    <a:pt x="57" y="54"/>
                  </a:cubicBezTo>
                  <a:cubicBezTo>
                    <a:pt x="61" y="59"/>
                    <a:pt x="64" y="64"/>
                    <a:pt x="66" y="70"/>
                  </a:cubicBezTo>
                  <a:cubicBezTo>
                    <a:pt x="67" y="73"/>
                    <a:pt x="67" y="75"/>
                    <a:pt x="64" y="74"/>
                  </a:cubicBezTo>
                  <a:cubicBezTo>
                    <a:pt x="45" y="73"/>
                    <a:pt x="37" y="30"/>
                    <a:pt x="15" y="44"/>
                  </a:cubicBezTo>
                  <a:cubicBezTo>
                    <a:pt x="0" y="52"/>
                    <a:pt x="0" y="79"/>
                    <a:pt x="5" y="93"/>
                  </a:cubicBezTo>
                  <a:cubicBezTo>
                    <a:pt x="8" y="100"/>
                    <a:pt x="13" y="107"/>
                    <a:pt x="21" y="10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10" name="Freeform 244"/>
            <p:cNvSpPr/>
            <p:nvPr/>
          </p:nvSpPr>
          <p:spPr bwMode="auto">
            <a:xfrm>
              <a:off x="7680325" y="2632075"/>
              <a:ext cx="207963" cy="225425"/>
            </a:xfrm>
            <a:custGeom>
              <a:avLst/>
              <a:gdLst>
                <a:gd name="T0" fmla="*/ 102 w 123"/>
                <a:gd name="T1" fmla="*/ 91 h 133"/>
                <a:gd name="T2" fmla="*/ 111 w 123"/>
                <a:gd name="T3" fmla="*/ 87 h 133"/>
                <a:gd name="T4" fmla="*/ 121 w 123"/>
                <a:gd name="T5" fmla="*/ 82 h 133"/>
                <a:gd name="T6" fmla="*/ 123 w 123"/>
                <a:gd name="T7" fmla="*/ 66 h 133"/>
                <a:gd name="T8" fmla="*/ 120 w 123"/>
                <a:gd name="T9" fmla="*/ 39 h 133"/>
                <a:gd name="T10" fmla="*/ 92 w 123"/>
                <a:gd name="T11" fmla="*/ 63 h 133"/>
                <a:gd name="T12" fmla="*/ 82 w 123"/>
                <a:gd name="T13" fmla="*/ 72 h 133"/>
                <a:gd name="T14" fmla="*/ 83 w 123"/>
                <a:gd name="T15" fmla="*/ 62 h 133"/>
                <a:gd name="T16" fmla="*/ 92 w 123"/>
                <a:gd name="T17" fmla="*/ 44 h 133"/>
                <a:gd name="T18" fmla="*/ 84 w 123"/>
                <a:gd name="T19" fmla="*/ 27 h 133"/>
                <a:gd name="T20" fmla="*/ 62 w 123"/>
                <a:gd name="T21" fmla="*/ 1 h 133"/>
                <a:gd name="T22" fmla="*/ 62 w 123"/>
                <a:gd name="T23" fmla="*/ 0 h 133"/>
                <a:gd name="T24" fmla="*/ 61 w 123"/>
                <a:gd name="T25" fmla="*/ 1 h 133"/>
                <a:gd name="T26" fmla="*/ 61 w 123"/>
                <a:gd name="T27" fmla="*/ 0 h 133"/>
                <a:gd name="T28" fmla="*/ 61 w 123"/>
                <a:gd name="T29" fmla="*/ 1 h 133"/>
                <a:gd name="T30" fmla="*/ 39 w 123"/>
                <a:gd name="T31" fmla="*/ 27 h 133"/>
                <a:gd name="T32" fmla="*/ 31 w 123"/>
                <a:gd name="T33" fmla="*/ 44 h 133"/>
                <a:gd name="T34" fmla="*/ 40 w 123"/>
                <a:gd name="T35" fmla="*/ 62 h 133"/>
                <a:gd name="T36" fmla="*/ 40 w 123"/>
                <a:gd name="T37" fmla="*/ 72 h 133"/>
                <a:gd name="T38" fmla="*/ 31 w 123"/>
                <a:gd name="T39" fmla="*/ 63 h 133"/>
                <a:gd name="T40" fmla="*/ 3 w 123"/>
                <a:gd name="T41" fmla="*/ 39 h 133"/>
                <a:gd name="T42" fmla="*/ 0 w 123"/>
                <a:gd name="T43" fmla="*/ 66 h 133"/>
                <a:gd name="T44" fmla="*/ 2 w 123"/>
                <a:gd name="T45" fmla="*/ 82 h 133"/>
                <a:gd name="T46" fmla="*/ 12 w 123"/>
                <a:gd name="T47" fmla="*/ 87 h 133"/>
                <a:gd name="T48" fmla="*/ 21 w 123"/>
                <a:gd name="T49" fmla="*/ 91 h 133"/>
                <a:gd name="T50" fmla="*/ 19 w 123"/>
                <a:gd name="T51" fmla="*/ 97 h 133"/>
                <a:gd name="T52" fmla="*/ 0 w 123"/>
                <a:gd name="T53" fmla="*/ 91 h 133"/>
                <a:gd name="T54" fmla="*/ 28 w 123"/>
                <a:gd name="T55" fmla="*/ 130 h 133"/>
                <a:gd name="T56" fmla="*/ 41 w 123"/>
                <a:gd name="T57" fmla="*/ 127 h 133"/>
                <a:gd name="T58" fmla="*/ 54 w 123"/>
                <a:gd name="T59" fmla="*/ 119 h 133"/>
                <a:gd name="T60" fmla="*/ 58 w 123"/>
                <a:gd name="T61" fmla="*/ 118 h 133"/>
                <a:gd name="T62" fmla="*/ 58 w 123"/>
                <a:gd name="T63" fmla="*/ 112 h 133"/>
                <a:gd name="T64" fmla="*/ 61 w 123"/>
                <a:gd name="T65" fmla="*/ 59 h 133"/>
                <a:gd name="T66" fmla="*/ 64 w 123"/>
                <a:gd name="T67" fmla="*/ 112 h 133"/>
                <a:gd name="T68" fmla="*/ 65 w 123"/>
                <a:gd name="T69" fmla="*/ 118 h 133"/>
                <a:gd name="T70" fmla="*/ 69 w 123"/>
                <a:gd name="T71" fmla="*/ 119 h 133"/>
                <a:gd name="T72" fmla="*/ 81 w 123"/>
                <a:gd name="T73" fmla="*/ 127 h 133"/>
                <a:gd name="T74" fmla="*/ 95 w 123"/>
                <a:gd name="T75" fmla="*/ 130 h 133"/>
                <a:gd name="T76" fmla="*/ 123 w 123"/>
                <a:gd name="T77" fmla="*/ 91 h 133"/>
                <a:gd name="T78" fmla="*/ 104 w 123"/>
                <a:gd name="T79" fmla="*/ 97 h 133"/>
                <a:gd name="T80" fmla="*/ 102 w 123"/>
                <a:gd name="T81" fmla="*/ 9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133">
                  <a:moveTo>
                    <a:pt x="102" y="91"/>
                  </a:moveTo>
                  <a:cubicBezTo>
                    <a:pt x="104" y="89"/>
                    <a:pt x="108" y="88"/>
                    <a:pt x="111" y="87"/>
                  </a:cubicBezTo>
                  <a:cubicBezTo>
                    <a:pt x="114" y="85"/>
                    <a:pt x="118" y="84"/>
                    <a:pt x="121" y="82"/>
                  </a:cubicBezTo>
                  <a:cubicBezTo>
                    <a:pt x="123" y="77"/>
                    <a:pt x="123" y="72"/>
                    <a:pt x="123" y="66"/>
                  </a:cubicBezTo>
                  <a:cubicBezTo>
                    <a:pt x="122" y="57"/>
                    <a:pt x="120" y="48"/>
                    <a:pt x="120" y="39"/>
                  </a:cubicBezTo>
                  <a:cubicBezTo>
                    <a:pt x="108" y="45"/>
                    <a:pt x="95" y="49"/>
                    <a:pt x="92" y="63"/>
                  </a:cubicBezTo>
                  <a:cubicBezTo>
                    <a:pt x="91" y="66"/>
                    <a:pt x="87" y="75"/>
                    <a:pt x="82" y="72"/>
                  </a:cubicBezTo>
                  <a:cubicBezTo>
                    <a:pt x="79" y="70"/>
                    <a:pt x="81" y="64"/>
                    <a:pt x="83" y="62"/>
                  </a:cubicBezTo>
                  <a:cubicBezTo>
                    <a:pt x="87" y="56"/>
                    <a:pt x="92" y="51"/>
                    <a:pt x="92" y="44"/>
                  </a:cubicBezTo>
                  <a:cubicBezTo>
                    <a:pt x="92" y="37"/>
                    <a:pt x="88" y="32"/>
                    <a:pt x="84" y="27"/>
                  </a:cubicBezTo>
                  <a:cubicBezTo>
                    <a:pt x="77" y="18"/>
                    <a:pt x="68" y="10"/>
                    <a:pt x="62" y="1"/>
                  </a:cubicBezTo>
                  <a:cubicBezTo>
                    <a:pt x="62" y="0"/>
                    <a:pt x="62" y="0"/>
                    <a:pt x="62" y="0"/>
                  </a:cubicBezTo>
                  <a:cubicBezTo>
                    <a:pt x="62" y="0"/>
                    <a:pt x="61" y="1"/>
                    <a:pt x="61" y="1"/>
                  </a:cubicBezTo>
                  <a:cubicBezTo>
                    <a:pt x="61" y="1"/>
                    <a:pt x="61" y="0"/>
                    <a:pt x="61" y="0"/>
                  </a:cubicBezTo>
                  <a:cubicBezTo>
                    <a:pt x="61" y="1"/>
                    <a:pt x="61" y="1"/>
                    <a:pt x="61" y="1"/>
                  </a:cubicBezTo>
                  <a:cubicBezTo>
                    <a:pt x="55" y="10"/>
                    <a:pt x="46" y="18"/>
                    <a:pt x="39" y="27"/>
                  </a:cubicBezTo>
                  <a:cubicBezTo>
                    <a:pt x="35" y="32"/>
                    <a:pt x="31" y="37"/>
                    <a:pt x="31" y="44"/>
                  </a:cubicBezTo>
                  <a:cubicBezTo>
                    <a:pt x="31" y="51"/>
                    <a:pt x="36" y="56"/>
                    <a:pt x="40" y="62"/>
                  </a:cubicBezTo>
                  <a:cubicBezTo>
                    <a:pt x="42" y="64"/>
                    <a:pt x="44" y="70"/>
                    <a:pt x="40" y="72"/>
                  </a:cubicBezTo>
                  <a:cubicBezTo>
                    <a:pt x="36" y="75"/>
                    <a:pt x="32" y="66"/>
                    <a:pt x="31" y="63"/>
                  </a:cubicBezTo>
                  <a:cubicBezTo>
                    <a:pt x="27" y="49"/>
                    <a:pt x="14" y="45"/>
                    <a:pt x="3" y="39"/>
                  </a:cubicBezTo>
                  <a:cubicBezTo>
                    <a:pt x="3" y="48"/>
                    <a:pt x="1" y="57"/>
                    <a:pt x="0" y="66"/>
                  </a:cubicBezTo>
                  <a:cubicBezTo>
                    <a:pt x="0" y="72"/>
                    <a:pt x="0" y="77"/>
                    <a:pt x="2" y="82"/>
                  </a:cubicBezTo>
                  <a:cubicBezTo>
                    <a:pt x="5" y="84"/>
                    <a:pt x="9" y="85"/>
                    <a:pt x="12" y="87"/>
                  </a:cubicBezTo>
                  <a:cubicBezTo>
                    <a:pt x="15" y="88"/>
                    <a:pt x="19" y="89"/>
                    <a:pt x="21" y="91"/>
                  </a:cubicBezTo>
                  <a:cubicBezTo>
                    <a:pt x="24" y="93"/>
                    <a:pt x="24" y="98"/>
                    <a:pt x="19" y="97"/>
                  </a:cubicBezTo>
                  <a:cubicBezTo>
                    <a:pt x="13" y="97"/>
                    <a:pt x="7" y="90"/>
                    <a:pt x="0" y="91"/>
                  </a:cubicBezTo>
                  <a:cubicBezTo>
                    <a:pt x="3" y="108"/>
                    <a:pt x="11" y="123"/>
                    <a:pt x="28" y="130"/>
                  </a:cubicBezTo>
                  <a:cubicBezTo>
                    <a:pt x="34" y="133"/>
                    <a:pt x="36" y="131"/>
                    <a:pt x="41" y="127"/>
                  </a:cubicBezTo>
                  <a:cubicBezTo>
                    <a:pt x="46" y="124"/>
                    <a:pt x="49" y="121"/>
                    <a:pt x="54" y="119"/>
                  </a:cubicBezTo>
                  <a:cubicBezTo>
                    <a:pt x="56" y="119"/>
                    <a:pt x="58" y="120"/>
                    <a:pt x="58" y="118"/>
                  </a:cubicBezTo>
                  <a:cubicBezTo>
                    <a:pt x="58" y="116"/>
                    <a:pt x="58" y="114"/>
                    <a:pt x="58" y="112"/>
                  </a:cubicBezTo>
                  <a:cubicBezTo>
                    <a:pt x="59" y="92"/>
                    <a:pt x="61" y="80"/>
                    <a:pt x="61" y="59"/>
                  </a:cubicBezTo>
                  <a:cubicBezTo>
                    <a:pt x="62" y="80"/>
                    <a:pt x="64" y="92"/>
                    <a:pt x="64" y="112"/>
                  </a:cubicBezTo>
                  <a:cubicBezTo>
                    <a:pt x="64" y="114"/>
                    <a:pt x="65" y="116"/>
                    <a:pt x="65" y="118"/>
                  </a:cubicBezTo>
                  <a:cubicBezTo>
                    <a:pt x="65" y="120"/>
                    <a:pt x="67" y="119"/>
                    <a:pt x="69" y="119"/>
                  </a:cubicBezTo>
                  <a:cubicBezTo>
                    <a:pt x="74" y="121"/>
                    <a:pt x="77" y="124"/>
                    <a:pt x="81" y="127"/>
                  </a:cubicBezTo>
                  <a:cubicBezTo>
                    <a:pt x="86" y="131"/>
                    <a:pt x="89" y="133"/>
                    <a:pt x="95" y="130"/>
                  </a:cubicBezTo>
                  <a:cubicBezTo>
                    <a:pt x="111" y="123"/>
                    <a:pt x="119" y="108"/>
                    <a:pt x="123" y="91"/>
                  </a:cubicBezTo>
                  <a:cubicBezTo>
                    <a:pt x="116" y="90"/>
                    <a:pt x="110" y="97"/>
                    <a:pt x="104" y="97"/>
                  </a:cubicBezTo>
                  <a:cubicBezTo>
                    <a:pt x="99" y="98"/>
                    <a:pt x="99" y="93"/>
                    <a:pt x="102" y="9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11" name="Rectangle 245"/>
            <p:cNvSpPr>
              <a:spLocks noChangeArrowheads="1"/>
            </p:cNvSpPr>
            <p:nvPr/>
          </p:nvSpPr>
          <p:spPr bwMode="auto">
            <a:xfrm>
              <a:off x="7777163" y="2840038"/>
              <a:ext cx="15875" cy="68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3012" name="Freeform 246"/>
            <p:cNvSpPr/>
            <p:nvPr/>
          </p:nvSpPr>
          <p:spPr bwMode="auto">
            <a:xfrm>
              <a:off x="7267575" y="4257675"/>
              <a:ext cx="244475" cy="250825"/>
            </a:xfrm>
            <a:custGeom>
              <a:avLst/>
              <a:gdLst>
                <a:gd name="T0" fmla="*/ 105 w 144"/>
                <a:gd name="T1" fmla="*/ 28 h 148"/>
                <a:gd name="T2" fmla="*/ 144 w 144"/>
                <a:gd name="T3" fmla="*/ 50 h 148"/>
                <a:gd name="T4" fmla="*/ 74 w 144"/>
                <a:gd name="T5" fmla="*/ 0 h 148"/>
                <a:gd name="T6" fmla="*/ 0 w 144"/>
                <a:gd name="T7" fmla="*/ 74 h 148"/>
                <a:gd name="T8" fmla="*/ 74 w 144"/>
                <a:gd name="T9" fmla="*/ 148 h 148"/>
                <a:gd name="T10" fmla="*/ 144 w 144"/>
                <a:gd name="T11" fmla="*/ 97 h 148"/>
                <a:gd name="T12" fmla="*/ 105 w 144"/>
                <a:gd name="T13" fmla="*/ 120 h 148"/>
                <a:gd name="T14" fmla="*/ 59 w 144"/>
                <a:gd name="T15" fmla="*/ 74 h 148"/>
                <a:gd name="T16" fmla="*/ 105 w 144"/>
                <a:gd name="T17" fmla="*/ 2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148">
                  <a:moveTo>
                    <a:pt x="105" y="28"/>
                  </a:moveTo>
                  <a:cubicBezTo>
                    <a:pt x="121" y="28"/>
                    <a:pt x="136" y="37"/>
                    <a:pt x="144" y="50"/>
                  </a:cubicBezTo>
                  <a:cubicBezTo>
                    <a:pt x="134" y="21"/>
                    <a:pt x="106" y="0"/>
                    <a:pt x="74" y="0"/>
                  </a:cubicBezTo>
                  <a:cubicBezTo>
                    <a:pt x="33" y="0"/>
                    <a:pt x="0" y="33"/>
                    <a:pt x="0" y="74"/>
                  </a:cubicBezTo>
                  <a:cubicBezTo>
                    <a:pt x="0" y="114"/>
                    <a:pt x="33" y="148"/>
                    <a:pt x="74" y="148"/>
                  </a:cubicBezTo>
                  <a:cubicBezTo>
                    <a:pt x="106" y="148"/>
                    <a:pt x="134" y="127"/>
                    <a:pt x="144" y="97"/>
                  </a:cubicBezTo>
                  <a:cubicBezTo>
                    <a:pt x="136" y="111"/>
                    <a:pt x="121" y="120"/>
                    <a:pt x="105" y="120"/>
                  </a:cubicBezTo>
                  <a:cubicBezTo>
                    <a:pt x="79" y="120"/>
                    <a:pt x="59" y="99"/>
                    <a:pt x="59" y="74"/>
                  </a:cubicBezTo>
                  <a:cubicBezTo>
                    <a:pt x="59" y="48"/>
                    <a:pt x="79" y="28"/>
                    <a:pt x="105"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13" name="Freeform 247"/>
            <p:cNvSpPr>
              <a:spLocks noEditPoints="1"/>
            </p:cNvSpPr>
            <p:nvPr/>
          </p:nvSpPr>
          <p:spPr bwMode="auto">
            <a:xfrm>
              <a:off x="7842250" y="3686175"/>
              <a:ext cx="271463" cy="195263"/>
            </a:xfrm>
            <a:custGeom>
              <a:avLst/>
              <a:gdLst>
                <a:gd name="T0" fmla="*/ 107 w 161"/>
                <a:gd name="T1" fmla="*/ 116 h 116"/>
                <a:gd name="T2" fmla="*/ 161 w 161"/>
                <a:gd name="T3" fmla="*/ 116 h 116"/>
                <a:gd name="T4" fmla="*/ 161 w 161"/>
                <a:gd name="T5" fmla="*/ 0 h 116"/>
                <a:gd name="T6" fmla="*/ 107 w 161"/>
                <a:gd name="T7" fmla="*/ 0 h 116"/>
                <a:gd name="T8" fmla="*/ 107 w 161"/>
                <a:gd name="T9" fmla="*/ 49 h 116"/>
                <a:gd name="T10" fmla="*/ 146 w 161"/>
                <a:gd name="T11" fmla="*/ 103 h 116"/>
                <a:gd name="T12" fmla="*/ 107 w 161"/>
                <a:gd name="T13" fmla="*/ 103 h 116"/>
                <a:gd name="T14" fmla="*/ 107 w 161"/>
                <a:gd name="T15" fmla="*/ 116 h 116"/>
                <a:gd name="T16" fmla="*/ 73 w 161"/>
                <a:gd name="T17" fmla="*/ 116 h 116"/>
                <a:gd name="T18" fmla="*/ 107 w 161"/>
                <a:gd name="T19" fmla="*/ 116 h 116"/>
                <a:gd name="T20" fmla="*/ 107 w 161"/>
                <a:gd name="T21" fmla="*/ 103 h 116"/>
                <a:gd name="T22" fmla="*/ 84 w 161"/>
                <a:gd name="T23" fmla="*/ 103 h 116"/>
                <a:gd name="T24" fmla="*/ 82 w 161"/>
                <a:gd name="T25" fmla="*/ 100 h 116"/>
                <a:gd name="T26" fmla="*/ 73 w 161"/>
                <a:gd name="T27" fmla="*/ 88 h 116"/>
                <a:gd name="T28" fmla="*/ 73 w 161"/>
                <a:gd name="T29" fmla="*/ 96 h 116"/>
                <a:gd name="T30" fmla="*/ 78 w 161"/>
                <a:gd name="T31" fmla="*/ 103 h 116"/>
                <a:gd name="T32" fmla="*/ 73 w 161"/>
                <a:gd name="T33" fmla="*/ 103 h 116"/>
                <a:gd name="T34" fmla="*/ 73 w 161"/>
                <a:gd name="T35" fmla="*/ 116 h 116"/>
                <a:gd name="T36" fmla="*/ 107 w 161"/>
                <a:gd name="T37" fmla="*/ 0 h 116"/>
                <a:gd name="T38" fmla="*/ 73 w 161"/>
                <a:gd name="T39" fmla="*/ 0 h 116"/>
                <a:gd name="T40" fmla="*/ 73 w 161"/>
                <a:gd name="T41" fmla="*/ 75 h 116"/>
                <a:gd name="T42" fmla="*/ 100 w 161"/>
                <a:gd name="T43" fmla="*/ 38 h 116"/>
                <a:gd name="T44" fmla="*/ 100 w 161"/>
                <a:gd name="T45" fmla="*/ 38 h 116"/>
                <a:gd name="T46" fmla="*/ 107 w 161"/>
                <a:gd name="T47" fmla="*/ 49 h 116"/>
                <a:gd name="T48" fmla="*/ 107 w 161"/>
                <a:gd name="T49" fmla="*/ 0 h 116"/>
                <a:gd name="T50" fmla="*/ 46 w 161"/>
                <a:gd name="T51" fmla="*/ 116 h 116"/>
                <a:gd name="T52" fmla="*/ 73 w 161"/>
                <a:gd name="T53" fmla="*/ 116 h 116"/>
                <a:gd name="T54" fmla="*/ 73 w 161"/>
                <a:gd name="T55" fmla="*/ 103 h 116"/>
                <a:gd name="T56" fmla="*/ 54 w 161"/>
                <a:gd name="T57" fmla="*/ 103 h 116"/>
                <a:gd name="T58" fmla="*/ 46 w 161"/>
                <a:gd name="T59" fmla="*/ 103 h 116"/>
                <a:gd name="T60" fmla="*/ 46 w 161"/>
                <a:gd name="T61" fmla="*/ 116 h 116"/>
                <a:gd name="T62" fmla="*/ 73 w 161"/>
                <a:gd name="T63" fmla="*/ 0 h 116"/>
                <a:gd name="T64" fmla="*/ 46 w 161"/>
                <a:gd name="T65" fmla="*/ 0 h 116"/>
                <a:gd name="T66" fmla="*/ 46 w 161"/>
                <a:gd name="T67" fmla="*/ 20 h 116"/>
                <a:gd name="T68" fmla="*/ 49 w 161"/>
                <a:gd name="T69" fmla="*/ 28 h 116"/>
                <a:gd name="T70" fmla="*/ 46 w 161"/>
                <a:gd name="T71" fmla="*/ 36 h 116"/>
                <a:gd name="T72" fmla="*/ 46 w 161"/>
                <a:gd name="T73" fmla="*/ 58 h 116"/>
                <a:gd name="T74" fmla="*/ 46 w 161"/>
                <a:gd name="T75" fmla="*/ 58 h 116"/>
                <a:gd name="T76" fmla="*/ 66 w 161"/>
                <a:gd name="T77" fmla="*/ 86 h 116"/>
                <a:gd name="T78" fmla="*/ 73 w 161"/>
                <a:gd name="T79" fmla="*/ 96 h 116"/>
                <a:gd name="T80" fmla="*/ 73 w 161"/>
                <a:gd name="T81" fmla="*/ 88 h 116"/>
                <a:gd name="T82" fmla="*/ 69 w 161"/>
                <a:gd name="T83" fmla="*/ 82 h 116"/>
                <a:gd name="T84" fmla="*/ 73 w 161"/>
                <a:gd name="T85" fmla="*/ 75 h 116"/>
                <a:gd name="T86" fmla="*/ 73 w 161"/>
                <a:gd name="T87" fmla="*/ 0 h 116"/>
                <a:gd name="T88" fmla="*/ 0 w 161"/>
                <a:gd name="T89" fmla="*/ 116 h 116"/>
                <a:gd name="T90" fmla="*/ 46 w 161"/>
                <a:gd name="T91" fmla="*/ 116 h 116"/>
                <a:gd name="T92" fmla="*/ 46 w 161"/>
                <a:gd name="T93" fmla="*/ 103 h 116"/>
                <a:gd name="T94" fmla="*/ 14 w 161"/>
                <a:gd name="T95" fmla="*/ 103 h 116"/>
                <a:gd name="T96" fmla="*/ 14 w 161"/>
                <a:gd name="T97" fmla="*/ 103 h 116"/>
                <a:gd name="T98" fmla="*/ 46 w 161"/>
                <a:gd name="T99" fmla="*/ 58 h 116"/>
                <a:gd name="T100" fmla="*/ 46 w 161"/>
                <a:gd name="T101" fmla="*/ 36 h 116"/>
                <a:gd name="T102" fmla="*/ 36 w 161"/>
                <a:gd name="T103" fmla="*/ 40 h 116"/>
                <a:gd name="T104" fmla="*/ 23 w 161"/>
                <a:gd name="T105" fmla="*/ 28 h 116"/>
                <a:gd name="T106" fmla="*/ 36 w 161"/>
                <a:gd name="T107" fmla="*/ 15 h 116"/>
                <a:gd name="T108" fmla="*/ 36 w 161"/>
                <a:gd name="T109" fmla="*/ 15 h 116"/>
                <a:gd name="T110" fmla="*/ 46 w 161"/>
                <a:gd name="T111" fmla="*/ 20 h 116"/>
                <a:gd name="T112" fmla="*/ 46 w 161"/>
                <a:gd name="T113" fmla="*/ 0 h 116"/>
                <a:gd name="T114" fmla="*/ 0 w 161"/>
                <a:gd name="T115" fmla="*/ 0 h 116"/>
                <a:gd name="T116" fmla="*/ 0 w 161"/>
                <a:gd name="T1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 h="116">
                  <a:moveTo>
                    <a:pt x="107" y="116"/>
                  </a:moveTo>
                  <a:cubicBezTo>
                    <a:pt x="161" y="116"/>
                    <a:pt x="161" y="116"/>
                    <a:pt x="161" y="116"/>
                  </a:cubicBezTo>
                  <a:cubicBezTo>
                    <a:pt x="161" y="0"/>
                    <a:pt x="161" y="0"/>
                    <a:pt x="161" y="0"/>
                  </a:cubicBezTo>
                  <a:cubicBezTo>
                    <a:pt x="107" y="0"/>
                    <a:pt x="107" y="0"/>
                    <a:pt x="107" y="0"/>
                  </a:cubicBezTo>
                  <a:cubicBezTo>
                    <a:pt x="107" y="49"/>
                    <a:pt x="107" y="49"/>
                    <a:pt x="107" y="49"/>
                  </a:cubicBezTo>
                  <a:cubicBezTo>
                    <a:pt x="146" y="103"/>
                    <a:pt x="146" y="103"/>
                    <a:pt x="146" y="103"/>
                  </a:cubicBezTo>
                  <a:cubicBezTo>
                    <a:pt x="107" y="103"/>
                    <a:pt x="107" y="103"/>
                    <a:pt x="107" y="103"/>
                  </a:cubicBezTo>
                  <a:lnTo>
                    <a:pt x="107" y="116"/>
                  </a:lnTo>
                  <a:close/>
                  <a:moveTo>
                    <a:pt x="73" y="116"/>
                  </a:moveTo>
                  <a:cubicBezTo>
                    <a:pt x="107" y="116"/>
                    <a:pt x="107" y="116"/>
                    <a:pt x="107" y="116"/>
                  </a:cubicBezTo>
                  <a:cubicBezTo>
                    <a:pt x="107" y="103"/>
                    <a:pt x="107" y="103"/>
                    <a:pt x="107" y="103"/>
                  </a:cubicBezTo>
                  <a:cubicBezTo>
                    <a:pt x="84" y="103"/>
                    <a:pt x="84" y="103"/>
                    <a:pt x="84" y="103"/>
                  </a:cubicBezTo>
                  <a:cubicBezTo>
                    <a:pt x="82" y="100"/>
                    <a:pt x="82" y="100"/>
                    <a:pt x="82" y="100"/>
                  </a:cubicBezTo>
                  <a:cubicBezTo>
                    <a:pt x="73" y="88"/>
                    <a:pt x="73" y="88"/>
                    <a:pt x="73" y="88"/>
                  </a:cubicBezTo>
                  <a:cubicBezTo>
                    <a:pt x="73" y="96"/>
                    <a:pt x="73" y="96"/>
                    <a:pt x="73" y="96"/>
                  </a:cubicBezTo>
                  <a:cubicBezTo>
                    <a:pt x="78" y="103"/>
                    <a:pt x="78" y="103"/>
                    <a:pt x="78" y="103"/>
                  </a:cubicBezTo>
                  <a:cubicBezTo>
                    <a:pt x="73" y="103"/>
                    <a:pt x="73" y="103"/>
                    <a:pt x="73" y="103"/>
                  </a:cubicBezTo>
                  <a:cubicBezTo>
                    <a:pt x="73" y="116"/>
                    <a:pt x="73" y="116"/>
                    <a:pt x="73" y="116"/>
                  </a:cubicBezTo>
                  <a:close/>
                  <a:moveTo>
                    <a:pt x="107" y="0"/>
                  </a:moveTo>
                  <a:cubicBezTo>
                    <a:pt x="73" y="0"/>
                    <a:pt x="73" y="0"/>
                    <a:pt x="73" y="0"/>
                  </a:cubicBezTo>
                  <a:cubicBezTo>
                    <a:pt x="73" y="75"/>
                    <a:pt x="73" y="75"/>
                    <a:pt x="73" y="75"/>
                  </a:cubicBezTo>
                  <a:cubicBezTo>
                    <a:pt x="100" y="38"/>
                    <a:pt x="100" y="38"/>
                    <a:pt x="100" y="38"/>
                  </a:cubicBezTo>
                  <a:cubicBezTo>
                    <a:pt x="100" y="38"/>
                    <a:pt x="100" y="38"/>
                    <a:pt x="100" y="38"/>
                  </a:cubicBezTo>
                  <a:cubicBezTo>
                    <a:pt x="107" y="49"/>
                    <a:pt x="107" y="49"/>
                    <a:pt x="107" y="49"/>
                  </a:cubicBezTo>
                  <a:lnTo>
                    <a:pt x="107" y="0"/>
                  </a:lnTo>
                  <a:close/>
                  <a:moveTo>
                    <a:pt x="46" y="116"/>
                  </a:moveTo>
                  <a:cubicBezTo>
                    <a:pt x="73" y="116"/>
                    <a:pt x="73" y="116"/>
                    <a:pt x="73" y="116"/>
                  </a:cubicBezTo>
                  <a:cubicBezTo>
                    <a:pt x="73" y="103"/>
                    <a:pt x="73" y="103"/>
                    <a:pt x="73" y="103"/>
                  </a:cubicBezTo>
                  <a:cubicBezTo>
                    <a:pt x="54" y="103"/>
                    <a:pt x="54" y="103"/>
                    <a:pt x="54" y="103"/>
                  </a:cubicBezTo>
                  <a:cubicBezTo>
                    <a:pt x="46" y="103"/>
                    <a:pt x="46" y="103"/>
                    <a:pt x="46" y="103"/>
                  </a:cubicBezTo>
                  <a:cubicBezTo>
                    <a:pt x="46" y="116"/>
                    <a:pt x="46" y="116"/>
                    <a:pt x="46" y="116"/>
                  </a:cubicBezTo>
                  <a:close/>
                  <a:moveTo>
                    <a:pt x="73" y="0"/>
                  </a:moveTo>
                  <a:cubicBezTo>
                    <a:pt x="46" y="0"/>
                    <a:pt x="46" y="0"/>
                    <a:pt x="46" y="0"/>
                  </a:cubicBezTo>
                  <a:cubicBezTo>
                    <a:pt x="46" y="20"/>
                    <a:pt x="46" y="20"/>
                    <a:pt x="46" y="20"/>
                  </a:cubicBezTo>
                  <a:cubicBezTo>
                    <a:pt x="48" y="22"/>
                    <a:pt x="49" y="25"/>
                    <a:pt x="49" y="28"/>
                  </a:cubicBezTo>
                  <a:cubicBezTo>
                    <a:pt x="49" y="31"/>
                    <a:pt x="48" y="34"/>
                    <a:pt x="46" y="36"/>
                  </a:cubicBezTo>
                  <a:cubicBezTo>
                    <a:pt x="46" y="58"/>
                    <a:pt x="46" y="58"/>
                    <a:pt x="46" y="58"/>
                  </a:cubicBezTo>
                  <a:cubicBezTo>
                    <a:pt x="46" y="58"/>
                    <a:pt x="46" y="58"/>
                    <a:pt x="46" y="58"/>
                  </a:cubicBezTo>
                  <a:cubicBezTo>
                    <a:pt x="66" y="86"/>
                    <a:pt x="66" y="86"/>
                    <a:pt x="66" y="86"/>
                  </a:cubicBezTo>
                  <a:cubicBezTo>
                    <a:pt x="73" y="96"/>
                    <a:pt x="73" y="96"/>
                    <a:pt x="73" y="96"/>
                  </a:cubicBezTo>
                  <a:cubicBezTo>
                    <a:pt x="73" y="88"/>
                    <a:pt x="73" y="88"/>
                    <a:pt x="73" y="88"/>
                  </a:cubicBezTo>
                  <a:cubicBezTo>
                    <a:pt x="69" y="82"/>
                    <a:pt x="69" y="82"/>
                    <a:pt x="69" y="82"/>
                  </a:cubicBezTo>
                  <a:cubicBezTo>
                    <a:pt x="73" y="75"/>
                    <a:pt x="73" y="75"/>
                    <a:pt x="73" y="75"/>
                  </a:cubicBezTo>
                  <a:lnTo>
                    <a:pt x="73" y="0"/>
                  </a:lnTo>
                  <a:close/>
                  <a:moveTo>
                    <a:pt x="0" y="116"/>
                  </a:moveTo>
                  <a:cubicBezTo>
                    <a:pt x="46" y="116"/>
                    <a:pt x="46" y="116"/>
                    <a:pt x="46" y="116"/>
                  </a:cubicBezTo>
                  <a:cubicBezTo>
                    <a:pt x="46" y="103"/>
                    <a:pt x="46" y="103"/>
                    <a:pt x="46" y="103"/>
                  </a:cubicBezTo>
                  <a:cubicBezTo>
                    <a:pt x="14" y="103"/>
                    <a:pt x="14" y="103"/>
                    <a:pt x="14" y="103"/>
                  </a:cubicBezTo>
                  <a:cubicBezTo>
                    <a:pt x="14" y="103"/>
                    <a:pt x="14" y="103"/>
                    <a:pt x="14" y="103"/>
                  </a:cubicBezTo>
                  <a:cubicBezTo>
                    <a:pt x="46" y="58"/>
                    <a:pt x="46" y="58"/>
                    <a:pt x="46" y="58"/>
                  </a:cubicBezTo>
                  <a:cubicBezTo>
                    <a:pt x="46" y="36"/>
                    <a:pt x="46" y="36"/>
                    <a:pt x="46" y="36"/>
                  </a:cubicBezTo>
                  <a:cubicBezTo>
                    <a:pt x="44" y="39"/>
                    <a:pt x="40" y="40"/>
                    <a:pt x="36" y="40"/>
                  </a:cubicBezTo>
                  <a:cubicBezTo>
                    <a:pt x="29" y="40"/>
                    <a:pt x="23" y="35"/>
                    <a:pt x="23" y="28"/>
                  </a:cubicBezTo>
                  <a:cubicBezTo>
                    <a:pt x="23" y="21"/>
                    <a:pt x="29" y="15"/>
                    <a:pt x="36" y="15"/>
                  </a:cubicBezTo>
                  <a:cubicBezTo>
                    <a:pt x="36" y="15"/>
                    <a:pt x="36" y="15"/>
                    <a:pt x="36" y="15"/>
                  </a:cubicBezTo>
                  <a:cubicBezTo>
                    <a:pt x="40" y="15"/>
                    <a:pt x="44" y="17"/>
                    <a:pt x="46" y="20"/>
                  </a:cubicBezTo>
                  <a:cubicBezTo>
                    <a:pt x="46" y="0"/>
                    <a:pt x="46" y="0"/>
                    <a:pt x="46" y="0"/>
                  </a:cubicBezTo>
                  <a:cubicBezTo>
                    <a:pt x="0" y="0"/>
                    <a:pt x="0" y="0"/>
                    <a:pt x="0" y="0"/>
                  </a:cubicBezTo>
                  <a:lnTo>
                    <a:pt x="0" y="1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14" name="Freeform 248"/>
            <p:cNvSpPr/>
            <p:nvPr/>
          </p:nvSpPr>
          <p:spPr bwMode="auto">
            <a:xfrm>
              <a:off x="6491288" y="4600575"/>
              <a:ext cx="73025" cy="112713"/>
            </a:xfrm>
            <a:custGeom>
              <a:avLst/>
              <a:gdLst>
                <a:gd name="T0" fmla="*/ 0 w 46"/>
                <a:gd name="T1" fmla="*/ 13 h 71"/>
                <a:gd name="T2" fmla="*/ 11 w 46"/>
                <a:gd name="T3" fmla="*/ 13 h 71"/>
                <a:gd name="T4" fmla="*/ 5 w 46"/>
                <a:gd name="T5" fmla="*/ 0 h 71"/>
                <a:gd name="T6" fmla="*/ 21 w 46"/>
                <a:gd name="T7" fmla="*/ 0 h 71"/>
                <a:gd name="T8" fmla="*/ 22 w 46"/>
                <a:gd name="T9" fmla="*/ 0 h 71"/>
                <a:gd name="T10" fmla="*/ 29 w 46"/>
                <a:gd name="T11" fmla="*/ 0 h 71"/>
                <a:gd name="T12" fmla="*/ 43 w 46"/>
                <a:gd name="T13" fmla="*/ 30 h 71"/>
                <a:gd name="T14" fmla="*/ 30 w 46"/>
                <a:gd name="T15" fmla="*/ 30 h 71"/>
                <a:gd name="T16" fmla="*/ 46 w 46"/>
                <a:gd name="T17" fmla="*/ 71 h 71"/>
                <a:gd name="T18" fmla="*/ 0 w 46"/>
                <a:gd name="T19" fmla="*/ 1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71">
                  <a:moveTo>
                    <a:pt x="0" y="13"/>
                  </a:moveTo>
                  <a:lnTo>
                    <a:pt x="11" y="13"/>
                  </a:lnTo>
                  <a:lnTo>
                    <a:pt x="5" y="0"/>
                  </a:lnTo>
                  <a:lnTo>
                    <a:pt x="21" y="0"/>
                  </a:lnTo>
                  <a:lnTo>
                    <a:pt x="22" y="0"/>
                  </a:lnTo>
                  <a:lnTo>
                    <a:pt x="29" y="0"/>
                  </a:lnTo>
                  <a:lnTo>
                    <a:pt x="43" y="30"/>
                  </a:lnTo>
                  <a:lnTo>
                    <a:pt x="30" y="30"/>
                  </a:lnTo>
                  <a:lnTo>
                    <a:pt x="46" y="71"/>
                  </a:lnTo>
                  <a:lnTo>
                    <a:pt x="0" y="1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15" name="Freeform 249"/>
            <p:cNvSpPr/>
            <p:nvPr/>
          </p:nvSpPr>
          <p:spPr bwMode="auto">
            <a:xfrm>
              <a:off x="6402388" y="4468813"/>
              <a:ext cx="206375" cy="125412"/>
            </a:xfrm>
            <a:custGeom>
              <a:avLst/>
              <a:gdLst>
                <a:gd name="T0" fmla="*/ 122 w 122"/>
                <a:gd name="T1" fmla="*/ 61 h 74"/>
                <a:gd name="T2" fmla="*/ 109 w 122"/>
                <a:gd name="T3" fmla="*/ 74 h 74"/>
                <a:gd name="T4" fmla="*/ 78 w 122"/>
                <a:gd name="T5" fmla="*/ 74 h 74"/>
                <a:gd name="T6" fmla="*/ 73 w 122"/>
                <a:gd name="T7" fmla="*/ 74 h 74"/>
                <a:gd name="T8" fmla="*/ 72 w 122"/>
                <a:gd name="T9" fmla="*/ 74 h 74"/>
                <a:gd name="T10" fmla="*/ 55 w 122"/>
                <a:gd name="T11" fmla="*/ 74 h 74"/>
                <a:gd name="T12" fmla="*/ 22 w 122"/>
                <a:gd name="T13" fmla="*/ 74 h 74"/>
                <a:gd name="T14" fmla="*/ 0 w 122"/>
                <a:gd name="T15" fmla="*/ 53 h 74"/>
                <a:gd name="T16" fmla="*/ 22 w 122"/>
                <a:gd name="T17" fmla="*/ 31 h 74"/>
                <a:gd name="T18" fmla="*/ 36 w 122"/>
                <a:gd name="T19" fmla="*/ 36 h 74"/>
                <a:gd name="T20" fmla="*/ 73 w 122"/>
                <a:gd name="T21" fmla="*/ 0 h 74"/>
                <a:gd name="T22" fmla="*/ 110 w 122"/>
                <a:gd name="T23" fmla="*/ 37 h 74"/>
                <a:gd name="T24" fmla="*/ 109 w 122"/>
                <a:gd name="T25" fmla="*/ 48 h 74"/>
                <a:gd name="T26" fmla="*/ 122 w 122"/>
                <a:gd name="T27" fmla="*/ 6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 h="74">
                  <a:moveTo>
                    <a:pt x="122" y="61"/>
                  </a:moveTo>
                  <a:cubicBezTo>
                    <a:pt x="122" y="69"/>
                    <a:pt x="116" y="74"/>
                    <a:pt x="109" y="74"/>
                  </a:cubicBezTo>
                  <a:cubicBezTo>
                    <a:pt x="78" y="74"/>
                    <a:pt x="78" y="74"/>
                    <a:pt x="78" y="74"/>
                  </a:cubicBezTo>
                  <a:cubicBezTo>
                    <a:pt x="73" y="74"/>
                    <a:pt x="73" y="74"/>
                    <a:pt x="73" y="74"/>
                  </a:cubicBezTo>
                  <a:cubicBezTo>
                    <a:pt x="72" y="74"/>
                    <a:pt x="72" y="74"/>
                    <a:pt x="72" y="74"/>
                  </a:cubicBezTo>
                  <a:cubicBezTo>
                    <a:pt x="55" y="74"/>
                    <a:pt x="55" y="74"/>
                    <a:pt x="55" y="74"/>
                  </a:cubicBezTo>
                  <a:cubicBezTo>
                    <a:pt x="22" y="74"/>
                    <a:pt x="22" y="74"/>
                    <a:pt x="22" y="74"/>
                  </a:cubicBezTo>
                  <a:cubicBezTo>
                    <a:pt x="10" y="74"/>
                    <a:pt x="0" y="65"/>
                    <a:pt x="0" y="53"/>
                  </a:cubicBezTo>
                  <a:cubicBezTo>
                    <a:pt x="0" y="41"/>
                    <a:pt x="10" y="31"/>
                    <a:pt x="22" y="31"/>
                  </a:cubicBezTo>
                  <a:cubicBezTo>
                    <a:pt x="27" y="31"/>
                    <a:pt x="32" y="33"/>
                    <a:pt x="36" y="36"/>
                  </a:cubicBezTo>
                  <a:cubicBezTo>
                    <a:pt x="36" y="16"/>
                    <a:pt x="53" y="0"/>
                    <a:pt x="73" y="0"/>
                  </a:cubicBezTo>
                  <a:cubicBezTo>
                    <a:pt x="94" y="0"/>
                    <a:pt x="110" y="16"/>
                    <a:pt x="110" y="37"/>
                  </a:cubicBezTo>
                  <a:cubicBezTo>
                    <a:pt x="110" y="41"/>
                    <a:pt x="110" y="45"/>
                    <a:pt x="109" y="48"/>
                  </a:cubicBezTo>
                  <a:cubicBezTo>
                    <a:pt x="116" y="48"/>
                    <a:pt x="122" y="54"/>
                    <a:pt x="122" y="6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16" name="Freeform 250"/>
            <p:cNvSpPr/>
            <p:nvPr/>
          </p:nvSpPr>
          <p:spPr bwMode="auto">
            <a:xfrm>
              <a:off x="6397625" y="2725738"/>
              <a:ext cx="20638" cy="106362"/>
            </a:xfrm>
            <a:custGeom>
              <a:avLst/>
              <a:gdLst>
                <a:gd name="T0" fmla="*/ 12 w 12"/>
                <a:gd name="T1" fmla="*/ 1 h 63"/>
                <a:gd name="T2" fmla="*/ 7 w 12"/>
                <a:gd name="T3" fmla="*/ 0 h 63"/>
                <a:gd name="T4" fmla="*/ 6 w 12"/>
                <a:gd name="T5" fmla="*/ 0 h 63"/>
                <a:gd name="T6" fmla="*/ 0 w 12"/>
                <a:gd name="T7" fmla="*/ 2 h 63"/>
                <a:gd name="T8" fmla="*/ 0 w 12"/>
                <a:gd name="T9" fmla="*/ 63 h 63"/>
                <a:gd name="T10" fmla="*/ 12 w 12"/>
                <a:gd name="T11" fmla="*/ 63 h 63"/>
                <a:gd name="T12" fmla="*/ 12 w 12"/>
                <a:gd name="T13" fmla="*/ 1 h 63"/>
              </a:gdLst>
              <a:ahLst/>
              <a:cxnLst>
                <a:cxn ang="0">
                  <a:pos x="T0" y="T1"/>
                </a:cxn>
                <a:cxn ang="0">
                  <a:pos x="T2" y="T3"/>
                </a:cxn>
                <a:cxn ang="0">
                  <a:pos x="T4" y="T5"/>
                </a:cxn>
                <a:cxn ang="0">
                  <a:pos x="T6" y="T7"/>
                </a:cxn>
                <a:cxn ang="0">
                  <a:pos x="T8" y="T9"/>
                </a:cxn>
                <a:cxn ang="0">
                  <a:pos x="T10" y="T11"/>
                </a:cxn>
                <a:cxn ang="0">
                  <a:pos x="T12" y="T13"/>
                </a:cxn>
              </a:cxnLst>
              <a:rect l="0" t="0" r="r" b="b"/>
              <a:pathLst>
                <a:path w="12" h="63">
                  <a:moveTo>
                    <a:pt x="12" y="1"/>
                  </a:moveTo>
                  <a:cubicBezTo>
                    <a:pt x="11" y="1"/>
                    <a:pt x="9" y="0"/>
                    <a:pt x="7" y="0"/>
                  </a:cubicBezTo>
                  <a:cubicBezTo>
                    <a:pt x="6" y="0"/>
                    <a:pt x="6" y="0"/>
                    <a:pt x="6" y="0"/>
                  </a:cubicBezTo>
                  <a:cubicBezTo>
                    <a:pt x="4" y="0"/>
                    <a:pt x="2" y="1"/>
                    <a:pt x="0" y="2"/>
                  </a:cubicBezTo>
                  <a:cubicBezTo>
                    <a:pt x="0" y="63"/>
                    <a:pt x="0" y="63"/>
                    <a:pt x="0" y="63"/>
                  </a:cubicBezTo>
                  <a:cubicBezTo>
                    <a:pt x="12" y="63"/>
                    <a:pt x="12" y="63"/>
                    <a:pt x="12" y="63"/>
                  </a:cubicBezTo>
                  <a:lnTo>
                    <a:pt x="12" y="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17" name="Freeform 251"/>
            <p:cNvSpPr/>
            <p:nvPr/>
          </p:nvSpPr>
          <p:spPr bwMode="auto">
            <a:xfrm>
              <a:off x="6397625" y="2578100"/>
              <a:ext cx="20638" cy="15875"/>
            </a:xfrm>
            <a:custGeom>
              <a:avLst/>
              <a:gdLst>
                <a:gd name="T0" fmla="*/ 7 w 12"/>
                <a:gd name="T1" fmla="*/ 8 h 9"/>
                <a:gd name="T2" fmla="*/ 9 w 12"/>
                <a:gd name="T3" fmla="*/ 8 h 9"/>
                <a:gd name="T4" fmla="*/ 12 w 12"/>
                <a:gd name="T5" fmla="*/ 9 h 9"/>
                <a:gd name="T6" fmla="*/ 12 w 12"/>
                <a:gd name="T7" fmla="*/ 0 h 9"/>
                <a:gd name="T8" fmla="*/ 0 w 12"/>
                <a:gd name="T9" fmla="*/ 0 h 9"/>
                <a:gd name="T10" fmla="*/ 0 w 12"/>
                <a:gd name="T11" fmla="*/ 9 h 9"/>
                <a:gd name="T12" fmla="*/ 7 w 12"/>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7" y="8"/>
                  </a:moveTo>
                  <a:cubicBezTo>
                    <a:pt x="8" y="8"/>
                    <a:pt x="8" y="8"/>
                    <a:pt x="9" y="8"/>
                  </a:cubicBezTo>
                  <a:cubicBezTo>
                    <a:pt x="10" y="8"/>
                    <a:pt x="11" y="8"/>
                    <a:pt x="12" y="9"/>
                  </a:cubicBezTo>
                  <a:cubicBezTo>
                    <a:pt x="12" y="0"/>
                    <a:pt x="12" y="0"/>
                    <a:pt x="12" y="0"/>
                  </a:cubicBezTo>
                  <a:cubicBezTo>
                    <a:pt x="0" y="0"/>
                    <a:pt x="0" y="0"/>
                    <a:pt x="0" y="0"/>
                  </a:cubicBezTo>
                  <a:cubicBezTo>
                    <a:pt x="0" y="9"/>
                    <a:pt x="0" y="9"/>
                    <a:pt x="0" y="9"/>
                  </a:cubicBezTo>
                  <a:cubicBezTo>
                    <a:pt x="2" y="9"/>
                    <a:pt x="5" y="8"/>
                    <a:pt x="7"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18" name="Freeform 252"/>
            <p:cNvSpPr/>
            <p:nvPr/>
          </p:nvSpPr>
          <p:spPr bwMode="auto">
            <a:xfrm>
              <a:off x="6310313" y="2598738"/>
              <a:ext cx="198437" cy="147637"/>
            </a:xfrm>
            <a:custGeom>
              <a:avLst/>
              <a:gdLst>
                <a:gd name="T0" fmla="*/ 63 w 117"/>
                <a:gd name="T1" fmla="*/ 1 h 87"/>
                <a:gd name="T2" fmla="*/ 59 w 117"/>
                <a:gd name="T3" fmla="*/ 0 h 87"/>
                <a:gd name="T4" fmla="*/ 58 w 117"/>
                <a:gd name="T5" fmla="*/ 0 h 87"/>
                <a:gd name="T6" fmla="*/ 51 w 117"/>
                <a:gd name="T7" fmla="*/ 1 h 87"/>
                <a:gd name="T8" fmla="*/ 0 w 117"/>
                <a:gd name="T9" fmla="*/ 58 h 87"/>
                <a:gd name="T10" fmla="*/ 4 w 117"/>
                <a:gd name="T11" fmla="*/ 80 h 87"/>
                <a:gd name="T12" fmla="*/ 6 w 117"/>
                <a:gd name="T13" fmla="*/ 82 h 87"/>
                <a:gd name="T14" fmla="*/ 9 w 117"/>
                <a:gd name="T15" fmla="*/ 79 h 87"/>
                <a:gd name="T16" fmla="*/ 24 w 117"/>
                <a:gd name="T17" fmla="*/ 70 h 87"/>
                <a:gd name="T18" fmla="*/ 24 w 117"/>
                <a:gd name="T19" fmla="*/ 70 h 87"/>
                <a:gd name="T20" fmla="*/ 39 w 117"/>
                <a:gd name="T21" fmla="*/ 80 h 87"/>
                <a:gd name="T22" fmla="*/ 41 w 117"/>
                <a:gd name="T23" fmla="*/ 83 h 87"/>
                <a:gd name="T24" fmla="*/ 42 w 117"/>
                <a:gd name="T25" fmla="*/ 80 h 87"/>
                <a:gd name="T26" fmla="*/ 51 w 117"/>
                <a:gd name="T27" fmla="*/ 72 h 87"/>
                <a:gd name="T28" fmla="*/ 57 w 117"/>
                <a:gd name="T29" fmla="*/ 71 h 87"/>
                <a:gd name="T30" fmla="*/ 58 w 117"/>
                <a:gd name="T31" fmla="*/ 71 h 87"/>
                <a:gd name="T32" fmla="*/ 63 w 117"/>
                <a:gd name="T33" fmla="*/ 72 h 87"/>
                <a:gd name="T34" fmla="*/ 73 w 117"/>
                <a:gd name="T35" fmla="*/ 81 h 87"/>
                <a:gd name="T36" fmla="*/ 75 w 117"/>
                <a:gd name="T37" fmla="*/ 84 h 87"/>
                <a:gd name="T38" fmla="*/ 76 w 117"/>
                <a:gd name="T39" fmla="*/ 81 h 87"/>
                <a:gd name="T40" fmla="*/ 91 w 117"/>
                <a:gd name="T41" fmla="*/ 72 h 87"/>
                <a:gd name="T42" fmla="*/ 91 w 117"/>
                <a:gd name="T43" fmla="*/ 72 h 87"/>
                <a:gd name="T44" fmla="*/ 106 w 117"/>
                <a:gd name="T45" fmla="*/ 82 h 87"/>
                <a:gd name="T46" fmla="*/ 108 w 117"/>
                <a:gd name="T47" fmla="*/ 85 h 87"/>
                <a:gd name="T48" fmla="*/ 109 w 117"/>
                <a:gd name="T49" fmla="*/ 87 h 87"/>
                <a:gd name="T50" fmla="*/ 110 w 117"/>
                <a:gd name="T51" fmla="*/ 86 h 87"/>
                <a:gd name="T52" fmla="*/ 111 w 117"/>
                <a:gd name="T53" fmla="*/ 82 h 87"/>
                <a:gd name="T54" fmla="*/ 116 w 117"/>
                <a:gd name="T55" fmla="*/ 60 h 87"/>
                <a:gd name="T56" fmla="*/ 63 w 117"/>
                <a:gd name="T57"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87">
                  <a:moveTo>
                    <a:pt x="63" y="1"/>
                  </a:moveTo>
                  <a:cubicBezTo>
                    <a:pt x="62" y="1"/>
                    <a:pt x="61" y="0"/>
                    <a:pt x="59" y="0"/>
                  </a:cubicBezTo>
                  <a:cubicBezTo>
                    <a:pt x="59" y="0"/>
                    <a:pt x="59" y="0"/>
                    <a:pt x="58" y="0"/>
                  </a:cubicBezTo>
                  <a:cubicBezTo>
                    <a:pt x="56" y="0"/>
                    <a:pt x="53" y="1"/>
                    <a:pt x="51" y="1"/>
                  </a:cubicBezTo>
                  <a:cubicBezTo>
                    <a:pt x="23" y="4"/>
                    <a:pt x="1" y="28"/>
                    <a:pt x="0" y="58"/>
                  </a:cubicBezTo>
                  <a:cubicBezTo>
                    <a:pt x="0" y="65"/>
                    <a:pt x="1" y="73"/>
                    <a:pt x="4" y="80"/>
                  </a:cubicBezTo>
                  <a:cubicBezTo>
                    <a:pt x="4" y="81"/>
                    <a:pt x="5" y="82"/>
                    <a:pt x="6" y="82"/>
                  </a:cubicBezTo>
                  <a:cubicBezTo>
                    <a:pt x="7" y="82"/>
                    <a:pt x="8" y="81"/>
                    <a:pt x="9" y="79"/>
                  </a:cubicBezTo>
                  <a:cubicBezTo>
                    <a:pt x="11" y="74"/>
                    <a:pt x="17" y="70"/>
                    <a:pt x="24" y="70"/>
                  </a:cubicBezTo>
                  <a:cubicBezTo>
                    <a:pt x="24" y="70"/>
                    <a:pt x="24" y="70"/>
                    <a:pt x="24" y="70"/>
                  </a:cubicBezTo>
                  <a:cubicBezTo>
                    <a:pt x="31" y="70"/>
                    <a:pt x="36" y="74"/>
                    <a:pt x="39" y="80"/>
                  </a:cubicBezTo>
                  <a:cubicBezTo>
                    <a:pt x="40" y="82"/>
                    <a:pt x="40" y="83"/>
                    <a:pt x="41" y="83"/>
                  </a:cubicBezTo>
                  <a:cubicBezTo>
                    <a:pt x="41" y="83"/>
                    <a:pt x="41" y="82"/>
                    <a:pt x="42" y="80"/>
                  </a:cubicBezTo>
                  <a:cubicBezTo>
                    <a:pt x="44" y="76"/>
                    <a:pt x="47" y="74"/>
                    <a:pt x="51" y="72"/>
                  </a:cubicBezTo>
                  <a:cubicBezTo>
                    <a:pt x="53" y="71"/>
                    <a:pt x="55" y="71"/>
                    <a:pt x="57" y="71"/>
                  </a:cubicBezTo>
                  <a:cubicBezTo>
                    <a:pt x="57" y="71"/>
                    <a:pt x="58" y="71"/>
                    <a:pt x="58" y="71"/>
                  </a:cubicBezTo>
                  <a:cubicBezTo>
                    <a:pt x="60" y="71"/>
                    <a:pt x="62" y="71"/>
                    <a:pt x="63" y="72"/>
                  </a:cubicBezTo>
                  <a:cubicBezTo>
                    <a:pt x="68" y="74"/>
                    <a:pt x="71" y="77"/>
                    <a:pt x="73" y="81"/>
                  </a:cubicBezTo>
                  <a:cubicBezTo>
                    <a:pt x="74" y="83"/>
                    <a:pt x="74" y="84"/>
                    <a:pt x="75" y="84"/>
                  </a:cubicBezTo>
                  <a:cubicBezTo>
                    <a:pt x="75" y="84"/>
                    <a:pt x="75" y="83"/>
                    <a:pt x="76" y="81"/>
                  </a:cubicBezTo>
                  <a:cubicBezTo>
                    <a:pt x="79" y="75"/>
                    <a:pt x="85" y="72"/>
                    <a:pt x="91" y="72"/>
                  </a:cubicBezTo>
                  <a:cubicBezTo>
                    <a:pt x="91" y="72"/>
                    <a:pt x="91" y="72"/>
                    <a:pt x="91" y="72"/>
                  </a:cubicBezTo>
                  <a:cubicBezTo>
                    <a:pt x="98" y="72"/>
                    <a:pt x="104" y="76"/>
                    <a:pt x="106" y="82"/>
                  </a:cubicBezTo>
                  <a:cubicBezTo>
                    <a:pt x="107" y="83"/>
                    <a:pt x="107" y="84"/>
                    <a:pt x="108" y="85"/>
                  </a:cubicBezTo>
                  <a:cubicBezTo>
                    <a:pt x="108" y="86"/>
                    <a:pt x="108" y="87"/>
                    <a:pt x="109" y="87"/>
                  </a:cubicBezTo>
                  <a:cubicBezTo>
                    <a:pt x="109" y="87"/>
                    <a:pt x="109" y="87"/>
                    <a:pt x="110" y="86"/>
                  </a:cubicBezTo>
                  <a:cubicBezTo>
                    <a:pt x="110" y="85"/>
                    <a:pt x="111" y="84"/>
                    <a:pt x="111" y="82"/>
                  </a:cubicBezTo>
                  <a:cubicBezTo>
                    <a:pt x="114" y="76"/>
                    <a:pt x="116" y="68"/>
                    <a:pt x="116" y="60"/>
                  </a:cubicBezTo>
                  <a:cubicBezTo>
                    <a:pt x="117" y="29"/>
                    <a:pt x="94" y="3"/>
                    <a:pt x="63"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19" name="Freeform 253"/>
            <p:cNvSpPr/>
            <p:nvPr/>
          </p:nvSpPr>
          <p:spPr bwMode="auto">
            <a:xfrm>
              <a:off x="7280275" y="2582863"/>
              <a:ext cx="82550" cy="60325"/>
            </a:xfrm>
            <a:custGeom>
              <a:avLst/>
              <a:gdLst>
                <a:gd name="T0" fmla="*/ 32 w 49"/>
                <a:gd name="T1" fmla="*/ 10 h 35"/>
                <a:gd name="T2" fmla="*/ 43 w 49"/>
                <a:gd name="T3" fmla="*/ 3 h 35"/>
                <a:gd name="T4" fmla="*/ 49 w 49"/>
                <a:gd name="T5" fmla="*/ 1 h 35"/>
                <a:gd name="T6" fmla="*/ 29 w 49"/>
                <a:gd name="T7" fmla="*/ 2 h 35"/>
                <a:gd name="T8" fmla="*/ 15 w 49"/>
                <a:gd name="T9" fmla="*/ 13 h 35"/>
                <a:gd name="T10" fmla="*/ 10 w 49"/>
                <a:gd name="T11" fmla="*/ 23 h 35"/>
                <a:gd name="T12" fmla="*/ 0 w 49"/>
                <a:gd name="T13" fmla="*/ 35 h 35"/>
                <a:gd name="T14" fmla="*/ 16 w 49"/>
                <a:gd name="T15" fmla="*/ 28 h 35"/>
                <a:gd name="T16" fmla="*/ 32 w 49"/>
                <a:gd name="T17"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5">
                  <a:moveTo>
                    <a:pt x="32" y="10"/>
                  </a:moveTo>
                  <a:cubicBezTo>
                    <a:pt x="35" y="7"/>
                    <a:pt x="39" y="5"/>
                    <a:pt x="43" y="3"/>
                  </a:cubicBezTo>
                  <a:cubicBezTo>
                    <a:pt x="44" y="2"/>
                    <a:pt x="47" y="1"/>
                    <a:pt x="49" y="1"/>
                  </a:cubicBezTo>
                  <a:cubicBezTo>
                    <a:pt x="42" y="0"/>
                    <a:pt x="35" y="0"/>
                    <a:pt x="29" y="2"/>
                  </a:cubicBezTo>
                  <a:cubicBezTo>
                    <a:pt x="23" y="4"/>
                    <a:pt x="19" y="8"/>
                    <a:pt x="15" y="13"/>
                  </a:cubicBezTo>
                  <a:cubicBezTo>
                    <a:pt x="13" y="16"/>
                    <a:pt x="11" y="20"/>
                    <a:pt x="10" y="23"/>
                  </a:cubicBezTo>
                  <a:cubicBezTo>
                    <a:pt x="7" y="27"/>
                    <a:pt x="4" y="33"/>
                    <a:pt x="0" y="35"/>
                  </a:cubicBezTo>
                  <a:cubicBezTo>
                    <a:pt x="6" y="34"/>
                    <a:pt x="12" y="32"/>
                    <a:pt x="16" y="28"/>
                  </a:cubicBezTo>
                  <a:cubicBezTo>
                    <a:pt x="23" y="23"/>
                    <a:pt x="26" y="16"/>
                    <a:pt x="32"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20" name="Freeform 254"/>
            <p:cNvSpPr/>
            <p:nvPr/>
          </p:nvSpPr>
          <p:spPr bwMode="auto">
            <a:xfrm>
              <a:off x="7285038" y="2584450"/>
              <a:ext cx="109537" cy="73025"/>
            </a:xfrm>
            <a:custGeom>
              <a:avLst/>
              <a:gdLst>
                <a:gd name="T0" fmla="*/ 42 w 65"/>
                <a:gd name="T1" fmla="*/ 4 h 43"/>
                <a:gd name="T2" fmla="*/ 26 w 65"/>
                <a:gd name="T3" fmla="*/ 19 h 43"/>
                <a:gd name="T4" fmla="*/ 14 w 65"/>
                <a:gd name="T5" fmla="*/ 31 h 43"/>
                <a:gd name="T6" fmla="*/ 0 w 65"/>
                <a:gd name="T7" fmla="*/ 37 h 43"/>
                <a:gd name="T8" fmla="*/ 35 w 65"/>
                <a:gd name="T9" fmla="*/ 36 h 43"/>
                <a:gd name="T10" fmla="*/ 54 w 65"/>
                <a:gd name="T11" fmla="*/ 11 h 43"/>
                <a:gd name="T12" fmla="*/ 61 w 65"/>
                <a:gd name="T13" fmla="*/ 3 h 43"/>
                <a:gd name="T14" fmla="*/ 65 w 65"/>
                <a:gd name="T15" fmla="*/ 0 h 43"/>
                <a:gd name="T16" fmla="*/ 42 w 65"/>
                <a:gd name="T17" fmla="*/ 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3">
                  <a:moveTo>
                    <a:pt x="42" y="4"/>
                  </a:moveTo>
                  <a:cubicBezTo>
                    <a:pt x="35" y="8"/>
                    <a:pt x="31" y="13"/>
                    <a:pt x="26" y="19"/>
                  </a:cubicBezTo>
                  <a:cubicBezTo>
                    <a:pt x="23" y="23"/>
                    <a:pt x="19" y="28"/>
                    <a:pt x="14" y="31"/>
                  </a:cubicBezTo>
                  <a:cubicBezTo>
                    <a:pt x="10" y="33"/>
                    <a:pt x="5" y="36"/>
                    <a:pt x="0" y="37"/>
                  </a:cubicBezTo>
                  <a:cubicBezTo>
                    <a:pt x="11" y="43"/>
                    <a:pt x="25" y="43"/>
                    <a:pt x="35" y="36"/>
                  </a:cubicBezTo>
                  <a:cubicBezTo>
                    <a:pt x="45" y="30"/>
                    <a:pt x="49" y="20"/>
                    <a:pt x="54" y="11"/>
                  </a:cubicBezTo>
                  <a:cubicBezTo>
                    <a:pt x="56" y="8"/>
                    <a:pt x="58" y="5"/>
                    <a:pt x="61" y="3"/>
                  </a:cubicBezTo>
                  <a:cubicBezTo>
                    <a:pt x="62" y="2"/>
                    <a:pt x="64" y="0"/>
                    <a:pt x="65" y="0"/>
                  </a:cubicBezTo>
                  <a:cubicBezTo>
                    <a:pt x="57" y="0"/>
                    <a:pt x="49" y="1"/>
                    <a:pt x="42"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21" name="Freeform 255"/>
            <p:cNvSpPr/>
            <p:nvPr/>
          </p:nvSpPr>
          <p:spPr bwMode="auto">
            <a:xfrm>
              <a:off x="7280275" y="2520950"/>
              <a:ext cx="69850" cy="50800"/>
            </a:xfrm>
            <a:custGeom>
              <a:avLst/>
              <a:gdLst>
                <a:gd name="T0" fmla="*/ 13 w 42"/>
                <a:gd name="T1" fmla="*/ 12 h 30"/>
                <a:gd name="T2" fmla="*/ 8 w 42"/>
                <a:gd name="T3" fmla="*/ 20 h 30"/>
                <a:gd name="T4" fmla="*/ 0 w 42"/>
                <a:gd name="T5" fmla="*/ 30 h 30"/>
                <a:gd name="T6" fmla="*/ 14 w 42"/>
                <a:gd name="T7" fmla="*/ 24 h 30"/>
                <a:gd name="T8" fmla="*/ 27 w 42"/>
                <a:gd name="T9" fmla="*/ 9 h 30"/>
                <a:gd name="T10" fmla="*/ 37 w 42"/>
                <a:gd name="T11" fmla="*/ 3 h 30"/>
                <a:gd name="T12" fmla="*/ 42 w 42"/>
                <a:gd name="T13" fmla="*/ 1 h 30"/>
                <a:gd name="T14" fmla="*/ 25 w 42"/>
                <a:gd name="T15" fmla="*/ 2 h 30"/>
                <a:gd name="T16" fmla="*/ 13 w 42"/>
                <a:gd name="T17"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0">
                  <a:moveTo>
                    <a:pt x="13" y="12"/>
                  </a:moveTo>
                  <a:cubicBezTo>
                    <a:pt x="11" y="14"/>
                    <a:pt x="10" y="17"/>
                    <a:pt x="8" y="20"/>
                  </a:cubicBezTo>
                  <a:cubicBezTo>
                    <a:pt x="7" y="24"/>
                    <a:pt x="4" y="29"/>
                    <a:pt x="0" y="30"/>
                  </a:cubicBezTo>
                  <a:cubicBezTo>
                    <a:pt x="5" y="30"/>
                    <a:pt x="10" y="28"/>
                    <a:pt x="14" y="24"/>
                  </a:cubicBezTo>
                  <a:cubicBezTo>
                    <a:pt x="20" y="20"/>
                    <a:pt x="23" y="14"/>
                    <a:pt x="27" y="9"/>
                  </a:cubicBezTo>
                  <a:cubicBezTo>
                    <a:pt x="30" y="6"/>
                    <a:pt x="33" y="4"/>
                    <a:pt x="37" y="3"/>
                  </a:cubicBezTo>
                  <a:cubicBezTo>
                    <a:pt x="38" y="2"/>
                    <a:pt x="40" y="1"/>
                    <a:pt x="42" y="1"/>
                  </a:cubicBezTo>
                  <a:cubicBezTo>
                    <a:pt x="36" y="1"/>
                    <a:pt x="30" y="0"/>
                    <a:pt x="25" y="2"/>
                  </a:cubicBezTo>
                  <a:cubicBezTo>
                    <a:pt x="20" y="4"/>
                    <a:pt x="16" y="8"/>
                    <a:pt x="13"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22" name="Freeform 256"/>
            <p:cNvSpPr/>
            <p:nvPr/>
          </p:nvSpPr>
          <p:spPr bwMode="auto">
            <a:xfrm>
              <a:off x="7285038" y="2522538"/>
              <a:ext cx="92075" cy="61912"/>
            </a:xfrm>
            <a:custGeom>
              <a:avLst/>
              <a:gdLst>
                <a:gd name="T0" fmla="*/ 52 w 55"/>
                <a:gd name="T1" fmla="*/ 3 h 37"/>
                <a:gd name="T2" fmla="*/ 55 w 55"/>
                <a:gd name="T3" fmla="*/ 1 h 37"/>
                <a:gd name="T4" fmla="*/ 36 w 55"/>
                <a:gd name="T5" fmla="*/ 4 h 37"/>
                <a:gd name="T6" fmla="*/ 22 w 55"/>
                <a:gd name="T7" fmla="*/ 16 h 37"/>
                <a:gd name="T8" fmla="*/ 12 w 55"/>
                <a:gd name="T9" fmla="*/ 27 h 37"/>
                <a:gd name="T10" fmla="*/ 0 w 55"/>
                <a:gd name="T11" fmla="*/ 32 h 37"/>
                <a:gd name="T12" fmla="*/ 30 w 55"/>
                <a:gd name="T13" fmla="*/ 32 h 37"/>
                <a:gd name="T14" fmla="*/ 47 w 55"/>
                <a:gd name="T15" fmla="*/ 10 h 37"/>
                <a:gd name="T16" fmla="*/ 52 w 55"/>
                <a:gd name="T17"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37">
                  <a:moveTo>
                    <a:pt x="52" y="3"/>
                  </a:moveTo>
                  <a:cubicBezTo>
                    <a:pt x="53" y="3"/>
                    <a:pt x="54" y="1"/>
                    <a:pt x="55" y="1"/>
                  </a:cubicBezTo>
                  <a:cubicBezTo>
                    <a:pt x="49" y="0"/>
                    <a:pt x="42" y="1"/>
                    <a:pt x="36" y="4"/>
                  </a:cubicBezTo>
                  <a:cubicBezTo>
                    <a:pt x="30" y="7"/>
                    <a:pt x="26" y="11"/>
                    <a:pt x="22" y="16"/>
                  </a:cubicBezTo>
                  <a:cubicBezTo>
                    <a:pt x="19" y="20"/>
                    <a:pt x="16" y="24"/>
                    <a:pt x="12" y="27"/>
                  </a:cubicBezTo>
                  <a:cubicBezTo>
                    <a:pt x="9" y="29"/>
                    <a:pt x="4" y="31"/>
                    <a:pt x="0" y="32"/>
                  </a:cubicBezTo>
                  <a:cubicBezTo>
                    <a:pt x="9" y="37"/>
                    <a:pt x="21" y="37"/>
                    <a:pt x="30" y="32"/>
                  </a:cubicBezTo>
                  <a:cubicBezTo>
                    <a:pt x="39" y="26"/>
                    <a:pt x="42" y="18"/>
                    <a:pt x="47" y="10"/>
                  </a:cubicBezTo>
                  <a:cubicBezTo>
                    <a:pt x="48" y="7"/>
                    <a:pt x="50" y="5"/>
                    <a:pt x="52" y="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23" name="Freeform 257"/>
            <p:cNvSpPr/>
            <p:nvPr/>
          </p:nvSpPr>
          <p:spPr bwMode="auto">
            <a:xfrm>
              <a:off x="7188200" y="2582863"/>
              <a:ext cx="82550" cy="60325"/>
            </a:xfrm>
            <a:custGeom>
              <a:avLst/>
              <a:gdLst>
                <a:gd name="T0" fmla="*/ 17 w 49"/>
                <a:gd name="T1" fmla="*/ 10 h 35"/>
                <a:gd name="T2" fmla="*/ 32 w 49"/>
                <a:gd name="T3" fmla="*/ 28 h 35"/>
                <a:gd name="T4" fmla="*/ 49 w 49"/>
                <a:gd name="T5" fmla="*/ 35 h 35"/>
                <a:gd name="T6" fmla="*/ 39 w 49"/>
                <a:gd name="T7" fmla="*/ 23 h 35"/>
                <a:gd name="T8" fmla="*/ 33 w 49"/>
                <a:gd name="T9" fmla="*/ 13 h 35"/>
                <a:gd name="T10" fmla="*/ 20 w 49"/>
                <a:gd name="T11" fmla="*/ 2 h 35"/>
                <a:gd name="T12" fmla="*/ 0 w 49"/>
                <a:gd name="T13" fmla="*/ 1 h 35"/>
                <a:gd name="T14" fmla="*/ 6 w 49"/>
                <a:gd name="T15" fmla="*/ 3 h 35"/>
                <a:gd name="T16" fmla="*/ 17 w 49"/>
                <a:gd name="T17"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5">
                  <a:moveTo>
                    <a:pt x="17" y="10"/>
                  </a:moveTo>
                  <a:cubicBezTo>
                    <a:pt x="22" y="16"/>
                    <a:pt x="26" y="23"/>
                    <a:pt x="32" y="28"/>
                  </a:cubicBezTo>
                  <a:cubicBezTo>
                    <a:pt x="37" y="32"/>
                    <a:pt x="43" y="34"/>
                    <a:pt x="49" y="35"/>
                  </a:cubicBezTo>
                  <a:cubicBezTo>
                    <a:pt x="44" y="33"/>
                    <a:pt x="41" y="27"/>
                    <a:pt x="39" y="23"/>
                  </a:cubicBezTo>
                  <a:cubicBezTo>
                    <a:pt x="37" y="20"/>
                    <a:pt x="35" y="16"/>
                    <a:pt x="33" y="13"/>
                  </a:cubicBezTo>
                  <a:cubicBezTo>
                    <a:pt x="30" y="8"/>
                    <a:pt x="25" y="4"/>
                    <a:pt x="20" y="2"/>
                  </a:cubicBezTo>
                  <a:cubicBezTo>
                    <a:pt x="14" y="0"/>
                    <a:pt x="7" y="0"/>
                    <a:pt x="0" y="1"/>
                  </a:cubicBezTo>
                  <a:cubicBezTo>
                    <a:pt x="2" y="1"/>
                    <a:pt x="4" y="2"/>
                    <a:pt x="6" y="3"/>
                  </a:cubicBezTo>
                  <a:cubicBezTo>
                    <a:pt x="10" y="5"/>
                    <a:pt x="14" y="7"/>
                    <a:pt x="17"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24" name="Freeform 258"/>
            <p:cNvSpPr/>
            <p:nvPr/>
          </p:nvSpPr>
          <p:spPr bwMode="auto">
            <a:xfrm>
              <a:off x="7156450" y="2584450"/>
              <a:ext cx="107950" cy="73025"/>
            </a:xfrm>
            <a:custGeom>
              <a:avLst/>
              <a:gdLst>
                <a:gd name="T0" fmla="*/ 10 w 64"/>
                <a:gd name="T1" fmla="*/ 11 h 43"/>
                <a:gd name="T2" fmla="*/ 29 w 64"/>
                <a:gd name="T3" fmla="*/ 36 h 43"/>
                <a:gd name="T4" fmla="*/ 64 w 64"/>
                <a:gd name="T5" fmla="*/ 37 h 43"/>
                <a:gd name="T6" fmla="*/ 51 w 64"/>
                <a:gd name="T7" fmla="*/ 31 h 43"/>
                <a:gd name="T8" fmla="*/ 39 w 64"/>
                <a:gd name="T9" fmla="*/ 19 h 43"/>
                <a:gd name="T10" fmla="*/ 23 w 64"/>
                <a:gd name="T11" fmla="*/ 4 h 43"/>
                <a:gd name="T12" fmla="*/ 0 w 64"/>
                <a:gd name="T13" fmla="*/ 0 h 43"/>
                <a:gd name="T14" fmla="*/ 3 w 64"/>
                <a:gd name="T15" fmla="*/ 3 h 43"/>
                <a:gd name="T16" fmla="*/ 10 w 64"/>
                <a:gd name="T17" fmla="*/ 1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3">
                  <a:moveTo>
                    <a:pt x="10" y="11"/>
                  </a:moveTo>
                  <a:cubicBezTo>
                    <a:pt x="16" y="20"/>
                    <a:pt x="19" y="30"/>
                    <a:pt x="29" y="36"/>
                  </a:cubicBezTo>
                  <a:cubicBezTo>
                    <a:pt x="40" y="43"/>
                    <a:pt x="53" y="43"/>
                    <a:pt x="64" y="37"/>
                  </a:cubicBezTo>
                  <a:cubicBezTo>
                    <a:pt x="60" y="36"/>
                    <a:pt x="54" y="33"/>
                    <a:pt x="51" y="31"/>
                  </a:cubicBezTo>
                  <a:cubicBezTo>
                    <a:pt x="46" y="28"/>
                    <a:pt x="42" y="23"/>
                    <a:pt x="39" y="19"/>
                  </a:cubicBezTo>
                  <a:cubicBezTo>
                    <a:pt x="34" y="13"/>
                    <a:pt x="29" y="8"/>
                    <a:pt x="23" y="4"/>
                  </a:cubicBezTo>
                  <a:cubicBezTo>
                    <a:pt x="16" y="1"/>
                    <a:pt x="8" y="0"/>
                    <a:pt x="0" y="0"/>
                  </a:cubicBezTo>
                  <a:cubicBezTo>
                    <a:pt x="1" y="0"/>
                    <a:pt x="3" y="2"/>
                    <a:pt x="3" y="3"/>
                  </a:cubicBezTo>
                  <a:cubicBezTo>
                    <a:pt x="6" y="5"/>
                    <a:pt x="8" y="8"/>
                    <a:pt x="10" y="1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25" name="Freeform 259"/>
            <p:cNvSpPr/>
            <p:nvPr/>
          </p:nvSpPr>
          <p:spPr bwMode="auto">
            <a:xfrm>
              <a:off x="7199313" y="2520950"/>
              <a:ext cx="71437" cy="50800"/>
            </a:xfrm>
            <a:custGeom>
              <a:avLst/>
              <a:gdLst>
                <a:gd name="T0" fmla="*/ 17 w 42"/>
                <a:gd name="T1" fmla="*/ 2 h 30"/>
                <a:gd name="T2" fmla="*/ 0 w 42"/>
                <a:gd name="T3" fmla="*/ 1 h 30"/>
                <a:gd name="T4" fmla="*/ 5 w 42"/>
                <a:gd name="T5" fmla="*/ 3 h 30"/>
                <a:gd name="T6" fmla="*/ 14 w 42"/>
                <a:gd name="T7" fmla="*/ 9 h 30"/>
                <a:gd name="T8" fmla="*/ 27 w 42"/>
                <a:gd name="T9" fmla="*/ 24 h 30"/>
                <a:gd name="T10" fmla="*/ 42 w 42"/>
                <a:gd name="T11" fmla="*/ 30 h 30"/>
                <a:gd name="T12" fmla="*/ 33 w 42"/>
                <a:gd name="T13" fmla="*/ 20 h 30"/>
                <a:gd name="T14" fmla="*/ 28 w 42"/>
                <a:gd name="T15" fmla="*/ 12 h 30"/>
                <a:gd name="T16" fmla="*/ 17 w 42"/>
                <a:gd name="T17"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0">
                  <a:moveTo>
                    <a:pt x="17" y="2"/>
                  </a:moveTo>
                  <a:cubicBezTo>
                    <a:pt x="11" y="0"/>
                    <a:pt x="5" y="1"/>
                    <a:pt x="0" y="1"/>
                  </a:cubicBezTo>
                  <a:cubicBezTo>
                    <a:pt x="1" y="1"/>
                    <a:pt x="3" y="2"/>
                    <a:pt x="5" y="3"/>
                  </a:cubicBezTo>
                  <a:cubicBezTo>
                    <a:pt x="8" y="4"/>
                    <a:pt x="12" y="6"/>
                    <a:pt x="14" y="9"/>
                  </a:cubicBezTo>
                  <a:cubicBezTo>
                    <a:pt x="19" y="14"/>
                    <a:pt x="22" y="20"/>
                    <a:pt x="27" y="24"/>
                  </a:cubicBezTo>
                  <a:cubicBezTo>
                    <a:pt x="31" y="28"/>
                    <a:pt x="36" y="30"/>
                    <a:pt x="42" y="30"/>
                  </a:cubicBezTo>
                  <a:cubicBezTo>
                    <a:pt x="38" y="29"/>
                    <a:pt x="35" y="24"/>
                    <a:pt x="33" y="20"/>
                  </a:cubicBezTo>
                  <a:cubicBezTo>
                    <a:pt x="32" y="17"/>
                    <a:pt x="30" y="14"/>
                    <a:pt x="28" y="12"/>
                  </a:cubicBezTo>
                  <a:cubicBezTo>
                    <a:pt x="25" y="8"/>
                    <a:pt x="21" y="4"/>
                    <a:pt x="17"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26" name="Freeform 260"/>
            <p:cNvSpPr/>
            <p:nvPr/>
          </p:nvSpPr>
          <p:spPr bwMode="auto">
            <a:xfrm>
              <a:off x="7170738" y="2522538"/>
              <a:ext cx="93662" cy="61912"/>
            </a:xfrm>
            <a:custGeom>
              <a:avLst/>
              <a:gdLst>
                <a:gd name="T0" fmla="*/ 0 w 55"/>
                <a:gd name="T1" fmla="*/ 1 h 37"/>
                <a:gd name="T2" fmla="*/ 3 w 55"/>
                <a:gd name="T3" fmla="*/ 3 h 37"/>
                <a:gd name="T4" fmla="*/ 9 w 55"/>
                <a:gd name="T5" fmla="*/ 10 h 37"/>
                <a:gd name="T6" fmla="*/ 25 w 55"/>
                <a:gd name="T7" fmla="*/ 32 h 37"/>
                <a:gd name="T8" fmla="*/ 55 w 55"/>
                <a:gd name="T9" fmla="*/ 32 h 37"/>
                <a:gd name="T10" fmla="*/ 44 w 55"/>
                <a:gd name="T11" fmla="*/ 27 h 37"/>
                <a:gd name="T12" fmla="*/ 33 w 55"/>
                <a:gd name="T13" fmla="*/ 16 h 37"/>
                <a:gd name="T14" fmla="*/ 20 w 55"/>
                <a:gd name="T15" fmla="*/ 4 h 37"/>
                <a:gd name="T16" fmla="*/ 0 w 55"/>
                <a:gd name="T17"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37">
                  <a:moveTo>
                    <a:pt x="0" y="1"/>
                  </a:moveTo>
                  <a:cubicBezTo>
                    <a:pt x="1" y="1"/>
                    <a:pt x="3" y="3"/>
                    <a:pt x="3" y="3"/>
                  </a:cubicBezTo>
                  <a:cubicBezTo>
                    <a:pt x="6" y="5"/>
                    <a:pt x="8" y="7"/>
                    <a:pt x="9" y="10"/>
                  </a:cubicBezTo>
                  <a:cubicBezTo>
                    <a:pt x="14" y="18"/>
                    <a:pt x="17" y="26"/>
                    <a:pt x="25" y="32"/>
                  </a:cubicBezTo>
                  <a:cubicBezTo>
                    <a:pt x="35" y="37"/>
                    <a:pt x="46" y="37"/>
                    <a:pt x="55" y="32"/>
                  </a:cubicBezTo>
                  <a:cubicBezTo>
                    <a:pt x="51" y="31"/>
                    <a:pt x="47" y="29"/>
                    <a:pt x="44" y="27"/>
                  </a:cubicBezTo>
                  <a:cubicBezTo>
                    <a:pt x="40" y="24"/>
                    <a:pt x="36" y="20"/>
                    <a:pt x="33" y="16"/>
                  </a:cubicBezTo>
                  <a:cubicBezTo>
                    <a:pt x="29" y="11"/>
                    <a:pt x="26" y="7"/>
                    <a:pt x="20" y="4"/>
                  </a:cubicBezTo>
                  <a:cubicBezTo>
                    <a:pt x="14" y="1"/>
                    <a:pt x="7" y="0"/>
                    <a:pt x="0"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27" name="Freeform 261"/>
            <p:cNvSpPr/>
            <p:nvPr/>
          </p:nvSpPr>
          <p:spPr bwMode="auto">
            <a:xfrm>
              <a:off x="7272338" y="2478088"/>
              <a:ext cx="41275" cy="79375"/>
            </a:xfrm>
            <a:custGeom>
              <a:avLst/>
              <a:gdLst>
                <a:gd name="T0" fmla="*/ 16 w 24"/>
                <a:gd name="T1" fmla="*/ 16 h 47"/>
                <a:gd name="T2" fmla="*/ 4 w 24"/>
                <a:gd name="T3" fmla="*/ 31 h 47"/>
                <a:gd name="T4" fmla="*/ 1 w 24"/>
                <a:gd name="T5" fmla="*/ 47 h 47"/>
                <a:gd name="T6" fmla="*/ 9 w 24"/>
                <a:gd name="T7" fmla="*/ 36 h 47"/>
                <a:gd name="T8" fmla="*/ 16 w 24"/>
                <a:gd name="T9" fmla="*/ 30 h 47"/>
                <a:gd name="T10" fmla="*/ 23 w 24"/>
                <a:gd name="T11" fmla="*/ 16 h 47"/>
                <a:gd name="T12" fmla="*/ 20 w 24"/>
                <a:gd name="T13" fmla="*/ 0 h 47"/>
                <a:gd name="T14" fmla="*/ 20 w 24"/>
                <a:gd name="T15" fmla="*/ 5 h 47"/>
                <a:gd name="T16" fmla="*/ 16 w 24"/>
                <a:gd name="T17" fmla="*/ 1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47">
                  <a:moveTo>
                    <a:pt x="16" y="16"/>
                  </a:moveTo>
                  <a:cubicBezTo>
                    <a:pt x="12" y="21"/>
                    <a:pt x="7" y="25"/>
                    <a:pt x="4" y="31"/>
                  </a:cubicBezTo>
                  <a:cubicBezTo>
                    <a:pt x="1" y="36"/>
                    <a:pt x="0" y="42"/>
                    <a:pt x="1" y="47"/>
                  </a:cubicBezTo>
                  <a:cubicBezTo>
                    <a:pt x="1" y="42"/>
                    <a:pt x="6" y="39"/>
                    <a:pt x="9" y="36"/>
                  </a:cubicBezTo>
                  <a:cubicBezTo>
                    <a:pt x="11" y="34"/>
                    <a:pt x="14" y="32"/>
                    <a:pt x="16" y="30"/>
                  </a:cubicBezTo>
                  <a:cubicBezTo>
                    <a:pt x="19" y="26"/>
                    <a:pt x="22" y="21"/>
                    <a:pt x="23" y="16"/>
                  </a:cubicBezTo>
                  <a:cubicBezTo>
                    <a:pt x="24" y="11"/>
                    <a:pt x="22" y="5"/>
                    <a:pt x="20" y="0"/>
                  </a:cubicBezTo>
                  <a:cubicBezTo>
                    <a:pt x="21" y="1"/>
                    <a:pt x="20" y="3"/>
                    <a:pt x="20" y="5"/>
                  </a:cubicBezTo>
                  <a:cubicBezTo>
                    <a:pt x="19" y="9"/>
                    <a:pt x="18" y="12"/>
                    <a:pt x="16" y="1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28" name="Freeform 262"/>
            <p:cNvSpPr/>
            <p:nvPr/>
          </p:nvSpPr>
          <p:spPr bwMode="auto">
            <a:xfrm>
              <a:off x="7250113" y="2451100"/>
              <a:ext cx="52387" cy="103188"/>
            </a:xfrm>
            <a:custGeom>
              <a:avLst/>
              <a:gdLst>
                <a:gd name="T0" fmla="*/ 10 w 31"/>
                <a:gd name="T1" fmla="*/ 61 h 61"/>
                <a:gd name="T2" fmla="*/ 12 w 31"/>
                <a:gd name="T3" fmla="*/ 48 h 61"/>
                <a:gd name="T4" fmla="*/ 20 w 31"/>
                <a:gd name="T5" fmla="*/ 36 h 61"/>
                <a:gd name="T6" fmla="*/ 29 w 31"/>
                <a:gd name="T7" fmla="*/ 20 h 61"/>
                <a:gd name="T8" fmla="*/ 29 w 31"/>
                <a:gd name="T9" fmla="*/ 0 h 61"/>
                <a:gd name="T10" fmla="*/ 27 w 31"/>
                <a:gd name="T11" fmla="*/ 4 h 61"/>
                <a:gd name="T12" fmla="*/ 22 w 31"/>
                <a:gd name="T13" fmla="*/ 11 h 61"/>
                <a:gd name="T14" fmla="*/ 4 w 31"/>
                <a:gd name="T15" fmla="*/ 31 h 61"/>
                <a:gd name="T16" fmla="*/ 10 w 31"/>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10" y="61"/>
                  </a:moveTo>
                  <a:cubicBezTo>
                    <a:pt x="10" y="57"/>
                    <a:pt x="11" y="52"/>
                    <a:pt x="12" y="48"/>
                  </a:cubicBezTo>
                  <a:cubicBezTo>
                    <a:pt x="14" y="44"/>
                    <a:pt x="17" y="40"/>
                    <a:pt x="20" y="36"/>
                  </a:cubicBezTo>
                  <a:cubicBezTo>
                    <a:pt x="25" y="31"/>
                    <a:pt x="28" y="26"/>
                    <a:pt x="29" y="20"/>
                  </a:cubicBezTo>
                  <a:cubicBezTo>
                    <a:pt x="31" y="13"/>
                    <a:pt x="30" y="7"/>
                    <a:pt x="29" y="0"/>
                  </a:cubicBezTo>
                  <a:cubicBezTo>
                    <a:pt x="29" y="1"/>
                    <a:pt x="27" y="3"/>
                    <a:pt x="27" y="4"/>
                  </a:cubicBezTo>
                  <a:cubicBezTo>
                    <a:pt x="26" y="6"/>
                    <a:pt x="24" y="9"/>
                    <a:pt x="22" y="11"/>
                  </a:cubicBezTo>
                  <a:cubicBezTo>
                    <a:pt x="15" y="17"/>
                    <a:pt x="7" y="22"/>
                    <a:pt x="4" y="31"/>
                  </a:cubicBezTo>
                  <a:cubicBezTo>
                    <a:pt x="0" y="42"/>
                    <a:pt x="3" y="53"/>
                    <a:pt x="10" y="6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29" name="Freeform 263"/>
            <p:cNvSpPr/>
            <p:nvPr/>
          </p:nvSpPr>
          <p:spPr bwMode="auto">
            <a:xfrm>
              <a:off x="7581900" y="4237038"/>
              <a:ext cx="114300" cy="182562"/>
            </a:xfrm>
            <a:custGeom>
              <a:avLst/>
              <a:gdLst>
                <a:gd name="T0" fmla="*/ 72 w 72"/>
                <a:gd name="T1" fmla="*/ 67 h 115"/>
                <a:gd name="T2" fmla="*/ 72 w 72"/>
                <a:gd name="T3" fmla="*/ 0 h 115"/>
                <a:gd name="T4" fmla="*/ 37 w 72"/>
                <a:gd name="T5" fmla="*/ 0 h 115"/>
                <a:gd name="T6" fmla="*/ 0 w 72"/>
                <a:gd name="T7" fmla="*/ 92 h 115"/>
                <a:gd name="T8" fmla="*/ 53 w 72"/>
                <a:gd name="T9" fmla="*/ 115 h 115"/>
                <a:gd name="T10" fmla="*/ 72 w 72"/>
                <a:gd name="T11" fmla="*/ 67 h 115"/>
              </a:gdLst>
              <a:ahLst/>
              <a:cxnLst>
                <a:cxn ang="0">
                  <a:pos x="T0" y="T1"/>
                </a:cxn>
                <a:cxn ang="0">
                  <a:pos x="T2" y="T3"/>
                </a:cxn>
                <a:cxn ang="0">
                  <a:pos x="T4" y="T5"/>
                </a:cxn>
                <a:cxn ang="0">
                  <a:pos x="T6" y="T7"/>
                </a:cxn>
                <a:cxn ang="0">
                  <a:pos x="T8" y="T9"/>
                </a:cxn>
                <a:cxn ang="0">
                  <a:pos x="T10" y="T11"/>
                </a:cxn>
              </a:cxnLst>
              <a:rect l="0" t="0" r="r" b="b"/>
              <a:pathLst>
                <a:path w="72" h="115">
                  <a:moveTo>
                    <a:pt x="72" y="67"/>
                  </a:moveTo>
                  <a:lnTo>
                    <a:pt x="72" y="0"/>
                  </a:lnTo>
                  <a:lnTo>
                    <a:pt x="37" y="0"/>
                  </a:lnTo>
                  <a:lnTo>
                    <a:pt x="0" y="92"/>
                  </a:lnTo>
                  <a:lnTo>
                    <a:pt x="53" y="115"/>
                  </a:lnTo>
                  <a:lnTo>
                    <a:pt x="72" y="6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30" name="Freeform 264"/>
            <p:cNvSpPr/>
            <p:nvPr/>
          </p:nvSpPr>
          <p:spPr bwMode="auto">
            <a:xfrm>
              <a:off x="7702550" y="4237038"/>
              <a:ext cx="22225" cy="55562"/>
            </a:xfrm>
            <a:custGeom>
              <a:avLst/>
              <a:gdLst>
                <a:gd name="T0" fmla="*/ 0 w 13"/>
                <a:gd name="T1" fmla="*/ 33 h 33"/>
                <a:gd name="T2" fmla="*/ 12 w 13"/>
                <a:gd name="T3" fmla="*/ 1 h 33"/>
                <a:gd name="T4" fmla="*/ 13 w 13"/>
                <a:gd name="T5" fmla="*/ 0 h 33"/>
                <a:gd name="T6" fmla="*/ 0 w 13"/>
                <a:gd name="T7" fmla="*/ 0 h 33"/>
                <a:gd name="T8" fmla="*/ 0 w 13"/>
                <a:gd name="T9" fmla="*/ 33 h 33"/>
              </a:gdLst>
              <a:ahLst/>
              <a:cxnLst>
                <a:cxn ang="0">
                  <a:pos x="T0" y="T1"/>
                </a:cxn>
                <a:cxn ang="0">
                  <a:pos x="T2" y="T3"/>
                </a:cxn>
                <a:cxn ang="0">
                  <a:pos x="T4" y="T5"/>
                </a:cxn>
                <a:cxn ang="0">
                  <a:pos x="T6" y="T7"/>
                </a:cxn>
                <a:cxn ang="0">
                  <a:pos x="T8" y="T9"/>
                </a:cxn>
              </a:cxnLst>
              <a:rect l="0" t="0" r="r" b="b"/>
              <a:pathLst>
                <a:path w="13" h="33">
                  <a:moveTo>
                    <a:pt x="0" y="33"/>
                  </a:moveTo>
                  <a:cubicBezTo>
                    <a:pt x="11" y="27"/>
                    <a:pt x="12" y="12"/>
                    <a:pt x="12" y="1"/>
                  </a:cubicBezTo>
                  <a:cubicBezTo>
                    <a:pt x="12" y="0"/>
                    <a:pt x="12" y="0"/>
                    <a:pt x="13" y="0"/>
                  </a:cubicBezTo>
                  <a:cubicBezTo>
                    <a:pt x="0" y="0"/>
                    <a:pt x="0" y="0"/>
                    <a:pt x="0" y="0"/>
                  </a:cubicBezTo>
                  <a:lnTo>
                    <a:pt x="0" y="3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31" name="Freeform 265"/>
            <p:cNvSpPr/>
            <p:nvPr/>
          </p:nvSpPr>
          <p:spPr bwMode="auto">
            <a:xfrm>
              <a:off x="7702550" y="4237038"/>
              <a:ext cx="114300" cy="182562"/>
            </a:xfrm>
            <a:custGeom>
              <a:avLst/>
              <a:gdLst>
                <a:gd name="T0" fmla="*/ 16 w 67"/>
                <a:gd name="T1" fmla="*/ 0 h 108"/>
                <a:gd name="T2" fmla="*/ 16 w 67"/>
                <a:gd name="T3" fmla="*/ 1 h 108"/>
                <a:gd name="T4" fmla="*/ 0 w 67"/>
                <a:gd name="T5" fmla="*/ 38 h 108"/>
                <a:gd name="T6" fmla="*/ 0 w 67"/>
                <a:gd name="T7" fmla="*/ 63 h 108"/>
                <a:gd name="T8" fmla="*/ 18 w 67"/>
                <a:gd name="T9" fmla="*/ 108 h 108"/>
                <a:gd name="T10" fmla="*/ 67 w 67"/>
                <a:gd name="T11" fmla="*/ 86 h 108"/>
                <a:gd name="T12" fmla="*/ 33 w 67"/>
                <a:gd name="T13" fmla="*/ 0 h 108"/>
                <a:gd name="T14" fmla="*/ 16 w 67"/>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08">
                  <a:moveTo>
                    <a:pt x="16" y="0"/>
                  </a:moveTo>
                  <a:cubicBezTo>
                    <a:pt x="16" y="0"/>
                    <a:pt x="16" y="0"/>
                    <a:pt x="16" y="1"/>
                  </a:cubicBezTo>
                  <a:cubicBezTo>
                    <a:pt x="16" y="14"/>
                    <a:pt x="14" y="31"/>
                    <a:pt x="0" y="38"/>
                  </a:cubicBezTo>
                  <a:cubicBezTo>
                    <a:pt x="0" y="63"/>
                    <a:pt x="0" y="63"/>
                    <a:pt x="0" y="63"/>
                  </a:cubicBezTo>
                  <a:cubicBezTo>
                    <a:pt x="18" y="108"/>
                    <a:pt x="18" y="108"/>
                    <a:pt x="18" y="108"/>
                  </a:cubicBezTo>
                  <a:cubicBezTo>
                    <a:pt x="67" y="86"/>
                    <a:pt x="67" y="86"/>
                    <a:pt x="67" y="86"/>
                  </a:cubicBezTo>
                  <a:cubicBezTo>
                    <a:pt x="33" y="0"/>
                    <a:pt x="33" y="0"/>
                    <a:pt x="33" y="0"/>
                  </a:cubicBezTo>
                  <a:lnTo>
                    <a:pt x="1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32" name="Freeform 266"/>
            <p:cNvSpPr/>
            <p:nvPr/>
          </p:nvSpPr>
          <p:spPr bwMode="auto">
            <a:xfrm>
              <a:off x="7640638" y="4214813"/>
              <a:ext cx="117475" cy="15875"/>
            </a:xfrm>
            <a:custGeom>
              <a:avLst/>
              <a:gdLst>
                <a:gd name="T0" fmla="*/ 74 w 74"/>
                <a:gd name="T1" fmla="*/ 0 h 10"/>
                <a:gd name="T2" fmla="*/ 0 w 74"/>
                <a:gd name="T3" fmla="*/ 0 h 10"/>
                <a:gd name="T4" fmla="*/ 0 w 74"/>
                <a:gd name="T5" fmla="*/ 10 h 10"/>
                <a:gd name="T6" fmla="*/ 35 w 74"/>
                <a:gd name="T7" fmla="*/ 10 h 10"/>
                <a:gd name="T8" fmla="*/ 39 w 74"/>
                <a:gd name="T9" fmla="*/ 10 h 10"/>
                <a:gd name="T10" fmla="*/ 74 w 74"/>
                <a:gd name="T11" fmla="*/ 10 h 10"/>
                <a:gd name="T12" fmla="*/ 74 w 74"/>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74" h="10">
                  <a:moveTo>
                    <a:pt x="74" y="0"/>
                  </a:moveTo>
                  <a:lnTo>
                    <a:pt x="0" y="0"/>
                  </a:lnTo>
                  <a:lnTo>
                    <a:pt x="0" y="10"/>
                  </a:lnTo>
                  <a:lnTo>
                    <a:pt x="35" y="10"/>
                  </a:lnTo>
                  <a:lnTo>
                    <a:pt x="39" y="10"/>
                  </a:lnTo>
                  <a:lnTo>
                    <a:pt x="74" y="10"/>
                  </a:lnTo>
                  <a:lnTo>
                    <a:pt x="7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33" name="Freeform 267"/>
            <p:cNvSpPr>
              <a:spLocks noEditPoints="1"/>
            </p:cNvSpPr>
            <p:nvPr/>
          </p:nvSpPr>
          <p:spPr bwMode="auto">
            <a:xfrm>
              <a:off x="7862888" y="3097213"/>
              <a:ext cx="196850" cy="195262"/>
            </a:xfrm>
            <a:custGeom>
              <a:avLst/>
              <a:gdLst>
                <a:gd name="T0" fmla="*/ 82 w 116"/>
                <a:gd name="T1" fmla="*/ 59 h 115"/>
                <a:gd name="T2" fmla="*/ 86 w 116"/>
                <a:gd name="T3" fmla="*/ 35 h 115"/>
                <a:gd name="T4" fmla="*/ 87 w 116"/>
                <a:gd name="T5" fmla="*/ 32 h 115"/>
                <a:gd name="T6" fmla="*/ 83 w 116"/>
                <a:gd name="T7" fmla="*/ 31 h 115"/>
                <a:gd name="T8" fmla="*/ 77 w 116"/>
                <a:gd name="T9" fmla="*/ 31 h 115"/>
                <a:gd name="T10" fmla="*/ 56 w 116"/>
                <a:gd name="T11" fmla="*/ 33 h 115"/>
                <a:gd name="T12" fmla="*/ 56 w 116"/>
                <a:gd name="T13" fmla="*/ 52 h 115"/>
                <a:gd name="T14" fmla="*/ 56 w 116"/>
                <a:gd name="T15" fmla="*/ 52 h 115"/>
                <a:gd name="T16" fmla="*/ 64 w 116"/>
                <a:gd name="T17" fmla="*/ 49 h 115"/>
                <a:gd name="T18" fmla="*/ 64 w 116"/>
                <a:gd name="T19" fmla="*/ 49 h 115"/>
                <a:gd name="T20" fmla="*/ 56 w 116"/>
                <a:gd name="T21" fmla="*/ 67 h 115"/>
                <a:gd name="T22" fmla="*/ 56 w 116"/>
                <a:gd name="T23" fmla="*/ 86 h 115"/>
                <a:gd name="T24" fmla="*/ 67 w 116"/>
                <a:gd name="T25" fmla="*/ 81 h 115"/>
                <a:gd name="T26" fmla="*/ 83 w 116"/>
                <a:gd name="T27" fmla="*/ 87 h 115"/>
                <a:gd name="T28" fmla="*/ 109 w 116"/>
                <a:gd name="T29" fmla="*/ 73 h 115"/>
                <a:gd name="T30" fmla="*/ 116 w 116"/>
                <a:gd name="T31" fmla="*/ 47 h 115"/>
                <a:gd name="T32" fmla="*/ 98 w 116"/>
                <a:gd name="T33" fmla="*/ 11 h 115"/>
                <a:gd name="T34" fmla="*/ 63 w 116"/>
                <a:gd name="T35" fmla="*/ 0 h 115"/>
                <a:gd name="T36" fmla="*/ 56 w 116"/>
                <a:gd name="T37" fmla="*/ 0 h 115"/>
                <a:gd name="T38" fmla="*/ 56 w 116"/>
                <a:gd name="T39" fmla="*/ 17 h 115"/>
                <a:gd name="T40" fmla="*/ 62 w 116"/>
                <a:gd name="T41" fmla="*/ 17 h 115"/>
                <a:gd name="T42" fmla="*/ 87 w 116"/>
                <a:gd name="T43" fmla="*/ 25 h 115"/>
                <a:gd name="T44" fmla="*/ 96 w 116"/>
                <a:gd name="T45" fmla="*/ 48 h 115"/>
                <a:gd name="T46" fmla="*/ 93 w 116"/>
                <a:gd name="T47" fmla="*/ 62 h 115"/>
                <a:gd name="T48" fmla="*/ 83 w 116"/>
                <a:gd name="T49" fmla="*/ 70 h 115"/>
                <a:gd name="T50" fmla="*/ 80 w 116"/>
                <a:gd name="T51" fmla="*/ 67 h 115"/>
                <a:gd name="T52" fmla="*/ 81 w 116"/>
                <a:gd name="T53" fmla="*/ 61 h 115"/>
                <a:gd name="T54" fmla="*/ 82 w 116"/>
                <a:gd name="T55" fmla="*/ 59 h 115"/>
                <a:gd name="T56" fmla="*/ 56 w 116"/>
                <a:gd name="T57" fmla="*/ 115 h 115"/>
                <a:gd name="T58" fmla="*/ 56 w 116"/>
                <a:gd name="T59" fmla="*/ 99 h 115"/>
                <a:gd name="T60" fmla="*/ 96 w 116"/>
                <a:gd name="T61" fmla="*/ 87 h 115"/>
                <a:gd name="T62" fmla="*/ 99 w 116"/>
                <a:gd name="T63" fmla="*/ 85 h 115"/>
                <a:gd name="T64" fmla="*/ 100 w 116"/>
                <a:gd name="T65" fmla="*/ 88 h 115"/>
                <a:gd name="T66" fmla="*/ 105 w 116"/>
                <a:gd name="T67" fmla="*/ 98 h 115"/>
                <a:gd name="T68" fmla="*/ 106 w 116"/>
                <a:gd name="T69" fmla="*/ 101 h 115"/>
                <a:gd name="T70" fmla="*/ 104 w 116"/>
                <a:gd name="T71" fmla="*/ 103 h 115"/>
                <a:gd name="T72" fmla="*/ 56 w 116"/>
                <a:gd name="T73" fmla="*/ 115 h 115"/>
                <a:gd name="T74" fmla="*/ 56 w 116"/>
                <a:gd name="T75" fmla="*/ 33 h 115"/>
                <a:gd name="T76" fmla="*/ 40 w 116"/>
                <a:gd name="T77" fmla="*/ 42 h 115"/>
                <a:gd name="T78" fmla="*/ 28 w 116"/>
                <a:gd name="T79" fmla="*/ 69 h 115"/>
                <a:gd name="T80" fmla="*/ 49 w 116"/>
                <a:gd name="T81" fmla="*/ 87 h 115"/>
                <a:gd name="T82" fmla="*/ 56 w 116"/>
                <a:gd name="T83" fmla="*/ 86 h 115"/>
                <a:gd name="T84" fmla="*/ 56 w 116"/>
                <a:gd name="T85" fmla="*/ 67 h 115"/>
                <a:gd name="T86" fmla="*/ 50 w 116"/>
                <a:gd name="T87" fmla="*/ 70 h 115"/>
                <a:gd name="T88" fmla="*/ 49 w 116"/>
                <a:gd name="T89" fmla="*/ 69 h 115"/>
                <a:gd name="T90" fmla="*/ 56 w 116"/>
                <a:gd name="T91" fmla="*/ 52 h 115"/>
                <a:gd name="T92" fmla="*/ 56 w 116"/>
                <a:gd name="T93" fmla="*/ 33 h 115"/>
                <a:gd name="T94" fmla="*/ 56 w 116"/>
                <a:gd name="T95" fmla="*/ 0 h 115"/>
                <a:gd name="T96" fmla="*/ 56 w 116"/>
                <a:gd name="T97" fmla="*/ 17 h 115"/>
                <a:gd name="T98" fmla="*/ 21 w 116"/>
                <a:gd name="T99" fmla="*/ 67 h 115"/>
                <a:gd name="T100" fmla="*/ 30 w 116"/>
                <a:gd name="T101" fmla="*/ 90 h 115"/>
                <a:gd name="T102" fmla="*/ 55 w 116"/>
                <a:gd name="T103" fmla="*/ 99 h 115"/>
                <a:gd name="T104" fmla="*/ 56 w 116"/>
                <a:gd name="T105" fmla="*/ 99 h 115"/>
                <a:gd name="T106" fmla="*/ 56 w 116"/>
                <a:gd name="T107" fmla="*/ 115 h 115"/>
                <a:gd name="T108" fmla="*/ 54 w 116"/>
                <a:gd name="T109" fmla="*/ 115 h 115"/>
                <a:gd name="T110" fmla="*/ 18 w 116"/>
                <a:gd name="T111" fmla="*/ 104 h 115"/>
                <a:gd name="T112" fmla="*/ 0 w 116"/>
                <a:gd name="T113" fmla="*/ 67 h 115"/>
                <a:gd name="T114" fmla="*/ 16 w 116"/>
                <a:gd name="T115" fmla="*/ 22 h 115"/>
                <a:gd name="T116" fmla="*/ 56 w 116"/>
                <a:gd name="T1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 h="115">
                  <a:moveTo>
                    <a:pt x="82" y="59"/>
                  </a:moveTo>
                  <a:cubicBezTo>
                    <a:pt x="86" y="35"/>
                    <a:pt x="86" y="35"/>
                    <a:pt x="86" y="35"/>
                  </a:cubicBezTo>
                  <a:cubicBezTo>
                    <a:pt x="87" y="32"/>
                    <a:pt x="87" y="32"/>
                    <a:pt x="87" y="32"/>
                  </a:cubicBezTo>
                  <a:cubicBezTo>
                    <a:pt x="83" y="31"/>
                    <a:pt x="83" y="31"/>
                    <a:pt x="83" y="31"/>
                  </a:cubicBezTo>
                  <a:cubicBezTo>
                    <a:pt x="81" y="31"/>
                    <a:pt x="79" y="31"/>
                    <a:pt x="77" y="31"/>
                  </a:cubicBezTo>
                  <a:cubicBezTo>
                    <a:pt x="68" y="31"/>
                    <a:pt x="61" y="32"/>
                    <a:pt x="56" y="33"/>
                  </a:cubicBezTo>
                  <a:cubicBezTo>
                    <a:pt x="56" y="52"/>
                    <a:pt x="56" y="52"/>
                    <a:pt x="56" y="52"/>
                  </a:cubicBezTo>
                  <a:cubicBezTo>
                    <a:pt x="56" y="52"/>
                    <a:pt x="56" y="52"/>
                    <a:pt x="56" y="52"/>
                  </a:cubicBezTo>
                  <a:cubicBezTo>
                    <a:pt x="58" y="50"/>
                    <a:pt x="61" y="49"/>
                    <a:pt x="64" y="49"/>
                  </a:cubicBezTo>
                  <a:cubicBezTo>
                    <a:pt x="64" y="49"/>
                    <a:pt x="64" y="49"/>
                    <a:pt x="64" y="49"/>
                  </a:cubicBezTo>
                  <a:cubicBezTo>
                    <a:pt x="61" y="59"/>
                    <a:pt x="59" y="64"/>
                    <a:pt x="56" y="67"/>
                  </a:cubicBezTo>
                  <a:cubicBezTo>
                    <a:pt x="56" y="86"/>
                    <a:pt x="56" y="86"/>
                    <a:pt x="56" y="86"/>
                  </a:cubicBezTo>
                  <a:cubicBezTo>
                    <a:pt x="60" y="85"/>
                    <a:pt x="63" y="84"/>
                    <a:pt x="67" y="81"/>
                  </a:cubicBezTo>
                  <a:cubicBezTo>
                    <a:pt x="71" y="85"/>
                    <a:pt x="75" y="87"/>
                    <a:pt x="83" y="87"/>
                  </a:cubicBezTo>
                  <a:cubicBezTo>
                    <a:pt x="94" y="87"/>
                    <a:pt x="103" y="82"/>
                    <a:pt x="109" y="73"/>
                  </a:cubicBezTo>
                  <a:cubicBezTo>
                    <a:pt x="113" y="66"/>
                    <a:pt x="116" y="56"/>
                    <a:pt x="116" y="47"/>
                  </a:cubicBezTo>
                  <a:cubicBezTo>
                    <a:pt x="116" y="28"/>
                    <a:pt x="106" y="17"/>
                    <a:pt x="98" y="11"/>
                  </a:cubicBezTo>
                  <a:cubicBezTo>
                    <a:pt x="88" y="4"/>
                    <a:pt x="75" y="0"/>
                    <a:pt x="63" y="0"/>
                  </a:cubicBezTo>
                  <a:cubicBezTo>
                    <a:pt x="61" y="0"/>
                    <a:pt x="58" y="0"/>
                    <a:pt x="56" y="0"/>
                  </a:cubicBezTo>
                  <a:cubicBezTo>
                    <a:pt x="56" y="17"/>
                    <a:pt x="56" y="17"/>
                    <a:pt x="56" y="17"/>
                  </a:cubicBezTo>
                  <a:cubicBezTo>
                    <a:pt x="58" y="17"/>
                    <a:pt x="60" y="17"/>
                    <a:pt x="62" y="17"/>
                  </a:cubicBezTo>
                  <a:cubicBezTo>
                    <a:pt x="72" y="17"/>
                    <a:pt x="81" y="20"/>
                    <a:pt x="87" y="25"/>
                  </a:cubicBezTo>
                  <a:cubicBezTo>
                    <a:pt x="93" y="31"/>
                    <a:pt x="96" y="39"/>
                    <a:pt x="96" y="48"/>
                  </a:cubicBezTo>
                  <a:cubicBezTo>
                    <a:pt x="96" y="52"/>
                    <a:pt x="95" y="58"/>
                    <a:pt x="93" y="62"/>
                  </a:cubicBezTo>
                  <a:cubicBezTo>
                    <a:pt x="91" y="68"/>
                    <a:pt x="87" y="70"/>
                    <a:pt x="83" y="70"/>
                  </a:cubicBezTo>
                  <a:cubicBezTo>
                    <a:pt x="81" y="70"/>
                    <a:pt x="80" y="69"/>
                    <a:pt x="80" y="67"/>
                  </a:cubicBezTo>
                  <a:cubicBezTo>
                    <a:pt x="80" y="66"/>
                    <a:pt x="81" y="63"/>
                    <a:pt x="81" y="61"/>
                  </a:cubicBezTo>
                  <a:cubicBezTo>
                    <a:pt x="81" y="60"/>
                    <a:pt x="81" y="60"/>
                    <a:pt x="82" y="59"/>
                  </a:cubicBezTo>
                  <a:close/>
                  <a:moveTo>
                    <a:pt x="56" y="115"/>
                  </a:moveTo>
                  <a:cubicBezTo>
                    <a:pt x="56" y="99"/>
                    <a:pt x="56" y="99"/>
                    <a:pt x="56" y="99"/>
                  </a:cubicBezTo>
                  <a:cubicBezTo>
                    <a:pt x="72" y="98"/>
                    <a:pt x="84" y="93"/>
                    <a:pt x="96" y="87"/>
                  </a:cubicBezTo>
                  <a:cubicBezTo>
                    <a:pt x="99" y="85"/>
                    <a:pt x="99" y="85"/>
                    <a:pt x="99" y="85"/>
                  </a:cubicBezTo>
                  <a:cubicBezTo>
                    <a:pt x="100" y="88"/>
                    <a:pt x="100" y="88"/>
                    <a:pt x="100" y="88"/>
                  </a:cubicBezTo>
                  <a:cubicBezTo>
                    <a:pt x="105" y="98"/>
                    <a:pt x="105" y="98"/>
                    <a:pt x="105" y="98"/>
                  </a:cubicBezTo>
                  <a:cubicBezTo>
                    <a:pt x="106" y="101"/>
                    <a:pt x="106" y="101"/>
                    <a:pt x="106" y="101"/>
                  </a:cubicBezTo>
                  <a:cubicBezTo>
                    <a:pt x="104" y="103"/>
                    <a:pt x="104" y="103"/>
                    <a:pt x="104" y="103"/>
                  </a:cubicBezTo>
                  <a:cubicBezTo>
                    <a:pt x="89" y="111"/>
                    <a:pt x="72" y="115"/>
                    <a:pt x="56" y="115"/>
                  </a:cubicBezTo>
                  <a:close/>
                  <a:moveTo>
                    <a:pt x="56" y="33"/>
                  </a:moveTo>
                  <a:cubicBezTo>
                    <a:pt x="48" y="35"/>
                    <a:pt x="43" y="38"/>
                    <a:pt x="40" y="42"/>
                  </a:cubicBezTo>
                  <a:cubicBezTo>
                    <a:pt x="33" y="49"/>
                    <a:pt x="28" y="60"/>
                    <a:pt x="28" y="69"/>
                  </a:cubicBezTo>
                  <a:cubicBezTo>
                    <a:pt x="28" y="80"/>
                    <a:pt x="37" y="87"/>
                    <a:pt x="49" y="87"/>
                  </a:cubicBezTo>
                  <a:cubicBezTo>
                    <a:pt x="52" y="87"/>
                    <a:pt x="54" y="87"/>
                    <a:pt x="56" y="86"/>
                  </a:cubicBezTo>
                  <a:cubicBezTo>
                    <a:pt x="56" y="67"/>
                    <a:pt x="56" y="67"/>
                    <a:pt x="56" y="67"/>
                  </a:cubicBezTo>
                  <a:cubicBezTo>
                    <a:pt x="54" y="69"/>
                    <a:pt x="52" y="70"/>
                    <a:pt x="50" y="70"/>
                  </a:cubicBezTo>
                  <a:cubicBezTo>
                    <a:pt x="50" y="70"/>
                    <a:pt x="49" y="70"/>
                    <a:pt x="49" y="69"/>
                  </a:cubicBezTo>
                  <a:cubicBezTo>
                    <a:pt x="49" y="64"/>
                    <a:pt x="52" y="56"/>
                    <a:pt x="56" y="52"/>
                  </a:cubicBezTo>
                  <a:cubicBezTo>
                    <a:pt x="56" y="33"/>
                    <a:pt x="56" y="33"/>
                    <a:pt x="56" y="33"/>
                  </a:cubicBezTo>
                  <a:close/>
                  <a:moveTo>
                    <a:pt x="56" y="0"/>
                  </a:moveTo>
                  <a:cubicBezTo>
                    <a:pt x="56" y="17"/>
                    <a:pt x="56" y="17"/>
                    <a:pt x="56" y="17"/>
                  </a:cubicBezTo>
                  <a:cubicBezTo>
                    <a:pt x="38" y="20"/>
                    <a:pt x="21" y="37"/>
                    <a:pt x="21" y="67"/>
                  </a:cubicBezTo>
                  <a:cubicBezTo>
                    <a:pt x="21" y="77"/>
                    <a:pt x="24" y="85"/>
                    <a:pt x="30" y="90"/>
                  </a:cubicBezTo>
                  <a:cubicBezTo>
                    <a:pt x="36" y="96"/>
                    <a:pt x="45" y="99"/>
                    <a:pt x="55" y="99"/>
                  </a:cubicBezTo>
                  <a:cubicBezTo>
                    <a:pt x="56" y="99"/>
                    <a:pt x="56" y="99"/>
                    <a:pt x="56" y="99"/>
                  </a:cubicBezTo>
                  <a:cubicBezTo>
                    <a:pt x="56" y="115"/>
                    <a:pt x="56" y="115"/>
                    <a:pt x="56" y="115"/>
                  </a:cubicBezTo>
                  <a:cubicBezTo>
                    <a:pt x="55" y="115"/>
                    <a:pt x="55" y="115"/>
                    <a:pt x="54" y="115"/>
                  </a:cubicBezTo>
                  <a:cubicBezTo>
                    <a:pt x="40" y="115"/>
                    <a:pt x="27" y="111"/>
                    <a:pt x="18" y="104"/>
                  </a:cubicBezTo>
                  <a:cubicBezTo>
                    <a:pt x="6" y="95"/>
                    <a:pt x="0" y="82"/>
                    <a:pt x="0" y="67"/>
                  </a:cubicBezTo>
                  <a:cubicBezTo>
                    <a:pt x="0" y="50"/>
                    <a:pt x="6" y="34"/>
                    <a:pt x="16" y="22"/>
                  </a:cubicBezTo>
                  <a:cubicBezTo>
                    <a:pt x="23" y="13"/>
                    <a:pt x="36" y="2"/>
                    <a:pt x="56"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34" name="Freeform 268"/>
            <p:cNvSpPr>
              <a:spLocks noEditPoints="1"/>
            </p:cNvSpPr>
            <p:nvPr/>
          </p:nvSpPr>
          <p:spPr bwMode="auto">
            <a:xfrm>
              <a:off x="6529388" y="4757738"/>
              <a:ext cx="115887" cy="63500"/>
            </a:xfrm>
            <a:custGeom>
              <a:avLst/>
              <a:gdLst>
                <a:gd name="T0" fmla="*/ 59 w 73"/>
                <a:gd name="T1" fmla="*/ 40 h 40"/>
                <a:gd name="T2" fmla="*/ 73 w 73"/>
                <a:gd name="T3" fmla="*/ 40 h 40"/>
                <a:gd name="T4" fmla="*/ 73 w 73"/>
                <a:gd name="T5" fmla="*/ 0 h 40"/>
                <a:gd name="T6" fmla="*/ 59 w 73"/>
                <a:gd name="T7" fmla="*/ 0 h 40"/>
                <a:gd name="T8" fmla="*/ 59 w 73"/>
                <a:gd name="T9" fmla="*/ 6 h 40"/>
                <a:gd name="T10" fmla="*/ 66 w 73"/>
                <a:gd name="T11" fmla="*/ 6 h 40"/>
                <a:gd name="T12" fmla="*/ 66 w 73"/>
                <a:gd name="T13" fmla="*/ 34 h 40"/>
                <a:gd name="T14" fmla="*/ 59 w 73"/>
                <a:gd name="T15" fmla="*/ 34 h 40"/>
                <a:gd name="T16" fmla="*/ 59 w 73"/>
                <a:gd name="T17" fmla="*/ 40 h 40"/>
                <a:gd name="T18" fmla="*/ 39 w 73"/>
                <a:gd name="T19" fmla="*/ 40 h 40"/>
                <a:gd name="T20" fmla="*/ 59 w 73"/>
                <a:gd name="T21" fmla="*/ 40 h 40"/>
                <a:gd name="T22" fmla="*/ 59 w 73"/>
                <a:gd name="T23" fmla="*/ 34 h 40"/>
                <a:gd name="T24" fmla="*/ 51 w 73"/>
                <a:gd name="T25" fmla="*/ 34 h 40"/>
                <a:gd name="T26" fmla="*/ 51 w 73"/>
                <a:gd name="T27" fmla="*/ 6 h 40"/>
                <a:gd name="T28" fmla="*/ 59 w 73"/>
                <a:gd name="T29" fmla="*/ 6 h 40"/>
                <a:gd name="T30" fmla="*/ 59 w 73"/>
                <a:gd name="T31" fmla="*/ 0 h 40"/>
                <a:gd name="T32" fmla="*/ 39 w 73"/>
                <a:gd name="T33" fmla="*/ 0 h 40"/>
                <a:gd name="T34" fmla="*/ 39 w 73"/>
                <a:gd name="T35" fmla="*/ 6 h 40"/>
                <a:gd name="T36" fmla="*/ 47 w 73"/>
                <a:gd name="T37" fmla="*/ 6 h 40"/>
                <a:gd name="T38" fmla="*/ 47 w 73"/>
                <a:gd name="T39" fmla="*/ 34 h 40"/>
                <a:gd name="T40" fmla="*/ 39 w 73"/>
                <a:gd name="T41" fmla="*/ 34 h 40"/>
                <a:gd name="T42" fmla="*/ 39 w 73"/>
                <a:gd name="T43" fmla="*/ 40 h 40"/>
                <a:gd name="T44" fmla="*/ 20 w 73"/>
                <a:gd name="T45" fmla="*/ 40 h 40"/>
                <a:gd name="T46" fmla="*/ 39 w 73"/>
                <a:gd name="T47" fmla="*/ 40 h 40"/>
                <a:gd name="T48" fmla="*/ 39 w 73"/>
                <a:gd name="T49" fmla="*/ 34 h 40"/>
                <a:gd name="T50" fmla="*/ 32 w 73"/>
                <a:gd name="T51" fmla="*/ 34 h 40"/>
                <a:gd name="T52" fmla="*/ 32 w 73"/>
                <a:gd name="T53" fmla="*/ 6 h 40"/>
                <a:gd name="T54" fmla="*/ 39 w 73"/>
                <a:gd name="T55" fmla="*/ 6 h 40"/>
                <a:gd name="T56" fmla="*/ 39 w 73"/>
                <a:gd name="T57" fmla="*/ 0 h 40"/>
                <a:gd name="T58" fmla="*/ 20 w 73"/>
                <a:gd name="T59" fmla="*/ 0 h 40"/>
                <a:gd name="T60" fmla="*/ 20 w 73"/>
                <a:gd name="T61" fmla="*/ 6 h 40"/>
                <a:gd name="T62" fmla="*/ 29 w 73"/>
                <a:gd name="T63" fmla="*/ 6 h 40"/>
                <a:gd name="T64" fmla="*/ 29 w 73"/>
                <a:gd name="T65" fmla="*/ 34 h 40"/>
                <a:gd name="T66" fmla="*/ 20 w 73"/>
                <a:gd name="T67" fmla="*/ 34 h 40"/>
                <a:gd name="T68" fmla="*/ 20 w 73"/>
                <a:gd name="T69" fmla="*/ 40 h 40"/>
                <a:gd name="T70" fmla="*/ 7 w 73"/>
                <a:gd name="T71" fmla="*/ 0 h 40"/>
                <a:gd name="T72" fmla="*/ 7 w 73"/>
                <a:gd name="T73" fmla="*/ 0 h 40"/>
                <a:gd name="T74" fmla="*/ 7 w 73"/>
                <a:gd name="T75" fmla="*/ 9 h 40"/>
                <a:gd name="T76" fmla="*/ 0 w 73"/>
                <a:gd name="T77" fmla="*/ 9 h 40"/>
                <a:gd name="T78" fmla="*/ 0 w 73"/>
                <a:gd name="T79" fmla="*/ 10 h 40"/>
                <a:gd name="T80" fmla="*/ 0 w 73"/>
                <a:gd name="T81" fmla="*/ 29 h 40"/>
                <a:gd name="T82" fmla="*/ 0 w 73"/>
                <a:gd name="T83" fmla="*/ 31 h 40"/>
                <a:gd name="T84" fmla="*/ 7 w 73"/>
                <a:gd name="T85" fmla="*/ 31 h 40"/>
                <a:gd name="T86" fmla="*/ 7 w 73"/>
                <a:gd name="T87" fmla="*/ 40 h 40"/>
                <a:gd name="T88" fmla="*/ 20 w 73"/>
                <a:gd name="T89" fmla="*/ 40 h 40"/>
                <a:gd name="T90" fmla="*/ 20 w 73"/>
                <a:gd name="T91" fmla="*/ 34 h 40"/>
                <a:gd name="T92" fmla="*/ 13 w 73"/>
                <a:gd name="T93" fmla="*/ 34 h 40"/>
                <a:gd name="T94" fmla="*/ 13 w 73"/>
                <a:gd name="T95" fmla="*/ 6 h 40"/>
                <a:gd name="T96" fmla="*/ 20 w 73"/>
                <a:gd name="T97" fmla="*/ 6 h 40"/>
                <a:gd name="T98" fmla="*/ 20 w 73"/>
                <a:gd name="T99" fmla="*/ 0 h 40"/>
                <a:gd name="T100" fmla="*/ 7 w 73"/>
                <a:gd name="T10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3" h="40">
                  <a:moveTo>
                    <a:pt x="59" y="40"/>
                  </a:moveTo>
                  <a:lnTo>
                    <a:pt x="73" y="40"/>
                  </a:lnTo>
                  <a:lnTo>
                    <a:pt x="73" y="0"/>
                  </a:lnTo>
                  <a:lnTo>
                    <a:pt x="59" y="0"/>
                  </a:lnTo>
                  <a:lnTo>
                    <a:pt x="59" y="6"/>
                  </a:lnTo>
                  <a:lnTo>
                    <a:pt x="66" y="6"/>
                  </a:lnTo>
                  <a:lnTo>
                    <a:pt x="66" y="34"/>
                  </a:lnTo>
                  <a:lnTo>
                    <a:pt x="59" y="34"/>
                  </a:lnTo>
                  <a:lnTo>
                    <a:pt x="59" y="40"/>
                  </a:lnTo>
                  <a:close/>
                  <a:moveTo>
                    <a:pt x="39" y="40"/>
                  </a:moveTo>
                  <a:lnTo>
                    <a:pt x="59" y="40"/>
                  </a:lnTo>
                  <a:lnTo>
                    <a:pt x="59" y="34"/>
                  </a:lnTo>
                  <a:lnTo>
                    <a:pt x="51" y="34"/>
                  </a:lnTo>
                  <a:lnTo>
                    <a:pt x="51" y="6"/>
                  </a:lnTo>
                  <a:lnTo>
                    <a:pt x="59" y="6"/>
                  </a:lnTo>
                  <a:lnTo>
                    <a:pt x="59" y="0"/>
                  </a:lnTo>
                  <a:lnTo>
                    <a:pt x="39" y="0"/>
                  </a:lnTo>
                  <a:lnTo>
                    <a:pt x="39" y="6"/>
                  </a:lnTo>
                  <a:lnTo>
                    <a:pt x="47" y="6"/>
                  </a:lnTo>
                  <a:lnTo>
                    <a:pt x="47" y="34"/>
                  </a:lnTo>
                  <a:lnTo>
                    <a:pt x="39" y="34"/>
                  </a:lnTo>
                  <a:lnTo>
                    <a:pt x="39" y="40"/>
                  </a:lnTo>
                  <a:close/>
                  <a:moveTo>
                    <a:pt x="20" y="40"/>
                  </a:moveTo>
                  <a:lnTo>
                    <a:pt x="39" y="40"/>
                  </a:lnTo>
                  <a:lnTo>
                    <a:pt x="39" y="34"/>
                  </a:lnTo>
                  <a:lnTo>
                    <a:pt x="32" y="34"/>
                  </a:lnTo>
                  <a:lnTo>
                    <a:pt x="32" y="6"/>
                  </a:lnTo>
                  <a:lnTo>
                    <a:pt x="39" y="6"/>
                  </a:lnTo>
                  <a:lnTo>
                    <a:pt x="39" y="0"/>
                  </a:lnTo>
                  <a:lnTo>
                    <a:pt x="20" y="0"/>
                  </a:lnTo>
                  <a:lnTo>
                    <a:pt x="20" y="6"/>
                  </a:lnTo>
                  <a:lnTo>
                    <a:pt x="29" y="6"/>
                  </a:lnTo>
                  <a:lnTo>
                    <a:pt x="29" y="34"/>
                  </a:lnTo>
                  <a:lnTo>
                    <a:pt x="20" y="34"/>
                  </a:lnTo>
                  <a:lnTo>
                    <a:pt x="20" y="40"/>
                  </a:lnTo>
                  <a:close/>
                  <a:moveTo>
                    <a:pt x="7" y="0"/>
                  </a:moveTo>
                  <a:lnTo>
                    <a:pt x="7" y="0"/>
                  </a:lnTo>
                  <a:lnTo>
                    <a:pt x="7" y="9"/>
                  </a:lnTo>
                  <a:lnTo>
                    <a:pt x="0" y="9"/>
                  </a:lnTo>
                  <a:lnTo>
                    <a:pt x="0" y="10"/>
                  </a:lnTo>
                  <a:lnTo>
                    <a:pt x="0" y="29"/>
                  </a:lnTo>
                  <a:lnTo>
                    <a:pt x="0" y="31"/>
                  </a:lnTo>
                  <a:lnTo>
                    <a:pt x="7" y="31"/>
                  </a:lnTo>
                  <a:lnTo>
                    <a:pt x="7" y="40"/>
                  </a:lnTo>
                  <a:lnTo>
                    <a:pt x="20" y="40"/>
                  </a:lnTo>
                  <a:lnTo>
                    <a:pt x="20" y="34"/>
                  </a:lnTo>
                  <a:lnTo>
                    <a:pt x="13" y="34"/>
                  </a:lnTo>
                  <a:lnTo>
                    <a:pt x="13" y="6"/>
                  </a:lnTo>
                  <a:lnTo>
                    <a:pt x="20" y="6"/>
                  </a:lnTo>
                  <a:lnTo>
                    <a:pt x="20" y="0"/>
                  </a:lnTo>
                  <a:lnTo>
                    <a:pt x="7"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35" name="Freeform 269"/>
            <p:cNvSpPr/>
            <p:nvPr/>
          </p:nvSpPr>
          <p:spPr bwMode="auto">
            <a:xfrm>
              <a:off x="6183313" y="2959100"/>
              <a:ext cx="174625" cy="150813"/>
            </a:xfrm>
            <a:custGeom>
              <a:avLst/>
              <a:gdLst>
                <a:gd name="T0" fmla="*/ 12 w 110"/>
                <a:gd name="T1" fmla="*/ 95 h 95"/>
                <a:gd name="T2" fmla="*/ 31 w 110"/>
                <a:gd name="T3" fmla="*/ 74 h 95"/>
                <a:gd name="T4" fmla="*/ 110 w 110"/>
                <a:gd name="T5" fmla="*/ 74 h 95"/>
                <a:gd name="T6" fmla="*/ 110 w 110"/>
                <a:gd name="T7" fmla="*/ 51 h 95"/>
                <a:gd name="T8" fmla="*/ 39 w 110"/>
                <a:gd name="T9" fmla="*/ 51 h 95"/>
                <a:gd name="T10" fmla="*/ 35 w 110"/>
                <a:gd name="T11" fmla="*/ 51 h 95"/>
                <a:gd name="T12" fmla="*/ 35 w 110"/>
                <a:gd name="T13" fmla="*/ 48 h 95"/>
                <a:gd name="T14" fmla="*/ 35 w 110"/>
                <a:gd name="T15" fmla="*/ 0 h 95"/>
                <a:gd name="T16" fmla="*/ 0 w 110"/>
                <a:gd name="T17" fmla="*/ 0 h 95"/>
                <a:gd name="T18" fmla="*/ 0 w 110"/>
                <a:gd name="T19" fmla="*/ 74 h 95"/>
                <a:gd name="T20" fmla="*/ 12 w 110"/>
                <a:gd name="T21" fmla="*/ 74 h 95"/>
                <a:gd name="T22" fmla="*/ 12 w 110"/>
                <a:gd name="T23"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 h="95">
                  <a:moveTo>
                    <a:pt x="12" y="95"/>
                  </a:moveTo>
                  <a:lnTo>
                    <a:pt x="31" y="74"/>
                  </a:lnTo>
                  <a:lnTo>
                    <a:pt x="110" y="74"/>
                  </a:lnTo>
                  <a:lnTo>
                    <a:pt x="110" y="51"/>
                  </a:lnTo>
                  <a:lnTo>
                    <a:pt x="39" y="51"/>
                  </a:lnTo>
                  <a:lnTo>
                    <a:pt x="35" y="51"/>
                  </a:lnTo>
                  <a:lnTo>
                    <a:pt x="35" y="48"/>
                  </a:lnTo>
                  <a:lnTo>
                    <a:pt x="35" y="0"/>
                  </a:lnTo>
                  <a:lnTo>
                    <a:pt x="0" y="0"/>
                  </a:lnTo>
                  <a:lnTo>
                    <a:pt x="0" y="74"/>
                  </a:lnTo>
                  <a:lnTo>
                    <a:pt x="12" y="74"/>
                  </a:lnTo>
                  <a:lnTo>
                    <a:pt x="12" y="9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36" name="Freeform 270"/>
            <p:cNvSpPr/>
            <p:nvPr/>
          </p:nvSpPr>
          <p:spPr bwMode="auto">
            <a:xfrm>
              <a:off x="6245225" y="2913063"/>
              <a:ext cx="180975" cy="155575"/>
            </a:xfrm>
            <a:custGeom>
              <a:avLst/>
              <a:gdLst>
                <a:gd name="T0" fmla="*/ 114 w 114"/>
                <a:gd name="T1" fmla="*/ 0 h 98"/>
                <a:gd name="T2" fmla="*/ 0 w 114"/>
                <a:gd name="T3" fmla="*/ 0 h 98"/>
                <a:gd name="T4" fmla="*/ 0 w 114"/>
                <a:gd name="T5" fmla="*/ 29 h 98"/>
                <a:gd name="T6" fmla="*/ 0 w 114"/>
                <a:gd name="T7" fmla="*/ 77 h 98"/>
                <a:gd name="T8" fmla="*/ 71 w 114"/>
                <a:gd name="T9" fmla="*/ 77 h 98"/>
                <a:gd name="T10" fmla="*/ 82 w 114"/>
                <a:gd name="T11" fmla="*/ 77 h 98"/>
                <a:gd name="T12" fmla="*/ 102 w 114"/>
                <a:gd name="T13" fmla="*/ 98 h 98"/>
                <a:gd name="T14" fmla="*/ 102 w 114"/>
                <a:gd name="T15" fmla="*/ 77 h 98"/>
                <a:gd name="T16" fmla="*/ 114 w 114"/>
                <a:gd name="T17" fmla="*/ 77 h 98"/>
                <a:gd name="T18" fmla="*/ 114 w 114"/>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98">
                  <a:moveTo>
                    <a:pt x="114" y="0"/>
                  </a:moveTo>
                  <a:lnTo>
                    <a:pt x="0" y="0"/>
                  </a:lnTo>
                  <a:lnTo>
                    <a:pt x="0" y="29"/>
                  </a:lnTo>
                  <a:lnTo>
                    <a:pt x="0" y="77"/>
                  </a:lnTo>
                  <a:lnTo>
                    <a:pt x="71" y="77"/>
                  </a:lnTo>
                  <a:lnTo>
                    <a:pt x="82" y="77"/>
                  </a:lnTo>
                  <a:lnTo>
                    <a:pt x="102" y="98"/>
                  </a:lnTo>
                  <a:lnTo>
                    <a:pt x="102" y="77"/>
                  </a:lnTo>
                  <a:lnTo>
                    <a:pt x="114" y="77"/>
                  </a:lnTo>
                  <a:lnTo>
                    <a:pt x="11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37" name="Freeform 271"/>
            <p:cNvSpPr>
              <a:spLocks noEditPoints="1"/>
            </p:cNvSpPr>
            <p:nvPr/>
          </p:nvSpPr>
          <p:spPr bwMode="auto">
            <a:xfrm>
              <a:off x="5808663" y="3452813"/>
              <a:ext cx="107950" cy="227012"/>
            </a:xfrm>
            <a:custGeom>
              <a:avLst/>
              <a:gdLst>
                <a:gd name="T0" fmla="*/ 32 w 64"/>
                <a:gd name="T1" fmla="*/ 115 h 134"/>
                <a:gd name="T2" fmla="*/ 63 w 64"/>
                <a:gd name="T3" fmla="*/ 130 h 134"/>
                <a:gd name="T4" fmla="*/ 64 w 64"/>
                <a:gd name="T5" fmla="*/ 130 h 134"/>
                <a:gd name="T6" fmla="*/ 64 w 64"/>
                <a:gd name="T7" fmla="*/ 29 h 134"/>
                <a:gd name="T8" fmla="*/ 63 w 64"/>
                <a:gd name="T9" fmla="*/ 14 h 134"/>
                <a:gd name="T10" fmla="*/ 32 w 64"/>
                <a:gd name="T11" fmla="*/ 0 h 134"/>
                <a:gd name="T12" fmla="*/ 32 w 64"/>
                <a:gd name="T13" fmla="*/ 18 h 134"/>
                <a:gd name="T14" fmla="*/ 54 w 64"/>
                <a:gd name="T15" fmla="*/ 22 h 134"/>
                <a:gd name="T16" fmla="*/ 55 w 64"/>
                <a:gd name="T17" fmla="*/ 25 h 134"/>
                <a:gd name="T18" fmla="*/ 53 w 64"/>
                <a:gd name="T19" fmla="*/ 26 h 134"/>
                <a:gd name="T20" fmla="*/ 53 w 64"/>
                <a:gd name="T21" fmla="*/ 25 h 134"/>
                <a:gd name="T22" fmla="*/ 48 w 64"/>
                <a:gd name="T23" fmla="*/ 24 h 134"/>
                <a:gd name="T24" fmla="*/ 32 w 64"/>
                <a:gd name="T25" fmla="*/ 22 h 134"/>
                <a:gd name="T26" fmla="*/ 32 w 64"/>
                <a:gd name="T27" fmla="*/ 36 h 134"/>
                <a:gd name="T28" fmla="*/ 54 w 64"/>
                <a:gd name="T29" fmla="*/ 40 h 134"/>
                <a:gd name="T30" fmla="*/ 55 w 64"/>
                <a:gd name="T31" fmla="*/ 43 h 134"/>
                <a:gd name="T32" fmla="*/ 53 w 64"/>
                <a:gd name="T33" fmla="*/ 44 h 134"/>
                <a:gd name="T34" fmla="*/ 53 w 64"/>
                <a:gd name="T35" fmla="*/ 43 h 134"/>
                <a:gd name="T36" fmla="*/ 48 w 64"/>
                <a:gd name="T37" fmla="*/ 42 h 134"/>
                <a:gd name="T38" fmla="*/ 32 w 64"/>
                <a:gd name="T39" fmla="*/ 40 h 134"/>
                <a:gd name="T40" fmla="*/ 32 w 64"/>
                <a:gd name="T41" fmla="*/ 54 h 134"/>
                <a:gd name="T42" fmla="*/ 54 w 64"/>
                <a:gd name="T43" fmla="*/ 58 h 134"/>
                <a:gd name="T44" fmla="*/ 55 w 64"/>
                <a:gd name="T45" fmla="*/ 61 h 134"/>
                <a:gd name="T46" fmla="*/ 53 w 64"/>
                <a:gd name="T47" fmla="*/ 62 h 134"/>
                <a:gd name="T48" fmla="*/ 53 w 64"/>
                <a:gd name="T49" fmla="*/ 62 h 134"/>
                <a:gd name="T50" fmla="*/ 48 w 64"/>
                <a:gd name="T51" fmla="*/ 60 h 134"/>
                <a:gd name="T52" fmla="*/ 32 w 64"/>
                <a:gd name="T53" fmla="*/ 58 h 134"/>
                <a:gd name="T54" fmla="*/ 32 w 64"/>
                <a:gd name="T55" fmla="*/ 115 h 134"/>
                <a:gd name="T56" fmla="*/ 2 w 64"/>
                <a:gd name="T57" fmla="*/ 130 h 134"/>
                <a:gd name="T58" fmla="*/ 32 w 64"/>
                <a:gd name="T59" fmla="*/ 115 h 134"/>
                <a:gd name="T60" fmla="*/ 32 w 64"/>
                <a:gd name="T61" fmla="*/ 58 h 134"/>
                <a:gd name="T62" fmla="*/ 16 w 64"/>
                <a:gd name="T63" fmla="*/ 60 h 134"/>
                <a:gd name="T64" fmla="*/ 12 w 64"/>
                <a:gd name="T65" fmla="*/ 62 h 134"/>
                <a:gd name="T66" fmla="*/ 10 w 64"/>
                <a:gd name="T67" fmla="*/ 61 h 134"/>
                <a:gd name="T68" fmla="*/ 11 w 64"/>
                <a:gd name="T69" fmla="*/ 58 h 134"/>
                <a:gd name="T70" fmla="*/ 11 w 64"/>
                <a:gd name="T71" fmla="*/ 58 h 134"/>
                <a:gd name="T72" fmla="*/ 32 w 64"/>
                <a:gd name="T73" fmla="*/ 54 h 134"/>
                <a:gd name="T74" fmla="*/ 32 w 64"/>
                <a:gd name="T75" fmla="*/ 40 h 134"/>
                <a:gd name="T76" fmla="*/ 16 w 64"/>
                <a:gd name="T77" fmla="*/ 42 h 134"/>
                <a:gd name="T78" fmla="*/ 12 w 64"/>
                <a:gd name="T79" fmla="*/ 43 h 134"/>
                <a:gd name="T80" fmla="*/ 10 w 64"/>
                <a:gd name="T81" fmla="*/ 43 h 134"/>
                <a:gd name="T82" fmla="*/ 11 w 64"/>
                <a:gd name="T83" fmla="*/ 40 h 134"/>
                <a:gd name="T84" fmla="*/ 11 w 64"/>
                <a:gd name="T85" fmla="*/ 40 h 134"/>
                <a:gd name="T86" fmla="*/ 32 w 64"/>
                <a:gd name="T87" fmla="*/ 36 h 134"/>
                <a:gd name="T88" fmla="*/ 32 w 64"/>
                <a:gd name="T89" fmla="*/ 22 h 134"/>
                <a:gd name="T90" fmla="*/ 16 w 64"/>
                <a:gd name="T91" fmla="*/ 24 h 134"/>
                <a:gd name="T92" fmla="*/ 12 w 64"/>
                <a:gd name="T93" fmla="*/ 25 h 134"/>
                <a:gd name="T94" fmla="*/ 10 w 64"/>
                <a:gd name="T95" fmla="*/ 25 h 134"/>
                <a:gd name="T96" fmla="*/ 11 w 64"/>
                <a:gd name="T97" fmla="*/ 22 h 134"/>
                <a:gd name="T98" fmla="*/ 11 w 64"/>
                <a:gd name="T99" fmla="*/ 22 h 134"/>
                <a:gd name="T100" fmla="*/ 32 w 64"/>
                <a:gd name="T101" fmla="*/ 18 h 134"/>
                <a:gd name="T102" fmla="*/ 32 w 64"/>
                <a:gd name="T103" fmla="*/ 0 h 134"/>
                <a:gd name="T104" fmla="*/ 2 w 64"/>
                <a:gd name="T105" fmla="*/ 14 h 134"/>
                <a:gd name="T106" fmla="*/ 1 w 64"/>
                <a:gd name="T107" fmla="*/ 29 h 134"/>
                <a:gd name="T108" fmla="*/ 1 w 64"/>
                <a:gd name="T109" fmla="*/ 130 h 134"/>
                <a:gd name="T110" fmla="*/ 2 w 64"/>
                <a:gd name="T11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 h="134">
                  <a:moveTo>
                    <a:pt x="32" y="115"/>
                  </a:moveTo>
                  <a:cubicBezTo>
                    <a:pt x="47" y="115"/>
                    <a:pt x="60" y="119"/>
                    <a:pt x="63" y="130"/>
                  </a:cubicBezTo>
                  <a:cubicBezTo>
                    <a:pt x="64" y="134"/>
                    <a:pt x="64" y="134"/>
                    <a:pt x="64" y="130"/>
                  </a:cubicBezTo>
                  <a:cubicBezTo>
                    <a:pt x="64" y="109"/>
                    <a:pt x="64" y="50"/>
                    <a:pt x="64" y="29"/>
                  </a:cubicBezTo>
                  <a:cubicBezTo>
                    <a:pt x="64" y="25"/>
                    <a:pt x="64" y="18"/>
                    <a:pt x="63" y="14"/>
                  </a:cubicBezTo>
                  <a:cubicBezTo>
                    <a:pt x="59" y="3"/>
                    <a:pt x="47" y="0"/>
                    <a:pt x="32" y="0"/>
                  </a:cubicBezTo>
                  <a:cubicBezTo>
                    <a:pt x="32" y="18"/>
                    <a:pt x="32" y="18"/>
                    <a:pt x="32" y="18"/>
                  </a:cubicBezTo>
                  <a:cubicBezTo>
                    <a:pt x="42" y="18"/>
                    <a:pt x="49" y="19"/>
                    <a:pt x="54" y="22"/>
                  </a:cubicBezTo>
                  <a:cubicBezTo>
                    <a:pt x="55" y="22"/>
                    <a:pt x="56" y="24"/>
                    <a:pt x="55" y="25"/>
                  </a:cubicBezTo>
                  <a:cubicBezTo>
                    <a:pt x="55" y="25"/>
                    <a:pt x="54" y="26"/>
                    <a:pt x="53" y="26"/>
                  </a:cubicBezTo>
                  <a:cubicBezTo>
                    <a:pt x="53" y="26"/>
                    <a:pt x="53" y="26"/>
                    <a:pt x="53" y="25"/>
                  </a:cubicBezTo>
                  <a:cubicBezTo>
                    <a:pt x="51" y="25"/>
                    <a:pt x="50" y="24"/>
                    <a:pt x="48" y="24"/>
                  </a:cubicBezTo>
                  <a:cubicBezTo>
                    <a:pt x="44" y="22"/>
                    <a:pt x="39" y="22"/>
                    <a:pt x="32" y="22"/>
                  </a:cubicBezTo>
                  <a:cubicBezTo>
                    <a:pt x="32" y="36"/>
                    <a:pt x="32" y="36"/>
                    <a:pt x="32" y="36"/>
                  </a:cubicBezTo>
                  <a:cubicBezTo>
                    <a:pt x="42" y="36"/>
                    <a:pt x="49" y="37"/>
                    <a:pt x="54" y="40"/>
                  </a:cubicBezTo>
                  <a:cubicBezTo>
                    <a:pt x="55" y="41"/>
                    <a:pt x="56" y="42"/>
                    <a:pt x="55" y="43"/>
                  </a:cubicBezTo>
                  <a:cubicBezTo>
                    <a:pt x="55" y="43"/>
                    <a:pt x="54" y="44"/>
                    <a:pt x="53" y="44"/>
                  </a:cubicBezTo>
                  <a:cubicBezTo>
                    <a:pt x="53" y="44"/>
                    <a:pt x="53" y="44"/>
                    <a:pt x="53" y="43"/>
                  </a:cubicBezTo>
                  <a:cubicBezTo>
                    <a:pt x="51" y="43"/>
                    <a:pt x="50" y="42"/>
                    <a:pt x="48" y="42"/>
                  </a:cubicBezTo>
                  <a:cubicBezTo>
                    <a:pt x="44" y="41"/>
                    <a:pt x="39" y="40"/>
                    <a:pt x="32" y="40"/>
                  </a:cubicBezTo>
                  <a:cubicBezTo>
                    <a:pt x="32" y="54"/>
                    <a:pt x="32" y="54"/>
                    <a:pt x="32" y="54"/>
                  </a:cubicBezTo>
                  <a:cubicBezTo>
                    <a:pt x="42" y="54"/>
                    <a:pt x="49" y="56"/>
                    <a:pt x="54" y="58"/>
                  </a:cubicBezTo>
                  <a:cubicBezTo>
                    <a:pt x="55" y="59"/>
                    <a:pt x="56" y="60"/>
                    <a:pt x="55" y="61"/>
                  </a:cubicBezTo>
                  <a:cubicBezTo>
                    <a:pt x="55" y="61"/>
                    <a:pt x="54" y="62"/>
                    <a:pt x="53" y="62"/>
                  </a:cubicBezTo>
                  <a:cubicBezTo>
                    <a:pt x="53" y="62"/>
                    <a:pt x="53" y="62"/>
                    <a:pt x="53" y="62"/>
                  </a:cubicBezTo>
                  <a:cubicBezTo>
                    <a:pt x="51" y="61"/>
                    <a:pt x="50" y="60"/>
                    <a:pt x="48" y="60"/>
                  </a:cubicBezTo>
                  <a:cubicBezTo>
                    <a:pt x="44" y="59"/>
                    <a:pt x="39" y="58"/>
                    <a:pt x="32" y="58"/>
                  </a:cubicBezTo>
                  <a:lnTo>
                    <a:pt x="32" y="115"/>
                  </a:lnTo>
                  <a:close/>
                  <a:moveTo>
                    <a:pt x="2" y="130"/>
                  </a:moveTo>
                  <a:cubicBezTo>
                    <a:pt x="5" y="119"/>
                    <a:pt x="18" y="115"/>
                    <a:pt x="32" y="115"/>
                  </a:cubicBezTo>
                  <a:cubicBezTo>
                    <a:pt x="32" y="58"/>
                    <a:pt x="32" y="58"/>
                    <a:pt x="32" y="58"/>
                  </a:cubicBezTo>
                  <a:cubicBezTo>
                    <a:pt x="26" y="58"/>
                    <a:pt x="21" y="59"/>
                    <a:pt x="16" y="60"/>
                  </a:cubicBezTo>
                  <a:cubicBezTo>
                    <a:pt x="15" y="60"/>
                    <a:pt x="13" y="61"/>
                    <a:pt x="12" y="62"/>
                  </a:cubicBezTo>
                  <a:cubicBezTo>
                    <a:pt x="11" y="62"/>
                    <a:pt x="10" y="62"/>
                    <a:pt x="10" y="61"/>
                  </a:cubicBezTo>
                  <a:cubicBezTo>
                    <a:pt x="9" y="60"/>
                    <a:pt x="10" y="59"/>
                    <a:pt x="11" y="58"/>
                  </a:cubicBezTo>
                  <a:cubicBezTo>
                    <a:pt x="11" y="58"/>
                    <a:pt x="11" y="58"/>
                    <a:pt x="11" y="58"/>
                  </a:cubicBezTo>
                  <a:cubicBezTo>
                    <a:pt x="16" y="56"/>
                    <a:pt x="23" y="54"/>
                    <a:pt x="32" y="54"/>
                  </a:cubicBezTo>
                  <a:cubicBezTo>
                    <a:pt x="32" y="40"/>
                    <a:pt x="32" y="40"/>
                    <a:pt x="32" y="40"/>
                  </a:cubicBezTo>
                  <a:cubicBezTo>
                    <a:pt x="26" y="40"/>
                    <a:pt x="21" y="41"/>
                    <a:pt x="16" y="42"/>
                  </a:cubicBezTo>
                  <a:cubicBezTo>
                    <a:pt x="15" y="42"/>
                    <a:pt x="13" y="43"/>
                    <a:pt x="12" y="43"/>
                  </a:cubicBezTo>
                  <a:cubicBezTo>
                    <a:pt x="11" y="44"/>
                    <a:pt x="10" y="44"/>
                    <a:pt x="10" y="43"/>
                  </a:cubicBezTo>
                  <a:cubicBezTo>
                    <a:pt x="9" y="42"/>
                    <a:pt x="10" y="41"/>
                    <a:pt x="11" y="40"/>
                  </a:cubicBezTo>
                  <a:cubicBezTo>
                    <a:pt x="11" y="40"/>
                    <a:pt x="11" y="40"/>
                    <a:pt x="11" y="40"/>
                  </a:cubicBezTo>
                  <a:cubicBezTo>
                    <a:pt x="16" y="37"/>
                    <a:pt x="23" y="36"/>
                    <a:pt x="32" y="36"/>
                  </a:cubicBezTo>
                  <a:cubicBezTo>
                    <a:pt x="32" y="22"/>
                    <a:pt x="32" y="22"/>
                    <a:pt x="32" y="22"/>
                  </a:cubicBezTo>
                  <a:cubicBezTo>
                    <a:pt x="26" y="22"/>
                    <a:pt x="21" y="22"/>
                    <a:pt x="16" y="24"/>
                  </a:cubicBezTo>
                  <a:cubicBezTo>
                    <a:pt x="15" y="24"/>
                    <a:pt x="13" y="25"/>
                    <a:pt x="12" y="25"/>
                  </a:cubicBezTo>
                  <a:cubicBezTo>
                    <a:pt x="11" y="26"/>
                    <a:pt x="10" y="25"/>
                    <a:pt x="10" y="25"/>
                  </a:cubicBezTo>
                  <a:cubicBezTo>
                    <a:pt x="9" y="24"/>
                    <a:pt x="10" y="22"/>
                    <a:pt x="11" y="22"/>
                  </a:cubicBezTo>
                  <a:cubicBezTo>
                    <a:pt x="11" y="22"/>
                    <a:pt x="11" y="22"/>
                    <a:pt x="11" y="22"/>
                  </a:cubicBezTo>
                  <a:cubicBezTo>
                    <a:pt x="16" y="19"/>
                    <a:pt x="23" y="18"/>
                    <a:pt x="32" y="18"/>
                  </a:cubicBezTo>
                  <a:cubicBezTo>
                    <a:pt x="32" y="0"/>
                    <a:pt x="32" y="0"/>
                    <a:pt x="32" y="0"/>
                  </a:cubicBezTo>
                  <a:cubicBezTo>
                    <a:pt x="18" y="0"/>
                    <a:pt x="6" y="3"/>
                    <a:pt x="2" y="14"/>
                  </a:cubicBezTo>
                  <a:cubicBezTo>
                    <a:pt x="1" y="18"/>
                    <a:pt x="1" y="25"/>
                    <a:pt x="1" y="29"/>
                  </a:cubicBezTo>
                  <a:cubicBezTo>
                    <a:pt x="1" y="50"/>
                    <a:pt x="1" y="109"/>
                    <a:pt x="1" y="130"/>
                  </a:cubicBezTo>
                  <a:cubicBezTo>
                    <a:pt x="1" y="134"/>
                    <a:pt x="0" y="134"/>
                    <a:pt x="2" y="13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38" name="Freeform 272"/>
            <p:cNvSpPr>
              <a:spLocks noEditPoints="1"/>
            </p:cNvSpPr>
            <p:nvPr/>
          </p:nvSpPr>
          <p:spPr bwMode="auto">
            <a:xfrm>
              <a:off x="5926138" y="3452813"/>
              <a:ext cx="109537" cy="227012"/>
            </a:xfrm>
            <a:custGeom>
              <a:avLst/>
              <a:gdLst>
                <a:gd name="T0" fmla="*/ 64 w 64"/>
                <a:gd name="T1" fmla="*/ 130 h 134"/>
                <a:gd name="T2" fmla="*/ 62 w 64"/>
                <a:gd name="T3" fmla="*/ 14 h 134"/>
                <a:gd name="T4" fmla="*/ 32 w 64"/>
                <a:gd name="T5" fmla="*/ 18 h 134"/>
                <a:gd name="T6" fmla="*/ 55 w 64"/>
                <a:gd name="T7" fmla="*/ 25 h 134"/>
                <a:gd name="T8" fmla="*/ 53 w 64"/>
                <a:gd name="T9" fmla="*/ 26 h 134"/>
                <a:gd name="T10" fmla="*/ 48 w 64"/>
                <a:gd name="T11" fmla="*/ 24 h 134"/>
                <a:gd name="T12" fmla="*/ 32 w 64"/>
                <a:gd name="T13" fmla="*/ 36 h 134"/>
                <a:gd name="T14" fmla="*/ 55 w 64"/>
                <a:gd name="T15" fmla="*/ 43 h 134"/>
                <a:gd name="T16" fmla="*/ 53 w 64"/>
                <a:gd name="T17" fmla="*/ 44 h 134"/>
                <a:gd name="T18" fmla="*/ 48 w 64"/>
                <a:gd name="T19" fmla="*/ 42 h 134"/>
                <a:gd name="T20" fmla="*/ 32 w 64"/>
                <a:gd name="T21" fmla="*/ 54 h 134"/>
                <a:gd name="T22" fmla="*/ 55 w 64"/>
                <a:gd name="T23" fmla="*/ 61 h 134"/>
                <a:gd name="T24" fmla="*/ 53 w 64"/>
                <a:gd name="T25" fmla="*/ 62 h 134"/>
                <a:gd name="T26" fmla="*/ 48 w 64"/>
                <a:gd name="T27" fmla="*/ 60 h 134"/>
                <a:gd name="T28" fmla="*/ 32 w 64"/>
                <a:gd name="T29" fmla="*/ 115 h 134"/>
                <a:gd name="T30" fmla="*/ 63 w 64"/>
                <a:gd name="T31" fmla="*/ 130 h 134"/>
                <a:gd name="T32" fmla="*/ 32 w 64"/>
                <a:gd name="T33" fmla="*/ 0 h 134"/>
                <a:gd name="T34" fmla="*/ 0 w 64"/>
                <a:gd name="T35" fmla="*/ 29 h 134"/>
                <a:gd name="T36" fmla="*/ 1 w 64"/>
                <a:gd name="T37" fmla="*/ 130 h 134"/>
                <a:gd name="T38" fmla="*/ 32 w 64"/>
                <a:gd name="T39" fmla="*/ 58 h 134"/>
                <a:gd name="T40" fmla="*/ 16 w 64"/>
                <a:gd name="T41" fmla="*/ 60 h 134"/>
                <a:gd name="T42" fmla="*/ 9 w 64"/>
                <a:gd name="T43" fmla="*/ 61 h 134"/>
                <a:gd name="T44" fmla="*/ 32 w 64"/>
                <a:gd name="T45" fmla="*/ 54 h 134"/>
                <a:gd name="T46" fmla="*/ 32 w 64"/>
                <a:gd name="T47" fmla="*/ 40 h 134"/>
                <a:gd name="T48" fmla="*/ 16 w 64"/>
                <a:gd name="T49" fmla="*/ 42 h 134"/>
                <a:gd name="T50" fmla="*/ 9 w 64"/>
                <a:gd name="T51" fmla="*/ 43 h 134"/>
                <a:gd name="T52" fmla="*/ 32 w 64"/>
                <a:gd name="T53" fmla="*/ 36 h 134"/>
                <a:gd name="T54" fmla="*/ 32 w 64"/>
                <a:gd name="T55" fmla="*/ 22 h 134"/>
                <a:gd name="T56" fmla="*/ 16 w 64"/>
                <a:gd name="T57" fmla="*/ 24 h 134"/>
                <a:gd name="T58" fmla="*/ 9 w 64"/>
                <a:gd name="T59" fmla="*/ 25 h 134"/>
                <a:gd name="T60" fmla="*/ 32 w 64"/>
                <a:gd name="T61" fmla="*/ 18 h 134"/>
                <a:gd name="T62" fmla="*/ 32 w 64"/>
                <a:gd name="T63"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134">
                  <a:moveTo>
                    <a:pt x="63" y="130"/>
                  </a:moveTo>
                  <a:cubicBezTo>
                    <a:pt x="64" y="134"/>
                    <a:pt x="64" y="134"/>
                    <a:pt x="64" y="130"/>
                  </a:cubicBezTo>
                  <a:cubicBezTo>
                    <a:pt x="64" y="109"/>
                    <a:pt x="64" y="50"/>
                    <a:pt x="64" y="29"/>
                  </a:cubicBezTo>
                  <a:cubicBezTo>
                    <a:pt x="64" y="25"/>
                    <a:pt x="64" y="18"/>
                    <a:pt x="62" y="14"/>
                  </a:cubicBezTo>
                  <a:cubicBezTo>
                    <a:pt x="59" y="3"/>
                    <a:pt x="46" y="0"/>
                    <a:pt x="32" y="0"/>
                  </a:cubicBezTo>
                  <a:cubicBezTo>
                    <a:pt x="32" y="18"/>
                    <a:pt x="32" y="18"/>
                    <a:pt x="32" y="18"/>
                  </a:cubicBezTo>
                  <a:cubicBezTo>
                    <a:pt x="41" y="18"/>
                    <a:pt x="48" y="19"/>
                    <a:pt x="54" y="22"/>
                  </a:cubicBezTo>
                  <a:cubicBezTo>
                    <a:pt x="55" y="22"/>
                    <a:pt x="55" y="24"/>
                    <a:pt x="55" y="25"/>
                  </a:cubicBezTo>
                  <a:cubicBezTo>
                    <a:pt x="55" y="25"/>
                    <a:pt x="55" y="25"/>
                    <a:pt x="55" y="25"/>
                  </a:cubicBezTo>
                  <a:cubicBezTo>
                    <a:pt x="54" y="25"/>
                    <a:pt x="54" y="26"/>
                    <a:pt x="53" y="26"/>
                  </a:cubicBezTo>
                  <a:cubicBezTo>
                    <a:pt x="53" y="26"/>
                    <a:pt x="52" y="26"/>
                    <a:pt x="52" y="25"/>
                  </a:cubicBezTo>
                  <a:cubicBezTo>
                    <a:pt x="51" y="25"/>
                    <a:pt x="49" y="24"/>
                    <a:pt x="48" y="24"/>
                  </a:cubicBezTo>
                  <a:cubicBezTo>
                    <a:pt x="44" y="22"/>
                    <a:pt x="38" y="22"/>
                    <a:pt x="32" y="22"/>
                  </a:cubicBezTo>
                  <a:cubicBezTo>
                    <a:pt x="32" y="36"/>
                    <a:pt x="32" y="36"/>
                    <a:pt x="32" y="36"/>
                  </a:cubicBezTo>
                  <a:cubicBezTo>
                    <a:pt x="41" y="36"/>
                    <a:pt x="48" y="37"/>
                    <a:pt x="54" y="40"/>
                  </a:cubicBezTo>
                  <a:cubicBezTo>
                    <a:pt x="55" y="41"/>
                    <a:pt x="55" y="42"/>
                    <a:pt x="55" y="43"/>
                  </a:cubicBezTo>
                  <a:cubicBezTo>
                    <a:pt x="55" y="43"/>
                    <a:pt x="55" y="43"/>
                    <a:pt x="55" y="43"/>
                  </a:cubicBezTo>
                  <a:cubicBezTo>
                    <a:pt x="54" y="43"/>
                    <a:pt x="54" y="44"/>
                    <a:pt x="53" y="44"/>
                  </a:cubicBezTo>
                  <a:cubicBezTo>
                    <a:pt x="53" y="44"/>
                    <a:pt x="52" y="44"/>
                    <a:pt x="52" y="43"/>
                  </a:cubicBezTo>
                  <a:cubicBezTo>
                    <a:pt x="51" y="43"/>
                    <a:pt x="49" y="42"/>
                    <a:pt x="48" y="42"/>
                  </a:cubicBezTo>
                  <a:cubicBezTo>
                    <a:pt x="44" y="41"/>
                    <a:pt x="38" y="40"/>
                    <a:pt x="32" y="40"/>
                  </a:cubicBezTo>
                  <a:cubicBezTo>
                    <a:pt x="32" y="54"/>
                    <a:pt x="32" y="54"/>
                    <a:pt x="32" y="54"/>
                  </a:cubicBezTo>
                  <a:cubicBezTo>
                    <a:pt x="41" y="54"/>
                    <a:pt x="48" y="56"/>
                    <a:pt x="54" y="58"/>
                  </a:cubicBezTo>
                  <a:cubicBezTo>
                    <a:pt x="55" y="59"/>
                    <a:pt x="55" y="60"/>
                    <a:pt x="55" y="61"/>
                  </a:cubicBezTo>
                  <a:cubicBezTo>
                    <a:pt x="55" y="61"/>
                    <a:pt x="55" y="61"/>
                    <a:pt x="55" y="61"/>
                  </a:cubicBezTo>
                  <a:cubicBezTo>
                    <a:pt x="54" y="61"/>
                    <a:pt x="54" y="62"/>
                    <a:pt x="53" y="62"/>
                  </a:cubicBezTo>
                  <a:cubicBezTo>
                    <a:pt x="53" y="62"/>
                    <a:pt x="52" y="62"/>
                    <a:pt x="52" y="62"/>
                  </a:cubicBezTo>
                  <a:cubicBezTo>
                    <a:pt x="51" y="61"/>
                    <a:pt x="49" y="60"/>
                    <a:pt x="48" y="60"/>
                  </a:cubicBezTo>
                  <a:cubicBezTo>
                    <a:pt x="44" y="59"/>
                    <a:pt x="38" y="58"/>
                    <a:pt x="32" y="58"/>
                  </a:cubicBezTo>
                  <a:cubicBezTo>
                    <a:pt x="32" y="115"/>
                    <a:pt x="32" y="115"/>
                    <a:pt x="32" y="115"/>
                  </a:cubicBezTo>
                  <a:cubicBezTo>
                    <a:pt x="32" y="115"/>
                    <a:pt x="32" y="115"/>
                    <a:pt x="32" y="115"/>
                  </a:cubicBezTo>
                  <a:cubicBezTo>
                    <a:pt x="47" y="115"/>
                    <a:pt x="59" y="119"/>
                    <a:pt x="63" y="130"/>
                  </a:cubicBezTo>
                  <a:close/>
                  <a:moveTo>
                    <a:pt x="32" y="0"/>
                  </a:moveTo>
                  <a:cubicBezTo>
                    <a:pt x="32" y="0"/>
                    <a:pt x="32" y="0"/>
                    <a:pt x="32" y="0"/>
                  </a:cubicBezTo>
                  <a:cubicBezTo>
                    <a:pt x="17" y="0"/>
                    <a:pt x="5" y="3"/>
                    <a:pt x="1" y="14"/>
                  </a:cubicBezTo>
                  <a:cubicBezTo>
                    <a:pt x="0" y="18"/>
                    <a:pt x="0" y="25"/>
                    <a:pt x="0" y="29"/>
                  </a:cubicBezTo>
                  <a:cubicBezTo>
                    <a:pt x="0" y="50"/>
                    <a:pt x="0" y="109"/>
                    <a:pt x="0" y="130"/>
                  </a:cubicBezTo>
                  <a:cubicBezTo>
                    <a:pt x="0" y="134"/>
                    <a:pt x="0" y="134"/>
                    <a:pt x="1" y="130"/>
                  </a:cubicBezTo>
                  <a:cubicBezTo>
                    <a:pt x="5" y="119"/>
                    <a:pt x="17" y="115"/>
                    <a:pt x="32" y="115"/>
                  </a:cubicBezTo>
                  <a:cubicBezTo>
                    <a:pt x="32" y="58"/>
                    <a:pt x="32" y="58"/>
                    <a:pt x="32" y="58"/>
                  </a:cubicBezTo>
                  <a:cubicBezTo>
                    <a:pt x="32" y="58"/>
                    <a:pt x="32" y="58"/>
                    <a:pt x="32" y="58"/>
                  </a:cubicBezTo>
                  <a:cubicBezTo>
                    <a:pt x="25" y="58"/>
                    <a:pt x="20" y="59"/>
                    <a:pt x="16" y="60"/>
                  </a:cubicBezTo>
                  <a:cubicBezTo>
                    <a:pt x="14" y="60"/>
                    <a:pt x="13" y="61"/>
                    <a:pt x="12" y="62"/>
                  </a:cubicBezTo>
                  <a:cubicBezTo>
                    <a:pt x="11" y="62"/>
                    <a:pt x="10" y="62"/>
                    <a:pt x="9" y="61"/>
                  </a:cubicBezTo>
                  <a:cubicBezTo>
                    <a:pt x="9" y="60"/>
                    <a:pt x="9" y="59"/>
                    <a:pt x="10" y="58"/>
                  </a:cubicBezTo>
                  <a:cubicBezTo>
                    <a:pt x="15" y="56"/>
                    <a:pt x="22" y="54"/>
                    <a:pt x="32" y="54"/>
                  </a:cubicBezTo>
                  <a:cubicBezTo>
                    <a:pt x="32" y="54"/>
                    <a:pt x="32" y="54"/>
                    <a:pt x="32" y="54"/>
                  </a:cubicBezTo>
                  <a:cubicBezTo>
                    <a:pt x="32" y="40"/>
                    <a:pt x="32" y="40"/>
                    <a:pt x="32" y="40"/>
                  </a:cubicBezTo>
                  <a:cubicBezTo>
                    <a:pt x="32" y="40"/>
                    <a:pt x="32" y="40"/>
                    <a:pt x="32" y="40"/>
                  </a:cubicBezTo>
                  <a:cubicBezTo>
                    <a:pt x="25" y="40"/>
                    <a:pt x="20" y="41"/>
                    <a:pt x="16" y="42"/>
                  </a:cubicBezTo>
                  <a:cubicBezTo>
                    <a:pt x="14" y="42"/>
                    <a:pt x="13" y="43"/>
                    <a:pt x="12" y="43"/>
                  </a:cubicBezTo>
                  <a:cubicBezTo>
                    <a:pt x="11" y="44"/>
                    <a:pt x="10" y="44"/>
                    <a:pt x="9" y="43"/>
                  </a:cubicBezTo>
                  <a:cubicBezTo>
                    <a:pt x="9" y="42"/>
                    <a:pt x="9" y="41"/>
                    <a:pt x="10" y="40"/>
                  </a:cubicBezTo>
                  <a:cubicBezTo>
                    <a:pt x="15" y="37"/>
                    <a:pt x="22" y="36"/>
                    <a:pt x="32" y="36"/>
                  </a:cubicBezTo>
                  <a:cubicBezTo>
                    <a:pt x="32" y="36"/>
                    <a:pt x="32" y="36"/>
                    <a:pt x="32" y="36"/>
                  </a:cubicBezTo>
                  <a:cubicBezTo>
                    <a:pt x="32" y="22"/>
                    <a:pt x="32" y="22"/>
                    <a:pt x="32" y="22"/>
                  </a:cubicBezTo>
                  <a:cubicBezTo>
                    <a:pt x="32" y="22"/>
                    <a:pt x="32" y="22"/>
                    <a:pt x="32" y="22"/>
                  </a:cubicBezTo>
                  <a:cubicBezTo>
                    <a:pt x="25" y="22"/>
                    <a:pt x="20" y="22"/>
                    <a:pt x="16" y="24"/>
                  </a:cubicBezTo>
                  <a:cubicBezTo>
                    <a:pt x="14" y="24"/>
                    <a:pt x="13" y="25"/>
                    <a:pt x="12" y="25"/>
                  </a:cubicBezTo>
                  <a:cubicBezTo>
                    <a:pt x="11" y="26"/>
                    <a:pt x="10" y="25"/>
                    <a:pt x="9" y="25"/>
                  </a:cubicBezTo>
                  <a:cubicBezTo>
                    <a:pt x="9" y="24"/>
                    <a:pt x="9" y="22"/>
                    <a:pt x="10" y="22"/>
                  </a:cubicBezTo>
                  <a:cubicBezTo>
                    <a:pt x="15" y="19"/>
                    <a:pt x="22" y="18"/>
                    <a:pt x="32" y="18"/>
                  </a:cubicBezTo>
                  <a:cubicBezTo>
                    <a:pt x="32" y="18"/>
                    <a:pt x="32" y="18"/>
                    <a:pt x="32" y="18"/>
                  </a:cubicBezTo>
                  <a:lnTo>
                    <a:pt x="3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39" name="Freeform 273"/>
            <p:cNvSpPr/>
            <p:nvPr/>
          </p:nvSpPr>
          <p:spPr bwMode="auto">
            <a:xfrm>
              <a:off x="6427788" y="3602038"/>
              <a:ext cx="219075" cy="50800"/>
            </a:xfrm>
            <a:custGeom>
              <a:avLst/>
              <a:gdLst>
                <a:gd name="T0" fmla="*/ 129 w 129"/>
                <a:gd name="T1" fmla="*/ 4 h 30"/>
                <a:gd name="T2" fmla="*/ 117 w 129"/>
                <a:gd name="T3" fmla="*/ 8 h 30"/>
                <a:gd name="T4" fmla="*/ 99 w 129"/>
                <a:gd name="T5" fmla="*/ 0 h 30"/>
                <a:gd name="T6" fmla="*/ 82 w 129"/>
                <a:gd name="T7" fmla="*/ 8 h 30"/>
                <a:gd name="T8" fmla="*/ 64 w 129"/>
                <a:gd name="T9" fmla="*/ 0 h 30"/>
                <a:gd name="T10" fmla="*/ 47 w 129"/>
                <a:gd name="T11" fmla="*/ 8 h 30"/>
                <a:gd name="T12" fmla="*/ 30 w 129"/>
                <a:gd name="T13" fmla="*/ 0 h 30"/>
                <a:gd name="T14" fmla="*/ 12 w 129"/>
                <a:gd name="T15" fmla="*/ 8 h 30"/>
                <a:gd name="T16" fmla="*/ 0 w 129"/>
                <a:gd name="T17" fmla="*/ 4 h 30"/>
                <a:gd name="T18" fmla="*/ 0 w 129"/>
                <a:gd name="T19" fmla="*/ 22 h 30"/>
                <a:gd name="T20" fmla="*/ 8 w 129"/>
                <a:gd name="T21" fmla="*/ 20 h 30"/>
                <a:gd name="T22" fmla="*/ 29 w 129"/>
                <a:gd name="T23" fmla="*/ 24 h 30"/>
                <a:gd name="T24" fmla="*/ 39 w 129"/>
                <a:gd name="T25" fmla="*/ 27 h 30"/>
                <a:gd name="T26" fmla="*/ 48 w 129"/>
                <a:gd name="T27" fmla="*/ 25 h 30"/>
                <a:gd name="T28" fmla="*/ 67 w 129"/>
                <a:gd name="T29" fmla="*/ 19 h 30"/>
                <a:gd name="T30" fmla="*/ 86 w 129"/>
                <a:gd name="T31" fmla="*/ 25 h 30"/>
                <a:gd name="T32" fmla="*/ 104 w 129"/>
                <a:gd name="T33" fmla="*/ 27 h 30"/>
                <a:gd name="T34" fmla="*/ 124 w 129"/>
                <a:gd name="T35" fmla="*/ 18 h 30"/>
                <a:gd name="T36" fmla="*/ 129 w 129"/>
                <a:gd name="T37" fmla="*/ 17 h 30"/>
                <a:gd name="T38" fmla="*/ 129 w 129"/>
                <a:gd name="T3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30">
                  <a:moveTo>
                    <a:pt x="129" y="4"/>
                  </a:moveTo>
                  <a:cubicBezTo>
                    <a:pt x="126" y="7"/>
                    <a:pt x="121" y="8"/>
                    <a:pt x="117" y="8"/>
                  </a:cubicBezTo>
                  <a:cubicBezTo>
                    <a:pt x="110" y="8"/>
                    <a:pt x="103" y="5"/>
                    <a:pt x="99" y="0"/>
                  </a:cubicBezTo>
                  <a:cubicBezTo>
                    <a:pt x="95" y="5"/>
                    <a:pt x="89" y="8"/>
                    <a:pt x="82" y="8"/>
                  </a:cubicBezTo>
                  <a:cubicBezTo>
                    <a:pt x="75" y="8"/>
                    <a:pt x="68" y="5"/>
                    <a:pt x="64" y="0"/>
                  </a:cubicBezTo>
                  <a:cubicBezTo>
                    <a:pt x="60" y="5"/>
                    <a:pt x="54" y="8"/>
                    <a:pt x="47" y="8"/>
                  </a:cubicBezTo>
                  <a:cubicBezTo>
                    <a:pt x="40" y="8"/>
                    <a:pt x="34" y="5"/>
                    <a:pt x="30" y="0"/>
                  </a:cubicBezTo>
                  <a:cubicBezTo>
                    <a:pt x="26" y="5"/>
                    <a:pt x="19" y="8"/>
                    <a:pt x="12" y="8"/>
                  </a:cubicBezTo>
                  <a:cubicBezTo>
                    <a:pt x="7" y="8"/>
                    <a:pt x="3" y="7"/>
                    <a:pt x="0" y="4"/>
                  </a:cubicBezTo>
                  <a:cubicBezTo>
                    <a:pt x="0" y="22"/>
                    <a:pt x="0" y="22"/>
                    <a:pt x="0" y="22"/>
                  </a:cubicBezTo>
                  <a:cubicBezTo>
                    <a:pt x="2" y="21"/>
                    <a:pt x="5" y="20"/>
                    <a:pt x="8" y="20"/>
                  </a:cubicBezTo>
                  <a:cubicBezTo>
                    <a:pt x="16" y="19"/>
                    <a:pt x="22" y="20"/>
                    <a:pt x="29" y="24"/>
                  </a:cubicBezTo>
                  <a:cubicBezTo>
                    <a:pt x="32" y="25"/>
                    <a:pt x="36" y="27"/>
                    <a:pt x="39" y="27"/>
                  </a:cubicBezTo>
                  <a:cubicBezTo>
                    <a:pt x="42" y="27"/>
                    <a:pt x="45" y="26"/>
                    <a:pt x="48" y="25"/>
                  </a:cubicBezTo>
                  <a:cubicBezTo>
                    <a:pt x="54" y="22"/>
                    <a:pt x="60" y="19"/>
                    <a:pt x="67" y="19"/>
                  </a:cubicBezTo>
                  <a:cubicBezTo>
                    <a:pt x="74" y="19"/>
                    <a:pt x="80" y="22"/>
                    <a:pt x="86" y="25"/>
                  </a:cubicBezTo>
                  <a:cubicBezTo>
                    <a:pt x="92" y="28"/>
                    <a:pt x="98" y="30"/>
                    <a:pt x="104" y="27"/>
                  </a:cubicBezTo>
                  <a:cubicBezTo>
                    <a:pt x="111" y="24"/>
                    <a:pt x="117" y="19"/>
                    <a:pt x="124" y="18"/>
                  </a:cubicBezTo>
                  <a:cubicBezTo>
                    <a:pt x="126" y="17"/>
                    <a:pt x="128" y="17"/>
                    <a:pt x="129" y="17"/>
                  </a:cubicBezTo>
                  <a:lnTo>
                    <a:pt x="129" y="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40" name="Freeform 274"/>
            <p:cNvSpPr/>
            <p:nvPr/>
          </p:nvSpPr>
          <p:spPr bwMode="auto">
            <a:xfrm>
              <a:off x="6427788" y="3652838"/>
              <a:ext cx="219075" cy="36512"/>
            </a:xfrm>
            <a:custGeom>
              <a:avLst/>
              <a:gdLst>
                <a:gd name="T0" fmla="*/ 118 w 129"/>
                <a:gd name="T1" fmla="*/ 4 h 21"/>
                <a:gd name="T2" fmla="*/ 99 w 129"/>
                <a:gd name="T3" fmla="*/ 12 h 21"/>
                <a:gd name="T4" fmla="*/ 82 w 129"/>
                <a:gd name="T5" fmla="*/ 7 h 21"/>
                <a:gd name="T6" fmla="*/ 66 w 129"/>
                <a:gd name="T7" fmla="*/ 2 h 21"/>
                <a:gd name="T8" fmla="*/ 49 w 129"/>
                <a:gd name="T9" fmla="*/ 8 h 21"/>
                <a:gd name="T10" fmla="*/ 30 w 129"/>
                <a:gd name="T11" fmla="*/ 9 h 21"/>
                <a:gd name="T12" fmla="*/ 13 w 129"/>
                <a:gd name="T13" fmla="*/ 2 h 21"/>
                <a:gd name="T14" fmla="*/ 0 w 129"/>
                <a:gd name="T15" fmla="*/ 8 h 21"/>
                <a:gd name="T16" fmla="*/ 0 w 129"/>
                <a:gd name="T17" fmla="*/ 21 h 21"/>
                <a:gd name="T18" fmla="*/ 129 w 129"/>
                <a:gd name="T19" fmla="*/ 21 h 21"/>
                <a:gd name="T20" fmla="*/ 129 w 129"/>
                <a:gd name="T21" fmla="*/ 1 h 21"/>
                <a:gd name="T22" fmla="*/ 118 w 129"/>
                <a:gd name="T23"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21">
                  <a:moveTo>
                    <a:pt x="118" y="4"/>
                  </a:moveTo>
                  <a:cubicBezTo>
                    <a:pt x="112" y="8"/>
                    <a:pt x="106" y="12"/>
                    <a:pt x="99" y="12"/>
                  </a:cubicBezTo>
                  <a:cubicBezTo>
                    <a:pt x="93" y="12"/>
                    <a:pt x="87" y="10"/>
                    <a:pt x="82" y="7"/>
                  </a:cubicBezTo>
                  <a:cubicBezTo>
                    <a:pt x="77" y="5"/>
                    <a:pt x="72" y="1"/>
                    <a:pt x="66" y="2"/>
                  </a:cubicBezTo>
                  <a:cubicBezTo>
                    <a:pt x="60" y="2"/>
                    <a:pt x="55" y="6"/>
                    <a:pt x="49" y="8"/>
                  </a:cubicBezTo>
                  <a:cubicBezTo>
                    <a:pt x="43" y="11"/>
                    <a:pt x="37" y="11"/>
                    <a:pt x="30" y="9"/>
                  </a:cubicBezTo>
                  <a:cubicBezTo>
                    <a:pt x="25" y="6"/>
                    <a:pt x="19" y="2"/>
                    <a:pt x="13" y="2"/>
                  </a:cubicBezTo>
                  <a:cubicBezTo>
                    <a:pt x="8" y="2"/>
                    <a:pt x="3" y="4"/>
                    <a:pt x="0" y="8"/>
                  </a:cubicBezTo>
                  <a:cubicBezTo>
                    <a:pt x="0" y="21"/>
                    <a:pt x="0" y="21"/>
                    <a:pt x="0" y="21"/>
                  </a:cubicBezTo>
                  <a:cubicBezTo>
                    <a:pt x="129" y="21"/>
                    <a:pt x="129" y="21"/>
                    <a:pt x="129" y="21"/>
                  </a:cubicBezTo>
                  <a:cubicBezTo>
                    <a:pt x="129" y="1"/>
                    <a:pt x="129" y="1"/>
                    <a:pt x="129" y="1"/>
                  </a:cubicBezTo>
                  <a:cubicBezTo>
                    <a:pt x="125" y="0"/>
                    <a:pt x="121" y="3"/>
                    <a:pt x="118"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41" name="Freeform 275"/>
            <p:cNvSpPr/>
            <p:nvPr/>
          </p:nvSpPr>
          <p:spPr bwMode="auto">
            <a:xfrm>
              <a:off x="6419850" y="3502025"/>
              <a:ext cx="234950" cy="107950"/>
            </a:xfrm>
            <a:custGeom>
              <a:avLst/>
              <a:gdLst>
                <a:gd name="T0" fmla="*/ 135 w 139"/>
                <a:gd name="T1" fmla="*/ 57 h 63"/>
                <a:gd name="T2" fmla="*/ 135 w 139"/>
                <a:gd name="T3" fmla="*/ 57 h 63"/>
                <a:gd name="T4" fmla="*/ 139 w 139"/>
                <a:gd name="T5" fmla="*/ 46 h 63"/>
                <a:gd name="T6" fmla="*/ 139 w 139"/>
                <a:gd name="T7" fmla="*/ 16 h 63"/>
                <a:gd name="T8" fmla="*/ 76 w 139"/>
                <a:gd name="T9" fmla="*/ 16 h 63"/>
                <a:gd name="T10" fmla="*/ 76 w 139"/>
                <a:gd name="T11" fmla="*/ 14 h 63"/>
                <a:gd name="T12" fmla="*/ 76 w 139"/>
                <a:gd name="T13" fmla="*/ 12 h 63"/>
                <a:gd name="T14" fmla="*/ 76 w 139"/>
                <a:gd name="T15" fmla="*/ 0 h 63"/>
                <a:gd name="T16" fmla="*/ 69 w 139"/>
                <a:gd name="T17" fmla="*/ 2 h 63"/>
                <a:gd name="T18" fmla="*/ 62 w 139"/>
                <a:gd name="T19" fmla="*/ 0 h 63"/>
                <a:gd name="T20" fmla="*/ 62 w 139"/>
                <a:gd name="T21" fmla="*/ 12 h 63"/>
                <a:gd name="T22" fmla="*/ 62 w 139"/>
                <a:gd name="T23" fmla="*/ 14 h 63"/>
                <a:gd name="T24" fmla="*/ 62 w 139"/>
                <a:gd name="T25" fmla="*/ 16 h 63"/>
                <a:gd name="T26" fmla="*/ 0 w 139"/>
                <a:gd name="T27" fmla="*/ 16 h 63"/>
                <a:gd name="T28" fmla="*/ 0 w 139"/>
                <a:gd name="T29" fmla="*/ 46 h 63"/>
                <a:gd name="T30" fmla="*/ 4 w 139"/>
                <a:gd name="T31" fmla="*/ 57 h 63"/>
                <a:gd name="T32" fmla="*/ 4 w 139"/>
                <a:gd name="T33" fmla="*/ 57 h 63"/>
                <a:gd name="T34" fmla="*/ 5 w 139"/>
                <a:gd name="T35" fmla="*/ 58 h 63"/>
                <a:gd name="T36" fmla="*/ 17 w 139"/>
                <a:gd name="T37" fmla="*/ 63 h 63"/>
                <a:gd name="T38" fmla="*/ 35 w 139"/>
                <a:gd name="T39" fmla="*/ 46 h 63"/>
                <a:gd name="T40" fmla="*/ 52 w 139"/>
                <a:gd name="T41" fmla="*/ 63 h 63"/>
                <a:gd name="T42" fmla="*/ 69 w 139"/>
                <a:gd name="T43" fmla="*/ 46 h 63"/>
                <a:gd name="T44" fmla="*/ 87 w 139"/>
                <a:gd name="T45" fmla="*/ 63 h 63"/>
                <a:gd name="T46" fmla="*/ 104 w 139"/>
                <a:gd name="T47" fmla="*/ 46 h 63"/>
                <a:gd name="T48" fmla="*/ 122 w 139"/>
                <a:gd name="T49" fmla="*/ 63 h 63"/>
                <a:gd name="T50" fmla="*/ 134 w 139"/>
                <a:gd name="T51" fmla="*/ 58 h 63"/>
                <a:gd name="T52" fmla="*/ 135 w 139"/>
                <a:gd name="T53" fmla="*/ 5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9" h="63">
                  <a:moveTo>
                    <a:pt x="135" y="57"/>
                  </a:moveTo>
                  <a:cubicBezTo>
                    <a:pt x="135" y="57"/>
                    <a:pt x="135" y="57"/>
                    <a:pt x="135" y="57"/>
                  </a:cubicBezTo>
                  <a:cubicBezTo>
                    <a:pt x="138" y="54"/>
                    <a:pt x="139" y="50"/>
                    <a:pt x="139" y="46"/>
                  </a:cubicBezTo>
                  <a:cubicBezTo>
                    <a:pt x="139" y="16"/>
                    <a:pt x="139" y="16"/>
                    <a:pt x="139" y="16"/>
                  </a:cubicBezTo>
                  <a:cubicBezTo>
                    <a:pt x="76" y="16"/>
                    <a:pt x="76" y="16"/>
                    <a:pt x="76" y="16"/>
                  </a:cubicBezTo>
                  <a:cubicBezTo>
                    <a:pt x="76" y="14"/>
                    <a:pt x="76" y="14"/>
                    <a:pt x="76" y="14"/>
                  </a:cubicBezTo>
                  <a:cubicBezTo>
                    <a:pt x="76" y="12"/>
                    <a:pt x="76" y="12"/>
                    <a:pt x="76" y="12"/>
                  </a:cubicBezTo>
                  <a:cubicBezTo>
                    <a:pt x="76" y="0"/>
                    <a:pt x="76" y="0"/>
                    <a:pt x="76" y="0"/>
                  </a:cubicBezTo>
                  <a:cubicBezTo>
                    <a:pt x="74" y="2"/>
                    <a:pt x="72" y="2"/>
                    <a:pt x="69" y="2"/>
                  </a:cubicBezTo>
                  <a:cubicBezTo>
                    <a:pt x="67" y="2"/>
                    <a:pt x="64" y="2"/>
                    <a:pt x="62" y="0"/>
                  </a:cubicBezTo>
                  <a:cubicBezTo>
                    <a:pt x="62" y="12"/>
                    <a:pt x="62" y="12"/>
                    <a:pt x="62" y="12"/>
                  </a:cubicBezTo>
                  <a:cubicBezTo>
                    <a:pt x="62" y="14"/>
                    <a:pt x="62" y="14"/>
                    <a:pt x="62" y="14"/>
                  </a:cubicBezTo>
                  <a:cubicBezTo>
                    <a:pt x="62" y="16"/>
                    <a:pt x="62" y="16"/>
                    <a:pt x="62" y="16"/>
                  </a:cubicBezTo>
                  <a:cubicBezTo>
                    <a:pt x="0" y="16"/>
                    <a:pt x="0" y="16"/>
                    <a:pt x="0" y="16"/>
                  </a:cubicBezTo>
                  <a:cubicBezTo>
                    <a:pt x="0" y="46"/>
                    <a:pt x="0" y="46"/>
                    <a:pt x="0" y="46"/>
                  </a:cubicBezTo>
                  <a:cubicBezTo>
                    <a:pt x="0" y="50"/>
                    <a:pt x="1" y="54"/>
                    <a:pt x="4" y="57"/>
                  </a:cubicBezTo>
                  <a:cubicBezTo>
                    <a:pt x="4" y="57"/>
                    <a:pt x="4" y="57"/>
                    <a:pt x="4" y="57"/>
                  </a:cubicBezTo>
                  <a:cubicBezTo>
                    <a:pt x="4" y="57"/>
                    <a:pt x="4" y="58"/>
                    <a:pt x="5" y="58"/>
                  </a:cubicBezTo>
                  <a:cubicBezTo>
                    <a:pt x="8" y="61"/>
                    <a:pt x="12" y="63"/>
                    <a:pt x="17" y="63"/>
                  </a:cubicBezTo>
                  <a:cubicBezTo>
                    <a:pt x="27" y="63"/>
                    <a:pt x="35" y="55"/>
                    <a:pt x="35" y="46"/>
                  </a:cubicBezTo>
                  <a:cubicBezTo>
                    <a:pt x="35" y="55"/>
                    <a:pt x="42" y="63"/>
                    <a:pt x="52" y="63"/>
                  </a:cubicBezTo>
                  <a:cubicBezTo>
                    <a:pt x="62" y="63"/>
                    <a:pt x="69" y="55"/>
                    <a:pt x="69" y="46"/>
                  </a:cubicBezTo>
                  <a:cubicBezTo>
                    <a:pt x="69" y="55"/>
                    <a:pt x="77" y="63"/>
                    <a:pt x="87" y="63"/>
                  </a:cubicBezTo>
                  <a:cubicBezTo>
                    <a:pt x="97" y="63"/>
                    <a:pt x="104" y="55"/>
                    <a:pt x="104" y="46"/>
                  </a:cubicBezTo>
                  <a:cubicBezTo>
                    <a:pt x="104" y="55"/>
                    <a:pt x="112" y="63"/>
                    <a:pt x="122" y="63"/>
                  </a:cubicBezTo>
                  <a:cubicBezTo>
                    <a:pt x="127" y="63"/>
                    <a:pt x="131" y="61"/>
                    <a:pt x="134" y="58"/>
                  </a:cubicBezTo>
                  <a:cubicBezTo>
                    <a:pt x="134" y="58"/>
                    <a:pt x="135" y="57"/>
                    <a:pt x="135" y="5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42" name="Freeform 276"/>
            <p:cNvSpPr/>
            <p:nvPr/>
          </p:nvSpPr>
          <p:spPr bwMode="auto">
            <a:xfrm>
              <a:off x="6405563" y="3695700"/>
              <a:ext cx="261937" cy="31750"/>
            </a:xfrm>
            <a:custGeom>
              <a:avLst/>
              <a:gdLst>
                <a:gd name="T0" fmla="*/ 77 w 155"/>
                <a:gd name="T1" fmla="*/ 19 h 19"/>
                <a:gd name="T2" fmla="*/ 155 w 155"/>
                <a:gd name="T3" fmla="*/ 0 h 19"/>
                <a:gd name="T4" fmla="*/ 143 w 155"/>
                <a:gd name="T5" fmla="*/ 0 h 19"/>
                <a:gd name="T6" fmla="*/ 143 w 155"/>
                <a:gd name="T7" fmla="*/ 0 h 19"/>
                <a:gd name="T8" fmla="*/ 142 w 155"/>
                <a:gd name="T9" fmla="*/ 0 h 19"/>
                <a:gd name="T10" fmla="*/ 13 w 155"/>
                <a:gd name="T11" fmla="*/ 0 h 19"/>
                <a:gd name="T12" fmla="*/ 12 w 155"/>
                <a:gd name="T13" fmla="*/ 0 h 19"/>
                <a:gd name="T14" fmla="*/ 12 w 155"/>
                <a:gd name="T15" fmla="*/ 0 h 19"/>
                <a:gd name="T16" fmla="*/ 0 w 155"/>
                <a:gd name="T17" fmla="*/ 0 h 19"/>
                <a:gd name="T18" fmla="*/ 77 w 155"/>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19">
                  <a:moveTo>
                    <a:pt x="77" y="19"/>
                  </a:moveTo>
                  <a:cubicBezTo>
                    <a:pt x="120" y="19"/>
                    <a:pt x="155" y="10"/>
                    <a:pt x="155" y="0"/>
                  </a:cubicBezTo>
                  <a:cubicBezTo>
                    <a:pt x="143" y="0"/>
                    <a:pt x="143" y="0"/>
                    <a:pt x="143" y="0"/>
                  </a:cubicBezTo>
                  <a:cubicBezTo>
                    <a:pt x="143" y="0"/>
                    <a:pt x="143" y="0"/>
                    <a:pt x="143" y="0"/>
                  </a:cubicBezTo>
                  <a:cubicBezTo>
                    <a:pt x="142" y="0"/>
                    <a:pt x="142" y="0"/>
                    <a:pt x="142" y="0"/>
                  </a:cubicBezTo>
                  <a:cubicBezTo>
                    <a:pt x="13" y="0"/>
                    <a:pt x="13" y="0"/>
                    <a:pt x="13" y="0"/>
                  </a:cubicBezTo>
                  <a:cubicBezTo>
                    <a:pt x="12" y="0"/>
                    <a:pt x="12" y="0"/>
                    <a:pt x="12" y="0"/>
                  </a:cubicBezTo>
                  <a:cubicBezTo>
                    <a:pt x="12" y="0"/>
                    <a:pt x="12" y="0"/>
                    <a:pt x="12" y="0"/>
                  </a:cubicBezTo>
                  <a:cubicBezTo>
                    <a:pt x="0" y="0"/>
                    <a:pt x="0" y="0"/>
                    <a:pt x="0" y="0"/>
                  </a:cubicBezTo>
                  <a:cubicBezTo>
                    <a:pt x="0" y="10"/>
                    <a:pt x="34" y="19"/>
                    <a:pt x="77" y="1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43" name="Freeform 277"/>
            <p:cNvSpPr/>
            <p:nvPr/>
          </p:nvSpPr>
          <p:spPr bwMode="auto">
            <a:xfrm>
              <a:off x="6521450" y="3444875"/>
              <a:ext cx="31750" cy="53975"/>
            </a:xfrm>
            <a:custGeom>
              <a:avLst/>
              <a:gdLst>
                <a:gd name="T0" fmla="*/ 5 w 19"/>
                <a:gd name="T1" fmla="*/ 31 h 32"/>
                <a:gd name="T2" fmla="*/ 9 w 19"/>
                <a:gd name="T3" fmla="*/ 32 h 32"/>
                <a:gd name="T4" fmla="*/ 14 w 19"/>
                <a:gd name="T5" fmla="*/ 31 h 32"/>
                <a:gd name="T6" fmla="*/ 19 w 19"/>
                <a:gd name="T7" fmla="*/ 21 h 32"/>
                <a:gd name="T8" fmla="*/ 9 w 19"/>
                <a:gd name="T9" fmla="*/ 0 h 32"/>
                <a:gd name="T10" fmla="*/ 9 w 19"/>
                <a:gd name="T11" fmla="*/ 0 h 32"/>
                <a:gd name="T12" fmla="*/ 0 w 19"/>
                <a:gd name="T13" fmla="*/ 21 h 32"/>
                <a:gd name="T14" fmla="*/ 5 w 19"/>
                <a:gd name="T15" fmla="*/ 31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2">
                  <a:moveTo>
                    <a:pt x="5" y="31"/>
                  </a:moveTo>
                  <a:cubicBezTo>
                    <a:pt x="6" y="32"/>
                    <a:pt x="8" y="32"/>
                    <a:pt x="9" y="32"/>
                  </a:cubicBezTo>
                  <a:cubicBezTo>
                    <a:pt x="11" y="32"/>
                    <a:pt x="13" y="32"/>
                    <a:pt x="14" y="31"/>
                  </a:cubicBezTo>
                  <a:cubicBezTo>
                    <a:pt x="17" y="29"/>
                    <a:pt x="19" y="25"/>
                    <a:pt x="19" y="21"/>
                  </a:cubicBezTo>
                  <a:cubicBezTo>
                    <a:pt x="19" y="18"/>
                    <a:pt x="14" y="0"/>
                    <a:pt x="9" y="0"/>
                  </a:cubicBezTo>
                  <a:cubicBezTo>
                    <a:pt x="9" y="0"/>
                    <a:pt x="9" y="0"/>
                    <a:pt x="9" y="0"/>
                  </a:cubicBezTo>
                  <a:cubicBezTo>
                    <a:pt x="4" y="0"/>
                    <a:pt x="0" y="18"/>
                    <a:pt x="0" y="21"/>
                  </a:cubicBezTo>
                  <a:cubicBezTo>
                    <a:pt x="0" y="25"/>
                    <a:pt x="2" y="29"/>
                    <a:pt x="5" y="3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44" name="Freeform 278"/>
            <p:cNvSpPr>
              <a:spLocks noEditPoints="1"/>
            </p:cNvSpPr>
            <p:nvPr/>
          </p:nvSpPr>
          <p:spPr bwMode="auto">
            <a:xfrm>
              <a:off x="5946775" y="2719388"/>
              <a:ext cx="276225" cy="236537"/>
            </a:xfrm>
            <a:custGeom>
              <a:avLst/>
              <a:gdLst>
                <a:gd name="T0" fmla="*/ 109 w 163"/>
                <a:gd name="T1" fmla="*/ 140 h 140"/>
                <a:gd name="T2" fmla="*/ 113 w 163"/>
                <a:gd name="T3" fmla="*/ 140 h 140"/>
                <a:gd name="T4" fmla="*/ 116 w 163"/>
                <a:gd name="T5" fmla="*/ 136 h 140"/>
                <a:gd name="T6" fmla="*/ 140 w 163"/>
                <a:gd name="T7" fmla="*/ 24 h 140"/>
                <a:gd name="T8" fmla="*/ 100 w 163"/>
                <a:gd name="T9" fmla="*/ 0 h 140"/>
                <a:gd name="T10" fmla="*/ 81 w 163"/>
                <a:gd name="T11" fmla="*/ 4 h 140"/>
                <a:gd name="T12" fmla="*/ 74 w 163"/>
                <a:gd name="T13" fmla="*/ 8 h 140"/>
                <a:gd name="T14" fmla="*/ 74 w 163"/>
                <a:gd name="T15" fmla="*/ 46 h 140"/>
                <a:gd name="T16" fmla="*/ 75 w 163"/>
                <a:gd name="T17" fmla="*/ 43 h 140"/>
                <a:gd name="T18" fmla="*/ 89 w 163"/>
                <a:gd name="T19" fmla="*/ 23 h 140"/>
                <a:gd name="T20" fmla="*/ 89 w 163"/>
                <a:gd name="T21" fmla="*/ 23 h 140"/>
                <a:gd name="T22" fmla="*/ 100 w 163"/>
                <a:gd name="T23" fmla="*/ 21 h 140"/>
                <a:gd name="T24" fmla="*/ 122 w 163"/>
                <a:gd name="T25" fmla="*/ 34 h 140"/>
                <a:gd name="T26" fmla="*/ 122 w 163"/>
                <a:gd name="T27" fmla="*/ 35 h 140"/>
                <a:gd name="T28" fmla="*/ 126 w 163"/>
                <a:gd name="T29" fmla="*/ 57 h 140"/>
                <a:gd name="T30" fmla="*/ 103 w 163"/>
                <a:gd name="T31" fmla="*/ 119 h 140"/>
                <a:gd name="T32" fmla="*/ 74 w 163"/>
                <a:gd name="T33" fmla="*/ 115 h 140"/>
                <a:gd name="T34" fmla="*/ 74 w 163"/>
                <a:gd name="T35" fmla="*/ 136 h 140"/>
                <a:gd name="T36" fmla="*/ 109 w 163"/>
                <a:gd name="T37" fmla="*/ 140 h 140"/>
                <a:gd name="T38" fmla="*/ 74 w 163"/>
                <a:gd name="T39" fmla="*/ 8 h 140"/>
                <a:gd name="T40" fmla="*/ 59 w 163"/>
                <a:gd name="T41" fmla="*/ 28 h 140"/>
                <a:gd name="T42" fmla="*/ 46 w 163"/>
                <a:gd name="T43" fmla="*/ 26 h 140"/>
                <a:gd name="T44" fmla="*/ 26 w 163"/>
                <a:gd name="T45" fmla="*/ 31 h 140"/>
                <a:gd name="T46" fmla="*/ 4 w 163"/>
                <a:gd name="T47" fmla="*/ 56 h 140"/>
                <a:gd name="T48" fmla="*/ 6 w 163"/>
                <a:gd name="T49" fmla="*/ 90 h 140"/>
                <a:gd name="T50" fmla="*/ 74 w 163"/>
                <a:gd name="T51" fmla="*/ 136 h 140"/>
                <a:gd name="T52" fmla="*/ 74 w 163"/>
                <a:gd name="T53" fmla="*/ 115 h 140"/>
                <a:gd name="T54" fmla="*/ 41 w 163"/>
                <a:gd name="T55" fmla="*/ 100 h 140"/>
                <a:gd name="T56" fmla="*/ 25 w 163"/>
                <a:gd name="T57" fmla="*/ 82 h 140"/>
                <a:gd name="T58" fmla="*/ 25 w 163"/>
                <a:gd name="T59" fmla="*/ 82 h 140"/>
                <a:gd name="T60" fmla="*/ 36 w 163"/>
                <a:gd name="T61" fmla="*/ 49 h 140"/>
                <a:gd name="T62" fmla="*/ 47 w 163"/>
                <a:gd name="T63" fmla="*/ 46 h 140"/>
                <a:gd name="T64" fmla="*/ 60 w 163"/>
                <a:gd name="T65" fmla="*/ 50 h 140"/>
                <a:gd name="T66" fmla="*/ 66 w 163"/>
                <a:gd name="T67" fmla="*/ 52 h 140"/>
                <a:gd name="T68" fmla="*/ 74 w 163"/>
                <a:gd name="T69" fmla="*/ 46 h 140"/>
                <a:gd name="T70" fmla="*/ 74 w 163"/>
                <a:gd name="T71" fmla="*/ 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40">
                  <a:moveTo>
                    <a:pt x="109" y="140"/>
                  </a:moveTo>
                  <a:cubicBezTo>
                    <a:pt x="113" y="140"/>
                    <a:pt x="113" y="140"/>
                    <a:pt x="113" y="140"/>
                  </a:cubicBezTo>
                  <a:cubicBezTo>
                    <a:pt x="116" y="136"/>
                    <a:pt x="116" y="136"/>
                    <a:pt x="116" y="136"/>
                  </a:cubicBezTo>
                  <a:cubicBezTo>
                    <a:pt x="163" y="73"/>
                    <a:pt x="142" y="29"/>
                    <a:pt x="140" y="24"/>
                  </a:cubicBezTo>
                  <a:cubicBezTo>
                    <a:pt x="132" y="9"/>
                    <a:pt x="117" y="0"/>
                    <a:pt x="100" y="0"/>
                  </a:cubicBezTo>
                  <a:cubicBezTo>
                    <a:pt x="93" y="0"/>
                    <a:pt x="87" y="1"/>
                    <a:pt x="81" y="4"/>
                  </a:cubicBezTo>
                  <a:cubicBezTo>
                    <a:pt x="78" y="5"/>
                    <a:pt x="76" y="7"/>
                    <a:pt x="74" y="8"/>
                  </a:cubicBezTo>
                  <a:cubicBezTo>
                    <a:pt x="74" y="46"/>
                    <a:pt x="74" y="46"/>
                    <a:pt x="74" y="46"/>
                  </a:cubicBezTo>
                  <a:cubicBezTo>
                    <a:pt x="75" y="45"/>
                    <a:pt x="75" y="44"/>
                    <a:pt x="75" y="43"/>
                  </a:cubicBezTo>
                  <a:cubicBezTo>
                    <a:pt x="76" y="35"/>
                    <a:pt x="81" y="27"/>
                    <a:pt x="89" y="23"/>
                  </a:cubicBezTo>
                  <a:cubicBezTo>
                    <a:pt x="89" y="23"/>
                    <a:pt x="89" y="23"/>
                    <a:pt x="89" y="23"/>
                  </a:cubicBezTo>
                  <a:cubicBezTo>
                    <a:pt x="92" y="21"/>
                    <a:pt x="96" y="21"/>
                    <a:pt x="100" y="21"/>
                  </a:cubicBezTo>
                  <a:cubicBezTo>
                    <a:pt x="109" y="21"/>
                    <a:pt x="117" y="26"/>
                    <a:pt x="122" y="34"/>
                  </a:cubicBezTo>
                  <a:cubicBezTo>
                    <a:pt x="122" y="35"/>
                    <a:pt x="122" y="35"/>
                    <a:pt x="122" y="35"/>
                  </a:cubicBezTo>
                  <a:cubicBezTo>
                    <a:pt x="122" y="35"/>
                    <a:pt x="126" y="43"/>
                    <a:pt x="126" y="57"/>
                  </a:cubicBezTo>
                  <a:cubicBezTo>
                    <a:pt x="126" y="71"/>
                    <a:pt x="122" y="93"/>
                    <a:pt x="103" y="119"/>
                  </a:cubicBezTo>
                  <a:cubicBezTo>
                    <a:pt x="93" y="119"/>
                    <a:pt x="83" y="118"/>
                    <a:pt x="74" y="115"/>
                  </a:cubicBezTo>
                  <a:cubicBezTo>
                    <a:pt x="74" y="136"/>
                    <a:pt x="74" y="136"/>
                    <a:pt x="74" y="136"/>
                  </a:cubicBezTo>
                  <a:cubicBezTo>
                    <a:pt x="84" y="138"/>
                    <a:pt x="96" y="140"/>
                    <a:pt x="109" y="140"/>
                  </a:cubicBezTo>
                  <a:close/>
                  <a:moveTo>
                    <a:pt x="74" y="8"/>
                  </a:moveTo>
                  <a:cubicBezTo>
                    <a:pt x="67" y="13"/>
                    <a:pt x="62" y="20"/>
                    <a:pt x="59" y="28"/>
                  </a:cubicBezTo>
                  <a:cubicBezTo>
                    <a:pt x="55" y="27"/>
                    <a:pt x="50" y="26"/>
                    <a:pt x="46" y="26"/>
                  </a:cubicBezTo>
                  <a:cubicBezTo>
                    <a:pt x="39" y="26"/>
                    <a:pt x="32" y="28"/>
                    <a:pt x="26" y="31"/>
                  </a:cubicBezTo>
                  <a:cubicBezTo>
                    <a:pt x="16" y="36"/>
                    <a:pt x="8" y="45"/>
                    <a:pt x="4" y="56"/>
                  </a:cubicBezTo>
                  <a:cubicBezTo>
                    <a:pt x="0" y="67"/>
                    <a:pt x="1" y="79"/>
                    <a:pt x="6" y="90"/>
                  </a:cubicBezTo>
                  <a:cubicBezTo>
                    <a:pt x="8" y="94"/>
                    <a:pt x="23" y="125"/>
                    <a:pt x="74" y="136"/>
                  </a:cubicBezTo>
                  <a:cubicBezTo>
                    <a:pt x="74" y="115"/>
                    <a:pt x="74" y="115"/>
                    <a:pt x="74" y="115"/>
                  </a:cubicBezTo>
                  <a:cubicBezTo>
                    <a:pt x="62" y="112"/>
                    <a:pt x="50" y="107"/>
                    <a:pt x="41" y="100"/>
                  </a:cubicBezTo>
                  <a:cubicBezTo>
                    <a:pt x="30" y="91"/>
                    <a:pt x="26" y="83"/>
                    <a:pt x="25" y="82"/>
                  </a:cubicBezTo>
                  <a:cubicBezTo>
                    <a:pt x="25" y="82"/>
                    <a:pt x="25" y="82"/>
                    <a:pt x="25" y="82"/>
                  </a:cubicBezTo>
                  <a:cubicBezTo>
                    <a:pt x="19" y="69"/>
                    <a:pt x="24" y="55"/>
                    <a:pt x="36" y="49"/>
                  </a:cubicBezTo>
                  <a:cubicBezTo>
                    <a:pt x="40" y="47"/>
                    <a:pt x="43" y="46"/>
                    <a:pt x="47" y="46"/>
                  </a:cubicBezTo>
                  <a:cubicBezTo>
                    <a:pt x="52" y="46"/>
                    <a:pt x="56" y="48"/>
                    <a:pt x="60" y="50"/>
                  </a:cubicBezTo>
                  <a:cubicBezTo>
                    <a:pt x="62" y="51"/>
                    <a:pt x="64" y="52"/>
                    <a:pt x="66" y="52"/>
                  </a:cubicBezTo>
                  <a:cubicBezTo>
                    <a:pt x="70" y="52"/>
                    <a:pt x="73" y="50"/>
                    <a:pt x="74" y="46"/>
                  </a:cubicBezTo>
                  <a:lnTo>
                    <a:pt x="74" y="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45" name="Oval 279"/>
            <p:cNvSpPr>
              <a:spLocks noChangeArrowheads="1"/>
            </p:cNvSpPr>
            <p:nvPr/>
          </p:nvSpPr>
          <p:spPr bwMode="auto">
            <a:xfrm>
              <a:off x="6378575" y="3116263"/>
              <a:ext cx="55563" cy="5556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3046" name="Freeform 280"/>
            <p:cNvSpPr/>
            <p:nvPr/>
          </p:nvSpPr>
          <p:spPr bwMode="auto">
            <a:xfrm>
              <a:off x="6338888" y="3184525"/>
              <a:ext cx="136525" cy="211138"/>
            </a:xfrm>
            <a:custGeom>
              <a:avLst/>
              <a:gdLst>
                <a:gd name="T0" fmla="*/ 14 w 86"/>
                <a:gd name="T1" fmla="*/ 24 h 133"/>
                <a:gd name="T2" fmla="*/ 19 w 86"/>
                <a:gd name="T3" fmla="*/ 24 h 133"/>
                <a:gd name="T4" fmla="*/ 19 w 86"/>
                <a:gd name="T5" fmla="*/ 67 h 133"/>
                <a:gd name="T6" fmla="*/ 19 w 86"/>
                <a:gd name="T7" fmla="*/ 133 h 133"/>
                <a:gd name="T8" fmla="*/ 40 w 86"/>
                <a:gd name="T9" fmla="*/ 133 h 133"/>
                <a:gd name="T10" fmla="*/ 40 w 86"/>
                <a:gd name="T11" fmla="*/ 63 h 133"/>
                <a:gd name="T12" fmla="*/ 46 w 86"/>
                <a:gd name="T13" fmla="*/ 63 h 133"/>
                <a:gd name="T14" fmla="*/ 46 w 86"/>
                <a:gd name="T15" fmla="*/ 133 h 133"/>
                <a:gd name="T16" fmla="*/ 67 w 86"/>
                <a:gd name="T17" fmla="*/ 133 h 133"/>
                <a:gd name="T18" fmla="*/ 67 w 86"/>
                <a:gd name="T19" fmla="*/ 63 h 133"/>
                <a:gd name="T20" fmla="*/ 67 w 86"/>
                <a:gd name="T21" fmla="*/ 24 h 133"/>
                <a:gd name="T22" fmla="*/ 72 w 86"/>
                <a:gd name="T23" fmla="*/ 24 h 133"/>
                <a:gd name="T24" fmla="*/ 72 w 86"/>
                <a:gd name="T25" fmla="*/ 63 h 133"/>
                <a:gd name="T26" fmla="*/ 86 w 86"/>
                <a:gd name="T27" fmla="*/ 63 h 133"/>
                <a:gd name="T28" fmla="*/ 86 w 86"/>
                <a:gd name="T29" fmla="*/ 0 h 133"/>
                <a:gd name="T30" fmla="*/ 0 w 86"/>
                <a:gd name="T31" fmla="*/ 0 h 133"/>
                <a:gd name="T32" fmla="*/ 0 w 86"/>
                <a:gd name="T33" fmla="*/ 63 h 133"/>
                <a:gd name="T34" fmla="*/ 14 w 86"/>
                <a:gd name="T35" fmla="*/ 63 h 133"/>
                <a:gd name="T36" fmla="*/ 14 w 86"/>
                <a:gd name="T37" fmla="*/ 2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 h="133">
                  <a:moveTo>
                    <a:pt x="14" y="24"/>
                  </a:moveTo>
                  <a:lnTo>
                    <a:pt x="19" y="24"/>
                  </a:lnTo>
                  <a:lnTo>
                    <a:pt x="19" y="67"/>
                  </a:lnTo>
                  <a:lnTo>
                    <a:pt x="19" y="133"/>
                  </a:lnTo>
                  <a:lnTo>
                    <a:pt x="40" y="133"/>
                  </a:lnTo>
                  <a:lnTo>
                    <a:pt x="40" y="63"/>
                  </a:lnTo>
                  <a:lnTo>
                    <a:pt x="46" y="63"/>
                  </a:lnTo>
                  <a:lnTo>
                    <a:pt x="46" y="133"/>
                  </a:lnTo>
                  <a:lnTo>
                    <a:pt x="67" y="133"/>
                  </a:lnTo>
                  <a:lnTo>
                    <a:pt x="67" y="63"/>
                  </a:lnTo>
                  <a:lnTo>
                    <a:pt x="67" y="24"/>
                  </a:lnTo>
                  <a:lnTo>
                    <a:pt x="72" y="24"/>
                  </a:lnTo>
                  <a:lnTo>
                    <a:pt x="72" y="63"/>
                  </a:lnTo>
                  <a:lnTo>
                    <a:pt x="86" y="63"/>
                  </a:lnTo>
                  <a:lnTo>
                    <a:pt x="86" y="0"/>
                  </a:lnTo>
                  <a:lnTo>
                    <a:pt x="0" y="0"/>
                  </a:lnTo>
                  <a:lnTo>
                    <a:pt x="0" y="63"/>
                  </a:lnTo>
                  <a:lnTo>
                    <a:pt x="14" y="63"/>
                  </a:lnTo>
                  <a:lnTo>
                    <a:pt x="14" y="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47" name="Oval 281"/>
            <p:cNvSpPr>
              <a:spLocks noChangeArrowheads="1"/>
            </p:cNvSpPr>
            <p:nvPr/>
          </p:nvSpPr>
          <p:spPr bwMode="auto">
            <a:xfrm>
              <a:off x="6534150" y="3116263"/>
              <a:ext cx="55563" cy="5556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3048" name="Freeform 282"/>
            <p:cNvSpPr/>
            <p:nvPr/>
          </p:nvSpPr>
          <p:spPr bwMode="auto">
            <a:xfrm>
              <a:off x="6483350" y="3184525"/>
              <a:ext cx="157163" cy="211138"/>
            </a:xfrm>
            <a:custGeom>
              <a:avLst/>
              <a:gdLst>
                <a:gd name="T0" fmla="*/ 86 w 99"/>
                <a:gd name="T1" fmla="*/ 63 h 133"/>
                <a:gd name="T2" fmla="*/ 99 w 99"/>
                <a:gd name="T3" fmla="*/ 63 h 133"/>
                <a:gd name="T4" fmla="*/ 82 w 99"/>
                <a:gd name="T5" fmla="*/ 0 h 133"/>
                <a:gd name="T6" fmla="*/ 18 w 99"/>
                <a:gd name="T7" fmla="*/ 0 h 133"/>
                <a:gd name="T8" fmla="*/ 0 w 99"/>
                <a:gd name="T9" fmla="*/ 63 h 133"/>
                <a:gd name="T10" fmla="*/ 14 w 99"/>
                <a:gd name="T11" fmla="*/ 63 h 133"/>
                <a:gd name="T12" fmla="*/ 25 w 99"/>
                <a:gd name="T13" fmla="*/ 24 h 133"/>
                <a:gd name="T14" fmla="*/ 29 w 99"/>
                <a:gd name="T15" fmla="*/ 24 h 133"/>
                <a:gd name="T16" fmla="*/ 10 w 99"/>
                <a:gd name="T17" fmla="*/ 95 h 133"/>
                <a:gd name="T18" fmla="*/ 26 w 99"/>
                <a:gd name="T19" fmla="*/ 95 h 133"/>
                <a:gd name="T20" fmla="*/ 26 w 99"/>
                <a:gd name="T21" fmla="*/ 133 h 133"/>
                <a:gd name="T22" fmla="*/ 47 w 99"/>
                <a:gd name="T23" fmla="*/ 133 h 133"/>
                <a:gd name="T24" fmla="*/ 47 w 99"/>
                <a:gd name="T25" fmla="*/ 95 h 133"/>
                <a:gd name="T26" fmla="*/ 52 w 99"/>
                <a:gd name="T27" fmla="*/ 95 h 133"/>
                <a:gd name="T28" fmla="*/ 52 w 99"/>
                <a:gd name="T29" fmla="*/ 133 h 133"/>
                <a:gd name="T30" fmla="*/ 74 w 99"/>
                <a:gd name="T31" fmla="*/ 133 h 133"/>
                <a:gd name="T32" fmla="*/ 74 w 99"/>
                <a:gd name="T33" fmla="*/ 95 h 133"/>
                <a:gd name="T34" fmla="*/ 89 w 99"/>
                <a:gd name="T35" fmla="*/ 95 h 133"/>
                <a:gd name="T36" fmla="*/ 70 w 99"/>
                <a:gd name="T37" fmla="*/ 24 h 133"/>
                <a:gd name="T38" fmla="*/ 75 w 99"/>
                <a:gd name="T39" fmla="*/ 24 h 133"/>
                <a:gd name="T40" fmla="*/ 86 w 99"/>
                <a:gd name="T41" fmla="*/ 6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 h="133">
                  <a:moveTo>
                    <a:pt x="86" y="63"/>
                  </a:moveTo>
                  <a:lnTo>
                    <a:pt x="99" y="63"/>
                  </a:lnTo>
                  <a:lnTo>
                    <a:pt x="82" y="0"/>
                  </a:lnTo>
                  <a:lnTo>
                    <a:pt x="18" y="0"/>
                  </a:lnTo>
                  <a:lnTo>
                    <a:pt x="0" y="63"/>
                  </a:lnTo>
                  <a:lnTo>
                    <a:pt x="14" y="63"/>
                  </a:lnTo>
                  <a:lnTo>
                    <a:pt x="25" y="24"/>
                  </a:lnTo>
                  <a:lnTo>
                    <a:pt x="29" y="24"/>
                  </a:lnTo>
                  <a:lnTo>
                    <a:pt x="10" y="95"/>
                  </a:lnTo>
                  <a:lnTo>
                    <a:pt x="26" y="95"/>
                  </a:lnTo>
                  <a:lnTo>
                    <a:pt x="26" y="133"/>
                  </a:lnTo>
                  <a:lnTo>
                    <a:pt x="47" y="133"/>
                  </a:lnTo>
                  <a:lnTo>
                    <a:pt x="47" y="95"/>
                  </a:lnTo>
                  <a:lnTo>
                    <a:pt x="52" y="95"/>
                  </a:lnTo>
                  <a:lnTo>
                    <a:pt x="52" y="133"/>
                  </a:lnTo>
                  <a:lnTo>
                    <a:pt x="74" y="133"/>
                  </a:lnTo>
                  <a:lnTo>
                    <a:pt x="74" y="95"/>
                  </a:lnTo>
                  <a:lnTo>
                    <a:pt x="89" y="95"/>
                  </a:lnTo>
                  <a:lnTo>
                    <a:pt x="70" y="24"/>
                  </a:lnTo>
                  <a:lnTo>
                    <a:pt x="75" y="24"/>
                  </a:lnTo>
                  <a:lnTo>
                    <a:pt x="86" y="6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49" name="Freeform 283"/>
            <p:cNvSpPr/>
            <p:nvPr/>
          </p:nvSpPr>
          <p:spPr bwMode="auto">
            <a:xfrm>
              <a:off x="5811838" y="3975100"/>
              <a:ext cx="53975" cy="50800"/>
            </a:xfrm>
            <a:custGeom>
              <a:avLst/>
              <a:gdLst>
                <a:gd name="T0" fmla="*/ 23 w 32"/>
                <a:gd name="T1" fmla="*/ 0 h 30"/>
                <a:gd name="T2" fmla="*/ 0 w 32"/>
                <a:gd name="T3" fmla="*/ 30 h 30"/>
                <a:gd name="T4" fmla="*/ 15 w 32"/>
                <a:gd name="T5" fmla="*/ 30 h 30"/>
                <a:gd name="T6" fmla="*/ 32 w 32"/>
                <a:gd name="T7" fmla="*/ 7 h 30"/>
                <a:gd name="T8" fmla="*/ 23 w 32"/>
                <a:gd name="T9" fmla="*/ 0 h 30"/>
              </a:gdLst>
              <a:ahLst/>
              <a:cxnLst>
                <a:cxn ang="0">
                  <a:pos x="T0" y="T1"/>
                </a:cxn>
                <a:cxn ang="0">
                  <a:pos x="T2" y="T3"/>
                </a:cxn>
                <a:cxn ang="0">
                  <a:pos x="T4" y="T5"/>
                </a:cxn>
                <a:cxn ang="0">
                  <a:pos x="T6" y="T7"/>
                </a:cxn>
                <a:cxn ang="0">
                  <a:pos x="T8" y="T9"/>
                </a:cxn>
              </a:cxnLst>
              <a:rect l="0" t="0" r="r" b="b"/>
              <a:pathLst>
                <a:path w="32" h="30">
                  <a:moveTo>
                    <a:pt x="23" y="0"/>
                  </a:moveTo>
                  <a:cubicBezTo>
                    <a:pt x="0" y="30"/>
                    <a:pt x="0" y="30"/>
                    <a:pt x="0" y="30"/>
                  </a:cubicBezTo>
                  <a:cubicBezTo>
                    <a:pt x="15" y="30"/>
                    <a:pt x="15" y="30"/>
                    <a:pt x="15" y="30"/>
                  </a:cubicBezTo>
                  <a:cubicBezTo>
                    <a:pt x="32" y="7"/>
                    <a:pt x="32" y="7"/>
                    <a:pt x="32" y="7"/>
                  </a:cubicBezTo>
                  <a:cubicBezTo>
                    <a:pt x="28" y="6"/>
                    <a:pt x="25" y="4"/>
                    <a:pt x="23"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50" name="Freeform 284"/>
            <p:cNvSpPr/>
            <p:nvPr/>
          </p:nvSpPr>
          <p:spPr bwMode="auto">
            <a:xfrm>
              <a:off x="5853113" y="3952875"/>
              <a:ext cx="30162" cy="26988"/>
            </a:xfrm>
            <a:custGeom>
              <a:avLst/>
              <a:gdLst>
                <a:gd name="T0" fmla="*/ 9 w 17"/>
                <a:gd name="T1" fmla="*/ 16 h 16"/>
                <a:gd name="T2" fmla="*/ 10 w 17"/>
                <a:gd name="T3" fmla="*/ 16 h 16"/>
                <a:gd name="T4" fmla="*/ 11 w 17"/>
                <a:gd name="T5" fmla="*/ 16 h 16"/>
                <a:gd name="T6" fmla="*/ 17 w 17"/>
                <a:gd name="T7" fmla="*/ 8 h 16"/>
                <a:gd name="T8" fmla="*/ 17 w 17"/>
                <a:gd name="T9" fmla="*/ 8 h 16"/>
                <a:gd name="T10" fmla="*/ 17 w 17"/>
                <a:gd name="T11" fmla="*/ 6 h 16"/>
                <a:gd name="T12" fmla="*/ 9 w 17"/>
                <a:gd name="T13" fmla="*/ 0 h 16"/>
                <a:gd name="T14" fmla="*/ 7 w 17"/>
                <a:gd name="T15" fmla="*/ 0 h 16"/>
                <a:gd name="T16" fmla="*/ 1 w 17"/>
                <a:gd name="T17" fmla="*/ 9 h 16"/>
                <a:gd name="T18" fmla="*/ 1 w 17"/>
                <a:gd name="T19" fmla="*/ 10 h 16"/>
                <a:gd name="T20" fmla="*/ 9 w 17"/>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6">
                  <a:moveTo>
                    <a:pt x="9" y="16"/>
                  </a:moveTo>
                  <a:cubicBezTo>
                    <a:pt x="9" y="16"/>
                    <a:pt x="10" y="16"/>
                    <a:pt x="10" y="16"/>
                  </a:cubicBezTo>
                  <a:cubicBezTo>
                    <a:pt x="10" y="16"/>
                    <a:pt x="11" y="16"/>
                    <a:pt x="11" y="16"/>
                  </a:cubicBezTo>
                  <a:cubicBezTo>
                    <a:pt x="15" y="15"/>
                    <a:pt x="17" y="12"/>
                    <a:pt x="17" y="8"/>
                  </a:cubicBezTo>
                  <a:cubicBezTo>
                    <a:pt x="17" y="8"/>
                    <a:pt x="17" y="8"/>
                    <a:pt x="17" y="8"/>
                  </a:cubicBezTo>
                  <a:cubicBezTo>
                    <a:pt x="17" y="7"/>
                    <a:pt x="17" y="6"/>
                    <a:pt x="17" y="6"/>
                  </a:cubicBezTo>
                  <a:cubicBezTo>
                    <a:pt x="16" y="2"/>
                    <a:pt x="13" y="0"/>
                    <a:pt x="9" y="0"/>
                  </a:cubicBezTo>
                  <a:cubicBezTo>
                    <a:pt x="8" y="0"/>
                    <a:pt x="8" y="0"/>
                    <a:pt x="7" y="0"/>
                  </a:cubicBezTo>
                  <a:cubicBezTo>
                    <a:pt x="3" y="1"/>
                    <a:pt x="0" y="5"/>
                    <a:pt x="1" y="9"/>
                  </a:cubicBezTo>
                  <a:cubicBezTo>
                    <a:pt x="1" y="9"/>
                    <a:pt x="1" y="10"/>
                    <a:pt x="1" y="10"/>
                  </a:cubicBezTo>
                  <a:cubicBezTo>
                    <a:pt x="2" y="14"/>
                    <a:pt x="5" y="16"/>
                    <a:pt x="9" y="1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51" name="Freeform 285"/>
            <p:cNvSpPr/>
            <p:nvPr/>
          </p:nvSpPr>
          <p:spPr bwMode="auto">
            <a:xfrm>
              <a:off x="5907088" y="3975100"/>
              <a:ext cx="53975" cy="50800"/>
            </a:xfrm>
            <a:custGeom>
              <a:avLst/>
              <a:gdLst>
                <a:gd name="T0" fmla="*/ 18 w 32"/>
                <a:gd name="T1" fmla="*/ 30 h 30"/>
                <a:gd name="T2" fmla="*/ 32 w 32"/>
                <a:gd name="T3" fmla="*/ 30 h 30"/>
                <a:gd name="T4" fmla="*/ 10 w 32"/>
                <a:gd name="T5" fmla="*/ 0 h 30"/>
                <a:gd name="T6" fmla="*/ 0 w 32"/>
                <a:gd name="T7" fmla="*/ 7 h 30"/>
                <a:gd name="T8" fmla="*/ 18 w 32"/>
                <a:gd name="T9" fmla="*/ 30 h 30"/>
              </a:gdLst>
              <a:ahLst/>
              <a:cxnLst>
                <a:cxn ang="0">
                  <a:pos x="T0" y="T1"/>
                </a:cxn>
                <a:cxn ang="0">
                  <a:pos x="T2" y="T3"/>
                </a:cxn>
                <a:cxn ang="0">
                  <a:pos x="T4" y="T5"/>
                </a:cxn>
                <a:cxn ang="0">
                  <a:pos x="T6" y="T7"/>
                </a:cxn>
                <a:cxn ang="0">
                  <a:pos x="T8" y="T9"/>
                </a:cxn>
              </a:cxnLst>
              <a:rect l="0" t="0" r="r" b="b"/>
              <a:pathLst>
                <a:path w="32" h="30">
                  <a:moveTo>
                    <a:pt x="18" y="30"/>
                  </a:moveTo>
                  <a:cubicBezTo>
                    <a:pt x="32" y="30"/>
                    <a:pt x="32" y="30"/>
                    <a:pt x="32" y="30"/>
                  </a:cubicBezTo>
                  <a:cubicBezTo>
                    <a:pt x="10" y="0"/>
                    <a:pt x="10" y="0"/>
                    <a:pt x="10" y="0"/>
                  </a:cubicBezTo>
                  <a:cubicBezTo>
                    <a:pt x="8" y="4"/>
                    <a:pt x="5" y="6"/>
                    <a:pt x="0" y="7"/>
                  </a:cubicBezTo>
                  <a:lnTo>
                    <a:pt x="18" y="3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52" name="Freeform 286"/>
            <p:cNvSpPr/>
            <p:nvPr/>
          </p:nvSpPr>
          <p:spPr bwMode="auto">
            <a:xfrm>
              <a:off x="5889625" y="3952875"/>
              <a:ext cx="28575" cy="26988"/>
            </a:xfrm>
            <a:custGeom>
              <a:avLst/>
              <a:gdLst>
                <a:gd name="T0" fmla="*/ 10 w 17"/>
                <a:gd name="T1" fmla="*/ 0 h 16"/>
                <a:gd name="T2" fmla="*/ 9 w 17"/>
                <a:gd name="T3" fmla="*/ 0 h 16"/>
                <a:gd name="T4" fmla="*/ 0 w 17"/>
                <a:gd name="T5" fmla="*/ 6 h 16"/>
                <a:gd name="T6" fmla="*/ 0 w 17"/>
                <a:gd name="T7" fmla="*/ 8 h 16"/>
                <a:gd name="T8" fmla="*/ 0 w 17"/>
                <a:gd name="T9" fmla="*/ 8 h 16"/>
                <a:gd name="T10" fmla="*/ 7 w 17"/>
                <a:gd name="T11" fmla="*/ 16 h 16"/>
                <a:gd name="T12" fmla="*/ 8 w 17"/>
                <a:gd name="T13" fmla="*/ 16 h 16"/>
                <a:gd name="T14" fmla="*/ 9 w 17"/>
                <a:gd name="T15" fmla="*/ 16 h 16"/>
                <a:gd name="T16" fmla="*/ 17 w 17"/>
                <a:gd name="T17" fmla="*/ 10 h 16"/>
                <a:gd name="T18" fmla="*/ 17 w 17"/>
                <a:gd name="T19" fmla="*/ 9 h 16"/>
                <a:gd name="T20" fmla="*/ 10 w 17"/>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6">
                  <a:moveTo>
                    <a:pt x="10" y="0"/>
                  </a:moveTo>
                  <a:cubicBezTo>
                    <a:pt x="10" y="0"/>
                    <a:pt x="9" y="0"/>
                    <a:pt x="9" y="0"/>
                  </a:cubicBezTo>
                  <a:cubicBezTo>
                    <a:pt x="5" y="0"/>
                    <a:pt x="1" y="2"/>
                    <a:pt x="0" y="6"/>
                  </a:cubicBezTo>
                  <a:cubicBezTo>
                    <a:pt x="0" y="6"/>
                    <a:pt x="0" y="7"/>
                    <a:pt x="0" y="8"/>
                  </a:cubicBezTo>
                  <a:cubicBezTo>
                    <a:pt x="0" y="8"/>
                    <a:pt x="0" y="8"/>
                    <a:pt x="0" y="8"/>
                  </a:cubicBezTo>
                  <a:cubicBezTo>
                    <a:pt x="0" y="12"/>
                    <a:pt x="3" y="15"/>
                    <a:pt x="7" y="16"/>
                  </a:cubicBezTo>
                  <a:cubicBezTo>
                    <a:pt x="7" y="16"/>
                    <a:pt x="7" y="16"/>
                    <a:pt x="8" y="16"/>
                  </a:cubicBezTo>
                  <a:cubicBezTo>
                    <a:pt x="8" y="16"/>
                    <a:pt x="8" y="16"/>
                    <a:pt x="9" y="16"/>
                  </a:cubicBezTo>
                  <a:cubicBezTo>
                    <a:pt x="12" y="16"/>
                    <a:pt x="16" y="14"/>
                    <a:pt x="17" y="10"/>
                  </a:cubicBezTo>
                  <a:cubicBezTo>
                    <a:pt x="17" y="10"/>
                    <a:pt x="17" y="9"/>
                    <a:pt x="17" y="9"/>
                  </a:cubicBezTo>
                  <a:cubicBezTo>
                    <a:pt x="17" y="5"/>
                    <a:pt x="15" y="1"/>
                    <a:pt x="1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53" name="Freeform 287"/>
            <p:cNvSpPr/>
            <p:nvPr/>
          </p:nvSpPr>
          <p:spPr bwMode="auto">
            <a:xfrm>
              <a:off x="5786438" y="4030663"/>
              <a:ext cx="200025" cy="100012"/>
            </a:xfrm>
            <a:custGeom>
              <a:avLst/>
              <a:gdLst>
                <a:gd name="T0" fmla="*/ 0 w 126"/>
                <a:gd name="T1" fmla="*/ 0 h 63"/>
                <a:gd name="T2" fmla="*/ 17 w 126"/>
                <a:gd name="T3" fmla="*/ 63 h 63"/>
                <a:gd name="T4" fmla="*/ 110 w 126"/>
                <a:gd name="T5" fmla="*/ 63 h 63"/>
                <a:gd name="T6" fmla="*/ 126 w 126"/>
                <a:gd name="T7" fmla="*/ 0 h 63"/>
                <a:gd name="T8" fmla="*/ 113 w 126"/>
                <a:gd name="T9" fmla="*/ 0 h 63"/>
                <a:gd name="T10" fmla="*/ 97 w 126"/>
                <a:gd name="T11" fmla="*/ 0 h 63"/>
                <a:gd name="T12" fmla="*/ 29 w 126"/>
                <a:gd name="T13" fmla="*/ 0 h 63"/>
                <a:gd name="T14" fmla="*/ 14 w 126"/>
                <a:gd name="T15" fmla="*/ 0 h 63"/>
                <a:gd name="T16" fmla="*/ 0 w 126"/>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63">
                  <a:moveTo>
                    <a:pt x="0" y="0"/>
                  </a:moveTo>
                  <a:lnTo>
                    <a:pt x="17" y="63"/>
                  </a:lnTo>
                  <a:lnTo>
                    <a:pt x="110" y="63"/>
                  </a:lnTo>
                  <a:lnTo>
                    <a:pt x="126" y="0"/>
                  </a:lnTo>
                  <a:lnTo>
                    <a:pt x="113" y="0"/>
                  </a:lnTo>
                  <a:lnTo>
                    <a:pt x="97" y="0"/>
                  </a:lnTo>
                  <a:lnTo>
                    <a:pt x="29" y="0"/>
                  </a:lnTo>
                  <a:lnTo>
                    <a:pt x="14"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54" name="Freeform 288"/>
            <p:cNvSpPr/>
            <p:nvPr/>
          </p:nvSpPr>
          <p:spPr bwMode="auto">
            <a:xfrm>
              <a:off x="5992813" y="4111625"/>
              <a:ext cx="220662" cy="212725"/>
            </a:xfrm>
            <a:custGeom>
              <a:avLst/>
              <a:gdLst>
                <a:gd name="T0" fmla="*/ 65 w 130"/>
                <a:gd name="T1" fmla="*/ 125 h 125"/>
                <a:gd name="T2" fmla="*/ 130 w 130"/>
                <a:gd name="T3" fmla="*/ 60 h 125"/>
                <a:gd name="T4" fmla="*/ 90 w 130"/>
                <a:gd name="T5" fmla="*/ 0 h 125"/>
                <a:gd name="T6" fmla="*/ 81 w 130"/>
                <a:gd name="T7" fmla="*/ 12 h 125"/>
                <a:gd name="T8" fmla="*/ 116 w 130"/>
                <a:gd name="T9" fmla="*/ 60 h 125"/>
                <a:gd name="T10" fmla="*/ 65 w 130"/>
                <a:gd name="T11" fmla="*/ 111 h 125"/>
                <a:gd name="T12" fmla="*/ 14 w 130"/>
                <a:gd name="T13" fmla="*/ 60 h 125"/>
                <a:gd name="T14" fmla="*/ 49 w 130"/>
                <a:gd name="T15" fmla="*/ 12 h 125"/>
                <a:gd name="T16" fmla="*/ 40 w 130"/>
                <a:gd name="T17" fmla="*/ 0 h 125"/>
                <a:gd name="T18" fmla="*/ 0 w 130"/>
                <a:gd name="T19" fmla="*/ 60 h 125"/>
                <a:gd name="T20" fmla="*/ 65 w 130"/>
                <a:gd name="T21"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 h="125">
                  <a:moveTo>
                    <a:pt x="65" y="125"/>
                  </a:moveTo>
                  <a:cubicBezTo>
                    <a:pt x="101" y="125"/>
                    <a:pt x="130" y="96"/>
                    <a:pt x="130" y="60"/>
                  </a:cubicBezTo>
                  <a:cubicBezTo>
                    <a:pt x="130" y="33"/>
                    <a:pt x="113" y="10"/>
                    <a:pt x="90" y="0"/>
                  </a:cubicBezTo>
                  <a:cubicBezTo>
                    <a:pt x="81" y="12"/>
                    <a:pt x="81" y="12"/>
                    <a:pt x="81" y="12"/>
                  </a:cubicBezTo>
                  <a:cubicBezTo>
                    <a:pt x="101" y="19"/>
                    <a:pt x="116" y="38"/>
                    <a:pt x="116" y="60"/>
                  </a:cubicBezTo>
                  <a:cubicBezTo>
                    <a:pt x="116" y="88"/>
                    <a:pt x="93" y="111"/>
                    <a:pt x="65" y="111"/>
                  </a:cubicBezTo>
                  <a:cubicBezTo>
                    <a:pt x="37" y="111"/>
                    <a:pt x="14" y="88"/>
                    <a:pt x="14" y="60"/>
                  </a:cubicBezTo>
                  <a:cubicBezTo>
                    <a:pt x="14" y="38"/>
                    <a:pt x="29" y="19"/>
                    <a:pt x="49" y="12"/>
                  </a:cubicBezTo>
                  <a:cubicBezTo>
                    <a:pt x="40" y="0"/>
                    <a:pt x="40" y="0"/>
                    <a:pt x="40" y="0"/>
                  </a:cubicBezTo>
                  <a:cubicBezTo>
                    <a:pt x="17" y="10"/>
                    <a:pt x="0" y="33"/>
                    <a:pt x="0" y="60"/>
                  </a:cubicBezTo>
                  <a:cubicBezTo>
                    <a:pt x="0" y="96"/>
                    <a:pt x="29" y="125"/>
                    <a:pt x="65" y="1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55" name="Freeform 289"/>
            <p:cNvSpPr/>
            <p:nvPr/>
          </p:nvSpPr>
          <p:spPr bwMode="auto">
            <a:xfrm>
              <a:off x="6051550" y="4064000"/>
              <a:ext cx="101600" cy="76200"/>
            </a:xfrm>
            <a:custGeom>
              <a:avLst/>
              <a:gdLst>
                <a:gd name="T0" fmla="*/ 21 w 64"/>
                <a:gd name="T1" fmla="*/ 42 h 48"/>
                <a:gd name="T2" fmla="*/ 26 w 64"/>
                <a:gd name="T3" fmla="*/ 48 h 48"/>
                <a:gd name="T4" fmla="*/ 32 w 64"/>
                <a:gd name="T5" fmla="*/ 48 h 48"/>
                <a:gd name="T6" fmla="*/ 39 w 64"/>
                <a:gd name="T7" fmla="*/ 48 h 48"/>
                <a:gd name="T8" fmla="*/ 44 w 64"/>
                <a:gd name="T9" fmla="*/ 42 h 48"/>
                <a:gd name="T10" fmla="*/ 54 w 64"/>
                <a:gd name="T11" fmla="*/ 28 h 48"/>
                <a:gd name="T12" fmla="*/ 64 w 64"/>
                <a:gd name="T13" fmla="*/ 13 h 48"/>
                <a:gd name="T14" fmla="*/ 55 w 64"/>
                <a:gd name="T15" fmla="*/ 0 h 48"/>
                <a:gd name="T16" fmla="*/ 32 w 64"/>
                <a:gd name="T17" fmla="*/ 0 h 48"/>
                <a:gd name="T18" fmla="*/ 10 w 64"/>
                <a:gd name="T19" fmla="*/ 0 h 48"/>
                <a:gd name="T20" fmla="*/ 0 w 64"/>
                <a:gd name="T21" fmla="*/ 13 h 48"/>
                <a:gd name="T22" fmla="*/ 11 w 64"/>
                <a:gd name="T23" fmla="*/ 28 h 48"/>
                <a:gd name="T24" fmla="*/ 21 w 64"/>
                <a:gd name="T25" fmla="*/ 4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48">
                  <a:moveTo>
                    <a:pt x="21" y="42"/>
                  </a:moveTo>
                  <a:lnTo>
                    <a:pt x="26" y="48"/>
                  </a:lnTo>
                  <a:lnTo>
                    <a:pt x="32" y="48"/>
                  </a:lnTo>
                  <a:lnTo>
                    <a:pt x="39" y="48"/>
                  </a:lnTo>
                  <a:lnTo>
                    <a:pt x="44" y="42"/>
                  </a:lnTo>
                  <a:lnTo>
                    <a:pt x="54" y="28"/>
                  </a:lnTo>
                  <a:lnTo>
                    <a:pt x="64" y="13"/>
                  </a:lnTo>
                  <a:lnTo>
                    <a:pt x="55" y="0"/>
                  </a:lnTo>
                  <a:lnTo>
                    <a:pt x="32" y="0"/>
                  </a:lnTo>
                  <a:lnTo>
                    <a:pt x="10" y="0"/>
                  </a:lnTo>
                  <a:lnTo>
                    <a:pt x="0" y="13"/>
                  </a:lnTo>
                  <a:lnTo>
                    <a:pt x="11" y="28"/>
                  </a:lnTo>
                  <a:lnTo>
                    <a:pt x="21" y="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56" name="Freeform 290"/>
            <p:cNvSpPr>
              <a:spLocks noEditPoints="1"/>
            </p:cNvSpPr>
            <p:nvPr/>
          </p:nvSpPr>
          <p:spPr bwMode="auto">
            <a:xfrm>
              <a:off x="5734050" y="2978150"/>
              <a:ext cx="217488" cy="107950"/>
            </a:xfrm>
            <a:custGeom>
              <a:avLst/>
              <a:gdLst>
                <a:gd name="T0" fmla="*/ 111 w 129"/>
                <a:gd name="T1" fmla="*/ 45 h 64"/>
                <a:gd name="T2" fmla="*/ 129 w 129"/>
                <a:gd name="T3" fmla="*/ 23 h 64"/>
                <a:gd name="T4" fmla="*/ 111 w 129"/>
                <a:gd name="T5" fmla="*/ 0 h 64"/>
                <a:gd name="T6" fmla="*/ 111 w 129"/>
                <a:gd name="T7" fmla="*/ 11 h 64"/>
                <a:gd name="T8" fmla="*/ 119 w 129"/>
                <a:gd name="T9" fmla="*/ 23 h 64"/>
                <a:gd name="T10" fmla="*/ 111 w 129"/>
                <a:gd name="T11" fmla="*/ 35 h 64"/>
                <a:gd name="T12" fmla="*/ 111 w 129"/>
                <a:gd name="T13" fmla="*/ 45 h 64"/>
                <a:gd name="T14" fmla="*/ 54 w 129"/>
                <a:gd name="T15" fmla="*/ 64 h 64"/>
                <a:gd name="T16" fmla="*/ 97 w 129"/>
                <a:gd name="T17" fmla="*/ 44 h 64"/>
                <a:gd name="T18" fmla="*/ 107 w 129"/>
                <a:gd name="T19" fmla="*/ 46 h 64"/>
                <a:gd name="T20" fmla="*/ 111 w 129"/>
                <a:gd name="T21" fmla="*/ 45 h 64"/>
                <a:gd name="T22" fmla="*/ 111 w 129"/>
                <a:gd name="T23" fmla="*/ 35 h 64"/>
                <a:gd name="T24" fmla="*/ 107 w 129"/>
                <a:gd name="T25" fmla="*/ 36 h 64"/>
                <a:gd name="T26" fmla="*/ 102 w 129"/>
                <a:gd name="T27" fmla="*/ 35 h 64"/>
                <a:gd name="T28" fmla="*/ 109 w 129"/>
                <a:gd name="T29" fmla="*/ 10 h 64"/>
                <a:gd name="T30" fmla="*/ 109 w 129"/>
                <a:gd name="T31" fmla="*/ 10 h 64"/>
                <a:gd name="T32" fmla="*/ 109 w 129"/>
                <a:gd name="T33" fmla="*/ 10 h 64"/>
                <a:gd name="T34" fmla="*/ 111 w 129"/>
                <a:gd name="T35" fmla="*/ 11 h 64"/>
                <a:gd name="T36" fmla="*/ 111 w 129"/>
                <a:gd name="T37" fmla="*/ 0 h 64"/>
                <a:gd name="T38" fmla="*/ 108 w 129"/>
                <a:gd name="T39" fmla="*/ 0 h 64"/>
                <a:gd name="T40" fmla="*/ 108 w 129"/>
                <a:gd name="T41" fmla="*/ 0 h 64"/>
                <a:gd name="T42" fmla="*/ 1 w 129"/>
                <a:gd name="T43" fmla="*/ 0 h 64"/>
                <a:gd name="T44" fmla="*/ 0 w 129"/>
                <a:gd name="T45" fmla="*/ 10 h 64"/>
                <a:gd name="T46" fmla="*/ 54 w 129"/>
                <a:gd name="T4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64">
                  <a:moveTo>
                    <a:pt x="111" y="45"/>
                  </a:moveTo>
                  <a:cubicBezTo>
                    <a:pt x="121" y="43"/>
                    <a:pt x="129" y="34"/>
                    <a:pt x="129" y="23"/>
                  </a:cubicBezTo>
                  <a:cubicBezTo>
                    <a:pt x="129" y="12"/>
                    <a:pt x="121" y="2"/>
                    <a:pt x="111" y="0"/>
                  </a:cubicBezTo>
                  <a:cubicBezTo>
                    <a:pt x="111" y="11"/>
                    <a:pt x="111" y="11"/>
                    <a:pt x="111" y="11"/>
                  </a:cubicBezTo>
                  <a:cubicBezTo>
                    <a:pt x="116" y="12"/>
                    <a:pt x="119" y="17"/>
                    <a:pt x="119" y="23"/>
                  </a:cubicBezTo>
                  <a:cubicBezTo>
                    <a:pt x="119" y="28"/>
                    <a:pt x="116" y="33"/>
                    <a:pt x="111" y="35"/>
                  </a:cubicBezTo>
                  <a:lnTo>
                    <a:pt x="111" y="45"/>
                  </a:lnTo>
                  <a:close/>
                  <a:moveTo>
                    <a:pt x="54" y="64"/>
                  </a:moveTo>
                  <a:cubicBezTo>
                    <a:pt x="72" y="64"/>
                    <a:pt x="87" y="56"/>
                    <a:pt x="97" y="44"/>
                  </a:cubicBezTo>
                  <a:cubicBezTo>
                    <a:pt x="100" y="45"/>
                    <a:pt x="103" y="46"/>
                    <a:pt x="107" y="46"/>
                  </a:cubicBezTo>
                  <a:cubicBezTo>
                    <a:pt x="108" y="46"/>
                    <a:pt x="110" y="46"/>
                    <a:pt x="111" y="45"/>
                  </a:cubicBezTo>
                  <a:cubicBezTo>
                    <a:pt x="111" y="35"/>
                    <a:pt x="111" y="35"/>
                    <a:pt x="111" y="35"/>
                  </a:cubicBezTo>
                  <a:cubicBezTo>
                    <a:pt x="110" y="35"/>
                    <a:pt x="108" y="36"/>
                    <a:pt x="107" y="36"/>
                  </a:cubicBezTo>
                  <a:cubicBezTo>
                    <a:pt x="105" y="36"/>
                    <a:pt x="104" y="35"/>
                    <a:pt x="102" y="35"/>
                  </a:cubicBezTo>
                  <a:cubicBezTo>
                    <a:pt x="106" y="28"/>
                    <a:pt x="109" y="19"/>
                    <a:pt x="109" y="10"/>
                  </a:cubicBezTo>
                  <a:cubicBezTo>
                    <a:pt x="109" y="10"/>
                    <a:pt x="109" y="10"/>
                    <a:pt x="109" y="10"/>
                  </a:cubicBezTo>
                  <a:cubicBezTo>
                    <a:pt x="109" y="10"/>
                    <a:pt x="109" y="10"/>
                    <a:pt x="109" y="10"/>
                  </a:cubicBezTo>
                  <a:cubicBezTo>
                    <a:pt x="109" y="10"/>
                    <a:pt x="110" y="10"/>
                    <a:pt x="111" y="11"/>
                  </a:cubicBezTo>
                  <a:cubicBezTo>
                    <a:pt x="111" y="0"/>
                    <a:pt x="111" y="0"/>
                    <a:pt x="111" y="0"/>
                  </a:cubicBezTo>
                  <a:cubicBezTo>
                    <a:pt x="110" y="0"/>
                    <a:pt x="109" y="0"/>
                    <a:pt x="108" y="0"/>
                  </a:cubicBezTo>
                  <a:cubicBezTo>
                    <a:pt x="108" y="0"/>
                    <a:pt x="108" y="0"/>
                    <a:pt x="108" y="0"/>
                  </a:cubicBezTo>
                  <a:cubicBezTo>
                    <a:pt x="1" y="0"/>
                    <a:pt x="1" y="0"/>
                    <a:pt x="1" y="0"/>
                  </a:cubicBezTo>
                  <a:cubicBezTo>
                    <a:pt x="1" y="3"/>
                    <a:pt x="0" y="7"/>
                    <a:pt x="0" y="10"/>
                  </a:cubicBezTo>
                  <a:cubicBezTo>
                    <a:pt x="0" y="40"/>
                    <a:pt x="25" y="64"/>
                    <a:pt x="54" y="6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57" name="Rectangle 291"/>
            <p:cNvSpPr>
              <a:spLocks noChangeArrowheads="1"/>
            </p:cNvSpPr>
            <p:nvPr/>
          </p:nvSpPr>
          <p:spPr bwMode="auto">
            <a:xfrm>
              <a:off x="5734050" y="3095625"/>
              <a:ext cx="198438" cy="174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3058" name="Freeform 292"/>
            <p:cNvSpPr/>
            <p:nvPr/>
          </p:nvSpPr>
          <p:spPr bwMode="auto">
            <a:xfrm>
              <a:off x="5780088" y="2881313"/>
              <a:ext cx="34925" cy="88900"/>
            </a:xfrm>
            <a:custGeom>
              <a:avLst/>
              <a:gdLst>
                <a:gd name="T0" fmla="*/ 7 w 21"/>
                <a:gd name="T1" fmla="*/ 40 h 53"/>
                <a:gd name="T2" fmla="*/ 10 w 21"/>
                <a:gd name="T3" fmla="*/ 51 h 53"/>
                <a:gd name="T4" fmla="*/ 19 w 21"/>
                <a:gd name="T5" fmla="*/ 33 h 53"/>
                <a:gd name="T6" fmla="*/ 14 w 21"/>
                <a:gd name="T7" fmla="*/ 22 h 53"/>
                <a:gd name="T8" fmla="*/ 13 w 21"/>
                <a:gd name="T9" fmla="*/ 13 h 53"/>
                <a:gd name="T10" fmla="*/ 8 w 21"/>
                <a:gd name="T11" fmla="*/ 4 h 53"/>
                <a:gd name="T12" fmla="*/ 2 w 21"/>
                <a:gd name="T13" fmla="*/ 23 h 53"/>
                <a:gd name="T14" fmla="*/ 7 w 21"/>
                <a:gd name="T15" fmla="*/ 4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3">
                  <a:moveTo>
                    <a:pt x="7" y="40"/>
                  </a:moveTo>
                  <a:cubicBezTo>
                    <a:pt x="1" y="43"/>
                    <a:pt x="4" y="53"/>
                    <a:pt x="10" y="51"/>
                  </a:cubicBezTo>
                  <a:cubicBezTo>
                    <a:pt x="18" y="48"/>
                    <a:pt x="21" y="40"/>
                    <a:pt x="19" y="33"/>
                  </a:cubicBezTo>
                  <a:cubicBezTo>
                    <a:pt x="18" y="29"/>
                    <a:pt x="16" y="25"/>
                    <a:pt x="14" y="22"/>
                  </a:cubicBezTo>
                  <a:cubicBezTo>
                    <a:pt x="13" y="20"/>
                    <a:pt x="11" y="15"/>
                    <a:pt x="13" y="13"/>
                  </a:cubicBezTo>
                  <a:cubicBezTo>
                    <a:pt x="20" y="10"/>
                    <a:pt x="14" y="0"/>
                    <a:pt x="8" y="4"/>
                  </a:cubicBezTo>
                  <a:cubicBezTo>
                    <a:pt x="1" y="8"/>
                    <a:pt x="0" y="16"/>
                    <a:pt x="2" y="23"/>
                  </a:cubicBezTo>
                  <a:cubicBezTo>
                    <a:pt x="3" y="25"/>
                    <a:pt x="12" y="39"/>
                    <a:pt x="7" y="4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59" name="Freeform 293"/>
            <p:cNvSpPr/>
            <p:nvPr/>
          </p:nvSpPr>
          <p:spPr bwMode="auto">
            <a:xfrm>
              <a:off x="5830888" y="2881313"/>
              <a:ext cx="34925" cy="88900"/>
            </a:xfrm>
            <a:custGeom>
              <a:avLst/>
              <a:gdLst>
                <a:gd name="T0" fmla="*/ 8 w 21"/>
                <a:gd name="T1" fmla="*/ 40 h 53"/>
                <a:gd name="T2" fmla="*/ 11 w 21"/>
                <a:gd name="T3" fmla="*/ 51 h 53"/>
                <a:gd name="T4" fmla="*/ 19 w 21"/>
                <a:gd name="T5" fmla="*/ 33 h 53"/>
                <a:gd name="T6" fmla="*/ 14 w 21"/>
                <a:gd name="T7" fmla="*/ 22 h 53"/>
                <a:gd name="T8" fmla="*/ 14 w 21"/>
                <a:gd name="T9" fmla="*/ 13 h 53"/>
                <a:gd name="T10" fmla="*/ 8 w 21"/>
                <a:gd name="T11" fmla="*/ 4 h 53"/>
                <a:gd name="T12" fmla="*/ 3 w 21"/>
                <a:gd name="T13" fmla="*/ 23 h 53"/>
                <a:gd name="T14" fmla="*/ 8 w 21"/>
                <a:gd name="T15" fmla="*/ 4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3">
                  <a:moveTo>
                    <a:pt x="8" y="40"/>
                  </a:moveTo>
                  <a:cubicBezTo>
                    <a:pt x="1" y="43"/>
                    <a:pt x="4" y="53"/>
                    <a:pt x="11" y="51"/>
                  </a:cubicBezTo>
                  <a:cubicBezTo>
                    <a:pt x="19" y="48"/>
                    <a:pt x="21" y="40"/>
                    <a:pt x="19" y="33"/>
                  </a:cubicBezTo>
                  <a:cubicBezTo>
                    <a:pt x="18" y="29"/>
                    <a:pt x="16" y="25"/>
                    <a:pt x="14" y="22"/>
                  </a:cubicBezTo>
                  <a:cubicBezTo>
                    <a:pt x="13" y="20"/>
                    <a:pt x="11" y="15"/>
                    <a:pt x="14" y="13"/>
                  </a:cubicBezTo>
                  <a:cubicBezTo>
                    <a:pt x="20" y="10"/>
                    <a:pt x="14" y="0"/>
                    <a:pt x="8" y="4"/>
                  </a:cubicBezTo>
                  <a:cubicBezTo>
                    <a:pt x="2" y="8"/>
                    <a:pt x="0" y="16"/>
                    <a:pt x="3" y="23"/>
                  </a:cubicBezTo>
                  <a:cubicBezTo>
                    <a:pt x="4" y="25"/>
                    <a:pt x="13" y="39"/>
                    <a:pt x="8" y="4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60" name="Rectangle 294"/>
            <p:cNvSpPr>
              <a:spLocks noChangeArrowheads="1"/>
            </p:cNvSpPr>
            <p:nvPr/>
          </p:nvSpPr>
          <p:spPr bwMode="auto">
            <a:xfrm>
              <a:off x="5980113" y="3721100"/>
              <a:ext cx="285750" cy="180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3061" name="Freeform 295"/>
            <p:cNvSpPr/>
            <p:nvPr/>
          </p:nvSpPr>
          <p:spPr bwMode="auto">
            <a:xfrm>
              <a:off x="6002338" y="3927475"/>
              <a:ext cx="46037" cy="30163"/>
            </a:xfrm>
            <a:custGeom>
              <a:avLst/>
              <a:gdLst>
                <a:gd name="T0" fmla="*/ 3 w 27"/>
                <a:gd name="T1" fmla="*/ 17 h 18"/>
                <a:gd name="T2" fmla="*/ 3 w 27"/>
                <a:gd name="T3" fmla="*/ 18 h 18"/>
                <a:gd name="T4" fmla="*/ 25 w 27"/>
                <a:gd name="T5" fmla="*/ 18 h 18"/>
                <a:gd name="T6" fmla="*/ 25 w 27"/>
                <a:gd name="T7" fmla="*/ 17 h 18"/>
                <a:gd name="T8" fmla="*/ 27 w 27"/>
                <a:gd name="T9" fmla="*/ 15 h 18"/>
                <a:gd name="T10" fmla="*/ 27 w 27"/>
                <a:gd name="T11" fmla="*/ 14 h 18"/>
                <a:gd name="T12" fmla="*/ 14 w 27"/>
                <a:gd name="T13" fmla="*/ 0 h 18"/>
                <a:gd name="T14" fmla="*/ 0 w 27"/>
                <a:gd name="T15" fmla="*/ 14 h 18"/>
                <a:gd name="T16" fmla="*/ 1 w 27"/>
                <a:gd name="T17" fmla="*/ 15 h 18"/>
                <a:gd name="T18" fmla="*/ 3 w 27"/>
                <a:gd name="T1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8">
                  <a:moveTo>
                    <a:pt x="3" y="17"/>
                  </a:moveTo>
                  <a:cubicBezTo>
                    <a:pt x="3" y="17"/>
                    <a:pt x="3" y="18"/>
                    <a:pt x="3" y="18"/>
                  </a:cubicBezTo>
                  <a:cubicBezTo>
                    <a:pt x="25" y="18"/>
                    <a:pt x="25" y="18"/>
                    <a:pt x="25" y="18"/>
                  </a:cubicBezTo>
                  <a:cubicBezTo>
                    <a:pt x="25" y="18"/>
                    <a:pt x="25" y="17"/>
                    <a:pt x="25" y="17"/>
                  </a:cubicBezTo>
                  <a:cubicBezTo>
                    <a:pt x="26" y="17"/>
                    <a:pt x="27" y="16"/>
                    <a:pt x="27" y="15"/>
                  </a:cubicBezTo>
                  <a:cubicBezTo>
                    <a:pt x="27" y="15"/>
                    <a:pt x="27" y="14"/>
                    <a:pt x="27" y="14"/>
                  </a:cubicBezTo>
                  <a:cubicBezTo>
                    <a:pt x="27" y="6"/>
                    <a:pt x="21" y="0"/>
                    <a:pt x="14" y="0"/>
                  </a:cubicBezTo>
                  <a:cubicBezTo>
                    <a:pt x="7" y="0"/>
                    <a:pt x="0" y="6"/>
                    <a:pt x="0" y="14"/>
                  </a:cubicBezTo>
                  <a:cubicBezTo>
                    <a:pt x="0" y="14"/>
                    <a:pt x="1" y="15"/>
                    <a:pt x="1" y="15"/>
                  </a:cubicBezTo>
                  <a:cubicBezTo>
                    <a:pt x="1" y="16"/>
                    <a:pt x="2" y="17"/>
                    <a:pt x="3" y="1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62" name="Freeform 296"/>
            <p:cNvSpPr/>
            <p:nvPr/>
          </p:nvSpPr>
          <p:spPr bwMode="auto">
            <a:xfrm>
              <a:off x="6100763" y="3927475"/>
              <a:ext cx="46037" cy="30163"/>
            </a:xfrm>
            <a:custGeom>
              <a:avLst/>
              <a:gdLst>
                <a:gd name="T0" fmla="*/ 2 w 27"/>
                <a:gd name="T1" fmla="*/ 17 h 18"/>
                <a:gd name="T2" fmla="*/ 3 w 27"/>
                <a:gd name="T3" fmla="*/ 18 h 18"/>
                <a:gd name="T4" fmla="*/ 24 w 27"/>
                <a:gd name="T5" fmla="*/ 18 h 18"/>
                <a:gd name="T6" fmla="*/ 25 w 27"/>
                <a:gd name="T7" fmla="*/ 17 h 18"/>
                <a:gd name="T8" fmla="*/ 27 w 27"/>
                <a:gd name="T9" fmla="*/ 15 h 18"/>
                <a:gd name="T10" fmla="*/ 27 w 27"/>
                <a:gd name="T11" fmla="*/ 14 h 18"/>
                <a:gd name="T12" fmla="*/ 13 w 27"/>
                <a:gd name="T13" fmla="*/ 0 h 18"/>
                <a:gd name="T14" fmla="*/ 0 w 27"/>
                <a:gd name="T15" fmla="*/ 14 h 18"/>
                <a:gd name="T16" fmla="*/ 0 w 27"/>
                <a:gd name="T17" fmla="*/ 15 h 18"/>
                <a:gd name="T18" fmla="*/ 2 w 27"/>
                <a:gd name="T1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8">
                  <a:moveTo>
                    <a:pt x="2" y="17"/>
                  </a:moveTo>
                  <a:cubicBezTo>
                    <a:pt x="2" y="17"/>
                    <a:pt x="2" y="18"/>
                    <a:pt x="3" y="18"/>
                  </a:cubicBezTo>
                  <a:cubicBezTo>
                    <a:pt x="24" y="18"/>
                    <a:pt x="24" y="18"/>
                    <a:pt x="24" y="18"/>
                  </a:cubicBezTo>
                  <a:cubicBezTo>
                    <a:pt x="24" y="18"/>
                    <a:pt x="24" y="17"/>
                    <a:pt x="25" y="17"/>
                  </a:cubicBezTo>
                  <a:cubicBezTo>
                    <a:pt x="25" y="17"/>
                    <a:pt x="26" y="16"/>
                    <a:pt x="27" y="15"/>
                  </a:cubicBezTo>
                  <a:cubicBezTo>
                    <a:pt x="27" y="15"/>
                    <a:pt x="27" y="14"/>
                    <a:pt x="27" y="14"/>
                  </a:cubicBezTo>
                  <a:cubicBezTo>
                    <a:pt x="27" y="6"/>
                    <a:pt x="21" y="0"/>
                    <a:pt x="13" y="0"/>
                  </a:cubicBezTo>
                  <a:cubicBezTo>
                    <a:pt x="6" y="0"/>
                    <a:pt x="0" y="6"/>
                    <a:pt x="0" y="14"/>
                  </a:cubicBezTo>
                  <a:cubicBezTo>
                    <a:pt x="0" y="14"/>
                    <a:pt x="0" y="15"/>
                    <a:pt x="0" y="15"/>
                  </a:cubicBezTo>
                  <a:cubicBezTo>
                    <a:pt x="1" y="16"/>
                    <a:pt x="1" y="17"/>
                    <a:pt x="2" y="1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63" name="Freeform 297"/>
            <p:cNvSpPr/>
            <p:nvPr/>
          </p:nvSpPr>
          <p:spPr bwMode="auto">
            <a:xfrm>
              <a:off x="6199188" y="3927475"/>
              <a:ext cx="46037" cy="30163"/>
            </a:xfrm>
            <a:custGeom>
              <a:avLst/>
              <a:gdLst>
                <a:gd name="T0" fmla="*/ 2 w 27"/>
                <a:gd name="T1" fmla="*/ 18 h 18"/>
                <a:gd name="T2" fmla="*/ 23 w 27"/>
                <a:gd name="T3" fmla="*/ 18 h 18"/>
                <a:gd name="T4" fmla="*/ 24 w 27"/>
                <a:gd name="T5" fmla="*/ 17 h 18"/>
                <a:gd name="T6" fmla="*/ 27 w 27"/>
                <a:gd name="T7" fmla="*/ 15 h 18"/>
                <a:gd name="T8" fmla="*/ 27 w 27"/>
                <a:gd name="T9" fmla="*/ 14 h 18"/>
                <a:gd name="T10" fmla="*/ 13 w 27"/>
                <a:gd name="T11" fmla="*/ 0 h 18"/>
                <a:gd name="T12" fmla="*/ 0 w 27"/>
                <a:gd name="T13" fmla="*/ 14 h 18"/>
                <a:gd name="T14" fmla="*/ 0 w 27"/>
                <a:gd name="T15" fmla="*/ 16 h 18"/>
                <a:gd name="T16" fmla="*/ 1 w 27"/>
                <a:gd name="T17" fmla="*/ 17 h 18"/>
                <a:gd name="T18" fmla="*/ 2 w 27"/>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8">
                  <a:moveTo>
                    <a:pt x="2" y="18"/>
                  </a:moveTo>
                  <a:cubicBezTo>
                    <a:pt x="23" y="18"/>
                    <a:pt x="23" y="18"/>
                    <a:pt x="23" y="18"/>
                  </a:cubicBezTo>
                  <a:cubicBezTo>
                    <a:pt x="23" y="18"/>
                    <a:pt x="24" y="17"/>
                    <a:pt x="24" y="17"/>
                  </a:cubicBezTo>
                  <a:cubicBezTo>
                    <a:pt x="25" y="16"/>
                    <a:pt x="26" y="15"/>
                    <a:pt x="27" y="15"/>
                  </a:cubicBezTo>
                  <a:cubicBezTo>
                    <a:pt x="27" y="14"/>
                    <a:pt x="27" y="14"/>
                    <a:pt x="27" y="14"/>
                  </a:cubicBezTo>
                  <a:cubicBezTo>
                    <a:pt x="27" y="6"/>
                    <a:pt x="21" y="0"/>
                    <a:pt x="13" y="0"/>
                  </a:cubicBezTo>
                  <a:cubicBezTo>
                    <a:pt x="6" y="0"/>
                    <a:pt x="0" y="6"/>
                    <a:pt x="0" y="14"/>
                  </a:cubicBezTo>
                  <a:cubicBezTo>
                    <a:pt x="0" y="15"/>
                    <a:pt x="0" y="15"/>
                    <a:pt x="0" y="16"/>
                  </a:cubicBezTo>
                  <a:cubicBezTo>
                    <a:pt x="1" y="17"/>
                    <a:pt x="1" y="17"/>
                    <a:pt x="1" y="17"/>
                  </a:cubicBezTo>
                  <a:cubicBezTo>
                    <a:pt x="1" y="17"/>
                    <a:pt x="2" y="18"/>
                    <a:pt x="2" y="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64" name="Freeform 298"/>
            <p:cNvSpPr/>
            <p:nvPr/>
          </p:nvSpPr>
          <p:spPr bwMode="auto">
            <a:xfrm>
              <a:off x="5980113" y="3956050"/>
              <a:ext cx="92075" cy="30163"/>
            </a:xfrm>
            <a:custGeom>
              <a:avLst/>
              <a:gdLst>
                <a:gd name="T0" fmla="*/ 7 w 54"/>
                <a:gd name="T1" fmla="*/ 0 h 18"/>
                <a:gd name="T2" fmla="*/ 3 w 54"/>
                <a:gd name="T3" fmla="*/ 2 h 18"/>
                <a:gd name="T4" fmla="*/ 2 w 54"/>
                <a:gd name="T5" fmla="*/ 12 h 18"/>
                <a:gd name="T6" fmla="*/ 16 w 54"/>
                <a:gd name="T7" fmla="*/ 18 h 18"/>
                <a:gd name="T8" fmla="*/ 38 w 54"/>
                <a:gd name="T9" fmla="*/ 18 h 18"/>
                <a:gd name="T10" fmla="*/ 52 w 54"/>
                <a:gd name="T11" fmla="*/ 12 h 18"/>
                <a:gd name="T12" fmla="*/ 51 w 54"/>
                <a:gd name="T13" fmla="*/ 2 h 18"/>
                <a:gd name="T14" fmla="*/ 46 w 54"/>
                <a:gd name="T15" fmla="*/ 0 h 18"/>
                <a:gd name="T16" fmla="*/ 41 w 54"/>
                <a:gd name="T17" fmla="*/ 3 h 18"/>
                <a:gd name="T18" fmla="*/ 38 w 54"/>
                <a:gd name="T19" fmla="*/ 4 h 18"/>
                <a:gd name="T20" fmla="*/ 38 w 54"/>
                <a:gd name="T21" fmla="*/ 4 h 18"/>
                <a:gd name="T22" fmla="*/ 16 w 54"/>
                <a:gd name="T23" fmla="*/ 4 h 18"/>
                <a:gd name="T24" fmla="*/ 16 w 54"/>
                <a:gd name="T25" fmla="*/ 4 h 18"/>
                <a:gd name="T26" fmla="*/ 13 w 54"/>
                <a:gd name="T27" fmla="*/ 3 h 18"/>
                <a:gd name="T28" fmla="*/ 7 w 54"/>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18">
                  <a:moveTo>
                    <a:pt x="7" y="0"/>
                  </a:moveTo>
                  <a:cubicBezTo>
                    <a:pt x="6" y="0"/>
                    <a:pt x="4" y="1"/>
                    <a:pt x="3" y="2"/>
                  </a:cubicBezTo>
                  <a:cubicBezTo>
                    <a:pt x="0" y="4"/>
                    <a:pt x="0" y="9"/>
                    <a:pt x="2" y="12"/>
                  </a:cubicBezTo>
                  <a:cubicBezTo>
                    <a:pt x="6" y="16"/>
                    <a:pt x="11" y="18"/>
                    <a:pt x="16" y="18"/>
                  </a:cubicBezTo>
                  <a:cubicBezTo>
                    <a:pt x="38" y="18"/>
                    <a:pt x="38" y="18"/>
                    <a:pt x="38" y="18"/>
                  </a:cubicBezTo>
                  <a:cubicBezTo>
                    <a:pt x="43" y="18"/>
                    <a:pt x="48" y="16"/>
                    <a:pt x="52" y="12"/>
                  </a:cubicBezTo>
                  <a:cubicBezTo>
                    <a:pt x="54" y="9"/>
                    <a:pt x="54" y="4"/>
                    <a:pt x="51" y="2"/>
                  </a:cubicBezTo>
                  <a:cubicBezTo>
                    <a:pt x="50" y="1"/>
                    <a:pt x="48" y="0"/>
                    <a:pt x="46" y="0"/>
                  </a:cubicBezTo>
                  <a:cubicBezTo>
                    <a:pt x="44" y="0"/>
                    <a:pt x="42" y="1"/>
                    <a:pt x="41" y="3"/>
                  </a:cubicBezTo>
                  <a:cubicBezTo>
                    <a:pt x="40" y="4"/>
                    <a:pt x="39" y="4"/>
                    <a:pt x="38" y="4"/>
                  </a:cubicBezTo>
                  <a:cubicBezTo>
                    <a:pt x="38" y="4"/>
                    <a:pt x="38" y="4"/>
                    <a:pt x="38" y="4"/>
                  </a:cubicBezTo>
                  <a:cubicBezTo>
                    <a:pt x="16" y="4"/>
                    <a:pt x="16" y="4"/>
                    <a:pt x="16" y="4"/>
                  </a:cubicBezTo>
                  <a:cubicBezTo>
                    <a:pt x="16" y="4"/>
                    <a:pt x="16" y="4"/>
                    <a:pt x="16" y="4"/>
                  </a:cubicBezTo>
                  <a:cubicBezTo>
                    <a:pt x="15" y="4"/>
                    <a:pt x="13" y="4"/>
                    <a:pt x="13" y="3"/>
                  </a:cubicBezTo>
                  <a:cubicBezTo>
                    <a:pt x="11" y="1"/>
                    <a:pt x="9" y="0"/>
                    <a:pt x="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65" name="Freeform 299"/>
            <p:cNvSpPr/>
            <p:nvPr/>
          </p:nvSpPr>
          <p:spPr bwMode="auto">
            <a:xfrm>
              <a:off x="6076950" y="3956050"/>
              <a:ext cx="93663" cy="30163"/>
            </a:xfrm>
            <a:custGeom>
              <a:avLst/>
              <a:gdLst>
                <a:gd name="T0" fmla="*/ 12 w 55"/>
                <a:gd name="T1" fmla="*/ 2 h 18"/>
                <a:gd name="T2" fmla="*/ 12 w 55"/>
                <a:gd name="T3" fmla="*/ 2 h 18"/>
                <a:gd name="T4" fmla="*/ 12 w 55"/>
                <a:gd name="T5" fmla="*/ 2 h 18"/>
                <a:gd name="T6" fmla="*/ 12 w 55"/>
                <a:gd name="T7" fmla="*/ 1 h 18"/>
                <a:gd name="T8" fmla="*/ 11 w 55"/>
                <a:gd name="T9" fmla="*/ 1 h 18"/>
                <a:gd name="T10" fmla="*/ 11 w 55"/>
                <a:gd name="T11" fmla="*/ 1 h 18"/>
                <a:gd name="T12" fmla="*/ 11 w 55"/>
                <a:gd name="T13" fmla="*/ 1 h 18"/>
                <a:gd name="T14" fmla="*/ 10 w 55"/>
                <a:gd name="T15" fmla="*/ 1 h 18"/>
                <a:gd name="T16" fmla="*/ 10 w 55"/>
                <a:gd name="T17" fmla="*/ 1 h 18"/>
                <a:gd name="T18" fmla="*/ 10 w 55"/>
                <a:gd name="T19" fmla="*/ 0 h 18"/>
                <a:gd name="T20" fmla="*/ 9 w 55"/>
                <a:gd name="T21" fmla="*/ 0 h 18"/>
                <a:gd name="T22" fmla="*/ 9 w 55"/>
                <a:gd name="T23" fmla="*/ 0 h 18"/>
                <a:gd name="T24" fmla="*/ 9 w 55"/>
                <a:gd name="T25" fmla="*/ 0 h 18"/>
                <a:gd name="T26" fmla="*/ 8 w 55"/>
                <a:gd name="T27" fmla="*/ 0 h 18"/>
                <a:gd name="T28" fmla="*/ 8 w 55"/>
                <a:gd name="T29" fmla="*/ 0 h 18"/>
                <a:gd name="T30" fmla="*/ 8 w 55"/>
                <a:gd name="T31" fmla="*/ 0 h 18"/>
                <a:gd name="T32" fmla="*/ 8 w 55"/>
                <a:gd name="T33" fmla="*/ 0 h 18"/>
                <a:gd name="T34" fmla="*/ 7 w 55"/>
                <a:gd name="T35" fmla="*/ 0 h 18"/>
                <a:gd name="T36" fmla="*/ 6 w 55"/>
                <a:gd name="T37" fmla="*/ 0 h 18"/>
                <a:gd name="T38" fmla="*/ 5 w 55"/>
                <a:gd name="T39" fmla="*/ 0 h 18"/>
                <a:gd name="T40" fmla="*/ 5 w 55"/>
                <a:gd name="T41" fmla="*/ 1 h 18"/>
                <a:gd name="T42" fmla="*/ 4 w 55"/>
                <a:gd name="T43" fmla="*/ 1 h 18"/>
                <a:gd name="T44" fmla="*/ 4 w 55"/>
                <a:gd name="T45" fmla="*/ 1 h 18"/>
                <a:gd name="T46" fmla="*/ 3 w 55"/>
                <a:gd name="T47" fmla="*/ 2 h 18"/>
                <a:gd name="T48" fmla="*/ 2 w 55"/>
                <a:gd name="T49" fmla="*/ 12 h 18"/>
                <a:gd name="T50" fmla="*/ 17 w 55"/>
                <a:gd name="T51" fmla="*/ 18 h 18"/>
                <a:gd name="T52" fmla="*/ 38 w 55"/>
                <a:gd name="T53" fmla="*/ 18 h 18"/>
                <a:gd name="T54" fmla="*/ 52 w 55"/>
                <a:gd name="T55" fmla="*/ 12 h 18"/>
                <a:gd name="T56" fmla="*/ 51 w 55"/>
                <a:gd name="T57" fmla="*/ 2 h 18"/>
                <a:gd name="T58" fmla="*/ 50 w 55"/>
                <a:gd name="T59" fmla="*/ 1 h 18"/>
                <a:gd name="T60" fmla="*/ 50 w 55"/>
                <a:gd name="T61" fmla="*/ 1 h 18"/>
                <a:gd name="T62" fmla="*/ 49 w 55"/>
                <a:gd name="T63" fmla="*/ 1 h 18"/>
                <a:gd name="T64" fmla="*/ 49 w 55"/>
                <a:gd name="T65" fmla="*/ 0 h 18"/>
                <a:gd name="T66" fmla="*/ 48 w 55"/>
                <a:gd name="T67" fmla="*/ 0 h 18"/>
                <a:gd name="T68" fmla="*/ 48 w 55"/>
                <a:gd name="T69" fmla="*/ 0 h 18"/>
                <a:gd name="T70" fmla="*/ 47 w 55"/>
                <a:gd name="T71" fmla="*/ 0 h 18"/>
                <a:gd name="T72" fmla="*/ 47 w 55"/>
                <a:gd name="T73" fmla="*/ 0 h 18"/>
                <a:gd name="T74" fmla="*/ 47 w 55"/>
                <a:gd name="T75" fmla="*/ 0 h 18"/>
                <a:gd name="T76" fmla="*/ 46 w 55"/>
                <a:gd name="T77" fmla="*/ 0 h 18"/>
                <a:gd name="T78" fmla="*/ 46 w 55"/>
                <a:gd name="T79" fmla="*/ 0 h 18"/>
                <a:gd name="T80" fmla="*/ 45 w 55"/>
                <a:gd name="T81" fmla="*/ 0 h 18"/>
                <a:gd name="T82" fmla="*/ 45 w 55"/>
                <a:gd name="T83" fmla="*/ 0 h 18"/>
                <a:gd name="T84" fmla="*/ 45 w 55"/>
                <a:gd name="T85" fmla="*/ 0 h 18"/>
                <a:gd name="T86" fmla="*/ 44 w 55"/>
                <a:gd name="T87" fmla="*/ 1 h 18"/>
                <a:gd name="T88" fmla="*/ 44 w 55"/>
                <a:gd name="T89" fmla="*/ 1 h 18"/>
                <a:gd name="T90" fmla="*/ 44 w 55"/>
                <a:gd name="T91" fmla="*/ 1 h 18"/>
                <a:gd name="T92" fmla="*/ 43 w 55"/>
                <a:gd name="T93" fmla="*/ 1 h 18"/>
                <a:gd name="T94" fmla="*/ 43 w 55"/>
                <a:gd name="T95" fmla="*/ 1 h 18"/>
                <a:gd name="T96" fmla="*/ 43 w 55"/>
                <a:gd name="T97" fmla="*/ 1 h 18"/>
                <a:gd name="T98" fmla="*/ 43 w 55"/>
                <a:gd name="T99" fmla="*/ 2 h 18"/>
                <a:gd name="T100" fmla="*/ 42 w 55"/>
                <a:gd name="T101" fmla="*/ 2 h 18"/>
                <a:gd name="T102" fmla="*/ 42 w 55"/>
                <a:gd name="T103" fmla="*/ 2 h 18"/>
                <a:gd name="T104" fmla="*/ 41 w 55"/>
                <a:gd name="T105" fmla="*/ 3 h 18"/>
                <a:gd name="T106" fmla="*/ 38 w 55"/>
                <a:gd name="T107" fmla="*/ 4 h 18"/>
                <a:gd name="T108" fmla="*/ 38 w 55"/>
                <a:gd name="T109" fmla="*/ 4 h 18"/>
                <a:gd name="T110" fmla="*/ 17 w 55"/>
                <a:gd name="T111" fmla="*/ 4 h 18"/>
                <a:gd name="T112" fmla="*/ 16 w 55"/>
                <a:gd name="T113" fmla="*/ 4 h 18"/>
                <a:gd name="T114" fmla="*/ 13 w 55"/>
                <a:gd name="T115" fmla="*/ 3 h 18"/>
                <a:gd name="T116" fmla="*/ 12 w 55"/>
                <a:gd name="T11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 h="18">
                  <a:moveTo>
                    <a:pt x="12" y="2"/>
                  </a:moveTo>
                  <a:cubicBezTo>
                    <a:pt x="12" y="2"/>
                    <a:pt x="12" y="2"/>
                    <a:pt x="12" y="2"/>
                  </a:cubicBezTo>
                  <a:cubicBezTo>
                    <a:pt x="12" y="2"/>
                    <a:pt x="12" y="2"/>
                    <a:pt x="12" y="2"/>
                  </a:cubicBezTo>
                  <a:cubicBezTo>
                    <a:pt x="12" y="2"/>
                    <a:pt x="12" y="1"/>
                    <a:pt x="12" y="1"/>
                  </a:cubicBezTo>
                  <a:cubicBezTo>
                    <a:pt x="12" y="1"/>
                    <a:pt x="11" y="1"/>
                    <a:pt x="11" y="1"/>
                  </a:cubicBezTo>
                  <a:cubicBezTo>
                    <a:pt x="11" y="1"/>
                    <a:pt x="11" y="1"/>
                    <a:pt x="11" y="1"/>
                  </a:cubicBezTo>
                  <a:cubicBezTo>
                    <a:pt x="11" y="1"/>
                    <a:pt x="11" y="1"/>
                    <a:pt x="11" y="1"/>
                  </a:cubicBezTo>
                  <a:cubicBezTo>
                    <a:pt x="11" y="1"/>
                    <a:pt x="11" y="1"/>
                    <a:pt x="10" y="1"/>
                  </a:cubicBezTo>
                  <a:cubicBezTo>
                    <a:pt x="10" y="1"/>
                    <a:pt x="10" y="1"/>
                    <a:pt x="10" y="1"/>
                  </a:cubicBezTo>
                  <a:cubicBezTo>
                    <a:pt x="10" y="1"/>
                    <a:pt x="10" y="0"/>
                    <a:pt x="10" y="0"/>
                  </a:cubicBezTo>
                  <a:cubicBezTo>
                    <a:pt x="10" y="0"/>
                    <a:pt x="9" y="0"/>
                    <a:pt x="9" y="0"/>
                  </a:cubicBezTo>
                  <a:cubicBezTo>
                    <a:pt x="9" y="0"/>
                    <a:pt x="9" y="0"/>
                    <a:pt x="9" y="0"/>
                  </a:cubicBezTo>
                  <a:cubicBezTo>
                    <a:pt x="9" y="0"/>
                    <a:pt x="9" y="0"/>
                    <a:pt x="9" y="0"/>
                  </a:cubicBezTo>
                  <a:cubicBezTo>
                    <a:pt x="9" y="0"/>
                    <a:pt x="8" y="0"/>
                    <a:pt x="8" y="0"/>
                  </a:cubicBezTo>
                  <a:cubicBezTo>
                    <a:pt x="8" y="0"/>
                    <a:pt x="8" y="0"/>
                    <a:pt x="8" y="0"/>
                  </a:cubicBezTo>
                  <a:cubicBezTo>
                    <a:pt x="8" y="0"/>
                    <a:pt x="8" y="0"/>
                    <a:pt x="8" y="0"/>
                  </a:cubicBezTo>
                  <a:cubicBezTo>
                    <a:pt x="8" y="0"/>
                    <a:pt x="8" y="0"/>
                    <a:pt x="8" y="0"/>
                  </a:cubicBezTo>
                  <a:cubicBezTo>
                    <a:pt x="7" y="0"/>
                    <a:pt x="7" y="0"/>
                    <a:pt x="7" y="0"/>
                  </a:cubicBezTo>
                  <a:cubicBezTo>
                    <a:pt x="7" y="0"/>
                    <a:pt x="7" y="0"/>
                    <a:pt x="6" y="0"/>
                  </a:cubicBezTo>
                  <a:cubicBezTo>
                    <a:pt x="6" y="0"/>
                    <a:pt x="6" y="0"/>
                    <a:pt x="5" y="0"/>
                  </a:cubicBezTo>
                  <a:cubicBezTo>
                    <a:pt x="5" y="1"/>
                    <a:pt x="5" y="1"/>
                    <a:pt x="5" y="1"/>
                  </a:cubicBezTo>
                  <a:cubicBezTo>
                    <a:pt x="5" y="1"/>
                    <a:pt x="5" y="1"/>
                    <a:pt x="4" y="1"/>
                  </a:cubicBezTo>
                  <a:cubicBezTo>
                    <a:pt x="4" y="1"/>
                    <a:pt x="4" y="1"/>
                    <a:pt x="4" y="1"/>
                  </a:cubicBezTo>
                  <a:cubicBezTo>
                    <a:pt x="4" y="1"/>
                    <a:pt x="4" y="1"/>
                    <a:pt x="3" y="2"/>
                  </a:cubicBezTo>
                  <a:cubicBezTo>
                    <a:pt x="0" y="4"/>
                    <a:pt x="0" y="9"/>
                    <a:pt x="2" y="12"/>
                  </a:cubicBezTo>
                  <a:cubicBezTo>
                    <a:pt x="6" y="16"/>
                    <a:pt x="11" y="18"/>
                    <a:pt x="17" y="18"/>
                  </a:cubicBezTo>
                  <a:cubicBezTo>
                    <a:pt x="38" y="18"/>
                    <a:pt x="38" y="18"/>
                    <a:pt x="38" y="18"/>
                  </a:cubicBezTo>
                  <a:cubicBezTo>
                    <a:pt x="43" y="18"/>
                    <a:pt x="49" y="16"/>
                    <a:pt x="52" y="12"/>
                  </a:cubicBezTo>
                  <a:cubicBezTo>
                    <a:pt x="55" y="9"/>
                    <a:pt x="54" y="4"/>
                    <a:pt x="51" y="2"/>
                  </a:cubicBezTo>
                  <a:cubicBezTo>
                    <a:pt x="51" y="1"/>
                    <a:pt x="51" y="1"/>
                    <a:pt x="50" y="1"/>
                  </a:cubicBezTo>
                  <a:cubicBezTo>
                    <a:pt x="50" y="1"/>
                    <a:pt x="50" y="1"/>
                    <a:pt x="50" y="1"/>
                  </a:cubicBezTo>
                  <a:cubicBezTo>
                    <a:pt x="50" y="1"/>
                    <a:pt x="50" y="1"/>
                    <a:pt x="49" y="1"/>
                  </a:cubicBezTo>
                  <a:cubicBezTo>
                    <a:pt x="49" y="1"/>
                    <a:pt x="49" y="1"/>
                    <a:pt x="49" y="0"/>
                  </a:cubicBezTo>
                  <a:cubicBezTo>
                    <a:pt x="49" y="0"/>
                    <a:pt x="48" y="0"/>
                    <a:pt x="48" y="0"/>
                  </a:cubicBezTo>
                  <a:cubicBezTo>
                    <a:pt x="48" y="0"/>
                    <a:pt x="48" y="0"/>
                    <a:pt x="48" y="0"/>
                  </a:cubicBezTo>
                  <a:cubicBezTo>
                    <a:pt x="47" y="0"/>
                    <a:pt x="47" y="0"/>
                    <a:pt x="47" y="0"/>
                  </a:cubicBezTo>
                  <a:cubicBezTo>
                    <a:pt x="47" y="0"/>
                    <a:pt x="47" y="0"/>
                    <a:pt x="47" y="0"/>
                  </a:cubicBezTo>
                  <a:cubicBezTo>
                    <a:pt x="47" y="0"/>
                    <a:pt x="47" y="0"/>
                    <a:pt x="47" y="0"/>
                  </a:cubicBezTo>
                  <a:cubicBezTo>
                    <a:pt x="46" y="0"/>
                    <a:pt x="46" y="0"/>
                    <a:pt x="46" y="0"/>
                  </a:cubicBezTo>
                  <a:cubicBezTo>
                    <a:pt x="46" y="0"/>
                    <a:pt x="46" y="0"/>
                    <a:pt x="46" y="0"/>
                  </a:cubicBezTo>
                  <a:cubicBezTo>
                    <a:pt x="46" y="0"/>
                    <a:pt x="46" y="0"/>
                    <a:pt x="45" y="0"/>
                  </a:cubicBezTo>
                  <a:cubicBezTo>
                    <a:pt x="45" y="0"/>
                    <a:pt x="45" y="0"/>
                    <a:pt x="45" y="0"/>
                  </a:cubicBezTo>
                  <a:cubicBezTo>
                    <a:pt x="45" y="0"/>
                    <a:pt x="45" y="0"/>
                    <a:pt x="45" y="0"/>
                  </a:cubicBezTo>
                  <a:cubicBezTo>
                    <a:pt x="45" y="0"/>
                    <a:pt x="45" y="1"/>
                    <a:pt x="44" y="1"/>
                  </a:cubicBezTo>
                  <a:cubicBezTo>
                    <a:pt x="44" y="1"/>
                    <a:pt x="44" y="1"/>
                    <a:pt x="44" y="1"/>
                  </a:cubicBezTo>
                  <a:cubicBezTo>
                    <a:pt x="44" y="1"/>
                    <a:pt x="44" y="1"/>
                    <a:pt x="44" y="1"/>
                  </a:cubicBezTo>
                  <a:cubicBezTo>
                    <a:pt x="44" y="1"/>
                    <a:pt x="43" y="1"/>
                    <a:pt x="43" y="1"/>
                  </a:cubicBezTo>
                  <a:cubicBezTo>
                    <a:pt x="43" y="1"/>
                    <a:pt x="43" y="1"/>
                    <a:pt x="43" y="1"/>
                  </a:cubicBezTo>
                  <a:cubicBezTo>
                    <a:pt x="43" y="1"/>
                    <a:pt x="43" y="1"/>
                    <a:pt x="43" y="1"/>
                  </a:cubicBezTo>
                  <a:cubicBezTo>
                    <a:pt x="43" y="1"/>
                    <a:pt x="43" y="2"/>
                    <a:pt x="43" y="2"/>
                  </a:cubicBezTo>
                  <a:cubicBezTo>
                    <a:pt x="42" y="2"/>
                    <a:pt x="42" y="2"/>
                    <a:pt x="42" y="2"/>
                  </a:cubicBezTo>
                  <a:cubicBezTo>
                    <a:pt x="42" y="2"/>
                    <a:pt x="42" y="2"/>
                    <a:pt x="42" y="2"/>
                  </a:cubicBezTo>
                  <a:cubicBezTo>
                    <a:pt x="42" y="2"/>
                    <a:pt x="42" y="2"/>
                    <a:pt x="41" y="3"/>
                  </a:cubicBezTo>
                  <a:cubicBezTo>
                    <a:pt x="41" y="4"/>
                    <a:pt x="40" y="4"/>
                    <a:pt x="38" y="4"/>
                  </a:cubicBezTo>
                  <a:cubicBezTo>
                    <a:pt x="38" y="4"/>
                    <a:pt x="38" y="4"/>
                    <a:pt x="38" y="4"/>
                  </a:cubicBezTo>
                  <a:cubicBezTo>
                    <a:pt x="17" y="4"/>
                    <a:pt x="17" y="4"/>
                    <a:pt x="17" y="4"/>
                  </a:cubicBezTo>
                  <a:cubicBezTo>
                    <a:pt x="16" y="4"/>
                    <a:pt x="16" y="4"/>
                    <a:pt x="16" y="4"/>
                  </a:cubicBezTo>
                  <a:cubicBezTo>
                    <a:pt x="15" y="4"/>
                    <a:pt x="14" y="4"/>
                    <a:pt x="13" y="3"/>
                  </a:cubicBezTo>
                  <a:cubicBezTo>
                    <a:pt x="13" y="2"/>
                    <a:pt x="13" y="2"/>
                    <a:pt x="12"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66" name="Freeform 300"/>
            <p:cNvSpPr/>
            <p:nvPr/>
          </p:nvSpPr>
          <p:spPr bwMode="auto">
            <a:xfrm>
              <a:off x="6173788" y="3956050"/>
              <a:ext cx="93662" cy="30163"/>
            </a:xfrm>
            <a:custGeom>
              <a:avLst/>
              <a:gdLst>
                <a:gd name="T0" fmla="*/ 13 w 55"/>
                <a:gd name="T1" fmla="*/ 3 h 18"/>
                <a:gd name="T2" fmla="*/ 8 w 55"/>
                <a:gd name="T3" fmla="*/ 0 h 18"/>
                <a:gd name="T4" fmla="*/ 4 w 55"/>
                <a:gd name="T5" fmla="*/ 2 h 18"/>
                <a:gd name="T6" fmla="*/ 3 w 55"/>
                <a:gd name="T7" fmla="*/ 12 h 18"/>
                <a:gd name="T8" fmla="*/ 17 w 55"/>
                <a:gd name="T9" fmla="*/ 18 h 18"/>
                <a:gd name="T10" fmla="*/ 38 w 55"/>
                <a:gd name="T11" fmla="*/ 18 h 18"/>
                <a:gd name="T12" fmla="*/ 52 w 55"/>
                <a:gd name="T13" fmla="*/ 12 h 18"/>
                <a:gd name="T14" fmla="*/ 52 w 55"/>
                <a:gd name="T15" fmla="*/ 2 h 18"/>
                <a:gd name="T16" fmla="*/ 47 w 55"/>
                <a:gd name="T17" fmla="*/ 0 h 18"/>
                <a:gd name="T18" fmla="*/ 42 w 55"/>
                <a:gd name="T19" fmla="*/ 3 h 18"/>
                <a:gd name="T20" fmla="*/ 40 w 55"/>
                <a:gd name="T21" fmla="*/ 4 h 18"/>
                <a:gd name="T22" fmla="*/ 38 w 55"/>
                <a:gd name="T23" fmla="*/ 4 h 18"/>
                <a:gd name="T24" fmla="*/ 17 w 55"/>
                <a:gd name="T25" fmla="*/ 4 h 18"/>
                <a:gd name="T26" fmla="*/ 17 w 55"/>
                <a:gd name="T27" fmla="*/ 4 h 18"/>
                <a:gd name="T28" fmla="*/ 13 w 55"/>
                <a:gd name="T2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18">
                  <a:moveTo>
                    <a:pt x="13" y="3"/>
                  </a:moveTo>
                  <a:cubicBezTo>
                    <a:pt x="12" y="1"/>
                    <a:pt x="10" y="0"/>
                    <a:pt x="8" y="0"/>
                  </a:cubicBezTo>
                  <a:cubicBezTo>
                    <a:pt x="6" y="0"/>
                    <a:pt x="5" y="1"/>
                    <a:pt x="4" y="2"/>
                  </a:cubicBezTo>
                  <a:cubicBezTo>
                    <a:pt x="1" y="4"/>
                    <a:pt x="0" y="9"/>
                    <a:pt x="3" y="12"/>
                  </a:cubicBezTo>
                  <a:cubicBezTo>
                    <a:pt x="6" y="16"/>
                    <a:pt x="11" y="18"/>
                    <a:pt x="17" y="18"/>
                  </a:cubicBezTo>
                  <a:cubicBezTo>
                    <a:pt x="38" y="18"/>
                    <a:pt x="38" y="18"/>
                    <a:pt x="38" y="18"/>
                  </a:cubicBezTo>
                  <a:cubicBezTo>
                    <a:pt x="44" y="18"/>
                    <a:pt x="49" y="16"/>
                    <a:pt x="52" y="12"/>
                  </a:cubicBezTo>
                  <a:cubicBezTo>
                    <a:pt x="55" y="9"/>
                    <a:pt x="54" y="4"/>
                    <a:pt x="52" y="2"/>
                  </a:cubicBezTo>
                  <a:cubicBezTo>
                    <a:pt x="50" y="1"/>
                    <a:pt x="49" y="0"/>
                    <a:pt x="47" y="0"/>
                  </a:cubicBezTo>
                  <a:cubicBezTo>
                    <a:pt x="45" y="0"/>
                    <a:pt x="43" y="1"/>
                    <a:pt x="42" y="3"/>
                  </a:cubicBezTo>
                  <a:cubicBezTo>
                    <a:pt x="41" y="3"/>
                    <a:pt x="40" y="4"/>
                    <a:pt x="40" y="4"/>
                  </a:cubicBezTo>
                  <a:cubicBezTo>
                    <a:pt x="39" y="4"/>
                    <a:pt x="39" y="4"/>
                    <a:pt x="38" y="4"/>
                  </a:cubicBezTo>
                  <a:cubicBezTo>
                    <a:pt x="17" y="4"/>
                    <a:pt x="17" y="4"/>
                    <a:pt x="17" y="4"/>
                  </a:cubicBezTo>
                  <a:cubicBezTo>
                    <a:pt x="17" y="4"/>
                    <a:pt x="17" y="4"/>
                    <a:pt x="17" y="4"/>
                  </a:cubicBezTo>
                  <a:cubicBezTo>
                    <a:pt x="15" y="4"/>
                    <a:pt x="14" y="4"/>
                    <a:pt x="13" y="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67" name="Freeform 301"/>
            <p:cNvSpPr/>
            <p:nvPr/>
          </p:nvSpPr>
          <p:spPr bwMode="auto">
            <a:xfrm>
              <a:off x="5557838" y="3155950"/>
              <a:ext cx="207962" cy="195263"/>
            </a:xfrm>
            <a:custGeom>
              <a:avLst/>
              <a:gdLst>
                <a:gd name="T0" fmla="*/ 21 w 123"/>
                <a:gd name="T1" fmla="*/ 116 h 116"/>
                <a:gd name="T2" fmla="*/ 42 w 123"/>
                <a:gd name="T3" fmla="*/ 95 h 116"/>
                <a:gd name="T4" fmla="*/ 42 w 123"/>
                <a:gd name="T5" fmla="*/ 95 h 116"/>
                <a:gd name="T6" fmla="*/ 42 w 123"/>
                <a:gd name="T7" fmla="*/ 26 h 116"/>
                <a:gd name="T8" fmla="*/ 110 w 123"/>
                <a:gd name="T9" fmla="*/ 26 h 116"/>
                <a:gd name="T10" fmla="*/ 110 w 123"/>
                <a:gd name="T11" fmla="*/ 75 h 116"/>
                <a:gd name="T12" fmla="*/ 102 w 123"/>
                <a:gd name="T13" fmla="*/ 74 h 116"/>
                <a:gd name="T14" fmla="*/ 81 w 123"/>
                <a:gd name="T15" fmla="*/ 95 h 116"/>
                <a:gd name="T16" fmla="*/ 102 w 123"/>
                <a:gd name="T17" fmla="*/ 116 h 116"/>
                <a:gd name="T18" fmla="*/ 123 w 123"/>
                <a:gd name="T19" fmla="*/ 95 h 116"/>
                <a:gd name="T20" fmla="*/ 123 w 123"/>
                <a:gd name="T21" fmla="*/ 95 h 116"/>
                <a:gd name="T22" fmla="*/ 123 w 123"/>
                <a:gd name="T23" fmla="*/ 95 h 116"/>
                <a:gd name="T24" fmla="*/ 123 w 123"/>
                <a:gd name="T25" fmla="*/ 26 h 116"/>
                <a:gd name="T26" fmla="*/ 123 w 123"/>
                <a:gd name="T27" fmla="*/ 0 h 116"/>
                <a:gd name="T28" fmla="*/ 110 w 123"/>
                <a:gd name="T29" fmla="*/ 0 h 116"/>
                <a:gd name="T30" fmla="*/ 42 w 123"/>
                <a:gd name="T31" fmla="*/ 0 h 116"/>
                <a:gd name="T32" fmla="*/ 29 w 123"/>
                <a:gd name="T33" fmla="*/ 0 h 116"/>
                <a:gd name="T34" fmla="*/ 29 w 123"/>
                <a:gd name="T35" fmla="*/ 26 h 116"/>
                <a:gd name="T36" fmla="*/ 29 w 123"/>
                <a:gd name="T37" fmla="*/ 75 h 116"/>
                <a:gd name="T38" fmla="*/ 21 w 123"/>
                <a:gd name="T39" fmla="*/ 74 h 116"/>
                <a:gd name="T40" fmla="*/ 0 w 123"/>
                <a:gd name="T41" fmla="*/ 95 h 116"/>
                <a:gd name="T42" fmla="*/ 21 w 123"/>
                <a:gd name="T4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116">
                  <a:moveTo>
                    <a:pt x="21" y="116"/>
                  </a:moveTo>
                  <a:cubicBezTo>
                    <a:pt x="33" y="116"/>
                    <a:pt x="42" y="106"/>
                    <a:pt x="42" y="95"/>
                  </a:cubicBezTo>
                  <a:cubicBezTo>
                    <a:pt x="42" y="95"/>
                    <a:pt x="42" y="95"/>
                    <a:pt x="42" y="95"/>
                  </a:cubicBezTo>
                  <a:cubicBezTo>
                    <a:pt x="42" y="26"/>
                    <a:pt x="42" y="26"/>
                    <a:pt x="42" y="26"/>
                  </a:cubicBezTo>
                  <a:cubicBezTo>
                    <a:pt x="110" y="26"/>
                    <a:pt x="110" y="26"/>
                    <a:pt x="110" y="26"/>
                  </a:cubicBezTo>
                  <a:cubicBezTo>
                    <a:pt x="110" y="75"/>
                    <a:pt x="110" y="75"/>
                    <a:pt x="110" y="75"/>
                  </a:cubicBezTo>
                  <a:cubicBezTo>
                    <a:pt x="108" y="74"/>
                    <a:pt x="105" y="74"/>
                    <a:pt x="102" y="74"/>
                  </a:cubicBezTo>
                  <a:cubicBezTo>
                    <a:pt x="90" y="74"/>
                    <a:pt x="81" y="83"/>
                    <a:pt x="81" y="95"/>
                  </a:cubicBezTo>
                  <a:cubicBezTo>
                    <a:pt x="81" y="106"/>
                    <a:pt x="90" y="116"/>
                    <a:pt x="102" y="116"/>
                  </a:cubicBezTo>
                  <a:cubicBezTo>
                    <a:pt x="114" y="116"/>
                    <a:pt x="123" y="106"/>
                    <a:pt x="123" y="95"/>
                  </a:cubicBezTo>
                  <a:cubicBezTo>
                    <a:pt x="123" y="95"/>
                    <a:pt x="123" y="95"/>
                    <a:pt x="123" y="95"/>
                  </a:cubicBezTo>
                  <a:cubicBezTo>
                    <a:pt x="123" y="95"/>
                    <a:pt x="123" y="95"/>
                    <a:pt x="123" y="95"/>
                  </a:cubicBezTo>
                  <a:cubicBezTo>
                    <a:pt x="123" y="26"/>
                    <a:pt x="123" y="26"/>
                    <a:pt x="123" y="26"/>
                  </a:cubicBezTo>
                  <a:cubicBezTo>
                    <a:pt x="123" y="0"/>
                    <a:pt x="123" y="0"/>
                    <a:pt x="123" y="0"/>
                  </a:cubicBezTo>
                  <a:cubicBezTo>
                    <a:pt x="110" y="0"/>
                    <a:pt x="110" y="0"/>
                    <a:pt x="110" y="0"/>
                  </a:cubicBezTo>
                  <a:cubicBezTo>
                    <a:pt x="42" y="0"/>
                    <a:pt x="42" y="0"/>
                    <a:pt x="42" y="0"/>
                  </a:cubicBezTo>
                  <a:cubicBezTo>
                    <a:pt x="29" y="0"/>
                    <a:pt x="29" y="0"/>
                    <a:pt x="29" y="0"/>
                  </a:cubicBezTo>
                  <a:cubicBezTo>
                    <a:pt x="29" y="26"/>
                    <a:pt x="29" y="26"/>
                    <a:pt x="29" y="26"/>
                  </a:cubicBezTo>
                  <a:cubicBezTo>
                    <a:pt x="29" y="75"/>
                    <a:pt x="29" y="75"/>
                    <a:pt x="29" y="75"/>
                  </a:cubicBezTo>
                  <a:cubicBezTo>
                    <a:pt x="26" y="74"/>
                    <a:pt x="24" y="74"/>
                    <a:pt x="21" y="74"/>
                  </a:cubicBezTo>
                  <a:cubicBezTo>
                    <a:pt x="9" y="74"/>
                    <a:pt x="0" y="83"/>
                    <a:pt x="0" y="95"/>
                  </a:cubicBezTo>
                  <a:cubicBezTo>
                    <a:pt x="0" y="106"/>
                    <a:pt x="9" y="116"/>
                    <a:pt x="21" y="11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68" name="Freeform 302"/>
            <p:cNvSpPr/>
            <p:nvPr/>
          </p:nvSpPr>
          <p:spPr bwMode="auto">
            <a:xfrm>
              <a:off x="6421438" y="3763963"/>
              <a:ext cx="103187" cy="173037"/>
            </a:xfrm>
            <a:custGeom>
              <a:avLst/>
              <a:gdLst>
                <a:gd name="T0" fmla="*/ 0 w 61"/>
                <a:gd name="T1" fmla="*/ 72 h 103"/>
                <a:gd name="T2" fmla="*/ 0 w 61"/>
                <a:gd name="T3" fmla="*/ 86 h 103"/>
                <a:gd name="T4" fmla="*/ 17 w 61"/>
                <a:gd name="T5" fmla="*/ 103 h 103"/>
                <a:gd name="T6" fmla="*/ 43 w 61"/>
                <a:gd name="T7" fmla="*/ 103 h 103"/>
                <a:gd name="T8" fmla="*/ 61 w 61"/>
                <a:gd name="T9" fmla="*/ 86 h 103"/>
                <a:gd name="T10" fmla="*/ 61 w 61"/>
                <a:gd name="T11" fmla="*/ 72 h 103"/>
                <a:gd name="T12" fmla="*/ 39 w 61"/>
                <a:gd name="T13" fmla="*/ 72 h 103"/>
                <a:gd name="T14" fmla="*/ 39 w 61"/>
                <a:gd name="T15" fmla="*/ 59 h 103"/>
                <a:gd name="T16" fmla="*/ 61 w 61"/>
                <a:gd name="T17" fmla="*/ 59 h 103"/>
                <a:gd name="T18" fmla="*/ 61 w 61"/>
                <a:gd name="T19" fmla="*/ 39 h 103"/>
                <a:gd name="T20" fmla="*/ 39 w 61"/>
                <a:gd name="T21" fmla="*/ 39 h 103"/>
                <a:gd name="T22" fmla="*/ 39 w 61"/>
                <a:gd name="T23" fmla="*/ 26 h 103"/>
                <a:gd name="T24" fmla="*/ 61 w 61"/>
                <a:gd name="T25" fmla="*/ 26 h 103"/>
                <a:gd name="T26" fmla="*/ 61 w 61"/>
                <a:gd name="T27" fmla="*/ 17 h 103"/>
                <a:gd name="T28" fmla="*/ 43 w 61"/>
                <a:gd name="T29" fmla="*/ 0 h 103"/>
                <a:gd name="T30" fmla="*/ 17 w 61"/>
                <a:gd name="T31" fmla="*/ 0 h 103"/>
                <a:gd name="T32" fmla="*/ 0 w 61"/>
                <a:gd name="T33" fmla="*/ 17 h 103"/>
                <a:gd name="T34" fmla="*/ 0 w 61"/>
                <a:gd name="T35" fmla="*/ 26 h 103"/>
                <a:gd name="T36" fmla="*/ 22 w 61"/>
                <a:gd name="T37" fmla="*/ 26 h 103"/>
                <a:gd name="T38" fmla="*/ 22 w 61"/>
                <a:gd name="T39" fmla="*/ 39 h 103"/>
                <a:gd name="T40" fmla="*/ 0 w 61"/>
                <a:gd name="T41" fmla="*/ 39 h 103"/>
                <a:gd name="T42" fmla="*/ 0 w 61"/>
                <a:gd name="T43" fmla="*/ 59 h 103"/>
                <a:gd name="T44" fmla="*/ 22 w 61"/>
                <a:gd name="T45" fmla="*/ 59 h 103"/>
                <a:gd name="T46" fmla="*/ 22 w 61"/>
                <a:gd name="T47" fmla="*/ 72 h 103"/>
                <a:gd name="T48" fmla="*/ 0 w 61"/>
                <a:gd name="T49" fmla="*/ 7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103">
                  <a:moveTo>
                    <a:pt x="0" y="72"/>
                  </a:moveTo>
                  <a:cubicBezTo>
                    <a:pt x="0" y="86"/>
                    <a:pt x="0" y="86"/>
                    <a:pt x="0" y="86"/>
                  </a:cubicBezTo>
                  <a:cubicBezTo>
                    <a:pt x="0" y="96"/>
                    <a:pt x="8" y="103"/>
                    <a:pt x="17" y="103"/>
                  </a:cubicBezTo>
                  <a:cubicBezTo>
                    <a:pt x="43" y="103"/>
                    <a:pt x="43" y="103"/>
                    <a:pt x="43" y="103"/>
                  </a:cubicBezTo>
                  <a:cubicBezTo>
                    <a:pt x="53" y="103"/>
                    <a:pt x="61" y="96"/>
                    <a:pt x="61" y="86"/>
                  </a:cubicBezTo>
                  <a:cubicBezTo>
                    <a:pt x="61" y="72"/>
                    <a:pt x="61" y="72"/>
                    <a:pt x="61" y="72"/>
                  </a:cubicBezTo>
                  <a:cubicBezTo>
                    <a:pt x="39" y="72"/>
                    <a:pt x="39" y="72"/>
                    <a:pt x="39" y="72"/>
                  </a:cubicBezTo>
                  <a:cubicBezTo>
                    <a:pt x="39" y="59"/>
                    <a:pt x="39" y="59"/>
                    <a:pt x="39" y="59"/>
                  </a:cubicBezTo>
                  <a:cubicBezTo>
                    <a:pt x="61" y="59"/>
                    <a:pt x="61" y="59"/>
                    <a:pt x="61" y="59"/>
                  </a:cubicBezTo>
                  <a:cubicBezTo>
                    <a:pt x="61" y="39"/>
                    <a:pt x="61" y="39"/>
                    <a:pt x="61" y="39"/>
                  </a:cubicBezTo>
                  <a:cubicBezTo>
                    <a:pt x="39" y="39"/>
                    <a:pt x="39" y="39"/>
                    <a:pt x="39" y="39"/>
                  </a:cubicBezTo>
                  <a:cubicBezTo>
                    <a:pt x="39" y="26"/>
                    <a:pt x="39" y="26"/>
                    <a:pt x="39" y="26"/>
                  </a:cubicBezTo>
                  <a:cubicBezTo>
                    <a:pt x="61" y="26"/>
                    <a:pt x="61" y="26"/>
                    <a:pt x="61" y="26"/>
                  </a:cubicBezTo>
                  <a:cubicBezTo>
                    <a:pt x="61" y="17"/>
                    <a:pt x="61" y="17"/>
                    <a:pt x="61" y="17"/>
                  </a:cubicBezTo>
                  <a:cubicBezTo>
                    <a:pt x="61" y="8"/>
                    <a:pt x="53" y="0"/>
                    <a:pt x="43" y="0"/>
                  </a:cubicBezTo>
                  <a:cubicBezTo>
                    <a:pt x="17" y="0"/>
                    <a:pt x="17" y="0"/>
                    <a:pt x="17" y="0"/>
                  </a:cubicBezTo>
                  <a:cubicBezTo>
                    <a:pt x="8" y="0"/>
                    <a:pt x="0" y="8"/>
                    <a:pt x="0" y="17"/>
                  </a:cubicBezTo>
                  <a:cubicBezTo>
                    <a:pt x="0" y="26"/>
                    <a:pt x="0" y="26"/>
                    <a:pt x="0" y="26"/>
                  </a:cubicBezTo>
                  <a:cubicBezTo>
                    <a:pt x="22" y="26"/>
                    <a:pt x="22" y="26"/>
                    <a:pt x="22" y="26"/>
                  </a:cubicBezTo>
                  <a:cubicBezTo>
                    <a:pt x="22" y="39"/>
                    <a:pt x="22" y="39"/>
                    <a:pt x="22" y="39"/>
                  </a:cubicBezTo>
                  <a:cubicBezTo>
                    <a:pt x="0" y="39"/>
                    <a:pt x="0" y="39"/>
                    <a:pt x="0" y="39"/>
                  </a:cubicBezTo>
                  <a:cubicBezTo>
                    <a:pt x="0" y="59"/>
                    <a:pt x="0" y="59"/>
                    <a:pt x="0" y="59"/>
                  </a:cubicBezTo>
                  <a:cubicBezTo>
                    <a:pt x="22" y="59"/>
                    <a:pt x="22" y="59"/>
                    <a:pt x="22" y="59"/>
                  </a:cubicBezTo>
                  <a:cubicBezTo>
                    <a:pt x="22" y="72"/>
                    <a:pt x="22" y="72"/>
                    <a:pt x="22" y="72"/>
                  </a:cubicBezTo>
                  <a:lnTo>
                    <a:pt x="0"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69" name="Freeform 303"/>
            <p:cNvSpPr/>
            <p:nvPr/>
          </p:nvSpPr>
          <p:spPr bwMode="auto">
            <a:xfrm>
              <a:off x="6391275" y="3919538"/>
              <a:ext cx="163513" cy="106362"/>
            </a:xfrm>
            <a:custGeom>
              <a:avLst/>
              <a:gdLst>
                <a:gd name="T0" fmla="*/ 0 w 97"/>
                <a:gd name="T1" fmla="*/ 3 h 63"/>
                <a:gd name="T2" fmla="*/ 32 w 97"/>
                <a:gd name="T3" fmla="*/ 30 h 63"/>
                <a:gd name="T4" fmla="*/ 42 w 97"/>
                <a:gd name="T5" fmla="*/ 30 h 63"/>
                <a:gd name="T6" fmla="*/ 42 w 97"/>
                <a:gd name="T7" fmla="*/ 50 h 63"/>
                <a:gd name="T8" fmla="*/ 29 w 97"/>
                <a:gd name="T9" fmla="*/ 50 h 63"/>
                <a:gd name="T10" fmla="*/ 29 w 97"/>
                <a:gd name="T11" fmla="*/ 63 h 63"/>
                <a:gd name="T12" fmla="*/ 67 w 97"/>
                <a:gd name="T13" fmla="*/ 63 h 63"/>
                <a:gd name="T14" fmla="*/ 67 w 97"/>
                <a:gd name="T15" fmla="*/ 50 h 63"/>
                <a:gd name="T16" fmla="*/ 55 w 97"/>
                <a:gd name="T17" fmla="*/ 50 h 63"/>
                <a:gd name="T18" fmla="*/ 55 w 97"/>
                <a:gd name="T19" fmla="*/ 30 h 63"/>
                <a:gd name="T20" fmla="*/ 65 w 97"/>
                <a:gd name="T21" fmla="*/ 30 h 63"/>
                <a:gd name="T22" fmla="*/ 97 w 97"/>
                <a:gd name="T23" fmla="*/ 3 h 63"/>
                <a:gd name="T24" fmla="*/ 84 w 97"/>
                <a:gd name="T25" fmla="*/ 0 h 63"/>
                <a:gd name="T26" fmla="*/ 65 w 97"/>
                <a:gd name="T27" fmla="*/ 17 h 63"/>
                <a:gd name="T28" fmla="*/ 32 w 97"/>
                <a:gd name="T29" fmla="*/ 17 h 63"/>
                <a:gd name="T30" fmla="*/ 13 w 97"/>
                <a:gd name="T31" fmla="*/ 0 h 63"/>
                <a:gd name="T32" fmla="*/ 0 w 97"/>
                <a:gd name="T33"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63">
                  <a:moveTo>
                    <a:pt x="0" y="3"/>
                  </a:moveTo>
                  <a:cubicBezTo>
                    <a:pt x="3" y="18"/>
                    <a:pt x="17" y="30"/>
                    <a:pt x="32" y="30"/>
                  </a:cubicBezTo>
                  <a:cubicBezTo>
                    <a:pt x="42" y="30"/>
                    <a:pt x="42" y="30"/>
                    <a:pt x="42" y="30"/>
                  </a:cubicBezTo>
                  <a:cubicBezTo>
                    <a:pt x="42" y="50"/>
                    <a:pt x="42" y="50"/>
                    <a:pt x="42" y="50"/>
                  </a:cubicBezTo>
                  <a:cubicBezTo>
                    <a:pt x="29" y="50"/>
                    <a:pt x="29" y="50"/>
                    <a:pt x="29" y="50"/>
                  </a:cubicBezTo>
                  <a:cubicBezTo>
                    <a:pt x="29" y="63"/>
                    <a:pt x="29" y="63"/>
                    <a:pt x="29" y="63"/>
                  </a:cubicBezTo>
                  <a:cubicBezTo>
                    <a:pt x="67" y="63"/>
                    <a:pt x="67" y="63"/>
                    <a:pt x="67" y="63"/>
                  </a:cubicBezTo>
                  <a:cubicBezTo>
                    <a:pt x="67" y="50"/>
                    <a:pt x="67" y="50"/>
                    <a:pt x="67" y="50"/>
                  </a:cubicBezTo>
                  <a:cubicBezTo>
                    <a:pt x="55" y="50"/>
                    <a:pt x="55" y="50"/>
                    <a:pt x="55" y="50"/>
                  </a:cubicBezTo>
                  <a:cubicBezTo>
                    <a:pt x="55" y="30"/>
                    <a:pt x="55" y="30"/>
                    <a:pt x="55" y="30"/>
                  </a:cubicBezTo>
                  <a:cubicBezTo>
                    <a:pt x="65" y="30"/>
                    <a:pt x="65" y="30"/>
                    <a:pt x="65" y="30"/>
                  </a:cubicBezTo>
                  <a:cubicBezTo>
                    <a:pt x="81" y="30"/>
                    <a:pt x="94" y="16"/>
                    <a:pt x="97" y="3"/>
                  </a:cubicBezTo>
                  <a:cubicBezTo>
                    <a:pt x="84" y="0"/>
                    <a:pt x="84" y="0"/>
                    <a:pt x="84" y="0"/>
                  </a:cubicBezTo>
                  <a:cubicBezTo>
                    <a:pt x="82" y="8"/>
                    <a:pt x="74" y="17"/>
                    <a:pt x="65" y="17"/>
                  </a:cubicBezTo>
                  <a:cubicBezTo>
                    <a:pt x="32" y="17"/>
                    <a:pt x="32" y="17"/>
                    <a:pt x="32" y="17"/>
                  </a:cubicBezTo>
                  <a:cubicBezTo>
                    <a:pt x="23" y="17"/>
                    <a:pt x="15" y="9"/>
                    <a:pt x="13" y="0"/>
                  </a:cubicBezTo>
                  <a:lnTo>
                    <a:pt x="0"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70" name="Freeform 304"/>
            <p:cNvSpPr/>
            <p:nvPr/>
          </p:nvSpPr>
          <p:spPr bwMode="auto">
            <a:xfrm>
              <a:off x="6248400" y="4008438"/>
              <a:ext cx="174625" cy="101600"/>
            </a:xfrm>
            <a:custGeom>
              <a:avLst/>
              <a:gdLst>
                <a:gd name="T0" fmla="*/ 58 w 103"/>
                <a:gd name="T1" fmla="*/ 0 h 60"/>
                <a:gd name="T2" fmla="*/ 58 w 103"/>
                <a:gd name="T3" fmla="*/ 10 h 60"/>
                <a:gd name="T4" fmla="*/ 0 w 103"/>
                <a:gd name="T5" fmla="*/ 60 h 60"/>
                <a:gd name="T6" fmla="*/ 58 w 103"/>
                <a:gd name="T7" fmla="*/ 49 h 60"/>
                <a:gd name="T8" fmla="*/ 58 w 103"/>
                <a:gd name="T9" fmla="*/ 59 h 60"/>
                <a:gd name="T10" fmla="*/ 103 w 103"/>
                <a:gd name="T11" fmla="*/ 29 h 60"/>
                <a:gd name="T12" fmla="*/ 58 w 103"/>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103" h="60">
                  <a:moveTo>
                    <a:pt x="58" y="0"/>
                  </a:moveTo>
                  <a:cubicBezTo>
                    <a:pt x="58" y="10"/>
                    <a:pt x="58" y="10"/>
                    <a:pt x="58" y="10"/>
                  </a:cubicBezTo>
                  <a:cubicBezTo>
                    <a:pt x="7" y="10"/>
                    <a:pt x="0" y="60"/>
                    <a:pt x="0" y="60"/>
                  </a:cubicBezTo>
                  <a:cubicBezTo>
                    <a:pt x="0" y="60"/>
                    <a:pt x="16" y="49"/>
                    <a:pt x="58" y="49"/>
                  </a:cubicBezTo>
                  <a:cubicBezTo>
                    <a:pt x="58" y="59"/>
                    <a:pt x="58" y="59"/>
                    <a:pt x="58" y="59"/>
                  </a:cubicBezTo>
                  <a:cubicBezTo>
                    <a:pt x="103" y="29"/>
                    <a:pt x="103" y="29"/>
                    <a:pt x="103" y="29"/>
                  </a:cubicBezTo>
                  <a:lnTo>
                    <a:pt x="5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71" name="Freeform 305"/>
            <p:cNvSpPr/>
            <p:nvPr/>
          </p:nvSpPr>
          <p:spPr bwMode="auto">
            <a:xfrm>
              <a:off x="6230938" y="4100513"/>
              <a:ext cx="173037" cy="101600"/>
            </a:xfrm>
            <a:custGeom>
              <a:avLst/>
              <a:gdLst>
                <a:gd name="T0" fmla="*/ 45 w 102"/>
                <a:gd name="T1" fmla="*/ 60 h 60"/>
                <a:gd name="T2" fmla="*/ 45 w 102"/>
                <a:gd name="T3" fmla="*/ 50 h 60"/>
                <a:gd name="T4" fmla="*/ 102 w 102"/>
                <a:gd name="T5" fmla="*/ 0 h 60"/>
                <a:gd name="T6" fmla="*/ 45 w 102"/>
                <a:gd name="T7" fmla="*/ 11 h 60"/>
                <a:gd name="T8" fmla="*/ 45 w 102"/>
                <a:gd name="T9" fmla="*/ 1 h 60"/>
                <a:gd name="T10" fmla="*/ 0 w 102"/>
                <a:gd name="T11" fmla="*/ 30 h 60"/>
                <a:gd name="T12" fmla="*/ 45 w 10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2" h="60">
                  <a:moveTo>
                    <a:pt x="45" y="60"/>
                  </a:moveTo>
                  <a:cubicBezTo>
                    <a:pt x="45" y="50"/>
                    <a:pt x="45" y="50"/>
                    <a:pt x="45" y="50"/>
                  </a:cubicBezTo>
                  <a:cubicBezTo>
                    <a:pt x="97" y="50"/>
                    <a:pt x="102" y="0"/>
                    <a:pt x="102" y="0"/>
                  </a:cubicBezTo>
                  <a:cubicBezTo>
                    <a:pt x="102" y="0"/>
                    <a:pt x="87" y="11"/>
                    <a:pt x="45" y="11"/>
                  </a:cubicBezTo>
                  <a:cubicBezTo>
                    <a:pt x="45" y="1"/>
                    <a:pt x="45" y="1"/>
                    <a:pt x="45" y="1"/>
                  </a:cubicBezTo>
                  <a:cubicBezTo>
                    <a:pt x="0" y="30"/>
                    <a:pt x="0" y="30"/>
                    <a:pt x="0" y="30"/>
                  </a:cubicBezTo>
                  <a:lnTo>
                    <a:pt x="45" y="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72" name="Freeform 306"/>
            <p:cNvSpPr>
              <a:spLocks noEditPoints="1"/>
            </p:cNvSpPr>
            <p:nvPr/>
          </p:nvSpPr>
          <p:spPr bwMode="auto">
            <a:xfrm>
              <a:off x="5934075" y="3132138"/>
              <a:ext cx="277813" cy="277812"/>
            </a:xfrm>
            <a:custGeom>
              <a:avLst/>
              <a:gdLst>
                <a:gd name="T0" fmla="*/ 123 w 164"/>
                <a:gd name="T1" fmla="*/ 153 h 164"/>
                <a:gd name="T2" fmla="*/ 153 w 164"/>
                <a:gd name="T3" fmla="*/ 123 h 164"/>
                <a:gd name="T4" fmla="*/ 163 w 164"/>
                <a:gd name="T5" fmla="*/ 99 h 164"/>
                <a:gd name="T6" fmla="*/ 163 w 164"/>
                <a:gd name="T7" fmla="*/ 66 h 164"/>
                <a:gd name="T8" fmla="*/ 153 w 164"/>
                <a:gd name="T9" fmla="*/ 41 h 164"/>
                <a:gd name="T10" fmla="*/ 123 w 164"/>
                <a:gd name="T11" fmla="*/ 11 h 164"/>
                <a:gd name="T12" fmla="*/ 112 w 164"/>
                <a:gd name="T13" fmla="*/ 6 h 164"/>
                <a:gd name="T14" fmla="*/ 88 w 164"/>
                <a:gd name="T15" fmla="*/ 0 h 164"/>
                <a:gd name="T16" fmla="*/ 92 w 164"/>
                <a:gd name="T17" fmla="*/ 8 h 164"/>
                <a:gd name="T18" fmla="*/ 101 w 164"/>
                <a:gd name="T19" fmla="*/ 8 h 164"/>
                <a:gd name="T20" fmla="*/ 111 w 164"/>
                <a:gd name="T21" fmla="*/ 11 h 164"/>
                <a:gd name="T22" fmla="*/ 108 w 164"/>
                <a:gd name="T23" fmla="*/ 13 h 164"/>
                <a:gd name="T24" fmla="*/ 95 w 164"/>
                <a:gd name="T25" fmla="*/ 18 h 164"/>
                <a:gd name="T26" fmla="*/ 97 w 164"/>
                <a:gd name="T27" fmla="*/ 26 h 164"/>
                <a:gd name="T28" fmla="*/ 105 w 164"/>
                <a:gd name="T29" fmla="*/ 31 h 164"/>
                <a:gd name="T30" fmla="*/ 116 w 164"/>
                <a:gd name="T31" fmla="*/ 16 h 164"/>
                <a:gd name="T32" fmla="*/ 125 w 164"/>
                <a:gd name="T33" fmla="*/ 19 h 164"/>
                <a:gd name="T34" fmla="*/ 132 w 164"/>
                <a:gd name="T35" fmla="*/ 22 h 164"/>
                <a:gd name="T36" fmla="*/ 135 w 164"/>
                <a:gd name="T37" fmla="*/ 34 h 164"/>
                <a:gd name="T38" fmla="*/ 133 w 164"/>
                <a:gd name="T39" fmla="*/ 39 h 164"/>
                <a:gd name="T40" fmla="*/ 129 w 164"/>
                <a:gd name="T41" fmla="*/ 35 h 164"/>
                <a:gd name="T42" fmla="*/ 118 w 164"/>
                <a:gd name="T43" fmla="*/ 37 h 164"/>
                <a:gd name="T44" fmla="*/ 126 w 164"/>
                <a:gd name="T45" fmla="*/ 41 h 164"/>
                <a:gd name="T46" fmla="*/ 108 w 164"/>
                <a:gd name="T47" fmla="*/ 48 h 164"/>
                <a:gd name="T48" fmla="*/ 100 w 164"/>
                <a:gd name="T49" fmla="*/ 53 h 164"/>
                <a:gd name="T50" fmla="*/ 89 w 164"/>
                <a:gd name="T51" fmla="*/ 63 h 164"/>
                <a:gd name="T52" fmla="*/ 95 w 164"/>
                <a:gd name="T53" fmla="*/ 97 h 164"/>
                <a:gd name="T54" fmla="*/ 104 w 164"/>
                <a:gd name="T55" fmla="*/ 100 h 164"/>
                <a:gd name="T56" fmla="*/ 113 w 164"/>
                <a:gd name="T57" fmla="*/ 103 h 164"/>
                <a:gd name="T58" fmla="*/ 128 w 164"/>
                <a:gd name="T59" fmla="*/ 111 h 164"/>
                <a:gd name="T60" fmla="*/ 137 w 164"/>
                <a:gd name="T61" fmla="*/ 119 h 164"/>
                <a:gd name="T62" fmla="*/ 148 w 164"/>
                <a:gd name="T63" fmla="*/ 123 h 164"/>
                <a:gd name="T64" fmla="*/ 94 w 164"/>
                <a:gd name="T65" fmla="*/ 144 h 164"/>
                <a:gd name="T66" fmla="*/ 1 w 164"/>
                <a:gd name="T67" fmla="*/ 70 h 164"/>
                <a:gd name="T68" fmla="*/ 2 w 164"/>
                <a:gd name="T69" fmla="*/ 103 h 164"/>
                <a:gd name="T70" fmla="*/ 17 w 164"/>
                <a:gd name="T71" fmla="*/ 133 h 164"/>
                <a:gd name="T72" fmla="*/ 52 w 164"/>
                <a:gd name="T73" fmla="*/ 159 h 164"/>
                <a:gd name="T74" fmla="*/ 84 w 164"/>
                <a:gd name="T75" fmla="*/ 131 h 164"/>
                <a:gd name="T76" fmla="*/ 81 w 164"/>
                <a:gd name="T77" fmla="*/ 117 h 164"/>
                <a:gd name="T78" fmla="*/ 85 w 164"/>
                <a:gd name="T79" fmla="*/ 105 h 164"/>
                <a:gd name="T80" fmla="*/ 75 w 164"/>
                <a:gd name="T81" fmla="*/ 101 h 164"/>
                <a:gd name="T82" fmla="*/ 64 w 164"/>
                <a:gd name="T83" fmla="*/ 94 h 164"/>
                <a:gd name="T84" fmla="*/ 47 w 164"/>
                <a:gd name="T85" fmla="*/ 87 h 164"/>
                <a:gd name="T86" fmla="*/ 40 w 164"/>
                <a:gd name="T87" fmla="*/ 74 h 164"/>
                <a:gd name="T88" fmla="*/ 36 w 164"/>
                <a:gd name="T89" fmla="*/ 72 h 164"/>
                <a:gd name="T90" fmla="*/ 35 w 164"/>
                <a:gd name="T91" fmla="*/ 75 h 164"/>
                <a:gd name="T92" fmla="*/ 30 w 164"/>
                <a:gd name="T93" fmla="*/ 61 h 164"/>
                <a:gd name="T94" fmla="*/ 30 w 164"/>
                <a:gd name="T95" fmla="*/ 47 h 164"/>
                <a:gd name="T96" fmla="*/ 36 w 164"/>
                <a:gd name="T97" fmla="*/ 32 h 164"/>
                <a:gd name="T98" fmla="*/ 35 w 164"/>
                <a:gd name="T99" fmla="*/ 23 h 164"/>
                <a:gd name="T100" fmla="*/ 74 w 164"/>
                <a:gd name="T101" fmla="*/ 6 h 164"/>
                <a:gd name="T102" fmla="*/ 88 w 164"/>
                <a:gd name="T103" fmla="*/ 0 h 164"/>
                <a:gd name="T104" fmla="*/ 51 w 164"/>
                <a:gd name="T105" fmla="*/ 6 h 164"/>
                <a:gd name="T106" fmla="*/ 24 w 164"/>
                <a:gd name="T107" fmla="*/ 24 h 164"/>
                <a:gd name="T108" fmla="*/ 6 w 164"/>
                <a:gd name="T109" fmla="*/ 52 h 164"/>
                <a:gd name="T110" fmla="*/ 87 w 164"/>
                <a:gd name="T111" fmla="*/ 103 h 164"/>
                <a:gd name="T112" fmla="*/ 76 w 164"/>
                <a:gd name="T113" fmla="*/ 91 h 164"/>
                <a:gd name="T114" fmla="*/ 73 w 164"/>
                <a:gd name="T115" fmla="*/ 83 h 164"/>
                <a:gd name="T116" fmla="*/ 59 w 164"/>
                <a:gd name="T117" fmla="*/ 86 h 164"/>
                <a:gd name="T118" fmla="*/ 66 w 164"/>
                <a:gd name="T119" fmla="*/ 68 h 164"/>
                <a:gd name="T120" fmla="*/ 81 w 164"/>
                <a:gd name="T121" fmla="*/ 68 h 164"/>
                <a:gd name="T122" fmla="*/ 85 w 164"/>
                <a:gd name="T123" fmla="*/ 6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 h="164">
                  <a:moveTo>
                    <a:pt x="88" y="164"/>
                  </a:moveTo>
                  <a:cubicBezTo>
                    <a:pt x="92" y="164"/>
                    <a:pt x="96" y="163"/>
                    <a:pt x="100" y="162"/>
                  </a:cubicBezTo>
                  <a:cubicBezTo>
                    <a:pt x="103" y="162"/>
                    <a:pt x="106" y="161"/>
                    <a:pt x="108" y="160"/>
                  </a:cubicBezTo>
                  <a:cubicBezTo>
                    <a:pt x="110" y="160"/>
                    <a:pt x="111" y="159"/>
                    <a:pt x="112" y="159"/>
                  </a:cubicBezTo>
                  <a:cubicBezTo>
                    <a:pt x="115" y="158"/>
                    <a:pt x="117" y="157"/>
                    <a:pt x="120" y="155"/>
                  </a:cubicBezTo>
                  <a:cubicBezTo>
                    <a:pt x="121" y="155"/>
                    <a:pt x="122" y="154"/>
                    <a:pt x="123" y="153"/>
                  </a:cubicBezTo>
                  <a:cubicBezTo>
                    <a:pt x="128" y="151"/>
                    <a:pt x="133" y="147"/>
                    <a:pt x="137" y="143"/>
                  </a:cubicBezTo>
                  <a:cubicBezTo>
                    <a:pt x="138" y="142"/>
                    <a:pt x="139" y="141"/>
                    <a:pt x="140" y="140"/>
                  </a:cubicBezTo>
                  <a:cubicBezTo>
                    <a:pt x="141" y="139"/>
                    <a:pt x="142" y="138"/>
                    <a:pt x="143" y="137"/>
                  </a:cubicBezTo>
                  <a:cubicBezTo>
                    <a:pt x="144" y="136"/>
                    <a:pt x="146" y="134"/>
                    <a:pt x="147" y="133"/>
                  </a:cubicBezTo>
                  <a:cubicBezTo>
                    <a:pt x="149" y="130"/>
                    <a:pt x="150" y="128"/>
                    <a:pt x="152" y="125"/>
                  </a:cubicBezTo>
                  <a:cubicBezTo>
                    <a:pt x="153" y="125"/>
                    <a:pt x="153" y="124"/>
                    <a:pt x="153" y="123"/>
                  </a:cubicBezTo>
                  <a:cubicBezTo>
                    <a:pt x="154" y="122"/>
                    <a:pt x="155" y="121"/>
                    <a:pt x="155" y="120"/>
                  </a:cubicBezTo>
                  <a:cubicBezTo>
                    <a:pt x="156" y="119"/>
                    <a:pt x="156" y="118"/>
                    <a:pt x="156" y="118"/>
                  </a:cubicBezTo>
                  <a:cubicBezTo>
                    <a:pt x="157" y="117"/>
                    <a:pt x="157" y="115"/>
                    <a:pt x="158" y="114"/>
                  </a:cubicBezTo>
                  <a:cubicBezTo>
                    <a:pt x="158" y="113"/>
                    <a:pt x="159" y="112"/>
                    <a:pt x="159" y="110"/>
                  </a:cubicBezTo>
                  <a:cubicBezTo>
                    <a:pt x="160" y="108"/>
                    <a:pt x="161" y="105"/>
                    <a:pt x="162" y="103"/>
                  </a:cubicBezTo>
                  <a:cubicBezTo>
                    <a:pt x="162" y="101"/>
                    <a:pt x="162" y="100"/>
                    <a:pt x="163" y="99"/>
                  </a:cubicBezTo>
                  <a:cubicBezTo>
                    <a:pt x="163" y="97"/>
                    <a:pt x="163" y="96"/>
                    <a:pt x="163" y="95"/>
                  </a:cubicBezTo>
                  <a:cubicBezTo>
                    <a:pt x="164" y="93"/>
                    <a:pt x="164" y="92"/>
                    <a:pt x="164" y="91"/>
                  </a:cubicBezTo>
                  <a:cubicBezTo>
                    <a:pt x="164" y="88"/>
                    <a:pt x="164" y="85"/>
                    <a:pt x="164" y="82"/>
                  </a:cubicBezTo>
                  <a:cubicBezTo>
                    <a:pt x="164" y="79"/>
                    <a:pt x="164" y="76"/>
                    <a:pt x="164" y="74"/>
                  </a:cubicBezTo>
                  <a:cubicBezTo>
                    <a:pt x="164" y="72"/>
                    <a:pt x="164" y="71"/>
                    <a:pt x="163" y="70"/>
                  </a:cubicBezTo>
                  <a:cubicBezTo>
                    <a:pt x="163" y="68"/>
                    <a:pt x="163" y="67"/>
                    <a:pt x="163" y="66"/>
                  </a:cubicBezTo>
                  <a:cubicBezTo>
                    <a:pt x="162" y="64"/>
                    <a:pt x="162" y="63"/>
                    <a:pt x="162" y="62"/>
                  </a:cubicBezTo>
                  <a:cubicBezTo>
                    <a:pt x="161" y="59"/>
                    <a:pt x="160" y="56"/>
                    <a:pt x="159" y="54"/>
                  </a:cubicBezTo>
                  <a:cubicBezTo>
                    <a:pt x="159" y="53"/>
                    <a:pt x="159" y="53"/>
                    <a:pt x="159" y="52"/>
                  </a:cubicBezTo>
                  <a:cubicBezTo>
                    <a:pt x="158" y="50"/>
                    <a:pt x="157" y="48"/>
                    <a:pt x="156" y="46"/>
                  </a:cubicBezTo>
                  <a:cubicBezTo>
                    <a:pt x="156" y="46"/>
                    <a:pt x="156" y="45"/>
                    <a:pt x="155" y="45"/>
                  </a:cubicBezTo>
                  <a:cubicBezTo>
                    <a:pt x="155" y="44"/>
                    <a:pt x="154" y="42"/>
                    <a:pt x="153" y="41"/>
                  </a:cubicBezTo>
                  <a:cubicBezTo>
                    <a:pt x="151" y="38"/>
                    <a:pt x="149" y="34"/>
                    <a:pt x="147" y="31"/>
                  </a:cubicBezTo>
                  <a:cubicBezTo>
                    <a:pt x="146" y="30"/>
                    <a:pt x="144" y="28"/>
                    <a:pt x="143" y="27"/>
                  </a:cubicBezTo>
                  <a:cubicBezTo>
                    <a:pt x="142" y="26"/>
                    <a:pt x="141" y="25"/>
                    <a:pt x="140" y="24"/>
                  </a:cubicBezTo>
                  <a:cubicBezTo>
                    <a:pt x="139" y="23"/>
                    <a:pt x="138" y="22"/>
                    <a:pt x="137" y="21"/>
                  </a:cubicBezTo>
                  <a:cubicBezTo>
                    <a:pt x="135" y="20"/>
                    <a:pt x="134" y="18"/>
                    <a:pt x="131" y="16"/>
                  </a:cubicBezTo>
                  <a:cubicBezTo>
                    <a:pt x="129" y="14"/>
                    <a:pt x="126" y="12"/>
                    <a:pt x="123" y="11"/>
                  </a:cubicBezTo>
                  <a:cubicBezTo>
                    <a:pt x="122" y="10"/>
                    <a:pt x="121" y="9"/>
                    <a:pt x="120" y="9"/>
                  </a:cubicBezTo>
                  <a:cubicBezTo>
                    <a:pt x="119" y="9"/>
                    <a:pt x="118" y="8"/>
                    <a:pt x="118" y="8"/>
                  </a:cubicBezTo>
                  <a:cubicBezTo>
                    <a:pt x="117" y="8"/>
                    <a:pt x="117" y="7"/>
                    <a:pt x="116" y="7"/>
                  </a:cubicBezTo>
                  <a:cubicBezTo>
                    <a:pt x="116" y="7"/>
                    <a:pt x="115" y="7"/>
                    <a:pt x="115" y="7"/>
                  </a:cubicBezTo>
                  <a:cubicBezTo>
                    <a:pt x="114" y="6"/>
                    <a:pt x="113" y="6"/>
                    <a:pt x="112" y="6"/>
                  </a:cubicBezTo>
                  <a:cubicBezTo>
                    <a:pt x="112" y="6"/>
                    <a:pt x="112" y="6"/>
                    <a:pt x="112" y="6"/>
                  </a:cubicBezTo>
                  <a:cubicBezTo>
                    <a:pt x="111" y="5"/>
                    <a:pt x="110" y="5"/>
                    <a:pt x="109" y="4"/>
                  </a:cubicBezTo>
                  <a:cubicBezTo>
                    <a:pt x="109" y="4"/>
                    <a:pt x="109" y="4"/>
                    <a:pt x="108" y="4"/>
                  </a:cubicBezTo>
                  <a:cubicBezTo>
                    <a:pt x="106" y="3"/>
                    <a:pt x="104" y="3"/>
                    <a:pt x="101" y="2"/>
                  </a:cubicBezTo>
                  <a:cubicBezTo>
                    <a:pt x="100" y="2"/>
                    <a:pt x="99" y="2"/>
                    <a:pt x="99" y="2"/>
                  </a:cubicBezTo>
                  <a:cubicBezTo>
                    <a:pt x="98" y="1"/>
                    <a:pt x="97" y="1"/>
                    <a:pt x="97" y="1"/>
                  </a:cubicBezTo>
                  <a:cubicBezTo>
                    <a:pt x="94" y="1"/>
                    <a:pt x="91" y="0"/>
                    <a:pt x="88" y="0"/>
                  </a:cubicBezTo>
                  <a:cubicBezTo>
                    <a:pt x="88" y="4"/>
                    <a:pt x="88" y="4"/>
                    <a:pt x="88" y="4"/>
                  </a:cubicBezTo>
                  <a:cubicBezTo>
                    <a:pt x="91" y="5"/>
                    <a:pt x="94" y="5"/>
                    <a:pt x="98" y="6"/>
                  </a:cubicBezTo>
                  <a:cubicBezTo>
                    <a:pt x="97" y="6"/>
                    <a:pt x="97" y="6"/>
                    <a:pt x="96" y="6"/>
                  </a:cubicBezTo>
                  <a:cubicBezTo>
                    <a:pt x="96" y="7"/>
                    <a:pt x="95" y="7"/>
                    <a:pt x="95" y="7"/>
                  </a:cubicBezTo>
                  <a:cubicBezTo>
                    <a:pt x="93" y="8"/>
                    <a:pt x="92" y="7"/>
                    <a:pt x="90" y="7"/>
                  </a:cubicBezTo>
                  <a:cubicBezTo>
                    <a:pt x="90" y="8"/>
                    <a:pt x="91" y="8"/>
                    <a:pt x="92" y="8"/>
                  </a:cubicBezTo>
                  <a:cubicBezTo>
                    <a:pt x="93" y="9"/>
                    <a:pt x="94" y="9"/>
                    <a:pt x="96" y="9"/>
                  </a:cubicBezTo>
                  <a:cubicBezTo>
                    <a:pt x="97" y="9"/>
                    <a:pt x="98" y="9"/>
                    <a:pt x="98" y="8"/>
                  </a:cubicBezTo>
                  <a:cubicBezTo>
                    <a:pt x="99" y="8"/>
                    <a:pt x="99" y="7"/>
                    <a:pt x="99" y="7"/>
                  </a:cubicBezTo>
                  <a:cubicBezTo>
                    <a:pt x="99" y="7"/>
                    <a:pt x="100" y="7"/>
                    <a:pt x="100" y="6"/>
                  </a:cubicBezTo>
                  <a:cubicBezTo>
                    <a:pt x="101" y="7"/>
                    <a:pt x="102" y="7"/>
                    <a:pt x="103" y="7"/>
                  </a:cubicBezTo>
                  <a:cubicBezTo>
                    <a:pt x="102" y="8"/>
                    <a:pt x="101" y="7"/>
                    <a:pt x="101" y="8"/>
                  </a:cubicBezTo>
                  <a:cubicBezTo>
                    <a:pt x="102" y="9"/>
                    <a:pt x="103" y="8"/>
                    <a:pt x="104" y="7"/>
                  </a:cubicBezTo>
                  <a:cubicBezTo>
                    <a:pt x="104" y="8"/>
                    <a:pt x="104" y="8"/>
                    <a:pt x="105" y="8"/>
                  </a:cubicBezTo>
                  <a:cubicBezTo>
                    <a:pt x="106" y="8"/>
                    <a:pt x="107" y="8"/>
                    <a:pt x="108" y="9"/>
                  </a:cubicBezTo>
                  <a:cubicBezTo>
                    <a:pt x="110" y="9"/>
                    <a:pt x="112" y="10"/>
                    <a:pt x="114" y="11"/>
                  </a:cubicBezTo>
                  <a:cubicBezTo>
                    <a:pt x="113" y="11"/>
                    <a:pt x="113" y="11"/>
                    <a:pt x="113" y="11"/>
                  </a:cubicBezTo>
                  <a:cubicBezTo>
                    <a:pt x="112" y="11"/>
                    <a:pt x="112" y="10"/>
                    <a:pt x="111" y="11"/>
                  </a:cubicBezTo>
                  <a:cubicBezTo>
                    <a:pt x="111" y="12"/>
                    <a:pt x="112" y="12"/>
                    <a:pt x="112" y="12"/>
                  </a:cubicBezTo>
                  <a:cubicBezTo>
                    <a:pt x="113" y="13"/>
                    <a:pt x="114" y="13"/>
                    <a:pt x="114" y="14"/>
                  </a:cubicBezTo>
                  <a:cubicBezTo>
                    <a:pt x="113" y="16"/>
                    <a:pt x="112" y="14"/>
                    <a:pt x="111" y="14"/>
                  </a:cubicBezTo>
                  <a:cubicBezTo>
                    <a:pt x="110" y="14"/>
                    <a:pt x="108" y="17"/>
                    <a:pt x="107" y="15"/>
                  </a:cubicBezTo>
                  <a:cubicBezTo>
                    <a:pt x="107" y="14"/>
                    <a:pt x="108" y="13"/>
                    <a:pt x="109" y="12"/>
                  </a:cubicBezTo>
                  <a:cubicBezTo>
                    <a:pt x="108" y="12"/>
                    <a:pt x="108" y="13"/>
                    <a:pt x="108" y="13"/>
                  </a:cubicBezTo>
                  <a:cubicBezTo>
                    <a:pt x="108" y="13"/>
                    <a:pt x="107" y="13"/>
                    <a:pt x="107" y="13"/>
                  </a:cubicBezTo>
                  <a:cubicBezTo>
                    <a:pt x="106" y="14"/>
                    <a:pt x="106" y="14"/>
                    <a:pt x="105" y="14"/>
                  </a:cubicBezTo>
                  <a:cubicBezTo>
                    <a:pt x="104" y="14"/>
                    <a:pt x="104" y="14"/>
                    <a:pt x="103" y="14"/>
                  </a:cubicBezTo>
                  <a:cubicBezTo>
                    <a:pt x="102" y="15"/>
                    <a:pt x="101" y="15"/>
                    <a:pt x="100" y="16"/>
                  </a:cubicBezTo>
                  <a:cubicBezTo>
                    <a:pt x="100" y="16"/>
                    <a:pt x="99" y="16"/>
                    <a:pt x="99" y="16"/>
                  </a:cubicBezTo>
                  <a:cubicBezTo>
                    <a:pt x="98" y="16"/>
                    <a:pt x="96" y="17"/>
                    <a:pt x="95" y="18"/>
                  </a:cubicBezTo>
                  <a:cubicBezTo>
                    <a:pt x="94" y="18"/>
                    <a:pt x="93" y="19"/>
                    <a:pt x="92" y="19"/>
                  </a:cubicBezTo>
                  <a:cubicBezTo>
                    <a:pt x="92" y="20"/>
                    <a:pt x="91" y="21"/>
                    <a:pt x="91" y="21"/>
                  </a:cubicBezTo>
                  <a:cubicBezTo>
                    <a:pt x="91" y="22"/>
                    <a:pt x="92" y="22"/>
                    <a:pt x="92" y="23"/>
                  </a:cubicBezTo>
                  <a:cubicBezTo>
                    <a:pt x="92" y="23"/>
                    <a:pt x="91" y="24"/>
                    <a:pt x="92" y="24"/>
                  </a:cubicBezTo>
                  <a:cubicBezTo>
                    <a:pt x="92" y="24"/>
                    <a:pt x="93" y="24"/>
                    <a:pt x="94" y="24"/>
                  </a:cubicBezTo>
                  <a:cubicBezTo>
                    <a:pt x="95" y="24"/>
                    <a:pt x="96" y="26"/>
                    <a:pt x="97" y="26"/>
                  </a:cubicBezTo>
                  <a:cubicBezTo>
                    <a:pt x="98" y="27"/>
                    <a:pt x="99" y="27"/>
                    <a:pt x="100" y="27"/>
                  </a:cubicBezTo>
                  <a:cubicBezTo>
                    <a:pt x="101" y="27"/>
                    <a:pt x="102" y="27"/>
                    <a:pt x="102" y="28"/>
                  </a:cubicBezTo>
                  <a:cubicBezTo>
                    <a:pt x="103" y="29"/>
                    <a:pt x="101" y="29"/>
                    <a:pt x="101" y="30"/>
                  </a:cubicBezTo>
                  <a:cubicBezTo>
                    <a:pt x="102" y="30"/>
                    <a:pt x="101" y="31"/>
                    <a:pt x="101" y="32"/>
                  </a:cubicBezTo>
                  <a:cubicBezTo>
                    <a:pt x="101" y="32"/>
                    <a:pt x="102" y="33"/>
                    <a:pt x="102" y="33"/>
                  </a:cubicBezTo>
                  <a:cubicBezTo>
                    <a:pt x="103" y="33"/>
                    <a:pt x="104" y="32"/>
                    <a:pt x="105" y="31"/>
                  </a:cubicBezTo>
                  <a:cubicBezTo>
                    <a:pt x="105" y="30"/>
                    <a:pt x="105" y="29"/>
                    <a:pt x="106" y="28"/>
                  </a:cubicBezTo>
                  <a:cubicBezTo>
                    <a:pt x="110" y="28"/>
                    <a:pt x="113" y="26"/>
                    <a:pt x="113" y="22"/>
                  </a:cubicBezTo>
                  <a:cubicBezTo>
                    <a:pt x="113" y="22"/>
                    <a:pt x="113" y="21"/>
                    <a:pt x="113" y="21"/>
                  </a:cubicBezTo>
                  <a:cubicBezTo>
                    <a:pt x="113" y="20"/>
                    <a:pt x="114" y="19"/>
                    <a:pt x="114" y="19"/>
                  </a:cubicBezTo>
                  <a:cubicBezTo>
                    <a:pt x="115" y="18"/>
                    <a:pt x="115" y="18"/>
                    <a:pt x="115" y="18"/>
                  </a:cubicBezTo>
                  <a:cubicBezTo>
                    <a:pt x="115" y="17"/>
                    <a:pt x="116" y="16"/>
                    <a:pt x="116" y="16"/>
                  </a:cubicBezTo>
                  <a:cubicBezTo>
                    <a:pt x="116" y="16"/>
                    <a:pt x="116" y="16"/>
                    <a:pt x="116" y="16"/>
                  </a:cubicBezTo>
                  <a:cubicBezTo>
                    <a:pt x="117" y="16"/>
                    <a:pt x="117" y="16"/>
                    <a:pt x="118" y="16"/>
                  </a:cubicBezTo>
                  <a:cubicBezTo>
                    <a:pt x="118" y="16"/>
                    <a:pt x="119" y="17"/>
                    <a:pt x="120" y="17"/>
                  </a:cubicBezTo>
                  <a:cubicBezTo>
                    <a:pt x="120" y="17"/>
                    <a:pt x="121" y="16"/>
                    <a:pt x="121" y="16"/>
                  </a:cubicBezTo>
                  <a:cubicBezTo>
                    <a:pt x="122" y="17"/>
                    <a:pt x="123" y="18"/>
                    <a:pt x="123" y="18"/>
                  </a:cubicBezTo>
                  <a:cubicBezTo>
                    <a:pt x="124" y="18"/>
                    <a:pt x="125" y="18"/>
                    <a:pt x="125" y="19"/>
                  </a:cubicBezTo>
                  <a:cubicBezTo>
                    <a:pt x="125" y="20"/>
                    <a:pt x="124" y="20"/>
                    <a:pt x="124" y="21"/>
                  </a:cubicBezTo>
                  <a:cubicBezTo>
                    <a:pt x="124" y="21"/>
                    <a:pt x="124" y="21"/>
                    <a:pt x="124" y="21"/>
                  </a:cubicBezTo>
                  <a:cubicBezTo>
                    <a:pt x="124" y="22"/>
                    <a:pt x="125" y="22"/>
                    <a:pt x="125" y="22"/>
                  </a:cubicBezTo>
                  <a:cubicBezTo>
                    <a:pt x="126" y="23"/>
                    <a:pt x="127" y="22"/>
                    <a:pt x="127" y="22"/>
                  </a:cubicBezTo>
                  <a:cubicBezTo>
                    <a:pt x="128" y="22"/>
                    <a:pt x="129" y="21"/>
                    <a:pt x="129" y="20"/>
                  </a:cubicBezTo>
                  <a:cubicBezTo>
                    <a:pt x="130" y="21"/>
                    <a:pt x="131" y="22"/>
                    <a:pt x="132" y="22"/>
                  </a:cubicBezTo>
                  <a:cubicBezTo>
                    <a:pt x="132" y="23"/>
                    <a:pt x="132" y="23"/>
                    <a:pt x="132" y="23"/>
                  </a:cubicBezTo>
                  <a:cubicBezTo>
                    <a:pt x="132" y="24"/>
                    <a:pt x="132" y="25"/>
                    <a:pt x="132" y="26"/>
                  </a:cubicBezTo>
                  <a:cubicBezTo>
                    <a:pt x="132" y="27"/>
                    <a:pt x="134" y="27"/>
                    <a:pt x="135" y="28"/>
                  </a:cubicBezTo>
                  <a:cubicBezTo>
                    <a:pt x="135" y="28"/>
                    <a:pt x="135" y="29"/>
                    <a:pt x="136" y="29"/>
                  </a:cubicBezTo>
                  <a:cubicBezTo>
                    <a:pt x="136" y="30"/>
                    <a:pt x="137" y="30"/>
                    <a:pt x="137" y="30"/>
                  </a:cubicBezTo>
                  <a:cubicBezTo>
                    <a:pt x="137" y="32"/>
                    <a:pt x="135" y="32"/>
                    <a:pt x="135" y="34"/>
                  </a:cubicBezTo>
                  <a:cubicBezTo>
                    <a:pt x="135" y="34"/>
                    <a:pt x="134" y="34"/>
                    <a:pt x="134" y="35"/>
                  </a:cubicBezTo>
                  <a:cubicBezTo>
                    <a:pt x="134" y="37"/>
                    <a:pt x="136" y="36"/>
                    <a:pt x="137" y="37"/>
                  </a:cubicBezTo>
                  <a:cubicBezTo>
                    <a:pt x="137" y="37"/>
                    <a:pt x="137" y="38"/>
                    <a:pt x="137" y="39"/>
                  </a:cubicBezTo>
                  <a:cubicBezTo>
                    <a:pt x="137" y="39"/>
                    <a:pt x="137" y="41"/>
                    <a:pt x="136" y="41"/>
                  </a:cubicBezTo>
                  <a:cubicBezTo>
                    <a:pt x="135" y="41"/>
                    <a:pt x="135" y="40"/>
                    <a:pt x="134" y="40"/>
                  </a:cubicBezTo>
                  <a:cubicBezTo>
                    <a:pt x="134" y="40"/>
                    <a:pt x="134" y="40"/>
                    <a:pt x="133" y="39"/>
                  </a:cubicBezTo>
                  <a:cubicBezTo>
                    <a:pt x="133" y="39"/>
                    <a:pt x="132" y="39"/>
                    <a:pt x="132" y="39"/>
                  </a:cubicBezTo>
                  <a:cubicBezTo>
                    <a:pt x="130" y="39"/>
                    <a:pt x="129" y="39"/>
                    <a:pt x="129" y="39"/>
                  </a:cubicBezTo>
                  <a:cubicBezTo>
                    <a:pt x="130" y="37"/>
                    <a:pt x="131" y="36"/>
                    <a:pt x="132" y="35"/>
                  </a:cubicBezTo>
                  <a:cubicBezTo>
                    <a:pt x="133" y="34"/>
                    <a:pt x="134" y="34"/>
                    <a:pt x="134" y="33"/>
                  </a:cubicBezTo>
                  <a:cubicBezTo>
                    <a:pt x="133" y="33"/>
                    <a:pt x="132" y="34"/>
                    <a:pt x="131" y="34"/>
                  </a:cubicBezTo>
                  <a:cubicBezTo>
                    <a:pt x="130" y="34"/>
                    <a:pt x="129" y="35"/>
                    <a:pt x="129" y="35"/>
                  </a:cubicBezTo>
                  <a:cubicBezTo>
                    <a:pt x="127" y="35"/>
                    <a:pt x="125" y="35"/>
                    <a:pt x="124" y="35"/>
                  </a:cubicBezTo>
                  <a:cubicBezTo>
                    <a:pt x="124" y="36"/>
                    <a:pt x="125" y="36"/>
                    <a:pt x="125" y="37"/>
                  </a:cubicBezTo>
                  <a:cubicBezTo>
                    <a:pt x="125" y="37"/>
                    <a:pt x="124" y="37"/>
                    <a:pt x="124" y="37"/>
                  </a:cubicBezTo>
                  <a:cubicBezTo>
                    <a:pt x="123" y="36"/>
                    <a:pt x="123" y="36"/>
                    <a:pt x="123" y="35"/>
                  </a:cubicBezTo>
                  <a:cubicBezTo>
                    <a:pt x="123" y="35"/>
                    <a:pt x="121" y="35"/>
                    <a:pt x="120" y="35"/>
                  </a:cubicBezTo>
                  <a:cubicBezTo>
                    <a:pt x="119" y="35"/>
                    <a:pt x="119" y="36"/>
                    <a:pt x="118" y="37"/>
                  </a:cubicBezTo>
                  <a:cubicBezTo>
                    <a:pt x="120" y="37"/>
                    <a:pt x="121" y="36"/>
                    <a:pt x="122" y="37"/>
                  </a:cubicBezTo>
                  <a:cubicBezTo>
                    <a:pt x="121" y="38"/>
                    <a:pt x="120" y="39"/>
                    <a:pt x="120" y="41"/>
                  </a:cubicBezTo>
                  <a:cubicBezTo>
                    <a:pt x="120" y="41"/>
                    <a:pt x="121" y="42"/>
                    <a:pt x="121" y="42"/>
                  </a:cubicBezTo>
                  <a:cubicBezTo>
                    <a:pt x="122" y="42"/>
                    <a:pt x="122" y="42"/>
                    <a:pt x="122" y="42"/>
                  </a:cubicBezTo>
                  <a:cubicBezTo>
                    <a:pt x="123" y="42"/>
                    <a:pt x="123" y="42"/>
                    <a:pt x="123" y="42"/>
                  </a:cubicBezTo>
                  <a:cubicBezTo>
                    <a:pt x="124" y="42"/>
                    <a:pt x="125" y="41"/>
                    <a:pt x="126" y="41"/>
                  </a:cubicBezTo>
                  <a:cubicBezTo>
                    <a:pt x="127" y="42"/>
                    <a:pt x="125" y="43"/>
                    <a:pt x="123" y="43"/>
                  </a:cubicBezTo>
                  <a:cubicBezTo>
                    <a:pt x="122" y="44"/>
                    <a:pt x="120" y="44"/>
                    <a:pt x="119" y="44"/>
                  </a:cubicBezTo>
                  <a:cubicBezTo>
                    <a:pt x="118" y="45"/>
                    <a:pt x="116" y="47"/>
                    <a:pt x="116" y="45"/>
                  </a:cubicBezTo>
                  <a:cubicBezTo>
                    <a:pt x="116" y="44"/>
                    <a:pt x="117" y="44"/>
                    <a:pt x="117" y="43"/>
                  </a:cubicBezTo>
                  <a:cubicBezTo>
                    <a:pt x="116" y="43"/>
                    <a:pt x="115" y="44"/>
                    <a:pt x="113" y="44"/>
                  </a:cubicBezTo>
                  <a:cubicBezTo>
                    <a:pt x="112" y="45"/>
                    <a:pt x="109" y="46"/>
                    <a:pt x="108" y="48"/>
                  </a:cubicBezTo>
                  <a:cubicBezTo>
                    <a:pt x="108" y="48"/>
                    <a:pt x="108" y="49"/>
                    <a:pt x="108" y="49"/>
                  </a:cubicBezTo>
                  <a:cubicBezTo>
                    <a:pt x="108" y="49"/>
                    <a:pt x="107" y="49"/>
                    <a:pt x="106" y="49"/>
                  </a:cubicBezTo>
                  <a:cubicBezTo>
                    <a:pt x="105" y="50"/>
                    <a:pt x="105" y="50"/>
                    <a:pt x="104" y="50"/>
                  </a:cubicBezTo>
                  <a:cubicBezTo>
                    <a:pt x="104" y="51"/>
                    <a:pt x="103" y="51"/>
                    <a:pt x="103" y="51"/>
                  </a:cubicBezTo>
                  <a:cubicBezTo>
                    <a:pt x="102" y="51"/>
                    <a:pt x="102" y="52"/>
                    <a:pt x="101" y="52"/>
                  </a:cubicBezTo>
                  <a:cubicBezTo>
                    <a:pt x="101" y="53"/>
                    <a:pt x="100" y="53"/>
                    <a:pt x="100" y="53"/>
                  </a:cubicBezTo>
                  <a:cubicBezTo>
                    <a:pt x="99" y="54"/>
                    <a:pt x="99" y="55"/>
                    <a:pt x="98" y="55"/>
                  </a:cubicBezTo>
                  <a:cubicBezTo>
                    <a:pt x="98" y="55"/>
                    <a:pt x="97" y="55"/>
                    <a:pt x="97" y="55"/>
                  </a:cubicBezTo>
                  <a:cubicBezTo>
                    <a:pt x="97" y="56"/>
                    <a:pt x="97" y="57"/>
                    <a:pt x="97" y="59"/>
                  </a:cubicBezTo>
                  <a:cubicBezTo>
                    <a:pt x="96" y="59"/>
                    <a:pt x="95" y="60"/>
                    <a:pt x="93" y="61"/>
                  </a:cubicBezTo>
                  <a:cubicBezTo>
                    <a:pt x="93" y="61"/>
                    <a:pt x="92" y="61"/>
                    <a:pt x="91" y="62"/>
                  </a:cubicBezTo>
                  <a:cubicBezTo>
                    <a:pt x="90" y="62"/>
                    <a:pt x="90" y="63"/>
                    <a:pt x="89" y="63"/>
                  </a:cubicBezTo>
                  <a:cubicBezTo>
                    <a:pt x="89" y="64"/>
                    <a:pt x="88" y="64"/>
                    <a:pt x="88" y="64"/>
                  </a:cubicBezTo>
                  <a:cubicBezTo>
                    <a:pt x="88" y="103"/>
                    <a:pt x="88" y="103"/>
                    <a:pt x="88" y="103"/>
                  </a:cubicBezTo>
                  <a:cubicBezTo>
                    <a:pt x="88" y="102"/>
                    <a:pt x="89" y="102"/>
                    <a:pt x="89" y="101"/>
                  </a:cubicBezTo>
                  <a:cubicBezTo>
                    <a:pt x="89" y="100"/>
                    <a:pt x="89" y="99"/>
                    <a:pt x="90" y="99"/>
                  </a:cubicBezTo>
                  <a:cubicBezTo>
                    <a:pt x="91" y="99"/>
                    <a:pt x="92" y="99"/>
                    <a:pt x="93" y="98"/>
                  </a:cubicBezTo>
                  <a:cubicBezTo>
                    <a:pt x="94" y="98"/>
                    <a:pt x="94" y="98"/>
                    <a:pt x="95" y="97"/>
                  </a:cubicBezTo>
                  <a:cubicBezTo>
                    <a:pt x="95" y="97"/>
                    <a:pt x="96" y="96"/>
                    <a:pt x="96" y="97"/>
                  </a:cubicBezTo>
                  <a:cubicBezTo>
                    <a:pt x="97" y="98"/>
                    <a:pt x="95" y="98"/>
                    <a:pt x="96" y="99"/>
                  </a:cubicBezTo>
                  <a:cubicBezTo>
                    <a:pt x="97" y="99"/>
                    <a:pt x="98" y="98"/>
                    <a:pt x="99" y="98"/>
                  </a:cubicBezTo>
                  <a:cubicBezTo>
                    <a:pt x="99" y="98"/>
                    <a:pt x="100" y="98"/>
                    <a:pt x="100" y="98"/>
                  </a:cubicBezTo>
                  <a:cubicBezTo>
                    <a:pt x="101" y="99"/>
                    <a:pt x="101" y="100"/>
                    <a:pt x="102" y="100"/>
                  </a:cubicBezTo>
                  <a:cubicBezTo>
                    <a:pt x="103" y="100"/>
                    <a:pt x="103" y="99"/>
                    <a:pt x="104" y="100"/>
                  </a:cubicBezTo>
                  <a:cubicBezTo>
                    <a:pt x="105" y="100"/>
                    <a:pt x="105" y="100"/>
                    <a:pt x="106" y="100"/>
                  </a:cubicBezTo>
                  <a:cubicBezTo>
                    <a:pt x="107" y="100"/>
                    <a:pt x="107" y="100"/>
                    <a:pt x="108" y="99"/>
                  </a:cubicBezTo>
                  <a:cubicBezTo>
                    <a:pt x="110" y="99"/>
                    <a:pt x="110" y="100"/>
                    <a:pt x="111" y="101"/>
                  </a:cubicBezTo>
                  <a:cubicBezTo>
                    <a:pt x="112" y="101"/>
                    <a:pt x="112" y="100"/>
                    <a:pt x="112" y="100"/>
                  </a:cubicBezTo>
                  <a:cubicBezTo>
                    <a:pt x="112" y="101"/>
                    <a:pt x="113" y="101"/>
                    <a:pt x="113" y="102"/>
                  </a:cubicBezTo>
                  <a:cubicBezTo>
                    <a:pt x="113" y="102"/>
                    <a:pt x="113" y="102"/>
                    <a:pt x="113" y="103"/>
                  </a:cubicBezTo>
                  <a:cubicBezTo>
                    <a:pt x="114" y="103"/>
                    <a:pt x="114" y="103"/>
                    <a:pt x="115" y="103"/>
                  </a:cubicBezTo>
                  <a:cubicBezTo>
                    <a:pt x="116" y="104"/>
                    <a:pt x="116" y="105"/>
                    <a:pt x="117" y="105"/>
                  </a:cubicBezTo>
                  <a:cubicBezTo>
                    <a:pt x="118" y="106"/>
                    <a:pt x="119" y="107"/>
                    <a:pt x="120" y="107"/>
                  </a:cubicBezTo>
                  <a:cubicBezTo>
                    <a:pt x="121" y="107"/>
                    <a:pt x="122" y="107"/>
                    <a:pt x="122" y="107"/>
                  </a:cubicBezTo>
                  <a:cubicBezTo>
                    <a:pt x="124" y="107"/>
                    <a:pt x="125" y="108"/>
                    <a:pt x="127" y="109"/>
                  </a:cubicBezTo>
                  <a:cubicBezTo>
                    <a:pt x="127" y="110"/>
                    <a:pt x="128" y="110"/>
                    <a:pt x="128" y="111"/>
                  </a:cubicBezTo>
                  <a:cubicBezTo>
                    <a:pt x="128" y="111"/>
                    <a:pt x="128" y="112"/>
                    <a:pt x="129" y="112"/>
                  </a:cubicBezTo>
                  <a:cubicBezTo>
                    <a:pt x="129" y="114"/>
                    <a:pt x="131" y="114"/>
                    <a:pt x="130" y="116"/>
                  </a:cubicBezTo>
                  <a:cubicBezTo>
                    <a:pt x="130" y="117"/>
                    <a:pt x="131" y="117"/>
                    <a:pt x="131" y="117"/>
                  </a:cubicBezTo>
                  <a:cubicBezTo>
                    <a:pt x="132" y="117"/>
                    <a:pt x="132" y="118"/>
                    <a:pt x="133" y="118"/>
                  </a:cubicBezTo>
                  <a:cubicBezTo>
                    <a:pt x="133" y="118"/>
                    <a:pt x="134" y="118"/>
                    <a:pt x="134" y="118"/>
                  </a:cubicBezTo>
                  <a:cubicBezTo>
                    <a:pt x="135" y="118"/>
                    <a:pt x="136" y="119"/>
                    <a:pt x="137" y="119"/>
                  </a:cubicBezTo>
                  <a:cubicBezTo>
                    <a:pt x="137" y="119"/>
                    <a:pt x="138" y="119"/>
                    <a:pt x="138" y="119"/>
                  </a:cubicBezTo>
                  <a:cubicBezTo>
                    <a:pt x="139" y="120"/>
                    <a:pt x="139" y="121"/>
                    <a:pt x="139" y="121"/>
                  </a:cubicBezTo>
                  <a:cubicBezTo>
                    <a:pt x="140" y="121"/>
                    <a:pt x="140" y="121"/>
                    <a:pt x="141" y="121"/>
                  </a:cubicBezTo>
                  <a:cubicBezTo>
                    <a:pt x="142" y="121"/>
                    <a:pt x="143" y="122"/>
                    <a:pt x="144" y="122"/>
                  </a:cubicBezTo>
                  <a:cubicBezTo>
                    <a:pt x="145" y="122"/>
                    <a:pt x="145" y="121"/>
                    <a:pt x="146" y="122"/>
                  </a:cubicBezTo>
                  <a:cubicBezTo>
                    <a:pt x="147" y="122"/>
                    <a:pt x="147" y="122"/>
                    <a:pt x="148" y="123"/>
                  </a:cubicBezTo>
                  <a:cubicBezTo>
                    <a:pt x="138" y="140"/>
                    <a:pt x="121" y="153"/>
                    <a:pt x="100" y="158"/>
                  </a:cubicBezTo>
                  <a:cubicBezTo>
                    <a:pt x="100" y="157"/>
                    <a:pt x="100" y="156"/>
                    <a:pt x="100" y="155"/>
                  </a:cubicBezTo>
                  <a:cubicBezTo>
                    <a:pt x="100" y="154"/>
                    <a:pt x="100" y="153"/>
                    <a:pt x="100" y="151"/>
                  </a:cubicBezTo>
                  <a:cubicBezTo>
                    <a:pt x="100" y="150"/>
                    <a:pt x="99" y="148"/>
                    <a:pt x="99" y="147"/>
                  </a:cubicBezTo>
                  <a:cubicBezTo>
                    <a:pt x="99" y="147"/>
                    <a:pt x="97" y="145"/>
                    <a:pt x="96" y="145"/>
                  </a:cubicBezTo>
                  <a:cubicBezTo>
                    <a:pt x="95" y="144"/>
                    <a:pt x="94" y="144"/>
                    <a:pt x="94" y="144"/>
                  </a:cubicBezTo>
                  <a:cubicBezTo>
                    <a:pt x="92" y="143"/>
                    <a:pt x="90" y="142"/>
                    <a:pt x="89" y="140"/>
                  </a:cubicBezTo>
                  <a:cubicBezTo>
                    <a:pt x="89" y="140"/>
                    <a:pt x="89" y="139"/>
                    <a:pt x="89" y="139"/>
                  </a:cubicBezTo>
                  <a:cubicBezTo>
                    <a:pt x="88" y="138"/>
                    <a:pt x="88" y="138"/>
                    <a:pt x="88" y="138"/>
                  </a:cubicBezTo>
                  <a:lnTo>
                    <a:pt x="88" y="164"/>
                  </a:lnTo>
                  <a:close/>
                  <a:moveTo>
                    <a:pt x="1" y="66"/>
                  </a:moveTo>
                  <a:cubicBezTo>
                    <a:pt x="1" y="67"/>
                    <a:pt x="1" y="68"/>
                    <a:pt x="1" y="70"/>
                  </a:cubicBezTo>
                  <a:cubicBezTo>
                    <a:pt x="1" y="71"/>
                    <a:pt x="0" y="72"/>
                    <a:pt x="0" y="74"/>
                  </a:cubicBezTo>
                  <a:cubicBezTo>
                    <a:pt x="0" y="76"/>
                    <a:pt x="0" y="79"/>
                    <a:pt x="0" y="82"/>
                  </a:cubicBezTo>
                  <a:cubicBezTo>
                    <a:pt x="0" y="85"/>
                    <a:pt x="0" y="88"/>
                    <a:pt x="0" y="91"/>
                  </a:cubicBezTo>
                  <a:cubicBezTo>
                    <a:pt x="0" y="92"/>
                    <a:pt x="1" y="93"/>
                    <a:pt x="1" y="95"/>
                  </a:cubicBezTo>
                  <a:cubicBezTo>
                    <a:pt x="1" y="96"/>
                    <a:pt x="1" y="97"/>
                    <a:pt x="1" y="99"/>
                  </a:cubicBezTo>
                  <a:cubicBezTo>
                    <a:pt x="2" y="100"/>
                    <a:pt x="2" y="101"/>
                    <a:pt x="2" y="103"/>
                  </a:cubicBezTo>
                  <a:cubicBezTo>
                    <a:pt x="3" y="105"/>
                    <a:pt x="4" y="108"/>
                    <a:pt x="5" y="110"/>
                  </a:cubicBezTo>
                  <a:cubicBezTo>
                    <a:pt x="5" y="112"/>
                    <a:pt x="6" y="113"/>
                    <a:pt x="6" y="114"/>
                  </a:cubicBezTo>
                  <a:cubicBezTo>
                    <a:pt x="7" y="115"/>
                    <a:pt x="7" y="117"/>
                    <a:pt x="8" y="118"/>
                  </a:cubicBezTo>
                  <a:cubicBezTo>
                    <a:pt x="8" y="118"/>
                    <a:pt x="9" y="119"/>
                    <a:pt x="9" y="120"/>
                  </a:cubicBezTo>
                  <a:cubicBezTo>
                    <a:pt x="9" y="121"/>
                    <a:pt x="10" y="122"/>
                    <a:pt x="11" y="123"/>
                  </a:cubicBezTo>
                  <a:cubicBezTo>
                    <a:pt x="13" y="127"/>
                    <a:pt x="15" y="130"/>
                    <a:pt x="17" y="133"/>
                  </a:cubicBezTo>
                  <a:cubicBezTo>
                    <a:pt x="19" y="134"/>
                    <a:pt x="20" y="136"/>
                    <a:pt x="21" y="137"/>
                  </a:cubicBezTo>
                  <a:cubicBezTo>
                    <a:pt x="22" y="138"/>
                    <a:pt x="23" y="139"/>
                    <a:pt x="24" y="140"/>
                  </a:cubicBezTo>
                  <a:cubicBezTo>
                    <a:pt x="25" y="141"/>
                    <a:pt x="26" y="142"/>
                    <a:pt x="27" y="143"/>
                  </a:cubicBezTo>
                  <a:cubicBezTo>
                    <a:pt x="31" y="147"/>
                    <a:pt x="36" y="151"/>
                    <a:pt x="41" y="153"/>
                  </a:cubicBezTo>
                  <a:cubicBezTo>
                    <a:pt x="42" y="154"/>
                    <a:pt x="43" y="155"/>
                    <a:pt x="45" y="155"/>
                  </a:cubicBezTo>
                  <a:cubicBezTo>
                    <a:pt x="47" y="157"/>
                    <a:pt x="49" y="158"/>
                    <a:pt x="52" y="159"/>
                  </a:cubicBezTo>
                  <a:cubicBezTo>
                    <a:pt x="53" y="159"/>
                    <a:pt x="54" y="160"/>
                    <a:pt x="56" y="160"/>
                  </a:cubicBezTo>
                  <a:cubicBezTo>
                    <a:pt x="64" y="163"/>
                    <a:pt x="73" y="164"/>
                    <a:pt x="82" y="164"/>
                  </a:cubicBezTo>
                  <a:cubicBezTo>
                    <a:pt x="84" y="164"/>
                    <a:pt x="86" y="164"/>
                    <a:pt x="88" y="164"/>
                  </a:cubicBezTo>
                  <a:cubicBezTo>
                    <a:pt x="88" y="138"/>
                    <a:pt x="88" y="138"/>
                    <a:pt x="88" y="138"/>
                  </a:cubicBezTo>
                  <a:cubicBezTo>
                    <a:pt x="87" y="137"/>
                    <a:pt x="87" y="137"/>
                    <a:pt x="87" y="136"/>
                  </a:cubicBezTo>
                  <a:cubicBezTo>
                    <a:pt x="86" y="135"/>
                    <a:pt x="85" y="133"/>
                    <a:pt x="84" y="131"/>
                  </a:cubicBezTo>
                  <a:cubicBezTo>
                    <a:pt x="83" y="130"/>
                    <a:pt x="83" y="129"/>
                    <a:pt x="82" y="128"/>
                  </a:cubicBezTo>
                  <a:cubicBezTo>
                    <a:pt x="82" y="128"/>
                    <a:pt x="80" y="127"/>
                    <a:pt x="80" y="127"/>
                  </a:cubicBezTo>
                  <a:cubicBezTo>
                    <a:pt x="80" y="126"/>
                    <a:pt x="80" y="125"/>
                    <a:pt x="80" y="124"/>
                  </a:cubicBezTo>
                  <a:cubicBezTo>
                    <a:pt x="80" y="123"/>
                    <a:pt x="81" y="123"/>
                    <a:pt x="81" y="122"/>
                  </a:cubicBezTo>
                  <a:cubicBezTo>
                    <a:pt x="81" y="121"/>
                    <a:pt x="80" y="121"/>
                    <a:pt x="80" y="120"/>
                  </a:cubicBezTo>
                  <a:cubicBezTo>
                    <a:pt x="80" y="119"/>
                    <a:pt x="81" y="118"/>
                    <a:pt x="81" y="117"/>
                  </a:cubicBezTo>
                  <a:cubicBezTo>
                    <a:pt x="81" y="117"/>
                    <a:pt x="81" y="116"/>
                    <a:pt x="82" y="116"/>
                  </a:cubicBezTo>
                  <a:cubicBezTo>
                    <a:pt x="82" y="115"/>
                    <a:pt x="83" y="115"/>
                    <a:pt x="83" y="115"/>
                  </a:cubicBezTo>
                  <a:cubicBezTo>
                    <a:pt x="83" y="114"/>
                    <a:pt x="83" y="114"/>
                    <a:pt x="84" y="113"/>
                  </a:cubicBezTo>
                  <a:cubicBezTo>
                    <a:pt x="84" y="113"/>
                    <a:pt x="86" y="112"/>
                    <a:pt x="86" y="111"/>
                  </a:cubicBezTo>
                  <a:cubicBezTo>
                    <a:pt x="86" y="111"/>
                    <a:pt x="86" y="107"/>
                    <a:pt x="86" y="106"/>
                  </a:cubicBezTo>
                  <a:cubicBezTo>
                    <a:pt x="86" y="106"/>
                    <a:pt x="85" y="105"/>
                    <a:pt x="85" y="105"/>
                  </a:cubicBezTo>
                  <a:cubicBezTo>
                    <a:pt x="85" y="104"/>
                    <a:pt x="84" y="102"/>
                    <a:pt x="83" y="102"/>
                  </a:cubicBezTo>
                  <a:cubicBezTo>
                    <a:pt x="83" y="102"/>
                    <a:pt x="82" y="103"/>
                    <a:pt x="82" y="104"/>
                  </a:cubicBezTo>
                  <a:cubicBezTo>
                    <a:pt x="82" y="104"/>
                    <a:pt x="82" y="105"/>
                    <a:pt x="81" y="105"/>
                  </a:cubicBezTo>
                  <a:cubicBezTo>
                    <a:pt x="80" y="105"/>
                    <a:pt x="80" y="104"/>
                    <a:pt x="78" y="104"/>
                  </a:cubicBezTo>
                  <a:cubicBezTo>
                    <a:pt x="78" y="104"/>
                    <a:pt x="77" y="104"/>
                    <a:pt x="77" y="103"/>
                  </a:cubicBezTo>
                  <a:cubicBezTo>
                    <a:pt x="76" y="103"/>
                    <a:pt x="76" y="102"/>
                    <a:pt x="75" y="101"/>
                  </a:cubicBezTo>
                  <a:cubicBezTo>
                    <a:pt x="74" y="101"/>
                    <a:pt x="74" y="101"/>
                    <a:pt x="73" y="100"/>
                  </a:cubicBezTo>
                  <a:cubicBezTo>
                    <a:pt x="73" y="100"/>
                    <a:pt x="73" y="99"/>
                    <a:pt x="73" y="99"/>
                  </a:cubicBezTo>
                  <a:cubicBezTo>
                    <a:pt x="72" y="98"/>
                    <a:pt x="71" y="96"/>
                    <a:pt x="70" y="96"/>
                  </a:cubicBezTo>
                  <a:cubicBezTo>
                    <a:pt x="69" y="95"/>
                    <a:pt x="68" y="95"/>
                    <a:pt x="67" y="95"/>
                  </a:cubicBezTo>
                  <a:cubicBezTo>
                    <a:pt x="67" y="95"/>
                    <a:pt x="66" y="95"/>
                    <a:pt x="66" y="94"/>
                  </a:cubicBezTo>
                  <a:cubicBezTo>
                    <a:pt x="65" y="94"/>
                    <a:pt x="65" y="94"/>
                    <a:pt x="64" y="94"/>
                  </a:cubicBezTo>
                  <a:cubicBezTo>
                    <a:pt x="63" y="93"/>
                    <a:pt x="62" y="90"/>
                    <a:pt x="60" y="90"/>
                  </a:cubicBezTo>
                  <a:cubicBezTo>
                    <a:pt x="59" y="91"/>
                    <a:pt x="58" y="91"/>
                    <a:pt x="57" y="91"/>
                  </a:cubicBezTo>
                  <a:cubicBezTo>
                    <a:pt x="56" y="91"/>
                    <a:pt x="55" y="91"/>
                    <a:pt x="54" y="90"/>
                  </a:cubicBezTo>
                  <a:cubicBezTo>
                    <a:pt x="53" y="90"/>
                    <a:pt x="51" y="89"/>
                    <a:pt x="50" y="89"/>
                  </a:cubicBezTo>
                  <a:cubicBezTo>
                    <a:pt x="50" y="89"/>
                    <a:pt x="49" y="88"/>
                    <a:pt x="49" y="88"/>
                  </a:cubicBezTo>
                  <a:cubicBezTo>
                    <a:pt x="48" y="87"/>
                    <a:pt x="47" y="87"/>
                    <a:pt x="47" y="87"/>
                  </a:cubicBezTo>
                  <a:cubicBezTo>
                    <a:pt x="46" y="87"/>
                    <a:pt x="46" y="86"/>
                    <a:pt x="45" y="86"/>
                  </a:cubicBezTo>
                  <a:cubicBezTo>
                    <a:pt x="44" y="85"/>
                    <a:pt x="44" y="85"/>
                    <a:pt x="44" y="84"/>
                  </a:cubicBezTo>
                  <a:cubicBezTo>
                    <a:pt x="44" y="83"/>
                    <a:pt x="44" y="83"/>
                    <a:pt x="44" y="82"/>
                  </a:cubicBezTo>
                  <a:cubicBezTo>
                    <a:pt x="45" y="80"/>
                    <a:pt x="43" y="79"/>
                    <a:pt x="42" y="77"/>
                  </a:cubicBezTo>
                  <a:cubicBezTo>
                    <a:pt x="41" y="76"/>
                    <a:pt x="41" y="76"/>
                    <a:pt x="40" y="75"/>
                  </a:cubicBezTo>
                  <a:cubicBezTo>
                    <a:pt x="40" y="74"/>
                    <a:pt x="40" y="74"/>
                    <a:pt x="40" y="74"/>
                  </a:cubicBezTo>
                  <a:cubicBezTo>
                    <a:pt x="39" y="73"/>
                    <a:pt x="39" y="72"/>
                    <a:pt x="38" y="71"/>
                  </a:cubicBezTo>
                  <a:cubicBezTo>
                    <a:pt x="38" y="71"/>
                    <a:pt x="37" y="70"/>
                    <a:pt x="37" y="69"/>
                  </a:cubicBezTo>
                  <a:cubicBezTo>
                    <a:pt x="36" y="68"/>
                    <a:pt x="37" y="67"/>
                    <a:pt x="37" y="66"/>
                  </a:cubicBezTo>
                  <a:cubicBezTo>
                    <a:pt x="36" y="65"/>
                    <a:pt x="34" y="65"/>
                    <a:pt x="34" y="68"/>
                  </a:cubicBezTo>
                  <a:cubicBezTo>
                    <a:pt x="34" y="68"/>
                    <a:pt x="35" y="69"/>
                    <a:pt x="35" y="69"/>
                  </a:cubicBezTo>
                  <a:cubicBezTo>
                    <a:pt x="35" y="70"/>
                    <a:pt x="35" y="71"/>
                    <a:pt x="36" y="72"/>
                  </a:cubicBezTo>
                  <a:cubicBezTo>
                    <a:pt x="36" y="72"/>
                    <a:pt x="37" y="73"/>
                    <a:pt x="37" y="74"/>
                  </a:cubicBezTo>
                  <a:cubicBezTo>
                    <a:pt x="37" y="75"/>
                    <a:pt x="37" y="76"/>
                    <a:pt x="37" y="77"/>
                  </a:cubicBezTo>
                  <a:cubicBezTo>
                    <a:pt x="38" y="77"/>
                    <a:pt x="39" y="78"/>
                    <a:pt x="38" y="79"/>
                  </a:cubicBezTo>
                  <a:cubicBezTo>
                    <a:pt x="37" y="79"/>
                    <a:pt x="37" y="78"/>
                    <a:pt x="37" y="78"/>
                  </a:cubicBezTo>
                  <a:cubicBezTo>
                    <a:pt x="36" y="78"/>
                    <a:pt x="35" y="77"/>
                    <a:pt x="35" y="76"/>
                  </a:cubicBezTo>
                  <a:cubicBezTo>
                    <a:pt x="35" y="76"/>
                    <a:pt x="35" y="75"/>
                    <a:pt x="35" y="75"/>
                  </a:cubicBezTo>
                  <a:cubicBezTo>
                    <a:pt x="35" y="73"/>
                    <a:pt x="32" y="73"/>
                    <a:pt x="32" y="72"/>
                  </a:cubicBezTo>
                  <a:cubicBezTo>
                    <a:pt x="32" y="71"/>
                    <a:pt x="33" y="71"/>
                    <a:pt x="33" y="70"/>
                  </a:cubicBezTo>
                  <a:cubicBezTo>
                    <a:pt x="33" y="69"/>
                    <a:pt x="32" y="69"/>
                    <a:pt x="32" y="68"/>
                  </a:cubicBezTo>
                  <a:cubicBezTo>
                    <a:pt x="32" y="67"/>
                    <a:pt x="32" y="66"/>
                    <a:pt x="32" y="65"/>
                  </a:cubicBezTo>
                  <a:cubicBezTo>
                    <a:pt x="32" y="64"/>
                    <a:pt x="32" y="63"/>
                    <a:pt x="32" y="63"/>
                  </a:cubicBezTo>
                  <a:cubicBezTo>
                    <a:pt x="31" y="62"/>
                    <a:pt x="30" y="61"/>
                    <a:pt x="30" y="61"/>
                  </a:cubicBezTo>
                  <a:cubicBezTo>
                    <a:pt x="29" y="61"/>
                    <a:pt x="28" y="61"/>
                    <a:pt x="28" y="60"/>
                  </a:cubicBezTo>
                  <a:cubicBezTo>
                    <a:pt x="28" y="60"/>
                    <a:pt x="28" y="58"/>
                    <a:pt x="27" y="58"/>
                  </a:cubicBezTo>
                  <a:cubicBezTo>
                    <a:pt x="27" y="57"/>
                    <a:pt x="27" y="56"/>
                    <a:pt x="27" y="54"/>
                  </a:cubicBezTo>
                  <a:cubicBezTo>
                    <a:pt x="27" y="53"/>
                    <a:pt x="27" y="52"/>
                    <a:pt x="27" y="51"/>
                  </a:cubicBezTo>
                  <a:cubicBezTo>
                    <a:pt x="28" y="50"/>
                    <a:pt x="29" y="50"/>
                    <a:pt x="29" y="49"/>
                  </a:cubicBezTo>
                  <a:cubicBezTo>
                    <a:pt x="29" y="48"/>
                    <a:pt x="29" y="48"/>
                    <a:pt x="30" y="47"/>
                  </a:cubicBezTo>
                  <a:cubicBezTo>
                    <a:pt x="30" y="46"/>
                    <a:pt x="32" y="45"/>
                    <a:pt x="33" y="44"/>
                  </a:cubicBezTo>
                  <a:cubicBezTo>
                    <a:pt x="34" y="42"/>
                    <a:pt x="35" y="41"/>
                    <a:pt x="35" y="40"/>
                  </a:cubicBezTo>
                  <a:cubicBezTo>
                    <a:pt x="36" y="39"/>
                    <a:pt x="36" y="38"/>
                    <a:pt x="36" y="38"/>
                  </a:cubicBezTo>
                  <a:cubicBezTo>
                    <a:pt x="36" y="37"/>
                    <a:pt x="34" y="36"/>
                    <a:pt x="34" y="35"/>
                  </a:cubicBezTo>
                  <a:cubicBezTo>
                    <a:pt x="35" y="34"/>
                    <a:pt x="35" y="34"/>
                    <a:pt x="36" y="34"/>
                  </a:cubicBezTo>
                  <a:cubicBezTo>
                    <a:pt x="36" y="34"/>
                    <a:pt x="36" y="33"/>
                    <a:pt x="36" y="32"/>
                  </a:cubicBezTo>
                  <a:cubicBezTo>
                    <a:pt x="36" y="31"/>
                    <a:pt x="36" y="31"/>
                    <a:pt x="36" y="30"/>
                  </a:cubicBezTo>
                  <a:cubicBezTo>
                    <a:pt x="36" y="29"/>
                    <a:pt x="37" y="29"/>
                    <a:pt x="36" y="28"/>
                  </a:cubicBezTo>
                  <a:cubicBezTo>
                    <a:pt x="36" y="27"/>
                    <a:pt x="35" y="28"/>
                    <a:pt x="34" y="28"/>
                  </a:cubicBezTo>
                  <a:cubicBezTo>
                    <a:pt x="33" y="27"/>
                    <a:pt x="34" y="26"/>
                    <a:pt x="34" y="26"/>
                  </a:cubicBezTo>
                  <a:cubicBezTo>
                    <a:pt x="34" y="25"/>
                    <a:pt x="34" y="25"/>
                    <a:pt x="34" y="24"/>
                  </a:cubicBezTo>
                  <a:cubicBezTo>
                    <a:pt x="34" y="24"/>
                    <a:pt x="35" y="23"/>
                    <a:pt x="35" y="23"/>
                  </a:cubicBezTo>
                  <a:cubicBezTo>
                    <a:pt x="34" y="23"/>
                    <a:pt x="34" y="22"/>
                    <a:pt x="34" y="21"/>
                  </a:cubicBezTo>
                  <a:cubicBezTo>
                    <a:pt x="43" y="13"/>
                    <a:pt x="55" y="8"/>
                    <a:pt x="68" y="6"/>
                  </a:cubicBezTo>
                  <a:cubicBezTo>
                    <a:pt x="68" y="6"/>
                    <a:pt x="68" y="6"/>
                    <a:pt x="68" y="6"/>
                  </a:cubicBezTo>
                  <a:cubicBezTo>
                    <a:pt x="68" y="6"/>
                    <a:pt x="68" y="6"/>
                    <a:pt x="69" y="6"/>
                  </a:cubicBezTo>
                  <a:cubicBezTo>
                    <a:pt x="70" y="6"/>
                    <a:pt x="70" y="6"/>
                    <a:pt x="71" y="6"/>
                  </a:cubicBezTo>
                  <a:cubicBezTo>
                    <a:pt x="72" y="6"/>
                    <a:pt x="73" y="6"/>
                    <a:pt x="74" y="6"/>
                  </a:cubicBezTo>
                  <a:cubicBezTo>
                    <a:pt x="75" y="6"/>
                    <a:pt x="78" y="8"/>
                    <a:pt x="79" y="7"/>
                  </a:cubicBezTo>
                  <a:cubicBezTo>
                    <a:pt x="79" y="7"/>
                    <a:pt x="79" y="6"/>
                    <a:pt x="79" y="6"/>
                  </a:cubicBezTo>
                  <a:cubicBezTo>
                    <a:pt x="80" y="5"/>
                    <a:pt x="80" y="5"/>
                    <a:pt x="80" y="4"/>
                  </a:cubicBezTo>
                  <a:cubicBezTo>
                    <a:pt x="81" y="4"/>
                    <a:pt x="81" y="4"/>
                    <a:pt x="82" y="4"/>
                  </a:cubicBezTo>
                  <a:cubicBezTo>
                    <a:pt x="84" y="4"/>
                    <a:pt x="86" y="4"/>
                    <a:pt x="88" y="4"/>
                  </a:cubicBezTo>
                  <a:cubicBezTo>
                    <a:pt x="88" y="0"/>
                    <a:pt x="88" y="0"/>
                    <a:pt x="88" y="0"/>
                  </a:cubicBezTo>
                  <a:cubicBezTo>
                    <a:pt x="86" y="0"/>
                    <a:pt x="85" y="0"/>
                    <a:pt x="84" y="0"/>
                  </a:cubicBezTo>
                  <a:cubicBezTo>
                    <a:pt x="83" y="0"/>
                    <a:pt x="83" y="0"/>
                    <a:pt x="82" y="0"/>
                  </a:cubicBezTo>
                  <a:cubicBezTo>
                    <a:pt x="81" y="0"/>
                    <a:pt x="80" y="0"/>
                    <a:pt x="80" y="0"/>
                  </a:cubicBezTo>
                  <a:cubicBezTo>
                    <a:pt x="71" y="0"/>
                    <a:pt x="63" y="2"/>
                    <a:pt x="56" y="4"/>
                  </a:cubicBezTo>
                  <a:cubicBezTo>
                    <a:pt x="54" y="5"/>
                    <a:pt x="53" y="5"/>
                    <a:pt x="52" y="6"/>
                  </a:cubicBezTo>
                  <a:cubicBezTo>
                    <a:pt x="52" y="6"/>
                    <a:pt x="51" y="6"/>
                    <a:pt x="51" y="6"/>
                  </a:cubicBezTo>
                  <a:cubicBezTo>
                    <a:pt x="50" y="6"/>
                    <a:pt x="49" y="7"/>
                    <a:pt x="48" y="7"/>
                  </a:cubicBezTo>
                  <a:cubicBezTo>
                    <a:pt x="47" y="8"/>
                    <a:pt x="46" y="8"/>
                    <a:pt x="45" y="9"/>
                  </a:cubicBezTo>
                  <a:cubicBezTo>
                    <a:pt x="43" y="9"/>
                    <a:pt x="42" y="10"/>
                    <a:pt x="41" y="11"/>
                  </a:cubicBezTo>
                  <a:cubicBezTo>
                    <a:pt x="37" y="13"/>
                    <a:pt x="32" y="17"/>
                    <a:pt x="28" y="20"/>
                  </a:cubicBezTo>
                  <a:cubicBezTo>
                    <a:pt x="28" y="20"/>
                    <a:pt x="27" y="21"/>
                    <a:pt x="27" y="21"/>
                  </a:cubicBezTo>
                  <a:cubicBezTo>
                    <a:pt x="26" y="22"/>
                    <a:pt x="25" y="23"/>
                    <a:pt x="24" y="24"/>
                  </a:cubicBezTo>
                  <a:cubicBezTo>
                    <a:pt x="23" y="25"/>
                    <a:pt x="22" y="26"/>
                    <a:pt x="21" y="27"/>
                  </a:cubicBezTo>
                  <a:cubicBezTo>
                    <a:pt x="20" y="28"/>
                    <a:pt x="19" y="30"/>
                    <a:pt x="17" y="31"/>
                  </a:cubicBezTo>
                  <a:cubicBezTo>
                    <a:pt x="15" y="34"/>
                    <a:pt x="13" y="38"/>
                    <a:pt x="11" y="41"/>
                  </a:cubicBezTo>
                  <a:cubicBezTo>
                    <a:pt x="10" y="42"/>
                    <a:pt x="9" y="44"/>
                    <a:pt x="9" y="45"/>
                  </a:cubicBezTo>
                  <a:cubicBezTo>
                    <a:pt x="9" y="45"/>
                    <a:pt x="8" y="46"/>
                    <a:pt x="8" y="46"/>
                  </a:cubicBezTo>
                  <a:cubicBezTo>
                    <a:pt x="7" y="48"/>
                    <a:pt x="6" y="50"/>
                    <a:pt x="6" y="52"/>
                  </a:cubicBezTo>
                  <a:cubicBezTo>
                    <a:pt x="5" y="53"/>
                    <a:pt x="5" y="53"/>
                    <a:pt x="5" y="54"/>
                  </a:cubicBezTo>
                  <a:cubicBezTo>
                    <a:pt x="4" y="56"/>
                    <a:pt x="3" y="59"/>
                    <a:pt x="2" y="62"/>
                  </a:cubicBezTo>
                  <a:cubicBezTo>
                    <a:pt x="2" y="63"/>
                    <a:pt x="2" y="64"/>
                    <a:pt x="1" y="66"/>
                  </a:cubicBezTo>
                  <a:close/>
                  <a:moveTo>
                    <a:pt x="88" y="64"/>
                  </a:moveTo>
                  <a:cubicBezTo>
                    <a:pt x="88" y="103"/>
                    <a:pt x="88" y="103"/>
                    <a:pt x="88" y="103"/>
                  </a:cubicBezTo>
                  <a:cubicBezTo>
                    <a:pt x="87" y="103"/>
                    <a:pt x="87" y="103"/>
                    <a:pt x="87" y="103"/>
                  </a:cubicBezTo>
                  <a:cubicBezTo>
                    <a:pt x="86" y="103"/>
                    <a:pt x="85" y="102"/>
                    <a:pt x="85" y="102"/>
                  </a:cubicBezTo>
                  <a:cubicBezTo>
                    <a:pt x="83" y="101"/>
                    <a:pt x="82" y="102"/>
                    <a:pt x="80" y="102"/>
                  </a:cubicBezTo>
                  <a:cubicBezTo>
                    <a:pt x="79" y="102"/>
                    <a:pt x="76" y="100"/>
                    <a:pt x="76" y="99"/>
                  </a:cubicBezTo>
                  <a:cubicBezTo>
                    <a:pt x="76" y="98"/>
                    <a:pt x="77" y="96"/>
                    <a:pt x="77" y="95"/>
                  </a:cubicBezTo>
                  <a:cubicBezTo>
                    <a:pt x="77" y="94"/>
                    <a:pt x="78" y="94"/>
                    <a:pt x="78" y="93"/>
                  </a:cubicBezTo>
                  <a:cubicBezTo>
                    <a:pt x="78" y="92"/>
                    <a:pt x="76" y="91"/>
                    <a:pt x="76" y="91"/>
                  </a:cubicBezTo>
                  <a:cubicBezTo>
                    <a:pt x="74" y="91"/>
                    <a:pt x="72" y="92"/>
                    <a:pt x="70" y="91"/>
                  </a:cubicBezTo>
                  <a:cubicBezTo>
                    <a:pt x="69" y="90"/>
                    <a:pt x="70" y="90"/>
                    <a:pt x="70" y="89"/>
                  </a:cubicBezTo>
                  <a:cubicBezTo>
                    <a:pt x="71" y="89"/>
                    <a:pt x="70" y="88"/>
                    <a:pt x="71" y="88"/>
                  </a:cubicBezTo>
                  <a:cubicBezTo>
                    <a:pt x="71" y="88"/>
                    <a:pt x="71" y="87"/>
                    <a:pt x="72" y="87"/>
                  </a:cubicBezTo>
                  <a:cubicBezTo>
                    <a:pt x="72" y="86"/>
                    <a:pt x="72" y="85"/>
                    <a:pt x="72" y="85"/>
                  </a:cubicBezTo>
                  <a:cubicBezTo>
                    <a:pt x="72" y="84"/>
                    <a:pt x="73" y="84"/>
                    <a:pt x="73" y="83"/>
                  </a:cubicBezTo>
                  <a:cubicBezTo>
                    <a:pt x="73" y="83"/>
                    <a:pt x="73" y="82"/>
                    <a:pt x="72" y="82"/>
                  </a:cubicBezTo>
                  <a:cubicBezTo>
                    <a:pt x="71" y="82"/>
                    <a:pt x="70" y="82"/>
                    <a:pt x="69" y="82"/>
                  </a:cubicBezTo>
                  <a:cubicBezTo>
                    <a:pt x="67" y="83"/>
                    <a:pt x="67" y="86"/>
                    <a:pt x="65" y="86"/>
                  </a:cubicBezTo>
                  <a:cubicBezTo>
                    <a:pt x="65" y="86"/>
                    <a:pt x="64" y="86"/>
                    <a:pt x="63" y="87"/>
                  </a:cubicBezTo>
                  <a:cubicBezTo>
                    <a:pt x="63" y="87"/>
                    <a:pt x="62" y="87"/>
                    <a:pt x="61" y="87"/>
                  </a:cubicBezTo>
                  <a:cubicBezTo>
                    <a:pt x="60" y="87"/>
                    <a:pt x="59" y="86"/>
                    <a:pt x="59" y="86"/>
                  </a:cubicBezTo>
                  <a:cubicBezTo>
                    <a:pt x="58" y="85"/>
                    <a:pt x="57" y="83"/>
                    <a:pt x="57" y="83"/>
                  </a:cubicBezTo>
                  <a:cubicBezTo>
                    <a:pt x="56" y="80"/>
                    <a:pt x="57" y="78"/>
                    <a:pt x="58" y="76"/>
                  </a:cubicBezTo>
                  <a:cubicBezTo>
                    <a:pt x="58" y="76"/>
                    <a:pt x="59" y="75"/>
                    <a:pt x="59" y="75"/>
                  </a:cubicBezTo>
                  <a:cubicBezTo>
                    <a:pt x="59" y="74"/>
                    <a:pt x="59" y="73"/>
                    <a:pt x="59" y="73"/>
                  </a:cubicBezTo>
                  <a:cubicBezTo>
                    <a:pt x="59" y="71"/>
                    <a:pt x="61" y="71"/>
                    <a:pt x="62" y="70"/>
                  </a:cubicBezTo>
                  <a:cubicBezTo>
                    <a:pt x="63" y="69"/>
                    <a:pt x="65" y="68"/>
                    <a:pt x="66" y="68"/>
                  </a:cubicBezTo>
                  <a:cubicBezTo>
                    <a:pt x="67" y="68"/>
                    <a:pt x="68" y="68"/>
                    <a:pt x="69" y="69"/>
                  </a:cubicBezTo>
                  <a:cubicBezTo>
                    <a:pt x="69" y="69"/>
                    <a:pt x="70" y="69"/>
                    <a:pt x="70" y="69"/>
                  </a:cubicBezTo>
                  <a:cubicBezTo>
                    <a:pt x="72" y="69"/>
                    <a:pt x="72" y="68"/>
                    <a:pt x="74" y="67"/>
                  </a:cubicBezTo>
                  <a:cubicBezTo>
                    <a:pt x="75" y="68"/>
                    <a:pt x="76" y="67"/>
                    <a:pt x="77" y="67"/>
                  </a:cubicBezTo>
                  <a:cubicBezTo>
                    <a:pt x="78" y="67"/>
                    <a:pt x="79" y="68"/>
                    <a:pt x="79" y="68"/>
                  </a:cubicBezTo>
                  <a:cubicBezTo>
                    <a:pt x="80" y="68"/>
                    <a:pt x="80" y="68"/>
                    <a:pt x="81" y="68"/>
                  </a:cubicBezTo>
                  <a:cubicBezTo>
                    <a:pt x="82" y="68"/>
                    <a:pt x="82" y="69"/>
                    <a:pt x="83" y="70"/>
                  </a:cubicBezTo>
                  <a:cubicBezTo>
                    <a:pt x="83" y="71"/>
                    <a:pt x="82" y="71"/>
                    <a:pt x="82" y="72"/>
                  </a:cubicBezTo>
                  <a:cubicBezTo>
                    <a:pt x="83" y="73"/>
                    <a:pt x="85" y="73"/>
                    <a:pt x="86" y="74"/>
                  </a:cubicBezTo>
                  <a:cubicBezTo>
                    <a:pt x="86" y="73"/>
                    <a:pt x="86" y="72"/>
                    <a:pt x="86" y="71"/>
                  </a:cubicBezTo>
                  <a:cubicBezTo>
                    <a:pt x="86" y="70"/>
                    <a:pt x="86" y="70"/>
                    <a:pt x="86" y="70"/>
                  </a:cubicBezTo>
                  <a:cubicBezTo>
                    <a:pt x="86" y="69"/>
                    <a:pt x="85" y="69"/>
                    <a:pt x="85" y="68"/>
                  </a:cubicBezTo>
                  <a:cubicBezTo>
                    <a:pt x="85" y="66"/>
                    <a:pt x="86" y="65"/>
                    <a:pt x="88" y="6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73" name="Freeform 307"/>
            <p:cNvSpPr/>
            <p:nvPr/>
          </p:nvSpPr>
          <p:spPr bwMode="auto">
            <a:xfrm>
              <a:off x="5541963" y="3424238"/>
              <a:ext cx="90487" cy="257175"/>
            </a:xfrm>
            <a:custGeom>
              <a:avLst/>
              <a:gdLst>
                <a:gd name="T0" fmla="*/ 6 w 53"/>
                <a:gd name="T1" fmla="*/ 18 h 152"/>
                <a:gd name="T2" fmla="*/ 1 w 53"/>
                <a:gd name="T3" fmla="*/ 37 h 152"/>
                <a:gd name="T4" fmla="*/ 4 w 53"/>
                <a:gd name="T5" fmla="*/ 53 h 152"/>
                <a:gd name="T6" fmla="*/ 19 w 53"/>
                <a:gd name="T7" fmla="*/ 69 h 152"/>
                <a:gd name="T8" fmla="*/ 19 w 53"/>
                <a:gd name="T9" fmla="*/ 152 h 152"/>
                <a:gd name="T10" fmla="*/ 34 w 53"/>
                <a:gd name="T11" fmla="*/ 152 h 152"/>
                <a:gd name="T12" fmla="*/ 34 w 53"/>
                <a:gd name="T13" fmla="*/ 69 h 152"/>
                <a:gd name="T14" fmla="*/ 48 w 53"/>
                <a:gd name="T15" fmla="*/ 53 h 152"/>
                <a:gd name="T16" fmla="*/ 52 w 53"/>
                <a:gd name="T17" fmla="*/ 37 h 152"/>
                <a:gd name="T18" fmla="*/ 47 w 53"/>
                <a:gd name="T19" fmla="*/ 18 h 152"/>
                <a:gd name="T20" fmla="*/ 35 w 53"/>
                <a:gd name="T21" fmla="*/ 0 h 152"/>
                <a:gd name="T22" fmla="*/ 39 w 53"/>
                <a:gd name="T23" fmla="*/ 36 h 152"/>
                <a:gd name="T24" fmla="*/ 34 w 53"/>
                <a:gd name="T25" fmla="*/ 36 h 152"/>
                <a:gd name="T26" fmla="*/ 30 w 53"/>
                <a:gd name="T27" fmla="*/ 0 h 152"/>
                <a:gd name="T28" fmla="*/ 26 w 53"/>
                <a:gd name="T29" fmla="*/ 0 h 152"/>
                <a:gd name="T30" fmla="*/ 23 w 53"/>
                <a:gd name="T31" fmla="*/ 0 h 152"/>
                <a:gd name="T32" fmla="*/ 19 w 53"/>
                <a:gd name="T33" fmla="*/ 36 h 152"/>
                <a:gd name="T34" fmla="*/ 14 w 53"/>
                <a:gd name="T35" fmla="*/ 36 h 152"/>
                <a:gd name="T36" fmla="*/ 18 w 53"/>
                <a:gd name="T37" fmla="*/ 0 h 152"/>
                <a:gd name="T38" fmla="*/ 6 w 53"/>
                <a:gd name="T39" fmla="*/ 1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152">
                  <a:moveTo>
                    <a:pt x="6" y="18"/>
                  </a:moveTo>
                  <a:cubicBezTo>
                    <a:pt x="4" y="24"/>
                    <a:pt x="1" y="30"/>
                    <a:pt x="1" y="37"/>
                  </a:cubicBezTo>
                  <a:cubicBezTo>
                    <a:pt x="0" y="43"/>
                    <a:pt x="1" y="47"/>
                    <a:pt x="4" y="53"/>
                  </a:cubicBezTo>
                  <a:cubicBezTo>
                    <a:pt x="7" y="58"/>
                    <a:pt x="13" y="66"/>
                    <a:pt x="19" y="69"/>
                  </a:cubicBezTo>
                  <a:cubicBezTo>
                    <a:pt x="19" y="152"/>
                    <a:pt x="19" y="152"/>
                    <a:pt x="19" y="152"/>
                  </a:cubicBezTo>
                  <a:cubicBezTo>
                    <a:pt x="34" y="152"/>
                    <a:pt x="34" y="152"/>
                    <a:pt x="34" y="152"/>
                  </a:cubicBezTo>
                  <a:cubicBezTo>
                    <a:pt x="34" y="69"/>
                    <a:pt x="34" y="69"/>
                    <a:pt x="34" y="69"/>
                  </a:cubicBezTo>
                  <a:cubicBezTo>
                    <a:pt x="40" y="66"/>
                    <a:pt x="45" y="58"/>
                    <a:pt x="48" y="53"/>
                  </a:cubicBezTo>
                  <a:cubicBezTo>
                    <a:pt x="51" y="47"/>
                    <a:pt x="53" y="43"/>
                    <a:pt x="52" y="37"/>
                  </a:cubicBezTo>
                  <a:cubicBezTo>
                    <a:pt x="51" y="30"/>
                    <a:pt x="49" y="24"/>
                    <a:pt x="47" y="18"/>
                  </a:cubicBezTo>
                  <a:cubicBezTo>
                    <a:pt x="45" y="13"/>
                    <a:pt x="41" y="1"/>
                    <a:pt x="35" y="0"/>
                  </a:cubicBezTo>
                  <a:cubicBezTo>
                    <a:pt x="39" y="36"/>
                    <a:pt x="39" y="36"/>
                    <a:pt x="39" y="36"/>
                  </a:cubicBezTo>
                  <a:cubicBezTo>
                    <a:pt x="34" y="36"/>
                    <a:pt x="34" y="36"/>
                    <a:pt x="34" y="36"/>
                  </a:cubicBezTo>
                  <a:cubicBezTo>
                    <a:pt x="30" y="0"/>
                    <a:pt x="30" y="0"/>
                    <a:pt x="30" y="0"/>
                  </a:cubicBezTo>
                  <a:cubicBezTo>
                    <a:pt x="26" y="0"/>
                    <a:pt x="26" y="0"/>
                    <a:pt x="26" y="0"/>
                  </a:cubicBezTo>
                  <a:cubicBezTo>
                    <a:pt x="23" y="0"/>
                    <a:pt x="23" y="0"/>
                    <a:pt x="23" y="0"/>
                  </a:cubicBezTo>
                  <a:cubicBezTo>
                    <a:pt x="19" y="36"/>
                    <a:pt x="19" y="36"/>
                    <a:pt x="19" y="36"/>
                  </a:cubicBezTo>
                  <a:cubicBezTo>
                    <a:pt x="14" y="36"/>
                    <a:pt x="14" y="36"/>
                    <a:pt x="14" y="36"/>
                  </a:cubicBezTo>
                  <a:cubicBezTo>
                    <a:pt x="18" y="0"/>
                    <a:pt x="18" y="0"/>
                    <a:pt x="18" y="0"/>
                  </a:cubicBezTo>
                  <a:cubicBezTo>
                    <a:pt x="11" y="1"/>
                    <a:pt x="8" y="13"/>
                    <a:pt x="6" y="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74" name="Freeform 308"/>
            <p:cNvSpPr/>
            <p:nvPr/>
          </p:nvSpPr>
          <p:spPr bwMode="auto">
            <a:xfrm>
              <a:off x="5659438" y="3417888"/>
              <a:ext cx="95250" cy="263525"/>
            </a:xfrm>
            <a:custGeom>
              <a:avLst/>
              <a:gdLst>
                <a:gd name="T0" fmla="*/ 35 w 56"/>
                <a:gd name="T1" fmla="*/ 156 h 156"/>
                <a:gd name="T2" fmla="*/ 35 w 56"/>
                <a:gd name="T3" fmla="*/ 75 h 156"/>
                <a:gd name="T4" fmla="*/ 56 w 56"/>
                <a:gd name="T5" fmla="*/ 42 h 156"/>
                <a:gd name="T6" fmla="*/ 28 w 56"/>
                <a:gd name="T7" fmla="*/ 0 h 156"/>
                <a:gd name="T8" fmla="*/ 0 w 56"/>
                <a:gd name="T9" fmla="*/ 42 h 156"/>
                <a:gd name="T10" fmla="*/ 21 w 56"/>
                <a:gd name="T11" fmla="*/ 75 h 156"/>
                <a:gd name="T12" fmla="*/ 21 w 56"/>
                <a:gd name="T13" fmla="*/ 156 h 156"/>
                <a:gd name="T14" fmla="*/ 35 w 56"/>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156">
                  <a:moveTo>
                    <a:pt x="35" y="156"/>
                  </a:moveTo>
                  <a:cubicBezTo>
                    <a:pt x="35" y="75"/>
                    <a:pt x="35" y="75"/>
                    <a:pt x="35" y="75"/>
                  </a:cubicBezTo>
                  <a:cubicBezTo>
                    <a:pt x="47" y="71"/>
                    <a:pt x="56" y="58"/>
                    <a:pt x="56" y="42"/>
                  </a:cubicBezTo>
                  <a:cubicBezTo>
                    <a:pt x="56" y="23"/>
                    <a:pt x="44" y="0"/>
                    <a:pt x="28" y="0"/>
                  </a:cubicBezTo>
                  <a:cubicBezTo>
                    <a:pt x="13" y="0"/>
                    <a:pt x="0" y="23"/>
                    <a:pt x="0" y="42"/>
                  </a:cubicBezTo>
                  <a:cubicBezTo>
                    <a:pt x="0" y="58"/>
                    <a:pt x="9" y="71"/>
                    <a:pt x="21" y="75"/>
                  </a:cubicBezTo>
                  <a:cubicBezTo>
                    <a:pt x="21" y="156"/>
                    <a:pt x="21" y="156"/>
                    <a:pt x="21" y="156"/>
                  </a:cubicBezTo>
                  <a:lnTo>
                    <a:pt x="35" y="15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75" name="Freeform 309"/>
            <p:cNvSpPr/>
            <p:nvPr/>
          </p:nvSpPr>
          <p:spPr bwMode="auto">
            <a:xfrm>
              <a:off x="5610225" y="3714750"/>
              <a:ext cx="227013" cy="234950"/>
            </a:xfrm>
            <a:custGeom>
              <a:avLst/>
              <a:gdLst>
                <a:gd name="T0" fmla="*/ 68 w 134"/>
                <a:gd name="T1" fmla="*/ 0 h 139"/>
                <a:gd name="T2" fmla="*/ 52 w 134"/>
                <a:gd name="T3" fmla="*/ 30 h 139"/>
                <a:gd name="T4" fmla="*/ 52 w 134"/>
                <a:gd name="T5" fmla="*/ 52 h 139"/>
                <a:gd name="T6" fmla="*/ 0 w 134"/>
                <a:gd name="T7" fmla="*/ 74 h 139"/>
                <a:gd name="T8" fmla="*/ 0 w 134"/>
                <a:gd name="T9" fmla="*/ 89 h 139"/>
                <a:gd name="T10" fmla="*/ 52 w 134"/>
                <a:gd name="T11" fmla="*/ 78 h 139"/>
                <a:gd name="T12" fmla="*/ 52 w 134"/>
                <a:gd name="T13" fmla="*/ 108 h 139"/>
                <a:gd name="T14" fmla="*/ 30 w 134"/>
                <a:gd name="T15" fmla="*/ 124 h 139"/>
                <a:gd name="T16" fmla="*/ 30 w 134"/>
                <a:gd name="T17" fmla="*/ 139 h 139"/>
                <a:gd name="T18" fmla="*/ 67 w 134"/>
                <a:gd name="T19" fmla="*/ 126 h 139"/>
                <a:gd name="T20" fmla="*/ 104 w 134"/>
                <a:gd name="T21" fmla="*/ 139 h 139"/>
                <a:gd name="T22" fmla="*/ 104 w 134"/>
                <a:gd name="T23" fmla="*/ 124 h 139"/>
                <a:gd name="T24" fmla="*/ 83 w 134"/>
                <a:gd name="T25" fmla="*/ 108 h 139"/>
                <a:gd name="T26" fmla="*/ 83 w 134"/>
                <a:gd name="T27" fmla="*/ 78 h 139"/>
                <a:gd name="T28" fmla="*/ 134 w 134"/>
                <a:gd name="T29" fmla="*/ 89 h 139"/>
                <a:gd name="T30" fmla="*/ 134 w 134"/>
                <a:gd name="T31" fmla="*/ 74 h 139"/>
                <a:gd name="T32" fmla="*/ 83 w 134"/>
                <a:gd name="T33" fmla="*/ 52 h 139"/>
                <a:gd name="T34" fmla="*/ 83 w 134"/>
                <a:gd name="T35" fmla="*/ 30 h 139"/>
                <a:gd name="T36" fmla="*/ 68 w 134"/>
                <a:gd name="T3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4" h="139">
                  <a:moveTo>
                    <a:pt x="68" y="0"/>
                  </a:moveTo>
                  <a:cubicBezTo>
                    <a:pt x="59" y="0"/>
                    <a:pt x="52" y="22"/>
                    <a:pt x="52" y="30"/>
                  </a:cubicBezTo>
                  <a:cubicBezTo>
                    <a:pt x="52" y="52"/>
                    <a:pt x="52" y="52"/>
                    <a:pt x="52" y="52"/>
                  </a:cubicBezTo>
                  <a:cubicBezTo>
                    <a:pt x="0" y="74"/>
                    <a:pt x="0" y="74"/>
                    <a:pt x="0" y="74"/>
                  </a:cubicBezTo>
                  <a:cubicBezTo>
                    <a:pt x="0" y="89"/>
                    <a:pt x="0" y="89"/>
                    <a:pt x="0" y="89"/>
                  </a:cubicBezTo>
                  <a:cubicBezTo>
                    <a:pt x="52" y="78"/>
                    <a:pt x="52" y="78"/>
                    <a:pt x="52" y="78"/>
                  </a:cubicBezTo>
                  <a:cubicBezTo>
                    <a:pt x="52" y="108"/>
                    <a:pt x="52" y="108"/>
                    <a:pt x="52" y="108"/>
                  </a:cubicBezTo>
                  <a:cubicBezTo>
                    <a:pt x="30" y="124"/>
                    <a:pt x="30" y="124"/>
                    <a:pt x="30" y="124"/>
                  </a:cubicBezTo>
                  <a:cubicBezTo>
                    <a:pt x="30" y="139"/>
                    <a:pt x="30" y="139"/>
                    <a:pt x="30" y="139"/>
                  </a:cubicBezTo>
                  <a:cubicBezTo>
                    <a:pt x="67" y="126"/>
                    <a:pt x="67" y="126"/>
                    <a:pt x="67" y="126"/>
                  </a:cubicBezTo>
                  <a:cubicBezTo>
                    <a:pt x="104" y="139"/>
                    <a:pt x="104" y="139"/>
                    <a:pt x="104" y="139"/>
                  </a:cubicBezTo>
                  <a:cubicBezTo>
                    <a:pt x="104" y="124"/>
                    <a:pt x="104" y="124"/>
                    <a:pt x="104" y="124"/>
                  </a:cubicBezTo>
                  <a:cubicBezTo>
                    <a:pt x="83" y="108"/>
                    <a:pt x="83" y="108"/>
                    <a:pt x="83" y="108"/>
                  </a:cubicBezTo>
                  <a:cubicBezTo>
                    <a:pt x="83" y="78"/>
                    <a:pt x="83" y="78"/>
                    <a:pt x="83" y="78"/>
                  </a:cubicBezTo>
                  <a:cubicBezTo>
                    <a:pt x="134" y="89"/>
                    <a:pt x="134" y="89"/>
                    <a:pt x="134" y="89"/>
                  </a:cubicBezTo>
                  <a:cubicBezTo>
                    <a:pt x="134" y="74"/>
                    <a:pt x="134" y="74"/>
                    <a:pt x="134" y="74"/>
                  </a:cubicBezTo>
                  <a:cubicBezTo>
                    <a:pt x="83" y="52"/>
                    <a:pt x="83" y="52"/>
                    <a:pt x="83" y="52"/>
                  </a:cubicBezTo>
                  <a:cubicBezTo>
                    <a:pt x="83" y="30"/>
                    <a:pt x="83" y="30"/>
                    <a:pt x="83" y="30"/>
                  </a:cubicBezTo>
                  <a:cubicBezTo>
                    <a:pt x="83" y="22"/>
                    <a:pt x="76" y="0"/>
                    <a:pt x="68"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76" name="Freeform 310"/>
            <p:cNvSpPr/>
            <p:nvPr/>
          </p:nvSpPr>
          <p:spPr bwMode="auto">
            <a:xfrm>
              <a:off x="6156325" y="3460750"/>
              <a:ext cx="211138" cy="187325"/>
            </a:xfrm>
            <a:custGeom>
              <a:avLst/>
              <a:gdLst>
                <a:gd name="T0" fmla="*/ 13 w 124"/>
                <a:gd name="T1" fmla="*/ 11 h 111"/>
                <a:gd name="T2" fmla="*/ 1 w 124"/>
                <a:gd name="T3" fmla="*/ 34 h 111"/>
                <a:gd name="T4" fmla="*/ 0 w 124"/>
                <a:gd name="T5" fmla="*/ 40 h 111"/>
                <a:gd name="T6" fmla="*/ 0 w 124"/>
                <a:gd name="T7" fmla="*/ 41 h 111"/>
                <a:gd name="T8" fmla="*/ 0 w 124"/>
                <a:gd name="T9" fmla="*/ 47 h 111"/>
                <a:gd name="T10" fmla="*/ 1 w 124"/>
                <a:gd name="T11" fmla="*/ 52 h 111"/>
                <a:gd name="T12" fmla="*/ 5 w 124"/>
                <a:gd name="T13" fmla="*/ 72 h 111"/>
                <a:gd name="T14" fmla="*/ 19 w 124"/>
                <a:gd name="T15" fmla="*/ 97 h 111"/>
                <a:gd name="T16" fmla="*/ 19 w 124"/>
                <a:gd name="T17" fmla="*/ 98 h 111"/>
                <a:gd name="T18" fmla="*/ 27 w 124"/>
                <a:gd name="T19" fmla="*/ 106 h 111"/>
                <a:gd name="T20" fmla="*/ 30 w 124"/>
                <a:gd name="T21" fmla="*/ 108 h 111"/>
                <a:gd name="T22" fmla="*/ 43 w 124"/>
                <a:gd name="T23" fmla="*/ 110 h 111"/>
                <a:gd name="T24" fmla="*/ 44 w 124"/>
                <a:gd name="T25" fmla="*/ 110 h 111"/>
                <a:gd name="T26" fmla="*/ 50 w 124"/>
                <a:gd name="T27" fmla="*/ 107 h 111"/>
                <a:gd name="T28" fmla="*/ 54 w 124"/>
                <a:gd name="T29" fmla="*/ 106 h 111"/>
                <a:gd name="T30" fmla="*/ 62 w 124"/>
                <a:gd name="T31" fmla="*/ 105 h 111"/>
                <a:gd name="T32" fmla="*/ 62 w 124"/>
                <a:gd name="T33" fmla="*/ 105 h 111"/>
                <a:gd name="T34" fmla="*/ 70 w 124"/>
                <a:gd name="T35" fmla="*/ 106 h 111"/>
                <a:gd name="T36" fmla="*/ 74 w 124"/>
                <a:gd name="T37" fmla="*/ 107 h 111"/>
                <a:gd name="T38" fmla="*/ 81 w 124"/>
                <a:gd name="T39" fmla="*/ 110 h 111"/>
                <a:gd name="T40" fmla="*/ 81 w 124"/>
                <a:gd name="T41" fmla="*/ 110 h 111"/>
                <a:gd name="T42" fmla="*/ 94 w 124"/>
                <a:gd name="T43" fmla="*/ 108 h 111"/>
                <a:gd name="T44" fmla="*/ 97 w 124"/>
                <a:gd name="T45" fmla="*/ 106 h 111"/>
                <a:gd name="T46" fmla="*/ 105 w 124"/>
                <a:gd name="T47" fmla="*/ 98 h 111"/>
                <a:gd name="T48" fmla="*/ 105 w 124"/>
                <a:gd name="T49" fmla="*/ 97 h 111"/>
                <a:gd name="T50" fmla="*/ 119 w 124"/>
                <a:gd name="T51" fmla="*/ 72 h 111"/>
                <a:gd name="T52" fmla="*/ 124 w 124"/>
                <a:gd name="T53" fmla="*/ 52 h 111"/>
                <a:gd name="T54" fmla="*/ 124 w 124"/>
                <a:gd name="T55" fmla="*/ 47 h 111"/>
                <a:gd name="T56" fmla="*/ 124 w 124"/>
                <a:gd name="T57" fmla="*/ 41 h 111"/>
                <a:gd name="T58" fmla="*/ 124 w 124"/>
                <a:gd name="T59" fmla="*/ 40 h 111"/>
                <a:gd name="T60" fmla="*/ 123 w 124"/>
                <a:gd name="T61" fmla="*/ 34 h 111"/>
                <a:gd name="T62" fmla="*/ 111 w 124"/>
                <a:gd name="T63" fmla="*/ 11 h 111"/>
                <a:gd name="T64" fmla="*/ 109 w 124"/>
                <a:gd name="T65" fmla="*/ 8 h 111"/>
                <a:gd name="T66" fmla="*/ 91 w 124"/>
                <a:gd name="T67" fmla="*/ 1 h 111"/>
                <a:gd name="T68" fmla="*/ 72 w 124"/>
                <a:gd name="T69" fmla="*/ 3 h 111"/>
                <a:gd name="T70" fmla="*/ 62 w 124"/>
                <a:gd name="T71" fmla="*/ 7 h 111"/>
                <a:gd name="T72" fmla="*/ 52 w 124"/>
                <a:gd name="T73" fmla="*/ 3 h 111"/>
                <a:gd name="T74" fmla="*/ 33 w 124"/>
                <a:gd name="T75" fmla="*/ 1 h 111"/>
                <a:gd name="T76" fmla="*/ 15 w 124"/>
                <a:gd name="T77" fmla="*/ 8 h 111"/>
                <a:gd name="T78" fmla="*/ 13 w 124"/>
                <a:gd name="T79" fmla="*/ 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11">
                  <a:moveTo>
                    <a:pt x="13" y="11"/>
                  </a:moveTo>
                  <a:cubicBezTo>
                    <a:pt x="6" y="17"/>
                    <a:pt x="3" y="25"/>
                    <a:pt x="1" y="34"/>
                  </a:cubicBezTo>
                  <a:cubicBezTo>
                    <a:pt x="1" y="36"/>
                    <a:pt x="1" y="38"/>
                    <a:pt x="0" y="40"/>
                  </a:cubicBezTo>
                  <a:cubicBezTo>
                    <a:pt x="0" y="40"/>
                    <a:pt x="0" y="41"/>
                    <a:pt x="0" y="41"/>
                  </a:cubicBezTo>
                  <a:cubicBezTo>
                    <a:pt x="0" y="43"/>
                    <a:pt x="0" y="45"/>
                    <a:pt x="0" y="47"/>
                  </a:cubicBezTo>
                  <a:cubicBezTo>
                    <a:pt x="0" y="49"/>
                    <a:pt x="0" y="50"/>
                    <a:pt x="1" y="52"/>
                  </a:cubicBezTo>
                  <a:cubicBezTo>
                    <a:pt x="1" y="59"/>
                    <a:pt x="3" y="66"/>
                    <a:pt x="5" y="72"/>
                  </a:cubicBezTo>
                  <a:cubicBezTo>
                    <a:pt x="9" y="81"/>
                    <a:pt x="13" y="89"/>
                    <a:pt x="19" y="97"/>
                  </a:cubicBezTo>
                  <a:cubicBezTo>
                    <a:pt x="19" y="97"/>
                    <a:pt x="19" y="97"/>
                    <a:pt x="19" y="98"/>
                  </a:cubicBezTo>
                  <a:cubicBezTo>
                    <a:pt x="22" y="101"/>
                    <a:pt x="24" y="104"/>
                    <a:pt x="27" y="106"/>
                  </a:cubicBezTo>
                  <a:cubicBezTo>
                    <a:pt x="28" y="107"/>
                    <a:pt x="29" y="108"/>
                    <a:pt x="30" y="108"/>
                  </a:cubicBezTo>
                  <a:cubicBezTo>
                    <a:pt x="34" y="111"/>
                    <a:pt x="38" y="111"/>
                    <a:pt x="43" y="110"/>
                  </a:cubicBezTo>
                  <a:cubicBezTo>
                    <a:pt x="43" y="110"/>
                    <a:pt x="43" y="110"/>
                    <a:pt x="44" y="110"/>
                  </a:cubicBezTo>
                  <a:cubicBezTo>
                    <a:pt x="46" y="109"/>
                    <a:pt x="48" y="108"/>
                    <a:pt x="50" y="107"/>
                  </a:cubicBezTo>
                  <a:cubicBezTo>
                    <a:pt x="51" y="107"/>
                    <a:pt x="53" y="106"/>
                    <a:pt x="54" y="106"/>
                  </a:cubicBezTo>
                  <a:cubicBezTo>
                    <a:pt x="57" y="105"/>
                    <a:pt x="62" y="105"/>
                    <a:pt x="62" y="105"/>
                  </a:cubicBezTo>
                  <a:cubicBezTo>
                    <a:pt x="62" y="105"/>
                    <a:pt x="62" y="105"/>
                    <a:pt x="62" y="105"/>
                  </a:cubicBezTo>
                  <a:cubicBezTo>
                    <a:pt x="65" y="105"/>
                    <a:pt x="67" y="105"/>
                    <a:pt x="70" y="106"/>
                  </a:cubicBezTo>
                  <a:cubicBezTo>
                    <a:pt x="71" y="106"/>
                    <a:pt x="73" y="107"/>
                    <a:pt x="74" y="107"/>
                  </a:cubicBezTo>
                  <a:cubicBezTo>
                    <a:pt x="76" y="108"/>
                    <a:pt x="78" y="109"/>
                    <a:pt x="81" y="110"/>
                  </a:cubicBezTo>
                  <a:cubicBezTo>
                    <a:pt x="81" y="110"/>
                    <a:pt x="81" y="110"/>
                    <a:pt x="81" y="110"/>
                  </a:cubicBezTo>
                  <a:cubicBezTo>
                    <a:pt x="86" y="111"/>
                    <a:pt x="90" y="111"/>
                    <a:pt x="94" y="108"/>
                  </a:cubicBezTo>
                  <a:cubicBezTo>
                    <a:pt x="95" y="108"/>
                    <a:pt x="96" y="107"/>
                    <a:pt x="97" y="106"/>
                  </a:cubicBezTo>
                  <a:cubicBezTo>
                    <a:pt x="100" y="104"/>
                    <a:pt x="102" y="101"/>
                    <a:pt x="105" y="98"/>
                  </a:cubicBezTo>
                  <a:cubicBezTo>
                    <a:pt x="105" y="97"/>
                    <a:pt x="105" y="97"/>
                    <a:pt x="105" y="97"/>
                  </a:cubicBezTo>
                  <a:cubicBezTo>
                    <a:pt x="111" y="89"/>
                    <a:pt x="116" y="81"/>
                    <a:pt x="119" y="72"/>
                  </a:cubicBezTo>
                  <a:cubicBezTo>
                    <a:pt x="121" y="66"/>
                    <a:pt x="123" y="59"/>
                    <a:pt x="124" y="52"/>
                  </a:cubicBezTo>
                  <a:cubicBezTo>
                    <a:pt x="124" y="50"/>
                    <a:pt x="124" y="49"/>
                    <a:pt x="124" y="47"/>
                  </a:cubicBezTo>
                  <a:cubicBezTo>
                    <a:pt x="124" y="45"/>
                    <a:pt x="124" y="43"/>
                    <a:pt x="124" y="41"/>
                  </a:cubicBezTo>
                  <a:cubicBezTo>
                    <a:pt x="124" y="41"/>
                    <a:pt x="124" y="40"/>
                    <a:pt x="124" y="40"/>
                  </a:cubicBezTo>
                  <a:cubicBezTo>
                    <a:pt x="124" y="38"/>
                    <a:pt x="123" y="36"/>
                    <a:pt x="123" y="34"/>
                  </a:cubicBezTo>
                  <a:cubicBezTo>
                    <a:pt x="121" y="25"/>
                    <a:pt x="118" y="17"/>
                    <a:pt x="111" y="11"/>
                  </a:cubicBezTo>
                  <a:cubicBezTo>
                    <a:pt x="111" y="10"/>
                    <a:pt x="110" y="9"/>
                    <a:pt x="109" y="8"/>
                  </a:cubicBezTo>
                  <a:cubicBezTo>
                    <a:pt x="104" y="4"/>
                    <a:pt x="98" y="2"/>
                    <a:pt x="91" y="1"/>
                  </a:cubicBezTo>
                  <a:cubicBezTo>
                    <a:pt x="85" y="0"/>
                    <a:pt x="78" y="1"/>
                    <a:pt x="72" y="3"/>
                  </a:cubicBezTo>
                  <a:cubicBezTo>
                    <a:pt x="69" y="5"/>
                    <a:pt x="62" y="7"/>
                    <a:pt x="62" y="7"/>
                  </a:cubicBezTo>
                  <a:cubicBezTo>
                    <a:pt x="62" y="7"/>
                    <a:pt x="55" y="5"/>
                    <a:pt x="52" y="3"/>
                  </a:cubicBezTo>
                  <a:cubicBezTo>
                    <a:pt x="46" y="1"/>
                    <a:pt x="40" y="0"/>
                    <a:pt x="33" y="1"/>
                  </a:cubicBezTo>
                  <a:cubicBezTo>
                    <a:pt x="26" y="2"/>
                    <a:pt x="20" y="4"/>
                    <a:pt x="15" y="8"/>
                  </a:cubicBezTo>
                  <a:cubicBezTo>
                    <a:pt x="15" y="9"/>
                    <a:pt x="14" y="10"/>
                    <a:pt x="13" y="1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77" name="Freeform 311"/>
            <p:cNvSpPr/>
            <p:nvPr/>
          </p:nvSpPr>
          <p:spPr bwMode="auto">
            <a:xfrm>
              <a:off x="6213475" y="3402013"/>
              <a:ext cx="50800" cy="57150"/>
            </a:xfrm>
            <a:custGeom>
              <a:avLst/>
              <a:gdLst>
                <a:gd name="T0" fmla="*/ 9 w 30"/>
                <a:gd name="T1" fmla="*/ 25 h 33"/>
                <a:gd name="T2" fmla="*/ 21 w 30"/>
                <a:gd name="T3" fmla="*/ 32 h 33"/>
                <a:gd name="T4" fmla="*/ 28 w 30"/>
                <a:gd name="T5" fmla="*/ 33 h 33"/>
                <a:gd name="T6" fmla="*/ 29 w 30"/>
                <a:gd name="T7" fmla="*/ 32 h 33"/>
                <a:gd name="T8" fmla="*/ 23 w 30"/>
                <a:gd name="T9" fmla="*/ 13 h 33"/>
                <a:gd name="T10" fmla="*/ 2 w 30"/>
                <a:gd name="T11" fmla="*/ 0 h 33"/>
                <a:gd name="T12" fmla="*/ 1 w 30"/>
                <a:gd name="T13" fmla="*/ 0 h 33"/>
                <a:gd name="T14" fmla="*/ 0 w 30"/>
                <a:gd name="T15" fmla="*/ 0 h 33"/>
                <a:gd name="T16" fmla="*/ 0 w 30"/>
                <a:gd name="T17" fmla="*/ 8 h 33"/>
                <a:gd name="T18" fmla="*/ 9 w 30"/>
                <a:gd name="T19"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3">
                  <a:moveTo>
                    <a:pt x="9" y="25"/>
                  </a:moveTo>
                  <a:cubicBezTo>
                    <a:pt x="12" y="28"/>
                    <a:pt x="16" y="31"/>
                    <a:pt x="21" y="32"/>
                  </a:cubicBezTo>
                  <a:cubicBezTo>
                    <a:pt x="23" y="33"/>
                    <a:pt x="26" y="33"/>
                    <a:pt x="28" y="33"/>
                  </a:cubicBezTo>
                  <a:cubicBezTo>
                    <a:pt x="29" y="33"/>
                    <a:pt x="29" y="33"/>
                    <a:pt x="29" y="32"/>
                  </a:cubicBezTo>
                  <a:cubicBezTo>
                    <a:pt x="30" y="25"/>
                    <a:pt x="27" y="18"/>
                    <a:pt x="23" y="13"/>
                  </a:cubicBezTo>
                  <a:cubicBezTo>
                    <a:pt x="18" y="6"/>
                    <a:pt x="11" y="2"/>
                    <a:pt x="2" y="0"/>
                  </a:cubicBezTo>
                  <a:cubicBezTo>
                    <a:pt x="2" y="0"/>
                    <a:pt x="1" y="0"/>
                    <a:pt x="1" y="0"/>
                  </a:cubicBezTo>
                  <a:cubicBezTo>
                    <a:pt x="1" y="0"/>
                    <a:pt x="0" y="0"/>
                    <a:pt x="0" y="0"/>
                  </a:cubicBezTo>
                  <a:cubicBezTo>
                    <a:pt x="0" y="2"/>
                    <a:pt x="0" y="5"/>
                    <a:pt x="0" y="8"/>
                  </a:cubicBezTo>
                  <a:cubicBezTo>
                    <a:pt x="1" y="14"/>
                    <a:pt x="5" y="20"/>
                    <a:pt x="9"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14" name="文本框 313"/>
          <p:cNvSpPr txBox="1"/>
          <p:nvPr/>
        </p:nvSpPr>
        <p:spPr>
          <a:xfrm>
            <a:off x="3626790" y="1025525"/>
            <a:ext cx="4028135" cy="512445"/>
          </a:xfrm>
          <a:prstGeom prst="rect">
            <a:avLst/>
          </a:prstGeom>
          <a:noFill/>
        </p:spPr>
        <p:txBody>
          <a:bodyPr wrap="square" rtlCol="0" anchor="ctr">
            <a:spAutoFit/>
          </a:bodyPr>
          <a:lstStyle/>
          <a:p>
            <a:pPr algn="ctr">
              <a:lnSpc>
                <a:spcPct val="110000"/>
              </a:lnSpc>
            </a:pPr>
            <a:r>
              <a:rPr kumimoji="1" lang="zh-CN" altLang="en-US" sz="2490" b="1" dirty="0"/>
              <a:t>模型结果 </a:t>
            </a:r>
            <a:r>
              <a:rPr kumimoji="1" lang="en-US" altLang="zh-CN" sz="2490" b="1" dirty="0"/>
              <a:t>&amp; </a:t>
            </a:r>
            <a:r>
              <a:rPr kumimoji="1" lang="zh-CN" altLang="en-US" sz="2490" b="1" dirty="0"/>
              <a:t>评估</a:t>
            </a:r>
          </a:p>
        </p:txBody>
      </p:sp>
      <p:graphicFrame>
        <p:nvGraphicFramePr>
          <p:cNvPr id="320" name="表格 319">
            <a:extLst>
              <a:ext uri="{FF2B5EF4-FFF2-40B4-BE49-F238E27FC236}">
                <a16:creationId xmlns:a16="http://schemas.microsoft.com/office/drawing/2014/main" id="{A07DB28F-E797-4976-85A4-E9155651EB6B}"/>
              </a:ext>
            </a:extLst>
          </p:cNvPr>
          <p:cNvGraphicFramePr>
            <a:graphicFrameLocks noGrp="1"/>
          </p:cNvGraphicFramePr>
          <p:nvPr>
            <p:extLst>
              <p:ext uri="{D42A27DB-BD31-4B8C-83A1-F6EECF244321}">
                <p14:modId xmlns:p14="http://schemas.microsoft.com/office/powerpoint/2010/main" val="3648594837"/>
              </p:ext>
            </p:extLst>
          </p:nvPr>
        </p:nvGraphicFramePr>
        <p:xfrm>
          <a:off x="652160" y="1954241"/>
          <a:ext cx="5278437" cy="2010568"/>
        </p:xfrm>
        <a:graphic>
          <a:graphicData uri="http://schemas.openxmlformats.org/drawingml/2006/table">
            <a:tbl>
              <a:tblPr firstRow="1" bandRow="1">
                <a:tableStyleId>{21E4AEA4-8DFA-4A89-87EB-49C32662AFE0}</a:tableStyleId>
              </a:tblPr>
              <a:tblGrid>
                <a:gridCol w="1759479">
                  <a:extLst>
                    <a:ext uri="{9D8B030D-6E8A-4147-A177-3AD203B41FA5}">
                      <a16:colId xmlns:a16="http://schemas.microsoft.com/office/drawing/2014/main" val="2239005836"/>
                    </a:ext>
                  </a:extLst>
                </a:gridCol>
                <a:gridCol w="1759479">
                  <a:extLst>
                    <a:ext uri="{9D8B030D-6E8A-4147-A177-3AD203B41FA5}">
                      <a16:colId xmlns:a16="http://schemas.microsoft.com/office/drawing/2014/main" val="3017219530"/>
                    </a:ext>
                  </a:extLst>
                </a:gridCol>
                <a:gridCol w="1759479">
                  <a:extLst>
                    <a:ext uri="{9D8B030D-6E8A-4147-A177-3AD203B41FA5}">
                      <a16:colId xmlns:a16="http://schemas.microsoft.com/office/drawing/2014/main" val="1662801513"/>
                    </a:ext>
                  </a:extLst>
                </a:gridCol>
              </a:tblGrid>
              <a:tr h="365443">
                <a:tc rowSpan="2">
                  <a:txBody>
                    <a:bodyPr/>
                    <a:lstStyle/>
                    <a:p>
                      <a:pPr algn="ctr"/>
                      <a:r>
                        <a:rPr lang="zh-CN" altLang="en-US" dirty="0"/>
                        <a:t>真实数据</a:t>
                      </a:r>
                    </a:p>
                  </a:txBody>
                  <a:tcPr anchor="ctr">
                    <a:solidFill>
                      <a:schemeClr val="accent2">
                        <a:lumMod val="60000"/>
                        <a:lumOff val="40000"/>
                      </a:schemeClr>
                    </a:solidFill>
                  </a:tcPr>
                </a:tc>
                <a:tc gridSpan="2">
                  <a:txBody>
                    <a:bodyPr/>
                    <a:lstStyle/>
                    <a:p>
                      <a:pPr algn="ctr"/>
                      <a:r>
                        <a:rPr lang="zh-CN" altLang="en-US" dirty="0"/>
                        <a:t>预测数据</a:t>
                      </a:r>
                    </a:p>
                  </a:txBody>
                  <a:tcPr anchor="ctr">
                    <a:solidFill>
                      <a:schemeClr val="accent2">
                        <a:lumMod val="60000"/>
                        <a:lumOff val="40000"/>
                      </a:schemeClr>
                    </a:solidFill>
                  </a:tcPr>
                </a:tc>
                <a:tc hMerge="1">
                  <a:txBody>
                    <a:bodyPr/>
                    <a:lstStyle/>
                    <a:p>
                      <a:endParaRPr lang="zh-CN" altLang="en-US" dirty="0"/>
                    </a:p>
                  </a:txBody>
                  <a:tcPr>
                    <a:solidFill>
                      <a:schemeClr val="accent2">
                        <a:lumMod val="60000"/>
                        <a:lumOff val="40000"/>
                      </a:schemeClr>
                    </a:solidFill>
                  </a:tcPr>
                </a:tc>
                <a:extLst>
                  <a:ext uri="{0D108BD9-81ED-4DB2-BD59-A6C34878D82A}">
                    <a16:rowId xmlns:a16="http://schemas.microsoft.com/office/drawing/2014/main" val="1421877513"/>
                  </a:ext>
                </a:extLst>
              </a:tr>
              <a:tr h="365443">
                <a:tc vMerge="1">
                  <a:txBody>
                    <a:bodyPr/>
                    <a:lstStyle/>
                    <a:p>
                      <a:endParaRPr lang="zh-CN" altLang="en-US" dirty="0"/>
                    </a:p>
                  </a:txBody>
                  <a:tcPr/>
                </a:tc>
                <a:tc>
                  <a:txBody>
                    <a:bodyPr/>
                    <a:lstStyle/>
                    <a:p>
                      <a:pPr algn="ctr"/>
                      <a:r>
                        <a:rPr lang="zh-CN" altLang="en-US" dirty="0"/>
                        <a:t>预测异常</a:t>
                      </a:r>
                    </a:p>
                  </a:txBody>
                  <a:tcPr anchor="ctr"/>
                </a:tc>
                <a:tc>
                  <a:txBody>
                    <a:bodyPr/>
                    <a:lstStyle/>
                    <a:p>
                      <a:pPr algn="ctr"/>
                      <a:r>
                        <a:rPr lang="zh-CN" altLang="en-US" dirty="0"/>
                        <a:t>预测不异常</a:t>
                      </a:r>
                    </a:p>
                  </a:txBody>
                  <a:tcPr anchor="ctr"/>
                </a:tc>
                <a:extLst>
                  <a:ext uri="{0D108BD9-81ED-4DB2-BD59-A6C34878D82A}">
                    <a16:rowId xmlns:a16="http://schemas.microsoft.com/office/drawing/2014/main" val="3335345028"/>
                  </a:ext>
                </a:extLst>
              </a:tr>
              <a:tr h="639524">
                <a:tc>
                  <a:txBody>
                    <a:bodyPr/>
                    <a:lstStyle/>
                    <a:p>
                      <a:pPr algn="ctr"/>
                      <a:r>
                        <a:rPr lang="zh-CN" altLang="en-US" dirty="0"/>
                        <a:t>异常</a:t>
                      </a:r>
                    </a:p>
                  </a:txBody>
                  <a:tcPr anchor="ctr"/>
                </a:tc>
                <a:tc>
                  <a:txBody>
                    <a:bodyPr/>
                    <a:lstStyle/>
                    <a:p>
                      <a:pPr algn="ctr"/>
                      <a:r>
                        <a:rPr lang="zh-CN" altLang="en-US" dirty="0"/>
                        <a:t>预测准确</a:t>
                      </a:r>
                      <a:r>
                        <a:rPr lang="en-US" altLang="zh-CN" dirty="0"/>
                        <a:t>(TP)</a:t>
                      </a:r>
                      <a:endParaRPr lang="zh-CN" altLang="en-US" dirty="0"/>
                    </a:p>
                  </a:txBody>
                  <a:tcPr anchor="ctr"/>
                </a:tc>
                <a:tc>
                  <a:txBody>
                    <a:bodyPr/>
                    <a:lstStyle/>
                    <a:p>
                      <a:pPr algn="ctr"/>
                      <a:r>
                        <a:rPr lang="zh-CN" altLang="en-US" dirty="0"/>
                        <a:t>预测不准确</a:t>
                      </a:r>
                      <a:r>
                        <a:rPr lang="en-US" altLang="zh-CN" dirty="0"/>
                        <a:t>(FN)</a:t>
                      </a:r>
                      <a:endParaRPr lang="zh-CN" altLang="en-US" dirty="0"/>
                    </a:p>
                  </a:txBody>
                  <a:tcPr anchor="ctr"/>
                </a:tc>
                <a:extLst>
                  <a:ext uri="{0D108BD9-81ED-4DB2-BD59-A6C34878D82A}">
                    <a16:rowId xmlns:a16="http://schemas.microsoft.com/office/drawing/2014/main" val="1569007212"/>
                  </a:ext>
                </a:extLst>
              </a:tr>
              <a:tr h="639524">
                <a:tc>
                  <a:txBody>
                    <a:bodyPr/>
                    <a:lstStyle/>
                    <a:p>
                      <a:pPr algn="ctr"/>
                      <a:r>
                        <a:rPr lang="zh-CN" altLang="en-US" dirty="0"/>
                        <a:t>不异常</a:t>
                      </a:r>
                    </a:p>
                  </a:txBody>
                  <a:tcPr anchor="ctr"/>
                </a:tc>
                <a:tc>
                  <a:txBody>
                    <a:bodyPr/>
                    <a:lstStyle/>
                    <a:p>
                      <a:pPr algn="ctr"/>
                      <a:r>
                        <a:rPr lang="zh-CN" altLang="en-US" dirty="0"/>
                        <a:t>不准确预测</a:t>
                      </a:r>
                      <a:r>
                        <a:rPr lang="en-US" altLang="zh-CN" dirty="0"/>
                        <a:t>(FP)</a:t>
                      </a:r>
                      <a:endParaRPr lang="zh-CN" altLang="en-US" dirty="0"/>
                    </a:p>
                  </a:txBody>
                  <a:tcPr anchor="ctr"/>
                </a:tc>
                <a:tc>
                  <a:txBody>
                    <a:bodyPr/>
                    <a:lstStyle/>
                    <a:p>
                      <a:pPr algn="ctr"/>
                      <a:r>
                        <a:rPr lang="zh-CN" altLang="en-US" dirty="0"/>
                        <a:t>准确预测</a:t>
                      </a:r>
                      <a:r>
                        <a:rPr lang="en-US" altLang="zh-CN" dirty="0"/>
                        <a:t>(TN)</a:t>
                      </a:r>
                      <a:endParaRPr lang="zh-CN" altLang="en-US" dirty="0"/>
                    </a:p>
                  </a:txBody>
                  <a:tcPr anchor="ctr"/>
                </a:tc>
                <a:extLst>
                  <a:ext uri="{0D108BD9-81ED-4DB2-BD59-A6C34878D82A}">
                    <a16:rowId xmlns:a16="http://schemas.microsoft.com/office/drawing/2014/main" val="632917230"/>
                  </a:ext>
                </a:extLst>
              </a:tr>
            </a:tbl>
          </a:graphicData>
        </a:graphic>
      </p:graphicFrame>
      <p:sp>
        <p:nvSpPr>
          <p:cNvPr id="6" name="文本框 5">
            <a:extLst>
              <a:ext uri="{FF2B5EF4-FFF2-40B4-BE49-F238E27FC236}">
                <a16:creationId xmlns:a16="http://schemas.microsoft.com/office/drawing/2014/main" id="{212B66B7-9457-4B52-BD91-4DFE2C6B7B21}"/>
              </a:ext>
            </a:extLst>
          </p:cNvPr>
          <p:cNvSpPr txBox="1"/>
          <p:nvPr/>
        </p:nvSpPr>
        <p:spPr>
          <a:xfrm>
            <a:off x="1413164" y="4560916"/>
            <a:ext cx="184731" cy="369332"/>
          </a:xfrm>
          <a:prstGeom prst="rect">
            <a:avLst/>
          </a:prstGeom>
          <a:noFill/>
        </p:spPr>
        <p:txBody>
          <a:bodyPr wrap="none" rtlCol="0">
            <a:spAutoFit/>
          </a:bodyPr>
          <a:lstStyle/>
          <a:p>
            <a:endParaRPr lang="zh-CN" altLang="en-US" dirty="0"/>
          </a:p>
        </p:txBody>
      </p:sp>
      <p:sp>
        <p:nvSpPr>
          <p:cNvPr id="7" name="Rectangle 1">
            <a:extLst>
              <a:ext uri="{FF2B5EF4-FFF2-40B4-BE49-F238E27FC236}">
                <a16:creationId xmlns:a16="http://schemas.microsoft.com/office/drawing/2014/main" id="{66ABF003-F9A8-42FE-8787-8C93845EADE9}"/>
              </a:ext>
            </a:extLst>
          </p:cNvPr>
          <p:cNvSpPr>
            <a:spLocks noChangeArrowheads="1"/>
          </p:cNvSpPr>
          <p:nvPr/>
        </p:nvSpPr>
        <p:spPr bwMode="auto">
          <a:xfrm>
            <a:off x="554903" y="4429129"/>
            <a:ext cx="696615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Lucida Sans Typewriter" panose="020B0509030504030204" pitchFamily="49" charset="0"/>
              </a:rPr>
              <a:t>R</a:t>
            </a:r>
            <a:r>
              <a:rPr kumimoji="0" lang="zh-CN" altLang="zh-CN" sz="1600" b="0" i="0" u="none" strike="noStrike" cap="none" normalizeH="0" baseline="0" dirty="0">
                <a:ln>
                  <a:noFill/>
                </a:ln>
                <a:solidFill>
                  <a:srgbClr val="000000"/>
                </a:solidFill>
                <a:effectLst/>
                <a:latin typeface="Lucida Sans Typewriter" panose="020B0509030504030204" pitchFamily="49" charset="0"/>
              </a:rPr>
              <a:t> = </a:t>
            </a:r>
            <a:r>
              <a:rPr kumimoji="0" lang="en-US" altLang="zh-CN" sz="1600" b="0" i="0" u="none" strike="noStrike" cap="none" normalizeH="0" baseline="0" dirty="0">
                <a:ln>
                  <a:noFill/>
                </a:ln>
                <a:solidFill>
                  <a:srgbClr val="000000"/>
                </a:solidFill>
                <a:effectLst/>
                <a:latin typeface="Lucida Sans Typewriter" panose="020B0509030504030204" pitchFamily="49" charset="0"/>
              </a:rPr>
              <a:t>TP</a:t>
            </a:r>
            <a:r>
              <a:rPr kumimoji="0" lang="zh-CN" altLang="zh-CN" sz="1600" b="0" i="0" u="none" strike="noStrike" cap="none" normalizeH="0" baseline="0" dirty="0">
                <a:ln>
                  <a:noFill/>
                </a:ln>
                <a:solidFill>
                  <a:srgbClr val="000000"/>
                </a:solidFill>
                <a:effectLst/>
                <a:latin typeface="Lucida Sans Typewriter" panose="020B0509030504030204" pitchFamily="49" charset="0"/>
              </a:rPr>
              <a:t> * </a:t>
            </a:r>
            <a:r>
              <a:rPr kumimoji="0" lang="zh-CN" altLang="zh-CN" sz="1600" b="0" i="0" u="none" strike="noStrike" cap="none" normalizeH="0" baseline="0" dirty="0">
                <a:ln>
                  <a:noFill/>
                </a:ln>
                <a:solidFill>
                  <a:srgbClr val="0000FF"/>
                </a:solidFill>
                <a:effectLst/>
                <a:latin typeface="Lucida Sans Typewriter" panose="020B0509030504030204" pitchFamily="49" charset="0"/>
              </a:rPr>
              <a:t>1.0 </a:t>
            </a:r>
            <a:r>
              <a:rPr kumimoji="0" lang="zh-CN" altLang="zh-CN" sz="1600" b="0" i="0" u="none" strike="noStrike" cap="none" normalizeH="0" baseline="0" dirty="0">
                <a:ln>
                  <a:noFill/>
                </a:ln>
                <a:solidFill>
                  <a:srgbClr val="000000"/>
                </a:solidFill>
                <a:effectLst/>
                <a:latin typeface="Lucida Sans Typewriter" panose="020B0509030504030204" pitchFamily="49" charset="0"/>
              </a:rPr>
              <a:t>/ (AbnormalNum * </a:t>
            </a:r>
            <a:r>
              <a:rPr kumimoji="0" lang="zh-CN" altLang="zh-CN" sz="1600" b="0" i="0" u="none" strike="noStrike" cap="none" normalizeH="0" baseline="0" dirty="0">
                <a:ln>
                  <a:noFill/>
                </a:ln>
                <a:solidFill>
                  <a:srgbClr val="0000FF"/>
                </a:solidFill>
                <a:effectLst/>
                <a:latin typeface="Lucida Sans Typewriter" panose="020B0509030504030204" pitchFamily="49" charset="0"/>
              </a:rPr>
              <a:t>1.0</a:t>
            </a:r>
            <a:r>
              <a:rPr kumimoji="0" lang="zh-CN" altLang="zh-CN" sz="1600" b="0" i="0" u="none" strike="noStrike" cap="none" normalizeH="0" baseline="0" dirty="0">
                <a:ln>
                  <a:noFill/>
                </a:ln>
                <a:solidFill>
                  <a:srgbClr val="000000"/>
                </a:solidFill>
                <a:effectLst/>
                <a:latin typeface="Lucida Sans Typewriter" panose="020B0509030504030204" pitchFamily="49" charset="0"/>
              </a:rPr>
              <a:t>)</a:t>
            </a:r>
            <a:br>
              <a:rPr kumimoji="0" lang="zh-CN" altLang="zh-CN" sz="1600" b="0" i="0" u="none" strike="noStrike" cap="none" normalizeH="0" baseline="0" dirty="0">
                <a:ln>
                  <a:noFill/>
                </a:ln>
                <a:solidFill>
                  <a:srgbClr val="000000"/>
                </a:solidFill>
                <a:effectLst/>
                <a:latin typeface="Lucida Sans Typewriter" panose="020B0509030504030204" pitchFamily="49" charset="0"/>
              </a:rPr>
            </a:br>
            <a:r>
              <a:rPr kumimoji="0" lang="en-US" altLang="zh-CN" sz="1600" b="0" i="0" u="none" strike="noStrike" cap="none" normalizeH="0" baseline="0" dirty="0">
                <a:ln>
                  <a:noFill/>
                </a:ln>
                <a:solidFill>
                  <a:srgbClr val="000000"/>
                </a:solidFill>
                <a:effectLst/>
                <a:latin typeface="Lucida Sans Typewriter" panose="020B0509030504030204" pitchFamily="49" charset="0"/>
              </a:rPr>
              <a:t>P</a:t>
            </a:r>
            <a:r>
              <a:rPr kumimoji="0" lang="zh-CN" altLang="zh-CN" sz="1600" b="0" i="0" u="none" strike="noStrike" cap="none" normalizeH="0" baseline="0" dirty="0">
                <a:ln>
                  <a:noFill/>
                </a:ln>
                <a:solidFill>
                  <a:srgbClr val="000000"/>
                </a:solidFill>
                <a:effectLst/>
                <a:latin typeface="Lucida Sans Typewriter" panose="020B0509030504030204" pitchFamily="49" charset="0"/>
              </a:rPr>
              <a:t> = </a:t>
            </a:r>
            <a:r>
              <a:rPr kumimoji="0" lang="en-US" altLang="zh-CN" sz="1600" b="0" i="0" u="none" strike="noStrike" cap="none" normalizeH="0" baseline="0" dirty="0">
                <a:ln>
                  <a:noFill/>
                </a:ln>
                <a:solidFill>
                  <a:srgbClr val="000000"/>
                </a:solidFill>
                <a:effectLst/>
                <a:latin typeface="Lucida Sans Typewriter" panose="020B0509030504030204" pitchFamily="49" charset="0"/>
              </a:rPr>
              <a:t>TP</a:t>
            </a:r>
            <a:r>
              <a:rPr kumimoji="0" lang="zh-CN" altLang="zh-CN" sz="1600" b="0" i="0" u="none" strike="noStrike" cap="none" normalizeH="0" baseline="0" dirty="0">
                <a:ln>
                  <a:noFill/>
                </a:ln>
                <a:solidFill>
                  <a:srgbClr val="000000"/>
                </a:solidFill>
                <a:effectLst/>
                <a:latin typeface="Lucida Sans Typewriter" panose="020B0509030504030204" pitchFamily="49" charset="0"/>
              </a:rPr>
              <a:t> * </a:t>
            </a:r>
            <a:r>
              <a:rPr kumimoji="0" lang="zh-CN" altLang="zh-CN" sz="1600" b="0" i="0" u="none" strike="noStrike" cap="none" normalizeH="0" baseline="0" dirty="0">
                <a:ln>
                  <a:noFill/>
                </a:ln>
                <a:solidFill>
                  <a:srgbClr val="0000FF"/>
                </a:solidFill>
                <a:effectLst/>
                <a:latin typeface="Lucida Sans Typewriter" panose="020B0509030504030204" pitchFamily="49" charset="0"/>
              </a:rPr>
              <a:t>1.0 </a:t>
            </a:r>
            <a:r>
              <a:rPr kumimoji="0" lang="zh-CN" altLang="zh-CN" sz="1600" b="0" i="0" u="none" strike="noStrike" cap="none" normalizeH="0" baseline="0" dirty="0">
                <a:ln>
                  <a:noFill/>
                </a:ln>
                <a:solidFill>
                  <a:srgbClr val="000000"/>
                </a:solidFill>
                <a:effectLst/>
                <a:latin typeface="Lucida Sans Typewriter" panose="020B0509030504030204" pitchFamily="49" charset="0"/>
              </a:rPr>
              <a:t>/ (RealAbnormalNum * </a:t>
            </a:r>
            <a:r>
              <a:rPr kumimoji="0" lang="zh-CN" altLang="zh-CN" sz="1600" b="0" i="0" u="none" strike="noStrike" cap="none" normalizeH="0" baseline="0" dirty="0">
                <a:ln>
                  <a:noFill/>
                </a:ln>
                <a:solidFill>
                  <a:srgbClr val="0000FF"/>
                </a:solidFill>
                <a:effectLst/>
                <a:latin typeface="Lucida Sans Typewriter" panose="020B0509030504030204" pitchFamily="49" charset="0"/>
              </a:rPr>
              <a:t>1.0</a:t>
            </a:r>
            <a:r>
              <a:rPr kumimoji="0" lang="zh-CN" altLang="zh-CN" sz="1600" b="0" i="0" u="none" strike="noStrike" cap="none" normalizeH="0" baseline="0" dirty="0">
                <a:ln>
                  <a:noFill/>
                </a:ln>
                <a:solidFill>
                  <a:srgbClr val="000000"/>
                </a:solidFill>
                <a:effectLst/>
                <a:latin typeface="Lucida Sans Typewriter" panose="020B0509030504030204" pitchFamily="49" charset="0"/>
              </a:rPr>
              <a:t>)</a:t>
            </a:r>
            <a:endParaRPr kumimoji="0" lang="en-US" altLang="zh-CN" sz="1600" b="0" i="0" u="none" strike="noStrike" cap="none" normalizeH="0" baseline="0" dirty="0">
              <a:ln>
                <a:noFill/>
              </a:ln>
              <a:solidFill>
                <a:srgbClr val="000000"/>
              </a:solidFill>
              <a:effectLst/>
              <a:latin typeface="Lucida Sans Typewriter" panose="020B0509030504030204" pitchFamily="49" charset="0"/>
            </a:endParaRPr>
          </a:p>
          <a:p>
            <a:pPr lvl="0" eaLnBrk="0" fontAlgn="base" hangingPunct="0">
              <a:spcBef>
                <a:spcPct val="0"/>
              </a:spcBef>
              <a:spcAft>
                <a:spcPct val="0"/>
              </a:spcAft>
            </a:pPr>
            <a:r>
              <a:rPr lang="zh-CN" altLang="zh-CN" sz="1600" dirty="0">
                <a:solidFill>
                  <a:srgbClr val="000000"/>
                </a:solidFill>
                <a:latin typeface="Lucida Sans Typewriter" panose="020B0509030504030204" pitchFamily="49" charset="0"/>
              </a:rPr>
              <a:t>F1 =</a:t>
            </a:r>
            <a:r>
              <a:rPr lang="zh-CN" altLang="zh-CN" sz="1600" dirty="0">
                <a:solidFill>
                  <a:srgbClr val="0000FF"/>
                </a:solidFill>
                <a:latin typeface="Lucida Sans Typewriter" panose="020B0509030504030204" pitchFamily="49" charset="0"/>
              </a:rPr>
              <a:t> 2.0 </a:t>
            </a:r>
            <a:r>
              <a:rPr lang="zh-CN" altLang="zh-CN" sz="1600" dirty="0">
                <a:solidFill>
                  <a:srgbClr val="000000"/>
                </a:solidFill>
                <a:latin typeface="Lucida Sans Typewriter" panose="020B0509030504030204" pitchFamily="49" charset="0"/>
              </a:rPr>
              <a:t>* (P * R) / (P + R)</a:t>
            </a:r>
          </a:p>
        </p:txBody>
      </p:sp>
      <p:sp>
        <p:nvSpPr>
          <p:cNvPr id="8" name="Rectangle 2">
            <a:extLst>
              <a:ext uri="{FF2B5EF4-FFF2-40B4-BE49-F238E27FC236}">
                <a16:creationId xmlns:a16="http://schemas.microsoft.com/office/drawing/2014/main" id="{AAEB8FBE-9CE8-43B4-8557-27EF0002AD4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22" name="Subtitle 2">
            <a:extLst>
              <a:ext uri="{FF2B5EF4-FFF2-40B4-BE49-F238E27FC236}">
                <a16:creationId xmlns:a16="http://schemas.microsoft.com/office/drawing/2014/main" id="{1A824B63-61A5-487A-8BC2-6C2FFDB4F670}"/>
              </a:ext>
            </a:extLst>
          </p:cNvPr>
          <p:cNvSpPr txBox="1"/>
          <p:nvPr/>
        </p:nvSpPr>
        <p:spPr bwMode="auto">
          <a:xfrm>
            <a:off x="8310129" y="5108433"/>
            <a:ext cx="2974975" cy="146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Tx/>
              <a:buNone/>
            </a:pPr>
            <a:r>
              <a:rPr lang="zh-CN" altLang="en-US" sz="2400" dirty="0">
                <a:latin typeface="微软雅黑" panose="020B0503020204020204" charset="-122"/>
                <a:ea typeface="微软雅黑" panose="020B0503020204020204" charset="-122"/>
                <a:cs typeface="Lantinghei SC Demibold" charset="-122"/>
                <a:sym typeface="时尚中黑简体" charset="0"/>
              </a:rPr>
              <a:t>模型泛化评估</a:t>
            </a:r>
            <a:r>
              <a:rPr lang="en-US" altLang="zh-CN" sz="2400" dirty="0">
                <a:latin typeface="微软雅黑" panose="020B0503020204020204" charset="-122"/>
                <a:ea typeface="微软雅黑" panose="020B0503020204020204" charset="-122"/>
                <a:cs typeface="Lantinghei SC Demibold" charset="-122"/>
                <a:sym typeface="时尚中黑简体" charset="0"/>
              </a:rPr>
              <a:t>-</a:t>
            </a:r>
            <a:r>
              <a:rPr lang="zh-CN" altLang="en-US" sz="2400" dirty="0">
                <a:latin typeface="微软雅黑" panose="020B0503020204020204" charset="-122"/>
                <a:ea typeface="微软雅黑" panose="020B0503020204020204" charset="-122"/>
                <a:cs typeface="Lantinghei SC Demibold" charset="-122"/>
                <a:sym typeface="时尚中黑简体" charset="0"/>
              </a:rPr>
              <a:t>实验测试</a:t>
            </a:r>
          </a:p>
          <a:p>
            <a:pPr eaLnBrk="1" hangingPunct="1">
              <a:lnSpc>
                <a:spcPct val="120000"/>
              </a:lnSpc>
              <a:buFontTx/>
              <a:buNone/>
            </a:pPr>
            <a:r>
              <a:rPr lang="zh-CN" altLang="en-US" sz="2000" dirty="0">
                <a:latin typeface="微软雅黑" panose="020B0503020204020204" charset="-122"/>
                <a:ea typeface="微软雅黑" panose="020B0503020204020204" charset="-122"/>
                <a:cs typeface="Lantinghei SC Demibold" charset="-122"/>
                <a:sym typeface="时尚中黑简体" charset="0"/>
              </a:rPr>
              <a:t>选择留出法进行测试</a:t>
            </a:r>
          </a:p>
        </p:txBody>
      </p:sp>
    </p:spTree>
    <p:extLst>
      <p:ext uri="{BB962C8B-B14F-4D97-AF65-F5344CB8AC3E}">
        <p14:creationId xmlns:p14="http://schemas.microsoft.com/office/powerpoint/2010/main" val="1376308021"/>
      </p:ext>
    </p:extLst>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6" name="Freeform 9"/>
          <p:cNvSpPr/>
          <p:nvPr/>
        </p:nvSpPr>
        <p:spPr bwMode="auto">
          <a:xfrm>
            <a:off x="3813175" y="3544888"/>
            <a:ext cx="173038" cy="238125"/>
          </a:xfrm>
          <a:custGeom>
            <a:avLst/>
            <a:gdLst>
              <a:gd name="T0" fmla="*/ 55 w 102"/>
              <a:gd name="T1" fmla="*/ 27 h 141"/>
              <a:gd name="T2" fmla="*/ 55 w 102"/>
              <a:gd name="T3" fmla="*/ 27 h 141"/>
              <a:gd name="T4" fmla="*/ 55 w 102"/>
              <a:gd name="T5" fmla="*/ 112 h 141"/>
              <a:gd name="T6" fmla="*/ 37 w 102"/>
              <a:gd name="T7" fmla="*/ 131 h 141"/>
              <a:gd name="T8" fmla="*/ 12 w 102"/>
              <a:gd name="T9" fmla="*/ 117 h 141"/>
              <a:gd name="T10" fmla="*/ 16 w 102"/>
              <a:gd name="T11" fmla="*/ 117 h 141"/>
              <a:gd name="T12" fmla="*/ 16 w 102"/>
              <a:gd name="T13" fmla="*/ 110 h 141"/>
              <a:gd name="T14" fmla="*/ 0 w 102"/>
              <a:gd name="T15" fmla="*/ 110 h 141"/>
              <a:gd name="T16" fmla="*/ 0 w 102"/>
              <a:gd name="T17" fmla="*/ 117 h 141"/>
              <a:gd name="T18" fmla="*/ 5 w 102"/>
              <a:gd name="T19" fmla="*/ 117 h 141"/>
              <a:gd name="T20" fmla="*/ 34 w 102"/>
              <a:gd name="T21" fmla="*/ 139 h 141"/>
              <a:gd name="T22" fmla="*/ 63 w 102"/>
              <a:gd name="T23" fmla="*/ 110 h 141"/>
              <a:gd name="T24" fmla="*/ 63 w 102"/>
              <a:gd name="T25" fmla="*/ 27 h 141"/>
              <a:gd name="T26" fmla="*/ 78 w 102"/>
              <a:gd name="T27" fmla="*/ 9 h 141"/>
              <a:gd name="T28" fmla="*/ 93 w 102"/>
              <a:gd name="T29" fmla="*/ 28 h 141"/>
              <a:gd name="T30" fmla="*/ 93 w 102"/>
              <a:gd name="T31" fmla="*/ 122 h 141"/>
              <a:gd name="T32" fmla="*/ 102 w 102"/>
              <a:gd name="T33" fmla="*/ 122 h 141"/>
              <a:gd name="T34" fmla="*/ 101 w 102"/>
              <a:gd name="T35" fmla="*/ 26 h 141"/>
              <a:gd name="T36" fmla="*/ 79 w 102"/>
              <a:gd name="T37" fmla="*/ 1 h 141"/>
              <a:gd name="T38" fmla="*/ 55 w 102"/>
              <a:gd name="T39" fmla="*/ 2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141">
                <a:moveTo>
                  <a:pt x="55" y="27"/>
                </a:moveTo>
                <a:cubicBezTo>
                  <a:pt x="55" y="27"/>
                  <a:pt x="55" y="27"/>
                  <a:pt x="55" y="27"/>
                </a:cubicBezTo>
                <a:cubicBezTo>
                  <a:pt x="55" y="27"/>
                  <a:pt x="55" y="111"/>
                  <a:pt x="55" y="112"/>
                </a:cubicBezTo>
                <a:cubicBezTo>
                  <a:pt x="55" y="122"/>
                  <a:pt x="46" y="129"/>
                  <a:pt x="37" y="131"/>
                </a:cubicBezTo>
                <a:cubicBezTo>
                  <a:pt x="29" y="133"/>
                  <a:pt x="11" y="129"/>
                  <a:pt x="12" y="117"/>
                </a:cubicBezTo>
                <a:cubicBezTo>
                  <a:pt x="16" y="117"/>
                  <a:pt x="16" y="117"/>
                  <a:pt x="16" y="117"/>
                </a:cubicBezTo>
                <a:cubicBezTo>
                  <a:pt x="16" y="110"/>
                  <a:pt x="16" y="110"/>
                  <a:pt x="16" y="110"/>
                </a:cubicBezTo>
                <a:cubicBezTo>
                  <a:pt x="0" y="110"/>
                  <a:pt x="0" y="110"/>
                  <a:pt x="0" y="110"/>
                </a:cubicBezTo>
                <a:cubicBezTo>
                  <a:pt x="0" y="117"/>
                  <a:pt x="0" y="117"/>
                  <a:pt x="0" y="117"/>
                </a:cubicBezTo>
                <a:cubicBezTo>
                  <a:pt x="5" y="117"/>
                  <a:pt x="5" y="117"/>
                  <a:pt x="5" y="117"/>
                </a:cubicBezTo>
                <a:cubicBezTo>
                  <a:pt x="4" y="133"/>
                  <a:pt x="21" y="141"/>
                  <a:pt x="34" y="139"/>
                </a:cubicBezTo>
                <a:cubicBezTo>
                  <a:pt x="50" y="138"/>
                  <a:pt x="63" y="125"/>
                  <a:pt x="63" y="110"/>
                </a:cubicBezTo>
                <a:cubicBezTo>
                  <a:pt x="63" y="109"/>
                  <a:pt x="63" y="27"/>
                  <a:pt x="63" y="27"/>
                </a:cubicBezTo>
                <a:cubicBezTo>
                  <a:pt x="63" y="18"/>
                  <a:pt x="68" y="9"/>
                  <a:pt x="78" y="9"/>
                </a:cubicBezTo>
                <a:cubicBezTo>
                  <a:pt x="88" y="8"/>
                  <a:pt x="93" y="18"/>
                  <a:pt x="93" y="28"/>
                </a:cubicBezTo>
                <a:cubicBezTo>
                  <a:pt x="93" y="29"/>
                  <a:pt x="93" y="122"/>
                  <a:pt x="93" y="122"/>
                </a:cubicBezTo>
                <a:cubicBezTo>
                  <a:pt x="93" y="127"/>
                  <a:pt x="102" y="127"/>
                  <a:pt x="102" y="122"/>
                </a:cubicBezTo>
                <a:cubicBezTo>
                  <a:pt x="102" y="122"/>
                  <a:pt x="102" y="27"/>
                  <a:pt x="101" y="26"/>
                </a:cubicBezTo>
                <a:cubicBezTo>
                  <a:pt x="101" y="13"/>
                  <a:pt x="92" y="2"/>
                  <a:pt x="79" y="1"/>
                </a:cubicBezTo>
                <a:cubicBezTo>
                  <a:pt x="65" y="0"/>
                  <a:pt x="55" y="13"/>
                  <a:pt x="55" y="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77" name="Freeform 10"/>
          <p:cNvSpPr/>
          <p:nvPr/>
        </p:nvSpPr>
        <p:spPr bwMode="auto">
          <a:xfrm>
            <a:off x="3790950" y="3600450"/>
            <a:ext cx="73025" cy="123825"/>
          </a:xfrm>
          <a:custGeom>
            <a:avLst/>
            <a:gdLst>
              <a:gd name="T0" fmla="*/ 13 w 43"/>
              <a:gd name="T1" fmla="*/ 73 h 73"/>
              <a:gd name="T2" fmla="*/ 29 w 43"/>
              <a:gd name="T3" fmla="*/ 73 h 73"/>
              <a:gd name="T4" fmla="*/ 35 w 43"/>
              <a:gd name="T5" fmla="*/ 73 h 73"/>
              <a:gd name="T6" fmla="*/ 43 w 43"/>
              <a:gd name="T7" fmla="*/ 0 h 73"/>
              <a:gd name="T8" fmla="*/ 21 w 43"/>
              <a:gd name="T9" fmla="*/ 6 h 73"/>
              <a:gd name="T10" fmla="*/ 0 w 43"/>
              <a:gd name="T11" fmla="*/ 0 h 73"/>
              <a:gd name="T12" fmla="*/ 7 w 43"/>
              <a:gd name="T13" fmla="*/ 73 h 73"/>
              <a:gd name="T14" fmla="*/ 13 w 43"/>
              <a:gd name="T15" fmla="*/ 7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73">
                <a:moveTo>
                  <a:pt x="13" y="73"/>
                </a:moveTo>
                <a:cubicBezTo>
                  <a:pt x="29" y="73"/>
                  <a:pt x="29" y="73"/>
                  <a:pt x="29" y="73"/>
                </a:cubicBezTo>
                <a:cubicBezTo>
                  <a:pt x="35" y="73"/>
                  <a:pt x="35" y="73"/>
                  <a:pt x="35" y="73"/>
                </a:cubicBezTo>
                <a:cubicBezTo>
                  <a:pt x="43" y="0"/>
                  <a:pt x="43" y="0"/>
                  <a:pt x="43" y="0"/>
                </a:cubicBezTo>
                <a:cubicBezTo>
                  <a:pt x="36" y="4"/>
                  <a:pt x="29" y="6"/>
                  <a:pt x="21" y="6"/>
                </a:cubicBezTo>
                <a:cubicBezTo>
                  <a:pt x="13" y="6"/>
                  <a:pt x="6" y="4"/>
                  <a:pt x="0" y="0"/>
                </a:cubicBezTo>
                <a:cubicBezTo>
                  <a:pt x="7" y="73"/>
                  <a:pt x="7" y="73"/>
                  <a:pt x="7" y="73"/>
                </a:cubicBezTo>
                <a:lnTo>
                  <a:pt x="13" y="7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78" name="Freeform 11"/>
          <p:cNvSpPr/>
          <p:nvPr/>
        </p:nvSpPr>
        <p:spPr bwMode="auto">
          <a:xfrm>
            <a:off x="3781425" y="3524250"/>
            <a:ext cx="92075" cy="79375"/>
          </a:xfrm>
          <a:custGeom>
            <a:avLst/>
            <a:gdLst>
              <a:gd name="T0" fmla="*/ 0 w 54"/>
              <a:gd name="T1" fmla="*/ 26 h 47"/>
              <a:gd name="T2" fmla="*/ 3 w 54"/>
              <a:gd name="T3" fmla="*/ 37 h 47"/>
              <a:gd name="T4" fmla="*/ 4 w 54"/>
              <a:gd name="T5" fmla="*/ 39 h 47"/>
              <a:gd name="T6" fmla="*/ 6 w 54"/>
              <a:gd name="T7" fmla="*/ 41 h 47"/>
              <a:gd name="T8" fmla="*/ 6 w 54"/>
              <a:gd name="T9" fmla="*/ 41 h 47"/>
              <a:gd name="T10" fmla="*/ 6 w 54"/>
              <a:gd name="T11" fmla="*/ 41 h 47"/>
              <a:gd name="T12" fmla="*/ 27 w 54"/>
              <a:gd name="T13" fmla="*/ 47 h 47"/>
              <a:gd name="T14" fmla="*/ 27 w 54"/>
              <a:gd name="T15" fmla="*/ 47 h 47"/>
              <a:gd name="T16" fmla="*/ 28 w 54"/>
              <a:gd name="T17" fmla="*/ 47 h 47"/>
              <a:gd name="T18" fmla="*/ 48 w 54"/>
              <a:gd name="T19" fmla="*/ 41 h 47"/>
              <a:gd name="T20" fmla="*/ 48 w 54"/>
              <a:gd name="T21" fmla="*/ 41 h 47"/>
              <a:gd name="T22" fmla="*/ 48 w 54"/>
              <a:gd name="T23" fmla="*/ 41 h 47"/>
              <a:gd name="T24" fmla="*/ 50 w 54"/>
              <a:gd name="T25" fmla="*/ 39 h 47"/>
              <a:gd name="T26" fmla="*/ 51 w 54"/>
              <a:gd name="T27" fmla="*/ 37 h 47"/>
              <a:gd name="T28" fmla="*/ 54 w 54"/>
              <a:gd name="T29" fmla="*/ 26 h 47"/>
              <a:gd name="T30" fmla="*/ 27 w 54"/>
              <a:gd name="T31" fmla="*/ 0 h 47"/>
              <a:gd name="T32" fmla="*/ 0 w 54"/>
              <a:gd name="T33"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7">
                <a:moveTo>
                  <a:pt x="0" y="26"/>
                </a:moveTo>
                <a:cubicBezTo>
                  <a:pt x="0" y="31"/>
                  <a:pt x="1" y="34"/>
                  <a:pt x="3" y="37"/>
                </a:cubicBezTo>
                <a:cubicBezTo>
                  <a:pt x="3" y="37"/>
                  <a:pt x="4" y="38"/>
                  <a:pt x="4" y="39"/>
                </a:cubicBezTo>
                <a:cubicBezTo>
                  <a:pt x="5" y="39"/>
                  <a:pt x="5" y="40"/>
                  <a:pt x="6" y="41"/>
                </a:cubicBezTo>
                <a:cubicBezTo>
                  <a:pt x="6" y="41"/>
                  <a:pt x="6" y="41"/>
                  <a:pt x="6" y="41"/>
                </a:cubicBezTo>
                <a:cubicBezTo>
                  <a:pt x="6" y="41"/>
                  <a:pt x="6" y="41"/>
                  <a:pt x="6" y="41"/>
                </a:cubicBezTo>
                <a:cubicBezTo>
                  <a:pt x="12" y="45"/>
                  <a:pt x="19" y="47"/>
                  <a:pt x="27" y="47"/>
                </a:cubicBezTo>
                <a:cubicBezTo>
                  <a:pt x="27" y="47"/>
                  <a:pt x="27" y="47"/>
                  <a:pt x="27" y="47"/>
                </a:cubicBezTo>
                <a:cubicBezTo>
                  <a:pt x="27" y="47"/>
                  <a:pt x="27" y="47"/>
                  <a:pt x="28" y="47"/>
                </a:cubicBezTo>
                <a:cubicBezTo>
                  <a:pt x="35" y="47"/>
                  <a:pt x="42" y="45"/>
                  <a:pt x="48" y="41"/>
                </a:cubicBezTo>
                <a:cubicBezTo>
                  <a:pt x="48" y="41"/>
                  <a:pt x="48" y="41"/>
                  <a:pt x="48" y="41"/>
                </a:cubicBezTo>
                <a:cubicBezTo>
                  <a:pt x="48" y="41"/>
                  <a:pt x="48" y="41"/>
                  <a:pt x="48" y="41"/>
                </a:cubicBezTo>
                <a:cubicBezTo>
                  <a:pt x="49" y="40"/>
                  <a:pt x="50" y="39"/>
                  <a:pt x="50" y="39"/>
                </a:cubicBezTo>
                <a:cubicBezTo>
                  <a:pt x="51" y="38"/>
                  <a:pt x="51" y="37"/>
                  <a:pt x="51" y="37"/>
                </a:cubicBezTo>
                <a:cubicBezTo>
                  <a:pt x="53" y="34"/>
                  <a:pt x="54" y="31"/>
                  <a:pt x="54" y="26"/>
                </a:cubicBezTo>
                <a:cubicBezTo>
                  <a:pt x="54" y="12"/>
                  <a:pt x="42" y="0"/>
                  <a:pt x="27" y="0"/>
                </a:cubicBezTo>
                <a:cubicBezTo>
                  <a:pt x="12" y="0"/>
                  <a:pt x="0" y="12"/>
                  <a:pt x="0" y="2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79" name="Oval 12"/>
          <p:cNvSpPr>
            <a:spLocks noChangeArrowheads="1"/>
          </p:cNvSpPr>
          <p:nvPr/>
        </p:nvSpPr>
        <p:spPr bwMode="auto">
          <a:xfrm>
            <a:off x="4808538" y="4308475"/>
            <a:ext cx="185737" cy="1841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780" name="Rectangle 13"/>
          <p:cNvSpPr>
            <a:spLocks noChangeArrowheads="1"/>
          </p:cNvSpPr>
          <p:nvPr/>
        </p:nvSpPr>
        <p:spPr bwMode="auto">
          <a:xfrm>
            <a:off x="4891088" y="4260850"/>
            <a:ext cx="23812" cy="33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781" name="Rectangle 14"/>
          <p:cNvSpPr>
            <a:spLocks noChangeArrowheads="1"/>
          </p:cNvSpPr>
          <p:nvPr/>
        </p:nvSpPr>
        <p:spPr bwMode="auto">
          <a:xfrm>
            <a:off x="5006975" y="4387850"/>
            <a:ext cx="34925" cy="238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782" name="Rectangle 15"/>
          <p:cNvSpPr>
            <a:spLocks noChangeArrowheads="1"/>
          </p:cNvSpPr>
          <p:nvPr/>
        </p:nvSpPr>
        <p:spPr bwMode="auto">
          <a:xfrm>
            <a:off x="4891088" y="4506913"/>
            <a:ext cx="23812" cy="333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783" name="Rectangle 16"/>
          <p:cNvSpPr>
            <a:spLocks noChangeArrowheads="1"/>
          </p:cNvSpPr>
          <p:nvPr/>
        </p:nvSpPr>
        <p:spPr bwMode="auto">
          <a:xfrm>
            <a:off x="4762500" y="4387850"/>
            <a:ext cx="33338" cy="238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784" name="Freeform 17"/>
          <p:cNvSpPr/>
          <p:nvPr/>
        </p:nvSpPr>
        <p:spPr bwMode="auto">
          <a:xfrm>
            <a:off x="4968875" y="4292600"/>
            <a:ext cx="39688" cy="41275"/>
          </a:xfrm>
          <a:custGeom>
            <a:avLst/>
            <a:gdLst>
              <a:gd name="T0" fmla="*/ 25 w 25"/>
              <a:gd name="T1" fmla="*/ 11 h 26"/>
              <a:gd name="T2" fmla="*/ 10 w 25"/>
              <a:gd name="T3" fmla="*/ 26 h 26"/>
              <a:gd name="T4" fmla="*/ 0 w 25"/>
              <a:gd name="T5" fmla="*/ 15 h 26"/>
              <a:gd name="T6" fmla="*/ 15 w 25"/>
              <a:gd name="T7" fmla="*/ 0 h 26"/>
              <a:gd name="T8" fmla="*/ 25 w 25"/>
              <a:gd name="T9" fmla="*/ 11 h 26"/>
            </a:gdLst>
            <a:ahLst/>
            <a:cxnLst>
              <a:cxn ang="0">
                <a:pos x="T0" y="T1"/>
              </a:cxn>
              <a:cxn ang="0">
                <a:pos x="T2" y="T3"/>
              </a:cxn>
              <a:cxn ang="0">
                <a:pos x="T4" y="T5"/>
              </a:cxn>
              <a:cxn ang="0">
                <a:pos x="T6" y="T7"/>
              </a:cxn>
              <a:cxn ang="0">
                <a:pos x="T8" y="T9"/>
              </a:cxn>
            </a:cxnLst>
            <a:rect l="0" t="0" r="r" b="b"/>
            <a:pathLst>
              <a:path w="25" h="26">
                <a:moveTo>
                  <a:pt x="25" y="11"/>
                </a:moveTo>
                <a:lnTo>
                  <a:pt x="10" y="26"/>
                </a:lnTo>
                <a:lnTo>
                  <a:pt x="0" y="15"/>
                </a:lnTo>
                <a:lnTo>
                  <a:pt x="15" y="0"/>
                </a:lnTo>
                <a:lnTo>
                  <a:pt x="25"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85" name="Freeform 18"/>
          <p:cNvSpPr/>
          <p:nvPr/>
        </p:nvSpPr>
        <p:spPr bwMode="auto">
          <a:xfrm>
            <a:off x="4968875" y="4467225"/>
            <a:ext cx="39688" cy="41275"/>
          </a:xfrm>
          <a:custGeom>
            <a:avLst/>
            <a:gdLst>
              <a:gd name="T0" fmla="*/ 10 w 25"/>
              <a:gd name="T1" fmla="*/ 0 h 26"/>
              <a:gd name="T2" fmla="*/ 25 w 25"/>
              <a:gd name="T3" fmla="*/ 15 h 26"/>
              <a:gd name="T4" fmla="*/ 15 w 25"/>
              <a:gd name="T5" fmla="*/ 26 h 26"/>
              <a:gd name="T6" fmla="*/ 0 w 25"/>
              <a:gd name="T7" fmla="*/ 11 h 26"/>
              <a:gd name="T8" fmla="*/ 10 w 25"/>
              <a:gd name="T9" fmla="*/ 0 h 26"/>
            </a:gdLst>
            <a:ahLst/>
            <a:cxnLst>
              <a:cxn ang="0">
                <a:pos x="T0" y="T1"/>
              </a:cxn>
              <a:cxn ang="0">
                <a:pos x="T2" y="T3"/>
              </a:cxn>
              <a:cxn ang="0">
                <a:pos x="T4" y="T5"/>
              </a:cxn>
              <a:cxn ang="0">
                <a:pos x="T6" y="T7"/>
              </a:cxn>
              <a:cxn ang="0">
                <a:pos x="T8" y="T9"/>
              </a:cxn>
            </a:cxnLst>
            <a:rect l="0" t="0" r="r" b="b"/>
            <a:pathLst>
              <a:path w="25" h="26">
                <a:moveTo>
                  <a:pt x="10" y="0"/>
                </a:moveTo>
                <a:lnTo>
                  <a:pt x="25" y="15"/>
                </a:lnTo>
                <a:lnTo>
                  <a:pt x="15" y="26"/>
                </a:lnTo>
                <a:lnTo>
                  <a:pt x="0" y="11"/>
                </a:lnTo>
                <a:lnTo>
                  <a:pt x="1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86" name="Freeform 19"/>
          <p:cNvSpPr/>
          <p:nvPr/>
        </p:nvSpPr>
        <p:spPr bwMode="auto">
          <a:xfrm>
            <a:off x="4794250" y="4467225"/>
            <a:ext cx="39688" cy="41275"/>
          </a:xfrm>
          <a:custGeom>
            <a:avLst/>
            <a:gdLst>
              <a:gd name="T0" fmla="*/ 15 w 25"/>
              <a:gd name="T1" fmla="*/ 0 h 26"/>
              <a:gd name="T2" fmla="*/ 25 w 25"/>
              <a:gd name="T3" fmla="*/ 11 h 26"/>
              <a:gd name="T4" fmla="*/ 10 w 25"/>
              <a:gd name="T5" fmla="*/ 26 h 26"/>
              <a:gd name="T6" fmla="*/ 0 w 25"/>
              <a:gd name="T7" fmla="*/ 15 h 26"/>
              <a:gd name="T8" fmla="*/ 15 w 25"/>
              <a:gd name="T9" fmla="*/ 0 h 26"/>
            </a:gdLst>
            <a:ahLst/>
            <a:cxnLst>
              <a:cxn ang="0">
                <a:pos x="T0" y="T1"/>
              </a:cxn>
              <a:cxn ang="0">
                <a:pos x="T2" y="T3"/>
              </a:cxn>
              <a:cxn ang="0">
                <a:pos x="T4" y="T5"/>
              </a:cxn>
              <a:cxn ang="0">
                <a:pos x="T6" y="T7"/>
              </a:cxn>
              <a:cxn ang="0">
                <a:pos x="T8" y="T9"/>
              </a:cxn>
            </a:cxnLst>
            <a:rect l="0" t="0" r="r" b="b"/>
            <a:pathLst>
              <a:path w="25" h="26">
                <a:moveTo>
                  <a:pt x="15" y="0"/>
                </a:moveTo>
                <a:lnTo>
                  <a:pt x="25" y="11"/>
                </a:lnTo>
                <a:lnTo>
                  <a:pt x="10" y="26"/>
                </a:lnTo>
                <a:lnTo>
                  <a:pt x="0" y="15"/>
                </a:lnTo>
                <a:lnTo>
                  <a:pt x="1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87" name="Freeform 20"/>
          <p:cNvSpPr/>
          <p:nvPr/>
        </p:nvSpPr>
        <p:spPr bwMode="auto">
          <a:xfrm>
            <a:off x="4794250" y="4292600"/>
            <a:ext cx="39688" cy="41275"/>
          </a:xfrm>
          <a:custGeom>
            <a:avLst/>
            <a:gdLst>
              <a:gd name="T0" fmla="*/ 25 w 25"/>
              <a:gd name="T1" fmla="*/ 15 h 26"/>
              <a:gd name="T2" fmla="*/ 15 w 25"/>
              <a:gd name="T3" fmla="*/ 26 h 26"/>
              <a:gd name="T4" fmla="*/ 0 w 25"/>
              <a:gd name="T5" fmla="*/ 11 h 26"/>
              <a:gd name="T6" fmla="*/ 10 w 25"/>
              <a:gd name="T7" fmla="*/ 0 h 26"/>
              <a:gd name="T8" fmla="*/ 25 w 25"/>
              <a:gd name="T9" fmla="*/ 15 h 26"/>
            </a:gdLst>
            <a:ahLst/>
            <a:cxnLst>
              <a:cxn ang="0">
                <a:pos x="T0" y="T1"/>
              </a:cxn>
              <a:cxn ang="0">
                <a:pos x="T2" y="T3"/>
              </a:cxn>
              <a:cxn ang="0">
                <a:pos x="T4" y="T5"/>
              </a:cxn>
              <a:cxn ang="0">
                <a:pos x="T6" y="T7"/>
              </a:cxn>
              <a:cxn ang="0">
                <a:pos x="T8" y="T9"/>
              </a:cxn>
            </a:cxnLst>
            <a:rect l="0" t="0" r="r" b="b"/>
            <a:pathLst>
              <a:path w="25" h="26">
                <a:moveTo>
                  <a:pt x="25" y="15"/>
                </a:moveTo>
                <a:lnTo>
                  <a:pt x="15" y="26"/>
                </a:lnTo>
                <a:lnTo>
                  <a:pt x="0" y="11"/>
                </a:lnTo>
                <a:lnTo>
                  <a:pt x="10" y="0"/>
                </a:lnTo>
                <a:lnTo>
                  <a:pt x="25" y="1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88" name="Freeform 21"/>
          <p:cNvSpPr/>
          <p:nvPr/>
        </p:nvSpPr>
        <p:spPr bwMode="auto">
          <a:xfrm>
            <a:off x="4930775" y="4267200"/>
            <a:ext cx="34925" cy="39688"/>
          </a:xfrm>
          <a:custGeom>
            <a:avLst/>
            <a:gdLst>
              <a:gd name="T0" fmla="*/ 22 w 22"/>
              <a:gd name="T1" fmla="*/ 6 h 25"/>
              <a:gd name="T2" fmla="*/ 14 w 22"/>
              <a:gd name="T3" fmla="*/ 25 h 25"/>
              <a:gd name="T4" fmla="*/ 0 w 22"/>
              <a:gd name="T5" fmla="*/ 20 h 25"/>
              <a:gd name="T6" fmla="*/ 8 w 22"/>
              <a:gd name="T7" fmla="*/ 0 h 25"/>
              <a:gd name="T8" fmla="*/ 22 w 22"/>
              <a:gd name="T9" fmla="*/ 6 h 25"/>
            </a:gdLst>
            <a:ahLst/>
            <a:cxnLst>
              <a:cxn ang="0">
                <a:pos x="T0" y="T1"/>
              </a:cxn>
              <a:cxn ang="0">
                <a:pos x="T2" y="T3"/>
              </a:cxn>
              <a:cxn ang="0">
                <a:pos x="T4" y="T5"/>
              </a:cxn>
              <a:cxn ang="0">
                <a:pos x="T6" y="T7"/>
              </a:cxn>
              <a:cxn ang="0">
                <a:pos x="T8" y="T9"/>
              </a:cxn>
            </a:cxnLst>
            <a:rect l="0" t="0" r="r" b="b"/>
            <a:pathLst>
              <a:path w="22" h="25">
                <a:moveTo>
                  <a:pt x="22" y="6"/>
                </a:moveTo>
                <a:lnTo>
                  <a:pt x="14" y="25"/>
                </a:lnTo>
                <a:lnTo>
                  <a:pt x="0" y="20"/>
                </a:lnTo>
                <a:lnTo>
                  <a:pt x="8" y="0"/>
                </a:lnTo>
                <a:lnTo>
                  <a:pt x="22" y="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89" name="Freeform 22"/>
          <p:cNvSpPr/>
          <p:nvPr/>
        </p:nvSpPr>
        <p:spPr bwMode="auto">
          <a:xfrm>
            <a:off x="4995863" y="4430713"/>
            <a:ext cx="38100" cy="33337"/>
          </a:xfrm>
          <a:custGeom>
            <a:avLst/>
            <a:gdLst>
              <a:gd name="T0" fmla="*/ 5 w 24"/>
              <a:gd name="T1" fmla="*/ 0 h 21"/>
              <a:gd name="T2" fmla="*/ 24 w 24"/>
              <a:gd name="T3" fmla="*/ 7 h 21"/>
              <a:gd name="T4" fmla="*/ 19 w 24"/>
              <a:gd name="T5" fmla="*/ 21 h 21"/>
              <a:gd name="T6" fmla="*/ 0 w 24"/>
              <a:gd name="T7" fmla="*/ 14 h 21"/>
              <a:gd name="T8" fmla="*/ 5 w 24"/>
              <a:gd name="T9" fmla="*/ 0 h 21"/>
            </a:gdLst>
            <a:ahLst/>
            <a:cxnLst>
              <a:cxn ang="0">
                <a:pos x="T0" y="T1"/>
              </a:cxn>
              <a:cxn ang="0">
                <a:pos x="T2" y="T3"/>
              </a:cxn>
              <a:cxn ang="0">
                <a:pos x="T4" y="T5"/>
              </a:cxn>
              <a:cxn ang="0">
                <a:pos x="T6" y="T7"/>
              </a:cxn>
              <a:cxn ang="0">
                <a:pos x="T8" y="T9"/>
              </a:cxn>
            </a:cxnLst>
            <a:rect l="0" t="0" r="r" b="b"/>
            <a:pathLst>
              <a:path w="24" h="21">
                <a:moveTo>
                  <a:pt x="5" y="0"/>
                </a:moveTo>
                <a:lnTo>
                  <a:pt x="24" y="7"/>
                </a:lnTo>
                <a:lnTo>
                  <a:pt x="19" y="21"/>
                </a:lnTo>
                <a:lnTo>
                  <a:pt x="0" y="14"/>
                </a:lnTo>
                <a:lnTo>
                  <a:pt x="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90" name="Freeform 23"/>
          <p:cNvSpPr/>
          <p:nvPr/>
        </p:nvSpPr>
        <p:spPr bwMode="auto">
          <a:xfrm>
            <a:off x="4838700" y="4494213"/>
            <a:ext cx="33338" cy="39687"/>
          </a:xfrm>
          <a:custGeom>
            <a:avLst/>
            <a:gdLst>
              <a:gd name="T0" fmla="*/ 21 w 21"/>
              <a:gd name="T1" fmla="*/ 6 h 25"/>
              <a:gd name="T2" fmla="*/ 13 w 21"/>
              <a:gd name="T3" fmla="*/ 25 h 25"/>
              <a:gd name="T4" fmla="*/ 0 w 21"/>
              <a:gd name="T5" fmla="*/ 19 h 25"/>
              <a:gd name="T6" fmla="*/ 7 w 21"/>
              <a:gd name="T7" fmla="*/ 0 h 25"/>
              <a:gd name="T8" fmla="*/ 21 w 21"/>
              <a:gd name="T9" fmla="*/ 6 h 25"/>
            </a:gdLst>
            <a:ahLst/>
            <a:cxnLst>
              <a:cxn ang="0">
                <a:pos x="T0" y="T1"/>
              </a:cxn>
              <a:cxn ang="0">
                <a:pos x="T2" y="T3"/>
              </a:cxn>
              <a:cxn ang="0">
                <a:pos x="T4" y="T5"/>
              </a:cxn>
              <a:cxn ang="0">
                <a:pos x="T6" y="T7"/>
              </a:cxn>
              <a:cxn ang="0">
                <a:pos x="T8" y="T9"/>
              </a:cxn>
            </a:cxnLst>
            <a:rect l="0" t="0" r="r" b="b"/>
            <a:pathLst>
              <a:path w="21" h="25">
                <a:moveTo>
                  <a:pt x="21" y="6"/>
                </a:moveTo>
                <a:lnTo>
                  <a:pt x="13" y="25"/>
                </a:lnTo>
                <a:lnTo>
                  <a:pt x="0" y="19"/>
                </a:lnTo>
                <a:lnTo>
                  <a:pt x="7" y="0"/>
                </a:lnTo>
                <a:lnTo>
                  <a:pt x="21" y="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91" name="Freeform 24"/>
          <p:cNvSpPr/>
          <p:nvPr/>
        </p:nvSpPr>
        <p:spPr bwMode="auto">
          <a:xfrm>
            <a:off x="4768850" y="4337050"/>
            <a:ext cx="38100" cy="33338"/>
          </a:xfrm>
          <a:custGeom>
            <a:avLst/>
            <a:gdLst>
              <a:gd name="T0" fmla="*/ 19 w 24"/>
              <a:gd name="T1" fmla="*/ 21 h 21"/>
              <a:gd name="T2" fmla="*/ 0 w 24"/>
              <a:gd name="T3" fmla="*/ 14 h 21"/>
              <a:gd name="T4" fmla="*/ 5 w 24"/>
              <a:gd name="T5" fmla="*/ 0 h 21"/>
              <a:gd name="T6" fmla="*/ 24 w 24"/>
              <a:gd name="T7" fmla="*/ 8 h 21"/>
              <a:gd name="T8" fmla="*/ 19 w 24"/>
              <a:gd name="T9" fmla="*/ 21 h 21"/>
            </a:gdLst>
            <a:ahLst/>
            <a:cxnLst>
              <a:cxn ang="0">
                <a:pos x="T0" y="T1"/>
              </a:cxn>
              <a:cxn ang="0">
                <a:pos x="T2" y="T3"/>
              </a:cxn>
              <a:cxn ang="0">
                <a:pos x="T4" y="T5"/>
              </a:cxn>
              <a:cxn ang="0">
                <a:pos x="T6" y="T7"/>
              </a:cxn>
              <a:cxn ang="0">
                <a:pos x="T8" y="T9"/>
              </a:cxn>
            </a:cxnLst>
            <a:rect l="0" t="0" r="r" b="b"/>
            <a:pathLst>
              <a:path w="24" h="21">
                <a:moveTo>
                  <a:pt x="19" y="21"/>
                </a:moveTo>
                <a:lnTo>
                  <a:pt x="0" y="14"/>
                </a:lnTo>
                <a:lnTo>
                  <a:pt x="5" y="0"/>
                </a:lnTo>
                <a:lnTo>
                  <a:pt x="24" y="8"/>
                </a:lnTo>
                <a:lnTo>
                  <a:pt x="19"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92" name="Freeform 25"/>
          <p:cNvSpPr/>
          <p:nvPr/>
        </p:nvSpPr>
        <p:spPr bwMode="auto">
          <a:xfrm>
            <a:off x="4995863" y="4335463"/>
            <a:ext cx="38100" cy="34925"/>
          </a:xfrm>
          <a:custGeom>
            <a:avLst/>
            <a:gdLst>
              <a:gd name="T0" fmla="*/ 0 w 24"/>
              <a:gd name="T1" fmla="*/ 9 h 22"/>
              <a:gd name="T2" fmla="*/ 19 w 24"/>
              <a:gd name="T3" fmla="*/ 0 h 22"/>
              <a:gd name="T4" fmla="*/ 24 w 24"/>
              <a:gd name="T5" fmla="*/ 14 h 22"/>
              <a:gd name="T6" fmla="*/ 5 w 24"/>
              <a:gd name="T7" fmla="*/ 22 h 22"/>
              <a:gd name="T8" fmla="*/ 0 w 24"/>
              <a:gd name="T9" fmla="*/ 9 h 22"/>
            </a:gdLst>
            <a:ahLst/>
            <a:cxnLst>
              <a:cxn ang="0">
                <a:pos x="T0" y="T1"/>
              </a:cxn>
              <a:cxn ang="0">
                <a:pos x="T2" y="T3"/>
              </a:cxn>
              <a:cxn ang="0">
                <a:pos x="T4" y="T5"/>
              </a:cxn>
              <a:cxn ang="0">
                <a:pos x="T6" y="T7"/>
              </a:cxn>
              <a:cxn ang="0">
                <a:pos x="T8" y="T9"/>
              </a:cxn>
            </a:cxnLst>
            <a:rect l="0" t="0" r="r" b="b"/>
            <a:pathLst>
              <a:path w="24" h="22">
                <a:moveTo>
                  <a:pt x="0" y="9"/>
                </a:moveTo>
                <a:lnTo>
                  <a:pt x="19" y="0"/>
                </a:lnTo>
                <a:lnTo>
                  <a:pt x="24" y="14"/>
                </a:lnTo>
                <a:lnTo>
                  <a:pt x="5" y="22"/>
                </a:lnTo>
                <a:lnTo>
                  <a:pt x="0" y="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93" name="Freeform 26"/>
          <p:cNvSpPr/>
          <p:nvPr/>
        </p:nvSpPr>
        <p:spPr bwMode="auto">
          <a:xfrm>
            <a:off x="4930775" y="4494213"/>
            <a:ext cx="36513" cy="39687"/>
          </a:xfrm>
          <a:custGeom>
            <a:avLst/>
            <a:gdLst>
              <a:gd name="T0" fmla="*/ 23 w 23"/>
              <a:gd name="T1" fmla="*/ 19 h 25"/>
              <a:gd name="T2" fmla="*/ 9 w 23"/>
              <a:gd name="T3" fmla="*/ 25 h 25"/>
              <a:gd name="T4" fmla="*/ 0 w 23"/>
              <a:gd name="T5" fmla="*/ 6 h 25"/>
              <a:gd name="T6" fmla="*/ 14 w 23"/>
              <a:gd name="T7" fmla="*/ 0 h 25"/>
              <a:gd name="T8" fmla="*/ 23 w 23"/>
              <a:gd name="T9" fmla="*/ 19 h 25"/>
            </a:gdLst>
            <a:ahLst/>
            <a:cxnLst>
              <a:cxn ang="0">
                <a:pos x="T0" y="T1"/>
              </a:cxn>
              <a:cxn ang="0">
                <a:pos x="T2" y="T3"/>
              </a:cxn>
              <a:cxn ang="0">
                <a:pos x="T4" y="T5"/>
              </a:cxn>
              <a:cxn ang="0">
                <a:pos x="T6" y="T7"/>
              </a:cxn>
              <a:cxn ang="0">
                <a:pos x="T8" y="T9"/>
              </a:cxn>
            </a:cxnLst>
            <a:rect l="0" t="0" r="r" b="b"/>
            <a:pathLst>
              <a:path w="23" h="25">
                <a:moveTo>
                  <a:pt x="23" y="19"/>
                </a:moveTo>
                <a:lnTo>
                  <a:pt x="9" y="25"/>
                </a:lnTo>
                <a:lnTo>
                  <a:pt x="0" y="6"/>
                </a:lnTo>
                <a:lnTo>
                  <a:pt x="14" y="0"/>
                </a:lnTo>
                <a:lnTo>
                  <a:pt x="23"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94" name="Freeform 27"/>
          <p:cNvSpPr/>
          <p:nvPr/>
        </p:nvSpPr>
        <p:spPr bwMode="auto">
          <a:xfrm>
            <a:off x="4768850" y="4430713"/>
            <a:ext cx="38100" cy="34925"/>
          </a:xfrm>
          <a:custGeom>
            <a:avLst/>
            <a:gdLst>
              <a:gd name="T0" fmla="*/ 24 w 24"/>
              <a:gd name="T1" fmla="*/ 14 h 22"/>
              <a:gd name="T2" fmla="*/ 5 w 24"/>
              <a:gd name="T3" fmla="*/ 22 h 22"/>
              <a:gd name="T4" fmla="*/ 0 w 24"/>
              <a:gd name="T5" fmla="*/ 8 h 22"/>
              <a:gd name="T6" fmla="*/ 19 w 24"/>
              <a:gd name="T7" fmla="*/ 0 h 22"/>
              <a:gd name="T8" fmla="*/ 24 w 24"/>
              <a:gd name="T9" fmla="*/ 14 h 22"/>
            </a:gdLst>
            <a:ahLst/>
            <a:cxnLst>
              <a:cxn ang="0">
                <a:pos x="T0" y="T1"/>
              </a:cxn>
              <a:cxn ang="0">
                <a:pos x="T2" y="T3"/>
              </a:cxn>
              <a:cxn ang="0">
                <a:pos x="T4" y="T5"/>
              </a:cxn>
              <a:cxn ang="0">
                <a:pos x="T6" y="T7"/>
              </a:cxn>
              <a:cxn ang="0">
                <a:pos x="T8" y="T9"/>
              </a:cxn>
            </a:cxnLst>
            <a:rect l="0" t="0" r="r" b="b"/>
            <a:pathLst>
              <a:path w="24" h="22">
                <a:moveTo>
                  <a:pt x="24" y="14"/>
                </a:moveTo>
                <a:lnTo>
                  <a:pt x="5" y="22"/>
                </a:lnTo>
                <a:lnTo>
                  <a:pt x="0" y="8"/>
                </a:lnTo>
                <a:lnTo>
                  <a:pt x="19" y="0"/>
                </a:lnTo>
                <a:lnTo>
                  <a:pt x="24"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95" name="Freeform 28"/>
          <p:cNvSpPr/>
          <p:nvPr/>
        </p:nvSpPr>
        <p:spPr bwMode="auto">
          <a:xfrm>
            <a:off x="4835525" y="4267200"/>
            <a:ext cx="36513" cy="39688"/>
          </a:xfrm>
          <a:custGeom>
            <a:avLst/>
            <a:gdLst>
              <a:gd name="T0" fmla="*/ 23 w 23"/>
              <a:gd name="T1" fmla="*/ 20 h 25"/>
              <a:gd name="T2" fmla="*/ 9 w 23"/>
              <a:gd name="T3" fmla="*/ 25 h 25"/>
              <a:gd name="T4" fmla="*/ 0 w 23"/>
              <a:gd name="T5" fmla="*/ 6 h 25"/>
              <a:gd name="T6" fmla="*/ 14 w 23"/>
              <a:gd name="T7" fmla="*/ 0 h 25"/>
              <a:gd name="T8" fmla="*/ 23 w 23"/>
              <a:gd name="T9" fmla="*/ 20 h 25"/>
            </a:gdLst>
            <a:ahLst/>
            <a:cxnLst>
              <a:cxn ang="0">
                <a:pos x="T0" y="T1"/>
              </a:cxn>
              <a:cxn ang="0">
                <a:pos x="T2" y="T3"/>
              </a:cxn>
              <a:cxn ang="0">
                <a:pos x="T4" y="T5"/>
              </a:cxn>
              <a:cxn ang="0">
                <a:pos x="T6" y="T7"/>
              </a:cxn>
              <a:cxn ang="0">
                <a:pos x="T8" y="T9"/>
              </a:cxn>
            </a:cxnLst>
            <a:rect l="0" t="0" r="r" b="b"/>
            <a:pathLst>
              <a:path w="23" h="25">
                <a:moveTo>
                  <a:pt x="23" y="20"/>
                </a:moveTo>
                <a:lnTo>
                  <a:pt x="9" y="25"/>
                </a:lnTo>
                <a:lnTo>
                  <a:pt x="0" y="6"/>
                </a:lnTo>
                <a:lnTo>
                  <a:pt x="14" y="0"/>
                </a:lnTo>
                <a:lnTo>
                  <a:pt x="23" y="2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96" name="Freeform 29"/>
          <p:cNvSpPr/>
          <p:nvPr/>
        </p:nvSpPr>
        <p:spPr bwMode="auto">
          <a:xfrm>
            <a:off x="5516563" y="4838700"/>
            <a:ext cx="90487" cy="80963"/>
          </a:xfrm>
          <a:custGeom>
            <a:avLst/>
            <a:gdLst>
              <a:gd name="T0" fmla="*/ 5 w 53"/>
              <a:gd name="T1" fmla="*/ 5 h 48"/>
              <a:gd name="T2" fmla="*/ 0 w 53"/>
              <a:gd name="T3" fmla="*/ 15 h 48"/>
              <a:gd name="T4" fmla="*/ 0 w 53"/>
              <a:gd name="T5" fmla="*/ 17 h 48"/>
              <a:gd name="T6" fmla="*/ 0 w 53"/>
              <a:gd name="T7" fmla="*/ 18 h 48"/>
              <a:gd name="T8" fmla="*/ 0 w 53"/>
              <a:gd name="T9" fmla="*/ 21 h 48"/>
              <a:gd name="T10" fmla="*/ 0 w 53"/>
              <a:gd name="T11" fmla="*/ 22 h 48"/>
              <a:gd name="T12" fmla="*/ 2 w 53"/>
              <a:gd name="T13" fmla="*/ 31 h 48"/>
              <a:gd name="T14" fmla="*/ 8 w 53"/>
              <a:gd name="T15" fmla="*/ 42 h 48"/>
              <a:gd name="T16" fmla="*/ 8 w 53"/>
              <a:gd name="T17" fmla="*/ 42 h 48"/>
              <a:gd name="T18" fmla="*/ 11 w 53"/>
              <a:gd name="T19" fmla="*/ 46 h 48"/>
              <a:gd name="T20" fmla="*/ 12 w 53"/>
              <a:gd name="T21" fmla="*/ 47 h 48"/>
              <a:gd name="T22" fmla="*/ 18 w 53"/>
              <a:gd name="T23" fmla="*/ 48 h 48"/>
              <a:gd name="T24" fmla="*/ 19 w 53"/>
              <a:gd name="T25" fmla="*/ 48 h 48"/>
              <a:gd name="T26" fmla="*/ 21 w 53"/>
              <a:gd name="T27" fmla="*/ 47 h 48"/>
              <a:gd name="T28" fmla="*/ 23 w 53"/>
              <a:gd name="T29" fmla="*/ 46 h 48"/>
              <a:gd name="T30" fmla="*/ 27 w 53"/>
              <a:gd name="T31" fmla="*/ 45 h 48"/>
              <a:gd name="T32" fmla="*/ 27 w 53"/>
              <a:gd name="T33" fmla="*/ 45 h 48"/>
              <a:gd name="T34" fmla="*/ 30 w 53"/>
              <a:gd name="T35" fmla="*/ 46 h 48"/>
              <a:gd name="T36" fmla="*/ 32 w 53"/>
              <a:gd name="T37" fmla="*/ 47 h 48"/>
              <a:gd name="T38" fmla="*/ 35 w 53"/>
              <a:gd name="T39" fmla="*/ 48 h 48"/>
              <a:gd name="T40" fmla="*/ 35 w 53"/>
              <a:gd name="T41" fmla="*/ 48 h 48"/>
              <a:gd name="T42" fmla="*/ 41 w 53"/>
              <a:gd name="T43" fmla="*/ 47 h 48"/>
              <a:gd name="T44" fmla="*/ 42 w 53"/>
              <a:gd name="T45" fmla="*/ 46 h 48"/>
              <a:gd name="T46" fmla="*/ 45 w 53"/>
              <a:gd name="T47" fmla="*/ 42 h 48"/>
              <a:gd name="T48" fmla="*/ 45 w 53"/>
              <a:gd name="T49" fmla="*/ 42 h 48"/>
              <a:gd name="T50" fmla="*/ 51 w 53"/>
              <a:gd name="T51" fmla="*/ 31 h 48"/>
              <a:gd name="T52" fmla="*/ 53 w 53"/>
              <a:gd name="T53" fmla="*/ 22 h 48"/>
              <a:gd name="T54" fmla="*/ 53 w 53"/>
              <a:gd name="T55" fmla="*/ 21 h 48"/>
              <a:gd name="T56" fmla="*/ 53 w 53"/>
              <a:gd name="T57" fmla="*/ 18 h 48"/>
              <a:gd name="T58" fmla="*/ 53 w 53"/>
              <a:gd name="T59" fmla="*/ 17 h 48"/>
              <a:gd name="T60" fmla="*/ 53 w 53"/>
              <a:gd name="T61" fmla="*/ 15 h 48"/>
              <a:gd name="T62" fmla="*/ 48 w 53"/>
              <a:gd name="T63" fmla="*/ 5 h 48"/>
              <a:gd name="T64" fmla="*/ 47 w 53"/>
              <a:gd name="T65" fmla="*/ 4 h 48"/>
              <a:gd name="T66" fmla="*/ 39 w 53"/>
              <a:gd name="T67" fmla="*/ 0 h 48"/>
              <a:gd name="T68" fmla="*/ 31 w 53"/>
              <a:gd name="T69" fmla="*/ 1 h 48"/>
              <a:gd name="T70" fmla="*/ 27 w 53"/>
              <a:gd name="T71" fmla="*/ 3 h 48"/>
              <a:gd name="T72" fmla="*/ 22 w 53"/>
              <a:gd name="T73" fmla="*/ 1 h 48"/>
              <a:gd name="T74" fmla="*/ 14 w 53"/>
              <a:gd name="T75" fmla="*/ 0 h 48"/>
              <a:gd name="T76" fmla="*/ 6 w 53"/>
              <a:gd name="T77" fmla="*/ 4 h 48"/>
              <a:gd name="T78" fmla="*/ 5 w 53"/>
              <a:gd name="T79"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3" h="48">
                <a:moveTo>
                  <a:pt x="5" y="5"/>
                </a:moveTo>
                <a:cubicBezTo>
                  <a:pt x="2" y="7"/>
                  <a:pt x="1" y="11"/>
                  <a:pt x="0" y="15"/>
                </a:cubicBezTo>
                <a:cubicBezTo>
                  <a:pt x="0" y="15"/>
                  <a:pt x="0" y="16"/>
                  <a:pt x="0" y="17"/>
                </a:cubicBezTo>
                <a:cubicBezTo>
                  <a:pt x="0" y="18"/>
                  <a:pt x="0" y="18"/>
                  <a:pt x="0" y="18"/>
                </a:cubicBezTo>
                <a:cubicBezTo>
                  <a:pt x="0" y="19"/>
                  <a:pt x="0" y="20"/>
                  <a:pt x="0" y="21"/>
                </a:cubicBezTo>
                <a:cubicBezTo>
                  <a:pt x="0" y="21"/>
                  <a:pt x="0" y="22"/>
                  <a:pt x="0" y="22"/>
                </a:cubicBezTo>
                <a:cubicBezTo>
                  <a:pt x="0" y="26"/>
                  <a:pt x="1" y="28"/>
                  <a:pt x="2" y="31"/>
                </a:cubicBezTo>
                <a:cubicBezTo>
                  <a:pt x="3" y="35"/>
                  <a:pt x="5" y="39"/>
                  <a:pt x="8" y="42"/>
                </a:cubicBezTo>
                <a:cubicBezTo>
                  <a:pt x="8" y="42"/>
                  <a:pt x="8" y="42"/>
                  <a:pt x="8" y="42"/>
                </a:cubicBezTo>
                <a:cubicBezTo>
                  <a:pt x="9" y="44"/>
                  <a:pt x="10" y="45"/>
                  <a:pt x="11" y="46"/>
                </a:cubicBezTo>
                <a:cubicBezTo>
                  <a:pt x="12" y="46"/>
                  <a:pt x="12" y="47"/>
                  <a:pt x="12" y="47"/>
                </a:cubicBezTo>
                <a:cubicBezTo>
                  <a:pt x="14" y="48"/>
                  <a:pt x="16" y="48"/>
                  <a:pt x="18" y="48"/>
                </a:cubicBezTo>
                <a:cubicBezTo>
                  <a:pt x="18" y="48"/>
                  <a:pt x="18" y="48"/>
                  <a:pt x="19" y="48"/>
                </a:cubicBezTo>
                <a:cubicBezTo>
                  <a:pt x="19" y="47"/>
                  <a:pt x="20" y="47"/>
                  <a:pt x="21" y="47"/>
                </a:cubicBezTo>
                <a:cubicBezTo>
                  <a:pt x="22" y="46"/>
                  <a:pt x="23" y="46"/>
                  <a:pt x="23" y="46"/>
                </a:cubicBezTo>
                <a:cubicBezTo>
                  <a:pt x="24" y="46"/>
                  <a:pt x="27" y="45"/>
                  <a:pt x="27" y="45"/>
                </a:cubicBezTo>
                <a:cubicBezTo>
                  <a:pt x="27" y="45"/>
                  <a:pt x="27" y="45"/>
                  <a:pt x="27" y="45"/>
                </a:cubicBezTo>
                <a:cubicBezTo>
                  <a:pt x="28" y="46"/>
                  <a:pt x="29" y="46"/>
                  <a:pt x="30" y="46"/>
                </a:cubicBezTo>
                <a:cubicBezTo>
                  <a:pt x="31" y="46"/>
                  <a:pt x="31" y="46"/>
                  <a:pt x="32" y="47"/>
                </a:cubicBezTo>
                <a:cubicBezTo>
                  <a:pt x="33" y="47"/>
                  <a:pt x="34" y="47"/>
                  <a:pt x="35" y="48"/>
                </a:cubicBezTo>
                <a:cubicBezTo>
                  <a:pt x="35" y="48"/>
                  <a:pt x="35" y="48"/>
                  <a:pt x="35" y="48"/>
                </a:cubicBezTo>
                <a:cubicBezTo>
                  <a:pt x="37" y="48"/>
                  <a:pt x="39" y="48"/>
                  <a:pt x="41" y="47"/>
                </a:cubicBezTo>
                <a:cubicBezTo>
                  <a:pt x="41" y="47"/>
                  <a:pt x="41" y="46"/>
                  <a:pt x="42" y="46"/>
                </a:cubicBezTo>
                <a:cubicBezTo>
                  <a:pt x="43" y="45"/>
                  <a:pt x="44" y="44"/>
                  <a:pt x="45" y="42"/>
                </a:cubicBezTo>
                <a:cubicBezTo>
                  <a:pt x="45" y="42"/>
                  <a:pt x="45" y="42"/>
                  <a:pt x="45" y="42"/>
                </a:cubicBezTo>
                <a:cubicBezTo>
                  <a:pt x="48" y="39"/>
                  <a:pt x="50" y="35"/>
                  <a:pt x="51" y="31"/>
                </a:cubicBezTo>
                <a:cubicBezTo>
                  <a:pt x="52" y="28"/>
                  <a:pt x="53" y="26"/>
                  <a:pt x="53" y="22"/>
                </a:cubicBezTo>
                <a:cubicBezTo>
                  <a:pt x="53" y="22"/>
                  <a:pt x="53" y="21"/>
                  <a:pt x="53" y="21"/>
                </a:cubicBezTo>
                <a:cubicBezTo>
                  <a:pt x="53" y="20"/>
                  <a:pt x="53" y="19"/>
                  <a:pt x="53" y="18"/>
                </a:cubicBezTo>
                <a:cubicBezTo>
                  <a:pt x="53" y="18"/>
                  <a:pt x="53" y="18"/>
                  <a:pt x="53" y="17"/>
                </a:cubicBezTo>
                <a:cubicBezTo>
                  <a:pt x="53" y="16"/>
                  <a:pt x="53" y="15"/>
                  <a:pt x="53" y="15"/>
                </a:cubicBezTo>
                <a:cubicBezTo>
                  <a:pt x="52" y="11"/>
                  <a:pt x="51" y="7"/>
                  <a:pt x="48" y="5"/>
                </a:cubicBezTo>
                <a:cubicBezTo>
                  <a:pt x="48" y="4"/>
                  <a:pt x="47" y="4"/>
                  <a:pt x="47" y="4"/>
                </a:cubicBezTo>
                <a:cubicBezTo>
                  <a:pt x="45" y="2"/>
                  <a:pt x="42" y="1"/>
                  <a:pt x="39" y="0"/>
                </a:cubicBezTo>
                <a:cubicBezTo>
                  <a:pt x="36" y="0"/>
                  <a:pt x="34" y="0"/>
                  <a:pt x="31" y="1"/>
                </a:cubicBezTo>
                <a:cubicBezTo>
                  <a:pt x="30" y="2"/>
                  <a:pt x="27" y="3"/>
                  <a:pt x="27" y="3"/>
                </a:cubicBezTo>
                <a:cubicBezTo>
                  <a:pt x="26" y="3"/>
                  <a:pt x="24" y="2"/>
                  <a:pt x="22" y="1"/>
                </a:cubicBezTo>
                <a:cubicBezTo>
                  <a:pt x="20" y="0"/>
                  <a:pt x="17" y="0"/>
                  <a:pt x="14" y="0"/>
                </a:cubicBezTo>
                <a:cubicBezTo>
                  <a:pt x="11" y="1"/>
                  <a:pt x="8" y="2"/>
                  <a:pt x="6" y="4"/>
                </a:cubicBezTo>
                <a:cubicBezTo>
                  <a:pt x="6" y="4"/>
                  <a:pt x="5" y="4"/>
                  <a:pt x="5"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97" name="Freeform 30"/>
          <p:cNvSpPr/>
          <p:nvPr/>
        </p:nvSpPr>
        <p:spPr bwMode="auto">
          <a:xfrm>
            <a:off x="5540375" y="4813300"/>
            <a:ext cx="22225" cy="25400"/>
          </a:xfrm>
          <a:custGeom>
            <a:avLst/>
            <a:gdLst>
              <a:gd name="T0" fmla="*/ 4 w 13"/>
              <a:gd name="T1" fmla="*/ 11 h 15"/>
              <a:gd name="T2" fmla="*/ 9 w 13"/>
              <a:gd name="T3" fmla="*/ 14 h 15"/>
              <a:gd name="T4" fmla="*/ 12 w 13"/>
              <a:gd name="T5" fmla="*/ 14 h 15"/>
              <a:gd name="T6" fmla="*/ 13 w 13"/>
              <a:gd name="T7" fmla="*/ 14 h 15"/>
              <a:gd name="T8" fmla="*/ 10 w 13"/>
              <a:gd name="T9" fmla="*/ 6 h 15"/>
              <a:gd name="T10" fmla="*/ 1 w 13"/>
              <a:gd name="T11" fmla="*/ 0 h 15"/>
              <a:gd name="T12" fmla="*/ 0 w 13"/>
              <a:gd name="T13" fmla="*/ 0 h 15"/>
              <a:gd name="T14" fmla="*/ 0 w 13"/>
              <a:gd name="T15" fmla="*/ 0 h 15"/>
              <a:gd name="T16" fmla="*/ 0 w 13"/>
              <a:gd name="T17" fmla="*/ 4 h 15"/>
              <a:gd name="T18" fmla="*/ 4 w 13"/>
              <a:gd name="T19"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4" y="11"/>
                </a:moveTo>
                <a:cubicBezTo>
                  <a:pt x="5" y="12"/>
                  <a:pt x="7" y="14"/>
                  <a:pt x="9" y="14"/>
                </a:cubicBezTo>
                <a:cubicBezTo>
                  <a:pt x="10" y="14"/>
                  <a:pt x="11" y="15"/>
                  <a:pt x="12" y="14"/>
                </a:cubicBezTo>
                <a:cubicBezTo>
                  <a:pt x="12" y="14"/>
                  <a:pt x="13" y="14"/>
                  <a:pt x="13" y="14"/>
                </a:cubicBezTo>
                <a:cubicBezTo>
                  <a:pt x="13" y="11"/>
                  <a:pt x="12" y="8"/>
                  <a:pt x="10" y="6"/>
                </a:cubicBezTo>
                <a:cubicBezTo>
                  <a:pt x="8" y="3"/>
                  <a:pt x="4" y="1"/>
                  <a:pt x="1" y="0"/>
                </a:cubicBezTo>
                <a:cubicBezTo>
                  <a:pt x="1" y="0"/>
                  <a:pt x="0" y="0"/>
                  <a:pt x="0" y="0"/>
                </a:cubicBezTo>
                <a:cubicBezTo>
                  <a:pt x="0" y="0"/>
                  <a:pt x="0" y="0"/>
                  <a:pt x="0" y="0"/>
                </a:cubicBezTo>
                <a:cubicBezTo>
                  <a:pt x="0" y="1"/>
                  <a:pt x="0" y="2"/>
                  <a:pt x="0" y="4"/>
                </a:cubicBezTo>
                <a:cubicBezTo>
                  <a:pt x="1" y="6"/>
                  <a:pt x="2" y="9"/>
                  <a:pt x="4" y="1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98" name="Freeform 31"/>
          <p:cNvSpPr/>
          <p:nvPr/>
        </p:nvSpPr>
        <p:spPr bwMode="auto">
          <a:xfrm>
            <a:off x="4972050" y="4011613"/>
            <a:ext cx="123825" cy="239712"/>
          </a:xfrm>
          <a:custGeom>
            <a:avLst/>
            <a:gdLst>
              <a:gd name="T0" fmla="*/ 73 w 73"/>
              <a:gd name="T1" fmla="*/ 104 h 141"/>
              <a:gd name="T2" fmla="*/ 73 w 73"/>
              <a:gd name="T3" fmla="*/ 34 h 141"/>
              <a:gd name="T4" fmla="*/ 43 w 73"/>
              <a:gd name="T5" fmla="*/ 0 h 141"/>
              <a:gd name="T6" fmla="*/ 29 w 73"/>
              <a:gd name="T7" fmla="*/ 0 h 141"/>
              <a:gd name="T8" fmla="*/ 0 w 73"/>
              <a:gd name="T9" fmla="*/ 34 h 141"/>
              <a:gd name="T10" fmla="*/ 0 w 73"/>
              <a:gd name="T11" fmla="*/ 112 h 141"/>
              <a:gd name="T12" fmla="*/ 28 w 73"/>
              <a:gd name="T13" fmla="*/ 141 h 141"/>
              <a:gd name="T14" fmla="*/ 28 w 73"/>
              <a:gd name="T15" fmla="*/ 141 h 141"/>
              <a:gd name="T16" fmla="*/ 57 w 73"/>
              <a:gd name="T17" fmla="*/ 113 h 141"/>
              <a:gd name="T18" fmla="*/ 57 w 73"/>
              <a:gd name="T19" fmla="*/ 58 h 141"/>
              <a:gd name="T20" fmla="*/ 37 w 73"/>
              <a:gd name="T21" fmla="*/ 38 h 141"/>
              <a:gd name="T22" fmla="*/ 35 w 73"/>
              <a:gd name="T23" fmla="*/ 38 h 141"/>
              <a:gd name="T24" fmla="*/ 16 w 73"/>
              <a:gd name="T25" fmla="*/ 58 h 141"/>
              <a:gd name="T26" fmla="*/ 16 w 73"/>
              <a:gd name="T27" fmla="*/ 103 h 141"/>
              <a:gd name="T28" fmla="*/ 27 w 73"/>
              <a:gd name="T29" fmla="*/ 103 h 141"/>
              <a:gd name="T30" fmla="*/ 27 w 73"/>
              <a:gd name="T31" fmla="*/ 58 h 141"/>
              <a:gd name="T32" fmla="*/ 35 w 73"/>
              <a:gd name="T33" fmla="*/ 49 h 141"/>
              <a:gd name="T34" fmla="*/ 37 w 73"/>
              <a:gd name="T35" fmla="*/ 49 h 141"/>
              <a:gd name="T36" fmla="*/ 46 w 73"/>
              <a:gd name="T37" fmla="*/ 58 h 141"/>
              <a:gd name="T38" fmla="*/ 46 w 73"/>
              <a:gd name="T39" fmla="*/ 112 h 141"/>
              <a:gd name="T40" fmla="*/ 28 w 73"/>
              <a:gd name="T41" fmla="*/ 130 h 141"/>
              <a:gd name="T42" fmla="*/ 15 w 73"/>
              <a:gd name="T43" fmla="*/ 124 h 141"/>
              <a:gd name="T44" fmla="*/ 10 w 73"/>
              <a:gd name="T45" fmla="*/ 107 h 141"/>
              <a:gd name="T46" fmla="*/ 10 w 73"/>
              <a:gd name="T47" fmla="*/ 34 h 141"/>
              <a:gd name="T48" fmla="*/ 29 w 73"/>
              <a:gd name="T49" fmla="*/ 11 h 141"/>
              <a:gd name="T50" fmla="*/ 43 w 73"/>
              <a:gd name="T51" fmla="*/ 11 h 141"/>
              <a:gd name="T52" fmla="*/ 62 w 73"/>
              <a:gd name="T53" fmla="*/ 34 h 141"/>
              <a:gd name="T54" fmla="*/ 62 w 73"/>
              <a:gd name="T55" fmla="*/ 104 h 141"/>
              <a:gd name="T56" fmla="*/ 73 w 73"/>
              <a:gd name="T57" fmla="*/ 10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41">
                <a:moveTo>
                  <a:pt x="73" y="104"/>
                </a:moveTo>
                <a:cubicBezTo>
                  <a:pt x="73" y="34"/>
                  <a:pt x="73" y="34"/>
                  <a:pt x="73" y="34"/>
                </a:cubicBezTo>
                <a:cubicBezTo>
                  <a:pt x="73" y="14"/>
                  <a:pt x="61" y="0"/>
                  <a:pt x="43" y="0"/>
                </a:cubicBezTo>
                <a:cubicBezTo>
                  <a:pt x="29" y="0"/>
                  <a:pt x="29" y="0"/>
                  <a:pt x="29" y="0"/>
                </a:cubicBezTo>
                <a:cubicBezTo>
                  <a:pt x="11" y="0"/>
                  <a:pt x="0" y="14"/>
                  <a:pt x="0" y="34"/>
                </a:cubicBezTo>
                <a:cubicBezTo>
                  <a:pt x="0" y="34"/>
                  <a:pt x="0" y="112"/>
                  <a:pt x="0" y="112"/>
                </a:cubicBezTo>
                <a:cubicBezTo>
                  <a:pt x="0" y="127"/>
                  <a:pt x="12" y="141"/>
                  <a:pt x="28" y="141"/>
                </a:cubicBezTo>
                <a:cubicBezTo>
                  <a:pt x="28" y="141"/>
                  <a:pt x="28" y="141"/>
                  <a:pt x="28" y="141"/>
                </a:cubicBezTo>
                <a:cubicBezTo>
                  <a:pt x="44" y="141"/>
                  <a:pt x="56" y="128"/>
                  <a:pt x="57" y="113"/>
                </a:cubicBezTo>
                <a:cubicBezTo>
                  <a:pt x="57" y="58"/>
                  <a:pt x="57" y="58"/>
                  <a:pt x="57" y="58"/>
                </a:cubicBezTo>
                <a:cubicBezTo>
                  <a:pt x="57" y="47"/>
                  <a:pt x="48" y="38"/>
                  <a:pt x="37" y="38"/>
                </a:cubicBezTo>
                <a:cubicBezTo>
                  <a:pt x="35" y="38"/>
                  <a:pt x="35" y="38"/>
                  <a:pt x="35" y="38"/>
                </a:cubicBezTo>
                <a:cubicBezTo>
                  <a:pt x="24" y="38"/>
                  <a:pt x="16" y="47"/>
                  <a:pt x="16" y="58"/>
                </a:cubicBezTo>
                <a:cubicBezTo>
                  <a:pt x="16" y="103"/>
                  <a:pt x="16" y="103"/>
                  <a:pt x="16" y="103"/>
                </a:cubicBezTo>
                <a:cubicBezTo>
                  <a:pt x="27" y="103"/>
                  <a:pt x="27" y="103"/>
                  <a:pt x="27" y="103"/>
                </a:cubicBezTo>
                <a:cubicBezTo>
                  <a:pt x="27" y="58"/>
                  <a:pt x="27" y="58"/>
                  <a:pt x="27" y="58"/>
                </a:cubicBezTo>
                <a:cubicBezTo>
                  <a:pt x="27" y="53"/>
                  <a:pt x="29" y="49"/>
                  <a:pt x="35" y="49"/>
                </a:cubicBezTo>
                <a:cubicBezTo>
                  <a:pt x="37" y="49"/>
                  <a:pt x="37" y="49"/>
                  <a:pt x="37" y="49"/>
                </a:cubicBezTo>
                <a:cubicBezTo>
                  <a:pt x="42" y="49"/>
                  <a:pt x="46" y="53"/>
                  <a:pt x="46" y="58"/>
                </a:cubicBezTo>
                <a:cubicBezTo>
                  <a:pt x="46" y="112"/>
                  <a:pt x="46" y="112"/>
                  <a:pt x="46" y="112"/>
                </a:cubicBezTo>
                <a:cubicBezTo>
                  <a:pt x="46" y="122"/>
                  <a:pt x="38" y="130"/>
                  <a:pt x="28" y="130"/>
                </a:cubicBezTo>
                <a:cubicBezTo>
                  <a:pt x="23" y="130"/>
                  <a:pt x="18" y="128"/>
                  <a:pt x="15" y="124"/>
                </a:cubicBezTo>
                <a:cubicBezTo>
                  <a:pt x="12" y="120"/>
                  <a:pt x="10" y="115"/>
                  <a:pt x="10" y="107"/>
                </a:cubicBezTo>
                <a:cubicBezTo>
                  <a:pt x="10" y="34"/>
                  <a:pt x="10" y="34"/>
                  <a:pt x="10" y="34"/>
                </a:cubicBezTo>
                <a:cubicBezTo>
                  <a:pt x="10" y="17"/>
                  <a:pt x="20" y="11"/>
                  <a:pt x="29" y="11"/>
                </a:cubicBezTo>
                <a:cubicBezTo>
                  <a:pt x="43" y="11"/>
                  <a:pt x="43" y="11"/>
                  <a:pt x="43" y="11"/>
                </a:cubicBezTo>
                <a:cubicBezTo>
                  <a:pt x="56" y="11"/>
                  <a:pt x="62" y="23"/>
                  <a:pt x="62" y="34"/>
                </a:cubicBezTo>
                <a:cubicBezTo>
                  <a:pt x="62" y="104"/>
                  <a:pt x="62" y="104"/>
                  <a:pt x="62" y="104"/>
                </a:cubicBezTo>
                <a:lnTo>
                  <a:pt x="73"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99" name="Freeform 32"/>
          <p:cNvSpPr/>
          <p:nvPr/>
        </p:nvSpPr>
        <p:spPr bwMode="auto">
          <a:xfrm>
            <a:off x="5054600" y="2500313"/>
            <a:ext cx="201613" cy="123825"/>
          </a:xfrm>
          <a:custGeom>
            <a:avLst/>
            <a:gdLst>
              <a:gd name="T0" fmla="*/ 13 w 119"/>
              <a:gd name="T1" fmla="*/ 73 h 73"/>
              <a:gd name="T2" fmla="*/ 43 w 119"/>
              <a:gd name="T3" fmla="*/ 73 h 73"/>
              <a:gd name="T4" fmla="*/ 84 w 119"/>
              <a:gd name="T5" fmla="*/ 48 h 73"/>
              <a:gd name="T6" fmla="*/ 116 w 119"/>
              <a:gd name="T7" fmla="*/ 62 h 73"/>
              <a:gd name="T8" fmla="*/ 117 w 119"/>
              <a:gd name="T9" fmla="*/ 62 h 73"/>
              <a:gd name="T10" fmla="*/ 119 w 119"/>
              <a:gd name="T11" fmla="*/ 52 h 73"/>
              <a:gd name="T12" fmla="*/ 98 w 119"/>
              <a:gd name="T13" fmla="*/ 31 h 73"/>
              <a:gd name="T14" fmla="*/ 85 w 119"/>
              <a:gd name="T15" fmla="*/ 36 h 73"/>
              <a:gd name="T16" fmla="*/ 48 w 119"/>
              <a:gd name="T17" fmla="*/ 0 h 73"/>
              <a:gd name="T18" fmla="*/ 11 w 119"/>
              <a:gd name="T19" fmla="*/ 37 h 73"/>
              <a:gd name="T20" fmla="*/ 13 w 119"/>
              <a:gd name="T21" fmla="*/ 47 h 73"/>
              <a:gd name="T22" fmla="*/ 0 w 119"/>
              <a:gd name="T23" fmla="*/ 60 h 73"/>
              <a:gd name="T24" fmla="*/ 13 w 119"/>
              <a:gd name="T25"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73">
                <a:moveTo>
                  <a:pt x="13" y="73"/>
                </a:moveTo>
                <a:cubicBezTo>
                  <a:pt x="43" y="73"/>
                  <a:pt x="43" y="73"/>
                  <a:pt x="43" y="73"/>
                </a:cubicBezTo>
                <a:cubicBezTo>
                  <a:pt x="51" y="58"/>
                  <a:pt x="66" y="48"/>
                  <a:pt x="84" y="48"/>
                </a:cubicBezTo>
                <a:cubicBezTo>
                  <a:pt x="96" y="48"/>
                  <a:pt x="107" y="53"/>
                  <a:pt x="116" y="62"/>
                </a:cubicBezTo>
                <a:cubicBezTo>
                  <a:pt x="116" y="62"/>
                  <a:pt x="116" y="62"/>
                  <a:pt x="117" y="62"/>
                </a:cubicBezTo>
                <a:cubicBezTo>
                  <a:pt x="118" y="59"/>
                  <a:pt x="119" y="56"/>
                  <a:pt x="119" y="52"/>
                </a:cubicBezTo>
                <a:cubicBezTo>
                  <a:pt x="119" y="40"/>
                  <a:pt x="110" y="31"/>
                  <a:pt x="98" y="31"/>
                </a:cubicBezTo>
                <a:cubicBezTo>
                  <a:pt x="93" y="31"/>
                  <a:pt x="88" y="33"/>
                  <a:pt x="85" y="36"/>
                </a:cubicBezTo>
                <a:cubicBezTo>
                  <a:pt x="84" y="16"/>
                  <a:pt x="68" y="0"/>
                  <a:pt x="48" y="0"/>
                </a:cubicBezTo>
                <a:cubicBezTo>
                  <a:pt x="28" y="0"/>
                  <a:pt x="11" y="16"/>
                  <a:pt x="11" y="37"/>
                </a:cubicBezTo>
                <a:cubicBezTo>
                  <a:pt x="11" y="40"/>
                  <a:pt x="12" y="44"/>
                  <a:pt x="13" y="47"/>
                </a:cubicBezTo>
                <a:cubicBezTo>
                  <a:pt x="6" y="47"/>
                  <a:pt x="0" y="53"/>
                  <a:pt x="0" y="60"/>
                </a:cubicBezTo>
                <a:cubicBezTo>
                  <a:pt x="0" y="67"/>
                  <a:pt x="6" y="73"/>
                  <a:pt x="13" y="7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00" name="Freeform 33"/>
          <p:cNvSpPr/>
          <p:nvPr/>
        </p:nvSpPr>
        <p:spPr bwMode="auto">
          <a:xfrm>
            <a:off x="5105400" y="2590800"/>
            <a:ext cx="228600" cy="139700"/>
          </a:xfrm>
          <a:custGeom>
            <a:avLst/>
            <a:gdLst>
              <a:gd name="T0" fmla="*/ 111 w 135"/>
              <a:gd name="T1" fmla="*/ 35 h 83"/>
              <a:gd name="T2" fmla="*/ 95 w 135"/>
              <a:gd name="T3" fmla="*/ 40 h 83"/>
              <a:gd name="T4" fmla="*/ 84 w 135"/>
              <a:gd name="T5" fmla="*/ 13 h 83"/>
              <a:gd name="T6" fmla="*/ 54 w 135"/>
              <a:gd name="T7" fmla="*/ 0 h 83"/>
              <a:gd name="T8" fmla="*/ 18 w 135"/>
              <a:gd name="T9" fmla="*/ 20 h 83"/>
              <a:gd name="T10" fmla="*/ 12 w 135"/>
              <a:gd name="T11" fmla="*/ 41 h 83"/>
              <a:gd name="T12" fmla="*/ 14 w 135"/>
              <a:gd name="T13" fmla="*/ 53 h 83"/>
              <a:gd name="T14" fmla="*/ 0 w 135"/>
              <a:gd name="T15" fmla="*/ 68 h 83"/>
              <a:gd name="T16" fmla="*/ 14 w 135"/>
              <a:gd name="T17" fmla="*/ 83 h 83"/>
              <a:gd name="T18" fmla="*/ 54 w 135"/>
              <a:gd name="T19" fmla="*/ 83 h 83"/>
              <a:gd name="T20" fmla="*/ 56 w 135"/>
              <a:gd name="T21" fmla="*/ 83 h 83"/>
              <a:gd name="T22" fmla="*/ 111 w 135"/>
              <a:gd name="T23" fmla="*/ 83 h 83"/>
              <a:gd name="T24" fmla="*/ 135 w 135"/>
              <a:gd name="T25" fmla="*/ 59 h 83"/>
              <a:gd name="T26" fmla="*/ 111 w 135"/>
              <a:gd name="T27"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83">
                <a:moveTo>
                  <a:pt x="111" y="35"/>
                </a:moveTo>
                <a:cubicBezTo>
                  <a:pt x="105" y="35"/>
                  <a:pt x="100" y="37"/>
                  <a:pt x="95" y="40"/>
                </a:cubicBezTo>
                <a:cubicBezTo>
                  <a:pt x="95" y="30"/>
                  <a:pt x="91" y="20"/>
                  <a:pt x="84" y="13"/>
                </a:cubicBezTo>
                <a:cubicBezTo>
                  <a:pt x="77" y="5"/>
                  <a:pt x="66" y="0"/>
                  <a:pt x="54" y="0"/>
                </a:cubicBezTo>
                <a:cubicBezTo>
                  <a:pt x="39" y="0"/>
                  <a:pt x="25" y="8"/>
                  <a:pt x="18" y="20"/>
                </a:cubicBezTo>
                <a:cubicBezTo>
                  <a:pt x="14" y="26"/>
                  <a:pt x="12" y="34"/>
                  <a:pt x="12" y="41"/>
                </a:cubicBezTo>
                <a:cubicBezTo>
                  <a:pt x="12" y="46"/>
                  <a:pt x="13" y="50"/>
                  <a:pt x="14" y="53"/>
                </a:cubicBezTo>
                <a:cubicBezTo>
                  <a:pt x="6" y="54"/>
                  <a:pt x="0" y="60"/>
                  <a:pt x="0" y="68"/>
                </a:cubicBezTo>
                <a:cubicBezTo>
                  <a:pt x="0" y="76"/>
                  <a:pt x="6" y="83"/>
                  <a:pt x="14" y="83"/>
                </a:cubicBezTo>
                <a:cubicBezTo>
                  <a:pt x="54" y="83"/>
                  <a:pt x="54" y="83"/>
                  <a:pt x="54" y="83"/>
                </a:cubicBezTo>
                <a:cubicBezTo>
                  <a:pt x="56" y="83"/>
                  <a:pt x="56" y="83"/>
                  <a:pt x="56" y="83"/>
                </a:cubicBezTo>
                <a:cubicBezTo>
                  <a:pt x="111" y="83"/>
                  <a:pt x="111" y="83"/>
                  <a:pt x="111" y="83"/>
                </a:cubicBezTo>
                <a:cubicBezTo>
                  <a:pt x="124" y="83"/>
                  <a:pt x="135" y="72"/>
                  <a:pt x="135" y="59"/>
                </a:cubicBezTo>
                <a:cubicBezTo>
                  <a:pt x="135" y="46"/>
                  <a:pt x="124" y="35"/>
                  <a:pt x="111" y="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01" name="Freeform 34"/>
          <p:cNvSpPr/>
          <p:nvPr/>
        </p:nvSpPr>
        <p:spPr bwMode="auto">
          <a:xfrm>
            <a:off x="5237163" y="4318000"/>
            <a:ext cx="44450" cy="53975"/>
          </a:xfrm>
          <a:custGeom>
            <a:avLst/>
            <a:gdLst>
              <a:gd name="T0" fmla="*/ 28 w 28"/>
              <a:gd name="T1" fmla="*/ 0 h 34"/>
              <a:gd name="T2" fmla="*/ 0 w 28"/>
              <a:gd name="T3" fmla="*/ 0 h 34"/>
              <a:gd name="T4" fmla="*/ 0 w 28"/>
              <a:gd name="T5" fmla="*/ 12 h 34"/>
              <a:gd name="T6" fmla="*/ 28 w 28"/>
              <a:gd name="T7" fmla="*/ 3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0" y="0"/>
                </a:lnTo>
                <a:lnTo>
                  <a:pt x="0" y="12"/>
                </a:lnTo>
                <a:lnTo>
                  <a:pt x="28" y="34"/>
                </a:lnTo>
                <a:lnTo>
                  <a:pt x="2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02" name="Freeform 35"/>
          <p:cNvSpPr/>
          <p:nvPr/>
        </p:nvSpPr>
        <p:spPr bwMode="auto">
          <a:xfrm>
            <a:off x="5102225" y="4364038"/>
            <a:ext cx="179388" cy="173037"/>
          </a:xfrm>
          <a:custGeom>
            <a:avLst/>
            <a:gdLst>
              <a:gd name="T0" fmla="*/ 113 w 113"/>
              <a:gd name="T1" fmla="*/ 58 h 109"/>
              <a:gd name="T2" fmla="*/ 113 w 113"/>
              <a:gd name="T3" fmla="*/ 46 h 109"/>
              <a:gd name="T4" fmla="*/ 85 w 113"/>
              <a:gd name="T5" fmla="*/ 24 h 109"/>
              <a:gd name="T6" fmla="*/ 56 w 113"/>
              <a:gd name="T7" fmla="*/ 0 h 109"/>
              <a:gd name="T8" fmla="*/ 0 w 113"/>
              <a:gd name="T9" fmla="*/ 46 h 109"/>
              <a:gd name="T10" fmla="*/ 0 w 113"/>
              <a:gd name="T11" fmla="*/ 109 h 109"/>
              <a:gd name="T12" fmla="*/ 35 w 113"/>
              <a:gd name="T13" fmla="*/ 109 h 109"/>
              <a:gd name="T14" fmla="*/ 35 w 113"/>
              <a:gd name="T15" fmla="*/ 47 h 109"/>
              <a:gd name="T16" fmla="*/ 77 w 113"/>
              <a:gd name="T17" fmla="*/ 47 h 109"/>
              <a:gd name="T18" fmla="*/ 77 w 113"/>
              <a:gd name="T19" fmla="*/ 109 h 109"/>
              <a:gd name="T20" fmla="*/ 113 w 113"/>
              <a:gd name="T21" fmla="*/ 109 h 109"/>
              <a:gd name="T22" fmla="*/ 113 w 113"/>
              <a:gd name="T23" fmla="*/ 5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09">
                <a:moveTo>
                  <a:pt x="113" y="58"/>
                </a:moveTo>
                <a:lnTo>
                  <a:pt x="113" y="46"/>
                </a:lnTo>
                <a:lnTo>
                  <a:pt x="85" y="24"/>
                </a:lnTo>
                <a:lnTo>
                  <a:pt x="56" y="0"/>
                </a:lnTo>
                <a:lnTo>
                  <a:pt x="0" y="46"/>
                </a:lnTo>
                <a:lnTo>
                  <a:pt x="0" y="109"/>
                </a:lnTo>
                <a:lnTo>
                  <a:pt x="35" y="109"/>
                </a:lnTo>
                <a:lnTo>
                  <a:pt x="35" y="47"/>
                </a:lnTo>
                <a:lnTo>
                  <a:pt x="77" y="47"/>
                </a:lnTo>
                <a:lnTo>
                  <a:pt x="77" y="109"/>
                </a:lnTo>
                <a:lnTo>
                  <a:pt x="113" y="109"/>
                </a:lnTo>
                <a:lnTo>
                  <a:pt x="113" y="5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03" name="Freeform 36"/>
          <p:cNvSpPr/>
          <p:nvPr/>
        </p:nvSpPr>
        <p:spPr bwMode="auto">
          <a:xfrm>
            <a:off x="5059363" y="4308475"/>
            <a:ext cx="265112" cy="134938"/>
          </a:xfrm>
          <a:custGeom>
            <a:avLst/>
            <a:gdLst>
              <a:gd name="T0" fmla="*/ 27 w 167"/>
              <a:gd name="T1" fmla="*/ 76 h 85"/>
              <a:gd name="T2" fmla="*/ 83 w 167"/>
              <a:gd name="T3" fmla="*/ 30 h 85"/>
              <a:gd name="T4" fmla="*/ 112 w 167"/>
              <a:gd name="T5" fmla="*/ 53 h 85"/>
              <a:gd name="T6" fmla="*/ 140 w 167"/>
              <a:gd name="T7" fmla="*/ 76 h 85"/>
              <a:gd name="T8" fmla="*/ 152 w 167"/>
              <a:gd name="T9" fmla="*/ 85 h 85"/>
              <a:gd name="T10" fmla="*/ 167 w 167"/>
              <a:gd name="T11" fmla="*/ 68 h 85"/>
              <a:gd name="T12" fmla="*/ 140 w 167"/>
              <a:gd name="T13" fmla="*/ 46 h 85"/>
              <a:gd name="T14" fmla="*/ 112 w 167"/>
              <a:gd name="T15" fmla="*/ 23 h 85"/>
              <a:gd name="T16" fmla="*/ 83 w 167"/>
              <a:gd name="T17" fmla="*/ 0 h 85"/>
              <a:gd name="T18" fmla="*/ 0 w 167"/>
              <a:gd name="T19" fmla="*/ 68 h 85"/>
              <a:gd name="T20" fmla="*/ 14 w 167"/>
              <a:gd name="T21" fmla="*/ 85 h 85"/>
              <a:gd name="T22" fmla="*/ 27 w 167"/>
              <a:gd name="T23"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 h="85">
                <a:moveTo>
                  <a:pt x="27" y="76"/>
                </a:moveTo>
                <a:lnTo>
                  <a:pt x="83" y="30"/>
                </a:lnTo>
                <a:lnTo>
                  <a:pt x="112" y="53"/>
                </a:lnTo>
                <a:lnTo>
                  <a:pt x="140" y="76"/>
                </a:lnTo>
                <a:lnTo>
                  <a:pt x="152" y="85"/>
                </a:lnTo>
                <a:lnTo>
                  <a:pt x="167" y="68"/>
                </a:lnTo>
                <a:lnTo>
                  <a:pt x="140" y="46"/>
                </a:lnTo>
                <a:lnTo>
                  <a:pt x="112" y="23"/>
                </a:lnTo>
                <a:lnTo>
                  <a:pt x="83" y="0"/>
                </a:lnTo>
                <a:lnTo>
                  <a:pt x="0" y="68"/>
                </a:lnTo>
                <a:lnTo>
                  <a:pt x="14" y="85"/>
                </a:lnTo>
                <a:lnTo>
                  <a:pt x="27"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04" name="Rectangle 37"/>
          <p:cNvSpPr>
            <a:spLocks noChangeArrowheads="1"/>
          </p:cNvSpPr>
          <p:nvPr/>
        </p:nvSpPr>
        <p:spPr bwMode="auto">
          <a:xfrm>
            <a:off x="4017963" y="3944938"/>
            <a:ext cx="61912" cy="47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05" name="Freeform 38"/>
          <p:cNvSpPr/>
          <p:nvPr/>
        </p:nvSpPr>
        <p:spPr bwMode="auto">
          <a:xfrm>
            <a:off x="3949700" y="4000500"/>
            <a:ext cx="60325" cy="28575"/>
          </a:xfrm>
          <a:custGeom>
            <a:avLst/>
            <a:gdLst>
              <a:gd name="T0" fmla="*/ 38 w 38"/>
              <a:gd name="T1" fmla="*/ 18 h 18"/>
              <a:gd name="T2" fmla="*/ 38 w 38"/>
              <a:gd name="T3" fmla="*/ 0 h 18"/>
              <a:gd name="T4" fmla="*/ 0 w 38"/>
              <a:gd name="T5" fmla="*/ 0 h 18"/>
              <a:gd name="T6" fmla="*/ 5 w 38"/>
              <a:gd name="T7" fmla="*/ 18 h 18"/>
              <a:gd name="T8" fmla="*/ 38 w 38"/>
              <a:gd name="T9" fmla="*/ 18 h 18"/>
            </a:gdLst>
            <a:ahLst/>
            <a:cxnLst>
              <a:cxn ang="0">
                <a:pos x="T0" y="T1"/>
              </a:cxn>
              <a:cxn ang="0">
                <a:pos x="T2" y="T3"/>
              </a:cxn>
              <a:cxn ang="0">
                <a:pos x="T4" y="T5"/>
              </a:cxn>
              <a:cxn ang="0">
                <a:pos x="T6" y="T7"/>
              </a:cxn>
              <a:cxn ang="0">
                <a:pos x="T8" y="T9"/>
              </a:cxn>
            </a:cxnLst>
            <a:rect l="0" t="0" r="r" b="b"/>
            <a:pathLst>
              <a:path w="38" h="18">
                <a:moveTo>
                  <a:pt x="38" y="18"/>
                </a:moveTo>
                <a:lnTo>
                  <a:pt x="38" y="0"/>
                </a:lnTo>
                <a:lnTo>
                  <a:pt x="0" y="0"/>
                </a:lnTo>
                <a:lnTo>
                  <a:pt x="5" y="18"/>
                </a:lnTo>
                <a:lnTo>
                  <a:pt x="38" y="1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06" name="Rectangle 39"/>
          <p:cNvSpPr>
            <a:spLocks noChangeArrowheads="1"/>
          </p:cNvSpPr>
          <p:nvPr/>
        </p:nvSpPr>
        <p:spPr bwMode="auto">
          <a:xfrm>
            <a:off x="4017963" y="3905250"/>
            <a:ext cx="61912" cy="30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07" name="Rectangle 40"/>
          <p:cNvSpPr>
            <a:spLocks noChangeArrowheads="1"/>
          </p:cNvSpPr>
          <p:nvPr/>
        </p:nvSpPr>
        <p:spPr bwMode="auto">
          <a:xfrm>
            <a:off x="4017963" y="4000500"/>
            <a:ext cx="61912"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08" name="Freeform 41"/>
          <p:cNvSpPr/>
          <p:nvPr/>
        </p:nvSpPr>
        <p:spPr bwMode="auto">
          <a:xfrm>
            <a:off x="4086225" y="3944938"/>
            <a:ext cx="74613" cy="47625"/>
          </a:xfrm>
          <a:custGeom>
            <a:avLst/>
            <a:gdLst>
              <a:gd name="T0" fmla="*/ 47 w 47"/>
              <a:gd name="T1" fmla="*/ 0 h 30"/>
              <a:gd name="T2" fmla="*/ 0 w 47"/>
              <a:gd name="T3" fmla="*/ 0 h 30"/>
              <a:gd name="T4" fmla="*/ 0 w 47"/>
              <a:gd name="T5" fmla="*/ 30 h 30"/>
              <a:gd name="T6" fmla="*/ 39 w 47"/>
              <a:gd name="T7" fmla="*/ 30 h 30"/>
              <a:gd name="T8" fmla="*/ 47 w 47"/>
              <a:gd name="T9" fmla="*/ 0 h 30"/>
            </a:gdLst>
            <a:ahLst/>
            <a:cxnLst>
              <a:cxn ang="0">
                <a:pos x="T0" y="T1"/>
              </a:cxn>
              <a:cxn ang="0">
                <a:pos x="T2" y="T3"/>
              </a:cxn>
              <a:cxn ang="0">
                <a:pos x="T4" y="T5"/>
              </a:cxn>
              <a:cxn ang="0">
                <a:pos x="T6" y="T7"/>
              </a:cxn>
              <a:cxn ang="0">
                <a:pos x="T8" y="T9"/>
              </a:cxn>
            </a:cxnLst>
            <a:rect l="0" t="0" r="r" b="b"/>
            <a:pathLst>
              <a:path w="47" h="30">
                <a:moveTo>
                  <a:pt x="47" y="0"/>
                </a:moveTo>
                <a:lnTo>
                  <a:pt x="0" y="0"/>
                </a:lnTo>
                <a:lnTo>
                  <a:pt x="0" y="30"/>
                </a:lnTo>
                <a:lnTo>
                  <a:pt x="39" y="30"/>
                </a:lnTo>
                <a:lnTo>
                  <a:pt x="47"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09" name="Freeform 42"/>
          <p:cNvSpPr/>
          <p:nvPr/>
        </p:nvSpPr>
        <p:spPr bwMode="auto">
          <a:xfrm>
            <a:off x="4086225" y="4000500"/>
            <a:ext cx="60325" cy="28575"/>
          </a:xfrm>
          <a:custGeom>
            <a:avLst/>
            <a:gdLst>
              <a:gd name="T0" fmla="*/ 0 w 38"/>
              <a:gd name="T1" fmla="*/ 18 h 18"/>
              <a:gd name="T2" fmla="*/ 33 w 38"/>
              <a:gd name="T3" fmla="*/ 18 h 18"/>
              <a:gd name="T4" fmla="*/ 38 w 38"/>
              <a:gd name="T5" fmla="*/ 0 h 18"/>
              <a:gd name="T6" fmla="*/ 0 w 38"/>
              <a:gd name="T7" fmla="*/ 0 h 18"/>
              <a:gd name="T8" fmla="*/ 0 w 38"/>
              <a:gd name="T9" fmla="*/ 18 h 18"/>
            </a:gdLst>
            <a:ahLst/>
            <a:cxnLst>
              <a:cxn ang="0">
                <a:pos x="T0" y="T1"/>
              </a:cxn>
              <a:cxn ang="0">
                <a:pos x="T2" y="T3"/>
              </a:cxn>
              <a:cxn ang="0">
                <a:pos x="T4" y="T5"/>
              </a:cxn>
              <a:cxn ang="0">
                <a:pos x="T6" y="T7"/>
              </a:cxn>
              <a:cxn ang="0">
                <a:pos x="T8" y="T9"/>
              </a:cxn>
            </a:cxnLst>
            <a:rect l="0" t="0" r="r" b="b"/>
            <a:pathLst>
              <a:path w="38" h="18">
                <a:moveTo>
                  <a:pt x="0" y="18"/>
                </a:moveTo>
                <a:lnTo>
                  <a:pt x="33" y="18"/>
                </a:lnTo>
                <a:lnTo>
                  <a:pt x="38" y="0"/>
                </a:lnTo>
                <a:lnTo>
                  <a:pt x="0" y="0"/>
                </a:lnTo>
                <a:lnTo>
                  <a:pt x="0" y="1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10" name="Freeform 43"/>
          <p:cNvSpPr/>
          <p:nvPr/>
        </p:nvSpPr>
        <p:spPr bwMode="auto">
          <a:xfrm>
            <a:off x="3933825" y="3944938"/>
            <a:ext cx="76200" cy="47625"/>
          </a:xfrm>
          <a:custGeom>
            <a:avLst/>
            <a:gdLst>
              <a:gd name="T0" fmla="*/ 48 w 48"/>
              <a:gd name="T1" fmla="*/ 0 h 30"/>
              <a:gd name="T2" fmla="*/ 0 w 48"/>
              <a:gd name="T3" fmla="*/ 0 h 30"/>
              <a:gd name="T4" fmla="*/ 9 w 48"/>
              <a:gd name="T5" fmla="*/ 30 h 30"/>
              <a:gd name="T6" fmla="*/ 48 w 48"/>
              <a:gd name="T7" fmla="*/ 30 h 30"/>
              <a:gd name="T8" fmla="*/ 48 w 48"/>
              <a:gd name="T9" fmla="*/ 0 h 30"/>
            </a:gdLst>
            <a:ahLst/>
            <a:cxnLst>
              <a:cxn ang="0">
                <a:pos x="T0" y="T1"/>
              </a:cxn>
              <a:cxn ang="0">
                <a:pos x="T2" y="T3"/>
              </a:cxn>
              <a:cxn ang="0">
                <a:pos x="T4" y="T5"/>
              </a:cxn>
              <a:cxn ang="0">
                <a:pos x="T6" y="T7"/>
              </a:cxn>
              <a:cxn ang="0">
                <a:pos x="T8" y="T9"/>
              </a:cxn>
            </a:cxnLst>
            <a:rect l="0" t="0" r="r" b="b"/>
            <a:pathLst>
              <a:path w="48" h="30">
                <a:moveTo>
                  <a:pt x="48" y="0"/>
                </a:moveTo>
                <a:lnTo>
                  <a:pt x="0" y="0"/>
                </a:lnTo>
                <a:lnTo>
                  <a:pt x="9" y="30"/>
                </a:lnTo>
                <a:lnTo>
                  <a:pt x="48" y="30"/>
                </a:lnTo>
                <a:lnTo>
                  <a:pt x="4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11" name="Freeform 44"/>
          <p:cNvSpPr/>
          <p:nvPr/>
        </p:nvSpPr>
        <p:spPr bwMode="auto">
          <a:xfrm>
            <a:off x="3924300" y="3835400"/>
            <a:ext cx="96838" cy="100013"/>
          </a:xfrm>
          <a:custGeom>
            <a:avLst/>
            <a:gdLst>
              <a:gd name="T0" fmla="*/ 0 w 58"/>
              <a:gd name="T1" fmla="*/ 41 h 59"/>
              <a:gd name="T2" fmla="*/ 5 w 58"/>
              <a:gd name="T3" fmla="*/ 59 h 59"/>
              <a:gd name="T4" fmla="*/ 51 w 58"/>
              <a:gd name="T5" fmla="*/ 59 h 59"/>
              <a:gd name="T6" fmla="*/ 51 w 58"/>
              <a:gd name="T7" fmla="*/ 41 h 59"/>
              <a:gd name="T8" fmla="*/ 33 w 58"/>
              <a:gd name="T9" fmla="*/ 41 h 59"/>
              <a:gd name="T10" fmla="*/ 58 w 58"/>
              <a:gd name="T11" fmla="*/ 8 h 59"/>
              <a:gd name="T12" fmla="*/ 47 w 58"/>
              <a:gd name="T13" fmla="*/ 0 h 59"/>
              <a:gd name="T14" fmla="*/ 15 w 58"/>
              <a:gd name="T15" fmla="*/ 41 h 59"/>
              <a:gd name="T16" fmla="*/ 0 w 58"/>
              <a:gd name="T17" fmla="*/ 4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9">
                <a:moveTo>
                  <a:pt x="0" y="41"/>
                </a:moveTo>
                <a:cubicBezTo>
                  <a:pt x="5" y="59"/>
                  <a:pt x="5" y="59"/>
                  <a:pt x="5" y="59"/>
                </a:cubicBezTo>
                <a:cubicBezTo>
                  <a:pt x="51" y="59"/>
                  <a:pt x="51" y="59"/>
                  <a:pt x="51" y="59"/>
                </a:cubicBezTo>
                <a:cubicBezTo>
                  <a:pt x="51" y="41"/>
                  <a:pt x="51" y="41"/>
                  <a:pt x="51" y="41"/>
                </a:cubicBezTo>
                <a:cubicBezTo>
                  <a:pt x="33" y="41"/>
                  <a:pt x="33" y="41"/>
                  <a:pt x="33" y="41"/>
                </a:cubicBezTo>
                <a:cubicBezTo>
                  <a:pt x="58" y="8"/>
                  <a:pt x="58" y="8"/>
                  <a:pt x="58" y="8"/>
                </a:cubicBezTo>
                <a:cubicBezTo>
                  <a:pt x="53" y="7"/>
                  <a:pt x="49" y="4"/>
                  <a:pt x="47" y="0"/>
                </a:cubicBezTo>
                <a:cubicBezTo>
                  <a:pt x="15" y="41"/>
                  <a:pt x="15" y="41"/>
                  <a:pt x="15" y="41"/>
                </a:cubicBezTo>
                <a:lnTo>
                  <a:pt x="0" y="4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12" name="Freeform 45"/>
          <p:cNvSpPr/>
          <p:nvPr/>
        </p:nvSpPr>
        <p:spPr bwMode="auto">
          <a:xfrm>
            <a:off x="4006850" y="3806825"/>
            <a:ext cx="36513" cy="36513"/>
          </a:xfrm>
          <a:custGeom>
            <a:avLst/>
            <a:gdLst>
              <a:gd name="T0" fmla="*/ 22 w 22"/>
              <a:gd name="T1" fmla="*/ 8 h 21"/>
              <a:gd name="T2" fmla="*/ 12 w 22"/>
              <a:gd name="T3" fmla="*/ 0 h 21"/>
              <a:gd name="T4" fmla="*/ 9 w 22"/>
              <a:gd name="T5" fmla="*/ 0 h 21"/>
              <a:gd name="T6" fmla="*/ 1 w 22"/>
              <a:gd name="T7" fmla="*/ 12 h 21"/>
              <a:gd name="T8" fmla="*/ 1 w 22"/>
              <a:gd name="T9" fmla="*/ 13 h 21"/>
              <a:gd name="T10" fmla="*/ 12 w 22"/>
              <a:gd name="T11" fmla="*/ 21 h 21"/>
              <a:gd name="T12" fmla="*/ 13 w 22"/>
              <a:gd name="T13" fmla="*/ 21 h 21"/>
              <a:gd name="T14" fmla="*/ 14 w 22"/>
              <a:gd name="T15" fmla="*/ 20 h 21"/>
              <a:gd name="T16" fmla="*/ 22 w 22"/>
              <a:gd name="T17" fmla="*/ 10 h 21"/>
              <a:gd name="T18" fmla="*/ 22 w 22"/>
              <a:gd name="T19" fmla="*/ 10 h 21"/>
              <a:gd name="T20" fmla="*/ 22 w 22"/>
              <a:gd name="T2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1">
                <a:moveTo>
                  <a:pt x="22" y="8"/>
                </a:moveTo>
                <a:cubicBezTo>
                  <a:pt x="21" y="3"/>
                  <a:pt x="16" y="0"/>
                  <a:pt x="12" y="0"/>
                </a:cubicBezTo>
                <a:cubicBezTo>
                  <a:pt x="11" y="0"/>
                  <a:pt x="10" y="0"/>
                  <a:pt x="9" y="0"/>
                </a:cubicBezTo>
                <a:cubicBezTo>
                  <a:pt x="4" y="1"/>
                  <a:pt x="0" y="7"/>
                  <a:pt x="1" y="12"/>
                </a:cubicBezTo>
                <a:cubicBezTo>
                  <a:pt x="1" y="12"/>
                  <a:pt x="1" y="12"/>
                  <a:pt x="1" y="13"/>
                </a:cubicBezTo>
                <a:cubicBezTo>
                  <a:pt x="3" y="17"/>
                  <a:pt x="7" y="21"/>
                  <a:pt x="12" y="21"/>
                </a:cubicBezTo>
                <a:cubicBezTo>
                  <a:pt x="12" y="21"/>
                  <a:pt x="12" y="21"/>
                  <a:pt x="13" y="21"/>
                </a:cubicBezTo>
                <a:cubicBezTo>
                  <a:pt x="13" y="21"/>
                  <a:pt x="14" y="20"/>
                  <a:pt x="14" y="20"/>
                </a:cubicBezTo>
                <a:cubicBezTo>
                  <a:pt x="19" y="19"/>
                  <a:pt x="22" y="15"/>
                  <a:pt x="22" y="10"/>
                </a:cubicBezTo>
                <a:cubicBezTo>
                  <a:pt x="22" y="10"/>
                  <a:pt x="22" y="10"/>
                  <a:pt x="22" y="10"/>
                </a:cubicBezTo>
                <a:cubicBezTo>
                  <a:pt x="22" y="9"/>
                  <a:pt x="22" y="9"/>
                  <a:pt x="22"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13" name="Freeform 46"/>
          <p:cNvSpPr/>
          <p:nvPr/>
        </p:nvSpPr>
        <p:spPr bwMode="auto">
          <a:xfrm>
            <a:off x="4071938" y="3835400"/>
            <a:ext cx="98425" cy="100013"/>
          </a:xfrm>
          <a:custGeom>
            <a:avLst/>
            <a:gdLst>
              <a:gd name="T0" fmla="*/ 12 w 58"/>
              <a:gd name="T1" fmla="*/ 0 h 59"/>
              <a:gd name="T2" fmla="*/ 0 w 58"/>
              <a:gd name="T3" fmla="*/ 8 h 59"/>
              <a:gd name="T4" fmla="*/ 25 w 58"/>
              <a:gd name="T5" fmla="*/ 41 h 59"/>
              <a:gd name="T6" fmla="*/ 8 w 58"/>
              <a:gd name="T7" fmla="*/ 41 h 59"/>
              <a:gd name="T8" fmla="*/ 8 w 58"/>
              <a:gd name="T9" fmla="*/ 59 h 59"/>
              <a:gd name="T10" fmla="*/ 53 w 58"/>
              <a:gd name="T11" fmla="*/ 59 h 59"/>
              <a:gd name="T12" fmla="*/ 58 w 58"/>
              <a:gd name="T13" fmla="*/ 41 h 59"/>
              <a:gd name="T14" fmla="*/ 43 w 58"/>
              <a:gd name="T15" fmla="*/ 41 h 59"/>
              <a:gd name="T16" fmla="*/ 12 w 58"/>
              <a:gd name="T1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9">
                <a:moveTo>
                  <a:pt x="12" y="0"/>
                </a:moveTo>
                <a:cubicBezTo>
                  <a:pt x="10" y="4"/>
                  <a:pt x="6" y="7"/>
                  <a:pt x="0" y="8"/>
                </a:cubicBezTo>
                <a:cubicBezTo>
                  <a:pt x="25" y="41"/>
                  <a:pt x="25" y="41"/>
                  <a:pt x="25" y="41"/>
                </a:cubicBezTo>
                <a:cubicBezTo>
                  <a:pt x="8" y="41"/>
                  <a:pt x="8" y="41"/>
                  <a:pt x="8" y="41"/>
                </a:cubicBezTo>
                <a:cubicBezTo>
                  <a:pt x="8" y="59"/>
                  <a:pt x="8" y="59"/>
                  <a:pt x="8" y="59"/>
                </a:cubicBezTo>
                <a:cubicBezTo>
                  <a:pt x="53" y="59"/>
                  <a:pt x="53" y="59"/>
                  <a:pt x="53" y="59"/>
                </a:cubicBezTo>
                <a:cubicBezTo>
                  <a:pt x="58" y="41"/>
                  <a:pt x="58" y="41"/>
                  <a:pt x="58" y="41"/>
                </a:cubicBezTo>
                <a:cubicBezTo>
                  <a:pt x="43" y="41"/>
                  <a:pt x="43" y="41"/>
                  <a:pt x="43" y="41"/>
                </a:cubicBezTo>
                <a:lnTo>
                  <a:pt x="1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14" name="Freeform 47"/>
          <p:cNvSpPr/>
          <p:nvPr/>
        </p:nvSpPr>
        <p:spPr bwMode="auto">
          <a:xfrm>
            <a:off x="4052888" y="3806825"/>
            <a:ext cx="34925" cy="36513"/>
          </a:xfrm>
          <a:custGeom>
            <a:avLst/>
            <a:gdLst>
              <a:gd name="T0" fmla="*/ 0 w 21"/>
              <a:gd name="T1" fmla="*/ 8 h 21"/>
              <a:gd name="T2" fmla="*/ 0 w 21"/>
              <a:gd name="T3" fmla="*/ 10 h 21"/>
              <a:gd name="T4" fmla="*/ 0 w 21"/>
              <a:gd name="T5" fmla="*/ 10 h 21"/>
              <a:gd name="T6" fmla="*/ 8 w 21"/>
              <a:gd name="T7" fmla="*/ 20 h 21"/>
              <a:gd name="T8" fmla="*/ 9 w 21"/>
              <a:gd name="T9" fmla="*/ 21 h 21"/>
              <a:gd name="T10" fmla="*/ 10 w 21"/>
              <a:gd name="T11" fmla="*/ 21 h 21"/>
              <a:gd name="T12" fmla="*/ 20 w 21"/>
              <a:gd name="T13" fmla="*/ 13 h 21"/>
              <a:gd name="T14" fmla="*/ 20 w 21"/>
              <a:gd name="T15" fmla="*/ 12 h 21"/>
              <a:gd name="T16" fmla="*/ 12 w 21"/>
              <a:gd name="T17" fmla="*/ 0 h 21"/>
              <a:gd name="T18" fmla="*/ 10 w 21"/>
              <a:gd name="T19" fmla="*/ 0 h 21"/>
              <a:gd name="T20" fmla="*/ 0 w 21"/>
              <a:gd name="T2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1">
                <a:moveTo>
                  <a:pt x="0" y="8"/>
                </a:moveTo>
                <a:cubicBezTo>
                  <a:pt x="0" y="9"/>
                  <a:pt x="0" y="9"/>
                  <a:pt x="0" y="10"/>
                </a:cubicBezTo>
                <a:cubicBezTo>
                  <a:pt x="0" y="10"/>
                  <a:pt x="0" y="10"/>
                  <a:pt x="0" y="10"/>
                </a:cubicBezTo>
                <a:cubicBezTo>
                  <a:pt x="0" y="15"/>
                  <a:pt x="3" y="19"/>
                  <a:pt x="8" y="20"/>
                </a:cubicBezTo>
                <a:cubicBezTo>
                  <a:pt x="8" y="20"/>
                  <a:pt x="9" y="21"/>
                  <a:pt x="9" y="21"/>
                </a:cubicBezTo>
                <a:cubicBezTo>
                  <a:pt x="9" y="21"/>
                  <a:pt x="10" y="21"/>
                  <a:pt x="10" y="21"/>
                </a:cubicBezTo>
                <a:cubicBezTo>
                  <a:pt x="15" y="21"/>
                  <a:pt x="19" y="17"/>
                  <a:pt x="20" y="13"/>
                </a:cubicBezTo>
                <a:cubicBezTo>
                  <a:pt x="20" y="12"/>
                  <a:pt x="20" y="12"/>
                  <a:pt x="20" y="12"/>
                </a:cubicBezTo>
                <a:cubicBezTo>
                  <a:pt x="21" y="7"/>
                  <a:pt x="18" y="1"/>
                  <a:pt x="12" y="0"/>
                </a:cubicBezTo>
                <a:cubicBezTo>
                  <a:pt x="12" y="0"/>
                  <a:pt x="11" y="0"/>
                  <a:pt x="10" y="0"/>
                </a:cubicBezTo>
                <a:cubicBezTo>
                  <a:pt x="5" y="0"/>
                  <a:pt x="1" y="3"/>
                  <a:pt x="0"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15" name="Oval 48"/>
          <p:cNvSpPr>
            <a:spLocks noChangeArrowheads="1"/>
          </p:cNvSpPr>
          <p:nvPr/>
        </p:nvSpPr>
        <p:spPr bwMode="auto">
          <a:xfrm>
            <a:off x="5130800" y="3854450"/>
            <a:ext cx="23813" cy="238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16" name="Oval 49"/>
          <p:cNvSpPr>
            <a:spLocks noChangeArrowheads="1"/>
          </p:cNvSpPr>
          <p:nvPr/>
        </p:nvSpPr>
        <p:spPr bwMode="auto">
          <a:xfrm>
            <a:off x="5154613" y="3829050"/>
            <a:ext cx="20637" cy="190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17" name="Oval 50"/>
          <p:cNvSpPr>
            <a:spLocks noChangeArrowheads="1"/>
          </p:cNvSpPr>
          <p:nvPr/>
        </p:nvSpPr>
        <p:spPr bwMode="auto">
          <a:xfrm>
            <a:off x="5135563" y="3797300"/>
            <a:ext cx="14287" cy="111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18" name="Oval 51"/>
          <p:cNvSpPr>
            <a:spLocks noChangeArrowheads="1"/>
          </p:cNvSpPr>
          <p:nvPr/>
        </p:nvSpPr>
        <p:spPr bwMode="auto">
          <a:xfrm>
            <a:off x="5130800" y="3743325"/>
            <a:ext cx="23813" cy="238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19" name="Freeform 52"/>
          <p:cNvSpPr>
            <a:spLocks noEditPoints="1"/>
          </p:cNvSpPr>
          <p:nvPr/>
        </p:nvSpPr>
        <p:spPr bwMode="auto">
          <a:xfrm>
            <a:off x="5097463" y="3632200"/>
            <a:ext cx="122237" cy="274638"/>
          </a:xfrm>
          <a:custGeom>
            <a:avLst/>
            <a:gdLst>
              <a:gd name="T0" fmla="*/ 39 w 72"/>
              <a:gd name="T1" fmla="*/ 8 h 162"/>
              <a:gd name="T2" fmla="*/ 37 w 72"/>
              <a:gd name="T3" fmla="*/ 14 h 162"/>
              <a:gd name="T4" fmla="*/ 37 w 72"/>
              <a:gd name="T5" fmla="*/ 24 h 162"/>
              <a:gd name="T6" fmla="*/ 34 w 72"/>
              <a:gd name="T7" fmla="*/ 24 h 162"/>
              <a:gd name="T8" fmla="*/ 34 w 72"/>
              <a:gd name="T9" fmla="*/ 53 h 162"/>
              <a:gd name="T10" fmla="*/ 37 w 72"/>
              <a:gd name="T11" fmla="*/ 53 h 162"/>
              <a:gd name="T12" fmla="*/ 37 w 72"/>
              <a:gd name="T13" fmla="*/ 74 h 162"/>
              <a:gd name="T14" fmla="*/ 37 w 72"/>
              <a:gd name="T15" fmla="*/ 84 h 162"/>
              <a:gd name="T16" fmla="*/ 44 w 72"/>
              <a:gd name="T17" fmla="*/ 91 h 162"/>
              <a:gd name="T18" fmla="*/ 45 w 72"/>
              <a:gd name="T19" fmla="*/ 91 h 162"/>
              <a:gd name="T20" fmla="*/ 50 w 72"/>
              <a:gd name="T21" fmla="*/ 84 h 162"/>
              <a:gd name="T22" fmla="*/ 50 w 72"/>
              <a:gd name="T23" fmla="*/ 53 h 162"/>
              <a:gd name="T24" fmla="*/ 54 w 72"/>
              <a:gd name="T25" fmla="*/ 53 h 162"/>
              <a:gd name="T26" fmla="*/ 54 w 72"/>
              <a:gd name="T27" fmla="*/ 53 h 162"/>
              <a:gd name="T28" fmla="*/ 54 w 72"/>
              <a:gd name="T29" fmla="*/ 147 h 162"/>
              <a:gd name="T30" fmla="*/ 34 w 72"/>
              <a:gd name="T31" fmla="*/ 147 h 162"/>
              <a:gd name="T32" fmla="*/ 34 w 72"/>
              <a:gd name="T33" fmla="*/ 162 h 162"/>
              <a:gd name="T34" fmla="*/ 68 w 72"/>
              <a:gd name="T35" fmla="*/ 162 h 162"/>
              <a:gd name="T36" fmla="*/ 68 w 72"/>
              <a:gd name="T37" fmla="*/ 24 h 162"/>
              <a:gd name="T38" fmla="*/ 50 w 72"/>
              <a:gd name="T39" fmla="*/ 24 h 162"/>
              <a:gd name="T40" fmla="*/ 50 w 72"/>
              <a:gd name="T41" fmla="*/ 17 h 162"/>
              <a:gd name="T42" fmla="*/ 67 w 72"/>
              <a:gd name="T43" fmla="*/ 13 h 162"/>
              <a:gd name="T44" fmla="*/ 71 w 72"/>
              <a:gd name="T45" fmla="*/ 6 h 162"/>
              <a:gd name="T46" fmla="*/ 64 w 72"/>
              <a:gd name="T47" fmla="*/ 1 h 162"/>
              <a:gd name="T48" fmla="*/ 43 w 72"/>
              <a:gd name="T49" fmla="*/ 6 h 162"/>
              <a:gd name="T50" fmla="*/ 39 w 72"/>
              <a:gd name="T51" fmla="*/ 8 h 162"/>
              <a:gd name="T52" fmla="*/ 34 w 72"/>
              <a:gd name="T53" fmla="*/ 24 h 162"/>
              <a:gd name="T54" fmla="*/ 0 w 72"/>
              <a:gd name="T55" fmla="*/ 24 h 162"/>
              <a:gd name="T56" fmla="*/ 0 w 72"/>
              <a:gd name="T57" fmla="*/ 162 h 162"/>
              <a:gd name="T58" fmla="*/ 34 w 72"/>
              <a:gd name="T59" fmla="*/ 162 h 162"/>
              <a:gd name="T60" fmla="*/ 34 w 72"/>
              <a:gd name="T61" fmla="*/ 147 h 162"/>
              <a:gd name="T62" fmla="*/ 14 w 72"/>
              <a:gd name="T63" fmla="*/ 147 h 162"/>
              <a:gd name="T64" fmla="*/ 14 w 72"/>
              <a:gd name="T65" fmla="*/ 53 h 162"/>
              <a:gd name="T66" fmla="*/ 34 w 72"/>
              <a:gd name="T67" fmla="*/ 53 h 162"/>
              <a:gd name="T68" fmla="*/ 34 w 72"/>
              <a:gd name="T69" fmla="*/ 2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162">
                <a:moveTo>
                  <a:pt x="39" y="8"/>
                </a:moveTo>
                <a:cubicBezTo>
                  <a:pt x="37" y="10"/>
                  <a:pt x="37" y="12"/>
                  <a:pt x="37" y="14"/>
                </a:cubicBezTo>
                <a:cubicBezTo>
                  <a:pt x="37" y="14"/>
                  <a:pt x="37" y="18"/>
                  <a:pt x="37" y="24"/>
                </a:cubicBezTo>
                <a:cubicBezTo>
                  <a:pt x="34" y="24"/>
                  <a:pt x="34" y="24"/>
                  <a:pt x="34" y="24"/>
                </a:cubicBezTo>
                <a:cubicBezTo>
                  <a:pt x="34" y="53"/>
                  <a:pt x="34" y="53"/>
                  <a:pt x="34" y="53"/>
                </a:cubicBezTo>
                <a:cubicBezTo>
                  <a:pt x="37" y="53"/>
                  <a:pt x="37" y="53"/>
                  <a:pt x="37" y="53"/>
                </a:cubicBezTo>
                <a:cubicBezTo>
                  <a:pt x="37" y="64"/>
                  <a:pt x="37" y="73"/>
                  <a:pt x="37" y="74"/>
                </a:cubicBezTo>
                <a:cubicBezTo>
                  <a:pt x="37" y="76"/>
                  <a:pt x="37" y="84"/>
                  <a:pt x="37" y="84"/>
                </a:cubicBezTo>
                <a:cubicBezTo>
                  <a:pt x="37" y="88"/>
                  <a:pt x="40" y="91"/>
                  <a:pt x="44" y="91"/>
                </a:cubicBezTo>
                <a:cubicBezTo>
                  <a:pt x="44" y="91"/>
                  <a:pt x="45" y="91"/>
                  <a:pt x="45" y="91"/>
                </a:cubicBezTo>
                <a:cubicBezTo>
                  <a:pt x="48" y="90"/>
                  <a:pt x="50" y="87"/>
                  <a:pt x="50" y="84"/>
                </a:cubicBezTo>
                <a:cubicBezTo>
                  <a:pt x="50" y="53"/>
                  <a:pt x="50" y="53"/>
                  <a:pt x="50" y="53"/>
                </a:cubicBezTo>
                <a:cubicBezTo>
                  <a:pt x="54" y="53"/>
                  <a:pt x="54" y="53"/>
                  <a:pt x="54" y="53"/>
                </a:cubicBezTo>
                <a:cubicBezTo>
                  <a:pt x="54" y="53"/>
                  <a:pt x="54" y="53"/>
                  <a:pt x="54" y="53"/>
                </a:cubicBezTo>
                <a:cubicBezTo>
                  <a:pt x="54" y="147"/>
                  <a:pt x="54" y="147"/>
                  <a:pt x="54" y="147"/>
                </a:cubicBezTo>
                <a:cubicBezTo>
                  <a:pt x="34" y="147"/>
                  <a:pt x="34" y="147"/>
                  <a:pt x="34" y="147"/>
                </a:cubicBezTo>
                <a:cubicBezTo>
                  <a:pt x="34" y="162"/>
                  <a:pt x="34" y="162"/>
                  <a:pt x="34" y="162"/>
                </a:cubicBezTo>
                <a:cubicBezTo>
                  <a:pt x="68" y="162"/>
                  <a:pt x="68" y="162"/>
                  <a:pt x="68" y="162"/>
                </a:cubicBezTo>
                <a:cubicBezTo>
                  <a:pt x="68" y="24"/>
                  <a:pt x="68" y="24"/>
                  <a:pt x="68" y="24"/>
                </a:cubicBezTo>
                <a:cubicBezTo>
                  <a:pt x="50" y="24"/>
                  <a:pt x="50" y="24"/>
                  <a:pt x="50" y="24"/>
                </a:cubicBezTo>
                <a:cubicBezTo>
                  <a:pt x="50" y="17"/>
                  <a:pt x="50" y="17"/>
                  <a:pt x="50" y="17"/>
                </a:cubicBezTo>
                <a:cubicBezTo>
                  <a:pt x="67" y="13"/>
                  <a:pt x="67" y="13"/>
                  <a:pt x="67" y="13"/>
                </a:cubicBezTo>
                <a:cubicBezTo>
                  <a:pt x="70" y="13"/>
                  <a:pt x="72" y="9"/>
                  <a:pt x="71" y="6"/>
                </a:cubicBezTo>
                <a:cubicBezTo>
                  <a:pt x="71" y="2"/>
                  <a:pt x="67" y="0"/>
                  <a:pt x="64" y="1"/>
                </a:cubicBezTo>
                <a:cubicBezTo>
                  <a:pt x="62" y="1"/>
                  <a:pt x="46" y="5"/>
                  <a:pt x="43" y="6"/>
                </a:cubicBezTo>
                <a:cubicBezTo>
                  <a:pt x="42" y="6"/>
                  <a:pt x="40" y="7"/>
                  <a:pt x="39" y="8"/>
                </a:cubicBezTo>
                <a:close/>
                <a:moveTo>
                  <a:pt x="34" y="24"/>
                </a:moveTo>
                <a:cubicBezTo>
                  <a:pt x="0" y="24"/>
                  <a:pt x="0" y="24"/>
                  <a:pt x="0" y="24"/>
                </a:cubicBezTo>
                <a:cubicBezTo>
                  <a:pt x="0" y="162"/>
                  <a:pt x="0" y="162"/>
                  <a:pt x="0" y="162"/>
                </a:cubicBezTo>
                <a:cubicBezTo>
                  <a:pt x="34" y="162"/>
                  <a:pt x="34" y="162"/>
                  <a:pt x="34" y="162"/>
                </a:cubicBezTo>
                <a:cubicBezTo>
                  <a:pt x="34" y="147"/>
                  <a:pt x="34" y="147"/>
                  <a:pt x="34" y="147"/>
                </a:cubicBezTo>
                <a:cubicBezTo>
                  <a:pt x="14" y="147"/>
                  <a:pt x="14" y="147"/>
                  <a:pt x="14" y="147"/>
                </a:cubicBezTo>
                <a:cubicBezTo>
                  <a:pt x="14" y="53"/>
                  <a:pt x="14" y="53"/>
                  <a:pt x="14" y="53"/>
                </a:cubicBezTo>
                <a:cubicBezTo>
                  <a:pt x="34" y="53"/>
                  <a:pt x="34" y="53"/>
                  <a:pt x="34" y="53"/>
                </a:cubicBezTo>
                <a:lnTo>
                  <a:pt x="34" y="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20" name="Freeform 53"/>
          <p:cNvSpPr>
            <a:spLocks noEditPoints="1"/>
          </p:cNvSpPr>
          <p:nvPr/>
        </p:nvSpPr>
        <p:spPr bwMode="auto">
          <a:xfrm>
            <a:off x="4116388" y="3043238"/>
            <a:ext cx="107950" cy="242887"/>
          </a:xfrm>
          <a:custGeom>
            <a:avLst/>
            <a:gdLst>
              <a:gd name="T0" fmla="*/ 32 w 64"/>
              <a:gd name="T1" fmla="*/ 124 h 143"/>
              <a:gd name="T2" fmla="*/ 32 w 64"/>
              <a:gd name="T3" fmla="*/ 124 h 143"/>
              <a:gd name="T4" fmla="*/ 63 w 64"/>
              <a:gd name="T5" fmla="*/ 139 h 143"/>
              <a:gd name="T6" fmla="*/ 64 w 64"/>
              <a:gd name="T7" fmla="*/ 139 h 143"/>
              <a:gd name="T8" fmla="*/ 64 w 64"/>
              <a:gd name="T9" fmla="*/ 38 h 143"/>
              <a:gd name="T10" fmla="*/ 62 w 64"/>
              <a:gd name="T11" fmla="*/ 23 h 143"/>
              <a:gd name="T12" fmla="*/ 54 w 64"/>
              <a:gd name="T13" fmla="*/ 13 h 143"/>
              <a:gd name="T14" fmla="*/ 54 w 64"/>
              <a:gd name="T15" fmla="*/ 4 h 143"/>
              <a:gd name="T16" fmla="*/ 54 w 64"/>
              <a:gd name="T17" fmla="*/ 0 h 143"/>
              <a:gd name="T18" fmla="*/ 50 w 64"/>
              <a:gd name="T19" fmla="*/ 0 h 143"/>
              <a:gd name="T20" fmla="*/ 32 w 64"/>
              <a:gd name="T21" fmla="*/ 0 h 143"/>
              <a:gd name="T22" fmla="*/ 32 w 64"/>
              <a:gd name="T23" fmla="*/ 4 h 143"/>
              <a:gd name="T24" fmla="*/ 50 w 64"/>
              <a:gd name="T25" fmla="*/ 4 h 143"/>
              <a:gd name="T26" fmla="*/ 50 w 64"/>
              <a:gd name="T27" fmla="*/ 11 h 143"/>
              <a:gd name="T28" fmla="*/ 50 w 64"/>
              <a:gd name="T29" fmla="*/ 60 h 143"/>
              <a:gd name="T30" fmla="*/ 32 w 64"/>
              <a:gd name="T31" fmla="*/ 42 h 143"/>
              <a:gd name="T32" fmla="*/ 32 w 64"/>
              <a:gd name="T33" fmla="*/ 42 h 143"/>
              <a:gd name="T34" fmla="*/ 32 w 64"/>
              <a:gd name="T35" fmla="*/ 124 h 143"/>
              <a:gd name="T36" fmla="*/ 1 w 64"/>
              <a:gd name="T37" fmla="*/ 139 h 143"/>
              <a:gd name="T38" fmla="*/ 32 w 64"/>
              <a:gd name="T39" fmla="*/ 124 h 143"/>
              <a:gd name="T40" fmla="*/ 32 w 64"/>
              <a:gd name="T41" fmla="*/ 42 h 143"/>
              <a:gd name="T42" fmla="*/ 14 w 64"/>
              <a:gd name="T43" fmla="*/ 60 h 143"/>
              <a:gd name="T44" fmla="*/ 14 w 64"/>
              <a:gd name="T45" fmla="*/ 11 h 143"/>
              <a:gd name="T46" fmla="*/ 14 w 64"/>
              <a:gd name="T47" fmla="*/ 11 h 143"/>
              <a:gd name="T48" fmla="*/ 14 w 64"/>
              <a:gd name="T49" fmla="*/ 11 h 143"/>
              <a:gd name="T50" fmla="*/ 14 w 64"/>
              <a:gd name="T51" fmla="*/ 4 h 143"/>
              <a:gd name="T52" fmla="*/ 32 w 64"/>
              <a:gd name="T53" fmla="*/ 4 h 143"/>
              <a:gd name="T54" fmla="*/ 32 w 64"/>
              <a:gd name="T55" fmla="*/ 0 h 143"/>
              <a:gd name="T56" fmla="*/ 14 w 64"/>
              <a:gd name="T57" fmla="*/ 0 h 143"/>
              <a:gd name="T58" fmla="*/ 10 w 64"/>
              <a:gd name="T59" fmla="*/ 0 h 143"/>
              <a:gd name="T60" fmla="*/ 10 w 64"/>
              <a:gd name="T61" fmla="*/ 4 h 143"/>
              <a:gd name="T62" fmla="*/ 10 w 64"/>
              <a:gd name="T63" fmla="*/ 13 h 143"/>
              <a:gd name="T64" fmla="*/ 1 w 64"/>
              <a:gd name="T65" fmla="*/ 23 h 143"/>
              <a:gd name="T66" fmla="*/ 0 w 64"/>
              <a:gd name="T67" fmla="*/ 38 h 143"/>
              <a:gd name="T68" fmla="*/ 0 w 64"/>
              <a:gd name="T69" fmla="*/ 139 h 143"/>
              <a:gd name="T70" fmla="*/ 1 w 64"/>
              <a:gd name="T71" fmla="*/ 13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 h="143">
                <a:moveTo>
                  <a:pt x="32" y="124"/>
                </a:moveTo>
                <a:cubicBezTo>
                  <a:pt x="32" y="124"/>
                  <a:pt x="32" y="124"/>
                  <a:pt x="32" y="124"/>
                </a:cubicBezTo>
                <a:cubicBezTo>
                  <a:pt x="47" y="124"/>
                  <a:pt x="59" y="128"/>
                  <a:pt x="63" y="139"/>
                </a:cubicBezTo>
                <a:cubicBezTo>
                  <a:pt x="64" y="143"/>
                  <a:pt x="64" y="143"/>
                  <a:pt x="64" y="139"/>
                </a:cubicBezTo>
                <a:cubicBezTo>
                  <a:pt x="64" y="118"/>
                  <a:pt x="64" y="59"/>
                  <a:pt x="64" y="38"/>
                </a:cubicBezTo>
                <a:cubicBezTo>
                  <a:pt x="64" y="34"/>
                  <a:pt x="64" y="27"/>
                  <a:pt x="62" y="23"/>
                </a:cubicBezTo>
                <a:cubicBezTo>
                  <a:pt x="61" y="18"/>
                  <a:pt x="58" y="15"/>
                  <a:pt x="54" y="13"/>
                </a:cubicBezTo>
                <a:cubicBezTo>
                  <a:pt x="54" y="4"/>
                  <a:pt x="54" y="4"/>
                  <a:pt x="54" y="4"/>
                </a:cubicBezTo>
                <a:cubicBezTo>
                  <a:pt x="54" y="0"/>
                  <a:pt x="54" y="0"/>
                  <a:pt x="54" y="0"/>
                </a:cubicBezTo>
                <a:cubicBezTo>
                  <a:pt x="50" y="0"/>
                  <a:pt x="50" y="0"/>
                  <a:pt x="50" y="0"/>
                </a:cubicBezTo>
                <a:cubicBezTo>
                  <a:pt x="32" y="0"/>
                  <a:pt x="32" y="0"/>
                  <a:pt x="32" y="0"/>
                </a:cubicBezTo>
                <a:cubicBezTo>
                  <a:pt x="32" y="4"/>
                  <a:pt x="32" y="4"/>
                  <a:pt x="32" y="4"/>
                </a:cubicBezTo>
                <a:cubicBezTo>
                  <a:pt x="50" y="4"/>
                  <a:pt x="50" y="4"/>
                  <a:pt x="50" y="4"/>
                </a:cubicBezTo>
                <a:cubicBezTo>
                  <a:pt x="50" y="11"/>
                  <a:pt x="50" y="11"/>
                  <a:pt x="50" y="11"/>
                </a:cubicBezTo>
                <a:cubicBezTo>
                  <a:pt x="50" y="60"/>
                  <a:pt x="50" y="60"/>
                  <a:pt x="50" y="60"/>
                </a:cubicBezTo>
                <a:cubicBezTo>
                  <a:pt x="32" y="42"/>
                  <a:pt x="32" y="42"/>
                  <a:pt x="32" y="42"/>
                </a:cubicBezTo>
                <a:cubicBezTo>
                  <a:pt x="32" y="42"/>
                  <a:pt x="32" y="42"/>
                  <a:pt x="32" y="42"/>
                </a:cubicBezTo>
                <a:lnTo>
                  <a:pt x="32" y="124"/>
                </a:lnTo>
                <a:close/>
                <a:moveTo>
                  <a:pt x="1" y="139"/>
                </a:moveTo>
                <a:cubicBezTo>
                  <a:pt x="5" y="128"/>
                  <a:pt x="17" y="124"/>
                  <a:pt x="32" y="124"/>
                </a:cubicBezTo>
                <a:cubicBezTo>
                  <a:pt x="32" y="42"/>
                  <a:pt x="32" y="42"/>
                  <a:pt x="32" y="42"/>
                </a:cubicBezTo>
                <a:cubicBezTo>
                  <a:pt x="14" y="60"/>
                  <a:pt x="14" y="60"/>
                  <a:pt x="14" y="60"/>
                </a:cubicBezTo>
                <a:cubicBezTo>
                  <a:pt x="14" y="11"/>
                  <a:pt x="14" y="11"/>
                  <a:pt x="14" y="11"/>
                </a:cubicBezTo>
                <a:cubicBezTo>
                  <a:pt x="14" y="11"/>
                  <a:pt x="14" y="11"/>
                  <a:pt x="14" y="11"/>
                </a:cubicBezTo>
                <a:cubicBezTo>
                  <a:pt x="14" y="11"/>
                  <a:pt x="14" y="11"/>
                  <a:pt x="14" y="11"/>
                </a:cubicBezTo>
                <a:cubicBezTo>
                  <a:pt x="14" y="4"/>
                  <a:pt x="14" y="4"/>
                  <a:pt x="14" y="4"/>
                </a:cubicBezTo>
                <a:cubicBezTo>
                  <a:pt x="32" y="4"/>
                  <a:pt x="32" y="4"/>
                  <a:pt x="32" y="4"/>
                </a:cubicBezTo>
                <a:cubicBezTo>
                  <a:pt x="32" y="0"/>
                  <a:pt x="32" y="0"/>
                  <a:pt x="32" y="0"/>
                </a:cubicBezTo>
                <a:cubicBezTo>
                  <a:pt x="14" y="0"/>
                  <a:pt x="14" y="0"/>
                  <a:pt x="14" y="0"/>
                </a:cubicBezTo>
                <a:cubicBezTo>
                  <a:pt x="10" y="0"/>
                  <a:pt x="10" y="0"/>
                  <a:pt x="10" y="0"/>
                </a:cubicBezTo>
                <a:cubicBezTo>
                  <a:pt x="10" y="4"/>
                  <a:pt x="10" y="4"/>
                  <a:pt x="10" y="4"/>
                </a:cubicBezTo>
                <a:cubicBezTo>
                  <a:pt x="10" y="13"/>
                  <a:pt x="10" y="13"/>
                  <a:pt x="10" y="13"/>
                </a:cubicBezTo>
                <a:cubicBezTo>
                  <a:pt x="6" y="15"/>
                  <a:pt x="3" y="18"/>
                  <a:pt x="1" y="23"/>
                </a:cubicBezTo>
                <a:cubicBezTo>
                  <a:pt x="0" y="27"/>
                  <a:pt x="0" y="34"/>
                  <a:pt x="0" y="38"/>
                </a:cubicBezTo>
                <a:cubicBezTo>
                  <a:pt x="0" y="59"/>
                  <a:pt x="0" y="118"/>
                  <a:pt x="0" y="139"/>
                </a:cubicBezTo>
                <a:cubicBezTo>
                  <a:pt x="0" y="143"/>
                  <a:pt x="0" y="143"/>
                  <a:pt x="1" y="13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21" name="Freeform 54"/>
          <p:cNvSpPr/>
          <p:nvPr/>
        </p:nvSpPr>
        <p:spPr bwMode="auto">
          <a:xfrm>
            <a:off x="4232275" y="3059113"/>
            <a:ext cx="107950" cy="227012"/>
          </a:xfrm>
          <a:custGeom>
            <a:avLst/>
            <a:gdLst>
              <a:gd name="T0" fmla="*/ 1 w 64"/>
              <a:gd name="T1" fmla="*/ 130 h 134"/>
              <a:gd name="T2" fmla="*/ 32 w 64"/>
              <a:gd name="T3" fmla="*/ 115 h 134"/>
              <a:gd name="T4" fmla="*/ 63 w 64"/>
              <a:gd name="T5" fmla="*/ 130 h 134"/>
              <a:gd name="T6" fmla="*/ 64 w 64"/>
              <a:gd name="T7" fmla="*/ 130 h 134"/>
              <a:gd name="T8" fmla="*/ 64 w 64"/>
              <a:gd name="T9" fmla="*/ 29 h 134"/>
              <a:gd name="T10" fmla="*/ 63 w 64"/>
              <a:gd name="T11" fmla="*/ 14 h 134"/>
              <a:gd name="T12" fmla="*/ 32 w 64"/>
              <a:gd name="T13" fmla="*/ 0 h 134"/>
              <a:gd name="T14" fmla="*/ 1 w 64"/>
              <a:gd name="T15" fmla="*/ 14 h 134"/>
              <a:gd name="T16" fmla="*/ 0 w 64"/>
              <a:gd name="T17" fmla="*/ 29 h 134"/>
              <a:gd name="T18" fmla="*/ 0 w 64"/>
              <a:gd name="T19" fmla="*/ 130 h 134"/>
              <a:gd name="T20" fmla="*/ 1 w 64"/>
              <a:gd name="T2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34">
                <a:moveTo>
                  <a:pt x="1" y="130"/>
                </a:moveTo>
                <a:cubicBezTo>
                  <a:pt x="5" y="119"/>
                  <a:pt x="17" y="115"/>
                  <a:pt x="32" y="115"/>
                </a:cubicBezTo>
                <a:cubicBezTo>
                  <a:pt x="47" y="115"/>
                  <a:pt x="59" y="119"/>
                  <a:pt x="63" y="130"/>
                </a:cubicBezTo>
                <a:cubicBezTo>
                  <a:pt x="64" y="134"/>
                  <a:pt x="64" y="134"/>
                  <a:pt x="64" y="130"/>
                </a:cubicBezTo>
                <a:cubicBezTo>
                  <a:pt x="64" y="109"/>
                  <a:pt x="64" y="50"/>
                  <a:pt x="64" y="29"/>
                </a:cubicBezTo>
                <a:cubicBezTo>
                  <a:pt x="64" y="25"/>
                  <a:pt x="64" y="18"/>
                  <a:pt x="63" y="14"/>
                </a:cubicBezTo>
                <a:cubicBezTo>
                  <a:pt x="59" y="3"/>
                  <a:pt x="46" y="0"/>
                  <a:pt x="32" y="0"/>
                </a:cubicBezTo>
                <a:cubicBezTo>
                  <a:pt x="17" y="0"/>
                  <a:pt x="5" y="3"/>
                  <a:pt x="1" y="14"/>
                </a:cubicBezTo>
                <a:cubicBezTo>
                  <a:pt x="0" y="18"/>
                  <a:pt x="0" y="25"/>
                  <a:pt x="0" y="29"/>
                </a:cubicBezTo>
                <a:cubicBezTo>
                  <a:pt x="0" y="50"/>
                  <a:pt x="0" y="109"/>
                  <a:pt x="0" y="130"/>
                </a:cubicBezTo>
                <a:cubicBezTo>
                  <a:pt x="0" y="134"/>
                  <a:pt x="0" y="134"/>
                  <a:pt x="1" y="13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22" name="Freeform 55"/>
          <p:cNvSpPr/>
          <p:nvPr/>
        </p:nvSpPr>
        <p:spPr bwMode="auto">
          <a:xfrm>
            <a:off x="5041900" y="3160713"/>
            <a:ext cx="254000" cy="209550"/>
          </a:xfrm>
          <a:custGeom>
            <a:avLst/>
            <a:gdLst>
              <a:gd name="T0" fmla="*/ 131 w 160"/>
              <a:gd name="T1" fmla="*/ 0 h 132"/>
              <a:gd name="T2" fmla="*/ 56 w 160"/>
              <a:gd name="T3" fmla="*/ 75 h 132"/>
              <a:gd name="T4" fmla="*/ 28 w 160"/>
              <a:gd name="T5" fmla="*/ 46 h 132"/>
              <a:gd name="T6" fmla="*/ 0 w 160"/>
              <a:gd name="T7" fmla="*/ 76 h 132"/>
              <a:gd name="T8" fmla="*/ 27 w 160"/>
              <a:gd name="T9" fmla="*/ 103 h 132"/>
              <a:gd name="T10" fmla="*/ 56 w 160"/>
              <a:gd name="T11" fmla="*/ 132 h 132"/>
              <a:gd name="T12" fmla="*/ 86 w 160"/>
              <a:gd name="T13" fmla="*/ 103 h 132"/>
              <a:gd name="T14" fmla="*/ 160 w 160"/>
              <a:gd name="T15" fmla="*/ 29 h 132"/>
              <a:gd name="T16" fmla="*/ 131 w 160"/>
              <a:gd name="T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32">
                <a:moveTo>
                  <a:pt x="131" y="0"/>
                </a:moveTo>
                <a:lnTo>
                  <a:pt x="56" y="75"/>
                </a:lnTo>
                <a:lnTo>
                  <a:pt x="28" y="46"/>
                </a:lnTo>
                <a:lnTo>
                  <a:pt x="0" y="76"/>
                </a:lnTo>
                <a:lnTo>
                  <a:pt x="27" y="103"/>
                </a:lnTo>
                <a:lnTo>
                  <a:pt x="56" y="132"/>
                </a:lnTo>
                <a:lnTo>
                  <a:pt x="86" y="103"/>
                </a:lnTo>
                <a:lnTo>
                  <a:pt x="160" y="29"/>
                </a:lnTo>
                <a:lnTo>
                  <a:pt x="13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23" name="Freeform 56"/>
          <p:cNvSpPr/>
          <p:nvPr/>
        </p:nvSpPr>
        <p:spPr bwMode="auto">
          <a:xfrm>
            <a:off x="4144963" y="2917825"/>
            <a:ext cx="239712" cy="58738"/>
          </a:xfrm>
          <a:custGeom>
            <a:avLst/>
            <a:gdLst>
              <a:gd name="T0" fmla="*/ 151 w 151"/>
              <a:gd name="T1" fmla="*/ 0 h 37"/>
              <a:gd name="T2" fmla="*/ 137 w 151"/>
              <a:gd name="T3" fmla="*/ 0 h 37"/>
              <a:gd name="T4" fmla="*/ 137 w 151"/>
              <a:gd name="T5" fmla="*/ 23 h 37"/>
              <a:gd name="T6" fmla="*/ 14 w 151"/>
              <a:gd name="T7" fmla="*/ 23 h 37"/>
              <a:gd name="T8" fmla="*/ 14 w 151"/>
              <a:gd name="T9" fmla="*/ 1 h 37"/>
              <a:gd name="T10" fmla="*/ 0 w 151"/>
              <a:gd name="T11" fmla="*/ 1 h 37"/>
              <a:gd name="T12" fmla="*/ 0 w 151"/>
              <a:gd name="T13" fmla="*/ 37 h 37"/>
              <a:gd name="T14" fmla="*/ 151 w 151"/>
              <a:gd name="T15" fmla="*/ 37 h 37"/>
              <a:gd name="T16" fmla="*/ 151 w 151"/>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37">
                <a:moveTo>
                  <a:pt x="151" y="0"/>
                </a:moveTo>
                <a:lnTo>
                  <a:pt x="137" y="0"/>
                </a:lnTo>
                <a:lnTo>
                  <a:pt x="137" y="23"/>
                </a:lnTo>
                <a:lnTo>
                  <a:pt x="14" y="23"/>
                </a:lnTo>
                <a:lnTo>
                  <a:pt x="14" y="1"/>
                </a:lnTo>
                <a:lnTo>
                  <a:pt x="0" y="1"/>
                </a:lnTo>
                <a:lnTo>
                  <a:pt x="0" y="37"/>
                </a:lnTo>
                <a:lnTo>
                  <a:pt x="151" y="37"/>
                </a:lnTo>
                <a:lnTo>
                  <a:pt x="15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24" name="Freeform 57"/>
          <p:cNvSpPr/>
          <p:nvPr/>
        </p:nvSpPr>
        <p:spPr bwMode="auto">
          <a:xfrm>
            <a:off x="4179888" y="2749550"/>
            <a:ext cx="176212" cy="187325"/>
          </a:xfrm>
          <a:custGeom>
            <a:avLst/>
            <a:gdLst>
              <a:gd name="T0" fmla="*/ 19 w 111"/>
              <a:gd name="T1" fmla="*/ 50 h 118"/>
              <a:gd name="T2" fmla="*/ 0 w 111"/>
              <a:gd name="T3" fmla="*/ 50 h 118"/>
              <a:gd name="T4" fmla="*/ 55 w 111"/>
              <a:gd name="T5" fmla="*/ 118 h 118"/>
              <a:gd name="T6" fmla="*/ 111 w 111"/>
              <a:gd name="T7" fmla="*/ 50 h 118"/>
              <a:gd name="T8" fmla="*/ 91 w 111"/>
              <a:gd name="T9" fmla="*/ 50 h 118"/>
              <a:gd name="T10" fmla="*/ 91 w 111"/>
              <a:gd name="T11" fmla="*/ 0 h 118"/>
              <a:gd name="T12" fmla="*/ 19 w 111"/>
              <a:gd name="T13" fmla="*/ 0 h 118"/>
              <a:gd name="T14" fmla="*/ 19 w 111"/>
              <a:gd name="T15" fmla="*/ 50 h 1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8">
                <a:moveTo>
                  <a:pt x="19" y="50"/>
                </a:moveTo>
                <a:lnTo>
                  <a:pt x="0" y="50"/>
                </a:lnTo>
                <a:lnTo>
                  <a:pt x="55" y="118"/>
                </a:lnTo>
                <a:lnTo>
                  <a:pt x="111" y="50"/>
                </a:lnTo>
                <a:lnTo>
                  <a:pt x="91" y="50"/>
                </a:lnTo>
                <a:lnTo>
                  <a:pt x="91" y="0"/>
                </a:lnTo>
                <a:lnTo>
                  <a:pt x="19" y="0"/>
                </a:lnTo>
                <a:lnTo>
                  <a:pt x="19" y="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25" name="Rectangle 58"/>
          <p:cNvSpPr>
            <a:spLocks noChangeArrowheads="1"/>
          </p:cNvSpPr>
          <p:nvPr/>
        </p:nvSpPr>
        <p:spPr bwMode="auto">
          <a:xfrm>
            <a:off x="4660900" y="3232150"/>
            <a:ext cx="34925" cy="233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26" name="Rectangle 59"/>
          <p:cNvSpPr>
            <a:spLocks noChangeArrowheads="1"/>
          </p:cNvSpPr>
          <p:nvPr/>
        </p:nvSpPr>
        <p:spPr bwMode="auto">
          <a:xfrm>
            <a:off x="4610100" y="3359150"/>
            <a:ext cx="33338" cy="106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27" name="Rectangle 60"/>
          <p:cNvSpPr>
            <a:spLocks noChangeArrowheads="1"/>
          </p:cNvSpPr>
          <p:nvPr/>
        </p:nvSpPr>
        <p:spPr bwMode="auto">
          <a:xfrm>
            <a:off x="4557713" y="3267075"/>
            <a:ext cx="34925" cy="198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28" name="Rectangle 61"/>
          <p:cNvSpPr>
            <a:spLocks noChangeArrowheads="1"/>
          </p:cNvSpPr>
          <p:nvPr/>
        </p:nvSpPr>
        <p:spPr bwMode="auto">
          <a:xfrm>
            <a:off x="4506913" y="3328988"/>
            <a:ext cx="34925" cy="136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29" name="Rectangle 62"/>
          <p:cNvSpPr>
            <a:spLocks noChangeArrowheads="1"/>
          </p:cNvSpPr>
          <p:nvPr/>
        </p:nvSpPr>
        <p:spPr bwMode="auto">
          <a:xfrm>
            <a:off x="4456113" y="3306763"/>
            <a:ext cx="34925" cy="158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30" name="Rectangle 63"/>
          <p:cNvSpPr>
            <a:spLocks noChangeArrowheads="1"/>
          </p:cNvSpPr>
          <p:nvPr/>
        </p:nvSpPr>
        <p:spPr bwMode="auto">
          <a:xfrm>
            <a:off x="4660900" y="3205163"/>
            <a:ext cx="34925" cy="15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31" name="Rectangle 64"/>
          <p:cNvSpPr>
            <a:spLocks noChangeArrowheads="1"/>
          </p:cNvSpPr>
          <p:nvPr/>
        </p:nvSpPr>
        <p:spPr bwMode="auto">
          <a:xfrm>
            <a:off x="4557713" y="3240088"/>
            <a:ext cx="34925" cy="17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32" name="Rectangle 65"/>
          <p:cNvSpPr>
            <a:spLocks noChangeArrowheads="1"/>
          </p:cNvSpPr>
          <p:nvPr/>
        </p:nvSpPr>
        <p:spPr bwMode="auto">
          <a:xfrm>
            <a:off x="4506913" y="3303588"/>
            <a:ext cx="34925" cy="15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33" name="Rectangle 66"/>
          <p:cNvSpPr>
            <a:spLocks noChangeArrowheads="1"/>
          </p:cNvSpPr>
          <p:nvPr/>
        </p:nvSpPr>
        <p:spPr bwMode="auto">
          <a:xfrm>
            <a:off x="4456113" y="3281363"/>
            <a:ext cx="34925" cy="15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34" name="Rectangle 67"/>
          <p:cNvSpPr>
            <a:spLocks noChangeArrowheads="1"/>
          </p:cNvSpPr>
          <p:nvPr/>
        </p:nvSpPr>
        <p:spPr bwMode="auto">
          <a:xfrm>
            <a:off x="4610100" y="3333750"/>
            <a:ext cx="33338" cy="15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35" name="Freeform 68"/>
          <p:cNvSpPr>
            <a:spLocks noEditPoints="1"/>
          </p:cNvSpPr>
          <p:nvPr/>
        </p:nvSpPr>
        <p:spPr bwMode="auto">
          <a:xfrm>
            <a:off x="3806825" y="3305175"/>
            <a:ext cx="136525" cy="82550"/>
          </a:xfrm>
          <a:custGeom>
            <a:avLst/>
            <a:gdLst>
              <a:gd name="T0" fmla="*/ 86 w 86"/>
              <a:gd name="T1" fmla="*/ 9 h 52"/>
              <a:gd name="T2" fmla="*/ 86 w 86"/>
              <a:gd name="T3" fmla="*/ 0 h 52"/>
              <a:gd name="T4" fmla="*/ 43 w 86"/>
              <a:gd name="T5" fmla="*/ 0 h 52"/>
              <a:gd name="T6" fmla="*/ 43 w 86"/>
              <a:gd name="T7" fmla="*/ 8 h 52"/>
              <a:gd name="T8" fmla="*/ 62 w 86"/>
              <a:gd name="T9" fmla="*/ 8 h 52"/>
              <a:gd name="T10" fmla="*/ 62 w 86"/>
              <a:gd name="T11" fmla="*/ 12 h 52"/>
              <a:gd name="T12" fmla="*/ 43 w 86"/>
              <a:gd name="T13" fmla="*/ 12 h 52"/>
              <a:gd name="T14" fmla="*/ 43 w 86"/>
              <a:gd name="T15" fmla="*/ 19 h 52"/>
              <a:gd name="T16" fmla="*/ 62 w 86"/>
              <a:gd name="T17" fmla="*/ 19 h 52"/>
              <a:gd name="T18" fmla="*/ 62 w 86"/>
              <a:gd name="T19" fmla="*/ 23 h 52"/>
              <a:gd name="T20" fmla="*/ 43 w 86"/>
              <a:gd name="T21" fmla="*/ 23 h 52"/>
              <a:gd name="T22" fmla="*/ 43 w 86"/>
              <a:gd name="T23" fmla="*/ 52 h 52"/>
              <a:gd name="T24" fmla="*/ 86 w 86"/>
              <a:gd name="T25" fmla="*/ 9 h 52"/>
              <a:gd name="T26" fmla="*/ 43 w 86"/>
              <a:gd name="T27" fmla="*/ 0 h 52"/>
              <a:gd name="T28" fmla="*/ 0 w 86"/>
              <a:gd name="T29" fmla="*/ 0 h 52"/>
              <a:gd name="T30" fmla="*/ 0 w 86"/>
              <a:gd name="T31" fmla="*/ 9 h 52"/>
              <a:gd name="T32" fmla="*/ 43 w 86"/>
              <a:gd name="T33" fmla="*/ 52 h 52"/>
              <a:gd name="T34" fmla="*/ 43 w 86"/>
              <a:gd name="T35" fmla="*/ 23 h 52"/>
              <a:gd name="T36" fmla="*/ 23 w 86"/>
              <a:gd name="T37" fmla="*/ 23 h 52"/>
              <a:gd name="T38" fmla="*/ 23 w 86"/>
              <a:gd name="T39" fmla="*/ 19 h 52"/>
              <a:gd name="T40" fmla="*/ 43 w 86"/>
              <a:gd name="T41" fmla="*/ 19 h 52"/>
              <a:gd name="T42" fmla="*/ 43 w 86"/>
              <a:gd name="T43" fmla="*/ 12 h 52"/>
              <a:gd name="T44" fmla="*/ 23 w 86"/>
              <a:gd name="T45" fmla="*/ 12 h 52"/>
              <a:gd name="T46" fmla="*/ 23 w 86"/>
              <a:gd name="T47" fmla="*/ 8 h 52"/>
              <a:gd name="T48" fmla="*/ 43 w 86"/>
              <a:gd name="T49" fmla="*/ 8 h 52"/>
              <a:gd name="T50" fmla="*/ 43 w 86"/>
              <a:gd name="T5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52">
                <a:moveTo>
                  <a:pt x="86" y="9"/>
                </a:moveTo>
                <a:lnTo>
                  <a:pt x="86" y="0"/>
                </a:lnTo>
                <a:lnTo>
                  <a:pt x="43" y="0"/>
                </a:lnTo>
                <a:lnTo>
                  <a:pt x="43" y="8"/>
                </a:lnTo>
                <a:lnTo>
                  <a:pt x="62" y="8"/>
                </a:lnTo>
                <a:lnTo>
                  <a:pt x="62" y="12"/>
                </a:lnTo>
                <a:lnTo>
                  <a:pt x="43" y="12"/>
                </a:lnTo>
                <a:lnTo>
                  <a:pt x="43" y="19"/>
                </a:lnTo>
                <a:lnTo>
                  <a:pt x="62" y="19"/>
                </a:lnTo>
                <a:lnTo>
                  <a:pt x="62" y="23"/>
                </a:lnTo>
                <a:lnTo>
                  <a:pt x="43" y="23"/>
                </a:lnTo>
                <a:lnTo>
                  <a:pt x="43" y="52"/>
                </a:lnTo>
                <a:lnTo>
                  <a:pt x="86" y="9"/>
                </a:lnTo>
                <a:close/>
                <a:moveTo>
                  <a:pt x="43" y="0"/>
                </a:moveTo>
                <a:lnTo>
                  <a:pt x="0" y="0"/>
                </a:lnTo>
                <a:lnTo>
                  <a:pt x="0" y="9"/>
                </a:lnTo>
                <a:lnTo>
                  <a:pt x="43" y="52"/>
                </a:lnTo>
                <a:lnTo>
                  <a:pt x="43" y="23"/>
                </a:lnTo>
                <a:lnTo>
                  <a:pt x="23" y="23"/>
                </a:lnTo>
                <a:lnTo>
                  <a:pt x="23" y="19"/>
                </a:lnTo>
                <a:lnTo>
                  <a:pt x="43" y="19"/>
                </a:lnTo>
                <a:lnTo>
                  <a:pt x="43" y="12"/>
                </a:lnTo>
                <a:lnTo>
                  <a:pt x="23" y="12"/>
                </a:lnTo>
                <a:lnTo>
                  <a:pt x="23" y="8"/>
                </a:lnTo>
                <a:lnTo>
                  <a:pt x="43" y="8"/>
                </a:lnTo>
                <a:lnTo>
                  <a:pt x="4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36" name="Freeform 69"/>
          <p:cNvSpPr>
            <a:spLocks noEditPoints="1"/>
          </p:cNvSpPr>
          <p:nvPr/>
        </p:nvSpPr>
        <p:spPr bwMode="auto">
          <a:xfrm>
            <a:off x="3760788" y="3184525"/>
            <a:ext cx="227012" cy="239713"/>
          </a:xfrm>
          <a:custGeom>
            <a:avLst/>
            <a:gdLst>
              <a:gd name="T0" fmla="*/ 72 w 143"/>
              <a:gd name="T1" fmla="*/ 151 h 151"/>
              <a:gd name="T2" fmla="*/ 143 w 143"/>
              <a:gd name="T3" fmla="*/ 151 h 151"/>
              <a:gd name="T4" fmla="*/ 143 w 143"/>
              <a:gd name="T5" fmla="*/ 70 h 151"/>
              <a:gd name="T6" fmla="*/ 72 w 143"/>
              <a:gd name="T7" fmla="*/ 0 h 151"/>
              <a:gd name="T8" fmla="*/ 72 w 143"/>
              <a:gd name="T9" fmla="*/ 71 h 151"/>
              <a:gd name="T10" fmla="*/ 136 w 143"/>
              <a:gd name="T11" fmla="*/ 71 h 151"/>
              <a:gd name="T12" fmla="*/ 115 w 143"/>
              <a:gd name="T13" fmla="*/ 91 h 151"/>
              <a:gd name="T14" fmla="*/ 72 w 143"/>
              <a:gd name="T15" fmla="*/ 134 h 151"/>
              <a:gd name="T16" fmla="*/ 72 w 143"/>
              <a:gd name="T17" fmla="*/ 151 h 151"/>
              <a:gd name="T18" fmla="*/ 0 w 143"/>
              <a:gd name="T19" fmla="*/ 151 h 151"/>
              <a:gd name="T20" fmla="*/ 72 w 143"/>
              <a:gd name="T21" fmla="*/ 151 h 151"/>
              <a:gd name="T22" fmla="*/ 72 w 143"/>
              <a:gd name="T23" fmla="*/ 134 h 151"/>
              <a:gd name="T24" fmla="*/ 29 w 143"/>
              <a:gd name="T25" fmla="*/ 91 h 151"/>
              <a:gd name="T26" fmla="*/ 9 w 143"/>
              <a:gd name="T27" fmla="*/ 71 h 151"/>
              <a:gd name="T28" fmla="*/ 72 w 143"/>
              <a:gd name="T29" fmla="*/ 71 h 151"/>
              <a:gd name="T30" fmla="*/ 72 w 143"/>
              <a:gd name="T31" fmla="*/ 0 h 151"/>
              <a:gd name="T32" fmla="*/ 0 w 143"/>
              <a:gd name="T33" fmla="*/ 70 h 151"/>
              <a:gd name="T34" fmla="*/ 0 w 143"/>
              <a:gd name="T35"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3" h="151">
                <a:moveTo>
                  <a:pt x="72" y="151"/>
                </a:moveTo>
                <a:lnTo>
                  <a:pt x="143" y="151"/>
                </a:lnTo>
                <a:lnTo>
                  <a:pt x="143" y="70"/>
                </a:lnTo>
                <a:lnTo>
                  <a:pt x="72" y="0"/>
                </a:lnTo>
                <a:lnTo>
                  <a:pt x="72" y="71"/>
                </a:lnTo>
                <a:lnTo>
                  <a:pt x="136" y="71"/>
                </a:lnTo>
                <a:lnTo>
                  <a:pt x="115" y="91"/>
                </a:lnTo>
                <a:lnTo>
                  <a:pt x="72" y="134"/>
                </a:lnTo>
                <a:lnTo>
                  <a:pt x="72" y="151"/>
                </a:lnTo>
                <a:close/>
                <a:moveTo>
                  <a:pt x="0" y="151"/>
                </a:moveTo>
                <a:lnTo>
                  <a:pt x="72" y="151"/>
                </a:lnTo>
                <a:lnTo>
                  <a:pt x="72" y="134"/>
                </a:lnTo>
                <a:lnTo>
                  <a:pt x="29" y="91"/>
                </a:lnTo>
                <a:lnTo>
                  <a:pt x="9" y="71"/>
                </a:lnTo>
                <a:lnTo>
                  <a:pt x="72" y="71"/>
                </a:lnTo>
                <a:lnTo>
                  <a:pt x="72" y="0"/>
                </a:lnTo>
                <a:lnTo>
                  <a:pt x="0" y="70"/>
                </a:lnTo>
                <a:lnTo>
                  <a:pt x="0" y="15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37" name="Freeform 70"/>
          <p:cNvSpPr>
            <a:spLocks noEditPoints="1"/>
          </p:cNvSpPr>
          <p:nvPr/>
        </p:nvSpPr>
        <p:spPr bwMode="auto">
          <a:xfrm>
            <a:off x="4421188" y="4208463"/>
            <a:ext cx="242887" cy="242887"/>
          </a:xfrm>
          <a:custGeom>
            <a:avLst/>
            <a:gdLst>
              <a:gd name="T0" fmla="*/ 72 w 143"/>
              <a:gd name="T1" fmla="*/ 0 h 143"/>
              <a:gd name="T2" fmla="*/ 72 w 143"/>
              <a:gd name="T3" fmla="*/ 0 h 143"/>
              <a:gd name="T4" fmla="*/ 72 w 143"/>
              <a:gd name="T5" fmla="*/ 9 h 143"/>
              <a:gd name="T6" fmla="*/ 77 w 143"/>
              <a:gd name="T7" fmla="*/ 9 h 143"/>
              <a:gd name="T8" fmla="*/ 77 w 143"/>
              <a:gd name="T9" fmla="*/ 71 h 143"/>
              <a:gd name="T10" fmla="*/ 72 w 143"/>
              <a:gd name="T11" fmla="*/ 71 h 143"/>
              <a:gd name="T12" fmla="*/ 72 w 143"/>
              <a:gd name="T13" fmla="*/ 117 h 143"/>
              <a:gd name="T14" fmla="*/ 72 w 143"/>
              <a:gd name="T15" fmla="*/ 117 h 143"/>
              <a:gd name="T16" fmla="*/ 117 w 143"/>
              <a:gd name="T17" fmla="*/ 72 h 143"/>
              <a:gd name="T18" fmla="*/ 92 w 143"/>
              <a:gd name="T19" fmla="*/ 31 h 143"/>
              <a:gd name="T20" fmla="*/ 97 w 143"/>
              <a:gd name="T21" fmla="*/ 21 h 143"/>
              <a:gd name="T22" fmla="*/ 129 w 143"/>
              <a:gd name="T23" fmla="*/ 72 h 143"/>
              <a:gd name="T24" fmla="*/ 72 w 143"/>
              <a:gd name="T25" fmla="*/ 129 h 143"/>
              <a:gd name="T26" fmla="*/ 72 w 143"/>
              <a:gd name="T27" fmla="*/ 129 h 143"/>
              <a:gd name="T28" fmla="*/ 72 w 143"/>
              <a:gd name="T29" fmla="*/ 129 h 143"/>
              <a:gd name="T30" fmla="*/ 72 w 143"/>
              <a:gd name="T31" fmla="*/ 143 h 143"/>
              <a:gd name="T32" fmla="*/ 72 w 143"/>
              <a:gd name="T33" fmla="*/ 143 h 143"/>
              <a:gd name="T34" fmla="*/ 143 w 143"/>
              <a:gd name="T35" fmla="*/ 72 h 143"/>
              <a:gd name="T36" fmla="*/ 72 w 143"/>
              <a:gd name="T37" fmla="*/ 0 h 143"/>
              <a:gd name="T38" fmla="*/ 72 w 143"/>
              <a:gd name="T39" fmla="*/ 0 h 143"/>
              <a:gd name="T40" fmla="*/ 0 w 143"/>
              <a:gd name="T41" fmla="*/ 72 h 143"/>
              <a:gd name="T42" fmla="*/ 72 w 143"/>
              <a:gd name="T43" fmla="*/ 143 h 143"/>
              <a:gd name="T44" fmla="*/ 72 w 143"/>
              <a:gd name="T45" fmla="*/ 129 h 143"/>
              <a:gd name="T46" fmla="*/ 14 w 143"/>
              <a:gd name="T47" fmla="*/ 72 h 143"/>
              <a:gd name="T48" fmla="*/ 46 w 143"/>
              <a:gd name="T49" fmla="*/ 21 h 143"/>
              <a:gd name="T50" fmla="*/ 51 w 143"/>
              <a:gd name="T51" fmla="*/ 31 h 143"/>
              <a:gd name="T52" fmla="*/ 26 w 143"/>
              <a:gd name="T53" fmla="*/ 72 h 143"/>
              <a:gd name="T54" fmla="*/ 72 w 143"/>
              <a:gd name="T55" fmla="*/ 117 h 143"/>
              <a:gd name="T56" fmla="*/ 72 w 143"/>
              <a:gd name="T57" fmla="*/ 71 h 143"/>
              <a:gd name="T58" fmla="*/ 66 w 143"/>
              <a:gd name="T59" fmla="*/ 71 h 143"/>
              <a:gd name="T60" fmla="*/ 66 w 143"/>
              <a:gd name="T61" fmla="*/ 9 h 143"/>
              <a:gd name="T62" fmla="*/ 66 w 143"/>
              <a:gd name="T63" fmla="*/ 9 h 143"/>
              <a:gd name="T64" fmla="*/ 72 w 143"/>
              <a:gd name="T65" fmla="*/ 9 h 143"/>
              <a:gd name="T66" fmla="*/ 72 w 143"/>
              <a:gd name="T6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 h="143">
                <a:moveTo>
                  <a:pt x="72" y="0"/>
                </a:moveTo>
                <a:cubicBezTo>
                  <a:pt x="72" y="0"/>
                  <a:pt x="72" y="0"/>
                  <a:pt x="72" y="0"/>
                </a:cubicBezTo>
                <a:cubicBezTo>
                  <a:pt x="72" y="9"/>
                  <a:pt x="72" y="9"/>
                  <a:pt x="72" y="9"/>
                </a:cubicBezTo>
                <a:cubicBezTo>
                  <a:pt x="77" y="9"/>
                  <a:pt x="77" y="9"/>
                  <a:pt x="77" y="9"/>
                </a:cubicBezTo>
                <a:cubicBezTo>
                  <a:pt x="77" y="71"/>
                  <a:pt x="77" y="71"/>
                  <a:pt x="77" y="71"/>
                </a:cubicBezTo>
                <a:cubicBezTo>
                  <a:pt x="72" y="71"/>
                  <a:pt x="72" y="71"/>
                  <a:pt x="72" y="71"/>
                </a:cubicBezTo>
                <a:cubicBezTo>
                  <a:pt x="72" y="117"/>
                  <a:pt x="72" y="117"/>
                  <a:pt x="72" y="117"/>
                </a:cubicBezTo>
                <a:cubicBezTo>
                  <a:pt x="72" y="117"/>
                  <a:pt x="72" y="117"/>
                  <a:pt x="72" y="117"/>
                </a:cubicBezTo>
                <a:cubicBezTo>
                  <a:pt x="97" y="117"/>
                  <a:pt x="117" y="97"/>
                  <a:pt x="117" y="72"/>
                </a:cubicBezTo>
                <a:cubicBezTo>
                  <a:pt x="117" y="54"/>
                  <a:pt x="107" y="39"/>
                  <a:pt x="92" y="31"/>
                </a:cubicBezTo>
                <a:cubicBezTo>
                  <a:pt x="97" y="21"/>
                  <a:pt x="97" y="21"/>
                  <a:pt x="97" y="21"/>
                </a:cubicBezTo>
                <a:cubicBezTo>
                  <a:pt x="117" y="30"/>
                  <a:pt x="129" y="50"/>
                  <a:pt x="129" y="72"/>
                </a:cubicBezTo>
                <a:cubicBezTo>
                  <a:pt x="129" y="103"/>
                  <a:pt x="103" y="129"/>
                  <a:pt x="72" y="129"/>
                </a:cubicBezTo>
                <a:cubicBezTo>
                  <a:pt x="72" y="129"/>
                  <a:pt x="72" y="129"/>
                  <a:pt x="72" y="129"/>
                </a:cubicBezTo>
                <a:cubicBezTo>
                  <a:pt x="72" y="129"/>
                  <a:pt x="72" y="129"/>
                  <a:pt x="72" y="129"/>
                </a:cubicBezTo>
                <a:cubicBezTo>
                  <a:pt x="72" y="143"/>
                  <a:pt x="72" y="143"/>
                  <a:pt x="72" y="143"/>
                </a:cubicBezTo>
                <a:cubicBezTo>
                  <a:pt x="72" y="143"/>
                  <a:pt x="72" y="143"/>
                  <a:pt x="72" y="143"/>
                </a:cubicBezTo>
                <a:cubicBezTo>
                  <a:pt x="111" y="143"/>
                  <a:pt x="143" y="111"/>
                  <a:pt x="143" y="72"/>
                </a:cubicBezTo>
                <a:cubicBezTo>
                  <a:pt x="143" y="32"/>
                  <a:pt x="111" y="0"/>
                  <a:pt x="72" y="0"/>
                </a:cubicBezTo>
                <a:close/>
                <a:moveTo>
                  <a:pt x="72" y="0"/>
                </a:moveTo>
                <a:cubicBezTo>
                  <a:pt x="32" y="0"/>
                  <a:pt x="0" y="32"/>
                  <a:pt x="0" y="72"/>
                </a:cubicBezTo>
                <a:cubicBezTo>
                  <a:pt x="0" y="111"/>
                  <a:pt x="32" y="143"/>
                  <a:pt x="72" y="143"/>
                </a:cubicBezTo>
                <a:cubicBezTo>
                  <a:pt x="72" y="129"/>
                  <a:pt x="72" y="129"/>
                  <a:pt x="72" y="129"/>
                </a:cubicBezTo>
                <a:cubicBezTo>
                  <a:pt x="40" y="129"/>
                  <a:pt x="14" y="103"/>
                  <a:pt x="14" y="72"/>
                </a:cubicBezTo>
                <a:cubicBezTo>
                  <a:pt x="14" y="50"/>
                  <a:pt x="26" y="30"/>
                  <a:pt x="46" y="21"/>
                </a:cubicBezTo>
                <a:cubicBezTo>
                  <a:pt x="51" y="31"/>
                  <a:pt x="51" y="31"/>
                  <a:pt x="51" y="31"/>
                </a:cubicBezTo>
                <a:cubicBezTo>
                  <a:pt x="36" y="39"/>
                  <a:pt x="26" y="54"/>
                  <a:pt x="26" y="72"/>
                </a:cubicBezTo>
                <a:cubicBezTo>
                  <a:pt x="26" y="97"/>
                  <a:pt x="47" y="117"/>
                  <a:pt x="72" y="117"/>
                </a:cubicBezTo>
                <a:cubicBezTo>
                  <a:pt x="72" y="71"/>
                  <a:pt x="72" y="71"/>
                  <a:pt x="72" y="71"/>
                </a:cubicBezTo>
                <a:cubicBezTo>
                  <a:pt x="66" y="71"/>
                  <a:pt x="66" y="71"/>
                  <a:pt x="66" y="71"/>
                </a:cubicBezTo>
                <a:cubicBezTo>
                  <a:pt x="66" y="9"/>
                  <a:pt x="66" y="9"/>
                  <a:pt x="66" y="9"/>
                </a:cubicBezTo>
                <a:cubicBezTo>
                  <a:pt x="66" y="9"/>
                  <a:pt x="66" y="9"/>
                  <a:pt x="66" y="9"/>
                </a:cubicBezTo>
                <a:cubicBezTo>
                  <a:pt x="72" y="9"/>
                  <a:pt x="72" y="9"/>
                  <a:pt x="72" y="9"/>
                </a:cubicBezTo>
                <a:lnTo>
                  <a:pt x="7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38" name="Freeform 71"/>
          <p:cNvSpPr>
            <a:spLocks noEditPoints="1"/>
          </p:cNvSpPr>
          <p:nvPr/>
        </p:nvSpPr>
        <p:spPr bwMode="auto">
          <a:xfrm>
            <a:off x="4783138" y="3475038"/>
            <a:ext cx="242887" cy="244475"/>
          </a:xfrm>
          <a:custGeom>
            <a:avLst/>
            <a:gdLst>
              <a:gd name="T0" fmla="*/ 71 w 143"/>
              <a:gd name="T1" fmla="*/ 144 h 144"/>
              <a:gd name="T2" fmla="*/ 143 w 143"/>
              <a:gd name="T3" fmla="*/ 144 h 144"/>
              <a:gd name="T4" fmla="*/ 143 w 143"/>
              <a:gd name="T5" fmla="*/ 0 h 144"/>
              <a:gd name="T6" fmla="*/ 71 w 143"/>
              <a:gd name="T7" fmla="*/ 0 h 144"/>
              <a:gd name="T8" fmla="*/ 71 w 143"/>
              <a:gd name="T9" fmla="*/ 12 h 144"/>
              <a:gd name="T10" fmla="*/ 73 w 143"/>
              <a:gd name="T11" fmla="*/ 12 h 144"/>
              <a:gd name="T12" fmla="*/ 73 w 143"/>
              <a:gd name="T13" fmla="*/ 12 h 144"/>
              <a:gd name="T14" fmla="*/ 104 w 143"/>
              <a:gd name="T15" fmla="*/ 42 h 144"/>
              <a:gd name="T16" fmla="*/ 86 w 143"/>
              <a:gd name="T17" fmla="*/ 72 h 144"/>
              <a:gd name="T18" fmla="*/ 77 w 143"/>
              <a:gd name="T19" fmla="*/ 91 h 144"/>
              <a:gd name="T20" fmla="*/ 77 w 143"/>
              <a:gd name="T21" fmla="*/ 93 h 144"/>
              <a:gd name="T22" fmla="*/ 71 w 143"/>
              <a:gd name="T23" fmla="*/ 93 h 144"/>
              <a:gd name="T24" fmla="*/ 71 w 143"/>
              <a:gd name="T25" fmla="*/ 109 h 144"/>
              <a:gd name="T26" fmla="*/ 77 w 143"/>
              <a:gd name="T27" fmla="*/ 109 h 144"/>
              <a:gd name="T28" fmla="*/ 77 w 143"/>
              <a:gd name="T29" fmla="*/ 121 h 144"/>
              <a:gd name="T30" fmla="*/ 77 w 143"/>
              <a:gd name="T31" fmla="*/ 121 h 144"/>
              <a:gd name="T32" fmla="*/ 77 w 143"/>
              <a:gd name="T33" fmla="*/ 121 h 144"/>
              <a:gd name="T34" fmla="*/ 71 w 143"/>
              <a:gd name="T35" fmla="*/ 121 h 144"/>
              <a:gd name="T36" fmla="*/ 71 w 143"/>
              <a:gd name="T37" fmla="*/ 144 h 144"/>
              <a:gd name="T38" fmla="*/ 71 w 143"/>
              <a:gd name="T39" fmla="*/ 70 h 144"/>
              <a:gd name="T40" fmla="*/ 71 w 143"/>
              <a:gd name="T41" fmla="*/ 24 h 144"/>
              <a:gd name="T42" fmla="*/ 73 w 143"/>
              <a:gd name="T43" fmla="*/ 23 h 144"/>
              <a:gd name="T44" fmla="*/ 91 w 143"/>
              <a:gd name="T45" fmla="*/ 43 h 144"/>
              <a:gd name="T46" fmla="*/ 76 w 143"/>
              <a:gd name="T47" fmla="*/ 66 h 144"/>
              <a:gd name="T48" fmla="*/ 71 w 143"/>
              <a:gd name="T49" fmla="*/ 70 h 144"/>
              <a:gd name="T50" fmla="*/ 0 w 143"/>
              <a:gd name="T51" fmla="*/ 144 h 144"/>
              <a:gd name="T52" fmla="*/ 71 w 143"/>
              <a:gd name="T53" fmla="*/ 144 h 144"/>
              <a:gd name="T54" fmla="*/ 71 w 143"/>
              <a:gd name="T55" fmla="*/ 121 h 144"/>
              <a:gd name="T56" fmla="*/ 65 w 143"/>
              <a:gd name="T57" fmla="*/ 121 h 144"/>
              <a:gd name="T58" fmla="*/ 65 w 143"/>
              <a:gd name="T59" fmla="*/ 109 h 144"/>
              <a:gd name="T60" fmla="*/ 71 w 143"/>
              <a:gd name="T61" fmla="*/ 109 h 144"/>
              <a:gd name="T62" fmla="*/ 71 w 143"/>
              <a:gd name="T63" fmla="*/ 93 h 144"/>
              <a:gd name="T64" fmla="*/ 65 w 143"/>
              <a:gd name="T65" fmla="*/ 93 h 144"/>
              <a:gd name="T66" fmla="*/ 65 w 143"/>
              <a:gd name="T67" fmla="*/ 90 h 144"/>
              <a:gd name="T68" fmla="*/ 71 w 143"/>
              <a:gd name="T69" fmla="*/ 70 h 144"/>
              <a:gd name="T70" fmla="*/ 71 w 143"/>
              <a:gd name="T71" fmla="*/ 24 h 144"/>
              <a:gd name="T72" fmla="*/ 51 w 143"/>
              <a:gd name="T73" fmla="*/ 48 h 144"/>
              <a:gd name="T74" fmla="*/ 39 w 143"/>
              <a:gd name="T75" fmla="*/ 45 h 144"/>
              <a:gd name="T76" fmla="*/ 71 w 143"/>
              <a:gd name="T77" fmla="*/ 12 h 144"/>
              <a:gd name="T78" fmla="*/ 71 w 143"/>
              <a:gd name="T79" fmla="*/ 0 h 144"/>
              <a:gd name="T80" fmla="*/ 0 w 143"/>
              <a:gd name="T81" fmla="*/ 0 h 144"/>
              <a:gd name="T82" fmla="*/ 0 w 143"/>
              <a:gd name="T83"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3" h="144">
                <a:moveTo>
                  <a:pt x="71" y="144"/>
                </a:moveTo>
                <a:cubicBezTo>
                  <a:pt x="143" y="144"/>
                  <a:pt x="143" y="144"/>
                  <a:pt x="143" y="144"/>
                </a:cubicBezTo>
                <a:cubicBezTo>
                  <a:pt x="143" y="0"/>
                  <a:pt x="143" y="0"/>
                  <a:pt x="143" y="0"/>
                </a:cubicBezTo>
                <a:cubicBezTo>
                  <a:pt x="71" y="0"/>
                  <a:pt x="71" y="0"/>
                  <a:pt x="71" y="0"/>
                </a:cubicBezTo>
                <a:cubicBezTo>
                  <a:pt x="71" y="12"/>
                  <a:pt x="71" y="12"/>
                  <a:pt x="71" y="12"/>
                </a:cubicBezTo>
                <a:cubicBezTo>
                  <a:pt x="72" y="12"/>
                  <a:pt x="72" y="12"/>
                  <a:pt x="73" y="12"/>
                </a:cubicBezTo>
                <a:cubicBezTo>
                  <a:pt x="73" y="12"/>
                  <a:pt x="73" y="12"/>
                  <a:pt x="73" y="12"/>
                </a:cubicBezTo>
                <a:cubicBezTo>
                  <a:pt x="91" y="12"/>
                  <a:pt x="104" y="24"/>
                  <a:pt x="104" y="42"/>
                </a:cubicBezTo>
                <a:cubicBezTo>
                  <a:pt x="104" y="56"/>
                  <a:pt x="96" y="64"/>
                  <a:pt x="86" y="72"/>
                </a:cubicBezTo>
                <a:cubicBezTo>
                  <a:pt x="79" y="79"/>
                  <a:pt x="77" y="80"/>
                  <a:pt x="77" y="91"/>
                </a:cubicBezTo>
                <a:cubicBezTo>
                  <a:pt x="77" y="93"/>
                  <a:pt x="77" y="93"/>
                  <a:pt x="77" y="93"/>
                </a:cubicBezTo>
                <a:cubicBezTo>
                  <a:pt x="71" y="93"/>
                  <a:pt x="71" y="93"/>
                  <a:pt x="71" y="93"/>
                </a:cubicBezTo>
                <a:cubicBezTo>
                  <a:pt x="71" y="109"/>
                  <a:pt x="71" y="109"/>
                  <a:pt x="71" y="109"/>
                </a:cubicBezTo>
                <a:cubicBezTo>
                  <a:pt x="77" y="109"/>
                  <a:pt x="77" y="109"/>
                  <a:pt x="77" y="109"/>
                </a:cubicBezTo>
                <a:cubicBezTo>
                  <a:pt x="77" y="121"/>
                  <a:pt x="77" y="121"/>
                  <a:pt x="77" y="121"/>
                </a:cubicBezTo>
                <a:cubicBezTo>
                  <a:pt x="77" y="121"/>
                  <a:pt x="77" y="121"/>
                  <a:pt x="77" y="121"/>
                </a:cubicBezTo>
                <a:cubicBezTo>
                  <a:pt x="77" y="121"/>
                  <a:pt x="77" y="121"/>
                  <a:pt x="77" y="121"/>
                </a:cubicBezTo>
                <a:cubicBezTo>
                  <a:pt x="71" y="121"/>
                  <a:pt x="71" y="121"/>
                  <a:pt x="71" y="121"/>
                </a:cubicBezTo>
                <a:cubicBezTo>
                  <a:pt x="71" y="144"/>
                  <a:pt x="71" y="144"/>
                  <a:pt x="71" y="144"/>
                </a:cubicBezTo>
                <a:close/>
                <a:moveTo>
                  <a:pt x="71" y="70"/>
                </a:moveTo>
                <a:cubicBezTo>
                  <a:pt x="71" y="24"/>
                  <a:pt x="71" y="24"/>
                  <a:pt x="71" y="24"/>
                </a:cubicBezTo>
                <a:cubicBezTo>
                  <a:pt x="72" y="23"/>
                  <a:pt x="73" y="23"/>
                  <a:pt x="73" y="23"/>
                </a:cubicBezTo>
                <a:cubicBezTo>
                  <a:pt x="85" y="23"/>
                  <a:pt x="91" y="32"/>
                  <a:pt x="91" y="43"/>
                </a:cubicBezTo>
                <a:cubicBezTo>
                  <a:pt x="91" y="53"/>
                  <a:pt x="83" y="60"/>
                  <a:pt x="76" y="66"/>
                </a:cubicBezTo>
                <a:cubicBezTo>
                  <a:pt x="74" y="68"/>
                  <a:pt x="72" y="69"/>
                  <a:pt x="71" y="70"/>
                </a:cubicBezTo>
                <a:close/>
                <a:moveTo>
                  <a:pt x="0" y="144"/>
                </a:moveTo>
                <a:cubicBezTo>
                  <a:pt x="71" y="144"/>
                  <a:pt x="71" y="144"/>
                  <a:pt x="71" y="144"/>
                </a:cubicBezTo>
                <a:cubicBezTo>
                  <a:pt x="71" y="121"/>
                  <a:pt x="71" y="121"/>
                  <a:pt x="71" y="121"/>
                </a:cubicBezTo>
                <a:cubicBezTo>
                  <a:pt x="65" y="121"/>
                  <a:pt x="65" y="121"/>
                  <a:pt x="65" y="121"/>
                </a:cubicBezTo>
                <a:cubicBezTo>
                  <a:pt x="65" y="109"/>
                  <a:pt x="65" y="109"/>
                  <a:pt x="65" y="109"/>
                </a:cubicBezTo>
                <a:cubicBezTo>
                  <a:pt x="71" y="109"/>
                  <a:pt x="71" y="109"/>
                  <a:pt x="71" y="109"/>
                </a:cubicBezTo>
                <a:cubicBezTo>
                  <a:pt x="71" y="93"/>
                  <a:pt x="71" y="93"/>
                  <a:pt x="71" y="93"/>
                </a:cubicBezTo>
                <a:cubicBezTo>
                  <a:pt x="65" y="93"/>
                  <a:pt x="65" y="93"/>
                  <a:pt x="65" y="93"/>
                </a:cubicBezTo>
                <a:cubicBezTo>
                  <a:pt x="65" y="90"/>
                  <a:pt x="65" y="90"/>
                  <a:pt x="65" y="90"/>
                </a:cubicBezTo>
                <a:cubicBezTo>
                  <a:pt x="65" y="80"/>
                  <a:pt x="65" y="76"/>
                  <a:pt x="71" y="70"/>
                </a:cubicBezTo>
                <a:cubicBezTo>
                  <a:pt x="71" y="24"/>
                  <a:pt x="71" y="24"/>
                  <a:pt x="71" y="24"/>
                </a:cubicBezTo>
                <a:cubicBezTo>
                  <a:pt x="59" y="25"/>
                  <a:pt x="53" y="36"/>
                  <a:pt x="51" y="48"/>
                </a:cubicBezTo>
                <a:cubicBezTo>
                  <a:pt x="39" y="45"/>
                  <a:pt x="39" y="45"/>
                  <a:pt x="39" y="45"/>
                </a:cubicBezTo>
                <a:cubicBezTo>
                  <a:pt x="43" y="27"/>
                  <a:pt x="52" y="13"/>
                  <a:pt x="71" y="12"/>
                </a:cubicBezTo>
                <a:cubicBezTo>
                  <a:pt x="71" y="0"/>
                  <a:pt x="71" y="0"/>
                  <a:pt x="71" y="0"/>
                </a:cubicBezTo>
                <a:cubicBezTo>
                  <a:pt x="0" y="0"/>
                  <a:pt x="0" y="0"/>
                  <a:pt x="0" y="0"/>
                </a:cubicBezTo>
                <a:lnTo>
                  <a:pt x="0" y="14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39" name="Freeform 72"/>
          <p:cNvSpPr/>
          <p:nvPr/>
        </p:nvSpPr>
        <p:spPr bwMode="auto">
          <a:xfrm>
            <a:off x="5732463" y="4481513"/>
            <a:ext cx="15875" cy="15875"/>
          </a:xfrm>
          <a:custGeom>
            <a:avLst/>
            <a:gdLst>
              <a:gd name="T0" fmla="*/ 0 w 10"/>
              <a:gd name="T1" fmla="*/ 5 h 10"/>
              <a:gd name="T2" fmla="*/ 2 w 10"/>
              <a:gd name="T3" fmla="*/ 6 h 10"/>
              <a:gd name="T4" fmla="*/ 7 w 10"/>
              <a:gd name="T5" fmla="*/ 10 h 10"/>
              <a:gd name="T6" fmla="*/ 10 w 10"/>
              <a:gd name="T7" fmla="*/ 4 h 10"/>
              <a:gd name="T8" fmla="*/ 3 w 10"/>
              <a:gd name="T9" fmla="*/ 0 h 10"/>
              <a:gd name="T10" fmla="*/ 0 w 10"/>
              <a:gd name="T11" fmla="*/ 5 h 10"/>
            </a:gdLst>
            <a:ahLst/>
            <a:cxnLst>
              <a:cxn ang="0">
                <a:pos x="T0" y="T1"/>
              </a:cxn>
              <a:cxn ang="0">
                <a:pos x="T2" y="T3"/>
              </a:cxn>
              <a:cxn ang="0">
                <a:pos x="T4" y="T5"/>
              </a:cxn>
              <a:cxn ang="0">
                <a:pos x="T6" y="T7"/>
              </a:cxn>
              <a:cxn ang="0">
                <a:pos x="T8" y="T9"/>
              </a:cxn>
              <a:cxn ang="0">
                <a:pos x="T10" y="T11"/>
              </a:cxn>
            </a:cxnLst>
            <a:rect l="0" t="0" r="r" b="b"/>
            <a:pathLst>
              <a:path w="10" h="10">
                <a:moveTo>
                  <a:pt x="0" y="5"/>
                </a:moveTo>
                <a:cubicBezTo>
                  <a:pt x="1" y="6"/>
                  <a:pt x="1" y="6"/>
                  <a:pt x="2" y="6"/>
                </a:cubicBezTo>
                <a:cubicBezTo>
                  <a:pt x="3" y="7"/>
                  <a:pt x="5" y="8"/>
                  <a:pt x="7" y="10"/>
                </a:cubicBezTo>
                <a:cubicBezTo>
                  <a:pt x="10" y="4"/>
                  <a:pt x="10" y="4"/>
                  <a:pt x="10" y="4"/>
                </a:cubicBezTo>
                <a:cubicBezTo>
                  <a:pt x="3" y="0"/>
                  <a:pt x="3" y="0"/>
                  <a:pt x="3" y="0"/>
                </a:cubicBezTo>
                <a:lnTo>
                  <a:pt x="0" y="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40" name="Freeform 73"/>
          <p:cNvSpPr/>
          <p:nvPr/>
        </p:nvSpPr>
        <p:spPr bwMode="auto">
          <a:xfrm>
            <a:off x="5616575" y="4570413"/>
            <a:ext cx="82550" cy="63500"/>
          </a:xfrm>
          <a:custGeom>
            <a:avLst/>
            <a:gdLst>
              <a:gd name="T0" fmla="*/ 12 w 49"/>
              <a:gd name="T1" fmla="*/ 34 h 37"/>
              <a:gd name="T2" fmla="*/ 21 w 49"/>
              <a:gd name="T3" fmla="*/ 37 h 37"/>
              <a:gd name="T4" fmla="*/ 27 w 49"/>
              <a:gd name="T5" fmla="*/ 36 h 37"/>
              <a:gd name="T6" fmla="*/ 38 w 49"/>
              <a:gd name="T7" fmla="*/ 27 h 37"/>
              <a:gd name="T8" fmla="*/ 49 w 49"/>
              <a:gd name="T9" fmla="*/ 6 h 37"/>
              <a:gd name="T10" fmla="*/ 45 w 49"/>
              <a:gd name="T11" fmla="*/ 1 h 37"/>
              <a:gd name="T12" fmla="*/ 43 w 49"/>
              <a:gd name="T13" fmla="*/ 0 h 37"/>
              <a:gd name="T14" fmla="*/ 31 w 49"/>
              <a:gd name="T15" fmla="*/ 23 h 37"/>
              <a:gd name="T16" fmla="*/ 16 w 49"/>
              <a:gd name="T17" fmla="*/ 27 h 37"/>
              <a:gd name="T18" fmla="*/ 11 w 49"/>
              <a:gd name="T19" fmla="*/ 13 h 37"/>
              <a:gd name="T20" fmla="*/ 4 w 49"/>
              <a:gd name="T21" fmla="*/ 9 h 37"/>
              <a:gd name="T22" fmla="*/ 12 w 49"/>
              <a:gd name="T23"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37">
                <a:moveTo>
                  <a:pt x="12" y="34"/>
                </a:moveTo>
                <a:cubicBezTo>
                  <a:pt x="15" y="36"/>
                  <a:pt x="18" y="37"/>
                  <a:pt x="21" y="37"/>
                </a:cubicBezTo>
                <a:cubicBezTo>
                  <a:pt x="23" y="37"/>
                  <a:pt x="25" y="36"/>
                  <a:pt x="27" y="36"/>
                </a:cubicBezTo>
                <a:cubicBezTo>
                  <a:pt x="31" y="34"/>
                  <a:pt x="35" y="31"/>
                  <a:pt x="38" y="27"/>
                </a:cubicBezTo>
                <a:cubicBezTo>
                  <a:pt x="49" y="6"/>
                  <a:pt x="49" y="6"/>
                  <a:pt x="49" y="6"/>
                </a:cubicBezTo>
                <a:cubicBezTo>
                  <a:pt x="48" y="4"/>
                  <a:pt x="46" y="2"/>
                  <a:pt x="45" y="1"/>
                </a:cubicBezTo>
                <a:cubicBezTo>
                  <a:pt x="44" y="1"/>
                  <a:pt x="43" y="1"/>
                  <a:pt x="43" y="0"/>
                </a:cubicBezTo>
                <a:cubicBezTo>
                  <a:pt x="31" y="23"/>
                  <a:pt x="31" y="23"/>
                  <a:pt x="31" y="23"/>
                </a:cubicBezTo>
                <a:cubicBezTo>
                  <a:pt x="28" y="28"/>
                  <a:pt x="21" y="30"/>
                  <a:pt x="16" y="27"/>
                </a:cubicBezTo>
                <a:cubicBezTo>
                  <a:pt x="11" y="25"/>
                  <a:pt x="9" y="18"/>
                  <a:pt x="11" y="13"/>
                </a:cubicBezTo>
                <a:cubicBezTo>
                  <a:pt x="4" y="9"/>
                  <a:pt x="4" y="9"/>
                  <a:pt x="4" y="9"/>
                </a:cubicBezTo>
                <a:cubicBezTo>
                  <a:pt x="0" y="18"/>
                  <a:pt x="3" y="30"/>
                  <a:pt x="12" y="3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41" name="Freeform 74"/>
          <p:cNvSpPr/>
          <p:nvPr/>
        </p:nvSpPr>
        <p:spPr bwMode="auto">
          <a:xfrm>
            <a:off x="5632450" y="4487863"/>
            <a:ext cx="144463" cy="122237"/>
          </a:xfrm>
          <a:custGeom>
            <a:avLst/>
            <a:gdLst>
              <a:gd name="T0" fmla="*/ 64 w 86"/>
              <a:gd name="T1" fmla="*/ 8 h 72"/>
              <a:gd name="T2" fmla="*/ 60 w 86"/>
              <a:gd name="T3" fmla="*/ 5 h 72"/>
              <a:gd name="T4" fmla="*/ 58 w 86"/>
              <a:gd name="T5" fmla="*/ 4 h 72"/>
              <a:gd name="T6" fmla="*/ 41 w 86"/>
              <a:gd name="T7" fmla="*/ 0 h 72"/>
              <a:gd name="T8" fmla="*/ 5 w 86"/>
              <a:gd name="T9" fmla="*/ 22 h 72"/>
              <a:gd name="T10" fmla="*/ 1 w 86"/>
              <a:gd name="T11" fmla="*/ 36 h 72"/>
              <a:gd name="T12" fmla="*/ 0 w 86"/>
              <a:gd name="T13" fmla="*/ 39 h 72"/>
              <a:gd name="T14" fmla="*/ 1 w 86"/>
              <a:gd name="T15" fmla="*/ 40 h 72"/>
              <a:gd name="T16" fmla="*/ 2 w 86"/>
              <a:gd name="T17" fmla="*/ 40 h 72"/>
              <a:gd name="T18" fmla="*/ 4 w 86"/>
              <a:gd name="T19" fmla="*/ 38 h 72"/>
              <a:gd name="T20" fmla="*/ 11 w 86"/>
              <a:gd name="T21" fmla="*/ 36 h 72"/>
              <a:gd name="T22" fmla="*/ 16 w 86"/>
              <a:gd name="T23" fmla="*/ 37 h 72"/>
              <a:gd name="T24" fmla="*/ 22 w 86"/>
              <a:gd name="T25" fmla="*/ 47 h 72"/>
              <a:gd name="T26" fmla="*/ 22 w 86"/>
              <a:gd name="T27" fmla="*/ 50 h 72"/>
              <a:gd name="T28" fmla="*/ 24 w 86"/>
              <a:gd name="T29" fmla="*/ 49 h 72"/>
              <a:gd name="T30" fmla="*/ 31 w 86"/>
              <a:gd name="T31" fmla="*/ 46 h 72"/>
              <a:gd name="T32" fmla="*/ 35 w 86"/>
              <a:gd name="T33" fmla="*/ 47 h 72"/>
              <a:gd name="T34" fmla="*/ 37 w 86"/>
              <a:gd name="T35" fmla="*/ 48 h 72"/>
              <a:gd name="T36" fmla="*/ 41 w 86"/>
              <a:gd name="T37" fmla="*/ 52 h 72"/>
              <a:gd name="T38" fmla="*/ 43 w 86"/>
              <a:gd name="T39" fmla="*/ 58 h 72"/>
              <a:gd name="T40" fmla="*/ 43 w 86"/>
              <a:gd name="T41" fmla="*/ 61 h 72"/>
              <a:gd name="T42" fmla="*/ 45 w 86"/>
              <a:gd name="T43" fmla="*/ 60 h 72"/>
              <a:gd name="T44" fmla="*/ 52 w 86"/>
              <a:gd name="T45" fmla="*/ 57 h 72"/>
              <a:gd name="T46" fmla="*/ 57 w 86"/>
              <a:gd name="T47" fmla="*/ 59 h 72"/>
              <a:gd name="T48" fmla="*/ 64 w 86"/>
              <a:gd name="T49" fmla="*/ 69 h 72"/>
              <a:gd name="T50" fmla="*/ 65 w 86"/>
              <a:gd name="T51" fmla="*/ 72 h 72"/>
              <a:gd name="T52" fmla="*/ 66 w 86"/>
              <a:gd name="T53" fmla="*/ 71 h 72"/>
              <a:gd name="T54" fmla="*/ 76 w 86"/>
              <a:gd name="T55" fmla="*/ 59 h 72"/>
              <a:gd name="T56" fmla="*/ 64 w 86"/>
              <a:gd name="T57"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6" h="72">
                <a:moveTo>
                  <a:pt x="64" y="8"/>
                </a:moveTo>
                <a:cubicBezTo>
                  <a:pt x="63" y="7"/>
                  <a:pt x="61" y="6"/>
                  <a:pt x="60" y="5"/>
                </a:cubicBezTo>
                <a:cubicBezTo>
                  <a:pt x="59" y="4"/>
                  <a:pt x="58" y="4"/>
                  <a:pt x="58" y="4"/>
                </a:cubicBezTo>
                <a:cubicBezTo>
                  <a:pt x="52" y="1"/>
                  <a:pt x="46" y="0"/>
                  <a:pt x="41" y="0"/>
                </a:cubicBezTo>
                <a:cubicBezTo>
                  <a:pt x="26" y="0"/>
                  <a:pt x="12" y="8"/>
                  <a:pt x="5" y="22"/>
                </a:cubicBezTo>
                <a:cubicBezTo>
                  <a:pt x="3" y="26"/>
                  <a:pt x="1" y="31"/>
                  <a:pt x="1" y="36"/>
                </a:cubicBezTo>
                <a:cubicBezTo>
                  <a:pt x="0" y="37"/>
                  <a:pt x="0" y="38"/>
                  <a:pt x="0" y="39"/>
                </a:cubicBezTo>
                <a:cubicBezTo>
                  <a:pt x="0" y="40"/>
                  <a:pt x="1" y="40"/>
                  <a:pt x="1" y="40"/>
                </a:cubicBezTo>
                <a:cubicBezTo>
                  <a:pt x="1" y="40"/>
                  <a:pt x="1" y="40"/>
                  <a:pt x="2" y="40"/>
                </a:cubicBezTo>
                <a:cubicBezTo>
                  <a:pt x="2" y="39"/>
                  <a:pt x="3" y="38"/>
                  <a:pt x="4" y="38"/>
                </a:cubicBezTo>
                <a:cubicBezTo>
                  <a:pt x="6" y="36"/>
                  <a:pt x="8" y="36"/>
                  <a:pt x="11" y="36"/>
                </a:cubicBezTo>
                <a:cubicBezTo>
                  <a:pt x="13" y="36"/>
                  <a:pt x="14" y="36"/>
                  <a:pt x="16" y="37"/>
                </a:cubicBezTo>
                <a:cubicBezTo>
                  <a:pt x="20" y="39"/>
                  <a:pt x="22" y="43"/>
                  <a:pt x="22" y="47"/>
                </a:cubicBezTo>
                <a:cubicBezTo>
                  <a:pt x="22" y="49"/>
                  <a:pt x="22" y="50"/>
                  <a:pt x="22" y="50"/>
                </a:cubicBezTo>
                <a:cubicBezTo>
                  <a:pt x="23" y="50"/>
                  <a:pt x="23" y="49"/>
                  <a:pt x="24" y="49"/>
                </a:cubicBezTo>
                <a:cubicBezTo>
                  <a:pt x="26" y="47"/>
                  <a:pt x="29" y="46"/>
                  <a:pt x="31" y="46"/>
                </a:cubicBezTo>
                <a:cubicBezTo>
                  <a:pt x="32" y="46"/>
                  <a:pt x="34" y="47"/>
                  <a:pt x="35" y="47"/>
                </a:cubicBezTo>
                <a:cubicBezTo>
                  <a:pt x="35" y="47"/>
                  <a:pt x="36" y="47"/>
                  <a:pt x="37" y="48"/>
                </a:cubicBezTo>
                <a:cubicBezTo>
                  <a:pt x="39" y="49"/>
                  <a:pt x="40" y="50"/>
                  <a:pt x="41" y="52"/>
                </a:cubicBezTo>
                <a:cubicBezTo>
                  <a:pt x="42" y="54"/>
                  <a:pt x="43" y="56"/>
                  <a:pt x="43" y="58"/>
                </a:cubicBezTo>
                <a:cubicBezTo>
                  <a:pt x="43" y="60"/>
                  <a:pt x="43" y="61"/>
                  <a:pt x="43" y="61"/>
                </a:cubicBezTo>
                <a:cubicBezTo>
                  <a:pt x="43" y="61"/>
                  <a:pt x="44" y="60"/>
                  <a:pt x="45" y="60"/>
                </a:cubicBezTo>
                <a:cubicBezTo>
                  <a:pt x="47" y="58"/>
                  <a:pt x="49" y="57"/>
                  <a:pt x="52" y="57"/>
                </a:cubicBezTo>
                <a:cubicBezTo>
                  <a:pt x="54" y="57"/>
                  <a:pt x="56" y="58"/>
                  <a:pt x="57" y="59"/>
                </a:cubicBezTo>
                <a:cubicBezTo>
                  <a:pt x="61" y="61"/>
                  <a:pt x="64" y="65"/>
                  <a:pt x="64" y="69"/>
                </a:cubicBezTo>
                <a:cubicBezTo>
                  <a:pt x="63" y="71"/>
                  <a:pt x="64" y="72"/>
                  <a:pt x="65" y="72"/>
                </a:cubicBezTo>
                <a:cubicBezTo>
                  <a:pt x="65" y="72"/>
                  <a:pt x="66" y="72"/>
                  <a:pt x="66" y="71"/>
                </a:cubicBezTo>
                <a:cubicBezTo>
                  <a:pt x="70" y="68"/>
                  <a:pt x="74" y="64"/>
                  <a:pt x="76" y="59"/>
                </a:cubicBezTo>
                <a:cubicBezTo>
                  <a:pt x="86" y="41"/>
                  <a:pt x="80" y="20"/>
                  <a:pt x="64"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42" name="Freeform 75"/>
          <p:cNvSpPr>
            <a:spLocks noEditPoints="1"/>
          </p:cNvSpPr>
          <p:nvPr/>
        </p:nvSpPr>
        <p:spPr bwMode="auto">
          <a:xfrm>
            <a:off x="4038600" y="3579813"/>
            <a:ext cx="247650" cy="239712"/>
          </a:xfrm>
          <a:custGeom>
            <a:avLst/>
            <a:gdLst>
              <a:gd name="T0" fmla="*/ 60 w 146"/>
              <a:gd name="T1" fmla="*/ 110 h 141"/>
              <a:gd name="T2" fmla="*/ 89 w 146"/>
              <a:gd name="T3" fmla="*/ 102 h 141"/>
              <a:gd name="T4" fmla="*/ 129 w 146"/>
              <a:gd name="T5" fmla="*/ 141 h 141"/>
              <a:gd name="T6" fmla="*/ 146 w 146"/>
              <a:gd name="T7" fmla="*/ 123 h 141"/>
              <a:gd name="T8" fmla="*/ 107 w 146"/>
              <a:gd name="T9" fmla="*/ 84 h 141"/>
              <a:gd name="T10" fmla="*/ 99 w 146"/>
              <a:gd name="T11" fmla="*/ 16 h 141"/>
              <a:gd name="T12" fmla="*/ 60 w 146"/>
              <a:gd name="T13" fmla="*/ 0 h 141"/>
              <a:gd name="T14" fmla="*/ 60 w 146"/>
              <a:gd name="T15" fmla="*/ 22 h 141"/>
              <a:gd name="T16" fmla="*/ 71 w 146"/>
              <a:gd name="T17" fmla="*/ 22 h 141"/>
              <a:gd name="T18" fmla="*/ 71 w 146"/>
              <a:gd name="T19" fmla="*/ 45 h 141"/>
              <a:gd name="T20" fmla="*/ 93 w 146"/>
              <a:gd name="T21" fmla="*/ 45 h 141"/>
              <a:gd name="T22" fmla="*/ 93 w 146"/>
              <a:gd name="T23" fmla="*/ 66 h 141"/>
              <a:gd name="T24" fmla="*/ 71 w 146"/>
              <a:gd name="T25" fmla="*/ 66 h 141"/>
              <a:gd name="T26" fmla="*/ 71 w 146"/>
              <a:gd name="T27" fmla="*/ 88 h 141"/>
              <a:gd name="T28" fmla="*/ 60 w 146"/>
              <a:gd name="T29" fmla="*/ 88 h 141"/>
              <a:gd name="T30" fmla="*/ 60 w 146"/>
              <a:gd name="T31" fmla="*/ 110 h 141"/>
              <a:gd name="T32" fmla="*/ 21 w 146"/>
              <a:gd name="T33" fmla="*/ 94 h 141"/>
              <a:gd name="T34" fmla="*/ 60 w 146"/>
              <a:gd name="T35" fmla="*/ 110 h 141"/>
              <a:gd name="T36" fmla="*/ 60 w 146"/>
              <a:gd name="T37" fmla="*/ 88 h 141"/>
              <a:gd name="T38" fmla="*/ 50 w 146"/>
              <a:gd name="T39" fmla="*/ 88 h 141"/>
              <a:gd name="T40" fmla="*/ 50 w 146"/>
              <a:gd name="T41" fmla="*/ 66 h 141"/>
              <a:gd name="T42" fmla="*/ 27 w 146"/>
              <a:gd name="T43" fmla="*/ 66 h 141"/>
              <a:gd name="T44" fmla="*/ 27 w 146"/>
              <a:gd name="T45" fmla="*/ 45 h 141"/>
              <a:gd name="T46" fmla="*/ 27 w 146"/>
              <a:gd name="T47" fmla="*/ 45 h 141"/>
              <a:gd name="T48" fmla="*/ 50 w 146"/>
              <a:gd name="T49" fmla="*/ 45 h 141"/>
              <a:gd name="T50" fmla="*/ 50 w 146"/>
              <a:gd name="T51" fmla="*/ 22 h 141"/>
              <a:gd name="T52" fmla="*/ 60 w 146"/>
              <a:gd name="T53" fmla="*/ 22 h 141"/>
              <a:gd name="T54" fmla="*/ 60 w 146"/>
              <a:gd name="T55" fmla="*/ 0 h 141"/>
              <a:gd name="T56" fmla="*/ 21 w 146"/>
              <a:gd name="T57" fmla="*/ 16 h 141"/>
              <a:gd name="T58" fmla="*/ 21 w 146"/>
              <a:gd name="T59" fmla="*/ 9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1">
                <a:moveTo>
                  <a:pt x="60" y="110"/>
                </a:moveTo>
                <a:cubicBezTo>
                  <a:pt x="70" y="110"/>
                  <a:pt x="80" y="108"/>
                  <a:pt x="89" y="102"/>
                </a:cubicBezTo>
                <a:cubicBezTo>
                  <a:pt x="129" y="141"/>
                  <a:pt x="129" y="141"/>
                  <a:pt x="129" y="141"/>
                </a:cubicBezTo>
                <a:cubicBezTo>
                  <a:pt x="146" y="123"/>
                  <a:pt x="146" y="123"/>
                  <a:pt x="146" y="123"/>
                </a:cubicBezTo>
                <a:cubicBezTo>
                  <a:pt x="107" y="84"/>
                  <a:pt x="107" y="84"/>
                  <a:pt x="107" y="84"/>
                </a:cubicBezTo>
                <a:cubicBezTo>
                  <a:pt x="120" y="63"/>
                  <a:pt x="118" y="35"/>
                  <a:pt x="99" y="16"/>
                </a:cubicBezTo>
                <a:cubicBezTo>
                  <a:pt x="88" y="5"/>
                  <a:pt x="74" y="0"/>
                  <a:pt x="60" y="0"/>
                </a:cubicBezTo>
                <a:cubicBezTo>
                  <a:pt x="60" y="22"/>
                  <a:pt x="60" y="22"/>
                  <a:pt x="60" y="22"/>
                </a:cubicBezTo>
                <a:cubicBezTo>
                  <a:pt x="71" y="22"/>
                  <a:pt x="71" y="22"/>
                  <a:pt x="71" y="22"/>
                </a:cubicBezTo>
                <a:cubicBezTo>
                  <a:pt x="71" y="45"/>
                  <a:pt x="71" y="45"/>
                  <a:pt x="71" y="45"/>
                </a:cubicBezTo>
                <a:cubicBezTo>
                  <a:pt x="93" y="45"/>
                  <a:pt x="93" y="45"/>
                  <a:pt x="93" y="45"/>
                </a:cubicBezTo>
                <a:cubicBezTo>
                  <a:pt x="93" y="66"/>
                  <a:pt x="93" y="66"/>
                  <a:pt x="93" y="66"/>
                </a:cubicBezTo>
                <a:cubicBezTo>
                  <a:pt x="71" y="66"/>
                  <a:pt x="71" y="66"/>
                  <a:pt x="71" y="66"/>
                </a:cubicBezTo>
                <a:cubicBezTo>
                  <a:pt x="71" y="88"/>
                  <a:pt x="71" y="88"/>
                  <a:pt x="71" y="88"/>
                </a:cubicBezTo>
                <a:cubicBezTo>
                  <a:pt x="60" y="88"/>
                  <a:pt x="60" y="88"/>
                  <a:pt x="60" y="88"/>
                </a:cubicBezTo>
                <a:lnTo>
                  <a:pt x="60" y="110"/>
                </a:lnTo>
                <a:close/>
                <a:moveTo>
                  <a:pt x="21" y="94"/>
                </a:moveTo>
                <a:cubicBezTo>
                  <a:pt x="32" y="105"/>
                  <a:pt x="46" y="110"/>
                  <a:pt x="60" y="110"/>
                </a:cubicBezTo>
                <a:cubicBezTo>
                  <a:pt x="60" y="88"/>
                  <a:pt x="60" y="88"/>
                  <a:pt x="60" y="88"/>
                </a:cubicBezTo>
                <a:cubicBezTo>
                  <a:pt x="50" y="88"/>
                  <a:pt x="50" y="88"/>
                  <a:pt x="50" y="88"/>
                </a:cubicBezTo>
                <a:cubicBezTo>
                  <a:pt x="50" y="66"/>
                  <a:pt x="50" y="66"/>
                  <a:pt x="50" y="66"/>
                </a:cubicBezTo>
                <a:cubicBezTo>
                  <a:pt x="27" y="66"/>
                  <a:pt x="27" y="66"/>
                  <a:pt x="27" y="66"/>
                </a:cubicBezTo>
                <a:cubicBezTo>
                  <a:pt x="27" y="45"/>
                  <a:pt x="27" y="45"/>
                  <a:pt x="27" y="45"/>
                </a:cubicBezTo>
                <a:cubicBezTo>
                  <a:pt x="27" y="45"/>
                  <a:pt x="27" y="45"/>
                  <a:pt x="27" y="45"/>
                </a:cubicBezTo>
                <a:cubicBezTo>
                  <a:pt x="50" y="45"/>
                  <a:pt x="50" y="45"/>
                  <a:pt x="50" y="45"/>
                </a:cubicBezTo>
                <a:cubicBezTo>
                  <a:pt x="50" y="22"/>
                  <a:pt x="50" y="22"/>
                  <a:pt x="50" y="22"/>
                </a:cubicBezTo>
                <a:cubicBezTo>
                  <a:pt x="60" y="22"/>
                  <a:pt x="60" y="22"/>
                  <a:pt x="60" y="22"/>
                </a:cubicBezTo>
                <a:cubicBezTo>
                  <a:pt x="60" y="0"/>
                  <a:pt x="60" y="0"/>
                  <a:pt x="60" y="0"/>
                </a:cubicBezTo>
                <a:cubicBezTo>
                  <a:pt x="46" y="0"/>
                  <a:pt x="32" y="5"/>
                  <a:pt x="21" y="16"/>
                </a:cubicBezTo>
                <a:cubicBezTo>
                  <a:pt x="0" y="38"/>
                  <a:pt x="0" y="73"/>
                  <a:pt x="21" y="9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43" name="Freeform 76"/>
          <p:cNvSpPr/>
          <p:nvPr/>
        </p:nvSpPr>
        <p:spPr bwMode="auto">
          <a:xfrm>
            <a:off x="5284788" y="3308350"/>
            <a:ext cx="149225" cy="163513"/>
          </a:xfrm>
          <a:custGeom>
            <a:avLst/>
            <a:gdLst>
              <a:gd name="T0" fmla="*/ 0 w 88"/>
              <a:gd name="T1" fmla="*/ 29 h 97"/>
              <a:gd name="T2" fmla="*/ 14 w 88"/>
              <a:gd name="T3" fmla="*/ 97 h 97"/>
              <a:gd name="T4" fmla="*/ 74 w 88"/>
              <a:gd name="T5" fmla="*/ 97 h 97"/>
              <a:gd name="T6" fmla="*/ 88 w 88"/>
              <a:gd name="T7" fmla="*/ 29 h 97"/>
              <a:gd name="T8" fmla="*/ 74 w 88"/>
              <a:gd name="T9" fmla="*/ 0 h 97"/>
              <a:gd name="T10" fmla="*/ 65 w 88"/>
              <a:gd name="T11" fmla="*/ 0 h 97"/>
              <a:gd name="T12" fmla="*/ 44 w 88"/>
              <a:gd name="T13" fmla="*/ 24 h 97"/>
              <a:gd name="T14" fmla="*/ 23 w 88"/>
              <a:gd name="T15" fmla="*/ 0 h 97"/>
              <a:gd name="T16" fmla="*/ 14 w 88"/>
              <a:gd name="T17" fmla="*/ 0 h 97"/>
              <a:gd name="T18" fmla="*/ 0 w 88"/>
              <a:gd name="T19" fmla="*/ 2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97">
                <a:moveTo>
                  <a:pt x="0" y="29"/>
                </a:moveTo>
                <a:cubicBezTo>
                  <a:pt x="0" y="29"/>
                  <a:pt x="15" y="61"/>
                  <a:pt x="14" y="97"/>
                </a:cubicBezTo>
                <a:cubicBezTo>
                  <a:pt x="74" y="97"/>
                  <a:pt x="74" y="97"/>
                  <a:pt x="74" y="97"/>
                </a:cubicBezTo>
                <a:cubicBezTo>
                  <a:pt x="73" y="61"/>
                  <a:pt x="88" y="29"/>
                  <a:pt x="88" y="29"/>
                </a:cubicBezTo>
                <a:cubicBezTo>
                  <a:pt x="72" y="23"/>
                  <a:pt x="74" y="0"/>
                  <a:pt x="74" y="0"/>
                </a:cubicBezTo>
                <a:cubicBezTo>
                  <a:pt x="65" y="0"/>
                  <a:pt x="65" y="0"/>
                  <a:pt x="65" y="0"/>
                </a:cubicBezTo>
                <a:cubicBezTo>
                  <a:pt x="65" y="24"/>
                  <a:pt x="44" y="24"/>
                  <a:pt x="44" y="24"/>
                </a:cubicBezTo>
                <a:cubicBezTo>
                  <a:pt x="44" y="24"/>
                  <a:pt x="23" y="24"/>
                  <a:pt x="23" y="0"/>
                </a:cubicBezTo>
                <a:cubicBezTo>
                  <a:pt x="14" y="0"/>
                  <a:pt x="14" y="0"/>
                  <a:pt x="14" y="0"/>
                </a:cubicBezTo>
                <a:cubicBezTo>
                  <a:pt x="14" y="0"/>
                  <a:pt x="16" y="23"/>
                  <a:pt x="0"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44" name="Freeform 77"/>
          <p:cNvSpPr/>
          <p:nvPr/>
        </p:nvSpPr>
        <p:spPr bwMode="auto">
          <a:xfrm>
            <a:off x="5241925" y="3495675"/>
            <a:ext cx="236538" cy="120650"/>
          </a:xfrm>
          <a:custGeom>
            <a:avLst/>
            <a:gdLst>
              <a:gd name="T0" fmla="*/ 100 w 139"/>
              <a:gd name="T1" fmla="*/ 0 h 71"/>
              <a:gd name="T2" fmla="*/ 38 w 139"/>
              <a:gd name="T3" fmla="*/ 0 h 71"/>
              <a:gd name="T4" fmla="*/ 23 w 139"/>
              <a:gd name="T5" fmla="*/ 39 h 71"/>
              <a:gd name="T6" fmla="*/ 27 w 139"/>
              <a:gd name="T7" fmla="*/ 54 h 71"/>
              <a:gd name="T8" fmla="*/ 41 w 139"/>
              <a:gd name="T9" fmla="*/ 54 h 71"/>
              <a:gd name="T10" fmla="*/ 55 w 139"/>
              <a:gd name="T11" fmla="*/ 53 h 71"/>
              <a:gd name="T12" fmla="*/ 69 w 139"/>
              <a:gd name="T13" fmla="*/ 54 h 71"/>
              <a:gd name="T14" fmla="*/ 83 w 139"/>
              <a:gd name="T15" fmla="*/ 53 h 71"/>
              <a:gd name="T16" fmla="*/ 97 w 139"/>
              <a:gd name="T17" fmla="*/ 54 h 71"/>
              <a:gd name="T18" fmla="*/ 111 w 139"/>
              <a:gd name="T19" fmla="*/ 54 h 71"/>
              <a:gd name="T20" fmla="*/ 115 w 139"/>
              <a:gd name="T21" fmla="*/ 39 h 71"/>
              <a:gd name="T22" fmla="*/ 100 w 139"/>
              <a:gd name="T2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71">
                <a:moveTo>
                  <a:pt x="100" y="0"/>
                </a:moveTo>
                <a:cubicBezTo>
                  <a:pt x="38" y="0"/>
                  <a:pt x="38" y="0"/>
                  <a:pt x="38" y="0"/>
                </a:cubicBezTo>
                <a:cubicBezTo>
                  <a:pt x="35" y="15"/>
                  <a:pt x="29" y="32"/>
                  <a:pt x="23" y="39"/>
                </a:cubicBezTo>
                <a:cubicBezTo>
                  <a:pt x="0" y="71"/>
                  <a:pt x="27" y="54"/>
                  <a:pt x="27" y="54"/>
                </a:cubicBezTo>
                <a:cubicBezTo>
                  <a:pt x="27" y="54"/>
                  <a:pt x="33" y="65"/>
                  <a:pt x="41" y="54"/>
                </a:cubicBezTo>
                <a:cubicBezTo>
                  <a:pt x="41" y="54"/>
                  <a:pt x="49" y="65"/>
                  <a:pt x="55" y="53"/>
                </a:cubicBezTo>
                <a:cubicBezTo>
                  <a:pt x="55" y="53"/>
                  <a:pt x="62" y="64"/>
                  <a:pt x="69" y="54"/>
                </a:cubicBezTo>
                <a:cubicBezTo>
                  <a:pt x="76" y="64"/>
                  <a:pt x="83" y="53"/>
                  <a:pt x="83" y="53"/>
                </a:cubicBezTo>
                <a:cubicBezTo>
                  <a:pt x="89" y="65"/>
                  <a:pt x="97" y="54"/>
                  <a:pt x="97" y="54"/>
                </a:cubicBezTo>
                <a:cubicBezTo>
                  <a:pt x="105" y="65"/>
                  <a:pt x="111" y="54"/>
                  <a:pt x="111" y="54"/>
                </a:cubicBezTo>
                <a:cubicBezTo>
                  <a:pt x="111" y="54"/>
                  <a:pt x="139" y="71"/>
                  <a:pt x="115" y="39"/>
                </a:cubicBezTo>
                <a:cubicBezTo>
                  <a:pt x="110" y="32"/>
                  <a:pt x="103" y="15"/>
                  <a:pt x="10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45" name="Freeform 78"/>
          <p:cNvSpPr>
            <a:spLocks noEditPoints="1"/>
          </p:cNvSpPr>
          <p:nvPr/>
        </p:nvSpPr>
        <p:spPr bwMode="auto">
          <a:xfrm>
            <a:off x="5302250" y="3636963"/>
            <a:ext cx="249238" cy="304800"/>
          </a:xfrm>
          <a:custGeom>
            <a:avLst/>
            <a:gdLst>
              <a:gd name="T0" fmla="*/ 102 w 147"/>
              <a:gd name="T1" fmla="*/ 166 h 180"/>
              <a:gd name="T2" fmla="*/ 147 w 147"/>
              <a:gd name="T3" fmla="*/ 180 h 180"/>
              <a:gd name="T4" fmla="*/ 103 w 147"/>
              <a:gd name="T5" fmla="*/ 102 h 180"/>
              <a:gd name="T6" fmla="*/ 93 w 147"/>
              <a:gd name="T7" fmla="*/ 87 h 180"/>
              <a:gd name="T8" fmla="*/ 84 w 147"/>
              <a:gd name="T9" fmla="*/ 124 h 180"/>
              <a:gd name="T10" fmla="*/ 88 w 147"/>
              <a:gd name="T11" fmla="*/ 136 h 180"/>
              <a:gd name="T12" fmla="*/ 84 w 147"/>
              <a:gd name="T13" fmla="*/ 132 h 180"/>
              <a:gd name="T14" fmla="*/ 91 w 147"/>
              <a:gd name="T15" fmla="*/ 152 h 180"/>
              <a:gd name="T16" fmla="*/ 84 w 147"/>
              <a:gd name="T17" fmla="*/ 166 h 180"/>
              <a:gd name="T18" fmla="*/ 84 w 147"/>
              <a:gd name="T19" fmla="*/ 166 h 180"/>
              <a:gd name="T20" fmla="*/ 73 w 147"/>
              <a:gd name="T21" fmla="*/ 152 h 180"/>
              <a:gd name="T22" fmla="*/ 84 w 147"/>
              <a:gd name="T23" fmla="*/ 47 h 180"/>
              <a:gd name="T24" fmla="*/ 78 w 147"/>
              <a:gd name="T25" fmla="*/ 26 h 180"/>
              <a:gd name="T26" fmla="*/ 73 w 147"/>
              <a:gd name="T27" fmla="*/ 53 h 180"/>
              <a:gd name="T28" fmla="*/ 73 w 147"/>
              <a:gd name="T29" fmla="*/ 87 h 180"/>
              <a:gd name="T30" fmla="*/ 80 w 147"/>
              <a:gd name="T31" fmla="*/ 102 h 180"/>
              <a:gd name="T32" fmla="*/ 73 w 147"/>
              <a:gd name="T33" fmla="*/ 122 h 180"/>
              <a:gd name="T34" fmla="*/ 84 w 147"/>
              <a:gd name="T35" fmla="*/ 146 h 180"/>
              <a:gd name="T36" fmla="*/ 80 w 147"/>
              <a:gd name="T37" fmla="*/ 128 h 180"/>
              <a:gd name="T38" fmla="*/ 84 w 147"/>
              <a:gd name="T39" fmla="*/ 47 h 180"/>
              <a:gd name="T40" fmla="*/ 73 w 147"/>
              <a:gd name="T41" fmla="*/ 166 h 180"/>
              <a:gd name="T42" fmla="*/ 73 w 147"/>
              <a:gd name="T43" fmla="*/ 152 h 180"/>
              <a:gd name="T44" fmla="*/ 73 w 147"/>
              <a:gd name="T45" fmla="*/ 152 h 180"/>
              <a:gd name="T46" fmla="*/ 63 w 147"/>
              <a:gd name="T47" fmla="*/ 166 h 180"/>
              <a:gd name="T48" fmla="*/ 73 w 147"/>
              <a:gd name="T49" fmla="*/ 0 h 180"/>
              <a:gd name="T50" fmla="*/ 66 w 147"/>
              <a:gd name="T51" fmla="*/ 26 h 180"/>
              <a:gd name="T52" fmla="*/ 63 w 147"/>
              <a:gd name="T53" fmla="*/ 124 h 180"/>
              <a:gd name="T54" fmla="*/ 63 w 147"/>
              <a:gd name="T55" fmla="*/ 132 h 180"/>
              <a:gd name="T56" fmla="*/ 73 w 147"/>
              <a:gd name="T57" fmla="*/ 135 h 180"/>
              <a:gd name="T58" fmla="*/ 73 w 147"/>
              <a:gd name="T59" fmla="*/ 122 h 180"/>
              <a:gd name="T60" fmla="*/ 65 w 147"/>
              <a:gd name="T61" fmla="*/ 113 h 180"/>
              <a:gd name="T62" fmla="*/ 73 w 147"/>
              <a:gd name="T63" fmla="*/ 102 h 180"/>
              <a:gd name="T64" fmla="*/ 73 w 147"/>
              <a:gd name="T65" fmla="*/ 102 h 180"/>
              <a:gd name="T66" fmla="*/ 73 w 147"/>
              <a:gd name="T67" fmla="*/ 87 h 180"/>
              <a:gd name="T68" fmla="*/ 73 w 147"/>
              <a:gd name="T69" fmla="*/ 53 h 180"/>
              <a:gd name="T70" fmla="*/ 73 w 147"/>
              <a:gd name="T71" fmla="*/ 53 h 180"/>
              <a:gd name="T72" fmla="*/ 0 w 147"/>
              <a:gd name="T73" fmla="*/ 180 h 180"/>
              <a:gd name="T74" fmla="*/ 44 w 147"/>
              <a:gd name="T75" fmla="*/ 166 h 180"/>
              <a:gd name="T76" fmla="*/ 63 w 147"/>
              <a:gd name="T77" fmla="*/ 152 h 180"/>
              <a:gd name="T78" fmla="*/ 63 w 147"/>
              <a:gd name="T79" fmla="*/ 146 h 180"/>
              <a:gd name="T80" fmla="*/ 59 w 147"/>
              <a:gd name="T81" fmla="*/ 136 h 180"/>
              <a:gd name="T82" fmla="*/ 62 w 147"/>
              <a:gd name="T83" fmla="*/ 124 h 180"/>
              <a:gd name="T84" fmla="*/ 63 w 147"/>
              <a:gd name="T85" fmla="*/ 47 h 180"/>
              <a:gd name="T86" fmla="*/ 44 w 147"/>
              <a:gd name="T87" fmla="*/ 87 h 180"/>
              <a:gd name="T88" fmla="*/ 49 w 147"/>
              <a:gd name="T89" fmla="*/ 10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7" h="180">
                <a:moveTo>
                  <a:pt x="84" y="166"/>
                </a:moveTo>
                <a:cubicBezTo>
                  <a:pt x="102" y="166"/>
                  <a:pt x="102" y="166"/>
                  <a:pt x="102" y="166"/>
                </a:cubicBezTo>
                <a:cubicBezTo>
                  <a:pt x="117" y="180"/>
                  <a:pt x="117" y="180"/>
                  <a:pt x="117" y="180"/>
                </a:cubicBezTo>
                <a:cubicBezTo>
                  <a:pt x="147" y="180"/>
                  <a:pt x="147" y="180"/>
                  <a:pt x="147" y="180"/>
                </a:cubicBezTo>
                <a:cubicBezTo>
                  <a:pt x="123" y="167"/>
                  <a:pt x="107" y="134"/>
                  <a:pt x="97" y="102"/>
                </a:cubicBezTo>
                <a:cubicBezTo>
                  <a:pt x="103" y="102"/>
                  <a:pt x="103" y="102"/>
                  <a:pt x="103" y="102"/>
                </a:cubicBezTo>
                <a:cubicBezTo>
                  <a:pt x="103" y="87"/>
                  <a:pt x="103" y="87"/>
                  <a:pt x="103" y="87"/>
                </a:cubicBezTo>
                <a:cubicBezTo>
                  <a:pt x="93" y="87"/>
                  <a:pt x="93" y="87"/>
                  <a:pt x="93" y="87"/>
                </a:cubicBezTo>
                <a:cubicBezTo>
                  <a:pt x="89" y="72"/>
                  <a:pt x="86" y="58"/>
                  <a:pt x="84" y="47"/>
                </a:cubicBezTo>
                <a:cubicBezTo>
                  <a:pt x="84" y="124"/>
                  <a:pt x="84" y="124"/>
                  <a:pt x="84" y="124"/>
                </a:cubicBezTo>
                <a:cubicBezTo>
                  <a:pt x="85" y="124"/>
                  <a:pt x="85" y="124"/>
                  <a:pt x="85" y="124"/>
                </a:cubicBezTo>
                <a:cubicBezTo>
                  <a:pt x="86" y="128"/>
                  <a:pt x="87" y="132"/>
                  <a:pt x="88" y="136"/>
                </a:cubicBezTo>
                <a:cubicBezTo>
                  <a:pt x="88" y="136"/>
                  <a:pt x="88" y="136"/>
                  <a:pt x="88" y="136"/>
                </a:cubicBezTo>
                <a:cubicBezTo>
                  <a:pt x="84" y="132"/>
                  <a:pt x="84" y="132"/>
                  <a:pt x="84" y="132"/>
                </a:cubicBezTo>
                <a:cubicBezTo>
                  <a:pt x="84" y="146"/>
                  <a:pt x="84" y="146"/>
                  <a:pt x="84" y="146"/>
                </a:cubicBezTo>
                <a:cubicBezTo>
                  <a:pt x="91" y="152"/>
                  <a:pt x="91" y="152"/>
                  <a:pt x="91" y="152"/>
                </a:cubicBezTo>
                <a:cubicBezTo>
                  <a:pt x="84" y="152"/>
                  <a:pt x="84" y="152"/>
                  <a:pt x="84" y="152"/>
                </a:cubicBezTo>
                <a:lnTo>
                  <a:pt x="84" y="166"/>
                </a:lnTo>
                <a:close/>
                <a:moveTo>
                  <a:pt x="73" y="166"/>
                </a:moveTo>
                <a:cubicBezTo>
                  <a:pt x="84" y="166"/>
                  <a:pt x="84" y="166"/>
                  <a:pt x="84" y="166"/>
                </a:cubicBezTo>
                <a:cubicBezTo>
                  <a:pt x="84" y="152"/>
                  <a:pt x="84" y="152"/>
                  <a:pt x="84" y="152"/>
                </a:cubicBezTo>
                <a:cubicBezTo>
                  <a:pt x="73" y="152"/>
                  <a:pt x="73" y="152"/>
                  <a:pt x="73" y="152"/>
                </a:cubicBezTo>
                <a:cubicBezTo>
                  <a:pt x="73" y="166"/>
                  <a:pt x="73" y="166"/>
                  <a:pt x="73" y="166"/>
                </a:cubicBezTo>
                <a:close/>
                <a:moveTo>
                  <a:pt x="84" y="47"/>
                </a:moveTo>
                <a:cubicBezTo>
                  <a:pt x="82" y="35"/>
                  <a:pt x="81" y="26"/>
                  <a:pt x="81" y="26"/>
                </a:cubicBezTo>
                <a:cubicBezTo>
                  <a:pt x="78" y="26"/>
                  <a:pt x="78" y="26"/>
                  <a:pt x="78" y="26"/>
                </a:cubicBezTo>
                <a:cubicBezTo>
                  <a:pt x="73" y="0"/>
                  <a:pt x="73" y="0"/>
                  <a:pt x="73" y="0"/>
                </a:cubicBezTo>
                <a:cubicBezTo>
                  <a:pt x="73" y="53"/>
                  <a:pt x="73" y="53"/>
                  <a:pt x="73" y="53"/>
                </a:cubicBezTo>
                <a:cubicBezTo>
                  <a:pt x="73" y="54"/>
                  <a:pt x="75" y="79"/>
                  <a:pt x="76" y="87"/>
                </a:cubicBezTo>
                <a:cubicBezTo>
                  <a:pt x="73" y="87"/>
                  <a:pt x="73" y="87"/>
                  <a:pt x="73" y="87"/>
                </a:cubicBezTo>
                <a:cubicBezTo>
                  <a:pt x="73" y="102"/>
                  <a:pt x="73" y="102"/>
                  <a:pt x="73" y="102"/>
                </a:cubicBezTo>
                <a:cubicBezTo>
                  <a:pt x="80" y="102"/>
                  <a:pt x="80" y="102"/>
                  <a:pt x="80" y="102"/>
                </a:cubicBezTo>
                <a:cubicBezTo>
                  <a:pt x="80" y="102"/>
                  <a:pt x="81" y="107"/>
                  <a:pt x="82" y="113"/>
                </a:cubicBezTo>
                <a:cubicBezTo>
                  <a:pt x="73" y="122"/>
                  <a:pt x="73" y="122"/>
                  <a:pt x="73" y="122"/>
                </a:cubicBezTo>
                <a:cubicBezTo>
                  <a:pt x="73" y="135"/>
                  <a:pt x="73" y="135"/>
                  <a:pt x="73" y="135"/>
                </a:cubicBezTo>
                <a:cubicBezTo>
                  <a:pt x="84" y="146"/>
                  <a:pt x="84" y="146"/>
                  <a:pt x="84" y="146"/>
                </a:cubicBezTo>
                <a:cubicBezTo>
                  <a:pt x="84" y="132"/>
                  <a:pt x="84" y="132"/>
                  <a:pt x="84" y="132"/>
                </a:cubicBezTo>
                <a:cubicBezTo>
                  <a:pt x="80" y="128"/>
                  <a:pt x="80" y="128"/>
                  <a:pt x="80" y="128"/>
                </a:cubicBezTo>
                <a:cubicBezTo>
                  <a:pt x="84" y="124"/>
                  <a:pt x="84" y="124"/>
                  <a:pt x="84" y="124"/>
                </a:cubicBezTo>
                <a:lnTo>
                  <a:pt x="84" y="47"/>
                </a:lnTo>
                <a:close/>
                <a:moveTo>
                  <a:pt x="63" y="166"/>
                </a:moveTo>
                <a:cubicBezTo>
                  <a:pt x="73" y="166"/>
                  <a:pt x="73" y="166"/>
                  <a:pt x="73" y="166"/>
                </a:cubicBezTo>
                <a:cubicBezTo>
                  <a:pt x="73" y="166"/>
                  <a:pt x="73" y="166"/>
                  <a:pt x="73" y="166"/>
                </a:cubicBezTo>
                <a:cubicBezTo>
                  <a:pt x="73" y="152"/>
                  <a:pt x="73" y="152"/>
                  <a:pt x="73" y="152"/>
                </a:cubicBezTo>
                <a:cubicBezTo>
                  <a:pt x="73" y="152"/>
                  <a:pt x="73" y="152"/>
                  <a:pt x="73" y="152"/>
                </a:cubicBezTo>
                <a:cubicBezTo>
                  <a:pt x="73" y="152"/>
                  <a:pt x="73" y="152"/>
                  <a:pt x="73" y="152"/>
                </a:cubicBezTo>
                <a:cubicBezTo>
                  <a:pt x="63" y="152"/>
                  <a:pt x="63" y="152"/>
                  <a:pt x="63" y="152"/>
                </a:cubicBezTo>
                <a:cubicBezTo>
                  <a:pt x="63" y="166"/>
                  <a:pt x="63" y="166"/>
                  <a:pt x="63" y="166"/>
                </a:cubicBezTo>
                <a:close/>
                <a:moveTo>
                  <a:pt x="73" y="0"/>
                </a:moveTo>
                <a:cubicBezTo>
                  <a:pt x="73" y="0"/>
                  <a:pt x="73" y="0"/>
                  <a:pt x="73" y="0"/>
                </a:cubicBezTo>
                <a:cubicBezTo>
                  <a:pt x="69" y="26"/>
                  <a:pt x="69" y="26"/>
                  <a:pt x="69" y="26"/>
                </a:cubicBezTo>
                <a:cubicBezTo>
                  <a:pt x="66" y="26"/>
                  <a:pt x="66" y="26"/>
                  <a:pt x="66" y="26"/>
                </a:cubicBezTo>
                <a:cubicBezTo>
                  <a:pt x="66" y="26"/>
                  <a:pt x="65" y="35"/>
                  <a:pt x="63" y="47"/>
                </a:cubicBezTo>
                <a:cubicBezTo>
                  <a:pt x="63" y="124"/>
                  <a:pt x="63" y="124"/>
                  <a:pt x="63" y="124"/>
                </a:cubicBezTo>
                <a:cubicBezTo>
                  <a:pt x="67" y="128"/>
                  <a:pt x="67" y="128"/>
                  <a:pt x="67" y="128"/>
                </a:cubicBezTo>
                <a:cubicBezTo>
                  <a:pt x="63" y="132"/>
                  <a:pt x="63" y="132"/>
                  <a:pt x="63" y="132"/>
                </a:cubicBezTo>
                <a:cubicBezTo>
                  <a:pt x="63" y="146"/>
                  <a:pt x="63" y="146"/>
                  <a:pt x="63" y="146"/>
                </a:cubicBezTo>
                <a:cubicBezTo>
                  <a:pt x="73" y="135"/>
                  <a:pt x="73" y="135"/>
                  <a:pt x="73" y="135"/>
                </a:cubicBezTo>
                <a:cubicBezTo>
                  <a:pt x="73" y="135"/>
                  <a:pt x="73" y="135"/>
                  <a:pt x="73" y="135"/>
                </a:cubicBezTo>
                <a:cubicBezTo>
                  <a:pt x="73" y="122"/>
                  <a:pt x="73" y="122"/>
                  <a:pt x="73" y="122"/>
                </a:cubicBezTo>
                <a:cubicBezTo>
                  <a:pt x="73" y="122"/>
                  <a:pt x="73" y="122"/>
                  <a:pt x="73" y="122"/>
                </a:cubicBezTo>
                <a:cubicBezTo>
                  <a:pt x="65" y="113"/>
                  <a:pt x="65" y="113"/>
                  <a:pt x="65" y="113"/>
                </a:cubicBezTo>
                <a:cubicBezTo>
                  <a:pt x="66" y="107"/>
                  <a:pt x="67" y="102"/>
                  <a:pt x="67" y="102"/>
                </a:cubicBezTo>
                <a:cubicBezTo>
                  <a:pt x="73" y="102"/>
                  <a:pt x="73" y="102"/>
                  <a:pt x="73" y="102"/>
                </a:cubicBezTo>
                <a:cubicBezTo>
                  <a:pt x="73" y="102"/>
                  <a:pt x="73" y="102"/>
                  <a:pt x="73" y="102"/>
                </a:cubicBezTo>
                <a:cubicBezTo>
                  <a:pt x="73" y="102"/>
                  <a:pt x="73" y="102"/>
                  <a:pt x="73" y="102"/>
                </a:cubicBezTo>
                <a:cubicBezTo>
                  <a:pt x="73" y="87"/>
                  <a:pt x="73" y="87"/>
                  <a:pt x="73" y="87"/>
                </a:cubicBezTo>
                <a:cubicBezTo>
                  <a:pt x="73" y="87"/>
                  <a:pt x="73" y="87"/>
                  <a:pt x="73" y="87"/>
                </a:cubicBezTo>
                <a:cubicBezTo>
                  <a:pt x="70" y="87"/>
                  <a:pt x="70" y="87"/>
                  <a:pt x="70" y="87"/>
                </a:cubicBezTo>
                <a:cubicBezTo>
                  <a:pt x="72" y="79"/>
                  <a:pt x="73" y="53"/>
                  <a:pt x="73" y="53"/>
                </a:cubicBezTo>
                <a:cubicBezTo>
                  <a:pt x="73" y="53"/>
                  <a:pt x="73" y="53"/>
                  <a:pt x="73" y="53"/>
                </a:cubicBezTo>
                <a:cubicBezTo>
                  <a:pt x="73" y="53"/>
                  <a:pt x="73" y="53"/>
                  <a:pt x="73" y="53"/>
                </a:cubicBezTo>
                <a:lnTo>
                  <a:pt x="73" y="0"/>
                </a:lnTo>
                <a:close/>
                <a:moveTo>
                  <a:pt x="0" y="180"/>
                </a:moveTo>
                <a:cubicBezTo>
                  <a:pt x="29" y="180"/>
                  <a:pt x="29" y="180"/>
                  <a:pt x="29" y="180"/>
                </a:cubicBezTo>
                <a:cubicBezTo>
                  <a:pt x="44" y="166"/>
                  <a:pt x="44" y="166"/>
                  <a:pt x="44" y="166"/>
                </a:cubicBezTo>
                <a:cubicBezTo>
                  <a:pt x="63" y="166"/>
                  <a:pt x="63" y="166"/>
                  <a:pt x="63" y="166"/>
                </a:cubicBezTo>
                <a:cubicBezTo>
                  <a:pt x="63" y="152"/>
                  <a:pt x="63" y="152"/>
                  <a:pt x="63" y="152"/>
                </a:cubicBezTo>
                <a:cubicBezTo>
                  <a:pt x="56" y="152"/>
                  <a:pt x="56" y="152"/>
                  <a:pt x="56" y="152"/>
                </a:cubicBezTo>
                <a:cubicBezTo>
                  <a:pt x="63" y="146"/>
                  <a:pt x="63" y="146"/>
                  <a:pt x="63" y="146"/>
                </a:cubicBezTo>
                <a:cubicBezTo>
                  <a:pt x="63" y="132"/>
                  <a:pt x="63" y="132"/>
                  <a:pt x="63" y="132"/>
                </a:cubicBezTo>
                <a:cubicBezTo>
                  <a:pt x="59" y="136"/>
                  <a:pt x="59" y="136"/>
                  <a:pt x="59" y="136"/>
                </a:cubicBezTo>
                <a:cubicBezTo>
                  <a:pt x="60" y="132"/>
                  <a:pt x="61" y="128"/>
                  <a:pt x="62" y="124"/>
                </a:cubicBezTo>
                <a:cubicBezTo>
                  <a:pt x="62" y="124"/>
                  <a:pt x="62" y="124"/>
                  <a:pt x="62" y="124"/>
                </a:cubicBezTo>
                <a:cubicBezTo>
                  <a:pt x="63" y="124"/>
                  <a:pt x="63" y="124"/>
                  <a:pt x="63" y="124"/>
                </a:cubicBezTo>
                <a:cubicBezTo>
                  <a:pt x="63" y="47"/>
                  <a:pt x="63" y="47"/>
                  <a:pt x="63" y="47"/>
                </a:cubicBezTo>
                <a:cubicBezTo>
                  <a:pt x="61" y="58"/>
                  <a:pt x="58" y="72"/>
                  <a:pt x="54" y="87"/>
                </a:cubicBezTo>
                <a:cubicBezTo>
                  <a:pt x="44" y="87"/>
                  <a:pt x="44" y="87"/>
                  <a:pt x="44" y="87"/>
                </a:cubicBezTo>
                <a:cubicBezTo>
                  <a:pt x="44" y="102"/>
                  <a:pt x="44" y="102"/>
                  <a:pt x="44" y="102"/>
                </a:cubicBezTo>
                <a:cubicBezTo>
                  <a:pt x="49" y="102"/>
                  <a:pt x="49" y="102"/>
                  <a:pt x="49" y="102"/>
                </a:cubicBezTo>
                <a:cubicBezTo>
                  <a:pt x="39" y="134"/>
                  <a:pt x="24" y="167"/>
                  <a:pt x="0" y="18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46" name="Freeform 79"/>
          <p:cNvSpPr/>
          <p:nvPr/>
        </p:nvSpPr>
        <p:spPr bwMode="auto">
          <a:xfrm>
            <a:off x="5659438" y="4222750"/>
            <a:ext cx="242887" cy="228600"/>
          </a:xfrm>
          <a:custGeom>
            <a:avLst/>
            <a:gdLst>
              <a:gd name="T0" fmla="*/ 86 w 144"/>
              <a:gd name="T1" fmla="*/ 67 h 135"/>
              <a:gd name="T2" fmla="*/ 110 w 144"/>
              <a:gd name="T3" fmla="*/ 48 h 135"/>
              <a:gd name="T4" fmla="*/ 116 w 144"/>
              <a:gd name="T5" fmla="*/ 48 h 135"/>
              <a:gd name="T6" fmla="*/ 132 w 144"/>
              <a:gd name="T7" fmla="*/ 60 h 135"/>
              <a:gd name="T8" fmla="*/ 143 w 144"/>
              <a:gd name="T9" fmla="*/ 56 h 135"/>
              <a:gd name="T10" fmla="*/ 142 w 144"/>
              <a:gd name="T11" fmla="*/ 34 h 135"/>
              <a:gd name="T12" fmla="*/ 97 w 144"/>
              <a:gd name="T13" fmla="*/ 5 h 135"/>
              <a:gd name="T14" fmla="*/ 69 w 144"/>
              <a:gd name="T15" fmla="*/ 31 h 135"/>
              <a:gd name="T16" fmla="*/ 33 w 144"/>
              <a:gd name="T17" fmla="*/ 19 h 135"/>
              <a:gd name="T18" fmla="*/ 4 w 144"/>
              <a:gd name="T19" fmla="*/ 64 h 135"/>
              <a:gd name="T20" fmla="*/ 92 w 144"/>
              <a:gd name="T21" fmla="*/ 135 h 135"/>
              <a:gd name="T22" fmla="*/ 107 w 144"/>
              <a:gd name="T23" fmla="*/ 122 h 135"/>
              <a:gd name="T24" fmla="*/ 86 w 144"/>
              <a:gd name="T25" fmla="*/ 6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35">
                <a:moveTo>
                  <a:pt x="86" y="67"/>
                </a:moveTo>
                <a:cubicBezTo>
                  <a:pt x="88" y="56"/>
                  <a:pt x="98" y="48"/>
                  <a:pt x="110" y="48"/>
                </a:cubicBezTo>
                <a:cubicBezTo>
                  <a:pt x="112" y="48"/>
                  <a:pt x="114" y="48"/>
                  <a:pt x="116" y="48"/>
                </a:cubicBezTo>
                <a:cubicBezTo>
                  <a:pt x="123" y="50"/>
                  <a:pt x="128" y="54"/>
                  <a:pt x="132" y="60"/>
                </a:cubicBezTo>
                <a:cubicBezTo>
                  <a:pt x="135" y="58"/>
                  <a:pt x="139" y="56"/>
                  <a:pt x="143" y="56"/>
                </a:cubicBezTo>
                <a:cubicBezTo>
                  <a:pt x="144" y="42"/>
                  <a:pt x="142" y="34"/>
                  <a:pt x="142" y="34"/>
                </a:cubicBezTo>
                <a:cubicBezTo>
                  <a:pt x="138" y="13"/>
                  <a:pt x="117" y="0"/>
                  <a:pt x="97" y="5"/>
                </a:cubicBezTo>
                <a:cubicBezTo>
                  <a:pt x="83" y="8"/>
                  <a:pt x="73" y="18"/>
                  <a:pt x="69" y="31"/>
                </a:cubicBezTo>
                <a:cubicBezTo>
                  <a:pt x="60" y="21"/>
                  <a:pt x="47" y="16"/>
                  <a:pt x="33" y="19"/>
                </a:cubicBezTo>
                <a:cubicBezTo>
                  <a:pt x="13" y="24"/>
                  <a:pt x="0" y="44"/>
                  <a:pt x="4" y="64"/>
                </a:cubicBezTo>
                <a:cubicBezTo>
                  <a:pt x="4" y="64"/>
                  <a:pt x="12" y="114"/>
                  <a:pt x="92" y="135"/>
                </a:cubicBezTo>
                <a:cubicBezTo>
                  <a:pt x="98" y="131"/>
                  <a:pt x="103" y="126"/>
                  <a:pt x="107" y="122"/>
                </a:cubicBezTo>
                <a:cubicBezTo>
                  <a:pt x="79" y="94"/>
                  <a:pt x="85" y="70"/>
                  <a:pt x="86" y="6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47" name="Freeform 80"/>
          <p:cNvSpPr/>
          <p:nvPr/>
        </p:nvSpPr>
        <p:spPr bwMode="auto">
          <a:xfrm>
            <a:off x="5799138" y="4310063"/>
            <a:ext cx="146050" cy="123825"/>
          </a:xfrm>
          <a:custGeom>
            <a:avLst/>
            <a:gdLst>
              <a:gd name="T0" fmla="*/ 67 w 86"/>
              <a:gd name="T1" fmla="*/ 9 h 73"/>
              <a:gd name="T2" fmla="*/ 63 w 86"/>
              <a:gd name="T3" fmla="*/ 8 h 73"/>
              <a:gd name="T4" fmla="*/ 59 w 86"/>
              <a:gd name="T5" fmla="*/ 8 h 73"/>
              <a:gd name="T6" fmla="*/ 47 w 86"/>
              <a:gd name="T7" fmla="*/ 15 h 73"/>
              <a:gd name="T8" fmla="*/ 32 w 86"/>
              <a:gd name="T9" fmla="*/ 1 h 73"/>
              <a:gd name="T10" fmla="*/ 27 w 86"/>
              <a:gd name="T11" fmla="*/ 0 h 73"/>
              <a:gd name="T12" fmla="*/ 7 w 86"/>
              <a:gd name="T13" fmla="*/ 16 h 73"/>
              <a:gd name="T14" fmla="*/ 27 w 86"/>
              <a:gd name="T15" fmla="*/ 67 h 73"/>
              <a:gd name="T16" fmla="*/ 34 w 86"/>
              <a:gd name="T17" fmla="*/ 73 h 73"/>
              <a:gd name="T18" fmla="*/ 83 w 86"/>
              <a:gd name="T19" fmla="*/ 34 h 73"/>
              <a:gd name="T20" fmla="*/ 67 w 86"/>
              <a:gd name="T21" fmla="*/ 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73">
                <a:moveTo>
                  <a:pt x="67" y="9"/>
                </a:moveTo>
                <a:cubicBezTo>
                  <a:pt x="66" y="8"/>
                  <a:pt x="64" y="8"/>
                  <a:pt x="63" y="8"/>
                </a:cubicBezTo>
                <a:cubicBezTo>
                  <a:pt x="61" y="8"/>
                  <a:pt x="60" y="8"/>
                  <a:pt x="59" y="8"/>
                </a:cubicBezTo>
                <a:cubicBezTo>
                  <a:pt x="54" y="9"/>
                  <a:pt x="50" y="12"/>
                  <a:pt x="47" y="15"/>
                </a:cubicBezTo>
                <a:cubicBezTo>
                  <a:pt x="45" y="8"/>
                  <a:pt x="40" y="2"/>
                  <a:pt x="32" y="1"/>
                </a:cubicBezTo>
                <a:cubicBezTo>
                  <a:pt x="30" y="0"/>
                  <a:pt x="29" y="0"/>
                  <a:pt x="27" y="0"/>
                </a:cubicBezTo>
                <a:cubicBezTo>
                  <a:pt x="18" y="0"/>
                  <a:pt x="9" y="7"/>
                  <a:pt x="7" y="16"/>
                </a:cubicBezTo>
                <a:cubicBezTo>
                  <a:pt x="7" y="16"/>
                  <a:pt x="0" y="40"/>
                  <a:pt x="27" y="67"/>
                </a:cubicBezTo>
                <a:cubicBezTo>
                  <a:pt x="29" y="69"/>
                  <a:pt x="32" y="71"/>
                  <a:pt x="34" y="73"/>
                </a:cubicBezTo>
                <a:cubicBezTo>
                  <a:pt x="79" y="62"/>
                  <a:pt x="83" y="34"/>
                  <a:pt x="83" y="34"/>
                </a:cubicBezTo>
                <a:cubicBezTo>
                  <a:pt x="86" y="22"/>
                  <a:pt x="79" y="11"/>
                  <a:pt x="67"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48" name="Rectangle 81"/>
          <p:cNvSpPr>
            <a:spLocks noChangeArrowheads="1"/>
          </p:cNvSpPr>
          <p:nvPr/>
        </p:nvSpPr>
        <p:spPr bwMode="auto">
          <a:xfrm>
            <a:off x="4779963" y="3189288"/>
            <a:ext cx="20637"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49" name="Freeform 82"/>
          <p:cNvSpPr/>
          <p:nvPr/>
        </p:nvSpPr>
        <p:spPr bwMode="auto">
          <a:xfrm>
            <a:off x="4865688" y="3189288"/>
            <a:ext cx="80962" cy="50800"/>
          </a:xfrm>
          <a:custGeom>
            <a:avLst/>
            <a:gdLst>
              <a:gd name="T0" fmla="*/ 51 w 51"/>
              <a:gd name="T1" fmla="*/ 32 h 32"/>
              <a:gd name="T2" fmla="*/ 51 w 51"/>
              <a:gd name="T3" fmla="*/ 0 h 32"/>
              <a:gd name="T4" fmla="*/ 31 w 51"/>
              <a:gd name="T5" fmla="*/ 0 h 32"/>
              <a:gd name="T6" fmla="*/ 0 w 51"/>
              <a:gd name="T7" fmla="*/ 32 h 32"/>
              <a:gd name="T8" fmla="*/ 51 w 51"/>
              <a:gd name="T9" fmla="*/ 32 h 32"/>
            </a:gdLst>
            <a:ahLst/>
            <a:cxnLst>
              <a:cxn ang="0">
                <a:pos x="T0" y="T1"/>
              </a:cxn>
              <a:cxn ang="0">
                <a:pos x="T2" y="T3"/>
              </a:cxn>
              <a:cxn ang="0">
                <a:pos x="T4" y="T5"/>
              </a:cxn>
              <a:cxn ang="0">
                <a:pos x="T6" y="T7"/>
              </a:cxn>
              <a:cxn ang="0">
                <a:pos x="T8" y="T9"/>
              </a:cxn>
            </a:cxnLst>
            <a:rect l="0" t="0" r="r" b="b"/>
            <a:pathLst>
              <a:path w="51" h="32">
                <a:moveTo>
                  <a:pt x="51" y="32"/>
                </a:moveTo>
                <a:lnTo>
                  <a:pt x="51" y="0"/>
                </a:lnTo>
                <a:lnTo>
                  <a:pt x="31" y="0"/>
                </a:lnTo>
                <a:lnTo>
                  <a:pt x="0" y="32"/>
                </a:lnTo>
                <a:lnTo>
                  <a:pt x="51" y="3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50" name="Freeform 83"/>
          <p:cNvSpPr/>
          <p:nvPr/>
        </p:nvSpPr>
        <p:spPr bwMode="auto">
          <a:xfrm>
            <a:off x="4808538" y="3189288"/>
            <a:ext cx="55562" cy="50800"/>
          </a:xfrm>
          <a:custGeom>
            <a:avLst/>
            <a:gdLst>
              <a:gd name="T0" fmla="*/ 35 w 35"/>
              <a:gd name="T1" fmla="*/ 0 h 32"/>
              <a:gd name="T2" fmla="*/ 0 w 35"/>
              <a:gd name="T3" fmla="*/ 0 h 32"/>
              <a:gd name="T4" fmla="*/ 0 w 35"/>
              <a:gd name="T5" fmla="*/ 32 h 32"/>
              <a:gd name="T6" fmla="*/ 3 w 35"/>
              <a:gd name="T7" fmla="*/ 32 h 32"/>
              <a:gd name="T8" fmla="*/ 35 w 35"/>
              <a:gd name="T9" fmla="*/ 0 h 32"/>
            </a:gdLst>
            <a:ahLst/>
            <a:cxnLst>
              <a:cxn ang="0">
                <a:pos x="T0" y="T1"/>
              </a:cxn>
              <a:cxn ang="0">
                <a:pos x="T2" y="T3"/>
              </a:cxn>
              <a:cxn ang="0">
                <a:pos x="T4" y="T5"/>
              </a:cxn>
              <a:cxn ang="0">
                <a:pos x="T6" y="T7"/>
              </a:cxn>
              <a:cxn ang="0">
                <a:pos x="T8" y="T9"/>
              </a:cxn>
            </a:cxnLst>
            <a:rect l="0" t="0" r="r" b="b"/>
            <a:pathLst>
              <a:path w="35" h="32">
                <a:moveTo>
                  <a:pt x="35" y="0"/>
                </a:moveTo>
                <a:lnTo>
                  <a:pt x="0" y="0"/>
                </a:lnTo>
                <a:lnTo>
                  <a:pt x="0" y="32"/>
                </a:lnTo>
                <a:lnTo>
                  <a:pt x="3" y="32"/>
                </a:lnTo>
                <a:lnTo>
                  <a:pt x="3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51" name="Freeform 84"/>
          <p:cNvSpPr>
            <a:spLocks noEditPoints="1"/>
          </p:cNvSpPr>
          <p:nvPr/>
        </p:nvSpPr>
        <p:spPr bwMode="auto">
          <a:xfrm>
            <a:off x="4732338" y="3084513"/>
            <a:ext cx="263525" cy="260350"/>
          </a:xfrm>
          <a:custGeom>
            <a:avLst/>
            <a:gdLst>
              <a:gd name="T0" fmla="*/ 89 w 155"/>
              <a:gd name="T1" fmla="*/ 154 h 154"/>
              <a:gd name="T2" fmla="*/ 155 w 155"/>
              <a:gd name="T3" fmla="*/ 77 h 154"/>
              <a:gd name="T4" fmla="*/ 89 w 155"/>
              <a:gd name="T5" fmla="*/ 0 h 154"/>
              <a:gd name="T6" fmla="*/ 89 w 155"/>
              <a:gd name="T7" fmla="*/ 14 h 154"/>
              <a:gd name="T8" fmla="*/ 118 w 155"/>
              <a:gd name="T9" fmla="*/ 27 h 154"/>
              <a:gd name="T10" fmla="*/ 89 w 155"/>
              <a:gd name="T11" fmla="*/ 56 h 154"/>
              <a:gd name="T12" fmla="*/ 89 w 155"/>
              <a:gd name="T13" fmla="*/ 74 h 154"/>
              <a:gd name="T14" fmla="*/ 101 w 155"/>
              <a:gd name="T15" fmla="*/ 62 h 154"/>
              <a:gd name="T16" fmla="*/ 103 w 155"/>
              <a:gd name="T17" fmla="*/ 60 h 154"/>
              <a:gd name="T18" fmla="*/ 105 w 155"/>
              <a:gd name="T19" fmla="*/ 58 h 154"/>
              <a:gd name="T20" fmla="*/ 127 w 155"/>
              <a:gd name="T21" fmla="*/ 36 h 154"/>
              <a:gd name="T22" fmla="*/ 142 w 155"/>
              <a:gd name="T23" fmla="*/ 77 h 154"/>
              <a:gd name="T24" fmla="*/ 142 w 155"/>
              <a:gd name="T25" fmla="*/ 77 h 154"/>
              <a:gd name="T26" fmla="*/ 89 w 155"/>
              <a:gd name="T27" fmla="*/ 140 h 154"/>
              <a:gd name="T28" fmla="*/ 89 w 155"/>
              <a:gd name="T29" fmla="*/ 154 h 154"/>
              <a:gd name="T30" fmla="*/ 77 w 155"/>
              <a:gd name="T31" fmla="*/ 154 h 154"/>
              <a:gd name="T32" fmla="*/ 89 w 155"/>
              <a:gd name="T33" fmla="*/ 154 h 154"/>
              <a:gd name="T34" fmla="*/ 89 w 155"/>
              <a:gd name="T35" fmla="*/ 140 h 154"/>
              <a:gd name="T36" fmla="*/ 77 w 155"/>
              <a:gd name="T37" fmla="*/ 142 h 154"/>
              <a:gd name="T38" fmla="*/ 36 w 155"/>
              <a:gd name="T39" fmla="*/ 127 h 154"/>
              <a:gd name="T40" fmla="*/ 67 w 155"/>
              <a:gd name="T41" fmla="*/ 96 h 154"/>
              <a:gd name="T42" fmla="*/ 69 w 155"/>
              <a:gd name="T43" fmla="*/ 94 h 154"/>
              <a:gd name="T44" fmla="*/ 71 w 155"/>
              <a:gd name="T45" fmla="*/ 92 h 154"/>
              <a:gd name="T46" fmla="*/ 89 w 155"/>
              <a:gd name="T47" fmla="*/ 74 h 154"/>
              <a:gd name="T48" fmla="*/ 89 w 155"/>
              <a:gd name="T49" fmla="*/ 56 h 154"/>
              <a:gd name="T50" fmla="*/ 87 w 155"/>
              <a:gd name="T51" fmla="*/ 58 h 154"/>
              <a:gd name="T52" fmla="*/ 85 w 155"/>
              <a:gd name="T53" fmla="*/ 60 h 154"/>
              <a:gd name="T54" fmla="*/ 83 w 155"/>
              <a:gd name="T55" fmla="*/ 62 h 154"/>
              <a:gd name="T56" fmla="*/ 53 w 155"/>
              <a:gd name="T57" fmla="*/ 92 h 154"/>
              <a:gd name="T58" fmla="*/ 51 w 155"/>
              <a:gd name="T59" fmla="*/ 94 h 154"/>
              <a:gd name="T60" fmla="*/ 49 w 155"/>
              <a:gd name="T61" fmla="*/ 96 h 154"/>
              <a:gd name="T62" fmla="*/ 27 w 155"/>
              <a:gd name="T63" fmla="*/ 118 h 154"/>
              <a:gd name="T64" fmla="*/ 13 w 155"/>
              <a:gd name="T65" fmla="*/ 77 h 154"/>
              <a:gd name="T66" fmla="*/ 77 w 155"/>
              <a:gd name="T67" fmla="*/ 12 h 154"/>
              <a:gd name="T68" fmla="*/ 77 w 155"/>
              <a:gd name="T69" fmla="*/ 12 h 154"/>
              <a:gd name="T70" fmla="*/ 89 w 155"/>
              <a:gd name="T71" fmla="*/ 14 h 154"/>
              <a:gd name="T72" fmla="*/ 89 w 155"/>
              <a:gd name="T73" fmla="*/ 0 h 154"/>
              <a:gd name="T74" fmla="*/ 77 w 155"/>
              <a:gd name="T75" fmla="*/ 0 h 154"/>
              <a:gd name="T76" fmla="*/ 0 w 155"/>
              <a:gd name="T77" fmla="*/ 77 h 154"/>
              <a:gd name="T78" fmla="*/ 77 w 155"/>
              <a:gd name="T7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5" h="154">
                <a:moveTo>
                  <a:pt x="89" y="154"/>
                </a:moveTo>
                <a:cubicBezTo>
                  <a:pt x="126" y="148"/>
                  <a:pt x="155" y="116"/>
                  <a:pt x="155" y="77"/>
                </a:cubicBezTo>
                <a:cubicBezTo>
                  <a:pt x="155" y="38"/>
                  <a:pt x="126" y="6"/>
                  <a:pt x="89" y="0"/>
                </a:cubicBezTo>
                <a:cubicBezTo>
                  <a:pt x="89" y="14"/>
                  <a:pt x="89" y="14"/>
                  <a:pt x="89" y="14"/>
                </a:cubicBezTo>
                <a:cubicBezTo>
                  <a:pt x="100" y="16"/>
                  <a:pt x="110" y="20"/>
                  <a:pt x="118" y="27"/>
                </a:cubicBezTo>
                <a:cubicBezTo>
                  <a:pt x="89" y="56"/>
                  <a:pt x="89" y="56"/>
                  <a:pt x="89" y="56"/>
                </a:cubicBezTo>
                <a:cubicBezTo>
                  <a:pt x="89" y="74"/>
                  <a:pt x="89" y="74"/>
                  <a:pt x="89" y="74"/>
                </a:cubicBezTo>
                <a:cubicBezTo>
                  <a:pt x="101" y="62"/>
                  <a:pt x="101" y="62"/>
                  <a:pt x="101" y="62"/>
                </a:cubicBezTo>
                <a:cubicBezTo>
                  <a:pt x="103" y="60"/>
                  <a:pt x="103" y="60"/>
                  <a:pt x="103" y="60"/>
                </a:cubicBezTo>
                <a:cubicBezTo>
                  <a:pt x="105" y="58"/>
                  <a:pt x="105" y="58"/>
                  <a:pt x="105" y="58"/>
                </a:cubicBezTo>
                <a:cubicBezTo>
                  <a:pt x="127" y="36"/>
                  <a:pt x="127" y="36"/>
                  <a:pt x="127" y="36"/>
                </a:cubicBezTo>
                <a:cubicBezTo>
                  <a:pt x="136" y="47"/>
                  <a:pt x="142" y="62"/>
                  <a:pt x="142" y="77"/>
                </a:cubicBezTo>
                <a:cubicBezTo>
                  <a:pt x="142" y="77"/>
                  <a:pt x="142" y="77"/>
                  <a:pt x="142" y="77"/>
                </a:cubicBezTo>
                <a:cubicBezTo>
                  <a:pt x="142" y="109"/>
                  <a:pt x="119" y="135"/>
                  <a:pt x="89" y="140"/>
                </a:cubicBezTo>
                <a:lnTo>
                  <a:pt x="89" y="154"/>
                </a:lnTo>
                <a:close/>
                <a:moveTo>
                  <a:pt x="77" y="154"/>
                </a:moveTo>
                <a:cubicBezTo>
                  <a:pt x="81" y="154"/>
                  <a:pt x="85" y="154"/>
                  <a:pt x="89" y="154"/>
                </a:cubicBezTo>
                <a:cubicBezTo>
                  <a:pt x="89" y="140"/>
                  <a:pt x="89" y="140"/>
                  <a:pt x="89" y="140"/>
                </a:cubicBezTo>
                <a:cubicBezTo>
                  <a:pt x="85" y="141"/>
                  <a:pt x="81" y="142"/>
                  <a:pt x="77" y="142"/>
                </a:cubicBezTo>
                <a:cubicBezTo>
                  <a:pt x="62" y="142"/>
                  <a:pt x="47" y="136"/>
                  <a:pt x="36" y="127"/>
                </a:cubicBezTo>
                <a:cubicBezTo>
                  <a:pt x="67" y="96"/>
                  <a:pt x="67" y="96"/>
                  <a:pt x="67" y="96"/>
                </a:cubicBezTo>
                <a:cubicBezTo>
                  <a:pt x="69" y="94"/>
                  <a:pt x="69" y="94"/>
                  <a:pt x="69" y="94"/>
                </a:cubicBezTo>
                <a:cubicBezTo>
                  <a:pt x="71" y="92"/>
                  <a:pt x="71" y="92"/>
                  <a:pt x="71" y="92"/>
                </a:cubicBezTo>
                <a:cubicBezTo>
                  <a:pt x="89" y="74"/>
                  <a:pt x="89" y="74"/>
                  <a:pt x="89" y="74"/>
                </a:cubicBezTo>
                <a:cubicBezTo>
                  <a:pt x="89" y="56"/>
                  <a:pt x="89" y="56"/>
                  <a:pt x="89" y="56"/>
                </a:cubicBezTo>
                <a:cubicBezTo>
                  <a:pt x="87" y="58"/>
                  <a:pt x="87" y="58"/>
                  <a:pt x="87" y="58"/>
                </a:cubicBezTo>
                <a:cubicBezTo>
                  <a:pt x="85" y="60"/>
                  <a:pt x="85" y="60"/>
                  <a:pt x="85" y="60"/>
                </a:cubicBezTo>
                <a:cubicBezTo>
                  <a:pt x="83" y="62"/>
                  <a:pt x="83" y="62"/>
                  <a:pt x="83" y="62"/>
                </a:cubicBezTo>
                <a:cubicBezTo>
                  <a:pt x="53" y="92"/>
                  <a:pt x="53" y="92"/>
                  <a:pt x="53" y="92"/>
                </a:cubicBezTo>
                <a:cubicBezTo>
                  <a:pt x="51" y="94"/>
                  <a:pt x="51" y="94"/>
                  <a:pt x="51" y="94"/>
                </a:cubicBezTo>
                <a:cubicBezTo>
                  <a:pt x="49" y="96"/>
                  <a:pt x="49" y="96"/>
                  <a:pt x="49" y="96"/>
                </a:cubicBezTo>
                <a:cubicBezTo>
                  <a:pt x="27" y="118"/>
                  <a:pt x="27" y="118"/>
                  <a:pt x="27" y="118"/>
                </a:cubicBezTo>
                <a:cubicBezTo>
                  <a:pt x="18" y="107"/>
                  <a:pt x="13" y="92"/>
                  <a:pt x="13" y="77"/>
                </a:cubicBezTo>
                <a:cubicBezTo>
                  <a:pt x="13" y="41"/>
                  <a:pt x="41" y="12"/>
                  <a:pt x="77" y="12"/>
                </a:cubicBezTo>
                <a:cubicBezTo>
                  <a:pt x="77" y="12"/>
                  <a:pt x="77" y="12"/>
                  <a:pt x="77" y="12"/>
                </a:cubicBezTo>
                <a:cubicBezTo>
                  <a:pt x="81" y="12"/>
                  <a:pt x="85" y="13"/>
                  <a:pt x="89" y="14"/>
                </a:cubicBezTo>
                <a:cubicBezTo>
                  <a:pt x="89" y="0"/>
                  <a:pt x="89" y="0"/>
                  <a:pt x="89" y="0"/>
                </a:cubicBezTo>
                <a:cubicBezTo>
                  <a:pt x="85" y="0"/>
                  <a:pt x="81" y="0"/>
                  <a:pt x="77" y="0"/>
                </a:cubicBezTo>
                <a:cubicBezTo>
                  <a:pt x="34" y="0"/>
                  <a:pt x="0" y="34"/>
                  <a:pt x="0" y="77"/>
                </a:cubicBezTo>
                <a:cubicBezTo>
                  <a:pt x="0" y="120"/>
                  <a:pt x="34" y="154"/>
                  <a:pt x="77" y="15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52" name="Freeform 85"/>
          <p:cNvSpPr/>
          <p:nvPr/>
        </p:nvSpPr>
        <p:spPr bwMode="auto">
          <a:xfrm>
            <a:off x="4487863" y="3097213"/>
            <a:ext cx="157162" cy="87312"/>
          </a:xfrm>
          <a:custGeom>
            <a:avLst/>
            <a:gdLst>
              <a:gd name="T0" fmla="*/ 24 w 93"/>
              <a:gd name="T1" fmla="*/ 1 h 51"/>
              <a:gd name="T2" fmla="*/ 0 w 93"/>
              <a:gd name="T3" fmla="*/ 34 h 51"/>
              <a:gd name="T4" fmla="*/ 18 w 93"/>
              <a:gd name="T5" fmla="*/ 33 h 51"/>
              <a:gd name="T6" fmla="*/ 23 w 93"/>
              <a:gd name="T7" fmla="*/ 51 h 51"/>
              <a:gd name="T8" fmla="*/ 46 w 93"/>
              <a:gd name="T9" fmla="*/ 19 h 51"/>
              <a:gd name="T10" fmla="*/ 70 w 93"/>
              <a:gd name="T11" fmla="*/ 51 h 51"/>
              <a:gd name="T12" fmla="*/ 75 w 93"/>
              <a:gd name="T13" fmla="*/ 33 h 51"/>
              <a:gd name="T14" fmla="*/ 93 w 93"/>
              <a:gd name="T15" fmla="*/ 34 h 51"/>
              <a:gd name="T16" fmla="*/ 69 w 93"/>
              <a:gd name="T17" fmla="*/ 0 h 51"/>
              <a:gd name="T18" fmla="*/ 63 w 93"/>
              <a:gd name="T19" fmla="*/ 6 h 51"/>
              <a:gd name="T20" fmla="*/ 52 w 93"/>
              <a:gd name="T21" fmla="*/ 6 h 51"/>
              <a:gd name="T22" fmla="*/ 41 w 93"/>
              <a:gd name="T23" fmla="*/ 6 h 51"/>
              <a:gd name="T24" fmla="*/ 30 w 93"/>
              <a:gd name="T25" fmla="*/ 6 h 51"/>
              <a:gd name="T26" fmla="*/ 24 w 93"/>
              <a:gd name="T27"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51">
                <a:moveTo>
                  <a:pt x="24" y="1"/>
                </a:moveTo>
                <a:cubicBezTo>
                  <a:pt x="0" y="34"/>
                  <a:pt x="0" y="34"/>
                  <a:pt x="0" y="34"/>
                </a:cubicBezTo>
                <a:cubicBezTo>
                  <a:pt x="18" y="33"/>
                  <a:pt x="18" y="33"/>
                  <a:pt x="18" y="33"/>
                </a:cubicBezTo>
                <a:cubicBezTo>
                  <a:pt x="23" y="51"/>
                  <a:pt x="23" y="51"/>
                  <a:pt x="23" y="51"/>
                </a:cubicBezTo>
                <a:cubicBezTo>
                  <a:pt x="46" y="19"/>
                  <a:pt x="46" y="19"/>
                  <a:pt x="46" y="19"/>
                </a:cubicBezTo>
                <a:cubicBezTo>
                  <a:pt x="70" y="51"/>
                  <a:pt x="70" y="51"/>
                  <a:pt x="70" y="51"/>
                </a:cubicBezTo>
                <a:cubicBezTo>
                  <a:pt x="75" y="33"/>
                  <a:pt x="75" y="33"/>
                  <a:pt x="75" y="33"/>
                </a:cubicBezTo>
                <a:cubicBezTo>
                  <a:pt x="93" y="34"/>
                  <a:pt x="93" y="34"/>
                  <a:pt x="93" y="34"/>
                </a:cubicBezTo>
                <a:cubicBezTo>
                  <a:pt x="69" y="0"/>
                  <a:pt x="69" y="0"/>
                  <a:pt x="69" y="0"/>
                </a:cubicBezTo>
                <a:cubicBezTo>
                  <a:pt x="68" y="3"/>
                  <a:pt x="66" y="6"/>
                  <a:pt x="63" y="6"/>
                </a:cubicBezTo>
                <a:cubicBezTo>
                  <a:pt x="52" y="6"/>
                  <a:pt x="52" y="6"/>
                  <a:pt x="52" y="6"/>
                </a:cubicBezTo>
                <a:cubicBezTo>
                  <a:pt x="41" y="6"/>
                  <a:pt x="41" y="6"/>
                  <a:pt x="41" y="6"/>
                </a:cubicBezTo>
                <a:cubicBezTo>
                  <a:pt x="30" y="6"/>
                  <a:pt x="30" y="6"/>
                  <a:pt x="30" y="6"/>
                </a:cubicBezTo>
                <a:cubicBezTo>
                  <a:pt x="27" y="6"/>
                  <a:pt x="24" y="3"/>
                  <a:pt x="24"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53" name="Freeform 86"/>
          <p:cNvSpPr/>
          <p:nvPr/>
        </p:nvSpPr>
        <p:spPr bwMode="auto">
          <a:xfrm>
            <a:off x="4425950" y="2992438"/>
            <a:ext cx="100013" cy="117475"/>
          </a:xfrm>
          <a:custGeom>
            <a:avLst/>
            <a:gdLst>
              <a:gd name="T0" fmla="*/ 59 w 59"/>
              <a:gd name="T1" fmla="*/ 59 h 69"/>
              <a:gd name="T2" fmla="*/ 59 w 59"/>
              <a:gd name="T3" fmla="*/ 33 h 69"/>
              <a:gd name="T4" fmla="*/ 0 w 59"/>
              <a:gd name="T5" fmla="*/ 21 h 69"/>
              <a:gd name="T6" fmla="*/ 0 w 59"/>
              <a:gd name="T7" fmla="*/ 59 h 69"/>
              <a:gd name="T8" fmla="*/ 3 w 59"/>
              <a:gd name="T9" fmla="*/ 65 h 69"/>
              <a:gd name="T10" fmla="*/ 17 w 59"/>
              <a:gd name="T11" fmla="*/ 69 h 69"/>
              <a:gd name="T12" fmla="*/ 59 w 59"/>
              <a:gd name="T13" fmla="*/ 59 h 69"/>
            </a:gdLst>
            <a:ahLst/>
            <a:cxnLst>
              <a:cxn ang="0">
                <a:pos x="T0" y="T1"/>
              </a:cxn>
              <a:cxn ang="0">
                <a:pos x="T2" y="T3"/>
              </a:cxn>
              <a:cxn ang="0">
                <a:pos x="T4" y="T5"/>
              </a:cxn>
              <a:cxn ang="0">
                <a:pos x="T6" y="T7"/>
              </a:cxn>
              <a:cxn ang="0">
                <a:pos x="T8" y="T9"/>
              </a:cxn>
              <a:cxn ang="0">
                <a:pos x="T10" y="T11"/>
              </a:cxn>
              <a:cxn ang="0">
                <a:pos x="T12" y="T13"/>
              </a:cxn>
            </a:cxnLst>
            <a:rect l="0" t="0" r="r" b="b"/>
            <a:pathLst>
              <a:path w="59" h="69">
                <a:moveTo>
                  <a:pt x="59" y="59"/>
                </a:moveTo>
                <a:cubicBezTo>
                  <a:pt x="59" y="33"/>
                  <a:pt x="59" y="33"/>
                  <a:pt x="59" y="33"/>
                </a:cubicBezTo>
                <a:cubicBezTo>
                  <a:pt x="55" y="28"/>
                  <a:pt x="28" y="0"/>
                  <a:pt x="0" y="21"/>
                </a:cubicBezTo>
                <a:cubicBezTo>
                  <a:pt x="0" y="59"/>
                  <a:pt x="0" y="59"/>
                  <a:pt x="0" y="59"/>
                </a:cubicBezTo>
                <a:cubicBezTo>
                  <a:pt x="0" y="60"/>
                  <a:pt x="0" y="62"/>
                  <a:pt x="3" y="65"/>
                </a:cubicBezTo>
                <a:cubicBezTo>
                  <a:pt x="6" y="67"/>
                  <a:pt x="11" y="69"/>
                  <a:pt x="17" y="69"/>
                </a:cubicBezTo>
                <a:cubicBezTo>
                  <a:pt x="27" y="69"/>
                  <a:pt x="41" y="64"/>
                  <a:pt x="59" y="5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54" name="Freeform 87"/>
          <p:cNvSpPr/>
          <p:nvPr/>
        </p:nvSpPr>
        <p:spPr bwMode="auto">
          <a:xfrm>
            <a:off x="4603750" y="2994025"/>
            <a:ext cx="100013" cy="115888"/>
          </a:xfrm>
          <a:custGeom>
            <a:avLst/>
            <a:gdLst>
              <a:gd name="T0" fmla="*/ 58 w 59"/>
              <a:gd name="T1" fmla="*/ 20 h 68"/>
              <a:gd name="T2" fmla="*/ 0 w 59"/>
              <a:gd name="T3" fmla="*/ 32 h 68"/>
              <a:gd name="T4" fmla="*/ 0 w 59"/>
              <a:gd name="T5" fmla="*/ 58 h 68"/>
              <a:gd name="T6" fmla="*/ 41 w 59"/>
              <a:gd name="T7" fmla="*/ 68 h 68"/>
              <a:gd name="T8" fmla="*/ 56 w 59"/>
              <a:gd name="T9" fmla="*/ 64 h 68"/>
              <a:gd name="T10" fmla="*/ 58 w 59"/>
              <a:gd name="T11" fmla="*/ 58 h 68"/>
              <a:gd name="T12" fmla="*/ 58 w 59"/>
              <a:gd name="T13" fmla="*/ 20 h 68"/>
            </a:gdLst>
            <a:ahLst/>
            <a:cxnLst>
              <a:cxn ang="0">
                <a:pos x="T0" y="T1"/>
              </a:cxn>
              <a:cxn ang="0">
                <a:pos x="T2" y="T3"/>
              </a:cxn>
              <a:cxn ang="0">
                <a:pos x="T4" y="T5"/>
              </a:cxn>
              <a:cxn ang="0">
                <a:pos x="T6" y="T7"/>
              </a:cxn>
              <a:cxn ang="0">
                <a:pos x="T8" y="T9"/>
              </a:cxn>
              <a:cxn ang="0">
                <a:pos x="T10" y="T11"/>
              </a:cxn>
              <a:cxn ang="0">
                <a:pos x="T12" y="T13"/>
              </a:cxn>
            </a:cxnLst>
            <a:rect l="0" t="0" r="r" b="b"/>
            <a:pathLst>
              <a:path w="59" h="68">
                <a:moveTo>
                  <a:pt x="58" y="20"/>
                </a:moveTo>
                <a:cubicBezTo>
                  <a:pt x="31" y="0"/>
                  <a:pt x="6" y="25"/>
                  <a:pt x="0" y="32"/>
                </a:cubicBezTo>
                <a:cubicBezTo>
                  <a:pt x="0" y="58"/>
                  <a:pt x="0" y="58"/>
                  <a:pt x="0" y="58"/>
                </a:cubicBezTo>
                <a:cubicBezTo>
                  <a:pt x="18" y="63"/>
                  <a:pt x="31" y="68"/>
                  <a:pt x="41" y="68"/>
                </a:cubicBezTo>
                <a:cubicBezTo>
                  <a:pt x="48" y="68"/>
                  <a:pt x="53" y="66"/>
                  <a:pt x="56" y="64"/>
                </a:cubicBezTo>
                <a:cubicBezTo>
                  <a:pt x="59" y="61"/>
                  <a:pt x="58" y="59"/>
                  <a:pt x="58" y="58"/>
                </a:cubicBezTo>
                <a:lnTo>
                  <a:pt x="58" y="2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55" name="Freeform 88"/>
          <p:cNvSpPr/>
          <p:nvPr/>
        </p:nvSpPr>
        <p:spPr bwMode="auto">
          <a:xfrm>
            <a:off x="4535488" y="3038475"/>
            <a:ext cx="60325" cy="61913"/>
          </a:xfrm>
          <a:custGeom>
            <a:avLst/>
            <a:gdLst>
              <a:gd name="T0" fmla="*/ 18 w 36"/>
              <a:gd name="T1" fmla="*/ 36 h 36"/>
              <a:gd name="T2" fmla="*/ 19 w 36"/>
              <a:gd name="T3" fmla="*/ 36 h 36"/>
              <a:gd name="T4" fmla="*/ 35 w 36"/>
              <a:gd name="T5" fmla="*/ 36 h 36"/>
              <a:gd name="T6" fmla="*/ 36 w 36"/>
              <a:gd name="T7" fmla="*/ 34 h 36"/>
              <a:gd name="T8" fmla="*/ 36 w 36"/>
              <a:gd name="T9" fmla="*/ 29 h 36"/>
              <a:gd name="T10" fmla="*/ 36 w 36"/>
              <a:gd name="T11" fmla="*/ 1 h 36"/>
              <a:gd name="T12" fmla="*/ 35 w 36"/>
              <a:gd name="T13" fmla="*/ 0 h 36"/>
              <a:gd name="T14" fmla="*/ 2 w 36"/>
              <a:gd name="T15" fmla="*/ 0 h 36"/>
              <a:gd name="T16" fmla="*/ 0 w 36"/>
              <a:gd name="T17" fmla="*/ 1 h 36"/>
              <a:gd name="T18" fmla="*/ 0 w 36"/>
              <a:gd name="T19" fmla="*/ 30 h 36"/>
              <a:gd name="T20" fmla="*/ 0 w 36"/>
              <a:gd name="T21" fmla="*/ 34 h 36"/>
              <a:gd name="T22" fmla="*/ 2 w 36"/>
              <a:gd name="T23" fmla="*/ 36 h 36"/>
              <a:gd name="T24" fmla="*/ 18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8" y="36"/>
                </a:moveTo>
                <a:cubicBezTo>
                  <a:pt x="19" y="36"/>
                  <a:pt x="19" y="36"/>
                  <a:pt x="19" y="36"/>
                </a:cubicBezTo>
                <a:cubicBezTo>
                  <a:pt x="35" y="36"/>
                  <a:pt x="35" y="36"/>
                  <a:pt x="35" y="36"/>
                </a:cubicBezTo>
                <a:cubicBezTo>
                  <a:pt x="36" y="36"/>
                  <a:pt x="36" y="35"/>
                  <a:pt x="36" y="34"/>
                </a:cubicBezTo>
                <a:cubicBezTo>
                  <a:pt x="36" y="29"/>
                  <a:pt x="36" y="29"/>
                  <a:pt x="36" y="29"/>
                </a:cubicBezTo>
                <a:cubicBezTo>
                  <a:pt x="36" y="1"/>
                  <a:pt x="36" y="1"/>
                  <a:pt x="36" y="1"/>
                </a:cubicBezTo>
                <a:cubicBezTo>
                  <a:pt x="36" y="0"/>
                  <a:pt x="36" y="0"/>
                  <a:pt x="35" y="0"/>
                </a:cubicBezTo>
                <a:cubicBezTo>
                  <a:pt x="2" y="0"/>
                  <a:pt x="2" y="0"/>
                  <a:pt x="2" y="0"/>
                </a:cubicBezTo>
                <a:cubicBezTo>
                  <a:pt x="1" y="0"/>
                  <a:pt x="0" y="0"/>
                  <a:pt x="0" y="1"/>
                </a:cubicBezTo>
                <a:cubicBezTo>
                  <a:pt x="0" y="30"/>
                  <a:pt x="0" y="30"/>
                  <a:pt x="0" y="30"/>
                </a:cubicBezTo>
                <a:cubicBezTo>
                  <a:pt x="0" y="34"/>
                  <a:pt x="0" y="34"/>
                  <a:pt x="0" y="34"/>
                </a:cubicBezTo>
                <a:cubicBezTo>
                  <a:pt x="0" y="35"/>
                  <a:pt x="1" y="36"/>
                  <a:pt x="2" y="36"/>
                </a:cubicBezTo>
                <a:lnTo>
                  <a:pt x="18" y="3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56" name="Freeform 89"/>
          <p:cNvSpPr>
            <a:spLocks noEditPoints="1"/>
          </p:cNvSpPr>
          <p:nvPr/>
        </p:nvSpPr>
        <p:spPr bwMode="auto">
          <a:xfrm>
            <a:off x="4456113" y="2822575"/>
            <a:ext cx="209550" cy="52388"/>
          </a:xfrm>
          <a:custGeom>
            <a:avLst/>
            <a:gdLst>
              <a:gd name="T0" fmla="*/ 66 w 132"/>
              <a:gd name="T1" fmla="*/ 27 h 33"/>
              <a:gd name="T2" fmla="*/ 113 w 132"/>
              <a:gd name="T3" fmla="*/ 27 h 33"/>
              <a:gd name="T4" fmla="*/ 117 w 132"/>
              <a:gd name="T5" fmla="*/ 33 h 33"/>
              <a:gd name="T6" fmla="*/ 132 w 132"/>
              <a:gd name="T7" fmla="*/ 33 h 33"/>
              <a:gd name="T8" fmla="*/ 106 w 132"/>
              <a:gd name="T9" fmla="*/ 0 h 33"/>
              <a:gd name="T10" fmla="*/ 91 w 132"/>
              <a:gd name="T11" fmla="*/ 0 h 33"/>
              <a:gd name="T12" fmla="*/ 94 w 132"/>
              <a:gd name="T13" fmla="*/ 4 h 33"/>
              <a:gd name="T14" fmla="*/ 66 w 132"/>
              <a:gd name="T15" fmla="*/ 4 h 33"/>
              <a:gd name="T16" fmla="*/ 66 w 132"/>
              <a:gd name="T17" fmla="*/ 12 h 33"/>
              <a:gd name="T18" fmla="*/ 101 w 132"/>
              <a:gd name="T19" fmla="*/ 12 h 33"/>
              <a:gd name="T20" fmla="*/ 106 w 132"/>
              <a:gd name="T21" fmla="*/ 19 h 33"/>
              <a:gd name="T22" fmla="*/ 66 w 132"/>
              <a:gd name="T23" fmla="*/ 19 h 33"/>
              <a:gd name="T24" fmla="*/ 66 w 132"/>
              <a:gd name="T25" fmla="*/ 27 h 33"/>
              <a:gd name="T26" fmla="*/ 19 w 132"/>
              <a:gd name="T27" fmla="*/ 27 h 33"/>
              <a:gd name="T28" fmla="*/ 66 w 132"/>
              <a:gd name="T29" fmla="*/ 27 h 33"/>
              <a:gd name="T30" fmla="*/ 66 w 132"/>
              <a:gd name="T31" fmla="*/ 19 h 33"/>
              <a:gd name="T32" fmla="*/ 25 w 132"/>
              <a:gd name="T33" fmla="*/ 19 h 33"/>
              <a:gd name="T34" fmla="*/ 29 w 132"/>
              <a:gd name="T35" fmla="*/ 12 h 33"/>
              <a:gd name="T36" fmla="*/ 66 w 132"/>
              <a:gd name="T37" fmla="*/ 12 h 33"/>
              <a:gd name="T38" fmla="*/ 66 w 132"/>
              <a:gd name="T39" fmla="*/ 4 h 33"/>
              <a:gd name="T40" fmla="*/ 37 w 132"/>
              <a:gd name="T41" fmla="*/ 4 h 33"/>
              <a:gd name="T42" fmla="*/ 40 w 132"/>
              <a:gd name="T43" fmla="*/ 0 h 33"/>
              <a:gd name="T44" fmla="*/ 24 w 132"/>
              <a:gd name="T45" fmla="*/ 0 h 33"/>
              <a:gd name="T46" fmla="*/ 0 w 132"/>
              <a:gd name="T47" fmla="*/ 33 h 33"/>
              <a:gd name="T48" fmla="*/ 14 w 132"/>
              <a:gd name="T49" fmla="*/ 33 h 33"/>
              <a:gd name="T50" fmla="*/ 19 w 132"/>
              <a:gd name="T5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2" h="33">
                <a:moveTo>
                  <a:pt x="66" y="27"/>
                </a:moveTo>
                <a:lnTo>
                  <a:pt x="113" y="27"/>
                </a:lnTo>
                <a:lnTo>
                  <a:pt x="117" y="33"/>
                </a:lnTo>
                <a:lnTo>
                  <a:pt x="132" y="33"/>
                </a:lnTo>
                <a:lnTo>
                  <a:pt x="106" y="0"/>
                </a:lnTo>
                <a:lnTo>
                  <a:pt x="91" y="0"/>
                </a:lnTo>
                <a:lnTo>
                  <a:pt x="94" y="4"/>
                </a:lnTo>
                <a:lnTo>
                  <a:pt x="66" y="4"/>
                </a:lnTo>
                <a:lnTo>
                  <a:pt x="66" y="12"/>
                </a:lnTo>
                <a:lnTo>
                  <a:pt x="101" y="12"/>
                </a:lnTo>
                <a:lnTo>
                  <a:pt x="106" y="19"/>
                </a:lnTo>
                <a:lnTo>
                  <a:pt x="66" y="19"/>
                </a:lnTo>
                <a:lnTo>
                  <a:pt x="66" y="27"/>
                </a:lnTo>
                <a:close/>
                <a:moveTo>
                  <a:pt x="19" y="27"/>
                </a:moveTo>
                <a:lnTo>
                  <a:pt x="66" y="27"/>
                </a:lnTo>
                <a:lnTo>
                  <a:pt x="66" y="19"/>
                </a:lnTo>
                <a:lnTo>
                  <a:pt x="25" y="19"/>
                </a:lnTo>
                <a:lnTo>
                  <a:pt x="29" y="12"/>
                </a:lnTo>
                <a:lnTo>
                  <a:pt x="66" y="12"/>
                </a:lnTo>
                <a:lnTo>
                  <a:pt x="66" y="4"/>
                </a:lnTo>
                <a:lnTo>
                  <a:pt x="37" y="4"/>
                </a:lnTo>
                <a:lnTo>
                  <a:pt x="40" y="0"/>
                </a:lnTo>
                <a:lnTo>
                  <a:pt x="24" y="0"/>
                </a:lnTo>
                <a:lnTo>
                  <a:pt x="0" y="33"/>
                </a:lnTo>
                <a:lnTo>
                  <a:pt x="14" y="33"/>
                </a:lnTo>
                <a:lnTo>
                  <a:pt x="19" y="2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57" name="Freeform 90"/>
          <p:cNvSpPr>
            <a:spLocks noEditPoints="1"/>
          </p:cNvSpPr>
          <p:nvPr/>
        </p:nvSpPr>
        <p:spPr bwMode="auto">
          <a:xfrm>
            <a:off x="4467225" y="2619375"/>
            <a:ext cx="192088" cy="195263"/>
          </a:xfrm>
          <a:custGeom>
            <a:avLst/>
            <a:gdLst>
              <a:gd name="T0" fmla="*/ 121 w 121"/>
              <a:gd name="T1" fmla="*/ 0 h 123"/>
              <a:gd name="T2" fmla="*/ 100 w 121"/>
              <a:gd name="T3" fmla="*/ 0 h 123"/>
              <a:gd name="T4" fmla="*/ 100 w 121"/>
              <a:gd name="T5" fmla="*/ 26 h 123"/>
              <a:gd name="T6" fmla="*/ 111 w 121"/>
              <a:gd name="T7" fmla="*/ 26 h 123"/>
              <a:gd name="T8" fmla="*/ 111 w 121"/>
              <a:gd name="T9" fmla="*/ 86 h 123"/>
              <a:gd name="T10" fmla="*/ 100 w 121"/>
              <a:gd name="T11" fmla="*/ 86 h 123"/>
              <a:gd name="T12" fmla="*/ 100 w 121"/>
              <a:gd name="T13" fmla="*/ 98 h 123"/>
              <a:gd name="T14" fmla="*/ 111 w 121"/>
              <a:gd name="T15" fmla="*/ 98 h 123"/>
              <a:gd name="T16" fmla="*/ 111 w 121"/>
              <a:gd name="T17" fmla="*/ 110 h 123"/>
              <a:gd name="T18" fmla="*/ 100 w 121"/>
              <a:gd name="T19" fmla="*/ 110 h 123"/>
              <a:gd name="T20" fmla="*/ 100 w 121"/>
              <a:gd name="T21" fmla="*/ 123 h 123"/>
              <a:gd name="T22" fmla="*/ 121 w 121"/>
              <a:gd name="T23" fmla="*/ 123 h 123"/>
              <a:gd name="T24" fmla="*/ 121 w 121"/>
              <a:gd name="T25" fmla="*/ 0 h 123"/>
              <a:gd name="T26" fmla="*/ 100 w 121"/>
              <a:gd name="T27" fmla="*/ 0 h 123"/>
              <a:gd name="T28" fmla="*/ 60 w 121"/>
              <a:gd name="T29" fmla="*/ 0 h 123"/>
              <a:gd name="T30" fmla="*/ 60 w 121"/>
              <a:gd name="T31" fmla="*/ 8 h 123"/>
              <a:gd name="T32" fmla="*/ 95 w 121"/>
              <a:gd name="T33" fmla="*/ 8 h 123"/>
              <a:gd name="T34" fmla="*/ 95 w 121"/>
              <a:gd name="T35" fmla="*/ 16 h 123"/>
              <a:gd name="T36" fmla="*/ 60 w 121"/>
              <a:gd name="T37" fmla="*/ 16 h 123"/>
              <a:gd name="T38" fmla="*/ 60 w 121"/>
              <a:gd name="T39" fmla="*/ 26 h 123"/>
              <a:gd name="T40" fmla="*/ 100 w 121"/>
              <a:gd name="T41" fmla="*/ 26 h 123"/>
              <a:gd name="T42" fmla="*/ 100 w 121"/>
              <a:gd name="T43" fmla="*/ 0 h 123"/>
              <a:gd name="T44" fmla="*/ 60 w 121"/>
              <a:gd name="T45" fmla="*/ 123 h 123"/>
              <a:gd name="T46" fmla="*/ 100 w 121"/>
              <a:gd name="T47" fmla="*/ 123 h 123"/>
              <a:gd name="T48" fmla="*/ 100 w 121"/>
              <a:gd name="T49" fmla="*/ 110 h 123"/>
              <a:gd name="T50" fmla="*/ 90 w 121"/>
              <a:gd name="T51" fmla="*/ 110 h 123"/>
              <a:gd name="T52" fmla="*/ 90 w 121"/>
              <a:gd name="T53" fmla="*/ 98 h 123"/>
              <a:gd name="T54" fmla="*/ 100 w 121"/>
              <a:gd name="T55" fmla="*/ 98 h 123"/>
              <a:gd name="T56" fmla="*/ 100 w 121"/>
              <a:gd name="T57" fmla="*/ 86 h 123"/>
              <a:gd name="T58" fmla="*/ 60 w 121"/>
              <a:gd name="T59" fmla="*/ 86 h 123"/>
              <a:gd name="T60" fmla="*/ 60 w 121"/>
              <a:gd name="T61" fmla="*/ 123 h 123"/>
              <a:gd name="T62" fmla="*/ 60 w 121"/>
              <a:gd name="T63" fmla="*/ 0 h 123"/>
              <a:gd name="T64" fmla="*/ 20 w 121"/>
              <a:gd name="T65" fmla="*/ 0 h 123"/>
              <a:gd name="T66" fmla="*/ 20 w 121"/>
              <a:gd name="T67" fmla="*/ 26 h 123"/>
              <a:gd name="T68" fmla="*/ 60 w 121"/>
              <a:gd name="T69" fmla="*/ 26 h 123"/>
              <a:gd name="T70" fmla="*/ 60 w 121"/>
              <a:gd name="T71" fmla="*/ 16 h 123"/>
              <a:gd name="T72" fmla="*/ 25 w 121"/>
              <a:gd name="T73" fmla="*/ 16 h 123"/>
              <a:gd name="T74" fmla="*/ 25 w 121"/>
              <a:gd name="T75" fmla="*/ 8 h 123"/>
              <a:gd name="T76" fmla="*/ 60 w 121"/>
              <a:gd name="T77" fmla="*/ 8 h 123"/>
              <a:gd name="T78" fmla="*/ 60 w 121"/>
              <a:gd name="T79" fmla="*/ 0 h 123"/>
              <a:gd name="T80" fmla="*/ 20 w 121"/>
              <a:gd name="T81" fmla="*/ 123 h 123"/>
              <a:gd name="T82" fmla="*/ 60 w 121"/>
              <a:gd name="T83" fmla="*/ 123 h 123"/>
              <a:gd name="T84" fmla="*/ 60 w 121"/>
              <a:gd name="T85" fmla="*/ 86 h 123"/>
              <a:gd name="T86" fmla="*/ 20 w 121"/>
              <a:gd name="T87" fmla="*/ 86 h 123"/>
              <a:gd name="T88" fmla="*/ 20 w 121"/>
              <a:gd name="T89" fmla="*/ 98 h 123"/>
              <a:gd name="T90" fmla="*/ 30 w 121"/>
              <a:gd name="T91" fmla="*/ 98 h 123"/>
              <a:gd name="T92" fmla="*/ 30 w 121"/>
              <a:gd name="T93" fmla="*/ 110 h 123"/>
              <a:gd name="T94" fmla="*/ 20 w 121"/>
              <a:gd name="T95" fmla="*/ 110 h 123"/>
              <a:gd name="T96" fmla="*/ 20 w 121"/>
              <a:gd name="T97" fmla="*/ 123 h 123"/>
              <a:gd name="T98" fmla="*/ 20 w 121"/>
              <a:gd name="T99" fmla="*/ 0 h 123"/>
              <a:gd name="T100" fmla="*/ 0 w 121"/>
              <a:gd name="T101" fmla="*/ 0 h 123"/>
              <a:gd name="T102" fmla="*/ 0 w 121"/>
              <a:gd name="T103" fmla="*/ 123 h 123"/>
              <a:gd name="T104" fmla="*/ 20 w 121"/>
              <a:gd name="T105" fmla="*/ 123 h 123"/>
              <a:gd name="T106" fmla="*/ 20 w 121"/>
              <a:gd name="T107" fmla="*/ 110 h 123"/>
              <a:gd name="T108" fmla="*/ 10 w 121"/>
              <a:gd name="T109" fmla="*/ 110 h 123"/>
              <a:gd name="T110" fmla="*/ 10 w 121"/>
              <a:gd name="T111" fmla="*/ 98 h 123"/>
              <a:gd name="T112" fmla="*/ 20 w 121"/>
              <a:gd name="T113" fmla="*/ 98 h 123"/>
              <a:gd name="T114" fmla="*/ 20 w 121"/>
              <a:gd name="T115" fmla="*/ 86 h 123"/>
              <a:gd name="T116" fmla="*/ 10 w 121"/>
              <a:gd name="T117" fmla="*/ 86 h 123"/>
              <a:gd name="T118" fmla="*/ 10 w 121"/>
              <a:gd name="T119" fmla="*/ 26 h 123"/>
              <a:gd name="T120" fmla="*/ 20 w 121"/>
              <a:gd name="T121" fmla="*/ 26 h 123"/>
              <a:gd name="T122" fmla="*/ 20 w 121"/>
              <a:gd name="T12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1" h="123">
                <a:moveTo>
                  <a:pt x="121" y="0"/>
                </a:moveTo>
                <a:lnTo>
                  <a:pt x="100" y="0"/>
                </a:lnTo>
                <a:lnTo>
                  <a:pt x="100" y="26"/>
                </a:lnTo>
                <a:lnTo>
                  <a:pt x="111" y="26"/>
                </a:lnTo>
                <a:lnTo>
                  <a:pt x="111" y="86"/>
                </a:lnTo>
                <a:lnTo>
                  <a:pt x="100" y="86"/>
                </a:lnTo>
                <a:lnTo>
                  <a:pt x="100" y="98"/>
                </a:lnTo>
                <a:lnTo>
                  <a:pt x="111" y="98"/>
                </a:lnTo>
                <a:lnTo>
                  <a:pt x="111" y="110"/>
                </a:lnTo>
                <a:lnTo>
                  <a:pt x="100" y="110"/>
                </a:lnTo>
                <a:lnTo>
                  <a:pt x="100" y="123"/>
                </a:lnTo>
                <a:lnTo>
                  <a:pt x="121" y="123"/>
                </a:lnTo>
                <a:lnTo>
                  <a:pt x="121" y="0"/>
                </a:lnTo>
                <a:close/>
                <a:moveTo>
                  <a:pt x="100" y="0"/>
                </a:moveTo>
                <a:lnTo>
                  <a:pt x="60" y="0"/>
                </a:lnTo>
                <a:lnTo>
                  <a:pt x="60" y="8"/>
                </a:lnTo>
                <a:lnTo>
                  <a:pt x="95" y="8"/>
                </a:lnTo>
                <a:lnTo>
                  <a:pt x="95" y="16"/>
                </a:lnTo>
                <a:lnTo>
                  <a:pt x="60" y="16"/>
                </a:lnTo>
                <a:lnTo>
                  <a:pt x="60" y="26"/>
                </a:lnTo>
                <a:lnTo>
                  <a:pt x="100" y="26"/>
                </a:lnTo>
                <a:lnTo>
                  <a:pt x="100" y="0"/>
                </a:lnTo>
                <a:close/>
                <a:moveTo>
                  <a:pt x="60" y="123"/>
                </a:moveTo>
                <a:lnTo>
                  <a:pt x="100" y="123"/>
                </a:lnTo>
                <a:lnTo>
                  <a:pt x="100" y="110"/>
                </a:lnTo>
                <a:lnTo>
                  <a:pt x="90" y="110"/>
                </a:lnTo>
                <a:lnTo>
                  <a:pt x="90" y="98"/>
                </a:lnTo>
                <a:lnTo>
                  <a:pt x="100" y="98"/>
                </a:lnTo>
                <a:lnTo>
                  <a:pt x="100" y="86"/>
                </a:lnTo>
                <a:lnTo>
                  <a:pt x="60" y="86"/>
                </a:lnTo>
                <a:lnTo>
                  <a:pt x="60" y="123"/>
                </a:lnTo>
                <a:close/>
                <a:moveTo>
                  <a:pt x="60" y="0"/>
                </a:moveTo>
                <a:lnTo>
                  <a:pt x="20" y="0"/>
                </a:lnTo>
                <a:lnTo>
                  <a:pt x="20" y="26"/>
                </a:lnTo>
                <a:lnTo>
                  <a:pt x="60" y="26"/>
                </a:lnTo>
                <a:lnTo>
                  <a:pt x="60" y="16"/>
                </a:lnTo>
                <a:lnTo>
                  <a:pt x="25" y="16"/>
                </a:lnTo>
                <a:lnTo>
                  <a:pt x="25" y="8"/>
                </a:lnTo>
                <a:lnTo>
                  <a:pt x="60" y="8"/>
                </a:lnTo>
                <a:lnTo>
                  <a:pt x="60" y="0"/>
                </a:lnTo>
                <a:close/>
                <a:moveTo>
                  <a:pt x="20" y="123"/>
                </a:moveTo>
                <a:lnTo>
                  <a:pt x="60" y="123"/>
                </a:lnTo>
                <a:lnTo>
                  <a:pt x="60" y="86"/>
                </a:lnTo>
                <a:lnTo>
                  <a:pt x="20" y="86"/>
                </a:lnTo>
                <a:lnTo>
                  <a:pt x="20" y="98"/>
                </a:lnTo>
                <a:lnTo>
                  <a:pt x="30" y="98"/>
                </a:lnTo>
                <a:lnTo>
                  <a:pt x="30" y="110"/>
                </a:lnTo>
                <a:lnTo>
                  <a:pt x="20" y="110"/>
                </a:lnTo>
                <a:lnTo>
                  <a:pt x="20" y="123"/>
                </a:lnTo>
                <a:close/>
                <a:moveTo>
                  <a:pt x="20" y="0"/>
                </a:moveTo>
                <a:lnTo>
                  <a:pt x="0" y="0"/>
                </a:lnTo>
                <a:lnTo>
                  <a:pt x="0" y="123"/>
                </a:lnTo>
                <a:lnTo>
                  <a:pt x="20" y="123"/>
                </a:lnTo>
                <a:lnTo>
                  <a:pt x="20" y="110"/>
                </a:lnTo>
                <a:lnTo>
                  <a:pt x="10" y="110"/>
                </a:lnTo>
                <a:lnTo>
                  <a:pt x="10" y="98"/>
                </a:lnTo>
                <a:lnTo>
                  <a:pt x="20" y="98"/>
                </a:lnTo>
                <a:lnTo>
                  <a:pt x="20" y="86"/>
                </a:lnTo>
                <a:lnTo>
                  <a:pt x="10" y="86"/>
                </a:lnTo>
                <a:lnTo>
                  <a:pt x="10" y="26"/>
                </a:lnTo>
                <a:lnTo>
                  <a:pt x="20" y="26"/>
                </a:lnTo>
                <a:lnTo>
                  <a:pt x="2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58" name="Rectangle 91"/>
          <p:cNvSpPr>
            <a:spLocks noChangeArrowheads="1"/>
          </p:cNvSpPr>
          <p:nvPr/>
        </p:nvSpPr>
        <p:spPr bwMode="auto">
          <a:xfrm>
            <a:off x="4733925" y="2524125"/>
            <a:ext cx="239713"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59" name="Freeform 92"/>
          <p:cNvSpPr>
            <a:spLocks noEditPoints="1"/>
          </p:cNvSpPr>
          <p:nvPr/>
        </p:nvSpPr>
        <p:spPr bwMode="auto">
          <a:xfrm>
            <a:off x="4733925" y="2579688"/>
            <a:ext cx="239713" cy="98425"/>
          </a:xfrm>
          <a:custGeom>
            <a:avLst/>
            <a:gdLst>
              <a:gd name="T0" fmla="*/ 127 w 151"/>
              <a:gd name="T1" fmla="*/ 62 h 62"/>
              <a:gd name="T2" fmla="*/ 151 w 151"/>
              <a:gd name="T3" fmla="*/ 62 h 62"/>
              <a:gd name="T4" fmla="*/ 151 w 151"/>
              <a:gd name="T5" fmla="*/ 0 h 62"/>
              <a:gd name="T6" fmla="*/ 127 w 151"/>
              <a:gd name="T7" fmla="*/ 0 h 62"/>
              <a:gd name="T8" fmla="*/ 127 w 151"/>
              <a:gd name="T9" fmla="*/ 30 h 62"/>
              <a:gd name="T10" fmla="*/ 139 w 151"/>
              <a:gd name="T11" fmla="*/ 42 h 62"/>
              <a:gd name="T12" fmla="*/ 127 w 151"/>
              <a:gd name="T13" fmla="*/ 52 h 62"/>
              <a:gd name="T14" fmla="*/ 127 w 151"/>
              <a:gd name="T15" fmla="*/ 62 h 62"/>
              <a:gd name="T16" fmla="*/ 0 w 151"/>
              <a:gd name="T17" fmla="*/ 62 h 62"/>
              <a:gd name="T18" fmla="*/ 127 w 151"/>
              <a:gd name="T19" fmla="*/ 62 h 62"/>
              <a:gd name="T20" fmla="*/ 127 w 151"/>
              <a:gd name="T21" fmla="*/ 52 h 62"/>
              <a:gd name="T22" fmla="*/ 117 w 151"/>
              <a:gd name="T23" fmla="*/ 42 h 62"/>
              <a:gd name="T24" fmla="*/ 127 w 151"/>
              <a:gd name="T25" fmla="*/ 30 h 62"/>
              <a:gd name="T26" fmla="*/ 127 w 151"/>
              <a:gd name="T27" fmla="*/ 0 h 62"/>
              <a:gd name="T28" fmla="*/ 0 w 151"/>
              <a:gd name="T29" fmla="*/ 0 h 62"/>
              <a:gd name="T30" fmla="*/ 0 w 151"/>
              <a:gd name="T31"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1" h="62">
                <a:moveTo>
                  <a:pt x="127" y="62"/>
                </a:moveTo>
                <a:lnTo>
                  <a:pt x="151" y="62"/>
                </a:lnTo>
                <a:lnTo>
                  <a:pt x="151" y="0"/>
                </a:lnTo>
                <a:lnTo>
                  <a:pt x="127" y="0"/>
                </a:lnTo>
                <a:lnTo>
                  <a:pt x="127" y="30"/>
                </a:lnTo>
                <a:lnTo>
                  <a:pt x="139" y="42"/>
                </a:lnTo>
                <a:lnTo>
                  <a:pt x="127" y="52"/>
                </a:lnTo>
                <a:lnTo>
                  <a:pt x="127" y="62"/>
                </a:lnTo>
                <a:close/>
                <a:moveTo>
                  <a:pt x="0" y="62"/>
                </a:moveTo>
                <a:lnTo>
                  <a:pt x="127" y="62"/>
                </a:lnTo>
                <a:lnTo>
                  <a:pt x="127" y="52"/>
                </a:lnTo>
                <a:lnTo>
                  <a:pt x="117" y="42"/>
                </a:lnTo>
                <a:lnTo>
                  <a:pt x="127" y="30"/>
                </a:lnTo>
                <a:lnTo>
                  <a:pt x="127" y="0"/>
                </a:lnTo>
                <a:lnTo>
                  <a:pt x="0" y="0"/>
                </a:lnTo>
                <a:lnTo>
                  <a:pt x="0"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60" name="Freeform 93"/>
          <p:cNvSpPr/>
          <p:nvPr/>
        </p:nvSpPr>
        <p:spPr bwMode="auto">
          <a:xfrm>
            <a:off x="4370388" y="3836988"/>
            <a:ext cx="166687" cy="149225"/>
          </a:xfrm>
          <a:custGeom>
            <a:avLst/>
            <a:gdLst>
              <a:gd name="T0" fmla="*/ 0 w 105"/>
              <a:gd name="T1" fmla="*/ 38 h 94"/>
              <a:gd name="T2" fmla="*/ 0 w 105"/>
              <a:gd name="T3" fmla="*/ 80 h 94"/>
              <a:gd name="T4" fmla="*/ 2 w 105"/>
              <a:gd name="T5" fmla="*/ 80 h 94"/>
              <a:gd name="T6" fmla="*/ 17 w 105"/>
              <a:gd name="T7" fmla="*/ 80 h 94"/>
              <a:gd name="T8" fmla="*/ 22 w 105"/>
              <a:gd name="T9" fmla="*/ 80 h 94"/>
              <a:gd name="T10" fmla="*/ 22 w 105"/>
              <a:gd name="T11" fmla="*/ 85 h 94"/>
              <a:gd name="T12" fmla="*/ 22 w 105"/>
              <a:gd name="T13" fmla="*/ 94 h 94"/>
              <a:gd name="T14" fmla="*/ 27 w 105"/>
              <a:gd name="T15" fmla="*/ 94 h 94"/>
              <a:gd name="T16" fmla="*/ 27 w 105"/>
              <a:gd name="T17" fmla="*/ 85 h 94"/>
              <a:gd name="T18" fmla="*/ 27 w 105"/>
              <a:gd name="T19" fmla="*/ 80 h 94"/>
              <a:gd name="T20" fmla="*/ 31 w 105"/>
              <a:gd name="T21" fmla="*/ 80 h 94"/>
              <a:gd name="T22" fmla="*/ 45 w 105"/>
              <a:gd name="T23" fmla="*/ 80 h 94"/>
              <a:gd name="T24" fmla="*/ 50 w 105"/>
              <a:gd name="T25" fmla="*/ 80 h 94"/>
              <a:gd name="T26" fmla="*/ 50 w 105"/>
              <a:gd name="T27" fmla="*/ 85 h 94"/>
              <a:gd name="T28" fmla="*/ 50 w 105"/>
              <a:gd name="T29" fmla="*/ 94 h 94"/>
              <a:gd name="T30" fmla="*/ 56 w 105"/>
              <a:gd name="T31" fmla="*/ 94 h 94"/>
              <a:gd name="T32" fmla="*/ 56 w 105"/>
              <a:gd name="T33" fmla="*/ 85 h 94"/>
              <a:gd name="T34" fmla="*/ 56 w 105"/>
              <a:gd name="T35" fmla="*/ 80 h 94"/>
              <a:gd name="T36" fmla="*/ 60 w 105"/>
              <a:gd name="T37" fmla="*/ 80 h 94"/>
              <a:gd name="T38" fmla="*/ 74 w 105"/>
              <a:gd name="T39" fmla="*/ 80 h 94"/>
              <a:gd name="T40" fmla="*/ 78 w 105"/>
              <a:gd name="T41" fmla="*/ 80 h 94"/>
              <a:gd name="T42" fmla="*/ 78 w 105"/>
              <a:gd name="T43" fmla="*/ 85 h 94"/>
              <a:gd name="T44" fmla="*/ 78 w 105"/>
              <a:gd name="T45" fmla="*/ 94 h 94"/>
              <a:gd name="T46" fmla="*/ 83 w 105"/>
              <a:gd name="T47" fmla="*/ 94 h 94"/>
              <a:gd name="T48" fmla="*/ 83 w 105"/>
              <a:gd name="T49" fmla="*/ 85 h 94"/>
              <a:gd name="T50" fmla="*/ 83 w 105"/>
              <a:gd name="T51" fmla="*/ 80 h 94"/>
              <a:gd name="T52" fmla="*/ 89 w 105"/>
              <a:gd name="T53" fmla="*/ 80 h 94"/>
              <a:gd name="T54" fmla="*/ 103 w 105"/>
              <a:gd name="T55" fmla="*/ 80 h 94"/>
              <a:gd name="T56" fmla="*/ 105 w 105"/>
              <a:gd name="T57" fmla="*/ 80 h 94"/>
              <a:gd name="T58" fmla="*/ 105 w 105"/>
              <a:gd name="T59" fmla="*/ 38 h 94"/>
              <a:gd name="T60" fmla="*/ 98 w 105"/>
              <a:gd name="T61" fmla="*/ 38 h 94"/>
              <a:gd name="T62" fmla="*/ 98 w 105"/>
              <a:gd name="T63" fmla="*/ 47 h 94"/>
              <a:gd name="T64" fmla="*/ 88 w 105"/>
              <a:gd name="T65" fmla="*/ 47 h 94"/>
              <a:gd name="T66" fmla="*/ 88 w 105"/>
              <a:gd name="T67" fmla="*/ 38 h 94"/>
              <a:gd name="T68" fmla="*/ 78 w 105"/>
              <a:gd name="T69" fmla="*/ 38 h 94"/>
              <a:gd name="T70" fmla="*/ 78 w 105"/>
              <a:gd name="T71" fmla="*/ 47 h 94"/>
              <a:gd name="T72" fmla="*/ 67 w 105"/>
              <a:gd name="T73" fmla="*/ 47 h 94"/>
              <a:gd name="T74" fmla="*/ 67 w 105"/>
              <a:gd name="T75" fmla="*/ 38 h 94"/>
              <a:gd name="T76" fmla="*/ 59 w 105"/>
              <a:gd name="T77" fmla="*/ 38 h 94"/>
              <a:gd name="T78" fmla="*/ 59 w 105"/>
              <a:gd name="T79" fmla="*/ 0 h 94"/>
              <a:gd name="T80" fmla="*/ 46 w 105"/>
              <a:gd name="T81" fmla="*/ 0 h 94"/>
              <a:gd name="T82" fmla="*/ 46 w 105"/>
              <a:gd name="T83" fmla="*/ 38 h 94"/>
              <a:gd name="T84" fmla="*/ 38 w 105"/>
              <a:gd name="T85" fmla="*/ 38 h 94"/>
              <a:gd name="T86" fmla="*/ 38 w 105"/>
              <a:gd name="T87" fmla="*/ 47 h 94"/>
              <a:gd name="T88" fmla="*/ 27 w 105"/>
              <a:gd name="T89" fmla="*/ 47 h 94"/>
              <a:gd name="T90" fmla="*/ 27 w 105"/>
              <a:gd name="T91" fmla="*/ 38 h 94"/>
              <a:gd name="T92" fmla="*/ 17 w 105"/>
              <a:gd name="T93" fmla="*/ 38 h 94"/>
              <a:gd name="T94" fmla="*/ 17 w 105"/>
              <a:gd name="T95" fmla="*/ 47 h 94"/>
              <a:gd name="T96" fmla="*/ 7 w 105"/>
              <a:gd name="T97" fmla="*/ 47 h 94"/>
              <a:gd name="T98" fmla="*/ 7 w 105"/>
              <a:gd name="T99" fmla="*/ 38 h 94"/>
              <a:gd name="T100" fmla="*/ 0 w 105"/>
              <a:gd name="T101"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5" h="94">
                <a:moveTo>
                  <a:pt x="0" y="38"/>
                </a:moveTo>
                <a:lnTo>
                  <a:pt x="0" y="80"/>
                </a:lnTo>
                <a:lnTo>
                  <a:pt x="2" y="80"/>
                </a:lnTo>
                <a:lnTo>
                  <a:pt x="17" y="80"/>
                </a:lnTo>
                <a:lnTo>
                  <a:pt x="22" y="80"/>
                </a:lnTo>
                <a:lnTo>
                  <a:pt x="22" y="85"/>
                </a:lnTo>
                <a:lnTo>
                  <a:pt x="22" y="94"/>
                </a:lnTo>
                <a:lnTo>
                  <a:pt x="27" y="94"/>
                </a:lnTo>
                <a:lnTo>
                  <a:pt x="27" y="85"/>
                </a:lnTo>
                <a:lnTo>
                  <a:pt x="27" y="80"/>
                </a:lnTo>
                <a:lnTo>
                  <a:pt x="31" y="80"/>
                </a:lnTo>
                <a:lnTo>
                  <a:pt x="45" y="80"/>
                </a:lnTo>
                <a:lnTo>
                  <a:pt x="50" y="80"/>
                </a:lnTo>
                <a:lnTo>
                  <a:pt x="50" y="85"/>
                </a:lnTo>
                <a:lnTo>
                  <a:pt x="50" y="94"/>
                </a:lnTo>
                <a:lnTo>
                  <a:pt x="56" y="94"/>
                </a:lnTo>
                <a:lnTo>
                  <a:pt x="56" y="85"/>
                </a:lnTo>
                <a:lnTo>
                  <a:pt x="56" y="80"/>
                </a:lnTo>
                <a:lnTo>
                  <a:pt x="60" y="80"/>
                </a:lnTo>
                <a:lnTo>
                  <a:pt x="74" y="80"/>
                </a:lnTo>
                <a:lnTo>
                  <a:pt x="78" y="80"/>
                </a:lnTo>
                <a:lnTo>
                  <a:pt x="78" y="85"/>
                </a:lnTo>
                <a:lnTo>
                  <a:pt x="78" y="94"/>
                </a:lnTo>
                <a:lnTo>
                  <a:pt x="83" y="94"/>
                </a:lnTo>
                <a:lnTo>
                  <a:pt x="83" y="85"/>
                </a:lnTo>
                <a:lnTo>
                  <a:pt x="83" y="80"/>
                </a:lnTo>
                <a:lnTo>
                  <a:pt x="89" y="80"/>
                </a:lnTo>
                <a:lnTo>
                  <a:pt x="103" y="80"/>
                </a:lnTo>
                <a:lnTo>
                  <a:pt x="105" y="80"/>
                </a:lnTo>
                <a:lnTo>
                  <a:pt x="105" y="38"/>
                </a:lnTo>
                <a:lnTo>
                  <a:pt x="98" y="38"/>
                </a:lnTo>
                <a:lnTo>
                  <a:pt x="98" y="47"/>
                </a:lnTo>
                <a:lnTo>
                  <a:pt x="88" y="47"/>
                </a:lnTo>
                <a:lnTo>
                  <a:pt x="88" y="38"/>
                </a:lnTo>
                <a:lnTo>
                  <a:pt x="78" y="38"/>
                </a:lnTo>
                <a:lnTo>
                  <a:pt x="78" y="47"/>
                </a:lnTo>
                <a:lnTo>
                  <a:pt x="67" y="47"/>
                </a:lnTo>
                <a:lnTo>
                  <a:pt x="67" y="38"/>
                </a:lnTo>
                <a:lnTo>
                  <a:pt x="59" y="38"/>
                </a:lnTo>
                <a:lnTo>
                  <a:pt x="59" y="0"/>
                </a:lnTo>
                <a:lnTo>
                  <a:pt x="46" y="0"/>
                </a:lnTo>
                <a:lnTo>
                  <a:pt x="46" y="38"/>
                </a:lnTo>
                <a:lnTo>
                  <a:pt x="38" y="38"/>
                </a:lnTo>
                <a:lnTo>
                  <a:pt x="38" y="47"/>
                </a:lnTo>
                <a:lnTo>
                  <a:pt x="27" y="47"/>
                </a:lnTo>
                <a:lnTo>
                  <a:pt x="27" y="38"/>
                </a:lnTo>
                <a:lnTo>
                  <a:pt x="17" y="38"/>
                </a:lnTo>
                <a:lnTo>
                  <a:pt x="17" y="47"/>
                </a:lnTo>
                <a:lnTo>
                  <a:pt x="7" y="47"/>
                </a:lnTo>
                <a:lnTo>
                  <a:pt x="7" y="38"/>
                </a:lnTo>
                <a:lnTo>
                  <a:pt x="0" y="3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61" name="Freeform 94"/>
          <p:cNvSpPr/>
          <p:nvPr/>
        </p:nvSpPr>
        <p:spPr bwMode="auto">
          <a:xfrm>
            <a:off x="4335463" y="3971925"/>
            <a:ext cx="236537" cy="122238"/>
          </a:xfrm>
          <a:custGeom>
            <a:avLst/>
            <a:gdLst>
              <a:gd name="T0" fmla="*/ 149 w 149"/>
              <a:gd name="T1" fmla="*/ 0 h 77"/>
              <a:gd name="T2" fmla="*/ 138 w 149"/>
              <a:gd name="T3" fmla="*/ 0 h 77"/>
              <a:gd name="T4" fmla="*/ 138 w 149"/>
              <a:gd name="T5" fmla="*/ 14 h 77"/>
              <a:gd name="T6" fmla="*/ 127 w 149"/>
              <a:gd name="T7" fmla="*/ 14 h 77"/>
              <a:gd name="T8" fmla="*/ 125 w 149"/>
              <a:gd name="T9" fmla="*/ 14 h 77"/>
              <a:gd name="T10" fmla="*/ 125 w 149"/>
              <a:gd name="T11" fmla="*/ 0 h 77"/>
              <a:gd name="T12" fmla="*/ 111 w 149"/>
              <a:gd name="T13" fmla="*/ 0 h 77"/>
              <a:gd name="T14" fmla="*/ 111 w 149"/>
              <a:gd name="T15" fmla="*/ 14 h 77"/>
              <a:gd name="T16" fmla="*/ 96 w 149"/>
              <a:gd name="T17" fmla="*/ 14 h 77"/>
              <a:gd name="T18" fmla="*/ 96 w 149"/>
              <a:gd name="T19" fmla="*/ 0 h 77"/>
              <a:gd name="T20" fmla="*/ 82 w 149"/>
              <a:gd name="T21" fmla="*/ 0 h 77"/>
              <a:gd name="T22" fmla="*/ 82 w 149"/>
              <a:gd name="T23" fmla="*/ 14 h 77"/>
              <a:gd name="T24" fmla="*/ 67 w 149"/>
              <a:gd name="T25" fmla="*/ 14 h 77"/>
              <a:gd name="T26" fmla="*/ 67 w 149"/>
              <a:gd name="T27" fmla="*/ 0 h 77"/>
              <a:gd name="T28" fmla="*/ 53 w 149"/>
              <a:gd name="T29" fmla="*/ 0 h 77"/>
              <a:gd name="T30" fmla="*/ 53 w 149"/>
              <a:gd name="T31" fmla="*/ 14 h 77"/>
              <a:gd name="T32" fmla="*/ 39 w 149"/>
              <a:gd name="T33" fmla="*/ 14 h 77"/>
              <a:gd name="T34" fmla="*/ 39 w 149"/>
              <a:gd name="T35" fmla="*/ 0 h 77"/>
              <a:gd name="T36" fmla="*/ 24 w 149"/>
              <a:gd name="T37" fmla="*/ 0 h 77"/>
              <a:gd name="T38" fmla="*/ 24 w 149"/>
              <a:gd name="T39" fmla="*/ 14 h 77"/>
              <a:gd name="T40" fmla="*/ 22 w 149"/>
              <a:gd name="T41" fmla="*/ 14 h 77"/>
              <a:gd name="T42" fmla="*/ 10 w 149"/>
              <a:gd name="T43" fmla="*/ 14 h 77"/>
              <a:gd name="T44" fmla="*/ 10 w 149"/>
              <a:gd name="T45" fmla="*/ 0 h 77"/>
              <a:gd name="T46" fmla="*/ 0 w 149"/>
              <a:gd name="T47" fmla="*/ 0 h 77"/>
              <a:gd name="T48" fmla="*/ 0 w 149"/>
              <a:gd name="T49" fmla="*/ 77 h 77"/>
              <a:gd name="T50" fmla="*/ 56 w 149"/>
              <a:gd name="T51" fmla="*/ 77 h 77"/>
              <a:gd name="T52" fmla="*/ 56 w 149"/>
              <a:gd name="T53" fmla="*/ 47 h 77"/>
              <a:gd name="T54" fmla="*/ 96 w 149"/>
              <a:gd name="T55" fmla="*/ 47 h 77"/>
              <a:gd name="T56" fmla="*/ 96 w 149"/>
              <a:gd name="T57" fmla="*/ 77 h 77"/>
              <a:gd name="T58" fmla="*/ 149 w 149"/>
              <a:gd name="T59" fmla="*/ 77 h 77"/>
              <a:gd name="T60" fmla="*/ 149 w 149"/>
              <a:gd name="T6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9" h="77">
                <a:moveTo>
                  <a:pt x="149" y="0"/>
                </a:moveTo>
                <a:lnTo>
                  <a:pt x="138" y="0"/>
                </a:lnTo>
                <a:lnTo>
                  <a:pt x="138" y="14"/>
                </a:lnTo>
                <a:lnTo>
                  <a:pt x="127" y="14"/>
                </a:lnTo>
                <a:lnTo>
                  <a:pt x="125" y="14"/>
                </a:lnTo>
                <a:lnTo>
                  <a:pt x="125" y="0"/>
                </a:lnTo>
                <a:lnTo>
                  <a:pt x="111" y="0"/>
                </a:lnTo>
                <a:lnTo>
                  <a:pt x="111" y="14"/>
                </a:lnTo>
                <a:lnTo>
                  <a:pt x="96" y="14"/>
                </a:lnTo>
                <a:lnTo>
                  <a:pt x="96" y="0"/>
                </a:lnTo>
                <a:lnTo>
                  <a:pt x="82" y="0"/>
                </a:lnTo>
                <a:lnTo>
                  <a:pt x="82" y="14"/>
                </a:lnTo>
                <a:lnTo>
                  <a:pt x="67" y="14"/>
                </a:lnTo>
                <a:lnTo>
                  <a:pt x="67" y="0"/>
                </a:lnTo>
                <a:lnTo>
                  <a:pt x="53" y="0"/>
                </a:lnTo>
                <a:lnTo>
                  <a:pt x="53" y="14"/>
                </a:lnTo>
                <a:lnTo>
                  <a:pt x="39" y="14"/>
                </a:lnTo>
                <a:lnTo>
                  <a:pt x="39" y="0"/>
                </a:lnTo>
                <a:lnTo>
                  <a:pt x="24" y="0"/>
                </a:lnTo>
                <a:lnTo>
                  <a:pt x="24" y="14"/>
                </a:lnTo>
                <a:lnTo>
                  <a:pt x="22" y="14"/>
                </a:lnTo>
                <a:lnTo>
                  <a:pt x="10" y="14"/>
                </a:lnTo>
                <a:lnTo>
                  <a:pt x="10" y="0"/>
                </a:lnTo>
                <a:lnTo>
                  <a:pt x="0" y="0"/>
                </a:lnTo>
                <a:lnTo>
                  <a:pt x="0" y="77"/>
                </a:lnTo>
                <a:lnTo>
                  <a:pt x="56" y="77"/>
                </a:lnTo>
                <a:lnTo>
                  <a:pt x="56" y="47"/>
                </a:lnTo>
                <a:lnTo>
                  <a:pt x="96" y="47"/>
                </a:lnTo>
                <a:lnTo>
                  <a:pt x="96" y="77"/>
                </a:lnTo>
                <a:lnTo>
                  <a:pt x="149" y="77"/>
                </a:lnTo>
                <a:lnTo>
                  <a:pt x="14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62" name="Freeform 95"/>
          <p:cNvSpPr/>
          <p:nvPr/>
        </p:nvSpPr>
        <p:spPr bwMode="auto">
          <a:xfrm>
            <a:off x="4475163" y="3843338"/>
            <a:ext cx="68262" cy="42862"/>
          </a:xfrm>
          <a:custGeom>
            <a:avLst/>
            <a:gdLst>
              <a:gd name="T0" fmla="*/ 0 w 43"/>
              <a:gd name="T1" fmla="*/ 0 h 27"/>
              <a:gd name="T2" fmla="*/ 0 w 43"/>
              <a:gd name="T3" fmla="*/ 27 h 27"/>
              <a:gd name="T4" fmla="*/ 43 w 43"/>
              <a:gd name="T5" fmla="*/ 14 h 27"/>
              <a:gd name="T6" fmla="*/ 0 w 43"/>
              <a:gd name="T7" fmla="*/ 0 h 27"/>
            </a:gdLst>
            <a:ahLst/>
            <a:cxnLst>
              <a:cxn ang="0">
                <a:pos x="T0" y="T1"/>
              </a:cxn>
              <a:cxn ang="0">
                <a:pos x="T2" y="T3"/>
              </a:cxn>
              <a:cxn ang="0">
                <a:pos x="T4" y="T5"/>
              </a:cxn>
              <a:cxn ang="0">
                <a:pos x="T6" y="T7"/>
              </a:cxn>
            </a:cxnLst>
            <a:rect l="0" t="0" r="r" b="b"/>
            <a:pathLst>
              <a:path w="43" h="27">
                <a:moveTo>
                  <a:pt x="0" y="0"/>
                </a:moveTo>
                <a:lnTo>
                  <a:pt x="0" y="27"/>
                </a:lnTo>
                <a:lnTo>
                  <a:pt x="43" y="14"/>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63" name="Oval 96"/>
          <p:cNvSpPr>
            <a:spLocks noChangeArrowheads="1"/>
          </p:cNvSpPr>
          <p:nvPr/>
        </p:nvSpPr>
        <p:spPr bwMode="auto">
          <a:xfrm>
            <a:off x="5638800" y="4656138"/>
            <a:ext cx="30163" cy="3016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864" name="Freeform 97"/>
          <p:cNvSpPr/>
          <p:nvPr/>
        </p:nvSpPr>
        <p:spPr bwMode="auto">
          <a:xfrm>
            <a:off x="5557838" y="4684713"/>
            <a:ext cx="147637" cy="112712"/>
          </a:xfrm>
          <a:custGeom>
            <a:avLst/>
            <a:gdLst>
              <a:gd name="T0" fmla="*/ 74 w 93"/>
              <a:gd name="T1" fmla="*/ 14 h 71"/>
              <a:gd name="T2" fmla="*/ 64 w 93"/>
              <a:gd name="T3" fmla="*/ 6 h 71"/>
              <a:gd name="T4" fmla="*/ 47 w 93"/>
              <a:gd name="T5" fmla="*/ 0 h 71"/>
              <a:gd name="T6" fmla="*/ 25 w 93"/>
              <a:gd name="T7" fmla="*/ 0 h 71"/>
              <a:gd name="T8" fmla="*/ 16 w 93"/>
              <a:gd name="T9" fmla="*/ 22 h 71"/>
              <a:gd name="T10" fmla="*/ 13 w 93"/>
              <a:gd name="T11" fmla="*/ 21 h 71"/>
              <a:gd name="T12" fmla="*/ 12 w 93"/>
              <a:gd name="T13" fmla="*/ 23 h 71"/>
              <a:gd name="T14" fmla="*/ 12 w 93"/>
              <a:gd name="T15" fmla="*/ 24 h 71"/>
              <a:gd name="T16" fmla="*/ 11 w 93"/>
              <a:gd name="T17" fmla="*/ 25 h 71"/>
              <a:gd name="T18" fmla="*/ 7 w 93"/>
              <a:gd name="T19" fmla="*/ 24 h 71"/>
              <a:gd name="T20" fmla="*/ 0 w 93"/>
              <a:gd name="T21" fmla="*/ 41 h 71"/>
              <a:gd name="T22" fmla="*/ 17 w 93"/>
              <a:gd name="T23" fmla="*/ 49 h 71"/>
              <a:gd name="T24" fmla="*/ 19 w 93"/>
              <a:gd name="T25" fmla="*/ 50 h 71"/>
              <a:gd name="T26" fmla="*/ 19 w 93"/>
              <a:gd name="T27" fmla="*/ 49 h 71"/>
              <a:gd name="T28" fmla="*/ 26 w 93"/>
              <a:gd name="T29" fmla="*/ 32 h 71"/>
              <a:gd name="T30" fmla="*/ 23 w 93"/>
              <a:gd name="T31" fmla="*/ 31 h 71"/>
              <a:gd name="T32" fmla="*/ 23 w 93"/>
              <a:gd name="T33" fmla="*/ 30 h 71"/>
              <a:gd name="T34" fmla="*/ 23 w 93"/>
              <a:gd name="T35" fmla="*/ 29 h 71"/>
              <a:gd name="T36" fmla="*/ 24 w 93"/>
              <a:gd name="T37" fmla="*/ 26 h 71"/>
              <a:gd name="T38" fmla="*/ 22 w 93"/>
              <a:gd name="T39" fmla="*/ 25 h 71"/>
              <a:gd name="T40" fmla="*/ 30 w 93"/>
              <a:gd name="T41" fmla="*/ 6 h 71"/>
              <a:gd name="T42" fmla="*/ 45 w 93"/>
              <a:gd name="T43" fmla="*/ 6 h 71"/>
              <a:gd name="T44" fmla="*/ 35 w 93"/>
              <a:gd name="T45" fmla="*/ 33 h 71"/>
              <a:gd name="T46" fmla="*/ 32 w 93"/>
              <a:gd name="T47" fmla="*/ 48 h 71"/>
              <a:gd name="T48" fmla="*/ 28 w 93"/>
              <a:gd name="T49" fmla="*/ 48 h 71"/>
              <a:gd name="T50" fmla="*/ 26 w 93"/>
              <a:gd name="T51" fmla="*/ 52 h 71"/>
              <a:gd name="T52" fmla="*/ 25 w 93"/>
              <a:gd name="T53" fmla="*/ 54 h 71"/>
              <a:gd name="T54" fmla="*/ 23 w 93"/>
              <a:gd name="T55" fmla="*/ 54 h 71"/>
              <a:gd name="T56" fmla="*/ 13 w 93"/>
              <a:gd name="T57" fmla="*/ 49 h 71"/>
              <a:gd name="T58" fmla="*/ 11 w 93"/>
              <a:gd name="T59" fmla="*/ 49 h 71"/>
              <a:gd name="T60" fmla="*/ 12 w 93"/>
              <a:gd name="T61" fmla="*/ 58 h 71"/>
              <a:gd name="T62" fmla="*/ 40 w 93"/>
              <a:gd name="T63" fmla="*/ 56 h 71"/>
              <a:gd name="T64" fmla="*/ 44 w 93"/>
              <a:gd name="T65" fmla="*/ 39 h 71"/>
              <a:gd name="T66" fmla="*/ 44 w 93"/>
              <a:gd name="T67" fmla="*/ 40 h 71"/>
              <a:gd name="T68" fmla="*/ 55 w 93"/>
              <a:gd name="T69" fmla="*/ 48 h 71"/>
              <a:gd name="T70" fmla="*/ 56 w 93"/>
              <a:gd name="T71" fmla="*/ 71 h 71"/>
              <a:gd name="T72" fmla="*/ 66 w 93"/>
              <a:gd name="T73" fmla="*/ 70 h 71"/>
              <a:gd name="T74" fmla="*/ 65 w 93"/>
              <a:gd name="T75" fmla="*/ 43 h 71"/>
              <a:gd name="T76" fmla="*/ 51 w 93"/>
              <a:gd name="T77" fmla="*/ 33 h 71"/>
              <a:gd name="T78" fmla="*/ 61 w 93"/>
              <a:gd name="T79" fmla="*/ 13 h 71"/>
              <a:gd name="T80" fmla="*/ 74 w 93"/>
              <a:gd name="T81" fmla="*/ 23 h 71"/>
              <a:gd name="T82" fmla="*/ 93 w 93"/>
              <a:gd name="T83" fmla="*/ 7 h 71"/>
              <a:gd name="T84" fmla="*/ 87 w 93"/>
              <a:gd name="T85" fmla="*/ 2 h 71"/>
              <a:gd name="T86" fmla="*/ 74 w 93"/>
              <a:gd name="T87" fmla="*/ 1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3" h="71">
                <a:moveTo>
                  <a:pt x="74" y="14"/>
                </a:moveTo>
                <a:lnTo>
                  <a:pt x="64" y="6"/>
                </a:lnTo>
                <a:lnTo>
                  <a:pt x="47" y="0"/>
                </a:lnTo>
                <a:lnTo>
                  <a:pt x="25" y="0"/>
                </a:lnTo>
                <a:lnTo>
                  <a:pt x="16" y="22"/>
                </a:lnTo>
                <a:lnTo>
                  <a:pt x="13" y="21"/>
                </a:lnTo>
                <a:lnTo>
                  <a:pt x="12" y="23"/>
                </a:lnTo>
                <a:lnTo>
                  <a:pt x="12" y="24"/>
                </a:lnTo>
                <a:lnTo>
                  <a:pt x="11" y="25"/>
                </a:lnTo>
                <a:lnTo>
                  <a:pt x="7" y="24"/>
                </a:lnTo>
                <a:lnTo>
                  <a:pt x="0" y="41"/>
                </a:lnTo>
                <a:lnTo>
                  <a:pt x="17" y="49"/>
                </a:lnTo>
                <a:lnTo>
                  <a:pt x="19" y="50"/>
                </a:lnTo>
                <a:lnTo>
                  <a:pt x="19" y="49"/>
                </a:lnTo>
                <a:lnTo>
                  <a:pt x="26" y="32"/>
                </a:lnTo>
                <a:lnTo>
                  <a:pt x="23" y="31"/>
                </a:lnTo>
                <a:lnTo>
                  <a:pt x="23" y="30"/>
                </a:lnTo>
                <a:lnTo>
                  <a:pt x="23" y="29"/>
                </a:lnTo>
                <a:lnTo>
                  <a:pt x="24" y="26"/>
                </a:lnTo>
                <a:lnTo>
                  <a:pt x="22" y="25"/>
                </a:lnTo>
                <a:lnTo>
                  <a:pt x="30" y="6"/>
                </a:lnTo>
                <a:lnTo>
                  <a:pt x="45" y="6"/>
                </a:lnTo>
                <a:lnTo>
                  <a:pt x="35" y="33"/>
                </a:lnTo>
                <a:lnTo>
                  <a:pt x="32" y="48"/>
                </a:lnTo>
                <a:lnTo>
                  <a:pt x="28" y="48"/>
                </a:lnTo>
                <a:lnTo>
                  <a:pt x="26" y="52"/>
                </a:lnTo>
                <a:lnTo>
                  <a:pt x="25" y="54"/>
                </a:lnTo>
                <a:lnTo>
                  <a:pt x="23" y="54"/>
                </a:lnTo>
                <a:lnTo>
                  <a:pt x="13" y="49"/>
                </a:lnTo>
                <a:lnTo>
                  <a:pt x="11" y="49"/>
                </a:lnTo>
                <a:lnTo>
                  <a:pt x="12" y="58"/>
                </a:lnTo>
                <a:lnTo>
                  <a:pt x="40" y="56"/>
                </a:lnTo>
                <a:lnTo>
                  <a:pt x="44" y="39"/>
                </a:lnTo>
                <a:lnTo>
                  <a:pt x="44" y="40"/>
                </a:lnTo>
                <a:lnTo>
                  <a:pt x="55" y="48"/>
                </a:lnTo>
                <a:lnTo>
                  <a:pt x="56" y="71"/>
                </a:lnTo>
                <a:lnTo>
                  <a:pt x="66" y="70"/>
                </a:lnTo>
                <a:lnTo>
                  <a:pt x="65" y="43"/>
                </a:lnTo>
                <a:lnTo>
                  <a:pt x="51" y="33"/>
                </a:lnTo>
                <a:lnTo>
                  <a:pt x="61" y="13"/>
                </a:lnTo>
                <a:lnTo>
                  <a:pt x="74" y="23"/>
                </a:lnTo>
                <a:lnTo>
                  <a:pt x="93" y="7"/>
                </a:lnTo>
                <a:lnTo>
                  <a:pt x="87" y="2"/>
                </a:lnTo>
                <a:lnTo>
                  <a:pt x="74"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65" name="Freeform 98"/>
          <p:cNvSpPr/>
          <p:nvPr/>
        </p:nvSpPr>
        <p:spPr bwMode="auto">
          <a:xfrm>
            <a:off x="5549900" y="4719638"/>
            <a:ext cx="15875" cy="28575"/>
          </a:xfrm>
          <a:custGeom>
            <a:avLst/>
            <a:gdLst>
              <a:gd name="T0" fmla="*/ 0 w 10"/>
              <a:gd name="T1" fmla="*/ 17 h 18"/>
              <a:gd name="T2" fmla="*/ 7 w 10"/>
              <a:gd name="T3" fmla="*/ 0 h 18"/>
              <a:gd name="T4" fmla="*/ 10 w 10"/>
              <a:gd name="T5" fmla="*/ 1 h 18"/>
              <a:gd name="T6" fmla="*/ 3 w 10"/>
              <a:gd name="T7" fmla="*/ 18 h 18"/>
              <a:gd name="T8" fmla="*/ 0 w 10"/>
              <a:gd name="T9" fmla="*/ 17 h 18"/>
            </a:gdLst>
            <a:ahLst/>
            <a:cxnLst>
              <a:cxn ang="0">
                <a:pos x="T0" y="T1"/>
              </a:cxn>
              <a:cxn ang="0">
                <a:pos x="T2" y="T3"/>
              </a:cxn>
              <a:cxn ang="0">
                <a:pos x="T4" y="T5"/>
              </a:cxn>
              <a:cxn ang="0">
                <a:pos x="T6" y="T7"/>
              </a:cxn>
              <a:cxn ang="0">
                <a:pos x="T8" y="T9"/>
              </a:cxn>
            </a:cxnLst>
            <a:rect l="0" t="0" r="r" b="b"/>
            <a:pathLst>
              <a:path w="10" h="18">
                <a:moveTo>
                  <a:pt x="0" y="17"/>
                </a:moveTo>
                <a:lnTo>
                  <a:pt x="7" y="0"/>
                </a:lnTo>
                <a:lnTo>
                  <a:pt x="10" y="1"/>
                </a:lnTo>
                <a:lnTo>
                  <a:pt x="3" y="18"/>
                </a:lnTo>
                <a:lnTo>
                  <a:pt x="0"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66" name="Freeform 99"/>
          <p:cNvSpPr/>
          <p:nvPr/>
        </p:nvSpPr>
        <p:spPr bwMode="auto">
          <a:xfrm>
            <a:off x="5591175" y="4737100"/>
            <a:ext cx="17463" cy="30163"/>
          </a:xfrm>
          <a:custGeom>
            <a:avLst/>
            <a:gdLst>
              <a:gd name="T0" fmla="*/ 4 w 11"/>
              <a:gd name="T1" fmla="*/ 15 h 19"/>
              <a:gd name="T2" fmla="*/ 11 w 11"/>
              <a:gd name="T3" fmla="*/ 1 h 19"/>
              <a:gd name="T4" fmla="*/ 8 w 11"/>
              <a:gd name="T5" fmla="*/ 0 h 19"/>
              <a:gd name="T6" fmla="*/ 1 w 11"/>
              <a:gd name="T7" fmla="*/ 16 h 19"/>
              <a:gd name="T8" fmla="*/ 0 w 11"/>
              <a:gd name="T9" fmla="*/ 18 h 19"/>
              <a:gd name="T10" fmla="*/ 3 w 11"/>
              <a:gd name="T11" fmla="*/ 19 h 19"/>
              <a:gd name="T12" fmla="*/ 4 w 11"/>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11" h="19">
                <a:moveTo>
                  <a:pt x="4" y="15"/>
                </a:moveTo>
                <a:lnTo>
                  <a:pt x="11" y="1"/>
                </a:lnTo>
                <a:lnTo>
                  <a:pt x="8" y="0"/>
                </a:lnTo>
                <a:lnTo>
                  <a:pt x="1" y="16"/>
                </a:lnTo>
                <a:lnTo>
                  <a:pt x="0" y="18"/>
                </a:lnTo>
                <a:lnTo>
                  <a:pt x="3" y="19"/>
                </a:lnTo>
                <a:lnTo>
                  <a:pt x="4" y="1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67" name="Freeform 100"/>
          <p:cNvSpPr/>
          <p:nvPr/>
        </p:nvSpPr>
        <p:spPr bwMode="auto">
          <a:xfrm>
            <a:off x="3857625" y="2905125"/>
            <a:ext cx="207963" cy="234950"/>
          </a:xfrm>
          <a:custGeom>
            <a:avLst/>
            <a:gdLst>
              <a:gd name="T0" fmla="*/ 3 w 123"/>
              <a:gd name="T1" fmla="*/ 126 h 139"/>
              <a:gd name="T2" fmla="*/ 11 w 123"/>
              <a:gd name="T3" fmla="*/ 132 h 139"/>
              <a:gd name="T4" fmla="*/ 27 w 123"/>
              <a:gd name="T5" fmla="*/ 136 h 139"/>
              <a:gd name="T6" fmla="*/ 65 w 123"/>
              <a:gd name="T7" fmla="*/ 138 h 139"/>
              <a:gd name="T8" fmla="*/ 81 w 123"/>
              <a:gd name="T9" fmla="*/ 132 h 139"/>
              <a:gd name="T10" fmla="*/ 84 w 123"/>
              <a:gd name="T11" fmla="*/ 117 h 139"/>
              <a:gd name="T12" fmla="*/ 87 w 123"/>
              <a:gd name="T13" fmla="*/ 82 h 139"/>
              <a:gd name="T14" fmla="*/ 94 w 123"/>
              <a:gd name="T15" fmla="*/ 66 h 139"/>
              <a:gd name="T16" fmla="*/ 100 w 123"/>
              <a:gd name="T17" fmla="*/ 68 h 139"/>
              <a:gd name="T18" fmla="*/ 101 w 123"/>
              <a:gd name="T19" fmla="*/ 76 h 139"/>
              <a:gd name="T20" fmla="*/ 106 w 123"/>
              <a:gd name="T21" fmla="*/ 135 h 139"/>
              <a:gd name="T22" fmla="*/ 111 w 123"/>
              <a:gd name="T23" fmla="*/ 135 h 139"/>
              <a:gd name="T24" fmla="*/ 112 w 123"/>
              <a:gd name="T25" fmla="*/ 124 h 139"/>
              <a:gd name="T26" fmla="*/ 113 w 123"/>
              <a:gd name="T27" fmla="*/ 104 h 139"/>
              <a:gd name="T28" fmla="*/ 116 w 123"/>
              <a:gd name="T29" fmla="*/ 66 h 139"/>
              <a:gd name="T30" fmla="*/ 120 w 123"/>
              <a:gd name="T31" fmla="*/ 46 h 139"/>
              <a:gd name="T32" fmla="*/ 122 w 123"/>
              <a:gd name="T33" fmla="*/ 37 h 139"/>
              <a:gd name="T34" fmla="*/ 123 w 123"/>
              <a:gd name="T35" fmla="*/ 26 h 139"/>
              <a:gd name="T36" fmla="*/ 120 w 123"/>
              <a:gd name="T37" fmla="*/ 20 h 139"/>
              <a:gd name="T38" fmla="*/ 106 w 123"/>
              <a:gd name="T39" fmla="*/ 5 h 139"/>
              <a:gd name="T40" fmla="*/ 101 w 123"/>
              <a:gd name="T41" fmla="*/ 1 h 139"/>
              <a:gd name="T42" fmla="*/ 97 w 123"/>
              <a:gd name="T43" fmla="*/ 3 h 139"/>
              <a:gd name="T44" fmla="*/ 78 w 123"/>
              <a:gd name="T45" fmla="*/ 33 h 139"/>
              <a:gd name="T46" fmla="*/ 62 w 123"/>
              <a:gd name="T47" fmla="*/ 68 h 139"/>
              <a:gd name="T48" fmla="*/ 49 w 123"/>
              <a:gd name="T49" fmla="*/ 78 h 139"/>
              <a:gd name="T50" fmla="*/ 41 w 123"/>
              <a:gd name="T51" fmla="*/ 81 h 139"/>
              <a:gd name="T52" fmla="*/ 35 w 123"/>
              <a:gd name="T53" fmla="*/ 85 h 139"/>
              <a:gd name="T54" fmla="*/ 3 w 123"/>
              <a:gd name="T55" fmla="*/ 97 h 139"/>
              <a:gd name="T56" fmla="*/ 3 w 123"/>
              <a:gd name="T57" fmla="*/ 110 h 139"/>
              <a:gd name="T58" fmla="*/ 3 w 123"/>
              <a:gd name="T59" fmla="*/ 12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39">
                <a:moveTo>
                  <a:pt x="3" y="126"/>
                </a:moveTo>
                <a:cubicBezTo>
                  <a:pt x="4" y="130"/>
                  <a:pt x="8" y="131"/>
                  <a:pt x="11" y="132"/>
                </a:cubicBezTo>
                <a:cubicBezTo>
                  <a:pt x="17" y="134"/>
                  <a:pt x="22" y="135"/>
                  <a:pt x="27" y="136"/>
                </a:cubicBezTo>
                <a:cubicBezTo>
                  <a:pt x="40" y="138"/>
                  <a:pt x="53" y="139"/>
                  <a:pt x="65" y="138"/>
                </a:cubicBezTo>
                <a:cubicBezTo>
                  <a:pt x="71" y="138"/>
                  <a:pt x="76" y="137"/>
                  <a:pt x="81" y="132"/>
                </a:cubicBezTo>
                <a:cubicBezTo>
                  <a:pt x="84" y="129"/>
                  <a:pt x="84" y="122"/>
                  <a:pt x="84" y="117"/>
                </a:cubicBezTo>
                <a:cubicBezTo>
                  <a:pt x="85" y="105"/>
                  <a:pt x="84" y="94"/>
                  <a:pt x="87" y="82"/>
                </a:cubicBezTo>
                <a:cubicBezTo>
                  <a:pt x="89" y="77"/>
                  <a:pt x="90" y="69"/>
                  <a:pt x="94" y="66"/>
                </a:cubicBezTo>
                <a:cubicBezTo>
                  <a:pt x="98" y="65"/>
                  <a:pt x="99" y="65"/>
                  <a:pt x="100" y="68"/>
                </a:cubicBezTo>
                <a:cubicBezTo>
                  <a:pt x="100" y="71"/>
                  <a:pt x="101" y="74"/>
                  <a:pt x="101" y="76"/>
                </a:cubicBezTo>
                <a:cubicBezTo>
                  <a:pt x="104" y="89"/>
                  <a:pt x="106" y="134"/>
                  <a:pt x="106" y="135"/>
                </a:cubicBezTo>
                <a:cubicBezTo>
                  <a:pt x="106" y="136"/>
                  <a:pt x="111" y="136"/>
                  <a:pt x="111" y="135"/>
                </a:cubicBezTo>
                <a:cubicBezTo>
                  <a:pt x="114" y="134"/>
                  <a:pt x="112" y="126"/>
                  <a:pt x="112" y="124"/>
                </a:cubicBezTo>
                <a:cubicBezTo>
                  <a:pt x="112" y="117"/>
                  <a:pt x="112" y="111"/>
                  <a:pt x="113" y="104"/>
                </a:cubicBezTo>
                <a:cubicBezTo>
                  <a:pt x="113" y="92"/>
                  <a:pt x="114" y="79"/>
                  <a:pt x="116" y="66"/>
                </a:cubicBezTo>
                <a:cubicBezTo>
                  <a:pt x="117" y="59"/>
                  <a:pt x="118" y="53"/>
                  <a:pt x="120" y="46"/>
                </a:cubicBezTo>
                <a:cubicBezTo>
                  <a:pt x="121" y="43"/>
                  <a:pt x="121" y="40"/>
                  <a:pt x="122" y="37"/>
                </a:cubicBezTo>
                <a:cubicBezTo>
                  <a:pt x="123" y="32"/>
                  <a:pt x="123" y="26"/>
                  <a:pt x="123" y="26"/>
                </a:cubicBezTo>
                <a:cubicBezTo>
                  <a:pt x="122" y="24"/>
                  <a:pt x="121" y="22"/>
                  <a:pt x="120" y="20"/>
                </a:cubicBezTo>
                <a:cubicBezTo>
                  <a:pt x="116" y="14"/>
                  <a:pt x="111" y="9"/>
                  <a:pt x="106" y="5"/>
                </a:cubicBezTo>
                <a:cubicBezTo>
                  <a:pt x="104" y="4"/>
                  <a:pt x="103" y="2"/>
                  <a:pt x="101" y="1"/>
                </a:cubicBezTo>
                <a:cubicBezTo>
                  <a:pt x="98" y="0"/>
                  <a:pt x="99" y="0"/>
                  <a:pt x="97" y="3"/>
                </a:cubicBezTo>
                <a:cubicBezTo>
                  <a:pt x="91" y="13"/>
                  <a:pt x="84" y="22"/>
                  <a:pt x="78" y="33"/>
                </a:cubicBezTo>
                <a:cubicBezTo>
                  <a:pt x="72" y="44"/>
                  <a:pt x="68" y="57"/>
                  <a:pt x="62" y="68"/>
                </a:cubicBezTo>
                <a:cubicBezTo>
                  <a:pt x="59" y="73"/>
                  <a:pt x="55" y="76"/>
                  <a:pt x="49" y="78"/>
                </a:cubicBezTo>
                <a:cubicBezTo>
                  <a:pt x="46" y="78"/>
                  <a:pt x="43" y="79"/>
                  <a:pt x="41" y="81"/>
                </a:cubicBezTo>
                <a:cubicBezTo>
                  <a:pt x="39" y="82"/>
                  <a:pt x="37" y="84"/>
                  <a:pt x="35" y="85"/>
                </a:cubicBezTo>
                <a:cubicBezTo>
                  <a:pt x="25" y="91"/>
                  <a:pt x="11" y="88"/>
                  <a:pt x="3" y="97"/>
                </a:cubicBezTo>
                <a:cubicBezTo>
                  <a:pt x="0" y="100"/>
                  <a:pt x="2" y="106"/>
                  <a:pt x="3" y="110"/>
                </a:cubicBezTo>
                <a:cubicBezTo>
                  <a:pt x="3" y="115"/>
                  <a:pt x="1" y="121"/>
                  <a:pt x="3" y="12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68" name="Freeform 101"/>
          <p:cNvSpPr/>
          <p:nvPr/>
        </p:nvSpPr>
        <p:spPr bwMode="auto">
          <a:xfrm>
            <a:off x="4665663" y="3868738"/>
            <a:ext cx="238125" cy="312737"/>
          </a:xfrm>
          <a:custGeom>
            <a:avLst/>
            <a:gdLst>
              <a:gd name="T0" fmla="*/ 24 w 141"/>
              <a:gd name="T1" fmla="*/ 152 h 185"/>
              <a:gd name="T2" fmla="*/ 28 w 141"/>
              <a:gd name="T3" fmla="*/ 167 h 185"/>
              <a:gd name="T4" fmla="*/ 42 w 141"/>
              <a:gd name="T5" fmla="*/ 167 h 185"/>
              <a:gd name="T6" fmla="*/ 56 w 141"/>
              <a:gd name="T7" fmla="*/ 166 h 185"/>
              <a:gd name="T8" fmla="*/ 70 w 141"/>
              <a:gd name="T9" fmla="*/ 167 h 185"/>
              <a:gd name="T10" fmla="*/ 84 w 141"/>
              <a:gd name="T11" fmla="*/ 166 h 185"/>
              <a:gd name="T12" fmla="*/ 98 w 141"/>
              <a:gd name="T13" fmla="*/ 167 h 185"/>
              <a:gd name="T14" fmla="*/ 113 w 141"/>
              <a:gd name="T15" fmla="*/ 167 h 185"/>
              <a:gd name="T16" fmla="*/ 117 w 141"/>
              <a:gd name="T17" fmla="*/ 152 h 185"/>
              <a:gd name="T18" fmla="*/ 101 w 141"/>
              <a:gd name="T19" fmla="*/ 104 h 185"/>
              <a:gd name="T20" fmla="*/ 115 w 141"/>
              <a:gd name="T21" fmla="*/ 29 h 185"/>
              <a:gd name="T22" fmla="*/ 101 w 141"/>
              <a:gd name="T23" fmla="*/ 0 h 185"/>
              <a:gd name="T24" fmla="*/ 91 w 141"/>
              <a:gd name="T25" fmla="*/ 0 h 185"/>
              <a:gd name="T26" fmla="*/ 70 w 141"/>
              <a:gd name="T27" fmla="*/ 24 h 185"/>
              <a:gd name="T28" fmla="*/ 49 w 141"/>
              <a:gd name="T29" fmla="*/ 0 h 185"/>
              <a:gd name="T30" fmla="*/ 40 w 141"/>
              <a:gd name="T31" fmla="*/ 0 h 185"/>
              <a:gd name="T32" fmla="*/ 26 w 141"/>
              <a:gd name="T33" fmla="*/ 29 h 185"/>
              <a:gd name="T34" fmla="*/ 40 w 141"/>
              <a:gd name="T35" fmla="*/ 104 h 185"/>
              <a:gd name="T36" fmla="*/ 24 w 141"/>
              <a:gd name="T37" fmla="*/ 15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5">
                <a:moveTo>
                  <a:pt x="24" y="152"/>
                </a:moveTo>
                <a:cubicBezTo>
                  <a:pt x="0" y="185"/>
                  <a:pt x="28" y="167"/>
                  <a:pt x="28" y="167"/>
                </a:cubicBezTo>
                <a:cubicBezTo>
                  <a:pt x="28" y="167"/>
                  <a:pt x="34" y="178"/>
                  <a:pt x="42" y="167"/>
                </a:cubicBezTo>
                <a:cubicBezTo>
                  <a:pt x="42" y="167"/>
                  <a:pt x="50" y="178"/>
                  <a:pt x="56" y="166"/>
                </a:cubicBezTo>
                <a:cubicBezTo>
                  <a:pt x="56" y="166"/>
                  <a:pt x="63" y="178"/>
                  <a:pt x="70" y="167"/>
                </a:cubicBezTo>
                <a:cubicBezTo>
                  <a:pt x="78" y="178"/>
                  <a:pt x="84" y="166"/>
                  <a:pt x="84" y="166"/>
                </a:cubicBezTo>
                <a:cubicBezTo>
                  <a:pt x="90" y="178"/>
                  <a:pt x="98" y="167"/>
                  <a:pt x="98" y="167"/>
                </a:cubicBezTo>
                <a:cubicBezTo>
                  <a:pt x="106" y="178"/>
                  <a:pt x="113" y="167"/>
                  <a:pt x="113" y="167"/>
                </a:cubicBezTo>
                <a:cubicBezTo>
                  <a:pt x="113" y="167"/>
                  <a:pt x="141" y="185"/>
                  <a:pt x="117" y="152"/>
                </a:cubicBezTo>
                <a:cubicBezTo>
                  <a:pt x="110" y="143"/>
                  <a:pt x="102" y="119"/>
                  <a:pt x="101" y="104"/>
                </a:cubicBezTo>
                <a:cubicBezTo>
                  <a:pt x="98" y="66"/>
                  <a:pt x="115" y="29"/>
                  <a:pt x="115" y="29"/>
                </a:cubicBezTo>
                <a:cubicBezTo>
                  <a:pt x="98" y="23"/>
                  <a:pt x="101" y="0"/>
                  <a:pt x="101" y="0"/>
                </a:cubicBezTo>
                <a:cubicBezTo>
                  <a:pt x="91" y="0"/>
                  <a:pt x="91" y="0"/>
                  <a:pt x="91" y="0"/>
                </a:cubicBezTo>
                <a:cubicBezTo>
                  <a:pt x="91" y="24"/>
                  <a:pt x="70" y="24"/>
                  <a:pt x="70" y="24"/>
                </a:cubicBezTo>
                <a:cubicBezTo>
                  <a:pt x="70" y="24"/>
                  <a:pt x="49" y="24"/>
                  <a:pt x="49" y="0"/>
                </a:cubicBezTo>
                <a:cubicBezTo>
                  <a:pt x="40" y="0"/>
                  <a:pt x="40" y="0"/>
                  <a:pt x="40" y="0"/>
                </a:cubicBezTo>
                <a:cubicBezTo>
                  <a:pt x="40" y="0"/>
                  <a:pt x="42" y="23"/>
                  <a:pt x="26" y="29"/>
                </a:cubicBezTo>
                <a:cubicBezTo>
                  <a:pt x="26" y="29"/>
                  <a:pt x="42" y="66"/>
                  <a:pt x="40" y="104"/>
                </a:cubicBezTo>
                <a:cubicBezTo>
                  <a:pt x="39" y="119"/>
                  <a:pt x="30" y="143"/>
                  <a:pt x="24" y="1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69" name="Freeform 102"/>
          <p:cNvSpPr/>
          <p:nvPr/>
        </p:nvSpPr>
        <p:spPr bwMode="auto">
          <a:xfrm>
            <a:off x="5476875" y="3954463"/>
            <a:ext cx="228600" cy="233362"/>
          </a:xfrm>
          <a:custGeom>
            <a:avLst/>
            <a:gdLst>
              <a:gd name="T0" fmla="*/ 133 w 135"/>
              <a:gd name="T1" fmla="*/ 97 h 138"/>
              <a:gd name="T2" fmla="*/ 106 w 135"/>
              <a:gd name="T3" fmla="*/ 70 h 138"/>
              <a:gd name="T4" fmla="*/ 101 w 135"/>
              <a:gd name="T5" fmla="*/ 66 h 138"/>
              <a:gd name="T6" fmla="*/ 75 w 135"/>
              <a:gd name="T7" fmla="*/ 35 h 138"/>
              <a:gd name="T8" fmla="*/ 63 w 135"/>
              <a:gd name="T9" fmla="*/ 9 h 138"/>
              <a:gd name="T10" fmla="*/ 49 w 135"/>
              <a:gd name="T11" fmla="*/ 8 h 138"/>
              <a:gd name="T12" fmla="*/ 44 w 135"/>
              <a:gd name="T13" fmla="*/ 19 h 138"/>
              <a:gd name="T14" fmla="*/ 52 w 135"/>
              <a:gd name="T15" fmla="*/ 39 h 138"/>
              <a:gd name="T16" fmla="*/ 53 w 135"/>
              <a:gd name="T17" fmla="*/ 53 h 138"/>
              <a:gd name="T18" fmla="*/ 13 w 135"/>
              <a:gd name="T19" fmla="*/ 53 h 138"/>
              <a:gd name="T20" fmla="*/ 3 w 135"/>
              <a:gd name="T21" fmla="*/ 66 h 138"/>
              <a:gd name="T22" fmla="*/ 24 w 135"/>
              <a:gd name="T23" fmla="*/ 123 h 138"/>
              <a:gd name="T24" fmla="*/ 32 w 135"/>
              <a:gd name="T25" fmla="*/ 129 h 138"/>
              <a:gd name="T26" fmla="*/ 81 w 135"/>
              <a:gd name="T27" fmla="*/ 129 h 138"/>
              <a:gd name="T28" fmla="*/ 91 w 135"/>
              <a:gd name="T29" fmla="*/ 134 h 138"/>
              <a:gd name="T30" fmla="*/ 94 w 135"/>
              <a:gd name="T31" fmla="*/ 136 h 138"/>
              <a:gd name="T32" fmla="*/ 102 w 135"/>
              <a:gd name="T33" fmla="*/ 136 h 138"/>
              <a:gd name="T34" fmla="*/ 133 w 135"/>
              <a:gd name="T35" fmla="*/ 106 h 138"/>
              <a:gd name="T36" fmla="*/ 133 w 135"/>
              <a:gd name="T37" fmla="*/ 9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5" h="138">
                <a:moveTo>
                  <a:pt x="133" y="97"/>
                </a:moveTo>
                <a:cubicBezTo>
                  <a:pt x="106" y="70"/>
                  <a:pt x="106" y="70"/>
                  <a:pt x="106" y="70"/>
                </a:cubicBezTo>
                <a:cubicBezTo>
                  <a:pt x="103" y="68"/>
                  <a:pt x="101" y="66"/>
                  <a:pt x="101" y="66"/>
                </a:cubicBezTo>
                <a:cubicBezTo>
                  <a:pt x="101" y="66"/>
                  <a:pt x="91" y="45"/>
                  <a:pt x="75" y="35"/>
                </a:cubicBezTo>
                <a:cubicBezTo>
                  <a:pt x="59" y="25"/>
                  <a:pt x="63" y="17"/>
                  <a:pt x="63" y="9"/>
                </a:cubicBezTo>
                <a:cubicBezTo>
                  <a:pt x="63" y="2"/>
                  <a:pt x="55" y="0"/>
                  <a:pt x="49" y="8"/>
                </a:cubicBezTo>
                <a:cubicBezTo>
                  <a:pt x="47" y="10"/>
                  <a:pt x="45" y="16"/>
                  <a:pt x="44" y="19"/>
                </a:cubicBezTo>
                <a:cubicBezTo>
                  <a:pt x="43" y="30"/>
                  <a:pt x="50" y="36"/>
                  <a:pt x="52" y="39"/>
                </a:cubicBezTo>
                <a:cubicBezTo>
                  <a:pt x="54" y="42"/>
                  <a:pt x="55" y="47"/>
                  <a:pt x="53" y="53"/>
                </a:cubicBezTo>
                <a:cubicBezTo>
                  <a:pt x="13" y="53"/>
                  <a:pt x="13" y="53"/>
                  <a:pt x="13" y="53"/>
                </a:cubicBezTo>
                <a:cubicBezTo>
                  <a:pt x="5" y="53"/>
                  <a:pt x="0" y="59"/>
                  <a:pt x="3" y="66"/>
                </a:cubicBezTo>
                <a:cubicBezTo>
                  <a:pt x="24" y="123"/>
                  <a:pt x="24" y="123"/>
                  <a:pt x="24" y="123"/>
                </a:cubicBezTo>
                <a:cubicBezTo>
                  <a:pt x="25" y="127"/>
                  <a:pt x="29" y="129"/>
                  <a:pt x="32" y="129"/>
                </a:cubicBezTo>
                <a:cubicBezTo>
                  <a:pt x="81" y="129"/>
                  <a:pt x="81" y="129"/>
                  <a:pt x="81" y="129"/>
                </a:cubicBezTo>
                <a:cubicBezTo>
                  <a:pt x="84" y="129"/>
                  <a:pt x="89" y="131"/>
                  <a:pt x="91" y="134"/>
                </a:cubicBezTo>
                <a:cubicBezTo>
                  <a:pt x="94" y="136"/>
                  <a:pt x="94" y="136"/>
                  <a:pt x="94" y="136"/>
                </a:cubicBezTo>
                <a:cubicBezTo>
                  <a:pt x="96" y="138"/>
                  <a:pt x="100" y="138"/>
                  <a:pt x="102" y="136"/>
                </a:cubicBezTo>
                <a:cubicBezTo>
                  <a:pt x="133" y="106"/>
                  <a:pt x="133" y="106"/>
                  <a:pt x="133" y="106"/>
                </a:cubicBezTo>
                <a:cubicBezTo>
                  <a:pt x="135" y="103"/>
                  <a:pt x="135" y="99"/>
                  <a:pt x="133" y="9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70" name="Freeform 103"/>
          <p:cNvSpPr/>
          <p:nvPr/>
        </p:nvSpPr>
        <p:spPr bwMode="auto">
          <a:xfrm>
            <a:off x="5649913" y="4135438"/>
            <a:ext cx="74612" cy="74612"/>
          </a:xfrm>
          <a:custGeom>
            <a:avLst/>
            <a:gdLst>
              <a:gd name="T0" fmla="*/ 10 w 47"/>
              <a:gd name="T1" fmla="*/ 47 h 47"/>
              <a:gd name="T2" fmla="*/ 0 w 47"/>
              <a:gd name="T3" fmla="*/ 39 h 47"/>
              <a:gd name="T4" fmla="*/ 39 w 47"/>
              <a:gd name="T5" fmla="*/ 0 h 47"/>
              <a:gd name="T6" fmla="*/ 47 w 47"/>
              <a:gd name="T7" fmla="*/ 9 h 47"/>
              <a:gd name="T8" fmla="*/ 10 w 47"/>
              <a:gd name="T9" fmla="*/ 47 h 47"/>
            </a:gdLst>
            <a:ahLst/>
            <a:cxnLst>
              <a:cxn ang="0">
                <a:pos x="T0" y="T1"/>
              </a:cxn>
              <a:cxn ang="0">
                <a:pos x="T2" y="T3"/>
              </a:cxn>
              <a:cxn ang="0">
                <a:pos x="T4" y="T5"/>
              </a:cxn>
              <a:cxn ang="0">
                <a:pos x="T6" y="T7"/>
              </a:cxn>
              <a:cxn ang="0">
                <a:pos x="T8" y="T9"/>
              </a:cxn>
            </a:cxnLst>
            <a:rect l="0" t="0" r="r" b="b"/>
            <a:pathLst>
              <a:path w="47" h="47">
                <a:moveTo>
                  <a:pt x="10" y="47"/>
                </a:moveTo>
                <a:lnTo>
                  <a:pt x="0" y="39"/>
                </a:lnTo>
                <a:lnTo>
                  <a:pt x="39" y="0"/>
                </a:lnTo>
                <a:lnTo>
                  <a:pt x="47" y="9"/>
                </a:lnTo>
                <a:lnTo>
                  <a:pt x="10" y="4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71" name="Freeform 104"/>
          <p:cNvSpPr>
            <a:spLocks noEditPoints="1"/>
          </p:cNvSpPr>
          <p:nvPr/>
        </p:nvSpPr>
        <p:spPr bwMode="auto">
          <a:xfrm>
            <a:off x="4462463" y="3536950"/>
            <a:ext cx="236537" cy="219075"/>
          </a:xfrm>
          <a:custGeom>
            <a:avLst/>
            <a:gdLst>
              <a:gd name="T0" fmla="*/ 125 w 140"/>
              <a:gd name="T1" fmla="*/ 21 h 130"/>
              <a:gd name="T2" fmla="*/ 105 w 140"/>
              <a:gd name="T3" fmla="*/ 0 h 130"/>
              <a:gd name="T4" fmla="*/ 70 w 140"/>
              <a:gd name="T5" fmla="*/ 0 h 130"/>
              <a:gd name="T6" fmla="*/ 70 w 140"/>
              <a:gd name="T7" fmla="*/ 17 h 130"/>
              <a:gd name="T8" fmla="*/ 105 w 140"/>
              <a:gd name="T9" fmla="*/ 17 h 130"/>
              <a:gd name="T10" fmla="*/ 109 w 140"/>
              <a:gd name="T11" fmla="*/ 21 h 130"/>
              <a:gd name="T12" fmla="*/ 109 w 140"/>
              <a:gd name="T13" fmla="*/ 56 h 130"/>
              <a:gd name="T14" fmla="*/ 70 w 140"/>
              <a:gd name="T15" fmla="*/ 56 h 130"/>
              <a:gd name="T16" fmla="*/ 70 w 140"/>
              <a:gd name="T17" fmla="*/ 72 h 130"/>
              <a:gd name="T18" fmla="*/ 70 w 140"/>
              <a:gd name="T19" fmla="*/ 72 h 130"/>
              <a:gd name="T20" fmla="*/ 83 w 140"/>
              <a:gd name="T21" fmla="*/ 85 h 130"/>
              <a:gd name="T22" fmla="*/ 77 w 140"/>
              <a:gd name="T23" fmla="*/ 95 h 130"/>
              <a:gd name="T24" fmla="*/ 75 w 140"/>
              <a:gd name="T25" fmla="*/ 96 h 130"/>
              <a:gd name="T26" fmla="*/ 75 w 140"/>
              <a:gd name="T27" fmla="*/ 111 h 130"/>
              <a:gd name="T28" fmla="*/ 75 w 140"/>
              <a:gd name="T29" fmla="*/ 115 h 130"/>
              <a:gd name="T30" fmla="*/ 75 w 140"/>
              <a:gd name="T31" fmla="*/ 115 h 130"/>
              <a:gd name="T32" fmla="*/ 70 w 140"/>
              <a:gd name="T33" fmla="*/ 115 h 130"/>
              <a:gd name="T34" fmla="*/ 70 w 140"/>
              <a:gd name="T35" fmla="*/ 130 h 130"/>
              <a:gd name="T36" fmla="*/ 140 w 140"/>
              <a:gd name="T37" fmla="*/ 130 h 130"/>
              <a:gd name="T38" fmla="*/ 140 w 140"/>
              <a:gd name="T39" fmla="*/ 56 h 130"/>
              <a:gd name="T40" fmla="*/ 125 w 140"/>
              <a:gd name="T41" fmla="*/ 56 h 130"/>
              <a:gd name="T42" fmla="*/ 125 w 140"/>
              <a:gd name="T43" fmla="*/ 21 h 130"/>
              <a:gd name="T44" fmla="*/ 70 w 140"/>
              <a:gd name="T45" fmla="*/ 0 h 130"/>
              <a:gd name="T46" fmla="*/ 35 w 140"/>
              <a:gd name="T47" fmla="*/ 0 h 130"/>
              <a:gd name="T48" fmla="*/ 14 w 140"/>
              <a:gd name="T49" fmla="*/ 21 h 130"/>
              <a:gd name="T50" fmla="*/ 14 w 140"/>
              <a:gd name="T51" fmla="*/ 56 h 130"/>
              <a:gd name="T52" fmla="*/ 0 w 140"/>
              <a:gd name="T53" fmla="*/ 56 h 130"/>
              <a:gd name="T54" fmla="*/ 0 w 140"/>
              <a:gd name="T55" fmla="*/ 130 h 130"/>
              <a:gd name="T56" fmla="*/ 70 w 140"/>
              <a:gd name="T57" fmla="*/ 130 h 130"/>
              <a:gd name="T58" fmla="*/ 70 w 140"/>
              <a:gd name="T59" fmla="*/ 115 h 130"/>
              <a:gd name="T60" fmla="*/ 64 w 140"/>
              <a:gd name="T61" fmla="*/ 115 h 130"/>
              <a:gd name="T62" fmla="*/ 64 w 140"/>
              <a:gd name="T63" fmla="*/ 111 h 130"/>
              <a:gd name="T64" fmla="*/ 64 w 140"/>
              <a:gd name="T65" fmla="*/ 96 h 130"/>
              <a:gd name="T66" fmla="*/ 63 w 140"/>
              <a:gd name="T67" fmla="*/ 95 h 130"/>
              <a:gd name="T68" fmla="*/ 57 w 140"/>
              <a:gd name="T69" fmla="*/ 85 h 130"/>
              <a:gd name="T70" fmla="*/ 70 w 140"/>
              <a:gd name="T71" fmla="*/ 72 h 130"/>
              <a:gd name="T72" fmla="*/ 70 w 140"/>
              <a:gd name="T73" fmla="*/ 56 h 130"/>
              <a:gd name="T74" fmla="*/ 31 w 140"/>
              <a:gd name="T75" fmla="*/ 56 h 130"/>
              <a:gd name="T76" fmla="*/ 31 w 140"/>
              <a:gd name="T77" fmla="*/ 56 h 130"/>
              <a:gd name="T78" fmla="*/ 31 w 140"/>
              <a:gd name="T79" fmla="*/ 21 h 130"/>
              <a:gd name="T80" fmla="*/ 35 w 140"/>
              <a:gd name="T81" fmla="*/ 17 h 130"/>
              <a:gd name="T82" fmla="*/ 70 w 140"/>
              <a:gd name="T83" fmla="*/ 17 h 130"/>
              <a:gd name="T84" fmla="*/ 70 w 140"/>
              <a:gd name="T85"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30">
                <a:moveTo>
                  <a:pt x="125" y="21"/>
                </a:moveTo>
                <a:cubicBezTo>
                  <a:pt x="125" y="10"/>
                  <a:pt x="116" y="0"/>
                  <a:pt x="105" y="0"/>
                </a:cubicBezTo>
                <a:cubicBezTo>
                  <a:pt x="70" y="0"/>
                  <a:pt x="70" y="0"/>
                  <a:pt x="70" y="0"/>
                </a:cubicBezTo>
                <a:cubicBezTo>
                  <a:pt x="70" y="17"/>
                  <a:pt x="70" y="17"/>
                  <a:pt x="70" y="17"/>
                </a:cubicBezTo>
                <a:cubicBezTo>
                  <a:pt x="105" y="17"/>
                  <a:pt x="105" y="17"/>
                  <a:pt x="105" y="17"/>
                </a:cubicBezTo>
                <a:cubicBezTo>
                  <a:pt x="107" y="17"/>
                  <a:pt x="109" y="19"/>
                  <a:pt x="109" y="21"/>
                </a:cubicBezTo>
                <a:cubicBezTo>
                  <a:pt x="109" y="56"/>
                  <a:pt x="109" y="56"/>
                  <a:pt x="109" y="56"/>
                </a:cubicBezTo>
                <a:cubicBezTo>
                  <a:pt x="70" y="56"/>
                  <a:pt x="70" y="56"/>
                  <a:pt x="70" y="56"/>
                </a:cubicBezTo>
                <a:cubicBezTo>
                  <a:pt x="70" y="72"/>
                  <a:pt x="70" y="72"/>
                  <a:pt x="70" y="72"/>
                </a:cubicBezTo>
                <a:cubicBezTo>
                  <a:pt x="70" y="72"/>
                  <a:pt x="70" y="72"/>
                  <a:pt x="70" y="72"/>
                </a:cubicBezTo>
                <a:cubicBezTo>
                  <a:pt x="77" y="72"/>
                  <a:pt x="83" y="78"/>
                  <a:pt x="83" y="85"/>
                </a:cubicBezTo>
                <a:cubicBezTo>
                  <a:pt x="83" y="89"/>
                  <a:pt x="81" y="93"/>
                  <a:pt x="77" y="95"/>
                </a:cubicBezTo>
                <a:cubicBezTo>
                  <a:pt x="77" y="95"/>
                  <a:pt x="76" y="96"/>
                  <a:pt x="75" y="96"/>
                </a:cubicBezTo>
                <a:cubicBezTo>
                  <a:pt x="75" y="111"/>
                  <a:pt x="75" y="111"/>
                  <a:pt x="75" y="111"/>
                </a:cubicBezTo>
                <a:cubicBezTo>
                  <a:pt x="75" y="115"/>
                  <a:pt x="75" y="115"/>
                  <a:pt x="75" y="115"/>
                </a:cubicBezTo>
                <a:cubicBezTo>
                  <a:pt x="75" y="115"/>
                  <a:pt x="75" y="115"/>
                  <a:pt x="75" y="115"/>
                </a:cubicBezTo>
                <a:cubicBezTo>
                  <a:pt x="70" y="115"/>
                  <a:pt x="70" y="115"/>
                  <a:pt x="70" y="115"/>
                </a:cubicBezTo>
                <a:cubicBezTo>
                  <a:pt x="70" y="130"/>
                  <a:pt x="70" y="130"/>
                  <a:pt x="70" y="130"/>
                </a:cubicBezTo>
                <a:cubicBezTo>
                  <a:pt x="140" y="130"/>
                  <a:pt x="140" y="130"/>
                  <a:pt x="140" y="130"/>
                </a:cubicBezTo>
                <a:cubicBezTo>
                  <a:pt x="140" y="56"/>
                  <a:pt x="140" y="56"/>
                  <a:pt x="140" y="56"/>
                </a:cubicBezTo>
                <a:cubicBezTo>
                  <a:pt x="125" y="56"/>
                  <a:pt x="125" y="56"/>
                  <a:pt x="125" y="56"/>
                </a:cubicBezTo>
                <a:lnTo>
                  <a:pt x="125" y="21"/>
                </a:lnTo>
                <a:close/>
                <a:moveTo>
                  <a:pt x="70" y="0"/>
                </a:moveTo>
                <a:cubicBezTo>
                  <a:pt x="35" y="0"/>
                  <a:pt x="35" y="0"/>
                  <a:pt x="35" y="0"/>
                </a:cubicBezTo>
                <a:cubicBezTo>
                  <a:pt x="24" y="0"/>
                  <a:pt x="14" y="10"/>
                  <a:pt x="14" y="21"/>
                </a:cubicBezTo>
                <a:cubicBezTo>
                  <a:pt x="14" y="56"/>
                  <a:pt x="14" y="56"/>
                  <a:pt x="14" y="56"/>
                </a:cubicBezTo>
                <a:cubicBezTo>
                  <a:pt x="0" y="56"/>
                  <a:pt x="0" y="56"/>
                  <a:pt x="0" y="56"/>
                </a:cubicBezTo>
                <a:cubicBezTo>
                  <a:pt x="0" y="130"/>
                  <a:pt x="0" y="130"/>
                  <a:pt x="0" y="130"/>
                </a:cubicBezTo>
                <a:cubicBezTo>
                  <a:pt x="70" y="130"/>
                  <a:pt x="70" y="130"/>
                  <a:pt x="70" y="130"/>
                </a:cubicBezTo>
                <a:cubicBezTo>
                  <a:pt x="70" y="115"/>
                  <a:pt x="70" y="115"/>
                  <a:pt x="70" y="115"/>
                </a:cubicBezTo>
                <a:cubicBezTo>
                  <a:pt x="64" y="115"/>
                  <a:pt x="64" y="115"/>
                  <a:pt x="64" y="115"/>
                </a:cubicBezTo>
                <a:cubicBezTo>
                  <a:pt x="64" y="111"/>
                  <a:pt x="64" y="111"/>
                  <a:pt x="64" y="111"/>
                </a:cubicBezTo>
                <a:cubicBezTo>
                  <a:pt x="64" y="96"/>
                  <a:pt x="64" y="96"/>
                  <a:pt x="64" y="96"/>
                </a:cubicBezTo>
                <a:cubicBezTo>
                  <a:pt x="64" y="96"/>
                  <a:pt x="63" y="95"/>
                  <a:pt x="63" y="95"/>
                </a:cubicBezTo>
                <a:cubicBezTo>
                  <a:pt x="59" y="93"/>
                  <a:pt x="57" y="89"/>
                  <a:pt x="57" y="85"/>
                </a:cubicBezTo>
                <a:cubicBezTo>
                  <a:pt x="57" y="78"/>
                  <a:pt x="63" y="72"/>
                  <a:pt x="70" y="72"/>
                </a:cubicBezTo>
                <a:cubicBezTo>
                  <a:pt x="70" y="56"/>
                  <a:pt x="70" y="56"/>
                  <a:pt x="70" y="56"/>
                </a:cubicBezTo>
                <a:cubicBezTo>
                  <a:pt x="31" y="56"/>
                  <a:pt x="31" y="56"/>
                  <a:pt x="31" y="56"/>
                </a:cubicBezTo>
                <a:cubicBezTo>
                  <a:pt x="31" y="56"/>
                  <a:pt x="31" y="56"/>
                  <a:pt x="31" y="56"/>
                </a:cubicBezTo>
                <a:cubicBezTo>
                  <a:pt x="31" y="21"/>
                  <a:pt x="31" y="21"/>
                  <a:pt x="31" y="21"/>
                </a:cubicBezTo>
                <a:cubicBezTo>
                  <a:pt x="31" y="19"/>
                  <a:pt x="33" y="17"/>
                  <a:pt x="35" y="17"/>
                </a:cubicBezTo>
                <a:cubicBezTo>
                  <a:pt x="70" y="17"/>
                  <a:pt x="70" y="17"/>
                  <a:pt x="70" y="17"/>
                </a:cubicBezTo>
                <a:lnTo>
                  <a:pt x="7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72" name="Freeform 105"/>
          <p:cNvSpPr>
            <a:spLocks noEditPoints="1"/>
          </p:cNvSpPr>
          <p:nvPr/>
        </p:nvSpPr>
        <p:spPr bwMode="auto">
          <a:xfrm>
            <a:off x="5060950" y="2813050"/>
            <a:ext cx="300038" cy="284163"/>
          </a:xfrm>
          <a:custGeom>
            <a:avLst/>
            <a:gdLst>
              <a:gd name="T0" fmla="*/ 160 w 177"/>
              <a:gd name="T1" fmla="*/ 51 h 168"/>
              <a:gd name="T2" fmla="*/ 123 w 177"/>
              <a:gd name="T3" fmla="*/ 44 h 168"/>
              <a:gd name="T4" fmla="*/ 105 w 177"/>
              <a:gd name="T5" fmla="*/ 11 h 168"/>
              <a:gd name="T6" fmla="*/ 89 w 177"/>
              <a:gd name="T7" fmla="*/ 0 h 168"/>
              <a:gd name="T8" fmla="*/ 88 w 177"/>
              <a:gd name="T9" fmla="*/ 0 h 168"/>
              <a:gd name="T10" fmla="*/ 88 w 177"/>
              <a:gd name="T11" fmla="*/ 30 h 168"/>
              <a:gd name="T12" fmla="*/ 89 w 177"/>
              <a:gd name="T13" fmla="*/ 29 h 168"/>
              <a:gd name="T14" fmla="*/ 108 w 177"/>
              <a:gd name="T15" fmla="*/ 65 h 168"/>
              <a:gd name="T16" fmla="*/ 145 w 177"/>
              <a:gd name="T17" fmla="*/ 72 h 168"/>
              <a:gd name="T18" fmla="*/ 115 w 177"/>
              <a:gd name="T19" fmla="*/ 99 h 168"/>
              <a:gd name="T20" fmla="*/ 115 w 177"/>
              <a:gd name="T21" fmla="*/ 99 h 168"/>
              <a:gd name="T22" fmla="*/ 123 w 177"/>
              <a:gd name="T23" fmla="*/ 141 h 168"/>
              <a:gd name="T24" fmla="*/ 89 w 177"/>
              <a:gd name="T25" fmla="*/ 126 h 168"/>
              <a:gd name="T26" fmla="*/ 88 w 177"/>
              <a:gd name="T27" fmla="*/ 126 h 168"/>
              <a:gd name="T28" fmla="*/ 88 w 177"/>
              <a:gd name="T29" fmla="*/ 151 h 168"/>
              <a:gd name="T30" fmla="*/ 88 w 177"/>
              <a:gd name="T31" fmla="*/ 151 h 168"/>
              <a:gd name="T32" fmla="*/ 123 w 177"/>
              <a:gd name="T33" fmla="*/ 166 h 168"/>
              <a:gd name="T34" fmla="*/ 131 w 177"/>
              <a:gd name="T35" fmla="*/ 168 h 168"/>
              <a:gd name="T36" fmla="*/ 144 w 177"/>
              <a:gd name="T37" fmla="*/ 162 h 168"/>
              <a:gd name="T38" fmla="*/ 148 w 177"/>
              <a:gd name="T39" fmla="*/ 146 h 168"/>
              <a:gd name="T40" fmla="*/ 140 w 177"/>
              <a:gd name="T41" fmla="*/ 108 h 168"/>
              <a:gd name="T42" fmla="*/ 169 w 177"/>
              <a:gd name="T43" fmla="*/ 81 h 168"/>
              <a:gd name="T44" fmla="*/ 175 w 177"/>
              <a:gd name="T45" fmla="*/ 63 h 168"/>
              <a:gd name="T46" fmla="*/ 160 w 177"/>
              <a:gd name="T47" fmla="*/ 51 h 168"/>
              <a:gd name="T48" fmla="*/ 88 w 177"/>
              <a:gd name="T49" fmla="*/ 0 h 168"/>
              <a:gd name="T50" fmla="*/ 73 w 177"/>
              <a:gd name="T51" fmla="*/ 11 h 168"/>
              <a:gd name="T52" fmla="*/ 54 w 177"/>
              <a:gd name="T53" fmla="*/ 44 h 168"/>
              <a:gd name="T54" fmla="*/ 17 w 177"/>
              <a:gd name="T55" fmla="*/ 51 h 168"/>
              <a:gd name="T56" fmla="*/ 2 w 177"/>
              <a:gd name="T57" fmla="*/ 63 h 168"/>
              <a:gd name="T58" fmla="*/ 8 w 177"/>
              <a:gd name="T59" fmla="*/ 81 h 168"/>
              <a:gd name="T60" fmla="*/ 35 w 177"/>
              <a:gd name="T61" fmla="*/ 108 h 168"/>
              <a:gd name="T62" fmla="*/ 29 w 177"/>
              <a:gd name="T63" fmla="*/ 146 h 168"/>
              <a:gd name="T64" fmla="*/ 33 w 177"/>
              <a:gd name="T65" fmla="*/ 162 h 168"/>
              <a:gd name="T66" fmla="*/ 46 w 177"/>
              <a:gd name="T67" fmla="*/ 168 h 168"/>
              <a:gd name="T68" fmla="*/ 54 w 177"/>
              <a:gd name="T69" fmla="*/ 166 h 168"/>
              <a:gd name="T70" fmla="*/ 88 w 177"/>
              <a:gd name="T71" fmla="*/ 151 h 168"/>
              <a:gd name="T72" fmla="*/ 88 w 177"/>
              <a:gd name="T73" fmla="*/ 126 h 168"/>
              <a:gd name="T74" fmla="*/ 53 w 177"/>
              <a:gd name="T75" fmla="*/ 141 h 168"/>
              <a:gd name="T76" fmla="*/ 60 w 177"/>
              <a:gd name="T77" fmla="*/ 99 h 168"/>
              <a:gd name="T78" fmla="*/ 31 w 177"/>
              <a:gd name="T79" fmla="*/ 72 h 168"/>
              <a:gd name="T80" fmla="*/ 69 w 177"/>
              <a:gd name="T81" fmla="*/ 65 h 168"/>
              <a:gd name="T82" fmla="*/ 88 w 177"/>
              <a:gd name="T83" fmla="*/ 30 h 168"/>
              <a:gd name="T84" fmla="*/ 88 w 177"/>
              <a:gd name="T8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7" h="168">
                <a:moveTo>
                  <a:pt x="160" y="51"/>
                </a:moveTo>
                <a:cubicBezTo>
                  <a:pt x="123" y="44"/>
                  <a:pt x="123" y="44"/>
                  <a:pt x="123" y="44"/>
                </a:cubicBezTo>
                <a:cubicBezTo>
                  <a:pt x="105" y="11"/>
                  <a:pt x="105" y="11"/>
                  <a:pt x="105" y="11"/>
                </a:cubicBezTo>
                <a:cubicBezTo>
                  <a:pt x="101" y="4"/>
                  <a:pt x="95" y="0"/>
                  <a:pt x="89" y="0"/>
                </a:cubicBezTo>
                <a:cubicBezTo>
                  <a:pt x="88" y="0"/>
                  <a:pt x="88" y="0"/>
                  <a:pt x="88" y="0"/>
                </a:cubicBezTo>
                <a:cubicBezTo>
                  <a:pt x="88" y="30"/>
                  <a:pt x="88" y="30"/>
                  <a:pt x="88" y="30"/>
                </a:cubicBezTo>
                <a:cubicBezTo>
                  <a:pt x="89" y="29"/>
                  <a:pt x="89" y="29"/>
                  <a:pt x="89" y="29"/>
                </a:cubicBezTo>
                <a:cubicBezTo>
                  <a:pt x="108" y="65"/>
                  <a:pt x="108" y="65"/>
                  <a:pt x="108" y="65"/>
                </a:cubicBezTo>
                <a:cubicBezTo>
                  <a:pt x="145" y="72"/>
                  <a:pt x="145" y="72"/>
                  <a:pt x="145" y="72"/>
                </a:cubicBezTo>
                <a:cubicBezTo>
                  <a:pt x="115" y="99"/>
                  <a:pt x="115" y="99"/>
                  <a:pt x="115" y="99"/>
                </a:cubicBezTo>
                <a:cubicBezTo>
                  <a:pt x="115" y="99"/>
                  <a:pt x="115" y="99"/>
                  <a:pt x="115" y="99"/>
                </a:cubicBezTo>
                <a:cubicBezTo>
                  <a:pt x="123" y="141"/>
                  <a:pt x="123" y="141"/>
                  <a:pt x="123" y="141"/>
                </a:cubicBezTo>
                <a:cubicBezTo>
                  <a:pt x="89" y="126"/>
                  <a:pt x="89" y="126"/>
                  <a:pt x="89" y="126"/>
                </a:cubicBezTo>
                <a:cubicBezTo>
                  <a:pt x="88" y="126"/>
                  <a:pt x="88" y="126"/>
                  <a:pt x="88" y="126"/>
                </a:cubicBezTo>
                <a:cubicBezTo>
                  <a:pt x="88" y="151"/>
                  <a:pt x="88" y="151"/>
                  <a:pt x="88" y="151"/>
                </a:cubicBezTo>
                <a:cubicBezTo>
                  <a:pt x="88" y="151"/>
                  <a:pt x="88" y="151"/>
                  <a:pt x="88" y="151"/>
                </a:cubicBezTo>
                <a:cubicBezTo>
                  <a:pt x="123" y="166"/>
                  <a:pt x="123" y="166"/>
                  <a:pt x="123" y="166"/>
                </a:cubicBezTo>
                <a:cubicBezTo>
                  <a:pt x="126" y="167"/>
                  <a:pt x="129" y="168"/>
                  <a:pt x="131" y="168"/>
                </a:cubicBezTo>
                <a:cubicBezTo>
                  <a:pt x="137" y="168"/>
                  <a:pt x="141" y="166"/>
                  <a:pt x="144" y="162"/>
                </a:cubicBezTo>
                <a:cubicBezTo>
                  <a:pt x="148" y="158"/>
                  <a:pt x="149" y="152"/>
                  <a:pt x="148" y="146"/>
                </a:cubicBezTo>
                <a:cubicBezTo>
                  <a:pt x="140" y="108"/>
                  <a:pt x="140" y="108"/>
                  <a:pt x="140" y="108"/>
                </a:cubicBezTo>
                <a:cubicBezTo>
                  <a:pt x="169" y="81"/>
                  <a:pt x="169" y="81"/>
                  <a:pt x="169" y="81"/>
                </a:cubicBezTo>
                <a:cubicBezTo>
                  <a:pt x="174" y="76"/>
                  <a:pt x="177" y="69"/>
                  <a:pt x="175" y="63"/>
                </a:cubicBezTo>
                <a:cubicBezTo>
                  <a:pt x="173" y="57"/>
                  <a:pt x="167" y="52"/>
                  <a:pt x="160" y="51"/>
                </a:cubicBezTo>
                <a:close/>
                <a:moveTo>
                  <a:pt x="88" y="0"/>
                </a:moveTo>
                <a:cubicBezTo>
                  <a:pt x="82" y="0"/>
                  <a:pt x="76" y="4"/>
                  <a:pt x="73" y="11"/>
                </a:cubicBezTo>
                <a:cubicBezTo>
                  <a:pt x="54" y="44"/>
                  <a:pt x="54" y="44"/>
                  <a:pt x="54" y="44"/>
                </a:cubicBezTo>
                <a:cubicBezTo>
                  <a:pt x="17" y="51"/>
                  <a:pt x="17" y="51"/>
                  <a:pt x="17" y="51"/>
                </a:cubicBezTo>
                <a:cubicBezTo>
                  <a:pt x="10" y="52"/>
                  <a:pt x="4" y="57"/>
                  <a:pt x="2" y="63"/>
                </a:cubicBezTo>
                <a:cubicBezTo>
                  <a:pt x="0" y="69"/>
                  <a:pt x="3" y="76"/>
                  <a:pt x="8" y="81"/>
                </a:cubicBezTo>
                <a:cubicBezTo>
                  <a:pt x="35" y="108"/>
                  <a:pt x="35" y="108"/>
                  <a:pt x="35" y="108"/>
                </a:cubicBezTo>
                <a:cubicBezTo>
                  <a:pt x="29" y="146"/>
                  <a:pt x="29" y="146"/>
                  <a:pt x="29" y="146"/>
                </a:cubicBezTo>
                <a:cubicBezTo>
                  <a:pt x="28" y="152"/>
                  <a:pt x="29" y="158"/>
                  <a:pt x="33" y="162"/>
                </a:cubicBezTo>
                <a:cubicBezTo>
                  <a:pt x="36" y="166"/>
                  <a:pt x="40" y="168"/>
                  <a:pt x="46" y="168"/>
                </a:cubicBezTo>
                <a:cubicBezTo>
                  <a:pt x="48" y="168"/>
                  <a:pt x="51" y="167"/>
                  <a:pt x="54" y="166"/>
                </a:cubicBezTo>
                <a:cubicBezTo>
                  <a:pt x="88" y="151"/>
                  <a:pt x="88" y="151"/>
                  <a:pt x="88" y="151"/>
                </a:cubicBezTo>
                <a:cubicBezTo>
                  <a:pt x="88" y="126"/>
                  <a:pt x="88" y="126"/>
                  <a:pt x="88" y="126"/>
                </a:cubicBezTo>
                <a:cubicBezTo>
                  <a:pt x="53" y="141"/>
                  <a:pt x="53" y="141"/>
                  <a:pt x="53" y="141"/>
                </a:cubicBezTo>
                <a:cubicBezTo>
                  <a:pt x="60" y="99"/>
                  <a:pt x="60" y="99"/>
                  <a:pt x="60" y="99"/>
                </a:cubicBezTo>
                <a:cubicBezTo>
                  <a:pt x="31" y="72"/>
                  <a:pt x="31" y="72"/>
                  <a:pt x="31" y="72"/>
                </a:cubicBezTo>
                <a:cubicBezTo>
                  <a:pt x="69" y="65"/>
                  <a:pt x="69" y="65"/>
                  <a:pt x="69" y="65"/>
                </a:cubicBezTo>
                <a:cubicBezTo>
                  <a:pt x="88" y="30"/>
                  <a:pt x="88" y="30"/>
                  <a:pt x="88" y="30"/>
                </a:cubicBezTo>
                <a:lnTo>
                  <a:pt x="8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73" name="Freeform 106"/>
          <p:cNvSpPr/>
          <p:nvPr/>
        </p:nvSpPr>
        <p:spPr bwMode="auto">
          <a:xfrm>
            <a:off x="5659438" y="2768600"/>
            <a:ext cx="80962" cy="87313"/>
          </a:xfrm>
          <a:custGeom>
            <a:avLst/>
            <a:gdLst>
              <a:gd name="T0" fmla="*/ 31 w 48"/>
              <a:gd name="T1" fmla="*/ 0 h 52"/>
              <a:gd name="T2" fmla="*/ 13 w 48"/>
              <a:gd name="T3" fmla="*/ 14 h 52"/>
              <a:gd name="T4" fmla="*/ 7 w 48"/>
              <a:gd name="T5" fmla="*/ 16 h 52"/>
              <a:gd name="T6" fmla="*/ 6 w 48"/>
              <a:gd name="T7" fmla="*/ 16 h 52"/>
              <a:gd name="T8" fmla="*/ 13 w 48"/>
              <a:gd name="T9" fmla="*/ 48 h 52"/>
              <a:gd name="T10" fmla="*/ 42 w 48"/>
              <a:gd name="T11" fmla="*/ 33 h 52"/>
              <a:gd name="T12" fmla="*/ 35 w 48"/>
              <a:gd name="T13" fmla="*/ 1 h 52"/>
              <a:gd name="T14" fmla="*/ 31 w 48"/>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52">
                <a:moveTo>
                  <a:pt x="31" y="0"/>
                </a:moveTo>
                <a:cubicBezTo>
                  <a:pt x="27" y="6"/>
                  <a:pt x="21" y="11"/>
                  <a:pt x="13" y="14"/>
                </a:cubicBezTo>
                <a:cubicBezTo>
                  <a:pt x="11" y="15"/>
                  <a:pt x="9" y="15"/>
                  <a:pt x="7" y="16"/>
                </a:cubicBezTo>
                <a:cubicBezTo>
                  <a:pt x="7" y="16"/>
                  <a:pt x="6" y="16"/>
                  <a:pt x="6" y="16"/>
                </a:cubicBezTo>
                <a:cubicBezTo>
                  <a:pt x="0" y="29"/>
                  <a:pt x="3" y="43"/>
                  <a:pt x="13" y="48"/>
                </a:cubicBezTo>
                <a:cubicBezTo>
                  <a:pt x="23" y="52"/>
                  <a:pt x="36" y="46"/>
                  <a:pt x="42" y="33"/>
                </a:cubicBezTo>
                <a:cubicBezTo>
                  <a:pt x="48" y="20"/>
                  <a:pt x="45" y="6"/>
                  <a:pt x="35" y="1"/>
                </a:cubicBezTo>
                <a:cubicBezTo>
                  <a:pt x="34" y="1"/>
                  <a:pt x="33" y="0"/>
                  <a:pt x="31"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74" name="Freeform 107"/>
          <p:cNvSpPr/>
          <p:nvPr/>
        </p:nvSpPr>
        <p:spPr bwMode="auto">
          <a:xfrm>
            <a:off x="5559425" y="2662238"/>
            <a:ext cx="161925" cy="127000"/>
          </a:xfrm>
          <a:custGeom>
            <a:avLst/>
            <a:gdLst>
              <a:gd name="T0" fmla="*/ 33 w 96"/>
              <a:gd name="T1" fmla="*/ 68 h 75"/>
              <a:gd name="T2" fmla="*/ 69 w 96"/>
              <a:gd name="T3" fmla="*/ 72 h 75"/>
              <a:gd name="T4" fmla="*/ 71 w 96"/>
              <a:gd name="T5" fmla="*/ 71 h 75"/>
              <a:gd name="T6" fmla="*/ 84 w 96"/>
              <a:gd name="T7" fmla="*/ 62 h 75"/>
              <a:gd name="T8" fmla="*/ 88 w 96"/>
              <a:gd name="T9" fmla="*/ 56 h 75"/>
              <a:gd name="T10" fmla="*/ 63 w 96"/>
              <a:gd name="T11" fmla="*/ 6 h 75"/>
              <a:gd name="T12" fmla="*/ 25 w 96"/>
              <a:gd name="T13" fmla="*/ 4 h 75"/>
              <a:gd name="T14" fmla="*/ 8 w 96"/>
              <a:gd name="T15" fmla="*/ 19 h 75"/>
              <a:gd name="T16" fmla="*/ 33 w 96"/>
              <a:gd name="T17"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5">
                <a:moveTo>
                  <a:pt x="33" y="68"/>
                </a:moveTo>
                <a:cubicBezTo>
                  <a:pt x="46" y="74"/>
                  <a:pt x="59" y="75"/>
                  <a:pt x="69" y="72"/>
                </a:cubicBezTo>
                <a:cubicBezTo>
                  <a:pt x="70" y="72"/>
                  <a:pt x="70" y="71"/>
                  <a:pt x="71" y="71"/>
                </a:cubicBezTo>
                <a:cubicBezTo>
                  <a:pt x="76" y="69"/>
                  <a:pt x="81" y="66"/>
                  <a:pt x="84" y="62"/>
                </a:cubicBezTo>
                <a:cubicBezTo>
                  <a:pt x="86" y="60"/>
                  <a:pt x="87" y="58"/>
                  <a:pt x="88" y="56"/>
                </a:cubicBezTo>
                <a:cubicBezTo>
                  <a:pt x="96" y="39"/>
                  <a:pt x="85" y="17"/>
                  <a:pt x="63" y="6"/>
                </a:cubicBezTo>
                <a:cubicBezTo>
                  <a:pt x="50" y="0"/>
                  <a:pt x="36" y="0"/>
                  <a:pt x="25" y="4"/>
                </a:cubicBezTo>
                <a:cubicBezTo>
                  <a:pt x="17" y="6"/>
                  <a:pt x="11" y="11"/>
                  <a:pt x="8" y="19"/>
                </a:cubicBezTo>
                <a:cubicBezTo>
                  <a:pt x="0" y="36"/>
                  <a:pt x="11" y="58"/>
                  <a:pt x="33" y="6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75" name="Freeform 108"/>
          <p:cNvSpPr/>
          <p:nvPr/>
        </p:nvSpPr>
        <p:spPr bwMode="auto">
          <a:xfrm>
            <a:off x="5759450" y="2740025"/>
            <a:ext cx="93663" cy="71438"/>
          </a:xfrm>
          <a:custGeom>
            <a:avLst/>
            <a:gdLst>
              <a:gd name="T0" fmla="*/ 51 w 56"/>
              <a:gd name="T1" fmla="*/ 29 h 42"/>
              <a:gd name="T2" fmla="*/ 37 w 56"/>
              <a:gd name="T3" fmla="*/ 0 h 42"/>
              <a:gd name="T4" fmla="*/ 36 w 56"/>
              <a:gd name="T5" fmla="*/ 0 h 42"/>
              <a:gd name="T6" fmla="*/ 30 w 56"/>
              <a:gd name="T7" fmla="*/ 3 h 42"/>
              <a:gd name="T8" fmla="*/ 7 w 56"/>
              <a:gd name="T9" fmla="*/ 3 h 42"/>
              <a:gd name="T10" fmla="*/ 5 w 56"/>
              <a:gd name="T11" fmla="*/ 7 h 42"/>
              <a:gd name="T12" fmla="*/ 20 w 56"/>
              <a:gd name="T13" fmla="*/ 36 h 42"/>
              <a:gd name="T14" fmla="*/ 51 w 56"/>
              <a:gd name="T15" fmla="*/ 29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42">
                <a:moveTo>
                  <a:pt x="51" y="29"/>
                </a:moveTo>
                <a:cubicBezTo>
                  <a:pt x="56" y="19"/>
                  <a:pt x="49" y="6"/>
                  <a:pt x="37" y="0"/>
                </a:cubicBezTo>
                <a:cubicBezTo>
                  <a:pt x="36" y="0"/>
                  <a:pt x="36" y="0"/>
                  <a:pt x="36" y="0"/>
                </a:cubicBezTo>
                <a:cubicBezTo>
                  <a:pt x="34" y="1"/>
                  <a:pt x="32" y="2"/>
                  <a:pt x="30" y="3"/>
                </a:cubicBezTo>
                <a:cubicBezTo>
                  <a:pt x="22" y="5"/>
                  <a:pt x="14" y="6"/>
                  <a:pt x="7" y="3"/>
                </a:cubicBezTo>
                <a:cubicBezTo>
                  <a:pt x="6" y="4"/>
                  <a:pt x="6" y="6"/>
                  <a:pt x="5" y="7"/>
                </a:cubicBezTo>
                <a:cubicBezTo>
                  <a:pt x="0" y="17"/>
                  <a:pt x="7" y="30"/>
                  <a:pt x="20" y="36"/>
                </a:cubicBezTo>
                <a:cubicBezTo>
                  <a:pt x="33" y="42"/>
                  <a:pt x="47" y="39"/>
                  <a:pt x="51"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76" name="Freeform 109"/>
          <p:cNvSpPr/>
          <p:nvPr/>
        </p:nvSpPr>
        <p:spPr bwMode="auto">
          <a:xfrm>
            <a:off x="5730875" y="2595563"/>
            <a:ext cx="139700" cy="147637"/>
          </a:xfrm>
          <a:custGeom>
            <a:avLst/>
            <a:gdLst>
              <a:gd name="T0" fmla="*/ 60 w 83"/>
              <a:gd name="T1" fmla="*/ 3 h 87"/>
              <a:gd name="T2" fmla="*/ 37 w 83"/>
              <a:gd name="T3" fmla="*/ 3 h 87"/>
              <a:gd name="T4" fmla="*/ 10 w 83"/>
              <a:gd name="T5" fmla="*/ 29 h 87"/>
              <a:gd name="T6" fmla="*/ 22 w 83"/>
              <a:gd name="T7" fmla="*/ 83 h 87"/>
              <a:gd name="T8" fmla="*/ 29 w 83"/>
              <a:gd name="T9" fmla="*/ 86 h 87"/>
              <a:gd name="T10" fmla="*/ 45 w 83"/>
              <a:gd name="T11" fmla="*/ 84 h 87"/>
              <a:gd name="T12" fmla="*/ 47 w 83"/>
              <a:gd name="T13" fmla="*/ 83 h 87"/>
              <a:gd name="T14" fmla="*/ 72 w 83"/>
              <a:gd name="T15" fmla="*/ 58 h 87"/>
              <a:gd name="T16" fmla="*/ 60 w 83"/>
              <a:gd name="T17"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7">
                <a:moveTo>
                  <a:pt x="60" y="3"/>
                </a:moveTo>
                <a:cubicBezTo>
                  <a:pt x="53" y="0"/>
                  <a:pt x="45" y="0"/>
                  <a:pt x="37" y="3"/>
                </a:cubicBezTo>
                <a:cubicBezTo>
                  <a:pt x="26" y="7"/>
                  <a:pt x="16" y="16"/>
                  <a:pt x="10" y="29"/>
                </a:cubicBezTo>
                <a:cubicBezTo>
                  <a:pt x="0" y="51"/>
                  <a:pt x="5" y="75"/>
                  <a:pt x="22" y="83"/>
                </a:cubicBezTo>
                <a:cubicBezTo>
                  <a:pt x="24" y="85"/>
                  <a:pt x="27" y="85"/>
                  <a:pt x="29" y="86"/>
                </a:cubicBezTo>
                <a:cubicBezTo>
                  <a:pt x="34" y="87"/>
                  <a:pt x="40" y="86"/>
                  <a:pt x="45" y="84"/>
                </a:cubicBezTo>
                <a:cubicBezTo>
                  <a:pt x="46" y="84"/>
                  <a:pt x="46" y="84"/>
                  <a:pt x="47" y="83"/>
                </a:cubicBezTo>
                <a:cubicBezTo>
                  <a:pt x="57" y="79"/>
                  <a:pt x="66" y="70"/>
                  <a:pt x="72" y="58"/>
                </a:cubicBezTo>
                <a:cubicBezTo>
                  <a:pt x="83" y="36"/>
                  <a:pt x="77" y="11"/>
                  <a:pt x="60" y="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77" name="Freeform 110"/>
          <p:cNvSpPr/>
          <p:nvPr/>
        </p:nvSpPr>
        <p:spPr bwMode="auto">
          <a:xfrm>
            <a:off x="5678488" y="2636838"/>
            <a:ext cx="95250" cy="187325"/>
          </a:xfrm>
          <a:custGeom>
            <a:avLst/>
            <a:gdLst>
              <a:gd name="T0" fmla="*/ 28 w 57"/>
              <a:gd name="T1" fmla="*/ 5 h 110"/>
              <a:gd name="T2" fmla="*/ 24 w 57"/>
              <a:gd name="T3" fmla="*/ 3 h 110"/>
              <a:gd name="T4" fmla="*/ 20 w 57"/>
              <a:gd name="T5" fmla="*/ 15 h 110"/>
              <a:gd name="T6" fmla="*/ 18 w 57"/>
              <a:gd name="T7" fmla="*/ 15 h 110"/>
              <a:gd name="T8" fmla="*/ 16 w 57"/>
              <a:gd name="T9" fmla="*/ 17 h 110"/>
              <a:gd name="T10" fmla="*/ 5 w 57"/>
              <a:gd name="T11" fmla="*/ 9 h 110"/>
              <a:gd name="T12" fmla="*/ 3 w 57"/>
              <a:gd name="T13" fmla="*/ 14 h 110"/>
              <a:gd name="T14" fmla="*/ 13 w 57"/>
              <a:gd name="T15" fmla="*/ 21 h 110"/>
              <a:gd name="T16" fmla="*/ 14 w 57"/>
              <a:gd name="T17" fmla="*/ 24 h 110"/>
              <a:gd name="T18" fmla="*/ 19 w 57"/>
              <a:gd name="T19" fmla="*/ 38 h 110"/>
              <a:gd name="T20" fmla="*/ 25 w 57"/>
              <a:gd name="T21" fmla="*/ 55 h 110"/>
              <a:gd name="T22" fmla="*/ 43 w 57"/>
              <a:gd name="T23" fmla="*/ 105 h 110"/>
              <a:gd name="T24" fmla="*/ 52 w 57"/>
              <a:gd name="T25" fmla="*/ 109 h 110"/>
              <a:gd name="T26" fmla="*/ 56 w 57"/>
              <a:gd name="T27" fmla="*/ 100 h 110"/>
              <a:gd name="T28" fmla="*/ 38 w 57"/>
              <a:gd name="T29" fmla="*/ 51 h 110"/>
              <a:gd name="T30" fmla="*/ 32 w 57"/>
              <a:gd name="T31" fmla="*/ 34 h 110"/>
              <a:gd name="T32" fmla="*/ 26 w 57"/>
              <a:gd name="T33" fmla="*/ 20 h 110"/>
              <a:gd name="T34" fmla="*/ 25 w 57"/>
              <a:gd name="T35" fmla="*/ 17 h 110"/>
              <a:gd name="T36" fmla="*/ 28 w 57"/>
              <a:gd name="T37" fmla="*/ 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110">
                <a:moveTo>
                  <a:pt x="28" y="5"/>
                </a:moveTo>
                <a:cubicBezTo>
                  <a:pt x="30" y="2"/>
                  <a:pt x="25" y="0"/>
                  <a:pt x="24" y="3"/>
                </a:cubicBezTo>
                <a:cubicBezTo>
                  <a:pt x="22" y="6"/>
                  <a:pt x="21" y="11"/>
                  <a:pt x="20" y="15"/>
                </a:cubicBezTo>
                <a:cubicBezTo>
                  <a:pt x="19" y="15"/>
                  <a:pt x="19" y="15"/>
                  <a:pt x="18" y="15"/>
                </a:cubicBezTo>
                <a:cubicBezTo>
                  <a:pt x="17" y="16"/>
                  <a:pt x="16" y="16"/>
                  <a:pt x="16" y="17"/>
                </a:cubicBezTo>
                <a:cubicBezTo>
                  <a:pt x="13" y="13"/>
                  <a:pt x="9" y="11"/>
                  <a:pt x="5" y="9"/>
                </a:cubicBezTo>
                <a:cubicBezTo>
                  <a:pt x="2" y="8"/>
                  <a:pt x="0" y="12"/>
                  <a:pt x="3" y="14"/>
                </a:cubicBezTo>
                <a:cubicBezTo>
                  <a:pt x="7" y="15"/>
                  <a:pt x="11" y="18"/>
                  <a:pt x="13" y="21"/>
                </a:cubicBezTo>
                <a:cubicBezTo>
                  <a:pt x="13" y="22"/>
                  <a:pt x="13" y="23"/>
                  <a:pt x="14" y="24"/>
                </a:cubicBezTo>
                <a:cubicBezTo>
                  <a:pt x="19" y="38"/>
                  <a:pt x="19" y="38"/>
                  <a:pt x="19" y="38"/>
                </a:cubicBezTo>
                <a:cubicBezTo>
                  <a:pt x="25" y="55"/>
                  <a:pt x="25" y="55"/>
                  <a:pt x="25" y="55"/>
                </a:cubicBezTo>
                <a:cubicBezTo>
                  <a:pt x="43" y="105"/>
                  <a:pt x="43" y="105"/>
                  <a:pt x="43" y="105"/>
                </a:cubicBezTo>
                <a:cubicBezTo>
                  <a:pt x="44" y="109"/>
                  <a:pt x="48" y="110"/>
                  <a:pt x="52" y="109"/>
                </a:cubicBezTo>
                <a:cubicBezTo>
                  <a:pt x="55" y="108"/>
                  <a:pt x="57" y="104"/>
                  <a:pt x="56" y="100"/>
                </a:cubicBezTo>
                <a:cubicBezTo>
                  <a:pt x="38" y="51"/>
                  <a:pt x="38" y="51"/>
                  <a:pt x="38" y="51"/>
                </a:cubicBezTo>
                <a:cubicBezTo>
                  <a:pt x="32" y="34"/>
                  <a:pt x="32" y="34"/>
                  <a:pt x="32" y="34"/>
                </a:cubicBezTo>
                <a:cubicBezTo>
                  <a:pt x="26" y="20"/>
                  <a:pt x="26" y="20"/>
                  <a:pt x="26" y="20"/>
                </a:cubicBezTo>
                <a:cubicBezTo>
                  <a:pt x="26" y="19"/>
                  <a:pt x="25" y="18"/>
                  <a:pt x="25" y="17"/>
                </a:cubicBezTo>
                <a:cubicBezTo>
                  <a:pt x="25" y="13"/>
                  <a:pt x="26" y="8"/>
                  <a:pt x="28"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78" name="Freeform 111"/>
          <p:cNvSpPr/>
          <p:nvPr/>
        </p:nvSpPr>
        <p:spPr bwMode="auto">
          <a:xfrm>
            <a:off x="5453063" y="2660650"/>
            <a:ext cx="49212" cy="73025"/>
          </a:xfrm>
          <a:custGeom>
            <a:avLst/>
            <a:gdLst>
              <a:gd name="T0" fmla="*/ 21 w 29"/>
              <a:gd name="T1" fmla="*/ 40 h 43"/>
              <a:gd name="T2" fmla="*/ 25 w 29"/>
              <a:gd name="T3" fmla="*/ 34 h 43"/>
              <a:gd name="T4" fmla="*/ 8 w 29"/>
              <a:gd name="T5" fmla="*/ 6 h 43"/>
              <a:gd name="T6" fmla="*/ 4 w 29"/>
              <a:gd name="T7" fmla="*/ 0 h 43"/>
              <a:gd name="T8" fmla="*/ 0 w 29"/>
              <a:gd name="T9" fmla="*/ 7 h 43"/>
              <a:gd name="T10" fmla="*/ 21 w 29"/>
              <a:gd name="T11" fmla="*/ 40 h 43"/>
            </a:gdLst>
            <a:ahLst/>
            <a:cxnLst>
              <a:cxn ang="0">
                <a:pos x="T0" y="T1"/>
              </a:cxn>
              <a:cxn ang="0">
                <a:pos x="T2" y="T3"/>
              </a:cxn>
              <a:cxn ang="0">
                <a:pos x="T4" y="T5"/>
              </a:cxn>
              <a:cxn ang="0">
                <a:pos x="T6" y="T7"/>
              </a:cxn>
              <a:cxn ang="0">
                <a:pos x="T8" y="T9"/>
              </a:cxn>
              <a:cxn ang="0">
                <a:pos x="T10" y="T11"/>
              </a:cxn>
            </a:cxnLst>
            <a:rect l="0" t="0" r="r" b="b"/>
            <a:pathLst>
              <a:path w="29" h="43">
                <a:moveTo>
                  <a:pt x="21" y="40"/>
                </a:moveTo>
                <a:cubicBezTo>
                  <a:pt x="25" y="43"/>
                  <a:pt x="29" y="36"/>
                  <a:pt x="25" y="34"/>
                </a:cubicBezTo>
                <a:cubicBezTo>
                  <a:pt x="15" y="28"/>
                  <a:pt x="8" y="17"/>
                  <a:pt x="8" y="6"/>
                </a:cubicBezTo>
                <a:cubicBezTo>
                  <a:pt x="6" y="4"/>
                  <a:pt x="5" y="2"/>
                  <a:pt x="4" y="0"/>
                </a:cubicBezTo>
                <a:cubicBezTo>
                  <a:pt x="3" y="3"/>
                  <a:pt x="2" y="5"/>
                  <a:pt x="0" y="7"/>
                </a:cubicBezTo>
                <a:cubicBezTo>
                  <a:pt x="1" y="21"/>
                  <a:pt x="9" y="34"/>
                  <a:pt x="21" y="4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79" name="Freeform 112"/>
          <p:cNvSpPr/>
          <p:nvPr/>
        </p:nvSpPr>
        <p:spPr bwMode="auto">
          <a:xfrm>
            <a:off x="5486400" y="2528888"/>
            <a:ext cx="76200" cy="74612"/>
          </a:xfrm>
          <a:custGeom>
            <a:avLst/>
            <a:gdLst>
              <a:gd name="T0" fmla="*/ 41 w 45"/>
              <a:gd name="T1" fmla="*/ 14 h 44"/>
              <a:gd name="T2" fmla="*/ 21 w 45"/>
              <a:gd name="T3" fmla="*/ 0 h 44"/>
              <a:gd name="T4" fmla="*/ 16 w 45"/>
              <a:gd name="T5" fmla="*/ 1 h 44"/>
              <a:gd name="T6" fmla="*/ 0 w 45"/>
              <a:gd name="T7" fmla="*/ 11 h 44"/>
              <a:gd name="T8" fmla="*/ 4 w 45"/>
              <a:gd name="T9" fmla="*/ 16 h 44"/>
              <a:gd name="T10" fmla="*/ 13 w 45"/>
              <a:gd name="T11" fmla="*/ 12 h 44"/>
              <a:gd name="T12" fmla="*/ 16 w 45"/>
              <a:gd name="T13" fmla="*/ 12 h 44"/>
              <a:gd name="T14" fmla="*/ 28 w 45"/>
              <a:gd name="T15" fmla="*/ 19 h 44"/>
              <a:gd name="T16" fmla="*/ 21 w 45"/>
              <a:gd name="T17" fmla="*/ 34 h 44"/>
              <a:gd name="T18" fmla="*/ 12 w 45"/>
              <a:gd name="T19" fmla="*/ 37 h 44"/>
              <a:gd name="T20" fmla="*/ 11 w 45"/>
              <a:gd name="T21" fmla="*/ 44 h 44"/>
              <a:gd name="T22" fmla="*/ 17 w 45"/>
              <a:gd name="T23" fmla="*/ 44 h 44"/>
              <a:gd name="T24" fmla="*/ 31 w 45"/>
              <a:gd name="T25" fmla="*/ 41 h 44"/>
              <a:gd name="T26" fmla="*/ 41 w 45"/>
              <a:gd name="T27"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4">
                <a:moveTo>
                  <a:pt x="41" y="14"/>
                </a:moveTo>
                <a:cubicBezTo>
                  <a:pt x="38" y="6"/>
                  <a:pt x="29" y="0"/>
                  <a:pt x="21" y="0"/>
                </a:cubicBezTo>
                <a:cubicBezTo>
                  <a:pt x="19" y="0"/>
                  <a:pt x="18" y="1"/>
                  <a:pt x="16" y="1"/>
                </a:cubicBezTo>
                <a:cubicBezTo>
                  <a:pt x="10" y="2"/>
                  <a:pt x="5" y="6"/>
                  <a:pt x="0" y="11"/>
                </a:cubicBezTo>
                <a:cubicBezTo>
                  <a:pt x="1" y="13"/>
                  <a:pt x="3" y="14"/>
                  <a:pt x="4" y="16"/>
                </a:cubicBezTo>
                <a:cubicBezTo>
                  <a:pt x="7" y="14"/>
                  <a:pt x="10" y="13"/>
                  <a:pt x="13" y="12"/>
                </a:cubicBezTo>
                <a:cubicBezTo>
                  <a:pt x="14" y="12"/>
                  <a:pt x="15" y="12"/>
                  <a:pt x="16" y="12"/>
                </a:cubicBezTo>
                <a:cubicBezTo>
                  <a:pt x="21" y="12"/>
                  <a:pt x="26" y="15"/>
                  <a:pt x="28" y="19"/>
                </a:cubicBezTo>
                <a:cubicBezTo>
                  <a:pt x="30" y="25"/>
                  <a:pt x="27" y="31"/>
                  <a:pt x="21" y="34"/>
                </a:cubicBezTo>
                <a:cubicBezTo>
                  <a:pt x="19" y="36"/>
                  <a:pt x="16" y="37"/>
                  <a:pt x="12" y="37"/>
                </a:cubicBezTo>
                <a:cubicBezTo>
                  <a:pt x="12" y="40"/>
                  <a:pt x="12" y="42"/>
                  <a:pt x="11" y="44"/>
                </a:cubicBezTo>
                <a:cubicBezTo>
                  <a:pt x="13" y="44"/>
                  <a:pt x="15" y="44"/>
                  <a:pt x="17" y="44"/>
                </a:cubicBezTo>
                <a:cubicBezTo>
                  <a:pt x="22" y="44"/>
                  <a:pt x="27" y="43"/>
                  <a:pt x="31" y="41"/>
                </a:cubicBezTo>
                <a:cubicBezTo>
                  <a:pt x="40" y="36"/>
                  <a:pt x="45" y="25"/>
                  <a:pt x="41" y="1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80" name="Freeform 113"/>
          <p:cNvSpPr/>
          <p:nvPr/>
        </p:nvSpPr>
        <p:spPr bwMode="auto">
          <a:xfrm>
            <a:off x="5414963" y="2484438"/>
            <a:ext cx="74612" cy="65087"/>
          </a:xfrm>
          <a:custGeom>
            <a:avLst/>
            <a:gdLst>
              <a:gd name="T0" fmla="*/ 43 w 44"/>
              <a:gd name="T1" fmla="*/ 17 h 38"/>
              <a:gd name="T2" fmla="*/ 22 w 44"/>
              <a:gd name="T3" fmla="*/ 0 h 38"/>
              <a:gd name="T4" fmla="*/ 21 w 44"/>
              <a:gd name="T5" fmla="*/ 0 h 38"/>
              <a:gd name="T6" fmla="*/ 1 w 44"/>
              <a:gd name="T7" fmla="*/ 19 h 38"/>
              <a:gd name="T8" fmla="*/ 6 w 44"/>
              <a:gd name="T9" fmla="*/ 38 h 38"/>
              <a:gd name="T10" fmla="*/ 11 w 44"/>
              <a:gd name="T11" fmla="*/ 35 h 38"/>
              <a:gd name="T12" fmla="*/ 10 w 44"/>
              <a:gd name="T13" fmla="*/ 25 h 38"/>
              <a:gd name="T14" fmla="*/ 22 w 44"/>
              <a:gd name="T15" fmla="*/ 14 h 38"/>
              <a:gd name="T16" fmla="*/ 22 w 44"/>
              <a:gd name="T17" fmla="*/ 14 h 38"/>
              <a:gd name="T18" fmla="*/ 34 w 44"/>
              <a:gd name="T19" fmla="*/ 24 h 38"/>
              <a:gd name="T20" fmla="*/ 34 w 44"/>
              <a:gd name="T21" fmla="*/ 34 h 38"/>
              <a:gd name="T22" fmla="*/ 40 w 44"/>
              <a:gd name="T23" fmla="*/ 36 h 38"/>
              <a:gd name="T24" fmla="*/ 43 w 44"/>
              <a:gd name="T25" fmla="*/ 1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38">
                <a:moveTo>
                  <a:pt x="43" y="17"/>
                </a:moveTo>
                <a:cubicBezTo>
                  <a:pt x="42" y="7"/>
                  <a:pt x="33" y="0"/>
                  <a:pt x="22" y="0"/>
                </a:cubicBezTo>
                <a:cubicBezTo>
                  <a:pt x="22" y="0"/>
                  <a:pt x="22" y="0"/>
                  <a:pt x="21" y="0"/>
                </a:cubicBezTo>
                <a:cubicBezTo>
                  <a:pt x="10" y="0"/>
                  <a:pt x="2" y="9"/>
                  <a:pt x="1" y="19"/>
                </a:cubicBezTo>
                <a:cubicBezTo>
                  <a:pt x="0" y="25"/>
                  <a:pt x="2" y="32"/>
                  <a:pt x="6" y="38"/>
                </a:cubicBezTo>
                <a:cubicBezTo>
                  <a:pt x="8" y="37"/>
                  <a:pt x="9" y="36"/>
                  <a:pt x="11" y="35"/>
                </a:cubicBezTo>
                <a:cubicBezTo>
                  <a:pt x="10" y="32"/>
                  <a:pt x="10" y="28"/>
                  <a:pt x="10" y="25"/>
                </a:cubicBezTo>
                <a:cubicBezTo>
                  <a:pt x="11" y="19"/>
                  <a:pt x="16" y="14"/>
                  <a:pt x="22" y="14"/>
                </a:cubicBezTo>
                <a:cubicBezTo>
                  <a:pt x="22" y="14"/>
                  <a:pt x="22" y="14"/>
                  <a:pt x="22" y="14"/>
                </a:cubicBezTo>
                <a:cubicBezTo>
                  <a:pt x="28" y="14"/>
                  <a:pt x="33" y="18"/>
                  <a:pt x="34" y="24"/>
                </a:cubicBezTo>
                <a:cubicBezTo>
                  <a:pt x="35" y="27"/>
                  <a:pt x="35" y="30"/>
                  <a:pt x="34" y="34"/>
                </a:cubicBezTo>
                <a:cubicBezTo>
                  <a:pt x="36" y="34"/>
                  <a:pt x="38" y="35"/>
                  <a:pt x="40" y="36"/>
                </a:cubicBezTo>
                <a:cubicBezTo>
                  <a:pt x="43" y="30"/>
                  <a:pt x="44" y="23"/>
                  <a:pt x="43" y="1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81" name="Freeform 114"/>
          <p:cNvSpPr/>
          <p:nvPr/>
        </p:nvSpPr>
        <p:spPr bwMode="auto">
          <a:xfrm>
            <a:off x="5441950" y="2574925"/>
            <a:ext cx="28575" cy="30163"/>
          </a:xfrm>
          <a:custGeom>
            <a:avLst/>
            <a:gdLst>
              <a:gd name="T0" fmla="*/ 8 w 17"/>
              <a:gd name="T1" fmla="*/ 0 h 18"/>
              <a:gd name="T2" fmla="*/ 8 w 17"/>
              <a:gd name="T3" fmla="*/ 0 h 18"/>
              <a:gd name="T4" fmla="*/ 0 w 17"/>
              <a:gd name="T5" fmla="*/ 9 h 18"/>
              <a:gd name="T6" fmla="*/ 8 w 17"/>
              <a:gd name="T7" fmla="*/ 18 h 18"/>
              <a:gd name="T8" fmla="*/ 8 w 17"/>
              <a:gd name="T9" fmla="*/ 18 h 18"/>
              <a:gd name="T10" fmla="*/ 17 w 17"/>
              <a:gd name="T11" fmla="*/ 9 h 18"/>
              <a:gd name="T12" fmla="*/ 8 w 17"/>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7" h="18">
                <a:moveTo>
                  <a:pt x="8" y="0"/>
                </a:moveTo>
                <a:cubicBezTo>
                  <a:pt x="8" y="0"/>
                  <a:pt x="8" y="0"/>
                  <a:pt x="8" y="0"/>
                </a:cubicBezTo>
                <a:cubicBezTo>
                  <a:pt x="4" y="0"/>
                  <a:pt x="0" y="4"/>
                  <a:pt x="0" y="9"/>
                </a:cubicBezTo>
                <a:cubicBezTo>
                  <a:pt x="0" y="14"/>
                  <a:pt x="3" y="18"/>
                  <a:pt x="8" y="18"/>
                </a:cubicBezTo>
                <a:cubicBezTo>
                  <a:pt x="8" y="18"/>
                  <a:pt x="8" y="18"/>
                  <a:pt x="8" y="18"/>
                </a:cubicBezTo>
                <a:cubicBezTo>
                  <a:pt x="13" y="18"/>
                  <a:pt x="17" y="14"/>
                  <a:pt x="17" y="9"/>
                </a:cubicBezTo>
                <a:cubicBezTo>
                  <a:pt x="17" y="5"/>
                  <a:pt x="13" y="1"/>
                  <a:pt x="8"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82" name="Freeform 115"/>
          <p:cNvSpPr>
            <a:spLocks noEditPoints="1"/>
          </p:cNvSpPr>
          <p:nvPr/>
        </p:nvSpPr>
        <p:spPr bwMode="auto">
          <a:xfrm>
            <a:off x="5411788" y="2546350"/>
            <a:ext cx="90487" cy="87313"/>
          </a:xfrm>
          <a:custGeom>
            <a:avLst/>
            <a:gdLst>
              <a:gd name="T0" fmla="*/ 27 w 53"/>
              <a:gd name="T1" fmla="*/ 0 h 52"/>
              <a:gd name="T2" fmla="*/ 26 w 53"/>
              <a:gd name="T3" fmla="*/ 0 h 52"/>
              <a:gd name="T4" fmla="*/ 26 w 53"/>
              <a:gd name="T5" fmla="*/ 8 h 52"/>
              <a:gd name="T6" fmla="*/ 27 w 53"/>
              <a:gd name="T7" fmla="*/ 8 h 52"/>
              <a:gd name="T8" fmla="*/ 44 w 53"/>
              <a:gd name="T9" fmla="*/ 26 h 52"/>
              <a:gd name="T10" fmla="*/ 44 w 53"/>
              <a:gd name="T11" fmla="*/ 26 h 52"/>
              <a:gd name="T12" fmla="*/ 26 w 53"/>
              <a:gd name="T13" fmla="*/ 44 h 52"/>
              <a:gd name="T14" fmla="*/ 26 w 53"/>
              <a:gd name="T15" fmla="*/ 44 h 52"/>
              <a:gd name="T16" fmla="*/ 26 w 53"/>
              <a:gd name="T17" fmla="*/ 52 h 52"/>
              <a:gd name="T18" fmla="*/ 26 w 53"/>
              <a:gd name="T19" fmla="*/ 52 h 52"/>
              <a:gd name="T20" fmla="*/ 53 w 53"/>
              <a:gd name="T21" fmla="*/ 27 h 52"/>
              <a:gd name="T22" fmla="*/ 27 w 53"/>
              <a:gd name="T23" fmla="*/ 0 h 52"/>
              <a:gd name="T24" fmla="*/ 26 w 53"/>
              <a:gd name="T25" fmla="*/ 0 h 52"/>
              <a:gd name="T26" fmla="*/ 26 w 53"/>
              <a:gd name="T27" fmla="*/ 0 h 52"/>
              <a:gd name="T28" fmla="*/ 0 w 53"/>
              <a:gd name="T29" fmla="*/ 25 h 52"/>
              <a:gd name="T30" fmla="*/ 26 w 53"/>
              <a:gd name="T31" fmla="*/ 52 h 52"/>
              <a:gd name="T32" fmla="*/ 26 w 53"/>
              <a:gd name="T33" fmla="*/ 52 h 52"/>
              <a:gd name="T34" fmla="*/ 26 w 53"/>
              <a:gd name="T35" fmla="*/ 44 h 52"/>
              <a:gd name="T36" fmla="*/ 26 w 53"/>
              <a:gd name="T37" fmla="*/ 44 h 52"/>
              <a:gd name="T38" fmla="*/ 9 w 53"/>
              <a:gd name="T39" fmla="*/ 26 h 52"/>
              <a:gd name="T40" fmla="*/ 26 w 53"/>
              <a:gd name="T41" fmla="*/ 8 h 52"/>
              <a:gd name="T42" fmla="*/ 26 w 53"/>
              <a:gd name="T43" fmla="*/ 8 h 52"/>
              <a:gd name="T44" fmla="*/ 26 w 53"/>
              <a:gd name="T4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52">
                <a:moveTo>
                  <a:pt x="27" y="0"/>
                </a:moveTo>
                <a:cubicBezTo>
                  <a:pt x="26" y="0"/>
                  <a:pt x="26" y="0"/>
                  <a:pt x="26" y="0"/>
                </a:cubicBezTo>
                <a:cubicBezTo>
                  <a:pt x="26" y="8"/>
                  <a:pt x="26" y="8"/>
                  <a:pt x="26" y="8"/>
                </a:cubicBezTo>
                <a:cubicBezTo>
                  <a:pt x="27" y="8"/>
                  <a:pt x="27" y="8"/>
                  <a:pt x="27" y="8"/>
                </a:cubicBezTo>
                <a:cubicBezTo>
                  <a:pt x="36" y="9"/>
                  <a:pt x="44" y="17"/>
                  <a:pt x="44" y="26"/>
                </a:cubicBezTo>
                <a:cubicBezTo>
                  <a:pt x="44" y="26"/>
                  <a:pt x="44" y="26"/>
                  <a:pt x="44" y="26"/>
                </a:cubicBezTo>
                <a:cubicBezTo>
                  <a:pt x="44" y="36"/>
                  <a:pt x="36" y="44"/>
                  <a:pt x="26" y="44"/>
                </a:cubicBezTo>
                <a:cubicBezTo>
                  <a:pt x="26" y="44"/>
                  <a:pt x="26" y="44"/>
                  <a:pt x="26" y="44"/>
                </a:cubicBezTo>
                <a:cubicBezTo>
                  <a:pt x="26" y="52"/>
                  <a:pt x="26" y="52"/>
                  <a:pt x="26" y="52"/>
                </a:cubicBezTo>
                <a:cubicBezTo>
                  <a:pt x="26" y="52"/>
                  <a:pt x="26" y="52"/>
                  <a:pt x="26" y="52"/>
                </a:cubicBezTo>
                <a:cubicBezTo>
                  <a:pt x="40" y="52"/>
                  <a:pt x="52" y="41"/>
                  <a:pt x="53" y="27"/>
                </a:cubicBezTo>
                <a:cubicBezTo>
                  <a:pt x="53" y="12"/>
                  <a:pt x="41" y="0"/>
                  <a:pt x="27" y="0"/>
                </a:cubicBezTo>
                <a:close/>
                <a:moveTo>
                  <a:pt x="26" y="0"/>
                </a:moveTo>
                <a:cubicBezTo>
                  <a:pt x="26" y="0"/>
                  <a:pt x="26" y="0"/>
                  <a:pt x="26" y="0"/>
                </a:cubicBezTo>
                <a:cubicBezTo>
                  <a:pt x="12" y="0"/>
                  <a:pt x="0" y="11"/>
                  <a:pt x="0" y="25"/>
                </a:cubicBezTo>
                <a:cubicBezTo>
                  <a:pt x="0" y="40"/>
                  <a:pt x="11" y="52"/>
                  <a:pt x="26" y="52"/>
                </a:cubicBezTo>
                <a:cubicBezTo>
                  <a:pt x="26" y="52"/>
                  <a:pt x="26" y="52"/>
                  <a:pt x="26" y="52"/>
                </a:cubicBezTo>
                <a:cubicBezTo>
                  <a:pt x="26" y="44"/>
                  <a:pt x="26" y="44"/>
                  <a:pt x="26" y="44"/>
                </a:cubicBezTo>
                <a:cubicBezTo>
                  <a:pt x="26" y="44"/>
                  <a:pt x="26" y="44"/>
                  <a:pt x="26" y="44"/>
                </a:cubicBezTo>
                <a:cubicBezTo>
                  <a:pt x="16" y="43"/>
                  <a:pt x="8" y="35"/>
                  <a:pt x="9" y="26"/>
                </a:cubicBezTo>
                <a:cubicBezTo>
                  <a:pt x="9" y="16"/>
                  <a:pt x="17" y="8"/>
                  <a:pt x="26" y="8"/>
                </a:cubicBezTo>
                <a:cubicBezTo>
                  <a:pt x="26" y="8"/>
                  <a:pt x="26" y="8"/>
                  <a:pt x="26" y="8"/>
                </a:cubicBezTo>
                <a:lnTo>
                  <a:pt x="2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83" name="Freeform 116"/>
          <p:cNvSpPr/>
          <p:nvPr/>
        </p:nvSpPr>
        <p:spPr bwMode="auto">
          <a:xfrm>
            <a:off x="5376863" y="2608263"/>
            <a:ext cx="79375" cy="76200"/>
          </a:xfrm>
          <a:custGeom>
            <a:avLst/>
            <a:gdLst>
              <a:gd name="T0" fmla="*/ 22 w 47"/>
              <a:gd name="T1" fmla="*/ 6 h 45"/>
              <a:gd name="T2" fmla="*/ 19 w 47"/>
              <a:gd name="T3" fmla="*/ 0 h 45"/>
              <a:gd name="T4" fmla="*/ 5 w 47"/>
              <a:gd name="T5" fmla="*/ 15 h 45"/>
              <a:gd name="T6" fmla="*/ 12 w 47"/>
              <a:gd name="T7" fmla="*/ 42 h 45"/>
              <a:gd name="T8" fmla="*/ 24 w 47"/>
              <a:gd name="T9" fmla="*/ 45 h 45"/>
              <a:gd name="T10" fmla="*/ 40 w 47"/>
              <a:gd name="T11" fmla="*/ 38 h 45"/>
              <a:gd name="T12" fmla="*/ 47 w 47"/>
              <a:gd name="T13" fmla="*/ 19 h 45"/>
              <a:gd name="T14" fmla="*/ 47 w 47"/>
              <a:gd name="T15" fmla="*/ 19 h 45"/>
              <a:gd name="T16" fmla="*/ 46 w 47"/>
              <a:gd name="T17" fmla="*/ 19 h 45"/>
              <a:gd name="T18" fmla="*/ 41 w 47"/>
              <a:gd name="T19" fmla="*/ 19 h 45"/>
              <a:gd name="T20" fmla="*/ 36 w 47"/>
              <a:gd name="T21" fmla="*/ 27 h 45"/>
              <a:gd name="T22" fmla="*/ 26 w 47"/>
              <a:gd name="T23" fmla="*/ 32 h 45"/>
              <a:gd name="T24" fmla="*/ 20 w 47"/>
              <a:gd name="T25" fmla="*/ 30 h 45"/>
              <a:gd name="T26" fmla="*/ 16 w 47"/>
              <a:gd name="T27" fmla="*/ 14 h 45"/>
              <a:gd name="T28" fmla="*/ 22 w 47"/>
              <a:gd name="T29"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45">
                <a:moveTo>
                  <a:pt x="22" y="6"/>
                </a:moveTo>
                <a:cubicBezTo>
                  <a:pt x="21" y="4"/>
                  <a:pt x="20" y="2"/>
                  <a:pt x="19" y="0"/>
                </a:cubicBezTo>
                <a:cubicBezTo>
                  <a:pt x="13" y="4"/>
                  <a:pt x="8" y="9"/>
                  <a:pt x="5" y="15"/>
                </a:cubicBezTo>
                <a:cubicBezTo>
                  <a:pt x="0" y="24"/>
                  <a:pt x="3" y="36"/>
                  <a:pt x="12" y="42"/>
                </a:cubicBezTo>
                <a:cubicBezTo>
                  <a:pt x="16" y="44"/>
                  <a:pt x="20" y="45"/>
                  <a:pt x="24" y="45"/>
                </a:cubicBezTo>
                <a:cubicBezTo>
                  <a:pt x="30" y="45"/>
                  <a:pt x="36" y="43"/>
                  <a:pt x="40" y="38"/>
                </a:cubicBezTo>
                <a:cubicBezTo>
                  <a:pt x="44" y="33"/>
                  <a:pt x="47" y="27"/>
                  <a:pt x="47" y="19"/>
                </a:cubicBezTo>
                <a:cubicBezTo>
                  <a:pt x="47" y="19"/>
                  <a:pt x="47" y="19"/>
                  <a:pt x="47" y="19"/>
                </a:cubicBezTo>
                <a:cubicBezTo>
                  <a:pt x="47" y="19"/>
                  <a:pt x="47" y="19"/>
                  <a:pt x="46" y="19"/>
                </a:cubicBezTo>
                <a:cubicBezTo>
                  <a:pt x="45" y="19"/>
                  <a:pt x="43" y="19"/>
                  <a:pt x="41" y="19"/>
                </a:cubicBezTo>
                <a:cubicBezTo>
                  <a:pt x="40" y="22"/>
                  <a:pt x="38" y="25"/>
                  <a:pt x="36" y="27"/>
                </a:cubicBezTo>
                <a:cubicBezTo>
                  <a:pt x="33" y="30"/>
                  <a:pt x="30" y="32"/>
                  <a:pt x="26" y="32"/>
                </a:cubicBezTo>
                <a:cubicBezTo>
                  <a:pt x="24" y="32"/>
                  <a:pt x="22" y="31"/>
                  <a:pt x="20" y="30"/>
                </a:cubicBezTo>
                <a:cubicBezTo>
                  <a:pt x="15" y="27"/>
                  <a:pt x="14" y="20"/>
                  <a:pt x="16" y="14"/>
                </a:cubicBezTo>
                <a:cubicBezTo>
                  <a:pt x="18" y="11"/>
                  <a:pt x="20" y="8"/>
                  <a:pt x="22" y="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84" name="Freeform 117"/>
          <p:cNvSpPr/>
          <p:nvPr/>
        </p:nvSpPr>
        <p:spPr bwMode="auto">
          <a:xfrm>
            <a:off x="5459413" y="2605088"/>
            <a:ext cx="80962" cy="76200"/>
          </a:xfrm>
          <a:custGeom>
            <a:avLst/>
            <a:gdLst>
              <a:gd name="T0" fmla="*/ 37 w 48"/>
              <a:gd name="T1" fmla="*/ 41 h 45"/>
              <a:gd name="T2" fmla="*/ 42 w 48"/>
              <a:gd name="T3" fmla="*/ 13 h 45"/>
              <a:gd name="T4" fmla="*/ 27 w 48"/>
              <a:gd name="T5" fmla="*/ 0 h 45"/>
              <a:gd name="T6" fmla="*/ 24 w 48"/>
              <a:gd name="T7" fmla="*/ 6 h 45"/>
              <a:gd name="T8" fmla="*/ 31 w 48"/>
              <a:gd name="T9" fmla="*/ 13 h 45"/>
              <a:gd name="T10" fmla="*/ 28 w 48"/>
              <a:gd name="T11" fmla="*/ 29 h 45"/>
              <a:gd name="T12" fmla="*/ 21 w 48"/>
              <a:gd name="T13" fmla="*/ 32 h 45"/>
              <a:gd name="T14" fmla="*/ 12 w 48"/>
              <a:gd name="T15" fmla="*/ 28 h 45"/>
              <a:gd name="T16" fmla="*/ 6 w 48"/>
              <a:gd name="T17" fmla="*/ 20 h 45"/>
              <a:gd name="T18" fmla="*/ 0 w 48"/>
              <a:gd name="T19" fmla="*/ 21 h 45"/>
              <a:gd name="T20" fmla="*/ 3 w 48"/>
              <a:gd name="T21" fmla="*/ 30 h 45"/>
              <a:gd name="T22" fmla="*/ 4 w 48"/>
              <a:gd name="T23" fmla="*/ 32 h 45"/>
              <a:gd name="T24" fmla="*/ 9 w 48"/>
              <a:gd name="T25" fmla="*/ 39 h 45"/>
              <a:gd name="T26" fmla="*/ 24 w 48"/>
              <a:gd name="T27" fmla="*/ 45 h 45"/>
              <a:gd name="T28" fmla="*/ 37 w 48"/>
              <a:gd name="T29"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5">
                <a:moveTo>
                  <a:pt x="37" y="41"/>
                </a:moveTo>
                <a:cubicBezTo>
                  <a:pt x="46" y="34"/>
                  <a:pt x="48" y="22"/>
                  <a:pt x="42" y="13"/>
                </a:cubicBezTo>
                <a:cubicBezTo>
                  <a:pt x="39" y="7"/>
                  <a:pt x="34" y="3"/>
                  <a:pt x="27" y="0"/>
                </a:cubicBezTo>
                <a:cubicBezTo>
                  <a:pt x="26" y="2"/>
                  <a:pt x="25" y="4"/>
                  <a:pt x="24" y="6"/>
                </a:cubicBezTo>
                <a:cubicBezTo>
                  <a:pt x="27" y="8"/>
                  <a:pt x="29" y="11"/>
                  <a:pt x="31" y="13"/>
                </a:cubicBezTo>
                <a:cubicBezTo>
                  <a:pt x="34" y="19"/>
                  <a:pt x="33" y="26"/>
                  <a:pt x="28" y="29"/>
                </a:cubicBezTo>
                <a:cubicBezTo>
                  <a:pt x="26" y="31"/>
                  <a:pt x="24" y="32"/>
                  <a:pt x="21" y="32"/>
                </a:cubicBezTo>
                <a:cubicBezTo>
                  <a:pt x="18" y="32"/>
                  <a:pt x="15" y="30"/>
                  <a:pt x="12" y="28"/>
                </a:cubicBezTo>
                <a:cubicBezTo>
                  <a:pt x="10" y="26"/>
                  <a:pt x="8" y="23"/>
                  <a:pt x="6" y="20"/>
                </a:cubicBezTo>
                <a:cubicBezTo>
                  <a:pt x="4" y="21"/>
                  <a:pt x="2" y="21"/>
                  <a:pt x="0" y="21"/>
                </a:cubicBezTo>
                <a:cubicBezTo>
                  <a:pt x="1" y="24"/>
                  <a:pt x="2" y="27"/>
                  <a:pt x="3" y="30"/>
                </a:cubicBezTo>
                <a:cubicBezTo>
                  <a:pt x="3" y="31"/>
                  <a:pt x="4" y="32"/>
                  <a:pt x="4" y="32"/>
                </a:cubicBezTo>
                <a:cubicBezTo>
                  <a:pt x="5" y="35"/>
                  <a:pt x="7" y="37"/>
                  <a:pt x="9" y="39"/>
                </a:cubicBezTo>
                <a:cubicBezTo>
                  <a:pt x="13" y="43"/>
                  <a:pt x="18" y="45"/>
                  <a:pt x="24" y="45"/>
                </a:cubicBezTo>
                <a:cubicBezTo>
                  <a:pt x="28" y="45"/>
                  <a:pt x="33" y="44"/>
                  <a:pt x="37"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85" name="Freeform 118"/>
          <p:cNvSpPr/>
          <p:nvPr/>
        </p:nvSpPr>
        <p:spPr bwMode="auto">
          <a:xfrm>
            <a:off x="5348288" y="2535238"/>
            <a:ext cx="76200" cy="73025"/>
          </a:xfrm>
          <a:custGeom>
            <a:avLst/>
            <a:gdLst>
              <a:gd name="T0" fmla="*/ 15 w 45"/>
              <a:gd name="T1" fmla="*/ 41 h 43"/>
              <a:gd name="T2" fmla="*/ 27 w 45"/>
              <a:gd name="T3" fmla="*/ 43 h 43"/>
              <a:gd name="T4" fmla="*/ 36 w 45"/>
              <a:gd name="T5" fmla="*/ 42 h 43"/>
              <a:gd name="T6" fmla="*/ 34 w 45"/>
              <a:gd name="T7" fmla="*/ 36 h 43"/>
              <a:gd name="T8" fmla="*/ 25 w 45"/>
              <a:gd name="T9" fmla="*/ 34 h 43"/>
              <a:gd name="T10" fmla="*/ 17 w 45"/>
              <a:gd name="T11" fmla="*/ 19 h 43"/>
              <a:gd name="T12" fmla="*/ 30 w 45"/>
              <a:gd name="T13" fmla="*/ 11 h 43"/>
              <a:gd name="T14" fmla="*/ 31 w 45"/>
              <a:gd name="T15" fmla="*/ 11 h 43"/>
              <a:gd name="T16" fmla="*/ 40 w 45"/>
              <a:gd name="T17" fmla="*/ 14 h 43"/>
              <a:gd name="T18" fmla="*/ 45 w 45"/>
              <a:gd name="T19" fmla="*/ 9 h 43"/>
              <a:gd name="T20" fmla="*/ 27 w 45"/>
              <a:gd name="T21" fmla="*/ 0 h 43"/>
              <a:gd name="T22" fmla="*/ 24 w 45"/>
              <a:gd name="T23" fmla="*/ 0 h 43"/>
              <a:gd name="T24" fmla="*/ 3 w 45"/>
              <a:gd name="T25" fmla="*/ 16 h 43"/>
              <a:gd name="T26" fmla="*/ 15 w 45"/>
              <a:gd name="T27" fmla="*/ 4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3">
                <a:moveTo>
                  <a:pt x="15" y="41"/>
                </a:moveTo>
                <a:cubicBezTo>
                  <a:pt x="19" y="42"/>
                  <a:pt x="23" y="43"/>
                  <a:pt x="27" y="43"/>
                </a:cubicBezTo>
                <a:cubicBezTo>
                  <a:pt x="30" y="43"/>
                  <a:pt x="33" y="43"/>
                  <a:pt x="36" y="42"/>
                </a:cubicBezTo>
                <a:cubicBezTo>
                  <a:pt x="35" y="40"/>
                  <a:pt x="35" y="38"/>
                  <a:pt x="34" y="36"/>
                </a:cubicBezTo>
                <a:cubicBezTo>
                  <a:pt x="31" y="36"/>
                  <a:pt x="28" y="35"/>
                  <a:pt x="25" y="34"/>
                </a:cubicBezTo>
                <a:cubicBezTo>
                  <a:pt x="19" y="31"/>
                  <a:pt x="16" y="25"/>
                  <a:pt x="17" y="19"/>
                </a:cubicBezTo>
                <a:cubicBezTo>
                  <a:pt x="19" y="14"/>
                  <a:pt x="24" y="11"/>
                  <a:pt x="30" y="11"/>
                </a:cubicBezTo>
                <a:cubicBezTo>
                  <a:pt x="30" y="11"/>
                  <a:pt x="31" y="11"/>
                  <a:pt x="31" y="11"/>
                </a:cubicBezTo>
                <a:cubicBezTo>
                  <a:pt x="34" y="11"/>
                  <a:pt x="37" y="12"/>
                  <a:pt x="40" y="14"/>
                </a:cubicBezTo>
                <a:cubicBezTo>
                  <a:pt x="42" y="12"/>
                  <a:pt x="43" y="11"/>
                  <a:pt x="45" y="9"/>
                </a:cubicBezTo>
                <a:cubicBezTo>
                  <a:pt x="39" y="4"/>
                  <a:pt x="33" y="1"/>
                  <a:pt x="27" y="0"/>
                </a:cubicBezTo>
                <a:cubicBezTo>
                  <a:pt x="26" y="0"/>
                  <a:pt x="25" y="0"/>
                  <a:pt x="24" y="0"/>
                </a:cubicBezTo>
                <a:cubicBezTo>
                  <a:pt x="15" y="0"/>
                  <a:pt x="6" y="6"/>
                  <a:pt x="3" y="16"/>
                </a:cubicBezTo>
                <a:cubicBezTo>
                  <a:pt x="0" y="26"/>
                  <a:pt x="6" y="37"/>
                  <a:pt x="15"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86" name="Freeform 119"/>
          <p:cNvSpPr/>
          <p:nvPr/>
        </p:nvSpPr>
        <p:spPr bwMode="auto">
          <a:xfrm>
            <a:off x="4051300" y="4089400"/>
            <a:ext cx="287338" cy="204788"/>
          </a:xfrm>
          <a:custGeom>
            <a:avLst/>
            <a:gdLst>
              <a:gd name="T0" fmla="*/ 157 w 170"/>
              <a:gd name="T1" fmla="*/ 59 h 121"/>
              <a:gd name="T2" fmla="*/ 162 w 170"/>
              <a:gd name="T3" fmla="*/ 37 h 121"/>
              <a:gd name="T4" fmla="*/ 154 w 170"/>
              <a:gd name="T5" fmla="*/ 36 h 121"/>
              <a:gd name="T6" fmla="*/ 113 w 170"/>
              <a:gd name="T7" fmla="*/ 52 h 121"/>
              <a:gd name="T8" fmla="*/ 101 w 170"/>
              <a:gd name="T9" fmla="*/ 53 h 121"/>
              <a:gd name="T10" fmla="*/ 82 w 170"/>
              <a:gd name="T11" fmla="*/ 58 h 121"/>
              <a:gd name="T12" fmla="*/ 54 w 170"/>
              <a:gd name="T13" fmla="*/ 65 h 121"/>
              <a:gd name="T14" fmla="*/ 32 w 170"/>
              <a:gd name="T15" fmla="*/ 56 h 121"/>
              <a:gd name="T16" fmla="*/ 43 w 170"/>
              <a:gd name="T17" fmla="*/ 58 h 121"/>
              <a:gd name="T18" fmla="*/ 62 w 170"/>
              <a:gd name="T19" fmla="*/ 23 h 121"/>
              <a:gd name="T20" fmla="*/ 41 w 170"/>
              <a:gd name="T21" fmla="*/ 19 h 121"/>
              <a:gd name="T22" fmla="*/ 43 w 170"/>
              <a:gd name="T23" fmla="*/ 43 h 121"/>
              <a:gd name="T24" fmla="*/ 51 w 170"/>
              <a:gd name="T25" fmla="*/ 35 h 121"/>
              <a:gd name="T26" fmla="*/ 44 w 170"/>
              <a:gd name="T27" fmla="*/ 33 h 121"/>
              <a:gd name="T28" fmla="*/ 43 w 170"/>
              <a:gd name="T29" fmla="*/ 33 h 121"/>
              <a:gd name="T30" fmla="*/ 47 w 170"/>
              <a:gd name="T31" fmla="*/ 27 h 121"/>
              <a:gd name="T32" fmla="*/ 55 w 170"/>
              <a:gd name="T33" fmla="*/ 29 h 121"/>
              <a:gd name="T34" fmla="*/ 52 w 170"/>
              <a:gd name="T35" fmla="*/ 46 h 121"/>
              <a:gd name="T36" fmla="*/ 30 w 170"/>
              <a:gd name="T37" fmla="*/ 45 h 121"/>
              <a:gd name="T38" fmla="*/ 31 w 170"/>
              <a:gd name="T39" fmla="*/ 17 h 121"/>
              <a:gd name="T40" fmla="*/ 58 w 170"/>
              <a:gd name="T41" fmla="*/ 11 h 121"/>
              <a:gd name="T42" fmla="*/ 74 w 170"/>
              <a:gd name="T43" fmla="*/ 38 h 121"/>
              <a:gd name="T44" fmla="*/ 82 w 170"/>
              <a:gd name="T45" fmla="*/ 35 h 121"/>
              <a:gd name="T46" fmla="*/ 69 w 170"/>
              <a:gd name="T47" fmla="*/ 7 h 121"/>
              <a:gd name="T48" fmla="*/ 30 w 170"/>
              <a:gd name="T49" fmla="*/ 7 h 121"/>
              <a:gd name="T50" fmla="*/ 28 w 170"/>
              <a:gd name="T51" fmla="*/ 65 h 121"/>
              <a:gd name="T52" fmla="*/ 30 w 170"/>
              <a:gd name="T53" fmla="*/ 69 h 121"/>
              <a:gd name="T54" fmla="*/ 20 w 170"/>
              <a:gd name="T55" fmla="*/ 9 h 121"/>
              <a:gd name="T56" fmla="*/ 16 w 170"/>
              <a:gd name="T57" fmla="*/ 2 h 121"/>
              <a:gd name="T58" fmla="*/ 4 w 170"/>
              <a:gd name="T59" fmla="*/ 49 h 121"/>
              <a:gd name="T60" fmla="*/ 47 w 170"/>
              <a:gd name="T61" fmla="*/ 82 h 121"/>
              <a:gd name="T62" fmla="*/ 86 w 170"/>
              <a:gd name="T63" fmla="*/ 72 h 121"/>
              <a:gd name="T64" fmla="*/ 114 w 170"/>
              <a:gd name="T65" fmla="*/ 121 h 121"/>
              <a:gd name="T66" fmla="*/ 126 w 170"/>
              <a:gd name="T67" fmla="*/ 115 h 121"/>
              <a:gd name="T68" fmla="*/ 121 w 170"/>
              <a:gd name="T69" fmla="*/ 111 h 121"/>
              <a:gd name="T70" fmla="*/ 91 w 170"/>
              <a:gd name="T71" fmla="*/ 94 h 121"/>
              <a:gd name="T72" fmla="*/ 102 w 170"/>
              <a:gd name="T73" fmla="*/ 105 h 121"/>
              <a:gd name="T74" fmla="*/ 126 w 170"/>
              <a:gd name="T75" fmla="*/ 100 h 121"/>
              <a:gd name="T76" fmla="*/ 116 w 170"/>
              <a:gd name="T77" fmla="*/ 72 h 121"/>
              <a:gd name="T78" fmla="*/ 104 w 170"/>
              <a:gd name="T79" fmla="*/ 86 h 121"/>
              <a:gd name="T80" fmla="*/ 112 w 170"/>
              <a:gd name="T81" fmla="*/ 84 h 121"/>
              <a:gd name="T82" fmla="*/ 121 w 170"/>
              <a:gd name="T83" fmla="*/ 83 h 121"/>
              <a:gd name="T84" fmla="*/ 111 w 170"/>
              <a:gd name="T85" fmla="*/ 97 h 121"/>
              <a:gd name="T86" fmla="*/ 105 w 170"/>
              <a:gd name="T87" fmla="*/ 67 h 121"/>
              <a:gd name="T88" fmla="*/ 128 w 170"/>
              <a:gd name="T89" fmla="*/ 64 h 121"/>
              <a:gd name="T90" fmla="*/ 164 w 170"/>
              <a:gd name="T91" fmla="*/ 84 h 121"/>
              <a:gd name="T92" fmla="*/ 170 w 170"/>
              <a:gd name="T93" fmla="*/ 7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0" h="121">
                <a:moveTo>
                  <a:pt x="168" y="74"/>
                </a:moveTo>
                <a:cubicBezTo>
                  <a:pt x="162" y="71"/>
                  <a:pt x="158" y="66"/>
                  <a:pt x="157" y="59"/>
                </a:cubicBezTo>
                <a:cubicBezTo>
                  <a:pt x="156" y="53"/>
                  <a:pt x="157" y="47"/>
                  <a:pt x="161" y="42"/>
                </a:cubicBezTo>
                <a:cubicBezTo>
                  <a:pt x="162" y="41"/>
                  <a:pt x="162" y="39"/>
                  <a:pt x="162" y="37"/>
                </a:cubicBezTo>
                <a:cubicBezTo>
                  <a:pt x="161" y="35"/>
                  <a:pt x="159" y="34"/>
                  <a:pt x="158" y="34"/>
                </a:cubicBezTo>
                <a:cubicBezTo>
                  <a:pt x="157" y="34"/>
                  <a:pt x="155" y="35"/>
                  <a:pt x="154" y="36"/>
                </a:cubicBezTo>
                <a:cubicBezTo>
                  <a:pt x="149" y="43"/>
                  <a:pt x="147" y="52"/>
                  <a:pt x="148" y="61"/>
                </a:cubicBezTo>
                <a:cubicBezTo>
                  <a:pt x="137" y="55"/>
                  <a:pt x="125" y="52"/>
                  <a:pt x="113" y="52"/>
                </a:cubicBezTo>
                <a:cubicBezTo>
                  <a:pt x="113" y="52"/>
                  <a:pt x="113" y="52"/>
                  <a:pt x="113" y="52"/>
                </a:cubicBezTo>
                <a:cubicBezTo>
                  <a:pt x="112" y="52"/>
                  <a:pt x="103" y="52"/>
                  <a:pt x="101" y="53"/>
                </a:cubicBezTo>
                <a:cubicBezTo>
                  <a:pt x="101" y="53"/>
                  <a:pt x="101" y="53"/>
                  <a:pt x="101" y="53"/>
                </a:cubicBezTo>
                <a:cubicBezTo>
                  <a:pt x="95" y="54"/>
                  <a:pt x="89" y="55"/>
                  <a:pt x="82" y="58"/>
                </a:cubicBezTo>
                <a:cubicBezTo>
                  <a:pt x="81" y="58"/>
                  <a:pt x="80" y="59"/>
                  <a:pt x="78" y="59"/>
                </a:cubicBezTo>
                <a:cubicBezTo>
                  <a:pt x="71" y="62"/>
                  <a:pt x="63" y="65"/>
                  <a:pt x="54" y="65"/>
                </a:cubicBezTo>
                <a:cubicBezTo>
                  <a:pt x="52" y="65"/>
                  <a:pt x="50" y="65"/>
                  <a:pt x="48" y="65"/>
                </a:cubicBezTo>
                <a:cubicBezTo>
                  <a:pt x="42" y="63"/>
                  <a:pt x="36" y="60"/>
                  <a:pt x="32" y="56"/>
                </a:cubicBezTo>
                <a:cubicBezTo>
                  <a:pt x="32" y="56"/>
                  <a:pt x="32" y="56"/>
                  <a:pt x="33" y="56"/>
                </a:cubicBezTo>
                <a:cubicBezTo>
                  <a:pt x="36" y="57"/>
                  <a:pt x="39" y="58"/>
                  <a:pt x="43" y="58"/>
                </a:cubicBezTo>
                <a:cubicBezTo>
                  <a:pt x="53" y="58"/>
                  <a:pt x="65" y="51"/>
                  <a:pt x="67" y="39"/>
                </a:cubicBezTo>
                <a:cubicBezTo>
                  <a:pt x="68" y="34"/>
                  <a:pt x="66" y="28"/>
                  <a:pt x="62" y="23"/>
                </a:cubicBezTo>
                <a:cubicBezTo>
                  <a:pt x="59" y="19"/>
                  <a:pt x="54" y="17"/>
                  <a:pt x="49" y="17"/>
                </a:cubicBezTo>
                <a:cubicBezTo>
                  <a:pt x="46" y="17"/>
                  <a:pt x="44" y="18"/>
                  <a:pt x="41" y="19"/>
                </a:cubicBezTo>
                <a:cubicBezTo>
                  <a:pt x="36" y="22"/>
                  <a:pt x="30" y="30"/>
                  <a:pt x="34" y="37"/>
                </a:cubicBezTo>
                <a:cubicBezTo>
                  <a:pt x="36" y="40"/>
                  <a:pt x="40" y="43"/>
                  <a:pt x="43" y="43"/>
                </a:cubicBezTo>
                <a:cubicBezTo>
                  <a:pt x="46" y="43"/>
                  <a:pt x="48" y="42"/>
                  <a:pt x="50" y="40"/>
                </a:cubicBezTo>
                <a:cubicBezTo>
                  <a:pt x="52" y="38"/>
                  <a:pt x="52" y="36"/>
                  <a:pt x="51" y="35"/>
                </a:cubicBezTo>
                <a:cubicBezTo>
                  <a:pt x="50" y="33"/>
                  <a:pt x="49" y="32"/>
                  <a:pt x="47" y="32"/>
                </a:cubicBezTo>
                <a:cubicBezTo>
                  <a:pt x="46" y="32"/>
                  <a:pt x="45" y="32"/>
                  <a:pt x="44" y="33"/>
                </a:cubicBezTo>
                <a:cubicBezTo>
                  <a:pt x="43" y="34"/>
                  <a:pt x="43" y="34"/>
                  <a:pt x="43" y="34"/>
                </a:cubicBezTo>
                <a:cubicBezTo>
                  <a:pt x="43" y="34"/>
                  <a:pt x="43" y="33"/>
                  <a:pt x="43" y="33"/>
                </a:cubicBezTo>
                <a:cubicBezTo>
                  <a:pt x="42" y="32"/>
                  <a:pt x="43" y="30"/>
                  <a:pt x="43" y="29"/>
                </a:cubicBezTo>
                <a:cubicBezTo>
                  <a:pt x="44" y="28"/>
                  <a:pt x="45" y="27"/>
                  <a:pt x="47" y="27"/>
                </a:cubicBezTo>
                <a:cubicBezTo>
                  <a:pt x="48" y="26"/>
                  <a:pt x="48" y="26"/>
                  <a:pt x="49" y="26"/>
                </a:cubicBezTo>
                <a:cubicBezTo>
                  <a:pt x="51" y="26"/>
                  <a:pt x="53" y="27"/>
                  <a:pt x="55" y="29"/>
                </a:cubicBezTo>
                <a:cubicBezTo>
                  <a:pt x="57" y="31"/>
                  <a:pt x="58" y="34"/>
                  <a:pt x="58" y="38"/>
                </a:cubicBezTo>
                <a:cubicBezTo>
                  <a:pt x="57" y="41"/>
                  <a:pt x="55" y="45"/>
                  <a:pt x="52" y="46"/>
                </a:cubicBezTo>
                <a:cubicBezTo>
                  <a:pt x="49" y="48"/>
                  <a:pt x="46" y="49"/>
                  <a:pt x="43" y="49"/>
                </a:cubicBezTo>
                <a:cubicBezTo>
                  <a:pt x="39" y="49"/>
                  <a:pt x="34" y="47"/>
                  <a:pt x="30" y="45"/>
                </a:cubicBezTo>
                <a:cubicBezTo>
                  <a:pt x="27" y="44"/>
                  <a:pt x="26" y="41"/>
                  <a:pt x="25" y="37"/>
                </a:cubicBezTo>
                <a:cubicBezTo>
                  <a:pt x="24" y="32"/>
                  <a:pt x="25" y="24"/>
                  <a:pt x="31" y="17"/>
                </a:cubicBezTo>
                <a:cubicBezTo>
                  <a:pt x="36" y="12"/>
                  <a:pt x="43" y="9"/>
                  <a:pt x="50" y="9"/>
                </a:cubicBezTo>
                <a:cubicBezTo>
                  <a:pt x="53" y="9"/>
                  <a:pt x="56" y="10"/>
                  <a:pt x="58" y="11"/>
                </a:cubicBezTo>
                <a:cubicBezTo>
                  <a:pt x="68" y="15"/>
                  <a:pt x="74" y="25"/>
                  <a:pt x="73" y="35"/>
                </a:cubicBezTo>
                <a:cubicBezTo>
                  <a:pt x="73" y="36"/>
                  <a:pt x="73" y="37"/>
                  <a:pt x="74" y="38"/>
                </a:cubicBezTo>
                <a:cubicBezTo>
                  <a:pt x="75" y="39"/>
                  <a:pt x="76" y="39"/>
                  <a:pt x="77" y="39"/>
                </a:cubicBezTo>
                <a:cubicBezTo>
                  <a:pt x="80" y="39"/>
                  <a:pt x="82" y="38"/>
                  <a:pt x="82" y="35"/>
                </a:cubicBezTo>
                <a:cubicBezTo>
                  <a:pt x="82" y="32"/>
                  <a:pt x="82" y="28"/>
                  <a:pt x="82" y="26"/>
                </a:cubicBezTo>
                <a:cubicBezTo>
                  <a:pt x="80" y="18"/>
                  <a:pt x="75" y="12"/>
                  <a:pt x="69" y="7"/>
                </a:cubicBezTo>
                <a:cubicBezTo>
                  <a:pt x="63" y="3"/>
                  <a:pt x="56" y="0"/>
                  <a:pt x="49" y="0"/>
                </a:cubicBezTo>
                <a:cubicBezTo>
                  <a:pt x="42" y="0"/>
                  <a:pt x="35" y="3"/>
                  <a:pt x="30" y="7"/>
                </a:cubicBezTo>
                <a:cubicBezTo>
                  <a:pt x="21" y="13"/>
                  <a:pt x="15" y="24"/>
                  <a:pt x="15" y="36"/>
                </a:cubicBezTo>
                <a:cubicBezTo>
                  <a:pt x="15" y="47"/>
                  <a:pt x="20" y="58"/>
                  <a:pt x="28" y="65"/>
                </a:cubicBezTo>
                <a:cubicBezTo>
                  <a:pt x="33" y="69"/>
                  <a:pt x="40" y="72"/>
                  <a:pt x="46" y="73"/>
                </a:cubicBezTo>
                <a:cubicBezTo>
                  <a:pt x="40" y="73"/>
                  <a:pt x="35" y="72"/>
                  <a:pt x="30" y="69"/>
                </a:cubicBezTo>
                <a:cubicBezTo>
                  <a:pt x="21" y="64"/>
                  <a:pt x="15" y="56"/>
                  <a:pt x="12" y="47"/>
                </a:cubicBezTo>
                <a:cubicBezTo>
                  <a:pt x="9" y="35"/>
                  <a:pt x="12" y="21"/>
                  <a:pt x="20" y="9"/>
                </a:cubicBezTo>
                <a:cubicBezTo>
                  <a:pt x="21" y="7"/>
                  <a:pt x="21" y="6"/>
                  <a:pt x="20" y="4"/>
                </a:cubicBezTo>
                <a:cubicBezTo>
                  <a:pt x="19" y="3"/>
                  <a:pt x="17" y="2"/>
                  <a:pt x="16" y="2"/>
                </a:cubicBezTo>
                <a:cubicBezTo>
                  <a:pt x="14" y="2"/>
                  <a:pt x="13" y="3"/>
                  <a:pt x="12" y="4"/>
                </a:cubicBezTo>
                <a:cubicBezTo>
                  <a:pt x="3" y="18"/>
                  <a:pt x="0" y="35"/>
                  <a:pt x="4" y="49"/>
                </a:cubicBezTo>
                <a:cubicBezTo>
                  <a:pt x="7" y="61"/>
                  <a:pt x="14" y="71"/>
                  <a:pt x="25" y="77"/>
                </a:cubicBezTo>
                <a:cubicBezTo>
                  <a:pt x="31" y="80"/>
                  <a:pt x="39" y="82"/>
                  <a:pt x="47" y="82"/>
                </a:cubicBezTo>
                <a:cubicBezTo>
                  <a:pt x="53" y="82"/>
                  <a:pt x="59" y="81"/>
                  <a:pt x="66" y="79"/>
                </a:cubicBezTo>
                <a:cubicBezTo>
                  <a:pt x="73" y="77"/>
                  <a:pt x="79" y="75"/>
                  <a:pt x="86" y="72"/>
                </a:cubicBezTo>
                <a:cubicBezTo>
                  <a:pt x="81" y="80"/>
                  <a:pt x="79" y="89"/>
                  <a:pt x="82" y="98"/>
                </a:cubicBezTo>
                <a:cubicBezTo>
                  <a:pt x="87" y="112"/>
                  <a:pt x="99" y="121"/>
                  <a:pt x="114" y="121"/>
                </a:cubicBezTo>
                <a:cubicBezTo>
                  <a:pt x="117" y="121"/>
                  <a:pt x="120" y="121"/>
                  <a:pt x="123" y="120"/>
                </a:cubicBezTo>
                <a:cubicBezTo>
                  <a:pt x="126" y="119"/>
                  <a:pt x="127" y="117"/>
                  <a:pt x="126" y="115"/>
                </a:cubicBezTo>
                <a:cubicBezTo>
                  <a:pt x="126" y="113"/>
                  <a:pt x="124" y="111"/>
                  <a:pt x="122" y="111"/>
                </a:cubicBezTo>
                <a:cubicBezTo>
                  <a:pt x="122" y="111"/>
                  <a:pt x="121" y="111"/>
                  <a:pt x="121" y="111"/>
                </a:cubicBezTo>
                <a:cubicBezTo>
                  <a:pt x="118" y="111"/>
                  <a:pt x="116" y="112"/>
                  <a:pt x="114" y="112"/>
                </a:cubicBezTo>
                <a:cubicBezTo>
                  <a:pt x="103" y="112"/>
                  <a:pt x="93" y="105"/>
                  <a:pt x="91" y="94"/>
                </a:cubicBezTo>
                <a:cubicBezTo>
                  <a:pt x="91" y="94"/>
                  <a:pt x="90" y="93"/>
                  <a:pt x="90" y="92"/>
                </a:cubicBezTo>
                <a:cubicBezTo>
                  <a:pt x="93" y="98"/>
                  <a:pt x="97" y="102"/>
                  <a:pt x="102" y="105"/>
                </a:cubicBezTo>
                <a:cubicBezTo>
                  <a:pt x="105" y="106"/>
                  <a:pt x="108" y="106"/>
                  <a:pt x="111" y="106"/>
                </a:cubicBezTo>
                <a:cubicBezTo>
                  <a:pt x="116" y="106"/>
                  <a:pt x="122" y="104"/>
                  <a:pt x="126" y="100"/>
                </a:cubicBezTo>
                <a:cubicBezTo>
                  <a:pt x="130" y="96"/>
                  <a:pt x="132" y="91"/>
                  <a:pt x="131" y="85"/>
                </a:cubicBezTo>
                <a:cubicBezTo>
                  <a:pt x="130" y="77"/>
                  <a:pt x="123" y="72"/>
                  <a:pt x="116" y="72"/>
                </a:cubicBezTo>
                <a:cubicBezTo>
                  <a:pt x="111" y="72"/>
                  <a:pt x="105" y="74"/>
                  <a:pt x="104" y="82"/>
                </a:cubicBezTo>
                <a:cubicBezTo>
                  <a:pt x="103" y="83"/>
                  <a:pt x="104" y="85"/>
                  <a:pt x="104" y="86"/>
                </a:cubicBezTo>
                <a:cubicBezTo>
                  <a:pt x="105" y="87"/>
                  <a:pt x="107" y="88"/>
                  <a:pt x="108" y="88"/>
                </a:cubicBezTo>
                <a:cubicBezTo>
                  <a:pt x="110" y="88"/>
                  <a:pt x="112" y="86"/>
                  <a:pt x="112" y="84"/>
                </a:cubicBezTo>
                <a:cubicBezTo>
                  <a:pt x="113" y="81"/>
                  <a:pt x="115" y="81"/>
                  <a:pt x="117" y="81"/>
                </a:cubicBezTo>
                <a:cubicBezTo>
                  <a:pt x="119" y="81"/>
                  <a:pt x="120" y="82"/>
                  <a:pt x="121" y="83"/>
                </a:cubicBezTo>
                <a:cubicBezTo>
                  <a:pt x="123" y="88"/>
                  <a:pt x="122" y="93"/>
                  <a:pt x="118" y="95"/>
                </a:cubicBezTo>
                <a:cubicBezTo>
                  <a:pt x="116" y="96"/>
                  <a:pt x="113" y="97"/>
                  <a:pt x="111" y="97"/>
                </a:cubicBezTo>
                <a:cubicBezTo>
                  <a:pt x="106" y="97"/>
                  <a:pt x="102" y="94"/>
                  <a:pt x="99" y="90"/>
                </a:cubicBezTo>
                <a:cubicBezTo>
                  <a:pt x="95" y="82"/>
                  <a:pt x="98" y="72"/>
                  <a:pt x="105" y="67"/>
                </a:cubicBezTo>
                <a:cubicBezTo>
                  <a:pt x="109" y="65"/>
                  <a:pt x="113" y="64"/>
                  <a:pt x="119" y="64"/>
                </a:cubicBezTo>
                <a:cubicBezTo>
                  <a:pt x="122" y="64"/>
                  <a:pt x="125" y="64"/>
                  <a:pt x="128" y="64"/>
                </a:cubicBezTo>
                <a:cubicBezTo>
                  <a:pt x="141" y="66"/>
                  <a:pt x="153" y="73"/>
                  <a:pt x="161" y="82"/>
                </a:cubicBezTo>
                <a:cubicBezTo>
                  <a:pt x="162" y="83"/>
                  <a:pt x="163" y="84"/>
                  <a:pt x="164" y="84"/>
                </a:cubicBezTo>
                <a:cubicBezTo>
                  <a:pt x="166" y="84"/>
                  <a:pt x="167" y="83"/>
                  <a:pt x="168" y="82"/>
                </a:cubicBezTo>
                <a:cubicBezTo>
                  <a:pt x="169" y="81"/>
                  <a:pt x="170" y="80"/>
                  <a:pt x="170" y="78"/>
                </a:cubicBezTo>
                <a:cubicBezTo>
                  <a:pt x="170" y="77"/>
                  <a:pt x="169" y="75"/>
                  <a:pt x="168" y="7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87" name="Freeform 120"/>
          <p:cNvSpPr/>
          <p:nvPr/>
        </p:nvSpPr>
        <p:spPr bwMode="auto">
          <a:xfrm>
            <a:off x="4087813" y="4078288"/>
            <a:ext cx="15875" cy="15875"/>
          </a:xfrm>
          <a:custGeom>
            <a:avLst/>
            <a:gdLst>
              <a:gd name="T0" fmla="*/ 0 w 9"/>
              <a:gd name="T1" fmla="*/ 4 h 9"/>
              <a:gd name="T2" fmla="*/ 1 w 9"/>
              <a:gd name="T3" fmla="*/ 7 h 9"/>
              <a:gd name="T4" fmla="*/ 5 w 9"/>
              <a:gd name="T5" fmla="*/ 9 h 9"/>
              <a:gd name="T6" fmla="*/ 9 w 9"/>
              <a:gd name="T7" fmla="*/ 4 h 9"/>
              <a:gd name="T8" fmla="*/ 8 w 9"/>
              <a:gd name="T9" fmla="*/ 1 h 9"/>
              <a:gd name="T10" fmla="*/ 5 w 9"/>
              <a:gd name="T11" fmla="*/ 0 h 9"/>
              <a:gd name="T12" fmla="*/ 0 w 9"/>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0" y="4"/>
                </a:moveTo>
                <a:cubicBezTo>
                  <a:pt x="0" y="5"/>
                  <a:pt x="1" y="6"/>
                  <a:pt x="1" y="7"/>
                </a:cubicBezTo>
                <a:cubicBezTo>
                  <a:pt x="2" y="8"/>
                  <a:pt x="3" y="9"/>
                  <a:pt x="5" y="9"/>
                </a:cubicBezTo>
                <a:cubicBezTo>
                  <a:pt x="8" y="9"/>
                  <a:pt x="9" y="6"/>
                  <a:pt x="9" y="4"/>
                </a:cubicBezTo>
                <a:cubicBezTo>
                  <a:pt x="9" y="3"/>
                  <a:pt x="9" y="2"/>
                  <a:pt x="8" y="1"/>
                </a:cubicBezTo>
                <a:cubicBezTo>
                  <a:pt x="7" y="0"/>
                  <a:pt x="6" y="0"/>
                  <a:pt x="5" y="0"/>
                </a:cubicBezTo>
                <a:cubicBezTo>
                  <a:pt x="2" y="0"/>
                  <a:pt x="0" y="2"/>
                  <a:pt x="0"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88" name="Freeform 121"/>
          <p:cNvSpPr>
            <a:spLocks noEditPoints="1"/>
          </p:cNvSpPr>
          <p:nvPr/>
        </p:nvSpPr>
        <p:spPr bwMode="auto">
          <a:xfrm>
            <a:off x="4762500" y="2768600"/>
            <a:ext cx="247650" cy="238125"/>
          </a:xfrm>
          <a:custGeom>
            <a:avLst/>
            <a:gdLst>
              <a:gd name="T0" fmla="*/ 76 w 147"/>
              <a:gd name="T1" fmla="*/ 139 h 141"/>
              <a:gd name="T2" fmla="*/ 101 w 147"/>
              <a:gd name="T3" fmla="*/ 137 h 141"/>
              <a:gd name="T4" fmla="*/ 125 w 147"/>
              <a:gd name="T5" fmla="*/ 98 h 141"/>
              <a:gd name="T6" fmla="*/ 147 w 147"/>
              <a:gd name="T7" fmla="*/ 0 h 141"/>
              <a:gd name="T8" fmla="*/ 76 w 147"/>
              <a:gd name="T9" fmla="*/ 16 h 141"/>
              <a:gd name="T10" fmla="*/ 76 w 147"/>
              <a:gd name="T11" fmla="*/ 30 h 141"/>
              <a:gd name="T12" fmla="*/ 129 w 147"/>
              <a:gd name="T13" fmla="*/ 19 h 141"/>
              <a:gd name="T14" fmla="*/ 112 w 147"/>
              <a:gd name="T15" fmla="*/ 92 h 141"/>
              <a:gd name="T16" fmla="*/ 99 w 147"/>
              <a:gd name="T17" fmla="*/ 120 h 141"/>
              <a:gd name="T18" fmla="*/ 76 w 147"/>
              <a:gd name="T19" fmla="*/ 123 h 141"/>
              <a:gd name="T20" fmla="*/ 76 w 147"/>
              <a:gd name="T21" fmla="*/ 139 h 141"/>
              <a:gd name="T22" fmla="*/ 76 w 147"/>
              <a:gd name="T23" fmla="*/ 105 h 141"/>
              <a:gd name="T24" fmla="*/ 76 w 147"/>
              <a:gd name="T25" fmla="*/ 91 h 141"/>
              <a:gd name="T26" fmla="*/ 101 w 147"/>
              <a:gd name="T27" fmla="*/ 91 h 141"/>
              <a:gd name="T28" fmla="*/ 97 w 147"/>
              <a:gd name="T29" fmla="*/ 103 h 141"/>
              <a:gd name="T30" fmla="*/ 90 w 147"/>
              <a:gd name="T31" fmla="*/ 105 h 141"/>
              <a:gd name="T32" fmla="*/ 76 w 147"/>
              <a:gd name="T33" fmla="*/ 105 h 141"/>
              <a:gd name="T34" fmla="*/ 76 w 147"/>
              <a:gd name="T35" fmla="*/ 81 h 141"/>
              <a:gd name="T36" fmla="*/ 76 w 147"/>
              <a:gd name="T37" fmla="*/ 42 h 141"/>
              <a:gd name="T38" fmla="*/ 83 w 147"/>
              <a:gd name="T39" fmla="*/ 40 h 141"/>
              <a:gd name="T40" fmla="*/ 83 w 147"/>
              <a:gd name="T41" fmla="*/ 55 h 141"/>
              <a:gd name="T42" fmla="*/ 99 w 147"/>
              <a:gd name="T43" fmla="*/ 38 h 141"/>
              <a:gd name="T44" fmla="*/ 114 w 147"/>
              <a:gd name="T45" fmla="*/ 33 h 141"/>
              <a:gd name="T46" fmla="*/ 109 w 147"/>
              <a:gd name="T47" fmla="*/ 48 h 141"/>
              <a:gd name="T48" fmla="*/ 92 w 147"/>
              <a:gd name="T49" fmla="*/ 64 h 141"/>
              <a:gd name="T50" fmla="*/ 107 w 147"/>
              <a:gd name="T51" fmla="*/ 64 h 141"/>
              <a:gd name="T52" fmla="*/ 103 w 147"/>
              <a:gd name="T53" fmla="*/ 79 h 141"/>
              <a:gd name="T54" fmla="*/ 90 w 147"/>
              <a:gd name="T55" fmla="*/ 79 h 141"/>
              <a:gd name="T56" fmla="*/ 77 w 147"/>
              <a:gd name="T57" fmla="*/ 80 h 141"/>
              <a:gd name="T58" fmla="*/ 76 w 147"/>
              <a:gd name="T59" fmla="*/ 81 h 141"/>
              <a:gd name="T60" fmla="*/ 18 w 147"/>
              <a:gd name="T61" fmla="*/ 130 h 141"/>
              <a:gd name="T62" fmla="*/ 22 w 147"/>
              <a:gd name="T63" fmla="*/ 135 h 141"/>
              <a:gd name="T64" fmla="*/ 48 w 147"/>
              <a:gd name="T65" fmla="*/ 109 h 141"/>
              <a:gd name="T66" fmla="*/ 76 w 147"/>
              <a:gd name="T67" fmla="*/ 139 h 141"/>
              <a:gd name="T68" fmla="*/ 76 w 147"/>
              <a:gd name="T69" fmla="*/ 123 h 141"/>
              <a:gd name="T70" fmla="*/ 63 w 147"/>
              <a:gd name="T71" fmla="*/ 105 h 141"/>
              <a:gd name="T72" fmla="*/ 76 w 147"/>
              <a:gd name="T73" fmla="*/ 105 h 141"/>
              <a:gd name="T74" fmla="*/ 76 w 147"/>
              <a:gd name="T75" fmla="*/ 91 h 141"/>
              <a:gd name="T76" fmla="*/ 66 w 147"/>
              <a:gd name="T77" fmla="*/ 91 h 141"/>
              <a:gd name="T78" fmla="*/ 76 w 147"/>
              <a:gd name="T79" fmla="*/ 81 h 141"/>
              <a:gd name="T80" fmla="*/ 76 w 147"/>
              <a:gd name="T81" fmla="*/ 42 h 141"/>
              <a:gd name="T82" fmla="*/ 69 w 147"/>
              <a:gd name="T83" fmla="*/ 44 h 141"/>
              <a:gd name="T84" fmla="*/ 68 w 147"/>
              <a:gd name="T85" fmla="*/ 57 h 141"/>
              <a:gd name="T86" fmla="*/ 68 w 147"/>
              <a:gd name="T87" fmla="*/ 70 h 141"/>
              <a:gd name="T88" fmla="*/ 57 w 147"/>
              <a:gd name="T89" fmla="*/ 81 h 141"/>
              <a:gd name="T90" fmla="*/ 57 w 147"/>
              <a:gd name="T91" fmla="*/ 46 h 141"/>
              <a:gd name="T92" fmla="*/ 44 w 147"/>
              <a:gd name="T93" fmla="*/ 50 h 141"/>
              <a:gd name="T94" fmla="*/ 43 w 147"/>
              <a:gd name="T95" fmla="*/ 57 h 141"/>
              <a:gd name="T96" fmla="*/ 43 w 147"/>
              <a:gd name="T97" fmla="*/ 85 h 141"/>
              <a:gd name="T98" fmla="*/ 27 w 147"/>
              <a:gd name="T99" fmla="*/ 48 h 141"/>
              <a:gd name="T100" fmla="*/ 27 w 147"/>
              <a:gd name="T101" fmla="*/ 48 h 141"/>
              <a:gd name="T102" fmla="*/ 56 w 147"/>
              <a:gd name="T103" fmla="*/ 35 h 141"/>
              <a:gd name="T104" fmla="*/ 76 w 147"/>
              <a:gd name="T105" fmla="*/ 30 h 141"/>
              <a:gd name="T106" fmla="*/ 76 w 147"/>
              <a:gd name="T107" fmla="*/ 16 h 141"/>
              <a:gd name="T108" fmla="*/ 49 w 147"/>
              <a:gd name="T109" fmla="*/ 22 h 141"/>
              <a:gd name="T110" fmla="*/ 10 w 147"/>
              <a:gd name="T111" fmla="*/ 47 h 141"/>
              <a:gd name="T112" fmla="*/ 38 w 147"/>
              <a:gd name="T113" fmla="*/ 100 h 141"/>
              <a:gd name="T114" fmla="*/ 13 w 147"/>
              <a:gd name="T115" fmla="*/ 125 h 141"/>
              <a:gd name="T116" fmla="*/ 18 w 147"/>
              <a:gd name="T117" fmla="*/ 13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7" h="141">
                <a:moveTo>
                  <a:pt x="76" y="139"/>
                </a:moveTo>
                <a:cubicBezTo>
                  <a:pt x="84" y="141"/>
                  <a:pt x="92" y="141"/>
                  <a:pt x="101" y="137"/>
                </a:cubicBezTo>
                <a:cubicBezTo>
                  <a:pt x="117" y="129"/>
                  <a:pt x="121" y="114"/>
                  <a:pt x="125" y="98"/>
                </a:cubicBezTo>
                <a:cubicBezTo>
                  <a:pt x="134" y="66"/>
                  <a:pt x="141" y="33"/>
                  <a:pt x="147" y="0"/>
                </a:cubicBezTo>
                <a:cubicBezTo>
                  <a:pt x="123" y="5"/>
                  <a:pt x="99" y="10"/>
                  <a:pt x="76" y="16"/>
                </a:cubicBezTo>
                <a:cubicBezTo>
                  <a:pt x="76" y="30"/>
                  <a:pt x="76" y="30"/>
                  <a:pt x="76" y="30"/>
                </a:cubicBezTo>
                <a:cubicBezTo>
                  <a:pt x="93" y="26"/>
                  <a:pt x="111" y="22"/>
                  <a:pt x="129" y="19"/>
                </a:cubicBezTo>
                <a:cubicBezTo>
                  <a:pt x="125" y="43"/>
                  <a:pt x="118" y="68"/>
                  <a:pt x="112" y="92"/>
                </a:cubicBezTo>
                <a:cubicBezTo>
                  <a:pt x="109" y="102"/>
                  <a:pt x="108" y="113"/>
                  <a:pt x="99" y="120"/>
                </a:cubicBezTo>
                <a:cubicBezTo>
                  <a:pt x="92" y="126"/>
                  <a:pt x="83" y="126"/>
                  <a:pt x="76" y="123"/>
                </a:cubicBezTo>
                <a:cubicBezTo>
                  <a:pt x="76" y="139"/>
                  <a:pt x="76" y="139"/>
                  <a:pt x="76" y="139"/>
                </a:cubicBezTo>
                <a:close/>
                <a:moveTo>
                  <a:pt x="76" y="105"/>
                </a:moveTo>
                <a:cubicBezTo>
                  <a:pt x="76" y="91"/>
                  <a:pt x="76" y="91"/>
                  <a:pt x="76" y="91"/>
                </a:cubicBezTo>
                <a:cubicBezTo>
                  <a:pt x="101" y="91"/>
                  <a:pt x="101" y="91"/>
                  <a:pt x="101" y="91"/>
                </a:cubicBezTo>
                <a:cubicBezTo>
                  <a:pt x="100" y="95"/>
                  <a:pt x="99" y="99"/>
                  <a:pt x="97" y="103"/>
                </a:cubicBezTo>
                <a:cubicBezTo>
                  <a:pt x="96" y="106"/>
                  <a:pt x="93" y="105"/>
                  <a:pt x="90" y="105"/>
                </a:cubicBezTo>
                <a:cubicBezTo>
                  <a:pt x="76" y="105"/>
                  <a:pt x="76" y="105"/>
                  <a:pt x="76" y="105"/>
                </a:cubicBezTo>
                <a:close/>
                <a:moveTo>
                  <a:pt x="76" y="81"/>
                </a:moveTo>
                <a:cubicBezTo>
                  <a:pt x="76" y="42"/>
                  <a:pt x="76" y="42"/>
                  <a:pt x="76" y="42"/>
                </a:cubicBezTo>
                <a:cubicBezTo>
                  <a:pt x="83" y="40"/>
                  <a:pt x="83" y="40"/>
                  <a:pt x="83" y="40"/>
                </a:cubicBezTo>
                <a:cubicBezTo>
                  <a:pt x="83" y="55"/>
                  <a:pt x="83" y="55"/>
                  <a:pt x="83" y="55"/>
                </a:cubicBezTo>
                <a:cubicBezTo>
                  <a:pt x="88" y="49"/>
                  <a:pt x="94" y="44"/>
                  <a:pt x="99" y="38"/>
                </a:cubicBezTo>
                <a:cubicBezTo>
                  <a:pt x="103" y="34"/>
                  <a:pt x="109" y="34"/>
                  <a:pt x="114" y="33"/>
                </a:cubicBezTo>
                <a:cubicBezTo>
                  <a:pt x="113" y="39"/>
                  <a:pt x="113" y="44"/>
                  <a:pt x="109" y="48"/>
                </a:cubicBezTo>
                <a:cubicBezTo>
                  <a:pt x="103" y="53"/>
                  <a:pt x="98" y="59"/>
                  <a:pt x="92" y="64"/>
                </a:cubicBezTo>
                <a:cubicBezTo>
                  <a:pt x="107" y="64"/>
                  <a:pt x="107" y="64"/>
                  <a:pt x="107" y="64"/>
                </a:cubicBezTo>
                <a:cubicBezTo>
                  <a:pt x="106" y="69"/>
                  <a:pt x="104" y="74"/>
                  <a:pt x="103" y="79"/>
                </a:cubicBezTo>
                <a:cubicBezTo>
                  <a:pt x="102" y="80"/>
                  <a:pt x="92" y="79"/>
                  <a:pt x="90" y="79"/>
                </a:cubicBezTo>
                <a:cubicBezTo>
                  <a:pt x="88" y="79"/>
                  <a:pt x="79" y="78"/>
                  <a:pt x="77" y="80"/>
                </a:cubicBezTo>
                <a:lnTo>
                  <a:pt x="76" y="81"/>
                </a:lnTo>
                <a:close/>
                <a:moveTo>
                  <a:pt x="18" y="130"/>
                </a:moveTo>
                <a:cubicBezTo>
                  <a:pt x="22" y="135"/>
                  <a:pt x="22" y="135"/>
                  <a:pt x="22" y="135"/>
                </a:cubicBezTo>
                <a:cubicBezTo>
                  <a:pt x="48" y="109"/>
                  <a:pt x="48" y="109"/>
                  <a:pt x="48" y="109"/>
                </a:cubicBezTo>
                <a:cubicBezTo>
                  <a:pt x="51" y="124"/>
                  <a:pt x="62" y="135"/>
                  <a:pt x="76" y="139"/>
                </a:cubicBezTo>
                <a:cubicBezTo>
                  <a:pt x="76" y="123"/>
                  <a:pt x="76" y="123"/>
                  <a:pt x="76" y="123"/>
                </a:cubicBezTo>
                <a:cubicBezTo>
                  <a:pt x="69" y="120"/>
                  <a:pt x="64" y="113"/>
                  <a:pt x="63" y="105"/>
                </a:cubicBezTo>
                <a:cubicBezTo>
                  <a:pt x="76" y="105"/>
                  <a:pt x="76" y="105"/>
                  <a:pt x="76" y="105"/>
                </a:cubicBezTo>
                <a:cubicBezTo>
                  <a:pt x="76" y="91"/>
                  <a:pt x="76" y="91"/>
                  <a:pt x="76" y="91"/>
                </a:cubicBezTo>
                <a:cubicBezTo>
                  <a:pt x="66" y="91"/>
                  <a:pt x="66" y="91"/>
                  <a:pt x="66" y="91"/>
                </a:cubicBezTo>
                <a:cubicBezTo>
                  <a:pt x="76" y="81"/>
                  <a:pt x="76" y="81"/>
                  <a:pt x="76" y="81"/>
                </a:cubicBezTo>
                <a:cubicBezTo>
                  <a:pt x="76" y="42"/>
                  <a:pt x="76" y="42"/>
                  <a:pt x="76" y="42"/>
                </a:cubicBezTo>
                <a:cubicBezTo>
                  <a:pt x="69" y="44"/>
                  <a:pt x="69" y="44"/>
                  <a:pt x="69" y="44"/>
                </a:cubicBezTo>
                <a:cubicBezTo>
                  <a:pt x="67" y="45"/>
                  <a:pt x="68" y="55"/>
                  <a:pt x="68" y="57"/>
                </a:cubicBezTo>
                <a:cubicBezTo>
                  <a:pt x="68" y="59"/>
                  <a:pt x="69" y="68"/>
                  <a:pt x="68" y="70"/>
                </a:cubicBezTo>
                <a:cubicBezTo>
                  <a:pt x="64" y="74"/>
                  <a:pt x="60" y="77"/>
                  <a:pt x="57" y="81"/>
                </a:cubicBezTo>
                <a:cubicBezTo>
                  <a:pt x="57" y="46"/>
                  <a:pt x="57" y="46"/>
                  <a:pt x="57" y="46"/>
                </a:cubicBezTo>
                <a:cubicBezTo>
                  <a:pt x="53" y="48"/>
                  <a:pt x="48" y="49"/>
                  <a:pt x="44" y="50"/>
                </a:cubicBezTo>
                <a:cubicBezTo>
                  <a:pt x="41" y="51"/>
                  <a:pt x="43" y="54"/>
                  <a:pt x="43" y="57"/>
                </a:cubicBezTo>
                <a:cubicBezTo>
                  <a:pt x="43" y="66"/>
                  <a:pt x="43" y="75"/>
                  <a:pt x="43" y="85"/>
                </a:cubicBezTo>
                <a:cubicBezTo>
                  <a:pt x="25" y="83"/>
                  <a:pt x="16" y="62"/>
                  <a:pt x="27" y="48"/>
                </a:cubicBezTo>
                <a:cubicBezTo>
                  <a:pt x="27" y="48"/>
                  <a:pt x="27" y="48"/>
                  <a:pt x="27" y="48"/>
                </a:cubicBezTo>
                <a:cubicBezTo>
                  <a:pt x="34" y="40"/>
                  <a:pt x="46" y="38"/>
                  <a:pt x="56" y="35"/>
                </a:cubicBezTo>
                <a:cubicBezTo>
                  <a:pt x="62" y="34"/>
                  <a:pt x="69" y="32"/>
                  <a:pt x="76" y="30"/>
                </a:cubicBezTo>
                <a:cubicBezTo>
                  <a:pt x="76" y="16"/>
                  <a:pt x="76" y="16"/>
                  <a:pt x="76" y="16"/>
                </a:cubicBezTo>
                <a:cubicBezTo>
                  <a:pt x="67" y="18"/>
                  <a:pt x="58" y="20"/>
                  <a:pt x="49" y="22"/>
                </a:cubicBezTo>
                <a:cubicBezTo>
                  <a:pt x="33" y="26"/>
                  <a:pt x="18" y="31"/>
                  <a:pt x="10" y="47"/>
                </a:cubicBezTo>
                <a:cubicBezTo>
                  <a:pt x="0" y="69"/>
                  <a:pt x="15" y="95"/>
                  <a:pt x="38" y="100"/>
                </a:cubicBezTo>
                <a:cubicBezTo>
                  <a:pt x="13" y="125"/>
                  <a:pt x="13" y="125"/>
                  <a:pt x="13" y="125"/>
                </a:cubicBezTo>
                <a:lnTo>
                  <a:pt x="18" y="13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89" name="Freeform 122"/>
          <p:cNvSpPr/>
          <p:nvPr/>
        </p:nvSpPr>
        <p:spPr bwMode="auto">
          <a:xfrm>
            <a:off x="5462588" y="3122613"/>
            <a:ext cx="20637" cy="65087"/>
          </a:xfrm>
          <a:custGeom>
            <a:avLst/>
            <a:gdLst>
              <a:gd name="T0" fmla="*/ 12 w 12"/>
              <a:gd name="T1" fmla="*/ 38 h 38"/>
              <a:gd name="T2" fmla="*/ 12 w 12"/>
              <a:gd name="T3" fmla="*/ 0 h 38"/>
              <a:gd name="T4" fmla="*/ 6 w 12"/>
              <a:gd name="T5" fmla="*/ 0 h 38"/>
              <a:gd name="T6" fmla="*/ 0 w 12"/>
              <a:gd name="T7" fmla="*/ 0 h 38"/>
              <a:gd name="T8" fmla="*/ 0 w 12"/>
              <a:gd name="T9" fmla="*/ 38 h 38"/>
              <a:gd name="T10" fmla="*/ 6 w 12"/>
              <a:gd name="T11" fmla="*/ 37 h 38"/>
              <a:gd name="T12" fmla="*/ 12 w 1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2" h="38">
                <a:moveTo>
                  <a:pt x="12" y="38"/>
                </a:moveTo>
                <a:cubicBezTo>
                  <a:pt x="12" y="0"/>
                  <a:pt x="12" y="0"/>
                  <a:pt x="12" y="0"/>
                </a:cubicBezTo>
                <a:cubicBezTo>
                  <a:pt x="10" y="0"/>
                  <a:pt x="8" y="0"/>
                  <a:pt x="6" y="0"/>
                </a:cubicBezTo>
                <a:cubicBezTo>
                  <a:pt x="4" y="0"/>
                  <a:pt x="2" y="0"/>
                  <a:pt x="0" y="0"/>
                </a:cubicBezTo>
                <a:cubicBezTo>
                  <a:pt x="0" y="38"/>
                  <a:pt x="0" y="38"/>
                  <a:pt x="0" y="38"/>
                </a:cubicBezTo>
                <a:cubicBezTo>
                  <a:pt x="2" y="37"/>
                  <a:pt x="4" y="37"/>
                  <a:pt x="6" y="37"/>
                </a:cubicBezTo>
                <a:cubicBezTo>
                  <a:pt x="8" y="37"/>
                  <a:pt x="10" y="37"/>
                  <a:pt x="12"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90" name="Freeform 123"/>
          <p:cNvSpPr/>
          <p:nvPr/>
        </p:nvSpPr>
        <p:spPr bwMode="auto">
          <a:xfrm>
            <a:off x="5381625" y="2978150"/>
            <a:ext cx="184150" cy="138113"/>
          </a:xfrm>
          <a:custGeom>
            <a:avLst/>
            <a:gdLst>
              <a:gd name="T0" fmla="*/ 109 w 109"/>
              <a:gd name="T1" fmla="*/ 27 h 82"/>
              <a:gd name="T2" fmla="*/ 102 w 109"/>
              <a:gd name="T3" fmla="*/ 0 h 82"/>
              <a:gd name="T4" fmla="*/ 78 w 109"/>
              <a:gd name="T5" fmla="*/ 13 h 82"/>
              <a:gd name="T6" fmla="*/ 54 w 109"/>
              <a:gd name="T7" fmla="*/ 0 h 82"/>
              <a:gd name="T8" fmla="*/ 31 w 109"/>
              <a:gd name="T9" fmla="*/ 13 h 82"/>
              <a:gd name="T10" fmla="*/ 7 w 109"/>
              <a:gd name="T11" fmla="*/ 0 h 82"/>
              <a:gd name="T12" fmla="*/ 0 w 109"/>
              <a:gd name="T13" fmla="*/ 27 h 82"/>
              <a:gd name="T14" fmla="*/ 48 w 109"/>
              <a:gd name="T15" fmla="*/ 82 h 82"/>
              <a:gd name="T16" fmla="*/ 54 w 109"/>
              <a:gd name="T17" fmla="*/ 82 h 82"/>
              <a:gd name="T18" fmla="*/ 60 w 109"/>
              <a:gd name="T19" fmla="*/ 82 h 82"/>
              <a:gd name="T20" fmla="*/ 109 w 109"/>
              <a:gd name="T21" fmla="*/ 2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82">
                <a:moveTo>
                  <a:pt x="109" y="27"/>
                </a:moveTo>
                <a:cubicBezTo>
                  <a:pt x="109" y="17"/>
                  <a:pt x="106" y="8"/>
                  <a:pt x="102" y="0"/>
                </a:cubicBezTo>
                <a:cubicBezTo>
                  <a:pt x="78" y="13"/>
                  <a:pt x="78" y="13"/>
                  <a:pt x="78" y="13"/>
                </a:cubicBezTo>
                <a:cubicBezTo>
                  <a:pt x="54" y="0"/>
                  <a:pt x="54" y="0"/>
                  <a:pt x="54" y="0"/>
                </a:cubicBezTo>
                <a:cubicBezTo>
                  <a:pt x="31" y="13"/>
                  <a:pt x="31" y="13"/>
                  <a:pt x="31" y="13"/>
                </a:cubicBezTo>
                <a:cubicBezTo>
                  <a:pt x="7" y="0"/>
                  <a:pt x="7" y="0"/>
                  <a:pt x="7" y="0"/>
                </a:cubicBezTo>
                <a:cubicBezTo>
                  <a:pt x="2" y="8"/>
                  <a:pt x="0" y="17"/>
                  <a:pt x="0" y="27"/>
                </a:cubicBezTo>
                <a:cubicBezTo>
                  <a:pt x="0" y="55"/>
                  <a:pt x="21" y="79"/>
                  <a:pt x="48" y="82"/>
                </a:cubicBezTo>
                <a:cubicBezTo>
                  <a:pt x="50" y="82"/>
                  <a:pt x="52" y="82"/>
                  <a:pt x="54" y="82"/>
                </a:cubicBezTo>
                <a:cubicBezTo>
                  <a:pt x="56" y="82"/>
                  <a:pt x="58" y="82"/>
                  <a:pt x="60" y="82"/>
                </a:cubicBezTo>
                <a:cubicBezTo>
                  <a:pt x="88" y="79"/>
                  <a:pt x="109" y="55"/>
                  <a:pt x="109" y="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91" name="Freeform 124"/>
          <p:cNvSpPr/>
          <p:nvPr/>
        </p:nvSpPr>
        <p:spPr bwMode="auto">
          <a:xfrm>
            <a:off x="5419725" y="3125788"/>
            <a:ext cx="38100" cy="38100"/>
          </a:xfrm>
          <a:custGeom>
            <a:avLst/>
            <a:gdLst>
              <a:gd name="T0" fmla="*/ 21 w 22"/>
              <a:gd name="T1" fmla="*/ 22 h 23"/>
              <a:gd name="T2" fmla="*/ 16 w 22"/>
              <a:gd name="T3" fmla="*/ 6 h 23"/>
              <a:gd name="T4" fmla="*/ 1 w 22"/>
              <a:gd name="T5" fmla="*/ 1 h 23"/>
              <a:gd name="T6" fmla="*/ 5 w 22"/>
              <a:gd name="T7" fmla="*/ 17 h 23"/>
              <a:gd name="T8" fmla="*/ 21 w 22"/>
              <a:gd name="T9" fmla="*/ 22 h 23"/>
            </a:gdLst>
            <a:ahLst/>
            <a:cxnLst>
              <a:cxn ang="0">
                <a:pos x="T0" y="T1"/>
              </a:cxn>
              <a:cxn ang="0">
                <a:pos x="T2" y="T3"/>
              </a:cxn>
              <a:cxn ang="0">
                <a:pos x="T4" y="T5"/>
              </a:cxn>
              <a:cxn ang="0">
                <a:pos x="T6" y="T7"/>
              </a:cxn>
              <a:cxn ang="0">
                <a:pos x="T8" y="T9"/>
              </a:cxn>
            </a:cxnLst>
            <a:rect l="0" t="0" r="r" b="b"/>
            <a:pathLst>
              <a:path w="22" h="23">
                <a:moveTo>
                  <a:pt x="21" y="22"/>
                </a:moveTo>
                <a:cubicBezTo>
                  <a:pt x="22" y="16"/>
                  <a:pt x="21" y="10"/>
                  <a:pt x="16" y="6"/>
                </a:cubicBezTo>
                <a:cubicBezTo>
                  <a:pt x="12" y="2"/>
                  <a:pt x="6" y="0"/>
                  <a:pt x="1" y="1"/>
                </a:cubicBezTo>
                <a:cubicBezTo>
                  <a:pt x="0" y="7"/>
                  <a:pt x="1" y="13"/>
                  <a:pt x="5" y="17"/>
                </a:cubicBezTo>
                <a:cubicBezTo>
                  <a:pt x="10" y="21"/>
                  <a:pt x="16" y="23"/>
                  <a:pt x="21" y="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92" name="Freeform 125"/>
          <p:cNvSpPr/>
          <p:nvPr/>
        </p:nvSpPr>
        <p:spPr bwMode="auto">
          <a:xfrm>
            <a:off x="5487988" y="3125788"/>
            <a:ext cx="39687" cy="38100"/>
          </a:xfrm>
          <a:custGeom>
            <a:avLst/>
            <a:gdLst>
              <a:gd name="T0" fmla="*/ 17 w 23"/>
              <a:gd name="T1" fmla="*/ 17 h 23"/>
              <a:gd name="T2" fmla="*/ 22 w 23"/>
              <a:gd name="T3" fmla="*/ 1 h 23"/>
              <a:gd name="T4" fmla="*/ 6 w 23"/>
              <a:gd name="T5" fmla="*/ 6 h 23"/>
              <a:gd name="T6" fmla="*/ 1 w 23"/>
              <a:gd name="T7" fmla="*/ 22 h 23"/>
              <a:gd name="T8" fmla="*/ 17 w 23"/>
              <a:gd name="T9" fmla="*/ 17 h 23"/>
            </a:gdLst>
            <a:ahLst/>
            <a:cxnLst>
              <a:cxn ang="0">
                <a:pos x="T0" y="T1"/>
              </a:cxn>
              <a:cxn ang="0">
                <a:pos x="T2" y="T3"/>
              </a:cxn>
              <a:cxn ang="0">
                <a:pos x="T4" y="T5"/>
              </a:cxn>
              <a:cxn ang="0">
                <a:pos x="T6" y="T7"/>
              </a:cxn>
              <a:cxn ang="0">
                <a:pos x="T8" y="T9"/>
              </a:cxn>
            </a:cxnLst>
            <a:rect l="0" t="0" r="r" b="b"/>
            <a:pathLst>
              <a:path w="23" h="23">
                <a:moveTo>
                  <a:pt x="17" y="17"/>
                </a:moveTo>
                <a:cubicBezTo>
                  <a:pt x="21" y="13"/>
                  <a:pt x="23" y="7"/>
                  <a:pt x="22" y="1"/>
                </a:cubicBezTo>
                <a:cubicBezTo>
                  <a:pt x="17" y="0"/>
                  <a:pt x="11" y="2"/>
                  <a:pt x="6" y="6"/>
                </a:cubicBezTo>
                <a:cubicBezTo>
                  <a:pt x="2" y="10"/>
                  <a:pt x="0" y="16"/>
                  <a:pt x="1" y="22"/>
                </a:cubicBezTo>
                <a:cubicBezTo>
                  <a:pt x="7" y="23"/>
                  <a:pt x="13" y="21"/>
                  <a:pt x="17" y="1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93" name="Freeform 126"/>
          <p:cNvSpPr/>
          <p:nvPr/>
        </p:nvSpPr>
        <p:spPr bwMode="auto">
          <a:xfrm>
            <a:off x="5418138" y="3192463"/>
            <a:ext cx="109537" cy="31750"/>
          </a:xfrm>
          <a:custGeom>
            <a:avLst/>
            <a:gdLst>
              <a:gd name="T0" fmla="*/ 38 w 64"/>
              <a:gd name="T1" fmla="*/ 1 h 19"/>
              <a:gd name="T2" fmla="*/ 32 w 64"/>
              <a:gd name="T3" fmla="*/ 0 h 19"/>
              <a:gd name="T4" fmla="*/ 26 w 64"/>
              <a:gd name="T5" fmla="*/ 1 h 19"/>
              <a:gd name="T6" fmla="*/ 0 w 64"/>
              <a:gd name="T7" fmla="*/ 19 h 19"/>
              <a:gd name="T8" fmla="*/ 64 w 64"/>
              <a:gd name="T9" fmla="*/ 19 h 19"/>
              <a:gd name="T10" fmla="*/ 38 w 64"/>
              <a:gd name="T11" fmla="*/ 1 h 19"/>
            </a:gdLst>
            <a:ahLst/>
            <a:cxnLst>
              <a:cxn ang="0">
                <a:pos x="T0" y="T1"/>
              </a:cxn>
              <a:cxn ang="0">
                <a:pos x="T2" y="T3"/>
              </a:cxn>
              <a:cxn ang="0">
                <a:pos x="T4" y="T5"/>
              </a:cxn>
              <a:cxn ang="0">
                <a:pos x="T6" y="T7"/>
              </a:cxn>
              <a:cxn ang="0">
                <a:pos x="T8" y="T9"/>
              </a:cxn>
              <a:cxn ang="0">
                <a:pos x="T10" y="T11"/>
              </a:cxn>
            </a:cxnLst>
            <a:rect l="0" t="0" r="r" b="b"/>
            <a:pathLst>
              <a:path w="64" h="19">
                <a:moveTo>
                  <a:pt x="38" y="1"/>
                </a:moveTo>
                <a:cubicBezTo>
                  <a:pt x="36" y="0"/>
                  <a:pt x="34" y="0"/>
                  <a:pt x="32" y="0"/>
                </a:cubicBezTo>
                <a:cubicBezTo>
                  <a:pt x="30" y="0"/>
                  <a:pt x="28" y="0"/>
                  <a:pt x="26" y="1"/>
                </a:cubicBezTo>
                <a:cubicBezTo>
                  <a:pt x="12" y="2"/>
                  <a:pt x="0" y="10"/>
                  <a:pt x="0" y="19"/>
                </a:cubicBezTo>
                <a:cubicBezTo>
                  <a:pt x="64" y="19"/>
                  <a:pt x="64" y="19"/>
                  <a:pt x="64" y="19"/>
                </a:cubicBezTo>
                <a:cubicBezTo>
                  <a:pt x="64" y="10"/>
                  <a:pt x="53" y="2"/>
                  <a:pt x="38"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94" name="Freeform 127"/>
          <p:cNvSpPr/>
          <p:nvPr/>
        </p:nvSpPr>
        <p:spPr bwMode="auto">
          <a:xfrm>
            <a:off x="4238625" y="3316288"/>
            <a:ext cx="60325" cy="106362"/>
          </a:xfrm>
          <a:custGeom>
            <a:avLst/>
            <a:gdLst>
              <a:gd name="T0" fmla="*/ 36 w 36"/>
              <a:gd name="T1" fmla="*/ 31 h 63"/>
              <a:gd name="T2" fmla="*/ 18 w 36"/>
              <a:gd name="T3" fmla="*/ 0 h 63"/>
              <a:gd name="T4" fmla="*/ 0 w 36"/>
              <a:gd name="T5" fmla="*/ 31 h 63"/>
              <a:gd name="T6" fmla="*/ 18 w 36"/>
              <a:gd name="T7" fmla="*/ 63 h 63"/>
              <a:gd name="T8" fmla="*/ 36 w 36"/>
              <a:gd name="T9" fmla="*/ 31 h 63"/>
            </a:gdLst>
            <a:ahLst/>
            <a:cxnLst>
              <a:cxn ang="0">
                <a:pos x="T0" y="T1"/>
              </a:cxn>
              <a:cxn ang="0">
                <a:pos x="T2" y="T3"/>
              </a:cxn>
              <a:cxn ang="0">
                <a:pos x="T4" y="T5"/>
              </a:cxn>
              <a:cxn ang="0">
                <a:pos x="T6" y="T7"/>
              </a:cxn>
              <a:cxn ang="0">
                <a:pos x="T8" y="T9"/>
              </a:cxn>
            </a:cxnLst>
            <a:rect l="0" t="0" r="r" b="b"/>
            <a:pathLst>
              <a:path w="36" h="63">
                <a:moveTo>
                  <a:pt x="36" y="31"/>
                </a:moveTo>
                <a:cubicBezTo>
                  <a:pt x="36" y="20"/>
                  <a:pt x="29" y="4"/>
                  <a:pt x="18" y="0"/>
                </a:cubicBezTo>
                <a:cubicBezTo>
                  <a:pt x="7" y="4"/>
                  <a:pt x="0" y="20"/>
                  <a:pt x="0" y="31"/>
                </a:cubicBezTo>
                <a:cubicBezTo>
                  <a:pt x="0" y="43"/>
                  <a:pt x="7" y="58"/>
                  <a:pt x="18" y="63"/>
                </a:cubicBezTo>
                <a:cubicBezTo>
                  <a:pt x="29" y="58"/>
                  <a:pt x="36" y="43"/>
                  <a:pt x="36" y="3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95" name="Freeform 128"/>
          <p:cNvSpPr/>
          <p:nvPr/>
        </p:nvSpPr>
        <p:spPr bwMode="auto">
          <a:xfrm>
            <a:off x="4281488" y="3384550"/>
            <a:ext cx="98425" cy="77788"/>
          </a:xfrm>
          <a:custGeom>
            <a:avLst/>
            <a:gdLst>
              <a:gd name="T0" fmla="*/ 2 w 58"/>
              <a:gd name="T1" fmla="*/ 38 h 46"/>
              <a:gd name="T2" fmla="*/ 38 w 58"/>
              <a:gd name="T3" fmla="*/ 39 h 46"/>
              <a:gd name="T4" fmla="*/ 57 w 58"/>
              <a:gd name="T5" fmla="*/ 8 h 46"/>
              <a:gd name="T6" fmla="*/ 21 w 58"/>
              <a:gd name="T7" fmla="*/ 7 h 46"/>
              <a:gd name="T8" fmla="*/ 2 w 58"/>
              <a:gd name="T9" fmla="*/ 38 h 46"/>
            </a:gdLst>
            <a:ahLst/>
            <a:cxnLst>
              <a:cxn ang="0">
                <a:pos x="T0" y="T1"/>
              </a:cxn>
              <a:cxn ang="0">
                <a:pos x="T2" y="T3"/>
              </a:cxn>
              <a:cxn ang="0">
                <a:pos x="T4" y="T5"/>
              </a:cxn>
              <a:cxn ang="0">
                <a:pos x="T6" y="T7"/>
              </a:cxn>
              <a:cxn ang="0">
                <a:pos x="T8" y="T9"/>
              </a:cxn>
            </a:cxnLst>
            <a:rect l="0" t="0" r="r" b="b"/>
            <a:pathLst>
              <a:path w="58" h="46">
                <a:moveTo>
                  <a:pt x="2" y="38"/>
                </a:moveTo>
                <a:cubicBezTo>
                  <a:pt x="11" y="46"/>
                  <a:pt x="28" y="44"/>
                  <a:pt x="38" y="39"/>
                </a:cubicBezTo>
                <a:cubicBezTo>
                  <a:pt x="48" y="33"/>
                  <a:pt x="58" y="19"/>
                  <a:pt x="57" y="8"/>
                </a:cubicBezTo>
                <a:cubicBezTo>
                  <a:pt x="47" y="0"/>
                  <a:pt x="30" y="2"/>
                  <a:pt x="21" y="7"/>
                </a:cubicBezTo>
                <a:cubicBezTo>
                  <a:pt x="11" y="13"/>
                  <a:pt x="0" y="27"/>
                  <a:pt x="2"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96" name="Freeform 129"/>
          <p:cNvSpPr/>
          <p:nvPr/>
        </p:nvSpPr>
        <p:spPr bwMode="auto">
          <a:xfrm>
            <a:off x="4281488" y="3462338"/>
            <a:ext cx="98425" cy="76200"/>
          </a:xfrm>
          <a:custGeom>
            <a:avLst/>
            <a:gdLst>
              <a:gd name="T0" fmla="*/ 38 w 58"/>
              <a:gd name="T1" fmla="*/ 38 h 45"/>
              <a:gd name="T2" fmla="*/ 57 w 58"/>
              <a:gd name="T3" fmla="*/ 7 h 45"/>
              <a:gd name="T4" fmla="*/ 21 w 58"/>
              <a:gd name="T5" fmla="*/ 7 h 45"/>
              <a:gd name="T6" fmla="*/ 2 w 58"/>
              <a:gd name="T7" fmla="*/ 38 h 45"/>
              <a:gd name="T8" fmla="*/ 38 w 58"/>
              <a:gd name="T9" fmla="*/ 38 h 45"/>
            </a:gdLst>
            <a:ahLst/>
            <a:cxnLst>
              <a:cxn ang="0">
                <a:pos x="T0" y="T1"/>
              </a:cxn>
              <a:cxn ang="0">
                <a:pos x="T2" y="T3"/>
              </a:cxn>
              <a:cxn ang="0">
                <a:pos x="T4" y="T5"/>
              </a:cxn>
              <a:cxn ang="0">
                <a:pos x="T6" y="T7"/>
              </a:cxn>
              <a:cxn ang="0">
                <a:pos x="T8" y="T9"/>
              </a:cxn>
            </a:cxnLst>
            <a:rect l="0" t="0" r="r" b="b"/>
            <a:pathLst>
              <a:path w="58" h="45">
                <a:moveTo>
                  <a:pt x="38" y="38"/>
                </a:moveTo>
                <a:cubicBezTo>
                  <a:pt x="48" y="33"/>
                  <a:pt x="58" y="19"/>
                  <a:pt x="57" y="7"/>
                </a:cubicBezTo>
                <a:cubicBezTo>
                  <a:pt x="47" y="0"/>
                  <a:pt x="30" y="1"/>
                  <a:pt x="21" y="7"/>
                </a:cubicBezTo>
                <a:cubicBezTo>
                  <a:pt x="11" y="12"/>
                  <a:pt x="0" y="26"/>
                  <a:pt x="2" y="38"/>
                </a:cubicBezTo>
                <a:cubicBezTo>
                  <a:pt x="11" y="45"/>
                  <a:pt x="28" y="44"/>
                  <a:pt x="38"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97" name="Freeform 130"/>
          <p:cNvSpPr/>
          <p:nvPr/>
        </p:nvSpPr>
        <p:spPr bwMode="auto">
          <a:xfrm>
            <a:off x="4159250" y="3384550"/>
            <a:ext cx="98425" cy="77788"/>
          </a:xfrm>
          <a:custGeom>
            <a:avLst/>
            <a:gdLst>
              <a:gd name="T0" fmla="*/ 20 w 58"/>
              <a:gd name="T1" fmla="*/ 39 h 46"/>
              <a:gd name="T2" fmla="*/ 57 w 58"/>
              <a:gd name="T3" fmla="*/ 38 h 46"/>
              <a:gd name="T4" fmla="*/ 38 w 58"/>
              <a:gd name="T5" fmla="*/ 7 h 46"/>
              <a:gd name="T6" fmla="*/ 2 w 58"/>
              <a:gd name="T7" fmla="*/ 8 h 46"/>
              <a:gd name="T8" fmla="*/ 20 w 58"/>
              <a:gd name="T9" fmla="*/ 39 h 46"/>
            </a:gdLst>
            <a:ahLst/>
            <a:cxnLst>
              <a:cxn ang="0">
                <a:pos x="T0" y="T1"/>
              </a:cxn>
              <a:cxn ang="0">
                <a:pos x="T2" y="T3"/>
              </a:cxn>
              <a:cxn ang="0">
                <a:pos x="T4" y="T5"/>
              </a:cxn>
              <a:cxn ang="0">
                <a:pos x="T6" y="T7"/>
              </a:cxn>
              <a:cxn ang="0">
                <a:pos x="T8" y="T9"/>
              </a:cxn>
            </a:cxnLst>
            <a:rect l="0" t="0" r="r" b="b"/>
            <a:pathLst>
              <a:path w="58" h="46">
                <a:moveTo>
                  <a:pt x="20" y="39"/>
                </a:moveTo>
                <a:cubicBezTo>
                  <a:pt x="30" y="44"/>
                  <a:pt x="47" y="46"/>
                  <a:pt x="57" y="38"/>
                </a:cubicBezTo>
                <a:cubicBezTo>
                  <a:pt x="58" y="27"/>
                  <a:pt x="48" y="13"/>
                  <a:pt x="38" y="7"/>
                </a:cubicBezTo>
                <a:cubicBezTo>
                  <a:pt x="28" y="2"/>
                  <a:pt x="11" y="0"/>
                  <a:pt x="2" y="8"/>
                </a:cubicBezTo>
                <a:cubicBezTo>
                  <a:pt x="0" y="19"/>
                  <a:pt x="11" y="33"/>
                  <a:pt x="20" y="3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98" name="Freeform 131"/>
          <p:cNvSpPr/>
          <p:nvPr/>
        </p:nvSpPr>
        <p:spPr bwMode="auto">
          <a:xfrm>
            <a:off x="4159250" y="3462338"/>
            <a:ext cx="98425" cy="76200"/>
          </a:xfrm>
          <a:custGeom>
            <a:avLst/>
            <a:gdLst>
              <a:gd name="T0" fmla="*/ 20 w 58"/>
              <a:gd name="T1" fmla="*/ 38 h 45"/>
              <a:gd name="T2" fmla="*/ 57 w 58"/>
              <a:gd name="T3" fmla="*/ 38 h 45"/>
              <a:gd name="T4" fmla="*/ 38 w 58"/>
              <a:gd name="T5" fmla="*/ 7 h 45"/>
              <a:gd name="T6" fmla="*/ 2 w 58"/>
              <a:gd name="T7" fmla="*/ 7 h 45"/>
              <a:gd name="T8" fmla="*/ 20 w 58"/>
              <a:gd name="T9" fmla="*/ 38 h 45"/>
            </a:gdLst>
            <a:ahLst/>
            <a:cxnLst>
              <a:cxn ang="0">
                <a:pos x="T0" y="T1"/>
              </a:cxn>
              <a:cxn ang="0">
                <a:pos x="T2" y="T3"/>
              </a:cxn>
              <a:cxn ang="0">
                <a:pos x="T4" y="T5"/>
              </a:cxn>
              <a:cxn ang="0">
                <a:pos x="T6" y="T7"/>
              </a:cxn>
              <a:cxn ang="0">
                <a:pos x="T8" y="T9"/>
              </a:cxn>
            </a:cxnLst>
            <a:rect l="0" t="0" r="r" b="b"/>
            <a:pathLst>
              <a:path w="58" h="45">
                <a:moveTo>
                  <a:pt x="20" y="38"/>
                </a:moveTo>
                <a:cubicBezTo>
                  <a:pt x="30" y="44"/>
                  <a:pt x="47" y="45"/>
                  <a:pt x="57" y="38"/>
                </a:cubicBezTo>
                <a:cubicBezTo>
                  <a:pt x="58" y="26"/>
                  <a:pt x="48" y="12"/>
                  <a:pt x="38" y="7"/>
                </a:cubicBezTo>
                <a:cubicBezTo>
                  <a:pt x="28" y="1"/>
                  <a:pt x="11" y="0"/>
                  <a:pt x="2" y="7"/>
                </a:cubicBezTo>
                <a:cubicBezTo>
                  <a:pt x="0" y="19"/>
                  <a:pt x="11" y="33"/>
                  <a:pt x="20"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899" name="Freeform 132"/>
          <p:cNvSpPr/>
          <p:nvPr/>
        </p:nvSpPr>
        <p:spPr bwMode="auto">
          <a:xfrm>
            <a:off x="4264025" y="3435350"/>
            <a:ext cx="11113" cy="123825"/>
          </a:xfrm>
          <a:custGeom>
            <a:avLst/>
            <a:gdLst>
              <a:gd name="T0" fmla="*/ 0 w 7"/>
              <a:gd name="T1" fmla="*/ 2 h 73"/>
              <a:gd name="T2" fmla="*/ 0 w 7"/>
              <a:gd name="T3" fmla="*/ 70 h 73"/>
              <a:gd name="T4" fmla="*/ 3 w 7"/>
              <a:gd name="T5" fmla="*/ 73 h 73"/>
              <a:gd name="T6" fmla="*/ 7 w 7"/>
              <a:gd name="T7" fmla="*/ 70 h 73"/>
              <a:gd name="T8" fmla="*/ 7 w 7"/>
              <a:gd name="T9" fmla="*/ 2 h 73"/>
              <a:gd name="T10" fmla="*/ 3 w 7"/>
              <a:gd name="T11" fmla="*/ 0 h 73"/>
              <a:gd name="T12" fmla="*/ 0 w 7"/>
              <a:gd name="T13" fmla="*/ 2 h 73"/>
            </a:gdLst>
            <a:ahLst/>
            <a:cxnLst>
              <a:cxn ang="0">
                <a:pos x="T0" y="T1"/>
              </a:cxn>
              <a:cxn ang="0">
                <a:pos x="T2" y="T3"/>
              </a:cxn>
              <a:cxn ang="0">
                <a:pos x="T4" y="T5"/>
              </a:cxn>
              <a:cxn ang="0">
                <a:pos x="T6" y="T7"/>
              </a:cxn>
              <a:cxn ang="0">
                <a:pos x="T8" y="T9"/>
              </a:cxn>
              <a:cxn ang="0">
                <a:pos x="T10" y="T11"/>
              </a:cxn>
              <a:cxn ang="0">
                <a:pos x="T12" y="T13"/>
              </a:cxn>
            </a:cxnLst>
            <a:rect l="0" t="0" r="r" b="b"/>
            <a:pathLst>
              <a:path w="7" h="73">
                <a:moveTo>
                  <a:pt x="0" y="2"/>
                </a:moveTo>
                <a:cubicBezTo>
                  <a:pt x="0" y="70"/>
                  <a:pt x="0" y="70"/>
                  <a:pt x="0" y="70"/>
                </a:cubicBezTo>
                <a:cubicBezTo>
                  <a:pt x="0" y="72"/>
                  <a:pt x="1" y="73"/>
                  <a:pt x="3" y="73"/>
                </a:cubicBezTo>
                <a:cubicBezTo>
                  <a:pt x="5" y="73"/>
                  <a:pt x="7" y="72"/>
                  <a:pt x="7" y="70"/>
                </a:cubicBezTo>
                <a:cubicBezTo>
                  <a:pt x="7" y="2"/>
                  <a:pt x="7" y="2"/>
                  <a:pt x="7" y="2"/>
                </a:cubicBezTo>
                <a:cubicBezTo>
                  <a:pt x="7" y="1"/>
                  <a:pt x="5" y="0"/>
                  <a:pt x="3" y="0"/>
                </a:cubicBezTo>
                <a:cubicBezTo>
                  <a:pt x="1" y="0"/>
                  <a:pt x="0" y="1"/>
                  <a:pt x="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00" name="Freeform 133"/>
          <p:cNvSpPr>
            <a:spLocks noEditPoints="1"/>
          </p:cNvSpPr>
          <p:nvPr/>
        </p:nvSpPr>
        <p:spPr bwMode="auto">
          <a:xfrm>
            <a:off x="5202238" y="3979863"/>
            <a:ext cx="227012" cy="266700"/>
          </a:xfrm>
          <a:custGeom>
            <a:avLst/>
            <a:gdLst>
              <a:gd name="T0" fmla="*/ 124 w 134"/>
              <a:gd name="T1" fmla="*/ 144 h 157"/>
              <a:gd name="T2" fmla="*/ 134 w 134"/>
              <a:gd name="T3" fmla="*/ 28 h 157"/>
              <a:gd name="T4" fmla="*/ 114 w 134"/>
              <a:gd name="T5" fmla="*/ 21 h 157"/>
              <a:gd name="T6" fmla="*/ 132 w 134"/>
              <a:gd name="T7" fmla="*/ 2 h 157"/>
              <a:gd name="T8" fmla="*/ 112 w 134"/>
              <a:gd name="T9" fmla="*/ 12 h 157"/>
              <a:gd name="T10" fmla="*/ 122 w 134"/>
              <a:gd name="T11" fmla="*/ 41 h 157"/>
              <a:gd name="T12" fmla="*/ 112 w 134"/>
              <a:gd name="T13" fmla="*/ 109 h 157"/>
              <a:gd name="T14" fmla="*/ 120 w 134"/>
              <a:gd name="T15" fmla="*/ 127 h 157"/>
              <a:gd name="T16" fmla="*/ 112 w 134"/>
              <a:gd name="T17" fmla="*/ 157 h 157"/>
              <a:gd name="T18" fmla="*/ 112 w 134"/>
              <a:gd name="T19" fmla="*/ 12 h 157"/>
              <a:gd name="T20" fmla="*/ 102 w 134"/>
              <a:gd name="T21" fmla="*/ 15 h 157"/>
              <a:gd name="T22" fmla="*/ 86 w 134"/>
              <a:gd name="T23" fmla="*/ 7 h 157"/>
              <a:gd name="T24" fmla="*/ 91 w 134"/>
              <a:gd name="T25" fmla="*/ 21 h 157"/>
              <a:gd name="T26" fmla="*/ 86 w 134"/>
              <a:gd name="T27" fmla="*/ 28 h 157"/>
              <a:gd name="T28" fmla="*/ 112 w 134"/>
              <a:gd name="T29" fmla="*/ 41 h 157"/>
              <a:gd name="T30" fmla="*/ 86 w 134"/>
              <a:gd name="T31" fmla="*/ 144 h 157"/>
              <a:gd name="T32" fmla="*/ 108 w 134"/>
              <a:gd name="T33" fmla="*/ 157 h 157"/>
              <a:gd name="T34" fmla="*/ 112 w 134"/>
              <a:gd name="T35" fmla="*/ 135 h 157"/>
              <a:gd name="T36" fmla="*/ 104 w 134"/>
              <a:gd name="T37" fmla="*/ 127 h 157"/>
              <a:gd name="T38" fmla="*/ 112 w 134"/>
              <a:gd name="T39" fmla="*/ 119 h 157"/>
              <a:gd name="T40" fmla="*/ 112 w 134"/>
              <a:gd name="T41" fmla="*/ 109 h 157"/>
              <a:gd name="T42" fmla="*/ 86 w 134"/>
              <a:gd name="T43" fmla="*/ 119 h 157"/>
              <a:gd name="T44" fmla="*/ 86 w 134"/>
              <a:gd name="T45" fmla="*/ 135 h 157"/>
              <a:gd name="T46" fmla="*/ 86 w 134"/>
              <a:gd name="T47" fmla="*/ 135 h 157"/>
              <a:gd name="T48" fmla="*/ 86 w 134"/>
              <a:gd name="T49" fmla="*/ 7 h 157"/>
              <a:gd name="T50" fmla="*/ 72 w 134"/>
              <a:gd name="T51" fmla="*/ 2 h 157"/>
              <a:gd name="T52" fmla="*/ 86 w 134"/>
              <a:gd name="T53" fmla="*/ 18 h 157"/>
              <a:gd name="T54" fmla="*/ 86 w 134"/>
              <a:gd name="T55" fmla="*/ 28 h 157"/>
              <a:gd name="T56" fmla="*/ 67 w 134"/>
              <a:gd name="T57" fmla="*/ 41 h 157"/>
              <a:gd name="T58" fmla="*/ 86 w 134"/>
              <a:gd name="T59" fmla="*/ 28 h 157"/>
              <a:gd name="T60" fmla="*/ 86 w 134"/>
              <a:gd name="T61" fmla="*/ 144 h 157"/>
              <a:gd name="T62" fmla="*/ 86 w 134"/>
              <a:gd name="T63" fmla="*/ 135 h 157"/>
              <a:gd name="T64" fmla="*/ 86 w 134"/>
              <a:gd name="T65" fmla="*/ 119 h 157"/>
              <a:gd name="T66" fmla="*/ 67 w 134"/>
              <a:gd name="T67" fmla="*/ 109 h 157"/>
              <a:gd name="T68" fmla="*/ 67 w 134"/>
              <a:gd name="T69" fmla="*/ 28 h 157"/>
              <a:gd name="T70" fmla="*/ 0 w 134"/>
              <a:gd name="T71" fmla="*/ 144 h 157"/>
              <a:gd name="T72" fmla="*/ 10 w 134"/>
              <a:gd name="T73" fmla="*/ 157 h 157"/>
              <a:gd name="T74" fmla="*/ 26 w 134"/>
              <a:gd name="T75" fmla="*/ 144 h 157"/>
              <a:gd name="T76" fmla="*/ 67 w 134"/>
              <a:gd name="T77" fmla="*/ 109 h 157"/>
              <a:gd name="T78" fmla="*/ 12 w 134"/>
              <a:gd name="T79" fmla="*/ 41 h 157"/>
              <a:gd name="T80" fmla="*/ 67 w 134"/>
              <a:gd name="T81" fmla="*/ 4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4" h="157">
                <a:moveTo>
                  <a:pt x="124" y="157"/>
                </a:moveTo>
                <a:cubicBezTo>
                  <a:pt x="124" y="144"/>
                  <a:pt x="124" y="144"/>
                  <a:pt x="124" y="144"/>
                </a:cubicBezTo>
                <a:cubicBezTo>
                  <a:pt x="134" y="144"/>
                  <a:pt x="134" y="144"/>
                  <a:pt x="134" y="144"/>
                </a:cubicBezTo>
                <a:cubicBezTo>
                  <a:pt x="134" y="28"/>
                  <a:pt x="134" y="28"/>
                  <a:pt x="134" y="28"/>
                </a:cubicBezTo>
                <a:cubicBezTo>
                  <a:pt x="115" y="28"/>
                  <a:pt x="115" y="28"/>
                  <a:pt x="115" y="28"/>
                </a:cubicBezTo>
                <a:cubicBezTo>
                  <a:pt x="115" y="25"/>
                  <a:pt x="115" y="23"/>
                  <a:pt x="114" y="21"/>
                </a:cubicBezTo>
                <a:cubicBezTo>
                  <a:pt x="131" y="8"/>
                  <a:pt x="131" y="8"/>
                  <a:pt x="131" y="8"/>
                </a:cubicBezTo>
                <a:cubicBezTo>
                  <a:pt x="133" y="6"/>
                  <a:pt x="133" y="4"/>
                  <a:pt x="132" y="2"/>
                </a:cubicBezTo>
                <a:cubicBezTo>
                  <a:pt x="130" y="0"/>
                  <a:pt x="128" y="0"/>
                  <a:pt x="126" y="1"/>
                </a:cubicBezTo>
                <a:cubicBezTo>
                  <a:pt x="112" y="12"/>
                  <a:pt x="112" y="12"/>
                  <a:pt x="112" y="12"/>
                </a:cubicBezTo>
                <a:cubicBezTo>
                  <a:pt x="112" y="41"/>
                  <a:pt x="112" y="41"/>
                  <a:pt x="112" y="41"/>
                </a:cubicBezTo>
                <a:cubicBezTo>
                  <a:pt x="122" y="41"/>
                  <a:pt x="122" y="41"/>
                  <a:pt x="122" y="41"/>
                </a:cubicBezTo>
                <a:cubicBezTo>
                  <a:pt x="122" y="109"/>
                  <a:pt x="122" y="109"/>
                  <a:pt x="122" y="109"/>
                </a:cubicBezTo>
                <a:cubicBezTo>
                  <a:pt x="112" y="109"/>
                  <a:pt x="112" y="109"/>
                  <a:pt x="112" y="109"/>
                </a:cubicBezTo>
                <a:cubicBezTo>
                  <a:pt x="112" y="119"/>
                  <a:pt x="112" y="119"/>
                  <a:pt x="112" y="119"/>
                </a:cubicBezTo>
                <a:cubicBezTo>
                  <a:pt x="116" y="119"/>
                  <a:pt x="120" y="123"/>
                  <a:pt x="120" y="127"/>
                </a:cubicBezTo>
                <a:cubicBezTo>
                  <a:pt x="120" y="131"/>
                  <a:pt x="116" y="135"/>
                  <a:pt x="112" y="135"/>
                </a:cubicBezTo>
                <a:cubicBezTo>
                  <a:pt x="112" y="157"/>
                  <a:pt x="112" y="157"/>
                  <a:pt x="112" y="157"/>
                </a:cubicBezTo>
                <a:lnTo>
                  <a:pt x="124" y="157"/>
                </a:lnTo>
                <a:close/>
                <a:moveTo>
                  <a:pt x="112" y="12"/>
                </a:moveTo>
                <a:cubicBezTo>
                  <a:pt x="107" y="16"/>
                  <a:pt x="107" y="16"/>
                  <a:pt x="107" y="16"/>
                </a:cubicBezTo>
                <a:cubicBezTo>
                  <a:pt x="106" y="15"/>
                  <a:pt x="104" y="15"/>
                  <a:pt x="102" y="15"/>
                </a:cubicBezTo>
                <a:cubicBezTo>
                  <a:pt x="100" y="15"/>
                  <a:pt x="99" y="15"/>
                  <a:pt x="97" y="16"/>
                </a:cubicBezTo>
                <a:cubicBezTo>
                  <a:pt x="86" y="7"/>
                  <a:pt x="86" y="7"/>
                  <a:pt x="86" y="7"/>
                </a:cubicBezTo>
                <a:cubicBezTo>
                  <a:pt x="86" y="18"/>
                  <a:pt x="86" y="18"/>
                  <a:pt x="86" y="18"/>
                </a:cubicBezTo>
                <a:cubicBezTo>
                  <a:pt x="91" y="21"/>
                  <a:pt x="91" y="21"/>
                  <a:pt x="91" y="21"/>
                </a:cubicBezTo>
                <a:cubicBezTo>
                  <a:pt x="89" y="23"/>
                  <a:pt x="89" y="25"/>
                  <a:pt x="89" y="28"/>
                </a:cubicBezTo>
                <a:cubicBezTo>
                  <a:pt x="86" y="28"/>
                  <a:pt x="86" y="28"/>
                  <a:pt x="86" y="28"/>
                </a:cubicBezTo>
                <a:cubicBezTo>
                  <a:pt x="86" y="41"/>
                  <a:pt x="86" y="41"/>
                  <a:pt x="86" y="41"/>
                </a:cubicBezTo>
                <a:cubicBezTo>
                  <a:pt x="112" y="41"/>
                  <a:pt x="112" y="41"/>
                  <a:pt x="112" y="41"/>
                </a:cubicBezTo>
                <a:cubicBezTo>
                  <a:pt x="112" y="12"/>
                  <a:pt x="112" y="12"/>
                  <a:pt x="112" y="12"/>
                </a:cubicBezTo>
                <a:close/>
                <a:moveTo>
                  <a:pt x="86" y="144"/>
                </a:moveTo>
                <a:cubicBezTo>
                  <a:pt x="108" y="144"/>
                  <a:pt x="108" y="144"/>
                  <a:pt x="108" y="144"/>
                </a:cubicBezTo>
                <a:cubicBezTo>
                  <a:pt x="108" y="157"/>
                  <a:pt x="108" y="157"/>
                  <a:pt x="108" y="157"/>
                </a:cubicBezTo>
                <a:cubicBezTo>
                  <a:pt x="112" y="157"/>
                  <a:pt x="112" y="157"/>
                  <a:pt x="112" y="157"/>
                </a:cubicBezTo>
                <a:cubicBezTo>
                  <a:pt x="112" y="135"/>
                  <a:pt x="112" y="135"/>
                  <a:pt x="112" y="135"/>
                </a:cubicBezTo>
                <a:cubicBezTo>
                  <a:pt x="112" y="135"/>
                  <a:pt x="112" y="135"/>
                  <a:pt x="112" y="135"/>
                </a:cubicBezTo>
                <a:cubicBezTo>
                  <a:pt x="107" y="135"/>
                  <a:pt x="104" y="131"/>
                  <a:pt x="104" y="127"/>
                </a:cubicBezTo>
                <a:cubicBezTo>
                  <a:pt x="104" y="127"/>
                  <a:pt x="104" y="127"/>
                  <a:pt x="104" y="127"/>
                </a:cubicBezTo>
                <a:cubicBezTo>
                  <a:pt x="104" y="123"/>
                  <a:pt x="107" y="119"/>
                  <a:pt x="112" y="119"/>
                </a:cubicBezTo>
                <a:cubicBezTo>
                  <a:pt x="112" y="119"/>
                  <a:pt x="112" y="119"/>
                  <a:pt x="112" y="119"/>
                </a:cubicBezTo>
                <a:cubicBezTo>
                  <a:pt x="112" y="109"/>
                  <a:pt x="112" y="109"/>
                  <a:pt x="112" y="109"/>
                </a:cubicBezTo>
                <a:cubicBezTo>
                  <a:pt x="86" y="109"/>
                  <a:pt x="86" y="109"/>
                  <a:pt x="86" y="109"/>
                </a:cubicBezTo>
                <a:cubicBezTo>
                  <a:pt x="86" y="119"/>
                  <a:pt x="86" y="119"/>
                  <a:pt x="86" y="119"/>
                </a:cubicBezTo>
                <a:cubicBezTo>
                  <a:pt x="90" y="119"/>
                  <a:pt x="94" y="123"/>
                  <a:pt x="94" y="127"/>
                </a:cubicBezTo>
                <a:cubicBezTo>
                  <a:pt x="94" y="131"/>
                  <a:pt x="90" y="135"/>
                  <a:pt x="86" y="135"/>
                </a:cubicBezTo>
                <a:cubicBezTo>
                  <a:pt x="86" y="144"/>
                  <a:pt x="86" y="144"/>
                  <a:pt x="86" y="144"/>
                </a:cubicBezTo>
                <a:close/>
                <a:moveTo>
                  <a:pt x="86" y="135"/>
                </a:moveTo>
                <a:cubicBezTo>
                  <a:pt x="86" y="135"/>
                  <a:pt x="86" y="135"/>
                  <a:pt x="86" y="135"/>
                </a:cubicBezTo>
                <a:moveTo>
                  <a:pt x="86" y="7"/>
                </a:moveTo>
                <a:cubicBezTo>
                  <a:pt x="78" y="1"/>
                  <a:pt x="78" y="1"/>
                  <a:pt x="78" y="1"/>
                </a:cubicBezTo>
                <a:cubicBezTo>
                  <a:pt x="76" y="0"/>
                  <a:pt x="74" y="0"/>
                  <a:pt x="72" y="2"/>
                </a:cubicBezTo>
                <a:cubicBezTo>
                  <a:pt x="71" y="4"/>
                  <a:pt x="71" y="6"/>
                  <a:pt x="73" y="8"/>
                </a:cubicBezTo>
                <a:cubicBezTo>
                  <a:pt x="86" y="18"/>
                  <a:pt x="86" y="18"/>
                  <a:pt x="86" y="18"/>
                </a:cubicBezTo>
                <a:cubicBezTo>
                  <a:pt x="86" y="7"/>
                  <a:pt x="86" y="7"/>
                  <a:pt x="86" y="7"/>
                </a:cubicBezTo>
                <a:close/>
                <a:moveTo>
                  <a:pt x="86" y="28"/>
                </a:moveTo>
                <a:cubicBezTo>
                  <a:pt x="67" y="28"/>
                  <a:pt x="67" y="28"/>
                  <a:pt x="67" y="28"/>
                </a:cubicBezTo>
                <a:cubicBezTo>
                  <a:pt x="67" y="41"/>
                  <a:pt x="67" y="41"/>
                  <a:pt x="67" y="41"/>
                </a:cubicBezTo>
                <a:cubicBezTo>
                  <a:pt x="86" y="41"/>
                  <a:pt x="86" y="41"/>
                  <a:pt x="86" y="41"/>
                </a:cubicBezTo>
                <a:cubicBezTo>
                  <a:pt x="86" y="28"/>
                  <a:pt x="86" y="28"/>
                  <a:pt x="86" y="28"/>
                </a:cubicBezTo>
                <a:close/>
                <a:moveTo>
                  <a:pt x="67" y="144"/>
                </a:moveTo>
                <a:cubicBezTo>
                  <a:pt x="86" y="144"/>
                  <a:pt x="86" y="144"/>
                  <a:pt x="86" y="144"/>
                </a:cubicBezTo>
                <a:cubicBezTo>
                  <a:pt x="86" y="135"/>
                  <a:pt x="86" y="135"/>
                  <a:pt x="86" y="135"/>
                </a:cubicBezTo>
                <a:cubicBezTo>
                  <a:pt x="86" y="135"/>
                  <a:pt x="86" y="135"/>
                  <a:pt x="86" y="135"/>
                </a:cubicBezTo>
                <a:cubicBezTo>
                  <a:pt x="82" y="135"/>
                  <a:pt x="78" y="131"/>
                  <a:pt x="78" y="127"/>
                </a:cubicBezTo>
                <a:cubicBezTo>
                  <a:pt x="78" y="123"/>
                  <a:pt x="82" y="119"/>
                  <a:pt x="86" y="119"/>
                </a:cubicBezTo>
                <a:cubicBezTo>
                  <a:pt x="86" y="109"/>
                  <a:pt x="86" y="109"/>
                  <a:pt x="86" y="109"/>
                </a:cubicBezTo>
                <a:cubicBezTo>
                  <a:pt x="67" y="109"/>
                  <a:pt x="67" y="109"/>
                  <a:pt x="67" y="109"/>
                </a:cubicBezTo>
                <a:lnTo>
                  <a:pt x="67" y="144"/>
                </a:lnTo>
                <a:close/>
                <a:moveTo>
                  <a:pt x="67" y="28"/>
                </a:moveTo>
                <a:cubicBezTo>
                  <a:pt x="0" y="28"/>
                  <a:pt x="0" y="28"/>
                  <a:pt x="0" y="28"/>
                </a:cubicBezTo>
                <a:cubicBezTo>
                  <a:pt x="0" y="144"/>
                  <a:pt x="0" y="144"/>
                  <a:pt x="0" y="144"/>
                </a:cubicBezTo>
                <a:cubicBezTo>
                  <a:pt x="10" y="144"/>
                  <a:pt x="10" y="144"/>
                  <a:pt x="10" y="144"/>
                </a:cubicBezTo>
                <a:cubicBezTo>
                  <a:pt x="10" y="157"/>
                  <a:pt x="10" y="157"/>
                  <a:pt x="10" y="157"/>
                </a:cubicBezTo>
                <a:cubicBezTo>
                  <a:pt x="26" y="157"/>
                  <a:pt x="26" y="157"/>
                  <a:pt x="26" y="157"/>
                </a:cubicBezTo>
                <a:cubicBezTo>
                  <a:pt x="26" y="144"/>
                  <a:pt x="26" y="144"/>
                  <a:pt x="26" y="144"/>
                </a:cubicBezTo>
                <a:cubicBezTo>
                  <a:pt x="67" y="144"/>
                  <a:pt x="67" y="144"/>
                  <a:pt x="67" y="144"/>
                </a:cubicBezTo>
                <a:cubicBezTo>
                  <a:pt x="67" y="109"/>
                  <a:pt x="67" y="109"/>
                  <a:pt x="67" y="109"/>
                </a:cubicBezTo>
                <a:cubicBezTo>
                  <a:pt x="12" y="109"/>
                  <a:pt x="12" y="109"/>
                  <a:pt x="12" y="109"/>
                </a:cubicBezTo>
                <a:cubicBezTo>
                  <a:pt x="12" y="41"/>
                  <a:pt x="12" y="41"/>
                  <a:pt x="12" y="41"/>
                </a:cubicBezTo>
                <a:cubicBezTo>
                  <a:pt x="12" y="41"/>
                  <a:pt x="12" y="41"/>
                  <a:pt x="12" y="41"/>
                </a:cubicBezTo>
                <a:cubicBezTo>
                  <a:pt x="67" y="41"/>
                  <a:pt x="67" y="41"/>
                  <a:pt x="67" y="41"/>
                </a:cubicBezTo>
                <a:lnTo>
                  <a:pt x="67" y="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01" name="Oval 134"/>
          <p:cNvSpPr>
            <a:spLocks noChangeArrowheads="1"/>
          </p:cNvSpPr>
          <p:nvPr/>
        </p:nvSpPr>
        <p:spPr bwMode="auto">
          <a:xfrm>
            <a:off x="5534025" y="4249738"/>
            <a:ext cx="47625" cy="4762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02" name="Freeform 135"/>
          <p:cNvSpPr>
            <a:spLocks noEditPoints="1"/>
          </p:cNvSpPr>
          <p:nvPr/>
        </p:nvSpPr>
        <p:spPr bwMode="auto">
          <a:xfrm>
            <a:off x="5353050" y="4387850"/>
            <a:ext cx="103188" cy="103188"/>
          </a:xfrm>
          <a:custGeom>
            <a:avLst/>
            <a:gdLst>
              <a:gd name="T0" fmla="*/ 30 w 61"/>
              <a:gd name="T1" fmla="*/ 61 h 61"/>
              <a:gd name="T2" fmla="*/ 61 w 61"/>
              <a:gd name="T3" fmla="*/ 31 h 61"/>
              <a:gd name="T4" fmla="*/ 30 w 61"/>
              <a:gd name="T5" fmla="*/ 0 h 61"/>
              <a:gd name="T6" fmla="*/ 30 w 61"/>
              <a:gd name="T7" fmla="*/ 14 h 61"/>
              <a:gd name="T8" fmla="*/ 47 w 61"/>
              <a:gd name="T9" fmla="*/ 31 h 61"/>
              <a:gd name="T10" fmla="*/ 30 w 61"/>
              <a:gd name="T11" fmla="*/ 47 h 61"/>
              <a:gd name="T12" fmla="*/ 30 w 61"/>
              <a:gd name="T13" fmla="*/ 61 h 61"/>
              <a:gd name="T14" fmla="*/ 30 w 61"/>
              <a:gd name="T15" fmla="*/ 0 h 61"/>
              <a:gd name="T16" fmla="*/ 0 w 61"/>
              <a:gd name="T17" fmla="*/ 31 h 61"/>
              <a:gd name="T18" fmla="*/ 30 w 61"/>
              <a:gd name="T19" fmla="*/ 61 h 61"/>
              <a:gd name="T20" fmla="*/ 30 w 61"/>
              <a:gd name="T21" fmla="*/ 61 h 61"/>
              <a:gd name="T22" fmla="*/ 30 w 61"/>
              <a:gd name="T23" fmla="*/ 47 h 61"/>
              <a:gd name="T24" fmla="*/ 30 w 61"/>
              <a:gd name="T25" fmla="*/ 47 h 61"/>
              <a:gd name="T26" fmla="*/ 30 w 61"/>
              <a:gd name="T27" fmla="*/ 47 h 61"/>
              <a:gd name="T28" fmla="*/ 14 w 61"/>
              <a:gd name="T29" fmla="*/ 31 h 61"/>
              <a:gd name="T30" fmla="*/ 30 w 61"/>
              <a:gd name="T31" fmla="*/ 14 h 61"/>
              <a:gd name="T32" fmla="*/ 30 w 61"/>
              <a:gd name="T33" fmla="*/ 14 h 61"/>
              <a:gd name="T34" fmla="*/ 30 w 61"/>
              <a:gd name="T3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61">
                <a:moveTo>
                  <a:pt x="30" y="61"/>
                </a:moveTo>
                <a:cubicBezTo>
                  <a:pt x="47" y="61"/>
                  <a:pt x="61" y="47"/>
                  <a:pt x="61" y="31"/>
                </a:cubicBezTo>
                <a:cubicBezTo>
                  <a:pt x="61" y="14"/>
                  <a:pt x="47" y="0"/>
                  <a:pt x="30" y="0"/>
                </a:cubicBezTo>
                <a:cubicBezTo>
                  <a:pt x="30" y="14"/>
                  <a:pt x="30" y="14"/>
                  <a:pt x="30" y="14"/>
                </a:cubicBezTo>
                <a:cubicBezTo>
                  <a:pt x="39" y="14"/>
                  <a:pt x="47" y="22"/>
                  <a:pt x="47" y="31"/>
                </a:cubicBezTo>
                <a:cubicBezTo>
                  <a:pt x="47" y="40"/>
                  <a:pt x="39" y="47"/>
                  <a:pt x="30" y="47"/>
                </a:cubicBezTo>
                <a:lnTo>
                  <a:pt x="30" y="61"/>
                </a:lnTo>
                <a:close/>
                <a:moveTo>
                  <a:pt x="30" y="0"/>
                </a:moveTo>
                <a:cubicBezTo>
                  <a:pt x="14" y="0"/>
                  <a:pt x="0" y="14"/>
                  <a:pt x="0" y="31"/>
                </a:cubicBezTo>
                <a:cubicBezTo>
                  <a:pt x="0" y="47"/>
                  <a:pt x="14" y="61"/>
                  <a:pt x="30" y="61"/>
                </a:cubicBezTo>
                <a:cubicBezTo>
                  <a:pt x="30" y="61"/>
                  <a:pt x="30" y="61"/>
                  <a:pt x="30" y="61"/>
                </a:cubicBezTo>
                <a:cubicBezTo>
                  <a:pt x="30" y="47"/>
                  <a:pt x="30" y="47"/>
                  <a:pt x="30" y="47"/>
                </a:cubicBezTo>
                <a:cubicBezTo>
                  <a:pt x="30" y="47"/>
                  <a:pt x="30" y="47"/>
                  <a:pt x="30" y="47"/>
                </a:cubicBezTo>
                <a:cubicBezTo>
                  <a:pt x="30" y="47"/>
                  <a:pt x="30" y="47"/>
                  <a:pt x="30" y="47"/>
                </a:cubicBezTo>
                <a:cubicBezTo>
                  <a:pt x="21" y="47"/>
                  <a:pt x="14" y="40"/>
                  <a:pt x="14" y="31"/>
                </a:cubicBezTo>
                <a:cubicBezTo>
                  <a:pt x="14" y="22"/>
                  <a:pt x="21" y="14"/>
                  <a:pt x="30" y="14"/>
                </a:cubicBezTo>
                <a:cubicBezTo>
                  <a:pt x="30" y="14"/>
                  <a:pt x="30" y="14"/>
                  <a:pt x="30" y="14"/>
                </a:cubicBezTo>
                <a:cubicBezTo>
                  <a:pt x="30" y="0"/>
                  <a:pt x="30" y="0"/>
                  <a:pt x="3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03" name="Freeform 136"/>
          <p:cNvSpPr/>
          <p:nvPr/>
        </p:nvSpPr>
        <p:spPr bwMode="auto">
          <a:xfrm>
            <a:off x="5341938" y="4364038"/>
            <a:ext cx="122237" cy="44450"/>
          </a:xfrm>
          <a:custGeom>
            <a:avLst/>
            <a:gdLst>
              <a:gd name="T0" fmla="*/ 6 w 72"/>
              <a:gd name="T1" fmla="*/ 26 h 26"/>
              <a:gd name="T2" fmla="*/ 10 w 72"/>
              <a:gd name="T3" fmla="*/ 24 h 26"/>
              <a:gd name="T4" fmla="*/ 36 w 72"/>
              <a:gd name="T5" fmla="*/ 9 h 26"/>
              <a:gd name="T6" fmla="*/ 63 w 72"/>
              <a:gd name="T7" fmla="*/ 24 h 26"/>
              <a:gd name="T8" fmla="*/ 70 w 72"/>
              <a:gd name="T9" fmla="*/ 25 h 26"/>
              <a:gd name="T10" fmla="*/ 71 w 72"/>
              <a:gd name="T11" fmla="*/ 18 h 26"/>
              <a:gd name="T12" fmla="*/ 36 w 72"/>
              <a:gd name="T13" fmla="*/ 0 h 26"/>
              <a:gd name="T14" fmla="*/ 2 w 72"/>
              <a:gd name="T15" fmla="*/ 18 h 26"/>
              <a:gd name="T16" fmla="*/ 3 w 72"/>
              <a:gd name="T17" fmla="*/ 25 h 26"/>
              <a:gd name="T18" fmla="*/ 6 w 72"/>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26">
                <a:moveTo>
                  <a:pt x="6" y="26"/>
                </a:moveTo>
                <a:cubicBezTo>
                  <a:pt x="7" y="26"/>
                  <a:pt x="9" y="25"/>
                  <a:pt x="10" y="24"/>
                </a:cubicBezTo>
                <a:cubicBezTo>
                  <a:pt x="16" y="15"/>
                  <a:pt x="26" y="9"/>
                  <a:pt x="36" y="9"/>
                </a:cubicBezTo>
                <a:cubicBezTo>
                  <a:pt x="47" y="9"/>
                  <a:pt x="57" y="15"/>
                  <a:pt x="63" y="24"/>
                </a:cubicBezTo>
                <a:cubicBezTo>
                  <a:pt x="65" y="26"/>
                  <a:pt x="67" y="26"/>
                  <a:pt x="70" y="25"/>
                </a:cubicBezTo>
                <a:cubicBezTo>
                  <a:pt x="72" y="23"/>
                  <a:pt x="72" y="20"/>
                  <a:pt x="71" y="18"/>
                </a:cubicBezTo>
                <a:cubicBezTo>
                  <a:pt x="63" y="7"/>
                  <a:pt x="50" y="0"/>
                  <a:pt x="36" y="0"/>
                </a:cubicBezTo>
                <a:cubicBezTo>
                  <a:pt x="23" y="0"/>
                  <a:pt x="10" y="7"/>
                  <a:pt x="2" y="18"/>
                </a:cubicBezTo>
                <a:cubicBezTo>
                  <a:pt x="0" y="20"/>
                  <a:pt x="1" y="23"/>
                  <a:pt x="3" y="25"/>
                </a:cubicBezTo>
                <a:cubicBezTo>
                  <a:pt x="4" y="25"/>
                  <a:pt x="5" y="26"/>
                  <a:pt x="6" y="2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04" name="Freeform 137"/>
          <p:cNvSpPr>
            <a:spLocks noEditPoints="1"/>
          </p:cNvSpPr>
          <p:nvPr/>
        </p:nvSpPr>
        <p:spPr bwMode="auto">
          <a:xfrm>
            <a:off x="5537200" y="4387850"/>
            <a:ext cx="103188" cy="103188"/>
          </a:xfrm>
          <a:custGeom>
            <a:avLst/>
            <a:gdLst>
              <a:gd name="T0" fmla="*/ 31 w 61"/>
              <a:gd name="T1" fmla="*/ 0 h 61"/>
              <a:gd name="T2" fmla="*/ 31 w 61"/>
              <a:gd name="T3" fmla="*/ 0 h 61"/>
              <a:gd name="T4" fmla="*/ 31 w 61"/>
              <a:gd name="T5" fmla="*/ 14 h 61"/>
              <a:gd name="T6" fmla="*/ 31 w 61"/>
              <a:gd name="T7" fmla="*/ 14 h 61"/>
              <a:gd name="T8" fmla="*/ 47 w 61"/>
              <a:gd name="T9" fmla="*/ 31 h 61"/>
              <a:gd name="T10" fmla="*/ 31 w 61"/>
              <a:gd name="T11" fmla="*/ 47 h 61"/>
              <a:gd name="T12" fmla="*/ 31 w 61"/>
              <a:gd name="T13" fmla="*/ 47 h 61"/>
              <a:gd name="T14" fmla="*/ 31 w 61"/>
              <a:gd name="T15" fmla="*/ 47 h 61"/>
              <a:gd name="T16" fmla="*/ 31 w 61"/>
              <a:gd name="T17" fmla="*/ 61 h 61"/>
              <a:gd name="T18" fmla="*/ 31 w 61"/>
              <a:gd name="T19" fmla="*/ 61 h 61"/>
              <a:gd name="T20" fmla="*/ 61 w 61"/>
              <a:gd name="T21" fmla="*/ 31 h 61"/>
              <a:gd name="T22" fmla="*/ 31 w 61"/>
              <a:gd name="T23" fmla="*/ 0 h 61"/>
              <a:gd name="T24" fmla="*/ 31 w 61"/>
              <a:gd name="T25" fmla="*/ 0 h 61"/>
              <a:gd name="T26" fmla="*/ 0 w 61"/>
              <a:gd name="T27" fmla="*/ 31 h 61"/>
              <a:gd name="T28" fmla="*/ 31 w 61"/>
              <a:gd name="T29" fmla="*/ 61 h 61"/>
              <a:gd name="T30" fmla="*/ 31 w 61"/>
              <a:gd name="T31" fmla="*/ 47 h 61"/>
              <a:gd name="T32" fmla="*/ 14 w 61"/>
              <a:gd name="T33" fmla="*/ 31 h 61"/>
              <a:gd name="T34" fmla="*/ 31 w 61"/>
              <a:gd name="T35" fmla="*/ 14 h 61"/>
              <a:gd name="T36" fmla="*/ 31 w 61"/>
              <a:gd name="T3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61">
                <a:moveTo>
                  <a:pt x="31" y="0"/>
                </a:moveTo>
                <a:cubicBezTo>
                  <a:pt x="31" y="0"/>
                  <a:pt x="31" y="0"/>
                  <a:pt x="31" y="0"/>
                </a:cubicBezTo>
                <a:cubicBezTo>
                  <a:pt x="31" y="14"/>
                  <a:pt x="31" y="14"/>
                  <a:pt x="31" y="14"/>
                </a:cubicBezTo>
                <a:cubicBezTo>
                  <a:pt x="31" y="14"/>
                  <a:pt x="31" y="14"/>
                  <a:pt x="31" y="14"/>
                </a:cubicBezTo>
                <a:cubicBezTo>
                  <a:pt x="40" y="14"/>
                  <a:pt x="47" y="22"/>
                  <a:pt x="47" y="31"/>
                </a:cubicBezTo>
                <a:cubicBezTo>
                  <a:pt x="47" y="40"/>
                  <a:pt x="40" y="47"/>
                  <a:pt x="31" y="47"/>
                </a:cubicBezTo>
                <a:cubicBezTo>
                  <a:pt x="31" y="47"/>
                  <a:pt x="31" y="47"/>
                  <a:pt x="31" y="47"/>
                </a:cubicBezTo>
                <a:cubicBezTo>
                  <a:pt x="31" y="47"/>
                  <a:pt x="31" y="47"/>
                  <a:pt x="31" y="47"/>
                </a:cubicBezTo>
                <a:cubicBezTo>
                  <a:pt x="31" y="61"/>
                  <a:pt x="31" y="61"/>
                  <a:pt x="31" y="61"/>
                </a:cubicBezTo>
                <a:cubicBezTo>
                  <a:pt x="31" y="61"/>
                  <a:pt x="31" y="61"/>
                  <a:pt x="31" y="61"/>
                </a:cubicBezTo>
                <a:cubicBezTo>
                  <a:pt x="48" y="61"/>
                  <a:pt x="61" y="47"/>
                  <a:pt x="61" y="31"/>
                </a:cubicBezTo>
                <a:cubicBezTo>
                  <a:pt x="61" y="14"/>
                  <a:pt x="48" y="0"/>
                  <a:pt x="31" y="0"/>
                </a:cubicBezTo>
                <a:close/>
                <a:moveTo>
                  <a:pt x="31" y="0"/>
                </a:moveTo>
                <a:cubicBezTo>
                  <a:pt x="14" y="0"/>
                  <a:pt x="0" y="14"/>
                  <a:pt x="0" y="31"/>
                </a:cubicBezTo>
                <a:cubicBezTo>
                  <a:pt x="0" y="47"/>
                  <a:pt x="14" y="61"/>
                  <a:pt x="31" y="61"/>
                </a:cubicBezTo>
                <a:cubicBezTo>
                  <a:pt x="31" y="47"/>
                  <a:pt x="31" y="47"/>
                  <a:pt x="31" y="47"/>
                </a:cubicBezTo>
                <a:cubicBezTo>
                  <a:pt x="22" y="47"/>
                  <a:pt x="14" y="40"/>
                  <a:pt x="14" y="31"/>
                </a:cubicBezTo>
                <a:cubicBezTo>
                  <a:pt x="14" y="22"/>
                  <a:pt x="22" y="14"/>
                  <a:pt x="31" y="14"/>
                </a:cubicBezTo>
                <a:lnTo>
                  <a:pt x="3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05" name="Freeform 138"/>
          <p:cNvSpPr/>
          <p:nvPr/>
        </p:nvSpPr>
        <p:spPr bwMode="auto">
          <a:xfrm>
            <a:off x="5529263" y="4364038"/>
            <a:ext cx="120650" cy="44450"/>
          </a:xfrm>
          <a:custGeom>
            <a:avLst/>
            <a:gdLst>
              <a:gd name="T0" fmla="*/ 36 w 72"/>
              <a:gd name="T1" fmla="*/ 0 h 26"/>
              <a:gd name="T2" fmla="*/ 1 w 72"/>
              <a:gd name="T3" fmla="*/ 18 h 26"/>
              <a:gd name="T4" fmla="*/ 3 w 72"/>
              <a:gd name="T5" fmla="*/ 25 h 26"/>
              <a:gd name="T6" fmla="*/ 5 w 72"/>
              <a:gd name="T7" fmla="*/ 26 h 26"/>
              <a:gd name="T8" fmla="*/ 9 w 72"/>
              <a:gd name="T9" fmla="*/ 24 h 26"/>
              <a:gd name="T10" fmla="*/ 36 w 72"/>
              <a:gd name="T11" fmla="*/ 9 h 26"/>
              <a:gd name="T12" fmla="*/ 63 w 72"/>
              <a:gd name="T13" fmla="*/ 24 h 26"/>
              <a:gd name="T14" fmla="*/ 69 w 72"/>
              <a:gd name="T15" fmla="*/ 25 h 26"/>
              <a:gd name="T16" fmla="*/ 70 w 72"/>
              <a:gd name="T17" fmla="*/ 18 h 26"/>
              <a:gd name="T18" fmla="*/ 36 w 72"/>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26">
                <a:moveTo>
                  <a:pt x="36" y="0"/>
                </a:moveTo>
                <a:cubicBezTo>
                  <a:pt x="22" y="0"/>
                  <a:pt x="9" y="7"/>
                  <a:pt x="1" y="18"/>
                </a:cubicBezTo>
                <a:cubicBezTo>
                  <a:pt x="0" y="20"/>
                  <a:pt x="0" y="23"/>
                  <a:pt x="3" y="25"/>
                </a:cubicBezTo>
                <a:cubicBezTo>
                  <a:pt x="3" y="25"/>
                  <a:pt x="4" y="26"/>
                  <a:pt x="5" y="26"/>
                </a:cubicBezTo>
                <a:cubicBezTo>
                  <a:pt x="7" y="26"/>
                  <a:pt x="8" y="25"/>
                  <a:pt x="9" y="24"/>
                </a:cubicBezTo>
                <a:cubicBezTo>
                  <a:pt x="15" y="15"/>
                  <a:pt x="25" y="9"/>
                  <a:pt x="36" y="9"/>
                </a:cubicBezTo>
                <a:cubicBezTo>
                  <a:pt x="47" y="9"/>
                  <a:pt x="57" y="15"/>
                  <a:pt x="63" y="24"/>
                </a:cubicBezTo>
                <a:cubicBezTo>
                  <a:pt x="64" y="26"/>
                  <a:pt x="67" y="26"/>
                  <a:pt x="69" y="25"/>
                </a:cubicBezTo>
                <a:cubicBezTo>
                  <a:pt x="71" y="23"/>
                  <a:pt x="72" y="20"/>
                  <a:pt x="70" y="18"/>
                </a:cubicBezTo>
                <a:cubicBezTo>
                  <a:pt x="63" y="7"/>
                  <a:pt x="50" y="0"/>
                  <a:pt x="36"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06" name="Freeform 139"/>
          <p:cNvSpPr/>
          <p:nvPr/>
        </p:nvSpPr>
        <p:spPr bwMode="auto">
          <a:xfrm>
            <a:off x="5437188" y="4276725"/>
            <a:ext cx="180975" cy="211138"/>
          </a:xfrm>
          <a:custGeom>
            <a:avLst/>
            <a:gdLst>
              <a:gd name="T0" fmla="*/ 72 w 107"/>
              <a:gd name="T1" fmla="*/ 46 h 125"/>
              <a:gd name="T2" fmla="*/ 75 w 107"/>
              <a:gd name="T3" fmla="*/ 46 h 125"/>
              <a:gd name="T4" fmla="*/ 102 w 107"/>
              <a:gd name="T5" fmla="*/ 34 h 125"/>
              <a:gd name="T6" fmla="*/ 105 w 107"/>
              <a:gd name="T7" fmla="*/ 25 h 125"/>
              <a:gd name="T8" fmla="*/ 96 w 107"/>
              <a:gd name="T9" fmla="*/ 22 h 125"/>
              <a:gd name="T10" fmla="*/ 79 w 107"/>
              <a:gd name="T11" fmla="*/ 31 h 125"/>
              <a:gd name="T12" fmla="*/ 75 w 107"/>
              <a:gd name="T13" fmla="*/ 31 h 125"/>
              <a:gd name="T14" fmla="*/ 46 w 107"/>
              <a:gd name="T15" fmla="*/ 1 h 125"/>
              <a:gd name="T16" fmla="*/ 43 w 107"/>
              <a:gd name="T17" fmla="*/ 1 h 125"/>
              <a:gd name="T18" fmla="*/ 1 w 107"/>
              <a:gd name="T19" fmla="*/ 43 h 125"/>
              <a:gd name="T20" fmla="*/ 1 w 107"/>
              <a:gd name="T21" fmla="*/ 45 h 125"/>
              <a:gd name="T22" fmla="*/ 29 w 107"/>
              <a:gd name="T23" fmla="*/ 70 h 125"/>
              <a:gd name="T24" fmla="*/ 30 w 107"/>
              <a:gd name="T25" fmla="*/ 73 h 125"/>
              <a:gd name="T26" fmla="*/ 16 w 107"/>
              <a:gd name="T27" fmla="*/ 104 h 125"/>
              <a:gd name="T28" fmla="*/ 16 w 107"/>
              <a:gd name="T29" fmla="*/ 108 h 125"/>
              <a:gd name="T30" fmla="*/ 26 w 107"/>
              <a:gd name="T31" fmla="*/ 121 h 125"/>
              <a:gd name="T32" fmla="*/ 32 w 107"/>
              <a:gd name="T33" fmla="*/ 125 h 125"/>
              <a:gd name="T34" fmla="*/ 38 w 107"/>
              <a:gd name="T35" fmla="*/ 123 h 125"/>
              <a:gd name="T36" fmla="*/ 40 w 107"/>
              <a:gd name="T37" fmla="*/ 110 h 125"/>
              <a:gd name="T38" fmla="*/ 37 w 107"/>
              <a:gd name="T39" fmla="*/ 106 h 125"/>
              <a:gd name="T40" fmla="*/ 36 w 107"/>
              <a:gd name="T41" fmla="*/ 102 h 125"/>
              <a:gd name="T42" fmla="*/ 51 w 107"/>
              <a:gd name="T43" fmla="*/ 68 h 125"/>
              <a:gd name="T44" fmla="*/ 50 w 107"/>
              <a:gd name="T45" fmla="*/ 65 h 125"/>
              <a:gd name="T46" fmla="*/ 34 w 107"/>
              <a:gd name="T47" fmla="*/ 50 h 125"/>
              <a:gd name="T48" fmla="*/ 34 w 107"/>
              <a:gd name="T49" fmla="*/ 47 h 125"/>
              <a:gd name="T50" fmla="*/ 52 w 107"/>
              <a:gd name="T51" fmla="*/ 30 h 125"/>
              <a:gd name="T52" fmla="*/ 55 w 107"/>
              <a:gd name="T53" fmla="*/ 30 h 125"/>
              <a:gd name="T54" fmla="*/ 72 w 107"/>
              <a:gd name="T55" fmla="*/ 4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7" h="125">
                <a:moveTo>
                  <a:pt x="72" y="46"/>
                </a:moveTo>
                <a:cubicBezTo>
                  <a:pt x="72" y="46"/>
                  <a:pt x="74" y="47"/>
                  <a:pt x="75" y="46"/>
                </a:cubicBezTo>
                <a:cubicBezTo>
                  <a:pt x="102" y="34"/>
                  <a:pt x="102" y="34"/>
                  <a:pt x="102" y="34"/>
                </a:cubicBezTo>
                <a:cubicBezTo>
                  <a:pt x="105" y="33"/>
                  <a:pt x="107" y="29"/>
                  <a:pt x="105" y="25"/>
                </a:cubicBezTo>
                <a:cubicBezTo>
                  <a:pt x="104" y="22"/>
                  <a:pt x="100" y="21"/>
                  <a:pt x="96" y="22"/>
                </a:cubicBezTo>
                <a:cubicBezTo>
                  <a:pt x="79" y="31"/>
                  <a:pt x="79" y="31"/>
                  <a:pt x="79" y="31"/>
                </a:cubicBezTo>
                <a:cubicBezTo>
                  <a:pt x="78" y="32"/>
                  <a:pt x="76" y="31"/>
                  <a:pt x="75" y="31"/>
                </a:cubicBezTo>
                <a:cubicBezTo>
                  <a:pt x="46" y="1"/>
                  <a:pt x="46" y="1"/>
                  <a:pt x="46" y="1"/>
                </a:cubicBezTo>
                <a:cubicBezTo>
                  <a:pt x="45" y="0"/>
                  <a:pt x="43" y="0"/>
                  <a:pt x="43" y="1"/>
                </a:cubicBezTo>
                <a:cubicBezTo>
                  <a:pt x="1" y="43"/>
                  <a:pt x="1" y="43"/>
                  <a:pt x="1" y="43"/>
                </a:cubicBezTo>
                <a:cubicBezTo>
                  <a:pt x="0" y="43"/>
                  <a:pt x="0" y="45"/>
                  <a:pt x="1" y="45"/>
                </a:cubicBezTo>
                <a:cubicBezTo>
                  <a:pt x="7" y="50"/>
                  <a:pt x="24" y="65"/>
                  <a:pt x="29" y="70"/>
                </a:cubicBezTo>
                <a:cubicBezTo>
                  <a:pt x="30" y="70"/>
                  <a:pt x="31" y="72"/>
                  <a:pt x="30" y="73"/>
                </a:cubicBezTo>
                <a:cubicBezTo>
                  <a:pt x="16" y="104"/>
                  <a:pt x="16" y="104"/>
                  <a:pt x="16" y="104"/>
                </a:cubicBezTo>
                <a:cubicBezTo>
                  <a:pt x="15" y="105"/>
                  <a:pt x="16" y="107"/>
                  <a:pt x="16" y="108"/>
                </a:cubicBezTo>
                <a:cubicBezTo>
                  <a:pt x="26" y="121"/>
                  <a:pt x="26" y="121"/>
                  <a:pt x="26" y="121"/>
                </a:cubicBezTo>
                <a:cubicBezTo>
                  <a:pt x="27" y="123"/>
                  <a:pt x="30" y="124"/>
                  <a:pt x="32" y="125"/>
                </a:cubicBezTo>
                <a:cubicBezTo>
                  <a:pt x="34" y="125"/>
                  <a:pt x="36" y="124"/>
                  <a:pt x="38" y="123"/>
                </a:cubicBezTo>
                <a:cubicBezTo>
                  <a:pt x="42" y="120"/>
                  <a:pt x="43" y="114"/>
                  <a:pt x="40" y="110"/>
                </a:cubicBezTo>
                <a:cubicBezTo>
                  <a:pt x="37" y="106"/>
                  <a:pt x="37" y="106"/>
                  <a:pt x="37" y="106"/>
                </a:cubicBezTo>
                <a:cubicBezTo>
                  <a:pt x="36" y="105"/>
                  <a:pt x="36" y="103"/>
                  <a:pt x="36" y="102"/>
                </a:cubicBezTo>
                <a:cubicBezTo>
                  <a:pt x="51" y="68"/>
                  <a:pt x="51" y="68"/>
                  <a:pt x="51" y="68"/>
                </a:cubicBezTo>
                <a:cubicBezTo>
                  <a:pt x="51" y="67"/>
                  <a:pt x="51" y="66"/>
                  <a:pt x="50" y="65"/>
                </a:cubicBezTo>
                <a:cubicBezTo>
                  <a:pt x="47" y="62"/>
                  <a:pt x="38" y="54"/>
                  <a:pt x="34" y="50"/>
                </a:cubicBezTo>
                <a:cubicBezTo>
                  <a:pt x="33" y="49"/>
                  <a:pt x="33" y="48"/>
                  <a:pt x="34" y="47"/>
                </a:cubicBezTo>
                <a:cubicBezTo>
                  <a:pt x="52" y="30"/>
                  <a:pt x="52" y="30"/>
                  <a:pt x="52" y="30"/>
                </a:cubicBezTo>
                <a:cubicBezTo>
                  <a:pt x="53" y="29"/>
                  <a:pt x="54" y="29"/>
                  <a:pt x="55" y="30"/>
                </a:cubicBezTo>
                <a:lnTo>
                  <a:pt x="72" y="4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07" name="Freeform 140"/>
          <p:cNvSpPr/>
          <p:nvPr/>
        </p:nvSpPr>
        <p:spPr bwMode="auto">
          <a:xfrm>
            <a:off x="7607300" y="3252788"/>
            <a:ext cx="68263" cy="131762"/>
          </a:xfrm>
          <a:custGeom>
            <a:avLst/>
            <a:gdLst>
              <a:gd name="T0" fmla="*/ 0 w 43"/>
              <a:gd name="T1" fmla="*/ 83 h 83"/>
              <a:gd name="T2" fmla="*/ 43 w 43"/>
              <a:gd name="T3" fmla="*/ 33 h 83"/>
              <a:gd name="T4" fmla="*/ 0 w 43"/>
              <a:gd name="T5" fmla="*/ 0 h 83"/>
              <a:gd name="T6" fmla="*/ 0 w 43"/>
              <a:gd name="T7" fmla="*/ 83 h 83"/>
            </a:gdLst>
            <a:ahLst/>
            <a:cxnLst>
              <a:cxn ang="0">
                <a:pos x="T0" y="T1"/>
              </a:cxn>
              <a:cxn ang="0">
                <a:pos x="T2" y="T3"/>
              </a:cxn>
              <a:cxn ang="0">
                <a:pos x="T4" y="T5"/>
              </a:cxn>
              <a:cxn ang="0">
                <a:pos x="T6" y="T7"/>
              </a:cxn>
            </a:cxnLst>
            <a:rect l="0" t="0" r="r" b="b"/>
            <a:pathLst>
              <a:path w="43" h="83">
                <a:moveTo>
                  <a:pt x="0" y="83"/>
                </a:moveTo>
                <a:lnTo>
                  <a:pt x="43" y="33"/>
                </a:lnTo>
                <a:lnTo>
                  <a:pt x="0" y="0"/>
                </a:lnTo>
                <a:lnTo>
                  <a:pt x="0" y="8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08" name="Freeform 141"/>
          <p:cNvSpPr/>
          <p:nvPr/>
        </p:nvSpPr>
        <p:spPr bwMode="auto">
          <a:xfrm>
            <a:off x="7769225" y="3252788"/>
            <a:ext cx="65088" cy="131762"/>
          </a:xfrm>
          <a:custGeom>
            <a:avLst/>
            <a:gdLst>
              <a:gd name="T0" fmla="*/ 41 w 41"/>
              <a:gd name="T1" fmla="*/ 83 h 83"/>
              <a:gd name="T2" fmla="*/ 41 w 41"/>
              <a:gd name="T3" fmla="*/ 0 h 83"/>
              <a:gd name="T4" fmla="*/ 0 w 41"/>
              <a:gd name="T5" fmla="*/ 33 h 83"/>
              <a:gd name="T6" fmla="*/ 41 w 41"/>
              <a:gd name="T7" fmla="*/ 83 h 83"/>
            </a:gdLst>
            <a:ahLst/>
            <a:cxnLst>
              <a:cxn ang="0">
                <a:pos x="T0" y="T1"/>
              </a:cxn>
              <a:cxn ang="0">
                <a:pos x="T2" y="T3"/>
              </a:cxn>
              <a:cxn ang="0">
                <a:pos x="T4" y="T5"/>
              </a:cxn>
              <a:cxn ang="0">
                <a:pos x="T6" y="T7"/>
              </a:cxn>
            </a:cxnLst>
            <a:rect l="0" t="0" r="r" b="b"/>
            <a:pathLst>
              <a:path w="41" h="83">
                <a:moveTo>
                  <a:pt x="41" y="83"/>
                </a:moveTo>
                <a:lnTo>
                  <a:pt x="41" y="0"/>
                </a:lnTo>
                <a:lnTo>
                  <a:pt x="0" y="33"/>
                </a:lnTo>
                <a:lnTo>
                  <a:pt x="41" y="8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09" name="Freeform 142"/>
          <p:cNvSpPr/>
          <p:nvPr/>
        </p:nvSpPr>
        <p:spPr bwMode="auto">
          <a:xfrm>
            <a:off x="7834313" y="3389313"/>
            <a:ext cx="0" cy="1587"/>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lnTo>
                  <a:pt x="0" y="1"/>
                </a:lnTo>
                <a:lnTo>
                  <a:pt x="0" y="0"/>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10" name="Freeform 143"/>
          <p:cNvSpPr/>
          <p:nvPr/>
        </p:nvSpPr>
        <p:spPr bwMode="auto">
          <a:xfrm>
            <a:off x="7607300" y="3389313"/>
            <a:ext cx="0" cy="1587"/>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lnTo>
                  <a:pt x="0" y="1"/>
                </a:lnTo>
                <a:lnTo>
                  <a:pt x="0" y="0"/>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11" name="Freeform 144"/>
          <p:cNvSpPr/>
          <p:nvPr/>
        </p:nvSpPr>
        <p:spPr bwMode="auto">
          <a:xfrm>
            <a:off x="7612063" y="3309938"/>
            <a:ext cx="219075" cy="80962"/>
          </a:xfrm>
          <a:custGeom>
            <a:avLst/>
            <a:gdLst>
              <a:gd name="T0" fmla="*/ 138 w 138"/>
              <a:gd name="T1" fmla="*/ 51 h 51"/>
              <a:gd name="T2" fmla="*/ 138 w 138"/>
              <a:gd name="T3" fmla="*/ 50 h 51"/>
              <a:gd name="T4" fmla="*/ 96 w 138"/>
              <a:gd name="T5" fmla="*/ 0 h 51"/>
              <a:gd name="T6" fmla="*/ 69 w 138"/>
              <a:gd name="T7" fmla="*/ 21 h 51"/>
              <a:gd name="T8" fmla="*/ 43 w 138"/>
              <a:gd name="T9" fmla="*/ 0 h 51"/>
              <a:gd name="T10" fmla="*/ 1 w 138"/>
              <a:gd name="T11" fmla="*/ 50 h 51"/>
              <a:gd name="T12" fmla="*/ 0 w 138"/>
              <a:gd name="T13" fmla="*/ 51 h 51"/>
              <a:gd name="T14" fmla="*/ 138 w 138"/>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51">
                <a:moveTo>
                  <a:pt x="138" y="51"/>
                </a:moveTo>
                <a:lnTo>
                  <a:pt x="138" y="50"/>
                </a:lnTo>
                <a:lnTo>
                  <a:pt x="96" y="0"/>
                </a:lnTo>
                <a:lnTo>
                  <a:pt x="69" y="21"/>
                </a:lnTo>
                <a:lnTo>
                  <a:pt x="43" y="0"/>
                </a:lnTo>
                <a:lnTo>
                  <a:pt x="1" y="50"/>
                </a:lnTo>
                <a:lnTo>
                  <a:pt x="0" y="51"/>
                </a:lnTo>
                <a:lnTo>
                  <a:pt x="138" y="5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12" name="Freeform 145"/>
          <p:cNvSpPr/>
          <p:nvPr/>
        </p:nvSpPr>
        <p:spPr bwMode="auto">
          <a:xfrm>
            <a:off x="7613650" y="3246438"/>
            <a:ext cx="215900" cy="88900"/>
          </a:xfrm>
          <a:custGeom>
            <a:avLst/>
            <a:gdLst>
              <a:gd name="T0" fmla="*/ 41 w 136"/>
              <a:gd name="T1" fmla="*/ 33 h 56"/>
              <a:gd name="T2" fmla="*/ 43 w 136"/>
              <a:gd name="T3" fmla="*/ 36 h 56"/>
              <a:gd name="T4" fmla="*/ 44 w 136"/>
              <a:gd name="T5" fmla="*/ 37 h 56"/>
              <a:gd name="T6" fmla="*/ 68 w 136"/>
              <a:gd name="T7" fmla="*/ 56 h 56"/>
              <a:gd name="T8" fmla="*/ 91 w 136"/>
              <a:gd name="T9" fmla="*/ 37 h 56"/>
              <a:gd name="T10" fmla="*/ 93 w 136"/>
              <a:gd name="T11" fmla="*/ 36 h 56"/>
              <a:gd name="T12" fmla="*/ 95 w 136"/>
              <a:gd name="T13" fmla="*/ 33 h 56"/>
              <a:gd name="T14" fmla="*/ 136 w 136"/>
              <a:gd name="T15" fmla="*/ 0 h 56"/>
              <a:gd name="T16" fmla="*/ 0 w 136"/>
              <a:gd name="T17" fmla="*/ 0 h 56"/>
              <a:gd name="T18" fmla="*/ 41 w 136"/>
              <a:gd name="T19"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56">
                <a:moveTo>
                  <a:pt x="41" y="33"/>
                </a:moveTo>
                <a:lnTo>
                  <a:pt x="43" y="36"/>
                </a:lnTo>
                <a:lnTo>
                  <a:pt x="44" y="37"/>
                </a:lnTo>
                <a:lnTo>
                  <a:pt x="68" y="56"/>
                </a:lnTo>
                <a:lnTo>
                  <a:pt x="91" y="37"/>
                </a:lnTo>
                <a:lnTo>
                  <a:pt x="93" y="36"/>
                </a:lnTo>
                <a:lnTo>
                  <a:pt x="95" y="33"/>
                </a:lnTo>
                <a:lnTo>
                  <a:pt x="136" y="0"/>
                </a:lnTo>
                <a:lnTo>
                  <a:pt x="0" y="0"/>
                </a:lnTo>
                <a:lnTo>
                  <a:pt x="41" y="3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13" name="Freeform 146"/>
          <p:cNvSpPr/>
          <p:nvPr/>
        </p:nvSpPr>
        <p:spPr bwMode="auto">
          <a:xfrm>
            <a:off x="6637338" y="4279900"/>
            <a:ext cx="265112" cy="198438"/>
          </a:xfrm>
          <a:custGeom>
            <a:avLst/>
            <a:gdLst>
              <a:gd name="T0" fmla="*/ 78 w 156"/>
              <a:gd name="T1" fmla="*/ 0 h 117"/>
              <a:gd name="T2" fmla="*/ 0 w 156"/>
              <a:gd name="T3" fmla="*/ 79 h 117"/>
              <a:gd name="T4" fmla="*/ 9 w 156"/>
              <a:gd name="T5" fmla="*/ 116 h 117"/>
              <a:gd name="T6" fmla="*/ 9 w 156"/>
              <a:gd name="T7" fmla="*/ 96 h 117"/>
              <a:gd name="T8" fmla="*/ 13 w 156"/>
              <a:gd name="T9" fmla="*/ 85 h 117"/>
              <a:gd name="T10" fmla="*/ 13 w 156"/>
              <a:gd name="T11" fmla="*/ 79 h 117"/>
              <a:gd name="T12" fmla="*/ 78 w 156"/>
              <a:gd name="T13" fmla="*/ 13 h 117"/>
              <a:gd name="T14" fmla="*/ 143 w 156"/>
              <a:gd name="T15" fmla="*/ 79 h 117"/>
              <a:gd name="T16" fmla="*/ 143 w 156"/>
              <a:gd name="T17" fmla="*/ 86 h 117"/>
              <a:gd name="T18" fmla="*/ 146 w 156"/>
              <a:gd name="T19" fmla="*/ 96 h 117"/>
              <a:gd name="T20" fmla="*/ 146 w 156"/>
              <a:gd name="T21" fmla="*/ 117 h 117"/>
              <a:gd name="T22" fmla="*/ 156 w 156"/>
              <a:gd name="T23" fmla="*/ 79 h 117"/>
              <a:gd name="T24" fmla="*/ 78 w 156"/>
              <a:gd name="T2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17">
                <a:moveTo>
                  <a:pt x="78" y="0"/>
                </a:moveTo>
                <a:cubicBezTo>
                  <a:pt x="35" y="1"/>
                  <a:pt x="0" y="36"/>
                  <a:pt x="0" y="79"/>
                </a:cubicBezTo>
                <a:cubicBezTo>
                  <a:pt x="0" y="92"/>
                  <a:pt x="3" y="105"/>
                  <a:pt x="9" y="116"/>
                </a:cubicBezTo>
                <a:cubicBezTo>
                  <a:pt x="9" y="96"/>
                  <a:pt x="9" y="96"/>
                  <a:pt x="9" y="96"/>
                </a:cubicBezTo>
                <a:cubicBezTo>
                  <a:pt x="9" y="92"/>
                  <a:pt x="11" y="88"/>
                  <a:pt x="13" y="85"/>
                </a:cubicBezTo>
                <a:cubicBezTo>
                  <a:pt x="13" y="83"/>
                  <a:pt x="13" y="81"/>
                  <a:pt x="13" y="79"/>
                </a:cubicBezTo>
                <a:cubicBezTo>
                  <a:pt x="13" y="43"/>
                  <a:pt x="42" y="13"/>
                  <a:pt x="78" y="13"/>
                </a:cubicBezTo>
                <a:cubicBezTo>
                  <a:pt x="114" y="13"/>
                  <a:pt x="143" y="43"/>
                  <a:pt x="143" y="79"/>
                </a:cubicBezTo>
                <a:cubicBezTo>
                  <a:pt x="143" y="81"/>
                  <a:pt x="143" y="83"/>
                  <a:pt x="143" y="86"/>
                </a:cubicBezTo>
                <a:cubicBezTo>
                  <a:pt x="145" y="89"/>
                  <a:pt x="146" y="92"/>
                  <a:pt x="146" y="96"/>
                </a:cubicBezTo>
                <a:cubicBezTo>
                  <a:pt x="146" y="117"/>
                  <a:pt x="146" y="117"/>
                  <a:pt x="146" y="117"/>
                </a:cubicBezTo>
                <a:cubicBezTo>
                  <a:pt x="153" y="106"/>
                  <a:pt x="156" y="92"/>
                  <a:pt x="156" y="79"/>
                </a:cubicBezTo>
                <a:cubicBezTo>
                  <a:pt x="156" y="36"/>
                  <a:pt x="121" y="1"/>
                  <a:pt x="78"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14" name="Freeform 147"/>
          <p:cNvSpPr/>
          <p:nvPr/>
        </p:nvSpPr>
        <p:spPr bwMode="auto">
          <a:xfrm>
            <a:off x="6661150" y="4413250"/>
            <a:ext cx="57150" cy="104775"/>
          </a:xfrm>
          <a:custGeom>
            <a:avLst/>
            <a:gdLst>
              <a:gd name="T0" fmla="*/ 0 w 34"/>
              <a:gd name="T1" fmla="*/ 13 h 62"/>
              <a:gd name="T2" fmla="*/ 0 w 34"/>
              <a:gd name="T3" fmla="*/ 17 h 62"/>
              <a:gd name="T4" fmla="*/ 0 w 34"/>
              <a:gd name="T5" fmla="*/ 37 h 62"/>
              <a:gd name="T6" fmla="*/ 0 w 34"/>
              <a:gd name="T7" fmla="*/ 46 h 62"/>
              <a:gd name="T8" fmla="*/ 24 w 34"/>
              <a:gd name="T9" fmla="*/ 62 h 62"/>
              <a:gd name="T10" fmla="*/ 34 w 34"/>
              <a:gd name="T11" fmla="*/ 62 h 62"/>
              <a:gd name="T12" fmla="*/ 34 w 34"/>
              <a:gd name="T13" fmla="*/ 0 h 62"/>
              <a:gd name="T14" fmla="*/ 24 w 34"/>
              <a:gd name="T15" fmla="*/ 0 h 62"/>
              <a:gd name="T16" fmla="*/ 0 w 34"/>
              <a:gd name="T17"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2">
                <a:moveTo>
                  <a:pt x="0" y="13"/>
                </a:moveTo>
                <a:cubicBezTo>
                  <a:pt x="0" y="14"/>
                  <a:pt x="0" y="15"/>
                  <a:pt x="0" y="17"/>
                </a:cubicBezTo>
                <a:cubicBezTo>
                  <a:pt x="0" y="37"/>
                  <a:pt x="0" y="37"/>
                  <a:pt x="0" y="37"/>
                </a:cubicBezTo>
                <a:cubicBezTo>
                  <a:pt x="0" y="46"/>
                  <a:pt x="0" y="46"/>
                  <a:pt x="0" y="46"/>
                </a:cubicBezTo>
                <a:cubicBezTo>
                  <a:pt x="0" y="55"/>
                  <a:pt x="10" y="62"/>
                  <a:pt x="24" y="62"/>
                </a:cubicBezTo>
                <a:cubicBezTo>
                  <a:pt x="34" y="62"/>
                  <a:pt x="34" y="62"/>
                  <a:pt x="34" y="62"/>
                </a:cubicBezTo>
                <a:cubicBezTo>
                  <a:pt x="34" y="0"/>
                  <a:pt x="34" y="0"/>
                  <a:pt x="34" y="0"/>
                </a:cubicBezTo>
                <a:cubicBezTo>
                  <a:pt x="24" y="0"/>
                  <a:pt x="24" y="0"/>
                  <a:pt x="24" y="0"/>
                </a:cubicBezTo>
                <a:cubicBezTo>
                  <a:pt x="12" y="0"/>
                  <a:pt x="2" y="6"/>
                  <a:pt x="0" y="1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15" name="Freeform 148"/>
          <p:cNvSpPr/>
          <p:nvPr/>
        </p:nvSpPr>
        <p:spPr bwMode="auto">
          <a:xfrm>
            <a:off x="6819900" y="4413250"/>
            <a:ext cx="58738" cy="104775"/>
          </a:xfrm>
          <a:custGeom>
            <a:avLst/>
            <a:gdLst>
              <a:gd name="T0" fmla="*/ 34 w 34"/>
              <a:gd name="T1" fmla="*/ 46 h 62"/>
              <a:gd name="T2" fmla="*/ 34 w 34"/>
              <a:gd name="T3" fmla="*/ 36 h 62"/>
              <a:gd name="T4" fmla="*/ 34 w 34"/>
              <a:gd name="T5" fmla="*/ 17 h 62"/>
              <a:gd name="T6" fmla="*/ 34 w 34"/>
              <a:gd name="T7" fmla="*/ 14 h 62"/>
              <a:gd name="T8" fmla="*/ 10 w 34"/>
              <a:gd name="T9" fmla="*/ 0 h 62"/>
              <a:gd name="T10" fmla="*/ 0 w 34"/>
              <a:gd name="T11" fmla="*/ 0 h 62"/>
              <a:gd name="T12" fmla="*/ 0 w 34"/>
              <a:gd name="T13" fmla="*/ 62 h 62"/>
              <a:gd name="T14" fmla="*/ 10 w 34"/>
              <a:gd name="T15" fmla="*/ 62 h 62"/>
              <a:gd name="T16" fmla="*/ 34 w 34"/>
              <a:gd name="T17"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2">
                <a:moveTo>
                  <a:pt x="34" y="46"/>
                </a:moveTo>
                <a:cubicBezTo>
                  <a:pt x="34" y="36"/>
                  <a:pt x="34" y="36"/>
                  <a:pt x="34" y="36"/>
                </a:cubicBezTo>
                <a:cubicBezTo>
                  <a:pt x="34" y="17"/>
                  <a:pt x="34" y="17"/>
                  <a:pt x="34" y="17"/>
                </a:cubicBezTo>
                <a:cubicBezTo>
                  <a:pt x="34" y="16"/>
                  <a:pt x="34" y="15"/>
                  <a:pt x="34" y="14"/>
                </a:cubicBezTo>
                <a:cubicBezTo>
                  <a:pt x="32" y="6"/>
                  <a:pt x="22" y="0"/>
                  <a:pt x="10" y="0"/>
                </a:cubicBezTo>
                <a:cubicBezTo>
                  <a:pt x="0" y="0"/>
                  <a:pt x="0" y="0"/>
                  <a:pt x="0" y="0"/>
                </a:cubicBezTo>
                <a:cubicBezTo>
                  <a:pt x="0" y="62"/>
                  <a:pt x="0" y="62"/>
                  <a:pt x="0" y="62"/>
                </a:cubicBezTo>
                <a:cubicBezTo>
                  <a:pt x="10" y="62"/>
                  <a:pt x="10" y="62"/>
                  <a:pt x="10" y="62"/>
                </a:cubicBezTo>
                <a:cubicBezTo>
                  <a:pt x="23" y="62"/>
                  <a:pt x="34" y="55"/>
                  <a:pt x="34" y="4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16" name="Freeform 149"/>
          <p:cNvSpPr/>
          <p:nvPr/>
        </p:nvSpPr>
        <p:spPr bwMode="auto">
          <a:xfrm>
            <a:off x="7415213" y="2536825"/>
            <a:ext cx="231775" cy="233363"/>
          </a:xfrm>
          <a:custGeom>
            <a:avLst/>
            <a:gdLst>
              <a:gd name="T0" fmla="*/ 135 w 137"/>
              <a:gd name="T1" fmla="*/ 53 h 137"/>
              <a:gd name="T2" fmla="*/ 108 w 137"/>
              <a:gd name="T3" fmla="*/ 65 h 137"/>
              <a:gd name="T4" fmla="*/ 97 w 137"/>
              <a:gd name="T5" fmla="*/ 65 h 137"/>
              <a:gd name="T6" fmla="*/ 91 w 137"/>
              <a:gd name="T7" fmla="*/ 51 h 137"/>
              <a:gd name="T8" fmla="*/ 99 w 137"/>
              <a:gd name="T9" fmla="*/ 44 h 137"/>
              <a:gd name="T10" fmla="*/ 127 w 137"/>
              <a:gd name="T11" fmla="*/ 33 h 137"/>
              <a:gd name="T12" fmla="*/ 115 w 137"/>
              <a:gd name="T13" fmla="*/ 17 h 137"/>
              <a:gd name="T14" fmla="*/ 97 w 137"/>
              <a:gd name="T15" fmla="*/ 10 h 137"/>
              <a:gd name="T16" fmla="*/ 94 w 137"/>
              <a:gd name="T17" fmla="*/ 32 h 137"/>
              <a:gd name="T18" fmla="*/ 81 w 137"/>
              <a:gd name="T19" fmla="*/ 51 h 137"/>
              <a:gd name="T20" fmla="*/ 82 w 137"/>
              <a:gd name="T21" fmla="*/ 30 h 137"/>
              <a:gd name="T22" fmla="*/ 73 w 137"/>
              <a:gd name="T23" fmla="*/ 25 h 137"/>
              <a:gd name="T24" fmla="*/ 73 w 137"/>
              <a:gd name="T25" fmla="*/ 14 h 137"/>
              <a:gd name="T26" fmla="*/ 65 w 137"/>
              <a:gd name="T27" fmla="*/ 14 h 137"/>
              <a:gd name="T28" fmla="*/ 65 w 137"/>
              <a:gd name="T29" fmla="*/ 25 h 137"/>
              <a:gd name="T30" fmla="*/ 55 w 137"/>
              <a:gd name="T31" fmla="*/ 30 h 137"/>
              <a:gd name="T32" fmla="*/ 57 w 137"/>
              <a:gd name="T33" fmla="*/ 51 h 137"/>
              <a:gd name="T34" fmla="*/ 44 w 137"/>
              <a:gd name="T35" fmla="*/ 32 h 137"/>
              <a:gd name="T36" fmla="*/ 40 w 137"/>
              <a:gd name="T37" fmla="*/ 10 h 137"/>
              <a:gd name="T38" fmla="*/ 23 w 137"/>
              <a:gd name="T39" fmla="*/ 17 h 137"/>
              <a:gd name="T40" fmla="*/ 11 w 137"/>
              <a:gd name="T41" fmla="*/ 33 h 137"/>
              <a:gd name="T42" fmla="*/ 38 w 137"/>
              <a:gd name="T43" fmla="*/ 44 h 137"/>
              <a:gd name="T44" fmla="*/ 46 w 137"/>
              <a:gd name="T45" fmla="*/ 51 h 137"/>
              <a:gd name="T46" fmla="*/ 40 w 137"/>
              <a:gd name="T47" fmla="*/ 65 h 137"/>
              <a:gd name="T48" fmla="*/ 30 w 137"/>
              <a:gd name="T49" fmla="*/ 65 h 137"/>
              <a:gd name="T50" fmla="*/ 2 w 137"/>
              <a:gd name="T51" fmla="*/ 53 h 137"/>
              <a:gd name="T52" fmla="*/ 0 w 137"/>
              <a:gd name="T53" fmla="*/ 72 h 137"/>
              <a:gd name="T54" fmla="*/ 8 w 137"/>
              <a:gd name="T55" fmla="*/ 90 h 137"/>
              <a:gd name="T56" fmla="*/ 25 w 137"/>
              <a:gd name="T57" fmla="*/ 77 h 137"/>
              <a:gd name="T58" fmla="*/ 48 w 137"/>
              <a:gd name="T59" fmla="*/ 72 h 137"/>
              <a:gd name="T60" fmla="*/ 32 w 137"/>
              <a:gd name="T61" fmla="*/ 86 h 137"/>
              <a:gd name="T62" fmla="*/ 35 w 137"/>
              <a:gd name="T63" fmla="*/ 97 h 137"/>
              <a:gd name="T64" fmla="*/ 27 w 137"/>
              <a:gd name="T65" fmla="*/ 104 h 137"/>
              <a:gd name="T66" fmla="*/ 33 w 137"/>
              <a:gd name="T67" fmla="*/ 110 h 137"/>
              <a:gd name="T68" fmla="*/ 40 w 137"/>
              <a:gd name="T69" fmla="*/ 102 h 137"/>
              <a:gd name="T70" fmla="*/ 51 w 137"/>
              <a:gd name="T71" fmla="*/ 105 h 137"/>
              <a:gd name="T72" fmla="*/ 65 w 137"/>
              <a:gd name="T73" fmla="*/ 89 h 137"/>
              <a:gd name="T74" fmla="*/ 60 w 137"/>
              <a:gd name="T75" fmla="*/ 112 h 137"/>
              <a:gd name="T76" fmla="*/ 48 w 137"/>
              <a:gd name="T77" fmla="*/ 130 h 137"/>
              <a:gd name="T78" fmla="*/ 65 w 137"/>
              <a:gd name="T79" fmla="*/ 137 h 137"/>
              <a:gd name="T80" fmla="*/ 84 w 137"/>
              <a:gd name="T81" fmla="*/ 135 h 137"/>
              <a:gd name="T82" fmla="*/ 73 w 137"/>
              <a:gd name="T83" fmla="*/ 107 h 137"/>
              <a:gd name="T84" fmla="*/ 73 w 137"/>
              <a:gd name="T85" fmla="*/ 97 h 137"/>
              <a:gd name="T86" fmla="*/ 86 w 137"/>
              <a:gd name="T87" fmla="*/ 91 h 137"/>
              <a:gd name="T88" fmla="*/ 94 w 137"/>
              <a:gd name="T89" fmla="*/ 99 h 137"/>
              <a:gd name="T90" fmla="*/ 105 w 137"/>
              <a:gd name="T91" fmla="*/ 127 h 137"/>
              <a:gd name="T92" fmla="*/ 120 w 137"/>
              <a:gd name="T93" fmla="*/ 114 h 137"/>
              <a:gd name="T94" fmla="*/ 127 w 137"/>
              <a:gd name="T95" fmla="*/ 97 h 137"/>
              <a:gd name="T96" fmla="*/ 105 w 137"/>
              <a:gd name="T97" fmla="*/ 93 h 137"/>
              <a:gd name="T98" fmla="*/ 86 w 137"/>
              <a:gd name="T99" fmla="*/ 80 h 137"/>
              <a:gd name="T100" fmla="*/ 107 w 137"/>
              <a:gd name="T101" fmla="*/ 82 h 137"/>
              <a:gd name="T102" fmla="*/ 112 w 137"/>
              <a:gd name="T103" fmla="*/ 72 h 137"/>
              <a:gd name="T104" fmla="*/ 123 w 137"/>
              <a:gd name="T105" fmla="*/ 7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37" y="65"/>
                </a:moveTo>
                <a:cubicBezTo>
                  <a:pt x="123" y="65"/>
                  <a:pt x="123" y="65"/>
                  <a:pt x="123" y="65"/>
                </a:cubicBezTo>
                <a:cubicBezTo>
                  <a:pt x="135" y="53"/>
                  <a:pt x="135" y="53"/>
                  <a:pt x="135" y="53"/>
                </a:cubicBezTo>
                <a:cubicBezTo>
                  <a:pt x="130" y="47"/>
                  <a:pt x="130" y="47"/>
                  <a:pt x="130" y="47"/>
                </a:cubicBezTo>
                <a:cubicBezTo>
                  <a:pt x="112" y="65"/>
                  <a:pt x="112" y="65"/>
                  <a:pt x="112" y="65"/>
                </a:cubicBezTo>
                <a:cubicBezTo>
                  <a:pt x="108" y="65"/>
                  <a:pt x="108" y="65"/>
                  <a:pt x="108" y="65"/>
                </a:cubicBezTo>
                <a:cubicBezTo>
                  <a:pt x="112" y="60"/>
                  <a:pt x="112" y="60"/>
                  <a:pt x="112" y="60"/>
                </a:cubicBezTo>
                <a:cubicBezTo>
                  <a:pt x="107" y="55"/>
                  <a:pt x="107" y="55"/>
                  <a:pt x="107" y="55"/>
                </a:cubicBezTo>
                <a:cubicBezTo>
                  <a:pt x="97" y="65"/>
                  <a:pt x="97" y="65"/>
                  <a:pt x="97" y="65"/>
                </a:cubicBezTo>
                <a:cubicBezTo>
                  <a:pt x="89" y="65"/>
                  <a:pt x="89" y="65"/>
                  <a:pt x="89" y="65"/>
                </a:cubicBezTo>
                <a:cubicBezTo>
                  <a:pt x="89" y="62"/>
                  <a:pt x="88" y="59"/>
                  <a:pt x="86" y="56"/>
                </a:cubicBezTo>
                <a:cubicBezTo>
                  <a:pt x="91" y="51"/>
                  <a:pt x="91" y="51"/>
                  <a:pt x="91" y="51"/>
                </a:cubicBezTo>
                <a:cubicBezTo>
                  <a:pt x="105" y="51"/>
                  <a:pt x="105" y="51"/>
                  <a:pt x="105" y="51"/>
                </a:cubicBezTo>
                <a:cubicBezTo>
                  <a:pt x="105" y="44"/>
                  <a:pt x="105" y="44"/>
                  <a:pt x="105" y="44"/>
                </a:cubicBezTo>
                <a:cubicBezTo>
                  <a:pt x="99" y="44"/>
                  <a:pt x="99" y="44"/>
                  <a:pt x="99" y="44"/>
                </a:cubicBezTo>
                <a:cubicBezTo>
                  <a:pt x="102" y="40"/>
                  <a:pt x="102" y="40"/>
                  <a:pt x="102" y="40"/>
                </a:cubicBezTo>
                <a:cubicBezTo>
                  <a:pt x="127" y="40"/>
                  <a:pt x="127" y="40"/>
                  <a:pt x="127" y="40"/>
                </a:cubicBezTo>
                <a:cubicBezTo>
                  <a:pt x="127" y="33"/>
                  <a:pt x="127" y="33"/>
                  <a:pt x="127" y="33"/>
                </a:cubicBezTo>
                <a:cubicBezTo>
                  <a:pt x="110" y="33"/>
                  <a:pt x="110" y="33"/>
                  <a:pt x="110" y="33"/>
                </a:cubicBezTo>
                <a:cubicBezTo>
                  <a:pt x="120" y="23"/>
                  <a:pt x="120" y="23"/>
                  <a:pt x="120" y="23"/>
                </a:cubicBezTo>
                <a:cubicBezTo>
                  <a:pt x="115" y="17"/>
                  <a:pt x="115" y="17"/>
                  <a:pt x="115" y="17"/>
                </a:cubicBezTo>
                <a:cubicBezTo>
                  <a:pt x="105" y="27"/>
                  <a:pt x="105" y="27"/>
                  <a:pt x="105" y="27"/>
                </a:cubicBezTo>
                <a:cubicBezTo>
                  <a:pt x="105" y="10"/>
                  <a:pt x="105" y="10"/>
                  <a:pt x="105" y="10"/>
                </a:cubicBezTo>
                <a:cubicBezTo>
                  <a:pt x="97" y="10"/>
                  <a:pt x="97" y="10"/>
                  <a:pt x="97" y="10"/>
                </a:cubicBezTo>
                <a:cubicBezTo>
                  <a:pt x="97" y="35"/>
                  <a:pt x="97" y="35"/>
                  <a:pt x="97" y="35"/>
                </a:cubicBezTo>
                <a:cubicBezTo>
                  <a:pt x="94" y="38"/>
                  <a:pt x="94" y="38"/>
                  <a:pt x="94" y="38"/>
                </a:cubicBezTo>
                <a:cubicBezTo>
                  <a:pt x="94" y="32"/>
                  <a:pt x="94" y="32"/>
                  <a:pt x="94" y="32"/>
                </a:cubicBezTo>
                <a:cubicBezTo>
                  <a:pt x="86" y="32"/>
                  <a:pt x="86" y="32"/>
                  <a:pt x="86" y="32"/>
                </a:cubicBezTo>
                <a:cubicBezTo>
                  <a:pt x="86" y="46"/>
                  <a:pt x="86" y="46"/>
                  <a:pt x="86" y="46"/>
                </a:cubicBezTo>
                <a:cubicBezTo>
                  <a:pt x="81" y="51"/>
                  <a:pt x="81" y="51"/>
                  <a:pt x="81" y="51"/>
                </a:cubicBezTo>
                <a:cubicBezTo>
                  <a:pt x="78" y="49"/>
                  <a:pt x="76" y="48"/>
                  <a:pt x="73" y="48"/>
                </a:cubicBezTo>
                <a:cubicBezTo>
                  <a:pt x="73" y="40"/>
                  <a:pt x="73" y="40"/>
                  <a:pt x="73" y="40"/>
                </a:cubicBezTo>
                <a:cubicBezTo>
                  <a:pt x="82" y="30"/>
                  <a:pt x="82" y="30"/>
                  <a:pt x="82" y="30"/>
                </a:cubicBezTo>
                <a:cubicBezTo>
                  <a:pt x="77" y="25"/>
                  <a:pt x="77" y="25"/>
                  <a:pt x="77" y="25"/>
                </a:cubicBezTo>
                <a:cubicBezTo>
                  <a:pt x="73" y="29"/>
                  <a:pt x="73" y="29"/>
                  <a:pt x="73" y="29"/>
                </a:cubicBezTo>
                <a:cubicBezTo>
                  <a:pt x="73" y="25"/>
                  <a:pt x="73" y="25"/>
                  <a:pt x="73" y="25"/>
                </a:cubicBezTo>
                <a:cubicBezTo>
                  <a:pt x="90" y="7"/>
                  <a:pt x="90" y="7"/>
                  <a:pt x="90" y="7"/>
                </a:cubicBezTo>
                <a:cubicBezTo>
                  <a:pt x="84" y="2"/>
                  <a:pt x="84" y="2"/>
                  <a:pt x="84" y="2"/>
                </a:cubicBezTo>
                <a:cubicBezTo>
                  <a:pt x="73" y="14"/>
                  <a:pt x="73" y="14"/>
                  <a:pt x="73" y="14"/>
                </a:cubicBezTo>
                <a:cubicBezTo>
                  <a:pt x="73" y="0"/>
                  <a:pt x="73" y="0"/>
                  <a:pt x="73" y="0"/>
                </a:cubicBezTo>
                <a:cubicBezTo>
                  <a:pt x="65" y="0"/>
                  <a:pt x="65" y="0"/>
                  <a:pt x="65" y="0"/>
                </a:cubicBezTo>
                <a:cubicBezTo>
                  <a:pt x="65" y="14"/>
                  <a:pt x="65" y="14"/>
                  <a:pt x="65" y="14"/>
                </a:cubicBezTo>
                <a:cubicBezTo>
                  <a:pt x="53" y="2"/>
                  <a:pt x="53" y="2"/>
                  <a:pt x="53" y="2"/>
                </a:cubicBezTo>
                <a:cubicBezTo>
                  <a:pt x="48" y="7"/>
                  <a:pt x="48" y="7"/>
                  <a:pt x="48" y="7"/>
                </a:cubicBezTo>
                <a:cubicBezTo>
                  <a:pt x="65" y="25"/>
                  <a:pt x="65" y="25"/>
                  <a:pt x="65" y="25"/>
                </a:cubicBezTo>
                <a:cubicBezTo>
                  <a:pt x="65" y="29"/>
                  <a:pt x="65" y="29"/>
                  <a:pt x="65" y="29"/>
                </a:cubicBezTo>
                <a:cubicBezTo>
                  <a:pt x="60" y="25"/>
                  <a:pt x="60" y="25"/>
                  <a:pt x="60" y="25"/>
                </a:cubicBezTo>
                <a:cubicBezTo>
                  <a:pt x="55" y="30"/>
                  <a:pt x="55" y="30"/>
                  <a:pt x="55" y="30"/>
                </a:cubicBezTo>
                <a:cubicBezTo>
                  <a:pt x="65" y="40"/>
                  <a:pt x="65" y="40"/>
                  <a:pt x="65" y="40"/>
                </a:cubicBezTo>
                <a:cubicBezTo>
                  <a:pt x="65" y="48"/>
                  <a:pt x="65" y="48"/>
                  <a:pt x="65" y="48"/>
                </a:cubicBezTo>
                <a:cubicBezTo>
                  <a:pt x="62" y="48"/>
                  <a:pt x="59" y="49"/>
                  <a:pt x="57" y="51"/>
                </a:cubicBezTo>
                <a:cubicBezTo>
                  <a:pt x="51" y="46"/>
                  <a:pt x="51" y="46"/>
                  <a:pt x="51" y="46"/>
                </a:cubicBezTo>
                <a:cubicBezTo>
                  <a:pt x="51" y="32"/>
                  <a:pt x="51" y="32"/>
                  <a:pt x="51" y="32"/>
                </a:cubicBezTo>
                <a:cubicBezTo>
                  <a:pt x="44" y="32"/>
                  <a:pt x="44" y="32"/>
                  <a:pt x="44" y="32"/>
                </a:cubicBezTo>
                <a:cubicBezTo>
                  <a:pt x="44" y="38"/>
                  <a:pt x="44" y="38"/>
                  <a:pt x="44" y="38"/>
                </a:cubicBezTo>
                <a:cubicBezTo>
                  <a:pt x="40" y="35"/>
                  <a:pt x="40" y="35"/>
                  <a:pt x="40" y="35"/>
                </a:cubicBezTo>
                <a:cubicBezTo>
                  <a:pt x="40" y="10"/>
                  <a:pt x="40" y="10"/>
                  <a:pt x="40" y="10"/>
                </a:cubicBezTo>
                <a:cubicBezTo>
                  <a:pt x="33" y="10"/>
                  <a:pt x="33" y="10"/>
                  <a:pt x="33" y="10"/>
                </a:cubicBezTo>
                <a:cubicBezTo>
                  <a:pt x="33" y="27"/>
                  <a:pt x="33" y="27"/>
                  <a:pt x="33" y="27"/>
                </a:cubicBezTo>
                <a:cubicBezTo>
                  <a:pt x="23" y="17"/>
                  <a:pt x="23" y="17"/>
                  <a:pt x="23" y="17"/>
                </a:cubicBezTo>
                <a:cubicBezTo>
                  <a:pt x="17" y="23"/>
                  <a:pt x="17" y="23"/>
                  <a:pt x="17" y="23"/>
                </a:cubicBezTo>
                <a:cubicBezTo>
                  <a:pt x="27" y="33"/>
                  <a:pt x="27" y="33"/>
                  <a:pt x="27" y="33"/>
                </a:cubicBezTo>
                <a:cubicBezTo>
                  <a:pt x="11" y="33"/>
                  <a:pt x="11" y="33"/>
                  <a:pt x="11" y="33"/>
                </a:cubicBezTo>
                <a:cubicBezTo>
                  <a:pt x="11" y="40"/>
                  <a:pt x="11" y="40"/>
                  <a:pt x="11" y="40"/>
                </a:cubicBezTo>
                <a:cubicBezTo>
                  <a:pt x="35" y="40"/>
                  <a:pt x="35" y="40"/>
                  <a:pt x="35" y="40"/>
                </a:cubicBezTo>
                <a:cubicBezTo>
                  <a:pt x="38" y="44"/>
                  <a:pt x="38" y="44"/>
                  <a:pt x="38" y="44"/>
                </a:cubicBezTo>
                <a:cubicBezTo>
                  <a:pt x="32" y="44"/>
                  <a:pt x="32" y="44"/>
                  <a:pt x="32" y="44"/>
                </a:cubicBezTo>
                <a:cubicBezTo>
                  <a:pt x="32" y="51"/>
                  <a:pt x="32" y="51"/>
                  <a:pt x="32" y="51"/>
                </a:cubicBezTo>
                <a:cubicBezTo>
                  <a:pt x="46" y="51"/>
                  <a:pt x="46" y="51"/>
                  <a:pt x="46" y="51"/>
                </a:cubicBezTo>
                <a:cubicBezTo>
                  <a:pt x="51" y="56"/>
                  <a:pt x="51" y="56"/>
                  <a:pt x="51" y="56"/>
                </a:cubicBezTo>
                <a:cubicBezTo>
                  <a:pt x="50" y="59"/>
                  <a:pt x="48" y="62"/>
                  <a:pt x="48" y="65"/>
                </a:cubicBezTo>
                <a:cubicBezTo>
                  <a:pt x="40" y="65"/>
                  <a:pt x="40" y="65"/>
                  <a:pt x="40" y="65"/>
                </a:cubicBezTo>
                <a:cubicBezTo>
                  <a:pt x="31" y="55"/>
                  <a:pt x="31" y="55"/>
                  <a:pt x="31" y="55"/>
                </a:cubicBezTo>
                <a:cubicBezTo>
                  <a:pt x="25" y="60"/>
                  <a:pt x="25" y="60"/>
                  <a:pt x="25" y="60"/>
                </a:cubicBezTo>
                <a:cubicBezTo>
                  <a:pt x="30" y="65"/>
                  <a:pt x="30" y="65"/>
                  <a:pt x="30" y="65"/>
                </a:cubicBezTo>
                <a:cubicBezTo>
                  <a:pt x="25" y="65"/>
                  <a:pt x="25" y="65"/>
                  <a:pt x="25" y="65"/>
                </a:cubicBezTo>
                <a:cubicBezTo>
                  <a:pt x="8" y="47"/>
                  <a:pt x="8" y="47"/>
                  <a:pt x="8" y="47"/>
                </a:cubicBezTo>
                <a:cubicBezTo>
                  <a:pt x="2" y="53"/>
                  <a:pt x="2" y="53"/>
                  <a:pt x="2" y="53"/>
                </a:cubicBezTo>
                <a:cubicBezTo>
                  <a:pt x="14" y="65"/>
                  <a:pt x="14" y="65"/>
                  <a:pt x="14" y="65"/>
                </a:cubicBezTo>
                <a:cubicBezTo>
                  <a:pt x="0" y="65"/>
                  <a:pt x="0" y="65"/>
                  <a:pt x="0" y="65"/>
                </a:cubicBezTo>
                <a:cubicBezTo>
                  <a:pt x="0" y="72"/>
                  <a:pt x="0" y="72"/>
                  <a:pt x="0" y="72"/>
                </a:cubicBezTo>
                <a:cubicBezTo>
                  <a:pt x="14" y="72"/>
                  <a:pt x="14" y="72"/>
                  <a:pt x="14" y="72"/>
                </a:cubicBezTo>
                <a:cubicBezTo>
                  <a:pt x="2" y="84"/>
                  <a:pt x="2" y="84"/>
                  <a:pt x="2" y="84"/>
                </a:cubicBezTo>
                <a:cubicBezTo>
                  <a:pt x="8" y="90"/>
                  <a:pt x="8" y="90"/>
                  <a:pt x="8" y="90"/>
                </a:cubicBezTo>
                <a:cubicBezTo>
                  <a:pt x="25" y="72"/>
                  <a:pt x="25" y="72"/>
                  <a:pt x="25" y="72"/>
                </a:cubicBezTo>
                <a:cubicBezTo>
                  <a:pt x="30" y="72"/>
                  <a:pt x="30" y="72"/>
                  <a:pt x="30" y="72"/>
                </a:cubicBezTo>
                <a:cubicBezTo>
                  <a:pt x="25" y="77"/>
                  <a:pt x="25" y="77"/>
                  <a:pt x="25" y="77"/>
                </a:cubicBezTo>
                <a:cubicBezTo>
                  <a:pt x="31" y="82"/>
                  <a:pt x="31" y="82"/>
                  <a:pt x="31" y="82"/>
                </a:cubicBezTo>
                <a:cubicBezTo>
                  <a:pt x="40" y="72"/>
                  <a:pt x="40" y="72"/>
                  <a:pt x="40" y="72"/>
                </a:cubicBezTo>
                <a:cubicBezTo>
                  <a:pt x="48" y="72"/>
                  <a:pt x="48" y="72"/>
                  <a:pt x="48" y="72"/>
                </a:cubicBezTo>
                <a:cubicBezTo>
                  <a:pt x="48" y="75"/>
                  <a:pt x="50" y="78"/>
                  <a:pt x="51" y="80"/>
                </a:cubicBezTo>
                <a:cubicBezTo>
                  <a:pt x="46" y="86"/>
                  <a:pt x="46" y="86"/>
                  <a:pt x="46" y="86"/>
                </a:cubicBezTo>
                <a:cubicBezTo>
                  <a:pt x="32" y="86"/>
                  <a:pt x="32" y="86"/>
                  <a:pt x="32" y="86"/>
                </a:cubicBezTo>
                <a:cubicBezTo>
                  <a:pt x="32" y="93"/>
                  <a:pt x="32" y="93"/>
                  <a:pt x="32" y="93"/>
                </a:cubicBezTo>
                <a:cubicBezTo>
                  <a:pt x="38" y="93"/>
                  <a:pt x="38" y="93"/>
                  <a:pt x="38" y="93"/>
                </a:cubicBezTo>
                <a:cubicBezTo>
                  <a:pt x="35" y="97"/>
                  <a:pt x="35" y="97"/>
                  <a:pt x="35" y="97"/>
                </a:cubicBezTo>
                <a:cubicBezTo>
                  <a:pt x="11" y="97"/>
                  <a:pt x="11" y="97"/>
                  <a:pt x="11" y="97"/>
                </a:cubicBezTo>
                <a:cubicBezTo>
                  <a:pt x="11" y="104"/>
                  <a:pt x="11" y="104"/>
                  <a:pt x="11" y="104"/>
                </a:cubicBezTo>
                <a:cubicBezTo>
                  <a:pt x="27" y="104"/>
                  <a:pt x="27" y="104"/>
                  <a:pt x="27" y="104"/>
                </a:cubicBezTo>
                <a:cubicBezTo>
                  <a:pt x="17" y="114"/>
                  <a:pt x="17" y="114"/>
                  <a:pt x="17" y="114"/>
                </a:cubicBezTo>
                <a:cubicBezTo>
                  <a:pt x="23" y="120"/>
                  <a:pt x="23" y="120"/>
                  <a:pt x="23" y="120"/>
                </a:cubicBezTo>
                <a:cubicBezTo>
                  <a:pt x="33" y="110"/>
                  <a:pt x="33" y="110"/>
                  <a:pt x="33" y="110"/>
                </a:cubicBezTo>
                <a:cubicBezTo>
                  <a:pt x="33" y="127"/>
                  <a:pt x="33" y="127"/>
                  <a:pt x="33" y="127"/>
                </a:cubicBezTo>
                <a:cubicBezTo>
                  <a:pt x="40" y="127"/>
                  <a:pt x="40" y="127"/>
                  <a:pt x="40" y="127"/>
                </a:cubicBezTo>
                <a:cubicBezTo>
                  <a:pt x="40" y="102"/>
                  <a:pt x="40" y="102"/>
                  <a:pt x="40" y="102"/>
                </a:cubicBezTo>
                <a:cubicBezTo>
                  <a:pt x="44" y="99"/>
                  <a:pt x="44" y="99"/>
                  <a:pt x="44" y="99"/>
                </a:cubicBezTo>
                <a:cubicBezTo>
                  <a:pt x="44" y="105"/>
                  <a:pt x="44" y="105"/>
                  <a:pt x="44" y="105"/>
                </a:cubicBezTo>
                <a:cubicBezTo>
                  <a:pt x="51" y="105"/>
                  <a:pt x="51" y="105"/>
                  <a:pt x="51" y="105"/>
                </a:cubicBezTo>
                <a:cubicBezTo>
                  <a:pt x="51" y="91"/>
                  <a:pt x="51" y="91"/>
                  <a:pt x="51" y="91"/>
                </a:cubicBezTo>
                <a:cubicBezTo>
                  <a:pt x="57" y="86"/>
                  <a:pt x="57" y="86"/>
                  <a:pt x="57" y="86"/>
                </a:cubicBezTo>
                <a:cubicBezTo>
                  <a:pt x="59" y="87"/>
                  <a:pt x="62" y="89"/>
                  <a:pt x="65" y="89"/>
                </a:cubicBezTo>
                <a:cubicBezTo>
                  <a:pt x="65" y="97"/>
                  <a:pt x="65" y="97"/>
                  <a:pt x="65" y="97"/>
                </a:cubicBezTo>
                <a:cubicBezTo>
                  <a:pt x="55" y="107"/>
                  <a:pt x="55" y="107"/>
                  <a:pt x="55" y="107"/>
                </a:cubicBezTo>
                <a:cubicBezTo>
                  <a:pt x="60" y="112"/>
                  <a:pt x="60" y="112"/>
                  <a:pt x="60" y="112"/>
                </a:cubicBezTo>
                <a:cubicBezTo>
                  <a:pt x="65" y="107"/>
                  <a:pt x="65" y="107"/>
                  <a:pt x="65" y="107"/>
                </a:cubicBezTo>
                <a:cubicBezTo>
                  <a:pt x="65" y="112"/>
                  <a:pt x="65" y="112"/>
                  <a:pt x="65" y="112"/>
                </a:cubicBezTo>
                <a:cubicBezTo>
                  <a:pt x="48" y="130"/>
                  <a:pt x="48" y="130"/>
                  <a:pt x="48" y="130"/>
                </a:cubicBezTo>
                <a:cubicBezTo>
                  <a:pt x="53" y="135"/>
                  <a:pt x="53" y="135"/>
                  <a:pt x="53" y="135"/>
                </a:cubicBezTo>
                <a:cubicBezTo>
                  <a:pt x="65" y="123"/>
                  <a:pt x="65" y="123"/>
                  <a:pt x="65" y="123"/>
                </a:cubicBezTo>
                <a:cubicBezTo>
                  <a:pt x="65" y="137"/>
                  <a:pt x="65" y="137"/>
                  <a:pt x="65" y="137"/>
                </a:cubicBezTo>
                <a:cubicBezTo>
                  <a:pt x="73" y="137"/>
                  <a:pt x="73" y="137"/>
                  <a:pt x="73" y="137"/>
                </a:cubicBezTo>
                <a:cubicBezTo>
                  <a:pt x="73" y="123"/>
                  <a:pt x="73" y="123"/>
                  <a:pt x="73" y="123"/>
                </a:cubicBezTo>
                <a:cubicBezTo>
                  <a:pt x="84" y="135"/>
                  <a:pt x="84" y="135"/>
                  <a:pt x="84" y="135"/>
                </a:cubicBezTo>
                <a:cubicBezTo>
                  <a:pt x="90" y="130"/>
                  <a:pt x="90" y="130"/>
                  <a:pt x="90" y="130"/>
                </a:cubicBezTo>
                <a:cubicBezTo>
                  <a:pt x="73" y="112"/>
                  <a:pt x="73" y="112"/>
                  <a:pt x="73" y="112"/>
                </a:cubicBezTo>
                <a:cubicBezTo>
                  <a:pt x="73" y="107"/>
                  <a:pt x="73" y="107"/>
                  <a:pt x="73" y="107"/>
                </a:cubicBezTo>
                <a:cubicBezTo>
                  <a:pt x="77" y="112"/>
                  <a:pt x="77" y="112"/>
                  <a:pt x="77" y="112"/>
                </a:cubicBezTo>
                <a:cubicBezTo>
                  <a:pt x="82" y="107"/>
                  <a:pt x="82" y="107"/>
                  <a:pt x="82" y="107"/>
                </a:cubicBezTo>
                <a:cubicBezTo>
                  <a:pt x="73" y="97"/>
                  <a:pt x="73" y="97"/>
                  <a:pt x="73" y="97"/>
                </a:cubicBezTo>
                <a:cubicBezTo>
                  <a:pt x="73" y="89"/>
                  <a:pt x="73" y="89"/>
                  <a:pt x="73" y="89"/>
                </a:cubicBezTo>
                <a:cubicBezTo>
                  <a:pt x="76" y="89"/>
                  <a:pt x="78" y="87"/>
                  <a:pt x="81" y="86"/>
                </a:cubicBezTo>
                <a:cubicBezTo>
                  <a:pt x="86" y="91"/>
                  <a:pt x="86" y="91"/>
                  <a:pt x="86" y="91"/>
                </a:cubicBezTo>
                <a:cubicBezTo>
                  <a:pt x="86" y="105"/>
                  <a:pt x="86" y="105"/>
                  <a:pt x="86" y="105"/>
                </a:cubicBezTo>
                <a:cubicBezTo>
                  <a:pt x="94" y="105"/>
                  <a:pt x="94" y="105"/>
                  <a:pt x="94" y="105"/>
                </a:cubicBezTo>
                <a:cubicBezTo>
                  <a:pt x="94" y="99"/>
                  <a:pt x="94" y="99"/>
                  <a:pt x="94" y="99"/>
                </a:cubicBezTo>
                <a:cubicBezTo>
                  <a:pt x="97" y="102"/>
                  <a:pt x="97" y="102"/>
                  <a:pt x="97" y="102"/>
                </a:cubicBezTo>
                <a:cubicBezTo>
                  <a:pt x="97" y="127"/>
                  <a:pt x="97" y="127"/>
                  <a:pt x="97" y="127"/>
                </a:cubicBezTo>
                <a:cubicBezTo>
                  <a:pt x="105" y="127"/>
                  <a:pt x="105" y="127"/>
                  <a:pt x="105" y="127"/>
                </a:cubicBezTo>
                <a:cubicBezTo>
                  <a:pt x="105" y="110"/>
                  <a:pt x="105" y="110"/>
                  <a:pt x="105" y="110"/>
                </a:cubicBezTo>
                <a:cubicBezTo>
                  <a:pt x="115" y="120"/>
                  <a:pt x="115" y="120"/>
                  <a:pt x="115" y="120"/>
                </a:cubicBezTo>
                <a:cubicBezTo>
                  <a:pt x="120" y="114"/>
                  <a:pt x="120" y="114"/>
                  <a:pt x="120" y="114"/>
                </a:cubicBezTo>
                <a:cubicBezTo>
                  <a:pt x="110" y="104"/>
                  <a:pt x="110" y="104"/>
                  <a:pt x="110" y="104"/>
                </a:cubicBezTo>
                <a:cubicBezTo>
                  <a:pt x="127" y="104"/>
                  <a:pt x="127" y="104"/>
                  <a:pt x="127" y="104"/>
                </a:cubicBezTo>
                <a:cubicBezTo>
                  <a:pt x="127" y="97"/>
                  <a:pt x="127" y="97"/>
                  <a:pt x="127" y="97"/>
                </a:cubicBezTo>
                <a:cubicBezTo>
                  <a:pt x="102" y="97"/>
                  <a:pt x="102" y="97"/>
                  <a:pt x="102" y="97"/>
                </a:cubicBezTo>
                <a:cubicBezTo>
                  <a:pt x="99" y="93"/>
                  <a:pt x="99" y="93"/>
                  <a:pt x="99" y="93"/>
                </a:cubicBezTo>
                <a:cubicBezTo>
                  <a:pt x="105" y="93"/>
                  <a:pt x="105" y="93"/>
                  <a:pt x="105" y="93"/>
                </a:cubicBezTo>
                <a:cubicBezTo>
                  <a:pt x="105" y="86"/>
                  <a:pt x="105" y="86"/>
                  <a:pt x="105" y="86"/>
                </a:cubicBezTo>
                <a:cubicBezTo>
                  <a:pt x="91" y="86"/>
                  <a:pt x="91" y="86"/>
                  <a:pt x="91" y="86"/>
                </a:cubicBezTo>
                <a:cubicBezTo>
                  <a:pt x="86" y="80"/>
                  <a:pt x="86" y="80"/>
                  <a:pt x="86" y="80"/>
                </a:cubicBezTo>
                <a:cubicBezTo>
                  <a:pt x="88" y="78"/>
                  <a:pt x="89" y="75"/>
                  <a:pt x="89" y="72"/>
                </a:cubicBezTo>
                <a:cubicBezTo>
                  <a:pt x="97" y="72"/>
                  <a:pt x="97" y="72"/>
                  <a:pt x="97" y="72"/>
                </a:cubicBezTo>
                <a:cubicBezTo>
                  <a:pt x="107" y="82"/>
                  <a:pt x="107" y="82"/>
                  <a:pt x="107" y="82"/>
                </a:cubicBezTo>
                <a:cubicBezTo>
                  <a:pt x="112" y="77"/>
                  <a:pt x="112" y="77"/>
                  <a:pt x="112" y="77"/>
                </a:cubicBezTo>
                <a:cubicBezTo>
                  <a:pt x="108" y="72"/>
                  <a:pt x="108" y="72"/>
                  <a:pt x="108" y="72"/>
                </a:cubicBezTo>
                <a:cubicBezTo>
                  <a:pt x="112" y="72"/>
                  <a:pt x="112" y="72"/>
                  <a:pt x="112" y="72"/>
                </a:cubicBezTo>
                <a:cubicBezTo>
                  <a:pt x="130" y="90"/>
                  <a:pt x="130" y="90"/>
                  <a:pt x="130" y="90"/>
                </a:cubicBezTo>
                <a:cubicBezTo>
                  <a:pt x="135" y="84"/>
                  <a:pt x="135" y="84"/>
                  <a:pt x="135" y="84"/>
                </a:cubicBezTo>
                <a:cubicBezTo>
                  <a:pt x="123" y="72"/>
                  <a:pt x="123" y="72"/>
                  <a:pt x="123" y="72"/>
                </a:cubicBezTo>
                <a:cubicBezTo>
                  <a:pt x="137" y="72"/>
                  <a:pt x="137" y="72"/>
                  <a:pt x="137" y="72"/>
                </a:cubicBezTo>
                <a:lnTo>
                  <a:pt x="137" y="6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17" name="Freeform 150"/>
          <p:cNvSpPr/>
          <p:nvPr/>
        </p:nvSpPr>
        <p:spPr bwMode="auto">
          <a:xfrm>
            <a:off x="8291513" y="3590925"/>
            <a:ext cx="115887" cy="115888"/>
          </a:xfrm>
          <a:custGeom>
            <a:avLst/>
            <a:gdLst>
              <a:gd name="T0" fmla="*/ 32 w 68"/>
              <a:gd name="T1" fmla="*/ 69 h 69"/>
              <a:gd name="T2" fmla="*/ 34 w 68"/>
              <a:gd name="T3" fmla="*/ 69 h 69"/>
              <a:gd name="T4" fmla="*/ 68 w 68"/>
              <a:gd name="T5" fmla="*/ 35 h 69"/>
              <a:gd name="T6" fmla="*/ 34 w 68"/>
              <a:gd name="T7" fmla="*/ 0 h 69"/>
              <a:gd name="T8" fmla="*/ 0 w 68"/>
              <a:gd name="T9" fmla="*/ 34 h 69"/>
              <a:gd name="T10" fmla="*/ 18 w 68"/>
              <a:gd name="T11" fmla="*/ 45 h 69"/>
              <a:gd name="T12" fmla="*/ 32 w 68"/>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68" h="69">
                <a:moveTo>
                  <a:pt x="32" y="69"/>
                </a:moveTo>
                <a:cubicBezTo>
                  <a:pt x="32" y="69"/>
                  <a:pt x="33" y="69"/>
                  <a:pt x="34" y="69"/>
                </a:cubicBezTo>
                <a:cubicBezTo>
                  <a:pt x="53" y="69"/>
                  <a:pt x="68" y="54"/>
                  <a:pt x="68" y="35"/>
                </a:cubicBezTo>
                <a:cubicBezTo>
                  <a:pt x="68" y="16"/>
                  <a:pt x="53" y="0"/>
                  <a:pt x="34" y="0"/>
                </a:cubicBezTo>
                <a:cubicBezTo>
                  <a:pt x="15" y="0"/>
                  <a:pt x="0" y="15"/>
                  <a:pt x="0" y="34"/>
                </a:cubicBezTo>
                <a:cubicBezTo>
                  <a:pt x="7" y="36"/>
                  <a:pt x="13" y="40"/>
                  <a:pt x="18" y="45"/>
                </a:cubicBezTo>
                <a:cubicBezTo>
                  <a:pt x="25" y="52"/>
                  <a:pt x="30" y="60"/>
                  <a:pt x="32" y="6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18" name="Freeform 151"/>
          <p:cNvSpPr/>
          <p:nvPr/>
        </p:nvSpPr>
        <p:spPr bwMode="auto">
          <a:xfrm>
            <a:off x="8332788" y="3559175"/>
            <a:ext cx="31750" cy="25400"/>
          </a:xfrm>
          <a:custGeom>
            <a:avLst/>
            <a:gdLst>
              <a:gd name="T0" fmla="*/ 20 w 20"/>
              <a:gd name="T1" fmla="*/ 16 h 16"/>
              <a:gd name="T2" fmla="*/ 11 w 20"/>
              <a:gd name="T3" fmla="*/ 0 h 16"/>
              <a:gd name="T4" fmla="*/ 0 w 20"/>
              <a:gd name="T5" fmla="*/ 16 h 16"/>
              <a:gd name="T6" fmla="*/ 20 w 20"/>
              <a:gd name="T7" fmla="*/ 16 h 16"/>
            </a:gdLst>
            <a:ahLst/>
            <a:cxnLst>
              <a:cxn ang="0">
                <a:pos x="T0" y="T1"/>
              </a:cxn>
              <a:cxn ang="0">
                <a:pos x="T2" y="T3"/>
              </a:cxn>
              <a:cxn ang="0">
                <a:pos x="T4" y="T5"/>
              </a:cxn>
              <a:cxn ang="0">
                <a:pos x="T6" y="T7"/>
              </a:cxn>
            </a:cxnLst>
            <a:rect l="0" t="0" r="r" b="b"/>
            <a:pathLst>
              <a:path w="20" h="16">
                <a:moveTo>
                  <a:pt x="20" y="16"/>
                </a:moveTo>
                <a:lnTo>
                  <a:pt x="11" y="0"/>
                </a:lnTo>
                <a:lnTo>
                  <a:pt x="0" y="16"/>
                </a:lnTo>
                <a:lnTo>
                  <a:pt x="20" y="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19" name="Freeform 152"/>
          <p:cNvSpPr/>
          <p:nvPr/>
        </p:nvSpPr>
        <p:spPr bwMode="auto">
          <a:xfrm>
            <a:off x="8413750" y="3632200"/>
            <a:ext cx="25400" cy="33338"/>
          </a:xfrm>
          <a:custGeom>
            <a:avLst/>
            <a:gdLst>
              <a:gd name="T0" fmla="*/ 0 w 16"/>
              <a:gd name="T1" fmla="*/ 21 h 21"/>
              <a:gd name="T2" fmla="*/ 16 w 16"/>
              <a:gd name="T3" fmla="*/ 11 h 21"/>
              <a:gd name="T4" fmla="*/ 0 w 16"/>
              <a:gd name="T5" fmla="*/ 0 h 21"/>
              <a:gd name="T6" fmla="*/ 0 w 16"/>
              <a:gd name="T7" fmla="*/ 21 h 21"/>
            </a:gdLst>
            <a:ahLst/>
            <a:cxnLst>
              <a:cxn ang="0">
                <a:pos x="T0" y="T1"/>
              </a:cxn>
              <a:cxn ang="0">
                <a:pos x="T2" y="T3"/>
              </a:cxn>
              <a:cxn ang="0">
                <a:pos x="T4" y="T5"/>
              </a:cxn>
              <a:cxn ang="0">
                <a:pos x="T6" y="T7"/>
              </a:cxn>
            </a:cxnLst>
            <a:rect l="0" t="0" r="r" b="b"/>
            <a:pathLst>
              <a:path w="16" h="21">
                <a:moveTo>
                  <a:pt x="0" y="21"/>
                </a:moveTo>
                <a:lnTo>
                  <a:pt x="16" y="11"/>
                </a:lnTo>
                <a:lnTo>
                  <a:pt x="0" y="0"/>
                </a:lnTo>
                <a:lnTo>
                  <a:pt x="0"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20" name="Freeform 153"/>
          <p:cNvSpPr/>
          <p:nvPr/>
        </p:nvSpPr>
        <p:spPr bwMode="auto">
          <a:xfrm>
            <a:off x="8267700" y="3632200"/>
            <a:ext cx="15875" cy="12700"/>
          </a:xfrm>
          <a:custGeom>
            <a:avLst/>
            <a:gdLst>
              <a:gd name="T0" fmla="*/ 9 w 9"/>
              <a:gd name="T1" fmla="*/ 0 h 7"/>
              <a:gd name="T2" fmla="*/ 0 w 9"/>
              <a:gd name="T3" fmla="*/ 6 h 7"/>
              <a:gd name="T4" fmla="*/ 9 w 9"/>
              <a:gd name="T5" fmla="*/ 7 h 7"/>
              <a:gd name="T6" fmla="*/ 9 w 9"/>
              <a:gd name="T7" fmla="*/ 0 h 7"/>
            </a:gdLst>
            <a:ahLst/>
            <a:cxnLst>
              <a:cxn ang="0">
                <a:pos x="T0" y="T1"/>
              </a:cxn>
              <a:cxn ang="0">
                <a:pos x="T2" y="T3"/>
              </a:cxn>
              <a:cxn ang="0">
                <a:pos x="T4" y="T5"/>
              </a:cxn>
              <a:cxn ang="0">
                <a:pos x="T6" y="T7"/>
              </a:cxn>
            </a:cxnLst>
            <a:rect l="0" t="0" r="r" b="b"/>
            <a:pathLst>
              <a:path w="9" h="7">
                <a:moveTo>
                  <a:pt x="9" y="0"/>
                </a:moveTo>
                <a:cubicBezTo>
                  <a:pt x="0" y="6"/>
                  <a:pt x="0" y="6"/>
                  <a:pt x="0" y="6"/>
                </a:cubicBezTo>
                <a:cubicBezTo>
                  <a:pt x="3" y="6"/>
                  <a:pt x="6" y="7"/>
                  <a:pt x="9" y="7"/>
                </a:cubicBezTo>
                <a:lnTo>
                  <a:pt x="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21" name="Freeform 154"/>
          <p:cNvSpPr/>
          <p:nvPr/>
        </p:nvSpPr>
        <p:spPr bwMode="auto">
          <a:xfrm>
            <a:off x="8383588" y="3586163"/>
            <a:ext cx="30162" cy="28575"/>
          </a:xfrm>
          <a:custGeom>
            <a:avLst/>
            <a:gdLst>
              <a:gd name="T0" fmla="*/ 0 w 19"/>
              <a:gd name="T1" fmla="*/ 4 h 18"/>
              <a:gd name="T2" fmla="*/ 15 w 19"/>
              <a:gd name="T3" fmla="*/ 18 h 18"/>
              <a:gd name="T4" fmla="*/ 19 w 19"/>
              <a:gd name="T5" fmla="*/ 0 h 18"/>
              <a:gd name="T6" fmla="*/ 0 w 19"/>
              <a:gd name="T7" fmla="*/ 4 h 18"/>
            </a:gdLst>
            <a:ahLst/>
            <a:cxnLst>
              <a:cxn ang="0">
                <a:pos x="T0" y="T1"/>
              </a:cxn>
              <a:cxn ang="0">
                <a:pos x="T2" y="T3"/>
              </a:cxn>
              <a:cxn ang="0">
                <a:pos x="T4" y="T5"/>
              </a:cxn>
              <a:cxn ang="0">
                <a:pos x="T6" y="T7"/>
              </a:cxn>
            </a:cxnLst>
            <a:rect l="0" t="0" r="r" b="b"/>
            <a:pathLst>
              <a:path w="19" h="18">
                <a:moveTo>
                  <a:pt x="0" y="4"/>
                </a:moveTo>
                <a:lnTo>
                  <a:pt x="15" y="18"/>
                </a:lnTo>
                <a:lnTo>
                  <a:pt x="19" y="0"/>
                </a:lnTo>
                <a:lnTo>
                  <a:pt x="0" y="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22" name="Freeform 155"/>
          <p:cNvSpPr/>
          <p:nvPr/>
        </p:nvSpPr>
        <p:spPr bwMode="auto">
          <a:xfrm>
            <a:off x="8383588" y="3683000"/>
            <a:ext cx="30162" cy="31750"/>
          </a:xfrm>
          <a:custGeom>
            <a:avLst/>
            <a:gdLst>
              <a:gd name="T0" fmla="*/ 15 w 19"/>
              <a:gd name="T1" fmla="*/ 0 h 20"/>
              <a:gd name="T2" fmla="*/ 0 w 19"/>
              <a:gd name="T3" fmla="*/ 15 h 20"/>
              <a:gd name="T4" fmla="*/ 19 w 19"/>
              <a:gd name="T5" fmla="*/ 20 h 20"/>
              <a:gd name="T6" fmla="*/ 15 w 19"/>
              <a:gd name="T7" fmla="*/ 0 h 20"/>
            </a:gdLst>
            <a:ahLst/>
            <a:cxnLst>
              <a:cxn ang="0">
                <a:pos x="T0" y="T1"/>
              </a:cxn>
              <a:cxn ang="0">
                <a:pos x="T2" y="T3"/>
              </a:cxn>
              <a:cxn ang="0">
                <a:pos x="T4" y="T5"/>
              </a:cxn>
              <a:cxn ang="0">
                <a:pos x="T6" y="T7"/>
              </a:cxn>
            </a:cxnLst>
            <a:rect l="0" t="0" r="r" b="b"/>
            <a:pathLst>
              <a:path w="19" h="20">
                <a:moveTo>
                  <a:pt x="15" y="0"/>
                </a:moveTo>
                <a:lnTo>
                  <a:pt x="0" y="15"/>
                </a:lnTo>
                <a:lnTo>
                  <a:pt x="19" y="20"/>
                </a:lnTo>
                <a:lnTo>
                  <a:pt x="1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23" name="Freeform 156"/>
          <p:cNvSpPr/>
          <p:nvPr/>
        </p:nvSpPr>
        <p:spPr bwMode="auto">
          <a:xfrm>
            <a:off x="8285163" y="3586163"/>
            <a:ext cx="28575" cy="28575"/>
          </a:xfrm>
          <a:custGeom>
            <a:avLst/>
            <a:gdLst>
              <a:gd name="T0" fmla="*/ 4 w 18"/>
              <a:gd name="T1" fmla="*/ 18 h 18"/>
              <a:gd name="T2" fmla="*/ 18 w 18"/>
              <a:gd name="T3" fmla="*/ 4 h 18"/>
              <a:gd name="T4" fmla="*/ 0 w 18"/>
              <a:gd name="T5" fmla="*/ 0 h 18"/>
              <a:gd name="T6" fmla="*/ 4 w 18"/>
              <a:gd name="T7" fmla="*/ 18 h 18"/>
            </a:gdLst>
            <a:ahLst/>
            <a:cxnLst>
              <a:cxn ang="0">
                <a:pos x="T0" y="T1"/>
              </a:cxn>
              <a:cxn ang="0">
                <a:pos x="T2" y="T3"/>
              </a:cxn>
              <a:cxn ang="0">
                <a:pos x="T4" y="T5"/>
              </a:cxn>
              <a:cxn ang="0">
                <a:pos x="T6" y="T7"/>
              </a:cxn>
            </a:cxnLst>
            <a:rect l="0" t="0" r="r" b="b"/>
            <a:pathLst>
              <a:path w="18" h="18">
                <a:moveTo>
                  <a:pt x="4" y="18"/>
                </a:moveTo>
                <a:lnTo>
                  <a:pt x="18" y="4"/>
                </a:lnTo>
                <a:lnTo>
                  <a:pt x="0" y="0"/>
                </a:lnTo>
                <a:lnTo>
                  <a:pt x="4" y="1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24" name="Freeform 157"/>
          <p:cNvSpPr/>
          <p:nvPr/>
        </p:nvSpPr>
        <p:spPr bwMode="auto">
          <a:xfrm>
            <a:off x="8161338" y="3649663"/>
            <a:ext cx="254000" cy="155575"/>
          </a:xfrm>
          <a:custGeom>
            <a:avLst/>
            <a:gdLst>
              <a:gd name="T0" fmla="*/ 123 w 150"/>
              <a:gd name="T1" fmla="*/ 39 h 92"/>
              <a:gd name="T2" fmla="*/ 119 w 150"/>
              <a:gd name="T3" fmla="*/ 40 h 92"/>
              <a:gd name="T4" fmla="*/ 106 w 150"/>
              <a:gd name="T5" fmla="*/ 45 h 92"/>
              <a:gd name="T6" fmla="*/ 105 w 150"/>
              <a:gd name="T7" fmla="*/ 38 h 92"/>
              <a:gd name="T8" fmla="*/ 104 w 150"/>
              <a:gd name="T9" fmla="*/ 33 h 92"/>
              <a:gd name="T10" fmla="*/ 77 w 150"/>
              <a:gd name="T11" fmla="*/ 3 h 92"/>
              <a:gd name="T12" fmla="*/ 72 w 150"/>
              <a:gd name="T13" fmla="*/ 2 h 92"/>
              <a:gd name="T14" fmla="*/ 60 w 150"/>
              <a:gd name="T15" fmla="*/ 0 h 92"/>
              <a:gd name="T16" fmla="*/ 58 w 150"/>
              <a:gd name="T17" fmla="*/ 0 h 92"/>
              <a:gd name="T18" fmla="*/ 14 w 150"/>
              <a:gd name="T19" fmla="*/ 46 h 92"/>
              <a:gd name="T20" fmla="*/ 16 w 150"/>
              <a:gd name="T21" fmla="*/ 60 h 92"/>
              <a:gd name="T22" fmla="*/ 0 w 150"/>
              <a:gd name="T23" fmla="*/ 76 h 92"/>
              <a:gd name="T24" fmla="*/ 16 w 150"/>
              <a:gd name="T25" fmla="*/ 92 h 92"/>
              <a:gd name="T26" fmla="*/ 60 w 150"/>
              <a:gd name="T27" fmla="*/ 92 h 92"/>
              <a:gd name="T28" fmla="*/ 62 w 150"/>
              <a:gd name="T29" fmla="*/ 92 h 92"/>
              <a:gd name="T30" fmla="*/ 123 w 150"/>
              <a:gd name="T31" fmla="*/ 92 h 92"/>
              <a:gd name="T32" fmla="*/ 150 w 150"/>
              <a:gd name="T33" fmla="*/ 66 h 92"/>
              <a:gd name="T34" fmla="*/ 123 w 150"/>
              <a:gd name="T35"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0" h="92">
                <a:moveTo>
                  <a:pt x="123" y="39"/>
                </a:moveTo>
                <a:cubicBezTo>
                  <a:pt x="122" y="39"/>
                  <a:pt x="121" y="39"/>
                  <a:pt x="119" y="40"/>
                </a:cubicBezTo>
                <a:cubicBezTo>
                  <a:pt x="114" y="40"/>
                  <a:pt x="110" y="42"/>
                  <a:pt x="106" y="45"/>
                </a:cubicBezTo>
                <a:cubicBezTo>
                  <a:pt x="106" y="43"/>
                  <a:pt x="106" y="41"/>
                  <a:pt x="105" y="38"/>
                </a:cubicBezTo>
                <a:cubicBezTo>
                  <a:pt x="105" y="37"/>
                  <a:pt x="105" y="35"/>
                  <a:pt x="104" y="33"/>
                </a:cubicBezTo>
                <a:cubicBezTo>
                  <a:pt x="100" y="20"/>
                  <a:pt x="90" y="9"/>
                  <a:pt x="77" y="3"/>
                </a:cubicBezTo>
                <a:cubicBezTo>
                  <a:pt x="75" y="3"/>
                  <a:pt x="74" y="2"/>
                  <a:pt x="72" y="2"/>
                </a:cubicBezTo>
                <a:cubicBezTo>
                  <a:pt x="68" y="1"/>
                  <a:pt x="64" y="0"/>
                  <a:pt x="60" y="0"/>
                </a:cubicBezTo>
                <a:cubicBezTo>
                  <a:pt x="59" y="0"/>
                  <a:pt x="59" y="0"/>
                  <a:pt x="58" y="0"/>
                </a:cubicBezTo>
                <a:cubicBezTo>
                  <a:pt x="34" y="1"/>
                  <a:pt x="14" y="22"/>
                  <a:pt x="14" y="46"/>
                </a:cubicBezTo>
                <a:cubicBezTo>
                  <a:pt x="14" y="51"/>
                  <a:pt x="15" y="56"/>
                  <a:pt x="16" y="60"/>
                </a:cubicBezTo>
                <a:cubicBezTo>
                  <a:pt x="7" y="60"/>
                  <a:pt x="0" y="67"/>
                  <a:pt x="0" y="76"/>
                </a:cubicBezTo>
                <a:cubicBezTo>
                  <a:pt x="0" y="85"/>
                  <a:pt x="7" y="92"/>
                  <a:pt x="16" y="92"/>
                </a:cubicBezTo>
                <a:cubicBezTo>
                  <a:pt x="60" y="92"/>
                  <a:pt x="60" y="92"/>
                  <a:pt x="60" y="92"/>
                </a:cubicBezTo>
                <a:cubicBezTo>
                  <a:pt x="62" y="92"/>
                  <a:pt x="62" y="92"/>
                  <a:pt x="62" y="92"/>
                </a:cubicBezTo>
                <a:cubicBezTo>
                  <a:pt x="123" y="92"/>
                  <a:pt x="123" y="92"/>
                  <a:pt x="123" y="92"/>
                </a:cubicBezTo>
                <a:cubicBezTo>
                  <a:pt x="138" y="92"/>
                  <a:pt x="150" y="81"/>
                  <a:pt x="150" y="66"/>
                </a:cubicBezTo>
                <a:cubicBezTo>
                  <a:pt x="150" y="51"/>
                  <a:pt x="138" y="39"/>
                  <a:pt x="123" y="3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25" name="Freeform 158"/>
          <p:cNvSpPr>
            <a:spLocks noEditPoints="1"/>
          </p:cNvSpPr>
          <p:nvPr/>
        </p:nvSpPr>
        <p:spPr bwMode="auto">
          <a:xfrm>
            <a:off x="6954838" y="3033713"/>
            <a:ext cx="188912" cy="212725"/>
          </a:xfrm>
          <a:custGeom>
            <a:avLst/>
            <a:gdLst>
              <a:gd name="T0" fmla="*/ 111 w 119"/>
              <a:gd name="T1" fmla="*/ 134 h 134"/>
              <a:gd name="T2" fmla="*/ 111 w 119"/>
              <a:gd name="T3" fmla="*/ 0 h 134"/>
              <a:gd name="T4" fmla="*/ 104 w 119"/>
              <a:gd name="T5" fmla="*/ 15 h 134"/>
              <a:gd name="T6" fmla="*/ 104 w 119"/>
              <a:gd name="T7" fmla="*/ 28 h 134"/>
              <a:gd name="T8" fmla="*/ 111 w 119"/>
              <a:gd name="T9" fmla="*/ 51 h 134"/>
              <a:gd name="T10" fmla="*/ 111 w 119"/>
              <a:gd name="T11" fmla="*/ 61 h 134"/>
              <a:gd name="T12" fmla="*/ 104 w 119"/>
              <a:gd name="T13" fmla="*/ 84 h 134"/>
              <a:gd name="T14" fmla="*/ 104 w 119"/>
              <a:gd name="T15" fmla="*/ 96 h 134"/>
              <a:gd name="T16" fmla="*/ 111 w 119"/>
              <a:gd name="T17" fmla="*/ 119 h 134"/>
              <a:gd name="T18" fmla="*/ 59 w 119"/>
              <a:gd name="T19" fmla="*/ 98 h 134"/>
              <a:gd name="T20" fmla="*/ 97 w 119"/>
              <a:gd name="T21" fmla="*/ 134 h 134"/>
              <a:gd name="T22" fmla="*/ 104 w 119"/>
              <a:gd name="T23" fmla="*/ 119 h 134"/>
              <a:gd name="T24" fmla="*/ 104 w 119"/>
              <a:gd name="T25" fmla="*/ 107 h 134"/>
              <a:gd name="T26" fmla="*/ 97 w 119"/>
              <a:gd name="T27" fmla="*/ 84 h 134"/>
              <a:gd name="T28" fmla="*/ 97 w 119"/>
              <a:gd name="T29" fmla="*/ 74 h 134"/>
              <a:gd name="T30" fmla="*/ 104 w 119"/>
              <a:gd name="T31" fmla="*/ 51 h 134"/>
              <a:gd name="T32" fmla="*/ 104 w 119"/>
              <a:gd name="T33" fmla="*/ 38 h 134"/>
              <a:gd name="T34" fmla="*/ 97 w 119"/>
              <a:gd name="T35" fmla="*/ 15 h 134"/>
              <a:gd name="T36" fmla="*/ 97 w 119"/>
              <a:gd name="T37" fmla="*/ 5 h 134"/>
              <a:gd name="T38" fmla="*/ 88 w 119"/>
              <a:gd name="T39" fmla="*/ 36 h 134"/>
              <a:gd name="T40" fmla="*/ 88 w 119"/>
              <a:gd name="T41" fmla="*/ 49 h 134"/>
              <a:gd name="T42" fmla="*/ 59 w 119"/>
              <a:gd name="T43" fmla="*/ 98 h 134"/>
              <a:gd name="T44" fmla="*/ 16 w 119"/>
              <a:gd name="T45" fmla="*/ 5 h 134"/>
              <a:gd name="T46" fmla="*/ 22 w 119"/>
              <a:gd name="T47" fmla="*/ 28 h 134"/>
              <a:gd name="T48" fmla="*/ 22 w 119"/>
              <a:gd name="T49" fmla="*/ 38 h 134"/>
              <a:gd name="T50" fmla="*/ 16 w 119"/>
              <a:gd name="T51" fmla="*/ 61 h 134"/>
              <a:gd name="T52" fmla="*/ 16 w 119"/>
              <a:gd name="T53" fmla="*/ 74 h 134"/>
              <a:gd name="T54" fmla="*/ 22 w 119"/>
              <a:gd name="T55" fmla="*/ 96 h 134"/>
              <a:gd name="T56" fmla="*/ 22 w 119"/>
              <a:gd name="T57" fmla="*/ 107 h 134"/>
              <a:gd name="T58" fmla="*/ 16 w 119"/>
              <a:gd name="T59" fmla="*/ 129 h 134"/>
              <a:gd name="T60" fmla="*/ 32 w 119"/>
              <a:gd name="T61" fmla="*/ 134 h 134"/>
              <a:gd name="T62" fmla="*/ 59 w 119"/>
              <a:gd name="T63" fmla="*/ 85 h 134"/>
              <a:gd name="T64" fmla="*/ 59 w 119"/>
              <a:gd name="T65" fmla="*/ 49 h 134"/>
              <a:gd name="T66" fmla="*/ 32 w 119"/>
              <a:gd name="T67" fmla="*/ 0 h 134"/>
              <a:gd name="T68" fmla="*/ 8 w 119"/>
              <a:gd name="T69" fmla="*/ 5 h 134"/>
              <a:gd name="T70" fmla="*/ 0 w 119"/>
              <a:gd name="T71" fmla="*/ 134 h 134"/>
              <a:gd name="T72" fmla="*/ 16 w 119"/>
              <a:gd name="T73" fmla="*/ 129 h 134"/>
              <a:gd name="T74" fmla="*/ 8 w 119"/>
              <a:gd name="T75" fmla="*/ 107 h 134"/>
              <a:gd name="T76" fmla="*/ 8 w 119"/>
              <a:gd name="T77" fmla="*/ 96 h 134"/>
              <a:gd name="T78" fmla="*/ 16 w 119"/>
              <a:gd name="T79" fmla="*/ 74 h 134"/>
              <a:gd name="T80" fmla="*/ 16 w 119"/>
              <a:gd name="T81" fmla="*/ 61 h 134"/>
              <a:gd name="T82" fmla="*/ 8 w 119"/>
              <a:gd name="T83" fmla="*/ 38 h 134"/>
              <a:gd name="T84" fmla="*/ 8 w 119"/>
              <a:gd name="T85" fmla="*/ 28 h 134"/>
              <a:gd name="T86" fmla="*/ 16 w 119"/>
              <a:gd name="T87" fmla="*/ 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9" h="134">
                <a:moveTo>
                  <a:pt x="104" y="129"/>
                </a:moveTo>
                <a:lnTo>
                  <a:pt x="111" y="129"/>
                </a:lnTo>
                <a:lnTo>
                  <a:pt x="111" y="134"/>
                </a:lnTo>
                <a:lnTo>
                  <a:pt x="119" y="134"/>
                </a:lnTo>
                <a:lnTo>
                  <a:pt x="119" y="0"/>
                </a:lnTo>
                <a:lnTo>
                  <a:pt x="111" y="0"/>
                </a:lnTo>
                <a:lnTo>
                  <a:pt x="111" y="5"/>
                </a:lnTo>
                <a:lnTo>
                  <a:pt x="104" y="5"/>
                </a:lnTo>
                <a:lnTo>
                  <a:pt x="104" y="15"/>
                </a:lnTo>
                <a:lnTo>
                  <a:pt x="111" y="15"/>
                </a:lnTo>
                <a:lnTo>
                  <a:pt x="111" y="28"/>
                </a:lnTo>
                <a:lnTo>
                  <a:pt x="104" y="28"/>
                </a:lnTo>
                <a:lnTo>
                  <a:pt x="104" y="38"/>
                </a:lnTo>
                <a:lnTo>
                  <a:pt x="111" y="38"/>
                </a:lnTo>
                <a:lnTo>
                  <a:pt x="111" y="51"/>
                </a:lnTo>
                <a:lnTo>
                  <a:pt x="104" y="51"/>
                </a:lnTo>
                <a:lnTo>
                  <a:pt x="104" y="61"/>
                </a:lnTo>
                <a:lnTo>
                  <a:pt x="111" y="61"/>
                </a:lnTo>
                <a:lnTo>
                  <a:pt x="111" y="74"/>
                </a:lnTo>
                <a:lnTo>
                  <a:pt x="104" y="74"/>
                </a:lnTo>
                <a:lnTo>
                  <a:pt x="104" y="84"/>
                </a:lnTo>
                <a:lnTo>
                  <a:pt x="111" y="84"/>
                </a:lnTo>
                <a:lnTo>
                  <a:pt x="111" y="96"/>
                </a:lnTo>
                <a:lnTo>
                  <a:pt x="104" y="96"/>
                </a:lnTo>
                <a:lnTo>
                  <a:pt x="104" y="107"/>
                </a:lnTo>
                <a:lnTo>
                  <a:pt x="111" y="107"/>
                </a:lnTo>
                <a:lnTo>
                  <a:pt x="111" y="119"/>
                </a:lnTo>
                <a:lnTo>
                  <a:pt x="104" y="119"/>
                </a:lnTo>
                <a:lnTo>
                  <a:pt x="104" y="129"/>
                </a:lnTo>
                <a:close/>
                <a:moveTo>
                  <a:pt x="59" y="98"/>
                </a:moveTo>
                <a:lnTo>
                  <a:pt x="88" y="98"/>
                </a:lnTo>
                <a:lnTo>
                  <a:pt x="88" y="134"/>
                </a:lnTo>
                <a:lnTo>
                  <a:pt x="97" y="134"/>
                </a:lnTo>
                <a:lnTo>
                  <a:pt x="97" y="129"/>
                </a:lnTo>
                <a:lnTo>
                  <a:pt x="104" y="129"/>
                </a:lnTo>
                <a:lnTo>
                  <a:pt x="104" y="119"/>
                </a:lnTo>
                <a:lnTo>
                  <a:pt x="97" y="119"/>
                </a:lnTo>
                <a:lnTo>
                  <a:pt x="97" y="107"/>
                </a:lnTo>
                <a:lnTo>
                  <a:pt x="104" y="107"/>
                </a:lnTo>
                <a:lnTo>
                  <a:pt x="104" y="96"/>
                </a:lnTo>
                <a:lnTo>
                  <a:pt x="97" y="96"/>
                </a:lnTo>
                <a:lnTo>
                  <a:pt x="97" y="84"/>
                </a:lnTo>
                <a:lnTo>
                  <a:pt x="104" y="84"/>
                </a:lnTo>
                <a:lnTo>
                  <a:pt x="104" y="74"/>
                </a:lnTo>
                <a:lnTo>
                  <a:pt x="97" y="74"/>
                </a:lnTo>
                <a:lnTo>
                  <a:pt x="97" y="61"/>
                </a:lnTo>
                <a:lnTo>
                  <a:pt x="104" y="61"/>
                </a:lnTo>
                <a:lnTo>
                  <a:pt x="104" y="51"/>
                </a:lnTo>
                <a:lnTo>
                  <a:pt x="97" y="51"/>
                </a:lnTo>
                <a:lnTo>
                  <a:pt x="97" y="38"/>
                </a:lnTo>
                <a:lnTo>
                  <a:pt x="104" y="38"/>
                </a:lnTo>
                <a:lnTo>
                  <a:pt x="104" y="28"/>
                </a:lnTo>
                <a:lnTo>
                  <a:pt x="97" y="28"/>
                </a:lnTo>
                <a:lnTo>
                  <a:pt x="97" y="15"/>
                </a:lnTo>
                <a:lnTo>
                  <a:pt x="104" y="15"/>
                </a:lnTo>
                <a:lnTo>
                  <a:pt x="104" y="5"/>
                </a:lnTo>
                <a:lnTo>
                  <a:pt x="97" y="5"/>
                </a:lnTo>
                <a:lnTo>
                  <a:pt x="97" y="0"/>
                </a:lnTo>
                <a:lnTo>
                  <a:pt x="88" y="0"/>
                </a:lnTo>
                <a:lnTo>
                  <a:pt x="88" y="36"/>
                </a:lnTo>
                <a:lnTo>
                  <a:pt x="59" y="36"/>
                </a:lnTo>
                <a:lnTo>
                  <a:pt x="59" y="49"/>
                </a:lnTo>
                <a:lnTo>
                  <a:pt x="88" y="49"/>
                </a:lnTo>
                <a:lnTo>
                  <a:pt x="88" y="85"/>
                </a:lnTo>
                <a:lnTo>
                  <a:pt x="59" y="85"/>
                </a:lnTo>
                <a:lnTo>
                  <a:pt x="59" y="98"/>
                </a:lnTo>
                <a:close/>
                <a:moveTo>
                  <a:pt x="22" y="0"/>
                </a:moveTo>
                <a:lnTo>
                  <a:pt x="22" y="5"/>
                </a:lnTo>
                <a:lnTo>
                  <a:pt x="16" y="5"/>
                </a:lnTo>
                <a:lnTo>
                  <a:pt x="16" y="15"/>
                </a:lnTo>
                <a:lnTo>
                  <a:pt x="22" y="15"/>
                </a:lnTo>
                <a:lnTo>
                  <a:pt x="22" y="28"/>
                </a:lnTo>
                <a:lnTo>
                  <a:pt x="16" y="28"/>
                </a:lnTo>
                <a:lnTo>
                  <a:pt x="16" y="38"/>
                </a:lnTo>
                <a:lnTo>
                  <a:pt x="22" y="38"/>
                </a:lnTo>
                <a:lnTo>
                  <a:pt x="22" y="51"/>
                </a:lnTo>
                <a:lnTo>
                  <a:pt x="16" y="51"/>
                </a:lnTo>
                <a:lnTo>
                  <a:pt x="16" y="61"/>
                </a:lnTo>
                <a:lnTo>
                  <a:pt x="22" y="61"/>
                </a:lnTo>
                <a:lnTo>
                  <a:pt x="22" y="74"/>
                </a:lnTo>
                <a:lnTo>
                  <a:pt x="16" y="74"/>
                </a:lnTo>
                <a:lnTo>
                  <a:pt x="16" y="84"/>
                </a:lnTo>
                <a:lnTo>
                  <a:pt x="22" y="84"/>
                </a:lnTo>
                <a:lnTo>
                  <a:pt x="22" y="96"/>
                </a:lnTo>
                <a:lnTo>
                  <a:pt x="16" y="96"/>
                </a:lnTo>
                <a:lnTo>
                  <a:pt x="16" y="107"/>
                </a:lnTo>
                <a:lnTo>
                  <a:pt x="22" y="107"/>
                </a:lnTo>
                <a:lnTo>
                  <a:pt x="22" y="119"/>
                </a:lnTo>
                <a:lnTo>
                  <a:pt x="16" y="119"/>
                </a:lnTo>
                <a:lnTo>
                  <a:pt x="16" y="129"/>
                </a:lnTo>
                <a:lnTo>
                  <a:pt x="22" y="129"/>
                </a:lnTo>
                <a:lnTo>
                  <a:pt x="22" y="134"/>
                </a:lnTo>
                <a:lnTo>
                  <a:pt x="32" y="134"/>
                </a:lnTo>
                <a:lnTo>
                  <a:pt x="32" y="98"/>
                </a:lnTo>
                <a:lnTo>
                  <a:pt x="59" y="98"/>
                </a:lnTo>
                <a:lnTo>
                  <a:pt x="59" y="85"/>
                </a:lnTo>
                <a:lnTo>
                  <a:pt x="32" y="85"/>
                </a:lnTo>
                <a:lnTo>
                  <a:pt x="32" y="49"/>
                </a:lnTo>
                <a:lnTo>
                  <a:pt x="59" y="49"/>
                </a:lnTo>
                <a:lnTo>
                  <a:pt x="59" y="36"/>
                </a:lnTo>
                <a:lnTo>
                  <a:pt x="32" y="36"/>
                </a:lnTo>
                <a:lnTo>
                  <a:pt x="32" y="0"/>
                </a:lnTo>
                <a:lnTo>
                  <a:pt x="22" y="0"/>
                </a:lnTo>
                <a:close/>
                <a:moveTo>
                  <a:pt x="16" y="5"/>
                </a:moveTo>
                <a:lnTo>
                  <a:pt x="8" y="5"/>
                </a:lnTo>
                <a:lnTo>
                  <a:pt x="8" y="0"/>
                </a:lnTo>
                <a:lnTo>
                  <a:pt x="0" y="0"/>
                </a:lnTo>
                <a:lnTo>
                  <a:pt x="0" y="134"/>
                </a:lnTo>
                <a:lnTo>
                  <a:pt x="8" y="134"/>
                </a:lnTo>
                <a:lnTo>
                  <a:pt x="8" y="129"/>
                </a:lnTo>
                <a:lnTo>
                  <a:pt x="16" y="129"/>
                </a:lnTo>
                <a:lnTo>
                  <a:pt x="16" y="119"/>
                </a:lnTo>
                <a:lnTo>
                  <a:pt x="8" y="119"/>
                </a:lnTo>
                <a:lnTo>
                  <a:pt x="8" y="107"/>
                </a:lnTo>
                <a:lnTo>
                  <a:pt x="16" y="107"/>
                </a:lnTo>
                <a:lnTo>
                  <a:pt x="16" y="96"/>
                </a:lnTo>
                <a:lnTo>
                  <a:pt x="8" y="96"/>
                </a:lnTo>
                <a:lnTo>
                  <a:pt x="8" y="84"/>
                </a:lnTo>
                <a:lnTo>
                  <a:pt x="16" y="84"/>
                </a:lnTo>
                <a:lnTo>
                  <a:pt x="16" y="74"/>
                </a:lnTo>
                <a:lnTo>
                  <a:pt x="8" y="74"/>
                </a:lnTo>
                <a:lnTo>
                  <a:pt x="8" y="61"/>
                </a:lnTo>
                <a:lnTo>
                  <a:pt x="16" y="61"/>
                </a:lnTo>
                <a:lnTo>
                  <a:pt x="16" y="51"/>
                </a:lnTo>
                <a:lnTo>
                  <a:pt x="8" y="51"/>
                </a:lnTo>
                <a:lnTo>
                  <a:pt x="8" y="38"/>
                </a:lnTo>
                <a:lnTo>
                  <a:pt x="16" y="38"/>
                </a:lnTo>
                <a:lnTo>
                  <a:pt x="16" y="28"/>
                </a:lnTo>
                <a:lnTo>
                  <a:pt x="8" y="28"/>
                </a:lnTo>
                <a:lnTo>
                  <a:pt x="8" y="15"/>
                </a:lnTo>
                <a:lnTo>
                  <a:pt x="16" y="15"/>
                </a:lnTo>
                <a:lnTo>
                  <a:pt x="16" y="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26" name="Freeform 159"/>
          <p:cNvSpPr/>
          <p:nvPr/>
        </p:nvSpPr>
        <p:spPr bwMode="auto">
          <a:xfrm>
            <a:off x="8202613" y="3332163"/>
            <a:ext cx="22225" cy="212725"/>
          </a:xfrm>
          <a:custGeom>
            <a:avLst/>
            <a:gdLst>
              <a:gd name="T0" fmla="*/ 0 w 13"/>
              <a:gd name="T1" fmla="*/ 0 h 126"/>
              <a:gd name="T2" fmla="*/ 0 w 13"/>
              <a:gd name="T3" fmla="*/ 126 h 126"/>
              <a:gd name="T4" fmla="*/ 13 w 13"/>
              <a:gd name="T5" fmla="*/ 126 h 126"/>
              <a:gd name="T6" fmla="*/ 13 w 13"/>
              <a:gd name="T7" fmla="*/ 0 h 126"/>
              <a:gd name="T8" fmla="*/ 7 w 13"/>
              <a:gd name="T9" fmla="*/ 2 h 126"/>
              <a:gd name="T10" fmla="*/ 0 w 13"/>
              <a:gd name="T11" fmla="*/ 0 h 126"/>
            </a:gdLst>
            <a:ahLst/>
            <a:cxnLst>
              <a:cxn ang="0">
                <a:pos x="T0" y="T1"/>
              </a:cxn>
              <a:cxn ang="0">
                <a:pos x="T2" y="T3"/>
              </a:cxn>
              <a:cxn ang="0">
                <a:pos x="T4" y="T5"/>
              </a:cxn>
              <a:cxn ang="0">
                <a:pos x="T6" y="T7"/>
              </a:cxn>
              <a:cxn ang="0">
                <a:pos x="T8" y="T9"/>
              </a:cxn>
              <a:cxn ang="0">
                <a:pos x="T10" y="T11"/>
              </a:cxn>
            </a:cxnLst>
            <a:rect l="0" t="0" r="r" b="b"/>
            <a:pathLst>
              <a:path w="13" h="126">
                <a:moveTo>
                  <a:pt x="0" y="0"/>
                </a:moveTo>
                <a:cubicBezTo>
                  <a:pt x="0" y="126"/>
                  <a:pt x="0" y="126"/>
                  <a:pt x="0" y="126"/>
                </a:cubicBezTo>
                <a:cubicBezTo>
                  <a:pt x="13" y="126"/>
                  <a:pt x="13" y="126"/>
                  <a:pt x="13" y="126"/>
                </a:cubicBezTo>
                <a:cubicBezTo>
                  <a:pt x="13" y="0"/>
                  <a:pt x="13" y="0"/>
                  <a:pt x="13" y="0"/>
                </a:cubicBezTo>
                <a:cubicBezTo>
                  <a:pt x="11" y="1"/>
                  <a:pt x="9" y="2"/>
                  <a:pt x="7" y="2"/>
                </a:cubicBezTo>
                <a:cubicBezTo>
                  <a:pt x="4" y="2"/>
                  <a:pt x="2" y="1"/>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27" name="Oval 160"/>
          <p:cNvSpPr>
            <a:spLocks noChangeArrowheads="1"/>
          </p:cNvSpPr>
          <p:nvPr/>
        </p:nvSpPr>
        <p:spPr bwMode="auto">
          <a:xfrm>
            <a:off x="8196263" y="3292475"/>
            <a:ext cx="34925" cy="333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28" name="Rectangle 161"/>
          <p:cNvSpPr>
            <a:spLocks noChangeArrowheads="1"/>
          </p:cNvSpPr>
          <p:nvPr/>
        </p:nvSpPr>
        <p:spPr bwMode="auto">
          <a:xfrm>
            <a:off x="8237538" y="3333750"/>
            <a:ext cx="182562" cy="131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29" name="Rectangle 162"/>
          <p:cNvSpPr>
            <a:spLocks noChangeArrowheads="1"/>
          </p:cNvSpPr>
          <p:nvPr/>
        </p:nvSpPr>
        <p:spPr bwMode="auto">
          <a:xfrm>
            <a:off x="7696200" y="3640138"/>
            <a:ext cx="39688" cy="142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30" name="Freeform 163"/>
          <p:cNvSpPr>
            <a:spLocks noEditPoints="1"/>
          </p:cNvSpPr>
          <p:nvPr/>
        </p:nvSpPr>
        <p:spPr bwMode="auto">
          <a:xfrm>
            <a:off x="7545388" y="3662363"/>
            <a:ext cx="219075" cy="157162"/>
          </a:xfrm>
          <a:custGeom>
            <a:avLst/>
            <a:gdLst>
              <a:gd name="T0" fmla="*/ 65 w 129"/>
              <a:gd name="T1" fmla="*/ 93 h 93"/>
              <a:gd name="T2" fmla="*/ 129 w 129"/>
              <a:gd name="T3" fmla="*/ 93 h 93"/>
              <a:gd name="T4" fmla="*/ 129 w 129"/>
              <a:gd name="T5" fmla="*/ 0 h 93"/>
              <a:gd name="T6" fmla="*/ 65 w 129"/>
              <a:gd name="T7" fmla="*/ 0 h 93"/>
              <a:gd name="T8" fmla="*/ 65 w 129"/>
              <a:gd name="T9" fmla="*/ 11 h 93"/>
              <a:gd name="T10" fmla="*/ 65 w 129"/>
              <a:gd name="T11" fmla="*/ 11 h 93"/>
              <a:gd name="T12" fmla="*/ 101 w 129"/>
              <a:gd name="T13" fmla="*/ 47 h 93"/>
              <a:gd name="T14" fmla="*/ 65 w 129"/>
              <a:gd name="T15" fmla="*/ 83 h 93"/>
              <a:gd name="T16" fmla="*/ 65 w 129"/>
              <a:gd name="T17" fmla="*/ 93 h 93"/>
              <a:gd name="T18" fmla="*/ 0 w 129"/>
              <a:gd name="T19" fmla="*/ 93 h 93"/>
              <a:gd name="T20" fmla="*/ 65 w 129"/>
              <a:gd name="T21" fmla="*/ 93 h 93"/>
              <a:gd name="T22" fmla="*/ 65 w 129"/>
              <a:gd name="T23" fmla="*/ 83 h 93"/>
              <a:gd name="T24" fmla="*/ 29 w 129"/>
              <a:gd name="T25" fmla="*/ 47 h 93"/>
              <a:gd name="T26" fmla="*/ 65 w 129"/>
              <a:gd name="T27" fmla="*/ 11 h 93"/>
              <a:gd name="T28" fmla="*/ 65 w 129"/>
              <a:gd name="T29" fmla="*/ 0 h 93"/>
              <a:gd name="T30" fmla="*/ 0 w 129"/>
              <a:gd name="T31" fmla="*/ 0 h 93"/>
              <a:gd name="T32" fmla="*/ 0 w 129"/>
              <a:gd name="T33" fmla="*/ 93 h 93"/>
              <a:gd name="T34" fmla="*/ 65 w 129"/>
              <a:gd name="T35" fmla="*/ 11 h 93"/>
              <a:gd name="T36" fmla="*/ 65 w 129"/>
              <a:gd name="T37" fmla="*/ 1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9" h="93">
                <a:moveTo>
                  <a:pt x="65" y="93"/>
                </a:moveTo>
                <a:cubicBezTo>
                  <a:pt x="129" y="93"/>
                  <a:pt x="129" y="93"/>
                  <a:pt x="129" y="93"/>
                </a:cubicBezTo>
                <a:cubicBezTo>
                  <a:pt x="129" y="0"/>
                  <a:pt x="129" y="0"/>
                  <a:pt x="129" y="0"/>
                </a:cubicBezTo>
                <a:cubicBezTo>
                  <a:pt x="65" y="0"/>
                  <a:pt x="65" y="0"/>
                  <a:pt x="65" y="0"/>
                </a:cubicBezTo>
                <a:cubicBezTo>
                  <a:pt x="65" y="11"/>
                  <a:pt x="65" y="11"/>
                  <a:pt x="65" y="11"/>
                </a:cubicBezTo>
                <a:cubicBezTo>
                  <a:pt x="65" y="11"/>
                  <a:pt x="65" y="11"/>
                  <a:pt x="65" y="11"/>
                </a:cubicBezTo>
                <a:cubicBezTo>
                  <a:pt x="84" y="11"/>
                  <a:pt x="101" y="27"/>
                  <a:pt x="101" y="47"/>
                </a:cubicBezTo>
                <a:cubicBezTo>
                  <a:pt x="101" y="66"/>
                  <a:pt x="84" y="83"/>
                  <a:pt x="65" y="83"/>
                </a:cubicBezTo>
                <a:lnTo>
                  <a:pt x="65" y="93"/>
                </a:lnTo>
                <a:close/>
                <a:moveTo>
                  <a:pt x="0" y="93"/>
                </a:moveTo>
                <a:cubicBezTo>
                  <a:pt x="65" y="93"/>
                  <a:pt x="65" y="93"/>
                  <a:pt x="65" y="93"/>
                </a:cubicBezTo>
                <a:cubicBezTo>
                  <a:pt x="65" y="83"/>
                  <a:pt x="65" y="83"/>
                  <a:pt x="65" y="83"/>
                </a:cubicBezTo>
                <a:cubicBezTo>
                  <a:pt x="45" y="83"/>
                  <a:pt x="29" y="66"/>
                  <a:pt x="29" y="47"/>
                </a:cubicBezTo>
                <a:cubicBezTo>
                  <a:pt x="29" y="27"/>
                  <a:pt x="45" y="11"/>
                  <a:pt x="65" y="11"/>
                </a:cubicBezTo>
                <a:cubicBezTo>
                  <a:pt x="65" y="0"/>
                  <a:pt x="65" y="0"/>
                  <a:pt x="65" y="0"/>
                </a:cubicBezTo>
                <a:cubicBezTo>
                  <a:pt x="0" y="0"/>
                  <a:pt x="0" y="0"/>
                  <a:pt x="0" y="0"/>
                </a:cubicBezTo>
                <a:cubicBezTo>
                  <a:pt x="0" y="93"/>
                  <a:pt x="0" y="93"/>
                  <a:pt x="0" y="93"/>
                </a:cubicBezTo>
                <a:close/>
                <a:moveTo>
                  <a:pt x="65" y="11"/>
                </a:moveTo>
                <a:cubicBezTo>
                  <a:pt x="65" y="11"/>
                  <a:pt x="65" y="11"/>
                  <a:pt x="65" y="11"/>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31" name="Oval 164"/>
          <p:cNvSpPr>
            <a:spLocks noChangeArrowheads="1"/>
          </p:cNvSpPr>
          <p:nvPr/>
        </p:nvSpPr>
        <p:spPr bwMode="auto">
          <a:xfrm>
            <a:off x="7613650" y="3698875"/>
            <a:ext cx="82550" cy="825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32" name="Freeform 165"/>
          <p:cNvSpPr/>
          <p:nvPr/>
        </p:nvSpPr>
        <p:spPr bwMode="auto">
          <a:xfrm>
            <a:off x="6654800" y="3008313"/>
            <a:ext cx="233363" cy="144462"/>
          </a:xfrm>
          <a:custGeom>
            <a:avLst/>
            <a:gdLst>
              <a:gd name="T0" fmla="*/ 138 w 138"/>
              <a:gd name="T1" fmla="*/ 70 h 85"/>
              <a:gd name="T2" fmla="*/ 124 w 138"/>
              <a:gd name="T3" fmla="*/ 55 h 85"/>
              <a:gd name="T4" fmla="*/ 125 w 138"/>
              <a:gd name="T5" fmla="*/ 42 h 85"/>
              <a:gd name="T6" fmla="*/ 83 w 138"/>
              <a:gd name="T7" fmla="*/ 0 h 85"/>
              <a:gd name="T8" fmla="*/ 41 w 138"/>
              <a:gd name="T9" fmla="*/ 42 h 85"/>
              <a:gd name="T10" fmla="*/ 25 w 138"/>
              <a:gd name="T11" fmla="*/ 36 h 85"/>
              <a:gd name="T12" fmla="*/ 0 w 138"/>
              <a:gd name="T13" fmla="*/ 60 h 85"/>
              <a:gd name="T14" fmla="*/ 25 w 138"/>
              <a:gd name="T15" fmla="*/ 85 h 85"/>
              <a:gd name="T16" fmla="*/ 81 w 138"/>
              <a:gd name="T17" fmla="*/ 85 h 85"/>
              <a:gd name="T18" fmla="*/ 83 w 138"/>
              <a:gd name="T19" fmla="*/ 85 h 85"/>
              <a:gd name="T20" fmla="*/ 123 w 138"/>
              <a:gd name="T21" fmla="*/ 85 h 85"/>
              <a:gd name="T22" fmla="*/ 138 w 138"/>
              <a:gd name="T23" fmla="*/ 7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85">
                <a:moveTo>
                  <a:pt x="138" y="70"/>
                </a:moveTo>
                <a:cubicBezTo>
                  <a:pt x="138" y="62"/>
                  <a:pt x="132" y="55"/>
                  <a:pt x="124" y="55"/>
                </a:cubicBezTo>
                <a:cubicBezTo>
                  <a:pt x="125" y="51"/>
                  <a:pt x="125" y="47"/>
                  <a:pt x="125" y="42"/>
                </a:cubicBezTo>
                <a:cubicBezTo>
                  <a:pt x="125" y="19"/>
                  <a:pt x="106" y="0"/>
                  <a:pt x="83" y="0"/>
                </a:cubicBezTo>
                <a:cubicBezTo>
                  <a:pt x="60" y="0"/>
                  <a:pt x="41" y="18"/>
                  <a:pt x="41" y="42"/>
                </a:cubicBezTo>
                <a:cubicBezTo>
                  <a:pt x="36" y="38"/>
                  <a:pt x="31" y="36"/>
                  <a:pt x="25" y="36"/>
                </a:cubicBezTo>
                <a:cubicBezTo>
                  <a:pt x="11" y="36"/>
                  <a:pt x="0" y="47"/>
                  <a:pt x="0" y="60"/>
                </a:cubicBezTo>
                <a:cubicBezTo>
                  <a:pt x="0" y="74"/>
                  <a:pt x="11" y="85"/>
                  <a:pt x="25" y="85"/>
                </a:cubicBezTo>
                <a:cubicBezTo>
                  <a:pt x="81" y="85"/>
                  <a:pt x="81" y="85"/>
                  <a:pt x="81" y="85"/>
                </a:cubicBezTo>
                <a:cubicBezTo>
                  <a:pt x="83" y="85"/>
                  <a:pt x="83" y="85"/>
                  <a:pt x="83" y="85"/>
                </a:cubicBezTo>
                <a:cubicBezTo>
                  <a:pt x="123" y="85"/>
                  <a:pt x="123" y="85"/>
                  <a:pt x="123" y="85"/>
                </a:cubicBezTo>
                <a:cubicBezTo>
                  <a:pt x="131" y="85"/>
                  <a:pt x="138" y="78"/>
                  <a:pt x="138" y="7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33" name="Rectangle 166"/>
          <p:cNvSpPr>
            <a:spLocks noChangeArrowheads="1"/>
          </p:cNvSpPr>
          <p:nvPr/>
        </p:nvSpPr>
        <p:spPr bwMode="auto">
          <a:xfrm>
            <a:off x="6688138" y="3165475"/>
            <a:ext cx="20637" cy="44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34" name="Rectangle 167"/>
          <p:cNvSpPr>
            <a:spLocks noChangeArrowheads="1"/>
          </p:cNvSpPr>
          <p:nvPr/>
        </p:nvSpPr>
        <p:spPr bwMode="auto">
          <a:xfrm>
            <a:off x="6737350" y="3189288"/>
            <a:ext cx="20638" cy="44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35" name="Rectangle 168"/>
          <p:cNvSpPr>
            <a:spLocks noChangeArrowheads="1"/>
          </p:cNvSpPr>
          <p:nvPr/>
        </p:nvSpPr>
        <p:spPr bwMode="auto">
          <a:xfrm>
            <a:off x="6786563" y="3165475"/>
            <a:ext cx="20637" cy="44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36" name="Rectangle 169"/>
          <p:cNvSpPr>
            <a:spLocks noChangeArrowheads="1"/>
          </p:cNvSpPr>
          <p:nvPr/>
        </p:nvSpPr>
        <p:spPr bwMode="auto">
          <a:xfrm>
            <a:off x="6835775" y="3189288"/>
            <a:ext cx="19050" cy="44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37" name="Freeform 170"/>
          <p:cNvSpPr/>
          <p:nvPr/>
        </p:nvSpPr>
        <p:spPr bwMode="auto">
          <a:xfrm>
            <a:off x="7181850" y="3419475"/>
            <a:ext cx="131763" cy="80963"/>
          </a:xfrm>
          <a:custGeom>
            <a:avLst/>
            <a:gdLst>
              <a:gd name="T0" fmla="*/ 83 w 83"/>
              <a:gd name="T1" fmla="*/ 0 h 51"/>
              <a:gd name="T2" fmla="*/ 6 w 83"/>
              <a:gd name="T3" fmla="*/ 0 h 51"/>
              <a:gd name="T4" fmla="*/ 6 w 83"/>
              <a:gd name="T5" fmla="*/ 16 h 51"/>
              <a:gd name="T6" fmla="*/ 0 w 83"/>
              <a:gd name="T7" fmla="*/ 16 h 51"/>
              <a:gd name="T8" fmla="*/ 0 w 83"/>
              <a:gd name="T9" fmla="*/ 37 h 51"/>
              <a:gd name="T10" fmla="*/ 6 w 83"/>
              <a:gd name="T11" fmla="*/ 37 h 51"/>
              <a:gd name="T12" fmla="*/ 6 w 83"/>
              <a:gd name="T13" fmla="*/ 51 h 51"/>
              <a:gd name="T14" fmla="*/ 83 w 83"/>
              <a:gd name="T15" fmla="*/ 51 h 51"/>
              <a:gd name="T16" fmla="*/ 83 w 83"/>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51">
                <a:moveTo>
                  <a:pt x="83" y="0"/>
                </a:moveTo>
                <a:lnTo>
                  <a:pt x="6" y="0"/>
                </a:lnTo>
                <a:lnTo>
                  <a:pt x="6" y="16"/>
                </a:lnTo>
                <a:lnTo>
                  <a:pt x="0" y="16"/>
                </a:lnTo>
                <a:lnTo>
                  <a:pt x="0" y="37"/>
                </a:lnTo>
                <a:lnTo>
                  <a:pt x="6" y="37"/>
                </a:lnTo>
                <a:lnTo>
                  <a:pt x="6" y="51"/>
                </a:lnTo>
                <a:lnTo>
                  <a:pt x="83" y="51"/>
                </a:lnTo>
                <a:lnTo>
                  <a:pt x="8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38" name="Rectangle 171"/>
          <p:cNvSpPr>
            <a:spLocks noChangeArrowheads="1"/>
          </p:cNvSpPr>
          <p:nvPr/>
        </p:nvSpPr>
        <p:spPr bwMode="auto">
          <a:xfrm>
            <a:off x="7073900" y="3384550"/>
            <a:ext cx="20638"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39" name="Oval 172"/>
          <p:cNvSpPr>
            <a:spLocks noChangeArrowheads="1"/>
          </p:cNvSpPr>
          <p:nvPr/>
        </p:nvSpPr>
        <p:spPr bwMode="auto">
          <a:xfrm>
            <a:off x="7096125" y="3436938"/>
            <a:ext cx="44450" cy="412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40" name="Freeform 173"/>
          <p:cNvSpPr>
            <a:spLocks noEditPoints="1"/>
          </p:cNvSpPr>
          <p:nvPr/>
        </p:nvSpPr>
        <p:spPr bwMode="auto">
          <a:xfrm>
            <a:off x="7061200" y="3402013"/>
            <a:ext cx="112713" cy="217487"/>
          </a:xfrm>
          <a:custGeom>
            <a:avLst/>
            <a:gdLst>
              <a:gd name="T0" fmla="*/ 34 w 67"/>
              <a:gd name="T1" fmla="*/ 128 h 128"/>
              <a:gd name="T2" fmla="*/ 67 w 67"/>
              <a:gd name="T3" fmla="*/ 128 h 128"/>
              <a:gd name="T4" fmla="*/ 67 w 67"/>
              <a:gd name="T5" fmla="*/ 45 h 128"/>
              <a:gd name="T6" fmla="*/ 67 w 67"/>
              <a:gd name="T7" fmla="*/ 25 h 128"/>
              <a:gd name="T8" fmla="*/ 67 w 67"/>
              <a:gd name="T9" fmla="*/ 0 h 128"/>
              <a:gd name="T10" fmla="*/ 34 w 67"/>
              <a:gd name="T11" fmla="*/ 0 h 128"/>
              <a:gd name="T12" fmla="*/ 34 w 67"/>
              <a:gd name="T13" fmla="*/ 7 h 128"/>
              <a:gd name="T14" fmla="*/ 34 w 67"/>
              <a:gd name="T15" fmla="*/ 7 h 128"/>
              <a:gd name="T16" fmla="*/ 34 w 67"/>
              <a:gd name="T17" fmla="*/ 7 h 128"/>
              <a:gd name="T18" fmla="*/ 59 w 67"/>
              <a:gd name="T19" fmla="*/ 32 h 128"/>
              <a:gd name="T20" fmla="*/ 34 w 67"/>
              <a:gd name="T21" fmla="*/ 57 h 128"/>
              <a:gd name="T22" fmla="*/ 34 w 67"/>
              <a:gd name="T23" fmla="*/ 57 h 128"/>
              <a:gd name="T24" fmla="*/ 34 w 67"/>
              <a:gd name="T25" fmla="*/ 128 h 128"/>
              <a:gd name="T26" fmla="*/ 0 w 67"/>
              <a:gd name="T27" fmla="*/ 128 h 128"/>
              <a:gd name="T28" fmla="*/ 34 w 67"/>
              <a:gd name="T29" fmla="*/ 128 h 128"/>
              <a:gd name="T30" fmla="*/ 34 w 67"/>
              <a:gd name="T31" fmla="*/ 57 h 128"/>
              <a:gd name="T32" fmla="*/ 9 w 67"/>
              <a:gd name="T33" fmla="*/ 32 h 128"/>
              <a:gd name="T34" fmla="*/ 34 w 67"/>
              <a:gd name="T35" fmla="*/ 7 h 128"/>
              <a:gd name="T36" fmla="*/ 34 w 67"/>
              <a:gd name="T37" fmla="*/ 0 h 128"/>
              <a:gd name="T38" fmla="*/ 0 w 67"/>
              <a:gd name="T39" fmla="*/ 0 h 128"/>
              <a:gd name="T40" fmla="*/ 0 w 67"/>
              <a:gd name="T41"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128">
                <a:moveTo>
                  <a:pt x="34" y="128"/>
                </a:moveTo>
                <a:cubicBezTo>
                  <a:pt x="67" y="128"/>
                  <a:pt x="67" y="128"/>
                  <a:pt x="67" y="128"/>
                </a:cubicBezTo>
                <a:cubicBezTo>
                  <a:pt x="67" y="45"/>
                  <a:pt x="67" y="45"/>
                  <a:pt x="67" y="45"/>
                </a:cubicBezTo>
                <a:cubicBezTo>
                  <a:pt x="67" y="25"/>
                  <a:pt x="67" y="25"/>
                  <a:pt x="67" y="25"/>
                </a:cubicBezTo>
                <a:cubicBezTo>
                  <a:pt x="67" y="0"/>
                  <a:pt x="67" y="0"/>
                  <a:pt x="67" y="0"/>
                </a:cubicBezTo>
                <a:cubicBezTo>
                  <a:pt x="34" y="0"/>
                  <a:pt x="34" y="0"/>
                  <a:pt x="34" y="0"/>
                </a:cubicBezTo>
                <a:cubicBezTo>
                  <a:pt x="34" y="7"/>
                  <a:pt x="34" y="7"/>
                  <a:pt x="34" y="7"/>
                </a:cubicBezTo>
                <a:cubicBezTo>
                  <a:pt x="34" y="7"/>
                  <a:pt x="34" y="7"/>
                  <a:pt x="34" y="7"/>
                </a:cubicBezTo>
                <a:cubicBezTo>
                  <a:pt x="34" y="7"/>
                  <a:pt x="34" y="7"/>
                  <a:pt x="34" y="7"/>
                </a:cubicBezTo>
                <a:cubicBezTo>
                  <a:pt x="48" y="7"/>
                  <a:pt x="59" y="18"/>
                  <a:pt x="59" y="32"/>
                </a:cubicBezTo>
                <a:cubicBezTo>
                  <a:pt x="59" y="46"/>
                  <a:pt x="48" y="57"/>
                  <a:pt x="34" y="57"/>
                </a:cubicBezTo>
                <a:cubicBezTo>
                  <a:pt x="34" y="57"/>
                  <a:pt x="34" y="57"/>
                  <a:pt x="34" y="57"/>
                </a:cubicBezTo>
                <a:lnTo>
                  <a:pt x="34" y="128"/>
                </a:lnTo>
                <a:close/>
                <a:moveTo>
                  <a:pt x="0" y="128"/>
                </a:moveTo>
                <a:cubicBezTo>
                  <a:pt x="34" y="128"/>
                  <a:pt x="34" y="128"/>
                  <a:pt x="34" y="128"/>
                </a:cubicBezTo>
                <a:cubicBezTo>
                  <a:pt x="34" y="57"/>
                  <a:pt x="34" y="57"/>
                  <a:pt x="34" y="57"/>
                </a:cubicBezTo>
                <a:cubicBezTo>
                  <a:pt x="20" y="57"/>
                  <a:pt x="9" y="46"/>
                  <a:pt x="9" y="32"/>
                </a:cubicBezTo>
                <a:cubicBezTo>
                  <a:pt x="9" y="18"/>
                  <a:pt x="20" y="7"/>
                  <a:pt x="34" y="7"/>
                </a:cubicBezTo>
                <a:cubicBezTo>
                  <a:pt x="34" y="0"/>
                  <a:pt x="34" y="0"/>
                  <a:pt x="34" y="0"/>
                </a:cubicBezTo>
                <a:cubicBezTo>
                  <a:pt x="0" y="0"/>
                  <a:pt x="0" y="0"/>
                  <a:pt x="0" y="0"/>
                </a:cubicBezTo>
                <a:lnTo>
                  <a:pt x="0" y="1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41" name="Freeform 174"/>
          <p:cNvSpPr/>
          <p:nvPr/>
        </p:nvSpPr>
        <p:spPr bwMode="auto">
          <a:xfrm>
            <a:off x="7904163" y="4224338"/>
            <a:ext cx="82550" cy="26987"/>
          </a:xfrm>
          <a:custGeom>
            <a:avLst/>
            <a:gdLst>
              <a:gd name="T0" fmla="*/ 1 w 52"/>
              <a:gd name="T1" fmla="*/ 0 h 17"/>
              <a:gd name="T2" fmla="*/ 0 w 52"/>
              <a:gd name="T3" fmla="*/ 17 h 17"/>
              <a:gd name="T4" fmla="*/ 52 w 52"/>
              <a:gd name="T5" fmla="*/ 17 h 17"/>
              <a:gd name="T6" fmla="*/ 51 w 52"/>
              <a:gd name="T7" fmla="*/ 0 h 17"/>
              <a:gd name="T8" fmla="*/ 1 w 52"/>
              <a:gd name="T9" fmla="*/ 0 h 17"/>
            </a:gdLst>
            <a:ahLst/>
            <a:cxnLst>
              <a:cxn ang="0">
                <a:pos x="T0" y="T1"/>
              </a:cxn>
              <a:cxn ang="0">
                <a:pos x="T2" y="T3"/>
              </a:cxn>
              <a:cxn ang="0">
                <a:pos x="T4" y="T5"/>
              </a:cxn>
              <a:cxn ang="0">
                <a:pos x="T6" y="T7"/>
              </a:cxn>
              <a:cxn ang="0">
                <a:pos x="T8" y="T9"/>
              </a:cxn>
            </a:cxnLst>
            <a:rect l="0" t="0" r="r" b="b"/>
            <a:pathLst>
              <a:path w="52" h="17">
                <a:moveTo>
                  <a:pt x="1" y="0"/>
                </a:moveTo>
                <a:lnTo>
                  <a:pt x="0" y="17"/>
                </a:lnTo>
                <a:lnTo>
                  <a:pt x="52" y="17"/>
                </a:lnTo>
                <a:lnTo>
                  <a:pt x="51"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42" name="Freeform 175"/>
          <p:cNvSpPr>
            <a:spLocks noEditPoints="1"/>
          </p:cNvSpPr>
          <p:nvPr/>
        </p:nvSpPr>
        <p:spPr bwMode="auto">
          <a:xfrm>
            <a:off x="7829550" y="4071938"/>
            <a:ext cx="231775" cy="144462"/>
          </a:xfrm>
          <a:custGeom>
            <a:avLst/>
            <a:gdLst>
              <a:gd name="T0" fmla="*/ 98 w 146"/>
              <a:gd name="T1" fmla="*/ 91 h 91"/>
              <a:gd name="T2" fmla="*/ 146 w 146"/>
              <a:gd name="T3" fmla="*/ 91 h 91"/>
              <a:gd name="T4" fmla="*/ 146 w 146"/>
              <a:gd name="T5" fmla="*/ 0 h 91"/>
              <a:gd name="T6" fmla="*/ 73 w 146"/>
              <a:gd name="T7" fmla="*/ 0 h 91"/>
              <a:gd name="T8" fmla="*/ 73 w 146"/>
              <a:gd name="T9" fmla="*/ 11 h 91"/>
              <a:gd name="T10" fmla="*/ 132 w 146"/>
              <a:gd name="T11" fmla="*/ 11 h 91"/>
              <a:gd name="T12" fmla="*/ 132 w 146"/>
              <a:gd name="T13" fmla="*/ 80 h 91"/>
              <a:gd name="T14" fmla="*/ 97 w 146"/>
              <a:gd name="T15" fmla="*/ 80 h 91"/>
              <a:gd name="T16" fmla="*/ 73 w 146"/>
              <a:gd name="T17" fmla="*/ 80 h 91"/>
              <a:gd name="T18" fmla="*/ 73 w 146"/>
              <a:gd name="T19" fmla="*/ 91 h 91"/>
              <a:gd name="T20" fmla="*/ 98 w 146"/>
              <a:gd name="T21" fmla="*/ 91 h 91"/>
              <a:gd name="T22" fmla="*/ 73 w 146"/>
              <a:gd name="T23" fmla="*/ 0 h 91"/>
              <a:gd name="T24" fmla="*/ 0 w 146"/>
              <a:gd name="T25" fmla="*/ 0 h 91"/>
              <a:gd name="T26" fmla="*/ 0 w 146"/>
              <a:gd name="T27" fmla="*/ 91 h 91"/>
              <a:gd name="T28" fmla="*/ 48 w 146"/>
              <a:gd name="T29" fmla="*/ 91 h 91"/>
              <a:gd name="T30" fmla="*/ 73 w 146"/>
              <a:gd name="T31" fmla="*/ 91 h 91"/>
              <a:gd name="T32" fmla="*/ 73 w 146"/>
              <a:gd name="T33" fmla="*/ 80 h 91"/>
              <a:gd name="T34" fmla="*/ 48 w 146"/>
              <a:gd name="T35" fmla="*/ 80 h 91"/>
              <a:gd name="T36" fmla="*/ 13 w 146"/>
              <a:gd name="T37" fmla="*/ 80 h 91"/>
              <a:gd name="T38" fmla="*/ 13 w 146"/>
              <a:gd name="T39" fmla="*/ 11 h 91"/>
              <a:gd name="T40" fmla="*/ 73 w 146"/>
              <a:gd name="T41" fmla="*/ 11 h 91"/>
              <a:gd name="T42" fmla="*/ 73 w 146"/>
              <a:gd name="T4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6" h="91">
                <a:moveTo>
                  <a:pt x="98" y="91"/>
                </a:moveTo>
                <a:lnTo>
                  <a:pt x="146" y="91"/>
                </a:lnTo>
                <a:lnTo>
                  <a:pt x="146" y="0"/>
                </a:lnTo>
                <a:lnTo>
                  <a:pt x="73" y="0"/>
                </a:lnTo>
                <a:lnTo>
                  <a:pt x="73" y="11"/>
                </a:lnTo>
                <a:lnTo>
                  <a:pt x="132" y="11"/>
                </a:lnTo>
                <a:lnTo>
                  <a:pt x="132" y="80"/>
                </a:lnTo>
                <a:lnTo>
                  <a:pt x="97" y="80"/>
                </a:lnTo>
                <a:lnTo>
                  <a:pt x="73" y="80"/>
                </a:lnTo>
                <a:lnTo>
                  <a:pt x="73" y="91"/>
                </a:lnTo>
                <a:lnTo>
                  <a:pt x="98" y="91"/>
                </a:lnTo>
                <a:close/>
                <a:moveTo>
                  <a:pt x="73" y="0"/>
                </a:moveTo>
                <a:lnTo>
                  <a:pt x="0" y="0"/>
                </a:lnTo>
                <a:lnTo>
                  <a:pt x="0" y="91"/>
                </a:lnTo>
                <a:lnTo>
                  <a:pt x="48" y="91"/>
                </a:lnTo>
                <a:lnTo>
                  <a:pt x="73" y="91"/>
                </a:lnTo>
                <a:lnTo>
                  <a:pt x="73" y="80"/>
                </a:lnTo>
                <a:lnTo>
                  <a:pt x="48" y="80"/>
                </a:lnTo>
                <a:lnTo>
                  <a:pt x="13" y="80"/>
                </a:lnTo>
                <a:lnTo>
                  <a:pt x="13" y="11"/>
                </a:lnTo>
                <a:lnTo>
                  <a:pt x="73" y="11"/>
                </a:lnTo>
                <a:lnTo>
                  <a:pt x="7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43" name="Freeform 176"/>
          <p:cNvSpPr/>
          <p:nvPr/>
        </p:nvSpPr>
        <p:spPr bwMode="auto">
          <a:xfrm>
            <a:off x="7886700" y="4259263"/>
            <a:ext cx="115888" cy="9525"/>
          </a:xfrm>
          <a:custGeom>
            <a:avLst/>
            <a:gdLst>
              <a:gd name="T0" fmla="*/ 0 w 73"/>
              <a:gd name="T1" fmla="*/ 0 h 6"/>
              <a:gd name="T2" fmla="*/ 0 w 73"/>
              <a:gd name="T3" fmla="*/ 6 h 6"/>
              <a:gd name="T4" fmla="*/ 73 w 73"/>
              <a:gd name="T5" fmla="*/ 6 h 6"/>
              <a:gd name="T6" fmla="*/ 73 w 73"/>
              <a:gd name="T7" fmla="*/ 0 h 6"/>
              <a:gd name="T8" fmla="*/ 63 w 73"/>
              <a:gd name="T9" fmla="*/ 0 h 6"/>
              <a:gd name="T10" fmla="*/ 11 w 73"/>
              <a:gd name="T11" fmla="*/ 0 h 6"/>
              <a:gd name="T12" fmla="*/ 0 w 7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3" h="6">
                <a:moveTo>
                  <a:pt x="0" y="0"/>
                </a:moveTo>
                <a:lnTo>
                  <a:pt x="0" y="6"/>
                </a:lnTo>
                <a:lnTo>
                  <a:pt x="73" y="6"/>
                </a:lnTo>
                <a:lnTo>
                  <a:pt x="73" y="0"/>
                </a:lnTo>
                <a:lnTo>
                  <a:pt x="63" y="0"/>
                </a:lnTo>
                <a:lnTo>
                  <a:pt x="11"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44" name="Freeform 177"/>
          <p:cNvSpPr>
            <a:spLocks noEditPoints="1"/>
          </p:cNvSpPr>
          <p:nvPr/>
        </p:nvSpPr>
        <p:spPr bwMode="auto">
          <a:xfrm>
            <a:off x="6511925" y="4013200"/>
            <a:ext cx="192088" cy="190500"/>
          </a:xfrm>
          <a:custGeom>
            <a:avLst/>
            <a:gdLst>
              <a:gd name="T0" fmla="*/ 56 w 113"/>
              <a:gd name="T1" fmla="*/ 112 h 112"/>
              <a:gd name="T2" fmla="*/ 65 w 113"/>
              <a:gd name="T3" fmla="*/ 112 h 112"/>
              <a:gd name="T4" fmla="*/ 65 w 113"/>
              <a:gd name="T5" fmla="*/ 104 h 112"/>
              <a:gd name="T6" fmla="*/ 84 w 113"/>
              <a:gd name="T7" fmla="*/ 96 h 112"/>
              <a:gd name="T8" fmla="*/ 90 w 113"/>
              <a:gd name="T9" fmla="*/ 102 h 112"/>
              <a:gd name="T10" fmla="*/ 102 w 113"/>
              <a:gd name="T11" fmla="*/ 90 h 112"/>
              <a:gd name="T12" fmla="*/ 96 w 113"/>
              <a:gd name="T13" fmla="*/ 84 h 112"/>
              <a:gd name="T14" fmla="*/ 104 w 113"/>
              <a:gd name="T15" fmla="*/ 65 h 112"/>
              <a:gd name="T16" fmla="*/ 113 w 113"/>
              <a:gd name="T17" fmla="*/ 65 h 112"/>
              <a:gd name="T18" fmla="*/ 113 w 113"/>
              <a:gd name="T19" fmla="*/ 48 h 112"/>
              <a:gd name="T20" fmla="*/ 104 w 113"/>
              <a:gd name="T21" fmla="*/ 48 h 112"/>
              <a:gd name="T22" fmla="*/ 96 w 113"/>
              <a:gd name="T23" fmla="*/ 29 h 112"/>
              <a:gd name="T24" fmla="*/ 102 w 113"/>
              <a:gd name="T25" fmla="*/ 23 h 112"/>
              <a:gd name="T26" fmla="*/ 90 w 113"/>
              <a:gd name="T27" fmla="*/ 11 h 112"/>
              <a:gd name="T28" fmla="*/ 84 w 113"/>
              <a:gd name="T29" fmla="*/ 16 h 112"/>
              <a:gd name="T30" fmla="*/ 65 w 113"/>
              <a:gd name="T31" fmla="*/ 9 h 112"/>
              <a:gd name="T32" fmla="*/ 65 w 113"/>
              <a:gd name="T33" fmla="*/ 0 h 112"/>
              <a:gd name="T34" fmla="*/ 56 w 113"/>
              <a:gd name="T35" fmla="*/ 0 h 112"/>
              <a:gd name="T36" fmla="*/ 56 w 113"/>
              <a:gd name="T37" fmla="*/ 21 h 112"/>
              <a:gd name="T38" fmla="*/ 92 w 113"/>
              <a:gd name="T39" fmla="*/ 56 h 112"/>
              <a:gd name="T40" fmla="*/ 56 w 113"/>
              <a:gd name="T41" fmla="*/ 92 h 112"/>
              <a:gd name="T42" fmla="*/ 56 w 113"/>
              <a:gd name="T43" fmla="*/ 112 h 112"/>
              <a:gd name="T44" fmla="*/ 17 w 113"/>
              <a:gd name="T45" fmla="*/ 84 h 112"/>
              <a:gd name="T46" fmla="*/ 11 w 113"/>
              <a:gd name="T47" fmla="*/ 90 h 112"/>
              <a:gd name="T48" fmla="*/ 23 w 113"/>
              <a:gd name="T49" fmla="*/ 102 h 112"/>
              <a:gd name="T50" fmla="*/ 29 w 113"/>
              <a:gd name="T51" fmla="*/ 96 h 112"/>
              <a:gd name="T52" fmla="*/ 48 w 113"/>
              <a:gd name="T53" fmla="*/ 104 h 112"/>
              <a:gd name="T54" fmla="*/ 48 w 113"/>
              <a:gd name="T55" fmla="*/ 112 h 112"/>
              <a:gd name="T56" fmla="*/ 56 w 113"/>
              <a:gd name="T57" fmla="*/ 112 h 112"/>
              <a:gd name="T58" fmla="*/ 56 w 113"/>
              <a:gd name="T59" fmla="*/ 92 h 112"/>
              <a:gd name="T60" fmla="*/ 56 w 113"/>
              <a:gd name="T61" fmla="*/ 92 h 112"/>
              <a:gd name="T62" fmla="*/ 21 w 113"/>
              <a:gd name="T63" fmla="*/ 56 h 112"/>
              <a:gd name="T64" fmla="*/ 56 w 113"/>
              <a:gd name="T65" fmla="*/ 21 h 112"/>
              <a:gd name="T66" fmla="*/ 56 w 113"/>
              <a:gd name="T67" fmla="*/ 21 h 112"/>
              <a:gd name="T68" fmla="*/ 56 w 113"/>
              <a:gd name="T69" fmla="*/ 21 h 112"/>
              <a:gd name="T70" fmla="*/ 56 w 113"/>
              <a:gd name="T71" fmla="*/ 0 h 112"/>
              <a:gd name="T72" fmla="*/ 48 w 113"/>
              <a:gd name="T73" fmla="*/ 0 h 112"/>
              <a:gd name="T74" fmla="*/ 48 w 113"/>
              <a:gd name="T75" fmla="*/ 9 h 112"/>
              <a:gd name="T76" fmla="*/ 29 w 113"/>
              <a:gd name="T77" fmla="*/ 16 h 112"/>
              <a:gd name="T78" fmla="*/ 23 w 113"/>
              <a:gd name="T79" fmla="*/ 11 h 112"/>
              <a:gd name="T80" fmla="*/ 11 w 113"/>
              <a:gd name="T81" fmla="*/ 23 h 112"/>
              <a:gd name="T82" fmla="*/ 17 w 113"/>
              <a:gd name="T83" fmla="*/ 29 h 112"/>
              <a:gd name="T84" fmla="*/ 9 w 113"/>
              <a:gd name="T85" fmla="*/ 48 h 112"/>
              <a:gd name="T86" fmla="*/ 0 w 113"/>
              <a:gd name="T87" fmla="*/ 48 h 112"/>
              <a:gd name="T88" fmla="*/ 0 w 113"/>
              <a:gd name="T89" fmla="*/ 65 h 112"/>
              <a:gd name="T90" fmla="*/ 9 w 113"/>
              <a:gd name="T91" fmla="*/ 65 h 112"/>
              <a:gd name="T92" fmla="*/ 17 w 113"/>
              <a:gd name="T93"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 h="112">
                <a:moveTo>
                  <a:pt x="56" y="112"/>
                </a:moveTo>
                <a:cubicBezTo>
                  <a:pt x="65" y="112"/>
                  <a:pt x="65" y="112"/>
                  <a:pt x="65" y="112"/>
                </a:cubicBezTo>
                <a:cubicBezTo>
                  <a:pt x="65" y="104"/>
                  <a:pt x="65" y="104"/>
                  <a:pt x="65" y="104"/>
                </a:cubicBezTo>
                <a:cubicBezTo>
                  <a:pt x="72" y="103"/>
                  <a:pt x="78" y="100"/>
                  <a:pt x="84" y="96"/>
                </a:cubicBezTo>
                <a:cubicBezTo>
                  <a:pt x="90" y="102"/>
                  <a:pt x="90" y="102"/>
                  <a:pt x="90" y="102"/>
                </a:cubicBezTo>
                <a:cubicBezTo>
                  <a:pt x="102" y="90"/>
                  <a:pt x="102" y="90"/>
                  <a:pt x="102" y="90"/>
                </a:cubicBezTo>
                <a:cubicBezTo>
                  <a:pt x="96" y="84"/>
                  <a:pt x="96" y="84"/>
                  <a:pt x="96" y="84"/>
                </a:cubicBezTo>
                <a:cubicBezTo>
                  <a:pt x="100" y="78"/>
                  <a:pt x="103" y="72"/>
                  <a:pt x="104" y="65"/>
                </a:cubicBezTo>
                <a:cubicBezTo>
                  <a:pt x="113" y="65"/>
                  <a:pt x="113" y="65"/>
                  <a:pt x="113" y="65"/>
                </a:cubicBezTo>
                <a:cubicBezTo>
                  <a:pt x="113" y="48"/>
                  <a:pt x="113" y="48"/>
                  <a:pt x="113" y="48"/>
                </a:cubicBezTo>
                <a:cubicBezTo>
                  <a:pt x="104" y="48"/>
                  <a:pt x="104" y="48"/>
                  <a:pt x="104" y="48"/>
                </a:cubicBezTo>
                <a:cubicBezTo>
                  <a:pt x="103" y="41"/>
                  <a:pt x="100" y="34"/>
                  <a:pt x="96" y="29"/>
                </a:cubicBezTo>
                <a:cubicBezTo>
                  <a:pt x="102" y="23"/>
                  <a:pt x="102" y="23"/>
                  <a:pt x="102" y="23"/>
                </a:cubicBezTo>
                <a:cubicBezTo>
                  <a:pt x="90" y="11"/>
                  <a:pt x="90" y="11"/>
                  <a:pt x="90" y="11"/>
                </a:cubicBezTo>
                <a:cubicBezTo>
                  <a:pt x="84" y="16"/>
                  <a:pt x="84" y="16"/>
                  <a:pt x="84" y="16"/>
                </a:cubicBezTo>
                <a:cubicBezTo>
                  <a:pt x="78" y="13"/>
                  <a:pt x="72" y="10"/>
                  <a:pt x="65" y="9"/>
                </a:cubicBezTo>
                <a:cubicBezTo>
                  <a:pt x="65" y="0"/>
                  <a:pt x="65" y="0"/>
                  <a:pt x="65" y="0"/>
                </a:cubicBezTo>
                <a:cubicBezTo>
                  <a:pt x="56" y="0"/>
                  <a:pt x="56" y="0"/>
                  <a:pt x="56" y="0"/>
                </a:cubicBezTo>
                <a:cubicBezTo>
                  <a:pt x="56" y="21"/>
                  <a:pt x="56" y="21"/>
                  <a:pt x="56" y="21"/>
                </a:cubicBezTo>
                <a:cubicBezTo>
                  <a:pt x="76" y="21"/>
                  <a:pt x="92" y="37"/>
                  <a:pt x="92" y="56"/>
                </a:cubicBezTo>
                <a:cubicBezTo>
                  <a:pt x="92" y="76"/>
                  <a:pt x="76" y="92"/>
                  <a:pt x="56" y="92"/>
                </a:cubicBezTo>
                <a:lnTo>
                  <a:pt x="56" y="112"/>
                </a:lnTo>
                <a:close/>
                <a:moveTo>
                  <a:pt x="17" y="84"/>
                </a:moveTo>
                <a:cubicBezTo>
                  <a:pt x="11" y="90"/>
                  <a:pt x="11" y="90"/>
                  <a:pt x="11" y="90"/>
                </a:cubicBezTo>
                <a:cubicBezTo>
                  <a:pt x="23" y="102"/>
                  <a:pt x="23" y="102"/>
                  <a:pt x="23" y="102"/>
                </a:cubicBezTo>
                <a:cubicBezTo>
                  <a:pt x="29" y="96"/>
                  <a:pt x="29" y="96"/>
                  <a:pt x="29" y="96"/>
                </a:cubicBezTo>
                <a:cubicBezTo>
                  <a:pt x="35" y="100"/>
                  <a:pt x="41" y="103"/>
                  <a:pt x="48" y="104"/>
                </a:cubicBezTo>
                <a:cubicBezTo>
                  <a:pt x="48" y="112"/>
                  <a:pt x="48" y="112"/>
                  <a:pt x="48" y="112"/>
                </a:cubicBezTo>
                <a:cubicBezTo>
                  <a:pt x="56" y="112"/>
                  <a:pt x="56" y="112"/>
                  <a:pt x="56" y="112"/>
                </a:cubicBezTo>
                <a:cubicBezTo>
                  <a:pt x="56" y="92"/>
                  <a:pt x="56" y="92"/>
                  <a:pt x="56" y="92"/>
                </a:cubicBezTo>
                <a:cubicBezTo>
                  <a:pt x="56" y="92"/>
                  <a:pt x="56" y="92"/>
                  <a:pt x="56" y="92"/>
                </a:cubicBezTo>
                <a:cubicBezTo>
                  <a:pt x="37" y="92"/>
                  <a:pt x="21" y="76"/>
                  <a:pt x="21" y="56"/>
                </a:cubicBezTo>
                <a:cubicBezTo>
                  <a:pt x="21" y="37"/>
                  <a:pt x="37" y="21"/>
                  <a:pt x="56" y="21"/>
                </a:cubicBezTo>
                <a:cubicBezTo>
                  <a:pt x="56" y="21"/>
                  <a:pt x="56" y="21"/>
                  <a:pt x="56" y="21"/>
                </a:cubicBezTo>
                <a:cubicBezTo>
                  <a:pt x="56" y="21"/>
                  <a:pt x="56" y="21"/>
                  <a:pt x="56" y="21"/>
                </a:cubicBezTo>
                <a:cubicBezTo>
                  <a:pt x="56" y="0"/>
                  <a:pt x="56" y="0"/>
                  <a:pt x="56" y="0"/>
                </a:cubicBezTo>
                <a:cubicBezTo>
                  <a:pt x="48" y="0"/>
                  <a:pt x="48" y="0"/>
                  <a:pt x="48" y="0"/>
                </a:cubicBezTo>
                <a:cubicBezTo>
                  <a:pt x="48" y="9"/>
                  <a:pt x="48" y="9"/>
                  <a:pt x="48" y="9"/>
                </a:cubicBezTo>
                <a:cubicBezTo>
                  <a:pt x="41" y="10"/>
                  <a:pt x="35" y="13"/>
                  <a:pt x="29" y="16"/>
                </a:cubicBezTo>
                <a:cubicBezTo>
                  <a:pt x="23" y="11"/>
                  <a:pt x="23" y="11"/>
                  <a:pt x="23" y="11"/>
                </a:cubicBezTo>
                <a:cubicBezTo>
                  <a:pt x="11" y="23"/>
                  <a:pt x="11" y="23"/>
                  <a:pt x="11" y="23"/>
                </a:cubicBezTo>
                <a:cubicBezTo>
                  <a:pt x="17" y="29"/>
                  <a:pt x="17" y="29"/>
                  <a:pt x="17" y="29"/>
                </a:cubicBezTo>
                <a:cubicBezTo>
                  <a:pt x="13" y="34"/>
                  <a:pt x="10" y="41"/>
                  <a:pt x="9" y="48"/>
                </a:cubicBezTo>
                <a:cubicBezTo>
                  <a:pt x="0" y="48"/>
                  <a:pt x="0" y="48"/>
                  <a:pt x="0" y="48"/>
                </a:cubicBezTo>
                <a:cubicBezTo>
                  <a:pt x="0" y="65"/>
                  <a:pt x="0" y="65"/>
                  <a:pt x="0" y="65"/>
                </a:cubicBezTo>
                <a:cubicBezTo>
                  <a:pt x="9" y="65"/>
                  <a:pt x="9" y="65"/>
                  <a:pt x="9" y="65"/>
                </a:cubicBezTo>
                <a:cubicBezTo>
                  <a:pt x="10" y="72"/>
                  <a:pt x="13" y="78"/>
                  <a:pt x="17" y="8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45" name="Freeform 178"/>
          <p:cNvSpPr>
            <a:spLocks noEditPoints="1"/>
          </p:cNvSpPr>
          <p:nvPr/>
        </p:nvSpPr>
        <p:spPr bwMode="auto">
          <a:xfrm>
            <a:off x="6659563" y="3929063"/>
            <a:ext cx="127000" cy="128587"/>
          </a:xfrm>
          <a:custGeom>
            <a:avLst/>
            <a:gdLst>
              <a:gd name="T0" fmla="*/ 70 w 75"/>
              <a:gd name="T1" fmla="*/ 31 h 76"/>
              <a:gd name="T2" fmla="*/ 75 w 75"/>
              <a:gd name="T3" fmla="*/ 29 h 76"/>
              <a:gd name="T4" fmla="*/ 70 w 75"/>
              <a:gd name="T5" fmla="*/ 16 h 76"/>
              <a:gd name="T6" fmla="*/ 64 w 75"/>
              <a:gd name="T7" fmla="*/ 18 h 76"/>
              <a:gd name="T8" fmla="*/ 56 w 75"/>
              <a:gd name="T9" fmla="*/ 10 h 76"/>
              <a:gd name="T10" fmla="*/ 58 w 75"/>
              <a:gd name="T11" fmla="*/ 5 h 76"/>
              <a:gd name="T12" fmla="*/ 45 w 75"/>
              <a:gd name="T13" fmla="*/ 0 h 76"/>
              <a:gd name="T14" fmla="*/ 43 w 75"/>
              <a:gd name="T15" fmla="*/ 5 h 76"/>
              <a:gd name="T16" fmla="*/ 37 w 75"/>
              <a:gd name="T17" fmla="*/ 5 h 76"/>
              <a:gd name="T18" fmla="*/ 37 w 75"/>
              <a:gd name="T19" fmla="*/ 15 h 76"/>
              <a:gd name="T20" fmla="*/ 58 w 75"/>
              <a:gd name="T21" fmla="*/ 29 h 76"/>
              <a:gd name="T22" fmla="*/ 46 w 75"/>
              <a:gd name="T23" fmla="*/ 58 h 76"/>
              <a:gd name="T24" fmla="*/ 46 w 75"/>
              <a:gd name="T25" fmla="*/ 58 h 76"/>
              <a:gd name="T26" fmla="*/ 37 w 75"/>
              <a:gd name="T27" fmla="*/ 60 h 76"/>
              <a:gd name="T28" fmla="*/ 37 w 75"/>
              <a:gd name="T29" fmla="*/ 60 h 76"/>
              <a:gd name="T30" fmla="*/ 37 w 75"/>
              <a:gd name="T31" fmla="*/ 71 h 76"/>
              <a:gd name="T32" fmla="*/ 44 w 75"/>
              <a:gd name="T33" fmla="*/ 70 h 76"/>
              <a:gd name="T34" fmla="*/ 46 w 75"/>
              <a:gd name="T35" fmla="*/ 75 h 76"/>
              <a:gd name="T36" fmla="*/ 59 w 75"/>
              <a:gd name="T37" fmla="*/ 70 h 76"/>
              <a:gd name="T38" fmla="*/ 57 w 75"/>
              <a:gd name="T39" fmla="*/ 65 h 76"/>
              <a:gd name="T40" fmla="*/ 65 w 75"/>
              <a:gd name="T41" fmla="*/ 56 h 76"/>
              <a:gd name="T42" fmla="*/ 70 w 75"/>
              <a:gd name="T43" fmla="*/ 58 h 76"/>
              <a:gd name="T44" fmla="*/ 75 w 75"/>
              <a:gd name="T45" fmla="*/ 45 h 76"/>
              <a:gd name="T46" fmla="*/ 70 w 75"/>
              <a:gd name="T47" fmla="*/ 43 h 76"/>
              <a:gd name="T48" fmla="*/ 70 w 75"/>
              <a:gd name="T49" fmla="*/ 31 h 76"/>
              <a:gd name="T50" fmla="*/ 37 w 75"/>
              <a:gd name="T51" fmla="*/ 5 h 76"/>
              <a:gd name="T52" fmla="*/ 31 w 75"/>
              <a:gd name="T53" fmla="*/ 5 h 76"/>
              <a:gd name="T54" fmla="*/ 29 w 75"/>
              <a:gd name="T55" fmla="*/ 0 h 76"/>
              <a:gd name="T56" fmla="*/ 16 w 75"/>
              <a:gd name="T57" fmla="*/ 5 h 76"/>
              <a:gd name="T58" fmla="*/ 18 w 75"/>
              <a:gd name="T59" fmla="*/ 11 h 76"/>
              <a:gd name="T60" fmla="*/ 10 w 75"/>
              <a:gd name="T61" fmla="*/ 19 h 76"/>
              <a:gd name="T62" fmla="*/ 5 w 75"/>
              <a:gd name="T63" fmla="*/ 17 h 76"/>
              <a:gd name="T64" fmla="*/ 0 w 75"/>
              <a:gd name="T65" fmla="*/ 30 h 76"/>
              <a:gd name="T66" fmla="*/ 5 w 75"/>
              <a:gd name="T67" fmla="*/ 32 h 76"/>
              <a:gd name="T68" fmla="*/ 5 w 75"/>
              <a:gd name="T69" fmla="*/ 44 h 76"/>
              <a:gd name="T70" fmla="*/ 0 w 75"/>
              <a:gd name="T71" fmla="*/ 46 h 76"/>
              <a:gd name="T72" fmla="*/ 5 w 75"/>
              <a:gd name="T73" fmla="*/ 59 h 76"/>
              <a:gd name="T74" fmla="*/ 11 w 75"/>
              <a:gd name="T75" fmla="*/ 57 h 76"/>
              <a:gd name="T76" fmla="*/ 19 w 75"/>
              <a:gd name="T77" fmla="*/ 65 h 76"/>
              <a:gd name="T78" fmla="*/ 17 w 75"/>
              <a:gd name="T79" fmla="*/ 70 h 76"/>
              <a:gd name="T80" fmla="*/ 30 w 75"/>
              <a:gd name="T81" fmla="*/ 76 h 76"/>
              <a:gd name="T82" fmla="*/ 32 w 75"/>
              <a:gd name="T83" fmla="*/ 70 h 76"/>
              <a:gd name="T84" fmla="*/ 37 w 75"/>
              <a:gd name="T85" fmla="*/ 71 h 76"/>
              <a:gd name="T86" fmla="*/ 37 w 75"/>
              <a:gd name="T87" fmla="*/ 60 h 76"/>
              <a:gd name="T88" fmla="*/ 17 w 75"/>
              <a:gd name="T89" fmla="*/ 46 h 76"/>
              <a:gd name="T90" fmla="*/ 29 w 75"/>
              <a:gd name="T91" fmla="*/ 17 h 76"/>
              <a:gd name="T92" fmla="*/ 37 w 75"/>
              <a:gd name="T93" fmla="*/ 15 h 76"/>
              <a:gd name="T94" fmla="*/ 37 w 75"/>
              <a:gd name="T95" fmla="*/ 15 h 76"/>
              <a:gd name="T96" fmla="*/ 37 w 75"/>
              <a:gd name="T97" fmla="*/ 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5" h="76">
                <a:moveTo>
                  <a:pt x="70" y="31"/>
                </a:moveTo>
                <a:cubicBezTo>
                  <a:pt x="75" y="29"/>
                  <a:pt x="75" y="29"/>
                  <a:pt x="75" y="29"/>
                </a:cubicBezTo>
                <a:cubicBezTo>
                  <a:pt x="70" y="16"/>
                  <a:pt x="70" y="16"/>
                  <a:pt x="70" y="16"/>
                </a:cubicBezTo>
                <a:cubicBezTo>
                  <a:pt x="64" y="18"/>
                  <a:pt x="64" y="18"/>
                  <a:pt x="64" y="18"/>
                </a:cubicBezTo>
                <a:cubicBezTo>
                  <a:pt x="62" y="15"/>
                  <a:pt x="59" y="12"/>
                  <a:pt x="56" y="10"/>
                </a:cubicBezTo>
                <a:cubicBezTo>
                  <a:pt x="58" y="5"/>
                  <a:pt x="58" y="5"/>
                  <a:pt x="58" y="5"/>
                </a:cubicBezTo>
                <a:cubicBezTo>
                  <a:pt x="45" y="0"/>
                  <a:pt x="45" y="0"/>
                  <a:pt x="45" y="0"/>
                </a:cubicBezTo>
                <a:cubicBezTo>
                  <a:pt x="43" y="5"/>
                  <a:pt x="43" y="5"/>
                  <a:pt x="43" y="5"/>
                </a:cubicBezTo>
                <a:cubicBezTo>
                  <a:pt x="41" y="5"/>
                  <a:pt x="39" y="5"/>
                  <a:pt x="37" y="5"/>
                </a:cubicBezTo>
                <a:cubicBezTo>
                  <a:pt x="37" y="15"/>
                  <a:pt x="37" y="15"/>
                  <a:pt x="37" y="15"/>
                </a:cubicBezTo>
                <a:cubicBezTo>
                  <a:pt x="46" y="15"/>
                  <a:pt x="54" y="21"/>
                  <a:pt x="58" y="29"/>
                </a:cubicBezTo>
                <a:cubicBezTo>
                  <a:pt x="63" y="40"/>
                  <a:pt x="57" y="53"/>
                  <a:pt x="46" y="58"/>
                </a:cubicBezTo>
                <a:cubicBezTo>
                  <a:pt x="46" y="58"/>
                  <a:pt x="46" y="58"/>
                  <a:pt x="46" y="58"/>
                </a:cubicBezTo>
                <a:cubicBezTo>
                  <a:pt x="43" y="59"/>
                  <a:pt x="40" y="60"/>
                  <a:pt x="37" y="60"/>
                </a:cubicBezTo>
                <a:cubicBezTo>
                  <a:pt x="37" y="60"/>
                  <a:pt x="37" y="60"/>
                  <a:pt x="37" y="60"/>
                </a:cubicBezTo>
                <a:cubicBezTo>
                  <a:pt x="37" y="71"/>
                  <a:pt x="37" y="71"/>
                  <a:pt x="37" y="71"/>
                </a:cubicBezTo>
                <a:cubicBezTo>
                  <a:pt x="40" y="71"/>
                  <a:pt x="42" y="70"/>
                  <a:pt x="44" y="70"/>
                </a:cubicBezTo>
                <a:cubicBezTo>
                  <a:pt x="46" y="75"/>
                  <a:pt x="46" y="75"/>
                  <a:pt x="46" y="75"/>
                </a:cubicBezTo>
                <a:cubicBezTo>
                  <a:pt x="59" y="70"/>
                  <a:pt x="59" y="70"/>
                  <a:pt x="59" y="70"/>
                </a:cubicBezTo>
                <a:cubicBezTo>
                  <a:pt x="57" y="65"/>
                  <a:pt x="57" y="65"/>
                  <a:pt x="57" y="65"/>
                </a:cubicBezTo>
                <a:cubicBezTo>
                  <a:pt x="60" y="62"/>
                  <a:pt x="63" y="59"/>
                  <a:pt x="65" y="56"/>
                </a:cubicBezTo>
                <a:cubicBezTo>
                  <a:pt x="70" y="58"/>
                  <a:pt x="70" y="58"/>
                  <a:pt x="70" y="58"/>
                </a:cubicBezTo>
                <a:cubicBezTo>
                  <a:pt x="75" y="45"/>
                  <a:pt x="75" y="45"/>
                  <a:pt x="75" y="45"/>
                </a:cubicBezTo>
                <a:cubicBezTo>
                  <a:pt x="70" y="43"/>
                  <a:pt x="70" y="43"/>
                  <a:pt x="70" y="43"/>
                </a:cubicBezTo>
                <a:cubicBezTo>
                  <a:pt x="71" y="39"/>
                  <a:pt x="71" y="35"/>
                  <a:pt x="70" y="31"/>
                </a:cubicBezTo>
                <a:close/>
                <a:moveTo>
                  <a:pt x="37" y="5"/>
                </a:moveTo>
                <a:cubicBezTo>
                  <a:pt x="35" y="5"/>
                  <a:pt x="33" y="5"/>
                  <a:pt x="31" y="5"/>
                </a:cubicBezTo>
                <a:cubicBezTo>
                  <a:pt x="29" y="0"/>
                  <a:pt x="29" y="0"/>
                  <a:pt x="29" y="0"/>
                </a:cubicBezTo>
                <a:cubicBezTo>
                  <a:pt x="16" y="5"/>
                  <a:pt x="16" y="5"/>
                  <a:pt x="16" y="5"/>
                </a:cubicBezTo>
                <a:cubicBezTo>
                  <a:pt x="18" y="11"/>
                  <a:pt x="18" y="11"/>
                  <a:pt x="18" y="11"/>
                </a:cubicBezTo>
                <a:cubicBezTo>
                  <a:pt x="15" y="13"/>
                  <a:pt x="12" y="16"/>
                  <a:pt x="10" y="19"/>
                </a:cubicBezTo>
                <a:cubicBezTo>
                  <a:pt x="5" y="17"/>
                  <a:pt x="5" y="17"/>
                  <a:pt x="5" y="17"/>
                </a:cubicBezTo>
                <a:cubicBezTo>
                  <a:pt x="0" y="30"/>
                  <a:pt x="0" y="30"/>
                  <a:pt x="0" y="30"/>
                </a:cubicBezTo>
                <a:cubicBezTo>
                  <a:pt x="5" y="32"/>
                  <a:pt x="5" y="32"/>
                  <a:pt x="5" y="32"/>
                </a:cubicBezTo>
                <a:cubicBezTo>
                  <a:pt x="4" y="36"/>
                  <a:pt x="4" y="40"/>
                  <a:pt x="5" y="44"/>
                </a:cubicBezTo>
                <a:cubicBezTo>
                  <a:pt x="0" y="46"/>
                  <a:pt x="0" y="46"/>
                  <a:pt x="0" y="46"/>
                </a:cubicBezTo>
                <a:cubicBezTo>
                  <a:pt x="5" y="59"/>
                  <a:pt x="5" y="59"/>
                  <a:pt x="5" y="59"/>
                </a:cubicBezTo>
                <a:cubicBezTo>
                  <a:pt x="11" y="57"/>
                  <a:pt x="11" y="57"/>
                  <a:pt x="11" y="57"/>
                </a:cubicBezTo>
                <a:cubicBezTo>
                  <a:pt x="13" y="60"/>
                  <a:pt x="16" y="63"/>
                  <a:pt x="19" y="65"/>
                </a:cubicBezTo>
                <a:cubicBezTo>
                  <a:pt x="17" y="70"/>
                  <a:pt x="17" y="70"/>
                  <a:pt x="17" y="70"/>
                </a:cubicBezTo>
                <a:cubicBezTo>
                  <a:pt x="30" y="76"/>
                  <a:pt x="30" y="76"/>
                  <a:pt x="30" y="76"/>
                </a:cubicBezTo>
                <a:cubicBezTo>
                  <a:pt x="32" y="70"/>
                  <a:pt x="32" y="70"/>
                  <a:pt x="32" y="70"/>
                </a:cubicBezTo>
                <a:cubicBezTo>
                  <a:pt x="34" y="70"/>
                  <a:pt x="36" y="71"/>
                  <a:pt x="37" y="71"/>
                </a:cubicBezTo>
                <a:cubicBezTo>
                  <a:pt x="37" y="60"/>
                  <a:pt x="37" y="60"/>
                  <a:pt x="37" y="60"/>
                </a:cubicBezTo>
                <a:cubicBezTo>
                  <a:pt x="29" y="60"/>
                  <a:pt x="21" y="54"/>
                  <a:pt x="17" y="46"/>
                </a:cubicBezTo>
                <a:cubicBezTo>
                  <a:pt x="12" y="35"/>
                  <a:pt x="18" y="22"/>
                  <a:pt x="29" y="17"/>
                </a:cubicBezTo>
                <a:cubicBezTo>
                  <a:pt x="32" y="16"/>
                  <a:pt x="34" y="15"/>
                  <a:pt x="37" y="15"/>
                </a:cubicBezTo>
                <a:cubicBezTo>
                  <a:pt x="37" y="15"/>
                  <a:pt x="37" y="15"/>
                  <a:pt x="37" y="15"/>
                </a:cubicBezTo>
                <a:lnTo>
                  <a:pt x="37" y="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46" name="Freeform 179"/>
          <p:cNvSpPr>
            <a:spLocks noEditPoints="1"/>
          </p:cNvSpPr>
          <p:nvPr/>
        </p:nvSpPr>
        <p:spPr bwMode="auto">
          <a:xfrm>
            <a:off x="7902575" y="2786063"/>
            <a:ext cx="238125" cy="241300"/>
          </a:xfrm>
          <a:custGeom>
            <a:avLst/>
            <a:gdLst>
              <a:gd name="T0" fmla="*/ 71 w 141"/>
              <a:gd name="T1" fmla="*/ 142 h 142"/>
              <a:gd name="T2" fmla="*/ 141 w 141"/>
              <a:gd name="T3" fmla="*/ 71 h 142"/>
              <a:gd name="T4" fmla="*/ 71 w 141"/>
              <a:gd name="T5" fmla="*/ 0 h 142"/>
              <a:gd name="T6" fmla="*/ 71 w 141"/>
              <a:gd name="T7" fmla="*/ 0 h 142"/>
              <a:gd name="T8" fmla="*/ 71 w 141"/>
              <a:gd name="T9" fmla="*/ 51 h 142"/>
              <a:gd name="T10" fmla="*/ 107 w 141"/>
              <a:gd name="T11" fmla="*/ 35 h 142"/>
              <a:gd name="T12" fmla="*/ 85 w 141"/>
              <a:gd name="T13" fmla="*/ 85 h 142"/>
              <a:gd name="T14" fmla="*/ 71 w 141"/>
              <a:gd name="T15" fmla="*/ 91 h 142"/>
              <a:gd name="T16" fmla="*/ 71 w 141"/>
              <a:gd name="T17" fmla="*/ 142 h 142"/>
              <a:gd name="T18" fmla="*/ 71 w 141"/>
              <a:gd name="T19" fmla="*/ 0 h 142"/>
              <a:gd name="T20" fmla="*/ 0 w 141"/>
              <a:gd name="T21" fmla="*/ 71 h 142"/>
              <a:gd name="T22" fmla="*/ 71 w 141"/>
              <a:gd name="T23" fmla="*/ 142 h 142"/>
              <a:gd name="T24" fmla="*/ 71 w 141"/>
              <a:gd name="T25" fmla="*/ 91 h 142"/>
              <a:gd name="T26" fmla="*/ 35 w 141"/>
              <a:gd name="T27" fmla="*/ 107 h 142"/>
              <a:gd name="T28" fmla="*/ 57 w 141"/>
              <a:gd name="T29" fmla="*/ 57 h 142"/>
              <a:gd name="T30" fmla="*/ 57 w 141"/>
              <a:gd name="T31" fmla="*/ 57 h 142"/>
              <a:gd name="T32" fmla="*/ 71 w 141"/>
              <a:gd name="T33" fmla="*/ 51 h 142"/>
              <a:gd name="T34" fmla="*/ 71 w 141"/>
              <a:gd name="T3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142">
                <a:moveTo>
                  <a:pt x="71" y="142"/>
                </a:moveTo>
                <a:cubicBezTo>
                  <a:pt x="110" y="142"/>
                  <a:pt x="141" y="110"/>
                  <a:pt x="141" y="71"/>
                </a:cubicBezTo>
                <a:cubicBezTo>
                  <a:pt x="141" y="32"/>
                  <a:pt x="110" y="0"/>
                  <a:pt x="71" y="0"/>
                </a:cubicBezTo>
                <a:cubicBezTo>
                  <a:pt x="71" y="0"/>
                  <a:pt x="71" y="0"/>
                  <a:pt x="71" y="0"/>
                </a:cubicBezTo>
                <a:cubicBezTo>
                  <a:pt x="71" y="51"/>
                  <a:pt x="71" y="51"/>
                  <a:pt x="71" y="51"/>
                </a:cubicBezTo>
                <a:cubicBezTo>
                  <a:pt x="107" y="35"/>
                  <a:pt x="107" y="35"/>
                  <a:pt x="107" y="35"/>
                </a:cubicBezTo>
                <a:cubicBezTo>
                  <a:pt x="85" y="85"/>
                  <a:pt x="85" y="85"/>
                  <a:pt x="85" y="85"/>
                </a:cubicBezTo>
                <a:cubicBezTo>
                  <a:pt x="71" y="91"/>
                  <a:pt x="71" y="91"/>
                  <a:pt x="71" y="91"/>
                </a:cubicBezTo>
                <a:cubicBezTo>
                  <a:pt x="71" y="142"/>
                  <a:pt x="71" y="142"/>
                  <a:pt x="71" y="142"/>
                </a:cubicBezTo>
                <a:close/>
                <a:moveTo>
                  <a:pt x="71" y="0"/>
                </a:moveTo>
                <a:cubicBezTo>
                  <a:pt x="32" y="0"/>
                  <a:pt x="0" y="32"/>
                  <a:pt x="0" y="71"/>
                </a:cubicBezTo>
                <a:cubicBezTo>
                  <a:pt x="0" y="110"/>
                  <a:pt x="32" y="142"/>
                  <a:pt x="71" y="142"/>
                </a:cubicBezTo>
                <a:cubicBezTo>
                  <a:pt x="71" y="91"/>
                  <a:pt x="71" y="91"/>
                  <a:pt x="71" y="91"/>
                </a:cubicBezTo>
                <a:cubicBezTo>
                  <a:pt x="35" y="107"/>
                  <a:pt x="35" y="107"/>
                  <a:pt x="35" y="107"/>
                </a:cubicBezTo>
                <a:cubicBezTo>
                  <a:pt x="57" y="57"/>
                  <a:pt x="57" y="57"/>
                  <a:pt x="57" y="57"/>
                </a:cubicBezTo>
                <a:cubicBezTo>
                  <a:pt x="57" y="57"/>
                  <a:pt x="57" y="57"/>
                  <a:pt x="57" y="57"/>
                </a:cubicBezTo>
                <a:cubicBezTo>
                  <a:pt x="71" y="51"/>
                  <a:pt x="71" y="51"/>
                  <a:pt x="71" y="51"/>
                </a:cubicBezTo>
                <a:lnTo>
                  <a:pt x="7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47" name="Oval 180"/>
          <p:cNvSpPr>
            <a:spLocks noChangeArrowheads="1"/>
          </p:cNvSpPr>
          <p:nvPr/>
        </p:nvSpPr>
        <p:spPr bwMode="auto">
          <a:xfrm>
            <a:off x="8008938" y="2890838"/>
            <a:ext cx="26987" cy="2698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48" name="Freeform 181"/>
          <p:cNvSpPr>
            <a:spLocks noEditPoints="1"/>
          </p:cNvSpPr>
          <p:nvPr/>
        </p:nvSpPr>
        <p:spPr bwMode="auto">
          <a:xfrm>
            <a:off x="7224713" y="3625850"/>
            <a:ext cx="138112" cy="261938"/>
          </a:xfrm>
          <a:custGeom>
            <a:avLst/>
            <a:gdLst>
              <a:gd name="T0" fmla="*/ 41 w 81"/>
              <a:gd name="T1" fmla="*/ 155 h 155"/>
              <a:gd name="T2" fmla="*/ 81 w 81"/>
              <a:gd name="T3" fmla="*/ 155 h 155"/>
              <a:gd name="T4" fmla="*/ 81 w 81"/>
              <a:gd name="T5" fmla="*/ 0 h 155"/>
              <a:gd name="T6" fmla="*/ 41 w 81"/>
              <a:gd name="T7" fmla="*/ 0 h 155"/>
              <a:gd name="T8" fmla="*/ 41 w 81"/>
              <a:gd name="T9" fmla="*/ 9 h 155"/>
              <a:gd name="T10" fmla="*/ 73 w 81"/>
              <a:gd name="T11" fmla="*/ 9 h 155"/>
              <a:gd name="T12" fmla="*/ 73 w 81"/>
              <a:gd name="T13" fmla="*/ 39 h 155"/>
              <a:gd name="T14" fmla="*/ 41 w 81"/>
              <a:gd name="T15" fmla="*/ 39 h 155"/>
              <a:gd name="T16" fmla="*/ 41 w 81"/>
              <a:gd name="T17" fmla="*/ 46 h 155"/>
              <a:gd name="T18" fmla="*/ 73 w 81"/>
              <a:gd name="T19" fmla="*/ 46 h 155"/>
              <a:gd name="T20" fmla="*/ 73 w 81"/>
              <a:gd name="T21" fmla="*/ 75 h 155"/>
              <a:gd name="T22" fmla="*/ 41 w 81"/>
              <a:gd name="T23" fmla="*/ 75 h 155"/>
              <a:gd name="T24" fmla="*/ 41 w 81"/>
              <a:gd name="T25" fmla="*/ 87 h 155"/>
              <a:gd name="T26" fmla="*/ 41 w 81"/>
              <a:gd name="T27" fmla="*/ 87 h 155"/>
              <a:gd name="T28" fmla="*/ 50 w 81"/>
              <a:gd name="T29" fmla="*/ 97 h 155"/>
              <a:gd name="T30" fmla="*/ 41 w 81"/>
              <a:gd name="T31" fmla="*/ 107 h 155"/>
              <a:gd name="T32" fmla="*/ 41 w 81"/>
              <a:gd name="T33" fmla="*/ 107 h 155"/>
              <a:gd name="T34" fmla="*/ 41 w 81"/>
              <a:gd name="T35" fmla="*/ 107 h 155"/>
              <a:gd name="T36" fmla="*/ 41 w 81"/>
              <a:gd name="T37" fmla="*/ 122 h 155"/>
              <a:gd name="T38" fmla="*/ 41 w 81"/>
              <a:gd name="T39" fmla="*/ 122 h 155"/>
              <a:gd name="T40" fmla="*/ 50 w 81"/>
              <a:gd name="T41" fmla="*/ 132 h 155"/>
              <a:gd name="T42" fmla="*/ 41 w 81"/>
              <a:gd name="T43" fmla="*/ 142 h 155"/>
              <a:gd name="T44" fmla="*/ 41 w 81"/>
              <a:gd name="T45" fmla="*/ 142 h 155"/>
              <a:gd name="T46" fmla="*/ 41 w 81"/>
              <a:gd name="T47" fmla="*/ 142 h 155"/>
              <a:gd name="T48" fmla="*/ 41 w 81"/>
              <a:gd name="T49" fmla="*/ 155 h 155"/>
              <a:gd name="T50" fmla="*/ 0 w 81"/>
              <a:gd name="T51" fmla="*/ 155 h 155"/>
              <a:gd name="T52" fmla="*/ 41 w 81"/>
              <a:gd name="T53" fmla="*/ 155 h 155"/>
              <a:gd name="T54" fmla="*/ 41 w 81"/>
              <a:gd name="T55" fmla="*/ 142 h 155"/>
              <a:gd name="T56" fmla="*/ 31 w 81"/>
              <a:gd name="T57" fmla="*/ 132 h 155"/>
              <a:gd name="T58" fmla="*/ 41 w 81"/>
              <a:gd name="T59" fmla="*/ 122 h 155"/>
              <a:gd name="T60" fmla="*/ 41 w 81"/>
              <a:gd name="T61" fmla="*/ 107 h 155"/>
              <a:gd name="T62" fmla="*/ 31 w 81"/>
              <a:gd name="T63" fmla="*/ 97 h 155"/>
              <a:gd name="T64" fmla="*/ 41 w 81"/>
              <a:gd name="T65" fmla="*/ 87 h 155"/>
              <a:gd name="T66" fmla="*/ 41 w 81"/>
              <a:gd name="T67" fmla="*/ 75 h 155"/>
              <a:gd name="T68" fmla="*/ 8 w 81"/>
              <a:gd name="T69" fmla="*/ 75 h 155"/>
              <a:gd name="T70" fmla="*/ 8 w 81"/>
              <a:gd name="T71" fmla="*/ 46 h 155"/>
              <a:gd name="T72" fmla="*/ 8 w 81"/>
              <a:gd name="T73" fmla="*/ 46 h 155"/>
              <a:gd name="T74" fmla="*/ 41 w 81"/>
              <a:gd name="T75" fmla="*/ 46 h 155"/>
              <a:gd name="T76" fmla="*/ 41 w 81"/>
              <a:gd name="T77" fmla="*/ 39 h 155"/>
              <a:gd name="T78" fmla="*/ 8 w 81"/>
              <a:gd name="T79" fmla="*/ 39 h 155"/>
              <a:gd name="T80" fmla="*/ 8 w 81"/>
              <a:gd name="T81" fmla="*/ 9 h 155"/>
              <a:gd name="T82" fmla="*/ 8 w 81"/>
              <a:gd name="T83" fmla="*/ 9 h 155"/>
              <a:gd name="T84" fmla="*/ 41 w 81"/>
              <a:gd name="T85" fmla="*/ 9 h 155"/>
              <a:gd name="T86" fmla="*/ 41 w 81"/>
              <a:gd name="T87" fmla="*/ 0 h 155"/>
              <a:gd name="T88" fmla="*/ 0 w 81"/>
              <a:gd name="T89" fmla="*/ 0 h 155"/>
              <a:gd name="T90" fmla="*/ 0 w 81"/>
              <a:gd name="T91"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155">
                <a:moveTo>
                  <a:pt x="41" y="155"/>
                </a:moveTo>
                <a:cubicBezTo>
                  <a:pt x="81" y="155"/>
                  <a:pt x="81" y="155"/>
                  <a:pt x="81" y="155"/>
                </a:cubicBezTo>
                <a:cubicBezTo>
                  <a:pt x="81" y="0"/>
                  <a:pt x="81" y="0"/>
                  <a:pt x="81" y="0"/>
                </a:cubicBezTo>
                <a:cubicBezTo>
                  <a:pt x="41" y="0"/>
                  <a:pt x="41" y="0"/>
                  <a:pt x="41" y="0"/>
                </a:cubicBezTo>
                <a:cubicBezTo>
                  <a:pt x="41" y="9"/>
                  <a:pt x="41" y="9"/>
                  <a:pt x="41" y="9"/>
                </a:cubicBezTo>
                <a:cubicBezTo>
                  <a:pt x="73" y="9"/>
                  <a:pt x="73" y="9"/>
                  <a:pt x="73" y="9"/>
                </a:cubicBezTo>
                <a:cubicBezTo>
                  <a:pt x="73" y="39"/>
                  <a:pt x="73" y="39"/>
                  <a:pt x="73" y="39"/>
                </a:cubicBezTo>
                <a:cubicBezTo>
                  <a:pt x="41" y="39"/>
                  <a:pt x="41" y="39"/>
                  <a:pt x="41" y="39"/>
                </a:cubicBezTo>
                <a:cubicBezTo>
                  <a:pt x="41" y="46"/>
                  <a:pt x="41" y="46"/>
                  <a:pt x="41" y="46"/>
                </a:cubicBezTo>
                <a:cubicBezTo>
                  <a:pt x="73" y="46"/>
                  <a:pt x="73" y="46"/>
                  <a:pt x="73" y="46"/>
                </a:cubicBezTo>
                <a:cubicBezTo>
                  <a:pt x="73" y="75"/>
                  <a:pt x="73" y="75"/>
                  <a:pt x="73" y="75"/>
                </a:cubicBezTo>
                <a:cubicBezTo>
                  <a:pt x="41" y="75"/>
                  <a:pt x="41" y="75"/>
                  <a:pt x="41" y="75"/>
                </a:cubicBezTo>
                <a:cubicBezTo>
                  <a:pt x="41" y="87"/>
                  <a:pt x="41" y="87"/>
                  <a:pt x="41" y="87"/>
                </a:cubicBezTo>
                <a:cubicBezTo>
                  <a:pt x="41" y="87"/>
                  <a:pt x="41" y="87"/>
                  <a:pt x="41" y="87"/>
                </a:cubicBezTo>
                <a:cubicBezTo>
                  <a:pt x="46" y="87"/>
                  <a:pt x="50" y="92"/>
                  <a:pt x="50" y="97"/>
                </a:cubicBezTo>
                <a:cubicBezTo>
                  <a:pt x="50" y="103"/>
                  <a:pt x="46" y="107"/>
                  <a:pt x="41" y="107"/>
                </a:cubicBezTo>
                <a:cubicBezTo>
                  <a:pt x="41" y="107"/>
                  <a:pt x="41" y="107"/>
                  <a:pt x="41" y="107"/>
                </a:cubicBezTo>
                <a:cubicBezTo>
                  <a:pt x="41" y="107"/>
                  <a:pt x="41" y="107"/>
                  <a:pt x="41" y="107"/>
                </a:cubicBezTo>
                <a:cubicBezTo>
                  <a:pt x="41" y="122"/>
                  <a:pt x="41" y="122"/>
                  <a:pt x="41" y="122"/>
                </a:cubicBezTo>
                <a:cubicBezTo>
                  <a:pt x="41" y="122"/>
                  <a:pt x="41" y="122"/>
                  <a:pt x="41" y="122"/>
                </a:cubicBezTo>
                <a:cubicBezTo>
                  <a:pt x="46" y="122"/>
                  <a:pt x="50" y="126"/>
                  <a:pt x="50" y="132"/>
                </a:cubicBezTo>
                <a:cubicBezTo>
                  <a:pt x="50" y="137"/>
                  <a:pt x="46" y="142"/>
                  <a:pt x="41" y="142"/>
                </a:cubicBezTo>
                <a:cubicBezTo>
                  <a:pt x="41" y="142"/>
                  <a:pt x="41" y="142"/>
                  <a:pt x="41" y="142"/>
                </a:cubicBezTo>
                <a:cubicBezTo>
                  <a:pt x="41" y="142"/>
                  <a:pt x="41" y="142"/>
                  <a:pt x="41" y="142"/>
                </a:cubicBezTo>
                <a:lnTo>
                  <a:pt x="41" y="155"/>
                </a:lnTo>
                <a:close/>
                <a:moveTo>
                  <a:pt x="0" y="155"/>
                </a:moveTo>
                <a:cubicBezTo>
                  <a:pt x="41" y="155"/>
                  <a:pt x="41" y="155"/>
                  <a:pt x="41" y="155"/>
                </a:cubicBezTo>
                <a:cubicBezTo>
                  <a:pt x="41" y="142"/>
                  <a:pt x="41" y="142"/>
                  <a:pt x="41" y="142"/>
                </a:cubicBezTo>
                <a:cubicBezTo>
                  <a:pt x="35" y="142"/>
                  <a:pt x="31" y="137"/>
                  <a:pt x="31" y="132"/>
                </a:cubicBezTo>
                <a:cubicBezTo>
                  <a:pt x="31" y="126"/>
                  <a:pt x="35" y="122"/>
                  <a:pt x="41" y="122"/>
                </a:cubicBezTo>
                <a:cubicBezTo>
                  <a:pt x="41" y="107"/>
                  <a:pt x="41" y="107"/>
                  <a:pt x="41" y="107"/>
                </a:cubicBezTo>
                <a:cubicBezTo>
                  <a:pt x="35" y="107"/>
                  <a:pt x="31" y="103"/>
                  <a:pt x="31" y="97"/>
                </a:cubicBezTo>
                <a:cubicBezTo>
                  <a:pt x="31" y="92"/>
                  <a:pt x="35" y="87"/>
                  <a:pt x="41" y="87"/>
                </a:cubicBezTo>
                <a:cubicBezTo>
                  <a:pt x="41" y="75"/>
                  <a:pt x="41" y="75"/>
                  <a:pt x="41" y="75"/>
                </a:cubicBezTo>
                <a:cubicBezTo>
                  <a:pt x="8" y="75"/>
                  <a:pt x="8" y="75"/>
                  <a:pt x="8" y="75"/>
                </a:cubicBezTo>
                <a:cubicBezTo>
                  <a:pt x="8" y="46"/>
                  <a:pt x="8" y="46"/>
                  <a:pt x="8" y="46"/>
                </a:cubicBezTo>
                <a:cubicBezTo>
                  <a:pt x="8" y="46"/>
                  <a:pt x="8" y="46"/>
                  <a:pt x="8" y="46"/>
                </a:cubicBezTo>
                <a:cubicBezTo>
                  <a:pt x="41" y="46"/>
                  <a:pt x="41" y="46"/>
                  <a:pt x="41" y="46"/>
                </a:cubicBezTo>
                <a:cubicBezTo>
                  <a:pt x="41" y="39"/>
                  <a:pt x="41" y="39"/>
                  <a:pt x="41" y="39"/>
                </a:cubicBezTo>
                <a:cubicBezTo>
                  <a:pt x="8" y="39"/>
                  <a:pt x="8" y="39"/>
                  <a:pt x="8" y="39"/>
                </a:cubicBezTo>
                <a:cubicBezTo>
                  <a:pt x="8" y="9"/>
                  <a:pt x="8" y="9"/>
                  <a:pt x="8" y="9"/>
                </a:cubicBezTo>
                <a:cubicBezTo>
                  <a:pt x="8" y="9"/>
                  <a:pt x="8" y="9"/>
                  <a:pt x="8" y="9"/>
                </a:cubicBezTo>
                <a:cubicBezTo>
                  <a:pt x="41" y="9"/>
                  <a:pt x="41" y="9"/>
                  <a:pt x="41" y="9"/>
                </a:cubicBezTo>
                <a:cubicBezTo>
                  <a:pt x="41" y="0"/>
                  <a:pt x="41" y="0"/>
                  <a:pt x="41" y="0"/>
                </a:cubicBezTo>
                <a:cubicBezTo>
                  <a:pt x="0" y="0"/>
                  <a:pt x="0" y="0"/>
                  <a:pt x="0" y="0"/>
                </a:cubicBezTo>
                <a:lnTo>
                  <a:pt x="0" y="15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49" name="Freeform 182"/>
          <p:cNvSpPr/>
          <p:nvPr/>
        </p:nvSpPr>
        <p:spPr bwMode="auto">
          <a:xfrm>
            <a:off x="7372350" y="3625850"/>
            <a:ext cx="55563" cy="261938"/>
          </a:xfrm>
          <a:custGeom>
            <a:avLst/>
            <a:gdLst>
              <a:gd name="T0" fmla="*/ 35 w 35"/>
              <a:gd name="T1" fmla="*/ 157 h 165"/>
              <a:gd name="T2" fmla="*/ 35 w 35"/>
              <a:gd name="T3" fmla="*/ 28 h 165"/>
              <a:gd name="T4" fmla="*/ 0 w 35"/>
              <a:gd name="T5" fmla="*/ 0 h 165"/>
              <a:gd name="T6" fmla="*/ 0 w 35"/>
              <a:gd name="T7" fmla="*/ 165 h 165"/>
              <a:gd name="T8" fmla="*/ 35 w 35"/>
              <a:gd name="T9" fmla="*/ 157 h 165"/>
            </a:gdLst>
            <a:ahLst/>
            <a:cxnLst>
              <a:cxn ang="0">
                <a:pos x="T0" y="T1"/>
              </a:cxn>
              <a:cxn ang="0">
                <a:pos x="T2" y="T3"/>
              </a:cxn>
              <a:cxn ang="0">
                <a:pos x="T4" y="T5"/>
              </a:cxn>
              <a:cxn ang="0">
                <a:pos x="T6" y="T7"/>
              </a:cxn>
              <a:cxn ang="0">
                <a:pos x="T8" y="T9"/>
              </a:cxn>
            </a:cxnLst>
            <a:rect l="0" t="0" r="r" b="b"/>
            <a:pathLst>
              <a:path w="35" h="165">
                <a:moveTo>
                  <a:pt x="35" y="157"/>
                </a:moveTo>
                <a:lnTo>
                  <a:pt x="35" y="28"/>
                </a:lnTo>
                <a:lnTo>
                  <a:pt x="0" y="0"/>
                </a:lnTo>
                <a:lnTo>
                  <a:pt x="0" y="165"/>
                </a:lnTo>
                <a:lnTo>
                  <a:pt x="35" y="15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50" name="Rectangle 183"/>
          <p:cNvSpPr>
            <a:spLocks noChangeArrowheads="1"/>
          </p:cNvSpPr>
          <p:nvPr/>
        </p:nvSpPr>
        <p:spPr bwMode="auto">
          <a:xfrm>
            <a:off x="7246938" y="3648075"/>
            <a:ext cx="93662"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51" name="Rectangle 184"/>
          <p:cNvSpPr>
            <a:spLocks noChangeArrowheads="1"/>
          </p:cNvSpPr>
          <p:nvPr/>
        </p:nvSpPr>
        <p:spPr bwMode="auto">
          <a:xfrm>
            <a:off x="7246938" y="3711575"/>
            <a:ext cx="93662"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52" name="Rectangle 185"/>
          <p:cNvSpPr>
            <a:spLocks noChangeArrowheads="1"/>
          </p:cNvSpPr>
          <p:nvPr/>
        </p:nvSpPr>
        <p:spPr bwMode="auto">
          <a:xfrm>
            <a:off x="7743825" y="3894138"/>
            <a:ext cx="28575" cy="66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53" name="Rectangle 186"/>
          <p:cNvSpPr>
            <a:spLocks noChangeArrowheads="1"/>
          </p:cNvSpPr>
          <p:nvPr/>
        </p:nvSpPr>
        <p:spPr bwMode="auto">
          <a:xfrm>
            <a:off x="7743825" y="3997325"/>
            <a:ext cx="28575" cy="119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54" name="Rectangle 187"/>
          <p:cNvSpPr>
            <a:spLocks noChangeArrowheads="1"/>
          </p:cNvSpPr>
          <p:nvPr/>
        </p:nvSpPr>
        <p:spPr bwMode="auto">
          <a:xfrm>
            <a:off x="7670800" y="3894138"/>
            <a:ext cx="30163" cy="125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55" name="Rectangle 188"/>
          <p:cNvSpPr>
            <a:spLocks noChangeArrowheads="1"/>
          </p:cNvSpPr>
          <p:nvPr/>
        </p:nvSpPr>
        <p:spPr bwMode="auto">
          <a:xfrm>
            <a:off x="7670800" y="4054475"/>
            <a:ext cx="30163" cy="61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56" name="Rectangle 189"/>
          <p:cNvSpPr>
            <a:spLocks noChangeArrowheads="1"/>
          </p:cNvSpPr>
          <p:nvPr/>
        </p:nvSpPr>
        <p:spPr bwMode="auto">
          <a:xfrm>
            <a:off x="7599363" y="3894138"/>
            <a:ext cx="30162" cy="22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57" name="Rectangle 190"/>
          <p:cNvSpPr>
            <a:spLocks noChangeArrowheads="1"/>
          </p:cNvSpPr>
          <p:nvPr/>
        </p:nvSpPr>
        <p:spPr bwMode="auto">
          <a:xfrm>
            <a:off x="7599363" y="3951288"/>
            <a:ext cx="30162" cy="165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58" name="Freeform 191"/>
          <p:cNvSpPr/>
          <p:nvPr/>
        </p:nvSpPr>
        <p:spPr bwMode="auto">
          <a:xfrm>
            <a:off x="7588250" y="3921125"/>
            <a:ext cx="53975" cy="23813"/>
          </a:xfrm>
          <a:custGeom>
            <a:avLst/>
            <a:gdLst>
              <a:gd name="T0" fmla="*/ 0 w 34"/>
              <a:gd name="T1" fmla="*/ 0 h 15"/>
              <a:gd name="T2" fmla="*/ 0 w 34"/>
              <a:gd name="T3" fmla="*/ 15 h 15"/>
              <a:gd name="T4" fmla="*/ 7 w 34"/>
              <a:gd name="T5" fmla="*/ 15 h 15"/>
              <a:gd name="T6" fmla="*/ 26 w 34"/>
              <a:gd name="T7" fmla="*/ 15 h 15"/>
              <a:gd name="T8" fmla="*/ 34 w 34"/>
              <a:gd name="T9" fmla="*/ 15 h 15"/>
              <a:gd name="T10" fmla="*/ 34 w 34"/>
              <a:gd name="T11" fmla="*/ 0 h 15"/>
              <a:gd name="T12" fmla="*/ 26 w 34"/>
              <a:gd name="T13" fmla="*/ 0 h 15"/>
              <a:gd name="T14" fmla="*/ 7 w 34"/>
              <a:gd name="T15" fmla="*/ 0 h 15"/>
              <a:gd name="T16" fmla="*/ 0 w 3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5">
                <a:moveTo>
                  <a:pt x="0" y="0"/>
                </a:moveTo>
                <a:lnTo>
                  <a:pt x="0" y="15"/>
                </a:lnTo>
                <a:lnTo>
                  <a:pt x="7" y="15"/>
                </a:lnTo>
                <a:lnTo>
                  <a:pt x="26" y="15"/>
                </a:lnTo>
                <a:lnTo>
                  <a:pt x="34" y="15"/>
                </a:lnTo>
                <a:lnTo>
                  <a:pt x="34" y="0"/>
                </a:lnTo>
                <a:lnTo>
                  <a:pt x="26" y="0"/>
                </a:lnTo>
                <a:lnTo>
                  <a:pt x="7"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59" name="Freeform 192"/>
          <p:cNvSpPr/>
          <p:nvPr/>
        </p:nvSpPr>
        <p:spPr bwMode="auto">
          <a:xfrm>
            <a:off x="7658100" y="4024313"/>
            <a:ext cx="57150" cy="23812"/>
          </a:xfrm>
          <a:custGeom>
            <a:avLst/>
            <a:gdLst>
              <a:gd name="T0" fmla="*/ 0 w 36"/>
              <a:gd name="T1" fmla="*/ 0 h 15"/>
              <a:gd name="T2" fmla="*/ 0 w 36"/>
              <a:gd name="T3" fmla="*/ 15 h 15"/>
              <a:gd name="T4" fmla="*/ 8 w 36"/>
              <a:gd name="T5" fmla="*/ 15 h 15"/>
              <a:gd name="T6" fmla="*/ 27 w 36"/>
              <a:gd name="T7" fmla="*/ 15 h 15"/>
              <a:gd name="T8" fmla="*/ 36 w 36"/>
              <a:gd name="T9" fmla="*/ 15 h 15"/>
              <a:gd name="T10" fmla="*/ 36 w 36"/>
              <a:gd name="T11" fmla="*/ 0 h 15"/>
              <a:gd name="T12" fmla="*/ 27 w 36"/>
              <a:gd name="T13" fmla="*/ 0 h 15"/>
              <a:gd name="T14" fmla="*/ 8 w 36"/>
              <a:gd name="T15" fmla="*/ 0 h 15"/>
              <a:gd name="T16" fmla="*/ 0 w 36"/>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5">
                <a:moveTo>
                  <a:pt x="0" y="0"/>
                </a:moveTo>
                <a:lnTo>
                  <a:pt x="0" y="15"/>
                </a:lnTo>
                <a:lnTo>
                  <a:pt x="8" y="15"/>
                </a:lnTo>
                <a:lnTo>
                  <a:pt x="27" y="15"/>
                </a:lnTo>
                <a:lnTo>
                  <a:pt x="36" y="15"/>
                </a:lnTo>
                <a:lnTo>
                  <a:pt x="36" y="0"/>
                </a:lnTo>
                <a:lnTo>
                  <a:pt x="27" y="0"/>
                </a:lnTo>
                <a:lnTo>
                  <a:pt x="8"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60" name="Freeform 193"/>
          <p:cNvSpPr/>
          <p:nvPr/>
        </p:nvSpPr>
        <p:spPr bwMode="auto">
          <a:xfrm>
            <a:off x="7729538" y="3968750"/>
            <a:ext cx="55562" cy="23813"/>
          </a:xfrm>
          <a:custGeom>
            <a:avLst/>
            <a:gdLst>
              <a:gd name="T0" fmla="*/ 9 w 35"/>
              <a:gd name="T1" fmla="*/ 0 h 15"/>
              <a:gd name="T2" fmla="*/ 0 w 35"/>
              <a:gd name="T3" fmla="*/ 0 h 15"/>
              <a:gd name="T4" fmla="*/ 0 w 35"/>
              <a:gd name="T5" fmla="*/ 15 h 15"/>
              <a:gd name="T6" fmla="*/ 9 w 35"/>
              <a:gd name="T7" fmla="*/ 15 h 15"/>
              <a:gd name="T8" fmla="*/ 27 w 35"/>
              <a:gd name="T9" fmla="*/ 15 h 15"/>
              <a:gd name="T10" fmla="*/ 35 w 35"/>
              <a:gd name="T11" fmla="*/ 15 h 15"/>
              <a:gd name="T12" fmla="*/ 35 w 35"/>
              <a:gd name="T13" fmla="*/ 0 h 15"/>
              <a:gd name="T14" fmla="*/ 27 w 35"/>
              <a:gd name="T15" fmla="*/ 0 h 15"/>
              <a:gd name="T16" fmla="*/ 9 w 3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15">
                <a:moveTo>
                  <a:pt x="9" y="0"/>
                </a:moveTo>
                <a:lnTo>
                  <a:pt x="0" y="0"/>
                </a:lnTo>
                <a:lnTo>
                  <a:pt x="0" y="15"/>
                </a:lnTo>
                <a:lnTo>
                  <a:pt x="9" y="15"/>
                </a:lnTo>
                <a:lnTo>
                  <a:pt x="27" y="15"/>
                </a:lnTo>
                <a:lnTo>
                  <a:pt x="35" y="15"/>
                </a:lnTo>
                <a:lnTo>
                  <a:pt x="35" y="0"/>
                </a:lnTo>
                <a:lnTo>
                  <a:pt x="27" y="0"/>
                </a:lnTo>
                <a:lnTo>
                  <a:pt x="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61" name="Freeform 194"/>
          <p:cNvSpPr>
            <a:spLocks noEditPoints="1"/>
          </p:cNvSpPr>
          <p:nvPr/>
        </p:nvSpPr>
        <p:spPr bwMode="auto">
          <a:xfrm>
            <a:off x="7226300" y="3070225"/>
            <a:ext cx="268288" cy="266700"/>
          </a:xfrm>
          <a:custGeom>
            <a:avLst/>
            <a:gdLst>
              <a:gd name="T0" fmla="*/ 158 w 158"/>
              <a:gd name="T1" fmla="*/ 0 h 157"/>
              <a:gd name="T2" fmla="*/ 80 w 158"/>
              <a:gd name="T3" fmla="*/ 0 h 157"/>
              <a:gd name="T4" fmla="*/ 80 w 158"/>
              <a:gd name="T5" fmla="*/ 13 h 157"/>
              <a:gd name="T6" fmla="*/ 80 w 158"/>
              <a:gd name="T7" fmla="*/ 13 h 157"/>
              <a:gd name="T8" fmla="*/ 80 w 158"/>
              <a:gd name="T9" fmla="*/ 13 h 157"/>
              <a:gd name="T10" fmla="*/ 92 w 158"/>
              <a:gd name="T11" fmla="*/ 25 h 157"/>
              <a:gd name="T12" fmla="*/ 80 w 158"/>
              <a:gd name="T13" fmla="*/ 37 h 157"/>
              <a:gd name="T14" fmla="*/ 80 w 158"/>
              <a:gd name="T15" fmla="*/ 37 h 157"/>
              <a:gd name="T16" fmla="*/ 80 w 158"/>
              <a:gd name="T17" fmla="*/ 48 h 157"/>
              <a:gd name="T18" fmla="*/ 101 w 158"/>
              <a:gd name="T19" fmla="*/ 48 h 157"/>
              <a:gd name="T20" fmla="*/ 101 w 158"/>
              <a:gd name="T21" fmla="*/ 60 h 157"/>
              <a:gd name="T22" fmla="*/ 101 w 158"/>
              <a:gd name="T23" fmla="*/ 60 h 157"/>
              <a:gd name="T24" fmla="*/ 86 w 158"/>
              <a:gd name="T25" fmla="*/ 60 h 157"/>
              <a:gd name="T26" fmla="*/ 86 w 158"/>
              <a:gd name="T27" fmla="*/ 133 h 157"/>
              <a:gd name="T28" fmla="*/ 101 w 158"/>
              <a:gd name="T29" fmla="*/ 133 h 157"/>
              <a:gd name="T30" fmla="*/ 101 w 158"/>
              <a:gd name="T31" fmla="*/ 144 h 157"/>
              <a:gd name="T32" fmla="*/ 80 w 158"/>
              <a:gd name="T33" fmla="*/ 144 h 157"/>
              <a:gd name="T34" fmla="*/ 80 w 158"/>
              <a:gd name="T35" fmla="*/ 157 h 157"/>
              <a:gd name="T36" fmla="*/ 158 w 158"/>
              <a:gd name="T37" fmla="*/ 157 h 157"/>
              <a:gd name="T38" fmla="*/ 158 w 158"/>
              <a:gd name="T39" fmla="*/ 0 h 157"/>
              <a:gd name="T40" fmla="*/ 80 w 158"/>
              <a:gd name="T41" fmla="*/ 0 h 157"/>
              <a:gd name="T42" fmla="*/ 0 w 158"/>
              <a:gd name="T43" fmla="*/ 0 h 157"/>
              <a:gd name="T44" fmla="*/ 0 w 158"/>
              <a:gd name="T45" fmla="*/ 157 h 157"/>
              <a:gd name="T46" fmla="*/ 80 w 158"/>
              <a:gd name="T47" fmla="*/ 157 h 157"/>
              <a:gd name="T48" fmla="*/ 80 w 158"/>
              <a:gd name="T49" fmla="*/ 144 h 157"/>
              <a:gd name="T50" fmla="*/ 59 w 158"/>
              <a:gd name="T51" fmla="*/ 144 h 157"/>
              <a:gd name="T52" fmla="*/ 59 w 158"/>
              <a:gd name="T53" fmla="*/ 133 h 157"/>
              <a:gd name="T54" fmla="*/ 73 w 158"/>
              <a:gd name="T55" fmla="*/ 133 h 157"/>
              <a:gd name="T56" fmla="*/ 73 w 158"/>
              <a:gd name="T57" fmla="*/ 60 h 157"/>
              <a:gd name="T58" fmla="*/ 59 w 158"/>
              <a:gd name="T59" fmla="*/ 60 h 157"/>
              <a:gd name="T60" fmla="*/ 59 w 158"/>
              <a:gd name="T61" fmla="*/ 48 h 157"/>
              <a:gd name="T62" fmla="*/ 80 w 158"/>
              <a:gd name="T63" fmla="*/ 48 h 157"/>
              <a:gd name="T64" fmla="*/ 80 w 158"/>
              <a:gd name="T65" fmla="*/ 37 h 157"/>
              <a:gd name="T66" fmla="*/ 68 w 158"/>
              <a:gd name="T67" fmla="*/ 25 h 157"/>
              <a:gd name="T68" fmla="*/ 80 w 158"/>
              <a:gd name="T69" fmla="*/ 13 h 157"/>
              <a:gd name="T70" fmla="*/ 80 w 158"/>
              <a:gd name="T7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 h="157">
                <a:moveTo>
                  <a:pt x="158" y="0"/>
                </a:moveTo>
                <a:cubicBezTo>
                  <a:pt x="80" y="0"/>
                  <a:pt x="80" y="0"/>
                  <a:pt x="80" y="0"/>
                </a:cubicBezTo>
                <a:cubicBezTo>
                  <a:pt x="80" y="13"/>
                  <a:pt x="80" y="13"/>
                  <a:pt x="80" y="13"/>
                </a:cubicBezTo>
                <a:cubicBezTo>
                  <a:pt x="80" y="13"/>
                  <a:pt x="80" y="13"/>
                  <a:pt x="80" y="13"/>
                </a:cubicBezTo>
                <a:cubicBezTo>
                  <a:pt x="80" y="13"/>
                  <a:pt x="80" y="13"/>
                  <a:pt x="80" y="13"/>
                </a:cubicBezTo>
                <a:cubicBezTo>
                  <a:pt x="87" y="13"/>
                  <a:pt x="92" y="18"/>
                  <a:pt x="92" y="25"/>
                </a:cubicBezTo>
                <a:cubicBezTo>
                  <a:pt x="92" y="32"/>
                  <a:pt x="87" y="37"/>
                  <a:pt x="80" y="37"/>
                </a:cubicBezTo>
                <a:cubicBezTo>
                  <a:pt x="80" y="37"/>
                  <a:pt x="80" y="37"/>
                  <a:pt x="80" y="37"/>
                </a:cubicBezTo>
                <a:cubicBezTo>
                  <a:pt x="80" y="48"/>
                  <a:pt x="80" y="48"/>
                  <a:pt x="80" y="48"/>
                </a:cubicBezTo>
                <a:cubicBezTo>
                  <a:pt x="101" y="48"/>
                  <a:pt x="101" y="48"/>
                  <a:pt x="101" y="48"/>
                </a:cubicBezTo>
                <a:cubicBezTo>
                  <a:pt x="101" y="60"/>
                  <a:pt x="101" y="60"/>
                  <a:pt x="101" y="60"/>
                </a:cubicBezTo>
                <a:cubicBezTo>
                  <a:pt x="101" y="60"/>
                  <a:pt x="101" y="60"/>
                  <a:pt x="101" y="60"/>
                </a:cubicBezTo>
                <a:cubicBezTo>
                  <a:pt x="86" y="60"/>
                  <a:pt x="86" y="60"/>
                  <a:pt x="86" y="60"/>
                </a:cubicBezTo>
                <a:cubicBezTo>
                  <a:pt x="86" y="133"/>
                  <a:pt x="86" y="133"/>
                  <a:pt x="86" y="133"/>
                </a:cubicBezTo>
                <a:cubicBezTo>
                  <a:pt x="101" y="133"/>
                  <a:pt x="101" y="133"/>
                  <a:pt x="101" y="133"/>
                </a:cubicBezTo>
                <a:cubicBezTo>
                  <a:pt x="101" y="144"/>
                  <a:pt x="101" y="144"/>
                  <a:pt x="101" y="144"/>
                </a:cubicBezTo>
                <a:cubicBezTo>
                  <a:pt x="80" y="144"/>
                  <a:pt x="80" y="144"/>
                  <a:pt x="80" y="144"/>
                </a:cubicBezTo>
                <a:cubicBezTo>
                  <a:pt x="80" y="157"/>
                  <a:pt x="80" y="157"/>
                  <a:pt x="80" y="157"/>
                </a:cubicBezTo>
                <a:cubicBezTo>
                  <a:pt x="158" y="157"/>
                  <a:pt x="158" y="157"/>
                  <a:pt x="158" y="157"/>
                </a:cubicBezTo>
                <a:lnTo>
                  <a:pt x="158" y="0"/>
                </a:lnTo>
                <a:close/>
                <a:moveTo>
                  <a:pt x="80" y="0"/>
                </a:moveTo>
                <a:cubicBezTo>
                  <a:pt x="0" y="0"/>
                  <a:pt x="0" y="0"/>
                  <a:pt x="0" y="0"/>
                </a:cubicBezTo>
                <a:cubicBezTo>
                  <a:pt x="0" y="157"/>
                  <a:pt x="0" y="157"/>
                  <a:pt x="0" y="157"/>
                </a:cubicBezTo>
                <a:cubicBezTo>
                  <a:pt x="80" y="157"/>
                  <a:pt x="80" y="157"/>
                  <a:pt x="80" y="157"/>
                </a:cubicBezTo>
                <a:cubicBezTo>
                  <a:pt x="80" y="144"/>
                  <a:pt x="80" y="144"/>
                  <a:pt x="80" y="144"/>
                </a:cubicBezTo>
                <a:cubicBezTo>
                  <a:pt x="59" y="144"/>
                  <a:pt x="59" y="144"/>
                  <a:pt x="59" y="144"/>
                </a:cubicBezTo>
                <a:cubicBezTo>
                  <a:pt x="59" y="133"/>
                  <a:pt x="59" y="133"/>
                  <a:pt x="59" y="133"/>
                </a:cubicBezTo>
                <a:cubicBezTo>
                  <a:pt x="73" y="133"/>
                  <a:pt x="73" y="133"/>
                  <a:pt x="73" y="133"/>
                </a:cubicBezTo>
                <a:cubicBezTo>
                  <a:pt x="73" y="60"/>
                  <a:pt x="73" y="60"/>
                  <a:pt x="73" y="60"/>
                </a:cubicBezTo>
                <a:cubicBezTo>
                  <a:pt x="59" y="60"/>
                  <a:pt x="59" y="60"/>
                  <a:pt x="59" y="60"/>
                </a:cubicBezTo>
                <a:cubicBezTo>
                  <a:pt x="59" y="48"/>
                  <a:pt x="59" y="48"/>
                  <a:pt x="59" y="48"/>
                </a:cubicBezTo>
                <a:cubicBezTo>
                  <a:pt x="80" y="48"/>
                  <a:pt x="80" y="48"/>
                  <a:pt x="80" y="48"/>
                </a:cubicBezTo>
                <a:cubicBezTo>
                  <a:pt x="80" y="37"/>
                  <a:pt x="80" y="37"/>
                  <a:pt x="80" y="37"/>
                </a:cubicBezTo>
                <a:cubicBezTo>
                  <a:pt x="73" y="37"/>
                  <a:pt x="68" y="32"/>
                  <a:pt x="68" y="25"/>
                </a:cubicBezTo>
                <a:cubicBezTo>
                  <a:pt x="68" y="18"/>
                  <a:pt x="73" y="13"/>
                  <a:pt x="80" y="13"/>
                </a:cubicBezTo>
                <a:lnTo>
                  <a:pt x="8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62" name="Freeform 195"/>
          <p:cNvSpPr>
            <a:spLocks noEditPoints="1"/>
          </p:cNvSpPr>
          <p:nvPr/>
        </p:nvSpPr>
        <p:spPr bwMode="auto">
          <a:xfrm>
            <a:off x="7188200" y="2733675"/>
            <a:ext cx="249238" cy="241300"/>
          </a:xfrm>
          <a:custGeom>
            <a:avLst/>
            <a:gdLst>
              <a:gd name="T0" fmla="*/ 107 w 147"/>
              <a:gd name="T1" fmla="*/ 85 h 142"/>
              <a:gd name="T2" fmla="*/ 99 w 147"/>
              <a:gd name="T3" fmla="*/ 16 h 142"/>
              <a:gd name="T4" fmla="*/ 60 w 147"/>
              <a:gd name="T5" fmla="*/ 0 h 142"/>
              <a:gd name="T6" fmla="*/ 60 w 147"/>
              <a:gd name="T7" fmla="*/ 45 h 142"/>
              <a:gd name="T8" fmla="*/ 94 w 147"/>
              <a:gd name="T9" fmla="*/ 45 h 142"/>
              <a:gd name="T10" fmla="*/ 94 w 147"/>
              <a:gd name="T11" fmla="*/ 66 h 142"/>
              <a:gd name="T12" fmla="*/ 94 w 147"/>
              <a:gd name="T13" fmla="*/ 66 h 142"/>
              <a:gd name="T14" fmla="*/ 94 w 147"/>
              <a:gd name="T15" fmla="*/ 66 h 142"/>
              <a:gd name="T16" fmla="*/ 60 w 147"/>
              <a:gd name="T17" fmla="*/ 66 h 142"/>
              <a:gd name="T18" fmla="*/ 60 w 147"/>
              <a:gd name="T19" fmla="*/ 111 h 142"/>
              <a:gd name="T20" fmla="*/ 90 w 147"/>
              <a:gd name="T21" fmla="*/ 102 h 142"/>
              <a:gd name="T22" fmla="*/ 129 w 147"/>
              <a:gd name="T23" fmla="*/ 142 h 142"/>
              <a:gd name="T24" fmla="*/ 147 w 147"/>
              <a:gd name="T25" fmla="*/ 124 h 142"/>
              <a:gd name="T26" fmla="*/ 107 w 147"/>
              <a:gd name="T27" fmla="*/ 85 h 142"/>
              <a:gd name="T28" fmla="*/ 60 w 147"/>
              <a:gd name="T29" fmla="*/ 0 h 142"/>
              <a:gd name="T30" fmla="*/ 21 w 147"/>
              <a:gd name="T31" fmla="*/ 16 h 142"/>
              <a:gd name="T32" fmla="*/ 21 w 147"/>
              <a:gd name="T33" fmla="*/ 94 h 142"/>
              <a:gd name="T34" fmla="*/ 60 w 147"/>
              <a:gd name="T35" fmla="*/ 111 h 142"/>
              <a:gd name="T36" fmla="*/ 60 w 147"/>
              <a:gd name="T37" fmla="*/ 66 h 142"/>
              <a:gd name="T38" fmla="*/ 27 w 147"/>
              <a:gd name="T39" fmla="*/ 66 h 142"/>
              <a:gd name="T40" fmla="*/ 27 w 147"/>
              <a:gd name="T41" fmla="*/ 45 h 142"/>
              <a:gd name="T42" fmla="*/ 60 w 147"/>
              <a:gd name="T43" fmla="*/ 45 h 142"/>
              <a:gd name="T44" fmla="*/ 60 w 147"/>
              <a:gd name="T45"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7" h="142">
                <a:moveTo>
                  <a:pt x="107" y="85"/>
                </a:moveTo>
                <a:cubicBezTo>
                  <a:pt x="121" y="63"/>
                  <a:pt x="118" y="35"/>
                  <a:pt x="99" y="16"/>
                </a:cubicBezTo>
                <a:cubicBezTo>
                  <a:pt x="89" y="6"/>
                  <a:pt x="75" y="0"/>
                  <a:pt x="60" y="0"/>
                </a:cubicBezTo>
                <a:cubicBezTo>
                  <a:pt x="60" y="45"/>
                  <a:pt x="60" y="45"/>
                  <a:pt x="60" y="45"/>
                </a:cubicBezTo>
                <a:cubicBezTo>
                  <a:pt x="94" y="45"/>
                  <a:pt x="94" y="45"/>
                  <a:pt x="94" y="45"/>
                </a:cubicBezTo>
                <a:cubicBezTo>
                  <a:pt x="94" y="66"/>
                  <a:pt x="94" y="66"/>
                  <a:pt x="94" y="66"/>
                </a:cubicBezTo>
                <a:cubicBezTo>
                  <a:pt x="94" y="66"/>
                  <a:pt x="94" y="66"/>
                  <a:pt x="94" y="66"/>
                </a:cubicBezTo>
                <a:cubicBezTo>
                  <a:pt x="94" y="66"/>
                  <a:pt x="94" y="66"/>
                  <a:pt x="94" y="66"/>
                </a:cubicBezTo>
                <a:cubicBezTo>
                  <a:pt x="60" y="66"/>
                  <a:pt x="60" y="66"/>
                  <a:pt x="60" y="66"/>
                </a:cubicBezTo>
                <a:cubicBezTo>
                  <a:pt x="60" y="111"/>
                  <a:pt x="60" y="111"/>
                  <a:pt x="60" y="111"/>
                </a:cubicBezTo>
                <a:cubicBezTo>
                  <a:pt x="71" y="111"/>
                  <a:pt x="81" y="108"/>
                  <a:pt x="90" y="102"/>
                </a:cubicBezTo>
                <a:cubicBezTo>
                  <a:pt x="129" y="142"/>
                  <a:pt x="129" y="142"/>
                  <a:pt x="129" y="142"/>
                </a:cubicBezTo>
                <a:cubicBezTo>
                  <a:pt x="147" y="124"/>
                  <a:pt x="147" y="124"/>
                  <a:pt x="147" y="124"/>
                </a:cubicBezTo>
                <a:lnTo>
                  <a:pt x="107" y="85"/>
                </a:lnTo>
                <a:close/>
                <a:moveTo>
                  <a:pt x="60" y="0"/>
                </a:moveTo>
                <a:cubicBezTo>
                  <a:pt x="46" y="0"/>
                  <a:pt x="32" y="6"/>
                  <a:pt x="21" y="16"/>
                </a:cubicBezTo>
                <a:cubicBezTo>
                  <a:pt x="0" y="38"/>
                  <a:pt x="0" y="73"/>
                  <a:pt x="21" y="94"/>
                </a:cubicBezTo>
                <a:cubicBezTo>
                  <a:pt x="32" y="105"/>
                  <a:pt x="46" y="111"/>
                  <a:pt x="60" y="111"/>
                </a:cubicBezTo>
                <a:cubicBezTo>
                  <a:pt x="60" y="66"/>
                  <a:pt x="60" y="66"/>
                  <a:pt x="60" y="66"/>
                </a:cubicBezTo>
                <a:cubicBezTo>
                  <a:pt x="27" y="66"/>
                  <a:pt x="27" y="66"/>
                  <a:pt x="27" y="66"/>
                </a:cubicBezTo>
                <a:cubicBezTo>
                  <a:pt x="27" y="45"/>
                  <a:pt x="27" y="45"/>
                  <a:pt x="27" y="45"/>
                </a:cubicBezTo>
                <a:cubicBezTo>
                  <a:pt x="60" y="45"/>
                  <a:pt x="60" y="45"/>
                  <a:pt x="60" y="45"/>
                </a:cubicBez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63" name="Oval 196"/>
          <p:cNvSpPr>
            <a:spLocks noChangeArrowheads="1"/>
          </p:cNvSpPr>
          <p:nvPr/>
        </p:nvSpPr>
        <p:spPr bwMode="auto">
          <a:xfrm>
            <a:off x="7391400" y="4017963"/>
            <a:ext cx="71438" cy="698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64" name="Freeform 197"/>
          <p:cNvSpPr>
            <a:spLocks noEditPoints="1"/>
          </p:cNvSpPr>
          <p:nvPr/>
        </p:nvSpPr>
        <p:spPr bwMode="auto">
          <a:xfrm>
            <a:off x="7359650" y="3984625"/>
            <a:ext cx="133350" cy="195263"/>
          </a:xfrm>
          <a:custGeom>
            <a:avLst/>
            <a:gdLst>
              <a:gd name="T0" fmla="*/ 79 w 79"/>
              <a:gd name="T1" fmla="*/ 0 h 115"/>
              <a:gd name="T2" fmla="*/ 40 w 79"/>
              <a:gd name="T3" fmla="*/ 0 h 115"/>
              <a:gd name="T4" fmla="*/ 40 w 79"/>
              <a:gd name="T5" fmla="*/ 9 h 115"/>
              <a:gd name="T6" fmla="*/ 40 w 79"/>
              <a:gd name="T7" fmla="*/ 9 h 115"/>
              <a:gd name="T8" fmla="*/ 70 w 79"/>
              <a:gd name="T9" fmla="*/ 40 h 115"/>
              <a:gd name="T10" fmla="*/ 40 w 79"/>
              <a:gd name="T11" fmla="*/ 70 h 115"/>
              <a:gd name="T12" fmla="*/ 40 w 79"/>
              <a:gd name="T13" fmla="*/ 70 h 115"/>
              <a:gd name="T14" fmla="*/ 40 w 79"/>
              <a:gd name="T15" fmla="*/ 70 h 115"/>
              <a:gd name="T16" fmla="*/ 40 w 79"/>
              <a:gd name="T17" fmla="*/ 84 h 115"/>
              <a:gd name="T18" fmla="*/ 40 w 79"/>
              <a:gd name="T19" fmla="*/ 84 h 115"/>
              <a:gd name="T20" fmla="*/ 50 w 79"/>
              <a:gd name="T21" fmla="*/ 94 h 115"/>
              <a:gd name="T22" fmla="*/ 40 w 79"/>
              <a:gd name="T23" fmla="*/ 104 h 115"/>
              <a:gd name="T24" fmla="*/ 40 w 79"/>
              <a:gd name="T25" fmla="*/ 104 h 115"/>
              <a:gd name="T26" fmla="*/ 40 w 79"/>
              <a:gd name="T27" fmla="*/ 104 h 115"/>
              <a:gd name="T28" fmla="*/ 40 w 79"/>
              <a:gd name="T29" fmla="*/ 115 h 115"/>
              <a:gd name="T30" fmla="*/ 79 w 79"/>
              <a:gd name="T31" fmla="*/ 115 h 115"/>
              <a:gd name="T32" fmla="*/ 79 w 79"/>
              <a:gd name="T33" fmla="*/ 0 h 115"/>
              <a:gd name="T34" fmla="*/ 40 w 79"/>
              <a:gd name="T35" fmla="*/ 0 h 115"/>
              <a:gd name="T36" fmla="*/ 0 w 79"/>
              <a:gd name="T37" fmla="*/ 0 h 115"/>
              <a:gd name="T38" fmla="*/ 0 w 79"/>
              <a:gd name="T39" fmla="*/ 115 h 115"/>
              <a:gd name="T40" fmla="*/ 40 w 79"/>
              <a:gd name="T41" fmla="*/ 115 h 115"/>
              <a:gd name="T42" fmla="*/ 40 w 79"/>
              <a:gd name="T43" fmla="*/ 104 h 115"/>
              <a:gd name="T44" fmla="*/ 29 w 79"/>
              <a:gd name="T45" fmla="*/ 94 h 115"/>
              <a:gd name="T46" fmla="*/ 40 w 79"/>
              <a:gd name="T47" fmla="*/ 84 h 115"/>
              <a:gd name="T48" fmla="*/ 40 w 79"/>
              <a:gd name="T49" fmla="*/ 70 h 115"/>
              <a:gd name="T50" fmla="*/ 9 w 79"/>
              <a:gd name="T51" fmla="*/ 40 h 115"/>
              <a:gd name="T52" fmla="*/ 40 w 79"/>
              <a:gd name="T53" fmla="*/ 9 h 115"/>
              <a:gd name="T54" fmla="*/ 40 w 79"/>
              <a:gd name="T5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 h="115">
                <a:moveTo>
                  <a:pt x="79" y="0"/>
                </a:moveTo>
                <a:cubicBezTo>
                  <a:pt x="40" y="0"/>
                  <a:pt x="40" y="0"/>
                  <a:pt x="40" y="0"/>
                </a:cubicBezTo>
                <a:cubicBezTo>
                  <a:pt x="40" y="9"/>
                  <a:pt x="40" y="9"/>
                  <a:pt x="40" y="9"/>
                </a:cubicBezTo>
                <a:cubicBezTo>
                  <a:pt x="40" y="9"/>
                  <a:pt x="40" y="9"/>
                  <a:pt x="40" y="9"/>
                </a:cubicBezTo>
                <a:cubicBezTo>
                  <a:pt x="57" y="9"/>
                  <a:pt x="70" y="23"/>
                  <a:pt x="70" y="40"/>
                </a:cubicBezTo>
                <a:cubicBezTo>
                  <a:pt x="70" y="57"/>
                  <a:pt x="57" y="70"/>
                  <a:pt x="40" y="70"/>
                </a:cubicBezTo>
                <a:cubicBezTo>
                  <a:pt x="40" y="70"/>
                  <a:pt x="40" y="70"/>
                  <a:pt x="40" y="70"/>
                </a:cubicBezTo>
                <a:cubicBezTo>
                  <a:pt x="40" y="70"/>
                  <a:pt x="40" y="70"/>
                  <a:pt x="40" y="70"/>
                </a:cubicBezTo>
                <a:cubicBezTo>
                  <a:pt x="40" y="84"/>
                  <a:pt x="40" y="84"/>
                  <a:pt x="40" y="84"/>
                </a:cubicBezTo>
                <a:cubicBezTo>
                  <a:pt x="40" y="84"/>
                  <a:pt x="40" y="84"/>
                  <a:pt x="40" y="84"/>
                </a:cubicBezTo>
                <a:cubicBezTo>
                  <a:pt x="45" y="84"/>
                  <a:pt x="50" y="88"/>
                  <a:pt x="50" y="94"/>
                </a:cubicBezTo>
                <a:cubicBezTo>
                  <a:pt x="50" y="100"/>
                  <a:pt x="45" y="104"/>
                  <a:pt x="40" y="104"/>
                </a:cubicBezTo>
                <a:cubicBezTo>
                  <a:pt x="40" y="104"/>
                  <a:pt x="40" y="104"/>
                  <a:pt x="40" y="104"/>
                </a:cubicBezTo>
                <a:cubicBezTo>
                  <a:pt x="40" y="104"/>
                  <a:pt x="40" y="104"/>
                  <a:pt x="40" y="104"/>
                </a:cubicBezTo>
                <a:cubicBezTo>
                  <a:pt x="40" y="115"/>
                  <a:pt x="40" y="115"/>
                  <a:pt x="40" y="115"/>
                </a:cubicBezTo>
                <a:cubicBezTo>
                  <a:pt x="79" y="115"/>
                  <a:pt x="79" y="115"/>
                  <a:pt x="79" y="115"/>
                </a:cubicBezTo>
                <a:lnTo>
                  <a:pt x="79" y="0"/>
                </a:lnTo>
                <a:close/>
                <a:moveTo>
                  <a:pt x="40" y="0"/>
                </a:moveTo>
                <a:cubicBezTo>
                  <a:pt x="0" y="0"/>
                  <a:pt x="0" y="0"/>
                  <a:pt x="0" y="0"/>
                </a:cubicBezTo>
                <a:cubicBezTo>
                  <a:pt x="0" y="115"/>
                  <a:pt x="0" y="115"/>
                  <a:pt x="0" y="115"/>
                </a:cubicBezTo>
                <a:cubicBezTo>
                  <a:pt x="40" y="115"/>
                  <a:pt x="40" y="115"/>
                  <a:pt x="40" y="115"/>
                </a:cubicBezTo>
                <a:cubicBezTo>
                  <a:pt x="40" y="104"/>
                  <a:pt x="40" y="104"/>
                  <a:pt x="40" y="104"/>
                </a:cubicBezTo>
                <a:cubicBezTo>
                  <a:pt x="34" y="104"/>
                  <a:pt x="29" y="100"/>
                  <a:pt x="29" y="94"/>
                </a:cubicBezTo>
                <a:cubicBezTo>
                  <a:pt x="29" y="88"/>
                  <a:pt x="34" y="84"/>
                  <a:pt x="40" y="84"/>
                </a:cubicBezTo>
                <a:cubicBezTo>
                  <a:pt x="40" y="70"/>
                  <a:pt x="40" y="70"/>
                  <a:pt x="40" y="70"/>
                </a:cubicBezTo>
                <a:cubicBezTo>
                  <a:pt x="23" y="70"/>
                  <a:pt x="9" y="57"/>
                  <a:pt x="9" y="40"/>
                </a:cubicBezTo>
                <a:cubicBezTo>
                  <a:pt x="9" y="23"/>
                  <a:pt x="23" y="9"/>
                  <a:pt x="40" y="9"/>
                </a:cubicBezTo>
                <a:lnTo>
                  <a:pt x="4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65" name="Freeform 198"/>
          <p:cNvSpPr/>
          <p:nvPr/>
        </p:nvSpPr>
        <p:spPr bwMode="auto">
          <a:xfrm>
            <a:off x="7223125" y="3962400"/>
            <a:ext cx="26988" cy="14288"/>
          </a:xfrm>
          <a:custGeom>
            <a:avLst/>
            <a:gdLst>
              <a:gd name="T0" fmla="*/ 16 w 16"/>
              <a:gd name="T1" fmla="*/ 6 h 8"/>
              <a:gd name="T2" fmla="*/ 9 w 16"/>
              <a:gd name="T3" fmla="*/ 0 h 8"/>
              <a:gd name="T4" fmla="*/ 6 w 16"/>
              <a:gd name="T5" fmla="*/ 0 h 8"/>
              <a:gd name="T6" fmla="*/ 0 w 16"/>
              <a:gd name="T7" fmla="*/ 6 h 8"/>
              <a:gd name="T8" fmla="*/ 0 w 16"/>
              <a:gd name="T9" fmla="*/ 8 h 8"/>
              <a:gd name="T10" fmla="*/ 15 w 16"/>
              <a:gd name="T11" fmla="*/ 8 h 8"/>
              <a:gd name="T12" fmla="*/ 16 w 16"/>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16" y="6"/>
                </a:moveTo>
                <a:cubicBezTo>
                  <a:pt x="16" y="3"/>
                  <a:pt x="13" y="0"/>
                  <a:pt x="9" y="0"/>
                </a:cubicBezTo>
                <a:cubicBezTo>
                  <a:pt x="6" y="0"/>
                  <a:pt x="6" y="0"/>
                  <a:pt x="6" y="0"/>
                </a:cubicBezTo>
                <a:cubicBezTo>
                  <a:pt x="3" y="0"/>
                  <a:pt x="0" y="3"/>
                  <a:pt x="0" y="6"/>
                </a:cubicBezTo>
                <a:cubicBezTo>
                  <a:pt x="0" y="7"/>
                  <a:pt x="0" y="8"/>
                  <a:pt x="0" y="8"/>
                </a:cubicBezTo>
                <a:cubicBezTo>
                  <a:pt x="15" y="8"/>
                  <a:pt x="15" y="8"/>
                  <a:pt x="15" y="8"/>
                </a:cubicBezTo>
                <a:cubicBezTo>
                  <a:pt x="15" y="8"/>
                  <a:pt x="16" y="7"/>
                  <a:pt x="16" y="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66" name="Freeform 199"/>
          <p:cNvSpPr>
            <a:spLocks noEditPoints="1"/>
          </p:cNvSpPr>
          <p:nvPr/>
        </p:nvSpPr>
        <p:spPr bwMode="auto">
          <a:xfrm>
            <a:off x="7207250" y="3984625"/>
            <a:ext cx="133350" cy="195263"/>
          </a:xfrm>
          <a:custGeom>
            <a:avLst/>
            <a:gdLst>
              <a:gd name="T0" fmla="*/ 40 w 79"/>
              <a:gd name="T1" fmla="*/ 115 h 115"/>
              <a:gd name="T2" fmla="*/ 79 w 79"/>
              <a:gd name="T3" fmla="*/ 115 h 115"/>
              <a:gd name="T4" fmla="*/ 79 w 79"/>
              <a:gd name="T5" fmla="*/ 0 h 115"/>
              <a:gd name="T6" fmla="*/ 40 w 79"/>
              <a:gd name="T7" fmla="*/ 0 h 115"/>
              <a:gd name="T8" fmla="*/ 40 w 79"/>
              <a:gd name="T9" fmla="*/ 9 h 115"/>
              <a:gd name="T10" fmla="*/ 40 w 79"/>
              <a:gd name="T11" fmla="*/ 9 h 115"/>
              <a:gd name="T12" fmla="*/ 40 w 79"/>
              <a:gd name="T13" fmla="*/ 9 h 115"/>
              <a:gd name="T14" fmla="*/ 70 w 79"/>
              <a:gd name="T15" fmla="*/ 40 h 115"/>
              <a:gd name="T16" fmla="*/ 40 w 79"/>
              <a:gd name="T17" fmla="*/ 70 h 115"/>
              <a:gd name="T18" fmla="*/ 40 w 79"/>
              <a:gd name="T19" fmla="*/ 70 h 115"/>
              <a:gd name="T20" fmla="*/ 40 w 79"/>
              <a:gd name="T21" fmla="*/ 84 h 115"/>
              <a:gd name="T22" fmla="*/ 40 w 79"/>
              <a:gd name="T23" fmla="*/ 84 h 115"/>
              <a:gd name="T24" fmla="*/ 50 w 79"/>
              <a:gd name="T25" fmla="*/ 94 h 115"/>
              <a:gd name="T26" fmla="*/ 40 w 79"/>
              <a:gd name="T27" fmla="*/ 104 h 115"/>
              <a:gd name="T28" fmla="*/ 40 w 79"/>
              <a:gd name="T29" fmla="*/ 104 h 115"/>
              <a:gd name="T30" fmla="*/ 40 w 79"/>
              <a:gd name="T31" fmla="*/ 104 h 115"/>
              <a:gd name="T32" fmla="*/ 40 w 79"/>
              <a:gd name="T33" fmla="*/ 115 h 115"/>
              <a:gd name="T34" fmla="*/ 0 w 79"/>
              <a:gd name="T35" fmla="*/ 115 h 115"/>
              <a:gd name="T36" fmla="*/ 40 w 79"/>
              <a:gd name="T37" fmla="*/ 115 h 115"/>
              <a:gd name="T38" fmla="*/ 40 w 79"/>
              <a:gd name="T39" fmla="*/ 104 h 115"/>
              <a:gd name="T40" fmla="*/ 29 w 79"/>
              <a:gd name="T41" fmla="*/ 94 h 115"/>
              <a:gd name="T42" fmla="*/ 40 w 79"/>
              <a:gd name="T43" fmla="*/ 84 h 115"/>
              <a:gd name="T44" fmla="*/ 40 w 79"/>
              <a:gd name="T45" fmla="*/ 70 h 115"/>
              <a:gd name="T46" fmla="*/ 9 w 79"/>
              <a:gd name="T47" fmla="*/ 40 h 115"/>
              <a:gd name="T48" fmla="*/ 40 w 79"/>
              <a:gd name="T49" fmla="*/ 9 h 115"/>
              <a:gd name="T50" fmla="*/ 40 w 79"/>
              <a:gd name="T51" fmla="*/ 0 h 115"/>
              <a:gd name="T52" fmla="*/ 20 w 79"/>
              <a:gd name="T53" fmla="*/ 0 h 115"/>
              <a:gd name="T54" fmla="*/ 15 w 79"/>
              <a:gd name="T55" fmla="*/ 0 h 115"/>
              <a:gd name="T56" fmla="*/ 0 w 79"/>
              <a:gd name="T57" fmla="*/ 0 h 115"/>
              <a:gd name="T58" fmla="*/ 0 w 79"/>
              <a:gd name="T59"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115">
                <a:moveTo>
                  <a:pt x="40" y="115"/>
                </a:moveTo>
                <a:cubicBezTo>
                  <a:pt x="79" y="115"/>
                  <a:pt x="79" y="115"/>
                  <a:pt x="79" y="115"/>
                </a:cubicBezTo>
                <a:cubicBezTo>
                  <a:pt x="79" y="0"/>
                  <a:pt x="79" y="0"/>
                  <a:pt x="79" y="0"/>
                </a:cubicBezTo>
                <a:cubicBezTo>
                  <a:pt x="40" y="0"/>
                  <a:pt x="40" y="0"/>
                  <a:pt x="40" y="0"/>
                </a:cubicBezTo>
                <a:cubicBezTo>
                  <a:pt x="40" y="9"/>
                  <a:pt x="40" y="9"/>
                  <a:pt x="40" y="9"/>
                </a:cubicBezTo>
                <a:cubicBezTo>
                  <a:pt x="40" y="9"/>
                  <a:pt x="40" y="9"/>
                  <a:pt x="40" y="9"/>
                </a:cubicBezTo>
                <a:cubicBezTo>
                  <a:pt x="40" y="9"/>
                  <a:pt x="40" y="9"/>
                  <a:pt x="40" y="9"/>
                </a:cubicBezTo>
                <a:cubicBezTo>
                  <a:pt x="57" y="9"/>
                  <a:pt x="70" y="23"/>
                  <a:pt x="70" y="40"/>
                </a:cubicBezTo>
                <a:cubicBezTo>
                  <a:pt x="70" y="57"/>
                  <a:pt x="57" y="70"/>
                  <a:pt x="40" y="70"/>
                </a:cubicBezTo>
                <a:cubicBezTo>
                  <a:pt x="40" y="70"/>
                  <a:pt x="40" y="70"/>
                  <a:pt x="40" y="70"/>
                </a:cubicBezTo>
                <a:cubicBezTo>
                  <a:pt x="40" y="84"/>
                  <a:pt x="40" y="84"/>
                  <a:pt x="40" y="84"/>
                </a:cubicBezTo>
                <a:cubicBezTo>
                  <a:pt x="40" y="84"/>
                  <a:pt x="40" y="84"/>
                  <a:pt x="40" y="84"/>
                </a:cubicBezTo>
                <a:cubicBezTo>
                  <a:pt x="46" y="84"/>
                  <a:pt x="50" y="88"/>
                  <a:pt x="50" y="94"/>
                </a:cubicBezTo>
                <a:cubicBezTo>
                  <a:pt x="50" y="100"/>
                  <a:pt x="46" y="104"/>
                  <a:pt x="40" y="104"/>
                </a:cubicBezTo>
                <a:cubicBezTo>
                  <a:pt x="40" y="104"/>
                  <a:pt x="40" y="104"/>
                  <a:pt x="40" y="104"/>
                </a:cubicBezTo>
                <a:cubicBezTo>
                  <a:pt x="40" y="104"/>
                  <a:pt x="40" y="104"/>
                  <a:pt x="40" y="104"/>
                </a:cubicBezTo>
                <a:lnTo>
                  <a:pt x="40" y="115"/>
                </a:lnTo>
                <a:close/>
                <a:moveTo>
                  <a:pt x="0" y="115"/>
                </a:moveTo>
                <a:cubicBezTo>
                  <a:pt x="40" y="115"/>
                  <a:pt x="40" y="115"/>
                  <a:pt x="40" y="115"/>
                </a:cubicBezTo>
                <a:cubicBezTo>
                  <a:pt x="40" y="104"/>
                  <a:pt x="40" y="104"/>
                  <a:pt x="40" y="104"/>
                </a:cubicBezTo>
                <a:cubicBezTo>
                  <a:pt x="34" y="104"/>
                  <a:pt x="29" y="100"/>
                  <a:pt x="29" y="94"/>
                </a:cubicBezTo>
                <a:cubicBezTo>
                  <a:pt x="29" y="88"/>
                  <a:pt x="34" y="84"/>
                  <a:pt x="40" y="84"/>
                </a:cubicBezTo>
                <a:cubicBezTo>
                  <a:pt x="40" y="70"/>
                  <a:pt x="40" y="70"/>
                  <a:pt x="40" y="70"/>
                </a:cubicBezTo>
                <a:cubicBezTo>
                  <a:pt x="23" y="70"/>
                  <a:pt x="9" y="57"/>
                  <a:pt x="9" y="40"/>
                </a:cubicBezTo>
                <a:cubicBezTo>
                  <a:pt x="9" y="23"/>
                  <a:pt x="23" y="9"/>
                  <a:pt x="40" y="9"/>
                </a:cubicBezTo>
                <a:cubicBezTo>
                  <a:pt x="40" y="0"/>
                  <a:pt x="40" y="0"/>
                  <a:pt x="40" y="0"/>
                </a:cubicBezTo>
                <a:cubicBezTo>
                  <a:pt x="20" y="0"/>
                  <a:pt x="20" y="0"/>
                  <a:pt x="20" y="0"/>
                </a:cubicBezTo>
                <a:cubicBezTo>
                  <a:pt x="15" y="0"/>
                  <a:pt x="15" y="0"/>
                  <a:pt x="15" y="0"/>
                </a:cubicBezTo>
                <a:cubicBezTo>
                  <a:pt x="0" y="0"/>
                  <a:pt x="0" y="0"/>
                  <a:pt x="0" y="0"/>
                </a:cubicBezTo>
                <a:lnTo>
                  <a:pt x="0" y="11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67" name="Oval 200"/>
          <p:cNvSpPr>
            <a:spLocks noChangeArrowheads="1"/>
          </p:cNvSpPr>
          <p:nvPr/>
        </p:nvSpPr>
        <p:spPr bwMode="auto">
          <a:xfrm>
            <a:off x="7239000" y="4017963"/>
            <a:ext cx="71438" cy="698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68" name="Freeform 201"/>
          <p:cNvSpPr/>
          <p:nvPr/>
        </p:nvSpPr>
        <p:spPr bwMode="auto">
          <a:xfrm>
            <a:off x="6911975" y="3883025"/>
            <a:ext cx="217488" cy="50800"/>
          </a:xfrm>
          <a:custGeom>
            <a:avLst/>
            <a:gdLst>
              <a:gd name="T0" fmla="*/ 124 w 137"/>
              <a:gd name="T1" fmla="*/ 21 h 32"/>
              <a:gd name="T2" fmla="*/ 12 w 137"/>
              <a:gd name="T3" fmla="*/ 21 h 32"/>
              <a:gd name="T4" fmla="*/ 12 w 137"/>
              <a:gd name="T5" fmla="*/ 0 h 32"/>
              <a:gd name="T6" fmla="*/ 0 w 137"/>
              <a:gd name="T7" fmla="*/ 0 h 32"/>
              <a:gd name="T8" fmla="*/ 0 w 137"/>
              <a:gd name="T9" fmla="*/ 32 h 32"/>
              <a:gd name="T10" fmla="*/ 137 w 137"/>
              <a:gd name="T11" fmla="*/ 32 h 32"/>
              <a:gd name="T12" fmla="*/ 137 w 137"/>
              <a:gd name="T13" fmla="*/ 0 h 32"/>
              <a:gd name="T14" fmla="*/ 124 w 137"/>
              <a:gd name="T15" fmla="*/ 0 h 32"/>
              <a:gd name="T16" fmla="*/ 124 w 137"/>
              <a:gd name="T1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32">
                <a:moveTo>
                  <a:pt x="124" y="21"/>
                </a:moveTo>
                <a:lnTo>
                  <a:pt x="12" y="21"/>
                </a:lnTo>
                <a:lnTo>
                  <a:pt x="12" y="0"/>
                </a:lnTo>
                <a:lnTo>
                  <a:pt x="0" y="0"/>
                </a:lnTo>
                <a:lnTo>
                  <a:pt x="0" y="32"/>
                </a:lnTo>
                <a:lnTo>
                  <a:pt x="137" y="32"/>
                </a:lnTo>
                <a:lnTo>
                  <a:pt x="137" y="0"/>
                </a:lnTo>
                <a:lnTo>
                  <a:pt x="124" y="0"/>
                </a:lnTo>
                <a:lnTo>
                  <a:pt x="124"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69" name="Freeform 202"/>
          <p:cNvSpPr/>
          <p:nvPr/>
        </p:nvSpPr>
        <p:spPr bwMode="auto">
          <a:xfrm>
            <a:off x="6942138" y="3729038"/>
            <a:ext cx="160337" cy="171450"/>
          </a:xfrm>
          <a:custGeom>
            <a:avLst/>
            <a:gdLst>
              <a:gd name="T0" fmla="*/ 17 w 101"/>
              <a:gd name="T1" fmla="*/ 63 h 108"/>
              <a:gd name="T2" fmla="*/ 17 w 101"/>
              <a:gd name="T3" fmla="*/ 108 h 108"/>
              <a:gd name="T4" fmla="*/ 83 w 101"/>
              <a:gd name="T5" fmla="*/ 108 h 108"/>
              <a:gd name="T6" fmla="*/ 83 w 101"/>
              <a:gd name="T7" fmla="*/ 63 h 108"/>
              <a:gd name="T8" fmla="*/ 101 w 101"/>
              <a:gd name="T9" fmla="*/ 63 h 108"/>
              <a:gd name="T10" fmla="*/ 50 w 101"/>
              <a:gd name="T11" fmla="*/ 0 h 108"/>
              <a:gd name="T12" fmla="*/ 0 w 101"/>
              <a:gd name="T13" fmla="*/ 63 h 108"/>
              <a:gd name="T14" fmla="*/ 17 w 101"/>
              <a:gd name="T15" fmla="*/ 63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108">
                <a:moveTo>
                  <a:pt x="17" y="63"/>
                </a:moveTo>
                <a:lnTo>
                  <a:pt x="17" y="108"/>
                </a:lnTo>
                <a:lnTo>
                  <a:pt x="83" y="108"/>
                </a:lnTo>
                <a:lnTo>
                  <a:pt x="83" y="63"/>
                </a:lnTo>
                <a:lnTo>
                  <a:pt x="101" y="63"/>
                </a:lnTo>
                <a:lnTo>
                  <a:pt x="50" y="0"/>
                </a:lnTo>
                <a:lnTo>
                  <a:pt x="0" y="63"/>
                </a:lnTo>
                <a:lnTo>
                  <a:pt x="17" y="6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70" name="Freeform 203"/>
          <p:cNvSpPr/>
          <p:nvPr/>
        </p:nvSpPr>
        <p:spPr bwMode="auto">
          <a:xfrm>
            <a:off x="7008813" y="4138613"/>
            <a:ext cx="58737" cy="73025"/>
          </a:xfrm>
          <a:custGeom>
            <a:avLst/>
            <a:gdLst>
              <a:gd name="T0" fmla="*/ 0 w 35"/>
              <a:gd name="T1" fmla="*/ 0 h 43"/>
              <a:gd name="T2" fmla="*/ 14 w 35"/>
              <a:gd name="T3" fmla="*/ 43 h 43"/>
              <a:gd name="T4" fmla="*/ 35 w 35"/>
              <a:gd name="T5" fmla="*/ 0 h 43"/>
              <a:gd name="T6" fmla="*/ 0 w 35"/>
              <a:gd name="T7" fmla="*/ 0 h 43"/>
            </a:gdLst>
            <a:ahLst/>
            <a:cxnLst>
              <a:cxn ang="0">
                <a:pos x="T0" y="T1"/>
              </a:cxn>
              <a:cxn ang="0">
                <a:pos x="T2" y="T3"/>
              </a:cxn>
              <a:cxn ang="0">
                <a:pos x="T4" y="T5"/>
              </a:cxn>
              <a:cxn ang="0">
                <a:pos x="T6" y="T7"/>
              </a:cxn>
            </a:cxnLst>
            <a:rect l="0" t="0" r="r" b="b"/>
            <a:pathLst>
              <a:path w="35" h="43">
                <a:moveTo>
                  <a:pt x="0" y="0"/>
                </a:moveTo>
                <a:cubicBezTo>
                  <a:pt x="1" y="17"/>
                  <a:pt x="7" y="32"/>
                  <a:pt x="14" y="43"/>
                </a:cubicBezTo>
                <a:cubicBezTo>
                  <a:pt x="26" y="32"/>
                  <a:pt x="34" y="17"/>
                  <a:pt x="35"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71" name="Freeform 204"/>
          <p:cNvSpPr/>
          <p:nvPr/>
        </p:nvSpPr>
        <p:spPr bwMode="auto">
          <a:xfrm>
            <a:off x="7008813" y="4046538"/>
            <a:ext cx="58737" cy="74612"/>
          </a:xfrm>
          <a:custGeom>
            <a:avLst/>
            <a:gdLst>
              <a:gd name="T0" fmla="*/ 14 w 35"/>
              <a:gd name="T1" fmla="*/ 0 h 44"/>
              <a:gd name="T2" fmla="*/ 0 w 35"/>
              <a:gd name="T3" fmla="*/ 44 h 44"/>
              <a:gd name="T4" fmla="*/ 35 w 35"/>
              <a:gd name="T5" fmla="*/ 44 h 44"/>
              <a:gd name="T6" fmla="*/ 14 w 35"/>
              <a:gd name="T7" fmla="*/ 0 h 44"/>
            </a:gdLst>
            <a:ahLst/>
            <a:cxnLst>
              <a:cxn ang="0">
                <a:pos x="T0" y="T1"/>
              </a:cxn>
              <a:cxn ang="0">
                <a:pos x="T2" y="T3"/>
              </a:cxn>
              <a:cxn ang="0">
                <a:pos x="T4" y="T5"/>
              </a:cxn>
              <a:cxn ang="0">
                <a:pos x="T6" y="T7"/>
              </a:cxn>
            </a:cxnLst>
            <a:rect l="0" t="0" r="r" b="b"/>
            <a:pathLst>
              <a:path w="35" h="44">
                <a:moveTo>
                  <a:pt x="14" y="0"/>
                </a:moveTo>
                <a:cubicBezTo>
                  <a:pt x="7" y="11"/>
                  <a:pt x="1" y="26"/>
                  <a:pt x="0" y="44"/>
                </a:cubicBezTo>
                <a:cubicBezTo>
                  <a:pt x="35" y="44"/>
                  <a:pt x="35" y="44"/>
                  <a:pt x="35" y="44"/>
                </a:cubicBezTo>
                <a:cubicBezTo>
                  <a:pt x="34" y="27"/>
                  <a:pt x="26" y="11"/>
                  <a:pt x="1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72" name="Freeform 206"/>
          <p:cNvSpPr/>
          <p:nvPr/>
        </p:nvSpPr>
        <p:spPr bwMode="auto">
          <a:xfrm>
            <a:off x="6964363" y="4017963"/>
            <a:ext cx="52387" cy="103187"/>
          </a:xfrm>
          <a:custGeom>
            <a:avLst/>
            <a:gdLst>
              <a:gd name="T0" fmla="*/ 0 w 31"/>
              <a:gd name="T1" fmla="*/ 0 h 61"/>
              <a:gd name="T2" fmla="*/ 0 w 31"/>
              <a:gd name="T3" fmla="*/ 61 h 61"/>
              <a:gd name="T4" fmla="*/ 15 w 31"/>
              <a:gd name="T5" fmla="*/ 61 h 61"/>
              <a:gd name="T6" fmla="*/ 31 w 31"/>
              <a:gd name="T7" fmla="*/ 10 h 61"/>
              <a:gd name="T8" fmla="*/ 0 w 31"/>
              <a:gd name="T9" fmla="*/ 0 h 61"/>
            </a:gdLst>
            <a:ahLst/>
            <a:cxnLst>
              <a:cxn ang="0">
                <a:pos x="T0" y="T1"/>
              </a:cxn>
              <a:cxn ang="0">
                <a:pos x="T2" y="T3"/>
              </a:cxn>
              <a:cxn ang="0">
                <a:pos x="T4" y="T5"/>
              </a:cxn>
              <a:cxn ang="0">
                <a:pos x="T6" y="T7"/>
              </a:cxn>
              <a:cxn ang="0">
                <a:pos x="T8" y="T9"/>
              </a:cxn>
            </a:cxnLst>
            <a:rect l="0" t="0" r="r" b="b"/>
            <a:pathLst>
              <a:path w="31" h="61">
                <a:moveTo>
                  <a:pt x="0" y="0"/>
                </a:moveTo>
                <a:cubicBezTo>
                  <a:pt x="0" y="61"/>
                  <a:pt x="0" y="61"/>
                  <a:pt x="0" y="61"/>
                </a:cubicBezTo>
                <a:cubicBezTo>
                  <a:pt x="15" y="61"/>
                  <a:pt x="15" y="61"/>
                  <a:pt x="15" y="61"/>
                </a:cubicBezTo>
                <a:cubicBezTo>
                  <a:pt x="16" y="41"/>
                  <a:pt x="23" y="23"/>
                  <a:pt x="31" y="10"/>
                </a:cubicBezTo>
                <a:cubicBezTo>
                  <a:pt x="22" y="5"/>
                  <a:pt x="12" y="1"/>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73" name="Freeform 207"/>
          <p:cNvSpPr/>
          <p:nvPr/>
        </p:nvSpPr>
        <p:spPr bwMode="auto">
          <a:xfrm>
            <a:off x="6892925" y="4138613"/>
            <a:ext cx="52388" cy="103187"/>
          </a:xfrm>
          <a:custGeom>
            <a:avLst/>
            <a:gdLst>
              <a:gd name="T0" fmla="*/ 31 w 31"/>
              <a:gd name="T1" fmla="*/ 61 h 61"/>
              <a:gd name="T2" fmla="*/ 31 w 31"/>
              <a:gd name="T3" fmla="*/ 0 h 61"/>
              <a:gd name="T4" fmla="*/ 16 w 31"/>
              <a:gd name="T5" fmla="*/ 0 h 61"/>
              <a:gd name="T6" fmla="*/ 0 w 31"/>
              <a:gd name="T7" fmla="*/ 50 h 61"/>
              <a:gd name="T8" fmla="*/ 31 w 31"/>
              <a:gd name="T9" fmla="*/ 61 h 61"/>
            </a:gdLst>
            <a:ahLst/>
            <a:cxnLst>
              <a:cxn ang="0">
                <a:pos x="T0" y="T1"/>
              </a:cxn>
              <a:cxn ang="0">
                <a:pos x="T2" y="T3"/>
              </a:cxn>
              <a:cxn ang="0">
                <a:pos x="T4" y="T5"/>
              </a:cxn>
              <a:cxn ang="0">
                <a:pos x="T6" y="T7"/>
              </a:cxn>
              <a:cxn ang="0">
                <a:pos x="T8" y="T9"/>
              </a:cxn>
            </a:cxnLst>
            <a:rect l="0" t="0" r="r" b="b"/>
            <a:pathLst>
              <a:path w="31" h="61">
                <a:moveTo>
                  <a:pt x="31" y="61"/>
                </a:moveTo>
                <a:cubicBezTo>
                  <a:pt x="31" y="0"/>
                  <a:pt x="31" y="0"/>
                  <a:pt x="31" y="0"/>
                </a:cubicBezTo>
                <a:cubicBezTo>
                  <a:pt x="16" y="0"/>
                  <a:pt x="16" y="0"/>
                  <a:pt x="16" y="0"/>
                </a:cubicBezTo>
                <a:cubicBezTo>
                  <a:pt x="15" y="20"/>
                  <a:pt x="9" y="37"/>
                  <a:pt x="0" y="50"/>
                </a:cubicBezTo>
                <a:cubicBezTo>
                  <a:pt x="9" y="56"/>
                  <a:pt x="20" y="60"/>
                  <a:pt x="31" y="6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74" name="Freeform 208"/>
          <p:cNvSpPr/>
          <p:nvPr/>
        </p:nvSpPr>
        <p:spPr bwMode="auto">
          <a:xfrm>
            <a:off x="6892925" y="4017963"/>
            <a:ext cx="52388" cy="103187"/>
          </a:xfrm>
          <a:custGeom>
            <a:avLst/>
            <a:gdLst>
              <a:gd name="T0" fmla="*/ 16 w 31"/>
              <a:gd name="T1" fmla="*/ 61 h 61"/>
              <a:gd name="T2" fmla="*/ 31 w 31"/>
              <a:gd name="T3" fmla="*/ 61 h 61"/>
              <a:gd name="T4" fmla="*/ 31 w 31"/>
              <a:gd name="T5" fmla="*/ 0 h 61"/>
              <a:gd name="T6" fmla="*/ 0 w 31"/>
              <a:gd name="T7" fmla="*/ 11 h 61"/>
              <a:gd name="T8" fmla="*/ 16 w 31"/>
              <a:gd name="T9" fmla="*/ 61 h 61"/>
            </a:gdLst>
            <a:ahLst/>
            <a:cxnLst>
              <a:cxn ang="0">
                <a:pos x="T0" y="T1"/>
              </a:cxn>
              <a:cxn ang="0">
                <a:pos x="T2" y="T3"/>
              </a:cxn>
              <a:cxn ang="0">
                <a:pos x="T4" y="T5"/>
              </a:cxn>
              <a:cxn ang="0">
                <a:pos x="T6" y="T7"/>
              </a:cxn>
              <a:cxn ang="0">
                <a:pos x="T8" y="T9"/>
              </a:cxn>
            </a:cxnLst>
            <a:rect l="0" t="0" r="r" b="b"/>
            <a:pathLst>
              <a:path w="31" h="61">
                <a:moveTo>
                  <a:pt x="16" y="61"/>
                </a:moveTo>
                <a:cubicBezTo>
                  <a:pt x="31" y="61"/>
                  <a:pt x="31" y="61"/>
                  <a:pt x="31" y="61"/>
                </a:cubicBezTo>
                <a:cubicBezTo>
                  <a:pt x="31" y="0"/>
                  <a:pt x="31" y="0"/>
                  <a:pt x="31" y="0"/>
                </a:cubicBezTo>
                <a:cubicBezTo>
                  <a:pt x="20" y="1"/>
                  <a:pt x="9" y="5"/>
                  <a:pt x="0" y="11"/>
                </a:cubicBezTo>
                <a:cubicBezTo>
                  <a:pt x="9" y="23"/>
                  <a:pt x="15" y="41"/>
                  <a:pt x="16" y="6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75" name="Freeform 209"/>
          <p:cNvSpPr/>
          <p:nvPr/>
        </p:nvSpPr>
        <p:spPr bwMode="auto">
          <a:xfrm>
            <a:off x="6843713" y="4138613"/>
            <a:ext cx="58737" cy="73025"/>
          </a:xfrm>
          <a:custGeom>
            <a:avLst/>
            <a:gdLst>
              <a:gd name="T0" fmla="*/ 21 w 34"/>
              <a:gd name="T1" fmla="*/ 43 h 43"/>
              <a:gd name="T2" fmla="*/ 34 w 34"/>
              <a:gd name="T3" fmla="*/ 0 h 43"/>
              <a:gd name="T4" fmla="*/ 0 w 34"/>
              <a:gd name="T5" fmla="*/ 0 h 43"/>
              <a:gd name="T6" fmla="*/ 21 w 34"/>
              <a:gd name="T7" fmla="*/ 43 h 43"/>
            </a:gdLst>
            <a:ahLst/>
            <a:cxnLst>
              <a:cxn ang="0">
                <a:pos x="T0" y="T1"/>
              </a:cxn>
              <a:cxn ang="0">
                <a:pos x="T2" y="T3"/>
              </a:cxn>
              <a:cxn ang="0">
                <a:pos x="T4" y="T5"/>
              </a:cxn>
              <a:cxn ang="0">
                <a:pos x="T6" y="T7"/>
              </a:cxn>
            </a:cxnLst>
            <a:rect l="0" t="0" r="r" b="b"/>
            <a:pathLst>
              <a:path w="34" h="43">
                <a:moveTo>
                  <a:pt x="21" y="43"/>
                </a:moveTo>
                <a:cubicBezTo>
                  <a:pt x="27" y="32"/>
                  <a:pt x="33" y="17"/>
                  <a:pt x="34" y="0"/>
                </a:cubicBezTo>
                <a:cubicBezTo>
                  <a:pt x="0" y="0"/>
                  <a:pt x="0" y="0"/>
                  <a:pt x="0" y="0"/>
                </a:cubicBezTo>
                <a:cubicBezTo>
                  <a:pt x="1" y="17"/>
                  <a:pt x="9" y="32"/>
                  <a:pt x="21" y="4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76" name="Freeform 210"/>
          <p:cNvSpPr/>
          <p:nvPr/>
        </p:nvSpPr>
        <p:spPr bwMode="auto">
          <a:xfrm>
            <a:off x="6843713" y="4048125"/>
            <a:ext cx="58737" cy="73025"/>
          </a:xfrm>
          <a:custGeom>
            <a:avLst/>
            <a:gdLst>
              <a:gd name="T0" fmla="*/ 21 w 34"/>
              <a:gd name="T1" fmla="*/ 0 h 43"/>
              <a:gd name="T2" fmla="*/ 0 w 34"/>
              <a:gd name="T3" fmla="*/ 43 h 43"/>
              <a:gd name="T4" fmla="*/ 34 w 34"/>
              <a:gd name="T5" fmla="*/ 43 h 43"/>
              <a:gd name="T6" fmla="*/ 21 w 34"/>
              <a:gd name="T7" fmla="*/ 0 h 43"/>
            </a:gdLst>
            <a:ahLst/>
            <a:cxnLst>
              <a:cxn ang="0">
                <a:pos x="T0" y="T1"/>
              </a:cxn>
              <a:cxn ang="0">
                <a:pos x="T2" y="T3"/>
              </a:cxn>
              <a:cxn ang="0">
                <a:pos x="T4" y="T5"/>
              </a:cxn>
              <a:cxn ang="0">
                <a:pos x="T6" y="T7"/>
              </a:cxn>
            </a:cxnLst>
            <a:rect l="0" t="0" r="r" b="b"/>
            <a:pathLst>
              <a:path w="34" h="43">
                <a:moveTo>
                  <a:pt x="21" y="0"/>
                </a:moveTo>
                <a:cubicBezTo>
                  <a:pt x="9" y="11"/>
                  <a:pt x="1" y="26"/>
                  <a:pt x="0" y="43"/>
                </a:cubicBezTo>
                <a:cubicBezTo>
                  <a:pt x="34" y="43"/>
                  <a:pt x="34" y="43"/>
                  <a:pt x="34" y="43"/>
                </a:cubicBezTo>
                <a:cubicBezTo>
                  <a:pt x="33" y="25"/>
                  <a:pt x="27" y="10"/>
                  <a:pt x="21"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77" name="Freeform 211"/>
          <p:cNvSpPr/>
          <p:nvPr/>
        </p:nvSpPr>
        <p:spPr bwMode="auto">
          <a:xfrm>
            <a:off x="6964363" y="4138613"/>
            <a:ext cx="52387" cy="103187"/>
          </a:xfrm>
          <a:custGeom>
            <a:avLst/>
            <a:gdLst>
              <a:gd name="T0" fmla="*/ 0 w 31"/>
              <a:gd name="T1" fmla="*/ 61 h 61"/>
              <a:gd name="T2" fmla="*/ 31 w 31"/>
              <a:gd name="T3" fmla="*/ 50 h 61"/>
              <a:gd name="T4" fmla="*/ 15 w 31"/>
              <a:gd name="T5" fmla="*/ 0 h 61"/>
              <a:gd name="T6" fmla="*/ 0 w 31"/>
              <a:gd name="T7" fmla="*/ 0 h 61"/>
              <a:gd name="T8" fmla="*/ 0 w 31"/>
              <a:gd name="T9" fmla="*/ 61 h 61"/>
            </a:gdLst>
            <a:ahLst/>
            <a:cxnLst>
              <a:cxn ang="0">
                <a:pos x="T0" y="T1"/>
              </a:cxn>
              <a:cxn ang="0">
                <a:pos x="T2" y="T3"/>
              </a:cxn>
              <a:cxn ang="0">
                <a:pos x="T4" y="T5"/>
              </a:cxn>
              <a:cxn ang="0">
                <a:pos x="T6" y="T7"/>
              </a:cxn>
              <a:cxn ang="0">
                <a:pos x="T8" y="T9"/>
              </a:cxn>
            </a:cxnLst>
            <a:rect l="0" t="0" r="r" b="b"/>
            <a:pathLst>
              <a:path w="31" h="61">
                <a:moveTo>
                  <a:pt x="0" y="61"/>
                </a:moveTo>
                <a:cubicBezTo>
                  <a:pt x="12" y="60"/>
                  <a:pt x="22" y="56"/>
                  <a:pt x="31" y="50"/>
                </a:cubicBezTo>
                <a:cubicBezTo>
                  <a:pt x="23" y="37"/>
                  <a:pt x="16" y="20"/>
                  <a:pt x="15" y="0"/>
                </a:cubicBezTo>
                <a:cubicBezTo>
                  <a:pt x="0" y="0"/>
                  <a:pt x="0" y="0"/>
                  <a:pt x="0" y="0"/>
                </a:cubicBezTo>
                <a:lnTo>
                  <a:pt x="0" y="6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78" name="Freeform 212"/>
          <p:cNvSpPr>
            <a:spLocks noEditPoints="1"/>
          </p:cNvSpPr>
          <p:nvPr/>
        </p:nvSpPr>
        <p:spPr bwMode="auto">
          <a:xfrm>
            <a:off x="6883400" y="2457450"/>
            <a:ext cx="230188" cy="184150"/>
          </a:xfrm>
          <a:custGeom>
            <a:avLst/>
            <a:gdLst>
              <a:gd name="T0" fmla="*/ 123 w 136"/>
              <a:gd name="T1" fmla="*/ 24 h 108"/>
              <a:gd name="T2" fmla="*/ 111 w 136"/>
              <a:gd name="T3" fmla="*/ 25 h 108"/>
              <a:gd name="T4" fmla="*/ 111 w 136"/>
              <a:gd name="T5" fmla="*/ 31 h 108"/>
              <a:gd name="T6" fmla="*/ 124 w 136"/>
              <a:gd name="T7" fmla="*/ 61 h 108"/>
              <a:gd name="T8" fmla="*/ 124 w 136"/>
              <a:gd name="T9" fmla="*/ 76 h 108"/>
              <a:gd name="T10" fmla="*/ 111 w 136"/>
              <a:gd name="T11" fmla="*/ 108 h 108"/>
              <a:gd name="T12" fmla="*/ 136 w 136"/>
              <a:gd name="T13" fmla="*/ 102 h 108"/>
              <a:gd name="T14" fmla="*/ 136 w 136"/>
              <a:gd name="T15" fmla="*/ 39 h 108"/>
              <a:gd name="T16" fmla="*/ 110 w 136"/>
              <a:gd name="T17" fmla="*/ 0 h 108"/>
              <a:gd name="T18" fmla="*/ 68 w 136"/>
              <a:gd name="T19" fmla="*/ 9 h 108"/>
              <a:gd name="T20" fmla="*/ 111 w 136"/>
              <a:gd name="T21" fmla="*/ 25 h 108"/>
              <a:gd name="T22" fmla="*/ 68 w 136"/>
              <a:gd name="T23" fmla="*/ 86 h 108"/>
              <a:gd name="T24" fmla="*/ 104 w 136"/>
              <a:gd name="T25" fmla="*/ 102 h 108"/>
              <a:gd name="T26" fmla="*/ 111 w 136"/>
              <a:gd name="T27" fmla="*/ 108 h 108"/>
              <a:gd name="T28" fmla="*/ 97 w 136"/>
              <a:gd name="T29" fmla="*/ 76 h 108"/>
              <a:gd name="T30" fmla="*/ 111 w 136"/>
              <a:gd name="T31" fmla="*/ 61 h 108"/>
              <a:gd name="T32" fmla="*/ 68 w 136"/>
              <a:gd name="T33" fmla="*/ 31 h 108"/>
              <a:gd name="T34" fmla="*/ 68 w 136"/>
              <a:gd name="T35" fmla="*/ 0 h 108"/>
              <a:gd name="T36" fmla="*/ 26 w 136"/>
              <a:gd name="T37" fmla="*/ 1 h 108"/>
              <a:gd name="T38" fmla="*/ 34 w 136"/>
              <a:gd name="T39" fmla="*/ 9 h 108"/>
              <a:gd name="T40" fmla="*/ 68 w 136"/>
              <a:gd name="T41" fmla="*/ 9 h 108"/>
              <a:gd name="T42" fmla="*/ 26 w 136"/>
              <a:gd name="T43" fmla="*/ 108 h 108"/>
              <a:gd name="T44" fmla="*/ 33 w 136"/>
              <a:gd name="T45" fmla="*/ 102 h 108"/>
              <a:gd name="T46" fmla="*/ 68 w 136"/>
              <a:gd name="T47" fmla="*/ 86 h 108"/>
              <a:gd name="T48" fmla="*/ 26 w 136"/>
              <a:gd name="T49" fmla="*/ 31 h 108"/>
              <a:gd name="T50" fmla="*/ 40 w 136"/>
              <a:gd name="T51" fmla="*/ 61 h 108"/>
              <a:gd name="T52" fmla="*/ 40 w 136"/>
              <a:gd name="T53" fmla="*/ 76 h 108"/>
              <a:gd name="T54" fmla="*/ 26 w 136"/>
              <a:gd name="T55" fmla="*/ 108 h 108"/>
              <a:gd name="T56" fmla="*/ 14 w 136"/>
              <a:gd name="T57" fmla="*/ 24 h 108"/>
              <a:gd name="T58" fmla="*/ 0 w 136"/>
              <a:gd name="T59" fmla="*/ 83 h 108"/>
              <a:gd name="T60" fmla="*/ 0 w 136"/>
              <a:gd name="T61" fmla="*/ 102 h 108"/>
              <a:gd name="T62" fmla="*/ 26 w 136"/>
              <a:gd name="T63" fmla="*/ 108 h 108"/>
              <a:gd name="T64" fmla="*/ 13 w 136"/>
              <a:gd name="T65" fmla="*/ 76 h 108"/>
              <a:gd name="T66" fmla="*/ 26 w 136"/>
              <a:gd name="T67" fmla="*/ 61 h 108"/>
              <a:gd name="T68" fmla="*/ 23 w 136"/>
              <a:gd name="T69" fmla="*/ 31 h 108"/>
              <a:gd name="T70" fmla="*/ 26 w 136"/>
              <a:gd name="T71" fmla="*/ 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6" h="108">
                <a:moveTo>
                  <a:pt x="136" y="39"/>
                </a:moveTo>
                <a:cubicBezTo>
                  <a:pt x="123" y="24"/>
                  <a:pt x="123" y="24"/>
                  <a:pt x="123" y="24"/>
                </a:cubicBezTo>
                <a:cubicBezTo>
                  <a:pt x="111" y="1"/>
                  <a:pt x="111" y="1"/>
                  <a:pt x="111" y="1"/>
                </a:cubicBezTo>
                <a:cubicBezTo>
                  <a:pt x="111" y="25"/>
                  <a:pt x="111" y="25"/>
                  <a:pt x="111" y="25"/>
                </a:cubicBezTo>
                <a:cubicBezTo>
                  <a:pt x="114" y="31"/>
                  <a:pt x="114" y="31"/>
                  <a:pt x="114" y="31"/>
                </a:cubicBezTo>
                <a:cubicBezTo>
                  <a:pt x="111" y="31"/>
                  <a:pt x="111" y="31"/>
                  <a:pt x="111" y="31"/>
                </a:cubicBezTo>
                <a:cubicBezTo>
                  <a:pt x="111" y="61"/>
                  <a:pt x="111" y="61"/>
                  <a:pt x="111" y="61"/>
                </a:cubicBezTo>
                <a:cubicBezTo>
                  <a:pt x="124" y="61"/>
                  <a:pt x="124" y="61"/>
                  <a:pt x="124" y="61"/>
                </a:cubicBezTo>
                <a:cubicBezTo>
                  <a:pt x="124" y="76"/>
                  <a:pt x="124" y="76"/>
                  <a:pt x="124" y="76"/>
                </a:cubicBezTo>
                <a:cubicBezTo>
                  <a:pt x="124" y="76"/>
                  <a:pt x="124" y="76"/>
                  <a:pt x="124" y="76"/>
                </a:cubicBezTo>
                <a:cubicBezTo>
                  <a:pt x="111" y="76"/>
                  <a:pt x="111" y="76"/>
                  <a:pt x="111" y="76"/>
                </a:cubicBezTo>
                <a:cubicBezTo>
                  <a:pt x="111" y="108"/>
                  <a:pt x="111" y="108"/>
                  <a:pt x="111" y="108"/>
                </a:cubicBezTo>
                <a:cubicBezTo>
                  <a:pt x="130" y="108"/>
                  <a:pt x="130" y="108"/>
                  <a:pt x="130" y="108"/>
                </a:cubicBezTo>
                <a:cubicBezTo>
                  <a:pt x="134" y="108"/>
                  <a:pt x="136" y="105"/>
                  <a:pt x="136" y="102"/>
                </a:cubicBezTo>
                <a:cubicBezTo>
                  <a:pt x="136" y="86"/>
                  <a:pt x="136" y="86"/>
                  <a:pt x="136" y="86"/>
                </a:cubicBezTo>
                <a:lnTo>
                  <a:pt x="136" y="39"/>
                </a:lnTo>
                <a:close/>
                <a:moveTo>
                  <a:pt x="111" y="1"/>
                </a:moveTo>
                <a:cubicBezTo>
                  <a:pt x="110" y="0"/>
                  <a:pt x="110" y="0"/>
                  <a:pt x="110" y="0"/>
                </a:cubicBezTo>
                <a:cubicBezTo>
                  <a:pt x="68" y="0"/>
                  <a:pt x="68" y="0"/>
                  <a:pt x="68" y="0"/>
                </a:cubicBezTo>
                <a:cubicBezTo>
                  <a:pt x="68" y="9"/>
                  <a:pt x="68" y="9"/>
                  <a:pt x="68" y="9"/>
                </a:cubicBezTo>
                <a:cubicBezTo>
                  <a:pt x="102" y="9"/>
                  <a:pt x="102" y="9"/>
                  <a:pt x="102" y="9"/>
                </a:cubicBezTo>
                <a:cubicBezTo>
                  <a:pt x="111" y="25"/>
                  <a:pt x="111" y="25"/>
                  <a:pt x="111" y="25"/>
                </a:cubicBezTo>
                <a:cubicBezTo>
                  <a:pt x="111" y="1"/>
                  <a:pt x="111" y="1"/>
                  <a:pt x="111" y="1"/>
                </a:cubicBezTo>
                <a:close/>
                <a:moveTo>
                  <a:pt x="68" y="86"/>
                </a:moveTo>
                <a:cubicBezTo>
                  <a:pt x="104" y="86"/>
                  <a:pt x="104" y="86"/>
                  <a:pt x="104" y="86"/>
                </a:cubicBezTo>
                <a:cubicBezTo>
                  <a:pt x="104" y="102"/>
                  <a:pt x="104" y="102"/>
                  <a:pt x="104" y="102"/>
                </a:cubicBezTo>
                <a:cubicBezTo>
                  <a:pt x="104" y="105"/>
                  <a:pt x="107" y="108"/>
                  <a:pt x="110" y="108"/>
                </a:cubicBezTo>
                <a:cubicBezTo>
                  <a:pt x="111" y="108"/>
                  <a:pt x="111" y="108"/>
                  <a:pt x="111" y="108"/>
                </a:cubicBezTo>
                <a:cubicBezTo>
                  <a:pt x="111" y="76"/>
                  <a:pt x="111" y="76"/>
                  <a:pt x="111" y="76"/>
                </a:cubicBezTo>
                <a:cubicBezTo>
                  <a:pt x="97" y="76"/>
                  <a:pt x="97" y="76"/>
                  <a:pt x="97" y="76"/>
                </a:cubicBezTo>
                <a:cubicBezTo>
                  <a:pt x="97" y="61"/>
                  <a:pt x="97" y="61"/>
                  <a:pt x="97" y="61"/>
                </a:cubicBezTo>
                <a:cubicBezTo>
                  <a:pt x="111" y="61"/>
                  <a:pt x="111" y="61"/>
                  <a:pt x="111" y="61"/>
                </a:cubicBezTo>
                <a:cubicBezTo>
                  <a:pt x="111" y="31"/>
                  <a:pt x="111" y="31"/>
                  <a:pt x="111" y="31"/>
                </a:cubicBezTo>
                <a:cubicBezTo>
                  <a:pt x="68" y="31"/>
                  <a:pt x="68" y="31"/>
                  <a:pt x="68" y="31"/>
                </a:cubicBezTo>
                <a:lnTo>
                  <a:pt x="68" y="86"/>
                </a:lnTo>
                <a:close/>
                <a:moveTo>
                  <a:pt x="68" y="0"/>
                </a:moveTo>
                <a:cubicBezTo>
                  <a:pt x="27" y="0"/>
                  <a:pt x="27" y="0"/>
                  <a:pt x="27" y="0"/>
                </a:cubicBezTo>
                <a:cubicBezTo>
                  <a:pt x="26" y="1"/>
                  <a:pt x="26" y="1"/>
                  <a:pt x="26" y="1"/>
                </a:cubicBezTo>
                <a:cubicBezTo>
                  <a:pt x="26" y="25"/>
                  <a:pt x="26" y="25"/>
                  <a:pt x="26" y="25"/>
                </a:cubicBezTo>
                <a:cubicBezTo>
                  <a:pt x="34" y="9"/>
                  <a:pt x="34" y="9"/>
                  <a:pt x="34" y="9"/>
                </a:cubicBezTo>
                <a:cubicBezTo>
                  <a:pt x="34" y="9"/>
                  <a:pt x="34" y="9"/>
                  <a:pt x="34" y="9"/>
                </a:cubicBezTo>
                <a:cubicBezTo>
                  <a:pt x="68" y="9"/>
                  <a:pt x="68" y="9"/>
                  <a:pt x="68" y="9"/>
                </a:cubicBezTo>
                <a:cubicBezTo>
                  <a:pt x="68" y="0"/>
                  <a:pt x="68" y="0"/>
                  <a:pt x="68" y="0"/>
                </a:cubicBezTo>
                <a:close/>
                <a:moveTo>
                  <a:pt x="26" y="108"/>
                </a:moveTo>
                <a:cubicBezTo>
                  <a:pt x="27" y="108"/>
                  <a:pt x="27" y="108"/>
                  <a:pt x="27" y="108"/>
                </a:cubicBezTo>
                <a:cubicBezTo>
                  <a:pt x="30" y="108"/>
                  <a:pt x="33" y="105"/>
                  <a:pt x="33" y="102"/>
                </a:cubicBezTo>
                <a:cubicBezTo>
                  <a:pt x="33" y="86"/>
                  <a:pt x="33" y="86"/>
                  <a:pt x="33" y="86"/>
                </a:cubicBezTo>
                <a:cubicBezTo>
                  <a:pt x="68" y="86"/>
                  <a:pt x="68" y="86"/>
                  <a:pt x="68" y="86"/>
                </a:cubicBezTo>
                <a:cubicBezTo>
                  <a:pt x="68" y="31"/>
                  <a:pt x="68" y="31"/>
                  <a:pt x="68" y="31"/>
                </a:cubicBezTo>
                <a:cubicBezTo>
                  <a:pt x="26" y="31"/>
                  <a:pt x="26" y="31"/>
                  <a:pt x="26" y="31"/>
                </a:cubicBezTo>
                <a:cubicBezTo>
                  <a:pt x="26" y="61"/>
                  <a:pt x="26" y="61"/>
                  <a:pt x="26" y="61"/>
                </a:cubicBezTo>
                <a:cubicBezTo>
                  <a:pt x="40" y="61"/>
                  <a:pt x="40" y="61"/>
                  <a:pt x="40" y="61"/>
                </a:cubicBezTo>
                <a:cubicBezTo>
                  <a:pt x="40" y="76"/>
                  <a:pt x="40" y="76"/>
                  <a:pt x="40" y="76"/>
                </a:cubicBezTo>
                <a:cubicBezTo>
                  <a:pt x="40" y="76"/>
                  <a:pt x="40" y="76"/>
                  <a:pt x="40" y="76"/>
                </a:cubicBezTo>
                <a:cubicBezTo>
                  <a:pt x="26" y="76"/>
                  <a:pt x="26" y="76"/>
                  <a:pt x="26" y="76"/>
                </a:cubicBezTo>
                <a:lnTo>
                  <a:pt x="26" y="108"/>
                </a:lnTo>
                <a:close/>
                <a:moveTo>
                  <a:pt x="26" y="1"/>
                </a:moveTo>
                <a:cubicBezTo>
                  <a:pt x="14" y="24"/>
                  <a:pt x="14" y="24"/>
                  <a:pt x="14" y="24"/>
                </a:cubicBezTo>
                <a:cubicBezTo>
                  <a:pt x="0" y="39"/>
                  <a:pt x="0" y="39"/>
                  <a:pt x="0" y="39"/>
                </a:cubicBezTo>
                <a:cubicBezTo>
                  <a:pt x="0" y="83"/>
                  <a:pt x="0" y="83"/>
                  <a:pt x="0" y="83"/>
                </a:cubicBezTo>
                <a:cubicBezTo>
                  <a:pt x="0" y="86"/>
                  <a:pt x="0" y="86"/>
                  <a:pt x="0" y="86"/>
                </a:cubicBezTo>
                <a:cubicBezTo>
                  <a:pt x="0" y="102"/>
                  <a:pt x="0" y="102"/>
                  <a:pt x="0" y="102"/>
                </a:cubicBezTo>
                <a:cubicBezTo>
                  <a:pt x="0" y="105"/>
                  <a:pt x="3" y="108"/>
                  <a:pt x="7" y="108"/>
                </a:cubicBezTo>
                <a:cubicBezTo>
                  <a:pt x="26" y="108"/>
                  <a:pt x="26" y="108"/>
                  <a:pt x="26" y="108"/>
                </a:cubicBezTo>
                <a:cubicBezTo>
                  <a:pt x="26" y="76"/>
                  <a:pt x="26" y="76"/>
                  <a:pt x="26" y="76"/>
                </a:cubicBezTo>
                <a:cubicBezTo>
                  <a:pt x="13" y="76"/>
                  <a:pt x="13" y="76"/>
                  <a:pt x="13" y="76"/>
                </a:cubicBezTo>
                <a:cubicBezTo>
                  <a:pt x="13" y="61"/>
                  <a:pt x="13" y="61"/>
                  <a:pt x="13" y="61"/>
                </a:cubicBezTo>
                <a:cubicBezTo>
                  <a:pt x="26" y="61"/>
                  <a:pt x="26" y="61"/>
                  <a:pt x="26" y="61"/>
                </a:cubicBezTo>
                <a:cubicBezTo>
                  <a:pt x="26" y="31"/>
                  <a:pt x="26" y="31"/>
                  <a:pt x="26" y="31"/>
                </a:cubicBezTo>
                <a:cubicBezTo>
                  <a:pt x="23" y="31"/>
                  <a:pt x="23" y="31"/>
                  <a:pt x="23" y="31"/>
                </a:cubicBezTo>
                <a:cubicBezTo>
                  <a:pt x="26" y="25"/>
                  <a:pt x="26" y="25"/>
                  <a:pt x="26" y="25"/>
                </a:cubicBezTo>
                <a:lnTo>
                  <a:pt x="26" y="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79" name="Freeform 213"/>
          <p:cNvSpPr/>
          <p:nvPr/>
        </p:nvSpPr>
        <p:spPr bwMode="auto">
          <a:xfrm>
            <a:off x="8224838" y="3887788"/>
            <a:ext cx="98425" cy="98425"/>
          </a:xfrm>
          <a:custGeom>
            <a:avLst/>
            <a:gdLst>
              <a:gd name="T0" fmla="*/ 12 w 58"/>
              <a:gd name="T1" fmla="*/ 53 h 58"/>
              <a:gd name="T2" fmla="*/ 28 w 58"/>
              <a:gd name="T3" fmla="*/ 58 h 58"/>
              <a:gd name="T4" fmla="*/ 58 w 58"/>
              <a:gd name="T5" fmla="*/ 29 h 58"/>
              <a:gd name="T6" fmla="*/ 28 w 58"/>
              <a:gd name="T7" fmla="*/ 0 h 58"/>
              <a:gd name="T8" fmla="*/ 0 w 58"/>
              <a:gd name="T9" fmla="*/ 24 h 58"/>
              <a:gd name="T10" fmla="*/ 28 w 58"/>
              <a:gd name="T11" fmla="*/ 24 h 58"/>
              <a:gd name="T12" fmla="*/ 38 w 58"/>
              <a:gd name="T13" fmla="*/ 24 h 58"/>
              <a:gd name="T14" fmla="*/ 32 w 58"/>
              <a:gd name="T15" fmla="*/ 32 h 58"/>
              <a:gd name="T16" fmla="*/ 12 w 58"/>
              <a:gd name="T17"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12" y="53"/>
                </a:moveTo>
                <a:cubicBezTo>
                  <a:pt x="17" y="56"/>
                  <a:pt x="22" y="58"/>
                  <a:pt x="28" y="58"/>
                </a:cubicBezTo>
                <a:cubicBezTo>
                  <a:pt x="44" y="58"/>
                  <a:pt x="58" y="45"/>
                  <a:pt x="58" y="29"/>
                </a:cubicBezTo>
                <a:cubicBezTo>
                  <a:pt x="58" y="13"/>
                  <a:pt x="44" y="0"/>
                  <a:pt x="28" y="0"/>
                </a:cubicBezTo>
                <a:cubicBezTo>
                  <a:pt x="14" y="0"/>
                  <a:pt x="2" y="10"/>
                  <a:pt x="0" y="24"/>
                </a:cubicBezTo>
                <a:cubicBezTo>
                  <a:pt x="28" y="24"/>
                  <a:pt x="28" y="24"/>
                  <a:pt x="28" y="24"/>
                </a:cubicBezTo>
                <a:cubicBezTo>
                  <a:pt x="38" y="24"/>
                  <a:pt x="38" y="24"/>
                  <a:pt x="38" y="24"/>
                </a:cubicBezTo>
                <a:cubicBezTo>
                  <a:pt x="32" y="32"/>
                  <a:pt x="32" y="32"/>
                  <a:pt x="32" y="32"/>
                </a:cubicBezTo>
                <a:lnTo>
                  <a:pt x="12" y="5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80" name="Freeform 214"/>
          <p:cNvSpPr/>
          <p:nvPr/>
        </p:nvSpPr>
        <p:spPr bwMode="auto">
          <a:xfrm>
            <a:off x="8069263" y="3937000"/>
            <a:ext cx="203200" cy="192088"/>
          </a:xfrm>
          <a:custGeom>
            <a:avLst/>
            <a:gdLst>
              <a:gd name="T0" fmla="*/ 54 w 120"/>
              <a:gd name="T1" fmla="*/ 60 h 113"/>
              <a:gd name="T2" fmla="*/ 54 w 120"/>
              <a:gd name="T3" fmla="*/ 63 h 113"/>
              <a:gd name="T4" fmla="*/ 54 w 120"/>
              <a:gd name="T5" fmla="*/ 67 h 113"/>
              <a:gd name="T6" fmla="*/ 54 w 120"/>
              <a:gd name="T7" fmla="*/ 103 h 113"/>
              <a:gd name="T8" fmla="*/ 40 w 120"/>
              <a:gd name="T9" fmla="*/ 113 h 113"/>
              <a:gd name="T10" fmla="*/ 79 w 120"/>
              <a:gd name="T11" fmla="*/ 113 h 113"/>
              <a:gd name="T12" fmla="*/ 67 w 120"/>
              <a:gd name="T13" fmla="*/ 103 h 113"/>
              <a:gd name="T14" fmla="*/ 67 w 120"/>
              <a:gd name="T15" fmla="*/ 67 h 113"/>
              <a:gd name="T16" fmla="*/ 67 w 120"/>
              <a:gd name="T17" fmla="*/ 63 h 113"/>
              <a:gd name="T18" fmla="*/ 67 w 120"/>
              <a:gd name="T19" fmla="*/ 60 h 113"/>
              <a:gd name="T20" fmla="*/ 101 w 120"/>
              <a:gd name="T21" fmla="*/ 22 h 113"/>
              <a:gd name="T22" fmla="*/ 120 w 120"/>
              <a:gd name="T23" fmla="*/ 0 h 113"/>
              <a:gd name="T24" fmla="*/ 91 w 120"/>
              <a:gd name="T25" fmla="*/ 0 h 113"/>
              <a:gd name="T26" fmla="*/ 0 w 120"/>
              <a:gd name="T27" fmla="*/ 0 h 113"/>
              <a:gd name="T28" fmla="*/ 54 w 120"/>
              <a:gd name="T29" fmla="*/ 6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13">
                <a:moveTo>
                  <a:pt x="54" y="60"/>
                </a:moveTo>
                <a:cubicBezTo>
                  <a:pt x="54" y="63"/>
                  <a:pt x="54" y="63"/>
                  <a:pt x="54" y="63"/>
                </a:cubicBezTo>
                <a:cubicBezTo>
                  <a:pt x="54" y="67"/>
                  <a:pt x="54" y="67"/>
                  <a:pt x="54" y="67"/>
                </a:cubicBezTo>
                <a:cubicBezTo>
                  <a:pt x="54" y="103"/>
                  <a:pt x="54" y="103"/>
                  <a:pt x="54" y="103"/>
                </a:cubicBezTo>
                <a:cubicBezTo>
                  <a:pt x="46" y="104"/>
                  <a:pt x="40" y="108"/>
                  <a:pt x="40" y="113"/>
                </a:cubicBezTo>
                <a:cubicBezTo>
                  <a:pt x="79" y="113"/>
                  <a:pt x="79" y="113"/>
                  <a:pt x="79" y="113"/>
                </a:cubicBezTo>
                <a:cubicBezTo>
                  <a:pt x="79" y="108"/>
                  <a:pt x="74" y="105"/>
                  <a:pt x="67" y="103"/>
                </a:cubicBezTo>
                <a:cubicBezTo>
                  <a:pt x="67" y="67"/>
                  <a:pt x="67" y="67"/>
                  <a:pt x="67" y="67"/>
                </a:cubicBezTo>
                <a:cubicBezTo>
                  <a:pt x="67" y="63"/>
                  <a:pt x="67" y="63"/>
                  <a:pt x="67" y="63"/>
                </a:cubicBezTo>
                <a:cubicBezTo>
                  <a:pt x="67" y="60"/>
                  <a:pt x="67" y="60"/>
                  <a:pt x="67" y="60"/>
                </a:cubicBezTo>
                <a:cubicBezTo>
                  <a:pt x="101" y="22"/>
                  <a:pt x="101" y="22"/>
                  <a:pt x="101" y="22"/>
                </a:cubicBezTo>
                <a:cubicBezTo>
                  <a:pt x="120" y="0"/>
                  <a:pt x="120" y="0"/>
                  <a:pt x="120" y="0"/>
                </a:cubicBezTo>
                <a:cubicBezTo>
                  <a:pt x="91" y="0"/>
                  <a:pt x="91" y="0"/>
                  <a:pt x="91" y="0"/>
                </a:cubicBezTo>
                <a:cubicBezTo>
                  <a:pt x="0" y="0"/>
                  <a:pt x="0" y="0"/>
                  <a:pt x="0" y="0"/>
                </a:cubicBezTo>
                <a:lnTo>
                  <a:pt x="54" y="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81" name="Freeform 215"/>
          <p:cNvSpPr/>
          <p:nvPr/>
        </p:nvSpPr>
        <p:spPr bwMode="auto">
          <a:xfrm>
            <a:off x="8099425" y="3176588"/>
            <a:ext cx="241300" cy="63500"/>
          </a:xfrm>
          <a:custGeom>
            <a:avLst/>
            <a:gdLst>
              <a:gd name="T0" fmla="*/ 99 w 152"/>
              <a:gd name="T1" fmla="*/ 21 h 40"/>
              <a:gd name="T2" fmla="*/ 53 w 152"/>
              <a:gd name="T3" fmla="*/ 21 h 40"/>
              <a:gd name="T4" fmla="*/ 53 w 152"/>
              <a:gd name="T5" fmla="*/ 0 h 40"/>
              <a:gd name="T6" fmla="*/ 0 w 152"/>
              <a:gd name="T7" fmla="*/ 0 h 40"/>
              <a:gd name="T8" fmla="*/ 0 w 152"/>
              <a:gd name="T9" fmla="*/ 40 h 40"/>
              <a:gd name="T10" fmla="*/ 152 w 152"/>
              <a:gd name="T11" fmla="*/ 40 h 40"/>
              <a:gd name="T12" fmla="*/ 152 w 152"/>
              <a:gd name="T13" fmla="*/ 0 h 40"/>
              <a:gd name="T14" fmla="*/ 99 w 152"/>
              <a:gd name="T15" fmla="*/ 0 h 40"/>
              <a:gd name="T16" fmla="*/ 99 w 152"/>
              <a:gd name="T17" fmla="*/ 2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40">
                <a:moveTo>
                  <a:pt x="99" y="21"/>
                </a:moveTo>
                <a:lnTo>
                  <a:pt x="53" y="21"/>
                </a:lnTo>
                <a:lnTo>
                  <a:pt x="53" y="0"/>
                </a:lnTo>
                <a:lnTo>
                  <a:pt x="0" y="0"/>
                </a:lnTo>
                <a:lnTo>
                  <a:pt x="0" y="40"/>
                </a:lnTo>
                <a:lnTo>
                  <a:pt x="152" y="40"/>
                </a:lnTo>
                <a:lnTo>
                  <a:pt x="152" y="0"/>
                </a:lnTo>
                <a:lnTo>
                  <a:pt x="99" y="0"/>
                </a:lnTo>
                <a:lnTo>
                  <a:pt x="99"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82" name="Rectangle 216"/>
          <p:cNvSpPr>
            <a:spLocks noChangeArrowheads="1"/>
          </p:cNvSpPr>
          <p:nvPr/>
        </p:nvSpPr>
        <p:spPr bwMode="auto">
          <a:xfrm>
            <a:off x="8197850" y="3176588"/>
            <a:ext cx="44450" cy="17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83" name="Freeform 217"/>
          <p:cNvSpPr>
            <a:spLocks noEditPoints="1"/>
          </p:cNvSpPr>
          <p:nvPr/>
        </p:nvSpPr>
        <p:spPr bwMode="auto">
          <a:xfrm>
            <a:off x="8099425" y="3036888"/>
            <a:ext cx="241300" cy="125412"/>
          </a:xfrm>
          <a:custGeom>
            <a:avLst/>
            <a:gdLst>
              <a:gd name="T0" fmla="*/ 113 w 152"/>
              <a:gd name="T1" fmla="*/ 0 h 79"/>
              <a:gd name="T2" fmla="*/ 75 w 152"/>
              <a:gd name="T3" fmla="*/ 0 h 79"/>
              <a:gd name="T4" fmla="*/ 75 w 152"/>
              <a:gd name="T5" fmla="*/ 13 h 79"/>
              <a:gd name="T6" fmla="*/ 100 w 152"/>
              <a:gd name="T7" fmla="*/ 13 h 79"/>
              <a:gd name="T8" fmla="*/ 100 w 152"/>
              <a:gd name="T9" fmla="*/ 29 h 79"/>
              <a:gd name="T10" fmla="*/ 75 w 152"/>
              <a:gd name="T11" fmla="*/ 29 h 79"/>
              <a:gd name="T12" fmla="*/ 75 w 152"/>
              <a:gd name="T13" fmla="*/ 79 h 79"/>
              <a:gd name="T14" fmla="*/ 99 w 152"/>
              <a:gd name="T15" fmla="*/ 79 h 79"/>
              <a:gd name="T16" fmla="*/ 152 w 152"/>
              <a:gd name="T17" fmla="*/ 79 h 79"/>
              <a:gd name="T18" fmla="*/ 152 w 152"/>
              <a:gd name="T19" fmla="*/ 29 h 79"/>
              <a:gd name="T20" fmla="*/ 113 w 152"/>
              <a:gd name="T21" fmla="*/ 29 h 79"/>
              <a:gd name="T22" fmla="*/ 113 w 152"/>
              <a:gd name="T23" fmla="*/ 0 h 79"/>
              <a:gd name="T24" fmla="*/ 75 w 152"/>
              <a:gd name="T25" fmla="*/ 0 h 79"/>
              <a:gd name="T26" fmla="*/ 38 w 152"/>
              <a:gd name="T27" fmla="*/ 0 h 79"/>
              <a:gd name="T28" fmla="*/ 38 w 152"/>
              <a:gd name="T29" fmla="*/ 29 h 79"/>
              <a:gd name="T30" fmla="*/ 0 w 152"/>
              <a:gd name="T31" fmla="*/ 29 h 79"/>
              <a:gd name="T32" fmla="*/ 0 w 152"/>
              <a:gd name="T33" fmla="*/ 79 h 79"/>
              <a:gd name="T34" fmla="*/ 53 w 152"/>
              <a:gd name="T35" fmla="*/ 79 h 79"/>
              <a:gd name="T36" fmla="*/ 75 w 152"/>
              <a:gd name="T37" fmla="*/ 79 h 79"/>
              <a:gd name="T38" fmla="*/ 75 w 152"/>
              <a:gd name="T39" fmla="*/ 29 h 79"/>
              <a:gd name="T40" fmla="*/ 52 w 152"/>
              <a:gd name="T41" fmla="*/ 29 h 79"/>
              <a:gd name="T42" fmla="*/ 52 w 152"/>
              <a:gd name="T43" fmla="*/ 13 h 79"/>
              <a:gd name="T44" fmla="*/ 75 w 152"/>
              <a:gd name="T45" fmla="*/ 13 h 79"/>
              <a:gd name="T46" fmla="*/ 75 w 152"/>
              <a:gd name="T4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2" h="79">
                <a:moveTo>
                  <a:pt x="113" y="0"/>
                </a:moveTo>
                <a:lnTo>
                  <a:pt x="75" y="0"/>
                </a:lnTo>
                <a:lnTo>
                  <a:pt x="75" y="13"/>
                </a:lnTo>
                <a:lnTo>
                  <a:pt x="100" y="13"/>
                </a:lnTo>
                <a:lnTo>
                  <a:pt x="100" y="29"/>
                </a:lnTo>
                <a:lnTo>
                  <a:pt x="75" y="29"/>
                </a:lnTo>
                <a:lnTo>
                  <a:pt x="75" y="79"/>
                </a:lnTo>
                <a:lnTo>
                  <a:pt x="99" y="79"/>
                </a:lnTo>
                <a:lnTo>
                  <a:pt x="152" y="79"/>
                </a:lnTo>
                <a:lnTo>
                  <a:pt x="152" y="29"/>
                </a:lnTo>
                <a:lnTo>
                  <a:pt x="113" y="29"/>
                </a:lnTo>
                <a:lnTo>
                  <a:pt x="113" y="0"/>
                </a:lnTo>
                <a:close/>
                <a:moveTo>
                  <a:pt x="75" y="0"/>
                </a:moveTo>
                <a:lnTo>
                  <a:pt x="38" y="0"/>
                </a:lnTo>
                <a:lnTo>
                  <a:pt x="38" y="29"/>
                </a:lnTo>
                <a:lnTo>
                  <a:pt x="0" y="29"/>
                </a:lnTo>
                <a:lnTo>
                  <a:pt x="0" y="79"/>
                </a:lnTo>
                <a:lnTo>
                  <a:pt x="53" y="79"/>
                </a:lnTo>
                <a:lnTo>
                  <a:pt x="75" y="79"/>
                </a:lnTo>
                <a:lnTo>
                  <a:pt x="75" y="29"/>
                </a:lnTo>
                <a:lnTo>
                  <a:pt x="52" y="29"/>
                </a:lnTo>
                <a:lnTo>
                  <a:pt x="52" y="13"/>
                </a:lnTo>
                <a:lnTo>
                  <a:pt x="75" y="13"/>
                </a:lnTo>
                <a:lnTo>
                  <a:pt x="7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84" name="Freeform 218"/>
          <p:cNvSpPr>
            <a:spLocks noEditPoints="1"/>
          </p:cNvSpPr>
          <p:nvPr/>
        </p:nvSpPr>
        <p:spPr bwMode="auto">
          <a:xfrm>
            <a:off x="6972300" y="4310063"/>
            <a:ext cx="223838" cy="138112"/>
          </a:xfrm>
          <a:custGeom>
            <a:avLst/>
            <a:gdLst>
              <a:gd name="T0" fmla="*/ 111 w 141"/>
              <a:gd name="T1" fmla="*/ 87 h 87"/>
              <a:gd name="T2" fmla="*/ 141 w 141"/>
              <a:gd name="T3" fmla="*/ 87 h 87"/>
              <a:gd name="T4" fmla="*/ 141 w 141"/>
              <a:gd name="T5" fmla="*/ 48 h 87"/>
              <a:gd name="T6" fmla="*/ 124 w 141"/>
              <a:gd name="T7" fmla="*/ 48 h 87"/>
              <a:gd name="T8" fmla="*/ 124 w 141"/>
              <a:gd name="T9" fmla="*/ 0 h 87"/>
              <a:gd name="T10" fmla="*/ 111 w 141"/>
              <a:gd name="T11" fmla="*/ 0 h 87"/>
              <a:gd name="T12" fmla="*/ 111 w 141"/>
              <a:gd name="T13" fmla="*/ 61 h 87"/>
              <a:gd name="T14" fmla="*/ 123 w 141"/>
              <a:gd name="T15" fmla="*/ 61 h 87"/>
              <a:gd name="T16" fmla="*/ 123 w 141"/>
              <a:gd name="T17" fmla="*/ 78 h 87"/>
              <a:gd name="T18" fmla="*/ 111 w 141"/>
              <a:gd name="T19" fmla="*/ 78 h 87"/>
              <a:gd name="T20" fmla="*/ 111 w 141"/>
              <a:gd name="T21" fmla="*/ 87 h 87"/>
              <a:gd name="T22" fmla="*/ 92 w 141"/>
              <a:gd name="T23" fmla="*/ 0 h 87"/>
              <a:gd name="T24" fmla="*/ 92 w 141"/>
              <a:gd name="T25" fmla="*/ 48 h 87"/>
              <a:gd name="T26" fmla="*/ 71 w 141"/>
              <a:gd name="T27" fmla="*/ 48 h 87"/>
              <a:gd name="T28" fmla="*/ 71 w 141"/>
              <a:gd name="T29" fmla="*/ 61 h 87"/>
              <a:gd name="T30" fmla="*/ 83 w 141"/>
              <a:gd name="T31" fmla="*/ 61 h 87"/>
              <a:gd name="T32" fmla="*/ 83 w 141"/>
              <a:gd name="T33" fmla="*/ 78 h 87"/>
              <a:gd name="T34" fmla="*/ 71 w 141"/>
              <a:gd name="T35" fmla="*/ 78 h 87"/>
              <a:gd name="T36" fmla="*/ 71 w 141"/>
              <a:gd name="T37" fmla="*/ 87 h 87"/>
              <a:gd name="T38" fmla="*/ 111 w 141"/>
              <a:gd name="T39" fmla="*/ 87 h 87"/>
              <a:gd name="T40" fmla="*/ 111 w 141"/>
              <a:gd name="T41" fmla="*/ 78 h 87"/>
              <a:gd name="T42" fmla="*/ 100 w 141"/>
              <a:gd name="T43" fmla="*/ 78 h 87"/>
              <a:gd name="T44" fmla="*/ 100 w 141"/>
              <a:gd name="T45" fmla="*/ 61 h 87"/>
              <a:gd name="T46" fmla="*/ 111 w 141"/>
              <a:gd name="T47" fmla="*/ 61 h 87"/>
              <a:gd name="T48" fmla="*/ 111 w 141"/>
              <a:gd name="T49" fmla="*/ 0 h 87"/>
              <a:gd name="T50" fmla="*/ 92 w 141"/>
              <a:gd name="T51" fmla="*/ 0 h 87"/>
              <a:gd name="T52" fmla="*/ 71 w 141"/>
              <a:gd name="T53" fmla="*/ 48 h 87"/>
              <a:gd name="T54" fmla="*/ 30 w 141"/>
              <a:gd name="T55" fmla="*/ 48 h 87"/>
              <a:gd name="T56" fmla="*/ 30 w 141"/>
              <a:gd name="T57" fmla="*/ 61 h 87"/>
              <a:gd name="T58" fmla="*/ 43 w 141"/>
              <a:gd name="T59" fmla="*/ 61 h 87"/>
              <a:gd name="T60" fmla="*/ 43 w 141"/>
              <a:gd name="T61" fmla="*/ 78 h 87"/>
              <a:gd name="T62" fmla="*/ 30 w 141"/>
              <a:gd name="T63" fmla="*/ 78 h 87"/>
              <a:gd name="T64" fmla="*/ 30 w 141"/>
              <a:gd name="T65" fmla="*/ 87 h 87"/>
              <a:gd name="T66" fmla="*/ 71 w 141"/>
              <a:gd name="T67" fmla="*/ 87 h 87"/>
              <a:gd name="T68" fmla="*/ 71 w 141"/>
              <a:gd name="T69" fmla="*/ 78 h 87"/>
              <a:gd name="T70" fmla="*/ 59 w 141"/>
              <a:gd name="T71" fmla="*/ 78 h 87"/>
              <a:gd name="T72" fmla="*/ 59 w 141"/>
              <a:gd name="T73" fmla="*/ 61 h 87"/>
              <a:gd name="T74" fmla="*/ 71 w 141"/>
              <a:gd name="T75" fmla="*/ 61 h 87"/>
              <a:gd name="T76" fmla="*/ 71 w 141"/>
              <a:gd name="T77" fmla="*/ 48 h 87"/>
              <a:gd name="T78" fmla="*/ 30 w 141"/>
              <a:gd name="T79" fmla="*/ 48 h 87"/>
              <a:gd name="T80" fmla="*/ 0 w 141"/>
              <a:gd name="T81" fmla="*/ 48 h 87"/>
              <a:gd name="T82" fmla="*/ 0 w 141"/>
              <a:gd name="T83" fmla="*/ 87 h 87"/>
              <a:gd name="T84" fmla="*/ 30 w 141"/>
              <a:gd name="T85" fmla="*/ 87 h 87"/>
              <a:gd name="T86" fmla="*/ 30 w 141"/>
              <a:gd name="T87" fmla="*/ 78 h 87"/>
              <a:gd name="T88" fmla="*/ 19 w 141"/>
              <a:gd name="T89" fmla="*/ 78 h 87"/>
              <a:gd name="T90" fmla="*/ 19 w 141"/>
              <a:gd name="T91" fmla="*/ 61 h 87"/>
              <a:gd name="T92" fmla="*/ 30 w 141"/>
              <a:gd name="T93" fmla="*/ 61 h 87"/>
              <a:gd name="T94" fmla="*/ 30 w 141"/>
              <a:gd name="T95" fmla="*/ 4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1" h="87">
                <a:moveTo>
                  <a:pt x="111" y="87"/>
                </a:moveTo>
                <a:lnTo>
                  <a:pt x="141" y="87"/>
                </a:lnTo>
                <a:lnTo>
                  <a:pt x="141" y="48"/>
                </a:lnTo>
                <a:lnTo>
                  <a:pt x="124" y="48"/>
                </a:lnTo>
                <a:lnTo>
                  <a:pt x="124" y="0"/>
                </a:lnTo>
                <a:lnTo>
                  <a:pt x="111" y="0"/>
                </a:lnTo>
                <a:lnTo>
                  <a:pt x="111" y="61"/>
                </a:lnTo>
                <a:lnTo>
                  <a:pt x="123" y="61"/>
                </a:lnTo>
                <a:lnTo>
                  <a:pt x="123" y="78"/>
                </a:lnTo>
                <a:lnTo>
                  <a:pt x="111" y="78"/>
                </a:lnTo>
                <a:lnTo>
                  <a:pt x="111" y="87"/>
                </a:lnTo>
                <a:close/>
                <a:moveTo>
                  <a:pt x="92" y="0"/>
                </a:moveTo>
                <a:lnTo>
                  <a:pt x="92" y="48"/>
                </a:lnTo>
                <a:lnTo>
                  <a:pt x="71" y="48"/>
                </a:lnTo>
                <a:lnTo>
                  <a:pt x="71" y="61"/>
                </a:lnTo>
                <a:lnTo>
                  <a:pt x="83" y="61"/>
                </a:lnTo>
                <a:lnTo>
                  <a:pt x="83" y="78"/>
                </a:lnTo>
                <a:lnTo>
                  <a:pt x="71" y="78"/>
                </a:lnTo>
                <a:lnTo>
                  <a:pt x="71" y="87"/>
                </a:lnTo>
                <a:lnTo>
                  <a:pt x="111" y="87"/>
                </a:lnTo>
                <a:lnTo>
                  <a:pt x="111" y="78"/>
                </a:lnTo>
                <a:lnTo>
                  <a:pt x="100" y="78"/>
                </a:lnTo>
                <a:lnTo>
                  <a:pt x="100" y="61"/>
                </a:lnTo>
                <a:lnTo>
                  <a:pt x="111" y="61"/>
                </a:lnTo>
                <a:lnTo>
                  <a:pt x="111" y="0"/>
                </a:lnTo>
                <a:lnTo>
                  <a:pt x="92" y="0"/>
                </a:lnTo>
                <a:close/>
                <a:moveTo>
                  <a:pt x="71" y="48"/>
                </a:moveTo>
                <a:lnTo>
                  <a:pt x="30" y="48"/>
                </a:lnTo>
                <a:lnTo>
                  <a:pt x="30" y="61"/>
                </a:lnTo>
                <a:lnTo>
                  <a:pt x="43" y="61"/>
                </a:lnTo>
                <a:lnTo>
                  <a:pt x="43" y="78"/>
                </a:lnTo>
                <a:lnTo>
                  <a:pt x="30" y="78"/>
                </a:lnTo>
                <a:lnTo>
                  <a:pt x="30" y="87"/>
                </a:lnTo>
                <a:lnTo>
                  <a:pt x="71" y="87"/>
                </a:lnTo>
                <a:lnTo>
                  <a:pt x="71" y="78"/>
                </a:lnTo>
                <a:lnTo>
                  <a:pt x="59" y="78"/>
                </a:lnTo>
                <a:lnTo>
                  <a:pt x="59" y="61"/>
                </a:lnTo>
                <a:lnTo>
                  <a:pt x="71" y="61"/>
                </a:lnTo>
                <a:lnTo>
                  <a:pt x="71" y="48"/>
                </a:lnTo>
                <a:close/>
                <a:moveTo>
                  <a:pt x="30" y="48"/>
                </a:moveTo>
                <a:lnTo>
                  <a:pt x="0" y="48"/>
                </a:lnTo>
                <a:lnTo>
                  <a:pt x="0" y="87"/>
                </a:lnTo>
                <a:lnTo>
                  <a:pt x="30" y="87"/>
                </a:lnTo>
                <a:lnTo>
                  <a:pt x="30" y="78"/>
                </a:lnTo>
                <a:lnTo>
                  <a:pt x="19" y="78"/>
                </a:lnTo>
                <a:lnTo>
                  <a:pt x="19" y="61"/>
                </a:lnTo>
                <a:lnTo>
                  <a:pt x="30" y="61"/>
                </a:lnTo>
                <a:lnTo>
                  <a:pt x="30" y="4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85" name="Freeform 219"/>
          <p:cNvSpPr/>
          <p:nvPr/>
        </p:nvSpPr>
        <p:spPr bwMode="auto">
          <a:xfrm>
            <a:off x="6919913" y="4457700"/>
            <a:ext cx="301625" cy="96838"/>
          </a:xfrm>
          <a:custGeom>
            <a:avLst/>
            <a:gdLst>
              <a:gd name="T0" fmla="*/ 184 w 190"/>
              <a:gd name="T1" fmla="*/ 61 h 61"/>
              <a:gd name="T2" fmla="*/ 190 w 190"/>
              <a:gd name="T3" fmla="*/ 0 h 61"/>
              <a:gd name="T4" fmla="*/ 0 w 190"/>
              <a:gd name="T5" fmla="*/ 0 h 61"/>
              <a:gd name="T6" fmla="*/ 22 w 190"/>
              <a:gd name="T7" fmla="*/ 61 h 61"/>
              <a:gd name="T8" fmla="*/ 184 w 190"/>
              <a:gd name="T9" fmla="*/ 61 h 61"/>
            </a:gdLst>
            <a:ahLst/>
            <a:cxnLst>
              <a:cxn ang="0">
                <a:pos x="T0" y="T1"/>
              </a:cxn>
              <a:cxn ang="0">
                <a:pos x="T2" y="T3"/>
              </a:cxn>
              <a:cxn ang="0">
                <a:pos x="T4" y="T5"/>
              </a:cxn>
              <a:cxn ang="0">
                <a:pos x="T6" y="T7"/>
              </a:cxn>
              <a:cxn ang="0">
                <a:pos x="T8" y="T9"/>
              </a:cxn>
            </a:cxnLst>
            <a:rect l="0" t="0" r="r" b="b"/>
            <a:pathLst>
              <a:path w="190" h="61">
                <a:moveTo>
                  <a:pt x="184" y="61"/>
                </a:moveTo>
                <a:lnTo>
                  <a:pt x="190" y="0"/>
                </a:lnTo>
                <a:lnTo>
                  <a:pt x="0" y="0"/>
                </a:lnTo>
                <a:lnTo>
                  <a:pt x="22" y="61"/>
                </a:lnTo>
                <a:lnTo>
                  <a:pt x="184" y="6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86" name="Freeform 220"/>
          <p:cNvSpPr>
            <a:spLocks noEditPoints="1"/>
          </p:cNvSpPr>
          <p:nvPr/>
        </p:nvSpPr>
        <p:spPr bwMode="auto">
          <a:xfrm>
            <a:off x="7929563" y="3351213"/>
            <a:ext cx="149225" cy="238125"/>
          </a:xfrm>
          <a:custGeom>
            <a:avLst/>
            <a:gdLst>
              <a:gd name="T0" fmla="*/ 94 w 94"/>
              <a:gd name="T1" fmla="*/ 150 h 150"/>
              <a:gd name="T2" fmla="*/ 83 w 94"/>
              <a:gd name="T3" fmla="*/ 4 h 150"/>
              <a:gd name="T4" fmla="*/ 75 w 94"/>
              <a:gd name="T5" fmla="*/ 0 h 150"/>
              <a:gd name="T6" fmla="*/ 83 w 94"/>
              <a:gd name="T7" fmla="*/ 13 h 150"/>
              <a:gd name="T8" fmla="*/ 75 w 94"/>
              <a:gd name="T9" fmla="*/ 97 h 150"/>
              <a:gd name="T10" fmla="*/ 83 w 94"/>
              <a:gd name="T11" fmla="*/ 108 h 150"/>
              <a:gd name="T12" fmla="*/ 75 w 94"/>
              <a:gd name="T13" fmla="*/ 120 h 150"/>
              <a:gd name="T14" fmla="*/ 83 w 94"/>
              <a:gd name="T15" fmla="*/ 128 h 150"/>
              <a:gd name="T16" fmla="*/ 75 w 94"/>
              <a:gd name="T17" fmla="*/ 140 h 150"/>
              <a:gd name="T18" fmla="*/ 65 w 94"/>
              <a:gd name="T19" fmla="*/ 0 h 150"/>
              <a:gd name="T20" fmla="*/ 47 w 94"/>
              <a:gd name="T21" fmla="*/ 4 h 150"/>
              <a:gd name="T22" fmla="*/ 75 w 94"/>
              <a:gd name="T23" fmla="*/ 13 h 150"/>
              <a:gd name="T24" fmla="*/ 65 w 94"/>
              <a:gd name="T25" fmla="*/ 0 h 150"/>
              <a:gd name="T26" fmla="*/ 75 w 94"/>
              <a:gd name="T27" fmla="*/ 150 h 150"/>
              <a:gd name="T28" fmla="*/ 65 w 94"/>
              <a:gd name="T29" fmla="*/ 140 h 150"/>
              <a:gd name="T30" fmla="*/ 75 w 94"/>
              <a:gd name="T31" fmla="*/ 128 h 150"/>
              <a:gd name="T32" fmla="*/ 65 w 94"/>
              <a:gd name="T33" fmla="*/ 120 h 150"/>
              <a:gd name="T34" fmla="*/ 75 w 94"/>
              <a:gd name="T35" fmla="*/ 108 h 150"/>
              <a:gd name="T36" fmla="*/ 47 w 94"/>
              <a:gd name="T37" fmla="*/ 97 h 150"/>
              <a:gd name="T38" fmla="*/ 56 w 94"/>
              <a:gd name="T39" fmla="*/ 108 h 150"/>
              <a:gd name="T40" fmla="*/ 47 w 94"/>
              <a:gd name="T41" fmla="*/ 120 h 150"/>
              <a:gd name="T42" fmla="*/ 56 w 94"/>
              <a:gd name="T43" fmla="*/ 128 h 150"/>
              <a:gd name="T44" fmla="*/ 47 w 94"/>
              <a:gd name="T45" fmla="*/ 140 h 150"/>
              <a:gd name="T46" fmla="*/ 47 w 94"/>
              <a:gd name="T47" fmla="*/ 4 h 150"/>
              <a:gd name="T48" fmla="*/ 19 w 94"/>
              <a:gd name="T49" fmla="*/ 13 h 150"/>
              <a:gd name="T50" fmla="*/ 47 w 94"/>
              <a:gd name="T51" fmla="*/ 4 h 150"/>
              <a:gd name="T52" fmla="*/ 47 w 94"/>
              <a:gd name="T53" fmla="*/ 150 h 150"/>
              <a:gd name="T54" fmla="*/ 38 w 94"/>
              <a:gd name="T55" fmla="*/ 140 h 150"/>
              <a:gd name="T56" fmla="*/ 47 w 94"/>
              <a:gd name="T57" fmla="*/ 128 h 150"/>
              <a:gd name="T58" fmla="*/ 38 w 94"/>
              <a:gd name="T59" fmla="*/ 120 h 150"/>
              <a:gd name="T60" fmla="*/ 47 w 94"/>
              <a:gd name="T61" fmla="*/ 108 h 150"/>
              <a:gd name="T62" fmla="*/ 19 w 94"/>
              <a:gd name="T63" fmla="*/ 97 h 150"/>
              <a:gd name="T64" fmla="*/ 28 w 94"/>
              <a:gd name="T65" fmla="*/ 108 h 150"/>
              <a:gd name="T66" fmla="*/ 19 w 94"/>
              <a:gd name="T67" fmla="*/ 120 h 150"/>
              <a:gd name="T68" fmla="*/ 28 w 94"/>
              <a:gd name="T69" fmla="*/ 128 h 150"/>
              <a:gd name="T70" fmla="*/ 19 w 94"/>
              <a:gd name="T71" fmla="*/ 140 h 150"/>
              <a:gd name="T72" fmla="*/ 19 w 94"/>
              <a:gd name="T73" fmla="*/ 4 h 150"/>
              <a:gd name="T74" fmla="*/ 0 w 94"/>
              <a:gd name="T75" fmla="*/ 150 h 150"/>
              <a:gd name="T76" fmla="*/ 19 w 94"/>
              <a:gd name="T77" fmla="*/ 140 h 150"/>
              <a:gd name="T78" fmla="*/ 11 w 94"/>
              <a:gd name="T79" fmla="*/ 128 h 150"/>
              <a:gd name="T80" fmla="*/ 19 w 94"/>
              <a:gd name="T81" fmla="*/ 120 h 150"/>
              <a:gd name="T82" fmla="*/ 11 w 94"/>
              <a:gd name="T83" fmla="*/ 108 h 150"/>
              <a:gd name="T84" fmla="*/ 19 w 94"/>
              <a:gd name="T85" fmla="*/ 97 h 150"/>
              <a:gd name="T86" fmla="*/ 11 w 94"/>
              <a:gd name="T87" fmla="*/ 13 h 150"/>
              <a:gd name="T88" fmla="*/ 19 w 94"/>
              <a:gd name="T89"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 h="150">
                <a:moveTo>
                  <a:pt x="75" y="150"/>
                </a:moveTo>
                <a:lnTo>
                  <a:pt x="94" y="150"/>
                </a:lnTo>
                <a:lnTo>
                  <a:pt x="94" y="4"/>
                </a:lnTo>
                <a:lnTo>
                  <a:pt x="83" y="4"/>
                </a:lnTo>
                <a:lnTo>
                  <a:pt x="83" y="0"/>
                </a:lnTo>
                <a:lnTo>
                  <a:pt x="75" y="0"/>
                </a:lnTo>
                <a:lnTo>
                  <a:pt x="75" y="13"/>
                </a:lnTo>
                <a:lnTo>
                  <a:pt x="83" y="13"/>
                </a:lnTo>
                <a:lnTo>
                  <a:pt x="83" y="97"/>
                </a:lnTo>
                <a:lnTo>
                  <a:pt x="75" y="97"/>
                </a:lnTo>
                <a:lnTo>
                  <a:pt x="75" y="108"/>
                </a:lnTo>
                <a:lnTo>
                  <a:pt x="83" y="108"/>
                </a:lnTo>
                <a:lnTo>
                  <a:pt x="83" y="120"/>
                </a:lnTo>
                <a:lnTo>
                  <a:pt x="75" y="120"/>
                </a:lnTo>
                <a:lnTo>
                  <a:pt x="75" y="128"/>
                </a:lnTo>
                <a:lnTo>
                  <a:pt x="83" y="128"/>
                </a:lnTo>
                <a:lnTo>
                  <a:pt x="83" y="140"/>
                </a:lnTo>
                <a:lnTo>
                  <a:pt x="75" y="140"/>
                </a:lnTo>
                <a:lnTo>
                  <a:pt x="75" y="150"/>
                </a:lnTo>
                <a:close/>
                <a:moveTo>
                  <a:pt x="65" y="0"/>
                </a:moveTo>
                <a:lnTo>
                  <a:pt x="65" y="4"/>
                </a:lnTo>
                <a:lnTo>
                  <a:pt x="47" y="4"/>
                </a:lnTo>
                <a:lnTo>
                  <a:pt x="47" y="13"/>
                </a:lnTo>
                <a:lnTo>
                  <a:pt x="75" y="13"/>
                </a:lnTo>
                <a:lnTo>
                  <a:pt x="75" y="0"/>
                </a:lnTo>
                <a:lnTo>
                  <a:pt x="65" y="0"/>
                </a:lnTo>
                <a:close/>
                <a:moveTo>
                  <a:pt x="47" y="150"/>
                </a:moveTo>
                <a:lnTo>
                  <a:pt x="75" y="150"/>
                </a:lnTo>
                <a:lnTo>
                  <a:pt x="75" y="140"/>
                </a:lnTo>
                <a:lnTo>
                  <a:pt x="65" y="140"/>
                </a:lnTo>
                <a:lnTo>
                  <a:pt x="65" y="128"/>
                </a:lnTo>
                <a:lnTo>
                  <a:pt x="75" y="128"/>
                </a:lnTo>
                <a:lnTo>
                  <a:pt x="75" y="120"/>
                </a:lnTo>
                <a:lnTo>
                  <a:pt x="65" y="120"/>
                </a:lnTo>
                <a:lnTo>
                  <a:pt x="65" y="108"/>
                </a:lnTo>
                <a:lnTo>
                  <a:pt x="75" y="108"/>
                </a:lnTo>
                <a:lnTo>
                  <a:pt x="75" y="97"/>
                </a:lnTo>
                <a:lnTo>
                  <a:pt x="47" y="97"/>
                </a:lnTo>
                <a:lnTo>
                  <a:pt x="47" y="108"/>
                </a:lnTo>
                <a:lnTo>
                  <a:pt x="56" y="108"/>
                </a:lnTo>
                <a:lnTo>
                  <a:pt x="56" y="120"/>
                </a:lnTo>
                <a:lnTo>
                  <a:pt x="47" y="120"/>
                </a:lnTo>
                <a:lnTo>
                  <a:pt x="47" y="128"/>
                </a:lnTo>
                <a:lnTo>
                  <a:pt x="56" y="128"/>
                </a:lnTo>
                <a:lnTo>
                  <a:pt x="56" y="140"/>
                </a:lnTo>
                <a:lnTo>
                  <a:pt x="47" y="140"/>
                </a:lnTo>
                <a:lnTo>
                  <a:pt x="47" y="150"/>
                </a:lnTo>
                <a:close/>
                <a:moveTo>
                  <a:pt x="47" y="4"/>
                </a:moveTo>
                <a:lnTo>
                  <a:pt x="19" y="4"/>
                </a:lnTo>
                <a:lnTo>
                  <a:pt x="19" y="13"/>
                </a:lnTo>
                <a:lnTo>
                  <a:pt x="47" y="13"/>
                </a:lnTo>
                <a:lnTo>
                  <a:pt x="47" y="4"/>
                </a:lnTo>
                <a:close/>
                <a:moveTo>
                  <a:pt x="19" y="150"/>
                </a:moveTo>
                <a:lnTo>
                  <a:pt x="47" y="150"/>
                </a:lnTo>
                <a:lnTo>
                  <a:pt x="47" y="140"/>
                </a:lnTo>
                <a:lnTo>
                  <a:pt x="38" y="140"/>
                </a:lnTo>
                <a:lnTo>
                  <a:pt x="38" y="128"/>
                </a:lnTo>
                <a:lnTo>
                  <a:pt x="47" y="128"/>
                </a:lnTo>
                <a:lnTo>
                  <a:pt x="47" y="120"/>
                </a:lnTo>
                <a:lnTo>
                  <a:pt x="38" y="120"/>
                </a:lnTo>
                <a:lnTo>
                  <a:pt x="38" y="108"/>
                </a:lnTo>
                <a:lnTo>
                  <a:pt x="47" y="108"/>
                </a:lnTo>
                <a:lnTo>
                  <a:pt x="47" y="97"/>
                </a:lnTo>
                <a:lnTo>
                  <a:pt x="19" y="97"/>
                </a:lnTo>
                <a:lnTo>
                  <a:pt x="19" y="108"/>
                </a:lnTo>
                <a:lnTo>
                  <a:pt x="28" y="108"/>
                </a:lnTo>
                <a:lnTo>
                  <a:pt x="28" y="120"/>
                </a:lnTo>
                <a:lnTo>
                  <a:pt x="19" y="120"/>
                </a:lnTo>
                <a:lnTo>
                  <a:pt x="19" y="128"/>
                </a:lnTo>
                <a:lnTo>
                  <a:pt x="28" y="128"/>
                </a:lnTo>
                <a:lnTo>
                  <a:pt x="28" y="140"/>
                </a:lnTo>
                <a:lnTo>
                  <a:pt x="19" y="140"/>
                </a:lnTo>
                <a:lnTo>
                  <a:pt x="19" y="150"/>
                </a:lnTo>
                <a:close/>
                <a:moveTo>
                  <a:pt x="19" y="4"/>
                </a:moveTo>
                <a:lnTo>
                  <a:pt x="0" y="4"/>
                </a:lnTo>
                <a:lnTo>
                  <a:pt x="0" y="150"/>
                </a:lnTo>
                <a:lnTo>
                  <a:pt x="19" y="150"/>
                </a:lnTo>
                <a:lnTo>
                  <a:pt x="19" y="140"/>
                </a:lnTo>
                <a:lnTo>
                  <a:pt x="11" y="140"/>
                </a:lnTo>
                <a:lnTo>
                  <a:pt x="11" y="128"/>
                </a:lnTo>
                <a:lnTo>
                  <a:pt x="19" y="128"/>
                </a:lnTo>
                <a:lnTo>
                  <a:pt x="19" y="120"/>
                </a:lnTo>
                <a:lnTo>
                  <a:pt x="11" y="120"/>
                </a:lnTo>
                <a:lnTo>
                  <a:pt x="11" y="108"/>
                </a:lnTo>
                <a:lnTo>
                  <a:pt x="19" y="108"/>
                </a:lnTo>
                <a:lnTo>
                  <a:pt x="19" y="97"/>
                </a:lnTo>
                <a:lnTo>
                  <a:pt x="11" y="97"/>
                </a:lnTo>
                <a:lnTo>
                  <a:pt x="11" y="13"/>
                </a:lnTo>
                <a:lnTo>
                  <a:pt x="19" y="13"/>
                </a:lnTo>
                <a:lnTo>
                  <a:pt x="19" y="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87" name="Freeform 221"/>
          <p:cNvSpPr/>
          <p:nvPr/>
        </p:nvSpPr>
        <p:spPr bwMode="auto">
          <a:xfrm>
            <a:off x="7442200" y="3394075"/>
            <a:ext cx="109538" cy="47625"/>
          </a:xfrm>
          <a:custGeom>
            <a:avLst/>
            <a:gdLst>
              <a:gd name="T0" fmla="*/ 0 w 69"/>
              <a:gd name="T1" fmla="*/ 17 h 30"/>
              <a:gd name="T2" fmla="*/ 27 w 69"/>
              <a:gd name="T3" fmla="*/ 30 h 30"/>
              <a:gd name="T4" fmla="*/ 69 w 69"/>
              <a:gd name="T5" fmla="*/ 30 h 30"/>
              <a:gd name="T6" fmla="*/ 8 w 69"/>
              <a:gd name="T7" fmla="*/ 0 h 30"/>
              <a:gd name="T8" fmla="*/ 0 w 69"/>
              <a:gd name="T9" fmla="*/ 17 h 30"/>
            </a:gdLst>
            <a:ahLst/>
            <a:cxnLst>
              <a:cxn ang="0">
                <a:pos x="T0" y="T1"/>
              </a:cxn>
              <a:cxn ang="0">
                <a:pos x="T2" y="T3"/>
              </a:cxn>
              <a:cxn ang="0">
                <a:pos x="T4" y="T5"/>
              </a:cxn>
              <a:cxn ang="0">
                <a:pos x="T6" y="T7"/>
              </a:cxn>
              <a:cxn ang="0">
                <a:pos x="T8" y="T9"/>
              </a:cxn>
            </a:cxnLst>
            <a:rect l="0" t="0" r="r" b="b"/>
            <a:pathLst>
              <a:path w="69" h="30">
                <a:moveTo>
                  <a:pt x="0" y="17"/>
                </a:moveTo>
                <a:lnTo>
                  <a:pt x="27" y="30"/>
                </a:lnTo>
                <a:lnTo>
                  <a:pt x="69" y="30"/>
                </a:lnTo>
                <a:lnTo>
                  <a:pt x="8" y="0"/>
                </a:lnTo>
                <a:lnTo>
                  <a:pt x="0"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88" name="Freeform 222"/>
          <p:cNvSpPr>
            <a:spLocks noEditPoints="1"/>
          </p:cNvSpPr>
          <p:nvPr/>
        </p:nvSpPr>
        <p:spPr bwMode="auto">
          <a:xfrm>
            <a:off x="7442200" y="3449638"/>
            <a:ext cx="263525" cy="131762"/>
          </a:xfrm>
          <a:custGeom>
            <a:avLst/>
            <a:gdLst>
              <a:gd name="T0" fmla="*/ 67 w 166"/>
              <a:gd name="T1" fmla="*/ 83 h 83"/>
              <a:gd name="T2" fmla="*/ 134 w 166"/>
              <a:gd name="T3" fmla="*/ 83 h 83"/>
              <a:gd name="T4" fmla="*/ 134 w 166"/>
              <a:gd name="T5" fmla="*/ 66 h 83"/>
              <a:gd name="T6" fmla="*/ 166 w 166"/>
              <a:gd name="T7" fmla="*/ 66 h 83"/>
              <a:gd name="T8" fmla="*/ 166 w 166"/>
              <a:gd name="T9" fmla="*/ 16 h 83"/>
              <a:gd name="T10" fmla="*/ 134 w 166"/>
              <a:gd name="T11" fmla="*/ 16 h 83"/>
              <a:gd name="T12" fmla="*/ 134 w 166"/>
              <a:gd name="T13" fmla="*/ 0 h 83"/>
              <a:gd name="T14" fmla="*/ 78 w 166"/>
              <a:gd name="T15" fmla="*/ 0 h 83"/>
              <a:gd name="T16" fmla="*/ 67 w 166"/>
              <a:gd name="T17" fmla="*/ 0 h 83"/>
              <a:gd name="T18" fmla="*/ 67 w 166"/>
              <a:gd name="T19" fmla="*/ 32 h 83"/>
              <a:gd name="T20" fmla="*/ 100 w 166"/>
              <a:gd name="T21" fmla="*/ 32 h 83"/>
              <a:gd name="T22" fmla="*/ 100 w 166"/>
              <a:gd name="T23" fmla="*/ 50 h 83"/>
              <a:gd name="T24" fmla="*/ 67 w 166"/>
              <a:gd name="T25" fmla="*/ 50 h 83"/>
              <a:gd name="T26" fmla="*/ 67 w 166"/>
              <a:gd name="T27" fmla="*/ 83 h 83"/>
              <a:gd name="T28" fmla="*/ 0 w 166"/>
              <a:gd name="T29" fmla="*/ 83 h 83"/>
              <a:gd name="T30" fmla="*/ 67 w 166"/>
              <a:gd name="T31" fmla="*/ 83 h 83"/>
              <a:gd name="T32" fmla="*/ 67 w 166"/>
              <a:gd name="T33" fmla="*/ 50 h 83"/>
              <a:gd name="T34" fmla="*/ 33 w 166"/>
              <a:gd name="T35" fmla="*/ 50 h 83"/>
              <a:gd name="T36" fmla="*/ 33 w 166"/>
              <a:gd name="T37" fmla="*/ 32 h 83"/>
              <a:gd name="T38" fmla="*/ 67 w 166"/>
              <a:gd name="T39" fmla="*/ 32 h 83"/>
              <a:gd name="T40" fmla="*/ 67 w 166"/>
              <a:gd name="T41" fmla="*/ 0 h 83"/>
              <a:gd name="T42" fmla="*/ 36 w 166"/>
              <a:gd name="T43" fmla="*/ 0 h 83"/>
              <a:gd name="T44" fmla="*/ 0 w 166"/>
              <a:gd name="T45" fmla="*/ 0 h 83"/>
              <a:gd name="T46" fmla="*/ 0 w 166"/>
              <a:gd name="T4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6" h="83">
                <a:moveTo>
                  <a:pt x="67" y="83"/>
                </a:moveTo>
                <a:lnTo>
                  <a:pt x="134" y="83"/>
                </a:lnTo>
                <a:lnTo>
                  <a:pt x="134" y="66"/>
                </a:lnTo>
                <a:lnTo>
                  <a:pt x="166" y="66"/>
                </a:lnTo>
                <a:lnTo>
                  <a:pt x="166" y="16"/>
                </a:lnTo>
                <a:lnTo>
                  <a:pt x="134" y="16"/>
                </a:lnTo>
                <a:lnTo>
                  <a:pt x="134" y="0"/>
                </a:lnTo>
                <a:lnTo>
                  <a:pt x="78" y="0"/>
                </a:lnTo>
                <a:lnTo>
                  <a:pt x="67" y="0"/>
                </a:lnTo>
                <a:lnTo>
                  <a:pt x="67" y="32"/>
                </a:lnTo>
                <a:lnTo>
                  <a:pt x="100" y="32"/>
                </a:lnTo>
                <a:lnTo>
                  <a:pt x="100" y="50"/>
                </a:lnTo>
                <a:lnTo>
                  <a:pt x="67" y="50"/>
                </a:lnTo>
                <a:lnTo>
                  <a:pt x="67" y="83"/>
                </a:lnTo>
                <a:close/>
                <a:moveTo>
                  <a:pt x="0" y="83"/>
                </a:moveTo>
                <a:lnTo>
                  <a:pt x="67" y="83"/>
                </a:lnTo>
                <a:lnTo>
                  <a:pt x="67" y="50"/>
                </a:lnTo>
                <a:lnTo>
                  <a:pt x="33" y="50"/>
                </a:lnTo>
                <a:lnTo>
                  <a:pt x="33" y="32"/>
                </a:lnTo>
                <a:lnTo>
                  <a:pt x="67" y="32"/>
                </a:lnTo>
                <a:lnTo>
                  <a:pt x="67" y="0"/>
                </a:lnTo>
                <a:lnTo>
                  <a:pt x="36" y="0"/>
                </a:lnTo>
                <a:lnTo>
                  <a:pt x="0" y="0"/>
                </a:lnTo>
                <a:lnTo>
                  <a:pt x="0" y="8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89" name="Freeform 223"/>
          <p:cNvSpPr>
            <a:spLocks noEditPoints="1"/>
          </p:cNvSpPr>
          <p:nvPr/>
        </p:nvSpPr>
        <p:spPr bwMode="auto">
          <a:xfrm>
            <a:off x="6586538" y="2509838"/>
            <a:ext cx="188912" cy="150812"/>
          </a:xfrm>
          <a:custGeom>
            <a:avLst/>
            <a:gdLst>
              <a:gd name="T0" fmla="*/ 88 w 111"/>
              <a:gd name="T1" fmla="*/ 89 h 89"/>
              <a:gd name="T2" fmla="*/ 88 w 111"/>
              <a:gd name="T3" fmla="*/ 58 h 89"/>
              <a:gd name="T4" fmla="*/ 102 w 111"/>
              <a:gd name="T5" fmla="*/ 45 h 89"/>
              <a:gd name="T6" fmla="*/ 111 w 111"/>
              <a:gd name="T7" fmla="*/ 45 h 89"/>
              <a:gd name="T8" fmla="*/ 111 w 111"/>
              <a:gd name="T9" fmla="*/ 12 h 89"/>
              <a:gd name="T10" fmla="*/ 99 w 111"/>
              <a:gd name="T11" fmla="*/ 0 h 89"/>
              <a:gd name="T12" fmla="*/ 72 w 111"/>
              <a:gd name="T13" fmla="*/ 0 h 89"/>
              <a:gd name="T14" fmla="*/ 72 w 111"/>
              <a:gd name="T15" fmla="*/ 14 h 89"/>
              <a:gd name="T16" fmla="*/ 82 w 111"/>
              <a:gd name="T17" fmla="*/ 24 h 89"/>
              <a:gd name="T18" fmla="*/ 72 w 111"/>
              <a:gd name="T19" fmla="*/ 34 h 89"/>
              <a:gd name="T20" fmla="*/ 72 w 111"/>
              <a:gd name="T21" fmla="*/ 41 h 89"/>
              <a:gd name="T22" fmla="*/ 82 w 111"/>
              <a:gd name="T23" fmla="*/ 51 h 89"/>
              <a:gd name="T24" fmla="*/ 72 w 111"/>
              <a:gd name="T25" fmla="*/ 61 h 89"/>
              <a:gd name="T26" fmla="*/ 72 w 111"/>
              <a:gd name="T27" fmla="*/ 89 h 89"/>
              <a:gd name="T28" fmla="*/ 88 w 111"/>
              <a:gd name="T29" fmla="*/ 89 h 89"/>
              <a:gd name="T30" fmla="*/ 72 w 111"/>
              <a:gd name="T31" fmla="*/ 0 h 89"/>
              <a:gd name="T32" fmla="*/ 40 w 111"/>
              <a:gd name="T33" fmla="*/ 0 h 89"/>
              <a:gd name="T34" fmla="*/ 40 w 111"/>
              <a:gd name="T35" fmla="*/ 14 h 89"/>
              <a:gd name="T36" fmla="*/ 40 w 111"/>
              <a:gd name="T37" fmla="*/ 14 h 89"/>
              <a:gd name="T38" fmla="*/ 50 w 111"/>
              <a:gd name="T39" fmla="*/ 24 h 89"/>
              <a:gd name="T40" fmla="*/ 40 w 111"/>
              <a:gd name="T41" fmla="*/ 34 h 89"/>
              <a:gd name="T42" fmla="*/ 40 w 111"/>
              <a:gd name="T43" fmla="*/ 41 h 89"/>
              <a:gd name="T44" fmla="*/ 40 w 111"/>
              <a:gd name="T45" fmla="*/ 41 h 89"/>
              <a:gd name="T46" fmla="*/ 50 w 111"/>
              <a:gd name="T47" fmla="*/ 51 h 89"/>
              <a:gd name="T48" fmla="*/ 40 w 111"/>
              <a:gd name="T49" fmla="*/ 61 h 89"/>
              <a:gd name="T50" fmla="*/ 40 w 111"/>
              <a:gd name="T51" fmla="*/ 89 h 89"/>
              <a:gd name="T52" fmla="*/ 72 w 111"/>
              <a:gd name="T53" fmla="*/ 89 h 89"/>
              <a:gd name="T54" fmla="*/ 72 w 111"/>
              <a:gd name="T55" fmla="*/ 61 h 89"/>
              <a:gd name="T56" fmla="*/ 72 w 111"/>
              <a:gd name="T57" fmla="*/ 61 h 89"/>
              <a:gd name="T58" fmla="*/ 62 w 111"/>
              <a:gd name="T59" fmla="*/ 51 h 89"/>
              <a:gd name="T60" fmla="*/ 72 w 111"/>
              <a:gd name="T61" fmla="*/ 41 h 89"/>
              <a:gd name="T62" fmla="*/ 72 w 111"/>
              <a:gd name="T63" fmla="*/ 41 h 89"/>
              <a:gd name="T64" fmla="*/ 72 w 111"/>
              <a:gd name="T65" fmla="*/ 41 h 89"/>
              <a:gd name="T66" fmla="*/ 72 w 111"/>
              <a:gd name="T67" fmla="*/ 34 h 89"/>
              <a:gd name="T68" fmla="*/ 72 w 111"/>
              <a:gd name="T69" fmla="*/ 34 h 89"/>
              <a:gd name="T70" fmla="*/ 62 w 111"/>
              <a:gd name="T71" fmla="*/ 24 h 89"/>
              <a:gd name="T72" fmla="*/ 72 w 111"/>
              <a:gd name="T73" fmla="*/ 14 h 89"/>
              <a:gd name="T74" fmla="*/ 72 w 111"/>
              <a:gd name="T75" fmla="*/ 14 h 89"/>
              <a:gd name="T76" fmla="*/ 72 w 111"/>
              <a:gd name="T77" fmla="*/ 14 h 89"/>
              <a:gd name="T78" fmla="*/ 72 w 111"/>
              <a:gd name="T79" fmla="*/ 0 h 89"/>
              <a:gd name="T80" fmla="*/ 40 w 111"/>
              <a:gd name="T81" fmla="*/ 0 h 89"/>
              <a:gd name="T82" fmla="*/ 12 w 111"/>
              <a:gd name="T83" fmla="*/ 0 h 89"/>
              <a:gd name="T84" fmla="*/ 0 w 111"/>
              <a:gd name="T85" fmla="*/ 12 h 89"/>
              <a:gd name="T86" fmla="*/ 0 w 111"/>
              <a:gd name="T87" fmla="*/ 45 h 89"/>
              <a:gd name="T88" fmla="*/ 10 w 111"/>
              <a:gd name="T89" fmla="*/ 45 h 89"/>
              <a:gd name="T90" fmla="*/ 23 w 111"/>
              <a:gd name="T91" fmla="*/ 58 h 89"/>
              <a:gd name="T92" fmla="*/ 23 w 111"/>
              <a:gd name="T93" fmla="*/ 89 h 89"/>
              <a:gd name="T94" fmla="*/ 40 w 111"/>
              <a:gd name="T95" fmla="*/ 89 h 89"/>
              <a:gd name="T96" fmla="*/ 40 w 111"/>
              <a:gd name="T97" fmla="*/ 61 h 89"/>
              <a:gd name="T98" fmla="*/ 30 w 111"/>
              <a:gd name="T99" fmla="*/ 51 h 89"/>
              <a:gd name="T100" fmla="*/ 40 w 111"/>
              <a:gd name="T101" fmla="*/ 41 h 89"/>
              <a:gd name="T102" fmla="*/ 40 w 111"/>
              <a:gd name="T103" fmla="*/ 34 h 89"/>
              <a:gd name="T104" fmla="*/ 30 w 111"/>
              <a:gd name="T105" fmla="*/ 24 h 89"/>
              <a:gd name="T106" fmla="*/ 40 w 111"/>
              <a:gd name="T107" fmla="*/ 14 h 89"/>
              <a:gd name="T108" fmla="*/ 40 w 111"/>
              <a:gd name="T109" fmla="*/ 0 h 89"/>
              <a:gd name="T110" fmla="*/ 40 w 111"/>
              <a:gd name="T111" fmla="*/ 14 h 89"/>
              <a:gd name="T112" fmla="*/ 40 w 111"/>
              <a:gd name="T113" fmla="*/ 14 h 89"/>
              <a:gd name="T114" fmla="*/ 40 w 111"/>
              <a:gd name="T115" fmla="*/ 41 h 89"/>
              <a:gd name="T116" fmla="*/ 40 w 111"/>
              <a:gd name="T117" fmla="*/ 4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9">
                <a:moveTo>
                  <a:pt x="88" y="89"/>
                </a:moveTo>
                <a:cubicBezTo>
                  <a:pt x="88" y="58"/>
                  <a:pt x="88" y="58"/>
                  <a:pt x="88" y="58"/>
                </a:cubicBezTo>
                <a:cubicBezTo>
                  <a:pt x="88" y="50"/>
                  <a:pt x="94" y="45"/>
                  <a:pt x="102" y="45"/>
                </a:cubicBezTo>
                <a:cubicBezTo>
                  <a:pt x="111" y="45"/>
                  <a:pt x="111" y="45"/>
                  <a:pt x="111" y="45"/>
                </a:cubicBezTo>
                <a:cubicBezTo>
                  <a:pt x="111" y="12"/>
                  <a:pt x="111" y="12"/>
                  <a:pt x="111" y="12"/>
                </a:cubicBezTo>
                <a:cubicBezTo>
                  <a:pt x="111" y="5"/>
                  <a:pt x="106" y="0"/>
                  <a:pt x="99" y="0"/>
                </a:cubicBezTo>
                <a:cubicBezTo>
                  <a:pt x="72" y="0"/>
                  <a:pt x="72" y="0"/>
                  <a:pt x="72" y="0"/>
                </a:cubicBezTo>
                <a:cubicBezTo>
                  <a:pt x="72" y="14"/>
                  <a:pt x="72" y="14"/>
                  <a:pt x="72" y="14"/>
                </a:cubicBezTo>
                <a:cubicBezTo>
                  <a:pt x="77" y="14"/>
                  <a:pt x="82" y="19"/>
                  <a:pt x="82" y="24"/>
                </a:cubicBezTo>
                <a:cubicBezTo>
                  <a:pt x="82" y="30"/>
                  <a:pt x="77" y="34"/>
                  <a:pt x="72" y="34"/>
                </a:cubicBezTo>
                <a:cubicBezTo>
                  <a:pt x="72" y="41"/>
                  <a:pt x="72" y="41"/>
                  <a:pt x="72" y="41"/>
                </a:cubicBezTo>
                <a:cubicBezTo>
                  <a:pt x="77" y="41"/>
                  <a:pt x="82" y="45"/>
                  <a:pt x="82" y="51"/>
                </a:cubicBezTo>
                <a:cubicBezTo>
                  <a:pt x="82" y="56"/>
                  <a:pt x="77" y="61"/>
                  <a:pt x="72" y="61"/>
                </a:cubicBezTo>
                <a:cubicBezTo>
                  <a:pt x="72" y="89"/>
                  <a:pt x="72" y="89"/>
                  <a:pt x="72" y="89"/>
                </a:cubicBezTo>
                <a:lnTo>
                  <a:pt x="88" y="89"/>
                </a:lnTo>
                <a:close/>
                <a:moveTo>
                  <a:pt x="72" y="0"/>
                </a:moveTo>
                <a:cubicBezTo>
                  <a:pt x="40" y="0"/>
                  <a:pt x="40" y="0"/>
                  <a:pt x="40" y="0"/>
                </a:cubicBezTo>
                <a:cubicBezTo>
                  <a:pt x="40" y="14"/>
                  <a:pt x="40" y="14"/>
                  <a:pt x="40" y="14"/>
                </a:cubicBezTo>
                <a:cubicBezTo>
                  <a:pt x="40" y="14"/>
                  <a:pt x="40" y="14"/>
                  <a:pt x="40" y="14"/>
                </a:cubicBezTo>
                <a:cubicBezTo>
                  <a:pt x="45" y="14"/>
                  <a:pt x="50" y="19"/>
                  <a:pt x="50" y="24"/>
                </a:cubicBezTo>
                <a:cubicBezTo>
                  <a:pt x="50" y="30"/>
                  <a:pt x="45" y="34"/>
                  <a:pt x="40" y="34"/>
                </a:cubicBezTo>
                <a:cubicBezTo>
                  <a:pt x="40" y="41"/>
                  <a:pt x="40" y="41"/>
                  <a:pt x="40" y="41"/>
                </a:cubicBezTo>
                <a:cubicBezTo>
                  <a:pt x="40" y="41"/>
                  <a:pt x="40" y="41"/>
                  <a:pt x="40" y="41"/>
                </a:cubicBezTo>
                <a:cubicBezTo>
                  <a:pt x="45" y="41"/>
                  <a:pt x="50" y="45"/>
                  <a:pt x="50" y="51"/>
                </a:cubicBezTo>
                <a:cubicBezTo>
                  <a:pt x="50" y="56"/>
                  <a:pt x="45" y="61"/>
                  <a:pt x="40" y="61"/>
                </a:cubicBezTo>
                <a:cubicBezTo>
                  <a:pt x="40" y="89"/>
                  <a:pt x="40" y="89"/>
                  <a:pt x="40" y="89"/>
                </a:cubicBezTo>
                <a:cubicBezTo>
                  <a:pt x="72" y="89"/>
                  <a:pt x="72" y="89"/>
                  <a:pt x="72" y="89"/>
                </a:cubicBezTo>
                <a:cubicBezTo>
                  <a:pt x="72" y="61"/>
                  <a:pt x="72" y="61"/>
                  <a:pt x="72" y="61"/>
                </a:cubicBezTo>
                <a:cubicBezTo>
                  <a:pt x="72" y="61"/>
                  <a:pt x="72" y="61"/>
                  <a:pt x="72" y="61"/>
                </a:cubicBezTo>
                <a:cubicBezTo>
                  <a:pt x="66" y="61"/>
                  <a:pt x="62" y="56"/>
                  <a:pt x="62" y="51"/>
                </a:cubicBezTo>
                <a:cubicBezTo>
                  <a:pt x="62" y="45"/>
                  <a:pt x="66" y="41"/>
                  <a:pt x="72" y="41"/>
                </a:cubicBezTo>
                <a:cubicBezTo>
                  <a:pt x="72" y="41"/>
                  <a:pt x="72" y="41"/>
                  <a:pt x="72" y="41"/>
                </a:cubicBezTo>
                <a:cubicBezTo>
                  <a:pt x="72" y="41"/>
                  <a:pt x="72" y="41"/>
                  <a:pt x="72" y="41"/>
                </a:cubicBezTo>
                <a:cubicBezTo>
                  <a:pt x="72" y="34"/>
                  <a:pt x="72" y="34"/>
                  <a:pt x="72" y="34"/>
                </a:cubicBezTo>
                <a:cubicBezTo>
                  <a:pt x="72" y="34"/>
                  <a:pt x="72" y="34"/>
                  <a:pt x="72" y="34"/>
                </a:cubicBezTo>
                <a:cubicBezTo>
                  <a:pt x="66" y="34"/>
                  <a:pt x="62" y="30"/>
                  <a:pt x="62" y="24"/>
                </a:cubicBezTo>
                <a:cubicBezTo>
                  <a:pt x="62" y="19"/>
                  <a:pt x="66" y="14"/>
                  <a:pt x="72" y="14"/>
                </a:cubicBezTo>
                <a:cubicBezTo>
                  <a:pt x="72" y="14"/>
                  <a:pt x="72" y="14"/>
                  <a:pt x="72" y="14"/>
                </a:cubicBezTo>
                <a:cubicBezTo>
                  <a:pt x="72" y="14"/>
                  <a:pt x="72" y="14"/>
                  <a:pt x="72" y="14"/>
                </a:cubicBezTo>
                <a:lnTo>
                  <a:pt x="72" y="0"/>
                </a:lnTo>
                <a:close/>
                <a:moveTo>
                  <a:pt x="40" y="0"/>
                </a:moveTo>
                <a:cubicBezTo>
                  <a:pt x="12" y="0"/>
                  <a:pt x="12" y="0"/>
                  <a:pt x="12" y="0"/>
                </a:cubicBezTo>
                <a:cubicBezTo>
                  <a:pt x="6" y="0"/>
                  <a:pt x="0" y="5"/>
                  <a:pt x="0" y="12"/>
                </a:cubicBezTo>
                <a:cubicBezTo>
                  <a:pt x="0" y="45"/>
                  <a:pt x="0" y="45"/>
                  <a:pt x="0" y="45"/>
                </a:cubicBezTo>
                <a:cubicBezTo>
                  <a:pt x="10" y="45"/>
                  <a:pt x="10" y="45"/>
                  <a:pt x="10" y="45"/>
                </a:cubicBezTo>
                <a:cubicBezTo>
                  <a:pt x="19" y="45"/>
                  <a:pt x="23" y="50"/>
                  <a:pt x="23" y="58"/>
                </a:cubicBezTo>
                <a:cubicBezTo>
                  <a:pt x="23" y="89"/>
                  <a:pt x="23" y="89"/>
                  <a:pt x="23" y="89"/>
                </a:cubicBezTo>
                <a:cubicBezTo>
                  <a:pt x="40" y="89"/>
                  <a:pt x="40" y="89"/>
                  <a:pt x="40" y="89"/>
                </a:cubicBezTo>
                <a:cubicBezTo>
                  <a:pt x="40" y="61"/>
                  <a:pt x="40" y="61"/>
                  <a:pt x="40" y="61"/>
                </a:cubicBezTo>
                <a:cubicBezTo>
                  <a:pt x="34" y="61"/>
                  <a:pt x="30" y="56"/>
                  <a:pt x="30" y="51"/>
                </a:cubicBezTo>
                <a:cubicBezTo>
                  <a:pt x="30" y="45"/>
                  <a:pt x="34" y="41"/>
                  <a:pt x="40" y="41"/>
                </a:cubicBezTo>
                <a:cubicBezTo>
                  <a:pt x="40" y="34"/>
                  <a:pt x="40" y="34"/>
                  <a:pt x="40" y="34"/>
                </a:cubicBezTo>
                <a:cubicBezTo>
                  <a:pt x="34" y="34"/>
                  <a:pt x="30" y="30"/>
                  <a:pt x="30" y="24"/>
                </a:cubicBezTo>
                <a:cubicBezTo>
                  <a:pt x="30" y="19"/>
                  <a:pt x="34" y="14"/>
                  <a:pt x="40" y="14"/>
                </a:cubicBezTo>
                <a:cubicBezTo>
                  <a:pt x="40" y="0"/>
                  <a:pt x="40" y="0"/>
                  <a:pt x="40" y="0"/>
                </a:cubicBezTo>
                <a:close/>
                <a:moveTo>
                  <a:pt x="40" y="14"/>
                </a:moveTo>
                <a:cubicBezTo>
                  <a:pt x="40" y="14"/>
                  <a:pt x="40" y="14"/>
                  <a:pt x="40" y="14"/>
                </a:cubicBezTo>
                <a:close/>
                <a:moveTo>
                  <a:pt x="40" y="41"/>
                </a:moveTo>
                <a:cubicBezTo>
                  <a:pt x="40" y="41"/>
                  <a:pt x="40" y="41"/>
                  <a:pt x="40" y="41"/>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90" name="Freeform 224"/>
          <p:cNvSpPr/>
          <p:nvPr/>
        </p:nvSpPr>
        <p:spPr bwMode="auto">
          <a:xfrm>
            <a:off x="6553200" y="2593975"/>
            <a:ext cx="255588" cy="134938"/>
          </a:xfrm>
          <a:custGeom>
            <a:avLst/>
            <a:gdLst>
              <a:gd name="T0" fmla="*/ 142 w 151"/>
              <a:gd name="T1" fmla="*/ 0 h 80"/>
              <a:gd name="T2" fmla="*/ 131 w 151"/>
              <a:gd name="T3" fmla="*/ 0 h 80"/>
              <a:gd name="T4" fmla="*/ 122 w 151"/>
              <a:gd name="T5" fmla="*/ 0 h 80"/>
              <a:gd name="T6" fmla="*/ 112 w 151"/>
              <a:gd name="T7" fmla="*/ 9 h 80"/>
              <a:gd name="T8" fmla="*/ 112 w 151"/>
              <a:gd name="T9" fmla="*/ 44 h 80"/>
              <a:gd name="T10" fmla="*/ 39 w 151"/>
              <a:gd name="T11" fmla="*/ 44 h 80"/>
              <a:gd name="T12" fmla="*/ 39 w 151"/>
              <a:gd name="T13" fmla="*/ 9 h 80"/>
              <a:gd name="T14" fmla="*/ 30 w 151"/>
              <a:gd name="T15" fmla="*/ 0 h 80"/>
              <a:gd name="T16" fmla="*/ 20 w 151"/>
              <a:gd name="T17" fmla="*/ 0 h 80"/>
              <a:gd name="T18" fmla="*/ 11 w 151"/>
              <a:gd name="T19" fmla="*/ 0 h 80"/>
              <a:gd name="T20" fmla="*/ 0 w 151"/>
              <a:gd name="T21" fmla="*/ 9 h 80"/>
              <a:gd name="T22" fmla="*/ 0 w 151"/>
              <a:gd name="T23" fmla="*/ 60 h 80"/>
              <a:gd name="T24" fmla="*/ 15 w 151"/>
              <a:gd name="T25" fmla="*/ 74 h 80"/>
              <a:gd name="T26" fmla="*/ 15 w 151"/>
              <a:gd name="T27" fmla="*/ 76 h 80"/>
              <a:gd name="T28" fmla="*/ 16 w 151"/>
              <a:gd name="T29" fmla="*/ 78 h 80"/>
              <a:gd name="T30" fmla="*/ 21 w 151"/>
              <a:gd name="T31" fmla="*/ 80 h 80"/>
              <a:gd name="T32" fmla="*/ 23 w 151"/>
              <a:gd name="T33" fmla="*/ 80 h 80"/>
              <a:gd name="T34" fmla="*/ 28 w 151"/>
              <a:gd name="T35" fmla="*/ 78 h 80"/>
              <a:gd name="T36" fmla="*/ 30 w 151"/>
              <a:gd name="T37" fmla="*/ 76 h 80"/>
              <a:gd name="T38" fmla="*/ 30 w 151"/>
              <a:gd name="T39" fmla="*/ 74 h 80"/>
              <a:gd name="T40" fmla="*/ 122 w 151"/>
              <a:gd name="T41" fmla="*/ 74 h 80"/>
              <a:gd name="T42" fmla="*/ 122 w 151"/>
              <a:gd name="T43" fmla="*/ 76 h 80"/>
              <a:gd name="T44" fmla="*/ 123 w 151"/>
              <a:gd name="T45" fmla="*/ 78 h 80"/>
              <a:gd name="T46" fmla="*/ 128 w 151"/>
              <a:gd name="T47" fmla="*/ 80 h 80"/>
              <a:gd name="T48" fmla="*/ 130 w 151"/>
              <a:gd name="T49" fmla="*/ 80 h 80"/>
              <a:gd name="T50" fmla="*/ 135 w 151"/>
              <a:gd name="T51" fmla="*/ 78 h 80"/>
              <a:gd name="T52" fmla="*/ 137 w 151"/>
              <a:gd name="T53" fmla="*/ 76 h 80"/>
              <a:gd name="T54" fmla="*/ 137 w 151"/>
              <a:gd name="T55" fmla="*/ 74 h 80"/>
              <a:gd name="T56" fmla="*/ 142 w 151"/>
              <a:gd name="T57" fmla="*/ 74 h 80"/>
              <a:gd name="T58" fmla="*/ 151 w 151"/>
              <a:gd name="T59" fmla="*/ 60 h 80"/>
              <a:gd name="T60" fmla="*/ 151 w 151"/>
              <a:gd name="T61" fmla="*/ 9 h 80"/>
              <a:gd name="T62" fmla="*/ 142 w 151"/>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 h="80">
                <a:moveTo>
                  <a:pt x="142" y="0"/>
                </a:moveTo>
                <a:cubicBezTo>
                  <a:pt x="131" y="0"/>
                  <a:pt x="131" y="0"/>
                  <a:pt x="131" y="0"/>
                </a:cubicBezTo>
                <a:cubicBezTo>
                  <a:pt x="122" y="0"/>
                  <a:pt x="122" y="0"/>
                  <a:pt x="122" y="0"/>
                </a:cubicBezTo>
                <a:cubicBezTo>
                  <a:pt x="116" y="0"/>
                  <a:pt x="112" y="3"/>
                  <a:pt x="112" y="9"/>
                </a:cubicBezTo>
                <a:cubicBezTo>
                  <a:pt x="112" y="44"/>
                  <a:pt x="112" y="44"/>
                  <a:pt x="112" y="44"/>
                </a:cubicBezTo>
                <a:cubicBezTo>
                  <a:pt x="39" y="44"/>
                  <a:pt x="39" y="44"/>
                  <a:pt x="39" y="44"/>
                </a:cubicBezTo>
                <a:cubicBezTo>
                  <a:pt x="39" y="9"/>
                  <a:pt x="39" y="9"/>
                  <a:pt x="39" y="9"/>
                </a:cubicBezTo>
                <a:cubicBezTo>
                  <a:pt x="39" y="3"/>
                  <a:pt x="36" y="0"/>
                  <a:pt x="30" y="0"/>
                </a:cubicBezTo>
                <a:cubicBezTo>
                  <a:pt x="20" y="0"/>
                  <a:pt x="20" y="0"/>
                  <a:pt x="20" y="0"/>
                </a:cubicBezTo>
                <a:cubicBezTo>
                  <a:pt x="11" y="0"/>
                  <a:pt x="11" y="0"/>
                  <a:pt x="11" y="0"/>
                </a:cubicBezTo>
                <a:cubicBezTo>
                  <a:pt x="4" y="0"/>
                  <a:pt x="0" y="3"/>
                  <a:pt x="0" y="9"/>
                </a:cubicBezTo>
                <a:cubicBezTo>
                  <a:pt x="0" y="60"/>
                  <a:pt x="0" y="60"/>
                  <a:pt x="0" y="60"/>
                </a:cubicBezTo>
                <a:cubicBezTo>
                  <a:pt x="0" y="66"/>
                  <a:pt x="8" y="74"/>
                  <a:pt x="15" y="74"/>
                </a:cubicBezTo>
                <a:cubicBezTo>
                  <a:pt x="15" y="75"/>
                  <a:pt x="15" y="75"/>
                  <a:pt x="15" y="76"/>
                </a:cubicBezTo>
                <a:cubicBezTo>
                  <a:pt x="15" y="77"/>
                  <a:pt x="15" y="77"/>
                  <a:pt x="16" y="78"/>
                </a:cubicBezTo>
                <a:cubicBezTo>
                  <a:pt x="17" y="80"/>
                  <a:pt x="19" y="80"/>
                  <a:pt x="21" y="80"/>
                </a:cubicBezTo>
                <a:cubicBezTo>
                  <a:pt x="23" y="80"/>
                  <a:pt x="23" y="80"/>
                  <a:pt x="23" y="80"/>
                </a:cubicBezTo>
                <a:cubicBezTo>
                  <a:pt x="25" y="80"/>
                  <a:pt x="27" y="80"/>
                  <a:pt x="28" y="78"/>
                </a:cubicBezTo>
                <a:cubicBezTo>
                  <a:pt x="29" y="77"/>
                  <a:pt x="29" y="77"/>
                  <a:pt x="30" y="76"/>
                </a:cubicBezTo>
                <a:cubicBezTo>
                  <a:pt x="30" y="75"/>
                  <a:pt x="30" y="75"/>
                  <a:pt x="30" y="74"/>
                </a:cubicBezTo>
                <a:cubicBezTo>
                  <a:pt x="122" y="74"/>
                  <a:pt x="122" y="74"/>
                  <a:pt x="122" y="74"/>
                </a:cubicBezTo>
                <a:cubicBezTo>
                  <a:pt x="122" y="75"/>
                  <a:pt x="122" y="75"/>
                  <a:pt x="122" y="76"/>
                </a:cubicBezTo>
                <a:cubicBezTo>
                  <a:pt x="122" y="77"/>
                  <a:pt x="123" y="77"/>
                  <a:pt x="123" y="78"/>
                </a:cubicBezTo>
                <a:cubicBezTo>
                  <a:pt x="124" y="80"/>
                  <a:pt x="126" y="80"/>
                  <a:pt x="128" y="80"/>
                </a:cubicBezTo>
                <a:cubicBezTo>
                  <a:pt x="130" y="80"/>
                  <a:pt x="130" y="80"/>
                  <a:pt x="130" y="80"/>
                </a:cubicBezTo>
                <a:cubicBezTo>
                  <a:pt x="132" y="80"/>
                  <a:pt x="134" y="80"/>
                  <a:pt x="135" y="78"/>
                </a:cubicBezTo>
                <a:cubicBezTo>
                  <a:pt x="136" y="77"/>
                  <a:pt x="136" y="77"/>
                  <a:pt x="137" y="76"/>
                </a:cubicBezTo>
                <a:cubicBezTo>
                  <a:pt x="137" y="75"/>
                  <a:pt x="137" y="75"/>
                  <a:pt x="137" y="74"/>
                </a:cubicBezTo>
                <a:cubicBezTo>
                  <a:pt x="142" y="74"/>
                  <a:pt x="142" y="74"/>
                  <a:pt x="142" y="74"/>
                </a:cubicBezTo>
                <a:cubicBezTo>
                  <a:pt x="148" y="74"/>
                  <a:pt x="151" y="66"/>
                  <a:pt x="151" y="60"/>
                </a:cubicBezTo>
                <a:cubicBezTo>
                  <a:pt x="151" y="9"/>
                  <a:pt x="151" y="9"/>
                  <a:pt x="151" y="9"/>
                </a:cubicBezTo>
                <a:cubicBezTo>
                  <a:pt x="151" y="3"/>
                  <a:pt x="148" y="0"/>
                  <a:pt x="142"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91" name="Oval 225"/>
          <p:cNvSpPr>
            <a:spLocks noChangeArrowheads="1"/>
          </p:cNvSpPr>
          <p:nvPr/>
        </p:nvSpPr>
        <p:spPr bwMode="auto">
          <a:xfrm>
            <a:off x="6645275" y="2541588"/>
            <a:ext cx="19050" cy="190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92" name="Oval 226"/>
          <p:cNvSpPr>
            <a:spLocks noChangeArrowheads="1"/>
          </p:cNvSpPr>
          <p:nvPr/>
        </p:nvSpPr>
        <p:spPr bwMode="auto">
          <a:xfrm>
            <a:off x="6699250" y="2541588"/>
            <a:ext cx="19050" cy="190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93" name="Oval 227"/>
          <p:cNvSpPr>
            <a:spLocks noChangeArrowheads="1"/>
          </p:cNvSpPr>
          <p:nvPr/>
        </p:nvSpPr>
        <p:spPr bwMode="auto">
          <a:xfrm>
            <a:off x="6645275" y="2586038"/>
            <a:ext cx="19050" cy="2063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94" name="Oval 228"/>
          <p:cNvSpPr>
            <a:spLocks noChangeArrowheads="1"/>
          </p:cNvSpPr>
          <p:nvPr/>
        </p:nvSpPr>
        <p:spPr bwMode="auto">
          <a:xfrm>
            <a:off x="6699250" y="2586038"/>
            <a:ext cx="19050" cy="2063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2995" name="Freeform 229"/>
          <p:cNvSpPr/>
          <p:nvPr/>
        </p:nvSpPr>
        <p:spPr bwMode="auto">
          <a:xfrm>
            <a:off x="6526213" y="2867025"/>
            <a:ext cx="228600" cy="61913"/>
          </a:xfrm>
          <a:custGeom>
            <a:avLst/>
            <a:gdLst>
              <a:gd name="T0" fmla="*/ 19 w 144"/>
              <a:gd name="T1" fmla="*/ 39 h 39"/>
              <a:gd name="T2" fmla="*/ 22 w 144"/>
              <a:gd name="T3" fmla="*/ 39 h 39"/>
              <a:gd name="T4" fmla="*/ 120 w 144"/>
              <a:gd name="T5" fmla="*/ 39 h 39"/>
              <a:gd name="T6" fmla="*/ 124 w 144"/>
              <a:gd name="T7" fmla="*/ 39 h 39"/>
              <a:gd name="T8" fmla="*/ 144 w 144"/>
              <a:gd name="T9" fmla="*/ 0 h 39"/>
              <a:gd name="T10" fmla="*/ 143 w 144"/>
              <a:gd name="T11" fmla="*/ 0 h 39"/>
              <a:gd name="T12" fmla="*/ 121 w 144"/>
              <a:gd name="T13" fmla="*/ 0 h 39"/>
              <a:gd name="T14" fmla="*/ 104 w 144"/>
              <a:gd name="T15" fmla="*/ 0 h 39"/>
              <a:gd name="T16" fmla="*/ 38 w 144"/>
              <a:gd name="T17" fmla="*/ 0 h 39"/>
              <a:gd name="T18" fmla="*/ 21 w 144"/>
              <a:gd name="T19" fmla="*/ 0 h 39"/>
              <a:gd name="T20" fmla="*/ 0 w 144"/>
              <a:gd name="T21" fmla="*/ 0 h 39"/>
              <a:gd name="T22" fmla="*/ 19 w 144"/>
              <a:gd name="T2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39">
                <a:moveTo>
                  <a:pt x="19" y="39"/>
                </a:moveTo>
                <a:lnTo>
                  <a:pt x="22" y="39"/>
                </a:lnTo>
                <a:lnTo>
                  <a:pt x="120" y="39"/>
                </a:lnTo>
                <a:lnTo>
                  <a:pt x="124" y="39"/>
                </a:lnTo>
                <a:lnTo>
                  <a:pt x="144" y="0"/>
                </a:lnTo>
                <a:lnTo>
                  <a:pt x="143" y="0"/>
                </a:lnTo>
                <a:lnTo>
                  <a:pt x="121" y="0"/>
                </a:lnTo>
                <a:lnTo>
                  <a:pt x="104" y="0"/>
                </a:lnTo>
                <a:lnTo>
                  <a:pt x="38" y="0"/>
                </a:lnTo>
                <a:lnTo>
                  <a:pt x="21" y="0"/>
                </a:lnTo>
                <a:lnTo>
                  <a:pt x="0" y="0"/>
                </a:lnTo>
                <a:lnTo>
                  <a:pt x="19" y="3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96" name="Freeform 230"/>
          <p:cNvSpPr/>
          <p:nvPr/>
        </p:nvSpPr>
        <p:spPr bwMode="auto">
          <a:xfrm>
            <a:off x="6524625" y="2882900"/>
            <a:ext cx="228600" cy="106363"/>
          </a:xfrm>
          <a:custGeom>
            <a:avLst/>
            <a:gdLst>
              <a:gd name="T0" fmla="*/ 0 w 135"/>
              <a:gd name="T1" fmla="*/ 63 h 63"/>
              <a:gd name="T2" fmla="*/ 135 w 135"/>
              <a:gd name="T3" fmla="*/ 63 h 63"/>
              <a:gd name="T4" fmla="*/ 135 w 135"/>
              <a:gd name="T5" fmla="*/ 0 h 63"/>
              <a:gd name="T6" fmla="*/ 120 w 135"/>
              <a:gd name="T7" fmla="*/ 29 h 63"/>
              <a:gd name="T8" fmla="*/ 119 w 135"/>
              <a:gd name="T9" fmla="*/ 31 h 63"/>
              <a:gd name="T10" fmla="*/ 117 w 135"/>
              <a:gd name="T11" fmla="*/ 31 h 63"/>
              <a:gd name="T12" fmla="*/ 112 w 135"/>
              <a:gd name="T13" fmla="*/ 31 h 63"/>
              <a:gd name="T14" fmla="*/ 78 w 135"/>
              <a:gd name="T15" fmla="*/ 31 h 63"/>
              <a:gd name="T16" fmla="*/ 79 w 135"/>
              <a:gd name="T17" fmla="*/ 33 h 63"/>
              <a:gd name="T18" fmla="*/ 77 w 135"/>
              <a:gd name="T19" fmla="*/ 38 h 63"/>
              <a:gd name="T20" fmla="*/ 68 w 135"/>
              <a:gd name="T21" fmla="*/ 43 h 63"/>
              <a:gd name="T22" fmla="*/ 59 w 135"/>
              <a:gd name="T23" fmla="*/ 38 h 63"/>
              <a:gd name="T24" fmla="*/ 58 w 135"/>
              <a:gd name="T25" fmla="*/ 33 h 63"/>
              <a:gd name="T26" fmla="*/ 58 w 135"/>
              <a:gd name="T27" fmla="*/ 31 h 63"/>
              <a:gd name="T28" fmla="*/ 24 w 135"/>
              <a:gd name="T29" fmla="*/ 31 h 63"/>
              <a:gd name="T30" fmla="*/ 19 w 135"/>
              <a:gd name="T31" fmla="*/ 31 h 63"/>
              <a:gd name="T32" fmla="*/ 17 w 135"/>
              <a:gd name="T33" fmla="*/ 31 h 63"/>
              <a:gd name="T34" fmla="*/ 15 w 135"/>
              <a:gd name="T35" fmla="*/ 29 h 63"/>
              <a:gd name="T36" fmla="*/ 0 w 135"/>
              <a:gd name="T37" fmla="*/ 0 h 63"/>
              <a:gd name="T38" fmla="*/ 0 w 135"/>
              <a:gd name="T39"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63">
                <a:moveTo>
                  <a:pt x="0" y="63"/>
                </a:moveTo>
                <a:cubicBezTo>
                  <a:pt x="135" y="63"/>
                  <a:pt x="135" y="63"/>
                  <a:pt x="135" y="63"/>
                </a:cubicBezTo>
                <a:cubicBezTo>
                  <a:pt x="135" y="0"/>
                  <a:pt x="135" y="0"/>
                  <a:pt x="135" y="0"/>
                </a:cubicBezTo>
                <a:cubicBezTo>
                  <a:pt x="120" y="29"/>
                  <a:pt x="120" y="29"/>
                  <a:pt x="120" y="29"/>
                </a:cubicBezTo>
                <a:cubicBezTo>
                  <a:pt x="119" y="31"/>
                  <a:pt x="119" y="31"/>
                  <a:pt x="119" y="31"/>
                </a:cubicBezTo>
                <a:cubicBezTo>
                  <a:pt x="117" y="31"/>
                  <a:pt x="117" y="31"/>
                  <a:pt x="117" y="31"/>
                </a:cubicBezTo>
                <a:cubicBezTo>
                  <a:pt x="112" y="31"/>
                  <a:pt x="112" y="31"/>
                  <a:pt x="112" y="31"/>
                </a:cubicBezTo>
                <a:cubicBezTo>
                  <a:pt x="78" y="31"/>
                  <a:pt x="78" y="31"/>
                  <a:pt x="78" y="31"/>
                </a:cubicBezTo>
                <a:cubicBezTo>
                  <a:pt x="79" y="32"/>
                  <a:pt x="79" y="32"/>
                  <a:pt x="79" y="33"/>
                </a:cubicBezTo>
                <a:cubicBezTo>
                  <a:pt x="79" y="35"/>
                  <a:pt x="78" y="37"/>
                  <a:pt x="77" y="38"/>
                </a:cubicBezTo>
                <a:cubicBezTo>
                  <a:pt x="75" y="42"/>
                  <a:pt x="72" y="43"/>
                  <a:pt x="68" y="43"/>
                </a:cubicBezTo>
                <a:cubicBezTo>
                  <a:pt x="65" y="43"/>
                  <a:pt x="61" y="42"/>
                  <a:pt x="59" y="38"/>
                </a:cubicBezTo>
                <a:cubicBezTo>
                  <a:pt x="58" y="37"/>
                  <a:pt x="58" y="35"/>
                  <a:pt x="58" y="33"/>
                </a:cubicBezTo>
                <a:cubicBezTo>
                  <a:pt x="58" y="32"/>
                  <a:pt x="58" y="32"/>
                  <a:pt x="58" y="31"/>
                </a:cubicBezTo>
                <a:cubicBezTo>
                  <a:pt x="24" y="31"/>
                  <a:pt x="24" y="31"/>
                  <a:pt x="24" y="31"/>
                </a:cubicBezTo>
                <a:cubicBezTo>
                  <a:pt x="19" y="31"/>
                  <a:pt x="19" y="31"/>
                  <a:pt x="19" y="31"/>
                </a:cubicBezTo>
                <a:cubicBezTo>
                  <a:pt x="17" y="31"/>
                  <a:pt x="17" y="31"/>
                  <a:pt x="17" y="31"/>
                </a:cubicBezTo>
                <a:cubicBezTo>
                  <a:pt x="15" y="29"/>
                  <a:pt x="15" y="29"/>
                  <a:pt x="15" y="29"/>
                </a:cubicBezTo>
                <a:cubicBezTo>
                  <a:pt x="0" y="0"/>
                  <a:pt x="0" y="0"/>
                  <a:pt x="0" y="0"/>
                </a:cubicBezTo>
                <a:lnTo>
                  <a:pt x="0" y="6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97" name="Freeform 231"/>
          <p:cNvSpPr/>
          <p:nvPr/>
        </p:nvSpPr>
        <p:spPr bwMode="auto">
          <a:xfrm>
            <a:off x="6559550" y="2786063"/>
            <a:ext cx="158750" cy="74612"/>
          </a:xfrm>
          <a:custGeom>
            <a:avLst/>
            <a:gdLst>
              <a:gd name="T0" fmla="*/ 94 w 94"/>
              <a:gd name="T1" fmla="*/ 44 h 44"/>
              <a:gd name="T2" fmla="*/ 94 w 94"/>
              <a:gd name="T3" fmla="*/ 19 h 44"/>
              <a:gd name="T4" fmla="*/ 76 w 94"/>
              <a:gd name="T5" fmla="*/ 0 h 44"/>
              <a:gd name="T6" fmla="*/ 18 w 94"/>
              <a:gd name="T7" fmla="*/ 0 h 44"/>
              <a:gd name="T8" fmla="*/ 0 w 94"/>
              <a:gd name="T9" fmla="*/ 19 h 44"/>
              <a:gd name="T10" fmla="*/ 0 w 94"/>
              <a:gd name="T11" fmla="*/ 44 h 44"/>
              <a:gd name="T12" fmla="*/ 16 w 94"/>
              <a:gd name="T13" fmla="*/ 44 h 44"/>
              <a:gd name="T14" fmla="*/ 16 w 94"/>
              <a:gd name="T15" fmla="*/ 19 h 44"/>
              <a:gd name="T16" fmla="*/ 18 w 94"/>
              <a:gd name="T17" fmla="*/ 16 h 44"/>
              <a:gd name="T18" fmla="*/ 76 w 94"/>
              <a:gd name="T19" fmla="*/ 16 h 44"/>
              <a:gd name="T20" fmla="*/ 78 w 94"/>
              <a:gd name="T21" fmla="*/ 19 h 44"/>
              <a:gd name="T22" fmla="*/ 78 w 94"/>
              <a:gd name="T23" fmla="*/ 44 h 44"/>
              <a:gd name="T24" fmla="*/ 94 w 94"/>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44">
                <a:moveTo>
                  <a:pt x="94" y="44"/>
                </a:moveTo>
                <a:cubicBezTo>
                  <a:pt x="94" y="19"/>
                  <a:pt x="94" y="19"/>
                  <a:pt x="94" y="19"/>
                </a:cubicBezTo>
                <a:cubicBezTo>
                  <a:pt x="94" y="9"/>
                  <a:pt x="86" y="0"/>
                  <a:pt x="76" y="0"/>
                </a:cubicBezTo>
                <a:cubicBezTo>
                  <a:pt x="18" y="0"/>
                  <a:pt x="18" y="0"/>
                  <a:pt x="18" y="0"/>
                </a:cubicBezTo>
                <a:cubicBezTo>
                  <a:pt x="8" y="0"/>
                  <a:pt x="0" y="9"/>
                  <a:pt x="0" y="19"/>
                </a:cubicBezTo>
                <a:cubicBezTo>
                  <a:pt x="0" y="44"/>
                  <a:pt x="0" y="44"/>
                  <a:pt x="0" y="44"/>
                </a:cubicBezTo>
                <a:cubicBezTo>
                  <a:pt x="16" y="44"/>
                  <a:pt x="16" y="44"/>
                  <a:pt x="16" y="44"/>
                </a:cubicBezTo>
                <a:cubicBezTo>
                  <a:pt x="16" y="19"/>
                  <a:pt x="16" y="19"/>
                  <a:pt x="16" y="19"/>
                </a:cubicBezTo>
                <a:cubicBezTo>
                  <a:pt x="16" y="18"/>
                  <a:pt x="17" y="16"/>
                  <a:pt x="18" y="16"/>
                </a:cubicBezTo>
                <a:cubicBezTo>
                  <a:pt x="76" y="16"/>
                  <a:pt x="76" y="16"/>
                  <a:pt x="76" y="16"/>
                </a:cubicBezTo>
                <a:cubicBezTo>
                  <a:pt x="78" y="16"/>
                  <a:pt x="78" y="18"/>
                  <a:pt x="78" y="19"/>
                </a:cubicBezTo>
                <a:cubicBezTo>
                  <a:pt x="78" y="44"/>
                  <a:pt x="78" y="44"/>
                  <a:pt x="78" y="44"/>
                </a:cubicBezTo>
                <a:lnTo>
                  <a:pt x="94" y="4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98" name="Freeform 232"/>
          <p:cNvSpPr>
            <a:spLocks noEditPoints="1"/>
          </p:cNvSpPr>
          <p:nvPr/>
        </p:nvSpPr>
        <p:spPr bwMode="auto">
          <a:xfrm>
            <a:off x="6850063" y="2808288"/>
            <a:ext cx="258762" cy="120650"/>
          </a:xfrm>
          <a:custGeom>
            <a:avLst/>
            <a:gdLst>
              <a:gd name="T0" fmla="*/ 146 w 163"/>
              <a:gd name="T1" fmla="*/ 0 h 76"/>
              <a:gd name="T2" fmla="*/ 146 w 163"/>
              <a:gd name="T3" fmla="*/ 25 h 76"/>
              <a:gd name="T4" fmla="*/ 146 w 163"/>
              <a:gd name="T5" fmla="*/ 25 h 76"/>
              <a:gd name="T6" fmla="*/ 146 w 163"/>
              <a:gd name="T7" fmla="*/ 0 h 76"/>
              <a:gd name="T8" fmla="*/ 141 w 163"/>
              <a:gd name="T9" fmla="*/ 46 h 76"/>
              <a:gd name="T10" fmla="*/ 134 w 163"/>
              <a:gd name="T11" fmla="*/ 76 h 76"/>
              <a:gd name="T12" fmla="*/ 123 w 163"/>
              <a:gd name="T13" fmla="*/ 68 h 76"/>
              <a:gd name="T14" fmla="*/ 123 w 163"/>
              <a:gd name="T15" fmla="*/ 11 h 76"/>
              <a:gd name="T16" fmla="*/ 123 w 163"/>
              <a:gd name="T17" fmla="*/ 54 h 76"/>
              <a:gd name="T18" fmla="*/ 128 w 163"/>
              <a:gd name="T19" fmla="*/ 32 h 76"/>
              <a:gd name="T20" fmla="*/ 123 w 163"/>
              <a:gd name="T21" fmla="*/ 76 h 76"/>
              <a:gd name="T22" fmla="*/ 123 w 163"/>
              <a:gd name="T23" fmla="*/ 0 h 76"/>
              <a:gd name="T24" fmla="*/ 120 w 163"/>
              <a:gd name="T25" fmla="*/ 46 h 76"/>
              <a:gd name="T26" fmla="*/ 123 w 163"/>
              <a:gd name="T27" fmla="*/ 25 h 76"/>
              <a:gd name="T28" fmla="*/ 123 w 163"/>
              <a:gd name="T29" fmla="*/ 0 h 76"/>
              <a:gd name="T30" fmla="*/ 102 w 163"/>
              <a:gd name="T31" fmla="*/ 68 h 76"/>
              <a:gd name="T32" fmla="*/ 102 w 163"/>
              <a:gd name="T33" fmla="*/ 11 h 76"/>
              <a:gd name="T34" fmla="*/ 102 w 163"/>
              <a:gd name="T35" fmla="*/ 54 h 76"/>
              <a:gd name="T36" fmla="*/ 106 w 163"/>
              <a:gd name="T37" fmla="*/ 32 h 76"/>
              <a:gd name="T38" fmla="*/ 102 w 163"/>
              <a:gd name="T39" fmla="*/ 76 h 76"/>
              <a:gd name="T40" fmla="*/ 102 w 163"/>
              <a:gd name="T41" fmla="*/ 0 h 76"/>
              <a:gd name="T42" fmla="*/ 99 w 163"/>
              <a:gd name="T43" fmla="*/ 46 h 76"/>
              <a:gd name="T44" fmla="*/ 102 w 163"/>
              <a:gd name="T45" fmla="*/ 25 h 76"/>
              <a:gd name="T46" fmla="*/ 102 w 163"/>
              <a:gd name="T47" fmla="*/ 0 h 76"/>
              <a:gd name="T48" fmla="*/ 81 w 163"/>
              <a:gd name="T49" fmla="*/ 68 h 76"/>
              <a:gd name="T50" fmla="*/ 81 w 163"/>
              <a:gd name="T51" fmla="*/ 11 h 76"/>
              <a:gd name="T52" fmla="*/ 81 w 163"/>
              <a:gd name="T53" fmla="*/ 54 h 76"/>
              <a:gd name="T54" fmla="*/ 84 w 163"/>
              <a:gd name="T55" fmla="*/ 32 h 76"/>
              <a:gd name="T56" fmla="*/ 81 w 163"/>
              <a:gd name="T57" fmla="*/ 76 h 76"/>
              <a:gd name="T58" fmla="*/ 81 w 163"/>
              <a:gd name="T59" fmla="*/ 0 h 76"/>
              <a:gd name="T60" fmla="*/ 77 w 163"/>
              <a:gd name="T61" fmla="*/ 46 h 76"/>
              <a:gd name="T62" fmla="*/ 81 w 163"/>
              <a:gd name="T63" fmla="*/ 25 h 76"/>
              <a:gd name="T64" fmla="*/ 81 w 163"/>
              <a:gd name="T65" fmla="*/ 0 h 76"/>
              <a:gd name="T66" fmla="*/ 59 w 163"/>
              <a:gd name="T67" fmla="*/ 68 h 76"/>
              <a:gd name="T68" fmla="*/ 59 w 163"/>
              <a:gd name="T69" fmla="*/ 11 h 76"/>
              <a:gd name="T70" fmla="*/ 59 w 163"/>
              <a:gd name="T71" fmla="*/ 54 h 76"/>
              <a:gd name="T72" fmla="*/ 63 w 163"/>
              <a:gd name="T73" fmla="*/ 32 h 76"/>
              <a:gd name="T74" fmla="*/ 59 w 163"/>
              <a:gd name="T75" fmla="*/ 76 h 76"/>
              <a:gd name="T76" fmla="*/ 59 w 163"/>
              <a:gd name="T77" fmla="*/ 0 h 76"/>
              <a:gd name="T78" fmla="*/ 56 w 163"/>
              <a:gd name="T79" fmla="*/ 46 h 76"/>
              <a:gd name="T80" fmla="*/ 59 w 163"/>
              <a:gd name="T81" fmla="*/ 25 h 76"/>
              <a:gd name="T82" fmla="*/ 59 w 163"/>
              <a:gd name="T83" fmla="*/ 0 h 76"/>
              <a:gd name="T84" fmla="*/ 38 w 163"/>
              <a:gd name="T85" fmla="*/ 68 h 76"/>
              <a:gd name="T86" fmla="*/ 38 w 163"/>
              <a:gd name="T87" fmla="*/ 11 h 76"/>
              <a:gd name="T88" fmla="*/ 38 w 163"/>
              <a:gd name="T89" fmla="*/ 54 h 76"/>
              <a:gd name="T90" fmla="*/ 41 w 163"/>
              <a:gd name="T91" fmla="*/ 32 h 76"/>
              <a:gd name="T92" fmla="*/ 38 w 163"/>
              <a:gd name="T93" fmla="*/ 76 h 76"/>
              <a:gd name="T94" fmla="*/ 38 w 163"/>
              <a:gd name="T95" fmla="*/ 0 h 76"/>
              <a:gd name="T96" fmla="*/ 34 w 163"/>
              <a:gd name="T97" fmla="*/ 46 h 76"/>
              <a:gd name="T98" fmla="*/ 38 w 163"/>
              <a:gd name="T99" fmla="*/ 25 h 76"/>
              <a:gd name="T100" fmla="*/ 38 w 163"/>
              <a:gd name="T101" fmla="*/ 0 h 76"/>
              <a:gd name="T102" fmla="*/ 27 w 163"/>
              <a:gd name="T103" fmla="*/ 54 h 76"/>
              <a:gd name="T104" fmla="*/ 27 w 163"/>
              <a:gd name="T105" fmla="*/ 32 h 76"/>
              <a:gd name="T106" fmla="*/ 23 w 163"/>
              <a:gd name="T107" fmla="*/ 11 h 76"/>
              <a:gd name="T108" fmla="*/ 0 w 163"/>
              <a:gd name="T109" fmla="*/ 76 h 76"/>
              <a:gd name="T110" fmla="*/ 9 w 163"/>
              <a:gd name="T111" fmla="*/ 11 h 76"/>
              <a:gd name="T112" fmla="*/ 0 w 163"/>
              <a:gd name="T11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3" h="76">
                <a:moveTo>
                  <a:pt x="146" y="76"/>
                </a:moveTo>
                <a:lnTo>
                  <a:pt x="163" y="76"/>
                </a:lnTo>
                <a:lnTo>
                  <a:pt x="163" y="0"/>
                </a:lnTo>
                <a:lnTo>
                  <a:pt x="146" y="0"/>
                </a:lnTo>
                <a:lnTo>
                  <a:pt x="146" y="11"/>
                </a:lnTo>
                <a:lnTo>
                  <a:pt x="152" y="11"/>
                </a:lnTo>
                <a:lnTo>
                  <a:pt x="152" y="25"/>
                </a:lnTo>
                <a:lnTo>
                  <a:pt x="146" y="25"/>
                </a:lnTo>
                <a:lnTo>
                  <a:pt x="146" y="76"/>
                </a:lnTo>
                <a:close/>
                <a:moveTo>
                  <a:pt x="134" y="76"/>
                </a:moveTo>
                <a:lnTo>
                  <a:pt x="146" y="76"/>
                </a:lnTo>
                <a:lnTo>
                  <a:pt x="146" y="25"/>
                </a:lnTo>
                <a:lnTo>
                  <a:pt x="138" y="25"/>
                </a:lnTo>
                <a:lnTo>
                  <a:pt x="138" y="11"/>
                </a:lnTo>
                <a:lnTo>
                  <a:pt x="146" y="11"/>
                </a:lnTo>
                <a:lnTo>
                  <a:pt x="146" y="0"/>
                </a:lnTo>
                <a:lnTo>
                  <a:pt x="134" y="0"/>
                </a:lnTo>
                <a:lnTo>
                  <a:pt x="134" y="32"/>
                </a:lnTo>
                <a:lnTo>
                  <a:pt x="141" y="32"/>
                </a:lnTo>
                <a:lnTo>
                  <a:pt x="141" y="46"/>
                </a:lnTo>
                <a:lnTo>
                  <a:pt x="134" y="46"/>
                </a:lnTo>
                <a:lnTo>
                  <a:pt x="134" y="54"/>
                </a:lnTo>
                <a:lnTo>
                  <a:pt x="134" y="68"/>
                </a:lnTo>
                <a:lnTo>
                  <a:pt x="134" y="76"/>
                </a:lnTo>
                <a:close/>
                <a:moveTo>
                  <a:pt x="123" y="76"/>
                </a:moveTo>
                <a:lnTo>
                  <a:pt x="134" y="76"/>
                </a:lnTo>
                <a:lnTo>
                  <a:pt x="134" y="68"/>
                </a:lnTo>
                <a:lnTo>
                  <a:pt x="123" y="68"/>
                </a:lnTo>
                <a:lnTo>
                  <a:pt x="123" y="76"/>
                </a:lnTo>
                <a:close/>
                <a:moveTo>
                  <a:pt x="134" y="0"/>
                </a:moveTo>
                <a:lnTo>
                  <a:pt x="123" y="0"/>
                </a:lnTo>
                <a:lnTo>
                  <a:pt x="123" y="11"/>
                </a:lnTo>
                <a:lnTo>
                  <a:pt x="131" y="11"/>
                </a:lnTo>
                <a:lnTo>
                  <a:pt x="131" y="25"/>
                </a:lnTo>
                <a:lnTo>
                  <a:pt x="123" y="25"/>
                </a:lnTo>
                <a:lnTo>
                  <a:pt x="123" y="54"/>
                </a:lnTo>
                <a:lnTo>
                  <a:pt x="134" y="54"/>
                </a:lnTo>
                <a:lnTo>
                  <a:pt x="134" y="46"/>
                </a:lnTo>
                <a:lnTo>
                  <a:pt x="128" y="46"/>
                </a:lnTo>
                <a:lnTo>
                  <a:pt x="128" y="32"/>
                </a:lnTo>
                <a:lnTo>
                  <a:pt x="134" y="32"/>
                </a:lnTo>
                <a:lnTo>
                  <a:pt x="134" y="0"/>
                </a:lnTo>
                <a:close/>
                <a:moveTo>
                  <a:pt x="113" y="76"/>
                </a:moveTo>
                <a:lnTo>
                  <a:pt x="123" y="76"/>
                </a:lnTo>
                <a:lnTo>
                  <a:pt x="123" y="68"/>
                </a:lnTo>
                <a:lnTo>
                  <a:pt x="113" y="68"/>
                </a:lnTo>
                <a:lnTo>
                  <a:pt x="113" y="76"/>
                </a:lnTo>
                <a:close/>
                <a:moveTo>
                  <a:pt x="123" y="0"/>
                </a:moveTo>
                <a:lnTo>
                  <a:pt x="113" y="0"/>
                </a:lnTo>
                <a:lnTo>
                  <a:pt x="113" y="32"/>
                </a:lnTo>
                <a:lnTo>
                  <a:pt x="120" y="32"/>
                </a:lnTo>
                <a:lnTo>
                  <a:pt x="120" y="46"/>
                </a:lnTo>
                <a:lnTo>
                  <a:pt x="113" y="46"/>
                </a:lnTo>
                <a:lnTo>
                  <a:pt x="113" y="54"/>
                </a:lnTo>
                <a:lnTo>
                  <a:pt x="123" y="54"/>
                </a:lnTo>
                <a:lnTo>
                  <a:pt x="123" y="25"/>
                </a:lnTo>
                <a:lnTo>
                  <a:pt x="117" y="25"/>
                </a:lnTo>
                <a:lnTo>
                  <a:pt x="117" y="11"/>
                </a:lnTo>
                <a:lnTo>
                  <a:pt x="123" y="11"/>
                </a:lnTo>
                <a:lnTo>
                  <a:pt x="123" y="0"/>
                </a:lnTo>
                <a:close/>
                <a:moveTo>
                  <a:pt x="102" y="76"/>
                </a:moveTo>
                <a:lnTo>
                  <a:pt x="113" y="76"/>
                </a:lnTo>
                <a:lnTo>
                  <a:pt x="113" y="68"/>
                </a:lnTo>
                <a:lnTo>
                  <a:pt x="102" y="68"/>
                </a:lnTo>
                <a:lnTo>
                  <a:pt x="102" y="76"/>
                </a:lnTo>
                <a:close/>
                <a:moveTo>
                  <a:pt x="113" y="0"/>
                </a:moveTo>
                <a:lnTo>
                  <a:pt x="102" y="0"/>
                </a:lnTo>
                <a:lnTo>
                  <a:pt x="102" y="11"/>
                </a:lnTo>
                <a:lnTo>
                  <a:pt x="109" y="11"/>
                </a:lnTo>
                <a:lnTo>
                  <a:pt x="109" y="25"/>
                </a:lnTo>
                <a:lnTo>
                  <a:pt x="102" y="25"/>
                </a:lnTo>
                <a:lnTo>
                  <a:pt x="102" y="54"/>
                </a:lnTo>
                <a:lnTo>
                  <a:pt x="113" y="54"/>
                </a:lnTo>
                <a:lnTo>
                  <a:pt x="113" y="46"/>
                </a:lnTo>
                <a:lnTo>
                  <a:pt x="106" y="46"/>
                </a:lnTo>
                <a:lnTo>
                  <a:pt x="106" y="32"/>
                </a:lnTo>
                <a:lnTo>
                  <a:pt x="113" y="32"/>
                </a:lnTo>
                <a:lnTo>
                  <a:pt x="113" y="0"/>
                </a:lnTo>
                <a:close/>
                <a:moveTo>
                  <a:pt x="91" y="76"/>
                </a:moveTo>
                <a:lnTo>
                  <a:pt x="102" y="76"/>
                </a:lnTo>
                <a:lnTo>
                  <a:pt x="102" y="68"/>
                </a:lnTo>
                <a:lnTo>
                  <a:pt x="91" y="68"/>
                </a:lnTo>
                <a:lnTo>
                  <a:pt x="91" y="76"/>
                </a:lnTo>
                <a:close/>
                <a:moveTo>
                  <a:pt x="102" y="0"/>
                </a:moveTo>
                <a:lnTo>
                  <a:pt x="91" y="0"/>
                </a:lnTo>
                <a:lnTo>
                  <a:pt x="91" y="32"/>
                </a:lnTo>
                <a:lnTo>
                  <a:pt x="99" y="32"/>
                </a:lnTo>
                <a:lnTo>
                  <a:pt x="99" y="46"/>
                </a:lnTo>
                <a:lnTo>
                  <a:pt x="91" y="46"/>
                </a:lnTo>
                <a:lnTo>
                  <a:pt x="91" y="54"/>
                </a:lnTo>
                <a:lnTo>
                  <a:pt x="102" y="54"/>
                </a:lnTo>
                <a:lnTo>
                  <a:pt x="102" y="25"/>
                </a:lnTo>
                <a:lnTo>
                  <a:pt x="96" y="25"/>
                </a:lnTo>
                <a:lnTo>
                  <a:pt x="96" y="11"/>
                </a:lnTo>
                <a:lnTo>
                  <a:pt x="102" y="11"/>
                </a:lnTo>
                <a:lnTo>
                  <a:pt x="102" y="0"/>
                </a:lnTo>
                <a:close/>
                <a:moveTo>
                  <a:pt x="81" y="76"/>
                </a:moveTo>
                <a:lnTo>
                  <a:pt x="91" y="76"/>
                </a:lnTo>
                <a:lnTo>
                  <a:pt x="91" y="68"/>
                </a:lnTo>
                <a:lnTo>
                  <a:pt x="81" y="68"/>
                </a:lnTo>
                <a:lnTo>
                  <a:pt x="81" y="76"/>
                </a:lnTo>
                <a:close/>
                <a:moveTo>
                  <a:pt x="91" y="0"/>
                </a:moveTo>
                <a:lnTo>
                  <a:pt x="81" y="0"/>
                </a:lnTo>
                <a:lnTo>
                  <a:pt x="81" y="11"/>
                </a:lnTo>
                <a:lnTo>
                  <a:pt x="88" y="11"/>
                </a:lnTo>
                <a:lnTo>
                  <a:pt x="88" y="25"/>
                </a:lnTo>
                <a:lnTo>
                  <a:pt x="81" y="25"/>
                </a:lnTo>
                <a:lnTo>
                  <a:pt x="81" y="54"/>
                </a:lnTo>
                <a:lnTo>
                  <a:pt x="91" y="54"/>
                </a:lnTo>
                <a:lnTo>
                  <a:pt x="91" y="46"/>
                </a:lnTo>
                <a:lnTo>
                  <a:pt x="84" y="46"/>
                </a:lnTo>
                <a:lnTo>
                  <a:pt x="84" y="32"/>
                </a:lnTo>
                <a:lnTo>
                  <a:pt x="91" y="32"/>
                </a:lnTo>
                <a:lnTo>
                  <a:pt x="91" y="0"/>
                </a:lnTo>
                <a:close/>
                <a:moveTo>
                  <a:pt x="70" y="76"/>
                </a:moveTo>
                <a:lnTo>
                  <a:pt x="81" y="76"/>
                </a:lnTo>
                <a:lnTo>
                  <a:pt x="81" y="68"/>
                </a:lnTo>
                <a:lnTo>
                  <a:pt x="70" y="68"/>
                </a:lnTo>
                <a:lnTo>
                  <a:pt x="70" y="76"/>
                </a:lnTo>
                <a:close/>
                <a:moveTo>
                  <a:pt x="81" y="0"/>
                </a:moveTo>
                <a:lnTo>
                  <a:pt x="70" y="0"/>
                </a:lnTo>
                <a:lnTo>
                  <a:pt x="70" y="32"/>
                </a:lnTo>
                <a:lnTo>
                  <a:pt x="77" y="32"/>
                </a:lnTo>
                <a:lnTo>
                  <a:pt x="77" y="46"/>
                </a:lnTo>
                <a:lnTo>
                  <a:pt x="70" y="46"/>
                </a:lnTo>
                <a:lnTo>
                  <a:pt x="70" y="54"/>
                </a:lnTo>
                <a:lnTo>
                  <a:pt x="81" y="54"/>
                </a:lnTo>
                <a:lnTo>
                  <a:pt x="81" y="25"/>
                </a:lnTo>
                <a:lnTo>
                  <a:pt x="73" y="25"/>
                </a:lnTo>
                <a:lnTo>
                  <a:pt x="73" y="11"/>
                </a:lnTo>
                <a:lnTo>
                  <a:pt x="81" y="11"/>
                </a:lnTo>
                <a:lnTo>
                  <a:pt x="81" y="0"/>
                </a:lnTo>
                <a:close/>
                <a:moveTo>
                  <a:pt x="59" y="76"/>
                </a:moveTo>
                <a:lnTo>
                  <a:pt x="70" y="76"/>
                </a:lnTo>
                <a:lnTo>
                  <a:pt x="70" y="68"/>
                </a:lnTo>
                <a:lnTo>
                  <a:pt x="59" y="68"/>
                </a:lnTo>
                <a:lnTo>
                  <a:pt x="59" y="76"/>
                </a:lnTo>
                <a:close/>
                <a:moveTo>
                  <a:pt x="70" y="0"/>
                </a:moveTo>
                <a:lnTo>
                  <a:pt x="59" y="0"/>
                </a:lnTo>
                <a:lnTo>
                  <a:pt x="59" y="11"/>
                </a:lnTo>
                <a:lnTo>
                  <a:pt x="67" y="11"/>
                </a:lnTo>
                <a:lnTo>
                  <a:pt x="67" y="25"/>
                </a:lnTo>
                <a:lnTo>
                  <a:pt x="59" y="25"/>
                </a:lnTo>
                <a:lnTo>
                  <a:pt x="59" y="54"/>
                </a:lnTo>
                <a:lnTo>
                  <a:pt x="70" y="54"/>
                </a:lnTo>
                <a:lnTo>
                  <a:pt x="70" y="46"/>
                </a:lnTo>
                <a:lnTo>
                  <a:pt x="63" y="46"/>
                </a:lnTo>
                <a:lnTo>
                  <a:pt x="63" y="32"/>
                </a:lnTo>
                <a:lnTo>
                  <a:pt x="70" y="32"/>
                </a:lnTo>
                <a:lnTo>
                  <a:pt x="70" y="0"/>
                </a:lnTo>
                <a:close/>
                <a:moveTo>
                  <a:pt x="49" y="76"/>
                </a:moveTo>
                <a:lnTo>
                  <a:pt x="59" y="76"/>
                </a:lnTo>
                <a:lnTo>
                  <a:pt x="59" y="68"/>
                </a:lnTo>
                <a:lnTo>
                  <a:pt x="49" y="68"/>
                </a:lnTo>
                <a:lnTo>
                  <a:pt x="49" y="76"/>
                </a:lnTo>
                <a:close/>
                <a:moveTo>
                  <a:pt x="59" y="0"/>
                </a:moveTo>
                <a:lnTo>
                  <a:pt x="49" y="0"/>
                </a:lnTo>
                <a:lnTo>
                  <a:pt x="49" y="32"/>
                </a:lnTo>
                <a:lnTo>
                  <a:pt x="56" y="32"/>
                </a:lnTo>
                <a:lnTo>
                  <a:pt x="56" y="46"/>
                </a:lnTo>
                <a:lnTo>
                  <a:pt x="49" y="46"/>
                </a:lnTo>
                <a:lnTo>
                  <a:pt x="49" y="54"/>
                </a:lnTo>
                <a:lnTo>
                  <a:pt x="59" y="54"/>
                </a:lnTo>
                <a:lnTo>
                  <a:pt x="59" y="25"/>
                </a:lnTo>
                <a:lnTo>
                  <a:pt x="52" y="25"/>
                </a:lnTo>
                <a:lnTo>
                  <a:pt x="52" y="11"/>
                </a:lnTo>
                <a:lnTo>
                  <a:pt x="59" y="11"/>
                </a:lnTo>
                <a:lnTo>
                  <a:pt x="59" y="0"/>
                </a:lnTo>
                <a:close/>
                <a:moveTo>
                  <a:pt x="38" y="76"/>
                </a:moveTo>
                <a:lnTo>
                  <a:pt x="49" y="76"/>
                </a:lnTo>
                <a:lnTo>
                  <a:pt x="49" y="68"/>
                </a:lnTo>
                <a:lnTo>
                  <a:pt x="38" y="68"/>
                </a:lnTo>
                <a:lnTo>
                  <a:pt x="38" y="76"/>
                </a:lnTo>
                <a:close/>
                <a:moveTo>
                  <a:pt x="49" y="0"/>
                </a:moveTo>
                <a:lnTo>
                  <a:pt x="38" y="0"/>
                </a:lnTo>
                <a:lnTo>
                  <a:pt x="38" y="11"/>
                </a:lnTo>
                <a:lnTo>
                  <a:pt x="44" y="11"/>
                </a:lnTo>
                <a:lnTo>
                  <a:pt x="44" y="25"/>
                </a:lnTo>
                <a:lnTo>
                  <a:pt x="38" y="25"/>
                </a:lnTo>
                <a:lnTo>
                  <a:pt x="38" y="54"/>
                </a:lnTo>
                <a:lnTo>
                  <a:pt x="49" y="54"/>
                </a:lnTo>
                <a:lnTo>
                  <a:pt x="49" y="46"/>
                </a:lnTo>
                <a:lnTo>
                  <a:pt x="41" y="46"/>
                </a:lnTo>
                <a:lnTo>
                  <a:pt x="41" y="32"/>
                </a:lnTo>
                <a:lnTo>
                  <a:pt x="49" y="32"/>
                </a:lnTo>
                <a:lnTo>
                  <a:pt x="49" y="0"/>
                </a:lnTo>
                <a:close/>
                <a:moveTo>
                  <a:pt x="27" y="76"/>
                </a:moveTo>
                <a:lnTo>
                  <a:pt x="38" y="76"/>
                </a:lnTo>
                <a:lnTo>
                  <a:pt x="38" y="68"/>
                </a:lnTo>
                <a:lnTo>
                  <a:pt x="27" y="68"/>
                </a:lnTo>
                <a:lnTo>
                  <a:pt x="27" y="76"/>
                </a:lnTo>
                <a:close/>
                <a:moveTo>
                  <a:pt x="38" y="0"/>
                </a:moveTo>
                <a:lnTo>
                  <a:pt x="27" y="0"/>
                </a:lnTo>
                <a:lnTo>
                  <a:pt x="27" y="32"/>
                </a:lnTo>
                <a:lnTo>
                  <a:pt x="34" y="32"/>
                </a:lnTo>
                <a:lnTo>
                  <a:pt x="34" y="46"/>
                </a:lnTo>
                <a:lnTo>
                  <a:pt x="27" y="46"/>
                </a:lnTo>
                <a:lnTo>
                  <a:pt x="27" y="54"/>
                </a:lnTo>
                <a:lnTo>
                  <a:pt x="38" y="54"/>
                </a:lnTo>
                <a:lnTo>
                  <a:pt x="38" y="25"/>
                </a:lnTo>
                <a:lnTo>
                  <a:pt x="31" y="25"/>
                </a:lnTo>
                <a:lnTo>
                  <a:pt x="31" y="11"/>
                </a:lnTo>
                <a:lnTo>
                  <a:pt x="38" y="11"/>
                </a:lnTo>
                <a:lnTo>
                  <a:pt x="38" y="0"/>
                </a:lnTo>
                <a:close/>
                <a:moveTo>
                  <a:pt x="17" y="76"/>
                </a:moveTo>
                <a:lnTo>
                  <a:pt x="27" y="76"/>
                </a:lnTo>
                <a:lnTo>
                  <a:pt x="27" y="68"/>
                </a:lnTo>
                <a:lnTo>
                  <a:pt x="27" y="54"/>
                </a:lnTo>
                <a:lnTo>
                  <a:pt x="27" y="46"/>
                </a:lnTo>
                <a:lnTo>
                  <a:pt x="20" y="46"/>
                </a:lnTo>
                <a:lnTo>
                  <a:pt x="20" y="32"/>
                </a:lnTo>
                <a:lnTo>
                  <a:pt x="27" y="32"/>
                </a:lnTo>
                <a:lnTo>
                  <a:pt x="27" y="0"/>
                </a:lnTo>
                <a:lnTo>
                  <a:pt x="17" y="0"/>
                </a:lnTo>
                <a:lnTo>
                  <a:pt x="17" y="11"/>
                </a:lnTo>
                <a:lnTo>
                  <a:pt x="23" y="11"/>
                </a:lnTo>
                <a:lnTo>
                  <a:pt x="23" y="25"/>
                </a:lnTo>
                <a:lnTo>
                  <a:pt x="17" y="25"/>
                </a:lnTo>
                <a:lnTo>
                  <a:pt x="17" y="76"/>
                </a:lnTo>
                <a:close/>
                <a:moveTo>
                  <a:pt x="0" y="76"/>
                </a:moveTo>
                <a:lnTo>
                  <a:pt x="17" y="76"/>
                </a:lnTo>
                <a:lnTo>
                  <a:pt x="17" y="25"/>
                </a:lnTo>
                <a:lnTo>
                  <a:pt x="9" y="25"/>
                </a:lnTo>
                <a:lnTo>
                  <a:pt x="9" y="11"/>
                </a:lnTo>
                <a:lnTo>
                  <a:pt x="17" y="11"/>
                </a:lnTo>
                <a:lnTo>
                  <a:pt x="17" y="0"/>
                </a:lnTo>
                <a:lnTo>
                  <a:pt x="0" y="0"/>
                </a:lnTo>
                <a:lnTo>
                  <a:pt x="0"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999" name="Freeform 233"/>
          <p:cNvSpPr/>
          <p:nvPr/>
        </p:nvSpPr>
        <p:spPr bwMode="auto">
          <a:xfrm>
            <a:off x="6896100" y="2752725"/>
            <a:ext cx="150813" cy="36513"/>
          </a:xfrm>
          <a:custGeom>
            <a:avLst/>
            <a:gdLst>
              <a:gd name="T0" fmla="*/ 0 w 89"/>
              <a:gd name="T1" fmla="*/ 11 h 22"/>
              <a:gd name="T2" fmla="*/ 6 w 89"/>
              <a:gd name="T3" fmla="*/ 22 h 22"/>
              <a:gd name="T4" fmla="*/ 45 w 89"/>
              <a:gd name="T5" fmla="*/ 13 h 22"/>
              <a:gd name="T6" fmla="*/ 83 w 89"/>
              <a:gd name="T7" fmla="*/ 22 h 22"/>
              <a:gd name="T8" fmla="*/ 89 w 89"/>
              <a:gd name="T9" fmla="*/ 11 h 22"/>
              <a:gd name="T10" fmla="*/ 45 w 89"/>
              <a:gd name="T11" fmla="*/ 0 h 22"/>
              <a:gd name="T12" fmla="*/ 0 w 89"/>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89" h="22">
                <a:moveTo>
                  <a:pt x="0" y="11"/>
                </a:moveTo>
                <a:cubicBezTo>
                  <a:pt x="6" y="22"/>
                  <a:pt x="6" y="22"/>
                  <a:pt x="6" y="22"/>
                </a:cubicBezTo>
                <a:cubicBezTo>
                  <a:pt x="17" y="16"/>
                  <a:pt x="31" y="13"/>
                  <a:pt x="45" y="13"/>
                </a:cubicBezTo>
                <a:cubicBezTo>
                  <a:pt x="59" y="13"/>
                  <a:pt x="72" y="16"/>
                  <a:pt x="83" y="22"/>
                </a:cubicBezTo>
                <a:cubicBezTo>
                  <a:pt x="89" y="11"/>
                  <a:pt x="89" y="11"/>
                  <a:pt x="89" y="11"/>
                </a:cubicBezTo>
                <a:cubicBezTo>
                  <a:pt x="76" y="4"/>
                  <a:pt x="61" y="0"/>
                  <a:pt x="45" y="0"/>
                </a:cubicBezTo>
                <a:cubicBezTo>
                  <a:pt x="29" y="0"/>
                  <a:pt x="13" y="4"/>
                  <a:pt x="0" y="1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00" name="Freeform 234"/>
          <p:cNvSpPr/>
          <p:nvPr/>
        </p:nvSpPr>
        <p:spPr bwMode="auto">
          <a:xfrm>
            <a:off x="6870700" y="2711450"/>
            <a:ext cx="201613" cy="42863"/>
          </a:xfrm>
          <a:custGeom>
            <a:avLst/>
            <a:gdLst>
              <a:gd name="T0" fmla="*/ 119 w 119"/>
              <a:gd name="T1" fmla="*/ 14 h 25"/>
              <a:gd name="T2" fmla="*/ 60 w 119"/>
              <a:gd name="T3" fmla="*/ 0 h 25"/>
              <a:gd name="T4" fmla="*/ 0 w 119"/>
              <a:gd name="T5" fmla="*/ 14 h 25"/>
              <a:gd name="T6" fmla="*/ 7 w 119"/>
              <a:gd name="T7" fmla="*/ 25 h 25"/>
              <a:gd name="T8" fmla="*/ 60 w 119"/>
              <a:gd name="T9" fmla="*/ 13 h 25"/>
              <a:gd name="T10" fmla="*/ 113 w 119"/>
              <a:gd name="T11" fmla="*/ 25 h 25"/>
              <a:gd name="T12" fmla="*/ 119 w 119"/>
              <a:gd name="T13" fmla="*/ 14 h 25"/>
            </a:gdLst>
            <a:ahLst/>
            <a:cxnLst>
              <a:cxn ang="0">
                <a:pos x="T0" y="T1"/>
              </a:cxn>
              <a:cxn ang="0">
                <a:pos x="T2" y="T3"/>
              </a:cxn>
              <a:cxn ang="0">
                <a:pos x="T4" y="T5"/>
              </a:cxn>
              <a:cxn ang="0">
                <a:pos x="T6" y="T7"/>
              </a:cxn>
              <a:cxn ang="0">
                <a:pos x="T8" y="T9"/>
              </a:cxn>
              <a:cxn ang="0">
                <a:pos x="T10" y="T11"/>
              </a:cxn>
              <a:cxn ang="0">
                <a:pos x="T12" y="T13"/>
              </a:cxn>
            </a:cxnLst>
            <a:rect l="0" t="0" r="r" b="b"/>
            <a:pathLst>
              <a:path w="119" h="25">
                <a:moveTo>
                  <a:pt x="119" y="14"/>
                </a:moveTo>
                <a:cubicBezTo>
                  <a:pt x="102" y="5"/>
                  <a:pt x="81" y="0"/>
                  <a:pt x="60" y="0"/>
                </a:cubicBezTo>
                <a:cubicBezTo>
                  <a:pt x="38" y="0"/>
                  <a:pt x="17" y="5"/>
                  <a:pt x="0" y="14"/>
                </a:cubicBezTo>
                <a:cubicBezTo>
                  <a:pt x="7" y="25"/>
                  <a:pt x="7" y="25"/>
                  <a:pt x="7" y="25"/>
                </a:cubicBezTo>
                <a:cubicBezTo>
                  <a:pt x="21" y="17"/>
                  <a:pt x="40" y="13"/>
                  <a:pt x="60" y="13"/>
                </a:cubicBezTo>
                <a:cubicBezTo>
                  <a:pt x="79" y="13"/>
                  <a:pt x="98" y="17"/>
                  <a:pt x="113" y="25"/>
                </a:cubicBezTo>
                <a:lnTo>
                  <a:pt x="119"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01" name="Freeform 235"/>
          <p:cNvSpPr>
            <a:spLocks noEditPoints="1"/>
          </p:cNvSpPr>
          <p:nvPr/>
        </p:nvSpPr>
        <p:spPr bwMode="auto">
          <a:xfrm>
            <a:off x="6638925" y="4894263"/>
            <a:ext cx="96838" cy="96837"/>
          </a:xfrm>
          <a:custGeom>
            <a:avLst/>
            <a:gdLst>
              <a:gd name="T0" fmla="*/ 29 w 57"/>
              <a:gd name="T1" fmla="*/ 57 h 57"/>
              <a:gd name="T2" fmla="*/ 57 w 57"/>
              <a:gd name="T3" fmla="*/ 28 h 57"/>
              <a:gd name="T4" fmla="*/ 29 w 57"/>
              <a:gd name="T5" fmla="*/ 0 h 57"/>
              <a:gd name="T6" fmla="*/ 29 w 57"/>
              <a:gd name="T7" fmla="*/ 20 h 57"/>
              <a:gd name="T8" fmla="*/ 37 w 57"/>
              <a:gd name="T9" fmla="*/ 28 h 57"/>
              <a:gd name="T10" fmla="*/ 29 w 57"/>
              <a:gd name="T11" fmla="*/ 37 h 57"/>
              <a:gd name="T12" fmla="*/ 29 w 57"/>
              <a:gd name="T13" fmla="*/ 57 h 57"/>
              <a:gd name="T14" fmla="*/ 29 w 57"/>
              <a:gd name="T15" fmla="*/ 37 h 57"/>
              <a:gd name="T16" fmla="*/ 29 w 57"/>
              <a:gd name="T17" fmla="*/ 37 h 57"/>
              <a:gd name="T18" fmla="*/ 29 w 57"/>
              <a:gd name="T19" fmla="*/ 0 h 57"/>
              <a:gd name="T20" fmla="*/ 0 w 57"/>
              <a:gd name="T21" fmla="*/ 28 h 57"/>
              <a:gd name="T22" fmla="*/ 29 w 57"/>
              <a:gd name="T23" fmla="*/ 57 h 57"/>
              <a:gd name="T24" fmla="*/ 29 w 57"/>
              <a:gd name="T25" fmla="*/ 37 h 57"/>
              <a:gd name="T26" fmla="*/ 29 w 57"/>
              <a:gd name="T27" fmla="*/ 37 h 57"/>
              <a:gd name="T28" fmla="*/ 21 w 57"/>
              <a:gd name="T29" fmla="*/ 28 h 57"/>
              <a:gd name="T30" fmla="*/ 29 w 57"/>
              <a:gd name="T31" fmla="*/ 20 h 57"/>
              <a:gd name="T32" fmla="*/ 29 w 57"/>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57">
                <a:moveTo>
                  <a:pt x="29" y="57"/>
                </a:moveTo>
                <a:cubicBezTo>
                  <a:pt x="45" y="57"/>
                  <a:pt x="57" y="44"/>
                  <a:pt x="57" y="28"/>
                </a:cubicBezTo>
                <a:cubicBezTo>
                  <a:pt x="57" y="13"/>
                  <a:pt x="45" y="0"/>
                  <a:pt x="29" y="0"/>
                </a:cubicBezTo>
                <a:cubicBezTo>
                  <a:pt x="29" y="20"/>
                  <a:pt x="29" y="20"/>
                  <a:pt x="29" y="20"/>
                </a:cubicBezTo>
                <a:cubicBezTo>
                  <a:pt x="33" y="20"/>
                  <a:pt x="37" y="24"/>
                  <a:pt x="37" y="28"/>
                </a:cubicBezTo>
                <a:cubicBezTo>
                  <a:pt x="37" y="33"/>
                  <a:pt x="33" y="37"/>
                  <a:pt x="29" y="37"/>
                </a:cubicBezTo>
                <a:cubicBezTo>
                  <a:pt x="29" y="57"/>
                  <a:pt x="29" y="57"/>
                  <a:pt x="29" y="57"/>
                </a:cubicBezTo>
                <a:close/>
                <a:moveTo>
                  <a:pt x="29" y="37"/>
                </a:moveTo>
                <a:cubicBezTo>
                  <a:pt x="29" y="37"/>
                  <a:pt x="29" y="37"/>
                  <a:pt x="29" y="37"/>
                </a:cubicBezTo>
                <a:moveTo>
                  <a:pt x="29" y="0"/>
                </a:moveTo>
                <a:cubicBezTo>
                  <a:pt x="13" y="0"/>
                  <a:pt x="0" y="13"/>
                  <a:pt x="0" y="28"/>
                </a:cubicBezTo>
                <a:cubicBezTo>
                  <a:pt x="0" y="44"/>
                  <a:pt x="13" y="57"/>
                  <a:pt x="29" y="57"/>
                </a:cubicBezTo>
                <a:cubicBezTo>
                  <a:pt x="29" y="37"/>
                  <a:pt x="29" y="37"/>
                  <a:pt x="29" y="37"/>
                </a:cubicBezTo>
                <a:cubicBezTo>
                  <a:pt x="29" y="37"/>
                  <a:pt x="29" y="37"/>
                  <a:pt x="29" y="37"/>
                </a:cubicBezTo>
                <a:cubicBezTo>
                  <a:pt x="24" y="37"/>
                  <a:pt x="21" y="33"/>
                  <a:pt x="21" y="28"/>
                </a:cubicBezTo>
                <a:cubicBezTo>
                  <a:pt x="21" y="24"/>
                  <a:pt x="24" y="20"/>
                  <a:pt x="29" y="20"/>
                </a:cubicBezTo>
                <a:lnTo>
                  <a:pt x="2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02" name="Freeform 236"/>
          <p:cNvSpPr>
            <a:spLocks noEditPoints="1"/>
          </p:cNvSpPr>
          <p:nvPr/>
        </p:nvSpPr>
        <p:spPr bwMode="auto">
          <a:xfrm>
            <a:off x="6677025" y="4930775"/>
            <a:ext cx="22225" cy="22225"/>
          </a:xfrm>
          <a:custGeom>
            <a:avLst/>
            <a:gdLst>
              <a:gd name="T0" fmla="*/ 7 w 13"/>
              <a:gd name="T1" fmla="*/ 13 h 13"/>
              <a:gd name="T2" fmla="*/ 13 w 13"/>
              <a:gd name="T3" fmla="*/ 6 h 13"/>
              <a:gd name="T4" fmla="*/ 7 w 13"/>
              <a:gd name="T5" fmla="*/ 0 h 13"/>
              <a:gd name="T6" fmla="*/ 7 w 13"/>
              <a:gd name="T7" fmla="*/ 2 h 13"/>
              <a:gd name="T8" fmla="*/ 12 w 13"/>
              <a:gd name="T9" fmla="*/ 6 h 13"/>
              <a:gd name="T10" fmla="*/ 7 w 13"/>
              <a:gd name="T11" fmla="*/ 11 h 13"/>
              <a:gd name="T12" fmla="*/ 7 w 13"/>
              <a:gd name="T13" fmla="*/ 13 h 13"/>
              <a:gd name="T14" fmla="*/ 7 w 13"/>
              <a:gd name="T15" fmla="*/ 11 h 13"/>
              <a:gd name="T16" fmla="*/ 7 w 13"/>
              <a:gd name="T17" fmla="*/ 11 h 13"/>
              <a:gd name="T18" fmla="*/ 7 w 13"/>
              <a:gd name="T19" fmla="*/ 0 h 13"/>
              <a:gd name="T20" fmla="*/ 0 w 13"/>
              <a:gd name="T21" fmla="*/ 6 h 13"/>
              <a:gd name="T22" fmla="*/ 7 w 13"/>
              <a:gd name="T23" fmla="*/ 13 h 13"/>
              <a:gd name="T24" fmla="*/ 7 w 13"/>
              <a:gd name="T25" fmla="*/ 11 h 13"/>
              <a:gd name="T26" fmla="*/ 7 w 13"/>
              <a:gd name="T27" fmla="*/ 11 h 13"/>
              <a:gd name="T28" fmla="*/ 2 w 13"/>
              <a:gd name="T29" fmla="*/ 6 h 13"/>
              <a:gd name="T30" fmla="*/ 7 w 13"/>
              <a:gd name="T31" fmla="*/ 2 h 13"/>
              <a:gd name="T32" fmla="*/ 7 w 13"/>
              <a:gd name="T3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13">
                <a:moveTo>
                  <a:pt x="7" y="13"/>
                </a:moveTo>
                <a:cubicBezTo>
                  <a:pt x="11" y="13"/>
                  <a:pt x="13" y="10"/>
                  <a:pt x="13" y="6"/>
                </a:cubicBezTo>
                <a:cubicBezTo>
                  <a:pt x="13" y="3"/>
                  <a:pt x="11" y="0"/>
                  <a:pt x="7" y="0"/>
                </a:cubicBezTo>
                <a:cubicBezTo>
                  <a:pt x="7" y="2"/>
                  <a:pt x="7" y="2"/>
                  <a:pt x="7" y="2"/>
                </a:cubicBezTo>
                <a:cubicBezTo>
                  <a:pt x="9" y="2"/>
                  <a:pt x="12" y="4"/>
                  <a:pt x="12" y="6"/>
                </a:cubicBezTo>
                <a:cubicBezTo>
                  <a:pt x="12" y="9"/>
                  <a:pt x="9" y="11"/>
                  <a:pt x="7" y="11"/>
                </a:cubicBezTo>
                <a:cubicBezTo>
                  <a:pt x="7" y="13"/>
                  <a:pt x="7" y="13"/>
                  <a:pt x="7" y="13"/>
                </a:cubicBezTo>
                <a:close/>
                <a:moveTo>
                  <a:pt x="7" y="11"/>
                </a:moveTo>
                <a:cubicBezTo>
                  <a:pt x="7" y="11"/>
                  <a:pt x="7" y="11"/>
                  <a:pt x="7" y="11"/>
                </a:cubicBezTo>
                <a:moveTo>
                  <a:pt x="7" y="0"/>
                </a:moveTo>
                <a:cubicBezTo>
                  <a:pt x="3" y="0"/>
                  <a:pt x="0" y="3"/>
                  <a:pt x="0" y="6"/>
                </a:cubicBezTo>
                <a:cubicBezTo>
                  <a:pt x="0" y="10"/>
                  <a:pt x="3" y="13"/>
                  <a:pt x="7" y="13"/>
                </a:cubicBezTo>
                <a:cubicBezTo>
                  <a:pt x="7" y="11"/>
                  <a:pt x="7" y="11"/>
                  <a:pt x="7" y="11"/>
                </a:cubicBezTo>
                <a:cubicBezTo>
                  <a:pt x="7" y="11"/>
                  <a:pt x="7" y="11"/>
                  <a:pt x="7" y="11"/>
                </a:cubicBezTo>
                <a:cubicBezTo>
                  <a:pt x="4" y="11"/>
                  <a:pt x="2" y="9"/>
                  <a:pt x="2" y="6"/>
                </a:cubicBezTo>
                <a:cubicBezTo>
                  <a:pt x="2" y="4"/>
                  <a:pt x="4" y="2"/>
                  <a:pt x="7" y="2"/>
                </a:cubicBezTo>
                <a:lnTo>
                  <a:pt x="7"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03" name="Freeform 237"/>
          <p:cNvSpPr/>
          <p:nvPr/>
        </p:nvSpPr>
        <p:spPr bwMode="auto">
          <a:xfrm>
            <a:off x="6335713" y="4213225"/>
            <a:ext cx="250825" cy="212725"/>
          </a:xfrm>
          <a:custGeom>
            <a:avLst/>
            <a:gdLst>
              <a:gd name="T0" fmla="*/ 99 w 148"/>
              <a:gd name="T1" fmla="*/ 0 h 125"/>
              <a:gd name="T2" fmla="*/ 52 w 148"/>
              <a:gd name="T3" fmla="*/ 0 h 125"/>
              <a:gd name="T4" fmla="*/ 0 w 148"/>
              <a:gd name="T5" fmla="*/ 44 h 125"/>
              <a:gd name="T6" fmla="*/ 14 w 148"/>
              <a:gd name="T7" fmla="*/ 65 h 125"/>
              <a:gd name="T8" fmla="*/ 33 w 148"/>
              <a:gd name="T9" fmla="*/ 46 h 125"/>
              <a:gd name="T10" fmla="*/ 33 w 148"/>
              <a:gd name="T11" fmla="*/ 125 h 125"/>
              <a:gd name="T12" fmla="*/ 74 w 148"/>
              <a:gd name="T13" fmla="*/ 125 h 125"/>
              <a:gd name="T14" fmla="*/ 115 w 148"/>
              <a:gd name="T15" fmla="*/ 125 h 125"/>
              <a:gd name="T16" fmla="*/ 115 w 148"/>
              <a:gd name="T17" fmla="*/ 46 h 125"/>
              <a:gd name="T18" fmla="*/ 134 w 148"/>
              <a:gd name="T19" fmla="*/ 65 h 125"/>
              <a:gd name="T20" fmla="*/ 148 w 148"/>
              <a:gd name="T21" fmla="*/ 44 h 125"/>
              <a:gd name="T22" fmla="*/ 99 w 148"/>
              <a:gd name="T2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125">
                <a:moveTo>
                  <a:pt x="99" y="0"/>
                </a:moveTo>
                <a:cubicBezTo>
                  <a:pt x="91" y="13"/>
                  <a:pt x="60" y="13"/>
                  <a:pt x="52" y="0"/>
                </a:cubicBezTo>
                <a:cubicBezTo>
                  <a:pt x="52" y="0"/>
                  <a:pt x="7" y="25"/>
                  <a:pt x="0" y="44"/>
                </a:cubicBezTo>
                <a:cubicBezTo>
                  <a:pt x="14" y="65"/>
                  <a:pt x="14" y="65"/>
                  <a:pt x="14" y="65"/>
                </a:cubicBezTo>
                <a:cubicBezTo>
                  <a:pt x="14" y="65"/>
                  <a:pt x="27" y="51"/>
                  <a:pt x="33" y="46"/>
                </a:cubicBezTo>
                <a:cubicBezTo>
                  <a:pt x="33" y="125"/>
                  <a:pt x="33" y="125"/>
                  <a:pt x="33" y="125"/>
                </a:cubicBezTo>
                <a:cubicBezTo>
                  <a:pt x="74" y="125"/>
                  <a:pt x="74" y="125"/>
                  <a:pt x="74" y="125"/>
                </a:cubicBezTo>
                <a:cubicBezTo>
                  <a:pt x="115" y="125"/>
                  <a:pt x="115" y="125"/>
                  <a:pt x="115" y="125"/>
                </a:cubicBezTo>
                <a:cubicBezTo>
                  <a:pt x="115" y="46"/>
                  <a:pt x="115" y="46"/>
                  <a:pt x="115" y="46"/>
                </a:cubicBezTo>
                <a:cubicBezTo>
                  <a:pt x="121" y="51"/>
                  <a:pt x="134" y="65"/>
                  <a:pt x="134" y="65"/>
                </a:cubicBezTo>
                <a:cubicBezTo>
                  <a:pt x="148" y="44"/>
                  <a:pt x="148" y="44"/>
                  <a:pt x="148" y="44"/>
                </a:cubicBezTo>
                <a:cubicBezTo>
                  <a:pt x="141" y="25"/>
                  <a:pt x="99" y="0"/>
                  <a:pt x="9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04" name="Freeform 238"/>
          <p:cNvSpPr/>
          <p:nvPr/>
        </p:nvSpPr>
        <p:spPr bwMode="auto">
          <a:xfrm>
            <a:off x="6427788" y="4203700"/>
            <a:ext cx="71437" cy="20638"/>
          </a:xfrm>
          <a:custGeom>
            <a:avLst/>
            <a:gdLst>
              <a:gd name="T0" fmla="*/ 21 w 42"/>
              <a:gd name="T1" fmla="*/ 12 h 12"/>
              <a:gd name="T2" fmla="*/ 42 w 42"/>
              <a:gd name="T3" fmla="*/ 4 h 12"/>
              <a:gd name="T4" fmla="*/ 41 w 42"/>
              <a:gd name="T5" fmla="*/ 1 h 12"/>
              <a:gd name="T6" fmla="*/ 38 w 42"/>
              <a:gd name="T7" fmla="*/ 2 h 12"/>
              <a:gd name="T8" fmla="*/ 21 w 42"/>
              <a:gd name="T9" fmla="*/ 8 h 12"/>
              <a:gd name="T10" fmla="*/ 5 w 42"/>
              <a:gd name="T11" fmla="*/ 2 h 12"/>
              <a:gd name="T12" fmla="*/ 2 w 42"/>
              <a:gd name="T13" fmla="*/ 1 h 12"/>
              <a:gd name="T14" fmla="*/ 1 w 42"/>
              <a:gd name="T15" fmla="*/ 4 h 12"/>
              <a:gd name="T16" fmla="*/ 21 w 42"/>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2">
                <a:moveTo>
                  <a:pt x="21" y="12"/>
                </a:moveTo>
                <a:cubicBezTo>
                  <a:pt x="31" y="12"/>
                  <a:pt x="39" y="9"/>
                  <a:pt x="42" y="4"/>
                </a:cubicBezTo>
                <a:cubicBezTo>
                  <a:pt x="42" y="3"/>
                  <a:pt x="42" y="1"/>
                  <a:pt x="41" y="1"/>
                </a:cubicBezTo>
                <a:cubicBezTo>
                  <a:pt x="40" y="0"/>
                  <a:pt x="39" y="0"/>
                  <a:pt x="38" y="2"/>
                </a:cubicBezTo>
                <a:cubicBezTo>
                  <a:pt x="36" y="5"/>
                  <a:pt x="30" y="8"/>
                  <a:pt x="21" y="8"/>
                </a:cubicBezTo>
                <a:cubicBezTo>
                  <a:pt x="13" y="8"/>
                  <a:pt x="7" y="5"/>
                  <a:pt x="5" y="2"/>
                </a:cubicBezTo>
                <a:cubicBezTo>
                  <a:pt x="4" y="0"/>
                  <a:pt x="3" y="0"/>
                  <a:pt x="2" y="1"/>
                </a:cubicBezTo>
                <a:cubicBezTo>
                  <a:pt x="1" y="1"/>
                  <a:pt x="0" y="3"/>
                  <a:pt x="1" y="4"/>
                </a:cubicBezTo>
                <a:cubicBezTo>
                  <a:pt x="4" y="9"/>
                  <a:pt x="12" y="12"/>
                  <a:pt x="21"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05" name="Freeform 239"/>
          <p:cNvSpPr/>
          <p:nvPr/>
        </p:nvSpPr>
        <p:spPr bwMode="auto">
          <a:xfrm>
            <a:off x="6700838" y="3624263"/>
            <a:ext cx="241300" cy="252412"/>
          </a:xfrm>
          <a:custGeom>
            <a:avLst/>
            <a:gdLst>
              <a:gd name="T0" fmla="*/ 108 w 143"/>
              <a:gd name="T1" fmla="*/ 3 h 149"/>
              <a:gd name="T2" fmla="*/ 99 w 143"/>
              <a:gd name="T3" fmla="*/ 3 h 149"/>
              <a:gd name="T4" fmla="*/ 97 w 143"/>
              <a:gd name="T5" fmla="*/ 5 h 149"/>
              <a:gd name="T6" fmla="*/ 85 w 143"/>
              <a:gd name="T7" fmla="*/ 10 h 149"/>
              <a:gd name="T8" fmla="*/ 33 w 143"/>
              <a:gd name="T9" fmla="*/ 10 h 149"/>
              <a:gd name="T10" fmla="*/ 25 w 143"/>
              <a:gd name="T11" fmla="*/ 16 h 149"/>
              <a:gd name="T12" fmla="*/ 3 w 143"/>
              <a:gd name="T13" fmla="*/ 77 h 149"/>
              <a:gd name="T14" fmla="*/ 13 w 143"/>
              <a:gd name="T15" fmla="*/ 92 h 149"/>
              <a:gd name="T16" fmla="*/ 56 w 143"/>
              <a:gd name="T17" fmla="*/ 92 h 149"/>
              <a:gd name="T18" fmla="*/ 55 w 143"/>
              <a:gd name="T19" fmla="*/ 106 h 149"/>
              <a:gd name="T20" fmla="*/ 46 w 143"/>
              <a:gd name="T21" fmla="*/ 128 h 149"/>
              <a:gd name="T22" fmla="*/ 51 w 143"/>
              <a:gd name="T23" fmla="*/ 140 h 149"/>
              <a:gd name="T24" fmla="*/ 67 w 143"/>
              <a:gd name="T25" fmla="*/ 139 h 149"/>
              <a:gd name="T26" fmla="*/ 79 w 143"/>
              <a:gd name="T27" fmla="*/ 110 h 149"/>
              <a:gd name="T28" fmla="*/ 107 w 143"/>
              <a:gd name="T29" fmla="*/ 78 h 149"/>
              <a:gd name="T30" fmla="*/ 112 w 143"/>
              <a:gd name="T31" fmla="*/ 73 h 149"/>
              <a:gd name="T32" fmla="*/ 140 w 143"/>
              <a:gd name="T33" fmla="*/ 44 h 149"/>
              <a:gd name="T34" fmla="*/ 140 w 143"/>
              <a:gd name="T35" fmla="*/ 35 h 149"/>
              <a:gd name="T36" fmla="*/ 108 w 143"/>
              <a:gd name="T37" fmla="*/ 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3" h="149">
                <a:moveTo>
                  <a:pt x="108" y="3"/>
                </a:moveTo>
                <a:cubicBezTo>
                  <a:pt x="106" y="0"/>
                  <a:pt x="102" y="0"/>
                  <a:pt x="99" y="3"/>
                </a:cubicBezTo>
                <a:cubicBezTo>
                  <a:pt x="97" y="5"/>
                  <a:pt x="97" y="5"/>
                  <a:pt x="97" y="5"/>
                </a:cubicBezTo>
                <a:cubicBezTo>
                  <a:pt x="94" y="8"/>
                  <a:pt x="89" y="10"/>
                  <a:pt x="85" y="10"/>
                </a:cubicBezTo>
                <a:cubicBezTo>
                  <a:pt x="33" y="10"/>
                  <a:pt x="33" y="10"/>
                  <a:pt x="33" y="10"/>
                </a:cubicBezTo>
                <a:cubicBezTo>
                  <a:pt x="30" y="10"/>
                  <a:pt x="26" y="13"/>
                  <a:pt x="25" y="16"/>
                </a:cubicBezTo>
                <a:cubicBezTo>
                  <a:pt x="3" y="77"/>
                  <a:pt x="3" y="77"/>
                  <a:pt x="3" y="77"/>
                </a:cubicBezTo>
                <a:cubicBezTo>
                  <a:pt x="0" y="85"/>
                  <a:pt x="4" y="92"/>
                  <a:pt x="13" y="92"/>
                </a:cubicBezTo>
                <a:cubicBezTo>
                  <a:pt x="56" y="92"/>
                  <a:pt x="56" y="92"/>
                  <a:pt x="56" y="92"/>
                </a:cubicBezTo>
                <a:cubicBezTo>
                  <a:pt x="58" y="98"/>
                  <a:pt x="57" y="103"/>
                  <a:pt x="55" y="106"/>
                </a:cubicBezTo>
                <a:cubicBezTo>
                  <a:pt x="52" y="110"/>
                  <a:pt x="45" y="117"/>
                  <a:pt x="46" y="128"/>
                </a:cubicBezTo>
                <a:cubicBezTo>
                  <a:pt x="47" y="132"/>
                  <a:pt x="49" y="137"/>
                  <a:pt x="51" y="140"/>
                </a:cubicBezTo>
                <a:cubicBezTo>
                  <a:pt x="58" y="149"/>
                  <a:pt x="67" y="147"/>
                  <a:pt x="67" y="139"/>
                </a:cubicBezTo>
                <a:cubicBezTo>
                  <a:pt x="67" y="130"/>
                  <a:pt x="62" y="121"/>
                  <a:pt x="79" y="110"/>
                </a:cubicBezTo>
                <a:cubicBezTo>
                  <a:pt x="96" y="99"/>
                  <a:pt x="107" y="78"/>
                  <a:pt x="107" y="78"/>
                </a:cubicBezTo>
                <a:cubicBezTo>
                  <a:pt x="107" y="78"/>
                  <a:pt x="109" y="75"/>
                  <a:pt x="112" y="73"/>
                </a:cubicBezTo>
                <a:cubicBezTo>
                  <a:pt x="140" y="44"/>
                  <a:pt x="140" y="44"/>
                  <a:pt x="140" y="44"/>
                </a:cubicBezTo>
                <a:cubicBezTo>
                  <a:pt x="143" y="42"/>
                  <a:pt x="143" y="38"/>
                  <a:pt x="140" y="35"/>
                </a:cubicBezTo>
                <a:lnTo>
                  <a:pt x="108"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06" name="Freeform 240"/>
          <p:cNvSpPr/>
          <p:nvPr/>
        </p:nvSpPr>
        <p:spPr bwMode="auto">
          <a:xfrm>
            <a:off x="6884988" y="3602038"/>
            <a:ext cx="79375" cy="77787"/>
          </a:xfrm>
          <a:custGeom>
            <a:avLst/>
            <a:gdLst>
              <a:gd name="T0" fmla="*/ 41 w 50"/>
              <a:gd name="T1" fmla="*/ 49 h 49"/>
              <a:gd name="T2" fmla="*/ 0 w 50"/>
              <a:gd name="T3" fmla="*/ 9 h 49"/>
              <a:gd name="T4" fmla="*/ 10 w 50"/>
              <a:gd name="T5" fmla="*/ 0 h 49"/>
              <a:gd name="T6" fmla="*/ 50 w 50"/>
              <a:gd name="T7" fmla="*/ 41 h 49"/>
              <a:gd name="T8" fmla="*/ 41 w 50"/>
              <a:gd name="T9" fmla="*/ 49 h 49"/>
            </a:gdLst>
            <a:ahLst/>
            <a:cxnLst>
              <a:cxn ang="0">
                <a:pos x="T0" y="T1"/>
              </a:cxn>
              <a:cxn ang="0">
                <a:pos x="T2" y="T3"/>
              </a:cxn>
              <a:cxn ang="0">
                <a:pos x="T4" y="T5"/>
              </a:cxn>
              <a:cxn ang="0">
                <a:pos x="T6" y="T7"/>
              </a:cxn>
              <a:cxn ang="0">
                <a:pos x="T8" y="T9"/>
              </a:cxn>
            </a:cxnLst>
            <a:rect l="0" t="0" r="r" b="b"/>
            <a:pathLst>
              <a:path w="50" h="49">
                <a:moveTo>
                  <a:pt x="41" y="49"/>
                </a:moveTo>
                <a:lnTo>
                  <a:pt x="0" y="9"/>
                </a:lnTo>
                <a:lnTo>
                  <a:pt x="10" y="0"/>
                </a:lnTo>
                <a:lnTo>
                  <a:pt x="50" y="41"/>
                </a:lnTo>
                <a:lnTo>
                  <a:pt x="41" y="4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07" name="Freeform 241"/>
          <p:cNvSpPr/>
          <p:nvPr/>
        </p:nvSpPr>
        <p:spPr bwMode="auto">
          <a:xfrm>
            <a:off x="7572375" y="2905125"/>
            <a:ext cx="169863" cy="104775"/>
          </a:xfrm>
          <a:custGeom>
            <a:avLst/>
            <a:gdLst>
              <a:gd name="T0" fmla="*/ 100 w 100"/>
              <a:gd name="T1" fmla="*/ 62 h 62"/>
              <a:gd name="T2" fmla="*/ 100 w 100"/>
              <a:gd name="T3" fmla="*/ 19 h 62"/>
              <a:gd name="T4" fmla="*/ 81 w 100"/>
              <a:gd name="T5" fmla="*/ 0 h 62"/>
              <a:gd name="T6" fmla="*/ 19 w 100"/>
              <a:gd name="T7" fmla="*/ 0 h 62"/>
              <a:gd name="T8" fmla="*/ 0 w 100"/>
              <a:gd name="T9" fmla="*/ 19 h 62"/>
              <a:gd name="T10" fmla="*/ 0 w 100"/>
              <a:gd name="T11" fmla="*/ 43 h 62"/>
              <a:gd name="T12" fmla="*/ 15 w 100"/>
              <a:gd name="T13" fmla="*/ 43 h 62"/>
              <a:gd name="T14" fmla="*/ 15 w 100"/>
              <a:gd name="T15" fmla="*/ 19 h 62"/>
              <a:gd name="T16" fmla="*/ 19 w 100"/>
              <a:gd name="T17" fmla="*/ 15 h 62"/>
              <a:gd name="T18" fmla="*/ 81 w 100"/>
              <a:gd name="T19" fmla="*/ 15 h 62"/>
              <a:gd name="T20" fmla="*/ 85 w 100"/>
              <a:gd name="T21" fmla="*/ 19 h 62"/>
              <a:gd name="T22" fmla="*/ 85 w 100"/>
              <a:gd name="T23" fmla="*/ 62 h 62"/>
              <a:gd name="T24" fmla="*/ 100 w 100"/>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62">
                <a:moveTo>
                  <a:pt x="100" y="62"/>
                </a:moveTo>
                <a:cubicBezTo>
                  <a:pt x="100" y="19"/>
                  <a:pt x="100" y="19"/>
                  <a:pt x="100" y="19"/>
                </a:cubicBezTo>
                <a:cubicBezTo>
                  <a:pt x="100" y="9"/>
                  <a:pt x="92" y="0"/>
                  <a:pt x="81" y="0"/>
                </a:cubicBezTo>
                <a:cubicBezTo>
                  <a:pt x="19" y="0"/>
                  <a:pt x="19" y="0"/>
                  <a:pt x="19" y="0"/>
                </a:cubicBezTo>
                <a:cubicBezTo>
                  <a:pt x="9" y="0"/>
                  <a:pt x="0" y="9"/>
                  <a:pt x="0" y="19"/>
                </a:cubicBezTo>
                <a:cubicBezTo>
                  <a:pt x="0" y="43"/>
                  <a:pt x="0" y="43"/>
                  <a:pt x="0" y="43"/>
                </a:cubicBezTo>
                <a:cubicBezTo>
                  <a:pt x="15" y="43"/>
                  <a:pt x="15" y="43"/>
                  <a:pt x="15" y="43"/>
                </a:cubicBezTo>
                <a:cubicBezTo>
                  <a:pt x="15" y="19"/>
                  <a:pt x="15" y="19"/>
                  <a:pt x="15" y="19"/>
                </a:cubicBezTo>
                <a:cubicBezTo>
                  <a:pt x="15" y="17"/>
                  <a:pt x="17" y="15"/>
                  <a:pt x="19" y="15"/>
                </a:cubicBezTo>
                <a:cubicBezTo>
                  <a:pt x="81" y="15"/>
                  <a:pt x="81" y="15"/>
                  <a:pt x="81" y="15"/>
                </a:cubicBezTo>
                <a:cubicBezTo>
                  <a:pt x="84" y="15"/>
                  <a:pt x="85" y="17"/>
                  <a:pt x="85" y="19"/>
                </a:cubicBezTo>
                <a:cubicBezTo>
                  <a:pt x="85" y="62"/>
                  <a:pt x="85" y="62"/>
                  <a:pt x="85" y="62"/>
                </a:cubicBezTo>
                <a:lnTo>
                  <a:pt x="100"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08" name="Freeform 242"/>
          <p:cNvSpPr>
            <a:spLocks noEditPoints="1"/>
          </p:cNvSpPr>
          <p:nvPr/>
        </p:nvSpPr>
        <p:spPr bwMode="auto">
          <a:xfrm>
            <a:off x="7550150" y="3016250"/>
            <a:ext cx="211138" cy="122238"/>
          </a:xfrm>
          <a:custGeom>
            <a:avLst/>
            <a:gdLst>
              <a:gd name="T0" fmla="*/ 98 w 125"/>
              <a:gd name="T1" fmla="*/ 0 h 72"/>
              <a:gd name="T2" fmla="*/ 63 w 125"/>
              <a:gd name="T3" fmla="*/ 0 h 72"/>
              <a:gd name="T4" fmla="*/ 63 w 125"/>
              <a:gd name="T5" fmla="*/ 19 h 72"/>
              <a:gd name="T6" fmla="*/ 74 w 125"/>
              <a:gd name="T7" fmla="*/ 31 h 72"/>
              <a:gd name="T8" fmla="*/ 68 w 125"/>
              <a:gd name="T9" fmla="*/ 41 h 72"/>
              <a:gd name="T10" fmla="*/ 68 w 125"/>
              <a:gd name="T11" fmla="*/ 41 h 72"/>
              <a:gd name="T12" fmla="*/ 68 w 125"/>
              <a:gd name="T13" fmla="*/ 58 h 72"/>
              <a:gd name="T14" fmla="*/ 63 w 125"/>
              <a:gd name="T15" fmla="*/ 58 h 72"/>
              <a:gd name="T16" fmla="*/ 63 w 125"/>
              <a:gd name="T17" fmla="*/ 72 h 72"/>
              <a:gd name="T18" fmla="*/ 125 w 125"/>
              <a:gd name="T19" fmla="*/ 72 h 72"/>
              <a:gd name="T20" fmla="*/ 125 w 125"/>
              <a:gd name="T21" fmla="*/ 0 h 72"/>
              <a:gd name="T22" fmla="*/ 113 w 125"/>
              <a:gd name="T23" fmla="*/ 0 h 72"/>
              <a:gd name="T24" fmla="*/ 98 w 125"/>
              <a:gd name="T25" fmla="*/ 0 h 72"/>
              <a:gd name="T26" fmla="*/ 63 w 125"/>
              <a:gd name="T27" fmla="*/ 0 h 72"/>
              <a:gd name="T28" fmla="*/ 0 w 125"/>
              <a:gd name="T29" fmla="*/ 0 h 72"/>
              <a:gd name="T30" fmla="*/ 0 w 125"/>
              <a:gd name="T31" fmla="*/ 72 h 72"/>
              <a:gd name="T32" fmla="*/ 63 w 125"/>
              <a:gd name="T33" fmla="*/ 72 h 72"/>
              <a:gd name="T34" fmla="*/ 63 w 125"/>
              <a:gd name="T35" fmla="*/ 58 h 72"/>
              <a:gd name="T36" fmla="*/ 58 w 125"/>
              <a:gd name="T37" fmla="*/ 58 h 72"/>
              <a:gd name="T38" fmla="*/ 58 w 125"/>
              <a:gd name="T39" fmla="*/ 41 h 72"/>
              <a:gd name="T40" fmla="*/ 51 w 125"/>
              <a:gd name="T41" fmla="*/ 31 h 72"/>
              <a:gd name="T42" fmla="*/ 63 w 125"/>
              <a:gd name="T43" fmla="*/ 19 h 72"/>
              <a:gd name="T44" fmla="*/ 63 w 125"/>
              <a:gd name="T45" fmla="*/ 19 h 72"/>
              <a:gd name="T46" fmla="*/ 63 w 125"/>
              <a:gd name="T4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 h="72">
                <a:moveTo>
                  <a:pt x="98" y="0"/>
                </a:moveTo>
                <a:cubicBezTo>
                  <a:pt x="63" y="0"/>
                  <a:pt x="63" y="0"/>
                  <a:pt x="63" y="0"/>
                </a:cubicBezTo>
                <a:cubicBezTo>
                  <a:pt x="63" y="19"/>
                  <a:pt x="63" y="19"/>
                  <a:pt x="63" y="19"/>
                </a:cubicBezTo>
                <a:cubicBezTo>
                  <a:pt x="69" y="19"/>
                  <a:pt x="74" y="24"/>
                  <a:pt x="74" y="31"/>
                </a:cubicBezTo>
                <a:cubicBezTo>
                  <a:pt x="74" y="35"/>
                  <a:pt x="71" y="39"/>
                  <a:pt x="68" y="41"/>
                </a:cubicBezTo>
                <a:cubicBezTo>
                  <a:pt x="68" y="41"/>
                  <a:pt x="68" y="41"/>
                  <a:pt x="68" y="41"/>
                </a:cubicBezTo>
                <a:cubicBezTo>
                  <a:pt x="68" y="58"/>
                  <a:pt x="68" y="58"/>
                  <a:pt x="68" y="58"/>
                </a:cubicBezTo>
                <a:cubicBezTo>
                  <a:pt x="63" y="58"/>
                  <a:pt x="63" y="58"/>
                  <a:pt x="63" y="58"/>
                </a:cubicBezTo>
                <a:cubicBezTo>
                  <a:pt x="63" y="72"/>
                  <a:pt x="63" y="72"/>
                  <a:pt x="63" y="72"/>
                </a:cubicBezTo>
                <a:cubicBezTo>
                  <a:pt x="125" y="72"/>
                  <a:pt x="125" y="72"/>
                  <a:pt x="125" y="72"/>
                </a:cubicBezTo>
                <a:cubicBezTo>
                  <a:pt x="125" y="0"/>
                  <a:pt x="125" y="0"/>
                  <a:pt x="125" y="0"/>
                </a:cubicBezTo>
                <a:cubicBezTo>
                  <a:pt x="113" y="0"/>
                  <a:pt x="113" y="0"/>
                  <a:pt x="113" y="0"/>
                </a:cubicBezTo>
                <a:lnTo>
                  <a:pt x="98" y="0"/>
                </a:lnTo>
                <a:close/>
                <a:moveTo>
                  <a:pt x="63" y="0"/>
                </a:moveTo>
                <a:cubicBezTo>
                  <a:pt x="0" y="0"/>
                  <a:pt x="0" y="0"/>
                  <a:pt x="0" y="0"/>
                </a:cubicBezTo>
                <a:cubicBezTo>
                  <a:pt x="0" y="72"/>
                  <a:pt x="0" y="72"/>
                  <a:pt x="0" y="72"/>
                </a:cubicBezTo>
                <a:cubicBezTo>
                  <a:pt x="63" y="72"/>
                  <a:pt x="63" y="72"/>
                  <a:pt x="63" y="72"/>
                </a:cubicBezTo>
                <a:cubicBezTo>
                  <a:pt x="63" y="58"/>
                  <a:pt x="63" y="58"/>
                  <a:pt x="63" y="58"/>
                </a:cubicBezTo>
                <a:cubicBezTo>
                  <a:pt x="58" y="58"/>
                  <a:pt x="58" y="58"/>
                  <a:pt x="58" y="58"/>
                </a:cubicBezTo>
                <a:cubicBezTo>
                  <a:pt x="58" y="41"/>
                  <a:pt x="58" y="41"/>
                  <a:pt x="58" y="41"/>
                </a:cubicBezTo>
                <a:cubicBezTo>
                  <a:pt x="54" y="39"/>
                  <a:pt x="51" y="35"/>
                  <a:pt x="51" y="31"/>
                </a:cubicBezTo>
                <a:cubicBezTo>
                  <a:pt x="51" y="24"/>
                  <a:pt x="56" y="19"/>
                  <a:pt x="63" y="19"/>
                </a:cubicBezTo>
                <a:cubicBezTo>
                  <a:pt x="63" y="19"/>
                  <a:pt x="63" y="19"/>
                  <a:pt x="63" y="19"/>
                </a:cubicBezTo>
                <a:lnTo>
                  <a:pt x="6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09" name="Freeform 243"/>
          <p:cNvSpPr/>
          <p:nvPr/>
        </p:nvSpPr>
        <p:spPr bwMode="auto">
          <a:xfrm>
            <a:off x="6737350" y="3295650"/>
            <a:ext cx="244475" cy="227013"/>
          </a:xfrm>
          <a:custGeom>
            <a:avLst/>
            <a:gdLst>
              <a:gd name="T0" fmla="*/ 21 w 144"/>
              <a:gd name="T1" fmla="*/ 108 h 134"/>
              <a:gd name="T2" fmla="*/ 60 w 144"/>
              <a:gd name="T3" fmla="*/ 88 h 134"/>
              <a:gd name="T4" fmla="*/ 67 w 144"/>
              <a:gd name="T5" fmla="*/ 87 h 134"/>
              <a:gd name="T6" fmla="*/ 67 w 144"/>
              <a:gd name="T7" fmla="*/ 94 h 134"/>
              <a:gd name="T8" fmla="*/ 67 w 144"/>
              <a:gd name="T9" fmla="*/ 111 h 134"/>
              <a:gd name="T10" fmla="*/ 66 w 144"/>
              <a:gd name="T11" fmla="*/ 134 h 134"/>
              <a:gd name="T12" fmla="*/ 78 w 144"/>
              <a:gd name="T13" fmla="*/ 134 h 134"/>
              <a:gd name="T14" fmla="*/ 77 w 144"/>
              <a:gd name="T15" fmla="*/ 111 h 134"/>
              <a:gd name="T16" fmla="*/ 76 w 144"/>
              <a:gd name="T17" fmla="*/ 94 h 134"/>
              <a:gd name="T18" fmla="*/ 77 w 144"/>
              <a:gd name="T19" fmla="*/ 87 h 134"/>
              <a:gd name="T20" fmla="*/ 84 w 144"/>
              <a:gd name="T21" fmla="*/ 88 h 134"/>
              <a:gd name="T22" fmla="*/ 123 w 144"/>
              <a:gd name="T23" fmla="*/ 108 h 134"/>
              <a:gd name="T24" fmla="*/ 139 w 144"/>
              <a:gd name="T25" fmla="*/ 93 h 134"/>
              <a:gd name="T26" fmla="*/ 129 w 144"/>
              <a:gd name="T27" fmla="*/ 44 h 134"/>
              <a:gd name="T28" fmla="*/ 80 w 144"/>
              <a:gd name="T29" fmla="*/ 74 h 134"/>
              <a:gd name="T30" fmla="*/ 78 w 144"/>
              <a:gd name="T31" fmla="*/ 70 h 134"/>
              <a:gd name="T32" fmla="*/ 87 w 144"/>
              <a:gd name="T33" fmla="*/ 54 h 134"/>
              <a:gd name="T34" fmla="*/ 103 w 144"/>
              <a:gd name="T35" fmla="*/ 16 h 134"/>
              <a:gd name="T36" fmla="*/ 72 w 144"/>
              <a:gd name="T37" fmla="*/ 0 h 134"/>
              <a:gd name="T38" fmla="*/ 41 w 144"/>
              <a:gd name="T39" fmla="*/ 16 h 134"/>
              <a:gd name="T40" fmla="*/ 57 w 144"/>
              <a:gd name="T41" fmla="*/ 54 h 134"/>
              <a:gd name="T42" fmla="*/ 66 w 144"/>
              <a:gd name="T43" fmla="*/ 70 h 134"/>
              <a:gd name="T44" fmla="*/ 64 w 144"/>
              <a:gd name="T45" fmla="*/ 74 h 134"/>
              <a:gd name="T46" fmla="*/ 15 w 144"/>
              <a:gd name="T47" fmla="*/ 44 h 134"/>
              <a:gd name="T48" fmla="*/ 5 w 144"/>
              <a:gd name="T49" fmla="*/ 93 h 134"/>
              <a:gd name="T50" fmla="*/ 21 w 144"/>
              <a:gd name="T51" fmla="*/ 10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34">
                <a:moveTo>
                  <a:pt x="21" y="108"/>
                </a:moveTo>
                <a:cubicBezTo>
                  <a:pt x="36" y="110"/>
                  <a:pt x="48" y="94"/>
                  <a:pt x="60" y="88"/>
                </a:cubicBezTo>
                <a:cubicBezTo>
                  <a:pt x="61" y="87"/>
                  <a:pt x="66" y="85"/>
                  <a:pt x="67" y="87"/>
                </a:cubicBezTo>
                <a:cubicBezTo>
                  <a:pt x="68" y="89"/>
                  <a:pt x="68" y="92"/>
                  <a:pt x="67" y="94"/>
                </a:cubicBezTo>
                <a:cubicBezTo>
                  <a:pt x="67" y="100"/>
                  <a:pt x="67" y="105"/>
                  <a:pt x="67" y="111"/>
                </a:cubicBezTo>
                <a:cubicBezTo>
                  <a:pt x="67" y="117"/>
                  <a:pt x="66" y="128"/>
                  <a:pt x="66" y="134"/>
                </a:cubicBezTo>
                <a:cubicBezTo>
                  <a:pt x="78" y="134"/>
                  <a:pt x="78" y="134"/>
                  <a:pt x="78" y="134"/>
                </a:cubicBezTo>
                <a:cubicBezTo>
                  <a:pt x="77" y="128"/>
                  <a:pt x="77" y="117"/>
                  <a:pt x="77" y="111"/>
                </a:cubicBezTo>
                <a:cubicBezTo>
                  <a:pt x="77" y="105"/>
                  <a:pt x="76" y="100"/>
                  <a:pt x="76" y="94"/>
                </a:cubicBezTo>
                <a:cubicBezTo>
                  <a:pt x="76" y="92"/>
                  <a:pt x="75" y="89"/>
                  <a:pt x="77" y="87"/>
                </a:cubicBezTo>
                <a:cubicBezTo>
                  <a:pt x="78" y="85"/>
                  <a:pt x="82" y="87"/>
                  <a:pt x="84" y="88"/>
                </a:cubicBezTo>
                <a:cubicBezTo>
                  <a:pt x="96" y="94"/>
                  <a:pt x="108" y="110"/>
                  <a:pt x="123" y="108"/>
                </a:cubicBezTo>
                <a:cubicBezTo>
                  <a:pt x="131" y="107"/>
                  <a:pt x="136" y="100"/>
                  <a:pt x="139" y="93"/>
                </a:cubicBezTo>
                <a:cubicBezTo>
                  <a:pt x="143" y="79"/>
                  <a:pt x="144" y="52"/>
                  <a:pt x="129" y="44"/>
                </a:cubicBezTo>
                <a:cubicBezTo>
                  <a:pt x="106" y="30"/>
                  <a:pt x="99" y="73"/>
                  <a:pt x="80" y="74"/>
                </a:cubicBezTo>
                <a:cubicBezTo>
                  <a:pt x="76" y="75"/>
                  <a:pt x="77" y="73"/>
                  <a:pt x="78" y="70"/>
                </a:cubicBezTo>
                <a:cubicBezTo>
                  <a:pt x="80" y="64"/>
                  <a:pt x="83" y="59"/>
                  <a:pt x="87" y="54"/>
                </a:cubicBezTo>
                <a:cubicBezTo>
                  <a:pt x="95" y="43"/>
                  <a:pt x="105" y="30"/>
                  <a:pt x="103" y="16"/>
                </a:cubicBezTo>
                <a:cubicBezTo>
                  <a:pt x="101" y="3"/>
                  <a:pt x="85" y="0"/>
                  <a:pt x="72" y="0"/>
                </a:cubicBezTo>
                <a:cubicBezTo>
                  <a:pt x="58" y="0"/>
                  <a:pt x="43" y="3"/>
                  <a:pt x="41" y="16"/>
                </a:cubicBezTo>
                <a:cubicBezTo>
                  <a:pt x="39" y="30"/>
                  <a:pt x="49" y="43"/>
                  <a:pt x="57" y="54"/>
                </a:cubicBezTo>
                <a:cubicBezTo>
                  <a:pt x="61" y="59"/>
                  <a:pt x="64" y="64"/>
                  <a:pt x="66" y="70"/>
                </a:cubicBezTo>
                <a:cubicBezTo>
                  <a:pt x="67" y="73"/>
                  <a:pt x="67" y="75"/>
                  <a:pt x="64" y="74"/>
                </a:cubicBezTo>
                <a:cubicBezTo>
                  <a:pt x="45" y="73"/>
                  <a:pt x="37" y="30"/>
                  <a:pt x="15" y="44"/>
                </a:cubicBezTo>
                <a:cubicBezTo>
                  <a:pt x="0" y="52"/>
                  <a:pt x="0" y="79"/>
                  <a:pt x="5" y="93"/>
                </a:cubicBezTo>
                <a:cubicBezTo>
                  <a:pt x="8" y="100"/>
                  <a:pt x="13" y="107"/>
                  <a:pt x="21" y="10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10" name="Freeform 244"/>
          <p:cNvSpPr/>
          <p:nvPr/>
        </p:nvSpPr>
        <p:spPr bwMode="auto">
          <a:xfrm>
            <a:off x="7680325" y="2632075"/>
            <a:ext cx="207963" cy="225425"/>
          </a:xfrm>
          <a:custGeom>
            <a:avLst/>
            <a:gdLst>
              <a:gd name="T0" fmla="*/ 102 w 123"/>
              <a:gd name="T1" fmla="*/ 91 h 133"/>
              <a:gd name="T2" fmla="*/ 111 w 123"/>
              <a:gd name="T3" fmla="*/ 87 h 133"/>
              <a:gd name="T4" fmla="*/ 121 w 123"/>
              <a:gd name="T5" fmla="*/ 82 h 133"/>
              <a:gd name="T6" fmla="*/ 123 w 123"/>
              <a:gd name="T7" fmla="*/ 66 h 133"/>
              <a:gd name="T8" fmla="*/ 120 w 123"/>
              <a:gd name="T9" fmla="*/ 39 h 133"/>
              <a:gd name="T10" fmla="*/ 92 w 123"/>
              <a:gd name="T11" fmla="*/ 63 h 133"/>
              <a:gd name="T12" fmla="*/ 82 w 123"/>
              <a:gd name="T13" fmla="*/ 72 h 133"/>
              <a:gd name="T14" fmla="*/ 83 w 123"/>
              <a:gd name="T15" fmla="*/ 62 h 133"/>
              <a:gd name="T16" fmla="*/ 92 w 123"/>
              <a:gd name="T17" fmla="*/ 44 h 133"/>
              <a:gd name="T18" fmla="*/ 84 w 123"/>
              <a:gd name="T19" fmla="*/ 27 h 133"/>
              <a:gd name="T20" fmla="*/ 62 w 123"/>
              <a:gd name="T21" fmla="*/ 1 h 133"/>
              <a:gd name="T22" fmla="*/ 62 w 123"/>
              <a:gd name="T23" fmla="*/ 0 h 133"/>
              <a:gd name="T24" fmla="*/ 61 w 123"/>
              <a:gd name="T25" fmla="*/ 1 h 133"/>
              <a:gd name="T26" fmla="*/ 61 w 123"/>
              <a:gd name="T27" fmla="*/ 0 h 133"/>
              <a:gd name="T28" fmla="*/ 61 w 123"/>
              <a:gd name="T29" fmla="*/ 1 h 133"/>
              <a:gd name="T30" fmla="*/ 39 w 123"/>
              <a:gd name="T31" fmla="*/ 27 h 133"/>
              <a:gd name="T32" fmla="*/ 31 w 123"/>
              <a:gd name="T33" fmla="*/ 44 h 133"/>
              <a:gd name="T34" fmla="*/ 40 w 123"/>
              <a:gd name="T35" fmla="*/ 62 h 133"/>
              <a:gd name="T36" fmla="*/ 40 w 123"/>
              <a:gd name="T37" fmla="*/ 72 h 133"/>
              <a:gd name="T38" fmla="*/ 31 w 123"/>
              <a:gd name="T39" fmla="*/ 63 h 133"/>
              <a:gd name="T40" fmla="*/ 3 w 123"/>
              <a:gd name="T41" fmla="*/ 39 h 133"/>
              <a:gd name="T42" fmla="*/ 0 w 123"/>
              <a:gd name="T43" fmla="*/ 66 h 133"/>
              <a:gd name="T44" fmla="*/ 2 w 123"/>
              <a:gd name="T45" fmla="*/ 82 h 133"/>
              <a:gd name="T46" fmla="*/ 12 w 123"/>
              <a:gd name="T47" fmla="*/ 87 h 133"/>
              <a:gd name="T48" fmla="*/ 21 w 123"/>
              <a:gd name="T49" fmla="*/ 91 h 133"/>
              <a:gd name="T50" fmla="*/ 19 w 123"/>
              <a:gd name="T51" fmla="*/ 97 h 133"/>
              <a:gd name="T52" fmla="*/ 0 w 123"/>
              <a:gd name="T53" fmla="*/ 91 h 133"/>
              <a:gd name="T54" fmla="*/ 28 w 123"/>
              <a:gd name="T55" fmla="*/ 130 h 133"/>
              <a:gd name="T56" fmla="*/ 41 w 123"/>
              <a:gd name="T57" fmla="*/ 127 h 133"/>
              <a:gd name="T58" fmla="*/ 54 w 123"/>
              <a:gd name="T59" fmla="*/ 119 h 133"/>
              <a:gd name="T60" fmla="*/ 58 w 123"/>
              <a:gd name="T61" fmla="*/ 118 h 133"/>
              <a:gd name="T62" fmla="*/ 58 w 123"/>
              <a:gd name="T63" fmla="*/ 112 h 133"/>
              <a:gd name="T64" fmla="*/ 61 w 123"/>
              <a:gd name="T65" fmla="*/ 59 h 133"/>
              <a:gd name="T66" fmla="*/ 64 w 123"/>
              <a:gd name="T67" fmla="*/ 112 h 133"/>
              <a:gd name="T68" fmla="*/ 65 w 123"/>
              <a:gd name="T69" fmla="*/ 118 h 133"/>
              <a:gd name="T70" fmla="*/ 69 w 123"/>
              <a:gd name="T71" fmla="*/ 119 h 133"/>
              <a:gd name="T72" fmla="*/ 81 w 123"/>
              <a:gd name="T73" fmla="*/ 127 h 133"/>
              <a:gd name="T74" fmla="*/ 95 w 123"/>
              <a:gd name="T75" fmla="*/ 130 h 133"/>
              <a:gd name="T76" fmla="*/ 123 w 123"/>
              <a:gd name="T77" fmla="*/ 91 h 133"/>
              <a:gd name="T78" fmla="*/ 104 w 123"/>
              <a:gd name="T79" fmla="*/ 97 h 133"/>
              <a:gd name="T80" fmla="*/ 102 w 123"/>
              <a:gd name="T81" fmla="*/ 9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133">
                <a:moveTo>
                  <a:pt x="102" y="91"/>
                </a:moveTo>
                <a:cubicBezTo>
                  <a:pt x="104" y="89"/>
                  <a:pt x="108" y="88"/>
                  <a:pt x="111" y="87"/>
                </a:cubicBezTo>
                <a:cubicBezTo>
                  <a:pt x="114" y="85"/>
                  <a:pt x="118" y="84"/>
                  <a:pt x="121" y="82"/>
                </a:cubicBezTo>
                <a:cubicBezTo>
                  <a:pt x="123" y="77"/>
                  <a:pt x="123" y="72"/>
                  <a:pt x="123" y="66"/>
                </a:cubicBezTo>
                <a:cubicBezTo>
                  <a:pt x="122" y="57"/>
                  <a:pt x="120" y="48"/>
                  <a:pt x="120" y="39"/>
                </a:cubicBezTo>
                <a:cubicBezTo>
                  <a:pt x="108" y="45"/>
                  <a:pt x="95" y="49"/>
                  <a:pt x="92" y="63"/>
                </a:cubicBezTo>
                <a:cubicBezTo>
                  <a:pt x="91" y="66"/>
                  <a:pt x="87" y="75"/>
                  <a:pt x="82" y="72"/>
                </a:cubicBezTo>
                <a:cubicBezTo>
                  <a:pt x="79" y="70"/>
                  <a:pt x="81" y="64"/>
                  <a:pt x="83" y="62"/>
                </a:cubicBezTo>
                <a:cubicBezTo>
                  <a:pt x="87" y="56"/>
                  <a:pt x="92" y="51"/>
                  <a:pt x="92" y="44"/>
                </a:cubicBezTo>
                <a:cubicBezTo>
                  <a:pt x="92" y="37"/>
                  <a:pt x="88" y="32"/>
                  <a:pt x="84" y="27"/>
                </a:cubicBezTo>
                <a:cubicBezTo>
                  <a:pt x="77" y="18"/>
                  <a:pt x="68" y="10"/>
                  <a:pt x="62" y="1"/>
                </a:cubicBezTo>
                <a:cubicBezTo>
                  <a:pt x="62" y="0"/>
                  <a:pt x="62" y="0"/>
                  <a:pt x="62" y="0"/>
                </a:cubicBezTo>
                <a:cubicBezTo>
                  <a:pt x="62" y="0"/>
                  <a:pt x="61" y="1"/>
                  <a:pt x="61" y="1"/>
                </a:cubicBezTo>
                <a:cubicBezTo>
                  <a:pt x="61" y="1"/>
                  <a:pt x="61" y="0"/>
                  <a:pt x="61" y="0"/>
                </a:cubicBezTo>
                <a:cubicBezTo>
                  <a:pt x="61" y="1"/>
                  <a:pt x="61" y="1"/>
                  <a:pt x="61" y="1"/>
                </a:cubicBezTo>
                <a:cubicBezTo>
                  <a:pt x="55" y="10"/>
                  <a:pt x="46" y="18"/>
                  <a:pt x="39" y="27"/>
                </a:cubicBezTo>
                <a:cubicBezTo>
                  <a:pt x="35" y="32"/>
                  <a:pt x="31" y="37"/>
                  <a:pt x="31" y="44"/>
                </a:cubicBezTo>
                <a:cubicBezTo>
                  <a:pt x="31" y="51"/>
                  <a:pt x="36" y="56"/>
                  <a:pt x="40" y="62"/>
                </a:cubicBezTo>
                <a:cubicBezTo>
                  <a:pt x="42" y="64"/>
                  <a:pt x="44" y="70"/>
                  <a:pt x="40" y="72"/>
                </a:cubicBezTo>
                <a:cubicBezTo>
                  <a:pt x="36" y="75"/>
                  <a:pt x="32" y="66"/>
                  <a:pt x="31" y="63"/>
                </a:cubicBezTo>
                <a:cubicBezTo>
                  <a:pt x="27" y="49"/>
                  <a:pt x="14" y="45"/>
                  <a:pt x="3" y="39"/>
                </a:cubicBezTo>
                <a:cubicBezTo>
                  <a:pt x="3" y="48"/>
                  <a:pt x="1" y="57"/>
                  <a:pt x="0" y="66"/>
                </a:cubicBezTo>
                <a:cubicBezTo>
                  <a:pt x="0" y="72"/>
                  <a:pt x="0" y="77"/>
                  <a:pt x="2" y="82"/>
                </a:cubicBezTo>
                <a:cubicBezTo>
                  <a:pt x="5" y="84"/>
                  <a:pt x="9" y="85"/>
                  <a:pt x="12" y="87"/>
                </a:cubicBezTo>
                <a:cubicBezTo>
                  <a:pt x="15" y="88"/>
                  <a:pt x="19" y="89"/>
                  <a:pt x="21" y="91"/>
                </a:cubicBezTo>
                <a:cubicBezTo>
                  <a:pt x="24" y="93"/>
                  <a:pt x="24" y="98"/>
                  <a:pt x="19" y="97"/>
                </a:cubicBezTo>
                <a:cubicBezTo>
                  <a:pt x="13" y="97"/>
                  <a:pt x="7" y="90"/>
                  <a:pt x="0" y="91"/>
                </a:cubicBezTo>
                <a:cubicBezTo>
                  <a:pt x="3" y="108"/>
                  <a:pt x="11" y="123"/>
                  <a:pt x="28" y="130"/>
                </a:cubicBezTo>
                <a:cubicBezTo>
                  <a:pt x="34" y="133"/>
                  <a:pt x="36" y="131"/>
                  <a:pt x="41" y="127"/>
                </a:cubicBezTo>
                <a:cubicBezTo>
                  <a:pt x="46" y="124"/>
                  <a:pt x="49" y="121"/>
                  <a:pt x="54" y="119"/>
                </a:cubicBezTo>
                <a:cubicBezTo>
                  <a:pt x="56" y="119"/>
                  <a:pt x="58" y="120"/>
                  <a:pt x="58" y="118"/>
                </a:cubicBezTo>
                <a:cubicBezTo>
                  <a:pt x="58" y="116"/>
                  <a:pt x="58" y="114"/>
                  <a:pt x="58" y="112"/>
                </a:cubicBezTo>
                <a:cubicBezTo>
                  <a:pt x="59" y="92"/>
                  <a:pt x="61" y="80"/>
                  <a:pt x="61" y="59"/>
                </a:cubicBezTo>
                <a:cubicBezTo>
                  <a:pt x="62" y="80"/>
                  <a:pt x="64" y="92"/>
                  <a:pt x="64" y="112"/>
                </a:cubicBezTo>
                <a:cubicBezTo>
                  <a:pt x="64" y="114"/>
                  <a:pt x="65" y="116"/>
                  <a:pt x="65" y="118"/>
                </a:cubicBezTo>
                <a:cubicBezTo>
                  <a:pt x="65" y="120"/>
                  <a:pt x="67" y="119"/>
                  <a:pt x="69" y="119"/>
                </a:cubicBezTo>
                <a:cubicBezTo>
                  <a:pt x="74" y="121"/>
                  <a:pt x="77" y="124"/>
                  <a:pt x="81" y="127"/>
                </a:cubicBezTo>
                <a:cubicBezTo>
                  <a:pt x="86" y="131"/>
                  <a:pt x="89" y="133"/>
                  <a:pt x="95" y="130"/>
                </a:cubicBezTo>
                <a:cubicBezTo>
                  <a:pt x="111" y="123"/>
                  <a:pt x="119" y="108"/>
                  <a:pt x="123" y="91"/>
                </a:cubicBezTo>
                <a:cubicBezTo>
                  <a:pt x="116" y="90"/>
                  <a:pt x="110" y="97"/>
                  <a:pt x="104" y="97"/>
                </a:cubicBezTo>
                <a:cubicBezTo>
                  <a:pt x="99" y="98"/>
                  <a:pt x="99" y="93"/>
                  <a:pt x="102" y="9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11" name="Rectangle 245"/>
          <p:cNvSpPr>
            <a:spLocks noChangeArrowheads="1"/>
          </p:cNvSpPr>
          <p:nvPr/>
        </p:nvSpPr>
        <p:spPr bwMode="auto">
          <a:xfrm>
            <a:off x="7777163" y="2840038"/>
            <a:ext cx="15875" cy="68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3012" name="Freeform 246"/>
          <p:cNvSpPr/>
          <p:nvPr/>
        </p:nvSpPr>
        <p:spPr bwMode="auto">
          <a:xfrm>
            <a:off x="7267575" y="4257675"/>
            <a:ext cx="244475" cy="250825"/>
          </a:xfrm>
          <a:custGeom>
            <a:avLst/>
            <a:gdLst>
              <a:gd name="T0" fmla="*/ 105 w 144"/>
              <a:gd name="T1" fmla="*/ 28 h 148"/>
              <a:gd name="T2" fmla="*/ 144 w 144"/>
              <a:gd name="T3" fmla="*/ 50 h 148"/>
              <a:gd name="T4" fmla="*/ 74 w 144"/>
              <a:gd name="T5" fmla="*/ 0 h 148"/>
              <a:gd name="T6" fmla="*/ 0 w 144"/>
              <a:gd name="T7" fmla="*/ 74 h 148"/>
              <a:gd name="T8" fmla="*/ 74 w 144"/>
              <a:gd name="T9" fmla="*/ 148 h 148"/>
              <a:gd name="T10" fmla="*/ 144 w 144"/>
              <a:gd name="T11" fmla="*/ 97 h 148"/>
              <a:gd name="T12" fmla="*/ 105 w 144"/>
              <a:gd name="T13" fmla="*/ 120 h 148"/>
              <a:gd name="T14" fmla="*/ 59 w 144"/>
              <a:gd name="T15" fmla="*/ 74 h 148"/>
              <a:gd name="T16" fmla="*/ 105 w 144"/>
              <a:gd name="T17" fmla="*/ 2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148">
                <a:moveTo>
                  <a:pt x="105" y="28"/>
                </a:moveTo>
                <a:cubicBezTo>
                  <a:pt x="121" y="28"/>
                  <a:pt x="136" y="37"/>
                  <a:pt x="144" y="50"/>
                </a:cubicBezTo>
                <a:cubicBezTo>
                  <a:pt x="134" y="21"/>
                  <a:pt x="106" y="0"/>
                  <a:pt x="74" y="0"/>
                </a:cubicBezTo>
                <a:cubicBezTo>
                  <a:pt x="33" y="0"/>
                  <a:pt x="0" y="33"/>
                  <a:pt x="0" y="74"/>
                </a:cubicBezTo>
                <a:cubicBezTo>
                  <a:pt x="0" y="114"/>
                  <a:pt x="33" y="148"/>
                  <a:pt x="74" y="148"/>
                </a:cubicBezTo>
                <a:cubicBezTo>
                  <a:pt x="106" y="148"/>
                  <a:pt x="134" y="127"/>
                  <a:pt x="144" y="97"/>
                </a:cubicBezTo>
                <a:cubicBezTo>
                  <a:pt x="136" y="111"/>
                  <a:pt x="121" y="120"/>
                  <a:pt x="105" y="120"/>
                </a:cubicBezTo>
                <a:cubicBezTo>
                  <a:pt x="79" y="120"/>
                  <a:pt x="59" y="99"/>
                  <a:pt x="59" y="74"/>
                </a:cubicBezTo>
                <a:cubicBezTo>
                  <a:pt x="59" y="48"/>
                  <a:pt x="79" y="28"/>
                  <a:pt x="105"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13" name="Freeform 247"/>
          <p:cNvSpPr>
            <a:spLocks noEditPoints="1"/>
          </p:cNvSpPr>
          <p:nvPr/>
        </p:nvSpPr>
        <p:spPr bwMode="auto">
          <a:xfrm>
            <a:off x="7842250" y="3686175"/>
            <a:ext cx="271463" cy="195263"/>
          </a:xfrm>
          <a:custGeom>
            <a:avLst/>
            <a:gdLst>
              <a:gd name="T0" fmla="*/ 107 w 161"/>
              <a:gd name="T1" fmla="*/ 116 h 116"/>
              <a:gd name="T2" fmla="*/ 161 w 161"/>
              <a:gd name="T3" fmla="*/ 116 h 116"/>
              <a:gd name="T4" fmla="*/ 161 w 161"/>
              <a:gd name="T5" fmla="*/ 0 h 116"/>
              <a:gd name="T6" fmla="*/ 107 w 161"/>
              <a:gd name="T7" fmla="*/ 0 h 116"/>
              <a:gd name="T8" fmla="*/ 107 w 161"/>
              <a:gd name="T9" fmla="*/ 49 h 116"/>
              <a:gd name="T10" fmla="*/ 146 w 161"/>
              <a:gd name="T11" fmla="*/ 103 h 116"/>
              <a:gd name="T12" fmla="*/ 107 w 161"/>
              <a:gd name="T13" fmla="*/ 103 h 116"/>
              <a:gd name="T14" fmla="*/ 107 w 161"/>
              <a:gd name="T15" fmla="*/ 116 h 116"/>
              <a:gd name="T16" fmla="*/ 73 w 161"/>
              <a:gd name="T17" fmla="*/ 116 h 116"/>
              <a:gd name="T18" fmla="*/ 107 w 161"/>
              <a:gd name="T19" fmla="*/ 116 h 116"/>
              <a:gd name="T20" fmla="*/ 107 w 161"/>
              <a:gd name="T21" fmla="*/ 103 h 116"/>
              <a:gd name="T22" fmla="*/ 84 w 161"/>
              <a:gd name="T23" fmla="*/ 103 h 116"/>
              <a:gd name="T24" fmla="*/ 82 w 161"/>
              <a:gd name="T25" fmla="*/ 100 h 116"/>
              <a:gd name="T26" fmla="*/ 73 w 161"/>
              <a:gd name="T27" fmla="*/ 88 h 116"/>
              <a:gd name="T28" fmla="*/ 73 w 161"/>
              <a:gd name="T29" fmla="*/ 96 h 116"/>
              <a:gd name="T30" fmla="*/ 78 w 161"/>
              <a:gd name="T31" fmla="*/ 103 h 116"/>
              <a:gd name="T32" fmla="*/ 73 w 161"/>
              <a:gd name="T33" fmla="*/ 103 h 116"/>
              <a:gd name="T34" fmla="*/ 73 w 161"/>
              <a:gd name="T35" fmla="*/ 116 h 116"/>
              <a:gd name="T36" fmla="*/ 107 w 161"/>
              <a:gd name="T37" fmla="*/ 0 h 116"/>
              <a:gd name="T38" fmla="*/ 73 w 161"/>
              <a:gd name="T39" fmla="*/ 0 h 116"/>
              <a:gd name="T40" fmla="*/ 73 w 161"/>
              <a:gd name="T41" fmla="*/ 75 h 116"/>
              <a:gd name="T42" fmla="*/ 100 w 161"/>
              <a:gd name="T43" fmla="*/ 38 h 116"/>
              <a:gd name="T44" fmla="*/ 100 w 161"/>
              <a:gd name="T45" fmla="*/ 38 h 116"/>
              <a:gd name="T46" fmla="*/ 107 w 161"/>
              <a:gd name="T47" fmla="*/ 49 h 116"/>
              <a:gd name="T48" fmla="*/ 107 w 161"/>
              <a:gd name="T49" fmla="*/ 0 h 116"/>
              <a:gd name="T50" fmla="*/ 46 w 161"/>
              <a:gd name="T51" fmla="*/ 116 h 116"/>
              <a:gd name="T52" fmla="*/ 73 w 161"/>
              <a:gd name="T53" fmla="*/ 116 h 116"/>
              <a:gd name="T54" fmla="*/ 73 w 161"/>
              <a:gd name="T55" fmla="*/ 103 h 116"/>
              <a:gd name="T56" fmla="*/ 54 w 161"/>
              <a:gd name="T57" fmla="*/ 103 h 116"/>
              <a:gd name="T58" fmla="*/ 46 w 161"/>
              <a:gd name="T59" fmla="*/ 103 h 116"/>
              <a:gd name="T60" fmla="*/ 46 w 161"/>
              <a:gd name="T61" fmla="*/ 116 h 116"/>
              <a:gd name="T62" fmla="*/ 73 w 161"/>
              <a:gd name="T63" fmla="*/ 0 h 116"/>
              <a:gd name="T64" fmla="*/ 46 w 161"/>
              <a:gd name="T65" fmla="*/ 0 h 116"/>
              <a:gd name="T66" fmla="*/ 46 w 161"/>
              <a:gd name="T67" fmla="*/ 20 h 116"/>
              <a:gd name="T68" fmla="*/ 49 w 161"/>
              <a:gd name="T69" fmla="*/ 28 h 116"/>
              <a:gd name="T70" fmla="*/ 46 w 161"/>
              <a:gd name="T71" fmla="*/ 36 h 116"/>
              <a:gd name="T72" fmla="*/ 46 w 161"/>
              <a:gd name="T73" fmla="*/ 58 h 116"/>
              <a:gd name="T74" fmla="*/ 46 w 161"/>
              <a:gd name="T75" fmla="*/ 58 h 116"/>
              <a:gd name="T76" fmla="*/ 66 w 161"/>
              <a:gd name="T77" fmla="*/ 86 h 116"/>
              <a:gd name="T78" fmla="*/ 73 w 161"/>
              <a:gd name="T79" fmla="*/ 96 h 116"/>
              <a:gd name="T80" fmla="*/ 73 w 161"/>
              <a:gd name="T81" fmla="*/ 88 h 116"/>
              <a:gd name="T82" fmla="*/ 69 w 161"/>
              <a:gd name="T83" fmla="*/ 82 h 116"/>
              <a:gd name="T84" fmla="*/ 73 w 161"/>
              <a:gd name="T85" fmla="*/ 75 h 116"/>
              <a:gd name="T86" fmla="*/ 73 w 161"/>
              <a:gd name="T87" fmla="*/ 0 h 116"/>
              <a:gd name="T88" fmla="*/ 0 w 161"/>
              <a:gd name="T89" fmla="*/ 116 h 116"/>
              <a:gd name="T90" fmla="*/ 46 w 161"/>
              <a:gd name="T91" fmla="*/ 116 h 116"/>
              <a:gd name="T92" fmla="*/ 46 w 161"/>
              <a:gd name="T93" fmla="*/ 103 h 116"/>
              <a:gd name="T94" fmla="*/ 14 w 161"/>
              <a:gd name="T95" fmla="*/ 103 h 116"/>
              <a:gd name="T96" fmla="*/ 14 w 161"/>
              <a:gd name="T97" fmla="*/ 103 h 116"/>
              <a:gd name="T98" fmla="*/ 46 w 161"/>
              <a:gd name="T99" fmla="*/ 58 h 116"/>
              <a:gd name="T100" fmla="*/ 46 w 161"/>
              <a:gd name="T101" fmla="*/ 36 h 116"/>
              <a:gd name="T102" fmla="*/ 36 w 161"/>
              <a:gd name="T103" fmla="*/ 40 h 116"/>
              <a:gd name="T104" fmla="*/ 23 w 161"/>
              <a:gd name="T105" fmla="*/ 28 h 116"/>
              <a:gd name="T106" fmla="*/ 36 w 161"/>
              <a:gd name="T107" fmla="*/ 15 h 116"/>
              <a:gd name="T108" fmla="*/ 36 w 161"/>
              <a:gd name="T109" fmla="*/ 15 h 116"/>
              <a:gd name="T110" fmla="*/ 46 w 161"/>
              <a:gd name="T111" fmla="*/ 20 h 116"/>
              <a:gd name="T112" fmla="*/ 46 w 161"/>
              <a:gd name="T113" fmla="*/ 0 h 116"/>
              <a:gd name="T114" fmla="*/ 0 w 161"/>
              <a:gd name="T115" fmla="*/ 0 h 116"/>
              <a:gd name="T116" fmla="*/ 0 w 161"/>
              <a:gd name="T1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 h="116">
                <a:moveTo>
                  <a:pt x="107" y="116"/>
                </a:moveTo>
                <a:cubicBezTo>
                  <a:pt x="161" y="116"/>
                  <a:pt x="161" y="116"/>
                  <a:pt x="161" y="116"/>
                </a:cubicBezTo>
                <a:cubicBezTo>
                  <a:pt x="161" y="0"/>
                  <a:pt x="161" y="0"/>
                  <a:pt x="161" y="0"/>
                </a:cubicBezTo>
                <a:cubicBezTo>
                  <a:pt x="107" y="0"/>
                  <a:pt x="107" y="0"/>
                  <a:pt x="107" y="0"/>
                </a:cubicBezTo>
                <a:cubicBezTo>
                  <a:pt x="107" y="49"/>
                  <a:pt x="107" y="49"/>
                  <a:pt x="107" y="49"/>
                </a:cubicBezTo>
                <a:cubicBezTo>
                  <a:pt x="146" y="103"/>
                  <a:pt x="146" y="103"/>
                  <a:pt x="146" y="103"/>
                </a:cubicBezTo>
                <a:cubicBezTo>
                  <a:pt x="107" y="103"/>
                  <a:pt x="107" y="103"/>
                  <a:pt x="107" y="103"/>
                </a:cubicBezTo>
                <a:lnTo>
                  <a:pt x="107" y="116"/>
                </a:lnTo>
                <a:close/>
                <a:moveTo>
                  <a:pt x="73" y="116"/>
                </a:moveTo>
                <a:cubicBezTo>
                  <a:pt x="107" y="116"/>
                  <a:pt x="107" y="116"/>
                  <a:pt x="107" y="116"/>
                </a:cubicBezTo>
                <a:cubicBezTo>
                  <a:pt x="107" y="103"/>
                  <a:pt x="107" y="103"/>
                  <a:pt x="107" y="103"/>
                </a:cubicBezTo>
                <a:cubicBezTo>
                  <a:pt x="84" y="103"/>
                  <a:pt x="84" y="103"/>
                  <a:pt x="84" y="103"/>
                </a:cubicBezTo>
                <a:cubicBezTo>
                  <a:pt x="82" y="100"/>
                  <a:pt x="82" y="100"/>
                  <a:pt x="82" y="100"/>
                </a:cubicBezTo>
                <a:cubicBezTo>
                  <a:pt x="73" y="88"/>
                  <a:pt x="73" y="88"/>
                  <a:pt x="73" y="88"/>
                </a:cubicBezTo>
                <a:cubicBezTo>
                  <a:pt x="73" y="96"/>
                  <a:pt x="73" y="96"/>
                  <a:pt x="73" y="96"/>
                </a:cubicBezTo>
                <a:cubicBezTo>
                  <a:pt x="78" y="103"/>
                  <a:pt x="78" y="103"/>
                  <a:pt x="78" y="103"/>
                </a:cubicBezTo>
                <a:cubicBezTo>
                  <a:pt x="73" y="103"/>
                  <a:pt x="73" y="103"/>
                  <a:pt x="73" y="103"/>
                </a:cubicBezTo>
                <a:cubicBezTo>
                  <a:pt x="73" y="116"/>
                  <a:pt x="73" y="116"/>
                  <a:pt x="73" y="116"/>
                </a:cubicBezTo>
                <a:close/>
                <a:moveTo>
                  <a:pt x="107" y="0"/>
                </a:moveTo>
                <a:cubicBezTo>
                  <a:pt x="73" y="0"/>
                  <a:pt x="73" y="0"/>
                  <a:pt x="73" y="0"/>
                </a:cubicBezTo>
                <a:cubicBezTo>
                  <a:pt x="73" y="75"/>
                  <a:pt x="73" y="75"/>
                  <a:pt x="73" y="75"/>
                </a:cubicBezTo>
                <a:cubicBezTo>
                  <a:pt x="100" y="38"/>
                  <a:pt x="100" y="38"/>
                  <a:pt x="100" y="38"/>
                </a:cubicBezTo>
                <a:cubicBezTo>
                  <a:pt x="100" y="38"/>
                  <a:pt x="100" y="38"/>
                  <a:pt x="100" y="38"/>
                </a:cubicBezTo>
                <a:cubicBezTo>
                  <a:pt x="107" y="49"/>
                  <a:pt x="107" y="49"/>
                  <a:pt x="107" y="49"/>
                </a:cubicBezTo>
                <a:lnTo>
                  <a:pt x="107" y="0"/>
                </a:lnTo>
                <a:close/>
                <a:moveTo>
                  <a:pt x="46" y="116"/>
                </a:moveTo>
                <a:cubicBezTo>
                  <a:pt x="73" y="116"/>
                  <a:pt x="73" y="116"/>
                  <a:pt x="73" y="116"/>
                </a:cubicBezTo>
                <a:cubicBezTo>
                  <a:pt x="73" y="103"/>
                  <a:pt x="73" y="103"/>
                  <a:pt x="73" y="103"/>
                </a:cubicBezTo>
                <a:cubicBezTo>
                  <a:pt x="54" y="103"/>
                  <a:pt x="54" y="103"/>
                  <a:pt x="54" y="103"/>
                </a:cubicBezTo>
                <a:cubicBezTo>
                  <a:pt x="46" y="103"/>
                  <a:pt x="46" y="103"/>
                  <a:pt x="46" y="103"/>
                </a:cubicBezTo>
                <a:cubicBezTo>
                  <a:pt x="46" y="116"/>
                  <a:pt x="46" y="116"/>
                  <a:pt x="46" y="116"/>
                </a:cubicBezTo>
                <a:close/>
                <a:moveTo>
                  <a:pt x="73" y="0"/>
                </a:moveTo>
                <a:cubicBezTo>
                  <a:pt x="46" y="0"/>
                  <a:pt x="46" y="0"/>
                  <a:pt x="46" y="0"/>
                </a:cubicBezTo>
                <a:cubicBezTo>
                  <a:pt x="46" y="20"/>
                  <a:pt x="46" y="20"/>
                  <a:pt x="46" y="20"/>
                </a:cubicBezTo>
                <a:cubicBezTo>
                  <a:pt x="48" y="22"/>
                  <a:pt x="49" y="25"/>
                  <a:pt x="49" y="28"/>
                </a:cubicBezTo>
                <a:cubicBezTo>
                  <a:pt x="49" y="31"/>
                  <a:pt x="48" y="34"/>
                  <a:pt x="46" y="36"/>
                </a:cubicBezTo>
                <a:cubicBezTo>
                  <a:pt x="46" y="58"/>
                  <a:pt x="46" y="58"/>
                  <a:pt x="46" y="58"/>
                </a:cubicBezTo>
                <a:cubicBezTo>
                  <a:pt x="46" y="58"/>
                  <a:pt x="46" y="58"/>
                  <a:pt x="46" y="58"/>
                </a:cubicBezTo>
                <a:cubicBezTo>
                  <a:pt x="66" y="86"/>
                  <a:pt x="66" y="86"/>
                  <a:pt x="66" y="86"/>
                </a:cubicBezTo>
                <a:cubicBezTo>
                  <a:pt x="73" y="96"/>
                  <a:pt x="73" y="96"/>
                  <a:pt x="73" y="96"/>
                </a:cubicBezTo>
                <a:cubicBezTo>
                  <a:pt x="73" y="88"/>
                  <a:pt x="73" y="88"/>
                  <a:pt x="73" y="88"/>
                </a:cubicBezTo>
                <a:cubicBezTo>
                  <a:pt x="69" y="82"/>
                  <a:pt x="69" y="82"/>
                  <a:pt x="69" y="82"/>
                </a:cubicBezTo>
                <a:cubicBezTo>
                  <a:pt x="73" y="75"/>
                  <a:pt x="73" y="75"/>
                  <a:pt x="73" y="75"/>
                </a:cubicBezTo>
                <a:lnTo>
                  <a:pt x="73" y="0"/>
                </a:lnTo>
                <a:close/>
                <a:moveTo>
                  <a:pt x="0" y="116"/>
                </a:moveTo>
                <a:cubicBezTo>
                  <a:pt x="46" y="116"/>
                  <a:pt x="46" y="116"/>
                  <a:pt x="46" y="116"/>
                </a:cubicBezTo>
                <a:cubicBezTo>
                  <a:pt x="46" y="103"/>
                  <a:pt x="46" y="103"/>
                  <a:pt x="46" y="103"/>
                </a:cubicBezTo>
                <a:cubicBezTo>
                  <a:pt x="14" y="103"/>
                  <a:pt x="14" y="103"/>
                  <a:pt x="14" y="103"/>
                </a:cubicBezTo>
                <a:cubicBezTo>
                  <a:pt x="14" y="103"/>
                  <a:pt x="14" y="103"/>
                  <a:pt x="14" y="103"/>
                </a:cubicBezTo>
                <a:cubicBezTo>
                  <a:pt x="46" y="58"/>
                  <a:pt x="46" y="58"/>
                  <a:pt x="46" y="58"/>
                </a:cubicBezTo>
                <a:cubicBezTo>
                  <a:pt x="46" y="36"/>
                  <a:pt x="46" y="36"/>
                  <a:pt x="46" y="36"/>
                </a:cubicBezTo>
                <a:cubicBezTo>
                  <a:pt x="44" y="39"/>
                  <a:pt x="40" y="40"/>
                  <a:pt x="36" y="40"/>
                </a:cubicBezTo>
                <a:cubicBezTo>
                  <a:pt x="29" y="40"/>
                  <a:pt x="23" y="35"/>
                  <a:pt x="23" y="28"/>
                </a:cubicBezTo>
                <a:cubicBezTo>
                  <a:pt x="23" y="21"/>
                  <a:pt x="29" y="15"/>
                  <a:pt x="36" y="15"/>
                </a:cubicBezTo>
                <a:cubicBezTo>
                  <a:pt x="36" y="15"/>
                  <a:pt x="36" y="15"/>
                  <a:pt x="36" y="15"/>
                </a:cubicBezTo>
                <a:cubicBezTo>
                  <a:pt x="40" y="15"/>
                  <a:pt x="44" y="17"/>
                  <a:pt x="46" y="20"/>
                </a:cubicBezTo>
                <a:cubicBezTo>
                  <a:pt x="46" y="0"/>
                  <a:pt x="46" y="0"/>
                  <a:pt x="46" y="0"/>
                </a:cubicBezTo>
                <a:cubicBezTo>
                  <a:pt x="0" y="0"/>
                  <a:pt x="0" y="0"/>
                  <a:pt x="0" y="0"/>
                </a:cubicBezTo>
                <a:lnTo>
                  <a:pt x="0" y="1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14" name="Freeform 248"/>
          <p:cNvSpPr/>
          <p:nvPr/>
        </p:nvSpPr>
        <p:spPr bwMode="auto">
          <a:xfrm>
            <a:off x="6491288" y="4600575"/>
            <a:ext cx="73025" cy="112713"/>
          </a:xfrm>
          <a:custGeom>
            <a:avLst/>
            <a:gdLst>
              <a:gd name="T0" fmla="*/ 0 w 46"/>
              <a:gd name="T1" fmla="*/ 13 h 71"/>
              <a:gd name="T2" fmla="*/ 11 w 46"/>
              <a:gd name="T3" fmla="*/ 13 h 71"/>
              <a:gd name="T4" fmla="*/ 5 w 46"/>
              <a:gd name="T5" fmla="*/ 0 h 71"/>
              <a:gd name="T6" fmla="*/ 21 w 46"/>
              <a:gd name="T7" fmla="*/ 0 h 71"/>
              <a:gd name="T8" fmla="*/ 22 w 46"/>
              <a:gd name="T9" fmla="*/ 0 h 71"/>
              <a:gd name="T10" fmla="*/ 29 w 46"/>
              <a:gd name="T11" fmla="*/ 0 h 71"/>
              <a:gd name="T12" fmla="*/ 43 w 46"/>
              <a:gd name="T13" fmla="*/ 30 h 71"/>
              <a:gd name="T14" fmla="*/ 30 w 46"/>
              <a:gd name="T15" fmla="*/ 30 h 71"/>
              <a:gd name="T16" fmla="*/ 46 w 46"/>
              <a:gd name="T17" fmla="*/ 71 h 71"/>
              <a:gd name="T18" fmla="*/ 0 w 46"/>
              <a:gd name="T19" fmla="*/ 1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71">
                <a:moveTo>
                  <a:pt x="0" y="13"/>
                </a:moveTo>
                <a:lnTo>
                  <a:pt x="11" y="13"/>
                </a:lnTo>
                <a:lnTo>
                  <a:pt x="5" y="0"/>
                </a:lnTo>
                <a:lnTo>
                  <a:pt x="21" y="0"/>
                </a:lnTo>
                <a:lnTo>
                  <a:pt x="22" y="0"/>
                </a:lnTo>
                <a:lnTo>
                  <a:pt x="29" y="0"/>
                </a:lnTo>
                <a:lnTo>
                  <a:pt x="43" y="30"/>
                </a:lnTo>
                <a:lnTo>
                  <a:pt x="30" y="30"/>
                </a:lnTo>
                <a:lnTo>
                  <a:pt x="46" y="71"/>
                </a:lnTo>
                <a:lnTo>
                  <a:pt x="0" y="1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15" name="Freeform 249"/>
          <p:cNvSpPr/>
          <p:nvPr/>
        </p:nvSpPr>
        <p:spPr bwMode="auto">
          <a:xfrm>
            <a:off x="6402388" y="4468813"/>
            <a:ext cx="206375" cy="125412"/>
          </a:xfrm>
          <a:custGeom>
            <a:avLst/>
            <a:gdLst>
              <a:gd name="T0" fmla="*/ 122 w 122"/>
              <a:gd name="T1" fmla="*/ 61 h 74"/>
              <a:gd name="T2" fmla="*/ 109 w 122"/>
              <a:gd name="T3" fmla="*/ 74 h 74"/>
              <a:gd name="T4" fmla="*/ 78 w 122"/>
              <a:gd name="T5" fmla="*/ 74 h 74"/>
              <a:gd name="T6" fmla="*/ 73 w 122"/>
              <a:gd name="T7" fmla="*/ 74 h 74"/>
              <a:gd name="T8" fmla="*/ 72 w 122"/>
              <a:gd name="T9" fmla="*/ 74 h 74"/>
              <a:gd name="T10" fmla="*/ 55 w 122"/>
              <a:gd name="T11" fmla="*/ 74 h 74"/>
              <a:gd name="T12" fmla="*/ 22 w 122"/>
              <a:gd name="T13" fmla="*/ 74 h 74"/>
              <a:gd name="T14" fmla="*/ 0 w 122"/>
              <a:gd name="T15" fmla="*/ 53 h 74"/>
              <a:gd name="T16" fmla="*/ 22 w 122"/>
              <a:gd name="T17" fmla="*/ 31 h 74"/>
              <a:gd name="T18" fmla="*/ 36 w 122"/>
              <a:gd name="T19" fmla="*/ 36 h 74"/>
              <a:gd name="T20" fmla="*/ 73 w 122"/>
              <a:gd name="T21" fmla="*/ 0 h 74"/>
              <a:gd name="T22" fmla="*/ 110 w 122"/>
              <a:gd name="T23" fmla="*/ 37 h 74"/>
              <a:gd name="T24" fmla="*/ 109 w 122"/>
              <a:gd name="T25" fmla="*/ 48 h 74"/>
              <a:gd name="T26" fmla="*/ 122 w 122"/>
              <a:gd name="T27" fmla="*/ 6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 h="74">
                <a:moveTo>
                  <a:pt x="122" y="61"/>
                </a:moveTo>
                <a:cubicBezTo>
                  <a:pt x="122" y="69"/>
                  <a:pt x="116" y="74"/>
                  <a:pt x="109" y="74"/>
                </a:cubicBezTo>
                <a:cubicBezTo>
                  <a:pt x="78" y="74"/>
                  <a:pt x="78" y="74"/>
                  <a:pt x="78" y="74"/>
                </a:cubicBezTo>
                <a:cubicBezTo>
                  <a:pt x="73" y="74"/>
                  <a:pt x="73" y="74"/>
                  <a:pt x="73" y="74"/>
                </a:cubicBezTo>
                <a:cubicBezTo>
                  <a:pt x="72" y="74"/>
                  <a:pt x="72" y="74"/>
                  <a:pt x="72" y="74"/>
                </a:cubicBezTo>
                <a:cubicBezTo>
                  <a:pt x="55" y="74"/>
                  <a:pt x="55" y="74"/>
                  <a:pt x="55" y="74"/>
                </a:cubicBezTo>
                <a:cubicBezTo>
                  <a:pt x="22" y="74"/>
                  <a:pt x="22" y="74"/>
                  <a:pt x="22" y="74"/>
                </a:cubicBezTo>
                <a:cubicBezTo>
                  <a:pt x="10" y="74"/>
                  <a:pt x="0" y="65"/>
                  <a:pt x="0" y="53"/>
                </a:cubicBezTo>
                <a:cubicBezTo>
                  <a:pt x="0" y="41"/>
                  <a:pt x="10" y="31"/>
                  <a:pt x="22" y="31"/>
                </a:cubicBezTo>
                <a:cubicBezTo>
                  <a:pt x="27" y="31"/>
                  <a:pt x="32" y="33"/>
                  <a:pt x="36" y="36"/>
                </a:cubicBezTo>
                <a:cubicBezTo>
                  <a:pt x="36" y="16"/>
                  <a:pt x="53" y="0"/>
                  <a:pt x="73" y="0"/>
                </a:cubicBezTo>
                <a:cubicBezTo>
                  <a:pt x="94" y="0"/>
                  <a:pt x="110" y="16"/>
                  <a:pt x="110" y="37"/>
                </a:cubicBezTo>
                <a:cubicBezTo>
                  <a:pt x="110" y="41"/>
                  <a:pt x="110" y="45"/>
                  <a:pt x="109" y="48"/>
                </a:cubicBezTo>
                <a:cubicBezTo>
                  <a:pt x="116" y="48"/>
                  <a:pt x="122" y="54"/>
                  <a:pt x="122" y="6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16" name="Freeform 250"/>
          <p:cNvSpPr/>
          <p:nvPr/>
        </p:nvSpPr>
        <p:spPr bwMode="auto">
          <a:xfrm>
            <a:off x="6397625" y="2725738"/>
            <a:ext cx="20638" cy="106362"/>
          </a:xfrm>
          <a:custGeom>
            <a:avLst/>
            <a:gdLst>
              <a:gd name="T0" fmla="*/ 12 w 12"/>
              <a:gd name="T1" fmla="*/ 1 h 63"/>
              <a:gd name="T2" fmla="*/ 7 w 12"/>
              <a:gd name="T3" fmla="*/ 0 h 63"/>
              <a:gd name="T4" fmla="*/ 6 w 12"/>
              <a:gd name="T5" fmla="*/ 0 h 63"/>
              <a:gd name="T6" fmla="*/ 0 w 12"/>
              <a:gd name="T7" fmla="*/ 2 h 63"/>
              <a:gd name="T8" fmla="*/ 0 w 12"/>
              <a:gd name="T9" fmla="*/ 63 h 63"/>
              <a:gd name="T10" fmla="*/ 12 w 12"/>
              <a:gd name="T11" fmla="*/ 63 h 63"/>
              <a:gd name="T12" fmla="*/ 12 w 12"/>
              <a:gd name="T13" fmla="*/ 1 h 63"/>
            </a:gdLst>
            <a:ahLst/>
            <a:cxnLst>
              <a:cxn ang="0">
                <a:pos x="T0" y="T1"/>
              </a:cxn>
              <a:cxn ang="0">
                <a:pos x="T2" y="T3"/>
              </a:cxn>
              <a:cxn ang="0">
                <a:pos x="T4" y="T5"/>
              </a:cxn>
              <a:cxn ang="0">
                <a:pos x="T6" y="T7"/>
              </a:cxn>
              <a:cxn ang="0">
                <a:pos x="T8" y="T9"/>
              </a:cxn>
              <a:cxn ang="0">
                <a:pos x="T10" y="T11"/>
              </a:cxn>
              <a:cxn ang="0">
                <a:pos x="T12" y="T13"/>
              </a:cxn>
            </a:cxnLst>
            <a:rect l="0" t="0" r="r" b="b"/>
            <a:pathLst>
              <a:path w="12" h="63">
                <a:moveTo>
                  <a:pt x="12" y="1"/>
                </a:moveTo>
                <a:cubicBezTo>
                  <a:pt x="11" y="1"/>
                  <a:pt x="9" y="0"/>
                  <a:pt x="7" y="0"/>
                </a:cubicBezTo>
                <a:cubicBezTo>
                  <a:pt x="6" y="0"/>
                  <a:pt x="6" y="0"/>
                  <a:pt x="6" y="0"/>
                </a:cubicBezTo>
                <a:cubicBezTo>
                  <a:pt x="4" y="0"/>
                  <a:pt x="2" y="1"/>
                  <a:pt x="0" y="2"/>
                </a:cubicBezTo>
                <a:cubicBezTo>
                  <a:pt x="0" y="63"/>
                  <a:pt x="0" y="63"/>
                  <a:pt x="0" y="63"/>
                </a:cubicBezTo>
                <a:cubicBezTo>
                  <a:pt x="12" y="63"/>
                  <a:pt x="12" y="63"/>
                  <a:pt x="12" y="63"/>
                </a:cubicBezTo>
                <a:lnTo>
                  <a:pt x="12" y="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17" name="Freeform 251"/>
          <p:cNvSpPr/>
          <p:nvPr/>
        </p:nvSpPr>
        <p:spPr bwMode="auto">
          <a:xfrm>
            <a:off x="6397625" y="2578100"/>
            <a:ext cx="20638" cy="15875"/>
          </a:xfrm>
          <a:custGeom>
            <a:avLst/>
            <a:gdLst>
              <a:gd name="T0" fmla="*/ 7 w 12"/>
              <a:gd name="T1" fmla="*/ 8 h 9"/>
              <a:gd name="T2" fmla="*/ 9 w 12"/>
              <a:gd name="T3" fmla="*/ 8 h 9"/>
              <a:gd name="T4" fmla="*/ 12 w 12"/>
              <a:gd name="T5" fmla="*/ 9 h 9"/>
              <a:gd name="T6" fmla="*/ 12 w 12"/>
              <a:gd name="T7" fmla="*/ 0 h 9"/>
              <a:gd name="T8" fmla="*/ 0 w 12"/>
              <a:gd name="T9" fmla="*/ 0 h 9"/>
              <a:gd name="T10" fmla="*/ 0 w 12"/>
              <a:gd name="T11" fmla="*/ 9 h 9"/>
              <a:gd name="T12" fmla="*/ 7 w 12"/>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7" y="8"/>
                </a:moveTo>
                <a:cubicBezTo>
                  <a:pt x="8" y="8"/>
                  <a:pt x="8" y="8"/>
                  <a:pt x="9" y="8"/>
                </a:cubicBezTo>
                <a:cubicBezTo>
                  <a:pt x="10" y="8"/>
                  <a:pt x="11" y="8"/>
                  <a:pt x="12" y="9"/>
                </a:cubicBezTo>
                <a:cubicBezTo>
                  <a:pt x="12" y="0"/>
                  <a:pt x="12" y="0"/>
                  <a:pt x="12" y="0"/>
                </a:cubicBezTo>
                <a:cubicBezTo>
                  <a:pt x="0" y="0"/>
                  <a:pt x="0" y="0"/>
                  <a:pt x="0" y="0"/>
                </a:cubicBezTo>
                <a:cubicBezTo>
                  <a:pt x="0" y="9"/>
                  <a:pt x="0" y="9"/>
                  <a:pt x="0" y="9"/>
                </a:cubicBezTo>
                <a:cubicBezTo>
                  <a:pt x="2" y="9"/>
                  <a:pt x="5" y="8"/>
                  <a:pt x="7"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18" name="Freeform 252"/>
          <p:cNvSpPr/>
          <p:nvPr/>
        </p:nvSpPr>
        <p:spPr bwMode="auto">
          <a:xfrm>
            <a:off x="6310313" y="2598738"/>
            <a:ext cx="198437" cy="147637"/>
          </a:xfrm>
          <a:custGeom>
            <a:avLst/>
            <a:gdLst>
              <a:gd name="T0" fmla="*/ 63 w 117"/>
              <a:gd name="T1" fmla="*/ 1 h 87"/>
              <a:gd name="T2" fmla="*/ 59 w 117"/>
              <a:gd name="T3" fmla="*/ 0 h 87"/>
              <a:gd name="T4" fmla="*/ 58 w 117"/>
              <a:gd name="T5" fmla="*/ 0 h 87"/>
              <a:gd name="T6" fmla="*/ 51 w 117"/>
              <a:gd name="T7" fmla="*/ 1 h 87"/>
              <a:gd name="T8" fmla="*/ 0 w 117"/>
              <a:gd name="T9" fmla="*/ 58 h 87"/>
              <a:gd name="T10" fmla="*/ 4 w 117"/>
              <a:gd name="T11" fmla="*/ 80 h 87"/>
              <a:gd name="T12" fmla="*/ 6 w 117"/>
              <a:gd name="T13" fmla="*/ 82 h 87"/>
              <a:gd name="T14" fmla="*/ 9 w 117"/>
              <a:gd name="T15" fmla="*/ 79 h 87"/>
              <a:gd name="T16" fmla="*/ 24 w 117"/>
              <a:gd name="T17" fmla="*/ 70 h 87"/>
              <a:gd name="T18" fmla="*/ 24 w 117"/>
              <a:gd name="T19" fmla="*/ 70 h 87"/>
              <a:gd name="T20" fmla="*/ 39 w 117"/>
              <a:gd name="T21" fmla="*/ 80 h 87"/>
              <a:gd name="T22" fmla="*/ 41 w 117"/>
              <a:gd name="T23" fmla="*/ 83 h 87"/>
              <a:gd name="T24" fmla="*/ 42 w 117"/>
              <a:gd name="T25" fmla="*/ 80 h 87"/>
              <a:gd name="T26" fmla="*/ 51 w 117"/>
              <a:gd name="T27" fmla="*/ 72 h 87"/>
              <a:gd name="T28" fmla="*/ 57 w 117"/>
              <a:gd name="T29" fmla="*/ 71 h 87"/>
              <a:gd name="T30" fmla="*/ 58 w 117"/>
              <a:gd name="T31" fmla="*/ 71 h 87"/>
              <a:gd name="T32" fmla="*/ 63 w 117"/>
              <a:gd name="T33" fmla="*/ 72 h 87"/>
              <a:gd name="T34" fmla="*/ 73 w 117"/>
              <a:gd name="T35" fmla="*/ 81 h 87"/>
              <a:gd name="T36" fmla="*/ 75 w 117"/>
              <a:gd name="T37" fmla="*/ 84 h 87"/>
              <a:gd name="T38" fmla="*/ 76 w 117"/>
              <a:gd name="T39" fmla="*/ 81 h 87"/>
              <a:gd name="T40" fmla="*/ 91 w 117"/>
              <a:gd name="T41" fmla="*/ 72 h 87"/>
              <a:gd name="T42" fmla="*/ 91 w 117"/>
              <a:gd name="T43" fmla="*/ 72 h 87"/>
              <a:gd name="T44" fmla="*/ 106 w 117"/>
              <a:gd name="T45" fmla="*/ 82 h 87"/>
              <a:gd name="T46" fmla="*/ 108 w 117"/>
              <a:gd name="T47" fmla="*/ 85 h 87"/>
              <a:gd name="T48" fmla="*/ 109 w 117"/>
              <a:gd name="T49" fmla="*/ 87 h 87"/>
              <a:gd name="T50" fmla="*/ 110 w 117"/>
              <a:gd name="T51" fmla="*/ 86 h 87"/>
              <a:gd name="T52" fmla="*/ 111 w 117"/>
              <a:gd name="T53" fmla="*/ 82 h 87"/>
              <a:gd name="T54" fmla="*/ 116 w 117"/>
              <a:gd name="T55" fmla="*/ 60 h 87"/>
              <a:gd name="T56" fmla="*/ 63 w 117"/>
              <a:gd name="T57"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87">
                <a:moveTo>
                  <a:pt x="63" y="1"/>
                </a:moveTo>
                <a:cubicBezTo>
                  <a:pt x="62" y="1"/>
                  <a:pt x="61" y="0"/>
                  <a:pt x="59" y="0"/>
                </a:cubicBezTo>
                <a:cubicBezTo>
                  <a:pt x="59" y="0"/>
                  <a:pt x="59" y="0"/>
                  <a:pt x="58" y="0"/>
                </a:cubicBezTo>
                <a:cubicBezTo>
                  <a:pt x="56" y="0"/>
                  <a:pt x="53" y="1"/>
                  <a:pt x="51" y="1"/>
                </a:cubicBezTo>
                <a:cubicBezTo>
                  <a:pt x="23" y="4"/>
                  <a:pt x="1" y="28"/>
                  <a:pt x="0" y="58"/>
                </a:cubicBezTo>
                <a:cubicBezTo>
                  <a:pt x="0" y="65"/>
                  <a:pt x="1" y="73"/>
                  <a:pt x="4" y="80"/>
                </a:cubicBezTo>
                <a:cubicBezTo>
                  <a:pt x="4" y="81"/>
                  <a:pt x="5" y="82"/>
                  <a:pt x="6" y="82"/>
                </a:cubicBezTo>
                <a:cubicBezTo>
                  <a:pt x="7" y="82"/>
                  <a:pt x="8" y="81"/>
                  <a:pt x="9" y="79"/>
                </a:cubicBezTo>
                <a:cubicBezTo>
                  <a:pt x="11" y="74"/>
                  <a:pt x="17" y="70"/>
                  <a:pt x="24" y="70"/>
                </a:cubicBezTo>
                <a:cubicBezTo>
                  <a:pt x="24" y="70"/>
                  <a:pt x="24" y="70"/>
                  <a:pt x="24" y="70"/>
                </a:cubicBezTo>
                <a:cubicBezTo>
                  <a:pt x="31" y="70"/>
                  <a:pt x="36" y="74"/>
                  <a:pt x="39" y="80"/>
                </a:cubicBezTo>
                <a:cubicBezTo>
                  <a:pt x="40" y="82"/>
                  <a:pt x="40" y="83"/>
                  <a:pt x="41" y="83"/>
                </a:cubicBezTo>
                <a:cubicBezTo>
                  <a:pt x="41" y="83"/>
                  <a:pt x="41" y="82"/>
                  <a:pt x="42" y="80"/>
                </a:cubicBezTo>
                <a:cubicBezTo>
                  <a:pt x="44" y="76"/>
                  <a:pt x="47" y="74"/>
                  <a:pt x="51" y="72"/>
                </a:cubicBezTo>
                <a:cubicBezTo>
                  <a:pt x="53" y="71"/>
                  <a:pt x="55" y="71"/>
                  <a:pt x="57" y="71"/>
                </a:cubicBezTo>
                <a:cubicBezTo>
                  <a:pt x="57" y="71"/>
                  <a:pt x="58" y="71"/>
                  <a:pt x="58" y="71"/>
                </a:cubicBezTo>
                <a:cubicBezTo>
                  <a:pt x="60" y="71"/>
                  <a:pt x="62" y="71"/>
                  <a:pt x="63" y="72"/>
                </a:cubicBezTo>
                <a:cubicBezTo>
                  <a:pt x="68" y="74"/>
                  <a:pt x="71" y="77"/>
                  <a:pt x="73" y="81"/>
                </a:cubicBezTo>
                <a:cubicBezTo>
                  <a:pt x="74" y="83"/>
                  <a:pt x="74" y="84"/>
                  <a:pt x="75" y="84"/>
                </a:cubicBezTo>
                <a:cubicBezTo>
                  <a:pt x="75" y="84"/>
                  <a:pt x="75" y="83"/>
                  <a:pt x="76" y="81"/>
                </a:cubicBezTo>
                <a:cubicBezTo>
                  <a:pt x="79" y="75"/>
                  <a:pt x="85" y="72"/>
                  <a:pt x="91" y="72"/>
                </a:cubicBezTo>
                <a:cubicBezTo>
                  <a:pt x="91" y="72"/>
                  <a:pt x="91" y="72"/>
                  <a:pt x="91" y="72"/>
                </a:cubicBezTo>
                <a:cubicBezTo>
                  <a:pt x="98" y="72"/>
                  <a:pt x="104" y="76"/>
                  <a:pt x="106" y="82"/>
                </a:cubicBezTo>
                <a:cubicBezTo>
                  <a:pt x="107" y="83"/>
                  <a:pt x="107" y="84"/>
                  <a:pt x="108" y="85"/>
                </a:cubicBezTo>
                <a:cubicBezTo>
                  <a:pt x="108" y="86"/>
                  <a:pt x="108" y="87"/>
                  <a:pt x="109" y="87"/>
                </a:cubicBezTo>
                <a:cubicBezTo>
                  <a:pt x="109" y="87"/>
                  <a:pt x="109" y="87"/>
                  <a:pt x="110" y="86"/>
                </a:cubicBezTo>
                <a:cubicBezTo>
                  <a:pt x="110" y="85"/>
                  <a:pt x="111" y="84"/>
                  <a:pt x="111" y="82"/>
                </a:cubicBezTo>
                <a:cubicBezTo>
                  <a:pt x="114" y="76"/>
                  <a:pt x="116" y="68"/>
                  <a:pt x="116" y="60"/>
                </a:cubicBezTo>
                <a:cubicBezTo>
                  <a:pt x="117" y="29"/>
                  <a:pt x="94" y="3"/>
                  <a:pt x="63"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19" name="Freeform 253"/>
          <p:cNvSpPr/>
          <p:nvPr/>
        </p:nvSpPr>
        <p:spPr bwMode="auto">
          <a:xfrm>
            <a:off x="7280275" y="2582863"/>
            <a:ext cx="82550" cy="60325"/>
          </a:xfrm>
          <a:custGeom>
            <a:avLst/>
            <a:gdLst>
              <a:gd name="T0" fmla="*/ 32 w 49"/>
              <a:gd name="T1" fmla="*/ 10 h 35"/>
              <a:gd name="T2" fmla="*/ 43 w 49"/>
              <a:gd name="T3" fmla="*/ 3 h 35"/>
              <a:gd name="T4" fmla="*/ 49 w 49"/>
              <a:gd name="T5" fmla="*/ 1 h 35"/>
              <a:gd name="T6" fmla="*/ 29 w 49"/>
              <a:gd name="T7" fmla="*/ 2 h 35"/>
              <a:gd name="T8" fmla="*/ 15 w 49"/>
              <a:gd name="T9" fmla="*/ 13 h 35"/>
              <a:gd name="T10" fmla="*/ 10 w 49"/>
              <a:gd name="T11" fmla="*/ 23 h 35"/>
              <a:gd name="T12" fmla="*/ 0 w 49"/>
              <a:gd name="T13" fmla="*/ 35 h 35"/>
              <a:gd name="T14" fmla="*/ 16 w 49"/>
              <a:gd name="T15" fmla="*/ 28 h 35"/>
              <a:gd name="T16" fmla="*/ 32 w 49"/>
              <a:gd name="T17"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5">
                <a:moveTo>
                  <a:pt x="32" y="10"/>
                </a:moveTo>
                <a:cubicBezTo>
                  <a:pt x="35" y="7"/>
                  <a:pt x="39" y="5"/>
                  <a:pt x="43" y="3"/>
                </a:cubicBezTo>
                <a:cubicBezTo>
                  <a:pt x="44" y="2"/>
                  <a:pt x="47" y="1"/>
                  <a:pt x="49" y="1"/>
                </a:cubicBezTo>
                <a:cubicBezTo>
                  <a:pt x="42" y="0"/>
                  <a:pt x="35" y="0"/>
                  <a:pt x="29" y="2"/>
                </a:cubicBezTo>
                <a:cubicBezTo>
                  <a:pt x="23" y="4"/>
                  <a:pt x="19" y="8"/>
                  <a:pt x="15" y="13"/>
                </a:cubicBezTo>
                <a:cubicBezTo>
                  <a:pt x="13" y="16"/>
                  <a:pt x="11" y="20"/>
                  <a:pt x="10" y="23"/>
                </a:cubicBezTo>
                <a:cubicBezTo>
                  <a:pt x="7" y="27"/>
                  <a:pt x="4" y="33"/>
                  <a:pt x="0" y="35"/>
                </a:cubicBezTo>
                <a:cubicBezTo>
                  <a:pt x="6" y="34"/>
                  <a:pt x="12" y="32"/>
                  <a:pt x="16" y="28"/>
                </a:cubicBezTo>
                <a:cubicBezTo>
                  <a:pt x="23" y="23"/>
                  <a:pt x="26" y="16"/>
                  <a:pt x="32"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20" name="Freeform 254"/>
          <p:cNvSpPr/>
          <p:nvPr/>
        </p:nvSpPr>
        <p:spPr bwMode="auto">
          <a:xfrm>
            <a:off x="7285038" y="2584450"/>
            <a:ext cx="109537" cy="73025"/>
          </a:xfrm>
          <a:custGeom>
            <a:avLst/>
            <a:gdLst>
              <a:gd name="T0" fmla="*/ 42 w 65"/>
              <a:gd name="T1" fmla="*/ 4 h 43"/>
              <a:gd name="T2" fmla="*/ 26 w 65"/>
              <a:gd name="T3" fmla="*/ 19 h 43"/>
              <a:gd name="T4" fmla="*/ 14 w 65"/>
              <a:gd name="T5" fmla="*/ 31 h 43"/>
              <a:gd name="T6" fmla="*/ 0 w 65"/>
              <a:gd name="T7" fmla="*/ 37 h 43"/>
              <a:gd name="T8" fmla="*/ 35 w 65"/>
              <a:gd name="T9" fmla="*/ 36 h 43"/>
              <a:gd name="T10" fmla="*/ 54 w 65"/>
              <a:gd name="T11" fmla="*/ 11 h 43"/>
              <a:gd name="T12" fmla="*/ 61 w 65"/>
              <a:gd name="T13" fmla="*/ 3 h 43"/>
              <a:gd name="T14" fmla="*/ 65 w 65"/>
              <a:gd name="T15" fmla="*/ 0 h 43"/>
              <a:gd name="T16" fmla="*/ 42 w 65"/>
              <a:gd name="T17" fmla="*/ 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3">
                <a:moveTo>
                  <a:pt x="42" y="4"/>
                </a:moveTo>
                <a:cubicBezTo>
                  <a:pt x="35" y="8"/>
                  <a:pt x="31" y="13"/>
                  <a:pt x="26" y="19"/>
                </a:cubicBezTo>
                <a:cubicBezTo>
                  <a:pt x="23" y="23"/>
                  <a:pt x="19" y="28"/>
                  <a:pt x="14" y="31"/>
                </a:cubicBezTo>
                <a:cubicBezTo>
                  <a:pt x="10" y="33"/>
                  <a:pt x="5" y="36"/>
                  <a:pt x="0" y="37"/>
                </a:cubicBezTo>
                <a:cubicBezTo>
                  <a:pt x="11" y="43"/>
                  <a:pt x="25" y="43"/>
                  <a:pt x="35" y="36"/>
                </a:cubicBezTo>
                <a:cubicBezTo>
                  <a:pt x="45" y="30"/>
                  <a:pt x="49" y="20"/>
                  <a:pt x="54" y="11"/>
                </a:cubicBezTo>
                <a:cubicBezTo>
                  <a:pt x="56" y="8"/>
                  <a:pt x="58" y="5"/>
                  <a:pt x="61" y="3"/>
                </a:cubicBezTo>
                <a:cubicBezTo>
                  <a:pt x="62" y="2"/>
                  <a:pt x="64" y="0"/>
                  <a:pt x="65" y="0"/>
                </a:cubicBezTo>
                <a:cubicBezTo>
                  <a:pt x="57" y="0"/>
                  <a:pt x="49" y="1"/>
                  <a:pt x="42"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21" name="Freeform 255"/>
          <p:cNvSpPr/>
          <p:nvPr/>
        </p:nvSpPr>
        <p:spPr bwMode="auto">
          <a:xfrm>
            <a:off x="7280275" y="2520950"/>
            <a:ext cx="69850" cy="50800"/>
          </a:xfrm>
          <a:custGeom>
            <a:avLst/>
            <a:gdLst>
              <a:gd name="T0" fmla="*/ 13 w 42"/>
              <a:gd name="T1" fmla="*/ 12 h 30"/>
              <a:gd name="T2" fmla="*/ 8 w 42"/>
              <a:gd name="T3" fmla="*/ 20 h 30"/>
              <a:gd name="T4" fmla="*/ 0 w 42"/>
              <a:gd name="T5" fmla="*/ 30 h 30"/>
              <a:gd name="T6" fmla="*/ 14 w 42"/>
              <a:gd name="T7" fmla="*/ 24 h 30"/>
              <a:gd name="T8" fmla="*/ 27 w 42"/>
              <a:gd name="T9" fmla="*/ 9 h 30"/>
              <a:gd name="T10" fmla="*/ 37 w 42"/>
              <a:gd name="T11" fmla="*/ 3 h 30"/>
              <a:gd name="T12" fmla="*/ 42 w 42"/>
              <a:gd name="T13" fmla="*/ 1 h 30"/>
              <a:gd name="T14" fmla="*/ 25 w 42"/>
              <a:gd name="T15" fmla="*/ 2 h 30"/>
              <a:gd name="T16" fmla="*/ 13 w 42"/>
              <a:gd name="T17"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0">
                <a:moveTo>
                  <a:pt x="13" y="12"/>
                </a:moveTo>
                <a:cubicBezTo>
                  <a:pt x="11" y="14"/>
                  <a:pt x="10" y="17"/>
                  <a:pt x="8" y="20"/>
                </a:cubicBezTo>
                <a:cubicBezTo>
                  <a:pt x="7" y="24"/>
                  <a:pt x="4" y="29"/>
                  <a:pt x="0" y="30"/>
                </a:cubicBezTo>
                <a:cubicBezTo>
                  <a:pt x="5" y="30"/>
                  <a:pt x="10" y="28"/>
                  <a:pt x="14" y="24"/>
                </a:cubicBezTo>
                <a:cubicBezTo>
                  <a:pt x="20" y="20"/>
                  <a:pt x="23" y="14"/>
                  <a:pt x="27" y="9"/>
                </a:cubicBezTo>
                <a:cubicBezTo>
                  <a:pt x="30" y="6"/>
                  <a:pt x="33" y="4"/>
                  <a:pt x="37" y="3"/>
                </a:cubicBezTo>
                <a:cubicBezTo>
                  <a:pt x="38" y="2"/>
                  <a:pt x="40" y="1"/>
                  <a:pt x="42" y="1"/>
                </a:cubicBezTo>
                <a:cubicBezTo>
                  <a:pt x="36" y="1"/>
                  <a:pt x="30" y="0"/>
                  <a:pt x="25" y="2"/>
                </a:cubicBezTo>
                <a:cubicBezTo>
                  <a:pt x="20" y="4"/>
                  <a:pt x="16" y="8"/>
                  <a:pt x="13"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22" name="Freeform 256"/>
          <p:cNvSpPr/>
          <p:nvPr/>
        </p:nvSpPr>
        <p:spPr bwMode="auto">
          <a:xfrm>
            <a:off x="7285038" y="2522538"/>
            <a:ext cx="92075" cy="61912"/>
          </a:xfrm>
          <a:custGeom>
            <a:avLst/>
            <a:gdLst>
              <a:gd name="T0" fmla="*/ 52 w 55"/>
              <a:gd name="T1" fmla="*/ 3 h 37"/>
              <a:gd name="T2" fmla="*/ 55 w 55"/>
              <a:gd name="T3" fmla="*/ 1 h 37"/>
              <a:gd name="T4" fmla="*/ 36 w 55"/>
              <a:gd name="T5" fmla="*/ 4 h 37"/>
              <a:gd name="T6" fmla="*/ 22 w 55"/>
              <a:gd name="T7" fmla="*/ 16 h 37"/>
              <a:gd name="T8" fmla="*/ 12 w 55"/>
              <a:gd name="T9" fmla="*/ 27 h 37"/>
              <a:gd name="T10" fmla="*/ 0 w 55"/>
              <a:gd name="T11" fmla="*/ 32 h 37"/>
              <a:gd name="T12" fmla="*/ 30 w 55"/>
              <a:gd name="T13" fmla="*/ 32 h 37"/>
              <a:gd name="T14" fmla="*/ 47 w 55"/>
              <a:gd name="T15" fmla="*/ 10 h 37"/>
              <a:gd name="T16" fmla="*/ 52 w 55"/>
              <a:gd name="T17"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37">
                <a:moveTo>
                  <a:pt x="52" y="3"/>
                </a:moveTo>
                <a:cubicBezTo>
                  <a:pt x="53" y="3"/>
                  <a:pt x="54" y="1"/>
                  <a:pt x="55" y="1"/>
                </a:cubicBezTo>
                <a:cubicBezTo>
                  <a:pt x="49" y="0"/>
                  <a:pt x="42" y="1"/>
                  <a:pt x="36" y="4"/>
                </a:cubicBezTo>
                <a:cubicBezTo>
                  <a:pt x="30" y="7"/>
                  <a:pt x="26" y="11"/>
                  <a:pt x="22" y="16"/>
                </a:cubicBezTo>
                <a:cubicBezTo>
                  <a:pt x="19" y="20"/>
                  <a:pt x="16" y="24"/>
                  <a:pt x="12" y="27"/>
                </a:cubicBezTo>
                <a:cubicBezTo>
                  <a:pt x="9" y="29"/>
                  <a:pt x="4" y="31"/>
                  <a:pt x="0" y="32"/>
                </a:cubicBezTo>
                <a:cubicBezTo>
                  <a:pt x="9" y="37"/>
                  <a:pt x="21" y="37"/>
                  <a:pt x="30" y="32"/>
                </a:cubicBezTo>
                <a:cubicBezTo>
                  <a:pt x="39" y="26"/>
                  <a:pt x="42" y="18"/>
                  <a:pt x="47" y="10"/>
                </a:cubicBezTo>
                <a:cubicBezTo>
                  <a:pt x="48" y="7"/>
                  <a:pt x="50" y="5"/>
                  <a:pt x="52" y="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23" name="Freeform 257"/>
          <p:cNvSpPr/>
          <p:nvPr/>
        </p:nvSpPr>
        <p:spPr bwMode="auto">
          <a:xfrm>
            <a:off x="7188200" y="2582863"/>
            <a:ext cx="82550" cy="60325"/>
          </a:xfrm>
          <a:custGeom>
            <a:avLst/>
            <a:gdLst>
              <a:gd name="T0" fmla="*/ 17 w 49"/>
              <a:gd name="T1" fmla="*/ 10 h 35"/>
              <a:gd name="T2" fmla="*/ 32 w 49"/>
              <a:gd name="T3" fmla="*/ 28 h 35"/>
              <a:gd name="T4" fmla="*/ 49 w 49"/>
              <a:gd name="T5" fmla="*/ 35 h 35"/>
              <a:gd name="T6" fmla="*/ 39 w 49"/>
              <a:gd name="T7" fmla="*/ 23 h 35"/>
              <a:gd name="T8" fmla="*/ 33 w 49"/>
              <a:gd name="T9" fmla="*/ 13 h 35"/>
              <a:gd name="T10" fmla="*/ 20 w 49"/>
              <a:gd name="T11" fmla="*/ 2 h 35"/>
              <a:gd name="T12" fmla="*/ 0 w 49"/>
              <a:gd name="T13" fmla="*/ 1 h 35"/>
              <a:gd name="T14" fmla="*/ 6 w 49"/>
              <a:gd name="T15" fmla="*/ 3 h 35"/>
              <a:gd name="T16" fmla="*/ 17 w 49"/>
              <a:gd name="T17"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5">
                <a:moveTo>
                  <a:pt x="17" y="10"/>
                </a:moveTo>
                <a:cubicBezTo>
                  <a:pt x="22" y="16"/>
                  <a:pt x="26" y="23"/>
                  <a:pt x="32" y="28"/>
                </a:cubicBezTo>
                <a:cubicBezTo>
                  <a:pt x="37" y="32"/>
                  <a:pt x="43" y="34"/>
                  <a:pt x="49" y="35"/>
                </a:cubicBezTo>
                <a:cubicBezTo>
                  <a:pt x="44" y="33"/>
                  <a:pt x="41" y="27"/>
                  <a:pt x="39" y="23"/>
                </a:cubicBezTo>
                <a:cubicBezTo>
                  <a:pt x="37" y="20"/>
                  <a:pt x="35" y="16"/>
                  <a:pt x="33" y="13"/>
                </a:cubicBezTo>
                <a:cubicBezTo>
                  <a:pt x="30" y="8"/>
                  <a:pt x="25" y="4"/>
                  <a:pt x="20" y="2"/>
                </a:cubicBezTo>
                <a:cubicBezTo>
                  <a:pt x="14" y="0"/>
                  <a:pt x="7" y="0"/>
                  <a:pt x="0" y="1"/>
                </a:cubicBezTo>
                <a:cubicBezTo>
                  <a:pt x="2" y="1"/>
                  <a:pt x="4" y="2"/>
                  <a:pt x="6" y="3"/>
                </a:cubicBezTo>
                <a:cubicBezTo>
                  <a:pt x="10" y="5"/>
                  <a:pt x="14" y="7"/>
                  <a:pt x="17"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24" name="Freeform 258"/>
          <p:cNvSpPr/>
          <p:nvPr/>
        </p:nvSpPr>
        <p:spPr bwMode="auto">
          <a:xfrm>
            <a:off x="7156450" y="2584450"/>
            <a:ext cx="107950" cy="73025"/>
          </a:xfrm>
          <a:custGeom>
            <a:avLst/>
            <a:gdLst>
              <a:gd name="T0" fmla="*/ 10 w 64"/>
              <a:gd name="T1" fmla="*/ 11 h 43"/>
              <a:gd name="T2" fmla="*/ 29 w 64"/>
              <a:gd name="T3" fmla="*/ 36 h 43"/>
              <a:gd name="T4" fmla="*/ 64 w 64"/>
              <a:gd name="T5" fmla="*/ 37 h 43"/>
              <a:gd name="T6" fmla="*/ 51 w 64"/>
              <a:gd name="T7" fmla="*/ 31 h 43"/>
              <a:gd name="T8" fmla="*/ 39 w 64"/>
              <a:gd name="T9" fmla="*/ 19 h 43"/>
              <a:gd name="T10" fmla="*/ 23 w 64"/>
              <a:gd name="T11" fmla="*/ 4 h 43"/>
              <a:gd name="T12" fmla="*/ 0 w 64"/>
              <a:gd name="T13" fmla="*/ 0 h 43"/>
              <a:gd name="T14" fmla="*/ 3 w 64"/>
              <a:gd name="T15" fmla="*/ 3 h 43"/>
              <a:gd name="T16" fmla="*/ 10 w 64"/>
              <a:gd name="T17" fmla="*/ 1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43">
                <a:moveTo>
                  <a:pt x="10" y="11"/>
                </a:moveTo>
                <a:cubicBezTo>
                  <a:pt x="16" y="20"/>
                  <a:pt x="19" y="30"/>
                  <a:pt x="29" y="36"/>
                </a:cubicBezTo>
                <a:cubicBezTo>
                  <a:pt x="40" y="43"/>
                  <a:pt x="53" y="43"/>
                  <a:pt x="64" y="37"/>
                </a:cubicBezTo>
                <a:cubicBezTo>
                  <a:pt x="60" y="36"/>
                  <a:pt x="54" y="33"/>
                  <a:pt x="51" y="31"/>
                </a:cubicBezTo>
                <a:cubicBezTo>
                  <a:pt x="46" y="28"/>
                  <a:pt x="42" y="23"/>
                  <a:pt x="39" y="19"/>
                </a:cubicBezTo>
                <a:cubicBezTo>
                  <a:pt x="34" y="13"/>
                  <a:pt x="29" y="8"/>
                  <a:pt x="23" y="4"/>
                </a:cubicBezTo>
                <a:cubicBezTo>
                  <a:pt x="16" y="1"/>
                  <a:pt x="8" y="0"/>
                  <a:pt x="0" y="0"/>
                </a:cubicBezTo>
                <a:cubicBezTo>
                  <a:pt x="1" y="0"/>
                  <a:pt x="3" y="2"/>
                  <a:pt x="3" y="3"/>
                </a:cubicBezTo>
                <a:cubicBezTo>
                  <a:pt x="6" y="5"/>
                  <a:pt x="8" y="8"/>
                  <a:pt x="10" y="1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25" name="Freeform 259"/>
          <p:cNvSpPr/>
          <p:nvPr/>
        </p:nvSpPr>
        <p:spPr bwMode="auto">
          <a:xfrm>
            <a:off x="7199313" y="2520950"/>
            <a:ext cx="71437" cy="50800"/>
          </a:xfrm>
          <a:custGeom>
            <a:avLst/>
            <a:gdLst>
              <a:gd name="T0" fmla="*/ 17 w 42"/>
              <a:gd name="T1" fmla="*/ 2 h 30"/>
              <a:gd name="T2" fmla="*/ 0 w 42"/>
              <a:gd name="T3" fmla="*/ 1 h 30"/>
              <a:gd name="T4" fmla="*/ 5 w 42"/>
              <a:gd name="T5" fmla="*/ 3 h 30"/>
              <a:gd name="T6" fmla="*/ 14 w 42"/>
              <a:gd name="T7" fmla="*/ 9 h 30"/>
              <a:gd name="T8" fmla="*/ 27 w 42"/>
              <a:gd name="T9" fmla="*/ 24 h 30"/>
              <a:gd name="T10" fmla="*/ 42 w 42"/>
              <a:gd name="T11" fmla="*/ 30 h 30"/>
              <a:gd name="T12" fmla="*/ 33 w 42"/>
              <a:gd name="T13" fmla="*/ 20 h 30"/>
              <a:gd name="T14" fmla="*/ 28 w 42"/>
              <a:gd name="T15" fmla="*/ 12 h 30"/>
              <a:gd name="T16" fmla="*/ 17 w 42"/>
              <a:gd name="T17"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0">
                <a:moveTo>
                  <a:pt x="17" y="2"/>
                </a:moveTo>
                <a:cubicBezTo>
                  <a:pt x="11" y="0"/>
                  <a:pt x="5" y="1"/>
                  <a:pt x="0" y="1"/>
                </a:cubicBezTo>
                <a:cubicBezTo>
                  <a:pt x="1" y="1"/>
                  <a:pt x="3" y="2"/>
                  <a:pt x="5" y="3"/>
                </a:cubicBezTo>
                <a:cubicBezTo>
                  <a:pt x="8" y="4"/>
                  <a:pt x="12" y="6"/>
                  <a:pt x="14" y="9"/>
                </a:cubicBezTo>
                <a:cubicBezTo>
                  <a:pt x="19" y="14"/>
                  <a:pt x="22" y="20"/>
                  <a:pt x="27" y="24"/>
                </a:cubicBezTo>
                <a:cubicBezTo>
                  <a:pt x="31" y="28"/>
                  <a:pt x="36" y="30"/>
                  <a:pt x="42" y="30"/>
                </a:cubicBezTo>
                <a:cubicBezTo>
                  <a:pt x="38" y="29"/>
                  <a:pt x="35" y="24"/>
                  <a:pt x="33" y="20"/>
                </a:cubicBezTo>
                <a:cubicBezTo>
                  <a:pt x="32" y="17"/>
                  <a:pt x="30" y="14"/>
                  <a:pt x="28" y="12"/>
                </a:cubicBezTo>
                <a:cubicBezTo>
                  <a:pt x="25" y="8"/>
                  <a:pt x="21" y="4"/>
                  <a:pt x="17"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26" name="Freeform 260"/>
          <p:cNvSpPr/>
          <p:nvPr/>
        </p:nvSpPr>
        <p:spPr bwMode="auto">
          <a:xfrm>
            <a:off x="7170738" y="2522538"/>
            <a:ext cx="93662" cy="61912"/>
          </a:xfrm>
          <a:custGeom>
            <a:avLst/>
            <a:gdLst>
              <a:gd name="T0" fmla="*/ 0 w 55"/>
              <a:gd name="T1" fmla="*/ 1 h 37"/>
              <a:gd name="T2" fmla="*/ 3 w 55"/>
              <a:gd name="T3" fmla="*/ 3 h 37"/>
              <a:gd name="T4" fmla="*/ 9 w 55"/>
              <a:gd name="T5" fmla="*/ 10 h 37"/>
              <a:gd name="T6" fmla="*/ 25 w 55"/>
              <a:gd name="T7" fmla="*/ 32 h 37"/>
              <a:gd name="T8" fmla="*/ 55 w 55"/>
              <a:gd name="T9" fmla="*/ 32 h 37"/>
              <a:gd name="T10" fmla="*/ 44 w 55"/>
              <a:gd name="T11" fmla="*/ 27 h 37"/>
              <a:gd name="T12" fmla="*/ 33 w 55"/>
              <a:gd name="T13" fmla="*/ 16 h 37"/>
              <a:gd name="T14" fmla="*/ 20 w 55"/>
              <a:gd name="T15" fmla="*/ 4 h 37"/>
              <a:gd name="T16" fmla="*/ 0 w 55"/>
              <a:gd name="T17"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37">
                <a:moveTo>
                  <a:pt x="0" y="1"/>
                </a:moveTo>
                <a:cubicBezTo>
                  <a:pt x="1" y="1"/>
                  <a:pt x="3" y="3"/>
                  <a:pt x="3" y="3"/>
                </a:cubicBezTo>
                <a:cubicBezTo>
                  <a:pt x="6" y="5"/>
                  <a:pt x="8" y="7"/>
                  <a:pt x="9" y="10"/>
                </a:cubicBezTo>
                <a:cubicBezTo>
                  <a:pt x="14" y="18"/>
                  <a:pt x="17" y="26"/>
                  <a:pt x="25" y="32"/>
                </a:cubicBezTo>
                <a:cubicBezTo>
                  <a:pt x="35" y="37"/>
                  <a:pt x="46" y="37"/>
                  <a:pt x="55" y="32"/>
                </a:cubicBezTo>
                <a:cubicBezTo>
                  <a:pt x="51" y="31"/>
                  <a:pt x="47" y="29"/>
                  <a:pt x="44" y="27"/>
                </a:cubicBezTo>
                <a:cubicBezTo>
                  <a:pt x="40" y="24"/>
                  <a:pt x="36" y="20"/>
                  <a:pt x="33" y="16"/>
                </a:cubicBezTo>
                <a:cubicBezTo>
                  <a:pt x="29" y="11"/>
                  <a:pt x="26" y="7"/>
                  <a:pt x="20" y="4"/>
                </a:cubicBezTo>
                <a:cubicBezTo>
                  <a:pt x="14" y="1"/>
                  <a:pt x="7" y="0"/>
                  <a:pt x="0"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27" name="Freeform 261"/>
          <p:cNvSpPr/>
          <p:nvPr/>
        </p:nvSpPr>
        <p:spPr bwMode="auto">
          <a:xfrm>
            <a:off x="7272338" y="2478088"/>
            <a:ext cx="41275" cy="79375"/>
          </a:xfrm>
          <a:custGeom>
            <a:avLst/>
            <a:gdLst>
              <a:gd name="T0" fmla="*/ 16 w 24"/>
              <a:gd name="T1" fmla="*/ 16 h 47"/>
              <a:gd name="T2" fmla="*/ 4 w 24"/>
              <a:gd name="T3" fmla="*/ 31 h 47"/>
              <a:gd name="T4" fmla="*/ 1 w 24"/>
              <a:gd name="T5" fmla="*/ 47 h 47"/>
              <a:gd name="T6" fmla="*/ 9 w 24"/>
              <a:gd name="T7" fmla="*/ 36 h 47"/>
              <a:gd name="T8" fmla="*/ 16 w 24"/>
              <a:gd name="T9" fmla="*/ 30 h 47"/>
              <a:gd name="T10" fmla="*/ 23 w 24"/>
              <a:gd name="T11" fmla="*/ 16 h 47"/>
              <a:gd name="T12" fmla="*/ 20 w 24"/>
              <a:gd name="T13" fmla="*/ 0 h 47"/>
              <a:gd name="T14" fmla="*/ 20 w 24"/>
              <a:gd name="T15" fmla="*/ 5 h 47"/>
              <a:gd name="T16" fmla="*/ 16 w 24"/>
              <a:gd name="T17" fmla="*/ 1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47">
                <a:moveTo>
                  <a:pt x="16" y="16"/>
                </a:moveTo>
                <a:cubicBezTo>
                  <a:pt x="12" y="21"/>
                  <a:pt x="7" y="25"/>
                  <a:pt x="4" y="31"/>
                </a:cubicBezTo>
                <a:cubicBezTo>
                  <a:pt x="1" y="36"/>
                  <a:pt x="0" y="42"/>
                  <a:pt x="1" y="47"/>
                </a:cubicBezTo>
                <a:cubicBezTo>
                  <a:pt x="1" y="42"/>
                  <a:pt x="6" y="39"/>
                  <a:pt x="9" y="36"/>
                </a:cubicBezTo>
                <a:cubicBezTo>
                  <a:pt x="11" y="34"/>
                  <a:pt x="14" y="32"/>
                  <a:pt x="16" y="30"/>
                </a:cubicBezTo>
                <a:cubicBezTo>
                  <a:pt x="19" y="26"/>
                  <a:pt x="22" y="21"/>
                  <a:pt x="23" y="16"/>
                </a:cubicBezTo>
                <a:cubicBezTo>
                  <a:pt x="24" y="11"/>
                  <a:pt x="22" y="5"/>
                  <a:pt x="20" y="0"/>
                </a:cubicBezTo>
                <a:cubicBezTo>
                  <a:pt x="21" y="1"/>
                  <a:pt x="20" y="3"/>
                  <a:pt x="20" y="5"/>
                </a:cubicBezTo>
                <a:cubicBezTo>
                  <a:pt x="19" y="9"/>
                  <a:pt x="18" y="12"/>
                  <a:pt x="16" y="1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28" name="Freeform 262"/>
          <p:cNvSpPr/>
          <p:nvPr/>
        </p:nvSpPr>
        <p:spPr bwMode="auto">
          <a:xfrm>
            <a:off x="7250113" y="2451100"/>
            <a:ext cx="52387" cy="103188"/>
          </a:xfrm>
          <a:custGeom>
            <a:avLst/>
            <a:gdLst>
              <a:gd name="T0" fmla="*/ 10 w 31"/>
              <a:gd name="T1" fmla="*/ 61 h 61"/>
              <a:gd name="T2" fmla="*/ 12 w 31"/>
              <a:gd name="T3" fmla="*/ 48 h 61"/>
              <a:gd name="T4" fmla="*/ 20 w 31"/>
              <a:gd name="T5" fmla="*/ 36 h 61"/>
              <a:gd name="T6" fmla="*/ 29 w 31"/>
              <a:gd name="T7" fmla="*/ 20 h 61"/>
              <a:gd name="T8" fmla="*/ 29 w 31"/>
              <a:gd name="T9" fmla="*/ 0 h 61"/>
              <a:gd name="T10" fmla="*/ 27 w 31"/>
              <a:gd name="T11" fmla="*/ 4 h 61"/>
              <a:gd name="T12" fmla="*/ 22 w 31"/>
              <a:gd name="T13" fmla="*/ 11 h 61"/>
              <a:gd name="T14" fmla="*/ 4 w 31"/>
              <a:gd name="T15" fmla="*/ 31 h 61"/>
              <a:gd name="T16" fmla="*/ 10 w 31"/>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10" y="61"/>
                </a:moveTo>
                <a:cubicBezTo>
                  <a:pt x="10" y="57"/>
                  <a:pt x="11" y="52"/>
                  <a:pt x="12" y="48"/>
                </a:cubicBezTo>
                <a:cubicBezTo>
                  <a:pt x="14" y="44"/>
                  <a:pt x="17" y="40"/>
                  <a:pt x="20" y="36"/>
                </a:cubicBezTo>
                <a:cubicBezTo>
                  <a:pt x="25" y="31"/>
                  <a:pt x="28" y="26"/>
                  <a:pt x="29" y="20"/>
                </a:cubicBezTo>
                <a:cubicBezTo>
                  <a:pt x="31" y="13"/>
                  <a:pt x="30" y="7"/>
                  <a:pt x="29" y="0"/>
                </a:cubicBezTo>
                <a:cubicBezTo>
                  <a:pt x="29" y="1"/>
                  <a:pt x="27" y="3"/>
                  <a:pt x="27" y="4"/>
                </a:cubicBezTo>
                <a:cubicBezTo>
                  <a:pt x="26" y="6"/>
                  <a:pt x="24" y="9"/>
                  <a:pt x="22" y="11"/>
                </a:cubicBezTo>
                <a:cubicBezTo>
                  <a:pt x="15" y="17"/>
                  <a:pt x="7" y="22"/>
                  <a:pt x="4" y="31"/>
                </a:cubicBezTo>
                <a:cubicBezTo>
                  <a:pt x="0" y="42"/>
                  <a:pt x="3" y="53"/>
                  <a:pt x="10" y="6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29" name="Freeform 263"/>
          <p:cNvSpPr/>
          <p:nvPr/>
        </p:nvSpPr>
        <p:spPr bwMode="auto">
          <a:xfrm>
            <a:off x="7581900" y="4237038"/>
            <a:ext cx="114300" cy="182562"/>
          </a:xfrm>
          <a:custGeom>
            <a:avLst/>
            <a:gdLst>
              <a:gd name="T0" fmla="*/ 72 w 72"/>
              <a:gd name="T1" fmla="*/ 67 h 115"/>
              <a:gd name="T2" fmla="*/ 72 w 72"/>
              <a:gd name="T3" fmla="*/ 0 h 115"/>
              <a:gd name="T4" fmla="*/ 37 w 72"/>
              <a:gd name="T5" fmla="*/ 0 h 115"/>
              <a:gd name="T6" fmla="*/ 0 w 72"/>
              <a:gd name="T7" fmla="*/ 92 h 115"/>
              <a:gd name="T8" fmla="*/ 53 w 72"/>
              <a:gd name="T9" fmla="*/ 115 h 115"/>
              <a:gd name="T10" fmla="*/ 72 w 72"/>
              <a:gd name="T11" fmla="*/ 67 h 115"/>
            </a:gdLst>
            <a:ahLst/>
            <a:cxnLst>
              <a:cxn ang="0">
                <a:pos x="T0" y="T1"/>
              </a:cxn>
              <a:cxn ang="0">
                <a:pos x="T2" y="T3"/>
              </a:cxn>
              <a:cxn ang="0">
                <a:pos x="T4" y="T5"/>
              </a:cxn>
              <a:cxn ang="0">
                <a:pos x="T6" y="T7"/>
              </a:cxn>
              <a:cxn ang="0">
                <a:pos x="T8" y="T9"/>
              </a:cxn>
              <a:cxn ang="0">
                <a:pos x="T10" y="T11"/>
              </a:cxn>
            </a:cxnLst>
            <a:rect l="0" t="0" r="r" b="b"/>
            <a:pathLst>
              <a:path w="72" h="115">
                <a:moveTo>
                  <a:pt x="72" y="67"/>
                </a:moveTo>
                <a:lnTo>
                  <a:pt x="72" y="0"/>
                </a:lnTo>
                <a:lnTo>
                  <a:pt x="37" y="0"/>
                </a:lnTo>
                <a:lnTo>
                  <a:pt x="0" y="92"/>
                </a:lnTo>
                <a:lnTo>
                  <a:pt x="53" y="115"/>
                </a:lnTo>
                <a:lnTo>
                  <a:pt x="72" y="6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30" name="Freeform 264"/>
          <p:cNvSpPr/>
          <p:nvPr/>
        </p:nvSpPr>
        <p:spPr bwMode="auto">
          <a:xfrm>
            <a:off x="7702550" y="4237038"/>
            <a:ext cx="22225" cy="55562"/>
          </a:xfrm>
          <a:custGeom>
            <a:avLst/>
            <a:gdLst>
              <a:gd name="T0" fmla="*/ 0 w 13"/>
              <a:gd name="T1" fmla="*/ 33 h 33"/>
              <a:gd name="T2" fmla="*/ 12 w 13"/>
              <a:gd name="T3" fmla="*/ 1 h 33"/>
              <a:gd name="T4" fmla="*/ 13 w 13"/>
              <a:gd name="T5" fmla="*/ 0 h 33"/>
              <a:gd name="T6" fmla="*/ 0 w 13"/>
              <a:gd name="T7" fmla="*/ 0 h 33"/>
              <a:gd name="T8" fmla="*/ 0 w 13"/>
              <a:gd name="T9" fmla="*/ 33 h 33"/>
            </a:gdLst>
            <a:ahLst/>
            <a:cxnLst>
              <a:cxn ang="0">
                <a:pos x="T0" y="T1"/>
              </a:cxn>
              <a:cxn ang="0">
                <a:pos x="T2" y="T3"/>
              </a:cxn>
              <a:cxn ang="0">
                <a:pos x="T4" y="T5"/>
              </a:cxn>
              <a:cxn ang="0">
                <a:pos x="T6" y="T7"/>
              </a:cxn>
              <a:cxn ang="0">
                <a:pos x="T8" y="T9"/>
              </a:cxn>
            </a:cxnLst>
            <a:rect l="0" t="0" r="r" b="b"/>
            <a:pathLst>
              <a:path w="13" h="33">
                <a:moveTo>
                  <a:pt x="0" y="33"/>
                </a:moveTo>
                <a:cubicBezTo>
                  <a:pt x="11" y="27"/>
                  <a:pt x="12" y="12"/>
                  <a:pt x="12" y="1"/>
                </a:cubicBezTo>
                <a:cubicBezTo>
                  <a:pt x="12" y="0"/>
                  <a:pt x="12" y="0"/>
                  <a:pt x="13" y="0"/>
                </a:cubicBezTo>
                <a:cubicBezTo>
                  <a:pt x="0" y="0"/>
                  <a:pt x="0" y="0"/>
                  <a:pt x="0" y="0"/>
                </a:cubicBezTo>
                <a:lnTo>
                  <a:pt x="0" y="3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31" name="Freeform 265"/>
          <p:cNvSpPr/>
          <p:nvPr/>
        </p:nvSpPr>
        <p:spPr bwMode="auto">
          <a:xfrm>
            <a:off x="7702550" y="4237038"/>
            <a:ext cx="114300" cy="182562"/>
          </a:xfrm>
          <a:custGeom>
            <a:avLst/>
            <a:gdLst>
              <a:gd name="T0" fmla="*/ 16 w 67"/>
              <a:gd name="T1" fmla="*/ 0 h 108"/>
              <a:gd name="T2" fmla="*/ 16 w 67"/>
              <a:gd name="T3" fmla="*/ 1 h 108"/>
              <a:gd name="T4" fmla="*/ 0 w 67"/>
              <a:gd name="T5" fmla="*/ 38 h 108"/>
              <a:gd name="T6" fmla="*/ 0 w 67"/>
              <a:gd name="T7" fmla="*/ 63 h 108"/>
              <a:gd name="T8" fmla="*/ 18 w 67"/>
              <a:gd name="T9" fmla="*/ 108 h 108"/>
              <a:gd name="T10" fmla="*/ 67 w 67"/>
              <a:gd name="T11" fmla="*/ 86 h 108"/>
              <a:gd name="T12" fmla="*/ 33 w 67"/>
              <a:gd name="T13" fmla="*/ 0 h 108"/>
              <a:gd name="T14" fmla="*/ 16 w 67"/>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08">
                <a:moveTo>
                  <a:pt x="16" y="0"/>
                </a:moveTo>
                <a:cubicBezTo>
                  <a:pt x="16" y="0"/>
                  <a:pt x="16" y="0"/>
                  <a:pt x="16" y="1"/>
                </a:cubicBezTo>
                <a:cubicBezTo>
                  <a:pt x="16" y="14"/>
                  <a:pt x="14" y="31"/>
                  <a:pt x="0" y="38"/>
                </a:cubicBezTo>
                <a:cubicBezTo>
                  <a:pt x="0" y="63"/>
                  <a:pt x="0" y="63"/>
                  <a:pt x="0" y="63"/>
                </a:cubicBezTo>
                <a:cubicBezTo>
                  <a:pt x="18" y="108"/>
                  <a:pt x="18" y="108"/>
                  <a:pt x="18" y="108"/>
                </a:cubicBezTo>
                <a:cubicBezTo>
                  <a:pt x="67" y="86"/>
                  <a:pt x="67" y="86"/>
                  <a:pt x="67" y="86"/>
                </a:cubicBezTo>
                <a:cubicBezTo>
                  <a:pt x="33" y="0"/>
                  <a:pt x="33" y="0"/>
                  <a:pt x="33" y="0"/>
                </a:cubicBezTo>
                <a:lnTo>
                  <a:pt x="1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32" name="Freeform 266"/>
          <p:cNvSpPr/>
          <p:nvPr/>
        </p:nvSpPr>
        <p:spPr bwMode="auto">
          <a:xfrm>
            <a:off x="7640638" y="4214813"/>
            <a:ext cx="117475" cy="15875"/>
          </a:xfrm>
          <a:custGeom>
            <a:avLst/>
            <a:gdLst>
              <a:gd name="T0" fmla="*/ 74 w 74"/>
              <a:gd name="T1" fmla="*/ 0 h 10"/>
              <a:gd name="T2" fmla="*/ 0 w 74"/>
              <a:gd name="T3" fmla="*/ 0 h 10"/>
              <a:gd name="T4" fmla="*/ 0 w 74"/>
              <a:gd name="T5" fmla="*/ 10 h 10"/>
              <a:gd name="T6" fmla="*/ 35 w 74"/>
              <a:gd name="T7" fmla="*/ 10 h 10"/>
              <a:gd name="T8" fmla="*/ 39 w 74"/>
              <a:gd name="T9" fmla="*/ 10 h 10"/>
              <a:gd name="T10" fmla="*/ 74 w 74"/>
              <a:gd name="T11" fmla="*/ 10 h 10"/>
              <a:gd name="T12" fmla="*/ 74 w 74"/>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74" h="10">
                <a:moveTo>
                  <a:pt x="74" y="0"/>
                </a:moveTo>
                <a:lnTo>
                  <a:pt x="0" y="0"/>
                </a:lnTo>
                <a:lnTo>
                  <a:pt x="0" y="10"/>
                </a:lnTo>
                <a:lnTo>
                  <a:pt x="35" y="10"/>
                </a:lnTo>
                <a:lnTo>
                  <a:pt x="39" y="10"/>
                </a:lnTo>
                <a:lnTo>
                  <a:pt x="74" y="10"/>
                </a:lnTo>
                <a:lnTo>
                  <a:pt x="7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33" name="Freeform 267"/>
          <p:cNvSpPr>
            <a:spLocks noEditPoints="1"/>
          </p:cNvSpPr>
          <p:nvPr/>
        </p:nvSpPr>
        <p:spPr bwMode="auto">
          <a:xfrm>
            <a:off x="7862888" y="3097213"/>
            <a:ext cx="196850" cy="195262"/>
          </a:xfrm>
          <a:custGeom>
            <a:avLst/>
            <a:gdLst>
              <a:gd name="T0" fmla="*/ 82 w 116"/>
              <a:gd name="T1" fmla="*/ 59 h 115"/>
              <a:gd name="T2" fmla="*/ 86 w 116"/>
              <a:gd name="T3" fmla="*/ 35 h 115"/>
              <a:gd name="T4" fmla="*/ 87 w 116"/>
              <a:gd name="T5" fmla="*/ 32 h 115"/>
              <a:gd name="T6" fmla="*/ 83 w 116"/>
              <a:gd name="T7" fmla="*/ 31 h 115"/>
              <a:gd name="T8" fmla="*/ 77 w 116"/>
              <a:gd name="T9" fmla="*/ 31 h 115"/>
              <a:gd name="T10" fmla="*/ 56 w 116"/>
              <a:gd name="T11" fmla="*/ 33 h 115"/>
              <a:gd name="T12" fmla="*/ 56 w 116"/>
              <a:gd name="T13" fmla="*/ 52 h 115"/>
              <a:gd name="T14" fmla="*/ 56 w 116"/>
              <a:gd name="T15" fmla="*/ 52 h 115"/>
              <a:gd name="T16" fmla="*/ 64 w 116"/>
              <a:gd name="T17" fmla="*/ 49 h 115"/>
              <a:gd name="T18" fmla="*/ 64 w 116"/>
              <a:gd name="T19" fmla="*/ 49 h 115"/>
              <a:gd name="T20" fmla="*/ 56 w 116"/>
              <a:gd name="T21" fmla="*/ 67 h 115"/>
              <a:gd name="T22" fmla="*/ 56 w 116"/>
              <a:gd name="T23" fmla="*/ 86 h 115"/>
              <a:gd name="T24" fmla="*/ 67 w 116"/>
              <a:gd name="T25" fmla="*/ 81 h 115"/>
              <a:gd name="T26" fmla="*/ 83 w 116"/>
              <a:gd name="T27" fmla="*/ 87 h 115"/>
              <a:gd name="T28" fmla="*/ 109 w 116"/>
              <a:gd name="T29" fmla="*/ 73 h 115"/>
              <a:gd name="T30" fmla="*/ 116 w 116"/>
              <a:gd name="T31" fmla="*/ 47 h 115"/>
              <a:gd name="T32" fmla="*/ 98 w 116"/>
              <a:gd name="T33" fmla="*/ 11 h 115"/>
              <a:gd name="T34" fmla="*/ 63 w 116"/>
              <a:gd name="T35" fmla="*/ 0 h 115"/>
              <a:gd name="T36" fmla="*/ 56 w 116"/>
              <a:gd name="T37" fmla="*/ 0 h 115"/>
              <a:gd name="T38" fmla="*/ 56 w 116"/>
              <a:gd name="T39" fmla="*/ 17 h 115"/>
              <a:gd name="T40" fmla="*/ 62 w 116"/>
              <a:gd name="T41" fmla="*/ 17 h 115"/>
              <a:gd name="T42" fmla="*/ 87 w 116"/>
              <a:gd name="T43" fmla="*/ 25 h 115"/>
              <a:gd name="T44" fmla="*/ 96 w 116"/>
              <a:gd name="T45" fmla="*/ 48 h 115"/>
              <a:gd name="T46" fmla="*/ 93 w 116"/>
              <a:gd name="T47" fmla="*/ 62 h 115"/>
              <a:gd name="T48" fmla="*/ 83 w 116"/>
              <a:gd name="T49" fmla="*/ 70 h 115"/>
              <a:gd name="T50" fmla="*/ 80 w 116"/>
              <a:gd name="T51" fmla="*/ 67 h 115"/>
              <a:gd name="T52" fmla="*/ 81 w 116"/>
              <a:gd name="T53" fmla="*/ 61 h 115"/>
              <a:gd name="T54" fmla="*/ 82 w 116"/>
              <a:gd name="T55" fmla="*/ 59 h 115"/>
              <a:gd name="T56" fmla="*/ 56 w 116"/>
              <a:gd name="T57" fmla="*/ 115 h 115"/>
              <a:gd name="T58" fmla="*/ 56 w 116"/>
              <a:gd name="T59" fmla="*/ 99 h 115"/>
              <a:gd name="T60" fmla="*/ 96 w 116"/>
              <a:gd name="T61" fmla="*/ 87 h 115"/>
              <a:gd name="T62" fmla="*/ 99 w 116"/>
              <a:gd name="T63" fmla="*/ 85 h 115"/>
              <a:gd name="T64" fmla="*/ 100 w 116"/>
              <a:gd name="T65" fmla="*/ 88 h 115"/>
              <a:gd name="T66" fmla="*/ 105 w 116"/>
              <a:gd name="T67" fmla="*/ 98 h 115"/>
              <a:gd name="T68" fmla="*/ 106 w 116"/>
              <a:gd name="T69" fmla="*/ 101 h 115"/>
              <a:gd name="T70" fmla="*/ 104 w 116"/>
              <a:gd name="T71" fmla="*/ 103 h 115"/>
              <a:gd name="T72" fmla="*/ 56 w 116"/>
              <a:gd name="T73" fmla="*/ 115 h 115"/>
              <a:gd name="T74" fmla="*/ 56 w 116"/>
              <a:gd name="T75" fmla="*/ 33 h 115"/>
              <a:gd name="T76" fmla="*/ 40 w 116"/>
              <a:gd name="T77" fmla="*/ 42 h 115"/>
              <a:gd name="T78" fmla="*/ 28 w 116"/>
              <a:gd name="T79" fmla="*/ 69 h 115"/>
              <a:gd name="T80" fmla="*/ 49 w 116"/>
              <a:gd name="T81" fmla="*/ 87 h 115"/>
              <a:gd name="T82" fmla="*/ 56 w 116"/>
              <a:gd name="T83" fmla="*/ 86 h 115"/>
              <a:gd name="T84" fmla="*/ 56 w 116"/>
              <a:gd name="T85" fmla="*/ 67 h 115"/>
              <a:gd name="T86" fmla="*/ 50 w 116"/>
              <a:gd name="T87" fmla="*/ 70 h 115"/>
              <a:gd name="T88" fmla="*/ 49 w 116"/>
              <a:gd name="T89" fmla="*/ 69 h 115"/>
              <a:gd name="T90" fmla="*/ 56 w 116"/>
              <a:gd name="T91" fmla="*/ 52 h 115"/>
              <a:gd name="T92" fmla="*/ 56 w 116"/>
              <a:gd name="T93" fmla="*/ 33 h 115"/>
              <a:gd name="T94" fmla="*/ 56 w 116"/>
              <a:gd name="T95" fmla="*/ 0 h 115"/>
              <a:gd name="T96" fmla="*/ 56 w 116"/>
              <a:gd name="T97" fmla="*/ 17 h 115"/>
              <a:gd name="T98" fmla="*/ 21 w 116"/>
              <a:gd name="T99" fmla="*/ 67 h 115"/>
              <a:gd name="T100" fmla="*/ 30 w 116"/>
              <a:gd name="T101" fmla="*/ 90 h 115"/>
              <a:gd name="T102" fmla="*/ 55 w 116"/>
              <a:gd name="T103" fmla="*/ 99 h 115"/>
              <a:gd name="T104" fmla="*/ 56 w 116"/>
              <a:gd name="T105" fmla="*/ 99 h 115"/>
              <a:gd name="T106" fmla="*/ 56 w 116"/>
              <a:gd name="T107" fmla="*/ 115 h 115"/>
              <a:gd name="T108" fmla="*/ 54 w 116"/>
              <a:gd name="T109" fmla="*/ 115 h 115"/>
              <a:gd name="T110" fmla="*/ 18 w 116"/>
              <a:gd name="T111" fmla="*/ 104 h 115"/>
              <a:gd name="T112" fmla="*/ 0 w 116"/>
              <a:gd name="T113" fmla="*/ 67 h 115"/>
              <a:gd name="T114" fmla="*/ 16 w 116"/>
              <a:gd name="T115" fmla="*/ 22 h 115"/>
              <a:gd name="T116" fmla="*/ 56 w 116"/>
              <a:gd name="T1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 h="115">
                <a:moveTo>
                  <a:pt x="82" y="59"/>
                </a:moveTo>
                <a:cubicBezTo>
                  <a:pt x="86" y="35"/>
                  <a:pt x="86" y="35"/>
                  <a:pt x="86" y="35"/>
                </a:cubicBezTo>
                <a:cubicBezTo>
                  <a:pt x="87" y="32"/>
                  <a:pt x="87" y="32"/>
                  <a:pt x="87" y="32"/>
                </a:cubicBezTo>
                <a:cubicBezTo>
                  <a:pt x="83" y="31"/>
                  <a:pt x="83" y="31"/>
                  <a:pt x="83" y="31"/>
                </a:cubicBezTo>
                <a:cubicBezTo>
                  <a:pt x="81" y="31"/>
                  <a:pt x="79" y="31"/>
                  <a:pt x="77" y="31"/>
                </a:cubicBezTo>
                <a:cubicBezTo>
                  <a:pt x="68" y="31"/>
                  <a:pt x="61" y="32"/>
                  <a:pt x="56" y="33"/>
                </a:cubicBezTo>
                <a:cubicBezTo>
                  <a:pt x="56" y="52"/>
                  <a:pt x="56" y="52"/>
                  <a:pt x="56" y="52"/>
                </a:cubicBezTo>
                <a:cubicBezTo>
                  <a:pt x="56" y="52"/>
                  <a:pt x="56" y="52"/>
                  <a:pt x="56" y="52"/>
                </a:cubicBezTo>
                <a:cubicBezTo>
                  <a:pt x="58" y="50"/>
                  <a:pt x="61" y="49"/>
                  <a:pt x="64" y="49"/>
                </a:cubicBezTo>
                <a:cubicBezTo>
                  <a:pt x="64" y="49"/>
                  <a:pt x="64" y="49"/>
                  <a:pt x="64" y="49"/>
                </a:cubicBezTo>
                <a:cubicBezTo>
                  <a:pt x="61" y="59"/>
                  <a:pt x="59" y="64"/>
                  <a:pt x="56" y="67"/>
                </a:cubicBezTo>
                <a:cubicBezTo>
                  <a:pt x="56" y="86"/>
                  <a:pt x="56" y="86"/>
                  <a:pt x="56" y="86"/>
                </a:cubicBezTo>
                <a:cubicBezTo>
                  <a:pt x="60" y="85"/>
                  <a:pt x="63" y="84"/>
                  <a:pt x="67" y="81"/>
                </a:cubicBezTo>
                <a:cubicBezTo>
                  <a:pt x="71" y="85"/>
                  <a:pt x="75" y="87"/>
                  <a:pt x="83" y="87"/>
                </a:cubicBezTo>
                <a:cubicBezTo>
                  <a:pt x="94" y="87"/>
                  <a:pt x="103" y="82"/>
                  <a:pt x="109" y="73"/>
                </a:cubicBezTo>
                <a:cubicBezTo>
                  <a:pt x="113" y="66"/>
                  <a:pt x="116" y="56"/>
                  <a:pt x="116" y="47"/>
                </a:cubicBezTo>
                <a:cubicBezTo>
                  <a:pt x="116" y="28"/>
                  <a:pt x="106" y="17"/>
                  <a:pt x="98" y="11"/>
                </a:cubicBezTo>
                <a:cubicBezTo>
                  <a:pt x="88" y="4"/>
                  <a:pt x="75" y="0"/>
                  <a:pt x="63" y="0"/>
                </a:cubicBezTo>
                <a:cubicBezTo>
                  <a:pt x="61" y="0"/>
                  <a:pt x="58" y="0"/>
                  <a:pt x="56" y="0"/>
                </a:cubicBezTo>
                <a:cubicBezTo>
                  <a:pt x="56" y="17"/>
                  <a:pt x="56" y="17"/>
                  <a:pt x="56" y="17"/>
                </a:cubicBezTo>
                <a:cubicBezTo>
                  <a:pt x="58" y="17"/>
                  <a:pt x="60" y="17"/>
                  <a:pt x="62" y="17"/>
                </a:cubicBezTo>
                <a:cubicBezTo>
                  <a:pt x="72" y="17"/>
                  <a:pt x="81" y="20"/>
                  <a:pt x="87" y="25"/>
                </a:cubicBezTo>
                <a:cubicBezTo>
                  <a:pt x="93" y="31"/>
                  <a:pt x="96" y="39"/>
                  <a:pt x="96" y="48"/>
                </a:cubicBezTo>
                <a:cubicBezTo>
                  <a:pt x="96" y="52"/>
                  <a:pt x="95" y="58"/>
                  <a:pt x="93" y="62"/>
                </a:cubicBezTo>
                <a:cubicBezTo>
                  <a:pt x="91" y="68"/>
                  <a:pt x="87" y="70"/>
                  <a:pt x="83" y="70"/>
                </a:cubicBezTo>
                <a:cubicBezTo>
                  <a:pt x="81" y="70"/>
                  <a:pt x="80" y="69"/>
                  <a:pt x="80" y="67"/>
                </a:cubicBezTo>
                <a:cubicBezTo>
                  <a:pt x="80" y="66"/>
                  <a:pt x="81" y="63"/>
                  <a:pt x="81" y="61"/>
                </a:cubicBezTo>
                <a:cubicBezTo>
                  <a:pt x="81" y="60"/>
                  <a:pt x="81" y="60"/>
                  <a:pt x="82" y="59"/>
                </a:cubicBezTo>
                <a:close/>
                <a:moveTo>
                  <a:pt x="56" y="115"/>
                </a:moveTo>
                <a:cubicBezTo>
                  <a:pt x="56" y="99"/>
                  <a:pt x="56" y="99"/>
                  <a:pt x="56" y="99"/>
                </a:cubicBezTo>
                <a:cubicBezTo>
                  <a:pt x="72" y="98"/>
                  <a:pt x="84" y="93"/>
                  <a:pt x="96" y="87"/>
                </a:cubicBezTo>
                <a:cubicBezTo>
                  <a:pt x="99" y="85"/>
                  <a:pt x="99" y="85"/>
                  <a:pt x="99" y="85"/>
                </a:cubicBezTo>
                <a:cubicBezTo>
                  <a:pt x="100" y="88"/>
                  <a:pt x="100" y="88"/>
                  <a:pt x="100" y="88"/>
                </a:cubicBezTo>
                <a:cubicBezTo>
                  <a:pt x="105" y="98"/>
                  <a:pt x="105" y="98"/>
                  <a:pt x="105" y="98"/>
                </a:cubicBezTo>
                <a:cubicBezTo>
                  <a:pt x="106" y="101"/>
                  <a:pt x="106" y="101"/>
                  <a:pt x="106" y="101"/>
                </a:cubicBezTo>
                <a:cubicBezTo>
                  <a:pt x="104" y="103"/>
                  <a:pt x="104" y="103"/>
                  <a:pt x="104" y="103"/>
                </a:cubicBezTo>
                <a:cubicBezTo>
                  <a:pt x="89" y="111"/>
                  <a:pt x="72" y="115"/>
                  <a:pt x="56" y="115"/>
                </a:cubicBezTo>
                <a:close/>
                <a:moveTo>
                  <a:pt x="56" y="33"/>
                </a:moveTo>
                <a:cubicBezTo>
                  <a:pt x="48" y="35"/>
                  <a:pt x="43" y="38"/>
                  <a:pt x="40" y="42"/>
                </a:cubicBezTo>
                <a:cubicBezTo>
                  <a:pt x="33" y="49"/>
                  <a:pt x="28" y="60"/>
                  <a:pt x="28" y="69"/>
                </a:cubicBezTo>
                <a:cubicBezTo>
                  <a:pt x="28" y="80"/>
                  <a:pt x="37" y="87"/>
                  <a:pt x="49" y="87"/>
                </a:cubicBezTo>
                <a:cubicBezTo>
                  <a:pt x="52" y="87"/>
                  <a:pt x="54" y="87"/>
                  <a:pt x="56" y="86"/>
                </a:cubicBezTo>
                <a:cubicBezTo>
                  <a:pt x="56" y="67"/>
                  <a:pt x="56" y="67"/>
                  <a:pt x="56" y="67"/>
                </a:cubicBezTo>
                <a:cubicBezTo>
                  <a:pt x="54" y="69"/>
                  <a:pt x="52" y="70"/>
                  <a:pt x="50" y="70"/>
                </a:cubicBezTo>
                <a:cubicBezTo>
                  <a:pt x="50" y="70"/>
                  <a:pt x="49" y="70"/>
                  <a:pt x="49" y="69"/>
                </a:cubicBezTo>
                <a:cubicBezTo>
                  <a:pt x="49" y="64"/>
                  <a:pt x="52" y="56"/>
                  <a:pt x="56" y="52"/>
                </a:cubicBezTo>
                <a:cubicBezTo>
                  <a:pt x="56" y="33"/>
                  <a:pt x="56" y="33"/>
                  <a:pt x="56" y="33"/>
                </a:cubicBezTo>
                <a:close/>
                <a:moveTo>
                  <a:pt x="56" y="0"/>
                </a:moveTo>
                <a:cubicBezTo>
                  <a:pt x="56" y="17"/>
                  <a:pt x="56" y="17"/>
                  <a:pt x="56" y="17"/>
                </a:cubicBezTo>
                <a:cubicBezTo>
                  <a:pt x="38" y="20"/>
                  <a:pt x="21" y="37"/>
                  <a:pt x="21" y="67"/>
                </a:cubicBezTo>
                <a:cubicBezTo>
                  <a:pt x="21" y="77"/>
                  <a:pt x="24" y="85"/>
                  <a:pt x="30" y="90"/>
                </a:cubicBezTo>
                <a:cubicBezTo>
                  <a:pt x="36" y="96"/>
                  <a:pt x="45" y="99"/>
                  <a:pt x="55" y="99"/>
                </a:cubicBezTo>
                <a:cubicBezTo>
                  <a:pt x="56" y="99"/>
                  <a:pt x="56" y="99"/>
                  <a:pt x="56" y="99"/>
                </a:cubicBezTo>
                <a:cubicBezTo>
                  <a:pt x="56" y="115"/>
                  <a:pt x="56" y="115"/>
                  <a:pt x="56" y="115"/>
                </a:cubicBezTo>
                <a:cubicBezTo>
                  <a:pt x="55" y="115"/>
                  <a:pt x="55" y="115"/>
                  <a:pt x="54" y="115"/>
                </a:cubicBezTo>
                <a:cubicBezTo>
                  <a:pt x="40" y="115"/>
                  <a:pt x="27" y="111"/>
                  <a:pt x="18" y="104"/>
                </a:cubicBezTo>
                <a:cubicBezTo>
                  <a:pt x="6" y="95"/>
                  <a:pt x="0" y="82"/>
                  <a:pt x="0" y="67"/>
                </a:cubicBezTo>
                <a:cubicBezTo>
                  <a:pt x="0" y="50"/>
                  <a:pt x="6" y="34"/>
                  <a:pt x="16" y="22"/>
                </a:cubicBezTo>
                <a:cubicBezTo>
                  <a:pt x="23" y="13"/>
                  <a:pt x="36" y="2"/>
                  <a:pt x="56"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34" name="Freeform 268"/>
          <p:cNvSpPr>
            <a:spLocks noEditPoints="1"/>
          </p:cNvSpPr>
          <p:nvPr/>
        </p:nvSpPr>
        <p:spPr bwMode="auto">
          <a:xfrm>
            <a:off x="6529388" y="4757738"/>
            <a:ext cx="115887" cy="63500"/>
          </a:xfrm>
          <a:custGeom>
            <a:avLst/>
            <a:gdLst>
              <a:gd name="T0" fmla="*/ 59 w 73"/>
              <a:gd name="T1" fmla="*/ 40 h 40"/>
              <a:gd name="T2" fmla="*/ 73 w 73"/>
              <a:gd name="T3" fmla="*/ 40 h 40"/>
              <a:gd name="T4" fmla="*/ 73 w 73"/>
              <a:gd name="T5" fmla="*/ 0 h 40"/>
              <a:gd name="T6" fmla="*/ 59 w 73"/>
              <a:gd name="T7" fmla="*/ 0 h 40"/>
              <a:gd name="T8" fmla="*/ 59 w 73"/>
              <a:gd name="T9" fmla="*/ 6 h 40"/>
              <a:gd name="T10" fmla="*/ 66 w 73"/>
              <a:gd name="T11" fmla="*/ 6 h 40"/>
              <a:gd name="T12" fmla="*/ 66 w 73"/>
              <a:gd name="T13" fmla="*/ 34 h 40"/>
              <a:gd name="T14" fmla="*/ 59 w 73"/>
              <a:gd name="T15" fmla="*/ 34 h 40"/>
              <a:gd name="T16" fmla="*/ 59 w 73"/>
              <a:gd name="T17" fmla="*/ 40 h 40"/>
              <a:gd name="T18" fmla="*/ 39 w 73"/>
              <a:gd name="T19" fmla="*/ 40 h 40"/>
              <a:gd name="T20" fmla="*/ 59 w 73"/>
              <a:gd name="T21" fmla="*/ 40 h 40"/>
              <a:gd name="T22" fmla="*/ 59 w 73"/>
              <a:gd name="T23" fmla="*/ 34 h 40"/>
              <a:gd name="T24" fmla="*/ 51 w 73"/>
              <a:gd name="T25" fmla="*/ 34 h 40"/>
              <a:gd name="T26" fmla="*/ 51 w 73"/>
              <a:gd name="T27" fmla="*/ 6 h 40"/>
              <a:gd name="T28" fmla="*/ 59 w 73"/>
              <a:gd name="T29" fmla="*/ 6 h 40"/>
              <a:gd name="T30" fmla="*/ 59 w 73"/>
              <a:gd name="T31" fmla="*/ 0 h 40"/>
              <a:gd name="T32" fmla="*/ 39 w 73"/>
              <a:gd name="T33" fmla="*/ 0 h 40"/>
              <a:gd name="T34" fmla="*/ 39 w 73"/>
              <a:gd name="T35" fmla="*/ 6 h 40"/>
              <a:gd name="T36" fmla="*/ 47 w 73"/>
              <a:gd name="T37" fmla="*/ 6 h 40"/>
              <a:gd name="T38" fmla="*/ 47 w 73"/>
              <a:gd name="T39" fmla="*/ 34 h 40"/>
              <a:gd name="T40" fmla="*/ 39 w 73"/>
              <a:gd name="T41" fmla="*/ 34 h 40"/>
              <a:gd name="T42" fmla="*/ 39 w 73"/>
              <a:gd name="T43" fmla="*/ 40 h 40"/>
              <a:gd name="T44" fmla="*/ 20 w 73"/>
              <a:gd name="T45" fmla="*/ 40 h 40"/>
              <a:gd name="T46" fmla="*/ 39 w 73"/>
              <a:gd name="T47" fmla="*/ 40 h 40"/>
              <a:gd name="T48" fmla="*/ 39 w 73"/>
              <a:gd name="T49" fmla="*/ 34 h 40"/>
              <a:gd name="T50" fmla="*/ 32 w 73"/>
              <a:gd name="T51" fmla="*/ 34 h 40"/>
              <a:gd name="T52" fmla="*/ 32 w 73"/>
              <a:gd name="T53" fmla="*/ 6 h 40"/>
              <a:gd name="T54" fmla="*/ 39 w 73"/>
              <a:gd name="T55" fmla="*/ 6 h 40"/>
              <a:gd name="T56" fmla="*/ 39 w 73"/>
              <a:gd name="T57" fmla="*/ 0 h 40"/>
              <a:gd name="T58" fmla="*/ 20 w 73"/>
              <a:gd name="T59" fmla="*/ 0 h 40"/>
              <a:gd name="T60" fmla="*/ 20 w 73"/>
              <a:gd name="T61" fmla="*/ 6 h 40"/>
              <a:gd name="T62" fmla="*/ 29 w 73"/>
              <a:gd name="T63" fmla="*/ 6 h 40"/>
              <a:gd name="T64" fmla="*/ 29 w 73"/>
              <a:gd name="T65" fmla="*/ 34 h 40"/>
              <a:gd name="T66" fmla="*/ 20 w 73"/>
              <a:gd name="T67" fmla="*/ 34 h 40"/>
              <a:gd name="T68" fmla="*/ 20 w 73"/>
              <a:gd name="T69" fmla="*/ 40 h 40"/>
              <a:gd name="T70" fmla="*/ 7 w 73"/>
              <a:gd name="T71" fmla="*/ 0 h 40"/>
              <a:gd name="T72" fmla="*/ 7 w 73"/>
              <a:gd name="T73" fmla="*/ 0 h 40"/>
              <a:gd name="T74" fmla="*/ 7 w 73"/>
              <a:gd name="T75" fmla="*/ 9 h 40"/>
              <a:gd name="T76" fmla="*/ 0 w 73"/>
              <a:gd name="T77" fmla="*/ 9 h 40"/>
              <a:gd name="T78" fmla="*/ 0 w 73"/>
              <a:gd name="T79" fmla="*/ 10 h 40"/>
              <a:gd name="T80" fmla="*/ 0 w 73"/>
              <a:gd name="T81" fmla="*/ 29 h 40"/>
              <a:gd name="T82" fmla="*/ 0 w 73"/>
              <a:gd name="T83" fmla="*/ 31 h 40"/>
              <a:gd name="T84" fmla="*/ 7 w 73"/>
              <a:gd name="T85" fmla="*/ 31 h 40"/>
              <a:gd name="T86" fmla="*/ 7 w 73"/>
              <a:gd name="T87" fmla="*/ 40 h 40"/>
              <a:gd name="T88" fmla="*/ 20 w 73"/>
              <a:gd name="T89" fmla="*/ 40 h 40"/>
              <a:gd name="T90" fmla="*/ 20 w 73"/>
              <a:gd name="T91" fmla="*/ 34 h 40"/>
              <a:gd name="T92" fmla="*/ 13 w 73"/>
              <a:gd name="T93" fmla="*/ 34 h 40"/>
              <a:gd name="T94" fmla="*/ 13 w 73"/>
              <a:gd name="T95" fmla="*/ 6 h 40"/>
              <a:gd name="T96" fmla="*/ 20 w 73"/>
              <a:gd name="T97" fmla="*/ 6 h 40"/>
              <a:gd name="T98" fmla="*/ 20 w 73"/>
              <a:gd name="T99" fmla="*/ 0 h 40"/>
              <a:gd name="T100" fmla="*/ 7 w 73"/>
              <a:gd name="T10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3" h="40">
                <a:moveTo>
                  <a:pt x="59" y="40"/>
                </a:moveTo>
                <a:lnTo>
                  <a:pt x="73" y="40"/>
                </a:lnTo>
                <a:lnTo>
                  <a:pt x="73" y="0"/>
                </a:lnTo>
                <a:lnTo>
                  <a:pt x="59" y="0"/>
                </a:lnTo>
                <a:lnTo>
                  <a:pt x="59" y="6"/>
                </a:lnTo>
                <a:lnTo>
                  <a:pt x="66" y="6"/>
                </a:lnTo>
                <a:lnTo>
                  <a:pt x="66" y="34"/>
                </a:lnTo>
                <a:lnTo>
                  <a:pt x="59" y="34"/>
                </a:lnTo>
                <a:lnTo>
                  <a:pt x="59" y="40"/>
                </a:lnTo>
                <a:close/>
                <a:moveTo>
                  <a:pt x="39" y="40"/>
                </a:moveTo>
                <a:lnTo>
                  <a:pt x="59" y="40"/>
                </a:lnTo>
                <a:lnTo>
                  <a:pt x="59" y="34"/>
                </a:lnTo>
                <a:lnTo>
                  <a:pt x="51" y="34"/>
                </a:lnTo>
                <a:lnTo>
                  <a:pt x="51" y="6"/>
                </a:lnTo>
                <a:lnTo>
                  <a:pt x="59" y="6"/>
                </a:lnTo>
                <a:lnTo>
                  <a:pt x="59" y="0"/>
                </a:lnTo>
                <a:lnTo>
                  <a:pt x="39" y="0"/>
                </a:lnTo>
                <a:lnTo>
                  <a:pt x="39" y="6"/>
                </a:lnTo>
                <a:lnTo>
                  <a:pt x="47" y="6"/>
                </a:lnTo>
                <a:lnTo>
                  <a:pt x="47" y="34"/>
                </a:lnTo>
                <a:lnTo>
                  <a:pt x="39" y="34"/>
                </a:lnTo>
                <a:lnTo>
                  <a:pt x="39" y="40"/>
                </a:lnTo>
                <a:close/>
                <a:moveTo>
                  <a:pt x="20" y="40"/>
                </a:moveTo>
                <a:lnTo>
                  <a:pt x="39" y="40"/>
                </a:lnTo>
                <a:lnTo>
                  <a:pt x="39" y="34"/>
                </a:lnTo>
                <a:lnTo>
                  <a:pt x="32" y="34"/>
                </a:lnTo>
                <a:lnTo>
                  <a:pt x="32" y="6"/>
                </a:lnTo>
                <a:lnTo>
                  <a:pt x="39" y="6"/>
                </a:lnTo>
                <a:lnTo>
                  <a:pt x="39" y="0"/>
                </a:lnTo>
                <a:lnTo>
                  <a:pt x="20" y="0"/>
                </a:lnTo>
                <a:lnTo>
                  <a:pt x="20" y="6"/>
                </a:lnTo>
                <a:lnTo>
                  <a:pt x="29" y="6"/>
                </a:lnTo>
                <a:lnTo>
                  <a:pt x="29" y="34"/>
                </a:lnTo>
                <a:lnTo>
                  <a:pt x="20" y="34"/>
                </a:lnTo>
                <a:lnTo>
                  <a:pt x="20" y="40"/>
                </a:lnTo>
                <a:close/>
                <a:moveTo>
                  <a:pt x="7" y="0"/>
                </a:moveTo>
                <a:lnTo>
                  <a:pt x="7" y="0"/>
                </a:lnTo>
                <a:lnTo>
                  <a:pt x="7" y="9"/>
                </a:lnTo>
                <a:lnTo>
                  <a:pt x="0" y="9"/>
                </a:lnTo>
                <a:lnTo>
                  <a:pt x="0" y="10"/>
                </a:lnTo>
                <a:lnTo>
                  <a:pt x="0" y="29"/>
                </a:lnTo>
                <a:lnTo>
                  <a:pt x="0" y="31"/>
                </a:lnTo>
                <a:lnTo>
                  <a:pt x="7" y="31"/>
                </a:lnTo>
                <a:lnTo>
                  <a:pt x="7" y="40"/>
                </a:lnTo>
                <a:lnTo>
                  <a:pt x="20" y="40"/>
                </a:lnTo>
                <a:lnTo>
                  <a:pt x="20" y="34"/>
                </a:lnTo>
                <a:lnTo>
                  <a:pt x="13" y="34"/>
                </a:lnTo>
                <a:lnTo>
                  <a:pt x="13" y="6"/>
                </a:lnTo>
                <a:lnTo>
                  <a:pt x="20" y="6"/>
                </a:lnTo>
                <a:lnTo>
                  <a:pt x="20" y="0"/>
                </a:lnTo>
                <a:lnTo>
                  <a:pt x="7"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35" name="Freeform 269"/>
          <p:cNvSpPr/>
          <p:nvPr/>
        </p:nvSpPr>
        <p:spPr bwMode="auto">
          <a:xfrm>
            <a:off x="6183313" y="2959100"/>
            <a:ext cx="174625" cy="150813"/>
          </a:xfrm>
          <a:custGeom>
            <a:avLst/>
            <a:gdLst>
              <a:gd name="T0" fmla="*/ 12 w 110"/>
              <a:gd name="T1" fmla="*/ 95 h 95"/>
              <a:gd name="T2" fmla="*/ 31 w 110"/>
              <a:gd name="T3" fmla="*/ 74 h 95"/>
              <a:gd name="T4" fmla="*/ 110 w 110"/>
              <a:gd name="T5" fmla="*/ 74 h 95"/>
              <a:gd name="T6" fmla="*/ 110 w 110"/>
              <a:gd name="T7" fmla="*/ 51 h 95"/>
              <a:gd name="T8" fmla="*/ 39 w 110"/>
              <a:gd name="T9" fmla="*/ 51 h 95"/>
              <a:gd name="T10" fmla="*/ 35 w 110"/>
              <a:gd name="T11" fmla="*/ 51 h 95"/>
              <a:gd name="T12" fmla="*/ 35 w 110"/>
              <a:gd name="T13" fmla="*/ 48 h 95"/>
              <a:gd name="T14" fmla="*/ 35 w 110"/>
              <a:gd name="T15" fmla="*/ 0 h 95"/>
              <a:gd name="T16" fmla="*/ 0 w 110"/>
              <a:gd name="T17" fmla="*/ 0 h 95"/>
              <a:gd name="T18" fmla="*/ 0 w 110"/>
              <a:gd name="T19" fmla="*/ 74 h 95"/>
              <a:gd name="T20" fmla="*/ 12 w 110"/>
              <a:gd name="T21" fmla="*/ 74 h 95"/>
              <a:gd name="T22" fmla="*/ 12 w 110"/>
              <a:gd name="T23"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 h="95">
                <a:moveTo>
                  <a:pt x="12" y="95"/>
                </a:moveTo>
                <a:lnTo>
                  <a:pt x="31" y="74"/>
                </a:lnTo>
                <a:lnTo>
                  <a:pt x="110" y="74"/>
                </a:lnTo>
                <a:lnTo>
                  <a:pt x="110" y="51"/>
                </a:lnTo>
                <a:lnTo>
                  <a:pt x="39" y="51"/>
                </a:lnTo>
                <a:lnTo>
                  <a:pt x="35" y="51"/>
                </a:lnTo>
                <a:lnTo>
                  <a:pt x="35" y="48"/>
                </a:lnTo>
                <a:lnTo>
                  <a:pt x="35" y="0"/>
                </a:lnTo>
                <a:lnTo>
                  <a:pt x="0" y="0"/>
                </a:lnTo>
                <a:lnTo>
                  <a:pt x="0" y="74"/>
                </a:lnTo>
                <a:lnTo>
                  <a:pt x="12" y="74"/>
                </a:lnTo>
                <a:lnTo>
                  <a:pt x="12" y="9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36" name="Freeform 270"/>
          <p:cNvSpPr/>
          <p:nvPr/>
        </p:nvSpPr>
        <p:spPr bwMode="auto">
          <a:xfrm>
            <a:off x="6245225" y="2913063"/>
            <a:ext cx="180975" cy="155575"/>
          </a:xfrm>
          <a:custGeom>
            <a:avLst/>
            <a:gdLst>
              <a:gd name="T0" fmla="*/ 114 w 114"/>
              <a:gd name="T1" fmla="*/ 0 h 98"/>
              <a:gd name="T2" fmla="*/ 0 w 114"/>
              <a:gd name="T3" fmla="*/ 0 h 98"/>
              <a:gd name="T4" fmla="*/ 0 w 114"/>
              <a:gd name="T5" fmla="*/ 29 h 98"/>
              <a:gd name="T6" fmla="*/ 0 w 114"/>
              <a:gd name="T7" fmla="*/ 77 h 98"/>
              <a:gd name="T8" fmla="*/ 71 w 114"/>
              <a:gd name="T9" fmla="*/ 77 h 98"/>
              <a:gd name="T10" fmla="*/ 82 w 114"/>
              <a:gd name="T11" fmla="*/ 77 h 98"/>
              <a:gd name="T12" fmla="*/ 102 w 114"/>
              <a:gd name="T13" fmla="*/ 98 h 98"/>
              <a:gd name="T14" fmla="*/ 102 w 114"/>
              <a:gd name="T15" fmla="*/ 77 h 98"/>
              <a:gd name="T16" fmla="*/ 114 w 114"/>
              <a:gd name="T17" fmla="*/ 77 h 98"/>
              <a:gd name="T18" fmla="*/ 114 w 114"/>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98">
                <a:moveTo>
                  <a:pt x="114" y="0"/>
                </a:moveTo>
                <a:lnTo>
                  <a:pt x="0" y="0"/>
                </a:lnTo>
                <a:lnTo>
                  <a:pt x="0" y="29"/>
                </a:lnTo>
                <a:lnTo>
                  <a:pt x="0" y="77"/>
                </a:lnTo>
                <a:lnTo>
                  <a:pt x="71" y="77"/>
                </a:lnTo>
                <a:lnTo>
                  <a:pt x="82" y="77"/>
                </a:lnTo>
                <a:lnTo>
                  <a:pt x="102" y="98"/>
                </a:lnTo>
                <a:lnTo>
                  <a:pt x="102" y="77"/>
                </a:lnTo>
                <a:lnTo>
                  <a:pt x="114" y="77"/>
                </a:lnTo>
                <a:lnTo>
                  <a:pt x="11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37" name="Freeform 271"/>
          <p:cNvSpPr>
            <a:spLocks noEditPoints="1"/>
          </p:cNvSpPr>
          <p:nvPr/>
        </p:nvSpPr>
        <p:spPr bwMode="auto">
          <a:xfrm>
            <a:off x="5808663" y="3452813"/>
            <a:ext cx="107950" cy="227012"/>
          </a:xfrm>
          <a:custGeom>
            <a:avLst/>
            <a:gdLst>
              <a:gd name="T0" fmla="*/ 32 w 64"/>
              <a:gd name="T1" fmla="*/ 115 h 134"/>
              <a:gd name="T2" fmla="*/ 63 w 64"/>
              <a:gd name="T3" fmla="*/ 130 h 134"/>
              <a:gd name="T4" fmla="*/ 64 w 64"/>
              <a:gd name="T5" fmla="*/ 130 h 134"/>
              <a:gd name="T6" fmla="*/ 64 w 64"/>
              <a:gd name="T7" fmla="*/ 29 h 134"/>
              <a:gd name="T8" fmla="*/ 63 w 64"/>
              <a:gd name="T9" fmla="*/ 14 h 134"/>
              <a:gd name="T10" fmla="*/ 32 w 64"/>
              <a:gd name="T11" fmla="*/ 0 h 134"/>
              <a:gd name="T12" fmla="*/ 32 w 64"/>
              <a:gd name="T13" fmla="*/ 18 h 134"/>
              <a:gd name="T14" fmla="*/ 54 w 64"/>
              <a:gd name="T15" fmla="*/ 22 h 134"/>
              <a:gd name="T16" fmla="*/ 55 w 64"/>
              <a:gd name="T17" fmla="*/ 25 h 134"/>
              <a:gd name="T18" fmla="*/ 53 w 64"/>
              <a:gd name="T19" fmla="*/ 26 h 134"/>
              <a:gd name="T20" fmla="*/ 53 w 64"/>
              <a:gd name="T21" fmla="*/ 25 h 134"/>
              <a:gd name="T22" fmla="*/ 48 w 64"/>
              <a:gd name="T23" fmla="*/ 24 h 134"/>
              <a:gd name="T24" fmla="*/ 32 w 64"/>
              <a:gd name="T25" fmla="*/ 22 h 134"/>
              <a:gd name="T26" fmla="*/ 32 w 64"/>
              <a:gd name="T27" fmla="*/ 36 h 134"/>
              <a:gd name="T28" fmla="*/ 54 w 64"/>
              <a:gd name="T29" fmla="*/ 40 h 134"/>
              <a:gd name="T30" fmla="*/ 55 w 64"/>
              <a:gd name="T31" fmla="*/ 43 h 134"/>
              <a:gd name="T32" fmla="*/ 53 w 64"/>
              <a:gd name="T33" fmla="*/ 44 h 134"/>
              <a:gd name="T34" fmla="*/ 53 w 64"/>
              <a:gd name="T35" fmla="*/ 43 h 134"/>
              <a:gd name="T36" fmla="*/ 48 w 64"/>
              <a:gd name="T37" fmla="*/ 42 h 134"/>
              <a:gd name="T38" fmla="*/ 32 w 64"/>
              <a:gd name="T39" fmla="*/ 40 h 134"/>
              <a:gd name="T40" fmla="*/ 32 w 64"/>
              <a:gd name="T41" fmla="*/ 54 h 134"/>
              <a:gd name="T42" fmla="*/ 54 w 64"/>
              <a:gd name="T43" fmla="*/ 58 h 134"/>
              <a:gd name="T44" fmla="*/ 55 w 64"/>
              <a:gd name="T45" fmla="*/ 61 h 134"/>
              <a:gd name="T46" fmla="*/ 53 w 64"/>
              <a:gd name="T47" fmla="*/ 62 h 134"/>
              <a:gd name="T48" fmla="*/ 53 w 64"/>
              <a:gd name="T49" fmla="*/ 62 h 134"/>
              <a:gd name="T50" fmla="*/ 48 w 64"/>
              <a:gd name="T51" fmla="*/ 60 h 134"/>
              <a:gd name="T52" fmla="*/ 32 w 64"/>
              <a:gd name="T53" fmla="*/ 58 h 134"/>
              <a:gd name="T54" fmla="*/ 32 w 64"/>
              <a:gd name="T55" fmla="*/ 115 h 134"/>
              <a:gd name="T56" fmla="*/ 2 w 64"/>
              <a:gd name="T57" fmla="*/ 130 h 134"/>
              <a:gd name="T58" fmla="*/ 32 w 64"/>
              <a:gd name="T59" fmla="*/ 115 h 134"/>
              <a:gd name="T60" fmla="*/ 32 w 64"/>
              <a:gd name="T61" fmla="*/ 58 h 134"/>
              <a:gd name="T62" fmla="*/ 16 w 64"/>
              <a:gd name="T63" fmla="*/ 60 h 134"/>
              <a:gd name="T64" fmla="*/ 12 w 64"/>
              <a:gd name="T65" fmla="*/ 62 h 134"/>
              <a:gd name="T66" fmla="*/ 10 w 64"/>
              <a:gd name="T67" fmla="*/ 61 h 134"/>
              <a:gd name="T68" fmla="*/ 11 w 64"/>
              <a:gd name="T69" fmla="*/ 58 h 134"/>
              <a:gd name="T70" fmla="*/ 11 w 64"/>
              <a:gd name="T71" fmla="*/ 58 h 134"/>
              <a:gd name="T72" fmla="*/ 32 w 64"/>
              <a:gd name="T73" fmla="*/ 54 h 134"/>
              <a:gd name="T74" fmla="*/ 32 w 64"/>
              <a:gd name="T75" fmla="*/ 40 h 134"/>
              <a:gd name="T76" fmla="*/ 16 w 64"/>
              <a:gd name="T77" fmla="*/ 42 h 134"/>
              <a:gd name="T78" fmla="*/ 12 w 64"/>
              <a:gd name="T79" fmla="*/ 43 h 134"/>
              <a:gd name="T80" fmla="*/ 10 w 64"/>
              <a:gd name="T81" fmla="*/ 43 h 134"/>
              <a:gd name="T82" fmla="*/ 11 w 64"/>
              <a:gd name="T83" fmla="*/ 40 h 134"/>
              <a:gd name="T84" fmla="*/ 11 w 64"/>
              <a:gd name="T85" fmla="*/ 40 h 134"/>
              <a:gd name="T86" fmla="*/ 32 w 64"/>
              <a:gd name="T87" fmla="*/ 36 h 134"/>
              <a:gd name="T88" fmla="*/ 32 w 64"/>
              <a:gd name="T89" fmla="*/ 22 h 134"/>
              <a:gd name="T90" fmla="*/ 16 w 64"/>
              <a:gd name="T91" fmla="*/ 24 h 134"/>
              <a:gd name="T92" fmla="*/ 12 w 64"/>
              <a:gd name="T93" fmla="*/ 25 h 134"/>
              <a:gd name="T94" fmla="*/ 10 w 64"/>
              <a:gd name="T95" fmla="*/ 25 h 134"/>
              <a:gd name="T96" fmla="*/ 11 w 64"/>
              <a:gd name="T97" fmla="*/ 22 h 134"/>
              <a:gd name="T98" fmla="*/ 11 w 64"/>
              <a:gd name="T99" fmla="*/ 22 h 134"/>
              <a:gd name="T100" fmla="*/ 32 w 64"/>
              <a:gd name="T101" fmla="*/ 18 h 134"/>
              <a:gd name="T102" fmla="*/ 32 w 64"/>
              <a:gd name="T103" fmla="*/ 0 h 134"/>
              <a:gd name="T104" fmla="*/ 2 w 64"/>
              <a:gd name="T105" fmla="*/ 14 h 134"/>
              <a:gd name="T106" fmla="*/ 1 w 64"/>
              <a:gd name="T107" fmla="*/ 29 h 134"/>
              <a:gd name="T108" fmla="*/ 1 w 64"/>
              <a:gd name="T109" fmla="*/ 130 h 134"/>
              <a:gd name="T110" fmla="*/ 2 w 64"/>
              <a:gd name="T11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 h="134">
                <a:moveTo>
                  <a:pt x="32" y="115"/>
                </a:moveTo>
                <a:cubicBezTo>
                  <a:pt x="47" y="115"/>
                  <a:pt x="60" y="119"/>
                  <a:pt x="63" y="130"/>
                </a:cubicBezTo>
                <a:cubicBezTo>
                  <a:pt x="64" y="134"/>
                  <a:pt x="64" y="134"/>
                  <a:pt x="64" y="130"/>
                </a:cubicBezTo>
                <a:cubicBezTo>
                  <a:pt x="64" y="109"/>
                  <a:pt x="64" y="50"/>
                  <a:pt x="64" y="29"/>
                </a:cubicBezTo>
                <a:cubicBezTo>
                  <a:pt x="64" y="25"/>
                  <a:pt x="64" y="18"/>
                  <a:pt x="63" y="14"/>
                </a:cubicBezTo>
                <a:cubicBezTo>
                  <a:pt x="59" y="3"/>
                  <a:pt x="47" y="0"/>
                  <a:pt x="32" y="0"/>
                </a:cubicBezTo>
                <a:cubicBezTo>
                  <a:pt x="32" y="18"/>
                  <a:pt x="32" y="18"/>
                  <a:pt x="32" y="18"/>
                </a:cubicBezTo>
                <a:cubicBezTo>
                  <a:pt x="42" y="18"/>
                  <a:pt x="49" y="19"/>
                  <a:pt x="54" y="22"/>
                </a:cubicBezTo>
                <a:cubicBezTo>
                  <a:pt x="55" y="22"/>
                  <a:pt x="56" y="24"/>
                  <a:pt x="55" y="25"/>
                </a:cubicBezTo>
                <a:cubicBezTo>
                  <a:pt x="55" y="25"/>
                  <a:pt x="54" y="26"/>
                  <a:pt x="53" y="26"/>
                </a:cubicBezTo>
                <a:cubicBezTo>
                  <a:pt x="53" y="26"/>
                  <a:pt x="53" y="26"/>
                  <a:pt x="53" y="25"/>
                </a:cubicBezTo>
                <a:cubicBezTo>
                  <a:pt x="51" y="25"/>
                  <a:pt x="50" y="24"/>
                  <a:pt x="48" y="24"/>
                </a:cubicBezTo>
                <a:cubicBezTo>
                  <a:pt x="44" y="22"/>
                  <a:pt x="39" y="22"/>
                  <a:pt x="32" y="22"/>
                </a:cubicBezTo>
                <a:cubicBezTo>
                  <a:pt x="32" y="36"/>
                  <a:pt x="32" y="36"/>
                  <a:pt x="32" y="36"/>
                </a:cubicBezTo>
                <a:cubicBezTo>
                  <a:pt x="42" y="36"/>
                  <a:pt x="49" y="37"/>
                  <a:pt x="54" y="40"/>
                </a:cubicBezTo>
                <a:cubicBezTo>
                  <a:pt x="55" y="41"/>
                  <a:pt x="56" y="42"/>
                  <a:pt x="55" y="43"/>
                </a:cubicBezTo>
                <a:cubicBezTo>
                  <a:pt x="55" y="43"/>
                  <a:pt x="54" y="44"/>
                  <a:pt x="53" y="44"/>
                </a:cubicBezTo>
                <a:cubicBezTo>
                  <a:pt x="53" y="44"/>
                  <a:pt x="53" y="44"/>
                  <a:pt x="53" y="43"/>
                </a:cubicBezTo>
                <a:cubicBezTo>
                  <a:pt x="51" y="43"/>
                  <a:pt x="50" y="42"/>
                  <a:pt x="48" y="42"/>
                </a:cubicBezTo>
                <a:cubicBezTo>
                  <a:pt x="44" y="41"/>
                  <a:pt x="39" y="40"/>
                  <a:pt x="32" y="40"/>
                </a:cubicBezTo>
                <a:cubicBezTo>
                  <a:pt x="32" y="54"/>
                  <a:pt x="32" y="54"/>
                  <a:pt x="32" y="54"/>
                </a:cubicBezTo>
                <a:cubicBezTo>
                  <a:pt x="42" y="54"/>
                  <a:pt x="49" y="56"/>
                  <a:pt x="54" y="58"/>
                </a:cubicBezTo>
                <a:cubicBezTo>
                  <a:pt x="55" y="59"/>
                  <a:pt x="56" y="60"/>
                  <a:pt x="55" y="61"/>
                </a:cubicBezTo>
                <a:cubicBezTo>
                  <a:pt x="55" y="61"/>
                  <a:pt x="54" y="62"/>
                  <a:pt x="53" y="62"/>
                </a:cubicBezTo>
                <a:cubicBezTo>
                  <a:pt x="53" y="62"/>
                  <a:pt x="53" y="62"/>
                  <a:pt x="53" y="62"/>
                </a:cubicBezTo>
                <a:cubicBezTo>
                  <a:pt x="51" y="61"/>
                  <a:pt x="50" y="60"/>
                  <a:pt x="48" y="60"/>
                </a:cubicBezTo>
                <a:cubicBezTo>
                  <a:pt x="44" y="59"/>
                  <a:pt x="39" y="58"/>
                  <a:pt x="32" y="58"/>
                </a:cubicBezTo>
                <a:lnTo>
                  <a:pt x="32" y="115"/>
                </a:lnTo>
                <a:close/>
                <a:moveTo>
                  <a:pt x="2" y="130"/>
                </a:moveTo>
                <a:cubicBezTo>
                  <a:pt x="5" y="119"/>
                  <a:pt x="18" y="115"/>
                  <a:pt x="32" y="115"/>
                </a:cubicBezTo>
                <a:cubicBezTo>
                  <a:pt x="32" y="58"/>
                  <a:pt x="32" y="58"/>
                  <a:pt x="32" y="58"/>
                </a:cubicBezTo>
                <a:cubicBezTo>
                  <a:pt x="26" y="58"/>
                  <a:pt x="21" y="59"/>
                  <a:pt x="16" y="60"/>
                </a:cubicBezTo>
                <a:cubicBezTo>
                  <a:pt x="15" y="60"/>
                  <a:pt x="13" y="61"/>
                  <a:pt x="12" y="62"/>
                </a:cubicBezTo>
                <a:cubicBezTo>
                  <a:pt x="11" y="62"/>
                  <a:pt x="10" y="62"/>
                  <a:pt x="10" y="61"/>
                </a:cubicBezTo>
                <a:cubicBezTo>
                  <a:pt x="9" y="60"/>
                  <a:pt x="10" y="59"/>
                  <a:pt x="11" y="58"/>
                </a:cubicBezTo>
                <a:cubicBezTo>
                  <a:pt x="11" y="58"/>
                  <a:pt x="11" y="58"/>
                  <a:pt x="11" y="58"/>
                </a:cubicBezTo>
                <a:cubicBezTo>
                  <a:pt x="16" y="56"/>
                  <a:pt x="23" y="54"/>
                  <a:pt x="32" y="54"/>
                </a:cubicBezTo>
                <a:cubicBezTo>
                  <a:pt x="32" y="40"/>
                  <a:pt x="32" y="40"/>
                  <a:pt x="32" y="40"/>
                </a:cubicBezTo>
                <a:cubicBezTo>
                  <a:pt x="26" y="40"/>
                  <a:pt x="21" y="41"/>
                  <a:pt x="16" y="42"/>
                </a:cubicBezTo>
                <a:cubicBezTo>
                  <a:pt x="15" y="42"/>
                  <a:pt x="13" y="43"/>
                  <a:pt x="12" y="43"/>
                </a:cubicBezTo>
                <a:cubicBezTo>
                  <a:pt x="11" y="44"/>
                  <a:pt x="10" y="44"/>
                  <a:pt x="10" y="43"/>
                </a:cubicBezTo>
                <a:cubicBezTo>
                  <a:pt x="9" y="42"/>
                  <a:pt x="10" y="41"/>
                  <a:pt x="11" y="40"/>
                </a:cubicBezTo>
                <a:cubicBezTo>
                  <a:pt x="11" y="40"/>
                  <a:pt x="11" y="40"/>
                  <a:pt x="11" y="40"/>
                </a:cubicBezTo>
                <a:cubicBezTo>
                  <a:pt x="16" y="37"/>
                  <a:pt x="23" y="36"/>
                  <a:pt x="32" y="36"/>
                </a:cubicBezTo>
                <a:cubicBezTo>
                  <a:pt x="32" y="22"/>
                  <a:pt x="32" y="22"/>
                  <a:pt x="32" y="22"/>
                </a:cubicBezTo>
                <a:cubicBezTo>
                  <a:pt x="26" y="22"/>
                  <a:pt x="21" y="22"/>
                  <a:pt x="16" y="24"/>
                </a:cubicBezTo>
                <a:cubicBezTo>
                  <a:pt x="15" y="24"/>
                  <a:pt x="13" y="25"/>
                  <a:pt x="12" y="25"/>
                </a:cubicBezTo>
                <a:cubicBezTo>
                  <a:pt x="11" y="26"/>
                  <a:pt x="10" y="25"/>
                  <a:pt x="10" y="25"/>
                </a:cubicBezTo>
                <a:cubicBezTo>
                  <a:pt x="9" y="24"/>
                  <a:pt x="10" y="22"/>
                  <a:pt x="11" y="22"/>
                </a:cubicBezTo>
                <a:cubicBezTo>
                  <a:pt x="11" y="22"/>
                  <a:pt x="11" y="22"/>
                  <a:pt x="11" y="22"/>
                </a:cubicBezTo>
                <a:cubicBezTo>
                  <a:pt x="16" y="19"/>
                  <a:pt x="23" y="18"/>
                  <a:pt x="32" y="18"/>
                </a:cubicBezTo>
                <a:cubicBezTo>
                  <a:pt x="32" y="0"/>
                  <a:pt x="32" y="0"/>
                  <a:pt x="32" y="0"/>
                </a:cubicBezTo>
                <a:cubicBezTo>
                  <a:pt x="18" y="0"/>
                  <a:pt x="6" y="3"/>
                  <a:pt x="2" y="14"/>
                </a:cubicBezTo>
                <a:cubicBezTo>
                  <a:pt x="1" y="18"/>
                  <a:pt x="1" y="25"/>
                  <a:pt x="1" y="29"/>
                </a:cubicBezTo>
                <a:cubicBezTo>
                  <a:pt x="1" y="50"/>
                  <a:pt x="1" y="109"/>
                  <a:pt x="1" y="130"/>
                </a:cubicBezTo>
                <a:cubicBezTo>
                  <a:pt x="1" y="134"/>
                  <a:pt x="0" y="134"/>
                  <a:pt x="2" y="13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38" name="Freeform 272"/>
          <p:cNvSpPr>
            <a:spLocks noEditPoints="1"/>
          </p:cNvSpPr>
          <p:nvPr/>
        </p:nvSpPr>
        <p:spPr bwMode="auto">
          <a:xfrm>
            <a:off x="5926138" y="3452813"/>
            <a:ext cx="109537" cy="227012"/>
          </a:xfrm>
          <a:custGeom>
            <a:avLst/>
            <a:gdLst>
              <a:gd name="T0" fmla="*/ 64 w 64"/>
              <a:gd name="T1" fmla="*/ 130 h 134"/>
              <a:gd name="T2" fmla="*/ 62 w 64"/>
              <a:gd name="T3" fmla="*/ 14 h 134"/>
              <a:gd name="T4" fmla="*/ 32 w 64"/>
              <a:gd name="T5" fmla="*/ 18 h 134"/>
              <a:gd name="T6" fmla="*/ 55 w 64"/>
              <a:gd name="T7" fmla="*/ 25 h 134"/>
              <a:gd name="T8" fmla="*/ 53 w 64"/>
              <a:gd name="T9" fmla="*/ 26 h 134"/>
              <a:gd name="T10" fmla="*/ 48 w 64"/>
              <a:gd name="T11" fmla="*/ 24 h 134"/>
              <a:gd name="T12" fmla="*/ 32 w 64"/>
              <a:gd name="T13" fmla="*/ 36 h 134"/>
              <a:gd name="T14" fmla="*/ 55 w 64"/>
              <a:gd name="T15" fmla="*/ 43 h 134"/>
              <a:gd name="T16" fmla="*/ 53 w 64"/>
              <a:gd name="T17" fmla="*/ 44 h 134"/>
              <a:gd name="T18" fmla="*/ 48 w 64"/>
              <a:gd name="T19" fmla="*/ 42 h 134"/>
              <a:gd name="T20" fmla="*/ 32 w 64"/>
              <a:gd name="T21" fmla="*/ 54 h 134"/>
              <a:gd name="T22" fmla="*/ 55 w 64"/>
              <a:gd name="T23" fmla="*/ 61 h 134"/>
              <a:gd name="T24" fmla="*/ 53 w 64"/>
              <a:gd name="T25" fmla="*/ 62 h 134"/>
              <a:gd name="T26" fmla="*/ 48 w 64"/>
              <a:gd name="T27" fmla="*/ 60 h 134"/>
              <a:gd name="T28" fmla="*/ 32 w 64"/>
              <a:gd name="T29" fmla="*/ 115 h 134"/>
              <a:gd name="T30" fmla="*/ 63 w 64"/>
              <a:gd name="T31" fmla="*/ 130 h 134"/>
              <a:gd name="T32" fmla="*/ 32 w 64"/>
              <a:gd name="T33" fmla="*/ 0 h 134"/>
              <a:gd name="T34" fmla="*/ 0 w 64"/>
              <a:gd name="T35" fmla="*/ 29 h 134"/>
              <a:gd name="T36" fmla="*/ 1 w 64"/>
              <a:gd name="T37" fmla="*/ 130 h 134"/>
              <a:gd name="T38" fmla="*/ 32 w 64"/>
              <a:gd name="T39" fmla="*/ 58 h 134"/>
              <a:gd name="T40" fmla="*/ 16 w 64"/>
              <a:gd name="T41" fmla="*/ 60 h 134"/>
              <a:gd name="T42" fmla="*/ 9 w 64"/>
              <a:gd name="T43" fmla="*/ 61 h 134"/>
              <a:gd name="T44" fmla="*/ 32 w 64"/>
              <a:gd name="T45" fmla="*/ 54 h 134"/>
              <a:gd name="T46" fmla="*/ 32 w 64"/>
              <a:gd name="T47" fmla="*/ 40 h 134"/>
              <a:gd name="T48" fmla="*/ 16 w 64"/>
              <a:gd name="T49" fmla="*/ 42 h 134"/>
              <a:gd name="T50" fmla="*/ 9 w 64"/>
              <a:gd name="T51" fmla="*/ 43 h 134"/>
              <a:gd name="T52" fmla="*/ 32 w 64"/>
              <a:gd name="T53" fmla="*/ 36 h 134"/>
              <a:gd name="T54" fmla="*/ 32 w 64"/>
              <a:gd name="T55" fmla="*/ 22 h 134"/>
              <a:gd name="T56" fmla="*/ 16 w 64"/>
              <a:gd name="T57" fmla="*/ 24 h 134"/>
              <a:gd name="T58" fmla="*/ 9 w 64"/>
              <a:gd name="T59" fmla="*/ 25 h 134"/>
              <a:gd name="T60" fmla="*/ 32 w 64"/>
              <a:gd name="T61" fmla="*/ 18 h 134"/>
              <a:gd name="T62" fmla="*/ 32 w 64"/>
              <a:gd name="T63"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134">
                <a:moveTo>
                  <a:pt x="63" y="130"/>
                </a:moveTo>
                <a:cubicBezTo>
                  <a:pt x="64" y="134"/>
                  <a:pt x="64" y="134"/>
                  <a:pt x="64" y="130"/>
                </a:cubicBezTo>
                <a:cubicBezTo>
                  <a:pt x="64" y="109"/>
                  <a:pt x="64" y="50"/>
                  <a:pt x="64" y="29"/>
                </a:cubicBezTo>
                <a:cubicBezTo>
                  <a:pt x="64" y="25"/>
                  <a:pt x="64" y="18"/>
                  <a:pt x="62" y="14"/>
                </a:cubicBezTo>
                <a:cubicBezTo>
                  <a:pt x="59" y="3"/>
                  <a:pt x="46" y="0"/>
                  <a:pt x="32" y="0"/>
                </a:cubicBezTo>
                <a:cubicBezTo>
                  <a:pt x="32" y="18"/>
                  <a:pt x="32" y="18"/>
                  <a:pt x="32" y="18"/>
                </a:cubicBezTo>
                <a:cubicBezTo>
                  <a:pt x="41" y="18"/>
                  <a:pt x="48" y="19"/>
                  <a:pt x="54" y="22"/>
                </a:cubicBezTo>
                <a:cubicBezTo>
                  <a:pt x="55" y="22"/>
                  <a:pt x="55" y="24"/>
                  <a:pt x="55" y="25"/>
                </a:cubicBezTo>
                <a:cubicBezTo>
                  <a:pt x="55" y="25"/>
                  <a:pt x="55" y="25"/>
                  <a:pt x="55" y="25"/>
                </a:cubicBezTo>
                <a:cubicBezTo>
                  <a:pt x="54" y="25"/>
                  <a:pt x="54" y="26"/>
                  <a:pt x="53" y="26"/>
                </a:cubicBezTo>
                <a:cubicBezTo>
                  <a:pt x="53" y="26"/>
                  <a:pt x="52" y="26"/>
                  <a:pt x="52" y="25"/>
                </a:cubicBezTo>
                <a:cubicBezTo>
                  <a:pt x="51" y="25"/>
                  <a:pt x="49" y="24"/>
                  <a:pt x="48" y="24"/>
                </a:cubicBezTo>
                <a:cubicBezTo>
                  <a:pt x="44" y="22"/>
                  <a:pt x="38" y="22"/>
                  <a:pt x="32" y="22"/>
                </a:cubicBezTo>
                <a:cubicBezTo>
                  <a:pt x="32" y="36"/>
                  <a:pt x="32" y="36"/>
                  <a:pt x="32" y="36"/>
                </a:cubicBezTo>
                <a:cubicBezTo>
                  <a:pt x="41" y="36"/>
                  <a:pt x="48" y="37"/>
                  <a:pt x="54" y="40"/>
                </a:cubicBezTo>
                <a:cubicBezTo>
                  <a:pt x="55" y="41"/>
                  <a:pt x="55" y="42"/>
                  <a:pt x="55" y="43"/>
                </a:cubicBezTo>
                <a:cubicBezTo>
                  <a:pt x="55" y="43"/>
                  <a:pt x="55" y="43"/>
                  <a:pt x="55" y="43"/>
                </a:cubicBezTo>
                <a:cubicBezTo>
                  <a:pt x="54" y="43"/>
                  <a:pt x="54" y="44"/>
                  <a:pt x="53" y="44"/>
                </a:cubicBezTo>
                <a:cubicBezTo>
                  <a:pt x="53" y="44"/>
                  <a:pt x="52" y="44"/>
                  <a:pt x="52" y="43"/>
                </a:cubicBezTo>
                <a:cubicBezTo>
                  <a:pt x="51" y="43"/>
                  <a:pt x="49" y="42"/>
                  <a:pt x="48" y="42"/>
                </a:cubicBezTo>
                <a:cubicBezTo>
                  <a:pt x="44" y="41"/>
                  <a:pt x="38" y="40"/>
                  <a:pt x="32" y="40"/>
                </a:cubicBezTo>
                <a:cubicBezTo>
                  <a:pt x="32" y="54"/>
                  <a:pt x="32" y="54"/>
                  <a:pt x="32" y="54"/>
                </a:cubicBezTo>
                <a:cubicBezTo>
                  <a:pt x="41" y="54"/>
                  <a:pt x="48" y="56"/>
                  <a:pt x="54" y="58"/>
                </a:cubicBezTo>
                <a:cubicBezTo>
                  <a:pt x="55" y="59"/>
                  <a:pt x="55" y="60"/>
                  <a:pt x="55" y="61"/>
                </a:cubicBezTo>
                <a:cubicBezTo>
                  <a:pt x="55" y="61"/>
                  <a:pt x="55" y="61"/>
                  <a:pt x="55" y="61"/>
                </a:cubicBezTo>
                <a:cubicBezTo>
                  <a:pt x="54" y="61"/>
                  <a:pt x="54" y="62"/>
                  <a:pt x="53" y="62"/>
                </a:cubicBezTo>
                <a:cubicBezTo>
                  <a:pt x="53" y="62"/>
                  <a:pt x="52" y="62"/>
                  <a:pt x="52" y="62"/>
                </a:cubicBezTo>
                <a:cubicBezTo>
                  <a:pt x="51" y="61"/>
                  <a:pt x="49" y="60"/>
                  <a:pt x="48" y="60"/>
                </a:cubicBezTo>
                <a:cubicBezTo>
                  <a:pt x="44" y="59"/>
                  <a:pt x="38" y="58"/>
                  <a:pt x="32" y="58"/>
                </a:cubicBezTo>
                <a:cubicBezTo>
                  <a:pt x="32" y="115"/>
                  <a:pt x="32" y="115"/>
                  <a:pt x="32" y="115"/>
                </a:cubicBezTo>
                <a:cubicBezTo>
                  <a:pt x="32" y="115"/>
                  <a:pt x="32" y="115"/>
                  <a:pt x="32" y="115"/>
                </a:cubicBezTo>
                <a:cubicBezTo>
                  <a:pt x="47" y="115"/>
                  <a:pt x="59" y="119"/>
                  <a:pt x="63" y="130"/>
                </a:cubicBezTo>
                <a:close/>
                <a:moveTo>
                  <a:pt x="32" y="0"/>
                </a:moveTo>
                <a:cubicBezTo>
                  <a:pt x="32" y="0"/>
                  <a:pt x="32" y="0"/>
                  <a:pt x="32" y="0"/>
                </a:cubicBezTo>
                <a:cubicBezTo>
                  <a:pt x="17" y="0"/>
                  <a:pt x="5" y="3"/>
                  <a:pt x="1" y="14"/>
                </a:cubicBezTo>
                <a:cubicBezTo>
                  <a:pt x="0" y="18"/>
                  <a:pt x="0" y="25"/>
                  <a:pt x="0" y="29"/>
                </a:cubicBezTo>
                <a:cubicBezTo>
                  <a:pt x="0" y="50"/>
                  <a:pt x="0" y="109"/>
                  <a:pt x="0" y="130"/>
                </a:cubicBezTo>
                <a:cubicBezTo>
                  <a:pt x="0" y="134"/>
                  <a:pt x="0" y="134"/>
                  <a:pt x="1" y="130"/>
                </a:cubicBezTo>
                <a:cubicBezTo>
                  <a:pt x="5" y="119"/>
                  <a:pt x="17" y="115"/>
                  <a:pt x="32" y="115"/>
                </a:cubicBezTo>
                <a:cubicBezTo>
                  <a:pt x="32" y="58"/>
                  <a:pt x="32" y="58"/>
                  <a:pt x="32" y="58"/>
                </a:cubicBezTo>
                <a:cubicBezTo>
                  <a:pt x="32" y="58"/>
                  <a:pt x="32" y="58"/>
                  <a:pt x="32" y="58"/>
                </a:cubicBezTo>
                <a:cubicBezTo>
                  <a:pt x="25" y="58"/>
                  <a:pt x="20" y="59"/>
                  <a:pt x="16" y="60"/>
                </a:cubicBezTo>
                <a:cubicBezTo>
                  <a:pt x="14" y="60"/>
                  <a:pt x="13" y="61"/>
                  <a:pt x="12" y="62"/>
                </a:cubicBezTo>
                <a:cubicBezTo>
                  <a:pt x="11" y="62"/>
                  <a:pt x="10" y="62"/>
                  <a:pt x="9" y="61"/>
                </a:cubicBezTo>
                <a:cubicBezTo>
                  <a:pt x="9" y="60"/>
                  <a:pt x="9" y="59"/>
                  <a:pt x="10" y="58"/>
                </a:cubicBezTo>
                <a:cubicBezTo>
                  <a:pt x="15" y="56"/>
                  <a:pt x="22" y="54"/>
                  <a:pt x="32" y="54"/>
                </a:cubicBezTo>
                <a:cubicBezTo>
                  <a:pt x="32" y="54"/>
                  <a:pt x="32" y="54"/>
                  <a:pt x="32" y="54"/>
                </a:cubicBezTo>
                <a:cubicBezTo>
                  <a:pt x="32" y="40"/>
                  <a:pt x="32" y="40"/>
                  <a:pt x="32" y="40"/>
                </a:cubicBezTo>
                <a:cubicBezTo>
                  <a:pt x="32" y="40"/>
                  <a:pt x="32" y="40"/>
                  <a:pt x="32" y="40"/>
                </a:cubicBezTo>
                <a:cubicBezTo>
                  <a:pt x="25" y="40"/>
                  <a:pt x="20" y="41"/>
                  <a:pt x="16" y="42"/>
                </a:cubicBezTo>
                <a:cubicBezTo>
                  <a:pt x="14" y="42"/>
                  <a:pt x="13" y="43"/>
                  <a:pt x="12" y="43"/>
                </a:cubicBezTo>
                <a:cubicBezTo>
                  <a:pt x="11" y="44"/>
                  <a:pt x="10" y="44"/>
                  <a:pt x="9" y="43"/>
                </a:cubicBezTo>
                <a:cubicBezTo>
                  <a:pt x="9" y="42"/>
                  <a:pt x="9" y="41"/>
                  <a:pt x="10" y="40"/>
                </a:cubicBezTo>
                <a:cubicBezTo>
                  <a:pt x="15" y="37"/>
                  <a:pt x="22" y="36"/>
                  <a:pt x="32" y="36"/>
                </a:cubicBezTo>
                <a:cubicBezTo>
                  <a:pt x="32" y="36"/>
                  <a:pt x="32" y="36"/>
                  <a:pt x="32" y="36"/>
                </a:cubicBezTo>
                <a:cubicBezTo>
                  <a:pt x="32" y="22"/>
                  <a:pt x="32" y="22"/>
                  <a:pt x="32" y="22"/>
                </a:cubicBezTo>
                <a:cubicBezTo>
                  <a:pt x="32" y="22"/>
                  <a:pt x="32" y="22"/>
                  <a:pt x="32" y="22"/>
                </a:cubicBezTo>
                <a:cubicBezTo>
                  <a:pt x="25" y="22"/>
                  <a:pt x="20" y="22"/>
                  <a:pt x="16" y="24"/>
                </a:cubicBezTo>
                <a:cubicBezTo>
                  <a:pt x="14" y="24"/>
                  <a:pt x="13" y="25"/>
                  <a:pt x="12" y="25"/>
                </a:cubicBezTo>
                <a:cubicBezTo>
                  <a:pt x="11" y="26"/>
                  <a:pt x="10" y="25"/>
                  <a:pt x="9" y="25"/>
                </a:cubicBezTo>
                <a:cubicBezTo>
                  <a:pt x="9" y="24"/>
                  <a:pt x="9" y="22"/>
                  <a:pt x="10" y="22"/>
                </a:cubicBezTo>
                <a:cubicBezTo>
                  <a:pt x="15" y="19"/>
                  <a:pt x="22" y="18"/>
                  <a:pt x="32" y="18"/>
                </a:cubicBezTo>
                <a:cubicBezTo>
                  <a:pt x="32" y="18"/>
                  <a:pt x="32" y="18"/>
                  <a:pt x="32" y="18"/>
                </a:cubicBezTo>
                <a:lnTo>
                  <a:pt x="3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39" name="Freeform 273"/>
          <p:cNvSpPr/>
          <p:nvPr/>
        </p:nvSpPr>
        <p:spPr bwMode="auto">
          <a:xfrm>
            <a:off x="6427788" y="3602038"/>
            <a:ext cx="219075" cy="50800"/>
          </a:xfrm>
          <a:custGeom>
            <a:avLst/>
            <a:gdLst>
              <a:gd name="T0" fmla="*/ 129 w 129"/>
              <a:gd name="T1" fmla="*/ 4 h 30"/>
              <a:gd name="T2" fmla="*/ 117 w 129"/>
              <a:gd name="T3" fmla="*/ 8 h 30"/>
              <a:gd name="T4" fmla="*/ 99 w 129"/>
              <a:gd name="T5" fmla="*/ 0 h 30"/>
              <a:gd name="T6" fmla="*/ 82 w 129"/>
              <a:gd name="T7" fmla="*/ 8 h 30"/>
              <a:gd name="T8" fmla="*/ 64 w 129"/>
              <a:gd name="T9" fmla="*/ 0 h 30"/>
              <a:gd name="T10" fmla="*/ 47 w 129"/>
              <a:gd name="T11" fmla="*/ 8 h 30"/>
              <a:gd name="T12" fmla="*/ 30 w 129"/>
              <a:gd name="T13" fmla="*/ 0 h 30"/>
              <a:gd name="T14" fmla="*/ 12 w 129"/>
              <a:gd name="T15" fmla="*/ 8 h 30"/>
              <a:gd name="T16" fmla="*/ 0 w 129"/>
              <a:gd name="T17" fmla="*/ 4 h 30"/>
              <a:gd name="T18" fmla="*/ 0 w 129"/>
              <a:gd name="T19" fmla="*/ 22 h 30"/>
              <a:gd name="T20" fmla="*/ 8 w 129"/>
              <a:gd name="T21" fmla="*/ 20 h 30"/>
              <a:gd name="T22" fmla="*/ 29 w 129"/>
              <a:gd name="T23" fmla="*/ 24 h 30"/>
              <a:gd name="T24" fmla="*/ 39 w 129"/>
              <a:gd name="T25" fmla="*/ 27 h 30"/>
              <a:gd name="T26" fmla="*/ 48 w 129"/>
              <a:gd name="T27" fmla="*/ 25 h 30"/>
              <a:gd name="T28" fmla="*/ 67 w 129"/>
              <a:gd name="T29" fmla="*/ 19 h 30"/>
              <a:gd name="T30" fmla="*/ 86 w 129"/>
              <a:gd name="T31" fmla="*/ 25 h 30"/>
              <a:gd name="T32" fmla="*/ 104 w 129"/>
              <a:gd name="T33" fmla="*/ 27 h 30"/>
              <a:gd name="T34" fmla="*/ 124 w 129"/>
              <a:gd name="T35" fmla="*/ 18 h 30"/>
              <a:gd name="T36" fmla="*/ 129 w 129"/>
              <a:gd name="T37" fmla="*/ 17 h 30"/>
              <a:gd name="T38" fmla="*/ 129 w 129"/>
              <a:gd name="T3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30">
                <a:moveTo>
                  <a:pt x="129" y="4"/>
                </a:moveTo>
                <a:cubicBezTo>
                  <a:pt x="126" y="7"/>
                  <a:pt x="121" y="8"/>
                  <a:pt x="117" y="8"/>
                </a:cubicBezTo>
                <a:cubicBezTo>
                  <a:pt x="110" y="8"/>
                  <a:pt x="103" y="5"/>
                  <a:pt x="99" y="0"/>
                </a:cubicBezTo>
                <a:cubicBezTo>
                  <a:pt x="95" y="5"/>
                  <a:pt x="89" y="8"/>
                  <a:pt x="82" y="8"/>
                </a:cubicBezTo>
                <a:cubicBezTo>
                  <a:pt x="75" y="8"/>
                  <a:pt x="68" y="5"/>
                  <a:pt x="64" y="0"/>
                </a:cubicBezTo>
                <a:cubicBezTo>
                  <a:pt x="60" y="5"/>
                  <a:pt x="54" y="8"/>
                  <a:pt x="47" y="8"/>
                </a:cubicBezTo>
                <a:cubicBezTo>
                  <a:pt x="40" y="8"/>
                  <a:pt x="34" y="5"/>
                  <a:pt x="30" y="0"/>
                </a:cubicBezTo>
                <a:cubicBezTo>
                  <a:pt x="26" y="5"/>
                  <a:pt x="19" y="8"/>
                  <a:pt x="12" y="8"/>
                </a:cubicBezTo>
                <a:cubicBezTo>
                  <a:pt x="7" y="8"/>
                  <a:pt x="3" y="7"/>
                  <a:pt x="0" y="4"/>
                </a:cubicBezTo>
                <a:cubicBezTo>
                  <a:pt x="0" y="22"/>
                  <a:pt x="0" y="22"/>
                  <a:pt x="0" y="22"/>
                </a:cubicBezTo>
                <a:cubicBezTo>
                  <a:pt x="2" y="21"/>
                  <a:pt x="5" y="20"/>
                  <a:pt x="8" y="20"/>
                </a:cubicBezTo>
                <a:cubicBezTo>
                  <a:pt x="16" y="19"/>
                  <a:pt x="22" y="20"/>
                  <a:pt x="29" y="24"/>
                </a:cubicBezTo>
                <a:cubicBezTo>
                  <a:pt x="32" y="25"/>
                  <a:pt x="36" y="27"/>
                  <a:pt x="39" y="27"/>
                </a:cubicBezTo>
                <a:cubicBezTo>
                  <a:pt x="42" y="27"/>
                  <a:pt x="45" y="26"/>
                  <a:pt x="48" y="25"/>
                </a:cubicBezTo>
                <a:cubicBezTo>
                  <a:pt x="54" y="22"/>
                  <a:pt x="60" y="19"/>
                  <a:pt x="67" y="19"/>
                </a:cubicBezTo>
                <a:cubicBezTo>
                  <a:pt x="74" y="19"/>
                  <a:pt x="80" y="22"/>
                  <a:pt x="86" y="25"/>
                </a:cubicBezTo>
                <a:cubicBezTo>
                  <a:pt x="92" y="28"/>
                  <a:pt x="98" y="30"/>
                  <a:pt x="104" y="27"/>
                </a:cubicBezTo>
                <a:cubicBezTo>
                  <a:pt x="111" y="24"/>
                  <a:pt x="117" y="19"/>
                  <a:pt x="124" y="18"/>
                </a:cubicBezTo>
                <a:cubicBezTo>
                  <a:pt x="126" y="17"/>
                  <a:pt x="128" y="17"/>
                  <a:pt x="129" y="17"/>
                </a:cubicBezTo>
                <a:lnTo>
                  <a:pt x="129" y="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40" name="Freeform 274"/>
          <p:cNvSpPr/>
          <p:nvPr/>
        </p:nvSpPr>
        <p:spPr bwMode="auto">
          <a:xfrm>
            <a:off x="6427788" y="3652838"/>
            <a:ext cx="219075" cy="36512"/>
          </a:xfrm>
          <a:custGeom>
            <a:avLst/>
            <a:gdLst>
              <a:gd name="T0" fmla="*/ 118 w 129"/>
              <a:gd name="T1" fmla="*/ 4 h 21"/>
              <a:gd name="T2" fmla="*/ 99 w 129"/>
              <a:gd name="T3" fmla="*/ 12 h 21"/>
              <a:gd name="T4" fmla="*/ 82 w 129"/>
              <a:gd name="T5" fmla="*/ 7 h 21"/>
              <a:gd name="T6" fmla="*/ 66 w 129"/>
              <a:gd name="T7" fmla="*/ 2 h 21"/>
              <a:gd name="T8" fmla="*/ 49 w 129"/>
              <a:gd name="T9" fmla="*/ 8 h 21"/>
              <a:gd name="T10" fmla="*/ 30 w 129"/>
              <a:gd name="T11" fmla="*/ 9 h 21"/>
              <a:gd name="T12" fmla="*/ 13 w 129"/>
              <a:gd name="T13" fmla="*/ 2 h 21"/>
              <a:gd name="T14" fmla="*/ 0 w 129"/>
              <a:gd name="T15" fmla="*/ 8 h 21"/>
              <a:gd name="T16" fmla="*/ 0 w 129"/>
              <a:gd name="T17" fmla="*/ 21 h 21"/>
              <a:gd name="T18" fmla="*/ 129 w 129"/>
              <a:gd name="T19" fmla="*/ 21 h 21"/>
              <a:gd name="T20" fmla="*/ 129 w 129"/>
              <a:gd name="T21" fmla="*/ 1 h 21"/>
              <a:gd name="T22" fmla="*/ 118 w 129"/>
              <a:gd name="T23"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21">
                <a:moveTo>
                  <a:pt x="118" y="4"/>
                </a:moveTo>
                <a:cubicBezTo>
                  <a:pt x="112" y="8"/>
                  <a:pt x="106" y="12"/>
                  <a:pt x="99" y="12"/>
                </a:cubicBezTo>
                <a:cubicBezTo>
                  <a:pt x="93" y="12"/>
                  <a:pt x="87" y="10"/>
                  <a:pt x="82" y="7"/>
                </a:cubicBezTo>
                <a:cubicBezTo>
                  <a:pt x="77" y="5"/>
                  <a:pt x="72" y="1"/>
                  <a:pt x="66" y="2"/>
                </a:cubicBezTo>
                <a:cubicBezTo>
                  <a:pt x="60" y="2"/>
                  <a:pt x="55" y="6"/>
                  <a:pt x="49" y="8"/>
                </a:cubicBezTo>
                <a:cubicBezTo>
                  <a:pt x="43" y="11"/>
                  <a:pt x="37" y="11"/>
                  <a:pt x="30" y="9"/>
                </a:cubicBezTo>
                <a:cubicBezTo>
                  <a:pt x="25" y="6"/>
                  <a:pt x="19" y="2"/>
                  <a:pt x="13" y="2"/>
                </a:cubicBezTo>
                <a:cubicBezTo>
                  <a:pt x="8" y="2"/>
                  <a:pt x="3" y="4"/>
                  <a:pt x="0" y="8"/>
                </a:cubicBezTo>
                <a:cubicBezTo>
                  <a:pt x="0" y="21"/>
                  <a:pt x="0" y="21"/>
                  <a:pt x="0" y="21"/>
                </a:cubicBezTo>
                <a:cubicBezTo>
                  <a:pt x="129" y="21"/>
                  <a:pt x="129" y="21"/>
                  <a:pt x="129" y="21"/>
                </a:cubicBezTo>
                <a:cubicBezTo>
                  <a:pt x="129" y="1"/>
                  <a:pt x="129" y="1"/>
                  <a:pt x="129" y="1"/>
                </a:cubicBezTo>
                <a:cubicBezTo>
                  <a:pt x="125" y="0"/>
                  <a:pt x="121" y="3"/>
                  <a:pt x="118"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41" name="Freeform 275"/>
          <p:cNvSpPr/>
          <p:nvPr/>
        </p:nvSpPr>
        <p:spPr bwMode="auto">
          <a:xfrm>
            <a:off x="6419850" y="3502025"/>
            <a:ext cx="234950" cy="107950"/>
          </a:xfrm>
          <a:custGeom>
            <a:avLst/>
            <a:gdLst>
              <a:gd name="T0" fmla="*/ 135 w 139"/>
              <a:gd name="T1" fmla="*/ 57 h 63"/>
              <a:gd name="T2" fmla="*/ 135 w 139"/>
              <a:gd name="T3" fmla="*/ 57 h 63"/>
              <a:gd name="T4" fmla="*/ 139 w 139"/>
              <a:gd name="T5" fmla="*/ 46 h 63"/>
              <a:gd name="T6" fmla="*/ 139 w 139"/>
              <a:gd name="T7" fmla="*/ 16 h 63"/>
              <a:gd name="T8" fmla="*/ 76 w 139"/>
              <a:gd name="T9" fmla="*/ 16 h 63"/>
              <a:gd name="T10" fmla="*/ 76 w 139"/>
              <a:gd name="T11" fmla="*/ 14 h 63"/>
              <a:gd name="T12" fmla="*/ 76 w 139"/>
              <a:gd name="T13" fmla="*/ 12 h 63"/>
              <a:gd name="T14" fmla="*/ 76 w 139"/>
              <a:gd name="T15" fmla="*/ 0 h 63"/>
              <a:gd name="T16" fmla="*/ 69 w 139"/>
              <a:gd name="T17" fmla="*/ 2 h 63"/>
              <a:gd name="T18" fmla="*/ 62 w 139"/>
              <a:gd name="T19" fmla="*/ 0 h 63"/>
              <a:gd name="T20" fmla="*/ 62 w 139"/>
              <a:gd name="T21" fmla="*/ 12 h 63"/>
              <a:gd name="T22" fmla="*/ 62 w 139"/>
              <a:gd name="T23" fmla="*/ 14 h 63"/>
              <a:gd name="T24" fmla="*/ 62 w 139"/>
              <a:gd name="T25" fmla="*/ 16 h 63"/>
              <a:gd name="T26" fmla="*/ 0 w 139"/>
              <a:gd name="T27" fmla="*/ 16 h 63"/>
              <a:gd name="T28" fmla="*/ 0 w 139"/>
              <a:gd name="T29" fmla="*/ 46 h 63"/>
              <a:gd name="T30" fmla="*/ 4 w 139"/>
              <a:gd name="T31" fmla="*/ 57 h 63"/>
              <a:gd name="T32" fmla="*/ 4 w 139"/>
              <a:gd name="T33" fmla="*/ 57 h 63"/>
              <a:gd name="T34" fmla="*/ 5 w 139"/>
              <a:gd name="T35" fmla="*/ 58 h 63"/>
              <a:gd name="T36" fmla="*/ 17 w 139"/>
              <a:gd name="T37" fmla="*/ 63 h 63"/>
              <a:gd name="T38" fmla="*/ 35 w 139"/>
              <a:gd name="T39" fmla="*/ 46 h 63"/>
              <a:gd name="T40" fmla="*/ 52 w 139"/>
              <a:gd name="T41" fmla="*/ 63 h 63"/>
              <a:gd name="T42" fmla="*/ 69 w 139"/>
              <a:gd name="T43" fmla="*/ 46 h 63"/>
              <a:gd name="T44" fmla="*/ 87 w 139"/>
              <a:gd name="T45" fmla="*/ 63 h 63"/>
              <a:gd name="T46" fmla="*/ 104 w 139"/>
              <a:gd name="T47" fmla="*/ 46 h 63"/>
              <a:gd name="T48" fmla="*/ 122 w 139"/>
              <a:gd name="T49" fmla="*/ 63 h 63"/>
              <a:gd name="T50" fmla="*/ 134 w 139"/>
              <a:gd name="T51" fmla="*/ 58 h 63"/>
              <a:gd name="T52" fmla="*/ 135 w 139"/>
              <a:gd name="T53" fmla="*/ 5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9" h="63">
                <a:moveTo>
                  <a:pt x="135" y="57"/>
                </a:moveTo>
                <a:cubicBezTo>
                  <a:pt x="135" y="57"/>
                  <a:pt x="135" y="57"/>
                  <a:pt x="135" y="57"/>
                </a:cubicBezTo>
                <a:cubicBezTo>
                  <a:pt x="138" y="54"/>
                  <a:pt x="139" y="50"/>
                  <a:pt x="139" y="46"/>
                </a:cubicBezTo>
                <a:cubicBezTo>
                  <a:pt x="139" y="16"/>
                  <a:pt x="139" y="16"/>
                  <a:pt x="139" y="16"/>
                </a:cubicBezTo>
                <a:cubicBezTo>
                  <a:pt x="76" y="16"/>
                  <a:pt x="76" y="16"/>
                  <a:pt x="76" y="16"/>
                </a:cubicBezTo>
                <a:cubicBezTo>
                  <a:pt x="76" y="14"/>
                  <a:pt x="76" y="14"/>
                  <a:pt x="76" y="14"/>
                </a:cubicBezTo>
                <a:cubicBezTo>
                  <a:pt x="76" y="12"/>
                  <a:pt x="76" y="12"/>
                  <a:pt x="76" y="12"/>
                </a:cubicBezTo>
                <a:cubicBezTo>
                  <a:pt x="76" y="0"/>
                  <a:pt x="76" y="0"/>
                  <a:pt x="76" y="0"/>
                </a:cubicBezTo>
                <a:cubicBezTo>
                  <a:pt x="74" y="2"/>
                  <a:pt x="72" y="2"/>
                  <a:pt x="69" y="2"/>
                </a:cubicBezTo>
                <a:cubicBezTo>
                  <a:pt x="67" y="2"/>
                  <a:pt x="64" y="2"/>
                  <a:pt x="62" y="0"/>
                </a:cubicBezTo>
                <a:cubicBezTo>
                  <a:pt x="62" y="12"/>
                  <a:pt x="62" y="12"/>
                  <a:pt x="62" y="12"/>
                </a:cubicBezTo>
                <a:cubicBezTo>
                  <a:pt x="62" y="14"/>
                  <a:pt x="62" y="14"/>
                  <a:pt x="62" y="14"/>
                </a:cubicBezTo>
                <a:cubicBezTo>
                  <a:pt x="62" y="16"/>
                  <a:pt x="62" y="16"/>
                  <a:pt x="62" y="16"/>
                </a:cubicBezTo>
                <a:cubicBezTo>
                  <a:pt x="0" y="16"/>
                  <a:pt x="0" y="16"/>
                  <a:pt x="0" y="16"/>
                </a:cubicBezTo>
                <a:cubicBezTo>
                  <a:pt x="0" y="46"/>
                  <a:pt x="0" y="46"/>
                  <a:pt x="0" y="46"/>
                </a:cubicBezTo>
                <a:cubicBezTo>
                  <a:pt x="0" y="50"/>
                  <a:pt x="1" y="54"/>
                  <a:pt x="4" y="57"/>
                </a:cubicBezTo>
                <a:cubicBezTo>
                  <a:pt x="4" y="57"/>
                  <a:pt x="4" y="57"/>
                  <a:pt x="4" y="57"/>
                </a:cubicBezTo>
                <a:cubicBezTo>
                  <a:pt x="4" y="57"/>
                  <a:pt x="4" y="58"/>
                  <a:pt x="5" y="58"/>
                </a:cubicBezTo>
                <a:cubicBezTo>
                  <a:pt x="8" y="61"/>
                  <a:pt x="12" y="63"/>
                  <a:pt x="17" y="63"/>
                </a:cubicBezTo>
                <a:cubicBezTo>
                  <a:pt x="27" y="63"/>
                  <a:pt x="35" y="55"/>
                  <a:pt x="35" y="46"/>
                </a:cubicBezTo>
                <a:cubicBezTo>
                  <a:pt x="35" y="55"/>
                  <a:pt x="42" y="63"/>
                  <a:pt x="52" y="63"/>
                </a:cubicBezTo>
                <a:cubicBezTo>
                  <a:pt x="62" y="63"/>
                  <a:pt x="69" y="55"/>
                  <a:pt x="69" y="46"/>
                </a:cubicBezTo>
                <a:cubicBezTo>
                  <a:pt x="69" y="55"/>
                  <a:pt x="77" y="63"/>
                  <a:pt x="87" y="63"/>
                </a:cubicBezTo>
                <a:cubicBezTo>
                  <a:pt x="97" y="63"/>
                  <a:pt x="104" y="55"/>
                  <a:pt x="104" y="46"/>
                </a:cubicBezTo>
                <a:cubicBezTo>
                  <a:pt x="104" y="55"/>
                  <a:pt x="112" y="63"/>
                  <a:pt x="122" y="63"/>
                </a:cubicBezTo>
                <a:cubicBezTo>
                  <a:pt x="127" y="63"/>
                  <a:pt x="131" y="61"/>
                  <a:pt x="134" y="58"/>
                </a:cubicBezTo>
                <a:cubicBezTo>
                  <a:pt x="134" y="58"/>
                  <a:pt x="135" y="57"/>
                  <a:pt x="135" y="5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42" name="Freeform 276"/>
          <p:cNvSpPr/>
          <p:nvPr/>
        </p:nvSpPr>
        <p:spPr bwMode="auto">
          <a:xfrm>
            <a:off x="6405563" y="3695700"/>
            <a:ext cx="261937" cy="31750"/>
          </a:xfrm>
          <a:custGeom>
            <a:avLst/>
            <a:gdLst>
              <a:gd name="T0" fmla="*/ 77 w 155"/>
              <a:gd name="T1" fmla="*/ 19 h 19"/>
              <a:gd name="T2" fmla="*/ 155 w 155"/>
              <a:gd name="T3" fmla="*/ 0 h 19"/>
              <a:gd name="T4" fmla="*/ 143 w 155"/>
              <a:gd name="T5" fmla="*/ 0 h 19"/>
              <a:gd name="T6" fmla="*/ 143 w 155"/>
              <a:gd name="T7" fmla="*/ 0 h 19"/>
              <a:gd name="T8" fmla="*/ 142 w 155"/>
              <a:gd name="T9" fmla="*/ 0 h 19"/>
              <a:gd name="T10" fmla="*/ 13 w 155"/>
              <a:gd name="T11" fmla="*/ 0 h 19"/>
              <a:gd name="T12" fmla="*/ 12 w 155"/>
              <a:gd name="T13" fmla="*/ 0 h 19"/>
              <a:gd name="T14" fmla="*/ 12 w 155"/>
              <a:gd name="T15" fmla="*/ 0 h 19"/>
              <a:gd name="T16" fmla="*/ 0 w 155"/>
              <a:gd name="T17" fmla="*/ 0 h 19"/>
              <a:gd name="T18" fmla="*/ 77 w 155"/>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19">
                <a:moveTo>
                  <a:pt x="77" y="19"/>
                </a:moveTo>
                <a:cubicBezTo>
                  <a:pt x="120" y="19"/>
                  <a:pt x="155" y="10"/>
                  <a:pt x="155" y="0"/>
                </a:cubicBezTo>
                <a:cubicBezTo>
                  <a:pt x="143" y="0"/>
                  <a:pt x="143" y="0"/>
                  <a:pt x="143" y="0"/>
                </a:cubicBezTo>
                <a:cubicBezTo>
                  <a:pt x="143" y="0"/>
                  <a:pt x="143" y="0"/>
                  <a:pt x="143" y="0"/>
                </a:cubicBezTo>
                <a:cubicBezTo>
                  <a:pt x="142" y="0"/>
                  <a:pt x="142" y="0"/>
                  <a:pt x="142" y="0"/>
                </a:cubicBezTo>
                <a:cubicBezTo>
                  <a:pt x="13" y="0"/>
                  <a:pt x="13" y="0"/>
                  <a:pt x="13" y="0"/>
                </a:cubicBezTo>
                <a:cubicBezTo>
                  <a:pt x="12" y="0"/>
                  <a:pt x="12" y="0"/>
                  <a:pt x="12" y="0"/>
                </a:cubicBezTo>
                <a:cubicBezTo>
                  <a:pt x="12" y="0"/>
                  <a:pt x="12" y="0"/>
                  <a:pt x="12" y="0"/>
                </a:cubicBezTo>
                <a:cubicBezTo>
                  <a:pt x="0" y="0"/>
                  <a:pt x="0" y="0"/>
                  <a:pt x="0" y="0"/>
                </a:cubicBezTo>
                <a:cubicBezTo>
                  <a:pt x="0" y="10"/>
                  <a:pt x="34" y="19"/>
                  <a:pt x="77" y="1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43" name="Freeform 277"/>
          <p:cNvSpPr/>
          <p:nvPr/>
        </p:nvSpPr>
        <p:spPr bwMode="auto">
          <a:xfrm>
            <a:off x="6521450" y="3444875"/>
            <a:ext cx="31750" cy="53975"/>
          </a:xfrm>
          <a:custGeom>
            <a:avLst/>
            <a:gdLst>
              <a:gd name="T0" fmla="*/ 5 w 19"/>
              <a:gd name="T1" fmla="*/ 31 h 32"/>
              <a:gd name="T2" fmla="*/ 9 w 19"/>
              <a:gd name="T3" fmla="*/ 32 h 32"/>
              <a:gd name="T4" fmla="*/ 14 w 19"/>
              <a:gd name="T5" fmla="*/ 31 h 32"/>
              <a:gd name="T6" fmla="*/ 19 w 19"/>
              <a:gd name="T7" fmla="*/ 21 h 32"/>
              <a:gd name="T8" fmla="*/ 9 w 19"/>
              <a:gd name="T9" fmla="*/ 0 h 32"/>
              <a:gd name="T10" fmla="*/ 9 w 19"/>
              <a:gd name="T11" fmla="*/ 0 h 32"/>
              <a:gd name="T12" fmla="*/ 0 w 19"/>
              <a:gd name="T13" fmla="*/ 21 h 32"/>
              <a:gd name="T14" fmla="*/ 5 w 19"/>
              <a:gd name="T15" fmla="*/ 31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2">
                <a:moveTo>
                  <a:pt x="5" y="31"/>
                </a:moveTo>
                <a:cubicBezTo>
                  <a:pt x="6" y="32"/>
                  <a:pt x="8" y="32"/>
                  <a:pt x="9" y="32"/>
                </a:cubicBezTo>
                <a:cubicBezTo>
                  <a:pt x="11" y="32"/>
                  <a:pt x="13" y="32"/>
                  <a:pt x="14" y="31"/>
                </a:cubicBezTo>
                <a:cubicBezTo>
                  <a:pt x="17" y="29"/>
                  <a:pt x="19" y="25"/>
                  <a:pt x="19" y="21"/>
                </a:cubicBezTo>
                <a:cubicBezTo>
                  <a:pt x="19" y="18"/>
                  <a:pt x="14" y="0"/>
                  <a:pt x="9" y="0"/>
                </a:cubicBezTo>
                <a:cubicBezTo>
                  <a:pt x="9" y="0"/>
                  <a:pt x="9" y="0"/>
                  <a:pt x="9" y="0"/>
                </a:cubicBezTo>
                <a:cubicBezTo>
                  <a:pt x="4" y="0"/>
                  <a:pt x="0" y="18"/>
                  <a:pt x="0" y="21"/>
                </a:cubicBezTo>
                <a:cubicBezTo>
                  <a:pt x="0" y="25"/>
                  <a:pt x="2" y="29"/>
                  <a:pt x="5" y="3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44" name="Freeform 278"/>
          <p:cNvSpPr>
            <a:spLocks noEditPoints="1"/>
          </p:cNvSpPr>
          <p:nvPr/>
        </p:nvSpPr>
        <p:spPr bwMode="auto">
          <a:xfrm>
            <a:off x="5946775" y="2719388"/>
            <a:ext cx="276225" cy="236537"/>
          </a:xfrm>
          <a:custGeom>
            <a:avLst/>
            <a:gdLst>
              <a:gd name="T0" fmla="*/ 109 w 163"/>
              <a:gd name="T1" fmla="*/ 140 h 140"/>
              <a:gd name="T2" fmla="*/ 113 w 163"/>
              <a:gd name="T3" fmla="*/ 140 h 140"/>
              <a:gd name="T4" fmla="*/ 116 w 163"/>
              <a:gd name="T5" fmla="*/ 136 h 140"/>
              <a:gd name="T6" fmla="*/ 140 w 163"/>
              <a:gd name="T7" fmla="*/ 24 h 140"/>
              <a:gd name="T8" fmla="*/ 100 w 163"/>
              <a:gd name="T9" fmla="*/ 0 h 140"/>
              <a:gd name="T10" fmla="*/ 81 w 163"/>
              <a:gd name="T11" fmla="*/ 4 h 140"/>
              <a:gd name="T12" fmla="*/ 74 w 163"/>
              <a:gd name="T13" fmla="*/ 8 h 140"/>
              <a:gd name="T14" fmla="*/ 74 w 163"/>
              <a:gd name="T15" fmla="*/ 46 h 140"/>
              <a:gd name="T16" fmla="*/ 75 w 163"/>
              <a:gd name="T17" fmla="*/ 43 h 140"/>
              <a:gd name="T18" fmla="*/ 89 w 163"/>
              <a:gd name="T19" fmla="*/ 23 h 140"/>
              <a:gd name="T20" fmla="*/ 89 w 163"/>
              <a:gd name="T21" fmla="*/ 23 h 140"/>
              <a:gd name="T22" fmla="*/ 100 w 163"/>
              <a:gd name="T23" fmla="*/ 21 h 140"/>
              <a:gd name="T24" fmla="*/ 122 w 163"/>
              <a:gd name="T25" fmla="*/ 34 h 140"/>
              <a:gd name="T26" fmla="*/ 122 w 163"/>
              <a:gd name="T27" fmla="*/ 35 h 140"/>
              <a:gd name="T28" fmla="*/ 126 w 163"/>
              <a:gd name="T29" fmla="*/ 57 h 140"/>
              <a:gd name="T30" fmla="*/ 103 w 163"/>
              <a:gd name="T31" fmla="*/ 119 h 140"/>
              <a:gd name="T32" fmla="*/ 74 w 163"/>
              <a:gd name="T33" fmla="*/ 115 h 140"/>
              <a:gd name="T34" fmla="*/ 74 w 163"/>
              <a:gd name="T35" fmla="*/ 136 h 140"/>
              <a:gd name="T36" fmla="*/ 109 w 163"/>
              <a:gd name="T37" fmla="*/ 140 h 140"/>
              <a:gd name="T38" fmla="*/ 74 w 163"/>
              <a:gd name="T39" fmla="*/ 8 h 140"/>
              <a:gd name="T40" fmla="*/ 59 w 163"/>
              <a:gd name="T41" fmla="*/ 28 h 140"/>
              <a:gd name="T42" fmla="*/ 46 w 163"/>
              <a:gd name="T43" fmla="*/ 26 h 140"/>
              <a:gd name="T44" fmla="*/ 26 w 163"/>
              <a:gd name="T45" fmla="*/ 31 h 140"/>
              <a:gd name="T46" fmla="*/ 4 w 163"/>
              <a:gd name="T47" fmla="*/ 56 h 140"/>
              <a:gd name="T48" fmla="*/ 6 w 163"/>
              <a:gd name="T49" fmla="*/ 90 h 140"/>
              <a:gd name="T50" fmla="*/ 74 w 163"/>
              <a:gd name="T51" fmla="*/ 136 h 140"/>
              <a:gd name="T52" fmla="*/ 74 w 163"/>
              <a:gd name="T53" fmla="*/ 115 h 140"/>
              <a:gd name="T54" fmla="*/ 41 w 163"/>
              <a:gd name="T55" fmla="*/ 100 h 140"/>
              <a:gd name="T56" fmla="*/ 25 w 163"/>
              <a:gd name="T57" fmla="*/ 82 h 140"/>
              <a:gd name="T58" fmla="*/ 25 w 163"/>
              <a:gd name="T59" fmla="*/ 82 h 140"/>
              <a:gd name="T60" fmla="*/ 36 w 163"/>
              <a:gd name="T61" fmla="*/ 49 h 140"/>
              <a:gd name="T62" fmla="*/ 47 w 163"/>
              <a:gd name="T63" fmla="*/ 46 h 140"/>
              <a:gd name="T64" fmla="*/ 60 w 163"/>
              <a:gd name="T65" fmla="*/ 50 h 140"/>
              <a:gd name="T66" fmla="*/ 66 w 163"/>
              <a:gd name="T67" fmla="*/ 52 h 140"/>
              <a:gd name="T68" fmla="*/ 74 w 163"/>
              <a:gd name="T69" fmla="*/ 46 h 140"/>
              <a:gd name="T70" fmla="*/ 74 w 163"/>
              <a:gd name="T71" fmla="*/ 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40">
                <a:moveTo>
                  <a:pt x="109" y="140"/>
                </a:moveTo>
                <a:cubicBezTo>
                  <a:pt x="113" y="140"/>
                  <a:pt x="113" y="140"/>
                  <a:pt x="113" y="140"/>
                </a:cubicBezTo>
                <a:cubicBezTo>
                  <a:pt x="116" y="136"/>
                  <a:pt x="116" y="136"/>
                  <a:pt x="116" y="136"/>
                </a:cubicBezTo>
                <a:cubicBezTo>
                  <a:pt x="163" y="73"/>
                  <a:pt x="142" y="29"/>
                  <a:pt x="140" y="24"/>
                </a:cubicBezTo>
                <a:cubicBezTo>
                  <a:pt x="132" y="9"/>
                  <a:pt x="117" y="0"/>
                  <a:pt x="100" y="0"/>
                </a:cubicBezTo>
                <a:cubicBezTo>
                  <a:pt x="93" y="0"/>
                  <a:pt x="87" y="1"/>
                  <a:pt x="81" y="4"/>
                </a:cubicBezTo>
                <a:cubicBezTo>
                  <a:pt x="78" y="5"/>
                  <a:pt x="76" y="7"/>
                  <a:pt x="74" y="8"/>
                </a:cubicBezTo>
                <a:cubicBezTo>
                  <a:pt x="74" y="46"/>
                  <a:pt x="74" y="46"/>
                  <a:pt x="74" y="46"/>
                </a:cubicBezTo>
                <a:cubicBezTo>
                  <a:pt x="75" y="45"/>
                  <a:pt x="75" y="44"/>
                  <a:pt x="75" y="43"/>
                </a:cubicBezTo>
                <a:cubicBezTo>
                  <a:pt x="76" y="35"/>
                  <a:pt x="81" y="27"/>
                  <a:pt x="89" y="23"/>
                </a:cubicBezTo>
                <a:cubicBezTo>
                  <a:pt x="89" y="23"/>
                  <a:pt x="89" y="23"/>
                  <a:pt x="89" y="23"/>
                </a:cubicBezTo>
                <a:cubicBezTo>
                  <a:pt x="92" y="21"/>
                  <a:pt x="96" y="21"/>
                  <a:pt x="100" y="21"/>
                </a:cubicBezTo>
                <a:cubicBezTo>
                  <a:pt x="109" y="21"/>
                  <a:pt x="117" y="26"/>
                  <a:pt x="122" y="34"/>
                </a:cubicBezTo>
                <a:cubicBezTo>
                  <a:pt x="122" y="35"/>
                  <a:pt x="122" y="35"/>
                  <a:pt x="122" y="35"/>
                </a:cubicBezTo>
                <a:cubicBezTo>
                  <a:pt x="122" y="35"/>
                  <a:pt x="126" y="43"/>
                  <a:pt x="126" y="57"/>
                </a:cubicBezTo>
                <a:cubicBezTo>
                  <a:pt x="126" y="71"/>
                  <a:pt x="122" y="93"/>
                  <a:pt x="103" y="119"/>
                </a:cubicBezTo>
                <a:cubicBezTo>
                  <a:pt x="93" y="119"/>
                  <a:pt x="83" y="118"/>
                  <a:pt x="74" y="115"/>
                </a:cubicBezTo>
                <a:cubicBezTo>
                  <a:pt x="74" y="136"/>
                  <a:pt x="74" y="136"/>
                  <a:pt x="74" y="136"/>
                </a:cubicBezTo>
                <a:cubicBezTo>
                  <a:pt x="84" y="138"/>
                  <a:pt x="96" y="140"/>
                  <a:pt x="109" y="140"/>
                </a:cubicBezTo>
                <a:close/>
                <a:moveTo>
                  <a:pt x="74" y="8"/>
                </a:moveTo>
                <a:cubicBezTo>
                  <a:pt x="67" y="13"/>
                  <a:pt x="62" y="20"/>
                  <a:pt x="59" y="28"/>
                </a:cubicBezTo>
                <a:cubicBezTo>
                  <a:pt x="55" y="27"/>
                  <a:pt x="50" y="26"/>
                  <a:pt x="46" y="26"/>
                </a:cubicBezTo>
                <a:cubicBezTo>
                  <a:pt x="39" y="26"/>
                  <a:pt x="32" y="28"/>
                  <a:pt x="26" y="31"/>
                </a:cubicBezTo>
                <a:cubicBezTo>
                  <a:pt x="16" y="36"/>
                  <a:pt x="8" y="45"/>
                  <a:pt x="4" y="56"/>
                </a:cubicBezTo>
                <a:cubicBezTo>
                  <a:pt x="0" y="67"/>
                  <a:pt x="1" y="79"/>
                  <a:pt x="6" y="90"/>
                </a:cubicBezTo>
                <a:cubicBezTo>
                  <a:pt x="8" y="94"/>
                  <a:pt x="23" y="125"/>
                  <a:pt x="74" y="136"/>
                </a:cubicBezTo>
                <a:cubicBezTo>
                  <a:pt x="74" y="115"/>
                  <a:pt x="74" y="115"/>
                  <a:pt x="74" y="115"/>
                </a:cubicBezTo>
                <a:cubicBezTo>
                  <a:pt x="62" y="112"/>
                  <a:pt x="50" y="107"/>
                  <a:pt x="41" y="100"/>
                </a:cubicBezTo>
                <a:cubicBezTo>
                  <a:pt x="30" y="91"/>
                  <a:pt x="26" y="83"/>
                  <a:pt x="25" y="82"/>
                </a:cubicBezTo>
                <a:cubicBezTo>
                  <a:pt x="25" y="82"/>
                  <a:pt x="25" y="82"/>
                  <a:pt x="25" y="82"/>
                </a:cubicBezTo>
                <a:cubicBezTo>
                  <a:pt x="19" y="69"/>
                  <a:pt x="24" y="55"/>
                  <a:pt x="36" y="49"/>
                </a:cubicBezTo>
                <a:cubicBezTo>
                  <a:pt x="40" y="47"/>
                  <a:pt x="43" y="46"/>
                  <a:pt x="47" y="46"/>
                </a:cubicBezTo>
                <a:cubicBezTo>
                  <a:pt x="52" y="46"/>
                  <a:pt x="56" y="48"/>
                  <a:pt x="60" y="50"/>
                </a:cubicBezTo>
                <a:cubicBezTo>
                  <a:pt x="62" y="51"/>
                  <a:pt x="64" y="52"/>
                  <a:pt x="66" y="52"/>
                </a:cubicBezTo>
                <a:cubicBezTo>
                  <a:pt x="70" y="52"/>
                  <a:pt x="73" y="50"/>
                  <a:pt x="74" y="46"/>
                </a:cubicBezTo>
                <a:lnTo>
                  <a:pt x="74" y="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45" name="Oval 279"/>
          <p:cNvSpPr>
            <a:spLocks noChangeArrowheads="1"/>
          </p:cNvSpPr>
          <p:nvPr/>
        </p:nvSpPr>
        <p:spPr bwMode="auto">
          <a:xfrm>
            <a:off x="6378575" y="3116263"/>
            <a:ext cx="55563" cy="5556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3046" name="Freeform 280"/>
          <p:cNvSpPr/>
          <p:nvPr/>
        </p:nvSpPr>
        <p:spPr bwMode="auto">
          <a:xfrm>
            <a:off x="6338888" y="3184525"/>
            <a:ext cx="136525" cy="211138"/>
          </a:xfrm>
          <a:custGeom>
            <a:avLst/>
            <a:gdLst>
              <a:gd name="T0" fmla="*/ 14 w 86"/>
              <a:gd name="T1" fmla="*/ 24 h 133"/>
              <a:gd name="T2" fmla="*/ 19 w 86"/>
              <a:gd name="T3" fmla="*/ 24 h 133"/>
              <a:gd name="T4" fmla="*/ 19 w 86"/>
              <a:gd name="T5" fmla="*/ 67 h 133"/>
              <a:gd name="T6" fmla="*/ 19 w 86"/>
              <a:gd name="T7" fmla="*/ 133 h 133"/>
              <a:gd name="T8" fmla="*/ 40 w 86"/>
              <a:gd name="T9" fmla="*/ 133 h 133"/>
              <a:gd name="T10" fmla="*/ 40 w 86"/>
              <a:gd name="T11" fmla="*/ 63 h 133"/>
              <a:gd name="T12" fmla="*/ 46 w 86"/>
              <a:gd name="T13" fmla="*/ 63 h 133"/>
              <a:gd name="T14" fmla="*/ 46 w 86"/>
              <a:gd name="T15" fmla="*/ 133 h 133"/>
              <a:gd name="T16" fmla="*/ 67 w 86"/>
              <a:gd name="T17" fmla="*/ 133 h 133"/>
              <a:gd name="T18" fmla="*/ 67 w 86"/>
              <a:gd name="T19" fmla="*/ 63 h 133"/>
              <a:gd name="T20" fmla="*/ 67 w 86"/>
              <a:gd name="T21" fmla="*/ 24 h 133"/>
              <a:gd name="T22" fmla="*/ 72 w 86"/>
              <a:gd name="T23" fmla="*/ 24 h 133"/>
              <a:gd name="T24" fmla="*/ 72 w 86"/>
              <a:gd name="T25" fmla="*/ 63 h 133"/>
              <a:gd name="T26" fmla="*/ 86 w 86"/>
              <a:gd name="T27" fmla="*/ 63 h 133"/>
              <a:gd name="T28" fmla="*/ 86 w 86"/>
              <a:gd name="T29" fmla="*/ 0 h 133"/>
              <a:gd name="T30" fmla="*/ 0 w 86"/>
              <a:gd name="T31" fmla="*/ 0 h 133"/>
              <a:gd name="T32" fmla="*/ 0 w 86"/>
              <a:gd name="T33" fmla="*/ 63 h 133"/>
              <a:gd name="T34" fmla="*/ 14 w 86"/>
              <a:gd name="T35" fmla="*/ 63 h 133"/>
              <a:gd name="T36" fmla="*/ 14 w 86"/>
              <a:gd name="T37" fmla="*/ 2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 h="133">
                <a:moveTo>
                  <a:pt x="14" y="24"/>
                </a:moveTo>
                <a:lnTo>
                  <a:pt x="19" y="24"/>
                </a:lnTo>
                <a:lnTo>
                  <a:pt x="19" y="67"/>
                </a:lnTo>
                <a:lnTo>
                  <a:pt x="19" y="133"/>
                </a:lnTo>
                <a:lnTo>
                  <a:pt x="40" y="133"/>
                </a:lnTo>
                <a:lnTo>
                  <a:pt x="40" y="63"/>
                </a:lnTo>
                <a:lnTo>
                  <a:pt x="46" y="63"/>
                </a:lnTo>
                <a:lnTo>
                  <a:pt x="46" y="133"/>
                </a:lnTo>
                <a:lnTo>
                  <a:pt x="67" y="133"/>
                </a:lnTo>
                <a:lnTo>
                  <a:pt x="67" y="63"/>
                </a:lnTo>
                <a:lnTo>
                  <a:pt x="67" y="24"/>
                </a:lnTo>
                <a:lnTo>
                  <a:pt x="72" y="24"/>
                </a:lnTo>
                <a:lnTo>
                  <a:pt x="72" y="63"/>
                </a:lnTo>
                <a:lnTo>
                  <a:pt x="86" y="63"/>
                </a:lnTo>
                <a:lnTo>
                  <a:pt x="86" y="0"/>
                </a:lnTo>
                <a:lnTo>
                  <a:pt x="0" y="0"/>
                </a:lnTo>
                <a:lnTo>
                  <a:pt x="0" y="63"/>
                </a:lnTo>
                <a:lnTo>
                  <a:pt x="14" y="63"/>
                </a:lnTo>
                <a:lnTo>
                  <a:pt x="14" y="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47" name="Oval 281"/>
          <p:cNvSpPr>
            <a:spLocks noChangeArrowheads="1"/>
          </p:cNvSpPr>
          <p:nvPr/>
        </p:nvSpPr>
        <p:spPr bwMode="auto">
          <a:xfrm>
            <a:off x="6534150" y="3116263"/>
            <a:ext cx="55563" cy="5556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3048" name="Freeform 282"/>
          <p:cNvSpPr/>
          <p:nvPr/>
        </p:nvSpPr>
        <p:spPr bwMode="auto">
          <a:xfrm>
            <a:off x="6483350" y="3184525"/>
            <a:ext cx="157163" cy="211138"/>
          </a:xfrm>
          <a:custGeom>
            <a:avLst/>
            <a:gdLst>
              <a:gd name="T0" fmla="*/ 86 w 99"/>
              <a:gd name="T1" fmla="*/ 63 h 133"/>
              <a:gd name="T2" fmla="*/ 99 w 99"/>
              <a:gd name="T3" fmla="*/ 63 h 133"/>
              <a:gd name="T4" fmla="*/ 82 w 99"/>
              <a:gd name="T5" fmla="*/ 0 h 133"/>
              <a:gd name="T6" fmla="*/ 18 w 99"/>
              <a:gd name="T7" fmla="*/ 0 h 133"/>
              <a:gd name="T8" fmla="*/ 0 w 99"/>
              <a:gd name="T9" fmla="*/ 63 h 133"/>
              <a:gd name="T10" fmla="*/ 14 w 99"/>
              <a:gd name="T11" fmla="*/ 63 h 133"/>
              <a:gd name="T12" fmla="*/ 25 w 99"/>
              <a:gd name="T13" fmla="*/ 24 h 133"/>
              <a:gd name="T14" fmla="*/ 29 w 99"/>
              <a:gd name="T15" fmla="*/ 24 h 133"/>
              <a:gd name="T16" fmla="*/ 10 w 99"/>
              <a:gd name="T17" fmla="*/ 95 h 133"/>
              <a:gd name="T18" fmla="*/ 26 w 99"/>
              <a:gd name="T19" fmla="*/ 95 h 133"/>
              <a:gd name="T20" fmla="*/ 26 w 99"/>
              <a:gd name="T21" fmla="*/ 133 h 133"/>
              <a:gd name="T22" fmla="*/ 47 w 99"/>
              <a:gd name="T23" fmla="*/ 133 h 133"/>
              <a:gd name="T24" fmla="*/ 47 w 99"/>
              <a:gd name="T25" fmla="*/ 95 h 133"/>
              <a:gd name="T26" fmla="*/ 52 w 99"/>
              <a:gd name="T27" fmla="*/ 95 h 133"/>
              <a:gd name="T28" fmla="*/ 52 w 99"/>
              <a:gd name="T29" fmla="*/ 133 h 133"/>
              <a:gd name="T30" fmla="*/ 74 w 99"/>
              <a:gd name="T31" fmla="*/ 133 h 133"/>
              <a:gd name="T32" fmla="*/ 74 w 99"/>
              <a:gd name="T33" fmla="*/ 95 h 133"/>
              <a:gd name="T34" fmla="*/ 89 w 99"/>
              <a:gd name="T35" fmla="*/ 95 h 133"/>
              <a:gd name="T36" fmla="*/ 70 w 99"/>
              <a:gd name="T37" fmla="*/ 24 h 133"/>
              <a:gd name="T38" fmla="*/ 75 w 99"/>
              <a:gd name="T39" fmla="*/ 24 h 133"/>
              <a:gd name="T40" fmla="*/ 86 w 99"/>
              <a:gd name="T41" fmla="*/ 6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 h="133">
                <a:moveTo>
                  <a:pt x="86" y="63"/>
                </a:moveTo>
                <a:lnTo>
                  <a:pt x="99" y="63"/>
                </a:lnTo>
                <a:lnTo>
                  <a:pt x="82" y="0"/>
                </a:lnTo>
                <a:lnTo>
                  <a:pt x="18" y="0"/>
                </a:lnTo>
                <a:lnTo>
                  <a:pt x="0" y="63"/>
                </a:lnTo>
                <a:lnTo>
                  <a:pt x="14" y="63"/>
                </a:lnTo>
                <a:lnTo>
                  <a:pt x="25" y="24"/>
                </a:lnTo>
                <a:lnTo>
                  <a:pt x="29" y="24"/>
                </a:lnTo>
                <a:lnTo>
                  <a:pt x="10" y="95"/>
                </a:lnTo>
                <a:lnTo>
                  <a:pt x="26" y="95"/>
                </a:lnTo>
                <a:lnTo>
                  <a:pt x="26" y="133"/>
                </a:lnTo>
                <a:lnTo>
                  <a:pt x="47" y="133"/>
                </a:lnTo>
                <a:lnTo>
                  <a:pt x="47" y="95"/>
                </a:lnTo>
                <a:lnTo>
                  <a:pt x="52" y="95"/>
                </a:lnTo>
                <a:lnTo>
                  <a:pt x="52" y="133"/>
                </a:lnTo>
                <a:lnTo>
                  <a:pt x="74" y="133"/>
                </a:lnTo>
                <a:lnTo>
                  <a:pt x="74" y="95"/>
                </a:lnTo>
                <a:lnTo>
                  <a:pt x="89" y="95"/>
                </a:lnTo>
                <a:lnTo>
                  <a:pt x="70" y="24"/>
                </a:lnTo>
                <a:lnTo>
                  <a:pt x="75" y="24"/>
                </a:lnTo>
                <a:lnTo>
                  <a:pt x="86" y="6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49" name="Freeform 283"/>
          <p:cNvSpPr/>
          <p:nvPr/>
        </p:nvSpPr>
        <p:spPr bwMode="auto">
          <a:xfrm>
            <a:off x="5811838" y="3975100"/>
            <a:ext cx="53975" cy="50800"/>
          </a:xfrm>
          <a:custGeom>
            <a:avLst/>
            <a:gdLst>
              <a:gd name="T0" fmla="*/ 23 w 32"/>
              <a:gd name="T1" fmla="*/ 0 h 30"/>
              <a:gd name="T2" fmla="*/ 0 w 32"/>
              <a:gd name="T3" fmla="*/ 30 h 30"/>
              <a:gd name="T4" fmla="*/ 15 w 32"/>
              <a:gd name="T5" fmla="*/ 30 h 30"/>
              <a:gd name="T6" fmla="*/ 32 w 32"/>
              <a:gd name="T7" fmla="*/ 7 h 30"/>
              <a:gd name="T8" fmla="*/ 23 w 32"/>
              <a:gd name="T9" fmla="*/ 0 h 30"/>
            </a:gdLst>
            <a:ahLst/>
            <a:cxnLst>
              <a:cxn ang="0">
                <a:pos x="T0" y="T1"/>
              </a:cxn>
              <a:cxn ang="0">
                <a:pos x="T2" y="T3"/>
              </a:cxn>
              <a:cxn ang="0">
                <a:pos x="T4" y="T5"/>
              </a:cxn>
              <a:cxn ang="0">
                <a:pos x="T6" y="T7"/>
              </a:cxn>
              <a:cxn ang="0">
                <a:pos x="T8" y="T9"/>
              </a:cxn>
            </a:cxnLst>
            <a:rect l="0" t="0" r="r" b="b"/>
            <a:pathLst>
              <a:path w="32" h="30">
                <a:moveTo>
                  <a:pt x="23" y="0"/>
                </a:moveTo>
                <a:cubicBezTo>
                  <a:pt x="0" y="30"/>
                  <a:pt x="0" y="30"/>
                  <a:pt x="0" y="30"/>
                </a:cubicBezTo>
                <a:cubicBezTo>
                  <a:pt x="15" y="30"/>
                  <a:pt x="15" y="30"/>
                  <a:pt x="15" y="30"/>
                </a:cubicBezTo>
                <a:cubicBezTo>
                  <a:pt x="32" y="7"/>
                  <a:pt x="32" y="7"/>
                  <a:pt x="32" y="7"/>
                </a:cubicBezTo>
                <a:cubicBezTo>
                  <a:pt x="28" y="6"/>
                  <a:pt x="25" y="4"/>
                  <a:pt x="23"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50" name="Freeform 284"/>
          <p:cNvSpPr/>
          <p:nvPr/>
        </p:nvSpPr>
        <p:spPr bwMode="auto">
          <a:xfrm>
            <a:off x="5853113" y="3952875"/>
            <a:ext cx="30162" cy="26988"/>
          </a:xfrm>
          <a:custGeom>
            <a:avLst/>
            <a:gdLst>
              <a:gd name="T0" fmla="*/ 9 w 17"/>
              <a:gd name="T1" fmla="*/ 16 h 16"/>
              <a:gd name="T2" fmla="*/ 10 w 17"/>
              <a:gd name="T3" fmla="*/ 16 h 16"/>
              <a:gd name="T4" fmla="*/ 11 w 17"/>
              <a:gd name="T5" fmla="*/ 16 h 16"/>
              <a:gd name="T6" fmla="*/ 17 w 17"/>
              <a:gd name="T7" fmla="*/ 8 h 16"/>
              <a:gd name="T8" fmla="*/ 17 w 17"/>
              <a:gd name="T9" fmla="*/ 8 h 16"/>
              <a:gd name="T10" fmla="*/ 17 w 17"/>
              <a:gd name="T11" fmla="*/ 6 h 16"/>
              <a:gd name="T12" fmla="*/ 9 w 17"/>
              <a:gd name="T13" fmla="*/ 0 h 16"/>
              <a:gd name="T14" fmla="*/ 7 w 17"/>
              <a:gd name="T15" fmla="*/ 0 h 16"/>
              <a:gd name="T16" fmla="*/ 1 w 17"/>
              <a:gd name="T17" fmla="*/ 9 h 16"/>
              <a:gd name="T18" fmla="*/ 1 w 17"/>
              <a:gd name="T19" fmla="*/ 10 h 16"/>
              <a:gd name="T20" fmla="*/ 9 w 17"/>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6">
                <a:moveTo>
                  <a:pt x="9" y="16"/>
                </a:moveTo>
                <a:cubicBezTo>
                  <a:pt x="9" y="16"/>
                  <a:pt x="10" y="16"/>
                  <a:pt x="10" y="16"/>
                </a:cubicBezTo>
                <a:cubicBezTo>
                  <a:pt x="10" y="16"/>
                  <a:pt x="11" y="16"/>
                  <a:pt x="11" y="16"/>
                </a:cubicBezTo>
                <a:cubicBezTo>
                  <a:pt x="15" y="15"/>
                  <a:pt x="17" y="12"/>
                  <a:pt x="17" y="8"/>
                </a:cubicBezTo>
                <a:cubicBezTo>
                  <a:pt x="17" y="8"/>
                  <a:pt x="17" y="8"/>
                  <a:pt x="17" y="8"/>
                </a:cubicBezTo>
                <a:cubicBezTo>
                  <a:pt x="17" y="7"/>
                  <a:pt x="17" y="6"/>
                  <a:pt x="17" y="6"/>
                </a:cubicBezTo>
                <a:cubicBezTo>
                  <a:pt x="16" y="2"/>
                  <a:pt x="13" y="0"/>
                  <a:pt x="9" y="0"/>
                </a:cubicBezTo>
                <a:cubicBezTo>
                  <a:pt x="8" y="0"/>
                  <a:pt x="8" y="0"/>
                  <a:pt x="7" y="0"/>
                </a:cubicBezTo>
                <a:cubicBezTo>
                  <a:pt x="3" y="1"/>
                  <a:pt x="0" y="5"/>
                  <a:pt x="1" y="9"/>
                </a:cubicBezTo>
                <a:cubicBezTo>
                  <a:pt x="1" y="9"/>
                  <a:pt x="1" y="10"/>
                  <a:pt x="1" y="10"/>
                </a:cubicBezTo>
                <a:cubicBezTo>
                  <a:pt x="2" y="14"/>
                  <a:pt x="5" y="16"/>
                  <a:pt x="9" y="1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51" name="Freeform 285"/>
          <p:cNvSpPr/>
          <p:nvPr/>
        </p:nvSpPr>
        <p:spPr bwMode="auto">
          <a:xfrm>
            <a:off x="5907088" y="3975100"/>
            <a:ext cx="53975" cy="50800"/>
          </a:xfrm>
          <a:custGeom>
            <a:avLst/>
            <a:gdLst>
              <a:gd name="T0" fmla="*/ 18 w 32"/>
              <a:gd name="T1" fmla="*/ 30 h 30"/>
              <a:gd name="T2" fmla="*/ 32 w 32"/>
              <a:gd name="T3" fmla="*/ 30 h 30"/>
              <a:gd name="T4" fmla="*/ 10 w 32"/>
              <a:gd name="T5" fmla="*/ 0 h 30"/>
              <a:gd name="T6" fmla="*/ 0 w 32"/>
              <a:gd name="T7" fmla="*/ 7 h 30"/>
              <a:gd name="T8" fmla="*/ 18 w 32"/>
              <a:gd name="T9" fmla="*/ 30 h 30"/>
            </a:gdLst>
            <a:ahLst/>
            <a:cxnLst>
              <a:cxn ang="0">
                <a:pos x="T0" y="T1"/>
              </a:cxn>
              <a:cxn ang="0">
                <a:pos x="T2" y="T3"/>
              </a:cxn>
              <a:cxn ang="0">
                <a:pos x="T4" y="T5"/>
              </a:cxn>
              <a:cxn ang="0">
                <a:pos x="T6" y="T7"/>
              </a:cxn>
              <a:cxn ang="0">
                <a:pos x="T8" y="T9"/>
              </a:cxn>
            </a:cxnLst>
            <a:rect l="0" t="0" r="r" b="b"/>
            <a:pathLst>
              <a:path w="32" h="30">
                <a:moveTo>
                  <a:pt x="18" y="30"/>
                </a:moveTo>
                <a:cubicBezTo>
                  <a:pt x="32" y="30"/>
                  <a:pt x="32" y="30"/>
                  <a:pt x="32" y="30"/>
                </a:cubicBezTo>
                <a:cubicBezTo>
                  <a:pt x="10" y="0"/>
                  <a:pt x="10" y="0"/>
                  <a:pt x="10" y="0"/>
                </a:cubicBezTo>
                <a:cubicBezTo>
                  <a:pt x="8" y="4"/>
                  <a:pt x="5" y="6"/>
                  <a:pt x="0" y="7"/>
                </a:cubicBezTo>
                <a:lnTo>
                  <a:pt x="18" y="3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52" name="Freeform 286"/>
          <p:cNvSpPr/>
          <p:nvPr/>
        </p:nvSpPr>
        <p:spPr bwMode="auto">
          <a:xfrm>
            <a:off x="5889625" y="3952875"/>
            <a:ext cx="28575" cy="26988"/>
          </a:xfrm>
          <a:custGeom>
            <a:avLst/>
            <a:gdLst>
              <a:gd name="T0" fmla="*/ 10 w 17"/>
              <a:gd name="T1" fmla="*/ 0 h 16"/>
              <a:gd name="T2" fmla="*/ 9 w 17"/>
              <a:gd name="T3" fmla="*/ 0 h 16"/>
              <a:gd name="T4" fmla="*/ 0 w 17"/>
              <a:gd name="T5" fmla="*/ 6 h 16"/>
              <a:gd name="T6" fmla="*/ 0 w 17"/>
              <a:gd name="T7" fmla="*/ 8 h 16"/>
              <a:gd name="T8" fmla="*/ 0 w 17"/>
              <a:gd name="T9" fmla="*/ 8 h 16"/>
              <a:gd name="T10" fmla="*/ 7 w 17"/>
              <a:gd name="T11" fmla="*/ 16 h 16"/>
              <a:gd name="T12" fmla="*/ 8 w 17"/>
              <a:gd name="T13" fmla="*/ 16 h 16"/>
              <a:gd name="T14" fmla="*/ 9 w 17"/>
              <a:gd name="T15" fmla="*/ 16 h 16"/>
              <a:gd name="T16" fmla="*/ 17 w 17"/>
              <a:gd name="T17" fmla="*/ 10 h 16"/>
              <a:gd name="T18" fmla="*/ 17 w 17"/>
              <a:gd name="T19" fmla="*/ 9 h 16"/>
              <a:gd name="T20" fmla="*/ 10 w 17"/>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6">
                <a:moveTo>
                  <a:pt x="10" y="0"/>
                </a:moveTo>
                <a:cubicBezTo>
                  <a:pt x="10" y="0"/>
                  <a:pt x="9" y="0"/>
                  <a:pt x="9" y="0"/>
                </a:cubicBezTo>
                <a:cubicBezTo>
                  <a:pt x="5" y="0"/>
                  <a:pt x="1" y="2"/>
                  <a:pt x="0" y="6"/>
                </a:cubicBezTo>
                <a:cubicBezTo>
                  <a:pt x="0" y="6"/>
                  <a:pt x="0" y="7"/>
                  <a:pt x="0" y="8"/>
                </a:cubicBezTo>
                <a:cubicBezTo>
                  <a:pt x="0" y="8"/>
                  <a:pt x="0" y="8"/>
                  <a:pt x="0" y="8"/>
                </a:cubicBezTo>
                <a:cubicBezTo>
                  <a:pt x="0" y="12"/>
                  <a:pt x="3" y="15"/>
                  <a:pt x="7" y="16"/>
                </a:cubicBezTo>
                <a:cubicBezTo>
                  <a:pt x="7" y="16"/>
                  <a:pt x="7" y="16"/>
                  <a:pt x="8" y="16"/>
                </a:cubicBezTo>
                <a:cubicBezTo>
                  <a:pt x="8" y="16"/>
                  <a:pt x="8" y="16"/>
                  <a:pt x="9" y="16"/>
                </a:cubicBezTo>
                <a:cubicBezTo>
                  <a:pt x="12" y="16"/>
                  <a:pt x="16" y="14"/>
                  <a:pt x="17" y="10"/>
                </a:cubicBezTo>
                <a:cubicBezTo>
                  <a:pt x="17" y="10"/>
                  <a:pt x="17" y="9"/>
                  <a:pt x="17" y="9"/>
                </a:cubicBezTo>
                <a:cubicBezTo>
                  <a:pt x="17" y="5"/>
                  <a:pt x="15" y="1"/>
                  <a:pt x="1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53" name="Freeform 287"/>
          <p:cNvSpPr/>
          <p:nvPr/>
        </p:nvSpPr>
        <p:spPr bwMode="auto">
          <a:xfrm>
            <a:off x="5786438" y="4030663"/>
            <a:ext cx="200025" cy="100012"/>
          </a:xfrm>
          <a:custGeom>
            <a:avLst/>
            <a:gdLst>
              <a:gd name="T0" fmla="*/ 0 w 126"/>
              <a:gd name="T1" fmla="*/ 0 h 63"/>
              <a:gd name="T2" fmla="*/ 17 w 126"/>
              <a:gd name="T3" fmla="*/ 63 h 63"/>
              <a:gd name="T4" fmla="*/ 110 w 126"/>
              <a:gd name="T5" fmla="*/ 63 h 63"/>
              <a:gd name="T6" fmla="*/ 126 w 126"/>
              <a:gd name="T7" fmla="*/ 0 h 63"/>
              <a:gd name="T8" fmla="*/ 113 w 126"/>
              <a:gd name="T9" fmla="*/ 0 h 63"/>
              <a:gd name="T10" fmla="*/ 97 w 126"/>
              <a:gd name="T11" fmla="*/ 0 h 63"/>
              <a:gd name="T12" fmla="*/ 29 w 126"/>
              <a:gd name="T13" fmla="*/ 0 h 63"/>
              <a:gd name="T14" fmla="*/ 14 w 126"/>
              <a:gd name="T15" fmla="*/ 0 h 63"/>
              <a:gd name="T16" fmla="*/ 0 w 126"/>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63">
                <a:moveTo>
                  <a:pt x="0" y="0"/>
                </a:moveTo>
                <a:lnTo>
                  <a:pt x="17" y="63"/>
                </a:lnTo>
                <a:lnTo>
                  <a:pt x="110" y="63"/>
                </a:lnTo>
                <a:lnTo>
                  <a:pt x="126" y="0"/>
                </a:lnTo>
                <a:lnTo>
                  <a:pt x="113" y="0"/>
                </a:lnTo>
                <a:lnTo>
                  <a:pt x="97" y="0"/>
                </a:lnTo>
                <a:lnTo>
                  <a:pt x="29" y="0"/>
                </a:lnTo>
                <a:lnTo>
                  <a:pt x="14"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54" name="Freeform 288"/>
          <p:cNvSpPr/>
          <p:nvPr/>
        </p:nvSpPr>
        <p:spPr bwMode="auto">
          <a:xfrm>
            <a:off x="5992813" y="4111625"/>
            <a:ext cx="220662" cy="212725"/>
          </a:xfrm>
          <a:custGeom>
            <a:avLst/>
            <a:gdLst>
              <a:gd name="T0" fmla="*/ 65 w 130"/>
              <a:gd name="T1" fmla="*/ 125 h 125"/>
              <a:gd name="T2" fmla="*/ 130 w 130"/>
              <a:gd name="T3" fmla="*/ 60 h 125"/>
              <a:gd name="T4" fmla="*/ 90 w 130"/>
              <a:gd name="T5" fmla="*/ 0 h 125"/>
              <a:gd name="T6" fmla="*/ 81 w 130"/>
              <a:gd name="T7" fmla="*/ 12 h 125"/>
              <a:gd name="T8" fmla="*/ 116 w 130"/>
              <a:gd name="T9" fmla="*/ 60 h 125"/>
              <a:gd name="T10" fmla="*/ 65 w 130"/>
              <a:gd name="T11" fmla="*/ 111 h 125"/>
              <a:gd name="T12" fmla="*/ 14 w 130"/>
              <a:gd name="T13" fmla="*/ 60 h 125"/>
              <a:gd name="T14" fmla="*/ 49 w 130"/>
              <a:gd name="T15" fmla="*/ 12 h 125"/>
              <a:gd name="T16" fmla="*/ 40 w 130"/>
              <a:gd name="T17" fmla="*/ 0 h 125"/>
              <a:gd name="T18" fmla="*/ 0 w 130"/>
              <a:gd name="T19" fmla="*/ 60 h 125"/>
              <a:gd name="T20" fmla="*/ 65 w 130"/>
              <a:gd name="T21"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 h="125">
                <a:moveTo>
                  <a:pt x="65" y="125"/>
                </a:moveTo>
                <a:cubicBezTo>
                  <a:pt x="101" y="125"/>
                  <a:pt x="130" y="96"/>
                  <a:pt x="130" y="60"/>
                </a:cubicBezTo>
                <a:cubicBezTo>
                  <a:pt x="130" y="33"/>
                  <a:pt x="113" y="10"/>
                  <a:pt x="90" y="0"/>
                </a:cubicBezTo>
                <a:cubicBezTo>
                  <a:pt x="81" y="12"/>
                  <a:pt x="81" y="12"/>
                  <a:pt x="81" y="12"/>
                </a:cubicBezTo>
                <a:cubicBezTo>
                  <a:pt x="101" y="19"/>
                  <a:pt x="116" y="38"/>
                  <a:pt x="116" y="60"/>
                </a:cubicBezTo>
                <a:cubicBezTo>
                  <a:pt x="116" y="88"/>
                  <a:pt x="93" y="111"/>
                  <a:pt x="65" y="111"/>
                </a:cubicBezTo>
                <a:cubicBezTo>
                  <a:pt x="37" y="111"/>
                  <a:pt x="14" y="88"/>
                  <a:pt x="14" y="60"/>
                </a:cubicBezTo>
                <a:cubicBezTo>
                  <a:pt x="14" y="38"/>
                  <a:pt x="29" y="19"/>
                  <a:pt x="49" y="12"/>
                </a:cubicBezTo>
                <a:cubicBezTo>
                  <a:pt x="40" y="0"/>
                  <a:pt x="40" y="0"/>
                  <a:pt x="40" y="0"/>
                </a:cubicBezTo>
                <a:cubicBezTo>
                  <a:pt x="17" y="10"/>
                  <a:pt x="0" y="33"/>
                  <a:pt x="0" y="60"/>
                </a:cubicBezTo>
                <a:cubicBezTo>
                  <a:pt x="0" y="96"/>
                  <a:pt x="29" y="125"/>
                  <a:pt x="65" y="1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55" name="Freeform 289"/>
          <p:cNvSpPr/>
          <p:nvPr/>
        </p:nvSpPr>
        <p:spPr bwMode="auto">
          <a:xfrm>
            <a:off x="6051550" y="4064000"/>
            <a:ext cx="101600" cy="76200"/>
          </a:xfrm>
          <a:custGeom>
            <a:avLst/>
            <a:gdLst>
              <a:gd name="T0" fmla="*/ 21 w 64"/>
              <a:gd name="T1" fmla="*/ 42 h 48"/>
              <a:gd name="T2" fmla="*/ 26 w 64"/>
              <a:gd name="T3" fmla="*/ 48 h 48"/>
              <a:gd name="T4" fmla="*/ 32 w 64"/>
              <a:gd name="T5" fmla="*/ 48 h 48"/>
              <a:gd name="T6" fmla="*/ 39 w 64"/>
              <a:gd name="T7" fmla="*/ 48 h 48"/>
              <a:gd name="T8" fmla="*/ 44 w 64"/>
              <a:gd name="T9" fmla="*/ 42 h 48"/>
              <a:gd name="T10" fmla="*/ 54 w 64"/>
              <a:gd name="T11" fmla="*/ 28 h 48"/>
              <a:gd name="T12" fmla="*/ 64 w 64"/>
              <a:gd name="T13" fmla="*/ 13 h 48"/>
              <a:gd name="T14" fmla="*/ 55 w 64"/>
              <a:gd name="T15" fmla="*/ 0 h 48"/>
              <a:gd name="T16" fmla="*/ 32 w 64"/>
              <a:gd name="T17" fmla="*/ 0 h 48"/>
              <a:gd name="T18" fmla="*/ 10 w 64"/>
              <a:gd name="T19" fmla="*/ 0 h 48"/>
              <a:gd name="T20" fmla="*/ 0 w 64"/>
              <a:gd name="T21" fmla="*/ 13 h 48"/>
              <a:gd name="T22" fmla="*/ 11 w 64"/>
              <a:gd name="T23" fmla="*/ 28 h 48"/>
              <a:gd name="T24" fmla="*/ 21 w 64"/>
              <a:gd name="T25" fmla="*/ 4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48">
                <a:moveTo>
                  <a:pt x="21" y="42"/>
                </a:moveTo>
                <a:lnTo>
                  <a:pt x="26" y="48"/>
                </a:lnTo>
                <a:lnTo>
                  <a:pt x="32" y="48"/>
                </a:lnTo>
                <a:lnTo>
                  <a:pt x="39" y="48"/>
                </a:lnTo>
                <a:lnTo>
                  <a:pt x="44" y="42"/>
                </a:lnTo>
                <a:lnTo>
                  <a:pt x="54" y="28"/>
                </a:lnTo>
                <a:lnTo>
                  <a:pt x="64" y="13"/>
                </a:lnTo>
                <a:lnTo>
                  <a:pt x="55" y="0"/>
                </a:lnTo>
                <a:lnTo>
                  <a:pt x="32" y="0"/>
                </a:lnTo>
                <a:lnTo>
                  <a:pt x="10" y="0"/>
                </a:lnTo>
                <a:lnTo>
                  <a:pt x="0" y="13"/>
                </a:lnTo>
                <a:lnTo>
                  <a:pt x="11" y="28"/>
                </a:lnTo>
                <a:lnTo>
                  <a:pt x="21" y="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56" name="Freeform 290"/>
          <p:cNvSpPr>
            <a:spLocks noEditPoints="1"/>
          </p:cNvSpPr>
          <p:nvPr/>
        </p:nvSpPr>
        <p:spPr bwMode="auto">
          <a:xfrm>
            <a:off x="5734050" y="2978150"/>
            <a:ext cx="217488" cy="107950"/>
          </a:xfrm>
          <a:custGeom>
            <a:avLst/>
            <a:gdLst>
              <a:gd name="T0" fmla="*/ 111 w 129"/>
              <a:gd name="T1" fmla="*/ 45 h 64"/>
              <a:gd name="T2" fmla="*/ 129 w 129"/>
              <a:gd name="T3" fmla="*/ 23 h 64"/>
              <a:gd name="T4" fmla="*/ 111 w 129"/>
              <a:gd name="T5" fmla="*/ 0 h 64"/>
              <a:gd name="T6" fmla="*/ 111 w 129"/>
              <a:gd name="T7" fmla="*/ 11 h 64"/>
              <a:gd name="T8" fmla="*/ 119 w 129"/>
              <a:gd name="T9" fmla="*/ 23 h 64"/>
              <a:gd name="T10" fmla="*/ 111 w 129"/>
              <a:gd name="T11" fmla="*/ 35 h 64"/>
              <a:gd name="T12" fmla="*/ 111 w 129"/>
              <a:gd name="T13" fmla="*/ 45 h 64"/>
              <a:gd name="T14" fmla="*/ 54 w 129"/>
              <a:gd name="T15" fmla="*/ 64 h 64"/>
              <a:gd name="T16" fmla="*/ 97 w 129"/>
              <a:gd name="T17" fmla="*/ 44 h 64"/>
              <a:gd name="T18" fmla="*/ 107 w 129"/>
              <a:gd name="T19" fmla="*/ 46 h 64"/>
              <a:gd name="T20" fmla="*/ 111 w 129"/>
              <a:gd name="T21" fmla="*/ 45 h 64"/>
              <a:gd name="T22" fmla="*/ 111 w 129"/>
              <a:gd name="T23" fmla="*/ 35 h 64"/>
              <a:gd name="T24" fmla="*/ 107 w 129"/>
              <a:gd name="T25" fmla="*/ 36 h 64"/>
              <a:gd name="T26" fmla="*/ 102 w 129"/>
              <a:gd name="T27" fmla="*/ 35 h 64"/>
              <a:gd name="T28" fmla="*/ 109 w 129"/>
              <a:gd name="T29" fmla="*/ 10 h 64"/>
              <a:gd name="T30" fmla="*/ 109 w 129"/>
              <a:gd name="T31" fmla="*/ 10 h 64"/>
              <a:gd name="T32" fmla="*/ 109 w 129"/>
              <a:gd name="T33" fmla="*/ 10 h 64"/>
              <a:gd name="T34" fmla="*/ 111 w 129"/>
              <a:gd name="T35" fmla="*/ 11 h 64"/>
              <a:gd name="T36" fmla="*/ 111 w 129"/>
              <a:gd name="T37" fmla="*/ 0 h 64"/>
              <a:gd name="T38" fmla="*/ 108 w 129"/>
              <a:gd name="T39" fmla="*/ 0 h 64"/>
              <a:gd name="T40" fmla="*/ 108 w 129"/>
              <a:gd name="T41" fmla="*/ 0 h 64"/>
              <a:gd name="T42" fmla="*/ 1 w 129"/>
              <a:gd name="T43" fmla="*/ 0 h 64"/>
              <a:gd name="T44" fmla="*/ 0 w 129"/>
              <a:gd name="T45" fmla="*/ 10 h 64"/>
              <a:gd name="T46" fmla="*/ 54 w 129"/>
              <a:gd name="T4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64">
                <a:moveTo>
                  <a:pt x="111" y="45"/>
                </a:moveTo>
                <a:cubicBezTo>
                  <a:pt x="121" y="43"/>
                  <a:pt x="129" y="34"/>
                  <a:pt x="129" y="23"/>
                </a:cubicBezTo>
                <a:cubicBezTo>
                  <a:pt x="129" y="12"/>
                  <a:pt x="121" y="2"/>
                  <a:pt x="111" y="0"/>
                </a:cubicBezTo>
                <a:cubicBezTo>
                  <a:pt x="111" y="11"/>
                  <a:pt x="111" y="11"/>
                  <a:pt x="111" y="11"/>
                </a:cubicBezTo>
                <a:cubicBezTo>
                  <a:pt x="116" y="12"/>
                  <a:pt x="119" y="17"/>
                  <a:pt x="119" y="23"/>
                </a:cubicBezTo>
                <a:cubicBezTo>
                  <a:pt x="119" y="28"/>
                  <a:pt x="116" y="33"/>
                  <a:pt x="111" y="35"/>
                </a:cubicBezTo>
                <a:lnTo>
                  <a:pt x="111" y="45"/>
                </a:lnTo>
                <a:close/>
                <a:moveTo>
                  <a:pt x="54" y="64"/>
                </a:moveTo>
                <a:cubicBezTo>
                  <a:pt x="72" y="64"/>
                  <a:pt x="87" y="56"/>
                  <a:pt x="97" y="44"/>
                </a:cubicBezTo>
                <a:cubicBezTo>
                  <a:pt x="100" y="45"/>
                  <a:pt x="103" y="46"/>
                  <a:pt x="107" y="46"/>
                </a:cubicBezTo>
                <a:cubicBezTo>
                  <a:pt x="108" y="46"/>
                  <a:pt x="110" y="46"/>
                  <a:pt x="111" y="45"/>
                </a:cubicBezTo>
                <a:cubicBezTo>
                  <a:pt x="111" y="35"/>
                  <a:pt x="111" y="35"/>
                  <a:pt x="111" y="35"/>
                </a:cubicBezTo>
                <a:cubicBezTo>
                  <a:pt x="110" y="35"/>
                  <a:pt x="108" y="36"/>
                  <a:pt x="107" y="36"/>
                </a:cubicBezTo>
                <a:cubicBezTo>
                  <a:pt x="105" y="36"/>
                  <a:pt x="104" y="35"/>
                  <a:pt x="102" y="35"/>
                </a:cubicBezTo>
                <a:cubicBezTo>
                  <a:pt x="106" y="28"/>
                  <a:pt x="109" y="19"/>
                  <a:pt x="109" y="10"/>
                </a:cubicBezTo>
                <a:cubicBezTo>
                  <a:pt x="109" y="10"/>
                  <a:pt x="109" y="10"/>
                  <a:pt x="109" y="10"/>
                </a:cubicBezTo>
                <a:cubicBezTo>
                  <a:pt x="109" y="10"/>
                  <a:pt x="109" y="10"/>
                  <a:pt x="109" y="10"/>
                </a:cubicBezTo>
                <a:cubicBezTo>
                  <a:pt x="109" y="10"/>
                  <a:pt x="110" y="10"/>
                  <a:pt x="111" y="11"/>
                </a:cubicBezTo>
                <a:cubicBezTo>
                  <a:pt x="111" y="0"/>
                  <a:pt x="111" y="0"/>
                  <a:pt x="111" y="0"/>
                </a:cubicBezTo>
                <a:cubicBezTo>
                  <a:pt x="110" y="0"/>
                  <a:pt x="109" y="0"/>
                  <a:pt x="108" y="0"/>
                </a:cubicBezTo>
                <a:cubicBezTo>
                  <a:pt x="108" y="0"/>
                  <a:pt x="108" y="0"/>
                  <a:pt x="108" y="0"/>
                </a:cubicBezTo>
                <a:cubicBezTo>
                  <a:pt x="1" y="0"/>
                  <a:pt x="1" y="0"/>
                  <a:pt x="1" y="0"/>
                </a:cubicBezTo>
                <a:cubicBezTo>
                  <a:pt x="1" y="3"/>
                  <a:pt x="0" y="7"/>
                  <a:pt x="0" y="10"/>
                </a:cubicBezTo>
                <a:cubicBezTo>
                  <a:pt x="0" y="40"/>
                  <a:pt x="25" y="64"/>
                  <a:pt x="54" y="6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57" name="Rectangle 291"/>
          <p:cNvSpPr>
            <a:spLocks noChangeArrowheads="1"/>
          </p:cNvSpPr>
          <p:nvPr/>
        </p:nvSpPr>
        <p:spPr bwMode="auto">
          <a:xfrm>
            <a:off x="5734050" y="3095625"/>
            <a:ext cx="198438" cy="174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3058" name="Freeform 292"/>
          <p:cNvSpPr/>
          <p:nvPr/>
        </p:nvSpPr>
        <p:spPr bwMode="auto">
          <a:xfrm>
            <a:off x="5780088" y="2881313"/>
            <a:ext cx="34925" cy="88900"/>
          </a:xfrm>
          <a:custGeom>
            <a:avLst/>
            <a:gdLst>
              <a:gd name="T0" fmla="*/ 7 w 21"/>
              <a:gd name="T1" fmla="*/ 40 h 53"/>
              <a:gd name="T2" fmla="*/ 10 w 21"/>
              <a:gd name="T3" fmla="*/ 51 h 53"/>
              <a:gd name="T4" fmla="*/ 19 w 21"/>
              <a:gd name="T5" fmla="*/ 33 h 53"/>
              <a:gd name="T6" fmla="*/ 14 w 21"/>
              <a:gd name="T7" fmla="*/ 22 h 53"/>
              <a:gd name="T8" fmla="*/ 13 w 21"/>
              <a:gd name="T9" fmla="*/ 13 h 53"/>
              <a:gd name="T10" fmla="*/ 8 w 21"/>
              <a:gd name="T11" fmla="*/ 4 h 53"/>
              <a:gd name="T12" fmla="*/ 2 w 21"/>
              <a:gd name="T13" fmla="*/ 23 h 53"/>
              <a:gd name="T14" fmla="*/ 7 w 21"/>
              <a:gd name="T15" fmla="*/ 4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3">
                <a:moveTo>
                  <a:pt x="7" y="40"/>
                </a:moveTo>
                <a:cubicBezTo>
                  <a:pt x="1" y="43"/>
                  <a:pt x="4" y="53"/>
                  <a:pt x="10" y="51"/>
                </a:cubicBezTo>
                <a:cubicBezTo>
                  <a:pt x="18" y="48"/>
                  <a:pt x="21" y="40"/>
                  <a:pt x="19" y="33"/>
                </a:cubicBezTo>
                <a:cubicBezTo>
                  <a:pt x="18" y="29"/>
                  <a:pt x="16" y="25"/>
                  <a:pt x="14" y="22"/>
                </a:cubicBezTo>
                <a:cubicBezTo>
                  <a:pt x="13" y="20"/>
                  <a:pt x="11" y="15"/>
                  <a:pt x="13" y="13"/>
                </a:cubicBezTo>
                <a:cubicBezTo>
                  <a:pt x="20" y="10"/>
                  <a:pt x="14" y="0"/>
                  <a:pt x="8" y="4"/>
                </a:cubicBezTo>
                <a:cubicBezTo>
                  <a:pt x="1" y="8"/>
                  <a:pt x="0" y="16"/>
                  <a:pt x="2" y="23"/>
                </a:cubicBezTo>
                <a:cubicBezTo>
                  <a:pt x="3" y="25"/>
                  <a:pt x="12" y="39"/>
                  <a:pt x="7" y="4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59" name="Freeform 293"/>
          <p:cNvSpPr/>
          <p:nvPr/>
        </p:nvSpPr>
        <p:spPr bwMode="auto">
          <a:xfrm>
            <a:off x="5830888" y="2881313"/>
            <a:ext cx="34925" cy="88900"/>
          </a:xfrm>
          <a:custGeom>
            <a:avLst/>
            <a:gdLst>
              <a:gd name="T0" fmla="*/ 8 w 21"/>
              <a:gd name="T1" fmla="*/ 40 h 53"/>
              <a:gd name="T2" fmla="*/ 11 w 21"/>
              <a:gd name="T3" fmla="*/ 51 h 53"/>
              <a:gd name="T4" fmla="*/ 19 w 21"/>
              <a:gd name="T5" fmla="*/ 33 h 53"/>
              <a:gd name="T6" fmla="*/ 14 w 21"/>
              <a:gd name="T7" fmla="*/ 22 h 53"/>
              <a:gd name="T8" fmla="*/ 14 w 21"/>
              <a:gd name="T9" fmla="*/ 13 h 53"/>
              <a:gd name="T10" fmla="*/ 8 w 21"/>
              <a:gd name="T11" fmla="*/ 4 h 53"/>
              <a:gd name="T12" fmla="*/ 3 w 21"/>
              <a:gd name="T13" fmla="*/ 23 h 53"/>
              <a:gd name="T14" fmla="*/ 8 w 21"/>
              <a:gd name="T15" fmla="*/ 4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3">
                <a:moveTo>
                  <a:pt x="8" y="40"/>
                </a:moveTo>
                <a:cubicBezTo>
                  <a:pt x="1" y="43"/>
                  <a:pt x="4" y="53"/>
                  <a:pt x="11" y="51"/>
                </a:cubicBezTo>
                <a:cubicBezTo>
                  <a:pt x="19" y="48"/>
                  <a:pt x="21" y="40"/>
                  <a:pt x="19" y="33"/>
                </a:cubicBezTo>
                <a:cubicBezTo>
                  <a:pt x="18" y="29"/>
                  <a:pt x="16" y="25"/>
                  <a:pt x="14" y="22"/>
                </a:cubicBezTo>
                <a:cubicBezTo>
                  <a:pt x="13" y="20"/>
                  <a:pt x="11" y="15"/>
                  <a:pt x="14" y="13"/>
                </a:cubicBezTo>
                <a:cubicBezTo>
                  <a:pt x="20" y="10"/>
                  <a:pt x="14" y="0"/>
                  <a:pt x="8" y="4"/>
                </a:cubicBezTo>
                <a:cubicBezTo>
                  <a:pt x="2" y="8"/>
                  <a:pt x="0" y="16"/>
                  <a:pt x="3" y="23"/>
                </a:cubicBezTo>
                <a:cubicBezTo>
                  <a:pt x="4" y="25"/>
                  <a:pt x="13" y="39"/>
                  <a:pt x="8" y="4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60" name="Rectangle 294"/>
          <p:cNvSpPr>
            <a:spLocks noChangeArrowheads="1"/>
          </p:cNvSpPr>
          <p:nvPr/>
        </p:nvSpPr>
        <p:spPr bwMode="auto">
          <a:xfrm>
            <a:off x="5980113" y="3721100"/>
            <a:ext cx="285750" cy="180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5000"/>
              </a:lnSpc>
              <a:spcBef>
                <a:spcPts val="1000"/>
              </a:spcBef>
              <a:buChar char="•"/>
              <a:defRPr sz="2000">
                <a:solidFill>
                  <a:schemeClr val="tx1"/>
                </a:solidFill>
                <a:latin typeface="Segoe UI" panose="020B0502040204020203" charset="0"/>
                <a:ea typeface="微软雅黑" panose="020B0503020204020204" charset="-122"/>
              </a:defRPr>
            </a:lvl1pPr>
            <a:lvl2pPr marL="742950" indent="-285750">
              <a:lnSpc>
                <a:spcPct val="125000"/>
              </a:lnSpc>
              <a:spcBef>
                <a:spcPts val="500"/>
              </a:spcBef>
              <a:buChar char="•"/>
              <a:defRPr>
                <a:solidFill>
                  <a:schemeClr val="tx1"/>
                </a:solidFill>
                <a:latin typeface="Segoe UI" panose="020B0502040204020203" charset="0"/>
                <a:ea typeface="微软雅黑" panose="020B0503020204020204" charset="-122"/>
              </a:defRPr>
            </a:lvl2pPr>
            <a:lvl3pPr marL="1143000" indent="-228600">
              <a:lnSpc>
                <a:spcPct val="125000"/>
              </a:lnSpc>
              <a:spcBef>
                <a:spcPts val="500"/>
              </a:spcBef>
              <a:buChar char="•"/>
              <a:defRPr sz="1600">
                <a:solidFill>
                  <a:schemeClr val="tx1"/>
                </a:solidFill>
                <a:latin typeface="Segoe UI" panose="020B0502040204020203" charset="0"/>
                <a:ea typeface="微软雅黑" panose="020B0503020204020204" charset="-122"/>
              </a:defRPr>
            </a:lvl3pPr>
            <a:lvl4pPr marL="16002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4pPr>
            <a:lvl5pPr marL="2057400" indent="-228600">
              <a:lnSpc>
                <a:spcPct val="125000"/>
              </a:lnSpc>
              <a:spcBef>
                <a:spcPts val="500"/>
              </a:spcBef>
              <a:buChar char="•"/>
              <a:defRPr sz="1400">
                <a:solidFill>
                  <a:schemeClr val="tx1"/>
                </a:solidFill>
                <a:latin typeface="Segoe UI" panose="020B0502040204020203" charset="0"/>
                <a:ea typeface="微软雅黑" panose="020B050302020402020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charset="0"/>
                <a:ea typeface="微软雅黑" panose="020B0503020204020204" charset="-122"/>
              </a:defRPr>
            </a:lvl9pPr>
          </a:lstStyle>
          <a:p>
            <a:pPr eaLnBrk="1" hangingPunct="1">
              <a:lnSpc>
                <a:spcPct val="100000"/>
              </a:lnSpc>
              <a:spcBef>
                <a:spcPct val="0"/>
              </a:spcBef>
              <a:buFont typeface="Arial" panose="020B0604020202020204" pitchFamily="34" charset="0"/>
              <a:buNone/>
            </a:pPr>
            <a:endParaRPr lang="zh-CN" altLang="zh-CN" sz="1800">
              <a:latin typeface="Century Gothic" charset="0"/>
              <a:ea typeface="Microsoft JhengHei" panose="020B0604030504040204" charset="-120"/>
            </a:endParaRPr>
          </a:p>
        </p:txBody>
      </p:sp>
      <p:sp>
        <p:nvSpPr>
          <p:cNvPr id="33061" name="Freeform 295"/>
          <p:cNvSpPr/>
          <p:nvPr/>
        </p:nvSpPr>
        <p:spPr bwMode="auto">
          <a:xfrm>
            <a:off x="6002338" y="3927475"/>
            <a:ext cx="46037" cy="30163"/>
          </a:xfrm>
          <a:custGeom>
            <a:avLst/>
            <a:gdLst>
              <a:gd name="T0" fmla="*/ 3 w 27"/>
              <a:gd name="T1" fmla="*/ 17 h 18"/>
              <a:gd name="T2" fmla="*/ 3 w 27"/>
              <a:gd name="T3" fmla="*/ 18 h 18"/>
              <a:gd name="T4" fmla="*/ 25 w 27"/>
              <a:gd name="T5" fmla="*/ 18 h 18"/>
              <a:gd name="T6" fmla="*/ 25 w 27"/>
              <a:gd name="T7" fmla="*/ 17 h 18"/>
              <a:gd name="T8" fmla="*/ 27 w 27"/>
              <a:gd name="T9" fmla="*/ 15 h 18"/>
              <a:gd name="T10" fmla="*/ 27 w 27"/>
              <a:gd name="T11" fmla="*/ 14 h 18"/>
              <a:gd name="T12" fmla="*/ 14 w 27"/>
              <a:gd name="T13" fmla="*/ 0 h 18"/>
              <a:gd name="T14" fmla="*/ 0 w 27"/>
              <a:gd name="T15" fmla="*/ 14 h 18"/>
              <a:gd name="T16" fmla="*/ 1 w 27"/>
              <a:gd name="T17" fmla="*/ 15 h 18"/>
              <a:gd name="T18" fmla="*/ 3 w 27"/>
              <a:gd name="T1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8">
                <a:moveTo>
                  <a:pt x="3" y="17"/>
                </a:moveTo>
                <a:cubicBezTo>
                  <a:pt x="3" y="17"/>
                  <a:pt x="3" y="18"/>
                  <a:pt x="3" y="18"/>
                </a:cubicBezTo>
                <a:cubicBezTo>
                  <a:pt x="25" y="18"/>
                  <a:pt x="25" y="18"/>
                  <a:pt x="25" y="18"/>
                </a:cubicBezTo>
                <a:cubicBezTo>
                  <a:pt x="25" y="18"/>
                  <a:pt x="25" y="17"/>
                  <a:pt x="25" y="17"/>
                </a:cubicBezTo>
                <a:cubicBezTo>
                  <a:pt x="26" y="17"/>
                  <a:pt x="27" y="16"/>
                  <a:pt x="27" y="15"/>
                </a:cubicBezTo>
                <a:cubicBezTo>
                  <a:pt x="27" y="15"/>
                  <a:pt x="27" y="14"/>
                  <a:pt x="27" y="14"/>
                </a:cubicBezTo>
                <a:cubicBezTo>
                  <a:pt x="27" y="6"/>
                  <a:pt x="21" y="0"/>
                  <a:pt x="14" y="0"/>
                </a:cubicBezTo>
                <a:cubicBezTo>
                  <a:pt x="7" y="0"/>
                  <a:pt x="0" y="6"/>
                  <a:pt x="0" y="14"/>
                </a:cubicBezTo>
                <a:cubicBezTo>
                  <a:pt x="0" y="14"/>
                  <a:pt x="1" y="15"/>
                  <a:pt x="1" y="15"/>
                </a:cubicBezTo>
                <a:cubicBezTo>
                  <a:pt x="1" y="16"/>
                  <a:pt x="2" y="17"/>
                  <a:pt x="3" y="1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62" name="Freeform 296"/>
          <p:cNvSpPr/>
          <p:nvPr/>
        </p:nvSpPr>
        <p:spPr bwMode="auto">
          <a:xfrm>
            <a:off x="6100763" y="3927475"/>
            <a:ext cx="46037" cy="30163"/>
          </a:xfrm>
          <a:custGeom>
            <a:avLst/>
            <a:gdLst>
              <a:gd name="T0" fmla="*/ 2 w 27"/>
              <a:gd name="T1" fmla="*/ 17 h 18"/>
              <a:gd name="T2" fmla="*/ 3 w 27"/>
              <a:gd name="T3" fmla="*/ 18 h 18"/>
              <a:gd name="T4" fmla="*/ 24 w 27"/>
              <a:gd name="T5" fmla="*/ 18 h 18"/>
              <a:gd name="T6" fmla="*/ 25 w 27"/>
              <a:gd name="T7" fmla="*/ 17 h 18"/>
              <a:gd name="T8" fmla="*/ 27 w 27"/>
              <a:gd name="T9" fmla="*/ 15 h 18"/>
              <a:gd name="T10" fmla="*/ 27 w 27"/>
              <a:gd name="T11" fmla="*/ 14 h 18"/>
              <a:gd name="T12" fmla="*/ 13 w 27"/>
              <a:gd name="T13" fmla="*/ 0 h 18"/>
              <a:gd name="T14" fmla="*/ 0 w 27"/>
              <a:gd name="T15" fmla="*/ 14 h 18"/>
              <a:gd name="T16" fmla="*/ 0 w 27"/>
              <a:gd name="T17" fmla="*/ 15 h 18"/>
              <a:gd name="T18" fmla="*/ 2 w 27"/>
              <a:gd name="T1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8">
                <a:moveTo>
                  <a:pt x="2" y="17"/>
                </a:moveTo>
                <a:cubicBezTo>
                  <a:pt x="2" y="17"/>
                  <a:pt x="2" y="18"/>
                  <a:pt x="3" y="18"/>
                </a:cubicBezTo>
                <a:cubicBezTo>
                  <a:pt x="24" y="18"/>
                  <a:pt x="24" y="18"/>
                  <a:pt x="24" y="18"/>
                </a:cubicBezTo>
                <a:cubicBezTo>
                  <a:pt x="24" y="18"/>
                  <a:pt x="24" y="17"/>
                  <a:pt x="25" y="17"/>
                </a:cubicBezTo>
                <a:cubicBezTo>
                  <a:pt x="25" y="17"/>
                  <a:pt x="26" y="16"/>
                  <a:pt x="27" y="15"/>
                </a:cubicBezTo>
                <a:cubicBezTo>
                  <a:pt x="27" y="15"/>
                  <a:pt x="27" y="14"/>
                  <a:pt x="27" y="14"/>
                </a:cubicBezTo>
                <a:cubicBezTo>
                  <a:pt x="27" y="6"/>
                  <a:pt x="21" y="0"/>
                  <a:pt x="13" y="0"/>
                </a:cubicBezTo>
                <a:cubicBezTo>
                  <a:pt x="6" y="0"/>
                  <a:pt x="0" y="6"/>
                  <a:pt x="0" y="14"/>
                </a:cubicBezTo>
                <a:cubicBezTo>
                  <a:pt x="0" y="14"/>
                  <a:pt x="0" y="15"/>
                  <a:pt x="0" y="15"/>
                </a:cubicBezTo>
                <a:cubicBezTo>
                  <a:pt x="1" y="16"/>
                  <a:pt x="1" y="17"/>
                  <a:pt x="2" y="1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63" name="Freeform 297"/>
          <p:cNvSpPr/>
          <p:nvPr/>
        </p:nvSpPr>
        <p:spPr bwMode="auto">
          <a:xfrm>
            <a:off x="6199188" y="3927475"/>
            <a:ext cx="46037" cy="30163"/>
          </a:xfrm>
          <a:custGeom>
            <a:avLst/>
            <a:gdLst>
              <a:gd name="T0" fmla="*/ 2 w 27"/>
              <a:gd name="T1" fmla="*/ 18 h 18"/>
              <a:gd name="T2" fmla="*/ 23 w 27"/>
              <a:gd name="T3" fmla="*/ 18 h 18"/>
              <a:gd name="T4" fmla="*/ 24 w 27"/>
              <a:gd name="T5" fmla="*/ 17 h 18"/>
              <a:gd name="T6" fmla="*/ 27 w 27"/>
              <a:gd name="T7" fmla="*/ 15 h 18"/>
              <a:gd name="T8" fmla="*/ 27 w 27"/>
              <a:gd name="T9" fmla="*/ 14 h 18"/>
              <a:gd name="T10" fmla="*/ 13 w 27"/>
              <a:gd name="T11" fmla="*/ 0 h 18"/>
              <a:gd name="T12" fmla="*/ 0 w 27"/>
              <a:gd name="T13" fmla="*/ 14 h 18"/>
              <a:gd name="T14" fmla="*/ 0 w 27"/>
              <a:gd name="T15" fmla="*/ 16 h 18"/>
              <a:gd name="T16" fmla="*/ 1 w 27"/>
              <a:gd name="T17" fmla="*/ 17 h 18"/>
              <a:gd name="T18" fmla="*/ 2 w 27"/>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8">
                <a:moveTo>
                  <a:pt x="2" y="18"/>
                </a:moveTo>
                <a:cubicBezTo>
                  <a:pt x="23" y="18"/>
                  <a:pt x="23" y="18"/>
                  <a:pt x="23" y="18"/>
                </a:cubicBezTo>
                <a:cubicBezTo>
                  <a:pt x="23" y="18"/>
                  <a:pt x="24" y="17"/>
                  <a:pt x="24" y="17"/>
                </a:cubicBezTo>
                <a:cubicBezTo>
                  <a:pt x="25" y="16"/>
                  <a:pt x="26" y="15"/>
                  <a:pt x="27" y="15"/>
                </a:cubicBezTo>
                <a:cubicBezTo>
                  <a:pt x="27" y="14"/>
                  <a:pt x="27" y="14"/>
                  <a:pt x="27" y="14"/>
                </a:cubicBezTo>
                <a:cubicBezTo>
                  <a:pt x="27" y="6"/>
                  <a:pt x="21" y="0"/>
                  <a:pt x="13" y="0"/>
                </a:cubicBezTo>
                <a:cubicBezTo>
                  <a:pt x="6" y="0"/>
                  <a:pt x="0" y="6"/>
                  <a:pt x="0" y="14"/>
                </a:cubicBezTo>
                <a:cubicBezTo>
                  <a:pt x="0" y="15"/>
                  <a:pt x="0" y="15"/>
                  <a:pt x="0" y="16"/>
                </a:cubicBezTo>
                <a:cubicBezTo>
                  <a:pt x="1" y="17"/>
                  <a:pt x="1" y="17"/>
                  <a:pt x="1" y="17"/>
                </a:cubicBezTo>
                <a:cubicBezTo>
                  <a:pt x="1" y="17"/>
                  <a:pt x="2" y="18"/>
                  <a:pt x="2" y="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64" name="Freeform 298"/>
          <p:cNvSpPr/>
          <p:nvPr/>
        </p:nvSpPr>
        <p:spPr bwMode="auto">
          <a:xfrm>
            <a:off x="5980113" y="3956050"/>
            <a:ext cx="92075" cy="30163"/>
          </a:xfrm>
          <a:custGeom>
            <a:avLst/>
            <a:gdLst>
              <a:gd name="T0" fmla="*/ 7 w 54"/>
              <a:gd name="T1" fmla="*/ 0 h 18"/>
              <a:gd name="T2" fmla="*/ 3 w 54"/>
              <a:gd name="T3" fmla="*/ 2 h 18"/>
              <a:gd name="T4" fmla="*/ 2 w 54"/>
              <a:gd name="T5" fmla="*/ 12 h 18"/>
              <a:gd name="T6" fmla="*/ 16 w 54"/>
              <a:gd name="T7" fmla="*/ 18 h 18"/>
              <a:gd name="T8" fmla="*/ 38 w 54"/>
              <a:gd name="T9" fmla="*/ 18 h 18"/>
              <a:gd name="T10" fmla="*/ 52 w 54"/>
              <a:gd name="T11" fmla="*/ 12 h 18"/>
              <a:gd name="T12" fmla="*/ 51 w 54"/>
              <a:gd name="T13" fmla="*/ 2 h 18"/>
              <a:gd name="T14" fmla="*/ 46 w 54"/>
              <a:gd name="T15" fmla="*/ 0 h 18"/>
              <a:gd name="T16" fmla="*/ 41 w 54"/>
              <a:gd name="T17" fmla="*/ 3 h 18"/>
              <a:gd name="T18" fmla="*/ 38 w 54"/>
              <a:gd name="T19" fmla="*/ 4 h 18"/>
              <a:gd name="T20" fmla="*/ 38 w 54"/>
              <a:gd name="T21" fmla="*/ 4 h 18"/>
              <a:gd name="T22" fmla="*/ 16 w 54"/>
              <a:gd name="T23" fmla="*/ 4 h 18"/>
              <a:gd name="T24" fmla="*/ 16 w 54"/>
              <a:gd name="T25" fmla="*/ 4 h 18"/>
              <a:gd name="T26" fmla="*/ 13 w 54"/>
              <a:gd name="T27" fmla="*/ 3 h 18"/>
              <a:gd name="T28" fmla="*/ 7 w 54"/>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18">
                <a:moveTo>
                  <a:pt x="7" y="0"/>
                </a:moveTo>
                <a:cubicBezTo>
                  <a:pt x="6" y="0"/>
                  <a:pt x="4" y="1"/>
                  <a:pt x="3" y="2"/>
                </a:cubicBezTo>
                <a:cubicBezTo>
                  <a:pt x="0" y="4"/>
                  <a:pt x="0" y="9"/>
                  <a:pt x="2" y="12"/>
                </a:cubicBezTo>
                <a:cubicBezTo>
                  <a:pt x="6" y="16"/>
                  <a:pt x="11" y="18"/>
                  <a:pt x="16" y="18"/>
                </a:cubicBezTo>
                <a:cubicBezTo>
                  <a:pt x="38" y="18"/>
                  <a:pt x="38" y="18"/>
                  <a:pt x="38" y="18"/>
                </a:cubicBezTo>
                <a:cubicBezTo>
                  <a:pt x="43" y="18"/>
                  <a:pt x="48" y="16"/>
                  <a:pt x="52" y="12"/>
                </a:cubicBezTo>
                <a:cubicBezTo>
                  <a:pt x="54" y="9"/>
                  <a:pt x="54" y="4"/>
                  <a:pt x="51" y="2"/>
                </a:cubicBezTo>
                <a:cubicBezTo>
                  <a:pt x="50" y="1"/>
                  <a:pt x="48" y="0"/>
                  <a:pt x="46" y="0"/>
                </a:cubicBezTo>
                <a:cubicBezTo>
                  <a:pt x="44" y="0"/>
                  <a:pt x="42" y="1"/>
                  <a:pt x="41" y="3"/>
                </a:cubicBezTo>
                <a:cubicBezTo>
                  <a:pt x="40" y="4"/>
                  <a:pt x="39" y="4"/>
                  <a:pt x="38" y="4"/>
                </a:cubicBezTo>
                <a:cubicBezTo>
                  <a:pt x="38" y="4"/>
                  <a:pt x="38" y="4"/>
                  <a:pt x="38" y="4"/>
                </a:cubicBezTo>
                <a:cubicBezTo>
                  <a:pt x="16" y="4"/>
                  <a:pt x="16" y="4"/>
                  <a:pt x="16" y="4"/>
                </a:cubicBezTo>
                <a:cubicBezTo>
                  <a:pt x="16" y="4"/>
                  <a:pt x="16" y="4"/>
                  <a:pt x="16" y="4"/>
                </a:cubicBezTo>
                <a:cubicBezTo>
                  <a:pt x="15" y="4"/>
                  <a:pt x="13" y="4"/>
                  <a:pt x="13" y="3"/>
                </a:cubicBezTo>
                <a:cubicBezTo>
                  <a:pt x="11" y="1"/>
                  <a:pt x="9" y="0"/>
                  <a:pt x="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65" name="Freeform 299"/>
          <p:cNvSpPr/>
          <p:nvPr/>
        </p:nvSpPr>
        <p:spPr bwMode="auto">
          <a:xfrm>
            <a:off x="6076950" y="3956050"/>
            <a:ext cx="93663" cy="30163"/>
          </a:xfrm>
          <a:custGeom>
            <a:avLst/>
            <a:gdLst>
              <a:gd name="T0" fmla="*/ 12 w 55"/>
              <a:gd name="T1" fmla="*/ 2 h 18"/>
              <a:gd name="T2" fmla="*/ 12 w 55"/>
              <a:gd name="T3" fmla="*/ 2 h 18"/>
              <a:gd name="T4" fmla="*/ 12 w 55"/>
              <a:gd name="T5" fmla="*/ 2 h 18"/>
              <a:gd name="T6" fmla="*/ 12 w 55"/>
              <a:gd name="T7" fmla="*/ 1 h 18"/>
              <a:gd name="T8" fmla="*/ 11 w 55"/>
              <a:gd name="T9" fmla="*/ 1 h 18"/>
              <a:gd name="T10" fmla="*/ 11 w 55"/>
              <a:gd name="T11" fmla="*/ 1 h 18"/>
              <a:gd name="T12" fmla="*/ 11 w 55"/>
              <a:gd name="T13" fmla="*/ 1 h 18"/>
              <a:gd name="T14" fmla="*/ 10 w 55"/>
              <a:gd name="T15" fmla="*/ 1 h 18"/>
              <a:gd name="T16" fmla="*/ 10 w 55"/>
              <a:gd name="T17" fmla="*/ 1 h 18"/>
              <a:gd name="T18" fmla="*/ 10 w 55"/>
              <a:gd name="T19" fmla="*/ 0 h 18"/>
              <a:gd name="T20" fmla="*/ 9 w 55"/>
              <a:gd name="T21" fmla="*/ 0 h 18"/>
              <a:gd name="T22" fmla="*/ 9 w 55"/>
              <a:gd name="T23" fmla="*/ 0 h 18"/>
              <a:gd name="T24" fmla="*/ 9 w 55"/>
              <a:gd name="T25" fmla="*/ 0 h 18"/>
              <a:gd name="T26" fmla="*/ 8 w 55"/>
              <a:gd name="T27" fmla="*/ 0 h 18"/>
              <a:gd name="T28" fmla="*/ 8 w 55"/>
              <a:gd name="T29" fmla="*/ 0 h 18"/>
              <a:gd name="T30" fmla="*/ 8 w 55"/>
              <a:gd name="T31" fmla="*/ 0 h 18"/>
              <a:gd name="T32" fmla="*/ 8 w 55"/>
              <a:gd name="T33" fmla="*/ 0 h 18"/>
              <a:gd name="T34" fmla="*/ 7 w 55"/>
              <a:gd name="T35" fmla="*/ 0 h 18"/>
              <a:gd name="T36" fmla="*/ 6 w 55"/>
              <a:gd name="T37" fmla="*/ 0 h 18"/>
              <a:gd name="T38" fmla="*/ 5 w 55"/>
              <a:gd name="T39" fmla="*/ 0 h 18"/>
              <a:gd name="T40" fmla="*/ 5 w 55"/>
              <a:gd name="T41" fmla="*/ 1 h 18"/>
              <a:gd name="T42" fmla="*/ 4 w 55"/>
              <a:gd name="T43" fmla="*/ 1 h 18"/>
              <a:gd name="T44" fmla="*/ 4 w 55"/>
              <a:gd name="T45" fmla="*/ 1 h 18"/>
              <a:gd name="T46" fmla="*/ 3 w 55"/>
              <a:gd name="T47" fmla="*/ 2 h 18"/>
              <a:gd name="T48" fmla="*/ 2 w 55"/>
              <a:gd name="T49" fmla="*/ 12 h 18"/>
              <a:gd name="T50" fmla="*/ 17 w 55"/>
              <a:gd name="T51" fmla="*/ 18 h 18"/>
              <a:gd name="T52" fmla="*/ 38 w 55"/>
              <a:gd name="T53" fmla="*/ 18 h 18"/>
              <a:gd name="T54" fmla="*/ 52 w 55"/>
              <a:gd name="T55" fmla="*/ 12 h 18"/>
              <a:gd name="T56" fmla="*/ 51 w 55"/>
              <a:gd name="T57" fmla="*/ 2 h 18"/>
              <a:gd name="T58" fmla="*/ 50 w 55"/>
              <a:gd name="T59" fmla="*/ 1 h 18"/>
              <a:gd name="T60" fmla="*/ 50 w 55"/>
              <a:gd name="T61" fmla="*/ 1 h 18"/>
              <a:gd name="T62" fmla="*/ 49 w 55"/>
              <a:gd name="T63" fmla="*/ 1 h 18"/>
              <a:gd name="T64" fmla="*/ 49 w 55"/>
              <a:gd name="T65" fmla="*/ 0 h 18"/>
              <a:gd name="T66" fmla="*/ 48 w 55"/>
              <a:gd name="T67" fmla="*/ 0 h 18"/>
              <a:gd name="T68" fmla="*/ 48 w 55"/>
              <a:gd name="T69" fmla="*/ 0 h 18"/>
              <a:gd name="T70" fmla="*/ 47 w 55"/>
              <a:gd name="T71" fmla="*/ 0 h 18"/>
              <a:gd name="T72" fmla="*/ 47 w 55"/>
              <a:gd name="T73" fmla="*/ 0 h 18"/>
              <a:gd name="T74" fmla="*/ 47 w 55"/>
              <a:gd name="T75" fmla="*/ 0 h 18"/>
              <a:gd name="T76" fmla="*/ 46 w 55"/>
              <a:gd name="T77" fmla="*/ 0 h 18"/>
              <a:gd name="T78" fmla="*/ 46 w 55"/>
              <a:gd name="T79" fmla="*/ 0 h 18"/>
              <a:gd name="T80" fmla="*/ 45 w 55"/>
              <a:gd name="T81" fmla="*/ 0 h 18"/>
              <a:gd name="T82" fmla="*/ 45 w 55"/>
              <a:gd name="T83" fmla="*/ 0 h 18"/>
              <a:gd name="T84" fmla="*/ 45 w 55"/>
              <a:gd name="T85" fmla="*/ 0 h 18"/>
              <a:gd name="T86" fmla="*/ 44 w 55"/>
              <a:gd name="T87" fmla="*/ 1 h 18"/>
              <a:gd name="T88" fmla="*/ 44 w 55"/>
              <a:gd name="T89" fmla="*/ 1 h 18"/>
              <a:gd name="T90" fmla="*/ 44 w 55"/>
              <a:gd name="T91" fmla="*/ 1 h 18"/>
              <a:gd name="T92" fmla="*/ 43 w 55"/>
              <a:gd name="T93" fmla="*/ 1 h 18"/>
              <a:gd name="T94" fmla="*/ 43 w 55"/>
              <a:gd name="T95" fmla="*/ 1 h 18"/>
              <a:gd name="T96" fmla="*/ 43 w 55"/>
              <a:gd name="T97" fmla="*/ 1 h 18"/>
              <a:gd name="T98" fmla="*/ 43 w 55"/>
              <a:gd name="T99" fmla="*/ 2 h 18"/>
              <a:gd name="T100" fmla="*/ 42 w 55"/>
              <a:gd name="T101" fmla="*/ 2 h 18"/>
              <a:gd name="T102" fmla="*/ 42 w 55"/>
              <a:gd name="T103" fmla="*/ 2 h 18"/>
              <a:gd name="T104" fmla="*/ 41 w 55"/>
              <a:gd name="T105" fmla="*/ 3 h 18"/>
              <a:gd name="T106" fmla="*/ 38 w 55"/>
              <a:gd name="T107" fmla="*/ 4 h 18"/>
              <a:gd name="T108" fmla="*/ 38 w 55"/>
              <a:gd name="T109" fmla="*/ 4 h 18"/>
              <a:gd name="T110" fmla="*/ 17 w 55"/>
              <a:gd name="T111" fmla="*/ 4 h 18"/>
              <a:gd name="T112" fmla="*/ 16 w 55"/>
              <a:gd name="T113" fmla="*/ 4 h 18"/>
              <a:gd name="T114" fmla="*/ 13 w 55"/>
              <a:gd name="T115" fmla="*/ 3 h 18"/>
              <a:gd name="T116" fmla="*/ 12 w 55"/>
              <a:gd name="T11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 h="18">
                <a:moveTo>
                  <a:pt x="12" y="2"/>
                </a:moveTo>
                <a:cubicBezTo>
                  <a:pt x="12" y="2"/>
                  <a:pt x="12" y="2"/>
                  <a:pt x="12" y="2"/>
                </a:cubicBezTo>
                <a:cubicBezTo>
                  <a:pt x="12" y="2"/>
                  <a:pt x="12" y="2"/>
                  <a:pt x="12" y="2"/>
                </a:cubicBezTo>
                <a:cubicBezTo>
                  <a:pt x="12" y="2"/>
                  <a:pt x="12" y="1"/>
                  <a:pt x="12" y="1"/>
                </a:cubicBezTo>
                <a:cubicBezTo>
                  <a:pt x="12" y="1"/>
                  <a:pt x="11" y="1"/>
                  <a:pt x="11" y="1"/>
                </a:cubicBezTo>
                <a:cubicBezTo>
                  <a:pt x="11" y="1"/>
                  <a:pt x="11" y="1"/>
                  <a:pt x="11" y="1"/>
                </a:cubicBezTo>
                <a:cubicBezTo>
                  <a:pt x="11" y="1"/>
                  <a:pt x="11" y="1"/>
                  <a:pt x="11" y="1"/>
                </a:cubicBezTo>
                <a:cubicBezTo>
                  <a:pt x="11" y="1"/>
                  <a:pt x="11" y="1"/>
                  <a:pt x="10" y="1"/>
                </a:cubicBezTo>
                <a:cubicBezTo>
                  <a:pt x="10" y="1"/>
                  <a:pt x="10" y="1"/>
                  <a:pt x="10" y="1"/>
                </a:cubicBezTo>
                <a:cubicBezTo>
                  <a:pt x="10" y="1"/>
                  <a:pt x="10" y="0"/>
                  <a:pt x="10" y="0"/>
                </a:cubicBezTo>
                <a:cubicBezTo>
                  <a:pt x="10" y="0"/>
                  <a:pt x="9" y="0"/>
                  <a:pt x="9" y="0"/>
                </a:cubicBezTo>
                <a:cubicBezTo>
                  <a:pt x="9" y="0"/>
                  <a:pt x="9" y="0"/>
                  <a:pt x="9" y="0"/>
                </a:cubicBezTo>
                <a:cubicBezTo>
                  <a:pt x="9" y="0"/>
                  <a:pt x="9" y="0"/>
                  <a:pt x="9" y="0"/>
                </a:cubicBezTo>
                <a:cubicBezTo>
                  <a:pt x="9" y="0"/>
                  <a:pt x="8" y="0"/>
                  <a:pt x="8" y="0"/>
                </a:cubicBezTo>
                <a:cubicBezTo>
                  <a:pt x="8" y="0"/>
                  <a:pt x="8" y="0"/>
                  <a:pt x="8" y="0"/>
                </a:cubicBezTo>
                <a:cubicBezTo>
                  <a:pt x="8" y="0"/>
                  <a:pt x="8" y="0"/>
                  <a:pt x="8" y="0"/>
                </a:cubicBezTo>
                <a:cubicBezTo>
                  <a:pt x="8" y="0"/>
                  <a:pt x="8" y="0"/>
                  <a:pt x="8" y="0"/>
                </a:cubicBezTo>
                <a:cubicBezTo>
                  <a:pt x="7" y="0"/>
                  <a:pt x="7" y="0"/>
                  <a:pt x="7" y="0"/>
                </a:cubicBezTo>
                <a:cubicBezTo>
                  <a:pt x="7" y="0"/>
                  <a:pt x="7" y="0"/>
                  <a:pt x="6" y="0"/>
                </a:cubicBezTo>
                <a:cubicBezTo>
                  <a:pt x="6" y="0"/>
                  <a:pt x="6" y="0"/>
                  <a:pt x="5" y="0"/>
                </a:cubicBezTo>
                <a:cubicBezTo>
                  <a:pt x="5" y="1"/>
                  <a:pt x="5" y="1"/>
                  <a:pt x="5" y="1"/>
                </a:cubicBezTo>
                <a:cubicBezTo>
                  <a:pt x="5" y="1"/>
                  <a:pt x="5" y="1"/>
                  <a:pt x="4" y="1"/>
                </a:cubicBezTo>
                <a:cubicBezTo>
                  <a:pt x="4" y="1"/>
                  <a:pt x="4" y="1"/>
                  <a:pt x="4" y="1"/>
                </a:cubicBezTo>
                <a:cubicBezTo>
                  <a:pt x="4" y="1"/>
                  <a:pt x="4" y="1"/>
                  <a:pt x="3" y="2"/>
                </a:cubicBezTo>
                <a:cubicBezTo>
                  <a:pt x="0" y="4"/>
                  <a:pt x="0" y="9"/>
                  <a:pt x="2" y="12"/>
                </a:cubicBezTo>
                <a:cubicBezTo>
                  <a:pt x="6" y="16"/>
                  <a:pt x="11" y="18"/>
                  <a:pt x="17" y="18"/>
                </a:cubicBezTo>
                <a:cubicBezTo>
                  <a:pt x="38" y="18"/>
                  <a:pt x="38" y="18"/>
                  <a:pt x="38" y="18"/>
                </a:cubicBezTo>
                <a:cubicBezTo>
                  <a:pt x="43" y="18"/>
                  <a:pt x="49" y="16"/>
                  <a:pt x="52" y="12"/>
                </a:cubicBezTo>
                <a:cubicBezTo>
                  <a:pt x="55" y="9"/>
                  <a:pt x="54" y="4"/>
                  <a:pt x="51" y="2"/>
                </a:cubicBezTo>
                <a:cubicBezTo>
                  <a:pt x="51" y="1"/>
                  <a:pt x="51" y="1"/>
                  <a:pt x="50" y="1"/>
                </a:cubicBezTo>
                <a:cubicBezTo>
                  <a:pt x="50" y="1"/>
                  <a:pt x="50" y="1"/>
                  <a:pt x="50" y="1"/>
                </a:cubicBezTo>
                <a:cubicBezTo>
                  <a:pt x="50" y="1"/>
                  <a:pt x="50" y="1"/>
                  <a:pt x="49" y="1"/>
                </a:cubicBezTo>
                <a:cubicBezTo>
                  <a:pt x="49" y="1"/>
                  <a:pt x="49" y="1"/>
                  <a:pt x="49" y="0"/>
                </a:cubicBezTo>
                <a:cubicBezTo>
                  <a:pt x="49" y="0"/>
                  <a:pt x="48" y="0"/>
                  <a:pt x="48" y="0"/>
                </a:cubicBezTo>
                <a:cubicBezTo>
                  <a:pt x="48" y="0"/>
                  <a:pt x="48" y="0"/>
                  <a:pt x="48" y="0"/>
                </a:cubicBezTo>
                <a:cubicBezTo>
                  <a:pt x="47" y="0"/>
                  <a:pt x="47" y="0"/>
                  <a:pt x="47" y="0"/>
                </a:cubicBezTo>
                <a:cubicBezTo>
                  <a:pt x="47" y="0"/>
                  <a:pt x="47" y="0"/>
                  <a:pt x="47" y="0"/>
                </a:cubicBezTo>
                <a:cubicBezTo>
                  <a:pt x="47" y="0"/>
                  <a:pt x="47" y="0"/>
                  <a:pt x="47" y="0"/>
                </a:cubicBezTo>
                <a:cubicBezTo>
                  <a:pt x="46" y="0"/>
                  <a:pt x="46" y="0"/>
                  <a:pt x="46" y="0"/>
                </a:cubicBezTo>
                <a:cubicBezTo>
                  <a:pt x="46" y="0"/>
                  <a:pt x="46" y="0"/>
                  <a:pt x="46" y="0"/>
                </a:cubicBezTo>
                <a:cubicBezTo>
                  <a:pt x="46" y="0"/>
                  <a:pt x="46" y="0"/>
                  <a:pt x="45" y="0"/>
                </a:cubicBezTo>
                <a:cubicBezTo>
                  <a:pt x="45" y="0"/>
                  <a:pt x="45" y="0"/>
                  <a:pt x="45" y="0"/>
                </a:cubicBezTo>
                <a:cubicBezTo>
                  <a:pt x="45" y="0"/>
                  <a:pt x="45" y="0"/>
                  <a:pt x="45" y="0"/>
                </a:cubicBezTo>
                <a:cubicBezTo>
                  <a:pt x="45" y="0"/>
                  <a:pt x="45" y="1"/>
                  <a:pt x="44" y="1"/>
                </a:cubicBezTo>
                <a:cubicBezTo>
                  <a:pt x="44" y="1"/>
                  <a:pt x="44" y="1"/>
                  <a:pt x="44" y="1"/>
                </a:cubicBezTo>
                <a:cubicBezTo>
                  <a:pt x="44" y="1"/>
                  <a:pt x="44" y="1"/>
                  <a:pt x="44" y="1"/>
                </a:cubicBezTo>
                <a:cubicBezTo>
                  <a:pt x="44" y="1"/>
                  <a:pt x="43" y="1"/>
                  <a:pt x="43" y="1"/>
                </a:cubicBezTo>
                <a:cubicBezTo>
                  <a:pt x="43" y="1"/>
                  <a:pt x="43" y="1"/>
                  <a:pt x="43" y="1"/>
                </a:cubicBezTo>
                <a:cubicBezTo>
                  <a:pt x="43" y="1"/>
                  <a:pt x="43" y="1"/>
                  <a:pt x="43" y="1"/>
                </a:cubicBezTo>
                <a:cubicBezTo>
                  <a:pt x="43" y="1"/>
                  <a:pt x="43" y="2"/>
                  <a:pt x="43" y="2"/>
                </a:cubicBezTo>
                <a:cubicBezTo>
                  <a:pt x="42" y="2"/>
                  <a:pt x="42" y="2"/>
                  <a:pt x="42" y="2"/>
                </a:cubicBezTo>
                <a:cubicBezTo>
                  <a:pt x="42" y="2"/>
                  <a:pt x="42" y="2"/>
                  <a:pt x="42" y="2"/>
                </a:cubicBezTo>
                <a:cubicBezTo>
                  <a:pt x="42" y="2"/>
                  <a:pt x="42" y="2"/>
                  <a:pt x="41" y="3"/>
                </a:cubicBezTo>
                <a:cubicBezTo>
                  <a:pt x="41" y="4"/>
                  <a:pt x="40" y="4"/>
                  <a:pt x="38" y="4"/>
                </a:cubicBezTo>
                <a:cubicBezTo>
                  <a:pt x="38" y="4"/>
                  <a:pt x="38" y="4"/>
                  <a:pt x="38" y="4"/>
                </a:cubicBezTo>
                <a:cubicBezTo>
                  <a:pt x="17" y="4"/>
                  <a:pt x="17" y="4"/>
                  <a:pt x="17" y="4"/>
                </a:cubicBezTo>
                <a:cubicBezTo>
                  <a:pt x="16" y="4"/>
                  <a:pt x="16" y="4"/>
                  <a:pt x="16" y="4"/>
                </a:cubicBezTo>
                <a:cubicBezTo>
                  <a:pt x="15" y="4"/>
                  <a:pt x="14" y="4"/>
                  <a:pt x="13" y="3"/>
                </a:cubicBezTo>
                <a:cubicBezTo>
                  <a:pt x="13" y="2"/>
                  <a:pt x="13" y="2"/>
                  <a:pt x="12"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66" name="Freeform 300"/>
          <p:cNvSpPr/>
          <p:nvPr/>
        </p:nvSpPr>
        <p:spPr bwMode="auto">
          <a:xfrm>
            <a:off x="6173788" y="3956050"/>
            <a:ext cx="93662" cy="30163"/>
          </a:xfrm>
          <a:custGeom>
            <a:avLst/>
            <a:gdLst>
              <a:gd name="T0" fmla="*/ 13 w 55"/>
              <a:gd name="T1" fmla="*/ 3 h 18"/>
              <a:gd name="T2" fmla="*/ 8 w 55"/>
              <a:gd name="T3" fmla="*/ 0 h 18"/>
              <a:gd name="T4" fmla="*/ 4 w 55"/>
              <a:gd name="T5" fmla="*/ 2 h 18"/>
              <a:gd name="T6" fmla="*/ 3 w 55"/>
              <a:gd name="T7" fmla="*/ 12 h 18"/>
              <a:gd name="T8" fmla="*/ 17 w 55"/>
              <a:gd name="T9" fmla="*/ 18 h 18"/>
              <a:gd name="T10" fmla="*/ 38 w 55"/>
              <a:gd name="T11" fmla="*/ 18 h 18"/>
              <a:gd name="T12" fmla="*/ 52 w 55"/>
              <a:gd name="T13" fmla="*/ 12 h 18"/>
              <a:gd name="T14" fmla="*/ 52 w 55"/>
              <a:gd name="T15" fmla="*/ 2 h 18"/>
              <a:gd name="T16" fmla="*/ 47 w 55"/>
              <a:gd name="T17" fmla="*/ 0 h 18"/>
              <a:gd name="T18" fmla="*/ 42 w 55"/>
              <a:gd name="T19" fmla="*/ 3 h 18"/>
              <a:gd name="T20" fmla="*/ 40 w 55"/>
              <a:gd name="T21" fmla="*/ 4 h 18"/>
              <a:gd name="T22" fmla="*/ 38 w 55"/>
              <a:gd name="T23" fmla="*/ 4 h 18"/>
              <a:gd name="T24" fmla="*/ 17 w 55"/>
              <a:gd name="T25" fmla="*/ 4 h 18"/>
              <a:gd name="T26" fmla="*/ 17 w 55"/>
              <a:gd name="T27" fmla="*/ 4 h 18"/>
              <a:gd name="T28" fmla="*/ 13 w 55"/>
              <a:gd name="T2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18">
                <a:moveTo>
                  <a:pt x="13" y="3"/>
                </a:moveTo>
                <a:cubicBezTo>
                  <a:pt x="12" y="1"/>
                  <a:pt x="10" y="0"/>
                  <a:pt x="8" y="0"/>
                </a:cubicBezTo>
                <a:cubicBezTo>
                  <a:pt x="6" y="0"/>
                  <a:pt x="5" y="1"/>
                  <a:pt x="4" y="2"/>
                </a:cubicBezTo>
                <a:cubicBezTo>
                  <a:pt x="1" y="4"/>
                  <a:pt x="0" y="9"/>
                  <a:pt x="3" y="12"/>
                </a:cubicBezTo>
                <a:cubicBezTo>
                  <a:pt x="6" y="16"/>
                  <a:pt x="11" y="18"/>
                  <a:pt x="17" y="18"/>
                </a:cubicBezTo>
                <a:cubicBezTo>
                  <a:pt x="38" y="18"/>
                  <a:pt x="38" y="18"/>
                  <a:pt x="38" y="18"/>
                </a:cubicBezTo>
                <a:cubicBezTo>
                  <a:pt x="44" y="18"/>
                  <a:pt x="49" y="16"/>
                  <a:pt x="52" y="12"/>
                </a:cubicBezTo>
                <a:cubicBezTo>
                  <a:pt x="55" y="9"/>
                  <a:pt x="54" y="4"/>
                  <a:pt x="52" y="2"/>
                </a:cubicBezTo>
                <a:cubicBezTo>
                  <a:pt x="50" y="1"/>
                  <a:pt x="49" y="0"/>
                  <a:pt x="47" y="0"/>
                </a:cubicBezTo>
                <a:cubicBezTo>
                  <a:pt x="45" y="0"/>
                  <a:pt x="43" y="1"/>
                  <a:pt x="42" y="3"/>
                </a:cubicBezTo>
                <a:cubicBezTo>
                  <a:pt x="41" y="3"/>
                  <a:pt x="40" y="4"/>
                  <a:pt x="40" y="4"/>
                </a:cubicBezTo>
                <a:cubicBezTo>
                  <a:pt x="39" y="4"/>
                  <a:pt x="39" y="4"/>
                  <a:pt x="38" y="4"/>
                </a:cubicBezTo>
                <a:cubicBezTo>
                  <a:pt x="17" y="4"/>
                  <a:pt x="17" y="4"/>
                  <a:pt x="17" y="4"/>
                </a:cubicBezTo>
                <a:cubicBezTo>
                  <a:pt x="17" y="4"/>
                  <a:pt x="17" y="4"/>
                  <a:pt x="17" y="4"/>
                </a:cubicBezTo>
                <a:cubicBezTo>
                  <a:pt x="15" y="4"/>
                  <a:pt x="14" y="4"/>
                  <a:pt x="13" y="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67" name="Freeform 301"/>
          <p:cNvSpPr/>
          <p:nvPr/>
        </p:nvSpPr>
        <p:spPr bwMode="auto">
          <a:xfrm>
            <a:off x="5557838" y="3155950"/>
            <a:ext cx="207962" cy="195263"/>
          </a:xfrm>
          <a:custGeom>
            <a:avLst/>
            <a:gdLst>
              <a:gd name="T0" fmla="*/ 21 w 123"/>
              <a:gd name="T1" fmla="*/ 116 h 116"/>
              <a:gd name="T2" fmla="*/ 42 w 123"/>
              <a:gd name="T3" fmla="*/ 95 h 116"/>
              <a:gd name="T4" fmla="*/ 42 w 123"/>
              <a:gd name="T5" fmla="*/ 95 h 116"/>
              <a:gd name="T6" fmla="*/ 42 w 123"/>
              <a:gd name="T7" fmla="*/ 26 h 116"/>
              <a:gd name="T8" fmla="*/ 110 w 123"/>
              <a:gd name="T9" fmla="*/ 26 h 116"/>
              <a:gd name="T10" fmla="*/ 110 w 123"/>
              <a:gd name="T11" fmla="*/ 75 h 116"/>
              <a:gd name="T12" fmla="*/ 102 w 123"/>
              <a:gd name="T13" fmla="*/ 74 h 116"/>
              <a:gd name="T14" fmla="*/ 81 w 123"/>
              <a:gd name="T15" fmla="*/ 95 h 116"/>
              <a:gd name="T16" fmla="*/ 102 w 123"/>
              <a:gd name="T17" fmla="*/ 116 h 116"/>
              <a:gd name="T18" fmla="*/ 123 w 123"/>
              <a:gd name="T19" fmla="*/ 95 h 116"/>
              <a:gd name="T20" fmla="*/ 123 w 123"/>
              <a:gd name="T21" fmla="*/ 95 h 116"/>
              <a:gd name="T22" fmla="*/ 123 w 123"/>
              <a:gd name="T23" fmla="*/ 95 h 116"/>
              <a:gd name="T24" fmla="*/ 123 w 123"/>
              <a:gd name="T25" fmla="*/ 26 h 116"/>
              <a:gd name="T26" fmla="*/ 123 w 123"/>
              <a:gd name="T27" fmla="*/ 0 h 116"/>
              <a:gd name="T28" fmla="*/ 110 w 123"/>
              <a:gd name="T29" fmla="*/ 0 h 116"/>
              <a:gd name="T30" fmla="*/ 42 w 123"/>
              <a:gd name="T31" fmla="*/ 0 h 116"/>
              <a:gd name="T32" fmla="*/ 29 w 123"/>
              <a:gd name="T33" fmla="*/ 0 h 116"/>
              <a:gd name="T34" fmla="*/ 29 w 123"/>
              <a:gd name="T35" fmla="*/ 26 h 116"/>
              <a:gd name="T36" fmla="*/ 29 w 123"/>
              <a:gd name="T37" fmla="*/ 75 h 116"/>
              <a:gd name="T38" fmla="*/ 21 w 123"/>
              <a:gd name="T39" fmla="*/ 74 h 116"/>
              <a:gd name="T40" fmla="*/ 0 w 123"/>
              <a:gd name="T41" fmla="*/ 95 h 116"/>
              <a:gd name="T42" fmla="*/ 21 w 123"/>
              <a:gd name="T4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116">
                <a:moveTo>
                  <a:pt x="21" y="116"/>
                </a:moveTo>
                <a:cubicBezTo>
                  <a:pt x="33" y="116"/>
                  <a:pt x="42" y="106"/>
                  <a:pt x="42" y="95"/>
                </a:cubicBezTo>
                <a:cubicBezTo>
                  <a:pt x="42" y="95"/>
                  <a:pt x="42" y="95"/>
                  <a:pt x="42" y="95"/>
                </a:cubicBezTo>
                <a:cubicBezTo>
                  <a:pt x="42" y="26"/>
                  <a:pt x="42" y="26"/>
                  <a:pt x="42" y="26"/>
                </a:cubicBezTo>
                <a:cubicBezTo>
                  <a:pt x="110" y="26"/>
                  <a:pt x="110" y="26"/>
                  <a:pt x="110" y="26"/>
                </a:cubicBezTo>
                <a:cubicBezTo>
                  <a:pt x="110" y="75"/>
                  <a:pt x="110" y="75"/>
                  <a:pt x="110" y="75"/>
                </a:cubicBezTo>
                <a:cubicBezTo>
                  <a:pt x="108" y="74"/>
                  <a:pt x="105" y="74"/>
                  <a:pt x="102" y="74"/>
                </a:cubicBezTo>
                <a:cubicBezTo>
                  <a:pt x="90" y="74"/>
                  <a:pt x="81" y="83"/>
                  <a:pt x="81" y="95"/>
                </a:cubicBezTo>
                <a:cubicBezTo>
                  <a:pt x="81" y="106"/>
                  <a:pt x="90" y="116"/>
                  <a:pt x="102" y="116"/>
                </a:cubicBezTo>
                <a:cubicBezTo>
                  <a:pt x="114" y="116"/>
                  <a:pt x="123" y="106"/>
                  <a:pt x="123" y="95"/>
                </a:cubicBezTo>
                <a:cubicBezTo>
                  <a:pt x="123" y="95"/>
                  <a:pt x="123" y="95"/>
                  <a:pt x="123" y="95"/>
                </a:cubicBezTo>
                <a:cubicBezTo>
                  <a:pt x="123" y="95"/>
                  <a:pt x="123" y="95"/>
                  <a:pt x="123" y="95"/>
                </a:cubicBezTo>
                <a:cubicBezTo>
                  <a:pt x="123" y="26"/>
                  <a:pt x="123" y="26"/>
                  <a:pt x="123" y="26"/>
                </a:cubicBezTo>
                <a:cubicBezTo>
                  <a:pt x="123" y="0"/>
                  <a:pt x="123" y="0"/>
                  <a:pt x="123" y="0"/>
                </a:cubicBezTo>
                <a:cubicBezTo>
                  <a:pt x="110" y="0"/>
                  <a:pt x="110" y="0"/>
                  <a:pt x="110" y="0"/>
                </a:cubicBezTo>
                <a:cubicBezTo>
                  <a:pt x="42" y="0"/>
                  <a:pt x="42" y="0"/>
                  <a:pt x="42" y="0"/>
                </a:cubicBezTo>
                <a:cubicBezTo>
                  <a:pt x="29" y="0"/>
                  <a:pt x="29" y="0"/>
                  <a:pt x="29" y="0"/>
                </a:cubicBezTo>
                <a:cubicBezTo>
                  <a:pt x="29" y="26"/>
                  <a:pt x="29" y="26"/>
                  <a:pt x="29" y="26"/>
                </a:cubicBezTo>
                <a:cubicBezTo>
                  <a:pt x="29" y="75"/>
                  <a:pt x="29" y="75"/>
                  <a:pt x="29" y="75"/>
                </a:cubicBezTo>
                <a:cubicBezTo>
                  <a:pt x="26" y="74"/>
                  <a:pt x="24" y="74"/>
                  <a:pt x="21" y="74"/>
                </a:cubicBezTo>
                <a:cubicBezTo>
                  <a:pt x="9" y="74"/>
                  <a:pt x="0" y="83"/>
                  <a:pt x="0" y="95"/>
                </a:cubicBezTo>
                <a:cubicBezTo>
                  <a:pt x="0" y="106"/>
                  <a:pt x="9" y="116"/>
                  <a:pt x="21" y="11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68" name="Freeform 302"/>
          <p:cNvSpPr/>
          <p:nvPr/>
        </p:nvSpPr>
        <p:spPr bwMode="auto">
          <a:xfrm>
            <a:off x="6421438" y="3763963"/>
            <a:ext cx="103187" cy="173037"/>
          </a:xfrm>
          <a:custGeom>
            <a:avLst/>
            <a:gdLst>
              <a:gd name="T0" fmla="*/ 0 w 61"/>
              <a:gd name="T1" fmla="*/ 72 h 103"/>
              <a:gd name="T2" fmla="*/ 0 w 61"/>
              <a:gd name="T3" fmla="*/ 86 h 103"/>
              <a:gd name="T4" fmla="*/ 17 w 61"/>
              <a:gd name="T5" fmla="*/ 103 h 103"/>
              <a:gd name="T6" fmla="*/ 43 w 61"/>
              <a:gd name="T7" fmla="*/ 103 h 103"/>
              <a:gd name="T8" fmla="*/ 61 w 61"/>
              <a:gd name="T9" fmla="*/ 86 h 103"/>
              <a:gd name="T10" fmla="*/ 61 w 61"/>
              <a:gd name="T11" fmla="*/ 72 h 103"/>
              <a:gd name="T12" fmla="*/ 39 w 61"/>
              <a:gd name="T13" fmla="*/ 72 h 103"/>
              <a:gd name="T14" fmla="*/ 39 w 61"/>
              <a:gd name="T15" fmla="*/ 59 h 103"/>
              <a:gd name="T16" fmla="*/ 61 w 61"/>
              <a:gd name="T17" fmla="*/ 59 h 103"/>
              <a:gd name="T18" fmla="*/ 61 w 61"/>
              <a:gd name="T19" fmla="*/ 39 h 103"/>
              <a:gd name="T20" fmla="*/ 39 w 61"/>
              <a:gd name="T21" fmla="*/ 39 h 103"/>
              <a:gd name="T22" fmla="*/ 39 w 61"/>
              <a:gd name="T23" fmla="*/ 26 h 103"/>
              <a:gd name="T24" fmla="*/ 61 w 61"/>
              <a:gd name="T25" fmla="*/ 26 h 103"/>
              <a:gd name="T26" fmla="*/ 61 w 61"/>
              <a:gd name="T27" fmla="*/ 17 h 103"/>
              <a:gd name="T28" fmla="*/ 43 w 61"/>
              <a:gd name="T29" fmla="*/ 0 h 103"/>
              <a:gd name="T30" fmla="*/ 17 w 61"/>
              <a:gd name="T31" fmla="*/ 0 h 103"/>
              <a:gd name="T32" fmla="*/ 0 w 61"/>
              <a:gd name="T33" fmla="*/ 17 h 103"/>
              <a:gd name="T34" fmla="*/ 0 w 61"/>
              <a:gd name="T35" fmla="*/ 26 h 103"/>
              <a:gd name="T36" fmla="*/ 22 w 61"/>
              <a:gd name="T37" fmla="*/ 26 h 103"/>
              <a:gd name="T38" fmla="*/ 22 w 61"/>
              <a:gd name="T39" fmla="*/ 39 h 103"/>
              <a:gd name="T40" fmla="*/ 0 w 61"/>
              <a:gd name="T41" fmla="*/ 39 h 103"/>
              <a:gd name="T42" fmla="*/ 0 w 61"/>
              <a:gd name="T43" fmla="*/ 59 h 103"/>
              <a:gd name="T44" fmla="*/ 22 w 61"/>
              <a:gd name="T45" fmla="*/ 59 h 103"/>
              <a:gd name="T46" fmla="*/ 22 w 61"/>
              <a:gd name="T47" fmla="*/ 72 h 103"/>
              <a:gd name="T48" fmla="*/ 0 w 61"/>
              <a:gd name="T49" fmla="*/ 7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103">
                <a:moveTo>
                  <a:pt x="0" y="72"/>
                </a:moveTo>
                <a:cubicBezTo>
                  <a:pt x="0" y="86"/>
                  <a:pt x="0" y="86"/>
                  <a:pt x="0" y="86"/>
                </a:cubicBezTo>
                <a:cubicBezTo>
                  <a:pt x="0" y="96"/>
                  <a:pt x="8" y="103"/>
                  <a:pt x="17" y="103"/>
                </a:cubicBezTo>
                <a:cubicBezTo>
                  <a:pt x="43" y="103"/>
                  <a:pt x="43" y="103"/>
                  <a:pt x="43" y="103"/>
                </a:cubicBezTo>
                <a:cubicBezTo>
                  <a:pt x="53" y="103"/>
                  <a:pt x="61" y="96"/>
                  <a:pt x="61" y="86"/>
                </a:cubicBezTo>
                <a:cubicBezTo>
                  <a:pt x="61" y="72"/>
                  <a:pt x="61" y="72"/>
                  <a:pt x="61" y="72"/>
                </a:cubicBezTo>
                <a:cubicBezTo>
                  <a:pt x="39" y="72"/>
                  <a:pt x="39" y="72"/>
                  <a:pt x="39" y="72"/>
                </a:cubicBezTo>
                <a:cubicBezTo>
                  <a:pt x="39" y="59"/>
                  <a:pt x="39" y="59"/>
                  <a:pt x="39" y="59"/>
                </a:cubicBezTo>
                <a:cubicBezTo>
                  <a:pt x="61" y="59"/>
                  <a:pt x="61" y="59"/>
                  <a:pt x="61" y="59"/>
                </a:cubicBezTo>
                <a:cubicBezTo>
                  <a:pt x="61" y="39"/>
                  <a:pt x="61" y="39"/>
                  <a:pt x="61" y="39"/>
                </a:cubicBezTo>
                <a:cubicBezTo>
                  <a:pt x="39" y="39"/>
                  <a:pt x="39" y="39"/>
                  <a:pt x="39" y="39"/>
                </a:cubicBezTo>
                <a:cubicBezTo>
                  <a:pt x="39" y="26"/>
                  <a:pt x="39" y="26"/>
                  <a:pt x="39" y="26"/>
                </a:cubicBezTo>
                <a:cubicBezTo>
                  <a:pt x="61" y="26"/>
                  <a:pt x="61" y="26"/>
                  <a:pt x="61" y="26"/>
                </a:cubicBezTo>
                <a:cubicBezTo>
                  <a:pt x="61" y="17"/>
                  <a:pt x="61" y="17"/>
                  <a:pt x="61" y="17"/>
                </a:cubicBezTo>
                <a:cubicBezTo>
                  <a:pt x="61" y="8"/>
                  <a:pt x="53" y="0"/>
                  <a:pt x="43" y="0"/>
                </a:cubicBezTo>
                <a:cubicBezTo>
                  <a:pt x="17" y="0"/>
                  <a:pt x="17" y="0"/>
                  <a:pt x="17" y="0"/>
                </a:cubicBezTo>
                <a:cubicBezTo>
                  <a:pt x="8" y="0"/>
                  <a:pt x="0" y="8"/>
                  <a:pt x="0" y="17"/>
                </a:cubicBezTo>
                <a:cubicBezTo>
                  <a:pt x="0" y="26"/>
                  <a:pt x="0" y="26"/>
                  <a:pt x="0" y="26"/>
                </a:cubicBezTo>
                <a:cubicBezTo>
                  <a:pt x="22" y="26"/>
                  <a:pt x="22" y="26"/>
                  <a:pt x="22" y="26"/>
                </a:cubicBezTo>
                <a:cubicBezTo>
                  <a:pt x="22" y="39"/>
                  <a:pt x="22" y="39"/>
                  <a:pt x="22" y="39"/>
                </a:cubicBezTo>
                <a:cubicBezTo>
                  <a:pt x="0" y="39"/>
                  <a:pt x="0" y="39"/>
                  <a:pt x="0" y="39"/>
                </a:cubicBezTo>
                <a:cubicBezTo>
                  <a:pt x="0" y="59"/>
                  <a:pt x="0" y="59"/>
                  <a:pt x="0" y="59"/>
                </a:cubicBezTo>
                <a:cubicBezTo>
                  <a:pt x="22" y="59"/>
                  <a:pt x="22" y="59"/>
                  <a:pt x="22" y="59"/>
                </a:cubicBezTo>
                <a:cubicBezTo>
                  <a:pt x="22" y="72"/>
                  <a:pt x="22" y="72"/>
                  <a:pt x="22" y="72"/>
                </a:cubicBezTo>
                <a:lnTo>
                  <a:pt x="0"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69" name="Freeform 303"/>
          <p:cNvSpPr/>
          <p:nvPr/>
        </p:nvSpPr>
        <p:spPr bwMode="auto">
          <a:xfrm>
            <a:off x="6391275" y="3919538"/>
            <a:ext cx="163513" cy="106362"/>
          </a:xfrm>
          <a:custGeom>
            <a:avLst/>
            <a:gdLst>
              <a:gd name="T0" fmla="*/ 0 w 97"/>
              <a:gd name="T1" fmla="*/ 3 h 63"/>
              <a:gd name="T2" fmla="*/ 32 w 97"/>
              <a:gd name="T3" fmla="*/ 30 h 63"/>
              <a:gd name="T4" fmla="*/ 42 w 97"/>
              <a:gd name="T5" fmla="*/ 30 h 63"/>
              <a:gd name="T6" fmla="*/ 42 w 97"/>
              <a:gd name="T7" fmla="*/ 50 h 63"/>
              <a:gd name="T8" fmla="*/ 29 w 97"/>
              <a:gd name="T9" fmla="*/ 50 h 63"/>
              <a:gd name="T10" fmla="*/ 29 w 97"/>
              <a:gd name="T11" fmla="*/ 63 h 63"/>
              <a:gd name="T12" fmla="*/ 67 w 97"/>
              <a:gd name="T13" fmla="*/ 63 h 63"/>
              <a:gd name="T14" fmla="*/ 67 w 97"/>
              <a:gd name="T15" fmla="*/ 50 h 63"/>
              <a:gd name="T16" fmla="*/ 55 w 97"/>
              <a:gd name="T17" fmla="*/ 50 h 63"/>
              <a:gd name="T18" fmla="*/ 55 w 97"/>
              <a:gd name="T19" fmla="*/ 30 h 63"/>
              <a:gd name="T20" fmla="*/ 65 w 97"/>
              <a:gd name="T21" fmla="*/ 30 h 63"/>
              <a:gd name="T22" fmla="*/ 97 w 97"/>
              <a:gd name="T23" fmla="*/ 3 h 63"/>
              <a:gd name="T24" fmla="*/ 84 w 97"/>
              <a:gd name="T25" fmla="*/ 0 h 63"/>
              <a:gd name="T26" fmla="*/ 65 w 97"/>
              <a:gd name="T27" fmla="*/ 17 h 63"/>
              <a:gd name="T28" fmla="*/ 32 w 97"/>
              <a:gd name="T29" fmla="*/ 17 h 63"/>
              <a:gd name="T30" fmla="*/ 13 w 97"/>
              <a:gd name="T31" fmla="*/ 0 h 63"/>
              <a:gd name="T32" fmla="*/ 0 w 97"/>
              <a:gd name="T33"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63">
                <a:moveTo>
                  <a:pt x="0" y="3"/>
                </a:moveTo>
                <a:cubicBezTo>
                  <a:pt x="3" y="18"/>
                  <a:pt x="17" y="30"/>
                  <a:pt x="32" y="30"/>
                </a:cubicBezTo>
                <a:cubicBezTo>
                  <a:pt x="42" y="30"/>
                  <a:pt x="42" y="30"/>
                  <a:pt x="42" y="30"/>
                </a:cubicBezTo>
                <a:cubicBezTo>
                  <a:pt x="42" y="50"/>
                  <a:pt x="42" y="50"/>
                  <a:pt x="42" y="50"/>
                </a:cubicBezTo>
                <a:cubicBezTo>
                  <a:pt x="29" y="50"/>
                  <a:pt x="29" y="50"/>
                  <a:pt x="29" y="50"/>
                </a:cubicBezTo>
                <a:cubicBezTo>
                  <a:pt x="29" y="63"/>
                  <a:pt x="29" y="63"/>
                  <a:pt x="29" y="63"/>
                </a:cubicBezTo>
                <a:cubicBezTo>
                  <a:pt x="67" y="63"/>
                  <a:pt x="67" y="63"/>
                  <a:pt x="67" y="63"/>
                </a:cubicBezTo>
                <a:cubicBezTo>
                  <a:pt x="67" y="50"/>
                  <a:pt x="67" y="50"/>
                  <a:pt x="67" y="50"/>
                </a:cubicBezTo>
                <a:cubicBezTo>
                  <a:pt x="55" y="50"/>
                  <a:pt x="55" y="50"/>
                  <a:pt x="55" y="50"/>
                </a:cubicBezTo>
                <a:cubicBezTo>
                  <a:pt x="55" y="30"/>
                  <a:pt x="55" y="30"/>
                  <a:pt x="55" y="30"/>
                </a:cubicBezTo>
                <a:cubicBezTo>
                  <a:pt x="65" y="30"/>
                  <a:pt x="65" y="30"/>
                  <a:pt x="65" y="30"/>
                </a:cubicBezTo>
                <a:cubicBezTo>
                  <a:pt x="81" y="30"/>
                  <a:pt x="94" y="16"/>
                  <a:pt x="97" y="3"/>
                </a:cubicBezTo>
                <a:cubicBezTo>
                  <a:pt x="84" y="0"/>
                  <a:pt x="84" y="0"/>
                  <a:pt x="84" y="0"/>
                </a:cubicBezTo>
                <a:cubicBezTo>
                  <a:pt x="82" y="8"/>
                  <a:pt x="74" y="17"/>
                  <a:pt x="65" y="17"/>
                </a:cubicBezTo>
                <a:cubicBezTo>
                  <a:pt x="32" y="17"/>
                  <a:pt x="32" y="17"/>
                  <a:pt x="32" y="17"/>
                </a:cubicBezTo>
                <a:cubicBezTo>
                  <a:pt x="23" y="17"/>
                  <a:pt x="15" y="9"/>
                  <a:pt x="13" y="0"/>
                </a:cubicBezTo>
                <a:lnTo>
                  <a:pt x="0"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70" name="Freeform 304"/>
          <p:cNvSpPr/>
          <p:nvPr/>
        </p:nvSpPr>
        <p:spPr bwMode="auto">
          <a:xfrm>
            <a:off x="6248400" y="4008438"/>
            <a:ext cx="174625" cy="101600"/>
          </a:xfrm>
          <a:custGeom>
            <a:avLst/>
            <a:gdLst>
              <a:gd name="T0" fmla="*/ 58 w 103"/>
              <a:gd name="T1" fmla="*/ 0 h 60"/>
              <a:gd name="T2" fmla="*/ 58 w 103"/>
              <a:gd name="T3" fmla="*/ 10 h 60"/>
              <a:gd name="T4" fmla="*/ 0 w 103"/>
              <a:gd name="T5" fmla="*/ 60 h 60"/>
              <a:gd name="T6" fmla="*/ 58 w 103"/>
              <a:gd name="T7" fmla="*/ 49 h 60"/>
              <a:gd name="T8" fmla="*/ 58 w 103"/>
              <a:gd name="T9" fmla="*/ 59 h 60"/>
              <a:gd name="T10" fmla="*/ 103 w 103"/>
              <a:gd name="T11" fmla="*/ 29 h 60"/>
              <a:gd name="T12" fmla="*/ 58 w 103"/>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103" h="60">
                <a:moveTo>
                  <a:pt x="58" y="0"/>
                </a:moveTo>
                <a:cubicBezTo>
                  <a:pt x="58" y="10"/>
                  <a:pt x="58" y="10"/>
                  <a:pt x="58" y="10"/>
                </a:cubicBezTo>
                <a:cubicBezTo>
                  <a:pt x="7" y="10"/>
                  <a:pt x="0" y="60"/>
                  <a:pt x="0" y="60"/>
                </a:cubicBezTo>
                <a:cubicBezTo>
                  <a:pt x="0" y="60"/>
                  <a:pt x="16" y="49"/>
                  <a:pt x="58" y="49"/>
                </a:cubicBezTo>
                <a:cubicBezTo>
                  <a:pt x="58" y="59"/>
                  <a:pt x="58" y="59"/>
                  <a:pt x="58" y="59"/>
                </a:cubicBezTo>
                <a:cubicBezTo>
                  <a:pt x="103" y="29"/>
                  <a:pt x="103" y="29"/>
                  <a:pt x="103" y="29"/>
                </a:cubicBezTo>
                <a:lnTo>
                  <a:pt x="5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71" name="Freeform 305"/>
          <p:cNvSpPr/>
          <p:nvPr/>
        </p:nvSpPr>
        <p:spPr bwMode="auto">
          <a:xfrm>
            <a:off x="6230938" y="4100513"/>
            <a:ext cx="173037" cy="101600"/>
          </a:xfrm>
          <a:custGeom>
            <a:avLst/>
            <a:gdLst>
              <a:gd name="T0" fmla="*/ 45 w 102"/>
              <a:gd name="T1" fmla="*/ 60 h 60"/>
              <a:gd name="T2" fmla="*/ 45 w 102"/>
              <a:gd name="T3" fmla="*/ 50 h 60"/>
              <a:gd name="T4" fmla="*/ 102 w 102"/>
              <a:gd name="T5" fmla="*/ 0 h 60"/>
              <a:gd name="T6" fmla="*/ 45 w 102"/>
              <a:gd name="T7" fmla="*/ 11 h 60"/>
              <a:gd name="T8" fmla="*/ 45 w 102"/>
              <a:gd name="T9" fmla="*/ 1 h 60"/>
              <a:gd name="T10" fmla="*/ 0 w 102"/>
              <a:gd name="T11" fmla="*/ 30 h 60"/>
              <a:gd name="T12" fmla="*/ 45 w 10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2" h="60">
                <a:moveTo>
                  <a:pt x="45" y="60"/>
                </a:moveTo>
                <a:cubicBezTo>
                  <a:pt x="45" y="50"/>
                  <a:pt x="45" y="50"/>
                  <a:pt x="45" y="50"/>
                </a:cubicBezTo>
                <a:cubicBezTo>
                  <a:pt x="97" y="50"/>
                  <a:pt x="102" y="0"/>
                  <a:pt x="102" y="0"/>
                </a:cubicBezTo>
                <a:cubicBezTo>
                  <a:pt x="102" y="0"/>
                  <a:pt x="87" y="11"/>
                  <a:pt x="45" y="11"/>
                </a:cubicBezTo>
                <a:cubicBezTo>
                  <a:pt x="45" y="1"/>
                  <a:pt x="45" y="1"/>
                  <a:pt x="45" y="1"/>
                </a:cubicBezTo>
                <a:cubicBezTo>
                  <a:pt x="0" y="30"/>
                  <a:pt x="0" y="30"/>
                  <a:pt x="0" y="30"/>
                </a:cubicBezTo>
                <a:lnTo>
                  <a:pt x="45" y="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72" name="Freeform 306"/>
          <p:cNvSpPr>
            <a:spLocks noEditPoints="1"/>
          </p:cNvSpPr>
          <p:nvPr/>
        </p:nvSpPr>
        <p:spPr bwMode="auto">
          <a:xfrm>
            <a:off x="5934075" y="3132138"/>
            <a:ext cx="277813" cy="277812"/>
          </a:xfrm>
          <a:custGeom>
            <a:avLst/>
            <a:gdLst>
              <a:gd name="T0" fmla="*/ 123 w 164"/>
              <a:gd name="T1" fmla="*/ 153 h 164"/>
              <a:gd name="T2" fmla="*/ 153 w 164"/>
              <a:gd name="T3" fmla="*/ 123 h 164"/>
              <a:gd name="T4" fmla="*/ 163 w 164"/>
              <a:gd name="T5" fmla="*/ 99 h 164"/>
              <a:gd name="T6" fmla="*/ 163 w 164"/>
              <a:gd name="T7" fmla="*/ 66 h 164"/>
              <a:gd name="T8" fmla="*/ 153 w 164"/>
              <a:gd name="T9" fmla="*/ 41 h 164"/>
              <a:gd name="T10" fmla="*/ 123 w 164"/>
              <a:gd name="T11" fmla="*/ 11 h 164"/>
              <a:gd name="T12" fmla="*/ 112 w 164"/>
              <a:gd name="T13" fmla="*/ 6 h 164"/>
              <a:gd name="T14" fmla="*/ 88 w 164"/>
              <a:gd name="T15" fmla="*/ 0 h 164"/>
              <a:gd name="T16" fmla="*/ 92 w 164"/>
              <a:gd name="T17" fmla="*/ 8 h 164"/>
              <a:gd name="T18" fmla="*/ 101 w 164"/>
              <a:gd name="T19" fmla="*/ 8 h 164"/>
              <a:gd name="T20" fmla="*/ 111 w 164"/>
              <a:gd name="T21" fmla="*/ 11 h 164"/>
              <a:gd name="T22" fmla="*/ 108 w 164"/>
              <a:gd name="T23" fmla="*/ 13 h 164"/>
              <a:gd name="T24" fmla="*/ 95 w 164"/>
              <a:gd name="T25" fmla="*/ 18 h 164"/>
              <a:gd name="T26" fmla="*/ 97 w 164"/>
              <a:gd name="T27" fmla="*/ 26 h 164"/>
              <a:gd name="T28" fmla="*/ 105 w 164"/>
              <a:gd name="T29" fmla="*/ 31 h 164"/>
              <a:gd name="T30" fmla="*/ 116 w 164"/>
              <a:gd name="T31" fmla="*/ 16 h 164"/>
              <a:gd name="T32" fmla="*/ 125 w 164"/>
              <a:gd name="T33" fmla="*/ 19 h 164"/>
              <a:gd name="T34" fmla="*/ 132 w 164"/>
              <a:gd name="T35" fmla="*/ 22 h 164"/>
              <a:gd name="T36" fmla="*/ 135 w 164"/>
              <a:gd name="T37" fmla="*/ 34 h 164"/>
              <a:gd name="T38" fmla="*/ 133 w 164"/>
              <a:gd name="T39" fmla="*/ 39 h 164"/>
              <a:gd name="T40" fmla="*/ 129 w 164"/>
              <a:gd name="T41" fmla="*/ 35 h 164"/>
              <a:gd name="T42" fmla="*/ 118 w 164"/>
              <a:gd name="T43" fmla="*/ 37 h 164"/>
              <a:gd name="T44" fmla="*/ 126 w 164"/>
              <a:gd name="T45" fmla="*/ 41 h 164"/>
              <a:gd name="T46" fmla="*/ 108 w 164"/>
              <a:gd name="T47" fmla="*/ 48 h 164"/>
              <a:gd name="T48" fmla="*/ 100 w 164"/>
              <a:gd name="T49" fmla="*/ 53 h 164"/>
              <a:gd name="T50" fmla="*/ 89 w 164"/>
              <a:gd name="T51" fmla="*/ 63 h 164"/>
              <a:gd name="T52" fmla="*/ 95 w 164"/>
              <a:gd name="T53" fmla="*/ 97 h 164"/>
              <a:gd name="T54" fmla="*/ 104 w 164"/>
              <a:gd name="T55" fmla="*/ 100 h 164"/>
              <a:gd name="T56" fmla="*/ 113 w 164"/>
              <a:gd name="T57" fmla="*/ 103 h 164"/>
              <a:gd name="T58" fmla="*/ 128 w 164"/>
              <a:gd name="T59" fmla="*/ 111 h 164"/>
              <a:gd name="T60" fmla="*/ 137 w 164"/>
              <a:gd name="T61" fmla="*/ 119 h 164"/>
              <a:gd name="T62" fmla="*/ 148 w 164"/>
              <a:gd name="T63" fmla="*/ 123 h 164"/>
              <a:gd name="T64" fmla="*/ 94 w 164"/>
              <a:gd name="T65" fmla="*/ 144 h 164"/>
              <a:gd name="T66" fmla="*/ 1 w 164"/>
              <a:gd name="T67" fmla="*/ 70 h 164"/>
              <a:gd name="T68" fmla="*/ 2 w 164"/>
              <a:gd name="T69" fmla="*/ 103 h 164"/>
              <a:gd name="T70" fmla="*/ 17 w 164"/>
              <a:gd name="T71" fmla="*/ 133 h 164"/>
              <a:gd name="T72" fmla="*/ 52 w 164"/>
              <a:gd name="T73" fmla="*/ 159 h 164"/>
              <a:gd name="T74" fmla="*/ 84 w 164"/>
              <a:gd name="T75" fmla="*/ 131 h 164"/>
              <a:gd name="T76" fmla="*/ 81 w 164"/>
              <a:gd name="T77" fmla="*/ 117 h 164"/>
              <a:gd name="T78" fmla="*/ 85 w 164"/>
              <a:gd name="T79" fmla="*/ 105 h 164"/>
              <a:gd name="T80" fmla="*/ 75 w 164"/>
              <a:gd name="T81" fmla="*/ 101 h 164"/>
              <a:gd name="T82" fmla="*/ 64 w 164"/>
              <a:gd name="T83" fmla="*/ 94 h 164"/>
              <a:gd name="T84" fmla="*/ 47 w 164"/>
              <a:gd name="T85" fmla="*/ 87 h 164"/>
              <a:gd name="T86" fmla="*/ 40 w 164"/>
              <a:gd name="T87" fmla="*/ 74 h 164"/>
              <a:gd name="T88" fmla="*/ 36 w 164"/>
              <a:gd name="T89" fmla="*/ 72 h 164"/>
              <a:gd name="T90" fmla="*/ 35 w 164"/>
              <a:gd name="T91" fmla="*/ 75 h 164"/>
              <a:gd name="T92" fmla="*/ 30 w 164"/>
              <a:gd name="T93" fmla="*/ 61 h 164"/>
              <a:gd name="T94" fmla="*/ 30 w 164"/>
              <a:gd name="T95" fmla="*/ 47 h 164"/>
              <a:gd name="T96" fmla="*/ 36 w 164"/>
              <a:gd name="T97" fmla="*/ 32 h 164"/>
              <a:gd name="T98" fmla="*/ 35 w 164"/>
              <a:gd name="T99" fmla="*/ 23 h 164"/>
              <a:gd name="T100" fmla="*/ 74 w 164"/>
              <a:gd name="T101" fmla="*/ 6 h 164"/>
              <a:gd name="T102" fmla="*/ 88 w 164"/>
              <a:gd name="T103" fmla="*/ 0 h 164"/>
              <a:gd name="T104" fmla="*/ 51 w 164"/>
              <a:gd name="T105" fmla="*/ 6 h 164"/>
              <a:gd name="T106" fmla="*/ 24 w 164"/>
              <a:gd name="T107" fmla="*/ 24 h 164"/>
              <a:gd name="T108" fmla="*/ 6 w 164"/>
              <a:gd name="T109" fmla="*/ 52 h 164"/>
              <a:gd name="T110" fmla="*/ 87 w 164"/>
              <a:gd name="T111" fmla="*/ 103 h 164"/>
              <a:gd name="T112" fmla="*/ 76 w 164"/>
              <a:gd name="T113" fmla="*/ 91 h 164"/>
              <a:gd name="T114" fmla="*/ 73 w 164"/>
              <a:gd name="T115" fmla="*/ 83 h 164"/>
              <a:gd name="T116" fmla="*/ 59 w 164"/>
              <a:gd name="T117" fmla="*/ 86 h 164"/>
              <a:gd name="T118" fmla="*/ 66 w 164"/>
              <a:gd name="T119" fmla="*/ 68 h 164"/>
              <a:gd name="T120" fmla="*/ 81 w 164"/>
              <a:gd name="T121" fmla="*/ 68 h 164"/>
              <a:gd name="T122" fmla="*/ 85 w 164"/>
              <a:gd name="T123" fmla="*/ 6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 h="164">
                <a:moveTo>
                  <a:pt x="88" y="164"/>
                </a:moveTo>
                <a:cubicBezTo>
                  <a:pt x="92" y="164"/>
                  <a:pt x="96" y="163"/>
                  <a:pt x="100" y="162"/>
                </a:cubicBezTo>
                <a:cubicBezTo>
                  <a:pt x="103" y="162"/>
                  <a:pt x="106" y="161"/>
                  <a:pt x="108" y="160"/>
                </a:cubicBezTo>
                <a:cubicBezTo>
                  <a:pt x="110" y="160"/>
                  <a:pt x="111" y="159"/>
                  <a:pt x="112" y="159"/>
                </a:cubicBezTo>
                <a:cubicBezTo>
                  <a:pt x="115" y="158"/>
                  <a:pt x="117" y="157"/>
                  <a:pt x="120" y="155"/>
                </a:cubicBezTo>
                <a:cubicBezTo>
                  <a:pt x="121" y="155"/>
                  <a:pt x="122" y="154"/>
                  <a:pt x="123" y="153"/>
                </a:cubicBezTo>
                <a:cubicBezTo>
                  <a:pt x="128" y="151"/>
                  <a:pt x="133" y="147"/>
                  <a:pt x="137" y="143"/>
                </a:cubicBezTo>
                <a:cubicBezTo>
                  <a:pt x="138" y="142"/>
                  <a:pt x="139" y="141"/>
                  <a:pt x="140" y="140"/>
                </a:cubicBezTo>
                <a:cubicBezTo>
                  <a:pt x="141" y="139"/>
                  <a:pt x="142" y="138"/>
                  <a:pt x="143" y="137"/>
                </a:cubicBezTo>
                <a:cubicBezTo>
                  <a:pt x="144" y="136"/>
                  <a:pt x="146" y="134"/>
                  <a:pt x="147" y="133"/>
                </a:cubicBezTo>
                <a:cubicBezTo>
                  <a:pt x="149" y="130"/>
                  <a:pt x="150" y="128"/>
                  <a:pt x="152" y="125"/>
                </a:cubicBezTo>
                <a:cubicBezTo>
                  <a:pt x="153" y="125"/>
                  <a:pt x="153" y="124"/>
                  <a:pt x="153" y="123"/>
                </a:cubicBezTo>
                <a:cubicBezTo>
                  <a:pt x="154" y="122"/>
                  <a:pt x="155" y="121"/>
                  <a:pt x="155" y="120"/>
                </a:cubicBezTo>
                <a:cubicBezTo>
                  <a:pt x="156" y="119"/>
                  <a:pt x="156" y="118"/>
                  <a:pt x="156" y="118"/>
                </a:cubicBezTo>
                <a:cubicBezTo>
                  <a:pt x="157" y="117"/>
                  <a:pt x="157" y="115"/>
                  <a:pt x="158" y="114"/>
                </a:cubicBezTo>
                <a:cubicBezTo>
                  <a:pt x="158" y="113"/>
                  <a:pt x="159" y="112"/>
                  <a:pt x="159" y="110"/>
                </a:cubicBezTo>
                <a:cubicBezTo>
                  <a:pt x="160" y="108"/>
                  <a:pt x="161" y="105"/>
                  <a:pt x="162" y="103"/>
                </a:cubicBezTo>
                <a:cubicBezTo>
                  <a:pt x="162" y="101"/>
                  <a:pt x="162" y="100"/>
                  <a:pt x="163" y="99"/>
                </a:cubicBezTo>
                <a:cubicBezTo>
                  <a:pt x="163" y="97"/>
                  <a:pt x="163" y="96"/>
                  <a:pt x="163" y="95"/>
                </a:cubicBezTo>
                <a:cubicBezTo>
                  <a:pt x="164" y="93"/>
                  <a:pt x="164" y="92"/>
                  <a:pt x="164" y="91"/>
                </a:cubicBezTo>
                <a:cubicBezTo>
                  <a:pt x="164" y="88"/>
                  <a:pt x="164" y="85"/>
                  <a:pt x="164" y="82"/>
                </a:cubicBezTo>
                <a:cubicBezTo>
                  <a:pt x="164" y="79"/>
                  <a:pt x="164" y="76"/>
                  <a:pt x="164" y="74"/>
                </a:cubicBezTo>
                <a:cubicBezTo>
                  <a:pt x="164" y="72"/>
                  <a:pt x="164" y="71"/>
                  <a:pt x="163" y="70"/>
                </a:cubicBezTo>
                <a:cubicBezTo>
                  <a:pt x="163" y="68"/>
                  <a:pt x="163" y="67"/>
                  <a:pt x="163" y="66"/>
                </a:cubicBezTo>
                <a:cubicBezTo>
                  <a:pt x="162" y="64"/>
                  <a:pt x="162" y="63"/>
                  <a:pt x="162" y="62"/>
                </a:cubicBezTo>
                <a:cubicBezTo>
                  <a:pt x="161" y="59"/>
                  <a:pt x="160" y="56"/>
                  <a:pt x="159" y="54"/>
                </a:cubicBezTo>
                <a:cubicBezTo>
                  <a:pt x="159" y="53"/>
                  <a:pt x="159" y="53"/>
                  <a:pt x="159" y="52"/>
                </a:cubicBezTo>
                <a:cubicBezTo>
                  <a:pt x="158" y="50"/>
                  <a:pt x="157" y="48"/>
                  <a:pt x="156" y="46"/>
                </a:cubicBezTo>
                <a:cubicBezTo>
                  <a:pt x="156" y="46"/>
                  <a:pt x="156" y="45"/>
                  <a:pt x="155" y="45"/>
                </a:cubicBezTo>
                <a:cubicBezTo>
                  <a:pt x="155" y="44"/>
                  <a:pt x="154" y="42"/>
                  <a:pt x="153" y="41"/>
                </a:cubicBezTo>
                <a:cubicBezTo>
                  <a:pt x="151" y="38"/>
                  <a:pt x="149" y="34"/>
                  <a:pt x="147" y="31"/>
                </a:cubicBezTo>
                <a:cubicBezTo>
                  <a:pt x="146" y="30"/>
                  <a:pt x="144" y="28"/>
                  <a:pt x="143" y="27"/>
                </a:cubicBezTo>
                <a:cubicBezTo>
                  <a:pt x="142" y="26"/>
                  <a:pt x="141" y="25"/>
                  <a:pt x="140" y="24"/>
                </a:cubicBezTo>
                <a:cubicBezTo>
                  <a:pt x="139" y="23"/>
                  <a:pt x="138" y="22"/>
                  <a:pt x="137" y="21"/>
                </a:cubicBezTo>
                <a:cubicBezTo>
                  <a:pt x="135" y="20"/>
                  <a:pt x="134" y="18"/>
                  <a:pt x="131" y="16"/>
                </a:cubicBezTo>
                <a:cubicBezTo>
                  <a:pt x="129" y="14"/>
                  <a:pt x="126" y="12"/>
                  <a:pt x="123" y="11"/>
                </a:cubicBezTo>
                <a:cubicBezTo>
                  <a:pt x="122" y="10"/>
                  <a:pt x="121" y="9"/>
                  <a:pt x="120" y="9"/>
                </a:cubicBezTo>
                <a:cubicBezTo>
                  <a:pt x="119" y="9"/>
                  <a:pt x="118" y="8"/>
                  <a:pt x="118" y="8"/>
                </a:cubicBezTo>
                <a:cubicBezTo>
                  <a:pt x="117" y="8"/>
                  <a:pt x="117" y="7"/>
                  <a:pt x="116" y="7"/>
                </a:cubicBezTo>
                <a:cubicBezTo>
                  <a:pt x="116" y="7"/>
                  <a:pt x="115" y="7"/>
                  <a:pt x="115" y="7"/>
                </a:cubicBezTo>
                <a:cubicBezTo>
                  <a:pt x="114" y="6"/>
                  <a:pt x="113" y="6"/>
                  <a:pt x="112" y="6"/>
                </a:cubicBezTo>
                <a:cubicBezTo>
                  <a:pt x="112" y="6"/>
                  <a:pt x="112" y="6"/>
                  <a:pt x="112" y="6"/>
                </a:cubicBezTo>
                <a:cubicBezTo>
                  <a:pt x="111" y="5"/>
                  <a:pt x="110" y="5"/>
                  <a:pt x="109" y="4"/>
                </a:cubicBezTo>
                <a:cubicBezTo>
                  <a:pt x="109" y="4"/>
                  <a:pt x="109" y="4"/>
                  <a:pt x="108" y="4"/>
                </a:cubicBezTo>
                <a:cubicBezTo>
                  <a:pt x="106" y="3"/>
                  <a:pt x="104" y="3"/>
                  <a:pt x="101" y="2"/>
                </a:cubicBezTo>
                <a:cubicBezTo>
                  <a:pt x="100" y="2"/>
                  <a:pt x="99" y="2"/>
                  <a:pt x="99" y="2"/>
                </a:cubicBezTo>
                <a:cubicBezTo>
                  <a:pt x="98" y="1"/>
                  <a:pt x="97" y="1"/>
                  <a:pt x="97" y="1"/>
                </a:cubicBezTo>
                <a:cubicBezTo>
                  <a:pt x="94" y="1"/>
                  <a:pt x="91" y="0"/>
                  <a:pt x="88" y="0"/>
                </a:cubicBezTo>
                <a:cubicBezTo>
                  <a:pt x="88" y="4"/>
                  <a:pt x="88" y="4"/>
                  <a:pt x="88" y="4"/>
                </a:cubicBezTo>
                <a:cubicBezTo>
                  <a:pt x="91" y="5"/>
                  <a:pt x="94" y="5"/>
                  <a:pt x="98" y="6"/>
                </a:cubicBezTo>
                <a:cubicBezTo>
                  <a:pt x="97" y="6"/>
                  <a:pt x="97" y="6"/>
                  <a:pt x="96" y="6"/>
                </a:cubicBezTo>
                <a:cubicBezTo>
                  <a:pt x="96" y="7"/>
                  <a:pt x="95" y="7"/>
                  <a:pt x="95" y="7"/>
                </a:cubicBezTo>
                <a:cubicBezTo>
                  <a:pt x="93" y="8"/>
                  <a:pt x="92" y="7"/>
                  <a:pt x="90" y="7"/>
                </a:cubicBezTo>
                <a:cubicBezTo>
                  <a:pt x="90" y="8"/>
                  <a:pt x="91" y="8"/>
                  <a:pt x="92" y="8"/>
                </a:cubicBezTo>
                <a:cubicBezTo>
                  <a:pt x="93" y="9"/>
                  <a:pt x="94" y="9"/>
                  <a:pt x="96" y="9"/>
                </a:cubicBezTo>
                <a:cubicBezTo>
                  <a:pt x="97" y="9"/>
                  <a:pt x="98" y="9"/>
                  <a:pt x="98" y="8"/>
                </a:cubicBezTo>
                <a:cubicBezTo>
                  <a:pt x="99" y="8"/>
                  <a:pt x="99" y="7"/>
                  <a:pt x="99" y="7"/>
                </a:cubicBezTo>
                <a:cubicBezTo>
                  <a:pt x="99" y="7"/>
                  <a:pt x="100" y="7"/>
                  <a:pt x="100" y="6"/>
                </a:cubicBezTo>
                <a:cubicBezTo>
                  <a:pt x="101" y="7"/>
                  <a:pt x="102" y="7"/>
                  <a:pt x="103" y="7"/>
                </a:cubicBezTo>
                <a:cubicBezTo>
                  <a:pt x="102" y="8"/>
                  <a:pt x="101" y="7"/>
                  <a:pt x="101" y="8"/>
                </a:cubicBezTo>
                <a:cubicBezTo>
                  <a:pt x="102" y="9"/>
                  <a:pt x="103" y="8"/>
                  <a:pt x="104" y="7"/>
                </a:cubicBezTo>
                <a:cubicBezTo>
                  <a:pt x="104" y="8"/>
                  <a:pt x="104" y="8"/>
                  <a:pt x="105" y="8"/>
                </a:cubicBezTo>
                <a:cubicBezTo>
                  <a:pt x="106" y="8"/>
                  <a:pt x="107" y="8"/>
                  <a:pt x="108" y="9"/>
                </a:cubicBezTo>
                <a:cubicBezTo>
                  <a:pt x="110" y="9"/>
                  <a:pt x="112" y="10"/>
                  <a:pt x="114" y="11"/>
                </a:cubicBezTo>
                <a:cubicBezTo>
                  <a:pt x="113" y="11"/>
                  <a:pt x="113" y="11"/>
                  <a:pt x="113" y="11"/>
                </a:cubicBezTo>
                <a:cubicBezTo>
                  <a:pt x="112" y="11"/>
                  <a:pt x="112" y="10"/>
                  <a:pt x="111" y="11"/>
                </a:cubicBezTo>
                <a:cubicBezTo>
                  <a:pt x="111" y="12"/>
                  <a:pt x="112" y="12"/>
                  <a:pt x="112" y="12"/>
                </a:cubicBezTo>
                <a:cubicBezTo>
                  <a:pt x="113" y="13"/>
                  <a:pt x="114" y="13"/>
                  <a:pt x="114" y="14"/>
                </a:cubicBezTo>
                <a:cubicBezTo>
                  <a:pt x="113" y="16"/>
                  <a:pt x="112" y="14"/>
                  <a:pt x="111" y="14"/>
                </a:cubicBezTo>
                <a:cubicBezTo>
                  <a:pt x="110" y="14"/>
                  <a:pt x="108" y="17"/>
                  <a:pt x="107" y="15"/>
                </a:cubicBezTo>
                <a:cubicBezTo>
                  <a:pt x="107" y="14"/>
                  <a:pt x="108" y="13"/>
                  <a:pt x="109" y="12"/>
                </a:cubicBezTo>
                <a:cubicBezTo>
                  <a:pt x="108" y="12"/>
                  <a:pt x="108" y="13"/>
                  <a:pt x="108" y="13"/>
                </a:cubicBezTo>
                <a:cubicBezTo>
                  <a:pt x="108" y="13"/>
                  <a:pt x="107" y="13"/>
                  <a:pt x="107" y="13"/>
                </a:cubicBezTo>
                <a:cubicBezTo>
                  <a:pt x="106" y="14"/>
                  <a:pt x="106" y="14"/>
                  <a:pt x="105" y="14"/>
                </a:cubicBezTo>
                <a:cubicBezTo>
                  <a:pt x="104" y="14"/>
                  <a:pt x="104" y="14"/>
                  <a:pt x="103" y="14"/>
                </a:cubicBezTo>
                <a:cubicBezTo>
                  <a:pt x="102" y="15"/>
                  <a:pt x="101" y="15"/>
                  <a:pt x="100" y="16"/>
                </a:cubicBezTo>
                <a:cubicBezTo>
                  <a:pt x="100" y="16"/>
                  <a:pt x="99" y="16"/>
                  <a:pt x="99" y="16"/>
                </a:cubicBezTo>
                <a:cubicBezTo>
                  <a:pt x="98" y="16"/>
                  <a:pt x="96" y="17"/>
                  <a:pt x="95" y="18"/>
                </a:cubicBezTo>
                <a:cubicBezTo>
                  <a:pt x="94" y="18"/>
                  <a:pt x="93" y="19"/>
                  <a:pt x="92" y="19"/>
                </a:cubicBezTo>
                <a:cubicBezTo>
                  <a:pt x="92" y="20"/>
                  <a:pt x="91" y="21"/>
                  <a:pt x="91" y="21"/>
                </a:cubicBezTo>
                <a:cubicBezTo>
                  <a:pt x="91" y="22"/>
                  <a:pt x="92" y="22"/>
                  <a:pt x="92" y="23"/>
                </a:cubicBezTo>
                <a:cubicBezTo>
                  <a:pt x="92" y="23"/>
                  <a:pt x="91" y="24"/>
                  <a:pt x="92" y="24"/>
                </a:cubicBezTo>
                <a:cubicBezTo>
                  <a:pt x="92" y="24"/>
                  <a:pt x="93" y="24"/>
                  <a:pt x="94" y="24"/>
                </a:cubicBezTo>
                <a:cubicBezTo>
                  <a:pt x="95" y="24"/>
                  <a:pt x="96" y="26"/>
                  <a:pt x="97" y="26"/>
                </a:cubicBezTo>
                <a:cubicBezTo>
                  <a:pt x="98" y="27"/>
                  <a:pt x="99" y="27"/>
                  <a:pt x="100" y="27"/>
                </a:cubicBezTo>
                <a:cubicBezTo>
                  <a:pt x="101" y="27"/>
                  <a:pt x="102" y="27"/>
                  <a:pt x="102" y="28"/>
                </a:cubicBezTo>
                <a:cubicBezTo>
                  <a:pt x="103" y="29"/>
                  <a:pt x="101" y="29"/>
                  <a:pt x="101" y="30"/>
                </a:cubicBezTo>
                <a:cubicBezTo>
                  <a:pt x="102" y="30"/>
                  <a:pt x="101" y="31"/>
                  <a:pt x="101" y="32"/>
                </a:cubicBezTo>
                <a:cubicBezTo>
                  <a:pt x="101" y="32"/>
                  <a:pt x="102" y="33"/>
                  <a:pt x="102" y="33"/>
                </a:cubicBezTo>
                <a:cubicBezTo>
                  <a:pt x="103" y="33"/>
                  <a:pt x="104" y="32"/>
                  <a:pt x="105" y="31"/>
                </a:cubicBezTo>
                <a:cubicBezTo>
                  <a:pt x="105" y="30"/>
                  <a:pt x="105" y="29"/>
                  <a:pt x="106" y="28"/>
                </a:cubicBezTo>
                <a:cubicBezTo>
                  <a:pt x="110" y="28"/>
                  <a:pt x="113" y="26"/>
                  <a:pt x="113" y="22"/>
                </a:cubicBezTo>
                <a:cubicBezTo>
                  <a:pt x="113" y="22"/>
                  <a:pt x="113" y="21"/>
                  <a:pt x="113" y="21"/>
                </a:cubicBezTo>
                <a:cubicBezTo>
                  <a:pt x="113" y="20"/>
                  <a:pt x="114" y="19"/>
                  <a:pt x="114" y="19"/>
                </a:cubicBezTo>
                <a:cubicBezTo>
                  <a:pt x="115" y="18"/>
                  <a:pt x="115" y="18"/>
                  <a:pt x="115" y="18"/>
                </a:cubicBezTo>
                <a:cubicBezTo>
                  <a:pt x="115" y="17"/>
                  <a:pt x="116" y="16"/>
                  <a:pt x="116" y="16"/>
                </a:cubicBezTo>
                <a:cubicBezTo>
                  <a:pt x="116" y="16"/>
                  <a:pt x="116" y="16"/>
                  <a:pt x="116" y="16"/>
                </a:cubicBezTo>
                <a:cubicBezTo>
                  <a:pt x="117" y="16"/>
                  <a:pt x="117" y="16"/>
                  <a:pt x="118" y="16"/>
                </a:cubicBezTo>
                <a:cubicBezTo>
                  <a:pt x="118" y="16"/>
                  <a:pt x="119" y="17"/>
                  <a:pt x="120" y="17"/>
                </a:cubicBezTo>
                <a:cubicBezTo>
                  <a:pt x="120" y="17"/>
                  <a:pt x="121" y="16"/>
                  <a:pt x="121" y="16"/>
                </a:cubicBezTo>
                <a:cubicBezTo>
                  <a:pt x="122" y="17"/>
                  <a:pt x="123" y="18"/>
                  <a:pt x="123" y="18"/>
                </a:cubicBezTo>
                <a:cubicBezTo>
                  <a:pt x="124" y="18"/>
                  <a:pt x="125" y="18"/>
                  <a:pt x="125" y="19"/>
                </a:cubicBezTo>
                <a:cubicBezTo>
                  <a:pt x="125" y="20"/>
                  <a:pt x="124" y="20"/>
                  <a:pt x="124" y="21"/>
                </a:cubicBezTo>
                <a:cubicBezTo>
                  <a:pt x="124" y="21"/>
                  <a:pt x="124" y="21"/>
                  <a:pt x="124" y="21"/>
                </a:cubicBezTo>
                <a:cubicBezTo>
                  <a:pt x="124" y="22"/>
                  <a:pt x="125" y="22"/>
                  <a:pt x="125" y="22"/>
                </a:cubicBezTo>
                <a:cubicBezTo>
                  <a:pt x="126" y="23"/>
                  <a:pt x="127" y="22"/>
                  <a:pt x="127" y="22"/>
                </a:cubicBezTo>
                <a:cubicBezTo>
                  <a:pt x="128" y="22"/>
                  <a:pt x="129" y="21"/>
                  <a:pt x="129" y="20"/>
                </a:cubicBezTo>
                <a:cubicBezTo>
                  <a:pt x="130" y="21"/>
                  <a:pt x="131" y="22"/>
                  <a:pt x="132" y="22"/>
                </a:cubicBezTo>
                <a:cubicBezTo>
                  <a:pt x="132" y="23"/>
                  <a:pt x="132" y="23"/>
                  <a:pt x="132" y="23"/>
                </a:cubicBezTo>
                <a:cubicBezTo>
                  <a:pt x="132" y="24"/>
                  <a:pt x="132" y="25"/>
                  <a:pt x="132" y="26"/>
                </a:cubicBezTo>
                <a:cubicBezTo>
                  <a:pt x="132" y="27"/>
                  <a:pt x="134" y="27"/>
                  <a:pt x="135" y="28"/>
                </a:cubicBezTo>
                <a:cubicBezTo>
                  <a:pt x="135" y="28"/>
                  <a:pt x="135" y="29"/>
                  <a:pt x="136" y="29"/>
                </a:cubicBezTo>
                <a:cubicBezTo>
                  <a:pt x="136" y="30"/>
                  <a:pt x="137" y="30"/>
                  <a:pt x="137" y="30"/>
                </a:cubicBezTo>
                <a:cubicBezTo>
                  <a:pt x="137" y="32"/>
                  <a:pt x="135" y="32"/>
                  <a:pt x="135" y="34"/>
                </a:cubicBezTo>
                <a:cubicBezTo>
                  <a:pt x="135" y="34"/>
                  <a:pt x="134" y="34"/>
                  <a:pt x="134" y="35"/>
                </a:cubicBezTo>
                <a:cubicBezTo>
                  <a:pt x="134" y="37"/>
                  <a:pt x="136" y="36"/>
                  <a:pt x="137" y="37"/>
                </a:cubicBezTo>
                <a:cubicBezTo>
                  <a:pt x="137" y="37"/>
                  <a:pt x="137" y="38"/>
                  <a:pt x="137" y="39"/>
                </a:cubicBezTo>
                <a:cubicBezTo>
                  <a:pt x="137" y="39"/>
                  <a:pt x="137" y="41"/>
                  <a:pt x="136" y="41"/>
                </a:cubicBezTo>
                <a:cubicBezTo>
                  <a:pt x="135" y="41"/>
                  <a:pt x="135" y="40"/>
                  <a:pt x="134" y="40"/>
                </a:cubicBezTo>
                <a:cubicBezTo>
                  <a:pt x="134" y="40"/>
                  <a:pt x="134" y="40"/>
                  <a:pt x="133" y="39"/>
                </a:cubicBezTo>
                <a:cubicBezTo>
                  <a:pt x="133" y="39"/>
                  <a:pt x="132" y="39"/>
                  <a:pt x="132" y="39"/>
                </a:cubicBezTo>
                <a:cubicBezTo>
                  <a:pt x="130" y="39"/>
                  <a:pt x="129" y="39"/>
                  <a:pt x="129" y="39"/>
                </a:cubicBezTo>
                <a:cubicBezTo>
                  <a:pt x="130" y="37"/>
                  <a:pt x="131" y="36"/>
                  <a:pt x="132" y="35"/>
                </a:cubicBezTo>
                <a:cubicBezTo>
                  <a:pt x="133" y="34"/>
                  <a:pt x="134" y="34"/>
                  <a:pt x="134" y="33"/>
                </a:cubicBezTo>
                <a:cubicBezTo>
                  <a:pt x="133" y="33"/>
                  <a:pt x="132" y="34"/>
                  <a:pt x="131" y="34"/>
                </a:cubicBezTo>
                <a:cubicBezTo>
                  <a:pt x="130" y="34"/>
                  <a:pt x="129" y="35"/>
                  <a:pt x="129" y="35"/>
                </a:cubicBezTo>
                <a:cubicBezTo>
                  <a:pt x="127" y="35"/>
                  <a:pt x="125" y="35"/>
                  <a:pt x="124" y="35"/>
                </a:cubicBezTo>
                <a:cubicBezTo>
                  <a:pt x="124" y="36"/>
                  <a:pt x="125" y="36"/>
                  <a:pt x="125" y="37"/>
                </a:cubicBezTo>
                <a:cubicBezTo>
                  <a:pt x="125" y="37"/>
                  <a:pt x="124" y="37"/>
                  <a:pt x="124" y="37"/>
                </a:cubicBezTo>
                <a:cubicBezTo>
                  <a:pt x="123" y="36"/>
                  <a:pt x="123" y="36"/>
                  <a:pt x="123" y="35"/>
                </a:cubicBezTo>
                <a:cubicBezTo>
                  <a:pt x="123" y="35"/>
                  <a:pt x="121" y="35"/>
                  <a:pt x="120" y="35"/>
                </a:cubicBezTo>
                <a:cubicBezTo>
                  <a:pt x="119" y="35"/>
                  <a:pt x="119" y="36"/>
                  <a:pt x="118" y="37"/>
                </a:cubicBezTo>
                <a:cubicBezTo>
                  <a:pt x="120" y="37"/>
                  <a:pt x="121" y="36"/>
                  <a:pt x="122" y="37"/>
                </a:cubicBezTo>
                <a:cubicBezTo>
                  <a:pt x="121" y="38"/>
                  <a:pt x="120" y="39"/>
                  <a:pt x="120" y="41"/>
                </a:cubicBezTo>
                <a:cubicBezTo>
                  <a:pt x="120" y="41"/>
                  <a:pt x="121" y="42"/>
                  <a:pt x="121" y="42"/>
                </a:cubicBezTo>
                <a:cubicBezTo>
                  <a:pt x="122" y="42"/>
                  <a:pt x="122" y="42"/>
                  <a:pt x="122" y="42"/>
                </a:cubicBezTo>
                <a:cubicBezTo>
                  <a:pt x="123" y="42"/>
                  <a:pt x="123" y="42"/>
                  <a:pt x="123" y="42"/>
                </a:cubicBezTo>
                <a:cubicBezTo>
                  <a:pt x="124" y="42"/>
                  <a:pt x="125" y="41"/>
                  <a:pt x="126" y="41"/>
                </a:cubicBezTo>
                <a:cubicBezTo>
                  <a:pt x="127" y="42"/>
                  <a:pt x="125" y="43"/>
                  <a:pt x="123" y="43"/>
                </a:cubicBezTo>
                <a:cubicBezTo>
                  <a:pt x="122" y="44"/>
                  <a:pt x="120" y="44"/>
                  <a:pt x="119" y="44"/>
                </a:cubicBezTo>
                <a:cubicBezTo>
                  <a:pt x="118" y="45"/>
                  <a:pt x="116" y="47"/>
                  <a:pt x="116" y="45"/>
                </a:cubicBezTo>
                <a:cubicBezTo>
                  <a:pt x="116" y="44"/>
                  <a:pt x="117" y="44"/>
                  <a:pt x="117" y="43"/>
                </a:cubicBezTo>
                <a:cubicBezTo>
                  <a:pt x="116" y="43"/>
                  <a:pt x="115" y="44"/>
                  <a:pt x="113" y="44"/>
                </a:cubicBezTo>
                <a:cubicBezTo>
                  <a:pt x="112" y="45"/>
                  <a:pt x="109" y="46"/>
                  <a:pt x="108" y="48"/>
                </a:cubicBezTo>
                <a:cubicBezTo>
                  <a:pt x="108" y="48"/>
                  <a:pt x="108" y="49"/>
                  <a:pt x="108" y="49"/>
                </a:cubicBezTo>
                <a:cubicBezTo>
                  <a:pt x="108" y="49"/>
                  <a:pt x="107" y="49"/>
                  <a:pt x="106" y="49"/>
                </a:cubicBezTo>
                <a:cubicBezTo>
                  <a:pt x="105" y="50"/>
                  <a:pt x="105" y="50"/>
                  <a:pt x="104" y="50"/>
                </a:cubicBezTo>
                <a:cubicBezTo>
                  <a:pt x="104" y="51"/>
                  <a:pt x="103" y="51"/>
                  <a:pt x="103" y="51"/>
                </a:cubicBezTo>
                <a:cubicBezTo>
                  <a:pt x="102" y="51"/>
                  <a:pt x="102" y="52"/>
                  <a:pt x="101" y="52"/>
                </a:cubicBezTo>
                <a:cubicBezTo>
                  <a:pt x="101" y="53"/>
                  <a:pt x="100" y="53"/>
                  <a:pt x="100" y="53"/>
                </a:cubicBezTo>
                <a:cubicBezTo>
                  <a:pt x="99" y="54"/>
                  <a:pt x="99" y="55"/>
                  <a:pt x="98" y="55"/>
                </a:cubicBezTo>
                <a:cubicBezTo>
                  <a:pt x="98" y="55"/>
                  <a:pt x="97" y="55"/>
                  <a:pt x="97" y="55"/>
                </a:cubicBezTo>
                <a:cubicBezTo>
                  <a:pt x="97" y="56"/>
                  <a:pt x="97" y="57"/>
                  <a:pt x="97" y="59"/>
                </a:cubicBezTo>
                <a:cubicBezTo>
                  <a:pt x="96" y="59"/>
                  <a:pt x="95" y="60"/>
                  <a:pt x="93" y="61"/>
                </a:cubicBezTo>
                <a:cubicBezTo>
                  <a:pt x="93" y="61"/>
                  <a:pt x="92" y="61"/>
                  <a:pt x="91" y="62"/>
                </a:cubicBezTo>
                <a:cubicBezTo>
                  <a:pt x="90" y="62"/>
                  <a:pt x="90" y="63"/>
                  <a:pt x="89" y="63"/>
                </a:cubicBezTo>
                <a:cubicBezTo>
                  <a:pt x="89" y="64"/>
                  <a:pt x="88" y="64"/>
                  <a:pt x="88" y="64"/>
                </a:cubicBezTo>
                <a:cubicBezTo>
                  <a:pt x="88" y="103"/>
                  <a:pt x="88" y="103"/>
                  <a:pt x="88" y="103"/>
                </a:cubicBezTo>
                <a:cubicBezTo>
                  <a:pt x="88" y="102"/>
                  <a:pt x="89" y="102"/>
                  <a:pt x="89" y="101"/>
                </a:cubicBezTo>
                <a:cubicBezTo>
                  <a:pt x="89" y="100"/>
                  <a:pt x="89" y="99"/>
                  <a:pt x="90" y="99"/>
                </a:cubicBezTo>
                <a:cubicBezTo>
                  <a:pt x="91" y="99"/>
                  <a:pt x="92" y="99"/>
                  <a:pt x="93" y="98"/>
                </a:cubicBezTo>
                <a:cubicBezTo>
                  <a:pt x="94" y="98"/>
                  <a:pt x="94" y="98"/>
                  <a:pt x="95" y="97"/>
                </a:cubicBezTo>
                <a:cubicBezTo>
                  <a:pt x="95" y="97"/>
                  <a:pt x="96" y="96"/>
                  <a:pt x="96" y="97"/>
                </a:cubicBezTo>
                <a:cubicBezTo>
                  <a:pt x="97" y="98"/>
                  <a:pt x="95" y="98"/>
                  <a:pt x="96" y="99"/>
                </a:cubicBezTo>
                <a:cubicBezTo>
                  <a:pt x="97" y="99"/>
                  <a:pt x="98" y="98"/>
                  <a:pt x="99" y="98"/>
                </a:cubicBezTo>
                <a:cubicBezTo>
                  <a:pt x="99" y="98"/>
                  <a:pt x="100" y="98"/>
                  <a:pt x="100" y="98"/>
                </a:cubicBezTo>
                <a:cubicBezTo>
                  <a:pt x="101" y="99"/>
                  <a:pt x="101" y="100"/>
                  <a:pt x="102" y="100"/>
                </a:cubicBezTo>
                <a:cubicBezTo>
                  <a:pt x="103" y="100"/>
                  <a:pt x="103" y="99"/>
                  <a:pt x="104" y="100"/>
                </a:cubicBezTo>
                <a:cubicBezTo>
                  <a:pt x="105" y="100"/>
                  <a:pt x="105" y="100"/>
                  <a:pt x="106" y="100"/>
                </a:cubicBezTo>
                <a:cubicBezTo>
                  <a:pt x="107" y="100"/>
                  <a:pt x="107" y="100"/>
                  <a:pt x="108" y="99"/>
                </a:cubicBezTo>
                <a:cubicBezTo>
                  <a:pt x="110" y="99"/>
                  <a:pt x="110" y="100"/>
                  <a:pt x="111" y="101"/>
                </a:cubicBezTo>
                <a:cubicBezTo>
                  <a:pt x="112" y="101"/>
                  <a:pt x="112" y="100"/>
                  <a:pt x="112" y="100"/>
                </a:cubicBezTo>
                <a:cubicBezTo>
                  <a:pt x="112" y="101"/>
                  <a:pt x="113" y="101"/>
                  <a:pt x="113" y="102"/>
                </a:cubicBezTo>
                <a:cubicBezTo>
                  <a:pt x="113" y="102"/>
                  <a:pt x="113" y="102"/>
                  <a:pt x="113" y="103"/>
                </a:cubicBezTo>
                <a:cubicBezTo>
                  <a:pt x="114" y="103"/>
                  <a:pt x="114" y="103"/>
                  <a:pt x="115" y="103"/>
                </a:cubicBezTo>
                <a:cubicBezTo>
                  <a:pt x="116" y="104"/>
                  <a:pt x="116" y="105"/>
                  <a:pt x="117" y="105"/>
                </a:cubicBezTo>
                <a:cubicBezTo>
                  <a:pt x="118" y="106"/>
                  <a:pt x="119" y="107"/>
                  <a:pt x="120" y="107"/>
                </a:cubicBezTo>
                <a:cubicBezTo>
                  <a:pt x="121" y="107"/>
                  <a:pt x="122" y="107"/>
                  <a:pt x="122" y="107"/>
                </a:cubicBezTo>
                <a:cubicBezTo>
                  <a:pt x="124" y="107"/>
                  <a:pt x="125" y="108"/>
                  <a:pt x="127" y="109"/>
                </a:cubicBezTo>
                <a:cubicBezTo>
                  <a:pt x="127" y="110"/>
                  <a:pt x="128" y="110"/>
                  <a:pt x="128" y="111"/>
                </a:cubicBezTo>
                <a:cubicBezTo>
                  <a:pt x="128" y="111"/>
                  <a:pt x="128" y="112"/>
                  <a:pt x="129" y="112"/>
                </a:cubicBezTo>
                <a:cubicBezTo>
                  <a:pt x="129" y="114"/>
                  <a:pt x="131" y="114"/>
                  <a:pt x="130" y="116"/>
                </a:cubicBezTo>
                <a:cubicBezTo>
                  <a:pt x="130" y="117"/>
                  <a:pt x="131" y="117"/>
                  <a:pt x="131" y="117"/>
                </a:cubicBezTo>
                <a:cubicBezTo>
                  <a:pt x="132" y="117"/>
                  <a:pt x="132" y="118"/>
                  <a:pt x="133" y="118"/>
                </a:cubicBezTo>
                <a:cubicBezTo>
                  <a:pt x="133" y="118"/>
                  <a:pt x="134" y="118"/>
                  <a:pt x="134" y="118"/>
                </a:cubicBezTo>
                <a:cubicBezTo>
                  <a:pt x="135" y="118"/>
                  <a:pt x="136" y="119"/>
                  <a:pt x="137" y="119"/>
                </a:cubicBezTo>
                <a:cubicBezTo>
                  <a:pt x="137" y="119"/>
                  <a:pt x="138" y="119"/>
                  <a:pt x="138" y="119"/>
                </a:cubicBezTo>
                <a:cubicBezTo>
                  <a:pt x="139" y="120"/>
                  <a:pt x="139" y="121"/>
                  <a:pt x="139" y="121"/>
                </a:cubicBezTo>
                <a:cubicBezTo>
                  <a:pt x="140" y="121"/>
                  <a:pt x="140" y="121"/>
                  <a:pt x="141" y="121"/>
                </a:cubicBezTo>
                <a:cubicBezTo>
                  <a:pt x="142" y="121"/>
                  <a:pt x="143" y="122"/>
                  <a:pt x="144" y="122"/>
                </a:cubicBezTo>
                <a:cubicBezTo>
                  <a:pt x="145" y="122"/>
                  <a:pt x="145" y="121"/>
                  <a:pt x="146" y="122"/>
                </a:cubicBezTo>
                <a:cubicBezTo>
                  <a:pt x="147" y="122"/>
                  <a:pt x="147" y="122"/>
                  <a:pt x="148" y="123"/>
                </a:cubicBezTo>
                <a:cubicBezTo>
                  <a:pt x="138" y="140"/>
                  <a:pt x="121" y="153"/>
                  <a:pt x="100" y="158"/>
                </a:cubicBezTo>
                <a:cubicBezTo>
                  <a:pt x="100" y="157"/>
                  <a:pt x="100" y="156"/>
                  <a:pt x="100" y="155"/>
                </a:cubicBezTo>
                <a:cubicBezTo>
                  <a:pt x="100" y="154"/>
                  <a:pt x="100" y="153"/>
                  <a:pt x="100" y="151"/>
                </a:cubicBezTo>
                <a:cubicBezTo>
                  <a:pt x="100" y="150"/>
                  <a:pt x="99" y="148"/>
                  <a:pt x="99" y="147"/>
                </a:cubicBezTo>
                <a:cubicBezTo>
                  <a:pt x="99" y="147"/>
                  <a:pt x="97" y="145"/>
                  <a:pt x="96" y="145"/>
                </a:cubicBezTo>
                <a:cubicBezTo>
                  <a:pt x="95" y="144"/>
                  <a:pt x="94" y="144"/>
                  <a:pt x="94" y="144"/>
                </a:cubicBezTo>
                <a:cubicBezTo>
                  <a:pt x="92" y="143"/>
                  <a:pt x="90" y="142"/>
                  <a:pt x="89" y="140"/>
                </a:cubicBezTo>
                <a:cubicBezTo>
                  <a:pt x="89" y="140"/>
                  <a:pt x="89" y="139"/>
                  <a:pt x="89" y="139"/>
                </a:cubicBezTo>
                <a:cubicBezTo>
                  <a:pt x="88" y="138"/>
                  <a:pt x="88" y="138"/>
                  <a:pt x="88" y="138"/>
                </a:cubicBezTo>
                <a:lnTo>
                  <a:pt x="88" y="164"/>
                </a:lnTo>
                <a:close/>
                <a:moveTo>
                  <a:pt x="1" y="66"/>
                </a:moveTo>
                <a:cubicBezTo>
                  <a:pt x="1" y="67"/>
                  <a:pt x="1" y="68"/>
                  <a:pt x="1" y="70"/>
                </a:cubicBezTo>
                <a:cubicBezTo>
                  <a:pt x="1" y="71"/>
                  <a:pt x="0" y="72"/>
                  <a:pt x="0" y="74"/>
                </a:cubicBezTo>
                <a:cubicBezTo>
                  <a:pt x="0" y="76"/>
                  <a:pt x="0" y="79"/>
                  <a:pt x="0" y="82"/>
                </a:cubicBezTo>
                <a:cubicBezTo>
                  <a:pt x="0" y="85"/>
                  <a:pt x="0" y="88"/>
                  <a:pt x="0" y="91"/>
                </a:cubicBezTo>
                <a:cubicBezTo>
                  <a:pt x="0" y="92"/>
                  <a:pt x="1" y="93"/>
                  <a:pt x="1" y="95"/>
                </a:cubicBezTo>
                <a:cubicBezTo>
                  <a:pt x="1" y="96"/>
                  <a:pt x="1" y="97"/>
                  <a:pt x="1" y="99"/>
                </a:cubicBezTo>
                <a:cubicBezTo>
                  <a:pt x="2" y="100"/>
                  <a:pt x="2" y="101"/>
                  <a:pt x="2" y="103"/>
                </a:cubicBezTo>
                <a:cubicBezTo>
                  <a:pt x="3" y="105"/>
                  <a:pt x="4" y="108"/>
                  <a:pt x="5" y="110"/>
                </a:cubicBezTo>
                <a:cubicBezTo>
                  <a:pt x="5" y="112"/>
                  <a:pt x="6" y="113"/>
                  <a:pt x="6" y="114"/>
                </a:cubicBezTo>
                <a:cubicBezTo>
                  <a:pt x="7" y="115"/>
                  <a:pt x="7" y="117"/>
                  <a:pt x="8" y="118"/>
                </a:cubicBezTo>
                <a:cubicBezTo>
                  <a:pt x="8" y="118"/>
                  <a:pt x="9" y="119"/>
                  <a:pt x="9" y="120"/>
                </a:cubicBezTo>
                <a:cubicBezTo>
                  <a:pt x="9" y="121"/>
                  <a:pt x="10" y="122"/>
                  <a:pt x="11" y="123"/>
                </a:cubicBezTo>
                <a:cubicBezTo>
                  <a:pt x="13" y="127"/>
                  <a:pt x="15" y="130"/>
                  <a:pt x="17" y="133"/>
                </a:cubicBezTo>
                <a:cubicBezTo>
                  <a:pt x="19" y="134"/>
                  <a:pt x="20" y="136"/>
                  <a:pt x="21" y="137"/>
                </a:cubicBezTo>
                <a:cubicBezTo>
                  <a:pt x="22" y="138"/>
                  <a:pt x="23" y="139"/>
                  <a:pt x="24" y="140"/>
                </a:cubicBezTo>
                <a:cubicBezTo>
                  <a:pt x="25" y="141"/>
                  <a:pt x="26" y="142"/>
                  <a:pt x="27" y="143"/>
                </a:cubicBezTo>
                <a:cubicBezTo>
                  <a:pt x="31" y="147"/>
                  <a:pt x="36" y="151"/>
                  <a:pt x="41" y="153"/>
                </a:cubicBezTo>
                <a:cubicBezTo>
                  <a:pt x="42" y="154"/>
                  <a:pt x="43" y="155"/>
                  <a:pt x="45" y="155"/>
                </a:cubicBezTo>
                <a:cubicBezTo>
                  <a:pt x="47" y="157"/>
                  <a:pt x="49" y="158"/>
                  <a:pt x="52" y="159"/>
                </a:cubicBezTo>
                <a:cubicBezTo>
                  <a:pt x="53" y="159"/>
                  <a:pt x="54" y="160"/>
                  <a:pt x="56" y="160"/>
                </a:cubicBezTo>
                <a:cubicBezTo>
                  <a:pt x="64" y="163"/>
                  <a:pt x="73" y="164"/>
                  <a:pt x="82" y="164"/>
                </a:cubicBezTo>
                <a:cubicBezTo>
                  <a:pt x="84" y="164"/>
                  <a:pt x="86" y="164"/>
                  <a:pt x="88" y="164"/>
                </a:cubicBezTo>
                <a:cubicBezTo>
                  <a:pt x="88" y="138"/>
                  <a:pt x="88" y="138"/>
                  <a:pt x="88" y="138"/>
                </a:cubicBezTo>
                <a:cubicBezTo>
                  <a:pt x="87" y="137"/>
                  <a:pt x="87" y="137"/>
                  <a:pt x="87" y="136"/>
                </a:cubicBezTo>
                <a:cubicBezTo>
                  <a:pt x="86" y="135"/>
                  <a:pt x="85" y="133"/>
                  <a:pt x="84" y="131"/>
                </a:cubicBezTo>
                <a:cubicBezTo>
                  <a:pt x="83" y="130"/>
                  <a:pt x="83" y="129"/>
                  <a:pt x="82" y="128"/>
                </a:cubicBezTo>
                <a:cubicBezTo>
                  <a:pt x="82" y="128"/>
                  <a:pt x="80" y="127"/>
                  <a:pt x="80" y="127"/>
                </a:cubicBezTo>
                <a:cubicBezTo>
                  <a:pt x="80" y="126"/>
                  <a:pt x="80" y="125"/>
                  <a:pt x="80" y="124"/>
                </a:cubicBezTo>
                <a:cubicBezTo>
                  <a:pt x="80" y="123"/>
                  <a:pt x="81" y="123"/>
                  <a:pt x="81" y="122"/>
                </a:cubicBezTo>
                <a:cubicBezTo>
                  <a:pt x="81" y="121"/>
                  <a:pt x="80" y="121"/>
                  <a:pt x="80" y="120"/>
                </a:cubicBezTo>
                <a:cubicBezTo>
                  <a:pt x="80" y="119"/>
                  <a:pt x="81" y="118"/>
                  <a:pt x="81" y="117"/>
                </a:cubicBezTo>
                <a:cubicBezTo>
                  <a:pt x="81" y="117"/>
                  <a:pt x="81" y="116"/>
                  <a:pt x="82" y="116"/>
                </a:cubicBezTo>
                <a:cubicBezTo>
                  <a:pt x="82" y="115"/>
                  <a:pt x="83" y="115"/>
                  <a:pt x="83" y="115"/>
                </a:cubicBezTo>
                <a:cubicBezTo>
                  <a:pt x="83" y="114"/>
                  <a:pt x="83" y="114"/>
                  <a:pt x="84" y="113"/>
                </a:cubicBezTo>
                <a:cubicBezTo>
                  <a:pt x="84" y="113"/>
                  <a:pt x="86" y="112"/>
                  <a:pt x="86" y="111"/>
                </a:cubicBezTo>
                <a:cubicBezTo>
                  <a:pt x="86" y="111"/>
                  <a:pt x="86" y="107"/>
                  <a:pt x="86" y="106"/>
                </a:cubicBezTo>
                <a:cubicBezTo>
                  <a:pt x="86" y="106"/>
                  <a:pt x="85" y="105"/>
                  <a:pt x="85" y="105"/>
                </a:cubicBezTo>
                <a:cubicBezTo>
                  <a:pt x="85" y="104"/>
                  <a:pt x="84" y="102"/>
                  <a:pt x="83" y="102"/>
                </a:cubicBezTo>
                <a:cubicBezTo>
                  <a:pt x="83" y="102"/>
                  <a:pt x="82" y="103"/>
                  <a:pt x="82" y="104"/>
                </a:cubicBezTo>
                <a:cubicBezTo>
                  <a:pt x="82" y="104"/>
                  <a:pt x="82" y="105"/>
                  <a:pt x="81" y="105"/>
                </a:cubicBezTo>
                <a:cubicBezTo>
                  <a:pt x="80" y="105"/>
                  <a:pt x="80" y="104"/>
                  <a:pt x="78" y="104"/>
                </a:cubicBezTo>
                <a:cubicBezTo>
                  <a:pt x="78" y="104"/>
                  <a:pt x="77" y="104"/>
                  <a:pt x="77" y="103"/>
                </a:cubicBezTo>
                <a:cubicBezTo>
                  <a:pt x="76" y="103"/>
                  <a:pt x="76" y="102"/>
                  <a:pt x="75" y="101"/>
                </a:cubicBezTo>
                <a:cubicBezTo>
                  <a:pt x="74" y="101"/>
                  <a:pt x="74" y="101"/>
                  <a:pt x="73" y="100"/>
                </a:cubicBezTo>
                <a:cubicBezTo>
                  <a:pt x="73" y="100"/>
                  <a:pt x="73" y="99"/>
                  <a:pt x="73" y="99"/>
                </a:cubicBezTo>
                <a:cubicBezTo>
                  <a:pt x="72" y="98"/>
                  <a:pt x="71" y="96"/>
                  <a:pt x="70" y="96"/>
                </a:cubicBezTo>
                <a:cubicBezTo>
                  <a:pt x="69" y="95"/>
                  <a:pt x="68" y="95"/>
                  <a:pt x="67" y="95"/>
                </a:cubicBezTo>
                <a:cubicBezTo>
                  <a:pt x="67" y="95"/>
                  <a:pt x="66" y="95"/>
                  <a:pt x="66" y="94"/>
                </a:cubicBezTo>
                <a:cubicBezTo>
                  <a:pt x="65" y="94"/>
                  <a:pt x="65" y="94"/>
                  <a:pt x="64" y="94"/>
                </a:cubicBezTo>
                <a:cubicBezTo>
                  <a:pt x="63" y="93"/>
                  <a:pt x="62" y="90"/>
                  <a:pt x="60" y="90"/>
                </a:cubicBezTo>
                <a:cubicBezTo>
                  <a:pt x="59" y="91"/>
                  <a:pt x="58" y="91"/>
                  <a:pt x="57" y="91"/>
                </a:cubicBezTo>
                <a:cubicBezTo>
                  <a:pt x="56" y="91"/>
                  <a:pt x="55" y="91"/>
                  <a:pt x="54" y="90"/>
                </a:cubicBezTo>
                <a:cubicBezTo>
                  <a:pt x="53" y="90"/>
                  <a:pt x="51" y="89"/>
                  <a:pt x="50" y="89"/>
                </a:cubicBezTo>
                <a:cubicBezTo>
                  <a:pt x="50" y="89"/>
                  <a:pt x="49" y="88"/>
                  <a:pt x="49" y="88"/>
                </a:cubicBezTo>
                <a:cubicBezTo>
                  <a:pt x="48" y="87"/>
                  <a:pt x="47" y="87"/>
                  <a:pt x="47" y="87"/>
                </a:cubicBezTo>
                <a:cubicBezTo>
                  <a:pt x="46" y="87"/>
                  <a:pt x="46" y="86"/>
                  <a:pt x="45" y="86"/>
                </a:cubicBezTo>
                <a:cubicBezTo>
                  <a:pt x="44" y="85"/>
                  <a:pt x="44" y="85"/>
                  <a:pt x="44" y="84"/>
                </a:cubicBezTo>
                <a:cubicBezTo>
                  <a:pt x="44" y="83"/>
                  <a:pt x="44" y="83"/>
                  <a:pt x="44" y="82"/>
                </a:cubicBezTo>
                <a:cubicBezTo>
                  <a:pt x="45" y="80"/>
                  <a:pt x="43" y="79"/>
                  <a:pt x="42" y="77"/>
                </a:cubicBezTo>
                <a:cubicBezTo>
                  <a:pt x="41" y="76"/>
                  <a:pt x="41" y="76"/>
                  <a:pt x="40" y="75"/>
                </a:cubicBezTo>
                <a:cubicBezTo>
                  <a:pt x="40" y="74"/>
                  <a:pt x="40" y="74"/>
                  <a:pt x="40" y="74"/>
                </a:cubicBezTo>
                <a:cubicBezTo>
                  <a:pt x="39" y="73"/>
                  <a:pt x="39" y="72"/>
                  <a:pt x="38" y="71"/>
                </a:cubicBezTo>
                <a:cubicBezTo>
                  <a:pt x="38" y="71"/>
                  <a:pt x="37" y="70"/>
                  <a:pt x="37" y="69"/>
                </a:cubicBezTo>
                <a:cubicBezTo>
                  <a:pt x="36" y="68"/>
                  <a:pt x="37" y="67"/>
                  <a:pt x="37" y="66"/>
                </a:cubicBezTo>
                <a:cubicBezTo>
                  <a:pt x="36" y="65"/>
                  <a:pt x="34" y="65"/>
                  <a:pt x="34" y="68"/>
                </a:cubicBezTo>
                <a:cubicBezTo>
                  <a:pt x="34" y="68"/>
                  <a:pt x="35" y="69"/>
                  <a:pt x="35" y="69"/>
                </a:cubicBezTo>
                <a:cubicBezTo>
                  <a:pt x="35" y="70"/>
                  <a:pt x="35" y="71"/>
                  <a:pt x="36" y="72"/>
                </a:cubicBezTo>
                <a:cubicBezTo>
                  <a:pt x="36" y="72"/>
                  <a:pt x="37" y="73"/>
                  <a:pt x="37" y="74"/>
                </a:cubicBezTo>
                <a:cubicBezTo>
                  <a:pt x="37" y="75"/>
                  <a:pt x="37" y="76"/>
                  <a:pt x="37" y="77"/>
                </a:cubicBezTo>
                <a:cubicBezTo>
                  <a:pt x="38" y="77"/>
                  <a:pt x="39" y="78"/>
                  <a:pt x="38" y="79"/>
                </a:cubicBezTo>
                <a:cubicBezTo>
                  <a:pt x="37" y="79"/>
                  <a:pt x="37" y="78"/>
                  <a:pt x="37" y="78"/>
                </a:cubicBezTo>
                <a:cubicBezTo>
                  <a:pt x="36" y="78"/>
                  <a:pt x="35" y="77"/>
                  <a:pt x="35" y="76"/>
                </a:cubicBezTo>
                <a:cubicBezTo>
                  <a:pt x="35" y="76"/>
                  <a:pt x="35" y="75"/>
                  <a:pt x="35" y="75"/>
                </a:cubicBezTo>
                <a:cubicBezTo>
                  <a:pt x="35" y="73"/>
                  <a:pt x="32" y="73"/>
                  <a:pt x="32" y="72"/>
                </a:cubicBezTo>
                <a:cubicBezTo>
                  <a:pt x="32" y="71"/>
                  <a:pt x="33" y="71"/>
                  <a:pt x="33" y="70"/>
                </a:cubicBezTo>
                <a:cubicBezTo>
                  <a:pt x="33" y="69"/>
                  <a:pt x="32" y="69"/>
                  <a:pt x="32" y="68"/>
                </a:cubicBezTo>
                <a:cubicBezTo>
                  <a:pt x="32" y="67"/>
                  <a:pt x="32" y="66"/>
                  <a:pt x="32" y="65"/>
                </a:cubicBezTo>
                <a:cubicBezTo>
                  <a:pt x="32" y="64"/>
                  <a:pt x="32" y="63"/>
                  <a:pt x="32" y="63"/>
                </a:cubicBezTo>
                <a:cubicBezTo>
                  <a:pt x="31" y="62"/>
                  <a:pt x="30" y="61"/>
                  <a:pt x="30" y="61"/>
                </a:cubicBezTo>
                <a:cubicBezTo>
                  <a:pt x="29" y="61"/>
                  <a:pt x="28" y="61"/>
                  <a:pt x="28" y="60"/>
                </a:cubicBezTo>
                <a:cubicBezTo>
                  <a:pt x="28" y="60"/>
                  <a:pt x="28" y="58"/>
                  <a:pt x="27" y="58"/>
                </a:cubicBezTo>
                <a:cubicBezTo>
                  <a:pt x="27" y="57"/>
                  <a:pt x="27" y="56"/>
                  <a:pt x="27" y="54"/>
                </a:cubicBezTo>
                <a:cubicBezTo>
                  <a:pt x="27" y="53"/>
                  <a:pt x="27" y="52"/>
                  <a:pt x="27" y="51"/>
                </a:cubicBezTo>
                <a:cubicBezTo>
                  <a:pt x="28" y="50"/>
                  <a:pt x="29" y="50"/>
                  <a:pt x="29" y="49"/>
                </a:cubicBezTo>
                <a:cubicBezTo>
                  <a:pt x="29" y="48"/>
                  <a:pt x="29" y="48"/>
                  <a:pt x="30" y="47"/>
                </a:cubicBezTo>
                <a:cubicBezTo>
                  <a:pt x="30" y="46"/>
                  <a:pt x="32" y="45"/>
                  <a:pt x="33" y="44"/>
                </a:cubicBezTo>
                <a:cubicBezTo>
                  <a:pt x="34" y="42"/>
                  <a:pt x="35" y="41"/>
                  <a:pt x="35" y="40"/>
                </a:cubicBezTo>
                <a:cubicBezTo>
                  <a:pt x="36" y="39"/>
                  <a:pt x="36" y="38"/>
                  <a:pt x="36" y="38"/>
                </a:cubicBezTo>
                <a:cubicBezTo>
                  <a:pt x="36" y="37"/>
                  <a:pt x="34" y="36"/>
                  <a:pt x="34" y="35"/>
                </a:cubicBezTo>
                <a:cubicBezTo>
                  <a:pt x="35" y="34"/>
                  <a:pt x="35" y="34"/>
                  <a:pt x="36" y="34"/>
                </a:cubicBezTo>
                <a:cubicBezTo>
                  <a:pt x="36" y="34"/>
                  <a:pt x="36" y="33"/>
                  <a:pt x="36" y="32"/>
                </a:cubicBezTo>
                <a:cubicBezTo>
                  <a:pt x="36" y="31"/>
                  <a:pt x="36" y="31"/>
                  <a:pt x="36" y="30"/>
                </a:cubicBezTo>
                <a:cubicBezTo>
                  <a:pt x="36" y="29"/>
                  <a:pt x="37" y="29"/>
                  <a:pt x="36" y="28"/>
                </a:cubicBezTo>
                <a:cubicBezTo>
                  <a:pt x="36" y="27"/>
                  <a:pt x="35" y="28"/>
                  <a:pt x="34" y="28"/>
                </a:cubicBezTo>
                <a:cubicBezTo>
                  <a:pt x="33" y="27"/>
                  <a:pt x="34" y="26"/>
                  <a:pt x="34" y="26"/>
                </a:cubicBezTo>
                <a:cubicBezTo>
                  <a:pt x="34" y="25"/>
                  <a:pt x="34" y="25"/>
                  <a:pt x="34" y="24"/>
                </a:cubicBezTo>
                <a:cubicBezTo>
                  <a:pt x="34" y="24"/>
                  <a:pt x="35" y="23"/>
                  <a:pt x="35" y="23"/>
                </a:cubicBezTo>
                <a:cubicBezTo>
                  <a:pt x="34" y="23"/>
                  <a:pt x="34" y="22"/>
                  <a:pt x="34" y="21"/>
                </a:cubicBezTo>
                <a:cubicBezTo>
                  <a:pt x="43" y="13"/>
                  <a:pt x="55" y="8"/>
                  <a:pt x="68" y="6"/>
                </a:cubicBezTo>
                <a:cubicBezTo>
                  <a:pt x="68" y="6"/>
                  <a:pt x="68" y="6"/>
                  <a:pt x="68" y="6"/>
                </a:cubicBezTo>
                <a:cubicBezTo>
                  <a:pt x="68" y="6"/>
                  <a:pt x="68" y="6"/>
                  <a:pt x="69" y="6"/>
                </a:cubicBezTo>
                <a:cubicBezTo>
                  <a:pt x="70" y="6"/>
                  <a:pt x="70" y="6"/>
                  <a:pt x="71" y="6"/>
                </a:cubicBezTo>
                <a:cubicBezTo>
                  <a:pt x="72" y="6"/>
                  <a:pt x="73" y="6"/>
                  <a:pt x="74" y="6"/>
                </a:cubicBezTo>
                <a:cubicBezTo>
                  <a:pt x="75" y="6"/>
                  <a:pt x="78" y="8"/>
                  <a:pt x="79" y="7"/>
                </a:cubicBezTo>
                <a:cubicBezTo>
                  <a:pt x="79" y="7"/>
                  <a:pt x="79" y="6"/>
                  <a:pt x="79" y="6"/>
                </a:cubicBezTo>
                <a:cubicBezTo>
                  <a:pt x="80" y="5"/>
                  <a:pt x="80" y="5"/>
                  <a:pt x="80" y="4"/>
                </a:cubicBezTo>
                <a:cubicBezTo>
                  <a:pt x="81" y="4"/>
                  <a:pt x="81" y="4"/>
                  <a:pt x="82" y="4"/>
                </a:cubicBezTo>
                <a:cubicBezTo>
                  <a:pt x="84" y="4"/>
                  <a:pt x="86" y="4"/>
                  <a:pt x="88" y="4"/>
                </a:cubicBezTo>
                <a:cubicBezTo>
                  <a:pt x="88" y="0"/>
                  <a:pt x="88" y="0"/>
                  <a:pt x="88" y="0"/>
                </a:cubicBezTo>
                <a:cubicBezTo>
                  <a:pt x="86" y="0"/>
                  <a:pt x="85" y="0"/>
                  <a:pt x="84" y="0"/>
                </a:cubicBezTo>
                <a:cubicBezTo>
                  <a:pt x="83" y="0"/>
                  <a:pt x="83" y="0"/>
                  <a:pt x="82" y="0"/>
                </a:cubicBezTo>
                <a:cubicBezTo>
                  <a:pt x="81" y="0"/>
                  <a:pt x="80" y="0"/>
                  <a:pt x="80" y="0"/>
                </a:cubicBezTo>
                <a:cubicBezTo>
                  <a:pt x="71" y="0"/>
                  <a:pt x="63" y="2"/>
                  <a:pt x="56" y="4"/>
                </a:cubicBezTo>
                <a:cubicBezTo>
                  <a:pt x="54" y="5"/>
                  <a:pt x="53" y="5"/>
                  <a:pt x="52" y="6"/>
                </a:cubicBezTo>
                <a:cubicBezTo>
                  <a:pt x="52" y="6"/>
                  <a:pt x="51" y="6"/>
                  <a:pt x="51" y="6"/>
                </a:cubicBezTo>
                <a:cubicBezTo>
                  <a:pt x="50" y="6"/>
                  <a:pt x="49" y="7"/>
                  <a:pt x="48" y="7"/>
                </a:cubicBezTo>
                <a:cubicBezTo>
                  <a:pt x="47" y="8"/>
                  <a:pt x="46" y="8"/>
                  <a:pt x="45" y="9"/>
                </a:cubicBezTo>
                <a:cubicBezTo>
                  <a:pt x="43" y="9"/>
                  <a:pt x="42" y="10"/>
                  <a:pt x="41" y="11"/>
                </a:cubicBezTo>
                <a:cubicBezTo>
                  <a:pt x="37" y="13"/>
                  <a:pt x="32" y="17"/>
                  <a:pt x="28" y="20"/>
                </a:cubicBezTo>
                <a:cubicBezTo>
                  <a:pt x="28" y="20"/>
                  <a:pt x="27" y="21"/>
                  <a:pt x="27" y="21"/>
                </a:cubicBezTo>
                <a:cubicBezTo>
                  <a:pt x="26" y="22"/>
                  <a:pt x="25" y="23"/>
                  <a:pt x="24" y="24"/>
                </a:cubicBezTo>
                <a:cubicBezTo>
                  <a:pt x="23" y="25"/>
                  <a:pt x="22" y="26"/>
                  <a:pt x="21" y="27"/>
                </a:cubicBezTo>
                <a:cubicBezTo>
                  <a:pt x="20" y="28"/>
                  <a:pt x="19" y="30"/>
                  <a:pt x="17" y="31"/>
                </a:cubicBezTo>
                <a:cubicBezTo>
                  <a:pt x="15" y="34"/>
                  <a:pt x="13" y="38"/>
                  <a:pt x="11" y="41"/>
                </a:cubicBezTo>
                <a:cubicBezTo>
                  <a:pt x="10" y="42"/>
                  <a:pt x="9" y="44"/>
                  <a:pt x="9" y="45"/>
                </a:cubicBezTo>
                <a:cubicBezTo>
                  <a:pt x="9" y="45"/>
                  <a:pt x="8" y="46"/>
                  <a:pt x="8" y="46"/>
                </a:cubicBezTo>
                <a:cubicBezTo>
                  <a:pt x="7" y="48"/>
                  <a:pt x="6" y="50"/>
                  <a:pt x="6" y="52"/>
                </a:cubicBezTo>
                <a:cubicBezTo>
                  <a:pt x="5" y="53"/>
                  <a:pt x="5" y="53"/>
                  <a:pt x="5" y="54"/>
                </a:cubicBezTo>
                <a:cubicBezTo>
                  <a:pt x="4" y="56"/>
                  <a:pt x="3" y="59"/>
                  <a:pt x="2" y="62"/>
                </a:cubicBezTo>
                <a:cubicBezTo>
                  <a:pt x="2" y="63"/>
                  <a:pt x="2" y="64"/>
                  <a:pt x="1" y="66"/>
                </a:cubicBezTo>
                <a:close/>
                <a:moveTo>
                  <a:pt x="88" y="64"/>
                </a:moveTo>
                <a:cubicBezTo>
                  <a:pt x="88" y="103"/>
                  <a:pt x="88" y="103"/>
                  <a:pt x="88" y="103"/>
                </a:cubicBezTo>
                <a:cubicBezTo>
                  <a:pt x="87" y="103"/>
                  <a:pt x="87" y="103"/>
                  <a:pt x="87" y="103"/>
                </a:cubicBezTo>
                <a:cubicBezTo>
                  <a:pt x="86" y="103"/>
                  <a:pt x="85" y="102"/>
                  <a:pt x="85" y="102"/>
                </a:cubicBezTo>
                <a:cubicBezTo>
                  <a:pt x="83" y="101"/>
                  <a:pt x="82" y="102"/>
                  <a:pt x="80" y="102"/>
                </a:cubicBezTo>
                <a:cubicBezTo>
                  <a:pt x="79" y="102"/>
                  <a:pt x="76" y="100"/>
                  <a:pt x="76" y="99"/>
                </a:cubicBezTo>
                <a:cubicBezTo>
                  <a:pt x="76" y="98"/>
                  <a:pt x="77" y="96"/>
                  <a:pt x="77" y="95"/>
                </a:cubicBezTo>
                <a:cubicBezTo>
                  <a:pt x="77" y="94"/>
                  <a:pt x="78" y="94"/>
                  <a:pt x="78" y="93"/>
                </a:cubicBezTo>
                <a:cubicBezTo>
                  <a:pt x="78" y="92"/>
                  <a:pt x="76" y="91"/>
                  <a:pt x="76" y="91"/>
                </a:cubicBezTo>
                <a:cubicBezTo>
                  <a:pt x="74" y="91"/>
                  <a:pt x="72" y="92"/>
                  <a:pt x="70" y="91"/>
                </a:cubicBezTo>
                <a:cubicBezTo>
                  <a:pt x="69" y="90"/>
                  <a:pt x="70" y="90"/>
                  <a:pt x="70" y="89"/>
                </a:cubicBezTo>
                <a:cubicBezTo>
                  <a:pt x="71" y="89"/>
                  <a:pt x="70" y="88"/>
                  <a:pt x="71" y="88"/>
                </a:cubicBezTo>
                <a:cubicBezTo>
                  <a:pt x="71" y="88"/>
                  <a:pt x="71" y="87"/>
                  <a:pt x="72" y="87"/>
                </a:cubicBezTo>
                <a:cubicBezTo>
                  <a:pt x="72" y="86"/>
                  <a:pt x="72" y="85"/>
                  <a:pt x="72" y="85"/>
                </a:cubicBezTo>
                <a:cubicBezTo>
                  <a:pt x="72" y="84"/>
                  <a:pt x="73" y="84"/>
                  <a:pt x="73" y="83"/>
                </a:cubicBezTo>
                <a:cubicBezTo>
                  <a:pt x="73" y="83"/>
                  <a:pt x="73" y="82"/>
                  <a:pt x="72" y="82"/>
                </a:cubicBezTo>
                <a:cubicBezTo>
                  <a:pt x="71" y="82"/>
                  <a:pt x="70" y="82"/>
                  <a:pt x="69" y="82"/>
                </a:cubicBezTo>
                <a:cubicBezTo>
                  <a:pt x="67" y="83"/>
                  <a:pt x="67" y="86"/>
                  <a:pt x="65" y="86"/>
                </a:cubicBezTo>
                <a:cubicBezTo>
                  <a:pt x="65" y="86"/>
                  <a:pt x="64" y="86"/>
                  <a:pt x="63" y="87"/>
                </a:cubicBezTo>
                <a:cubicBezTo>
                  <a:pt x="63" y="87"/>
                  <a:pt x="62" y="87"/>
                  <a:pt x="61" y="87"/>
                </a:cubicBezTo>
                <a:cubicBezTo>
                  <a:pt x="60" y="87"/>
                  <a:pt x="59" y="86"/>
                  <a:pt x="59" y="86"/>
                </a:cubicBezTo>
                <a:cubicBezTo>
                  <a:pt x="58" y="85"/>
                  <a:pt x="57" y="83"/>
                  <a:pt x="57" y="83"/>
                </a:cubicBezTo>
                <a:cubicBezTo>
                  <a:pt x="56" y="80"/>
                  <a:pt x="57" y="78"/>
                  <a:pt x="58" y="76"/>
                </a:cubicBezTo>
                <a:cubicBezTo>
                  <a:pt x="58" y="76"/>
                  <a:pt x="59" y="75"/>
                  <a:pt x="59" y="75"/>
                </a:cubicBezTo>
                <a:cubicBezTo>
                  <a:pt x="59" y="74"/>
                  <a:pt x="59" y="73"/>
                  <a:pt x="59" y="73"/>
                </a:cubicBezTo>
                <a:cubicBezTo>
                  <a:pt x="59" y="71"/>
                  <a:pt x="61" y="71"/>
                  <a:pt x="62" y="70"/>
                </a:cubicBezTo>
                <a:cubicBezTo>
                  <a:pt x="63" y="69"/>
                  <a:pt x="65" y="68"/>
                  <a:pt x="66" y="68"/>
                </a:cubicBezTo>
                <a:cubicBezTo>
                  <a:pt x="67" y="68"/>
                  <a:pt x="68" y="68"/>
                  <a:pt x="69" y="69"/>
                </a:cubicBezTo>
                <a:cubicBezTo>
                  <a:pt x="69" y="69"/>
                  <a:pt x="70" y="69"/>
                  <a:pt x="70" y="69"/>
                </a:cubicBezTo>
                <a:cubicBezTo>
                  <a:pt x="72" y="69"/>
                  <a:pt x="72" y="68"/>
                  <a:pt x="74" y="67"/>
                </a:cubicBezTo>
                <a:cubicBezTo>
                  <a:pt x="75" y="68"/>
                  <a:pt x="76" y="67"/>
                  <a:pt x="77" y="67"/>
                </a:cubicBezTo>
                <a:cubicBezTo>
                  <a:pt x="78" y="67"/>
                  <a:pt x="79" y="68"/>
                  <a:pt x="79" y="68"/>
                </a:cubicBezTo>
                <a:cubicBezTo>
                  <a:pt x="80" y="68"/>
                  <a:pt x="80" y="68"/>
                  <a:pt x="81" y="68"/>
                </a:cubicBezTo>
                <a:cubicBezTo>
                  <a:pt x="82" y="68"/>
                  <a:pt x="82" y="69"/>
                  <a:pt x="83" y="70"/>
                </a:cubicBezTo>
                <a:cubicBezTo>
                  <a:pt x="83" y="71"/>
                  <a:pt x="82" y="71"/>
                  <a:pt x="82" y="72"/>
                </a:cubicBezTo>
                <a:cubicBezTo>
                  <a:pt x="83" y="73"/>
                  <a:pt x="85" y="73"/>
                  <a:pt x="86" y="74"/>
                </a:cubicBezTo>
                <a:cubicBezTo>
                  <a:pt x="86" y="73"/>
                  <a:pt x="86" y="72"/>
                  <a:pt x="86" y="71"/>
                </a:cubicBezTo>
                <a:cubicBezTo>
                  <a:pt x="86" y="70"/>
                  <a:pt x="86" y="70"/>
                  <a:pt x="86" y="70"/>
                </a:cubicBezTo>
                <a:cubicBezTo>
                  <a:pt x="86" y="69"/>
                  <a:pt x="85" y="69"/>
                  <a:pt x="85" y="68"/>
                </a:cubicBezTo>
                <a:cubicBezTo>
                  <a:pt x="85" y="66"/>
                  <a:pt x="86" y="65"/>
                  <a:pt x="88" y="6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73" name="Freeform 307"/>
          <p:cNvSpPr/>
          <p:nvPr/>
        </p:nvSpPr>
        <p:spPr bwMode="auto">
          <a:xfrm>
            <a:off x="5541963" y="3424238"/>
            <a:ext cx="90487" cy="257175"/>
          </a:xfrm>
          <a:custGeom>
            <a:avLst/>
            <a:gdLst>
              <a:gd name="T0" fmla="*/ 6 w 53"/>
              <a:gd name="T1" fmla="*/ 18 h 152"/>
              <a:gd name="T2" fmla="*/ 1 w 53"/>
              <a:gd name="T3" fmla="*/ 37 h 152"/>
              <a:gd name="T4" fmla="*/ 4 w 53"/>
              <a:gd name="T5" fmla="*/ 53 h 152"/>
              <a:gd name="T6" fmla="*/ 19 w 53"/>
              <a:gd name="T7" fmla="*/ 69 h 152"/>
              <a:gd name="T8" fmla="*/ 19 w 53"/>
              <a:gd name="T9" fmla="*/ 152 h 152"/>
              <a:gd name="T10" fmla="*/ 34 w 53"/>
              <a:gd name="T11" fmla="*/ 152 h 152"/>
              <a:gd name="T12" fmla="*/ 34 w 53"/>
              <a:gd name="T13" fmla="*/ 69 h 152"/>
              <a:gd name="T14" fmla="*/ 48 w 53"/>
              <a:gd name="T15" fmla="*/ 53 h 152"/>
              <a:gd name="T16" fmla="*/ 52 w 53"/>
              <a:gd name="T17" fmla="*/ 37 h 152"/>
              <a:gd name="T18" fmla="*/ 47 w 53"/>
              <a:gd name="T19" fmla="*/ 18 h 152"/>
              <a:gd name="T20" fmla="*/ 35 w 53"/>
              <a:gd name="T21" fmla="*/ 0 h 152"/>
              <a:gd name="T22" fmla="*/ 39 w 53"/>
              <a:gd name="T23" fmla="*/ 36 h 152"/>
              <a:gd name="T24" fmla="*/ 34 w 53"/>
              <a:gd name="T25" fmla="*/ 36 h 152"/>
              <a:gd name="T26" fmla="*/ 30 w 53"/>
              <a:gd name="T27" fmla="*/ 0 h 152"/>
              <a:gd name="T28" fmla="*/ 26 w 53"/>
              <a:gd name="T29" fmla="*/ 0 h 152"/>
              <a:gd name="T30" fmla="*/ 23 w 53"/>
              <a:gd name="T31" fmla="*/ 0 h 152"/>
              <a:gd name="T32" fmla="*/ 19 w 53"/>
              <a:gd name="T33" fmla="*/ 36 h 152"/>
              <a:gd name="T34" fmla="*/ 14 w 53"/>
              <a:gd name="T35" fmla="*/ 36 h 152"/>
              <a:gd name="T36" fmla="*/ 18 w 53"/>
              <a:gd name="T37" fmla="*/ 0 h 152"/>
              <a:gd name="T38" fmla="*/ 6 w 53"/>
              <a:gd name="T39" fmla="*/ 1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152">
                <a:moveTo>
                  <a:pt x="6" y="18"/>
                </a:moveTo>
                <a:cubicBezTo>
                  <a:pt x="4" y="24"/>
                  <a:pt x="1" y="30"/>
                  <a:pt x="1" y="37"/>
                </a:cubicBezTo>
                <a:cubicBezTo>
                  <a:pt x="0" y="43"/>
                  <a:pt x="1" y="47"/>
                  <a:pt x="4" y="53"/>
                </a:cubicBezTo>
                <a:cubicBezTo>
                  <a:pt x="7" y="58"/>
                  <a:pt x="13" y="66"/>
                  <a:pt x="19" y="69"/>
                </a:cubicBezTo>
                <a:cubicBezTo>
                  <a:pt x="19" y="152"/>
                  <a:pt x="19" y="152"/>
                  <a:pt x="19" y="152"/>
                </a:cubicBezTo>
                <a:cubicBezTo>
                  <a:pt x="34" y="152"/>
                  <a:pt x="34" y="152"/>
                  <a:pt x="34" y="152"/>
                </a:cubicBezTo>
                <a:cubicBezTo>
                  <a:pt x="34" y="69"/>
                  <a:pt x="34" y="69"/>
                  <a:pt x="34" y="69"/>
                </a:cubicBezTo>
                <a:cubicBezTo>
                  <a:pt x="40" y="66"/>
                  <a:pt x="45" y="58"/>
                  <a:pt x="48" y="53"/>
                </a:cubicBezTo>
                <a:cubicBezTo>
                  <a:pt x="51" y="47"/>
                  <a:pt x="53" y="43"/>
                  <a:pt x="52" y="37"/>
                </a:cubicBezTo>
                <a:cubicBezTo>
                  <a:pt x="51" y="30"/>
                  <a:pt x="49" y="24"/>
                  <a:pt x="47" y="18"/>
                </a:cubicBezTo>
                <a:cubicBezTo>
                  <a:pt x="45" y="13"/>
                  <a:pt x="41" y="1"/>
                  <a:pt x="35" y="0"/>
                </a:cubicBezTo>
                <a:cubicBezTo>
                  <a:pt x="39" y="36"/>
                  <a:pt x="39" y="36"/>
                  <a:pt x="39" y="36"/>
                </a:cubicBezTo>
                <a:cubicBezTo>
                  <a:pt x="34" y="36"/>
                  <a:pt x="34" y="36"/>
                  <a:pt x="34" y="36"/>
                </a:cubicBezTo>
                <a:cubicBezTo>
                  <a:pt x="30" y="0"/>
                  <a:pt x="30" y="0"/>
                  <a:pt x="30" y="0"/>
                </a:cubicBezTo>
                <a:cubicBezTo>
                  <a:pt x="26" y="0"/>
                  <a:pt x="26" y="0"/>
                  <a:pt x="26" y="0"/>
                </a:cubicBezTo>
                <a:cubicBezTo>
                  <a:pt x="23" y="0"/>
                  <a:pt x="23" y="0"/>
                  <a:pt x="23" y="0"/>
                </a:cubicBezTo>
                <a:cubicBezTo>
                  <a:pt x="19" y="36"/>
                  <a:pt x="19" y="36"/>
                  <a:pt x="19" y="36"/>
                </a:cubicBezTo>
                <a:cubicBezTo>
                  <a:pt x="14" y="36"/>
                  <a:pt x="14" y="36"/>
                  <a:pt x="14" y="36"/>
                </a:cubicBezTo>
                <a:cubicBezTo>
                  <a:pt x="18" y="0"/>
                  <a:pt x="18" y="0"/>
                  <a:pt x="18" y="0"/>
                </a:cubicBezTo>
                <a:cubicBezTo>
                  <a:pt x="11" y="1"/>
                  <a:pt x="8" y="13"/>
                  <a:pt x="6" y="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74" name="Freeform 308"/>
          <p:cNvSpPr/>
          <p:nvPr/>
        </p:nvSpPr>
        <p:spPr bwMode="auto">
          <a:xfrm>
            <a:off x="5659438" y="3417888"/>
            <a:ext cx="95250" cy="263525"/>
          </a:xfrm>
          <a:custGeom>
            <a:avLst/>
            <a:gdLst>
              <a:gd name="T0" fmla="*/ 35 w 56"/>
              <a:gd name="T1" fmla="*/ 156 h 156"/>
              <a:gd name="T2" fmla="*/ 35 w 56"/>
              <a:gd name="T3" fmla="*/ 75 h 156"/>
              <a:gd name="T4" fmla="*/ 56 w 56"/>
              <a:gd name="T5" fmla="*/ 42 h 156"/>
              <a:gd name="T6" fmla="*/ 28 w 56"/>
              <a:gd name="T7" fmla="*/ 0 h 156"/>
              <a:gd name="T8" fmla="*/ 0 w 56"/>
              <a:gd name="T9" fmla="*/ 42 h 156"/>
              <a:gd name="T10" fmla="*/ 21 w 56"/>
              <a:gd name="T11" fmla="*/ 75 h 156"/>
              <a:gd name="T12" fmla="*/ 21 w 56"/>
              <a:gd name="T13" fmla="*/ 156 h 156"/>
              <a:gd name="T14" fmla="*/ 35 w 56"/>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156">
                <a:moveTo>
                  <a:pt x="35" y="156"/>
                </a:moveTo>
                <a:cubicBezTo>
                  <a:pt x="35" y="75"/>
                  <a:pt x="35" y="75"/>
                  <a:pt x="35" y="75"/>
                </a:cubicBezTo>
                <a:cubicBezTo>
                  <a:pt x="47" y="71"/>
                  <a:pt x="56" y="58"/>
                  <a:pt x="56" y="42"/>
                </a:cubicBezTo>
                <a:cubicBezTo>
                  <a:pt x="56" y="23"/>
                  <a:pt x="44" y="0"/>
                  <a:pt x="28" y="0"/>
                </a:cubicBezTo>
                <a:cubicBezTo>
                  <a:pt x="13" y="0"/>
                  <a:pt x="0" y="23"/>
                  <a:pt x="0" y="42"/>
                </a:cubicBezTo>
                <a:cubicBezTo>
                  <a:pt x="0" y="58"/>
                  <a:pt x="9" y="71"/>
                  <a:pt x="21" y="75"/>
                </a:cubicBezTo>
                <a:cubicBezTo>
                  <a:pt x="21" y="156"/>
                  <a:pt x="21" y="156"/>
                  <a:pt x="21" y="156"/>
                </a:cubicBezTo>
                <a:lnTo>
                  <a:pt x="35" y="15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75" name="Freeform 309"/>
          <p:cNvSpPr/>
          <p:nvPr/>
        </p:nvSpPr>
        <p:spPr bwMode="auto">
          <a:xfrm>
            <a:off x="5610225" y="3714750"/>
            <a:ext cx="227013" cy="234950"/>
          </a:xfrm>
          <a:custGeom>
            <a:avLst/>
            <a:gdLst>
              <a:gd name="T0" fmla="*/ 68 w 134"/>
              <a:gd name="T1" fmla="*/ 0 h 139"/>
              <a:gd name="T2" fmla="*/ 52 w 134"/>
              <a:gd name="T3" fmla="*/ 30 h 139"/>
              <a:gd name="T4" fmla="*/ 52 w 134"/>
              <a:gd name="T5" fmla="*/ 52 h 139"/>
              <a:gd name="T6" fmla="*/ 0 w 134"/>
              <a:gd name="T7" fmla="*/ 74 h 139"/>
              <a:gd name="T8" fmla="*/ 0 w 134"/>
              <a:gd name="T9" fmla="*/ 89 h 139"/>
              <a:gd name="T10" fmla="*/ 52 w 134"/>
              <a:gd name="T11" fmla="*/ 78 h 139"/>
              <a:gd name="T12" fmla="*/ 52 w 134"/>
              <a:gd name="T13" fmla="*/ 108 h 139"/>
              <a:gd name="T14" fmla="*/ 30 w 134"/>
              <a:gd name="T15" fmla="*/ 124 h 139"/>
              <a:gd name="T16" fmla="*/ 30 w 134"/>
              <a:gd name="T17" fmla="*/ 139 h 139"/>
              <a:gd name="T18" fmla="*/ 67 w 134"/>
              <a:gd name="T19" fmla="*/ 126 h 139"/>
              <a:gd name="T20" fmla="*/ 104 w 134"/>
              <a:gd name="T21" fmla="*/ 139 h 139"/>
              <a:gd name="T22" fmla="*/ 104 w 134"/>
              <a:gd name="T23" fmla="*/ 124 h 139"/>
              <a:gd name="T24" fmla="*/ 83 w 134"/>
              <a:gd name="T25" fmla="*/ 108 h 139"/>
              <a:gd name="T26" fmla="*/ 83 w 134"/>
              <a:gd name="T27" fmla="*/ 78 h 139"/>
              <a:gd name="T28" fmla="*/ 134 w 134"/>
              <a:gd name="T29" fmla="*/ 89 h 139"/>
              <a:gd name="T30" fmla="*/ 134 w 134"/>
              <a:gd name="T31" fmla="*/ 74 h 139"/>
              <a:gd name="T32" fmla="*/ 83 w 134"/>
              <a:gd name="T33" fmla="*/ 52 h 139"/>
              <a:gd name="T34" fmla="*/ 83 w 134"/>
              <a:gd name="T35" fmla="*/ 30 h 139"/>
              <a:gd name="T36" fmla="*/ 68 w 134"/>
              <a:gd name="T3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4" h="139">
                <a:moveTo>
                  <a:pt x="68" y="0"/>
                </a:moveTo>
                <a:cubicBezTo>
                  <a:pt x="59" y="0"/>
                  <a:pt x="52" y="22"/>
                  <a:pt x="52" y="30"/>
                </a:cubicBezTo>
                <a:cubicBezTo>
                  <a:pt x="52" y="52"/>
                  <a:pt x="52" y="52"/>
                  <a:pt x="52" y="52"/>
                </a:cubicBezTo>
                <a:cubicBezTo>
                  <a:pt x="0" y="74"/>
                  <a:pt x="0" y="74"/>
                  <a:pt x="0" y="74"/>
                </a:cubicBezTo>
                <a:cubicBezTo>
                  <a:pt x="0" y="89"/>
                  <a:pt x="0" y="89"/>
                  <a:pt x="0" y="89"/>
                </a:cubicBezTo>
                <a:cubicBezTo>
                  <a:pt x="52" y="78"/>
                  <a:pt x="52" y="78"/>
                  <a:pt x="52" y="78"/>
                </a:cubicBezTo>
                <a:cubicBezTo>
                  <a:pt x="52" y="108"/>
                  <a:pt x="52" y="108"/>
                  <a:pt x="52" y="108"/>
                </a:cubicBezTo>
                <a:cubicBezTo>
                  <a:pt x="30" y="124"/>
                  <a:pt x="30" y="124"/>
                  <a:pt x="30" y="124"/>
                </a:cubicBezTo>
                <a:cubicBezTo>
                  <a:pt x="30" y="139"/>
                  <a:pt x="30" y="139"/>
                  <a:pt x="30" y="139"/>
                </a:cubicBezTo>
                <a:cubicBezTo>
                  <a:pt x="67" y="126"/>
                  <a:pt x="67" y="126"/>
                  <a:pt x="67" y="126"/>
                </a:cubicBezTo>
                <a:cubicBezTo>
                  <a:pt x="104" y="139"/>
                  <a:pt x="104" y="139"/>
                  <a:pt x="104" y="139"/>
                </a:cubicBezTo>
                <a:cubicBezTo>
                  <a:pt x="104" y="124"/>
                  <a:pt x="104" y="124"/>
                  <a:pt x="104" y="124"/>
                </a:cubicBezTo>
                <a:cubicBezTo>
                  <a:pt x="83" y="108"/>
                  <a:pt x="83" y="108"/>
                  <a:pt x="83" y="108"/>
                </a:cubicBezTo>
                <a:cubicBezTo>
                  <a:pt x="83" y="78"/>
                  <a:pt x="83" y="78"/>
                  <a:pt x="83" y="78"/>
                </a:cubicBezTo>
                <a:cubicBezTo>
                  <a:pt x="134" y="89"/>
                  <a:pt x="134" y="89"/>
                  <a:pt x="134" y="89"/>
                </a:cubicBezTo>
                <a:cubicBezTo>
                  <a:pt x="134" y="74"/>
                  <a:pt x="134" y="74"/>
                  <a:pt x="134" y="74"/>
                </a:cubicBezTo>
                <a:cubicBezTo>
                  <a:pt x="83" y="52"/>
                  <a:pt x="83" y="52"/>
                  <a:pt x="83" y="52"/>
                </a:cubicBezTo>
                <a:cubicBezTo>
                  <a:pt x="83" y="30"/>
                  <a:pt x="83" y="30"/>
                  <a:pt x="83" y="30"/>
                </a:cubicBezTo>
                <a:cubicBezTo>
                  <a:pt x="83" y="22"/>
                  <a:pt x="76" y="0"/>
                  <a:pt x="68"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76" name="Freeform 310"/>
          <p:cNvSpPr/>
          <p:nvPr/>
        </p:nvSpPr>
        <p:spPr bwMode="auto">
          <a:xfrm>
            <a:off x="6156325" y="3460750"/>
            <a:ext cx="211138" cy="187325"/>
          </a:xfrm>
          <a:custGeom>
            <a:avLst/>
            <a:gdLst>
              <a:gd name="T0" fmla="*/ 13 w 124"/>
              <a:gd name="T1" fmla="*/ 11 h 111"/>
              <a:gd name="T2" fmla="*/ 1 w 124"/>
              <a:gd name="T3" fmla="*/ 34 h 111"/>
              <a:gd name="T4" fmla="*/ 0 w 124"/>
              <a:gd name="T5" fmla="*/ 40 h 111"/>
              <a:gd name="T6" fmla="*/ 0 w 124"/>
              <a:gd name="T7" fmla="*/ 41 h 111"/>
              <a:gd name="T8" fmla="*/ 0 w 124"/>
              <a:gd name="T9" fmla="*/ 47 h 111"/>
              <a:gd name="T10" fmla="*/ 1 w 124"/>
              <a:gd name="T11" fmla="*/ 52 h 111"/>
              <a:gd name="T12" fmla="*/ 5 w 124"/>
              <a:gd name="T13" fmla="*/ 72 h 111"/>
              <a:gd name="T14" fmla="*/ 19 w 124"/>
              <a:gd name="T15" fmla="*/ 97 h 111"/>
              <a:gd name="T16" fmla="*/ 19 w 124"/>
              <a:gd name="T17" fmla="*/ 98 h 111"/>
              <a:gd name="T18" fmla="*/ 27 w 124"/>
              <a:gd name="T19" fmla="*/ 106 h 111"/>
              <a:gd name="T20" fmla="*/ 30 w 124"/>
              <a:gd name="T21" fmla="*/ 108 h 111"/>
              <a:gd name="T22" fmla="*/ 43 w 124"/>
              <a:gd name="T23" fmla="*/ 110 h 111"/>
              <a:gd name="T24" fmla="*/ 44 w 124"/>
              <a:gd name="T25" fmla="*/ 110 h 111"/>
              <a:gd name="T26" fmla="*/ 50 w 124"/>
              <a:gd name="T27" fmla="*/ 107 h 111"/>
              <a:gd name="T28" fmla="*/ 54 w 124"/>
              <a:gd name="T29" fmla="*/ 106 h 111"/>
              <a:gd name="T30" fmla="*/ 62 w 124"/>
              <a:gd name="T31" fmla="*/ 105 h 111"/>
              <a:gd name="T32" fmla="*/ 62 w 124"/>
              <a:gd name="T33" fmla="*/ 105 h 111"/>
              <a:gd name="T34" fmla="*/ 70 w 124"/>
              <a:gd name="T35" fmla="*/ 106 h 111"/>
              <a:gd name="T36" fmla="*/ 74 w 124"/>
              <a:gd name="T37" fmla="*/ 107 h 111"/>
              <a:gd name="T38" fmla="*/ 81 w 124"/>
              <a:gd name="T39" fmla="*/ 110 h 111"/>
              <a:gd name="T40" fmla="*/ 81 w 124"/>
              <a:gd name="T41" fmla="*/ 110 h 111"/>
              <a:gd name="T42" fmla="*/ 94 w 124"/>
              <a:gd name="T43" fmla="*/ 108 h 111"/>
              <a:gd name="T44" fmla="*/ 97 w 124"/>
              <a:gd name="T45" fmla="*/ 106 h 111"/>
              <a:gd name="T46" fmla="*/ 105 w 124"/>
              <a:gd name="T47" fmla="*/ 98 h 111"/>
              <a:gd name="T48" fmla="*/ 105 w 124"/>
              <a:gd name="T49" fmla="*/ 97 h 111"/>
              <a:gd name="T50" fmla="*/ 119 w 124"/>
              <a:gd name="T51" fmla="*/ 72 h 111"/>
              <a:gd name="T52" fmla="*/ 124 w 124"/>
              <a:gd name="T53" fmla="*/ 52 h 111"/>
              <a:gd name="T54" fmla="*/ 124 w 124"/>
              <a:gd name="T55" fmla="*/ 47 h 111"/>
              <a:gd name="T56" fmla="*/ 124 w 124"/>
              <a:gd name="T57" fmla="*/ 41 h 111"/>
              <a:gd name="T58" fmla="*/ 124 w 124"/>
              <a:gd name="T59" fmla="*/ 40 h 111"/>
              <a:gd name="T60" fmla="*/ 123 w 124"/>
              <a:gd name="T61" fmla="*/ 34 h 111"/>
              <a:gd name="T62" fmla="*/ 111 w 124"/>
              <a:gd name="T63" fmla="*/ 11 h 111"/>
              <a:gd name="T64" fmla="*/ 109 w 124"/>
              <a:gd name="T65" fmla="*/ 8 h 111"/>
              <a:gd name="T66" fmla="*/ 91 w 124"/>
              <a:gd name="T67" fmla="*/ 1 h 111"/>
              <a:gd name="T68" fmla="*/ 72 w 124"/>
              <a:gd name="T69" fmla="*/ 3 h 111"/>
              <a:gd name="T70" fmla="*/ 62 w 124"/>
              <a:gd name="T71" fmla="*/ 7 h 111"/>
              <a:gd name="T72" fmla="*/ 52 w 124"/>
              <a:gd name="T73" fmla="*/ 3 h 111"/>
              <a:gd name="T74" fmla="*/ 33 w 124"/>
              <a:gd name="T75" fmla="*/ 1 h 111"/>
              <a:gd name="T76" fmla="*/ 15 w 124"/>
              <a:gd name="T77" fmla="*/ 8 h 111"/>
              <a:gd name="T78" fmla="*/ 13 w 124"/>
              <a:gd name="T79" fmla="*/ 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11">
                <a:moveTo>
                  <a:pt x="13" y="11"/>
                </a:moveTo>
                <a:cubicBezTo>
                  <a:pt x="6" y="17"/>
                  <a:pt x="3" y="25"/>
                  <a:pt x="1" y="34"/>
                </a:cubicBezTo>
                <a:cubicBezTo>
                  <a:pt x="1" y="36"/>
                  <a:pt x="1" y="38"/>
                  <a:pt x="0" y="40"/>
                </a:cubicBezTo>
                <a:cubicBezTo>
                  <a:pt x="0" y="40"/>
                  <a:pt x="0" y="41"/>
                  <a:pt x="0" y="41"/>
                </a:cubicBezTo>
                <a:cubicBezTo>
                  <a:pt x="0" y="43"/>
                  <a:pt x="0" y="45"/>
                  <a:pt x="0" y="47"/>
                </a:cubicBezTo>
                <a:cubicBezTo>
                  <a:pt x="0" y="49"/>
                  <a:pt x="0" y="50"/>
                  <a:pt x="1" y="52"/>
                </a:cubicBezTo>
                <a:cubicBezTo>
                  <a:pt x="1" y="59"/>
                  <a:pt x="3" y="66"/>
                  <a:pt x="5" y="72"/>
                </a:cubicBezTo>
                <a:cubicBezTo>
                  <a:pt x="9" y="81"/>
                  <a:pt x="13" y="89"/>
                  <a:pt x="19" y="97"/>
                </a:cubicBezTo>
                <a:cubicBezTo>
                  <a:pt x="19" y="97"/>
                  <a:pt x="19" y="97"/>
                  <a:pt x="19" y="98"/>
                </a:cubicBezTo>
                <a:cubicBezTo>
                  <a:pt x="22" y="101"/>
                  <a:pt x="24" y="104"/>
                  <a:pt x="27" y="106"/>
                </a:cubicBezTo>
                <a:cubicBezTo>
                  <a:pt x="28" y="107"/>
                  <a:pt x="29" y="108"/>
                  <a:pt x="30" y="108"/>
                </a:cubicBezTo>
                <a:cubicBezTo>
                  <a:pt x="34" y="111"/>
                  <a:pt x="38" y="111"/>
                  <a:pt x="43" y="110"/>
                </a:cubicBezTo>
                <a:cubicBezTo>
                  <a:pt x="43" y="110"/>
                  <a:pt x="43" y="110"/>
                  <a:pt x="44" y="110"/>
                </a:cubicBezTo>
                <a:cubicBezTo>
                  <a:pt x="46" y="109"/>
                  <a:pt x="48" y="108"/>
                  <a:pt x="50" y="107"/>
                </a:cubicBezTo>
                <a:cubicBezTo>
                  <a:pt x="51" y="107"/>
                  <a:pt x="53" y="106"/>
                  <a:pt x="54" y="106"/>
                </a:cubicBezTo>
                <a:cubicBezTo>
                  <a:pt x="57" y="105"/>
                  <a:pt x="62" y="105"/>
                  <a:pt x="62" y="105"/>
                </a:cubicBezTo>
                <a:cubicBezTo>
                  <a:pt x="62" y="105"/>
                  <a:pt x="62" y="105"/>
                  <a:pt x="62" y="105"/>
                </a:cubicBezTo>
                <a:cubicBezTo>
                  <a:pt x="65" y="105"/>
                  <a:pt x="67" y="105"/>
                  <a:pt x="70" y="106"/>
                </a:cubicBezTo>
                <a:cubicBezTo>
                  <a:pt x="71" y="106"/>
                  <a:pt x="73" y="107"/>
                  <a:pt x="74" y="107"/>
                </a:cubicBezTo>
                <a:cubicBezTo>
                  <a:pt x="76" y="108"/>
                  <a:pt x="78" y="109"/>
                  <a:pt x="81" y="110"/>
                </a:cubicBezTo>
                <a:cubicBezTo>
                  <a:pt x="81" y="110"/>
                  <a:pt x="81" y="110"/>
                  <a:pt x="81" y="110"/>
                </a:cubicBezTo>
                <a:cubicBezTo>
                  <a:pt x="86" y="111"/>
                  <a:pt x="90" y="111"/>
                  <a:pt x="94" y="108"/>
                </a:cubicBezTo>
                <a:cubicBezTo>
                  <a:pt x="95" y="108"/>
                  <a:pt x="96" y="107"/>
                  <a:pt x="97" y="106"/>
                </a:cubicBezTo>
                <a:cubicBezTo>
                  <a:pt x="100" y="104"/>
                  <a:pt x="102" y="101"/>
                  <a:pt x="105" y="98"/>
                </a:cubicBezTo>
                <a:cubicBezTo>
                  <a:pt x="105" y="97"/>
                  <a:pt x="105" y="97"/>
                  <a:pt x="105" y="97"/>
                </a:cubicBezTo>
                <a:cubicBezTo>
                  <a:pt x="111" y="89"/>
                  <a:pt x="116" y="81"/>
                  <a:pt x="119" y="72"/>
                </a:cubicBezTo>
                <a:cubicBezTo>
                  <a:pt x="121" y="66"/>
                  <a:pt x="123" y="59"/>
                  <a:pt x="124" y="52"/>
                </a:cubicBezTo>
                <a:cubicBezTo>
                  <a:pt x="124" y="50"/>
                  <a:pt x="124" y="49"/>
                  <a:pt x="124" y="47"/>
                </a:cubicBezTo>
                <a:cubicBezTo>
                  <a:pt x="124" y="45"/>
                  <a:pt x="124" y="43"/>
                  <a:pt x="124" y="41"/>
                </a:cubicBezTo>
                <a:cubicBezTo>
                  <a:pt x="124" y="41"/>
                  <a:pt x="124" y="40"/>
                  <a:pt x="124" y="40"/>
                </a:cubicBezTo>
                <a:cubicBezTo>
                  <a:pt x="124" y="38"/>
                  <a:pt x="123" y="36"/>
                  <a:pt x="123" y="34"/>
                </a:cubicBezTo>
                <a:cubicBezTo>
                  <a:pt x="121" y="25"/>
                  <a:pt x="118" y="17"/>
                  <a:pt x="111" y="11"/>
                </a:cubicBezTo>
                <a:cubicBezTo>
                  <a:pt x="111" y="10"/>
                  <a:pt x="110" y="9"/>
                  <a:pt x="109" y="8"/>
                </a:cubicBezTo>
                <a:cubicBezTo>
                  <a:pt x="104" y="4"/>
                  <a:pt x="98" y="2"/>
                  <a:pt x="91" y="1"/>
                </a:cubicBezTo>
                <a:cubicBezTo>
                  <a:pt x="85" y="0"/>
                  <a:pt x="78" y="1"/>
                  <a:pt x="72" y="3"/>
                </a:cubicBezTo>
                <a:cubicBezTo>
                  <a:pt x="69" y="5"/>
                  <a:pt x="62" y="7"/>
                  <a:pt x="62" y="7"/>
                </a:cubicBezTo>
                <a:cubicBezTo>
                  <a:pt x="62" y="7"/>
                  <a:pt x="55" y="5"/>
                  <a:pt x="52" y="3"/>
                </a:cubicBezTo>
                <a:cubicBezTo>
                  <a:pt x="46" y="1"/>
                  <a:pt x="40" y="0"/>
                  <a:pt x="33" y="1"/>
                </a:cubicBezTo>
                <a:cubicBezTo>
                  <a:pt x="26" y="2"/>
                  <a:pt x="20" y="4"/>
                  <a:pt x="15" y="8"/>
                </a:cubicBezTo>
                <a:cubicBezTo>
                  <a:pt x="15" y="9"/>
                  <a:pt x="14" y="10"/>
                  <a:pt x="13" y="1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077" name="Freeform 311"/>
          <p:cNvSpPr/>
          <p:nvPr/>
        </p:nvSpPr>
        <p:spPr bwMode="auto">
          <a:xfrm>
            <a:off x="6213475" y="3402013"/>
            <a:ext cx="50800" cy="57150"/>
          </a:xfrm>
          <a:custGeom>
            <a:avLst/>
            <a:gdLst>
              <a:gd name="T0" fmla="*/ 9 w 30"/>
              <a:gd name="T1" fmla="*/ 25 h 33"/>
              <a:gd name="T2" fmla="*/ 21 w 30"/>
              <a:gd name="T3" fmla="*/ 32 h 33"/>
              <a:gd name="T4" fmla="*/ 28 w 30"/>
              <a:gd name="T5" fmla="*/ 33 h 33"/>
              <a:gd name="T6" fmla="*/ 29 w 30"/>
              <a:gd name="T7" fmla="*/ 32 h 33"/>
              <a:gd name="T8" fmla="*/ 23 w 30"/>
              <a:gd name="T9" fmla="*/ 13 h 33"/>
              <a:gd name="T10" fmla="*/ 2 w 30"/>
              <a:gd name="T11" fmla="*/ 0 h 33"/>
              <a:gd name="T12" fmla="*/ 1 w 30"/>
              <a:gd name="T13" fmla="*/ 0 h 33"/>
              <a:gd name="T14" fmla="*/ 0 w 30"/>
              <a:gd name="T15" fmla="*/ 0 h 33"/>
              <a:gd name="T16" fmla="*/ 0 w 30"/>
              <a:gd name="T17" fmla="*/ 8 h 33"/>
              <a:gd name="T18" fmla="*/ 9 w 30"/>
              <a:gd name="T19"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3">
                <a:moveTo>
                  <a:pt x="9" y="25"/>
                </a:moveTo>
                <a:cubicBezTo>
                  <a:pt x="12" y="28"/>
                  <a:pt x="16" y="31"/>
                  <a:pt x="21" y="32"/>
                </a:cubicBezTo>
                <a:cubicBezTo>
                  <a:pt x="23" y="33"/>
                  <a:pt x="26" y="33"/>
                  <a:pt x="28" y="33"/>
                </a:cubicBezTo>
                <a:cubicBezTo>
                  <a:pt x="29" y="33"/>
                  <a:pt x="29" y="33"/>
                  <a:pt x="29" y="32"/>
                </a:cubicBezTo>
                <a:cubicBezTo>
                  <a:pt x="30" y="25"/>
                  <a:pt x="27" y="18"/>
                  <a:pt x="23" y="13"/>
                </a:cubicBezTo>
                <a:cubicBezTo>
                  <a:pt x="18" y="6"/>
                  <a:pt x="11" y="2"/>
                  <a:pt x="2" y="0"/>
                </a:cubicBezTo>
                <a:cubicBezTo>
                  <a:pt x="2" y="0"/>
                  <a:pt x="1" y="0"/>
                  <a:pt x="1" y="0"/>
                </a:cubicBezTo>
                <a:cubicBezTo>
                  <a:pt x="1" y="0"/>
                  <a:pt x="0" y="0"/>
                  <a:pt x="0" y="0"/>
                </a:cubicBezTo>
                <a:cubicBezTo>
                  <a:pt x="0" y="2"/>
                  <a:pt x="0" y="5"/>
                  <a:pt x="0" y="8"/>
                </a:cubicBezTo>
                <a:cubicBezTo>
                  <a:pt x="1" y="14"/>
                  <a:pt x="5" y="20"/>
                  <a:pt x="9"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 name="文本框 313"/>
          <p:cNvSpPr txBox="1"/>
          <p:nvPr/>
        </p:nvSpPr>
        <p:spPr>
          <a:xfrm>
            <a:off x="3602507" y="188828"/>
            <a:ext cx="4028135" cy="512445"/>
          </a:xfrm>
          <a:prstGeom prst="rect">
            <a:avLst/>
          </a:prstGeom>
          <a:noFill/>
        </p:spPr>
        <p:txBody>
          <a:bodyPr wrap="square" rtlCol="0" anchor="ctr">
            <a:spAutoFit/>
          </a:bodyPr>
          <a:lstStyle/>
          <a:p>
            <a:pPr algn="ctr">
              <a:lnSpc>
                <a:spcPct val="110000"/>
              </a:lnSpc>
            </a:pPr>
            <a:r>
              <a:rPr kumimoji="1" lang="zh-CN" altLang="en-US" sz="2490" b="1" dirty="0"/>
              <a:t>模型结果 </a:t>
            </a:r>
            <a:r>
              <a:rPr kumimoji="1" lang="en-US" altLang="zh-CN" sz="2490" b="1" dirty="0"/>
              <a:t>&amp; </a:t>
            </a:r>
            <a:r>
              <a:rPr kumimoji="1" lang="zh-CN" altLang="en-US" sz="2490" b="1" dirty="0"/>
              <a:t>评估</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FB3604B-A094-4B77-9C8F-8989B7D6BF7A}"/>
                  </a:ext>
                </a:extLst>
              </p:cNvPr>
              <p:cNvSpPr txBox="1"/>
              <p:nvPr/>
            </p:nvSpPr>
            <p:spPr>
              <a:xfrm>
                <a:off x="360028" y="759374"/>
                <a:ext cx="3924664" cy="4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𝛼</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𝐻𝑖𝑠𝑡𝑜𝑟𝑦</m:t>
                              </m:r>
                            </m:sub>
                          </m:sSub>
                        </m:e>
                      </m:d>
                      <m:r>
                        <a:rPr lang="en-US" altLang="zh-CN" b="0" i="0"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0" smtClean="0">
                              <a:latin typeface="Cambria Math" panose="02040503050406030204" pitchFamily="18" charset="0"/>
                            </a:rPr>
                            <m:t>1−</m:t>
                          </m:r>
                          <m:r>
                            <a:rPr lang="zh-CN" altLang="en-US" i="1">
                              <a:latin typeface="Cambria Math" panose="02040503050406030204" pitchFamily="18" charset="0"/>
                            </a:rPr>
                            <m:t>𝛼</m:t>
                          </m:r>
                        </m:e>
                      </m:d>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𝑁𝑒𝑖𝑔h𝑏𝑜𝑟</m:t>
                              </m:r>
                            </m:sub>
                          </m:sSub>
                        </m:e>
                      </m:d>
                      <m:r>
                        <a:rPr lang="en-US" altLang="zh-CN" b="0" i="0" smtClean="0">
                          <a:latin typeface="Cambria Math" panose="02040503050406030204" pitchFamily="18" charset="0"/>
                        </a:rPr>
                        <m:t>&lt;</m:t>
                      </m:r>
                      <m:r>
                        <m:rPr>
                          <m:sty m:val="p"/>
                        </m:rPr>
                        <a:rPr lang="el-GR" altLang="zh-CN" b="0" i="1" smtClean="0">
                          <a:latin typeface="Cambria Math" panose="02040503050406030204" pitchFamily="18" charset="0"/>
                          <a:ea typeface="Cambria Math" panose="02040503050406030204" pitchFamily="18" charset="0"/>
                        </a:rPr>
                        <m:t>β</m:t>
                      </m:r>
                    </m:oMath>
                  </m:oMathPara>
                </a14:m>
                <a:endParaRPr lang="zh-CN" altLang="en-US" dirty="0"/>
              </a:p>
            </p:txBody>
          </p:sp>
        </mc:Choice>
        <mc:Fallback xmlns="">
          <p:sp>
            <p:nvSpPr>
              <p:cNvPr id="3" name="文本框 2">
                <a:extLst>
                  <a:ext uri="{FF2B5EF4-FFF2-40B4-BE49-F238E27FC236}">
                    <a16:creationId xmlns:a16="http://schemas.microsoft.com/office/drawing/2014/main" id="{9FB3604B-A094-4B77-9C8F-8989B7D6BF7A}"/>
                  </a:ext>
                </a:extLst>
              </p:cNvPr>
              <p:cNvSpPr txBox="1">
                <a:spLocks noRot="1" noChangeAspect="1" noMove="1" noResize="1" noEditPoints="1" noAdjustHandles="1" noChangeArrowheads="1" noChangeShapeType="1" noTextEdit="1"/>
              </p:cNvSpPr>
              <p:nvPr/>
            </p:nvSpPr>
            <p:spPr>
              <a:xfrm>
                <a:off x="360028" y="759374"/>
                <a:ext cx="3924664" cy="411651"/>
              </a:xfrm>
              <a:prstGeom prst="rect">
                <a:avLst/>
              </a:prstGeom>
              <a:blipFill>
                <a:blip r:embed="rId3"/>
                <a:stretch>
                  <a:fillRect b="-104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B436B62A-8890-4501-B101-015B0C6A95C3}"/>
                  </a:ext>
                </a:extLst>
              </p:cNvPr>
              <p:cNvGraphicFramePr>
                <a:graphicFrameLocks noGrp="1"/>
              </p:cNvGraphicFramePr>
              <p:nvPr>
                <p:extLst>
                  <p:ext uri="{D42A27DB-BD31-4B8C-83A1-F6EECF244321}">
                    <p14:modId xmlns:p14="http://schemas.microsoft.com/office/powerpoint/2010/main" val="2436623891"/>
                  </p:ext>
                </p:extLst>
              </p:nvPr>
            </p:nvGraphicFramePr>
            <p:xfrm>
              <a:off x="7191376" y="199940"/>
              <a:ext cx="4767870" cy="6459288"/>
            </p:xfrm>
            <a:graphic>
              <a:graphicData uri="http://schemas.openxmlformats.org/drawingml/2006/table">
                <a:tbl>
                  <a:tblPr firstRow="1" bandRow="1">
                    <a:tableStyleId>{5C22544A-7EE6-4342-B048-85BDC9FD1C3A}</a:tableStyleId>
                  </a:tblPr>
                  <a:tblGrid>
                    <a:gridCol w="953574">
                      <a:extLst>
                        <a:ext uri="{9D8B030D-6E8A-4147-A177-3AD203B41FA5}">
                          <a16:colId xmlns:a16="http://schemas.microsoft.com/office/drawing/2014/main" val="678017765"/>
                        </a:ext>
                      </a:extLst>
                    </a:gridCol>
                    <a:gridCol w="953574">
                      <a:extLst>
                        <a:ext uri="{9D8B030D-6E8A-4147-A177-3AD203B41FA5}">
                          <a16:colId xmlns:a16="http://schemas.microsoft.com/office/drawing/2014/main" val="2838368907"/>
                        </a:ext>
                      </a:extLst>
                    </a:gridCol>
                    <a:gridCol w="953574">
                      <a:extLst>
                        <a:ext uri="{9D8B030D-6E8A-4147-A177-3AD203B41FA5}">
                          <a16:colId xmlns:a16="http://schemas.microsoft.com/office/drawing/2014/main" val="1314817265"/>
                        </a:ext>
                      </a:extLst>
                    </a:gridCol>
                    <a:gridCol w="953574">
                      <a:extLst>
                        <a:ext uri="{9D8B030D-6E8A-4147-A177-3AD203B41FA5}">
                          <a16:colId xmlns:a16="http://schemas.microsoft.com/office/drawing/2014/main" val="3855126585"/>
                        </a:ext>
                      </a:extLst>
                    </a:gridCol>
                    <a:gridCol w="953574">
                      <a:extLst>
                        <a:ext uri="{9D8B030D-6E8A-4147-A177-3AD203B41FA5}">
                          <a16:colId xmlns:a16="http://schemas.microsoft.com/office/drawing/2014/main" val="4035336427"/>
                        </a:ext>
                      </a:extLst>
                    </a:gridCol>
                  </a:tblGrid>
                  <a:tr h="356028">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𝛼</m:t>
                                </m:r>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β</m:t>
                                </m:r>
                              </m:oMath>
                            </m:oMathPara>
                          </a14:m>
                          <a:endParaRPr lang="zh-CN" altLang="en-US" dirty="0"/>
                        </a:p>
                      </a:txBody>
                      <a:tcPr anchor="ctr"/>
                    </a:tc>
                    <a:tc>
                      <a:txBody>
                        <a:bodyPr/>
                        <a:lstStyle/>
                        <a:p>
                          <a:pPr algn="ctr"/>
                          <a:r>
                            <a:rPr lang="en-US" altLang="zh-CN" dirty="0"/>
                            <a:t>R</a:t>
                          </a:r>
                          <a:endParaRPr lang="zh-CN" altLang="en-US" dirty="0"/>
                        </a:p>
                      </a:txBody>
                      <a:tcPr anchor="ctr"/>
                    </a:tc>
                    <a:tc>
                      <a:txBody>
                        <a:bodyPr/>
                        <a:lstStyle/>
                        <a:p>
                          <a:pPr algn="ctr"/>
                          <a:r>
                            <a:rPr lang="en-US" altLang="zh-CN" dirty="0"/>
                            <a:t>P</a:t>
                          </a:r>
                          <a:endParaRPr lang="zh-CN" altLang="en-US" dirty="0"/>
                        </a:p>
                      </a:txBody>
                      <a:tcPr anchor="ctr"/>
                    </a:tc>
                    <a:tc>
                      <a:txBody>
                        <a:bodyPr/>
                        <a:lstStyle/>
                        <a:p>
                          <a:pPr algn="ctr"/>
                          <a:r>
                            <a:rPr lang="en-US" altLang="zh-CN" dirty="0"/>
                            <a:t>F1</a:t>
                          </a:r>
                          <a:endParaRPr lang="zh-CN" altLang="en-US" dirty="0"/>
                        </a:p>
                      </a:txBody>
                      <a:tcPr anchor="ctr"/>
                    </a:tc>
                    <a:extLst>
                      <a:ext uri="{0D108BD9-81ED-4DB2-BD59-A6C34878D82A}">
                        <a16:rowId xmlns:a16="http://schemas.microsoft.com/office/drawing/2014/main" val="453151842"/>
                      </a:ext>
                    </a:extLst>
                  </a:tr>
                  <a:tr h="253897">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0.38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0.0093536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0.018238073</a:t>
                          </a:r>
                        </a:p>
                      </a:txBody>
                      <a:tcPr marL="4763" marR="4763" marT="4763" marB="0" anchor="ctr"/>
                    </a:tc>
                    <a:extLst>
                      <a:ext uri="{0D108BD9-81ED-4DB2-BD59-A6C34878D82A}">
                        <a16:rowId xmlns:a16="http://schemas.microsoft.com/office/drawing/2014/main" val="3378830367"/>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0.0092423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0.018026434</a:t>
                          </a:r>
                        </a:p>
                      </a:txBody>
                      <a:tcPr marL="4763" marR="4763" marT="4763" marB="0" anchor="ctr"/>
                    </a:tc>
                    <a:extLst>
                      <a:ext uri="{0D108BD9-81ED-4DB2-BD59-A6C34878D82A}">
                        <a16:rowId xmlns:a16="http://schemas.microsoft.com/office/drawing/2014/main" val="2624489754"/>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0.01847362</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0.035160974</a:t>
                          </a:r>
                        </a:p>
                      </a:txBody>
                      <a:tcPr marL="4763" marR="4763" marT="4763" marB="0" anchor="ctr"/>
                    </a:tc>
                    <a:extLst>
                      <a:ext uri="{0D108BD9-81ED-4DB2-BD59-A6C34878D82A}">
                        <a16:rowId xmlns:a16="http://schemas.microsoft.com/office/drawing/2014/main" val="260904487"/>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0.38</a:t>
                          </a:r>
                        </a:p>
                      </a:txBody>
                      <a:tcPr marL="4763" marR="4763" marT="4763" marB="0" anchor="ct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1E-06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0.0313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0.05763874</a:t>
                          </a:r>
                        </a:p>
                      </a:txBody>
                      <a:tcPr marL="4763" marR="4763" marT="4763" marB="0" anchor="ctr"/>
                    </a:tc>
                    <a:extLst>
                      <a:ext uri="{0D108BD9-81ED-4DB2-BD59-A6C34878D82A}">
                        <a16:rowId xmlns:a16="http://schemas.microsoft.com/office/drawing/2014/main" val="2622770323"/>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0.0097735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0.019135553</a:t>
                          </a:r>
                        </a:p>
                      </a:txBody>
                      <a:tcPr marL="4763" marR="4763" marT="4763" marB="0" anchor="ctr"/>
                    </a:tc>
                    <a:extLst>
                      <a:ext uri="{0D108BD9-81ED-4DB2-BD59-A6C34878D82A}">
                        <a16:rowId xmlns:a16="http://schemas.microsoft.com/office/drawing/2014/main" val="2884186227"/>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0.0097429</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0.019076898</a:t>
                          </a:r>
                        </a:p>
                      </a:txBody>
                      <a:tcPr marL="4763" marR="4763" marT="4763" marB="0" anchor="ctr"/>
                    </a:tc>
                    <a:extLst>
                      <a:ext uri="{0D108BD9-81ED-4DB2-BD59-A6C34878D82A}">
                        <a16:rowId xmlns:a16="http://schemas.microsoft.com/office/drawing/2014/main" val="2591535635"/>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0.0247362</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0.046919078</a:t>
                          </a:r>
                        </a:p>
                      </a:txBody>
                      <a:tcPr marL="4763" marR="4763" marT="4763" marB="0" anchor="ctr"/>
                    </a:tc>
                    <a:extLst>
                      <a:ext uri="{0D108BD9-81ED-4DB2-BD59-A6C34878D82A}">
                        <a16:rowId xmlns:a16="http://schemas.microsoft.com/office/drawing/2014/main" val="1178529890"/>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0.43</a:t>
                          </a:r>
                        </a:p>
                      </a:txBody>
                      <a:tcPr marL="4763" marR="4763" marT="4763" marB="0" anchor="ct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1E-06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0.0295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0.05540426</a:t>
                          </a:r>
                        </a:p>
                      </a:txBody>
                      <a:tcPr marL="4763" marR="4763" marT="4763" marB="0" anchor="ctr"/>
                    </a:tc>
                    <a:extLst>
                      <a:ext uri="{0D108BD9-81ED-4DB2-BD59-A6C34878D82A}">
                        <a16:rowId xmlns:a16="http://schemas.microsoft.com/office/drawing/2014/main" val="1365910322"/>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0.0084437</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0.016579418</a:t>
                          </a:r>
                        </a:p>
                      </a:txBody>
                      <a:tcPr marL="4763" marR="4763" marT="4763" marB="0" anchor="ctr"/>
                    </a:tc>
                    <a:extLst>
                      <a:ext uri="{0D108BD9-81ED-4DB2-BD59-A6C34878D82A}">
                        <a16:rowId xmlns:a16="http://schemas.microsoft.com/office/drawing/2014/main" val="1606461791"/>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0.0095632</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0.01873229</a:t>
                          </a:r>
                        </a:p>
                      </a:txBody>
                      <a:tcPr marL="4763" marR="4763" marT="4763" marB="0" anchor="ctr"/>
                    </a:tc>
                    <a:extLst>
                      <a:ext uri="{0D108BD9-81ED-4DB2-BD59-A6C34878D82A}">
                        <a16:rowId xmlns:a16="http://schemas.microsoft.com/office/drawing/2014/main" val="313940645"/>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0.019754</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0.037862538</a:t>
                          </a:r>
                        </a:p>
                      </a:txBody>
                      <a:tcPr marL="4763" marR="4763" marT="4763" marB="0" anchor="ctr"/>
                    </a:tc>
                    <a:extLst>
                      <a:ext uri="{0D108BD9-81ED-4DB2-BD59-A6C34878D82A}">
                        <a16:rowId xmlns:a16="http://schemas.microsoft.com/office/drawing/2014/main" val="3556828225"/>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0.48</a:t>
                          </a:r>
                        </a:p>
                      </a:txBody>
                      <a:tcPr marL="4763" marR="4763" marT="4763" marB="0" anchor="ct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1E-06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0.0335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0.062401039</a:t>
                          </a:r>
                        </a:p>
                      </a:txBody>
                      <a:tcPr marL="4763" marR="4763" marT="4763" marB="0" anchor="ctr"/>
                    </a:tc>
                    <a:extLst>
                      <a:ext uri="{0D108BD9-81ED-4DB2-BD59-A6C34878D82A}">
                        <a16:rowId xmlns:a16="http://schemas.microsoft.com/office/drawing/2014/main" val="1337168632"/>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0.0098736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0.019327372</a:t>
                          </a:r>
                        </a:p>
                      </a:txBody>
                      <a:tcPr marL="4763" marR="4763" marT="4763" marB="0" anchor="ctr"/>
                    </a:tc>
                    <a:extLst>
                      <a:ext uri="{0D108BD9-81ED-4DB2-BD59-A6C34878D82A}">
                        <a16:rowId xmlns:a16="http://schemas.microsoft.com/office/drawing/2014/main" val="1963365834"/>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0.010248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0.020044093</a:t>
                          </a:r>
                        </a:p>
                      </a:txBody>
                      <a:tcPr marL="4763" marR="4763" marT="4763" marB="0" anchor="ctr"/>
                    </a:tc>
                    <a:extLst>
                      <a:ext uri="{0D108BD9-81ED-4DB2-BD59-A6C34878D82A}">
                        <a16:rowId xmlns:a16="http://schemas.microsoft.com/office/drawing/2014/main" val="1645217861"/>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0.024385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0.046286847</a:t>
                          </a:r>
                        </a:p>
                      </a:txBody>
                      <a:tcPr marL="4763" marR="4763" marT="4763" marB="0" anchor="ctr"/>
                    </a:tc>
                    <a:extLst>
                      <a:ext uri="{0D108BD9-81ED-4DB2-BD59-A6C34878D82A}">
                        <a16:rowId xmlns:a16="http://schemas.microsoft.com/office/drawing/2014/main" val="2493163040"/>
                      </a:ext>
                    </a:extLst>
                  </a:tr>
                  <a:tr h="253897">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0.53</a:t>
                          </a:r>
                        </a:p>
                      </a:txBody>
                      <a:tcPr marL="4763" marR="4763" marT="4763" marB="0" anchor="ct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1E-06</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0.0434</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0.079234666</a:t>
                          </a:r>
                        </a:p>
                      </a:txBody>
                      <a:tcPr marL="4763" marR="4763" marT="4763" marB="0" anchor="ctr"/>
                    </a:tc>
                    <a:extLst>
                      <a:ext uri="{0D108BD9-81ED-4DB2-BD59-A6C34878D82A}">
                        <a16:rowId xmlns:a16="http://schemas.microsoft.com/office/drawing/2014/main" val="3262538201"/>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0.0096349</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0.018772406</a:t>
                          </a:r>
                        </a:p>
                      </a:txBody>
                      <a:tcPr marL="4763" marR="4763" marT="4763" marB="0" anchor="ctr"/>
                    </a:tc>
                    <a:extLst>
                      <a:ext uri="{0D108BD9-81ED-4DB2-BD59-A6C34878D82A}">
                        <a16:rowId xmlns:a16="http://schemas.microsoft.com/office/drawing/2014/main" val="4021378244"/>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0.0099244</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0.019321476</a:t>
                          </a:r>
                        </a:p>
                      </a:txBody>
                      <a:tcPr marL="4763" marR="4763" marT="4763" marB="0" anchor="ctr"/>
                    </a:tc>
                    <a:extLst>
                      <a:ext uri="{0D108BD9-81ED-4DB2-BD59-A6C34878D82A}">
                        <a16:rowId xmlns:a16="http://schemas.microsoft.com/office/drawing/2014/main" val="273358664"/>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0.01952534</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0.037060715</a:t>
                          </a:r>
                        </a:p>
                      </a:txBody>
                      <a:tcPr marL="4763" marR="4763" marT="4763" marB="0" anchor="ctr"/>
                    </a:tc>
                    <a:extLst>
                      <a:ext uri="{0D108BD9-81ED-4DB2-BD59-A6C34878D82A}">
                        <a16:rowId xmlns:a16="http://schemas.microsoft.com/office/drawing/2014/main" val="3967521776"/>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0.58</a:t>
                          </a:r>
                        </a:p>
                      </a:txBody>
                      <a:tcPr marL="4763" marR="4763" marT="4763" marB="0" anchor="ct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1E-06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0.0302</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0.055768427</a:t>
                          </a:r>
                        </a:p>
                      </a:txBody>
                      <a:tcPr marL="4763" marR="4763" marT="4763" marB="0" anchor="ctr"/>
                    </a:tc>
                    <a:extLst>
                      <a:ext uri="{0D108BD9-81ED-4DB2-BD59-A6C34878D82A}">
                        <a16:rowId xmlns:a16="http://schemas.microsoft.com/office/drawing/2014/main" val="4263414791"/>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0.63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0.0093536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0.018238073</a:t>
                          </a:r>
                        </a:p>
                      </a:txBody>
                      <a:tcPr marL="4763" marR="4763" marT="4763" marB="0" anchor="ctr"/>
                    </a:tc>
                    <a:extLst>
                      <a:ext uri="{0D108BD9-81ED-4DB2-BD59-A6C34878D82A}">
                        <a16:rowId xmlns:a16="http://schemas.microsoft.com/office/drawing/2014/main" val="2322285330"/>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0.63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0.009465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0.018449775</a:t>
                          </a:r>
                        </a:p>
                      </a:txBody>
                      <a:tcPr marL="4763" marR="4763" marT="4763" marB="0" anchor="ctr"/>
                    </a:tc>
                    <a:extLst>
                      <a:ext uri="{0D108BD9-81ED-4DB2-BD59-A6C34878D82A}">
                        <a16:rowId xmlns:a16="http://schemas.microsoft.com/office/drawing/2014/main" val="2089641553"/>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0.63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0.0183246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0.034890951</a:t>
                          </a:r>
                        </a:p>
                      </a:txBody>
                      <a:tcPr marL="4763" marR="4763" marT="4763" marB="0" anchor="ctr"/>
                    </a:tc>
                    <a:extLst>
                      <a:ext uri="{0D108BD9-81ED-4DB2-BD59-A6C34878D82A}">
                        <a16:rowId xmlns:a16="http://schemas.microsoft.com/office/drawing/2014/main" val="4233553322"/>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0.63</a:t>
                          </a:r>
                        </a:p>
                      </a:txBody>
                      <a:tcPr marL="4763" marR="4763" marT="4763" marB="0" anchor="ct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1E-06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0.037015065</a:t>
                          </a:r>
                        </a:p>
                      </a:txBody>
                      <a:tcPr marL="4763" marR="4763" marT="4763" marB="0" anchor="ctr"/>
                    </a:tc>
                    <a:extLst>
                      <a:ext uri="{0D108BD9-81ED-4DB2-BD59-A6C34878D82A}">
                        <a16:rowId xmlns:a16="http://schemas.microsoft.com/office/drawing/2014/main" val="3215359248"/>
                      </a:ext>
                    </a:extLst>
                  </a:tr>
                </a:tbl>
              </a:graphicData>
            </a:graphic>
          </p:graphicFrame>
        </mc:Choice>
        <mc:Fallback xmlns="">
          <p:graphicFrame>
            <p:nvGraphicFramePr>
              <p:cNvPr id="6" name="表格 5">
                <a:extLst>
                  <a:ext uri="{FF2B5EF4-FFF2-40B4-BE49-F238E27FC236}">
                    <a16:creationId xmlns:a16="http://schemas.microsoft.com/office/drawing/2014/main" id="{B436B62A-8890-4501-B101-015B0C6A95C3}"/>
                  </a:ext>
                </a:extLst>
              </p:cNvPr>
              <p:cNvGraphicFramePr>
                <a:graphicFrameLocks noGrp="1"/>
              </p:cNvGraphicFramePr>
              <p:nvPr>
                <p:extLst>
                  <p:ext uri="{D42A27DB-BD31-4B8C-83A1-F6EECF244321}">
                    <p14:modId xmlns:p14="http://schemas.microsoft.com/office/powerpoint/2010/main" val="2436623891"/>
                  </p:ext>
                </p:extLst>
              </p:nvPr>
            </p:nvGraphicFramePr>
            <p:xfrm>
              <a:off x="7191376" y="199940"/>
              <a:ext cx="4767870" cy="6459288"/>
            </p:xfrm>
            <a:graphic>
              <a:graphicData uri="http://schemas.openxmlformats.org/drawingml/2006/table">
                <a:tbl>
                  <a:tblPr firstRow="1" bandRow="1">
                    <a:tableStyleId>{5C22544A-7EE6-4342-B048-85BDC9FD1C3A}</a:tableStyleId>
                  </a:tblPr>
                  <a:tblGrid>
                    <a:gridCol w="953574">
                      <a:extLst>
                        <a:ext uri="{9D8B030D-6E8A-4147-A177-3AD203B41FA5}">
                          <a16:colId xmlns:a16="http://schemas.microsoft.com/office/drawing/2014/main" val="678017765"/>
                        </a:ext>
                      </a:extLst>
                    </a:gridCol>
                    <a:gridCol w="953574">
                      <a:extLst>
                        <a:ext uri="{9D8B030D-6E8A-4147-A177-3AD203B41FA5}">
                          <a16:colId xmlns:a16="http://schemas.microsoft.com/office/drawing/2014/main" val="2838368907"/>
                        </a:ext>
                      </a:extLst>
                    </a:gridCol>
                    <a:gridCol w="953574">
                      <a:extLst>
                        <a:ext uri="{9D8B030D-6E8A-4147-A177-3AD203B41FA5}">
                          <a16:colId xmlns:a16="http://schemas.microsoft.com/office/drawing/2014/main" val="1314817265"/>
                        </a:ext>
                      </a:extLst>
                    </a:gridCol>
                    <a:gridCol w="953574">
                      <a:extLst>
                        <a:ext uri="{9D8B030D-6E8A-4147-A177-3AD203B41FA5}">
                          <a16:colId xmlns:a16="http://schemas.microsoft.com/office/drawing/2014/main" val="3855126585"/>
                        </a:ext>
                      </a:extLst>
                    </a:gridCol>
                    <a:gridCol w="953574">
                      <a:extLst>
                        <a:ext uri="{9D8B030D-6E8A-4147-A177-3AD203B41FA5}">
                          <a16:colId xmlns:a16="http://schemas.microsoft.com/office/drawing/2014/main" val="4035336427"/>
                        </a:ext>
                      </a:extLst>
                    </a:gridCol>
                  </a:tblGrid>
                  <a:tr h="365760">
                    <a:tc>
                      <a:txBody>
                        <a:bodyPr/>
                        <a:lstStyle/>
                        <a:p>
                          <a:endParaRPr lang="zh-CN"/>
                        </a:p>
                      </a:txBody>
                      <a:tcPr anchor="ctr">
                        <a:blipFill>
                          <a:blip r:embed="rId4"/>
                          <a:stretch>
                            <a:fillRect l="-637" t="-8333" r="-401274" b="-1681667"/>
                          </a:stretch>
                        </a:blipFill>
                      </a:tcPr>
                    </a:tc>
                    <a:tc>
                      <a:txBody>
                        <a:bodyPr/>
                        <a:lstStyle/>
                        <a:p>
                          <a:endParaRPr lang="zh-CN"/>
                        </a:p>
                      </a:txBody>
                      <a:tcPr anchor="ctr">
                        <a:blipFill>
                          <a:blip r:embed="rId4"/>
                          <a:stretch>
                            <a:fillRect l="-101282" t="-8333" r="-303846" b="-1681667"/>
                          </a:stretch>
                        </a:blipFill>
                      </a:tcPr>
                    </a:tc>
                    <a:tc>
                      <a:txBody>
                        <a:bodyPr/>
                        <a:lstStyle/>
                        <a:p>
                          <a:pPr algn="ctr"/>
                          <a:r>
                            <a:rPr lang="en-US" altLang="zh-CN" dirty="0"/>
                            <a:t>R</a:t>
                          </a:r>
                          <a:endParaRPr lang="zh-CN" altLang="en-US" dirty="0"/>
                        </a:p>
                      </a:txBody>
                      <a:tcPr anchor="ctr"/>
                    </a:tc>
                    <a:tc>
                      <a:txBody>
                        <a:bodyPr/>
                        <a:lstStyle/>
                        <a:p>
                          <a:pPr algn="ctr"/>
                          <a:r>
                            <a:rPr lang="en-US" altLang="zh-CN" dirty="0"/>
                            <a:t>P</a:t>
                          </a:r>
                          <a:endParaRPr lang="zh-CN" altLang="en-US" dirty="0"/>
                        </a:p>
                      </a:txBody>
                      <a:tcPr anchor="ctr"/>
                    </a:tc>
                    <a:tc>
                      <a:txBody>
                        <a:bodyPr/>
                        <a:lstStyle/>
                        <a:p>
                          <a:pPr algn="ctr"/>
                          <a:r>
                            <a:rPr lang="en-US" altLang="zh-CN" dirty="0"/>
                            <a:t>F1</a:t>
                          </a:r>
                          <a:endParaRPr lang="zh-CN" altLang="en-US" dirty="0"/>
                        </a:p>
                      </a:txBody>
                      <a:tcPr anchor="ctr"/>
                    </a:tc>
                    <a:extLst>
                      <a:ext uri="{0D108BD9-81ED-4DB2-BD59-A6C34878D82A}">
                        <a16:rowId xmlns:a16="http://schemas.microsoft.com/office/drawing/2014/main" val="453151842"/>
                      </a:ext>
                    </a:extLst>
                  </a:tr>
                  <a:tr h="253897">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0.38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0.0093536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0.018238073</a:t>
                          </a:r>
                        </a:p>
                      </a:txBody>
                      <a:tcPr marL="4763" marR="4763" marT="4763" marB="0" anchor="ctr"/>
                    </a:tc>
                    <a:extLst>
                      <a:ext uri="{0D108BD9-81ED-4DB2-BD59-A6C34878D82A}">
                        <a16:rowId xmlns:a16="http://schemas.microsoft.com/office/drawing/2014/main" val="3378830367"/>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0.0092423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0.018026434</a:t>
                          </a:r>
                        </a:p>
                      </a:txBody>
                      <a:tcPr marL="4763" marR="4763" marT="4763" marB="0" anchor="ctr"/>
                    </a:tc>
                    <a:extLst>
                      <a:ext uri="{0D108BD9-81ED-4DB2-BD59-A6C34878D82A}">
                        <a16:rowId xmlns:a16="http://schemas.microsoft.com/office/drawing/2014/main" val="2624489754"/>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0.01847362</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0.035160974</a:t>
                          </a:r>
                        </a:p>
                      </a:txBody>
                      <a:tcPr marL="4763" marR="4763" marT="4763" marB="0" anchor="ctr"/>
                    </a:tc>
                    <a:extLst>
                      <a:ext uri="{0D108BD9-81ED-4DB2-BD59-A6C34878D82A}">
                        <a16:rowId xmlns:a16="http://schemas.microsoft.com/office/drawing/2014/main" val="260904487"/>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0.38</a:t>
                          </a:r>
                        </a:p>
                      </a:txBody>
                      <a:tcPr marL="4763" marR="4763" marT="4763" marB="0" anchor="ct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1E-06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0.0313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0.05763874</a:t>
                          </a:r>
                        </a:p>
                      </a:txBody>
                      <a:tcPr marL="4763" marR="4763" marT="4763" marB="0" anchor="ctr"/>
                    </a:tc>
                    <a:extLst>
                      <a:ext uri="{0D108BD9-81ED-4DB2-BD59-A6C34878D82A}">
                        <a16:rowId xmlns:a16="http://schemas.microsoft.com/office/drawing/2014/main" val="2622770323"/>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0.0097735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0.019135553</a:t>
                          </a:r>
                        </a:p>
                      </a:txBody>
                      <a:tcPr marL="4763" marR="4763" marT="4763" marB="0" anchor="ctr"/>
                    </a:tc>
                    <a:extLst>
                      <a:ext uri="{0D108BD9-81ED-4DB2-BD59-A6C34878D82A}">
                        <a16:rowId xmlns:a16="http://schemas.microsoft.com/office/drawing/2014/main" val="2884186227"/>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0.0097429</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0.019076898</a:t>
                          </a:r>
                        </a:p>
                      </a:txBody>
                      <a:tcPr marL="4763" marR="4763" marT="4763" marB="0" anchor="ctr"/>
                    </a:tc>
                    <a:extLst>
                      <a:ext uri="{0D108BD9-81ED-4DB2-BD59-A6C34878D82A}">
                        <a16:rowId xmlns:a16="http://schemas.microsoft.com/office/drawing/2014/main" val="2591535635"/>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0.0247362</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0.046919078</a:t>
                          </a:r>
                        </a:p>
                      </a:txBody>
                      <a:tcPr marL="4763" marR="4763" marT="4763" marB="0" anchor="ctr"/>
                    </a:tc>
                    <a:extLst>
                      <a:ext uri="{0D108BD9-81ED-4DB2-BD59-A6C34878D82A}">
                        <a16:rowId xmlns:a16="http://schemas.microsoft.com/office/drawing/2014/main" val="1178529890"/>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0.43</a:t>
                          </a:r>
                        </a:p>
                      </a:txBody>
                      <a:tcPr marL="4763" marR="4763" marT="4763" marB="0" anchor="ct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1E-06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0.0295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0.05540426</a:t>
                          </a:r>
                        </a:p>
                      </a:txBody>
                      <a:tcPr marL="4763" marR="4763" marT="4763" marB="0" anchor="ctr"/>
                    </a:tc>
                    <a:extLst>
                      <a:ext uri="{0D108BD9-81ED-4DB2-BD59-A6C34878D82A}">
                        <a16:rowId xmlns:a16="http://schemas.microsoft.com/office/drawing/2014/main" val="1365910322"/>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0.0084437</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0.016579418</a:t>
                          </a:r>
                        </a:p>
                      </a:txBody>
                      <a:tcPr marL="4763" marR="4763" marT="4763" marB="0" anchor="ctr"/>
                    </a:tc>
                    <a:extLst>
                      <a:ext uri="{0D108BD9-81ED-4DB2-BD59-A6C34878D82A}">
                        <a16:rowId xmlns:a16="http://schemas.microsoft.com/office/drawing/2014/main" val="1606461791"/>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0.0095632</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0.01873229</a:t>
                          </a:r>
                        </a:p>
                      </a:txBody>
                      <a:tcPr marL="4763" marR="4763" marT="4763" marB="0" anchor="ctr"/>
                    </a:tc>
                    <a:extLst>
                      <a:ext uri="{0D108BD9-81ED-4DB2-BD59-A6C34878D82A}">
                        <a16:rowId xmlns:a16="http://schemas.microsoft.com/office/drawing/2014/main" val="313940645"/>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0.019754</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0.037862538</a:t>
                          </a:r>
                        </a:p>
                      </a:txBody>
                      <a:tcPr marL="4763" marR="4763" marT="4763" marB="0" anchor="ctr"/>
                    </a:tc>
                    <a:extLst>
                      <a:ext uri="{0D108BD9-81ED-4DB2-BD59-A6C34878D82A}">
                        <a16:rowId xmlns:a16="http://schemas.microsoft.com/office/drawing/2014/main" val="3556828225"/>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0.48</a:t>
                          </a:r>
                        </a:p>
                      </a:txBody>
                      <a:tcPr marL="4763" marR="4763" marT="4763" marB="0" anchor="ct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1E-06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0.0335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0.062401039</a:t>
                          </a:r>
                        </a:p>
                      </a:txBody>
                      <a:tcPr marL="4763" marR="4763" marT="4763" marB="0" anchor="ctr"/>
                    </a:tc>
                    <a:extLst>
                      <a:ext uri="{0D108BD9-81ED-4DB2-BD59-A6C34878D82A}">
                        <a16:rowId xmlns:a16="http://schemas.microsoft.com/office/drawing/2014/main" val="1337168632"/>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0.0098736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0.019327372</a:t>
                          </a:r>
                        </a:p>
                      </a:txBody>
                      <a:tcPr marL="4763" marR="4763" marT="4763" marB="0" anchor="ctr"/>
                    </a:tc>
                    <a:extLst>
                      <a:ext uri="{0D108BD9-81ED-4DB2-BD59-A6C34878D82A}">
                        <a16:rowId xmlns:a16="http://schemas.microsoft.com/office/drawing/2014/main" val="1963365834"/>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0.010248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0.020044093</a:t>
                          </a:r>
                        </a:p>
                      </a:txBody>
                      <a:tcPr marL="4763" marR="4763" marT="4763" marB="0" anchor="ctr"/>
                    </a:tc>
                    <a:extLst>
                      <a:ext uri="{0D108BD9-81ED-4DB2-BD59-A6C34878D82A}">
                        <a16:rowId xmlns:a16="http://schemas.microsoft.com/office/drawing/2014/main" val="1645217861"/>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0.024385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0.046286847</a:t>
                          </a:r>
                        </a:p>
                      </a:txBody>
                      <a:tcPr marL="4763" marR="4763" marT="4763" marB="0" anchor="ctr"/>
                    </a:tc>
                    <a:extLst>
                      <a:ext uri="{0D108BD9-81ED-4DB2-BD59-A6C34878D82A}">
                        <a16:rowId xmlns:a16="http://schemas.microsoft.com/office/drawing/2014/main" val="2493163040"/>
                      </a:ext>
                    </a:extLst>
                  </a:tr>
                  <a:tr h="253897">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0.53</a:t>
                          </a:r>
                        </a:p>
                      </a:txBody>
                      <a:tcPr marL="4763" marR="4763" marT="4763" marB="0" anchor="ct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1E-06</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0.0434</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0.079234666</a:t>
                          </a:r>
                        </a:p>
                      </a:txBody>
                      <a:tcPr marL="4763" marR="4763" marT="4763" marB="0" anchor="ctr"/>
                    </a:tc>
                    <a:extLst>
                      <a:ext uri="{0D108BD9-81ED-4DB2-BD59-A6C34878D82A}">
                        <a16:rowId xmlns:a16="http://schemas.microsoft.com/office/drawing/2014/main" val="3262538201"/>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0.0096349</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0.018772406</a:t>
                          </a:r>
                        </a:p>
                      </a:txBody>
                      <a:tcPr marL="4763" marR="4763" marT="4763" marB="0" anchor="ctr"/>
                    </a:tc>
                    <a:extLst>
                      <a:ext uri="{0D108BD9-81ED-4DB2-BD59-A6C34878D82A}">
                        <a16:rowId xmlns:a16="http://schemas.microsoft.com/office/drawing/2014/main" val="4021378244"/>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0.0099244</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0.019321476</a:t>
                          </a:r>
                        </a:p>
                      </a:txBody>
                      <a:tcPr marL="4763" marR="4763" marT="4763" marB="0" anchor="ctr"/>
                    </a:tc>
                    <a:extLst>
                      <a:ext uri="{0D108BD9-81ED-4DB2-BD59-A6C34878D82A}">
                        <a16:rowId xmlns:a16="http://schemas.microsoft.com/office/drawing/2014/main" val="273358664"/>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0.01952534</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0.037060715</a:t>
                          </a:r>
                        </a:p>
                      </a:txBody>
                      <a:tcPr marL="4763" marR="4763" marT="4763" marB="0" anchor="ctr"/>
                    </a:tc>
                    <a:extLst>
                      <a:ext uri="{0D108BD9-81ED-4DB2-BD59-A6C34878D82A}">
                        <a16:rowId xmlns:a16="http://schemas.microsoft.com/office/drawing/2014/main" val="3967521776"/>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0.58</a:t>
                          </a:r>
                        </a:p>
                      </a:txBody>
                      <a:tcPr marL="4763" marR="4763" marT="4763" marB="0" anchor="ct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1E-06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0.0302</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0.055768427</a:t>
                          </a:r>
                        </a:p>
                      </a:txBody>
                      <a:tcPr marL="4763" marR="4763" marT="4763" marB="0" anchor="ctr"/>
                    </a:tc>
                    <a:extLst>
                      <a:ext uri="{0D108BD9-81ED-4DB2-BD59-A6C34878D82A}">
                        <a16:rowId xmlns:a16="http://schemas.microsoft.com/office/drawing/2014/main" val="4263414791"/>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0.63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0.0093536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0.018238073</a:t>
                          </a:r>
                        </a:p>
                      </a:txBody>
                      <a:tcPr marL="4763" marR="4763" marT="4763" marB="0" anchor="ctr"/>
                    </a:tc>
                    <a:extLst>
                      <a:ext uri="{0D108BD9-81ED-4DB2-BD59-A6C34878D82A}">
                        <a16:rowId xmlns:a16="http://schemas.microsoft.com/office/drawing/2014/main" val="2322285330"/>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0.63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0.009465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0.018449775</a:t>
                          </a:r>
                        </a:p>
                      </a:txBody>
                      <a:tcPr marL="4763" marR="4763" marT="4763" marB="0" anchor="ctr"/>
                    </a:tc>
                    <a:extLst>
                      <a:ext uri="{0D108BD9-81ED-4DB2-BD59-A6C34878D82A}">
                        <a16:rowId xmlns:a16="http://schemas.microsoft.com/office/drawing/2014/main" val="2089641553"/>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0.63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0.0183246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0.034890951</a:t>
                          </a:r>
                        </a:p>
                      </a:txBody>
                      <a:tcPr marL="4763" marR="4763" marT="4763" marB="0" anchor="ctr"/>
                    </a:tc>
                    <a:extLst>
                      <a:ext uri="{0D108BD9-81ED-4DB2-BD59-A6C34878D82A}">
                        <a16:rowId xmlns:a16="http://schemas.microsoft.com/office/drawing/2014/main" val="4233553322"/>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0.63</a:t>
                          </a:r>
                        </a:p>
                      </a:txBody>
                      <a:tcPr marL="4763" marR="4763" marT="4763" marB="0" anchor="ct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1E-06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0.037015065</a:t>
                          </a:r>
                        </a:p>
                      </a:txBody>
                      <a:tcPr marL="4763" marR="4763" marT="4763" marB="0" anchor="ctr"/>
                    </a:tc>
                    <a:extLst>
                      <a:ext uri="{0D108BD9-81ED-4DB2-BD59-A6C34878D82A}">
                        <a16:rowId xmlns:a16="http://schemas.microsoft.com/office/drawing/2014/main" val="3215359248"/>
                      </a:ext>
                    </a:extLst>
                  </a:tr>
                </a:tbl>
              </a:graphicData>
            </a:graphic>
          </p:graphicFrame>
        </mc:Fallback>
      </mc:AlternateContent>
      <p:pic>
        <p:nvPicPr>
          <p:cNvPr id="8" name="图片 7" descr="图片包含 屏幕截图&#10;&#10;已生成高可信度的说明">
            <a:extLst>
              <a:ext uri="{FF2B5EF4-FFF2-40B4-BE49-F238E27FC236}">
                <a16:creationId xmlns:a16="http://schemas.microsoft.com/office/drawing/2014/main" id="{85108ACA-6FB5-476D-9E00-BA1141F7F7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734" y="2201605"/>
            <a:ext cx="5283200" cy="3124716"/>
          </a:xfrm>
          <a:prstGeom prst="rect">
            <a:avLst/>
          </a:prstGeom>
        </p:spPr>
      </p:pic>
      <mc:AlternateContent xmlns:mc="http://schemas.openxmlformats.org/markup-compatibility/2006" xmlns:a14="http://schemas.microsoft.com/office/drawing/2010/main">
        <mc:Choice Requires="a14">
          <p:graphicFrame>
            <p:nvGraphicFramePr>
              <p:cNvPr id="319" name="表格 318">
                <a:extLst>
                  <a:ext uri="{FF2B5EF4-FFF2-40B4-BE49-F238E27FC236}">
                    <a16:creationId xmlns:a16="http://schemas.microsoft.com/office/drawing/2014/main" id="{CE319AF4-3978-437F-949C-54DDD8B0E0FE}"/>
                  </a:ext>
                </a:extLst>
              </p:cNvPr>
              <p:cNvGraphicFramePr>
                <a:graphicFrameLocks noGrp="1"/>
              </p:cNvGraphicFramePr>
              <p:nvPr>
                <p:extLst>
                  <p:ext uri="{D42A27DB-BD31-4B8C-83A1-F6EECF244321}">
                    <p14:modId xmlns:p14="http://schemas.microsoft.com/office/powerpoint/2010/main" val="3285147665"/>
                  </p:ext>
                </p:extLst>
              </p:nvPr>
            </p:nvGraphicFramePr>
            <p:xfrm>
              <a:off x="7200900" y="209884"/>
              <a:ext cx="4767870" cy="6459288"/>
            </p:xfrm>
            <a:graphic>
              <a:graphicData uri="http://schemas.openxmlformats.org/drawingml/2006/table">
                <a:tbl>
                  <a:tblPr firstRow="1" bandRow="1">
                    <a:tableStyleId>{5C22544A-7EE6-4342-B048-85BDC9FD1C3A}</a:tableStyleId>
                  </a:tblPr>
                  <a:tblGrid>
                    <a:gridCol w="953574">
                      <a:extLst>
                        <a:ext uri="{9D8B030D-6E8A-4147-A177-3AD203B41FA5}">
                          <a16:colId xmlns:a16="http://schemas.microsoft.com/office/drawing/2014/main" val="678017765"/>
                        </a:ext>
                      </a:extLst>
                    </a:gridCol>
                    <a:gridCol w="953574">
                      <a:extLst>
                        <a:ext uri="{9D8B030D-6E8A-4147-A177-3AD203B41FA5}">
                          <a16:colId xmlns:a16="http://schemas.microsoft.com/office/drawing/2014/main" val="2838368907"/>
                        </a:ext>
                      </a:extLst>
                    </a:gridCol>
                    <a:gridCol w="953574">
                      <a:extLst>
                        <a:ext uri="{9D8B030D-6E8A-4147-A177-3AD203B41FA5}">
                          <a16:colId xmlns:a16="http://schemas.microsoft.com/office/drawing/2014/main" val="1314817265"/>
                        </a:ext>
                      </a:extLst>
                    </a:gridCol>
                    <a:gridCol w="953574">
                      <a:extLst>
                        <a:ext uri="{9D8B030D-6E8A-4147-A177-3AD203B41FA5}">
                          <a16:colId xmlns:a16="http://schemas.microsoft.com/office/drawing/2014/main" val="3855126585"/>
                        </a:ext>
                      </a:extLst>
                    </a:gridCol>
                    <a:gridCol w="953574">
                      <a:extLst>
                        <a:ext uri="{9D8B030D-6E8A-4147-A177-3AD203B41FA5}">
                          <a16:colId xmlns:a16="http://schemas.microsoft.com/office/drawing/2014/main" val="4035336427"/>
                        </a:ext>
                      </a:extLst>
                    </a:gridCol>
                  </a:tblGrid>
                  <a:tr h="356028">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𝛼</m:t>
                                </m:r>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β</m:t>
                                </m:r>
                              </m:oMath>
                            </m:oMathPara>
                          </a14:m>
                          <a:endParaRPr lang="zh-CN" altLang="en-US" dirty="0"/>
                        </a:p>
                      </a:txBody>
                      <a:tcPr anchor="ctr"/>
                    </a:tc>
                    <a:tc>
                      <a:txBody>
                        <a:bodyPr/>
                        <a:lstStyle/>
                        <a:p>
                          <a:pPr algn="ctr"/>
                          <a:r>
                            <a:rPr lang="en-US" altLang="zh-CN" dirty="0"/>
                            <a:t>R</a:t>
                          </a:r>
                          <a:endParaRPr lang="zh-CN" altLang="en-US" dirty="0"/>
                        </a:p>
                      </a:txBody>
                      <a:tcPr anchor="ctr"/>
                    </a:tc>
                    <a:tc>
                      <a:txBody>
                        <a:bodyPr/>
                        <a:lstStyle/>
                        <a:p>
                          <a:pPr algn="ctr"/>
                          <a:r>
                            <a:rPr lang="en-US" altLang="zh-CN" dirty="0"/>
                            <a:t>P</a:t>
                          </a:r>
                          <a:endParaRPr lang="zh-CN" altLang="en-US" dirty="0"/>
                        </a:p>
                      </a:txBody>
                      <a:tcPr anchor="ctr"/>
                    </a:tc>
                    <a:tc>
                      <a:txBody>
                        <a:bodyPr/>
                        <a:lstStyle/>
                        <a:p>
                          <a:pPr algn="ctr"/>
                          <a:r>
                            <a:rPr lang="en-US" altLang="zh-CN" dirty="0"/>
                            <a:t>F1</a:t>
                          </a:r>
                          <a:endParaRPr lang="zh-CN" altLang="en-US" dirty="0"/>
                        </a:p>
                      </a:txBody>
                      <a:tcPr anchor="ctr"/>
                    </a:tc>
                    <a:extLst>
                      <a:ext uri="{0D108BD9-81ED-4DB2-BD59-A6C34878D82A}">
                        <a16:rowId xmlns:a16="http://schemas.microsoft.com/office/drawing/2014/main" val="453151842"/>
                      </a:ext>
                    </a:extLst>
                  </a:tr>
                  <a:tr h="253897">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0.38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0.0093536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0.018238073</a:t>
                          </a:r>
                        </a:p>
                      </a:txBody>
                      <a:tcPr marL="4763" marR="4763" marT="4763" marB="0" anchor="ctr"/>
                    </a:tc>
                    <a:extLst>
                      <a:ext uri="{0D108BD9-81ED-4DB2-BD59-A6C34878D82A}">
                        <a16:rowId xmlns:a16="http://schemas.microsoft.com/office/drawing/2014/main" val="3378830367"/>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0.0092423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0.018026434</a:t>
                          </a:r>
                        </a:p>
                      </a:txBody>
                      <a:tcPr marL="4763" marR="4763" marT="4763" marB="0" anchor="ctr"/>
                    </a:tc>
                    <a:extLst>
                      <a:ext uri="{0D108BD9-81ED-4DB2-BD59-A6C34878D82A}">
                        <a16:rowId xmlns:a16="http://schemas.microsoft.com/office/drawing/2014/main" val="2624489754"/>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0.01847362</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0.035160974</a:t>
                          </a:r>
                        </a:p>
                      </a:txBody>
                      <a:tcPr marL="4763" marR="4763" marT="4763" marB="0" anchor="ctr"/>
                    </a:tc>
                    <a:extLst>
                      <a:ext uri="{0D108BD9-81ED-4DB2-BD59-A6C34878D82A}">
                        <a16:rowId xmlns:a16="http://schemas.microsoft.com/office/drawing/2014/main" val="260904487"/>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0.38</a:t>
                          </a:r>
                        </a:p>
                      </a:txBody>
                      <a:tcPr marL="4763" marR="4763" marT="4763" marB="0" anchor="ct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1E-06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0.0313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0.05763874</a:t>
                          </a:r>
                        </a:p>
                      </a:txBody>
                      <a:tcPr marL="4763" marR="4763" marT="4763" marB="0" anchor="ctr"/>
                    </a:tc>
                    <a:extLst>
                      <a:ext uri="{0D108BD9-81ED-4DB2-BD59-A6C34878D82A}">
                        <a16:rowId xmlns:a16="http://schemas.microsoft.com/office/drawing/2014/main" val="2622770323"/>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0.0097735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0.019135553</a:t>
                          </a:r>
                        </a:p>
                      </a:txBody>
                      <a:tcPr marL="4763" marR="4763" marT="4763" marB="0" anchor="ctr"/>
                    </a:tc>
                    <a:extLst>
                      <a:ext uri="{0D108BD9-81ED-4DB2-BD59-A6C34878D82A}">
                        <a16:rowId xmlns:a16="http://schemas.microsoft.com/office/drawing/2014/main" val="2884186227"/>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0.0097429</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0.019076898</a:t>
                          </a:r>
                        </a:p>
                      </a:txBody>
                      <a:tcPr marL="4763" marR="4763" marT="4763" marB="0" anchor="ctr"/>
                    </a:tc>
                    <a:extLst>
                      <a:ext uri="{0D108BD9-81ED-4DB2-BD59-A6C34878D82A}">
                        <a16:rowId xmlns:a16="http://schemas.microsoft.com/office/drawing/2014/main" val="2591535635"/>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0.0247362</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0.046919078</a:t>
                          </a:r>
                        </a:p>
                      </a:txBody>
                      <a:tcPr marL="4763" marR="4763" marT="4763" marB="0" anchor="ctr"/>
                    </a:tc>
                    <a:extLst>
                      <a:ext uri="{0D108BD9-81ED-4DB2-BD59-A6C34878D82A}">
                        <a16:rowId xmlns:a16="http://schemas.microsoft.com/office/drawing/2014/main" val="1178529890"/>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0.43</a:t>
                          </a:r>
                        </a:p>
                      </a:txBody>
                      <a:tcPr marL="4763" marR="4763" marT="4763" marB="0" anchor="ct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1E-06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0.0295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0.05540426</a:t>
                          </a:r>
                        </a:p>
                      </a:txBody>
                      <a:tcPr marL="4763" marR="4763" marT="4763" marB="0" anchor="ctr"/>
                    </a:tc>
                    <a:extLst>
                      <a:ext uri="{0D108BD9-81ED-4DB2-BD59-A6C34878D82A}">
                        <a16:rowId xmlns:a16="http://schemas.microsoft.com/office/drawing/2014/main" val="1365910322"/>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0.0084437</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0.016579418</a:t>
                          </a:r>
                        </a:p>
                      </a:txBody>
                      <a:tcPr marL="4763" marR="4763" marT="4763" marB="0" anchor="ctr"/>
                    </a:tc>
                    <a:extLst>
                      <a:ext uri="{0D108BD9-81ED-4DB2-BD59-A6C34878D82A}">
                        <a16:rowId xmlns:a16="http://schemas.microsoft.com/office/drawing/2014/main" val="1606461791"/>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0.0095632</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0.01873229</a:t>
                          </a:r>
                        </a:p>
                      </a:txBody>
                      <a:tcPr marL="4763" marR="4763" marT="4763" marB="0" anchor="ctr"/>
                    </a:tc>
                    <a:extLst>
                      <a:ext uri="{0D108BD9-81ED-4DB2-BD59-A6C34878D82A}">
                        <a16:rowId xmlns:a16="http://schemas.microsoft.com/office/drawing/2014/main" val="313940645"/>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0.019754</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0.037862538</a:t>
                          </a:r>
                        </a:p>
                      </a:txBody>
                      <a:tcPr marL="4763" marR="4763" marT="4763" marB="0" anchor="ctr"/>
                    </a:tc>
                    <a:extLst>
                      <a:ext uri="{0D108BD9-81ED-4DB2-BD59-A6C34878D82A}">
                        <a16:rowId xmlns:a16="http://schemas.microsoft.com/office/drawing/2014/main" val="3556828225"/>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0.48</a:t>
                          </a:r>
                        </a:p>
                      </a:txBody>
                      <a:tcPr marL="4763" marR="4763" marT="4763" marB="0" anchor="ct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1E-06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0.0335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0.062401039</a:t>
                          </a:r>
                        </a:p>
                      </a:txBody>
                      <a:tcPr marL="4763" marR="4763" marT="4763" marB="0" anchor="ctr"/>
                    </a:tc>
                    <a:extLst>
                      <a:ext uri="{0D108BD9-81ED-4DB2-BD59-A6C34878D82A}">
                        <a16:rowId xmlns:a16="http://schemas.microsoft.com/office/drawing/2014/main" val="1337168632"/>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0.0098736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0.019327372</a:t>
                          </a:r>
                        </a:p>
                      </a:txBody>
                      <a:tcPr marL="4763" marR="4763" marT="4763" marB="0" anchor="ctr"/>
                    </a:tc>
                    <a:extLst>
                      <a:ext uri="{0D108BD9-81ED-4DB2-BD59-A6C34878D82A}">
                        <a16:rowId xmlns:a16="http://schemas.microsoft.com/office/drawing/2014/main" val="1963365834"/>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0.010248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0.020044093</a:t>
                          </a:r>
                        </a:p>
                      </a:txBody>
                      <a:tcPr marL="4763" marR="4763" marT="4763" marB="0" anchor="ctr"/>
                    </a:tc>
                    <a:extLst>
                      <a:ext uri="{0D108BD9-81ED-4DB2-BD59-A6C34878D82A}">
                        <a16:rowId xmlns:a16="http://schemas.microsoft.com/office/drawing/2014/main" val="1645217861"/>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0.024385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0.046286847</a:t>
                          </a:r>
                        </a:p>
                      </a:txBody>
                      <a:tcPr marL="4763" marR="4763" marT="4763" marB="0" anchor="ctr"/>
                    </a:tc>
                    <a:extLst>
                      <a:ext uri="{0D108BD9-81ED-4DB2-BD59-A6C34878D82A}">
                        <a16:rowId xmlns:a16="http://schemas.microsoft.com/office/drawing/2014/main" val="2493163040"/>
                      </a:ext>
                    </a:extLst>
                  </a:tr>
                  <a:tr h="253897">
                    <a:tc>
                      <a:txBody>
                        <a:bodyPr/>
                        <a:lstStyle/>
                        <a:p>
                          <a:pPr algn="ctr" fontAlgn="ctr"/>
                          <a:r>
                            <a:rPr lang="en-US" altLang="zh-CN" sz="1100" b="1" i="0" u="none" strike="noStrike" dirty="0">
                              <a:solidFill>
                                <a:srgbClr val="000000"/>
                              </a:solidFill>
                              <a:effectLst/>
                              <a:latin typeface="等线" panose="02010600030101010101" pitchFamily="2" charset="-122"/>
                              <a:ea typeface="等线" panose="02010600030101010101" pitchFamily="2" charset="-122"/>
                            </a:rPr>
                            <a:t>0.53</a:t>
                          </a:r>
                        </a:p>
                      </a:txBody>
                      <a:tcPr marL="4763" marR="4763" marT="4763" marB="0" anchor="ctr">
                        <a:solidFill>
                          <a:srgbClr val="FFFF00"/>
                        </a:solidFill>
                      </a:tcPr>
                    </a:tc>
                    <a:tc>
                      <a:txBody>
                        <a:bodyPr/>
                        <a:lstStyle/>
                        <a:p>
                          <a:pPr algn="ctr" fontAlgn="ctr"/>
                          <a:r>
                            <a:rPr lang="en-US" sz="1100" b="1" i="0" u="none" strike="noStrike" dirty="0">
                              <a:solidFill>
                                <a:srgbClr val="000000"/>
                              </a:solidFill>
                              <a:effectLst/>
                              <a:latin typeface="等线" panose="02010600030101010101" pitchFamily="2" charset="-122"/>
                              <a:ea typeface="等线" panose="02010600030101010101" pitchFamily="2" charset="-122"/>
                            </a:rPr>
                            <a:t>1E-06</a:t>
                          </a:r>
                        </a:p>
                      </a:txBody>
                      <a:tcPr marL="4763" marR="4763" marT="4763" marB="0" anchor="ctr">
                        <a:solidFill>
                          <a:srgbClr val="FFFF00"/>
                        </a:solidFill>
                      </a:tcPr>
                    </a:tc>
                    <a:tc>
                      <a:txBody>
                        <a:bodyPr/>
                        <a:lstStyle/>
                        <a:p>
                          <a:pPr algn="ctr" fontAlgn="ctr"/>
                          <a:r>
                            <a:rPr lang="en-US" altLang="zh-CN" sz="1100" b="1" i="0" u="none" strike="noStrike" dirty="0">
                              <a:solidFill>
                                <a:srgbClr val="000000"/>
                              </a:solidFill>
                              <a:effectLst/>
                              <a:latin typeface="等线" panose="02010600030101010101" pitchFamily="2" charset="-122"/>
                              <a:ea typeface="等线" panose="02010600030101010101" pitchFamily="2" charset="-122"/>
                            </a:rPr>
                            <a:t>0.0434</a:t>
                          </a:r>
                        </a:p>
                      </a:txBody>
                      <a:tcPr marL="4763" marR="4763" marT="4763" marB="0" anchor="ctr">
                        <a:solidFill>
                          <a:srgbClr val="FFFF00"/>
                        </a:solidFill>
                      </a:tcPr>
                    </a:tc>
                    <a:tc>
                      <a:txBody>
                        <a:bodyPr/>
                        <a:lstStyle/>
                        <a:p>
                          <a:pPr algn="ctr" fontAlgn="ctr"/>
                          <a:r>
                            <a:rPr lang="en-US" altLang="zh-CN" sz="1100" b="1" i="0" u="none" strike="noStrike" dirty="0">
                              <a:solidFill>
                                <a:srgbClr val="000000"/>
                              </a:solidFill>
                              <a:effectLst/>
                              <a:latin typeface="等线" panose="02010600030101010101" pitchFamily="2" charset="-122"/>
                              <a:ea typeface="等线" panose="02010600030101010101" pitchFamily="2" charset="-122"/>
                            </a:rPr>
                            <a:t>0.454545</a:t>
                          </a:r>
                        </a:p>
                      </a:txBody>
                      <a:tcPr marL="4763" marR="4763" marT="4763" marB="0" anchor="ctr">
                        <a:solidFill>
                          <a:srgbClr val="FFFF00"/>
                        </a:solidFill>
                      </a:tcPr>
                    </a:tc>
                    <a:tc>
                      <a:txBody>
                        <a:bodyPr/>
                        <a:lstStyle/>
                        <a:p>
                          <a:pPr algn="ctr" fontAlgn="ctr"/>
                          <a:r>
                            <a:rPr lang="en-US" altLang="zh-CN" sz="1100" b="1" i="0" u="none" strike="noStrike" dirty="0">
                              <a:solidFill>
                                <a:srgbClr val="000000"/>
                              </a:solidFill>
                              <a:effectLst/>
                              <a:latin typeface="等线" panose="02010600030101010101" pitchFamily="2" charset="-122"/>
                              <a:ea typeface="等线" panose="02010600030101010101" pitchFamily="2" charset="-122"/>
                            </a:rPr>
                            <a:t>0.079234666</a:t>
                          </a:r>
                        </a:p>
                      </a:txBody>
                      <a:tcPr marL="4763" marR="4763" marT="4763" marB="0" anchor="ctr">
                        <a:solidFill>
                          <a:srgbClr val="FFFF00"/>
                        </a:solidFill>
                      </a:tcPr>
                    </a:tc>
                    <a:extLst>
                      <a:ext uri="{0D108BD9-81ED-4DB2-BD59-A6C34878D82A}">
                        <a16:rowId xmlns:a16="http://schemas.microsoft.com/office/drawing/2014/main" val="3262538201"/>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0.0096349</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0.018772406</a:t>
                          </a:r>
                        </a:p>
                      </a:txBody>
                      <a:tcPr marL="4763" marR="4763" marT="4763" marB="0" anchor="ctr"/>
                    </a:tc>
                    <a:extLst>
                      <a:ext uri="{0D108BD9-81ED-4DB2-BD59-A6C34878D82A}">
                        <a16:rowId xmlns:a16="http://schemas.microsoft.com/office/drawing/2014/main" val="4021378244"/>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0.0099244</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0.019321476</a:t>
                          </a:r>
                        </a:p>
                      </a:txBody>
                      <a:tcPr marL="4763" marR="4763" marT="4763" marB="0" anchor="ctr"/>
                    </a:tc>
                    <a:extLst>
                      <a:ext uri="{0D108BD9-81ED-4DB2-BD59-A6C34878D82A}">
                        <a16:rowId xmlns:a16="http://schemas.microsoft.com/office/drawing/2014/main" val="273358664"/>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0.01952534</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0.037060715</a:t>
                          </a:r>
                        </a:p>
                      </a:txBody>
                      <a:tcPr marL="4763" marR="4763" marT="4763" marB="0" anchor="ctr"/>
                    </a:tc>
                    <a:extLst>
                      <a:ext uri="{0D108BD9-81ED-4DB2-BD59-A6C34878D82A}">
                        <a16:rowId xmlns:a16="http://schemas.microsoft.com/office/drawing/2014/main" val="3967521776"/>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0.58</a:t>
                          </a:r>
                        </a:p>
                      </a:txBody>
                      <a:tcPr marL="4763" marR="4763" marT="4763" marB="0" anchor="ct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1E-06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0.0302</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0.055768427</a:t>
                          </a:r>
                        </a:p>
                      </a:txBody>
                      <a:tcPr marL="4763" marR="4763" marT="4763" marB="0" anchor="ctr"/>
                    </a:tc>
                    <a:extLst>
                      <a:ext uri="{0D108BD9-81ED-4DB2-BD59-A6C34878D82A}">
                        <a16:rowId xmlns:a16="http://schemas.microsoft.com/office/drawing/2014/main" val="4263414791"/>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0.63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0.0093536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0.018238073</a:t>
                          </a:r>
                        </a:p>
                      </a:txBody>
                      <a:tcPr marL="4763" marR="4763" marT="4763" marB="0" anchor="ctr"/>
                    </a:tc>
                    <a:extLst>
                      <a:ext uri="{0D108BD9-81ED-4DB2-BD59-A6C34878D82A}">
                        <a16:rowId xmlns:a16="http://schemas.microsoft.com/office/drawing/2014/main" val="2322285330"/>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0.63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0.009465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0.018449775</a:t>
                          </a:r>
                        </a:p>
                      </a:txBody>
                      <a:tcPr marL="4763" marR="4763" marT="4763" marB="0" anchor="ctr"/>
                    </a:tc>
                    <a:extLst>
                      <a:ext uri="{0D108BD9-81ED-4DB2-BD59-A6C34878D82A}">
                        <a16:rowId xmlns:a16="http://schemas.microsoft.com/office/drawing/2014/main" val="2089641553"/>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0.63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0.0183246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0.034890951</a:t>
                          </a:r>
                        </a:p>
                      </a:txBody>
                      <a:tcPr marL="4763" marR="4763" marT="4763" marB="0" anchor="ctr"/>
                    </a:tc>
                    <a:extLst>
                      <a:ext uri="{0D108BD9-81ED-4DB2-BD59-A6C34878D82A}">
                        <a16:rowId xmlns:a16="http://schemas.microsoft.com/office/drawing/2014/main" val="4233553322"/>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0.63</a:t>
                          </a:r>
                        </a:p>
                      </a:txBody>
                      <a:tcPr marL="4763" marR="4763" marT="4763" marB="0" anchor="ct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1E-06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0.037015065</a:t>
                          </a:r>
                        </a:p>
                      </a:txBody>
                      <a:tcPr marL="4763" marR="4763" marT="4763" marB="0" anchor="ctr"/>
                    </a:tc>
                    <a:extLst>
                      <a:ext uri="{0D108BD9-81ED-4DB2-BD59-A6C34878D82A}">
                        <a16:rowId xmlns:a16="http://schemas.microsoft.com/office/drawing/2014/main" val="3215359248"/>
                      </a:ext>
                    </a:extLst>
                  </a:tr>
                </a:tbl>
              </a:graphicData>
            </a:graphic>
          </p:graphicFrame>
        </mc:Choice>
        <mc:Fallback xmlns="">
          <p:graphicFrame>
            <p:nvGraphicFramePr>
              <p:cNvPr id="319" name="表格 318">
                <a:extLst>
                  <a:ext uri="{FF2B5EF4-FFF2-40B4-BE49-F238E27FC236}">
                    <a16:creationId xmlns:a16="http://schemas.microsoft.com/office/drawing/2014/main" id="{CE319AF4-3978-437F-949C-54DDD8B0E0FE}"/>
                  </a:ext>
                </a:extLst>
              </p:cNvPr>
              <p:cNvGraphicFramePr>
                <a:graphicFrameLocks noGrp="1"/>
              </p:cNvGraphicFramePr>
              <p:nvPr>
                <p:extLst>
                  <p:ext uri="{D42A27DB-BD31-4B8C-83A1-F6EECF244321}">
                    <p14:modId xmlns:p14="http://schemas.microsoft.com/office/powerpoint/2010/main" val="3285147665"/>
                  </p:ext>
                </p:extLst>
              </p:nvPr>
            </p:nvGraphicFramePr>
            <p:xfrm>
              <a:off x="7200900" y="209884"/>
              <a:ext cx="4767870" cy="6459288"/>
            </p:xfrm>
            <a:graphic>
              <a:graphicData uri="http://schemas.openxmlformats.org/drawingml/2006/table">
                <a:tbl>
                  <a:tblPr firstRow="1" bandRow="1">
                    <a:tableStyleId>{5C22544A-7EE6-4342-B048-85BDC9FD1C3A}</a:tableStyleId>
                  </a:tblPr>
                  <a:tblGrid>
                    <a:gridCol w="953574">
                      <a:extLst>
                        <a:ext uri="{9D8B030D-6E8A-4147-A177-3AD203B41FA5}">
                          <a16:colId xmlns:a16="http://schemas.microsoft.com/office/drawing/2014/main" val="678017765"/>
                        </a:ext>
                      </a:extLst>
                    </a:gridCol>
                    <a:gridCol w="953574">
                      <a:extLst>
                        <a:ext uri="{9D8B030D-6E8A-4147-A177-3AD203B41FA5}">
                          <a16:colId xmlns:a16="http://schemas.microsoft.com/office/drawing/2014/main" val="2838368907"/>
                        </a:ext>
                      </a:extLst>
                    </a:gridCol>
                    <a:gridCol w="953574">
                      <a:extLst>
                        <a:ext uri="{9D8B030D-6E8A-4147-A177-3AD203B41FA5}">
                          <a16:colId xmlns:a16="http://schemas.microsoft.com/office/drawing/2014/main" val="1314817265"/>
                        </a:ext>
                      </a:extLst>
                    </a:gridCol>
                    <a:gridCol w="953574">
                      <a:extLst>
                        <a:ext uri="{9D8B030D-6E8A-4147-A177-3AD203B41FA5}">
                          <a16:colId xmlns:a16="http://schemas.microsoft.com/office/drawing/2014/main" val="3855126585"/>
                        </a:ext>
                      </a:extLst>
                    </a:gridCol>
                    <a:gridCol w="953574">
                      <a:extLst>
                        <a:ext uri="{9D8B030D-6E8A-4147-A177-3AD203B41FA5}">
                          <a16:colId xmlns:a16="http://schemas.microsoft.com/office/drawing/2014/main" val="4035336427"/>
                        </a:ext>
                      </a:extLst>
                    </a:gridCol>
                  </a:tblGrid>
                  <a:tr h="365760">
                    <a:tc>
                      <a:txBody>
                        <a:bodyPr/>
                        <a:lstStyle/>
                        <a:p>
                          <a:endParaRPr lang="zh-CN"/>
                        </a:p>
                      </a:txBody>
                      <a:tcPr anchor="ctr">
                        <a:blipFill>
                          <a:blip r:embed="rId6"/>
                          <a:stretch>
                            <a:fillRect l="-637" t="-8333" r="-401274" b="-1680000"/>
                          </a:stretch>
                        </a:blipFill>
                      </a:tcPr>
                    </a:tc>
                    <a:tc>
                      <a:txBody>
                        <a:bodyPr/>
                        <a:lstStyle/>
                        <a:p>
                          <a:endParaRPr lang="zh-CN"/>
                        </a:p>
                      </a:txBody>
                      <a:tcPr anchor="ctr">
                        <a:blipFill>
                          <a:blip r:embed="rId6"/>
                          <a:stretch>
                            <a:fillRect l="-101282" t="-8333" r="-303846" b="-1680000"/>
                          </a:stretch>
                        </a:blipFill>
                      </a:tcPr>
                    </a:tc>
                    <a:tc>
                      <a:txBody>
                        <a:bodyPr/>
                        <a:lstStyle/>
                        <a:p>
                          <a:pPr algn="ctr"/>
                          <a:r>
                            <a:rPr lang="en-US" altLang="zh-CN" dirty="0"/>
                            <a:t>R</a:t>
                          </a:r>
                          <a:endParaRPr lang="zh-CN" altLang="en-US" dirty="0"/>
                        </a:p>
                      </a:txBody>
                      <a:tcPr anchor="ctr"/>
                    </a:tc>
                    <a:tc>
                      <a:txBody>
                        <a:bodyPr/>
                        <a:lstStyle/>
                        <a:p>
                          <a:pPr algn="ctr"/>
                          <a:r>
                            <a:rPr lang="en-US" altLang="zh-CN" dirty="0"/>
                            <a:t>P</a:t>
                          </a:r>
                          <a:endParaRPr lang="zh-CN" altLang="en-US" dirty="0"/>
                        </a:p>
                      </a:txBody>
                      <a:tcPr anchor="ctr"/>
                    </a:tc>
                    <a:tc>
                      <a:txBody>
                        <a:bodyPr/>
                        <a:lstStyle/>
                        <a:p>
                          <a:pPr algn="ctr"/>
                          <a:r>
                            <a:rPr lang="en-US" altLang="zh-CN" dirty="0"/>
                            <a:t>F1</a:t>
                          </a:r>
                          <a:endParaRPr lang="zh-CN" altLang="en-US" dirty="0"/>
                        </a:p>
                      </a:txBody>
                      <a:tcPr anchor="ctr"/>
                    </a:tc>
                    <a:extLst>
                      <a:ext uri="{0D108BD9-81ED-4DB2-BD59-A6C34878D82A}">
                        <a16:rowId xmlns:a16="http://schemas.microsoft.com/office/drawing/2014/main" val="453151842"/>
                      </a:ext>
                    </a:extLst>
                  </a:tr>
                  <a:tr h="253897">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0.38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0.0093536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0.018238073</a:t>
                          </a:r>
                        </a:p>
                      </a:txBody>
                      <a:tcPr marL="4763" marR="4763" marT="4763" marB="0" anchor="ctr"/>
                    </a:tc>
                    <a:extLst>
                      <a:ext uri="{0D108BD9-81ED-4DB2-BD59-A6C34878D82A}">
                        <a16:rowId xmlns:a16="http://schemas.microsoft.com/office/drawing/2014/main" val="3378830367"/>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0.0092423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0.018026434</a:t>
                          </a:r>
                        </a:p>
                      </a:txBody>
                      <a:tcPr marL="4763" marR="4763" marT="4763" marB="0" anchor="ctr"/>
                    </a:tc>
                    <a:extLst>
                      <a:ext uri="{0D108BD9-81ED-4DB2-BD59-A6C34878D82A}">
                        <a16:rowId xmlns:a16="http://schemas.microsoft.com/office/drawing/2014/main" val="2624489754"/>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0.01847362</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0.035160974</a:t>
                          </a:r>
                        </a:p>
                      </a:txBody>
                      <a:tcPr marL="4763" marR="4763" marT="4763" marB="0" anchor="ctr"/>
                    </a:tc>
                    <a:extLst>
                      <a:ext uri="{0D108BD9-81ED-4DB2-BD59-A6C34878D82A}">
                        <a16:rowId xmlns:a16="http://schemas.microsoft.com/office/drawing/2014/main" val="260904487"/>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0.38</a:t>
                          </a:r>
                        </a:p>
                      </a:txBody>
                      <a:tcPr marL="4763" marR="4763" marT="4763" marB="0" anchor="ct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1E-06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0.0313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0.05763874</a:t>
                          </a:r>
                        </a:p>
                      </a:txBody>
                      <a:tcPr marL="4763" marR="4763" marT="4763" marB="0" anchor="ctr"/>
                    </a:tc>
                    <a:extLst>
                      <a:ext uri="{0D108BD9-81ED-4DB2-BD59-A6C34878D82A}">
                        <a16:rowId xmlns:a16="http://schemas.microsoft.com/office/drawing/2014/main" val="2622770323"/>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0.0097735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0.019135553</a:t>
                          </a:r>
                        </a:p>
                      </a:txBody>
                      <a:tcPr marL="4763" marR="4763" marT="4763" marB="0" anchor="ctr"/>
                    </a:tc>
                    <a:extLst>
                      <a:ext uri="{0D108BD9-81ED-4DB2-BD59-A6C34878D82A}">
                        <a16:rowId xmlns:a16="http://schemas.microsoft.com/office/drawing/2014/main" val="2884186227"/>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0.0097429</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0.019076898</a:t>
                          </a:r>
                        </a:p>
                      </a:txBody>
                      <a:tcPr marL="4763" marR="4763" marT="4763" marB="0" anchor="ctr"/>
                    </a:tc>
                    <a:extLst>
                      <a:ext uri="{0D108BD9-81ED-4DB2-BD59-A6C34878D82A}">
                        <a16:rowId xmlns:a16="http://schemas.microsoft.com/office/drawing/2014/main" val="2591535635"/>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0.0247362</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0.046919078</a:t>
                          </a:r>
                        </a:p>
                      </a:txBody>
                      <a:tcPr marL="4763" marR="4763" marT="4763" marB="0" anchor="ctr"/>
                    </a:tc>
                    <a:extLst>
                      <a:ext uri="{0D108BD9-81ED-4DB2-BD59-A6C34878D82A}">
                        <a16:rowId xmlns:a16="http://schemas.microsoft.com/office/drawing/2014/main" val="1178529890"/>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0.43</a:t>
                          </a:r>
                        </a:p>
                      </a:txBody>
                      <a:tcPr marL="4763" marR="4763" marT="4763" marB="0" anchor="ct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1E-06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0.0295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0.05540426</a:t>
                          </a:r>
                        </a:p>
                      </a:txBody>
                      <a:tcPr marL="4763" marR="4763" marT="4763" marB="0" anchor="ctr"/>
                    </a:tc>
                    <a:extLst>
                      <a:ext uri="{0D108BD9-81ED-4DB2-BD59-A6C34878D82A}">
                        <a16:rowId xmlns:a16="http://schemas.microsoft.com/office/drawing/2014/main" val="1365910322"/>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0.0084437</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0.016579418</a:t>
                          </a:r>
                        </a:p>
                      </a:txBody>
                      <a:tcPr marL="4763" marR="4763" marT="4763" marB="0" anchor="ctr"/>
                    </a:tc>
                    <a:extLst>
                      <a:ext uri="{0D108BD9-81ED-4DB2-BD59-A6C34878D82A}">
                        <a16:rowId xmlns:a16="http://schemas.microsoft.com/office/drawing/2014/main" val="1606461791"/>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0.0095632</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0.01873229</a:t>
                          </a:r>
                        </a:p>
                      </a:txBody>
                      <a:tcPr marL="4763" marR="4763" marT="4763" marB="0" anchor="ctr"/>
                    </a:tc>
                    <a:extLst>
                      <a:ext uri="{0D108BD9-81ED-4DB2-BD59-A6C34878D82A}">
                        <a16:rowId xmlns:a16="http://schemas.microsoft.com/office/drawing/2014/main" val="313940645"/>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0.019754</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0.037862538</a:t>
                          </a:r>
                        </a:p>
                      </a:txBody>
                      <a:tcPr marL="4763" marR="4763" marT="4763" marB="0" anchor="ctr"/>
                    </a:tc>
                    <a:extLst>
                      <a:ext uri="{0D108BD9-81ED-4DB2-BD59-A6C34878D82A}">
                        <a16:rowId xmlns:a16="http://schemas.microsoft.com/office/drawing/2014/main" val="3556828225"/>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0.48</a:t>
                          </a:r>
                        </a:p>
                      </a:txBody>
                      <a:tcPr marL="4763" marR="4763" marT="4763" marB="0" anchor="ct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1E-06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0.0335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0.062401039</a:t>
                          </a:r>
                        </a:p>
                      </a:txBody>
                      <a:tcPr marL="4763" marR="4763" marT="4763" marB="0" anchor="ctr"/>
                    </a:tc>
                    <a:extLst>
                      <a:ext uri="{0D108BD9-81ED-4DB2-BD59-A6C34878D82A}">
                        <a16:rowId xmlns:a16="http://schemas.microsoft.com/office/drawing/2014/main" val="1337168632"/>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0.0098736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0.019327372</a:t>
                          </a:r>
                        </a:p>
                      </a:txBody>
                      <a:tcPr marL="4763" marR="4763" marT="4763" marB="0" anchor="ctr"/>
                    </a:tc>
                    <a:extLst>
                      <a:ext uri="{0D108BD9-81ED-4DB2-BD59-A6C34878D82A}">
                        <a16:rowId xmlns:a16="http://schemas.microsoft.com/office/drawing/2014/main" val="1963365834"/>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0.010248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0.020044093</a:t>
                          </a:r>
                        </a:p>
                      </a:txBody>
                      <a:tcPr marL="4763" marR="4763" marT="4763" marB="0" anchor="ctr"/>
                    </a:tc>
                    <a:extLst>
                      <a:ext uri="{0D108BD9-81ED-4DB2-BD59-A6C34878D82A}">
                        <a16:rowId xmlns:a16="http://schemas.microsoft.com/office/drawing/2014/main" val="1645217861"/>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0.024385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0.454545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0.046286847</a:t>
                          </a:r>
                        </a:p>
                      </a:txBody>
                      <a:tcPr marL="4763" marR="4763" marT="4763" marB="0" anchor="ctr"/>
                    </a:tc>
                    <a:extLst>
                      <a:ext uri="{0D108BD9-81ED-4DB2-BD59-A6C34878D82A}">
                        <a16:rowId xmlns:a16="http://schemas.microsoft.com/office/drawing/2014/main" val="2493163040"/>
                      </a:ext>
                    </a:extLst>
                  </a:tr>
                  <a:tr h="253897">
                    <a:tc>
                      <a:txBody>
                        <a:bodyPr/>
                        <a:lstStyle/>
                        <a:p>
                          <a:pPr algn="ctr" fontAlgn="ctr"/>
                          <a:r>
                            <a:rPr lang="en-US" altLang="zh-CN" sz="1100" b="1" i="0" u="none" strike="noStrike" dirty="0">
                              <a:solidFill>
                                <a:srgbClr val="000000"/>
                              </a:solidFill>
                              <a:effectLst/>
                              <a:latin typeface="等线" panose="02010600030101010101" pitchFamily="2" charset="-122"/>
                              <a:ea typeface="等线" panose="02010600030101010101" pitchFamily="2" charset="-122"/>
                            </a:rPr>
                            <a:t>0.53</a:t>
                          </a:r>
                        </a:p>
                      </a:txBody>
                      <a:tcPr marL="4763" marR="4763" marT="4763" marB="0" anchor="ctr">
                        <a:solidFill>
                          <a:srgbClr val="FFFF00"/>
                        </a:solidFill>
                      </a:tcPr>
                    </a:tc>
                    <a:tc>
                      <a:txBody>
                        <a:bodyPr/>
                        <a:lstStyle/>
                        <a:p>
                          <a:pPr algn="ctr" fontAlgn="ctr"/>
                          <a:r>
                            <a:rPr lang="en-US" sz="1100" b="1" i="0" u="none" strike="noStrike" dirty="0">
                              <a:solidFill>
                                <a:srgbClr val="000000"/>
                              </a:solidFill>
                              <a:effectLst/>
                              <a:latin typeface="等线" panose="02010600030101010101" pitchFamily="2" charset="-122"/>
                              <a:ea typeface="等线" panose="02010600030101010101" pitchFamily="2" charset="-122"/>
                            </a:rPr>
                            <a:t>1E-06</a:t>
                          </a:r>
                        </a:p>
                      </a:txBody>
                      <a:tcPr marL="4763" marR="4763" marT="4763" marB="0" anchor="ctr">
                        <a:solidFill>
                          <a:srgbClr val="FFFF00"/>
                        </a:solidFill>
                      </a:tcPr>
                    </a:tc>
                    <a:tc>
                      <a:txBody>
                        <a:bodyPr/>
                        <a:lstStyle/>
                        <a:p>
                          <a:pPr algn="ctr" fontAlgn="ctr"/>
                          <a:r>
                            <a:rPr lang="en-US" altLang="zh-CN" sz="1100" b="1" i="0" u="none" strike="noStrike" dirty="0">
                              <a:solidFill>
                                <a:srgbClr val="000000"/>
                              </a:solidFill>
                              <a:effectLst/>
                              <a:latin typeface="等线" panose="02010600030101010101" pitchFamily="2" charset="-122"/>
                              <a:ea typeface="等线" panose="02010600030101010101" pitchFamily="2" charset="-122"/>
                            </a:rPr>
                            <a:t>0.0434</a:t>
                          </a:r>
                        </a:p>
                      </a:txBody>
                      <a:tcPr marL="4763" marR="4763" marT="4763" marB="0" anchor="ctr">
                        <a:solidFill>
                          <a:srgbClr val="FFFF00"/>
                        </a:solidFill>
                      </a:tcPr>
                    </a:tc>
                    <a:tc>
                      <a:txBody>
                        <a:bodyPr/>
                        <a:lstStyle/>
                        <a:p>
                          <a:pPr algn="ctr" fontAlgn="ctr"/>
                          <a:r>
                            <a:rPr lang="en-US" altLang="zh-CN" sz="1100" b="1" i="0" u="none" strike="noStrike" dirty="0">
                              <a:solidFill>
                                <a:srgbClr val="000000"/>
                              </a:solidFill>
                              <a:effectLst/>
                              <a:latin typeface="等线" panose="02010600030101010101" pitchFamily="2" charset="-122"/>
                              <a:ea typeface="等线" panose="02010600030101010101" pitchFamily="2" charset="-122"/>
                            </a:rPr>
                            <a:t>0.454545</a:t>
                          </a:r>
                        </a:p>
                      </a:txBody>
                      <a:tcPr marL="4763" marR="4763" marT="4763" marB="0" anchor="ctr">
                        <a:solidFill>
                          <a:srgbClr val="FFFF00"/>
                        </a:solidFill>
                      </a:tcPr>
                    </a:tc>
                    <a:tc>
                      <a:txBody>
                        <a:bodyPr/>
                        <a:lstStyle/>
                        <a:p>
                          <a:pPr algn="ctr" fontAlgn="ctr"/>
                          <a:r>
                            <a:rPr lang="en-US" altLang="zh-CN" sz="1100" b="1" i="0" u="none" strike="noStrike" dirty="0">
                              <a:solidFill>
                                <a:srgbClr val="000000"/>
                              </a:solidFill>
                              <a:effectLst/>
                              <a:latin typeface="等线" panose="02010600030101010101" pitchFamily="2" charset="-122"/>
                              <a:ea typeface="等线" panose="02010600030101010101" pitchFamily="2" charset="-122"/>
                            </a:rPr>
                            <a:t>0.079234666</a:t>
                          </a:r>
                        </a:p>
                      </a:txBody>
                      <a:tcPr marL="4763" marR="4763" marT="4763" marB="0" anchor="ctr">
                        <a:solidFill>
                          <a:srgbClr val="FFFF00"/>
                        </a:solidFill>
                      </a:tcPr>
                    </a:tc>
                    <a:extLst>
                      <a:ext uri="{0D108BD9-81ED-4DB2-BD59-A6C34878D82A}">
                        <a16:rowId xmlns:a16="http://schemas.microsoft.com/office/drawing/2014/main" val="3262538201"/>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0.0096349</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0.018772406</a:t>
                          </a:r>
                        </a:p>
                      </a:txBody>
                      <a:tcPr marL="4763" marR="4763" marT="4763" marB="0" anchor="ctr"/>
                    </a:tc>
                    <a:extLst>
                      <a:ext uri="{0D108BD9-81ED-4DB2-BD59-A6C34878D82A}">
                        <a16:rowId xmlns:a16="http://schemas.microsoft.com/office/drawing/2014/main" val="4021378244"/>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0.0099244</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0.019321476</a:t>
                          </a:r>
                        </a:p>
                      </a:txBody>
                      <a:tcPr marL="4763" marR="4763" marT="4763" marB="0" anchor="ctr"/>
                    </a:tc>
                    <a:extLst>
                      <a:ext uri="{0D108BD9-81ED-4DB2-BD59-A6C34878D82A}">
                        <a16:rowId xmlns:a16="http://schemas.microsoft.com/office/drawing/2014/main" val="273358664"/>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0.58</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0.01952534</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0.037060715</a:t>
                          </a:r>
                        </a:p>
                      </a:txBody>
                      <a:tcPr marL="4763" marR="4763" marT="4763" marB="0" anchor="ctr"/>
                    </a:tc>
                    <a:extLst>
                      <a:ext uri="{0D108BD9-81ED-4DB2-BD59-A6C34878D82A}">
                        <a16:rowId xmlns:a16="http://schemas.microsoft.com/office/drawing/2014/main" val="3967521776"/>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0.58</a:t>
                          </a:r>
                        </a:p>
                      </a:txBody>
                      <a:tcPr marL="4763" marR="4763" marT="4763" marB="0" anchor="ct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1E-06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0.0302</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0.055768427</a:t>
                          </a:r>
                        </a:p>
                      </a:txBody>
                      <a:tcPr marL="4763" marR="4763" marT="4763" marB="0" anchor="ctr"/>
                    </a:tc>
                    <a:extLst>
                      <a:ext uri="{0D108BD9-81ED-4DB2-BD59-A6C34878D82A}">
                        <a16:rowId xmlns:a16="http://schemas.microsoft.com/office/drawing/2014/main" val="4263414791"/>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0.63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0.0093536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0.018238073</a:t>
                          </a:r>
                        </a:p>
                      </a:txBody>
                      <a:tcPr marL="4763" marR="4763" marT="4763" marB="0" anchor="ctr"/>
                    </a:tc>
                    <a:extLst>
                      <a:ext uri="{0D108BD9-81ED-4DB2-BD59-A6C34878D82A}">
                        <a16:rowId xmlns:a16="http://schemas.microsoft.com/office/drawing/2014/main" val="2322285330"/>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0.63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0.009465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0.018449775</a:t>
                          </a:r>
                        </a:p>
                      </a:txBody>
                      <a:tcPr marL="4763" marR="4763" marT="4763" marB="0" anchor="ctr"/>
                    </a:tc>
                    <a:extLst>
                      <a:ext uri="{0D108BD9-81ED-4DB2-BD59-A6C34878D82A}">
                        <a16:rowId xmlns:a16="http://schemas.microsoft.com/office/drawing/2014/main" val="2089641553"/>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0.63</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0.00001</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0.0183246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0.034890951</a:t>
                          </a:r>
                        </a:p>
                      </a:txBody>
                      <a:tcPr marL="4763" marR="4763" marT="4763" marB="0" anchor="ctr"/>
                    </a:tc>
                    <a:extLst>
                      <a:ext uri="{0D108BD9-81ED-4DB2-BD59-A6C34878D82A}">
                        <a16:rowId xmlns:a16="http://schemas.microsoft.com/office/drawing/2014/main" val="4233553322"/>
                      </a:ext>
                    </a:extLst>
                  </a:tr>
                  <a:tr h="2538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0.63</a:t>
                          </a:r>
                        </a:p>
                      </a:txBody>
                      <a:tcPr marL="4763" marR="4763" marT="4763" marB="0" anchor="ct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1E-06</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0.0195</a:t>
                          </a:r>
                        </a:p>
                      </a:txBody>
                      <a:tcPr marL="4763" marR="4763" marT="4763"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0.363636</a:t>
                          </a:r>
                        </a:p>
                      </a:txBody>
                      <a:tcPr marL="4763" marR="4763" marT="4763" marB="0" anchor="ct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0.037015065</a:t>
                          </a:r>
                        </a:p>
                      </a:txBody>
                      <a:tcPr marL="4763" marR="4763" marT="4763" marB="0" anchor="ctr"/>
                    </a:tc>
                    <a:extLst>
                      <a:ext uri="{0D108BD9-81ED-4DB2-BD59-A6C34878D82A}">
                        <a16:rowId xmlns:a16="http://schemas.microsoft.com/office/drawing/2014/main" val="3215359248"/>
                      </a:ext>
                    </a:extLst>
                  </a:tr>
                </a:tbl>
              </a:graphicData>
            </a:graphic>
          </p:graphicFrame>
        </mc:Fallback>
      </mc:AlternateContent>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2776"/>
                                        </p:tgtEl>
                                        <p:attrNameLst>
                                          <p:attrName>style.visibility</p:attrName>
                                        </p:attrNameLst>
                                      </p:cBhvr>
                                      <p:to>
                                        <p:strVal val="visible"/>
                                      </p:to>
                                    </p:set>
                                    <p:animEffect transition="in" filter="barn(inVertical)">
                                      <p:cBhvr>
                                        <p:cTn id="7" dur="500"/>
                                        <p:tgtEl>
                                          <p:spTgt spid="3277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2777"/>
                                        </p:tgtEl>
                                        <p:attrNameLst>
                                          <p:attrName>style.visibility</p:attrName>
                                        </p:attrNameLst>
                                      </p:cBhvr>
                                      <p:to>
                                        <p:strVal val="visible"/>
                                      </p:to>
                                    </p:set>
                                    <p:animEffect transition="in" filter="barn(inVertical)">
                                      <p:cBhvr>
                                        <p:cTn id="10" dur="500"/>
                                        <p:tgtEl>
                                          <p:spTgt spid="3277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2778"/>
                                        </p:tgtEl>
                                        <p:attrNameLst>
                                          <p:attrName>style.visibility</p:attrName>
                                        </p:attrNameLst>
                                      </p:cBhvr>
                                      <p:to>
                                        <p:strVal val="visible"/>
                                      </p:to>
                                    </p:set>
                                    <p:animEffect transition="in" filter="barn(inVertical)">
                                      <p:cBhvr>
                                        <p:cTn id="13" dur="500"/>
                                        <p:tgtEl>
                                          <p:spTgt spid="3277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2779"/>
                                        </p:tgtEl>
                                        <p:attrNameLst>
                                          <p:attrName>style.visibility</p:attrName>
                                        </p:attrNameLst>
                                      </p:cBhvr>
                                      <p:to>
                                        <p:strVal val="visible"/>
                                      </p:to>
                                    </p:set>
                                    <p:animEffect transition="in" filter="barn(inVertical)">
                                      <p:cBhvr>
                                        <p:cTn id="16" dur="500"/>
                                        <p:tgtEl>
                                          <p:spTgt spid="3277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2780"/>
                                        </p:tgtEl>
                                        <p:attrNameLst>
                                          <p:attrName>style.visibility</p:attrName>
                                        </p:attrNameLst>
                                      </p:cBhvr>
                                      <p:to>
                                        <p:strVal val="visible"/>
                                      </p:to>
                                    </p:set>
                                    <p:animEffect transition="in" filter="barn(inVertical)">
                                      <p:cBhvr>
                                        <p:cTn id="19" dur="500"/>
                                        <p:tgtEl>
                                          <p:spTgt spid="3278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2781"/>
                                        </p:tgtEl>
                                        <p:attrNameLst>
                                          <p:attrName>style.visibility</p:attrName>
                                        </p:attrNameLst>
                                      </p:cBhvr>
                                      <p:to>
                                        <p:strVal val="visible"/>
                                      </p:to>
                                    </p:set>
                                    <p:animEffect transition="in" filter="barn(inVertical)">
                                      <p:cBhvr>
                                        <p:cTn id="22" dur="500"/>
                                        <p:tgtEl>
                                          <p:spTgt spid="3278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2782"/>
                                        </p:tgtEl>
                                        <p:attrNameLst>
                                          <p:attrName>style.visibility</p:attrName>
                                        </p:attrNameLst>
                                      </p:cBhvr>
                                      <p:to>
                                        <p:strVal val="visible"/>
                                      </p:to>
                                    </p:set>
                                    <p:animEffect transition="in" filter="barn(inVertical)">
                                      <p:cBhvr>
                                        <p:cTn id="25" dur="500"/>
                                        <p:tgtEl>
                                          <p:spTgt spid="3278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2783"/>
                                        </p:tgtEl>
                                        <p:attrNameLst>
                                          <p:attrName>style.visibility</p:attrName>
                                        </p:attrNameLst>
                                      </p:cBhvr>
                                      <p:to>
                                        <p:strVal val="visible"/>
                                      </p:to>
                                    </p:set>
                                    <p:animEffect transition="in" filter="barn(inVertical)">
                                      <p:cBhvr>
                                        <p:cTn id="28" dur="500"/>
                                        <p:tgtEl>
                                          <p:spTgt spid="3278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2784"/>
                                        </p:tgtEl>
                                        <p:attrNameLst>
                                          <p:attrName>style.visibility</p:attrName>
                                        </p:attrNameLst>
                                      </p:cBhvr>
                                      <p:to>
                                        <p:strVal val="visible"/>
                                      </p:to>
                                    </p:set>
                                    <p:animEffect transition="in" filter="barn(inVertical)">
                                      <p:cBhvr>
                                        <p:cTn id="31" dur="500"/>
                                        <p:tgtEl>
                                          <p:spTgt spid="32784"/>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2785"/>
                                        </p:tgtEl>
                                        <p:attrNameLst>
                                          <p:attrName>style.visibility</p:attrName>
                                        </p:attrNameLst>
                                      </p:cBhvr>
                                      <p:to>
                                        <p:strVal val="visible"/>
                                      </p:to>
                                    </p:set>
                                    <p:animEffect transition="in" filter="barn(inVertical)">
                                      <p:cBhvr>
                                        <p:cTn id="34" dur="500"/>
                                        <p:tgtEl>
                                          <p:spTgt spid="3278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32786"/>
                                        </p:tgtEl>
                                        <p:attrNameLst>
                                          <p:attrName>style.visibility</p:attrName>
                                        </p:attrNameLst>
                                      </p:cBhvr>
                                      <p:to>
                                        <p:strVal val="visible"/>
                                      </p:to>
                                    </p:set>
                                    <p:animEffect transition="in" filter="barn(inVertical)">
                                      <p:cBhvr>
                                        <p:cTn id="37" dur="500"/>
                                        <p:tgtEl>
                                          <p:spTgt spid="32786"/>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2787"/>
                                        </p:tgtEl>
                                        <p:attrNameLst>
                                          <p:attrName>style.visibility</p:attrName>
                                        </p:attrNameLst>
                                      </p:cBhvr>
                                      <p:to>
                                        <p:strVal val="visible"/>
                                      </p:to>
                                    </p:set>
                                    <p:animEffect transition="in" filter="barn(inVertical)">
                                      <p:cBhvr>
                                        <p:cTn id="40" dur="500"/>
                                        <p:tgtEl>
                                          <p:spTgt spid="32787"/>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32788"/>
                                        </p:tgtEl>
                                        <p:attrNameLst>
                                          <p:attrName>style.visibility</p:attrName>
                                        </p:attrNameLst>
                                      </p:cBhvr>
                                      <p:to>
                                        <p:strVal val="visible"/>
                                      </p:to>
                                    </p:set>
                                    <p:animEffect transition="in" filter="barn(inVertical)">
                                      <p:cBhvr>
                                        <p:cTn id="43" dur="500"/>
                                        <p:tgtEl>
                                          <p:spTgt spid="32788"/>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2789"/>
                                        </p:tgtEl>
                                        <p:attrNameLst>
                                          <p:attrName>style.visibility</p:attrName>
                                        </p:attrNameLst>
                                      </p:cBhvr>
                                      <p:to>
                                        <p:strVal val="visible"/>
                                      </p:to>
                                    </p:set>
                                    <p:animEffect transition="in" filter="barn(inVertical)">
                                      <p:cBhvr>
                                        <p:cTn id="46" dur="500"/>
                                        <p:tgtEl>
                                          <p:spTgt spid="32789"/>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32790"/>
                                        </p:tgtEl>
                                        <p:attrNameLst>
                                          <p:attrName>style.visibility</p:attrName>
                                        </p:attrNameLst>
                                      </p:cBhvr>
                                      <p:to>
                                        <p:strVal val="visible"/>
                                      </p:to>
                                    </p:set>
                                    <p:animEffect transition="in" filter="barn(inVertical)">
                                      <p:cBhvr>
                                        <p:cTn id="49" dur="500"/>
                                        <p:tgtEl>
                                          <p:spTgt spid="32790"/>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32791"/>
                                        </p:tgtEl>
                                        <p:attrNameLst>
                                          <p:attrName>style.visibility</p:attrName>
                                        </p:attrNameLst>
                                      </p:cBhvr>
                                      <p:to>
                                        <p:strVal val="visible"/>
                                      </p:to>
                                    </p:set>
                                    <p:animEffect transition="in" filter="barn(inVertical)">
                                      <p:cBhvr>
                                        <p:cTn id="52" dur="500"/>
                                        <p:tgtEl>
                                          <p:spTgt spid="32791"/>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2792"/>
                                        </p:tgtEl>
                                        <p:attrNameLst>
                                          <p:attrName>style.visibility</p:attrName>
                                        </p:attrNameLst>
                                      </p:cBhvr>
                                      <p:to>
                                        <p:strVal val="visible"/>
                                      </p:to>
                                    </p:set>
                                    <p:animEffect transition="in" filter="barn(inVertical)">
                                      <p:cBhvr>
                                        <p:cTn id="55" dur="500"/>
                                        <p:tgtEl>
                                          <p:spTgt spid="32792"/>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2793"/>
                                        </p:tgtEl>
                                        <p:attrNameLst>
                                          <p:attrName>style.visibility</p:attrName>
                                        </p:attrNameLst>
                                      </p:cBhvr>
                                      <p:to>
                                        <p:strVal val="visible"/>
                                      </p:to>
                                    </p:set>
                                    <p:animEffect transition="in" filter="barn(inVertical)">
                                      <p:cBhvr>
                                        <p:cTn id="58" dur="500"/>
                                        <p:tgtEl>
                                          <p:spTgt spid="32793"/>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32794"/>
                                        </p:tgtEl>
                                        <p:attrNameLst>
                                          <p:attrName>style.visibility</p:attrName>
                                        </p:attrNameLst>
                                      </p:cBhvr>
                                      <p:to>
                                        <p:strVal val="visible"/>
                                      </p:to>
                                    </p:set>
                                    <p:animEffect transition="in" filter="barn(inVertical)">
                                      <p:cBhvr>
                                        <p:cTn id="61" dur="500"/>
                                        <p:tgtEl>
                                          <p:spTgt spid="32794"/>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32795"/>
                                        </p:tgtEl>
                                        <p:attrNameLst>
                                          <p:attrName>style.visibility</p:attrName>
                                        </p:attrNameLst>
                                      </p:cBhvr>
                                      <p:to>
                                        <p:strVal val="visible"/>
                                      </p:to>
                                    </p:set>
                                    <p:animEffect transition="in" filter="barn(inVertical)">
                                      <p:cBhvr>
                                        <p:cTn id="64" dur="500"/>
                                        <p:tgtEl>
                                          <p:spTgt spid="32795"/>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32796"/>
                                        </p:tgtEl>
                                        <p:attrNameLst>
                                          <p:attrName>style.visibility</p:attrName>
                                        </p:attrNameLst>
                                      </p:cBhvr>
                                      <p:to>
                                        <p:strVal val="visible"/>
                                      </p:to>
                                    </p:set>
                                    <p:animEffect transition="in" filter="barn(inVertical)">
                                      <p:cBhvr>
                                        <p:cTn id="67" dur="500"/>
                                        <p:tgtEl>
                                          <p:spTgt spid="32796"/>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32797"/>
                                        </p:tgtEl>
                                        <p:attrNameLst>
                                          <p:attrName>style.visibility</p:attrName>
                                        </p:attrNameLst>
                                      </p:cBhvr>
                                      <p:to>
                                        <p:strVal val="visible"/>
                                      </p:to>
                                    </p:set>
                                    <p:animEffect transition="in" filter="barn(inVertical)">
                                      <p:cBhvr>
                                        <p:cTn id="70" dur="500"/>
                                        <p:tgtEl>
                                          <p:spTgt spid="32797"/>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32798"/>
                                        </p:tgtEl>
                                        <p:attrNameLst>
                                          <p:attrName>style.visibility</p:attrName>
                                        </p:attrNameLst>
                                      </p:cBhvr>
                                      <p:to>
                                        <p:strVal val="visible"/>
                                      </p:to>
                                    </p:set>
                                    <p:animEffect transition="in" filter="barn(inVertical)">
                                      <p:cBhvr>
                                        <p:cTn id="73" dur="500"/>
                                        <p:tgtEl>
                                          <p:spTgt spid="32798"/>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32799"/>
                                        </p:tgtEl>
                                        <p:attrNameLst>
                                          <p:attrName>style.visibility</p:attrName>
                                        </p:attrNameLst>
                                      </p:cBhvr>
                                      <p:to>
                                        <p:strVal val="visible"/>
                                      </p:to>
                                    </p:set>
                                    <p:animEffect transition="in" filter="barn(inVertical)">
                                      <p:cBhvr>
                                        <p:cTn id="76" dur="500"/>
                                        <p:tgtEl>
                                          <p:spTgt spid="32799"/>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32800"/>
                                        </p:tgtEl>
                                        <p:attrNameLst>
                                          <p:attrName>style.visibility</p:attrName>
                                        </p:attrNameLst>
                                      </p:cBhvr>
                                      <p:to>
                                        <p:strVal val="visible"/>
                                      </p:to>
                                    </p:set>
                                    <p:animEffect transition="in" filter="barn(inVertical)">
                                      <p:cBhvr>
                                        <p:cTn id="79" dur="500"/>
                                        <p:tgtEl>
                                          <p:spTgt spid="32800"/>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32801"/>
                                        </p:tgtEl>
                                        <p:attrNameLst>
                                          <p:attrName>style.visibility</p:attrName>
                                        </p:attrNameLst>
                                      </p:cBhvr>
                                      <p:to>
                                        <p:strVal val="visible"/>
                                      </p:to>
                                    </p:set>
                                    <p:animEffect transition="in" filter="barn(inVertical)">
                                      <p:cBhvr>
                                        <p:cTn id="82" dur="500"/>
                                        <p:tgtEl>
                                          <p:spTgt spid="32801"/>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32802"/>
                                        </p:tgtEl>
                                        <p:attrNameLst>
                                          <p:attrName>style.visibility</p:attrName>
                                        </p:attrNameLst>
                                      </p:cBhvr>
                                      <p:to>
                                        <p:strVal val="visible"/>
                                      </p:to>
                                    </p:set>
                                    <p:animEffect transition="in" filter="barn(inVertical)">
                                      <p:cBhvr>
                                        <p:cTn id="85" dur="500"/>
                                        <p:tgtEl>
                                          <p:spTgt spid="32802"/>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32803"/>
                                        </p:tgtEl>
                                        <p:attrNameLst>
                                          <p:attrName>style.visibility</p:attrName>
                                        </p:attrNameLst>
                                      </p:cBhvr>
                                      <p:to>
                                        <p:strVal val="visible"/>
                                      </p:to>
                                    </p:set>
                                    <p:animEffect transition="in" filter="barn(inVertical)">
                                      <p:cBhvr>
                                        <p:cTn id="88" dur="500"/>
                                        <p:tgtEl>
                                          <p:spTgt spid="32803"/>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32804"/>
                                        </p:tgtEl>
                                        <p:attrNameLst>
                                          <p:attrName>style.visibility</p:attrName>
                                        </p:attrNameLst>
                                      </p:cBhvr>
                                      <p:to>
                                        <p:strVal val="visible"/>
                                      </p:to>
                                    </p:set>
                                    <p:animEffect transition="in" filter="barn(inVertical)">
                                      <p:cBhvr>
                                        <p:cTn id="91" dur="500"/>
                                        <p:tgtEl>
                                          <p:spTgt spid="32804"/>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32805"/>
                                        </p:tgtEl>
                                        <p:attrNameLst>
                                          <p:attrName>style.visibility</p:attrName>
                                        </p:attrNameLst>
                                      </p:cBhvr>
                                      <p:to>
                                        <p:strVal val="visible"/>
                                      </p:to>
                                    </p:set>
                                    <p:animEffect transition="in" filter="barn(inVertical)">
                                      <p:cBhvr>
                                        <p:cTn id="94" dur="500"/>
                                        <p:tgtEl>
                                          <p:spTgt spid="32805"/>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32806"/>
                                        </p:tgtEl>
                                        <p:attrNameLst>
                                          <p:attrName>style.visibility</p:attrName>
                                        </p:attrNameLst>
                                      </p:cBhvr>
                                      <p:to>
                                        <p:strVal val="visible"/>
                                      </p:to>
                                    </p:set>
                                    <p:animEffect transition="in" filter="barn(inVertical)">
                                      <p:cBhvr>
                                        <p:cTn id="97" dur="500"/>
                                        <p:tgtEl>
                                          <p:spTgt spid="32806"/>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32807"/>
                                        </p:tgtEl>
                                        <p:attrNameLst>
                                          <p:attrName>style.visibility</p:attrName>
                                        </p:attrNameLst>
                                      </p:cBhvr>
                                      <p:to>
                                        <p:strVal val="visible"/>
                                      </p:to>
                                    </p:set>
                                    <p:animEffect transition="in" filter="barn(inVertical)">
                                      <p:cBhvr>
                                        <p:cTn id="100" dur="500"/>
                                        <p:tgtEl>
                                          <p:spTgt spid="32807"/>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32808"/>
                                        </p:tgtEl>
                                        <p:attrNameLst>
                                          <p:attrName>style.visibility</p:attrName>
                                        </p:attrNameLst>
                                      </p:cBhvr>
                                      <p:to>
                                        <p:strVal val="visible"/>
                                      </p:to>
                                    </p:set>
                                    <p:animEffect transition="in" filter="barn(inVertical)">
                                      <p:cBhvr>
                                        <p:cTn id="103" dur="500"/>
                                        <p:tgtEl>
                                          <p:spTgt spid="32808"/>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32809"/>
                                        </p:tgtEl>
                                        <p:attrNameLst>
                                          <p:attrName>style.visibility</p:attrName>
                                        </p:attrNameLst>
                                      </p:cBhvr>
                                      <p:to>
                                        <p:strVal val="visible"/>
                                      </p:to>
                                    </p:set>
                                    <p:animEffect transition="in" filter="barn(inVertical)">
                                      <p:cBhvr>
                                        <p:cTn id="106" dur="500"/>
                                        <p:tgtEl>
                                          <p:spTgt spid="32809"/>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32810"/>
                                        </p:tgtEl>
                                        <p:attrNameLst>
                                          <p:attrName>style.visibility</p:attrName>
                                        </p:attrNameLst>
                                      </p:cBhvr>
                                      <p:to>
                                        <p:strVal val="visible"/>
                                      </p:to>
                                    </p:set>
                                    <p:animEffect transition="in" filter="barn(inVertical)">
                                      <p:cBhvr>
                                        <p:cTn id="109" dur="500"/>
                                        <p:tgtEl>
                                          <p:spTgt spid="32810"/>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32811"/>
                                        </p:tgtEl>
                                        <p:attrNameLst>
                                          <p:attrName>style.visibility</p:attrName>
                                        </p:attrNameLst>
                                      </p:cBhvr>
                                      <p:to>
                                        <p:strVal val="visible"/>
                                      </p:to>
                                    </p:set>
                                    <p:animEffect transition="in" filter="barn(inVertical)">
                                      <p:cBhvr>
                                        <p:cTn id="112" dur="500"/>
                                        <p:tgtEl>
                                          <p:spTgt spid="32811"/>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32812"/>
                                        </p:tgtEl>
                                        <p:attrNameLst>
                                          <p:attrName>style.visibility</p:attrName>
                                        </p:attrNameLst>
                                      </p:cBhvr>
                                      <p:to>
                                        <p:strVal val="visible"/>
                                      </p:to>
                                    </p:set>
                                    <p:animEffect transition="in" filter="barn(inVertical)">
                                      <p:cBhvr>
                                        <p:cTn id="115" dur="500"/>
                                        <p:tgtEl>
                                          <p:spTgt spid="32812"/>
                                        </p:tgtEl>
                                      </p:cBhvr>
                                    </p:animEffect>
                                  </p:childTnLst>
                                </p:cTn>
                              </p:par>
                              <p:par>
                                <p:cTn id="116" presetID="16" presetClass="entr" presetSubtype="21" fill="hold" grpId="0" nodeType="withEffect">
                                  <p:stCondLst>
                                    <p:cond delay="0"/>
                                  </p:stCondLst>
                                  <p:childTnLst>
                                    <p:set>
                                      <p:cBhvr>
                                        <p:cTn id="117" dur="1" fill="hold">
                                          <p:stCondLst>
                                            <p:cond delay="0"/>
                                          </p:stCondLst>
                                        </p:cTn>
                                        <p:tgtEl>
                                          <p:spTgt spid="32813"/>
                                        </p:tgtEl>
                                        <p:attrNameLst>
                                          <p:attrName>style.visibility</p:attrName>
                                        </p:attrNameLst>
                                      </p:cBhvr>
                                      <p:to>
                                        <p:strVal val="visible"/>
                                      </p:to>
                                    </p:set>
                                    <p:animEffect transition="in" filter="barn(inVertical)">
                                      <p:cBhvr>
                                        <p:cTn id="118" dur="500"/>
                                        <p:tgtEl>
                                          <p:spTgt spid="32813"/>
                                        </p:tgtEl>
                                      </p:cBhvr>
                                    </p:animEffect>
                                  </p:childTnLst>
                                </p:cTn>
                              </p:par>
                              <p:par>
                                <p:cTn id="119" presetID="16" presetClass="entr" presetSubtype="21" fill="hold" grpId="0" nodeType="withEffect">
                                  <p:stCondLst>
                                    <p:cond delay="0"/>
                                  </p:stCondLst>
                                  <p:childTnLst>
                                    <p:set>
                                      <p:cBhvr>
                                        <p:cTn id="120" dur="1" fill="hold">
                                          <p:stCondLst>
                                            <p:cond delay="0"/>
                                          </p:stCondLst>
                                        </p:cTn>
                                        <p:tgtEl>
                                          <p:spTgt spid="32814"/>
                                        </p:tgtEl>
                                        <p:attrNameLst>
                                          <p:attrName>style.visibility</p:attrName>
                                        </p:attrNameLst>
                                      </p:cBhvr>
                                      <p:to>
                                        <p:strVal val="visible"/>
                                      </p:to>
                                    </p:set>
                                    <p:animEffect transition="in" filter="barn(inVertical)">
                                      <p:cBhvr>
                                        <p:cTn id="121" dur="500"/>
                                        <p:tgtEl>
                                          <p:spTgt spid="32814"/>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32815"/>
                                        </p:tgtEl>
                                        <p:attrNameLst>
                                          <p:attrName>style.visibility</p:attrName>
                                        </p:attrNameLst>
                                      </p:cBhvr>
                                      <p:to>
                                        <p:strVal val="visible"/>
                                      </p:to>
                                    </p:set>
                                    <p:animEffect transition="in" filter="barn(inVertical)">
                                      <p:cBhvr>
                                        <p:cTn id="124" dur="500"/>
                                        <p:tgtEl>
                                          <p:spTgt spid="32815"/>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32816"/>
                                        </p:tgtEl>
                                        <p:attrNameLst>
                                          <p:attrName>style.visibility</p:attrName>
                                        </p:attrNameLst>
                                      </p:cBhvr>
                                      <p:to>
                                        <p:strVal val="visible"/>
                                      </p:to>
                                    </p:set>
                                    <p:animEffect transition="in" filter="barn(inVertical)">
                                      <p:cBhvr>
                                        <p:cTn id="127" dur="500"/>
                                        <p:tgtEl>
                                          <p:spTgt spid="32816"/>
                                        </p:tgtEl>
                                      </p:cBhvr>
                                    </p:animEffect>
                                  </p:childTnLst>
                                </p:cTn>
                              </p:par>
                              <p:par>
                                <p:cTn id="128" presetID="16" presetClass="entr" presetSubtype="21" fill="hold" grpId="0" nodeType="withEffect">
                                  <p:stCondLst>
                                    <p:cond delay="0"/>
                                  </p:stCondLst>
                                  <p:childTnLst>
                                    <p:set>
                                      <p:cBhvr>
                                        <p:cTn id="129" dur="1" fill="hold">
                                          <p:stCondLst>
                                            <p:cond delay="0"/>
                                          </p:stCondLst>
                                        </p:cTn>
                                        <p:tgtEl>
                                          <p:spTgt spid="32817"/>
                                        </p:tgtEl>
                                        <p:attrNameLst>
                                          <p:attrName>style.visibility</p:attrName>
                                        </p:attrNameLst>
                                      </p:cBhvr>
                                      <p:to>
                                        <p:strVal val="visible"/>
                                      </p:to>
                                    </p:set>
                                    <p:animEffect transition="in" filter="barn(inVertical)">
                                      <p:cBhvr>
                                        <p:cTn id="130" dur="500"/>
                                        <p:tgtEl>
                                          <p:spTgt spid="32817"/>
                                        </p:tgtEl>
                                      </p:cBhvr>
                                    </p:animEffect>
                                  </p:childTnLst>
                                </p:cTn>
                              </p:par>
                              <p:par>
                                <p:cTn id="131" presetID="16" presetClass="entr" presetSubtype="21" fill="hold" grpId="0" nodeType="withEffect">
                                  <p:stCondLst>
                                    <p:cond delay="0"/>
                                  </p:stCondLst>
                                  <p:childTnLst>
                                    <p:set>
                                      <p:cBhvr>
                                        <p:cTn id="132" dur="1" fill="hold">
                                          <p:stCondLst>
                                            <p:cond delay="0"/>
                                          </p:stCondLst>
                                        </p:cTn>
                                        <p:tgtEl>
                                          <p:spTgt spid="32818"/>
                                        </p:tgtEl>
                                        <p:attrNameLst>
                                          <p:attrName>style.visibility</p:attrName>
                                        </p:attrNameLst>
                                      </p:cBhvr>
                                      <p:to>
                                        <p:strVal val="visible"/>
                                      </p:to>
                                    </p:set>
                                    <p:animEffect transition="in" filter="barn(inVertical)">
                                      <p:cBhvr>
                                        <p:cTn id="133" dur="500"/>
                                        <p:tgtEl>
                                          <p:spTgt spid="32818"/>
                                        </p:tgtEl>
                                      </p:cBhvr>
                                    </p:animEffect>
                                  </p:childTnLst>
                                </p:cTn>
                              </p:par>
                              <p:par>
                                <p:cTn id="134" presetID="16" presetClass="entr" presetSubtype="21" fill="hold" grpId="0" nodeType="withEffect">
                                  <p:stCondLst>
                                    <p:cond delay="0"/>
                                  </p:stCondLst>
                                  <p:childTnLst>
                                    <p:set>
                                      <p:cBhvr>
                                        <p:cTn id="135" dur="1" fill="hold">
                                          <p:stCondLst>
                                            <p:cond delay="0"/>
                                          </p:stCondLst>
                                        </p:cTn>
                                        <p:tgtEl>
                                          <p:spTgt spid="32819"/>
                                        </p:tgtEl>
                                        <p:attrNameLst>
                                          <p:attrName>style.visibility</p:attrName>
                                        </p:attrNameLst>
                                      </p:cBhvr>
                                      <p:to>
                                        <p:strVal val="visible"/>
                                      </p:to>
                                    </p:set>
                                    <p:animEffect transition="in" filter="barn(inVertical)">
                                      <p:cBhvr>
                                        <p:cTn id="136" dur="500"/>
                                        <p:tgtEl>
                                          <p:spTgt spid="32819"/>
                                        </p:tgtEl>
                                      </p:cBhvr>
                                    </p:animEffect>
                                  </p:childTnLst>
                                </p:cTn>
                              </p:par>
                              <p:par>
                                <p:cTn id="137" presetID="16" presetClass="entr" presetSubtype="21" fill="hold" grpId="0" nodeType="withEffect">
                                  <p:stCondLst>
                                    <p:cond delay="0"/>
                                  </p:stCondLst>
                                  <p:childTnLst>
                                    <p:set>
                                      <p:cBhvr>
                                        <p:cTn id="138" dur="1" fill="hold">
                                          <p:stCondLst>
                                            <p:cond delay="0"/>
                                          </p:stCondLst>
                                        </p:cTn>
                                        <p:tgtEl>
                                          <p:spTgt spid="32820"/>
                                        </p:tgtEl>
                                        <p:attrNameLst>
                                          <p:attrName>style.visibility</p:attrName>
                                        </p:attrNameLst>
                                      </p:cBhvr>
                                      <p:to>
                                        <p:strVal val="visible"/>
                                      </p:to>
                                    </p:set>
                                    <p:animEffect transition="in" filter="barn(inVertical)">
                                      <p:cBhvr>
                                        <p:cTn id="139" dur="500"/>
                                        <p:tgtEl>
                                          <p:spTgt spid="32820"/>
                                        </p:tgtEl>
                                      </p:cBhvr>
                                    </p:animEffect>
                                  </p:childTnLst>
                                </p:cTn>
                              </p:par>
                              <p:par>
                                <p:cTn id="140" presetID="16" presetClass="entr" presetSubtype="21" fill="hold" grpId="0" nodeType="withEffect">
                                  <p:stCondLst>
                                    <p:cond delay="0"/>
                                  </p:stCondLst>
                                  <p:childTnLst>
                                    <p:set>
                                      <p:cBhvr>
                                        <p:cTn id="141" dur="1" fill="hold">
                                          <p:stCondLst>
                                            <p:cond delay="0"/>
                                          </p:stCondLst>
                                        </p:cTn>
                                        <p:tgtEl>
                                          <p:spTgt spid="32821"/>
                                        </p:tgtEl>
                                        <p:attrNameLst>
                                          <p:attrName>style.visibility</p:attrName>
                                        </p:attrNameLst>
                                      </p:cBhvr>
                                      <p:to>
                                        <p:strVal val="visible"/>
                                      </p:to>
                                    </p:set>
                                    <p:animEffect transition="in" filter="barn(inVertical)">
                                      <p:cBhvr>
                                        <p:cTn id="142" dur="500"/>
                                        <p:tgtEl>
                                          <p:spTgt spid="32821"/>
                                        </p:tgtEl>
                                      </p:cBhvr>
                                    </p:animEffect>
                                  </p:childTnLst>
                                </p:cTn>
                              </p:par>
                              <p:par>
                                <p:cTn id="143" presetID="16" presetClass="entr" presetSubtype="21" fill="hold" grpId="0" nodeType="withEffect">
                                  <p:stCondLst>
                                    <p:cond delay="0"/>
                                  </p:stCondLst>
                                  <p:childTnLst>
                                    <p:set>
                                      <p:cBhvr>
                                        <p:cTn id="144" dur="1" fill="hold">
                                          <p:stCondLst>
                                            <p:cond delay="0"/>
                                          </p:stCondLst>
                                        </p:cTn>
                                        <p:tgtEl>
                                          <p:spTgt spid="32822"/>
                                        </p:tgtEl>
                                        <p:attrNameLst>
                                          <p:attrName>style.visibility</p:attrName>
                                        </p:attrNameLst>
                                      </p:cBhvr>
                                      <p:to>
                                        <p:strVal val="visible"/>
                                      </p:to>
                                    </p:set>
                                    <p:animEffect transition="in" filter="barn(inVertical)">
                                      <p:cBhvr>
                                        <p:cTn id="145" dur="500"/>
                                        <p:tgtEl>
                                          <p:spTgt spid="32822"/>
                                        </p:tgtEl>
                                      </p:cBhvr>
                                    </p:animEffect>
                                  </p:childTnLst>
                                </p:cTn>
                              </p:par>
                              <p:par>
                                <p:cTn id="146" presetID="16" presetClass="entr" presetSubtype="21" fill="hold" grpId="0" nodeType="withEffect">
                                  <p:stCondLst>
                                    <p:cond delay="0"/>
                                  </p:stCondLst>
                                  <p:childTnLst>
                                    <p:set>
                                      <p:cBhvr>
                                        <p:cTn id="147" dur="1" fill="hold">
                                          <p:stCondLst>
                                            <p:cond delay="0"/>
                                          </p:stCondLst>
                                        </p:cTn>
                                        <p:tgtEl>
                                          <p:spTgt spid="32823"/>
                                        </p:tgtEl>
                                        <p:attrNameLst>
                                          <p:attrName>style.visibility</p:attrName>
                                        </p:attrNameLst>
                                      </p:cBhvr>
                                      <p:to>
                                        <p:strVal val="visible"/>
                                      </p:to>
                                    </p:set>
                                    <p:animEffect transition="in" filter="barn(inVertical)">
                                      <p:cBhvr>
                                        <p:cTn id="148" dur="500"/>
                                        <p:tgtEl>
                                          <p:spTgt spid="32823"/>
                                        </p:tgtEl>
                                      </p:cBhvr>
                                    </p:animEffect>
                                  </p:childTnLst>
                                </p:cTn>
                              </p:par>
                              <p:par>
                                <p:cTn id="149" presetID="16" presetClass="entr" presetSubtype="21" fill="hold" grpId="0" nodeType="withEffect">
                                  <p:stCondLst>
                                    <p:cond delay="0"/>
                                  </p:stCondLst>
                                  <p:childTnLst>
                                    <p:set>
                                      <p:cBhvr>
                                        <p:cTn id="150" dur="1" fill="hold">
                                          <p:stCondLst>
                                            <p:cond delay="0"/>
                                          </p:stCondLst>
                                        </p:cTn>
                                        <p:tgtEl>
                                          <p:spTgt spid="32824"/>
                                        </p:tgtEl>
                                        <p:attrNameLst>
                                          <p:attrName>style.visibility</p:attrName>
                                        </p:attrNameLst>
                                      </p:cBhvr>
                                      <p:to>
                                        <p:strVal val="visible"/>
                                      </p:to>
                                    </p:set>
                                    <p:animEffect transition="in" filter="barn(inVertical)">
                                      <p:cBhvr>
                                        <p:cTn id="151" dur="500"/>
                                        <p:tgtEl>
                                          <p:spTgt spid="32824"/>
                                        </p:tgtEl>
                                      </p:cBhvr>
                                    </p:animEffect>
                                  </p:childTnLst>
                                </p:cTn>
                              </p:par>
                              <p:par>
                                <p:cTn id="152" presetID="16" presetClass="entr" presetSubtype="21" fill="hold" grpId="0" nodeType="withEffect">
                                  <p:stCondLst>
                                    <p:cond delay="0"/>
                                  </p:stCondLst>
                                  <p:childTnLst>
                                    <p:set>
                                      <p:cBhvr>
                                        <p:cTn id="153" dur="1" fill="hold">
                                          <p:stCondLst>
                                            <p:cond delay="0"/>
                                          </p:stCondLst>
                                        </p:cTn>
                                        <p:tgtEl>
                                          <p:spTgt spid="32825"/>
                                        </p:tgtEl>
                                        <p:attrNameLst>
                                          <p:attrName>style.visibility</p:attrName>
                                        </p:attrNameLst>
                                      </p:cBhvr>
                                      <p:to>
                                        <p:strVal val="visible"/>
                                      </p:to>
                                    </p:set>
                                    <p:animEffect transition="in" filter="barn(inVertical)">
                                      <p:cBhvr>
                                        <p:cTn id="154" dur="500"/>
                                        <p:tgtEl>
                                          <p:spTgt spid="32825"/>
                                        </p:tgtEl>
                                      </p:cBhvr>
                                    </p:animEffect>
                                  </p:childTnLst>
                                </p:cTn>
                              </p:par>
                              <p:par>
                                <p:cTn id="155" presetID="16" presetClass="entr" presetSubtype="21" fill="hold" grpId="0" nodeType="withEffect">
                                  <p:stCondLst>
                                    <p:cond delay="0"/>
                                  </p:stCondLst>
                                  <p:childTnLst>
                                    <p:set>
                                      <p:cBhvr>
                                        <p:cTn id="156" dur="1" fill="hold">
                                          <p:stCondLst>
                                            <p:cond delay="0"/>
                                          </p:stCondLst>
                                        </p:cTn>
                                        <p:tgtEl>
                                          <p:spTgt spid="32826"/>
                                        </p:tgtEl>
                                        <p:attrNameLst>
                                          <p:attrName>style.visibility</p:attrName>
                                        </p:attrNameLst>
                                      </p:cBhvr>
                                      <p:to>
                                        <p:strVal val="visible"/>
                                      </p:to>
                                    </p:set>
                                    <p:animEffect transition="in" filter="barn(inVertical)">
                                      <p:cBhvr>
                                        <p:cTn id="157" dur="500"/>
                                        <p:tgtEl>
                                          <p:spTgt spid="32826"/>
                                        </p:tgtEl>
                                      </p:cBhvr>
                                    </p:animEffect>
                                  </p:childTnLst>
                                </p:cTn>
                              </p:par>
                              <p:par>
                                <p:cTn id="158" presetID="16" presetClass="entr" presetSubtype="21" fill="hold" grpId="0" nodeType="withEffect">
                                  <p:stCondLst>
                                    <p:cond delay="0"/>
                                  </p:stCondLst>
                                  <p:childTnLst>
                                    <p:set>
                                      <p:cBhvr>
                                        <p:cTn id="159" dur="1" fill="hold">
                                          <p:stCondLst>
                                            <p:cond delay="0"/>
                                          </p:stCondLst>
                                        </p:cTn>
                                        <p:tgtEl>
                                          <p:spTgt spid="32827"/>
                                        </p:tgtEl>
                                        <p:attrNameLst>
                                          <p:attrName>style.visibility</p:attrName>
                                        </p:attrNameLst>
                                      </p:cBhvr>
                                      <p:to>
                                        <p:strVal val="visible"/>
                                      </p:to>
                                    </p:set>
                                    <p:animEffect transition="in" filter="barn(inVertical)">
                                      <p:cBhvr>
                                        <p:cTn id="160" dur="500"/>
                                        <p:tgtEl>
                                          <p:spTgt spid="32827"/>
                                        </p:tgtEl>
                                      </p:cBhvr>
                                    </p:animEffect>
                                  </p:childTnLst>
                                </p:cTn>
                              </p:par>
                              <p:par>
                                <p:cTn id="161" presetID="16" presetClass="entr" presetSubtype="21" fill="hold" grpId="0" nodeType="withEffect">
                                  <p:stCondLst>
                                    <p:cond delay="0"/>
                                  </p:stCondLst>
                                  <p:childTnLst>
                                    <p:set>
                                      <p:cBhvr>
                                        <p:cTn id="162" dur="1" fill="hold">
                                          <p:stCondLst>
                                            <p:cond delay="0"/>
                                          </p:stCondLst>
                                        </p:cTn>
                                        <p:tgtEl>
                                          <p:spTgt spid="32828"/>
                                        </p:tgtEl>
                                        <p:attrNameLst>
                                          <p:attrName>style.visibility</p:attrName>
                                        </p:attrNameLst>
                                      </p:cBhvr>
                                      <p:to>
                                        <p:strVal val="visible"/>
                                      </p:to>
                                    </p:set>
                                    <p:animEffect transition="in" filter="barn(inVertical)">
                                      <p:cBhvr>
                                        <p:cTn id="163" dur="500"/>
                                        <p:tgtEl>
                                          <p:spTgt spid="32828"/>
                                        </p:tgtEl>
                                      </p:cBhvr>
                                    </p:animEffect>
                                  </p:childTnLst>
                                </p:cTn>
                              </p:par>
                              <p:par>
                                <p:cTn id="164" presetID="16" presetClass="entr" presetSubtype="21" fill="hold" grpId="0" nodeType="withEffect">
                                  <p:stCondLst>
                                    <p:cond delay="0"/>
                                  </p:stCondLst>
                                  <p:childTnLst>
                                    <p:set>
                                      <p:cBhvr>
                                        <p:cTn id="165" dur="1" fill="hold">
                                          <p:stCondLst>
                                            <p:cond delay="0"/>
                                          </p:stCondLst>
                                        </p:cTn>
                                        <p:tgtEl>
                                          <p:spTgt spid="32829"/>
                                        </p:tgtEl>
                                        <p:attrNameLst>
                                          <p:attrName>style.visibility</p:attrName>
                                        </p:attrNameLst>
                                      </p:cBhvr>
                                      <p:to>
                                        <p:strVal val="visible"/>
                                      </p:to>
                                    </p:set>
                                    <p:animEffect transition="in" filter="barn(inVertical)">
                                      <p:cBhvr>
                                        <p:cTn id="166" dur="500"/>
                                        <p:tgtEl>
                                          <p:spTgt spid="32829"/>
                                        </p:tgtEl>
                                      </p:cBhvr>
                                    </p:animEffect>
                                  </p:childTnLst>
                                </p:cTn>
                              </p:par>
                              <p:par>
                                <p:cTn id="167" presetID="16" presetClass="entr" presetSubtype="21" fill="hold" grpId="0" nodeType="withEffect">
                                  <p:stCondLst>
                                    <p:cond delay="0"/>
                                  </p:stCondLst>
                                  <p:childTnLst>
                                    <p:set>
                                      <p:cBhvr>
                                        <p:cTn id="168" dur="1" fill="hold">
                                          <p:stCondLst>
                                            <p:cond delay="0"/>
                                          </p:stCondLst>
                                        </p:cTn>
                                        <p:tgtEl>
                                          <p:spTgt spid="32830"/>
                                        </p:tgtEl>
                                        <p:attrNameLst>
                                          <p:attrName>style.visibility</p:attrName>
                                        </p:attrNameLst>
                                      </p:cBhvr>
                                      <p:to>
                                        <p:strVal val="visible"/>
                                      </p:to>
                                    </p:set>
                                    <p:animEffect transition="in" filter="barn(inVertical)">
                                      <p:cBhvr>
                                        <p:cTn id="169" dur="500"/>
                                        <p:tgtEl>
                                          <p:spTgt spid="32830"/>
                                        </p:tgtEl>
                                      </p:cBhvr>
                                    </p:animEffect>
                                  </p:childTnLst>
                                </p:cTn>
                              </p:par>
                              <p:par>
                                <p:cTn id="170" presetID="16" presetClass="entr" presetSubtype="21" fill="hold" grpId="0" nodeType="withEffect">
                                  <p:stCondLst>
                                    <p:cond delay="0"/>
                                  </p:stCondLst>
                                  <p:childTnLst>
                                    <p:set>
                                      <p:cBhvr>
                                        <p:cTn id="171" dur="1" fill="hold">
                                          <p:stCondLst>
                                            <p:cond delay="0"/>
                                          </p:stCondLst>
                                        </p:cTn>
                                        <p:tgtEl>
                                          <p:spTgt spid="32831"/>
                                        </p:tgtEl>
                                        <p:attrNameLst>
                                          <p:attrName>style.visibility</p:attrName>
                                        </p:attrNameLst>
                                      </p:cBhvr>
                                      <p:to>
                                        <p:strVal val="visible"/>
                                      </p:to>
                                    </p:set>
                                    <p:animEffect transition="in" filter="barn(inVertical)">
                                      <p:cBhvr>
                                        <p:cTn id="172" dur="500"/>
                                        <p:tgtEl>
                                          <p:spTgt spid="32831"/>
                                        </p:tgtEl>
                                      </p:cBhvr>
                                    </p:animEffect>
                                  </p:childTnLst>
                                </p:cTn>
                              </p:par>
                              <p:par>
                                <p:cTn id="173" presetID="16" presetClass="entr" presetSubtype="21" fill="hold" grpId="0" nodeType="withEffect">
                                  <p:stCondLst>
                                    <p:cond delay="0"/>
                                  </p:stCondLst>
                                  <p:childTnLst>
                                    <p:set>
                                      <p:cBhvr>
                                        <p:cTn id="174" dur="1" fill="hold">
                                          <p:stCondLst>
                                            <p:cond delay="0"/>
                                          </p:stCondLst>
                                        </p:cTn>
                                        <p:tgtEl>
                                          <p:spTgt spid="32832"/>
                                        </p:tgtEl>
                                        <p:attrNameLst>
                                          <p:attrName>style.visibility</p:attrName>
                                        </p:attrNameLst>
                                      </p:cBhvr>
                                      <p:to>
                                        <p:strVal val="visible"/>
                                      </p:to>
                                    </p:set>
                                    <p:animEffect transition="in" filter="barn(inVertical)">
                                      <p:cBhvr>
                                        <p:cTn id="175" dur="500"/>
                                        <p:tgtEl>
                                          <p:spTgt spid="32832"/>
                                        </p:tgtEl>
                                      </p:cBhvr>
                                    </p:animEffect>
                                  </p:childTnLst>
                                </p:cTn>
                              </p:par>
                              <p:par>
                                <p:cTn id="176" presetID="16" presetClass="entr" presetSubtype="21" fill="hold" grpId="0" nodeType="withEffect">
                                  <p:stCondLst>
                                    <p:cond delay="0"/>
                                  </p:stCondLst>
                                  <p:childTnLst>
                                    <p:set>
                                      <p:cBhvr>
                                        <p:cTn id="177" dur="1" fill="hold">
                                          <p:stCondLst>
                                            <p:cond delay="0"/>
                                          </p:stCondLst>
                                        </p:cTn>
                                        <p:tgtEl>
                                          <p:spTgt spid="32833"/>
                                        </p:tgtEl>
                                        <p:attrNameLst>
                                          <p:attrName>style.visibility</p:attrName>
                                        </p:attrNameLst>
                                      </p:cBhvr>
                                      <p:to>
                                        <p:strVal val="visible"/>
                                      </p:to>
                                    </p:set>
                                    <p:animEffect transition="in" filter="barn(inVertical)">
                                      <p:cBhvr>
                                        <p:cTn id="178" dur="500"/>
                                        <p:tgtEl>
                                          <p:spTgt spid="32833"/>
                                        </p:tgtEl>
                                      </p:cBhvr>
                                    </p:animEffect>
                                  </p:childTnLst>
                                </p:cTn>
                              </p:par>
                              <p:par>
                                <p:cTn id="179" presetID="16" presetClass="entr" presetSubtype="21" fill="hold" grpId="0" nodeType="withEffect">
                                  <p:stCondLst>
                                    <p:cond delay="0"/>
                                  </p:stCondLst>
                                  <p:childTnLst>
                                    <p:set>
                                      <p:cBhvr>
                                        <p:cTn id="180" dur="1" fill="hold">
                                          <p:stCondLst>
                                            <p:cond delay="0"/>
                                          </p:stCondLst>
                                        </p:cTn>
                                        <p:tgtEl>
                                          <p:spTgt spid="32834"/>
                                        </p:tgtEl>
                                        <p:attrNameLst>
                                          <p:attrName>style.visibility</p:attrName>
                                        </p:attrNameLst>
                                      </p:cBhvr>
                                      <p:to>
                                        <p:strVal val="visible"/>
                                      </p:to>
                                    </p:set>
                                    <p:animEffect transition="in" filter="barn(inVertical)">
                                      <p:cBhvr>
                                        <p:cTn id="181" dur="500"/>
                                        <p:tgtEl>
                                          <p:spTgt spid="32834"/>
                                        </p:tgtEl>
                                      </p:cBhvr>
                                    </p:animEffect>
                                  </p:childTnLst>
                                </p:cTn>
                              </p:par>
                              <p:par>
                                <p:cTn id="182" presetID="16" presetClass="entr" presetSubtype="21" fill="hold" grpId="0" nodeType="withEffect">
                                  <p:stCondLst>
                                    <p:cond delay="0"/>
                                  </p:stCondLst>
                                  <p:childTnLst>
                                    <p:set>
                                      <p:cBhvr>
                                        <p:cTn id="183" dur="1" fill="hold">
                                          <p:stCondLst>
                                            <p:cond delay="0"/>
                                          </p:stCondLst>
                                        </p:cTn>
                                        <p:tgtEl>
                                          <p:spTgt spid="32835"/>
                                        </p:tgtEl>
                                        <p:attrNameLst>
                                          <p:attrName>style.visibility</p:attrName>
                                        </p:attrNameLst>
                                      </p:cBhvr>
                                      <p:to>
                                        <p:strVal val="visible"/>
                                      </p:to>
                                    </p:set>
                                    <p:animEffect transition="in" filter="barn(inVertical)">
                                      <p:cBhvr>
                                        <p:cTn id="184" dur="500"/>
                                        <p:tgtEl>
                                          <p:spTgt spid="32835"/>
                                        </p:tgtEl>
                                      </p:cBhvr>
                                    </p:animEffect>
                                  </p:childTnLst>
                                </p:cTn>
                              </p:par>
                              <p:par>
                                <p:cTn id="185" presetID="16" presetClass="entr" presetSubtype="21" fill="hold" grpId="0" nodeType="withEffect">
                                  <p:stCondLst>
                                    <p:cond delay="0"/>
                                  </p:stCondLst>
                                  <p:childTnLst>
                                    <p:set>
                                      <p:cBhvr>
                                        <p:cTn id="186" dur="1" fill="hold">
                                          <p:stCondLst>
                                            <p:cond delay="0"/>
                                          </p:stCondLst>
                                        </p:cTn>
                                        <p:tgtEl>
                                          <p:spTgt spid="32836"/>
                                        </p:tgtEl>
                                        <p:attrNameLst>
                                          <p:attrName>style.visibility</p:attrName>
                                        </p:attrNameLst>
                                      </p:cBhvr>
                                      <p:to>
                                        <p:strVal val="visible"/>
                                      </p:to>
                                    </p:set>
                                    <p:animEffect transition="in" filter="barn(inVertical)">
                                      <p:cBhvr>
                                        <p:cTn id="187" dur="500"/>
                                        <p:tgtEl>
                                          <p:spTgt spid="32836"/>
                                        </p:tgtEl>
                                      </p:cBhvr>
                                    </p:animEffect>
                                  </p:childTnLst>
                                </p:cTn>
                              </p:par>
                              <p:par>
                                <p:cTn id="188" presetID="16" presetClass="entr" presetSubtype="21" fill="hold" grpId="0" nodeType="withEffect">
                                  <p:stCondLst>
                                    <p:cond delay="0"/>
                                  </p:stCondLst>
                                  <p:childTnLst>
                                    <p:set>
                                      <p:cBhvr>
                                        <p:cTn id="189" dur="1" fill="hold">
                                          <p:stCondLst>
                                            <p:cond delay="0"/>
                                          </p:stCondLst>
                                        </p:cTn>
                                        <p:tgtEl>
                                          <p:spTgt spid="32837"/>
                                        </p:tgtEl>
                                        <p:attrNameLst>
                                          <p:attrName>style.visibility</p:attrName>
                                        </p:attrNameLst>
                                      </p:cBhvr>
                                      <p:to>
                                        <p:strVal val="visible"/>
                                      </p:to>
                                    </p:set>
                                    <p:animEffect transition="in" filter="barn(inVertical)">
                                      <p:cBhvr>
                                        <p:cTn id="190" dur="500"/>
                                        <p:tgtEl>
                                          <p:spTgt spid="32837"/>
                                        </p:tgtEl>
                                      </p:cBhvr>
                                    </p:animEffect>
                                  </p:childTnLst>
                                </p:cTn>
                              </p:par>
                              <p:par>
                                <p:cTn id="191" presetID="16" presetClass="entr" presetSubtype="21" fill="hold" grpId="0" nodeType="withEffect">
                                  <p:stCondLst>
                                    <p:cond delay="0"/>
                                  </p:stCondLst>
                                  <p:childTnLst>
                                    <p:set>
                                      <p:cBhvr>
                                        <p:cTn id="192" dur="1" fill="hold">
                                          <p:stCondLst>
                                            <p:cond delay="0"/>
                                          </p:stCondLst>
                                        </p:cTn>
                                        <p:tgtEl>
                                          <p:spTgt spid="32838"/>
                                        </p:tgtEl>
                                        <p:attrNameLst>
                                          <p:attrName>style.visibility</p:attrName>
                                        </p:attrNameLst>
                                      </p:cBhvr>
                                      <p:to>
                                        <p:strVal val="visible"/>
                                      </p:to>
                                    </p:set>
                                    <p:animEffect transition="in" filter="barn(inVertical)">
                                      <p:cBhvr>
                                        <p:cTn id="193" dur="500"/>
                                        <p:tgtEl>
                                          <p:spTgt spid="32838"/>
                                        </p:tgtEl>
                                      </p:cBhvr>
                                    </p:animEffect>
                                  </p:childTnLst>
                                </p:cTn>
                              </p:par>
                              <p:par>
                                <p:cTn id="194" presetID="16" presetClass="entr" presetSubtype="21" fill="hold" grpId="0" nodeType="withEffect">
                                  <p:stCondLst>
                                    <p:cond delay="0"/>
                                  </p:stCondLst>
                                  <p:childTnLst>
                                    <p:set>
                                      <p:cBhvr>
                                        <p:cTn id="195" dur="1" fill="hold">
                                          <p:stCondLst>
                                            <p:cond delay="0"/>
                                          </p:stCondLst>
                                        </p:cTn>
                                        <p:tgtEl>
                                          <p:spTgt spid="32839"/>
                                        </p:tgtEl>
                                        <p:attrNameLst>
                                          <p:attrName>style.visibility</p:attrName>
                                        </p:attrNameLst>
                                      </p:cBhvr>
                                      <p:to>
                                        <p:strVal val="visible"/>
                                      </p:to>
                                    </p:set>
                                    <p:animEffect transition="in" filter="barn(inVertical)">
                                      <p:cBhvr>
                                        <p:cTn id="196" dur="500"/>
                                        <p:tgtEl>
                                          <p:spTgt spid="32839"/>
                                        </p:tgtEl>
                                      </p:cBhvr>
                                    </p:animEffect>
                                  </p:childTnLst>
                                </p:cTn>
                              </p:par>
                              <p:par>
                                <p:cTn id="197" presetID="16" presetClass="entr" presetSubtype="21" fill="hold" grpId="0" nodeType="withEffect">
                                  <p:stCondLst>
                                    <p:cond delay="0"/>
                                  </p:stCondLst>
                                  <p:childTnLst>
                                    <p:set>
                                      <p:cBhvr>
                                        <p:cTn id="198" dur="1" fill="hold">
                                          <p:stCondLst>
                                            <p:cond delay="0"/>
                                          </p:stCondLst>
                                        </p:cTn>
                                        <p:tgtEl>
                                          <p:spTgt spid="32840"/>
                                        </p:tgtEl>
                                        <p:attrNameLst>
                                          <p:attrName>style.visibility</p:attrName>
                                        </p:attrNameLst>
                                      </p:cBhvr>
                                      <p:to>
                                        <p:strVal val="visible"/>
                                      </p:to>
                                    </p:set>
                                    <p:animEffect transition="in" filter="barn(inVertical)">
                                      <p:cBhvr>
                                        <p:cTn id="199" dur="500"/>
                                        <p:tgtEl>
                                          <p:spTgt spid="32840"/>
                                        </p:tgtEl>
                                      </p:cBhvr>
                                    </p:animEffect>
                                  </p:childTnLst>
                                </p:cTn>
                              </p:par>
                              <p:par>
                                <p:cTn id="200" presetID="16" presetClass="entr" presetSubtype="21" fill="hold" grpId="0" nodeType="withEffect">
                                  <p:stCondLst>
                                    <p:cond delay="0"/>
                                  </p:stCondLst>
                                  <p:childTnLst>
                                    <p:set>
                                      <p:cBhvr>
                                        <p:cTn id="201" dur="1" fill="hold">
                                          <p:stCondLst>
                                            <p:cond delay="0"/>
                                          </p:stCondLst>
                                        </p:cTn>
                                        <p:tgtEl>
                                          <p:spTgt spid="32841"/>
                                        </p:tgtEl>
                                        <p:attrNameLst>
                                          <p:attrName>style.visibility</p:attrName>
                                        </p:attrNameLst>
                                      </p:cBhvr>
                                      <p:to>
                                        <p:strVal val="visible"/>
                                      </p:to>
                                    </p:set>
                                    <p:animEffect transition="in" filter="barn(inVertical)">
                                      <p:cBhvr>
                                        <p:cTn id="202" dur="500"/>
                                        <p:tgtEl>
                                          <p:spTgt spid="32841"/>
                                        </p:tgtEl>
                                      </p:cBhvr>
                                    </p:animEffect>
                                  </p:childTnLst>
                                </p:cTn>
                              </p:par>
                              <p:par>
                                <p:cTn id="203" presetID="16" presetClass="entr" presetSubtype="21" fill="hold" grpId="0" nodeType="withEffect">
                                  <p:stCondLst>
                                    <p:cond delay="0"/>
                                  </p:stCondLst>
                                  <p:childTnLst>
                                    <p:set>
                                      <p:cBhvr>
                                        <p:cTn id="204" dur="1" fill="hold">
                                          <p:stCondLst>
                                            <p:cond delay="0"/>
                                          </p:stCondLst>
                                        </p:cTn>
                                        <p:tgtEl>
                                          <p:spTgt spid="32842"/>
                                        </p:tgtEl>
                                        <p:attrNameLst>
                                          <p:attrName>style.visibility</p:attrName>
                                        </p:attrNameLst>
                                      </p:cBhvr>
                                      <p:to>
                                        <p:strVal val="visible"/>
                                      </p:to>
                                    </p:set>
                                    <p:animEffect transition="in" filter="barn(inVertical)">
                                      <p:cBhvr>
                                        <p:cTn id="205" dur="500"/>
                                        <p:tgtEl>
                                          <p:spTgt spid="32842"/>
                                        </p:tgtEl>
                                      </p:cBhvr>
                                    </p:animEffect>
                                  </p:childTnLst>
                                </p:cTn>
                              </p:par>
                              <p:par>
                                <p:cTn id="206" presetID="16" presetClass="entr" presetSubtype="21" fill="hold" grpId="0" nodeType="withEffect">
                                  <p:stCondLst>
                                    <p:cond delay="0"/>
                                  </p:stCondLst>
                                  <p:childTnLst>
                                    <p:set>
                                      <p:cBhvr>
                                        <p:cTn id="207" dur="1" fill="hold">
                                          <p:stCondLst>
                                            <p:cond delay="0"/>
                                          </p:stCondLst>
                                        </p:cTn>
                                        <p:tgtEl>
                                          <p:spTgt spid="32843"/>
                                        </p:tgtEl>
                                        <p:attrNameLst>
                                          <p:attrName>style.visibility</p:attrName>
                                        </p:attrNameLst>
                                      </p:cBhvr>
                                      <p:to>
                                        <p:strVal val="visible"/>
                                      </p:to>
                                    </p:set>
                                    <p:animEffect transition="in" filter="barn(inVertical)">
                                      <p:cBhvr>
                                        <p:cTn id="208" dur="500"/>
                                        <p:tgtEl>
                                          <p:spTgt spid="32843"/>
                                        </p:tgtEl>
                                      </p:cBhvr>
                                    </p:animEffect>
                                  </p:childTnLst>
                                </p:cTn>
                              </p:par>
                              <p:par>
                                <p:cTn id="209" presetID="16" presetClass="entr" presetSubtype="21" fill="hold" grpId="0" nodeType="withEffect">
                                  <p:stCondLst>
                                    <p:cond delay="0"/>
                                  </p:stCondLst>
                                  <p:childTnLst>
                                    <p:set>
                                      <p:cBhvr>
                                        <p:cTn id="210" dur="1" fill="hold">
                                          <p:stCondLst>
                                            <p:cond delay="0"/>
                                          </p:stCondLst>
                                        </p:cTn>
                                        <p:tgtEl>
                                          <p:spTgt spid="32844"/>
                                        </p:tgtEl>
                                        <p:attrNameLst>
                                          <p:attrName>style.visibility</p:attrName>
                                        </p:attrNameLst>
                                      </p:cBhvr>
                                      <p:to>
                                        <p:strVal val="visible"/>
                                      </p:to>
                                    </p:set>
                                    <p:animEffect transition="in" filter="barn(inVertical)">
                                      <p:cBhvr>
                                        <p:cTn id="211" dur="500"/>
                                        <p:tgtEl>
                                          <p:spTgt spid="32844"/>
                                        </p:tgtEl>
                                      </p:cBhvr>
                                    </p:animEffect>
                                  </p:childTnLst>
                                </p:cTn>
                              </p:par>
                              <p:par>
                                <p:cTn id="212" presetID="16" presetClass="entr" presetSubtype="21" fill="hold" grpId="0" nodeType="withEffect">
                                  <p:stCondLst>
                                    <p:cond delay="0"/>
                                  </p:stCondLst>
                                  <p:childTnLst>
                                    <p:set>
                                      <p:cBhvr>
                                        <p:cTn id="213" dur="1" fill="hold">
                                          <p:stCondLst>
                                            <p:cond delay="0"/>
                                          </p:stCondLst>
                                        </p:cTn>
                                        <p:tgtEl>
                                          <p:spTgt spid="32845"/>
                                        </p:tgtEl>
                                        <p:attrNameLst>
                                          <p:attrName>style.visibility</p:attrName>
                                        </p:attrNameLst>
                                      </p:cBhvr>
                                      <p:to>
                                        <p:strVal val="visible"/>
                                      </p:to>
                                    </p:set>
                                    <p:animEffect transition="in" filter="barn(inVertical)">
                                      <p:cBhvr>
                                        <p:cTn id="214" dur="500"/>
                                        <p:tgtEl>
                                          <p:spTgt spid="32845"/>
                                        </p:tgtEl>
                                      </p:cBhvr>
                                    </p:animEffect>
                                  </p:childTnLst>
                                </p:cTn>
                              </p:par>
                              <p:par>
                                <p:cTn id="215" presetID="16" presetClass="entr" presetSubtype="21" fill="hold" grpId="0" nodeType="withEffect">
                                  <p:stCondLst>
                                    <p:cond delay="0"/>
                                  </p:stCondLst>
                                  <p:childTnLst>
                                    <p:set>
                                      <p:cBhvr>
                                        <p:cTn id="216" dur="1" fill="hold">
                                          <p:stCondLst>
                                            <p:cond delay="0"/>
                                          </p:stCondLst>
                                        </p:cTn>
                                        <p:tgtEl>
                                          <p:spTgt spid="32846"/>
                                        </p:tgtEl>
                                        <p:attrNameLst>
                                          <p:attrName>style.visibility</p:attrName>
                                        </p:attrNameLst>
                                      </p:cBhvr>
                                      <p:to>
                                        <p:strVal val="visible"/>
                                      </p:to>
                                    </p:set>
                                    <p:animEffect transition="in" filter="barn(inVertical)">
                                      <p:cBhvr>
                                        <p:cTn id="217" dur="500"/>
                                        <p:tgtEl>
                                          <p:spTgt spid="32846"/>
                                        </p:tgtEl>
                                      </p:cBhvr>
                                    </p:animEffect>
                                  </p:childTnLst>
                                </p:cTn>
                              </p:par>
                              <p:par>
                                <p:cTn id="218" presetID="16" presetClass="entr" presetSubtype="21" fill="hold" grpId="0" nodeType="withEffect">
                                  <p:stCondLst>
                                    <p:cond delay="0"/>
                                  </p:stCondLst>
                                  <p:childTnLst>
                                    <p:set>
                                      <p:cBhvr>
                                        <p:cTn id="219" dur="1" fill="hold">
                                          <p:stCondLst>
                                            <p:cond delay="0"/>
                                          </p:stCondLst>
                                        </p:cTn>
                                        <p:tgtEl>
                                          <p:spTgt spid="32847"/>
                                        </p:tgtEl>
                                        <p:attrNameLst>
                                          <p:attrName>style.visibility</p:attrName>
                                        </p:attrNameLst>
                                      </p:cBhvr>
                                      <p:to>
                                        <p:strVal val="visible"/>
                                      </p:to>
                                    </p:set>
                                    <p:animEffect transition="in" filter="barn(inVertical)">
                                      <p:cBhvr>
                                        <p:cTn id="220" dur="500"/>
                                        <p:tgtEl>
                                          <p:spTgt spid="32847"/>
                                        </p:tgtEl>
                                      </p:cBhvr>
                                    </p:animEffect>
                                  </p:childTnLst>
                                </p:cTn>
                              </p:par>
                              <p:par>
                                <p:cTn id="221" presetID="16" presetClass="entr" presetSubtype="21" fill="hold" grpId="0" nodeType="withEffect">
                                  <p:stCondLst>
                                    <p:cond delay="0"/>
                                  </p:stCondLst>
                                  <p:childTnLst>
                                    <p:set>
                                      <p:cBhvr>
                                        <p:cTn id="222" dur="1" fill="hold">
                                          <p:stCondLst>
                                            <p:cond delay="0"/>
                                          </p:stCondLst>
                                        </p:cTn>
                                        <p:tgtEl>
                                          <p:spTgt spid="32848"/>
                                        </p:tgtEl>
                                        <p:attrNameLst>
                                          <p:attrName>style.visibility</p:attrName>
                                        </p:attrNameLst>
                                      </p:cBhvr>
                                      <p:to>
                                        <p:strVal val="visible"/>
                                      </p:to>
                                    </p:set>
                                    <p:animEffect transition="in" filter="barn(inVertical)">
                                      <p:cBhvr>
                                        <p:cTn id="223" dur="500"/>
                                        <p:tgtEl>
                                          <p:spTgt spid="32848"/>
                                        </p:tgtEl>
                                      </p:cBhvr>
                                    </p:animEffect>
                                  </p:childTnLst>
                                </p:cTn>
                              </p:par>
                              <p:par>
                                <p:cTn id="224" presetID="16" presetClass="entr" presetSubtype="21" fill="hold" grpId="0" nodeType="withEffect">
                                  <p:stCondLst>
                                    <p:cond delay="0"/>
                                  </p:stCondLst>
                                  <p:childTnLst>
                                    <p:set>
                                      <p:cBhvr>
                                        <p:cTn id="225" dur="1" fill="hold">
                                          <p:stCondLst>
                                            <p:cond delay="0"/>
                                          </p:stCondLst>
                                        </p:cTn>
                                        <p:tgtEl>
                                          <p:spTgt spid="32849"/>
                                        </p:tgtEl>
                                        <p:attrNameLst>
                                          <p:attrName>style.visibility</p:attrName>
                                        </p:attrNameLst>
                                      </p:cBhvr>
                                      <p:to>
                                        <p:strVal val="visible"/>
                                      </p:to>
                                    </p:set>
                                    <p:animEffect transition="in" filter="barn(inVertical)">
                                      <p:cBhvr>
                                        <p:cTn id="226" dur="500"/>
                                        <p:tgtEl>
                                          <p:spTgt spid="32849"/>
                                        </p:tgtEl>
                                      </p:cBhvr>
                                    </p:animEffect>
                                  </p:childTnLst>
                                </p:cTn>
                              </p:par>
                              <p:par>
                                <p:cTn id="227" presetID="16" presetClass="entr" presetSubtype="21" fill="hold" grpId="0" nodeType="withEffect">
                                  <p:stCondLst>
                                    <p:cond delay="0"/>
                                  </p:stCondLst>
                                  <p:childTnLst>
                                    <p:set>
                                      <p:cBhvr>
                                        <p:cTn id="228" dur="1" fill="hold">
                                          <p:stCondLst>
                                            <p:cond delay="0"/>
                                          </p:stCondLst>
                                        </p:cTn>
                                        <p:tgtEl>
                                          <p:spTgt spid="32850"/>
                                        </p:tgtEl>
                                        <p:attrNameLst>
                                          <p:attrName>style.visibility</p:attrName>
                                        </p:attrNameLst>
                                      </p:cBhvr>
                                      <p:to>
                                        <p:strVal val="visible"/>
                                      </p:to>
                                    </p:set>
                                    <p:animEffect transition="in" filter="barn(inVertical)">
                                      <p:cBhvr>
                                        <p:cTn id="229" dur="500"/>
                                        <p:tgtEl>
                                          <p:spTgt spid="32850"/>
                                        </p:tgtEl>
                                      </p:cBhvr>
                                    </p:animEffect>
                                  </p:childTnLst>
                                </p:cTn>
                              </p:par>
                              <p:par>
                                <p:cTn id="230" presetID="16" presetClass="entr" presetSubtype="21" fill="hold" grpId="0" nodeType="withEffect">
                                  <p:stCondLst>
                                    <p:cond delay="0"/>
                                  </p:stCondLst>
                                  <p:childTnLst>
                                    <p:set>
                                      <p:cBhvr>
                                        <p:cTn id="231" dur="1" fill="hold">
                                          <p:stCondLst>
                                            <p:cond delay="0"/>
                                          </p:stCondLst>
                                        </p:cTn>
                                        <p:tgtEl>
                                          <p:spTgt spid="32851"/>
                                        </p:tgtEl>
                                        <p:attrNameLst>
                                          <p:attrName>style.visibility</p:attrName>
                                        </p:attrNameLst>
                                      </p:cBhvr>
                                      <p:to>
                                        <p:strVal val="visible"/>
                                      </p:to>
                                    </p:set>
                                    <p:animEffect transition="in" filter="barn(inVertical)">
                                      <p:cBhvr>
                                        <p:cTn id="232" dur="500"/>
                                        <p:tgtEl>
                                          <p:spTgt spid="32851"/>
                                        </p:tgtEl>
                                      </p:cBhvr>
                                    </p:animEffect>
                                  </p:childTnLst>
                                </p:cTn>
                              </p:par>
                              <p:par>
                                <p:cTn id="233" presetID="16" presetClass="entr" presetSubtype="21" fill="hold" grpId="0" nodeType="withEffect">
                                  <p:stCondLst>
                                    <p:cond delay="0"/>
                                  </p:stCondLst>
                                  <p:childTnLst>
                                    <p:set>
                                      <p:cBhvr>
                                        <p:cTn id="234" dur="1" fill="hold">
                                          <p:stCondLst>
                                            <p:cond delay="0"/>
                                          </p:stCondLst>
                                        </p:cTn>
                                        <p:tgtEl>
                                          <p:spTgt spid="32852"/>
                                        </p:tgtEl>
                                        <p:attrNameLst>
                                          <p:attrName>style.visibility</p:attrName>
                                        </p:attrNameLst>
                                      </p:cBhvr>
                                      <p:to>
                                        <p:strVal val="visible"/>
                                      </p:to>
                                    </p:set>
                                    <p:animEffect transition="in" filter="barn(inVertical)">
                                      <p:cBhvr>
                                        <p:cTn id="235" dur="500"/>
                                        <p:tgtEl>
                                          <p:spTgt spid="32852"/>
                                        </p:tgtEl>
                                      </p:cBhvr>
                                    </p:animEffect>
                                  </p:childTnLst>
                                </p:cTn>
                              </p:par>
                              <p:par>
                                <p:cTn id="236" presetID="16" presetClass="entr" presetSubtype="21" fill="hold" grpId="0" nodeType="withEffect">
                                  <p:stCondLst>
                                    <p:cond delay="0"/>
                                  </p:stCondLst>
                                  <p:childTnLst>
                                    <p:set>
                                      <p:cBhvr>
                                        <p:cTn id="237" dur="1" fill="hold">
                                          <p:stCondLst>
                                            <p:cond delay="0"/>
                                          </p:stCondLst>
                                        </p:cTn>
                                        <p:tgtEl>
                                          <p:spTgt spid="32853"/>
                                        </p:tgtEl>
                                        <p:attrNameLst>
                                          <p:attrName>style.visibility</p:attrName>
                                        </p:attrNameLst>
                                      </p:cBhvr>
                                      <p:to>
                                        <p:strVal val="visible"/>
                                      </p:to>
                                    </p:set>
                                    <p:animEffect transition="in" filter="barn(inVertical)">
                                      <p:cBhvr>
                                        <p:cTn id="238" dur="500"/>
                                        <p:tgtEl>
                                          <p:spTgt spid="32853"/>
                                        </p:tgtEl>
                                      </p:cBhvr>
                                    </p:animEffect>
                                  </p:childTnLst>
                                </p:cTn>
                              </p:par>
                              <p:par>
                                <p:cTn id="239" presetID="16" presetClass="entr" presetSubtype="21" fill="hold" grpId="0" nodeType="withEffect">
                                  <p:stCondLst>
                                    <p:cond delay="0"/>
                                  </p:stCondLst>
                                  <p:childTnLst>
                                    <p:set>
                                      <p:cBhvr>
                                        <p:cTn id="240" dur="1" fill="hold">
                                          <p:stCondLst>
                                            <p:cond delay="0"/>
                                          </p:stCondLst>
                                        </p:cTn>
                                        <p:tgtEl>
                                          <p:spTgt spid="32854"/>
                                        </p:tgtEl>
                                        <p:attrNameLst>
                                          <p:attrName>style.visibility</p:attrName>
                                        </p:attrNameLst>
                                      </p:cBhvr>
                                      <p:to>
                                        <p:strVal val="visible"/>
                                      </p:to>
                                    </p:set>
                                    <p:animEffect transition="in" filter="barn(inVertical)">
                                      <p:cBhvr>
                                        <p:cTn id="241" dur="500"/>
                                        <p:tgtEl>
                                          <p:spTgt spid="32854"/>
                                        </p:tgtEl>
                                      </p:cBhvr>
                                    </p:animEffect>
                                  </p:childTnLst>
                                </p:cTn>
                              </p:par>
                              <p:par>
                                <p:cTn id="242" presetID="16" presetClass="entr" presetSubtype="21" fill="hold" grpId="0" nodeType="withEffect">
                                  <p:stCondLst>
                                    <p:cond delay="0"/>
                                  </p:stCondLst>
                                  <p:childTnLst>
                                    <p:set>
                                      <p:cBhvr>
                                        <p:cTn id="243" dur="1" fill="hold">
                                          <p:stCondLst>
                                            <p:cond delay="0"/>
                                          </p:stCondLst>
                                        </p:cTn>
                                        <p:tgtEl>
                                          <p:spTgt spid="32855"/>
                                        </p:tgtEl>
                                        <p:attrNameLst>
                                          <p:attrName>style.visibility</p:attrName>
                                        </p:attrNameLst>
                                      </p:cBhvr>
                                      <p:to>
                                        <p:strVal val="visible"/>
                                      </p:to>
                                    </p:set>
                                    <p:animEffect transition="in" filter="barn(inVertical)">
                                      <p:cBhvr>
                                        <p:cTn id="244" dur="500"/>
                                        <p:tgtEl>
                                          <p:spTgt spid="32855"/>
                                        </p:tgtEl>
                                      </p:cBhvr>
                                    </p:animEffect>
                                  </p:childTnLst>
                                </p:cTn>
                              </p:par>
                              <p:par>
                                <p:cTn id="245" presetID="16" presetClass="entr" presetSubtype="21" fill="hold" grpId="0" nodeType="withEffect">
                                  <p:stCondLst>
                                    <p:cond delay="0"/>
                                  </p:stCondLst>
                                  <p:childTnLst>
                                    <p:set>
                                      <p:cBhvr>
                                        <p:cTn id="246" dur="1" fill="hold">
                                          <p:stCondLst>
                                            <p:cond delay="0"/>
                                          </p:stCondLst>
                                        </p:cTn>
                                        <p:tgtEl>
                                          <p:spTgt spid="32856"/>
                                        </p:tgtEl>
                                        <p:attrNameLst>
                                          <p:attrName>style.visibility</p:attrName>
                                        </p:attrNameLst>
                                      </p:cBhvr>
                                      <p:to>
                                        <p:strVal val="visible"/>
                                      </p:to>
                                    </p:set>
                                    <p:animEffect transition="in" filter="barn(inVertical)">
                                      <p:cBhvr>
                                        <p:cTn id="247" dur="500"/>
                                        <p:tgtEl>
                                          <p:spTgt spid="32856"/>
                                        </p:tgtEl>
                                      </p:cBhvr>
                                    </p:animEffect>
                                  </p:childTnLst>
                                </p:cTn>
                              </p:par>
                              <p:par>
                                <p:cTn id="248" presetID="16" presetClass="entr" presetSubtype="21" fill="hold" grpId="0" nodeType="withEffect">
                                  <p:stCondLst>
                                    <p:cond delay="0"/>
                                  </p:stCondLst>
                                  <p:childTnLst>
                                    <p:set>
                                      <p:cBhvr>
                                        <p:cTn id="249" dur="1" fill="hold">
                                          <p:stCondLst>
                                            <p:cond delay="0"/>
                                          </p:stCondLst>
                                        </p:cTn>
                                        <p:tgtEl>
                                          <p:spTgt spid="32857"/>
                                        </p:tgtEl>
                                        <p:attrNameLst>
                                          <p:attrName>style.visibility</p:attrName>
                                        </p:attrNameLst>
                                      </p:cBhvr>
                                      <p:to>
                                        <p:strVal val="visible"/>
                                      </p:to>
                                    </p:set>
                                    <p:animEffect transition="in" filter="barn(inVertical)">
                                      <p:cBhvr>
                                        <p:cTn id="250" dur="500"/>
                                        <p:tgtEl>
                                          <p:spTgt spid="32857"/>
                                        </p:tgtEl>
                                      </p:cBhvr>
                                    </p:animEffect>
                                  </p:childTnLst>
                                </p:cTn>
                              </p:par>
                              <p:par>
                                <p:cTn id="251" presetID="16" presetClass="entr" presetSubtype="21" fill="hold" grpId="0" nodeType="withEffect">
                                  <p:stCondLst>
                                    <p:cond delay="0"/>
                                  </p:stCondLst>
                                  <p:childTnLst>
                                    <p:set>
                                      <p:cBhvr>
                                        <p:cTn id="252" dur="1" fill="hold">
                                          <p:stCondLst>
                                            <p:cond delay="0"/>
                                          </p:stCondLst>
                                        </p:cTn>
                                        <p:tgtEl>
                                          <p:spTgt spid="32858"/>
                                        </p:tgtEl>
                                        <p:attrNameLst>
                                          <p:attrName>style.visibility</p:attrName>
                                        </p:attrNameLst>
                                      </p:cBhvr>
                                      <p:to>
                                        <p:strVal val="visible"/>
                                      </p:to>
                                    </p:set>
                                    <p:animEffect transition="in" filter="barn(inVertical)">
                                      <p:cBhvr>
                                        <p:cTn id="253" dur="500"/>
                                        <p:tgtEl>
                                          <p:spTgt spid="32858"/>
                                        </p:tgtEl>
                                      </p:cBhvr>
                                    </p:animEffect>
                                  </p:childTnLst>
                                </p:cTn>
                              </p:par>
                              <p:par>
                                <p:cTn id="254" presetID="16" presetClass="entr" presetSubtype="21" fill="hold" grpId="0" nodeType="withEffect">
                                  <p:stCondLst>
                                    <p:cond delay="0"/>
                                  </p:stCondLst>
                                  <p:childTnLst>
                                    <p:set>
                                      <p:cBhvr>
                                        <p:cTn id="255" dur="1" fill="hold">
                                          <p:stCondLst>
                                            <p:cond delay="0"/>
                                          </p:stCondLst>
                                        </p:cTn>
                                        <p:tgtEl>
                                          <p:spTgt spid="32859"/>
                                        </p:tgtEl>
                                        <p:attrNameLst>
                                          <p:attrName>style.visibility</p:attrName>
                                        </p:attrNameLst>
                                      </p:cBhvr>
                                      <p:to>
                                        <p:strVal val="visible"/>
                                      </p:to>
                                    </p:set>
                                    <p:animEffect transition="in" filter="barn(inVertical)">
                                      <p:cBhvr>
                                        <p:cTn id="256" dur="500"/>
                                        <p:tgtEl>
                                          <p:spTgt spid="32859"/>
                                        </p:tgtEl>
                                      </p:cBhvr>
                                    </p:animEffect>
                                  </p:childTnLst>
                                </p:cTn>
                              </p:par>
                              <p:par>
                                <p:cTn id="257" presetID="16" presetClass="entr" presetSubtype="21" fill="hold" grpId="0" nodeType="withEffect">
                                  <p:stCondLst>
                                    <p:cond delay="0"/>
                                  </p:stCondLst>
                                  <p:childTnLst>
                                    <p:set>
                                      <p:cBhvr>
                                        <p:cTn id="258" dur="1" fill="hold">
                                          <p:stCondLst>
                                            <p:cond delay="0"/>
                                          </p:stCondLst>
                                        </p:cTn>
                                        <p:tgtEl>
                                          <p:spTgt spid="32860"/>
                                        </p:tgtEl>
                                        <p:attrNameLst>
                                          <p:attrName>style.visibility</p:attrName>
                                        </p:attrNameLst>
                                      </p:cBhvr>
                                      <p:to>
                                        <p:strVal val="visible"/>
                                      </p:to>
                                    </p:set>
                                    <p:animEffect transition="in" filter="barn(inVertical)">
                                      <p:cBhvr>
                                        <p:cTn id="259" dur="500"/>
                                        <p:tgtEl>
                                          <p:spTgt spid="32860"/>
                                        </p:tgtEl>
                                      </p:cBhvr>
                                    </p:animEffect>
                                  </p:childTnLst>
                                </p:cTn>
                              </p:par>
                              <p:par>
                                <p:cTn id="260" presetID="16" presetClass="entr" presetSubtype="21" fill="hold" grpId="0" nodeType="withEffect">
                                  <p:stCondLst>
                                    <p:cond delay="0"/>
                                  </p:stCondLst>
                                  <p:childTnLst>
                                    <p:set>
                                      <p:cBhvr>
                                        <p:cTn id="261" dur="1" fill="hold">
                                          <p:stCondLst>
                                            <p:cond delay="0"/>
                                          </p:stCondLst>
                                        </p:cTn>
                                        <p:tgtEl>
                                          <p:spTgt spid="32861"/>
                                        </p:tgtEl>
                                        <p:attrNameLst>
                                          <p:attrName>style.visibility</p:attrName>
                                        </p:attrNameLst>
                                      </p:cBhvr>
                                      <p:to>
                                        <p:strVal val="visible"/>
                                      </p:to>
                                    </p:set>
                                    <p:animEffect transition="in" filter="barn(inVertical)">
                                      <p:cBhvr>
                                        <p:cTn id="262" dur="500"/>
                                        <p:tgtEl>
                                          <p:spTgt spid="32861"/>
                                        </p:tgtEl>
                                      </p:cBhvr>
                                    </p:animEffect>
                                  </p:childTnLst>
                                </p:cTn>
                              </p:par>
                              <p:par>
                                <p:cTn id="263" presetID="16" presetClass="entr" presetSubtype="21" fill="hold" grpId="0" nodeType="withEffect">
                                  <p:stCondLst>
                                    <p:cond delay="0"/>
                                  </p:stCondLst>
                                  <p:childTnLst>
                                    <p:set>
                                      <p:cBhvr>
                                        <p:cTn id="264" dur="1" fill="hold">
                                          <p:stCondLst>
                                            <p:cond delay="0"/>
                                          </p:stCondLst>
                                        </p:cTn>
                                        <p:tgtEl>
                                          <p:spTgt spid="32862"/>
                                        </p:tgtEl>
                                        <p:attrNameLst>
                                          <p:attrName>style.visibility</p:attrName>
                                        </p:attrNameLst>
                                      </p:cBhvr>
                                      <p:to>
                                        <p:strVal val="visible"/>
                                      </p:to>
                                    </p:set>
                                    <p:animEffect transition="in" filter="barn(inVertical)">
                                      <p:cBhvr>
                                        <p:cTn id="265" dur="500"/>
                                        <p:tgtEl>
                                          <p:spTgt spid="32862"/>
                                        </p:tgtEl>
                                      </p:cBhvr>
                                    </p:animEffect>
                                  </p:childTnLst>
                                </p:cTn>
                              </p:par>
                              <p:par>
                                <p:cTn id="266" presetID="16" presetClass="entr" presetSubtype="21" fill="hold" grpId="0" nodeType="withEffect">
                                  <p:stCondLst>
                                    <p:cond delay="0"/>
                                  </p:stCondLst>
                                  <p:childTnLst>
                                    <p:set>
                                      <p:cBhvr>
                                        <p:cTn id="267" dur="1" fill="hold">
                                          <p:stCondLst>
                                            <p:cond delay="0"/>
                                          </p:stCondLst>
                                        </p:cTn>
                                        <p:tgtEl>
                                          <p:spTgt spid="32863"/>
                                        </p:tgtEl>
                                        <p:attrNameLst>
                                          <p:attrName>style.visibility</p:attrName>
                                        </p:attrNameLst>
                                      </p:cBhvr>
                                      <p:to>
                                        <p:strVal val="visible"/>
                                      </p:to>
                                    </p:set>
                                    <p:animEffect transition="in" filter="barn(inVertical)">
                                      <p:cBhvr>
                                        <p:cTn id="268" dur="500"/>
                                        <p:tgtEl>
                                          <p:spTgt spid="32863"/>
                                        </p:tgtEl>
                                      </p:cBhvr>
                                    </p:animEffect>
                                  </p:childTnLst>
                                </p:cTn>
                              </p:par>
                              <p:par>
                                <p:cTn id="269" presetID="16" presetClass="entr" presetSubtype="21" fill="hold" grpId="0" nodeType="withEffect">
                                  <p:stCondLst>
                                    <p:cond delay="0"/>
                                  </p:stCondLst>
                                  <p:childTnLst>
                                    <p:set>
                                      <p:cBhvr>
                                        <p:cTn id="270" dur="1" fill="hold">
                                          <p:stCondLst>
                                            <p:cond delay="0"/>
                                          </p:stCondLst>
                                        </p:cTn>
                                        <p:tgtEl>
                                          <p:spTgt spid="32864"/>
                                        </p:tgtEl>
                                        <p:attrNameLst>
                                          <p:attrName>style.visibility</p:attrName>
                                        </p:attrNameLst>
                                      </p:cBhvr>
                                      <p:to>
                                        <p:strVal val="visible"/>
                                      </p:to>
                                    </p:set>
                                    <p:animEffect transition="in" filter="barn(inVertical)">
                                      <p:cBhvr>
                                        <p:cTn id="271" dur="500"/>
                                        <p:tgtEl>
                                          <p:spTgt spid="32864"/>
                                        </p:tgtEl>
                                      </p:cBhvr>
                                    </p:animEffect>
                                  </p:childTnLst>
                                </p:cTn>
                              </p:par>
                              <p:par>
                                <p:cTn id="272" presetID="16" presetClass="entr" presetSubtype="21" fill="hold" grpId="0" nodeType="withEffect">
                                  <p:stCondLst>
                                    <p:cond delay="0"/>
                                  </p:stCondLst>
                                  <p:childTnLst>
                                    <p:set>
                                      <p:cBhvr>
                                        <p:cTn id="273" dur="1" fill="hold">
                                          <p:stCondLst>
                                            <p:cond delay="0"/>
                                          </p:stCondLst>
                                        </p:cTn>
                                        <p:tgtEl>
                                          <p:spTgt spid="32865"/>
                                        </p:tgtEl>
                                        <p:attrNameLst>
                                          <p:attrName>style.visibility</p:attrName>
                                        </p:attrNameLst>
                                      </p:cBhvr>
                                      <p:to>
                                        <p:strVal val="visible"/>
                                      </p:to>
                                    </p:set>
                                    <p:animEffect transition="in" filter="barn(inVertical)">
                                      <p:cBhvr>
                                        <p:cTn id="274" dur="500"/>
                                        <p:tgtEl>
                                          <p:spTgt spid="32865"/>
                                        </p:tgtEl>
                                      </p:cBhvr>
                                    </p:animEffect>
                                  </p:childTnLst>
                                </p:cTn>
                              </p:par>
                              <p:par>
                                <p:cTn id="275" presetID="16" presetClass="entr" presetSubtype="21" fill="hold" grpId="0" nodeType="withEffect">
                                  <p:stCondLst>
                                    <p:cond delay="0"/>
                                  </p:stCondLst>
                                  <p:childTnLst>
                                    <p:set>
                                      <p:cBhvr>
                                        <p:cTn id="276" dur="1" fill="hold">
                                          <p:stCondLst>
                                            <p:cond delay="0"/>
                                          </p:stCondLst>
                                        </p:cTn>
                                        <p:tgtEl>
                                          <p:spTgt spid="32866"/>
                                        </p:tgtEl>
                                        <p:attrNameLst>
                                          <p:attrName>style.visibility</p:attrName>
                                        </p:attrNameLst>
                                      </p:cBhvr>
                                      <p:to>
                                        <p:strVal val="visible"/>
                                      </p:to>
                                    </p:set>
                                    <p:animEffect transition="in" filter="barn(inVertical)">
                                      <p:cBhvr>
                                        <p:cTn id="277" dur="500"/>
                                        <p:tgtEl>
                                          <p:spTgt spid="32866"/>
                                        </p:tgtEl>
                                      </p:cBhvr>
                                    </p:animEffect>
                                  </p:childTnLst>
                                </p:cTn>
                              </p:par>
                              <p:par>
                                <p:cTn id="278" presetID="16" presetClass="entr" presetSubtype="21" fill="hold" grpId="0" nodeType="withEffect">
                                  <p:stCondLst>
                                    <p:cond delay="0"/>
                                  </p:stCondLst>
                                  <p:childTnLst>
                                    <p:set>
                                      <p:cBhvr>
                                        <p:cTn id="279" dur="1" fill="hold">
                                          <p:stCondLst>
                                            <p:cond delay="0"/>
                                          </p:stCondLst>
                                        </p:cTn>
                                        <p:tgtEl>
                                          <p:spTgt spid="32867"/>
                                        </p:tgtEl>
                                        <p:attrNameLst>
                                          <p:attrName>style.visibility</p:attrName>
                                        </p:attrNameLst>
                                      </p:cBhvr>
                                      <p:to>
                                        <p:strVal val="visible"/>
                                      </p:to>
                                    </p:set>
                                    <p:animEffect transition="in" filter="barn(inVertical)">
                                      <p:cBhvr>
                                        <p:cTn id="280" dur="500"/>
                                        <p:tgtEl>
                                          <p:spTgt spid="32867"/>
                                        </p:tgtEl>
                                      </p:cBhvr>
                                    </p:animEffect>
                                  </p:childTnLst>
                                </p:cTn>
                              </p:par>
                              <p:par>
                                <p:cTn id="281" presetID="16" presetClass="entr" presetSubtype="21" fill="hold" grpId="0" nodeType="withEffect">
                                  <p:stCondLst>
                                    <p:cond delay="0"/>
                                  </p:stCondLst>
                                  <p:childTnLst>
                                    <p:set>
                                      <p:cBhvr>
                                        <p:cTn id="282" dur="1" fill="hold">
                                          <p:stCondLst>
                                            <p:cond delay="0"/>
                                          </p:stCondLst>
                                        </p:cTn>
                                        <p:tgtEl>
                                          <p:spTgt spid="32868"/>
                                        </p:tgtEl>
                                        <p:attrNameLst>
                                          <p:attrName>style.visibility</p:attrName>
                                        </p:attrNameLst>
                                      </p:cBhvr>
                                      <p:to>
                                        <p:strVal val="visible"/>
                                      </p:to>
                                    </p:set>
                                    <p:animEffect transition="in" filter="barn(inVertical)">
                                      <p:cBhvr>
                                        <p:cTn id="283" dur="500"/>
                                        <p:tgtEl>
                                          <p:spTgt spid="32868"/>
                                        </p:tgtEl>
                                      </p:cBhvr>
                                    </p:animEffect>
                                  </p:childTnLst>
                                </p:cTn>
                              </p:par>
                              <p:par>
                                <p:cTn id="284" presetID="16" presetClass="entr" presetSubtype="21" fill="hold" grpId="0" nodeType="withEffect">
                                  <p:stCondLst>
                                    <p:cond delay="0"/>
                                  </p:stCondLst>
                                  <p:childTnLst>
                                    <p:set>
                                      <p:cBhvr>
                                        <p:cTn id="285" dur="1" fill="hold">
                                          <p:stCondLst>
                                            <p:cond delay="0"/>
                                          </p:stCondLst>
                                        </p:cTn>
                                        <p:tgtEl>
                                          <p:spTgt spid="32869"/>
                                        </p:tgtEl>
                                        <p:attrNameLst>
                                          <p:attrName>style.visibility</p:attrName>
                                        </p:attrNameLst>
                                      </p:cBhvr>
                                      <p:to>
                                        <p:strVal val="visible"/>
                                      </p:to>
                                    </p:set>
                                    <p:animEffect transition="in" filter="barn(inVertical)">
                                      <p:cBhvr>
                                        <p:cTn id="286" dur="500"/>
                                        <p:tgtEl>
                                          <p:spTgt spid="32869"/>
                                        </p:tgtEl>
                                      </p:cBhvr>
                                    </p:animEffect>
                                  </p:childTnLst>
                                </p:cTn>
                              </p:par>
                              <p:par>
                                <p:cTn id="287" presetID="16" presetClass="entr" presetSubtype="21" fill="hold" grpId="0" nodeType="withEffect">
                                  <p:stCondLst>
                                    <p:cond delay="0"/>
                                  </p:stCondLst>
                                  <p:childTnLst>
                                    <p:set>
                                      <p:cBhvr>
                                        <p:cTn id="288" dur="1" fill="hold">
                                          <p:stCondLst>
                                            <p:cond delay="0"/>
                                          </p:stCondLst>
                                        </p:cTn>
                                        <p:tgtEl>
                                          <p:spTgt spid="32870"/>
                                        </p:tgtEl>
                                        <p:attrNameLst>
                                          <p:attrName>style.visibility</p:attrName>
                                        </p:attrNameLst>
                                      </p:cBhvr>
                                      <p:to>
                                        <p:strVal val="visible"/>
                                      </p:to>
                                    </p:set>
                                    <p:animEffect transition="in" filter="barn(inVertical)">
                                      <p:cBhvr>
                                        <p:cTn id="289" dur="500"/>
                                        <p:tgtEl>
                                          <p:spTgt spid="32870"/>
                                        </p:tgtEl>
                                      </p:cBhvr>
                                    </p:animEffect>
                                  </p:childTnLst>
                                </p:cTn>
                              </p:par>
                              <p:par>
                                <p:cTn id="290" presetID="16" presetClass="entr" presetSubtype="21" fill="hold" grpId="0" nodeType="withEffect">
                                  <p:stCondLst>
                                    <p:cond delay="0"/>
                                  </p:stCondLst>
                                  <p:childTnLst>
                                    <p:set>
                                      <p:cBhvr>
                                        <p:cTn id="291" dur="1" fill="hold">
                                          <p:stCondLst>
                                            <p:cond delay="0"/>
                                          </p:stCondLst>
                                        </p:cTn>
                                        <p:tgtEl>
                                          <p:spTgt spid="32871"/>
                                        </p:tgtEl>
                                        <p:attrNameLst>
                                          <p:attrName>style.visibility</p:attrName>
                                        </p:attrNameLst>
                                      </p:cBhvr>
                                      <p:to>
                                        <p:strVal val="visible"/>
                                      </p:to>
                                    </p:set>
                                    <p:animEffect transition="in" filter="barn(inVertical)">
                                      <p:cBhvr>
                                        <p:cTn id="292" dur="500"/>
                                        <p:tgtEl>
                                          <p:spTgt spid="32871"/>
                                        </p:tgtEl>
                                      </p:cBhvr>
                                    </p:animEffect>
                                  </p:childTnLst>
                                </p:cTn>
                              </p:par>
                              <p:par>
                                <p:cTn id="293" presetID="16" presetClass="entr" presetSubtype="21" fill="hold" grpId="0" nodeType="withEffect">
                                  <p:stCondLst>
                                    <p:cond delay="0"/>
                                  </p:stCondLst>
                                  <p:childTnLst>
                                    <p:set>
                                      <p:cBhvr>
                                        <p:cTn id="294" dur="1" fill="hold">
                                          <p:stCondLst>
                                            <p:cond delay="0"/>
                                          </p:stCondLst>
                                        </p:cTn>
                                        <p:tgtEl>
                                          <p:spTgt spid="32872"/>
                                        </p:tgtEl>
                                        <p:attrNameLst>
                                          <p:attrName>style.visibility</p:attrName>
                                        </p:attrNameLst>
                                      </p:cBhvr>
                                      <p:to>
                                        <p:strVal val="visible"/>
                                      </p:to>
                                    </p:set>
                                    <p:animEffect transition="in" filter="barn(inVertical)">
                                      <p:cBhvr>
                                        <p:cTn id="295" dur="500"/>
                                        <p:tgtEl>
                                          <p:spTgt spid="32872"/>
                                        </p:tgtEl>
                                      </p:cBhvr>
                                    </p:animEffect>
                                  </p:childTnLst>
                                </p:cTn>
                              </p:par>
                              <p:par>
                                <p:cTn id="296" presetID="16" presetClass="entr" presetSubtype="21" fill="hold" grpId="0" nodeType="withEffect">
                                  <p:stCondLst>
                                    <p:cond delay="0"/>
                                  </p:stCondLst>
                                  <p:childTnLst>
                                    <p:set>
                                      <p:cBhvr>
                                        <p:cTn id="297" dur="1" fill="hold">
                                          <p:stCondLst>
                                            <p:cond delay="0"/>
                                          </p:stCondLst>
                                        </p:cTn>
                                        <p:tgtEl>
                                          <p:spTgt spid="32873"/>
                                        </p:tgtEl>
                                        <p:attrNameLst>
                                          <p:attrName>style.visibility</p:attrName>
                                        </p:attrNameLst>
                                      </p:cBhvr>
                                      <p:to>
                                        <p:strVal val="visible"/>
                                      </p:to>
                                    </p:set>
                                    <p:animEffect transition="in" filter="barn(inVertical)">
                                      <p:cBhvr>
                                        <p:cTn id="298" dur="500"/>
                                        <p:tgtEl>
                                          <p:spTgt spid="32873"/>
                                        </p:tgtEl>
                                      </p:cBhvr>
                                    </p:animEffect>
                                  </p:childTnLst>
                                </p:cTn>
                              </p:par>
                              <p:par>
                                <p:cTn id="299" presetID="16" presetClass="entr" presetSubtype="21" fill="hold" grpId="0" nodeType="withEffect">
                                  <p:stCondLst>
                                    <p:cond delay="0"/>
                                  </p:stCondLst>
                                  <p:childTnLst>
                                    <p:set>
                                      <p:cBhvr>
                                        <p:cTn id="300" dur="1" fill="hold">
                                          <p:stCondLst>
                                            <p:cond delay="0"/>
                                          </p:stCondLst>
                                        </p:cTn>
                                        <p:tgtEl>
                                          <p:spTgt spid="32874"/>
                                        </p:tgtEl>
                                        <p:attrNameLst>
                                          <p:attrName>style.visibility</p:attrName>
                                        </p:attrNameLst>
                                      </p:cBhvr>
                                      <p:to>
                                        <p:strVal val="visible"/>
                                      </p:to>
                                    </p:set>
                                    <p:animEffect transition="in" filter="barn(inVertical)">
                                      <p:cBhvr>
                                        <p:cTn id="301" dur="500"/>
                                        <p:tgtEl>
                                          <p:spTgt spid="32874"/>
                                        </p:tgtEl>
                                      </p:cBhvr>
                                    </p:animEffect>
                                  </p:childTnLst>
                                </p:cTn>
                              </p:par>
                              <p:par>
                                <p:cTn id="302" presetID="16" presetClass="entr" presetSubtype="21" fill="hold" grpId="0" nodeType="withEffect">
                                  <p:stCondLst>
                                    <p:cond delay="0"/>
                                  </p:stCondLst>
                                  <p:childTnLst>
                                    <p:set>
                                      <p:cBhvr>
                                        <p:cTn id="303" dur="1" fill="hold">
                                          <p:stCondLst>
                                            <p:cond delay="0"/>
                                          </p:stCondLst>
                                        </p:cTn>
                                        <p:tgtEl>
                                          <p:spTgt spid="32875"/>
                                        </p:tgtEl>
                                        <p:attrNameLst>
                                          <p:attrName>style.visibility</p:attrName>
                                        </p:attrNameLst>
                                      </p:cBhvr>
                                      <p:to>
                                        <p:strVal val="visible"/>
                                      </p:to>
                                    </p:set>
                                    <p:animEffect transition="in" filter="barn(inVertical)">
                                      <p:cBhvr>
                                        <p:cTn id="304" dur="500"/>
                                        <p:tgtEl>
                                          <p:spTgt spid="32875"/>
                                        </p:tgtEl>
                                      </p:cBhvr>
                                    </p:animEffect>
                                  </p:childTnLst>
                                </p:cTn>
                              </p:par>
                              <p:par>
                                <p:cTn id="305" presetID="16" presetClass="entr" presetSubtype="21" fill="hold" grpId="0" nodeType="withEffect">
                                  <p:stCondLst>
                                    <p:cond delay="0"/>
                                  </p:stCondLst>
                                  <p:childTnLst>
                                    <p:set>
                                      <p:cBhvr>
                                        <p:cTn id="306" dur="1" fill="hold">
                                          <p:stCondLst>
                                            <p:cond delay="0"/>
                                          </p:stCondLst>
                                        </p:cTn>
                                        <p:tgtEl>
                                          <p:spTgt spid="32876"/>
                                        </p:tgtEl>
                                        <p:attrNameLst>
                                          <p:attrName>style.visibility</p:attrName>
                                        </p:attrNameLst>
                                      </p:cBhvr>
                                      <p:to>
                                        <p:strVal val="visible"/>
                                      </p:to>
                                    </p:set>
                                    <p:animEffect transition="in" filter="barn(inVertical)">
                                      <p:cBhvr>
                                        <p:cTn id="307" dur="500"/>
                                        <p:tgtEl>
                                          <p:spTgt spid="32876"/>
                                        </p:tgtEl>
                                      </p:cBhvr>
                                    </p:animEffect>
                                  </p:childTnLst>
                                </p:cTn>
                              </p:par>
                              <p:par>
                                <p:cTn id="308" presetID="16" presetClass="entr" presetSubtype="21" fill="hold" grpId="0" nodeType="withEffect">
                                  <p:stCondLst>
                                    <p:cond delay="0"/>
                                  </p:stCondLst>
                                  <p:childTnLst>
                                    <p:set>
                                      <p:cBhvr>
                                        <p:cTn id="309" dur="1" fill="hold">
                                          <p:stCondLst>
                                            <p:cond delay="0"/>
                                          </p:stCondLst>
                                        </p:cTn>
                                        <p:tgtEl>
                                          <p:spTgt spid="32877"/>
                                        </p:tgtEl>
                                        <p:attrNameLst>
                                          <p:attrName>style.visibility</p:attrName>
                                        </p:attrNameLst>
                                      </p:cBhvr>
                                      <p:to>
                                        <p:strVal val="visible"/>
                                      </p:to>
                                    </p:set>
                                    <p:animEffect transition="in" filter="barn(inVertical)">
                                      <p:cBhvr>
                                        <p:cTn id="310" dur="500"/>
                                        <p:tgtEl>
                                          <p:spTgt spid="32877"/>
                                        </p:tgtEl>
                                      </p:cBhvr>
                                    </p:animEffect>
                                  </p:childTnLst>
                                </p:cTn>
                              </p:par>
                              <p:par>
                                <p:cTn id="311" presetID="16" presetClass="entr" presetSubtype="21" fill="hold" grpId="0" nodeType="withEffect">
                                  <p:stCondLst>
                                    <p:cond delay="0"/>
                                  </p:stCondLst>
                                  <p:childTnLst>
                                    <p:set>
                                      <p:cBhvr>
                                        <p:cTn id="312" dur="1" fill="hold">
                                          <p:stCondLst>
                                            <p:cond delay="0"/>
                                          </p:stCondLst>
                                        </p:cTn>
                                        <p:tgtEl>
                                          <p:spTgt spid="32878"/>
                                        </p:tgtEl>
                                        <p:attrNameLst>
                                          <p:attrName>style.visibility</p:attrName>
                                        </p:attrNameLst>
                                      </p:cBhvr>
                                      <p:to>
                                        <p:strVal val="visible"/>
                                      </p:to>
                                    </p:set>
                                    <p:animEffect transition="in" filter="barn(inVertical)">
                                      <p:cBhvr>
                                        <p:cTn id="313" dur="500"/>
                                        <p:tgtEl>
                                          <p:spTgt spid="32878"/>
                                        </p:tgtEl>
                                      </p:cBhvr>
                                    </p:animEffect>
                                  </p:childTnLst>
                                </p:cTn>
                              </p:par>
                              <p:par>
                                <p:cTn id="314" presetID="16" presetClass="entr" presetSubtype="21" fill="hold" grpId="0" nodeType="withEffect">
                                  <p:stCondLst>
                                    <p:cond delay="0"/>
                                  </p:stCondLst>
                                  <p:childTnLst>
                                    <p:set>
                                      <p:cBhvr>
                                        <p:cTn id="315" dur="1" fill="hold">
                                          <p:stCondLst>
                                            <p:cond delay="0"/>
                                          </p:stCondLst>
                                        </p:cTn>
                                        <p:tgtEl>
                                          <p:spTgt spid="32879"/>
                                        </p:tgtEl>
                                        <p:attrNameLst>
                                          <p:attrName>style.visibility</p:attrName>
                                        </p:attrNameLst>
                                      </p:cBhvr>
                                      <p:to>
                                        <p:strVal val="visible"/>
                                      </p:to>
                                    </p:set>
                                    <p:animEffect transition="in" filter="barn(inVertical)">
                                      <p:cBhvr>
                                        <p:cTn id="316" dur="500"/>
                                        <p:tgtEl>
                                          <p:spTgt spid="32879"/>
                                        </p:tgtEl>
                                      </p:cBhvr>
                                    </p:animEffect>
                                  </p:childTnLst>
                                </p:cTn>
                              </p:par>
                              <p:par>
                                <p:cTn id="317" presetID="16" presetClass="entr" presetSubtype="21" fill="hold" grpId="0" nodeType="withEffect">
                                  <p:stCondLst>
                                    <p:cond delay="0"/>
                                  </p:stCondLst>
                                  <p:childTnLst>
                                    <p:set>
                                      <p:cBhvr>
                                        <p:cTn id="318" dur="1" fill="hold">
                                          <p:stCondLst>
                                            <p:cond delay="0"/>
                                          </p:stCondLst>
                                        </p:cTn>
                                        <p:tgtEl>
                                          <p:spTgt spid="32880"/>
                                        </p:tgtEl>
                                        <p:attrNameLst>
                                          <p:attrName>style.visibility</p:attrName>
                                        </p:attrNameLst>
                                      </p:cBhvr>
                                      <p:to>
                                        <p:strVal val="visible"/>
                                      </p:to>
                                    </p:set>
                                    <p:animEffect transition="in" filter="barn(inVertical)">
                                      <p:cBhvr>
                                        <p:cTn id="319" dur="500"/>
                                        <p:tgtEl>
                                          <p:spTgt spid="32880"/>
                                        </p:tgtEl>
                                      </p:cBhvr>
                                    </p:animEffect>
                                  </p:childTnLst>
                                </p:cTn>
                              </p:par>
                              <p:par>
                                <p:cTn id="320" presetID="16" presetClass="entr" presetSubtype="21" fill="hold" grpId="0" nodeType="withEffect">
                                  <p:stCondLst>
                                    <p:cond delay="0"/>
                                  </p:stCondLst>
                                  <p:childTnLst>
                                    <p:set>
                                      <p:cBhvr>
                                        <p:cTn id="321" dur="1" fill="hold">
                                          <p:stCondLst>
                                            <p:cond delay="0"/>
                                          </p:stCondLst>
                                        </p:cTn>
                                        <p:tgtEl>
                                          <p:spTgt spid="32881"/>
                                        </p:tgtEl>
                                        <p:attrNameLst>
                                          <p:attrName>style.visibility</p:attrName>
                                        </p:attrNameLst>
                                      </p:cBhvr>
                                      <p:to>
                                        <p:strVal val="visible"/>
                                      </p:to>
                                    </p:set>
                                    <p:animEffect transition="in" filter="barn(inVertical)">
                                      <p:cBhvr>
                                        <p:cTn id="322" dur="500"/>
                                        <p:tgtEl>
                                          <p:spTgt spid="32881"/>
                                        </p:tgtEl>
                                      </p:cBhvr>
                                    </p:animEffect>
                                  </p:childTnLst>
                                </p:cTn>
                              </p:par>
                              <p:par>
                                <p:cTn id="323" presetID="16" presetClass="entr" presetSubtype="21" fill="hold" grpId="0" nodeType="withEffect">
                                  <p:stCondLst>
                                    <p:cond delay="0"/>
                                  </p:stCondLst>
                                  <p:childTnLst>
                                    <p:set>
                                      <p:cBhvr>
                                        <p:cTn id="324" dur="1" fill="hold">
                                          <p:stCondLst>
                                            <p:cond delay="0"/>
                                          </p:stCondLst>
                                        </p:cTn>
                                        <p:tgtEl>
                                          <p:spTgt spid="32882"/>
                                        </p:tgtEl>
                                        <p:attrNameLst>
                                          <p:attrName>style.visibility</p:attrName>
                                        </p:attrNameLst>
                                      </p:cBhvr>
                                      <p:to>
                                        <p:strVal val="visible"/>
                                      </p:to>
                                    </p:set>
                                    <p:animEffect transition="in" filter="barn(inVertical)">
                                      <p:cBhvr>
                                        <p:cTn id="325" dur="500"/>
                                        <p:tgtEl>
                                          <p:spTgt spid="32882"/>
                                        </p:tgtEl>
                                      </p:cBhvr>
                                    </p:animEffect>
                                  </p:childTnLst>
                                </p:cTn>
                              </p:par>
                              <p:par>
                                <p:cTn id="326" presetID="16" presetClass="entr" presetSubtype="21" fill="hold" grpId="0" nodeType="withEffect">
                                  <p:stCondLst>
                                    <p:cond delay="0"/>
                                  </p:stCondLst>
                                  <p:childTnLst>
                                    <p:set>
                                      <p:cBhvr>
                                        <p:cTn id="327" dur="1" fill="hold">
                                          <p:stCondLst>
                                            <p:cond delay="0"/>
                                          </p:stCondLst>
                                        </p:cTn>
                                        <p:tgtEl>
                                          <p:spTgt spid="32883"/>
                                        </p:tgtEl>
                                        <p:attrNameLst>
                                          <p:attrName>style.visibility</p:attrName>
                                        </p:attrNameLst>
                                      </p:cBhvr>
                                      <p:to>
                                        <p:strVal val="visible"/>
                                      </p:to>
                                    </p:set>
                                    <p:animEffect transition="in" filter="barn(inVertical)">
                                      <p:cBhvr>
                                        <p:cTn id="328" dur="500"/>
                                        <p:tgtEl>
                                          <p:spTgt spid="32883"/>
                                        </p:tgtEl>
                                      </p:cBhvr>
                                    </p:animEffect>
                                  </p:childTnLst>
                                </p:cTn>
                              </p:par>
                              <p:par>
                                <p:cTn id="329" presetID="16" presetClass="entr" presetSubtype="21" fill="hold" grpId="0" nodeType="withEffect">
                                  <p:stCondLst>
                                    <p:cond delay="0"/>
                                  </p:stCondLst>
                                  <p:childTnLst>
                                    <p:set>
                                      <p:cBhvr>
                                        <p:cTn id="330" dur="1" fill="hold">
                                          <p:stCondLst>
                                            <p:cond delay="0"/>
                                          </p:stCondLst>
                                        </p:cTn>
                                        <p:tgtEl>
                                          <p:spTgt spid="32884"/>
                                        </p:tgtEl>
                                        <p:attrNameLst>
                                          <p:attrName>style.visibility</p:attrName>
                                        </p:attrNameLst>
                                      </p:cBhvr>
                                      <p:to>
                                        <p:strVal val="visible"/>
                                      </p:to>
                                    </p:set>
                                    <p:animEffect transition="in" filter="barn(inVertical)">
                                      <p:cBhvr>
                                        <p:cTn id="331" dur="500"/>
                                        <p:tgtEl>
                                          <p:spTgt spid="32884"/>
                                        </p:tgtEl>
                                      </p:cBhvr>
                                    </p:animEffect>
                                  </p:childTnLst>
                                </p:cTn>
                              </p:par>
                              <p:par>
                                <p:cTn id="332" presetID="16" presetClass="entr" presetSubtype="21" fill="hold" grpId="0" nodeType="withEffect">
                                  <p:stCondLst>
                                    <p:cond delay="0"/>
                                  </p:stCondLst>
                                  <p:childTnLst>
                                    <p:set>
                                      <p:cBhvr>
                                        <p:cTn id="333" dur="1" fill="hold">
                                          <p:stCondLst>
                                            <p:cond delay="0"/>
                                          </p:stCondLst>
                                        </p:cTn>
                                        <p:tgtEl>
                                          <p:spTgt spid="32885"/>
                                        </p:tgtEl>
                                        <p:attrNameLst>
                                          <p:attrName>style.visibility</p:attrName>
                                        </p:attrNameLst>
                                      </p:cBhvr>
                                      <p:to>
                                        <p:strVal val="visible"/>
                                      </p:to>
                                    </p:set>
                                    <p:animEffect transition="in" filter="barn(inVertical)">
                                      <p:cBhvr>
                                        <p:cTn id="334" dur="500"/>
                                        <p:tgtEl>
                                          <p:spTgt spid="32885"/>
                                        </p:tgtEl>
                                      </p:cBhvr>
                                    </p:animEffect>
                                  </p:childTnLst>
                                </p:cTn>
                              </p:par>
                              <p:par>
                                <p:cTn id="335" presetID="16" presetClass="entr" presetSubtype="21" fill="hold" grpId="0" nodeType="withEffect">
                                  <p:stCondLst>
                                    <p:cond delay="0"/>
                                  </p:stCondLst>
                                  <p:childTnLst>
                                    <p:set>
                                      <p:cBhvr>
                                        <p:cTn id="336" dur="1" fill="hold">
                                          <p:stCondLst>
                                            <p:cond delay="0"/>
                                          </p:stCondLst>
                                        </p:cTn>
                                        <p:tgtEl>
                                          <p:spTgt spid="32886"/>
                                        </p:tgtEl>
                                        <p:attrNameLst>
                                          <p:attrName>style.visibility</p:attrName>
                                        </p:attrNameLst>
                                      </p:cBhvr>
                                      <p:to>
                                        <p:strVal val="visible"/>
                                      </p:to>
                                    </p:set>
                                    <p:animEffect transition="in" filter="barn(inVertical)">
                                      <p:cBhvr>
                                        <p:cTn id="337" dur="500"/>
                                        <p:tgtEl>
                                          <p:spTgt spid="32886"/>
                                        </p:tgtEl>
                                      </p:cBhvr>
                                    </p:animEffect>
                                  </p:childTnLst>
                                </p:cTn>
                              </p:par>
                              <p:par>
                                <p:cTn id="338" presetID="16" presetClass="entr" presetSubtype="21" fill="hold" grpId="0" nodeType="withEffect">
                                  <p:stCondLst>
                                    <p:cond delay="0"/>
                                  </p:stCondLst>
                                  <p:childTnLst>
                                    <p:set>
                                      <p:cBhvr>
                                        <p:cTn id="339" dur="1" fill="hold">
                                          <p:stCondLst>
                                            <p:cond delay="0"/>
                                          </p:stCondLst>
                                        </p:cTn>
                                        <p:tgtEl>
                                          <p:spTgt spid="32887"/>
                                        </p:tgtEl>
                                        <p:attrNameLst>
                                          <p:attrName>style.visibility</p:attrName>
                                        </p:attrNameLst>
                                      </p:cBhvr>
                                      <p:to>
                                        <p:strVal val="visible"/>
                                      </p:to>
                                    </p:set>
                                    <p:animEffect transition="in" filter="barn(inVertical)">
                                      <p:cBhvr>
                                        <p:cTn id="340" dur="500"/>
                                        <p:tgtEl>
                                          <p:spTgt spid="32887"/>
                                        </p:tgtEl>
                                      </p:cBhvr>
                                    </p:animEffect>
                                  </p:childTnLst>
                                </p:cTn>
                              </p:par>
                              <p:par>
                                <p:cTn id="341" presetID="16" presetClass="entr" presetSubtype="21" fill="hold" grpId="0" nodeType="withEffect">
                                  <p:stCondLst>
                                    <p:cond delay="0"/>
                                  </p:stCondLst>
                                  <p:childTnLst>
                                    <p:set>
                                      <p:cBhvr>
                                        <p:cTn id="342" dur="1" fill="hold">
                                          <p:stCondLst>
                                            <p:cond delay="0"/>
                                          </p:stCondLst>
                                        </p:cTn>
                                        <p:tgtEl>
                                          <p:spTgt spid="32888"/>
                                        </p:tgtEl>
                                        <p:attrNameLst>
                                          <p:attrName>style.visibility</p:attrName>
                                        </p:attrNameLst>
                                      </p:cBhvr>
                                      <p:to>
                                        <p:strVal val="visible"/>
                                      </p:to>
                                    </p:set>
                                    <p:animEffect transition="in" filter="barn(inVertical)">
                                      <p:cBhvr>
                                        <p:cTn id="343" dur="500"/>
                                        <p:tgtEl>
                                          <p:spTgt spid="32888"/>
                                        </p:tgtEl>
                                      </p:cBhvr>
                                    </p:animEffect>
                                  </p:childTnLst>
                                </p:cTn>
                              </p:par>
                              <p:par>
                                <p:cTn id="344" presetID="16" presetClass="entr" presetSubtype="21" fill="hold" grpId="0" nodeType="withEffect">
                                  <p:stCondLst>
                                    <p:cond delay="0"/>
                                  </p:stCondLst>
                                  <p:childTnLst>
                                    <p:set>
                                      <p:cBhvr>
                                        <p:cTn id="345" dur="1" fill="hold">
                                          <p:stCondLst>
                                            <p:cond delay="0"/>
                                          </p:stCondLst>
                                        </p:cTn>
                                        <p:tgtEl>
                                          <p:spTgt spid="32889"/>
                                        </p:tgtEl>
                                        <p:attrNameLst>
                                          <p:attrName>style.visibility</p:attrName>
                                        </p:attrNameLst>
                                      </p:cBhvr>
                                      <p:to>
                                        <p:strVal val="visible"/>
                                      </p:to>
                                    </p:set>
                                    <p:animEffect transition="in" filter="barn(inVertical)">
                                      <p:cBhvr>
                                        <p:cTn id="346" dur="500"/>
                                        <p:tgtEl>
                                          <p:spTgt spid="32889"/>
                                        </p:tgtEl>
                                      </p:cBhvr>
                                    </p:animEffect>
                                  </p:childTnLst>
                                </p:cTn>
                              </p:par>
                              <p:par>
                                <p:cTn id="347" presetID="16" presetClass="entr" presetSubtype="21" fill="hold" grpId="0" nodeType="withEffect">
                                  <p:stCondLst>
                                    <p:cond delay="0"/>
                                  </p:stCondLst>
                                  <p:childTnLst>
                                    <p:set>
                                      <p:cBhvr>
                                        <p:cTn id="348" dur="1" fill="hold">
                                          <p:stCondLst>
                                            <p:cond delay="0"/>
                                          </p:stCondLst>
                                        </p:cTn>
                                        <p:tgtEl>
                                          <p:spTgt spid="32890"/>
                                        </p:tgtEl>
                                        <p:attrNameLst>
                                          <p:attrName>style.visibility</p:attrName>
                                        </p:attrNameLst>
                                      </p:cBhvr>
                                      <p:to>
                                        <p:strVal val="visible"/>
                                      </p:to>
                                    </p:set>
                                    <p:animEffect transition="in" filter="barn(inVertical)">
                                      <p:cBhvr>
                                        <p:cTn id="349" dur="500"/>
                                        <p:tgtEl>
                                          <p:spTgt spid="32890"/>
                                        </p:tgtEl>
                                      </p:cBhvr>
                                    </p:animEffect>
                                  </p:childTnLst>
                                </p:cTn>
                              </p:par>
                              <p:par>
                                <p:cTn id="350" presetID="16" presetClass="entr" presetSubtype="21" fill="hold" grpId="0" nodeType="withEffect">
                                  <p:stCondLst>
                                    <p:cond delay="0"/>
                                  </p:stCondLst>
                                  <p:childTnLst>
                                    <p:set>
                                      <p:cBhvr>
                                        <p:cTn id="351" dur="1" fill="hold">
                                          <p:stCondLst>
                                            <p:cond delay="0"/>
                                          </p:stCondLst>
                                        </p:cTn>
                                        <p:tgtEl>
                                          <p:spTgt spid="32891"/>
                                        </p:tgtEl>
                                        <p:attrNameLst>
                                          <p:attrName>style.visibility</p:attrName>
                                        </p:attrNameLst>
                                      </p:cBhvr>
                                      <p:to>
                                        <p:strVal val="visible"/>
                                      </p:to>
                                    </p:set>
                                    <p:animEffect transition="in" filter="barn(inVertical)">
                                      <p:cBhvr>
                                        <p:cTn id="352" dur="500"/>
                                        <p:tgtEl>
                                          <p:spTgt spid="32891"/>
                                        </p:tgtEl>
                                      </p:cBhvr>
                                    </p:animEffect>
                                  </p:childTnLst>
                                </p:cTn>
                              </p:par>
                              <p:par>
                                <p:cTn id="353" presetID="16" presetClass="entr" presetSubtype="21" fill="hold" grpId="0" nodeType="withEffect">
                                  <p:stCondLst>
                                    <p:cond delay="0"/>
                                  </p:stCondLst>
                                  <p:childTnLst>
                                    <p:set>
                                      <p:cBhvr>
                                        <p:cTn id="354" dur="1" fill="hold">
                                          <p:stCondLst>
                                            <p:cond delay="0"/>
                                          </p:stCondLst>
                                        </p:cTn>
                                        <p:tgtEl>
                                          <p:spTgt spid="32892"/>
                                        </p:tgtEl>
                                        <p:attrNameLst>
                                          <p:attrName>style.visibility</p:attrName>
                                        </p:attrNameLst>
                                      </p:cBhvr>
                                      <p:to>
                                        <p:strVal val="visible"/>
                                      </p:to>
                                    </p:set>
                                    <p:animEffect transition="in" filter="barn(inVertical)">
                                      <p:cBhvr>
                                        <p:cTn id="355" dur="500"/>
                                        <p:tgtEl>
                                          <p:spTgt spid="32892"/>
                                        </p:tgtEl>
                                      </p:cBhvr>
                                    </p:animEffect>
                                  </p:childTnLst>
                                </p:cTn>
                              </p:par>
                              <p:par>
                                <p:cTn id="356" presetID="16" presetClass="entr" presetSubtype="21" fill="hold" grpId="0" nodeType="withEffect">
                                  <p:stCondLst>
                                    <p:cond delay="0"/>
                                  </p:stCondLst>
                                  <p:childTnLst>
                                    <p:set>
                                      <p:cBhvr>
                                        <p:cTn id="357" dur="1" fill="hold">
                                          <p:stCondLst>
                                            <p:cond delay="0"/>
                                          </p:stCondLst>
                                        </p:cTn>
                                        <p:tgtEl>
                                          <p:spTgt spid="32893"/>
                                        </p:tgtEl>
                                        <p:attrNameLst>
                                          <p:attrName>style.visibility</p:attrName>
                                        </p:attrNameLst>
                                      </p:cBhvr>
                                      <p:to>
                                        <p:strVal val="visible"/>
                                      </p:to>
                                    </p:set>
                                    <p:animEffect transition="in" filter="barn(inVertical)">
                                      <p:cBhvr>
                                        <p:cTn id="358" dur="500"/>
                                        <p:tgtEl>
                                          <p:spTgt spid="32893"/>
                                        </p:tgtEl>
                                      </p:cBhvr>
                                    </p:animEffect>
                                  </p:childTnLst>
                                </p:cTn>
                              </p:par>
                              <p:par>
                                <p:cTn id="359" presetID="16" presetClass="entr" presetSubtype="21" fill="hold" grpId="0" nodeType="withEffect">
                                  <p:stCondLst>
                                    <p:cond delay="0"/>
                                  </p:stCondLst>
                                  <p:childTnLst>
                                    <p:set>
                                      <p:cBhvr>
                                        <p:cTn id="360" dur="1" fill="hold">
                                          <p:stCondLst>
                                            <p:cond delay="0"/>
                                          </p:stCondLst>
                                        </p:cTn>
                                        <p:tgtEl>
                                          <p:spTgt spid="32894"/>
                                        </p:tgtEl>
                                        <p:attrNameLst>
                                          <p:attrName>style.visibility</p:attrName>
                                        </p:attrNameLst>
                                      </p:cBhvr>
                                      <p:to>
                                        <p:strVal val="visible"/>
                                      </p:to>
                                    </p:set>
                                    <p:animEffect transition="in" filter="barn(inVertical)">
                                      <p:cBhvr>
                                        <p:cTn id="361" dur="500"/>
                                        <p:tgtEl>
                                          <p:spTgt spid="32894"/>
                                        </p:tgtEl>
                                      </p:cBhvr>
                                    </p:animEffect>
                                  </p:childTnLst>
                                </p:cTn>
                              </p:par>
                              <p:par>
                                <p:cTn id="362" presetID="16" presetClass="entr" presetSubtype="21" fill="hold" grpId="0" nodeType="withEffect">
                                  <p:stCondLst>
                                    <p:cond delay="0"/>
                                  </p:stCondLst>
                                  <p:childTnLst>
                                    <p:set>
                                      <p:cBhvr>
                                        <p:cTn id="363" dur="1" fill="hold">
                                          <p:stCondLst>
                                            <p:cond delay="0"/>
                                          </p:stCondLst>
                                        </p:cTn>
                                        <p:tgtEl>
                                          <p:spTgt spid="32895"/>
                                        </p:tgtEl>
                                        <p:attrNameLst>
                                          <p:attrName>style.visibility</p:attrName>
                                        </p:attrNameLst>
                                      </p:cBhvr>
                                      <p:to>
                                        <p:strVal val="visible"/>
                                      </p:to>
                                    </p:set>
                                    <p:animEffect transition="in" filter="barn(inVertical)">
                                      <p:cBhvr>
                                        <p:cTn id="364" dur="500"/>
                                        <p:tgtEl>
                                          <p:spTgt spid="32895"/>
                                        </p:tgtEl>
                                      </p:cBhvr>
                                    </p:animEffect>
                                  </p:childTnLst>
                                </p:cTn>
                              </p:par>
                              <p:par>
                                <p:cTn id="365" presetID="16" presetClass="entr" presetSubtype="21" fill="hold" grpId="0" nodeType="withEffect">
                                  <p:stCondLst>
                                    <p:cond delay="0"/>
                                  </p:stCondLst>
                                  <p:childTnLst>
                                    <p:set>
                                      <p:cBhvr>
                                        <p:cTn id="366" dur="1" fill="hold">
                                          <p:stCondLst>
                                            <p:cond delay="0"/>
                                          </p:stCondLst>
                                        </p:cTn>
                                        <p:tgtEl>
                                          <p:spTgt spid="32896"/>
                                        </p:tgtEl>
                                        <p:attrNameLst>
                                          <p:attrName>style.visibility</p:attrName>
                                        </p:attrNameLst>
                                      </p:cBhvr>
                                      <p:to>
                                        <p:strVal val="visible"/>
                                      </p:to>
                                    </p:set>
                                    <p:animEffect transition="in" filter="barn(inVertical)">
                                      <p:cBhvr>
                                        <p:cTn id="367" dur="500"/>
                                        <p:tgtEl>
                                          <p:spTgt spid="32896"/>
                                        </p:tgtEl>
                                      </p:cBhvr>
                                    </p:animEffect>
                                  </p:childTnLst>
                                </p:cTn>
                              </p:par>
                              <p:par>
                                <p:cTn id="368" presetID="16" presetClass="entr" presetSubtype="21" fill="hold" grpId="0" nodeType="withEffect">
                                  <p:stCondLst>
                                    <p:cond delay="0"/>
                                  </p:stCondLst>
                                  <p:childTnLst>
                                    <p:set>
                                      <p:cBhvr>
                                        <p:cTn id="369" dur="1" fill="hold">
                                          <p:stCondLst>
                                            <p:cond delay="0"/>
                                          </p:stCondLst>
                                        </p:cTn>
                                        <p:tgtEl>
                                          <p:spTgt spid="32897"/>
                                        </p:tgtEl>
                                        <p:attrNameLst>
                                          <p:attrName>style.visibility</p:attrName>
                                        </p:attrNameLst>
                                      </p:cBhvr>
                                      <p:to>
                                        <p:strVal val="visible"/>
                                      </p:to>
                                    </p:set>
                                    <p:animEffect transition="in" filter="barn(inVertical)">
                                      <p:cBhvr>
                                        <p:cTn id="370" dur="500"/>
                                        <p:tgtEl>
                                          <p:spTgt spid="32897"/>
                                        </p:tgtEl>
                                      </p:cBhvr>
                                    </p:animEffect>
                                  </p:childTnLst>
                                </p:cTn>
                              </p:par>
                              <p:par>
                                <p:cTn id="371" presetID="16" presetClass="entr" presetSubtype="21" fill="hold" grpId="0" nodeType="withEffect">
                                  <p:stCondLst>
                                    <p:cond delay="0"/>
                                  </p:stCondLst>
                                  <p:childTnLst>
                                    <p:set>
                                      <p:cBhvr>
                                        <p:cTn id="372" dur="1" fill="hold">
                                          <p:stCondLst>
                                            <p:cond delay="0"/>
                                          </p:stCondLst>
                                        </p:cTn>
                                        <p:tgtEl>
                                          <p:spTgt spid="32898"/>
                                        </p:tgtEl>
                                        <p:attrNameLst>
                                          <p:attrName>style.visibility</p:attrName>
                                        </p:attrNameLst>
                                      </p:cBhvr>
                                      <p:to>
                                        <p:strVal val="visible"/>
                                      </p:to>
                                    </p:set>
                                    <p:animEffect transition="in" filter="barn(inVertical)">
                                      <p:cBhvr>
                                        <p:cTn id="373" dur="500"/>
                                        <p:tgtEl>
                                          <p:spTgt spid="32898"/>
                                        </p:tgtEl>
                                      </p:cBhvr>
                                    </p:animEffect>
                                  </p:childTnLst>
                                </p:cTn>
                              </p:par>
                              <p:par>
                                <p:cTn id="374" presetID="16" presetClass="entr" presetSubtype="21" fill="hold" grpId="0" nodeType="withEffect">
                                  <p:stCondLst>
                                    <p:cond delay="0"/>
                                  </p:stCondLst>
                                  <p:childTnLst>
                                    <p:set>
                                      <p:cBhvr>
                                        <p:cTn id="375" dur="1" fill="hold">
                                          <p:stCondLst>
                                            <p:cond delay="0"/>
                                          </p:stCondLst>
                                        </p:cTn>
                                        <p:tgtEl>
                                          <p:spTgt spid="32899"/>
                                        </p:tgtEl>
                                        <p:attrNameLst>
                                          <p:attrName>style.visibility</p:attrName>
                                        </p:attrNameLst>
                                      </p:cBhvr>
                                      <p:to>
                                        <p:strVal val="visible"/>
                                      </p:to>
                                    </p:set>
                                    <p:animEffect transition="in" filter="barn(inVertical)">
                                      <p:cBhvr>
                                        <p:cTn id="376" dur="500"/>
                                        <p:tgtEl>
                                          <p:spTgt spid="32899"/>
                                        </p:tgtEl>
                                      </p:cBhvr>
                                    </p:animEffect>
                                  </p:childTnLst>
                                </p:cTn>
                              </p:par>
                              <p:par>
                                <p:cTn id="377" presetID="16" presetClass="entr" presetSubtype="21" fill="hold" grpId="0" nodeType="withEffect">
                                  <p:stCondLst>
                                    <p:cond delay="0"/>
                                  </p:stCondLst>
                                  <p:childTnLst>
                                    <p:set>
                                      <p:cBhvr>
                                        <p:cTn id="378" dur="1" fill="hold">
                                          <p:stCondLst>
                                            <p:cond delay="0"/>
                                          </p:stCondLst>
                                        </p:cTn>
                                        <p:tgtEl>
                                          <p:spTgt spid="32900"/>
                                        </p:tgtEl>
                                        <p:attrNameLst>
                                          <p:attrName>style.visibility</p:attrName>
                                        </p:attrNameLst>
                                      </p:cBhvr>
                                      <p:to>
                                        <p:strVal val="visible"/>
                                      </p:to>
                                    </p:set>
                                    <p:animEffect transition="in" filter="barn(inVertical)">
                                      <p:cBhvr>
                                        <p:cTn id="379" dur="500"/>
                                        <p:tgtEl>
                                          <p:spTgt spid="32900"/>
                                        </p:tgtEl>
                                      </p:cBhvr>
                                    </p:animEffect>
                                  </p:childTnLst>
                                </p:cTn>
                              </p:par>
                              <p:par>
                                <p:cTn id="380" presetID="16" presetClass="entr" presetSubtype="21" fill="hold" grpId="0" nodeType="withEffect">
                                  <p:stCondLst>
                                    <p:cond delay="0"/>
                                  </p:stCondLst>
                                  <p:childTnLst>
                                    <p:set>
                                      <p:cBhvr>
                                        <p:cTn id="381" dur="1" fill="hold">
                                          <p:stCondLst>
                                            <p:cond delay="0"/>
                                          </p:stCondLst>
                                        </p:cTn>
                                        <p:tgtEl>
                                          <p:spTgt spid="32901"/>
                                        </p:tgtEl>
                                        <p:attrNameLst>
                                          <p:attrName>style.visibility</p:attrName>
                                        </p:attrNameLst>
                                      </p:cBhvr>
                                      <p:to>
                                        <p:strVal val="visible"/>
                                      </p:to>
                                    </p:set>
                                    <p:animEffect transition="in" filter="barn(inVertical)">
                                      <p:cBhvr>
                                        <p:cTn id="382" dur="500"/>
                                        <p:tgtEl>
                                          <p:spTgt spid="32901"/>
                                        </p:tgtEl>
                                      </p:cBhvr>
                                    </p:animEffect>
                                  </p:childTnLst>
                                </p:cTn>
                              </p:par>
                              <p:par>
                                <p:cTn id="383" presetID="16" presetClass="entr" presetSubtype="21" fill="hold" grpId="0" nodeType="withEffect">
                                  <p:stCondLst>
                                    <p:cond delay="0"/>
                                  </p:stCondLst>
                                  <p:childTnLst>
                                    <p:set>
                                      <p:cBhvr>
                                        <p:cTn id="384" dur="1" fill="hold">
                                          <p:stCondLst>
                                            <p:cond delay="0"/>
                                          </p:stCondLst>
                                        </p:cTn>
                                        <p:tgtEl>
                                          <p:spTgt spid="32902"/>
                                        </p:tgtEl>
                                        <p:attrNameLst>
                                          <p:attrName>style.visibility</p:attrName>
                                        </p:attrNameLst>
                                      </p:cBhvr>
                                      <p:to>
                                        <p:strVal val="visible"/>
                                      </p:to>
                                    </p:set>
                                    <p:animEffect transition="in" filter="barn(inVertical)">
                                      <p:cBhvr>
                                        <p:cTn id="385" dur="500"/>
                                        <p:tgtEl>
                                          <p:spTgt spid="32902"/>
                                        </p:tgtEl>
                                      </p:cBhvr>
                                    </p:animEffect>
                                  </p:childTnLst>
                                </p:cTn>
                              </p:par>
                              <p:par>
                                <p:cTn id="386" presetID="16" presetClass="entr" presetSubtype="21" fill="hold" grpId="0" nodeType="withEffect">
                                  <p:stCondLst>
                                    <p:cond delay="0"/>
                                  </p:stCondLst>
                                  <p:childTnLst>
                                    <p:set>
                                      <p:cBhvr>
                                        <p:cTn id="387" dur="1" fill="hold">
                                          <p:stCondLst>
                                            <p:cond delay="0"/>
                                          </p:stCondLst>
                                        </p:cTn>
                                        <p:tgtEl>
                                          <p:spTgt spid="32903"/>
                                        </p:tgtEl>
                                        <p:attrNameLst>
                                          <p:attrName>style.visibility</p:attrName>
                                        </p:attrNameLst>
                                      </p:cBhvr>
                                      <p:to>
                                        <p:strVal val="visible"/>
                                      </p:to>
                                    </p:set>
                                    <p:animEffect transition="in" filter="barn(inVertical)">
                                      <p:cBhvr>
                                        <p:cTn id="388" dur="500"/>
                                        <p:tgtEl>
                                          <p:spTgt spid="32903"/>
                                        </p:tgtEl>
                                      </p:cBhvr>
                                    </p:animEffect>
                                  </p:childTnLst>
                                </p:cTn>
                              </p:par>
                              <p:par>
                                <p:cTn id="389" presetID="16" presetClass="entr" presetSubtype="21" fill="hold" grpId="0" nodeType="withEffect">
                                  <p:stCondLst>
                                    <p:cond delay="0"/>
                                  </p:stCondLst>
                                  <p:childTnLst>
                                    <p:set>
                                      <p:cBhvr>
                                        <p:cTn id="390" dur="1" fill="hold">
                                          <p:stCondLst>
                                            <p:cond delay="0"/>
                                          </p:stCondLst>
                                        </p:cTn>
                                        <p:tgtEl>
                                          <p:spTgt spid="32904"/>
                                        </p:tgtEl>
                                        <p:attrNameLst>
                                          <p:attrName>style.visibility</p:attrName>
                                        </p:attrNameLst>
                                      </p:cBhvr>
                                      <p:to>
                                        <p:strVal val="visible"/>
                                      </p:to>
                                    </p:set>
                                    <p:animEffect transition="in" filter="barn(inVertical)">
                                      <p:cBhvr>
                                        <p:cTn id="391" dur="500"/>
                                        <p:tgtEl>
                                          <p:spTgt spid="32904"/>
                                        </p:tgtEl>
                                      </p:cBhvr>
                                    </p:animEffect>
                                  </p:childTnLst>
                                </p:cTn>
                              </p:par>
                              <p:par>
                                <p:cTn id="392" presetID="16" presetClass="entr" presetSubtype="21" fill="hold" grpId="0" nodeType="withEffect">
                                  <p:stCondLst>
                                    <p:cond delay="0"/>
                                  </p:stCondLst>
                                  <p:childTnLst>
                                    <p:set>
                                      <p:cBhvr>
                                        <p:cTn id="393" dur="1" fill="hold">
                                          <p:stCondLst>
                                            <p:cond delay="0"/>
                                          </p:stCondLst>
                                        </p:cTn>
                                        <p:tgtEl>
                                          <p:spTgt spid="32905"/>
                                        </p:tgtEl>
                                        <p:attrNameLst>
                                          <p:attrName>style.visibility</p:attrName>
                                        </p:attrNameLst>
                                      </p:cBhvr>
                                      <p:to>
                                        <p:strVal val="visible"/>
                                      </p:to>
                                    </p:set>
                                    <p:animEffect transition="in" filter="barn(inVertical)">
                                      <p:cBhvr>
                                        <p:cTn id="394" dur="500"/>
                                        <p:tgtEl>
                                          <p:spTgt spid="32905"/>
                                        </p:tgtEl>
                                      </p:cBhvr>
                                    </p:animEffect>
                                  </p:childTnLst>
                                </p:cTn>
                              </p:par>
                              <p:par>
                                <p:cTn id="395" presetID="16" presetClass="entr" presetSubtype="21" fill="hold" grpId="0" nodeType="withEffect">
                                  <p:stCondLst>
                                    <p:cond delay="0"/>
                                  </p:stCondLst>
                                  <p:childTnLst>
                                    <p:set>
                                      <p:cBhvr>
                                        <p:cTn id="396" dur="1" fill="hold">
                                          <p:stCondLst>
                                            <p:cond delay="0"/>
                                          </p:stCondLst>
                                        </p:cTn>
                                        <p:tgtEl>
                                          <p:spTgt spid="32906"/>
                                        </p:tgtEl>
                                        <p:attrNameLst>
                                          <p:attrName>style.visibility</p:attrName>
                                        </p:attrNameLst>
                                      </p:cBhvr>
                                      <p:to>
                                        <p:strVal val="visible"/>
                                      </p:to>
                                    </p:set>
                                    <p:animEffect transition="in" filter="barn(inVertical)">
                                      <p:cBhvr>
                                        <p:cTn id="397" dur="500"/>
                                        <p:tgtEl>
                                          <p:spTgt spid="32906"/>
                                        </p:tgtEl>
                                      </p:cBhvr>
                                    </p:animEffect>
                                  </p:childTnLst>
                                </p:cTn>
                              </p:par>
                              <p:par>
                                <p:cTn id="398" presetID="16" presetClass="entr" presetSubtype="21" fill="hold" grpId="0" nodeType="withEffect">
                                  <p:stCondLst>
                                    <p:cond delay="0"/>
                                  </p:stCondLst>
                                  <p:childTnLst>
                                    <p:set>
                                      <p:cBhvr>
                                        <p:cTn id="399" dur="1" fill="hold">
                                          <p:stCondLst>
                                            <p:cond delay="0"/>
                                          </p:stCondLst>
                                        </p:cTn>
                                        <p:tgtEl>
                                          <p:spTgt spid="32907"/>
                                        </p:tgtEl>
                                        <p:attrNameLst>
                                          <p:attrName>style.visibility</p:attrName>
                                        </p:attrNameLst>
                                      </p:cBhvr>
                                      <p:to>
                                        <p:strVal val="visible"/>
                                      </p:to>
                                    </p:set>
                                    <p:animEffect transition="in" filter="barn(inVertical)">
                                      <p:cBhvr>
                                        <p:cTn id="400" dur="500"/>
                                        <p:tgtEl>
                                          <p:spTgt spid="32907"/>
                                        </p:tgtEl>
                                      </p:cBhvr>
                                    </p:animEffect>
                                  </p:childTnLst>
                                </p:cTn>
                              </p:par>
                              <p:par>
                                <p:cTn id="401" presetID="16" presetClass="entr" presetSubtype="21" fill="hold" grpId="0" nodeType="withEffect">
                                  <p:stCondLst>
                                    <p:cond delay="0"/>
                                  </p:stCondLst>
                                  <p:childTnLst>
                                    <p:set>
                                      <p:cBhvr>
                                        <p:cTn id="402" dur="1" fill="hold">
                                          <p:stCondLst>
                                            <p:cond delay="0"/>
                                          </p:stCondLst>
                                        </p:cTn>
                                        <p:tgtEl>
                                          <p:spTgt spid="32908"/>
                                        </p:tgtEl>
                                        <p:attrNameLst>
                                          <p:attrName>style.visibility</p:attrName>
                                        </p:attrNameLst>
                                      </p:cBhvr>
                                      <p:to>
                                        <p:strVal val="visible"/>
                                      </p:to>
                                    </p:set>
                                    <p:animEffect transition="in" filter="barn(inVertical)">
                                      <p:cBhvr>
                                        <p:cTn id="403" dur="500"/>
                                        <p:tgtEl>
                                          <p:spTgt spid="32908"/>
                                        </p:tgtEl>
                                      </p:cBhvr>
                                    </p:animEffect>
                                  </p:childTnLst>
                                </p:cTn>
                              </p:par>
                              <p:par>
                                <p:cTn id="404" presetID="16" presetClass="entr" presetSubtype="21" fill="hold" grpId="0" nodeType="withEffect">
                                  <p:stCondLst>
                                    <p:cond delay="0"/>
                                  </p:stCondLst>
                                  <p:childTnLst>
                                    <p:set>
                                      <p:cBhvr>
                                        <p:cTn id="405" dur="1" fill="hold">
                                          <p:stCondLst>
                                            <p:cond delay="0"/>
                                          </p:stCondLst>
                                        </p:cTn>
                                        <p:tgtEl>
                                          <p:spTgt spid="32909"/>
                                        </p:tgtEl>
                                        <p:attrNameLst>
                                          <p:attrName>style.visibility</p:attrName>
                                        </p:attrNameLst>
                                      </p:cBhvr>
                                      <p:to>
                                        <p:strVal val="visible"/>
                                      </p:to>
                                    </p:set>
                                    <p:animEffect transition="in" filter="barn(inVertical)">
                                      <p:cBhvr>
                                        <p:cTn id="406" dur="500"/>
                                        <p:tgtEl>
                                          <p:spTgt spid="32909"/>
                                        </p:tgtEl>
                                      </p:cBhvr>
                                    </p:animEffect>
                                  </p:childTnLst>
                                </p:cTn>
                              </p:par>
                              <p:par>
                                <p:cTn id="407" presetID="16" presetClass="entr" presetSubtype="21" fill="hold" grpId="0" nodeType="withEffect">
                                  <p:stCondLst>
                                    <p:cond delay="0"/>
                                  </p:stCondLst>
                                  <p:childTnLst>
                                    <p:set>
                                      <p:cBhvr>
                                        <p:cTn id="408" dur="1" fill="hold">
                                          <p:stCondLst>
                                            <p:cond delay="0"/>
                                          </p:stCondLst>
                                        </p:cTn>
                                        <p:tgtEl>
                                          <p:spTgt spid="32910"/>
                                        </p:tgtEl>
                                        <p:attrNameLst>
                                          <p:attrName>style.visibility</p:attrName>
                                        </p:attrNameLst>
                                      </p:cBhvr>
                                      <p:to>
                                        <p:strVal val="visible"/>
                                      </p:to>
                                    </p:set>
                                    <p:animEffect transition="in" filter="barn(inVertical)">
                                      <p:cBhvr>
                                        <p:cTn id="409" dur="500"/>
                                        <p:tgtEl>
                                          <p:spTgt spid="32910"/>
                                        </p:tgtEl>
                                      </p:cBhvr>
                                    </p:animEffect>
                                  </p:childTnLst>
                                </p:cTn>
                              </p:par>
                              <p:par>
                                <p:cTn id="410" presetID="16" presetClass="entr" presetSubtype="21" fill="hold" grpId="0" nodeType="withEffect">
                                  <p:stCondLst>
                                    <p:cond delay="0"/>
                                  </p:stCondLst>
                                  <p:childTnLst>
                                    <p:set>
                                      <p:cBhvr>
                                        <p:cTn id="411" dur="1" fill="hold">
                                          <p:stCondLst>
                                            <p:cond delay="0"/>
                                          </p:stCondLst>
                                        </p:cTn>
                                        <p:tgtEl>
                                          <p:spTgt spid="32911"/>
                                        </p:tgtEl>
                                        <p:attrNameLst>
                                          <p:attrName>style.visibility</p:attrName>
                                        </p:attrNameLst>
                                      </p:cBhvr>
                                      <p:to>
                                        <p:strVal val="visible"/>
                                      </p:to>
                                    </p:set>
                                    <p:animEffect transition="in" filter="barn(inVertical)">
                                      <p:cBhvr>
                                        <p:cTn id="412" dur="500"/>
                                        <p:tgtEl>
                                          <p:spTgt spid="32911"/>
                                        </p:tgtEl>
                                      </p:cBhvr>
                                    </p:animEffect>
                                  </p:childTnLst>
                                </p:cTn>
                              </p:par>
                              <p:par>
                                <p:cTn id="413" presetID="16" presetClass="entr" presetSubtype="21" fill="hold" grpId="0" nodeType="withEffect">
                                  <p:stCondLst>
                                    <p:cond delay="0"/>
                                  </p:stCondLst>
                                  <p:childTnLst>
                                    <p:set>
                                      <p:cBhvr>
                                        <p:cTn id="414" dur="1" fill="hold">
                                          <p:stCondLst>
                                            <p:cond delay="0"/>
                                          </p:stCondLst>
                                        </p:cTn>
                                        <p:tgtEl>
                                          <p:spTgt spid="32912"/>
                                        </p:tgtEl>
                                        <p:attrNameLst>
                                          <p:attrName>style.visibility</p:attrName>
                                        </p:attrNameLst>
                                      </p:cBhvr>
                                      <p:to>
                                        <p:strVal val="visible"/>
                                      </p:to>
                                    </p:set>
                                    <p:animEffect transition="in" filter="barn(inVertical)">
                                      <p:cBhvr>
                                        <p:cTn id="415" dur="500"/>
                                        <p:tgtEl>
                                          <p:spTgt spid="32912"/>
                                        </p:tgtEl>
                                      </p:cBhvr>
                                    </p:animEffect>
                                  </p:childTnLst>
                                </p:cTn>
                              </p:par>
                              <p:par>
                                <p:cTn id="416" presetID="16" presetClass="entr" presetSubtype="21" fill="hold" grpId="0" nodeType="withEffect">
                                  <p:stCondLst>
                                    <p:cond delay="0"/>
                                  </p:stCondLst>
                                  <p:childTnLst>
                                    <p:set>
                                      <p:cBhvr>
                                        <p:cTn id="417" dur="1" fill="hold">
                                          <p:stCondLst>
                                            <p:cond delay="0"/>
                                          </p:stCondLst>
                                        </p:cTn>
                                        <p:tgtEl>
                                          <p:spTgt spid="32913"/>
                                        </p:tgtEl>
                                        <p:attrNameLst>
                                          <p:attrName>style.visibility</p:attrName>
                                        </p:attrNameLst>
                                      </p:cBhvr>
                                      <p:to>
                                        <p:strVal val="visible"/>
                                      </p:to>
                                    </p:set>
                                    <p:animEffect transition="in" filter="barn(inVertical)">
                                      <p:cBhvr>
                                        <p:cTn id="418" dur="500"/>
                                        <p:tgtEl>
                                          <p:spTgt spid="32913"/>
                                        </p:tgtEl>
                                      </p:cBhvr>
                                    </p:animEffect>
                                  </p:childTnLst>
                                </p:cTn>
                              </p:par>
                              <p:par>
                                <p:cTn id="419" presetID="16" presetClass="entr" presetSubtype="21" fill="hold" grpId="0" nodeType="withEffect">
                                  <p:stCondLst>
                                    <p:cond delay="0"/>
                                  </p:stCondLst>
                                  <p:childTnLst>
                                    <p:set>
                                      <p:cBhvr>
                                        <p:cTn id="420" dur="1" fill="hold">
                                          <p:stCondLst>
                                            <p:cond delay="0"/>
                                          </p:stCondLst>
                                        </p:cTn>
                                        <p:tgtEl>
                                          <p:spTgt spid="32914"/>
                                        </p:tgtEl>
                                        <p:attrNameLst>
                                          <p:attrName>style.visibility</p:attrName>
                                        </p:attrNameLst>
                                      </p:cBhvr>
                                      <p:to>
                                        <p:strVal val="visible"/>
                                      </p:to>
                                    </p:set>
                                    <p:animEffect transition="in" filter="barn(inVertical)">
                                      <p:cBhvr>
                                        <p:cTn id="421" dur="500"/>
                                        <p:tgtEl>
                                          <p:spTgt spid="32914"/>
                                        </p:tgtEl>
                                      </p:cBhvr>
                                    </p:animEffect>
                                  </p:childTnLst>
                                </p:cTn>
                              </p:par>
                              <p:par>
                                <p:cTn id="422" presetID="16" presetClass="entr" presetSubtype="21" fill="hold" grpId="0" nodeType="withEffect">
                                  <p:stCondLst>
                                    <p:cond delay="0"/>
                                  </p:stCondLst>
                                  <p:childTnLst>
                                    <p:set>
                                      <p:cBhvr>
                                        <p:cTn id="423" dur="1" fill="hold">
                                          <p:stCondLst>
                                            <p:cond delay="0"/>
                                          </p:stCondLst>
                                        </p:cTn>
                                        <p:tgtEl>
                                          <p:spTgt spid="32915"/>
                                        </p:tgtEl>
                                        <p:attrNameLst>
                                          <p:attrName>style.visibility</p:attrName>
                                        </p:attrNameLst>
                                      </p:cBhvr>
                                      <p:to>
                                        <p:strVal val="visible"/>
                                      </p:to>
                                    </p:set>
                                    <p:animEffect transition="in" filter="barn(inVertical)">
                                      <p:cBhvr>
                                        <p:cTn id="424" dur="500"/>
                                        <p:tgtEl>
                                          <p:spTgt spid="32915"/>
                                        </p:tgtEl>
                                      </p:cBhvr>
                                    </p:animEffect>
                                  </p:childTnLst>
                                </p:cTn>
                              </p:par>
                              <p:par>
                                <p:cTn id="425" presetID="16" presetClass="entr" presetSubtype="21" fill="hold" grpId="0" nodeType="withEffect">
                                  <p:stCondLst>
                                    <p:cond delay="0"/>
                                  </p:stCondLst>
                                  <p:childTnLst>
                                    <p:set>
                                      <p:cBhvr>
                                        <p:cTn id="426" dur="1" fill="hold">
                                          <p:stCondLst>
                                            <p:cond delay="0"/>
                                          </p:stCondLst>
                                        </p:cTn>
                                        <p:tgtEl>
                                          <p:spTgt spid="32916"/>
                                        </p:tgtEl>
                                        <p:attrNameLst>
                                          <p:attrName>style.visibility</p:attrName>
                                        </p:attrNameLst>
                                      </p:cBhvr>
                                      <p:to>
                                        <p:strVal val="visible"/>
                                      </p:to>
                                    </p:set>
                                    <p:animEffect transition="in" filter="barn(inVertical)">
                                      <p:cBhvr>
                                        <p:cTn id="427" dur="500"/>
                                        <p:tgtEl>
                                          <p:spTgt spid="32916"/>
                                        </p:tgtEl>
                                      </p:cBhvr>
                                    </p:animEffect>
                                  </p:childTnLst>
                                </p:cTn>
                              </p:par>
                              <p:par>
                                <p:cTn id="428" presetID="16" presetClass="entr" presetSubtype="21" fill="hold" grpId="0" nodeType="withEffect">
                                  <p:stCondLst>
                                    <p:cond delay="0"/>
                                  </p:stCondLst>
                                  <p:childTnLst>
                                    <p:set>
                                      <p:cBhvr>
                                        <p:cTn id="429" dur="1" fill="hold">
                                          <p:stCondLst>
                                            <p:cond delay="0"/>
                                          </p:stCondLst>
                                        </p:cTn>
                                        <p:tgtEl>
                                          <p:spTgt spid="32917"/>
                                        </p:tgtEl>
                                        <p:attrNameLst>
                                          <p:attrName>style.visibility</p:attrName>
                                        </p:attrNameLst>
                                      </p:cBhvr>
                                      <p:to>
                                        <p:strVal val="visible"/>
                                      </p:to>
                                    </p:set>
                                    <p:animEffect transition="in" filter="barn(inVertical)">
                                      <p:cBhvr>
                                        <p:cTn id="430" dur="500"/>
                                        <p:tgtEl>
                                          <p:spTgt spid="32917"/>
                                        </p:tgtEl>
                                      </p:cBhvr>
                                    </p:animEffect>
                                  </p:childTnLst>
                                </p:cTn>
                              </p:par>
                              <p:par>
                                <p:cTn id="431" presetID="16" presetClass="entr" presetSubtype="21" fill="hold" grpId="0" nodeType="withEffect">
                                  <p:stCondLst>
                                    <p:cond delay="0"/>
                                  </p:stCondLst>
                                  <p:childTnLst>
                                    <p:set>
                                      <p:cBhvr>
                                        <p:cTn id="432" dur="1" fill="hold">
                                          <p:stCondLst>
                                            <p:cond delay="0"/>
                                          </p:stCondLst>
                                        </p:cTn>
                                        <p:tgtEl>
                                          <p:spTgt spid="32918"/>
                                        </p:tgtEl>
                                        <p:attrNameLst>
                                          <p:attrName>style.visibility</p:attrName>
                                        </p:attrNameLst>
                                      </p:cBhvr>
                                      <p:to>
                                        <p:strVal val="visible"/>
                                      </p:to>
                                    </p:set>
                                    <p:animEffect transition="in" filter="barn(inVertical)">
                                      <p:cBhvr>
                                        <p:cTn id="433" dur="500"/>
                                        <p:tgtEl>
                                          <p:spTgt spid="32918"/>
                                        </p:tgtEl>
                                      </p:cBhvr>
                                    </p:animEffect>
                                  </p:childTnLst>
                                </p:cTn>
                              </p:par>
                              <p:par>
                                <p:cTn id="434" presetID="16" presetClass="entr" presetSubtype="21" fill="hold" grpId="0" nodeType="withEffect">
                                  <p:stCondLst>
                                    <p:cond delay="0"/>
                                  </p:stCondLst>
                                  <p:childTnLst>
                                    <p:set>
                                      <p:cBhvr>
                                        <p:cTn id="435" dur="1" fill="hold">
                                          <p:stCondLst>
                                            <p:cond delay="0"/>
                                          </p:stCondLst>
                                        </p:cTn>
                                        <p:tgtEl>
                                          <p:spTgt spid="32919"/>
                                        </p:tgtEl>
                                        <p:attrNameLst>
                                          <p:attrName>style.visibility</p:attrName>
                                        </p:attrNameLst>
                                      </p:cBhvr>
                                      <p:to>
                                        <p:strVal val="visible"/>
                                      </p:to>
                                    </p:set>
                                    <p:animEffect transition="in" filter="barn(inVertical)">
                                      <p:cBhvr>
                                        <p:cTn id="436" dur="500"/>
                                        <p:tgtEl>
                                          <p:spTgt spid="32919"/>
                                        </p:tgtEl>
                                      </p:cBhvr>
                                    </p:animEffect>
                                  </p:childTnLst>
                                </p:cTn>
                              </p:par>
                              <p:par>
                                <p:cTn id="437" presetID="16" presetClass="entr" presetSubtype="21" fill="hold" grpId="0" nodeType="withEffect">
                                  <p:stCondLst>
                                    <p:cond delay="0"/>
                                  </p:stCondLst>
                                  <p:childTnLst>
                                    <p:set>
                                      <p:cBhvr>
                                        <p:cTn id="438" dur="1" fill="hold">
                                          <p:stCondLst>
                                            <p:cond delay="0"/>
                                          </p:stCondLst>
                                        </p:cTn>
                                        <p:tgtEl>
                                          <p:spTgt spid="32920"/>
                                        </p:tgtEl>
                                        <p:attrNameLst>
                                          <p:attrName>style.visibility</p:attrName>
                                        </p:attrNameLst>
                                      </p:cBhvr>
                                      <p:to>
                                        <p:strVal val="visible"/>
                                      </p:to>
                                    </p:set>
                                    <p:animEffect transition="in" filter="barn(inVertical)">
                                      <p:cBhvr>
                                        <p:cTn id="439" dur="500"/>
                                        <p:tgtEl>
                                          <p:spTgt spid="32920"/>
                                        </p:tgtEl>
                                      </p:cBhvr>
                                    </p:animEffect>
                                  </p:childTnLst>
                                </p:cTn>
                              </p:par>
                              <p:par>
                                <p:cTn id="440" presetID="16" presetClass="entr" presetSubtype="21" fill="hold" grpId="0" nodeType="withEffect">
                                  <p:stCondLst>
                                    <p:cond delay="0"/>
                                  </p:stCondLst>
                                  <p:childTnLst>
                                    <p:set>
                                      <p:cBhvr>
                                        <p:cTn id="441" dur="1" fill="hold">
                                          <p:stCondLst>
                                            <p:cond delay="0"/>
                                          </p:stCondLst>
                                        </p:cTn>
                                        <p:tgtEl>
                                          <p:spTgt spid="32921"/>
                                        </p:tgtEl>
                                        <p:attrNameLst>
                                          <p:attrName>style.visibility</p:attrName>
                                        </p:attrNameLst>
                                      </p:cBhvr>
                                      <p:to>
                                        <p:strVal val="visible"/>
                                      </p:to>
                                    </p:set>
                                    <p:animEffect transition="in" filter="barn(inVertical)">
                                      <p:cBhvr>
                                        <p:cTn id="442" dur="500"/>
                                        <p:tgtEl>
                                          <p:spTgt spid="32921"/>
                                        </p:tgtEl>
                                      </p:cBhvr>
                                    </p:animEffect>
                                  </p:childTnLst>
                                </p:cTn>
                              </p:par>
                              <p:par>
                                <p:cTn id="443" presetID="16" presetClass="entr" presetSubtype="21" fill="hold" grpId="0" nodeType="withEffect">
                                  <p:stCondLst>
                                    <p:cond delay="0"/>
                                  </p:stCondLst>
                                  <p:childTnLst>
                                    <p:set>
                                      <p:cBhvr>
                                        <p:cTn id="444" dur="1" fill="hold">
                                          <p:stCondLst>
                                            <p:cond delay="0"/>
                                          </p:stCondLst>
                                        </p:cTn>
                                        <p:tgtEl>
                                          <p:spTgt spid="32922"/>
                                        </p:tgtEl>
                                        <p:attrNameLst>
                                          <p:attrName>style.visibility</p:attrName>
                                        </p:attrNameLst>
                                      </p:cBhvr>
                                      <p:to>
                                        <p:strVal val="visible"/>
                                      </p:to>
                                    </p:set>
                                    <p:animEffect transition="in" filter="barn(inVertical)">
                                      <p:cBhvr>
                                        <p:cTn id="445" dur="500"/>
                                        <p:tgtEl>
                                          <p:spTgt spid="32922"/>
                                        </p:tgtEl>
                                      </p:cBhvr>
                                    </p:animEffect>
                                  </p:childTnLst>
                                </p:cTn>
                              </p:par>
                              <p:par>
                                <p:cTn id="446" presetID="16" presetClass="entr" presetSubtype="21" fill="hold" grpId="0" nodeType="withEffect">
                                  <p:stCondLst>
                                    <p:cond delay="0"/>
                                  </p:stCondLst>
                                  <p:childTnLst>
                                    <p:set>
                                      <p:cBhvr>
                                        <p:cTn id="447" dur="1" fill="hold">
                                          <p:stCondLst>
                                            <p:cond delay="0"/>
                                          </p:stCondLst>
                                        </p:cTn>
                                        <p:tgtEl>
                                          <p:spTgt spid="32923"/>
                                        </p:tgtEl>
                                        <p:attrNameLst>
                                          <p:attrName>style.visibility</p:attrName>
                                        </p:attrNameLst>
                                      </p:cBhvr>
                                      <p:to>
                                        <p:strVal val="visible"/>
                                      </p:to>
                                    </p:set>
                                    <p:animEffect transition="in" filter="barn(inVertical)">
                                      <p:cBhvr>
                                        <p:cTn id="448" dur="500"/>
                                        <p:tgtEl>
                                          <p:spTgt spid="32923"/>
                                        </p:tgtEl>
                                      </p:cBhvr>
                                    </p:animEffect>
                                  </p:childTnLst>
                                </p:cTn>
                              </p:par>
                              <p:par>
                                <p:cTn id="449" presetID="16" presetClass="entr" presetSubtype="21" fill="hold" grpId="0" nodeType="withEffect">
                                  <p:stCondLst>
                                    <p:cond delay="0"/>
                                  </p:stCondLst>
                                  <p:childTnLst>
                                    <p:set>
                                      <p:cBhvr>
                                        <p:cTn id="450" dur="1" fill="hold">
                                          <p:stCondLst>
                                            <p:cond delay="0"/>
                                          </p:stCondLst>
                                        </p:cTn>
                                        <p:tgtEl>
                                          <p:spTgt spid="32924"/>
                                        </p:tgtEl>
                                        <p:attrNameLst>
                                          <p:attrName>style.visibility</p:attrName>
                                        </p:attrNameLst>
                                      </p:cBhvr>
                                      <p:to>
                                        <p:strVal val="visible"/>
                                      </p:to>
                                    </p:set>
                                    <p:animEffect transition="in" filter="barn(inVertical)">
                                      <p:cBhvr>
                                        <p:cTn id="451" dur="500"/>
                                        <p:tgtEl>
                                          <p:spTgt spid="32924"/>
                                        </p:tgtEl>
                                      </p:cBhvr>
                                    </p:animEffect>
                                  </p:childTnLst>
                                </p:cTn>
                              </p:par>
                              <p:par>
                                <p:cTn id="452" presetID="16" presetClass="entr" presetSubtype="21" fill="hold" grpId="0" nodeType="withEffect">
                                  <p:stCondLst>
                                    <p:cond delay="0"/>
                                  </p:stCondLst>
                                  <p:childTnLst>
                                    <p:set>
                                      <p:cBhvr>
                                        <p:cTn id="453" dur="1" fill="hold">
                                          <p:stCondLst>
                                            <p:cond delay="0"/>
                                          </p:stCondLst>
                                        </p:cTn>
                                        <p:tgtEl>
                                          <p:spTgt spid="32925"/>
                                        </p:tgtEl>
                                        <p:attrNameLst>
                                          <p:attrName>style.visibility</p:attrName>
                                        </p:attrNameLst>
                                      </p:cBhvr>
                                      <p:to>
                                        <p:strVal val="visible"/>
                                      </p:to>
                                    </p:set>
                                    <p:animEffect transition="in" filter="barn(inVertical)">
                                      <p:cBhvr>
                                        <p:cTn id="454" dur="500"/>
                                        <p:tgtEl>
                                          <p:spTgt spid="32925"/>
                                        </p:tgtEl>
                                      </p:cBhvr>
                                    </p:animEffect>
                                  </p:childTnLst>
                                </p:cTn>
                              </p:par>
                              <p:par>
                                <p:cTn id="455" presetID="16" presetClass="entr" presetSubtype="21" fill="hold" grpId="0" nodeType="withEffect">
                                  <p:stCondLst>
                                    <p:cond delay="0"/>
                                  </p:stCondLst>
                                  <p:childTnLst>
                                    <p:set>
                                      <p:cBhvr>
                                        <p:cTn id="456" dur="1" fill="hold">
                                          <p:stCondLst>
                                            <p:cond delay="0"/>
                                          </p:stCondLst>
                                        </p:cTn>
                                        <p:tgtEl>
                                          <p:spTgt spid="32926"/>
                                        </p:tgtEl>
                                        <p:attrNameLst>
                                          <p:attrName>style.visibility</p:attrName>
                                        </p:attrNameLst>
                                      </p:cBhvr>
                                      <p:to>
                                        <p:strVal val="visible"/>
                                      </p:to>
                                    </p:set>
                                    <p:animEffect transition="in" filter="barn(inVertical)">
                                      <p:cBhvr>
                                        <p:cTn id="457" dur="500"/>
                                        <p:tgtEl>
                                          <p:spTgt spid="32926"/>
                                        </p:tgtEl>
                                      </p:cBhvr>
                                    </p:animEffect>
                                  </p:childTnLst>
                                </p:cTn>
                              </p:par>
                              <p:par>
                                <p:cTn id="458" presetID="16" presetClass="entr" presetSubtype="21" fill="hold" grpId="0" nodeType="withEffect">
                                  <p:stCondLst>
                                    <p:cond delay="0"/>
                                  </p:stCondLst>
                                  <p:childTnLst>
                                    <p:set>
                                      <p:cBhvr>
                                        <p:cTn id="459" dur="1" fill="hold">
                                          <p:stCondLst>
                                            <p:cond delay="0"/>
                                          </p:stCondLst>
                                        </p:cTn>
                                        <p:tgtEl>
                                          <p:spTgt spid="32927"/>
                                        </p:tgtEl>
                                        <p:attrNameLst>
                                          <p:attrName>style.visibility</p:attrName>
                                        </p:attrNameLst>
                                      </p:cBhvr>
                                      <p:to>
                                        <p:strVal val="visible"/>
                                      </p:to>
                                    </p:set>
                                    <p:animEffect transition="in" filter="barn(inVertical)">
                                      <p:cBhvr>
                                        <p:cTn id="460" dur="500"/>
                                        <p:tgtEl>
                                          <p:spTgt spid="32927"/>
                                        </p:tgtEl>
                                      </p:cBhvr>
                                    </p:animEffect>
                                  </p:childTnLst>
                                </p:cTn>
                              </p:par>
                              <p:par>
                                <p:cTn id="461" presetID="16" presetClass="entr" presetSubtype="21" fill="hold" grpId="0" nodeType="withEffect">
                                  <p:stCondLst>
                                    <p:cond delay="0"/>
                                  </p:stCondLst>
                                  <p:childTnLst>
                                    <p:set>
                                      <p:cBhvr>
                                        <p:cTn id="462" dur="1" fill="hold">
                                          <p:stCondLst>
                                            <p:cond delay="0"/>
                                          </p:stCondLst>
                                        </p:cTn>
                                        <p:tgtEl>
                                          <p:spTgt spid="32928"/>
                                        </p:tgtEl>
                                        <p:attrNameLst>
                                          <p:attrName>style.visibility</p:attrName>
                                        </p:attrNameLst>
                                      </p:cBhvr>
                                      <p:to>
                                        <p:strVal val="visible"/>
                                      </p:to>
                                    </p:set>
                                    <p:animEffect transition="in" filter="barn(inVertical)">
                                      <p:cBhvr>
                                        <p:cTn id="463" dur="500"/>
                                        <p:tgtEl>
                                          <p:spTgt spid="32928"/>
                                        </p:tgtEl>
                                      </p:cBhvr>
                                    </p:animEffect>
                                  </p:childTnLst>
                                </p:cTn>
                              </p:par>
                              <p:par>
                                <p:cTn id="464" presetID="16" presetClass="entr" presetSubtype="21" fill="hold" grpId="0" nodeType="withEffect">
                                  <p:stCondLst>
                                    <p:cond delay="0"/>
                                  </p:stCondLst>
                                  <p:childTnLst>
                                    <p:set>
                                      <p:cBhvr>
                                        <p:cTn id="465" dur="1" fill="hold">
                                          <p:stCondLst>
                                            <p:cond delay="0"/>
                                          </p:stCondLst>
                                        </p:cTn>
                                        <p:tgtEl>
                                          <p:spTgt spid="32929"/>
                                        </p:tgtEl>
                                        <p:attrNameLst>
                                          <p:attrName>style.visibility</p:attrName>
                                        </p:attrNameLst>
                                      </p:cBhvr>
                                      <p:to>
                                        <p:strVal val="visible"/>
                                      </p:to>
                                    </p:set>
                                    <p:animEffect transition="in" filter="barn(inVertical)">
                                      <p:cBhvr>
                                        <p:cTn id="466" dur="500"/>
                                        <p:tgtEl>
                                          <p:spTgt spid="32929"/>
                                        </p:tgtEl>
                                      </p:cBhvr>
                                    </p:animEffect>
                                  </p:childTnLst>
                                </p:cTn>
                              </p:par>
                              <p:par>
                                <p:cTn id="467" presetID="16" presetClass="entr" presetSubtype="21" fill="hold" grpId="0" nodeType="withEffect">
                                  <p:stCondLst>
                                    <p:cond delay="0"/>
                                  </p:stCondLst>
                                  <p:childTnLst>
                                    <p:set>
                                      <p:cBhvr>
                                        <p:cTn id="468" dur="1" fill="hold">
                                          <p:stCondLst>
                                            <p:cond delay="0"/>
                                          </p:stCondLst>
                                        </p:cTn>
                                        <p:tgtEl>
                                          <p:spTgt spid="32930"/>
                                        </p:tgtEl>
                                        <p:attrNameLst>
                                          <p:attrName>style.visibility</p:attrName>
                                        </p:attrNameLst>
                                      </p:cBhvr>
                                      <p:to>
                                        <p:strVal val="visible"/>
                                      </p:to>
                                    </p:set>
                                    <p:animEffect transition="in" filter="barn(inVertical)">
                                      <p:cBhvr>
                                        <p:cTn id="469" dur="500"/>
                                        <p:tgtEl>
                                          <p:spTgt spid="32930"/>
                                        </p:tgtEl>
                                      </p:cBhvr>
                                    </p:animEffect>
                                  </p:childTnLst>
                                </p:cTn>
                              </p:par>
                              <p:par>
                                <p:cTn id="470" presetID="16" presetClass="entr" presetSubtype="21" fill="hold" grpId="0" nodeType="withEffect">
                                  <p:stCondLst>
                                    <p:cond delay="0"/>
                                  </p:stCondLst>
                                  <p:childTnLst>
                                    <p:set>
                                      <p:cBhvr>
                                        <p:cTn id="471" dur="1" fill="hold">
                                          <p:stCondLst>
                                            <p:cond delay="0"/>
                                          </p:stCondLst>
                                        </p:cTn>
                                        <p:tgtEl>
                                          <p:spTgt spid="32931"/>
                                        </p:tgtEl>
                                        <p:attrNameLst>
                                          <p:attrName>style.visibility</p:attrName>
                                        </p:attrNameLst>
                                      </p:cBhvr>
                                      <p:to>
                                        <p:strVal val="visible"/>
                                      </p:to>
                                    </p:set>
                                    <p:animEffect transition="in" filter="barn(inVertical)">
                                      <p:cBhvr>
                                        <p:cTn id="472" dur="500"/>
                                        <p:tgtEl>
                                          <p:spTgt spid="32931"/>
                                        </p:tgtEl>
                                      </p:cBhvr>
                                    </p:animEffect>
                                  </p:childTnLst>
                                </p:cTn>
                              </p:par>
                              <p:par>
                                <p:cTn id="473" presetID="16" presetClass="entr" presetSubtype="21" fill="hold" grpId="0" nodeType="withEffect">
                                  <p:stCondLst>
                                    <p:cond delay="0"/>
                                  </p:stCondLst>
                                  <p:childTnLst>
                                    <p:set>
                                      <p:cBhvr>
                                        <p:cTn id="474" dur="1" fill="hold">
                                          <p:stCondLst>
                                            <p:cond delay="0"/>
                                          </p:stCondLst>
                                        </p:cTn>
                                        <p:tgtEl>
                                          <p:spTgt spid="32932"/>
                                        </p:tgtEl>
                                        <p:attrNameLst>
                                          <p:attrName>style.visibility</p:attrName>
                                        </p:attrNameLst>
                                      </p:cBhvr>
                                      <p:to>
                                        <p:strVal val="visible"/>
                                      </p:to>
                                    </p:set>
                                    <p:animEffect transition="in" filter="barn(inVertical)">
                                      <p:cBhvr>
                                        <p:cTn id="475" dur="500"/>
                                        <p:tgtEl>
                                          <p:spTgt spid="32932"/>
                                        </p:tgtEl>
                                      </p:cBhvr>
                                    </p:animEffect>
                                  </p:childTnLst>
                                </p:cTn>
                              </p:par>
                              <p:par>
                                <p:cTn id="476" presetID="16" presetClass="entr" presetSubtype="21" fill="hold" grpId="0" nodeType="withEffect">
                                  <p:stCondLst>
                                    <p:cond delay="0"/>
                                  </p:stCondLst>
                                  <p:childTnLst>
                                    <p:set>
                                      <p:cBhvr>
                                        <p:cTn id="477" dur="1" fill="hold">
                                          <p:stCondLst>
                                            <p:cond delay="0"/>
                                          </p:stCondLst>
                                        </p:cTn>
                                        <p:tgtEl>
                                          <p:spTgt spid="32933"/>
                                        </p:tgtEl>
                                        <p:attrNameLst>
                                          <p:attrName>style.visibility</p:attrName>
                                        </p:attrNameLst>
                                      </p:cBhvr>
                                      <p:to>
                                        <p:strVal val="visible"/>
                                      </p:to>
                                    </p:set>
                                    <p:animEffect transition="in" filter="barn(inVertical)">
                                      <p:cBhvr>
                                        <p:cTn id="478" dur="500"/>
                                        <p:tgtEl>
                                          <p:spTgt spid="32933"/>
                                        </p:tgtEl>
                                      </p:cBhvr>
                                    </p:animEffect>
                                  </p:childTnLst>
                                </p:cTn>
                              </p:par>
                              <p:par>
                                <p:cTn id="479" presetID="16" presetClass="entr" presetSubtype="21" fill="hold" grpId="0" nodeType="withEffect">
                                  <p:stCondLst>
                                    <p:cond delay="0"/>
                                  </p:stCondLst>
                                  <p:childTnLst>
                                    <p:set>
                                      <p:cBhvr>
                                        <p:cTn id="480" dur="1" fill="hold">
                                          <p:stCondLst>
                                            <p:cond delay="0"/>
                                          </p:stCondLst>
                                        </p:cTn>
                                        <p:tgtEl>
                                          <p:spTgt spid="32934"/>
                                        </p:tgtEl>
                                        <p:attrNameLst>
                                          <p:attrName>style.visibility</p:attrName>
                                        </p:attrNameLst>
                                      </p:cBhvr>
                                      <p:to>
                                        <p:strVal val="visible"/>
                                      </p:to>
                                    </p:set>
                                    <p:animEffect transition="in" filter="barn(inVertical)">
                                      <p:cBhvr>
                                        <p:cTn id="481" dur="500"/>
                                        <p:tgtEl>
                                          <p:spTgt spid="32934"/>
                                        </p:tgtEl>
                                      </p:cBhvr>
                                    </p:animEffect>
                                  </p:childTnLst>
                                </p:cTn>
                              </p:par>
                              <p:par>
                                <p:cTn id="482" presetID="16" presetClass="entr" presetSubtype="21" fill="hold" grpId="0" nodeType="withEffect">
                                  <p:stCondLst>
                                    <p:cond delay="0"/>
                                  </p:stCondLst>
                                  <p:childTnLst>
                                    <p:set>
                                      <p:cBhvr>
                                        <p:cTn id="483" dur="1" fill="hold">
                                          <p:stCondLst>
                                            <p:cond delay="0"/>
                                          </p:stCondLst>
                                        </p:cTn>
                                        <p:tgtEl>
                                          <p:spTgt spid="32935"/>
                                        </p:tgtEl>
                                        <p:attrNameLst>
                                          <p:attrName>style.visibility</p:attrName>
                                        </p:attrNameLst>
                                      </p:cBhvr>
                                      <p:to>
                                        <p:strVal val="visible"/>
                                      </p:to>
                                    </p:set>
                                    <p:animEffect transition="in" filter="barn(inVertical)">
                                      <p:cBhvr>
                                        <p:cTn id="484" dur="500"/>
                                        <p:tgtEl>
                                          <p:spTgt spid="32935"/>
                                        </p:tgtEl>
                                      </p:cBhvr>
                                    </p:animEffect>
                                  </p:childTnLst>
                                </p:cTn>
                              </p:par>
                              <p:par>
                                <p:cTn id="485" presetID="16" presetClass="entr" presetSubtype="21" fill="hold" grpId="0" nodeType="withEffect">
                                  <p:stCondLst>
                                    <p:cond delay="0"/>
                                  </p:stCondLst>
                                  <p:childTnLst>
                                    <p:set>
                                      <p:cBhvr>
                                        <p:cTn id="486" dur="1" fill="hold">
                                          <p:stCondLst>
                                            <p:cond delay="0"/>
                                          </p:stCondLst>
                                        </p:cTn>
                                        <p:tgtEl>
                                          <p:spTgt spid="32936"/>
                                        </p:tgtEl>
                                        <p:attrNameLst>
                                          <p:attrName>style.visibility</p:attrName>
                                        </p:attrNameLst>
                                      </p:cBhvr>
                                      <p:to>
                                        <p:strVal val="visible"/>
                                      </p:to>
                                    </p:set>
                                    <p:animEffect transition="in" filter="barn(inVertical)">
                                      <p:cBhvr>
                                        <p:cTn id="487" dur="500"/>
                                        <p:tgtEl>
                                          <p:spTgt spid="32936"/>
                                        </p:tgtEl>
                                      </p:cBhvr>
                                    </p:animEffect>
                                  </p:childTnLst>
                                </p:cTn>
                              </p:par>
                              <p:par>
                                <p:cTn id="488" presetID="16" presetClass="entr" presetSubtype="21" fill="hold" grpId="0" nodeType="withEffect">
                                  <p:stCondLst>
                                    <p:cond delay="0"/>
                                  </p:stCondLst>
                                  <p:childTnLst>
                                    <p:set>
                                      <p:cBhvr>
                                        <p:cTn id="489" dur="1" fill="hold">
                                          <p:stCondLst>
                                            <p:cond delay="0"/>
                                          </p:stCondLst>
                                        </p:cTn>
                                        <p:tgtEl>
                                          <p:spTgt spid="32937"/>
                                        </p:tgtEl>
                                        <p:attrNameLst>
                                          <p:attrName>style.visibility</p:attrName>
                                        </p:attrNameLst>
                                      </p:cBhvr>
                                      <p:to>
                                        <p:strVal val="visible"/>
                                      </p:to>
                                    </p:set>
                                    <p:animEffect transition="in" filter="barn(inVertical)">
                                      <p:cBhvr>
                                        <p:cTn id="490" dur="500"/>
                                        <p:tgtEl>
                                          <p:spTgt spid="32937"/>
                                        </p:tgtEl>
                                      </p:cBhvr>
                                    </p:animEffect>
                                  </p:childTnLst>
                                </p:cTn>
                              </p:par>
                              <p:par>
                                <p:cTn id="491" presetID="16" presetClass="entr" presetSubtype="21" fill="hold" grpId="0" nodeType="withEffect">
                                  <p:stCondLst>
                                    <p:cond delay="0"/>
                                  </p:stCondLst>
                                  <p:childTnLst>
                                    <p:set>
                                      <p:cBhvr>
                                        <p:cTn id="492" dur="1" fill="hold">
                                          <p:stCondLst>
                                            <p:cond delay="0"/>
                                          </p:stCondLst>
                                        </p:cTn>
                                        <p:tgtEl>
                                          <p:spTgt spid="32938"/>
                                        </p:tgtEl>
                                        <p:attrNameLst>
                                          <p:attrName>style.visibility</p:attrName>
                                        </p:attrNameLst>
                                      </p:cBhvr>
                                      <p:to>
                                        <p:strVal val="visible"/>
                                      </p:to>
                                    </p:set>
                                    <p:animEffect transition="in" filter="barn(inVertical)">
                                      <p:cBhvr>
                                        <p:cTn id="493" dur="500"/>
                                        <p:tgtEl>
                                          <p:spTgt spid="32938"/>
                                        </p:tgtEl>
                                      </p:cBhvr>
                                    </p:animEffect>
                                  </p:childTnLst>
                                </p:cTn>
                              </p:par>
                              <p:par>
                                <p:cTn id="494" presetID="16" presetClass="entr" presetSubtype="21" fill="hold" grpId="0" nodeType="withEffect">
                                  <p:stCondLst>
                                    <p:cond delay="0"/>
                                  </p:stCondLst>
                                  <p:childTnLst>
                                    <p:set>
                                      <p:cBhvr>
                                        <p:cTn id="495" dur="1" fill="hold">
                                          <p:stCondLst>
                                            <p:cond delay="0"/>
                                          </p:stCondLst>
                                        </p:cTn>
                                        <p:tgtEl>
                                          <p:spTgt spid="32939"/>
                                        </p:tgtEl>
                                        <p:attrNameLst>
                                          <p:attrName>style.visibility</p:attrName>
                                        </p:attrNameLst>
                                      </p:cBhvr>
                                      <p:to>
                                        <p:strVal val="visible"/>
                                      </p:to>
                                    </p:set>
                                    <p:animEffect transition="in" filter="barn(inVertical)">
                                      <p:cBhvr>
                                        <p:cTn id="496" dur="500"/>
                                        <p:tgtEl>
                                          <p:spTgt spid="32939"/>
                                        </p:tgtEl>
                                      </p:cBhvr>
                                    </p:animEffect>
                                  </p:childTnLst>
                                </p:cTn>
                              </p:par>
                              <p:par>
                                <p:cTn id="497" presetID="16" presetClass="entr" presetSubtype="21" fill="hold" grpId="0" nodeType="withEffect">
                                  <p:stCondLst>
                                    <p:cond delay="0"/>
                                  </p:stCondLst>
                                  <p:childTnLst>
                                    <p:set>
                                      <p:cBhvr>
                                        <p:cTn id="498" dur="1" fill="hold">
                                          <p:stCondLst>
                                            <p:cond delay="0"/>
                                          </p:stCondLst>
                                        </p:cTn>
                                        <p:tgtEl>
                                          <p:spTgt spid="32940"/>
                                        </p:tgtEl>
                                        <p:attrNameLst>
                                          <p:attrName>style.visibility</p:attrName>
                                        </p:attrNameLst>
                                      </p:cBhvr>
                                      <p:to>
                                        <p:strVal val="visible"/>
                                      </p:to>
                                    </p:set>
                                    <p:animEffect transition="in" filter="barn(inVertical)">
                                      <p:cBhvr>
                                        <p:cTn id="499" dur="500"/>
                                        <p:tgtEl>
                                          <p:spTgt spid="32940"/>
                                        </p:tgtEl>
                                      </p:cBhvr>
                                    </p:animEffect>
                                  </p:childTnLst>
                                </p:cTn>
                              </p:par>
                              <p:par>
                                <p:cTn id="500" presetID="16" presetClass="entr" presetSubtype="21" fill="hold" grpId="0" nodeType="withEffect">
                                  <p:stCondLst>
                                    <p:cond delay="0"/>
                                  </p:stCondLst>
                                  <p:childTnLst>
                                    <p:set>
                                      <p:cBhvr>
                                        <p:cTn id="501" dur="1" fill="hold">
                                          <p:stCondLst>
                                            <p:cond delay="0"/>
                                          </p:stCondLst>
                                        </p:cTn>
                                        <p:tgtEl>
                                          <p:spTgt spid="32941"/>
                                        </p:tgtEl>
                                        <p:attrNameLst>
                                          <p:attrName>style.visibility</p:attrName>
                                        </p:attrNameLst>
                                      </p:cBhvr>
                                      <p:to>
                                        <p:strVal val="visible"/>
                                      </p:to>
                                    </p:set>
                                    <p:animEffect transition="in" filter="barn(inVertical)">
                                      <p:cBhvr>
                                        <p:cTn id="502" dur="500"/>
                                        <p:tgtEl>
                                          <p:spTgt spid="32941"/>
                                        </p:tgtEl>
                                      </p:cBhvr>
                                    </p:animEffect>
                                  </p:childTnLst>
                                </p:cTn>
                              </p:par>
                              <p:par>
                                <p:cTn id="503" presetID="16" presetClass="entr" presetSubtype="21" fill="hold" grpId="0" nodeType="withEffect">
                                  <p:stCondLst>
                                    <p:cond delay="0"/>
                                  </p:stCondLst>
                                  <p:childTnLst>
                                    <p:set>
                                      <p:cBhvr>
                                        <p:cTn id="504" dur="1" fill="hold">
                                          <p:stCondLst>
                                            <p:cond delay="0"/>
                                          </p:stCondLst>
                                        </p:cTn>
                                        <p:tgtEl>
                                          <p:spTgt spid="32942"/>
                                        </p:tgtEl>
                                        <p:attrNameLst>
                                          <p:attrName>style.visibility</p:attrName>
                                        </p:attrNameLst>
                                      </p:cBhvr>
                                      <p:to>
                                        <p:strVal val="visible"/>
                                      </p:to>
                                    </p:set>
                                    <p:animEffect transition="in" filter="barn(inVertical)">
                                      <p:cBhvr>
                                        <p:cTn id="505" dur="500"/>
                                        <p:tgtEl>
                                          <p:spTgt spid="32942"/>
                                        </p:tgtEl>
                                      </p:cBhvr>
                                    </p:animEffect>
                                  </p:childTnLst>
                                </p:cTn>
                              </p:par>
                              <p:par>
                                <p:cTn id="506" presetID="16" presetClass="entr" presetSubtype="21" fill="hold" grpId="0" nodeType="withEffect">
                                  <p:stCondLst>
                                    <p:cond delay="0"/>
                                  </p:stCondLst>
                                  <p:childTnLst>
                                    <p:set>
                                      <p:cBhvr>
                                        <p:cTn id="507" dur="1" fill="hold">
                                          <p:stCondLst>
                                            <p:cond delay="0"/>
                                          </p:stCondLst>
                                        </p:cTn>
                                        <p:tgtEl>
                                          <p:spTgt spid="32943"/>
                                        </p:tgtEl>
                                        <p:attrNameLst>
                                          <p:attrName>style.visibility</p:attrName>
                                        </p:attrNameLst>
                                      </p:cBhvr>
                                      <p:to>
                                        <p:strVal val="visible"/>
                                      </p:to>
                                    </p:set>
                                    <p:animEffect transition="in" filter="barn(inVertical)">
                                      <p:cBhvr>
                                        <p:cTn id="508" dur="500"/>
                                        <p:tgtEl>
                                          <p:spTgt spid="32943"/>
                                        </p:tgtEl>
                                      </p:cBhvr>
                                    </p:animEffect>
                                  </p:childTnLst>
                                </p:cTn>
                              </p:par>
                              <p:par>
                                <p:cTn id="509" presetID="16" presetClass="entr" presetSubtype="21" fill="hold" grpId="0" nodeType="withEffect">
                                  <p:stCondLst>
                                    <p:cond delay="0"/>
                                  </p:stCondLst>
                                  <p:childTnLst>
                                    <p:set>
                                      <p:cBhvr>
                                        <p:cTn id="510" dur="1" fill="hold">
                                          <p:stCondLst>
                                            <p:cond delay="0"/>
                                          </p:stCondLst>
                                        </p:cTn>
                                        <p:tgtEl>
                                          <p:spTgt spid="32944"/>
                                        </p:tgtEl>
                                        <p:attrNameLst>
                                          <p:attrName>style.visibility</p:attrName>
                                        </p:attrNameLst>
                                      </p:cBhvr>
                                      <p:to>
                                        <p:strVal val="visible"/>
                                      </p:to>
                                    </p:set>
                                    <p:animEffect transition="in" filter="barn(inVertical)">
                                      <p:cBhvr>
                                        <p:cTn id="511" dur="500"/>
                                        <p:tgtEl>
                                          <p:spTgt spid="32944"/>
                                        </p:tgtEl>
                                      </p:cBhvr>
                                    </p:animEffect>
                                  </p:childTnLst>
                                </p:cTn>
                              </p:par>
                              <p:par>
                                <p:cTn id="512" presetID="16" presetClass="entr" presetSubtype="21" fill="hold" grpId="0" nodeType="withEffect">
                                  <p:stCondLst>
                                    <p:cond delay="0"/>
                                  </p:stCondLst>
                                  <p:childTnLst>
                                    <p:set>
                                      <p:cBhvr>
                                        <p:cTn id="513" dur="1" fill="hold">
                                          <p:stCondLst>
                                            <p:cond delay="0"/>
                                          </p:stCondLst>
                                        </p:cTn>
                                        <p:tgtEl>
                                          <p:spTgt spid="32945"/>
                                        </p:tgtEl>
                                        <p:attrNameLst>
                                          <p:attrName>style.visibility</p:attrName>
                                        </p:attrNameLst>
                                      </p:cBhvr>
                                      <p:to>
                                        <p:strVal val="visible"/>
                                      </p:to>
                                    </p:set>
                                    <p:animEffect transition="in" filter="barn(inVertical)">
                                      <p:cBhvr>
                                        <p:cTn id="514" dur="500"/>
                                        <p:tgtEl>
                                          <p:spTgt spid="32945"/>
                                        </p:tgtEl>
                                      </p:cBhvr>
                                    </p:animEffect>
                                  </p:childTnLst>
                                </p:cTn>
                              </p:par>
                              <p:par>
                                <p:cTn id="515" presetID="16" presetClass="entr" presetSubtype="21" fill="hold" grpId="0" nodeType="withEffect">
                                  <p:stCondLst>
                                    <p:cond delay="0"/>
                                  </p:stCondLst>
                                  <p:childTnLst>
                                    <p:set>
                                      <p:cBhvr>
                                        <p:cTn id="516" dur="1" fill="hold">
                                          <p:stCondLst>
                                            <p:cond delay="0"/>
                                          </p:stCondLst>
                                        </p:cTn>
                                        <p:tgtEl>
                                          <p:spTgt spid="32946"/>
                                        </p:tgtEl>
                                        <p:attrNameLst>
                                          <p:attrName>style.visibility</p:attrName>
                                        </p:attrNameLst>
                                      </p:cBhvr>
                                      <p:to>
                                        <p:strVal val="visible"/>
                                      </p:to>
                                    </p:set>
                                    <p:animEffect transition="in" filter="barn(inVertical)">
                                      <p:cBhvr>
                                        <p:cTn id="517" dur="500"/>
                                        <p:tgtEl>
                                          <p:spTgt spid="32946"/>
                                        </p:tgtEl>
                                      </p:cBhvr>
                                    </p:animEffect>
                                  </p:childTnLst>
                                </p:cTn>
                              </p:par>
                              <p:par>
                                <p:cTn id="518" presetID="16" presetClass="entr" presetSubtype="21" fill="hold" grpId="0" nodeType="withEffect">
                                  <p:stCondLst>
                                    <p:cond delay="0"/>
                                  </p:stCondLst>
                                  <p:childTnLst>
                                    <p:set>
                                      <p:cBhvr>
                                        <p:cTn id="519" dur="1" fill="hold">
                                          <p:stCondLst>
                                            <p:cond delay="0"/>
                                          </p:stCondLst>
                                        </p:cTn>
                                        <p:tgtEl>
                                          <p:spTgt spid="32947"/>
                                        </p:tgtEl>
                                        <p:attrNameLst>
                                          <p:attrName>style.visibility</p:attrName>
                                        </p:attrNameLst>
                                      </p:cBhvr>
                                      <p:to>
                                        <p:strVal val="visible"/>
                                      </p:to>
                                    </p:set>
                                    <p:animEffect transition="in" filter="barn(inVertical)">
                                      <p:cBhvr>
                                        <p:cTn id="520" dur="500"/>
                                        <p:tgtEl>
                                          <p:spTgt spid="32947"/>
                                        </p:tgtEl>
                                      </p:cBhvr>
                                    </p:animEffect>
                                  </p:childTnLst>
                                </p:cTn>
                              </p:par>
                              <p:par>
                                <p:cTn id="521" presetID="16" presetClass="entr" presetSubtype="21" fill="hold" grpId="0" nodeType="withEffect">
                                  <p:stCondLst>
                                    <p:cond delay="0"/>
                                  </p:stCondLst>
                                  <p:childTnLst>
                                    <p:set>
                                      <p:cBhvr>
                                        <p:cTn id="522" dur="1" fill="hold">
                                          <p:stCondLst>
                                            <p:cond delay="0"/>
                                          </p:stCondLst>
                                        </p:cTn>
                                        <p:tgtEl>
                                          <p:spTgt spid="32948"/>
                                        </p:tgtEl>
                                        <p:attrNameLst>
                                          <p:attrName>style.visibility</p:attrName>
                                        </p:attrNameLst>
                                      </p:cBhvr>
                                      <p:to>
                                        <p:strVal val="visible"/>
                                      </p:to>
                                    </p:set>
                                    <p:animEffect transition="in" filter="barn(inVertical)">
                                      <p:cBhvr>
                                        <p:cTn id="523" dur="500"/>
                                        <p:tgtEl>
                                          <p:spTgt spid="32948"/>
                                        </p:tgtEl>
                                      </p:cBhvr>
                                    </p:animEffect>
                                  </p:childTnLst>
                                </p:cTn>
                              </p:par>
                              <p:par>
                                <p:cTn id="524" presetID="16" presetClass="entr" presetSubtype="21" fill="hold" grpId="0" nodeType="withEffect">
                                  <p:stCondLst>
                                    <p:cond delay="0"/>
                                  </p:stCondLst>
                                  <p:childTnLst>
                                    <p:set>
                                      <p:cBhvr>
                                        <p:cTn id="525" dur="1" fill="hold">
                                          <p:stCondLst>
                                            <p:cond delay="0"/>
                                          </p:stCondLst>
                                        </p:cTn>
                                        <p:tgtEl>
                                          <p:spTgt spid="32949"/>
                                        </p:tgtEl>
                                        <p:attrNameLst>
                                          <p:attrName>style.visibility</p:attrName>
                                        </p:attrNameLst>
                                      </p:cBhvr>
                                      <p:to>
                                        <p:strVal val="visible"/>
                                      </p:to>
                                    </p:set>
                                    <p:animEffect transition="in" filter="barn(inVertical)">
                                      <p:cBhvr>
                                        <p:cTn id="526" dur="500"/>
                                        <p:tgtEl>
                                          <p:spTgt spid="32949"/>
                                        </p:tgtEl>
                                      </p:cBhvr>
                                    </p:animEffect>
                                  </p:childTnLst>
                                </p:cTn>
                              </p:par>
                              <p:par>
                                <p:cTn id="527" presetID="16" presetClass="entr" presetSubtype="21" fill="hold" grpId="0" nodeType="withEffect">
                                  <p:stCondLst>
                                    <p:cond delay="0"/>
                                  </p:stCondLst>
                                  <p:childTnLst>
                                    <p:set>
                                      <p:cBhvr>
                                        <p:cTn id="528" dur="1" fill="hold">
                                          <p:stCondLst>
                                            <p:cond delay="0"/>
                                          </p:stCondLst>
                                        </p:cTn>
                                        <p:tgtEl>
                                          <p:spTgt spid="32950"/>
                                        </p:tgtEl>
                                        <p:attrNameLst>
                                          <p:attrName>style.visibility</p:attrName>
                                        </p:attrNameLst>
                                      </p:cBhvr>
                                      <p:to>
                                        <p:strVal val="visible"/>
                                      </p:to>
                                    </p:set>
                                    <p:animEffect transition="in" filter="barn(inVertical)">
                                      <p:cBhvr>
                                        <p:cTn id="529" dur="500"/>
                                        <p:tgtEl>
                                          <p:spTgt spid="32950"/>
                                        </p:tgtEl>
                                      </p:cBhvr>
                                    </p:animEffect>
                                  </p:childTnLst>
                                </p:cTn>
                              </p:par>
                              <p:par>
                                <p:cTn id="530" presetID="16" presetClass="entr" presetSubtype="21" fill="hold" grpId="0" nodeType="withEffect">
                                  <p:stCondLst>
                                    <p:cond delay="0"/>
                                  </p:stCondLst>
                                  <p:childTnLst>
                                    <p:set>
                                      <p:cBhvr>
                                        <p:cTn id="531" dur="1" fill="hold">
                                          <p:stCondLst>
                                            <p:cond delay="0"/>
                                          </p:stCondLst>
                                        </p:cTn>
                                        <p:tgtEl>
                                          <p:spTgt spid="32951"/>
                                        </p:tgtEl>
                                        <p:attrNameLst>
                                          <p:attrName>style.visibility</p:attrName>
                                        </p:attrNameLst>
                                      </p:cBhvr>
                                      <p:to>
                                        <p:strVal val="visible"/>
                                      </p:to>
                                    </p:set>
                                    <p:animEffect transition="in" filter="barn(inVertical)">
                                      <p:cBhvr>
                                        <p:cTn id="532" dur="500"/>
                                        <p:tgtEl>
                                          <p:spTgt spid="32951"/>
                                        </p:tgtEl>
                                      </p:cBhvr>
                                    </p:animEffect>
                                  </p:childTnLst>
                                </p:cTn>
                              </p:par>
                              <p:par>
                                <p:cTn id="533" presetID="16" presetClass="entr" presetSubtype="21" fill="hold" grpId="0" nodeType="withEffect">
                                  <p:stCondLst>
                                    <p:cond delay="0"/>
                                  </p:stCondLst>
                                  <p:childTnLst>
                                    <p:set>
                                      <p:cBhvr>
                                        <p:cTn id="534" dur="1" fill="hold">
                                          <p:stCondLst>
                                            <p:cond delay="0"/>
                                          </p:stCondLst>
                                        </p:cTn>
                                        <p:tgtEl>
                                          <p:spTgt spid="32952"/>
                                        </p:tgtEl>
                                        <p:attrNameLst>
                                          <p:attrName>style.visibility</p:attrName>
                                        </p:attrNameLst>
                                      </p:cBhvr>
                                      <p:to>
                                        <p:strVal val="visible"/>
                                      </p:to>
                                    </p:set>
                                    <p:animEffect transition="in" filter="barn(inVertical)">
                                      <p:cBhvr>
                                        <p:cTn id="535" dur="500"/>
                                        <p:tgtEl>
                                          <p:spTgt spid="32952"/>
                                        </p:tgtEl>
                                      </p:cBhvr>
                                    </p:animEffect>
                                  </p:childTnLst>
                                </p:cTn>
                              </p:par>
                              <p:par>
                                <p:cTn id="536" presetID="16" presetClass="entr" presetSubtype="21" fill="hold" grpId="0" nodeType="withEffect">
                                  <p:stCondLst>
                                    <p:cond delay="0"/>
                                  </p:stCondLst>
                                  <p:childTnLst>
                                    <p:set>
                                      <p:cBhvr>
                                        <p:cTn id="537" dur="1" fill="hold">
                                          <p:stCondLst>
                                            <p:cond delay="0"/>
                                          </p:stCondLst>
                                        </p:cTn>
                                        <p:tgtEl>
                                          <p:spTgt spid="32953"/>
                                        </p:tgtEl>
                                        <p:attrNameLst>
                                          <p:attrName>style.visibility</p:attrName>
                                        </p:attrNameLst>
                                      </p:cBhvr>
                                      <p:to>
                                        <p:strVal val="visible"/>
                                      </p:to>
                                    </p:set>
                                    <p:animEffect transition="in" filter="barn(inVertical)">
                                      <p:cBhvr>
                                        <p:cTn id="538" dur="500"/>
                                        <p:tgtEl>
                                          <p:spTgt spid="32953"/>
                                        </p:tgtEl>
                                      </p:cBhvr>
                                    </p:animEffect>
                                  </p:childTnLst>
                                </p:cTn>
                              </p:par>
                              <p:par>
                                <p:cTn id="539" presetID="16" presetClass="entr" presetSubtype="21" fill="hold" grpId="0" nodeType="withEffect">
                                  <p:stCondLst>
                                    <p:cond delay="0"/>
                                  </p:stCondLst>
                                  <p:childTnLst>
                                    <p:set>
                                      <p:cBhvr>
                                        <p:cTn id="540" dur="1" fill="hold">
                                          <p:stCondLst>
                                            <p:cond delay="0"/>
                                          </p:stCondLst>
                                        </p:cTn>
                                        <p:tgtEl>
                                          <p:spTgt spid="32954"/>
                                        </p:tgtEl>
                                        <p:attrNameLst>
                                          <p:attrName>style.visibility</p:attrName>
                                        </p:attrNameLst>
                                      </p:cBhvr>
                                      <p:to>
                                        <p:strVal val="visible"/>
                                      </p:to>
                                    </p:set>
                                    <p:animEffect transition="in" filter="barn(inVertical)">
                                      <p:cBhvr>
                                        <p:cTn id="541" dur="500"/>
                                        <p:tgtEl>
                                          <p:spTgt spid="32954"/>
                                        </p:tgtEl>
                                      </p:cBhvr>
                                    </p:animEffect>
                                  </p:childTnLst>
                                </p:cTn>
                              </p:par>
                              <p:par>
                                <p:cTn id="542" presetID="16" presetClass="entr" presetSubtype="21" fill="hold" grpId="0" nodeType="withEffect">
                                  <p:stCondLst>
                                    <p:cond delay="0"/>
                                  </p:stCondLst>
                                  <p:childTnLst>
                                    <p:set>
                                      <p:cBhvr>
                                        <p:cTn id="543" dur="1" fill="hold">
                                          <p:stCondLst>
                                            <p:cond delay="0"/>
                                          </p:stCondLst>
                                        </p:cTn>
                                        <p:tgtEl>
                                          <p:spTgt spid="32955"/>
                                        </p:tgtEl>
                                        <p:attrNameLst>
                                          <p:attrName>style.visibility</p:attrName>
                                        </p:attrNameLst>
                                      </p:cBhvr>
                                      <p:to>
                                        <p:strVal val="visible"/>
                                      </p:to>
                                    </p:set>
                                    <p:animEffect transition="in" filter="barn(inVertical)">
                                      <p:cBhvr>
                                        <p:cTn id="544" dur="500"/>
                                        <p:tgtEl>
                                          <p:spTgt spid="32955"/>
                                        </p:tgtEl>
                                      </p:cBhvr>
                                    </p:animEffect>
                                  </p:childTnLst>
                                </p:cTn>
                              </p:par>
                              <p:par>
                                <p:cTn id="545" presetID="16" presetClass="entr" presetSubtype="21" fill="hold" grpId="0" nodeType="withEffect">
                                  <p:stCondLst>
                                    <p:cond delay="0"/>
                                  </p:stCondLst>
                                  <p:childTnLst>
                                    <p:set>
                                      <p:cBhvr>
                                        <p:cTn id="546" dur="1" fill="hold">
                                          <p:stCondLst>
                                            <p:cond delay="0"/>
                                          </p:stCondLst>
                                        </p:cTn>
                                        <p:tgtEl>
                                          <p:spTgt spid="32956"/>
                                        </p:tgtEl>
                                        <p:attrNameLst>
                                          <p:attrName>style.visibility</p:attrName>
                                        </p:attrNameLst>
                                      </p:cBhvr>
                                      <p:to>
                                        <p:strVal val="visible"/>
                                      </p:to>
                                    </p:set>
                                    <p:animEffect transition="in" filter="barn(inVertical)">
                                      <p:cBhvr>
                                        <p:cTn id="547" dur="500"/>
                                        <p:tgtEl>
                                          <p:spTgt spid="32956"/>
                                        </p:tgtEl>
                                      </p:cBhvr>
                                    </p:animEffect>
                                  </p:childTnLst>
                                </p:cTn>
                              </p:par>
                              <p:par>
                                <p:cTn id="548" presetID="16" presetClass="entr" presetSubtype="21" fill="hold" grpId="0" nodeType="withEffect">
                                  <p:stCondLst>
                                    <p:cond delay="0"/>
                                  </p:stCondLst>
                                  <p:childTnLst>
                                    <p:set>
                                      <p:cBhvr>
                                        <p:cTn id="549" dur="1" fill="hold">
                                          <p:stCondLst>
                                            <p:cond delay="0"/>
                                          </p:stCondLst>
                                        </p:cTn>
                                        <p:tgtEl>
                                          <p:spTgt spid="32957"/>
                                        </p:tgtEl>
                                        <p:attrNameLst>
                                          <p:attrName>style.visibility</p:attrName>
                                        </p:attrNameLst>
                                      </p:cBhvr>
                                      <p:to>
                                        <p:strVal val="visible"/>
                                      </p:to>
                                    </p:set>
                                    <p:animEffect transition="in" filter="barn(inVertical)">
                                      <p:cBhvr>
                                        <p:cTn id="550" dur="500"/>
                                        <p:tgtEl>
                                          <p:spTgt spid="32957"/>
                                        </p:tgtEl>
                                      </p:cBhvr>
                                    </p:animEffect>
                                  </p:childTnLst>
                                </p:cTn>
                              </p:par>
                              <p:par>
                                <p:cTn id="551" presetID="16" presetClass="entr" presetSubtype="21" fill="hold" grpId="0" nodeType="withEffect">
                                  <p:stCondLst>
                                    <p:cond delay="0"/>
                                  </p:stCondLst>
                                  <p:childTnLst>
                                    <p:set>
                                      <p:cBhvr>
                                        <p:cTn id="552" dur="1" fill="hold">
                                          <p:stCondLst>
                                            <p:cond delay="0"/>
                                          </p:stCondLst>
                                        </p:cTn>
                                        <p:tgtEl>
                                          <p:spTgt spid="32958"/>
                                        </p:tgtEl>
                                        <p:attrNameLst>
                                          <p:attrName>style.visibility</p:attrName>
                                        </p:attrNameLst>
                                      </p:cBhvr>
                                      <p:to>
                                        <p:strVal val="visible"/>
                                      </p:to>
                                    </p:set>
                                    <p:animEffect transition="in" filter="barn(inVertical)">
                                      <p:cBhvr>
                                        <p:cTn id="553" dur="500"/>
                                        <p:tgtEl>
                                          <p:spTgt spid="32958"/>
                                        </p:tgtEl>
                                      </p:cBhvr>
                                    </p:animEffect>
                                  </p:childTnLst>
                                </p:cTn>
                              </p:par>
                              <p:par>
                                <p:cTn id="554" presetID="16" presetClass="entr" presetSubtype="21" fill="hold" grpId="0" nodeType="withEffect">
                                  <p:stCondLst>
                                    <p:cond delay="0"/>
                                  </p:stCondLst>
                                  <p:childTnLst>
                                    <p:set>
                                      <p:cBhvr>
                                        <p:cTn id="555" dur="1" fill="hold">
                                          <p:stCondLst>
                                            <p:cond delay="0"/>
                                          </p:stCondLst>
                                        </p:cTn>
                                        <p:tgtEl>
                                          <p:spTgt spid="32959"/>
                                        </p:tgtEl>
                                        <p:attrNameLst>
                                          <p:attrName>style.visibility</p:attrName>
                                        </p:attrNameLst>
                                      </p:cBhvr>
                                      <p:to>
                                        <p:strVal val="visible"/>
                                      </p:to>
                                    </p:set>
                                    <p:animEffect transition="in" filter="barn(inVertical)">
                                      <p:cBhvr>
                                        <p:cTn id="556" dur="500"/>
                                        <p:tgtEl>
                                          <p:spTgt spid="32959"/>
                                        </p:tgtEl>
                                      </p:cBhvr>
                                    </p:animEffect>
                                  </p:childTnLst>
                                </p:cTn>
                              </p:par>
                              <p:par>
                                <p:cTn id="557" presetID="16" presetClass="entr" presetSubtype="21" fill="hold" grpId="0" nodeType="withEffect">
                                  <p:stCondLst>
                                    <p:cond delay="0"/>
                                  </p:stCondLst>
                                  <p:childTnLst>
                                    <p:set>
                                      <p:cBhvr>
                                        <p:cTn id="558" dur="1" fill="hold">
                                          <p:stCondLst>
                                            <p:cond delay="0"/>
                                          </p:stCondLst>
                                        </p:cTn>
                                        <p:tgtEl>
                                          <p:spTgt spid="32960"/>
                                        </p:tgtEl>
                                        <p:attrNameLst>
                                          <p:attrName>style.visibility</p:attrName>
                                        </p:attrNameLst>
                                      </p:cBhvr>
                                      <p:to>
                                        <p:strVal val="visible"/>
                                      </p:to>
                                    </p:set>
                                    <p:animEffect transition="in" filter="barn(inVertical)">
                                      <p:cBhvr>
                                        <p:cTn id="559" dur="500"/>
                                        <p:tgtEl>
                                          <p:spTgt spid="32960"/>
                                        </p:tgtEl>
                                      </p:cBhvr>
                                    </p:animEffect>
                                  </p:childTnLst>
                                </p:cTn>
                              </p:par>
                              <p:par>
                                <p:cTn id="560" presetID="16" presetClass="entr" presetSubtype="21" fill="hold" grpId="0" nodeType="withEffect">
                                  <p:stCondLst>
                                    <p:cond delay="0"/>
                                  </p:stCondLst>
                                  <p:childTnLst>
                                    <p:set>
                                      <p:cBhvr>
                                        <p:cTn id="561" dur="1" fill="hold">
                                          <p:stCondLst>
                                            <p:cond delay="0"/>
                                          </p:stCondLst>
                                        </p:cTn>
                                        <p:tgtEl>
                                          <p:spTgt spid="32961"/>
                                        </p:tgtEl>
                                        <p:attrNameLst>
                                          <p:attrName>style.visibility</p:attrName>
                                        </p:attrNameLst>
                                      </p:cBhvr>
                                      <p:to>
                                        <p:strVal val="visible"/>
                                      </p:to>
                                    </p:set>
                                    <p:animEffect transition="in" filter="barn(inVertical)">
                                      <p:cBhvr>
                                        <p:cTn id="562" dur="500"/>
                                        <p:tgtEl>
                                          <p:spTgt spid="32961"/>
                                        </p:tgtEl>
                                      </p:cBhvr>
                                    </p:animEffect>
                                  </p:childTnLst>
                                </p:cTn>
                              </p:par>
                              <p:par>
                                <p:cTn id="563" presetID="16" presetClass="entr" presetSubtype="21" fill="hold" grpId="0" nodeType="withEffect">
                                  <p:stCondLst>
                                    <p:cond delay="0"/>
                                  </p:stCondLst>
                                  <p:childTnLst>
                                    <p:set>
                                      <p:cBhvr>
                                        <p:cTn id="564" dur="1" fill="hold">
                                          <p:stCondLst>
                                            <p:cond delay="0"/>
                                          </p:stCondLst>
                                        </p:cTn>
                                        <p:tgtEl>
                                          <p:spTgt spid="32962"/>
                                        </p:tgtEl>
                                        <p:attrNameLst>
                                          <p:attrName>style.visibility</p:attrName>
                                        </p:attrNameLst>
                                      </p:cBhvr>
                                      <p:to>
                                        <p:strVal val="visible"/>
                                      </p:to>
                                    </p:set>
                                    <p:animEffect transition="in" filter="barn(inVertical)">
                                      <p:cBhvr>
                                        <p:cTn id="565" dur="500"/>
                                        <p:tgtEl>
                                          <p:spTgt spid="32962"/>
                                        </p:tgtEl>
                                      </p:cBhvr>
                                    </p:animEffect>
                                  </p:childTnLst>
                                </p:cTn>
                              </p:par>
                              <p:par>
                                <p:cTn id="566" presetID="16" presetClass="entr" presetSubtype="21" fill="hold" grpId="0" nodeType="withEffect">
                                  <p:stCondLst>
                                    <p:cond delay="0"/>
                                  </p:stCondLst>
                                  <p:childTnLst>
                                    <p:set>
                                      <p:cBhvr>
                                        <p:cTn id="567" dur="1" fill="hold">
                                          <p:stCondLst>
                                            <p:cond delay="0"/>
                                          </p:stCondLst>
                                        </p:cTn>
                                        <p:tgtEl>
                                          <p:spTgt spid="32963"/>
                                        </p:tgtEl>
                                        <p:attrNameLst>
                                          <p:attrName>style.visibility</p:attrName>
                                        </p:attrNameLst>
                                      </p:cBhvr>
                                      <p:to>
                                        <p:strVal val="visible"/>
                                      </p:to>
                                    </p:set>
                                    <p:animEffect transition="in" filter="barn(inVertical)">
                                      <p:cBhvr>
                                        <p:cTn id="568" dur="500"/>
                                        <p:tgtEl>
                                          <p:spTgt spid="32963"/>
                                        </p:tgtEl>
                                      </p:cBhvr>
                                    </p:animEffect>
                                  </p:childTnLst>
                                </p:cTn>
                              </p:par>
                              <p:par>
                                <p:cTn id="569" presetID="16" presetClass="entr" presetSubtype="21" fill="hold" grpId="0" nodeType="withEffect">
                                  <p:stCondLst>
                                    <p:cond delay="0"/>
                                  </p:stCondLst>
                                  <p:childTnLst>
                                    <p:set>
                                      <p:cBhvr>
                                        <p:cTn id="570" dur="1" fill="hold">
                                          <p:stCondLst>
                                            <p:cond delay="0"/>
                                          </p:stCondLst>
                                        </p:cTn>
                                        <p:tgtEl>
                                          <p:spTgt spid="32964"/>
                                        </p:tgtEl>
                                        <p:attrNameLst>
                                          <p:attrName>style.visibility</p:attrName>
                                        </p:attrNameLst>
                                      </p:cBhvr>
                                      <p:to>
                                        <p:strVal val="visible"/>
                                      </p:to>
                                    </p:set>
                                    <p:animEffect transition="in" filter="barn(inVertical)">
                                      <p:cBhvr>
                                        <p:cTn id="571" dur="500"/>
                                        <p:tgtEl>
                                          <p:spTgt spid="32964"/>
                                        </p:tgtEl>
                                      </p:cBhvr>
                                    </p:animEffect>
                                  </p:childTnLst>
                                </p:cTn>
                              </p:par>
                              <p:par>
                                <p:cTn id="572" presetID="16" presetClass="entr" presetSubtype="21" fill="hold" grpId="0" nodeType="withEffect">
                                  <p:stCondLst>
                                    <p:cond delay="0"/>
                                  </p:stCondLst>
                                  <p:childTnLst>
                                    <p:set>
                                      <p:cBhvr>
                                        <p:cTn id="573" dur="1" fill="hold">
                                          <p:stCondLst>
                                            <p:cond delay="0"/>
                                          </p:stCondLst>
                                        </p:cTn>
                                        <p:tgtEl>
                                          <p:spTgt spid="32965"/>
                                        </p:tgtEl>
                                        <p:attrNameLst>
                                          <p:attrName>style.visibility</p:attrName>
                                        </p:attrNameLst>
                                      </p:cBhvr>
                                      <p:to>
                                        <p:strVal val="visible"/>
                                      </p:to>
                                    </p:set>
                                    <p:animEffect transition="in" filter="barn(inVertical)">
                                      <p:cBhvr>
                                        <p:cTn id="574" dur="500"/>
                                        <p:tgtEl>
                                          <p:spTgt spid="32965"/>
                                        </p:tgtEl>
                                      </p:cBhvr>
                                    </p:animEffect>
                                  </p:childTnLst>
                                </p:cTn>
                              </p:par>
                              <p:par>
                                <p:cTn id="575" presetID="16" presetClass="entr" presetSubtype="21" fill="hold" grpId="0" nodeType="withEffect">
                                  <p:stCondLst>
                                    <p:cond delay="0"/>
                                  </p:stCondLst>
                                  <p:childTnLst>
                                    <p:set>
                                      <p:cBhvr>
                                        <p:cTn id="576" dur="1" fill="hold">
                                          <p:stCondLst>
                                            <p:cond delay="0"/>
                                          </p:stCondLst>
                                        </p:cTn>
                                        <p:tgtEl>
                                          <p:spTgt spid="32966"/>
                                        </p:tgtEl>
                                        <p:attrNameLst>
                                          <p:attrName>style.visibility</p:attrName>
                                        </p:attrNameLst>
                                      </p:cBhvr>
                                      <p:to>
                                        <p:strVal val="visible"/>
                                      </p:to>
                                    </p:set>
                                    <p:animEffect transition="in" filter="barn(inVertical)">
                                      <p:cBhvr>
                                        <p:cTn id="577" dur="500"/>
                                        <p:tgtEl>
                                          <p:spTgt spid="32966"/>
                                        </p:tgtEl>
                                      </p:cBhvr>
                                    </p:animEffect>
                                  </p:childTnLst>
                                </p:cTn>
                              </p:par>
                              <p:par>
                                <p:cTn id="578" presetID="16" presetClass="entr" presetSubtype="21" fill="hold" grpId="0" nodeType="withEffect">
                                  <p:stCondLst>
                                    <p:cond delay="0"/>
                                  </p:stCondLst>
                                  <p:childTnLst>
                                    <p:set>
                                      <p:cBhvr>
                                        <p:cTn id="579" dur="1" fill="hold">
                                          <p:stCondLst>
                                            <p:cond delay="0"/>
                                          </p:stCondLst>
                                        </p:cTn>
                                        <p:tgtEl>
                                          <p:spTgt spid="32967"/>
                                        </p:tgtEl>
                                        <p:attrNameLst>
                                          <p:attrName>style.visibility</p:attrName>
                                        </p:attrNameLst>
                                      </p:cBhvr>
                                      <p:to>
                                        <p:strVal val="visible"/>
                                      </p:to>
                                    </p:set>
                                    <p:animEffect transition="in" filter="barn(inVertical)">
                                      <p:cBhvr>
                                        <p:cTn id="580" dur="500"/>
                                        <p:tgtEl>
                                          <p:spTgt spid="32967"/>
                                        </p:tgtEl>
                                      </p:cBhvr>
                                    </p:animEffect>
                                  </p:childTnLst>
                                </p:cTn>
                              </p:par>
                              <p:par>
                                <p:cTn id="581" presetID="16" presetClass="entr" presetSubtype="21" fill="hold" grpId="0" nodeType="withEffect">
                                  <p:stCondLst>
                                    <p:cond delay="0"/>
                                  </p:stCondLst>
                                  <p:childTnLst>
                                    <p:set>
                                      <p:cBhvr>
                                        <p:cTn id="582" dur="1" fill="hold">
                                          <p:stCondLst>
                                            <p:cond delay="0"/>
                                          </p:stCondLst>
                                        </p:cTn>
                                        <p:tgtEl>
                                          <p:spTgt spid="32968"/>
                                        </p:tgtEl>
                                        <p:attrNameLst>
                                          <p:attrName>style.visibility</p:attrName>
                                        </p:attrNameLst>
                                      </p:cBhvr>
                                      <p:to>
                                        <p:strVal val="visible"/>
                                      </p:to>
                                    </p:set>
                                    <p:animEffect transition="in" filter="barn(inVertical)">
                                      <p:cBhvr>
                                        <p:cTn id="583" dur="500"/>
                                        <p:tgtEl>
                                          <p:spTgt spid="32968"/>
                                        </p:tgtEl>
                                      </p:cBhvr>
                                    </p:animEffect>
                                  </p:childTnLst>
                                </p:cTn>
                              </p:par>
                              <p:par>
                                <p:cTn id="584" presetID="16" presetClass="entr" presetSubtype="21" fill="hold" grpId="0" nodeType="withEffect">
                                  <p:stCondLst>
                                    <p:cond delay="0"/>
                                  </p:stCondLst>
                                  <p:childTnLst>
                                    <p:set>
                                      <p:cBhvr>
                                        <p:cTn id="585" dur="1" fill="hold">
                                          <p:stCondLst>
                                            <p:cond delay="0"/>
                                          </p:stCondLst>
                                        </p:cTn>
                                        <p:tgtEl>
                                          <p:spTgt spid="32969"/>
                                        </p:tgtEl>
                                        <p:attrNameLst>
                                          <p:attrName>style.visibility</p:attrName>
                                        </p:attrNameLst>
                                      </p:cBhvr>
                                      <p:to>
                                        <p:strVal val="visible"/>
                                      </p:to>
                                    </p:set>
                                    <p:animEffect transition="in" filter="barn(inVertical)">
                                      <p:cBhvr>
                                        <p:cTn id="586" dur="500"/>
                                        <p:tgtEl>
                                          <p:spTgt spid="32969"/>
                                        </p:tgtEl>
                                      </p:cBhvr>
                                    </p:animEffect>
                                  </p:childTnLst>
                                </p:cTn>
                              </p:par>
                              <p:par>
                                <p:cTn id="587" presetID="16" presetClass="entr" presetSubtype="21" fill="hold" grpId="0" nodeType="withEffect">
                                  <p:stCondLst>
                                    <p:cond delay="0"/>
                                  </p:stCondLst>
                                  <p:childTnLst>
                                    <p:set>
                                      <p:cBhvr>
                                        <p:cTn id="588" dur="1" fill="hold">
                                          <p:stCondLst>
                                            <p:cond delay="0"/>
                                          </p:stCondLst>
                                        </p:cTn>
                                        <p:tgtEl>
                                          <p:spTgt spid="32970"/>
                                        </p:tgtEl>
                                        <p:attrNameLst>
                                          <p:attrName>style.visibility</p:attrName>
                                        </p:attrNameLst>
                                      </p:cBhvr>
                                      <p:to>
                                        <p:strVal val="visible"/>
                                      </p:to>
                                    </p:set>
                                    <p:animEffect transition="in" filter="barn(inVertical)">
                                      <p:cBhvr>
                                        <p:cTn id="589" dur="500"/>
                                        <p:tgtEl>
                                          <p:spTgt spid="32970"/>
                                        </p:tgtEl>
                                      </p:cBhvr>
                                    </p:animEffect>
                                  </p:childTnLst>
                                </p:cTn>
                              </p:par>
                              <p:par>
                                <p:cTn id="590" presetID="16" presetClass="entr" presetSubtype="21" fill="hold" grpId="0" nodeType="withEffect">
                                  <p:stCondLst>
                                    <p:cond delay="0"/>
                                  </p:stCondLst>
                                  <p:childTnLst>
                                    <p:set>
                                      <p:cBhvr>
                                        <p:cTn id="591" dur="1" fill="hold">
                                          <p:stCondLst>
                                            <p:cond delay="0"/>
                                          </p:stCondLst>
                                        </p:cTn>
                                        <p:tgtEl>
                                          <p:spTgt spid="32971"/>
                                        </p:tgtEl>
                                        <p:attrNameLst>
                                          <p:attrName>style.visibility</p:attrName>
                                        </p:attrNameLst>
                                      </p:cBhvr>
                                      <p:to>
                                        <p:strVal val="visible"/>
                                      </p:to>
                                    </p:set>
                                    <p:animEffect transition="in" filter="barn(inVertical)">
                                      <p:cBhvr>
                                        <p:cTn id="592" dur="500"/>
                                        <p:tgtEl>
                                          <p:spTgt spid="32971"/>
                                        </p:tgtEl>
                                      </p:cBhvr>
                                    </p:animEffect>
                                  </p:childTnLst>
                                </p:cTn>
                              </p:par>
                              <p:par>
                                <p:cTn id="593" presetID="16" presetClass="entr" presetSubtype="21" fill="hold" grpId="0" nodeType="withEffect">
                                  <p:stCondLst>
                                    <p:cond delay="0"/>
                                  </p:stCondLst>
                                  <p:childTnLst>
                                    <p:set>
                                      <p:cBhvr>
                                        <p:cTn id="594" dur="1" fill="hold">
                                          <p:stCondLst>
                                            <p:cond delay="0"/>
                                          </p:stCondLst>
                                        </p:cTn>
                                        <p:tgtEl>
                                          <p:spTgt spid="32972"/>
                                        </p:tgtEl>
                                        <p:attrNameLst>
                                          <p:attrName>style.visibility</p:attrName>
                                        </p:attrNameLst>
                                      </p:cBhvr>
                                      <p:to>
                                        <p:strVal val="visible"/>
                                      </p:to>
                                    </p:set>
                                    <p:animEffect transition="in" filter="barn(inVertical)">
                                      <p:cBhvr>
                                        <p:cTn id="595" dur="500"/>
                                        <p:tgtEl>
                                          <p:spTgt spid="32972"/>
                                        </p:tgtEl>
                                      </p:cBhvr>
                                    </p:animEffect>
                                  </p:childTnLst>
                                </p:cTn>
                              </p:par>
                              <p:par>
                                <p:cTn id="596" presetID="16" presetClass="entr" presetSubtype="21" fill="hold" grpId="0" nodeType="withEffect">
                                  <p:stCondLst>
                                    <p:cond delay="0"/>
                                  </p:stCondLst>
                                  <p:childTnLst>
                                    <p:set>
                                      <p:cBhvr>
                                        <p:cTn id="597" dur="1" fill="hold">
                                          <p:stCondLst>
                                            <p:cond delay="0"/>
                                          </p:stCondLst>
                                        </p:cTn>
                                        <p:tgtEl>
                                          <p:spTgt spid="32973"/>
                                        </p:tgtEl>
                                        <p:attrNameLst>
                                          <p:attrName>style.visibility</p:attrName>
                                        </p:attrNameLst>
                                      </p:cBhvr>
                                      <p:to>
                                        <p:strVal val="visible"/>
                                      </p:to>
                                    </p:set>
                                    <p:animEffect transition="in" filter="barn(inVertical)">
                                      <p:cBhvr>
                                        <p:cTn id="598" dur="500"/>
                                        <p:tgtEl>
                                          <p:spTgt spid="32973"/>
                                        </p:tgtEl>
                                      </p:cBhvr>
                                    </p:animEffect>
                                  </p:childTnLst>
                                </p:cTn>
                              </p:par>
                              <p:par>
                                <p:cTn id="599" presetID="16" presetClass="entr" presetSubtype="21" fill="hold" grpId="0" nodeType="withEffect">
                                  <p:stCondLst>
                                    <p:cond delay="0"/>
                                  </p:stCondLst>
                                  <p:childTnLst>
                                    <p:set>
                                      <p:cBhvr>
                                        <p:cTn id="600" dur="1" fill="hold">
                                          <p:stCondLst>
                                            <p:cond delay="0"/>
                                          </p:stCondLst>
                                        </p:cTn>
                                        <p:tgtEl>
                                          <p:spTgt spid="32974"/>
                                        </p:tgtEl>
                                        <p:attrNameLst>
                                          <p:attrName>style.visibility</p:attrName>
                                        </p:attrNameLst>
                                      </p:cBhvr>
                                      <p:to>
                                        <p:strVal val="visible"/>
                                      </p:to>
                                    </p:set>
                                    <p:animEffect transition="in" filter="barn(inVertical)">
                                      <p:cBhvr>
                                        <p:cTn id="601" dur="500"/>
                                        <p:tgtEl>
                                          <p:spTgt spid="32974"/>
                                        </p:tgtEl>
                                      </p:cBhvr>
                                    </p:animEffect>
                                  </p:childTnLst>
                                </p:cTn>
                              </p:par>
                              <p:par>
                                <p:cTn id="602" presetID="16" presetClass="entr" presetSubtype="21" fill="hold" grpId="0" nodeType="withEffect">
                                  <p:stCondLst>
                                    <p:cond delay="0"/>
                                  </p:stCondLst>
                                  <p:childTnLst>
                                    <p:set>
                                      <p:cBhvr>
                                        <p:cTn id="603" dur="1" fill="hold">
                                          <p:stCondLst>
                                            <p:cond delay="0"/>
                                          </p:stCondLst>
                                        </p:cTn>
                                        <p:tgtEl>
                                          <p:spTgt spid="32975"/>
                                        </p:tgtEl>
                                        <p:attrNameLst>
                                          <p:attrName>style.visibility</p:attrName>
                                        </p:attrNameLst>
                                      </p:cBhvr>
                                      <p:to>
                                        <p:strVal val="visible"/>
                                      </p:to>
                                    </p:set>
                                    <p:animEffect transition="in" filter="barn(inVertical)">
                                      <p:cBhvr>
                                        <p:cTn id="604" dur="500"/>
                                        <p:tgtEl>
                                          <p:spTgt spid="32975"/>
                                        </p:tgtEl>
                                      </p:cBhvr>
                                    </p:animEffect>
                                  </p:childTnLst>
                                </p:cTn>
                              </p:par>
                              <p:par>
                                <p:cTn id="605" presetID="16" presetClass="entr" presetSubtype="21" fill="hold" grpId="0" nodeType="withEffect">
                                  <p:stCondLst>
                                    <p:cond delay="0"/>
                                  </p:stCondLst>
                                  <p:childTnLst>
                                    <p:set>
                                      <p:cBhvr>
                                        <p:cTn id="606" dur="1" fill="hold">
                                          <p:stCondLst>
                                            <p:cond delay="0"/>
                                          </p:stCondLst>
                                        </p:cTn>
                                        <p:tgtEl>
                                          <p:spTgt spid="32976"/>
                                        </p:tgtEl>
                                        <p:attrNameLst>
                                          <p:attrName>style.visibility</p:attrName>
                                        </p:attrNameLst>
                                      </p:cBhvr>
                                      <p:to>
                                        <p:strVal val="visible"/>
                                      </p:to>
                                    </p:set>
                                    <p:animEffect transition="in" filter="barn(inVertical)">
                                      <p:cBhvr>
                                        <p:cTn id="607" dur="500"/>
                                        <p:tgtEl>
                                          <p:spTgt spid="32976"/>
                                        </p:tgtEl>
                                      </p:cBhvr>
                                    </p:animEffect>
                                  </p:childTnLst>
                                </p:cTn>
                              </p:par>
                              <p:par>
                                <p:cTn id="608" presetID="16" presetClass="entr" presetSubtype="21" fill="hold" grpId="0" nodeType="withEffect">
                                  <p:stCondLst>
                                    <p:cond delay="0"/>
                                  </p:stCondLst>
                                  <p:childTnLst>
                                    <p:set>
                                      <p:cBhvr>
                                        <p:cTn id="609" dur="1" fill="hold">
                                          <p:stCondLst>
                                            <p:cond delay="0"/>
                                          </p:stCondLst>
                                        </p:cTn>
                                        <p:tgtEl>
                                          <p:spTgt spid="32977"/>
                                        </p:tgtEl>
                                        <p:attrNameLst>
                                          <p:attrName>style.visibility</p:attrName>
                                        </p:attrNameLst>
                                      </p:cBhvr>
                                      <p:to>
                                        <p:strVal val="visible"/>
                                      </p:to>
                                    </p:set>
                                    <p:animEffect transition="in" filter="barn(inVertical)">
                                      <p:cBhvr>
                                        <p:cTn id="610" dur="500"/>
                                        <p:tgtEl>
                                          <p:spTgt spid="32977"/>
                                        </p:tgtEl>
                                      </p:cBhvr>
                                    </p:animEffect>
                                  </p:childTnLst>
                                </p:cTn>
                              </p:par>
                              <p:par>
                                <p:cTn id="611" presetID="16" presetClass="entr" presetSubtype="21" fill="hold" grpId="0" nodeType="withEffect">
                                  <p:stCondLst>
                                    <p:cond delay="0"/>
                                  </p:stCondLst>
                                  <p:childTnLst>
                                    <p:set>
                                      <p:cBhvr>
                                        <p:cTn id="612" dur="1" fill="hold">
                                          <p:stCondLst>
                                            <p:cond delay="0"/>
                                          </p:stCondLst>
                                        </p:cTn>
                                        <p:tgtEl>
                                          <p:spTgt spid="32978"/>
                                        </p:tgtEl>
                                        <p:attrNameLst>
                                          <p:attrName>style.visibility</p:attrName>
                                        </p:attrNameLst>
                                      </p:cBhvr>
                                      <p:to>
                                        <p:strVal val="visible"/>
                                      </p:to>
                                    </p:set>
                                    <p:animEffect transition="in" filter="barn(inVertical)">
                                      <p:cBhvr>
                                        <p:cTn id="613" dur="500"/>
                                        <p:tgtEl>
                                          <p:spTgt spid="32978"/>
                                        </p:tgtEl>
                                      </p:cBhvr>
                                    </p:animEffect>
                                  </p:childTnLst>
                                </p:cTn>
                              </p:par>
                              <p:par>
                                <p:cTn id="614" presetID="16" presetClass="entr" presetSubtype="21" fill="hold" grpId="0" nodeType="withEffect">
                                  <p:stCondLst>
                                    <p:cond delay="0"/>
                                  </p:stCondLst>
                                  <p:childTnLst>
                                    <p:set>
                                      <p:cBhvr>
                                        <p:cTn id="615" dur="1" fill="hold">
                                          <p:stCondLst>
                                            <p:cond delay="0"/>
                                          </p:stCondLst>
                                        </p:cTn>
                                        <p:tgtEl>
                                          <p:spTgt spid="32979"/>
                                        </p:tgtEl>
                                        <p:attrNameLst>
                                          <p:attrName>style.visibility</p:attrName>
                                        </p:attrNameLst>
                                      </p:cBhvr>
                                      <p:to>
                                        <p:strVal val="visible"/>
                                      </p:to>
                                    </p:set>
                                    <p:animEffect transition="in" filter="barn(inVertical)">
                                      <p:cBhvr>
                                        <p:cTn id="616" dur="500"/>
                                        <p:tgtEl>
                                          <p:spTgt spid="32979"/>
                                        </p:tgtEl>
                                      </p:cBhvr>
                                    </p:animEffect>
                                  </p:childTnLst>
                                </p:cTn>
                              </p:par>
                              <p:par>
                                <p:cTn id="617" presetID="16" presetClass="entr" presetSubtype="21" fill="hold" grpId="0" nodeType="withEffect">
                                  <p:stCondLst>
                                    <p:cond delay="0"/>
                                  </p:stCondLst>
                                  <p:childTnLst>
                                    <p:set>
                                      <p:cBhvr>
                                        <p:cTn id="618" dur="1" fill="hold">
                                          <p:stCondLst>
                                            <p:cond delay="0"/>
                                          </p:stCondLst>
                                        </p:cTn>
                                        <p:tgtEl>
                                          <p:spTgt spid="32980"/>
                                        </p:tgtEl>
                                        <p:attrNameLst>
                                          <p:attrName>style.visibility</p:attrName>
                                        </p:attrNameLst>
                                      </p:cBhvr>
                                      <p:to>
                                        <p:strVal val="visible"/>
                                      </p:to>
                                    </p:set>
                                    <p:animEffect transition="in" filter="barn(inVertical)">
                                      <p:cBhvr>
                                        <p:cTn id="619" dur="500"/>
                                        <p:tgtEl>
                                          <p:spTgt spid="32980"/>
                                        </p:tgtEl>
                                      </p:cBhvr>
                                    </p:animEffect>
                                  </p:childTnLst>
                                </p:cTn>
                              </p:par>
                              <p:par>
                                <p:cTn id="620" presetID="16" presetClass="entr" presetSubtype="21" fill="hold" grpId="0" nodeType="withEffect">
                                  <p:stCondLst>
                                    <p:cond delay="0"/>
                                  </p:stCondLst>
                                  <p:childTnLst>
                                    <p:set>
                                      <p:cBhvr>
                                        <p:cTn id="621" dur="1" fill="hold">
                                          <p:stCondLst>
                                            <p:cond delay="0"/>
                                          </p:stCondLst>
                                        </p:cTn>
                                        <p:tgtEl>
                                          <p:spTgt spid="32981"/>
                                        </p:tgtEl>
                                        <p:attrNameLst>
                                          <p:attrName>style.visibility</p:attrName>
                                        </p:attrNameLst>
                                      </p:cBhvr>
                                      <p:to>
                                        <p:strVal val="visible"/>
                                      </p:to>
                                    </p:set>
                                    <p:animEffect transition="in" filter="barn(inVertical)">
                                      <p:cBhvr>
                                        <p:cTn id="622" dur="500"/>
                                        <p:tgtEl>
                                          <p:spTgt spid="32981"/>
                                        </p:tgtEl>
                                      </p:cBhvr>
                                    </p:animEffect>
                                  </p:childTnLst>
                                </p:cTn>
                              </p:par>
                              <p:par>
                                <p:cTn id="623" presetID="16" presetClass="entr" presetSubtype="21" fill="hold" grpId="0" nodeType="withEffect">
                                  <p:stCondLst>
                                    <p:cond delay="0"/>
                                  </p:stCondLst>
                                  <p:childTnLst>
                                    <p:set>
                                      <p:cBhvr>
                                        <p:cTn id="624" dur="1" fill="hold">
                                          <p:stCondLst>
                                            <p:cond delay="0"/>
                                          </p:stCondLst>
                                        </p:cTn>
                                        <p:tgtEl>
                                          <p:spTgt spid="32982"/>
                                        </p:tgtEl>
                                        <p:attrNameLst>
                                          <p:attrName>style.visibility</p:attrName>
                                        </p:attrNameLst>
                                      </p:cBhvr>
                                      <p:to>
                                        <p:strVal val="visible"/>
                                      </p:to>
                                    </p:set>
                                    <p:animEffect transition="in" filter="barn(inVertical)">
                                      <p:cBhvr>
                                        <p:cTn id="625" dur="500"/>
                                        <p:tgtEl>
                                          <p:spTgt spid="32982"/>
                                        </p:tgtEl>
                                      </p:cBhvr>
                                    </p:animEffect>
                                  </p:childTnLst>
                                </p:cTn>
                              </p:par>
                              <p:par>
                                <p:cTn id="626" presetID="16" presetClass="entr" presetSubtype="21" fill="hold" grpId="0" nodeType="withEffect">
                                  <p:stCondLst>
                                    <p:cond delay="0"/>
                                  </p:stCondLst>
                                  <p:childTnLst>
                                    <p:set>
                                      <p:cBhvr>
                                        <p:cTn id="627" dur="1" fill="hold">
                                          <p:stCondLst>
                                            <p:cond delay="0"/>
                                          </p:stCondLst>
                                        </p:cTn>
                                        <p:tgtEl>
                                          <p:spTgt spid="32983"/>
                                        </p:tgtEl>
                                        <p:attrNameLst>
                                          <p:attrName>style.visibility</p:attrName>
                                        </p:attrNameLst>
                                      </p:cBhvr>
                                      <p:to>
                                        <p:strVal val="visible"/>
                                      </p:to>
                                    </p:set>
                                    <p:animEffect transition="in" filter="barn(inVertical)">
                                      <p:cBhvr>
                                        <p:cTn id="628" dur="500"/>
                                        <p:tgtEl>
                                          <p:spTgt spid="32983"/>
                                        </p:tgtEl>
                                      </p:cBhvr>
                                    </p:animEffect>
                                  </p:childTnLst>
                                </p:cTn>
                              </p:par>
                              <p:par>
                                <p:cTn id="629" presetID="16" presetClass="entr" presetSubtype="21" fill="hold" grpId="0" nodeType="withEffect">
                                  <p:stCondLst>
                                    <p:cond delay="0"/>
                                  </p:stCondLst>
                                  <p:childTnLst>
                                    <p:set>
                                      <p:cBhvr>
                                        <p:cTn id="630" dur="1" fill="hold">
                                          <p:stCondLst>
                                            <p:cond delay="0"/>
                                          </p:stCondLst>
                                        </p:cTn>
                                        <p:tgtEl>
                                          <p:spTgt spid="32984"/>
                                        </p:tgtEl>
                                        <p:attrNameLst>
                                          <p:attrName>style.visibility</p:attrName>
                                        </p:attrNameLst>
                                      </p:cBhvr>
                                      <p:to>
                                        <p:strVal val="visible"/>
                                      </p:to>
                                    </p:set>
                                    <p:animEffect transition="in" filter="barn(inVertical)">
                                      <p:cBhvr>
                                        <p:cTn id="631" dur="500"/>
                                        <p:tgtEl>
                                          <p:spTgt spid="32984"/>
                                        </p:tgtEl>
                                      </p:cBhvr>
                                    </p:animEffect>
                                  </p:childTnLst>
                                </p:cTn>
                              </p:par>
                              <p:par>
                                <p:cTn id="632" presetID="16" presetClass="entr" presetSubtype="21" fill="hold" grpId="0" nodeType="withEffect">
                                  <p:stCondLst>
                                    <p:cond delay="0"/>
                                  </p:stCondLst>
                                  <p:childTnLst>
                                    <p:set>
                                      <p:cBhvr>
                                        <p:cTn id="633" dur="1" fill="hold">
                                          <p:stCondLst>
                                            <p:cond delay="0"/>
                                          </p:stCondLst>
                                        </p:cTn>
                                        <p:tgtEl>
                                          <p:spTgt spid="32985"/>
                                        </p:tgtEl>
                                        <p:attrNameLst>
                                          <p:attrName>style.visibility</p:attrName>
                                        </p:attrNameLst>
                                      </p:cBhvr>
                                      <p:to>
                                        <p:strVal val="visible"/>
                                      </p:to>
                                    </p:set>
                                    <p:animEffect transition="in" filter="barn(inVertical)">
                                      <p:cBhvr>
                                        <p:cTn id="634" dur="500"/>
                                        <p:tgtEl>
                                          <p:spTgt spid="32985"/>
                                        </p:tgtEl>
                                      </p:cBhvr>
                                    </p:animEffect>
                                  </p:childTnLst>
                                </p:cTn>
                              </p:par>
                              <p:par>
                                <p:cTn id="635" presetID="16" presetClass="entr" presetSubtype="21" fill="hold" grpId="0" nodeType="withEffect">
                                  <p:stCondLst>
                                    <p:cond delay="0"/>
                                  </p:stCondLst>
                                  <p:childTnLst>
                                    <p:set>
                                      <p:cBhvr>
                                        <p:cTn id="636" dur="1" fill="hold">
                                          <p:stCondLst>
                                            <p:cond delay="0"/>
                                          </p:stCondLst>
                                        </p:cTn>
                                        <p:tgtEl>
                                          <p:spTgt spid="32986"/>
                                        </p:tgtEl>
                                        <p:attrNameLst>
                                          <p:attrName>style.visibility</p:attrName>
                                        </p:attrNameLst>
                                      </p:cBhvr>
                                      <p:to>
                                        <p:strVal val="visible"/>
                                      </p:to>
                                    </p:set>
                                    <p:animEffect transition="in" filter="barn(inVertical)">
                                      <p:cBhvr>
                                        <p:cTn id="637" dur="500"/>
                                        <p:tgtEl>
                                          <p:spTgt spid="32986"/>
                                        </p:tgtEl>
                                      </p:cBhvr>
                                    </p:animEffect>
                                  </p:childTnLst>
                                </p:cTn>
                              </p:par>
                              <p:par>
                                <p:cTn id="638" presetID="16" presetClass="entr" presetSubtype="21" fill="hold" grpId="0" nodeType="withEffect">
                                  <p:stCondLst>
                                    <p:cond delay="0"/>
                                  </p:stCondLst>
                                  <p:childTnLst>
                                    <p:set>
                                      <p:cBhvr>
                                        <p:cTn id="639" dur="1" fill="hold">
                                          <p:stCondLst>
                                            <p:cond delay="0"/>
                                          </p:stCondLst>
                                        </p:cTn>
                                        <p:tgtEl>
                                          <p:spTgt spid="32987"/>
                                        </p:tgtEl>
                                        <p:attrNameLst>
                                          <p:attrName>style.visibility</p:attrName>
                                        </p:attrNameLst>
                                      </p:cBhvr>
                                      <p:to>
                                        <p:strVal val="visible"/>
                                      </p:to>
                                    </p:set>
                                    <p:animEffect transition="in" filter="barn(inVertical)">
                                      <p:cBhvr>
                                        <p:cTn id="640" dur="500"/>
                                        <p:tgtEl>
                                          <p:spTgt spid="32987"/>
                                        </p:tgtEl>
                                      </p:cBhvr>
                                    </p:animEffect>
                                  </p:childTnLst>
                                </p:cTn>
                              </p:par>
                              <p:par>
                                <p:cTn id="641" presetID="16" presetClass="entr" presetSubtype="21" fill="hold" grpId="0" nodeType="withEffect">
                                  <p:stCondLst>
                                    <p:cond delay="0"/>
                                  </p:stCondLst>
                                  <p:childTnLst>
                                    <p:set>
                                      <p:cBhvr>
                                        <p:cTn id="642" dur="1" fill="hold">
                                          <p:stCondLst>
                                            <p:cond delay="0"/>
                                          </p:stCondLst>
                                        </p:cTn>
                                        <p:tgtEl>
                                          <p:spTgt spid="32988"/>
                                        </p:tgtEl>
                                        <p:attrNameLst>
                                          <p:attrName>style.visibility</p:attrName>
                                        </p:attrNameLst>
                                      </p:cBhvr>
                                      <p:to>
                                        <p:strVal val="visible"/>
                                      </p:to>
                                    </p:set>
                                    <p:animEffect transition="in" filter="barn(inVertical)">
                                      <p:cBhvr>
                                        <p:cTn id="643" dur="500"/>
                                        <p:tgtEl>
                                          <p:spTgt spid="32988"/>
                                        </p:tgtEl>
                                      </p:cBhvr>
                                    </p:animEffect>
                                  </p:childTnLst>
                                </p:cTn>
                              </p:par>
                              <p:par>
                                <p:cTn id="644" presetID="16" presetClass="entr" presetSubtype="21" fill="hold" grpId="0" nodeType="withEffect">
                                  <p:stCondLst>
                                    <p:cond delay="0"/>
                                  </p:stCondLst>
                                  <p:childTnLst>
                                    <p:set>
                                      <p:cBhvr>
                                        <p:cTn id="645" dur="1" fill="hold">
                                          <p:stCondLst>
                                            <p:cond delay="0"/>
                                          </p:stCondLst>
                                        </p:cTn>
                                        <p:tgtEl>
                                          <p:spTgt spid="32989"/>
                                        </p:tgtEl>
                                        <p:attrNameLst>
                                          <p:attrName>style.visibility</p:attrName>
                                        </p:attrNameLst>
                                      </p:cBhvr>
                                      <p:to>
                                        <p:strVal val="visible"/>
                                      </p:to>
                                    </p:set>
                                    <p:animEffect transition="in" filter="barn(inVertical)">
                                      <p:cBhvr>
                                        <p:cTn id="646" dur="500"/>
                                        <p:tgtEl>
                                          <p:spTgt spid="32989"/>
                                        </p:tgtEl>
                                      </p:cBhvr>
                                    </p:animEffect>
                                  </p:childTnLst>
                                </p:cTn>
                              </p:par>
                              <p:par>
                                <p:cTn id="647" presetID="16" presetClass="entr" presetSubtype="21" fill="hold" grpId="0" nodeType="withEffect">
                                  <p:stCondLst>
                                    <p:cond delay="0"/>
                                  </p:stCondLst>
                                  <p:childTnLst>
                                    <p:set>
                                      <p:cBhvr>
                                        <p:cTn id="648" dur="1" fill="hold">
                                          <p:stCondLst>
                                            <p:cond delay="0"/>
                                          </p:stCondLst>
                                        </p:cTn>
                                        <p:tgtEl>
                                          <p:spTgt spid="32990"/>
                                        </p:tgtEl>
                                        <p:attrNameLst>
                                          <p:attrName>style.visibility</p:attrName>
                                        </p:attrNameLst>
                                      </p:cBhvr>
                                      <p:to>
                                        <p:strVal val="visible"/>
                                      </p:to>
                                    </p:set>
                                    <p:animEffect transition="in" filter="barn(inVertical)">
                                      <p:cBhvr>
                                        <p:cTn id="649" dur="500"/>
                                        <p:tgtEl>
                                          <p:spTgt spid="32990"/>
                                        </p:tgtEl>
                                      </p:cBhvr>
                                    </p:animEffect>
                                  </p:childTnLst>
                                </p:cTn>
                              </p:par>
                              <p:par>
                                <p:cTn id="650" presetID="16" presetClass="entr" presetSubtype="21" fill="hold" grpId="0" nodeType="withEffect">
                                  <p:stCondLst>
                                    <p:cond delay="0"/>
                                  </p:stCondLst>
                                  <p:childTnLst>
                                    <p:set>
                                      <p:cBhvr>
                                        <p:cTn id="651" dur="1" fill="hold">
                                          <p:stCondLst>
                                            <p:cond delay="0"/>
                                          </p:stCondLst>
                                        </p:cTn>
                                        <p:tgtEl>
                                          <p:spTgt spid="32991"/>
                                        </p:tgtEl>
                                        <p:attrNameLst>
                                          <p:attrName>style.visibility</p:attrName>
                                        </p:attrNameLst>
                                      </p:cBhvr>
                                      <p:to>
                                        <p:strVal val="visible"/>
                                      </p:to>
                                    </p:set>
                                    <p:animEffect transition="in" filter="barn(inVertical)">
                                      <p:cBhvr>
                                        <p:cTn id="652" dur="500"/>
                                        <p:tgtEl>
                                          <p:spTgt spid="32991"/>
                                        </p:tgtEl>
                                      </p:cBhvr>
                                    </p:animEffect>
                                  </p:childTnLst>
                                </p:cTn>
                              </p:par>
                              <p:par>
                                <p:cTn id="653" presetID="16" presetClass="entr" presetSubtype="21" fill="hold" grpId="0" nodeType="withEffect">
                                  <p:stCondLst>
                                    <p:cond delay="0"/>
                                  </p:stCondLst>
                                  <p:childTnLst>
                                    <p:set>
                                      <p:cBhvr>
                                        <p:cTn id="654" dur="1" fill="hold">
                                          <p:stCondLst>
                                            <p:cond delay="0"/>
                                          </p:stCondLst>
                                        </p:cTn>
                                        <p:tgtEl>
                                          <p:spTgt spid="32992"/>
                                        </p:tgtEl>
                                        <p:attrNameLst>
                                          <p:attrName>style.visibility</p:attrName>
                                        </p:attrNameLst>
                                      </p:cBhvr>
                                      <p:to>
                                        <p:strVal val="visible"/>
                                      </p:to>
                                    </p:set>
                                    <p:animEffect transition="in" filter="barn(inVertical)">
                                      <p:cBhvr>
                                        <p:cTn id="655" dur="500"/>
                                        <p:tgtEl>
                                          <p:spTgt spid="32992"/>
                                        </p:tgtEl>
                                      </p:cBhvr>
                                    </p:animEffect>
                                  </p:childTnLst>
                                </p:cTn>
                              </p:par>
                              <p:par>
                                <p:cTn id="656" presetID="16" presetClass="entr" presetSubtype="21" fill="hold" grpId="0" nodeType="withEffect">
                                  <p:stCondLst>
                                    <p:cond delay="0"/>
                                  </p:stCondLst>
                                  <p:childTnLst>
                                    <p:set>
                                      <p:cBhvr>
                                        <p:cTn id="657" dur="1" fill="hold">
                                          <p:stCondLst>
                                            <p:cond delay="0"/>
                                          </p:stCondLst>
                                        </p:cTn>
                                        <p:tgtEl>
                                          <p:spTgt spid="32993"/>
                                        </p:tgtEl>
                                        <p:attrNameLst>
                                          <p:attrName>style.visibility</p:attrName>
                                        </p:attrNameLst>
                                      </p:cBhvr>
                                      <p:to>
                                        <p:strVal val="visible"/>
                                      </p:to>
                                    </p:set>
                                    <p:animEffect transition="in" filter="barn(inVertical)">
                                      <p:cBhvr>
                                        <p:cTn id="658" dur="500"/>
                                        <p:tgtEl>
                                          <p:spTgt spid="32993"/>
                                        </p:tgtEl>
                                      </p:cBhvr>
                                    </p:animEffect>
                                  </p:childTnLst>
                                </p:cTn>
                              </p:par>
                              <p:par>
                                <p:cTn id="659" presetID="16" presetClass="entr" presetSubtype="21" fill="hold" grpId="0" nodeType="withEffect">
                                  <p:stCondLst>
                                    <p:cond delay="0"/>
                                  </p:stCondLst>
                                  <p:childTnLst>
                                    <p:set>
                                      <p:cBhvr>
                                        <p:cTn id="660" dur="1" fill="hold">
                                          <p:stCondLst>
                                            <p:cond delay="0"/>
                                          </p:stCondLst>
                                        </p:cTn>
                                        <p:tgtEl>
                                          <p:spTgt spid="32994"/>
                                        </p:tgtEl>
                                        <p:attrNameLst>
                                          <p:attrName>style.visibility</p:attrName>
                                        </p:attrNameLst>
                                      </p:cBhvr>
                                      <p:to>
                                        <p:strVal val="visible"/>
                                      </p:to>
                                    </p:set>
                                    <p:animEffect transition="in" filter="barn(inVertical)">
                                      <p:cBhvr>
                                        <p:cTn id="661" dur="500"/>
                                        <p:tgtEl>
                                          <p:spTgt spid="32994"/>
                                        </p:tgtEl>
                                      </p:cBhvr>
                                    </p:animEffect>
                                  </p:childTnLst>
                                </p:cTn>
                              </p:par>
                              <p:par>
                                <p:cTn id="662" presetID="16" presetClass="entr" presetSubtype="21" fill="hold" grpId="0" nodeType="withEffect">
                                  <p:stCondLst>
                                    <p:cond delay="0"/>
                                  </p:stCondLst>
                                  <p:childTnLst>
                                    <p:set>
                                      <p:cBhvr>
                                        <p:cTn id="663" dur="1" fill="hold">
                                          <p:stCondLst>
                                            <p:cond delay="0"/>
                                          </p:stCondLst>
                                        </p:cTn>
                                        <p:tgtEl>
                                          <p:spTgt spid="32995"/>
                                        </p:tgtEl>
                                        <p:attrNameLst>
                                          <p:attrName>style.visibility</p:attrName>
                                        </p:attrNameLst>
                                      </p:cBhvr>
                                      <p:to>
                                        <p:strVal val="visible"/>
                                      </p:to>
                                    </p:set>
                                    <p:animEffect transition="in" filter="barn(inVertical)">
                                      <p:cBhvr>
                                        <p:cTn id="664" dur="500"/>
                                        <p:tgtEl>
                                          <p:spTgt spid="32995"/>
                                        </p:tgtEl>
                                      </p:cBhvr>
                                    </p:animEffect>
                                  </p:childTnLst>
                                </p:cTn>
                              </p:par>
                              <p:par>
                                <p:cTn id="665" presetID="16" presetClass="entr" presetSubtype="21" fill="hold" grpId="0" nodeType="withEffect">
                                  <p:stCondLst>
                                    <p:cond delay="0"/>
                                  </p:stCondLst>
                                  <p:childTnLst>
                                    <p:set>
                                      <p:cBhvr>
                                        <p:cTn id="666" dur="1" fill="hold">
                                          <p:stCondLst>
                                            <p:cond delay="0"/>
                                          </p:stCondLst>
                                        </p:cTn>
                                        <p:tgtEl>
                                          <p:spTgt spid="32996"/>
                                        </p:tgtEl>
                                        <p:attrNameLst>
                                          <p:attrName>style.visibility</p:attrName>
                                        </p:attrNameLst>
                                      </p:cBhvr>
                                      <p:to>
                                        <p:strVal val="visible"/>
                                      </p:to>
                                    </p:set>
                                    <p:animEffect transition="in" filter="barn(inVertical)">
                                      <p:cBhvr>
                                        <p:cTn id="667" dur="500"/>
                                        <p:tgtEl>
                                          <p:spTgt spid="32996"/>
                                        </p:tgtEl>
                                      </p:cBhvr>
                                    </p:animEffect>
                                  </p:childTnLst>
                                </p:cTn>
                              </p:par>
                              <p:par>
                                <p:cTn id="668" presetID="16" presetClass="entr" presetSubtype="21" fill="hold" grpId="0" nodeType="withEffect">
                                  <p:stCondLst>
                                    <p:cond delay="0"/>
                                  </p:stCondLst>
                                  <p:childTnLst>
                                    <p:set>
                                      <p:cBhvr>
                                        <p:cTn id="669" dur="1" fill="hold">
                                          <p:stCondLst>
                                            <p:cond delay="0"/>
                                          </p:stCondLst>
                                        </p:cTn>
                                        <p:tgtEl>
                                          <p:spTgt spid="32997"/>
                                        </p:tgtEl>
                                        <p:attrNameLst>
                                          <p:attrName>style.visibility</p:attrName>
                                        </p:attrNameLst>
                                      </p:cBhvr>
                                      <p:to>
                                        <p:strVal val="visible"/>
                                      </p:to>
                                    </p:set>
                                    <p:animEffect transition="in" filter="barn(inVertical)">
                                      <p:cBhvr>
                                        <p:cTn id="670" dur="500"/>
                                        <p:tgtEl>
                                          <p:spTgt spid="32997"/>
                                        </p:tgtEl>
                                      </p:cBhvr>
                                    </p:animEffect>
                                  </p:childTnLst>
                                </p:cTn>
                              </p:par>
                              <p:par>
                                <p:cTn id="671" presetID="16" presetClass="entr" presetSubtype="21" fill="hold" grpId="0" nodeType="withEffect">
                                  <p:stCondLst>
                                    <p:cond delay="0"/>
                                  </p:stCondLst>
                                  <p:childTnLst>
                                    <p:set>
                                      <p:cBhvr>
                                        <p:cTn id="672" dur="1" fill="hold">
                                          <p:stCondLst>
                                            <p:cond delay="0"/>
                                          </p:stCondLst>
                                        </p:cTn>
                                        <p:tgtEl>
                                          <p:spTgt spid="32998"/>
                                        </p:tgtEl>
                                        <p:attrNameLst>
                                          <p:attrName>style.visibility</p:attrName>
                                        </p:attrNameLst>
                                      </p:cBhvr>
                                      <p:to>
                                        <p:strVal val="visible"/>
                                      </p:to>
                                    </p:set>
                                    <p:animEffect transition="in" filter="barn(inVertical)">
                                      <p:cBhvr>
                                        <p:cTn id="673" dur="500"/>
                                        <p:tgtEl>
                                          <p:spTgt spid="32998"/>
                                        </p:tgtEl>
                                      </p:cBhvr>
                                    </p:animEffect>
                                  </p:childTnLst>
                                </p:cTn>
                              </p:par>
                              <p:par>
                                <p:cTn id="674" presetID="16" presetClass="entr" presetSubtype="21" fill="hold" grpId="0" nodeType="withEffect">
                                  <p:stCondLst>
                                    <p:cond delay="0"/>
                                  </p:stCondLst>
                                  <p:childTnLst>
                                    <p:set>
                                      <p:cBhvr>
                                        <p:cTn id="675" dur="1" fill="hold">
                                          <p:stCondLst>
                                            <p:cond delay="0"/>
                                          </p:stCondLst>
                                        </p:cTn>
                                        <p:tgtEl>
                                          <p:spTgt spid="32999"/>
                                        </p:tgtEl>
                                        <p:attrNameLst>
                                          <p:attrName>style.visibility</p:attrName>
                                        </p:attrNameLst>
                                      </p:cBhvr>
                                      <p:to>
                                        <p:strVal val="visible"/>
                                      </p:to>
                                    </p:set>
                                    <p:animEffect transition="in" filter="barn(inVertical)">
                                      <p:cBhvr>
                                        <p:cTn id="676" dur="500"/>
                                        <p:tgtEl>
                                          <p:spTgt spid="32999"/>
                                        </p:tgtEl>
                                      </p:cBhvr>
                                    </p:animEffect>
                                  </p:childTnLst>
                                </p:cTn>
                              </p:par>
                              <p:par>
                                <p:cTn id="677" presetID="16" presetClass="entr" presetSubtype="21" fill="hold" grpId="0" nodeType="withEffect">
                                  <p:stCondLst>
                                    <p:cond delay="0"/>
                                  </p:stCondLst>
                                  <p:childTnLst>
                                    <p:set>
                                      <p:cBhvr>
                                        <p:cTn id="678" dur="1" fill="hold">
                                          <p:stCondLst>
                                            <p:cond delay="0"/>
                                          </p:stCondLst>
                                        </p:cTn>
                                        <p:tgtEl>
                                          <p:spTgt spid="33000"/>
                                        </p:tgtEl>
                                        <p:attrNameLst>
                                          <p:attrName>style.visibility</p:attrName>
                                        </p:attrNameLst>
                                      </p:cBhvr>
                                      <p:to>
                                        <p:strVal val="visible"/>
                                      </p:to>
                                    </p:set>
                                    <p:animEffect transition="in" filter="barn(inVertical)">
                                      <p:cBhvr>
                                        <p:cTn id="679" dur="500"/>
                                        <p:tgtEl>
                                          <p:spTgt spid="33000"/>
                                        </p:tgtEl>
                                      </p:cBhvr>
                                    </p:animEffect>
                                  </p:childTnLst>
                                </p:cTn>
                              </p:par>
                              <p:par>
                                <p:cTn id="680" presetID="16" presetClass="entr" presetSubtype="21" fill="hold" grpId="0" nodeType="withEffect">
                                  <p:stCondLst>
                                    <p:cond delay="0"/>
                                  </p:stCondLst>
                                  <p:childTnLst>
                                    <p:set>
                                      <p:cBhvr>
                                        <p:cTn id="681" dur="1" fill="hold">
                                          <p:stCondLst>
                                            <p:cond delay="0"/>
                                          </p:stCondLst>
                                        </p:cTn>
                                        <p:tgtEl>
                                          <p:spTgt spid="33001"/>
                                        </p:tgtEl>
                                        <p:attrNameLst>
                                          <p:attrName>style.visibility</p:attrName>
                                        </p:attrNameLst>
                                      </p:cBhvr>
                                      <p:to>
                                        <p:strVal val="visible"/>
                                      </p:to>
                                    </p:set>
                                    <p:animEffect transition="in" filter="barn(inVertical)">
                                      <p:cBhvr>
                                        <p:cTn id="682" dur="500"/>
                                        <p:tgtEl>
                                          <p:spTgt spid="33001"/>
                                        </p:tgtEl>
                                      </p:cBhvr>
                                    </p:animEffect>
                                  </p:childTnLst>
                                </p:cTn>
                              </p:par>
                              <p:par>
                                <p:cTn id="683" presetID="16" presetClass="entr" presetSubtype="21" fill="hold" grpId="0" nodeType="withEffect">
                                  <p:stCondLst>
                                    <p:cond delay="0"/>
                                  </p:stCondLst>
                                  <p:childTnLst>
                                    <p:set>
                                      <p:cBhvr>
                                        <p:cTn id="684" dur="1" fill="hold">
                                          <p:stCondLst>
                                            <p:cond delay="0"/>
                                          </p:stCondLst>
                                        </p:cTn>
                                        <p:tgtEl>
                                          <p:spTgt spid="33002"/>
                                        </p:tgtEl>
                                        <p:attrNameLst>
                                          <p:attrName>style.visibility</p:attrName>
                                        </p:attrNameLst>
                                      </p:cBhvr>
                                      <p:to>
                                        <p:strVal val="visible"/>
                                      </p:to>
                                    </p:set>
                                    <p:animEffect transition="in" filter="barn(inVertical)">
                                      <p:cBhvr>
                                        <p:cTn id="685" dur="500"/>
                                        <p:tgtEl>
                                          <p:spTgt spid="33002"/>
                                        </p:tgtEl>
                                      </p:cBhvr>
                                    </p:animEffect>
                                  </p:childTnLst>
                                </p:cTn>
                              </p:par>
                              <p:par>
                                <p:cTn id="686" presetID="16" presetClass="entr" presetSubtype="21" fill="hold" grpId="0" nodeType="withEffect">
                                  <p:stCondLst>
                                    <p:cond delay="0"/>
                                  </p:stCondLst>
                                  <p:childTnLst>
                                    <p:set>
                                      <p:cBhvr>
                                        <p:cTn id="687" dur="1" fill="hold">
                                          <p:stCondLst>
                                            <p:cond delay="0"/>
                                          </p:stCondLst>
                                        </p:cTn>
                                        <p:tgtEl>
                                          <p:spTgt spid="33003"/>
                                        </p:tgtEl>
                                        <p:attrNameLst>
                                          <p:attrName>style.visibility</p:attrName>
                                        </p:attrNameLst>
                                      </p:cBhvr>
                                      <p:to>
                                        <p:strVal val="visible"/>
                                      </p:to>
                                    </p:set>
                                    <p:animEffect transition="in" filter="barn(inVertical)">
                                      <p:cBhvr>
                                        <p:cTn id="688" dur="500"/>
                                        <p:tgtEl>
                                          <p:spTgt spid="33003"/>
                                        </p:tgtEl>
                                      </p:cBhvr>
                                    </p:animEffect>
                                  </p:childTnLst>
                                </p:cTn>
                              </p:par>
                              <p:par>
                                <p:cTn id="689" presetID="16" presetClass="entr" presetSubtype="21" fill="hold" grpId="0" nodeType="withEffect">
                                  <p:stCondLst>
                                    <p:cond delay="0"/>
                                  </p:stCondLst>
                                  <p:childTnLst>
                                    <p:set>
                                      <p:cBhvr>
                                        <p:cTn id="690" dur="1" fill="hold">
                                          <p:stCondLst>
                                            <p:cond delay="0"/>
                                          </p:stCondLst>
                                        </p:cTn>
                                        <p:tgtEl>
                                          <p:spTgt spid="33004"/>
                                        </p:tgtEl>
                                        <p:attrNameLst>
                                          <p:attrName>style.visibility</p:attrName>
                                        </p:attrNameLst>
                                      </p:cBhvr>
                                      <p:to>
                                        <p:strVal val="visible"/>
                                      </p:to>
                                    </p:set>
                                    <p:animEffect transition="in" filter="barn(inVertical)">
                                      <p:cBhvr>
                                        <p:cTn id="691" dur="500"/>
                                        <p:tgtEl>
                                          <p:spTgt spid="33004"/>
                                        </p:tgtEl>
                                      </p:cBhvr>
                                    </p:animEffect>
                                  </p:childTnLst>
                                </p:cTn>
                              </p:par>
                              <p:par>
                                <p:cTn id="692" presetID="16" presetClass="entr" presetSubtype="21" fill="hold" grpId="0" nodeType="withEffect">
                                  <p:stCondLst>
                                    <p:cond delay="0"/>
                                  </p:stCondLst>
                                  <p:childTnLst>
                                    <p:set>
                                      <p:cBhvr>
                                        <p:cTn id="693" dur="1" fill="hold">
                                          <p:stCondLst>
                                            <p:cond delay="0"/>
                                          </p:stCondLst>
                                        </p:cTn>
                                        <p:tgtEl>
                                          <p:spTgt spid="33005"/>
                                        </p:tgtEl>
                                        <p:attrNameLst>
                                          <p:attrName>style.visibility</p:attrName>
                                        </p:attrNameLst>
                                      </p:cBhvr>
                                      <p:to>
                                        <p:strVal val="visible"/>
                                      </p:to>
                                    </p:set>
                                    <p:animEffect transition="in" filter="barn(inVertical)">
                                      <p:cBhvr>
                                        <p:cTn id="694" dur="500"/>
                                        <p:tgtEl>
                                          <p:spTgt spid="33005"/>
                                        </p:tgtEl>
                                      </p:cBhvr>
                                    </p:animEffect>
                                  </p:childTnLst>
                                </p:cTn>
                              </p:par>
                              <p:par>
                                <p:cTn id="695" presetID="16" presetClass="entr" presetSubtype="21" fill="hold" grpId="0" nodeType="withEffect">
                                  <p:stCondLst>
                                    <p:cond delay="0"/>
                                  </p:stCondLst>
                                  <p:childTnLst>
                                    <p:set>
                                      <p:cBhvr>
                                        <p:cTn id="696" dur="1" fill="hold">
                                          <p:stCondLst>
                                            <p:cond delay="0"/>
                                          </p:stCondLst>
                                        </p:cTn>
                                        <p:tgtEl>
                                          <p:spTgt spid="33006"/>
                                        </p:tgtEl>
                                        <p:attrNameLst>
                                          <p:attrName>style.visibility</p:attrName>
                                        </p:attrNameLst>
                                      </p:cBhvr>
                                      <p:to>
                                        <p:strVal val="visible"/>
                                      </p:to>
                                    </p:set>
                                    <p:animEffect transition="in" filter="barn(inVertical)">
                                      <p:cBhvr>
                                        <p:cTn id="697" dur="500"/>
                                        <p:tgtEl>
                                          <p:spTgt spid="33006"/>
                                        </p:tgtEl>
                                      </p:cBhvr>
                                    </p:animEffect>
                                  </p:childTnLst>
                                </p:cTn>
                              </p:par>
                              <p:par>
                                <p:cTn id="698" presetID="16" presetClass="entr" presetSubtype="21" fill="hold" grpId="0" nodeType="withEffect">
                                  <p:stCondLst>
                                    <p:cond delay="0"/>
                                  </p:stCondLst>
                                  <p:childTnLst>
                                    <p:set>
                                      <p:cBhvr>
                                        <p:cTn id="699" dur="1" fill="hold">
                                          <p:stCondLst>
                                            <p:cond delay="0"/>
                                          </p:stCondLst>
                                        </p:cTn>
                                        <p:tgtEl>
                                          <p:spTgt spid="33007"/>
                                        </p:tgtEl>
                                        <p:attrNameLst>
                                          <p:attrName>style.visibility</p:attrName>
                                        </p:attrNameLst>
                                      </p:cBhvr>
                                      <p:to>
                                        <p:strVal val="visible"/>
                                      </p:to>
                                    </p:set>
                                    <p:animEffect transition="in" filter="barn(inVertical)">
                                      <p:cBhvr>
                                        <p:cTn id="700" dur="500"/>
                                        <p:tgtEl>
                                          <p:spTgt spid="33007"/>
                                        </p:tgtEl>
                                      </p:cBhvr>
                                    </p:animEffect>
                                  </p:childTnLst>
                                </p:cTn>
                              </p:par>
                              <p:par>
                                <p:cTn id="701" presetID="16" presetClass="entr" presetSubtype="21" fill="hold" grpId="0" nodeType="withEffect">
                                  <p:stCondLst>
                                    <p:cond delay="0"/>
                                  </p:stCondLst>
                                  <p:childTnLst>
                                    <p:set>
                                      <p:cBhvr>
                                        <p:cTn id="702" dur="1" fill="hold">
                                          <p:stCondLst>
                                            <p:cond delay="0"/>
                                          </p:stCondLst>
                                        </p:cTn>
                                        <p:tgtEl>
                                          <p:spTgt spid="33008"/>
                                        </p:tgtEl>
                                        <p:attrNameLst>
                                          <p:attrName>style.visibility</p:attrName>
                                        </p:attrNameLst>
                                      </p:cBhvr>
                                      <p:to>
                                        <p:strVal val="visible"/>
                                      </p:to>
                                    </p:set>
                                    <p:animEffect transition="in" filter="barn(inVertical)">
                                      <p:cBhvr>
                                        <p:cTn id="703" dur="500"/>
                                        <p:tgtEl>
                                          <p:spTgt spid="33008"/>
                                        </p:tgtEl>
                                      </p:cBhvr>
                                    </p:animEffect>
                                  </p:childTnLst>
                                </p:cTn>
                              </p:par>
                              <p:par>
                                <p:cTn id="704" presetID="16" presetClass="entr" presetSubtype="21" fill="hold" grpId="0" nodeType="withEffect">
                                  <p:stCondLst>
                                    <p:cond delay="0"/>
                                  </p:stCondLst>
                                  <p:childTnLst>
                                    <p:set>
                                      <p:cBhvr>
                                        <p:cTn id="705" dur="1" fill="hold">
                                          <p:stCondLst>
                                            <p:cond delay="0"/>
                                          </p:stCondLst>
                                        </p:cTn>
                                        <p:tgtEl>
                                          <p:spTgt spid="33009"/>
                                        </p:tgtEl>
                                        <p:attrNameLst>
                                          <p:attrName>style.visibility</p:attrName>
                                        </p:attrNameLst>
                                      </p:cBhvr>
                                      <p:to>
                                        <p:strVal val="visible"/>
                                      </p:to>
                                    </p:set>
                                    <p:animEffect transition="in" filter="barn(inVertical)">
                                      <p:cBhvr>
                                        <p:cTn id="706" dur="500"/>
                                        <p:tgtEl>
                                          <p:spTgt spid="33009"/>
                                        </p:tgtEl>
                                      </p:cBhvr>
                                    </p:animEffect>
                                  </p:childTnLst>
                                </p:cTn>
                              </p:par>
                              <p:par>
                                <p:cTn id="707" presetID="16" presetClass="entr" presetSubtype="21" fill="hold" grpId="0" nodeType="withEffect">
                                  <p:stCondLst>
                                    <p:cond delay="0"/>
                                  </p:stCondLst>
                                  <p:childTnLst>
                                    <p:set>
                                      <p:cBhvr>
                                        <p:cTn id="708" dur="1" fill="hold">
                                          <p:stCondLst>
                                            <p:cond delay="0"/>
                                          </p:stCondLst>
                                        </p:cTn>
                                        <p:tgtEl>
                                          <p:spTgt spid="33010"/>
                                        </p:tgtEl>
                                        <p:attrNameLst>
                                          <p:attrName>style.visibility</p:attrName>
                                        </p:attrNameLst>
                                      </p:cBhvr>
                                      <p:to>
                                        <p:strVal val="visible"/>
                                      </p:to>
                                    </p:set>
                                    <p:animEffect transition="in" filter="barn(inVertical)">
                                      <p:cBhvr>
                                        <p:cTn id="709" dur="500"/>
                                        <p:tgtEl>
                                          <p:spTgt spid="33010"/>
                                        </p:tgtEl>
                                      </p:cBhvr>
                                    </p:animEffect>
                                  </p:childTnLst>
                                </p:cTn>
                              </p:par>
                              <p:par>
                                <p:cTn id="710" presetID="16" presetClass="entr" presetSubtype="21" fill="hold" grpId="0" nodeType="withEffect">
                                  <p:stCondLst>
                                    <p:cond delay="0"/>
                                  </p:stCondLst>
                                  <p:childTnLst>
                                    <p:set>
                                      <p:cBhvr>
                                        <p:cTn id="711" dur="1" fill="hold">
                                          <p:stCondLst>
                                            <p:cond delay="0"/>
                                          </p:stCondLst>
                                        </p:cTn>
                                        <p:tgtEl>
                                          <p:spTgt spid="33011"/>
                                        </p:tgtEl>
                                        <p:attrNameLst>
                                          <p:attrName>style.visibility</p:attrName>
                                        </p:attrNameLst>
                                      </p:cBhvr>
                                      <p:to>
                                        <p:strVal val="visible"/>
                                      </p:to>
                                    </p:set>
                                    <p:animEffect transition="in" filter="barn(inVertical)">
                                      <p:cBhvr>
                                        <p:cTn id="712" dur="500"/>
                                        <p:tgtEl>
                                          <p:spTgt spid="33011"/>
                                        </p:tgtEl>
                                      </p:cBhvr>
                                    </p:animEffect>
                                  </p:childTnLst>
                                </p:cTn>
                              </p:par>
                              <p:par>
                                <p:cTn id="713" presetID="16" presetClass="entr" presetSubtype="21" fill="hold" grpId="0" nodeType="withEffect">
                                  <p:stCondLst>
                                    <p:cond delay="0"/>
                                  </p:stCondLst>
                                  <p:childTnLst>
                                    <p:set>
                                      <p:cBhvr>
                                        <p:cTn id="714" dur="1" fill="hold">
                                          <p:stCondLst>
                                            <p:cond delay="0"/>
                                          </p:stCondLst>
                                        </p:cTn>
                                        <p:tgtEl>
                                          <p:spTgt spid="33012"/>
                                        </p:tgtEl>
                                        <p:attrNameLst>
                                          <p:attrName>style.visibility</p:attrName>
                                        </p:attrNameLst>
                                      </p:cBhvr>
                                      <p:to>
                                        <p:strVal val="visible"/>
                                      </p:to>
                                    </p:set>
                                    <p:animEffect transition="in" filter="barn(inVertical)">
                                      <p:cBhvr>
                                        <p:cTn id="715" dur="500"/>
                                        <p:tgtEl>
                                          <p:spTgt spid="33012"/>
                                        </p:tgtEl>
                                      </p:cBhvr>
                                    </p:animEffect>
                                  </p:childTnLst>
                                </p:cTn>
                              </p:par>
                              <p:par>
                                <p:cTn id="716" presetID="16" presetClass="entr" presetSubtype="21" fill="hold" grpId="0" nodeType="withEffect">
                                  <p:stCondLst>
                                    <p:cond delay="0"/>
                                  </p:stCondLst>
                                  <p:childTnLst>
                                    <p:set>
                                      <p:cBhvr>
                                        <p:cTn id="717" dur="1" fill="hold">
                                          <p:stCondLst>
                                            <p:cond delay="0"/>
                                          </p:stCondLst>
                                        </p:cTn>
                                        <p:tgtEl>
                                          <p:spTgt spid="33013"/>
                                        </p:tgtEl>
                                        <p:attrNameLst>
                                          <p:attrName>style.visibility</p:attrName>
                                        </p:attrNameLst>
                                      </p:cBhvr>
                                      <p:to>
                                        <p:strVal val="visible"/>
                                      </p:to>
                                    </p:set>
                                    <p:animEffect transition="in" filter="barn(inVertical)">
                                      <p:cBhvr>
                                        <p:cTn id="718" dur="500"/>
                                        <p:tgtEl>
                                          <p:spTgt spid="33013"/>
                                        </p:tgtEl>
                                      </p:cBhvr>
                                    </p:animEffect>
                                  </p:childTnLst>
                                </p:cTn>
                              </p:par>
                              <p:par>
                                <p:cTn id="719" presetID="16" presetClass="entr" presetSubtype="21" fill="hold" grpId="0" nodeType="withEffect">
                                  <p:stCondLst>
                                    <p:cond delay="0"/>
                                  </p:stCondLst>
                                  <p:childTnLst>
                                    <p:set>
                                      <p:cBhvr>
                                        <p:cTn id="720" dur="1" fill="hold">
                                          <p:stCondLst>
                                            <p:cond delay="0"/>
                                          </p:stCondLst>
                                        </p:cTn>
                                        <p:tgtEl>
                                          <p:spTgt spid="33014"/>
                                        </p:tgtEl>
                                        <p:attrNameLst>
                                          <p:attrName>style.visibility</p:attrName>
                                        </p:attrNameLst>
                                      </p:cBhvr>
                                      <p:to>
                                        <p:strVal val="visible"/>
                                      </p:to>
                                    </p:set>
                                    <p:animEffect transition="in" filter="barn(inVertical)">
                                      <p:cBhvr>
                                        <p:cTn id="721" dur="500"/>
                                        <p:tgtEl>
                                          <p:spTgt spid="33014"/>
                                        </p:tgtEl>
                                      </p:cBhvr>
                                    </p:animEffect>
                                  </p:childTnLst>
                                </p:cTn>
                              </p:par>
                              <p:par>
                                <p:cTn id="722" presetID="16" presetClass="entr" presetSubtype="21" fill="hold" grpId="0" nodeType="withEffect">
                                  <p:stCondLst>
                                    <p:cond delay="0"/>
                                  </p:stCondLst>
                                  <p:childTnLst>
                                    <p:set>
                                      <p:cBhvr>
                                        <p:cTn id="723" dur="1" fill="hold">
                                          <p:stCondLst>
                                            <p:cond delay="0"/>
                                          </p:stCondLst>
                                        </p:cTn>
                                        <p:tgtEl>
                                          <p:spTgt spid="33015"/>
                                        </p:tgtEl>
                                        <p:attrNameLst>
                                          <p:attrName>style.visibility</p:attrName>
                                        </p:attrNameLst>
                                      </p:cBhvr>
                                      <p:to>
                                        <p:strVal val="visible"/>
                                      </p:to>
                                    </p:set>
                                    <p:animEffect transition="in" filter="barn(inVertical)">
                                      <p:cBhvr>
                                        <p:cTn id="724" dur="500"/>
                                        <p:tgtEl>
                                          <p:spTgt spid="33015"/>
                                        </p:tgtEl>
                                      </p:cBhvr>
                                    </p:animEffect>
                                  </p:childTnLst>
                                </p:cTn>
                              </p:par>
                              <p:par>
                                <p:cTn id="725" presetID="16" presetClass="entr" presetSubtype="21" fill="hold" grpId="0" nodeType="withEffect">
                                  <p:stCondLst>
                                    <p:cond delay="0"/>
                                  </p:stCondLst>
                                  <p:childTnLst>
                                    <p:set>
                                      <p:cBhvr>
                                        <p:cTn id="726" dur="1" fill="hold">
                                          <p:stCondLst>
                                            <p:cond delay="0"/>
                                          </p:stCondLst>
                                        </p:cTn>
                                        <p:tgtEl>
                                          <p:spTgt spid="33016"/>
                                        </p:tgtEl>
                                        <p:attrNameLst>
                                          <p:attrName>style.visibility</p:attrName>
                                        </p:attrNameLst>
                                      </p:cBhvr>
                                      <p:to>
                                        <p:strVal val="visible"/>
                                      </p:to>
                                    </p:set>
                                    <p:animEffect transition="in" filter="barn(inVertical)">
                                      <p:cBhvr>
                                        <p:cTn id="727" dur="500"/>
                                        <p:tgtEl>
                                          <p:spTgt spid="33016"/>
                                        </p:tgtEl>
                                      </p:cBhvr>
                                    </p:animEffect>
                                  </p:childTnLst>
                                </p:cTn>
                              </p:par>
                              <p:par>
                                <p:cTn id="728" presetID="16" presetClass="entr" presetSubtype="21" fill="hold" grpId="0" nodeType="withEffect">
                                  <p:stCondLst>
                                    <p:cond delay="0"/>
                                  </p:stCondLst>
                                  <p:childTnLst>
                                    <p:set>
                                      <p:cBhvr>
                                        <p:cTn id="729" dur="1" fill="hold">
                                          <p:stCondLst>
                                            <p:cond delay="0"/>
                                          </p:stCondLst>
                                        </p:cTn>
                                        <p:tgtEl>
                                          <p:spTgt spid="33017"/>
                                        </p:tgtEl>
                                        <p:attrNameLst>
                                          <p:attrName>style.visibility</p:attrName>
                                        </p:attrNameLst>
                                      </p:cBhvr>
                                      <p:to>
                                        <p:strVal val="visible"/>
                                      </p:to>
                                    </p:set>
                                    <p:animEffect transition="in" filter="barn(inVertical)">
                                      <p:cBhvr>
                                        <p:cTn id="730" dur="500"/>
                                        <p:tgtEl>
                                          <p:spTgt spid="33017"/>
                                        </p:tgtEl>
                                      </p:cBhvr>
                                    </p:animEffect>
                                  </p:childTnLst>
                                </p:cTn>
                              </p:par>
                              <p:par>
                                <p:cTn id="731" presetID="16" presetClass="entr" presetSubtype="21" fill="hold" grpId="0" nodeType="withEffect">
                                  <p:stCondLst>
                                    <p:cond delay="0"/>
                                  </p:stCondLst>
                                  <p:childTnLst>
                                    <p:set>
                                      <p:cBhvr>
                                        <p:cTn id="732" dur="1" fill="hold">
                                          <p:stCondLst>
                                            <p:cond delay="0"/>
                                          </p:stCondLst>
                                        </p:cTn>
                                        <p:tgtEl>
                                          <p:spTgt spid="33018"/>
                                        </p:tgtEl>
                                        <p:attrNameLst>
                                          <p:attrName>style.visibility</p:attrName>
                                        </p:attrNameLst>
                                      </p:cBhvr>
                                      <p:to>
                                        <p:strVal val="visible"/>
                                      </p:to>
                                    </p:set>
                                    <p:animEffect transition="in" filter="barn(inVertical)">
                                      <p:cBhvr>
                                        <p:cTn id="733" dur="500"/>
                                        <p:tgtEl>
                                          <p:spTgt spid="33018"/>
                                        </p:tgtEl>
                                      </p:cBhvr>
                                    </p:animEffect>
                                  </p:childTnLst>
                                </p:cTn>
                              </p:par>
                              <p:par>
                                <p:cTn id="734" presetID="16" presetClass="entr" presetSubtype="21" fill="hold" grpId="0" nodeType="withEffect">
                                  <p:stCondLst>
                                    <p:cond delay="0"/>
                                  </p:stCondLst>
                                  <p:childTnLst>
                                    <p:set>
                                      <p:cBhvr>
                                        <p:cTn id="735" dur="1" fill="hold">
                                          <p:stCondLst>
                                            <p:cond delay="0"/>
                                          </p:stCondLst>
                                        </p:cTn>
                                        <p:tgtEl>
                                          <p:spTgt spid="33019"/>
                                        </p:tgtEl>
                                        <p:attrNameLst>
                                          <p:attrName>style.visibility</p:attrName>
                                        </p:attrNameLst>
                                      </p:cBhvr>
                                      <p:to>
                                        <p:strVal val="visible"/>
                                      </p:to>
                                    </p:set>
                                    <p:animEffect transition="in" filter="barn(inVertical)">
                                      <p:cBhvr>
                                        <p:cTn id="736" dur="500"/>
                                        <p:tgtEl>
                                          <p:spTgt spid="33019"/>
                                        </p:tgtEl>
                                      </p:cBhvr>
                                    </p:animEffect>
                                  </p:childTnLst>
                                </p:cTn>
                              </p:par>
                              <p:par>
                                <p:cTn id="737" presetID="16" presetClass="entr" presetSubtype="21" fill="hold" grpId="0" nodeType="withEffect">
                                  <p:stCondLst>
                                    <p:cond delay="0"/>
                                  </p:stCondLst>
                                  <p:childTnLst>
                                    <p:set>
                                      <p:cBhvr>
                                        <p:cTn id="738" dur="1" fill="hold">
                                          <p:stCondLst>
                                            <p:cond delay="0"/>
                                          </p:stCondLst>
                                        </p:cTn>
                                        <p:tgtEl>
                                          <p:spTgt spid="33020"/>
                                        </p:tgtEl>
                                        <p:attrNameLst>
                                          <p:attrName>style.visibility</p:attrName>
                                        </p:attrNameLst>
                                      </p:cBhvr>
                                      <p:to>
                                        <p:strVal val="visible"/>
                                      </p:to>
                                    </p:set>
                                    <p:animEffect transition="in" filter="barn(inVertical)">
                                      <p:cBhvr>
                                        <p:cTn id="739" dur="500"/>
                                        <p:tgtEl>
                                          <p:spTgt spid="33020"/>
                                        </p:tgtEl>
                                      </p:cBhvr>
                                    </p:animEffect>
                                  </p:childTnLst>
                                </p:cTn>
                              </p:par>
                              <p:par>
                                <p:cTn id="740" presetID="16" presetClass="entr" presetSubtype="21" fill="hold" grpId="0" nodeType="withEffect">
                                  <p:stCondLst>
                                    <p:cond delay="0"/>
                                  </p:stCondLst>
                                  <p:childTnLst>
                                    <p:set>
                                      <p:cBhvr>
                                        <p:cTn id="741" dur="1" fill="hold">
                                          <p:stCondLst>
                                            <p:cond delay="0"/>
                                          </p:stCondLst>
                                        </p:cTn>
                                        <p:tgtEl>
                                          <p:spTgt spid="33021"/>
                                        </p:tgtEl>
                                        <p:attrNameLst>
                                          <p:attrName>style.visibility</p:attrName>
                                        </p:attrNameLst>
                                      </p:cBhvr>
                                      <p:to>
                                        <p:strVal val="visible"/>
                                      </p:to>
                                    </p:set>
                                    <p:animEffect transition="in" filter="barn(inVertical)">
                                      <p:cBhvr>
                                        <p:cTn id="742" dur="500"/>
                                        <p:tgtEl>
                                          <p:spTgt spid="33021"/>
                                        </p:tgtEl>
                                      </p:cBhvr>
                                    </p:animEffect>
                                  </p:childTnLst>
                                </p:cTn>
                              </p:par>
                              <p:par>
                                <p:cTn id="743" presetID="16" presetClass="entr" presetSubtype="21" fill="hold" grpId="0" nodeType="withEffect">
                                  <p:stCondLst>
                                    <p:cond delay="0"/>
                                  </p:stCondLst>
                                  <p:childTnLst>
                                    <p:set>
                                      <p:cBhvr>
                                        <p:cTn id="744" dur="1" fill="hold">
                                          <p:stCondLst>
                                            <p:cond delay="0"/>
                                          </p:stCondLst>
                                        </p:cTn>
                                        <p:tgtEl>
                                          <p:spTgt spid="33022"/>
                                        </p:tgtEl>
                                        <p:attrNameLst>
                                          <p:attrName>style.visibility</p:attrName>
                                        </p:attrNameLst>
                                      </p:cBhvr>
                                      <p:to>
                                        <p:strVal val="visible"/>
                                      </p:to>
                                    </p:set>
                                    <p:animEffect transition="in" filter="barn(inVertical)">
                                      <p:cBhvr>
                                        <p:cTn id="745" dur="500"/>
                                        <p:tgtEl>
                                          <p:spTgt spid="33022"/>
                                        </p:tgtEl>
                                      </p:cBhvr>
                                    </p:animEffect>
                                  </p:childTnLst>
                                </p:cTn>
                              </p:par>
                              <p:par>
                                <p:cTn id="746" presetID="16" presetClass="entr" presetSubtype="21" fill="hold" grpId="0" nodeType="withEffect">
                                  <p:stCondLst>
                                    <p:cond delay="0"/>
                                  </p:stCondLst>
                                  <p:childTnLst>
                                    <p:set>
                                      <p:cBhvr>
                                        <p:cTn id="747" dur="1" fill="hold">
                                          <p:stCondLst>
                                            <p:cond delay="0"/>
                                          </p:stCondLst>
                                        </p:cTn>
                                        <p:tgtEl>
                                          <p:spTgt spid="33023"/>
                                        </p:tgtEl>
                                        <p:attrNameLst>
                                          <p:attrName>style.visibility</p:attrName>
                                        </p:attrNameLst>
                                      </p:cBhvr>
                                      <p:to>
                                        <p:strVal val="visible"/>
                                      </p:to>
                                    </p:set>
                                    <p:animEffect transition="in" filter="barn(inVertical)">
                                      <p:cBhvr>
                                        <p:cTn id="748" dur="500"/>
                                        <p:tgtEl>
                                          <p:spTgt spid="33023"/>
                                        </p:tgtEl>
                                      </p:cBhvr>
                                    </p:animEffect>
                                  </p:childTnLst>
                                </p:cTn>
                              </p:par>
                              <p:par>
                                <p:cTn id="749" presetID="16" presetClass="entr" presetSubtype="21" fill="hold" grpId="0" nodeType="withEffect">
                                  <p:stCondLst>
                                    <p:cond delay="0"/>
                                  </p:stCondLst>
                                  <p:childTnLst>
                                    <p:set>
                                      <p:cBhvr>
                                        <p:cTn id="750" dur="1" fill="hold">
                                          <p:stCondLst>
                                            <p:cond delay="0"/>
                                          </p:stCondLst>
                                        </p:cTn>
                                        <p:tgtEl>
                                          <p:spTgt spid="33024"/>
                                        </p:tgtEl>
                                        <p:attrNameLst>
                                          <p:attrName>style.visibility</p:attrName>
                                        </p:attrNameLst>
                                      </p:cBhvr>
                                      <p:to>
                                        <p:strVal val="visible"/>
                                      </p:to>
                                    </p:set>
                                    <p:animEffect transition="in" filter="barn(inVertical)">
                                      <p:cBhvr>
                                        <p:cTn id="751" dur="500"/>
                                        <p:tgtEl>
                                          <p:spTgt spid="33024"/>
                                        </p:tgtEl>
                                      </p:cBhvr>
                                    </p:animEffect>
                                  </p:childTnLst>
                                </p:cTn>
                              </p:par>
                              <p:par>
                                <p:cTn id="752" presetID="16" presetClass="entr" presetSubtype="21" fill="hold" grpId="0" nodeType="withEffect">
                                  <p:stCondLst>
                                    <p:cond delay="0"/>
                                  </p:stCondLst>
                                  <p:childTnLst>
                                    <p:set>
                                      <p:cBhvr>
                                        <p:cTn id="753" dur="1" fill="hold">
                                          <p:stCondLst>
                                            <p:cond delay="0"/>
                                          </p:stCondLst>
                                        </p:cTn>
                                        <p:tgtEl>
                                          <p:spTgt spid="33025"/>
                                        </p:tgtEl>
                                        <p:attrNameLst>
                                          <p:attrName>style.visibility</p:attrName>
                                        </p:attrNameLst>
                                      </p:cBhvr>
                                      <p:to>
                                        <p:strVal val="visible"/>
                                      </p:to>
                                    </p:set>
                                    <p:animEffect transition="in" filter="barn(inVertical)">
                                      <p:cBhvr>
                                        <p:cTn id="754" dur="500"/>
                                        <p:tgtEl>
                                          <p:spTgt spid="33025"/>
                                        </p:tgtEl>
                                      </p:cBhvr>
                                    </p:animEffect>
                                  </p:childTnLst>
                                </p:cTn>
                              </p:par>
                              <p:par>
                                <p:cTn id="755" presetID="16" presetClass="entr" presetSubtype="21" fill="hold" grpId="0" nodeType="withEffect">
                                  <p:stCondLst>
                                    <p:cond delay="0"/>
                                  </p:stCondLst>
                                  <p:childTnLst>
                                    <p:set>
                                      <p:cBhvr>
                                        <p:cTn id="756" dur="1" fill="hold">
                                          <p:stCondLst>
                                            <p:cond delay="0"/>
                                          </p:stCondLst>
                                        </p:cTn>
                                        <p:tgtEl>
                                          <p:spTgt spid="33026"/>
                                        </p:tgtEl>
                                        <p:attrNameLst>
                                          <p:attrName>style.visibility</p:attrName>
                                        </p:attrNameLst>
                                      </p:cBhvr>
                                      <p:to>
                                        <p:strVal val="visible"/>
                                      </p:to>
                                    </p:set>
                                    <p:animEffect transition="in" filter="barn(inVertical)">
                                      <p:cBhvr>
                                        <p:cTn id="757" dur="500"/>
                                        <p:tgtEl>
                                          <p:spTgt spid="33026"/>
                                        </p:tgtEl>
                                      </p:cBhvr>
                                    </p:animEffect>
                                  </p:childTnLst>
                                </p:cTn>
                              </p:par>
                              <p:par>
                                <p:cTn id="758" presetID="16" presetClass="entr" presetSubtype="21" fill="hold" grpId="0" nodeType="withEffect">
                                  <p:stCondLst>
                                    <p:cond delay="0"/>
                                  </p:stCondLst>
                                  <p:childTnLst>
                                    <p:set>
                                      <p:cBhvr>
                                        <p:cTn id="759" dur="1" fill="hold">
                                          <p:stCondLst>
                                            <p:cond delay="0"/>
                                          </p:stCondLst>
                                        </p:cTn>
                                        <p:tgtEl>
                                          <p:spTgt spid="33027"/>
                                        </p:tgtEl>
                                        <p:attrNameLst>
                                          <p:attrName>style.visibility</p:attrName>
                                        </p:attrNameLst>
                                      </p:cBhvr>
                                      <p:to>
                                        <p:strVal val="visible"/>
                                      </p:to>
                                    </p:set>
                                    <p:animEffect transition="in" filter="barn(inVertical)">
                                      <p:cBhvr>
                                        <p:cTn id="760" dur="500"/>
                                        <p:tgtEl>
                                          <p:spTgt spid="33027"/>
                                        </p:tgtEl>
                                      </p:cBhvr>
                                    </p:animEffect>
                                  </p:childTnLst>
                                </p:cTn>
                              </p:par>
                              <p:par>
                                <p:cTn id="761" presetID="16" presetClass="entr" presetSubtype="21" fill="hold" grpId="0" nodeType="withEffect">
                                  <p:stCondLst>
                                    <p:cond delay="0"/>
                                  </p:stCondLst>
                                  <p:childTnLst>
                                    <p:set>
                                      <p:cBhvr>
                                        <p:cTn id="762" dur="1" fill="hold">
                                          <p:stCondLst>
                                            <p:cond delay="0"/>
                                          </p:stCondLst>
                                        </p:cTn>
                                        <p:tgtEl>
                                          <p:spTgt spid="33028"/>
                                        </p:tgtEl>
                                        <p:attrNameLst>
                                          <p:attrName>style.visibility</p:attrName>
                                        </p:attrNameLst>
                                      </p:cBhvr>
                                      <p:to>
                                        <p:strVal val="visible"/>
                                      </p:to>
                                    </p:set>
                                    <p:animEffect transition="in" filter="barn(inVertical)">
                                      <p:cBhvr>
                                        <p:cTn id="763" dur="500"/>
                                        <p:tgtEl>
                                          <p:spTgt spid="33028"/>
                                        </p:tgtEl>
                                      </p:cBhvr>
                                    </p:animEffect>
                                  </p:childTnLst>
                                </p:cTn>
                              </p:par>
                              <p:par>
                                <p:cTn id="764" presetID="16" presetClass="entr" presetSubtype="21" fill="hold" grpId="0" nodeType="withEffect">
                                  <p:stCondLst>
                                    <p:cond delay="0"/>
                                  </p:stCondLst>
                                  <p:childTnLst>
                                    <p:set>
                                      <p:cBhvr>
                                        <p:cTn id="765" dur="1" fill="hold">
                                          <p:stCondLst>
                                            <p:cond delay="0"/>
                                          </p:stCondLst>
                                        </p:cTn>
                                        <p:tgtEl>
                                          <p:spTgt spid="33029"/>
                                        </p:tgtEl>
                                        <p:attrNameLst>
                                          <p:attrName>style.visibility</p:attrName>
                                        </p:attrNameLst>
                                      </p:cBhvr>
                                      <p:to>
                                        <p:strVal val="visible"/>
                                      </p:to>
                                    </p:set>
                                    <p:animEffect transition="in" filter="barn(inVertical)">
                                      <p:cBhvr>
                                        <p:cTn id="766" dur="500"/>
                                        <p:tgtEl>
                                          <p:spTgt spid="33029"/>
                                        </p:tgtEl>
                                      </p:cBhvr>
                                    </p:animEffect>
                                  </p:childTnLst>
                                </p:cTn>
                              </p:par>
                              <p:par>
                                <p:cTn id="767" presetID="16" presetClass="entr" presetSubtype="21" fill="hold" grpId="0" nodeType="withEffect">
                                  <p:stCondLst>
                                    <p:cond delay="0"/>
                                  </p:stCondLst>
                                  <p:childTnLst>
                                    <p:set>
                                      <p:cBhvr>
                                        <p:cTn id="768" dur="1" fill="hold">
                                          <p:stCondLst>
                                            <p:cond delay="0"/>
                                          </p:stCondLst>
                                        </p:cTn>
                                        <p:tgtEl>
                                          <p:spTgt spid="33030"/>
                                        </p:tgtEl>
                                        <p:attrNameLst>
                                          <p:attrName>style.visibility</p:attrName>
                                        </p:attrNameLst>
                                      </p:cBhvr>
                                      <p:to>
                                        <p:strVal val="visible"/>
                                      </p:to>
                                    </p:set>
                                    <p:animEffect transition="in" filter="barn(inVertical)">
                                      <p:cBhvr>
                                        <p:cTn id="769" dur="500"/>
                                        <p:tgtEl>
                                          <p:spTgt spid="33030"/>
                                        </p:tgtEl>
                                      </p:cBhvr>
                                    </p:animEffect>
                                  </p:childTnLst>
                                </p:cTn>
                              </p:par>
                              <p:par>
                                <p:cTn id="770" presetID="16" presetClass="entr" presetSubtype="21" fill="hold" grpId="0" nodeType="withEffect">
                                  <p:stCondLst>
                                    <p:cond delay="0"/>
                                  </p:stCondLst>
                                  <p:childTnLst>
                                    <p:set>
                                      <p:cBhvr>
                                        <p:cTn id="771" dur="1" fill="hold">
                                          <p:stCondLst>
                                            <p:cond delay="0"/>
                                          </p:stCondLst>
                                        </p:cTn>
                                        <p:tgtEl>
                                          <p:spTgt spid="33031"/>
                                        </p:tgtEl>
                                        <p:attrNameLst>
                                          <p:attrName>style.visibility</p:attrName>
                                        </p:attrNameLst>
                                      </p:cBhvr>
                                      <p:to>
                                        <p:strVal val="visible"/>
                                      </p:to>
                                    </p:set>
                                    <p:animEffect transition="in" filter="barn(inVertical)">
                                      <p:cBhvr>
                                        <p:cTn id="772" dur="500"/>
                                        <p:tgtEl>
                                          <p:spTgt spid="33031"/>
                                        </p:tgtEl>
                                      </p:cBhvr>
                                    </p:animEffect>
                                  </p:childTnLst>
                                </p:cTn>
                              </p:par>
                              <p:par>
                                <p:cTn id="773" presetID="16" presetClass="entr" presetSubtype="21" fill="hold" grpId="0" nodeType="withEffect">
                                  <p:stCondLst>
                                    <p:cond delay="0"/>
                                  </p:stCondLst>
                                  <p:childTnLst>
                                    <p:set>
                                      <p:cBhvr>
                                        <p:cTn id="774" dur="1" fill="hold">
                                          <p:stCondLst>
                                            <p:cond delay="0"/>
                                          </p:stCondLst>
                                        </p:cTn>
                                        <p:tgtEl>
                                          <p:spTgt spid="33032"/>
                                        </p:tgtEl>
                                        <p:attrNameLst>
                                          <p:attrName>style.visibility</p:attrName>
                                        </p:attrNameLst>
                                      </p:cBhvr>
                                      <p:to>
                                        <p:strVal val="visible"/>
                                      </p:to>
                                    </p:set>
                                    <p:animEffect transition="in" filter="barn(inVertical)">
                                      <p:cBhvr>
                                        <p:cTn id="775" dur="500"/>
                                        <p:tgtEl>
                                          <p:spTgt spid="33032"/>
                                        </p:tgtEl>
                                      </p:cBhvr>
                                    </p:animEffect>
                                  </p:childTnLst>
                                </p:cTn>
                              </p:par>
                              <p:par>
                                <p:cTn id="776" presetID="16" presetClass="entr" presetSubtype="21" fill="hold" grpId="0" nodeType="withEffect">
                                  <p:stCondLst>
                                    <p:cond delay="0"/>
                                  </p:stCondLst>
                                  <p:childTnLst>
                                    <p:set>
                                      <p:cBhvr>
                                        <p:cTn id="777" dur="1" fill="hold">
                                          <p:stCondLst>
                                            <p:cond delay="0"/>
                                          </p:stCondLst>
                                        </p:cTn>
                                        <p:tgtEl>
                                          <p:spTgt spid="33033"/>
                                        </p:tgtEl>
                                        <p:attrNameLst>
                                          <p:attrName>style.visibility</p:attrName>
                                        </p:attrNameLst>
                                      </p:cBhvr>
                                      <p:to>
                                        <p:strVal val="visible"/>
                                      </p:to>
                                    </p:set>
                                    <p:animEffect transition="in" filter="barn(inVertical)">
                                      <p:cBhvr>
                                        <p:cTn id="778" dur="500"/>
                                        <p:tgtEl>
                                          <p:spTgt spid="33033"/>
                                        </p:tgtEl>
                                      </p:cBhvr>
                                    </p:animEffect>
                                  </p:childTnLst>
                                </p:cTn>
                              </p:par>
                              <p:par>
                                <p:cTn id="779" presetID="16" presetClass="entr" presetSubtype="21" fill="hold" grpId="0" nodeType="withEffect">
                                  <p:stCondLst>
                                    <p:cond delay="0"/>
                                  </p:stCondLst>
                                  <p:childTnLst>
                                    <p:set>
                                      <p:cBhvr>
                                        <p:cTn id="780" dur="1" fill="hold">
                                          <p:stCondLst>
                                            <p:cond delay="0"/>
                                          </p:stCondLst>
                                        </p:cTn>
                                        <p:tgtEl>
                                          <p:spTgt spid="33034"/>
                                        </p:tgtEl>
                                        <p:attrNameLst>
                                          <p:attrName>style.visibility</p:attrName>
                                        </p:attrNameLst>
                                      </p:cBhvr>
                                      <p:to>
                                        <p:strVal val="visible"/>
                                      </p:to>
                                    </p:set>
                                    <p:animEffect transition="in" filter="barn(inVertical)">
                                      <p:cBhvr>
                                        <p:cTn id="781" dur="500"/>
                                        <p:tgtEl>
                                          <p:spTgt spid="33034"/>
                                        </p:tgtEl>
                                      </p:cBhvr>
                                    </p:animEffect>
                                  </p:childTnLst>
                                </p:cTn>
                              </p:par>
                              <p:par>
                                <p:cTn id="782" presetID="16" presetClass="entr" presetSubtype="21" fill="hold" grpId="0" nodeType="withEffect">
                                  <p:stCondLst>
                                    <p:cond delay="0"/>
                                  </p:stCondLst>
                                  <p:childTnLst>
                                    <p:set>
                                      <p:cBhvr>
                                        <p:cTn id="783" dur="1" fill="hold">
                                          <p:stCondLst>
                                            <p:cond delay="0"/>
                                          </p:stCondLst>
                                        </p:cTn>
                                        <p:tgtEl>
                                          <p:spTgt spid="33035"/>
                                        </p:tgtEl>
                                        <p:attrNameLst>
                                          <p:attrName>style.visibility</p:attrName>
                                        </p:attrNameLst>
                                      </p:cBhvr>
                                      <p:to>
                                        <p:strVal val="visible"/>
                                      </p:to>
                                    </p:set>
                                    <p:animEffect transition="in" filter="barn(inVertical)">
                                      <p:cBhvr>
                                        <p:cTn id="784" dur="500"/>
                                        <p:tgtEl>
                                          <p:spTgt spid="33035"/>
                                        </p:tgtEl>
                                      </p:cBhvr>
                                    </p:animEffect>
                                  </p:childTnLst>
                                </p:cTn>
                              </p:par>
                              <p:par>
                                <p:cTn id="785" presetID="16" presetClass="entr" presetSubtype="21" fill="hold" grpId="0" nodeType="withEffect">
                                  <p:stCondLst>
                                    <p:cond delay="0"/>
                                  </p:stCondLst>
                                  <p:childTnLst>
                                    <p:set>
                                      <p:cBhvr>
                                        <p:cTn id="786" dur="1" fill="hold">
                                          <p:stCondLst>
                                            <p:cond delay="0"/>
                                          </p:stCondLst>
                                        </p:cTn>
                                        <p:tgtEl>
                                          <p:spTgt spid="33036"/>
                                        </p:tgtEl>
                                        <p:attrNameLst>
                                          <p:attrName>style.visibility</p:attrName>
                                        </p:attrNameLst>
                                      </p:cBhvr>
                                      <p:to>
                                        <p:strVal val="visible"/>
                                      </p:to>
                                    </p:set>
                                    <p:animEffect transition="in" filter="barn(inVertical)">
                                      <p:cBhvr>
                                        <p:cTn id="787" dur="500"/>
                                        <p:tgtEl>
                                          <p:spTgt spid="33036"/>
                                        </p:tgtEl>
                                      </p:cBhvr>
                                    </p:animEffect>
                                  </p:childTnLst>
                                </p:cTn>
                              </p:par>
                              <p:par>
                                <p:cTn id="788" presetID="16" presetClass="entr" presetSubtype="21" fill="hold" grpId="0" nodeType="withEffect">
                                  <p:stCondLst>
                                    <p:cond delay="0"/>
                                  </p:stCondLst>
                                  <p:childTnLst>
                                    <p:set>
                                      <p:cBhvr>
                                        <p:cTn id="789" dur="1" fill="hold">
                                          <p:stCondLst>
                                            <p:cond delay="0"/>
                                          </p:stCondLst>
                                        </p:cTn>
                                        <p:tgtEl>
                                          <p:spTgt spid="33037"/>
                                        </p:tgtEl>
                                        <p:attrNameLst>
                                          <p:attrName>style.visibility</p:attrName>
                                        </p:attrNameLst>
                                      </p:cBhvr>
                                      <p:to>
                                        <p:strVal val="visible"/>
                                      </p:to>
                                    </p:set>
                                    <p:animEffect transition="in" filter="barn(inVertical)">
                                      <p:cBhvr>
                                        <p:cTn id="790" dur="500"/>
                                        <p:tgtEl>
                                          <p:spTgt spid="33037"/>
                                        </p:tgtEl>
                                      </p:cBhvr>
                                    </p:animEffect>
                                  </p:childTnLst>
                                </p:cTn>
                              </p:par>
                              <p:par>
                                <p:cTn id="791" presetID="16" presetClass="entr" presetSubtype="21" fill="hold" grpId="0" nodeType="withEffect">
                                  <p:stCondLst>
                                    <p:cond delay="0"/>
                                  </p:stCondLst>
                                  <p:childTnLst>
                                    <p:set>
                                      <p:cBhvr>
                                        <p:cTn id="792" dur="1" fill="hold">
                                          <p:stCondLst>
                                            <p:cond delay="0"/>
                                          </p:stCondLst>
                                        </p:cTn>
                                        <p:tgtEl>
                                          <p:spTgt spid="33038"/>
                                        </p:tgtEl>
                                        <p:attrNameLst>
                                          <p:attrName>style.visibility</p:attrName>
                                        </p:attrNameLst>
                                      </p:cBhvr>
                                      <p:to>
                                        <p:strVal val="visible"/>
                                      </p:to>
                                    </p:set>
                                    <p:animEffect transition="in" filter="barn(inVertical)">
                                      <p:cBhvr>
                                        <p:cTn id="793" dur="500"/>
                                        <p:tgtEl>
                                          <p:spTgt spid="33038"/>
                                        </p:tgtEl>
                                      </p:cBhvr>
                                    </p:animEffect>
                                  </p:childTnLst>
                                </p:cTn>
                              </p:par>
                              <p:par>
                                <p:cTn id="794" presetID="16" presetClass="entr" presetSubtype="21" fill="hold" grpId="0" nodeType="withEffect">
                                  <p:stCondLst>
                                    <p:cond delay="0"/>
                                  </p:stCondLst>
                                  <p:childTnLst>
                                    <p:set>
                                      <p:cBhvr>
                                        <p:cTn id="795" dur="1" fill="hold">
                                          <p:stCondLst>
                                            <p:cond delay="0"/>
                                          </p:stCondLst>
                                        </p:cTn>
                                        <p:tgtEl>
                                          <p:spTgt spid="33039"/>
                                        </p:tgtEl>
                                        <p:attrNameLst>
                                          <p:attrName>style.visibility</p:attrName>
                                        </p:attrNameLst>
                                      </p:cBhvr>
                                      <p:to>
                                        <p:strVal val="visible"/>
                                      </p:to>
                                    </p:set>
                                    <p:animEffect transition="in" filter="barn(inVertical)">
                                      <p:cBhvr>
                                        <p:cTn id="796" dur="500"/>
                                        <p:tgtEl>
                                          <p:spTgt spid="33039"/>
                                        </p:tgtEl>
                                      </p:cBhvr>
                                    </p:animEffect>
                                  </p:childTnLst>
                                </p:cTn>
                              </p:par>
                              <p:par>
                                <p:cTn id="797" presetID="16" presetClass="entr" presetSubtype="21" fill="hold" grpId="0" nodeType="withEffect">
                                  <p:stCondLst>
                                    <p:cond delay="0"/>
                                  </p:stCondLst>
                                  <p:childTnLst>
                                    <p:set>
                                      <p:cBhvr>
                                        <p:cTn id="798" dur="1" fill="hold">
                                          <p:stCondLst>
                                            <p:cond delay="0"/>
                                          </p:stCondLst>
                                        </p:cTn>
                                        <p:tgtEl>
                                          <p:spTgt spid="33040"/>
                                        </p:tgtEl>
                                        <p:attrNameLst>
                                          <p:attrName>style.visibility</p:attrName>
                                        </p:attrNameLst>
                                      </p:cBhvr>
                                      <p:to>
                                        <p:strVal val="visible"/>
                                      </p:to>
                                    </p:set>
                                    <p:animEffect transition="in" filter="barn(inVertical)">
                                      <p:cBhvr>
                                        <p:cTn id="799" dur="500"/>
                                        <p:tgtEl>
                                          <p:spTgt spid="33040"/>
                                        </p:tgtEl>
                                      </p:cBhvr>
                                    </p:animEffect>
                                  </p:childTnLst>
                                </p:cTn>
                              </p:par>
                              <p:par>
                                <p:cTn id="800" presetID="16" presetClass="entr" presetSubtype="21" fill="hold" grpId="0" nodeType="withEffect">
                                  <p:stCondLst>
                                    <p:cond delay="0"/>
                                  </p:stCondLst>
                                  <p:childTnLst>
                                    <p:set>
                                      <p:cBhvr>
                                        <p:cTn id="801" dur="1" fill="hold">
                                          <p:stCondLst>
                                            <p:cond delay="0"/>
                                          </p:stCondLst>
                                        </p:cTn>
                                        <p:tgtEl>
                                          <p:spTgt spid="33041"/>
                                        </p:tgtEl>
                                        <p:attrNameLst>
                                          <p:attrName>style.visibility</p:attrName>
                                        </p:attrNameLst>
                                      </p:cBhvr>
                                      <p:to>
                                        <p:strVal val="visible"/>
                                      </p:to>
                                    </p:set>
                                    <p:animEffect transition="in" filter="barn(inVertical)">
                                      <p:cBhvr>
                                        <p:cTn id="802" dur="500"/>
                                        <p:tgtEl>
                                          <p:spTgt spid="33041"/>
                                        </p:tgtEl>
                                      </p:cBhvr>
                                    </p:animEffect>
                                  </p:childTnLst>
                                </p:cTn>
                              </p:par>
                              <p:par>
                                <p:cTn id="803" presetID="16" presetClass="entr" presetSubtype="21" fill="hold" grpId="0" nodeType="withEffect">
                                  <p:stCondLst>
                                    <p:cond delay="0"/>
                                  </p:stCondLst>
                                  <p:childTnLst>
                                    <p:set>
                                      <p:cBhvr>
                                        <p:cTn id="804" dur="1" fill="hold">
                                          <p:stCondLst>
                                            <p:cond delay="0"/>
                                          </p:stCondLst>
                                        </p:cTn>
                                        <p:tgtEl>
                                          <p:spTgt spid="33042"/>
                                        </p:tgtEl>
                                        <p:attrNameLst>
                                          <p:attrName>style.visibility</p:attrName>
                                        </p:attrNameLst>
                                      </p:cBhvr>
                                      <p:to>
                                        <p:strVal val="visible"/>
                                      </p:to>
                                    </p:set>
                                    <p:animEffect transition="in" filter="barn(inVertical)">
                                      <p:cBhvr>
                                        <p:cTn id="805" dur="500"/>
                                        <p:tgtEl>
                                          <p:spTgt spid="33042"/>
                                        </p:tgtEl>
                                      </p:cBhvr>
                                    </p:animEffect>
                                  </p:childTnLst>
                                </p:cTn>
                              </p:par>
                              <p:par>
                                <p:cTn id="806" presetID="16" presetClass="entr" presetSubtype="21" fill="hold" grpId="0" nodeType="withEffect">
                                  <p:stCondLst>
                                    <p:cond delay="0"/>
                                  </p:stCondLst>
                                  <p:childTnLst>
                                    <p:set>
                                      <p:cBhvr>
                                        <p:cTn id="807" dur="1" fill="hold">
                                          <p:stCondLst>
                                            <p:cond delay="0"/>
                                          </p:stCondLst>
                                        </p:cTn>
                                        <p:tgtEl>
                                          <p:spTgt spid="33043"/>
                                        </p:tgtEl>
                                        <p:attrNameLst>
                                          <p:attrName>style.visibility</p:attrName>
                                        </p:attrNameLst>
                                      </p:cBhvr>
                                      <p:to>
                                        <p:strVal val="visible"/>
                                      </p:to>
                                    </p:set>
                                    <p:animEffect transition="in" filter="barn(inVertical)">
                                      <p:cBhvr>
                                        <p:cTn id="808" dur="500"/>
                                        <p:tgtEl>
                                          <p:spTgt spid="33043"/>
                                        </p:tgtEl>
                                      </p:cBhvr>
                                    </p:animEffect>
                                  </p:childTnLst>
                                </p:cTn>
                              </p:par>
                              <p:par>
                                <p:cTn id="809" presetID="16" presetClass="entr" presetSubtype="21" fill="hold" grpId="0" nodeType="withEffect">
                                  <p:stCondLst>
                                    <p:cond delay="0"/>
                                  </p:stCondLst>
                                  <p:childTnLst>
                                    <p:set>
                                      <p:cBhvr>
                                        <p:cTn id="810" dur="1" fill="hold">
                                          <p:stCondLst>
                                            <p:cond delay="0"/>
                                          </p:stCondLst>
                                        </p:cTn>
                                        <p:tgtEl>
                                          <p:spTgt spid="33044"/>
                                        </p:tgtEl>
                                        <p:attrNameLst>
                                          <p:attrName>style.visibility</p:attrName>
                                        </p:attrNameLst>
                                      </p:cBhvr>
                                      <p:to>
                                        <p:strVal val="visible"/>
                                      </p:to>
                                    </p:set>
                                    <p:animEffect transition="in" filter="barn(inVertical)">
                                      <p:cBhvr>
                                        <p:cTn id="811" dur="500"/>
                                        <p:tgtEl>
                                          <p:spTgt spid="33044"/>
                                        </p:tgtEl>
                                      </p:cBhvr>
                                    </p:animEffect>
                                  </p:childTnLst>
                                </p:cTn>
                              </p:par>
                              <p:par>
                                <p:cTn id="812" presetID="16" presetClass="entr" presetSubtype="21" fill="hold" grpId="0" nodeType="withEffect">
                                  <p:stCondLst>
                                    <p:cond delay="0"/>
                                  </p:stCondLst>
                                  <p:childTnLst>
                                    <p:set>
                                      <p:cBhvr>
                                        <p:cTn id="813" dur="1" fill="hold">
                                          <p:stCondLst>
                                            <p:cond delay="0"/>
                                          </p:stCondLst>
                                        </p:cTn>
                                        <p:tgtEl>
                                          <p:spTgt spid="33045"/>
                                        </p:tgtEl>
                                        <p:attrNameLst>
                                          <p:attrName>style.visibility</p:attrName>
                                        </p:attrNameLst>
                                      </p:cBhvr>
                                      <p:to>
                                        <p:strVal val="visible"/>
                                      </p:to>
                                    </p:set>
                                    <p:animEffect transition="in" filter="barn(inVertical)">
                                      <p:cBhvr>
                                        <p:cTn id="814" dur="500"/>
                                        <p:tgtEl>
                                          <p:spTgt spid="33045"/>
                                        </p:tgtEl>
                                      </p:cBhvr>
                                    </p:animEffect>
                                  </p:childTnLst>
                                </p:cTn>
                              </p:par>
                              <p:par>
                                <p:cTn id="815" presetID="16" presetClass="entr" presetSubtype="21" fill="hold" grpId="0" nodeType="withEffect">
                                  <p:stCondLst>
                                    <p:cond delay="0"/>
                                  </p:stCondLst>
                                  <p:childTnLst>
                                    <p:set>
                                      <p:cBhvr>
                                        <p:cTn id="816" dur="1" fill="hold">
                                          <p:stCondLst>
                                            <p:cond delay="0"/>
                                          </p:stCondLst>
                                        </p:cTn>
                                        <p:tgtEl>
                                          <p:spTgt spid="33046"/>
                                        </p:tgtEl>
                                        <p:attrNameLst>
                                          <p:attrName>style.visibility</p:attrName>
                                        </p:attrNameLst>
                                      </p:cBhvr>
                                      <p:to>
                                        <p:strVal val="visible"/>
                                      </p:to>
                                    </p:set>
                                    <p:animEffect transition="in" filter="barn(inVertical)">
                                      <p:cBhvr>
                                        <p:cTn id="817" dur="500"/>
                                        <p:tgtEl>
                                          <p:spTgt spid="33046"/>
                                        </p:tgtEl>
                                      </p:cBhvr>
                                    </p:animEffect>
                                  </p:childTnLst>
                                </p:cTn>
                              </p:par>
                              <p:par>
                                <p:cTn id="818" presetID="16" presetClass="entr" presetSubtype="21" fill="hold" grpId="0" nodeType="withEffect">
                                  <p:stCondLst>
                                    <p:cond delay="0"/>
                                  </p:stCondLst>
                                  <p:childTnLst>
                                    <p:set>
                                      <p:cBhvr>
                                        <p:cTn id="819" dur="1" fill="hold">
                                          <p:stCondLst>
                                            <p:cond delay="0"/>
                                          </p:stCondLst>
                                        </p:cTn>
                                        <p:tgtEl>
                                          <p:spTgt spid="33047"/>
                                        </p:tgtEl>
                                        <p:attrNameLst>
                                          <p:attrName>style.visibility</p:attrName>
                                        </p:attrNameLst>
                                      </p:cBhvr>
                                      <p:to>
                                        <p:strVal val="visible"/>
                                      </p:to>
                                    </p:set>
                                    <p:animEffect transition="in" filter="barn(inVertical)">
                                      <p:cBhvr>
                                        <p:cTn id="820" dur="500"/>
                                        <p:tgtEl>
                                          <p:spTgt spid="33047"/>
                                        </p:tgtEl>
                                      </p:cBhvr>
                                    </p:animEffect>
                                  </p:childTnLst>
                                </p:cTn>
                              </p:par>
                              <p:par>
                                <p:cTn id="821" presetID="16" presetClass="entr" presetSubtype="21" fill="hold" grpId="0" nodeType="withEffect">
                                  <p:stCondLst>
                                    <p:cond delay="0"/>
                                  </p:stCondLst>
                                  <p:childTnLst>
                                    <p:set>
                                      <p:cBhvr>
                                        <p:cTn id="822" dur="1" fill="hold">
                                          <p:stCondLst>
                                            <p:cond delay="0"/>
                                          </p:stCondLst>
                                        </p:cTn>
                                        <p:tgtEl>
                                          <p:spTgt spid="33048"/>
                                        </p:tgtEl>
                                        <p:attrNameLst>
                                          <p:attrName>style.visibility</p:attrName>
                                        </p:attrNameLst>
                                      </p:cBhvr>
                                      <p:to>
                                        <p:strVal val="visible"/>
                                      </p:to>
                                    </p:set>
                                    <p:animEffect transition="in" filter="barn(inVertical)">
                                      <p:cBhvr>
                                        <p:cTn id="823" dur="500"/>
                                        <p:tgtEl>
                                          <p:spTgt spid="33048"/>
                                        </p:tgtEl>
                                      </p:cBhvr>
                                    </p:animEffect>
                                  </p:childTnLst>
                                </p:cTn>
                              </p:par>
                              <p:par>
                                <p:cTn id="824" presetID="16" presetClass="entr" presetSubtype="21" fill="hold" grpId="0" nodeType="withEffect">
                                  <p:stCondLst>
                                    <p:cond delay="0"/>
                                  </p:stCondLst>
                                  <p:childTnLst>
                                    <p:set>
                                      <p:cBhvr>
                                        <p:cTn id="825" dur="1" fill="hold">
                                          <p:stCondLst>
                                            <p:cond delay="0"/>
                                          </p:stCondLst>
                                        </p:cTn>
                                        <p:tgtEl>
                                          <p:spTgt spid="33049"/>
                                        </p:tgtEl>
                                        <p:attrNameLst>
                                          <p:attrName>style.visibility</p:attrName>
                                        </p:attrNameLst>
                                      </p:cBhvr>
                                      <p:to>
                                        <p:strVal val="visible"/>
                                      </p:to>
                                    </p:set>
                                    <p:animEffect transition="in" filter="barn(inVertical)">
                                      <p:cBhvr>
                                        <p:cTn id="826" dur="500"/>
                                        <p:tgtEl>
                                          <p:spTgt spid="33049"/>
                                        </p:tgtEl>
                                      </p:cBhvr>
                                    </p:animEffect>
                                  </p:childTnLst>
                                </p:cTn>
                              </p:par>
                              <p:par>
                                <p:cTn id="827" presetID="16" presetClass="entr" presetSubtype="21" fill="hold" grpId="0" nodeType="withEffect">
                                  <p:stCondLst>
                                    <p:cond delay="0"/>
                                  </p:stCondLst>
                                  <p:childTnLst>
                                    <p:set>
                                      <p:cBhvr>
                                        <p:cTn id="828" dur="1" fill="hold">
                                          <p:stCondLst>
                                            <p:cond delay="0"/>
                                          </p:stCondLst>
                                        </p:cTn>
                                        <p:tgtEl>
                                          <p:spTgt spid="33050"/>
                                        </p:tgtEl>
                                        <p:attrNameLst>
                                          <p:attrName>style.visibility</p:attrName>
                                        </p:attrNameLst>
                                      </p:cBhvr>
                                      <p:to>
                                        <p:strVal val="visible"/>
                                      </p:to>
                                    </p:set>
                                    <p:animEffect transition="in" filter="barn(inVertical)">
                                      <p:cBhvr>
                                        <p:cTn id="829" dur="500"/>
                                        <p:tgtEl>
                                          <p:spTgt spid="33050"/>
                                        </p:tgtEl>
                                      </p:cBhvr>
                                    </p:animEffect>
                                  </p:childTnLst>
                                </p:cTn>
                              </p:par>
                              <p:par>
                                <p:cTn id="830" presetID="16" presetClass="entr" presetSubtype="21" fill="hold" grpId="0" nodeType="withEffect">
                                  <p:stCondLst>
                                    <p:cond delay="0"/>
                                  </p:stCondLst>
                                  <p:childTnLst>
                                    <p:set>
                                      <p:cBhvr>
                                        <p:cTn id="831" dur="1" fill="hold">
                                          <p:stCondLst>
                                            <p:cond delay="0"/>
                                          </p:stCondLst>
                                        </p:cTn>
                                        <p:tgtEl>
                                          <p:spTgt spid="33051"/>
                                        </p:tgtEl>
                                        <p:attrNameLst>
                                          <p:attrName>style.visibility</p:attrName>
                                        </p:attrNameLst>
                                      </p:cBhvr>
                                      <p:to>
                                        <p:strVal val="visible"/>
                                      </p:to>
                                    </p:set>
                                    <p:animEffect transition="in" filter="barn(inVertical)">
                                      <p:cBhvr>
                                        <p:cTn id="832" dur="500"/>
                                        <p:tgtEl>
                                          <p:spTgt spid="33051"/>
                                        </p:tgtEl>
                                      </p:cBhvr>
                                    </p:animEffect>
                                  </p:childTnLst>
                                </p:cTn>
                              </p:par>
                              <p:par>
                                <p:cTn id="833" presetID="16" presetClass="entr" presetSubtype="21" fill="hold" grpId="0" nodeType="withEffect">
                                  <p:stCondLst>
                                    <p:cond delay="0"/>
                                  </p:stCondLst>
                                  <p:childTnLst>
                                    <p:set>
                                      <p:cBhvr>
                                        <p:cTn id="834" dur="1" fill="hold">
                                          <p:stCondLst>
                                            <p:cond delay="0"/>
                                          </p:stCondLst>
                                        </p:cTn>
                                        <p:tgtEl>
                                          <p:spTgt spid="33052"/>
                                        </p:tgtEl>
                                        <p:attrNameLst>
                                          <p:attrName>style.visibility</p:attrName>
                                        </p:attrNameLst>
                                      </p:cBhvr>
                                      <p:to>
                                        <p:strVal val="visible"/>
                                      </p:to>
                                    </p:set>
                                    <p:animEffect transition="in" filter="barn(inVertical)">
                                      <p:cBhvr>
                                        <p:cTn id="835" dur="500"/>
                                        <p:tgtEl>
                                          <p:spTgt spid="33052"/>
                                        </p:tgtEl>
                                      </p:cBhvr>
                                    </p:animEffect>
                                  </p:childTnLst>
                                </p:cTn>
                              </p:par>
                              <p:par>
                                <p:cTn id="836" presetID="16" presetClass="entr" presetSubtype="21" fill="hold" grpId="0" nodeType="withEffect">
                                  <p:stCondLst>
                                    <p:cond delay="0"/>
                                  </p:stCondLst>
                                  <p:childTnLst>
                                    <p:set>
                                      <p:cBhvr>
                                        <p:cTn id="837" dur="1" fill="hold">
                                          <p:stCondLst>
                                            <p:cond delay="0"/>
                                          </p:stCondLst>
                                        </p:cTn>
                                        <p:tgtEl>
                                          <p:spTgt spid="33053"/>
                                        </p:tgtEl>
                                        <p:attrNameLst>
                                          <p:attrName>style.visibility</p:attrName>
                                        </p:attrNameLst>
                                      </p:cBhvr>
                                      <p:to>
                                        <p:strVal val="visible"/>
                                      </p:to>
                                    </p:set>
                                    <p:animEffect transition="in" filter="barn(inVertical)">
                                      <p:cBhvr>
                                        <p:cTn id="838" dur="500"/>
                                        <p:tgtEl>
                                          <p:spTgt spid="33053"/>
                                        </p:tgtEl>
                                      </p:cBhvr>
                                    </p:animEffect>
                                  </p:childTnLst>
                                </p:cTn>
                              </p:par>
                              <p:par>
                                <p:cTn id="839" presetID="16" presetClass="entr" presetSubtype="21" fill="hold" grpId="0" nodeType="withEffect">
                                  <p:stCondLst>
                                    <p:cond delay="0"/>
                                  </p:stCondLst>
                                  <p:childTnLst>
                                    <p:set>
                                      <p:cBhvr>
                                        <p:cTn id="840" dur="1" fill="hold">
                                          <p:stCondLst>
                                            <p:cond delay="0"/>
                                          </p:stCondLst>
                                        </p:cTn>
                                        <p:tgtEl>
                                          <p:spTgt spid="33054"/>
                                        </p:tgtEl>
                                        <p:attrNameLst>
                                          <p:attrName>style.visibility</p:attrName>
                                        </p:attrNameLst>
                                      </p:cBhvr>
                                      <p:to>
                                        <p:strVal val="visible"/>
                                      </p:to>
                                    </p:set>
                                    <p:animEffect transition="in" filter="barn(inVertical)">
                                      <p:cBhvr>
                                        <p:cTn id="841" dur="500"/>
                                        <p:tgtEl>
                                          <p:spTgt spid="33054"/>
                                        </p:tgtEl>
                                      </p:cBhvr>
                                    </p:animEffect>
                                  </p:childTnLst>
                                </p:cTn>
                              </p:par>
                              <p:par>
                                <p:cTn id="842" presetID="16" presetClass="entr" presetSubtype="21" fill="hold" grpId="0" nodeType="withEffect">
                                  <p:stCondLst>
                                    <p:cond delay="0"/>
                                  </p:stCondLst>
                                  <p:childTnLst>
                                    <p:set>
                                      <p:cBhvr>
                                        <p:cTn id="843" dur="1" fill="hold">
                                          <p:stCondLst>
                                            <p:cond delay="0"/>
                                          </p:stCondLst>
                                        </p:cTn>
                                        <p:tgtEl>
                                          <p:spTgt spid="33055"/>
                                        </p:tgtEl>
                                        <p:attrNameLst>
                                          <p:attrName>style.visibility</p:attrName>
                                        </p:attrNameLst>
                                      </p:cBhvr>
                                      <p:to>
                                        <p:strVal val="visible"/>
                                      </p:to>
                                    </p:set>
                                    <p:animEffect transition="in" filter="barn(inVertical)">
                                      <p:cBhvr>
                                        <p:cTn id="844" dur="500"/>
                                        <p:tgtEl>
                                          <p:spTgt spid="33055"/>
                                        </p:tgtEl>
                                      </p:cBhvr>
                                    </p:animEffect>
                                  </p:childTnLst>
                                </p:cTn>
                              </p:par>
                              <p:par>
                                <p:cTn id="845" presetID="16" presetClass="entr" presetSubtype="21" fill="hold" grpId="0" nodeType="withEffect">
                                  <p:stCondLst>
                                    <p:cond delay="0"/>
                                  </p:stCondLst>
                                  <p:childTnLst>
                                    <p:set>
                                      <p:cBhvr>
                                        <p:cTn id="846" dur="1" fill="hold">
                                          <p:stCondLst>
                                            <p:cond delay="0"/>
                                          </p:stCondLst>
                                        </p:cTn>
                                        <p:tgtEl>
                                          <p:spTgt spid="33056"/>
                                        </p:tgtEl>
                                        <p:attrNameLst>
                                          <p:attrName>style.visibility</p:attrName>
                                        </p:attrNameLst>
                                      </p:cBhvr>
                                      <p:to>
                                        <p:strVal val="visible"/>
                                      </p:to>
                                    </p:set>
                                    <p:animEffect transition="in" filter="barn(inVertical)">
                                      <p:cBhvr>
                                        <p:cTn id="847" dur="500"/>
                                        <p:tgtEl>
                                          <p:spTgt spid="33056"/>
                                        </p:tgtEl>
                                      </p:cBhvr>
                                    </p:animEffect>
                                  </p:childTnLst>
                                </p:cTn>
                              </p:par>
                              <p:par>
                                <p:cTn id="848" presetID="16" presetClass="entr" presetSubtype="21" fill="hold" grpId="0" nodeType="withEffect">
                                  <p:stCondLst>
                                    <p:cond delay="0"/>
                                  </p:stCondLst>
                                  <p:childTnLst>
                                    <p:set>
                                      <p:cBhvr>
                                        <p:cTn id="849" dur="1" fill="hold">
                                          <p:stCondLst>
                                            <p:cond delay="0"/>
                                          </p:stCondLst>
                                        </p:cTn>
                                        <p:tgtEl>
                                          <p:spTgt spid="33057"/>
                                        </p:tgtEl>
                                        <p:attrNameLst>
                                          <p:attrName>style.visibility</p:attrName>
                                        </p:attrNameLst>
                                      </p:cBhvr>
                                      <p:to>
                                        <p:strVal val="visible"/>
                                      </p:to>
                                    </p:set>
                                    <p:animEffect transition="in" filter="barn(inVertical)">
                                      <p:cBhvr>
                                        <p:cTn id="850" dur="500"/>
                                        <p:tgtEl>
                                          <p:spTgt spid="33057"/>
                                        </p:tgtEl>
                                      </p:cBhvr>
                                    </p:animEffect>
                                  </p:childTnLst>
                                </p:cTn>
                              </p:par>
                              <p:par>
                                <p:cTn id="851" presetID="16" presetClass="entr" presetSubtype="21" fill="hold" grpId="0" nodeType="withEffect">
                                  <p:stCondLst>
                                    <p:cond delay="0"/>
                                  </p:stCondLst>
                                  <p:childTnLst>
                                    <p:set>
                                      <p:cBhvr>
                                        <p:cTn id="852" dur="1" fill="hold">
                                          <p:stCondLst>
                                            <p:cond delay="0"/>
                                          </p:stCondLst>
                                        </p:cTn>
                                        <p:tgtEl>
                                          <p:spTgt spid="33058"/>
                                        </p:tgtEl>
                                        <p:attrNameLst>
                                          <p:attrName>style.visibility</p:attrName>
                                        </p:attrNameLst>
                                      </p:cBhvr>
                                      <p:to>
                                        <p:strVal val="visible"/>
                                      </p:to>
                                    </p:set>
                                    <p:animEffect transition="in" filter="barn(inVertical)">
                                      <p:cBhvr>
                                        <p:cTn id="853" dur="500"/>
                                        <p:tgtEl>
                                          <p:spTgt spid="33058"/>
                                        </p:tgtEl>
                                      </p:cBhvr>
                                    </p:animEffect>
                                  </p:childTnLst>
                                </p:cTn>
                              </p:par>
                              <p:par>
                                <p:cTn id="854" presetID="16" presetClass="entr" presetSubtype="21" fill="hold" grpId="0" nodeType="withEffect">
                                  <p:stCondLst>
                                    <p:cond delay="0"/>
                                  </p:stCondLst>
                                  <p:childTnLst>
                                    <p:set>
                                      <p:cBhvr>
                                        <p:cTn id="855" dur="1" fill="hold">
                                          <p:stCondLst>
                                            <p:cond delay="0"/>
                                          </p:stCondLst>
                                        </p:cTn>
                                        <p:tgtEl>
                                          <p:spTgt spid="33059"/>
                                        </p:tgtEl>
                                        <p:attrNameLst>
                                          <p:attrName>style.visibility</p:attrName>
                                        </p:attrNameLst>
                                      </p:cBhvr>
                                      <p:to>
                                        <p:strVal val="visible"/>
                                      </p:to>
                                    </p:set>
                                    <p:animEffect transition="in" filter="barn(inVertical)">
                                      <p:cBhvr>
                                        <p:cTn id="856" dur="500"/>
                                        <p:tgtEl>
                                          <p:spTgt spid="33059"/>
                                        </p:tgtEl>
                                      </p:cBhvr>
                                    </p:animEffect>
                                  </p:childTnLst>
                                </p:cTn>
                              </p:par>
                              <p:par>
                                <p:cTn id="857" presetID="16" presetClass="entr" presetSubtype="21" fill="hold" grpId="0" nodeType="withEffect">
                                  <p:stCondLst>
                                    <p:cond delay="0"/>
                                  </p:stCondLst>
                                  <p:childTnLst>
                                    <p:set>
                                      <p:cBhvr>
                                        <p:cTn id="858" dur="1" fill="hold">
                                          <p:stCondLst>
                                            <p:cond delay="0"/>
                                          </p:stCondLst>
                                        </p:cTn>
                                        <p:tgtEl>
                                          <p:spTgt spid="33060"/>
                                        </p:tgtEl>
                                        <p:attrNameLst>
                                          <p:attrName>style.visibility</p:attrName>
                                        </p:attrNameLst>
                                      </p:cBhvr>
                                      <p:to>
                                        <p:strVal val="visible"/>
                                      </p:to>
                                    </p:set>
                                    <p:animEffect transition="in" filter="barn(inVertical)">
                                      <p:cBhvr>
                                        <p:cTn id="859" dur="500"/>
                                        <p:tgtEl>
                                          <p:spTgt spid="33060"/>
                                        </p:tgtEl>
                                      </p:cBhvr>
                                    </p:animEffect>
                                  </p:childTnLst>
                                </p:cTn>
                              </p:par>
                              <p:par>
                                <p:cTn id="860" presetID="16" presetClass="entr" presetSubtype="21" fill="hold" grpId="0" nodeType="withEffect">
                                  <p:stCondLst>
                                    <p:cond delay="0"/>
                                  </p:stCondLst>
                                  <p:childTnLst>
                                    <p:set>
                                      <p:cBhvr>
                                        <p:cTn id="861" dur="1" fill="hold">
                                          <p:stCondLst>
                                            <p:cond delay="0"/>
                                          </p:stCondLst>
                                        </p:cTn>
                                        <p:tgtEl>
                                          <p:spTgt spid="33061"/>
                                        </p:tgtEl>
                                        <p:attrNameLst>
                                          <p:attrName>style.visibility</p:attrName>
                                        </p:attrNameLst>
                                      </p:cBhvr>
                                      <p:to>
                                        <p:strVal val="visible"/>
                                      </p:to>
                                    </p:set>
                                    <p:animEffect transition="in" filter="barn(inVertical)">
                                      <p:cBhvr>
                                        <p:cTn id="862" dur="500"/>
                                        <p:tgtEl>
                                          <p:spTgt spid="33061"/>
                                        </p:tgtEl>
                                      </p:cBhvr>
                                    </p:animEffect>
                                  </p:childTnLst>
                                </p:cTn>
                              </p:par>
                              <p:par>
                                <p:cTn id="863" presetID="16" presetClass="entr" presetSubtype="21" fill="hold" grpId="0" nodeType="withEffect">
                                  <p:stCondLst>
                                    <p:cond delay="0"/>
                                  </p:stCondLst>
                                  <p:childTnLst>
                                    <p:set>
                                      <p:cBhvr>
                                        <p:cTn id="864" dur="1" fill="hold">
                                          <p:stCondLst>
                                            <p:cond delay="0"/>
                                          </p:stCondLst>
                                        </p:cTn>
                                        <p:tgtEl>
                                          <p:spTgt spid="33062"/>
                                        </p:tgtEl>
                                        <p:attrNameLst>
                                          <p:attrName>style.visibility</p:attrName>
                                        </p:attrNameLst>
                                      </p:cBhvr>
                                      <p:to>
                                        <p:strVal val="visible"/>
                                      </p:to>
                                    </p:set>
                                    <p:animEffect transition="in" filter="barn(inVertical)">
                                      <p:cBhvr>
                                        <p:cTn id="865" dur="500"/>
                                        <p:tgtEl>
                                          <p:spTgt spid="33062"/>
                                        </p:tgtEl>
                                      </p:cBhvr>
                                    </p:animEffect>
                                  </p:childTnLst>
                                </p:cTn>
                              </p:par>
                              <p:par>
                                <p:cTn id="866" presetID="16" presetClass="entr" presetSubtype="21" fill="hold" grpId="0" nodeType="withEffect">
                                  <p:stCondLst>
                                    <p:cond delay="0"/>
                                  </p:stCondLst>
                                  <p:childTnLst>
                                    <p:set>
                                      <p:cBhvr>
                                        <p:cTn id="867" dur="1" fill="hold">
                                          <p:stCondLst>
                                            <p:cond delay="0"/>
                                          </p:stCondLst>
                                        </p:cTn>
                                        <p:tgtEl>
                                          <p:spTgt spid="33063"/>
                                        </p:tgtEl>
                                        <p:attrNameLst>
                                          <p:attrName>style.visibility</p:attrName>
                                        </p:attrNameLst>
                                      </p:cBhvr>
                                      <p:to>
                                        <p:strVal val="visible"/>
                                      </p:to>
                                    </p:set>
                                    <p:animEffect transition="in" filter="barn(inVertical)">
                                      <p:cBhvr>
                                        <p:cTn id="868" dur="500"/>
                                        <p:tgtEl>
                                          <p:spTgt spid="33063"/>
                                        </p:tgtEl>
                                      </p:cBhvr>
                                    </p:animEffect>
                                  </p:childTnLst>
                                </p:cTn>
                              </p:par>
                              <p:par>
                                <p:cTn id="869" presetID="16" presetClass="entr" presetSubtype="21" fill="hold" grpId="0" nodeType="withEffect">
                                  <p:stCondLst>
                                    <p:cond delay="0"/>
                                  </p:stCondLst>
                                  <p:childTnLst>
                                    <p:set>
                                      <p:cBhvr>
                                        <p:cTn id="870" dur="1" fill="hold">
                                          <p:stCondLst>
                                            <p:cond delay="0"/>
                                          </p:stCondLst>
                                        </p:cTn>
                                        <p:tgtEl>
                                          <p:spTgt spid="33064"/>
                                        </p:tgtEl>
                                        <p:attrNameLst>
                                          <p:attrName>style.visibility</p:attrName>
                                        </p:attrNameLst>
                                      </p:cBhvr>
                                      <p:to>
                                        <p:strVal val="visible"/>
                                      </p:to>
                                    </p:set>
                                    <p:animEffect transition="in" filter="barn(inVertical)">
                                      <p:cBhvr>
                                        <p:cTn id="871" dur="500"/>
                                        <p:tgtEl>
                                          <p:spTgt spid="33064"/>
                                        </p:tgtEl>
                                      </p:cBhvr>
                                    </p:animEffect>
                                  </p:childTnLst>
                                </p:cTn>
                              </p:par>
                              <p:par>
                                <p:cTn id="872" presetID="16" presetClass="entr" presetSubtype="21" fill="hold" grpId="0" nodeType="withEffect">
                                  <p:stCondLst>
                                    <p:cond delay="0"/>
                                  </p:stCondLst>
                                  <p:childTnLst>
                                    <p:set>
                                      <p:cBhvr>
                                        <p:cTn id="873" dur="1" fill="hold">
                                          <p:stCondLst>
                                            <p:cond delay="0"/>
                                          </p:stCondLst>
                                        </p:cTn>
                                        <p:tgtEl>
                                          <p:spTgt spid="33065"/>
                                        </p:tgtEl>
                                        <p:attrNameLst>
                                          <p:attrName>style.visibility</p:attrName>
                                        </p:attrNameLst>
                                      </p:cBhvr>
                                      <p:to>
                                        <p:strVal val="visible"/>
                                      </p:to>
                                    </p:set>
                                    <p:animEffect transition="in" filter="barn(inVertical)">
                                      <p:cBhvr>
                                        <p:cTn id="874" dur="500"/>
                                        <p:tgtEl>
                                          <p:spTgt spid="33065"/>
                                        </p:tgtEl>
                                      </p:cBhvr>
                                    </p:animEffect>
                                  </p:childTnLst>
                                </p:cTn>
                              </p:par>
                              <p:par>
                                <p:cTn id="875" presetID="16" presetClass="entr" presetSubtype="21" fill="hold" grpId="0" nodeType="withEffect">
                                  <p:stCondLst>
                                    <p:cond delay="0"/>
                                  </p:stCondLst>
                                  <p:childTnLst>
                                    <p:set>
                                      <p:cBhvr>
                                        <p:cTn id="876" dur="1" fill="hold">
                                          <p:stCondLst>
                                            <p:cond delay="0"/>
                                          </p:stCondLst>
                                        </p:cTn>
                                        <p:tgtEl>
                                          <p:spTgt spid="33066"/>
                                        </p:tgtEl>
                                        <p:attrNameLst>
                                          <p:attrName>style.visibility</p:attrName>
                                        </p:attrNameLst>
                                      </p:cBhvr>
                                      <p:to>
                                        <p:strVal val="visible"/>
                                      </p:to>
                                    </p:set>
                                    <p:animEffect transition="in" filter="barn(inVertical)">
                                      <p:cBhvr>
                                        <p:cTn id="877" dur="500"/>
                                        <p:tgtEl>
                                          <p:spTgt spid="33066"/>
                                        </p:tgtEl>
                                      </p:cBhvr>
                                    </p:animEffect>
                                  </p:childTnLst>
                                </p:cTn>
                              </p:par>
                              <p:par>
                                <p:cTn id="878" presetID="16" presetClass="entr" presetSubtype="21" fill="hold" grpId="0" nodeType="withEffect">
                                  <p:stCondLst>
                                    <p:cond delay="0"/>
                                  </p:stCondLst>
                                  <p:childTnLst>
                                    <p:set>
                                      <p:cBhvr>
                                        <p:cTn id="879" dur="1" fill="hold">
                                          <p:stCondLst>
                                            <p:cond delay="0"/>
                                          </p:stCondLst>
                                        </p:cTn>
                                        <p:tgtEl>
                                          <p:spTgt spid="33067"/>
                                        </p:tgtEl>
                                        <p:attrNameLst>
                                          <p:attrName>style.visibility</p:attrName>
                                        </p:attrNameLst>
                                      </p:cBhvr>
                                      <p:to>
                                        <p:strVal val="visible"/>
                                      </p:to>
                                    </p:set>
                                    <p:animEffect transition="in" filter="barn(inVertical)">
                                      <p:cBhvr>
                                        <p:cTn id="880" dur="500"/>
                                        <p:tgtEl>
                                          <p:spTgt spid="33067"/>
                                        </p:tgtEl>
                                      </p:cBhvr>
                                    </p:animEffect>
                                  </p:childTnLst>
                                </p:cTn>
                              </p:par>
                              <p:par>
                                <p:cTn id="881" presetID="16" presetClass="entr" presetSubtype="21" fill="hold" grpId="0" nodeType="withEffect">
                                  <p:stCondLst>
                                    <p:cond delay="0"/>
                                  </p:stCondLst>
                                  <p:childTnLst>
                                    <p:set>
                                      <p:cBhvr>
                                        <p:cTn id="882" dur="1" fill="hold">
                                          <p:stCondLst>
                                            <p:cond delay="0"/>
                                          </p:stCondLst>
                                        </p:cTn>
                                        <p:tgtEl>
                                          <p:spTgt spid="33068"/>
                                        </p:tgtEl>
                                        <p:attrNameLst>
                                          <p:attrName>style.visibility</p:attrName>
                                        </p:attrNameLst>
                                      </p:cBhvr>
                                      <p:to>
                                        <p:strVal val="visible"/>
                                      </p:to>
                                    </p:set>
                                    <p:animEffect transition="in" filter="barn(inVertical)">
                                      <p:cBhvr>
                                        <p:cTn id="883" dur="500"/>
                                        <p:tgtEl>
                                          <p:spTgt spid="33068"/>
                                        </p:tgtEl>
                                      </p:cBhvr>
                                    </p:animEffect>
                                  </p:childTnLst>
                                </p:cTn>
                              </p:par>
                              <p:par>
                                <p:cTn id="884" presetID="16" presetClass="entr" presetSubtype="21" fill="hold" grpId="0" nodeType="withEffect">
                                  <p:stCondLst>
                                    <p:cond delay="0"/>
                                  </p:stCondLst>
                                  <p:childTnLst>
                                    <p:set>
                                      <p:cBhvr>
                                        <p:cTn id="885" dur="1" fill="hold">
                                          <p:stCondLst>
                                            <p:cond delay="0"/>
                                          </p:stCondLst>
                                        </p:cTn>
                                        <p:tgtEl>
                                          <p:spTgt spid="33069"/>
                                        </p:tgtEl>
                                        <p:attrNameLst>
                                          <p:attrName>style.visibility</p:attrName>
                                        </p:attrNameLst>
                                      </p:cBhvr>
                                      <p:to>
                                        <p:strVal val="visible"/>
                                      </p:to>
                                    </p:set>
                                    <p:animEffect transition="in" filter="barn(inVertical)">
                                      <p:cBhvr>
                                        <p:cTn id="886" dur="500"/>
                                        <p:tgtEl>
                                          <p:spTgt spid="33069"/>
                                        </p:tgtEl>
                                      </p:cBhvr>
                                    </p:animEffect>
                                  </p:childTnLst>
                                </p:cTn>
                              </p:par>
                              <p:par>
                                <p:cTn id="887" presetID="16" presetClass="entr" presetSubtype="21" fill="hold" grpId="0" nodeType="withEffect">
                                  <p:stCondLst>
                                    <p:cond delay="0"/>
                                  </p:stCondLst>
                                  <p:childTnLst>
                                    <p:set>
                                      <p:cBhvr>
                                        <p:cTn id="888" dur="1" fill="hold">
                                          <p:stCondLst>
                                            <p:cond delay="0"/>
                                          </p:stCondLst>
                                        </p:cTn>
                                        <p:tgtEl>
                                          <p:spTgt spid="33070"/>
                                        </p:tgtEl>
                                        <p:attrNameLst>
                                          <p:attrName>style.visibility</p:attrName>
                                        </p:attrNameLst>
                                      </p:cBhvr>
                                      <p:to>
                                        <p:strVal val="visible"/>
                                      </p:to>
                                    </p:set>
                                    <p:animEffect transition="in" filter="barn(inVertical)">
                                      <p:cBhvr>
                                        <p:cTn id="889" dur="500"/>
                                        <p:tgtEl>
                                          <p:spTgt spid="33070"/>
                                        </p:tgtEl>
                                      </p:cBhvr>
                                    </p:animEffect>
                                  </p:childTnLst>
                                </p:cTn>
                              </p:par>
                              <p:par>
                                <p:cTn id="890" presetID="16" presetClass="entr" presetSubtype="21" fill="hold" grpId="0" nodeType="withEffect">
                                  <p:stCondLst>
                                    <p:cond delay="0"/>
                                  </p:stCondLst>
                                  <p:childTnLst>
                                    <p:set>
                                      <p:cBhvr>
                                        <p:cTn id="891" dur="1" fill="hold">
                                          <p:stCondLst>
                                            <p:cond delay="0"/>
                                          </p:stCondLst>
                                        </p:cTn>
                                        <p:tgtEl>
                                          <p:spTgt spid="33071"/>
                                        </p:tgtEl>
                                        <p:attrNameLst>
                                          <p:attrName>style.visibility</p:attrName>
                                        </p:attrNameLst>
                                      </p:cBhvr>
                                      <p:to>
                                        <p:strVal val="visible"/>
                                      </p:to>
                                    </p:set>
                                    <p:animEffect transition="in" filter="barn(inVertical)">
                                      <p:cBhvr>
                                        <p:cTn id="892" dur="500"/>
                                        <p:tgtEl>
                                          <p:spTgt spid="33071"/>
                                        </p:tgtEl>
                                      </p:cBhvr>
                                    </p:animEffect>
                                  </p:childTnLst>
                                </p:cTn>
                              </p:par>
                              <p:par>
                                <p:cTn id="893" presetID="16" presetClass="entr" presetSubtype="21" fill="hold" grpId="0" nodeType="withEffect">
                                  <p:stCondLst>
                                    <p:cond delay="0"/>
                                  </p:stCondLst>
                                  <p:childTnLst>
                                    <p:set>
                                      <p:cBhvr>
                                        <p:cTn id="894" dur="1" fill="hold">
                                          <p:stCondLst>
                                            <p:cond delay="0"/>
                                          </p:stCondLst>
                                        </p:cTn>
                                        <p:tgtEl>
                                          <p:spTgt spid="33072"/>
                                        </p:tgtEl>
                                        <p:attrNameLst>
                                          <p:attrName>style.visibility</p:attrName>
                                        </p:attrNameLst>
                                      </p:cBhvr>
                                      <p:to>
                                        <p:strVal val="visible"/>
                                      </p:to>
                                    </p:set>
                                    <p:animEffect transition="in" filter="barn(inVertical)">
                                      <p:cBhvr>
                                        <p:cTn id="895" dur="500"/>
                                        <p:tgtEl>
                                          <p:spTgt spid="33072"/>
                                        </p:tgtEl>
                                      </p:cBhvr>
                                    </p:animEffect>
                                  </p:childTnLst>
                                </p:cTn>
                              </p:par>
                              <p:par>
                                <p:cTn id="896" presetID="16" presetClass="entr" presetSubtype="21" fill="hold" grpId="0" nodeType="withEffect">
                                  <p:stCondLst>
                                    <p:cond delay="0"/>
                                  </p:stCondLst>
                                  <p:childTnLst>
                                    <p:set>
                                      <p:cBhvr>
                                        <p:cTn id="897" dur="1" fill="hold">
                                          <p:stCondLst>
                                            <p:cond delay="0"/>
                                          </p:stCondLst>
                                        </p:cTn>
                                        <p:tgtEl>
                                          <p:spTgt spid="33073"/>
                                        </p:tgtEl>
                                        <p:attrNameLst>
                                          <p:attrName>style.visibility</p:attrName>
                                        </p:attrNameLst>
                                      </p:cBhvr>
                                      <p:to>
                                        <p:strVal val="visible"/>
                                      </p:to>
                                    </p:set>
                                    <p:animEffect transition="in" filter="barn(inVertical)">
                                      <p:cBhvr>
                                        <p:cTn id="898" dur="500"/>
                                        <p:tgtEl>
                                          <p:spTgt spid="33073"/>
                                        </p:tgtEl>
                                      </p:cBhvr>
                                    </p:animEffect>
                                  </p:childTnLst>
                                </p:cTn>
                              </p:par>
                              <p:par>
                                <p:cTn id="899" presetID="16" presetClass="entr" presetSubtype="21" fill="hold" grpId="0" nodeType="withEffect">
                                  <p:stCondLst>
                                    <p:cond delay="0"/>
                                  </p:stCondLst>
                                  <p:childTnLst>
                                    <p:set>
                                      <p:cBhvr>
                                        <p:cTn id="900" dur="1" fill="hold">
                                          <p:stCondLst>
                                            <p:cond delay="0"/>
                                          </p:stCondLst>
                                        </p:cTn>
                                        <p:tgtEl>
                                          <p:spTgt spid="33074"/>
                                        </p:tgtEl>
                                        <p:attrNameLst>
                                          <p:attrName>style.visibility</p:attrName>
                                        </p:attrNameLst>
                                      </p:cBhvr>
                                      <p:to>
                                        <p:strVal val="visible"/>
                                      </p:to>
                                    </p:set>
                                    <p:animEffect transition="in" filter="barn(inVertical)">
                                      <p:cBhvr>
                                        <p:cTn id="901" dur="500"/>
                                        <p:tgtEl>
                                          <p:spTgt spid="33074"/>
                                        </p:tgtEl>
                                      </p:cBhvr>
                                    </p:animEffect>
                                  </p:childTnLst>
                                </p:cTn>
                              </p:par>
                              <p:par>
                                <p:cTn id="902" presetID="16" presetClass="entr" presetSubtype="21" fill="hold" grpId="0" nodeType="withEffect">
                                  <p:stCondLst>
                                    <p:cond delay="0"/>
                                  </p:stCondLst>
                                  <p:childTnLst>
                                    <p:set>
                                      <p:cBhvr>
                                        <p:cTn id="903" dur="1" fill="hold">
                                          <p:stCondLst>
                                            <p:cond delay="0"/>
                                          </p:stCondLst>
                                        </p:cTn>
                                        <p:tgtEl>
                                          <p:spTgt spid="33075"/>
                                        </p:tgtEl>
                                        <p:attrNameLst>
                                          <p:attrName>style.visibility</p:attrName>
                                        </p:attrNameLst>
                                      </p:cBhvr>
                                      <p:to>
                                        <p:strVal val="visible"/>
                                      </p:to>
                                    </p:set>
                                    <p:animEffect transition="in" filter="barn(inVertical)">
                                      <p:cBhvr>
                                        <p:cTn id="904" dur="500"/>
                                        <p:tgtEl>
                                          <p:spTgt spid="33075"/>
                                        </p:tgtEl>
                                      </p:cBhvr>
                                    </p:animEffect>
                                  </p:childTnLst>
                                </p:cTn>
                              </p:par>
                              <p:par>
                                <p:cTn id="905" presetID="16" presetClass="entr" presetSubtype="21" fill="hold" grpId="0" nodeType="withEffect">
                                  <p:stCondLst>
                                    <p:cond delay="0"/>
                                  </p:stCondLst>
                                  <p:childTnLst>
                                    <p:set>
                                      <p:cBhvr>
                                        <p:cTn id="906" dur="1" fill="hold">
                                          <p:stCondLst>
                                            <p:cond delay="0"/>
                                          </p:stCondLst>
                                        </p:cTn>
                                        <p:tgtEl>
                                          <p:spTgt spid="33076"/>
                                        </p:tgtEl>
                                        <p:attrNameLst>
                                          <p:attrName>style.visibility</p:attrName>
                                        </p:attrNameLst>
                                      </p:cBhvr>
                                      <p:to>
                                        <p:strVal val="visible"/>
                                      </p:to>
                                    </p:set>
                                    <p:animEffect transition="in" filter="barn(inVertical)">
                                      <p:cBhvr>
                                        <p:cTn id="907" dur="500"/>
                                        <p:tgtEl>
                                          <p:spTgt spid="33076"/>
                                        </p:tgtEl>
                                      </p:cBhvr>
                                    </p:animEffect>
                                  </p:childTnLst>
                                </p:cTn>
                              </p:par>
                              <p:par>
                                <p:cTn id="908" presetID="16" presetClass="entr" presetSubtype="21" fill="hold" grpId="0" nodeType="withEffect">
                                  <p:stCondLst>
                                    <p:cond delay="0"/>
                                  </p:stCondLst>
                                  <p:childTnLst>
                                    <p:set>
                                      <p:cBhvr>
                                        <p:cTn id="909" dur="1" fill="hold">
                                          <p:stCondLst>
                                            <p:cond delay="0"/>
                                          </p:stCondLst>
                                        </p:cTn>
                                        <p:tgtEl>
                                          <p:spTgt spid="33077"/>
                                        </p:tgtEl>
                                        <p:attrNameLst>
                                          <p:attrName>style.visibility</p:attrName>
                                        </p:attrNameLst>
                                      </p:cBhvr>
                                      <p:to>
                                        <p:strVal val="visible"/>
                                      </p:to>
                                    </p:set>
                                    <p:animEffect transition="in" filter="barn(inVertical)">
                                      <p:cBhvr>
                                        <p:cTn id="910" dur="500"/>
                                        <p:tgtEl>
                                          <p:spTgt spid="33077"/>
                                        </p:tgtEl>
                                      </p:cBhvr>
                                    </p:animEffect>
                                  </p:childTnLst>
                                </p:cTn>
                              </p:par>
                            </p:childTnLst>
                          </p:cTn>
                        </p:par>
                      </p:childTnLst>
                    </p:cTn>
                  </p:par>
                  <p:par>
                    <p:cTn id="911" fill="hold">
                      <p:stCondLst>
                        <p:cond delay="indefinite"/>
                      </p:stCondLst>
                      <p:childTnLst>
                        <p:par>
                          <p:cTn id="912" fill="hold">
                            <p:stCondLst>
                              <p:cond delay="0"/>
                            </p:stCondLst>
                            <p:childTnLst>
                              <p:par>
                                <p:cTn id="913" presetID="2" presetClass="entr" presetSubtype="4" fill="hold" nodeType="clickEffect">
                                  <p:stCondLst>
                                    <p:cond delay="0"/>
                                  </p:stCondLst>
                                  <p:childTnLst>
                                    <p:set>
                                      <p:cBhvr>
                                        <p:cTn id="914" dur="1" fill="hold">
                                          <p:stCondLst>
                                            <p:cond delay="0"/>
                                          </p:stCondLst>
                                        </p:cTn>
                                        <p:tgtEl>
                                          <p:spTgt spid="319"/>
                                        </p:tgtEl>
                                        <p:attrNameLst>
                                          <p:attrName>style.visibility</p:attrName>
                                        </p:attrNameLst>
                                      </p:cBhvr>
                                      <p:to>
                                        <p:strVal val="visible"/>
                                      </p:to>
                                    </p:set>
                                    <p:anim calcmode="lin" valueType="num">
                                      <p:cBhvr additive="base">
                                        <p:cTn id="915" dur="500" fill="hold"/>
                                        <p:tgtEl>
                                          <p:spTgt spid="319"/>
                                        </p:tgtEl>
                                        <p:attrNameLst>
                                          <p:attrName>ppt_x</p:attrName>
                                        </p:attrNameLst>
                                      </p:cBhvr>
                                      <p:tavLst>
                                        <p:tav tm="0">
                                          <p:val>
                                            <p:strVal val="#ppt_x"/>
                                          </p:val>
                                        </p:tav>
                                        <p:tav tm="100000">
                                          <p:val>
                                            <p:strVal val="#ppt_x"/>
                                          </p:val>
                                        </p:tav>
                                      </p:tavLst>
                                    </p:anim>
                                    <p:anim calcmode="lin" valueType="num">
                                      <p:cBhvr additive="base">
                                        <p:cTn id="916" dur="500" fill="hold"/>
                                        <p:tgtEl>
                                          <p:spTgt spid="3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6" grpId="0" animBg="1"/>
      <p:bldP spid="32777" grpId="0" animBg="1"/>
      <p:bldP spid="32778" grpId="0" animBg="1"/>
      <p:bldP spid="32779" grpId="0" animBg="1"/>
      <p:bldP spid="32780" grpId="0" animBg="1"/>
      <p:bldP spid="32781" grpId="0" animBg="1"/>
      <p:bldP spid="32782" grpId="0" animBg="1"/>
      <p:bldP spid="32783" grpId="0" animBg="1"/>
      <p:bldP spid="32784" grpId="0" animBg="1"/>
      <p:bldP spid="32785" grpId="0" animBg="1"/>
      <p:bldP spid="32786" grpId="0" animBg="1"/>
      <p:bldP spid="32787" grpId="0" animBg="1"/>
      <p:bldP spid="32788" grpId="0" animBg="1"/>
      <p:bldP spid="32789" grpId="0" animBg="1"/>
      <p:bldP spid="32790" grpId="0" animBg="1"/>
      <p:bldP spid="32791" grpId="0" animBg="1"/>
      <p:bldP spid="32792" grpId="0" animBg="1"/>
      <p:bldP spid="32793" grpId="0" animBg="1"/>
      <p:bldP spid="32794" grpId="0" animBg="1"/>
      <p:bldP spid="32795" grpId="0" animBg="1"/>
      <p:bldP spid="32796" grpId="0" animBg="1"/>
      <p:bldP spid="32797" grpId="0" animBg="1"/>
      <p:bldP spid="32798" grpId="0" animBg="1"/>
      <p:bldP spid="32799" grpId="0" animBg="1"/>
      <p:bldP spid="32800" grpId="0" animBg="1"/>
      <p:bldP spid="32801" grpId="0" animBg="1"/>
      <p:bldP spid="32802" grpId="0" animBg="1"/>
      <p:bldP spid="32803" grpId="0" animBg="1"/>
      <p:bldP spid="32804" grpId="0" animBg="1"/>
      <p:bldP spid="32805" grpId="0" animBg="1"/>
      <p:bldP spid="32806" grpId="0" animBg="1"/>
      <p:bldP spid="32807" grpId="0" animBg="1"/>
      <p:bldP spid="32808" grpId="0" animBg="1"/>
      <p:bldP spid="32809" grpId="0" animBg="1"/>
      <p:bldP spid="32810" grpId="0" animBg="1"/>
      <p:bldP spid="32811" grpId="0" animBg="1"/>
      <p:bldP spid="32812" grpId="0" animBg="1"/>
      <p:bldP spid="32813" grpId="0" animBg="1"/>
      <p:bldP spid="32814" grpId="0" animBg="1"/>
      <p:bldP spid="32815" grpId="0" animBg="1"/>
      <p:bldP spid="32816" grpId="0" animBg="1"/>
      <p:bldP spid="32817" grpId="0" animBg="1"/>
      <p:bldP spid="32818" grpId="0" animBg="1"/>
      <p:bldP spid="32819" grpId="0" animBg="1"/>
      <p:bldP spid="32820" grpId="0" animBg="1"/>
      <p:bldP spid="32821" grpId="0" animBg="1"/>
      <p:bldP spid="32822" grpId="0" animBg="1"/>
      <p:bldP spid="32823" grpId="0" animBg="1"/>
      <p:bldP spid="32824" grpId="0" animBg="1"/>
      <p:bldP spid="32825" grpId="0" animBg="1"/>
      <p:bldP spid="32826" grpId="0" animBg="1"/>
      <p:bldP spid="32827" grpId="0" animBg="1"/>
      <p:bldP spid="32828" grpId="0" animBg="1"/>
      <p:bldP spid="32829" grpId="0" animBg="1"/>
      <p:bldP spid="32830" grpId="0" animBg="1"/>
      <p:bldP spid="32831" grpId="0" animBg="1"/>
      <p:bldP spid="32832" grpId="0" animBg="1"/>
      <p:bldP spid="32833" grpId="0" animBg="1"/>
      <p:bldP spid="32834" grpId="0" animBg="1"/>
      <p:bldP spid="32835" grpId="0" animBg="1"/>
      <p:bldP spid="32836" grpId="0" animBg="1"/>
      <p:bldP spid="32837" grpId="0" animBg="1"/>
      <p:bldP spid="32838" grpId="0" animBg="1"/>
      <p:bldP spid="32839" grpId="0" animBg="1"/>
      <p:bldP spid="32840" grpId="0" animBg="1"/>
      <p:bldP spid="32841" grpId="0" animBg="1"/>
      <p:bldP spid="32842" grpId="0" animBg="1"/>
      <p:bldP spid="32843" grpId="0" animBg="1"/>
      <p:bldP spid="32844" grpId="0" animBg="1"/>
      <p:bldP spid="32845" grpId="0" animBg="1"/>
      <p:bldP spid="32846" grpId="0" animBg="1"/>
      <p:bldP spid="32847" grpId="0" animBg="1"/>
      <p:bldP spid="32848" grpId="0" animBg="1"/>
      <p:bldP spid="32849" grpId="0" animBg="1"/>
      <p:bldP spid="32850" grpId="0" animBg="1"/>
      <p:bldP spid="32851" grpId="0" animBg="1"/>
      <p:bldP spid="32852" grpId="0" animBg="1"/>
      <p:bldP spid="32853" grpId="0" animBg="1"/>
      <p:bldP spid="32854" grpId="0" animBg="1"/>
      <p:bldP spid="32855" grpId="0" animBg="1"/>
      <p:bldP spid="32856" grpId="0" animBg="1"/>
      <p:bldP spid="32857" grpId="0" animBg="1"/>
      <p:bldP spid="32858" grpId="0" animBg="1"/>
      <p:bldP spid="32859" grpId="0" animBg="1"/>
      <p:bldP spid="32860" grpId="0" animBg="1"/>
      <p:bldP spid="32861" grpId="0" animBg="1"/>
      <p:bldP spid="32862" grpId="0" animBg="1"/>
      <p:bldP spid="32863" grpId="0" animBg="1"/>
      <p:bldP spid="32864" grpId="0" animBg="1"/>
      <p:bldP spid="32865" grpId="0" animBg="1"/>
      <p:bldP spid="32866" grpId="0" animBg="1"/>
      <p:bldP spid="32867" grpId="0" animBg="1"/>
      <p:bldP spid="32868" grpId="0" animBg="1"/>
      <p:bldP spid="32869" grpId="0" animBg="1"/>
      <p:bldP spid="32870" grpId="0" animBg="1"/>
      <p:bldP spid="32871" grpId="0" animBg="1"/>
      <p:bldP spid="32872" grpId="0" animBg="1"/>
      <p:bldP spid="32873" grpId="0" animBg="1"/>
      <p:bldP spid="32874" grpId="0" animBg="1"/>
      <p:bldP spid="32875" grpId="0" animBg="1"/>
      <p:bldP spid="32876" grpId="0" animBg="1"/>
      <p:bldP spid="32877" grpId="0" animBg="1"/>
      <p:bldP spid="32878" grpId="0" animBg="1"/>
      <p:bldP spid="32879" grpId="0" animBg="1"/>
      <p:bldP spid="32880" grpId="0" animBg="1"/>
      <p:bldP spid="32881" grpId="0" animBg="1"/>
      <p:bldP spid="32882" grpId="0" animBg="1"/>
      <p:bldP spid="32883" grpId="0" animBg="1"/>
      <p:bldP spid="32884" grpId="0" animBg="1"/>
      <p:bldP spid="32885" grpId="0" animBg="1"/>
      <p:bldP spid="32886" grpId="0" animBg="1"/>
      <p:bldP spid="32887" grpId="0" animBg="1"/>
      <p:bldP spid="32888" grpId="0" animBg="1"/>
      <p:bldP spid="32889" grpId="0" animBg="1"/>
      <p:bldP spid="32890" grpId="0" animBg="1"/>
      <p:bldP spid="32891" grpId="0" animBg="1"/>
      <p:bldP spid="32892" grpId="0" animBg="1"/>
      <p:bldP spid="32893" grpId="0" animBg="1"/>
      <p:bldP spid="32894" grpId="0" animBg="1"/>
      <p:bldP spid="32895" grpId="0" animBg="1"/>
      <p:bldP spid="32896" grpId="0" animBg="1"/>
      <p:bldP spid="32897" grpId="0" animBg="1"/>
      <p:bldP spid="32898" grpId="0" animBg="1"/>
      <p:bldP spid="32899" grpId="0" animBg="1"/>
      <p:bldP spid="32900" grpId="0" animBg="1"/>
      <p:bldP spid="32901" grpId="0" animBg="1"/>
      <p:bldP spid="32902" grpId="0" animBg="1"/>
      <p:bldP spid="32903" grpId="0" animBg="1"/>
      <p:bldP spid="32904" grpId="0" animBg="1"/>
      <p:bldP spid="32905" grpId="0" animBg="1"/>
      <p:bldP spid="32906" grpId="0" animBg="1"/>
      <p:bldP spid="32907" grpId="0" animBg="1"/>
      <p:bldP spid="32908" grpId="0" animBg="1"/>
      <p:bldP spid="32909" grpId="0" animBg="1"/>
      <p:bldP spid="32910" grpId="0" animBg="1"/>
      <p:bldP spid="32911" grpId="0" animBg="1"/>
      <p:bldP spid="32912" grpId="0" animBg="1"/>
      <p:bldP spid="32913" grpId="0" animBg="1"/>
      <p:bldP spid="32914" grpId="0" animBg="1"/>
      <p:bldP spid="32915" grpId="0" animBg="1"/>
      <p:bldP spid="32916" grpId="0" animBg="1"/>
      <p:bldP spid="32917" grpId="0" animBg="1"/>
      <p:bldP spid="32918" grpId="0" animBg="1"/>
      <p:bldP spid="32919" grpId="0" animBg="1"/>
      <p:bldP spid="32920" grpId="0" animBg="1"/>
      <p:bldP spid="32921" grpId="0" animBg="1"/>
      <p:bldP spid="32922" grpId="0" animBg="1"/>
      <p:bldP spid="32923" grpId="0" animBg="1"/>
      <p:bldP spid="32924" grpId="0" animBg="1"/>
      <p:bldP spid="32925" grpId="0" animBg="1"/>
      <p:bldP spid="32926" grpId="0" animBg="1"/>
      <p:bldP spid="32927" grpId="0" animBg="1"/>
      <p:bldP spid="32928" grpId="0" animBg="1"/>
      <p:bldP spid="32929" grpId="0" animBg="1"/>
      <p:bldP spid="32930" grpId="0" animBg="1"/>
      <p:bldP spid="32931" grpId="0" animBg="1"/>
      <p:bldP spid="32932" grpId="0" animBg="1"/>
      <p:bldP spid="32933" grpId="0" animBg="1"/>
      <p:bldP spid="32934" grpId="0" animBg="1"/>
      <p:bldP spid="32935" grpId="0" animBg="1"/>
      <p:bldP spid="32936" grpId="0" animBg="1"/>
      <p:bldP spid="32937" grpId="0" animBg="1"/>
      <p:bldP spid="32938" grpId="0" animBg="1"/>
      <p:bldP spid="32939" grpId="0" animBg="1"/>
      <p:bldP spid="32940" grpId="0" animBg="1"/>
      <p:bldP spid="32941" grpId="0" animBg="1"/>
      <p:bldP spid="32942" grpId="0" animBg="1"/>
      <p:bldP spid="32943" grpId="0" animBg="1"/>
      <p:bldP spid="32944" grpId="0" animBg="1"/>
      <p:bldP spid="32945" grpId="0" animBg="1"/>
      <p:bldP spid="32946" grpId="0" animBg="1"/>
      <p:bldP spid="32947" grpId="0" animBg="1"/>
      <p:bldP spid="32948" grpId="0" animBg="1"/>
      <p:bldP spid="32949" grpId="0" animBg="1"/>
      <p:bldP spid="32950" grpId="0" animBg="1"/>
      <p:bldP spid="32951" grpId="0" animBg="1"/>
      <p:bldP spid="32952" grpId="0" animBg="1"/>
      <p:bldP spid="32953" grpId="0" animBg="1"/>
      <p:bldP spid="32954" grpId="0" animBg="1"/>
      <p:bldP spid="32955" grpId="0" animBg="1"/>
      <p:bldP spid="32956" grpId="0" animBg="1"/>
      <p:bldP spid="32957" grpId="0" animBg="1"/>
      <p:bldP spid="32958" grpId="0" animBg="1"/>
      <p:bldP spid="32959" grpId="0" animBg="1"/>
      <p:bldP spid="32960" grpId="0" animBg="1"/>
      <p:bldP spid="32961" grpId="0" animBg="1"/>
      <p:bldP spid="32962" grpId="0" animBg="1"/>
      <p:bldP spid="32963" grpId="0" animBg="1"/>
      <p:bldP spid="32964" grpId="0" animBg="1"/>
      <p:bldP spid="32965" grpId="0" animBg="1"/>
      <p:bldP spid="32966" grpId="0" animBg="1"/>
      <p:bldP spid="32967" grpId="0" animBg="1"/>
      <p:bldP spid="32968" grpId="0" animBg="1"/>
      <p:bldP spid="32969" grpId="0" animBg="1"/>
      <p:bldP spid="32970" grpId="0" animBg="1"/>
      <p:bldP spid="32971" grpId="0" animBg="1"/>
      <p:bldP spid="32972" grpId="0" animBg="1"/>
      <p:bldP spid="32973" grpId="0" animBg="1"/>
      <p:bldP spid="32974" grpId="0" animBg="1"/>
      <p:bldP spid="32975" grpId="0" animBg="1"/>
      <p:bldP spid="32976" grpId="0" animBg="1"/>
      <p:bldP spid="32977" grpId="0" animBg="1"/>
      <p:bldP spid="32978" grpId="0" animBg="1"/>
      <p:bldP spid="32979" grpId="0" animBg="1"/>
      <p:bldP spid="32980" grpId="0" animBg="1"/>
      <p:bldP spid="32981" grpId="0" animBg="1"/>
      <p:bldP spid="32982" grpId="0" animBg="1"/>
      <p:bldP spid="32983" grpId="0" animBg="1"/>
      <p:bldP spid="32984" grpId="0" animBg="1"/>
      <p:bldP spid="32985" grpId="0" animBg="1"/>
      <p:bldP spid="32986" grpId="0" animBg="1"/>
      <p:bldP spid="32987" grpId="0" animBg="1"/>
      <p:bldP spid="32988" grpId="0" animBg="1"/>
      <p:bldP spid="32989" grpId="0" animBg="1"/>
      <p:bldP spid="32990" grpId="0" animBg="1"/>
      <p:bldP spid="32991" grpId="0" animBg="1"/>
      <p:bldP spid="32992" grpId="0" animBg="1"/>
      <p:bldP spid="32993" grpId="0" animBg="1"/>
      <p:bldP spid="32994" grpId="0" animBg="1"/>
      <p:bldP spid="32995" grpId="0" animBg="1"/>
      <p:bldP spid="32996" grpId="0" animBg="1"/>
      <p:bldP spid="32997" grpId="0" animBg="1"/>
      <p:bldP spid="32998" grpId="0" animBg="1"/>
      <p:bldP spid="32999" grpId="0" animBg="1"/>
      <p:bldP spid="33000" grpId="0" animBg="1"/>
      <p:bldP spid="33001" grpId="0" animBg="1"/>
      <p:bldP spid="33002" grpId="0" animBg="1"/>
      <p:bldP spid="33003" grpId="0" animBg="1"/>
      <p:bldP spid="33004" grpId="0" animBg="1"/>
      <p:bldP spid="33005" grpId="0" animBg="1"/>
      <p:bldP spid="33006" grpId="0" animBg="1"/>
      <p:bldP spid="33007" grpId="0" animBg="1"/>
      <p:bldP spid="33008" grpId="0" animBg="1"/>
      <p:bldP spid="33009" grpId="0" animBg="1"/>
      <p:bldP spid="33010" grpId="0" animBg="1"/>
      <p:bldP spid="33011" grpId="0" animBg="1"/>
      <p:bldP spid="33012" grpId="0" animBg="1"/>
      <p:bldP spid="33013" grpId="0" animBg="1"/>
      <p:bldP spid="33014" grpId="0" animBg="1"/>
      <p:bldP spid="33015" grpId="0" animBg="1"/>
      <p:bldP spid="33016" grpId="0" animBg="1"/>
      <p:bldP spid="33017" grpId="0" animBg="1"/>
      <p:bldP spid="33018" grpId="0" animBg="1"/>
      <p:bldP spid="33019" grpId="0" animBg="1"/>
      <p:bldP spid="33020" grpId="0" animBg="1"/>
      <p:bldP spid="33021" grpId="0" animBg="1"/>
      <p:bldP spid="33022" grpId="0" animBg="1"/>
      <p:bldP spid="33023" grpId="0" animBg="1"/>
      <p:bldP spid="33024" grpId="0" animBg="1"/>
      <p:bldP spid="33025" grpId="0" animBg="1"/>
      <p:bldP spid="33026" grpId="0" animBg="1"/>
      <p:bldP spid="33027" grpId="0" animBg="1"/>
      <p:bldP spid="33028" grpId="0" animBg="1"/>
      <p:bldP spid="33029" grpId="0" animBg="1"/>
      <p:bldP spid="33030" grpId="0" animBg="1"/>
      <p:bldP spid="33031" grpId="0" animBg="1"/>
      <p:bldP spid="33032" grpId="0" animBg="1"/>
      <p:bldP spid="33033" grpId="0" animBg="1"/>
      <p:bldP spid="33034" grpId="0" animBg="1"/>
      <p:bldP spid="33035" grpId="0" animBg="1"/>
      <p:bldP spid="33036" grpId="0" animBg="1"/>
      <p:bldP spid="33037" grpId="0" animBg="1"/>
      <p:bldP spid="33038" grpId="0" animBg="1"/>
      <p:bldP spid="33039" grpId="0" animBg="1"/>
      <p:bldP spid="33040" grpId="0" animBg="1"/>
      <p:bldP spid="33041" grpId="0" animBg="1"/>
      <p:bldP spid="33042" grpId="0" animBg="1"/>
      <p:bldP spid="33043" grpId="0" animBg="1"/>
      <p:bldP spid="33044" grpId="0" animBg="1"/>
      <p:bldP spid="33045" grpId="0" animBg="1"/>
      <p:bldP spid="33046" grpId="0" animBg="1"/>
      <p:bldP spid="33047" grpId="0" animBg="1"/>
      <p:bldP spid="33048" grpId="0" animBg="1"/>
      <p:bldP spid="33049" grpId="0" animBg="1"/>
      <p:bldP spid="33050" grpId="0" animBg="1"/>
      <p:bldP spid="33051" grpId="0" animBg="1"/>
      <p:bldP spid="33052" grpId="0" animBg="1"/>
      <p:bldP spid="33053" grpId="0" animBg="1"/>
      <p:bldP spid="33054" grpId="0" animBg="1"/>
      <p:bldP spid="33055" grpId="0" animBg="1"/>
      <p:bldP spid="33056" grpId="0" animBg="1"/>
      <p:bldP spid="33057" grpId="0" animBg="1"/>
      <p:bldP spid="33058" grpId="0" animBg="1"/>
      <p:bldP spid="33059" grpId="0" animBg="1"/>
      <p:bldP spid="33060" grpId="0" animBg="1"/>
      <p:bldP spid="33061" grpId="0" animBg="1"/>
      <p:bldP spid="33062" grpId="0" animBg="1"/>
      <p:bldP spid="33063" grpId="0" animBg="1"/>
      <p:bldP spid="33064" grpId="0" animBg="1"/>
      <p:bldP spid="33065" grpId="0" animBg="1"/>
      <p:bldP spid="33066" grpId="0" animBg="1"/>
      <p:bldP spid="33067" grpId="0" animBg="1"/>
      <p:bldP spid="33068" grpId="0" animBg="1"/>
      <p:bldP spid="33069" grpId="0" animBg="1"/>
      <p:bldP spid="33070" grpId="0" animBg="1"/>
      <p:bldP spid="33071" grpId="0" animBg="1"/>
      <p:bldP spid="33072" grpId="0" animBg="1"/>
      <p:bldP spid="33073" grpId="0" animBg="1"/>
      <p:bldP spid="33074" grpId="0" animBg="1"/>
      <p:bldP spid="33075" grpId="0" animBg="1"/>
      <p:bldP spid="33076" grpId="0" animBg="1"/>
      <p:bldP spid="3307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00338" y="208722"/>
            <a:ext cx="6300787" cy="6443663"/>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4723544" y="1496143"/>
            <a:ext cx="2307590" cy="743585"/>
          </a:xfrm>
          <a:prstGeom prst="rect">
            <a:avLst/>
          </a:prstGeom>
          <a:noFill/>
        </p:spPr>
        <p:txBody>
          <a:bodyPr wrap="square" rtlCol="0">
            <a:spAutoFit/>
          </a:bodyPr>
          <a:lstStyle/>
          <a:p>
            <a:pPr algn="ctr"/>
            <a:r>
              <a:rPr lang="zh-CN" altLang="en-US" sz="4000">
                <a:solidFill>
                  <a:schemeClr val="bg1"/>
                </a:solidFill>
                <a:latin typeface="微软雅黑" panose="020B0503020204020204" charset="-122"/>
                <a:ea typeface="微软雅黑" panose="020B0503020204020204" charset="-122"/>
              </a:rPr>
              <a:t>目  录</a:t>
            </a:r>
          </a:p>
        </p:txBody>
      </p:sp>
      <p:sp>
        <p:nvSpPr>
          <p:cNvPr id="4" name="文本框 3"/>
          <p:cNvSpPr txBox="1"/>
          <p:nvPr/>
        </p:nvSpPr>
        <p:spPr>
          <a:xfrm>
            <a:off x="3352262" y="482683"/>
            <a:ext cx="5050155" cy="1013460"/>
          </a:xfrm>
          <a:prstGeom prst="rect">
            <a:avLst/>
          </a:prstGeom>
          <a:noFill/>
        </p:spPr>
        <p:txBody>
          <a:bodyPr wrap="square" rtlCol="0">
            <a:spAutoFit/>
          </a:bodyPr>
          <a:lstStyle/>
          <a:p>
            <a:pPr algn="ctr"/>
            <a:r>
              <a:rPr lang="en-US" altLang="zh-CN" sz="6000" u="sng" dirty="0">
                <a:solidFill>
                  <a:schemeClr val="bg1"/>
                </a:solidFill>
                <a:latin typeface="Impact" panose="020B0806030902050204" charset="0"/>
                <a:ea typeface="微软雅黑" panose="020B0503020204020204" charset="-122"/>
              </a:rPr>
              <a:t>CONTENTS</a:t>
            </a:r>
          </a:p>
        </p:txBody>
      </p:sp>
      <p:sp>
        <p:nvSpPr>
          <p:cNvPr id="6" name="矩形 5"/>
          <p:cNvSpPr/>
          <p:nvPr/>
        </p:nvSpPr>
        <p:spPr>
          <a:xfrm>
            <a:off x="3871640" y="2377972"/>
            <a:ext cx="526740" cy="526740"/>
          </a:xfrm>
          <a:prstGeom prst="rect">
            <a:avLst/>
          </a:prstGeom>
          <a:noFill/>
          <a:ln w="88900" cmpd="thickThi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rgbClr val="FCFAF2"/>
                </a:solidFill>
              </a:rPr>
              <a:t>1</a:t>
            </a:r>
            <a:endParaRPr lang="zh-CN" altLang="en-US" sz="3600" b="1" dirty="0">
              <a:solidFill>
                <a:srgbClr val="FCFAF2"/>
              </a:solidFill>
            </a:endParaRPr>
          </a:p>
        </p:txBody>
      </p:sp>
      <p:sp>
        <p:nvSpPr>
          <p:cNvPr id="8" name="矩形 7"/>
          <p:cNvSpPr/>
          <p:nvPr/>
        </p:nvSpPr>
        <p:spPr>
          <a:xfrm>
            <a:off x="3871640" y="3477913"/>
            <a:ext cx="526740" cy="526740"/>
          </a:xfrm>
          <a:prstGeom prst="rect">
            <a:avLst/>
          </a:prstGeom>
          <a:noFill/>
          <a:ln w="88900" cmpd="thickThi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rgbClr val="FCFAF2"/>
                </a:solidFill>
              </a:rPr>
              <a:t>2</a:t>
            </a:r>
            <a:endParaRPr lang="zh-CN" altLang="en-US" sz="3600" b="1" dirty="0">
              <a:solidFill>
                <a:srgbClr val="FCFAF2"/>
              </a:solidFill>
            </a:endParaRPr>
          </a:p>
        </p:txBody>
      </p:sp>
      <p:sp>
        <p:nvSpPr>
          <p:cNvPr id="10" name="矩形 9"/>
          <p:cNvSpPr/>
          <p:nvPr/>
        </p:nvSpPr>
        <p:spPr>
          <a:xfrm>
            <a:off x="3876924" y="4606871"/>
            <a:ext cx="526740" cy="526740"/>
          </a:xfrm>
          <a:prstGeom prst="rect">
            <a:avLst/>
          </a:prstGeom>
          <a:noFill/>
          <a:ln w="88900" cmpd="thickThi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rgbClr val="FCFAF2"/>
                </a:solidFill>
              </a:rPr>
              <a:t>3</a:t>
            </a:r>
            <a:endParaRPr lang="zh-CN" altLang="en-US" sz="3600" b="1" dirty="0">
              <a:solidFill>
                <a:srgbClr val="FCFAF2"/>
              </a:solidFill>
            </a:endParaRPr>
          </a:p>
        </p:txBody>
      </p:sp>
      <p:sp>
        <p:nvSpPr>
          <p:cNvPr id="12" name="矩形 11"/>
          <p:cNvSpPr/>
          <p:nvPr/>
        </p:nvSpPr>
        <p:spPr>
          <a:xfrm>
            <a:off x="3871640" y="5735829"/>
            <a:ext cx="526740" cy="526740"/>
          </a:xfrm>
          <a:prstGeom prst="rect">
            <a:avLst/>
          </a:prstGeom>
          <a:noFill/>
          <a:ln w="88900" cmpd="thickThi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rgbClr val="FCFAF2"/>
                </a:solidFill>
              </a:rPr>
              <a:t>4</a:t>
            </a:r>
            <a:endParaRPr lang="zh-CN" altLang="en-US" sz="3600" b="1" dirty="0">
              <a:solidFill>
                <a:srgbClr val="FCFAF2"/>
              </a:solidFill>
            </a:endParaRPr>
          </a:p>
        </p:txBody>
      </p:sp>
      <p:sp>
        <p:nvSpPr>
          <p:cNvPr id="14" name="文本框 13"/>
          <p:cNvSpPr txBox="1"/>
          <p:nvPr/>
        </p:nvSpPr>
        <p:spPr>
          <a:xfrm>
            <a:off x="4715970" y="2239738"/>
            <a:ext cx="3967565" cy="953135"/>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solidFill>
                  <a:schemeClr val="bg1"/>
                </a:solidFill>
                <a:latin typeface="Yuanti SC" charset="-122"/>
                <a:ea typeface="Yuanti SC" charset="-122"/>
                <a:cs typeface="Yuanti SC" charset="-122"/>
              </a:rPr>
              <a:t>PART</a:t>
            </a:r>
            <a:r>
              <a:rPr kumimoji="1" lang="zh-CN" altLang="en-US" sz="2800" dirty="0">
                <a:solidFill>
                  <a:schemeClr val="bg1"/>
                </a:solidFill>
                <a:latin typeface="Yuanti SC" charset="-122"/>
                <a:ea typeface="Yuanti SC" charset="-122"/>
                <a:cs typeface="Yuanti SC" charset="-122"/>
              </a:rPr>
              <a:t> </a:t>
            </a:r>
            <a:r>
              <a:rPr kumimoji="1" lang="en-US" altLang="zh-CN" sz="2800" dirty="0">
                <a:solidFill>
                  <a:schemeClr val="bg1"/>
                </a:solidFill>
                <a:latin typeface="Yuanti SC" charset="-122"/>
                <a:ea typeface="Yuanti SC" charset="-122"/>
                <a:cs typeface="Yuanti SC" charset="-122"/>
              </a:rPr>
              <a:t>01</a:t>
            </a:r>
            <a:r>
              <a:rPr kumimoji="1" lang="zh-CN" altLang="en-US" sz="2800" dirty="0">
                <a:solidFill>
                  <a:schemeClr val="bg1"/>
                </a:solidFill>
                <a:latin typeface="Yuanti SC" charset="-122"/>
                <a:ea typeface="Yuanti SC" charset="-122"/>
                <a:cs typeface="Yuanti SC" charset="-122"/>
              </a:rPr>
              <a:t> 项目背景及思路</a:t>
            </a:r>
          </a:p>
        </p:txBody>
      </p:sp>
      <p:sp>
        <p:nvSpPr>
          <p:cNvPr id="16" name="文本框 15"/>
          <p:cNvSpPr txBox="1"/>
          <p:nvPr/>
        </p:nvSpPr>
        <p:spPr>
          <a:xfrm>
            <a:off x="4715970" y="3362075"/>
            <a:ext cx="3967565" cy="521970"/>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solidFill>
                  <a:schemeClr val="bg1"/>
                </a:solidFill>
                <a:latin typeface="Yuanti SC" charset="-122"/>
                <a:ea typeface="Yuanti SC" charset="-122"/>
                <a:cs typeface="Yuanti SC" charset="-122"/>
              </a:rPr>
              <a:t>PART</a:t>
            </a:r>
            <a:r>
              <a:rPr kumimoji="1" lang="zh-CN" altLang="en-US" sz="2800" dirty="0">
                <a:solidFill>
                  <a:schemeClr val="bg1"/>
                </a:solidFill>
                <a:latin typeface="Yuanti SC" charset="-122"/>
                <a:ea typeface="Yuanti SC" charset="-122"/>
                <a:cs typeface="Yuanti SC" charset="-122"/>
              </a:rPr>
              <a:t> </a:t>
            </a:r>
            <a:r>
              <a:rPr kumimoji="1" lang="en-US" altLang="zh-CN" sz="2800" dirty="0">
                <a:solidFill>
                  <a:schemeClr val="bg1"/>
                </a:solidFill>
                <a:latin typeface="Yuanti SC" charset="-122"/>
                <a:ea typeface="Yuanti SC" charset="-122"/>
                <a:cs typeface="Yuanti SC" charset="-122"/>
              </a:rPr>
              <a:t>02</a:t>
            </a:r>
            <a:r>
              <a:rPr kumimoji="1" lang="zh-CN" altLang="en-US" sz="2800" dirty="0">
                <a:solidFill>
                  <a:schemeClr val="bg1"/>
                </a:solidFill>
                <a:latin typeface="Yuanti SC" charset="-122"/>
                <a:ea typeface="Yuanti SC" charset="-122"/>
                <a:cs typeface="Yuanti SC" charset="-122"/>
              </a:rPr>
              <a:t> 解决方案</a:t>
            </a:r>
          </a:p>
        </p:txBody>
      </p:sp>
      <p:sp>
        <p:nvSpPr>
          <p:cNvPr id="18" name="文本框 17"/>
          <p:cNvSpPr txBox="1"/>
          <p:nvPr/>
        </p:nvSpPr>
        <p:spPr>
          <a:xfrm>
            <a:off x="4715970" y="4491621"/>
            <a:ext cx="4745064" cy="521970"/>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solidFill>
                  <a:schemeClr val="bg1"/>
                </a:solidFill>
                <a:latin typeface="Yuanti SC" charset="-122"/>
                <a:ea typeface="Yuanti SC" charset="-122"/>
                <a:cs typeface="Yuanti SC" charset="-122"/>
              </a:rPr>
              <a:t>PART</a:t>
            </a:r>
            <a:r>
              <a:rPr kumimoji="1" lang="zh-CN" altLang="en-US" sz="2800" dirty="0">
                <a:solidFill>
                  <a:schemeClr val="bg1"/>
                </a:solidFill>
                <a:latin typeface="Yuanti SC" charset="-122"/>
                <a:ea typeface="Yuanti SC" charset="-122"/>
                <a:cs typeface="Yuanti SC" charset="-122"/>
              </a:rPr>
              <a:t> </a:t>
            </a:r>
            <a:r>
              <a:rPr kumimoji="1" lang="en-US" altLang="zh-CN" sz="2800" dirty="0">
                <a:solidFill>
                  <a:schemeClr val="bg1"/>
                </a:solidFill>
                <a:latin typeface="Yuanti SC" charset="-122"/>
                <a:ea typeface="Yuanti SC" charset="-122"/>
                <a:cs typeface="Yuanti SC" charset="-122"/>
              </a:rPr>
              <a:t>03</a:t>
            </a:r>
            <a:r>
              <a:rPr kumimoji="1" lang="zh-CN" altLang="en-US" sz="2800" dirty="0">
                <a:solidFill>
                  <a:schemeClr val="bg1"/>
                </a:solidFill>
                <a:latin typeface="Yuanti SC" charset="-122"/>
                <a:ea typeface="Yuanti SC" charset="-122"/>
                <a:cs typeface="Yuanti SC" charset="-122"/>
              </a:rPr>
              <a:t> 检测结果</a:t>
            </a:r>
          </a:p>
        </p:txBody>
      </p:sp>
      <p:sp>
        <p:nvSpPr>
          <p:cNvPr id="20" name="文本框 19"/>
          <p:cNvSpPr txBox="1"/>
          <p:nvPr/>
        </p:nvSpPr>
        <p:spPr>
          <a:xfrm>
            <a:off x="4723544" y="5620350"/>
            <a:ext cx="5138980" cy="521970"/>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solidFill>
                  <a:schemeClr val="bg1"/>
                </a:solidFill>
                <a:latin typeface="Yuanti SC" charset="-122"/>
                <a:ea typeface="Yuanti SC" charset="-122"/>
                <a:cs typeface="Yuanti SC" charset="-122"/>
              </a:rPr>
              <a:t>PART</a:t>
            </a:r>
            <a:r>
              <a:rPr kumimoji="1" lang="zh-CN" altLang="en-US" sz="2800" dirty="0">
                <a:solidFill>
                  <a:schemeClr val="bg1"/>
                </a:solidFill>
                <a:latin typeface="Yuanti SC" charset="-122"/>
                <a:ea typeface="Yuanti SC" charset="-122"/>
                <a:cs typeface="Yuanti SC" charset="-122"/>
              </a:rPr>
              <a:t> </a:t>
            </a:r>
            <a:r>
              <a:rPr kumimoji="1" lang="en-US" altLang="zh-CN" sz="2800" dirty="0">
                <a:solidFill>
                  <a:schemeClr val="bg1"/>
                </a:solidFill>
                <a:latin typeface="Yuanti SC" charset="-122"/>
                <a:ea typeface="Yuanti SC" charset="-122"/>
                <a:cs typeface="Yuanti SC" charset="-122"/>
              </a:rPr>
              <a:t>04</a:t>
            </a:r>
            <a:r>
              <a:rPr kumimoji="1" lang="zh-CN" altLang="en-US" sz="2800" dirty="0">
                <a:solidFill>
                  <a:schemeClr val="bg1"/>
                </a:solidFill>
                <a:latin typeface="Yuanti SC" charset="-122"/>
                <a:ea typeface="Yuanti SC" charset="-122"/>
                <a:cs typeface="Yuanti SC" charset="-122"/>
              </a:rPr>
              <a:t> 总结</a:t>
            </a:r>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750" fill="hold"/>
                                        <p:tgtEl>
                                          <p:spTgt spid="6"/>
                                        </p:tgtEl>
                                        <p:attrNameLst>
                                          <p:attrName>ppt_w</p:attrName>
                                        </p:attrNameLst>
                                      </p:cBhvr>
                                      <p:tavLst>
                                        <p:tav tm="0">
                                          <p:val>
                                            <p:fltVal val="0"/>
                                          </p:val>
                                        </p:tav>
                                        <p:tav tm="100000">
                                          <p:val>
                                            <p:strVal val="#ppt_w"/>
                                          </p:val>
                                        </p:tav>
                                      </p:tavLst>
                                    </p:anim>
                                    <p:anim calcmode="lin" valueType="num">
                                      <p:cBhvr>
                                        <p:cTn id="8" dur="750" fill="hold"/>
                                        <p:tgtEl>
                                          <p:spTgt spid="6"/>
                                        </p:tgtEl>
                                        <p:attrNameLst>
                                          <p:attrName>ppt_h</p:attrName>
                                        </p:attrNameLst>
                                      </p:cBhvr>
                                      <p:tavLst>
                                        <p:tav tm="0">
                                          <p:val>
                                            <p:fltVal val="0"/>
                                          </p:val>
                                        </p:tav>
                                        <p:tav tm="100000">
                                          <p:val>
                                            <p:strVal val="#ppt_h"/>
                                          </p:val>
                                        </p:tav>
                                      </p:tavLst>
                                    </p:anim>
                                    <p:anim calcmode="lin" valueType="num">
                                      <p:cBhvr>
                                        <p:cTn id="9" dur="750" fill="hold"/>
                                        <p:tgtEl>
                                          <p:spTgt spid="6"/>
                                        </p:tgtEl>
                                        <p:attrNameLst>
                                          <p:attrName>style.rotation</p:attrName>
                                        </p:attrNameLst>
                                      </p:cBhvr>
                                      <p:tavLst>
                                        <p:tav tm="0">
                                          <p:val>
                                            <p:fltVal val="360"/>
                                          </p:val>
                                        </p:tav>
                                        <p:tav tm="100000">
                                          <p:val>
                                            <p:fltVal val="0"/>
                                          </p:val>
                                        </p:tav>
                                      </p:tavLst>
                                    </p:anim>
                                    <p:animEffect transition="in" filter="fade">
                                      <p:cBhvr>
                                        <p:cTn id="10" dur="750"/>
                                        <p:tgtEl>
                                          <p:spTgt spid="6"/>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8"/>
                                        </p:tgtEl>
                                        <p:attrNameLst>
                                          <p:attrName>style.visibility</p:attrName>
                                        </p:attrNameLst>
                                      </p:cBhvr>
                                      <p:to>
                                        <p:strVal val="visible"/>
                                      </p:to>
                                    </p:set>
                                    <p:anim calcmode="lin" valueType="num">
                                      <p:cBhvr>
                                        <p:cTn id="13" dur="750" fill="hold"/>
                                        <p:tgtEl>
                                          <p:spTgt spid="8"/>
                                        </p:tgtEl>
                                        <p:attrNameLst>
                                          <p:attrName>ppt_w</p:attrName>
                                        </p:attrNameLst>
                                      </p:cBhvr>
                                      <p:tavLst>
                                        <p:tav tm="0">
                                          <p:val>
                                            <p:fltVal val="0"/>
                                          </p:val>
                                        </p:tav>
                                        <p:tav tm="100000">
                                          <p:val>
                                            <p:strVal val="#ppt_w"/>
                                          </p:val>
                                        </p:tav>
                                      </p:tavLst>
                                    </p:anim>
                                    <p:anim calcmode="lin" valueType="num">
                                      <p:cBhvr>
                                        <p:cTn id="14" dur="750" fill="hold"/>
                                        <p:tgtEl>
                                          <p:spTgt spid="8"/>
                                        </p:tgtEl>
                                        <p:attrNameLst>
                                          <p:attrName>ppt_h</p:attrName>
                                        </p:attrNameLst>
                                      </p:cBhvr>
                                      <p:tavLst>
                                        <p:tav tm="0">
                                          <p:val>
                                            <p:fltVal val="0"/>
                                          </p:val>
                                        </p:tav>
                                        <p:tav tm="100000">
                                          <p:val>
                                            <p:strVal val="#ppt_h"/>
                                          </p:val>
                                        </p:tav>
                                      </p:tavLst>
                                    </p:anim>
                                    <p:anim calcmode="lin" valueType="num">
                                      <p:cBhvr>
                                        <p:cTn id="15" dur="750" fill="hold"/>
                                        <p:tgtEl>
                                          <p:spTgt spid="8"/>
                                        </p:tgtEl>
                                        <p:attrNameLst>
                                          <p:attrName>style.rotation</p:attrName>
                                        </p:attrNameLst>
                                      </p:cBhvr>
                                      <p:tavLst>
                                        <p:tav tm="0">
                                          <p:val>
                                            <p:fltVal val="360"/>
                                          </p:val>
                                        </p:tav>
                                        <p:tav tm="100000">
                                          <p:val>
                                            <p:fltVal val="0"/>
                                          </p:val>
                                        </p:tav>
                                      </p:tavLst>
                                    </p:anim>
                                    <p:animEffect transition="in" filter="fade">
                                      <p:cBhvr>
                                        <p:cTn id="16" dur="750"/>
                                        <p:tgtEl>
                                          <p:spTgt spid="8"/>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750" fill="hold"/>
                                        <p:tgtEl>
                                          <p:spTgt spid="10"/>
                                        </p:tgtEl>
                                        <p:attrNameLst>
                                          <p:attrName>ppt_w</p:attrName>
                                        </p:attrNameLst>
                                      </p:cBhvr>
                                      <p:tavLst>
                                        <p:tav tm="0">
                                          <p:val>
                                            <p:fltVal val="0"/>
                                          </p:val>
                                        </p:tav>
                                        <p:tav tm="100000">
                                          <p:val>
                                            <p:strVal val="#ppt_w"/>
                                          </p:val>
                                        </p:tav>
                                      </p:tavLst>
                                    </p:anim>
                                    <p:anim calcmode="lin" valueType="num">
                                      <p:cBhvr>
                                        <p:cTn id="20" dur="750" fill="hold"/>
                                        <p:tgtEl>
                                          <p:spTgt spid="10"/>
                                        </p:tgtEl>
                                        <p:attrNameLst>
                                          <p:attrName>ppt_h</p:attrName>
                                        </p:attrNameLst>
                                      </p:cBhvr>
                                      <p:tavLst>
                                        <p:tav tm="0">
                                          <p:val>
                                            <p:fltVal val="0"/>
                                          </p:val>
                                        </p:tav>
                                        <p:tav tm="100000">
                                          <p:val>
                                            <p:strVal val="#ppt_h"/>
                                          </p:val>
                                        </p:tav>
                                      </p:tavLst>
                                    </p:anim>
                                    <p:anim calcmode="lin" valueType="num">
                                      <p:cBhvr>
                                        <p:cTn id="21" dur="750" fill="hold"/>
                                        <p:tgtEl>
                                          <p:spTgt spid="10"/>
                                        </p:tgtEl>
                                        <p:attrNameLst>
                                          <p:attrName>style.rotation</p:attrName>
                                        </p:attrNameLst>
                                      </p:cBhvr>
                                      <p:tavLst>
                                        <p:tav tm="0">
                                          <p:val>
                                            <p:fltVal val="360"/>
                                          </p:val>
                                        </p:tav>
                                        <p:tav tm="100000">
                                          <p:val>
                                            <p:fltVal val="0"/>
                                          </p:val>
                                        </p:tav>
                                      </p:tavLst>
                                    </p:anim>
                                    <p:animEffect transition="in" filter="fade">
                                      <p:cBhvr>
                                        <p:cTn id="22" dur="750"/>
                                        <p:tgtEl>
                                          <p:spTgt spid="10"/>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12"/>
                                        </p:tgtEl>
                                        <p:attrNameLst>
                                          <p:attrName>style.visibility</p:attrName>
                                        </p:attrNameLst>
                                      </p:cBhvr>
                                      <p:to>
                                        <p:strVal val="visible"/>
                                      </p:to>
                                    </p:set>
                                    <p:anim calcmode="lin" valueType="num">
                                      <p:cBhvr>
                                        <p:cTn id="25" dur="750" fill="hold"/>
                                        <p:tgtEl>
                                          <p:spTgt spid="12"/>
                                        </p:tgtEl>
                                        <p:attrNameLst>
                                          <p:attrName>ppt_w</p:attrName>
                                        </p:attrNameLst>
                                      </p:cBhvr>
                                      <p:tavLst>
                                        <p:tav tm="0">
                                          <p:val>
                                            <p:fltVal val="0"/>
                                          </p:val>
                                        </p:tav>
                                        <p:tav tm="100000">
                                          <p:val>
                                            <p:strVal val="#ppt_w"/>
                                          </p:val>
                                        </p:tav>
                                      </p:tavLst>
                                    </p:anim>
                                    <p:anim calcmode="lin" valueType="num">
                                      <p:cBhvr>
                                        <p:cTn id="26" dur="750" fill="hold"/>
                                        <p:tgtEl>
                                          <p:spTgt spid="12"/>
                                        </p:tgtEl>
                                        <p:attrNameLst>
                                          <p:attrName>ppt_h</p:attrName>
                                        </p:attrNameLst>
                                      </p:cBhvr>
                                      <p:tavLst>
                                        <p:tav tm="0">
                                          <p:val>
                                            <p:fltVal val="0"/>
                                          </p:val>
                                        </p:tav>
                                        <p:tav tm="100000">
                                          <p:val>
                                            <p:strVal val="#ppt_h"/>
                                          </p:val>
                                        </p:tav>
                                      </p:tavLst>
                                    </p:anim>
                                    <p:anim calcmode="lin" valueType="num">
                                      <p:cBhvr>
                                        <p:cTn id="27" dur="750" fill="hold"/>
                                        <p:tgtEl>
                                          <p:spTgt spid="12"/>
                                        </p:tgtEl>
                                        <p:attrNameLst>
                                          <p:attrName>style.rotation</p:attrName>
                                        </p:attrNameLst>
                                      </p:cBhvr>
                                      <p:tavLst>
                                        <p:tav tm="0">
                                          <p:val>
                                            <p:fltVal val="360"/>
                                          </p:val>
                                        </p:tav>
                                        <p:tav tm="100000">
                                          <p:val>
                                            <p:fltVal val="0"/>
                                          </p:val>
                                        </p:tav>
                                      </p:tavLst>
                                    </p:anim>
                                    <p:animEffect transition="in" filter="fade">
                                      <p:cBhvr>
                                        <p:cTn id="28" dur="75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41" presetClass="entr" presetSubtype="0" fill="hold" grpId="0" nodeType="clickEffect">
                                  <p:stCondLst>
                                    <p:cond delay="0"/>
                                  </p:stCondLst>
                                  <p:iterate type="lt">
                                    <p:tmPct val="10000"/>
                                  </p:iterate>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4"/>
                                        </p:tgtEl>
                                        <p:attrNameLst>
                                          <p:attrName>ppt_y</p:attrName>
                                        </p:attrNameLst>
                                      </p:cBhvr>
                                      <p:tavLst>
                                        <p:tav tm="0">
                                          <p:val>
                                            <p:strVal val="#ppt_y"/>
                                          </p:val>
                                        </p:tav>
                                        <p:tav tm="100000">
                                          <p:val>
                                            <p:strVal val="#ppt_y"/>
                                          </p:val>
                                        </p:tav>
                                      </p:tavLst>
                                    </p:anim>
                                    <p:anim calcmode="lin" valueType="num">
                                      <p:cBhvr>
                                        <p:cTn id="35"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4"/>
                                        </p:tgtEl>
                                      </p:cBhvr>
                                    </p:animEffect>
                                  </p:childTnLst>
                                </p:cTn>
                              </p:par>
                              <p:par>
                                <p:cTn id="38" presetID="41" presetClass="entr" presetSubtype="0" fill="hold" grpId="0" nodeType="withEffect">
                                  <p:stCondLst>
                                    <p:cond delay="0"/>
                                  </p:stCondLst>
                                  <p:iterate type="lt">
                                    <p:tmPct val="10000"/>
                                  </p:iterate>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16"/>
                                        </p:tgtEl>
                                        <p:attrNameLst>
                                          <p:attrName>ppt_y</p:attrName>
                                        </p:attrNameLst>
                                      </p:cBhvr>
                                      <p:tavLst>
                                        <p:tav tm="0">
                                          <p:val>
                                            <p:strVal val="#ppt_y"/>
                                          </p:val>
                                        </p:tav>
                                        <p:tav tm="100000">
                                          <p:val>
                                            <p:strVal val="#ppt_y"/>
                                          </p:val>
                                        </p:tav>
                                      </p:tavLst>
                                    </p:anim>
                                    <p:anim calcmode="lin" valueType="num">
                                      <p:cBhvr>
                                        <p:cTn id="42"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16"/>
                                        </p:tgtEl>
                                      </p:cBhvr>
                                    </p:animEffect>
                                  </p:childTnLst>
                                </p:cTn>
                              </p:par>
                              <p:par>
                                <p:cTn id="45" presetID="41" presetClass="entr" presetSubtype="0" fill="hold" grpId="0" nodeType="withEffect">
                                  <p:stCondLst>
                                    <p:cond delay="0"/>
                                  </p:stCondLst>
                                  <p:iterate type="lt">
                                    <p:tmPct val="10000"/>
                                  </p:iterate>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18"/>
                                        </p:tgtEl>
                                        <p:attrNameLst>
                                          <p:attrName>ppt_y</p:attrName>
                                        </p:attrNameLst>
                                      </p:cBhvr>
                                      <p:tavLst>
                                        <p:tav tm="0">
                                          <p:val>
                                            <p:strVal val="#ppt_y"/>
                                          </p:val>
                                        </p:tav>
                                        <p:tav tm="100000">
                                          <p:val>
                                            <p:strVal val="#ppt_y"/>
                                          </p:val>
                                        </p:tav>
                                      </p:tavLst>
                                    </p:anim>
                                    <p:anim calcmode="lin" valueType="num">
                                      <p:cBhvr>
                                        <p:cTn id="49"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18"/>
                                        </p:tgtEl>
                                      </p:cBhvr>
                                    </p:animEffect>
                                  </p:childTnLst>
                                </p:cTn>
                              </p:par>
                              <p:par>
                                <p:cTn id="52" presetID="41" presetClass="entr" presetSubtype="0" fill="hold" grpId="0" nodeType="withEffect">
                                  <p:stCondLst>
                                    <p:cond delay="0"/>
                                  </p:stCondLst>
                                  <p:iterate type="lt">
                                    <p:tmPct val="10000"/>
                                  </p:iterate>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20"/>
                                        </p:tgtEl>
                                        <p:attrNameLst>
                                          <p:attrName>ppt_y</p:attrName>
                                        </p:attrNameLst>
                                      </p:cBhvr>
                                      <p:tavLst>
                                        <p:tav tm="0">
                                          <p:val>
                                            <p:strVal val="#ppt_y"/>
                                          </p:val>
                                        </p:tav>
                                        <p:tav tm="100000">
                                          <p:val>
                                            <p:strVal val="#ppt_y"/>
                                          </p:val>
                                        </p:tav>
                                      </p:tavLst>
                                    </p:anim>
                                    <p:anim calcmode="lin" valueType="num">
                                      <p:cBhvr>
                                        <p:cTn id="5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14" grpId="0"/>
      <p:bldP spid="16" grpId="0"/>
      <p:bldP spid="18"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43538" y="228600"/>
            <a:ext cx="6300787" cy="6443663"/>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18"/>
          <p:cNvSpPr txBox="1">
            <a:spLocks noChangeArrowheads="1"/>
          </p:cNvSpPr>
          <p:nvPr/>
        </p:nvSpPr>
        <p:spPr bwMode="auto">
          <a:xfrm>
            <a:off x="7294686" y="3269632"/>
            <a:ext cx="4477769"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7200" b="1" dirty="0">
                <a:latin typeface="Yuanti SC" charset="-122"/>
                <a:ea typeface="Yuanti SC" charset="-122"/>
                <a:cs typeface="Yuanti SC" charset="-122"/>
              </a:rPr>
              <a:t>  </a:t>
            </a:r>
            <a:r>
              <a:rPr kumimoji="1" lang="en-US" altLang="zh-CN" sz="7200" b="1" dirty="0">
                <a:solidFill>
                  <a:srgbClr val="FFC000"/>
                </a:solidFill>
                <a:latin typeface="Yuanti SC" charset="-122"/>
                <a:ea typeface="Yuanti SC" charset="-122"/>
                <a:cs typeface="Yuanti SC" charset="-122"/>
              </a:rPr>
              <a:t>PART</a:t>
            </a:r>
            <a:r>
              <a:rPr kumimoji="1" lang="zh-CN" altLang="en-US" sz="7200" b="1" dirty="0">
                <a:solidFill>
                  <a:srgbClr val="FFC000"/>
                </a:solidFill>
                <a:latin typeface="Yuanti SC" charset="-122"/>
                <a:ea typeface="Yuanti SC" charset="-122"/>
                <a:cs typeface="Yuanti SC" charset="-122"/>
              </a:rPr>
              <a:t> </a:t>
            </a:r>
            <a:r>
              <a:rPr kumimoji="1" lang="en-US" altLang="zh-CN" sz="7200" b="1" dirty="0">
                <a:solidFill>
                  <a:srgbClr val="FFC000"/>
                </a:solidFill>
                <a:latin typeface="Yuanti SC" charset="-122"/>
                <a:ea typeface="Yuanti SC" charset="-122"/>
                <a:cs typeface="Yuanti SC" charset="-122"/>
              </a:rPr>
              <a:t>4</a:t>
            </a:r>
          </a:p>
        </p:txBody>
      </p:sp>
      <p:sp>
        <p:nvSpPr>
          <p:cNvPr id="6" name="文本框 5"/>
          <p:cNvSpPr txBox="1"/>
          <p:nvPr/>
        </p:nvSpPr>
        <p:spPr>
          <a:xfrm>
            <a:off x="6507471" y="1320519"/>
            <a:ext cx="6085936" cy="2215991"/>
          </a:xfrm>
          <a:prstGeom prst="rect">
            <a:avLst/>
          </a:prstGeom>
          <a:noFill/>
        </p:spPr>
        <p:txBody>
          <a:bodyPr wrap="square" rtlCol="0">
            <a:spAutoFit/>
          </a:bodyPr>
          <a:lstStyle/>
          <a:p>
            <a:r>
              <a:rPr kumimoji="1" lang="en-US" altLang="zh-CN" sz="13800" b="1">
                <a:latin typeface="Yuanti SC" charset="-122"/>
                <a:ea typeface="Yuanti SC" charset="-122"/>
                <a:cs typeface="Yuanti SC" charset="-122"/>
              </a:rPr>
              <a:t>THREE</a:t>
            </a:r>
            <a:endParaRPr kumimoji="1" lang="zh-CN" altLang="en-US" sz="13800" b="1" dirty="0">
              <a:latin typeface="Yuanti SC" charset="-122"/>
              <a:ea typeface="Yuanti SC" charset="-122"/>
              <a:cs typeface="Yuanti SC" charset="-122"/>
            </a:endParaRPr>
          </a:p>
        </p:txBody>
      </p:sp>
      <p:sp>
        <p:nvSpPr>
          <p:cNvPr id="7" name="TextBox 23"/>
          <p:cNvSpPr txBox="1"/>
          <p:nvPr/>
        </p:nvSpPr>
        <p:spPr>
          <a:xfrm>
            <a:off x="259386" y="1797957"/>
            <a:ext cx="4778744" cy="1938992"/>
          </a:xfrm>
          <a:prstGeom prst="rect">
            <a:avLst/>
          </a:prstGeom>
          <a:noFill/>
        </p:spPr>
        <p:txBody>
          <a:bodyPr wrap="none" rtlCol="0">
            <a:spAutoFit/>
          </a:bodyPr>
          <a:lstStyle/>
          <a:p>
            <a:pPr>
              <a:lnSpc>
                <a:spcPts val="7200"/>
              </a:lnSpc>
            </a:pPr>
            <a:r>
              <a:rPr lang="id-ID" sz="7200" dirty="0">
                <a:solidFill>
                  <a:srgbClr val="FFC000"/>
                </a:solidFill>
                <a:latin typeface="Nexa Bold" panose="02000000000000000000" pitchFamily="50" charset="0"/>
              </a:rPr>
              <a:t>AWESOME</a:t>
            </a:r>
          </a:p>
          <a:p>
            <a:pPr>
              <a:lnSpc>
                <a:spcPts val="7200"/>
              </a:lnSpc>
            </a:pPr>
            <a:r>
              <a:rPr lang="id-ID" sz="7200" dirty="0">
                <a:solidFill>
                  <a:srgbClr val="FFC000"/>
                </a:solidFill>
                <a:latin typeface="Nexa Bold" panose="02000000000000000000" pitchFamily="50" charset="0"/>
              </a:rPr>
              <a:t>DESIGN</a:t>
            </a:r>
          </a:p>
        </p:txBody>
      </p:sp>
      <p:sp>
        <p:nvSpPr>
          <p:cNvPr id="8" name="TextBox 24"/>
          <p:cNvSpPr txBox="1"/>
          <p:nvPr/>
        </p:nvSpPr>
        <p:spPr>
          <a:xfrm>
            <a:off x="259386" y="4245428"/>
            <a:ext cx="4705752" cy="646331"/>
          </a:xfrm>
          <a:prstGeom prst="rect">
            <a:avLst/>
          </a:prstGeom>
          <a:noFill/>
        </p:spPr>
        <p:txBody>
          <a:bodyPr wrap="square" rtlCol="0">
            <a:spAutoFit/>
          </a:bodyPr>
          <a:lstStyle/>
          <a:p>
            <a:r>
              <a:rPr lang="id-ID" sz="1200" dirty="0" err="1">
                <a:solidFill>
                  <a:schemeClr val="bg1"/>
                </a:solidFill>
                <a:latin typeface="Roboto Light" panose="02000000000000000000" pitchFamily="2" charset="0"/>
                <a:ea typeface="Roboto Light" panose="02000000000000000000" pitchFamily="2" charset="0"/>
              </a:rPr>
              <a:t>Lorem</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ipsum</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dolor</a:t>
            </a:r>
            <a:r>
              <a:rPr lang="id-ID" sz="1200" dirty="0">
                <a:solidFill>
                  <a:schemeClr val="bg1"/>
                </a:solidFill>
                <a:latin typeface="Roboto Light" panose="02000000000000000000" pitchFamily="2" charset="0"/>
                <a:ea typeface="Roboto Light" panose="02000000000000000000" pitchFamily="2" charset="0"/>
              </a:rPr>
              <a:t> sit </a:t>
            </a:r>
            <a:r>
              <a:rPr lang="id-ID" sz="1200" dirty="0" err="1">
                <a:solidFill>
                  <a:schemeClr val="bg1"/>
                </a:solidFill>
                <a:latin typeface="Roboto Light" panose="02000000000000000000" pitchFamily="2" charset="0"/>
                <a:ea typeface="Roboto Light" panose="02000000000000000000" pitchFamily="2" charset="0"/>
              </a:rPr>
              <a:t>amet</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consectetur</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adipiscing</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elit</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Proin</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sed</a:t>
            </a:r>
            <a:r>
              <a:rPr lang="id-ID" sz="1200" dirty="0">
                <a:solidFill>
                  <a:schemeClr val="bg1"/>
                </a:solidFill>
                <a:latin typeface="Roboto Light" panose="02000000000000000000" pitchFamily="2" charset="0"/>
                <a:ea typeface="Roboto Light" panose="02000000000000000000" pitchFamily="2" charset="0"/>
              </a:rPr>
              <a:t> libero in </a:t>
            </a:r>
            <a:r>
              <a:rPr lang="id-ID" sz="1200" dirty="0" err="1">
                <a:solidFill>
                  <a:schemeClr val="bg1"/>
                </a:solidFill>
                <a:latin typeface="Roboto Light" panose="02000000000000000000" pitchFamily="2" charset="0"/>
                <a:ea typeface="Roboto Light" panose="02000000000000000000" pitchFamily="2" charset="0"/>
              </a:rPr>
              <a:t>magna</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ultrices</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gravida</a:t>
            </a:r>
            <a:r>
              <a:rPr lang="id-ID" sz="1200" dirty="0">
                <a:solidFill>
                  <a:schemeClr val="bg1"/>
                </a:solidFill>
                <a:latin typeface="Roboto Light" panose="02000000000000000000" pitchFamily="2" charset="0"/>
                <a:ea typeface="Roboto Light" panose="02000000000000000000" pitchFamily="2" charset="0"/>
              </a:rPr>
              <a:t> sit </a:t>
            </a:r>
            <a:r>
              <a:rPr lang="id-ID" sz="1200" dirty="0" err="1">
                <a:solidFill>
                  <a:schemeClr val="bg1"/>
                </a:solidFill>
                <a:latin typeface="Roboto Light" panose="02000000000000000000" pitchFamily="2" charset="0"/>
                <a:ea typeface="Roboto Light" panose="02000000000000000000" pitchFamily="2" charset="0"/>
              </a:rPr>
              <a:t>amet</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at</a:t>
            </a:r>
            <a:r>
              <a:rPr lang="id-ID" sz="1200" dirty="0">
                <a:solidFill>
                  <a:schemeClr val="bg1"/>
                </a:solidFill>
                <a:latin typeface="Roboto Light" panose="02000000000000000000" pitchFamily="2" charset="0"/>
                <a:ea typeface="Roboto Light" panose="02000000000000000000" pitchFamily="2" charset="0"/>
              </a:rPr>
              <a:t> diam. </a:t>
            </a:r>
            <a:r>
              <a:rPr lang="id-ID" sz="1200" dirty="0" err="1">
                <a:solidFill>
                  <a:schemeClr val="bg1"/>
                </a:solidFill>
                <a:latin typeface="Roboto Light" panose="02000000000000000000" pitchFamily="2" charset="0"/>
                <a:ea typeface="Roboto Light" panose="02000000000000000000" pitchFamily="2" charset="0"/>
              </a:rPr>
              <a:t>Suspendisse</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placerat</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gravida</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magna</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vel</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fermentum</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Aenean</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nunc</a:t>
            </a:r>
            <a:r>
              <a:rPr lang="id-ID" sz="1200" dirty="0">
                <a:solidFill>
                  <a:schemeClr val="bg1"/>
                </a:solidFill>
                <a:latin typeface="Roboto Light" panose="02000000000000000000" pitchFamily="2" charset="0"/>
                <a:ea typeface="Roboto Light" panose="02000000000000000000" pitchFamily="2" charset="0"/>
              </a:rPr>
              <a:t> purus, </a:t>
            </a:r>
          </a:p>
        </p:txBody>
      </p:sp>
      <p:sp>
        <p:nvSpPr>
          <p:cNvPr id="9" name="文本框 8"/>
          <p:cNvSpPr txBox="1"/>
          <p:nvPr/>
        </p:nvSpPr>
        <p:spPr>
          <a:xfrm>
            <a:off x="8149468" y="4374188"/>
            <a:ext cx="4745064" cy="521970"/>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latin typeface="Yuanti SC" charset="-122"/>
                <a:ea typeface="Yuanti SC" charset="-122"/>
                <a:cs typeface="Yuanti SC" charset="-122"/>
              </a:rPr>
              <a:t>总结</a:t>
            </a:r>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6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2896" b="2896"/>
          <a:stretch>
            <a:fillRect/>
          </a:stretch>
        </p:blipFill>
        <p:spPr/>
      </p:pic>
      <p:sp>
        <p:nvSpPr>
          <p:cNvPr id="22" name="Rectangle 21"/>
          <p:cNvSpPr/>
          <p:nvPr/>
        </p:nvSpPr>
        <p:spPr>
          <a:xfrm>
            <a:off x="6062434" y="-38100"/>
            <a:ext cx="6129565" cy="6896100"/>
          </a:xfrm>
          <a:prstGeom prst="rect">
            <a:avLst/>
          </a:prstGeom>
          <a:solidFill>
            <a:srgbClr val="26262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5671199" y="1250569"/>
            <a:ext cx="814007" cy="814007"/>
          </a:xfrm>
          <a:prstGeom prst="rect">
            <a:avLst/>
          </a:prstGeom>
          <a:solidFill>
            <a:srgbClr val="FFC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rgbClr val="FFC000"/>
                </a:solidFill>
                <a:latin typeface="linea-basic-10" panose="02000509000000000000" pitchFamily="49" charset="0"/>
                <a:ea typeface="linea-basic-10" panose="02000509000000000000" pitchFamily="49" charset="0"/>
                <a:cs typeface="linea-basic-10" panose="02000509000000000000" pitchFamily="49" charset="0"/>
              </a:rPr>
              <a:t>\</a:t>
            </a:r>
            <a:endParaRPr lang="id-ID" sz="3600">
              <a:solidFill>
                <a:srgbClr val="FFC000"/>
              </a:solidFill>
            </a:endParaRPr>
          </a:p>
        </p:txBody>
      </p:sp>
      <p:sp>
        <p:nvSpPr>
          <p:cNvPr id="11" name="Rectangle 10"/>
          <p:cNvSpPr/>
          <p:nvPr/>
        </p:nvSpPr>
        <p:spPr>
          <a:xfrm>
            <a:off x="5671199" y="2914649"/>
            <a:ext cx="814007" cy="814007"/>
          </a:xfrm>
          <a:prstGeom prst="rect">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rgbClr val="FFC000"/>
                </a:solidFill>
                <a:latin typeface="linea-basic-10" panose="02000509000000000000" pitchFamily="49" charset="0"/>
                <a:ea typeface="linea-basic-10" panose="02000509000000000000" pitchFamily="49" charset="0"/>
                <a:cs typeface="linea-basic-10" panose="02000509000000000000" pitchFamily="49" charset="0"/>
              </a:rPr>
              <a:t>/</a:t>
            </a:r>
            <a:endParaRPr lang="id-ID" sz="3600">
              <a:solidFill>
                <a:srgbClr val="FFC000"/>
              </a:solidFill>
            </a:endParaRPr>
          </a:p>
        </p:txBody>
      </p:sp>
      <p:sp>
        <p:nvSpPr>
          <p:cNvPr id="12" name="Rectangle 11"/>
          <p:cNvSpPr/>
          <p:nvPr/>
        </p:nvSpPr>
        <p:spPr>
          <a:xfrm>
            <a:off x="5671199" y="4578729"/>
            <a:ext cx="814007" cy="814007"/>
          </a:xfrm>
          <a:prstGeom prst="rect">
            <a:avLst/>
          </a:prstGeom>
          <a:solidFill>
            <a:srgbClr val="FFC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rgbClr val="FFC000"/>
                </a:solidFill>
                <a:latin typeface="linea-basic-10" panose="02000509000000000000" pitchFamily="49" charset="0"/>
                <a:ea typeface="linea-basic-10" panose="02000509000000000000" pitchFamily="49" charset="0"/>
                <a:cs typeface="linea-basic-10" panose="02000509000000000000" pitchFamily="49" charset="0"/>
              </a:rPr>
              <a:t></a:t>
            </a:r>
            <a:endParaRPr lang="id-ID" sz="3600">
              <a:solidFill>
                <a:srgbClr val="FFC000"/>
              </a:solidFill>
            </a:endParaRPr>
          </a:p>
        </p:txBody>
      </p:sp>
      <p:sp>
        <p:nvSpPr>
          <p:cNvPr id="19" name="TextBox 18"/>
          <p:cNvSpPr txBox="1"/>
          <p:nvPr/>
        </p:nvSpPr>
        <p:spPr>
          <a:xfrm>
            <a:off x="1159518" y="2117472"/>
            <a:ext cx="1742978" cy="461665"/>
          </a:xfrm>
          <a:prstGeom prst="rect">
            <a:avLst/>
          </a:prstGeom>
          <a:noFill/>
        </p:spPr>
        <p:txBody>
          <a:bodyPr wrap="none" rtlCol="0">
            <a:spAutoFit/>
          </a:bodyPr>
          <a:lstStyle/>
          <a:p>
            <a:r>
              <a:rPr lang="id-ID" sz="2400">
                <a:solidFill>
                  <a:srgbClr val="FFC000"/>
                </a:solidFill>
                <a:latin typeface="Nexa Light" panose="02000000000000000000" pitchFamily="50" charset="0"/>
              </a:rPr>
              <a:t>ABOUT US</a:t>
            </a:r>
          </a:p>
        </p:txBody>
      </p:sp>
      <p:sp>
        <p:nvSpPr>
          <p:cNvPr id="20" name="TextBox 19"/>
          <p:cNvSpPr txBox="1"/>
          <p:nvPr/>
        </p:nvSpPr>
        <p:spPr>
          <a:xfrm>
            <a:off x="1159518" y="2579137"/>
            <a:ext cx="3333220" cy="1754326"/>
          </a:xfrm>
          <a:prstGeom prst="rect">
            <a:avLst/>
          </a:prstGeom>
          <a:noFill/>
        </p:spPr>
        <p:txBody>
          <a:bodyPr wrap="none" rtlCol="0">
            <a:spAutoFit/>
          </a:bodyPr>
          <a:lstStyle/>
          <a:p>
            <a:r>
              <a:rPr lang="id-ID" sz="5400">
                <a:solidFill>
                  <a:srgbClr val="FFC000"/>
                </a:solidFill>
                <a:latin typeface="Nexa Bold" panose="02000000000000000000" pitchFamily="50" charset="0"/>
              </a:rPr>
              <a:t>CORE</a:t>
            </a:r>
          </a:p>
          <a:p>
            <a:r>
              <a:rPr lang="id-ID" sz="5400">
                <a:solidFill>
                  <a:srgbClr val="FFC000"/>
                </a:solidFill>
                <a:latin typeface="Nexa Bold" panose="02000000000000000000" pitchFamily="50" charset="0"/>
              </a:rPr>
              <a:t>FEATURE</a:t>
            </a:r>
          </a:p>
        </p:txBody>
      </p:sp>
      <p:cxnSp>
        <p:nvCxnSpPr>
          <p:cNvPr id="21" name="Straight Connector 20"/>
          <p:cNvCxnSpPr/>
          <p:nvPr/>
        </p:nvCxnSpPr>
        <p:spPr>
          <a:xfrm>
            <a:off x="1273837" y="4341840"/>
            <a:ext cx="2167647"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119313" y="4729510"/>
            <a:ext cx="4028135" cy="512445"/>
          </a:xfrm>
          <a:prstGeom prst="rect">
            <a:avLst/>
          </a:prstGeom>
          <a:noFill/>
        </p:spPr>
        <p:txBody>
          <a:bodyPr wrap="square" rtlCol="0" anchor="ctr">
            <a:spAutoFit/>
          </a:bodyPr>
          <a:lstStyle/>
          <a:p>
            <a:pPr>
              <a:lnSpc>
                <a:spcPct val="110000"/>
              </a:lnSpc>
            </a:pPr>
            <a:r>
              <a:rPr kumimoji="1" lang="zh-CN" altLang="en-US" sz="2490" b="1" dirty="0"/>
              <a:t>综合总结</a:t>
            </a:r>
          </a:p>
        </p:txBody>
      </p:sp>
      <p:sp>
        <p:nvSpPr>
          <p:cNvPr id="24" name="Subtitle 2"/>
          <p:cNvSpPr txBox="1"/>
          <p:nvPr/>
        </p:nvSpPr>
        <p:spPr bwMode="auto">
          <a:xfrm>
            <a:off x="6533870" y="1062685"/>
            <a:ext cx="2593346" cy="883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Tx/>
              <a:buNone/>
            </a:pPr>
            <a:r>
              <a:rPr lang="zh-CN" altLang="en-US" sz="2000" b="1">
                <a:solidFill>
                  <a:schemeClr val="bg1"/>
                </a:solidFill>
                <a:latin typeface="微软雅黑" panose="020B0503020204020204" charset="-122"/>
                <a:ea typeface="微软雅黑" panose="020B0503020204020204" charset="-122"/>
                <a:cs typeface="Lantinghei SC Demibold" charset="-122"/>
                <a:sym typeface="时尚中黑简体" charset="0"/>
              </a:rPr>
              <a:t>收获了一群志同道合的小伙伴</a:t>
            </a:r>
          </a:p>
        </p:txBody>
      </p:sp>
      <p:sp>
        <p:nvSpPr>
          <p:cNvPr id="25" name="Subtitle 2"/>
          <p:cNvSpPr txBox="1"/>
          <p:nvPr/>
        </p:nvSpPr>
        <p:spPr bwMode="auto">
          <a:xfrm>
            <a:off x="6533870" y="2726765"/>
            <a:ext cx="2593346" cy="162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Tx/>
              <a:buNone/>
            </a:pPr>
            <a:r>
              <a:rPr lang="zh-CN" altLang="en-US" sz="2000" b="1">
                <a:solidFill>
                  <a:schemeClr val="bg1"/>
                </a:solidFill>
                <a:latin typeface="微软雅黑" panose="020B0503020204020204" charset="-122"/>
                <a:ea typeface="微软雅黑" panose="020B0503020204020204" charset="-122"/>
                <a:cs typeface="Lantinghei SC Demibold" charset="-122"/>
                <a:sym typeface="时尚中黑简体" charset="0"/>
              </a:rPr>
              <a:t>对数据挖掘领域有了大致的了解，并在实际中感受到了数据挖掘的意义。</a:t>
            </a:r>
          </a:p>
        </p:txBody>
      </p:sp>
      <p:sp>
        <p:nvSpPr>
          <p:cNvPr id="26" name="Subtitle 2"/>
          <p:cNvSpPr txBox="1"/>
          <p:nvPr/>
        </p:nvSpPr>
        <p:spPr bwMode="auto">
          <a:xfrm>
            <a:off x="6533870" y="4508352"/>
            <a:ext cx="2593346" cy="883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Tx/>
              <a:buNone/>
            </a:pPr>
            <a:r>
              <a:rPr lang="zh-CN" altLang="en-US" sz="2000" b="1">
                <a:solidFill>
                  <a:schemeClr val="bg1"/>
                </a:solidFill>
                <a:latin typeface="微软雅黑" panose="020B0503020204020204" charset="-122"/>
                <a:ea typeface="微软雅黑" panose="020B0503020204020204" charset="-122"/>
                <a:cs typeface="Lantinghei SC Demibold" charset="-122"/>
                <a:sym typeface="时尚中黑简体" charset="0"/>
              </a:rPr>
              <a:t>达到了参加这次科研营的目的</a:t>
            </a:r>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ppt_x"/>
                                          </p:val>
                                        </p:tav>
                                        <p:tav tm="100000">
                                          <p:val>
                                            <p:strVal val="#ppt_x"/>
                                          </p:val>
                                        </p:tav>
                                      </p:tavLst>
                                    </p:anim>
                                    <p:anim calcmode="lin" valueType="num">
                                      <p:cBhvr additive="base">
                                        <p:cTn id="12" dur="10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7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ppt_x"/>
                                          </p:val>
                                        </p:tav>
                                        <p:tav tm="100000">
                                          <p:val>
                                            <p:strVal val="#ppt_x"/>
                                          </p:val>
                                        </p:tav>
                                      </p:tavLst>
                                    </p:anim>
                                    <p:anim calcmode="lin" valueType="num">
                                      <p:cBhvr additive="base">
                                        <p:cTn id="16" dur="10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1000" fill="hold"/>
                                        <p:tgtEl>
                                          <p:spTgt spid="19"/>
                                        </p:tgtEl>
                                        <p:attrNameLst>
                                          <p:attrName>ppt_x</p:attrName>
                                        </p:attrNameLst>
                                      </p:cBhvr>
                                      <p:tavLst>
                                        <p:tav tm="0">
                                          <p:val>
                                            <p:strVal val="0-#ppt_w/2"/>
                                          </p:val>
                                        </p:tav>
                                        <p:tav tm="100000">
                                          <p:val>
                                            <p:strVal val="#ppt_x"/>
                                          </p:val>
                                        </p:tav>
                                      </p:tavLst>
                                    </p:anim>
                                    <p:anim calcmode="lin" valueType="num">
                                      <p:cBhvr additive="base">
                                        <p:cTn id="20" dur="100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30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1000" fill="hold"/>
                                        <p:tgtEl>
                                          <p:spTgt spid="20"/>
                                        </p:tgtEl>
                                        <p:attrNameLst>
                                          <p:attrName>ppt_x</p:attrName>
                                        </p:attrNameLst>
                                      </p:cBhvr>
                                      <p:tavLst>
                                        <p:tav tm="0">
                                          <p:val>
                                            <p:strVal val="0-#ppt_w/2"/>
                                          </p:val>
                                        </p:tav>
                                        <p:tav tm="100000">
                                          <p:val>
                                            <p:strVal val="#ppt_x"/>
                                          </p:val>
                                        </p:tav>
                                      </p:tavLst>
                                    </p:anim>
                                    <p:anim calcmode="lin" valueType="num">
                                      <p:cBhvr additive="base">
                                        <p:cTn id="24" dur="1000" fill="hold"/>
                                        <p:tgtEl>
                                          <p:spTgt spid="20"/>
                                        </p:tgtEl>
                                        <p:attrNameLst>
                                          <p:attrName>ppt_y</p:attrName>
                                        </p:attrNameLst>
                                      </p:cBhvr>
                                      <p:tavLst>
                                        <p:tav tm="0">
                                          <p:val>
                                            <p:strVal val="#ppt_y"/>
                                          </p:val>
                                        </p:tav>
                                        <p:tav tm="100000">
                                          <p:val>
                                            <p:strVal val="#ppt_y"/>
                                          </p:val>
                                        </p:tav>
                                      </p:tavLst>
                                    </p:anim>
                                  </p:childTnLst>
                                </p:cTn>
                              </p:par>
                              <p:par>
                                <p:cTn id="25" presetID="22" presetClass="entr" presetSubtype="8" fill="hold" nodeType="withEffect">
                                  <p:stCondLst>
                                    <p:cond delay="70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750"/>
                                        <p:tgtEl>
                                          <p:spTgt spid="21"/>
                                        </p:tgtEl>
                                      </p:cBhvr>
                                    </p:animEffect>
                                  </p:childTnLst>
                                </p:cTn>
                              </p:par>
                              <p:par>
                                <p:cTn id="28" presetID="2" presetClass="entr" presetSubtype="4" decel="100000" fill="hold" grpId="0" nodeType="withEffect">
                                  <p:stCondLst>
                                    <p:cond delay="70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1000" fill="hold"/>
                                        <p:tgtEl>
                                          <p:spTgt spid="22"/>
                                        </p:tgtEl>
                                        <p:attrNameLst>
                                          <p:attrName>ppt_x</p:attrName>
                                        </p:attrNameLst>
                                      </p:cBhvr>
                                      <p:tavLst>
                                        <p:tav tm="0">
                                          <p:val>
                                            <p:strVal val="#ppt_x"/>
                                          </p:val>
                                        </p:tav>
                                        <p:tav tm="100000">
                                          <p:val>
                                            <p:strVal val="#ppt_x"/>
                                          </p:val>
                                        </p:tav>
                                      </p:tavLst>
                                    </p:anim>
                                    <p:anim calcmode="lin" valueType="num">
                                      <p:cBhvr additive="base">
                                        <p:cTn id="31" dur="10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10" grpId="0" bldLvl="0" animBg="1"/>
      <p:bldP spid="11" grpId="0" bldLvl="0" animBg="1"/>
      <p:bldP spid="12" grpId="0" bldLvl="0" animBg="1"/>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2"/>
          <p:cNvSpPr/>
          <p:nvPr/>
        </p:nvSpPr>
        <p:spPr>
          <a:xfrm>
            <a:off x="4463648" y="1208314"/>
            <a:ext cx="3077029" cy="4441371"/>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C000"/>
              </a:solidFill>
            </a:endParaRPr>
          </a:p>
        </p:txBody>
      </p:sp>
      <p:grpSp>
        <p:nvGrpSpPr>
          <p:cNvPr id="4" name="组合 2"/>
          <p:cNvGrpSpPr/>
          <p:nvPr/>
        </p:nvGrpSpPr>
        <p:grpSpPr>
          <a:xfrm>
            <a:off x="1243966" y="1223333"/>
            <a:ext cx="9846220" cy="4846269"/>
            <a:chOff x="1473492" y="869863"/>
            <a:chExt cx="6436704" cy="3556466"/>
          </a:xfrm>
        </p:grpSpPr>
        <p:sp>
          <p:nvSpPr>
            <p:cNvPr id="5" name="矩形 4"/>
            <p:cNvSpPr/>
            <p:nvPr/>
          </p:nvSpPr>
          <p:spPr>
            <a:xfrm>
              <a:off x="2539486" y="869863"/>
              <a:ext cx="4304716" cy="1753409"/>
            </a:xfrm>
            <a:prstGeom prst="rect">
              <a:avLst/>
            </a:prstGeom>
          </p:spPr>
          <p:txBody>
            <a:bodyPr wrap="square">
              <a:spAutoFit/>
            </a:bodyPr>
            <a:lstStyle/>
            <a:p>
              <a:pPr algn="ctr">
                <a:lnSpc>
                  <a:spcPct val="150000"/>
                </a:lnSpc>
              </a:pPr>
              <a:r>
                <a:rPr lang="en-US" altLang="zh-CN" sz="11500" dirty="0">
                  <a:solidFill>
                    <a:srgbClr val="FFC000"/>
                  </a:solidFill>
                  <a:latin typeface="Impact" panose="020B0806030902050204" charset="0"/>
                  <a:ea typeface="微软雅黑" panose="020B0503020204020204" charset="-122"/>
                </a:rPr>
                <a:t>THANKS!</a:t>
              </a:r>
              <a:endParaRPr lang="zh-CN" altLang="en-US" sz="11500" dirty="0">
                <a:solidFill>
                  <a:srgbClr val="FFC000"/>
                </a:solidFill>
                <a:latin typeface="Impact" panose="020B0806030902050204" charset="0"/>
                <a:ea typeface="微软雅黑" panose="020B0503020204020204" charset="-122"/>
              </a:endParaRPr>
            </a:p>
          </p:txBody>
        </p:sp>
        <p:sp>
          <p:nvSpPr>
            <p:cNvPr id="6" name="矩形 5"/>
            <p:cNvSpPr/>
            <p:nvPr/>
          </p:nvSpPr>
          <p:spPr>
            <a:xfrm>
              <a:off x="1473492" y="3275312"/>
              <a:ext cx="6436704" cy="1151017"/>
            </a:xfrm>
            <a:prstGeom prst="rect">
              <a:avLst/>
            </a:prstGeom>
          </p:spPr>
          <p:txBody>
            <a:bodyPr wrap="square">
              <a:spAutoFit/>
            </a:bodyPr>
            <a:lstStyle/>
            <a:p>
              <a:pPr algn="ctr">
                <a:lnSpc>
                  <a:spcPct val="150000"/>
                </a:lnSpc>
              </a:pPr>
              <a:r>
                <a:rPr lang="zh-CN" altLang="en-US" sz="1600" dirty="0">
                  <a:solidFill>
                    <a:srgbClr val="FFC000"/>
                  </a:solidFill>
                  <a:latin typeface="微软雅黑" panose="020B0503020204020204" charset="-122"/>
                  <a:ea typeface="微软雅黑" panose="020B0503020204020204" charset="-122"/>
                </a:rPr>
                <a:t>感谢学校及中科院提供的学习与实践的机会；</a:t>
              </a:r>
              <a:endParaRPr lang="en-US" altLang="zh-CN" sz="1600" dirty="0">
                <a:solidFill>
                  <a:srgbClr val="FFC000"/>
                </a:solidFill>
                <a:latin typeface="微软雅黑" panose="020B0503020204020204" charset="-122"/>
                <a:ea typeface="微软雅黑" panose="020B0503020204020204" charset="-122"/>
              </a:endParaRPr>
            </a:p>
            <a:p>
              <a:pPr algn="ctr">
                <a:lnSpc>
                  <a:spcPct val="150000"/>
                </a:lnSpc>
              </a:pPr>
              <a:r>
                <a:rPr lang="zh-CN" altLang="en-US" sz="1600" dirty="0">
                  <a:solidFill>
                    <a:srgbClr val="FFC000"/>
                  </a:solidFill>
                  <a:latin typeface="微软雅黑" panose="020B0503020204020204" charset="-122"/>
                  <a:ea typeface="微软雅黑" panose="020B0503020204020204" charset="-122"/>
                </a:rPr>
                <a:t>特别感谢刘兴武老师给予的耐心指导；</a:t>
              </a:r>
              <a:endParaRPr lang="en-US" altLang="zh-CN" sz="1600" dirty="0">
                <a:solidFill>
                  <a:srgbClr val="FFC000"/>
                </a:solidFill>
                <a:latin typeface="微软雅黑" panose="020B0503020204020204" charset="-122"/>
                <a:ea typeface="微软雅黑" panose="020B0503020204020204" charset="-122"/>
              </a:endParaRPr>
            </a:p>
            <a:p>
              <a:pPr algn="ctr">
                <a:lnSpc>
                  <a:spcPct val="150000"/>
                </a:lnSpc>
              </a:pPr>
              <a:r>
                <a:rPr lang="zh-CN" altLang="en-US" sz="1600" dirty="0">
                  <a:solidFill>
                    <a:srgbClr val="FFC000"/>
                  </a:solidFill>
                  <a:latin typeface="微软雅黑" panose="020B0503020204020204" charset="-122"/>
                  <a:ea typeface="微软雅黑" panose="020B0503020204020204" charset="-122"/>
                </a:rPr>
                <a:t>感谢台下观众！</a:t>
              </a:r>
            </a:p>
            <a:p>
              <a:pPr algn="ctr">
                <a:lnSpc>
                  <a:spcPct val="150000"/>
                </a:lnSpc>
              </a:pPr>
              <a:endParaRPr lang="zh-CN" altLang="en-US" sz="1600" dirty="0">
                <a:solidFill>
                  <a:srgbClr val="FFC000"/>
                </a:solidFill>
                <a:latin typeface="微软雅黑" panose="020B0503020204020204" charset="-122"/>
                <a:ea typeface="微软雅黑" panose="020B0503020204020204" charset="-122"/>
              </a:endParaRPr>
            </a:p>
          </p:txBody>
        </p:sp>
      </p:grpSp>
      <p:sp>
        <p:nvSpPr>
          <p:cNvPr id="7" name="Text Box 2"/>
          <p:cNvSpPr txBox="1">
            <a:spLocks noChangeArrowheads="1"/>
          </p:cNvSpPr>
          <p:nvPr/>
        </p:nvSpPr>
        <p:spPr bwMode="auto">
          <a:xfrm>
            <a:off x="2924930" y="3585518"/>
            <a:ext cx="6534606" cy="769441"/>
          </a:xfrm>
          <a:prstGeom prst="rect">
            <a:avLst/>
          </a:prstGeom>
          <a:noFill/>
          <a:ln w="9525">
            <a:noFill/>
            <a:miter lim="800000"/>
          </a:ln>
        </p:spPr>
        <p:txBody>
          <a:bodyPr wrap="square">
            <a:spAutoFit/>
          </a:bodyPr>
          <a:lstStyle/>
          <a:p>
            <a:pPr algn="dist">
              <a:defRPr/>
            </a:pPr>
            <a:r>
              <a:rPr lang="zh-CN" altLang="en-US" sz="4400" b="1" dirty="0">
                <a:solidFill>
                  <a:schemeClr val="bg1"/>
                </a:solidFill>
                <a:latin typeface="微软雅黑" panose="020B0503020204020204" charset="-122"/>
                <a:ea typeface="微软雅黑" panose="020B0503020204020204" charset="-122"/>
              </a:rPr>
              <a:t>感谢聆听 请多指点</a:t>
            </a:r>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300"/>
                            </p:stCondLst>
                            <p:childTnLst>
                              <p:par>
                                <p:cTn id="12" presetID="2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43538" y="228600"/>
            <a:ext cx="6300787" cy="6443663"/>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7166501" y="1237531"/>
            <a:ext cx="6085936" cy="2215991"/>
          </a:xfrm>
          <a:prstGeom prst="rect">
            <a:avLst/>
          </a:prstGeom>
          <a:noFill/>
        </p:spPr>
        <p:txBody>
          <a:bodyPr wrap="square" rtlCol="0">
            <a:spAutoFit/>
          </a:bodyPr>
          <a:lstStyle/>
          <a:p>
            <a:r>
              <a:rPr kumimoji="1" lang="en-US" altLang="zh-CN" sz="13800" b="1">
                <a:latin typeface="Yuanti SC" charset="-122"/>
                <a:ea typeface="Yuanti SC" charset="-122"/>
                <a:cs typeface="Yuanti SC" charset="-122"/>
              </a:rPr>
              <a:t>ONE</a:t>
            </a:r>
            <a:endParaRPr kumimoji="1" lang="zh-CN" altLang="en-US" sz="13800" b="1" dirty="0">
              <a:latin typeface="Yuanti SC" charset="-122"/>
              <a:ea typeface="Yuanti SC" charset="-122"/>
              <a:cs typeface="Yuanti SC" charset="-122"/>
            </a:endParaRPr>
          </a:p>
        </p:txBody>
      </p:sp>
      <p:sp>
        <p:nvSpPr>
          <p:cNvPr id="4" name="文本框 18"/>
          <p:cNvSpPr txBox="1">
            <a:spLocks noChangeArrowheads="1"/>
          </p:cNvSpPr>
          <p:nvPr/>
        </p:nvSpPr>
        <p:spPr bwMode="auto">
          <a:xfrm>
            <a:off x="7294686" y="3269632"/>
            <a:ext cx="447776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7200" b="1" dirty="0">
                <a:latin typeface="Yuanti SC" charset="-122"/>
                <a:ea typeface="Yuanti SC" charset="-122"/>
                <a:cs typeface="Yuanti SC" charset="-122"/>
              </a:rPr>
              <a:t>  </a:t>
            </a:r>
            <a:r>
              <a:rPr kumimoji="1" lang="en-US" altLang="zh-CN" sz="7200" b="1" dirty="0">
                <a:solidFill>
                  <a:srgbClr val="FFC000"/>
                </a:solidFill>
                <a:latin typeface="Yuanti SC" charset="-122"/>
                <a:ea typeface="Yuanti SC" charset="-122"/>
                <a:cs typeface="Yuanti SC" charset="-122"/>
              </a:rPr>
              <a:t>PART</a:t>
            </a:r>
            <a:r>
              <a:rPr kumimoji="1" lang="zh-CN" altLang="en-US" sz="7200" b="1" dirty="0">
                <a:solidFill>
                  <a:srgbClr val="FFC000"/>
                </a:solidFill>
                <a:latin typeface="Yuanti SC" charset="-122"/>
                <a:ea typeface="Yuanti SC" charset="-122"/>
                <a:cs typeface="Yuanti SC" charset="-122"/>
              </a:rPr>
              <a:t> </a:t>
            </a:r>
            <a:r>
              <a:rPr kumimoji="1" lang="en-US" altLang="zh-CN" sz="7200" b="1" dirty="0">
                <a:solidFill>
                  <a:srgbClr val="FFC000"/>
                </a:solidFill>
                <a:latin typeface="Yuanti SC" charset="-122"/>
                <a:ea typeface="Yuanti SC" charset="-122"/>
                <a:cs typeface="Yuanti SC" charset="-122"/>
              </a:rPr>
              <a:t>1</a:t>
            </a:r>
            <a:endParaRPr kumimoji="1" lang="zh-CN" altLang="en-US" sz="11500" b="1" dirty="0">
              <a:solidFill>
                <a:srgbClr val="FFC000"/>
              </a:solidFill>
              <a:latin typeface="Yuanti SC" charset="-122"/>
              <a:ea typeface="Yuanti SC" charset="-122"/>
              <a:cs typeface="Yuanti SC" charset="-122"/>
            </a:endParaRPr>
          </a:p>
        </p:txBody>
      </p:sp>
      <p:sp>
        <p:nvSpPr>
          <p:cNvPr id="7" name="TextBox 23"/>
          <p:cNvSpPr txBox="1"/>
          <p:nvPr/>
        </p:nvSpPr>
        <p:spPr>
          <a:xfrm>
            <a:off x="259386" y="1797957"/>
            <a:ext cx="4778744" cy="1938992"/>
          </a:xfrm>
          <a:prstGeom prst="rect">
            <a:avLst/>
          </a:prstGeom>
          <a:noFill/>
        </p:spPr>
        <p:txBody>
          <a:bodyPr wrap="none" rtlCol="0">
            <a:spAutoFit/>
          </a:bodyPr>
          <a:lstStyle/>
          <a:p>
            <a:pPr>
              <a:lnSpc>
                <a:spcPts val="7200"/>
              </a:lnSpc>
            </a:pPr>
            <a:r>
              <a:rPr lang="id-ID" sz="7200" dirty="0">
                <a:solidFill>
                  <a:srgbClr val="FFC000"/>
                </a:solidFill>
                <a:latin typeface="Nexa Bold" panose="02000000000000000000" pitchFamily="50" charset="0"/>
              </a:rPr>
              <a:t>AWESOME</a:t>
            </a:r>
          </a:p>
          <a:p>
            <a:pPr>
              <a:lnSpc>
                <a:spcPts val="7200"/>
              </a:lnSpc>
            </a:pPr>
            <a:r>
              <a:rPr lang="id-ID" sz="7200" dirty="0">
                <a:solidFill>
                  <a:srgbClr val="FFC000"/>
                </a:solidFill>
                <a:latin typeface="Nexa Bold" panose="02000000000000000000" pitchFamily="50" charset="0"/>
              </a:rPr>
              <a:t>DESIGN</a:t>
            </a:r>
          </a:p>
        </p:txBody>
      </p:sp>
      <p:sp>
        <p:nvSpPr>
          <p:cNvPr id="8" name="TextBox 24"/>
          <p:cNvSpPr txBox="1"/>
          <p:nvPr/>
        </p:nvSpPr>
        <p:spPr>
          <a:xfrm>
            <a:off x="259386" y="4245428"/>
            <a:ext cx="4705752" cy="646331"/>
          </a:xfrm>
          <a:prstGeom prst="rect">
            <a:avLst/>
          </a:prstGeom>
          <a:noFill/>
        </p:spPr>
        <p:txBody>
          <a:bodyPr wrap="square" rtlCol="0">
            <a:spAutoFit/>
          </a:bodyPr>
          <a:lstStyle/>
          <a:p>
            <a:r>
              <a:rPr lang="id-ID" sz="1200" dirty="0" err="1">
                <a:solidFill>
                  <a:schemeClr val="bg1"/>
                </a:solidFill>
                <a:latin typeface="Roboto Light" panose="02000000000000000000" pitchFamily="2" charset="0"/>
                <a:ea typeface="Roboto Light" panose="02000000000000000000" pitchFamily="2" charset="0"/>
              </a:rPr>
              <a:t>Lorem</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ipsum</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dolor</a:t>
            </a:r>
            <a:r>
              <a:rPr lang="id-ID" sz="1200" dirty="0">
                <a:solidFill>
                  <a:schemeClr val="bg1"/>
                </a:solidFill>
                <a:latin typeface="Roboto Light" panose="02000000000000000000" pitchFamily="2" charset="0"/>
                <a:ea typeface="Roboto Light" panose="02000000000000000000" pitchFamily="2" charset="0"/>
              </a:rPr>
              <a:t> sit </a:t>
            </a:r>
            <a:r>
              <a:rPr lang="id-ID" sz="1200" dirty="0" err="1">
                <a:solidFill>
                  <a:schemeClr val="bg1"/>
                </a:solidFill>
                <a:latin typeface="Roboto Light" panose="02000000000000000000" pitchFamily="2" charset="0"/>
                <a:ea typeface="Roboto Light" panose="02000000000000000000" pitchFamily="2" charset="0"/>
              </a:rPr>
              <a:t>amet</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consectetur</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adipiscing</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elit</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Proin</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sed</a:t>
            </a:r>
            <a:r>
              <a:rPr lang="id-ID" sz="1200" dirty="0">
                <a:solidFill>
                  <a:schemeClr val="bg1"/>
                </a:solidFill>
                <a:latin typeface="Roboto Light" panose="02000000000000000000" pitchFamily="2" charset="0"/>
                <a:ea typeface="Roboto Light" panose="02000000000000000000" pitchFamily="2" charset="0"/>
              </a:rPr>
              <a:t> libero in </a:t>
            </a:r>
            <a:r>
              <a:rPr lang="id-ID" sz="1200" dirty="0" err="1">
                <a:solidFill>
                  <a:schemeClr val="bg1"/>
                </a:solidFill>
                <a:latin typeface="Roboto Light" panose="02000000000000000000" pitchFamily="2" charset="0"/>
                <a:ea typeface="Roboto Light" panose="02000000000000000000" pitchFamily="2" charset="0"/>
              </a:rPr>
              <a:t>magna</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ultrices</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gravida</a:t>
            </a:r>
            <a:r>
              <a:rPr lang="id-ID" sz="1200" dirty="0">
                <a:solidFill>
                  <a:schemeClr val="bg1"/>
                </a:solidFill>
                <a:latin typeface="Roboto Light" panose="02000000000000000000" pitchFamily="2" charset="0"/>
                <a:ea typeface="Roboto Light" panose="02000000000000000000" pitchFamily="2" charset="0"/>
              </a:rPr>
              <a:t> sit </a:t>
            </a:r>
            <a:r>
              <a:rPr lang="id-ID" sz="1200" dirty="0" err="1">
                <a:solidFill>
                  <a:schemeClr val="bg1"/>
                </a:solidFill>
                <a:latin typeface="Roboto Light" panose="02000000000000000000" pitchFamily="2" charset="0"/>
                <a:ea typeface="Roboto Light" panose="02000000000000000000" pitchFamily="2" charset="0"/>
              </a:rPr>
              <a:t>amet</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at</a:t>
            </a:r>
            <a:r>
              <a:rPr lang="id-ID" sz="1200" dirty="0">
                <a:solidFill>
                  <a:schemeClr val="bg1"/>
                </a:solidFill>
                <a:latin typeface="Roboto Light" panose="02000000000000000000" pitchFamily="2" charset="0"/>
                <a:ea typeface="Roboto Light" panose="02000000000000000000" pitchFamily="2" charset="0"/>
              </a:rPr>
              <a:t> diam. </a:t>
            </a:r>
            <a:r>
              <a:rPr lang="id-ID" sz="1200" dirty="0" err="1">
                <a:solidFill>
                  <a:schemeClr val="bg1"/>
                </a:solidFill>
                <a:latin typeface="Roboto Light" panose="02000000000000000000" pitchFamily="2" charset="0"/>
                <a:ea typeface="Roboto Light" panose="02000000000000000000" pitchFamily="2" charset="0"/>
              </a:rPr>
              <a:t>Suspendisse</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placerat</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gravida</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magna</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vel</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fermentum</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Aenean</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nunc</a:t>
            </a:r>
            <a:r>
              <a:rPr lang="id-ID" sz="1200" dirty="0">
                <a:solidFill>
                  <a:schemeClr val="bg1"/>
                </a:solidFill>
                <a:latin typeface="Roboto Light" panose="02000000000000000000" pitchFamily="2" charset="0"/>
                <a:ea typeface="Roboto Light" panose="02000000000000000000" pitchFamily="2" charset="0"/>
              </a:rPr>
              <a:t> purus, </a:t>
            </a:r>
          </a:p>
        </p:txBody>
      </p:sp>
      <p:sp>
        <p:nvSpPr>
          <p:cNvPr id="9" name="文本框 8"/>
          <p:cNvSpPr txBox="1"/>
          <p:nvPr/>
        </p:nvSpPr>
        <p:spPr>
          <a:xfrm>
            <a:off x="8255160" y="4462453"/>
            <a:ext cx="3967565" cy="953135"/>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latin typeface="Yuanti SC" charset="-122"/>
                <a:ea typeface="Yuanti SC" charset="-122"/>
                <a:cs typeface="Yuanti SC" charset="-122"/>
              </a:rPr>
              <a:t>项目背景</a:t>
            </a:r>
          </a:p>
          <a:p>
            <a:pPr marL="457200" indent="-457200">
              <a:buFont typeface="Arial" panose="020B0604020202020204" pitchFamily="34" charset="0"/>
              <a:buChar char="•"/>
            </a:pPr>
            <a:r>
              <a:rPr kumimoji="1" lang="zh-CN" altLang="en-US" sz="2800" dirty="0">
                <a:latin typeface="Yuanti SC" charset="-122"/>
                <a:ea typeface="Yuanti SC" charset="-122"/>
                <a:cs typeface="Yuanti SC" charset="-122"/>
              </a:rPr>
              <a:t>项目思路</a:t>
            </a:r>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6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9"/>
                                        </p:tgtEl>
                                        <p:attrNameLst>
                                          <p:attrName>ppt_y</p:attrName>
                                        </p:attrNameLst>
                                      </p:cBhvr>
                                      <p:tavLst>
                                        <p:tav tm="0">
                                          <p:val>
                                            <p:strVal val="#ppt_y"/>
                                          </p:val>
                                        </p:tav>
                                        <p:tav tm="100000">
                                          <p:val>
                                            <p:strVal val="#ppt_y"/>
                                          </p:val>
                                        </p:tav>
                                      </p:tavLst>
                                    </p:anim>
                                    <p:anim calcmode="lin" valueType="num">
                                      <p:cBhvr>
                                        <p:cTn id="1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1248229" y="1088573"/>
            <a:ext cx="870857" cy="870857"/>
            <a:chOff x="1248229" y="1088573"/>
            <a:chExt cx="870857" cy="870857"/>
          </a:xfrm>
        </p:grpSpPr>
        <p:sp>
          <p:nvSpPr>
            <p:cNvPr id="3" name="椭圆 2"/>
            <p:cNvSpPr/>
            <p:nvPr/>
          </p:nvSpPr>
          <p:spPr>
            <a:xfrm>
              <a:off x="1248229" y="1088573"/>
              <a:ext cx="870857" cy="87085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 name="组 20"/>
            <p:cNvGrpSpPr/>
            <p:nvPr/>
          </p:nvGrpSpPr>
          <p:grpSpPr>
            <a:xfrm>
              <a:off x="1375682" y="1320801"/>
              <a:ext cx="615950" cy="406400"/>
              <a:chOff x="3786188" y="1143000"/>
              <a:chExt cx="615950" cy="406400"/>
            </a:xfrm>
            <a:solidFill>
              <a:schemeClr val="bg1"/>
            </a:solidFill>
          </p:grpSpPr>
          <p:sp>
            <p:nvSpPr>
              <p:cNvPr id="5" name="Freeform 134"/>
              <p:cNvSpPr>
                <a:spLocks noEditPoints="1"/>
              </p:cNvSpPr>
              <p:nvPr/>
            </p:nvSpPr>
            <p:spPr bwMode="auto">
              <a:xfrm>
                <a:off x="3887788" y="1355725"/>
                <a:ext cx="396875" cy="193675"/>
              </a:xfrm>
              <a:custGeom>
                <a:avLst/>
                <a:gdLst/>
                <a:ahLst/>
                <a:cxnLst>
                  <a:cxn ang="0">
                    <a:pos x="124" y="122"/>
                  </a:cxn>
                  <a:cxn ang="0">
                    <a:pos x="102" y="118"/>
                  </a:cxn>
                  <a:cxn ang="0">
                    <a:pos x="24" y="84"/>
                  </a:cxn>
                  <a:cxn ang="0">
                    <a:pos x="6" y="70"/>
                  </a:cxn>
                  <a:cxn ang="0">
                    <a:pos x="0" y="48"/>
                  </a:cxn>
                  <a:cxn ang="0">
                    <a:pos x="0" y="10"/>
                  </a:cxn>
                  <a:cxn ang="0">
                    <a:pos x="2" y="4"/>
                  </a:cxn>
                  <a:cxn ang="0">
                    <a:pos x="8" y="0"/>
                  </a:cxn>
                  <a:cxn ang="0">
                    <a:pos x="38" y="0"/>
                  </a:cxn>
                  <a:cxn ang="0">
                    <a:pos x="106" y="26"/>
                  </a:cxn>
                  <a:cxn ang="0">
                    <a:pos x="116" y="28"/>
                  </a:cxn>
                  <a:cxn ang="0">
                    <a:pos x="126" y="30"/>
                  </a:cxn>
                  <a:cxn ang="0">
                    <a:pos x="146" y="26"/>
                  </a:cxn>
                  <a:cxn ang="0">
                    <a:pos x="204" y="2"/>
                  </a:cxn>
                  <a:cxn ang="0">
                    <a:pos x="240" y="0"/>
                  </a:cxn>
                  <a:cxn ang="0">
                    <a:pos x="244" y="2"/>
                  </a:cxn>
                  <a:cxn ang="0">
                    <a:pos x="248" y="6"/>
                  </a:cxn>
                  <a:cxn ang="0">
                    <a:pos x="250" y="48"/>
                  </a:cxn>
                  <a:cxn ang="0">
                    <a:pos x="248" y="58"/>
                  </a:cxn>
                  <a:cxn ang="0">
                    <a:pos x="234" y="78"/>
                  </a:cxn>
                  <a:cxn ang="0">
                    <a:pos x="146" y="118"/>
                  </a:cxn>
                  <a:cxn ang="0">
                    <a:pos x="136" y="122"/>
                  </a:cxn>
                  <a:cxn ang="0">
                    <a:pos x="124" y="122"/>
                  </a:cxn>
                  <a:cxn ang="0">
                    <a:pos x="16" y="48"/>
                  </a:cxn>
                  <a:cxn ang="0">
                    <a:pos x="18" y="54"/>
                  </a:cxn>
                  <a:cxn ang="0">
                    <a:pos x="24" y="66"/>
                  </a:cxn>
                  <a:cxn ang="0">
                    <a:pos x="108" y="104"/>
                  </a:cxn>
                  <a:cxn ang="0">
                    <a:pos x="116" y="106"/>
                  </a:cxn>
                  <a:cxn ang="0">
                    <a:pos x="124" y="106"/>
                  </a:cxn>
                  <a:cxn ang="0">
                    <a:pos x="140" y="104"/>
                  </a:cxn>
                  <a:cxn ang="0">
                    <a:pos x="218" y="70"/>
                  </a:cxn>
                  <a:cxn ang="0">
                    <a:pos x="228" y="60"/>
                  </a:cxn>
                  <a:cxn ang="0">
                    <a:pos x="232" y="48"/>
                  </a:cxn>
                  <a:cxn ang="0">
                    <a:pos x="208" y="18"/>
                  </a:cxn>
                  <a:cxn ang="0">
                    <a:pos x="154" y="40"/>
                  </a:cxn>
                  <a:cxn ang="0">
                    <a:pos x="126" y="46"/>
                  </a:cxn>
                  <a:cxn ang="0">
                    <a:pos x="114" y="44"/>
                  </a:cxn>
                  <a:cxn ang="0">
                    <a:pos x="38" y="18"/>
                  </a:cxn>
                </a:cxnLst>
                <a:rect l="0" t="0" r="r" b="b"/>
                <a:pathLst>
                  <a:path w="250" h="122">
                    <a:moveTo>
                      <a:pt x="124" y="122"/>
                    </a:moveTo>
                    <a:lnTo>
                      <a:pt x="124" y="122"/>
                    </a:lnTo>
                    <a:lnTo>
                      <a:pt x="112" y="122"/>
                    </a:lnTo>
                    <a:lnTo>
                      <a:pt x="102" y="118"/>
                    </a:lnTo>
                    <a:lnTo>
                      <a:pt x="24" y="84"/>
                    </a:lnTo>
                    <a:lnTo>
                      <a:pt x="24" y="84"/>
                    </a:lnTo>
                    <a:lnTo>
                      <a:pt x="14" y="78"/>
                    </a:lnTo>
                    <a:lnTo>
                      <a:pt x="6" y="70"/>
                    </a:lnTo>
                    <a:lnTo>
                      <a:pt x="2" y="58"/>
                    </a:lnTo>
                    <a:lnTo>
                      <a:pt x="0" y="48"/>
                    </a:lnTo>
                    <a:lnTo>
                      <a:pt x="0" y="10"/>
                    </a:lnTo>
                    <a:lnTo>
                      <a:pt x="0" y="10"/>
                    </a:lnTo>
                    <a:lnTo>
                      <a:pt x="0" y="6"/>
                    </a:lnTo>
                    <a:lnTo>
                      <a:pt x="2" y="4"/>
                    </a:lnTo>
                    <a:lnTo>
                      <a:pt x="4" y="2"/>
                    </a:lnTo>
                    <a:lnTo>
                      <a:pt x="8" y="0"/>
                    </a:lnTo>
                    <a:lnTo>
                      <a:pt x="38" y="0"/>
                    </a:lnTo>
                    <a:lnTo>
                      <a:pt x="38" y="0"/>
                    </a:lnTo>
                    <a:lnTo>
                      <a:pt x="42" y="2"/>
                    </a:lnTo>
                    <a:lnTo>
                      <a:pt x="106" y="26"/>
                    </a:lnTo>
                    <a:lnTo>
                      <a:pt x="106" y="26"/>
                    </a:lnTo>
                    <a:lnTo>
                      <a:pt x="116" y="28"/>
                    </a:lnTo>
                    <a:lnTo>
                      <a:pt x="126" y="30"/>
                    </a:lnTo>
                    <a:lnTo>
                      <a:pt x="126" y="30"/>
                    </a:lnTo>
                    <a:lnTo>
                      <a:pt x="136" y="28"/>
                    </a:lnTo>
                    <a:lnTo>
                      <a:pt x="146" y="26"/>
                    </a:lnTo>
                    <a:lnTo>
                      <a:pt x="204" y="2"/>
                    </a:lnTo>
                    <a:lnTo>
                      <a:pt x="204" y="2"/>
                    </a:lnTo>
                    <a:lnTo>
                      <a:pt x="206" y="0"/>
                    </a:lnTo>
                    <a:lnTo>
                      <a:pt x="240" y="0"/>
                    </a:lnTo>
                    <a:lnTo>
                      <a:pt x="240" y="0"/>
                    </a:lnTo>
                    <a:lnTo>
                      <a:pt x="244" y="2"/>
                    </a:lnTo>
                    <a:lnTo>
                      <a:pt x="246" y="4"/>
                    </a:lnTo>
                    <a:lnTo>
                      <a:pt x="248" y="6"/>
                    </a:lnTo>
                    <a:lnTo>
                      <a:pt x="250" y="10"/>
                    </a:lnTo>
                    <a:lnTo>
                      <a:pt x="250" y="48"/>
                    </a:lnTo>
                    <a:lnTo>
                      <a:pt x="250" y="48"/>
                    </a:lnTo>
                    <a:lnTo>
                      <a:pt x="248" y="58"/>
                    </a:lnTo>
                    <a:lnTo>
                      <a:pt x="242" y="70"/>
                    </a:lnTo>
                    <a:lnTo>
                      <a:pt x="234" y="78"/>
                    </a:lnTo>
                    <a:lnTo>
                      <a:pt x="224" y="84"/>
                    </a:lnTo>
                    <a:lnTo>
                      <a:pt x="146" y="118"/>
                    </a:lnTo>
                    <a:lnTo>
                      <a:pt x="146" y="118"/>
                    </a:lnTo>
                    <a:lnTo>
                      <a:pt x="136" y="122"/>
                    </a:lnTo>
                    <a:lnTo>
                      <a:pt x="124" y="122"/>
                    </a:lnTo>
                    <a:lnTo>
                      <a:pt x="124" y="122"/>
                    </a:lnTo>
                    <a:close/>
                    <a:moveTo>
                      <a:pt x="16" y="18"/>
                    </a:moveTo>
                    <a:lnTo>
                      <a:pt x="16" y="48"/>
                    </a:lnTo>
                    <a:lnTo>
                      <a:pt x="16" y="48"/>
                    </a:lnTo>
                    <a:lnTo>
                      <a:pt x="18" y="54"/>
                    </a:lnTo>
                    <a:lnTo>
                      <a:pt x="20" y="60"/>
                    </a:lnTo>
                    <a:lnTo>
                      <a:pt x="24" y="66"/>
                    </a:lnTo>
                    <a:lnTo>
                      <a:pt x="30" y="70"/>
                    </a:lnTo>
                    <a:lnTo>
                      <a:pt x="108" y="104"/>
                    </a:lnTo>
                    <a:lnTo>
                      <a:pt x="108" y="104"/>
                    </a:lnTo>
                    <a:lnTo>
                      <a:pt x="116" y="106"/>
                    </a:lnTo>
                    <a:lnTo>
                      <a:pt x="124" y="106"/>
                    </a:lnTo>
                    <a:lnTo>
                      <a:pt x="124" y="106"/>
                    </a:lnTo>
                    <a:lnTo>
                      <a:pt x="132" y="106"/>
                    </a:lnTo>
                    <a:lnTo>
                      <a:pt x="140" y="104"/>
                    </a:lnTo>
                    <a:lnTo>
                      <a:pt x="218" y="70"/>
                    </a:lnTo>
                    <a:lnTo>
                      <a:pt x="218" y="70"/>
                    </a:lnTo>
                    <a:lnTo>
                      <a:pt x="224" y="66"/>
                    </a:lnTo>
                    <a:lnTo>
                      <a:pt x="228" y="60"/>
                    </a:lnTo>
                    <a:lnTo>
                      <a:pt x="232" y="54"/>
                    </a:lnTo>
                    <a:lnTo>
                      <a:pt x="232" y="48"/>
                    </a:lnTo>
                    <a:lnTo>
                      <a:pt x="232" y="18"/>
                    </a:lnTo>
                    <a:lnTo>
                      <a:pt x="208" y="18"/>
                    </a:lnTo>
                    <a:lnTo>
                      <a:pt x="154" y="40"/>
                    </a:lnTo>
                    <a:lnTo>
                      <a:pt x="154" y="40"/>
                    </a:lnTo>
                    <a:lnTo>
                      <a:pt x="140" y="44"/>
                    </a:lnTo>
                    <a:lnTo>
                      <a:pt x="126" y="46"/>
                    </a:lnTo>
                    <a:lnTo>
                      <a:pt x="126" y="46"/>
                    </a:lnTo>
                    <a:lnTo>
                      <a:pt x="114" y="44"/>
                    </a:lnTo>
                    <a:lnTo>
                      <a:pt x="100" y="42"/>
                    </a:lnTo>
                    <a:lnTo>
                      <a:pt x="38" y="18"/>
                    </a:lnTo>
                    <a:lnTo>
                      <a:pt x="16" y="18"/>
                    </a:lnTo>
                    <a:close/>
                  </a:path>
                </a:pathLst>
              </a:custGeom>
              <a:grpFill/>
              <a:ln w="9525">
                <a:solidFill>
                  <a:srgbClr val="FFC000"/>
                </a:solidFill>
                <a:round/>
              </a:ln>
            </p:spPr>
            <p:txBody>
              <a:bodyPr vert="horz" wrap="square" lIns="91440" tIns="45720" rIns="91440" bIns="45720" numCol="1" anchor="t" anchorCtr="0" compatLnSpc="1"/>
              <a:lstStyle/>
              <a:p>
                <a:endParaRPr lang="zh-CN" altLang="en-US"/>
              </a:p>
            </p:txBody>
          </p:sp>
          <p:sp>
            <p:nvSpPr>
              <p:cNvPr id="6" name="Freeform 135"/>
              <p:cNvSpPr>
                <a:spLocks noEditPoints="1"/>
              </p:cNvSpPr>
              <p:nvPr/>
            </p:nvSpPr>
            <p:spPr bwMode="auto">
              <a:xfrm>
                <a:off x="3786188" y="1143000"/>
                <a:ext cx="615950" cy="333375"/>
              </a:xfrm>
              <a:custGeom>
                <a:avLst/>
                <a:gdLst/>
                <a:ahLst/>
                <a:cxnLst>
                  <a:cxn ang="0">
                    <a:pos x="380" y="210"/>
                  </a:cxn>
                  <a:cxn ang="0">
                    <a:pos x="348" y="210"/>
                  </a:cxn>
                  <a:cxn ang="0">
                    <a:pos x="344" y="210"/>
                  </a:cxn>
                  <a:cxn ang="0">
                    <a:pos x="340" y="206"/>
                  </a:cxn>
                  <a:cxn ang="0">
                    <a:pos x="340" y="198"/>
                  </a:cxn>
                  <a:cxn ang="0">
                    <a:pos x="356" y="90"/>
                  </a:cxn>
                  <a:cxn ang="0">
                    <a:pos x="214" y="150"/>
                  </a:cxn>
                  <a:cxn ang="0">
                    <a:pos x="190" y="154"/>
                  </a:cxn>
                  <a:cxn ang="0">
                    <a:pos x="178" y="154"/>
                  </a:cxn>
                  <a:cxn ang="0">
                    <a:pos x="14" y="92"/>
                  </a:cxn>
                  <a:cxn ang="0">
                    <a:pos x="6" y="88"/>
                  </a:cxn>
                  <a:cxn ang="0">
                    <a:pos x="0" y="80"/>
                  </a:cxn>
                  <a:cxn ang="0">
                    <a:pos x="0" y="76"/>
                  </a:cxn>
                  <a:cxn ang="0">
                    <a:pos x="2" y="70"/>
                  </a:cxn>
                  <a:cxn ang="0">
                    <a:pos x="14" y="62"/>
                  </a:cxn>
                  <a:cxn ang="0">
                    <a:pos x="168" y="4"/>
                  </a:cxn>
                  <a:cxn ang="0">
                    <a:pos x="192" y="0"/>
                  </a:cxn>
                  <a:cxn ang="0">
                    <a:pos x="202" y="2"/>
                  </a:cxn>
                  <a:cxn ang="0">
                    <a:pos x="362" y="56"/>
                  </a:cxn>
                  <a:cxn ang="0">
                    <a:pos x="368" y="60"/>
                  </a:cxn>
                  <a:cxn ang="0">
                    <a:pos x="376" y="66"/>
                  </a:cxn>
                  <a:cxn ang="0">
                    <a:pos x="376" y="70"/>
                  </a:cxn>
                  <a:cxn ang="0">
                    <a:pos x="372" y="80"/>
                  </a:cxn>
                  <a:cxn ang="0">
                    <a:pos x="386" y="198"/>
                  </a:cxn>
                  <a:cxn ang="0">
                    <a:pos x="388" y="202"/>
                  </a:cxn>
                  <a:cxn ang="0">
                    <a:pos x="388" y="206"/>
                  </a:cxn>
                  <a:cxn ang="0">
                    <a:pos x="382" y="210"/>
                  </a:cxn>
                  <a:cxn ang="0">
                    <a:pos x="380" y="210"/>
                  </a:cxn>
                  <a:cxn ang="0">
                    <a:pos x="366" y="194"/>
                  </a:cxn>
                  <a:cxn ang="0">
                    <a:pos x="362" y="194"/>
                  </a:cxn>
                  <a:cxn ang="0">
                    <a:pos x="174" y="136"/>
                  </a:cxn>
                  <a:cxn ang="0">
                    <a:pos x="180" y="138"/>
                  </a:cxn>
                  <a:cxn ang="0">
                    <a:pos x="190" y="138"/>
                  </a:cxn>
                  <a:cxn ang="0">
                    <a:pos x="206" y="136"/>
                  </a:cxn>
                  <a:cxn ang="0">
                    <a:pos x="208" y="18"/>
                  </a:cxn>
                  <a:cxn ang="0">
                    <a:pos x="200" y="18"/>
                  </a:cxn>
                  <a:cxn ang="0">
                    <a:pos x="192" y="16"/>
                  </a:cxn>
                  <a:cxn ang="0">
                    <a:pos x="174" y="20"/>
                  </a:cxn>
                </a:cxnLst>
                <a:rect l="0" t="0" r="r" b="b"/>
                <a:pathLst>
                  <a:path w="388" h="210">
                    <a:moveTo>
                      <a:pt x="380" y="210"/>
                    </a:moveTo>
                    <a:lnTo>
                      <a:pt x="380" y="210"/>
                    </a:lnTo>
                    <a:lnTo>
                      <a:pt x="380" y="210"/>
                    </a:lnTo>
                    <a:lnTo>
                      <a:pt x="348" y="210"/>
                    </a:lnTo>
                    <a:lnTo>
                      <a:pt x="348" y="210"/>
                    </a:lnTo>
                    <a:lnTo>
                      <a:pt x="344" y="210"/>
                    </a:lnTo>
                    <a:lnTo>
                      <a:pt x="340" y="206"/>
                    </a:lnTo>
                    <a:lnTo>
                      <a:pt x="340" y="206"/>
                    </a:lnTo>
                    <a:lnTo>
                      <a:pt x="340" y="202"/>
                    </a:lnTo>
                    <a:lnTo>
                      <a:pt x="340" y="198"/>
                    </a:lnTo>
                    <a:lnTo>
                      <a:pt x="356" y="170"/>
                    </a:lnTo>
                    <a:lnTo>
                      <a:pt x="356" y="90"/>
                    </a:lnTo>
                    <a:lnTo>
                      <a:pt x="214" y="150"/>
                    </a:lnTo>
                    <a:lnTo>
                      <a:pt x="214" y="150"/>
                    </a:lnTo>
                    <a:lnTo>
                      <a:pt x="202" y="154"/>
                    </a:lnTo>
                    <a:lnTo>
                      <a:pt x="190" y="154"/>
                    </a:lnTo>
                    <a:lnTo>
                      <a:pt x="190" y="154"/>
                    </a:lnTo>
                    <a:lnTo>
                      <a:pt x="178" y="154"/>
                    </a:lnTo>
                    <a:lnTo>
                      <a:pt x="168" y="152"/>
                    </a:lnTo>
                    <a:lnTo>
                      <a:pt x="14" y="92"/>
                    </a:lnTo>
                    <a:lnTo>
                      <a:pt x="14" y="92"/>
                    </a:lnTo>
                    <a:lnTo>
                      <a:pt x="6" y="88"/>
                    </a:lnTo>
                    <a:lnTo>
                      <a:pt x="2" y="84"/>
                    </a:lnTo>
                    <a:lnTo>
                      <a:pt x="0" y="80"/>
                    </a:lnTo>
                    <a:lnTo>
                      <a:pt x="0" y="76"/>
                    </a:lnTo>
                    <a:lnTo>
                      <a:pt x="0" y="76"/>
                    </a:lnTo>
                    <a:lnTo>
                      <a:pt x="0" y="74"/>
                    </a:lnTo>
                    <a:lnTo>
                      <a:pt x="2" y="70"/>
                    </a:lnTo>
                    <a:lnTo>
                      <a:pt x="6" y="66"/>
                    </a:lnTo>
                    <a:lnTo>
                      <a:pt x="14" y="62"/>
                    </a:lnTo>
                    <a:lnTo>
                      <a:pt x="168" y="4"/>
                    </a:lnTo>
                    <a:lnTo>
                      <a:pt x="168" y="4"/>
                    </a:lnTo>
                    <a:lnTo>
                      <a:pt x="178" y="2"/>
                    </a:lnTo>
                    <a:lnTo>
                      <a:pt x="192" y="0"/>
                    </a:lnTo>
                    <a:lnTo>
                      <a:pt x="192" y="0"/>
                    </a:lnTo>
                    <a:lnTo>
                      <a:pt x="202" y="2"/>
                    </a:lnTo>
                    <a:lnTo>
                      <a:pt x="214" y="4"/>
                    </a:lnTo>
                    <a:lnTo>
                      <a:pt x="362" y="56"/>
                    </a:lnTo>
                    <a:lnTo>
                      <a:pt x="362" y="56"/>
                    </a:lnTo>
                    <a:lnTo>
                      <a:pt x="368" y="60"/>
                    </a:lnTo>
                    <a:lnTo>
                      <a:pt x="372" y="64"/>
                    </a:lnTo>
                    <a:lnTo>
                      <a:pt x="376" y="66"/>
                    </a:lnTo>
                    <a:lnTo>
                      <a:pt x="376" y="70"/>
                    </a:lnTo>
                    <a:lnTo>
                      <a:pt x="376" y="70"/>
                    </a:lnTo>
                    <a:lnTo>
                      <a:pt x="376" y="74"/>
                    </a:lnTo>
                    <a:lnTo>
                      <a:pt x="372" y="80"/>
                    </a:lnTo>
                    <a:lnTo>
                      <a:pt x="372" y="170"/>
                    </a:lnTo>
                    <a:lnTo>
                      <a:pt x="386" y="198"/>
                    </a:lnTo>
                    <a:lnTo>
                      <a:pt x="386" y="198"/>
                    </a:lnTo>
                    <a:lnTo>
                      <a:pt x="388" y="202"/>
                    </a:lnTo>
                    <a:lnTo>
                      <a:pt x="388" y="202"/>
                    </a:lnTo>
                    <a:lnTo>
                      <a:pt x="388" y="206"/>
                    </a:lnTo>
                    <a:lnTo>
                      <a:pt x="386" y="208"/>
                    </a:lnTo>
                    <a:lnTo>
                      <a:pt x="382" y="210"/>
                    </a:lnTo>
                    <a:lnTo>
                      <a:pt x="380" y="210"/>
                    </a:lnTo>
                    <a:lnTo>
                      <a:pt x="380" y="210"/>
                    </a:lnTo>
                    <a:close/>
                    <a:moveTo>
                      <a:pt x="362" y="194"/>
                    </a:moveTo>
                    <a:lnTo>
                      <a:pt x="366" y="194"/>
                    </a:lnTo>
                    <a:lnTo>
                      <a:pt x="364" y="190"/>
                    </a:lnTo>
                    <a:lnTo>
                      <a:pt x="362" y="194"/>
                    </a:lnTo>
                    <a:close/>
                    <a:moveTo>
                      <a:pt x="20" y="76"/>
                    </a:moveTo>
                    <a:lnTo>
                      <a:pt x="174" y="136"/>
                    </a:lnTo>
                    <a:lnTo>
                      <a:pt x="174" y="136"/>
                    </a:lnTo>
                    <a:lnTo>
                      <a:pt x="180" y="138"/>
                    </a:lnTo>
                    <a:lnTo>
                      <a:pt x="190" y="138"/>
                    </a:lnTo>
                    <a:lnTo>
                      <a:pt x="190" y="138"/>
                    </a:lnTo>
                    <a:lnTo>
                      <a:pt x="198" y="138"/>
                    </a:lnTo>
                    <a:lnTo>
                      <a:pt x="206" y="136"/>
                    </a:lnTo>
                    <a:lnTo>
                      <a:pt x="356" y="72"/>
                    </a:lnTo>
                    <a:lnTo>
                      <a:pt x="208" y="18"/>
                    </a:lnTo>
                    <a:lnTo>
                      <a:pt x="208" y="18"/>
                    </a:lnTo>
                    <a:lnTo>
                      <a:pt x="200" y="18"/>
                    </a:lnTo>
                    <a:lnTo>
                      <a:pt x="192" y="16"/>
                    </a:lnTo>
                    <a:lnTo>
                      <a:pt x="192" y="16"/>
                    </a:lnTo>
                    <a:lnTo>
                      <a:pt x="182" y="18"/>
                    </a:lnTo>
                    <a:lnTo>
                      <a:pt x="174" y="20"/>
                    </a:lnTo>
                    <a:lnTo>
                      <a:pt x="20" y="76"/>
                    </a:lnTo>
                    <a:close/>
                  </a:path>
                </a:pathLst>
              </a:custGeom>
              <a:grpFill/>
              <a:ln w="9525">
                <a:solidFill>
                  <a:srgbClr val="FFC000"/>
                </a:solidFill>
                <a:round/>
              </a:ln>
            </p:spPr>
            <p:txBody>
              <a:bodyPr vert="horz" wrap="square" lIns="91440" tIns="45720" rIns="91440" bIns="45720" numCol="1" anchor="t" anchorCtr="0" compatLnSpc="1"/>
              <a:lstStyle/>
              <a:p>
                <a:endParaRPr lang="zh-CN" altLang="en-US"/>
              </a:p>
            </p:txBody>
          </p:sp>
        </p:grpSp>
      </p:grpSp>
      <p:sp>
        <p:nvSpPr>
          <p:cNvPr id="18" name="矩形 17"/>
          <p:cNvSpPr/>
          <p:nvPr/>
        </p:nvSpPr>
        <p:spPr>
          <a:xfrm>
            <a:off x="2220686" y="1150505"/>
            <a:ext cx="3861460" cy="1505585"/>
          </a:xfrm>
          <a:prstGeom prst="rect">
            <a:avLst/>
          </a:prstGeom>
        </p:spPr>
        <p:txBody>
          <a:bodyPr wrap="square" lIns="68570" tIns="34289" rIns="68570" bIns="34289">
            <a:spAutoFit/>
          </a:bodyPr>
          <a:lstStyle/>
          <a:p>
            <a:pPr defTabSz="685165">
              <a:lnSpc>
                <a:spcPct val="130000"/>
              </a:lnSpc>
            </a:pPr>
            <a:r>
              <a:rPr lang="zh-CN" altLang="en-US" dirty="0">
                <a:latin typeface="微软雅黑" panose="020B0503020204020204" charset="-122"/>
                <a:ea typeface="微软雅黑" panose="020B0503020204020204" charset="-122"/>
              </a:rPr>
              <a:t>交通拥堵成为城市急需解决的不容忽视的问题。日益严重的拥堵在影响市民日常生活的同时也给社会经济带来了巨大的损失。</a:t>
            </a:r>
          </a:p>
        </p:txBody>
      </p:sp>
      <p:sp>
        <p:nvSpPr>
          <p:cNvPr id="24" name="矩形 23"/>
          <p:cNvSpPr/>
          <p:nvPr/>
        </p:nvSpPr>
        <p:spPr>
          <a:xfrm>
            <a:off x="7462189" y="5149988"/>
            <a:ext cx="3861460" cy="386715"/>
          </a:xfrm>
          <a:prstGeom prst="rect">
            <a:avLst/>
          </a:prstGeom>
        </p:spPr>
        <p:txBody>
          <a:bodyPr wrap="square" lIns="68570" tIns="34289" rIns="68570" bIns="34289">
            <a:spAutoFit/>
          </a:bodyPr>
          <a:lstStyle/>
          <a:p>
            <a:pPr defTabSz="685165">
              <a:lnSpc>
                <a:spcPct val="130000"/>
              </a:lnSpc>
            </a:pPr>
            <a:r>
              <a:rPr lang="zh-CN" altLang="en-US" sz="1600" dirty="0">
                <a:solidFill>
                  <a:schemeClr val="tx2">
                    <a:lumMod val="75000"/>
                  </a:schemeClr>
                </a:solidFill>
                <a:latin typeface="微软雅黑" panose="020B0503020204020204" charset="-122"/>
                <a:ea typeface="微软雅黑" panose="020B0503020204020204" charset="-122"/>
              </a:rPr>
              <a:t>图为北京</a:t>
            </a:r>
            <a:r>
              <a:rPr lang="en-US" altLang="zh-CN" sz="1600" dirty="0">
                <a:solidFill>
                  <a:schemeClr val="tx2">
                    <a:lumMod val="75000"/>
                  </a:schemeClr>
                </a:solidFill>
                <a:latin typeface="微软雅黑" panose="020B0503020204020204" charset="-122"/>
                <a:ea typeface="微软雅黑" panose="020B0503020204020204" charset="-122"/>
              </a:rPr>
              <a:t>2015</a:t>
            </a:r>
            <a:r>
              <a:rPr lang="zh-CN" altLang="en-US" sz="1600" dirty="0">
                <a:solidFill>
                  <a:schemeClr val="tx2">
                    <a:lumMod val="75000"/>
                  </a:schemeClr>
                </a:solidFill>
                <a:latin typeface="微软雅黑" panose="020B0503020204020204" charset="-122"/>
                <a:ea typeface="微软雅黑" panose="020B0503020204020204" charset="-122"/>
              </a:rPr>
              <a:t>年某月的交通情况报告</a:t>
            </a:r>
          </a:p>
        </p:txBody>
      </p:sp>
      <p:sp>
        <p:nvSpPr>
          <p:cNvPr id="25" name="文本框 24"/>
          <p:cNvSpPr txBox="1"/>
          <p:nvPr/>
        </p:nvSpPr>
        <p:spPr>
          <a:xfrm>
            <a:off x="396240" y="381000"/>
            <a:ext cx="3474720" cy="398780"/>
          </a:xfrm>
          <a:prstGeom prst="rect">
            <a:avLst/>
          </a:prstGeom>
          <a:noFill/>
        </p:spPr>
        <p:txBody>
          <a:bodyPr wrap="square" rtlCol="0">
            <a:spAutoFit/>
          </a:bodyPr>
          <a:lstStyle/>
          <a:p>
            <a:pPr marL="342900" indent="-342900">
              <a:buFont typeface="Wingdings" panose="05000000000000000000" charset="0"/>
              <a:buChar char=""/>
            </a:pPr>
            <a:r>
              <a:rPr lang="zh-CN" altLang="en-US" sz="20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项目背景</a:t>
            </a:r>
          </a:p>
        </p:txBody>
      </p:sp>
      <p:pic>
        <p:nvPicPr>
          <p:cNvPr id="26" name="图片 1"/>
          <p:cNvPicPr>
            <a:picLocks noChangeAspect="1"/>
          </p:cNvPicPr>
          <p:nvPr/>
        </p:nvPicPr>
        <p:blipFill>
          <a:blip r:embed="rId3"/>
          <a:stretch>
            <a:fillRect/>
          </a:stretch>
        </p:blipFill>
        <p:spPr>
          <a:xfrm>
            <a:off x="1569403" y="2790190"/>
            <a:ext cx="5669915" cy="335026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6401889" y="2569393"/>
            <a:ext cx="870857" cy="870857"/>
            <a:chOff x="1248229" y="1088573"/>
            <a:chExt cx="870857" cy="870857"/>
          </a:xfrm>
        </p:grpSpPr>
        <p:sp>
          <p:nvSpPr>
            <p:cNvPr id="3" name="椭圆 2"/>
            <p:cNvSpPr/>
            <p:nvPr/>
          </p:nvSpPr>
          <p:spPr>
            <a:xfrm>
              <a:off x="1248229" y="1088573"/>
              <a:ext cx="870857" cy="87085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 name="组 20"/>
            <p:cNvGrpSpPr/>
            <p:nvPr/>
          </p:nvGrpSpPr>
          <p:grpSpPr>
            <a:xfrm>
              <a:off x="1375682" y="1320801"/>
              <a:ext cx="615950" cy="406400"/>
              <a:chOff x="3786188" y="1143000"/>
              <a:chExt cx="615950" cy="406400"/>
            </a:xfrm>
            <a:solidFill>
              <a:schemeClr val="bg1"/>
            </a:solidFill>
          </p:grpSpPr>
          <p:sp>
            <p:nvSpPr>
              <p:cNvPr id="5" name="Freeform 134"/>
              <p:cNvSpPr>
                <a:spLocks noEditPoints="1"/>
              </p:cNvSpPr>
              <p:nvPr/>
            </p:nvSpPr>
            <p:spPr bwMode="auto">
              <a:xfrm>
                <a:off x="3887788" y="1355725"/>
                <a:ext cx="396875" cy="193675"/>
              </a:xfrm>
              <a:custGeom>
                <a:avLst/>
                <a:gdLst/>
                <a:ahLst/>
                <a:cxnLst>
                  <a:cxn ang="0">
                    <a:pos x="124" y="122"/>
                  </a:cxn>
                  <a:cxn ang="0">
                    <a:pos x="102" y="118"/>
                  </a:cxn>
                  <a:cxn ang="0">
                    <a:pos x="24" y="84"/>
                  </a:cxn>
                  <a:cxn ang="0">
                    <a:pos x="6" y="70"/>
                  </a:cxn>
                  <a:cxn ang="0">
                    <a:pos x="0" y="48"/>
                  </a:cxn>
                  <a:cxn ang="0">
                    <a:pos x="0" y="10"/>
                  </a:cxn>
                  <a:cxn ang="0">
                    <a:pos x="2" y="4"/>
                  </a:cxn>
                  <a:cxn ang="0">
                    <a:pos x="8" y="0"/>
                  </a:cxn>
                  <a:cxn ang="0">
                    <a:pos x="38" y="0"/>
                  </a:cxn>
                  <a:cxn ang="0">
                    <a:pos x="106" y="26"/>
                  </a:cxn>
                  <a:cxn ang="0">
                    <a:pos x="116" y="28"/>
                  </a:cxn>
                  <a:cxn ang="0">
                    <a:pos x="126" y="30"/>
                  </a:cxn>
                  <a:cxn ang="0">
                    <a:pos x="146" y="26"/>
                  </a:cxn>
                  <a:cxn ang="0">
                    <a:pos x="204" y="2"/>
                  </a:cxn>
                  <a:cxn ang="0">
                    <a:pos x="240" y="0"/>
                  </a:cxn>
                  <a:cxn ang="0">
                    <a:pos x="244" y="2"/>
                  </a:cxn>
                  <a:cxn ang="0">
                    <a:pos x="248" y="6"/>
                  </a:cxn>
                  <a:cxn ang="0">
                    <a:pos x="250" y="48"/>
                  </a:cxn>
                  <a:cxn ang="0">
                    <a:pos x="248" y="58"/>
                  </a:cxn>
                  <a:cxn ang="0">
                    <a:pos x="234" y="78"/>
                  </a:cxn>
                  <a:cxn ang="0">
                    <a:pos x="146" y="118"/>
                  </a:cxn>
                  <a:cxn ang="0">
                    <a:pos x="136" y="122"/>
                  </a:cxn>
                  <a:cxn ang="0">
                    <a:pos x="124" y="122"/>
                  </a:cxn>
                  <a:cxn ang="0">
                    <a:pos x="16" y="48"/>
                  </a:cxn>
                  <a:cxn ang="0">
                    <a:pos x="18" y="54"/>
                  </a:cxn>
                  <a:cxn ang="0">
                    <a:pos x="24" y="66"/>
                  </a:cxn>
                  <a:cxn ang="0">
                    <a:pos x="108" y="104"/>
                  </a:cxn>
                  <a:cxn ang="0">
                    <a:pos x="116" y="106"/>
                  </a:cxn>
                  <a:cxn ang="0">
                    <a:pos x="124" y="106"/>
                  </a:cxn>
                  <a:cxn ang="0">
                    <a:pos x="140" y="104"/>
                  </a:cxn>
                  <a:cxn ang="0">
                    <a:pos x="218" y="70"/>
                  </a:cxn>
                  <a:cxn ang="0">
                    <a:pos x="228" y="60"/>
                  </a:cxn>
                  <a:cxn ang="0">
                    <a:pos x="232" y="48"/>
                  </a:cxn>
                  <a:cxn ang="0">
                    <a:pos x="208" y="18"/>
                  </a:cxn>
                  <a:cxn ang="0">
                    <a:pos x="154" y="40"/>
                  </a:cxn>
                  <a:cxn ang="0">
                    <a:pos x="126" y="46"/>
                  </a:cxn>
                  <a:cxn ang="0">
                    <a:pos x="114" y="44"/>
                  </a:cxn>
                  <a:cxn ang="0">
                    <a:pos x="38" y="18"/>
                  </a:cxn>
                </a:cxnLst>
                <a:rect l="0" t="0" r="r" b="b"/>
                <a:pathLst>
                  <a:path w="250" h="122">
                    <a:moveTo>
                      <a:pt x="124" y="122"/>
                    </a:moveTo>
                    <a:lnTo>
                      <a:pt x="124" y="122"/>
                    </a:lnTo>
                    <a:lnTo>
                      <a:pt x="112" y="122"/>
                    </a:lnTo>
                    <a:lnTo>
                      <a:pt x="102" y="118"/>
                    </a:lnTo>
                    <a:lnTo>
                      <a:pt x="24" y="84"/>
                    </a:lnTo>
                    <a:lnTo>
                      <a:pt x="24" y="84"/>
                    </a:lnTo>
                    <a:lnTo>
                      <a:pt x="14" y="78"/>
                    </a:lnTo>
                    <a:lnTo>
                      <a:pt x="6" y="70"/>
                    </a:lnTo>
                    <a:lnTo>
                      <a:pt x="2" y="58"/>
                    </a:lnTo>
                    <a:lnTo>
                      <a:pt x="0" y="48"/>
                    </a:lnTo>
                    <a:lnTo>
                      <a:pt x="0" y="10"/>
                    </a:lnTo>
                    <a:lnTo>
                      <a:pt x="0" y="10"/>
                    </a:lnTo>
                    <a:lnTo>
                      <a:pt x="0" y="6"/>
                    </a:lnTo>
                    <a:lnTo>
                      <a:pt x="2" y="4"/>
                    </a:lnTo>
                    <a:lnTo>
                      <a:pt x="4" y="2"/>
                    </a:lnTo>
                    <a:lnTo>
                      <a:pt x="8" y="0"/>
                    </a:lnTo>
                    <a:lnTo>
                      <a:pt x="38" y="0"/>
                    </a:lnTo>
                    <a:lnTo>
                      <a:pt x="38" y="0"/>
                    </a:lnTo>
                    <a:lnTo>
                      <a:pt x="42" y="2"/>
                    </a:lnTo>
                    <a:lnTo>
                      <a:pt x="106" y="26"/>
                    </a:lnTo>
                    <a:lnTo>
                      <a:pt x="106" y="26"/>
                    </a:lnTo>
                    <a:lnTo>
                      <a:pt x="116" y="28"/>
                    </a:lnTo>
                    <a:lnTo>
                      <a:pt x="126" y="30"/>
                    </a:lnTo>
                    <a:lnTo>
                      <a:pt x="126" y="30"/>
                    </a:lnTo>
                    <a:lnTo>
                      <a:pt x="136" y="28"/>
                    </a:lnTo>
                    <a:lnTo>
                      <a:pt x="146" y="26"/>
                    </a:lnTo>
                    <a:lnTo>
                      <a:pt x="204" y="2"/>
                    </a:lnTo>
                    <a:lnTo>
                      <a:pt x="204" y="2"/>
                    </a:lnTo>
                    <a:lnTo>
                      <a:pt x="206" y="0"/>
                    </a:lnTo>
                    <a:lnTo>
                      <a:pt x="240" y="0"/>
                    </a:lnTo>
                    <a:lnTo>
                      <a:pt x="240" y="0"/>
                    </a:lnTo>
                    <a:lnTo>
                      <a:pt x="244" y="2"/>
                    </a:lnTo>
                    <a:lnTo>
                      <a:pt x="246" y="4"/>
                    </a:lnTo>
                    <a:lnTo>
                      <a:pt x="248" y="6"/>
                    </a:lnTo>
                    <a:lnTo>
                      <a:pt x="250" y="10"/>
                    </a:lnTo>
                    <a:lnTo>
                      <a:pt x="250" y="48"/>
                    </a:lnTo>
                    <a:lnTo>
                      <a:pt x="250" y="48"/>
                    </a:lnTo>
                    <a:lnTo>
                      <a:pt x="248" y="58"/>
                    </a:lnTo>
                    <a:lnTo>
                      <a:pt x="242" y="70"/>
                    </a:lnTo>
                    <a:lnTo>
                      <a:pt x="234" y="78"/>
                    </a:lnTo>
                    <a:lnTo>
                      <a:pt x="224" y="84"/>
                    </a:lnTo>
                    <a:lnTo>
                      <a:pt x="146" y="118"/>
                    </a:lnTo>
                    <a:lnTo>
                      <a:pt x="146" y="118"/>
                    </a:lnTo>
                    <a:lnTo>
                      <a:pt x="136" y="122"/>
                    </a:lnTo>
                    <a:lnTo>
                      <a:pt x="124" y="122"/>
                    </a:lnTo>
                    <a:lnTo>
                      <a:pt x="124" y="122"/>
                    </a:lnTo>
                    <a:close/>
                    <a:moveTo>
                      <a:pt x="16" y="18"/>
                    </a:moveTo>
                    <a:lnTo>
                      <a:pt x="16" y="48"/>
                    </a:lnTo>
                    <a:lnTo>
                      <a:pt x="16" y="48"/>
                    </a:lnTo>
                    <a:lnTo>
                      <a:pt x="18" y="54"/>
                    </a:lnTo>
                    <a:lnTo>
                      <a:pt x="20" y="60"/>
                    </a:lnTo>
                    <a:lnTo>
                      <a:pt x="24" y="66"/>
                    </a:lnTo>
                    <a:lnTo>
                      <a:pt x="30" y="70"/>
                    </a:lnTo>
                    <a:lnTo>
                      <a:pt x="108" y="104"/>
                    </a:lnTo>
                    <a:lnTo>
                      <a:pt x="108" y="104"/>
                    </a:lnTo>
                    <a:lnTo>
                      <a:pt x="116" y="106"/>
                    </a:lnTo>
                    <a:lnTo>
                      <a:pt x="124" y="106"/>
                    </a:lnTo>
                    <a:lnTo>
                      <a:pt x="124" y="106"/>
                    </a:lnTo>
                    <a:lnTo>
                      <a:pt x="132" y="106"/>
                    </a:lnTo>
                    <a:lnTo>
                      <a:pt x="140" y="104"/>
                    </a:lnTo>
                    <a:lnTo>
                      <a:pt x="218" y="70"/>
                    </a:lnTo>
                    <a:lnTo>
                      <a:pt x="218" y="70"/>
                    </a:lnTo>
                    <a:lnTo>
                      <a:pt x="224" y="66"/>
                    </a:lnTo>
                    <a:lnTo>
                      <a:pt x="228" y="60"/>
                    </a:lnTo>
                    <a:lnTo>
                      <a:pt x="232" y="54"/>
                    </a:lnTo>
                    <a:lnTo>
                      <a:pt x="232" y="48"/>
                    </a:lnTo>
                    <a:lnTo>
                      <a:pt x="232" y="18"/>
                    </a:lnTo>
                    <a:lnTo>
                      <a:pt x="208" y="18"/>
                    </a:lnTo>
                    <a:lnTo>
                      <a:pt x="154" y="40"/>
                    </a:lnTo>
                    <a:lnTo>
                      <a:pt x="154" y="40"/>
                    </a:lnTo>
                    <a:lnTo>
                      <a:pt x="140" y="44"/>
                    </a:lnTo>
                    <a:lnTo>
                      <a:pt x="126" y="46"/>
                    </a:lnTo>
                    <a:lnTo>
                      <a:pt x="126" y="46"/>
                    </a:lnTo>
                    <a:lnTo>
                      <a:pt x="114" y="44"/>
                    </a:lnTo>
                    <a:lnTo>
                      <a:pt x="100" y="42"/>
                    </a:lnTo>
                    <a:lnTo>
                      <a:pt x="38" y="18"/>
                    </a:lnTo>
                    <a:lnTo>
                      <a:pt x="16" y="18"/>
                    </a:lnTo>
                    <a:close/>
                  </a:path>
                </a:pathLst>
              </a:custGeom>
              <a:grpFill/>
              <a:ln w="9525">
                <a:solidFill>
                  <a:srgbClr val="FFC000"/>
                </a:solidFill>
                <a:round/>
              </a:ln>
            </p:spPr>
            <p:txBody>
              <a:bodyPr vert="horz" wrap="square" lIns="91440" tIns="45720" rIns="91440" bIns="45720" numCol="1" anchor="t" anchorCtr="0" compatLnSpc="1"/>
              <a:lstStyle/>
              <a:p>
                <a:endParaRPr lang="zh-CN" altLang="en-US"/>
              </a:p>
            </p:txBody>
          </p:sp>
          <p:sp>
            <p:nvSpPr>
              <p:cNvPr id="6" name="Freeform 135"/>
              <p:cNvSpPr>
                <a:spLocks noEditPoints="1"/>
              </p:cNvSpPr>
              <p:nvPr/>
            </p:nvSpPr>
            <p:spPr bwMode="auto">
              <a:xfrm>
                <a:off x="3786188" y="1143000"/>
                <a:ext cx="615950" cy="333375"/>
              </a:xfrm>
              <a:custGeom>
                <a:avLst/>
                <a:gdLst/>
                <a:ahLst/>
                <a:cxnLst>
                  <a:cxn ang="0">
                    <a:pos x="380" y="210"/>
                  </a:cxn>
                  <a:cxn ang="0">
                    <a:pos x="348" y="210"/>
                  </a:cxn>
                  <a:cxn ang="0">
                    <a:pos x="344" y="210"/>
                  </a:cxn>
                  <a:cxn ang="0">
                    <a:pos x="340" y="206"/>
                  </a:cxn>
                  <a:cxn ang="0">
                    <a:pos x="340" y="198"/>
                  </a:cxn>
                  <a:cxn ang="0">
                    <a:pos x="356" y="90"/>
                  </a:cxn>
                  <a:cxn ang="0">
                    <a:pos x="214" y="150"/>
                  </a:cxn>
                  <a:cxn ang="0">
                    <a:pos x="190" y="154"/>
                  </a:cxn>
                  <a:cxn ang="0">
                    <a:pos x="178" y="154"/>
                  </a:cxn>
                  <a:cxn ang="0">
                    <a:pos x="14" y="92"/>
                  </a:cxn>
                  <a:cxn ang="0">
                    <a:pos x="6" y="88"/>
                  </a:cxn>
                  <a:cxn ang="0">
                    <a:pos x="0" y="80"/>
                  </a:cxn>
                  <a:cxn ang="0">
                    <a:pos x="0" y="76"/>
                  </a:cxn>
                  <a:cxn ang="0">
                    <a:pos x="2" y="70"/>
                  </a:cxn>
                  <a:cxn ang="0">
                    <a:pos x="14" y="62"/>
                  </a:cxn>
                  <a:cxn ang="0">
                    <a:pos x="168" y="4"/>
                  </a:cxn>
                  <a:cxn ang="0">
                    <a:pos x="192" y="0"/>
                  </a:cxn>
                  <a:cxn ang="0">
                    <a:pos x="202" y="2"/>
                  </a:cxn>
                  <a:cxn ang="0">
                    <a:pos x="362" y="56"/>
                  </a:cxn>
                  <a:cxn ang="0">
                    <a:pos x="368" y="60"/>
                  </a:cxn>
                  <a:cxn ang="0">
                    <a:pos x="376" y="66"/>
                  </a:cxn>
                  <a:cxn ang="0">
                    <a:pos x="376" y="70"/>
                  </a:cxn>
                  <a:cxn ang="0">
                    <a:pos x="372" y="80"/>
                  </a:cxn>
                  <a:cxn ang="0">
                    <a:pos x="386" y="198"/>
                  </a:cxn>
                  <a:cxn ang="0">
                    <a:pos x="388" y="202"/>
                  </a:cxn>
                  <a:cxn ang="0">
                    <a:pos x="388" y="206"/>
                  </a:cxn>
                  <a:cxn ang="0">
                    <a:pos x="382" y="210"/>
                  </a:cxn>
                  <a:cxn ang="0">
                    <a:pos x="380" y="210"/>
                  </a:cxn>
                  <a:cxn ang="0">
                    <a:pos x="366" y="194"/>
                  </a:cxn>
                  <a:cxn ang="0">
                    <a:pos x="362" y="194"/>
                  </a:cxn>
                  <a:cxn ang="0">
                    <a:pos x="174" y="136"/>
                  </a:cxn>
                  <a:cxn ang="0">
                    <a:pos x="180" y="138"/>
                  </a:cxn>
                  <a:cxn ang="0">
                    <a:pos x="190" y="138"/>
                  </a:cxn>
                  <a:cxn ang="0">
                    <a:pos x="206" y="136"/>
                  </a:cxn>
                  <a:cxn ang="0">
                    <a:pos x="208" y="18"/>
                  </a:cxn>
                  <a:cxn ang="0">
                    <a:pos x="200" y="18"/>
                  </a:cxn>
                  <a:cxn ang="0">
                    <a:pos x="192" y="16"/>
                  </a:cxn>
                  <a:cxn ang="0">
                    <a:pos x="174" y="20"/>
                  </a:cxn>
                </a:cxnLst>
                <a:rect l="0" t="0" r="r" b="b"/>
                <a:pathLst>
                  <a:path w="388" h="210">
                    <a:moveTo>
                      <a:pt x="380" y="210"/>
                    </a:moveTo>
                    <a:lnTo>
                      <a:pt x="380" y="210"/>
                    </a:lnTo>
                    <a:lnTo>
                      <a:pt x="380" y="210"/>
                    </a:lnTo>
                    <a:lnTo>
                      <a:pt x="348" y="210"/>
                    </a:lnTo>
                    <a:lnTo>
                      <a:pt x="348" y="210"/>
                    </a:lnTo>
                    <a:lnTo>
                      <a:pt x="344" y="210"/>
                    </a:lnTo>
                    <a:lnTo>
                      <a:pt x="340" y="206"/>
                    </a:lnTo>
                    <a:lnTo>
                      <a:pt x="340" y="206"/>
                    </a:lnTo>
                    <a:lnTo>
                      <a:pt x="340" y="202"/>
                    </a:lnTo>
                    <a:lnTo>
                      <a:pt x="340" y="198"/>
                    </a:lnTo>
                    <a:lnTo>
                      <a:pt x="356" y="170"/>
                    </a:lnTo>
                    <a:lnTo>
                      <a:pt x="356" y="90"/>
                    </a:lnTo>
                    <a:lnTo>
                      <a:pt x="214" y="150"/>
                    </a:lnTo>
                    <a:lnTo>
                      <a:pt x="214" y="150"/>
                    </a:lnTo>
                    <a:lnTo>
                      <a:pt x="202" y="154"/>
                    </a:lnTo>
                    <a:lnTo>
                      <a:pt x="190" y="154"/>
                    </a:lnTo>
                    <a:lnTo>
                      <a:pt x="190" y="154"/>
                    </a:lnTo>
                    <a:lnTo>
                      <a:pt x="178" y="154"/>
                    </a:lnTo>
                    <a:lnTo>
                      <a:pt x="168" y="152"/>
                    </a:lnTo>
                    <a:lnTo>
                      <a:pt x="14" y="92"/>
                    </a:lnTo>
                    <a:lnTo>
                      <a:pt x="14" y="92"/>
                    </a:lnTo>
                    <a:lnTo>
                      <a:pt x="6" y="88"/>
                    </a:lnTo>
                    <a:lnTo>
                      <a:pt x="2" y="84"/>
                    </a:lnTo>
                    <a:lnTo>
                      <a:pt x="0" y="80"/>
                    </a:lnTo>
                    <a:lnTo>
                      <a:pt x="0" y="76"/>
                    </a:lnTo>
                    <a:lnTo>
                      <a:pt x="0" y="76"/>
                    </a:lnTo>
                    <a:lnTo>
                      <a:pt x="0" y="74"/>
                    </a:lnTo>
                    <a:lnTo>
                      <a:pt x="2" y="70"/>
                    </a:lnTo>
                    <a:lnTo>
                      <a:pt x="6" y="66"/>
                    </a:lnTo>
                    <a:lnTo>
                      <a:pt x="14" y="62"/>
                    </a:lnTo>
                    <a:lnTo>
                      <a:pt x="168" y="4"/>
                    </a:lnTo>
                    <a:lnTo>
                      <a:pt x="168" y="4"/>
                    </a:lnTo>
                    <a:lnTo>
                      <a:pt x="178" y="2"/>
                    </a:lnTo>
                    <a:lnTo>
                      <a:pt x="192" y="0"/>
                    </a:lnTo>
                    <a:lnTo>
                      <a:pt x="192" y="0"/>
                    </a:lnTo>
                    <a:lnTo>
                      <a:pt x="202" y="2"/>
                    </a:lnTo>
                    <a:lnTo>
                      <a:pt x="214" y="4"/>
                    </a:lnTo>
                    <a:lnTo>
                      <a:pt x="362" y="56"/>
                    </a:lnTo>
                    <a:lnTo>
                      <a:pt x="362" y="56"/>
                    </a:lnTo>
                    <a:lnTo>
                      <a:pt x="368" y="60"/>
                    </a:lnTo>
                    <a:lnTo>
                      <a:pt x="372" y="64"/>
                    </a:lnTo>
                    <a:lnTo>
                      <a:pt x="376" y="66"/>
                    </a:lnTo>
                    <a:lnTo>
                      <a:pt x="376" y="70"/>
                    </a:lnTo>
                    <a:lnTo>
                      <a:pt x="376" y="70"/>
                    </a:lnTo>
                    <a:lnTo>
                      <a:pt x="376" y="74"/>
                    </a:lnTo>
                    <a:lnTo>
                      <a:pt x="372" y="80"/>
                    </a:lnTo>
                    <a:lnTo>
                      <a:pt x="372" y="170"/>
                    </a:lnTo>
                    <a:lnTo>
                      <a:pt x="386" y="198"/>
                    </a:lnTo>
                    <a:lnTo>
                      <a:pt x="386" y="198"/>
                    </a:lnTo>
                    <a:lnTo>
                      <a:pt x="388" y="202"/>
                    </a:lnTo>
                    <a:lnTo>
                      <a:pt x="388" y="202"/>
                    </a:lnTo>
                    <a:lnTo>
                      <a:pt x="388" y="206"/>
                    </a:lnTo>
                    <a:lnTo>
                      <a:pt x="386" y="208"/>
                    </a:lnTo>
                    <a:lnTo>
                      <a:pt x="382" y="210"/>
                    </a:lnTo>
                    <a:lnTo>
                      <a:pt x="380" y="210"/>
                    </a:lnTo>
                    <a:lnTo>
                      <a:pt x="380" y="210"/>
                    </a:lnTo>
                    <a:close/>
                    <a:moveTo>
                      <a:pt x="362" y="194"/>
                    </a:moveTo>
                    <a:lnTo>
                      <a:pt x="366" y="194"/>
                    </a:lnTo>
                    <a:lnTo>
                      <a:pt x="364" y="190"/>
                    </a:lnTo>
                    <a:lnTo>
                      <a:pt x="362" y="194"/>
                    </a:lnTo>
                    <a:close/>
                    <a:moveTo>
                      <a:pt x="20" y="76"/>
                    </a:moveTo>
                    <a:lnTo>
                      <a:pt x="174" y="136"/>
                    </a:lnTo>
                    <a:lnTo>
                      <a:pt x="174" y="136"/>
                    </a:lnTo>
                    <a:lnTo>
                      <a:pt x="180" y="138"/>
                    </a:lnTo>
                    <a:lnTo>
                      <a:pt x="190" y="138"/>
                    </a:lnTo>
                    <a:lnTo>
                      <a:pt x="190" y="138"/>
                    </a:lnTo>
                    <a:lnTo>
                      <a:pt x="198" y="138"/>
                    </a:lnTo>
                    <a:lnTo>
                      <a:pt x="206" y="136"/>
                    </a:lnTo>
                    <a:lnTo>
                      <a:pt x="356" y="72"/>
                    </a:lnTo>
                    <a:lnTo>
                      <a:pt x="208" y="18"/>
                    </a:lnTo>
                    <a:lnTo>
                      <a:pt x="208" y="18"/>
                    </a:lnTo>
                    <a:lnTo>
                      <a:pt x="200" y="18"/>
                    </a:lnTo>
                    <a:lnTo>
                      <a:pt x="192" y="16"/>
                    </a:lnTo>
                    <a:lnTo>
                      <a:pt x="192" y="16"/>
                    </a:lnTo>
                    <a:lnTo>
                      <a:pt x="182" y="18"/>
                    </a:lnTo>
                    <a:lnTo>
                      <a:pt x="174" y="20"/>
                    </a:lnTo>
                    <a:lnTo>
                      <a:pt x="20" y="76"/>
                    </a:lnTo>
                    <a:close/>
                  </a:path>
                </a:pathLst>
              </a:custGeom>
              <a:grpFill/>
              <a:ln w="9525">
                <a:solidFill>
                  <a:srgbClr val="FFC000"/>
                </a:solidFill>
                <a:round/>
              </a:ln>
            </p:spPr>
            <p:txBody>
              <a:bodyPr vert="horz" wrap="square" lIns="91440" tIns="45720" rIns="91440" bIns="45720" numCol="1" anchor="t" anchorCtr="0" compatLnSpc="1"/>
              <a:lstStyle/>
              <a:p>
                <a:endParaRPr lang="zh-CN" altLang="en-US"/>
              </a:p>
            </p:txBody>
          </p:sp>
        </p:grpSp>
      </p:grpSp>
      <p:grpSp>
        <p:nvGrpSpPr>
          <p:cNvPr id="7" name="组合 19"/>
          <p:cNvGrpSpPr/>
          <p:nvPr/>
        </p:nvGrpSpPr>
        <p:grpSpPr>
          <a:xfrm>
            <a:off x="1177109" y="2533108"/>
            <a:ext cx="870857" cy="870857"/>
            <a:chOff x="1248229" y="2423888"/>
            <a:chExt cx="870857" cy="870857"/>
          </a:xfrm>
        </p:grpSpPr>
        <p:sp>
          <p:nvSpPr>
            <p:cNvPr id="8" name="椭圆 7"/>
            <p:cNvSpPr/>
            <p:nvPr/>
          </p:nvSpPr>
          <p:spPr>
            <a:xfrm>
              <a:off x="1248229" y="2423888"/>
              <a:ext cx="870857" cy="87085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 name="组 19"/>
            <p:cNvGrpSpPr/>
            <p:nvPr/>
          </p:nvGrpSpPr>
          <p:grpSpPr>
            <a:xfrm>
              <a:off x="1462767" y="2611439"/>
              <a:ext cx="424089" cy="566737"/>
              <a:chOff x="3910013" y="1676400"/>
              <a:chExt cx="349250" cy="466725"/>
            </a:xfrm>
            <a:solidFill>
              <a:schemeClr val="bg1"/>
            </a:solidFill>
          </p:grpSpPr>
          <p:sp>
            <p:nvSpPr>
              <p:cNvPr id="10" name="Freeform 139"/>
              <p:cNvSpPr>
                <a:spLocks noEditPoints="1"/>
              </p:cNvSpPr>
              <p:nvPr/>
            </p:nvSpPr>
            <p:spPr bwMode="auto">
              <a:xfrm>
                <a:off x="3910013" y="1676400"/>
                <a:ext cx="349250" cy="466725"/>
              </a:xfrm>
              <a:custGeom>
                <a:avLst/>
                <a:gdLst/>
                <a:ahLst/>
                <a:cxnLst>
                  <a:cxn ang="0">
                    <a:pos x="110" y="294"/>
                  </a:cxn>
                  <a:cxn ang="0">
                    <a:pos x="96" y="288"/>
                  </a:cxn>
                  <a:cxn ang="0">
                    <a:pos x="76" y="266"/>
                  </a:cxn>
                  <a:cxn ang="0">
                    <a:pos x="44" y="226"/>
                  </a:cxn>
                  <a:cxn ang="0">
                    <a:pos x="14" y="172"/>
                  </a:cxn>
                  <a:cxn ang="0">
                    <a:pos x="4" y="142"/>
                  </a:cxn>
                  <a:cxn ang="0">
                    <a:pos x="0" y="114"/>
                  </a:cxn>
                  <a:cxn ang="0">
                    <a:pos x="0" y="100"/>
                  </a:cxn>
                  <a:cxn ang="0">
                    <a:pos x="6" y="74"/>
                  </a:cxn>
                  <a:cxn ang="0">
                    <a:pos x="14" y="52"/>
                  </a:cxn>
                  <a:cxn ang="0">
                    <a:pos x="28" y="32"/>
                  </a:cxn>
                  <a:cxn ang="0">
                    <a:pos x="36" y="24"/>
                  </a:cxn>
                  <a:cxn ang="0">
                    <a:pos x="70" y="6"/>
                  </a:cxn>
                  <a:cxn ang="0">
                    <a:pos x="110" y="0"/>
                  </a:cxn>
                  <a:cxn ang="0">
                    <a:pos x="132" y="0"/>
                  </a:cxn>
                  <a:cxn ang="0">
                    <a:pos x="168" y="14"/>
                  </a:cxn>
                  <a:cxn ang="0">
                    <a:pos x="184" y="24"/>
                  </a:cxn>
                  <a:cxn ang="0">
                    <a:pos x="200" y="42"/>
                  </a:cxn>
                  <a:cxn ang="0">
                    <a:pos x="212" y="62"/>
                  </a:cxn>
                  <a:cxn ang="0">
                    <a:pos x="218" y="86"/>
                  </a:cxn>
                  <a:cxn ang="0">
                    <a:pos x="220" y="114"/>
                  </a:cxn>
                  <a:cxn ang="0">
                    <a:pos x="220" y="128"/>
                  </a:cxn>
                  <a:cxn ang="0">
                    <a:pos x="212" y="158"/>
                  </a:cxn>
                  <a:cxn ang="0">
                    <a:pos x="192" y="200"/>
                  </a:cxn>
                  <a:cxn ang="0">
                    <a:pos x="160" y="248"/>
                  </a:cxn>
                  <a:cxn ang="0">
                    <a:pos x="126" y="288"/>
                  </a:cxn>
                  <a:cxn ang="0">
                    <a:pos x="118" y="292"/>
                  </a:cxn>
                  <a:cxn ang="0">
                    <a:pos x="110" y="294"/>
                  </a:cxn>
                  <a:cxn ang="0">
                    <a:pos x="110" y="16"/>
                  </a:cxn>
                  <a:cxn ang="0">
                    <a:pos x="86" y="18"/>
                  </a:cxn>
                  <a:cxn ang="0">
                    <a:pos x="66" y="24"/>
                  </a:cxn>
                  <a:cxn ang="0">
                    <a:pos x="38" y="48"/>
                  </a:cxn>
                  <a:cxn ang="0">
                    <a:pos x="22" y="80"/>
                  </a:cxn>
                  <a:cxn ang="0">
                    <a:pos x="16" y="114"/>
                  </a:cxn>
                  <a:cxn ang="0">
                    <a:pos x="18" y="126"/>
                  </a:cxn>
                  <a:cxn ang="0">
                    <a:pos x="24" y="154"/>
                  </a:cxn>
                  <a:cxn ang="0">
                    <a:pos x="42" y="194"/>
                  </a:cxn>
                  <a:cxn ang="0">
                    <a:pos x="74" y="238"/>
                  </a:cxn>
                  <a:cxn ang="0">
                    <a:pos x="106" y="276"/>
                  </a:cxn>
                  <a:cxn ang="0">
                    <a:pos x="110" y="278"/>
                  </a:cxn>
                  <a:cxn ang="0">
                    <a:pos x="114" y="276"/>
                  </a:cxn>
                  <a:cxn ang="0">
                    <a:pos x="146" y="238"/>
                  </a:cxn>
                  <a:cxn ang="0">
                    <a:pos x="178" y="194"/>
                  </a:cxn>
                  <a:cxn ang="0">
                    <a:pos x="196" y="154"/>
                  </a:cxn>
                  <a:cxn ang="0">
                    <a:pos x="204" y="126"/>
                  </a:cxn>
                  <a:cxn ang="0">
                    <a:pos x="204" y="114"/>
                  </a:cxn>
                  <a:cxn ang="0">
                    <a:pos x="200" y="80"/>
                  </a:cxn>
                  <a:cxn ang="0">
                    <a:pos x="184" y="48"/>
                  </a:cxn>
                  <a:cxn ang="0">
                    <a:pos x="154" y="24"/>
                  </a:cxn>
                  <a:cxn ang="0">
                    <a:pos x="134" y="18"/>
                  </a:cxn>
                  <a:cxn ang="0">
                    <a:pos x="110" y="16"/>
                  </a:cxn>
                </a:cxnLst>
                <a:rect l="0" t="0" r="r" b="b"/>
                <a:pathLst>
                  <a:path w="220" h="294">
                    <a:moveTo>
                      <a:pt x="110" y="294"/>
                    </a:moveTo>
                    <a:lnTo>
                      <a:pt x="110" y="294"/>
                    </a:lnTo>
                    <a:lnTo>
                      <a:pt x="102" y="292"/>
                    </a:lnTo>
                    <a:lnTo>
                      <a:pt x="96" y="288"/>
                    </a:lnTo>
                    <a:lnTo>
                      <a:pt x="96" y="288"/>
                    </a:lnTo>
                    <a:lnTo>
                      <a:pt x="76" y="266"/>
                    </a:lnTo>
                    <a:lnTo>
                      <a:pt x="60" y="248"/>
                    </a:lnTo>
                    <a:lnTo>
                      <a:pt x="44" y="226"/>
                    </a:lnTo>
                    <a:lnTo>
                      <a:pt x="28" y="200"/>
                    </a:lnTo>
                    <a:lnTo>
                      <a:pt x="14" y="172"/>
                    </a:lnTo>
                    <a:lnTo>
                      <a:pt x="8" y="158"/>
                    </a:lnTo>
                    <a:lnTo>
                      <a:pt x="4" y="142"/>
                    </a:lnTo>
                    <a:lnTo>
                      <a:pt x="2" y="128"/>
                    </a:lnTo>
                    <a:lnTo>
                      <a:pt x="0" y="114"/>
                    </a:lnTo>
                    <a:lnTo>
                      <a:pt x="0" y="114"/>
                    </a:lnTo>
                    <a:lnTo>
                      <a:pt x="0" y="100"/>
                    </a:lnTo>
                    <a:lnTo>
                      <a:pt x="2" y="86"/>
                    </a:lnTo>
                    <a:lnTo>
                      <a:pt x="6" y="74"/>
                    </a:lnTo>
                    <a:lnTo>
                      <a:pt x="10" y="62"/>
                    </a:lnTo>
                    <a:lnTo>
                      <a:pt x="14" y="52"/>
                    </a:lnTo>
                    <a:lnTo>
                      <a:pt x="20" y="42"/>
                    </a:lnTo>
                    <a:lnTo>
                      <a:pt x="28" y="32"/>
                    </a:lnTo>
                    <a:lnTo>
                      <a:pt x="36" y="24"/>
                    </a:lnTo>
                    <a:lnTo>
                      <a:pt x="36" y="24"/>
                    </a:lnTo>
                    <a:lnTo>
                      <a:pt x="52" y="14"/>
                    </a:lnTo>
                    <a:lnTo>
                      <a:pt x="70" y="6"/>
                    </a:lnTo>
                    <a:lnTo>
                      <a:pt x="90" y="0"/>
                    </a:lnTo>
                    <a:lnTo>
                      <a:pt x="110" y="0"/>
                    </a:lnTo>
                    <a:lnTo>
                      <a:pt x="110" y="0"/>
                    </a:lnTo>
                    <a:lnTo>
                      <a:pt x="132" y="0"/>
                    </a:lnTo>
                    <a:lnTo>
                      <a:pt x="150" y="6"/>
                    </a:lnTo>
                    <a:lnTo>
                      <a:pt x="168" y="14"/>
                    </a:lnTo>
                    <a:lnTo>
                      <a:pt x="184" y="24"/>
                    </a:lnTo>
                    <a:lnTo>
                      <a:pt x="184" y="24"/>
                    </a:lnTo>
                    <a:lnTo>
                      <a:pt x="192" y="32"/>
                    </a:lnTo>
                    <a:lnTo>
                      <a:pt x="200" y="42"/>
                    </a:lnTo>
                    <a:lnTo>
                      <a:pt x="206" y="52"/>
                    </a:lnTo>
                    <a:lnTo>
                      <a:pt x="212" y="62"/>
                    </a:lnTo>
                    <a:lnTo>
                      <a:pt x="216" y="74"/>
                    </a:lnTo>
                    <a:lnTo>
                      <a:pt x="218" y="86"/>
                    </a:lnTo>
                    <a:lnTo>
                      <a:pt x="220" y="100"/>
                    </a:lnTo>
                    <a:lnTo>
                      <a:pt x="220" y="114"/>
                    </a:lnTo>
                    <a:lnTo>
                      <a:pt x="220" y="114"/>
                    </a:lnTo>
                    <a:lnTo>
                      <a:pt x="220" y="128"/>
                    </a:lnTo>
                    <a:lnTo>
                      <a:pt x="216" y="142"/>
                    </a:lnTo>
                    <a:lnTo>
                      <a:pt x="212" y="158"/>
                    </a:lnTo>
                    <a:lnTo>
                      <a:pt x="206" y="172"/>
                    </a:lnTo>
                    <a:lnTo>
                      <a:pt x="192" y="200"/>
                    </a:lnTo>
                    <a:lnTo>
                      <a:pt x="176" y="226"/>
                    </a:lnTo>
                    <a:lnTo>
                      <a:pt x="160" y="248"/>
                    </a:lnTo>
                    <a:lnTo>
                      <a:pt x="144" y="266"/>
                    </a:lnTo>
                    <a:lnTo>
                      <a:pt x="126" y="288"/>
                    </a:lnTo>
                    <a:lnTo>
                      <a:pt x="126" y="288"/>
                    </a:lnTo>
                    <a:lnTo>
                      <a:pt x="118" y="292"/>
                    </a:lnTo>
                    <a:lnTo>
                      <a:pt x="110" y="294"/>
                    </a:lnTo>
                    <a:lnTo>
                      <a:pt x="110" y="294"/>
                    </a:lnTo>
                    <a:close/>
                    <a:moveTo>
                      <a:pt x="110" y="16"/>
                    </a:moveTo>
                    <a:lnTo>
                      <a:pt x="110" y="16"/>
                    </a:lnTo>
                    <a:lnTo>
                      <a:pt x="98" y="16"/>
                    </a:lnTo>
                    <a:lnTo>
                      <a:pt x="86" y="18"/>
                    </a:lnTo>
                    <a:lnTo>
                      <a:pt x="76" y="20"/>
                    </a:lnTo>
                    <a:lnTo>
                      <a:pt x="66" y="24"/>
                    </a:lnTo>
                    <a:lnTo>
                      <a:pt x="50" y="34"/>
                    </a:lnTo>
                    <a:lnTo>
                      <a:pt x="38" y="48"/>
                    </a:lnTo>
                    <a:lnTo>
                      <a:pt x="28" y="62"/>
                    </a:lnTo>
                    <a:lnTo>
                      <a:pt x="22" y="80"/>
                    </a:lnTo>
                    <a:lnTo>
                      <a:pt x="18" y="96"/>
                    </a:lnTo>
                    <a:lnTo>
                      <a:pt x="16" y="114"/>
                    </a:lnTo>
                    <a:lnTo>
                      <a:pt x="16" y="114"/>
                    </a:lnTo>
                    <a:lnTo>
                      <a:pt x="18" y="126"/>
                    </a:lnTo>
                    <a:lnTo>
                      <a:pt x="20" y="140"/>
                    </a:lnTo>
                    <a:lnTo>
                      <a:pt x="24" y="154"/>
                    </a:lnTo>
                    <a:lnTo>
                      <a:pt x="30" y="168"/>
                    </a:lnTo>
                    <a:lnTo>
                      <a:pt x="42" y="194"/>
                    </a:lnTo>
                    <a:lnTo>
                      <a:pt x="58" y="218"/>
                    </a:lnTo>
                    <a:lnTo>
                      <a:pt x="74" y="238"/>
                    </a:lnTo>
                    <a:lnTo>
                      <a:pt x="88" y="256"/>
                    </a:lnTo>
                    <a:lnTo>
                      <a:pt x="106" y="276"/>
                    </a:lnTo>
                    <a:lnTo>
                      <a:pt x="106" y="276"/>
                    </a:lnTo>
                    <a:lnTo>
                      <a:pt x="110" y="278"/>
                    </a:lnTo>
                    <a:lnTo>
                      <a:pt x="114" y="276"/>
                    </a:lnTo>
                    <a:lnTo>
                      <a:pt x="114" y="276"/>
                    </a:lnTo>
                    <a:lnTo>
                      <a:pt x="132" y="256"/>
                    </a:lnTo>
                    <a:lnTo>
                      <a:pt x="146" y="238"/>
                    </a:lnTo>
                    <a:lnTo>
                      <a:pt x="162" y="218"/>
                    </a:lnTo>
                    <a:lnTo>
                      <a:pt x="178" y="194"/>
                    </a:lnTo>
                    <a:lnTo>
                      <a:pt x="192" y="168"/>
                    </a:lnTo>
                    <a:lnTo>
                      <a:pt x="196" y="154"/>
                    </a:lnTo>
                    <a:lnTo>
                      <a:pt x="200" y="140"/>
                    </a:lnTo>
                    <a:lnTo>
                      <a:pt x="204" y="126"/>
                    </a:lnTo>
                    <a:lnTo>
                      <a:pt x="204" y="114"/>
                    </a:lnTo>
                    <a:lnTo>
                      <a:pt x="204" y="114"/>
                    </a:lnTo>
                    <a:lnTo>
                      <a:pt x="204" y="96"/>
                    </a:lnTo>
                    <a:lnTo>
                      <a:pt x="200" y="80"/>
                    </a:lnTo>
                    <a:lnTo>
                      <a:pt x="192" y="62"/>
                    </a:lnTo>
                    <a:lnTo>
                      <a:pt x="184" y="48"/>
                    </a:lnTo>
                    <a:lnTo>
                      <a:pt x="170" y="34"/>
                    </a:lnTo>
                    <a:lnTo>
                      <a:pt x="154" y="24"/>
                    </a:lnTo>
                    <a:lnTo>
                      <a:pt x="144" y="20"/>
                    </a:lnTo>
                    <a:lnTo>
                      <a:pt x="134" y="18"/>
                    </a:lnTo>
                    <a:lnTo>
                      <a:pt x="122" y="16"/>
                    </a:lnTo>
                    <a:lnTo>
                      <a:pt x="110" y="16"/>
                    </a:lnTo>
                    <a:lnTo>
                      <a:pt x="110" y="16"/>
                    </a:lnTo>
                    <a:close/>
                  </a:path>
                </a:pathLst>
              </a:custGeom>
              <a:grpFill/>
              <a:ln w="9525">
                <a:solidFill>
                  <a:srgbClr val="FFC000"/>
                </a:solidFill>
                <a:round/>
              </a:ln>
            </p:spPr>
            <p:txBody>
              <a:bodyPr vert="horz" wrap="square" lIns="91440" tIns="45720" rIns="91440" bIns="45720" numCol="1" anchor="t" anchorCtr="0" compatLnSpc="1"/>
              <a:lstStyle/>
              <a:p>
                <a:endParaRPr lang="zh-CN" altLang="en-US"/>
              </a:p>
            </p:txBody>
          </p:sp>
          <p:sp>
            <p:nvSpPr>
              <p:cNvPr id="11" name="Freeform 140"/>
              <p:cNvSpPr>
                <a:spLocks noEditPoints="1"/>
              </p:cNvSpPr>
              <p:nvPr/>
            </p:nvSpPr>
            <p:spPr bwMode="auto">
              <a:xfrm>
                <a:off x="3992563" y="1739900"/>
                <a:ext cx="184150" cy="180975"/>
              </a:xfrm>
              <a:custGeom>
                <a:avLst/>
                <a:gdLst/>
                <a:ahLst/>
                <a:cxnLst>
                  <a:cxn ang="0">
                    <a:pos x="58" y="114"/>
                  </a:cxn>
                  <a:cxn ang="0">
                    <a:pos x="36" y="110"/>
                  </a:cxn>
                  <a:cxn ang="0">
                    <a:pos x="18" y="98"/>
                  </a:cxn>
                  <a:cxn ang="0">
                    <a:pos x="6" y="80"/>
                  </a:cxn>
                  <a:cxn ang="0">
                    <a:pos x="0" y="58"/>
                  </a:cxn>
                  <a:cxn ang="0">
                    <a:pos x="2" y="46"/>
                  </a:cxn>
                  <a:cxn ang="0">
                    <a:pos x="10" y="24"/>
                  </a:cxn>
                  <a:cxn ang="0">
                    <a:pos x="26" y="10"/>
                  </a:cxn>
                  <a:cxn ang="0">
                    <a:pos x="46" y="0"/>
                  </a:cxn>
                  <a:cxn ang="0">
                    <a:pos x="58" y="0"/>
                  </a:cxn>
                  <a:cxn ang="0">
                    <a:pos x="80" y="4"/>
                  </a:cxn>
                  <a:cxn ang="0">
                    <a:pos x="100" y="16"/>
                  </a:cxn>
                  <a:cxn ang="0">
                    <a:pos x="112" y="34"/>
                  </a:cxn>
                  <a:cxn ang="0">
                    <a:pos x="116" y="58"/>
                  </a:cxn>
                  <a:cxn ang="0">
                    <a:pos x="114" y="68"/>
                  </a:cxn>
                  <a:cxn ang="0">
                    <a:pos x="106" y="90"/>
                  </a:cxn>
                  <a:cxn ang="0">
                    <a:pos x="90" y="104"/>
                  </a:cxn>
                  <a:cxn ang="0">
                    <a:pos x="70" y="114"/>
                  </a:cxn>
                  <a:cxn ang="0">
                    <a:pos x="58" y="114"/>
                  </a:cxn>
                  <a:cxn ang="0">
                    <a:pos x="58" y="16"/>
                  </a:cxn>
                  <a:cxn ang="0">
                    <a:pos x="42" y="18"/>
                  </a:cxn>
                  <a:cxn ang="0">
                    <a:pos x="30" y="28"/>
                  </a:cxn>
                  <a:cxn ang="0">
                    <a:pos x="20" y="42"/>
                  </a:cxn>
                  <a:cxn ang="0">
                    <a:pos x="16" y="58"/>
                  </a:cxn>
                  <a:cxn ang="0">
                    <a:pos x="18" y="66"/>
                  </a:cxn>
                  <a:cxn ang="0">
                    <a:pos x="24" y="80"/>
                  </a:cxn>
                  <a:cxn ang="0">
                    <a:pos x="36" y="92"/>
                  </a:cxn>
                  <a:cxn ang="0">
                    <a:pos x="50" y="98"/>
                  </a:cxn>
                  <a:cxn ang="0">
                    <a:pos x="58" y="98"/>
                  </a:cxn>
                  <a:cxn ang="0">
                    <a:pos x="74" y="96"/>
                  </a:cxn>
                  <a:cxn ang="0">
                    <a:pos x="88" y="86"/>
                  </a:cxn>
                  <a:cxn ang="0">
                    <a:pos x="96" y="74"/>
                  </a:cxn>
                  <a:cxn ang="0">
                    <a:pos x="100" y="58"/>
                  </a:cxn>
                  <a:cxn ang="0">
                    <a:pos x="98" y="48"/>
                  </a:cxn>
                  <a:cxn ang="0">
                    <a:pos x="92" y="34"/>
                  </a:cxn>
                  <a:cxn ang="0">
                    <a:pos x="82" y="22"/>
                  </a:cxn>
                  <a:cxn ang="0">
                    <a:pos x="66" y="16"/>
                  </a:cxn>
                  <a:cxn ang="0">
                    <a:pos x="58" y="16"/>
                  </a:cxn>
                </a:cxnLst>
                <a:rect l="0" t="0" r="r" b="b"/>
                <a:pathLst>
                  <a:path w="116" h="114">
                    <a:moveTo>
                      <a:pt x="58" y="114"/>
                    </a:moveTo>
                    <a:lnTo>
                      <a:pt x="58" y="114"/>
                    </a:lnTo>
                    <a:lnTo>
                      <a:pt x="46" y="114"/>
                    </a:lnTo>
                    <a:lnTo>
                      <a:pt x="36" y="110"/>
                    </a:lnTo>
                    <a:lnTo>
                      <a:pt x="26" y="104"/>
                    </a:lnTo>
                    <a:lnTo>
                      <a:pt x="18" y="98"/>
                    </a:lnTo>
                    <a:lnTo>
                      <a:pt x="10" y="90"/>
                    </a:lnTo>
                    <a:lnTo>
                      <a:pt x="6" y="80"/>
                    </a:lnTo>
                    <a:lnTo>
                      <a:pt x="2" y="68"/>
                    </a:lnTo>
                    <a:lnTo>
                      <a:pt x="0" y="58"/>
                    </a:lnTo>
                    <a:lnTo>
                      <a:pt x="0" y="58"/>
                    </a:lnTo>
                    <a:lnTo>
                      <a:pt x="2" y="46"/>
                    </a:lnTo>
                    <a:lnTo>
                      <a:pt x="6" y="34"/>
                    </a:lnTo>
                    <a:lnTo>
                      <a:pt x="10" y="24"/>
                    </a:lnTo>
                    <a:lnTo>
                      <a:pt x="18" y="16"/>
                    </a:lnTo>
                    <a:lnTo>
                      <a:pt x="26" y="10"/>
                    </a:lnTo>
                    <a:lnTo>
                      <a:pt x="36" y="4"/>
                    </a:lnTo>
                    <a:lnTo>
                      <a:pt x="46" y="0"/>
                    </a:lnTo>
                    <a:lnTo>
                      <a:pt x="58" y="0"/>
                    </a:lnTo>
                    <a:lnTo>
                      <a:pt x="58" y="0"/>
                    </a:lnTo>
                    <a:lnTo>
                      <a:pt x="70" y="0"/>
                    </a:lnTo>
                    <a:lnTo>
                      <a:pt x="80" y="4"/>
                    </a:lnTo>
                    <a:lnTo>
                      <a:pt x="90" y="10"/>
                    </a:lnTo>
                    <a:lnTo>
                      <a:pt x="100" y="16"/>
                    </a:lnTo>
                    <a:lnTo>
                      <a:pt x="106" y="24"/>
                    </a:lnTo>
                    <a:lnTo>
                      <a:pt x="112" y="34"/>
                    </a:lnTo>
                    <a:lnTo>
                      <a:pt x="114" y="46"/>
                    </a:lnTo>
                    <a:lnTo>
                      <a:pt x="116" y="58"/>
                    </a:lnTo>
                    <a:lnTo>
                      <a:pt x="116" y="58"/>
                    </a:lnTo>
                    <a:lnTo>
                      <a:pt x="114" y="68"/>
                    </a:lnTo>
                    <a:lnTo>
                      <a:pt x="112" y="80"/>
                    </a:lnTo>
                    <a:lnTo>
                      <a:pt x="106" y="90"/>
                    </a:lnTo>
                    <a:lnTo>
                      <a:pt x="100" y="98"/>
                    </a:lnTo>
                    <a:lnTo>
                      <a:pt x="90" y="104"/>
                    </a:lnTo>
                    <a:lnTo>
                      <a:pt x="80" y="110"/>
                    </a:lnTo>
                    <a:lnTo>
                      <a:pt x="70" y="114"/>
                    </a:lnTo>
                    <a:lnTo>
                      <a:pt x="58" y="114"/>
                    </a:lnTo>
                    <a:lnTo>
                      <a:pt x="58" y="114"/>
                    </a:lnTo>
                    <a:close/>
                    <a:moveTo>
                      <a:pt x="58" y="16"/>
                    </a:moveTo>
                    <a:lnTo>
                      <a:pt x="58" y="16"/>
                    </a:lnTo>
                    <a:lnTo>
                      <a:pt x="50" y="16"/>
                    </a:lnTo>
                    <a:lnTo>
                      <a:pt x="42" y="18"/>
                    </a:lnTo>
                    <a:lnTo>
                      <a:pt x="36" y="22"/>
                    </a:lnTo>
                    <a:lnTo>
                      <a:pt x="30" y="28"/>
                    </a:lnTo>
                    <a:lnTo>
                      <a:pt x="24" y="34"/>
                    </a:lnTo>
                    <a:lnTo>
                      <a:pt x="20" y="42"/>
                    </a:lnTo>
                    <a:lnTo>
                      <a:pt x="18" y="48"/>
                    </a:lnTo>
                    <a:lnTo>
                      <a:pt x="16" y="58"/>
                    </a:lnTo>
                    <a:lnTo>
                      <a:pt x="16" y="58"/>
                    </a:lnTo>
                    <a:lnTo>
                      <a:pt x="18" y="66"/>
                    </a:lnTo>
                    <a:lnTo>
                      <a:pt x="20" y="74"/>
                    </a:lnTo>
                    <a:lnTo>
                      <a:pt x="24" y="80"/>
                    </a:lnTo>
                    <a:lnTo>
                      <a:pt x="30" y="86"/>
                    </a:lnTo>
                    <a:lnTo>
                      <a:pt x="36" y="92"/>
                    </a:lnTo>
                    <a:lnTo>
                      <a:pt x="42" y="96"/>
                    </a:lnTo>
                    <a:lnTo>
                      <a:pt x="50" y="98"/>
                    </a:lnTo>
                    <a:lnTo>
                      <a:pt x="58" y="98"/>
                    </a:lnTo>
                    <a:lnTo>
                      <a:pt x="58" y="98"/>
                    </a:lnTo>
                    <a:lnTo>
                      <a:pt x="66" y="98"/>
                    </a:lnTo>
                    <a:lnTo>
                      <a:pt x="74" y="96"/>
                    </a:lnTo>
                    <a:lnTo>
                      <a:pt x="82" y="92"/>
                    </a:lnTo>
                    <a:lnTo>
                      <a:pt x="88" y="86"/>
                    </a:lnTo>
                    <a:lnTo>
                      <a:pt x="92" y="80"/>
                    </a:lnTo>
                    <a:lnTo>
                      <a:pt x="96" y="74"/>
                    </a:lnTo>
                    <a:lnTo>
                      <a:pt x="98" y="66"/>
                    </a:lnTo>
                    <a:lnTo>
                      <a:pt x="100" y="58"/>
                    </a:lnTo>
                    <a:lnTo>
                      <a:pt x="100" y="58"/>
                    </a:lnTo>
                    <a:lnTo>
                      <a:pt x="98" y="48"/>
                    </a:lnTo>
                    <a:lnTo>
                      <a:pt x="96" y="40"/>
                    </a:lnTo>
                    <a:lnTo>
                      <a:pt x="92" y="34"/>
                    </a:lnTo>
                    <a:lnTo>
                      <a:pt x="88" y="28"/>
                    </a:lnTo>
                    <a:lnTo>
                      <a:pt x="82" y="22"/>
                    </a:lnTo>
                    <a:lnTo>
                      <a:pt x="74" y="18"/>
                    </a:lnTo>
                    <a:lnTo>
                      <a:pt x="66" y="16"/>
                    </a:lnTo>
                    <a:lnTo>
                      <a:pt x="58" y="16"/>
                    </a:lnTo>
                    <a:lnTo>
                      <a:pt x="58" y="16"/>
                    </a:lnTo>
                    <a:close/>
                  </a:path>
                </a:pathLst>
              </a:custGeom>
              <a:grpFill/>
              <a:ln w="9525">
                <a:solidFill>
                  <a:srgbClr val="FFC000"/>
                </a:solidFill>
                <a:round/>
              </a:ln>
            </p:spPr>
            <p:txBody>
              <a:bodyPr vert="horz" wrap="square" lIns="91440" tIns="45720" rIns="91440" bIns="45720" numCol="1" anchor="t" anchorCtr="0" compatLnSpc="1"/>
              <a:lstStyle/>
              <a:p>
                <a:endParaRPr lang="zh-CN" altLang="en-US"/>
              </a:p>
            </p:txBody>
          </p:sp>
        </p:grpSp>
      </p:grpSp>
      <p:grpSp>
        <p:nvGrpSpPr>
          <p:cNvPr id="12" name="组合 20"/>
          <p:cNvGrpSpPr/>
          <p:nvPr/>
        </p:nvGrpSpPr>
        <p:grpSpPr>
          <a:xfrm>
            <a:off x="1154249" y="4634233"/>
            <a:ext cx="870857" cy="870857"/>
            <a:chOff x="1248229" y="3759203"/>
            <a:chExt cx="870857" cy="870857"/>
          </a:xfrm>
        </p:grpSpPr>
        <p:sp>
          <p:nvSpPr>
            <p:cNvPr id="13" name="椭圆 12"/>
            <p:cNvSpPr/>
            <p:nvPr/>
          </p:nvSpPr>
          <p:spPr>
            <a:xfrm>
              <a:off x="1248229" y="3759203"/>
              <a:ext cx="870857" cy="87085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Freeform 145"/>
            <p:cNvSpPr>
              <a:spLocks noEditPoints="1"/>
            </p:cNvSpPr>
            <p:nvPr/>
          </p:nvSpPr>
          <p:spPr bwMode="auto">
            <a:xfrm>
              <a:off x="1414461" y="3919993"/>
              <a:ext cx="566808" cy="512307"/>
            </a:xfrm>
            <a:custGeom>
              <a:avLst/>
              <a:gdLst/>
              <a:ahLst/>
              <a:cxnLst>
                <a:cxn ang="0">
                  <a:pos x="182" y="282"/>
                </a:cxn>
                <a:cxn ang="0">
                  <a:pos x="130" y="180"/>
                </a:cxn>
                <a:cxn ang="0">
                  <a:pos x="58" y="282"/>
                </a:cxn>
                <a:cxn ang="0">
                  <a:pos x="50" y="282"/>
                </a:cxn>
                <a:cxn ang="0">
                  <a:pos x="42" y="278"/>
                </a:cxn>
                <a:cxn ang="0">
                  <a:pos x="36" y="268"/>
                </a:cxn>
                <a:cxn ang="0">
                  <a:pos x="36" y="166"/>
                </a:cxn>
                <a:cxn ang="0">
                  <a:pos x="16" y="166"/>
                </a:cxn>
                <a:cxn ang="0">
                  <a:pos x="4" y="164"/>
                </a:cxn>
                <a:cxn ang="0">
                  <a:pos x="0" y="158"/>
                </a:cxn>
                <a:cxn ang="0">
                  <a:pos x="0" y="156"/>
                </a:cxn>
                <a:cxn ang="0">
                  <a:pos x="0" y="146"/>
                </a:cxn>
                <a:cxn ang="0">
                  <a:pos x="138" y="8"/>
                </a:cxn>
                <a:cxn ang="0">
                  <a:pos x="146" y="2"/>
                </a:cxn>
                <a:cxn ang="0">
                  <a:pos x="156" y="0"/>
                </a:cxn>
                <a:cxn ang="0">
                  <a:pos x="174" y="8"/>
                </a:cxn>
                <a:cxn ang="0">
                  <a:pos x="306" y="142"/>
                </a:cxn>
                <a:cxn ang="0">
                  <a:pos x="312" y="152"/>
                </a:cxn>
                <a:cxn ang="0">
                  <a:pos x="312" y="158"/>
                </a:cxn>
                <a:cxn ang="0">
                  <a:pos x="310" y="160"/>
                </a:cxn>
                <a:cxn ang="0">
                  <a:pos x="302" y="166"/>
                </a:cxn>
                <a:cxn ang="0">
                  <a:pos x="276" y="166"/>
                </a:cxn>
                <a:cxn ang="0">
                  <a:pos x="276" y="262"/>
                </a:cxn>
                <a:cxn ang="0">
                  <a:pos x="274" y="274"/>
                </a:cxn>
                <a:cxn ang="0">
                  <a:pos x="268" y="280"/>
                </a:cxn>
                <a:cxn ang="0">
                  <a:pos x="258" y="282"/>
                </a:cxn>
                <a:cxn ang="0">
                  <a:pos x="196" y="268"/>
                </a:cxn>
                <a:cxn ang="0">
                  <a:pos x="258" y="268"/>
                </a:cxn>
                <a:cxn ang="0">
                  <a:pos x="260" y="268"/>
                </a:cxn>
                <a:cxn ang="0">
                  <a:pos x="260" y="152"/>
                </a:cxn>
                <a:cxn ang="0">
                  <a:pos x="296" y="152"/>
                </a:cxn>
                <a:cxn ang="0">
                  <a:pos x="296" y="152"/>
                </a:cxn>
                <a:cxn ang="0">
                  <a:pos x="164" y="18"/>
                </a:cxn>
                <a:cxn ang="0">
                  <a:pos x="160" y="16"/>
                </a:cxn>
                <a:cxn ang="0">
                  <a:pos x="152" y="16"/>
                </a:cxn>
                <a:cxn ang="0">
                  <a:pos x="16" y="152"/>
                </a:cxn>
                <a:cxn ang="0">
                  <a:pos x="14" y="152"/>
                </a:cxn>
                <a:cxn ang="0">
                  <a:pos x="16" y="152"/>
                </a:cxn>
                <a:cxn ang="0">
                  <a:pos x="50" y="262"/>
                </a:cxn>
                <a:cxn ang="0">
                  <a:pos x="52" y="266"/>
                </a:cxn>
                <a:cxn ang="0">
                  <a:pos x="52" y="266"/>
                </a:cxn>
                <a:cxn ang="0">
                  <a:pos x="114" y="268"/>
                </a:cxn>
                <a:cxn ang="0">
                  <a:pos x="196" y="164"/>
                </a:cxn>
              </a:cxnLst>
              <a:rect l="0" t="0" r="r" b="b"/>
              <a:pathLst>
                <a:path w="312" h="282">
                  <a:moveTo>
                    <a:pt x="258" y="282"/>
                  </a:moveTo>
                  <a:lnTo>
                    <a:pt x="182" y="282"/>
                  </a:lnTo>
                  <a:lnTo>
                    <a:pt x="182" y="180"/>
                  </a:lnTo>
                  <a:lnTo>
                    <a:pt x="130" y="180"/>
                  </a:lnTo>
                  <a:lnTo>
                    <a:pt x="130" y="282"/>
                  </a:lnTo>
                  <a:lnTo>
                    <a:pt x="58" y="282"/>
                  </a:lnTo>
                  <a:lnTo>
                    <a:pt x="58" y="282"/>
                  </a:lnTo>
                  <a:lnTo>
                    <a:pt x="50" y="282"/>
                  </a:lnTo>
                  <a:lnTo>
                    <a:pt x="46" y="280"/>
                  </a:lnTo>
                  <a:lnTo>
                    <a:pt x="42" y="278"/>
                  </a:lnTo>
                  <a:lnTo>
                    <a:pt x="38" y="274"/>
                  </a:lnTo>
                  <a:lnTo>
                    <a:pt x="36" y="268"/>
                  </a:lnTo>
                  <a:lnTo>
                    <a:pt x="36" y="262"/>
                  </a:lnTo>
                  <a:lnTo>
                    <a:pt x="36" y="166"/>
                  </a:lnTo>
                  <a:lnTo>
                    <a:pt x="16" y="166"/>
                  </a:lnTo>
                  <a:lnTo>
                    <a:pt x="16" y="166"/>
                  </a:lnTo>
                  <a:lnTo>
                    <a:pt x="8" y="166"/>
                  </a:lnTo>
                  <a:lnTo>
                    <a:pt x="4" y="164"/>
                  </a:lnTo>
                  <a:lnTo>
                    <a:pt x="2" y="160"/>
                  </a:lnTo>
                  <a:lnTo>
                    <a:pt x="0" y="158"/>
                  </a:lnTo>
                  <a:lnTo>
                    <a:pt x="0" y="158"/>
                  </a:lnTo>
                  <a:lnTo>
                    <a:pt x="0" y="156"/>
                  </a:lnTo>
                  <a:lnTo>
                    <a:pt x="0" y="152"/>
                  </a:lnTo>
                  <a:lnTo>
                    <a:pt x="0" y="146"/>
                  </a:lnTo>
                  <a:lnTo>
                    <a:pt x="4" y="142"/>
                  </a:lnTo>
                  <a:lnTo>
                    <a:pt x="138" y="8"/>
                  </a:lnTo>
                  <a:lnTo>
                    <a:pt x="138" y="8"/>
                  </a:lnTo>
                  <a:lnTo>
                    <a:pt x="146" y="2"/>
                  </a:lnTo>
                  <a:lnTo>
                    <a:pt x="156" y="0"/>
                  </a:lnTo>
                  <a:lnTo>
                    <a:pt x="156" y="0"/>
                  </a:lnTo>
                  <a:lnTo>
                    <a:pt x="166" y="2"/>
                  </a:lnTo>
                  <a:lnTo>
                    <a:pt x="174" y="8"/>
                  </a:lnTo>
                  <a:lnTo>
                    <a:pt x="306" y="142"/>
                  </a:lnTo>
                  <a:lnTo>
                    <a:pt x="306" y="142"/>
                  </a:lnTo>
                  <a:lnTo>
                    <a:pt x="310" y="146"/>
                  </a:lnTo>
                  <a:lnTo>
                    <a:pt x="312" y="152"/>
                  </a:lnTo>
                  <a:lnTo>
                    <a:pt x="312" y="156"/>
                  </a:lnTo>
                  <a:lnTo>
                    <a:pt x="312" y="158"/>
                  </a:lnTo>
                  <a:lnTo>
                    <a:pt x="312" y="158"/>
                  </a:lnTo>
                  <a:lnTo>
                    <a:pt x="310" y="160"/>
                  </a:lnTo>
                  <a:lnTo>
                    <a:pt x="308" y="164"/>
                  </a:lnTo>
                  <a:lnTo>
                    <a:pt x="302" y="166"/>
                  </a:lnTo>
                  <a:lnTo>
                    <a:pt x="296" y="166"/>
                  </a:lnTo>
                  <a:lnTo>
                    <a:pt x="276" y="166"/>
                  </a:lnTo>
                  <a:lnTo>
                    <a:pt x="276" y="262"/>
                  </a:lnTo>
                  <a:lnTo>
                    <a:pt x="276" y="262"/>
                  </a:lnTo>
                  <a:lnTo>
                    <a:pt x="276" y="268"/>
                  </a:lnTo>
                  <a:lnTo>
                    <a:pt x="274" y="274"/>
                  </a:lnTo>
                  <a:lnTo>
                    <a:pt x="272" y="278"/>
                  </a:lnTo>
                  <a:lnTo>
                    <a:pt x="268" y="280"/>
                  </a:lnTo>
                  <a:lnTo>
                    <a:pt x="264" y="282"/>
                  </a:lnTo>
                  <a:lnTo>
                    <a:pt x="258" y="282"/>
                  </a:lnTo>
                  <a:lnTo>
                    <a:pt x="258" y="282"/>
                  </a:lnTo>
                  <a:close/>
                  <a:moveTo>
                    <a:pt x="196" y="268"/>
                  </a:moveTo>
                  <a:lnTo>
                    <a:pt x="258" y="268"/>
                  </a:lnTo>
                  <a:lnTo>
                    <a:pt x="258" y="268"/>
                  </a:lnTo>
                  <a:lnTo>
                    <a:pt x="260" y="268"/>
                  </a:lnTo>
                  <a:lnTo>
                    <a:pt x="260" y="268"/>
                  </a:lnTo>
                  <a:lnTo>
                    <a:pt x="260" y="262"/>
                  </a:lnTo>
                  <a:lnTo>
                    <a:pt x="260" y="152"/>
                  </a:lnTo>
                  <a:lnTo>
                    <a:pt x="296" y="152"/>
                  </a:lnTo>
                  <a:lnTo>
                    <a:pt x="296" y="152"/>
                  </a:lnTo>
                  <a:lnTo>
                    <a:pt x="296" y="152"/>
                  </a:lnTo>
                  <a:lnTo>
                    <a:pt x="296" y="152"/>
                  </a:lnTo>
                  <a:lnTo>
                    <a:pt x="296" y="152"/>
                  </a:lnTo>
                  <a:lnTo>
                    <a:pt x="164" y="18"/>
                  </a:lnTo>
                  <a:lnTo>
                    <a:pt x="164" y="18"/>
                  </a:lnTo>
                  <a:lnTo>
                    <a:pt x="160" y="16"/>
                  </a:lnTo>
                  <a:lnTo>
                    <a:pt x="156" y="14"/>
                  </a:lnTo>
                  <a:lnTo>
                    <a:pt x="152" y="16"/>
                  </a:lnTo>
                  <a:lnTo>
                    <a:pt x="148" y="18"/>
                  </a:lnTo>
                  <a:lnTo>
                    <a:pt x="16" y="152"/>
                  </a:lnTo>
                  <a:lnTo>
                    <a:pt x="16" y="152"/>
                  </a:lnTo>
                  <a:lnTo>
                    <a:pt x="14" y="152"/>
                  </a:lnTo>
                  <a:lnTo>
                    <a:pt x="14" y="152"/>
                  </a:lnTo>
                  <a:lnTo>
                    <a:pt x="16" y="152"/>
                  </a:lnTo>
                  <a:lnTo>
                    <a:pt x="50" y="152"/>
                  </a:lnTo>
                  <a:lnTo>
                    <a:pt x="50" y="262"/>
                  </a:lnTo>
                  <a:lnTo>
                    <a:pt x="50" y="262"/>
                  </a:lnTo>
                  <a:lnTo>
                    <a:pt x="52" y="266"/>
                  </a:lnTo>
                  <a:lnTo>
                    <a:pt x="52" y="266"/>
                  </a:lnTo>
                  <a:lnTo>
                    <a:pt x="52" y="266"/>
                  </a:lnTo>
                  <a:lnTo>
                    <a:pt x="58" y="268"/>
                  </a:lnTo>
                  <a:lnTo>
                    <a:pt x="114" y="268"/>
                  </a:lnTo>
                  <a:lnTo>
                    <a:pt x="114" y="164"/>
                  </a:lnTo>
                  <a:lnTo>
                    <a:pt x="196" y="164"/>
                  </a:lnTo>
                  <a:lnTo>
                    <a:pt x="196" y="268"/>
                  </a:lnTo>
                  <a:close/>
                </a:path>
              </a:pathLst>
            </a:custGeom>
            <a:solidFill>
              <a:schemeClr val="bg1"/>
            </a:solidFill>
            <a:ln w="9525">
              <a:solidFill>
                <a:srgbClr val="FFC000"/>
              </a:solidFill>
              <a:round/>
            </a:ln>
          </p:spPr>
          <p:txBody>
            <a:bodyPr vert="horz" wrap="square" lIns="91440" tIns="45720" rIns="91440" bIns="45720" numCol="1" anchor="t" anchorCtr="0" compatLnSpc="1"/>
            <a:lstStyle/>
            <a:p>
              <a:endParaRPr lang="zh-CN" altLang="en-US"/>
            </a:p>
          </p:txBody>
        </p:sp>
      </p:grpSp>
      <p:sp>
        <p:nvSpPr>
          <p:cNvPr id="18" name="矩形 17"/>
          <p:cNvSpPr/>
          <p:nvPr/>
        </p:nvSpPr>
        <p:spPr>
          <a:xfrm>
            <a:off x="7539446" y="2569095"/>
            <a:ext cx="3861460" cy="426720"/>
          </a:xfrm>
          <a:prstGeom prst="rect">
            <a:avLst/>
          </a:prstGeom>
        </p:spPr>
        <p:txBody>
          <a:bodyPr wrap="square" lIns="68570" tIns="34289" rIns="68570" bIns="34289">
            <a:spAutoFit/>
          </a:bodyPr>
          <a:lstStyle/>
          <a:p>
            <a:pPr defTabSz="685165">
              <a:lnSpc>
                <a:spcPct val="130000"/>
              </a:lnSpc>
            </a:pPr>
            <a:r>
              <a:rPr lang="zh-CN" altLang="en-US" dirty="0">
                <a:latin typeface="微软雅黑" panose="020B0503020204020204" charset="-122"/>
                <a:ea typeface="微软雅黑" panose="020B0503020204020204" charset="-122"/>
              </a:rPr>
              <a:t>点感应器</a:t>
            </a:r>
          </a:p>
        </p:txBody>
      </p:sp>
      <p:sp>
        <p:nvSpPr>
          <p:cNvPr id="19" name="矩形 18"/>
          <p:cNvSpPr/>
          <p:nvPr/>
        </p:nvSpPr>
        <p:spPr>
          <a:xfrm>
            <a:off x="2220686" y="2513578"/>
            <a:ext cx="3861460" cy="426720"/>
          </a:xfrm>
          <a:prstGeom prst="rect">
            <a:avLst/>
          </a:prstGeom>
        </p:spPr>
        <p:txBody>
          <a:bodyPr wrap="square" lIns="68570" tIns="34289" rIns="68570" bIns="34289">
            <a:spAutoFit/>
          </a:bodyPr>
          <a:lstStyle/>
          <a:p>
            <a:pPr defTabSz="685165">
              <a:lnSpc>
                <a:spcPct val="130000"/>
              </a:lnSpc>
            </a:pPr>
            <a:r>
              <a:rPr lang="zh-CN" altLang="en-US" dirty="0">
                <a:latin typeface="微软雅黑" panose="020B0503020204020204" charset="-122"/>
                <a:ea typeface="微软雅黑" panose="020B0503020204020204" charset="-122"/>
              </a:rPr>
              <a:t>交管局实时数据</a:t>
            </a:r>
          </a:p>
        </p:txBody>
      </p:sp>
      <p:sp>
        <p:nvSpPr>
          <p:cNvPr id="20" name="矩形 19"/>
          <p:cNvSpPr/>
          <p:nvPr/>
        </p:nvSpPr>
        <p:spPr>
          <a:xfrm>
            <a:off x="2220686" y="4674868"/>
            <a:ext cx="3861460" cy="426720"/>
          </a:xfrm>
          <a:prstGeom prst="rect">
            <a:avLst/>
          </a:prstGeom>
        </p:spPr>
        <p:txBody>
          <a:bodyPr wrap="square" lIns="68570" tIns="34289" rIns="68570" bIns="34289">
            <a:spAutoFit/>
          </a:bodyPr>
          <a:lstStyle/>
          <a:p>
            <a:pPr defTabSz="685165">
              <a:lnSpc>
                <a:spcPct val="130000"/>
              </a:lnSpc>
            </a:pPr>
            <a:r>
              <a:rPr lang="zh-CN" altLang="en-US" dirty="0">
                <a:latin typeface="微软雅黑" panose="020B0503020204020204" charset="-122"/>
                <a:ea typeface="微软雅黑" panose="020B0503020204020204" charset="-122"/>
              </a:rPr>
              <a:t>车辆</a:t>
            </a:r>
            <a:r>
              <a:rPr lang="en-US" altLang="zh-CN" dirty="0">
                <a:latin typeface="微软雅黑" panose="020B0503020204020204" charset="-122"/>
                <a:ea typeface="微软雅黑" panose="020B0503020204020204" charset="-122"/>
              </a:rPr>
              <a:t>GPS</a:t>
            </a:r>
            <a:r>
              <a:rPr lang="zh-CN" altLang="en-US" dirty="0">
                <a:latin typeface="微软雅黑" panose="020B0503020204020204" charset="-122"/>
                <a:ea typeface="微软雅黑" panose="020B0503020204020204" charset="-122"/>
              </a:rPr>
              <a:t>数据</a:t>
            </a:r>
          </a:p>
        </p:txBody>
      </p:sp>
      <p:sp>
        <p:nvSpPr>
          <p:cNvPr id="23" name="矩形标注 22"/>
          <p:cNvSpPr/>
          <p:nvPr/>
        </p:nvSpPr>
        <p:spPr>
          <a:xfrm>
            <a:off x="914400" y="910590"/>
            <a:ext cx="1656715" cy="576580"/>
          </a:xfrm>
          <a:prstGeom prst="wedgeRectCallout">
            <a:avLst>
              <a:gd name="adj1" fmla="val -20833"/>
              <a:gd name="adj2" fmla="val 801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数据来源</a:t>
            </a:r>
          </a:p>
        </p:txBody>
      </p:sp>
      <p:sp>
        <p:nvSpPr>
          <p:cNvPr id="25" name="文本框 24"/>
          <p:cNvSpPr txBox="1"/>
          <p:nvPr/>
        </p:nvSpPr>
        <p:spPr>
          <a:xfrm>
            <a:off x="5501640" y="4686300"/>
            <a:ext cx="5638800" cy="645160"/>
          </a:xfrm>
          <a:prstGeom prst="rect">
            <a:avLst/>
          </a:prstGeom>
          <a:noFill/>
        </p:spPr>
        <p:txBody>
          <a:bodyPr wrap="square" rtlCol="0">
            <a:spAutoFit/>
          </a:bodyPr>
          <a:lstStyle/>
          <a:p>
            <a:pPr marL="285750" indent="-285750">
              <a:buFont typeface="Wingdings" panose="05000000000000000000" charset="0"/>
              <a:buChar char=""/>
            </a:pPr>
            <a:r>
              <a:rPr lang="zh-CN" altLang="en-US"/>
              <a:t>综合比较三种数据来源，出租车</a:t>
            </a:r>
            <a:r>
              <a:rPr lang="en-US" altLang="zh-CN"/>
              <a:t>GPS</a:t>
            </a:r>
            <a:r>
              <a:rPr lang="zh-CN" altLang="en-US"/>
              <a:t>数据是值得研究利用的资源。</a:t>
            </a:r>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空心弧 2"/>
          <p:cNvSpPr/>
          <p:nvPr/>
        </p:nvSpPr>
        <p:spPr>
          <a:xfrm>
            <a:off x="3505834" y="3941700"/>
            <a:ext cx="1367758" cy="1367758"/>
          </a:xfrm>
          <a:prstGeom prst="blockArc">
            <a:avLst>
              <a:gd name="adj1" fmla="val 14117055"/>
              <a:gd name="adj2" fmla="val 21368723"/>
              <a:gd name="adj3" fmla="val 6967"/>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空心弧 3"/>
          <p:cNvSpPr/>
          <p:nvPr/>
        </p:nvSpPr>
        <p:spPr>
          <a:xfrm>
            <a:off x="3255972" y="3685488"/>
            <a:ext cx="1877970" cy="1877970"/>
          </a:xfrm>
          <a:prstGeom prst="blockArc">
            <a:avLst>
              <a:gd name="adj1" fmla="val 12956988"/>
              <a:gd name="adj2" fmla="val 21380772"/>
              <a:gd name="adj3" fmla="val 460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空心弧 4"/>
          <p:cNvSpPr/>
          <p:nvPr/>
        </p:nvSpPr>
        <p:spPr>
          <a:xfrm>
            <a:off x="3012981" y="3448535"/>
            <a:ext cx="2354045" cy="2354045"/>
          </a:xfrm>
          <a:prstGeom prst="blockArc">
            <a:avLst>
              <a:gd name="adj1" fmla="val 16662247"/>
              <a:gd name="adj2" fmla="val 21383345"/>
              <a:gd name="adj3" fmla="val 40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空心弧 5"/>
          <p:cNvSpPr/>
          <p:nvPr/>
        </p:nvSpPr>
        <p:spPr>
          <a:xfrm>
            <a:off x="2797143" y="3240611"/>
            <a:ext cx="2789614" cy="2789614"/>
          </a:xfrm>
          <a:prstGeom prst="blockArc">
            <a:avLst>
              <a:gd name="adj1" fmla="val 12662507"/>
              <a:gd name="adj2" fmla="val 21386541"/>
              <a:gd name="adj3" fmla="val 338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 name="直接连接符 31"/>
          <p:cNvCxnSpPr/>
          <p:nvPr/>
        </p:nvCxnSpPr>
        <p:spPr>
          <a:xfrm>
            <a:off x="6279206" y="2129311"/>
            <a:ext cx="0" cy="981226"/>
          </a:xfrm>
          <a:prstGeom prst="line">
            <a:avLst/>
          </a:prstGeom>
          <a:ln w="1270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17"/>
          <p:cNvCxnSpPr/>
          <p:nvPr/>
        </p:nvCxnSpPr>
        <p:spPr>
          <a:xfrm>
            <a:off x="6183956" y="2129311"/>
            <a:ext cx="0" cy="981226"/>
          </a:xfrm>
          <a:prstGeom prst="line">
            <a:avLst/>
          </a:prstGeom>
          <a:ln w="63500">
            <a:solidFill>
              <a:srgbClr val="FFC000">
                <a:alpha val="96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19"/>
          <p:cNvCxnSpPr/>
          <p:nvPr/>
        </p:nvCxnSpPr>
        <p:spPr>
          <a:xfrm>
            <a:off x="10719769" y="3559701"/>
            <a:ext cx="0" cy="981226"/>
          </a:xfrm>
          <a:prstGeom prst="line">
            <a:avLst/>
          </a:prstGeom>
          <a:ln w="1270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20"/>
          <p:cNvCxnSpPr/>
          <p:nvPr/>
        </p:nvCxnSpPr>
        <p:spPr>
          <a:xfrm>
            <a:off x="10624519" y="3559701"/>
            <a:ext cx="0" cy="981226"/>
          </a:xfrm>
          <a:prstGeom prst="line">
            <a:avLst/>
          </a:prstGeom>
          <a:ln w="63500">
            <a:solidFill>
              <a:srgbClr val="FFC000">
                <a:alpha val="96000"/>
              </a:srgb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468630" y="3587411"/>
            <a:ext cx="4155889" cy="386715"/>
          </a:xfrm>
          <a:prstGeom prst="rect">
            <a:avLst/>
          </a:prstGeom>
        </p:spPr>
        <p:txBody>
          <a:bodyPr wrap="square" lIns="68570" tIns="34289" rIns="68570" bIns="34289">
            <a:spAutoFit/>
          </a:bodyPr>
          <a:lstStyle/>
          <a:p>
            <a:pPr marL="285750" indent="-285750" defTabSz="685165">
              <a:lnSpc>
                <a:spcPct val="130000"/>
              </a:lnSpc>
              <a:buFont typeface="Arial" panose="020B0604020202020204" pitchFamily="34" charset="0"/>
              <a:buChar char="•"/>
            </a:pPr>
            <a:r>
              <a:rPr lang="zh-CN" altLang="en-US" sz="1600" dirty="0">
                <a:solidFill>
                  <a:schemeClr val="tx1">
                    <a:lumMod val="75000"/>
                    <a:lumOff val="25000"/>
                  </a:schemeClr>
                </a:solidFill>
                <a:latin typeface="微软雅黑" panose="020B0503020204020204" charset="-122"/>
                <a:ea typeface="微软雅黑" panose="020B0503020204020204" charset="-122"/>
              </a:rPr>
              <a:t>基于道路相似性的异常检测方法</a:t>
            </a:r>
          </a:p>
        </p:txBody>
      </p:sp>
      <p:sp>
        <p:nvSpPr>
          <p:cNvPr id="13" name="饼形 15"/>
          <p:cNvSpPr/>
          <p:nvPr/>
        </p:nvSpPr>
        <p:spPr>
          <a:xfrm>
            <a:off x="2797143" y="3101787"/>
            <a:ext cx="2890781" cy="2890781"/>
          </a:xfrm>
          <a:prstGeom prst="pie">
            <a:avLst>
              <a:gd name="adj1" fmla="val 0"/>
              <a:gd name="adj2" fmla="val 10797634"/>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defTabSz="913765"/>
            <a:endParaRPr lang="zh-CN" altLang="en-US">
              <a:solidFill>
                <a:prstClr val="black"/>
              </a:solidFill>
              <a:latin typeface="Arial" panose="020B0604020202020204"/>
              <a:ea typeface="微软雅黑" panose="020B0503020204020204" charset="-122"/>
            </a:endParaRPr>
          </a:p>
        </p:txBody>
      </p:sp>
      <p:sp>
        <p:nvSpPr>
          <p:cNvPr id="14" name="矩形 13"/>
          <p:cNvSpPr/>
          <p:nvPr/>
        </p:nvSpPr>
        <p:spPr>
          <a:xfrm>
            <a:off x="3292712" y="4736027"/>
            <a:ext cx="1899626" cy="551815"/>
          </a:xfrm>
          <a:prstGeom prst="rect">
            <a:avLst/>
          </a:prstGeom>
          <a:noFill/>
        </p:spPr>
        <p:txBody>
          <a:bodyPr wrap="square" lIns="91424" tIns="45712" rIns="91424" bIns="45712">
            <a:spAutoFit/>
          </a:bodyPr>
          <a:lstStyle/>
          <a:p>
            <a:pPr algn="ctr" defTabSz="913765">
              <a:lnSpc>
                <a:spcPct val="150000"/>
              </a:lnSpc>
              <a:spcBef>
                <a:spcPts val="600"/>
              </a:spcBef>
            </a:pPr>
            <a:r>
              <a:rPr lang="zh-CN" altLang="en-US" sz="2000" dirty="0">
                <a:solidFill>
                  <a:prstClr val="white"/>
                </a:solidFill>
                <a:latin typeface="微软雅黑" panose="020B0503020204020204" charset="-122"/>
                <a:ea typeface="微软雅黑" panose="020B0503020204020204" charset="-122"/>
              </a:rPr>
              <a:t>基本步骤</a:t>
            </a:r>
          </a:p>
        </p:txBody>
      </p:sp>
      <p:cxnSp>
        <p:nvCxnSpPr>
          <p:cNvPr id="15" name="直接连接符 22"/>
          <p:cNvCxnSpPr/>
          <p:nvPr/>
        </p:nvCxnSpPr>
        <p:spPr>
          <a:xfrm>
            <a:off x="6279206" y="4921313"/>
            <a:ext cx="0" cy="981226"/>
          </a:xfrm>
          <a:prstGeom prst="line">
            <a:avLst/>
          </a:prstGeom>
          <a:ln w="1270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23"/>
          <p:cNvCxnSpPr/>
          <p:nvPr/>
        </p:nvCxnSpPr>
        <p:spPr>
          <a:xfrm>
            <a:off x="6183956" y="4921313"/>
            <a:ext cx="0" cy="981226"/>
          </a:xfrm>
          <a:prstGeom prst="line">
            <a:avLst/>
          </a:prstGeom>
          <a:ln w="63500">
            <a:solidFill>
              <a:srgbClr val="FFC000">
                <a:alpha val="96000"/>
              </a:srgb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468630" y="4949023"/>
            <a:ext cx="4155889" cy="706755"/>
          </a:xfrm>
          <a:prstGeom prst="rect">
            <a:avLst/>
          </a:prstGeom>
        </p:spPr>
        <p:txBody>
          <a:bodyPr wrap="square" lIns="68570" tIns="34289" rIns="68570" bIns="34289">
            <a:spAutoFit/>
          </a:bodyPr>
          <a:lstStyle/>
          <a:p>
            <a:pPr marL="285750" indent="-285750" defTabSz="685165">
              <a:lnSpc>
                <a:spcPct val="130000"/>
              </a:lnSpc>
              <a:buFont typeface="Arial" panose="020B0604020202020204" pitchFamily="34" charset="0"/>
              <a:buChar char="•"/>
            </a:pPr>
            <a:r>
              <a:rPr lang="zh-CN" altLang="en-US" sz="1600" dirty="0">
                <a:solidFill>
                  <a:schemeClr val="tx1">
                    <a:lumMod val="75000"/>
                    <a:lumOff val="25000"/>
                  </a:schemeClr>
                </a:solidFill>
                <a:latin typeface="微软雅黑" panose="020B0503020204020204" charset="-122"/>
                <a:ea typeface="微软雅黑" panose="020B0503020204020204" charset="-122"/>
              </a:rPr>
              <a:t>运用</a:t>
            </a:r>
            <a:r>
              <a:rPr lang="en-US" altLang="zh-CN" sz="1600">
                <a:solidFill>
                  <a:schemeClr val="tx1">
                    <a:lumMod val="75000"/>
                    <a:lumOff val="25000"/>
                  </a:schemeClr>
                </a:solidFill>
                <a:latin typeface="微软雅黑" panose="020B0503020204020204" charset="-122"/>
                <a:ea typeface="微软雅黑" panose="020B0503020204020204" charset="-122"/>
              </a:rPr>
              <a:t>matlab</a:t>
            </a:r>
            <a:r>
              <a:rPr lang="zh-CN" altLang="en-US" sz="1600">
                <a:solidFill>
                  <a:schemeClr val="tx1">
                    <a:lumMod val="75000"/>
                    <a:lumOff val="25000"/>
                  </a:schemeClr>
                </a:solidFill>
                <a:latin typeface="微软雅黑" panose="020B0503020204020204" charset="-122"/>
                <a:ea typeface="微软雅黑" panose="020B0503020204020204" charset="-122"/>
              </a:rPr>
              <a:t>处理</a:t>
            </a:r>
            <a:r>
              <a:rPr lang="zh-CN" altLang="en-US" sz="1600" dirty="0">
                <a:solidFill>
                  <a:schemeClr val="tx1">
                    <a:lumMod val="75000"/>
                    <a:lumOff val="25000"/>
                  </a:schemeClr>
                </a:solidFill>
                <a:latin typeface="微软雅黑" panose="020B0503020204020204" charset="-122"/>
                <a:ea typeface="微软雅黑" panose="020B0503020204020204" charset="-122"/>
              </a:rPr>
              <a:t>数据，</a:t>
            </a:r>
            <a:r>
              <a:rPr lang="en-US" altLang="zh-CN" sz="1600" dirty="0">
                <a:solidFill>
                  <a:schemeClr val="tx1">
                    <a:lumMod val="75000"/>
                    <a:lumOff val="25000"/>
                  </a:schemeClr>
                </a:solidFill>
                <a:latin typeface="微软雅黑" panose="020B0503020204020204" charset="-122"/>
                <a:ea typeface="微软雅黑" panose="020B0503020204020204" charset="-122"/>
              </a:rPr>
              <a:t>python</a:t>
            </a:r>
            <a:r>
              <a:rPr lang="zh-CN" altLang="en-US" sz="1600" dirty="0">
                <a:solidFill>
                  <a:schemeClr val="tx1">
                    <a:lumMod val="75000"/>
                    <a:lumOff val="25000"/>
                  </a:schemeClr>
                </a:solidFill>
                <a:latin typeface="微软雅黑" panose="020B0503020204020204" charset="-122"/>
                <a:ea typeface="微软雅黑" panose="020B0503020204020204" charset="-122"/>
              </a:rPr>
              <a:t>语言搭建系统</a:t>
            </a:r>
          </a:p>
        </p:txBody>
      </p:sp>
      <p:cxnSp>
        <p:nvCxnSpPr>
          <p:cNvPr id="18" name="直接连接符 7"/>
          <p:cNvCxnSpPr/>
          <p:nvPr/>
        </p:nvCxnSpPr>
        <p:spPr>
          <a:xfrm flipV="1">
            <a:off x="3946308" y="2782957"/>
            <a:ext cx="0" cy="1225711"/>
          </a:xfrm>
          <a:prstGeom prst="line">
            <a:avLst/>
          </a:prstGeom>
          <a:ln w="12700">
            <a:solidFill>
              <a:schemeClr val="bg1">
                <a:lumMod val="65000"/>
              </a:schemeClr>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503759" y="2186875"/>
            <a:ext cx="885372" cy="645160"/>
          </a:xfrm>
          <a:prstGeom prst="rect">
            <a:avLst/>
          </a:prstGeom>
          <a:noFill/>
        </p:spPr>
        <p:txBody>
          <a:bodyPr wrap="square" rtlCol="0">
            <a:spAutoFit/>
          </a:bodyPr>
          <a:lstStyle/>
          <a:p>
            <a:r>
              <a:rPr lang="zh-CN" altLang="en-US" dirty="0">
                <a:solidFill>
                  <a:schemeClr val="tx1">
                    <a:lumMod val="75000"/>
                    <a:lumOff val="25000"/>
                  </a:schemeClr>
                </a:solidFill>
              </a:rPr>
              <a:t>交通模式提取</a:t>
            </a:r>
          </a:p>
        </p:txBody>
      </p:sp>
      <p:cxnSp>
        <p:nvCxnSpPr>
          <p:cNvPr id="20" name="直接连接符 30"/>
          <p:cNvCxnSpPr/>
          <p:nvPr/>
        </p:nvCxnSpPr>
        <p:spPr>
          <a:xfrm flipH="1" flipV="1">
            <a:off x="4480560" y="2324100"/>
            <a:ext cx="3175" cy="1452880"/>
          </a:xfrm>
          <a:prstGeom prst="line">
            <a:avLst/>
          </a:prstGeom>
          <a:ln w="12700">
            <a:solidFill>
              <a:schemeClr val="bg1">
                <a:lumMod val="65000"/>
              </a:schemeClr>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248802" y="1678841"/>
            <a:ext cx="885372" cy="645160"/>
          </a:xfrm>
          <a:prstGeom prst="rect">
            <a:avLst/>
          </a:prstGeom>
          <a:noFill/>
        </p:spPr>
        <p:txBody>
          <a:bodyPr wrap="square" rtlCol="0">
            <a:spAutoFit/>
          </a:bodyPr>
          <a:lstStyle/>
          <a:p>
            <a:r>
              <a:rPr lang="zh-CN" altLang="en-US" dirty="0">
                <a:solidFill>
                  <a:schemeClr val="tx1">
                    <a:lumMod val="75000"/>
                    <a:lumOff val="25000"/>
                  </a:schemeClr>
                </a:solidFill>
              </a:rPr>
              <a:t>邻居道路发现</a:t>
            </a:r>
          </a:p>
        </p:txBody>
      </p:sp>
      <p:cxnSp>
        <p:nvCxnSpPr>
          <p:cNvPr id="22" name="直接连接符 33"/>
          <p:cNvCxnSpPr/>
          <p:nvPr/>
        </p:nvCxnSpPr>
        <p:spPr>
          <a:xfrm flipV="1">
            <a:off x="5239118" y="2958321"/>
            <a:ext cx="0" cy="1225711"/>
          </a:xfrm>
          <a:prstGeom prst="line">
            <a:avLst/>
          </a:prstGeom>
          <a:ln w="12700">
            <a:solidFill>
              <a:schemeClr val="bg1">
                <a:lumMod val="65000"/>
              </a:schemeClr>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930554" y="2386369"/>
            <a:ext cx="885372" cy="645160"/>
          </a:xfrm>
          <a:prstGeom prst="rect">
            <a:avLst/>
          </a:prstGeom>
          <a:noFill/>
        </p:spPr>
        <p:txBody>
          <a:bodyPr wrap="square" rtlCol="0">
            <a:spAutoFit/>
          </a:bodyPr>
          <a:lstStyle/>
          <a:p>
            <a:r>
              <a:rPr lang="zh-CN" altLang="en-US" dirty="0">
                <a:solidFill>
                  <a:schemeClr val="tx1">
                    <a:lumMod val="75000"/>
                    <a:lumOff val="25000"/>
                  </a:schemeClr>
                </a:solidFill>
              </a:rPr>
              <a:t>异常得分计算</a:t>
            </a:r>
          </a:p>
        </p:txBody>
      </p:sp>
      <p:cxnSp>
        <p:nvCxnSpPr>
          <p:cNvPr id="24" name="直接连接符 35"/>
          <p:cNvCxnSpPr/>
          <p:nvPr/>
        </p:nvCxnSpPr>
        <p:spPr>
          <a:xfrm flipV="1">
            <a:off x="3276356" y="2377948"/>
            <a:ext cx="0" cy="1225711"/>
          </a:xfrm>
          <a:prstGeom prst="line">
            <a:avLst/>
          </a:prstGeom>
          <a:ln w="12700">
            <a:solidFill>
              <a:schemeClr val="bg1">
                <a:lumMod val="65000"/>
              </a:schemeClr>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967792" y="1805996"/>
            <a:ext cx="885372" cy="583565"/>
          </a:xfrm>
          <a:prstGeom prst="rect">
            <a:avLst/>
          </a:prstGeom>
          <a:noFill/>
        </p:spPr>
        <p:txBody>
          <a:bodyPr wrap="square" rtlCol="0">
            <a:spAutoFit/>
          </a:bodyPr>
          <a:lstStyle/>
          <a:p>
            <a:r>
              <a:rPr lang="zh-CN" altLang="en-US" sz="1600" dirty="0">
                <a:solidFill>
                  <a:schemeClr val="tx1">
                    <a:lumMod val="75000"/>
                    <a:lumOff val="25000"/>
                  </a:schemeClr>
                </a:solidFill>
              </a:rPr>
              <a:t>数据预处理</a:t>
            </a:r>
          </a:p>
        </p:txBody>
      </p:sp>
      <p:sp>
        <p:nvSpPr>
          <p:cNvPr id="26" name="文本框 25"/>
          <p:cNvSpPr txBox="1"/>
          <p:nvPr/>
        </p:nvSpPr>
        <p:spPr>
          <a:xfrm>
            <a:off x="6183956" y="967700"/>
            <a:ext cx="4028135" cy="512445"/>
          </a:xfrm>
          <a:prstGeom prst="rect">
            <a:avLst/>
          </a:prstGeom>
          <a:noFill/>
        </p:spPr>
        <p:txBody>
          <a:bodyPr wrap="square" rtlCol="0" anchor="ctr">
            <a:spAutoFit/>
          </a:bodyPr>
          <a:lstStyle/>
          <a:p>
            <a:pPr marL="342900" indent="-342900">
              <a:lnSpc>
                <a:spcPct val="110000"/>
              </a:lnSpc>
              <a:buFont typeface="Wingdings" panose="05000000000000000000" charset="0"/>
              <a:buChar char=""/>
            </a:pPr>
            <a:r>
              <a:rPr kumimoji="1" lang="zh-CN" altLang="en-US" sz="249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项目思路</a:t>
            </a:r>
          </a:p>
        </p:txBody>
      </p:sp>
      <p:sp>
        <p:nvSpPr>
          <p:cNvPr id="2" name="文本框 1"/>
          <p:cNvSpPr txBox="1"/>
          <p:nvPr/>
        </p:nvSpPr>
        <p:spPr>
          <a:xfrm>
            <a:off x="6468110" y="2186940"/>
            <a:ext cx="4215130" cy="645160"/>
          </a:xfrm>
          <a:prstGeom prst="rect">
            <a:avLst/>
          </a:prstGeom>
          <a:noFill/>
        </p:spPr>
        <p:txBody>
          <a:bodyPr wrap="square" rtlCol="0">
            <a:spAutoFit/>
          </a:bodyPr>
          <a:lstStyle/>
          <a:p>
            <a:pPr marL="285750" indent="-285750">
              <a:buFont typeface="Arial" panose="020B0604020202020204" pitchFamily="34" charset="0"/>
              <a:buChar char="•"/>
            </a:pPr>
            <a:r>
              <a:rPr lang="zh-CN" altLang="en-US"/>
              <a:t>利用出租车</a:t>
            </a:r>
            <a:r>
              <a:rPr lang="en-US" altLang="zh-CN"/>
              <a:t>GPS</a:t>
            </a:r>
            <a:r>
              <a:rPr lang="zh-CN" altLang="en-US"/>
              <a:t>数据实时检测异常</a:t>
            </a:r>
          </a:p>
          <a:p>
            <a:pPr indent="0">
              <a:buFont typeface="Arial" panose="020B0604020202020204" pitchFamily="34" charset="0"/>
              <a:buNone/>
            </a:pP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16" presetClass="entr" presetSubtype="21"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arn(inVertical)">
                                      <p:cBhvr>
                                        <p:cTn id="28" dur="500"/>
                                        <p:tgtEl>
                                          <p:spTgt spid="19"/>
                                        </p:tgtEl>
                                      </p:cBhvr>
                                    </p:animEffect>
                                  </p:childTnLst>
                                </p:cTn>
                              </p:par>
                              <p:par>
                                <p:cTn id="29" presetID="16" presetClass="entr" presetSubtype="21"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arn(inVertical)">
                                      <p:cBhvr>
                                        <p:cTn id="31" dur="500"/>
                                        <p:tgtEl>
                                          <p:spTgt spid="20"/>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arn(inVertical)">
                                      <p:cBhvr>
                                        <p:cTn id="34" dur="500"/>
                                        <p:tgtEl>
                                          <p:spTgt spid="21"/>
                                        </p:tgtEl>
                                      </p:cBhvr>
                                    </p:animEffect>
                                  </p:childTnLst>
                                </p:cTn>
                              </p:par>
                              <p:par>
                                <p:cTn id="35" presetID="16" presetClass="entr" presetSubtype="21"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arn(inVertical)">
                                      <p:cBhvr>
                                        <p:cTn id="37" dur="500"/>
                                        <p:tgtEl>
                                          <p:spTgt spid="22"/>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arn(inVertical)">
                                      <p:cBhvr>
                                        <p:cTn id="40" dur="500"/>
                                        <p:tgtEl>
                                          <p:spTgt spid="23"/>
                                        </p:tgtEl>
                                      </p:cBhvr>
                                    </p:animEffect>
                                  </p:childTnLst>
                                </p:cTn>
                              </p:par>
                              <p:par>
                                <p:cTn id="41" presetID="16" presetClass="entr" presetSubtype="21"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arn(inVertical)">
                                      <p:cBhvr>
                                        <p:cTn id="43" dur="500"/>
                                        <p:tgtEl>
                                          <p:spTgt spid="24"/>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barn(inVertical)">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3" grpId="0" animBg="1"/>
      <p:bldP spid="14" grpId="0"/>
      <p:bldP spid="19" grpId="0"/>
      <p:bldP spid="21" grpId="0"/>
      <p:bldP spid="23"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6089" r="16089"/>
          <a:stretch>
            <a:fillRect/>
          </a:stretch>
        </p:blipFill>
        <p:spPr/>
      </p:pic>
      <p:pic>
        <p:nvPicPr>
          <p:cNvPr id="5" name="图片占位符 4"/>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9157" r="9157"/>
          <a:stretch>
            <a:fillRect/>
          </a:stretch>
        </p:blipFill>
        <p:spPr/>
      </p:pic>
      <p:sp>
        <p:nvSpPr>
          <p:cNvPr id="11" name="TextBox 10"/>
          <p:cNvSpPr txBox="1"/>
          <p:nvPr/>
        </p:nvSpPr>
        <p:spPr>
          <a:xfrm>
            <a:off x="5643303" y="4201437"/>
            <a:ext cx="982980" cy="368300"/>
          </a:xfrm>
          <a:prstGeom prst="rect">
            <a:avLst/>
          </a:prstGeom>
          <a:noFill/>
        </p:spPr>
        <p:txBody>
          <a:bodyPr wrap="none" rtlCol="0">
            <a:spAutoFit/>
          </a:bodyPr>
          <a:lstStyle/>
          <a:p>
            <a:pPr marL="342900" indent="-342900">
              <a:buFont typeface="Arial" panose="020B0604020202020204" pitchFamily="34" charset="0"/>
              <a:buChar char="•"/>
            </a:pPr>
            <a:r>
              <a:rPr lang="zh-CN" altLang="id-ID" dirty="0">
                <a:latin typeface="微软雅黑" panose="020B0503020204020204" charset="-122"/>
                <a:ea typeface="微软雅黑" panose="020B0503020204020204" charset="-122"/>
              </a:rPr>
              <a:t>应用</a:t>
            </a:r>
          </a:p>
        </p:txBody>
      </p:sp>
      <p:sp>
        <p:nvSpPr>
          <p:cNvPr id="12" name="TextBox 11"/>
          <p:cNvSpPr txBox="1"/>
          <p:nvPr/>
        </p:nvSpPr>
        <p:spPr>
          <a:xfrm>
            <a:off x="5789295" y="4747259"/>
            <a:ext cx="4259580" cy="1754326"/>
          </a:xfrm>
          <a:prstGeom prst="rect">
            <a:avLst/>
          </a:prstGeom>
          <a:noFill/>
        </p:spPr>
        <p:txBody>
          <a:bodyPr wrap="square" rtlCol="0">
            <a:spAutoFit/>
          </a:bodyPr>
          <a:lstStyle/>
          <a:p>
            <a:r>
              <a:rPr lang="zh-CN" altLang="id-ID" dirty="0">
                <a:ea typeface="+mn-lt"/>
              </a:rPr>
              <a:t>利用模型，针对当前实时道路交通数据，判断交通状况是否出现异常</a:t>
            </a:r>
            <a:r>
              <a:rPr lang="id-ID" dirty="0">
                <a:ea typeface="+mn-lt"/>
              </a:rPr>
              <a:t> </a:t>
            </a:r>
            <a:endParaRPr lang="en-US" dirty="0">
              <a:ea typeface="+mn-lt"/>
            </a:endParaRPr>
          </a:p>
          <a:p>
            <a:r>
              <a:rPr lang="zh-CN" altLang="en-US" dirty="0">
                <a:ea typeface="+mn-lt"/>
              </a:rPr>
              <a:t>输入</a:t>
            </a:r>
            <a:r>
              <a:rPr lang="en-US" altLang="zh-CN" dirty="0">
                <a:ea typeface="+mn-lt"/>
              </a:rPr>
              <a:t>: </a:t>
            </a:r>
            <a:r>
              <a:rPr lang="zh-CN" altLang="en-US" dirty="0">
                <a:ea typeface="+mn-lt"/>
              </a:rPr>
              <a:t>训练集</a:t>
            </a:r>
            <a:endParaRPr lang="en-US" altLang="zh-CN" dirty="0">
              <a:ea typeface="+mn-lt"/>
            </a:endParaRPr>
          </a:p>
          <a:p>
            <a:r>
              <a:rPr lang="en-US" altLang="zh-CN" dirty="0">
                <a:ea typeface="+mn-lt"/>
              </a:rPr>
              <a:t>         </a:t>
            </a:r>
            <a:r>
              <a:rPr lang="zh-CN" altLang="en-US" dirty="0">
                <a:ea typeface="+mn-lt"/>
              </a:rPr>
              <a:t>预测集 </a:t>
            </a:r>
            <a:endParaRPr lang="en-US" altLang="zh-CN" dirty="0">
              <a:ea typeface="+mn-lt"/>
            </a:endParaRPr>
          </a:p>
          <a:p>
            <a:r>
              <a:rPr lang="en-US" altLang="zh-CN" dirty="0">
                <a:ea typeface="+mn-lt"/>
              </a:rPr>
              <a:t>         </a:t>
            </a:r>
            <a:r>
              <a:rPr lang="zh-CN" altLang="en-US" dirty="0">
                <a:ea typeface="+mn-lt"/>
              </a:rPr>
              <a:t>某条道路某一时段对应流量</a:t>
            </a:r>
            <a:endParaRPr lang="en-US" altLang="zh-CN" dirty="0">
              <a:ea typeface="+mn-lt"/>
            </a:endParaRPr>
          </a:p>
          <a:p>
            <a:r>
              <a:rPr lang="zh-CN" altLang="en-US" dirty="0">
                <a:ea typeface="+mn-lt"/>
              </a:rPr>
              <a:t>输出</a:t>
            </a:r>
            <a:r>
              <a:rPr lang="en-US" altLang="zh-CN" dirty="0">
                <a:ea typeface="+mn-lt"/>
              </a:rPr>
              <a:t>: </a:t>
            </a:r>
            <a:r>
              <a:rPr lang="zh-CN" altLang="en-US" dirty="0">
                <a:ea typeface="+mn-lt"/>
              </a:rPr>
              <a:t>是否异常</a:t>
            </a:r>
            <a:endParaRPr lang="id-ID" dirty="0">
              <a:ea typeface="+mn-lt"/>
            </a:endParaRPr>
          </a:p>
        </p:txBody>
      </p:sp>
      <p:cxnSp>
        <p:nvCxnSpPr>
          <p:cNvPr id="14" name="Straight Connector 13"/>
          <p:cNvCxnSpPr/>
          <p:nvPr/>
        </p:nvCxnSpPr>
        <p:spPr>
          <a:xfrm>
            <a:off x="5682676" y="2540000"/>
            <a:ext cx="2706581"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566562" y="1663079"/>
            <a:ext cx="4028135" cy="512445"/>
          </a:xfrm>
          <a:prstGeom prst="rect">
            <a:avLst/>
          </a:prstGeom>
          <a:noFill/>
        </p:spPr>
        <p:txBody>
          <a:bodyPr wrap="square" rtlCol="0" anchor="ctr">
            <a:spAutoFit/>
          </a:bodyPr>
          <a:lstStyle/>
          <a:p>
            <a:pPr>
              <a:lnSpc>
                <a:spcPct val="110000"/>
              </a:lnSpc>
            </a:pPr>
            <a:r>
              <a:rPr kumimoji="1" lang="zh-CN" altLang="en-US" sz="2490" b="1" dirty="0"/>
              <a:t>总目标</a:t>
            </a:r>
          </a:p>
        </p:txBody>
      </p:sp>
      <p:sp>
        <p:nvSpPr>
          <p:cNvPr id="9" name="Subtitle 2"/>
          <p:cNvSpPr txBox="1"/>
          <p:nvPr/>
        </p:nvSpPr>
        <p:spPr bwMode="auto">
          <a:xfrm>
            <a:off x="5566562" y="3015448"/>
            <a:ext cx="2593346" cy="450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1800" dirty="0">
                <a:latin typeface="微软雅黑" panose="020B0503020204020204" charset="-122"/>
                <a:ea typeface="微软雅黑" panose="020B0503020204020204" charset="-122"/>
                <a:cs typeface="Lantinghei SC Demibold" charset="-122"/>
                <a:sym typeface="时尚中黑简体" charset="0"/>
              </a:rPr>
              <a:t>    建模</a:t>
            </a:r>
          </a:p>
        </p:txBody>
      </p:sp>
      <p:sp>
        <p:nvSpPr>
          <p:cNvPr id="2" name="文本框 1"/>
          <p:cNvSpPr txBox="1"/>
          <p:nvPr/>
        </p:nvSpPr>
        <p:spPr>
          <a:xfrm>
            <a:off x="5789295" y="3459480"/>
            <a:ext cx="3962400" cy="368300"/>
          </a:xfrm>
          <a:prstGeom prst="rect">
            <a:avLst/>
          </a:prstGeom>
          <a:noFill/>
        </p:spPr>
        <p:txBody>
          <a:bodyPr wrap="square" rtlCol="0">
            <a:spAutoFit/>
          </a:bodyPr>
          <a:lstStyle/>
          <a:p>
            <a:r>
              <a:rPr lang="zh-CN" altLang="en-US"/>
              <a:t>使用出租车</a:t>
            </a:r>
            <a:r>
              <a:rPr lang="en-US" altLang="zh-CN"/>
              <a:t>GPS</a:t>
            </a:r>
            <a:r>
              <a:rPr lang="zh-CN" altLang="en-US"/>
              <a:t>历史数据建立模型</a:t>
            </a:r>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6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6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2" presetClass="entr" presetSubtype="8" fill="hold" nodeType="withEffect">
                                  <p:stCondLst>
                                    <p:cond delay="70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1248229" y="1088573"/>
            <a:ext cx="870857" cy="870857"/>
            <a:chOff x="1248229" y="1088573"/>
            <a:chExt cx="870857" cy="870857"/>
          </a:xfrm>
        </p:grpSpPr>
        <p:sp>
          <p:nvSpPr>
            <p:cNvPr id="3" name="椭圆 2"/>
            <p:cNvSpPr/>
            <p:nvPr/>
          </p:nvSpPr>
          <p:spPr>
            <a:xfrm>
              <a:off x="1248229" y="1088573"/>
              <a:ext cx="870857" cy="87085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 name="组 20"/>
            <p:cNvGrpSpPr/>
            <p:nvPr/>
          </p:nvGrpSpPr>
          <p:grpSpPr>
            <a:xfrm>
              <a:off x="1375682" y="1320801"/>
              <a:ext cx="615950" cy="406400"/>
              <a:chOff x="3786188" y="1143000"/>
              <a:chExt cx="615950" cy="406400"/>
            </a:xfrm>
            <a:solidFill>
              <a:schemeClr val="bg1"/>
            </a:solidFill>
          </p:grpSpPr>
          <p:sp>
            <p:nvSpPr>
              <p:cNvPr id="5" name="Freeform 134"/>
              <p:cNvSpPr>
                <a:spLocks noEditPoints="1"/>
              </p:cNvSpPr>
              <p:nvPr/>
            </p:nvSpPr>
            <p:spPr bwMode="auto">
              <a:xfrm>
                <a:off x="3887788" y="1355725"/>
                <a:ext cx="396875" cy="193675"/>
              </a:xfrm>
              <a:custGeom>
                <a:avLst/>
                <a:gdLst/>
                <a:ahLst/>
                <a:cxnLst>
                  <a:cxn ang="0">
                    <a:pos x="124" y="122"/>
                  </a:cxn>
                  <a:cxn ang="0">
                    <a:pos x="102" y="118"/>
                  </a:cxn>
                  <a:cxn ang="0">
                    <a:pos x="24" y="84"/>
                  </a:cxn>
                  <a:cxn ang="0">
                    <a:pos x="6" y="70"/>
                  </a:cxn>
                  <a:cxn ang="0">
                    <a:pos x="0" y="48"/>
                  </a:cxn>
                  <a:cxn ang="0">
                    <a:pos x="0" y="10"/>
                  </a:cxn>
                  <a:cxn ang="0">
                    <a:pos x="2" y="4"/>
                  </a:cxn>
                  <a:cxn ang="0">
                    <a:pos x="8" y="0"/>
                  </a:cxn>
                  <a:cxn ang="0">
                    <a:pos x="38" y="0"/>
                  </a:cxn>
                  <a:cxn ang="0">
                    <a:pos x="106" y="26"/>
                  </a:cxn>
                  <a:cxn ang="0">
                    <a:pos x="116" y="28"/>
                  </a:cxn>
                  <a:cxn ang="0">
                    <a:pos x="126" y="30"/>
                  </a:cxn>
                  <a:cxn ang="0">
                    <a:pos x="146" y="26"/>
                  </a:cxn>
                  <a:cxn ang="0">
                    <a:pos x="204" y="2"/>
                  </a:cxn>
                  <a:cxn ang="0">
                    <a:pos x="240" y="0"/>
                  </a:cxn>
                  <a:cxn ang="0">
                    <a:pos x="244" y="2"/>
                  </a:cxn>
                  <a:cxn ang="0">
                    <a:pos x="248" y="6"/>
                  </a:cxn>
                  <a:cxn ang="0">
                    <a:pos x="250" y="48"/>
                  </a:cxn>
                  <a:cxn ang="0">
                    <a:pos x="248" y="58"/>
                  </a:cxn>
                  <a:cxn ang="0">
                    <a:pos x="234" y="78"/>
                  </a:cxn>
                  <a:cxn ang="0">
                    <a:pos x="146" y="118"/>
                  </a:cxn>
                  <a:cxn ang="0">
                    <a:pos x="136" y="122"/>
                  </a:cxn>
                  <a:cxn ang="0">
                    <a:pos x="124" y="122"/>
                  </a:cxn>
                  <a:cxn ang="0">
                    <a:pos x="16" y="48"/>
                  </a:cxn>
                  <a:cxn ang="0">
                    <a:pos x="18" y="54"/>
                  </a:cxn>
                  <a:cxn ang="0">
                    <a:pos x="24" y="66"/>
                  </a:cxn>
                  <a:cxn ang="0">
                    <a:pos x="108" y="104"/>
                  </a:cxn>
                  <a:cxn ang="0">
                    <a:pos x="116" y="106"/>
                  </a:cxn>
                  <a:cxn ang="0">
                    <a:pos x="124" y="106"/>
                  </a:cxn>
                  <a:cxn ang="0">
                    <a:pos x="140" y="104"/>
                  </a:cxn>
                  <a:cxn ang="0">
                    <a:pos x="218" y="70"/>
                  </a:cxn>
                  <a:cxn ang="0">
                    <a:pos x="228" y="60"/>
                  </a:cxn>
                  <a:cxn ang="0">
                    <a:pos x="232" y="48"/>
                  </a:cxn>
                  <a:cxn ang="0">
                    <a:pos x="208" y="18"/>
                  </a:cxn>
                  <a:cxn ang="0">
                    <a:pos x="154" y="40"/>
                  </a:cxn>
                  <a:cxn ang="0">
                    <a:pos x="126" y="46"/>
                  </a:cxn>
                  <a:cxn ang="0">
                    <a:pos x="114" y="44"/>
                  </a:cxn>
                  <a:cxn ang="0">
                    <a:pos x="38" y="18"/>
                  </a:cxn>
                </a:cxnLst>
                <a:rect l="0" t="0" r="r" b="b"/>
                <a:pathLst>
                  <a:path w="250" h="122">
                    <a:moveTo>
                      <a:pt x="124" y="122"/>
                    </a:moveTo>
                    <a:lnTo>
                      <a:pt x="124" y="122"/>
                    </a:lnTo>
                    <a:lnTo>
                      <a:pt x="112" y="122"/>
                    </a:lnTo>
                    <a:lnTo>
                      <a:pt x="102" y="118"/>
                    </a:lnTo>
                    <a:lnTo>
                      <a:pt x="24" y="84"/>
                    </a:lnTo>
                    <a:lnTo>
                      <a:pt x="24" y="84"/>
                    </a:lnTo>
                    <a:lnTo>
                      <a:pt x="14" y="78"/>
                    </a:lnTo>
                    <a:lnTo>
                      <a:pt x="6" y="70"/>
                    </a:lnTo>
                    <a:lnTo>
                      <a:pt x="2" y="58"/>
                    </a:lnTo>
                    <a:lnTo>
                      <a:pt x="0" y="48"/>
                    </a:lnTo>
                    <a:lnTo>
                      <a:pt x="0" y="10"/>
                    </a:lnTo>
                    <a:lnTo>
                      <a:pt x="0" y="10"/>
                    </a:lnTo>
                    <a:lnTo>
                      <a:pt x="0" y="6"/>
                    </a:lnTo>
                    <a:lnTo>
                      <a:pt x="2" y="4"/>
                    </a:lnTo>
                    <a:lnTo>
                      <a:pt x="4" y="2"/>
                    </a:lnTo>
                    <a:lnTo>
                      <a:pt x="8" y="0"/>
                    </a:lnTo>
                    <a:lnTo>
                      <a:pt x="38" y="0"/>
                    </a:lnTo>
                    <a:lnTo>
                      <a:pt x="38" y="0"/>
                    </a:lnTo>
                    <a:lnTo>
                      <a:pt x="42" y="2"/>
                    </a:lnTo>
                    <a:lnTo>
                      <a:pt x="106" y="26"/>
                    </a:lnTo>
                    <a:lnTo>
                      <a:pt x="106" y="26"/>
                    </a:lnTo>
                    <a:lnTo>
                      <a:pt x="116" y="28"/>
                    </a:lnTo>
                    <a:lnTo>
                      <a:pt x="126" y="30"/>
                    </a:lnTo>
                    <a:lnTo>
                      <a:pt x="126" y="30"/>
                    </a:lnTo>
                    <a:lnTo>
                      <a:pt x="136" y="28"/>
                    </a:lnTo>
                    <a:lnTo>
                      <a:pt x="146" y="26"/>
                    </a:lnTo>
                    <a:lnTo>
                      <a:pt x="204" y="2"/>
                    </a:lnTo>
                    <a:lnTo>
                      <a:pt x="204" y="2"/>
                    </a:lnTo>
                    <a:lnTo>
                      <a:pt x="206" y="0"/>
                    </a:lnTo>
                    <a:lnTo>
                      <a:pt x="240" y="0"/>
                    </a:lnTo>
                    <a:lnTo>
                      <a:pt x="240" y="0"/>
                    </a:lnTo>
                    <a:lnTo>
                      <a:pt x="244" y="2"/>
                    </a:lnTo>
                    <a:lnTo>
                      <a:pt x="246" y="4"/>
                    </a:lnTo>
                    <a:lnTo>
                      <a:pt x="248" y="6"/>
                    </a:lnTo>
                    <a:lnTo>
                      <a:pt x="250" y="10"/>
                    </a:lnTo>
                    <a:lnTo>
                      <a:pt x="250" y="48"/>
                    </a:lnTo>
                    <a:lnTo>
                      <a:pt x="250" y="48"/>
                    </a:lnTo>
                    <a:lnTo>
                      <a:pt x="248" y="58"/>
                    </a:lnTo>
                    <a:lnTo>
                      <a:pt x="242" y="70"/>
                    </a:lnTo>
                    <a:lnTo>
                      <a:pt x="234" y="78"/>
                    </a:lnTo>
                    <a:lnTo>
                      <a:pt x="224" y="84"/>
                    </a:lnTo>
                    <a:lnTo>
                      <a:pt x="146" y="118"/>
                    </a:lnTo>
                    <a:lnTo>
                      <a:pt x="146" y="118"/>
                    </a:lnTo>
                    <a:lnTo>
                      <a:pt x="136" y="122"/>
                    </a:lnTo>
                    <a:lnTo>
                      <a:pt x="124" y="122"/>
                    </a:lnTo>
                    <a:lnTo>
                      <a:pt x="124" y="122"/>
                    </a:lnTo>
                    <a:close/>
                    <a:moveTo>
                      <a:pt x="16" y="18"/>
                    </a:moveTo>
                    <a:lnTo>
                      <a:pt x="16" y="48"/>
                    </a:lnTo>
                    <a:lnTo>
                      <a:pt x="16" y="48"/>
                    </a:lnTo>
                    <a:lnTo>
                      <a:pt x="18" y="54"/>
                    </a:lnTo>
                    <a:lnTo>
                      <a:pt x="20" y="60"/>
                    </a:lnTo>
                    <a:lnTo>
                      <a:pt x="24" y="66"/>
                    </a:lnTo>
                    <a:lnTo>
                      <a:pt x="30" y="70"/>
                    </a:lnTo>
                    <a:lnTo>
                      <a:pt x="108" y="104"/>
                    </a:lnTo>
                    <a:lnTo>
                      <a:pt x="108" y="104"/>
                    </a:lnTo>
                    <a:lnTo>
                      <a:pt x="116" y="106"/>
                    </a:lnTo>
                    <a:lnTo>
                      <a:pt x="124" y="106"/>
                    </a:lnTo>
                    <a:lnTo>
                      <a:pt x="124" y="106"/>
                    </a:lnTo>
                    <a:lnTo>
                      <a:pt x="132" y="106"/>
                    </a:lnTo>
                    <a:lnTo>
                      <a:pt x="140" y="104"/>
                    </a:lnTo>
                    <a:lnTo>
                      <a:pt x="218" y="70"/>
                    </a:lnTo>
                    <a:lnTo>
                      <a:pt x="218" y="70"/>
                    </a:lnTo>
                    <a:lnTo>
                      <a:pt x="224" y="66"/>
                    </a:lnTo>
                    <a:lnTo>
                      <a:pt x="228" y="60"/>
                    </a:lnTo>
                    <a:lnTo>
                      <a:pt x="232" y="54"/>
                    </a:lnTo>
                    <a:lnTo>
                      <a:pt x="232" y="48"/>
                    </a:lnTo>
                    <a:lnTo>
                      <a:pt x="232" y="18"/>
                    </a:lnTo>
                    <a:lnTo>
                      <a:pt x="208" y="18"/>
                    </a:lnTo>
                    <a:lnTo>
                      <a:pt x="154" y="40"/>
                    </a:lnTo>
                    <a:lnTo>
                      <a:pt x="154" y="40"/>
                    </a:lnTo>
                    <a:lnTo>
                      <a:pt x="140" y="44"/>
                    </a:lnTo>
                    <a:lnTo>
                      <a:pt x="126" y="46"/>
                    </a:lnTo>
                    <a:lnTo>
                      <a:pt x="126" y="46"/>
                    </a:lnTo>
                    <a:lnTo>
                      <a:pt x="114" y="44"/>
                    </a:lnTo>
                    <a:lnTo>
                      <a:pt x="100" y="42"/>
                    </a:lnTo>
                    <a:lnTo>
                      <a:pt x="38" y="18"/>
                    </a:lnTo>
                    <a:lnTo>
                      <a:pt x="16" y="18"/>
                    </a:lnTo>
                    <a:close/>
                  </a:path>
                </a:pathLst>
              </a:custGeom>
              <a:grpFill/>
              <a:ln w="9525">
                <a:solidFill>
                  <a:srgbClr val="FFC000"/>
                </a:solidFill>
                <a:round/>
              </a:ln>
            </p:spPr>
            <p:txBody>
              <a:bodyPr vert="horz" wrap="square" lIns="91440" tIns="45720" rIns="91440" bIns="45720" numCol="1" anchor="t" anchorCtr="0" compatLnSpc="1"/>
              <a:lstStyle/>
              <a:p>
                <a:endParaRPr lang="zh-CN" altLang="en-US"/>
              </a:p>
            </p:txBody>
          </p:sp>
          <p:sp>
            <p:nvSpPr>
              <p:cNvPr id="6" name="Freeform 135"/>
              <p:cNvSpPr>
                <a:spLocks noEditPoints="1"/>
              </p:cNvSpPr>
              <p:nvPr/>
            </p:nvSpPr>
            <p:spPr bwMode="auto">
              <a:xfrm>
                <a:off x="3786188" y="1143000"/>
                <a:ext cx="615950" cy="333375"/>
              </a:xfrm>
              <a:custGeom>
                <a:avLst/>
                <a:gdLst/>
                <a:ahLst/>
                <a:cxnLst>
                  <a:cxn ang="0">
                    <a:pos x="380" y="210"/>
                  </a:cxn>
                  <a:cxn ang="0">
                    <a:pos x="348" y="210"/>
                  </a:cxn>
                  <a:cxn ang="0">
                    <a:pos x="344" y="210"/>
                  </a:cxn>
                  <a:cxn ang="0">
                    <a:pos x="340" y="206"/>
                  </a:cxn>
                  <a:cxn ang="0">
                    <a:pos x="340" y="198"/>
                  </a:cxn>
                  <a:cxn ang="0">
                    <a:pos x="356" y="90"/>
                  </a:cxn>
                  <a:cxn ang="0">
                    <a:pos x="214" y="150"/>
                  </a:cxn>
                  <a:cxn ang="0">
                    <a:pos x="190" y="154"/>
                  </a:cxn>
                  <a:cxn ang="0">
                    <a:pos x="178" y="154"/>
                  </a:cxn>
                  <a:cxn ang="0">
                    <a:pos x="14" y="92"/>
                  </a:cxn>
                  <a:cxn ang="0">
                    <a:pos x="6" y="88"/>
                  </a:cxn>
                  <a:cxn ang="0">
                    <a:pos x="0" y="80"/>
                  </a:cxn>
                  <a:cxn ang="0">
                    <a:pos x="0" y="76"/>
                  </a:cxn>
                  <a:cxn ang="0">
                    <a:pos x="2" y="70"/>
                  </a:cxn>
                  <a:cxn ang="0">
                    <a:pos x="14" y="62"/>
                  </a:cxn>
                  <a:cxn ang="0">
                    <a:pos x="168" y="4"/>
                  </a:cxn>
                  <a:cxn ang="0">
                    <a:pos x="192" y="0"/>
                  </a:cxn>
                  <a:cxn ang="0">
                    <a:pos x="202" y="2"/>
                  </a:cxn>
                  <a:cxn ang="0">
                    <a:pos x="362" y="56"/>
                  </a:cxn>
                  <a:cxn ang="0">
                    <a:pos x="368" y="60"/>
                  </a:cxn>
                  <a:cxn ang="0">
                    <a:pos x="376" y="66"/>
                  </a:cxn>
                  <a:cxn ang="0">
                    <a:pos x="376" y="70"/>
                  </a:cxn>
                  <a:cxn ang="0">
                    <a:pos x="372" y="80"/>
                  </a:cxn>
                  <a:cxn ang="0">
                    <a:pos x="386" y="198"/>
                  </a:cxn>
                  <a:cxn ang="0">
                    <a:pos x="388" y="202"/>
                  </a:cxn>
                  <a:cxn ang="0">
                    <a:pos x="388" y="206"/>
                  </a:cxn>
                  <a:cxn ang="0">
                    <a:pos x="382" y="210"/>
                  </a:cxn>
                  <a:cxn ang="0">
                    <a:pos x="380" y="210"/>
                  </a:cxn>
                  <a:cxn ang="0">
                    <a:pos x="366" y="194"/>
                  </a:cxn>
                  <a:cxn ang="0">
                    <a:pos x="362" y="194"/>
                  </a:cxn>
                  <a:cxn ang="0">
                    <a:pos x="174" y="136"/>
                  </a:cxn>
                  <a:cxn ang="0">
                    <a:pos x="180" y="138"/>
                  </a:cxn>
                  <a:cxn ang="0">
                    <a:pos x="190" y="138"/>
                  </a:cxn>
                  <a:cxn ang="0">
                    <a:pos x="206" y="136"/>
                  </a:cxn>
                  <a:cxn ang="0">
                    <a:pos x="208" y="18"/>
                  </a:cxn>
                  <a:cxn ang="0">
                    <a:pos x="200" y="18"/>
                  </a:cxn>
                  <a:cxn ang="0">
                    <a:pos x="192" y="16"/>
                  </a:cxn>
                  <a:cxn ang="0">
                    <a:pos x="174" y="20"/>
                  </a:cxn>
                </a:cxnLst>
                <a:rect l="0" t="0" r="r" b="b"/>
                <a:pathLst>
                  <a:path w="388" h="210">
                    <a:moveTo>
                      <a:pt x="380" y="210"/>
                    </a:moveTo>
                    <a:lnTo>
                      <a:pt x="380" y="210"/>
                    </a:lnTo>
                    <a:lnTo>
                      <a:pt x="380" y="210"/>
                    </a:lnTo>
                    <a:lnTo>
                      <a:pt x="348" y="210"/>
                    </a:lnTo>
                    <a:lnTo>
                      <a:pt x="348" y="210"/>
                    </a:lnTo>
                    <a:lnTo>
                      <a:pt x="344" y="210"/>
                    </a:lnTo>
                    <a:lnTo>
                      <a:pt x="340" y="206"/>
                    </a:lnTo>
                    <a:lnTo>
                      <a:pt x="340" y="206"/>
                    </a:lnTo>
                    <a:lnTo>
                      <a:pt x="340" y="202"/>
                    </a:lnTo>
                    <a:lnTo>
                      <a:pt x="340" y="198"/>
                    </a:lnTo>
                    <a:lnTo>
                      <a:pt x="356" y="170"/>
                    </a:lnTo>
                    <a:lnTo>
                      <a:pt x="356" y="90"/>
                    </a:lnTo>
                    <a:lnTo>
                      <a:pt x="214" y="150"/>
                    </a:lnTo>
                    <a:lnTo>
                      <a:pt x="214" y="150"/>
                    </a:lnTo>
                    <a:lnTo>
                      <a:pt x="202" y="154"/>
                    </a:lnTo>
                    <a:lnTo>
                      <a:pt x="190" y="154"/>
                    </a:lnTo>
                    <a:lnTo>
                      <a:pt x="190" y="154"/>
                    </a:lnTo>
                    <a:lnTo>
                      <a:pt x="178" y="154"/>
                    </a:lnTo>
                    <a:lnTo>
                      <a:pt x="168" y="152"/>
                    </a:lnTo>
                    <a:lnTo>
                      <a:pt x="14" y="92"/>
                    </a:lnTo>
                    <a:lnTo>
                      <a:pt x="14" y="92"/>
                    </a:lnTo>
                    <a:lnTo>
                      <a:pt x="6" y="88"/>
                    </a:lnTo>
                    <a:lnTo>
                      <a:pt x="2" y="84"/>
                    </a:lnTo>
                    <a:lnTo>
                      <a:pt x="0" y="80"/>
                    </a:lnTo>
                    <a:lnTo>
                      <a:pt x="0" y="76"/>
                    </a:lnTo>
                    <a:lnTo>
                      <a:pt x="0" y="76"/>
                    </a:lnTo>
                    <a:lnTo>
                      <a:pt x="0" y="74"/>
                    </a:lnTo>
                    <a:lnTo>
                      <a:pt x="2" y="70"/>
                    </a:lnTo>
                    <a:lnTo>
                      <a:pt x="6" y="66"/>
                    </a:lnTo>
                    <a:lnTo>
                      <a:pt x="14" y="62"/>
                    </a:lnTo>
                    <a:lnTo>
                      <a:pt x="168" y="4"/>
                    </a:lnTo>
                    <a:lnTo>
                      <a:pt x="168" y="4"/>
                    </a:lnTo>
                    <a:lnTo>
                      <a:pt x="178" y="2"/>
                    </a:lnTo>
                    <a:lnTo>
                      <a:pt x="192" y="0"/>
                    </a:lnTo>
                    <a:lnTo>
                      <a:pt x="192" y="0"/>
                    </a:lnTo>
                    <a:lnTo>
                      <a:pt x="202" y="2"/>
                    </a:lnTo>
                    <a:lnTo>
                      <a:pt x="214" y="4"/>
                    </a:lnTo>
                    <a:lnTo>
                      <a:pt x="362" y="56"/>
                    </a:lnTo>
                    <a:lnTo>
                      <a:pt x="362" y="56"/>
                    </a:lnTo>
                    <a:lnTo>
                      <a:pt x="368" y="60"/>
                    </a:lnTo>
                    <a:lnTo>
                      <a:pt x="372" y="64"/>
                    </a:lnTo>
                    <a:lnTo>
                      <a:pt x="376" y="66"/>
                    </a:lnTo>
                    <a:lnTo>
                      <a:pt x="376" y="70"/>
                    </a:lnTo>
                    <a:lnTo>
                      <a:pt x="376" y="70"/>
                    </a:lnTo>
                    <a:lnTo>
                      <a:pt x="376" y="74"/>
                    </a:lnTo>
                    <a:lnTo>
                      <a:pt x="372" y="80"/>
                    </a:lnTo>
                    <a:lnTo>
                      <a:pt x="372" y="170"/>
                    </a:lnTo>
                    <a:lnTo>
                      <a:pt x="386" y="198"/>
                    </a:lnTo>
                    <a:lnTo>
                      <a:pt x="386" y="198"/>
                    </a:lnTo>
                    <a:lnTo>
                      <a:pt x="388" y="202"/>
                    </a:lnTo>
                    <a:lnTo>
                      <a:pt x="388" y="202"/>
                    </a:lnTo>
                    <a:lnTo>
                      <a:pt x="388" y="206"/>
                    </a:lnTo>
                    <a:lnTo>
                      <a:pt x="386" y="208"/>
                    </a:lnTo>
                    <a:lnTo>
                      <a:pt x="382" y="210"/>
                    </a:lnTo>
                    <a:lnTo>
                      <a:pt x="380" y="210"/>
                    </a:lnTo>
                    <a:lnTo>
                      <a:pt x="380" y="210"/>
                    </a:lnTo>
                    <a:close/>
                    <a:moveTo>
                      <a:pt x="362" y="194"/>
                    </a:moveTo>
                    <a:lnTo>
                      <a:pt x="366" y="194"/>
                    </a:lnTo>
                    <a:lnTo>
                      <a:pt x="364" y="190"/>
                    </a:lnTo>
                    <a:lnTo>
                      <a:pt x="362" y="194"/>
                    </a:lnTo>
                    <a:close/>
                    <a:moveTo>
                      <a:pt x="20" y="76"/>
                    </a:moveTo>
                    <a:lnTo>
                      <a:pt x="174" y="136"/>
                    </a:lnTo>
                    <a:lnTo>
                      <a:pt x="174" y="136"/>
                    </a:lnTo>
                    <a:lnTo>
                      <a:pt x="180" y="138"/>
                    </a:lnTo>
                    <a:lnTo>
                      <a:pt x="190" y="138"/>
                    </a:lnTo>
                    <a:lnTo>
                      <a:pt x="190" y="138"/>
                    </a:lnTo>
                    <a:lnTo>
                      <a:pt x="198" y="138"/>
                    </a:lnTo>
                    <a:lnTo>
                      <a:pt x="206" y="136"/>
                    </a:lnTo>
                    <a:lnTo>
                      <a:pt x="356" y="72"/>
                    </a:lnTo>
                    <a:lnTo>
                      <a:pt x="208" y="18"/>
                    </a:lnTo>
                    <a:lnTo>
                      <a:pt x="208" y="18"/>
                    </a:lnTo>
                    <a:lnTo>
                      <a:pt x="200" y="18"/>
                    </a:lnTo>
                    <a:lnTo>
                      <a:pt x="192" y="16"/>
                    </a:lnTo>
                    <a:lnTo>
                      <a:pt x="192" y="16"/>
                    </a:lnTo>
                    <a:lnTo>
                      <a:pt x="182" y="18"/>
                    </a:lnTo>
                    <a:lnTo>
                      <a:pt x="174" y="20"/>
                    </a:lnTo>
                    <a:lnTo>
                      <a:pt x="20" y="76"/>
                    </a:lnTo>
                    <a:close/>
                  </a:path>
                </a:pathLst>
              </a:custGeom>
              <a:grpFill/>
              <a:ln w="9525">
                <a:solidFill>
                  <a:srgbClr val="FFC000"/>
                </a:solidFill>
                <a:round/>
              </a:ln>
            </p:spPr>
            <p:txBody>
              <a:bodyPr vert="horz" wrap="square" lIns="91440" tIns="45720" rIns="91440" bIns="45720" numCol="1" anchor="t" anchorCtr="0" compatLnSpc="1"/>
              <a:lstStyle/>
              <a:p>
                <a:endParaRPr lang="zh-CN" altLang="en-US"/>
              </a:p>
            </p:txBody>
          </p:sp>
        </p:grpSp>
      </p:grpSp>
      <p:grpSp>
        <p:nvGrpSpPr>
          <p:cNvPr id="7" name="组合 19"/>
          <p:cNvGrpSpPr/>
          <p:nvPr/>
        </p:nvGrpSpPr>
        <p:grpSpPr>
          <a:xfrm>
            <a:off x="1248229" y="2423888"/>
            <a:ext cx="870857" cy="870857"/>
            <a:chOff x="1248229" y="2423888"/>
            <a:chExt cx="870857" cy="870857"/>
          </a:xfrm>
        </p:grpSpPr>
        <p:sp>
          <p:nvSpPr>
            <p:cNvPr id="8" name="椭圆 7"/>
            <p:cNvSpPr/>
            <p:nvPr/>
          </p:nvSpPr>
          <p:spPr>
            <a:xfrm>
              <a:off x="1248229" y="2423888"/>
              <a:ext cx="870857" cy="87085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 name="组 19"/>
            <p:cNvGrpSpPr/>
            <p:nvPr/>
          </p:nvGrpSpPr>
          <p:grpSpPr>
            <a:xfrm>
              <a:off x="1462767" y="2611439"/>
              <a:ext cx="424089" cy="566737"/>
              <a:chOff x="3910013" y="1676400"/>
              <a:chExt cx="349250" cy="466725"/>
            </a:xfrm>
            <a:solidFill>
              <a:schemeClr val="bg1"/>
            </a:solidFill>
          </p:grpSpPr>
          <p:sp>
            <p:nvSpPr>
              <p:cNvPr id="10" name="Freeform 139"/>
              <p:cNvSpPr>
                <a:spLocks noEditPoints="1"/>
              </p:cNvSpPr>
              <p:nvPr/>
            </p:nvSpPr>
            <p:spPr bwMode="auto">
              <a:xfrm>
                <a:off x="3910013" y="1676400"/>
                <a:ext cx="349250" cy="466725"/>
              </a:xfrm>
              <a:custGeom>
                <a:avLst/>
                <a:gdLst/>
                <a:ahLst/>
                <a:cxnLst>
                  <a:cxn ang="0">
                    <a:pos x="110" y="294"/>
                  </a:cxn>
                  <a:cxn ang="0">
                    <a:pos x="96" y="288"/>
                  </a:cxn>
                  <a:cxn ang="0">
                    <a:pos x="76" y="266"/>
                  </a:cxn>
                  <a:cxn ang="0">
                    <a:pos x="44" y="226"/>
                  </a:cxn>
                  <a:cxn ang="0">
                    <a:pos x="14" y="172"/>
                  </a:cxn>
                  <a:cxn ang="0">
                    <a:pos x="4" y="142"/>
                  </a:cxn>
                  <a:cxn ang="0">
                    <a:pos x="0" y="114"/>
                  </a:cxn>
                  <a:cxn ang="0">
                    <a:pos x="0" y="100"/>
                  </a:cxn>
                  <a:cxn ang="0">
                    <a:pos x="6" y="74"/>
                  </a:cxn>
                  <a:cxn ang="0">
                    <a:pos x="14" y="52"/>
                  </a:cxn>
                  <a:cxn ang="0">
                    <a:pos x="28" y="32"/>
                  </a:cxn>
                  <a:cxn ang="0">
                    <a:pos x="36" y="24"/>
                  </a:cxn>
                  <a:cxn ang="0">
                    <a:pos x="70" y="6"/>
                  </a:cxn>
                  <a:cxn ang="0">
                    <a:pos x="110" y="0"/>
                  </a:cxn>
                  <a:cxn ang="0">
                    <a:pos x="132" y="0"/>
                  </a:cxn>
                  <a:cxn ang="0">
                    <a:pos x="168" y="14"/>
                  </a:cxn>
                  <a:cxn ang="0">
                    <a:pos x="184" y="24"/>
                  </a:cxn>
                  <a:cxn ang="0">
                    <a:pos x="200" y="42"/>
                  </a:cxn>
                  <a:cxn ang="0">
                    <a:pos x="212" y="62"/>
                  </a:cxn>
                  <a:cxn ang="0">
                    <a:pos x="218" y="86"/>
                  </a:cxn>
                  <a:cxn ang="0">
                    <a:pos x="220" y="114"/>
                  </a:cxn>
                  <a:cxn ang="0">
                    <a:pos x="220" y="128"/>
                  </a:cxn>
                  <a:cxn ang="0">
                    <a:pos x="212" y="158"/>
                  </a:cxn>
                  <a:cxn ang="0">
                    <a:pos x="192" y="200"/>
                  </a:cxn>
                  <a:cxn ang="0">
                    <a:pos x="160" y="248"/>
                  </a:cxn>
                  <a:cxn ang="0">
                    <a:pos x="126" y="288"/>
                  </a:cxn>
                  <a:cxn ang="0">
                    <a:pos x="118" y="292"/>
                  </a:cxn>
                  <a:cxn ang="0">
                    <a:pos x="110" y="294"/>
                  </a:cxn>
                  <a:cxn ang="0">
                    <a:pos x="110" y="16"/>
                  </a:cxn>
                  <a:cxn ang="0">
                    <a:pos x="86" y="18"/>
                  </a:cxn>
                  <a:cxn ang="0">
                    <a:pos x="66" y="24"/>
                  </a:cxn>
                  <a:cxn ang="0">
                    <a:pos x="38" y="48"/>
                  </a:cxn>
                  <a:cxn ang="0">
                    <a:pos x="22" y="80"/>
                  </a:cxn>
                  <a:cxn ang="0">
                    <a:pos x="16" y="114"/>
                  </a:cxn>
                  <a:cxn ang="0">
                    <a:pos x="18" y="126"/>
                  </a:cxn>
                  <a:cxn ang="0">
                    <a:pos x="24" y="154"/>
                  </a:cxn>
                  <a:cxn ang="0">
                    <a:pos x="42" y="194"/>
                  </a:cxn>
                  <a:cxn ang="0">
                    <a:pos x="74" y="238"/>
                  </a:cxn>
                  <a:cxn ang="0">
                    <a:pos x="106" y="276"/>
                  </a:cxn>
                  <a:cxn ang="0">
                    <a:pos x="110" y="278"/>
                  </a:cxn>
                  <a:cxn ang="0">
                    <a:pos x="114" y="276"/>
                  </a:cxn>
                  <a:cxn ang="0">
                    <a:pos x="146" y="238"/>
                  </a:cxn>
                  <a:cxn ang="0">
                    <a:pos x="178" y="194"/>
                  </a:cxn>
                  <a:cxn ang="0">
                    <a:pos x="196" y="154"/>
                  </a:cxn>
                  <a:cxn ang="0">
                    <a:pos x="204" y="126"/>
                  </a:cxn>
                  <a:cxn ang="0">
                    <a:pos x="204" y="114"/>
                  </a:cxn>
                  <a:cxn ang="0">
                    <a:pos x="200" y="80"/>
                  </a:cxn>
                  <a:cxn ang="0">
                    <a:pos x="184" y="48"/>
                  </a:cxn>
                  <a:cxn ang="0">
                    <a:pos x="154" y="24"/>
                  </a:cxn>
                  <a:cxn ang="0">
                    <a:pos x="134" y="18"/>
                  </a:cxn>
                  <a:cxn ang="0">
                    <a:pos x="110" y="16"/>
                  </a:cxn>
                </a:cxnLst>
                <a:rect l="0" t="0" r="r" b="b"/>
                <a:pathLst>
                  <a:path w="220" h="294">
                    <a:moveTo>
                      <a:pt x="110" y="294"/>
                    </a:moveTo>
                    <a:lnTo>
                      <a:pt x="110" y="294"/>
                    </a:lnTo>
                    <a:lnTo>
                      <a:pt x="102" y="292"/>
                    </a:lnTo>
                    <a:lnTo>
                      <a:pt x="96" y="288"/>
                    </a:lnTo>
                    <a:lnTo>
                      <a:pt x="96" y="288"/>
                    </a:lnTo>
                    <a:lnTo>
                      <a:pt x="76" y="266"/>
                    </a:lnTo>
                    <a:lnTo>
                      <a:pt x="60" y="248"/>
                    </a:lnTo>
                    <a:lnTo>
                      <a:pt x="44" y="226"/>
                    </a:lnTo>
                    <a:lnTo>
                      <a:pt x="28" y="200"/>
                    </a:lnTo>
                    <a:lnTo>
                      <a:pt x="14" y="172"/>
                    </a:lnTo>
                    <a:lnTo>
                      <a:pt x="8" y="158"/>
                    </a:lnTo>
                    <a:lnTo>
                      <a:pt x="4" y="142"/>
                    </a:lnTo>
                    <a:lnTo>
                      <a:pt x="2" y="128"/>
                    </a:lnTo>
                    <a:lnTo>
                      <a:pt x="0" y="114"/>
                    </a:lnTo>
                    <a:lnTo>
                      <a:pt x="0" y="114"/>
                    </a:lnTo>
                    <a:lnTo>
                      <a:pt x="0" y="100"/>
                    </a:lnTo>
                    <a:lnTo>
                      <a:pt x="2" y="86"/>
                    </a:lnTo>
                    <a:lnTo>
                      <a:pt x="6" y="74"/>
                    </a:lnTo>
                    <a:lnTo>
                      <a:pt x="10" y="62"/>
                    </a:lnTo>
                    <a:lnTo>
                      <a:pt x="14" y="52"/>
                    </a:lnTo>
                    <a:lnTo>
                      <a:pt x="20" y="42"/>
                    </a:lnTo>
                    <a:lnTo>
                      <a:pt x="28" y="32"/>
                    </a:lnTo>
                    <a:lnTo>
                      <a:pt x="36" y="24"/>
                    </a:lnTo>
                    <a:lnTo>
                      <a:pt x="36" y="24"/>
                    </a:lnTo>
                    <a:lnTo>
                      <a:pt x="52" y="14"/>
                    </a:lnTo>
                    <a:lnTo>
                      <a:pt x="70" y="6"/>
                    </a:lnTo>
                    <a:lnTo>
                      <a:pt x="90" y="0"/>
                    </a:lnTo>
                    <a:lnTo>
                      <a:pt x="110" y="0"/>
                    </a:lnTo>
                    <a:lnTo>
                      <a:pt x="110" y="0"/>
                    </a:lnTo>
                    <a:lnTo>
                      <a:pt x="132" y="0"/>
                    </a:lnTo>
                    <a:lnTo>
                      <a:pt x="150" y="6"/>
                    </a:lnTo>
                    <a:lnTo>
                      <a:pt x="168" y="14"/>
                    </a:lnTo>
                    <a:lnTo>
                      <a:pt x="184" y="24"/>
                    </a:lnTo>
                    <a:lnTo>
                      <a:pt x="184" y="24"/>
                    </a:lnTo>
                    <a:lnTo>
                      <a:pt x="192" y="32"/>
                    </a:lnTo>
                    <a:lnTo>
                      <a:pt x="200" y="42"/>
                    </a:lnTo>
                    <a:lnTo>
                      <a:pt x="206" y="52"/>
                    </a:lnTo>
                    <a:lnTo>
                      <a:pt x="212" y="62"/>
                    </a:lnTo>
                    <a:lnTo>
                      <a:pt x="216" y="74"/>
                    </a:lnTo>
                    <a:lnTo>
                      <a:pt x="218" y="86"/>
                    </a:lnTo>
                    <a:lnTo>
                      <a:pt x="220" y="100"/>
                    </a:lnTo>
                    <a:lnTo>
                      <a:pt x="220" y="114"/>
                    </a:lnTo>
                    <a:lnTo>
                      <a:pt x="220" y="114"/>
                    </a:lnTo>
                    <a:lnTo>
                      <a:pt x="220" y="128"/>
                    </a:lnTo>
                    <a:lnTo>
                      <a:pt x="216" y="142"/>
                    </a:lnTo>
                    <a:lnTo>
                      <a:pt x="212" y="158"/>
                    </a:lnTo>
                    <a:lnTo>
                      <a:pt x="206" y="172"/>
                    </a:lnTo>
                    <a:lnTo>
                      <a:pt x="192" y="200"/>
                    </a:lnTo>
                    <a:lnTo>
                      <a:pt x="176" y="226"/>
                    </a:lnTo>
                    <a:lnTo>
                      <a:pt x="160" y="248"/>
                    </a:lnTo>
                    <a:lnTo>
                      <a:pt x="144" y="266"/>
                    </a:lnTo>
                    <a:lnTo>
                      <a:pt x="126" y="288"/>
                    </a:lnTo>
                    <a:lnTo>
                      <a:pt x="126" y="288"/>
                    </a:lnTo>
                    <a:lnTo>
                      <a:pt x="118" y="292"/>
                    </a:lnTo>
                    <a:lnTo>
                      <a:pt x="110" y="294"/>
                    </a:lnTo>
                    <a:lnTo>
                      <a:pt x="110" y="294"/>
                    </a:lnTo>
                    <a:close/>
                    <a:moveTo>
                      <a:pt x="110" y="16"/>
                    </a:moveTo>
                    <a:lnTo>
                      <a:pt x="110" y="16"/>
                    </a:lnTo>
                    <a:lnTo>
                      <a:pt x="98" y="16"/>
                    </a:lnTo>
                    <a:lnTo>
                      <a:pt x="86" y="18"/>
                    </a:lnTo>
                    <a:lnTo>
                      <a:pt x="76" y="20"/>
                    </a:lnTo>
                    <a:lnTo>
                      <a:pt x="66" y="24"/>
                    </a:lnTo>
                    <a:lnTo>
                      <a:pt x="50" y="34"/>
                    </a:lnTo>
                    <a:lnTo>
                      <a:pt x="38" y="48"/>
                    </a:lnTo>
                    <a:lnTo>
                      <a:pt x="28" y="62"/>
                    </a:lnTo>
                    <a:lnTo>
                      <a:pt x="22" y="80"/>
                    </a:lnTo>
                    <a:lnTo>
                      <a:pt x="18" y="96"/>
                    </a:lnTo>
                    <a:lnTo>
                      <a:pt x="16" y="114"/>
                    </a:lnTo>
                    <a:lnTo>
                      <a:pt x="16" y="114"/>
                    </a:lnTo>
                    <a:lnTo>
                      <a:pt x="18" y="126"/>
                    </a:lnTo>
                    <a:lnTo>
                      <a:pt x="20" y="140"/>
                    </a:lnTo>
                    <a:lnTo>
                      <a:pt x="24" y="154"/>
                    </a:lnTo>
                    <a:lnTo>
                      <a:pt x="30" y="168"/>
                    </a:lnTo>
                    <a:lnTo>
                      <a:pt x="42" y="194"/>
                    </a:lnTo>
                    <a:lnTo>
                      <a:pt x="58" y="218"/>
                    </a:lnTo>
                    <a:lnTo>
                      <a:pt x="74" y="238"/>
                    </a:lnTo>
                    <a:lnTo>
                      <a:pt x="88" y="256"/>
                    </a:lnTo>
                    <a:lnTo>
                      <a:pt x="106" y="276"/>
                    </a:lnTo>
                    <a:lnTo>
                      <a:pt x="106" y="276"/>
                    </a:lnTo>
                    <a:lnTo>
                      <a:pt x="110" y="278"/>
                    </a:lnTo>
                    <a:lnTo>
                      <a:pt x="114" y="276"/>
                    </a:lnTo>
                    <a:lnTo>
                      <a:pt x="114" y="276"/>
                    </a:lnTo>
                    <a:lnTo>
                      <a:pt x="132" y="256"/>
                    </a:lnTo>
                    <a:lnTo>
                      <a:pt x="146" y="238"/>
                    </a:lnTo>
                    <a:lnTo>
                      <a:pt x="162" y="218"/>
                    </a:lnTo>
                    <a:lnTo>
                      <a:pt x="178" y="194"/>
                    </a:lnTo>
                    <a:lnTo>
                      <a:pt x="192" y="168"/>
                    </a:lnTo>
                    <a:lnTo>
                      <a:pt x="196" y="154"/>
                    </a:lnTo>
                    <a:lnTo>
                      <a:pt x="200" y="140"/>
                    </a:lnTo>
                    <a:lnTo>
                      <a:pt x="204" y="126"/>
                    </a:lnTo>
                    <a:lnTo>
                      <a:pt x="204" y="114"/>
                    </a:lnTo>
                    <a:lnTo>
                      <a:pt x="204" y="114"/>
                    </a:lnTo>
                    <a:lnTo>
                      <a:pt x="204" y="96"/>
                    </a:lnTo>
                    <a:lnTo>
                      <a:pt x="200" y="80"/>
                    </a:lnTo>
                    <a:lnTo>
                      <a:pt x="192" y="62"/>
                    </a:lnTo>
                    <a:lnTo>
                      <a:pt x="184" y="48"/>
                    </a:lnTo>
                    <a:lnTo>
                      <a:pt x="170" y="34"/>
                    </a:lnTo>
                    <a:lnTo>
                      <a:pt x="154" y="24"/>
                    </a:lnTo>
                    <a:lnTo>
                      <a:pt x="144" y="20"/>
                    </a:lnTo>
                    <a:lnTo>
                      <a:pt x="134" y="18"/>
                    </a:lnTo>
                    <a:lnTo>
                      <a:pt x="122" y="16"/>
                    </a:lnTo>
                    <a:lnTo>
                      <a:pt x="110" y="16"/>
                    </a:lnTo>
                    <a:lnTo>
                      <a:pt x="110" y="16"/>
                    </a:lnTo>
                    <a:close/>
                  </a:path>
                </a:pathLst>
              </a:custGeom>
              <a:grpFill/>
              <a:ln w="9525">
                <a:solidFill>
                  <a:srgbClr val="FFC000"/>
                </a:solidFill>
                <a:round/>
              </a:ln>
            </p:spPr>
            <p:txBody>
              <a:bodyPr vert="horz" wrap="square" lIns="91440" tIns="45720" rIns="91440" bIns="45720" numCol="1" anchor="t" anchorCtr="0" compatLnSpc="1"/>
              <a:lstStyle/>
              <a:p>
                <a:endParaRPr lang="zh-CN" altLang="en-US"/>
              </a:p>
            </p:txBody>
          </p:sp>
          <p:sp>
            <p:nvSpPr>
              <p:cNvPr id="11" name="Freeform 140"/>
              <p:cNvSpPr>
                <a:spLocks noEditPoints="1"/>
              </p:cNvSpPr>
              <p:nvPr/>
            </p:nvSpPr>
            <p:spPr bwMode="auto">
              <a:xfrm>
                <a:off x="3992563" y="1739900"/>
                <a:ext cx="184150" cy="180975"/>
              </a:xfrm>
              <a:custGeom>
                <a:avLst/>
                <a:gdLst/>
                <a:ahLst/>
                <a:cxnLst>
                  <a:cxn ang="0">
                    <a:pos x="58" y="114"/>
                  </a:cxn>
                  <a:cxn ang="0">
                    <a:pos x="36" y="110"/>
                  </a:cxn>
                  <a:cxn ang="0">
                    <a:pos x="18" y="98"/>
                  </a:cxn>
                  <a:cxn ang="0">
                    <a:pos x="6" y="80"/>
                  </a:cxn>
                  <a:cxn ang="0">
                    <a:pos x="0" y="58"/>
                  </a:cxn>
                  <a:cxn ang="0">
                    <a:pos x="2" y="46"/>
                  </a:cxn>
                  <a:cxn ang="0">
                    <a:pos x="10" y="24"/>
                  </a:cxn>
                  <a:cxn ang="0">
                    <a:pos x="26" y="10"/>
                  </a:cxn>
                  <a:cxn ang="0">
                    <a:pos x="46" y="0"/>
                  </a:cxn>
                  <a:cxn ang="0">
                    <a:pos x="58" y="0"/>
                  </a:cxn>
                  <a:cxn ang="0">
                    <a:pos x="80" y="4"/>
                  </a:cxn>
                  <a:cxn ang="0">
                    <a:pos x="100" y="16"/>
                  </a:cxn>
                  <a:cxn ang="0">
                    <a:pos x="112" y="34"/>
                  </a:cxn>
                  <a:cxn ang="0">
                    <a:pos x="116" y="58"/>
                  </a:cxn>
                  <a:cxn ang="0">
                    <a:pos x="114" y="68"/>
                  </a:cxn>
                  <a:cxn ang="0">
                    <a:pos x="106" y="90"/>
                  </a:cxn>
                  <a:cxn ang="0">
                    <a:pos x="90" y="104"/>
                  </a:cxn>
                  <a:cxn ang="0">
                    <a:pos x="70" y="114"/>
                  </a:cxn>
                  <a:cxn ang="0">
                    <a:pos x="58" y="114"/>
                  </a:cxn>
                  <a:cxn ang="0">
                    <a:pos x="58" y="16"/>
                  </a:cxn>
                  <a:cxn ang="0">
                    <a:pos x="42" y="18"/>
                  </a:cxn>
                  <a:cxn ang="0">
                    <a:pos x="30" y="28"/>
                  </a:cxn>
                  <a:cxn ang="0">
                    <a:pos x="20" y="42"/>
                  </a:cxn>
                  <a:cxn ang="0">
                    <a:pos x="16" y="58"/>
                  </a:cxn>
                  <a:cxn ang="0">
                    <a:pos x="18" y="66"/>
                  </a:cxn>
                  <a:cxn ang="0">
                    <a:pos x="24" y="80"/>
                  </a:cxn>
                  <a:cxn ang="0">
                    <a:pos x="36" y="92"/>
                  </a:cxn>
                  <a:cxn ang="0">
                    <a:pos x="50" y="98"/>
                  </a:cxn>
                  <a:cxn ang="0">
                    <a:pos x="58" y="98"/>
                  </a:cxn>
                  <a:cxn ang="0">
                    <a:pos x="74" y="96"/>
                  </a:cxn>
                  <a:cxn ang="0">
                    <a:pos x="88" y="86"/>
                  </a:cxn>
                  <a:cxn ang="0">
                    <a:pos x="96" y="74"/>
                  </a:cxn>
                  <a:cxn ang="0">
                    <a:pos x="100" y="58"/>
                  </a:cxn>
                  <a:cxn ang="0">
                    <a:pos x="98" y="48"/>
                  </a:cxn>
                  <a:cxn ang="0">
                    <a:pos x="92" y="34"/>
                  </a:cxn>
                  <a:cxn ang="0">
                    <a:pos x="82" y="22"/>
                  </a:cxn>
                  <a:cxn ang="0">
                    <a:pos x="66" y="16"/>
                  </a:cxn>
                  <a:cxn ang="0">
                    <a:pos x="58" y="16"/>
                  </a:cxn>
                </a:cxnLst>
                <a:rect l="0" t="0" r="r" b="b"/>
                <a:pathLst>
                  <a:path w="116" h="114">
                    <a:moveTo>
                      <a:pt x="58" y="114"/>
                    </a:moveTo>
                    <a:lnTo>
                      <a:pt x="58" y="114"/>
                    </a:lnTo>
                    <a:lnTo>
                      <a:pt x="46" y="114"/>
                    </a:lnTo>
                    <a:lnTo>
                      <a:pt x="36" y="110"/>
                    </a:lnTo>
                    <a:lnTo>
                      <a:pt x="26" y="104"/>
                    </a:lnTo>
                    <a:lnTo>
                      <a:pt x="18" y="98"/>
                    </a:lnTo>
                    <a:lnTo>
                      <a:pt x="10" y="90"/>
                    </a:lnTo>
                    <a:lnTo>
                      <a:pt x="6" y="80"/>
                    </a:lnTo>
                    <a:lnTo>
                      <a:pt x="2" y="68"/>
                    </a:lnTo>
                    <a:lnTo>
                      <a:pt x="0" y="58"/>
                    </a:lnTo>
                    <a:lnTo>
                      <a:pt x="0" y="58"/>
                    </a:lnTo>
                    <a:lnTo>
                      <a:pt x="2" y="46"/>
                    </a:lnTo>
                    <a:lnTo>
                      <a:pt x="6" y="34"/>
                    </a:lnTo>
                    <a:lnTo>
                      <a:pt x="10" y="24"/>
                    </a:lnTo>
                    <a:lnTo>
                      <a:pt x="18" y="16"/>
                    </a:lnTo>
                    <a:lnTo>
                      <a:pt x="26" y="10"/>
                    </a:lnTo>
                    <a:lnTo>
                      <a:pt x="36" y="4"/>
                    </a:lnTo>
                    <a:lnTo>
                      <a:pt x="46" y="0"/>
                    </a:lnTo>
                    <a:lnTo>
                      <a:pt x="58" y="0"/>
                    </a:lnTo>
                    <a:lnTo>
                      <a:pt x="58" y="0"/>
                    </a:lnTo>
                    <a:lnTo>
                      <a:pt x="70" y="0"/>
                    </a:lnTo>
                    <a:lnTo>
                      <a:pt x="80" y="4"/>
                    </a:lnTo>
                    <a:lnTo>
                      <a:pt x="90" y="10"/>
                    </a:lnTo>
                    <a:lnTo>
                      <a:pt x="100" y="16"/>
                    </a:lnTo>
                    <a:lnTo>
                      <a:pt x="106" y="24"/>
                    </a:lnTo>
                    <a:lnTo>
                      <a:pt x="112" y="34"/>
                    </a:lnTo>
                    <a:lnTo>
                      <a:pt x="114" y="46"/>
                    </a:lnTo>
                    <a:lnTo>
                      <a:pt x="116" y="58"/>
                    </a:lnTo>
                    <a:lnTo>
                      <a:pt x="116" y="58"/>
                    </a:lnTo>
                    <a:lnTo>
                      <a:pt x="114" y="68"/>
                    </a:lnTo>
                    <a:lnTo>
                      <a:pt x="112" y="80"/>
                    </a:lnTo>
                    <a:lnTo>
                      <a:pt x="106" y="90"/>
                    </a:lnTo>
                    <a:lnTo>
                      <a:pt x="100" y="98"/>
                    </a:lnTo>
                    <a:lnTo>
                      <a:pt x="90" y="104"/>
                    </a:lnTo>
                    <a:lnTo>
                      <a:pt x="80" y="110"/>
                    </a:lnTo>
                    <a:lnTo>
                      <a:pt x="70" y="114"/>
                    </a:lnTo>
                    <a:lnTo>
                      <a:pt x="58" y="114"/>
                    </a:lnTo>
                    <a:lnTo>
                      <a:pt x="58" y="114"/>
                    </a:lnTo>
                    <a:close/>
                    <a:moveTo>
                      <a:pt x="58" y="16"/>
                    </a:moveTo>
                    <a:lnTo>
                      <a:pt x="58" y="16"/>
                    </a:lnTo>
                    <a:lnTo>
                      <a:pt x="50" y="16"/>
                    </a:lnTo>
                    <a:lnTo>
                      <a:pt x="42" y="18"/>
                    </a:lnTo>
                    <a:lnTo>
                      <a:pt x="36" y="22"/>
                    </a:lnTo>
                    <a:lnTo>
                      <a:pt x="30" y="28"/>
                    </a:lnTo>
                    <a:lnTo>
                      <a:pt x="24" y="34"/>
                    </a:lnTo>
                    <a:lnTo>
                      <a:pt x="20" y="42"/>
                    </a:lnTo>
                    <a:lnTo>
                      <a:pt x="18" y="48"/>
                    </a:lnTo>
                    <a:lnTo>
                      <a:pt x="16" y="58"/>
                    </a:lnTo>
                    <a:lnTo>
                      <a:pt x="16" y="58"/>
                    </a:lnTo>
                    <a:lnTo>
                      <a:pt x="18" y="66"/>
                    </a:lnTo>
                    <a:lnTo>
                      <a:pt x="20" y="74"/>
                    </a:lnTo>
                    <a:lnTo>
                      <a:pt x="24" y="80"/>
                    </a:lnTo>
                    <a:lnTo>
                      <a:pt x="30" y="86"/>
                    </a:lnTo>
                    <a:lnTo>
                      <a:pt x="36" y="92"/>
                    </a:lnTo>
                    <a:lnTo>
                      <a:pt x="42" y="96"/>
                    </a:lnTo>
                    <a:lnTo>
                      <a:pt x="50" y="98"/>
                    </a:lnTo>
                    <a:lnTo>
                      <a:pt x="58" y="98"/>
                    </a:lnTo>
                    <a:lnTo>
                      <a:pt x="58" y="98"/>
                    </a:lnTo>
                    <a:lnTo>
                      <a:pt x="66" y="98"/>
                    </a:lnTo>
                    <a:lnTo>
                      <a:pt x="74" y="96"/>
                    </a:lnTo>
                    <a:lnTo>
                      <a:pt x="82" y="92"/>
                    </a:lnTo>
                    <a:lnTo>
                      <a:pt x="88" y="86"/>
                    </a:lnTo>
                    <a:lnTo>
                      <a:pt x="92" y="80"/>
                    </a:lnTo>
                    <a:lnTo>
                      <a:pt x="96" y="74"/>
                    </a:lnTo>
                    <a:lnTo>
                      <a:pt x="98" y="66"/>
                    </a:lnTo>
                    <a:lnTo>
                      <a:pt x="100" y="58"/>
                    </a:lnTo>
                    <a:lnTo>
                      <a:pt x="100" y="58"/>
                    </a:lnTo>
                    <a:lnTo>
                      <a:pt x="98" y="48"/>
                    </a:lnTo>
                    <a:lnTo>
                      <a:pt x="96" y="40"/>
                    </a:lnTo>
                    <a:lnTo>
                      <a:pt x="92" y="34"/>
                    </a:lnTo>
                    <a:lnTo>
                      <a:pt x="88" y="28"/>
                    </a:lnTo>
                    <a:lnTo>
                      <a:pt x="82" y="22"/>
                    </a:lnTo>
                    <a:lnTo>
                      <a:pt x="74" y="18"/>
                    </a:lnTo>
                    <a:lnTo>
                      <a:pt x="66" y="16"/>
                    </a:lnTo>
                    <a:lnTo>
                      <a:pt x="58" y="16"/>
                    </a:lnTo>
                    <a:lnTo>
                      <a:pt x="58" y="16"/>
                    </a:lnTo>
                    <a:close/>
                  </a:path>
                </a:pathLst>
              </a:custGeom>
              <a:grpFill/>
              <a:ln w="9525">
                <a:solidFill>
                  <a:srgbClr val="FFC000"/>
                </a:solidFill>
                <a:round/>
              </a:ln>
            </p:spPr>
            <p:txBody>
              <a:bodyPr vert="horz" wrap="square" lIns="91440" tIns="45720" rIns="91440" bIns="45720" numCol="1" anchor="t" anchorCtr="0" compatLnSpc="1"/>
              <a:lstStyle/>
              <a:p>
                <a:endParaRPr lang="zh-CN" altLang="en-US"/>
              </a:p>
            </p:txBody>
          </p:sp>
        </p:grpSp>
      </p:grpSp>
      <p:grpSp>
        <p:nvGrpSpPr>
          <p:cNvPr id="12" name="组合 20"/>
          <p:cNvGrpSpPr/>
          <p:nvPr/>
        </p:nvGrpSpPr>
        <p:grpSpPr>
          <a:xfrm>
            <a:off x="1248229" y="3759203"/>
            <a:ext cx="870857" cy="870857"/>
            <a:chOff x="1248229" y="3759203"/>
            <a:chExt cx="870857" cy="870857"/>
          </a:xfrm>
        </p:grpSpPr>
        <p:sp>
          <p:nvSpPr>
            <p:cNvPr id="13" name="椭圆 12"/>
            <p:cNvSpPr/>
            <p:nvPr/>
          </p:nvSpPr>
          <p:spPr>
            <a:xfrm>
              <a:off x="1248229" y="3759203"/>
              <a:ext cx="870857" cy="87085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Freeform 145"/>
            <p:cNvSpPr>
              <a:spLocks noEditPoints="1"/>
            </p:cNvSpPr>
            <p:nvPr/>
          </p:nvSpPr>
          <p:spPr bwMode="auto">
            <a:xfrm>
              <a:off x="1414461" y="3919993"/>
              <a:ext cx="566808" cy="512307"/>
            </a:xfrm>
            <a:custGeom>
              <a:avLst/>
              <a:gdLst/>
              <a:ahLst/>
              <a:cxnLst>
                <a:cxn ang="0">
                  <a:pos x="182" y="282"/>
                </a:cxn>
                <a:cxn ang="0">
                  <a:pos x="130" y="180"/>
                </a:cxn>
                <a:cxn ang="0">
                  <a:pos x="58" y="282"/>
                </a:cxn>
                <a:cxn ang="0">
                  <a:pos x="50" y="282"/>
                </a:cxn>
                <a:cxn ang="0">
                  <a:pos x="42" y="278"/>
                </a:cxn>
                <a:cxn ang="0">
                  <a:pos x="36" y="268"/>
                </a:cxn>
                <a:cxn ang="0">
                  <a:pos x="36" y="166"/>
                </a:cxn>
                <a:cxn ang="0">
                  <a:pos x="16" y="166"/>
                </a:cxn>
                <a:cxn ang="0">
                  <a:pos x="4" y="164"/>
                </a:cxn>
                <a:cxn ang="0">
                  <a:pos x="0" y="158"/>
                </a:cxn>
                <a:cxn ang="0">
                  <a:pos x="0" y="156"/>
                </a:cxn>
                <a:cxn ang="0">
                  <a:pos x="0" y="146"/>
                </a:cxn>
                <a:cxn ang="0">
                  <a:pos x="138" y="8"/>
                </a:cxn>
                <a:cxn ang="0">
                  <a:pos x="146" y="2"/>
                </a:cxn>
                <a:cxn ang="0">
                  <a:pos x="156" y="0"/>
                </a:cxn>
                <a:cxn ang="0">
                  <a:pos x="174" y="8"/>
                </a:cxn>
                <a:cxn ang="0">
                  <a:pos x="306" y="142"/>
                </a:cxn>
                <a:cxn ang="0">
                  <a:pos x="312" y="152"/>
                </a:cxn>
                <a:cxn ang="0">
                  <a:pos x="312" y="158"/>
                </a:cxn>
                <a:cxn ang="0">
                  <a:pos x="310" y="160"/>
                </a:cxn>
                <a:cxn ang="0">
                  <a:pos x="302" y="166"/>
                </a:cxn>
                <a:cxn ang="0">
                  <a:pos x="276" y="166"/>
                </a:cxn>
                <a:cxn ang="0">
                  <a:pos x="276" y="262"/>
                </a:cxn>
                <a:cxn ang="0">
                  <a:pos x="274" y="274"/>
                </a:cxn>
                <a:cxn ang="0">
                  <a:pos x="268" y="280"/>
                </a:cxn>
                <a:cxn ang="0">
                  <a:pos x="258" y="282"/>
                </a:cxn>
                <a:cxn ang="0">
                  <a:pos x="196" y="268"/>
                </a:cxn>
                <a:cxn ang="0">
                  <a:pos x="258" y="268"/>
                </a:cxn>
                <a:cxn ang="0">
                  <a:pos x="260" y="268"/>
                </a:cxn>
                <a:cxn ang="0">
                  <a:pos x="260" y="152"/>
                </a:cxn>
                <a:cxn ang="0">
                  <a:pos x="296" y="152"/>
                </a:cxn>
                <a:cxn ang="0">
                  <a:pos x="296" y="152"/>
                </a:cxn>
                <a:cxn ang="0">
                  <a:pos x="164" y="18"/>
                </a:cxn>
                <a:cxn ang="0">
                  <a:pos x="160" y="16"/>
                </a:cxn>
                <a:cxn ang="0">
                  <a:pos x="152" y="16"/>
                </a:cxn>
                <a:cxn ang="0">
                  <a:pos x="16" y="152"/>
                </a:cxn>
                <a:cxn ang="0">
                  <a:pos x="14" y="152"/>
                </a:cxn>
                <a:cxn ang="0">
                  <a:pos x="16" y="152"/>
                </a:cxn>
                <a:cxn ang="0">
                  <a:pos x="50" y="262"/>
                </a:cxn>
                <a:cxn ang="0">
                  <a:pos x="52" y="266"/>
                </a:cxn>
                <a:cxn ang="0">
                  <a:pos x="52" y="266"/>
                </a:cxn>
                <a:cxn ang="0">
                  <a:pos x="114" y="268"/>
                </a:cxn>
                <a:cxn ang="0">
                  <a:pos x="196" y="164"/>
                </a:cxn>
              </a:cxnLst>
              <a:rect l="0" t="0" r="r" b="b"/>
              <a:pathLst>
                <a:path w="312" h="282">
                  <a:moveTo>
                    <a:pt x="258" y="282"/>
                  </a:moveTo>
                  <a:lnTo>
                    <a:pt x="182" y="282"/>
                  </a:lnTo>
                  <a:lnTo>
                    <a:pt x="182" y="180"/>
                  </a:lnTo>
                  <a:lnTo>
                    <a:pt x="130" y="180"/>
                  </a:lnTo>
                  <a:lnTo>
                    <a:pt x="130" y="282"/>
                  </a:lnTo>
                  <a:lnTo>
                    <a:pt x="58" y="282"/>
                  </a:lnTo>
                  <a:lnTo>
                    <a:pt x="58" y="282"/>
                  </a:lnTo>
                  <a:lnTo>
                    <a:pt x="50" y="282"/>
                  </a:lnTo>
                  <a:lnTo>
                    <a:pt x="46" y="280"/>
                  </a:lnTo>
                  <a:lnTo>
                    <a:pt x="42" y="278"/>
                  </a:lnTo>
                  <a:lnTo>
                    <a:pt x="38" y="274"/>
                  </a:lnTo>
                  <a:lnTo>
                    <a:pt x="36" y="268"/>
                  </a:lnTo>
                  <a:lnTo>
                    <a:pt x="36" y="262"/>
                  </a:lnTo>
                  <a:lnTo>
                    <a:pt x="36" y="166"/>
                  </a:lnTo>
                  <a:lnTo>
                    <a:pt x="16" y="166"/>
                  </a:lnTo>
                  <a:lnTo>
                    <a:pt x="16" y="166"/>
                  </a:lnTo>
                  <a:lnTo>
                    <a:pt x="8" y="166"/>
                  </a:lnTo>
                  <a:lnTo>
                    <a:pt x="4" y="164"/>
                  </a:lnTo>
                  <a:lnTo>
                    <a:pt x="2" y="160"/>
                  </a:lnTo>
                  <a:lnTo>
                    <a:pt x="0" y="158"/>
                  </a:lnTo>
                  <a:lnTo>
                    <a:pt x="0" y="158"/>
                  </a:lnTo>
                  <a:lnTo>
                    <a:pt x="0" y="156"/>
                  </a:lnTo>
                  <a:lnTo>
                    <a:pt x="0" y="152"/>
                  </a:lnTo>
                  <a:lnTo>
                    <a:pt x="0" y="146"/>
                  </a:lnTo>
                  <a:lnTo>
                    <a:pt x="4" y="142"/>
                  </a:lnTo>
                  <a:lnTo>
                    <a:pt x="138" y="8"/>
                  </a:lnTo>
                  <a:lnTo>
                    <a:pt x="138" y="8"/>
                  </a:lnTo>
                  <a:lnTo>
                    <a:pt x="146" y="2"/>
                  </a:lnTo>
                  <a:lnTo>
                    <a:pt x="156" y="0"/>
                  </a:lnTo>
                  <a:lnTo>
                    <a:pt x="156" y="0"/>
                  </a:lnTo>
                  <a:lnTo>
                    <a:pt x="166" y="2"/>
                  </a:lnTo>
                  <a:lnTo>
                    <a:pt x="174" y="8"/>
                  </a:lnTo>
                  <a:lnTo>
                    <a:pt x="306" y="142"/>
                  </a:lnTo>
                  <a:lnTo>
                    <a:pt x="306" y="142"/>
                  </a:lnTo>
                  <a:lnTo>
                    <a:pt x="310" y="146"/>
                  </a:lnTo>
                  <a:lnTo>
                    <a:pt x="312" y="152"/>
                  </a:lnTo>
                  <a:lnTo>
                    <a:pt x="312" y="156"/>
                  </a:lnTo>
                  <a:lnTo>
                    <a:pt x="312" y="158"/>
                  </a:lnTo>
                  <a:lnTo>
                    <a:pt x="312" y="158"/>
                  </a:lnTo>
                  <a:lnTo>
                    <a:pt x="310" y="160"/>
                  </a:lnTo>
                  <a:lnTo>
                    <a:pt x="308" y="164"/>
                  </a:lnTo>
                  <a:lnTo>
                    <a:pt x="302" y="166"/>
                  </a:lnTo>
                  <a:lnTo>
                    <a:pt x="296" y="166"/>
                  </a:lnTo>
                  <a:lnTo>
                    <a:pt x="276" y="166"/>
                  </a:lnTo>
                  <a:lnTo>
                    <a:pt x="276" y="262"/>
                  </a:lnTo>
                  <a:lnTo>
                    <a:pt x="276" y="262"/>
                  </a:lnTo>
                  <a:lnTo>
                    <a:pt x="276" y="268"/>
                  </a:lnTo>
                  <a:lnTo>
                    <a:pt x="274" y="274"/>
                  </a:lnTo>
                  <a:lnTo>
                    <a:pt x="272" y="278"/>
                  </a:lnTo>
                  <a:lnTo>
                    <a:pt x="268" y="280"/>
                  </a:lnTo>
                  <a:lnTo>
                    <a:pt x="264" y="282"/>
                  </a:lnTo>
                  <a:lnTo>
                    <a:pt x="258" y="282"/>
                  </a:lnTo>
                  <a:lnTo>
                    <a:pt x="258" y="282"/>
                  </a:lnTo>
                  <a:close/>
                  <a:moveTo>
                    <a:pt x="196" y="268"/>
                  </a:moveTo>
                  <a:lnTo>
                    <a:pt x="258" y="268"/>
                  </a:lnTo>
                  <a:lnTo>
                    <a:pt x="258" y="268"/>
                  </a:lnTo>
                  <a:lnTo>
                    <a:pt x="260" y="268"/>
                  </a:lnTo>
                  <a:lnTo>
                    <a:pt x="260" y="268"/>
                  </a:lnTo>
                  <a:lnTo>
                    <a:pt x="260" y="262"/>
                  </a:lnTo>
                  <a:lnTo>
                    <a:pt x="260" y="152"/>
                  </a:lnTo>
                  <a:lnTo>
                    <a:pt x="296" y="152"/>
                  </a:lnTo>
                  <a:lnTo>
                    <a:pt x="296" y="152"/>
                  </a:lnTo>
                  <a:lnTo>
                    <a:pt x="296" y="152"/>
                  </a:lnTo>
                  <a:lnTo>
                    <a:pt x="296" y="152"/>
                  </a:lnTo>
                  <a:lnTo>
                    <a:pt x="296" y="152"/>
                  </a:lnTo>
                  <a:lnTo>
                    <a:pt x="164" y="18"/>
                  </a:lnTo>
                  <a:lnTo>
                    <a:pt x="164" y="18"/>
                  </a:lnTo>
                  <a:lnTo>
                    <a:pt x="160" y="16"/>
                  </a:lnTo>
                  <a:lnTo>
                    <a:pt x="156" y="14"/>
                  </a:lnTo>
                  <a:lnTo>
                    <a:pt x="152" y="16"/>
                  </a:lnTo>
                  <a:lnTo>
                    <a:pt x="148" y="18"/>
                  </a:lnTo>
                  <a:lnTo>
                    <a:pt x="16" y="152"/>
                  </a:lnTo>
                  <a:lnTo>
                    <a:pt x="16" y="152"/>
                  </a:lnTo>
                  <a:lnTo>
                    <a:pt x="14" y="152"/>
                  </a:lnTo>
                  <a:lnTo>
                    <a:pt x="14" y="152"/>
                  </a:lnTo>
                  <a:lnTo>
                    <a:pt x="16" y="152"/>
                  </a:lnTo>
                  <a:lnTo>
                    <a:pt x="50" y="152"/>
                  </a:lnTo>
                  <a:lnTo>
                    <a:pt x="50" y="262"/>
                  </a:lnTo>
                  <a:lnTo>
                    <a:pt x="50" y="262"/>
                  </a:lnTo>
                  <a:lnTo>
                    <a:pt x="52" y="266"/>
                  </a:lnTo>
                  <a:lnTo>
                    <a:pt x="52" y="266"/>
                  </a:lnTo>
                  <a:lnTo>
                    <a:pt x="52" y="266"/>
                  </a:lnTo>
                  <a:lnTo>
                    <a:pt x="58" y="268"/>
                  </a:lnTo>
                  <a:lnTo>
                    <a:pt x="114" y="268"/>
                  </a:lnTo>
                  <a:lnTo>
                    <a:pt x="114" y="164"/>
                  </a:lnTo>
                  <a:lnTo>
                    <a:pt x="196" y="164"/>
                  </a:lnTo>
                  <a:lnTo>
                    <a:pt x="196" y="268"/>
                  </a:lnTo>
                  <a:close/>
                </a:path>
              </a:pathLst>
            </a:custGeom>
            <a:solidFill>
              <a:schemeClr val="bg1"/>
            </a:solidFill>
            <a:ln w="9525">
              <a:solidFill>
                <a:srgbClr val="FFC000"/>
              </a:solidFill>
              <a:round/>
            </a:ln>
          </p:spPr>
          <p:txBody>
            <a:bodyPr vert="horz" wrap="square" lIns="91440" tIns="45720" rIns="91440" bIns="45720" numCol="1" anchor="t" anchorCtr="0" compatLnSpc="1"/>
            <a:lstStyle/>
            <a:p>
              <a:endParaRPr lang="zh-CN" altLang="en-US"/>
            </a:p>
          </p:txBody>
        </p:sp>
      </p:grpSp>
      <p:grpSp>
        <p:nvGrpSpPr>
          <p:cNvPr id="15" name="组合 24"/>
          <p:cNvGrpSpPr/>
          <p:nvPr/>
        </p:nvGrpSpPr>
        <p:grpSpPr>
          <a:xfrm>
            <a:off x="1248229" y="5094518"/>
            <a:ext cx="870857" cy="870857"/>
            <a:chOff x="1248229" y="5094518"/>
            <a:chExt cx="870857" cy="870857"/>
          </a:xfrm>
        </p:grpSpPr>
        <p:sp>
          <p:nvSpPr>
            <p:cNvPr id="16" name="椭圆 15"/>
            <p:cNvSpPr/>
            <p:nvPr/>
          </p:nvSpPr>
          <p:spPr>
            <a:xfrm>
              <a:off x="1248229" y="5094518"/>
              <a:ext cx="870857" cy="87085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Freeform 148"/>
            <p:cNvSpPr>
              <a:spLocks noEditPoints="1"/>
            </p:cNvSpPr>
            <p:nvPr/>
          </p:nvSpPr>
          <p:spPr bwMode="auto">
            <a:xfrm>
              <a:off x="1415369" y="5274358"/>
              <a:ext cx="540500" cy="568761"/>
            </a:xfrm>
            <a:custGeom>
              <a:avLst/>
              <a:gdLst/>
              <a:ahLst/>
              <a:cxnLst>
                <a:cxn ang="0">
                  <a:pos x="238" y="8"/>
                </a:cxn>
                <a:cxn ang="0">
                  <a:pos x="234" y="2"/>
                </a:cxn>
                <a:cxn ang="0">
                  <a:pos x="78" y="0"/>
                </a:cxn>
                <a:cxn ang="0">
                  <a:pos x="72" y="2"/>
                </a:cxn>
                <a:cxn ang="0">
                  <a:pos x="68" y="48"/>
                </a:cxn>
                <a:cxn ang="0">
                  <a:pos x="16" y="50"/>
                </a:cxn>
                <a:cxn ang="0">
                  <a:pos x="0" y="74"/>
                </a:cxn>
                <a:cxn ang="0">
                  <a:pos x="2" y="88"/>
                </a:cxn>
                <a:cxn ang="0">
                  <a:pos x="44" y="162"/>
                </a:cxn>
                <a:cxn ang="0">
                  <a:pos x="44" y="162"/>
                </a:cxn>
                <a:cxn ang="0">
                  <a:pos x="62" y="178"/>
                </a:cxn>
                <a:cxn ang="0">
                  <a:pos x="72" y="194"/>
                </a:cxn>
                <a:cxn ang="0">
                  <a:pos x="96" y="228"/>
                </a:cxn>
                <a:cxn ang="0">
                  <a:pos x="132" y="248"/>
                </a:cxn>
                <a:cxn ang="0">
                  <a:pos x="126" y="272"/>
                </a:cxn>
                <a:cxn ang="0">
                  <a:pos x="106" y="280"/>
                </a:cxn>
                <a:cxn ang="0">
                  <a:pos x="98" y="308"/>
                </a:cxn>
                <a:cxn ang="0">
                  <a:pos x="72" y="310"/>
                </a:cxn>
                <a:cxn ang="0">
                  <a:pos x="72" y="320"/>
                </a:cxn>
                <a:cxn ang="0">
                  <a:pos x="114" y="322"/>
                </a:cxn>
                <a:cxn ang="0">
                  <a:pos x="228" y="322"/>
                </a:cxn>
                <a:cxn ang="0">
                  <a:pos x="236" y="314"/>
                </a:cxn>
                <a:cxn ang="0">
                  <a:pos x="228" y="308"/>
                </a:cxn>
                <a:cxn ang="0">
                  <a:pos x="208" y="300"/>
                </a:cxn>
                <a:cxn ang="0">
                  <a:pos x="190" y="274"/>
                </a:cxn>
                <a:cxn ang="0">
                  <a:pos x="160" y="250"/>
                </a:cxn>
                <a:cxn ang="0">
                  <a:pos x="188" y="244"/>
                </a:cxn>
                <a:cxn ang="0">
                  <a:pos x="220" y="218"/>
                </a:cxn>
                <a:cxn ang="0">
                  <a:pos x="236" y="180"/>
                </a:cxn>
                <a:cxn ang="0">
                  <a:pos x="252" y="174"/>
                </a:cxn>
                <a:cxn ang="0">
                  <a:pos x="262" y="162"/>
                </a:cxn>
                <a:cxn ang="0">
                  <a:pos x="302" y="88"/>
                </a:cxn>
                <a:cxn ang="0">
                  <a:pos x="306" y="82"/>
                </a:cxn>
                <a:cxn ang="0">
                  <a:pos x="304" y="64"/>
                </a:cxn>
                <a:cxn ang="0">
                  <a:pos x="280" y="48"/>
                </a:cxn>
                <a:cxn ang="0">
                  <a:pos x="68" y="164"/>
                </a:cxn>
                <a:cxn ang="0">
                  <a:pos x="56" y="154"/>
                </a:cxn>
                <a:cxn ang="0">
                  <a:pos x="16" y="82"/>
                </a:cxn>
                <a:cxn ang="0">
                  <a:pos x="14" y="74"/>
                </a:cxn>
                <a:cxn ang="0">
                  <a:pos x="18" y="66"/>
                </a:cxn>
                <a:cxn ang="0">
                  <a:pos x="68" y="64"/>
                </a:cxn>
                <a:cxn ang="0">
                  <a:pos x="180" y="286"/>
                </a:cxn>
                <a:cxn ang="0">
                  <a:pos x="192" y="296"/>
                </a:cxn>
                <a:cxn ang="0">
                  <a:pos x="112" y="308"/>
                </a:cxn>
                <a:cxn ang="0">
                  <a:pos x="114" y="296"/>
                </a:cxn>
                <a:cxn ang="0">
                  <a:pos x="126" y="286"/>
                </a:cxn>
                <a:cxn ang="0">
                  <a:pos x="222" y="56"/>
                </a:cxn>
                <a:cxn ang="0">
                  <a:pos x="222" y="172"/>
                </a:cxn>
                <a:cxn ang="0">
                  <a:pos x="222" y="174"/>
                </a:cxn>
                <a:cxn ang="0">
                  <a:pos x="208" y="208"/>
                </a:cxn>
                <a:cxn ang="0">
                  <a:pos x="178" y="232"/>
                </a:cxn>
                <a:cxn ang="0">
                  <a:pos x="152" y="236"/>
                </a:cxn>
                <a:cxn ang="0">
                  <a:pos x="116" y="226"/>
                </a:cxn>
                <a:cxn ang="0">
                  <a:pos x="90" y="198"/>
                </a:cxn>
                <a:cxn ang="0">
                  <a:pos x="84" y="172"/>
                </a:cxn>
                <a:cxn ang="0">
                  <a:pos x="82" y="56"/>
                </a:cxn>
                <a:cxn ang="0">
                  <a:pos x="222" y="56"/>
                </a:cxn>
                <a:cxn ang="0">
                  <a:pos x="290" y="82"/>
                </a:cxn>
                <a:cxn ang="0">
                  <a:pos x="250" y="154"/>
                </a:cxn>
                <a:cxn ang="0">
                  <a:pos x="238" y="164"/>
                </a:cxn>
                <a:cxn ang="0">
                  <a:pos x="280" y="64"/>
                </a:cxn>
                <a:cxn ang="0">
                  <a:pos x="290" y="70"/>
                </a:cxn>
                <a:cxn ang="0">
                  <a:pos x="290" y="80"/>
                </a:cxn>
              </a:cxnLst>
              <a:rect l="0" t="0" r="r" b="b"/>
              <a:pathLst>
                <a:path w="306" h="322">
                  <a:moveTo>
                    <a:pt x="280" y="48"/>
                  </a:moveTo>
                  <a:lnTo>
                    <a:pt x="238" y="48"/>
                  </a:lnTo>
                  <a:lnTo>
                    <a:pt x="238" y="8"/>
                  </a:lnTo>
                  <a:lnTo>
                    <a:pt x="238" y="8"/>
                  </a:lnTo>
                  <a:lnTo>
                    <a:pt x="236" y="4"/>
                  </a:lnTo>
                  <a:lnTo>
                    <a:pt x="234" y="2"/>
                  </a:lnTo>
                  <a:lnTo>
                    <a:pt x="232" y="0"/>
                  </a:lnTo>
                  <a:lnTo>
                    <a:pt x="228" y="0"/>
                  </a:lnTo>
                  <a:lnTo>
                    <a:pt x="78" y="0"/>
                  </a:lnTo>
                  <a:lnTo>
                    <a:pt x="78" y="0"/>
                  </a:lnTo>
                  <a:lnTo>
                    <a:pt x="74" y="0"/>
                  </a:lnTo>
                  <a:lnTo>
                    <a:pt x="72" y="2"/>
                  </a:lnTo>
                  <a:lnTo>
                    <a:pt x="70" y="4"/>
                  </a:lnTo>
                  <a:lnTo>
                    <a:pt x="68" y="8"/>
                  </a:lnTo>
                  <a:lnTo>
                    <a:pt x="68" y="48"/>
                  </a:lnTo>
                  <a:lnTo>
                    <a:pt x="26" y="48"/>
                  </a:lnTo>
                  <a:lnTo>
                    <a:pt x="26" y="48"/>
                  </a:lnTo>
                  <a:lnTo>
                    <a:pt x="16" y="50"/>
                  </a:lnTo>
                  <a:lnTo>
                    <a:pt x="8" y="56"/>
                  </a:lnTo>
                  <a:lnTo>
                    <a:pt x="2" y="64"/>
                  </a:lnTo>
                  <a:lnTo>
                    <a:pt x="0" y="74"/>
                  </a:lnTo>
                  <a:lnTo>
                    <a:pt x="0" y="74"/>
                  </a:lnTo>
                  <a:lnTo>
                    <a:pt x="0" y="82"/>
                  </a:lnTo>
                  <a:lnTo>
                    <a:pt x="2" y="88"/>
                  </a:lnTo>
                  <a:lnTo>
                    <a:pt x="2" y="88"/>
                  </a:lnTo>
                  <a:lnTo>
                    <a:pt x="4" y="88"/>
                  </a:lnTo>
                  <a:lnTo>
                    <a:pt x="44" y="162"/>
                  </a:lnTo>
                  <a:lnTo>
                    <a:pt x="44" y="162"/>
                  </a:lnTo>
                  <a:lnTo>
                    <a:pt x="44" y="162"/>
                  </a:lnTo>
                  <a:lnTo>
                    <a:pt x="44" y="162"/>
                  </a:lnTo>
                  <a:lnTo>
                    <a:pt x="48" y="168"/>
                  </a:lnTo>
                  <a:lnTo>
                    <a:pt x="54" y="174"/>
                  </a:lnTo>
                  <a:lnTo>
                    <a:pt x="62" y="178"/>
                  </a:lnTo>
                  <a:lnTo>
                    <a:pt x="70" y="180"/>
                  </a:lnTo>
                  <a:lnTo>
                    <a:pt x="70" y="180"/>
                  </a:lnTo>
                  <a:lnTo>
                    <a:pt x="72" y="194"/>
                  </a:lnTo>
                  <a:lnTo>
                    <a:pt x="78" y="208"/>
                  </a:lnTo>
                  <a:lnTo>
                    <a:pt x="86" y="218"/>
                  </a:lnTo>
                  <a:lnTo>
                    <a:pt x="96" y="228"/>
                  </a:lnTo>
                  <a:lnTo>
                    <a:pt x="106" y="236"/>
                  </a:lnTo>
                  <a:lnTo>
                    <a:pt x="118" y="244"/>
                  </a:lnTo>
                  <a:lnTo>
                    <a:pt x="132" y="248"/>
                  </a:lnTo>
                  <a:lnTo>
                    <a:pt x="146" y="250"/>
                  </a:lnTo>
                  <a:lnTo>
                    <a:pt x="146" y="272"/>
                  </a:lnTo>
                  <a:lnTo>
                    <a:pt x="126" y="272"/>
                  </a:lnTo>
                  <a:lnTo>
                    <a:pt x="126" y="272"/>
                  </a:lnTo>
                  <a:lnTo>
                    <a:pt x="114" y="274"/>
                  </a:lnTo>
                  <a:lnTo>
                    <a:pt x="106" y="280"/>
                  </a:lnTo>
                  <a:lnTo>
                    <a:pt x="100" y="290"/>
                  </a:lnTo>
                  <a:lnTo>
                    <a:pt x="98" y="300"/>
                  </a:lnTo>
                  <a:lnTo>
                    <a:pt x="98" y="308"/>
                  </a:lnTo>
                  <a:lnTo>
                    <a:pt x="78" y="308"/>
                  </a:lnTo>
                  <a:lnTo>
                    <a:pt x="78" y="308"/>
                  </a:lnTo>
                  <a:lnTo>
                    <a:pt x="72" y="310"/>
                  </a:lnTo>
                  <a:lnTo>
                    <a:pt x="70" y="314"/>
                  </a:lnTo>
                  <a:lnTo>
                    <a:pt x="70" y="314"/>
                  </a:lnTo>
                  <a:lnTo>
                    <a:pt x="72" y="320"/>
                  </a:lnTo>
                  <a:lnTo>
                    <a:pt x="78" y="322"/>
                  </a:lnTo>
                  <a:lnTo>
                    <a:pt x="98" y="322"/>
                  </a:lnTo>
                  <a:lnTo>
                    <a:pt x="114" y="322"/>
                  </a:lnTo>
                  <a:lnTo>
                    <a:pt x="192" y="322"/>
                  </a:lnTo>
                  <a:lnTo>
                    <a:pt x="208" y="322"/>
                  </a:lnTo>
                  <a:lnTo>
                    <a:pt x="228" y="322"/>
                  </a:lnTo>
                  <a:lnTo>
                    <a:pt x="228" y="322"/>
                  </a:lnTo>
                  <a:lnTo>
                    <a:pt x="234" y="320"/>
                  </a:lnTo>
                  <a:lnTo>
                    <a:pt x="236" y="314"/>
                  </a:lnTo>
                  <a:lnTo>
                    <a:pt x="236" y="314"/>
                  </a:lnTo>
                  <a:lnTo>
                    <a:pt x="234" y="310"/>
                  </a:lnTo>
                  <a:lnTo>
                    <a:pt x="228" y="308"/>
                  </a:lnTo>
                  <a:lnTo>
                    <a:pt x="208" y="308"/>
                  </a:lnTo>
                  <a:lnTo>
                    <a:pt x="208" y="300"/>
                  </a:lnTo>
                  <a:lnTo>
                    <a:pt x="208" y="300"/>
                  </a:lnTo>
                  <a:lnTo>
                    <a:pt x="206" y="290"/>
                  </a:lnTo>
                  <a:lnTo>
                    <a:pt x="200" y="280"/>
                  </a:lnTo>
                  <a:lnTo>
                    <a:pt x="190" y="274"/>
                  </a:lnTo>
                  <a:lnTo>
                    <a:pt x="180" y="272"/>
                  </a:lnTo>
                  <a:lnTo>
                    <a:pt x="160" y="272"/>
                  </a:lnTo>
                  <a:lnTo>
                    <a:pt x="160" y="250"/>
                  </a:lnTo>
                  <a:lnTo>
                    <a:pt x="160" y="250"/>
                  </a:lnTo>
                  <a:lnTo>
                    <a:pt x="174" y="248"/>
                  </a:lnTo>
                  <a:lnTo>
                    <a:pt x="188" y="244"/>
                  </a:lnTo>
                  <a:lnTo>
                    <a:pt x="200" y="236"/>
                  </a:lnTo>
                  <a:lnTo>
                    <a:pt x="210" y="228"/>
                  </a:lnTo>
                  <a:lnTo>
                    <a:pt x="220" y="218"/>
                  </a:lnTo>
                  <a:lnTo>
                    <a:pt x="228" y="208"/>
                  </a:lnTo>
                  <a:lnTo>
                    <a:pt x="232" y="194"/>
                  </a:lnTo>
                  <a:lnTo>
                    <a:pt x="236" y="180"/>
                  </a:lnTo>
                  <a:lnTo>
                    <a:pt x="236" y="180"/>
                  </a:lnTo>
                  <a:lnTo>
                    <a:pt x="244" y="178"/>
                  </a:lnTo>
                  <a:lnTo>
                    <a:pt x="252" y="174"/>
                  </a:lnTo>
                  <a:lnTo>
                    <a:pt x="258" y="168"/>
                  </a:lnTo>
                  <a:lnTo>
                    <a:pt x="262" y="162"/>
                  </a:lnTo>
                  <a:lnTo>
                    <a:pt x="262" y="162"/>
                  </a:lnTo>
                  <a:lnTo>
                    <a:pt x="262" y="162"/>
                  </a:lnTo>
                  <a:lnTo>
                    <a:pt x="302" y="88"/>
                  </a:lnTo>
                  <a:lnTo>
                    <a:pt x="302" y="88"/>
                  </a:lnTo>
                  <a:lnTo>
                    <a:pt x="302" y="88"/>
                  </a:lnTo>
                  <a:lnTo>
                    <a:pt x="302" y="88"/>
                  </a:lnTo>
                  <a:lnTo>
                    <a:pt x="306" y="82"/>
                  </a:lnTo>
                  <a:lnTo>
                    <a:pt x="306" y="74"/>
                  </a:lnTo>
                  <a:lnTo>
                    <a:pt x="306" y="74"/>
                  </a:lnTo>
                  <a:lnTo>
                    <a:pt x="304" y="64"/>
                  </a:lnTo>
                  <a:lnTo>
                    <a:pt x="298" y="56"/>
                  </a:lnTo>
                  <a:lnTo>
                    <a:pt x="290" y="50"/>
                  </a:lnTo>
                  <a:lnTo>
                    <a:pt x="280" y="48"/>
                  </a:lnTo>
                  <a:lnTo>
                    <a:pt x="280" y="48"/>
                  </a:lnTo>
                  <a:close/>
                  <a:moveTo>
                    <a:pt x="68" y="164"/>
                  </a:moveTo>
                  <a:lnTo>
                    <a:pt x="68" y="164"/>
                  </a:lnTo>
                  <a:lnTo>
                    <a:pt x="62" y="160"/>
                  </a:lnTo>
                  <a:lnTo>
                    <a:pt x="56" y="154"/>
                  </a:lnTo>
                  <a:lnTo>
                    <a:pt x="56" y="154"/>
                  </a:lnTo>
                  <a:lnTo>
                    <a:pt x="56" y="154"/>
                  </a:lnTo>
                  <a:lnTo>
                    <a:pt x="16" y="82"/>
                  </a:lnTo>
                  <a:lnTo>
                    <a:pt x="16" y="82"/>
                  </a:lnTo>
                  <a:lnTo>
                    <a:pt x="16" y="80"/>
                  </a:lnTo>
                  <a:lnTo>
                    <a:pt x="16" y="80"/>
                  </a:lnTo>
                  <a:lnTo>
                    <a:pt x="14" y="74"/>
                  </a:lnTo>
                  <a:lnTo>
                    <a:pt x="14" y="74"/>
                  </a:lnTo>
                  <a:lnTo>
                    <a:pt x="16" y="70"/>
                  </a:lnTo>
                  <a:lnTo>
                    <a:pt x="18" y="66"/>
                  </a:lnTo>
                  <a:lnTo>
                    <a:pt x="22" y="64"/>
                  </a:lnTo>
                  <a:lnTo>
                    <a:pt x="26" y="64"/>
                  </a:lnTo>
                  <a:lnTo>
                    <a:pt x="68" y="64"/>
                  </a:lnTo>
                  <a:lnTo>
                    <a:pt x="68" y="164"/>
                  </a:lnTo>
                  <a:close/>
                  <a:moveTo>
                    <a:pt x="180" y="286"/>
                  </a:moveTo>
                  <a:lnTo>
                    <a:pt x="180" y="286"/>
                  </a:lnTo>
                  <a:lnTo>
                    <a:pt x="186" y="288"/>
                  </a:lnTo>
                  <a:lnTo>
                    <a:pt x="190" y="290"/>
                  </a:lnTo>
                  <a:lnTo>
                    <a:pt x="192" y="296"/>
                  </a:lnTo>
                  <a:lnTo>
                    <a:pt x="194" y="300"/>
                  </a:lnTo>
                  <a:lnTo>
                    <a:pt x="194" y="308"/>
                  </a:lnTo>
                  <a:lnTo>
                    <a:pt x="112" y="308"/>
                  </a:lnTo>
                  <a:lnTo>
                    <a:pt x="112" y="300"/>
                  </a:lnTo>
                  <a:lnTo>
                    <a:pt x="112" y="300"/>
                  </a:lnTo>
                  <a:lnTo>
                    <a:pt x="114" y="296"/>
                  </a:lnTo>
                  <a:lnTo>
                    <a:pt x="116" y="290"/>
                  </a:lnTo>
                  <a:lnTo>
                    <a:pt x="120" y="288"/>
                  </a:lnTo>
                  <a:lnTo>
                    <a:pt x="126" y="286"/>
                  </a:lnTo>
                  <a:lnTo>
                    <a:pt x="152" y="286"/>
                  </a:lnTo>
                  <a:lnTo>
                    <a:pt x="180" y="286"/>
                  </a:lnTo>
                  <a:close/>
                  <a:moveTo>
                    <a:pt x="222" y="56"/>
                  </a:moveTo>
                  <a:lnTo>
                    <a:pt x="222" y="170"/>
                  </a:lnTo>
                  <a:lnTo>
                    <a:pt x="222" y="170"/>
                  </a:lnTo>
                  <a:lnTo>
                    <a:pt x="222" y="172"/>
                  </a:lnTo>
                  <a:lnTo>
                    <a:pt x="222" y="172"/>
                  </a:lnTo>
                  <a:lnTo>
                    <a:pt x="222" y="174"/>
                  </a:lnTo>
                  <a:lnTo>
                    <a:pt x="222" y="174"/>
                  </a:lnTo>
                  <a:lnTo>
                    <a:pt x="220" y="186"/>
                  </a:lnTo>
                  <a:lnTo>
                    <a:pt x="216" y="198"/>
                  </a:lnTo>
                  <a:lnTo>
                    <a:pt x="208" y="208"/>
                  </a:lnTo>
                  <a:lnTo>
                    <a:pt x="200" y="218"/>
                  </a:lnTo>
                  <a:lnTo>
                    <a:pt x="190" y="226"/>
                  </a:lnTo>
                  <a:lnTo>
                    <a:pt x="178" y="232"/>
                  </a:lnTo>
                  <a:lnTo>
                    <a:pt x="166" y="234"/>
                  </a:lnTo>
                  <a:lnTo>
                    <a:pt x="152" y="236"/>
                  </a:lnTo>
                  <a:lnTo>
                    <a:pt x="152" y="236"/>
                  </a:lnTo>
                  <a:lnTo>
                    <a:pt x="140" y="234"/>
                  </a:lnTo>
                  <a:lnTo>
                    <a:pt x="128" y="232"/>
                  </a:lnTo>
                  <a:lnTo>
                    <a:pt x="116" y="226"/>
                  </a:lnTo>
                  <a:lnTo>
                    <a:pt x="106" y="218"/>
                  </a:lnTo>
                  <a:lnTo>
                    <a:pt x="98" y="208"/>
                  </a:lnTo>
                  <a:lnTo>
                    <a:pt x="90" y="198"/>
                  </a:lnTo>
                  <a:lnTo>
                    <a:pt x="86" y="186"/>
                  </a:lnTo>
                  <a:lnTo>
                    <a:pt x="84" y="174"/>
                  </a:lnTo>
                  <a:lnTo>
                    <a:pt x="84" y="172"/>
                  </a:lnTo>
                  <a:lnTo>
                    <a:pt x="84" y="172"/>
                  </a:lnTo>
                  <a:lnTo>
                    <a:pt x="82" y="170"/>
                  </a:lnTo>
                  <a:lnTo>
                    <a:pt x="82" y="56"/>
                  </a:lnTo>
                  <a:lnTo>
                    <a:pt x="82" y="14"/>
                  </a:lnTo>
                  <a:lnTo>
                    <a:pt x="222" y="14"/>
                  </a:lnTo>
                  <a:lnTo>
                    <a:pt x="222" y="56"/>
                  </a:lnTo>
                  <a:close/>
                  <a:moveTo>
                    <a:pt x="290" y="80"/>
                  </a:moveTo>
                  <a:lnTo>
                    <a:pt x="290" y="80"/>
                  </a:lnTo>
                  <a:lnTo>
                    <a:pt x="290" y="82"/>
                  </a:lnTo>
                  <a:lnTo>
                    <a:pt x="250" y="154"/>
                  </a:lnTo>
                  <a:lnTo>
                    <a:pt x="250" y="154"/>
                  </a:lnTo>
                  <a:lnTo>
                    <a:pt x="250" y="154"/>
                  </a:lnTo>
                  <a:lnTo>
                    <a:pt x="250" y="154"/>
                  </a:lnTo>
                  <a:lnTo>
                    <a:pt x="244" y="160"/>
                  </a:lnTo>
                  <a:lnTo>
                    <a:pt x="238" y="164"/>
                  </a:lnTo>
                  <a:lnTo>
                    <a:pt x="238" y="64"/>
                  </a:lnTo>
                  <a:lnTo>
                    <a:pt x="280" y="64"/>
                  </a:lnTo>
                  <a:lnTo>
                    <a:pt x="280" y="64"/>
                  </a:lnTo>
                  <a:lnTo>
                    <a:pt x="284" y="64"/>
                  </a:lnTo>
                  <a:lnTo>
                    <a:pt x="288" y="66"/>
                  </a:lnTo>
                  <a:lnTo>
                    <a:pt x="290" y="70"/>
                  </a:lnTo>
                  <a:lnTo>
                    <a:pt x="292" y="74"/>
                  </a:lnTo>
                  <a:lnTo>
                    <a:pt x="292" y="74"/>
                  </a:lnTo>
                  <a:lnTo>
                    <a:pt x="290" y="80"/>
                  </a:lnTo>
                  <a:lnTo>
                    <a:pt x="290" y="80"/>
                  </a:lnTo>
                  <a:close/>
                </a:path>
              </a:pathLst>
            </a:custGeom>
            <a:solidFill>
              <a:schemeClr val="bg1"/>
            </a:solidFill>
            <a:ln w="9525">
              <a:solidFill>
                <a:srgbClr val="FFC000"/>
              </a:solidFill>
              <a:round/>
            </a:ln>
          </p:spPr>
          <p:txBody>
            <a:bodyPr vert="horz" wrap="square" lIns="91440" tIns="45720" rIns="91440" bIns="45720" numCol="1" anchor="t" anchorCtr="0" compatLnSpc="1"/>
            <a:lstStyle/>
            <a:p>
              <a:endParaRPr lang="zh-CN" altLang="en-US"/>
            </a:p>
          </p:txBody>
        </p:sp>
      </p:grpSp>
      <p:sp>
        <p:nvSpPr>
          <p:cNvPr id="18" name="矩形 17"/>
          <p:cNvSpPr/>
          <p:nvPr/>
        </p:nvSpPr>
        <p:spPr>
          <a:xfrm>
            <a:off x="2220595" y="1150620"/>
            <a:ext cx="7884795" cy="1267460"/>
          </a:xfrm>
          <a:prstGeom prst="rect">
            <a:avLst/>
          </a:prstGeom>
        </p:spPr>
        <p:txBody>
          <a:bodyPr wrap="square" lIns="68570" tIns="34289" rIns="68570" bIns="34289">
            <a:spAutoFit/>
          </a:bodyPr>
          <a:lstStyle/>
          <a:p>
            <a:pPr defTabSz="685165">
              <a:lnSpc>
                <a:spcPct val="130000"/>
              </a:lnSpc>
            </a:pPr>
            <a:r>
              <a:rPr sz="2000" dirty="0">
                <a:latin typeface="微软雅黑" panose="020B0503020204020204" charset="-122"/>
                <a:ea typeface="微软雅黑" panose="020B0503020204020204" charset="-122"/>
              </a:rPr>
              <a:t>数据预处理</a:t>
            </a:r>
          </a:p>
          <a:p>
            <a:pPr defTabSz="685165">
              <a:lnSpc>
                <a:spcPct val="130000"/>
              </a:lnSpc>
            </a:pPr>
            <a:r>
              <a:rPr sz="2000" dirty="0">
                <a:latin typeface="微软雅黑" panose="020B0503020204020204" charset="-122"/>
                <a:ea typeface="微软雅黑" panose="020B0503020204020204" charset="-122"/>
              </a:rPr>
              <a:t>使用map-matching匹配道路；每条道路间隔15分钟或1小时计算各个时间段内的流量值</a:t>
            </a:r>
          </a:p>
        </p:txBody>
      </p:sp>
      <p:sp>
        <p:nvSpPr>
          <p:cNvPr id="19" name="矩形 18"/>
          <p:cNvSpPr/>
          <p:nvPr/>
        </p:nvSpPr>
        <p:spPr>
          <a:xfrm>
            <a:off x="2220595" y="2513330"/>
            <a:ext cx="7716520" cy="867410"/>
          </a:xfrm>
          <a:prstGeom prst="rect">
            <a:avLst/>
          </a:prstGeom>
        </p:spPr>
        <p:txBody>
          <a:bodyPr wrap="square" lIns="68570" tIns="34289" rIns="68570" bIns="34289">
            <a:spAutoFit/>
          </a:bodyPr>
          <a:lstStyle/>
          <a:p>
            <a:pPr defTabSz="685165">
              <a:lnSpc>
                <a:spcPct val="130000"/>
              </a:lnSpc>
            </a:pPr>
            <a:r>
              <a:rPr sz="2000" dirty="0">
                <a:latin typeface="微软雅黑" panose="020B0503020204020204" charset="-122"/>
                <a:ea typeface="微软雅黑" panose="020B0503020204020204" charset="-122"/>
              </a:rPr>
              <a:t>交通模式提取</a:t>
            </a:r>
          </a:p>
          <a:p>
            <a:pPr defTabSz="685165">
              <a:lnSpc>
                <a:spcPct val="130000"/>
              </a:lnSpc>
            </a:pPr>
            <a:r>
              <a:rPr sz="2000" dirty="0">
                <a:latin typeface="微软雅黑" panose="020B0503020204020204" charset="-122"/>
                <a:ea typeface="微软雅黑" panose="020B0503020204020204" charset="-122"/>
              </a:rPr>
              <a:t>非负矩阵分解：流量矩阵、系数矩阵、交通模式矩阵</a:t>
            </a:r>
          </a:p>
        </p:txBody>
      </p:sp>
      <p:sp>
        <p:nvSpPr>
          <p:cNvPr id="20" name="矩形 19"/>
          <p:cNvSpPr/>
          <p:nvPr/>
        </p:nvSpPr>
        <p:spPr>
          <a:xfrm>
            <a:off x="2220595" y="3781425"/>
            <a:ext cx="7884795" cy="1667510"/>
          </a:xfrm>
          <a:prstGeom prst="rect">
            <a:avLst/>
          </a:prstGeom>
        </p:spPr>
        <p:txBody>
          <a:bodyPr wrap="square" lIns="68570" tIns="34289" rIns="68570" bIns="34289">
            <a:spAutoFit/>
          </a:bodyPr>
          <a:lstStyle/>
          <a:p>
            <a:pPr defTabSz="685165">
              <a:lnSpc>
                <a:spcPct val="130000"/>
              </a:lnSpc>
            </a:pPr>
            <a:r>
              <a:rPr sz="2000" dirty="0">
                <a:latin typeface="微软雅黑" panose="020B0503020204020204" charset="-122"/>
                <a:ea typeface="微软雅黑" panose="020B0503020204020204" charset="-122"/>
              </a:rPr>
              <a:t>邻居道路发现</a:t>
            </a:r>
          </a:p>
          <a:p>
            <a:pPr defTabSz="685165">
              <a:lnSpc>
                <a:spcPct val="130000"/>
              </a:lnSpc>
            </a:pPr>
            <a:r>
              <a:rPr sz="2000" dirty="0">
                <a:latin typeface="微软雅黑" panose="020B0503020204020204" charset="-122"/>
                <a:ea typeface="微软雅黑" panose="020B0503020204020204" charset="-122"/>
              </a:rPr>
              <a:t>模式相似性-由NMF系数矩阵</a:t>
            </a:r>
          </a:p>
          <a:p>
            <a:pPr defTabSz="685165">
              <a:lnSpc>
                <a:spcPct val="130000"/>
              </a:lnSpc>
            </a:pPr>
            <a:r>
              <a:rPr sz="2000" strike="sngStrike" dirty="0">
                <a:latin typeface="微软雅黑" panose="020B0503020204020204" charset="-122"/>
                <a:ea typeface="微软雅黑" panose="020B0503020204020204" charset="-122"/>
              </a:rPr>
              <a:t>物理距离-道路经纬度信息</a:t>
            </a:r>
          </a:p>
          <a:p>
            <a:pPr defTabSz="685165">
              <a:lnSpc>
                <a:spcPct val="130000"/>
              </a:lnSpc>
            </a:pPr>
            <a:endParaRPr sz="2000" dirty="0">
              <a:latin typeface="微软雅黑" panose="020B0503020204020204" charset="-122"/>
              <a:ea typeface="微软雅黑" panose="020B0503020204020204" charset="-122"/>
            </a:endParaRPr>
          </a:p>
        </p:txBody>
      </p:sp>
      <p:sp>
        <p:nvSpPr>
          <p:cNvPr id="21" name="矩形 20"/>
          <p:cNvSpPr/>
          <p:nvPr/>
        </p:nvSpPr>
        <p:spPr>
          <a:xfrm>
            <a:off x="2220595" y="5094605"/>
            <a:ext cx="7594600" cy="1269576"/>
          </a:xfrm>
          <a:prstGeom prst="rect">
            <a:avLst/>
          </a:prstGeom>
        </p:spPr>
        <p:txBody>
          <a:bodyPr wrap="square" lIns="68570" tIns="34289" rIns="68570" bIns="34289">
            <a:spAutoFit/>
          </a:bodyPr>
          <a:lstStyle/>
          <a:p>
            <a:pPr defTabSz="685165">
              <a:lnSpc>
                <a:spcPct val="130000"/>
              </a:lnSpc>
            </a:pPr>
            <a:r>
              <a:rPr sz="2000" dirty="0">
                <a:latin typeface="微软雅黑" panose="020B0503020204020204" charset="-122"/>
                <a:ea typeface="微软雅黑" panose="020B0503020204020204" charset="-122"/>
              </a:rPr>
              <a:t>异常得分计算 </a:t>
            </a:r>
            <a:r>
              <a:rPr lang="zh-CN" sz="2000" dirty="0">
                <a:latin typeface="微软雅黑" panose="020B0503020204020204" charset="-122"/>
                <a:ea typeface="微软雅黑" panose="020B0503020204020204" charset="-122"/>
              </a:rPr>
              <a:t>：邻居异常得分、历史异常得分</a:t>
            </a:r>
            <a:endParaRPr lang="en-US" altLang="zh-CN" sz="2000" dirty="0">
              <a:latin typeface="微软雅黑" panose="020B0503020204020204" charset="-122"/>
              <a:ea typeface="微软雅黑" panose="020B0503020204020204" charset="-122"/>
            </a:endParaRPr>
          </a:p>
          <a:p>
            <a:pPr defTabSz="685165">
              <a:lnSpc>
                <a:spcPct val="130000"/>
              </a:lnSpc>
            </a:pPr>
            <a:r>
              <a:rPr lang="zh-CN" altLang="en-US" sz="2000" dirty="0">
                <a:latin typeface="微软雅黑" panose="020B0503020204020204" charset="-122"/>
                <a:ea typeface="微软雅黑" panose="020B0503020204020204" charset="-122"/>
              </a:rPr>
              <a:t>正态分布 </a:t>
            </a:r>
            <a:r>
              <a:rPr lang="en-US" altLang="zh-CN" sz="2000" dirty="0">
                <a:latin typeface="微软雅黑" panose="020B0503020204020204" charset="-122"/>
                <a:ea typeface="微软雅黑" panose="020B0503020204020204" charset="-122"/>
                <a:sym typeface="Wingdings" panose="05000000000000000000" pitchFamily="2" charset="2"/>
              </a:rPr>
              <a:t> </a:t>
            </a:r>
            <a:r>
              <a:rPr lang="zh-CN" altLang="en-US" sz="2000" dirty="0">
                <a:latin typeface="微软雅黑" panose="020B0503020204020204" charset="-122"/>
                <a:ea typeface="微软雅黑" panose="020B0503020204020204" charset="-122"/>
                <a:sym typeface="Wingdings" panose="05000000000000000000" pitchFamily="2" charset="2"/>
              </a:rPr>
              <a:t>泊松分布</a:t>
            </a: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概率密度函数值</a:t>
            </a:r>
            <a:endParaRPr lang="en-US" altLang="zh-CN" sz="2000" dirty="0">
              <a:latin typeface="微软雅黑" panose="020B0503020204020204" charset="-122"/>
              <a:ea typeface="微软雅黑" panose="020B0503020204020204" charset="-122"/>
            </a:endParaRPr>
          </a:p>
          <a:p>
            <a:pPr defTabSz="685165">
              <a:lnSpc>
                <a:spcPct val="130000"/>
              </a:lnSpc>
            </a:pPr>
            <a:r>
              <a:rPr lang="zh-CN" altLang="en-US" sz="2000" dirty="0">
                <a:latin typeface="微软雅黑" panose="020B0503020204020204" charset="-122"/>
                <a:ea typeface="微软雅黑" panose="020B0503020204020204" charset="-122"/>
              </a:rPr>
              <a:t>值</a:t>
            </a:r>
            <a:r>
              <a:rPr sz="2000" dirty="0" err="1">
                <a:latin typeface="微软雅黑" panose="020B0503020204020204" charset="-122"/>
                <a:ea typeface="微软雅黑" panose="020B0503020204020204" charset="-122"/>
              </a:rPr>
              <a:t>越低，异常得分越低，异常可能越大</a:t>
            </a:r>
            <a:endParaRPr sz="2000" dirty="0">
              <a:latin typeface="微软雅黑" panose="020B0503020204020204" charset="-122"/>
              <a:ea typeface="微软雅黑" panose="020B0503020204020204" charset="-122"/>
            </a:endParaRPr>
          </a:p>
        </p:txBody>
      </p:sp>
      <p:sp>
        <p:nvSpPr>
          <p:cNvPr id="22" name="对话气泡: 椭圆形 21">
            <a:extLst>
              <a:ext uri="{FF2B5EF4-FFF2-40B4-BE49-F238E27FC236}">
                <a16:creationId xmlns:a16="http://schemas.microsoft.com/office/drawing/2014/main" id="{398B1C67-75A4-4C43-A89A-25AFB0B36201}"/>
              </a:ext>
            </a:extLst>
          </p:cNvPr>
          <p:cNvSpPr/>
          <p:nvPr/>
        </p:nvSpPr>
        <p:spPr>
          <a:xfrm>
            <a:off x="3812771" y="1763454"/>
            <a:ext cx="5131724" cy="267669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考虑无法处理异常如某范围内天气变化</a:t>
            </a:r>
            <a:r>
              <a:rPr lang="en-US" altLang="zh-CN" dirty="0"/>
              <a:t>.</a:t>
            </a:r>
          </a:p>
          <a:p>
            <a:endParaRPr lang="en-US" altLang="zh-CN" dirty="0"/>
          </a:p>
          <a:p>
            <a:pPr marL="342900" indent="-342900">
              <a:buAutoNum type="arabicPeriod"/>
            </a:pPr>
            <a:r>
              <a:rPr lang="zh-CN" altLang="en-US" dirty="0"/>
              <a:t>大路小路</a:t>
            </a:r>
            <a:endParaRPr lang="en-US" altLang="zh-CN" dirty="0"/>
          </a:p>
          <a:p>
            <a:pPr marL="342900" indent="-342900">
              <a:buAutoNum type="arabicPeriod"/>
            </a:pPr>
            <a:r>
              <a:rPr lang="zh-CN" altLang="en-US" dirty="0"/>
              <a:t>主干道发生异常</a:t>
            </a:r>
          </a:p>
        </p:txBody>
      </p:sp>
      <p:grpSp>
        <p:nvGrpSpPr>
          <p:cNvPr id="27" name="组合 26">
            <a:extLst>
              <a:ext uri="{FF2B5EF4-FFF2-40B4-BE49-F238E27FC236}">
                <a16:creationId xmlns:a16="http://schemas.microsoft.com/office/drawing/2014/main" id="{37FFF8B8-B73F-4845-B07B-DD0E92A4456D}"/>
              </a:ext>
            </a:extLst>
          </p:cNvPr>
          <p:cNvGrpSpPr/>
          <p:nvPr/>
        </p:nvGrpSpPr>
        <p:grpSpPr>
          <a:xfrm>
            <a:off x="1099532" y="1630363"/>
            <a:ext cx="10068956" cy="3257550"/>
            <a:chOff x="1099532" y="1630363"/>
            <a:chExt cx="10068956" cy="3257550"/>
          </a:xfrm>
        </p:grpSpPr>
        <p:pic>
          <p:nvPicPr>
            <p:cNvPr id="24" name="图片 23">
              <a:extLst>
                <a:ext uri="{FF2B5EF4-FFF2-40B4-BE49-F238E27FC236}">
                  <a16:creationId xmlns:a16="http://schemas.microsoft.com/office/drawing/2014/main" id="{8EFD7536-6C94-4410-BD68-DE40B816D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532" y="2054861"/>
              <a:ext cx="4076882" cy="2450003"/>
            </a:xfrm>
            <a:prstGeom prst="rect">
              <a:avLst/>
            </a:prstGeom>
          </p:spPr>
        </p:pic>
        <p:pic>
          <p:nvPicPr>
            <p:cNvPr id="26" name="图片 25" descr="图片包含 地图, 文字&#10;&#10;已生成极高可信度的说明">
              <a:extLst>
                <a:ext uri="{FF2B5EF4-FFF2-40B4-BE49-F238E27FC236}">
                  <a16:creationId xmlns:a16="http://schemas.microsoft.com/office/drawing/2014/main" id="{5AA31F0D-BFCE-4EC7-8C2A-1E7C36F879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5588" y="1630363"/>
              <a:ext cx="4152900" cy="32575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par>
                                <p:cTn id="14" presetID="22" presetClass="entr" presetSubtype="4"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43538" y="228600"/>
            <a:ext cx="6300787" cy="6443663"/>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18"/>
          <p:cNvSpPr txBox="1">
            <a:spLocks noChangeArrowheads="1"/>
          </p:cNvSpPr>
          <p:nvPr/>
        </p:nvSpPr>
        <p:spPr bwMode="auto">
          <a:xfrm>
            <a:off x="7294686" y="3269632"/>
            <a:ext cx="447776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7200" b="1" dirty="0">
                <a:latin typeface="Yuanti SC" charset="-122"/>
                <a:ea typeface="Yuanti SC" charset="-122"/>
                <a:cs typeface="Yuanti SC" charset="-122"/>
              </a:rPr>
              <a:t>  </a:t>
            </a:r>
            <a:r>
              <a:rPr kumimoji="1" lang="en-US" altLang="zh-CN" sz="7200" b="1" dirty="0">
                <a:solidFill>
                  <a:srgbClr val="FFC000"/>
                </a:solidFill>
                <a:latin typeface="Yuanti SC" charset="-122"/>
                <a:ea typeface="Yuanti SC" charset="-122"/>
                <a:cs typeface="Yuanti SC" charset="-122"/>
              </a:rPr>
              <a:t>PART</a:t>
            </a:r>
            <a:r>
              <a:rPr kumimoji="1" lang="zh-CN" altLang="en-US" sz="7200" b="1" dirty="0">
                <a:solidFill>
                  <a:srgbClr val="FFC000"/>
                </a:solidFill>
                <a:latin typeface="Yuanti SC" charset="-122"/>
                <a:ea typeface="Yuanti SC" charset="-122"/>
                <a:cs typeface="Yuanti SC" charset="-122"/>
              </a:rPr>
              <a:t> </a:t>
            </a:r>
            <a:r>
              <a:rPr kumimoji="1" lang="en-US" altLang="zh-CN" sz="7200" b="1" dirty="0">
                <a:solidFill>
                  <a:srgbClr val="FFC000"/>
                </a:solidFill>
                <a:latin typeface="Yuanti SC" charset="-122"/>
                <a:ea typeface="Yuanti SC" charset="-122"/>
                <a:cs typeface="Yuanti SC" charset="-122"/>
              </a:rPr>
              <a:t>2</a:t>
            </a:r>
            <a:endParaRPr kumimoji="1" lang="zh-CN" altLang="en-US" sz="11500" b="1" dirty="0">
              <a:solidFill>
                <a:srgbClr val="FFC000"/>
              </a:solidFill>
              <a:latin typeface="Yuanti SC" charset="-122"/>
              <a:ea typeface="Yuanti SC" charset="-122"/>
              <a:cs typeface="Yuanti SC" charset="-122"/>
            </a:endParaRPr>
          </a:p>
        </p:txBody>
      </p:sp>
      <p:sp>
        <p:nvSpPr>
          <p:cNvPr id="6" name="文本框 5"/>
          <p:cNvSpPr txBox="1"/>
          <p:nvPr/>
        </p:nvSpPr>
        <p:spPr>
          <a:xfrm>
            <a:off x="7166501" y="1237531"/>
            <a:ext cx="6085936" cy="2215991"/>
          </a:xfrm>
          <a:prstGeom prst="rect">
            <a:avLst/>
          </a:prstGeom>
          <a:noFill/>
        </p:spPr>
        <p:txBody>
          <a:bodyPr wrap="square" rtlCol="0">
            <a:spAutoFit/>
          </a:bodyPr>
          <a:lstStyle/>
          <a:p>
            <a:r>
              <a:rPr kumimoji="1" lang="en-US" altLang="zh-CN" sz="13800" b="1" dirty="0">
                <a:latin typeface="Yuanti SC" charset="-122"/>
                <a:ea typeface="Yuanti SC" charset="-122"/>
                <a:cs typeface="Yuanti SC" charset="-122"/>
              </a:rPr>
              <a:t>TWO</a:t>
            </a:r>
            <a:endParaRPr kumimoji="1" lang="zh-CN" altLang="en-US" sz="13800" b="1" dirty="0">
              <a:latin typeface="Yuanti SC" charset="-122"/>
              <a:ea typeface="Yuanti SC" charset="-122"/>
              <a:cs typeface="Yuanti SC" charset="-122"/>
            </a:endParaRPr>
          </a:p>
        </p:txBody>
      </p:sp>
      <p:sp>
        <p:nvSpPr>
          <p:cNvPr id="7" name="TextBox 23"/>
          <p:cNvSpPr txBox="1"/>
          <p:nvPr/>
        </p:nvSpPr>
        <p:spPr>
          <a:xfrm>
            <a:off x="259386" y="1797957"/>
            <a:ext cx="4778744" cy="1938992"/>
          </a:xfrm>
          <a:prstGeom prst="rect">
            <a:avLst/>
          </a:prstGeom>
          <a:noFill/>
        </p:spPr>
        <p:txBody>
          <a:bodyPr wrap="none" rtlCol="0">
            <a:spAutoFit/>
          </a:bodyPr>
          <a:lstStyle/>
          <a:p>
            <a:pPr>
              <a:lnSpc>
                <a:spcPts val="7200"/>
              </a:lnSpc>
            </a:pPr>
            <a:r>
              <a:rPr lang="id-ID" sz="7200" dirty="0">
                <a:solidFill>
                  <a:srgbClr val="FFC000"/>
                </a:solidFill>
                <a:latin typeface="Nexa Bold" panose="02000000000000000000" pitchFamily="50" charset="0"/>
              </a:rPr>
              <a:t>AWESOME</a:t>
            </a:r>
          </a:p>
          <a:p>
            <a:pPr>
              <a:lnSpc>
                <a:spcPts val="7200"/>
              </a:lnSpc>
            </a:pPr>
            <a:r>
              <a:rPr lang="id-ID" sz="7200" dirty="0">
                <a:solidFill>
                  <a:srgbClr val="FFC000"/>
                </a:solidFill>
                <a:latin typeface="Nexa Bold" panose="02000000000000000000" pitchFamily="50" charset="0"/>
              </a:rPr>
              <a:t>DESIGN</a:t>
            </a:r>
          </a:p>
        </p:txBody>
      </p:sp>
      <p:sp>
        <p:nvSpPr>
          <p:cNvPr id="8" name="TextBox 24"/>
          <p:cNvSpPr txBox="1"/>
          <p:nvPr/>
        </p:nvSpPr>
        <p:spPr>
          <a:xfrm>
            <a:off x="259386" y="4245428"/>
            <a:ext cx="4705752" cy="646331"/>
          </a:xfrm>
          <a:prstGeom prst="rect">
            <a:avLst/>
          </a:prstGeom>
          <a:noFill/>
        </p:spPr>
        <p:txBody>
          <a:bodyPr wrap="square" rtlCol="0">
            <a:spAutoFit/>
          </a:bodyPr>
          <a:lstStyle/>
          <a:p>
            <a:r>
              <a:rPr lang="id-ID" sz="1200" dirty="0" err="1">
                <a:solidFill>
                  <a:schemeClr val="bg1"/>
                </a:solidFill>
                <a:latin typeface="Roboto Light" panose="02000000000000000000" pitchFamily="2" charset="0"/>
                <a:ea typeface="Roboto Light" panose="02000000000000000000" pitchFamily="2" charset="0"/>
              </a:rPr>
              <a:t>Lorem</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ipsum</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dolor</a:t>
            </a:r>
            <a:r>
              <a:rPr lang="id-ID" sz="1200" dirty="0">
                <a:solidFill>
                  <a:schemeClr val="bg1"/>
                </a:solidFill>
                <a:latin typeface="Roboto Light" panose="02000000000000000000" pitchFamily="2" charset="0"/>
                <a:ea typeface="Roboto Light" panose="02000000000000000000" pitchFamily="2" charset="0"/>
              </a:rPr>
              <a:t> sit </a:t>
            </a:r>
            <a:r>
              <a:rPr lang="id-ID" sz="1200" dirty="0" err="1">
                <a:solidFill>
                  <a:schemeClr val="bg1"/>
                </a:solidFill>
                <a:latin typeface="Roboto Light" panose="02000000000000000000" pitchFamily="2" charset="0"/>
                <a:ea typeface="Roboto Light" panose="02000000000000000000" pitchFamily="2" charset="0"/>
              </a:rPr>
              <a:t>amet</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consectetur</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adipiscing</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elit</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Proin</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sed</a:t>
            </a:r>
            <a:r>
              <a:rPr lang="id-ID" sz="1200" dirty="0">
                <a:solidFill>
                  <a:schemeClr val="bg1"/>
                </a:solidFill>
                <a:latin typeface="Roboto Light" panose="02000000000000000000" pitchFamily="2" charset="0"/>
                <a:ea typeface="Roboto Light" panose="02000000000000000000" pitchFamily="2" charset="0"/>
              </a:rPr>
              <a:t> libero in </a:t>
            </a:r>
            <a:r>
              <a:rPr lang="id-ID" sz="1200" dirty="0" err="1">
                <a:solidFill>
                  <a:schemeClr val="bg1"/>
                </a:solidFill>
                <a:latin typeface="Roboto Light" panose="02000000000000000000" pitchFamily="2" charset="0"/>
                <a:ea typeface="Roboto Light" panose="02000000000000000000" pitchFamily="2" charset="0"/>
              </a:rPr>
              <a:t>magna</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ultrices</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gravida</a:t>
            </a:r>
            <a:r>
              <a:rPr lang="id-ID" sz="1200" dirty="0">
                <a:solidFill>
                  <a:schemeClr val="bg1"/>
                </a:solidFill>
                <a:latin typeface="Roboto Light" panose="02000000000000000000" pitchFamily="2" charset="0"/>
                <a:ea typeface="Roboto Light" panose="02000000000000000000" pitchFamily="2" charset="0"/>
              </a:rPr>
              <a:t> sit </a:t>
            </a:r>
            <a:r>
              <a:rPr lang="id-ID" sz="1200" dirty="0" err="1">
                <a:solidFill>
                  <a:schemeClr val="bg1"/>
                </a:solidFill>
                <a:latin typeface="Roboto Light" panose="02000000000000000000" pitchFamily="2" charset="0"/>
                <a:ea typeface="Roboto Light" panose="02000000000000000000" pitchFamily="2" charset="0"/>
              </a:rPr>
              <a:t>amet</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at</a:t>
            </a:r>
            <a:r>
              <a:rPr lang="id-ID" sz="1200" dirty="0">
                <a:solidFill>
                  <a:schemeClr val="bg1"/>
                </a:solidFill>
                <a:latin typeface="Roboto Light" panose="02000000000000000000" pitchFamily="2" charset="0"/>
                <a:ea typeface="Roboto Light" panose="02000000000000000000" pitchFamily="2" charset="0"/>
              </a:rPr>
              <a:t> diam. </a:t>
            </a:r>
            <a:r>
              <a:rPr lang="id-ID" sz="1200" dirty="0" err="1">
                <a:solidFill>
                  <a:schemeClr val="bg1"/>
                </a:solidFill>
                <a:latin typeface="Roboto Light" panose="02000000000000000000" pitchFamily="2" charset="0"/>
                <a:ea typeface="Roboto Light" panose="02000000000000000000" pitchFamily="2" charset="0"/>
              </a:rPr>
              <a:t>Suspendisse</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placerat</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gravida</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magna</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vel</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fermentum</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Aenean</a:t>
            </a:r>
            <a:r>
              <a:rPr lang="id-ID" sz="1200" dirty="0">
                <a:solidFill>
                  <a:schemeClr val="bg1"/>
                </a:solidFill>
                <a:latin typeface="Roboto Light" panose="02000000000000000000" pitchFamily="2" charset="0"/>
                <a:ea typeface="Roboto Light" panose="02000000000000000000" pitchFamily="2" charset="0"/>
              </a:rPr>
              <a:t> </a:t>
            </a:r>
            <a:r>
              <a:rPr lang="id-ID" sz="1200" dirty="0" err="1">
                <a:solidFill>
                  <a:schemeClr val="bg1"/>
                </a:solidFill>
                <a:latin typeface="Roboto Light" panose="02000000000000000000" pitchFamily="2" charset="0"/>
                <a:ea typeface="Roboto Light" panose="02000000000000000000" pitchFamily="2" charset="0"/>
              </a:rPr>
              <a:t>nunc</a:t>
            </a:r>
            <a:r>
              <a:rPr lang="id-ID" sz="1200" dirty="0">
                <a:solidFill>
                  <a:schemeClr val="bg1"/>
                </a:solidFill>
                <a:latin typeface="Roboto Light" panose="02000000000000000000" pitchFamily="2" charset="0"/>
                <a:ea typeface="Roboto Light" panose="02000000000000000000" pitchFamily="2" charset="0"/>
              </a:rPr>
              <a:t> purus, </a:t>
            </a:r>
          </a:p>
        </p:txBody>
      </p:sp>
      <p:sp>
        <p:nvSpPr>
          <p:cNvPr id="9" name="文本框 8"/>
          <p:cNvSpPr txBox="1"/>
          <p:nvPr/>
        </p:nvSpPr>
        <p:spPr>
          <a:xfrm>
            <a:off x="8072320" y="4483049"/>
            <a:ext cx="3967565" cy="521970"/>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latin typeface="Yuanti SC" charset="-122"/>
                <a:ea typeface="Yuanti SC" charset="-122"/>
                <a:cs typeface="Yuanti SC" charset="-122"/>
              </a:rPr>
              <a:t>解决方案</a:t>
            </a:r>
          </a:p>
        </p:txBody>
      </p:sp>
    </p:spTree>
  </p:cSld>
  <p:clrMapOvr>
    <a:masterClrMapping/>
  </p:clrMapOvr>
  <mc:AlternateContent xmlns:mc="http://schemas.openxmlformats.org/markup-compatibility/2006" xmlns:p14="http://schemas.microsoft.com/office/powerpoint/2010/main">
    <mc:Choice Requires="p14">
      <p:transition spd="slow" p14:dur="175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6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1430</Words>
  <Application>Microsoft Office PowerPoint</Application>
  <PresentationFormat>宽屏</PresentationFormat>
  <Paragraphs>450</Paragraphs>
  <Slides>22</Slides>
  <Notes>22</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22</vt:i4>
      </vt:variant>
    </vt:vector>
  </HeadingPairs>
  <TitlesOfParts>
    <vt:vector size="45" baseType="lpstr">
      <vt:lpstr>Lantinghei SC Demibold</vt:lpstr>
      <vt:lpstr>linea-basic-10</vt:lpstr>
      <vt:lpstr>Microsoft JhengHei</vt:lpstr>
      <vt:lpstr>Nexa Bold</vt:lpstr>
      <vt:lpstr>Nexa Light</vt:lpstr>
      <vt:lpstr>Open Sans Light</vt:lpstr>
      <vt:lpstr>Roboto</vt:lpstr>
      <vt:lpstr>Roboto Light</vt:lpstr>
      <vt:lpstr>Yuanti SC</vt:lpstr>
      <vt:lpstr>等线</vt:lpstr>
      <vt:lpstr>等线 Light</vt:lpstr>
      <vt:lpstr>时尚中黑简体</vt:lpstr>
      <vt:lpstr>宋体</vt:lpstr>
      <vt:lpstr>微软雅黑</vt:lpstr>
      <vt:lpstr>Arial</vt:lpstr>
      <vt:lpstr>Calibri</vt:lpstr>
      <vt:lpstr>Cambria Math</vt:lpstr>
      <vt:lpstr>Century Gothic</vt:lpstr>
      <vt:lpstr>Impact</vt:lpstr>
      <vt:lpstr>Lucida Sans Typewriter</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27</dc:title>
  <dc:creator>DADI</dc:creator>
  <cp:lastModifiedBy>Michael Wang</cp:lastModifiedBy>
  <cp:revision>48</cp:revision>
  <dcterms:created xsi:type="dcterms:W3CDTF">2017-06-30T06:59:00Z</dcterms:created>
  <dcterms:modified xsi:type="dcterms:W3CDTF">2018-02-26T04:13:54Z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y fmtid="{D5CDD505-2E9C-101B-9397-08002B2CF9AE}" pid="3" name="KSORubyTemplateID">
    <vt:lpwstr>2</vt:lpwstr>
  </property>
</Properties>
</file>