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781" r:id="rId2"/>
    <p:sldId id="832" r:id="rId3"/>
    <p:sldId id="826" r:id="rId4"/>
    <p:sldId id="828" r:id="rId5"/>
    <p:sldId id="829" r:id="rId6"/>
    <p:sldId id="827" r:id="rId7"/>
    <p:sldId id="831" r:id="rId8"/>
    <p:sldId id="833" r:id="rId9"/>
    <p:sldId id="83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00"/>
    <a:srgbClr val="3399FF"/>
    <a:srgbClr val="0066FF"/>
    <a:srgbClr val="00CC00"/>
    <a:srgbClr val="00FF00"/>
    <a:srgbClr val="FB4521"/>
    <a:srgbClr val="00B0F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7" autoAdjust="0"/>
    <p:restoredTop sz="93540" autoAdjust="0"/>
  </p:normalViewPr>
  <p:slideViewPr>
    <p:cSldViewPr>
      <p:cViewPr varScale="1">
        <p:scale>
          <a:sx n="112" d="100"/>
          <a:sy n="112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85225-5734-4914-BC8E-8477B9C15AD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71BB-4B84-4AFE-AD6B-E13076ECC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2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1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3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55081"/>
              </p:ext>
            </p:extLst>
          </p:nvPr>
        </p:nvGraphicFramePr>
        <p:xfrm>
          <a:off x="36512" y="1268760"/>
          <a:ext cx="9072000" cy="54939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72000"/>
              </a:tblGrid>
              <a:tr h="1486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流水线设计</a:t>
                      </a:r>
                      <a:endParaRPr lang="zh-CN" altLang="en-US" sz="4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14869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4800" dirty="0" smtClean="0">
                          <a:solidFill>
                            <a:srgbClr val="FF0000"/>
                          </a:solidFill>
                          <a:latin typeface="Cambria" pitchFamily="18" charset="0"/>
                          <a:ea typeface="黑体" pitchFamily="49" charset="-122"/>
                        </a:rPr>
                        <a:t>自动化工具</a:t>
                      </a:r>
                      <a:endParaRPr lang="zh-CN" altLang="en-US" sz="4800" dirty="0">
                        <a:solidFill>
                          <a:srgbClr val="FF0000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12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曾宇祥</a:t>
                      </a:r>
                      <a:endParaRPr lang="en-US" altLang="zh-CN" sz="4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1296000">
                <a:tc>
                  <a:txBody>
                    <a:bodyPr/>
                    <a:lstStyle/>
                    <a:p>
                      <a:pPr marL="342900" marR="0" indent="-34290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北京航空航天大学计算机学院</a:t>
                      </a:r>
                      <a:endParaRPr lang="zh-CN" altLang="en-US" sz="3200" dirty="0" smtClean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2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RTL</a:t>
            </a:r>
            <a:r>
              <a:rPr lang="zh-CN" altLang="en-US" dirty="0" smtClean="0"/>
              <a:t>描述表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每条指令的数据流动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sz="2400" dirty="0"/>
              <a:t>如</a:t>
            </a:r>
            <a:r>
              <a:rPr lang="en-US" altLang="zh-CN" sz="2400" dirty="0"/>
              <a:t>PC.PC</a:t>
            </a:r>
            <a:r>
              <a:rPr lang="zh-CN" altLang="en-US" sz="2400" dirty="0"/>
              <a:t>连接</a:t>
            </a:r>
            <a:r>
              <a:rPr lang="en-US" altLang="zh-CN" sz="2400" dirty="0" err="1"/>
              <a:t>IM.addr</a:t>
            </a:r>
            <a:r>
              <a:rPr lang="zh-CN" altLang="en-US" sz="2400" dirty="0"/>
              <a:t>，描述为</a:t>
            </a:r>
            <a:r>
              <a:rPr lang="en-US" altLang="zh-CN" sz="2400" dirty="0"/>
              <a:t>PC.PC → </a:t>
            </a:r>
            <a:r>
              <a:rPr lang="en-US" altLang="zh-CN" sz="2400" dirty="0" err="1"/>
              <a:t>IM.addr</a:t>
            </a:r>
            <a:endParaRPr lang="en-US" altLang="zh-CN" sz="2400" dirty="0"/>
          </a:p>
          <a:p>
            <a:r>
              <a:rPr lang="zh-CN" altLang="en-US" dirty="0" smtClean="0"/>
              <a:t>有哪些数据需要</a:t>
            </a:r>
            <a:r>
              <a:rPr lang="zh-CN" altLang="en-US" dirty="0"/>
              <a:t>被</a:t>
            </a:r>
            <a:r>
              <a:rPr lang="zh-CN" altLang="en-US" dirty="0" smtClean="0"/>
              <a:t>流水线寄存器保存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2400" dirty="0" smtClean="0"/>
              <a:t>如</a:t>
            </a:r>
            <a:r>
              <a:rPr lang="en-US" altLang="zh-CN" sz="2400" dirty="0" err="1" smtClean="0"/>
              <a:t>Instr</a:t>
            </a:r>
            <a:r>
              <a:rPr lang="zh-CN" altLang="en-US" sz="2400" dirty="0" smtClean="0"/>
              <a:t>需要一直保持流动，描述为</a:t>
            </a:r>
            <a:r>
              <a:rPr lang="en-US" altLang="zh-CN" sz="2400" dirty="0" err="1" smtClean="0"/>
              <a:t>Instr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&gt;&gt;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2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RTL</a:t>
            </a:r>
            <a:r>
              <a:rPr lang="zh-CN" altLang="en-US" dirty="0" smtClean="0"/>
              <a:t>描述表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9348571" cy="4262857"/>
          </a:xfrm>
        </p:spPr>
      </p:pic>
    </p:spTree>
    <p:extLst>
      <p:ext uri="{BB962C8B-B14F-4D97-AF65-F5344CB8AC3E}">
        <p14:creationId xmlns:p14="http://schemas.microsoft.com/office/powerpoint/2010/main" val="101039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zh-CN" altLang="en-US" dirty="0"/>
              <a:t>读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292" y="1295400"/>
            <a:ext cx="7772400" cy="5373960"/>
          </a:xfrm>
        </p:spPr>
        <p:txBody>
          <a:bodyPr/>
          <a:lstStyle/>
          <a:p>
            <a:r>
              <a:rPr lang="en-US" altLang="zh-CN" dirty="0" smtClean="0"/>
              <a:t>GPR.RT</a:t>
            </a:r>
            <a:r>
              <a:rPr lang="zh-CN" altLang="en-US" dirty="0" smtClean="0"/>
              <a:t>的读矩阵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100" dirty="0" smtClean="0"/>
          </a:p>
          <a:p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468968"/>
              </p:ext>
            </p:extLst>
          </p:nvPr>
        </p:nvGraphicFramePr>
        <p:xfrm>
          <a:off x="685800" y="1988840"/>
          <a:ext cx="77724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GPR.RT</a:t>
                      </a:r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BEQ</a:t>
                      </a:r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Instr20:16</a:t>
                      </a:r>
                      <a:endParaRPr lang="zh-CN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GPR.RT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ADDU, SUBU, 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Instr20:16</a:t>
                      </a:r>
                      <a:endParaRPr lang="zh-CN" altLang="en-US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2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针对同一部件构造写矩阵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63937"/>
            <a:ext cx="7772400" cy="4114800"/>
          </a:xfrm>
        </p:spPr>
        <p:txBody>
          <a:bodyPr/>
          <a:lstStyle/>
          <a:p>
            <a:r>
              <a:rPr lang="en-US" altLang="zh-CN" dirty="0"/>
              <a:t>GPR.WD</a:t>
            </a:r>
            <a:r>
              <a:rPr lang="zh-CN" altLang="en-US" dirty="0"/>
              <a:t>的写矩阵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383672"/>
              </p:ext>
            </p:extLst>
          </p:nvPr>
        </p:nvGraphicFramePr>
        <p:xfrm>
          <a:off x="663271" y="1844824"/>
          <a:ext cx="7772400" cy="486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293752">
                <a:tc>
                  <a:txBody>
                    <a:bodyPr/>
                    <a:lstStyle/>
                    <a:p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读数据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指令集合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读地址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阶段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cap="none" spc="0" dirty="0" err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DM.dout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LW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Instr20:16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无输出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LW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Instr20:16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无输出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LW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Instr20:16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ALU.C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ADDU, SUBU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Instr15:11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无输出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4754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LUI, ORI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Instr20:16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无输出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ADDU, SUBU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Instr15:11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LUI, ORI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Instr20:16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ADDU, SUBU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Instr15:11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LUI, ORI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Instr20:16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cap="none" spc="0" dirty="0" err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NPC.LinkAddr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JAL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32d’31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JAL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32d’31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3511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JAL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32d’31</a:t>
                      </a:r>
                      <a:endParaRPr lang="zh-CN" altLang="en-US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W/</a:t>
                      </a:r>
                      <a:r>
                        <a:rPr lang="zh-CN" altLang="en-US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有输出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5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构造阻塞条件</a:t>
            </a:r>
            <a:r>
              <a:rPr lang="zh-CN" altLang="en-US" dirty="0" smtClean="0"/>
              <a:t>及转发条件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69210"/>
              </p:ext>
            </p:extLst>
          </p:nvPr>
        </p:nvGraphicFramePr>
        <p:xfrm>
          <a:off x="0" y="1628800"/>
          <a:ext cx="9143728" cy="3215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8043"/>
                <a:gridCol w="531957"/>
                <a:gridCol w="683728"/>
                <a:gridCol w="720000"/>
                <a:gridCol w="720000"/>
                <a:gridCol w="72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读指令集合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读阶段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读寄存器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DM.dout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ALU.C</a:t>
                      </a:r>
                      <a:endParaRPr lang="zh-CN" altLang="en-US" sz="1800" b="0" kern="1200" dirty="0" smtClean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20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ADDU, SUBU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ADDU, SUBU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ADDU, SUBU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LUI, ORI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LUI, ORI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LUI, ORI</a:t>
                      </a:r>
                      <a:endParaRPr lang="zh-CN" altLang="en-US" sz="1600" b="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</a:tr>
              <a:tr h="5653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W/</a:t>
                      </a: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BEQ</a:t>
                      </a:r>
                      <a:endParaRPr lang="zh-CN" altLang="en-US" sz="1800" b="0" kern="1200" dirty="0" smtClean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RT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阻塞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5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阻塞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5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阻塞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5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阻塞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5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 smtClean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ADDU, SUBU, SW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RT</a:t>
                      </a:r>
                      <a:endParaRPr lang="zh-CN" altLang="en-US" sz="1800" b="0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阻塞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45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转发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4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MUX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</a:t>
            </a:r>
            <a:r>
              <a:rPr lang="en-US" altLang="zh-CN" dirty="0" smtClean="0"/>
              <a:t>MUX</a:t>
            </a:r>
            <a:r>
              <a:rPr lang="zh-CN" altLang="en-US" dirty="0" smtClean="0"/>
              <a:t>（非旁路转发）</a:t>
            </a:r>
            <a:endParaRPr lang="en-US" altLang="zh-CN" dirty="0" smtClean="0"/>
          </a:p>
          <a:p>
            <a:pPr lvl="1"/>
            <a:r>
              <a:rPr lang="zh-CN" altLang="en-US" dirty="0"/>
              <a:t>假定对同一目的端口，有不同的源端口进行连接，则需要一个</a:t>
            </a:r>
            <a:r>
              <a:rPr lang="en-US" altLang="zh-CN" dirty="0"/>
              <a:t>MUX</a:t>
            </a:r>
            <a:endParaRPr lang="en-US" altLang="zh-CN" dirty="0" smtClean="0"/>
          </a:p>
          <a:p>
            <a:r>
              <a:rPr lang="zh-CN" altLang="en-US" dirty="0" smtClean="0"/>
              <a:t>旁路转发</a:t>
            </a:r>
            <a:r>
              <a:rPr lang="en-US" altLang="zh-CN" dirty="0" smtClean="0"/>
              <a:t>MUX</a:t>
            </a:r>
          </a:p>
          <a:p>
            <a:pPr lvl="1"/>
            <a:r>
              <a:rPr lang="zh-CN" altLang="en-US" dirty="0"/>
              <a:t>根据转发条件构造旁路转发</a:t>
            </a:r>
            <a:r>
              <a:rPr lang="en-US" altLang="zh-CN" dirty="0" smtClean="0"/>
              <a:t>MUX</a:t>
            </a:r>
          </a:p>
          <a:p>
            <a:r>
              <a:rPr lang="en-US" altLang="zh-CN" dirty="0" smtClean="0"/>
              <a:t>MUX</a:t>
            </a:r>
            <a:r>
              <a:rPr lang="zh-CN" altLang="en-US" dirty="0" smtClean="0"/>
              <a:t>的增加意味着需要增加控制信号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79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生成数据通路及控制器的</a:t>
            </a:r>
            <a:r>
              <a:rPr lang="en-US" altLang="zh-CN" dirty="0" smtClean="0"/>
              <a:t>HDL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47800"/>
            <a:ext cx="8278688" cy="4114800"/>
          </a:xfrm>
        </p:spPr>
        <p:txBody>
          <a:bodyPr/>
          <a:lstStyle/>
          <a:p>
            <a:r>
              <a:rPr lang="zh-CN" altLang="en-US" dirty="0" smtClean="0"/>
              <a:t>需要提供基础部件的</a:t>
            </a:r>
            <a:r>
              <a:rPr lang="en-US" altLang="zh-CN" dirty="0" smtClean="0"/>
              <a:t>HDL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GPR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构造控制器的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构造数据通路的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构造完整的</a:t>
            </a:r>
            <a:r>
              <a:rPr lang="en-US" altLang="zh-CN" dirty="0" smtClean="0"/>
              <a:t>HDL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自动化工具流程图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" y="1196752"/>
            <a:ext cx="9144000" cy="57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2107"/>
      </p:ext>
    </p:extLst>
  </p:cSld>
  <p:clrMapOvr>
    <a:masterClrMapping/>
  </p:clrMapOvr>
</p:sld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354</Words>
  <Application>Microsoft Office PowerPoint</Application>
  <PresentationFormat>全屏显示(4:3)</PresentationFormat>
  <Paragraphs>133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Calibri</vt:lpstr>
      <vt:lpstr>Cambria</vt:lpstr>
      <vt:lpstr>Times New Roman</vt:lpstr>
      <vt:lpstr>Wingdings</vt:lpstr>
      <vt:lpstr>gxp模板</vt:lpstr>
      <vt:lpstr>PowerPoint 演示文稿</vt:lpstr>
      <vt:lpstr>构造RTL描述表</vt:lpstr>
      <vt:lpstr>构造RTL描述表</vt:lpstr>
      <vt:lpstr>构造读矩阵</vt:lpstr>
      <vt:lpstr>针对同一部件构造写矩阵</vt:lpstr>
      <vt:lpstr>构造阻塞条件及转发条件</vt:lpstr>
      <vt:lpstr>构造MUX</vt:lpstr>
      <vt:lpstr>生成数据通路及控制器的HDL</vt:lpstr>
      <vt:lpstr>自动化工具流程图</vt:lpstr>
    </vt:vector>
  </TitlesOfParts>
  <Company>GXP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hooh</cp:lastModifiedBy>
  <cp:revision>317</cp:revision>
  <dcterms:created xsi:type="dcterms:W3CDTF">2012-09-14T02:41:47Z</dcterms:created>
  <dcterms:modified xsi:type="dcterms:W3CDTF">2014-12-18T05:14:01Z</dcterms:modified>
</cp:coreProperties>
</file>