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2" r:id="rId2"/>
    <p:sldId id="26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01" r:id="rId12"/>
    <p:sldId id="312" r:id="rId13"/>
    <p:sldId id="303" r:id="rId14"/>
    <p:sldId id="304" r:id="rId15"/>
    <p:sldId id="305" r:id="rId16"/>
    <p:sldId id="306" r:id="rId17"/>
    <p:sldId id="308" r:id="rId18"/>
    <p:sldId id="317" r:id="rId19"/>
    <p:sldId id="318" r:id="rId20"/>
    <p:sldId id="309" r:id="rId21"/>
    <p:sldId id="319" r:id="rId22"/>
    <p:sldId id="310" r:id="rId23"/>
    <p:sldId id="31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5BF73-07C7-4780-9923-F24BB31EBD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5DE88-A0CB-47E9-98A4-DBA018171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9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9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1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2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0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3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3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2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1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359A-62E5-4300-848C-71220968108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982A-6710-4A54-89AE-2FDF64EF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(null)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(null)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(null)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(null)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4E69-9E92-DD49-9533-8D247FF3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Numerical Simulations on Lattice</a:t>
            </a:r>
            <a:endParaRPr lang="de-DE" b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5E710-ED6A-BC41-9EB0-0480AFBA3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 sz="2800"/>
              <a:t>Liuming Liu, Yi-Bo Yang</a:t>
            </a:r>
          </a:p>
          <a:p>
            <a:r>
              <a:rPr lang="en-US" sz="2800"/>
              <a:t>Jan.11-13, 2019</a:t>
            </a:r>
          </a:p>
          <a:p>
            <a:r>
              <a:rPr lang="en-US" sz="2800"/>
              <a:t>SJTU, Shanghai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21615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8C9A-36AF-EF48-8C96-B39905FE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2588"/>
            <a:ext cx="7886700" cy="3657600"/>
          </a:xfrm>
        </p:spPr>
        <p:txBody>
          <a:bodyPr/>
          <a:lstStyle/>
          <a:p>
            <a:r>
              <a:rPr lang="en-US"/>
              <a:t>        </a:t>
            </a:r>
            <a:r>
              <a:rPr lang="en-US" sz="4800" b="1">
                <a:solidFill>
                  <a:srgbClr val="C00000"/>
                </a:solidFill>
              </a:rPr>
              <a:t>1D harmonic oscillator </a:t>
            </a:r>
            <a:br>
              <a:rPr lang="en-US" sz="4800" b="1">
                <a:solidFill>
                  <a:srgbClr val="C00000"/>
                </a:solidFill>
              </a:rPr>
            </a:br>
            <a:r>
              <a:rPr lang="en-US" sz="4800" b="1">
                <a:solidFill>
                  <a:srgbClr val="C00000"/>
                </a:solidFill>
              </a:rPr>
              <a:t>       Monte Carlo Simulation</a:t>
            </a:r>
            <a:endParaRPr lang="de-DE" sz="4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88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Generate the configurations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Discretized action of 1D harmonic oscillator: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0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𝑎𝑚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0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  <a:blipFill>
                <a:blip r:embed="rId2"/>
                <a:stretch>
                  <a:fillRect l="-1608" t="-8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70FB33-CC84-A241-92F8-676C48930D32}"/>
              </a:ext>
            </a:extLst>
          </p:cNvPr>
          <p:cNvCxnSpPr/>
          <p:nvPr/>
        </p:nvCxnSpPr>
        <p:spPr>
          <a:xfrm>
            <a:off x="1764254" y="3076687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B62A-DF52-F44F-8E17-BE8800B5CE69}"/>
              </a:ext>
            </a:extLst>
          </p:cNvPr>
          <p:cNvCxnSpPr/>
          <p:nvPr/>
        </p:nvCxnSpPr>
        <p:spPr>
          <a:xfrm>
            <a:off x="2131807" y="3089238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7E637C-7276-7942-BB25-66658464DAB8}"/>
              </a:ext>
            </a:extLst>
          </p:cNvPr>
          <p:cNvCxnSpPr/>
          <p:nvPr/>
        </p:nvCxnSpPr>
        <p:spPr>
          <a:xfrm>
            <a:off x="2483223" y="3089238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1EFB9-36AD-D244-8E7F-784C3F94E0CD}"/>
              </a:ext>
            </a:extLst>
          </p:cNvPr>
          <p:cNvCxnSpPr/>
          <p:nvPr/>
        </p:nvCxnSpPr>
        <p:spPr>
          <a:xfrm>
            <a:off x="2848984" y="3089238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421390-B4B8-1645-9EB0-CEF98E109F0F}"/>
              </a:ext>
            </a:extLst>
          </p:cNvPr>
          <p:cNvCxnSpPr/>
          <p:nvPr/>
        </p:nvCxnSpPr>
        <p:spPr>
          <a:xfrm>
            <a:off x="3207572" y="3089238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3D3B5A-66CF-D64F-BAFC-5D3C444A5039}"/>
              </a:ext>
            </a:extLst>
          </p:cNvPr>
          <p:cNvCxnSpPr/>
          <p:nvPr/>
        </p:nvCxnSpPr>
        <p:spPr>
          <a:xfrm>
            <a:off x="3566159" y="3089238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C36236-0751-7B4B-BD72-B63551337AF4}"/>
              </a:ext>
            </a:extLst>
          </p:cNvPr>
          <p:cNvCxnSpPr/>
          <p:nvPr/>
        </p:nvCxnSpPr>
        <p:spPr>
          <a:xfrm>
            <a:off x="3926540" y="3089238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9C18EE-E94D-D846-9033-976BA19FAA2A}"/>
              </a:ext>
            </a:extLst>
          </p:cNvPr>
          <p:cNvCxnSpPr/>
          <p:nvPr/>
        </p:nvCxnSpPr>
        <p:spPr>
          <a:xfrm>
            <a:off x="4283336" y="3089238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A907C9-2EF4-B345-8138-705B280C607E}"/>
              </a:ext>
            </a:extLst>
          </p:cNvPr>
          <p:cNvCxnSpPr/>
          <p:nvPr/>
        </p:nvCxnSpPr>
        <p:spPr>
          <a:xfrm>
            <a:off x="4640131" y="3089238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8F9C90-2A49-D243-A09B-95EE3AFE40DD}"/>
              </a:ext>
            </a:extLst>
          </p:cNvPr>
          <p:cNvCxnSpPr/>
          <p:nvPr/>
        </p:nvCxnSpPr>
        <p:spPr>
          <a:xfrm>
            <a:off x="5007685" y="3076687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C7C940-9CE1-DE4A-B2CA-F707846C5333}"/>
              </a:ext>
            </a:extLst>
          </p:cNvPr>
          <p:cNvCxnSpPr/>
          <p:nvPr/>
        </p:nvCxnSpPr>
        <p:spPr>
          <a:xfrm>
            <a:off x="7139491" y="3076687"/>
            <a:ext cx="0" cy="15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07275B7A-E8AA-2F48-9245-5F83235903FD}"/>
              </a:ext>
            </a:extLst>
          </p:cNvPr>
          <p:cNvSpPr/>
          <p:nvPr/>
        </p:nvSpPr>
        <p:spPr>
          <a:xfrm>
            <a:off x="1764254" y="3356386"/>
            <a:ext cx="5389581" cy="763793"/>
          </a:xfrm>
          <a:custGeom>
            <a:avLst/>
            <a:gdLst>
              <a:gd name="connsiteX0" fmla="*/ 0 w 5389581"/>
              <a:gd name="connsiteY0" fmla="*/ 0 h 763793"/>
              <a:gd name="connsiteX1" fmla="*/ 376518 w 5389581"/>
              <a:gd name="connsiteY1" fmla="*/ 182880 h 763793"/>
              <a:gd name="connsiteX2" fmla="*/ 731520 w 5389581"/>
              <a:gd name="connsiteY2" fmla="*/ 236668 h 763793"/>
              <a:gd name="connsiteX3" fmla="*/ 1108038 w 5389581"/>
              <a:gd name="connsiteY3" fmla="*/ 225910 h 763793"/>
              <a:gd name="connsiteX4" fmla="*/ 1452282 w 5389581"/>
              <a:gd name="connsiteY4" fmla="*/ 236668 h 763793"/>
              <a:gd name="connsiteX5" fmla="*/ 1807285 w 5389581"/>
              <a:gd name="connsiteY5" fmla="*/ 451821 h 763793"/>
              <a:gd name="connsiteX6" fmla="*/ 2162287 w 5389581"/>
              <a:gd name="connsiteY6" fmla="*/ 559398 h 763793"/>
              <a:gd name="connsiteX7" fmla="*/ 2517290 w 5389581"/>
              <a:gd name="connsiteY7" fmla="*/ 699247 h 763793"/>
              <a:gd name="connsiteX8" fmla="*/ 2872292 w 5389581"/>
              <a:gd name="connsiteY8" fmla="*/ 527125 h 763793"/>
              <a:gd name="connsiteX9" fmla="*/ 3259567 w 5389581"/>
              <a:gd name="connsiteY9" fmla="*/ 408790 h 763793"/>
              <a:gd name="connsiteX10" fmla="*/ 5389581 w 5389581"/>
              <a:gd name="connsiteY10" fmla="*/ 763793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89581" h="763793">
                <a:moveTo>
                  <a:pt x="0" y="0"/>
                </a:moveTo>
                <a:cubicBezTo>
                  <a:pt x="127299" y="71717"/>
                  <a:pt x="254598" y="143435"/>
                  <a:pt x="376518" y="182880"/>
                </a:cubicBezTo>
                <a:cubicBezTo>
                  <a:pt x="498438" y="222325"/>
                  <a:pt x="609600" y="229496"/>
                  <a:pt x="731520" y="236668"/>
                </a:cubicBezTo>
                <a:cubicBezTo>
                  <a:pt x="853440" y="243840"/>
                  <a:pt x="987911" y="225910"/>
                  <a:pt x="1108038" y="225910"/>
                </a:cubicBezTo>
                <a:cubicBezTo>
                  <a:pt x="1228165" y="225910"/>
                  <a:pt x="1335741" y="199016"/>
                  <a:pt x="1452282" y="236668"/>
                </a:cubicBezTo>
                <a:cubicBezTo>
                  <a:pt x="1568823" y="274320"/>
                  <a:pt x="1688951" y="398033"/>
                  <a:pt x="1807285" y="451821"/>
                </a:cubicBezTo>
                <a:cubicBezTo>
                  <a:pt x="1925619" y="505609"/>
                  <a:pt x="2043953" y="518160"/>
                  <a:pt x="2162287" y="559398"/>
                </a:cubicBezTo>
                <a:cubicBezTo>
                  <a:pt x="2280621" y="600636"/>
                  <a:pt x="2398956" y="704626"/>
                  <a:pt x="2517290" y="699247"/>
                </a:cubicBezTo>
                <a:cubicBezTo>
                  <a:pt x="2635624" y="693868"/>
                  <a:pt x="2748579" y="575534"/>
                  <a:pt x="2872292" y="527125"/>
                </a:cubicBezTo>
                <a:cubicBezTo>
                  <a:pt x="2996005" y="478716"/>
                  <a:pt x="2840019" y="369345"/>
                  <a:pt x="3259567" y="408790"/>
                </a:cubicBezTo>
                <a:cubicBezTo>
                  <a:pt x="3679115" y="448235"/>
                  <a:pt x="4534348" y="606014"/>
                  <a:pt x="5389581" y="76379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1361C-6AAF-1146-A77F-CB7D6FF8008F}"/>
                  </a:ext>
                </a:extLst>
              </p:cNvPr>
              <p:cNvSpPr txBox="1"/>
              <p:nvPr/>
            </p:nvSpPr>
            <p:spPr>
              <a:xfrm>
                <a:off x="1542977" y="456481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1361C-6AAF-1146-A77F-CB7D6FF80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77" y="4564815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C40FC3-8435-F44D-B94A-F70B1D9CD155}"/>
                  </a:ext>
                </a:extLst>
              </p:cNvPr>
              <p:cNvSpPr txBox="1"/>
              <p:nvPr/>
            </p:nvSpPr>
            <p:spPr>
              <a:xfrm>
                <a:off x="1928195" y="4593475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C40FC3-8435-F44D-B94A-F70B1D9C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95" y="4593475"/>
                <a:ext cx="374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0885F4-027D-3148-8A29-A429F51FCC4D}"/>
                  </a:ext>
                </a:extLst>
              </p:cNvPr>
              <p:cNvSpPr txBox="1"/>
              <p:nvPr/>
            </p:nvSpPr>
            <p:spPr>
              <a:xfrm>
                <a:off x="2284954" y="4593475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0885F4-027D-3148-8A29-A429F51F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54" y="4593475"/>
                <a:ext cx="374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B488E9-A231-4146-A138-D8620F02EDE9}"/>
                  </a:ext>
                </a:extLst>
              </p:cNvPr>
              <p:cNvSpPr txBox="1"/>
              <p:nvPr/>
            </p:nvSpPr>
            <p:spPr>
              <a:xfrm>
                <a:off x="4426770" y="4616824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B488E9-A231-4146-A138-D8620F02E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70" y="4616824"/>
                <a:ext cx="3749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224CD5-D179-F14B-9FF5-98B01D25F9D5}"/>
                  </a:ext>
                </a:extLst>
              </p:cNvPr>
              <p:cNvSpPr txBox="1"/>
              <p:nvPr/>
            </p:nvSpPr>
            <p:spPr>
              <a:xfrm>
                <a:off x="4828612" y="4616824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224CD5-D179-F14B-9FF5-98B01D25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12" y="4616824"/>
                <a:ext cx="3749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19DE4B-FA35-514D-9A51-8AC4CB039C9B}"/>
                  </a:ext>
                </a:extLst>
              </p:cNvPr>
              <p:cNvSpPr txBox="1"/>
              <p:nvPr/>
            </p:nvSpPr>
            <p:spPr>
              <a:xfrm>
                <a:off x="2640291" y="4595268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19DE4B-FA35-514D-9A51-8AC4CB03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291" y="4595268"/>
                <a:ext cx="3749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9E93CC-468D-D840-A155-62F6BA123C7F}"/>
                  </a:ext>
                </a:extLst>
              </p:cNvPr>
              <p:cNvSpPr txBox="1"/>
              <p:nvPr/>
            </p:nvSpPr>
            <p:spPr>
              <a:xfrm>
                <a:off x="2984833" y="4616824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9E93CC-468D-D840-A155-62F6BA12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833" y="4616824"/>
                <a:ext cx="3749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379F24-36BC-B540-9568-07502D49E4B3}"/>
                  </a:ext>
                </a:extLst>
              </p:cNvPr>
              <p:cNvSpPr txBox="1"/>
              <p:nvPr/>
            </p:nvSpPr>
            <p:spPr>
              <a:xfrm>
                <a:off x="3339239" y="4604273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379F24-36BC-B540-9568-07502D49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39" y="4604273"/>
                <a:ext cx="3749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1E5B57-ED73-584B-ACE4-0F27E23896D1}"/>
                  </a:ext>
                </a:extLst>
              </p:cNvPr>
              <p:cNvSpPr txBox="1"/>
              <p:nvPr/>
            </p:nvSpPr>
            <p:spPr>
              <a:xfrm>
                <a:off x="3705371" y="4616824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1E5B57-ED73-584B-ACE4-0F27E2389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71" y="4616824"/>
                <a:ext cx="3749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E4C583-3EC4-364F-BBC8-4A17EDB892D6}"/>
                  </a:ext>
                </a:extLst>
              </p:cNvPr>
              <p:cNvSpPr txBox="1"/>
              <p:nvPr/>
            </p:nvSpPr>
            <p:spPr>
              <a:xfrm>
                <a:off x="4068965" y="4616824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E4C583-3EC4-364F-BBC8-4A17EDB8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65" y="4616824"/>
                <a:ext cx="3749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EB19DC-30CB-8643-BAC5-B3E22BDB0DD1}"/>
                  </a:ext>
                </a:extLst>
              </p:cNvPr>
              <p:cNvSpPr txBox="1"/>
              <p:nvPr/>
            </p:nvSpPr>
            <p:spPr>
              <a:xfrm>
                <a:off x="5641373" y="4635394"/>
                <a:ext cx="81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EB19DC-30CB-8643-BAC5-B3E22BDB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73" y="4635394"/>
                <a:ext cx="8120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B9337-5347-3145-8A44-560B118EE954}"/>
                  </a:ext>
                </a:extLst>
              </p:cNvPr>
              <p:cNvSpPr txBox="1"/>
              <p:nvPr/>
            </p:nvSpPr>
            <p:spPr>
              <a:xfrm>
                <a:off x="6940918" y="4627541"/>
                <a:ext cx="37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B9337-5347-3145-8A44-560B118EE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918" y="4627541"/>
                <a:ext cx="374950" cy="369332"/>
              </a:xfrm>
              <a:prstGeom prst="rect">
                <a:avLst/>
              </a:prstGeom>
              <a:blipFill>
                <a:blip r:embed="rId1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C6FBC6-3188-CC4B-B53E-18ED9353034B}"/>
              </a:ext>
            </a:extLst>
          </p:cNvPr>
          <p:cNvCxnSpPr>
            <a:cxnSpLocks/>
          </p:cNvCxnSpPr>
          <p:nvPr/>
        </p:nvCxnSpPr>
        <p:spPr>
          <a:xfrm flipV="1">
            <a:off x="1194099" y="3356387"/>
            <a:ext cx="0" cy="957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B42309-EFB4-E444-95FE-4FCAB6D1790A}"/>
                  </a:ext>
                </a:extLst>
              </p:cNvPr>
              <p:cNvSpPr txBox="1"/>
              <p:nvPr/>
            </p:nvSpPr>
            <p:spPr>
              <a:xfrm>
                <a:off x="1028283" y="298705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B42309-EFB4-E444-95FE-4FCAB6D17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3" y="2987054"/>
                <a:ext cx="3679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4744F1-3D09-FE4F-B76B-A9A6AAD84A91}"/>
              </a:ext>
            </a:extLst>
          </p:cNvPr>
          <p:cNvCxnSpPr/>
          <p:nvPr/>
        </p:nvCxnSpPr>
        <p:spPr>
          <a:xfrm>
            <a:off x="2827766" y="5400339"/>
            <a:ext cx="17864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9A2105-42FD-7040-9FA8-04015843B1BA}"/>
                  </a:ext>
                </a:extLst>
              </p:cNvPr>
              <p:cNvSpPr txBox="1"/>
              <p:nvPr/>
            </p:nvSpPr>
            <p:spPr>
              <a:xfrm>
                <a:off x="4766308" y="521567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9A2105-42FD-7040-9FA8-04015843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08" y="5215673"/>
                <a:ext cx="3345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D2671E-6820-5542-8A57-FDF0731CEA04}"/>
                  </a:ext>
                </a:extLst>
              </p:cNvPr>
              <p:cNvSpPr txBox="1"/>
              <p:nvPr/>
            </p:nvSpPr>
            <p:spPr>
              <a:xfrm>
                <a:off x="1764253" y="3871009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D2671E-6820-5542-8A57-FDF0731C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53" y="3871009"/>
                <a:ext cx="3714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BBD78F-EAE3-9E41-8D7D-7E5D70883D73}"/>
              </a:ext>
            </a:extLst>
          </p:cNvPr>
          <p:cNvCxnSpPr>
            <a:cxnSpLocks/>
          </p:cNvCxnSpPr>
          <p:nvPr/>
        </p:nvCxnSpPr>
        <p:spPr>
          <a:xfrm>
            <a:off x="1776022" y="4234941"/>
            <a:ext cx="3468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2B41F2-5A8C-FC49-9229-24B8CC892024}"/>
                  </a:ext>
                </a:extLst>
              </p:cNvPr>
              <p:cNvSpPr txBox="1"/>
              <p:nvPr/>
            </p:nvSpPr>
            <p:spPr>
              <a:xfrm>
                <a:off x="6080341" y="5253781"/>
                <a:ext cx="10716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20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2B41F2-5A8C-FC49-9229-24B8CC89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41" y="5253781"/>
                <a:ext cx="1071640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42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873-1651-1542-B73B-57396B8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5942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Generate the configurations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F4605-5F3C-EE41-BE26-C8DC2F6BA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473798"/>
                <a:ext cx="8192621" cy="470316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Length scale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rad>
                  </m:oMath>
                </a14:m>
                <a:endParaRPr lang="de-DE"/>
              </a:p>
              <a:p>
                <a:pPr marL="0" indent="0">
                  <a:buNone/>
                </a:pPr>
                <a:r>
                  <a:rPr lang="en-US"/>
                  <a:t>R</a:t>
                </a:r>
                <a:r>
                  <a:rPr lang="de-DE"/>
                  <a:t>edefine  a dimensionless variable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/>
              </a:p>
              <a:p>
                <a:pPr marL="0" indent="0">
                  <a:buNone/>
                </a:pPr>
                <a:r>
                  <a:rPr lang="en-US"/>
                  <a:t>R</a:t>
                </a:r>
                <a:r>
                  <a:rPr lang="de-DE"/>
                  <a:t>ewrite the action: </a:t>
                </a:r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nary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  <a:p>
                <a:pPr marL="0" indent="0">
                  <a:buNone/>
                </a:pPr>
                <a:r>
                  <a:rPr lang="en-US"/>
                  <a:t>Time scale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Lattice spacing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&lt;&lt;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&lt;&lt;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𝑎𝑁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  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                          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&lt;&lt;2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&lt;&lt;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de-DE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F4605-5F3C-EE41-BE26-C8DC2F6BA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473798"/>
                <a:ext cx="8192621" cy="4703165"/>
              </a:xfrm>
              <a:blipFill>
                <a:blip r:embed="rId2"/>
                <a:stretch>
                  <a:fillRect l="-1236" t="-21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1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AA5-D2F2-C843-BE49-31F358F9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39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Generate the configurations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86523"/>
                <a:ext cx="7886700" cy="5090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Goal: Using Metropolis algarithm to generate a set of</a:t>
                </a:r>
              </a:p>
              <a:p>
                <a:pPr marL="0" indent="0">
                  <a:buNone/>
                </a:pPr>
                <a:r>
                  <a:rPr lang="en-US"/>
                  <a:t>           configurations</a:t>
                </a:r>
              </a:p>
              <a:p>
                <a:pPr marL="0" indent="0">
                  <a:buNone/>
                </a:pPr>
                <a:r>
                  <a:rPr lang="en-US" b="0"/>
                  <a:t>       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{{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/>
                  <a:t>}, </a:t>
                </a:r>
              </a:p>
              <a:p>
                <a:pPr marL="0" indent="0">
                  <a:buNone/>
                </a:pPr>
                <a:r>
                  <a:rPr lang="de-DE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/>
                  <a:t>},</a:t>
                </a:r>
                <a:r>
                  <a:rPr lang="en-US">
                    <a:ea typeface="Cambria Math" panose="02040503050406030204" pitchFamily="18" charset="0"/>
                  </a:rPr>
                  <a:t>          </a:t>
                </a:r>
              </a:p>
              <a:p>
                <a:pPr marL="0" indent="0">
                  <a:buNone/>
                </a:pPr>
                <a:r>
                  <a:rPr lang="en-US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de-DE"/>
              </a:p>
              <a:p>
                <a:pPr marL="0" indent="0">
                  <a:buNone/>
                </a:pPr>
                <a:r>
                  <a:rPr lang="de-DE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/>
                  <a:t>}} </a:t>
                </a:r>
              </a:p>
              <a:p>
                <a:pPr marL="0" indent="0">
                  <a:buNone/>
                </a:pPr>
                <a:r>
                  <a:rPr lang="de-DE"/>
                  <a:t>          distributed according to the  probability 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86523"/>
                <a:ext cx="7886700" cy="5090440"/>
              </a:xfrm>
              <a:blipFill>
                <a:blip r:embed="rId2"/>
                <a:stretch>
                  <a:fillRect l="-1608" t="-1995" r="-6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34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AA5-D2F2-C843-BE49-31F358F9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39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Generate the configurations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86523"/>
                <a:ext cx="7886700" cy="5090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/>
                  <a:t>Step1</a:t>
                </a:r>
                <a:r>
                  <a:rPr lang="en-US"/>
                  <a:t>: Set the initial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/>
                  <a:t> .</a:t>
                </a:r>
              </a:p>
              <a:p>
                <a:pPr marL="0" indent="0">
                  <a:buNone/>
                </a:pPr>
                <a:r>
                  <a:rPr lang="en-US" b="1"/>
                  <a:t>S</a:t>
                </a:r>
                <a:r>
                  <a:rPr lang="de-DE" b="1"/>
                  <a:t>tep2</a:t>
                </a:r>
                <a:r>
                  <a:rPr lang="de-DE"/>
                  <a:t>: Choose a candidate configuration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de-DE"/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/>
                  <a:t> is a random number uniformly distributed between [-1,1],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/>
                  <a:t> is the step size.</a:t>
                </a:r>
              </a:p>
              <a:p>
                <a:pPr marL="0" indent="0">
                  <a:buNone/>
                </a:pPr>
                <a:r>
                  <a:rPr lang="en-US" b="1"/>
                  <a:t>S</a:t>
                </a:r>
                <a:r>
                  <a:rPr lang="de-DE" b="1"/>
                  <a:t>tep3</a:t>
                </a:r>
                <a:r>
                  <a:rPr lang="de-DE"/>
                  <a:t>: If the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/>
                  <a:t> is smaller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/>
                  <a:t>is accepted as the new configuration. Otherwise it is accepted with conditional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/>
                  <a:t>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/>
                  <a:t>is rejected,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/>
                  <a:t> is considered again in the Markov chain.</a:t>
                </a:r>
              </a:p>
              <a:p>
                <a:pPr marL="0" indent="0">
                  <a:buNone/>
                </a:pPr>
                <a:r>
                  <a:rPr lang="en-US" b="1"/>
                  <a:t>S</a:t>
                </a:r>
                <a:r>
                  <a:rPr lang="de-DE" b="1"/>
                  <a:t>tep4</a:t>
                </a:r>
                <a:r>
                  <a:rPr lang="de-DE"/>
                  <a:t>: Repeat from step 2.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86523"/>
                <a:ext cx="7886700" cy="5090440"/>
              </a:xfrm>
              <a:blipFill>
                <a:blip r:embed="rId2"/>
                <a:stretch>
                  <a:fillRect l="-1608" t="-1995" r="-1929" b="-17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7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AA5-D2F2-C843-BE49-31F358F9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39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Generate the configurations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400"/>
                  <a:t>The input parameters:</a:t>
                </a:r>
              </a:p>
              <a:p>
                <a:r>
                  <a:rPr lang="en-US" sz="4000"/>
                  <a:t>Physical parameters</a:t>
                </a:r>
              </a:p>
              <a:p>
                <a:pPr marL="0" indent="0">
                  <a:buNone/>
                </a:pPr>
                <a:r>
                  <a:rPr lang="en-US"/>
                  <a:t>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/>
                  <a:t> : mass of the harmonic oscillator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de-DE"/>
                  <a:t>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de-DE"/>
                  <a:t> : frequency of the harmonic oscillator</a:t>
                </a:r>
              </a:p>
              <a:p>
                <a:r>
                  <a:rPr lang="en-US" sz="4000"/>
                  <a:t>L</a:t>
                </a:r>
                <a:r>
                  <a:rPr lang="de-DE" sz="4000"/>
                  <a:t>attice parameters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de-DE"/>
                  <a:t>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/>
                  <a:t> : lattice spacing.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/>
                  <a:t>: number of lattice sites.</a:t>
                </a:r>
              </a:p>
              <a:p>
                <a:r>
                  <a:rPr lang="en-US" sz="4000"/>
                  <a:t>A</a:t>
                </a:r>
                <a:r>
                  <a:rPr lang="de-DE" sz="4000"/>
                  <a:t>lgorithm parameters</a:t>
                </a:r>
              </a:p>
              <a:p>
                <a:pPr marL="0" indent="0">
                  <a:buNone/>
                </a:pPr>
                <a:r>
                  <a:rPr lang="en-US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/>
                  <a:t>: step size, should be chosen properly, not too large or too small, </a:t>
                </a:r>
              </a:p>
              <a:p>
                <a:pPr marL="0" indent="0">
                  <a:buNone/>
                </a:pPr>
                <a:r>
                  <a:rPr lang="de-DE"/>
                  <a:t>        it affects the efficiency of the algorithm. </a:t>
                </a:r>
              </a:p>
              <a:p>
                <a:pPr marL="0" indent="0">
                  <a:buNone/>
                </a:pPr>
                <a:r>
                  <a:rPr lang="en-US"/>
                  <a:t>   Ntraj: number of trajectories to be generated.</a:t>
                </a:r>
              </a:p>
              <a:p>
                <a:pPr marL="0" indent="0">
                  <a:buNone/>
                </a:pPr>
                <a:r>
                  <a:rPr lang="en-US"/>
                  <a:t>   Nskip: number of trajectories to be skipped before taking one for</a:t>
                </a:r>
              </a:p>
              <a:p>
                <a:pPr marL="0" indent="0">
                  <a:buNone/>
                </a:pPr>
                <a:r>
                  <a:rPr lang="en-US"/>
                  <a:t>               measurements. </a:t>
                </a:r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de-DE"/>
                  <a:t> 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de-DE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  <a:blipFill>
                <a:blip r:embed="rId2"/>
                <a:stretch>
                  <a:fillRect l="-1357" t="-25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5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AA5-D2F2-C843-BE49-31F358F9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39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Generate the configurations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3858-CC4A-7749-BCB3-CF30891A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6372"/>
            <a:ext cx="8407774" cy="5550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Exercise:  (30 minutes)</a:t>
            </a:r>
          </a:p>
          <a:p>
            <a:pPr marL="0" indent="0">
              <a:buNone/>
            </a:pPr>
            <a:r>
              <a:rPr lang="en-US"/>
              <a:t>       Following the above instructions, write the code to generate the configurations. 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en-US"/>
              <a:t> </a:t>
            </a:r>
            <a:r>
              <a:rPr lang="de-DE"/>
              <a:t>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de-DE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84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AA5-D2F2-C843-BE49-31F358F9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396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Measurements</a:t>
            </a:r>
            <a:endParaRPr lang="de-DE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Compute the expectation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/>
                  <a:t> and the ground state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/>
                  <a:t> .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de-DE"/>
              </a:p>
              <a:p>
                <a:pPr marL="0" indent="0">
                  <a:buNone/>
                </a:pPr>
                <a:r>
                  <a:rPr lang="en-US"/>
                  <a:t>R</a:t>
                </a:r>
                <a:r>
                  <a:rPr lang="de-DE"/>
                  <a:t>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Hans" altLang="de-DE"/>
                  <a:t>，</a:t>
                </a:r>
                <a14:m>
                  <m:oMath xmlns:m="http://schemas.openxmlformats.org/officeDocument/2006/math">
                    <m:r>
                      <a:rPr lang="en-US" altLang="zh-Han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an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" b="0" i="1">
                        <a:latin typeface="Cambria Math" panose="02040503050406030204" pitchFamily="18" charset="0"/>
                      </a:rPr>
                      <m:t>𝑢</m:t>
                    </m:r>
                    <m:rad>
                      <m:radPr>
                        <m:degHide m:val="on"/>
                        <m:ctrlPr>
                          <a:rPr lang="en-US" altLang="zh-Hans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Han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ℏ/</m:t>
                        </m:r>
                        <m:r>
                          <a:rPr lang="en-US" altLang="zh-Han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an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rad>
                  </m:oMath>
                </a14:m>
                <a:endParaRPr lang="de-DE"/>
              </a:p>
              <a:p>
                <a:pPr marL="0" indent="0">
                  <a:buNone/>
                </a:pPr>
                <a:r>
                  <a:rPr lang="en-US"/>
                  <a:t>W</a:t>
                </a:r>
                <a:r>
                  <a:rPr lang="de-DE"/>
                  <a:t>e should have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&gt; =0.5</m:t>
                    </m:r>
                  </m:oMath>
                </a14:m>
                <a:endParaRPr lang="de-DE"/>
              </a:p>
              <a:p>
                <a:pPr marL="0" indent="0">
                  <a:buNone/>
                </a:pPr>
                <a:endParaRPr lang="en-US" sz="18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  <a:blipFill>
                <a:blip r:embed="rId2"/>
                <a:stretch>
                  <a:fillRect l="-1508" t="-1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9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518F94-6E80-8549-AF9F-1511CC683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7" y="0"/>
            <a:ext cx="8981702" cy="675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2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1B966-EE50-1649-9C43-6144A466D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" y="0"/>
            <a:ext cx="8910192" cy="67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88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Outline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6371"/>
            <a:ext cx="7886700" cy="49505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Path intergral revisit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Monte Carlo simulation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Impotance sampling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Markov chains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Metropolis algorithm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An example: 1D harmonic oscillator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Generating configurations using Metropolis algorithm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Perform measurements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Data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53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AA5-D2F2-C843-BE49-31F358F9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396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Measurements</a:t>
            </a:r>
            <a:endParaRPr lang="de-DE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/>
                  <a:t>Compute the correlation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              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groupChr>
                  </m:oMath>
                </a14:m>
                <a:r>
                  <a:rPr lang="en-US" sz="240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⁡(−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80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>
                    <a:solidFill>
                      <a:schemeClr val="accent1"/>
                    </a:solidFill>
                  </a:rPr>
                  <a:t>                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  <a:blipFill>
                <a:blip r:embed="rId2"/>
                <a:stretch>
                  <a:fillRect l="-1207" t="-187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38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EBC0A-395B-F04B-8B9C-DEA98EAD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7" y="178919"/>
            <a:ext cx="8711154" cy="65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4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AA5-D2F2-C843-BE49-31F358F9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396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Data analysis</a:t>
            </a:r>
            <a:endParaRPr lang="de-DE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Fit a function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data points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} , find the parameter(s)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to give best function description of the data points. </a:t>
                </a:r>
              </a:p>
              <a:p>
                <a:r>
                  <a:rPr lang="en-US"/>
                  <a:t>Minimum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   Covariance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endParaRPr lang="en-US"/>
              </a:p>
              <a:p>
                <a:r>
                  <a:rPr lang="en-US"/>
                  <a:t>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 to obtain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. </a:t>
                </a:r>
              </a:p>
              <a:p>
                <a:pPr marL="0" indent="0">
                  <a:buNone/>
                </a:pPr>
                <a:r>
                  <a:rPr lang="en-US"/>
                  <a:t>    Many sofewares like Python/Mathematica/Matlab </a:t>
                </a:r>
              </a:p>
              <a:p>
                <a:pPr marL="0" indent="0">
                  <a:buNone/>
                </a:pPr>
                <a:r>
                  <a:rPr lang="en-US"/>
                  <a:t>    provide wrapped package to do minimization.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  <a:blipFill>
                <a:blip r:embed="rId2"/>
                <a:stretch>
                  <a:fillRect l="-1357" t="-1826" r="-15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2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AA5-D2F2-C843-BE49-31F358F9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396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Data analysis</a:t>
            </a:r>
            <a:endParaRPr lang="de-DE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Fit the correlation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/>
                  <a:t> to an exponential function to obtain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accent1"/>
                    </a:solidFill>
                  </a:rPr>
                  <a:t> </a:t>
                </a: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3858-CC4A-7749-BCB3-CF30891AE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6372"/>
                <a:ext cx="8407774" cy="5550946"/>
              </a:xfrm>
              <a:blipFill>
                <a:blip r:embed="rId2"/>
                <a:stretch>
                  <a:fillRect l="-1508" t="-1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5DE0DB-0D2A-E048-A32B-7EFD09898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8" y="2190600"/>
            <a:ext cx="6097947" cy="45867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B37907-BFE6-AB41-85E3-FFE19A98C27B}"/>
                  </a:ext>
                </a:extLst>
              </p:cNvPr>
              <p:cNvSpPr txBox="1"/>
              <p:nvPr/>
            </p:nvSpPr>
            <p:spPr>
              <a:xfrm>
                <a:off x="6368527" y="3442447"/>
                <a:ext cx="2237592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=0.995(9)</m:t>
                      </m:r>
                    </m:oMath>
                  </m:oMathPara>
                </a14:m>
                <a:endParaRPr lang="en-US" sz="2400" b="0"/>
              </a:p>
              <a:p>
                <a:r>
                  <a:rPr lang="en-US" sz="2400"/>
                  <a:t>      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B37907-BFE6-AB41-85E3-FFE19A98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27" y="3442447"/>
                <a:ext cx="2237592" cy="1191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9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88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Path integral revisit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6371"/>
                <a:ext cx="7886700" cy="538958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 The path intergral: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/ℏ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  An observable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calculated by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altLang="zh-CN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∫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/ℏ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  One can approximate the integral by the average of a set of configurations that sampled according to the weight factor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/ℏ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6371"/>
                <a:ext cx="7886700" cy="5389582"/>
              </a:xfrm>
              <a:blipFill>
                <a:blip r:embed="rId2"/>
                <a:stretch>
                  <a:fillRect l="-1608" t="-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9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88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Impotance sampling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6371"/>
                <a:ext cx="7886700" cy="538958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 The action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gives different importance to different configurations. It is more important to consider the configurations with larger weight, i.e. smaller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The central idea of importance smapling: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 Approximate the huge sum by a comparatively samll subset of configurations sampled according to the weight factor.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6371"/>
                <a:ext cx="7886700" cy="5389582"/>
              </a:xfrm>
              <a:blipFill>
                <a:blip r:embed="rId2"/>
                <a:stretch>
                  <a:fillRect l="-1608" t="-235" r="-2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7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88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Markov chains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6371"/>
                <a:ext cx="7886700" cy="538958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How do we find the configurations following the desired distribution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?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                              Markov chains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6371"/>
                <a:ext cx="7886700" cy="5389582"/>
              </a:xfrm>
              <a:blipFill>
                <a:blip r:embed="rId2"/>
                <a:stretch>
                  <a:fillRect l="-1608" t="-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D8B84B-6603-164D-94DD-1987DBC5D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79" y="3684809"/>
            <a:ext cx="3931099" cy="2884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07B4E4-BD2E-FC4D-9375-53D875F3C8F4}"/>
                  </a:ext>
                </a:extLst>
              </p:cNvPr>
              <p:cNvSpPr txBox="1"/>
              <p:nvPr/>
            </p:nvSpPr>
            <p:spPr>
              <a:xfrm>
                <a:off x="2426669" y="3063017"/>
                <a:ext cx="4823985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⟶⋯⋯</m:t>
                    </m:r>
                  </m:oMath>
                </a14:m>
                <a:endParaRPr lang="de-DE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07B4E4-BD2E-FC4D-9375-53D875F3C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669" y="3063017"/>
                <a:ext cx="4823985" cy="541110"/>
              </a:xfrm>
              <a:prstGeom prst="rect">
                <a:avLst/>
              </a:prstGeom>
              <a:blipFill>
                <a:blip r:embed="rId4"/>
                <a:stretch>
                  <a:fillRect t="-4545" b="-29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88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Markov chains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/>
                  <a:t>A Markov chain is characterized by a transition probability from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, which obey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    0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,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400" dirty="0"/>
                              <m:t> 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CN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/>
                  <a:t>When a Markov process is in equilibrium, the probability to hop into a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 should be equarl to the probability to hop out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 . This leads to the 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balance condition</a:t>
                </a:r>
                <a:r>
                  <a:rPr lang="en-US" altLang="zh-CN" sz="2400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dirty="0"/>
                                <m:t>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 is the fix point of the Markov process.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/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groupCh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groupCh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groupCh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groupChr>
                    <m:r>
                      <a:rPr lang="en-US" altLang="zh-CN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endParaRPr lang="en-US" altLang="zh-CN" sz="24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  <a:blipFill>
                <a:blip r:embed="rId2"/>
                <a:stretch>
                  <a:fillRect l="-1286" r="-1447" b="-57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20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88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Markov chain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A solution of the balance condition can be obtained by requiring the equality holds term-wise, this is so-called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detailed balance condition</a:t>
                </a:r>
                <a:r>
                  <a:rPr lang="en-US" altLang="zh-CN" dirty="0"/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Most Monte Carlo algorithms use detailed balance condition, which is sufficient but not necessary.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>
                    <a:solidFill>
                      <a:srgbClr val="C00000"/>
                    </a:solidFill>
                  </a:rPr>
                  <a:t>Metropolis algorithm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i="1" dirty="0"/>
                  <a:t>    “</a:t>
                </a:r>
                <a:r>
                  <a:rPr lang="en-US" altLang="zh-CN" dirty="0"/>
                  <a:t>The mother of all Monte Carlo algorithms”</a:t>
                </a:r>
                <a:endParaRPr lang="en-US" altLang="zh-CN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  <a:blipFill>
                <a:blip r:embed="rId2"/>
                <a:stretch>
                  <a:fillRect l="-1447" t="-458" r="-20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96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88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Metropolis algorithm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1" dirty="0"/>
                  <a:t>Step 1</a:t>
                </a:r>
                <a:r>
                  <a:rPr lang="en-US" altLang="zh-CN" dirty="0"/>
                  <a:t>: start from a configuration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choose some candidate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according to some delection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1" dirty="0"/>
                  <a:t>Step 2</a:t>
                </a:r>
                <a:r>
                  <a:rPr lang="en-US" altLang="zh-CN" dirty="0"/>
                  <a:t>: Accept the candidate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 as the new configuration with the acceptance probability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b="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|</m:t>
                                </m:r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)</m:t>
                                </m:r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|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)</m:t>
                                </m:r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is not accepted, then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is considered again in the Markov chain.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1" dirty="0"/>
                  <a:t>Step 3</a:t>
                </a:r>
                <a:r>
                  <a:rPr lang="en-US" altLang="zh-CN" dirty="0"/>
                  <a:t>: Repeat the steps from the beginning.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  <a:blipFill>
                <a:blip r:embed="rId2"/>
                <a:stretch>
                  <a:fillRect l="-1608" t="-915" r="-9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73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88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Metropolis algorithm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It is straightforward to show that the transition probability of Metropolis algotirhm satisfy the detailed balance condition.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In many cases one use symmetric selection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dirty="0"/>
                      <m:t>|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en-US" altLang="zh-CN" dirty="0"/>
                  <a:t>. Then the acceptance probability becomes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 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5007"/>
                <a:ext cx="7886700" cy="5550946"/>
              </a:xfrm>
              <a:blipFill>
                <a:blip r:embed="rId2"/>
                <a:stretch>
                  <a:fillRect l="-1447" t="-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5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1023</Words>
  <Application>Microsoft Macintosh PowerPoint</Application>
  <PresentationFormat>On-screen Show (4:3)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Calibri Light</vt:lpstr>
      <vt:lpstr>Cambria Math</vt:lpstr>
      <vt:lpstr>Symbol</vt:lpstr>
      <vt:lpstr>Wingdings</vt:lpstr>
      <vt:lpstr>Office 主题​​</vt:lpstr>
      <vt:lpstr>Numerical Simulations on Lattice</vt:lpstr>
      <vt:lpstr>Outline </vt:lpstr>
      <vt:lpstr>Path integral revisit</vt:lpstr>
      <vt:lpstr>Impotance sampling</vt:lpstr>
      <vt:lpstr>Markov chains</vt:lpstr>
      <vt:lpstr>Markov chains</vt:lpstr>
      <vt:lpstr>Markov chain</vt:lpstr>
      <vt:lpstr>Metropolis algorithm</vt:lpstr>
      <vt:lpstr>Metropolis algorithm</vt:lpstr>
      <vt:lpstr>        1D harmonic oscillator         Monte Carlo Simulation</vt:lpstr>
      <vt:lpstr>Generate the configurations</vt:lpstr>
      <vt:lpstr>Generate the configurations</vt:lpstr>
      <vt:lpstr>Generate the configurations</vt:lpstr>
      <vt:lpstr>Generate the configurations</vt:lpstr>
      <vt:lpstr>Generate the configurations</vt:lpstr>
      <vt:lpstr>Generate the configurations</vt:lpstr>
      <vt:lpstr>Measurements</vt:lpstr>
      <vt:lpstr>PowerPoint Presentation</vt:lpstr>
      <vt:lpstr>PowerPoint Presentation</vt:lpstr>
      <vt:lpstr>Measurements</vt:lpstr>
      <vt:lpstr>PowerPoint Presentation</vt:lpstr>
      <vt:lpstr>Data analysis</vt:lpstr>
      <vt:lpstr>Data analysis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Quantum Field Theory Lectures Lecture 1: Path Integral </dc:title>
  <dc:creator>X Ji</dc:creator>
  <cp:lastModifiedBy>Pjxrysc</cp:lastModifiedBy>
  <cp:revision>100</cp:revision>
  <dcterms:created xsi:type="dcterms:W3CDTF">2018-12-23T19:50:06Z</dcterms:created>
  <dcterms:modified xsi:type="dcterms:W3CDTF">2019-01-11T09:06:19Z</dcterms:modified>
</cp:coreProperties>
</file>