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D7E4C56-6EB2-4F92-AAC4-F63D540E11F5}" type="datetimeFigureOut">
              <a:rPr lang="tr-TR" smtClean="0"/>
              <a:t>21.04.2023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B3DB59-EE0E-4A78-8F77-2129E87DF18B}"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6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0D7E4C56-6EB2-4F92-AAC4-F63D540E11F5}" type="datetimeFigureOut">
              <a:rPr lang="tr-TR" smtClean="0"/>
              <a:t>21.04.2023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338152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7E4C56-6EB2-4F92-AAC4-F63D540E11F5}" type="datetimeFigureOut">
              <a:rPr lang="tr-TR" smtClean="0"/>
              <a:t>21.04.2023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3131038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7E4C56-6EB2-4F92-AAC4-F63D540E11F5}" type="datetimeFigureOut">
              <a:rPr lang="tr-TR" smtClean="0"/>
              <a:t>21.04.2023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B3DB59-EE0E-4A78-8F77-2129E87DF18B}"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71632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7E4C56-6EB2-4F92-AAC4-F63D540E11F5}" type="datetimeFigureOut">
              <a:rPr lang="tr-TR" smtClean="0"/>
              <a:t>21.04.2023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45085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7E4C56-6EB2-4F92-AAC4-F63D540E11F5}" type="datetimeFigureOut">
              <a:rPr lang="tr-TR" smtClean="0"/>
              <a:t>21.04.2023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B3DB59-EE0E-4A78-8F77-2129E87DF18B}"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56188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7E4C56-6EB2-4F92-AAC4-F63D540E11F5}" type="datetimeFigureOut">
              <a:rPr lang="tr-TR" smtClean="0"/>
              <a:t>21.04.2023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3583327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D7E4C56-6EB2-4F92-AAC4-F63D540E11F5}" type="datetimeFigureOut">
              <a:rPr lang="tr-TR" smtClean="0"/>
              <a:t>21.04.2023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2011323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D7E4C56-6EB2-4F92-AAC4-F63D540E11F5}" type="datetimeFigureOut">
              <a:rPr lang="tr-TR" smtClean="0"/>
              <a:t>21.04.2023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324823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D7E4C56-6EB2-4F92-AAC4-F63D540E11F5}" type="datetimeFigureOut">
              <a:rPr lang="tr-TR" smtClean="0"/>
              <a:t>21.04.2023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9909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D7E4C56-6EB2-4F92-AAC4-F63D540E11F5}" type="datetimeFigureOut">
              <a:rPr lang="tr-TR" smtClean="0"/>
              <a:t>21.04.2023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233628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D7E4C56-6EB2-4F92-AAC4-F63D540E11F5}" type="datetimeFigureOut">
              <a:rPr lang="tr-TR" smtClean="0"/>
              <a:t>21.04.2023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347026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D7E4C56-6EB2-4F92-AAC4-F63D540E11F5}" type="datetimeFigureOut">
              <a:rPr lang="tr-TR" smtClean="0"/>
              <a:t>21.04.2023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345706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D7E4C56-6EB2-4F92-AAC4-F63D540E11F5}" type="datetimeFigureOut">
              <a:rPr lang="tr-TR" smtClean="0"/>
              <a:t>21.04.2023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332234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E4C56-6EB2-4F92-AAC4-F63D540E11F5}" type="datetimeFigureOut">
              <a:rPr lang="tr-TR" smtClean="0"/>
              <a:t>21.04.2023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260839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D7E4C56-6EB2-4F92-AAC4-F63D540E11F5}" type="datetimeFigureOut">
              <a:rPr lang="tr-TR" smtClean="0"/>
              <a:t>21.04.2023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4070144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D7E4C56-6EB2-4F92-AAC4-F63D540E11F5}" type="datetimeFigureOut">
              <a:rPr lang="tr-TR" smtClean="0"/>
              <a:t>21.04.2023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B3DB59-EE0E-4A78-8F77-2129E87DF18B}" type="slidenum">
              <a:rPr lang="tr-TR" smtClean="0"/>
              <a:t>‹#›</a:t>
            </a:fld>
            <a:endParaRPr lang="tr-TR"/>
          </a:p>
        </p:txBody>
      </p:sp>
    </p:spTree>
    <p:extLst>
      <p:ext uri="{BB962C8B-B14F-4D97-AF65-F5344CB8AC3E}">
        <p14:creationId xmlns:p14="http://schemas.microsoft.com/office/powerpoint/2010/main" val="193498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D7E4C56-6EB2-4F92-AAC4-F63D540E11F5}" type="datetimeFigureOut">
              <a:rPr lang="tr-TR" smtClean="0"/>
              <a:t>21.04.2023</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9B3DB59-EE0E-4A78-8F77-2129E87DF18B}" type="slidenum">
              <a:rPr lang="tr-TR" smtClean="0"/>
              <a:t>‹#›</a:t>
            </a:fld>
            <a:endParaRPr lang="tr-TR"/>
          </a:p>
        </p:txBody>
      </p:sp>
    </p:spTree>
    <p:extLst>
      <p:ext uri="{BB962C8B-B14F-4D97-AF65-F5344CB8AC3E}">
        <p14:creationId xmlns:p14="http://schemas.microsoft.com/office/powerpoint/2010/main" val="35712713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mertmekatronik.com/osi-referans-modeli-nedir#osimodelininyedikatmani" TargetMode="External"/><Relationship Id="rId3" Type="http://schemas.openxmlformats.org/officeDocument/2006/relationships/hyperlink" Target="http://cagatayyilmaz.blogspot.com/2010/03/katmanlar-osi-referans-modeli-2.html" TargetMode="External"/><Relationship Id="rId7" Type="http://schemas.openxmlformats.org/officeDocument/2006/relationships/hyperlink" Target="https://dev.to/yusiber/osi-katmanlari-jf" TargetMode="External"/><Relationship Id="rId2" Type="http://schemas.openxmlformats.org/officeDocument/2006/relationships/hyperlink" Target="https://bidb.itu.edu.tr/seyir-defteri/blog/2013/09/07/osi-katmanlar%C4%B1" TargetMode="External"/><Relationship Id="rId1" Type="http://schemas.openxmlformats.org/officeDocument/2006/relationships/slideLayout" Target="../slideLayouts/slideLayout7.xml"/><Relationship Id="rId6" Type="http://schemas.openxmlformats.org/officeDocument/2006/relationships/hyperlink" Target="https://ofcskn.com/tr/osi-referans-modeli-nedir-osi-katmanlari-nelerdir" TargetMode="External"/><Relationship Id="rId11" Type="http://schemas.openxmlformats.org/officeDocument/2006/relationships/hyperlink" Target="https://tr.wikipedia.org/wiki/OSI_modeli" TargetMode="External"/><Relationship Id="rId5" Type="http://schemas.openxmlformats.org/officeDocument/2006/relationships/hyperlink" Target="https://www.beyaz.net/tr/network/makaleler/osi_referans_modeli_ve_katmanli_iletisim_hiyerarsik_ag_modeli.html" TargetMode="External"/><Relationship Id="rId10" Type="http://schemas.openxmlformats.org/officeDocument/2006/relationships/hyperlink" Target="https://bilgibilimi.net/osi-referans-modeli-osi-referens-katmanlari/" TargetMode="External"/><Relationship Id="rId4" Type="http://schemas.openxmlformats.org/officeDocument/2006/relationships/hyperlink" Target="https://elfanet.com.tr/tr/main/article/osi-katmanlari/51" TargetMode="External"/><Relationship Id="rId9" Type="http://schemas.openxmlformats.org/officeDocument/2006/relationships/hyperlink" Target="https://www.siberegitmen.com/osi-model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169BA5-6CD5-44B0-860D-83EDA6D7C241}"/>
              </a:ext>
            </a:extLst>
          </p:cNvPr>
          <p:cNvSpPr>
            <a:spLocks noGrp="1"/>
          </p:cNvSpPr>
          <p:nvPr>
            <p:ph type="ctrTitle"/>
          </p:nvPr>
        </p:nvSpPr>
        <p:spPr/>
        <p:txBody>
          <a:bodyPr/>
          <a:lstStyle/>
          <a:p>
            <a:r>
              <a:rPr lang="tr-TR" dirty="0"/>
              <a:t>Turgut kaya</a:t>
            </a:r>
          </a:p>
        </p:txBody>
      </p:sp>
      <p:sp>
        <p:nvSpPr>
          <p:cNvPr id="3" name="Alt Başlık 2">
            <a:extLst>
              <a:ext uri="{FF2B5EF4-FFF2-40B4-BE49-F238E27FC236}">
                <a16:creationId xmlns:a16="http://schemas.microsoft.com/office/drawing/2014/main" id="{68CC232C-1479-4AC9-9C01-C226359B0B3B}"/>
              </a:ext>
            </a:extLst>
          </p:cNvPr>
          <p:cNvSpPr>
            <a:spLocks noGrp="1"/>
          </p:cNvSpPr>
          <p:nvPr>
            <p:ph type="subTitle" idx="1"/>
          </p:nvPr>
        </p:nvSpPr>
        <p:spPr/>
        <p:txBody>
          <a:bodyPr/>
          <a:lstStyle/>
          <a:p>
            <a:r>
              <a:rPr lang="tr-TR"/>
              <a:t>OSI REFERANS MODELİ</a:t>
            </a:r>
          </a:p>
        </p:txBody>
      </p:sp>
    </p:spTree>
    <p:extLst>
      <p:ext uri="{BB962C8B-B14F-4D97-AF65-F5344CB8AC3E}">
        <p14:creationId xmlns:p14="http://schemas.microsoft.com/office/powerpoint/2010/main" val="2477994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832596D-2C92-4546-9742-C9E8B7A6C56C}"/>
              </a:ext>
            </a:extLst>
          </p:cNvPr>
          <p:cNvSpPr txBox="1"/>
          <p:nvPr/>
        </p:nvSpPr>
        <p:spPr>
          <a:xfrm>
            <a:off x="290946" y="313784"/>
            <a:ext cx="11596254" cy="5265352"/>
          </a:xfrm>
          <a:prstGeom prst="rect">
            <a:avLst/>
          </a:prstGeom>
          <a:noFill/>
        </p:spPr>
        <p:txBody>
          <a:bodyPr wrap="square">
            <a:spAutoFit/>
          </a:bodyPr>
          <a:lstStyle/>
          <a:p>
            <a:pPr>
              <a:lnSpc>
                <a:spcPct val="107000"/>
              </a:lnSpc>
              <a:spcAft>
                <a:spcPts val="800"/>
              </a:spcAft>
            </a:pPr>
            <a:r>
              <a:rPr lang="tr-TR" sz="15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Kaynakça:</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tr-TR" sz="15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r>
              <a:rPr lang="tr-TR" sz="1500" kern="0" dirty="0">
                <a:solidFill>
                  <a:schemeClr val="bg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İTÜ Bilgi İşlem Daire Başkanlığı (2013, Eyl 7) OSI Katmanları</a:t>
            </a:r>
            <a:r>
              <a:rPr lang="tr-TR" sz="1500" b="1" kern="0" dirty="0">
                <a:solidFill>
                  <a:schemeClr val="bg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tr-TR" sz="1500"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hlinkClick r:id="rId2"/>
              </a:rPr>
              <a:t>https://bidb.itu.edu.tr/seyir-defteri/blog/2013/09/07/osi-katmanlar%C4%B1</a:t>
            </a:r>
            <a:endParaRPr lang="tr-TR" sz="15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500" dirty="0">
                <a:effectLst/>
                <a:latin typeface="Calibri" panose="020F0502020204030204" pitchFamily="34" charset="0"/>
                <a:ea typeface="Calibri" panose="020F0502020204030204" pitchFamily="34" charset="0"/>
                <a:cs typeface="Times New Roman" panose="02020603050405020304" pitchFamily="18" charset="0"/>
              </a:rPr>
              <a:t>-</a:t>
            </a:r>
            <a:r>
              <a:rPr lang="tr-TR" sz="1500" dirty="0">
                <a:solidFill>
                  <a:schemeClr val="bg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YILMAZ, Ç.1 </a:t>
            </a:r>
            <a:r>
              <a:rPr lang="tr-TR" sz="1500" dirty="0" err="1">
                <a:solidFill>
                  <a:schemeClr val="bg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March</a:t>
            </a:r>
            <a:r>
              <a:rPr lang="tr-TR" sz="1500" dirty="0">
                <a:solidFill>
                  <a:schemeClr val="bg1">
                    <a:lumMod val="95000"/>
                    <a:lumOff val="5000"/>
                  </a:schemeClr>
                </a:solidFill>
                <a:effectLst/>
                <a:latin typeface="Calibri Light" panose="020F0302020204030204" pitchFamily="34" charset="0"/>
                <a:ea typeface="Times New Roman" panose="02020603050405020304" pitchFamily="18" charset="0"/>
                <a:cs typeface="Times New Roman" panose="02020603050405020304" pitchFamily="18" charset="0"/>
              </a:rPr>
              <a:t> 2010 </a:t>
            </a:r>
            <a:r>
              <a:rPr lang="tr-TR" sz="1500" u="sng" dirty="0">
                <a:solidFill>
                  <a:srgbClr val="0563C1"/>
                </a:solidFill>
                <a:effectLst/>
                <a:latin typeface="Calibri Light" panose="020F0302020204030204" pitchFamily="34" charset="0"/>
                <a:ea typeface="Times New Roman" panose="02020603050405020304" pitchFamily="18" charset="0"/>
                <a:cs typeface="Times New Roman" panose="02020603050405020304" pitchFamily="18" charset="0"/>
                <a:hlinkClick r:id="rId3"/>
              </a:rPr>
              <a:t>http://cagatayyilmaz.blogspot.com/2010/03/katmanlar-osi-referans-modeli-2.html</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5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500" dirty="0" err="1">
                <a:solidFill>
                  <a:schemeClr val="bg1">
                    <a:lumMod val="95000"/>
                    <a:lumOff val="5000"/>
                  </a:schemeClr>
                </a:solidFill>
                <a:effectLst/>
                <a:latin typeface="Calibri Light" panose="020F0302020204030204" pitchFamily="34" charset="0"/>
                <a:ea typeface="Calibri" panose="020F0502020204030204" pitchFamily="34" charset="0"/>
                <a:cs typeface="Times New Roman" panose="02020603050405020304" pitchFamily="18" charset="0"/>
              </a:rPr>
              <a:t>elFA</a:t>
            </a:r>
            <a:r>
              <a:rPr lang="tr-TR" sz="1500" dirty="0">
                <a:solidFill>
                  <a:schemeClr val="bg1">
                    <a:lumMod val="95000"/>
                    <a:lumOff val="5000"/>
                  </a:schemeClr>
                </a:solidFill>
                <a:effectLst/>
                <a:latin typeface="Calibri Light" panose="020F0302020204030204" pitchFamily="34" charset="0"/>
                <a:ea typeface="Calibri" panose="020F0502020204030204" pitchFamily="34" charset="0"/>
                <a:cs typeface="Times New Roman" panose="02020603050405020304" pitchFamily="18" charset="0"/>
              </a:rPr>
              <a:t> (2022, </a:t>
            </a:r>
            <a:r>
              <a:rPr lang="tr-TR" sz="1500" dirty="0" err="1">
                <a:solidFill>
                  <a:schemeClr val="bg1">
                    <a:lumMod val="95000"/>
                    <a:lumOff val="5000"/>
                  </a:schemeClr>
                </a:solidFill>
                <a:effectLst/>
                <a:latin typeface="Calibri Light" panose="020F0302020204030204" pitchFamily="34" charset="0"/>
                <a:ea typeface="Calibri" panose="020F0502020204030204" pitchFamily="34" charset="0"/>
                <a:cs typeface="Times New Roman" panose="02020603050405020304" pitchFamily="18" charset="0"/>
              </a:rPr>
              <a:t>Feb</a:t>
            </a:r>
            <a:r>
              <a:rPr lang="tr-TR" sz="1500" dirty="0">
                <a:solidFill>
                  <a:schemeClr val="bg1">
                    <a:lumMod val="95000"/>
                    <a:lumOff val="5000"/>
                  </a:schemeClr>
                </a:solidFill>
                <a:effectLst/>
                <a:latin typeface="Calibri Light" panose="020F0302020204030204" pitchFamily="34" charset="0"/>
                <a:ea typeface="Calibri" panose="020F0502020204030204" pitchFamily="34" charset="0"/>
                <a:cs typeface="Times New Roman" panose="02020603050405020304" pitchFamily="18" charset="0"/>
              </a:rPr>
              <a:t> 11) OSI Katmanları </a:t>
            </a:r>
            <a:r>
              <a:rPr lang="tr-TR" sz="1500" u="sng" dirty="0">
                <a:solidFill>
                  <a:srgbClr val="0563C1"/>
                </a:solidFill>
                <a:effectLst/>
                <a:latin typeface="Calibri Light" panose="020F0302020204030204" pitchFamily="34" charset="0"/>
                <a:ea typeface="Calibri" panose="020F0502020204030204" pitchFamily="34" charset="0"/>
                <a:cs typeface="Times New Roman" panose="02020603050405020304" pitchFamily="18" charset="0"/>
                <a:hlinkClick r:id="rId4"/>
              </a:rPr>
              <a:t>https://elfanet.com.tr/tr/main/article/osi-katmanlari/51</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pPr>
            <a:r>
              <a:rPr lang="tr-TR" sz="1500" b="1" kern="0" dirty="0">
                <a:solidFill>
                  <a:srgbClr val="2F5496"/>
                </a:solidFill>
                <a:effectLst/>
                <a:latin typeface="Calibri Light" panose="020F0302020204030204" pitchFamily="34" charset="0"/>
                <a:ea typeface="Times New Roman" panose="02020603050405020304" pitchFamily="18" charset="0"/>
                <a:cs typeface="Calibri Light" panose="020F0302020204030204" pitchFamily="34" charset="0"/>
              </a:rPr>
              <a:t>-</a:t>
            </a:r>
            <a:r>
              <a:rPr lang="tr-TR" sz="1500" kern="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beyaz.net</a:t>
            </a:r>
            <a:r>
              <a:rPr lang="tr-TR" sz="1500" kern="0" dirty="0">
                <a:solidFill>
                  <a:srgbClr val="2F5496"/>
                </a:solidFill>
                <a:effectLst/>
                <a:latin typeface="Calibri Light" panose="020F0302020204030204" pitchFamily="34" charset="0"/>
                <a:ea typeface="Times New Roman" panose="02020603050405020304" pitchFamily="18" charset="0"/>
                <a:cs typeface="Calibri Light" panose="020F0302020204030204" pitchFamily="34" charset="0"/>
              </a:rPr>
              <a:t>,</a:t>
            </a:r>
            <a:r>
              <a:rPr lang="tr-TR" sz="1500"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tr-TR" sz="1500" kern="0" dirty="0" err="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Osi</a:t>
            </a:r>
            <a:r>
              <a:rPr lang="tr-TR" sz="1500"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Referans Modeli ve Katmanlı İletişim Hiyerarşik Ağ Modeli </a:t>
            </a:r>
            <a:r>
              <a:rPr lang="tr-TR" sz="1500" b="1" u="sng"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hlinkClick r:id="rId5"/>
              </a:rPr>
              <a:t>https://www.beyaz.net/tr/network/makaleler/osi_referans_modeli_ve_katmanli_iletisim_hiyerarsik_ag_modeli.html</a:t>
            </a:r>
            <a:endParaRPr lang="tr-TR" sz="15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5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tr-TR" sz="1500" dirty="0">
                <a:solidFill>
                  <a:schemeClr val="bg1">
                    <a:lumMod val="95000"/>
                    <a:lumOff val="5000"/>
                  </a:schemeClr>
                </a:solidFill>
                <a:effectLst/>
                <a:latin typeface="Calibri Light" panose="020F0302020204030204" pitchFamily="34" charset="0"/>
                <a:ea typeface="Calibri" panose="020F0502020204030204" pitchFamily="34" charset="0"/>
                <a:cs typeface="Times New Roman" panose="02020603050405020304" pitchFamily="18" charset="0"/>
              </a:rPr>
              <a:t>COŞKUN, Ö F</a:t>
            </a:r>
            <a:r>
              <a:rPr lang="tr-TR" sz="1500" dirty="0">
                <a:effectLst/>
                <a:latin typeface="Calibri Light" panose="020F0302020204030204" pitchFamily="34" charset="0"/>
                <a:ea typeface="Calibri" panose="020F0502020204030204" pitchFamily="34" charset="0"/>
                <a:cs typeface="Times New Roman" panose="02020603050405020304" pitchFamily="18" charset="0"/>
              </a:rPr>
              <a:t>.</a:t>
            </a:r>
            <a:r>
              <a:rPr lang="tr-TR" sz="15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1 Jan 2023</a:t>
            </a:r>
            <a:r>
              <a:rPr lang="tr-TR" sz="1500" dirty="0">
                <a:solidFill>
                  <a:srgbClr val="000000"/>
                </a:solidFill>
                <a:effectLst/>
                <a:latin typeface="Merriweather" panose="00000500000000000000" pitchFamily="2" charset="-94"/>
                <a:ea typeface="Calibri" panose="020F0502020204030204" pitchFamily="34" charset="0"/>
                <a:cs typeface="Times New Roman" panose="02020603050405020304" pitchFamily="18" charset="0"/>
              </a:rPr>
              <a:t> </a:t>
            </a:r>
            <a:r>
              <a:rPr lang="tr-TR" sz="1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https://ofcskn.com/tr/osi-referans-modeli-nedir-osi-katmanlari-nelerdir</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500" dirty="0">
                <a:solidFill>
                  <a:schemeClr val="bg1">
                    <a:lumMod val="95000"/>
                    <a:lumOff val="5000"/>
                  </a:schemeClr>
                </a:solidFill>
                <a:effectLst/>
                <a:latin typeface="Calibri Light" panose="020F0302020204030204" pitchFamily="34" charset="0"/>
                <a:ea typeface="Calibri" panose="020F0502020204030204" pitchFamily="34" charset="0"/>
                <a:cs typeface="Times New Roman" panose="02020603050405020304" pitchFamily="18" charset="0"/>
              </a:rPr>
              <a:t>-YALÇINÖZ, T.17 Jan 22</a:t>
            </a:r>
            <a:r>
              <a:rPr lang="tr-TR" sz="15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https://dev.to/yusiber/osi-katmanlari-jf</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5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tr-TR" sz="1500" dirty="0">
                <a:solidFill>
                  <a:schemeClr val="bg1">
                    <a:lumMod val="95000"/>
                    <a:lumOff val="5000"/>
                  </a:schemeClr>
                </a:solidFill>
                <a:effectLst/>
                <a:latin typeface="Calibri Light" panose="020F0302020204030204" pitchFamily="34" charset="0"/>
                <a:ea typeface="Calibri" panose="020F0502020204030204" pitchFamily="34" charset="0"/>
                <a:cs typeface="Times New Roman" panose="02020603050405020304" pitchFamily="18" charset="0"/>
              </a:rPr>
              <a:t>GENÇ, H E.2 </a:t>
            </a:r>
            <a:r>
              <a:rPr lang="tr-TR" sz="1500" dirty="0" err="1">
                <a:solidFill>
                  <a:schemeClr val="bg1">
                    <a:lumMod val="95000"/>
                    <a:lumOff val="5000"/>
                  </a:schemeClr>
                </a:solidFill>
                <a:effectLst/>
                <a:latin typeface="Calibri Light" panose="020F0302020204030204" pitchFamily="34" charset="0"/>
                <a:ea typeface="Calibri" panose="020F0502020204030204" pitchFamily="34" charset="0"/>
                <a:cs typeface="Times New Roman" panose="02020603050405020304" pitchFamily="18" charset="0"/>
              </a:rPr>
              <a:t>Sep</a:t>
            </a:r>
            <a:r>
              <a:rPr lang="tr-TR" sz="1500" dirty="0">
                <a:solidFill>
                  <a:schemeClr val="bg1">
                    <a:lumMod val="95000"/>
                    <a:lumOff val="5000"/>
                  </a:schemeClr>
                </a:solidFill>
                <a:effectLst/>
                <a:latin typeface="Calibri Light" panose="020F0302020204030204" pitchFamily="34" charset="0"/>
                <a:ea typeface="Calibri" panose="020F0502020204030204" pitchFamily="34" charset="0"/>
                <a:cs typeface="Times New Roman" panose="02020603050405020304" pitchFamily="18" charset="0"/>
              </a:rPr>
              <a:t> 2020</a:t>
            </a:r>
            <a:r>
              <a:rPr lang="tr-TR" sz="15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https://mertmekatronik.com/osi-referans-modeli-nedir#osimodelininyedikatmani</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5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tr-TR" sz="1500" dirty="0">
                <a:solidFill>
                  <a:schemeClr val="bg1">
                    <a:lumMod val="95000"/>
                    <a:lumOff val="5000"/>
                  </a:schemeClr>
                </a:solidFill>
                <a:effectLst/>
                <a:latin typeface="Calibri Light" panose="020F0302020204030204" pitchFamily="34" charset="0"/>
                <a:ea typeface="Calibri" panose="020F0502020204030204" pitchFamily="34" charset="0"/>
                <a:cs typeface="Times New Roman" panose="02020603050405020304" pitchFamily="18" charset="0"/>
              </a:rPr>
              <a:t>DEMİRAL, A.22 May 2021</a:t>
            </a:r>
            <a:r>
              <a:rPr lang="tr-TR" sz="15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https://www.siberegitmen.com/osi-modeli/</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375"/>
              </a:spcAft>
            </a:pPr>
            <a:r>
              <a:rPr lang="tr-TR" sz="1500" b="1" kern="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tr-TR" sz="1500" kern="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Bilgi Uzamanı, OSI Referans Modeli, OSI </a:t>
            </a:r>
            <a:r>
              <a:rPr lang="tr-TR" sz="1500" kern="0" dirty="0" err="1">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Referens</a:t>
            </a:r>
            <a:r>
              <a:rPr lang="tr-TR" sz="1500" kern="0" dirty="0">
                <a:solidFill>
                  <a:srgbClr val="000000"/>
                </a:solidFill>
                <a:effectLst/>
                <a:latin typeface="Calibri Light" panose="020F0302020204030204" pitchFamily="34" charset="0"/>
                <a:ea typeface="Calibri" panose="020F0502020204030204" pitchFamily="34" charset="0"/>
                <a:cs typeface="Calibri Light" panose="020F0302020204030204" pitchFamily="34" charset="0"/>
              </a:rPr>
              <a:t> Katmanları</a:t>
            </a:r>
            <a:r>
              <a:rPr lang="tr-TR" sz="1500" kern="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500" b="1" u="sng" kern="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10"/>
              </a:rPr>
              <a:t>https://bilgibilimi.net/osi-referans-modeli-osi-referens-katmanlari/</a:t>
            </a:r>
            <a:endParaRPr lang="tr-TR" sz="15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5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tr-TR" sz="1500" dirty="0" err="1">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wikipedia</a:t>
            </a:r>
            <a:r>
              <a:rPr lang="tr-TR" sz="15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https://tr.wikipedia.org/wiki/OSI_modeli</a:t>
            </a:r>
            <a:endParaRPr lang="tr-TR" sz="1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67495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921FD5-F336-4896-9BDC-BDE89F8C9BF1}"/>
              </a:ext>
            </a:extLst>
          </p:cNvPr>
          <p:cNvSpPr>
            <a:spLocks noGrp="1"/>
          </p:cNvSpPr>
          <p:nvPr>
            <p:ph type="title"/>
          </p:nvPr>
        </p:nvSpPr>
        <p:spPr/>
        <p:txBody>
          <a:bodyPr/>
          <a:lstStyle/>
          <a:p>
            <a:r>
              <a:rPr lang="tr-TR" sz="4400" kern="1400" spc="-50"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OSI REFERANS MODELİ</a:t>
            </a:r>
            <a:br>
              <a:rPr lang="tr-TR" sz="4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0E7BBB9E-B6B6-4234-B979-4AE7D385A14C}"/>
              </a:ext>
            </a:extLst>
          </p:cNvPr>
          <p:cNvSpPr>
            <a:spLocks noGrp="1"/>
          </p:cNvSpPr>
          <p:nvPr>
            <p:ph idx="1"/>
          </p:nvPr>
        </p:nvSpPr>
        <p:spPr/>
        <p:txBody>
          <a:bodyPr>
            <a:normAutofit lnSpcReduction="10000"/>
          </a:bodyPr>
          <a:lstStyle/>
          <a:p>
            <a:pPr>
              <a:lnSpc>
                <a:spcPct val="107000"/>
              </a:lnSpc>
              <a:spcAft>
                <a:spcPts val="800"/>
              </a:spcAft>
            </a:pPr>
            <a:r>
              <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OSI (Open </a:t>
            </a:r>
            <a:r>
              <a:rPr lang="tr-T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System</a:t>
            </a:r>
            <a:r>
              <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Interconnection</a:t>
            </a:r>
            <a:r>
              <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standarttı 1978 yılında ortaya çıkmıştır ve 1984 yılında düzenlenerek OSI referans modeli olarak yayınlandı. Bilgisayar ağları kullanılmaya başlanmalarıyla beraber farklı üreticilerin birbirlerinin ağlarına entegre olabilmek için ortak bir standardın gerekliliği ortaya çıkmıştır. Önceleri firmalar kendilerine özel ağ sistemleri geliştirip bunları bir paket halinde müşteriye sunuyorlardı. Fakat bu çok pahalıydı ve dışarıya kapalı bir sistem oluşturmaktaydı. Aslında kendi içlerinde çok sağlıklı çalışabilmelerine karşın kendi dışındaki ağlarla iletişim kurmaları çok zor ya da imkânsızdı.</a:t>
            </a:r>
          </a:p>
          <a:p>
            <a:pPr>
              <a:lnSpc>
                <a:spcPct val="107000"/>
              </a:lnSpc>
              <a:spcAft>
                <a:spcPts val="800"/>
              </a:spcAft>
            </a:pPr>
            <a:r>
              <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OSI modeli referans alınmadıysa diğer ağlarla iletişimi zor olacak değişik üreticiler bu ağ sistemi için donanım ve yazılım üretemeyecekler demektir. OSI referans modeli bilgisayar ağlarında iletişim ortamından (kablolu, kablosuz) kullanıcıya kadar olan işlemleri 7 katmana ayırmıştır.</a:t>
            </a:r>
          </a:p>
          <a:p>
            <a:endParaRPr lang="tr-TR" dirty="0"/>
          </a:p>
        </p:txBody>
      </p:sp>
    </p:spTree>
    <p:extLst>
      <p:ext uri="{BB962C8B-B14F-4D97-AF65-F5344CB8AC3E}">
        <p14:creationId xmlns:p14="http://schemas.microsoft.com/office/powerpoint/2010/main" val="92482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6039D09-72B4-463A-9F82-1A6BCD8A2C15}"/>
              </a:ext>
            </a:extLst>
          </p:cNvPr>
          <p:cNvSpPr>
            <a:spLocks noGrp="1"/>
          </p:cNvSpPr>
          <p:nvPr>
            <p:ph idx="1"/>
          </p:nvPr>
        </p:nvSpPr>
        <p:spPr>
          <a:xfrm>
            <a:off x="838200" y="748145"/>
            <a:ext cx="10515600" cy="5428818"/>
          </a:xfrm>
        </p:spPr>
        <p:txBody>
          <a:bodyPr>
            <a:normAutofit/>
          </a:bodyPr>
          <a:lstStyle/>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Bu katmanları kullanımlarına göre de üçe bölüyoruz:</a:t>
            </a:r>
          </a:p>
          <a:p>
            <a:pPr marL="0" lvl="0" indent="0">
              <a:lnSpc>
                <a:spcPct val="107000"/>
              </a:lnSpc>
              <a:spcBef>
                <a:spcPts val="200"/>
              </a:spcBef>
              <a:spcAft>
                <a:spcPts val="600"/>
              </a:spcAft>
              <a:buNone/>
            </a:pPr>
            <a:r>
              <a:rPr lang="tr-TR" sz="1800" b="1" i="0"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         a)AĞ – DONANIM KATMANLARI</a:t>
            </a:r>
            <a:endParaRPr lang="tr-TR"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-Fiziksel </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-Veri Bağlantısı </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-Ağ</a:t>
            </a:r>
          </a:p>
          <a:p>
            <a:pPr>
              <a:lnSpc>
                <a:spcPct val="107000"/>
              </a:lnSpc>
              <a:spcBef>
                <a:spcPts val="200"/>
              </a:spcBef>
              <a:spcAft>
                <a:spcPts val="600"/>
              </a:spcAft>
            </a:pPr>
            <a:r>
              <a:rPr lang="tr-TR" sz="1800" b="1" i="0"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     b) ARA KATMAN</a:t>
            </a:r>
            <a:endParaRPr lang="tr-TR"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-Taşıma</a:t>
            </a:r>
          </a:p>
          <a:p>
            <a:pPr>
              <a:lnSpc>
                <a:spcPct val="107000"/>
              </a:lnSpc>
              <a:spcBef>
                <a:spcPts val="200"/>
              </a:spcBef>
              <a:spcAft>
                <a:spcPts val="600"/>
              </a:spcAft>
            </a:pPr>
            <a:r>
              <a:rPr lang="tr-TR" sz="1800" b="1" i="0"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    c) UYGULAMA – YAZILIM KATMANLARI</a:t>
            </a:r>
            <a:endParaRPr lang="tr-TR"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-Oturum</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-Sunum </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-Uygulama</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90823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A0870F-695C-4B95-A019-F9BC3357158E}"/>
              </a:ext>
            </a:extLst>
          </p:cNvPr>
          <p:cNvSpPr>
            <a:spLocks noGrp="1"/>
          </p:cNvSpPr>
          <p:nvPr>
            <p:ph type="title"/>
          </p:nvPr>
        </p:nvSpPr>
        <p:spPr/>
        <p:txBody>
          <a:bodyPr/>
          <a:lstStyle/>
          <a:p>
            <a:endParaRPr lang="tr-TR"/>
          </a:p>
        </p:txBody>
      </p:sp>
      <p:pic>
        <p:nvPicPr>
          <p:cNvPr id="4" name="İçerik Yer Tutucusu 3">
            <a:extLst>
              <a:ext uri="{FF2B5EF4-FFF2-40B4-BE49-F238E27FC236}">
                <a16:creationId xmlns:a16="http://schemas.microsoft.com/office/drawing/2014/main" id="{439EAB47-CFCA-4DA1-8FF4-2DBCAB356D55}"/>
              </a:ext>
            </a:extLst>
          </p:cNvPr>
          <p:cNvPicPr>
            <a:picLocks noGrp="1" noChangeAspect="1"/>
          </p:cNvPicPr>
          <p:nvPr>
            <p:ph idx="1"/>
          </p:nvPr>
        </p:nvPicPr>
        <p:blipFill>
          <a:blip r:embed="rId2"/>
          <a:stretch>
            <a:fillRect/>
          </a:stretch>
        </p:blipFill>
        <p:spPr>
          <a:xfrm>
            <a:off x="1420134" y="1027906"/>
            <a:ext cx="9594230" cy="4765962"/>
          </a:xfrm>
          <a:prstGeom prst="rect">
            <a:avLst/>
          </a:prstGeom>
        </p:spPr>
      </p:pic>
    </p:spTree>
    <p:extLst>
      <p:ext uri="{BB962C8B-B14F-4D97-AF65-F5344CB8AC3E}">
        <p14:creationId xmlns:p14="http://schemas.microsoft.com/office/powerpoint/2010/main" val="3371668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1317173-7759-41C2-B61A-10529FC834BD}"/>
              </a:ext>
            </a:extLst>
          </p:cNvPr>
          <p:cNvSpPr>
            <a:spLocks noGrp="1"/>
          </p:cNvSpPr>
          <p:nvPr>
            <p:ph idx="1"/>
          </p:nvPr>
        </p:nvSpPr>
        <p:spPr>
          <a:xfrm>
            <a:off x="838200" y="651164"/>
            <a:ext cx="10515600" cy="5525799"/>
          </a:xfrm>
        </p:spPr>
        <p:txBody>
          <a:bodyPr>
            <a:normAutofit/>
          </a:bodyPr>
          <a:lstStyle/>
          <a:p>
            <a:pPr marL="342900" lvl="0" indent="-342900">
              <a:lnSpc>
                <a:spcPct val="107000"/>
              </a:lnSpc>
              <a:spcBef>
                <a:spcPts val="200"/>
              </a:spcBef>
              <a:spcAft>
                <a:spcPts val="600"/>
              </a:spcAft>
              <a:buFont typeface="+mj-lt"/>
              <a:buAutoNum type="alphaLcParenR"/>
            </a:pPr>
            <a:r>
              <a:rPr lang="tr-TR" sz="1800" b="1" i="0"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AĞ – DONANIM KATMANLARI</a:t>
            </a:r>
            <a:endParaRPr lang="tr-TR"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Fiziksel Katman (</a:t>
            </a:r>
            <a:r>
              <a:rPr lang="tr-TR" sz="1800"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Physical</a:t>
            </a: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Layer</a:t>
            </a: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Fiziksel katman verinin kablo üzerinde alacağı yapıyı tanımlar. Veriler bit olarak iletilir. Bu katman bir ve sıfırların nasıl elektrik, ışık veya radyo sinyallerine çevrileceğini ve aktarılacağını tanımlar. Gönderen tarafta fiziksel katman bir ve sıfırları elektrik sinyallerine çevirip kabloya yerleştirirken, alıcı tarafta fiziksel katman kablodan okuduğu bu sinyalleri tekrar bir ve sıfır haline getirir.</a:t>
            </a:r>
            <a:b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Fiziksel katman veri bitlerinin karşı tarafa, kullanılan medya (kablo, fiber optik, radyo sinyalleri) üzerinden nasıl gönderileceğini tanımlar. Veri iletiminin mümkün olabilmesi için iki tarafın aynı kurallar üzerinde tanımlanmış olması gerekir.</a:t>
            </a:r>
            <a:b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tr-TR" sz="1800" dirty="0" err="1">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Hub</a:t>
            </a: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(Göbek) 1.katmanda çalışan bir cihazdır. Bu cihazlar gelen veriyi bir takım elektrik sinyalleri olarak gören ve bu sinyalleri çoğaltıp, diğer portlarına gönderen bir cihazdır.</a:t>
            </a:r>
          </a:p>
          <a:p>
            <a:endParaRPr lang="tr-TR" dirty="0"/>
          </a:p>
        </p:txBody>
      </p:sp>
    </p:spTree>
    <p:extLst>
      <p:ext uri="{BB962C8B-B14F-4D97-AF65-F5344CB8AC3E}">
        <p14:creationId xmlns:p14="http://schemas.microsoft.com/office/powerpoint/2010/main" val="358979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1E44FA-737F-4E4E-9E33-996B019F20BA}"/>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027D3D87-BAC9-4086-A0EB-51095ED15463}"/>
              </a:ext>
            </a:extLst>
          </p:cNvPr>
          <p:cNvSpPr>
            <a:spLocks noGrp="1"/>
          </p:cNvSpPr>
          <p:nvPr>
            <p:ph idx="1"/>
          </p:nvPr>
        </p:nvSpPr>
        <p:spPr>
          <a:xfrm>
            <a:off x="699654" y="365125"/>
            <a:ext cx="10515600" cy="5636636"/>
          </a:xfrm>
        </p:spPr>
        <p:txBody>
          <a:bodyPr>
            <a:normAutofit lnSpcReduction="10000"/>
          </a:bodyPr>
          <a:lstStyle/>
          <a:p>
            <a:pPr>
              <a:lnSpc>
                <a:spcPct val="107000"/>
              </a:lnSpc>
              <a:spcAft>
                <a:spcPts val="800"/>
              </a:spcAft>
            </a:pPr>
            <a:r>
              <a:rPr lang="tr-TR" sz="1800" b="1"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a:t>
            </a: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Veri Bağlantısı Katman (Data Link </a:t>
            </a:r>
            <a:r>
              <a:rPr lang="tr-TR" sz="1800"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Layer</a:t>
            </a: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Veri bağlantısı katmanı uç düğümler arası veri transferi sağlar. Fiziksel katmanda meydana gelebilecek hataları tespit eder ve bu hataları mümkün olduğunca düzeltir. Veri bağlantısı katmanı, fiziksel olarak bağlı iki cihaz arasında bağlantı kurmayı ve bu bağlantıyı sonlandırmayı sağlayan protokolü tanımlar. Ayrıca bu cihazlar arasındaki veri akış kontrolü için de protokol tanımlar.</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IEEE 802, veri bağlantısı katmanını iki alt katmana ayırır:</a:t>
            </a:r>
          </a:p>
          <a:p>
            <a:pPr>
              <a:lnSpc>
                <a:spcPct val="107000"/>
              </a:lnSpc>
              <a:spcAft>
                <a:spcPts val="800"/>
              </a:spcAft>
            </a:pPr>
            <a:r>
              <a:rPr lang="tr-TR" sz="1800" u="sng"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1.Media Access Control (MAC) katmanı</a:t>
            </a: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Ağdaki cihazların ağ ortamına(Örneğin: Kablo ) erişiminden ve veri iletim izninden sorumludur.</a:t>
            </a:r>
          </a:p>
          <a:p>
            <a:pPr>
              <a:lnSpc>
                <a:spcPct val="107000"/>
              </a:lnSpc>
              <a:spcAft>
                <a:spcPts val="800"/>
              </a:spcAft>
            </a:pPr>
            <a:r>
              <a:rPr lang="tr-TR" sz="1800" u="sng"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2.Logical Link Control (LLC) katmanı-</a:t>
            </a: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Ağ katmanı protokollerinin tanımlanması daha sonra çözülmesi ve hata kontrollerinin sağlanmasından sorumludur.</a:t>
            </a:r>
          </a:p>
          <a:p>
            <a:pPr>
              <a:lnSpc>
                <a:spcPct val="107000"/>
              </a:lnSpc>
              <a:spcAft>
                <a:spcPts val="800"/>
              </a:spcAft>
            </a:pP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3.Ağ Katman (Network </a:t>
            </a:r>
            <a:r>
              <a:rPr lang="tr-TR" sz="1800"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Layer</a:t>
            </a: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Network katmanı verilerin ağ içerisindeki iletişimini sağlar. Adres bilgisi eklenir ve verilerin iletilmesin en uygun rota çizilir. IP protokolü bu katmanda çalışır. Verilerin kaynak, hedef IP’si, yaşam süresi eklenerek paket oluşturulur. Oluşturulan paketler en uygun rotaya göre gönderilir.</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Ağ Katmanın İletişim Kuralları; IP, ICMP, </a:t>
            </a:r>
            <a:r>
              <a:rPr lang="tr-TR" sz="1800" dirty="0" err="1">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IPsec</a:t>
            </a: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ARP, RIP, BGP, IPX)</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609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3097092-43E8-4321-8821-8B8EFB26AEDB}"/>
              </a:ext>
            </a:extLst>
          </p:cNvPr>
          <p:cNvSpPr txBox="1"/>
          <p:nvPr/>
        </p:nvSpPr>
        <p:spPr>
          <a:xfrm>
            <a:off x="713509" y="754650"/>
            <a:ext cx="10764982" cy="2461508"/>
          </a:xfrm>
          <a:prstGeom prst="rect">
            <a:avLst/>
          </a:prstGeom>
          <a:noFill/>
        </p:spPr>
        <p:txBody>
          <a:bodyPr wrap="square">
            <a:spAutoFit/>
          </a:bodyPr>
          <a:lstStyle/>
          <a:p>
            <a:pPr>
              <a:lnSpc>
                <a:spcPct val="107000"/>
              </a:lnSpc>
              <a:spcBef>
                <a:spcPts val="200"/>
              </a:spcBef>
              <a:spcAft>
                <a:spcPts val="600"/>
              </a:spcAft>
            </a:pPr>
            <a:r>
              <a:rPr lang="tr-TR" sz="1800" b="1" i="0"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ARA KATMAN</a:t>
            </a:r>
            <a:endParaRPr lang="tr-TR"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4. Taşıma Katman (Transport </a:t>
            </a:r>
            <a:r>
              <a:rPr lang="tr-TR" sz="1800"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Layer</a:t>
            </a: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Bu katman verinin nasıl iletileceğini belirler. Üst katmandan aldığı verileri </a:t>
            </a:r>
            <a:r>
              <a:rPr lang="tr-TR" sz="1800" dirty="0" err="1">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segmentlere</a:t>
            </a: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ayırarak bir alt katmana iletir. Bir üst katmana bu bölümleri birleştirerek sunar. Aynı zamanda verinin uçtan uca iletimini sağlayarak karşı tarafa gönderilen verinin yerine ulaşıp ulaşmadığını kontrol eder. TCP ve UDP bu katmanda tanımlıdır. Taşıma katmanında veri birimi </a:t>
            </a:r>
            <a:r>
              <a:rPr lang="tr-TR" sz="1800" dirty="0" err="1">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segment’dir</a:t>
            </a: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(bölüm).</a:t>
            </a:r>
          </a:p>
          <a:p>
            <a:pPr>
              <a:lnSpc>
                <a:spcPct val="107000"/>
              </a:lnSpc>
              <a:spcBef>
                <a:spcPts val="200"/>
              </a:spcBef>
              <a:spcAft>
                <a:spcPts val="600"/>
              </a:spcAft>
            </a:pPr>
            <a:r>
              <a:rPr lang="tr-TR" sz="1800" b="1" i="0"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36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4F008E61-A69B-4805-95AE-EC3FF1E4FB7D}"/>
              </a:ext>
            </a:extLst>
          </p:cNvPr>
          <p:cNvSpPr txBox="1"/>
          <p:nvPr/>
        </p:nvSpPr>
        <p:spPr>
          <a:xfrm>
            <a:off x="401781" y="524070"/>
            <a:ext cx="11790219" cy="5422318"/>
          </a:xfrm>
          <a:prstGeom prst="rect">
            <a:avLst/>
          </a:prstGeom>
          <a:noFill/>
        </p:spPr>
        <p:txBody>
          <a:bodyPr wrap="square">
            <a:spAutoFit/>
          </a:bodyPr>
          <a:lstStyle/>
          <a:p>
            <a:pPr>
              <a:lnSpc>
                <a:spcPct val="107000"/>
              </a:lnSpc>
              <a:spcBef>
                <a:spcPts val="200"/>
              </a:spcBef>
              <a:spcAft>
                <a:spcPts val="600"/>
              </a:spcAft>
            </a:pPr>
            <a:r>
              <a:rPr lang="tr-TR" sz="1800" b="1" i="0" dirty="0">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t>c) UYGULAMA – YAZILIM KATMANLARI</a:t>
            </a:r>
            <a:endParaRPr lang="tr-TR"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5. Oturum Katman (</a:t>
            </a:r>
            <a:r>
              <a:rPr lang="tr-TR" sz="1800"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Session</a:t>
            </a: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Layer</a:t>
            </a: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İletişim kuran cihazlar arasındaki oturumlar olarak bilinen diyalogları kontrol eder. Oturum açılması, kapatılması ve yönetilmesini kapsar. Örnek vermemiz gerekir ise; SIP, RTP, NFS.</a:t>
            </a:r>
          </a:p>
          <a:p>
            <a:pPr>
              <a:lnSpc>
                <a:spcPct val="107000"/>
              </a:lnSpc>
              <a:spcAft>
                <a:spcPts val="800"/>
              </a:spcAft>
            </a:pP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6.Sunum Katman (Presentation </a:t>
            </a:r>
            <a:r>
              <a:rPr lang="tr-TR" sz="1800"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Layer</a:t>
            </a: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Sunum katmanının görevi, gönderilecek verinin karşı bilgisayar tarafından anlaşılabilir halde olmasını sağlamaktır. Böylece farklı programların birbirlerinin verisini kullanabilmesi mümkün olur. Gönderilecek verinin ortak ve standart formatlara dönüştürülmesini sağlar.</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Bu katman, verileri uygulama katmanına sunarken veri üzerinde kodlama ve dönüştürme işlemlerini yapar. Ayrıca bu katmanda; </a:t>
            </a:r>
          </a:p>
          <a:p>
            <a:pPr marL="342900" lvl="0" indent="-342900">
              <a:lnSpc>
                <a:spcPct val="107000"/>
              </a:lnSpc>
              <a:buFont typeface="Symbol" panose="05050102010706020507" pitchFamily="18" charset="2"/>
              <a:buChar char=""/>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Veriyi sıkıştırma / açma</a:t>
            </a:r>
          </a:p>
          <a:p>
            <a:pPr marL="342900" lvl="0" indent="-342900">
              <a:lnSpc>
                <a:spcPct val="107000"/>
              </a:lnSpc>
              <a:spcAft>
                <a:spcPts val="800"/>
              </a:spcAft>
              <a:buFont typeface="Symbol" panose="05050102010706020507" pitchFamily="18" charset="2"/>
              <a:buChar char=""/>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Şifreleme / şifre çözme</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Bu katmanda tanımlanan bazı standartlar; TIFF, JPEG, MIDI, MPEG, HTML.</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737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6DB72E4-FE58-47AE-9C98-E3FAE69110D0}"/>
              </a:ext>
            </a:extLst>
          </p:cNvPr>
          <p:cNvSpPr txBox="1"/>
          <p:nvPr/>
        </p:nvSpPr>
        <p:spPr>
          <a:xfrm>
            <a:off x="277091" y="608132"/>
            <a:ext cx="11734800" cy="4159921"/>
          </a:xfrm>
          <a:prstGeom prst="rect">
            <a:avLst/>
          </a:prstGeom>
          <a:noFill/>
        </p:spPr>
        <p:txBody>
          <a:bodyPr wrap="square">
            <a:spAutoFit/>
          </a:bodyPr>
          <a:lstStyle/>
          <a:p>
            <a:pPr>
              <a:lnSpc>
                <a:spcPct val="107000"/>
              </a:lnSpc>
              <a:spcAft>
                <a:spcPts val="800"/>
              </a:spcAft>
            </a:pP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 Uygulama Katmanı (Application </a:t>
            </a:r>
            <a:r>
              <a:rPr lang="tr-TR" sz="1800" u="sng"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Layer</a:t>
            </a:r>
            <a:r>
              <a:rPr lang="tr-TR"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Kullanıcı uygulamalarıyla ağ arasında bir ara yüz sağlayan OSI referans modelinin 7. katmanıdır. Kullanıcı uygulamalarına web tarayıcıları, e-posta istemcileri, internet servislerine erişim programları örnek verilebilir.</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Kullanıcı uygulamaları çeşitli protokoller aracılığıyla katmanda işlenir. Kullanıcı, uygulama aracılığıyla bir işlem yapar. Sonrasında yapılan işlem üzerinden kullanıcı uygulaması, protokollerle etkileşime girer.</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Uygulama katmanında kullanılan protokollere şunlar örnek verilebilir:</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-FTP (File Transfer Protocol)</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-SMTP (Simple Mail Transfer Protocol)</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-HTTP (</a:t>
            </a:r>
            <a:r>
              <a:rPr lang="tr-TR" sz="1800" dirty="0" err="1">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Hyper</a:t>
            </a: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Text</a:t>
            </a: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Transfer Protocol)</a:t>
            </a:r>
          </a:p>
          <a:p>
            <a:pPr>
              <a:lnSpc>
                <a:spcPct val="107000"/>
              </a:lnSpc>
              <a:spcAft>
                <a:spcPts val="800"/>
              </a:spcAft>
            </a:pPr>
            <a:r>
              <a:rPr lang="tr-TR"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-POP3 (Post Office Protocol)</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11307577"/>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TotalTime>
  <Words>1053</Words>
  <Application>Microsoft Office PowerPoint</Application>
  <PresentationFormat>Geniş ekran</PresentationFormat>
  <Paragraphs>63</Paragraphs>
  <Slides>10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10</vt:i4>
      </vt:variant>
    </vt:vector>
  </HeadingPairs>
  <TitlesOfParts>
    <vt:vector size="17" baseType="lpstr">
      <vt:lpstr>Calibri</vt:lpstr>
      <vt:lpstr>Calibri Light</vt:lpstr>
      <vt:lpstr>Century Gothic</vt:lpstr>
      <vt:lpstr>Merriweather</vt:lpstr>
      <vt:lpstr>Symbol</vt:lpstr>
      <vt:lpstr>Wingdings 3</vt:lpstr>
      <vt:lpstr>Dilim</vt:lpstr>
      <vt:lpstr>Turgut kaya</vt:lpstr>
      <vt:lpstr>OSI REFERANS MODELİ </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Turgut KAYA</dc:creator>
  <cp:lastModifiedBy>Turgut KAYA</cp:lastModifiedBy>
  <cp:revision>2</cp:revision>
  <dcterms:created xsi:type="dcterms:W3CDTF">2023-04-20T21:16:29Z</dcterms:created>
  <dcterms:modified xsi:type="dcterms:W3CDTF">2023-04-20T21:29:14Z</dcterms:modified>
</cp:coreProperties>
</file>