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Garek Introduces the Group in MSEE 180 Tuesday 2:30</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eac25c3133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eac25c3133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eac25c313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eac25c313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Everyone Introduces themselves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eac25c313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eac25c313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 Speaks here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eac25c313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eac25c313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50000"/>
              </a:lnSpc>
              <a:spcBef>
                <a:spcPts val="0"/>
              </a:spcBef>
              <a:spcAft>
                <a:spcPts val="0"/>
              </a:spcAft>
              <a:buClr>
                <a:schemeClr val="dk1"/>
              </a:buClr>
              <a:buSzPts val="1100"/>
              <a:buFont typeface="Arial"/>
              <a:buNone/>
            </a:pPr>
            <a:r>
              <a:rPr lang="en" sz="1200">
                <a:solidFill>
                  <a:schemeClr val="dk1"/>
                </a:solidFill>
                <a:latin typeface="Raleway"/>
                <a:ea typeface="Raleway"/>
                <a:cs typeface="Raleway"/>
                <a:sym typeface="Raleway"/>
              </a:rPr>
              <a:t>Matt the Musician is interested in a beginner instrument that teaches him some basic musical concepts such as pitch and melody. He needs a simple, intuitive interface that can convey to him basic riffs or songs without prior knowledge of music theory. Matt would like to create his own melodies or songs when inspiration strikes his mind. He also thinks lasers are cool, and would like to show off his instrument and songs to his friends.</a:t>
            </a:r>
            <a:endParaRPr sz="1200">
              <a:solidFill>
                <a:schemeClr val="dk1"/>
              </a:solidFill>
              <a:latin typeface="Raleway"/>
              <a:ea typeface="Raleway"/>
              <a:cs typeface="Raleway"/>
              <a:sym typeface="Raleway"/>
            </a:endParaRPr>
          </a:p>
          <a:p>
            <a:pPr indent="457200" lvl="0" marL="0" rtl="0" algn="l">
              <a:lnSpc>
                <a:spcPct val="150000"/>
              </a:lnSpc>
              <a:spcBef>
                <a:spcPts val="0"/>
              </a:spcBef>
              <a:spcAft>
                <a:spcPts val="0"/>
              </a:spcAft>
              <a:buClr>
                <a:schemeClr val="dk1"/>
              </a:buClr>
              <a:buSzPts val="1100"/>
              <a:buFont typeface="Arial"/>
              <a:buNone/>
            </a:pPr>
            <a:r>
              <a:rPr lang="en" sz="1200">
                <a:solidFill>
                  <a:schemeClr val="dk1"/>
                </a:solidFill>
                <a:latin typeface="Raleway"/>
                <a:ea typeface="Raleway"/>
                <a:cs typeface="Raleway"/>
                <a:sym typeface="Raleway"/>
              </a:rPr>
              <a:t>Harriet the Harpist is looking for a new way to express herself musically. She already has experience as a harpist, and would like to transfer her skills to an electronic instrument. She wants this device to look awesome while performing and incorporate lasers as well. </a:t>
            </a:r>
            <a:endParaRPr sz="1200">
              <a:solidFill>
                <a:schemeClr val="dk1"/>
              </a:solidFill>
              <a:latin typeface="Raleway"/>
              <a:ea typeface="Raleway"/>
              <a:cs typeface="Raleway"/>
              <a:sym typeface="Raleway"/>
            </a:endParaRPr>
          </a:p>
          <a:p>
            <a:pPr indent="457200" lvl="0" marL="0" rtl="0" algn="l">
              <a:lnSpc>
                <a:spcPct val="150000"/>
              </a:lnSpc>
              <a:spcBef>
                <a:spcPts val="0"/>
              </a:spcBef>
              <a:spcAft>
                <a:spcPts val="0"/>
              </a:spcAft>
              <a:buClr>
                <a:schemeClr val="dk1"/>
              </a:buClr>
              <a:buSzPts val="1100"/>
              <a:buFont typeface="Arial"/>
              <a:buNone/>
            </a:pPr>
            <a:r>
              <a:rPr lang="en" sz="1200">
                <a:solidFill>
                  <a:schemeClr val="dk1"/>
                </a:solidFill>
                <a:latin typeface="Raleway"/>
                <a:ea typeface="Raleway"/>
                <a:cs typeface="Raleway"/>
                <a:sym typeface="Raleway"/>
              </a:rPr>
              <a:t>Based on these user stories, the high-level design requirements for the laser harp are described below.</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eac25c313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eac25c313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JINGYI ZHANG only need to </a:t>
            </a:r>
            <a:r>
              <a:rPr lang="en"/>
              <a:t>describe</a:t>
            </a:r>
            <a:r>
              <a:rPr lang="en"/>
              <a:t> highlight ones and may explain why we need this requirement( functional or for social rule).2 to ensure device work well. 4 and 7 to make sure which output we </a:t>
            </a:r>
            <a:r>
              <a:rPr lang="en"/>
              <a:t>are</a:t>
            </a:r>
            <a:r>
              <a:rPr lang="en"/>
              <a:t> making. 12 to make sure music rule of instrument. 6 we will set a song selection and generation tone button.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eac25c3133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eac25c3133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Nick goes over Block Diagram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eac25c313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eac25c313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Steve goes over Activity Diagram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eac25c3133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eac25c3133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Garek goes over plan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eac25c313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eac25c313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Garek goes over concerns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1.jpg"/><Relationship Id="rId5" Type="http://schemas.openxmlformats.org/officeDocument/2006/relationships/image" Target="../media/image3.jpg"/><Relationship Id="rId6" Type="http://schemas.openxmlformats.org/officeDocument/2006/relationships/image" Target="../media/image4.jpg"/><Relationship Id="rId7"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Laser Harp</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Light Music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
        <p:nvSpPr>
          <p:cNvPr id="161" name="Google Shape;161;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564650"/>
            <a:ext cx="7688700" cy="56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pic>
        <p:nvPicPr>
          <p:cNvPr id="93" name="Google Shape;93;p14"/>
          <p:cNvPicPr preferRelativeResize="0"/>
          <p:nvPr/>
        </p:nvPicPr>
        <p:blipFill rotWithShape="1">
          <a:blip r:embed="rId3">
            <a:alphaModFix/>
          </a:blip>
          <a:srcRect b="0" l="0" r="0" t="11684"/>
          <a:stretch/>
        </p:blipFill>
        <p:spPr>
          <a:xfrm>
            <a:off x="91900" y="1488125"/>
            <a:ext cx="1543050" cy="2431125"/>
          </a:xfrm>
          <a:prstGeom prst="rect">
            <a:avLst/>
          </a:prstGeom>
          <a:noFill/>
          <a:ln>
            <a:noFill/>
          </a:ln>
        </p:spPr>
      </p:pic>
      <p:pic>
        <p:nvPicPr>
          <p:cNvPr id="94" name="Google Shape;94;p14"/>
          <p:cNvPicPr preferRelativeResize="0"/>
          <p:nvPr/>
        </p:nvPicPr>
        <p:blipFill rotWithShape="1">
          <a:blip r:embed="rId4">
            <a:alphaModFix/>
          </a:blip>
          <a:srcRect b="0" l="0" r="0" t="10881"/>
          <a:stretch/>
        </p:blipFill>
        <p:spPr>
          <a:xfrm>
            <a:off x="1710025" y="1534025"/>
            <a:ext cx="1905000" cy="2385225"/>
          </a:xfrm>
          <a:prstGeom prst="rect">
            <a:avLst/>
          </a:prstGeom>
          <a:noFill/>
          <a:ln>
            <a:noFill/>
          </a:ln>
        </p:spPr>
      </p:pic>
      <p:pic>
        <p:nvPicPr>
          <p:cNvPr id="95" name="Google Shape;95;p14"/>
          <p:cNvPicPr preferRelativeResize="0"/>
          <p:nvPr/>
        </p:nvPicPr>
        <p:blipFill rotWithShape="1">
          <a:blip r:embed="rId5">
            <a:alphaModFix/>
          </a:blip>
          <a:srcRect b="0" l="0" r="0" t="16784"/>
          <a:stretch/>
        </p:blipFill>
        <p:spPr>
          <a:xfrm>
            <a:off x="3767425" y="1534025"/>
            <a:ext cx="1552575" cy="2385225"/>
          </a:xfrm>
          <a:prstGeom prst="rect">
            <a:avLst/>
          </a:prstGeom>
          <a:noFill/>
          <a:ln>
            <a:noFill/>
          </a:ln>
        </p:spPr>
      </p:pic>
      <p:pic>
        <p:nvPicPr>
          <p:cNvPr id="96" name="Google Shape;96;p14"/>
          <p:cNvPicPr preferRelativeResize="0"/>
          <p:nvPr/>
        </p:nvPicPr>
        <p:blipFill>
          <a:blip r:embed="rId6">
            <a:alphaModFix/>
          </a:blip>
          <a:stretch>
            <a:fillRect/>
          </a:stretch>
        </p:blipFill>
        <p:spPr>
          <a:xfrm>
            <a:off x="5396200" y="1547525"/>
            <a:ext cx="1786500" cy="2385219"/>
          </a:xfrm>
          <a:prstGeom prst="rect">
            <a:avLst/>
          </a:prstGeom>
          <a:noFill/>
          <a:ln>
            <a:noFill/>
          </a:ln>
        </p:spPr>
      </p:pic>
      <p:pic>
        <p:nvPicPr>
          <p:cNvPr id="97" name="Google Shape;97;p14"/>
          <p:cNvPicPr preferRelativeResize="0"/>
          <p:nvPr/>
        </p:nvPicPr>
        <p:blipFill>
          <a:blip r:embed="rId7">
            <a:alphaModFix/>
          </a:blip>
          <a:stretch>
            <a:fillRect/>
          </a:stretch>
        </p:blipFill>
        <p:spPr>
          <a:xfrm>
            <a:off x="7258900" y="1448387"/>
            <a:ext cx="1786500" cy="2431113"/>
          </a:xfrm>
          <a:prstGeom prst="rect">
            <a:avLst/>
          </a:prstGeom>
          <a:noFill/>
          <a:ln>
            <a:noFill/>
          </a:ln>
        </p:spPr>
      </p:pic>
      <p:sp>
        <p:nvSpPr>
          <p:cNvPr id="98" name="Google Shape;98;p14"/>
          <p:cNvSpPr txBox="1"/>
          <p:nvPr/>
        </p:nvSpPr>
        <p:spPr>
          <a:xfrm>
            <a:off x="11300" y="3878075"/>
            <a:ext cx="1665000" cy="1108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000"/>
              <a:t>Nick Damato</a:t>
            </a:r>
            <a:endParaRPr b="1" sz="1000"/>
          </a:p>
          <a:p>
            <a:pPr indent="0" lvl="0" marL="0" rtl="0" algn="ctr">
              <a:lnSpc>
                <a:spcPct val="115000"/>
              </a:lnSpc>
              <a:spcBef>
                <a:spcPts val="0"/>
              </a:spcBef>
              <a:spcAft>
                <a:spcPts val="0"/>
              </a:spcAft>
              <a:buNone/>
            </a:pPr>
            <a:r>
              <a:rPr lang="en" sz="1000"/>
              <a:t>Purchasing</a:t>
            </a:r>
            <a:endParaRPr sz="1000"/>
          </a:p>
          <a:p>
            <a:pPr indent="0" lvl="0" marL="0" rtl="0" algn="ctr">
              <a:lnSpc>
                <a:spcPct val="115000"/>
              </a:lnSpc>
              <a:spcBef>
                <a:spcPts val="0"/>
              </a:spcBef>
              <a:spcAft>
                <a:spcPts val="0"/>
              </a:spcAft>
              <a:buNone/>
            </a:pPr>
            <a:r>
              <a:rPr lang="en" sz="1000"/>
              <a:t>Electrical Engineering ‘23</a:t>
            </a:r>
            <a:endParaRPr sz="1000"/>
          </a:p>
          <a:p>
            <a:pPr indent="0" lvl="0" marL="0" rtl="0" algn="ctr">
              <a:lnSpc>
                <a:spcPct val="115000"/>
              </a:lnSpc>
              <a:spcBef>
                <a:spcPts val="0"/>
              </a:spcBef>
              <a:spcAft>
                <a:spcPts val="0"/>
              </a:spcAft>
              <a:buNone/>
            </a:pPr>
            <a:r>
              <a:rPr lang="en" sz="1000"/>
              <a:t>ndamato@purdue.edu</a:t>
            </a:r>
            <a:endParaRPr sz="1000"/>
          </a:p>
          <a:p>
            <a:pPr indent="0" lvl="0" marL="0" rtl="0" algn="l">
              <a:spcBef>
                <a:spcPts val="0"/>
              </a:spcBef>
              <a:spcAft>
                <a:spcPts val="0"/>
              </a:spcAft>
              <a:buNone/>
            </a:pPr>
            <a:r>
              <a:t/>
            </a:r>
            <a:endParaRPr>
              <a:latin typeface="Lato"/>
              <a:ea typeface="Lato"/>
              <a:cs typeface="Lato"/>
              <a:sym typeface="Lato"/>
            </a:endParaRPr>
          </a:p>
        </p:txBody>
      </p:sp>
      <p:sp>
        <p:nvSpPr>
          <p:cNvPr id="99" name="Google Shape;99;p14"/>
          <p:cNvSpPr txBox="1"/>
          <p:nvPr/>
        </p:nvSpPr>
        <p:spPr>
          <a:xfrm>
            <a:off x="1869975" y="3878075"/>
            <a:ext cx="1623300" cy="869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000"/>
              <a:t>Steven Jurcin</a:t>
            </a:r>
            <a:endParaRPr b="1" sz="1000"/>
          </a:p>
          <a:p>
            <a:pPr indent="0" lvl="0" marL="0" rtl="0" algn="ctr">
              <a:lnSpc>
                <a:spcPct val="115000"/>
              </a:lnSpc>
              <a:spcBef>
                <a:spcPts val="0"/>
              </a:spcBef>
              <a:spcAft>
                <a:spcPts val="0"/>
              </a:spcAft>
              <a:buNone/>
            </a:pPr>
            <a:r>
              <a:rPr lang="en" sz="1000"/>
              <a:t>Facilitator</a:t>
            </a:r>
            <a:endParaRPr sz="1000"/>
          </a:p>
          <a:p>
            <a:pPr indent="0" lvl="0" marL="0" rtl="0" algn="ctr">
              <a:lnSpc>
                <a:spcPct val="115000"/>
              </a:lnSpc>
              <a:spcBef>
                <a:spcPts val="0"/>
              </a:spcBef>
              <a:spcAft>
                <a:spcPts val="0"/>
              </a:spcAft>
              <a:buNone/>
            </a:pPr>
            <a:r>
              <a:rPr lang="en" sz="1000"/>
              <a:t>Electrical Engineering ‘23</a:t>
            </a:r>
            <a:endParaRPr sz="1000"/>
          </a:p>
          <a:p>
            <a:pPr indent="0" lvl="0" marL="0" rtl="0" algn="ctr">
              <a:lnSpc>
                <a:spcPct val="115000"/>
              </a:lnSpc>
              <a:spcBef>
                <a:spcPts val="0"/>
              </a:spcBef>
              <a:spcAft>
                <a:spcPts val="0"/>
              </a:spcAft>
              <a:buNone/>
            </a:pPr>
            <a:r>
              <a:rPr lang="en" sz="1000"/>
              <a:t>sjurcin@purdue.edu</a:t>
            </a:r>
            <a:endParaRPr sz="1300">
              <a:latin typeface="Lato"/>
              <a:ea typeface="Lato"/>
              <a:cs typeface="Lato"/>
              <a:sym typeface="Lato"/>
            </a:endParaRPr>
          </a:p>
        </p:txBody>
      </p:sp>
      <p:sp>
        <p:nvSpPr>
          <p:cNvPr id="100" name="Google Shape;100;p14"/>
          <p:cNvSpPr txBox="1"/>
          <p:nvPr/>
        </p:nvSpPr>
        <p:spPr>
          <a:xfrm>
            <a:off x="3734025" y="3878075"/>
            <a:ext cx="1623300" cy="869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000"/>
              <a:t>Ben Hodonicky</a:t>
            </a:r>
            <a:endParaRPr b="1" sz="1000"/>
          </a:p>
          <a:p>
            <a:pPr indent="0" lvl="0" marL="0" rtl="0" algn="ctr">
              <a:lnSpc>
                <a:spcPct val="115000"/>
              </a:lnSpc>
              <a:spcBef>
                <a:spcPts val="0"/>
              </a:spcBef>
              <a:spcAft>
                <a:spcPts val="0"/>
              </a:spcAft>
              <a:buNone/>
            </a:pPr>
            <a:r>
              <a:rPr lang="en" sz="1000"/>
              <a:t>Team Lead</a:t>
            </a:r>
            <a:endParaRPr sz="1000"/>
          </a:p>
          <a:p>
            <a:pPr indent="0" lvl="0" marL="0" rtl="0" algn="ctr">
              <a:lnSpc>
                <a:spcPct val="115000"/>
              </a:lnSpc>
              <a:spcBef>
                <a:spcPts val="0"/>
              </a:spcBef>
              <a:spcAft>
                <a:spcPts val="0"/>
              </a:spcAft>
              <a:buNone/>
            </a:pPr>
            <a:r>
              <a:rPr lang="en" sz="1000"/>
              <a:t>Electrical Engineering ‘23</a:t>
            </a:r>
            <a:endParaRPr sz="1000"/>
          </a:p>
          <a:p>
            <a:pPr indent="0" lvl="0" marL="0" rtl="0" algn="ctr">
              <a:lnSpc>
                <a:spcPct val="115000"/>
              </a:lnSpc>
              <a:spcBef>
                <a:spcPts val="0"/>
              </a:spcBef>
              <a:spcAft>
                <a:spcPts val="0"/>
              </a:spcAft>
              <a:buNone/>
            </a:pPr>
            <a:r>
              <a:rPr lang="en" sz="1000"/>
              <a:t>bhodonic@purdue.edu</a:t>
            </a:r>
            <a:endParaRPr sz="1300">
              <a:latin typeface="Lato"/>
              <a:ea typeface="Lato"/>
              <a:cs typeface="Lato"/>
              <a:sym typeface="Lato"/>
            </a:endParaRPr>
          </a:p>
        </p:txBody>
      </p:sp>
      <p:sp>
        <p:nvSpPr>
          <p:cNvPr id="101" name="Google Shape;101;p14"/>
          <p:cNvSpPr txBox="1"/>
          <p:nvPr/>
        </p:nvSpPr>
        <p:spPr>
          <a:xfrm>
            <a:off x="5517850" y="3878075"/>
            <a:ext cx="1586100" cy="869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000"/>
              <a:t>Garek Huntzinger</a:t>
            </a:r>
            <a:endParaRPr b="1" sz="1000"/>
          </a:p>
          <a:p>
            <a:pPr indent="0" lvl="0" marL="0" rtl="0" algn="ctr">
              <a:lnSpc>
                <a:spcPct val="115000"/>
              </a:lnSpc>
              <a:spcBef>
                <a:spcPts val="0"/>
              </a:spcBef>
              <a:spcAft>
                <a:spcPts val="0"/>
              </a:spcAft>
              <a:buNone/>
            </a:pPr>
            <a:r>
              <a:rPr lang="en" sz="1000"/>
              <a:t>Communications</a:t>
            </a:r>
            <a:endParaRPr sz="1000"/>
          </a:p>
          <a:p>
            <a:pPr indent="0" lvl="0" marL="0" rtl="0" algn="ctr">
              <a:lnSpc>
                <a:spcPct val="115000"/>
              </a:lnSpc>
              <a:spcBef>
                <a:spcPts val="0"/>
              </a:spcBef>
              <a:spcAft>
                <a:spcPts val="0"/>
              </a:spcAft>
              <a:buNone/>
            </a:pPr>
            <a:r>
              <a:rPr lang="en" sz="1000"/>
              <a:t>Electrical Engineering ‘23</a:t>
            </a:r>
            <a:endParaRPr sz="1000"/>
          </a:p>
          <a:p>
            <a:pPr indent="0" lvl="0" marL="0" rtl="0" algn="ctr">
              <a:lnSpc>
                <a:spcPct val="115000"/>
              </a:lnSpc>
              <a:spcBef>
                <a:spcPts val="0"/>
              </a:spcBef>
              <a:spcAft>
                <a:spcPts val="0"/>
              </a:spcAft>
              <a:buNone/>
            </a:pPr>
            <a:r>
              <a:rPr lang="en" sz="1000"/>
              <a:t>ghuntzin@purdue.edu</a:t>
            </a:r>
            <a:endParaRPr sz="1300">
              <a:latin typeface="Lato"/>
              <a:ea typeface="Lato"/>
              <a:cs typeface="Lato"/>
              <a:sym typeface="Lato"/>
            </a:endParaRPr>
          </a:p>
        </p:txBody>
      </p:sp>
      <p:sp>
        <p:nvSpPr>
          <p:cNvPr id="102" name="Google Shape;102;p14"/>
          <p:cNvSpPr txBox="1"/>
          <p:nvPr/>
        </p:nvSpPr>
        <p:spPr>
          <a:xfrm>
            <a:off x="7380550" y="3878075"/>
            <a:ext cx="1586100" cy="869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000"/>
              <a:t>Jingyi Zhang</a:t>
            </a:r>
            <a:endParaRPr b="1" sz="1000"/>
          </a:p>
          <a:p>
            <a:pPr indent="0" lvl="0" marL="0" rtl="0" algn="ctr">
              <a:lnSpc>
                <a:spcPct val="115000"/>
              </a:lnSpc>
              <a:spcBef>
                <a:spcPts val="0"/>
              </a:spcBef>
              <a:spcAft>
                <a:spcPts val="0"/>
              </a:spcAft>
              <a:buNone/>
            </a:pPr>
            <a:r>
              <a:rPr lang="en" sz="1000"/>
              <a:t>Facilitator</a:t>
            </a:r>
            <a:endParaRPr sz="1000"/>
          </a:p>
          <a:p>
            <a:pPr indent="0" lvl="0" marL="0" rtl="0" algn="ctr">
              <a:lnSpc>
                <a:spcPct val="115000"/>
              </a:lnSpc>
              <a:spcBef>
                <a:spcPts val="0"/>
              </a:spcBef>
              <a:spcAft>
                <a:spcPts val="0"/>
              </a:spcAft>
              <a:buNone/>
            </a:pPr>
            <a:r>
              <a:rPr lang="en" sz="1000"/>
              <a:t>Electrical Engineering ‘23</a:t>
            </a:r>
            <a:endParaRPr sz="1000"/>
          </a:p>
          <a:p>
            <a:pPr indent="0" lvl="0" marL="0" rtl="0" algn="ctr">
              <a:lnSpc>
                <a:spcPct val="115000"/>
              </a:lnSpc>
              <a:spcBef>
                <a:spcPts val="0"/>
              </a:spcBef>
              <a:spcAft>
                <a:spcPts val="0"/>
              </a:spcAft>
              <a:buNone/>
            </a:pPr>
            <a:r>
              <a:rPr lang="en" sz="1000"/>
              <a:t>zhan4129@purdue.edu</a:t>
            </a:r>
            <a:endParaRPr sz="1300">
              <a:latin typeface="Lato"/>
              <a:ea typeface="Lato"/>
              <a:cs typeface="Lato"/>
              <a:sym typeface="Lato"/>
            </a:endParaRPr>
          </a:p>
        </p:txBody>
      </p:sp>
      <p:sp>
        <p:nvSpPr>
          <p:cNvPr id="103" name="Google Shape;103;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5"/>
          <p:cNvSpPr txBox="1"/>
          <p:nvPr>
            <p:ph type="title"/>
          </p:nvPr>
        </p:nvSpPr>
        <p:spPr>
          <a:xfrm>
            <a:off x="729450" y="564650"/>
            <a:ext cx="7688700" cy="56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Pitch</a:t>
            </a:r>
            <a:endParaRPr/>
          </a:p>
        </p:txBody>
      </p:sp>
      <p:pic>
        <p:nvPicPr>
          <p:cNvPr id="109" name="Google Shape;109;p15"/>
          <p:cNvPicPr preferRelativeResize="0"/>
          <p:nvPr/>
        </p:nvPicPr>
        <p:blipFill>
          <a:blip r:embed="rId3">
            <a:alphaModFix/>
          </a:blip>
          <a:stretch>
            <a:fillRect/>
          </a:stretch>
        </p:blipFill>
        <p:spPr>
          <a:xfrm>
            <a:off x="1781038" y="1140000"/>
            <a:ext cx="5886735" cy="3709450"/>
          </a:xfrm>
          <a:prstGeom prst="rect">
            <a:avLst/>
          </a:prstGeom>
          <a:noFill/>
          <a:ln>
            <a:noFill/>
          </a:ln>
        </p:spPr>
      </p:pic>
      <p:sp>
        <p:nvSpPr>
          <p:cNvPr id="110" name="Google Shape;110;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729450" y="564650"/>
            <a:ext cx="7688700" cy="56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Users</a:t>
            </a:r>
            <a:endParaRPr/>
          </a:p>
        </p:txBody>
      </p:sp>
      <p:sp>
        <p:nvSpPr>
          <p:cNvPr id="116" name="Google Shape;116;p16"/>
          <p:cNvSpPr txBox="1"/>
          <p:nvPr>
            <p:ph idx="1" type="body"/>
          </p:nvPr>
        </p:nvSpPr>
        <p:spPr>
          <a:xfrm>
            <a:off x="729450" y="1529700"/>
            <a:ext cx="7688700" cy="2997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400"/>
              <a:t>Core User: Norbert the Novice</a:t>
            </a:r>
            <a:endParaRPr b="1" sz="1400"/>
          </a:p>
          <a:p>
            <a:pPr indent="-317500" lvl="0" marL="457200" rtl="0" algn="l">
              <a:lnSpc>
                <a:spcPct val="150000"/>
              </a:lnSpc>
              <a:spcBef>
                <a:spcPts val="0"/>
              </a:spcBef>
              <a:spcAft>
                <a:spcPts val="0"/>
              </a:spcAft>
              <a:buSzPts val="1400"/>
              <a:buChar char="●"/>
            </a:pPr>
            <a:r>
              <a:rPr lang="en" sz="1400"/>
              <a:t>Looking for beginner instrument</a:t>
            </a:r>
            <a:endParaRPr sz="1400"/>
          </a:p>
          <a:p>
            <a:pPr indent="-317500" lvl="0" marL="457200" rtl="0" algn="l">
              <a:lnSpc>
                <a:spcPct val="150000"/>
              </a:lnSpc>
              <a:spcBef>
                <a:spcPts val="0"/>
              </a:spcBef>
              <a:spcAft>
                <a:spcPts val="0"/>
              </a:spcAft>
              <a:buSzPts val="1400"/>
              <a:buChar char="●"/>
            </a:pPr>
            <a:r>
              <a:rPr lang="en" sz="1400"/>
              <a:t>Would like to learn basic songs and melodies</a:t>
            </a:r>
            <a:endParaRPr sz="1400"/>
          </a:p>
          <a:p>
            <a:pPr indent="-317500" lvl="0" marL="457200" rtl="0" algn="l">
              <a:lnSpc>
                <a:spcPct val="150000"/>
              </a:lnSpc>
              <a:spcBef>
                <a:spcPts val="0"/>
              </a:spcBef>
              <a:spcAft>
                <a:spcPts val="0"/>
              </a:spcAft>
              <a:buSzPts val="1400"/>
              <a:buChar char="●"/>
            </a:pPr>
            <a:r>
              <a:rPr lang="en" sz="1400"/>
              <a:t>Needs a simple interface to convey these basic melodies/riffs</a:t>
            </a:r>
            <a:endParaRPr sz="1400"/>
          </a:p>
          <a:p>
            <a:pPr indent="0" lvl="0" marL="0" rtl="0" algn="l">
              <a:lnSpc>
                <a:spcPct val="150000"/>
              </a:lnSpc>
              <a:spcBef>
                <a:spcPts val="0"/>
              </a:spcBef>
              <a:spcAft>
                <a:spcPts val="0"/>
              </a:spcAft>
              <a:buNone/>
            </a:pPr>
            <a:r>
              <a:rPr lang="en" sz="1400"/>
              <a:t>Other Potential User: Harriet the Harpist</a:t>
            </a:r>
            <a:endParaRPr sz="1400"/>
          </a:p>
          <a:p>
            <a:pPr indent="-317500" lvl="0" marL="457200" rtl="0" algn="l">
              <a:lnSpc>
                <a:spcPct val="150000"/>
              </a:lnSpc>
              <a:spcBef>
                <a:spcPts val="0"/>
              </a:spcBef>
              <a:spcAft>
                <a:spcPts val="0"/>
              </a:spcAft>
              <a:buSzPts val="1400"/>
              <a:buChar char="●"/>
            </a:pPr>
            <a:r>
              <a:rPr lang="en" sz="1400"/>
              <a:t>Advanced Musician</a:t>
            </a:r>
            <a:endParaRPr sz="1400"/>
          </a:p>
          <a:p>
            <a:pPr indent="-317500" lvl="0" marL="457200" rtl="0" algn="l">
              <a:lnSpc>
                <a:spcPct val="150000"/>
              </a:lnSpc>
              <a:spcBef>
                <a:spcPts val="0"/>
              </a:spcBef>
              <a:spcAft>
                <a:spcPts val="0"/>
              </a:spcAft>
              <a:buSzPts val="1400"/>
              <a:buChar char="●"/>
            </a:pPr>
            <a:r>
              <a:rPr lang="en" sz="1400"/>
              <a:t>Wants to utilize skills in a new way</a:t>
            </a:r>
            <a:endParaRPr sz="1400"/>
          </a:p>
          <a:p>
            <a:pPr indent="0" lvl="0" marL="914400" rtl="0" algn="l">
              <a:lnSpc>
                <a:spcPct val="150000"/>
              </a:lnSpc>
              <a:spcBef>
                <a:spcPts val="0"/>
              </a:spcBef>
              <a:spcAft>
                <a:spcPts val="0"/>
              </a:spcAft>
              <a:buNone/>
            </a:pPr>
            <a:r>
              <a:t/>
            </a:r>
            <a:endParaRPr sz="1400">
              <a:latin typeface="Raleway"/>
              <a:ea typeface="Raleway"/>
              <a:cs typeface="Raleway"/>
              <a:sym typeface="Raleway"/>
            </a:endParaRPr>
          </a:p>
        </p:txBody>
      </p:sp>
      <p:sp>
        <p:nvSpPr>
          <p:cNvPr id="117" name="Google Shape;117;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729450" y="564650"/>
            <a:ext cx="7688700" cy="56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Requirements Overview</a:t>
            </a:r>
            <a:endParaRPr/>
          </a:p>
        </p:txBody>
      </p:sp>
      <p:sp>
        <p:nvSpPr>
          <p:cNvPr id="123" name="Google Shape;123;p17"/>
          <p:cNvSpPr txBox="1"/>
          <p:nvPr>
            <p:ph idx="1" type="body"/>
          </p:nvPr>
        </p:nvSpPr>
        <p:spPr>
          <a:xfrm>
            <a:off x="727650" y="1498925"/>
            <a:ext cx="7688700" cy="3203100"/>
          </a:xfrm>
          <a:prstGeom prst="rect">
            <a:avLst/>
          </a:prstGeom>
        </p:spPr>
        <p:txBody>
          <a:bodyPr anchorCtr="0" anchor="t" bIns="91425" lIns="91425" spcFirstLastPara="1" rIns="91425" wrap="square" tIns="91425">
            <a:normAutofit lnSpcReduction="10000"/>
          </a:bodyPr>
          <a:lstStyle/>
          <a:p>
            <a:pPr indent="-298450" lvl="0" marL="457200" rtl="0" algn="l">
              <a:lnSpc>
                <a:spcPct val="150000"/>
              </a:lnSpc>
              <a:spcBef>
                <a:spcPts val="0"/>
              </a:spcBef>
              <a:spcAft>
                <a:spcPts val="0"/>
              </a:spcAft>
              <a:buClr>
                <a:srgbClr val="000000"/>
              </a:buClr>
              <a:buSzPts val="1100"/>
              <a:buAutoNum type="arabicPeriod"/>
            </a:pPr>
            <a:r>
              <a:rPr lang="en" sz="1100">
                <a:solidFill>
                  <a:srgbClr val="000000"/>
                </a:solidFill>
              </a:rPr>
              <a:t>The device must be able to emit beams (strings) of light.</a:t>
            </a:r>
            <a:endParaRPr sz="1100">
              <a:solidFill>
                <a:srgbClr val="000000"/>
              </a:solidFill>
            </a:endParaRPr>
          </a:p>
          <a:p>
            <a:pPr indent="-298450" lvl="0" marL="457200" rtl="0" algn="l">
              <a:lnSpc>
                <a:spcPct val="150000"/>
              </a:lnSpc>
              <a:spcBef>
                <a:spcPts val="0"/>
              </a:spcBef>
              <a:spcAft>
                <a:spcPts val="0"/>
              </a:spcAft>
              <a:buClr>
                <a:srgbClr val="000000"/>
              </a:buClr>
              <a:buSzPts val="1100"/>
              <a:buAutoNum type="arabicPeriod"/>
            </a:pPr>
            <a:r>
              <a:rPr lang="en" sz="1100">
                <a:solidFill>
                  <a:srgbClr val="000000"/>
                </a:solidFill>
                <a:highlight>
                  <a:srgbClr val="FFFF00"/>
                </a:highlight>
              </a:rPr>
              <a:t>The device will detect if a string has been broken.</a:t>
            </a:r>
            <a:endParaRPr sz="1100">
              <a:solidFill>
                <a:srgbClr val="000000"/>
              </a:solidFill>
              <a:highlight>
                <a:srgbClr val="FFFF00"/>
              </a:highlight>
            </a:endParaRPr>
          </a:p>
          <a:p>
            <a:pPr indent="-298450" lvl="0" marL="457200" rtl="0" algn="l">
              <a:lnSpc>
                <a:spcPct val="150000"/>
              </a:lnSpc>
              <a:spcBef>
                <a:spcPts val="0"/>
              </a:spcBef>
              <a:spcAft>
                <a:spcPts val="0"/>
              </a:spcAft>
              <a:buClr>
                <a:srgbClr val="000000"/>
              </a:buClr>
              <a:buSzPts val="1100"/>
              <a:buAutoNum type="arabicPeriod"/>
            </a:pPr>
            <a:r>
              <a:rPr lang="en" sz="1100">
                <a:solidFill>
                  <a:srgbClr val="000000"/>
                </a:solidFill>
              </a:rPr>
              <a:t>The device must have </a:t>
            </a:r>
            <a:r>
              <a:rPr lang="en" sz="1100">
                <a:solidFill>
                  <a:srgbClr val="000000"/>
                </a:solidFill>
              </a:rPr>
              <a:t>the ability to output audio/sound.</a:t>
            </a:r>
            <a:endParaRPr sz="1100">
              <a:solidFill>
                <a:srgbClr val="000000"/>
              </a:solidFill>
            </a:endParaRPr>
          </a:p>
          <a:p>
            <a:pPr indent="-298450" lvl="0" marL="457200" rtl="0" algn="l">
              <a:lnSpc>
                <a:spcPct val="150000"/>
              </a:lnSpc>
              <a:spcBef>
                <a:spcPts val="0"/>
              </a:spcBef>
              <a:spcAft>
                <a:spcPts val="0"/>
              </a:spcAft>
              <a:buClr>
                <a:srgbClr val="000000"/>
              </a:buClr>
              <a:buSzPts val="1100"/>
              <a:buAutoNum type="arabicPeriod"/>
            </a:pPr>
            <a:r>
              <a:rPr lang="en" sz="1100">
                <a:solidFill>
                  <a:srgbClr val="000000"/>
                </a:solidFill>
                <a:highlight>
                  <a:srgbClr val="FFFF00"/>
                </a:highlight>
              </a:rPr>
              <a:t>The output tone will correspond to a given string.</a:t>
            </a:r>
            <a:endParaRPr sz="1100">
              <a:solidFill>
                <a:srgbClr val="000000"/>
              </a:solidFill>
              <a:highlight>
                <a:srgbClr val="FFFF00"/>
              </a:highlight>
            </a:endParaRPr>
          </a:p>
          <a:p>
            <a:pPr indent="-298450" lvl="0" marL="457200" rtl="0" algn="l">
              <a:lnSpc>
                <a:spcPct val="150000"/>
              </a:lnSpc>
              <a:spcBef>
                <a:spcPts val="0"/>
              </a:spcBef>
              <a:spcAft>
                <a:spcPts val="0"/>
              </a:spcAft>
              <a:buClr>
                <a:srgbClr val="000000"/>
              </a:buClr>
              <a:buSzPts val="1100"/>
              <a:buAutoNum type="arabicPeriod"/>
            </a:pPr>
            <a:r>
              <a:rPr lang="en" sz="1100">
                <a:solidFill>
                  <a:srgbClr val="000000"/>
                </a:solidFill>
              </a:rPr>
              <a:t>The device will store sequences of tones.</a:t>
            </a:r>
            <a:endParaRPr sz="1100">
              <a:solidFill>
                <a:srgbClr val="000000"/>
              </a:solidFill>
            </a:endParaRPr>
          </a:p>
          <a:p>
            <a:pPr indent="-298450" lvl="0" marL="457200" rtl="0" algn="l">
              <a:lnSpc>
                <a:spcPct val="150000"/>
              </a:lnSpc>
              <a:spcBef>
                <a:spcPts val="0"/>
              </a:spcBef>
              <a:spcAft>
                <a:spcPts val="0"/>
              </a:spcAft>
              <a:buClr>
                <a:srgbClr val="000000"/>
              </a:buClr>
              <a:buSzPts val="1100"/>
              <a:buAutoNum type="arabicPeriod"/>
            </a:pPr>
            <a:r>
              <a:rPr lang="en" sz="1100">
                <a:solidFill>
                  <a:srgbClr val="000000"/>
                </a:solidFill>
                <a:highlight>
                  <a:srgbClr val="FFFF00"/>
                </a:highlight>
              </a:rPr>
              <a:t>The device must be able to playback stored sequences of tones.</a:t>
            </a:r>
            <a:endParaRPr sz="1100">
              <a:solidFill>
                <a:srgbClr val="000000"/>
              </a:solidFill>
              <a:highlight>
                <a:srgbClr val="FFFF00"/>
              </a:highlight>
            </a:endParaRPr>
          </a:p>
          <a:p>
            <a:pPr indent="-298450" lvl="0" marL="457200" rtl="0" algn="l">
              <a:lnSpc>
                <a:spcPct val="150000"/>
              </a:lnSpc>
              <a:spcBef>
                <a:spcPts val="0"/>
              </a:spcBef>
              <a:spcAft>
                <a:spcPts val="0"/>
              </a:spcAft>
              <a:buClr>
                <a:srgbClr val="000000"/>
              </a:buClr>
              <a:buSzPts val="1100"/>
              <a:buAutoNum type="arabicPeriod"/>
            </a:pPr>
            <a:r>
              <a:rPr lang="en" sz="1100">
                <a:solidFill>
                  <a:srgbClr val="000000"/>
                </a:solidFill>
                <a:highlight>
                  <a:srgbClr val="FFFF00"/>
                </a:highlight>
              </a:rPr>
              <a:t>The device will indicate which string to pluck when teaching a sequence of tones.</a:t>
            </a:r>
            <a:endParaRPr sz="1100">
              <a:solidFill>
                <a:srgbClr val="000000"/>
              </a:solidFill>
              <a:highlight>
                <a:srgbClr val="FFFF00"/>
              </a:highlight>
            </a:endParaRPr>
          </a:p>
          <a:p>
            <a:pPr indent="-298450" lvl="0" marL="457200" rtl="0" algn="l">
              <a:lnSpc>
                <a:spcPct val="150000"/>
              </a:lnSpc>
              <a:spcBef>
                <a:spcPts val="0"/>
              </a:spcBef>
              <a:spcAft>
                <a:spcPts val="0"/>
              </a:spcAft>
              <a:buClr>
                <a:srgbClr val="000000"/>
              </a:buClr>
              <a:buSzPts val="1100"/>
              <a:buAutoNum type="arabicPeriod"/>
            </a:pPr>
            <a:r>
              <a:rPr lang="en" sz="1100">
                <a:solidFill>
                  <a:srgbClr val="000000"/>
                </a:solidFill>
              </a:rPr>
              <a:t>The device must be able to switch between different octaves/voices.</a:t>
            </a:r>
            <a:endParaRPr sz="1100">
              <a:solidFill>
                <a:srgbClr val="000000"/>
              </a:solidFill>
            </a:endParaRPr>
          </a:p>
          <a:p>
            <a:pPr indent="-298450" lvl="0" marL="457200" rtl="0" algn="l">
              <a:lnSpc>
                <a:spcPct val="150000"/>
              </a:lnSpc>
              <a:spcBef>
                <a:spcPts val="0"/>
              </a:spcBef>
              <a:spcAft>
                <a:spcPts val="0"/>
              </a:spcAft>
              <a:buClr>
                <a:srgbClr val="000000"/>
              </a:buClr>
              <a:buSzPts val="1100"/>
              <a:buAutoNum type="arabicPeriod"/>
            </a:pPr>
            <a:r>
              <a:rPr lang="en" sz="1100">
                <a:solidFill>
                  <a:srgbClr val="000000"/>
                </a:solidFill>
              </a:rPr>
              <a:t>The device will indicate to the user the current octave/voice range.</a:t>
            </a:r>
            <a:endParaRPr sz="1100">
              <a:solidFill>
                <a:srgbClr val="000000"/>
              </a:solidFill>
            </a:endParaRPr>
          </a:p>
          <a:p>
            <a:pPr indent="-298450" lvl="0" marL="457200" rtl="0" algn="l">
              <a:lnSpc>
                <a:spcPct val="150000"/>
              </a:lnSpc>
              <a:spcBef>
                <a:spcPts val="0"/>
              </a:spcBef>
              <a:spcAft>
                <a:spcPts val="0"/>
              </a:spcAft>
              <a:buClr>
                <a:srgbClr val="000000"/>
              </a:buClr>
              <a:buSzPts val="1100"/>
              <a:buAutoNum type="arabicPeriod"/>
            </a:pPr>
            <a:r>
              <a:rPr lang="en" sz="1100">
                <a:solidFill>
                  <a:srgbClr val="000000"/>
                </a:solidFill>
              </a:rPr>
              <a:t>The triggered note/pitch will be visually displayed.</a:t>
            </a:r>
            <a:endParaRPr sz="1100">
              <a:solidFill>
                <a:srgbClr val="000000"/>
              </a:solidFill>
            </a:endParaRPr>
          </a:p>
          <a:p>
            <a:pPr indent="-298450" lvl="0" marL="457200" rtl="0" algn="l">
              <a:lnSpc>
                <a:spcPct val="150000"/>
              </a:lnSpc>
              <a:spcBef>
                <a:spcPts val="0"/>
              </a:spcBef>
              <a:spcAft>
                <a:spcPts val="0"/>
              </a:spcAft>
              <a:buClr>
                <a:srgbClr val="000000"/>
              </a:buClr>
              <a:buSzPts val="1100"/>
              <a:buAutoNum type="arabicPeriod"/>
            </a:pPr>
            <a:r>
              <a:rPr lang="en" sz="1100">
                <a:solidFill>
                  <a:srgbClr val="000000"/>
                </a:solidFill>
              </a:rPr>
              <a:t>The selected key/scale will be visually displayed.</a:t>
            </a:r>
            <a:endParaRPr sz="1100">
              <a:solidFill>
                <a:srgbClr val="000000"/>
              </a:solidFill>
            </a:endParaRPr>
          </a:p>
          <a:p>
            <a:pPr indent="-298450" lvl="0" marL="457200" rtl="0" algn="l">
              <a:lnSpc>
                <a:spcPct val="150000"/>
              </a:lnSpc>
              <a:spcBef>
                <a:spcPts val="0"/>
              </a:spcBef>
              <a:spcAft>
                <a:spcPts val="0"/>
              </a:spcAft>
              <a:buClr>
                <a:srgbClr val="333333"/>
              </a:buClr>
              <a:buSzPts val="1100"/>
              <a:buAutoNum type="arabicPeriod"/>
            </a:pPr>
            <a:r>
              <a:rPr lang="en" sz="1100">
                <a:solidFill>
                  <a:srgbClr val="333333"/>
                </a:solidFill>
                <a:highlight>
                  <a:srgbClr val="FFFF00"/>
                </a:highlight>
              </a:rPr>
              <a:t>The strings will have the Western scale sequence of “Do Re Mi Fa So La Ti Do”</a:t>
            </a:r>
            <a:endParaRPr sz="1100">
              <a:solidFill>
                <a:srgbClr val="333333"/>
              </a:solidFill>
              <a:highlight>
                <a:srgbClr val="FFFF00"/>
              </a:highlight>
            </a:endParaRPr>
          </a:p>
          <a:p>
            <a:pPr indent="-298450" lvl="0" marL="457200" rtl="0" algn="l">
              <a:lnSpc>
                <a:spcPct val="150000"/>
              </a:lnSpc>
              <a:spcBef>
                <a:spcPts val="0"/>
              </a:spcBef>
              <a:spcAft>
                <a:spcPts val="0"/>
              </a:spcAft>
              <a:buClr>
                <a:srgbClr val="000000"/>
              </a:buClr>
              <a:buSzPts val="1100"/>
              <a:buAutoNum type="arabicPeriod"/>
            </a:pPr>
            <a:r>
              <a:rPr lang="en" sz="1100">
                <a:solidFill>
                  <a:srgbClr val="000000"/>
                </a:solidFill>
              </a:rPr>
              <a:t>The strings have the ability to be changed to different scales/keys.</a:t>
            </a:r>
            <a:endParaRPr/>
          </a:p>
        </p:txBody>
      </p:sp>
      <p:sp>
        <p:nvSpPr>
          <p:cNvPr id="124" name="Google Shape;124;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686575" y="332850"/>
            <a:ext cx="7688700" cy="71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Block Diagram</a:t>
            </a:r>
            <a:endParaRPr/>
          </a:p>
        </p:txBody>
      </p:sp>
      <p:pic>
        <p:nvPicPr>
          <p:cNvPr id="130" name="Google Shape;130;p18"/>
          <p:cNvPicPr preferRelativeResize="0"/>
          <p:nvPr/>
        </p:nvPicPr>
        <p:blipFill>
          <a:blip r:embed="rId3">
            <a:alphaModFix/>
          </a:blip>
          <a:stretch>
            <a:fillRect/>
          </a:stretch>
        </p:blipFill>
        <p:spPr>
          <a:xfrm>
            <a:off x="936475" y="847725"/>
            <a:ext cx="7141524" cy="4223675"/>
          </a:xfrm>
          <a:prstGeom prst="rect">
            <a:avLst/>
          </a:prstGeom>
          <a:noFill/>
          <a:ln>
            <a:noFill/>
          </a:ln>
        </p:spPr>
      </p:pic>
      <p:sp>
        <p:nvSpPr>
          <p:cNvPr id="131" name="Google Shape;131;p18"/>
          <p:cNvSpPr/>
          <p:nvPr/>
        </p:nvSpPr>
        <p:spPr>
          <a:xfrm>
            <a:off x="542525" y="958250"/>
            <a:ext cx="465000" cy="612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p:nvPr/>
        </p:nvSpPr>
        <p:spPr>
          <a:xfrm>
            <a:off x="2959300" y="4185250"/>
            <a:ext cx="91500" cy="197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8"/>
          <p:cNvSpPr txBox="1"/>
          <p:nvPr/>
        </p:nvSpPr>
        <p:spPr>
          <a:xfrm>
            <a:off x="2902900" y="4185250"/>
            <a:ext cx="295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Lato"/>
                <a:ea typeface="Lato"/>
                <a:cs typeface="Lato"/>
                <a:sym typeface="Lato"/>
              </a:rPr>
              <a:t>+</a:t>
            </a:r>
            <a:endParaRPr sz="700">
              <a:latin typeface="Lato"/>
              <a:ea typeface="Lato"/>
              <a:cs typeface="Lato"/>
              <a:sym typeface="Lato"/>
            </a:endParaRPr>
          </a:p>
        </p:txBody>
      </p:sp>
      <p:sp>
        <p:nvSpPr>
          <p:cNvPr id="134" name="Google Shape;134;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729450" y="669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Activity Diagram</a:t>
            </a:r>
            <a:endParaRPr/>
          </a:p>
        </p:txBody>
      </p:sp>
      <p:pic>
        <p:nvPicPr>
          <p:cNvPr id="140" name="Google Shape;140;p19"/>
          <p:cNvPicPr preferRelativeResize="0"/>
          <p:nvPr/>
        </p:nvPicPr>
        <p:blipFill>
          <a:blip r:embed="rId3">
            <a:alphaModFix/>
          </a:blip>
          <a:stretch>
            <a:fillRect/>
          </a:stretch>
        </p:blipFill>
        <p:spPr>
          <a:xfrm>
            <a:off x="1193875" y="1337500"/>
            <a:ext cx="6709775" cy="3422450"/>
          </a:xfrm>
          <a:prstGeom prst="rect">
            <a:avLst/>
          </a:prstGeom>
          <a:noFill/>
          <a:ln>
            <a:noFill/>
          </a:ln>
        </p:spPr>
      </p:pic>
      <p:sp>
        <p:nvSpPr>
          <p:cNvPr id="141" name="Google Shape;141;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729450" y="669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Plan</a:t>
            </a:r>
            <a:endParaRPr/>
          </a:p>
        </p:txBody>
      </p:sp>
      <p:sp>
        <p:nvSpPr>
          <p:cNvPr id="147" name="Google Shape;147;p20"/>
          <p:cNvSpPr txBox="1"/>
          <p:nvPr>
            <p:ph idx="1" type="body"/>
          </p:nvPr>
        </p:nvSpPr>
        <p:spPr>
          <a:xfrm>
            <a:off x="729450" y="1388100"/>
            <a:ext cx="7688700" cy="2952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Week 3: Get </a:t>
            </a:r>
            <a:r>
              <a:rPr lang="en"/>
              <a:t>Approved &amp; Final Design Specifics</a:t>
            </a:r>
            <a:endParaRPr/>
          </a:p>
          <a:p>
            <a:pPr indent="-311150" lvl="0" marL="457200" rtl="0" algn="l">
              <a:spcBef>
                <a:spcPts val="0"/>
              </a:spcBef>
              <a:spcAft>
                <a:spcPts val="0"/>
              </a:spcAft>
              <a:buSzPts val="1300"/>
              <a:buChar char="●"/>
            </a:pPr>
            <a:r>
              <a:rPr lang="en"/>
              <a:t>Week 6: Finalize Subsystem Prototypes</a:t>
            </a:r>
            <a:endParaRPr/>
          </a:p>
          <a:p>
            <a:pPr indent="-311150" lvl="0" marL="457200" rtl="0" algn="l">
              <a:spcBef>
                <a:spcPts val="0"/>
              </a:spcBef>
              <a:spcAft>
                <a:spcPts val="0"/>
              </a:spcAft>
              <a:buSzPts val="1300"/>
              <a:buChar char="●"/>
            </a:pPr>
            <a:r>
              <a:rPr lang="en"/>
              <a:t>Week 7: Demo Subsystems</a:t>
            </a:r>
            <a:endParaRPr/>
          </a:p>
          <a:p>
            <a:pPr indent="-311150" lvl="0" marL="457200" rtl="0" algn="l">
              <a:spcBef>
                <a:spcPts val="0"/>
              </a:spcBef>
              <a:spcAft>
                <a:spcPts val="0"/>
              </a:spcAft>
              <a:buSzPts val="1300"/>
              <a:buChar char="●"/>
            </a:pPr>
            <a:r>
              <a:rPr lang="en"/>
              <a:t>Week 8: Finalize PCB Design</a:t>
            </a:r>
            <a:endParaRPr/>
          </a:p>
          <a:p>
            <a:pPr indent="-311150" lvl="0" marL="457200" rtl="0" algn="l">
              <a:spcBef>
                <a:spcPts val="0"/>
              </a:spcBef>
              <a:spcAft>
                <a:spcPts val="0"/>
              </a:spcAft>
              <a:buSzPts val="1300"/>
              <a:buChar char="●"/>
            </a:pPr>
            <a:r>
              <a:rPr lang="en"/>
              <a:t>Week 10: PCB order complete</a:t>
            </a:r>
            <a:endParaRPr/>
          </a:p>
          <a:p>
            <a:pPr indent="-311150" lvl="0" marL="457200" rtl="0" algn="l">
              <a:spcBef>
                <a:spcPts val="0"/>
              </a:spcBef>
              <a:spcAft>
                <a:spcPts val="0"/>
              </a:spcAft>
              <a:buSzPts val="1300"/>
              <a:buChar char="●"/>
            </a:pPr>
            <a:r>
              <a:rPr lang="en"/>
              <a:t>Week 12-13: Test Final Prototype</a:t>
            </a:r>
            <a:endParaRPr/>
          </a:p>
          <a:p>
            <a:pPr indent="-311150" lvl="0" marL="457200" rtl="0" algn="l">
              <a:spcBef>
                <a:spcPts val="0"/>
              </a:spcBef>
              <a:spcAft>
                <a:spcPts val="0"/>
              </a:spcAft>
              <a:buSzPts val="1300"/>
              <a:buChar char="●"/>
            </a:pPr>
            <a:r>
              <a:rPr lang="en"/>
              <a:t>Week 15: Final Demo &amp; Finalize D</a:t>
            </a:r>
            <a:r>
              <a:rPr lang="en"/>
              <a:t>ocumentation</a:t>
            </a:r>
            <a:endParaRPr/>
          </a:p>
          <a:p>
            <a:pPr indent="-311150" lvl="0" marL="457200" rtl="0" algn="l">
              <a:spcBef>
                <a:spcPts val="0"/>
              </a:spcBef>
              <a:spcAft>
                <a:spcPts val="0"/>
              </a:spcAft>
              <a:buSzPts val="1300"/>
              <a:buChar char="●"/>
            </a:pPr>
            <a:r>
              <a:rPr lang="en"/>
              <a:t>Week 16: Relax</a:t>
            </a:r>
            <a:endParaRPr/>
          </a:p>
        </p:txBody>
      </p:sp>
      <p:sp>
        <p:nvSpPr>
          <p:cNvPr id="148" name="Google Shape;148;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729450" y="597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Challenges/Concerns</a:t>
            </a:r>
            <a:endParaRPr/>
          </a:p>
        </p:txBody>
      </p:sp>
      <p:sp>
        <p:nvSpPr>
          <p:cNvPr id="154" name="Google Shape;154;p21"/>
          <p:cNvSpPr txBox="1"/>
          <p:nvPr>
            <p:ph idx="1" type="body"/>
          </p:nvPr>
        </p:nvSpPr>
        <p:spPr>
          <a:xfrm>
            <a:off x="729450" y="1441900"/>
            <a:ext cx="7688700" cy="28980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Realizing a complex design that utilizes a microcontroller</a:t>
            </a:r>
            <a:endParaRPr/>
          </a:p>
          <a:p>
            <a:pPr indent="-311150" lvl="0" marL="457200" rtl="0" algn="l">
              <a:lnSpc>
                <a:spcPct val="200000"/>
              </a:lnSpc>
              <a:spcBef>
                <a:spcPts val="0"/>
              </a:spcBef>
              <a:spcAft>
                <a:spcPts val="0"/>
              </a:spcAft>
              <a:buSzPts val="1300"/>
              <a:buChar char="●"/>
            </a:pPr>
            <a:r>
              <a:rPr lang="en"/>
              <a:t>Determining what </a:t>
            </a:r>
            <a:r>
              <a:rPr lang="en"/>
              <a:t>peripherals</a:t>
            </a:r>
            <a:r>
              <a:rPr lang="en"/>
              <a:t> to use for note/octave/song indication and song selection</a:t>
            </a:r>
            <a:endParaRPr/>
          </a:p>
        </p:txBody>
      </p:sp>
      <p:sp>
        <p:nvSpPr>
          <p:cNvPr id="155" name="Google Shape;155;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