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262" r:id="rId2"/>
    <p:sldId id="265" r:id="rId3"/>
    <p:sldId id="259" r:id="rId4"/>
    <p:sldId id="264" r:id="rId5"/>
    <p:sldId id="266" r:id="rId6"/>
    <p:sldId id="267" r:id="rId7"/>
    <p:sldId id="268" r:id="rId8"/>
    <p:sldId id="269" r:id="rId9"/>
    <p:sldId id="270" r:id="rId1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4">
          <p15:clr>
            <a:srgbClr val="A4A3A4"/>
          </p15:clr>
        </p15:guide>
        <p15:guide id="2" pos="384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8D41"/>
    <a:srgbClr val="FF6600"/>
    <a:srgbClr val="B2B2B2"/>
    <a:srgbClr val="202020"/>
    <a:srgbClr val="323232"/>
    <a:srgbClr val="CC3300"/>
    <a:srgbClr val="CC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æ æ ·å¼ï¼ç½æ ¼å">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83670" autoAdjust="0"/>
  </p:normalViewPr>
  <p:slideViewPr>
    <p:cSldViewPr snapToGrid="0" showGuides="1">
      <p:cViewPr varScale="1">
        <p:scale>
          <a:sx n="64" d="100"/>
          <a:sy n="64" d="100"/>
        </p:scale>
        <p:origin x="90" y="120"/>
      </p:cViewPr>
      <p:guideLst>
        <p:guide orient="horz" pos="2134"/>
        <p:guide pos="3845"/>
      </p:guideLst>
    </p:cSldViewPr>
  </p:slideViewPr>
  <p:notesTextViewPr>
    <p:cViewPr>
      <p:scale>
        <a:sx n="100" d="100"/>
        <a:sy n="100" d="100"/>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2022/4/21</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2022/4/21</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Translator</a:t>
            </a:r>
            <a:r>
              <a:rPr lang="zh-CN" altLang="en-US" smtClean="0"/>
              <a:t>：</a:t>
            </a:r>
            <a:r>
              <a:rPr lang="en-US" altLang="zh-CN" smtClean="0"/>
              <a:t>G.Q.</a:t>
            </a:r>
            <a:r>
              <a:rPr lang="en-US" altLang="zh-CN" baseline="0" smtClean="0"/>
              <a:t> Zhang</a:t>
            </a:r>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extLst>
      <p:ext uri="{BB962C8B-B14F-4D97-AF65-F5344CB8AC3E}">
        <p14:creationId xmlns:p14="http://schemas.microsoft.com/office/powerpoint/2010/main" val="2895800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mtClean="0">
                <a:effectLst/>
              </a:rPr>
              <a:t>expansion </a:t>
            </a:r>
            <a:r>
              <a:rPr lang="en-US" altLang="zh-CN" smtClean="0">
                <a:sym typeface="+mn-ea"/>
              </a:rPr>
              <a:t>inflation</a:t>
            </a:r>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5</a:t>
            </a:fld>
            <a:endParaRPr lang="zh-CN" altLang="en-US"/>
          </a:p>
        </p:txBody>
      </p:sp>
    </p:spTree>
    <p:extLst>
      <p:ext uri="{BB962C8B-B14F-4D97-AF65-F5344CB8AC3E}">
        <p14:creationId xmlns:p14="http://schemas.microsoft.com/office/powerpoint/2010/main" val="2787214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buFont typeface="+mj-lt"/>
              <a:buNone/>
            </a:pPr>
            <a:r>
              <a:rPr lang="zh-CN" altLang="en-US" sz="1000" smtClean="0"/>
              <a:t>使用</a:t>
            </a:r>
            <a:r>
              <a:rPr lang="en-US" altLang="zh-CN" sz="1000" smtClean="0"/>
              <a:t>SINGLE</a:t>
            </a:r>
            <a:r>
              <a:rPr lang="zh-CN" altLang="en-US" sz="1000" smtClean="0"/>
              <a:t> </a:t>
            </a:r>
            <a:r>
              <a:rPr lang="en-US" altLang="zh-CN" sz="1000" smtClean="0"/>
              <a:t>sighash type</a:t>
            </a:r>
            <a:r>
              <a:rPr lang="zh-CN" altLang="en-US" sz="1000" smtClean="0"/>
              <a:t>来拿到只包括</a:t>
            </a:r>
            <a:r>
              <a:rPr lang="en-US" altLang="zh-CN" sz="1000" smtClean="0"/>
              <a:t>TxB.outputN</a:t>
            </a:r>
            <a:r>
              <a:rPr lang="zh-CN" altLang="en-US" sz="1000" smtClean="0"/>
              <a:t>的</a:t>
            </a:r>
            <a:r>
              <a:rPr lang="en-US" altLang="zh-CN" sz="1000" smtClean="0"/>
              <a:t>hashOutputs</a:t>
            </a:r>
            <a:r>
              <a:rPr lang="zh-CN" altLang="en-US" sz="1000" smtClean="0"/>
              <a:t>数据，确保其不是用于伪造的</a:t>
            </a:r>
            <a:r>
              <a:rPr lang="en-US" altLang="zh-CN" sz="1000" smtClean="0"/>
              <a:t>OpReturn</a:t>
            </a:r>
            <a:r>
              <a:rPr lang="zh-CN" altLang="en-US" sz="1000" smtClean="0"/>
              <a:t>数据</a:t>
            </a:r>
            <a:endParaRPr lang="en-US" altLang="zh-CN" sz="1000" smtClean="0"/>
          </a:p>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8</a:t>
            </a:fld>
            <a:endParaRPr lang="zh-CN" altLang="en-US"/>
          </a:p>
        </p:txBody>
      </p:sp>
    </p:spTree>
    <p:extLst>
      <p:ext uri="{BB962C8B-B14F-4D97-AF65-F5344CB8AC3E}">
        <p14:creationId xmlns:p14="http://schemas.microsoft.com/office/powerpoint/2010/main" val="1960473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9</a:t>
            </a:fld>
            <a:endParaRPr lang="zh-CN" altLang="en-US"/>
          </a:p>
        </p:txBody>
      </p:sp>
    </p:spTree>
    <p:extLst>
      <p:ext uri="{BB962C8B-B14F-4D97-AF65-F5344CB8AC3E}">
        <p14:creationId xmlns:p14="http://schemas.microsoft.com/office/powerpoint/2010/main" val="1416889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2022/4/21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2022/4/21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2022/4/21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2022/4/21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2022/4/21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2022/4/21</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2022/4/21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xiaohuiliu.medium.com/peer-to-peer-tokens-6508986d9593"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medium.com/@buildonbsv/back-to-genesis-simplest-explanation-7a9264ca6a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2288" y="4719233"/>
            <a:ext cx="10515600" cy="1799328"/>
          </a:xfrm>
        </p:spPr>
        <p:txBody>
          <a:bodyPr>
            <a:normAutofit/>
          </a:bodyPr>
          <a:lstStyle/>
          <a:p>
            <a:pPr>
              <a:lnSpc>
                <a:spcPct val="100000"/>
              </a:lnSpc>
            </a:pPr>
            <a:r>
              <a:rPr lang="en-US" altLang="zh-CN" sz="2000" b="0">
                <a:ln w="0"/>
                <a:effectLst>
                  <a:outerShdw blurRad="38100" dist="19050" dir="2700000" algn="tl" rotWithShape="0">
                    <a:schemeClr val="dk1">
                      <a:alpha val="40000"/>
                    </a:schemeClr>
                  </a:outerShdw>
                </a:effectLst>
              </a:rPr>
              <a:t/>
            </a:r>
            <a:br>
              <a:rPr lang="en-US" altLang="zh-CN" sz="2000" b="0">
                <a:ln w="0"/>
                <a:effectLst>
                  <a:outerShdw blurRad="38100" dist="19050" dir="2700000" algn="tl" rotWithShape="0">
                    <a:schemeClr val="dk1">
                      <a:alpha val="40000"/>
                    </a:schemeClr>
                  </a:outerShdw>
                </a:effectLst>
              </a:rPr>
            </a:br>
            <a:r>
              <a:rPr lang="en-US" altLang="zh-CN" sz="2000" b="0" smtClean="0">
                <a:ln w="0"/>
                <a:effectLst>
                  <a:outerShdw blurRad="38100" dist="19050" dir="2700000" algn="tl" rotWithShape="0">
                    <a:schemeClr val="dk1">
                      <a:alpha val="40000"/>
                    </a:schemeClr>
                  </a:outerShdw>
                </a:effectLst>
              </a:rPr>
              <a:t>[</a:t>
            </a:r>
            <a:r>
              <a:rPr lang="en-US" altLang="zh-CN" sz="2000" b="0">
                <a:ln w="0"/>
                <a:effectLst>
                  <a:outerShdw blurRad="38100" dist="19050" dir="2700000" algn="tl" rotWithShape="0">
                    <a:schemeClr val="dk1">
                      <a:alpha val="40000"/>
                    </a:schemeClr>
                  </a:outerShdw>
                </a:effectLst>
              </a:rPr>
              <a:t>1] </a:t>
            </a:r>
            <a:r>
              <a:rPr lang="en-US" altLang="zh-CN" sz="2000" b="0">
                <a:ln w="0"/>
                <a:effectLst>
                  <a:outerShdw blurRad="38100" dist="19050" dir="2700000" algn="tl" rotWithShape="0">
                    <a:schemeClr val="dk1">
                      <a:alpha val="40000"/>
                    </a:schemeClr>
                  </a:outerShdw>
                </a:effectLst>
                <a:hlinkClick r:id="rId3"/>
              </a:rPr>
              <a:t>https://</a:t>
            </a:r>
            <a:r>
              <a:rPr lang="en-US" altLang="zh-CN" sz="2000" b="0" smtClean="0">
                <a:ln w="0"/>
                <a:effectLst>
                  <a:outerShdw blurRad="38100" dist="19050" dir="2700000" algn="tl" rotWithShape="0">
                    <a:schemeClr val="dk1">
                      <a:alpha val="40000"/>
                    </a:schemeClr>
                  </a:outerShdw>
                </a:effectLst>
                <a:hlinkClick r:id="rId3"/>
              </a:rPr>
              <a:t>xiaohuiliu.medium.com/peer-to-peer-tokens-6508986d9593</a:t>
            </a:r>
            <a:r>
              <a:rPr lang="en-US" altLang="zh-CN" sz="2000" b="0" smtClean="0">
                <a:ln w="0"/>
                <a:effectLst>
                  <a:outerShdw blurRad="38100" dist="19050" dir="2700000" algn="tl" rotWithShape="0">
                    <a:schemeClr val="dk1">
                      <a:alpha val="40000"/>
                    </a:schemeClr>
                  </a:outerShdw>
                </a:effectLst>
              </a:rPr>
              <a:t/>
            </a:r>
            <a:br>
              <a:rPr lang="en-US" altLang="zh-CN" sz="2000" b="0" smtClean="0">
                <a:ln w="0"/>
                <a:effectLst>
                  <a:outerShdw blurRad="38100" dist="19050" dir="2700000" algn="tl" rotWithShape="0">
                    <a:schemeClr val="dk1">
                      <a:alpha val="40000"/>
                    </a:schemeClr>
                  </a:outerShdw>
                </a:effectLst>
              </a:rPr>
            </a:br>
            <a:r>
              <a:rPr lang="en-US" altLang="zh-CN" sz="2000" b="0" smtClean="0">
                <a:ln w="0"/>
                <a:effectLst>
                  <a:outerShdw blurRad="38100" dist="19050" dir="2700000" algn="tl" rotWithShape="0">
                    <a:schemeClr val="dk1">
                      <a:alpha val="40000"/>
                    </a:schemeClr>
                  </a:outerShdw>
                </a:effectLst>
              </a:rPr>
              <a:t>[</a:t>
            </a:r>
            <a:r>
              <a:rPr lang="en-US" altLang="zh-CN" sz="2000" b="0">
                <a:ln w="0"/>
                <a:effectLst>
                  <a:outerShdw blurRad="38100" dist="19050" dir="2700000" algn="tl" rotWithShape="0">
                    <a:schemeClr val="dk1">
                      <a:alpha val="40000"/>
                    </a:schemeClr>
                  </a:outerShdw>
                </a:effectLst>
              </a:rPr>
              <a:t>2] </a:t>
            </a:r>
            <a:r>
              <a:rPr lang="en-US" altLang="zh-CN" sz="2000" b="0">
                <a:ln w="0"/>
                <a:effectLst>
                  <a:outerShdw blurRad="38100" dist="19050" dir="2700000" algn="tl" rotWithShape="0">
                    <a:schemeClr val="dk1">
                      <a:alpha val="40000"/>
                    </a:schemeClr>
                  </a:outerShdw>
                </a:effectLst>
                <a:hlinkClick r:id="rId4"/>
              </a:rPr>
              <a:t>https://medium.com/@</a:t>
            </a:r>
            <a:r>
              <a:rPr lang="en-US" altLang="zh-CN" sz="2000" b="0" smtClean="0">
                <a:ln w="0"/>
                <a:effectLst>
                  <a:outerShdw blurRad="38100" dist="19050" dir="2700000" algn="tl" rotWithShape="0">
                    <a:schemeClr val="dk1">
                      <a:alpha val="40000"/>
                    </a:schemeClr>
                  </a:outerShdw>
                </a:effectLst>
                <a:hlinkClick r:id="rId4"/>
              </a:rPr>
              <a:t>buildonbsv/back-to-genesis-simplest-explanation-7a9264ca6aed</a:t>
            </a:r>
            <a:r>
              <a:rPr lang="en-US" altLang="zh-CN" sz="2000" b="0" smtClean="0">
                <a:ln w="0"/>
                <a:effectLst>
                  <a:outerShdw blurRad="38100" dist="19050" dir="2700000" algn="tl" rotWithShape="0">
                    <a:schemeClr val="dk1">
                      <a:alpha val="40000"/>
                    </a:schemeClr>
                  </a:outerShdw>
                </a:effectLst>
              </a:rPr>
              <a:t/>
            </a:r>
            <a:br>
              <a:rPr lang="en-US" altLang="zh-CN" sz="2000" b="0" smtClean="0">
                <a:ln w="0"/>
                <a:effectLst>
                  <a:outerShdw blurRad="38100" dist="19050" dir="2700000" algn="tl" rotWithShape="0">
                    <a:schemeClr val="dk1">
                      <a:alpha val="40000"/>
                    </a:schemeClr>
                  </a:outerShdw>
                </a:effectLst>
              </a:rPr>
            </a:br>
            <a:endParaRPr lang="en-US" altLang="zh-CN" sz="2000" b="0">
              <a:ln w="0"/>
              <a:effectLst>
                <a:outerShdw blurRad="38100" dist="19050" dir="2700000" algn="tl" rotWithShape="0">
                  <a:schemeClr val="dk1">
                    <a:alpha val="40000"/>
                  </a:schemeClr>
                </a:outerShdw>
              </a:effectLst>
            </a:endParaRPr>
          </a:p>
        </p:txBody>
      </p:sp>
      <p:sp>
        <p:nvSpPr>
          <p:cNvPr id="3" name="矩形 2"/>
          <p:cNvSpPr/>
          <p:nvPr/>
        </p:nvSpPr>
        <p:spPr>
          <a:xfrm>
            <a:off x="734519" y="1894792"/>
            <a:ext cx="10283252" cy="2554545"/>
          </a:xfrm>
          <a:prstGeom prst="rect">
            <a:avLst/>
          </a:prstGeom>
        </p:spPr>
        <p:txBody>
          <a:bodyPr wrap="square">
            <a:spAutoFit/>
          </a:bodyPr>
          <a:lstStyle/>
          <a:p>
            <a:pPr algn="ctr"/>
            <a:r>
              <a:rPr lang="en-US" altLang="zh-CN" sz="3200" b="1">
                <a:solidFill>
                  <a:srgbClr val="FF0000"/>
                </a:solidFill>
              </a:rPr>
              <a:t>How to solve “back to genesis” problem</a:t>
            </a:r>
            <a:r>
              <a:rPr lang="en-US" altLang="zh-CN" sz="3200" b="1" baseline="30000">
                <a:solidFill>
                  <a:srgbClr val="FF0000"/>
                </a:solidFill>
                <a:sym typeface="+mn-ea"/>
              </a:rPr>
              <a:t>[1</a:t>
            </a:r>
            <a:r>
              <a:rPr lang="en-US" altLang="en-US" sz="3200" b="1" baseline="30000">
                <a:solidFill>
                  <a:srgbClr val="FF0000"/>
                </a:solidFill>
                <a:sym typeface="+mn-ea"/>
              </a:rPr>
              <a:t>-2</a:t>
            </a:r>
            <a:r>
              <a:rPr lang="en-US" altLang="zh-CN" sz="3200" b="1" baseline="30000">
                <a:solidFill>
                  <a:srgbClr val="FF0000"/>
                </a:solidFill>
                <a:sym typeface="+mn-ea"/>
              </a:rPr>
              <a:t>]</a:t>
            </a:r>
            <a:r>
              <a:rPr lang="en-US" altLang="zh-CN" sz="3200" b="1">
                <a:solidFill>
                  <a:srgbClr val="FF0000"/>
                </a:solidFill>
              </a:rPr>
              <a:t> for </a:t>
            </a:r>
            <a:endParaRPr lang="en-US" altLang="zh-CN" sz="3200" b="1" smtClean="0">
              <a:solidFill>
                <a:srgbClr val="FF0000"/>
              </a:solidFill>
            </a:endParaRPr>
          </a:p>
          <a:p>
            <a:pPr algn="ctr"/>
            <a:r>
              <a:rPr lang="en-US" altLang="zh-CN" sz="3200" b="1" smtClean="0">
                <a:solidFill>
                  <a:srgbClr val="FF0000"/>
                </a:solidFill>
              </a:rPr>
              <a:t>L1 </a:t>
            </a:r>
            <a:r>
              <a:rPr lang="en-US" altLang="zh-CN" sz="3200" b="1">
                <a:solidFill>
                  <a:srgbClr val="FF0000"/>
                </a:solidFill>
              </a:rPr>
              <a:t>Token Contract in BSV Blockchain</a:t>
            </a:r>
            <a:br>
              <a:rPr lang="en-US" altLang="zh-CN" sz="3200" b="1">
                <a:solidFill>
                  <a:srgbClr val="FF0000"/>
                </a:solidFill>
              </a:rPr>
            </a:br>
            <a:r>
              <a:rPr lang="en-US" altLang="zh-CN" sz="3200" b="1">
                <a:solidFill>
                  <a:srgbClr val="FF0000"/>
                </a:solidFill>
              </a:rPr>
              <a:t/>
            </a:r>
            <a:br>
              <a:rPr lang="en-US" altLang="zh-CN" sz="3200" b="1">
                <a:solidFill>
                  <a:srgbClr val="FF0000"/>
                </a:solidFill>
              </a:rPr>
            </a:br>
            <a:r>
              <a:rPr lang="en-US" altLang="zh-CN" sz="3200" b="1" smtClean="0"/>
              <a:t>Author</a:t>
            </a:r>
            <a:r>
              <a:rPr lang="en-US" altLang="zh-CN" sz="3200" b="1"/>
              <a:t>: </a:t>
            </a:r>
            <a:r>
              <a:rPr lang="en-US" altLang="zh-CN" sz="3200" b="1" smtClean="0"/>
              <a:t>ZWS</a:t>
            </a:r>
          </a:p>
          <a:p>
            <a:pPr algn="ctr"/>
            <a:endParaRPr lang="zh-CN" altLang="en-US" sz="32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4185" y="90616"/>
            <a:ext cx="4238367" cy="395416"/>
          </a:xfrm>
        </p:spPr>
        <p:txBody>
          <a:bodyPr>
            <a:normAutofit/>
          </a:bodyPr>
          <a:lstStyle/>
          <a:p>
            <a:r>
              <a:rPr lang="zh-CN" altLang="en-US" sz="1800">
                <a:ln w="0">
                  <a:noFill/>
                </a:ln>
                <a:effectLst/>
                <a:latin typeface="+mn-ea"/>
                <a:ea typeface="+mn-ea"/>
              </a:rPr>
              <a:t>问题之背景：</a:t>
            </a:r>
            <a:r>
              <a:rPr lang="en-US" altLang="zh-CN" sz="1800">
                <a:ln w="0">
                  <a:noFill/>
                </a:ln>
                <a:effectLst/>
                <a:latin typeface="+mn-ea"/>
                <a:ea typeface="+mn-ea"/>
              </a:rPr>
              <a:t>preimage</a:t>
            </a:r>
            <a:r>
              <a:rPr lang="zh-CN" altLang="en-US" sz="1800">
                <a:ln w="0">
                  <a:noFill/>
                </a:ln>
                <a:effectLst/>
                <a:latin typeface="+mn-ea"/>
                <a:ea typeface="+mn-ea"/>
              </a:rPr>
              <a:t>构</a:t>
            </a:r>
            <a:r>
              <a:rPr lang="zh-CN" altLang="en-US" sz="1800" smtClean="0">
                <a:ln w="0">
                  <a:noFill/>
                </a:ln>
                <a:effectLst/>
                <a:latin typeface="+mn-ea"/>
                <a:ea typeface="+mn-ea"/>
              </a:rPr>
              <a:t>成 </a:t>
            </a:r>
            <a:r>
              <a:rPr lang="en-US" altLang="zh-CN" sz="1800" smtClean="0">
                <a:ln w="0">
                  <a:noFill/>
                </a:ln>
                <a:effectLst/>
                <a:latin typeface="+mn-ea"/>
                <a:ea typeface="+mn-ea"/>
                <a:sym typeface="+mn-ea"/>
              </a:rPr>
              <a:t>(</a:t>
            </a:r>
            <a:r>
              <a:rPr lang="zh-CN" altLang="en-US" sz="1800">
                <a:ln w="0">
                  <a:noFill/>
                </a:ln>
                <a:effectLst/>
                <a:latin typeface="+mn-ea"/>
                <a:ea typeface="+mn-ea"/>
                <a:sym typeface="+mn-ea"/>
              </a:rPr>
              <a:t>版</a:t>
            </a:r>
            <a:r>
              <a:rPr lang="zh-CN" altLang="en-US" sz="1800" smtClean="0">
                <a:ln w="0">
                  <a:noFill/>
                </a:ln>
                <a:effectLst/>
                <a:latin typeface="+mn-ea"/>
                <a:ea typeface="+mn-ea"/>
                <a:sym typeface="+mn-ea"/>
              </a:rPr>
              <a:t>本</a:t>
            </a:r>
            <a:r>
              <a:rPr lang="en-US" altLang="zh-CN" sz="1800" smtClean="0">
                <a:ln w="0">
                  <a:noFill/>
                </a:ln>
                <a:effectLst/>
                <a:latin typeface="+mn-ea"/>
                <a:ea typeface="+mn-ea"/>
                <a:sym typeface="+mn-ea"/>
              </a:rPr>
              <a:t>1)</a:t>
            </a:r>
            <a:endParaRPr lang="en-US" altLang="zh-CN" sz="1800">
              <a:ln w="0">
                <a:noFill/>
              </a:ln>
              <a:effectLst/>
              <a:latin typeface="+mn-ea"/>
              <a:ea typeface="+mn-ea"/>
            </a:endParaRPr>
          </a:p>
        </p:txBody>
      </p:sp>
      <p:sp>
        <p:nvSpPr>
          <p:cNvPr id="3" name="内容占位符 2"/>
          <p:cNvSpPr>
            <a:spLocks noGrp="1"/>
          </p:cNvSpPr>
          <p:nvPr>
            <p:ph idx="1"/>
          </p:nvPr>
        </p:nvSpPr>
        <p:spPr>
          <a:xfrm>
            <a:off x="2833817" y="1586727"/>
            <a:ext cx="7224583" cy="4351338"/>
          </a:xfrm>
        </p:spPr>
        <p:txBody>
          <a:bodyPr>
            <a:normAutofit fontScale="87500" lnSpcReduction="10000"/>
          </a:bodyPr>
          <a:lstStyle/>
          <a:p>
            <a:pPr marL="0" indent="0">
              <a:buNone/>
            </a:pPr>
            <a:r>
              <a:rPr lang="en-US" altLang="zh-CN">
                <a:solidFill>
                  <a:schemeClr val="tx1"/>
                </a:solidFill>
              </a:rPr>
              <a:t>The proposed digest algorithm computes the double SHA256 of the serialization of:</a:t>
            </a:r>
          </a:p>
          <a:p>
            <a:pPr marL="0" indent="0">
              <a:buNone/>
            </a:pPr>
            <a:endParaRPr lang="en-US" altLang="zh-CN">
              <a:solidFill>
                <a:schemeClr val="tx1"/>
              </a:solidFill>
            </a:endParaRPr>
          </a:p>
          <a:p>
            <a:pPr marL="457200" indent="-457200">
              <a:buFont typeface="+mj-lt"/>
              <a:buAutoNum type="arabicPeriod"/>
            </a:pPr>
            <a:r>
              <a:rPr lang="en-US" altLang="zh-CN">
                <a:solidFill>
                  <a:schemeClr val="tx1"/>
                </a:solidFill>
              </a:rPr>
              <a:t>nVersion of the transaction (4-byte little endian)</a:t>
            </a:r>
          </a:p>
          <a:p>
            <a:pPr marL="457200" indent="-457200">
              <a:buFont typeface="+mj-lt"/>
              <a:buAutoNum type="arabicPeriod"/>
            </a:pPr>
            <a:r>
              <a:rPr lang="en-US" altLang="zh-CN">
                <a:solidFill>
                  <a:schemeClr val="tx1"/>
                </a:solidFill>
              </a:rPr>
              <a:t>hashPrevouts (32-byte hash)</a:t>
            </a:r>
          </a:p>
          <a:p>
            <a:pPr marL="457200" indent="-457200">
              <a:buFont typeface="+mj-lt"/>
              <a:buAutoNum type="arabicPeriod"/>
            </a:pPr>
            <a:r>
              <a:rPr lang="en-US" altLang="zh-CN">
                <a:solidFill>
                  <a:schemeClr val="tx1"/>
                </a:solidFill>
              </a:rPr>
              <a:t>hashSequence (32-byte hash)</a:t>
            </a:r>
          </a:p>
          <a:p>
            <a:pPr marL="457200" indent="-457200">
              <a:buFont typeface="+mj-lt"/>
              <a:buAutoNum type="arabicPeriod"/>
            </a:pPr>
            <a:r>
              <a:rPr lang="en-US" altLang="zh-CN">
                <a:solidFill>
                  <a:schemeClr val="tx1"/>
                </a:solidFill>
              </a:rPr>
              <a:t>outpoint (32-byte hash + 4-byte little endian)</a:t>
            </a:r>
          </a:p>
          <a:p>
            <a:pPr marL="457200" indent="-457200">
              <a:buFont typeface="+mj-lt"/>
              <a:buAutoNum type="arabicPeriod"/>
            </a:pPr>
            <a:r>
              <a:rPr lang="en-US" altLang="zh-CN">
                <a:solidFill>
                  <a:schemeClr val="tx1"/>
                </a:solidFill>
              </a:rPr>
              <a:t>scriptCode of the input (serialized as scripts inside CTxOuts)</a:t>
            </a:r>
          </a:p>
          <a:p>
            <a:pPr marL="457200" indent="-457200">
              <a:buFont typeface="+mj-lt"/>
              <a:buAutoNum type="arabicPeriod"/>
            </a:pPr>
            <a:r>
              <a:rPr lang="en-US" altLang="zh-CN">
                <a:solidFill>
                  <a:schemeClr val="tx1"/>
                </a:solidFill>
              </a:rPr>
              <a:t>value of the output spent by this input (8-byte little endian)</a:t>
            </a:r>
          </a:p>
          <a:p>
            <a:pPr marL="457200" indent="-457200">
              <a:buFont typeface="+mj-lt"/>
              <a:buAutoNum type="arabicPeriod"/>
            </a:pPr>
            <a:r>
              <a:rPr lang="en-US" altLang="zh-CN">
                <a:solidFill>
                  <a:schemeClr val="tx1"/>
                </a:solidFill>
              </a:rPr>
              <a:t>nSequence of the input (4-byte little endian)</a:t>
            </a:r>
          </a:p>
          <a:p>
            <a:pPr marL="457200" indent="-457200">
              <a:buFont typeface="+mj-lt"/>
              <a:buAutoNum type="arabicPeriod"/>
            </a:pPr>
            <a:r>
              <a:rPr lang="en-US" altLang="zh-CN">
                <a:solidFill>
                  <a:schemeClr val="tx1"/>
                </a:solidFill>
              </a:rPr>
              <a:t>hashOutputs (32-byte hash)</a:t>
            </a:r>
          </a:p>
          <a:p>
            <a:pPr marL="457200" indent="-457200">
              <a:buFont typeface="+mj-lt"/>
              <a:buAutoNum type="arabicPeriod"/>
            </a:pPr>
            <a:r>
              <a:rPr lang="en-US" altLang="zh-CN">
                <a:solidFill>
                  <a:schemeClr val="tx1"/>
                </a:solidFill>
              </a:rPr>
              <a:t>nLocktime of the transaction (4-byte little endian)</a:t>
            </a:r>
          </a:p>
          <a:p>
            <a:pPr marL="457200" indent="-457200">
              <a:buFont typeface="+mj-lt"/>
              <a:buAutoNum type="arabicPeriod"/>
            </a:pPr>
            <a:r>
              <a:rPr lang="en-US" altLang="zh-CN">
                <a:solidFill>
                  <a:schemeClr val="tx1"/>
                </a:solidFill>
              </a:rPr>
              <a:t>sighash type of the signature (4-byte little endian)</a:t>
            </a:r>
            <a:endParaRPr lang="zh-CN" altLang="en-US">
              <a:solidFill>
                <a:schemeClr val="tx1"/>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50925" y="211455"/>
            <a:ext cx="9475470" cy="6236335"/>
          </a:xfrm>
          <a:prstGeom prst="rect">
            <a:avLst/>
          </a:prstGeom>
        </p:spPr>
      </p:pic>
      <p:sp>
        <p:nvSpPr>
          <p:cNvPr id="5" name="文本框 4"/>
          <p:cNvSpPr txBox="1"/>
          <p:nvPr/>
        </p:nvSpPr>
        <p:spPr>
          <a:xfrm>
            <a:off x="2820670" y="6370320"/>
            <a:ext cx="6541770" cy="368300"/>
          </a:xfrm>
          <a:prstGeom prst="rect">
            <a:avLst/>
          </a:prstGeom>
          <a:noFill/>
        </p:spPr>
        <p:txBody>
          <a:bodyPr wrap="square" rtlCol="0">
            <a:spAutoFit/>
          </a:bodyPr>
          <a:lstStyle/>
          <a:p>
            <a:r>
              <a:rPr lang="en-US" altLang="zh-CN" b="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Tx </a:t>
            </a:r>
            <a:r>
              <a:rPr lang="zh-CN" altLang="en-US" b="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的数据结构以及与</a:t>
            </a:r>
            <a:r>
              <a:rPr lang="en-US" altLang="zh-CN" b="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t>
            </a:r>
            <a:r>
              <a:rPr lang="en-US" altLang="zh-CN" b="1" smtClean="0">
                <a:solidFill>
                  <a:srgbClr val="FF66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Preimage </a:t>
            </a:r>
            <a:r>
              <a:rPr lang="zh-CN" altLang="en-US" b="1">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数据中</a:t>
            </a:r>
            <a:r>
              <a:rPr lang="en-US" altLang="zh-CN" b="1">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10</a:t>
            </a:r>
            <a:r>
              <a:rPr lang="zh-CN" altLang="en-US" b="1">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个分量</a:t>
            </a:r>
            <a:r>
              <a:rPr lang="zh-CN" altLang="en-US" b="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的</a:t>
            </a:r>
            <a:r>
              <a:rPr lang="zh-CN" altLang="en-US" b="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对应关系</a:t>
            </a:r>
          </a:p>
        </p:txBody>
      </p:sp>
      <p:sp>
        <p:nvSpPr>
          <p:cNvPr id="8" name="圆角矩形 7"/>
          <p:cNvSpPr/>
          <p:nvPr/>
        </p:nvSpPr>
        <p:spPr>
          <a:xfrm>
            <a:off x="9071610" y="838200"/>
            <a:ext cx="1101725" cy="2254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1. nVersion</a:t>
            </a:r>
          </a:p>
        </p:txBody>
      </p:sp>
      <p:grpSp>
        <p:nvGrpSpPr>
          <p:cNvPr id="15" name="组合 14"/>
          <p:cNvGrpSpPr/>
          <p:nvPr/>
        </p:nvGrpSpPr>
        <p:grpSpPr>
          <a:xfrm>
            <a:off x="495300" y="2101215"/>
            <a:ext cx="1688465" cy="484505"/>
            <a:chOff x="1185" y="3324"/>
            <a:chExt cx="2659" cy="763"/>
          </a:xfrm>
        </p:grpSpPr>
        <p:sp>
          <p:nvSpPr>
            <p:cNvPr id="9" name="右大括号 8"/>
            <p:cNvSpPr/>
            <p:nvPr/>
          </p:nvSpPr>
          <p:spPr>
            <a:xfrm flipH="1">
              <a:off x="3567" y="3324"/>
              <a:ext cx="277" cy="763"/>
            </a:xfrm>
            <a:prstGeom prst="rightBrace">
              <a:avLst>
                <a:gd name="adj1" fmla="val 8333"/>
                <a:gd name="adj2" fmla="val 520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2" name="圆角矩形 11"/>
            <p:cNvSpPr/>
            <p:nvPr/>
          </p:nvSpPr>
          <p:spPr>
            <a:xfrm>
              <a:off x="1185" y="3491"/>
              <a:ext cx="2268" cy="43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2. hashPrevouts</a:t>
              </a:r>
            </a:p>
          </p:txBody>
        </p:sp>
      </p:grpSp>
      <p:grpSp>
        <p:nvGrpSpPr>
          <p:cNvPr id="47" name="组合 46"/>
          <p:cNvGrpSpPr/>
          <p:nvPr/>
        </p:nvGrpSpPr>
        <p:grpSpPr>
          <a:xfrm>
            <a:off x="7534274" y="2111375"/>
            <a:ext cx="1409899" cy="474345"/>
            <a:chOff x="12105" y="3325"/>
            <a:chExt cx="3091" cy="747"/>
          </a:xfrm>
        </p:grpSpPr>
        <p:sp>
          <p:nvSpPr>
            <p:cNvPr id="13" name="右大括号 12"/>
            <p:cNvSpPr/>
            <p:nvPr/>
          </p:nvSpPr>
          <p:spPr>
            <a:xfrm>
              <a:off x="12105" y="3325"/>
              <a:ext cx="355" cy="747"/>
            </a:xfrm>
            <a:prstGeom prst="rightBrace">
              <a:avLst>
                <a:gd name="adj1" fmla="val 8333"/>
                <a:gd name="adj2" fmla="val 5006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4" name="圆角矩形 13"/>
            <p:cNvSpPr/>
            <p:nvPr/>
          </p:nvSpPr>
          <p:spPr>
            <a:xfrm>
              <a:off x="12890" y="3490"/>
              <a:ext cx="2306" cy="43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4. outpoint</a:t>
              </a:r>
            </a:p>
          </p:txBody>
        </p:sp>
      </p:grpSp>
      <p:cxnSp>
        <p:nvCxnSpPr>
          <p:cNvPr id="21" name="直接箭头连接符 20"/>
          <p:cNvCxnSpPr>
            <a:stCxn id="14" idx="3"/>
            <a:endCxn id="22" idx="1"/>
          </p:cNvCxnSpPr>
          <p:nvPr/>
        </p:nvCxnSpPr>
        <p:spPr>
          <a:xfrm>
            <a:off x="8944173" y="2352675"/>
            <a:ext cx="1726367"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10670540" y="2216150"/>
            <a:ext cx="956310" cy="2730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the UTXO</a:t>
            </a:r>
            <a:endParaRPr lang="zh-CN" altLang="en-US" sz="1200" b="1">
              <a:solidFill>
                <a:schemeClr val="tx1"/>
              </a:solidFill>
              <a:latin typeface="微软雅黑 Light" panose="020B0502040204020203" pitchFamily="34" charset="-122"/>
              <a:ea typeface="微软雅黑 Light" panose="020B0502040204020203" pitchFamily="34" charset="-122"/>
            </a:endParaRPr>
          </a:p>
        </p:txBody>
      </p:sp>
      <p:sp>
        <p:nvSpPr>
          <p:cNvPr id="24" name="圆角矩形 23"/>
          <p:cNvSpPr/>
          <p:nvPr/>
        </p:nvSpPr>
        <p:spPr>
          <a:xfrm>
            <a:off x="10540365" y="1303655"/>
            <a:ext cx="1160145" cy="2254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5. scriptCode</a:t>
            </a:r>
          </a:p>
        </p:txBody>
      </p:sp>
      <p:sp>
        <p:nvSpPr>
          <p:cNvPr id="25" name="右箭头 24"/>
          <p:cNvSpPr/>
          <p:nvPr/>
        </p:nvSpPr>
        <p:spPr>
          <a:xfrm rot="16200000">
            <a:off x="11011535" y="2030095"/>
            <a:ext cx="167005" cy="143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6" name="圆角矩形 25"/>
          <p:cNvSpPr/>
          <p:nvPr/>
        </p:nvSpPr>
        <p:spPr>
          <a:xfrm>
            <a:off x="10587990" y="1767205"/>
            <a:ext cx="1068070" cy="2254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Lock Script</a:t>
            </a:r>
          </a:p>
        </p:txBody>
      </p:sp>
      <p:sp>
        <p:nvSpPr>
          <p:cNvPr id="27" name="右箭头 26"/>
          <p:cNvSpPr/>
          <p:nvPr/>
        </p:nvSpPr>
        <p:spPr>
          <a:xfrm rot="16200000" flipH="1">
            <a:off x="11022965" y="2540635"/>
            <a:ext cx="15621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8" name="圆角矩形 27"/>
          <p:cNvSpPr/>
          <p:nvPr/>
        </p:nvSpPr>
        <p:spPr>
          <a:xfrm>
            <a:off x="10638790" y="2722880"/>
            <a:ext cx="958850" cy="2254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balance</a:t>
            </a:r>
          </a:p>
        </p:txBody>
      </p:sp>
      <p:sp>
        <p:nvSpPr>
          <p:cNvPr id="31" name="右箭头 30"/>
          <p:cNvSpPr/>
          <p:nvPr/>
        </p:nvSpPr>
        <p:spPr>
          <a:xfrm rot="16200000" flipH="1">
            <a:off x="11016615" y="3010535"/>
            <a:ext cx="15621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2" name="圆角矩形 31"/>
          <p:cNvSpPr/>
          <p:nvPr/>
        </p:nvSpPr>
        <p:spPr>
          <a:xfrm>
            <a:off x="10559415" y="3192780"/>
            <a:ext cx="1160145" cy="2254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6. value spent</a:t>
            </a:r>
          </a:p>
        </p:txBody>
      </p:sp>
      <p:sp>
        <p:nvSpPr>
          <p:cNvPr id="33" name="右箭头 32"/>
          <p:cNvSpPr/>
          <p:nvPr/>
        </p:nvSpPr>
        <p:spPr>
          <a:xfrm>
            <a:off x="8620760" y="879475"/>
            <a:ext cx="39497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4" name="圆角矩形 33"/>
          <p:cNvSpPr/>
          <p:nvPr/>
        </p:nvSpPr>
        <p:spPr>
          <a:xfrm>
            <a:off x="5951855" y="3333750"/>
            <a:ext cx="1101725" cy="2254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7. </a:t>
            </a:r>
            <a:r>
              <a:rPr lang="en-US" altLang="zh-CN" sz="1200" b="1">
                <a:solidFill>
                  <a:schemeClr val="tx1"/>
                </a:solidFill>
                <a:latin typeface="微软雅黑 Light" panose="020B0502040204020203" pitchFamily="34" charset="-122"/>
                <a:ea typeface="微软雅黑 Light" panose="020B0502040204020203" pitchFamily="34" charset="-122"/>
                <a:sym typeface="+mn-ea"/>
              </a:rPr>
              <a:t>Sequence</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sp>
        <p:nvSpPr>
          <p:cNvPr id="35" name="右箭头 34"/>
          <p:cNvSpPr/>
          <p:nvPr/>
        </p:nvSpPr>
        <p:spPr>
          <a:xfrm>
            <a:off x="5501005" y="3375025"/>
            <a:ext cx="39497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nvGrpSpPr>
          <p:cNvPr id="36" name="组合 35"/>
          <p:cNvGrpSpPr/>
          <p:nvPr/>
        </p:nvGrpSpPr>
        <p:grpSpPr>
          <a:xfrm>
            <a:off x="530017" y="4888230"/>
            <a:ext cx="1663273" cy="726440"/>
            <a:chOff x="1344" y="3348"/>
            <a:chExt cx="2500" cy="693"/>
          </a:xfrm>
        </p:grpSpPr>
        <p:sp>
          <p:nvSpPr>
            <p:cNvPr id="37" name="右大括号 36"/>
            <p:cNvSpPr/>
            <p:nvPr/>
          </p:nvSpPr>
          <p:spPr>
            <a:xfrm flipH="1">
              <a:off x="3579" y="3348"/>
              <a:ext cx="265" cy="693"/>
            </a:xfrm>
            <a:prstGeom prst="rightBrace">
              <a:avLst>
                <a:gd name="adj1" fmla="val 8333"/>
                <a:gd name="adj2" fmla="val 6173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8" name="圆角矩形 37"/>
            <p:cNvSpPr/>
            <p:nvPr/>
          </p:nvSpPr>
          <p:spPr>
            <a:xfrm>
              <a:off x="1344" y="3635"/>
              <a:ext cx="1962" cy="28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8. hashOutputs</a:t>
              </a:r>
            </a:p>
          </p:txBody>
        </p:sp>
      </p:grpSp>
      <p:grpSp>
        <p:nvGrpSpPr>
          <p:cNvPr id="41" name="组合 40"/>
          <p:cNvGrpSpPr/>
          <p:nvPr/>
        </p:nvGrpSpPr>
        <p:grpSpPr>
          <a:xfrm>
            <a:off x="10384790" y="5975985"/>
            <a:ext cx="1441247" cy="225425"/>
            <a:chOff x="13776" y="1520"/>
            <a:chExt cx="2551" cy="355"/>
          </a:xfrm>
        </p:grpSpPr>
        <p:sp>
          <p:nvSpPr>
            <p:cNvPr id="39" name="圆角矩形 38"/>
            <p:cNvSpPr/>
            <p:nvPr/>
          </p:nvSpPr>
          <p:spPr>
            <a:xfrm>
              <a:off x="14308" y="1520"/>
              <a:ext cx="2019" cy="35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9</a:t>
              </a:r>
              <a:r>
                <a:rPr lang="en-US" altLang="zh-CN" sz="1200" b="1" smtClean="0">
                  <a:solidFill>
                    <a:schemeClr val="tx1"/>
                  </a:solidFill>
                  <a:latin typeface="微软雅黑 Light" panose="020B0502040204020203" pitchFamily="34" charset="-122"/>
                  <a:ea typeface="微软雅黑 Light" panose="020B0502040204020203" pitchFamily="34" charset="-122"/>
                </a:rPr>
                <a:t>. </a:t>
              </a:r>
              <a:r>
                <a:rPr lang="en-US" altLang="zh-CN" sz="1200" b="1">
                  <a:solidFill>
                    <a:schemeClr val="tx1"/>
                  </a:solidFill>
                  <a:latin typeface="微软雅黑 Light" panose="020B0502040204020203" pitchFamily="34" charset="-122"/>
                  <a:ea typeface="微软雅黑 Light" panose="020B0502040204020203" pitchFamily="34" charset="-122"/>
                </a:rPr>
                <a:t>nLocktime</a:t>
              </a:r>
            </a:p>
          </p:txBody>
        </p:sp>
        <p:sp>
          <p:nvSpPr>
            <p:cNvPr id="40" name="右箭头 39"/>
            <p:cNvSpPr/>
            <p:nvPr/>
          </p:nvSpPr>
          <p:spPr>
            <a:xfrm>
              <a:off x="13776" y="1585"/>
              <a:ext cx="445" cy="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42" name="右箭头 41"/>
          <p:cNvSpPr/>
          <p:nvPr/>
        </p:nvSpPr>
        <p:spPr>
          <a:xfrm flipH="1">
            <a:off x="2183130" y="3384550"/>
            <a:ext cx="40005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4" name="右箭头 43"/>
          <p:cNvSpPr/>
          <p:nvPr/>
        </p:nvSpPr>
        <p:spPr>
          <a:xfrm flipH="1">
            <a:off x="2195830" y="2111375"/>
            <a:ext cx="38735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5" name="右箭头 44"/>
          <p:cNvSpPr/>
          <p:nvPr/>
        </p:nvSpPr>
        <p:spPr>
          <a:xfrm flipH="1">
            <a:off x="2199005" y="2428875"/>
            <a:ext cx="38481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6" name="右大括号 45"/>
          <p:cNvSpPr/>
          <p:nvPr/>
        </p:nvSpPr>
        <p:spPr>
          <a:xfrm flipH="1">
            <a:off x="2036444" y="3307133"/>
            <a:ext cx="156846" cy="307736"/>
          </a:xfrm>
          <a:prstGeom prst="rightBrace">
            <a:avLst>
              <a:gd name="adj1" fmla="val 8333"/>
              <a:gd name="adj2" fmla="val 520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9" name="圆角矩形 48"/>
          <p:cNvSpPr/>
          <p:nvPr/>
        </p:nvSpPr>
        <p:spPr>
          <a:xfrm>
            <a:off x="10616566" y="4222115"/>
            <a:ext cx="1068069" cy="23749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smtClean="0">
                <a:solidFill>
                  <a:schemeClr val="tx1"/>
                </a:solidFill>
                <a:latin typeface="微软雅黑 Light" panose="020B0502040204020203" pitchFamily="34" charset="-122"/>
                <a:ea typeface="微软雅黑 Light" panose="020B0502040204020203" pitchFamily="34" charset="-122"/>
              </a:rPr>
              <a:t>10. </a:t>
            </a:r>
            <a:r>
              <a:rPr lang="en-US" altLang="zh-CN" sz="1200" b="1">
                <a:solidFill>
                  <a:schemeClr val="tx1"/>
                </a:solidFill>
                <a:latin typeface="微软雅黑 Light" panose="020B0502040204020203" pitchFamily="34" charset="-122"/>
                <a:ea typeface="微软雅黑 Light" panose="020B0502040204020203" pitchFamily="34" charset="-122"/>
              </a:rPr>
              <a:t>signhash</a:t>
            </a:r>
          </a:p>
        </p:txBody>
      </p:sp>
      <p:sp>
        <p:nvSpPr>
          <p:cNvPr id="50" name="右箭头 49"/>
          <p:cNvSpPr/>
          <p:nvPr/>
        </p:nvSpPr>
        <p:spPr>
          <a:xfrm rot="720000" flipV="1">
            <a:off x="7512050" y="3409950"/>
            <a:ext cx="3170555" cy="77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51" name="圆角矩形 50"/>
          <p:cNvSpPr/>
          <p:nvPr/>
        </p:nvSpPr>
        <p:spPr>
          <a:xfrm>
            <a:off x="10669270" y="3597275"/>
            <a:ext cx="958850" cy="40830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ctr">
              <a:lnSpc>
                <a:spcPct val="100000"/>
              </a:lnSpc>
              <a:spcBef>
                <a:spcPts val="200"/>
              </a:spcBef>
            </a:pPr>
            <a:r>
              <a:rPr lang="en-US" altLang="zh-CN" sz="1200" b="1">
                <a:solidFill>
                  <a:schemeClr val="tx1"/>
                </a:solidFill>
                <a:latin typeface="微软雅黑 Light" panose="020B0502040204020203" pitchFamily="34" charset="-122"/>
                <a:ea typeface="微软雅黑 Light" panose="020B0502040204020203" pitchFamily="34" charset="-122"/>
              </a:rPr>
              <a:t>tail of signature</a:t>
            </a:r>
          </a:p>
        </p:txBody>
      </p:sp>
      <p:sp>
        <p:nvSpPr>
          <p:cNvPr id="52" name="右箭头 51"/>
          <p:cNvSpPr/>
          <p:nvPr/>
        </p:nvSpPr>
        <p:spPr>
          <a:xfrm rot="16200000" flipH="1">
            <a:off x="11034395" y="4039235"/>
            <a:ext cx="15621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 name="圆角矩形 1"/>
          <p:cNvSpPr/>
          <p:nvPr/>
        </p:nvSpPr>
        <p:spPr>
          <a:xfrm>
            <a:off x="2563495" y="2686685"/>
            <a:ext cx="1024890" cy="2711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altLang="zh-CN"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rPr>
              <a:t>Key Size</a:t>
            </a:r>
          </a:p>
        </p:txBody>
      </p:sp>
      <p:sp>
        <p:nvSpPr>
          <p:cNvPr id="3" name="圆角矩形 2"/>
          <p:cNvSpPr/>
          <p:nvPr/>
        </p:nvSpPr>
        <p:spPr>
          <a:xfrm>
            <a:off x="2563495" y="2999105"/>
            <a:ext cx="1024255" cy="2711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altLang="zh-CN"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rPr>
              <a:t>Key</a:t>
            </a:r>
          </a:p>
        </p:txBody>
      </p:sp>
      <p:sp>
        <p:nvSpPr>
          <p:cNvPr id="6" name="圆角矩形 5"/>
          <p:cNvSpPr/>
          <p:nvPr/>
        </p:nvSpPr>
        <p:spPr>
          <a:xfrm>
            <a:off x="2563495" y="5106035"/>
            <a:ext cx="1305560" cy="2711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altLang="en-US"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rPr>
              <a:t>Lock Size</a:t>
            </a:r>
          </a:p>
        </p:txBody>
      </p:sp>
      <p:sp>
        <p:nvSpPr>
          <p:cNvPr id="7" name="圆角矩形 6"/>
          <p:cNvSpPr/>
          <p:nvPr/>
        </p:nvSpPr>
        <p:spPr>
          <a:xfrm>
            <a:off x="2563495" y="5408295"/>
            <a:ext cx="1305560" cy="2711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altLang="en-US"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rPr>
              <a:t>Lock</a:t>
            </a:r>
          </a:p>
        </p:txBody>
      </p:sp>
      <p:sp>
        <p:nvSpPr>
          <p:cNvPr id="11" name="圆角矩形 10"/>
          <p:cNvSpPr/>
          <p:nvPr/>
        </p:nvSpPr>
        <p:spPr>
          <a:xfrm>
            <a:off x="2563495" y="4787265"/>
            <a:ext cx="1305560" cy="2711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altLang="en-US"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rPr>
              <a:t>Amount</a:t>
            </a:r>
          </a:p>
        </p:txBody>
      </p:sp>
      <p:sp>
        <p:nvSpPr>
          <p:cNvPr id="18" name="圆角矩形 17"/>
          <p:cNvSpPr/>
          <p:nvPr/>
        </p:nvSpPr>
        <p:spPr>
          <a:xfrm>
            <a:off x="495300" y="3324225"/>
            <a:ext cx="1440180" cy="27305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3. hashSequence</a:t>
            </a:r>
          </a:p>
        </p:txBody>
      </p:sp>
      <p:sp>
        <p:nvSpPr>
          <p:cNvPr id="17" name="文本框 16"/>
          <p:cNvSpPr txBox="1"/>
          <p:nvPr/>
        </p:nvSpPr>
        <p:spPr>
          <a:xfrm>
            <a:off x="10829937" y="1538923"/>
            <a:ext cx="492443" cy="238125"/>
          </a:xfrm>
          <a:prstGeom prst="rect">
            <a:avLst/>
          </a:prstGeom>
          <a:noFill/>
        </p:spPr>
        <p:txBody>
          <a:bodyPr vert="eaVert" wrap="square" rtlCol="0">
            <a:spAutoFit/>
          </a:bodyPr>
          <a:lstStyle/>
          <a:p>
            <a:r>
              <a:rPr lang="en-US" altLang="zh-CN" sz="2000" b="1" smtClean="0">
                <a:solidFill>
                  <a:schemeClr val="accent1">
                    <a:lumMod val="75000"/>
                  </a:schemeClr>
                </a:solidFill>
              </a:rPr>
              <a:t>=</a:t>
            </a:r>
            <a:endParaRPr lang="zh-CN" altLang="en-US" sz="2000" b="1">
              <a:solidFill>
                <a:schemeClr val="accent1">
                  <a:lumMod val="75000"/>
                </a:schemeClr>
              </a:solidFill>
            </a:endParaRPr>
          </a:p>
        </p:txBody>
      </p:sp>
      <p:sp>
        <p:nvSpPr>
          <p:cNvPr id="10" name="文本框 9"/>
          <p:cNvSpPr txBox="1"/>
          <p:nvPr/>
        </p:nvSpPr>
        <p:spPr>
          <a:xfrm>
            <a:off x="3848064" y="0"/>
            <a:ext cx="3881191" cy="369332"/>
          </a:xfrm>
          <a:prstGeom prst="rect">
            <a:avLst/>
          </a:prstGeom>
          <a:noFill/>
        </p:spPr>
        <p:txBody>
          <a:bodyPr wrap="none" rtlCol="0" anchor="t">
            <a:spAutoFit/>
            <a:scene3d>
              <a:camera prst="orthographicFront"/>
              <a:lightRig rig="threePt" dir="t"/>
            </a:scene3d>
          </a:bodyPr>
          <a:lstStyle/>
          <a:p>
            <a:r>
              <a:rPr lang="zh-CN" altLang="en-US" b="1">
                <a:solidFill>
                  <a:schemeClr val="tx1"/>
                </a:solidFill>
                <a:effectLst>
                  <a:outerShdw blurRad="38100" dist="19050" dir="2700000" algn="tl" rotWithShape="0">
                    <a:schemeClr val="dk1">
                      <a:alpha val="40000"/>
                    </a:schemeClr>
                  </a:outerShdw>
                </a:effectLst>
                <a:sym typeface="+mn-ea"/>
              </a:rPr>
              <a:t>问题之背景：</a:t>
            </a:r>
            <a:r>
              <a:rPr lang="en-US" altLang="zh-CN" b="1">
                <a:solidFill>
                  <a:schemeClr val="tx1"/>
                </a:solidFill>
                <a:effectLst>
                  <a:outerShdw blurRad="38100" dist="19050" dir="2700000" algn="tl" rotWithShape="0">
                    <a:schemeClr val="dk1">
                      <a:alpha val="40000"/>
                    </a:schemeClr>
                  </a:outerShdw>
                </a:effectLst>
                <a:sym typeface="+mn-ea"/>
              </a:rPr>
              <a:t>preimage</a:t>
            </a:r>
            <a:r>
              <a:rPr lang="zh-CN" altLang="en-US" b="1">
                <a:solidFill>
                  <a:schemeClr val="tx1"/>
                </a:solidFill>
                <a:effectLst>
                  <a:outerShdw blurRad="38100" dist="19050" dir="2700000" algn="tl" rotWithShape="0">
                    <a:schemeClr val="dk1">
                      <a:alpha val="40000"/>
                    </a:schemeClr>
                  </a:outerShdw>
                </a:effectLst>
                <a:sym typeface="+mn-ea"/>
              </a:rPr>
              <a:t>构</a:t>
            </a:r>
            <a:r>
              <a:rPr lang="zh-CN" altLang="en-US" b="1" smtClean="0">
                <a:solidFill>
                  <a:schemeClr val="tx1"/>
                </a:solidFill>
                <a:effectLst>
                  <a:outerShdw blurRad="38100" dist="19050" dir="2700000" algn="tl" rotWithShape="0">
                    <a:schemeClr val="dk1">
                      <a:alpha val="40000"/>
                    </a:schemeClr>
                  </a:outerShdw>
                </a:effectLst>
                <a:sym typeface="+mn-ea"/>
              </a:rPr>
              <a:t>成 </a:t>
            </a:r>
            <a:r>
              <a:rPr lang="en-US" altLang="zh-CN" b="1" smtClean="0">
                <a:effectLst>
                  <a:outerShdw blurRad="38100" dist="19050" dir="2700000" algn="tl" rotWithShape="0">
                    <a:schemeClr val="dk1">
                      <a:alpha val="40000"/>
                    </a:schemeClr>
                  </a:outerShdw>
                </a:effectLst>
                <a:sym typeface="+mn-ea"/>
              </a:rPr>
              <a:t>(</a:t>
            </a:r>
            <a:r>
              <a:rPr lang="zh-CN" altLang="en-US" b="1">
                <a:effectLst>
                  <a:outerShdw blurRad="38100" dist="19050" dir="2700000" algn="tl" rotWithShape="0">
                    <a:schemeClr val="dk1">
                      <a:alpha val="40000"/>
                    </a:schemeClr>
                  </a:outerShdw>
                </a:effectLst>
                <a:sym typeface="+mn-ea"/>
              </a:rPr>
              <a:t>版</a:t>
            </a:r>
            <a:r>
              <a:rPr lang="zh-CN" altLang="en-US" b="1" smtClean="0">
                <a:effectLst>
                  <a:outerShdw blurRad="38100" dist="19050" dir="2700000" algn="tl" rotWithShape="0">
                    <a:schemeClr val="dk1">
                      <a:alpha val="40000"/>
                    </a:schemeClr>
                  </a:outerShdw>
                </a:effectLst>
                <a:sym typeface="+mn-ea"/>
              </a:rPr>
              <a:t>本</a:t>
            </a:r>
            <a:r>
              <a:rPr lang="en-US" altLang="zh-CN" b="1" smtClean="0">
                <a:effectLst>
                  <a:outerShdw blurRad="38100" dist="19050" dir="2700000" algn="tl" rotWithShape="0">
                    <a:schemeClr val="dk1">
                      <a:alpha val="40000"/>
                    </a:schemeClr>
                  </a:outerShdw>
                </a:effectLst>
                <a:sym typeface="+mn-ea"/>
              </a:rPr>
              <a:t>2)</a:t>
            </a:r>
            <a:endParaRPr lang="en-US" altLang="zh-CN" b="1">
              <a:solidFill>
                <a:schemeClr val="tx1"/>
              </a:solidFill>
              <a:effectLst>
                <a:outerShdw blurRad="38100" dist="19050" dir="2700000" algn="tl" rotWithShape="0">
                  <a:schemeClr val="dk1">
                    <a:alpha val="40000"/>
                  </a:schemeClr>
                </a:outerShdw>
              </a:effectLst>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srcRect b="30600"/>
          <a:stretch/>
        </p:blipFill>
        <p:spPr>
          <a:xfrm>
            <a:off x="320727" y="1182808"/>
            <a:ext cx="5330565" cy="5219133"/>
          </a:xfrm>
          <a:prstGeom prst="rect">
            <a:avLst/>
          </a:prstGeom>
        </p:spPr>
      </p:pic>
      <p:pic>
        <p:nvPicPr>
          <p:cNvPr id="5" name="图片 4"/>
          <p:cNvPicPr>
            <a:picLocks noChangeAspect="1"/>
          </p:cNvPicPr>
          <p:nvPr/>
        </p:nvPicPr>
        <p:blipFill>
          <a:blip r:embed="rId3"/>
          <a:stretch>
            <a:fillRect/>
          </a:stretch>
        </p:blipFill>
        <p:spPr>
          <a:xfrm>
            <a:off x="6230171" y="3757368"/>
            <a:ext cx="5514603" cy="2343627"/>
          </a:xfrm>
          <a:prstGeom prst="rect">
            <a:avLst/>
          </a:prstGeom>
        </p:spPr>
      </p:pic>
      <p:sp>
        <p:nvSpPr>
          <p:cNvPr id="10" name="文本框 9"/>
          <p:cNvSpPr txBox="1"/>
          <p:nvPr/>
        </p:nvSpPr>
        <p:spPr>
          <a:xfrm>
            <a:off x="4140114" y="88761"/>
            <a:ext cx="3881191" cy="369332"/>
          </a:xfrm>
          <a:prstGeom prst="rect">
            <a:avLst/>
          </a:prstGeom>
          <a:noFill/>
        </p:spPr>
        <p:txBody>
          <a:bodyPr wrap="none" rtlCol="0" anchor="t">
            <a:spAutoFit/>
            <a:scene3d>
              <a:camera prst="orthographicFront"/>
              <a:lightRig rig="threePt" dir="t"/>
            </a:scene3d>
          </a:bodyPr>
          <a:lstStyle/>
          <a:p>
            <a:r>
              <a:rPr lang="zh-CN" altLang="en-US" b="1">
                <a:solidFill>
                  <a:schemeClr val="tx1"/>
                </a:solidFill>
                <a:effectLst>
                  <a:outerShdw blurRad="38100" dist="19050" dir="2700000" algn="tl" rotWithShape="0">
                    <a:schemeClr val="dk1">
                      <a:alpha val="40000"/>
                    </a:schemeClr>
                  </a:outerShdw>
                </a:effectLst>
                <a:sym typeface="+mn-ea"/>
              </a:rPr>
              <a:t>问题之背景：</a:t>
            </a:r>
            <a:r>
              <a:rPr lang="en-US" altLang="zh-CN" b="1">
                <a:solidFill>
                  <a:schemeClr val="tx1"/>
                </a:solidFill>
                <a:effectLst>
                  <a:outerShdw blurRad="38100" dist="19050" dir="2700000" algn="tl" rotWithShape="0">
                    <a:schemeClr val="dk1">
                      <a:alpha val="40000"/>
                    </a:schemeClr>
                  </a:outerShdw>
                </a:effectLst>
                <a:sym typeface="+mn-ea"/>
              </a:rPr>
              <a:t>preimage</a:t>
            </a:r>
            <a:r>
              <a:rPr lang="zh-CN" altLang="en-US" b="1">
                <a:solidFill>
                  <a:schemeClr val="tx1"/>
                </a:solidFill>
                <a:effectLst>
                  <a:outerShdw blurRad="38100" dist="19050" dir="2700000" algn="tl" rotWithShape="0">
                    <a:schemeClr val="dk1">
                      <a:alpha val="40000"/>
                    </a:schemeClr>
                  </a:outerShdw>
                </a:effectLst>
                <a:sym typeface="+mn-ea"/>
              </a:rPr>
              <a:t>构</a:t>
            </a:r>
            <a:r>
              <a:rPr lang="zh-CN" altLang="en-US" b="1" smtClean="0">
                <a:solidFill>
                  <a:schemeClr val="tx1"/>
                </a:solidFill>
                <a:effectLst>
                  <a:outerShdw blurRad="38100" dist="19050" dir="2700000" algn="tl" rotWithShape="0">
                    <a:schemeClr val="dk1">
                      <a:alpha val="40000"/>
                    </a:schemeClr>
                  </a:outerShdw>
                </a:effectLst>
                <a:sym typeface="+mn-ea"/>
              </a:rPr>
              <a:t>成 </a:t>
            </a:r>
            <a:r>
              <a:rPr lang="en-US" altLang="zh-CN" b="1" smtClean="0">
                <a:solidFill>
                  <a:schemeClr val="tx1"/>
                </a:solidFill>
                <a:effectLst>
                  <a:outerShdw blurRad="38100" dist="19050" dir="2700000" algn="tl" rotWithShape="0">
                    <a:schemeClr val="dk1">
                      <a:alpha val="40000"/>
                    </a:schemeClr>
                  </a:outerShdw>
                </a:effectLst>
                <a:sym typeface="+mn-ea"/>
              </a:rPr>
              <a:t>(</a:t>
            </a:r>
            <a:r>
              <a:rPr lang="zh-CN" altLang="en-US" b="1">
                <a:effectLst>
                  <a:outerShdw blurRad="38100" dist="19050" dir="2700000" algn="tl" rotWithShape="0">
                    <a:schemeClr val="dk1">
                      <a:alpha val="40000"/>
                    </a:schemeClr>
                  </a:outerShdw>
                </a:effectLst>
                <a:sym typeface="+mn-ea"/>
              </a:rPr>
              <a:t>版本</a:t>
            </a:r>
            <a:r>
              <a:rPr lang="en-US" altLang="zh-CN" b="1">
                <a:effectLst>
                  <a:outerShdw blurRad="38100" dist="19050" dir="2700000" algn="tl" rotWithShape="0">
                    <a:schemeClr val="dk1">
                      <a:alpha val="40000"/>
                    </a:schemeClr>
                  </a:outerShdw>
                </a:effectLst>
                <a:sym typeface="+mn-ea"/>
              </a:rPr>
              <a:t>3)</a:t>
            </a:r>
            <a:endParaRPr lang="en-US" altLang="zh-CN" b="1">
              <a:solidFill>
                <a:schemeClr val="tx1"/>
              </a:solidFill>
              <a:effectLst>
                <a:outerShdw blurRad="38100" dist="19050" dir="2700000" algn="tl" rotWithShape="0">
                  <a:schemeClr val="dk1">
                    <a:alpha val="40000"/>
                  </a:schemeClr>
                </a:outerShdw>
              </a:effectLst>
              <a:sym typeface="+mn-ea"/>
            </a:endParaRPr>
          </a:p>
        </p:txBody>
      </p:sp>
      <p:pic>
        <p:nvPicPr>
          <p:cNvPr id="6" name="图片 5"/>
          <p:cNvPicPr>
            <a:picLocks noChangeAspect="1"/>
          </p:cNvPicPr>
          <p:nvPr/>
        </p:nvPicPr>
        <p:blipFill rotWithShape="1">
          <a:blip r:embed="rId2"/>
          <a:srcRect t="69631"/>
          <a:stretch/>
        </p:blipFill>
        <p:spPr>
          <a:xfrm>
            <a:off x="6268572" y="1467618"/>
            <a:ext cx="5344273" cy="2289751"/>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1132408" cy="1325563"/>
          </a:xfrm>
        </p:spPr>
        <p:txBody>
          <a:bodyPr/>
          <a:lstStyle/>
          <a:p>
            <a:r>
              <a:rPr lang="en-US" altLang="zh-CN"/>
              <a:t>L1</a:t>
            </a:r>
            <a:r>
              <a:rPr lang="zh-CN" altLang="en-US"/>
              <a:t>膨胀问题的根源：</a:t>
            </a:r>
            <a:r>
              <a:rPr lang="en-US" altLang="zh-CN"/>
              <a:t>having to verify a transaction’s parents’ parents</a:t>
            </a:r>
          </a:p>
        </p:txBody>
      </p:sp>
      <p:sp>
        <p:nvSpPr>
          <p:cNvPr id="3" name="内容占位符 2"/>
          <p:cNvSpPr>
            <a:spLocks noGrp="1"/>
          </p:cNvSpPr>
          <p:nvPr>
            <p:ph idx="1"/>
          </p:nvPr>
        </p:nvSpPr>
        <p:spPr/>
        <p:txBody>
          <a:bodyPr/>
          <a:lstStyle/>
          <a:p>
            <a:pPr marL="0" indent="0">
              <a:buNone/>
            </a:pPr>
            <a:r>
              <a:rPr lang="zh-CN" altLang="en-US">
                <a:solidFill>
                  <a:schemeClr val="tx1"/>
                </a:solidFill>
              </a:rPr>
              <a:t>实际上的需求是，要将一个交易</a:t>
            </a:r>
            <a:r>
              <a:rPr lang="en-US" altLang="zh-CN">
                <a:solidFill>
                  <a:schemeClr val="tx1"/>
                </a:solidFill>
              </a:rPr>
              <a:t>A</a:t>
            </a:r>
            <a:r>
              <a:rPr lang="zh-CN" altLang="en-US">
                <a:solidFill>
                  <a:schemeClr val="tx1"/>
                </a:solidFill>
              </a:rPr>
              <a:t>的输出的数</a:t>
            </a:r>
            <a:r>
              <a:rPr lang="zh-CN" altLang="en-US" smtClean="0">
                <a:solidFill>
                  <a:schemeClr val="tx1"/>
                </a:solidFill>
              </a:rPr>
              <a:t>据 </a:t>
            </a:r>
            <a:r>
              <a:rPr lang="en-US" altLang="zh-CN" smtClean="0">
                <a:solidFill>
                  <a:schemeClr val="tx1"/>
                </a:solidFill>
              </a:rPr>
              <a:t>A.OutputXX </a:t>
            </a:r>
            <a:r>
              <a:rPr lang="zh-CN" altLang="en-US" smtClean="0">
                <a:solidFill>
                  <a:schemeClr val="tx1"/>
                </a:solidFill>
              </a:rPr>
              <a:t>或</a:t>
            </a:r>
            <a:r>
              <a:rPr lang="en-US" altLang="zh-CN">
                <a:solidFill>
                  <a:schemeClr val="tx1"/>
                </a:solidFill>
              </a:rPr>
              <a:t>Hash</a:t>
            </a:r>
            <a:r>
              <a:rPr lang="zh-CN" altLang="en-US" smtClean="0">
                <a:solidFill>
                  <a:schemeClr val="tx1"/>
                </a:solidFill>
              </a:rPr>
              <a:t>值</a:t>
            </a:r>
            <a:r>
              <a:rPr lang="en-US" altLang="zh-CN" smtClean="0">
                <a:solidFill>
                  <a:schemeClr val="tx1"/>
                </a:solidFill>
              </a:rPr>
              <a:t>H</a:t>
            </a:r>
            <a:r>
              <a:rPr lang="en-US" altLang="zh-CN" smtClean="0">
                <a:solidFill>
                  <a:schemeClr val="tx1"/>
                </a:solidFill>
              </a:rPr>
              <a:t>ash(A.OutputXX )</a:t>
            </a:r>
            <a:r>
              <a:rPr lang="zh-CN" altLang="en-US">
                <a:solidFill>
                  <a:schemeClr val="tx1"/>
                </a:solidFill>
              </a:rPr>
              <a:t>传到其子交易</a:t>
            </a:r>
            <a:r>
              <a:rPr lang="en-US" altLang="zh-CN">
                <a:solidFill>
                  <a:schemeClr val="tx1"/>
                </a:solidFill>
              </a:rPr>
              <a:t>B</a:t>
            </a:r>
            <a:r>
              <a:rPr lang="zh-CN" altLang="en-US">
                <a:solidFill>
                  <a:schemeClr val="tx1"/>
                </a:solidFill>
              </a:rPr>
              <a:t>的子交易</a:t>
            </a:r>
            <a:r>
              <a:rPr lang="en-US" altLang="zh-CN">
                <a:solidFill>
                  <a:schemeClr val="tx1"/>
                </a:solidFill>
              </a:rPr>
              <a:t>C</a:t>
            </a:r>
            <a:r>
              <a:rPr lang="zh-CN" altLang="en-US">
                <a:solidFill>
                  <a:schemeClr val="tx1"/>
                </a:solidFill>
              </a:rPr>
              <a:t>的输入解锁脚本</a:t>
            </a:r>
            <a:r>
              <a:rPr lang="en-US" altLang="zh-CN">
                <a:solidFill>
                  <a:schemeClr val="tx1"/>
                </a:solidFill>
              </a:rPr>
              <a:t>(</a:t>
            </a:r>
            <a:r>
              <a:rPr lang="en-US" altLang="zh-CN" smtClean="0">
                <a:solidFill>
                  <a:schemeClr val="tx1"/>
                </a:solidFill>
              </a:rPr>
              <a:t>C.InputX)</a:t>
            </a:r>
            <a:r>
              <a:rPr lang="zh-CN" altLang="en-US">
                <a:solidFill>
                  <a:schemeClr val="tx1"/>
                </a:solidFill>
              </a:rPr>
              <a:t>中，并保持这个过程</a:t>
            </a:r>
            <a:r>
              <a:rPr lang="zh-CN" altLang="en-US" smtClean="0">
                <a:solidFill>
                  <a:schemeClr val="tx1"/>
                </a:solidFill>
              </a:rPr>
              <a:t>的数据的不</a:t>
            </a:r>
            <a:r>
              <a:rPr lang="zh-CN" altLang="en-US">
                <a:solidFill>
                  <a:schemeClr val="tx1"/>
                </a:solidFill>
              </a:rPr>
              <a:t>可篡改性。</a:t>
            </a:r>
          </a:p>
          <a:p>
            <a:pPr marL="0" indent="0">
              <a:buNone/>
            </a:pPr>
            <a:endParaRPr lang="zh-CN" altLang="en-US">
              <a:solidFill>
                <a:schemeClr val="tx1"/>
              </a:solidFill>
            </a:endParaRPr>
          </a:p>
          <a:p>
            <a:pPr marL="0" indent="0">
              <a:buNone/>
            </a:pPr>
            <a:r>
              <a:rPr lang="zh-CN" altLang="en-US" b="1">
                <a:solidFill>
                  <a:schemeClr val="tx1"/>
                </a:solidFill>
              </a:rPr>
              <a:t>解决要点：</a:t>
            </a:r>
            <a:endParaRPr lang="zh-CN" altLang="en-US">
              <a:solidFill>
                <a:schemeClr val="tx1"/>
              </a:solidFill>
            </a:endParaRPr>
          </a:p>
          <a:p>
            <a:pPr marL="0" indent="0">
              <a:buNone/>
            </a:pPr>
            <a:r>
              <a:rPr lang="en-US" altLang="zh-CN">
                <a:solidFill>
                  <a:schemeClr val="tx1"/>
                </a:solidFill>
              </a:rPr>
              <a:t>1</a:t>
            </a:r>
            <a:r>
              <a:rPr lang="zh-CN" altLang="en-US">
                <a:solidFill>
                  <a:schemeClr val="tx1"/>
                </a:solidFill>
              </a:rPr>
              <a:t>、</a:t>
            </a:r>
            <a:r>
              <a:rPr lang="en-US" altLang="zh-CN">
                <a:solidFill>
                  <a:schemeClr val="tx1"/>
                </a:solidFill>
                <a:sym typeface="+mn-ea"/>
              </a:rPr>
              <a:t>OP_PUSH_TX</a:t>
            </a:r>
            <a:r>
              <a:rPr lang="zh-CN" altLang="en-US">
                <a:solidFill>
                  <a:schemeClr val="tx1"/>
                </a:solidFill>
                <a:sym typeface="+mn-ea"/>
              </a:rPr>
              <a:t>所需要构建的</a:t>
            </a:r>
            <a:r>
              <a:rPr lang="en-US" altLang="zh-CN">
                <a:solidFill>
                  <a:schemeClr val="tx1"/>
                </a:solidFill>
              </a:rPr>
              <a:t>preimage</a:t>
            </a:r>
            <a:r>
              <a:rPr lang="zh-CN" altLang="en-US">
                <a:solidFill>
                  <a:schemeClr val="tx1"/>
                </a:solidFill>
              </a:rPr>
              <a:t>并不需要用当前交易的所有数据来计算得到，其可以由其组成的</a:t>
            </a:r>
            <a:r>
              <a:rPr lang="en-US" altLang="zh-CN">
                <a:solidFill>
                  <a:schemeClr val="tx1"/>
                </a:solidFill>
              </a:rPr>
              <a:t>10</a:t>
            </a:r>
            <a:r>
              <a:rPr lang="zh-CN" altLang="en-US">
                <a:solidFill>
                  <a:schemeClr val="tx1"/>
                </a:solidFill>
              </a:rPr>
              <a:t>个确定有限长度的数据来构建出</a:t>
            </a:r>
            <a:r>
              <a:rPr lang="en-US" altLang="zh-CN">
                <a:solidFill>
                  <a:schemeClr val="tx1"/>
                </a:solidFill>
              </a:rPr>
              <a:t>preimage</a:t>
            </a:r>
            <a:r>
              <a:rPr lang="zh-CN" altLang="en-US">
                <a:solidFill>
                  <a:schemeClr val="tx1"/>
                </a:solidFill>
              </a:rPr>
              <a:t>，这些数据可以被唯一的由</a:t>
            </a:r>
            <a:r>
              <a:rPr lang="en-US" altLang="zh-CN">
                <a:solidFill>
                  <a:schemeClr val="tx1"/>
                </a:solidFill>
              </a:rPr>
              <a:t>Hash</a:t>
            </a:r>
            <a:r>
              <a:rPr lang="zh-CN" altLang="en-US">
                <a:solidFill>
                  <a:schemeClr val="tx1"/>
                </a:solidFill>
              </a:rPr>
              <a:t>锁来固定，其中最重要的是</a:t>
            </a:r>
            <a:r>
              <a:rPr lang="en-US" altLang="zh-CN">
                <a:solidFill>
                  <a:schemeClr val="tx1"/>
                </a:solidFill>
              </a:rPr>
              <a:t>hashPrevouts</a:t>
            </a:r>
            <a:r>
              <a:rPr lang="zh-CN" altLang="en-US">
                <a:solidFill>
                  <a:schemeClr val="tx1"/>
                </a:solidFill>
              </a:rPr>
              <a:t>数据，用它可以使得当前正在验证的交易输入的解锁数据包括当前交易数据的所有的输入的</a:t>
            </a:r>
            <a:r>
              <a:rPr lang="en-US" altLang="zh-CN">
                <a:solidFill>
                  <a:schemeClr val="tx1"/>
                </a:solidFill>
              </a:rPr>
              <a:t>TXID&amp;VOUT</a:t>
            </a:r>
            <a:r>
              <a:rPr lang="zh-CN" altLang="en-US">
                <a:solidFill>
                  <a:schemeClr val="tx1"/>
                </a:solidFill>
              </a:rPr>
              <a:t>，并不包括其他可以引发数据大小膨胀的数据。</a:t>
            </a:r>
          </a:p>
          <a:p>
            <a:pPr marL="0" indent="0">
              <a:buNone/>
            </a:pPr>
            <a:r>
              <a:rPr lang="en-US" altLang="zh-CN">
                <a:solidFill>
                  <a:schemeClr val="tx1"/>
                </a:solidFill>
              </a:rPr>
              <a:t>2</a:t>
            </a:r>
            <a:r>
              <a:rPr lang="zh-CN" altLang="en-US">
                <a:solidFill>
                  <a:schemeClr val="tx1"/>
                </a:solidFill>
              </a:rPr>
              <a:t>、利用</a:t>
            </a:r>
            <a:r>
              <a:rPr lang="en-US" altLang="zh-CN">
                <a:solidFill>
                  <a:schemeClr val="tx1"/>
                </a:solidFill>
              </a:rPr>
              <a:t>partialHash</a:t>
            </a:r>
            <a:r>
              <a:rPr lang="zh-CN" altLang="en-US">
                <a:solidFill>
                  <a:schemeClr val="tx1"/>
                </a:solidFill>
              </a:rPr>
              <a:t>技术，可以只通过输入中间的</a:t>
            </a:r>
            <a:r>
              <a:rPr lang="en-US" altLang="zh-CN">
                <a:solidFill>
                  <a:schemeClr val="tx1"/>
                </a:solidFill>
              </a:rPr>
              <a:t>B</a:t>
            </a:r>
            <a:r>
              <a:rPr lang="zh-CN" altLang="en-US">
                <a:solidFill>
                  <a:schemeClr val="tx1"/>
                </a:solidFill>
              </a:rPr>
              <a:t>交易的前一部分（</a:t>
            </a:r>
            <a:r>
              <a:rPr lang="en-US" altLang="zh-CN">
                <a:solidFill>
                  <a:schemeClr val="tx1"/>
                </a:solidFill>
              </a:rPr>
              <a:t>B.</a:t>
            </a:r>
            <a:r>
              <a:rPr lang="en-US" altLang="zh-CN">
                <a:solidFill>
                  <a:schemeClr val="tx1"/>
                </a:solidFill>
                <a:sym typeface="+mn-ea"/>
              </a:rPr>
              <a:t>data.</a:t>
            </a:r>
            <a:r>
              <a:rPr lang="en-US" altLang="zh-CN">
                <a:solidFill>
                  <a:schemeClr val="tx1"/>
                </a:solidFill>
              </a:rPr>
              <a:t>part1</a:t>
            </a:r>
            <a:r>
              <a:rPr lang="zh-CN" altLang="en-US">
                <a:solidFill>
                  <a:schemeClr val="tx1"/>
                </a:solidFill>
              </a:rPr>
              <a:t>）的</a:t>
            </a:r>
            <a:r>
              <a:rPr lang="en-US" altLang="zh-CN">
                <a:solidFill>
                  <a:schemeClr val="tx1"/>
                </a:solidFill>
              </a:rPr>
              <a:t>hash</a:t>
            </a:r>
            <a:r>
              <a:rPr lang="zh-CN" altLang="en-US">
                <a:solidFill>
                  <a:schemeClr val="tx1"/>
                </a:solidFill>
              </a:rPr>
              <a:t>值以及后半部分数据</a:t>
            </a:r>
            <a:r>
              <a:rPr lang="zh-CN" altLang="en-US">
                <a:solidFill>
                  <a:schemeClr val="tx1"/>
                </a:solidFill>
                <a:sym typeface="+mn-ea"/>
              </a:rPr>
              <a:t>（</a:t>
            </a:r>
            <a:r>
              <a:rPr lang="en-US" altLang="zh-CN">
                <a:solidFill>
                  <a:schemeClr val="tx1"/>
                </a:solidFill>
                <a:sym typeface="+mn-ea"/>
              </a:rPr>
              <a:t>B.data.part2</a:t>
            </a:r>
            <a:r>
              <a:rPr lang="zh-CN" altLang="en-US">
                <a:solidFill>
                  <a:schemeClr val="tx1"/>
                </a:solidFill>
                <a:sym typeface="+mn-ea"/>
              </a:rPr>
              <a:t>）</a:t>
            </a:r>
            <a:r>
              <a:rPr lang="zh-CN" altLang="en-US">
                <a:solidFill>
                  <a:schemeClr val="tx1"/>
                </a:solidFill>
              </a:rPr>
              <a:t>，来确定</a:t>
            </a:r>
            <a:r>
              <a:rPr lang="en-US" altLang="zh-CN">
                <a:solidFill>
                  <a:schemeClr val="tx1"/>
                </a:solidFill>
                <a:sym typeface="+mn-ea"/>
              </a:rPr>
              <a:t>B.data.part1</a:t>
            </a:r>
            <a:r>
              <a:rPr lang="zh-CN" altLang="en-US">
                <a:solidFill>
                  <a:schemeClr val="tx1"/>
                </a:solidFill>
                <a:sym typeface="+mn-ea"/>
              </a:rPr>
              <a:t>的正确性，即其确实是</a:t>
            </a:r>
            <a:r>
              <a:rPr lang="en-US" altLang="zh-CN">
                <a:solidFill>
                  <a:schemeClr val="tx1"/>
                </a:solidFill>
                <a:sym typeface="+mn-ea"/>
              </a:rPr>
              <a:t>B</a:t>
            </a:r>
            <a:r>
              <a:rPr lang="zh-CN" altLang="en-US">
                <a:solidFill>
                  <a:schemeClr val="tx1"/>
                </a:solidFill>
                <a:sym typeface="+mn-ea"/>
              </a:rPr>
              <a:t>交易的</a:t>
            </a:r>
            <a:r>
              <a:rPr lang="en-US" altLang="zh-CN">
                <a:solidFill>
                  <a:schemeClr val="tx1"/>
                </a:solidFill>
                <a:sym typeface="+mn-ea"/>
              </a:rPr>
              <a:t>raw</a:t>
            </a:r>
            <a:r>
              <a:rPr lang="zh-CN" altLang="en-US">
                <a:solidFill>
                  <a:schemeClr val="tx1"/>
                </a:solidFill>
                <a:sym typeface="+mn-ea"/>
              </a:rPr>
              <a:t>数据的后一部分。</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258445"/>
            <a:ext cx="11803380" cy="413385"/>
          </a:xfrm>
        </p:spPr>
        <p:txBody>
          <a:bodyPr>
            <a:normAutofit/>
          </a:bodyPr>
          <a:lstStyle/>
          <a:p>
            <a:r>
              <a:rPr lang="en-US" altLang="zh-CN" sz="2000">
                <a:sym typeface="+mn-ea"/>
              </a:rPr>
              <a:t>L1 Token</a:t>
            </a:r>
            <a:r>
              <a:rPr lang="zh-CN" altLang="en-US" sz="2000">
                <a:sym typeface="+mn-ea"/>
              </a:rPr>
              <a:t>膨胀问题的解决方法的核心：构建一个合适</a:t>
            </a:r>
            <a:r>
              <a:rPr lang="en-US" altLang="zh-CN" sz="2000">
                <a:sym typeface="+mn-ea"/>
              </a:rPr>
              <a:t>B</a:t>
            </a:r>
            <a:r>
              <a:rPr lang="zh-CN" altLang="en-US" sz="2000">
                <a:sym typeface="+mn-ea"/>
              </a:rPr>
              <a:t>交易</a:t>
            </a:r>
            <a:r>
              <a:rPr lang="en-US" altLang="zh-CN" sz="2000">
                <a:sym typeface="+mn-ea"/>
              </a:rPr>
              <a:t>  ( </a:t>
            </a:r>
            <a:r>
              <a:rPr lang="zh-CN" altLang="en-US" sz="2000">
                <a:sym typeface="+mn-ea"/>
              </a:rPr>
              <a:t>假设</a:t>
            </a:r>
            <a:r>
              <a:rPr lang="en-US" altLang="zh-CN" sz="2000">
                <a:sym typeface="+mn-ea"/>
              </a:rPr>
              <a:t>Tx</a:t>
            </a:r>
            <a:r>
              <a:rPr lang="zh-CN" altLang="en-US" sz="2000">
                <a:sym typeface="+mn-ea"/>
              </a:rPr>
              <a:t>链为</a:t>
            </a:r>
            <a:r>
              <a:rPr lang="en-US" altLang="zh-CN" sz="2000">
                <a:sym typeface="+mn-ea"/>
              </a:rPr>
              <a:t>: TxA -&gt; TxB -&gt; TxC )</a:t>
            </a:r>
          </a:p>
        </p:txBody>
      </p:sp>
      <p:sp>
        <p:nvSpPr>
          <p:cNvPr id="16" name="文本框 15"/>
          <p:cNvSpPr txBox="1"/>
          <p:nvPr/>
        </p:nvSpPr>
        <p:spPr>
          <a:xfrm>
            <a:off x="381635" y="771525"/>
            <a:ext cx="8270240" cy="369332"/>
          </a:xfrm>
          <a:prstGeom prst="rect">
            <a:avLst/>
          </a:prstGeom>
          <a:noFill/>
        </p:spPr>
        <p:txBody>
          <a:bodyPr wrap="square" rtlCol="0">
            <a:spAutoFit/>
          </a:bodyPr>
          <a:lstStyle/>
          <a:p>
            <a:r>
              <a:rPr lang="zh-CN" altLang="en-US">
                <a:sym typeface="+mn-ea"/>
              </a:rPr>
              <a:t>交易</a:t>
            </a:r>
            <a:r>
              <a:rPr lang="en-US" altLang="zh-CN">
                <a:sym typeface="+mn-ea"/>
              </a:rPr>
              <a:t>B</a:t>
            </a:r>
            <a:r>
              <a:rPr lang="zh-CN" altLang="en-US">
                <a:sym typeface="+mn-ea"/>
              </a:rPr>
              <a:t>的数据如下所示</a:t>
            </a:r>
            <a:r>
              <a:rPr lang="zh-CN" altLang="en-US" smtClean="0">
                <a:sym typeface="+mn-ea"/>
              </a:rPr>
              <a:t>，数据</a:t>
            </a:r>
            <a:r>
              <a:rPr lang="zh-CN" altLang="en-US" smtClean="0"/>
              <a:t>将</a:t>
            </a:r>
            <a:r>
              <a:rPr lang="zh-CN" altLang="en-US"/>
              <a:t>分成两个部</a:t>
            </a:r>
            <a:r>
              <a:rPr lang="zh-CN" altLang="en-US" smtClean="0"/>
              <a:t>分：</a:t>
            </a:r>
            <a:r>
              <a:rPr lang="en-US" altLang="zh-CN" smtClean="0">
                <a:sym typeface="+mn-ea"/>
              </a:rPr>
              <a:t>B.data.part1</a:t>
            </a:r>
            <a:r>
              <a:rPr lang="zh-CN" altLang="en-US">
                <a:sym typeface="+mn-ea"/>
              </a:rPr>
              <a:t> </a:t>
            </a:r>
            <a:r>
              <a:rPr lang="en-US" altLang="zh-CN" smtClean="0">
                <a:sym typeface="+mn-ea"/>
              </a:rPr>
              <a:t>and B.data.part2</a:t>
            </a:r>
            <a:endParaRPr lang="zh-CN" altLang="en-US"/>
          </a:p>
        </p:txBody>
      </p:sp>
      <p:sp>
        <p:nvSpPr>
          <p:cNvPr id="22" name="文本框 21"/>
          <p:cNvSpPr txBox="1"/>
          <p:nvPr/>
        </p:nvSpPr>
        <p:spPr>
          <a:xfrm>
            <a:off x="275917" y="4474726"/>
            <a:ext cx="11570096"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lstStyle/>
          <a:p>
            <a:pPr algn="l"/>
            <a:r>
              <a:rPr lang="zh-CN" altLang="en-US">
                <a:sym typeface="+mn-ea"/>
              </a:rPr>
              <a:t>需要：</a:t>
            </a:r>
            <a:endParaRPr lang="en-US" altLang="zh-CN">
              <a:sym typeface="+mn-ea"/>
            </a:endParaRPr>
          </a:p>
          <a:p>
            <a:pPr marL="285750" indent="-285750" algn="l">
              <a:buFont typeface="Arial" panose="02080604020202020204" pitchFamily="34" charset="0"/>
              <a:buChar char="•"/>
            </a:pPr>
            <a:r>
              <a:rPr lang="en-US" altLang="zh-CN">
                <a:sym typeface="+mn-ea"/>
              </a:rPr>
              <a:t>B.data.part1</a:t>
            </a:r>
            <a:r>
              <a:rPr lang="zh-CN" altLang="en-US">
                <a:sym typeface="+mn-ea"/>
              </a:rPr>
              <a:t>数据的大小为</a:t>
            </a:r>
            <a:r>
              <a:rPr lang="en-US" altLang="zh-CN">
                <a:sym typeface="+mn-ea"/>
              </a:rPr>
              <a:t>512bit</a:t>
            </a:r>
            <a:r>
              <a:rPr lang="zh-CN" altLang="en-US">
                <a:sym typeface="+mn-ea"/>
              </a:rPr>
              <a:t>的整数倍；</a:t>
            </a:r>
            <a:r>
              <a:rPr lang="en-US" altLang="zh-CN">
                <a:sym typeface="+mn-ea"/>
              </a:rPr>
              <a:t>B.data.part2 </a:t>
            </a:r>
            <a:r>
              <a:rPr lang="zh-CN" altLang="en-US">
                <a:sym typeface="+mn-ea"/>
              </a:rPr>
              <a:t>数据包括</a:t>
            </a:r>
            <a:r>
              <a:rPr lang="en-US" altLang="zh-CN">
                <a:sym typeface="+mn-ea"/>
              </a:rPr>
              <a:t>InputN</a:t>
            </a:r>
            <a:r>
              <a:rPr lang="zh-CN" altLang="en-US">
                <a:sym typeface="+mn-ea"/>
              </a:rPr>
              <a:t>数据，根据前一部分</a:t>
            </a:r>
            <a:r>
              <a:rPr lang="en-US" altLang="zh-CN">
                <a:sym typeface="+mn-ea"/>
              </a:rPr>
              <a:t>B.data.part1</a:t>
            </a:r>
            <a:r>
              <a:rPr lang="zh-CN" altLang="en-US">
                <a:sym typeface="+mn-ea"/>
              </a:rPr>
              <a:t>数据的大</a:t>
            </a:r>
            <a:r>
              <a:rPr lang="zh-CN" altLang="en-US" smtClean="0">
                <a:sym typeface="+mn-ea"/>
              </a:rPr>
              <a:t>小限</a:t>
            </a:r>
            <a:r>
              <a:rPr lang="zh-CN" altLang="en-US">
                <a:sym typeface="+mn-ea"/>
              </a:rPr>
              <a:t>制，也可能含有前一个交易</a:t>
            </a:r>
            <a:r>
              <a:rPr lang="en-US" altLang="zh-CN">
                <a:sym typeface="+mn-ea"/>
              </a:rPr>
              <a:t>Input(N-1)</a:t>
            </a:r>
            <a:r>
              <a:rPr lang="zh-CN" altLang="en-US">
                <a:sym typeface="+mn-ea"/>
              </a:rPr>
              <a:t>的有限大小的数据，以保证含有</a:t>
            </a:r>
            <a:r>
              <a:rPr lang="en-US" altLang="zh-CN">
                <a:sym typeface="+mn-ea"/>
              </a:rPr>
              <a:t>InputN</a:t>
            </a:r>
            <a:r>
              <a:rPr lang="zh-CN" altLang="en-US">
                <a:sym typeface="+mn-ea"/>
              </a:rPr>
              <a:t>数据的</a:t>
            </a:r>
            <a:r>
              <a:rPr lang="en-US" altLang="zh-CN">
                <a:sym typeface="+mn-ea"/>
              </a:rPr>
              <a:t>hash chunks</a:t>
            </a:r>
            <a:r>
              <a:rPr lang="zh-CN" altLang="en-US">
                <a:sym typeface="+mn-ea"/>
              </a:rPr>
              <a:t>的完整性。</a:t>
            </a:r>
          </a:p>
          <a:p>
            <a:pPr algn="l"/>
            <a:endParaRPr lang="zh-CN" altLang="en-US">
              <a:sym typeface="+mn-ea"/>
            </a:endParaRPr>
          </a:p>
          <a:p>
            <a:pPr marL="285750" indent="-285750" algn="l">
              <a:buFont typeface="Arial" panose="02080604020202020204" pitchFamily="34" charset="0"/>
              <a:buChar char="•"/>
            </a:pPr>
            <a:r>
              <a:rPr lang="en-US" altLang="zh-CN">
                <a:sym typeface="+mn-ea"/>
              </a:rPr>
              <a:t>InputN.unlockdata</a:t>
            </a:r>
            <a:r>
              <a:rPr lang="zh-CN" altLang="en-US">
                <a:sym typeface="+mn-ea"/>
              </a:rPr>
              <a:t>中的数据包括</a:t>
            </a:r>
            <a:r>
              <a:rPr lang="en-US" altLang="zh-CN">
                <a:sym typeface="+mn-ea"/>
              </a:rPr>
              <a:t> TxB </a:t>
            </a:r>
            <a:r>
              <a:rPr lang="zh-CN" altLang="en-US">
                <a:sym typeface="+mn-ea"/>
              </a:rPr>
              <a:t>数据的所有</a:t>
            </a:r>
            <a:r>
              <a:rPr lang="en-US" altLang="zh-CN">
                <a:sym typeface="+mn-ea"/>
              </a:rPr>
              <a:t>inputs</a:t>
            </a:r>
            <a:r>
              <a:rPr lang="zh-CN" altLang="en-US">
                <a:sym typeface="+mn-ea"/>
              </a:rPr>
              <a:t>的</a:t>
            </a:r>
            <a:r>
              <a:rPr lang="en-US" altLang="zh-CN">
                <a:sym typeface="+mn-ea"/>
              </a:rPr>
              <a:t>txid&amp;vout</a:t>
            </a:r>
            <a:r>
              <a:rPr lang="zh-CN" altLang="en-US">
                <a:sym typeface="+mn-ea"/>
              </a:rPr>
              <a:t>，这个数据可信度由</a:t>
            </a:r>
            <a:r>
              <a:rPr lang="en-US" altLang="zh-CN">
                <a:sym typeface="+mn-ea"/>
              </a:rPr>
              <a:t>InputN</a:t>
            </a:r>
            <a:r>
              <a:rPr lang="zh-CN" altLang="en-US">
                <a:sym typeface="+mn-ea"/>
              </a:rPr>
              <a:t>交易输入所花费的输</a:t>
            </a:r>
            <a:r>
              <a:rPr lang="zh-CN" altLang="en-US" smtClean="0">
                <a:sym typeface="+mn-ea"/>
              </a:rPr>
              <a:t>出</a:t>
            </a:r>
            <a:r>
              <a:rPr lang="en-US" altLang="zh-CN" smtClean="0">
                <a:sym typeface="+mn-ea"/>
              </a:rPr>
              <a:t>InputN.txid.getOutputLockscript(InputN.vout</a:t>
            </a:r>
            <a:r>
              <a:rPr lang="en-US" altLang="zh-CN">
                <a:sym typeface="+mn-ea"/>
              </a:rPr>
              <a:t>)</a:t>
            </a:r>
            <a:r>
              <a:rPr lang="zh-CN" altLang="en-US">
                <a:sym typeface="+mn-ea"/>
              </a:rPr>
              <a:t>为应用</a:t>
            </a:r>
            <a:r>
              <a:rPr lang="en-US" altLang="zh-CN">
                <a:sym typeface="+mn-ea"/>
              </a:rPr>
              <a:t>OP_PUSH_TX</a:t>
            </a:r>
            <a:r>
              <a:rPr lang="zh-CN" altLang="en-US">
                <a:sym typeface="+mn-ea"/>
              </a:rPr>
              <a:t>技术的解锁脚本并编写了对应的检查代码来保证。</a:t>
            </a:r>
          </a:p>
        </p:txBody>
      </p:sp>
      <p:grpSp>
        <p:nvGrpSpPr>
          <p:cNvPr id="3" name="组合 2"/>
          <p:cNvGrpSpPr/>
          <p:nvPr/>
        </p:nvGrpSpPr>
        <p:grpSpPr>
          <a:xfrm>
            <a:off x="311900" y="1248410"/>
            <a:ext cx="11590020" cy="3237550"/>
            <a:chOff x="311900" y="1248410"/>
            <a:chExt cx="11590020" cy="3237550"/>
          </a:xfrm>
        </p:grpSpPr>
        <p:graphicFrame>
          <p:nvGraphicFramePr>
            <p:cNvPr id="12" name="表格 11"/>
            <p:cNvGraphicFramePr/>
            <p:nvPr>
              <p:extLst>
                <p:ext uri="{D42A27DB-BD31-4B8C-83A1-F6EECF244321}">
                  <p14:modId xmlns:p14="http://schemas.microsoft.com/office/powerpoint/2010/main" val="157838204"/>
                </p:ext>
              </p:extLst>
            </p:nvPr>
          </p:nvGraphicFramePr>
          <p:xfrm>
            <a:off x="311900" y="1248410"/>
            <a:ext cx="11590020" cy="2460625"/>
          </p:xfrm>
          <a:graphic>
            <a:graphicData uri="http://schemas.openxmlformats.org/drawingml/2006/table">
              <a:tbl>
                <a:tblPr firstRow="1" bandRow="1">
                  <a:tableStyleId>{5C22544A-7EE6-4342-B048-85BDC9FD1C3A}</a:tableStyleId>
                </a:tblPr>
                <a:tblGrid>
                  <a:gridCol w="1287780">
                    <a:extLst>
                      <a:ext uri="{9D8B030D-6E8A-4147-A177-3AD203B41FA5}">
                        <a16:colId xmlns:a16="http://schemas.microsoft.com/office/drawing/2014/main" val="20000"/>
                      </a:ext>
                    </a:extLst>
                  </a:gridCol>
                  <a:gridCol w="800735">
                    <a:extLst>
                      <a:ext uri="{9D8B030D-6E8A-4147-A177-3AD203B41FA5}">
                        <a16:colId xmlns:a16="http://schemas.microsoft.com/office/drawing/2014/main" val="20001"/>
                      </a:ext>
                    </a:extLst>
                  </a:gridCol>
                  <a:gridCol w="417830">
                    <a:extLst>
                      <a:ext uri="{9D8B030D-6E8A-4147-A177-3AD203B41FA5}">
                        <a16:colId xmlns:a16="http://schemas.microsoft.com/office/drawing/2014/main" val="20002"/>
                      </a:ext>
                    </a:extLst>
                  </a:gridCol>
                  <a:gridCol w="1603375">
                    <a:extLst>
                      <a:ext uri="{9D8B030D-6E8A-4147-A177-3AD203B41FA5}">
                        <a16:colId xmlns:a16="http://schemas.microsoft.com/office/drawing/2014/main" val="20003"/>
                      </a:ext>
                    </a:extLst>
                  </a:gridCol>
                  <a:gridCol w="395605">
                    <a:extLst>
                      <a:ext uri="{9D8B030D-6E8A-4147-A177-3AD203B41FA5}">
                        <a16:colId xmlns:a16="http://schemas.microsoft.com/office/drawing/2014/main" val="20004"/>
                      </a:ext>
                    </a:extLst>
                  </a:gridCol>
                  <a:gridCol w="2084070">
                    <a:extLst>
                      <a:ext uri="{9D8B030D-6E8A-4147-A177-3AD203B41FA5}">
                        <a16:colId xmlns:a16="http://schemas.microsoft.com/office/drawing/2014/main" val="20005"/>
                      </a:ext>
                    </a:extLst>
                  </a:gridCol>
                  <a:gridCol w="1437640">
                    <a:extLst>
                      <a:ext uri="{9D8B030D-6E8A-4147-A177-3AD203B41FA5}">
                        <a16:colId xmlns:a16="http://schemas.microsoft.com/office/drawing/2014/main" val="20006"/>
                      </a:ext>
                    </a:extLst>
                  </a:gridCol>
                  <a:gridCol w="935355">
                    <a:extLst>
                      <a:ext uri="{9D8B030D-6E8A-4147-A177-3AD203B41FA5}">
                        <a16:colId xmlns:a16="http://schemas.microsoft.com/office/drawing/2014/main" val="20007"/>
                      </a:ext>
                    </a:extLst>
                  </a:gridCol>
                  <a:gridCol w="367030">
                    <a:extLst>
                      <a:ext uri="{9D8B030D-6E8A-4147-A177-3AD203B41FA5}">
                        <a16:colId xmlns:a16="http://schemas.microsoft.com/office/drawing/2014/main" val="20008"/>
                      </a:ext>
                    </a:extLst>
                  </a:gridCol>
                  <a:gridCol w="1130300">
                    <a:extLst>
                      <a:ext uri="{9D8B030D-6E8A-4147-A177-3AD203B41FA5}">
                        <a16:colId xmlns:a16="http://schemas.microsoft.com/office/drawing/2014/main" val="20009"/>
                      </a:ext>
                    </a:extLst>
                  </a:gridCol>
                  <a:gridCol w="1130300">
                    <a:extLst>
                      <a:ext uri="{9D8B030D-6E8A-4147-A177-3AD203B41FA5}">
                        <a16:colId xmlns:a16="http://schemas.microsoft.com/office/drawing/2014/main" val="20010"/>
                      </a:ext>
                    </a:extLst>
                  </a:gridCol>
                </a:tblGrid>
                <a:tr h="448310">
                  <a:tc gridSpan="11">
                    <a:txBody>
                      <a:bodyPr/>
                      <a:lstStyle/>
                      <a:p>
                        <a:pPr algn="ctr">
                          <a:buNone/>
                        </a:pPr>
                        <a:r>
                          <a:rPr lang="en-US" altLang="zh-CN">
                            <a:solidFill>
                              <a:srgbClr val="FF8D41"/>
                            </a:solidFill>
                          </a:rPr>
                          <a:t>data of TxB (N inputs &amp; M outputs)</a:t>
                        </a:r>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2012315">
                  <a:tc>
                    <a:txBody>
                      <a:bodyPr/>
                      <a:lstStyle/>
                      <a:p>
                        <a:pPr>
                          <a:buNone/>
                        </a:pPr>
                        <a:r>
                          <a:rPr lang="zh-CN" altLang="en-US" sz="1600"/>
                          <a:t>Version，</a:t>
                        </a:r>
                      </a:p>
                      <a:p>
                        <a:pPr>
                          <a:buNone/>
                        </a:pPr>
                        <a:r>
                          <a:rPr lang="zh-CN" altLang="en-US" sz="1600"/>
                          <a:t>Input</a:t>
                        </a:r>
                        <a:r>
                          <a:rPr lang="en-US" altLang="zh-CN" sz="1600"/>
                          <a:t>C</a:t>
                        </a:r>
                        <a:r>
                          <a:rPr lang="zh-CN" altLang="en-US" sz="1600"/>
                          <a:t>ount</a:t>
                        </a:r>
                      </a:p>
                    </a:txBody>
                    <a:tcPr/>
                  </a:tc>
                  <a:tc>
                    <a:txBody>
                      <a:bodyPr/>
                      <a:lstStyle/>
                      <a:p>
                        <a:pPr>
                          <a:buNone/>
                        </a:pPr>
                        <a:r>
                          <a:rPr lang="en-US" altLang="zh-CN" sz="1600"/>
                          <a:t>Input1</a:t>
                        </a:r>
                      </a:p>
                    </a:txBody>
                    <a:tcPr/>
                  </a:tc>
                  <a:tc>
                    <a:txBody>
                      <a:bodyPr/>
                      <a:lstStyle/>
                      <a:p>
                        <a:pPr>
                          <a:buNone/>
                        </a:pPr>
                        <a:r>
                          <a:rPr lang="en-US" altLang="zh-CN" sz="1600"/>
                          <a:t>...</a:t>
                        </a:r>
                      </a:p>
                    </a:txBody>
                    <a:tcPr/>
                  </a:tc>
                  <a:tc>
                    <a:txBody>
                      <a:bodyPr/>
                      <a:lstStyle/>
                      <a:p>
                        <a:pPr>
                          <a:buNone/>
                        </a:pPr>
                        <a:r>
                          <a:rPr lang="en-US" altLang="zh-CN" sz="1600" smtClean="0"/>
                          <a:t>InputForm</a:t>
                        </a:r>
                        <a:r>
                          <a:rPr lang="en-US" altLang="zh-CN" sz="1600" smtClean="0">
                            <a:solidFill>
                              <a:srgbClr val="FF3300"/>
                            </a:solidFill>
                          </a:rPr>
                          <a:t>TxA</a:t>
                        </a:r>
                        <a:endParaRPr lang="en-US" altLang="zh-CN" sz="1600">
                          <a:solidFill>
                            <a:srgbClr val="FF3300"/>
                          </a:solidFill>
                        </a:endParaRPr>
                      </a:p>
                    </a:txBody>
                    <a:tcPr/>
                  </a:tc>
                  <a:tc>
                    <a:txBody>
                      <a:bodyPr/>
                      <a:lstStyle/>
                      <a:p>
                        <a:pPr>
                          <a:buNone/>
                        </a:pPr>
                        <a:r>
                          <a:rPr lang="en-US" altLang="zh-CN" sz="1600"/>
                          <a:t>...</a:t>
                        </a:r>
                      </a:p>
                    </a:txBody>
                    <a:tcPr/>
                  </a:tc>
                  <a:tc>
                    <a:txBody>
                      <a:bodyPr/>
                      <a:lstStyle/>
                      <a:p>
                        <a:pPr>
                          <a:buNone/>
                        </a:pPr>
                        <a:endParaRPr lang="zh-CN" altLang="en-US" sz="1600"/>
                      </a:p>
                    </a:txBody>
                    <a:tcPr/>
                  </a:tc>
                  <a:tc>
                    <a:txBody>
                      <a:bodyPr/>
                      <a:lstStyle/>
                      <a:p>
                        <a:pPr>
                          <a:buNone/>
                        </a:pPr>
                        <a:r>
                          <a:rPr lang="en-US" altLang="zh-CN" sz="1600"/>
                          <a:t>OutputCount</a:t>
                        </a:r>
                      </a:p>
                    </a:txBody>
                    <a:tcPr/>
                  </a:tc>
                  <a:tc>
                    <a:txBody>
                      <a:bodyPr/>
                      <a:lstStyle/>
                      <a:p>
                        <a:pPr>
                          <a:buNone/>
                        </a:pPr>
                        <a:r>
                          <a:rPr lang="en-US" altLang="zh-CN" sz="1600"/>
                          <a:t>Output1</a:t>
                        </a:r>
                      </a:p>
                    </a:txBody>
                    <a:tcPr/>
                  </a:tc>
                  <a:tc>
                    <a:txBody>
                      <a:bodyPr/>
                      <a:lstStyle/>
                      <a:p>
                        <a:pPr>
                          <a:buNone/>
                        </a:pPr>
                        <a:r>
                          <a:rPr lang="en-US" altLang="zh-CN" sz="1600">
                            <a:sym typeface="+mn-ea"/>
                          </a:rPr>
                          <a:t>...</a:t>
                        </a:r>
                        <a:endParaRPr lang="zh-CN" altLang="en-US" sz="1600"/>
                      </a:p>
                    </a:txBody>
                    <a:tcPr/>
                  </a:tc>
                  <a:tc>
                    <a:txBody>
                      <a:bodyPr/>
                      <a:lstStyle/>
                      <a:p>
                        <a:pPr>
                          <a:buNone/>
                        </a:pPr>
                        <a:r>
                          <a:rPr lang="en-US" altLang="zh-CN" sz="1600">
                            <a:sym typeface="+mn-ea"/>
                          </a:rPr>
                          <a:t>OutputM</a:t>
                        </a:r>
                        <a:endParaRPr lang="zh-CN" altLang="en-US" sz="1600"/>
                      </a:p>
                    </a:txBody>
                    <a:tcPr/>
                  </a:tc>
                  <a:tc>
                    <a:txBody>
                      <a:bodyPr/>
                      <a:lstStyle/>
                      <a:p>
                        <a:pPr>
                          <a:buNone/>
                        </a:pPr>
                        <a:r>
                          <a:rPr lang="en-US" altLang="zh-CN" sz="1600"/>
                          <a:t>locktime</a:t>
                        </a:r>
                      </a:p>
                    </a:txBody>
                    <a:tcPr/>
                  </a:tc>
                  <a:extLst>
                    <a:ext uri="{0D108BD9-81ED-4DB2-BD59-A6C34878D82A}">
                      <a16:rowId xmlns:a16="http://schemas.microsoft.com/office/drawing/2014/main" val="10001"/>
                    </a:ext>
                  </a:extLst>
                </a:tr>
              </a:tbl>
            </a:graphicData>
          </a:graphic>
        </p:graphicFrame>
        <p:sp>
          <p:nvSpPr>
            <p:cNvPr id="17" name="左大括号 16"/>
            <p:cNvSpPr/>
            <p:nvPr/>
          </p:nvSpPr>
          <p:spPr>
            <a:xfrm rot="16200000">
              <a:off x="2398957" y="1724212"/>
              <a:ext cx="247015" cy="4371600"/>
            </a:xfrm>
            <a:prstGeom prst="leftBrace">
              <a:avLst>
                <a:gd name="adj1" fmla="val 8333"/>
                <a:gd name="adj2" fmla="val 5092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左大括号 17"/>
            <p:cNvSpPr/>
            <p:nvPr/>
          </p:nvSpPr>
          <p:spPr>
            <a:xfrm rot="16200000">
              <a:off x="8181585" y="313503"/>
              <a:ext cx="246698" cy="7193338"/>
            </a:xfrm>
            <a:prstGeom prst="leftBrace">
              <a:avLst>
                <a:gd name="adj1" fmla="val 8333"/>
                <a:gd name="adj2" fmla="val 5092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文本框 19"/>
            <p:cNvSpPr txBox="1"/>
            <p:nvPr/>
          </p:nvSpPr>
          <p:spPr>
            <a:xfrm>
              <a:off x="7654694" y="4116628"/>
              <a:ext cx="1441420" cy="369332"/>
            </a:xfrm>
            <a:prstGeom prst="rect">
              <a:avLst/>
            </a:prstGeom>
            <a:noFill/>
          </p:spPr>
          <p:txBody>
            <a:bodyPr wrap="none" rtlCol="0" anchor="t">
              <a:spAutoFit/>
            </a:bodyPr>
            <a:lstStyle/>
            <a:p>
              <a:pPr algn="l"/>
              <a:r>
                <a:rPr lang="en-US" altLang="zh-CN">
                  <a:solidFill>
                    <a:srgbClr val="FF0000"/>
                  </a:solidFill>
                  <a:sym typeface="+mn-ea"/>
                </a:rPr>
                <a:t>B.data.part2</a:t>
              </a:r>
              <a:endParaRPr lang="zh-CN" altLang="en-US">
                <a:solidFill>
                  <a:srgbClr val="FF0000"/>
                </a:solidFill>
              </a:endParaRPr>
            </a:p>
          </p:txBody>
        </p:sp>
        <p:sp>
          <p:nvSpPr>
            <p:cNvPr id="21" name="文本框 20"/>
            <p:cNvSpPr txBox="1"/>
            <p:nvPr/>
          </p:nvSpPr>
          <p:spPr>
            <a:xfrm>
              <a:off x="1872224" y="4105755"/>
              <a:ext cx="1441420" cy="369332"/>
            </a:xfrm>
            <a:prstGeom prst="rect">
              <a:avLst/>
            </a:prstGeom>
            <a:noFill/>
          </p:spPr>
          <p:txBody>
            <a:bodyPr wrap="none" rtlCol="0" anchor="t">
              <a:spAutoFit/>
            </a:bodyPr>
            <a:lstStyle/>
            <a:p>
              <a:pPr algn="l"/>
              <a:r>
                <a:rPr lang="en-US" altLang="zh-CN">
                  <a:solidFill>
                    <a:srgbClr val="FF0000"/>
                  </a:solidFill>
                  <a:sym typeface="+mn-ea"/>
                </a:rPr>
                <a:t>B.data.part1</a:t>
              </a:r>
              <a:endParaRPr lang="zh-CN" altLang="en-US">
                <a:solidFill>
                  <a:srgbClr val="FF0000"/>
                </a:solidFill>
              </a:endParaRPr>
            </a:p>
          </p:txBody>
        </p:sp>
        <p:graphicFrame>
          <p:nvGraphicFramePr>
            <p:cNvPr id="23" name="表格 22"/>
            <p:cNvGraphicFramePr/>
            <p:nvPr>
              <p:extLst>
                <p:ext uri="{D42A27DB-BD31-4B8C-83A1-F6EECF244321}">
                  <p14:modId xmlns:p14="http://schemas.microsoft.com/office/powerpoint/2010/main" val="2375923905"/>
                </p:ext>
              </p:extLst>
            </p:nvPr>
          </p:nvGraphicFramePr>
          <p:xfrm>
            <a:off x="4878185" y="1781175"/>
            <a:ext cx="1963420" cy="1828800"/>
          </p:xfrm>
          <a:graphic>
            <a:graphicData uri="http://schemas.openxmlformats.org/drawingml/2006/table">
              <a:tbl>
                <a:tblPr firstRow="1" bandRow="1">
                  <a:tableStyleId>{5940675A-B579-460E-94D1-54222C63F5DA}</a:tableStyleId>
                </a:tblPr>
                <a:tblGrid>
                  <a:gridCol w="1963420">
                    <a:extLst>
                      <a:ext uri="{9D8B030D-6E8A-4147-A177-3AD203B41FA5}">
                        <a16:colId xmlns:a16="http://schemas.microsoft.com/office/drawing/2014/main" val="20000"/>
                      </a:ext>
                    </a:extLst>
                  </a:gridCol>
                </a:tblGrid>
                <a:tr h="365760">
                  <a:tc>
                    <a:txBody>
                      <a:bodyPr/>
                      <a:lstStyle/>
                      <a:p>
                        <a:pPr>
                          <a:buNone/>
                        </a:pPr>
                        <a:r>
                          <a:rPr lang="en-US" altLang="zh-CN" sz="1600"/>
                          <a:t>InputN.txid</a:t>
                        </a:r>
                      </a:p>
                    </a:txBody>
                    <a:tcPr/>
                  </a:tc>
                  <a:extLst>
                    <a:ext uri="{0D108BD9-81ED-4DB2-BD59-A6C34878D82A}">
                      <a16:rowId xmlns:a16="http://schemas.microsoft.com/office/drawing/2014/main" val="10000"/>
                    </a:ext>
                  </a:extLst>
                </a:tr>
                <a:tr h="365760">
                  <a:tc>
                    <a:txBody>
                      <a:bodyPr/>
                      <a:lstStyle/>
                      <a:p>
                        <a:pPr>
                          <a:buNone/>
                        </a:pPr>
                        <a:r>
                          <a:rPr lang="en-US" altLang="zh-CN" sz="1600">
                            <a:sym typeface="+mn-ea"/>
                          </a:rPr>
                          <a:t>InputN.vout</a:t>
                        </a:r>
                        <a:endParaRPr lang="en-US" altLang="zh-CN" sz="1600"/>
                      </a:p>
                    </a:txBody>
                    <a:tcPr/>
                  </a:tc>
                  <a:extLst>
                    <a:ext uri="{0D108BD9-81ED-4DB2-BD59-A6C34878D82A}">
                      <a16:rowId xmlns:a16="http://schemas.microsoft.com/office/drawing/2014/main" val="10001"/>
                    </a:ext>
                  </a:extLst>
                </a:tr>
                <a:tr h="365760">
                  <a:tc>
                    <a:txBody>
                      <a:bodyPr/>
                      <a:lstStyle/>
                      <a:p>
                        <a:pPr>
                          <a:buNone/>
                        </a:pPr>
                        <a:r>
                          <a:rPr lang="en-US" altLang="zh-CN" sz="1600">
                            <a:sym typeface="+mn-ea"/>
                          </a:rPr>
                          <a:t>InputN.unlocksize</a:t>
                        </a:r>
                        <a:endParaRPr lang="en-US" altLang="zh-CN" sz="1600"/>
                      </a:p>
                    </a:txBody>
                    <a:tcPr/>
                  </a:tc>
                  <a:extLst>
                    <a:ext uri="{0D108BD9-81ED-4DB2-BD59-A6C34878D82A}">
                      <a16:rowId xmlns:a16="http://schemas.microsoft.com/office/drawing/2014/main" val="10002"/>
                    </a:ext>
                  </a:extLst>
                </a:tr>
                <a:tr h="365760">
                  <a:tc>
                    <a:txBody>
                      <a:bodyPr/>
                      <a:lstStyle/>
                      <a:p>
                        <a:pPr>
                          <a:buNone/>
                        </a:pPr>
                        <a:r>
                          <a:rPr lang="en-US" altLang="zh-CN" sz="1600">
                            <a:sym typeface="+mn-ea"/>
                          </a:rPr>
                          <a:t>InputN.unlockdata</a:t>
                        </a:r>
                        <a:endParaRPr lang="zh-CN" altLang="en-US" sz="1600"/>
                      </a:p>
                    </a:txBody>
                    <a:tcPr/>
                  </a:tc>
                  <a:extLst>
                    <a:ext uri="{0D108BD9-81ED-4DB2-BD59-A6C34878D82A}">
                      <a16:rowId xmlns:a16="http://schemas.microsoft.com/office/drawing/2014/main" val="10003"/>
                    </a:ext>
                  </a:extLst>
                </a:tr>
                <a:tr h="365760">
                  <a:tc>
                    <a:txBody>
                      <a:bodyPr/>
                      <a:lstStyle/>
                      <a:p>
                        <a:pPr>
                          <a:buNone/>
                        </a:pPr>
                        <a:r>
                          <a:rPr lang="en-US" altLang="zh-CN" sz="1600">
                            <a:sym typeface="+mn-ea"/>
                          </a:rPr>
                          <a:t>InputN.sequence</a:t>
                        </a:r>
                        <a:endParaRPr lang="zh-CN" altLang="en-US" sz="1600"/>
                      </a:p>
                    </a:txBody>
                    <a:tcPr/>
                  </a:tc>
                  <a:extLst>
                    <a:ext uri="{0D108BD9-81ED-4DB2-BD59-A6C34878D82A}">
                      <a16:rowId xmlns:a16="http://schemas.microsoft.com/office/drawing/2014/main" val="10004"/>
                    </a:ext>
                  </a:extLst>
                </a:tr>
              </a:tbl>
            </a:graphicData>
          </a:graphic>
        </p:graphicFrame>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936041"/>
          </a:xfrm>
        </p:spPr>
        <p:txBody>
          <a:bodyPr/>
          <a:lstStyle/>
          <a:p>
            <a:r>
              <a:rPr lang="zh-CN" altLang="en-US"/>
              <a:t>解决</a:t>
            </a:r>
            <a:r>
              <a:rPr lang="en-US" altLang="zh-CN">
                <a:sym typeface="+mn-ea"/>
              </a:rPr>
              <a:t>verify a transaction’s parents’ parents</a:t>
            </a:r>
            <a:r>
              <a:rPr lang="zh-CN" altLang="en-US">
                <a:sym typeface="+mn-ea"/>
              </a:rPr>
              <a:t>时数据</a:t>
            </a:r>
            <a:r>
              <a:rPr lang="zh-CN" altLang="en-US"/>
              <a:t>膨胀的方法流程</a:t>
            </a:r>
          </a:p>
        </p:txBody>
      </p:sp>
      <p:sp>
        <p:nvSpPr>
          <p:cNvPr id="3" name="内容占位符 2"/>
          <p:cNvSpPr>
            <a:spLocks noGrp="1"/>
          </p:cNvSpPr>
          <p:nvPr>
            <p:ph idx="1"/>
          </p:nvPr>
        </p:nvSpPr>
        <p:spPr>
          <a:xfrm>
            <a:off x="269823" y="1393826"/>
            <a:ext cx="11677338" cy="5276798"/>
          </a:xfrm>
        </p:spPr>
        <p:txBody>
          <a:bodyPr>
            <a:normAutofit fontScale="95000"/>
          </a:bodyPr>
          <a:lstStyle/>
          <a:p>
            <a:pPr marL="0" indent="0">
              <a:lnSpc>
                <a:spcPct val="100000"/>
              </a:lnSpc>
              <a:buNone/>
            </a:pPr>
            <a:r>
              <a:rPr lang="en-US" altLang="zh-CN">
                <a:solidFill>
                  <a:schemeClr val="tx1"/>
                </a:solidFill>
              </a:rPr>
              <a:t>1. </a:t>
            </a:r>
            <a:r>
              <a:rPr lang="zh-CN" altLang="en-US">
                <a:solidFill>
                  <a:schemeClr val="tx1"/>
                </a:solidFill>
              </a:rPr>
              <a:t>对</a:t>
            </a:r>
            <a:r>
              <a:rPr lang="en-US" altLang="zh-CN">
                <a:solidFill>
                  <a:schemeClr val="tx1"/>
                </a:solidFill>
              </a:rPr>
              <a:t>TxC</a:t>
            </a:r>
            <a:r>
              <a:rPr lang="zh-CN" altLang="en-US">
                <a:solidFill>
                  <a:schemeClr val="tx1"/>
                </a:solidFill>
              </a:rPr>
              <a:t>的某个的输入（</a:t>
            </a:r>
            <a:r>
              <a:rPr lang="en-US" altLang="zh-CN">
                <a:solidFill>
                  <a:schemeClr val="tx1"/>
                </a:solidFill>
                <a:sym typeface="+mn-ea"/>
              </a:rPr>
              <a:t>TxC.InputX</a:t>
            </a:r>
            <a:r>
              <a:rPr lang="zh-CN" altLang="en-US">
                <a:solidFill>
                  <a:schemeClr val="tx1"/>
                </a:solidFill>
              </a:rPr>
              <a:t>）的</a:t>
            </a:r>
            <a:r>
              <a:rPr lang="zh-CN" altLang="en-US">
                <a:solidFill>
                  <a:schemeClr val="tx1"/>
                </a:solidFill>
                <a:sym typeface="+mn-ea"/>
              </a:rPr>
              <a:t>验证，其</a:t>
            </a:r>
            <a:r>
              <a:rPr lang="zh-CN" altLang="en-US">
                <a:solidFill>
                  <a:schemeClr val="tx1"/>
                </a:solidFill>
              </a:rPr>
              <a:t>应用了</a:t>
            </a:r>
            <a:r>
              <a:rPr lang="en-US" altLang="zh-CN">
                <a:solidFill>
                  <a:schemeClr val="tx1"/>
                </a:solidFill>
              </a:rPr>
              <a:t>OP_PUSH_TX</a:t>
            </a:r>
            <a:r>
              <a:rPr lang="zh-CN" altLang="en-US">
                <a:solidFill>
                  <a:schemeClr val="tx1"/>
                </a:solidFill>
              </a:rPr>
              <a:t>技术，相应脚本利用</a:t>
            </a:r>
            <a:r>
              <a:rPr lang="en-US" altLang="zh-CN">
                <a:solidFill>
                  <a:schemeClr val="tx1"/>
                </a:solidFill>
              </a:rPr>
              <a:t>preimage(T</a:t>
            </a:r>
            <a:r>
              <a:rPr lang="en-US" altLang="zh-CN">
                <a:solidFill>
                  <a:schemeClr val="tx1"/>
                </a:solidFill>
                <a:sym typeface="+mn-ea"/>
              </a:rPr>
              <a:t>xC</a:t>
            </a:r>
            <a:r>
              <a:rPr lang="en-US" altLang="zh-CN">
                <a:solidFill>
                  <a:schemeClr val="tx1"/>
                </a:solidFill>
              </a:rPr>
              <a:t>)</a:t>
            </a:r>
            <a:r>
              <a:rPr lang="zh-CN" altLang="en-US">
                <a:solidFill>
                  <a:schemeClr val="tx1"/>
                </a:solidFill>
              </a:rPr>
              <a:t>编写了代码可以获取数据：</a:t>
            </a:r>
            <a:r>
              <a:rPr lang="en-US" altLang="zh-CN">
                <a:solidFill>
                  <a:schemeClr val="tx1"/>
                </a:solidFill>
              </a:rPr>
              <a:t>TxC.InputX.txid=TXID(TxB)</a:t>
            </a:r>
            <a:r>
              <a:rPr lang="zh-CN" altLang="en-US">
                <a:solidFill>
                  <a:schemeClr val="tx1"/>
                </a:solidFill>
              </a:rPr>
              <a:t>，根据获取的</a:t>
            </a:r>
            <a:r>
              <a:rPr lang="en-US" altLang="zh-CN">
                <a:solidFill>
                  <a:schemeClr val="tx1"/>
                </a:solidFill>
                <a:sym typeface="+mn-ea"/>
              </a:rPr>
              <a:t>TXID(TxB)</a:t>
            </a:r>
            <a:r>
              <a:rPr lang="zh-CN" altLang="en-US">
                <a:solidFill>
                  <a:schemeClr val="tx1"/>
                </a:solidFill>
                <a:sym typeface="+mn-ea"/>
              </a:rPr>
              <a:t>，通过</a:t>
            </a:r>
            <a:r>
              <a:rPr lang="en-US" altLang="zh-CN">
                <a:solidFill>
                  <a:schemeClr val="tx1"/>
                </a:solidFill>
                <a:sym typeface="+mn-ea"/>
              </a:rPr>
              <a:t>TXID(TxB)=Hash(partialHash(B.data.part1)||B.data.part2)</a:t>
            </a:r>
            <a:r>
              <a:rPr lang="zh-CN" altLang="en-US">
                <a:solidFill>
                  <a:schemeClr val="tx1"/>
                </a:solidFill>
                <a:sym typeface="+mn-ea"/>
              </a:rPr>
              <a:t>来验证输入的</a:t>
            </a:r>
            <a:r>
              <a:rPr lang="en-US" altLang="zh-CN">
                <a:solidFill>
                  <a:schemeClr val="tx1"/>
                </a:solidFill>
                <a:sym typeface="+mn-ea"/>
              </a:rPr>
              <a:t>partialHash(B.data.part1)</a:t>
            </a:r>
            <a:r>
              <a:rPr lang="zh-CN" altLang="en-US">
                <a:solidFill>
                  <a:schemeClr val="tx1"/>
                </a:solidFill>
                <a:sym typeface="+mn-ea"/>
              </a:rPr>
              <a:t>与</a:t>
            </a:r>
            <a:r>
              <a:rPr lang="en-US" altLang="zh-CN">
                <a:solidFill>
                  <a:schemeClr val="tx1"/>
                </a:solidFill>
                <a:sym typeface="+mn-ea"/>
              </a:rPr>
              <a:t>B.data.part2</a:t>
            </a:r>
            <a:r>
              <a:rPr lang="zh-CN" altLang="en-US">
                <a:solidFill>
                  <a:schemeClr val="tx1"/>
                </a:solidFill>
                <a:sym typeface="+mn-ea"/>
              </a:rPr>
              <a:t>数据的正确性。</a:t>
            </a:r>
          </a:p>
          <a:p>
            <a:pPr marL="0" indent="0">
              <a:lnSpc>
                <a:spcPct val="100000"/>
              </a:lnSpc>
              <a:buNone/>
            </a:pPr>
            <a:r>
              <a:rPr lang="en-US" altLang="zh-CN" smtClean="0">
                <a:solidFill>
                  <a:schemeClr val="tx1"/>
                </a:solidFill>
                <a:sym typeface="+mn-ea"/>
              </a:rPr>
              <a:t>2</a:t>
            </a:r>
            <a:r>
              <a:rPr lang="en-US" altLang="zh-CN">
                <a:solidFill>
                  <a:schemeClr val="tx1"/>
                </a:solidFill>
                <a:sym typeface="+mn-ea"/>
              </a:rPr>
              <a:t>. </a:t>
            </a:r>
            <a:r>
              <a:rPr lang="zh-CN" altLang="en-US">
                <a:solidFill>
                  <a:schemeClr val="tx1"/>
                </a:solidFill>
                <a:sym typeface="+mn-ea"/>
              </a:rPr>
              <a:t>根据得到的验证正确的</a:t>
            </a:r>
            <a:r>
              <a:rPr lang="en-US" altLang="zh-CN">
                <a:solidFill>
                  <a:schemeClr val="tx1"/>
                </a:solidFill>
                <a:sym typeface="+mn-ea"/>
              </a:rPr>
              <a:t>B.data.part2</a:t>
            </a:r>
            <a:r>
              <a:rPr lang="zh-CN" altLang="en-US">
                <a:solidFill>
                  <a:schemeClr val="tx1"/>
                </a:solidFill>
                <a:sym typeface="+mn-ea"/>
              </a:rPr>
              <a:t>数据，得到验证正确的</a:t>
            </a:r>
            <a:r>
              <a:rPr lang="en-US" altLang="zh-CN">
                <a:solidFill>
                  <a:schemeClr val="tx1"/>
                </a:solidFill>
                <a:sym typeface="+mn-ea"/>
              </a:rPr>
              <a:t>TxB.InputN.txid</a:t>
            </a:r>
            <a:r>
              <a:rPr lang="zh-CN" altLang="en-US">
                <a:solidFill>
                  <a:schemeClr val="tx1"/>
                </a:solidFill>
                <a:sym typeface="+mn-ea"/>
              </a:rPr>
              <a:t>与</a:t>
            </a:r>
            <a:r>
              <a:rPr lang="en-US" altLang="zh-CN">
                <a:solidFill>
                  <a:schemeClr val="tx1"/>
                </a:solidFill>
                <a:sym typeface="+mn-ea"/>
              </a:rPr>
              <a:t>TxB.InputN.vout</a:t>
            </a:r>
            <a:r>
              <a:rPr lang="zh-CN" altLang="en-US">
                <a:solidFill>
                  <a:schemeClr val="tx1"/>
                </a:solidFill>
                <a:sym typeface="+mn-ea"/>
              </a:rPr>
              <a:t>，标记这两个数据所指向的交易为</a:t>
            </a:r>
            <a:r>
              <a:rPr lang="en-US" altLang="zh-CN">
                <a:solidFill>
                  <a:schemeClr val="tx1"/>
                </a:solidFill>
                <a:sym typeface="+mn-ea"/>
              </a:rPr>
              <a:t>TxD</a:t>
            </a:r>
            <a:r>
              <a:rPr lang="zh-CN" altLang="en-US">
                <a:solidFill>
                  <a:schemeClr val="tx1"/>
                </a:solidFill>
                <a:sym typeface="+mn-ea"/>
              </a:rPr>
              <a:t>，通过</a:t>
            </a:r>
            <a:r>
              <a:rPr lang="en-US" altLang="zh-CN">
                <a:solidFill>
                  <a:schemeClr val="tx1"/>
                </a:solidFill>
                <a:sym typeface="+mn-ea"/>
              </a:rPr>
              <a:t>TxB.InputN.txid=Hash</a:t>
            </a:r>
            <a:r>
              <a:rPr lang="zh-CN" altLang="en-US">
                <a:solidFill>
                  <a:schemeClr val="tx1"/>
                </a:solidFill>
                <a:sym typeface="+mn-ea"/>
              </a:rPr>
              <a:t>（</a:t>
            </a:r>
            <a:r>
              <a:rPr lang="en-US" altLang="zh-CN">
                <a:solidFill>
                  <a:schemeClr val="tx1"/>
                </a:solidFill>
                <a:sym typeface="+mn-ea"/>
              </a:rPr>
              <a:t>partialHash</a:t>
            </a:r>
            <a:r>
              <a:rPr lang="zh-CN" altLang="en-US">
                <a:solidFill>
                  <a:schemeClr val="tx1"/>
                </a:solidFill>
                <a:sym typeface="+mn-ea"/>
              </a:rPr>
              <a:t>（</a:t>
            </a:r>
            <a:r>
              <a:rPr lang="en-US" altLang="zh-CN">
                <a:solidFill>
                  <a:schemeClr val="tx1"/>
                </a:solidFill>
                <a:sym typeface="+mn-ea"/>
              </a:rPr>
              <a:t>TxD.frontpart</a:t>
            </a:r>
            <a:r>
              <a:rPr lang="zh-CN" altLang="en-US">
                <a:solidFill>
                  <a:schemeClr val="tx1"/>
                </a:solidFill>
                <a:sym typeface="+mn-ea"/>
              </a:rPr>
              <a:t>）</a:t>
            </a:r>
            <a:r>
              <a:rPr lang="en-US" altLang="zh-CN">
                <a:solidFill>
                  <a:schemeClr val="tx1"/>
                </a:solidFill>
                <a:sym typeface="+mn-ea"/>
              </a:rPr>
              <a:t>|| TxD.lastpart</a:t>
            </a:r>
            <a:r>
              <a:rPr lang="zh-CN" altLang="en-US">
                <a:solidFill>
                  <a:schemeClr val="tx1"/>
                </a:solidFill>
                <a:sym typeface="+mn-ea"/>
              </a:rPr>
              <a:t>）来获取验证正确的</a:t>
            </a:r>
            <a:r>
              <a:rPr lang="en-US" altLang="zh-CN">
                <a:solidFill>
                  <a:schemeClr val="tx1"/>
                </a:solidFill>
                <a:sym typeface="+mn-ea"/>
              </a:rPr>
              <a:t> TxD.lastpart </a:t>
            </a:r>
            <a:r>
              <a:rPr lang="zh-CN" altLang="en-US">
                <a:solidFill>
                  <a:schemeClr val="tx1"/>
                </a:solidFill>
                <a:sym typeface="+mn-ea"/>
              </a:rPr>
              <a:t>，并验证</a:t>
            </a:r>
            <a:r>
              <a:rPr lang="en-US" altLang="zh-CN">
                <a:solidFill>
                  <a:schemeClr val="tx1"/>
                </a:solidFill>
                <a:sym typeface="+mn-ea"/>
              </a:rPr>
              <a:t>TxB.InputN.txid</a:t>
            </a:r>
            <a:r>
              <a:rPr lang="zh-CN" altLang="en-US">
                <a:solidFill>
                  <a:schemeClr val="tx1"/>
                </a:solidFill>
                <a:sym typeface="+mn-ea"/>
              </a:rPr>
              <a:t>与</a:t>
            </a:r>
            <a:r>
              <a:rPr lang="en-US" altLang="zh-CN">
                <a:solidFill>
                  <a:schemeClr val="tx1"/>
                </a:solidFill>
                <a:sym typeface="+mn-ea"/>
              </a:rPr>
              <a:t>TxB.InputN.vout</a:t>
            </a:r>
            <a:r>
              <a:rPr lang="zh-CN" altLang="en-US">
                <a:solidFill>
                  <a:schemeClr val="tx1"/>
                </a:solidFill>
                <a:sym typeface="+mn-ea"/>
              </a:rPr>
              <a:t>指向的</a:t>
            </a:r>
            <a:r>
              <a:rPr lang="en-US" altLang="zh-CN">
                <a:solidFill>
                  <a:schemeClr val="tx1"/>
                </a:solidFill>
                <a:sym typeface="+mn-ea"/>
              </a:rPr>
              <a:t>Lockscript</a:t>
            </a:r>
            <a:r>
              <a:rPr lang="zh-CN" altLang="en-US">
                <a:solidFill>
                  <a:schemeClr val="tx1"/>
                </a:solidFill>
                <a:sym typeface="+mn-ea"/>
              </a:rPr>
              <a:t>确实应用了</a:t>
            </a:r>
            <a:r>
              <a:rPr lang="en-US" altLang="zh-CN">
                <a:solidFill>
                  <a:schemeClr val="tx1"/>
                </a:solidFill>
                <a:sym typeface="+mn-ea"/>
              </a:rPr>
              <a:t>OP_PUSH_TX</a:t>
            </a:r>
            <a:r>
              <a:rPr lang="zh-CN" altLang="en-US">
                <a:solidFill>
                  <a:schemeClr val="tx1"/>
                </a:solidFill>
                <a:sym typeface="+mn-ea"/>
              </a:rPr>
              <a:t>技术，其确实编写了对应的检查代码来保证“</a:t>
            </a:r>
            <a:r>
              <a:rPr lang="en-US" altLang="zh-CN">
                <a:solidFill>
                  <a:schemeClr val="tx1"/>
                </a:solidFill>
                <a:sym typeface="+mn-ea"/>
              </a:rPr>
              <a:t>InputN.unlockdata</a:t>
            </a:r>
            <a:r>
              <a:rPr lang="zh-CN" altLang="en-US">
                <a:solidFill>
                  <a:schemeClr val="tx1"/>
                </a:solidFill>
                <a:sym typeface="+mn-ea"/>
              </a:rPr>
              <a:t>中的数据包括</a:t>
            </a:r>
            <a:r>
              <a:rPr lang="en-US" altLang="zh-CN">
                <a:solidFill>
                  <a:schemeClr val="tx1"/>
                </a:solidFill>
                <a:sym typeface="+mn-ea"/>
              </a:rPr>
              <a:t> TxB </a:t>
            </a:r>
            <a:r>
              <a:rPr lang="zh-CN" altLang="en-US">
                <a:solidFill>
                  <a:schemeClr val="tx1"/>
                </a:solidFill>
                <a:sym typeface="+mn-ea"/>
              </a:rPr>
              <a:t>数据的所有</a:t>
            </a:r>
            <a:r>
              <a:rPr lang="en-US" altLang="zh-CN">
                <a:solidFill>
                  <a:schemeClr val="tx1"/>
                </a:solidFill>
                <a:sym typeface="+mn-ea"/>
              </a:rPr>
              <a:t>inputs</a:t>
            </a:r>
            <a:r>
              <a:rPr lang="zh-CN" altLang="en-US">
                <a:solidFill>
                  <a:schemeClr val="tx1"/>
                </a:solidFill>
                <a:sym typeface="+mn-ea"/>
              </a:rPr>
              <a:t>的</a:t>
            </a:r>
            <a:r>
              <a:rPr lang="en-US" altLang="zh-CN">
                <a:solidFill>
                  <a:schemeClr val="tx1"/>
                </a:solidFill>
                <a:sym typeface="+mn-ea"/>
              </a:rPr>
              <a:t>txid&amp;vout</a:t>
            </a:r>
            <a:r>
              <a:rPr lang="zh-CN" altLang="en-US">
                <a:solidFill>
                  <a:schemeClr val="tx1"/>
                </a:solidFill>
                <a:sym typeface="+mn-ea"/>
              </a:rPr>
              <a:t>”</a:t>
            </a:r>
          </a:p>
          <a:p>
            <a:pPr marL="0" indent="0">
              <a:lnSpc>
                <a:spcPct val="100000"/>
              </a:lnSpc>
              <a:buNone/>
            </a:pPr>
            <a:r>
              <a:rPr lang="en-US" altLang="zh-CN" smtClean="0">
                <a:solidFill>
                  <a:schemeClr val="tx1"/>
                </a:solidFill>
              </a:rPr>
              <a:t>3</a:t>
            </a:r>
            <a:r>
              <a:rPr lang="en-US" altLang="zh-CN">
                <a:solidFill>
                  <a:schemeClr val="tx1"/>
                </a:solidFill>
              </a:rPr>
              <a:t>. </a:t>
            </a:r>
            <a:r>
              <a:rPr lang="zh-CN" altLang="en-US">
                <a:solidFill>
                  <a:schemeClr val="tx1"/>
                </a:solidFill>
              </a:rPr>
              <a:t>根据</a:t>
            </a:r>
            <a:r>
              <a:rPr lang="en-US" altLang="zh-CN">
                <a:solidFill>
                  <a:schemeClr val="tx1"/>
                </a:solidFill>
              </a:rPr>
              <a:t>TxB</a:t>
            </a:r>
            <a:r>
              <a:rPr lang="zh-CN" altLang="en-US">
                <a:solidFill>
                  <a:schemeClr val="tx1"/>
                </a:solidFill>
              </a:rPr>
              <a:t>的</a:t>
            </a:r>
            <a:r>
              <a:rPr lang="en-US" altLang="zh-CN">
                <a:solidFill>
                  <a:schemeClr val="tx1"/>
                </a:solidFill>
                <a:sym typeface="+mn-ea"/>
              </a:rPr>
              <a:t>B.data.part2</a:t>
            </a:r>
            <a:r>
              <a:rPr lang="zh-CN" altLang="en-US">
                <a:solidFill>
                  <a:schemeClr val="tx1"/>
                </a:solidFill>
                <a:sym typeface="+mn-ea"/>
              </a:rPr>
              <a:t>数据中的可信的</a:t>
            </a:r>
            <a:r>
              <a:rPr lang="en-US" altLang="zh-CN">
                <a:solidFill>
                  <a:schemeClr val="tx1"/>
                </a:solidFill>
                <a:sym typeface="+mn-ea"/>
              </a:rPr>
              <a:t>InputN.unlockdata</a:t>
            </a:r>
            <a:r>
              <a:rPr lang="zh-CN" altLang="en-US">
                <a:solidFill>
                  <a:schemeClr val="tx1"/>
                </a:solidFill>
                <a:sym typeface="+mn-ea"/>
              </a:rPr>
              <a:t>数据，获得</a:t>
            </a:r>
            <a:r>
              <a:rPr lang="en-US" altLang="zh-CN">
                <a:solidFill>
                  <a:schemeClr val="tx1"/>
                </a:solidFill>
                <a:sym typeface="+mn-ea"/>
              </a:rPr>
              <a:t>TxB </a:t>
            </a:r>
            <a:r>
              <a:rPr lang="zh-CN" altLang="en-US">
                <a:solidFill>
                  <a:schemeClr val="tx1"/>
                </a:solidFill>
                <a:sym typeface="+mn-ea"/>
              </a:rPr>
              <a:t>数据的所有</a:t>
            </a:r>
            <a:r>
              <a:rPr lang="en-US" altLang="zh-CN">
                <a:solidFill>
                  <a:schemeClr val="tx1"/>
                </a:solidFill>
                <a:sym typeface="+mn-ea"/>
              </a:rPr>
              <a:t>inputs</a:t>
            </a:r>
            <a:r>
              <a:rPr lang="zh-CN" altLang="en-US">
                <a:solidFill>
                  <a:schemeClr val="tx1"/>
                </a:solidFill>
                <a:sym typeface="+mn-ea"/>
              </a:rPr>
              <a:t>的</a:t>
            </a:r>
            <a:r>
              <a:rPr lang="en-US" altLang="zh-CN">
                <a:solidFill>
                  <a:schemeClr val="tx1"/>
                </a:solidFill>
                <a:sym typeface="+mn-ea"/>
              </a:rPr>
              <a:t>txid&amp;vout</a:t>
            </a:r>
            <a:r>
              <a:rPr lang="zh-CN" altLang="en-US">
                <a:solidFill>
                  <a:schemeClr val="tx1"/>
                </a:solidFill>
                <a:sym typeface="+mn-ea"/>
              </a:rPr>
              <a:t>，即得到</a:t>
            </a:r>
            <a:r>
              <a:rPr lang="en-US" altLang="zh-CN">
                <a:solidFill>
                  <a:schemeClr val="tx1"/>
                </a:solidFill>
                <a:sym typeface="+mn-ea"/>
              </a:rPr>
              <a:t>TxA</a:t>
            </a:r>
            <a:r>
              <a:rPr lang="zh-CN" altLang="en-US">
                <a:solidFill>
                  <a:schemeClr val="tx1"/>
                </a:solidFill>
                <a:sym typeface="+mn-ea"/>
              </a:rPr>
              <a:t>数据的</a:t>
            </a:r>
            <a:r>
              <a:rPr lang="en-US" altLang="zh-CN">
                <a:solidFill>
                  <a:schemeClr val="tx1"/>
                </a:solidFill>
                <a:sym typeface="+mn-ea"/>
              </a:rPr>
              <a:t>TXID</a:t>
            </a:r>
            <a:r>
              <a:rPr lang="zh-CN" altLang="en-US">
                <a:solidFill>
                  <a:schemeClr val="tx1"/>
                </a:solidFill>
                <a:sym typeface="+mn-ea"/>
              </a:rPr>
              <a:t>，在这过程中使用给的</a:t>
            </a:r>
            <a:r>
              <a:rPr lang="en-US" altLang="zh-CN">
                <a:solidFill>
                  <a:schemeClr val="tx1"/>
                </a:solidFill>
                <a:sym typeface="+mn-ea"/>
              </a:rPr>
              <a:t> partialHash(B.data.part1)</a:t>
            </a:r>
            <a:r>
              <a:rPr lang="zh-CN" altLang="en-US">
                <a:solidFill>
                  <a:schemeClr val="tx1"/>
                </a:solidFill>
                <a:sym typeface="+mn-ea"/>
              </a:rPr>
              <a:t>、</a:t>
            </a:r>
            <a:r>
              <a:rPr lang="en-US" altLang="zh-CN">
                <a:solidFill>
                  <a:schemeClr val="tx1"/>
                </a:solidFill>
                <a:sym typeface="+mn-ea"/>
              </a:rPr>
              <a:t>B.data.part2</a:t>
            </a:r>
            <a:r>
              <a:rPr lang="zh-CN" altLang="en-US">
                <a:solidFill>
                  <a:schemeClr val="tx1"/>
                </a:solidFill>
                <a:sym typeface="+mn-ea"/>
              </a:rPr>
              <a:t>、</a:t>
            </a:r>
            <a:r>
              <a:rPr lang="en-US" altLang="zh-CN">
                <a:solidFill>
                  <a:schemeClr val="tx1"/>
                </a:solidFill>
                <a:sym typeface="+mn-ea"/>
              </a:rPr>
              <a:t>partialHash</a:t>
            </a:r>
            <a:r>
              <a:rPr lang="zh-CN" altLang="en-US">
                <a:solidFill>
                  <a:schemeClr val="tx1"/>
                </a:solidFill>
                <a:sym typeface="+mn-ea"/>
              </a:rPr>
              <a:t>（</a:t>
            </a:r>
            <a:r>
              <a:rPr lang="en-US" altLang="zh-CN">
                <a:solidFill>
                  <a:schemeClr val="tx1"/>
                </a:solidFill>
                <a:sym typeface="+mn-ea"/>
              </a:rPr>
              <a:t>TxD.frontpart</a:t>
            </a:r>
            <a:r>
              <a:rPr lang="zh-CN" altLang="en-US">
                <a:solidFill>
                  <a:schemeClr val="tx1"/>
                </a:solidFill>
                <a:sym typeface="+mn-ea"/>
              </a:rPr>
              <a:t>）、</a:t>
            </a:r>
            <a:r>
              <a:rPr lang="en-US" altLang="zh-CN">
                <a:solidFill>
                  <a:schemeClr val="tx1"/>
                </a:solidFill>
                <a:sym typeface="+mn-ea"/>
              </a:rPr>
              <a:t>TxD.lastpart</a:t>
            </a:r>
            <a:r>
              <a:rPr lang="zh-CN" altLang="en-US">
                <a:solidFill>
                  <a:schemeClr val="tx1"/>
                </a:solidFill>
                <a:sym typeface="+mn-ea"/>
              </a:rPr>
              <a:t>等数据均具有确定有限的大小。</a:t>
            </a:r>
          </a:p>
          <a:p>
            <a:pPr marL="0" indent="0">
              <a:lnSpc>
                <a:spcPct val="100000"/>
              </a:lnSpc>
              <a:buNone/>
            </a:pPr>
            <a:r>
              <a:rPr lang="en-US" altLang="zh-CN" smtClean="0">
                <a:solidFill>
                  <a:schemeClr val="tx1"/>
                </a:solidFill>
                <a:sym typeface="+mn-ea"/>
              </a:rPr>
              <a:t>4</a:t>
            </a:r>
            <a:r>
              <a:rPr lang="en-US" altLang="zh-CN">
                <a:solidFill>
                  <a:schemeClr val="tx1"/>
                </a:solidFill>
                <a:sym typeface="+mn-ea"/>
              </a:rPr>
              <a:t>. </a:t>
            </a:r>
            <a:r>
              <a:rPr lang="zh-CN" altLang="en-US">
                <a:solidFill>
                  <a:schemeClr val="tx1"/>
                </a:solidFill>
                <a:sym typeface="+mn-ea"/>
              </a:rPr>
              <a:t>根据获得的</a:t>
            </a:r>
            <a:r>
              <a:rPr lang="en-US" altLang="zh-CN">
                <a:solidFill>
                  <a:schemeClr val="tx1"/>
                </a:solidFill>
                <a:sym typeface="+mn-ea"/>
              </a:rPr>
              <a:t>TXID(TxA)</a:t>
            </a:r>
            <a:r>
              <a:rPr lang="zh-CN" altLang="en-US">
                <a:solidFill>
                  <a:schemeClr val="tx1"/>
                </a:solidFill>
                <a:sym typeface="+mn-ea"/>
              </a:rPr>
              <a:t>，可以通过</a:t>
            </a:r>
            <a:r>
              <a:rPr lang="en-US" altLang="zh-CN">
                <a:solidFill>
                  <a:schemeClr val="tx1"/>
                </a:solidFill>
                <a:sym typeface="+mn-ea"/>
              </a:rPr>
              <a:t>TXID(TxA)=Hash(partialHash</a:t>
            </a:r>
            <a:r>
              <a:rPr lang="zh-CN" altLang="en-US">
                <a:solidFill>
                  <a:schemeClr val="tx1"/>
                </a:solidFill>
                <a:sym typeface="+mn-ea"/>
              </a:rPr>
              <a:t>（</a:t>
            </a:r>
            <a:r>
              <a:rPr lang="en-US" altLang="zh-CN">
                <a:solidFill>
                  <a:schemeClr val="tx1"/>
                </a:solidFill>
                <a:sym typeface="+mn-ea"/>
              </a:rPr>
              <a:t>TxA.frontpart</a:t>
            </a:r>
            <a:r>
              <a:rPr lang="zh-CN" altLang="en-US">
                <a:solidFill>
                  <a:schemeClr val="tx1"/>
                </a:solidFill>
                <a:sym typeface="+mn-ea"/>
              </a:rPr>
              <a:t>）</a:t>
            </a:r>
            <a:r>
              <a:rPr lang="en-US" altLang="zh-CN">
                <a:solidFill>
                  <a:schemeClr val="tx1"/>
                </a:solidFill>
                <a:sym typeface="+mn-ea"/>
              </a:rPr>
              <a:t>|| TxA.lastpart)</a:t>
            </a:r>
            <a:r>
              <a:rPr lang="zh-CN" altLang="en-US">
                <a:solidFill>
                  <a:schemeClr val="tx1"/>
                </a:solidFill>
                <a:sym typeface="+mn-ea"/>
              </a:rPr>
              <a:t>来获取</a:t>
            </a:r>
            <a:r>
              <a:rPr lang="en-US" altLang="zh-CN">
                <a:solidFill>
                  <a:schemeClr val="tx1"/>
                </a:solidFill>
                <a:sym typeface="+mn-ea"/>
              </a:rPr>
              <a:t>TxA</a:t>
            </a:r>
            <a:r>
              <a:rPr lang="zh-CN" altLang="en-US">
                <a:solidFill>
                  <a:schemeClr val="tx1"/>
                </a:solidFill>
                <a:sym typeface="+mn-ea"/>
              </a:rPr>
              <a:t>中的所有输出数据，并可以验证其中的</a:t>
            </a:r>
            <a:r>
              <a:rPr lang="en-US" altLang="zh-CN">
                <a:solidFill>
                  <a:schemeClr val="tx1"/>
                </a:solidFill>
                <a:sym typeface="+mn-ea"/>
              </a:rPr>
              <a:t>LockScript</a:t>
            </a:r>
            <a:r>
              <a:rPr lang="zh-CN" altLang="en-US">
                <a:solidFill>
                  <a:schemeClr val="tx1"/>
                </a:solidFill>
                <a:sym typeface="+mn-ea"/>
              </a:rPr>
              <a:t>的内容符合</a:t>
            </a:r>
            <a:r>
              <a:rPr lang="en-US" altLang="zh-CN">
                <a:solidFill>
                  <a:schemeClr val="tx1"/>
                </a:solidFill>
                <a:sym typeface="+mn-ea"/>
              </a:rPr>
              <a:t>L1 Token</a:t>
            </a:r>
            <a:r>
              <a:rPr lang="zh-CN" altLang="en-US">
                <a:solidFill>
                  <a:schemeClr val="tx1"/>
                </a:solidFill>
                <a:sym typeface="+mn-ea"/>
              </a:rPr>
              <a:t>等</a:t>
            </a:r>
            <a:r>
              <a:rPr lang="en-US" altLang="zh-CN">
                <a:solidFill>
                  <a:schemeClr val="tx1"/>
                </a:solidFill>
                <a:sym typeface="+mn-ea"/>
              </a:rPr>
              <a:t>Contract</a:t>
            </a:r>
            <a:r>
              <a:rPr lang="zh-CN" altLang="en-US">
                <a:solidFill>
                  <a:schemeClr val="tx1"/>
                </a:solidFill>
                <a:sym typeface="+mn-ea"/>
              </a:rPr>
              <a:t>合约的要求。确保完成了</a:t>
            </a:r>
            <a:r>
              <a:rPr lang="en-US" altLang="zh-CN">
                <a:solidFill>
                  <a:schemeClr val="tx1"/>
                </a:solidFill>
                <a:sym typeface="+mn-ea"/>
              </a:rPr>
              <a:t>“back to genesis”</a:t>
            </a:r>
            <a:r>
              <a:rPr lang="zh-CN" altLang="en-US">
                <a:solidFill>
                  <a:schemeClr val="tx1"/>
                </a:solidFill>
                <a:sym typeface="+mn-ea"/>
              </a:rPr>
              <a:t>所需要的“</a:t>
            </a:r>
            <a:r>
              <a:rPr lang="en-US" altLang="zh-CN">
                <a:solidFill>
                  <a:schemeClr val="tx1"/>
                </a:solidFill>
                <a:sym typeface="+mn-ea"/>
              </a:rPr>
              <a:t>verify a transaction’s parents’ parents</a:t>
            </a:r>
            <a:r>
              <a:rPr lang="zh-CN" altLang="en-US">
                <a:solidFill>
                  <a:schemeClr val="tx1"/>
                </a:solidFill>
                <a:sym typeface="+mn-ea"/>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如何防止</a:t>
            </a:r>
            <a:r>
              <a:rPr lang="en-US" altLang="zh-CN" smtClean="0"/>
              <a:t>TxB</a:t>
            </a:r>
            <a:r>
              <a:rPr lang="zh-CN" altLang="en-US" smtClean="0"/>
              <a:t>最后一个交易输出使用一个伪造的</a:t>
            </a:r>
            <a:r>
              <a:rPr lang="en-US" altLang="zh-CN" smtClean="0"/>
              <a:t>OpReturn</a:t>
            </a:r>
            <a:r>
              <a:rPr lang="zh-CN" altLang="en-US" smtClean="0"/>
              <a:t>数据，来代替</a:t>
            </a:r>
            <a:r>
              <a:rPr lang="en-US" altLang="zh-CN" smtClean="0"/>
              <a:t>TxB.data.part2</a:t>
            </a:r>
            <a:r>
              <a:rPr lang="zh-CN" altLang="en-US" smtClean="0"/>
              <a:t>？</a:t>
            </a:r>
            <a:endParaRPr lang="zh-CN" altLang="en-US"/>
          </a:p>
        </p:txBody>
      </p:sp>
      <p:sp>
        <p:nvSpPr>
          <p:cNvPr id="3" name="内容占位符 2"/>
          <p:cNvSpPr>
            <a:spLocks noGrp="1"/>
          </p:cNvSpPr>
          <p:nvPr>
            <p:ph idx="1"/>
          </p:nvPr>
        </p:nvSpPr>
        <p:spPr/>
        <p:txBody>
          <a:bodyPr/>
          <a:lstStyle/>
          <a:p>
            <a:pPr marL="0" indent="0">
              <a:lnSpc>
                <a:spcPct val="100000"/>
              </a:lnSpc>
              <a:buNone/>
            </a:pPr>
            <a:r>
              <a:rPr lang="zh-CN" altLang="en-US" smtClean="0"/>
              <a:t>方法</a:t>
            </a:r>
            <a:r>
              <a:rPr lang="en-US" altLang="zh-CN" smtClean="0"/>
              <a:t>1</a:t>
            </a:r>
            <a:r>
              <a:rPr lang="zh-CN" altLang="en-US" smtClean="0"/>
              <a:t>（待完善）：</a:t>
            </a:r>
            <a:endParaRPr lang="en-US" altLang="zh-CN" smtClean="0"/>
          </a:p>
          <a:p>
            <a:pPr marL="0" indent="0">
              <a:lnSpc>
                <a:spcPct val="100000"/>
              </a:lnSpc>
              <a:buNone/>
            </a:pPr>
            <a:endParaRPr lang="en-US" altLang="zh-CN" smtClean="0"/>
          </a:p>
          <a:p>
            <a:pPr marL="457200" indent="-457200">
              <a:lnSpc>
                <a:spcPct val="100000"/>
              </a:lnSpc>
              <a:buFont typeface="+mj-lt"/>
              <a:buAutoNum type="arabicPeriod"/>
            </a:pPr>
            <a:r>
              <a:rPr lang="zh-CN" altLang="en-US" smtClean="0"/>
              <a:t>在前面的过程中，拿到</a:t>
            </a:r>
            <a:r>
              <a:rPr lang="en-US" altLang="zh-CN" smtClean="0"/>
              <a:t>TxB.InputN.txid</a:t>
            </a:r>
            <a:r>
              <a:rPr lang="zh-CN" altLang="en-US" smtClean="0"/>
              <a:t>（</a:t>
            </a:r>
            <a:r>
              <a:rPr lang="en-US" altLang="zh-CN" smtClean="0"/>
              <a:t>=</a:t>
            </a:r>
            <a:r>
              <a:rPr lang="en-US" altLang="zh-CN"/>
              <a:t> </a:t>
            </a:r>
            <a:r>
              <a:rPr lang="en-US" altLang="zh-CN"/>
              <a:t>TXID </a:t>
            </a:r>
            <a:r>
              <a:rPr lang="en-US" altLang="zh-CN" smtClean="0"/>
              <a:t>of TxD</a:t>
            </a:r>
            <a:r>
              <a:rPr lang="zh-CN" altLang="en-US" smtClean="0"/>
              <a:t>）后，根据 </a:t>
            </a:r>
            <a:r>
              <a:rPr lang="en-US" altLang="zh-CN" smtClean="0"/>
              <a:t>pow( TXID </a:t>
            </a:r>
            <a:r>
              <a:rPr lang="en-US" altLang="zh-CN"/>
              <a:t>of </a:t>
            </a:r>
            <a:r>
              <a:rPr lang="en-US" altLang="zh-CN" smtClean="0"/>
              <a:t>TxD -&gt; merklePathofTxD -&gt; BlockHeader) </a:t>
            </a:r>
            <a:r>
              <a:rPr lang="zh-CN" altLang="en-US" smtClean="0"/>
              <a:t>，来保证这个</a:t>
            </a:r>
            <a:r>
              <a:rPr lang="en-US" altLang="zh-CN" smtClean="0"/>
              <a:t>TxD</a:t>
            </a:r>
            <a:r>
              <a:rPr lang="zh-CN" altLang="en-US" smtClean="0"/>
              <a:t>确实在链上，保证</a:t>
            </a:r>
            <a:r>
              <a:rPr lang="en-US" altLang="zh-CN" smtClean="0"/>
              <a:t>Lockscript of TxB.InputN </a:t>
            </a:r>
            <a:r>
              <a:rPr lang="zh-CN" altLang="en-US" smtClean="0"/>
              <a:t>得到了矿工的执行。</a:t>
            </a:r>
            <a:endParaRPr lang="en-US" altLang="zh-CN" smtClean="0"/>
          </a:p>
          <a:p>
            <a:pPr marL="457200" indent="-457200">
              <a:lnSpc>
                <a:spcPct val="100000"/>
              </a:lnSpc>
              <a:buFont typeface="+mj-lt"/>
              <a:buAutoNum type="arabicPeriod"/>
            </a:pPr>
            <a:endParaRPr lang="en-US" altLang="zh-CN" smtClean="0"/>
          </a:p>
          <a:p>
            <a:pPr marL="457200" indent="-457200">
              <a:lnSpc>
                <a:spcPct val="100000"/>
              </a:lnSpc>
              <a:buFont typeface="+mj-lt"/>
              <a:buAutoNum type="arabicPeriod"/>
            </a:pPr>
            <a:r>
              <a:rPr lang="zh-CN" altLang="en-US" smtClean="0"/>
              <a:t>根据</a:t>
            </a:r>
            <a:r>
              <a:rPr lang="en-US" altLang="zh-CN" smtClean="0"/>
              <a:t>TXID </a:t>
            </a:r>
            <a:r>
              <a:rPr lang="en-US" altLang="zh-CN"/>
              <a:t>of </a:t>
            </a:r>
            <a:r>
              <a:rPr lang="en-US" altLang="zh-CN" smtClean="0"/>
              <a:t>TxD</a:t>
            </a:r>
            <a:r>
              <a:rPr lang="zh-CN" altLang="en-US" smtClean="0"/>
              <a:t>得到</a:t>
            </a:r>
            <a:r>
              <a:rPr lang="en-US" altLang="zh-CN" smtClean="0">
                <a:solidFill>
                  <a:schemeClr val="tx1"/>
                </a:solidFill>
                <a:sym typeface="+mn-ea"/>
              </a:rPr>
              <a:t>TxD.lastpart</a:t>
            </a:r>
            <a:r>
              <a:rPr lang="zh-CN" altLang="en-US" smtClean="0">
                <a:solidFill>
                  <a:schemeClr val="tx1"/>
                </a:solidFill>
                <a:sym typeface="+mn-ea"/>
              </a:rPr>
              <a:t>后，在验证 </a:t>
            </a:r>
            <a:r>
              <a:rPr lang="en-US" altLang="zh-CN" smtClean="0"/>
              <a:t>Lockscript </a:t>
            </a:r>
            <a:r>
              <a:rPr lang="en-US" altLang="zh-CN"/>
              <a:t>of </a:t>
            </a:r>
            <a:r>
              <a:rPr lang="en-US" altLang="zh-CN" smtClean="0"/>
              <a:t>TxB.InputN </a:t>
            </a:r>
            <a:r>
              <a:rPr lang="zh-CN" altLang="en-US" smtClean="0"/>
              <a:t>确实是编写了</a:t>
            </a:r>
            <a:r>
              <a:rPr lang="en-US" altLang="zh-CN" smtClean="0"/>
              <a:t>OP_PUSH_TX</a:t>
            </a:r>
            <a:r>
              <a:rPr lang="zh-CN" altLang="en-US" smtClean="0"/>
              <a:t>验证代码时，该验证代码不仅检验了“</a:t>
            </a:r>
            <a:r>
              <a:rPr lang="en-US" altLang="zh-CN">
                <a:solidFill>
                  <a:schemeClr val="tx1"/>
                </a:solidFill>
                <a:sym typeface="+mn-ea"/>
              </a:rPr>
              <a:t>InputN.unlockdata</a:t>
            </a:r>
            <a:r>
              <a:rPr lang="zh-CN" altLang="en-US">
                <a:solidFill>
                  <a:schemeClr val="tx1"/>
                </a:solidFill>
                <a:sym typeface="+mn-ea"/>
              </a:rPr>
              <a:t>中的数据包括</a:t>
            </a:r>
            <a:r>
              <a:rPr lang="en-US" altLang="zh-CN">
                <a:solidFill>
                  <a:schemeClr val="tx1"/>
                </a:solidFill>
                <a:sym typeface="+mn-ea"/>
              </a:rPr>
              <a:t> TxB </a:t>
            </a:r>
            <a:r>
              <a:rPr lang="zh-CN" altLang="en-US">
                <a:solidFill>
                  <a:schemeClr val="tx1"/>
                </a:solidFill>
                <a:sym typeface="+mn-ea"/>
              </a:rPr>
              <a:t>数据的所有</a:t>
            </a:r>
            <a:r>
              <a:rPr lang="en-US" altLang="zh-CN">
                <a:solidFill>
                  <a:schemeClr val="tx1"/>
                </a:solidFill>
                <a:sym typeface="+mn-ea"/>
              </a:rPr>
              <a:t>inputs</a:t>
            </a:r>
            <a:r>
              <a:rPr lang="zh-CN" altLang="en-US">
                <a:solidFill>
                  <a:schemeClr val="tx1"/>
                </a:solidFill>
                <a:sym typeface="+mn-ea"/>
              </a:rPr>
              <a:t>的</a:t>
            </a:r>
            <a:r>
              <a:rPr lang="en-US" altLang="zh-CN" smtClean="0">
                <a:solidFill>
                  <a:schemeClr val="tx1"/>
                </a:solidFill>
                <a:sym typeface="+mn-ea"/>
              </a:rPr>
              <a:t>txid&amp;vout</a:t>
            </a:r>
            <a:r>
              <a:rPr lang="zh-CN" altLang="en-US" smtClean="0"/>
              <a:t>”，还将检验了最后一个交易输出的内容，确保其数据末端不包括用于伪造的</a:t>
            </a:r>
            <a:r>
              <a:rPr lang="en-US" altLang="zh-CN" b="1" smtClean="0"/>
              <a:t>OpReturn</a:t>
            </a:r>
            <a:r>
              <a:rPr lang="zh-CN" altLang="en-US" b="1" smtClean="0"/>
              <a:t>类</a:t>
            </a:r>
            <a:r>
              <a:rPr lang="zh-CN" altLang="en-US" smtClean="0"/>
              <a:t>数据。</a:t>
            </a:r>
            <a:endParaRPr lang="en-US" altLang="zh-CN" smtClean="0"/>
          </a:p>
        </p:txBody>
      </p:sp>
    </p:spTree>
    <p:extLst>
      <p:ext uri="{BB962C8B-B14F-4D97-AF65-F5344CB8AC3E}">
        <p14:creationId xmlns:p14="http://schemas.microsoft.com/office/powerpoint/2010/main" val="38547737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7543" y="393356"/>
            <a:ext cx="10515600" cy="1325563"/>
          </a:xfrm>
        </p:spPr>
        <p:txBody>
          <a:bodyPr/>
          <a:lstStyle/>
          <a:p>
            <a:r>
              <a:rPr lang="zh-CN" altLang="en-US" smtClean="0"/>
              <a:t>如何防止</a:t>
            </a:r>
            <a:r>
              <a:rPr lang="en-US" altLang="zh-CN" smtClean="0"/>
              <a:t>TxB</a:t>
            </a:r>
            <a:r>
              <a:rPr lang="zh-CN" altLang="en-US" smtClean="0"/>
              <a:t>最后一个交易输出使用一个伪造的</a:t>
            </a:r>
            <a:r>
              <a:rPr lang="en-US" altLang="zh-CN" smtClean="0"/>
              <a:t>OpReturn</a:t>
            </a:r>
            <a:r>
              <a:rPr lang="zh-CN" altLang="en-US" smtClean="0"/>
              <a:t>数据，来代替</a:t>
            </a:r>
            <a:r>
              <a:rPr lang="en-US" altLang="zh-CN" smtClean="0"/>
              <a:t>TxB.data.part2</a:t>
            </a:r>
            <a:r>
              <a:rPr lang="zh-CN" altLang="en-US" smtClean="0"/>
              <a:t>？</a:t>
            </a:r>
            <a:endParaRPr lang="zh-CN" altLang="en-US"/>
          </a:p>
        </p:txBody>
      </p:sp>
      <p:sp>
        <p:nvSpPr>
          <p:cNvPr id="3" name="内容占位符 2"/>
          <p:cNvSpPr>
            <a:spLocks noGrp="1"/>
          </p:cNvSpPr>
          <p:nvPr>
            <p:ph idx="1"/>
          </p:nvPr>
        </p:nvSpPr>
        <p:spPr>
          <a:xfrm>
            <a:off x="887543" y="2380261"/>
            <a:ext cx="10515600" cy="3241050"/>
          </a:xfrm>
        </p:spPr>
        <p:txBody>
          <a:bodyPr/>
          <a:lstStyle/>
          <a:p>
            <a:pPr marL="0" indent="0">
              <a:buNone/>
            </a:pPr>
            <a:r>
              <a:rPr lang="zh-CN" altLang="en-US" smtClean="0"/>
              <a:t>方法</a:t>
            </a:r>
            <a:r>
              <a:rPr lang="en-US" altLang="zh-CN" smtClean="0"/>
              <a:t>2</a:t>
            </a:r>
            <a:r>
              <a:rPr lang="zh-CN" altLang="en-US" smtClean="0"/>
              <a:t>：</a:t>
            </a:r>
            <a:endParaRPr lang="en-US" altLang="zh-CN" smtClean="0"/>
          </a:p>
          <a:p>
            <a:pPr marL="0" indent="0">
              <a:buNone/>
            </a:pPr>
            <a:r>
              <a:rPr lang="zh-CN" altLang="en-US" smtClean="0"/>
              <a:t>改变</a:t>
            </a:r>
            <a:r>
              <a:rPr lang="en-US" altLang="zh-CN" smtClean="0"/>
              <a:t>Raw Tx Data </a:t>
            </a:r>
            <a:r>
              <a:rPr lang="zh-CN" altLang="en-US" smtClean="0"/>
              <a:t>的格式，要求其最后一个输出的</a:t>
            </a:r>
            <a:r>
              <a:rPr lang="en-US" altLang="zh-CN" smtClean="0"/>
              <a:t>Lockscript</a:t>
            </a:r>
            <a:r>
              <a:rPr lang="zh-CN" altLang="en-US" smtClean="0"/>
              <a:t>数据后面放置一个</a:t>
            </a:r>
            <a:r>
              <a:rPr lang="en-US" altLang="zh-CN" smtClean="0"/>
              <a:t>LockscirptSize</a:t>
            </a:r>
            <a:r>
              <a:rPr lang="zh-CN" altLang="en-US" smtClean="0"/>
              <a:t>数据。</a:t>
            </a:r>
            <a:endParaRPr lang="en-US" altLang="zh-CN" smtClean="0"/>
          </a:p>
          <a:p>
            <a:pPr marL="0" indent="0">
              <a:buNone/>
            </a:pPr>
            <a:endParaRPr lang="en-US" altLang="zh-CN"/>
          </a:p>
          <a:p>
            <a:pPr marL="0" indent="0">
              <a:buNone/>
            </a:pPr>
            <a:r>
              <a:rPr lang="zh-CN" altLang="en-US" smtClean="0"/>
              <a:t>方法</a:t>
            </a:r>
            <a:r>
              <a:rPr lang="en-US" altLang="zh-CN" smtClean="0"/>
              <a:t>3</a:t>
            </a:r>
            <a:r>
              <a:rPr lang="zh-CN" altLang="en-US" smtClean="0"/>
              <a:t>：</a:t>
            </a:r>
            <a:endParaRPr lang="en-US" altLang="zh-CN" smtClean="0"/>
          </a:p>
          <a:p>
            <a:pPr marL="0" indent="0">
              <a:buNone/>
            </a:pPr>
            <a:r>
              <a:rPr lang="zh-CN" altLang="en-US" smtClean="0"/>
              <a:t>在</a:t>
            </a:r>
            <a:r>
              <a:rPr lang="en-US" altLang="zh-CN" smtClean="0"/>
              <a:t>preimage</a:t>
            </a:r>
            <a:r>
              <a:rPr lang="zh-CN" altLang="en-US" smtClean="0"/>
              <a:t>中加入当前解锁的</a:t>
            </a:r>
            <a:r>
              <a:rPr lang="en-US" altLang="zh-CN" smtClean="0"/>
              <a:t>utxo</a:t>
            </a:r>
            <a:r>
              <a:rPr lang="zh-CN" altLang="en-US" smtClean="0"/>
              <a:t>所在的交易的输出的总个数 </a:t>
            </a:r>
            <a:r>
              <a:rPr lang="en-US" altLang="zh-CN" smtClean="0"/>
              <a:t>(number of B.output) </a:t>
            </a:r>
            <a:r>
              <a:rPr lang="zh-CN" altLang="en-US" smtClean="0"/>
              <a:t>，并要求</a:t>
            </a:r>
            <a:r>
              <a:rPr lang="en-US" altLang="zh-CN" smtClean="0">
                <a:solidFill>
                  <a:schemeClr val="tx1"/>
                </a:solidFill>
              </a:rPr>
              <a:t>TxC.InputX.vout </a:t>
            </a:r>
            <a:r>
              <a:rPr lang="en-US" altLang="zh-CN" smtClean="0"/>
              <a:t>= number </a:t>
            </a:r>
            <a:r>
              <a:rPr lang="en-US" altLang="zh-CN"/>
              <a:t>of </a:t>
            </a:r>
            <a:r>
              <a:rPr lang="en-US" altLang="zh-CN" smtClean="0"/>
              <a:t>B.output</a:t>
            </a:r>
            <a:r>
              <a:rPr lang="zh-CN" altLang="en-US" smtClean="0"/>
              <a:t>，再通过</a:t>
            </a:r>
            <a:r>
              <a:rPr lang="en-US" altLang="zh-CN" smtClean="0"/>
              <a:t>preimage</a:t>
            </a:r>
            <a:r>
              <a:rPr lang="zh-CN" altLang="en-US" smtClean="0"/>
              <a:t>数据中的</a:t>
            </a:r>
            <a:r>
              <a:rPr lang="en-US" altLang="zh-CN" smtClean="0"/>
              <a:t>scriptCode</a:t>
            </a:r>
            <a:r>
              <a:rPr lang="zh-CN" altLang="en-US" smtClean="0"/>
              <a:t>数据来确定其不是用于伪造的</a:t>
            </a:r>
            <a:r>
              <a:rPr lang="en-US" altLang="zh-CN" smtClean="0"/>
              <a:t>OpRetrun</a:t>
            </a:r>
            <a:r>
              <a:rPr lang="zh-CN" altLang="en-US" smtClean="0"/>
              <a:t>交易数据。</a:t>
            </a:r>
            <a:endParaRPr lang="en-US" altLang="zh-CN"/>
          </a:p>
        </p:txBody>
      </p:sp>
    </p:spTree>
    <p:extLst>
      <p:ext uri="{BB962C8B-B14F-4D97-AF65-F5344CB8AC3E}">
        <p14:creationId xmlns:p14="http://schemas.microsoft.com/office/powerpoint/2010/main" val="20907000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1513</Words>
  <Application>Microsoft Office PowerPoint</Application>
  <PresentationFormat>宽屏</PresentationFormat>
  <Paragraphs>94</Paragraphs>
  <Slides>9</Slides>
  <Notes>5</Notes>
  <HiddenSlides>2</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DejaVu Sans</vt:lpstr>
      <vt:lpstr>宋体</vt:lpstr>
      <vt:lpstr>微软雅黑</vt:lpstr>
      <vt:lpstr>微软雅黑 Light</vt:lpstr>
      <vt:lpstr>Arial</vt:lpstr>
      <vt:lpstr>Arial Black</vt:lpstr>
      <vt:lpstr>Calibri</vt:lpstr>
      <vt:lpstr>Office 主题​​</vt:lpstr>
      <vt:lpstr> [1] https://xiaohuiliu.medium.com/peer-to-peer-tokens-6508986d9593 [2] https://medium.com/@buildonbsv/back-to-genesis-simplest-explanation-7a9264ca6aed </vt:lpstr>
      <vt:lpstr>问题之背景：preimage构成 (版本1)</vt:lpstr>
      <vt:lpstr>PowerPoint 演示文稿</vt:lpstr>
      <vt:lpstr>PowerPoint 演示文稿</vt:lpstr>
      <vt:lpstr>L1膨胀问题的根源：having to verify a transaction’s parents’ parents</vt:lpstr>
      <vt:lpstr>L1 Token膨胀问题的解决方法的核心：构建一个合适B交易  ( 假设Tx链为: TxA -&gt; TxB -&gt; TxC )</vt:lpstr>
      <vt:lpstr>解决verify a transaction’s parents’ parents时数据膨胀的方法流程</vt:lpstr>
      <vt:lpstr>如何防止TxB最后一个交易输出使用一个伪造的OpReturn数据，来代替TxB.data.part2？</vt:lpstr>
      <vt:lpstr>如何防止TxB最后一个交易输出使用一个伪造的OpReturn数据，来代替TxB.data.part2？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zhws</dc:creator>
  <cp:lastModifiedBy>wszhang</cp:lastModifiedBy>
  <cp:revision>207</cp:revision>
  <dcterms:created xsi:type="dcterms:W3CDTF">2022-04-20T12:01:37Z</dcterms:created>
  <dcterms:modified xsi:type="dcterms:W3CDTF">2022-04-21T04:31:52Z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2052-11.1.0.9719</vt:lpwstr>
  </property>
</Properties>
</file>