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1"/>
  </p:handoutMasterIdLst>
  <p:sldIdLst>
    <p:sldId id="262" r:id="rId3"/>
    <p:sldId id="269" r:id="rId4"/>
    <p:sldId id="259" r:id="rId5"/>
    <p:sldId id="266" r:id="rId7"/>
    <p:sldId id="267" r:id="rId8"/>
    <p:sldId id="268" r:id="rId9"/>
    <p:sldId id="27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1229" autoAdjust="0"/>
  </p:normalViewPr>
  <p:slideViewPr>
    <p:cSldViewPr snapToGrid="0" showGuides="1">
      <p:cViewPr varScale="1">
        <p:scale>
          <a:sx n="60" d="100"/>
          <a:sy n="60" d="100"/>
        </p:scale>
        <p:origin x="108" y="144"/>
      </p:cViewPr>
      <p:guideLst>
        <p:guide orient="horz" pos="2134"/>
        <p:guide pos="384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edium.com/@buildonbsv/back-to-genesis-simplest-explanation-7a9264ca6aed" TargetMode="External"/><Relationship Id="rId1" Type="http://schemas.openxmlformats.org/officeDocument/2006/relationships/hyperlink" Target="https://xiaohuiliu.medium.com/peer-to-peer-tokens-6508986d95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792288" y="4719233"/>
            <a:ext cx="10515600" cy="1799328"/>
          </a:xfrm>
        </p:spPr>
        <p:txBody>
          <a:bodyPr>
            <a:normAutofit/>
          </a:bodyPr>
          <a:lstStyle/>
          <a:p>
            <a:pPr>
              <a:lnSpc>
                <a:spcPct val="100000"/>
              </a:lnSpc>
            </a:pPr>
            <a:br>
              <a:rPr lang="en-US" altLang="zh-CN" sz="2000" b="0">
                <a:ln w="0"/>
                <a:effectLst>
                  <a:outerShdw blurRad="38100" dist="19050" dir="2700000" algn="tl" rotWithShape="0">
                    <a:schemeClr val="dk1">
                      <a:alpha val="40000"/>
                    </a:schemeClr>
                  </a:outerShdw>
                </a:effectLst>
              </a:rPr>
            </a:br>
            <a:r>
              <a:rPr lang="en-US" altLang="zh-CN" sz="2000" b="0">
                <a:ln w="0"/>
                <a:effectLst>
                  <a:outerShdw blurRad="38100" dist="19050" dir="2700000" algn="tl" rotWithShape="0">
                    <a:schemeClr val="dk1">
                      <a:alpha val="40000"/>
                    </a:schemeClr>
                  </a:outerShdw>
                </a:effectLst>
              </a:rPr>
              <a:t>[1] </a:t>
            </a:r>
            <a:r>
              <a:rPr lang="en-US" altLang="zh-CN" sz="2000" b="0">
                <a:ln w="0"/>
                <a:effectLst/>
                <a:hlinkClick r:id="rId1"/>
              </a:rPr>
              <a:t>https://xiaohuiliu.medium.com/peer-to-peer-tokens-6508986d9593</a:t>
            </a:r>
            <a:br>
              <a:rPr lang="en-US" altLang="zh-CN" sz="2000" b="0">
                <a:ln w="0"/>
                <a:effectLst/>
              </a:rPr>
            </a:br>
            <a:r>
              <a:rPr lang="en-US" altLang="zh-CN" sz="2000" b="0">
                <a:ln w="0"/>
                <a:effectLst/>
              </a:rPr>
              <a:t>[2] </a:t>
            </a:r>
            <a:r>
              <a:rPr lang="en-US" altLang="zh-CN" sz="2000" b="0">
                <a:ln w="0"/>
                <a:effectLst/>
                <a:hlinkClick r:id="rId2"/>
              </a:rPr>
              <a:t>https://medium.com/@buildonbsv/back-to-genesis-simplest-explanation-7a9264ca6aed</a:t>
            </a:r>
            <a:br>
              <a:rPr lang="en-US" altLang="zh-CN" sz="2000" b="0">
                <a:ln w="0"/>
                <a:effectLst>
                  <a:outerShdw blurRad="38100" dist="19050" dir="2700000" algn="tl" rotWithShape="0">
                    <a:schemeClr val="dk1">
                      <a:alpha val="40000"/>
                    </a:schemeClr>
                  </a:outerShdw>
                </a:effectLst>
              </a:rPr>
            </a:br>
            <a:endParaRPr lang="en-US" altLang="zh-CN" sz="2000" b="0">
              <a:ln w="0"/>
              <a:effectLst>
                <a:outerShdw blurRad="38100" dist="19050" dir="2700000" algn="tl" rotWithShape="0">
                  <a:schemeClr val="dk1">
                    <a:alpha val="40000"/>
                  </a:schemeClr>
                </a:outerShdw>
              </a:effectLst>
            </a:endParaRPr>
          </a:p>
        </p:txBody>
      </p:sp>
      <p:sp>
        <p:nvSpPr>
          <p:cNvPr id="3" name="矩形 2"/>
          <p:cNvSpPr/>
          <p:nvPr/>
        </p:nvSpPr>
        <p:spPr>
          <a:xfrm>
            <a:off x="734519" y="1894792"/>
            <a:ext cx="10283252" cy="2062103"/>
          </a:xfrm>
          <a:prstGeom prst="rect">
            <a:avLst/>
          </a:prstGeom>
        </p:spPr>
        <p:txBody>
          <a:bodyPr wrap="square">
            <a:spAutoFit/>
          </a:bodyPr>
          <a:lstStyle/>
          <a:p>
            <a:pPr algn="ctr"/>
            <a:r>
              <a:rPr lang="en-US" altLang="zh-CN" sz="3200" b="1">
                <a:solidFill>
                  <a:srgbClr val="FF0000"/>
                </a:solidFill>
              </a:rPr>
              <a:t>How to solve “back to genesis” problem</a:t>
            </a:r>
            <a:r>
              <a:rPr lang="en-US" altLang="zh-CN" sz="3200" b="1" baseline="30000">
                <a:solidFill>
                  <a:srgbClr val="FF0000"/>
                </a:solidFill>
                <a:sym typeface="+mn-ea"/>
              </a:rPr>
              <a:t>[1</a:t>
            </a:r>
            <a:r>
              <a:rPr lang="en-US" altLang="en-US" sz="3200" b="1" baseline="30000">
                <a:solidFill>
                  <a:srgbClr val="FF0000"/>
                </a:solidFill>
                <a:sym typeface="+mn-ea"/>
              </a:rPr>
              <a:t>-2</a:t>
            </a:r>
            <a:r>
              <a:rPr lang="en-US" altLang="zh-CN" sz="3200" b="1" baseline="30000">
                <a:solidFill>
                  <a:srgbClr val="FF0000"/>
                </a:solidFill>
                <a:sym typeface="+mn-ea"/>
              </a:rPr>
              <a:t>]</a:t>
            </a:r>
            <a:r>
              <a:rPr lang="en-US" altLang="zh-CN" sz="3200" b="1">
                <a:solidFill>
                  <a:srgbClr val="FF0000"/>
                </a:solidFill>
              </a:rPr>
              <a:t> for </a:t>
            </a:r>
            <a:endParaRPr lang="en-US" altLang="zh-CN" sz="3200" b="1">
              <a:solidFill>
                <a:srgbClr val="FF0000"/>
              </a:solidFill>
            </a:endParaRPr>
          </a:p>
          <a:p>
            <a:pPr algn="ctr"/>
            <a:r>
              <a:rPr lang="en-US" altLang="zh-CN" sz="3200" b="1">
                <a:solidFill>
                  <a:srgbClr val="FF0000"/>
                </a:solidFill>
              </a:rPr>
              <a:t>L1 Token Contract in BSV Blockchain</a:t>
            </a:r>
            <a:br>
              <a:rPr lang="en-US" altLang="zh-CN" sz="3200" b="1">
                <a:solidFill>
                  <a:srgbClr val="FF0000"/>
                </a:solidFill>
              </a:rPr>
            </a:br>
            <a:br>
              <a:rPr lang="en-US" altLang="zh-CN" sz="3200" b="1">
                <a:solidFill>
                  <a:srgbClr val="FF0000"/>
                </a:solidFill>
              </a:rPr>
            </a:br>
            <a:r>
              <a:rPr lang="en-US" altLang="zh-CN" sz="3200" b="1"/>
              <a:t>Author: ZWS</a:t>
            </a:r>
            <a:endParaRPr lang="zh-CN" alt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2502568" y="142051"/>
            <a:ext cx="7315199" cy="395416"/>
          </a:xfrm>
        </p:spPr>
        <p:txBody>
          <a:bodyPr>
            <a:noAutofit/>
          </a:bodyPr>
          <a:lstStyle/>
          <a:p>
            <a:r>
              <a:rPr lang="en-US" altLang="zh-CN" sz="2000" smtClean="0">
                <a:effectLst>
                  <a:outerShdw blurRad="38100" dist="19050" dir="2700000" algn="tl" rotWithShape="0">
                    <a:schemeClr val="dk1">
                      <a:alpha val="40000"/>
                    </a:schemeClr>
                  </a:outerShdw>
                </a:effectLst>
                <a:latin typeface="+mn-ea"/>
                <a:ea typeface="+mn-ea"/>
                <a:sym typeface="+mn-ea"/>
              </a:rPr>
              <a:t>Background Tech </a:t>
            </a:r>
            <a:r>
              <a:rPr lang="en-US" altLang="zh-CN" sz="2000">
                <a:effectLst>
                  <a:outerShdw blurRad="38100" dist="19050" dir="2700000" algn="tl" rotWithShape="0">
                    <a:schemeClr val="dk1">
                      <a:alpha val="40000"/>
                    </a:schemeClr>
                  </a:outerShdw>
                </a:effectLst>
                <a:latin typeface="+mn-ea"/>
                <a:ea typeface="+mn-ea"/>
                <a:sym typeface="+mn-ea"/>
              </a:rPr>
              <a:t>of issue</a:t>
            </a:r>
            <a:r>
              <a:rPr lang="zh-CN" altLang="en-US" sz="2000">
                <a:effectLst>
                  <a:outerShdw blurRad="38100" dist="19050" dir="2700000" algn="tl" rotWithShape="0">
                    <a:schemeClr val="dk1">
                      <a:alpha val="40000"/>
                    </a:schemeClr>
                  </a:outerShdw>
                </a:effectLst>
                <a:latin typeface="+mn-ea"/>
                <a:ea typeface="+mn-ea"/>
                <a:sym typeface="+mn-ea"/>
              </a:rPr>
              <a:t>：</a:t>
            </a:r>
            <a:r>
              <a:rPr lang="en-US" altLang="zh-CN" sz="2000">
                <a:effectLst>
                  <a:outerShdw blurRad="38100" dist="19050" dir="2700000" algn="tl" rotWithShape="0">
                    <a:schemeClr val="dk1">
                      <a:alpha val="40000"/>
                    </a:schemeClr>
                  </a:outerShdw>
                </a:effectLst>
                <a:latin typeface="+mn-ea"/>
                <a:ea typeface="+mn-ea"/>
                <a:sym typeface="+mn-ea"/>
              </a:rPr>
              <a:t>preimage structure</a:t>
            </a:r>
            <a:r>
              <a:rPr lang="zh-CN" altLang="en-US" sz="2000">
                <a:effectLst>
                  <a:outerShdw blurRad="38100" dist="19050" dir="2700000" algn="tl" rotWithShape="0">
                    <a:schemeClr val="dk1">
                      <a:alpha val="40000"/>
                    </a:schemeClr>
                  </a:outerShdw>
                </a:effectLst>
                <a:latin typeface="+mn-ea"/>
                <a:ea typeface="+mn-ea"/>
                <a:sym typeface="+mn-ea"/>
              </a:rPr>
              <a:t> </a:t>
            </a:r>
            <a:r>
              <a:rPr lang="en-US" altLang="zh-CN" sz="2000">
                <a:effectLst>
                  <a:outerShdw blurRad="38100" dist="19050" dir="2700000" algn="tl" rotWithShape="0">
                    <a:schemeClr val="dk1">
                      <a:alpha val="40000"/>
                    </a:schemeClr>
                  </a:outerShdw>
                </a:effectLst>
                <a:latin typeface="+mn-ea"/>
                <a:ea typeface="+mn-ea"/>
                <a:sym typeface="+mn-ea"/>
              </a:rPr>
              <a:t>(version </a:t>
            </a:r>
            <a:r>
              <a:rPr lang="en-US" altLang="zh-CN" sz="2000" smtClean="0">
                <a:effectLst>
                  <a:outerShdw blurRad="38100" dist="19050" dir="2700000" algn="tl" rotWithShape="0">
                    <a:schemeClr val="dk1">
                      <a:alpha val="40000"/>
                    </a:schemeClr>
                  </a:outerShdw>
                </a:effectLst>
                <a:latin typeface="+mn-ea"/>
                <a:ea typeface="+mn-ea"/>
                <a:sym typeface="+mn-ea"/>
              </a:rPr>
              <a:t>1)</a:t>
            </a:r>
            <a:endParaRPr lang="en-US" altLang="zh-CN" sz="2000" dirty="0">
              <a:effectLst>
                <a:outerShdw blurRad="38100" dist="19050" dir="2700000" algn="tl" rotWithShape="0">
                  <a:schemeClr val="dk1">
                    <a:alpha val="40000"/>
                  </a:schemeClr>
                </a:outerShdw>
              </a:effectLst>
              <a:latin typeface="+mn-ea"/>
              <a:ea typeface="+mn-ea"/>
              <a:sym typeface="+mn-ea"/>
            </a:endParaRPr>
          </a:p>
        </p:txBody>
      </p:sp>
      <p:sp>
        <p:nvSpPr>
          <p:cNvPr id="3" name="内容占位符 2"/>
          <p:cNvSpPr>
            <a:spLocks noGrp="true"/>
          </p:cNvSpPr>
          <p:nvPr>
            <p:ph idx="1"/>
          </p:nvPr>
        </p:nvSpPr>
        <p:spPr>
          <a:xfrm>
            <a:off x="2737564" y="1634854"/>
            <a:ext cx="7224583" cy="4351338"/>
          </a:xfrm>
        </p:spPr>
        <p:txBody>
          <a:bodyPr>
            <a:normAutofit fontScale="87500" lnSpcReduction="10000"/>
          </a:bodyPr>
          <a:lstStyle/>
          <a:p>
            <a:pPr marL="0" indent="0">
              <a:buNone/>
            </a:pPr>
            <a:r>
              <a:rPr lang="en-US" altLang="zh-CN">
                <a:solidFill>
                  <a:schemeClr val="tx1"/>
                </a:solidFill>
              </a:rPr>
              <a:t>The proposed digest algorithm computes the double SHA256 of the serialization of:</a:t>
            </a:r>
            <a:endParaRPr lang="en-US" altLang="zh-CN">
              <a:solidFill>
                <a:schemeClr val="tx1"/>
              </a:solidFill>
            </a:endParaRPr>
          </a:p>
          <a:p>
            <a:pPr marL="0" indent="0">
              <a:buNone/>
            </a:pPr>
            <a:endParaRPr lang="en-US" altLang="zh-CN">
              <a:solidFill>
                <a:schemeClr val="tx1"/>
              </a:solidFill>
            </a:endParaRPr>
          </a:p>
          <a:p>
            <a:pPr marL="457200" indent="-457200">
              <a:buFont typeface="+mj-lt"/>
              <a:buAutoNum type="arabicPeriod"/>
            </a:pPr>
            <a:r>
              <a:rPr lang="en-US" altLang="zh-CN">
                <a:solidFill>
                  <a:schemeClr val="tx1"/>
                </a:solidFill>
              </a:rPr>
              <a:t>nVersion of the transaction (4-byte little endian)</a:t>
            </a:r>
            <a:endParaRPr lang="en-US" altLang="zh-CN">
              <a:solidFill>
                <a:schemeClr val="tx1"/>
              </a:solidFill>
            </a:endParaRPr>
          </a:p>
          <a:p>
            <a:pPr marL="457200" indent="-457200">
              <a:buFont typeface="+mj-lt"/>
              <a:buAutoNum type="arabicPeriod"/>
            </a:pPr>
            <a:r>
              <a:rPr lang="en-US" altLang="zh-CN">
                <a:solidFill>
                  <a:schemeClr val="tx1"/>
                </a:solidFill>
              </a:rPr>
              <a:t>hashPrevouts (32-byte hash)</a:t>
            </a:r>
            <a:endParaRPr lang="en-US" altLang="zh-CN">
              <a:solidFill>
                <a:schemeClr val="tx1"/>
              </a:solidFill>
            </a:endParaRPr>
          </a:p>
          <a:p>
            <a:pPr marL="457200" indent="-457200">
              <a:buFont typeface="+mj-lt"/>
              <a:buAutoNum type="arabicPeriod"/>
            </a:pPr>
            <a:r>
              <a:rPr lang="en-US" altLang="zh-CN">
                <a:solidFill>
                  <a:schemeClr val="tx1"/>
                </a:solidFill>
              </a:rPr>
              <a:t>hashSequence (32-byte hash)</a:t>
            </a:r>
            <a:endParaRPr lang="en-US" altLang="zh-CN">
              <a:solidFill>
                <a:schemeClr val="tx1"/>
              </a:solidFill>
            </a:endParaRPr>
          </a:p>
          <a:p>
            <a:pPr marL="457200" indent="-457200">
              <a:buFont typeface="+mj-lt"/>
              <a:buAutoNum type="arabicPeriod"/>
            </a:pPr>
            <a:r>
              <a:rPr lang="en-US" altLang="zh-CN">
                <a:solidFill>
                  <a:schemeClr val="tx1"/>
                </a:solidFill>
              </a:rPr>
              <a:t>outpoint (32-byte hash + 4-byte little endian)</a:t>
            </a:r>
            <a:endParaRPr lang="en-US" altLang="zh-CN">
              <a:solidFill>
                <a:schemeClr val="tx1"/>
              </a:solidFill>
            </a:endParaRPr>
          </a:p>
          <a:p>
            <a:pPr marL="457200" indent="-457200">
              <a:buFont typeface="+mj-lt"/>
              <a:buAutoNum type="arabicPeriod"/>
            </a:pPr>
            <a:r>
              <a:rPr lang="en-US" altLang="zh-CN">
                <a:solidFill>
                  <a:schemeClr val="tx1"/>
                </a:solidFill>
              </a:rPr>
              <a:t>scriptCode of the input (serialized as scripts inside CTxOuts)</a:t>
            </a:r>
            <a:endParaRPr lang="en-US" altLang="zh-CN">
              <a:solidFill>
                <a:schemeClr val="tx1"/>
              </a:solidFill>
            </a:endParaRPr>
          </a:p>
          <a:p>
            <a:pPr marL="457200" indent="-457200">
              <a:buFont typeface="+mj-lt"/>
              <a:buAutoNum type="arabicPeriod"/>
            </a:pPr>
            <a:r>
              <a:rPr lang="en-US" altLang="zh-CN">
                <a:solidFill>
                  <a:schemeClr val="tx1"/>
                </a:solidFill>
              </a:rPr>
              <a:t>value of the output spent by this input (8-byte little endian)</a:t>
            </a:r>
            <a:endParaRPr lang="en-US" altLang="zh-CN">
              <a:solidFill>
                <a:schemeClr val="tx1"/>
              </a:solidFill>
            </a:endParaRPr>
          </a:p>
          <a:p>
            <a:pPr marL="457200" indent="-457200">
              <a:buFont typeface="+mj-lt"/>
              <a:buAutoNum type="arabicPeriod"/>
            </a:pPr>
            <a:r>
              <a:rPr lang="en-US" altLang="zh-CN">
                <a:solidFill>
                  <a:schemeClr val="tx1"/>
                </a:solidFill>
              </a:rPr>
              <a:t>nSequence of the input (4-byte little endian)</a:t>
            </a:r>
            <a:endParaRPr lang="en-US" altLang="zh-CN">
              <a:solidFill>
                <a:schemeClr val="tx1"/>
              </a:solidFill>
            </a:endParaRPr>
          </a:p>
          <a:p>
            <a:pPr marL="457200" indent="-457200">
              <a:buFont typeface="+mj-lt"/>
              <a:buAutoNum type="arabicPeriod"/>
            </a:pPr>
            <a:r>
              <a:rPr lang="en-US" altLang="zh-CN">
                <a:solidFill>
                  <a:schemeClr val="tx1"/>
                </a:solidFill>
              </a:rPr>
              <a:t>hashOutputs (32-byte hash)</a:t>
            </a:r>
            <a:endParaRPr lang="en-US" altLang="zh-CN">
              <a:solidFill>
                <a:schemeClr val="tx1"/>
              </a:solidFill>
            </a:endParaRPr>
          </a:p>
          <a:p>
            <a:pPr marL="457200" indent="-457200">
              <a:buFont typeface="+mj-lt"/>
              <a:buAutoNum type="arabicPeriod"/>
            </a:pPr>
            <a:r>
              <a:rPr lang="en-US" altLang="zh-CN">
                <a:solidFill>
                  <a:schemeClr val="tx1"/>
                </a:solidFill>
              </a:rPr>
              <a:t>nLocktime of the transaction (4-byte little endian)</a:t>
            </a:r>
            <a:endParaRPr lang="en-US" altLang="zh-CN">
              <a:solidFill>
                <a:schemeClr val="tx1"/>
              </a:solidFill>
            </a:endParaRPr>
          </a:p>
          <a:p>
            <a:pPr marL="457200" indent="-457200">
              <a:buFont typeface="+mj-lt"/>
              <a:buAutoNum type="arabicPeriod"/>
            </a:pPr>
            <a:r>
              <a:rPr lang="en-US" altLang="zh-CN">
                <a:solidFill>
                  <a:schemeClr val="tx1"/>
                </a:solidFill>
              </a:rPr>
              <a:t>sighash type of the signature (4-byte little endian)</a:t>
            </a:r>
            <a:endParaRPr lang="zh-CN" altLang="en-US">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a:stretch>
            <a:fillRect/>
          </a:stretch>
        </p:blipFill>
        <p:spPr>
          <a:xfrm>
            <a:off x="1050925" y="211455"/>
            <a:ext cx="9475470" cy="6236335"/>
          </a:xfrm>
          <a:prstGeom prst="rect">
            <a:avLst/>
          </a:prstGeom>
        </p:spPr>
      </p:pic>
      <p:sp>
        <p:nvSpPr>
          <p:cNvPr id="5" name="文本框 4"/>
          <p:cNvSpPr txBox="true"/>
          <p:nvPr/>
        </p:nvSpPr>
        <p:spPr>
          <a:xfrm>
            <a:off x="1543368" y="6422814"/>
            <a:ext cx="9779012" cy="369332"/>
          </a:xfrm>
          <a:prstGeom prst="rect">
            <a:avLst/>
          </a:prstGeom>
          <a:noFill/>
        </p:spPr>
        <p:txBody>
          <a:bodyPr wrap="square" rtlCol="0">
            <a:spAutoFit/>
          </a:bodyPr>
          <a:lstStyle/>
          <a:p>
            <a:r>
              <a:rPr lang="en-US" altLang="zh-CN"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Data structure of Tx </a:t>
            </a:r>
            <a:r>
              <a:rPr lang="en-US" altLang="zh-CN"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and its relationship with 10 elements in</a:t>
            </a:r>
            <a:r>
              <a:rPr lang="en-US" altLang="zh-CN"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dirty="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en-US" altLang="zh-CN" b="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data</a:t>
            </a:r>
            <a:endParaRPr lang="zh-CN" altLang="en-US"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true">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7" name="右箭头 26"/>
          <p:cNvSpPr/>
          <p:nvPr/>
        </p:nvSpPr>
        <p:spPr>
          <a:xfrm rot="16200000" flipH="true">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1" name="右箭头 30"/>
          <p:cNvSpPr/>
          <p:nvPr/>
        </p:nvSpPr>
        <p:spPr>
          <a:xfrm rot="16200000" flipH="true">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true">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 nLocktime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true">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true">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true">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true">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10. signhash</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0" name="右箭头 49"/>
          <p:cNvSpPr/>
          <p:nvPr/>
        </p:nvSpPr>
        <p:spPr>
          <a:xfrm rot="720000" flipV="true">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2" name="右箭头 51"/>
          <p:cNvSpPr/>
          <p:nvPr/>
        </p:nvSpPr>
        <p:spPr>
          <a:xfrm rot="16200000" flipH="true">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17" name="文本框 16"/>
          <p:cNvSpPr txBox="true"/>
          <p:nvPr/>
        </p:nvSpPr>
        <p:spPr>
          <a:xfrm>
            <a:off x="10829937" y="1538923"/>
            <a:ext cx="492443" cy="238125"/>
          </a:xfrm>
          <a:prstGeom prst="rect">
            <a:avLst/>
          </a:prstGeom>
          <a:noFill/>
        </p:spPr>
        <p:txBody>
          <a:bodyPr vert="eaVert" wrap="square" rtlCol="0">
            <a:spAutoFit/>
          </a:bodyPr>
          <a:lstStyle/>
          <a:p>
            <a:r>
              <a:rPr lang="en-US" altLang="zh-CN" sz="2000" b="1">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true"/>
          <p:nvPr/>
        </p:nvSpPr>
        <p:spPr>
          <a:xfrm>
            <a:off x="2933664" y="0"/>
            <a:ext cx="6572697" cy="369332"/>
          </a:xfrm>
          <a:prstGeom prst="rect">
            <a:avLst/>
          </a:prstGeom>
          <a:noFill/>
        </p:spPr>
        <p:txBody>
          <a:bodyPr wrap="none" rtlCol="0" anchor="t">
            <a:spAutoFit/>
            <a:scene3d>
              <a:camera prst="orthographicFront"/>
              <a:lightRig rig="threePt" dir="t"/>
            </a:scene3d>
          </a:bodyPr>
          <a:lstStyle/>
          <a:p>
            <a:r>
              <a:rPr lang="en-US" altLang="zh-CN" b="1">
                <a:solidFill>
                  <a:schemeClr val="tx1"/>
                </a:solidFill>
                <a:effectLst>
                  <a:outerShdw blurRad="38100" dist="19050" dir="2700000" algn="tl" rotWithShape="0">
                    <a:schemeClr val="dk1">
                      <a:alpha val="40000"/>
                    </a:schemeClr>
                  </a:outerShdw>
                </a:effectLst>
                <a:sym typeface="+mn-ea"/>
              </a:rPr>
              <a:t>Background </a:t>
            </a:r>
            <a:r>
              <a:rPr lang="en-US" altLang="zh-CN" b="1">
                <a:effectLst>
                  <a:outerShdw blurRad="38100" dist="19050" dir="2700000" algn="tl" rotWithShape="0">
                    <a:schemeClr val="dk1">
                      <a:alpha val="40000"/>
                    </a:schemeClr>
                  </a:outerShdw>
                </a:effectLst>
                <a:sym typeface="+mn-ea"/>
              </a:rPr>
              <a:t>Tech</a:t>
            </a:r>
            <a:r>
              <a:rPr lang="en-US" altLang="zh-CN">
                <a:effectLst>
                  <a:outerShdw blurRad="38100" dist="19050" dir="2700000" algn="tl" rotWithShape="0">
                    <a:schemeClr val="dk1">
                      <a:alpha val="40000"/>
                    </a:schemeClr>
                  </a:outerShdw>
                </a:effectLst>
                <a:sym typeface="+mn-ea"/>
              </a:rPr>
              <a:t> </a:t>
            </a:r>
            <a:r>
              <a:rPr lang="en-US" altLang="zh-CN" b="1" smtClean="0">
                <a:solidFill>
                  <a:schemeClr val="tx1"/>
                </a:solidFill>
                <a:effectLst>
                  <a:outerShdw blurRad="38100" dist="19050" dir="2700000" algn="tl" rotWithShape="0">
                    <a:schemeClr val="dk1">
                      <a:alpha val="40000"/>
                    </a:schemeClr>
                  </a:outerShdw>
                </a:effectLst>
                <a:sym typeface="+mn-ea"/>
              </a:rPr>
              <a:t>of </a:t>
            </a:r>
            <a:r>
              <a:rPr lang="en-US" altLang="zh-CN" b="1" dirty="0">
                <a:solidFill>
                  <a:schemeClr val="tx1"/>
                </a:solidFill>
                <a:effectLst>
                  <a:outerShdw blurRad="38100" dist="19050" dir="2700000" algn="tl" rotWithShape="0">
                    <a:schemeClr val="dk1">
                      <a:alpha val="40000"/>
                    </a:schemeClr>
                  </a:outerShdw>
                </a:effectLst>
                <a:sym typeface="+mn-ea"/>
              </a:rPr>
              <a:t>issue</a:t>
            </a:r>
            <a:r>
              <a:rPr lang="zh-CN" altLang="en-US" b="1"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preimage</a:t>
            </a:r>
            <a:r>
              <a:rPr lang="en-US" altLang="zh-CN" b="1" dirty="0">
                <a:effectLst>
                  <a:outerShdw blurRad="38100" dist="19050" dir="2700000" algn="tl" rotWithShape="0">
                    <a:schemeClr val="dk1">
                      <a:alpha val="40000"/>
                    </a:schemeClr>
                  </a:outerShdw>
                </a:effectLst>
                <a:sym typeface="+mn-ea"/>
              </a:rPr>
              <a:t> structure</a:t>
            </a:r>
            <a:r>
              <a:rPr lang="zh-CN" altLang="en-US" b="1" dirty="0">
                <a:solidFill>
                  <a:schemeClr val="tx1"/>
                </a:solidFill>
                <a:effectLst>
                  <a:outerShdw blurRad="38100" dist="19050" dir="2700000" algn="tl" rotWithShape="0">
                    <a:schemeClr val="dk1">
                      <a:alpha val="40000"/>
                    </a:schemeClr>
                  </a:outerShdw>
                </a:effectLst>
                <a:sym typeface="+mn-ea"/>
              </a:rPr>
              <a:t> </a:t>
            </a:r>
            <a:r>
              <a:rPr lang="en-US" altLang="zh-CN" b="1" dirty="0">
                <a:effectLst>
                  <a:outerShdw blurRad="38100" dist="19050" dir="2700000" algn="tl" rotWithShape="0">
                    <a:schemeClr val="dk1">
                      <a:alpha val="40000"/>
                    </a:schemeClr>
                  </a:outerShdw>
                </a:effectLst>
                <a:sym typeface="+mn-ea"/>
              </a:rPr>
              <a:t>(version 2)</a:t>
            </a:r>
            <a:endParaRPr lang="en-US" altLang="zh-CN" b="1" dirty="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1132408" cy="1325563"/>
          </a:xfrm>
        </p:spPr>
        <p:txBody>
          <a:bodyPr/>
          <a:lstStyle/>
          <a:p>
            <a:r>
              <a:rPr lang="en-US" altLang="zh-CN" dirty="0"/>
              <a:t>Reason for L1 token </a:t>
            </a:r>
            <a:r>
              <a:rPr lang="en-US" altLang="zh-CN" err="1"/>
              <a:t>tx</a:t>
            </a:r>
            <a:r>
              <a:rPr lang="en-US" altLang="zh-CN"/>
              <a:t> </a:t>
            </a:r>
            <a:r>
              <a:rPr lang="en-US" altLang="zh-CN" smtClean="0">
                <a:sym typeface="+mn-ea"/>
              </a:rPr>
              <a:t>inflation</a:t>
            </a:r>
            <a:r>
              <a:rPr lang="en-GB" altLang="zh-CN" smtClean="0">
                <a:effectLst/>
              </a:rPr>
              <a:t> </a:t>
            </a:r>
            <a:r>
              <a:rPr lang="en-GB" altLang="zh-CN" dirty="0">
                <a:effectLst/>
              </a:rPr>
              <a:t>issue</a:t>
            </a:r>
            <a:r>
              <a:rPr lang="zh-CN" altLang="en-US" dirty="0"/>
              <a:t>：</a:t>
            </a:r>
            <a:r>
              <a:rPr lang="en-US" altLang="zh-CN" dirty="0"/>
              <a:t>having to verify a transaction’s parents’ parents</a:t>
            </a:r>
            <a:endParaRPr lang="en-US" altLang="zh-CN" dirty="0"/>
          </a:p>
        </p:txBody>
      </p:sp>
      <p:sp>
        <p:nvSpPr>
          <p:cNvPr id="3" name="内容占位符 2"/>
          <p:cNvSpPr>
            <a:spLocks noGrp="true"/>
          </p:cNvSpPr>
          <p:nvPr>
            <p:ph idx="1"/>
          </p:nvPr>
        </p:nvSpPr>
        <p:spPr>
          <a:xfrm>
            <a:off x="679784" y="2018129"/>
            <a:ext cx="10909716" cy="4351338"/>
          </a:xfrm>
        </p:spPr>
        <p:txBody>
          <a:bodyPr>
            <a:normAutofit fontScale="77500" lnSpcReduction="20000"/>
          </a:bodyPr>
          <a:lstStyle/>
          <a:p>
            <a:pPr marL="0" indent="0">
              <a:lnSpc>
                <a:spcPct val="160000"/>
              </a:lnSpc>
              <a:buNone/>
            </a:pPr>
            <a:r>
              <a:rPr lang="en-GB" altLang="zh-CN" dirty="0">
                <a:solidFill>
                  <a:schemeClr val="tx1"/>
                </a:solidFill>
              </a:rPr>
              <a:t>The actual requirement is to transfer the output </a:t>
            </a:r>
            <a:r>
              <a:rPr lang="en-GB" altLang="zh-CN">
                <a:solidFill>
                  <a:schemeClr val="tx1"/>
                </a:solidFill>
              </a:rPr>
              <a:t>data </a:t>
            </a:r>
            <a:r>
              <a:rPr lang="en-US" altLang="zh-CN">
                <a:solidFill>
                  <a:schemeClr val="tx1"/>
                </a:solidFill>
              </a:rPr>
              <a:t>A.OutputXX</a:t>
            </a:r>
            <a:r>
              <a:rPr lang="en-GB" altLang="zh-CN" smtClean="0">
                <a:solidFill>
                  <a:schemeClr val="tx1"/>
                </a:solidFill>
              </a:rPr>
              <a:t> </a:t>
            </a:r>
            <a:r>
              <a:rPr lang="en-GB" altLang="zh-CN">
                <a:solidFill>
                  <a:schemeClr val="tx1"/>
                </a:solidFill>
              </a:rPr>
              <a:t>or </a:t>
            </a:r>
            <a:r>
              <a:rPr lang="en-GB" altLang="zh-CN" smtClean="0">
                <a:solidFill>
                  <a:schemeClr val="tx1"/>
                </a:solidFill>
              </a:rPr>
              <a:t>Hash(</a:t>
            </a:r>
            <a:r>
              <a:rPr lang="en-US" altLang="zh-CN">
                <a:solidFill>
                  <a:schemeClr val="tx1"/>
                </a:solidFill>
              </a:rPr>
              <a:t>A.OutputXX</a:t>
            </a:r>
            <a:r>
              <a:rPr lang="en-GB" altLang="zh-CN" smtClean="0">
                <a:solidFill>
                  <a:schemeClr val="tx1"/>
                </a:solidFill>
              </a:rPr>
              <a:t> ) </a:t>
            </a:r>
            <a:r>
              <a:rPr lang="en-GB" altLang="zh-CN" dirty="0">
                <a:solidFill>
                  <a:schemeClr val="tx1"/>
                </a:solidFill>
              </a:rPr>
              <a:t>of a transaction A to the input unlock </a:t>
            </a:r>
            <a:r>
              <a:rPr lang="en-GB" altLang="zh-CN">
                <a:solidFill>
                  <a:schemeClr val="tx1"/>
                </a:solidFill>
              </a:rPr>
              <a:t>script </a:t>
            </a:r>
            <a:r>
              <a:rPr lang="en-GB" altLang="zh-CN" smtClean="0">
                <a:solidFill>
                  <a:schemeClr val="tx1"/>
                </a:solidFill>
              </a:rPr>
              <a:t>(</a:t>
            </a:r>
            <a:r>
              <a:rPr lang="en-US" altLang="zh-CN">
                <a:solidFill>
                  <a:schemeClr val="tx1"/>
                </a:solidFill>
              </a:rPr>
              <a:t>C.InputX</a:t>
            </a:r>
            <a:r>
              <a:rPr lang="en-GB" altLang="zh-CN" smtClean="0">
                <a:solidFill>
                  <a:schemeClr val="tx1"/>
                </a:solidFill>
              </a:rPr>
              <a:t>) </a:t>
            </a:r>
            <a:r>
              <a:rPr lang="en-GB" altLang="zh-CN" dirty="0">
                <a:solidFill>
                  <a:schemeClr val="tx1"/>
                </a:solidFill>
              </a:rPr>
              <a:t>of the sub-</a:t>
            </a:r>
            <a:r>
              <a:rPr lang="en-GB" altLang="zh-CN" dirty="0" err="1">
                <a:solidFill>
                  <a:schemeClr val="tx1"/>
                </a:solidFill>
              </a:rPr>
              <a:t>tx</a:t>
            </a:r>
            <a:r>
              <a:rPr lang="en-GB" altLang="zh-CN" dirty="0">
                <a:solidFill>
                  <a:schemeClr val="tx1"/>
                </a:solidFill>
              </a:rPr>
              <a:t> C </a:t>
            </a:r>
            <a:r>
              <a:rPr lang="en-GB" altLang="zh-CN">
                <a:solidFill>
                  <a:schemeClr val="tx1"/>
                </a:solidFill>
              </a:rPr>
              <a:t>of T</a:t>
            </a:r>
            <a:r>
              <a:rPr lang="en-GB" altLang="zh-CN" smtClean="0">
                <a:solidFill>
                  <a:schemeClr val="tx1"/>
                </a:solidFill>
              </a:rPr>
              <a:t>xA’s </a:t>
            </a:r>
            <a:r>
              <a:rPr lang="en-GB" altLang="zh-CN" dirty="0">
                <a:solidFill>
                  <a:schemeClr val="tx1"/>
                </a:solidFill>
              </a:rPr>
              <a:t>sub-</a:t>
            </a:r>
            <a:r>
              <a:rPr lang="en-GB" altLang="zh-CN" dirty="0" err="1">
                <a:solidFill>
                  <a:schemeClr val="tx1"/>
                </a:solidFill>
              </a:rPr>
              <a:t>tx</a:t>
            </a:r>
            <a:r>
              <a:rPr lang="en-GB" altLang="zh-CN" dirty="0">
                <a:solidFill>
                  <a:schemeClr val="tx1"/>
                </a:solidFill>
              </a:rPr>
              <a:t> B, and </a:t>
            </a:r>
            <a:r>
              <a:rPr lang="en-GB" altLang="zh-CN">
                <a:solidFill>
                  <a:schemeClr val="tx1"/>
                </a:solidFill>
              </a:rPr>
              <a:t>keep </a:t>
            </a:r>
            <a:r>
              <a:rPr lang="en-GB" altLang="zh-CN" smtClean="0">
                <a:solidFill>
                  <a:schemeClr val="tx1"/>
                </a:solidFill>
              </a:rPr>
              <a:t>the data-immutability during </a:t>
            </a:r>
            <a:r>
              <a:rPr lang="en-GB" altLang="zh-CN" dirty="0">
                <a:solidFill>
                  <a:schemeClr val="tx1"/>
                </a:solidFill>
              </a:rPr>
              <a:t>this process.</a:t>
            </a:r>
            <a:endParaRPr lang="en-GB" altLang="zh-CN" dirty="0">
              <a:solidFill>
                <a:schemeClr val="tx1"/>
              </a:solidFill>
            </a:endParaRPr>
          </a:p>
          <a:p>
            <a:pPr marL="0" indent="0">
              <a:lnSpc>
                <a:spcPct val="160000"/>
              </a:lnSpc>
              <a:buNone/>
            </a:pPr>
            <a:r>
              <a:rPr lang="en-GB" altLang="zh-CN" dirty="0">
                <a:solidFill>
                  <a:schemeClr val="tx1"/>
                </a:solidFill>
              </a:rPr>
              <a:t>Key points:</a:t>
            </a:r>
            <a:endParaRPr lang="en-GB" altLang="zh-CN" dirty="0">
              <a:solidFill>
                <a:schemeClr val="tx1"/>
              </a:solidFill>
            </a:endParaRPr>
          </a:p>
          <a:p>
            <a:pPr marL="457200" indent="-457200">
              <a:lnSpc>
                <a:spcPct val="160000"/>
              </a:lnSpc>
              <a:buFont typeface="+mj-lt"/>
              <a:buAutoNum type="arabicPeriod"/>
            </a:pPr>
            <a:r>
              <a:rPr lang="en-GB" altLang="zh-CN" dirty="0">
                <a:solidFill>
                  <a:schemeClr val="tx1"/>
                </a:solidFill>
              </a:rPr>
              <a:t>The preimage does not need to be calculated with all the data of the current transaction. The preimage can be calculated with  10 certain data with finite length, which can be uniquely fixed by Hash locks , and the most important data is the </a:t>
            </a:r>
            <a:r>
              <a:rPr lang="en-GB" altLang="zh-CN" dirty="0" err="1">
                <a:solidFill>
                  <a:schemeClr val="tx1"/>
                </a:solidFill>
              </a:rPr>
              <a:t>hashPrevouts</a:t>
            </a:r>
            <a:r>
              <a:rPr lang="en-GB" altLang="zh-CN" dirty="0">
                <a:solidFill>
                  <a:schemeClr val="tx1"/>
                </a:solidFill>
              </a:rPr>
              <a:t>, which can be used to make the unlock data of the transaction input currently being verified include all the inputs TXID&amp;VOUT of the current transaction data, excluding other data that can cause </a:t>
            </a:r>
            <a:r>
              <a:rPr lang="en-GB" altLang="zh-CN" dirty="0" err="1">
                <a:solidFill>
                  <a:schemeClr val="tx1"/>
                </a:solidFill>
              </a:rPr>
              <a:t>tx</a:t>
            </a:r>
            <a:r>
              <a:rPr lang="en-GB" altLang="zh-CN" dirty="0">
                <a:solidFill>
                  <a:schemeClr val="tx1"/>
                </a:solidFill>
              </a:rPr>
              <a:t> size expansion.</a:t>
            </a:r>
            <a:endParaRPr lang="en-GB" altLang="zh-CN" dirty="0">
              <a:solidFill>
                <a:schemeClr val="tx1"/>
              </a:solidFill>
            </a:endParaRPr>
          </a:p>
          <a:p>
            <a:pPr marL="457200" indent="-457200">
              <a:lnSpc>
                <a:spcPct val="160000"/>
              </a:lnSpc>
              <a:buFont typeface="+mj-lt"/>
              <a:buAutoNum type="arabicPeriod"/>
            </a:pPr>
            <a:r>
              <a:rPr lang="en-GB" altLang="zh-CN" dirty="0">
                <a:solidFill>
                  <a:schemeClr val="tx1"/>
                </a:solidFill>
              </a:rPr>
              <a:t>Using the </a:t>
            </a:r>
            <a:r>
              <a:rPr lang="en-GB" altLang="zh-CN" dirty="0" err="1">
                <a:solidFill>
                  <a:schemeClr val="tx1"/>
                </a:solidFill>
              </a:rPr>
              <a:t>partialHash</a:t>
            </a:r>
            <a:r>
              <a:rPr lang="en-GB" altLang="zh-CN" dirty="0">
                <a:solidFill>
                  <a:schemeClr val="tx1"/>
                </a:solidFill>
              </a:rPr>
              <a:t> technology, the correctness </a:t>
            </a:r>
            <a:r>
              <a:rPr lang="en-GB" altLang="zh-CN">
                <a:solidFill>
                  <a:schemeClr val="tx1"/>
                </a:solidFill>
              </a:rPr>
              <a:t>of </a:t>
            </a:r>
            <a:r>
              <a:rPr lang="en-GB" altLang="zh-CN" smtClean="0">
                <a:solidFill>
                  <a:schemeClr val="tx1"/>
                </a:solidFill>
              </a:rPr>
              <a:t>B.data.part2 </a:t>
            </a:r>
            <a:r>
              <a:rPr lang="en-GB" altLang="zh-CN" dirty="0">
                <a:solidFill>
                  <a:schemeClr val="tx1"/>
                </a:solidFill>
              </a:rPr>
              <a:t>can be determined only by hash(B.data.part1) and B.data.part2 of </a:t>
            </a:r>
            <a:r>
              <a:rPr lang="en-GB" altLang="zh-CN" dirty="0" err="1">
                <a:solidFill>
                  <a:schemeClr val="tx1"/>
                </a:solidFill>
              </a:rPr>
              <a:t>txB</a:t>
            </a:r>
            <a:r>
              <a:rPr lang="en-GB" altLang="zh-CN" dirty="0">
                <a:solidFill>
                  <a:schemeClr val="tx1"/>
                </a:solidFill>
              </a:rPr>
              <a:t>. that is, it is indeed </a:t>
            </a:r>
            <a:r>
              <a:rPr lang="en-GB" altLang="zh-CN">
                <a:solidFill>
                  <a:schemeClr val="tx1"/>
                </a:solidFill>
              </a:rPr>
              <a:t>the </a:t>
            </a:r>
            <a:r>
              <a:rPr lang="en-GB" altLang="zh-CN" smtClean="0">
                <a:solidFill>
                  <a:schemeClr val="tx1"/>
                </a:solidFill>
              </a:rPr>
              <a:t>ture latter </a:t>
            </a:r>
            <a:r>
              <a:rPr lang="en-GB" altLang="zh-CN" dirty="0">
                <a:solidFill>
                  <a:schemeClr val="tx1"/>
                </a:solidFill>
              </a:rPr>
              <a:t>part of the raw data of </a:t>
            </a:r>
            <a:r>
              <a:rPr lang="en-GB" altLang="zh-CN" dirty="0" err="1">
                <a:solidFill>
                  <a:schemeClr val="tx1"/>
                </a:solidFill>
              </a:rPr>
              <a:t>txB</a:t>
            </a:r>
            <a:r>
              <a:rPr lang="en-GB" altLang="zh-CN" dirty="0">
                <a:solidFill>
                  <a:schemeClr val="tx1"/>
                </a:solidFill>
              </a:rPr>
              <a:t>.</a:t>
            </a:r>
            <a:endParaRPr lang="en-GB" altLang="zh-C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356870" y="258445"/>
            <a:ext cx="11803380" cy="413385"/>
          </a:xfrm>
        </p:spPr>
        <p:txBody>
          <a:bodyPr>
            <a:normAutofit fontScale="90000"/>
          </a:bodyPr>
          <a:lstStyle/>
          <a:p>
            <a:r>
              <a:rPr lang="en-US" altLang="zh-CN" sz="2000" dirty="0">
                <a:sym typeface="+mn-ea"/>
              </a:rPr>
              <a:t>The core of solution to L1 </a:t>
            </a:r>
            <a:r>
              <a:rPr lang="en-US" altLang="zh-CN" sz="2000">
                <a:sym typeface="+mn-ea"/>
              </a:rPr>
              <a:t>Token inflation </a:t>
            </a:r>
            <a:r>
              <a:rPr lang="en-US" altLang="zh-CN" sz="2000" dirty="0">
                <a:sym typeface="+mn-ea"/>
              </a:rPr>
              <a:t>issue</a:t>
            </a:r>
            <a:r>
              <a:rPr lang="zh-CN" altLang="en-US" sz="2000" dirty="0">
                <a:sym typeface="+mn-ea"/>
              </a:rPr>
              <a:t>：</a:t>
            </a:r>
            <a:r>
              <a:rPr lang="en-US" altLang="zh-CN" sz="2000" dirty="0">
                <a:sym typeface="+mn-ea"/>
              </a:rPr>
              <a:t>construct a suitable B Tx  ( suppose Tx Chain: </a:t>
            </a:r>
            <a:r>
              <a:rPr lang="en-US" altLang="zh-CN" sz="2000" dirty="0" err="1">
                <a:sym typeface="+mn-ea"/>
              </a:rPr>
              <a:t>TxA</a:t>
            </a:r>
            <a:r>
              <a:rPr lang="en-US" altLang="zh-CN" sz="2000" dirty="0">
                <a:sym typeface="+mn-ea"/>
              </a:rPr>
              <a:t> -&gt; </a:t>
            </a:r>
            <a:r>
              <a:rPr lang="en-US" altLang="zh-CN" sz="2000" dirty="0" err="1">
                <a:sym typeface="+mn-ea"/>
              </a:rPr>
              <a:t>TxB</a:t>
            </a:r>
            <a:r>
              <a:rPr lang="en-US" altLang="zh-CN" sz="2000" dirty="0">
                <a:sym typeface="+mn-ea"/>
              </a:rPr>
              <a:t> -&gt; </a:t>
            </a:r>
            <a:r>
              <a:rPr lang="en-US" altLang="zh-CN" sz="2000" dirty="0" err="1">
                <a:sym typeface="+mn-ea"/>
              </a:rPr>
              <a:t>TxC</a:t>
            </a:r>
            <a:r>
              <a:rPr lang="en-US" altLang="zh-CN" sz="2000" dirty="0">
                <a:sym typeface="+mn-ea"/>
              </a:rPr>
              <a:t> )</a:t>
            </a:r>
            <a:endParaRPr lang="en-US" altLang="zh-CN" sz="2000" dirty="0">
              <a:sym typeface="+mn-ea"/>
            </a:endParaRPr>
          </a:p>
        </p:txBody>
      </p:sp>
      <p:sp>
        <p:nvSpPr>
          <p:cNvPr id="16" name="文本框 15"/>
          <p:cNvSpPr txBox="true"/>
          <p:nvPr/>
        </p:nvSpPr>
        <p:spPr>
          <a:xfrm>
            <a:off x="381634" y="771525"/>
            <a:ext cx="9829165" cy="646331"/>
          </a:xfrm>
          <a:prstGeom prst="rect">
            <a:avLst/>
          </a:prstGeom>
          <a:noFill/>
        </p:spPr>
        <p:txBody>
          <a:bodyPr wrap="square" rtlCol="0">
            <a:spAutoFit/>
          </a:bodyPr>
          <a:lstStyle/>
          <a:p>
            <a:r>
              <a:rPr lang="en-GB" altLang="zh-CN" dirty="0"/>
              <a:t>Below is the data for </a:t>
            </a:r>
            <a:r>
              <a:rPr lang="en-GB" altLang="zh-CN" dirty="0" err="1"/>
              <a:t>TxB</a:t>
            </a:r>
            <a:r>
              <a:rPr lang="en-GB" altLang="zh-CN" dirty="0"/>
              <a:t>, </a:t>
            </a:r>
            <a:r>
              <a:rPr lang="en-GB" altLang="zh-CN"/>
              <a:t>the </a:t>
            </a:r>
            <a:r>
              <a:rPr lang="en-GB" altLang="zh-CN" smtClean="0"/>
              <a:t>date </a:t>
            </a:r>
            <a:r>
              <a:rPr lang="en-GB" altLang="zh-CN" dirty="0"/>
              <a:t>will be divided into </a:t>
            </a:r>
            <a:r>
              <a:rPr lang="en-GB" altLang="zh-CN"/>
              <a:t>two </a:t>
            </a:r>
            <a:r>
              <a:rPr lang="en-GB" altLang="zh-CN" smtClean="0"/>
              <a:t>parts: </a:t>
            </a:r>
            <a:r>
              <a:rPr lang="en-US" altLang="zh-CN">
                <a:sym typeface="+mn-ea"/>
              </a:rPr>
              <a:t>B.data.part1</a:t>
            </a:r>
            <a:r>
              <a:rPr lang="zh-CN" altLang="en-US">
                <a:sym typeface="+mn-ea"/>
              </a:rPr>
              <a:t> </a:t>
            </a:r>
            <a:r>
              <a:rPr lang="en-US" altLang="zh-CN">
                <a:sym typeface="+mn-ea"/>
              </a:rPr>
              <a:t>and B.data.part2</a:t>
            </a:r>
            <a:endParaRPr lang="zh-CN" altLang="en-US"/>
          </a:p>
          <a:p>
            <a:endParaRPr lang="zh-CN" altLang="en-US" dirty="0"/>
          </a:p>
        </p:txBody>
      </p:sp>
      <p:sp>
        <p:nvSpPr>
          <p:cNvPr id="22" name="文本框 21"/>
          <p:cNvSpPr txBox="true"/>
          <p:nvPr/>
        </p:nvSpPr>
        <p:spPr>
          <a:xfrm>
            <a:off x="308427" y="4434205"/>
            <a:ext cx="1159002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en-GB" altLang="zh-CN" dirty="0"/>
              <a:t>The size of B.data.part1 is an integer multiple of 512bit; B.data.part2 includes </a:t>
            </a:r>
            <a:r>
              <a:rPr lang="en-GB" altLang="zh-CN" dirty="0" err="1"/>
              <a:t>InputN</a:t>
            </a:r>
            <a:r>
              <a:rPr lang="en-GB" altLang="zh-CN" dirty="0"/>
              <a:t>, according to the size of the previous part of B.data.part1 limit, may also contain limited size data of the previous transaction Input(N-1), to ensure the integrity of hash chunks containing </a:t>
            </a:r>
            <a:r>
              <a:rPr lang="en-GB" altLang="zh-CN" dirty="0" err="1"/>
              <a:t>InputN</a:t>
            </a:r>
            <a:r>
              <a:rPr lang="en-GB" altLang="zh-CN" dirty="0"/>
              <a:t>.</a:t>
            </a:r>
            <a:endParaRPr lang="en-GB" altLang="zh-CN" dirty="0"/>
          </a:p>
          <a:p>
            <a:br>
              <a:rPr lang="en-GB" altLang="zh-CN" dirty="0"/>
            </a:br>
            <a:r>
              <a:rPr lang="en-GB" altLang="zh-CN" dirty="0"/>
              <a:t>The data in </a:t>
            </a:r>
            <a:r>
              <a:rPr lang="en-GB" altLang="zh-CN" dirty="0" err="1"/>
              <a:t>InputN.unlockdata</a:t>
            </a:r>
            <a:r>
              <a:rPr lang="en-GB" altLang="zh-CN" dirty="0"/>
              <a:t> includes the </a:t>
            </a:r>
            <a:r>
              <a:rPr lang="en-GB" altLang="zh-CN" dirty="0" err="1"/>
              <a:t>txid&amp;vout</a:t>
            </a:r>
            <a:r>
              <a:rPr lang="en-GB" altLang="zh-CN" dirty="0"/>
              <a:t> of all the inputs of the </a:t>
            </a:r>
            <a:r>
              <a:rPr lang="en-GB" altLang="zh-CN" dirty="0" err="1"/>
              <a:t>TxB</a:t>
            </a:r>
            <a:r>
              <a:rPr lang="en-GB" altLang="zh-CN" dirty="0"/>
              <a:t>, the reliability of this data is given by </a:t>
            </a:r>
            <a:r>
              <a:rPr lang="en-GB" altLang="zh-CN" dirty="0" err="1"/>
              <a:t>InputN.txid.getOutputLockscript</a:t>
            </a:r>
            <a:r>
              <a:rPr lang="en-GB" altLang="zh-CN" dirty="0"/>
              <a:t>(</a:t>
            </a:r>
            <a:r>
              <a:rPr lang="en-GB" altLang="zh-CN" dirty="0" err="1"/>
              <a:t>InputN.vout</a:t>
            </a:r>
            <a:r>
              <a:rPr lang="en-GB" altLang="zh-CN" dirty="0"/>
              <a:t>) applies  the unlock script of OP_PUSH_TX and writes the corresponding check code to ensure it.</a:t>
            </a:r>
            <a:endParaRPr lang="en-GB" altLang="zh-CN" dirty="0"/>
          </a:p>
        </p:txBody>
      </p:sp>
      <p:grpSp>
        <p:nvGrpSpPr>
          <p:cNvPr id="3" name="组合 2"/>
          <p:cNvGrpSpPr/>
          <p:nvPr/>
        </p:nvGrpSpPr>
        <p:grpSpPr>
          <a:xfrm>
            <a:off x="324786" y="1187450"/>
            <a:ext cx="11590020" cy="3182422"/>
            <a:chOff x="324786" y="1187450"/>
            <a:chExt cx="11590020" cy="3182422"/>
          </a:xfrm>
        </p:grpSpPr>
        <p:graphicFrame>
          <p:nvGraphicFramePr>
            <p:cNvPr id="12" name="表格 11"/>
            <p:cNvGraphicFramePr/>
            <p:nvPr/>
          </p:nvGraphicFramePr>
          <p:xfrm>
            <a:off x="324786" y="1187450"/>
            <a:ext cx="11590020" cy="2460625"/>
          </p:xfrm>
          <a:graphic>
            <a:graphicData uri="http://schemas.openxmlformats.org/drawingml/2006/table">
              <a:tbl>
                <a:tblPr firstRow="true" bandRow="true">
                  <a:tableStyleId>{5C22544A-7EE6-4342-B048-85BDC9FD1C3A}</a:tableStyleId>
                </a:tblPr>
                <a:tblGrid>
                  <a:gridCol w="1287780"/>
                  <a:gridCol w="800735"/>
                  <a:gridCol w="417830"/>
                  <a:gridCol w="1603375"/>
                  <a:gridCol w="395605"/>
                  <a:gridCol w="2084070"/>
                  <a:gridCol w="1437640"/>
                  <a:gridCol w="935355"/>
                  <a:gridCol w="367030"/>
                  <a:gridCol w="1130300"/>
                  <a:gridCol w="1130300"/>
                </a:tblGrid>
                <a:tr h="448310">
                  <a:tc gridSpan="11">
                    <a:txBody>
                      <a:bodyPr/>
                      <a:lstStyle/>
                      <a:p>
                        <a:pPr algn="ctr">
                          <a:buNone/>
                        </a:pPr>
                        <a:r>
                          <a:rPr lang="en-US" altLang="zh-CN">
                            <a:solidFill>
                              <a:srgbClr val="FF8D41"/>
                            </a:solidFill>
                          </a:rPr>
                          <a:t>data of TxB (N inputs &amp; M outputs)</a:t>
                        </a:r>
                        <a:endParaRPr lang="en-US" altLang="zh-CN">
                          <a:solidFill>
                            <a:srgbClr val="FF8D41"/>
                          </a:solidFill>
                        </a:endParaRPr>
                      </a:p>
                    </a:txBody>
                    <a:tcPr/>
                  </a:tc>
                  <a:tc hMerge="true">
                    <a:tcPr/>
                  </a:tc>
                  <a:tc hMerge="true">
                    <a:tcPr/>
                  </a:tc>
                  <a:tc hMerge="true">
                    <a:tcPr/>
                  </a:tc>
                  <a:tc hMerge="true">
                    <a:tcPr/>
                  </a:tc>
                  <a:tc hMerge="true">
                    <a:tcPr/>
                  </a:tc>
                  <a:tc hMerge="true">
                    <a:tcPr/>
                  </a:tc>
                  <a:tc hMerge="true">
                    <a:tcPr/>
                  </a:tc>
                  <a:tc hMerge="true">
                    <a:tcPr/>
                  </a:tc>
                  <a:tc hMerge="true">
                    <a:tcPr/>
                  </a:tc>
                  <a:tc hMerge="true">
                    <a:tcPr/>
                  </a:tc>
                </a:tr>
                <a:tr h="2012315">
                  <a:tc>
                    <a:txBody>
                      <a:bodyPr/>
                      <a:lstStyle/>
                      <a:p>
                        <a:pPr>
                          <a:buNone/>
                        </a:pPr>
                        <a:r>
                          <a:rPr lang="zh-CN" altLang="en-US" sz="1600"/>
                          <a:t>Version，</a:t>
                        </a:r>
                        <a:endParaRPr lang="zh-CN" altLang="en-US" sz="1600"/>
                      </a:p>
                      <a:p>
                        <a:pPr>
                          <a:buNone/>
                        </a:pPr>
                        <a:r>
                          <a:rPr lang="zh-CN" altLang="en-US" sz="1600"/>
                          <a:t>Input</a:t>
                        </a:r>
                        <a:r>
                          <a:rPr lang="en-US" altLang="zh-CN" sz="1600"/>
                          <a:t>C</a:t>
                        </a:r>
                        <a:r>
                          <a:rPr lang="zh-CN" altLang="en-US" sz="1600"/>
                          <a:t>ount</a:t>
                        </a:r>
                        <a:endParaRPr lang="zh-CN" altLang="en-US" sz="1600"/>
                      </a:p>
                    </a:txBody>
                    <a:tcPr/>
                  </a:tc>
                  <a:tc>
                    <a:txBody>
                      <a:bodyPr/>
                      <a:lstStyle/>
                      <a:p>
                        <a:pPr>
                          <a:buNone/>
                        </a:pPr>
                        <a:r>
                          <a:rPr lang="en-US" altLang="zh-CN" sz="1600"/>
                          <a:t>Input1</a:t>
                        </a:r>
                        <a:endParaRPr lang="en-US" altLang="zh-CN" sz="1600"/>
                      </a:p>
                    </a:txBody>
                    <a:tcPr/>
                  </a:tc>
                  <a:tc>
                    <a:txBody>
                      <a:bodyPr/>
                      <a:lstStyle/>
                      <a:p>
                        <a:pPr>
                          <a:buNone/>
                        </a:pPr>
                        <a:r>
                          <a:rPr lang="en-US" altLang="zh-CN" sz="1600" dirty="0"/>
                          <a:t>...</a:t>
                        </a:r>
                        <a:endParaRPr lang="en-US" altLang="zh-CN" sz="1600" dirty="0"/>
                      </a:p>
                    </a:txBody>
                    <a:tcPr/>
                  </a:tc>
                  <a:tc>
                    <a:txBody>
                      <a:bodyPr/>
                      <a:lstStyle/>
                      <a:p>
                        <a:pPr>
                          <a:buNone/>
                        </a:pPr>
                        <a:r>
                          <a:rPr lang="en-US" altLang="zh-CN" sz="1600" smtClean="0"/>
                          <a:t>InputForm</a:t>
                        </a:r>
                        <a:r>
                          <a:rPr lang="en-US" altLang="zh-CN" sz="1600" smtClean="0">
                            <a:solidFill>
                              <a:srgbClr val="FF3300"/>
                            </a:solidFill>
                          </a:rPr>
                          <a:t>TxA</a:t>
                        </a:r>
                        <a:endParaRPr lang="en-US" altLang="zh-CN" sz="1600">
                          <a:solidFill>
                            <a:srgbClr val="FF3300"/>
                          </a:solidFill>
                        </a:endParaRPr>
                      </a:p>
                    </a:txBody>
                    <a:tcPr/>
                  </a:tc>
                  <a:tc>
                    <a:txBody>
                      <a:bodyPr/>
                      <a:lstStyle/>
                      <a:p>
                        <a:pPr>
                          <a:buNone/>
                        </a:pPr>
                        <a:r>
                          <a:rPr lang="en-US" altLang="zh-CN" sz="1600"/>
                          <a:t>...</a:t>
                        </a:r>
                        <a:endParaRPr lang="en-US" altLang="zh-CN" sz="1600"/>
                      </a:p>
                    </a:txBody>
                    <a:tcPr/>
                  </a:tc>
                  <a:tc>
                    <a:txBody>
                      <a:bodyPr/>
                      <a:lstStyle/>
                      <a:p>
                        <a:pPr>
                          <a:buNone/>
                        </a:pPr>
                        <a:endParaRPr lang="zh-CN" altLang="en-US" sz="1600"/>
                      </a:p>
                    </a:txBody>
                    <a:tcPr/>
                  </a:tc>
                  <a:tc>
                    <a:txBody>
                      <a:bodyPr/>
                      <a:lstStyle/>
                      <a:p>
                        <a:pPr>
                          <a:buNone/>
                        </a:pPr>
                        <a:r>
                          <a:rPr lang="en-US" altLang="zh-CN" sz="1600"/>
                          <a:t>OutputCount</a:t>
                        </a:r>
                        <a:endParaRPr lang="en-US" altLang="zh-CN" sz="1600"/>
                      </a:p>
                    </a:txBody>
                    <a:tcPr/>
                  </a:tc>
                  <a:tc>
                    <a:txBody>
                      <a:bodyPr/>
                      <a:lstStyle/>
                      <a:p>
                        <a:pPr>
                          <a:buNone/>
                        </a:pPr>
                        <a:r>
                          <a:rPr lang="en-US" altLang="zh-CN" sz="1600"/>
                          <a:t>Output1</a:t>
                        </a:r>
                        <a:endParaRPr lang="en-US" altLang="zh-CN" sz="1600"/>
                      </a:p>
                    </a:txBody>
                    <a:tcPr/>
                  </a:tc>
                  <a:tc>
                    <a:txBody>
                      <a:bodyPr/>
                      <a:lstStyle/>
                      <a:p>
                        <a:pPr>
                          <a:buNone/>
                        </a:pPr>
                        <a:r>
                          <a:rPr lang="en-US" altLang="zh-CN" sz="1600">
                            <a:sym typeface="+mn-ea"/>
                          </a:rPr>
                          <a:t>...</a:t>
                        </a:r>
                        <a:endParaRPr lang="zh-CN" altLang="en-US" sz="1600"/>
                      </a:p>
                    </a:txBody>
                    <a:tcPr/>
                  </a:tc>
                  <a:tc>
                    <a:txBody>
                      <a:bodyPr/>
                      <a:lstStyle/>
                      <a:p>
                        <a:pPr>
                          <a:buNone/>
                        </a:pPr>
                        <a:r>
                          <a:rPr lang="en-US" altLang="zh-CN" sz="1600">
                            <a:sym typeface="+mn-ea"/>
                          </a:rPr>
                          <a:t>OutputM</a:t>
                        </a:r>
                        <a:endParaRPr lang="zh-CN" altLang="en-US" sz="1600"/>
                      </a:p>
                    </a:txBody>
                    <a:tcPr/>
                  </a:tc>
                  <a:tc>
                    <a:txBody>
                      <a:bodyPr/>
                      <a:lstStyle/>
                      <a:p>
                        <a:pPr>
                          <a:buNone/>
                        </a:pPr>
                        <a:r>
                          <a:rPr lang="en-US" altLang="zh-CN" sz="1600" dirty="0" err="1"/>
                          <a:t>locktime</a:t>
                        </a:r>
                        <a:endParaRPr lang="en-US" altLang="zh-CN" sz="1600" dirty="0"/>
                      </a:p>
                    </a:txBody>
                    <a:tcPr/>
                  </a:tc>
                </a:tr>
              </a:tbl>
            </a:graphicData>
          </a:graphic>
        </p:graphicFrame>
        <p:sp>
          <p:nvSpPr>
            <p:cNvPr id="17" name="左大括号 16"/>
            <p:cNvSpPr/>
            <p:nvPr/>
          </p:nvSpPr>
          <p:spPr>
            <a:xfrm rot="16200000">
              <a:off x="2411843" y="1632772"/>
              <a:ext cx="247015" cy="4371600"/>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8194471" y="222063"/>
              <a:ext cx="246698" cy="7193338"/>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true"/>
            <p:nvPr/>
          </p:nvSpPr>
          <p:spPr>
            <a:xfrm>
              <a:off x="7667580" y="3994319"/>
              <a:ext cx="1441420" cy="369332"/>
            </a:xfrm>
            <a:prstGeom prst="rect">
              <a:avLst/>
            </a:prstGeom>
            <a:noFill/>
          </p:spPr>
          <p:txBody>
            <a:bodyPr wrap="none" rtlCol="0" anchor="t">
              <a:spAutoFit/>
            </a:bodyPr>
            <a:lstStyle/>
            <a:p>
              <a:pPr algn="l"/>
              <a:r>
                <a:rPr lang="en-US" altLang="zh-CN" dirty="0">
                  <a:solidFill>
                    <a:srgbClr val="FF0000"/>
                  </a:solidFill>
                  <a:sym typeface="+mn-ea"/>
                </a:rPr>
                <a:t>B.data.part2</a:t>
              </a:r>
              <a:endParaRPr lang="zh-CN" altLang="en-US" dirty="0">
                <a:solidFill>
                  <a:srgbClr val="FF0000"/>
                </a:solidFill>
              </a:endParaRPr>
            </a:p>
          </p:txBody>
        </p:sp>
        <p:sp>
          <p:nvSpPr>
            <p:cNvPr id="21" name="文本框 20"/>
            <p:cNvSpPr txBox="true"/>
            <p:nvPr/>
          </p:nvSpPr>
          <p:spPr>
            <a:xfrm>
              <a:off x="1885110" y="4000540"/>
              <a:ext cx="1441420" cy="369332"/>
            </a:xfrm>
            <a:prstGeom prst="rect">
              <a:avLst/>
            </a:prstGeom>
            <a:noFill/>
          </p:spPr>
          <p:txBody>
            <a:bodyPr wrap="none" rtlCol="0" anchor="t">
              <a:spAutoFit/>
            </a:bodyPr>
            <a:lstStyle/>
            <a:p>
              <a:pPr algn="l"/>
              <a:r>
                <a:rPr lang="en-US" altLang="zh-CN" dirty="0">
                  <a:solidFill>
                    <a:srgbClr val="FF0000"/>
                  </a:solidFill>
                  <a:sym typeface="+mn-ea"/>
                </a:rPr>
                <a:t>B.data.part1</a:t>
              </a:r>
              <a:endParaRPr lang="zh-CN" altLang="en-US" dirty="0">
                <a:solidFill>
                  <a:srgbClr val="FF0000"/>
                </a:solidFill>
              </a:endParaRPr>
            </a:p>
          </p:txBody>
        </p:sp>
        <p:graphicFrame>
          <p:nvGraphicFramePr>
            <p:cNvPr id="23" name="表格 22"/>
            <p:cNvGraphicFramePr/>
            <p:nvPr/>
          </p:nvGraphicFramePr>
          <p:xfrm>
            <a:off x="4891071" y="1733049"/>
            <a:ext cx="1963420" cy="1828800"/>
          </p:xfrm>
          <a:graphic>
            <a:graphicData uri="http://schemas.openxmlformats.org/drawingml/2006/table">
              <a:tbl>
                <a:tblPr firstRow="true" bandRow="true">
                  <a:tableStyleId>{5940675A-B579-460E-94D1-54222C63F5DA}</a:tableStyleId>
                </a:tblPr>
                <a:tblGrid>
                  <a:gridCol w="1963420"/>
                </a:tblGrid>
                <a:tr h="365760">
                  <a:tc>
                    <a:txBody>
                      <a:bodyPr/>
                      <a:lstStyle/>
                      <a:p>
                        <a:pPr>
                          <a:buNone/>
                        </a:pPr>
                        <a:r>
                          <a:rPr lang="en-US" altLang="zh-CN" sz="1600"/>
                          <a:t>InputN.txid</a:t>
                        </a:r>
                        <a:endParaRPr lang="en-US" altLang="zh-CN" sz="1600"/>
                      </a:p>
                    </a:txBody>
                    <a:tcPr/>
                  </a:tc>
                </a:tr>
                <a:tr h="365760">
                  <a:tc>
                    <a:txBody>
                      <a:bodyPr/>
                      <a:lstStyle/>
                      <a:p>
                        <a:pPr>
                          <a:buNone/>
                        </a:pPr>
                        <a:r>
                          <a:rPr lang="en-US" altLang="zh-CN" sz="1600">
                            <a:sym typeface="+mn-ea"/>
                          </a:rPr>
                          <a:t>InputN.vout</a:t>
                        </a:r>
                        <a:endParaRPr lang="en-US" altLang="zh-CN" sz="1600"/>
                      </a:p>
                    </a:txBody>
                    <a:tcPr/>
                  </a:tc>
                </a:tr>
                <a:tr h="365760">
                  <a:tc>
                    <a:txBody>
                      <a:bodyPr/>
                      <a:lstStyle/>
                      <a:p>
                        <a:pPr>
                          <a:buNone/>
                        </a:pPr>
                        <a:r>
                          <a:rPr lang="en-US" altLang="zh-CN" sz="1600">
                            <a:sym typeface="+mn-ea"/>
                          </a:rPr>
                          <a:t>InputN.unlocksize</a:t>
                        </a:r>
                        <a:endParaRPr lang="en-US" altLang="zh-CN" sz="1600"/>
                      </a:p>
                    </a:txBody>
                    <a:tcPr/>
                  </a:tc>
                </a:tr>
                <a:tr h="365760">
                  <a:tc>
                    <a:txBody>
                      <a:bodyPr/>
                      <a:lstStyle/>
                      <a:p>
                        <a:pPr>
                          <a:buNone/>
                        </a:pPr>
                        <a:r>
                          <a:rPr lang="en-US" altLang="zh-CN" sz="1600">
                            <a:sym typeface="+mn-ea"/>
                          </a:rPr>
                          <a:t>InputN.unlockdata</a:t>
                        </a:r>
                        <a:endParaRPr lang="zh-CN" altLang="en-US" sz="1600"/>
                      </a:p>
                    </a:txBody>
                    <a:tcPr/>
                  </a:tc>
                </a:tr>
                <a:tr h="365760">
                  <a:tc>
                    <a:txBody>
                      <a:bodyPr/>
                      <a:lstStyle/>
                      <a:p>
                        <a:pPr>
                          <a:buNone/>
                        </a:pPr>
                        <a:r>
                          <a:rPr lang="en-US" altLang="zh-CN" sz="1600" dirty="0" err="1">
                            <a:sym typeface="+mn-ea"/>
                          </a:rPr>
                          <a:t>InputN.sequence</a:t>
                        </a:r>
                        <a:endParaRPr lang="zh-CN" altLang="en-US" sz="1600" dirty="0"/>
                      </a:p>
                    </a:txBody>
                    <a:tcPr/>
                  </a:tc>
                </a:tr>
              </a:tbl>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64160"/>
            <a:ext cx="11028680" cy="936041"/>
          </a:xfrm>
        </p:spPr>
        <p:txBody>
          <a:bodyPr/>
          <a:lstStyle/>
          <a:p>
            <a:r>
              <a:rPr lang="en-US" altLang="zh-CN" dirty="0"/>
              <a:t>The process of solve data expansion when </a:t>
            </a:r>
            <a:r>
              <a:rPr lang="en-US" altLang="zh-CN" dirty="0">
                <a:sym typeface="+mn-ea"/>
              </a:rPr>
              <a:t>verify a transaction’s parents’ parents</a:t>
            </a:r>
            <a:endParaRPr lang="zh-CN" altLang="en-US" dirty="0"/>
          </a:p>
        </p:txBody>
      </p:sp>
      <p:sp>
        <p:nvSpPr>
          <p:cNvPr id="3" name="内容占位符 2"/>
          <p:cNvSpPr>
            <a:spLocks noGrp="true"/>
          </p:cNvSpPr>
          <p:nvPr>
            <p:ph idx="1"/>
          </p:nvPr>
        </p:nvSpPr>
        <p:spPr>
          <a:xfrm>
            <a:off x="360045" y="1194435"/>
            <a:ext cx="11506835" cy="5543249"/>
          </a:xfrm>
        </p:spPr>
        <p:txBody>
          <a:bodyPr>
            <a:noAutofit/>
          </a:bodyPr>
          <a:lstStyle/>
          <a:p>
            <a:pPr marL="457200" indent="-457200">
              <a:buFont typeface="+mj-lt"/>
              <a:buAutoNum type="arabicPeriod"/>
            </a:pPr>
            <a:r>
              <a:rPr lang="en-GB" altLang="zh-CN" dirty="0"/>
              <a:t>To </a:t>
            </a:r>
            <a:r>
              <a:rPr lang="en-GB" altLang="zh-CN"/>
              <a:t>verify </a:t>
            </a:r>
            <a:r>
              <a:rPr lang="en-GB" altLang="zh-CN" smtClean="0"/>
              <a:t>one input </a:t>
            </a:r>
            <a:r>
              <a:rPr lang="en-GB" altLang="zh-CN" dirty="0"/>
              <a:t>of </a:t>
            </a:r>
            <a:r>
              <a:rPr lang="en-GB" altLang="zh-CN" dirty="0" err="1"/>
              <a:t>TxC</a:t>
            </a:r>
            <a:r>
              <a:rPr lang="en-GB" altLang="zh-CN" dirty="0"/>
              <a:t> (</a:t>
            </a:r>
            <a:r>
              <a:rPr lang="en-GB" altLang="zh-CN" dirty="0" err="1"/>
              <a:t>TxC.InputX</a:t>
            </a:r>
            <a:r>
              <a:rPr lang="en-GB" altLang="zh-CN" dirty="0"/>
              <a:t>), it applies OP_PUSH_TX, and the corresponding script uses preimage (</a:t>
            </a:r>
            <a:r>
              <a:rPr lang="en-GB" altLang="zh-CN" dirty="0" err="1"/>
              <a:t>TxC</a:t>
            </a:r>
            <a:r>
              <a:rPr lang="en-GB" altLang="zh-CN" dirty="0"/>
              <a:t>) to write code to </a:t>
            </a:r>
            <a:r>
              <a:rPr lang="en-GB" altLang="zh-CN"/>
              <a:t>obtain </a:t>
            </a:r>
            <a:r>
              <a:rPr lang="en-GB" altLang="zh-CN" smtClean="0"/>
              <a:t>the data TxC.InputX.txid which is TXID(TxB). Then, according </a:t>
            </a:r>
            <a:r>
              <a:rPr lang="en-GB" altLang="zh-CN" dirty="0"/>
              <a:t>to the acquisition TXID(</a:t>
            </a:r>
            <a:r>
              <a:rPr lang="en-GB" altLang="zh-CN" dirty="0" err="1"/>
              <a:t>TxB</a:t>
            </a:r>
            <a:r>
              <a:rPr lang="en-GB" altLang="zh-CN" dirty="0"/>
              <a:t>), verify the input </a:t>
            </a:r>
            <a:r>
              <a:rPr lang="en-GB" altLang="zh-CN" dirty="0" err="1"/>
              <a:t>partialHash</a:t>
            </a:r>
            <a:r>
              <a:rPr lang="en-GB" altLang="zh-CN" dirty="0"/>
              <a:t>(B.data.part1) and </a:t>
            </a:r>
            <a:r>
              <a:rPr lang="en-GB" altLang="zh-CN"/>
              <a:t>B.data.part2 by the </a:t>
            </a:r>
            <a:r>
              <a:rPr lang="en-GB" altLang="zh-CN" smtClean="0"/>
              <a:t>correctness of eq: TXID(TxB</a:t>
            </a:r>
            <a:r>
              <a:rPr lang="en-GB" altLang="zh-CN" dirty="0"/>
              <a:t>)=Hash(</a:t>
            </a:r>
            <a:r>
              <a:rPr lang="en-GB" altLang="zh-CN" dirty="0" err="1"/>
              <a:t>partialHash</a:t>
            </a:r>
            <a:r>
              <a:rPr lang="en-GB" altLang="zh-CN" dirty="0"/>
              <a:t>(B.data.part1)||</a:t>
            </a:r>
            <a:r>
              <a:rPr lang="en-GB" altLang="zh-CN"/>
              <a:t>B.data.part2</a:t>
            </a:r>
            <a:r>
              <a:rPr lang="en-GB" altLang="zh-CN" smtClean="0"/>
              <a:t>).</a:t>
            </a:r>
            <a:endParaRPr lang="en-GB" altLang="zh-CN" dirty="0"/>
          </a:p>
          <a:p>
            <a:pPr marL="457200" indent="-457200">
              <a:buFont typeface="+mj-lt"/>
              <a:buAutoNum type="arabicPeriod"/>
            </a:pPr>
            <a:r>
              <a:rPr lang="en-GB" altLang="zh-CN" dirty="0"/>
              <a:t> According to the obtained B.data.part2 that is verified to be correct, get </a:t>
            </a:r>
            <a:r>
              <a:rPr lang="en-GB" altLang="zh-CN" dirty="0" err="1"/>
              <a:t>TxB.InputN.txid</a:t>
            </a:r>
            <a:r>
              <a:rPr lang="en-GB" altLang="zh-CN" dirty="0"/>
              <a:t> and </a:t>
            </a:r>
            <a:r>
              <a:rPr lang="en-GB" altLang="zh-CN" dirty="0" err="1"/>
              <a:t>TxB.InputN.vout</a:t>
            </a:r>
            <a:r>
              <a:rPr lang="en-GB" altLang="zh-CN" dirty="0"/>
              <a:t> that are verified to be correct, mark the transaction pointed to by these two data as </a:t>
            </a:r>
            <a:r>
              <a:rPr lang="en-GB" altLang="zh-CN" dirty="0" err="1"/>
              <a:t>TxD</a:t>
            </a:r>
            <a:r>
              <a:rPr lang="en-GB" altLang="zh-CN" dirty="0"/>
              <a:t>, and </a:t>
            </a:r>
            <a:r>
              <a:rPr lang="en-GB" altLang="zh-CN"/>
              <a:t>according </a:t>
            </a:r>
            <a:r>
              <a:rPr lang="en-GB" altLang="zh-CN" smtClean="0"/>
              <a:t>TxB.InputN.txid=Hash(partialHash(TxD.frontpart</a:t>
            </a:r>
            <a:r>
              <a:rPr lang="en-GB" altLang="zh-CN" dirty="0"/>
              <a:t>) || </a:t>
            </a:r>
            <a:r>
              <a:rPr lang="en-GB" altLang="zh-CN" dirty="0" err="1"/>
              <a:t>TxD.lastpart</a:t>
            </a:r>
            <a:r>
              <a:rPr lang="en-GB" altLang="zh-CN" dirty="0"/>
              <a:t>) to get the correct </a:t>
            </a:r>
            <a:r>
              <a:rPr lang="en-GB" altLang="zh-CN" dirty="0" err="1"/>
              <a:t>TxD.lastpart</a:t>
            </a:r>
            <a:r>
              <a:rPr lang="en-GB" altLang="zh-CN" dirty="0"/>
              <a:t>, and verify that the </a:t>
            </a:r>
            <a:r>
              <a:rPr lang="en-GB" altLang="zh-CN" dirty="0" err="1"/>
              <a:t>Lockscript</a:t>
            </a:r>
            <a:r>
              <a:rPr lang="en-GB" altLang="zh-CN" dirty="0"/>
              <a:t> pointed to by </a:t>
            </a:r>
            <a:r>
              <a:rPr lang="en-GB" altLang="zh-CN" dirty="0" err="1"/>
              <a:t>TxB.InputN.txid</a:t>
            </a:r>
            <a:r>
              <a:rPr lang="en-GB" altLang="zh-CN" dirty="0"/>
              <a:t> and </a:t>
            </a:r>
            <a:r>
              <a:rPr lang="en-GB" altLang="zh-CN" dirty="0" err="1"/>
              <a:t>TxB.InputN.vout</a:t>
            </a:r>
            <a:r>
              <a:rPr lang="en-GB" altLang="zh-CN" dirty="0"/>
              <a:t> does apply the OP_PUSH_TX, which does write the corresponding checking code to ensure "The data in </a:t>
            </a:r>
            <a:r>
              <a:rPr lang="en-GB" altLang="zh-CN" dirty="0" err="1"/>
              <a:t>InputN.unlockdata</a:t>
            </a:r>
            <a:r>
              <a:rPr lang="en-GB" altLang="zh-CN" dirty="0"/>
              <a:t> includes the </a:t>
            </a:r>
            <a:r>
              <a:rPr lang="en-GB" altLang="zh-CN" dirty="0" err="1"/>
              <a:t>txid&amp;vout</a:t>
            </a:r>
            <a:r>
              <a:rPr lang="en-GB" altLang="zh-CN" dirty="0"/>
              <a:t> of all inputs of the </a:t>
            </a:r>
            <a:r>
              <a:rPr lang="en-GB" altLang="zh-CN" dirty="0" err="1"/>
              <a:t>TxB</a:t>
            </a:r>
            <a:r>
              <a:rPr lang="en-GB" altLang="zh-CN" dirty="0"/>
              <a:t>"</a:t>
            </a:r>
            <a:endParaRPr lang="en-GB" altLang="zh-CN" dirty="0"/>
          </a:p>
          <a:p>
            <a:pPr marL="457200" indent="-457200">
              <a:buFont typeface="+mj-lt"/>
              <a:buAutoNum type="arabicPeriod"/>
            </a:pPr>
            <a:r>
              <a:rPr lang="en-GB" altLang="zh-CN" dirty="0"/>
              <a:t>According to the trusted </a:t>
            </a:r>
            <a:r>
              <a:rPr lang="en-GB" altLang="zh-CN" dirty="0" err="1"/>
              <a:t>InputN.unlockdata</a:t>
            </a:r>
            <a:r>
              <a:rPr lang="en-GB" altLang="zh-CN" dirty="0"/>
              <a:t> in the B.data.part2 of </a:t>
            </a:r>
            <a:r>
              <a:rPr lang="en-GB" altLang="zh-CN" dirty="0" err="1"/>
              <a:t>TxB</a:t>
            </a:r>
            <a:r>
              <a:rPr lang="en-GB" altLang="zh-CN" dirty="0"/>
              <a:t>, obtain the </a:t>
            </a:r>
            <a:r>
              <a:rPr lang="en-GB" altLang="zh-CN" dirty="0" err="1"/>
              <a:t>txid&amp;vout</a:t>
            </a:r>
            <a:r>
              <a:rPr lang="en-GB" altLang="zh-CN" dirty="0"/>
              <a:t> of all inputs of the </a:t>
            </a:r>
            <a:r>
              <a:rPr lang="en-GB" altLang="zh-CN" dirty="0" err="1"/>
              <a:t>TxB</a:t>
            </a:r>
            <a:r>
              <a:rPr lang="en-GB" altLang="zh-CN" dirty="0"/>
              <a:t>, that is, get the TXID of the </a:t>
            </a:r>
            <a:r>
              <a:rPr lang="en-GB" altLang="zh-CN" dirty="0" err="1"/>
              <a:t>TxA</a:t>
            </a:r>
            <a:r>
              <a:rPr lang="en-GB" altLang="zh-CN" dirty="0"/>
              <a:t>, and use the given </a:t>
            </a:r>
            <a:r>
              <a:rPr lang="en-GB" altLang="zh-CN" dirty="0" err="1"/>
              <a:t>partialHash</a:t>
            </a:r>
            <a:r>
              <a:rPr lang="en-GB" altLang="zh-CN" dirty="0"/>
              <a:t>(</a:t>
            </a:r>
            <a:r>
              <a:rPr lang="en-GB" altLang="zh-CN" dirty="0" err="1"/>
              <a:t>B.data</a:t>
            </a:r>
            <a:r>
              <a:rPr lang="en-GB" altLang="zh-CN" dirty="0"/>
              <a:t>. Part1), B.data.part2, </a:t>
            </a:r>
            <a:r>
              <a:rPr lang="en-GB" altLang="zh-CN" dirty="0" err="1"/>
              <a:t>partialHash</a:t>
            </a:r>
            <a:r>
              <a:rPr lang="en-GB" altLang="zh-CN" dirty="0"/>
              <a:t> (</a:t>
            </a:r>
            <a:r>
              <a:rPr lang="en-GB" altLang="zh-CN" dirty="0" err="1"/>
              <a:t>TxD.frontpart</a:t>
            </a:r>
            <a:r>
              <a:rPr lang="en-GB" altLang="zh-CN" dirty="0"/>
              <a:t>), </a:t>
            </a:r>
            <a:r>
              <a:rPr lang="en-GB" altLang="zh-CN" dirty="0" err="1"/>
              <a:t>TxD.lastpart</a:t>
            </a:r>
            <a:r>
              <a:rPr lang="en-GB" altLang="zh-CN" dirty="0"/>
              <a:t> and other </a:t>
            </a:r>
            <a:r>
              <a:rPr lang="en-GB" altLang="zh-CN"/>
              <a:t>data </a:t>
            </a:r>
            <a:r>
              <a:rPr lang="en-US" altLang="zh-CN"/>
              <a:t>all of which</a:t>
            </a:r>
            <a:r>
              <a:rPr lang="en-GB" altLang="zh-CN" smtClean="0"/>
              <a:t> </a:t>
            </a:r>
            <a:r>
              <a:rPr lang="en-GB" altLang="zh-CN" dirty="0"/>
              <a:t>have a definite size.</a:t>
            </a:r>
            <a:endParaRPr lang="en-GB" altLang="zh-CN" dirty="0"/>
          </a:p>
          <a:p>
            <a:pPr marL="457200" indent="-457200">
              <a:buFont typeface="+mj-lt"/>
              <a:buAutoNum type="arabicPeriod"/>
            </a:pPr>
            <a:r>
              <a:rPr lang="en-GB" altLang="zh-CN" dirty="0"/>
              <a:t>According to the obtained TXID(</a:t>
            </a:r>
            <a:r>
              <a:rPr lang="en-GB" altLang="zh-CN" dirty="0" err="1"/>
              <a:t>TxA</a:t>
            </a:r>
            <a:r>
              <a:rPr lang="en-GB" altLang="zh-CN" dirty="0"/>
              <a:t>), all output data in </a:t>
            </a:r>
            <a:r>
              <a:rPr lang="en-GB" altLang="zh-CN" dirty="0" err="1"/>
              <a:t>TxA</a:t>
            </a:r>
            <a:r>
              <a:rPr lang="en-GB" altLang="zh-CN" dirty="0"/>
              <a:t> can be obtained by TXID(</a:t>
            </a:r>
            <a:r>
              <a:rPr lang="en-GB" altLang="zh-CN" dirty="0" err="1"/>
              <a:t>TxA</a:t>
            </a:r>
            <a:r>
              <a:rPr lang="en-GB" altLang="zh-CN" dirty="0"/>
              <a:t>)=Hash(</a:t>
            </a:r>
            <a:r>
              <a:rPr lang="en-GB" altLang="zh-CN" dirty="0" err="1"/>
              <a:t>partialHash</a:t>
            </a:r>
            <a:r>
              <a:rPr lang="en-GB" altLang="zh-CN" dirty="0"/>
              <a:t>(</a:t>
            </a:r>
            <a:r>
              <a:rPr lang="en-GB" altLang="zh-CN" dirty="0" err="1"/>
              <a:t>TxA.frontpart</a:t>
            </a:r>
            <a:r>
              <a:rPr lang="en-GB" altLang="zh-CN" dirty="0"/>
              <a:t>) || </a:t>
            </a:r>
            <a:r>
              <a:rPr lang="en-GB" altLang="zh-CN" dirty="0" err="1"/>
              <a:t>TxA.lastpart</a:t>
            </a:r>
            <a:r>
              <a:rPr lang="en-GB" altLang="zh-CN" dirty="0"/>
              <a:t>), and it can be verified that the content of </a:t>
            </a:r>
            <a:r>
              <a:rPr lang="en-GB" altLang="zh-CN" dirty="0" err="1"/>
              <a:t>LockScript</a:t>
            </a:r>
            <a:r>
              <a:rPr lang="en-GB" altLang="zh-CN" dirty="0"/>
              <a:t> complies with  Requirements for Contract contracts such as L1 Token. Make sure to complete the "verify a transaction's parents' parents" required for "back to genesis"</a:t>
            </a:r>
            <a:endParaRPr lang="en-GB"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To Be Continued</a:t>
            </a:r>
            <a:endParaRPr lang="zh-CN" altLang="en-US"/>
          </a:p>
        </p:txBody>
      </p:sp>
      <p:sp>
        <p:nvSpPr>
          <p:cNvPr id="3" name="内容占位符 2"/>
          <p:cNvSpPr>
            <a:spLocks noGrp="true"/>
          </p:cNvSpPr>
          <p:nvPr>
            <p:ph idx="1"/>
          </p:nvPr>
        </p:nvSpPr>
        <p:spPr/>
        <p:txBody>
          <a:bodyPr/>
          <a:lstStyle/>
          <a:p>
            <a:pPr marL="0" indent="0">
              <a:buNone/>
            </a:pPr>
            <a:r>
              <a:rPr lang="en-US" altLang="zh-CN"/>
              <a:t>To Be Continued</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5177</Words>
  <Application>WPS 演示</Application>
  <PresentationFormat>宽屏</PresentationFormat>
  <Paragraphs>147</Paragraphs>
  <Slides>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Nimbus Roman No9 L</vt:lpstr>
      <vt:lpstr>微软雅黑</vt:lpstr>
      <vt:lpstr>文泉驿微米黑</vt:lpstr>
      <vt:lpstr>微软雅黑 Light</vt:lpstr>
      <vt:lpstr>DejaVu Sans</vt:lpstr>
      <vt:lpstr>Arial Black</vt:lpstr>
      <vt:lpstr>Arial Unicode MS</vt:lpstr>
      <vt:lpstr>SimSun</vt:lpstr>
      <vt:lpstr>Office 主题​​</vt:lpstr>
      <vt:lpstr> [1] https://xiaohuiliu.medium.com/peer-to-peer-tokens-6508986d9593 [2] https://medium.com/@buildonbsv/back-to-genesis-simplest-explanation-7a9264ca6aed </vt:lpstr>
      <vt:lpstr>Background Tech of issue：preimage structure (version 1)</vt:lpstr>
      <vt:lpstr>PowerPoint 演示文稿</vt:lpstr>
      <vt:lpstr>Reason for L1 token tx inflation issue：having to verify a transaction’s parents’ parents</vt:lpstr>
      <vt:lpstr>The core of solution to L1 Token inflation issue：construct a suitable B Tx  ( suppose Tx Chain: TxA -&gt; TxB -&gt; TxC )</vt:lpstr>
      <vt:lpstr>The process of solve data expansion when verify a transaction’s parents’ parents</vt:lpstr>
      <vt:lpstr>To Be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zhws</cp:lastModifiedBy>
  <cp:revision>190</cp:revision>
  <dcterms:created xsi:type="dcterms:W3CDTF">2022-04-21T04:40:21Z</dcterms:created>
  <dcterms:modified xsi:type="dcterms:W3CDTF">2022-04-21T04:40:21Z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