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1"/>
  </p:handoutMasterIdLst>
  <p:sldIdLst>
    <p:sldId id="262" r:id="rId3"/>
    <p:sldId id="265" r:id="rId4"/>
    <p:sldId id="259" r:id="rId5"/>
    <p:sldId id="264" r:id="rId6"/>
    <p:sldId id="266" r:id="rId7"/>
    <p:sldId id="267" r:id="rId8"/>
    <p:sldId id="268"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8D41"/>
    <a:srgbClr val="FF6600"/>
    <a:srgbClr val="B2B2B2"/>
    <a:srgbClr val="202020"/>
    <a:srgbClr val="323232"/>
    <a:srgbClr val="CC3300"/>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2" d="100"/>
          <a:sy n="112" d="100"/>
        </p:scale>
        <p:origin x="708" y="102"/>
      </p:cViewPr>
      <p:guideLst>
        <p:guide orient="horz" pos="2134"/>
        <p:guide pos="3845"/>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940435" y="2345055"/>
            <a:ext cx="10515600" cy="2766060"/>
          </a:xfrm>
        </p:spPr>
        <p:txBody>
          <a:bodyPr>
            <a:normAutofit/>
          </a:bodyPr>
          <a:p>
            <a:r>
              <a:rPr lang="" altLang="zh-CN"/>
              <a:t>How to solve “back to genesis” problem</a:t>
            </a:r>
            <a:r>
              <a:rPr lang="en-US" altLang="zh-CN" baseline="30000">
                <a:sym typeface="+mn-ea"/>
              </a:rPr>
              <a:t>[1</a:t>
            </a:r>
            <a:r>
              <a:rPr lang="" altLang="en-US" baseline="30000">
                <a:sym typeface="+mn-ea"/>
              </a:rPr>
              <a:t>-2</a:t>
            </a:r>
            <a:r>
              <a:rPr lang="en-US" altLang="zh-CN" baseline="30000">
                <a:sym typeface="+mn-ea"/>
              </a:rPr>
              <a:t>]</a:t>
            </a:r>
            <a:r>
              <a:rPr lang="" altLang="zh-CN"/>
              <a:t> in L1 Token for BSV Blockchain</a:t>
            </a:r>
            <a:br>
              <a:rPr lang="" altLang="zh-CN"/>
            </a:br>
            <a:r>
              <a:rPr lang="" altLang="zh-CN"/>
              <a:t> </a:t>
            </a:r>
            <a:br>
              <a:rPr lang="" altLang="zh-CN"/>
            </a:br>
            <a:r>
              <a:rPr lang="" altLang="zh-CN"/>
              <a:t>[1] https://xiaohuiliu.medium.com/peer-to-peer-tokens-6508986d9593</a:t>
            </a:r>
            <a:br>
              <a:rPr lang="" altLang="zh-CN"/>
            </a:br>
            <a:r>
              <a:rPr lang="" altLang="zh-CN"/>
              <a:t>[2] https://medium.com/@buildonbsv/back-to-genesis-simplest-explanation-7a9264ca6aed</a:t>
            </a:r>
            <a:endParaRPr lang=""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问题之背景：</a:t>
            </a:r>
            <a:r>
              <a:rPr lang="en-US" altLang="zh-CN"/>
              <a:t>preimage</a:t>
            </a:r>
            <a:r>
              <a:rPr lang="zh-CN" altLang="en-US"/>
              <a:t>构成，版本</a:t>
            </a:r>
            <a:r>
              <a:rPr lang="en-US" altLang="zh-CN"/>
              <a:t>1</a:t>
            </a:r>
            <a:endParaRPr lang="en-US" altLang="zh-CN"/>
          </a:p>
        </p:txBody>
      </p:sp>
      <p:sp>
        <p:nvSpPr>
          <p:cNvPr id="3" name="内容占位符 2"/>
          <p:cNvSpPr>
            <a:spLocks noGrp="true"/>
          </p:cNvSpPr>
          <p:nvPr>
            <p:ph idx="1"/>
          </p:nvPr>
        </p:nvSpPr>
        <p:spPr/>
        <p:txBody>
          <a:bodyPr>
            <a:normAutofit fontScale="80000"/>
          </a:bodyPr>
          <a:p>
            <a:pPr marL="0" indent="0">
              <a:buNone/>
            </a:pPr>
            <a:r>
              <a:rPr lang="zh-CN" altLang="en-US"/>
              <a:t>交易版本 (4个字节）</a:t>
            </a:r>
            <a:endParaRPr lang="zh-CN" altLang="en-US"/>
          </a:p>
          <a:p>
            <a:pPr marL="0" indent="0">
              <a:buNone/>
            </a:pPr>
            <a:r>
              <a:rPr lang="zh-CN" altLang="en-US"/>
              <a:t>hashPrevouts (输入outpoint的哈希32字节哈希)</a:t>
            </a:r>
            <a:endParaRPr lang="zh-CN" altLang="en-US"/>
          </a:p>
          <a:p>
            <a:pPr marL="0" indent="0">
              <a:buNone/>
            </a:pPr>
            <a:r>
              <a:rPr lang="zh-CN" altLang="en-US"/>
              <a:t>hashSequence (输入sequence的哈希32字节哈希)</a:t>
            </a:r>
            <a:endParaRPr lang="zh-CN" altLang="en-US"/>
          </a:p>
          <a:p>
            <a:pPr marL="0" indent="0">
              <a:buNone/>
            </a:pPr>
            <a:r>
              <a:rPr lang="zh-CN" altLang="en-US"/>
              <a:t>当前输入outpoint (32字节txid + 4字节位置)</a:t>
            </a:r>
            <a:endParaRPr lang="zh-CN" altLang="en-US"/>
          </a:p>
          <a:p>
            <a:pPr marL="0" indent="0">
              <a:buNone/>
            </a:pPr>
            <a:r>
              <a:rPr lang="zh-CN" altLang="en-US"/>
              <a:t>当前输入的锁定脚本（Varint格式)</a:t>
            </a:r>
            <a:endParaRPr lang="zh-CN" altLang="en-US"/>
          </a:p>
          <a:p>
            <a:pPr marL="0" indent="0">
              <a:buNone/>
            </a:pPr>
            <a:r>
              <a:rPr lang="zh-CN" altLang="en-US"/>
              <a:t>从当前输入所花费的satoshi(8字节)</a:t>
            </a:r>
            <a:endParaRPr lang="zh-CN" altLang="en-US"/>
          </a:p>
          <a:p>
            <a:pPr marL="0" indent="0">
              <a:buNone/>
            </a:pPr>
            <a:r>
              <a:rPr lang="zh-CN" altLang="en-US"/>
              <a:t>当前输入的 nSequence (4字节)</a:t>
            </a:r>
            <a:endParaRPr lang="zh-CN" altLang="en-US"/>
          </a:p>
          <a:p>
            <a:pPr marL="0" indent="0">
              <a:buNone/>
            </a:pPr>
            <a:r>
              <a:rPr lang="zh-CN" altLang="en-US"/>
              <a:t>hashOutputs (输出的satoshi+输出脚本组合的32字节哈希)</a:t>
            </a:r>
            <a:endParaRPr lang="zh-CN" altLang="en-US"/>
          </a:p>
          <a:p>
            <a:pPr marL="0" indent="0">
              <a:buNone/>
            </a:pPr>
            <a:r>
              <a:rPr lang="zh-CN" altLang="en-US"/>
              <a:t>交易的nLocktime (4字节）</a:t>
            </a:r>
            <a:endParaRPr lang="zh-CN" altLang="en-US"/>
          </a:p>
          <a:p>
            <a:pPr marL="0" indent="0">
              <a:buNone/>
            </a:pPr>
            <a:r>
              <a:rPr lang="zh-CN" altLang="en-US"/>
              <a:t>签名的类型(4字节)</a:t>
            </a:r>
            <a:endParaRPr lang="zh-CN" altLang="en-US"/>
          </a:p>
          <a:p>
            <a:pPr marL="0" indent="0">
              <a:buNone/>
            </a:pPr>
            <a:r>
              <a:rPr lang="zh-CN" altLang="en-US"/>
              <a:t>————————————————</a:t>
            </a:r>
            <a:endParaRPr lang="zh-CN" altLang="en-US"/>
          </a:p>
          <a:p>
            <a:pPr marL="0" indent="0">
              <a:buNone/>
            </a:pPr>
            <a:r>
              <a:rPr lang="zh-CN" altLang="en-US"/>
              <a:t>原文链接：https://blog.csdn.net/weixin_47461167/article/details/108409290</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a:stretch>
            <a:fillRect/>
          </a:stretch>
        </p:blipFill>
        <p:spPr>
          <a:xfrm>
            <a:off x="1050925" y="211455"/>
            <a:ext cx="9475470" cy="6236335"/>
          </a:xfrm>
          <a:prstGeom prst="rect">
            <a:avLst/>
          </a:prstGeom>
        </p:spPr>
      </p:pic>
      <p:sp>
        <p:nvSpPr>
          <p:cNvPr id="5" name="文本框 4"/>
          <p:cNvSpPr txBox="true"/>
          <p:nvPr/>
        </p:nvSpPr>
        <p:spPr>
          <a:xfrm>
            <a:off x="2820670" y="6370320"/>
            <a:ext cx="6541770" cy="368300"/>
          </a:xfrm>
          <a:prstGeom prst="rect">
            <a:avLst/>
          </a:prstGeom>
          <a:noFill/>
        </p:spPr>
        <p:txBody>
          <a:bodyPr wrap="square" rtlCol="0">
            <a:spAutoFit/>
          </a:bodyPr>
          <a:lstStyle/>
          <a:p>
            <a:r>
              <a:rPr lang="en-US" altLang="zh-CN"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Tx </a:t>
            </a:r>
            <a:r>
              <a:rPr lang="zh-CN" altLang="en-US"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的数据结构以及与</a:t>
            </a:r>
            <a:r>
              <a:rPr lang="en-US" altLang="zh-CN"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b="1" smtClean="0">
                <a:solidFill>
                  <a:srgbClr val="FF66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Preimage </a:t>
            </a:r>
            <a:r>
              <a:rPr lang="zh-CN" altLang="en-US" b="1">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数据中</a:t>
            </a:r>
            <a:r>
              <a:rPr lang="en-US" altLang="zh-CN" b="1">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10</a:t>
            </a:r>
            <a:r>
              <a:rPr lang="zh-CN" altLang="en-US" b="1">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个分量</a:t>
            </a:r>
            <a:r>
              <a:rPr lang="zh-CN" altLang="en-US"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的</a:t>
            </a:r>
            <a:r>
              <a:rPr lang="zh-CN" altLang="en-US"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对应关系</a:t>
            </a:r>
            <a:endParaRPr lang="zh-CN" altLang="en-US"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8" name="圆角矩形 7"/>
          <p:cNvSpPr/>
          <p:nvPr/>
        </p:nvSpPr>
        <p:spPr>
          <a:xfrm>
            <a:off x="9071610" y="838200"/>
            <a:ext cx="110172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1. nVersion</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grpSp>
        <p:nvGrpSpPr>
          <p:cNvPr id="15" name="组合 14"/>
          <p:cNvGrpSpPr/>
          <p:nvPr/>
        </p:nvGrpSpPr>
        <p:grpSpPr>
          <a:xfrm>
            <a:off x="495300" y="2101215"/>
            <a:ext cx="1688465" cy="484505"/>
            <a:chOff x="1185" y="3324"/>
            <a:chExt cx="2659" cy="763"/>
          </a:xfrm>
        </p:grpSpPr>
        <p:sp>
          <p:nvSpPr>
            <p:cNvPr id="9" name="右大括号 8"/>
            <p:cNvSpPr/>
            <p:nvPr/>
          </p:nvSpPr>
          <p:spPr>
            <a:xfrm flipH="true">
              <a:off x="3567" y="3324"/>
              <a:ext cx="277" cy="763"/>
            </a:xfrm>
            <a:prstGeom prst="rightBrace">
              <a:avLst>
                <a:gd name="adj1" fmla="val 8333"/>
                <a:gd name="adj2" fmla="val 520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2" name="圆角矩形 11"/>
            <p:cNvSpPr/>
            <p:nvPr/>
          </p:nvSpPr>
          <p:spPr>
            <a:xfrm>
              <a:off x="1185" y="3491"/>
              <a:ext cx="2268" cy="4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2. hashPrevouts</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grpSp>
      <p:grpSp>
        <p:nvGrpSpPr>
          <p:cNvPr id="47" name="组合 46"/>
          <p:cNvGrpSpPr/>
          <p:nvPr/>
        </p:nvGrpSpPr>
        <p:grpSpPr>
          <a:xfrm>
            <a:off x="7534274" y="2111375"/>
            <a:ext cx="1409899" cy="474345"/>
            <a:chOff x="12105" y="3325"/>
            <a:chExt cx="3091" cy="747"/>
          </a:xfrm>
        </p:grpSpPr>
        <p:sp>
          <p:nvSpPr>
            <p:cNvPr id="13" name="右大括号 12"/>
            <p:cNvSpPr/>
            <p:nvPr/>
          </p:nvSpPr>
          <p:spPr>
            <a:xfrm>
              <a:off x="12105" y="3325"/>
              <a:ext cx="355" cy="747"/>
            </a:xfrm>
            <a:prstGeom prst="rightBrace">
              <a:avLst>
                <a:gd name="adj1" fmla="val 8333"/>
                <a:gd name="adj2" fmla="val 5006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4" name="圆角矩形 13"/>
            <p:cNvSpPr/>
            <p:nvPr/>
          </p:nvSpPr>
          <p:spPr>
            <a:xfrm>
              <a:off x="12890" y="3490"/>
              <a:ext cx="2306" cy="4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4. outpoint</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grpSp>
      <p:cxnSp>
        <p:nvCxnSpPr>
          <p:cNvPr id="21" name="直接箭头连接符 20"/>
          <p:cNvCxnSpPr>
            <a:stCxn id="14" idx="3"/>
            <a:endCxn id="22" idx="1"/>
          </p:cNvCxnSpPr>
          <p:nvPr/>
        </p:nvCxnSpPr>
        <p:spPr>
          <a:xfrm>
            <a:off x="8944173" y="2352675"/>
            <a:ext cx="1726367"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670540" y="2216150"/>
            <a:ext cx="956310" cy="2730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the UTXO</a:t>
            </a:r>
            <a:endParaRPr lang="zh-CN" altLang="en-US" sz="1200" b="1">
              <a:solidFill>
                <a:schemeClr val="tx1"/>
              </a:solidFill>
              <a:latin typeface="微软雅黑 Light" panose="020B0502040204020203" pitchFamily="34" charset="-122"/>
              <a:ea typeface="微软雅黑 Light" panose="020B0502040204020203" pitchFamily="34" charset="-122"/>
            </a:endParaRPr>
          </a:p>
        </p:txBody>
      </p:sp>
      <p:sp>
        <p:nvSpPr>
          <p:cNvPr id="24" name="圆角矩形 23"/>
          <p:cNvSpPr/>
          <p:nvPr/>
        </p:nvSpPr>
        <p:spPr>
          <a:xfrm>
            <a:off x="10540365" y="1303655"/>
            <a:ext cx="116014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5. scriptCode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25" name="右箭头 24"/>
          <p:cNvSpPr/>
          <p:nvPr/>
        </p:nvSpPr>
        <p:spPr>
          <a:xfrm rot="16200000">
            <a:off x="11011535" y="2030095"/>
            <a:ext cx="167005"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6" name="圆角矩形 25"/>
          <p:cNvSpPr/>
          <p:nvPr/>
        </p:nvSpPr>
        <p:spPr>
          <a:xfrm>
            <a:off x="10587990" y="1767205"/>
            <a:ext cx="1068070" cy="225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Lock Script</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27" name="右箭头 26"/>
          <p:cNvSpPr/>
          <p:nvPr/>
        </p:nvSpPr>
        <p:spPr>
          <a:xfrm rot="16200000" flipH="true">
            <a:off x="11022965" y="25406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8" name="圆角矩形 27"/>
          <p:cNvSpPr/>
          <p:nvPr/>
        </p:nvSpPr>
        <p:spPr>
          <a:xfrm>
            <a:off x="10638790" y="2722880"/>
            <a:ext cx="958850" cy="225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balance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31" name="右箭头 30"/>
          <p:cNvSpPr/>
          <p:nvPr/>
        </p:nvSpPr>
        <p:spPr>
          <a:xfrm rot="16200000" flipH="true">
            <a:off x="11016615" y="30105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2" name="圆角矩形 31"/>
          <p:cNvSpPr/>
          <p:nvPr/>
        </p:nvSpPr>
        <p:spPr>
          <a:xfrm>
            <a:off x="10559415" y="3192780"/>
            <a:ext cx="116014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6. value spent</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33" name="右箭头 32"/>
          <p:cNvSpPr/>
          <p:nvPr/>
        </p:nvSpPr>
        <p:spPr>
          <a:xfrm>
            <a:off x="8620760" y="879475"/>
            <a:ext cx="39497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4" name="圆角矩形 33"/>
          <p:cNvSpPr/>
          <p:nvPr/>
        </p:nvSpPr>
        <p:spPr>
          <a:xfrm>
            <a:off x="5951855" y="3333750"/>
            <a:ext cx="1101725" cy="2254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7. </a:t>
            </a:r>
            <a:r>
              <a:rPr lang="en-US" altLang="zh-CN" sz="1200" b="1">
                <a:solidFill>
                  <a:schemeClr val="tx1"/>
                </a:solidFill>
                <a:latin typeface="微软雅黑 Light" panose="020B0502040204020203" pitchFamily="34" charset="-122"/>
                <a:ea typeface="微软雅黑 Light" panose="020B0502040204020203" pitchFamily="34" charset="-122"/>
                <a:sym typeface="+mn-ea"/>
              </a:rPr>
              <a:t>Sequence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35" name="右箭头 34"/>
          <p:cNvSpPr/>
          <p:nvPr/>
        </p:nvSpPr>
        <p:spPr>
          <a:xfrm>
            <a:off x="5501005" y="3375025"/>
            <a:ext cx="39497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nvGrpSpPr>
          <p:cNvPr id="36" name="组合 35"/>
          <p:cNvGrpSpPr/>
          <p:nvPr/>
        </p:nvGrpSpPr>
        <p:grpSpPr>
          <a:xfrm>
            <a:off x="530017" y="4888230"/>
            <a:ext cx="1663273" cy="726440"/>
            <a:chOff x="1344" y="3348"/>
            <a:chExt cx="2500" cy="693"/>
          </a:xfrm>
        </p:grpSpPr>
        <p:sp>
          <p:nvSpPr>
            <p:cNvPr id="37" name="右大括号 36"/>
            <p:cNvSpPr/>
            <p:nvPr/>
          </p:nvSpPr>
          <p:spPr>
            <a:xfrm flipH="true">
              <a:off x="3579" y="3348"/>
              <a:ext cx="265" cy="693"/>
            </a:xfrm>
            <a:prstGeom prst="rightBrace">
              <a:avLst>
                <a:gd name="adj1" fmla="val 8333"/>
                <a:gd name="adj2" fmla="val 617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8" name="圆角矩形 37"/>
            <p:cNvSpPr/>
            <p:nvPr/>
          </p:nvSpPr>
          <p:spPr>
            <a:xfrm>
              <a:off x="1344" y="3635"/>
              <a:ext cx="1962" cy="2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8. hashOutputs</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grpSp>
      <p:grpSp>
        <p:nvGrpSpPr>
          <p:cNvPr id="41" name="组合 40"/>
          <p:cNvGrpSpPr/>
          <p:nvPr/>
        </p:nvGrpSpPr>
        <p:grpSpPr>
          <a:xfrm>
            <a:off x="10384790" y="5975985"/>
            <a:ext cx="1441247" cy="225425"/>
            <a:chOff x="13776" y="1520"/>
            <a:chExt cx="2551" cy="355"/>
          </a:xfrm>
        </p:grpSpPr>
        <p:sp>
          <p:nvSpPr>
            <p:cNvPr id="39" name="圆角矩形 38"/>
            <p:cNvSpPr/>
            <p:nvPr/>
          </p:nvSpPr>
          <p:spPr>
            <a:xfrm>
              <a:off x="14308" y="1520"/>
              <a:ext cx="2019" cy="3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9</a:t>
              </a:r>
              <a:r>
                <a:rPr lang="en-US" altLang="zh-CN" sz="1200" b="1" smtClean="0">
                  <a:solidFill>
                    <a:schemeClr val="tx1"/>
                  </a:solidFill>
                  <a:latin typeface="微软雅黑 Light" panose="020B0502040204020203" pitchFamily="34" charset="-122"/>
                  <a:ea typeface="微软雅黑 Light" panose="020B0502040204020203" pitchFamily="34" charset="-122"/>
                </a:rPr>
                <a:t>. </a:t>
              </a:r>
              <a:r>
                <a:rPr lang="en-US" altLang="zh-CN" sz="1200" b="1">
                  <a:solidFill>
                    <a:schemeClr val="tx1"/>
                  </a:solidFill>
                  <a:latin typeface="微软雅黑 Light" panose="020B0502040204020203" pitchFamily="34" charset="-122"/>
                  <a:ea typeface="微软雅黑 Light" panose="020B0502040204020203" pitchFamily="34" charset="-122"/>
                </a:rPr>
                <a:t>nLocktime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40" name="右箭头 39"/>
            <p:cNvSpPr/>
            <p:nvPr/>
          </p:nvSpPr>
          <p:spPr>
            <a:xfrm>
              <a:off x="13776" y="1585"/>
              <a:ext cx="445" cy="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42" name="右箭头 41"/>
          <p:cNvSpPr/>
          <p:nvPr/>
        </p:nvSpPr>
        <p:spPr>
          <a:xfrm flipH="true">
            <a:off x="2183130" y="3384550"/>
            <a:ext cx="4000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4" name="右箭头 43"/>
          <p:cNvSpPr/>
          <p:nvPr/>
        </p:nvSpPr>
        <p:spPr>
          <a:xfrm flipH="true">
            <a:off x="2195830" y="2111375"/>
            <a:ext cx="3873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5" name="右箭头 44"/>
          <p:cNvSpPr/>
          <p:nvPr/>
        </p:nvSpPr>
        <p:spPr>
          <a:xfrm flipH="true">
            <a:off x="2199005" y="2428875"/>
            <a:ext cx="38481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6" name="右大括号 45"/>
          <p:cNvSpPr/>
          <p:nvPr/>
        </p:nvSpPr>
        <p:spPr>
          <a:xfrm flipH="true">
            <a:off x="2036444" y="3307133"/>
            <a:ext cx="156846" cy="307736"/>
          </a:xfrm>
          <a:prstGeom prst="rightBrace">
            <a:avLst>
              <a:gd name="adj1" fmla="val 8333"/>
              <a:gd name="adj2" fmla="val 520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9" name="圆角矩形 48"/>
          <p:cNvSpPr/>
          <p:nvPr/>
        </p:nvSpPr>
        <p:spPr>
          <a:xfrm>
            <a:off x="10616566" y="4222115"/>
            <a:ext cx="1068069" cy="2374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smtClean="0">
                <a:solidFill>
                  <a:schemeClr val="tx1"/>
                </a:solidFill>
                <a:latin typeface="微软雅黑 Light" panose="020B0502040204020203" pitchFamily="34" charset="-122"/>
                <a:ea typeface="微软雅黑 Light" panose="020B0502040204020203" pitchFamily="34" charset="-122"/>
              </a:rPr>
              <a:t>10. </a:t>
            </a:r>
            <a:r>
              <a:rPr lang="en-US" altLang="zh-CN" sz="1200" b="1">
                <a:solidFill>
                  <a:schemeClr val="tx1"/>
                </a:solidFill>
                <a:latin typeface="微软雅黑 Light" panose="020B0502040204020203" pitchFamily="34" charset="-122"/>
                <a:ea typeface="微软雅黑 Light" panose="020B0502040204020203" pitchFamily="34" charset="-122"/>
              </a:rPr>
              <a:t>signhash</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50" name="右箭头 49"/>
          <p:cNvSpPr/>
          <p:nvPr/>
        </p:nvSpPr>
        <p:spPr>
          <a:xfrm rot="720000" flipV="true">
            <a:off x="7512050" y="3409950"/>
            <a:ext cx="3170555" cy="77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51" name="圆角矩形 50"/>
          <p:cNvSpPr/>
          <p:nvPr/>
        </p:nvSpPr>
        <p:spPr>
          <a:xfrm>
            <a:off x="10669270" y="3597275"/>
            <a:ext cx="958850" cy="40830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ctr">
              <a:lnSpc>
                <a:spcPct val="100000"/>
              </a:lnSpc>
              <a:spcBef>
                <a:spcPts val="200"/>
              </a:spcBef>
            </a:pPr>
            <a:r>
              <a:rPr lang="en-US" altLang="zh-CN" sz="1200" b="1">
                <a:solidFill>
                  <a:schemeClr val="tx1"/>
                </a:solidFill>
                <a:latin typeface="微软雅黑 Light" panose="020B0502040204020203" pitchFamily="34" charset="-122"/>
                <a:ea typeface="微软雅黑 Light" panose="020B0502040204020203" pitchFamily="34" charset="-122"/>
              </a:rPr>
              <a:t>tail of signature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52" name="右箭头 51"/>
          <p:cNvSpPr/>
          <p:nvPr/>
        </p:nvSpPr>
        <p:spPr>
          <a:xfrm rot="16200000" flipH="true">
            <a:off x="11034395" y="4039235"/>
            <a:ext cx="15621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 name="圆角矩形 1"/>
          <p:cNvSpPr/>
          <p:nvPr/>
        </p:nvSpPr>
        <p:spPr>
          <a:xfrm>
            <a:off x="2563495" y="2686685"/>
            <a:ext cx="102489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Key Size</a:t>
            </a:r>
            <a:endPar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3" name="圆角矩形 2"/>
          <p:cNvSpPr/>
          <p:nvPr/>
        </p:nvSpPr>
        <p:spPr>
          <a:xfrm>
            <a:off x="2563495" y="2999105"/>
            <a:ext cx="1024255"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Key</a:t>
            </a:r>
            <a:endParaRPr lang="en-US" altLang="zh-CN"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6" name="圆角矩形 5"/>
          <p:cNvSpPr/>
          <p:nvPr/>
        </p:nvSpPr>
        <p:spPr>
          <a:xfrm>
            <a:off x="2563495" y="510603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Lock Size</a:t>
            </a:r>
            <a:endPar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7" name="圆角矩形 6"/>
          <p:cNvSpPr/>
          <p:nvPr/>
        </p:nvSpPr>
        <p:spPr>
          <a:xfrm>
            <a:off x="2563495" y="540829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Lock</a:t>
            </a:r>
            <a:endPar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11" name="圆角矩形 10"/>
          <p:cNvSpPr/>
          <p:nvPr/>
        </p:nvSpPr>
        <p:spPr>
          <a:xfrm>
            <a:off x="2563495" y="4787265"/>
            <a:ext cx="1305560" cy="2711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rPr>
              <a:t>Amount</a:t>
            </a:r>
            <a:endParaRPr lang="en-US" altLang="en-US" sz="1200" b="1">
              <a:solidFill>
                <a:srgbClr val="00B050"/>
              </a:solidFill>
              <a:latin typeface="微软雅黑 Light" panose="020B0502040204020203" pitchFamily="34" charset="-122"/>
              <a:ea typeface="微软雅黑 Light" panose="020B0502040204020203" pitchFamily="34" charset="-122"/>
              <a:cs typeface="DejaVu Sans" panose="020B0603030804020204" charset="0"/>
            </a:endParaRPr>
          </a:p>
        </p:txBody>
      </p:sp>
      <p:sp>
        <p:nvSpPr>
          <p:cNvPr id="18" name="圆角矩形 17"/>
          <p:cNvSpPr/>
          <p:nvPr/>
        </p:nvSpPr>
        <p:spPr>
          <a:xfrm>
            <a:off x="495300" y="3324225"/>
            <a:ext cx="1440180" cy="2730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b="1">
                <a:solidFill>
                  <a:schemeClr val="tx1"/>
                </a:solidFill>
                <a:latin typeface="微软雅黑 Light" panose="020B0502040204020203" pitchFamily="34" charset="-122"/>
                <a:ea typeface="微软雅黑 Light" panose="020B0502040204020203" pitchFamily="34" charset="-122"/>
              </a:rPr>
              <a:t>3. hashSequence</a:t>
            </a:r>
            <a:endParaRPr lang="en-US" altLang="zh-CN" sz="1200" b="1">
              <a:solidFill>
                <a:schemeClr val="tx1"/>
              </a:solidFill>
              <a:latin typeface="微软雅黑 Light" panose="020B0502040204020203" pitchFamily="34" charset="-122"/>
              <a:ea typeface="微软雅黑 Light" panose="020B0502040204020203" pitchFamily="34" charset="-122"/>
            </a:endParaRPr>
          </a:p>
        </p:txBody>
      </p:sp>
      <p:sp>
        <p:nvSpPr>
          <p:cNvPr id="17" name="文本框 16"/>
          <p:cNvSpPr txBox="true"/>
          <p:nvPr/>
        </p:nvSpPr>
        <p:spPr>
          <a:xfrm>
            <a:off x="10829937" y="1538923"/>
            <a:ext cx="492443" cy="238125"/>
          </a:xfrm>
          <a:prstGeom prst="rect">
            <a:avLst/>
          </a:prstGeom>
          <a:noFill/>
        </p:spPr>
        <p:txBody>
          <a:bodyPr vert="eaVert" wrap="square" rtlCol="0">
            <a:spAutoFit/>
          </a:bodyPr>
          <a:lstStyle/>
          <a:p>
            <a:r>
              <a:rPr lang="en-US" altLang="zh-CN" sz="2000" b="1" smtClean="0">
                <a:solidFill>
                  <a:schemeClr val="accent1">
                    <a:lumMod val="75000"/>
                  </a:schemeClr>
                </a:solidFill>
              </a:rPr>
              <a:t>=</a:t>
            </a:r>
            <a:endParaRPr lang="zh-CN" altLang="en-US" sz="2000" b="1">
              <a:solidFill>
                <a:schemeClr val="accent1">
                  <a:lumMod val="75000"/>
                </a:schemeClr>
              </a:solidFill>
            </a:endParaRPr>
          </a:p>
        </p:txBody>
      </p:sp>
      <p:sp>
        <p:nvSpPr>
          <p:cNvPr id="10" name="文本框 9"/>
          <p:cNvSpPr txBox="true"/>
          <p:nvPr/>
        </p:nvSpPr>
        <p:spPr>
          <a:xfrm>
            <a:off x="1050925" y="22860"/>
            <a:ext cx="3733165" cy="368300"/>
          </a:xfrm>
          <a:prstGeom prst="rect">
            <a:avLst/>
          </a:prstGeom>
          <a:noFill/>
        </p:spPr>
        <p:txBody>
          <a:bodyPr wrap="none" rtlCol="0" anchor="t">
            <a:spAutoFit/>
            <a:scene3d>
              <a:camera prst="orthographicFront"/>
              <a:lightRig rig="threePt" dir="t"/>
            </a:scene3d>
          </a:bodyPr>
          <a:p>
            <a:r>
              <a:rPr lang="zh-CN" altLang="en-US" b="1">
                <a:ln/>
                <a:solidFill>
                  <a:schemeClr val="tx1"/>
                </a:solidFill>
                <a:effectLst>
                  <a:outerShdw blurRad="38100" dist="19050" dir="2700000" algn="tl" rotWithShape="0">
                    <a:schemeClr val="dk1">
                      <a:alpha val="40000"/>
                    </a:schemeClr>
                  </a:outerShdw>
                </a:effectLst>
                <a:sym typeface="+mn-ea"/>
              </a:rPr>
              <a:t>问题之背景：</a:t>
            </a:r>
            <a:r>
              <a:rPr lang="en-US" altLang="zh-CN" b="1">
                <a:ln/>
                <a:solidFill>
                  <a:schemeClr val="tx1"/>
                </a:solidFill>
                <a:effectLst>
                  <a:outerShdw blurRad="38100" dist="19050" dir="2700000" algn="tl" rotWithShape="0">
                    <a:schemeClr val="dk1">
                      <a:alpha val="40000"/>
                    </a:schemeClr>
                  </a:outerShdw>
                </a:effectLst>
                <a:sym typeface="+mn-ea"/>
              </a:rPr>
              <a:t>preimage</a:t>
            </a:r>
            <a:r>
              <a:rPr lang="zh-CN" altLang="en-US" b="1">
                <a:ln/>
                <a:solidFill>
                  <a:schemeClr val="tx1"/>
                </a:solidFill>
                <a:effectLst>
                  <a:outerShdw blurRad="38100" dist="19050" dir="2700000" algn="tl" rotWithShape="0">
                    <a:schemeClr val="dk1">
                      <a:alpha val="40000"/>
                    </a:schemeClr>
                  </a:outerShdw>
                </a:effectLst>
                <a:sym typeface="+mn-ea"/>
              </a:rPr>
              <a:t>构成，版本</a:t>
            </a:r>
            <a:r>
              <a:rPr lang="en-US" altLang="zh-CN" b="1">
                <a:ln/>
                <a:solidFill>
                  <a:schemeClr val="tx1"/>
                </a:solidFill>
                <a:effectLst>
                  <a:outerShdw blurRad="38100" dist="19050" dir="2700000" algn="tl" rotWithShape="0">
                    <a:schemeClr val="dk1">
                      <a:alpha val="40000"/>
                    </a:schemeClr>
                  </a:outerShdw>
                </a:effectLst>
                <a:sym typeface="+mn-ea"/>
              </a:rPr>
              <a:t>2</a:t>
            </a:r>
            <a:endParaRPr lang="en-US" altLang="zh-CN" b="1">
              <a:ln/>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true"/>
          </p:cNvPicPr>
          <p:nvPr/>
        </p:nvPicPr>
        <p:blipFill>
          <a:blip r:embed="rId1"/>
          <a:stretch>
            <a:fillRect/>
          </a:stretch>
        </p:blipFill>
        <p:spPr>
          <a:xfrm>
            <a:off x="1870710" y="709295"/>
            <a:ext cx="4060825" cy="5728970"/>
          </a:xfrm>
          <a:prstGeom prst="rect">
            <a:avLst/>
          </a:prstGeom>
        </p:spPr>
      </p:pic>
      <p:pic>
        <p:nvPicPr>
          <p:cNvPr id="5" name="图片 4"/>
          <p:cNvPicPr>
            <a:picLocks noChangeAspect="true"/>
          </p:cNvPicPr>
          <p:nvPr/>
        </p:nvPicPr>
        <p:blipFill>
          <a:blip r:embed="rId2"/>
          <a:stretch>
            <a:fillRect/>
          </a:stretch>
        </p:blipFill>
        <p:spPr>
          <a:xfrm>
            <a:off x="6176645" y="2633345"/>
            <a:ext cx="4427220" cy="1881505"/>
          </a:xfrm>
          <a:prstGeom prst="rect">
            <a:avLst/>
          </a:prstGeom>
        </p:spPr>
      </p:pic>
      <p:sp>
        <p:nvSpPr>
          <p:cNvPr id="10" name="文本框 9"/>
          <p:cNvSpPr txBox="true"/>
          <p:nvPr/>
        </p:nvSpPr>
        <p:spPr>
          <a:xfrm>
            <a:off x="1050925" y="22860"/>
            <a:ext cx="3733165" cy="368300"/>
          </a:xfrm>
          <a:prstGeom prst="rect">
            <a:avLst/>
          </a:prstGeom>
          <a:noFill/>
        </p:spPr>
        <p:txBody>
          <a:bodyPr wrap="none" rtlCol="0" anchor="t">
            <a:spAutoFit/>
            <a:scene3d>
              <a:camera prst="orthographicFront"/>
              <a:lightRig rig="threePt" dir="t"/>
            </a:scene3d>
          </a:bodyPr>
          <a:p>
            <a:r>
              <a:rPr lang="zh-CN" altLang="en-US" b="1">
                <a:solidFill>
                  <a:schemeClr val="tx1"/>
                </a:solidFill>
                <a:effectLst>
                  <a:outerShdw blurRad="38100" dist="19050" dir="2700000" algn="tl" rotWithShape="0">
                    <a:schemeClr val="dk1">
                      <a:alpha val="40000"/>
                    </a:schemeClr>
                  </a:outerShdw>
                </a:effectLst>
                <a:sym typeface="+mn-ea"/>
              </a:rPr>
              <a:t>问题之背景：</a:t>
            </a:r>
            <a:r>
              <a:rPr lang="en-US" altLang="zh-CN" b="1">
                <a:solidFill>
                  <a:schemeClr val="tx1"/>
                </a:solidFill>
                <a:effectLst>
                  <a:outerShdw blurRad="38100" dist="19050" dir="2700000" algn="tl" rotWithShape="0">
                    <a:schemeClr val="dk1">
                      <a:alpha val="40000"/>
                    </a:schemeClr>
                  </a:outerShdw>
                </a:effectLst>
                <a:sym typeface="+mn-ea"/>
              </a:rPr>
              <a:t>preimage</a:t>
            </a:r>
            <a:r>
              <a:rPr lang="zh-CN" altLang="en-US" b="1">
                <a:solidFill>
                  <a:schemeClr val="tx1"/>
                </a:solidFill>
                <a:effectLst>
                  <a:outerShdw blurRad="38100" dist="19050" dir="2700000" algn="tl" rotWithShape="0">
                    <a:schemeClr val="dk1">
                      <a:alpha val="40000"/>
                    </a:schemeClr>
                  </a:outerShdw>
                </a:effectLst>
                <a:sym typeface="+mn-ea"/>
              </a:rPr>
              <a:t>构成，版本</a:t>
            </a:r>
            <a:r>
              <a:rPr lang="en-US" altLang="zh-CN" b="1">
                <a:solidFill>
                  <a:schemeClr val="tx1"/>
                </a:solidFill>
                <a:effectLst>
                  <a:outerShdw blurRad="38100" dist="19050" dir="2700000" algn="tl" rotWithShape="0">
                    <a:schemeClr val="dk1">
                      <a:alpha val="40000"/>
                    </a:schemeClr>
                  </a:outerShdw>
                </a:effectLst>
                <a:sym typeface="+mn-ea"/>
              </a:rPr>
              <a:t>3</a:t>
            </a:r>
            <a:endParaRPr lang="en-US" altLang="zh-CN" b="1">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en-US" altLang="zh-CN"/>
              <a:t>L1</a:t>
            </a:r>
            <a:r>
              <a:rPr lang="zh-CN" altLang="en-US"/>
              <a:t>膨胀问题的根源：</a:t>
            </a:r>
            <a:r>
              <a:rPr lang="en-US" altLang="zh-CN"/>
              <a:t>having to verify a transaction’s parents’ parents</a:t>
            </a:r>
            <a:endParaRPr lang="en-US" altLang="zh-CN"/>
          </a:p>
        </p:txBody>
      </p:sp>
      <p:sp>
        <p:nvSpPr>
          <p:cNvPr id="3" name="内容占位符 2"/>
          <p:cNvSpPr>
            <a:spLocks noGrp="true"/>
          </p:cNvSpPr>
          <p:nvPr>
            <p:ph idx="1"/>
          </p:nvPr>
        </p:nvSpPr>
        <p:spPr/>
        <p:txBody>
          <a:bodyPr/>
          <a:p>
            <a:pPr marL="0" indent="0">
              <a:buNone/>
            </a:pPr>
            <a:r>
              <a:rPr lang="zh-CN" altLang="en-US"/>
              <a:t>实际上的需求是，要将一个交易</a:t>
            </a:r>
            <a:r>
              <a:rPr lang="en-US" altLang="zh-CN"/>
              <a:t>A</a:t>
            </a:r>
            <a:r>
              <a:rPr lang="zh-CN" altLang="en-US"/>
              <a:t>的输出的数据</a:t>
            </a:r>
            <a:r>
              <a:rPr lang="en-US" altLang="zh-CN"/>
              <a:t>A.out1</a:t>
            </a:r>
            <a:r>
              <a:rPr lang="zh-CN" altLang="en-US"/>
              <a:t>或</a:t>
            </a:r>
            <a:r>
              <a:rPr lang="en-US" altLang="zh-CN"/>
              <a:t>Hash</a:t>
            </a:r>
            <a:r>
              <a:rPr lang="zh-CN" altLang="en-US"/>
              <a:t>值</a:t>
            </a:r>
            <a:r>
              <a:rPr lang="en-US" altLang="zh-CN"/>
              <a:t>hash(A.out1)</a:t>
            </a:r>
            <a:r>
              <a:rPr lang="zh-CN" altLang="en-US"/>
              <a:t>传到其子交易</a:t>
            </a:r>
            <a:r>
              <a:rPr lang="en-US" altLang="zh-CN"/>
              <a:t>B</a:t>
            </a:r>
            <a:r>
              <a:rPr lang="zh-CN" altLang="en-US"/>
              <a:t>的子交易</a:t>
            </a:r>
            <a:r>
              <a:rPr lang="en-US" altLang="zh-CN"/>
              <a:t>C</a:t>
            </a:r>
            <a:r>
              <a:rPr lang="zh-CN" altLang="en-US"/>
              <a:t>的输入解锁脚本</a:t>
            </a:r>
            <a:r>
              <a:rPr lang="en-US" altLang="zh-CN"/>
              <a:t>(C.inx)</a:t>
            </a:r>
            <a:r>
              <a:rPr lang="zh-CN" altLang="en-US"/>
              <a:t>中，并保持这个过程的不可篡改性。</a:t>
            </a:r>
            <a:endParaRPr lang="zh-CN" altLang="en-US"/>
          </a:p>
          <a:p>
            <a:pPr marL="0" indent="0">
              <a:buNone/>
            </a:pPr>
            <a:endParaRPr lang="zh-CN" altLang="en-US"/>
          </a:p>
          <a:p>
            <a:pPr marL="0" indent="0">
              <a:buNone/>
            </a:pPr>
            <a:r>
              <a:rPr lang="zh-CN" altLang="en-US" b="1">
                <a:solidFill>
                  <a:srgbClr val="FF0000"/>
                </a:solidFill>
              </a:rPr>
              <a:t>解决要点：</a:t>
            </a:r>
            <a:endParaRPr lang="zh-CN" altLang="en-US"/>
          </a:p>
          <a:p>
            <a:pPr marL="0" indent="0">
              <a:buNone/>
            </a:pPr>
            <a:r>
              <a:rPr lang="en-US" altLang="zh-CN"/>
              <a:t>1</a:t>
            </a:r>
            <a:r>
              <a:rPr lang="zh-CN" altLang="en-US"/>
              <a:t>、</a:t>
            </a:r>
            <a:r>
              <a:rPr lang="en-US" altLang="zh-CN">
                <a:sym typeface="+mn-ea"/>
              </a:rPr>
              <a:t>OP_PUSH_TX</a:t>
            </a:r>
            <a:r>
              <a:rPr lang="zh-CN" altLang="en-US">
                <a:sym typeface="+mn-ea"/>
              </a:rPr>
              <a:t>所需要构建的</a:t>
            </a:r>
            <a:r>
              <a:rPr lang="en-US" altLang="zh-CN"/>
              <a:t>preimage</a:t>
            </a:r>
            <a:r>
              <a:rPr lang="zh-CN" altLang="en-US"/>
              <a:t>并不需要用当前交易的所有数据来计算得到，其可以由其组成的</a:t>
            </a:r>
            <a:r>
              <a:rPr lang="en-US" altLang="zh-CN"/>
              <a:t>10</a:t>
            </a:r>
            <a:r>
              <a:rPr lang="zh-CN" altLang="en-US"/>
              <a:t>个确定有限长度的数据来构建出</a:t>
            </a:r>
            <a:r>
              <a:rPr lang="en-US" altLang="zh-CN"/>
              <a:t>preimage</a:t>
            </a:r>
            <a:r>
              <a:rPr lang="zh-CN" altLang="en-US"/>
              <a:t>，这些数据可以被唯一的由</a:t>
            </a:r>
            <a:r>
              <a:rPr lang="en-US" altLang="zh-CN"/>
              <a:t>Hash</a:t>
            </a:r>
            <a:r>
              <a:rPr lang="zh-CN" altLang="en-US"/>
              <a:t>锁来固定，其中最重要的是</a:t>
            </a:r>
            <a:r>
              <a:rPr lang="en-US" altLang="zh-CN"/>
              <a:t>hashPrevouts</a:t>
            </a:r>
            <a:r>
              <a:rPr lang="zh-CN" altLang="en-US"/>
              <a:t>数据，用它可以使得当前正在验证的交易输入的解锁数据包括当前交易数据的所有的输入的</a:t>
            </a:r>
            <a:r>
              <a:rPr lang="en-US" altLang="zh-CN"/>
              <a:t>TXID&amp;VOUT</a:t>
            </a:r>
            <a:r>
              <a:rPr lang="zh-CN" altLang="en-US"/>
              <a:t>，并不包括其他可以引发数据大小膨胀的数据。</a:t>
            </a:r>
            <a:endParaRPr lang="zh-CN" altLang="en-US"/>
          </a:p>
          <a:p>
            <a:pPr marL="0" indent="0">
              <a:buNone/>
            </a:pPr>
            <a:r>
              <a:rPr lang="en-US" altLang="zh-CN"/>
              <a:t>2</a:t>
            </a:r>
            <a:r>
              <a:rPr lang="zh-CN" altLang="en-US"/>
              <a:t>、利用</a:t>
            </a:r>
            <a:r>
              <a:rPr lang="en-US" altLang="zh-CN"/>
              <a:t>partialHash</a:t>
            </a:r>
            <a:r>
              <a:rPr lang="zh-CN" altLang="en-US"/>
              <a:t>技术，可以只通过输入中间的</a:t>
            </a:r>
            <a:r>
              <a:rPr lang="en-US" altLang="zh-CN"/>
              <a:t>B</a:t>
            </a:r>
            <a:r>
              <a:rPr lang="zh-CN" altLang="en-US"/>
              <a:t>交易的前一部分（</a:t>
            </a:r>
            <a:r>
              <a:rPr lang="en-US" altLang="zh-CN"/>
              <a:t>B.</a:t>
            </a:r>
            <a:r>
              <a:rPr lang="en-US" altLang="zh-CN">
                <a:sym typeface="+mn-ea"/>
              </a:rPr>
              <a:t>data.</a:t>
            </a:r>
            <a:r>
              <a:rPr lang="en-US" altLang="zh-CN"/>
              <a:t>part1</a:t>
            </a:r>
            <a:r>
              <a:rPr lang="zh-CN" altLang="en-US"/>
              <a:t>）的</a:t>
            </a:r>
            <a:r>
              <a:rPr lang="en-US" altLang="zh-CN"/>
              <a:t>hash</a:t>
            </a:r>
            <a:r>
              <a:rPr lang="zh-CN" altLang="en-US"/>
              <a:t>值以及后半部分数据</a:t>
            </a:r>
            <a:r>
              <a:rPr lang="zh-CN" altLang="en-US">
                <a:sym typeface="+mn-ea"/>
              </a:rPr>
              <a:t>（</a:t>
            </a:r>
            <a:r>
              <a:rPr lang="en-US" altLang="zh-CN">
                <a:sym typeface="+mn-ea"/>
              </a:rPr>
              <a:t>B.</a:t>
            </a:r>
            <a:r>
              <a:rPr lang="en-US" altLang="zh-CN">
                <a:sym typeface="+mn-ea"/>
              </a:rPr>
              <a:t>data</a:t>
            </a:r>
            <a:r>
              <a:rPr lang="en-US" altLang="zh-CN">
                <a:sym typeface="+mn-ea"/>
              </a:rPr>
              <a:t>.part2</a:t>
            </a:r>
            <a:r>
              <a:rPr lang="zh-CN" altLang="en-US">
                <a:sym typeface="+mn-ea"/>
              </a:rPr>
              <a:t>）</a:t>
            </a:r>
            <a:r>
              <a:rPr lang="zh-CN" altLang="en-US"/>
              <a:t>，来确定</a:t>
            </a:r>
            <a:r>
              <a:rPr lang="en-US" altLang="zh-CN">
                <a:sym typeface="+mn-ea"/>
              </a:rPr>
              <a:t>B.</a:t>
            </a:r>
            <a:r>
              <a:rPr lang="en-US" altLang="zh-CN">
                <a:sym typeface="+mn-ea"/>
              </a:rPr>
              <a:t>data</a:t>
            </a:r>
            <a:r>
              <a:rPr lang="en-US" altLang="zh-CN">
                <a:sym typeface="+mn-ea"/>
              </a:rPr>
              <a:t>.part1</a:t>
            </a:r>
            <a:r>
              <a:rPr lang="zh-CN" altLang="en-US">
                <a:sym typeface="+mn-ea"/>
              </a:rPr>
              <a:t>的正确性，即其确实是</a:t>
            </a:r>
            <a:r>
              <a:rPr lang="en-US" altLang="zh-CN">
                <a:sym typeface="+mn-ea"/>
              </a:rPr>
              <a:t>B</a:t>
            </a:r>
            <a:r>
              <a:rPr lang="zh-CN" altLang="en-US">
                <a:sym typeface="+mn-ea"/>
              </a:rPr>
              <a:t>交易的</a:t>
            </a:r>
            <a:r>
              <a:rPr lang="en-US" altLang="zh-CN">
                <a:sym typeface="+mn-ea"/>
              </a:rPr>
              <a:t>raw</a:t>
            </a:r>
            <a:r>
              <a:rPr lang="zh-CN" altLang="en-US">
                <a:sym typeface="+mn-ea"/>
              </a:rPr>
              <a:t>数据的后一部分。</a:t>
            </a:r>
            <a:endParaRPr lang="zh-CN"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163830" y="258445"/>
            <a:ext cx="11996420" cy="413385"/>
          </a:xfrm>
        </p:spPr>
        <p:txBody>
          <a:bodyPr>
            <a:normAutofit fontScale="90000"/>
          </a:bodyPr>
          <a:p>
            <a:r>
              <a:rPr lang="en-US" altLang="zh-CN">
                <a:sym typeface="+mn-ea"/>
              </a:rPr>
              <a:t>L1 Token</a:t>
            </a:r>
            <a:r>
              <a:rPr lang="zh-CN" altLang="en-US">
                <a:sym typeface="+mn-ea"/>
              </a:rPr>
              <a:t>膨胀问题的解决方法的核心：构建一个合适</a:t>
            </a:r>
            <a:r>
              <a:rPr lang="en-US" altLang="zh-CN">
                <a:sym typeface="+mn-ea"/>
              </a:rPr>
              <a:t>B</a:t>
            </a:r>
            <a:r>
              <a:rPr lang="zh-CN" altLang="en-US">
                <a:sym typeface="+mn-ea"/>
              </a:rPr>
              <a:t>交易</a:t>
            </a:r>
            <a:r>
              <a:rPr lang="en-US" altLang="zh-CN">
                <a:sym typeface="+mn-ea"/>
              </a:rPr>
              <a:t> </a:t>
            </a:r>
            <a:r>
              <a:rPr lang="en-US" altLang="zh-CN">
                <a:sym typeface="+mn-ea"/>
              </a:rPr>
              <a:t> ( </a:t>
            </a:r>
            <a:r>
              <a:rPr lang="zh-CN" altLang="en-US">
                <a:sym typeface="+mn-ea"/>
              </a:rPr>
              <a:t>假设</a:t>
            </a:r>
            <a:r>
              <a:rPr lang="en-US" altLang="zh-CN">
                <a:sym typeface="+mn-ea"/>
              </a:rPr>
              <a:t>Tx</a:t>
            </a:r>
            <a:r>
              <a:rPr lang="zh-CN" altLang="en-US">
                <a:sym typeface="+mn-ea"/>
              </a:rPr>
              <a:t>链为</a:t>
            </a:r>
            <a:r>
              <a:rPr lang="en-US" altLang="zh-CN">
                <a:sym typeface="+mn-ea"/>
              </a:rPr>
              <a:t>: TxA -&gt; TxB -&gt; TxC )</a:t>
            </a:r>
            <a:endParaRPr lang="en-US" altLang="zh-CN">
              <a:sym typeface="+mn-ea"/>
            </a:endParaRPr>
          </a:p>
        </p:txBody>
      </p:sp>
      <p:graphicFrame>
        <p:nvGraphicFramePr>
          <p:cNvPr id="12" name="表格 11"/>
          <p:cNvGraphicFramePr/>
          <p:nvPr/>
        </p:nvGraphicFramePr>
        <p:xfrm>
          <a:off x="356870" y="1248410"/>
          <a:ext cx="11590020" cy="2460625"/>
        </p:xfrm>
        <a:graphic>
          <a:graphicData uri="http://schemas.openxmlformats.org/drawingml/2006/table">
            <a:tbl>
              <a:tblPr firstRow="true" bandRow="true">
                <a:tableStyleId>{5C22544A-7EE6-4342-B048-85BDC9FD1C3A}</a:tableStyleId>
              </a:tblPr>
              <a:tblGrid>
                <a:gridCol w="1287780"/>
                <a:gridCol w="800735"/>
                <a:gridCol w="417830"/>
                <a:gridCol w="1603375"/>
                <a:gridCol w="395605"/>
                <a:gridCol w="2084070"/>
                <a:gridCol w="1437640"/>
                <a:gridCol w="935355"/>
                <a:gridCol w="367030"/>
                <a:gridCol w="1130300"/>
                <a:gridCol w="1130300"/>
              </a:tblGrid>
              <a:tr h="448310">
                <a:tc gridSpan="11">
                  <a:txBody>
                    <a:bodyPr/>
                    <a:p>
                      <a:pPr algn="ctr">
                        <a:buNone/>
                      </a:pPr>
                      <a:r>
                        <a:rPr lang="en-US" altLang="zh-CN">
                          <a:solidFill>
                            <a:srgbClr val="FF8D41"/>
                          </a:solidFill>
                        </a:rPr>
                        <a:t>data of TxB (N inputs &amp; M outputs)</a:t>
                      </a:r>
                      <a:endParaRPr lang="en-US" altLang="zh-CN">
                        <a:solidFill>
                          <a:srgbClr val="FF8D41"/>
                        </a:solidFill>
                      </a:endParaRPr>
                    </a:p>
                  </a:txBody>
                  <a:tcPr/>
                </a:tc>
                <a:tc hMerge="true">
                  <a:tcPr/>
                </a:tc>
                <a:tc hMerge="true">
                  <a:tcPr/>
                </a:tc>
                <a:tc hMerge="true">
                  <a:tcPr/>
                </a:tc>
                <a:tc hMerge="true">
                  <a:tcPr/>
                </a:tc>
                <a:tc hMerge="true">
                  <a:tcPr/>
                </a:tc>
                <a:tc hMerge="true">
                  <a:tcPr/>
                </a:tc>
                <a:tc hMerge="true">
                  <a:tcPr/>
                </a:tc>
                <a:tc hMerge="true">
                  <a:tcPr/>
                </a:tc>
                <a:tc hMerge="true">
                  <a:tcPr/>
                </a:tc>
                <a:tc hMerge="true">
                  <a:tcPr/>
                </a:tc>
              </a:tr>
              <a:tr h="2012315">
                <a:tc>
                  <a:txBody>
                    <a:bodyPr/>
                    <a:p>
                      <a:pPr>
                        <a:buNone/>
                      </a:pPr>
                      <a:r>
                        <a:rPr lang="zh-CN" altLang="en-US"/>
                        <a:t>Version，</a:t>
                      </a:r>
                      <a:endParaRPr lang="zh-CN" altLang="en-US"/>
                    </a:p>
                    <a:p>
                      <a:pPr>
                        <a:buNone/>
                      </a:pPr>
                      <a:r>
                        <a:rPr lang="zh-CN" altLang="en-US"/>
                        <a:t>Input</a:t>
                      </a:r>
                      <a:r>
                        <a:rPr lang="en-US" altLang="zh-CN"/>
                        <a:t>C</a:t>
                      </a:r>
                      <a:r>
                        <a:rPr lang="zh-CN" altLang="en-US"/>
                        <a:t>ount</a:t>
                      </a:r>
                      <a:endParaRPr lang="zh-CN" altLang="en-US"/>
                    </a:p>
                  </a:txBody>
                  <a:tcPr/>
                </a:tc>
                <a:tc>
                  <a:txBody>
                    <a:bodyPr/>
                    <a:p>
                      <a:pPr>
                        <a:buNone/>
                      </a:pPr>
                      <a:r>
                        <a:rPr lang="en-US" altLang="zh-CN"/>
                        <a:t>Input1</a:t>
                      </a:r>
                      <a:endParaRPr lang="en-US" altLang="zh-CN"/>
                    </a:p>
                  </a:txBody>
                  <a:tcPr/>
                </a:tc>
                <a:tc>
                  <a:txBody>
                    <a:bodyPr/>
                    <a:p>
                      <a:pPr>
                        <a:buNone/>
                      </a:pPr>
                      <a:r>
                        <a:rPr lang="en-US" altLang="zh-CN"/>
                        <a:t>...</a:t>
                      </a:r>
                      <a:endParaRPr lang="en-US" altLang="zh-CN"/>
                    </a:p>
                  </a:txBody>
                  <a:tcPr/>
                </a:tc>
                <a:tc>
                  <a:txBody>
                    <a:bodyPr/>
                    <a:p>
                      <a:pPr>
                        <a:buNone/>
                      </a:pPr>
                      <a:r>
                        <a:rPr lang="en-US" altLang="zh-CN"/>
                        <a:t>InputForm</a:t>
                      </a:r>
                      <a:r>
                        <a:rPr lang="en-US" altLang="zh-CN">
                          <a:solidFill>
                            <a:srgbClr val="FF3300"/>
                          </a:solidFill>
                        </a:rPr>
                        <a:t>TxC</a:t>
                      </a:r>
                      <a:endParaRPr lang="en-US" altLang="zh-CN">
                        <a:solidFill>
                          <a:srgbClr val="FF3300"/>
                        </a:solidFill>
                      </a:endParaRPr>
                    </a:p>
                  </a:txBody>
                  <a:tcPr/>
                </a:tc>
                <a:tc>
                  <a:txBody>
                    <a:bodyPr/>
                    <a:p>
                      <a:pPr>
                        <a:buNone/>
                      </a:pPr>
                      <a:r>
                        <a:rPr lang="en-US" altLang="zh-CN"/>
                        <a:t>...</a:t>
                      </a:r>
                      <a:endParaRPr lang="en-US" altLang="zh-CN"/>
                    </a:p>
                  </a:txBody>
                  <a:tcPr/>
                </a:tc>
                <a:tc>
                  <a:txBody>
                    <a:bodyPr/>
                    <a:p>
                      <a:pPr>
                        <a:buNone/>
                      </a:pPr>
                      <a:endParaRPr lang="zh-CN" altLang="en-US"/>
                    </a:p>
                  </a:txBody>
                  <a:tcPr/>
                </a:tc>
                <a:tc>
                  <a:txBody>
                    <a:bodyPr/>
                    <a:p>
                      <a:pPr>
                        <a:buNone/>
                      </a:pPr>
                      <a:r>
                        <a:rPr lang="en-US" altLang="zh-CN"/>
                        <a:t>OutputCount</a:t>
                      </a:r>
                      <a:endParaRPr lang="en-US" altLang="zh-CN"/>
                    </a:p>
                  </a:txBody>
                  <a:tcPr/>
                </a:tc>
                <a:tc>
                  <a:txBody>
                    <a:bodyPr/>
                    <a:p>
                      <a:pPr>
                        <a:buNone/>
                      </a:pPr>
                      <a:r>
                        <a:rPr lang="en-US" altLang="zh-CN"/>
                        <a:t>Output1</a:t>
                      </a:r>
                      <a:endParaRPr lang="en-US" altLang="zh-CN"/>
                    </a:p>
                  </a:txBody>
                  <a:tcPr/>
                </a:tc>
                <a:tc>
                  <a:txBody>
                    <a:bodyPr/>
                    <a:p>
                      <a:pPr>
                        <a:buNone/>
                      </a:pPr>
                      <a:r>
                        <a:rPr lang="en-US" altLang="zh-CN" sz="1800">
                          <a:sym typeface="+mn-ea"/>
                        </a:rPr>
                        <a:t>...</a:t>
                      </a:r>
                      <a:endParaRPr lang="zh-CN" altLang="en-US"/>
                    </a:p>
                  </a:txBody>
                  <a:tcPr/>
                </a:tc>
                <a:tc>
                  <a:txBody>
                    <a:bodyPr/>
                    <a:p>
                      <a:pPr>
                        <a:buNone/>
                      </a:pPr>
                      <a:r>
                        <a:rPr lang="en-US" altLang="zh-CN" sz="1800">
                          <a:sym typeface="+mn-ea"/>
                        </a:rPr>
                        <a:t>OutputM</a:t>
                      </a:r>
                      <a:endParaRPr lang="zh-CN" altLang="en-US"/>
                    </a:p>
                  </a:txBody>
                  <a:tcPr/>
                </a:tc>
                <a:tc>
                  <a:txBody>
                    <a:bodyPr/>
                    <a:p>
                      <a:pPr>
                        <a:buNone/>
                      </a:pPr>
                      <a:r>
                        <a:rPr lang="en-US" altLang="zh-CN"/>
                        <a:t>locktime</a:t>
                      </a:r>
                      <a:endParaRPr lang="en-US" altLang="zh-CN"/>
                    </a:p>
                  </a:txBody>
                  <a:tcPr/>
                </a:tc>
              </a:tr>
            </a:tbl>
          </a:graphicData>
        </a:graphic>
      </p:graphicFrame>
      <p:sp>
        <p:nvSpPr>
          <p:cNvPr id="16" name="文本框 15"/>
          <p:cNvSpPr txBox="true"/>
          <p:nvPr/>
        </p:nvSpPr>
        <p:spPr>
          <a:xfrm>
            <a:off x="381635" y="771525"/>
            <a:ext cx="8270240" cy="368300"/>
          </a:xfrm>
          <a:prstGeom prst="rect">
            <a:avLst/>
          </a:prstGeom>
          <a:noFill/>
        </p:spPr>
        <p:txBody>
          <a:bodyPr wrap="square" rtlCol="0">
            <a:spAutoFit/>
          </a:bodyPr>
          <a:p>
            <a:r>
              <a:rPr lang="zh-CN" altLang="en-US">
                <a:sym typeface="+mn-ea"/>
              </a:rPr>
              <a:t>交易</a:t>
            </a:r>
            <a:r>
              <a:rPr lang="en-US" altLang="zh-CN">
                <a:sym typeface="+mn-ea"/>
              </a:rPr>
              <a:t>B</a:t>
            </a:r>
            <a:r>
              <a:rPr lang="zh-CN" altLang="en-US">
                <a:sym typeface="+mn-ea"/>
              </a:rPr>
              <a:t>的数据如下所示，输入</a:t>
            </a:r>
            <a:r>
              <a:rPr lang="zh-CN" altLang="en-US"/>
              <a:t>将分成两个部分，用红色框来表示：</a:t>
            </a:r>
            <a:endParaRPr lang="zh-CN" altLang="en-US"/>
          </a:p>
        </p:txBody>
      </p:sp>
      <p:sp>
        <p:nvSpPr>
          <p:cNvPr id="17" name="左大括号 16"/>
          <p:cNvSpPr/>
          <p:nvPr/>
        </p:nvSpPr>
        <p:spPr>
          <a:xfrm rot="16200000">
            <a:off x="1617345" y="2550795"/>
            <a:ext cx="247015" cy="2718435"/>
          </a:xfrm>
          <a:prstGeom prst="leftBrace">
            <a:avLst>
              <a:gd name="adj1" fmla="val 8333"/>
              <a:gd name="adj2" fmla="val 50922"/>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8" name="左大括号 17"/>
          <p:cNvSpPr/>
          <p:nvPr/>
        </p:nvSpPr>
        <p:spPr>
          <a:xfrm rot="16200000">
            <a:off x="7400290" y="-513080"/>
            <a:ext cx="246380" cy="8846185"/>
          </a:xfrm>
          <a:prstGeom prst="leftBrace">
            <a:avLst>
              <a:gd name="adj1" fmla="val 8333"/>
              <a:gd name="adj2" fmla="val 50922"/>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0" name="文本框 19"/>
          <p:cNvSpPr txBox="true"/>
          <p:nvPr/>
        </p:nvSpPr>
        <p:spPr>
          <a:xfrm>
            <a:off x="6990715" y="4210685"/>
            <a:ext cx="1300480" cy="368300"/>
          </a:xfrm>
          <a:prstGeom prst="rect">
            <a:avLst/>
          </a:prstGeom>
          <a:noFill/>
        </p:spPr>
        <p:txBody>
          <a:bodyPr wrap="none" rtlCol="0" anchor="t">
            <a:spAutoFit/>
          </a:bodyPr>
          <a:p>
            <a:pPr algn="l"/>
            <a:r>
              <a:rPr lang="en-US" altLang="zh-CN">
                <a:sym typeface="+mn-ea"/>
              </a:rPr>
              <a:t>B.data.part2</a:t>
            </a:r>
            <a:endParaRPr lang="zh-CN" altLang="en-US"/>
          </a:p>
        </p:txBody>
      </p:sp>
      <p:sp>
        <p:nvSpPr>
          <p:cNvPr id="21" name="文本框 20"/>
          <p:cNvSpPr txBox="true"/>
          <p:nvPr/>
        </p:nvSpPr>
        <p:spPr>
          <a:xfrm>
            <a:off x="1119505" y="4210685"/>
            <a:ext cx="1300480" cy="368300"/>
          </a:xfrm>
          <a:prstGeom prst="rect">
            <a:avLst/>
          </a:prstGeom>
          <a:noFill/>
        </p:spPr>
        <p:txBody>
          <a:bodyPr wrap="none" rtlCol="0" anchor="t">
            <a:spAutoFit/>
          </a:bodyPr>
          <a:p>
            <a:pPr algn="l"/>
            <a:r>
              <a:rPr lang="en-US" altLang="zh-CN">
                <a:sym typeface="+mn-ea"/>
              </a:rPr>
              <a:t>B.data.part1</a:t>
            </a:r>
            <a:endParaRPr lang="zh-CN" altLang="en-US"/>
          </a:p>
        </p:txBody>
      </p:sp>
      <p:sp>
        <p:nvSpPr>
          <p:cNvPr id="22" name="文本框 21"/>
          <p:cNvSpPr txBox="true"/>
          <p:nvPr/>
        </p:nvSpPr>
        <p:spPr>
          <a:xfrm>
            <a:off x="127635" y="4647565"/>
            <a:ext cx="11930380" cy="1753235"/>
          </a:xfrm>
          <a:prstGeom prst="rect">
            <a:avLst/>
          </a:prstGeom>
        </p:spPr>
        <p:style>
          <a:lnRef idx="2">
            <a:schemeClr val="accent1"/>
          </a:lnRef>
          <a:fillRef idx="1">
            <a:schemeClr val="lt1"/>
          </a:fillRef>
          <a:effectRef idx="0">
            <a:schemeClr val="accent1"/>
          </a:effectRef>
          <a:fontRef idx="minor">
            <a:schemeClr val="dk1"/>
          </a:fontRef>
        </p:style>
        <p:txBody>
          <a:bodyPr wrap="none" rtlCol="0" anchor="t">
            <a:spAutoFit/>
          </a:bodyPr>
          <a:p>
            <a:pPr algn="l"/>
            <a:r>
              <a:rPr lang="zh-CN" altLang="en-US">
                <a:sym typeface="+mn-ea"/>
              </a:rPr>
              <a:t>需要：</a:t>
            </a:r>
            <a:endParaRPr lang="en-US" altLang="zh-CN">
              <a:sym typeface="+mn-ea"/>
            </a:endParaRPr>
          </a:p>
          <a:p>
            <a:pPr marL="285750" indent="-285750" algn="l">
              <a:buFont typeface="Arial" panose="02080604020202020204" pitchFamily="34" charset="0"/>
              <a:buChar char="•"/>
            </a:pPr>
            <a:r>
              <a:rPr lang="en-US" altLang="zh-CN">
                <a:sym typeface="+mn-ea"/>
              </a:rPr>
              <a:t>B.data.part1</a:t>
            </a:r>
            <a:r>
              <a:rPr lang="zh-CN" altLang="en-US">
                <a:sym typeface="+mn-ea"/>
              </a:rPr>
              <a:t>数据的大小为</a:t>
            </a:r>
            <a:r>
              <a:rPr lang="en-US" altLang="zh-CN">
                <a:sym typeface="+mn-ea"/>
              </a:rPr>
              <a:t>512bit</a:t>
            </a:r>
            <a:r>
              <a:rPr lang="zh-CN" altLang="en-US">
                <a:sym typeface="+mn-ea"/>
              </a:rPr>
              <a:t>的整数倍；</a:t>
            </a:r>
            <a:r>
              <a:rPr lang="en-US" altLang="zh-CN">
                <a:sym typeface="+mn-ea"/>
              </a:rPr>
              <a:t>B.data.part2 </a:t>
            </a:r>
            <a:r>
              <a:rPr lang="zh-CN" altLang="en-US">
                <a:sym typeface="+mn-ea"/>
              </a:rPr>
              <a:t>数据包括</a:t>
            </a:r>
            <a:r>
              <a:rPr lang="en-US" altLang="zh-CN">
                <a:sym typeface="+mn-ea"/>
              </a:rPr>
              <a:t>InputN</a:t>
            </a:r>
            <a:r>
              <a:rPr lang="zh-CN" altLang="en-US">
                <a:sym typeface="+mn-ea"/>
              </a:rPr>
              <a:t>数据，根据前一部分</a:t>
            </a:r>
            <a:r>
              <a:rPr lang="en-US" altLang="zh-CN">
                <a:sym typeface="+mn-ea"/>
              </a:rPr>
              <a:t>B.data.part1</a:t>
            </a:r>
            <a:r>
              <a:rPr lang="zh-CN" altLang="en-US">
                <a:sym typeface="+mn-ea"/>
              </a:rPr>
              <a:t>数据的大小</a:t>
            </a:r>
            <a:endParaRPr lang="zh-CN" altLang="en-US">
              <a:sym typeface="+mn-ea"/>
            </a:endParaRPr>
          </a:p>
          <a:p>
            <a:pPr indent="0" algn="l">
              <a:buFont typeface="Arial" panose="02080604020202020204" pitchFamily="34" charset="0"/>
              <a:buNone/>
            </a:pPr>
            <a:r>
              <a:rPr lang="zh-CN" altLang="en-US">
                <a:sym typeface="+mn-ea"/>
              </a:rPr>
              <a:t>限制，也可能含有</a:t>
            </a:r>
            <a:r>
              <a:rPr lang="zh-CN" altLang="en-US">
                <a:sym typeface="+mn-ea"/>
              </a:rPr>
              <a:t>前一个交易</a:t>
            </a:r>
            <a:r>
              <a:rPr lang="en-US" altLang="zh-CN">
                <a:sym typeface="+mn-ea"/>
              </a:rPr>
              <a:t>Input(N-1)</a:t>
            </a:r>
            <a:r>
              <a:rPr lang="zh-CN" altLang="en-US">
                <a:sym typeface="+mn-ea"/>
              </a:rPr>
              <a:t>的有限大小的数据，以保证含有</a:t>
            </a:r>
            <a:r>
              <a:rPr lang="en-US" altLang="zh-CN">
                <a:sym typeface="+mn-ea"/>
              </a:rPr>
              <a:t>InputN</a:t>
            </a:r>
            <a:r>
              <a:rPr lang="zh-CN" altLang="en-US">
                <a:sym typeface="+mn-ea"/>
              </a:rPr>
              <a:t>数据的</a:t>
            </a:r>
            <a:r>
              <a:rPr lang="en-US" altLang="zh-CN">
                <a:sym typeface="+mn-ea"/>
              </a:rPr>
              <a:t>hash</a:t>
            </a:r>
            <a:r>
              <a:rPr lang="en-US" altLang="zh-CN">
                <a:sym typeface="+mn-ea"/>
              </a:rPr>
              <a:t> chunks</a:t>
            </a:r>
            <a:r>
              <a:rPr lang="zh-CN" altLang="en-US">
                <a:sym typeface="+mn-ea"/>
              </a:rPr>
              <a:t>的完整性。</a:t>
            </a:r>
            <a:endParaRPr lang="zh-CN" altLang="en-US">
              <a:sym typeface="+mn-ea"/>
            </a:endParaRPr>
          </a:p>
          <a:p>
            <a:pPr algn="l"/>
            <a:endParaRPr lang="zh-CN" altLang="en-US">
              <a:sym typeface="+mn-ea"/>
            </a:endParaRPr>
          </a:p>
          <a:p>
            <a:pPr marL="285750" indent="-285750" algn="l">
              <a:buFont typeface="Arial" panose="02080604020202020204" pitchFamily="34" charset="0"/>
              <a:buChar char="•"/>
            </a:pPr>
            <a:r>
              <a:rPr lang="en-US" altLang="zh-CN">
                <a:sym typeface="+mn-ea"/>
              </a:rPr>
              <a:t>InputN.unlockdata</a:t>
            </a:r>
            <a:r>
              <a:rPr lang="zh-CN" altLang="en-US">
                <a:sym typeface="+mn-ea"/>
              </a:rPr>
              <a:t>中的数据包括</a:t>
            </a:r>
            <a:r>
              <a:rPr lang="en-US" altLang="zh-CN">
                <a:sym typeface="+mn-ea"/>
              </a:rPr>
              <a:t> TxB </a:t>
            </a:r>
            <a:r>
              <a:rPr lang="zh-CN" altLang="en-US">
                <a:sym typeface="+mn-ea"/>
              </a:rPr>
              <a:t>数据的所有</a:t>
            </a:r>
            <a:r>
              <a:rPr lang="en-US" altLang="zh-CN">
                <a:sym typeface="+mn-ea"/>
              </a:rPr>
              <a:t>inputs</a:t>
            </a:r>
            <a:r>
              <a:rPr lang="zh-CN" altLang="en-US">
                <a:sym typeface="+mn-ea"/>
              </a:rPr>
              <a:t>的</a:t>
            </a:r>
            <a:r>
              <a:rPr lang="en-US" altLang="zh-CN">
                <a:sym typeface="+mn-ea"/>
              </a:rPr>
              <a:t>txid&amp;vout</a:t>
            </a:r>
            <a:r>
              <a:rPr lang="zh-CN" altLang="en-US">
                <a:sym typeface="+mn-ea"/>
              </a:rPr>
              <a:t>，这个数据可信度由</a:t>
            </a:r>
            <a:r>
              <a:rPr lang="en-US" altLang="zh-CN">
                <a:sym typeface="+mn-ea"/>
              </a:rPr>
              <a:t>InputN</a:t>
            </a:r>
            <a:r>
              <a:rPr lang="zh-CN" altLang="en-US">
                <a:sym typeface="+mn-ea"/>
              </a:rPr>
              <a:t>交易输入所花费的输出</a:t>
            </a:r>
            <a:endParaRPr lang="zh-CN" altLang="en-US">
              <a:sym typeface="+mn-ea"/>
            </a:endParaRPr>
          </a:p>
          <a:p>
            <a:pPr indent="0" algn="l">
              <a:buFont typeface="Arial" panose="02080604020202020204" pitchFamily="34" charset="0"/>
              <a:buNone/>
            </a:pPr>
            <a:r>
              <a:rPr lang="en-US" altLang="zh-CN">
                <a:sym typeface="+mn-ea"/>
              </a:rPr>
              <a:t>InputN.txid.getOutputLockscript(</a:t>
            </a:r>
            <a:r>
              <a:rPr lang="en-US" altLang="zh-CN">
                <a:sym typeface="+mn-ea"/>
              </a:rPr>
              <a:t>InputN.vout</a:t>
            </a:r>
            <a:r>
              <a:rPr lang="en-US" altLang="zh-CN">
                <a:sym typeface="+mn-ea"/>
              </a:rPr>
              <a:t>)</a:t>
            </a:r>
            <a:r>
              <a:rPr lang="zh-CN" altLang="en-US">
                <a:sym typeface="+mn-ea"/>
              </a:rPr>
              <a:t>为应用</a:t>
            </a:r>
            <a:r>
              <a:rPr lang="en-US" altLang="zh-CN">
                <a:sym typeface="+mn-ea"/>
              </a:rPr>
              <a:t>OP_PUSH_TX</a:t>
            </a:r>
            <a:r>
              <a:rPr lang="zh-CN" altLang="en-US">
                <a:sym typeface="+mn-ea"/>
              </a:rPr>
              <a:t>技术的解锁脚本并编写了对应的检查代码来保证。</a:t>
            </a:r>
            <a:endParaRPr lang="zh-CN" altLang="en-US">
              <a:sym typeface="+mn-ea"/>
            </a:endParaRPr>
          </a:p>
        </p:txBody>
      </p:sp>
      <p:graphicFrame>
        <p:nvGraphicFramePr>
          <p:cNvPr id="23" name="表格 22"/>
          <p:cNvGraphicFramePr/>
          <p:nvPr/>
        </p:nvGraphicFramePr>
        <p:xfrm>
          <a:off x="4923155" y="1781175"/>
          <a:ext cx="1963420" cy="1828800"/>
        </p:xfrm>
        <a:graphic>
          <a:graphicData uri="http://schemas.openxmlformats.org/drawingml/2006/table">
            <a:tbl>
              <a:tblPr firstRow="true" bandRow="true">
                <a:tableStyleId>{5940675A-B579-460E-94D1-54222C63F5DA}</a:tableStyleId>
              </a:tblPr>
              <a:tblGrid>
                <a:gridCol w="1963420"/>
              </a:tblGrid>
              <a:tr h="365760">
                <a:tc>
                  <a:txBody>
                    <a:bodyPr/>
                    <a:p>
                      <a:pPr>
                        <a:buNone/>
                      </a:pPr>
                      <a:r>
                        <a:rPr lang="en-US" altLang="zh-CN"/>
                        <a:t>InputN.txid</a:t>
                      </a:r>
                      <a:endParaRPr lang="en-US" altLang="zh-CN"/>
                    </a:p>
                  </a:txBody>
                  <a:tcPr/>
                </a:tc>
              </a:tr>
              <a:tr h="365760">
                <a:tc>
                  <a:txBody>
                    <a:bodyPr/>
                    <a:p>
                      <a:pPr>
                        <a:buNone/>
                      </a:pPr>
                      <a:r>
                        <a:rPr lang="en-US" altLang="zh-CN" sz="1800">
                          <a:sym typeface="+mn-ea"/>
                        </a:rPr>
                        <a:t>InputN.vout</a:t>
                      </a:r>
                      <a:endParaRPr lang="en-US" altLang="zh-CN"/>
                    </a:p>
                  </a:txBody>
                  <a:tcPr/>
                </a:tc>
              </a:tr>
              <a:tr h="365760">
                <a:tc>
                  <a:txBody>
                    <a:bodyPr/>
                    <a:p>
                      <a:pPr>
                        <a:buNone/>
                      </a:pPr>
                      <a:r>
                        <a:rPr lang="en-US" altLang="zh-CN" sz="1800">
                          <a:sym typeface="+mn-ea"/>
                        </a:rPr>
                        <a:t>InputN.unlocksize</a:t>
                      </a:r>
                      <a:endParaRPr lang="en-US" altLang="zh-CN"/>
                    </a:p>
                  </a:txBody>
                  <a:tcPr/>
                </a:tc>
              </a:tr>
              <a:tr h="365760">
                <a:tc>
                  <a:txBody>
                    <a:bodyPr/>
                    <a:p>
                      <a:pPr>
                        <a:buNone/>
                      </a:pPr>
                      <a:r>
                        <a:rPr lang="en-US" altLang="zh-CN" sz="1800">
                          <a:sym typeface="+mn-ea"/>
                        </a:rPr>
                        <a:t>InputN.unlockdata</a:t>
                      </a:r>
                      <a:endParaRPr lang="zh-CN" altLang="en-US"/>
                    </a:p>
                  </a:txBody>
                  <a:tcPr/>
                </a:tc>
              </a:tr>
              <a:tr h="365760">
                <a:tc>
                  <a:txBody>
                    <a:bodyPr/>
                    <a:p>
                      <a:pPr>
                        <a:buNone/>
                      </a:pPr>
                      <a:r>
                        <a:rPr lang="en-US" altLang="zh-CN" sz="1800">
                          <a:sym typeface="+mn-ea"/>
                        </a:rPr>
                        <a:t>InputN.sequence</a:t>
                      </a:r>
                      <a:endParaRPr lang="zh-CN" alt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解决</a:t>
            </a:r>
            <a:r>
              <a:rPr lang="en-US" altLang="zh-CN">
                <a:sym typeface="+mn-ea"/>
              </a:rPr>
              <a:t>verify a transaction’s parents’ parents</a:t>
            </a:r>
            <a:r>
              <a:rPr lang="zh-CN" altLang="en-US">
                <a:sym typeface="+mn-ea"/>
              </a:rPr>
              <a:t>时数据</a:t>
            </a:r>
            <a:r>
              <a:rPr lang="zh-CN" altLang="en-US"/>
              <a:t>膨胀的方法流程</a:t>
            </a:r>
            <a:endParaRPr lang="zh-CN" altLang="en-US"/>
          </a:p>
        </p:txBody>
      </p:sp>
      <p:sp>
        <p:nvSpPr>
          <p:cNvPr id="3" name="内容占位符 2"/>
          <p:cNvSpPr>
            <a:spLocks noGrp="true"/>
          </p:cNvSpPr>
          <p:nvPr>
            <p:ph idx="1"/>
          </p:nvPr>
        </p:nvSpPr>
        <p:spPr>
          <a:xfrm>
            <a:off x="539115" y="1393825"/>
            <a:ext cx="11129645" cy="4783455"/>
          </a:xfrm>
        </p:spPr>
        <p:txBody>
          <a:bodyPr>
            <a:normAutofit fontScale="80000"/>
          </a:bodyPr>
          <a:p>
            <a:pPr marL="0" indent="0">
              <a:lnSpc>
                <a:spcPct val="100000"/>
              </a:lnSpc>
              <a:buNone/>
            </a:pPr>
            <a:r>
              <a:rPr lang="en-US" altLang="zh-CN"/>
              <a:t>1. </a:t>
            </a:r>
            <a:r>
              <a:rPr lang="zh-CN" altLang="en-US"/>
              <a:t>对</a:t>
            </a:r>
            <a:r>
              <a:rPr lang="en-US" altLang="zh-CN"/>
              <a:t>TxC</a:t>
            </a:r>
            <a:r>
              <a:rPr lang="zh-CN" altLang="en-US"/>
              <a:t>的某个的输入（</a:t>
            </a:r>
            <a:r>
              <a:rPr lang="en-US" altLang="zh-CN">
                <a:sym typeface="+mn-ea"/>
              </a:rPr>
              <a:t>TxC.InputX</a:t>
            </a:r>
            <a:r>
              <a:rPr lang="zh-CN" altLang="en-US"/>
              <a:t>）的</a:t>
            </a:r>
            <a:r>
              <a:rPr lang="zh-CN" altLang="en-US">
                <a:sym typeface="+mn-ea"/>
              </a:rPr>
              <a:t>验证，其</a:t>
            </a:r>
            <a:r>
              <a:rPr lang="zh-CN" altLang="en-US"/>
              <a:t>应用了</a:t>
            </a:r>
            <a:r>
              <a:rPr lang="en-US" altLang="zh-CN"/>
              <a:t>OP_PUSH_TX</a:t>
            </a:r>
            <a:r>
              <a:rPr lang="zh-CN" altLang="en-US"/>
              <a:t>技术，相应脚本利用</a:t>
            </a:r>
            <a:r>
              <a:rPr lang="en-US" altLang="zh-CN"/>
              <a:t>preimage(T</a:t>
            </a:r>
            <a:r>
              <a:rPr lang="en-US" altLang="zh-CN">
                <a:sym typeface="+mn-ea"/>
              </a:rPr>
              <a:t>xC</a:t>
            </a:r>
            <a:r>
              <a:rPr lang="en-US" altLang="zh-CN"/>
              <a:t>)</a:t>
            </a:r>
            <a:r>
              <a:rPr lang="zh-CN" altLang="en-US"/>
              <a:t>编写了代码可以获取数据：</a:t>
            </a:r>
            <a:r>
              <a:rPr lang="en-US" altLang="zh-CN"/>
              <a:t>TxC.InputX.txid=TXID(TxB)</a:t>
            </a:r>
            <a:r>
              <a:rPr lang="zh-CN" altLang="en-US"/>
              <a:t>，根据获取的</a:t>
            </a:r>
            <a:r>
              <a:rPr lang="en-US" altLang="zh-CN">
                <a:sym typeface="+mn-ea"/>
              </a:rPr>
              <a:t>TXID(TxB)</a:t>
            </a:r>
            <a:r>
              <a:rPr lang="zh-CN" altLang="en-US">
                <a:sym typeface="+mn-ea"/>
              </a:rPr>
              <a:t>，通过</a:t>
            </a:r>
            <a:r>
              <a:rPr lang="en-US" altLang="zh-CN">
                <a:sym typeface="+mn-ea"/>
              </a:rPr>
              <a:t>TXID(TxB)=Hash(partialHash(</a:t>
            </a:r>
            <a:r>
              <a:rPr lang="en-US" altLang="zh-CN">
                <a:sym typeface="+mn-ea"/>
              </a:rPr>
              <a:t>B.data.part1</a:t>
            </a:r>
            <a:r>
              <a:rPr lang="en-US" altLang="zh-CN">
                <a:sym typeface="+mn-ea"/>
              </a:rPr>
              <a:t>)||</a:t>
            </a:r>
            <a:r>
              <a:rPr lang="en-US" altLang="zh-CN">
                <a:sym typeface="+mn-ea"/>
              </a:rPr>
              <a:t>B.data.part2</a:t>
            </a:r>
            <a:r>
              <a:rPr lang="en-US" altLang="zh-CN">
                <a:sym typeface="+mn-ea"/>
              </a:rPr>
              <a:t>)</a:t>
            </a:r>
            <a:r>
              <a:rPr lang="zh-CN" altLang="en-US">
                <a:sym typeface="+mn-ea"/>
              </a:rPr>
              <a:t>来验证输入的</a:t>
            </a:r>
            <a:r>
              <a:rPr lang="en-US" altLang="zh-CN">
                <a:sym typeface="+mn-ea"/>
              </a:rPr>
              <a:t>partialHash(B.data.part1)</a:t>
            </a:r>
            <a:r>
              <a:rPr lang="zh-CN" altLang="en-US">
                <a:sym typeface="+mn-ea"/>
              </a:rPr>
              <a:t>与</a:t>
            </a:r>
            <a:r>
              <a:rPr lang="en-US" altLang="zh-CN">
                <a:sym typeface="+mn-ea"/>
              </a:rPr>
              <a:t>B.data.part2</a:t>
            </a:r>
            <a:r>
              <a:rPr lang="zh-CN" altLang="en-US">
                <a:sym typeface="+mn-ea"/>
              </a:rPr>
              <a:t>数据的正确性。</a:t>
            </a:r>
            <a:endParaRPr lang="zh-CN" altLang="en-US">
              <a:sym typeface="+mn-ea"/>
            </a:endParaRPr>
          </a:p>
          <a:p>
            <a:pPr marL="0" indent="0">
              <a:lnSpc>
                <a:spcPct val="100000"/>
              </a:lnSpc>
              <a:buNone/>
            </a:pPr>
            <a:endParaRPr lang="zh-CN" altLang="en-US">
              <a:sym typeface="+mn-ea"/>
            </a:endParaRPr>
          </a:p>
          <a:p>
            <a:pPr marL="0" indent="0">
              <a:lnSpc>
                <a:spcPct val="100000"/>
              </a:lnSpc>
              <a:buNone/>
            </a:pPr>
            <a:r>
              <a:rPr lang="en-US" altLang="zh-CN">
                <a:sym typeface="+mn-ea"/>
              </a:rPr>
              <a:t>2. </a:t>
            </a:r>
            <a:r>
              <a:rPr lang="zh-CN" altLang="en-US">
                <a:sym typeface="+mn-ea"/>
              </a:rPr>
              <a:t>根据得到的验证正确的</a:t>
            </a:r>
            <a:r>
              <a:rPr lang="en-US" altLang="zh-CN">
                <a:sym typeface="+mn-ea"/>
              </a:rPr>
              <a:t>B.data.part2</a:t>
            </a:r>
            <a:r>
              <a:rPr lang="zh-CN" altLang="en-US">
                <a:sym typeface="+mn-ea"/>
              </a:rPr>
              <a:t>数据，得到验证正确的</a:t>
            </a:r>
            <a:r>
              <a:rPr lang="en-US" altLang="zh-CN">
                <a:sym typeface="+mn-ea"/>
              </a:rPr>
              <a:t>TxB.</a:t>
            </a:r>
            <a:r>
              <a:rPr lang="en-US" altLang="zh-CN">
                <a:sym typeface="+mn-ea"/>
              </a:rPr>
              <a:t>InputN.txid</a:t>
            </a:r>
            <a:r>
              <a:rPr lang="zh-CN" altLang="en-US">
                <a:sym typeface="+mn-ea"/>
              </a:rPr>
              <a:t>与</a:t>
            </a:r>
            <a:r>
              <a:rPr lang="en-US" altLang="zh-CN">
                <a:sym typeface="+mn-ea"/>
              </a:rPr>
              <a:t>TxB.InputN.vout</a:t>
            </a:r>
            <a:r>
              <a:rPr lang="zh-CN" altLang="en-US">
                <a:sym typeface="+mn-ea"/>
              </a:rPr>
              <a:t>，标记这两个数据所指向的交易为</a:t>
            </a:r>
            <a:r>
              <a:rPr lang="en-US" altLang="zh-CN">
                <a:sym typeface="+mn-ea"/>
              </a:rPr>
              <a:t>TxD</a:t>
            </a:r>
            <a:r>
              <a:rPr lang="zh-CN" altLang="en-US">
                <a:sym typeface="+mn-ea"/>
              </a:rPr>
              <a:t>，通过</a:t>
            </a:r>
            <a:r>
              <a:rPr lang="en-US" altLang="zh-CN">
                <a:sym typeface="+mn-ea"/>
              </a:rPr>
              <a:t>TxB.InputN.txid=Hash</a:t>
            </a:r>
            <a:r>
              <a:rPr lang="zh-CN" altLang="en-US">
                <a:sym typeface="+mn-ea"/>
              </a:rPr>
              <a:t>（</a:t>
            </a:r>
            <a:r>
              <a:rPr lang="en-US" altLang="zh-CN">
                <a:sym typeface="+mn-ea"/>
              </a:rPr>
              <a:t>partialHash</a:t>
            </a:r>
            <a:r>
              <a:rPr lang="zh-CN" altLang="en-US">
                <a:sym typeface="+mn-ea"/>
              </a:rPr>
              <a:t>（</a:t>
            </a:r>
            <a:r>
              <a:rPr lang="en-US" altLang="zh-CN">
                <a:sym typeface="+mn-ea"/>
              </a:rPr>
              <a:t>TxD.frontpart</a:t>
            </a:r>
            <a:r>
              <a:rPr lang="zh-CN" altLang="en-US">
                <a:sym typeface="+mn-ea"/>
              </a:rPr>
              <a:t>）</a:t>
            </a:r>
            <a:r>
              <a:rPr lang="en-US" altLang="zh-CN">
                <a:sym typeface="+mn-ea"/>
              </a:rPr>
              <a:t>|| TxD.lastpart</a:t>
            </a:r>
            <a:r>
              <a:rPr lang="zh-CN" altLang="en-US">
                <a:sym typeface="+mn-ea"/>
              </a:rPr>
              <a:t>）来获取验证正确的</a:t>
            </a:r>
            <a:r>
              <a:rPr lang="en-US" altLang="zh-CN">
                <a:sym typeface="+mn-ea"/>
              </a:rPr>
              <a:t> TxD.lastpart </a:t>
            </a:r>
            <a:r>
              <a:rPr lang="zh-CN" altLang="en-US">
                <a:sym typeface="+mn-ea"/>
              </a:rPr>
              <a:t>，并验证</a:t>
            </a:r>
            <a:r>
              <a:rPr lang="en-US" altLang="zh-CN">
                <a:sym typeface="+mn-ea"/>
              </a:rPr>
              <a:t>TxB.InputN.txid</a:t>
            </a:r>
            <a:r>
              <a:rPr lang="zh-CN" altLang="en-US">
                <a:sym typeface="+mn-ea"/>
              </a:rPr>
              <a:t>与</a:t>
            </a:r>
            <a:r>
              <a:rPr lang="en-US" altLang="zh-CN">
                <a:sym typeface="+mn-ea"/>
              </a:rPr>
              <a:t>TxB.InputN.vout</a:t>
            </a:r>
            <a:r>
              <a:rPr lang="zh-CN" altLang="en-US">
                <a:sym typeface="+mn-ea"/>
              </a:rPr>
              <a:t>指向的</a:t>
            </a:r>
            <a:r>
              <a:rPr lang="en-US" altLang="zh-CN">
                <a:sym typeface="+mn-ea"/>
              </a:rPr>
              <a:t>Lockscript</a:t>
            </a:r>
            <a:r>
              <a:rPr lang="zh-CN" altLang="en-US">
                <a:sym typeface="+mn-ea"/>
              </a:rPr>
              <a:t>确实应用了</a:t>
            </a:r>
            <a:r>
              <a:rPr lang="en-US" altLang="zh-CN">
                <a:sym typeface="+mn-ea"/>
              </a:rPr>
              <a:t>OP_PUSH_TX</a:t>
            </a:r>
            <a:r>
              <a:rPr lang="zh-CN" altLang="en-US">
                <a:sym typeface="+mn-ea"/>
              </a:rPr>
              <a:t>技术，其确实编写了对应的检查代码来保证“</a:t>
            </a:r>
            <a:r>
              <a:rPr lang="en-US" altLang="zh-CN">
                <a:sym typeface="+mn-ea"/>
              </a:rPr>
              <a:t>InputN.unlockdata</a:t>
            </a:r>
            <a:r>
              <a:rPr lang="zh-CN" altLang="en-US">
                <a:sym typeface="+mn-ea"/>
              </a:rPr>
              <a:t>中的数据包括</a:t>
            </a:r>
            <a:r>
              <a:rPr lang="en-US" altLang="zh-CN">
                <a:sym typeface="+mn-ea"/>
              </a:rPr>
              <a:t> TxB </a:t>
            </a:r>
            <a:r>
              <a:rPr lang="zh-CN" altLang="en-US">
                <a:sym typeface="+mn-ea"/>
              </a:rPr>
              <a:t>数据的所有</a:t>
            </a:r>
            <a:r>
              <a:rPr lang="en-US" altLang="zh-CN">
                <a:sym typeface="+mn-ea"/>
              </a:rPr>
              <a:t>inputs</a:t>
            </a:r>
            <a:r>
              <a:rPr lang="zh-CN" altLang="en-US">
                <a:sym typeface="+mn-ea"/>
              </a:rPr>
              <a:t>的</a:t>
            </a:r>
            <a:r>
              <a:rPr lang="en-US" altLang="zh-CN">
                <a:sym typeface="+mn-ea"/>
              </a:rPr>
              <a:t>txid&amp;vout</a:t>
            </a:r>
            <a:r>
              <a:rPr lang="zh-CN" altLang="en-US">
                <a:sym typeface="+mn-ea"/>
              </a:rPr>
              <a:t>”</a:t>
            </a:r>
            <a:endParaRPr lang="zh-CN" altLang="en-US">
              <a:sym typeface="+mn-ea"/>
            </a:endParaRPr>
          </a:p>
          <a:p>
            <a:pPr marL="0" indent="0">
              <a:lnSpc>
                <a:spcPct val="100000"/>
              </a:lnSpc>
              <a:buNone/>
            </a:pPr>
            <a:endParaRPr lang="zh-CN" altLang="en-US">
              <a:sym typeface="+mn-ea"/>
            </a:endParaRPr>
          </a:p>
          <a:p>
            <a:pPr marL="0" indent="0">
              <a:lnSpc>
                <a:spcPct val="100000"/>
              </a:lnSpc>
              <a:buNone/>
            </a:pPr>
            <a:r>
              <a:rPr lang="en-US" altLang="zh-CN"/>
              <a:t>3. </a:t>
            </a:r>
            <a:r>
              <a:rPr lang="zh-CN" altLang="en-US"/>
              <a:t>根据</a:t>
            </a:r>
            <a:r>
              <a:rPr lang="en-US" altLang="zh-CN"/>
              <a:t>TxB</a:t>
            </a:r>
            <a:r>
              <a:rPr lang="zh-CN" altLang="en-US"/>
              <a:t>的</a:t>
            </a:r>
            <a:r>
              <a:rPr lang="en-US" altLang="zh-CN">
                <a:sym typeface="+mn-ea"/>
              </a:rPr>
              <a:t>B.data.part2</a:t>
            </a:r>
            <a:r>
              <a:rPr lang="zh-CN" altLang="en-US">
                <a:sym typeface="+mn-ea"/>
              </a:rPr>
              <a:t>数据中的可信的</a:t>
            </a:r>
            <a:r>
              <a:rPr lang="en-US" altLang="zh-CN">
                <a:sym typeface="+mn-ea"/>
              </a:rPr>
              <a:t>InputN.unlockdata</a:t>
            </a:r>
            <a:r>
              <a:rPr lang="zh-CN" altLang="en-US">
                <a:sym typeface="+mn-ea"/>
              </a:rPr>
              <a:t>数据，获得</a:t>
            </a:r>
            <a:r>
              <a:rPr lang="en-US" altLang="zh-CN">
                <a:sym typeface="+mn-ea"/>
              </a:rPr>
              <a:t>TxB </a:t>
            </a:r>
            <a:r>
              <a:rPr lang="zh-CN" altLang="en-US">
                <a:sym typeface="+mn-ea"/>
              </a:rPr>
              <a:t>数据的所有</a:t>
            </a:r>
            <a:r>
              <a:rPr lang="en-US" altLang="zh-CN">
                <a:sym typeface="+mn-ea"/>
              </a:rPr>
              <a:t>inputs</a:t>
            </a:r>
            <a:r>
              <a:rPr lang="zh-CN" altLang="en-US">
                <a:sym typeface="+mn-ea"/>
              </a:rPr>
              <a:t>的</a:t>
            </a:r>
            <a:r>
              <a:rPr lang="en-US" altLang="zh-CN">
                <a:sym typeface="+mn-ea"/>
              </a:rPr>
              <a:t>txid&amp;vout</a:t>
            </a:r>
            <a:r>
              <a:rPr lang="zh-CN" altLang="en-US">
                <a:sym typeface="+mn-ea"/>
              </a:rPr>
              <a:t>，即得到</a:t>
            </a:r>
            <a:r>
              <a:rPr lang="en-US" altLang="zh-CN">
                <a:sym typeface="+mn-ea"/>
              </a:rPr>
              <a:t>TxA</a:t>
            </a:r>
            <a:r>
              <a:rPr lang="zh-CN" altLang="en-US">
                <a:sym typeface="+mn-ea"/>
              </a:rPr>
              <a:t>数据的</a:t>
            </a:r>
            <a:r>
              <a:rPr lang="en-US" altLang="zh-CN">
                <a:sym typeface="+mn-ea"/>
              </a:rPr>
              <a:t>TXID</a:t>
            </a:r>
            <a:r>
              <a:rPr lang="zh-CN" altLang="en-US">
                <a:sym typeface="+mn-ea"/>
              </a:rPr>
              <a:t>，在这过程中使用给的</a:t>
            </a:r>
            <a:r>
              <a:rPr lang="en-US" altLang="zh-CN">
                <a:sym typeface="+mn-ea"/>
              </a:rPr>
              <a:t> partialHash(B.data.part1)</a:t>
            </a:r>
            <a:r>
              <a:rPr lang="zh-CN" altLang="en-US">
                <a:sym typeface="+mn-ea"/>
              </a:rPr>
              <a:t>、</a:t>
            </a:r>
            <a:r>
              <a:rPr lang="en-US" altLang="zh-CN">
                <a:sym typeface="+mn-ea"/>
              </a:rPr>
              <a:t>B.data.part2</a:t>
            </a:r>
            <a:r>
              <a:rPr lang="zh-CN" altLang="en-US">
                <a:sym typeface="+mn-ea"/>
              </a:rPr>
              <a:t>、</a:t>
            </a:r>
            <a:r>
              <a:rPr lang="en-US" altLang="zh-CN">
                <a:sym typeface="+mn-ea"/>
              </a:rPr>
              <a:t>partialHash</a:t>
            </a:r>
            <a:r>
              <a:rPr lang="zh-CN" altLang="en-US">
                <a:sym typeface="+mn-ea"/>
              </a:rPr>
              <a:t>（</a:t>
            </a:r>
            <a:r>
              <a:rPr lang="en-US" altLang="zh-CN">
                <a:sym typeface="+mn-ea"/>
              </a:rPr>
              <a:t>TxD.frontpart</a:t>
            </a:r>
            <a:r>
              <a:rPr lang="zh-CN" altLang="en-US">
                <a:sym typeface="+mn-ea"/>
              </a:rPr>
              <a:t>）、</a:t>
            </a:r>
            <a:r>
              <a:rPr lang="en-US" altLang="zh-CN">
                <a:sym typeface="+mn-ea"/>
              </a:rPr>
              <a:t>TxD.lastpart</a:t>
            </a:r>
            <a:r>
              <a:rPr lang="zh-CN" altLang="en-US">
                <a:sym typeface="+mn-ea"/>
              </a:rPr>
              <a:t>等数据均具有确定有限的大小。</a:t>
            </a:r>
            <a:endParaRPr lang="zh-CN" altLang="en-US">
              <a:sym typeface="+mn-ea"/>
            </a:endParaRPr>
          </a:p>
          <a:p>
            <a:pPr marL="0" indent="0">
              <a:lnSpc>
                <a:spcPct val="100000"/>
              </a:lnSpc>
              <a:buNone/>
            </a:pPr>
            <a:endParaRPr lang="zh-CN" altLang="en-US">
              <a:sym typeface="+mn-ea"/>
            </a:endParaRPr>
          </a:p>
          <a:p>
            <a:pPr marL="0" indent="0">
              <a:lnSpc>
                <a:spcPct val="100000"/>
              </a:lnSpc>
              <a:buNone/>
            </a:pPr>
            <a:r>
              <a:rPr lang="en-US" altLang="zh-CN">
                <a:sym typeface="+mn-ea"/>
              </a:rPr>
              <a:t>4. </a:t>
            </a:r>
            <a:r>
              <a:rPr lang="zh-CN" altLang="en-US">
                <a:sym typeface="+mn-ea"/>
              </a:rPr>
              <a:t>根据获得的</a:t>
            </a:r>
            <a:r>
              <a:rPr lang="en-US" altLang="zh-CN">
                <a:sym typeface="+mn-ea"/>
              </a:rPr>
              <a:t>TXID(TxA)</a:t>
            </a:r>
            <a:r>
              <a:rPr lang="zh-CN" altLang="en-US">
                <a:sym typeface="+mn-ea"/>
              </a:rPr>
              <a:t>，可以通过</a:t>
            </a:r>
            <a:r>
              <a:rPr lang="en-US" altLang="zh-CN">
                <a:sym typeface="+mn-ea"/>
              </a:rPr>
              <a:t>TXID(TxA)=Hash(partialHash</a:t>
            </a:r>
            <a:r>
              <a:rPr lang="zh-CN" altLang="en-US">
                <a:sym typeface="+mn-ea"/>
              </a:rPr>
              <a:t>（</a:t>
            </a:r>
            <a:r>
              <a:rPr lang="en-US" altLang="zh-CN">
                <a:sym typeface="+mn-ea"/>
              </a:rPr>
              <a:t>TxA.frontpart</a:t>
            </a:r>
            <a:r>
              <a:rPr lang="zh-CN" altLang="en-US">
                <a:sym typeface="+mn-ea"/>
              </a:rPr>
              <a:t>）</a:t>
            </a:r>
            <a:r>
              <a:rPr lang="en-US" altLang="zh-CN">
                <a:sym typeface="+mn-ea"/>
              </a:rPr>
              <a:t>|| TxA.lastpart)</a:t>
            </a:r>
            <a:r>
              <a:rPr lang="zh-CN" altLang="en-US">
                <a:sym typeface="+mn-ea"/>
              </a:rPr>
              <a:t>来获取</a:t>
            </a:r>
            <a:r>
              <a:rPr lang="en-US" altLang="zh-CN">
                <a:sym typeface="+mn-ea"/>
              </a:rPr>
              <a:t>TxA</a:t>
            </a:r>
            <a:r>
              <a:rPr lang="zh-CN" altLang="en-US">
                <a:sym typeface="+mn-ea"/>
              </a:rPr>
              <a:t>中的所有输出数据，并可以验证其中的</a:t>
            </a:r>
            <a:r>
              <a:rPr lang="en-US" altLang="zh-CN">
                <a:sym typeface="+mn-ea"/>
              </a:rPr>
              <a:t>LockScript</a:t>
            </a:r>
            <a:r>
              <a:rPr lang="zh-CN" altLang="en-US">
                <a:sym typeface="+mn-ea"/>
              </a:rPr>
              <a:t>的内容符合</a:t>
            </a:r>
            <a:r>
              <a:rPr lang="en-US" altLang="zh-CN">
                <a:sym typeface="+mn-ea"/>
              </a:rPr>
              <a:t>L1 Token</a:t>
            </a:r>
            <a:r>
              <a:rPr lang="zh-CN" altLang="en-US">
                <a:sym typeface="+mn-ea"/>
              </a:rPr>
              <a:t>等</a:t>
            </a:r>
            <a:r>
              <a:rPr lang="en-US" altLang="zh-CN">
                <a:sym typeface="+mn-ea"/>
              </a:rPr>
              <a:t>Contract</a:t>
            </a:r>
            <a:r>
              <a:rPr lang="zh-CN" altLang="en-US">
                <a:sym typeface="+mn-ea"/>
              </a:rPr>
              <a:t>合约的要求。确保完成了</a:t>
            </a:r>
            <a:r>
              <a:rPr lang="en-US" altLang="zh-CN">
                <a:sym typeface="+mn-ea"/>
              </a:rPr>
              <a:t>“back to genesis”</a:t>
            </a:r>
            <a:r>
              <a:rPr lang="zh-CN" altLang="en-US">
                <a:sym typeface="+mn-ea"/>
              </a:rPr>
              <a:t>所需要的“</a:t>
            </a:r>
            <a:r>
              <a:rPr lang="en-US" altLang="zh-CN">
                <a:sym typeface="+mn-ea"/>
              </a:rPr>
              <a:t>verify a transaction’s parents’ parents</a:t>
            </a:r>
            <a:r>
              <a:rPr lang="zh-CN" altLang="en-US">
                <a:sym typeface="+mn-ea"/>
              </a:rPr>
              <a:t>”</a:t>
            </a:r>
            <a:endParaRPr lang="zh-CN" altLang="en-US">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3217</Words>
  <Application>WPS 演示</Application>
  <PresentationFormat>宽屏</PresentationFormat>
  <Paragraphs>149</Paragraphs>
  <Slides>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SimSun</vt:lpstr>
      <vt:lpstr>Wingdings</vt:lpstr>
      <vt:lpstr>Nimbus Roman No9 L</vt:lpstr>
      <vt:lpstr>微软雅黑</vt:lpstr>
      <vt:lpstr>文泉驿微米黑</vt:lpstr>
      <vt:lpstr>微软雅黑 Light</vt:lpstr>
      <vt:lpstr>DejaVu Sans</vt:lpstr>
      <vt:lpstr>Arial Unicode MS</vt:lpstr>
      <vt:lpstr>Arial Black</vt:lpstr>
      <vt:lpstr>SimSun</vt:lpstr>
      <vt:lpstr>Standard Symbols PS</vt:lpstr>
      <vt:lpstr>Office 主题​​</vt:lpstr>
      <vt:lpstr>PowerPoint 演示文稿</vt:lpstr>
      <vt:lpstr>问题之背景：preimage构成</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zhws</dc:creator>
  <cp:lastModifiedBy>zhws</cp:lastModifiedBy>
  <cp:revision>119</cp:revision>
  <dcterms:created xsi:type="dcterms:W3CDTF">2022-04-20T11:34:07Z</dcterms:created>
  <dcterms:modified xsi:type="dcterms:W3CDTF">2022-04-20T11:34:07Z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2052-11.1.0.9719</vt:lpwstr>
  </property>
</Properties>
</file>