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tiff" ContentType="image/tiff"/>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26"/>
  </p:notesMasterIdLst>
  <p:handoutMasterIdLst>
    <p:handoutMasterId r:id="rId27"/>
  </p:handoutMasterIdLst>
  <p:sldIdLst>
    <p:sldId id="256" r:id="rId2"/>
    <p:sldId id="293" r:id="rId3"/>
    <p:sldId id="294" r:id="rId4"/>
    <p:sldId id="295" r:id="rId5"/>
    <p:sldId id="339" r:id="rId6"/>
    <p:sldId id="340" r:id="rId7"/>
    <p:sldId id="338" r:id="rId8"/>
    <p:sldId id="341" r:id="rId9"/>
    <p:sldId id="344" r:id="rId10"/>
    <p:sldId id="345" r:id="rId11"/>
    <p:sldId id="346" r:id="rId12"/>
    <p:sldId id="270" r:id="rId13"/>
    <p:sldId id="317" r:id="rId14"/>
    <p:sldId id="318" r:id="rId15"/>
    <p:sldId id="325" r:id="rId16"/>
    <p:sldId id="333" r:id="rId17"/>
    <p:sldId id="332" r:id="rId18"/>
    <p:sldId id="331" r:id="rId19"/>
    <p:sldId id="326" r:id="rId20"/>
    <p:sldId id="327" r:id="rId21"/>
    <p:sldId id="328" r:id="rId22"/>
    <p:sldId id="347" r:id="rId23"/>
    <p:sldId id="329" r:id="rId24"/>
    <p:sldId id="330" r:id="rId25"/>
  </p:sldIdLst>
  <p:sldSz cx="9144000" cy="6858000" type="screen4x3"/>
  <p:notesSz cx="6858000" cy="9180513"/>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b="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0"/>
  </p:normalViewPr>
  <p:slideViewPr>
    <p:cSldViewPr>
      <p:cViewPr varScale="1">
        <p:scale>
          <a:sx n="139" d="100"/>
          <a:sy n="139" d="100"/>
        </p:scale>
        <p:origin x="117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67F52831-EFA7-0543-839F-80054C40F94E}"/>
              </a:ext>
            </a:extLst>
          </p:cNvPr>
          <p:cNvSpPr>
            <a:spLocks noGrp="1" noChangeArrowheads="1"/>
          </p:cNvSpPr>
          <p:nvPr>
            <p:ph type="hdr" sz="quarter"/>
          </p:nvPr>
        </p:nvSpPr>
        <p:spPr bwMode="auto">
          <a:xfrm>
            <a:off x="0" y="0"/>
            <a:ext cx="2971800" cy="45878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l" eaLnBrk="1" hangingPunct="1">
              <a:defRPr sz="1200">
                <a:latin typeface="Arial" charset="0"/>
                <a:ea typeface="ＭＳ Ｐゴシック" charset="0"/>
                <a:cs typeface="+mn-cs"/>
              </a:defRPr>
            </a:lvl1pPr>
          </a:lstStyle>
          <a:p>
            <a:pPr>
              <a:defRPr/>
            </a:pPr>
            <a:endParaRPr lang="en-US"/>
          </a:p>
        </p:txBody>
      </p:sp>
      <p:sp>
        <p:nvSpPr>
          <p:cNvPr id="201731" name="Rectangle 3">
            <a:extLst>
              <a:ext uri="{FF2B5EF4-FFF2-40B4-BE49-F238E27FC236}">
                <a16:creationId xmlns:a16="http://schemas.microsoft.com/office/drawing/2014/main" id="{3DBE9531-BDDC-964C-89D9-BA7D27F71CC3}"/>
              </a:ext>
            </a:extLst>
          </p:cNvPr>
          <p:cNvSpPr>
            <a:spLocks noGrp="1" noChangeArrowheads="1"/>
          </p:cNvSpPr>
          <p:nvPr>
            <p:ph type="dt" sz="quarter" idx="1"/>
          </p:nvPr>
        </p:nvSpPr>
        <p:spPr bwMode="auto">
          <a:xfrm>
            <a:off x="3886200" y="0"/>
            <a:ext cx="2971800" cy="45878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cs typeface="+mn-cs"/>
              </a:defRPr>
            </a:lvl1pPr>
          </a:lstStyle>
          <a:p>
            <a:pPr>
              <a:defRPr/>
            </a:pPr>
            <a:endParaRPr lang="en-US"/>
          </a:p>
        </p:txBody>
      </p:sp>
      <p:sp>
        <p:nvSpPr>
          <p:cNvPr id="201732" name="Rectangle 4">
            <a:extLst>
              <a:ext uri="{FF2B5EF4-FFF2-40B4-BE49-F238E27FC236}">
                <a16:creationId xmlns:a16="http://schemas.microsoft.com/office/drawing/2014/main" id="{11307714-4495-5241-A3E4-857D36CC08A8}"/>
              </a:ext>
            </a:extLst>
          </p:cNvPr>
          <p:cNvSpPr>
            <a:spLocks noGrp="1" noChangeArrowheads="1"/>
          </p:cNvSpPr>
          <p:nvPr>
            <p:ph type="ftr" sz="quarter" idx="2"/>
          </p:nvPr>
        </p:nvSpPr>
        <p:spPr bwMode="auto">
          <a:xfrm>
            <a:off x="0" y="8721725"/>
            <a:ext cx="2971800" cy="45878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l" eaLnBrk="1" hangingPunct="1">
              <a:defRPr sz="1200">
                <a:latin typeface="Arial" charset="0"/>
                <a:ea typeface="ＭＳ Ｐゴシック" charset="0"/>
                <a:cs typeface="+mn-cs"/>
              </a:defRPr>
            </a:lvl1pPr>
          </a:lstStyle>
          <a:p>
            <a:pPr>
              <a:defRPr/>
            </a:pPr>
            <a:endParaRPr lang="en-US"/>
          </a:p>
        </p:txBody>
      </p:sp>
      <p:sp>
        <p:nvSpPr>
          <p:cNvPr id="201733" name="Rectangle 5">
            <a:extLst>
              <a:ext uri="{FF2B5EF4-FFF2-40B4-BE49-F238E27FC236}">
                <a16:creationId xmlns:a16="http://schemas.microsoft.com/office/drawing/2014/main" id="{AE52209F-2FD9-1D41-A241-52E460D63B46}"/>
              </a:ext>
            </a:extLst>
          </p:cNvPr>
          <p:cNvSpPr>
            <a:spLocks noGrp="1" noChangeArrowheads="1"/>
          </p:cNvSpPr>
          <p:nvPr>
            <p:ph type="sldNum" sz="quarter" idx="3"/>
          </p:nvPr>
        </p:nvSpPr>
        <p:spPr bwMode="auto">
          <a:xfrm>
            <a:off x="3886200" y="8721725"/>
            <a:ext cx="2971800" cy="45878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C18A90D-13E3-6640-A29B-037A4DEC526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C2BD0EC-636D-CD42-9D56-D2CD072982E8}"/>
              </a:ext>
            </a:extLst>
          </p:cNvPr>
          <p:cNvSpPr>
            <a:spLocks noGrp="1" noChangeArrowheads="1"/>
          </p:cNvSpPr>
          <p:nvPr>
            <p:ph type="hdr" sz="quarter"/>
          </p:nvPr>
        </p:nvSpPr>
        <p:spPr bwMode="auto">
          <a:xfrm>
            <a:off x="0" y="0"/>
            <a:ext cx="2971800" cy="45878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l" eaLnBrk="1" hangingPunct="1">
              <a:defRPr sz="1200" b="0">
                <a:latin typeface="Tahoma" charset="0"/>
                <a:ea typeface="ＭＳ Ｐゴシック" charset="0"/>
                <a:cs typeface="+mn-cs"/>
              </a:defRPr>
            </a:lvl1pPr>
          </a:lstStyle>
          <a:p>
            <a:pPr>
              <a:defRPr/>
            </a:pPr>
            <a:endParaRPr lang="en-US"/>
          </a:p>
        </p:txBody>
      </p:sp>
      <p:sp>
        <p:nvSpPr>
          <p:cNvPr id="9219" name="Rectangle 3">
            <a:extLst>
              <a:ext uri="{FF2B5EF4-FFF2-40B4-BE49-F238E27FC236}">
                <a16:creationId xmlns:a16="http://schemas.microsoft.com/office/drawing/2014/main" id="{2A959D81-82D2-284D-873A-312C64C4AF9E}"/>
              </a:ext>
            </a:extLst>
          </p:cNvPr>
          <p:cNvSpPr>
            <a:spLocks noGrp="1" noChangeArrowheads="1"/>
          </p:cNvSpPr>
          <p:nvPr>
            <p:ph type="dt" idx="1"/>
          </p:nvPr>
        </p:nvSpPr>
        <p:spPr bwMode="auto">
          <a:xfrm>
            <a:off x="3886200" y="0"/>
            <a:ext cx="2971800" cy="45878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eaLnBrk="1" hangingPunct="1">
              <a:defRPr sz="1200" b="0">
                <a:latin typeface="Tahoma" charset="0"/>
                <a:ea typeface="ＭＳ Ｐゴシック" charset="0"/>
                <a:cs typeface="+mn-cs"/>
              </a:defRPr>
            </a:lvl1pPr>
          </a:lstStyle>
          <a:p>
            <a:pPr>
              <a:defRPr/>
            </a:pPr>
            <a:endParaRPr lang="en-US"/>
          </a:p>
        </p:txBody>
      </p:sp>
      <p:sp>
        <p:nvSpPr>
          <p:cNvPr id="13316" name="Rectangle 4">
            <a:extLst>
              <a:ext uri="{FF2B5EF4-FFF2-40B4-BE49-F238E27FC236}">
                <a16:creationId xmlns:a16="http://schemas.microsoft.com/office/drawing/2014/main" id="{94187C40-2DA7-E448-843D-C8DEA6538502}"/>
              </a:ext>
            </a:extLst>
          </p:cNvPr>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a:extLst>
              <a:ext uri="{FF2B5EF4-FFF2-40B4-BE49-F238E27FC236}">
                <a16:creationId xmlns:a16="http://schemas.microsoft.com/office/drawing/2014/main" id="{3733BA4A-9E12-D341-B87A-F646BD22C067}"/>
              </a:ext>
            </a:extLst>
          </p:cNvPr>
          <p:cNvSpPr>
            <a:spLocks noGrp="1" noChangeArrowheads="1"/>
          </p:cNvSpPr>
          <p:nvPr>
            <p:ph type="body" sz="quarter" idx="3"/>
          </p:nvPr>
        </p:nvSpPr>
        <p:spPr bwMode="auto">
          <a:xfrm>
            <a:off x="914400" y="4360863"/>
            <a:ext cx="5029200" cy="4130675"/>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a:extLst>
              <a:ext uri="{FF2B5EF4-FFF2-40B4-BE49-F238E27FC236}">
                <a16:creationId xmlns:a16="http://schemas.microsoft.com/office/drawing/2014/main" id="{AB01B11F-48FE-8E44-9BFA-61FEFA1DE8AC}"/>
              </a:ext>
            </a:extLst>
          </p:cNvPr>
          <p:cNvSpPr>
            <a:spLocks noGrp="1" noChangeArrowheads="1"/>
          </p:cNvSpPr>
          <p:nvPr>
            <p:ph type="ftr" sz="quarter" idx="4"/>
          </p:nvPr>
        </p:nvSpPr>
        <p:spPr bwMode="auto">
          <a:xfrm>
            <a:off x="0" y="8721725"/>
            <a:ext cx="2971800" cy="45878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l" eaLnBrk="1" hangingPunct="1">
              <a:defRPr sz="1200" b="0">
                <a:latin typeface="Tahoma" charset="0"/>
                <a:ea typeface="ＭＳ Ｐゴシック" charset="0"/>
                <a:cs typeface="+mn-cs"/>
              </a:defRPr>
            </a:lvl1pPr>
          </a:lstStyle>
          <a:p>
            <a:pPr>
              <a:defRPr/>
            </a:pPr>
            <a:endParaRPr lang="en-US"/>
          </a:p>
        </p:txBody>
      </p:sp>
      <p:sp>
        <p:nvSpPr>
          <p:cNvPr id="9223" name="Rectangle 7">
            <a:extLst>
              <a:ext uri="{FF2B5EF4-FFF2-40B4-BE49-F238E27FC236}">
                <a16:creationId xmlns:a16="http://schemas.microsoft.com/office/drawing/2014/main" id="{FED06A4B-B00B-8840-BBB3-9F0D1F5750FD}"/>
              </a:ext>
            </a:extLst>
          </p:cNvPr>
          <p:cNvSpPr>
            <a:spLocks noGrp="1" noChangeArrowheads="1"/>
          </p:cNvSpPr>
          <p:nvPr>
            <p:ph type="sldNum" sz="quarter" idx="5"/>
          </p:nvPr>
        </p:nvSpPr>
        <p:spPr bwMode="auto">
          <a:xfrm>
            <a:off x="3886200" y="8721725"/>
            <a:ext cx="2971800" cy="45878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eaLnBrk="1" hangingPunct="1">
              <a:defRPr sz="1200" b="0">
                <a:latin typeface="Tahoma" panose="020B0604030504040204" pitchFamily="34" charset="0"/>
              </a:defRPr>
            </a:lvl1pPr>
          </a:lstStyle>
          <a:p>
            <a:pPr>
              <a:defRPr/>
            </a:pPr>
            <a:fld id="{251DB325-427D-C749-8663-CA08950282D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ED641889-754D-1841-A050-4034D626D87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3DCC3B3-C4A3-A443-A12E-946E702B91FA}" type="slidenum">
              <a:rPr lang="en-US" altLang="en-US" smtClean="0">
                <a:latin typeface="Tahoma" panose="020B0604030504040204" pitchFamily="34" charset="0"/>
              </a:rPr>
              <a:pPr>
                <a:spcBef>
                  <a:spcPct val="0"/>
                </a:spcBef>
              </a:pPr>
              <a:t>1</a:t>
            </a:fld>
            <a:endParaRPr lang="en-US" altLang="en-US">
              <a:latin typeface="Tahoma" panose="020B0604030504040204" pitchFamily="34" charset="0"/>
            </a:endParaRPr>
          </a:p>
        </p:txBody>
      </p:sp>
      <p:sp>
        <p:nvSpPr>
          <p:cNvPr id="16386" name="Rectangle 2">
            <a:extLst>
              <a:ext uri="{FF2B5EF4-FFF2-40B4-BE49-F238E27FC236}">
                <a16:creationId xmlns:a16="http://schemas.microsoft.com/office/drawing/2014/main" id="{4804BBE7-1FC0-944E-9B82-C41B4A353B20}"/>
              </a:ext>
            </a:extLst>
          </p:cNvPr>
          <p:cNvSpPr>
            <a:spLocks noGrp="1" noRot="1" noChangeAspect="1" noChangeArrowheads="1" noTextEdit="1"/>
          </p:cNvSpPr>
          <p:nvPr>
            <p:ph type="sldImg"/>
          </p:nvPr>
        </p:nvSpPr>
        <p:spPr>
          <a:ln/>
        </p:spPr>
      </p:sp>
      <p:sp>
        <p:nvSpPr>
          <p:cNvPr id="166915" name="Rectangle 3">
            <a:extLst>
              <a:ext uri="{FF2B5EF4-FFF2-40B4-BE49-F238E27FC236}">
                <a16:creationId xmlns:a16="http://schemas.microsoft.com/office/drawing/2014/main" id="{57A906A5-C015-7D46-B628-1F40959E0012}"/>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967EE7A8-ED4A-A343-8CE0-700841C32C0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5376815-AB93-7849-B12D-9D1B382A2F13}" type="slidenum">
              <a:rPr lang="en-US" altLang="en-US" smtClean="0">
                <a:latin typeface="Tahoma" panose="020B0604030504040204" pitchFamily="34" charset="0"/>
              </a:rPr>
              <a:pPr>
                <a:spcBef>
                  <a:spcPct val="0"/>
                </a:spcBef>
              </a:pPr>
              <a:t>2</a:t>
            </a:fld>
            <a:endParaRPr lang="en-US" altLang="en-US">
              <a:latin typeface="Tahoma" panose="020B0604030504040204" pitchFamily="34" charset="0"/>
            </a:endParaRPr>
          </a:p>
        </p:txBody>
      </p:sp>
      <p:sp>
        <p:nvSpPr>
          <p:cNvPr id="18434" name="Rectangle 2">
            <a:extLst>
              <a:ext uri="{FF2B5EF4-FFF2-40B4-BE49-F238E27FC236}">
                <a16:creationId xmlns:a16="http://schemas.microsoft.com/office/drawing/2014/main" id="{8B2103C1-9562-0D4E-8CBC-8F9E43982422}"/>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E1D6909D-04FA-5F49-B381-A2D87226AD3A}"/>
              </a:ext>
            </a:extLst>
          </p:cNvPr>
          <p:cNvSpPr>
            <a:spLocks noGrp="1" noChangeArrowheads="1"/>
          </p:cNvSpPr>
          <p:nvPr>
            <p:ph type="body" idx="1"/>
          </p:nvPr>
        </p:nvSpPr>
        <p:spPr/>
        <p:txBody>
          <a:bodyPr/>
          <a:lstStyle/>
          <a:p>
            <a:pPr eaLnBrk="1" hangingPunct="1">
              <a:defRPr/>
            </a:pPr>
            <a:r>
              <a:rPr lang="en-US" dirty="0">
                <a:cs typeface="+mn-cs"/>
              </a:rPr>
              <a:t>Active sensors transmit their own signal and can thus be engineered in such a way that it is easy to detect and extract the information (e.g. transmission in a frequency band or with a modulation that occurs rarely (or never) in nature). </a:t>
            </a:r>
          </a:p>
          <a:p>
            <a:pPr eaLnBrk="1" hangingPunct="1">
              <a:defRPr/>
            </a:pPr>
            <a:r>
              <a:rPr lang="en-US" dirty="0">
                <a:cs typeface="+mn-cs"/>
              </a:rPr>
              <a:t>Extracting the information is then independent of what is actually in the environment (objects, etc.). All that has to be done is looking for the special signal and compute either time of flight or to triangulate the (known) signal.</a:t>
            </a:r>
          </a:p>
          <a:p>
            <a:pPr eaLnBrk="1" hangingPunct="1">
              <a:defRPr/>
            </a:pPr>
            <a:endParaRPr lang="en-US" dirty="0">
              <a:cs typeface="+mn-cs"/>
            </a:endParaRPr>
          </a:p>
          <a:p>
            <a:pPr eaLnBrk="1" hangingPunct="1">
              <a:defRPr/>
            </a:pPr>
            <a:r>
              <a:rPr lang="en-US" dirty="0">
                <a:cs typeface="+mn-cs"/>
              </a:rPr>
              <a:t>But there are drawbacks. Active transmission can interfere both with other sensors and with objects or entities in the environment. E.g. sonar and dogs sometimes do not go together that well.</a:t>
            </a:r>
          </a:p>
        </p:txBody>
      </p:sp>
    </p:spTree>
    <p:extLst>
      <p:ext uri="{BB962C8B-B14F-4D97-AF65-F5344CB8AC3E}">
        <p14:creationId xmlns:p14="http://schemas.microsoft.com/office/powerpoint/2010/main" val="2009641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967EE7A8-ED4A-A343-8CE0-700841C32C0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5376815-AB93-7849-B12D-9D1B382A2F13}" type="slidenum">
              <a:rPr lang="en-US" altLang="en-US" smtClean="0">
                <a:latin typeface="Tahoma" panose="020B0604030504040204" pitchFamily="34" charset="0"/>
              </a:rPr>
              <a:pPr>
                <a:spcBef>
                  <a:spcPct val="0"/>
                </a:spcBef>
              </a:pPr>
              <a:t>3</a:t>
            </a:fld>
            <a:endParaRPr lang="en-US" altLang="en-US">
              <a:latin typeface="Tahoma" panose="020B0604030504040204" pitchFamily="34" charset="0"/>
            </a:endParaRPr>
          </a:p>
        </p:txBody>
      </p:sp>
      <p:sp>
        <p:nvSpPr>
          <p:cNvPr id="18434" name="Rectangle 2">
            <a:extLst>
              <a:ext uri="{FF2B5EF4-FFF2-40B4-BE49-F238E27FC236}">
                <a16:creationId xmlns:a16="http://schemas.microsoft.com/office/drawing/2014/main" id="{8B2103C1-9562-0D4E-8CBC-8F9E43982422}"/>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E1D6909D-04FA-5F49-B381-A2D87226AD3A}"/>
              </a:ext>
            </a:extLst>
          </p:cNvPr>
          <p:cNvSpPr>
            <a:spLocks noGrp="1" noChangeArrowheads="1"/>
          </p:cNvSpPr>
          <p:nvPr>
            <p:ph type="body" idx="1"/>
          </p:nvPr>
        </p:nvSpPr>
        <p:spPr/>
        <p:txBody>
          <a:bodyPr/>
          <a:lstStyle/>
          <a:p>
            <a:pPr eaLnBrk="1" hangingPunct="1">
              <a:defRPr/>
            </a:pPr>
            <a:r>
              <a:rPr lang="en-US" dirty="0">
                <a:cs typeface="+mn-cs"/>
              </a:rPr>
              <a:t>Active sensors transmit their own signal and can thus be engineered in such a way that it is easy to detect and extract the information (e.g. transmission in a frequency band or with a modulation that occurs rarely (or never) in nature). </a:t>
            </a:r>
          </a:p>
          <a:p>
            <a:pPr eaLnBrk="1" hangingPunct="1">
              <a:defRPr/>
            </a:pPr>
            <a:r>
              <a:rPr lang="en-US" dirty="0">
                <a:cs typeface="+mn-cs"/>
              </a:rPr>
              <a:t>Extracting the information is then independent of what is actually in the environment (objects, etc.). All that has to be done is looking for the special signal and compute either time of flight or to triangulate the (known) signal.</a:t>
            </a:r>
          </a:p>
          <a:p>
            <a:pPr eaLnBrk="1" hangingPunct="1">
              <a:defRPr/>
            </a:pPr>
            <a:endParaRPr lang="en-US" dirty="0">
              <a:cs typeface="+mn-cs"/>
            </a:endParaRPr>
          </a:p>
          <a:p>
            <a:pPr eaLnBrk="1" hangingPunct="1">
              <a:defRPr/>
            </a:pPr>
            <a:r>
              <a:rPr lang="en-US" dirty="0">
                <a:cs typeface="+mn-cs"/>
              </a:rPr>
              <a:t>But there are drawbacks. Active transmission can interfere both with other sensors and with objects or entities in the environment. E.g. sonar and dogs sometimes do not go together that well.</a:t>
            </a:r>
          </a:p>
        </p:txBody>
      </p:sp>
    </p:spTree>
    <p:extLst>
      <p:ext uri="{BB962C8B-B14F-4D97-AF65-F5344CB8AC3E}">
        <p14:creationId xmlns:p14="http://schemas.microsoft.com/office/powerpoint/2010/main" val="2457249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967EE7A8-ED4A-A343-8CE0-700841C32C0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5376815-AB93-7849-B12D-9D1B382A2F13}" type="slidenum">
              <a:rPr lang="en-US" altLang="en-US" smtClean="0">
                <a:latin typeface="Tahoma" panose="020B0604030504040204" pitchFamily="34" charset="0"/>
              </a:rPr>
              <a:pPr>
                <a:spcBef>
                  <a:spcPct val="0"/>
                </a:spcBef>
              </a:pPr>
              <a:t>4</a:t>
            </a:fld>
            <a:endParaRPr lang="en-US" altLang="en-US">
              <a:latin typeface="Tahoma" panose="020B0604030504040204" pitchFamily="34" charset="0"/>
            </a:endParaRPr>
          </a:p>
        </p:txBody>
      </p:sp>
      <p:sp>
        <p:nvSpPr>
          <p:cNvPr id="18434" name="Rectangle 2">
            <a:extLst>
              <a:ext uri="{FF2B5EF4-FFF2-40B4-BE49-F238E27FC236}">
                <a16:creationId xmlns:a16="http://schemas.microsoft.com/office/drawing/2014/main" id="{8B2103C1-9562-0D4E-8CBC-8F9E43982422}"/>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E1D6909D-04FA-5F49-B381-A2D87226AD3A}"/>
              </a:ext>
            </a:extLst>
          </p:cNvPr>
          <p:cNvSpPr>
            <a:spLocks noGrp="1" noChangeArrowheads="1"/>
          </p:cNvSpPr>
          <p:nvPr>
            <p:ph type="body" idx="1"/>
          </p:nvPr>
        </p:nvSpPr>
        <p:spPr/>
        <p:txBody>
          <a:bodyPr/>
          <a:lstStyle/>
          <a:p>
            <a:pPr eaLnBrk="1" hangingPunct="1">
              <a:defRPr/>
            </a:pPr>
            <a:r>
              <a:rPr lang="en-US" dirty="0">
                <a:cs typeface="+mn-cs"/>
              </a:rPr>
              <a:t>Active sensors transmit their own signal and can thus be engineered in such a way that it is easy to detect and extract the information (e.g. transmission in a frequency band or with a modulation that occurs rarely (or never) in nature). </a:t>
            </a:r>
          </a:p>
          <a:p>
            <a:pPr eaLnBrk="1" hangingPunct="1">
              <a:defRPr/>
            </a:pPr>
            <a:r>
              <a:rPr lang="en-US" dirty="0">
                <a:cs typeface="+mn-cs"/>
              </a:rPr>
              <a:t>Extracting the information is then independent of what is actually in the environment (objects, etc.). All that has to be done is looking for the special signal and compute either time of flight or to triangulate the (known) signal.</a:t>
            </a:r>
          </a:p>
          <a:p>
            <a:pPr eaLnBrk="1" hangingPunct="1">
              <a:defRPr/>
            </a:pPr>
            <a:endParaRPr lang="en-US" dirty="0">
              <a:cs typeface="+mn-cs"/>
            </a:endParaRPr>
          </a:p>
          <a:p>
            <a:pPr eaLnBrk="1" hangingPunct="1">
              <a:defRPr/>
            </a:pPr>
            <a:r>
              <a:rPr lang="en-US" dirty="0">
                <a:cs typeface="+mn-cs"/>
              </a:rPr>
              <a:t>But there are drawbacks. Active transmission can interfere both with other sensors and with objects or entities in the environment. E.g. sonar and dogs sometimes do not go together that well.</a:t>
            </a:r>
          </a:p>
        </p:txBody>
      </p:sp>
    </p:spTree>
    <p:extLst>
      <p:ext uri="{BB962C8B-B14F-4D97-AF65-F5344CB8AC3E}">
        <p14:creationId xmlns:p14="http://schemas.microsoft.com/office/powerpoint/2010/main" val="2334552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967EE7A8-ED4A-A343-8CE0-700841C32C0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5376815-AB93-7849-B12D-9D1B382A2F13}" type="slidenum">
              <a:rPr lang="en-US" altLang="en-US" smtClean="0">
                <a:latin typeface="Tahoma" panose="020B0604030504040204" pitchFamily="34" charset="0"/>
              </a:rPr>
              <a:pPr>
                <a:spcBef>
                  <a:spcPct val="0"/>
                </a:spcBef>
              </a:pPr>
              <a:t>5</a:t>
            </a:fld>
            <a:endParaRPr lang="en-US" altLang="en-US">
              <a:latin typeface="Tahoma" panose="020B0604030504040204" pitchFamily="34" charset="0"/>
            </a:endParaRPr>
          </a:p>
        </p:txBody>
      </p:sp>
      <p:sp>
        <p:nvSpPr>
          <p:cNvPr id="18434" name="Rectangle 2">
            <a:extLst>
              <a:ext uri="{FF2B5EF4-FFF2-40B4-BE49-F238E27FC236}">
                <a16:creationId xmlns:a16="http://schemas.microsoft.com/office/drawing/2014/main" id="{8B2103C1-9562-0D4E-8CBC-8F9E43982422}"/>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E1D6909D-04FA-5F49-B381-A2D87226AD3A}"/>
              </a:ext>
            </a:extLst>
          </p:cNvPr>
          <p:cNvSpPr>
            <a:spLocks noGrp="1" noChangeArrowheads="1"/>
          </p:cNvSpPr>
          <p:nvPr>
            <p:ph type="body" idx="1"/>
          </p:nvPr>
        </p:nvSpPr>
        <p:spPr/>
        <p:txBody>
          <a:bodyPr/>
          <a:lstStyle/>
          <a:p>
            <a:pPr eaLnBrk="1" hangingPunct="1">
              <a:defRPr/>
            </a:pPr>
            <a:r>
              <a:rPr lang="en-US" dirty="0">
                <a:cs typeface="+mn-cs"/>
              </a:rPr>
              <a:t>Active sensors transmit their own signal and can thus be engineered in such a way that it is easy to detect and extract the information (e.g. transmission in a frequency band or with a modulation that occurs rarely (or never) in nature). </a:t>
            </a:r>
          </a:p>
          <a:p>
            <a:pPr eaLnBrk="1" hangingPunct="1">
              <a:defRPr/>
            </a:pPr>
            <a:r>
              <a:rPr lang="en-US" dirty="0">
                <a:cs typeface="+mn-cs"/>
              </a:rPr>
              <a:t>Extracting the information is then independent of what is actually in the environment (objects, etc.). All that has to be done is looking for the special signal and compute either time of flight or to triangulate the (known) signal.</a:t>
            </a:r>
          </a:p>
          <a:p>
            <a:pPr eaLnBrk="1" hangingPunct="1">
              <a:defRPr/>
            </a:pPr>
            <a:endParaRPr lang="en-US" dirty="0">
              <a:cs typeface="+mn-cs"/>
            </a:endParaRPr>
          </a:p>
          <a:p>
            <a:pPr eaLnBrk="1" hangingPunct="1">
              <a:defRPr/>
            </a:pPr>
            <a:r>
              <a:rPr lang="en-US" dirty="0">
                <a:cs typeface="+mn-cs"/>
              </a:rPr>
              <a:t>But there are drawbacks. Active transmission can interfere both with other sensors and with objects or entities in the environment. E.g. sonar and dogs sometimes do not go together that well.</a:t>
            </a:r>
          </a:p>
        </p:txBody>
      </p:sp>
    </p:spTree>
    <p:extLst>
      <p:ext uri="{BB962C8B-B14F-4D97-AF65-F5344CB8AC3E}">
        <p14:creationId xmlns:p14="http://schemas.microsoft.com/office/powerpoint/2010/main" val="272308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967EE7A8-ED4A-A343-8CE0-700841C32C0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5376815-AB93-7849-B12D-9D1B382A2F13}" type="slidenum">
              <a:rPr lang="en-US" altLang="en-US" smtClean="0">
                <a:latin typeface="Tahoma" panose="020B0604030504040204" pitchFamily="34" charset="0"/>
              </a:rPr>
              <a:pPr>
                <a:spcBef>
                  <a:spcPct val="0"/>
                </a:spcBef>
              </a:pPr>
              <a:t>6</a:t>
            </a:fld>
            <a:endParaRPr lang="en-US" altLang="en-US">
              <a:latin typeface="Tahoma" panose="020B0604030504040204" pitchFamily="34" charset="0"/>
            </a:endParaRPr>
          </a:p>
        </p:txBody>
      </p:sp>
      <p:sp>
        <p:nvSpPr>
          <p:cNvPr id="18434" name="Rectangle 2">
            <a:extLst>
              <a:ext uri="{FF2B5EF4-FFF2-40B4-BE49-F238E27FC236}">
                <a16:creationId xmlns:a16="http://schemas.microsoft.com/office/drawing/2014/main" id="{8B2103C1-9562-0D4E-8CBC-8F9E43982422}"/>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E1D6909D-04FA-5F49-B381-A2D87226AD3A}"/>
              </a:ext>
            </a:extLst>
          </p:cNvPr>
          <p:cNvSpPr>
            <a:spLocks noGrp="1" noChangeArrowheads="1"/>
          </p:cNvSpPr>
          <p:nvPr>
            <p:ph type="body" idx="1"/>
          </p:nvPr>
        </p:nvSpPr>
        <p:spPr/>
        <p:txBody>
          <a:bodyPr/>
          <a:lstStyle/>
          <a:p>
            <a:pPr eaLnBrk="1" hangingPunct="1">
              <a:defRPr/>
            </a:pPr>
            <a:r>
              <a:rPr lang="en-US" dirty="0">
                <a:cs typeface="+mn-cs"/>
              </a:rPr>
              <a:t>Active sensors transmit their own signal and can thus be engineered in such a way that it is easy to detect and extract the information (e.g. transmission in a frequency band or with a modulation that occurs rarely (or never) in nature). </a:t>
            </a:r>
          </a:p>
          <a:p>
            <a:pPr eaLnBrk="1" hangingPunct="1">
              <a:defRPr/>
            </a:pPr>
            <a:r>
              <a:rPr lang="en-US" dirty="0">
                <a:cs typeface="+mn-cs"/>
              </a:rPr>
              <a:t>Extracting the information is then independent of what is actually in the environment (objects, etc.). All that has to be done is looking for the special signal and compute either time of flight or to triangulate the (known) signal.</a:t>
            </a:r>
          </a:p>
          <a:p>
            <a:pPr eaLnBrk="1" hangingPunct="1">
              <a:defRPr/>
            </a:pPr>
            <a:endParaRPr lang="en-US" dirty="0">
              <a:cs typeface="+mn-cs"/>
            </a:endParaRPr>
          </a:p>
          <a:p>
            <a:pPr eaLnBrk="1" hangingPunct="1">
              <a:defRPr/>
            </a:pPr>
            <a:r>
              <a:rPr lang="en-US" dirty="0">
                <a:cs typeface="+mn-cs"/>
              </a:rPr>
              <a:t>But there are drawbacks. Active transmission can interfere both with other sensors and with objects or entities in the environment. E.g. sonar and dogs sometimes do not go together that well.</a:t>
            </a:r>
          </a:p>
        </p:txBody>
      </p:sp>
    </p:spTree>
    <p:extLst>
      <p:ext uri="{BB962C8B-B14F-4D97-AF65-F5344CB8AC3E}">
        <p14:creationId xmlns:p14="http://schemas.microsoft.com/office/powerpoint/2010/main" val="3324246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967EE7A8-ED4A-A343-8CE0-700841C32C0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5376815-AB93-7849-B12D-9D1B382A2F13}" type="slidenum">
              <a:rPr lang="en-US" altLang="en-US" smtClean="0">
                <a:latin typeface="Tahoma" panose="020B0604030504040204" pitchFamily="34" charset="0"/>
              </a:rPr>
              <a:pPr>
                <a:spcBef>
                  <a:spcPct val="0"/>
                </a:spcBef>
              </a:pPr>
              <a:t>12</a:t>
            </a:fld>
            <a:endParaRPr lang="en-US" altLang="en-US">
              <a:latin typeface="Tahoma" panose="020B0604030504040204" pitchFamily="34" charset="0"/>
            </a:endParaRPr>
          </a:p>
        </p:txBody>
      </p:sp>
      <p:sp>
        <p:nvSpPr>
          <p:cNvPr id="18434" name="Rectangle 2">
            <a:extLst>
              <a:ext uri="{FF2B5EF4-FFF2-40B4-BE49-F238E27FC236}">
                <a16:creationId xmlns:a16="http://schemas.microsoft.com/office/drawing/2014/main" id="{8B2103C1-9562-0D4E-8CBC-8F9E43982422}"/>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E1D6909D-04FA-5F49-B381-A2D87226AD3A}"/>
              </a:ext>
            </a:extLst>
          </p:cNvPr>
          <p:cNvSpPr>
            <a:spLocks noGrp="1" noChangeArrowheads="1"/>
          </p:cNvSpPr>
          <p:nvPr>
            <p:ph type="body" idx="1"/>
          </p:nvPr>
        </p:nvSpPr>
        <p:spPr/>
        <p:txBody>
          <a:bodyPr/>
          <a:lstStyle/>
          <a:p>
            <a:pPr eaLnBrk="1" hangingPunct="1">
              <a:defRPr/>
            </a:pPr>
            <a:endParaRPr lang="en-US" dirty="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DB23064-2C4C-8B4D-853C-89E0499EE732}"/>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55649370-16DC-294C-95F0-895B4DC1B142}"/>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89BE11F3-0D9B-5E4A-B51D-0E39A2DBD495}"/>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
            <p:nvSpPr>
              <p:cNvPr id="13" name="Rectangle 5">
                <a:extLst>
                  <a:ext uri="{FF2B5EF4-FFF2-40B4-BE49-F238E27FC236}">
                    <a16:creationId xmlns:a16="http://schemas.microsoft.com/office/drawing/2014/main" id="{D21CC7D9-437D-4543-A802-E05E270762A7}"/>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grpSp>
        <p:grpSp>
          <p:nvGrpSpPr>
            <p:cNvPr id="6" name="Group 6">
              <a:extLst>
                <a:ext uri="{FF2B5EF4-FFF2-40B4-BE49-F238E27FC236}">
                  <a16:creationId xmlns:a16="http://schemas.microsoft.com/office/drawing/2014/main" id="{94339400-7386-7C40-B1FD-23BBE1E99056}"/>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1EADA6C1-0C7A-804B-A20A-B7E510E4C080}"/>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
            <p:nvSpPr>
              <p:cNvPr id="11" name="Rectangle 8">
                <a:extLst>
                  <a:ext uri="{FF2B5EF4-FFF2-40B4-BE49-F238E27FC236}">
                    <a16:creationId xmlns:a16="http://schemas.microsoft.com/office/drawing/2014/main" id="{2F0226ED-EFA9-EE45-8687-19537541DF03}"/>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grpSp>
        <p:sp>
          <p:nvSpPr>
            <p:cNvPr id="7" name="Rectangle 9">
              <a:extLst>
                <a:ext uri="{FF2B5EF4-FFF2-40B4-BE49-F238E27FC236}">
                  <a16:creationId xmlns:a16="http://schemas.microsoft.com/office/drawing/2014/main" id="{1C36C652-FE7E-5241-BEC0-8E6F6D5F714D}"/>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
          <p:nvSpPr>
            <p:cNvPr id="8" name="Rectangle 10">
              <a:extLst>
                <a:ext uri="{FF2B5EF4-FFF2-40B4-BE49-F238E27FC236}">
                  <a16:creationId xmlns:a16="http://schemas.microsoft.com/office/drawing/2014/main" id="{E2649683-F959-2A41-BDAA-7827DB21C7CC}"/>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
          <p:nvSpPr>
            <p:cNvPr id="9" name="Rectangle 11">
              <a:extLst>
                <a:ext uri="{FF2B5EF4-FFF2-40B4-BE49-F238E27FC236}">
                  <a16:creationId xmlns:a16="http://schemas.microsoft.com/office/drawing/2014/main" id="{63CB2BBF-204A-F949-9940-A49C525A806C}"/>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grpSp>
      <p:sp>
        <p:nvSpPr>
          <p:cNvPr id="5132" name="Rectangle 12"/>
          <p:cNvSpPr>
            <a:spLocks noGrp="1" noChangeArrowheads="1"/>
          </p:cNvSpPr>
          <p:nvPr>
            <p:ph type="ctrTitle"/>
          </p:nvPr>
        </p:nvSpPr>
        <p:spPr>
          <a:xfrm>
            <a:off x="990600" y="1828800"/>
            <a:ext cx="7772400" cy="1143000"/>
          </a:xfrm>
        </p:spPr>
        <p:txBody>
          <a:bodyPr/>
          <a:lstStyle>
            <a:lvl1pPr>
              <a:defRPr/>
            </a:lvl1pPr>
          </a:lstStyle>
          <a:p>
            <a:pPr lvl="0"/>
            <a:r>
              <a:rPr lang="en-US" noProof="0"/>
              <a:t>Click to edit Master title style</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charset="0"/>
              <a:buNone/>
              <a:defRPr/>
            </a:lvl1pPr>
          </a:lstStyle>
          <a:p>
            <a:pPr lvl="0"/>
            <a:r>
              <a:rPr lang="en-US" noProof="0"/>
              <a:t>Click to edit Master subtitle style</a:t>
            </a:r>
          </a:p>
        </p:txBody>
      </p:sp>
      <p:sp>
        <p:nvSpPr>
          <p:cNvPr id="14" name="Rectangle 14">
            <a:extLst>
              <a:ext uri="{FF2B5EF4-FFF2-40B4-BE49-F238E27FC236}">
                <a16:creationId xmlns:a16="http://schemas.microsoft.com/office/drawing/2014/main" id="{A33F2F71-080E-6640-AD3D-881C5CB3E2C3}"/>
              </a:ext>
            </a:extLst>
          </p:cNvPr>
          <p:cNvSpPr>
            <a:spLocks noGrp="1" noChangeArrowheads="1"/>
          </p:cNvSpPr>
          <p:nvPr>
            <p:ph type="dt" sz="half" idx="10"/>
          </p:nvPr>
        </p:nvSpPr>
        <p:spPr>
          <a:xfrm>
            <a:off x="990600" y="6248400"/>
            <a:ext cx="1905000" cy="457200"/>
          </a:xfrm>
        </p:spPr>
        <p:txBody>
          <a:bodyPr/>
          <a:lstStyle>
            <a:lvl1pPr algn="l">
              <a:defRPr sz="1400">
                <a:solidFill>
                  <a:schemeClr val="bg2"/>
                </a:solidFill>
                <a:latin typeface="+mn-lt"/>
                <a:ea typeface="ＭＳ Ｐゴシック" charset="0"/>
              </a:defRPr>
            </a:lvl1pPr>
          </a:lstStyle>
          <a:p>
            <a:pPr>
              <a:defRPr/>
            </a:pPr>
            <a:endParaRPr lang="en-US"/>
          </a:p>
        </p:txBody>
      </p:sp>
      <p:sp>
        <p:nvSpPr>
          <p:cNvPr id="15" name="Rectangle 15">
            <a:extLst>
              <a:ext uri="{FF2B5EF4-FFF2-40B4-BE49-F238E27FC236}">
                <a16:creationId xmlns:a16="http://schemas.microsoft.com/office/drawing/2014/main" id="{6E64B036-42DD-5743-B0BD-8AF1E94ED354}"/>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6" name="Rectangle 16">
            <a:extLst>
              <a:ext uri="{FF2B5EF4-FFF2-40B4-BE49-F238E27FC236}">
                <a16:creationId xmlns:a16="http://schemas.microsoft.com/office/drawing/2014/main" id="{DEFE943A-CCE1-1E44-BDC3-29EE944ADC06}"/>
              </a:ext>
            </a:extLst>
          </p:cNvPr>
          <p:cNvSpPr>
            <a:spLocks noGrp="1" noChangeArrowheads="1"/>
          </p:cNvSpPr>
          <p:nvPr>
            <p:ph type="sldNum" sz="quarter" idx="12"/>
          </p:nvPr>
        </p:nvSpPr>
        <p:spPr>
          <a:xfrm>
            <a:off x="6858000" y="6248400"/>
            <a:ext cx="1905000" cy="457200"/>
          </a:xfrm>
        </p:spPr>
        <p:txBody>
          <a:bodyPr/>
          <a:lstStyle>
            <a:lvl1pPr>
              <a:defRPr sz="1400">
                <a:solidFill>
                  <a:schemeClr val="bg2"/>
                </a:solidFill>
              </a:defRPr>
            </a:lvl1pPr>
          </a:lstStyle>
          <a:p>
            <a:pPr>
              <a:defRPr/>
            </a:pPr>
            <a:fld id="{58F37B9E-20C5-AE4A-A4DB-36447D94F908}" type="slidenum">
              <a:rPr lang="en-US" altLang="en-US"/>
              <a:pPr>
                <a:defRPr/>
              </a:pPr>
              <a:t>‹#›</a:t>
            </a:fld>
            <a:endParaRPr lang="en-US" altLang="en-US"/>
          </a:p>
        </p:txBody>
      </p:sp>
    </p:spTree>
    <p:extLst>
      <p:ext uri="{BB962C8B-B14F-4D97-AF65-F5344CB8AC3E}">
        <p14:creationId xmlns:p14="http://schemas.microsoft.com/office/powerpoint/2010/main" val="171398514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F26CA31B-877C-1847-B777-683D88A27BB8}"/>
              </a:ext>
            </a:extLst>
          </p:cNvPr>
          <p:cNvSpPr>
            <a:spLocks noGrp="1" noChangeArrowheads="1"/>
          </p:cNvSpPr>
          <p:nvPr>
            <p:ph type="dt" sz="half" idx="10"/>
          </p:nvPr>
        </p:nvSpPr>
        <p:spPr>
          <a:ln/>
        </p:spPr>
        <p:txBody>
          <a:bodyPr/>
          <a:lstStyle>
            <a:lvl1pPr>
              <a:defRPr/>
            </a:lvl1pPr>
          </a:lstStyle>
          <a:p>
            <a:pPr>
              <a:defRPr/>
            </a:pPr>
            <a:r>
              <a:rPr lang="en-US" altLang="en-US" dirty="0"/>
              <a:t>© Manfred Huber 2021</a:t>
            </a:r>
            <a:endParaRPr lang="en-US" altLang="en-US" sz="1400" dirty="0"/>
          </a:p>
        </p:txBody>
      </p:sp>
      <p:sp>
        <p:nvSpPr>
          <p:cNvPr id="5" name="Rectangle 12">
            <a:extLst>
              <a:ext uri="{FF2B5EF4-FFF2-40B4-BE49-F238E27FC236}">
                <a16:creationId xmlns:a16="http://schemas.microsoft.com/office/drawing/2014/main" id="{03340DE6-8F3F-1E42-A347-277A217652D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5A339E5D-4810-DB41-9BAA-0939EC0EBF8C}"/>
              </a:ext>
            </a:extLst>
          </p:cNvPr>
          <p:cNvSpPr>
            <a:spLocks noGrp="1" noChangeArrowheads="1"/>
          </p:cNvSpPr>
          <p:nvPr>
            <p:ph type="sldNum" sz="quarter" idx="12"/>
          </p:nvPr>
        </p:nvSpPr>
        <p:spPr>
          <a:ln/>
        </p:spPr>
        <p:txBody>
          <a:bodyPr/>
          <a:lstStyle>
            <a:lvl1pPr>
              <a:defRPr/>
            </a:lvl1pPr>
          </a:lstStyle>
          <a:p>
            <a:pPr>
              <a:defRPr/>
            </a:pPr>
            <a:fld id="{3710B6BD-AA3F-1347-9009-0A387A51FDC3}" type="slidenum">
              <a:rPr lang="en-US" altLang="en-US"/>
              <a:pPr>
                <a:defRPr/>
              </a:pPr>
              <a:t>‹#›</a:t>
            </a:fld>
            <a:endParaRPr lang="en-US" altLang="en-US"/>
          </a:p>
        </p:txBody>
      </p:sp>
    </p:spTree>
    <p:extLst>
      <p:ext uri="{BB962C8B-B14F-4D97-AF65-F5344CB8AC3E}">
        <p14:creationId xmlns:p14="http://schemas.microsoft.com/office/powerpoint/2010/main" val="342113626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646983BF-D9B9-BF48-B712-C77924F8E6E6}"/>
              </a:ext>
            </a:extLst>
          </p:cNvPr>
          <p:cNvSpPr>
            <a:spLocks noGrp="1" noChangeArrowheads="1"/>
          </p:cNvSpPr>
          <p:nvPr>
            <p:ph type="dt" sz="half" idx="10"/>
          </p:nvPr>
        </p:nvSpPr>
        <p:spPr>
          <a:ln/>
        </p:spPr>
        <p:txBody>
          <a:bodyPr/>
          <a:lstStyle>
            <a:lvl1pPr>
              <a:defRPr/>
            </a:lvl1pPr>
          </a:lstStyle>
          <a:p>
            <a:pPr>
              <a:defRPr/>
            </a:pPr>
            <a:r>
              <a:rPr lang="en-US" altLang="en-US" dirty="0"/>
              <a:t>© Manfred Huber 2021</a:t>
            </a:r>
            <a:endParaRPr lang="en-US" altLang="en-US" sz="1400" dirty="0"/>
          </a:p>
        </p:txBody>
      </p:sp>
      <p:sp>
        <p:nvSpPr>
          <p:cNvPr id="5" name="Rectangle 12">
            <a:extLst>
              <a:ext uri="{FF2B5EF4-FFF2-40B4-BE49-F238E27FC236}">
                <a16:creationId xmlns:a16="http://schemas.microsoft.com/office/drawing/2014/main" id="{98F295E0-D486-AD4D-BB55-1B1DCBA1CC7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B3240D45-4C4A-8740-864E-4C805AEC164B}"/>
              </a:ext>
            </a:extLst>
          </p:cNvPr>
          <p:cNvSpPr>
            <a:spLocks noGrp="1" noChangeArrowheads="1"/>
          </p:cNvSpPr>
          <p:nvPr>
            <p:ph type="sldNum" sz="quarter" idx="12"/>
          </p:nvPr>
        </p:nvSpPr>
        <p:spPr>
          <a:ln/>
        </p:spPr>
        <p:txBody>
          <a:bodyPr/>
          <a:lstStyle>
            <a:lvl1pPr>
              <a:defRPr/>
            </a:lvl1pPr>
          </a:lstStyle>
          <a:p>
            <a:pPr>
              <a:defRPr/>
            </a:pPr>
            <a:fld id="{FCBA1BB2-A101-054F-94D6-22EF9BD75653}" type="slidenum">
              <a:rPr lang="en-US" altLang="en-US"/>
              <a:pPr>
                <a:defRPr/>
              </a:pPr>
              <a:t>‹#›</a:t>
            </a:fld>
            <a:endParaRPr lang="en-US" altLang="en-US"/>
          </a:p>
        </p:txBody>
      </p:sp>
    </p:spTree>
    <p:extLst>
      <p:ext uri="{BB962C8B-B14F-4D97-AF65-F5344CB8AC3E}">
        <p14:creationId xmlns:p14="http://schemas.microsoft.com/office/powerpoint/2010/main" val="37095161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41ED8479-EAFB-5947-A892-F79847A955C6}"/>
              </a:ext>
            </a:extLst>
          </p:cNvPr>
          <p:cNvSpPr>
            <a:spLocks noGrp="1" noChangeArrowheads="1"/>
          </p:cNvSpPr>
          <p:nvPr>
            <p:ph type="dt" sz="half" idx="10"/>
          </p:nvPr>
        </p:nvSpPr>
        <p:spPr>
          <a:ln/>
        </p:spPr>
        <p:txBody>
          <a:bodyPr/>
          <a:lstStyle>
            <a:lvl1pPr>
              <a:defRPr/>
            </a:lvl1pPr>
          </a:lstStyle>
          <a:p>
            <a:pPr>
              <a:defRPr/>
            </a:pPr>
            <a:r>
              <a:rPr lang="en-US" altLang="en-US" dirty="0"/>
              <a:t>© Manfred Huber 2021</a:t>
            </a:r>
            <a:endParaRPr lang="en-US" altLang="en-US" sz="1400" dirty="0"/>
          </a:p>
        </p:txBody>
      </p:sp>
      <p:sp>
        <p:nvSpPr>
          <p:cNvPr id="5" name="Rectangle 12">
            <a:extLst>
              <a:ext uri="{FF2B5EF4-FFF2-40B4-BE49-F238E27FC236}">
                <a16:creationId xmlns:a16="http://schemas.microsoft.com/office/drawing/2014/main" id="{ABB7ACB4-0AEC-2B4A-BD05-23B6EB87AF5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6F0B9AE0-DD38-7045-8557-79E7949951CF}"/>
              </a:ext>
            </a:extLst>
          </p:cNvPr>
          <p:cNvSpPr>
            <a:spLocks noGrp="1" noChangeArrowheads="1"/>
          </p:cNvSpPr>
          <p:nvPr>
            <p:ph type="sldNum" sz="quarter" idx="12"/>
          </p:nvPr>
        </p:nvSpPr>
        <p:spPr>
          <a:ln/>
        </p:spPr>
        <p:txBody>
          <a:bodyPr/>
          <a:lstStyle>
            <a:lvl1pPr>
              <a:defRPr/>
            </a:lvl1pPr>
          </a:lstStyle>
          <a:p>
            <a:pPr>
              <a:defRPr/>
            </a:pPr>
            <a:fld id="{4787ADA4-E706-7B49-805A-FD2494E2FE96}" type="slidenum">
              <a:rPr lang="en-US" altLang="en-US"/>
              <a:pPr>
                <a:defRPr/>
              </a:pPr>
              <a:t>‹#›</a:t>
            </a:fld>
            <a:endParaRPr lang="en-US" altLang="en-US"/>
          </a:p>
        </p:txBody>
      </p:sp>
    </p:spTree>
    <p:extLst>
      <p:ext uri="{BB962C8B-B14F-4D97-AF65-F5344CB8AC3E}">
        <p14:creationId xmlns:p14="http://schemas.microsoft.com/office/powerpoint/2010/main" val="301262588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228668D2-A237-AA40-A976-67710824F3A0}"/>
              </a:ext>
            </a:extLst>
          </p:cNvPr>
          <p:cNvSpPr>
            <a:spLocks noGrp="1" noChangeArrowheads="1"/>
          </p:cNvSpPr>
          <p:nvPr>
            <p:ph type="dt" sz="half" idx="10"/>
          </p:nvPr>
        </p:nvSpPr>
        <p:spPr>
          <a:ln/>
        </p:spPr>
        <p:txBody>
          <a:bodyPr/>
          <a:lstStyle>
            <a:lvl1pPr>
              <a:defRPr/>
            </a:lvl1pPr>
          </a:lstStyle>
          <a:p>
            <a:pPr>
              <a:defRPr/>
            </a:pPr>
            <a:r>
              <a:rPr lang="en-US" altLang="en-US" dirty="0"/>
              <a:t>© Manfred Huber 2021</a:t>
            </a:r>
            <a:endParaRPr lang="en-US" altLang="en-US" sz="1400" dirty="0"/>
          </a:p>
        </p:txBody>
      </p:sp>
      <p:sp>
        <p:nvSpPr>
          <p:cNvPr id="5" name="Rectangle 12">
            <a:extLst>
              <a:ext uri="{FF2B5EF4-FFF2-40B4-BE49-F238E27FC236}">
                <a16:creationId xmlns:a16="http://schemas.microsoft.com/office/drawing/2014/main" id="{CF0FBBD1-B216-D446-A19E-1B1B66090C8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268C37B0-A12B-C94E-A8B6-9535E19E48F3}"/>
              </a:ext>
            </a:extLst>
          </p:cNvPr>
          <p:cNvSpPr>
            <a:spLocks noGrp="1" noChangeArrowheads="1"/>
          </p:cNvSpPr>
          <p:nvPr>
            <p:ph type="sldNum" sz="quarter" idx="12"/>
          </p:nvPr>
        </p:nvSpPr>
        <p:spPr>
          <a:ln/>
        </p:spPr>
        <p:txBody>
          <a:bodyPr/>
          <a:lstStyle>
            <a:lvl1pPr>
              <a:defRPr/>
            </a:lvl1pPr>
          </a:lstStyle>
          <a:p>
            <a:pPr>
              <a:defRPr/>
            </a:pPr>
            <a:fld id="{E5A37BF1-964F-F844-80FF-93B9609DFEF4}" type="slidenum">
              <a:rPr lang="en-US" altLang="en-US"/>
              <a:pPr>
                <a:defRPr/>
              </a:pPr>
              <a:t>‹#›</a:t>
            </a:fld>
            <a:endParaRPr lang="en-US" altLang="en-US"/>
          </a:p>
        </p:txBody>
      </p:sp>
    </p:spTree>
    <p:extLst>
      <p:ext uri="{BB962C8B-B14F-4D97-AF65-F5344CB8AC3E}">
        <p14:creationId xmlns:p14="http://schemas.microsoft.com/office/powerpoint/2010/main" val="47548898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AF5F53CF-2F77-1341-9B14-86D1A9A34044}"/>
              </a:ext>
            </a:extLst>
          </p:cNvPr>
          <p:cNvSpPr>
            <a:spLocks noGrp="1" noChangeArrowheads="1"/>
          </p:cNvSpPr>
          <p:nvPr>
            <p:ph type="dt" sz="half" idx="10"/>
          </p:nvPr>
        </p:nvSpPr>
        <p:spPr>
          <a:ln/>
        </p:spPr>
        <p:txBody>
          <a:bodyPr/>
          <a:lstStyle>
            <a:lvl1pPr>
              <a:defRPr/>
            </a:lvl1pPr>
          </a:lstStyle>
          <a:p>
            <a:pPr>
              <a:defRPr/>
            </a:pPr>
            <a:r>
              <a:rPr lang="en-US" altLang="en-US" dirty="0"/>
              <a:t>© Manfred Huber 2021</a:t>
            </a:r>
            <a:endParaRPr lang="en-US" altLang="en-US" sz="1400" dirty="0"/>
          </a:p>
        </p:txBody>
      </p:sp>
      <p:sp>
        <p:nvSpPr>
          <p:cNvPr id="6" name="Rectangle 12">
            <a:extLst>
              <a:ext uri="{FF2B5EF4-FFF2-40B4-BE49-F238E27FC236}">
                <a16:creationId xmlns:a16="http://schemas.microsoft.com/office/drawing/2014/main" id="{DB83A7C9-5A2E-B84B-BE81-3FD6B65052E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ED11D11D-464C-C441-9EC9-06EFE75634B2}"/>
              </a:ext>
            </a:extLst>
          </p:cNvPr>
          <p:cNvSpPr>
            <a:spLocks noGrp="1" noChangeArrowheads="1"/>
          </p:cNvSpPr>
          <p:nvPr>
            <p:ph type="sldNum" sz="quarter" idx="12"/>
          </p:nvPr>
        </p:nvSpPr>
        <p:spPr>
          <a:ln/>
        </p:spPr>
        <p:txBody>
          <a:bodyPr/>
          <a:lstStyle>
            <a:lvl1pPr>
              <a:defRPr/>
            </a:lvl1pPr>
          </a:lstStyle>
          <a:p>
            <a:pPr>
              <a:defRPr/>
            </a:pPr>
            <a:fld id="{6FCA9D72-7758-4441-AABE-00DE85E10BD4}" type="slidenum">
              <a:rPr lang="en-US" altLang="en-US"/>
              <a:pPr>
                <a:defRPr/>
              </a:pPr>
              <a:t>‹#›</a:t>
            </a:fld>
            <a:endParaRPr lang="en-US" altLang="en-US"/>
          </a:p>
        </p:txBody>
      </p:sp>
    </p:spTree>
    <p:extLst>
      <p:ext uri="{BB962C8B-B14F-4D97-AF65-F5344CB8AC3E}">
        <p14:creationId xmlns:p14="http://schemas.microsoft.com/office/powerpoint/2010/main" val="227392862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234E01D2-11BC-1E43-89AE-3BDBA83AAD5D}"/>
              </a:ext>
            </a:extLst>
          </p:cNvPr>
          <p:cNvSpPr>
            <a:spLocks noGrp="1" noChangeArrowheads="1"/>
          </p:cNvSpPr>
          <p:nvPr>
            <p:ph type="dt" sz="half" idx="10"/>
          </p:nvPr>
        </p:nvSpPr>
        <p:spPr>
          <a:ln/>
        </p:spPr>
        <p:txBody>
          <a:bodyPr/>
          <a:lstStyle>
            <a:lvl1pPr>
              <a:defRPr/>
            </a:lvl1pPr>
          </a:lstStyle>
          <a:p>
            <a:pPr>
              <a:defRPr/>
            </a:pPr>
            <a:r>
              <a:rPr lang="en-US" altLang="en-US" dirty="0"/>
              <a:t>© Manfred Huber 2021</a:t>
            </a:r>
            <a:endParaRPr lang="en-US" altLang="en-US" sz="1400" dirty="0"/>
          </a:p>
        </p:txBody>
      </p:sp>
      <p:sp>
        <p:nvSpPr>
          <p:cNvPr id="8" name="Rectangle 12">
            <a:extLst>
              <a:ext uri="{FF2B5EF4-FFF2-40B4-BE49-F238E27FC236}">
                <a16:creationId xmlns:a16="http://schemas.microsoft.com/office/drawing/2014/main" id="{ACFA050E-784F-564D-9C45-6AC467F2C19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3">
            <a:extLst>
              <a:ext uri="{FF2B5EF4-FFF2-40B4-BE49-F238E27FC236}">
                <a16:creationId xmlns:a16="http://schemas.microsoft.com/office/drawing/2014/main" id="{4874AC5B-FAA3-B948-87F5-BD66C895C953}"/>
              </a:ext>
            </a:extLst>
          </p:cNvPr>
          <p:cNvSpPr>
            <a:spLocks noGrp="1" noChangeArrowheads="1"/>
          </p:cNvSpPr>
          <p:nvPr>
            <p:ph type="sldNum" sz="quarter" idx="12"/>
          </p:nvPr>
        </p:nvSpPr>
        <p:spPr>
          <a:ln/>
        </p:spPr>
        <p:txBody>
          <a:bodyPr/>
          <a:lstStyle>
            <a:lvl1pPr>
              <a:defRPr/>
            </a:lvl1pPr>
          </a:lstStyle>
          <a:p>
            <a:pPr>
              <a:defRPr/>
            </a:pPr>
            <a:fld id="{201F9FD5-8E8C-B448-A353-C3F08C7B9A74}" type="slidenum">
              <a:rPr lang="en-US" altLang="en-US"/>
              <a:pPr>
                <a:defRPr/>
              </a:pPr>
              <a:t>‹#›</a:t>
            </a:fld>
            <a:endParaRPr lang="en-US" altLang="en-US"/>
          </a:p>
        </p:txBody>
      </p:sp>
    </p:spTree>
    <p:extLst>
      <p:ext uri="{BB962C8B-B14F-4D97-AF65-F5344CB8AC3E}">
        <p14:creationId xmlns:p14="http://schemas.microsoft.com/office/powerpoint/2010/main" val="184285657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00C31001-9630-3E4E-AB28-DCF098D30ED6}"/>
              </a:ext>
            </a:extLst>
          </p:cNvPr>
          <p:cNvSpPr>
            <a:spLocks noGrp="1" noChangeArrowheads="1"/>
          </p:cNvSpPr>
          <p:nvPr>
            <p:ph type="dt" sz="half" idx="10"/>
          </p:nvPr>
        </p:nvSpPr>
        <p:spPr>
          <a:ln/>
        </p:spPr>
        <p:txBody>
          <a:bodyPr/>
          <a:lstStyle>
            <a:lvl1pPr>
              <a:defRPr/>
            </a:lvl1pPr>
          </a:lstStyle>
          <a:p>
            <a:pPr>
              <a:defRPr/>
            </a:pPr>
            <a:r>
              <a:rPr lang="en-US" altLang="en-US" dirty="0"/>
              <a:t>© Manfred Huber 2021</a:t>
            </a:r>
            <a:endParaRPr lang="en-US" altLang="en-US" sz="1400" dirty="0"/>
          </a:p>
        </p:txBody>
      </p:sp>
      <p:sp>
        <p:nvSpPr>
          <p:cNvPr id="4" name="Rectangle 12">
            <a:extLst>
              <a:ext uri="{FF2B5EF4-FFF2-40B4-BE49-F238E27FC236}">
                <a16:creationId xmlns:a16="http://schemas.microsoft.com/office/drawing/2014/main" id="{69CCD114-76CD-A740-9E8C-7784AAE986D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32EE4434-5138-BA4D-8262-EC1BBD58AECD}"/>
              </a:ext>
            </a:extLst>
          </p:cNvPr>
          <p:cNvSpPr>
            <a:spLocks noGrp="1" noChangeArrowheads="1"/>
          </p:cNvSpPr>
          <p:nvPr>
            <p:ph type="sldNum" sz="quarter" idx="12"/>
          </p:nvPr>
        </p:nvSpPr>
        <p:spPr>
          <a:ln/>
        </p:spPr>
        <p:txBody>
          <a:bodyPr/>
          <a:lstStyle>
            <a:lvl1pPr>
              <a:defRPr/>
            </a:lvl1pPr>
          </a:lstStyle>
          <a:p>
            <a:pPr>
              <a:defRPr/>
            </a:pPr>
            <a:fld id="{69D1F26F-3F8C-F347-8C36-AD57785E79BF}" type="slidenum">
              <a:rPr lang="en-US" altLang="en-US"/>
              <a:pPr>
                <a:defRPr/>
              </a:pPr>
              <a:t>‹#›</a:t>
            </a:fld>
            <a:endParaRPr lang="en-US" altLang="en-US"/>
          </a:p>
        </p:txBody>
      </p:sp>
    </p:spTree>
    <p:extLst>
      <p:ext uri="{BB962C8B-B14F-4D97-AF65-F5344CB8AC3E}">
        <p14:creationId xmlns:p14="http://schemas.microsoft.com/office/powerpoint/2010/main" val="285101962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EB5D53BA-BE60-D942-B8D3-FE6B4D34C81F}"/>
              </a:ext>
            </a:extLst>
          </p:cNvPr>
          <p:cNvSpPr>
            <a:spLocks noGrp="1" noChangeArrowheads="1"/>
          </p:cNvSpPr>
          <p:nvPr>
            <p:ph type="dt" sz="half" idx="10"/>
          </p:nvPr>
        </p:nvSpPr>
        <p:spPr>
          <a:ln/>
        </p:spPr>
        <p:txBody>
          <a:bodyPr/>
          <a:lstStyle>
            <a:lvl1pPr>
              <a:defRPr/>
            </a:lvl1pPr>
          </a:lstStyle>
          <a:p>
            <a:pPr>
              <a:defRPr/>
            </a:pPr>
            <a:r>
              <a:rPr lang="en-US" altLang="en-US" dirty="0"/>
              <a:t>© Manfred Huber 2021</a:t>
            </a:r>
            <a:endParaRPr lang="en-US" altLang="en-US" sz="1400" dirty="0"/>
          </a:p>
        </p:txBody>
      </p:sp>
      <p:sp>
        <p:nvSpPr>
          <p:cNvPr id="3" name="Rectangle 12">
            <a:extLst>
              <a:ext uri="{FF2B5EF4-FFF2-40B4-BE49-F238E27FC236}">
                <a16:creationId xmlns:a16="http://schemas.microsoft.com/office/drawing/2014/main" id="{DBFFDF16-0A3F-B24B-A9C8-D88982C742A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3">
            <a:extLst>
              <a:ext uri="{FF2B5EF4-FFF2-40B4-BE49-F238E27FC236}">
                <a16:creationId xmlns:a16="http://schemas.microsoft.com/office/drawing/2014/main" id="{1D82B8A8-98CE-1E43-A4B4-4750D4B83ED5}"/>
              </a:ext>
            </a:extLst>
          </p:cNvPr>
          <p:cNvSpPr>
            <a:spLocks noGrp="1" noChangeArrowheads="1"/>
          </p:cNvSpPr>
          <p:nvPr>
            <p:ph type="sldNum" sz="quarter" idx="12"/>
          </p:nvPr>
        </p:nvSpPr>
        <p:spPr>
          <a:ln/>
        </p:spPr>
        <p:txBody>
          <a:bodyPr/>
          <a:lstStyle>
            <a:lvl1pPr>
              <a:defRPr/>
            </a:lvl1pPr>
          </a:lstStyle>
          <a:p>
            <a:pPr>
              <a:defRPr/>
            </a:pPr>
            <a:fld id="{22BEBBE0-C9BF-B24E-8266-E658D4813B15}" type="slidenum">
              <a:rPr lang="en-US" altLang="en-US"/>
              <a:pPr>
                <a:defRPr/>
              </a:pPr>
              <a:t>‹#›</a:t>
            </a:fld>
            <a:endParaRPr lang="en-US" altLang="en-US"/>
          </a:p>
        </p:txBody>
      </p:sp>
    </p:spTree>
    <p:extLst>
      <p:ext uri="{BB962C8B-B14F-4D97-AF65-F5344CB8AC3E}">
        <p14:creationId xmlns:p14="http://schemas.microsoft.com/office/powerpoint/2010/main" val="357823535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EFCF8627-AA33-1743-825E-E75EB9E4C968}"/>
              </a:ext>
            </a:extLst>
          </p:cNvPr>
          <p:cNvSpPr>
            <a:spLocks noGrp="1" noChangeArrowheads="1"/>
          </p:cNvSpPr>
          <p:nvPr>
            <p:ph type="dt" sz="half" idx="10"/>
          </p:nvPr>
        </p:nvSpPr>
        <p:spPr>
          <a:ln/>
        </p:spPr>
        <p:txBody>
          <a:bodyPr/>
          <a:lstStyle>
            <a:lvl1pPr>
              <a:defRPr/>
            </a:lvl1pPr>
          </a:lstStyle>
          <a:p>
            <a:pPr>
              <a:defRPr/>
            </a:pPr>
            <a:r>
              <a:rPr lang="en-US" altLang="en-US" dirty="0"/>
              <a:t>© Manfred Huber 2021</a:t>
            </a:r>
            <a:endParaRPr lang="en-US" altLang="en-US" sz="1400" dirty="0"/>
          </a:p>
        </p:txBody>
      </p:sp>
      <p:sp>
        <p:nvSpPr>
          <p:cNvPr id="6" name="Rectangle 12">
            <a:extLst>
              <a:ext uri="{FF2B5EF4-FFF2-40B4-BE49-F238E27FC236}">
                <a16:creationId xmlns:a16="http://schemas.microsoft.com/office/drawing/2014/main" id="{9E09B095-E0EB-A247-91BF-9BAB16654C9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DE10B238-928C-D540-853E-8AEC9443177A}"/>
              </a:ext>
            </a:extLst>
          </p:cNvPr>
          <p:cNvSpPr>
            <a:spLocks noGrp="1" noChangeArrowheads="1"/>
          </p:cNvSpPr>
          <p:nvPr>
            <p:ph type="sldNum" sz="quarter" idx="12"/>
          </p:nvPr>
        </p:nvSpPr>
        <p:spPr>
          <a:ln/>
        </p:spPr>
        <p:txBody>
          <a:bodyPr/>
          <a:lstStyle>
            <a:lvl1pPr>
              <a:defRPr/>
            </a:lvl1pPr>
          </a:lstStyle>
          <a:p>
            <a:pPr>
              <a:defRPr/>
            </a:pPr>
            <a:fld id="{DACFD4ED-6805-304F-96D1-1666F4397F57}" type="slidenum">
              <a:rPr lang="en-US" altLang="en-US"/>
              <a:pPr>
                <a:defRPr/>
              </a:pPr>
              <a:t>‹#›</a:t>
            </a:fld>
            <a:endParaRPr lang="en-US" altLang="en-US"/>
          </a:p>
        </p:txBody>
      </p:sp>
    </p:spTree>
    <p:extLst>
      <p:ext uri="{BB962C8B-B14F-4D97-AF65-F5344CB8AC3E}">
        <p14:creationId xmlns:p14="http://schemas.microsoft.com/office/powerpoint/2010/main" val="148468042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784DCCD5-34B4-A14E-85F8-04FCD6BADCDB}"/>
              </a:ext>
            </a:extLst>
          </p:cNvPr>
          <p:cNvSpPr>
            <a:spLocks noGrp="1" noChangeArrowheads="1"/>
          </p:cNvSpPr>
          <p:nvPr>
            <p:ph type="dt" sz="half" idx="10"/>
          </p:nvPr>
        </p:nvSpPr>
        <p:spPr>
          <a:ln/>
        </p:spPr>
        <p:txBody>
          <a:bodyPr/>
          <a:lstStyle>
            <a:lvl1pPr>
              <a:defRPr/>
            </a:lvl1pPr>
          </a:lstStyle>
          <a:p>
            <a:pPr>
              <a:defRPr/>
            </a:pPr>
            <a:r>
              <a:rPr lang="en-US" altLang="en-US" dirty="0"/>
              <a:t>© Manfred Huber 2021</a:t>
            </a:r>
            <a:endParaRPr lang="en-US" altLang="en-US" sz="1400" dirty="0"/>
          </a:p>
        </p:txBody>
      </p:sp>
      <p:sp>
        <p:nvSpPr>
          <p:cNvPr id="6" name="Rectangle 12">
            <a:extLst>
              <a:ext uri="{FF2B5EF4-FFF2-40B4-BE49-F238E27FC236}">
                <a16:creationId xmlns:a16="http://schemas.microsoft.com/office/drawing/2014/main" id="{64DE03A2-543F-5945-8F89-B791A94ACC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21FF7DDA-BDA1-D54A-886D-ED8BE58BBDD7}"/>
              </a:ext>
            </a:extLst>
          </p:cNvPr>
          <p:cNvSpPr>
            <a:spLocks noGrp="1" noChangeArrowheads="1"/>
          </p:cNvSpPr>
          <p:nvPr>
            <p:ph type="sldNum" sz="quarter" idx="12"/>
          </p:nvPr>
        </p:nvSpPr>
        <p:spPr>
          <a:ln/>
        </p:spPr>
        <p:txBody>
          <a:bodyPr/>
          <a:lstStyle>
            <a:lvl1pPr>
              <a:defRPr/>
            </a:lvl1pPr>
          </a:lstStyle>
          <a:p>
            <a:pPr>
              <a:defRPr/>
            </a:pPr>
            <a:fld id="{C7110AE7-5D50-7846-91C4-7DA9663490C0}" type="slidenum">
              <a:rPr lang="en-US" altLang="en-US"/>
              <a:pPr>
                <a:defRPr/>
              </a:pPr>
              <a:t>‹#›</a:t>
            </a:fld>
            <a:endParaRPr lang="en-US" altLang="en-US"/>
          </a:p>
        </p:txBody>
      </p:sp>
    </p:spTree>
    <p:extLst>
      <p:ext uri="{BB962C8B-B14F-4D97-AF65-F5344CB8AC3E}">
        <p14:creationId xmlns:p14="http://schemas.microsoft.com/office/powerpoint/2010/main" val="177731978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6AE5437-B0F6-2947-904A-B869A83CF891}"/>
              </a:ext>
            </a:extLst>
          </p:cNvPr>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kumimoji="1" lang="en-US" altLang="en-US" b="0">
              <a:latin typeface="Tahoma" panose="020B0604030504040204" pitchFamily="34" charset="0"/>
            </a:endParaRPr>
          </a:p>
        </p:txBody>
      </p:sp>
      <p:sp>
        <p:nvSpPr>
          <p:cNvPr id="1027" name="Rectangle 3">
            <a:extLst>
              <a:ext uri="{FF2B5EF4-FFF2-40B4-BE49-F238E27FC236}">
                <a16:creationId xmlns:a16="http://schemas.microsoft.com/office/drawing/2014/main" id="{B8BD17A5-2649-5341-BC83-FE83D54A9949}"/>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kumimoji="1" lang="en-US" altLang="en-US" b="0">
              <a:latin typeface="Tahoma" panose="020B0604030504040204" pitchFamily="34" charset="0"/>
            </a:endParaRPr>
          </a:p>
        </p:txBody>
      </p:sp>
      <p:sp>
        <p:nvSpPr>
          <p:cNvPr id="1028" name="Rectangle 4">
            <a:extLst>
              <a:ext uri="{FF2B5EF4-FFF2-40B4-BE49-F238E27FC236}">
                <a16:creationId xmlns:a16="http://schemas.microsoft.com/office/drawing/2014/main" id="{D706F569-290D-934A-B9CB-6F7F4854ED0E}"/>
              </a:ext>
            </a:extLst>
          </p:cNvPr>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kumimoji="1" lang="en-US" altLang="en-US" b="0">
              <a:latin typeface="Tahoma" panose="020B0604030504040204" pitchFamily="34" charset="0"/>
            </a:endParaRPr>
          </a:p>
        </p:txBody>
      </p:sp>
      <p:sp>
        <p:nvSpPr>
          <p:cNvPr id="1029" name="Rectangle 5">
            <a:extLst>
              <a:ext uri="{FF2B5EF4-FFF2-40B4-BE49-F238E27FC236}">
                <a16:creationId xmlns:a16="http://schemas.microsoft.com/office/drawing/2014/main" id="{32A6019C-1A06-CB4B-8C60-B62094BDF3F1}"/>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kumimoji="1" lang="en-US" altLang="en-US" b="0">
              <a:latin typeface="Tahoma" panose="020B0604030504040204" pitchFamily="34" charset="0"/>
            </a:endParaRPr>
          </a:p>
        </p:txBody>
      </p:sp>
      <p:sp>
        <p:nvSpPr>
          <p:cNvPr id="1030" name="Rectangle 6">
            <a:extLst>
              <a:ext uri="{FF2B5EF4-FFF2-40B4-BE49-F238E27FC236}">
                <a16:creationId xmlns:a16="http://schemas.microsoft.com/office/drawing/2014/main" id="{FA20F3D4-0E88-E246-BAF3-2B8DC0FF9F08}"/>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kumimoji="1" lang="en-US" altLang="en-US" b="0">
              <a:latin typeface="Tahoma" panose="020B0604030504040204" pitchFamily="34" charset="0"/>
            </a:endParaRPr>
          </a:p>
        </p:txBody>
      </p:sp>
      <p:sp>
        <p:nvSpPr>
          <p:cNvPr id="1031" name="Rectangle 7">
            <a:extLst>
              <a:ext uri="{FF2B5EF4-FFF2-40B4-BE49-F238E27FC236}">
                <a16:creationId xmlns:a16="http://schemas.microsoft.com/office/drawing/2014/main" id="{4858C88D-A162-1C43-B0E8-7DE084E6A64C}"/>
              </a:ext>
            </a:extLst>
          </p:cNvPr>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kumimoji="1" lang="en-US" altLang="en-US" b="0">
              <a:latin typeface="Tahoma" panose="020B0604030504040204" pitchFamily="34" charset="0"/>
            </a:endParaRPr>
          </a:p>
        </p:txBody>
      </p:sp>
      <p:sp>
        <p:nvSpPr>
          <p:cNvPr id="1032" name="Rectangle 8">
            <a:extLst>
              <a:ext uri="{FF2B5EF4-FFF2-40B4-BE49-F238E27FC236}">
                <a16:creationId xmlns:a16="http://schemas.microsoft.com/office/drawing/2014/main" id="{FC6C6F21-754D-544E-8FD1-419B5FB8D876}"/>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kumimoji="1" lang="en-US" altLang="en-US" b="0">
              <a:latin typeface="Tahoma" panose="020B0604030504040204" pitchFamily="34" charset="0"/>
            </a:endParaRPr>
          </a:p>
        </p:txBody>
      </p:sp>
      <p:sp>
        <p:nvSpPr>
          <p:cNvPr id="1033" name="Rectangle 9">
            <a:extLst>
              <a:ext uri="{FF2B5EF4-FFF2-40B4-BE49-F238E27FC236}">
                <a16:creationId xmlns:a16="http://schemas.microsoft.com/office/drawing/2014/main" id="{95462B9A-75B8-A04F-AA8C-64B4D800080B}"/>
              </a:ext>
            </a:extLst>
          </p:cNvPr>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a:extLst>
              <a:ext uri="{FF2B5EF4-FFF2-40B4-BE49-F238E27FC236}">
                <a16:creationId xmlns:a16="http://schemas.microsoft.com/office/drawing/2014/main" id="{09F6F76F-FEB3-6E4C-B756-6061D904ABD0}"/>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7" name="Rectangle 11">
            <a:extLst>
              <a:ext uri="{FF2B5EF4-FFF2-40B4-BE49-F238E27FC236}">
                <a16:creationId xmlns:a16="http://schemas.microsoft.com/office/drawing/2014/main" id="{755B584A-01FE-B342-9B71-BEC60D9A2270}"/>
              </a:ext>
            </a:extLst>
          </p:cNvPr>
          <p:cNvSpPr>
            <a:spLocks noGrp="1" noChangeArrowheads="1"/>
          </p:cNvSpPr>
          <p:nvPr>
            <p:ph type="dt" sz="half" idx="2"/>
          </p:nvPr>
        </p:nvSpPr>
        <p:spPr bwMode="auto">
          <a:xfrm>
            <a:off x="304800" y="6324600"/>
            <a:ext cx="19050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eaLnBrk="1" hangingPunct="1">
              <a:defRPr sz="1200" b="0">
                <a:latin typeface="Tahoma" panose="020B0604030504040204" pitchFamily="34" charset="0"/>
              </a:defRPr>
            </a:lvl1pPr>
          </a:lstStyle>
          <a:p>
            <a:pPr>
              <a:defRPr/>
            </a:pPr>
            <a:r>
              <a:rPr lang="en-US" altLang="en-US" dirty="0"/>
              <a:t>© Manfred Huber 2021</a:t>
            </a:r>
            <a:endParaRPr lang="en-US" altLang="en-US" sz="1400" dirty="0"/>
          </a:p>
        </p:txBody>
      </p:sp>
      <p:sp>
        <p:nvSpPr>
          <p:cNvPr id="4108" name="Rectangle 12">
            <a:extLst>
              <a:ext uri="{FF2B5EF4-FFF2-40B4-BE49-F238E27FC236}">
                <a16:creationId xmlns:a16="http://schemas.microsoft.com/office/drawing/2014/main" id="{BA68B754-CFB9-5F4D-8E7B-65C90364306A}"/>
              </a:ext>
            </a:extLst>
          </p:cNvPr>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ctr" eaLnBrk="1" hangingPunct="1">
              <a:defRPr sz="1400" b="0">
                <a:latin typeface="+mn-lt"/>
                <a:ea typeface="ＭＳ Ｐゴシック" charset="0"/>
                <a:cs typeface="+mn-cs"/>
              </a:defRPr>
            </a:lvl1pPr>
          </a:lstStyle>
          <a:p>
            <a:pPr>
              <a:defRPr/>
            </a:pPr>
            <a:endParaRPr lang="en-US"/>
          </a:p>
        </p:txBody>
      </p:sp>
      <p:sp>
        <p:nvSpPr>
          <p:cNvPr id="4109" name="Rectangle 13">
            <a:extLst>
              <a:ext uri="{FF2B5EF4-FFF2-40B4-BE49-F238E27FC236}">
                <a16:creationId xmlns:a16="http://schemas.microsoft.com/office/drawing/2014/main" id="{1EB52AF4-BEB6-7C4E-AFBF-01C2A1F7E47C}"/>
              </a:ext>
            </a:extLst>
          </p:cNvPr>
          <p:cNvSpPr>
            <a:spLocks noGrp="1" noChangeArrowheads="1"/>
          </p:cNvSpPr>
          <p:nvPr>
            <p:ph type="sldNum" sz="quarter" idx="4"/>
          </p:nvPr>
        </p:nvSpPr>
        <p:spPr bwMode="auto">
          <a:xfrm>
            <a:off x="6781800" y="6324600"/>
            <a:ext cx="21336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eaLnBrk="1" hangingPunct="1">
              <a:defRPr sz="1200" b="0">
                <a:latin typeface="Tahoma" panose="020B0604030504040204" pitchFamily="34" charset="0"/>
              </a:defRPr>
            </a:lvl1pPr>
          </a:lstStyle>
          <a:p>
            <a:pPr>
              <a:defRPr/>
            </a:pPr>
            <a:fld id="{C20E2FC5-B60A-E445-8197-6BCF54B5B3B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hf hdr="0" ftr="0"/>
  <p:txStyles>
    <p:titleStyle>
      <a:lvl1pPr algn="l" rtl="0" eaLnBrk="0" fontAlgn="base" hangingPunct="0">
        <a:spcBef>
          <a:spcPct val="0"/>
        </a:spcBef>
        <a:spcAft>
          <a:spcPct val="0"/>
        </a:spcAft>
        <a:defRPr sz="4400">
          <a:solidFill>
            <a:schemeClr val="tx2"/>
          </a:solidFill>
          <a:latin typeface="+mj-lt"/>
          <a:ea typeface="+mj-ea"/>
          <a:cs typeface="ＭＳ Ｐゴシック" charset="0"/>
        </a:defRPr>
      </a:lvl1pPr>
      <a:lvl2pPr algn="l" rtl="0" eaLnBrk="0" fontAlgn="base" hangingPunct="0">
        <a:spcBef>
          <a:spcPct val="0"/>
        </a:spcBef>
        <a:spcAft>
          <a:spcPct val="0"/>
        </a:spcAft>
        <a:defRPr sz="4400">
          <a:solidFill>
            <a:schemeClr val="tx2"/>
          </a:solidFill>
          <a:latin typeface="Tahoma"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ahoma"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ahoma"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ahoma"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ahoma" charset="0"/>
          <a:ea typeface="ＭＳ Ｐゴシック" charset="0"/>
        </a:defRPr>
      </a:lvl6pPr>
      <a:lvl7pPr marL="914400" algn="l" rtl="0" fontAlgn="base">
        <a:spcBef>
          <a:spcPct val="0"/>
        </a:spcBef>
        <a:spcAft>
          <a:spcPct val="0"/>
        </a:spcAft>
        <a:defRPr sz="4400">
          <a:solidFill>
            <a:schemeClr val="tx2"/>
          </a:solidFill>
          <a:latin typeface="Tahoma" charset="0"/>
          <a:ea typeface="ＭＳ Ｐゴシック" charset="0"/>
        </a:defRPr>
      </a:lvl7pPr>
      <a:lvl8pPr marL="1371600" algn="l" rtl="0" fontAlgn="base">
        <a:spcBef>
          <a:spcPct val="0"/>
        </a:spcBef>
        <a:spcAft>
          <a:spcPct val="0"/>
        </a:spcAft>
        <a:defRPr sz="4400">
          <a:solidFill>
            <a:schemeClr val="tx2"/>
          </a:solidFill>
          <a:latin typeface="Tahoma" charset="0"/>
          <a:ea typeface="ＭＳ Ｐゴシック" charset="0"/>
        </a:defRPr>
      </a:lvl8pPr>
      <a:lvl9pPr marL="1828800" algn="l" rtl="0" fontAlgn="base">
        <a:spcBef>
          <a:spcPct val="0"/>
        </a:spcBef>
        <a:spcAft>
          <a:spcPct val="0"/>
        </a:spcAft>
        <a:defRPr sz="4400">
          <a:solidFill>
            <a:schemeClr val="tx2"/>
          </a:solidFill>
          <a:latin typeface="Tahoma" charset="0"/>
          <a:ea typeface="ＭＳ Ｐゴシック"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3.wmf"/><Relationship Id="rId18" Type="http://schemas.openxmlformats.org/officeDocument/2006/relationships/oleObject" Target="../embeddings/oleObject8.bin"/><Relationship Id="rId3" Type="http://schemas.openxmlformats.org/officeDocument/2006/relationships/image" Target="../media/image17.png"/><Relationship Id="rId7" Type="http://schemas.openxmlformats.org/officeDocument/2006/relationships/image" Target="../media/image10.wmf"/><Relationship Id="rId12" Type="http://schemas.openxmlformats.org/officeDocument/2006/relationships/oleObject" Target="../embeddings/oleObject5.bin"/><Relationship Id="rId17" Type="http://schemas.openxmlformats.org/officeDocument/2006/relationships/image" Target="../media/image15.w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2.wmf"/><Relationship Id="rId5" Type="http://schemas.openxmlformats.org/officeDocument/2006/relationships/image" Target="../media/image9.wmf"/><Relationship Id="rId15" Type="http://schemas.openxmlformats.org/officeDocument/2006/relationships/image" Target="../media/image14.wmf"/><Relationship Id="rId10" Type="http://schemas.openxmlformats.org/officeDocument/2006/relationships/oleObject" Target="../embeddings/oleObject4.bin"/><Relationship Id="rId19" Type="http://schemas.openxmlformats.org/officeDocument/2006/relationships/image" Target="../media/image16.wmf"/><Relationship Id="rId4" Type="http://schemas.openxmlformats.org/officeDocument/2006/relationships/oleObject" Target="../embeddings/oleObject1.bin"/><Relationship Id="rId9" Type="http://schemas.openxmlformats.org/officeDocument/2006/relationships/image" Target="../media/image11.wmf"/><Relationship Id="rId1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hyperlink" Target="http://plane.ardupilot.com/wiki/"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2.xml"/><Relationship Id="rId4" Type="http://schemas.openxmlformats.org/officeDocument/2006/relationships/hyperlink" Target="http://plane.ardupilot.com/wik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wmf"/></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Date Placeholder 3">
            <a:extLst>
              <a:ext uri="{FF2B5EF4-FFF2-40B4-BE49-F238E27FC236}">
                <a16:creationId xmlns:a16="http://schemas.microsoft.com/office/drawing/2014/main" id="{1B0A99D6-5F87-CF45-AA78-84BB5E948562}"/>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15362" name="Slide Number Placeholder 5">
            <a:extLst>
              <a:ext uri="{FF2B5EF4-FFF2-40B4-BE49-F238E27FC236}">
                <a16:creationId xmlns:a16="http://schemas.microsoft.com/office/drawing/2014/main" id="{1597DBA5-5542-B642-BC7F-AB57A283147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1E41F33C-D1AD-B445-80E7-B6B9CB76EA21}" type="slidenum">
              <a:rPr lang="en-US" altLang="en-US" sz="1200" smtClean="0"/>
              <a:pPr>
                <a:spcBef>
                  <a:spcPct val="0"/>
                </a:spcBef>
                <a:buClrTx/>
                <a:buSzTx/>
                <a:buFontTx/>
                <a:buNone/>
              </a:pPr>
              <a:t>1</a:t>
            </a:fld>
            <a:endParaRPr lang="en-US" altLang="en-US" sz="1200"/>
          </a:p>
        </p:txBody>
      </p:sp>
      <p:sp>
        <p:nvSpPr>
          <p:cNvPr id="2050" name="Rectangle 2">
            <a:extLst>
              <a:ext uri="{FF2B5EF4-FFF2-40B4-BE49-F238E27FC236}">
                <a16:creationId xmlns:a16="http://schemas.microsoft.com/office/drawing/2014/main" id="{0152A438-C18B-B944-89A4-215426B21285}"/>
              </a:ext>
            </a:extLst>
          </p:cNvPr>
          <p:cNvSpPr>
            <a:spLocks noGrp="1" noChangeArrowheads="1"/>
          </p:cNvSpPr>
          <p:nvPr>
            <p:ph type="title"/>
          </p:nvPr>
        </p:nvSpPr>
        <p:spPr/>
        <p:txBody>
          <a:bodyPr/>
          <a:lstStyle/>
          <a:p>
            <a:pPr eaLnBrk="1" hangingPunct="1">
              <a:defRPr/>
            </a:pPr>
            <a:r>
              <a:rPr lang="en-US">
                <a:cs typeface="+mj-cs"/>
              </a:rPr>
              <a:t>Autonomous Robots</a:t>
            </a:r>
          </a:p>
        </p:txBody>
      </p:sp>
      <p:sp>
        <p:nvSpPr>
          <p:cNvPr id="2051" name="Rectangle 3">
            <a:extLst>
              <a:ext uri="{FF2B5EF4-FFF2-40B4-BE49-F238E27FC236}">
                <a16:creationId xmlns:a16="http://schemas.microsoft.com/office/drawing/2014/main" id="{C1AC27F9-EEE0-8641-9BC4-F97B4EE2E2DF}"/>
              </a:ext>
            </a:extLst>
          </p:cNvPr>
          <p:cNvSpPr>
            <a:spLocks noGrp="1" noChangeArrowheads="1"/>
          </p:cNvSpPr>
          <p:nvPr>
            <p:ph type="body" idx="1"/>
          </p:nvPr>
        </p:nvSpPr>
        <p:spPr>
          <a:xfrm>
            <a:off x="1182688" y="3352800"/>
            <a:ext cx="7046912" cy="2779713"/>
          </a:xfrm>
        </p:spPr>
        <p:txBody>
          <a:bodyPr/>
          <a:lstStyle/>
          <a:p>
            <a:pPr algn="ctr" eaLnBrk="1" hangingPunct="1">
              <a:buFont typeface="Wingdings" charset="0"/>
              <a:buNone/>
              <a:defRPr/>
            </a:pPr>
            <a:r>
              <a:rPr lang="en-US" sz="4400" dirty="0">
                <a:cs typeface="+mn-cs"/>
              </a:rPr>
              <a:t>Sensors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pPr algn="ctr"/>
            <a:r>
              <a:rPr lang="en-US" dirty="0"/>
              <a:t>Inertial Measurements</a:t>
            </a:r>
          </a:p>
        </p:txBody>
      </p:sp>
      <p:sp>
        <p:nvSpPr>
          <p:cNvPr id="6" name="Rectangle 3">
            <a:extLst>
              <a:ext uri="{FF2B5EF4-FFF2-40B4-BE49-F238E27FC236}">
                <a16:creationId xmlns:a16="http://schemas.microsoft.com/office/drawing/2014/main" id="{DFE6EE8A-844E-3C4D-ADD1-12070861B73C}"/>
              </a:ext>
            </a:extLst>
          </p:cNvPr>
          <p:cNvSpPr txBox="1">
            <a:spLocks noChangeArrowheads="1"/>
          </p:cNvSpPr>
          <p:nvPr/>
        </p:nvSpPr>
        <p:spPr bwMode="auto">
          <a:xfrm>
            <a:off x="1180699" y="2017712"/>
            <a:ext cx="7763275"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a:lstStyle>
          <a:p>
            <a:pPr eaLnBrk="1" hangingPunct="1"/>
            <a:r>
              <a:rPr lang="en-US" altLang="en-US" sz="2600" b="0" kern="0" dirty="0"/>
              <a:t>Gyroscopes can measure the gyroscopic effect or the effects of centrifugal and </a:t>
            </a:r>
            <a:r>
              <a:rPr lang="en-US" altLang="en-US" sz="2600" b="0" kern="0" dirty="0" err="1"/>
              <a:t>coriolis</a:t>
            </a:r>
            <a:r>
              <a:rPr lang="en-US" altLang="en-US" sz="2600" b="0" kern="0" dirty="0"/>
              <a:t> forces effect of accelerations on a mass</a:t>
            </a:r>
          </a:p>
          <a:p>
            <a:pPr lvl="1" eaLnBrk="1" hangingPunct="1"/>
            <a:r>
              <a:rPr lang="en-US" altLang="en-US" sz="2400" b="0" kern="0" dirty="0"/>
              <a:t>Mechanical gyroscopes use the fact</a:t>
            </a:r>
          </a:p>
          <a:p>
            <a:pPr marL="457200" lvl="1" indent="0" eaLnBrk="1" hangingPunct="1">
              <a:buNone/>
            </a:pPr>
            <a:r>
              <a:rPr lang="en-US" altLang="en-US" sz="2400" b="0" kern="0" dirty="0"/>
              <a:t>   that rotating masses stabilize the </a:t>
            </a:r>
          </a:p>
          <a:p>
            <a:pPr marL="457200" lvl="1" indent="0" eaLnBrk="1" hangingPunct="1">
              <a:buNone/>
            </a:pPr>
            <a:r>
              <a:rPr lang="en-US" altLang="en-US" sz="2400" b="0" kern="0" dirty="0"/>
              <a:t>   rotation axis to measure orientation</a:t>
            </a:r>
          </a:p>
          <a:p>
            <a:pPr marL="971550" lvl="1" indent="-457200" eaLnBrk="1" hangingPunct="1"/>
            <a:r>
              <a:rPr lang="en-US" altLang="en-US" sz="2600" b="0" kern="0" dirty="0"/>
              <a:t>MEMS gyroscopes measure centrifugal or </a:t>
            </a:r>
            <a:r>
              <a:rPr lang="en-US" altLang="en-US" sz="2600" b="0" kern="0" dirty="0" err="1"/>
              <a:t>coriolis</a:t>
            </a:r>
            <a:r>
              <a:rPr lang="en-US" altLang="en-US" sz="2600" b="0" kern="0" dirty="0"/>
              <a:t> forces cause by the </a:t>
            </a:r>
          </a:p>
          <a:p>
            <a:pPr marL="514350" lvl="1" indent="0" eaLnBrk="1" hangingPunct="1">
              <a:buNone/>
            </a:pPr>
            <a:r>
              <a:rPr lang="en-US" altLang="en-US" sz="2600" b="0" kern="0" dirty="0"/>
              <a:t>    rotation of a mass on the chip</a:t>
            </a:r>
          </a:p>
          <a:p>
            <a:pPr marL="1371600" lvl="2" indent="-457200" eaLnBrk="1" hangingPunct="1"/>
            <a:r>
              <a:rPr lang="en-US" altLang="en-US" sz="2200" b="0" kern="0" dirty="0"/>
              <a:t>Measure rotational velocity (not</a:t>
            </a:r>
          </a:p>
          <a:p>
            <a:pPr marL="914400" lvl="2" indent="0" eaLnBrk="1" hangingPunct="1">
              <a:buNone/>
            </a:pPr>
            <a:r>
              <a:rPr lang="en-US" altLang="en-US" sz="2200" b="0" kern="0" dirty="0"/>
              <a:t>     orientation (rate gyros)	</a:t>
            </a:r>
            <a:endParaRPr lang="en-US" altLang="en-US" sz="2000" b="0" kern="0" dirty="0"/>
          </a:p>
        </p:txBody>
      </p:sp>
      <p:pic>
        <p:nvPicPr>
          <p:cNvPr id="7" name="Picture 2">
            <a:extLst>
              <a:ext uri="{FF2B5EF4-FFF2-40B4-BE49-F238E27FC236}">
                <a16:creationId xmlns:a16="http://schemas.microsoft.com/office/drawing/2014/main" id="{97950229-E60E-6C40-AE0C-F9407ABF4E78}"/>
              </a:ext>
            </a:extLst>
          </p:cNvPr>
          <p:cNvPicPr>
            <a:picLocks noChangeAspect="1" noChangeArrowheads="1"/>
          </p:cNvPicPr>
          <p:nvPr/>
        </p:nvPicPr>
        <p:blipFill>
          <a:blip r:embed="rId3" cstate="print"/>
          <a:srcRect/>
          <a:stretch>
            <a:fillRect/>
          </a:stretch>
        </p:blipFill>
        <p:spPr bwMode="auto">
          <a:xfrm>
            <a:off x="6934200" y="2889006"/>
            <a:ext cx="1908599" cy="1835394"/>
          </a:xfrm>
          <a:prstGeom prst="rect">
            <a:avLst/>
          </a:prstGeom>
          <a:noFill/>
          <a:ln w="9525">
            <a:noFill/>
            <a:miter lim="800000"/>
            <a:headEnd/>
            <a:tailEnd/>
          </a:ln>
        </p:spPr>
      </p:pic>
      <p:grpSp>
        <p:nvGrpSpPr>
          <p:cNvPr id="10" name="Group 9">
            <a:extLst>
              <a:ext uri="{FF2B5EF4-FFF2-40B4-BE49-F238E27FC236}">
                <a16:creationId xmlns:a16="http://schemas.microsoft.com/office/drawing/2014/main" id="{1097FC4E-BC49-654C-8815-52A47D992886}"/>
              </a:ext>
            </a:extLst>
          </p:cNvPr>
          <p:cNvGrpSpPr/>
          <p:nvPr/>
        </p:nvGrpSpPr>
        <p:grpSpPr>
          <a:xfrm>
            <a:off x="6858000" y="5029200"/>
            <a:ext cx="2209799" cy="1723396"/>
            <a:chOff x="2626450" y="1613800"/>
            <a:chExt cx="6517550" cy="5012470"/>
          </a:xfrm>
        </p:grpSpPr>
        <p:sp>
          <p:nvSpPr>
            <p:cNvPr id="11" name="Oval 4">
              <a:extLst>
                <a:ext uri="{FF2B5EF4-FFF2-40B4-BE49-F238E27FC236}">
                  <a16:creationId xmlns:a16="http://schemas.microsoft.com/office/drawing/2014/main" id="{25E08CED-C960-5446-8785-95D0E7DED535}"/>
                </a:ext>
              </a:extLst>
            </p:cNvPr>
            <p:cNvSpPr>
              <a:spLocks noChangeArrowheads="1"/>
            </p:cNvSpPr>
            <p:nvPr/>
          </p:nvSpPr>
          <p:spPr bwMode="auto">
            <a:xfrm>
              <a:off x="2626450" y="2219426"/>
              <a:ext cx="4332244" cy="4406844"/>
            </a:xfrm>
            <a:prstGeom prst="ellipse">
              <a:avLst/>
            </a:prstGeom>
            <a:solidFill>
              <a:schemeClr val="bg1"/>
            </a:solidFill>
            <a:ln w="9525">
              <a:solidFill>
                <a:schemeClr val="tx1"/>
              </a:solidFill>
              <a:round/>
              <a:headEnd/>
              <a:tailEnd/>
            </a:ln>
          </p:spPr>
          <p:txBody>
            <a:bodyPr wrap="none" anchor="ctr"/>
            <a:lstStyle/>
            <a:p>
              <a:endParaRPr lang="en-US"/>
            </a:p>
          </p:txBody>
        </p:sp>
        <p:sp>
          <p:nvSpPr>
            <p:cNvPr id="12" name="Oval 6">
              <a:extLst>
                <a:ext uri="{FF2B5EF4-FFF2-40B4-BE49-F238E27FC236}">
                  <a16:creationId xmlns:a16="http://schemas.microsoft.com/office/drawing/2014/main" id="{53B79C76-4A07-7945-AF1A-0BE709420347}"/>
                </a:ext>
              </a:extLst>
            </p:cNvPr>
            <p:cNvSpPr>
              <a:spLocks noChangeArrowheads="1"/>
            </p:cNvSpPr>
            <p:nvPr/>
          </p:nvSpPr>
          <p:spPr bwMode="auto">
            <a:xfrm>
              <a:off x="2626450" y="2219426"/>
              <a:ext cx="4332244" cy="4406844"/>
            </a:xfrm>
            <a:prstGeom prst="ellipse">
              <a:avLst/>
            </a:prstGeom>
            <a:solidFill>
              <a:schemeClr val="accent6">
                <a:lumMod val="20000"/>
                <a:lumOff val="80000"/>
              </a:schemeClr>
            </a:solidFill>
            <a:ln w="9525">
              <a:solidFill>
                <a:schemeClr val="tx1"/>
              </a:solidFill>
              <a:round/>
              <a:headEnd/>
              <a:tailEnd/>
            </a:ln>
            <a:effectLst/>
          </p:spPr>
          <p:txBody>
            <a:bodyPr wrap="none" anchor="ctr"/>
            <a:lstStyle/>
            <a:p>
              <a:pPr>
                <a:defRPr/>
              </a:pPr>
              <a:endParaRPr lang="en-US"/>
            </a:p>
          </p:txBody>
        </p:sp>
        <p:sp>
          <p:nvSpPr>
            <p:cNvPr id="13" name="AutoShape 8">
              <a:extLst>
                <a:ext uri="{FF2B5EF4-FFF2-40B4-BE49-F238E27FC236}">
                  <a16:creationId xmlns:a16="http://schemas.microsoft.com/office/drawing/2014/main" id="{2279F7FC-1DC0-6744-A657-C7F66B8A9F80}"/>
                </a:ext>
              </a:extLst>
            </p:cNvPr>
            <p:cNvSpPr>
              <a:spLocks noChangeArrowheads="1"/>
            </p:cNvSpPr>
            <p:nvPr/>
          </p:nvSpPr>
          <p:spPr bwMode="auto">
            <a:xfrm rot="13659181">
              <a:off x="4945516" y="3364232"/>
              <a:ext cx="1823521" cy="293712"/>
            </a:xfrm>
            <a:prstGeom prst="flowChartTerminator">
              <a:avLst/>
            </a:prstGeom>
            <a:solidFill>
              <a:schemeClr val="bg1"/>
            </a:solidFill>
            <a:ln w="9525" algn="ctr">
              <a:solidFill>
                <a:schemeClr val="tx1"/>
              </a:solidFill>
              <a:miter lim="800000"/>
              <a:headEnd/>
              <a:tailEnd/>
            </a:ln>
          </p:spPr>
          <p:txBody>
            <a:bodyPr wrap="none" anchor="ctr"/>
            <a:lstStyle/>
            <a:p>
              <a:endParaRPr lang="en-US"/>
            </a:p>
          </p:txBody>
        </p:sp>
        <p:sp>
          <p:nvSpPr>
            <p:cNvPr id="14" name="Oval 9">
              <a:extLst>
                <a:ext uri="{FF2B5EF4-FFF2-40B4-BE49-F238E27FC236}">
                  <a16:creationId xmlns:a16="http://schemas.microsoft.com/office/drawing/2014/main" id="{89035588-42EF-2F49-AA5E-A19184BBF267}"/>
                </a:ext>
              </a:extLst>
            </p:cNvPr>
            <p:cNvSpPr>
              <a:spLocks noChangeArrowheads="1"/>
            </p:cNvSpPr>
            <p:nvPr/>
          </p:nvSpPr>
          <p:spPr bwMode="auto">
            <a:xfrm rot="2859181">
              <a:off x="5705317" y="3364232"/>
              <a:ext cx="303921" cy="293712"/>
            </a:xfrm>
            <a:prstGeom prst="ellipse">
              <a:avLst/>
            </a:prstGeom>
            <a:solidFill>
              <a:schemeClr val="accent1"/>
            </a:solidFill>
            <a:ln w="9525" algn="ctr">
              <a:solidFill>
                <a:schemeClr val="tx1"/>
              </a:solidFill>
              <a:round/>
              <a:headEnd/>
              <a:tailEnd/>
            </a:ln>
          </p:spPr>
          <p:txBody>
            <a:bodyPr wrap="none" anchor="ctr"/>
            <a:lstStyle/>
            <a:p>
              <a:endParaRPr lang="en-US"/>
            </a:p>
          </p:txBody>
        </p:sp>
        <p:sp>
          <p:nvSpPr>
            <p:cNvPr id="15" name="Line 18">
              <a:extLst>
                <a:ext uri="{FF2B5EF4-FFF2-40B4-BE49-F238E27FC236}">
                  <a16:creationId xmlns:a16="http://schemas.microsoft.com/office/drawing/2014/main" id="{88B585EF-14A9-9948-AE11-E5F7FAF6A11F}"/>
                </a:ext>
              </a:extLst>
            </p:cNvPr>
            <p:cNvSpPr>
              <a:spLocks noChangeShapeType="1"/>
            </p:cNvSpPr>
            <p:nvPr/>
          </p:nvSpPr>
          <p:spPr bwMode="auto">
            <a:xfrm rot="2859181">
              <a:off x="5804242" y="3623399"/>
              <a:ext cx="303921" cy="0"/>
            </a:xfrm>
            <a:prstGeom prst="line">
              <a:avLst/>
            </a:prstGeom>
            <a:noFill/>
            <a:ln w="9525">
              <a:solidFill>
                <a:schemeClr val="tx1"/>
              </a:solidFill>
              <a:prstDash val="dash"/>
              <a:round/>
              <a:headEnd/>
              <a:tailEnd/>
            </a:ln>
          </p:spPr>
          <p:txBody>
            <a:bodyPr wrap="none" anchor="ctr"/>
            <a:lstStyle/>
            <a:p>
              <a:endParaRPr lang="en-US"/>
            </a:p>
          </p:txBody>
        </p:sp>
        <p:sp>
          <p:nvSpPr>
            <p:cNvPr id="16" name="Line 27">
              <a:extLst>
                <a:ext uri="{FF2B5EF4-FFF2-40B4-BE49-F238E27FC236}">
                  <a16:creationId xmlns:a16="http://schemas.microsoft.com/office/drawing/2014/main" id="{F78F925D-6186-7E46-AB28-A757A13514AD}"/>
                </a:ext>
              </a:extLst>
            </p:cNvPr>
            <p:cNvSpPr>
              <a:spLocks noChangeShapeType="1"/>
            </p:cNvSpPr>
            <p:nvPr/>
          </p:nvSpPr>
          <p:spPr bwMode="auto">
            <a:xfrm flipV="1">
              <a:off x="4755859" y="1687566"/>
              <a:ext cx="0" cy="2811262"/>
            </a:xfrm>
            <a:prstGeom prst="line">
              <a:avLst/>
            </a:prstGeom>
            <a:noFill/>
            <a:ln w="25400">
              <a:solidFill>
                <a:schemeClr val="accent6">
                  <a:lumMod val="75000"/>
                </a:schemeClr>
              </a:solidFill>
              <a:prstDash val="dash"/>
              <a:round/>
              <a:headEnd/>
              <a:tailEnd type="arrow" w="med" len="med"/>
            </a:ln>
          </p:spPr>
          <p:txBody>
            <a:bodyPr wrap="none" anchor="ctr"/>
            <a:lstStyle/>
            <a:p>
              <a:endParaRPr lang="en-US"/>
            </a:p>
          </p:txBody>
        </p:sp>
        <p:sp>
          <p:nvSpPr>
            <p:cNvPr id="17" name="Line 28">
              <a:extLst>
                <a:ext uri="{FF2B5EF4-FFF2-40B4-BE49-F238E27FC236}">
                  <a16:creationId xmlns:a16="http://schemas.microsoft.com/office/drawing/2014/main" id="{038E6D0C-0258-2244-AF18-A218919A2246}"/>
                </a:ext>
              </a:extLst>
            </p:cNvPr>
            <p:cNvSpPr>
              <a:spLocks noChangeShapeType="1"/>
            </p:cNvSpPr>
            <p:nvPr/>
          </p:nvSpPr>
          <p:spPr bwMode="auto">
            <a:xfrm>
              <a:off x="4755859" y="4498828"/>
              <a:ext cx="3010543" cy="0"/>
            </a:xfrm>
            <a:prstGeom prst="line">
              <a:avLst/>
            </a:prstGeom>
            <a:noFill/>
            <a:ln w="25400">
              <a:solidFill>
                <a:schemeClr val="accent6">
                  <a:lumMod val="75000"/>
                </a:schemeClr>
              </a:solidFill>
              <a:prstDash val="dash"/>
              <a:round/>
              <a:headEnd/>
              <a:tailEnd type="arrow" w="med" len="med"/>
            </a:ln>
          </p:spPr>
          <p:txBody>
            <a:bodyPr wrap="none" anchor="ctr"/>
            <a:lstStyle/>
            <a:p>
              <a:endParaRPr lang="en-US"/>
            </a:p>
          </p:txBody>
        </p:sp>
        <p:sp>
          <p:nvSpPr>
            <p:cNvPr id="18" name="Line 29">
              <a:extLst>
                <a:ext uri="{FF2B5EF4-FFF2-40B4-BE49-F238E27FC236}">
                  <a16:creationId xmlns:a16="http://schemas.microsoft.com/office/drawing/2014/main" id="{514D1B46-B420-A640-9B7E-EE43607BD222}"/>
                </a:ext>
              </a:extLst>
            </p:cNvPr>
            <p:cNvSpPr>
              <a:spLocks noChangeShapeType="1"/>
            </p:cNvSpPr>
            <p:nvPr/>
          </p:nvSpPr>
          <p:spPr bwMode="auto">
            <a:xfrm flipV="1">
              <a:off x="4755859" y="2143447"/>
              <a:ext cx="2569975" cy="2355382"/>
            </a:xfrm>
            <a:prstGeom prst="line">
              <a:avLst/>
            </a:prstGeom>
            <a:noFill/>
            <a:ln w="25400">
              <a:solidFill>
                <a:srgbClr val="FF0000"/>
              </a:solidFill>
              <a:prstDash val="lgDash"/>
              <a:round/>
              <a:headEnd/>
              <a:tailEnd type="arrow" w="med" len="med"/>
            </a:ln>
          </p:spPr>
          <p:txBody>
            <a:bodyPr wrap="none" anchor="ctr"/>
            <a:lstStyle/>
            <a:p>
              <a:endParaRPr lang="en-US"/>
            </a:p>
          </p:txBody>
        </p:sp>
        <p:sp>
          <p:nvSpPr>
            <p:cNvPr id="19" name="Line 30">
              <a:extLst>
                <a:ext uri="{FF2B5EF4-FFF2-40B4-BE49-F238E27FC236}">
                  <a16:creationId xmlns:a16="http://schemas.microsoft.com/office/drawing/2014/main" id="{B878DE48-A38C-D943-B1D5-14662EEF4F34}"/>
                </a:ext>
              </a:extLst>
            </p:cNvPr>
            <p:cNvSpPr>
              <a:spLocks noChangeShapeType="1"/>
            </p:cNvSpPr>
            <p:nvPr/>
          </p:nvSpPr>
          <p:spPr bwMode="auto">
            <a:xfrm flipH="1" flipV="1">
              <a:off x="2920162" y="2219426"/>
              <a:ext cx="2202836" cy="2735282"/>
            </a:xfrm>
            <a:prstGeom prst="line">
              <a:avLst/>
            </a:prstGeom>
            <a:noFill/>
            <a:ln w="25400">
              <a:solidFill>
                <a:srgbClr val="FF0000"/>
              </a:solidFill>
              <a:prstDash val="lgDash"/>
              <a:round/>
              <a:headEnd/>
              <a:tailEnd type="arrow" w="med" len="med"/>
            </a:ln>
          </p:spPr>
          <p:txBody>
            <a:bodyPr wrap="none" anchor="ctr"/>
            <a:lstStyle/>
            <a:p>
              <a:endParaRPr lang="en-US"/>
            </a:p>
          </p:txBody>
        </p:sp>
        <p:sp>
          <p:nvSpPr>
            <p:cNvPr id="20" name="Arc 39">
              <a:extLst>
                <a:ext uri="{FF2B5EF4-FFF2-40B4-BE49-F238E27FC236}">
                  <a16:creationId xmlns:a16="http://schemas.microsoft.com/office/drawing/2014/main" id="{0548A637-52E7-D14C-83F6-8596F6342135}"/>
                </a:ext>
              </a:extLst>
            </p:cNvPr>
            <p:cNvSpPr>
              <a:spLocks/>
            </p:cNvSpPr>
            <p:nvPr/>
          </p:nvSpPr>
          <p:spPr bwMode="auto">
            <a:xfrm rot="9678759">
              <a:off x="4535575" y="4346868"/>
              <a:ext cx="367139" cy="455881"/>
            </a:xfrm>
            <a:custGeom>
              <a:avLst/>
              <a:gdLst>
                <a:gd name="T0" fmla="*/ 133509 w 21600"/>
                <a:gd name="T1" fmla="*/ 0 h 35890"/>
                <a:gd name="T2" fmla="*/ 262414 w 21600"/>
                <a:gd name="T3" fmla="*/ 457200 h 35890"/>
                <a:gd name="T4" fmla="*/ 0 w 21600"/>
                <a:gd name="T5" fmla="*/ 257708 h 35890"/>
                <a:gd name="T6" fmla="*/ 0 60000 65536"/>
                <a:gd name="T7" fmla="*/ 0 60000 65536"/>
                <a:gd name="T8" fmla="*/ 0 60000 65536"/>
                <a:gd name="T9" fmla="*/ 0 w 21600"/>
                <a:gd name="T10" fmla="*/ 0 h 35890"/>
                <a:gd name="T11" fmla="*/ 21600 w 21600"/>
                <a:gd name="T12" fmla="*/ 35890 h 35890"/>
              </a:gdLst>
              <a:ahLst/>
              <a:cxnLst>
                <a:cxn ang="T6">
                  <a:pos x="T0" y="T1"/>
                </a:cxn>
                <a:cxn ang="T7">
                  <a:pos x="T2" y="T3"/>
                </a:cxn>
                <a:cxn ang="T8">
                  <a:pos x="T4" y="T5"/>
                </a:cxn>
              </a:cxnLst>
              <a:rect l="T9" t="T10" r="T11" b="T12"/>
              <a:pathLst>
                <a:path w="21600" h="35890" fill="none" extrusionOk="0">
                  <a:moveTo>
                    <a:pt x="7569" y="-1"/>
                  </a:moveTo>
                  <a:cubicBezTo>
                    <a:pt x="16007" y="3156"/>
                    <a:pt x="21600" y="11220"/>
                    <a:pt x="21600" y="20230"/>
                  </a:cubicBezTo>
                  <a:cubicBezTo>
                    <a:pt x="21600" y="26150"/>
                    <a:pt x="19169" y="31812"/>
                    <a:pt x="14876" y="35889"/>
                  </a:cubicBezTo>
                </a:path>
                <a:path w="21600" h="35890" stroke="0" extrusionOk="0">
                  <a:moveTo>
                    <a:pt x="7569" y="-1"/>
                  </a:moveTo>
                  <a:cubicBezTo>
                    <a:pt x="16007" y="3156"/>
                    <a:pt x="21600" y="11220"/>
                    <a:pt x="21600" y="20230"/>
                  </a:cubicBezTo>
                  <a:cubicBezTo>
                    <a:pt x="21600" y="26150"/>
                    <a:pt x="19169" y="31812"/>
                    <a:pt x="14876" y="35889"/>
                  </a:cubicBezTo>
                  <a:lnTo>
                    <a:pt x="0" y="20230"/>
                  </a:lnTo>
                  <a:close/>
                </a:path>
              </a:pathLst>
            </a:custGeom>
            <a:noFill/>
            <a:ln w="25400">
              <a:solidFill>
                <a:srgbClr val="0070C0"/>
              </a:solidFill>
              <a:round/>
              <a:headEnd type="arrow" w="med" len="med"/>
              <a:tailEnd/>
            </a:ln>
          </p:spPr>
          <p:txBody>
            <a:bodyPr wrap="none" anchor="ctr"/>
            <a:lstStyle/>
            <a:p>
              <a:endParaRPr lang="en-US"/>
            </a:p>
          </p:txBody>
        </p:sp>
        <p:graphicFrame>
          <p:nvGraphicFramePr>
            <p:cNvPr id="21" name="Object 42">
              <a:extLst>
                <a:ext uri="{FF2B5EF4-FFF2-40B4-BE49-F238E27FC236}">
                  <a16:creationId xmlns:a16="http://schemas.microsoft.com/office/drawing/2014/main" id="{94F9D7E9-D07F-1C47-AA0A-D990EE64B8C8}"/>
                </a:ext>
              </a:extLst>
            </p:cNvPr>
            <p:cNvGraphicFramePr>
              <a:graphicFrameLocks noChangeAspect="1"/>
            </p:cNvGraphicFramePr>
            <p:nvPr/>
          </p:nvGraphicFramePr>
          <p:xfrm>
            <a:off x="4288594" y="4611172"/>
            <a:ext cx="421192" cy="612688"/>
          </p:xfrm>
          <a:graphic>
            <a:graphicData uri="http://schemas.openxmlformats.org/presentationml/2006/ole">
              <mc:AlternateContent xmlns:mc="http://schemas.openxmlformats.org/markup-compatibility/2006">
                <mc:Choice xmlns:v="urn:schemas-microsoft-com:vml" Requires="v">
                  <p:oleObj spid="_x0000_s94289" name="Equation" r:id="rId4" imgW="152280" imgH="215640" progId="Equation.3">
                    <p:embed/>
                  </p:oleObj>
                </mc:Choice>
                <mc:Fallback>
                  <p:oleObj name="Equation" r:id="rId4" imgW="152280" imgH="215640" progId="Equation.3">
                    <p:embed/>
                    <p:pic>
                      <p:nvPicPr>
                        <p:cNvPr id="37" name="Object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8594" y="4611172"/>
                          <a:ext cx="421192" cy="61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2" name="Straight Arrow Connector 21">
              <a:extLst>
                <a:ext uri="{FF2B5EF4-FFF2-40B4-BE49-F238E27FC236}">
                  <a16:creationId xmlns:a16="http://schemas.microsoft.com/office/drawing/2014/main" id="{4A06A068-1FF8-9541-A638-8A8300FEE930}"/>
                </a:ext>
              </a:extLst>
            </p:cNvPr>
            <p:cNvCxnSpPr/>
            <p:nvPr/>
          </p:nvCxnSpPr>
          <p:spPr bwMode="auto">
            <a:xfrm flipH="1" flipV="1">
              <a:off x="5523978" y="3118981"/>
              <a:ext cx="329826" cy="384820"/>
            </a:xfrm>
            <a:prstGeom prst="straightConnector1">
              <a:avLst/>
            </a:prstGeom>
            <a:noFill/>
            <a:ln w="25400" cap="flat" cmpd="sng" algn="ctr">
              <a:solidFill>
                <a:srgbClr val="0070C0"/>
              </a:solidFill>
              <a:prstDash val="solid"/>
              <a:round/>
              <a:headEnd type="none" w="med" len="med"/>
              <a:tailEnd type="arrow"/>
            </a:ln>
            <a:effectLst/>
          </p:spPr>
        </p:cxnSp>
        <p:graphicFrame>
          <p:nvGraphicFramePr>
            <p:cNvPr id="23" name="Object 42">
              <a:extLst>
                <a:ext uri="{FF2B5EF4-FFF2-40B4-BE49-F238E27FC236}">
                  <a16:creationId xmlns:a16="http://schemas.microsoft.com/office/drawing/2014/main" id="{20254A87-7FF3-3241-A170-C9D389C30AF2}"/>
                </a:ext>
              </a:extLst>
            </p:cNvPr>
            <p:cNvGraphicFramePr>
              <a:graphicFrameLocks noChangeAspect="1"/>
            </p:cNvGraphicFramePr>
            <p:nvPr/>
          </p:nvGraphicFramePr>
          <p:xfrm>
            <a:off x="5624186" y="2602693"/>
            <a:ext cx="333799" cy="584372"/>
          </p:xfrm>
          <a:graphic>
            <a:graphicData uri="http://schemas.openxmlformats.org/presentationml/2006/ole">
              <mc:AlternateContent xmlns:mc="http://schemas.openxmlformats.org/markup-compatibility/2006">
                <mc:Choice xmlns:v="urn:schemas-microsoft-com:vml" Requires="v">
                  <p:oleObj spid="_x0000_s94290" name="Equation" r:id="rId6" imgW="126720" imgH="215640" progId="Equation.3">
                    <p:embed/>
                  </p:oleObj>
                </mc:Choice>
                <mc:Fallback>
                  <p:oleObj name="Equation" r:id="rId6" imgW="126720" imgH="215640" progId="Equation.3">
                    <p:embed/>
                    <p:pic>
                      <p:nvPicPr>
                        <p:cNvPr id="39"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4186" y="2602693"/>
                          <a:ext cx="333799" cy="584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42">
              <a:extLst>
                <a:ext uri="{FF2B5EF4-FFF2-40B4-BE49-F238E27FC236}">
                  <a16:creationId xmlns:a16="http://schemas.microsoft.com/office/drawing/2014/main" id="{43A14C4D-55A8-084E-AF1B-134126FF9752}"/>
                </a:ext>
              </a:extLst>
            </p:cNvPr>
            <p:cNvGraphicFramePr>
              <a:graphicFrameLocks noChangeAspect="1"/>
            </p:cNvGraphicFramePr>
            <p:nvPr/>
          </p:nvGraphicFramePr>
          <p:xfrm>
            <a:off x="5523979" y="3696765"/>
            <a:ext cx="443922" cy="385528"/>
          </p:xfrm>
          <a:graphic>
            <a:graphicData uri="http://schemas.openxmlformats.org/presentationml/2006/ole">
              <mc:AlternateContent xmlns:mc="http://schemas.openxmlformats.org/markup-compatibility/2006">
                <mc:Choice xmlns:v="urn:schemas-microsoft-com:vml" Requires="v">
                  <p:oleObj spid="_x0000_s94291" name="Equation" r:id="rId8" imgW="164880" imgH="139680" progId="Equation.3">
                    <p:embed/>
                  </p:oleObj>
                </mc:Choice>
                <mc:Fallback>
                  <p:oleObj name="Equation" r:id="rId8" imgW="164880" imgH="139680" progId="Equation.3">
                    <p:embed/>
                    <p:pic>
                      <p:nvPicPr>
                        <p:cNvPr id="40" name="Object 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23979" y="3696765"/>
                          <a:ext cx="443922" cy="385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42">
              <a:extLst>
                <a:ext uri="{FF2B5EF4-FFF2-40B4-BE49-F238E27FC236}">
                  <a16:creationId xmlns:a16="http://schemas.microsoft.com/office/drawing/2014/main" id="{9DA333AA-55B2-1146-8713-5D4B95C86452}"/>
                </a:ext>
              </a:extLst>
            </p:cNvPr>
            <p:cNvGraphicFramePr>
              <a:graphicFrameLocks noChangeAspect="1"/>
            </p:cNvGraphicFramePr>
            <p:nvPr/>
          </p:nvGraphicFramePr>
          <p:xfrm>
            <a:off x="7202466" y="4285777"/>
            <a:ext cx="583033" cy="784715"/>
          </p:xfrm>
          <a:graphic>
            <a:graphicData uri="http://schemas.openxmlformats.org/presentationml/2006/ole">
              <mc:AlternateContent xmlns:mc="http://schemas.openxmlformats.org/markup-compatibility/2006">
                <mc:Choice xmlns:v="urn:schemas-microsoft-com:vml" Requires="v">
                  <p:oleObj spid="_x0000_s94292" name="Equation" r:id="rId10" imgW="164880" imgH="215640" progId="Equation.3">
                    <p:embed/>
                  </p:oleObj>
                </mc:Choice>
                <mc:Fallback>
                  <p:oleObj name="Equation" r:id="rId10" imgW="164880" imgH="215640" progId="Equation.3">
                    <p:embed/>
                    <p:pic>
                      <p:nvPicPr>
                        <p:cNvPr id="41"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02466" y="4285777"/>
                          <a:ext cx="583033" cy="784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42">
              <a:extLst>
                <a:ext uri="{FF2B5EF4-FFF2-40B4-BE49-F238E27FC236}">
                  <a16:creationId xmlns:a16="http://schemas.microsoft.com/office/drawing/2014/main" id="{FF8FB433-A306-AD4C-9C0F-BAEBDBBCEB82}"/>
                </a:ext>
              </a:extLst>
            </p:cNvPr>
            <p:cNvGraphicFramePr>
              <a:graphicFrameLocks noChangeAspect="1"/>
            </p:cNvGraphicFramePr>
            <p:nvPr/>
          </p:nvGraphicFramePr>
          <p:xfrm>
            <a:off x="4759891" y="1646813"/>
            <a:ext cx="489428" cy="612836"/>
          </p:xfrm>
          <a:graphic>
            <a:graphicData uri="http://schemas.openxmlformats.org/presentationml/2006/ole">
              <mc:AlternateContent xmlns:mc="http://schemas.openxmlformats.org/markup-compatibility/2006">
                <mc:Choice xmlns:v="urn:schemas-microsoft-com:vml" Requires="v">
                  <p:oleObj spid="_x0000_s94293" name="Equation" r:id="rId12" imgW="177480" imgH="215640" progId="Equation.3">
                    <p:embed/>
                  </p:oleObj>
                </mc:Choice>
                <mc:Fallback>
                  <p:oleObj name="Equation" r:id="rId12" imgW="177480" imgH="215640" progId="Equation.3">
                    <p:embed/>
                    <p:pic>
                      <p:nvPicPr>
                        <p:cNvPr id="42" name="Object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59891" y="1646813"/>
                          <a:ext cx="489428" cy="612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26">
              <a:extLst>
                <a:ext uri="{FF2B5EF4-FFF2-40B4-BE49-F238E27FC236}">
                  <a16:creationId xmlns:a16="http://schemas.microsoft.com/office/drawing/2014/main" id="{9DFA99EE-B661-A249-AEEC-1F1662F7640A}"/>
                </a:ext>
              </a:extLst>
            </p:cNvPr>
            <p:cNvGraphicFramePr>
              <a:graphicFrameLocks noChangeAspect="1"/>
            </p:cNvGraphicFramePr>
            <p:nvPr/>
          </p:nvGraphicFramePr>
          <p:xfrm>
            <a:off x="6576164" y="1613800"/>
            <a:ext cx="603297" cy="703516"/>
          </p:xfrm>
          <a:graphic>
            <a:graphicData uri="http://schemas.openxmlformats.org/presentationml/2006/ole">
              <mc:AlternateContent xmlns:mc="http://schemas.openxmlformats.org/markup-compatibility/2006">
                <mc:Choice xmlns:v="urn:schemas-microsoft-com:vml" Requires="v">
                  <p:oleObj spid="_x0000_s94294" name="Equation" r:id="rId14" imgW="190440" imgH="215640" progId="Equation.3">
                    <p:embed/>
                  </p:oleObj>
                </mc:Choice>
                <mc:Fallback>
                  <p:oleObj name="Equation" r:id="rId14" imgW="190440" imgH="215640" progId="Equation.3">
                    <p:embed/>
                    <p:pic>
                      <p:nvPicPr>
                        <p:cNvPr id="43" name="Object 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76164" y="1613800"/>
                          <a:ext cx="603297" cy="703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42">
              <a:extLst>
                <a:ext uri="{FF2B5EF4-FFF2-40B4-BE49-F238E27FC236}">
                  <a16:creationId xmlns:a16="http://schemas.microsoft.com/office/drawing/2014/main" id="{1B14075C-014A-F04F-9AA6-3026DA7D7FDB}"/>
                </a:ext>
              </a:extLst>
            </p:cNvPr>
            <p:cNvGraphicFramePr>
              <a:graphicFrameLocks noChangeAspect="1"/>
            </p:cNvGraphicFramePr>
            <p:nvPr/>
          </p:nvGraphicFramePr>
          <p:xfrm>
            <a:off x="3053178" y="1761443"/>
            <a:ext cx="566844" cy="661008"/>
          </p:xfrm>
          <a:graphic>
            <a:graphicData uri="http://schemas.openxmlformats.org/presentationml/2006/ole">
              <mc:AlternateContent xmlns:mc="http://schemas.openxmlformats.org/markup-compatibility/2006">
                <mc:Choice xmlns:v="urn:schemas-microsoft-com:vml" Requires="v">
                  <p:oleObj spid="_x0000_s94295" name="Equation" r:id="rId16" imgW="190440" imgH="215640" progId="Equation.3">
                    <p:embed/>
                  </p:oleObj>
                </mc:Choice>
                <mc:Fallback>
                  <p:oleObj name="Equation" r:id="rId16" imgW="190440" imgH="215640" progId="Equation.3">
                    <p:embed/>
                    <p:pic>
                      <p:nvPicPr>
                        <p:cNvPr id="44" name="Object 4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53178" y="1761443"/>
                          <a:ext cx="566844" cy="66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9" name="Straight Arrow Connector 28">
              <a:extLst>
                <a:ext uri="{FF2B5EF4-FFF2-40B4-BE49-F238E27FC236}">
                  <a16:creationId xmlns:a16="http://schemas.microsoft.com/office/drawing/2014/main" id="{C40AEC07-3169-5C4D-A06C-741CEEB5E0AC}"/>
                </a:ext>
              </a:extLst>
            </p:cNvPr>
            <p:cNvCxnSpPr/>
            <p:nvPr/>
          </p:nvCxnSpPr>
          <p:spPr bwMode="auto">
            <a:xfrm flipV="1">
              <a:off x="5837129" y="2855934"/>
              <a:ext cx="713983" cy="638828"/>
            </a:xfrm>
            <a:prstGeom prst="straightConnector1">
              <a:avLst/>
            </a:prstGeom>
            <a:noFill/>
            <a:ln w="44450" cap="flat" cmpd="sng" algn="ctr">
              <a:solidFill>
                <a:srgbClr val="1E562B"/>
              </a:solidFill>
              <a:prstDash val="solid"/>
              <a:round/>
              <a:headEnd type="none" w="med" len="med"/>
              <a:tailEnd type="arrow"/>
            </a:ln>
            <a:effectLst/>
          </p:spPr>
        </p:cxnSp>
        <p:graphicFrame>
          <p:nvGraphicFramePr>
            <p:cNvPr id="30" name="Object 11">
              <a:extLst>
                <a:ext uri="{FF2B5EF4-FFF2-40B4-BE49-F238E27FC236}">
                  <a16:creationId xmlns:a16="http://schemas.microsoft.com/office/drawing/2014/main" id="{C462B9E5-D124-DB43-95E9-C5FAA6715C7A}"/>
                </a:ext>
              </a:extLst>
            </p:cNvPr>
            <p:cNvGraphicFramePr>
              <a:graphicFrameLocks noChangeAspect="1"/>
            </p:cNvGraphicFramePr>
            <p:nvPr/>
          </p:nvGraphicFramePr>
          <p:xfrm>
            <a:off x="6618674" y="2764577"/>
            <a:ext cx="2525326" cy="1110047"/>
          </p:xfrm>
          <a:graphic>
            <a:graphicData uri="http://schemas.openxmlformats.org/presentationml/2006/ole">
              <mc:AlternateContent xmlns:mc="http://schemas.openxmlformats.org/markup-compatibility/2006">
                <mc:Choice xmlns:v="urn:schemas-microsoft-com:vml" Requires="v">
                  <p:oleObj spid="_x0000_s94296" name="Equation" r:id="rId18" imgW="1041120" imgH="457200" progId="Equation.3">
                    <p:embed/>
                  </p:oleObj>
                </mc:Choice>
                <mc:Fallback>
                  <p:oleObj name="Equation" r:id="rId18" imgW="1041120" imgH="457200" progId="Equation.3">
                    <p:embed/>
                    <p:pic>
                      <p:nvPicPr>
                        <p:cNvPr id="46"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618674" y="2764577"/>
                          <a:ext cx="2525326" cy="11100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8980558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pPr algn="ctr"/>
            <a:r>
              <a:rPr lang="en-US" dirty="0"/>
              <a:t>Inertial Measurements</a:t>
            </a:r>
          </a:p>
        </p:txBody>
      </p:sp>
      <p:sp>
        <p:nvSpPr>
          <p:cNvPr id="6" name="Rectangle 3">
            <a:extLst>
              <a:ext uri="{FF2B5EF4-FFF2-40B4-BE49-F238E27FC236}">
                <a16:creationId xmlns:a16="http://schemas.microsoft.com/office/drawing/2014/main" id="{DFE6EE8A-844E-3C4D-ADD1-12070861B73C}"/>
              </a:ext>
            </a:extLst>
          </p:cNvPr>
          <p:cNvSpPr txBox="1">
            <a:spLocks noChangeArrowheads="1"/>
          </p:cNvSpPr>
          <p:nvPr/>
        </p:nvSpPr>
        <p:spPr bwMode="auto">
          <a:xfrm>
            <a:off x="1180699" y="2017712"/>
            <a:ext cx="7763275"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a:lstStyle>
          <a:p>
            <a:pPr lvl="1" eaLnBrk="1" hangingPunct="1"/>
            <a:r>
              <a:rPr lang="en-US" altLang="en-US" sz="2600" b="0" kern="0" dirty="0"/>
              <a:t>Optical Gyroscopes use the time difference caused by the rotation on the light traveling through a curled fiber</a:t>
            </a:r>
          </a:p>
          <a:p>
            <a:pPr lvl="2" eaLnBrk="1" hangingPunct="1"/>
            <a:r>
              <a:rPr lang="en-US" altLang="en-US" sz="2200" b="0" kern="0" dirty="0"/>
              <a:t>Measure the phase shift between</a:t>
            </a:r>
          </a:p>
          <a:p>
            <a:pPr marL="914400" lvl="2" indent="0" eaLnBrk="1" hangingPunct="1">
              <a:buNone/>
            </a:pPr>
            <a:r>
              <a:rPr lang="en-US" altLang="en-US" sz="2200" b="0" kern="0" dirty="0"/>
              <a:t>   split beams traveling two different </a:t>
            </a:r>
          </a:p>
          <a:p>
            <a:pPr marL="914400" lvl="2" indent="0" eaLnBrk="1" hangingPunct="1">
              <a:buNone/>
            </a:pPr>
            <a:r>
              <a:rPr lang="en-US" altLang="en-US" sz="2200" b="0" kern="0" dirty="0"/>
              <a:t>   routes</a:t>
            </a:r>
          </a:p>
          <a:p>
            <a:pPr lvl="2" eaLnBrk="1" hangingPunct="1"/>
            <a:r>
              <a:rPr lang="en-US" altLang="en-US" sz="2200" b="0" kern="0" dirty="0"/>
              <a:t>Require no moving parts</a:t>
            </a:r>
          </a:p>
          <a:p>
            <a:pPr lvl="2" eaLnBrk="1" hangingPunct="1"/>
            <a:r>
              <a:rPr lang="en-US" altLang="en-US" sz="2200" b="0" kern="0" dirty="0"/>
              <a:t>Can be very precise but need to be </a:t>
            </a:r>
          </a:p>
          <a:p>
            <a:pPr marL="914400" lvl="2" indent="0" eaLnBrk="1" hangingPunct="1">
              <a:buNone/>
            </a:pPr>
            <a:r>
              <a:rPr lang="en-US" altLang="en-US" sz="2200" b="0" kern="0" dirty="0"/>
              <a:t>   careful to avoid phase-locking	</a:t>
            </a:r>
            <a:endParaRPr lang="en-US" altLang="en-US" sz="2000" b="0" kern="0" dirty="0"/>
          </a:p>
        </p:txBody>
      </p:sp>
      <p:pic>
        <p:nvPicPr>
          <p:cNvPr id="31" name="Picture 2">
            <a:extLst>
              <a:ext uri="{FF2B5EF4-FFF2-40B4-BE49-F238E27FC236}">
                <a16:creationId xmlns:a16="http://schemas.microsoft.com/office/drawing/2014/main" id="{808F5B39-3B93-F543-9032-AC51C85C58AE}"/>
              </a:ext>
            </a:extLst>
          </p:cNvPr>
          <p:cNvPicPr>
            <a:picLocks noChangeAspect="1" noChangeArrowheads="1"/>
          </p:cNvPicPr>
          <p:nvPr/>
        </p:nvPicPr>
        <p:blipFill>
          <a:blip r:embed="rId2" cstate="print"/>
          <a:srcRect/>
          <a:stretch>
            <a:fillRect/>
          </a:stretch>
        </p:blipFill>
        <p:spPr bwMode="auto">
          <a:xfrm>
            <a:off x="7162800" y="3059223"/>
            <a:ext cx="1915666" cy="3417777"/>
          </a:xfrm>
          <a:prstGeom prst="rect">
            <a:avLst/>
          </a:prstGeom>
          <a:noFill/>
          <a:ln w="9525">
            <a:noFill/>
            <a:miter lim="800000"/>
            <a:headEnd/>
            <a:tailEnd/>
          </a:ln>
        </p:spPr>
      </p:pic>
    </p:spTree>
    <p:extLst>
      <p:ext uri="{BB962C8B-B14F-4D97-AF65-F5344CB8AC3E}">
        <p14:creationId xmlns:p14="http://schemas.microsoft.com/office/powerpoint/2010/main" val="42116782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Date Placeholder 3">
            <a:extLst>
              <a:ext uri="{FF2B5EF4-FFF2-40B4-BE49-F238E27FC236}">
                <a16:creationId xmlns:a16="http://schemas.microsoft.com/office/drawing/2014/main" id="{27AC88F1-6CDD-C042-9A33-90B8E6E9E3C3}"/>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17410" name="Slide Number Placeholder 5">
            <a:extLst>
              <a:ext uri="{FF2B5EF4-FFF2-40B4-BE49-F238E27FC236}">
                <a16:creationId xmlns:a16="http://schemas.microsoft.com/office/drawing/2014/main" id="{1820C281-B33E-F440-ABDB-8B3EB82EF0B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E1172196-B613-A140-9A3F-0DD628AF9276}" type="slidenum">
              <a:rPr lang="en-US" altLang="en-US" sz="1200" smtClean="0"/>
              <a:pPr>
                <a:spcBef>
                  <a:spcPct val="0"/>
                </a:spcBef>
                <a:buClrTx/>
                <a:buSzTx/>
                <a:buFontTx/>
                <a:buNone/>
              </a:pPr>
              <a:t>12</a:t>
            </a:fld>
            <a:endParaRPr lang="en-US" altLang="en-US" sz="1200"/>
          </a:p>
        </p:txBody>
      </p:sp>
      <p:sp>
        <p:nvSpPr>
          <p:cNvPr id="107522" name="Rectangle 2">
            <a:extLst>
              <a:ext uri="{FF2B5EF4-FFF2-40B4-BE49-F238E27FC236}">
                <a16:creationId xmlns:a16="http://schemas.microsoft.com/office/drawing/2014/main" id="{6A277E2D-8BFE-4949-B9A0-D5BCAB483BA4}"/>
              </a:ext>
            </a:extLst>
          </p:cNvPr>
          <p:cNvSpPr>
            <a:spLocks noGrp="1" noChangeArrowheads="1"/>
          </p:cNvSpPr>
          <p:nvPr>
            <p:ph type="title"/>
          </p:nvPr>
        </p:nvSpPr>
        <p:spPr>
          <a:xfrm>
            <a:off x="1295400" y="617538"/>
            <a:ext cx="7772400" cy="1143000"/>
          </a:xfrm>
        </p:spPr>
        <p:txBody>
          <a:bodyPr/>
          <a:lstStyle/>
          <a:p>
            <a:pPr algn="ctr" eaLnBrk="1" hangingPunct="1">
              <a:defRPr/>
            </a:pPr>
            <a:r>
              <a:rPr lang="en-US" dirty="0">
                <a:cs typeface="+mj-cs"/>
              </a:rPr>
              <a:t>Internal vs. External Sensors</a:t>
            </a:r>
          </a:p>
        </p:txBody>
      </p:sp>
      <p:sp>
        <p:nvSpPr>
          <p:cNvPr id="17412" name="Rectangle 3">
            <a:extLst>
              <a:ext uri="{FF2B5EF4-FFF2-40B4-BE49-F238E27FC236}">
                <a16:creationId xmlns:a16="http://schemas.microsoft.com/office/drawing/2014/main" id="{1F5B3079-04B4-3342-9327-7381E6ED6966}"/>
              </a:ext>
            </a:extLst>
          </p:cNvPr>
          <p:cNvSpPr>
            <a:spLocks noGrp="1" noChangeArrowheads="1"/>
          </p:cNvSpPr>
          <p:nvPr>
            <p:ph type="body" idx="1"/>
          </p:nvPr>
        </p:nvSpPr>
        <p:spPr>
          <a:xfrm>
            <a:off x="1182688" y="2057400"/>
            <a:ext cx="7772400" cy="4535488"/>
          </a:xfrm>
        </p:spPr>
        <p:txBody>
          <a:bodyPr/>
          <a:lstStyle/>
          <a:p>
            <a:pPr eaLnBrk="1" hangingPunct="1">
              <a:lnSpc>
                <a:spcPct val="110000"/>
              </a:lnSpc>
            </a:pPr>
            <a:r>
              <a:rPr lang="en-US" altLang="en-US" sz="2700" dirty="0"/>
              <a:t>Internal sensors can measure the orientation of joints and accelerations and rotational velocities</a:t>
            </a:r>
          </a:p>
          <a:p>
            <a:pPr lvl="1" eaLnBrk="1" hangingPunct="1">
              <a:lnSpc>
                <a:spcPct val="110000"/>
              </a:lnSpc>
            </a:pPr>
            <a:r>
              <a:rPr lang="en-US" altLang="en-US" sz="2300" dirty="0"/>
              <a:t>Odometry will drift over time when errors in these measurements accumulate</a:t>
            </a:r>
          </a:p>
          <a:p>
            <a:pPr lvl="2" eaLnBrk="1" hangingPunct="1">
              <a:lnSpc>
                <a:spcPct val="110000"/>
              </a:lnSpc>
            </a:pPr>
            <a:r>
              <a:rPr lang="en-US" altLang="en-US" sz="1900" dirty="0"/>
              <a:t>Errors in position estimates from internal sensors only tend to accumulate over time</a:t>
            </a:r>
          </a:p>
          <a:p>
            <a:pPr lvl="2" eaLnBrk="1" hangingPunct="1">
              <a:lnSpc>
                <a:spcPct val="110000"/>
              </a:lnSpc>
            </a:pPr>
            <a:r>
              <a:rPr lang="en-US" altLang="en-US" sz="1900" dirty="0"/>
              <a:t>The system will eventually get lost</a:t>
            </a:r>
          </a:p>
          <a:p>
            <a:pPr eaLnBrk="1" hangingPunct="1">
              <a:lnSpc>
                <a:spcPct val="110000"/>
              </a:lnSpc>
            </a:pPr>
            <a:r>
              <a:rPr lang="en-US" altLang="en-US" sz="2800" dirty="0"/>
              <a:t>External sensors measure properties of objects in the environment</a:t>
            </a:r>
          </a:p>
          <a:p>
            <a:pPr lvl="1" eaLnBrk="1" hangingPunct="1">
              <a:lnSpc>
                <a:spcPct val="110000"/>
              </a:lnSpc>
            </a:pPr>
            <a:r>
              <a:rPr lang="en-US" altLang="en-US" sz="2400" dirty="0"/>
              <a:t>Errors in their measurements do not accumulate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Global Positioning System (GPS)</a:t>
            </a:r>
          </a:p>
        </p:txBody>
      </p:sp>
      <p:sp>
        <p:nvSpPr>
          <p:cNvPr id="3" name="Content Placeholder 2"/>
          <p:cNvSpPr>
            <a:spLocks noGrp="1"/>
          </p:cNvSpPr>
          <p:nvPr>
            <p:ph idx="1"/>
          </p:nvPr>
        </p:nvSpPr>
        <p:spPr>
          <a:xfrm>
            <a:off x="3657600" y="1996028"/>
            <a:ext cx="4953000" cy="4411662"/>
          </a:xfrm>
        </p:spPr>
        <p:txBody>
          <a:bodyPr/>
          <a:lstStyle/>
          <a:p>
            <a:pPr>
              <a:spcBef>
                <a:spcPts val="3000"/>
              </a:spcBef>
            </a:pPr>
            <a:r>
              <a:rPr lang="en-US" sz="2200" dirty="0"/>
              <a:t>Consists of a satellite-based navigation system made up of a network of 24 satellites.</a:t>
            </a:r>
          </a:p>
          <a:p>
            <a:pPr>
              <a:spcBef>
                <a:spcPts val="3000"/>
              </a:spcBef>
            </a:pPr>
            <a:r>
              <a:rPr lang="en-US" sz="2200" dirty="0"/>
              <a:t>GPS positioning information can be improved by obtaining additional information from fixed ground facilities. These enhancement strategies are referred to as Differential GPS and commonly uses the WAAS (Wide Area Augmentation System)</a:t>
            </a:r>
          </a:p>
          <a:p>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981200"/>
            <a:ext cx="1676400" cy="1676400"/>
          </a:xfrm>
          <a:prstGeom prst="rect">
            <a:avLst/>
          </a:prstGeom>
        </p:spPr>
      </p:pic>
      <p:sp>
        <p:nvSpPr>
          <p:cNvPr id="5" name="TextBox 4"/>
          <p:cNvSpPr txBox="1"/>
          <p:nvPr/>
        </p:nvSpPr>
        <p:spPr>
          <a:xfrm>
            <a:off x="457200" y="3643244"/>
            <a:ext cx="2286000" cy="558615"/>
          </a:xfrm>
          <a:prstGeom prst="rect">
            <a:avLst/>
          </a:prstGeom>
          <a:noFill/>
        </p:spPr>
        <p:txBody>
          <a:bodyPr wrap="square" rtlCol="0">
            <a:spAutoFit/>
          </a:bodyPr>
          <a:lstStyle/>
          <a:p>
            <a:r>
              <a:rPr lang="en-US" sz="1200" dirty="0"/>
              <a:t>http://www.pocketgpsworld.com/howgpsworks.php</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191000"/>
            <a:ext cx="2895600" cy="1732410"/>
          </a:xfrm>
          <a:prstGeom prst="rect">
            <a:avLst/>
          </a:prstGeom>
        </p:spPr>
      </p:pic>
      <p:sp>
        <p:nvSpPr>
          <p:cNvPr id="7" name="TextBox 6"/>
          <p:cNvSpPr txBox="1"/>
          <p:nvPr/>
        </p:nvSpPr>
        <p:spPr>
          <a:xfrm>
            <a:off x="685800" y="6060621"/>
            <a:ext cx="2249334" cy="989623"/>
          </a:xfrm>
          <a:prstGeom prst="rect">
            <a:avLst/>
          </a:prstGeom>
          <a:noFill/>
        </p:spPr>
        <p:txBody>
          <a:bodyPr wrap="none" rtlCol="0">
            <a:spAutoFit/>
          </a:bodyPr>
          <a:lstStyle/>
          <a:p>
            <a:r>
              <a:rPr lang="en-US" sz="1200" dirty="0">
                <a:hlinkClick r:id="rId4"/>
              </a:rPr>
              <a:t>http://plane.ardupilot.com/wiki/</a:t>
            </a:r>
            <a:endParaRPr lang="en-US" sz="1200" dirty="0"/>
          </a:p>
          <a:p>
            <a:r>
              <a:rPr lang="en-US" sz="1200" dirty="0"/>
              <a:t>common-</a:t>
            </a:r>
            <a:r>
              <a:rPr lang="en-US" sz="1200" dirty="0" err="1"/>
              <a:t>gps</a:t>
            </a:r>
            <a:r>
              <a:rPr lang="en-US" sz="1200" dirty="0"/>
              <a:t>-how-it-works/</a:t>
            </a:r>
          </a:p>
        </p:txBody>
      </p:sp>
    </p:spTree>
    <p:extLst>
      <p:ext uri="{BB962C8B-B14F-4D97-AF65-F5344CB8AC3E}">
        <p14:creationId xmlns:p14="http://schemas.microsoft.com/office/powerpoint/2010/main" val="17470085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GPS</a:t>
            </a:r>
          </a:p>
        </p:txBody>
      </p:sp>
      <p:sp>
        <p:nvSpPr>
          <p:cNvPr id="3" name="Content Placeholder 2"/>
          <p:cNvSpPr>
            <a:spLocks noGrp="1"/>
          </p:cNvSpPr>
          <p:nvPr>
            <p:ph idx="1"/>
          </p:nvPr>
        </p:nvSpPr>
        <p:spPr>
          <a:xfrm>
            <a:off x="4419600" y="1871663"/>
            <a:ext cx="4267200" cy="2776537"/>
          </a:xfrm>
        </p:spPr>
        <p:txBody>
          <a:bodyPr/>
          <a:lstStyle/>
          <a:p>
            <a:r>
              <a:rPr lang="en-US" sz="2000" dirty="0" err="1"/>
              <a:t>Ionospheric</a:t>
            </a:r>
            <a:r>
              <a:rPr lang="en-US" sz="2000" dirty="0"/>
              <a:t> perturbations and magnetic storms (solar activity) can cause signal delays. This can be partially compensated using SBAS and L1 / L2 decoding.</a:t>
            </a:r>
          </a:p>
          <a:p>
            <a:pPr>
              <a:spcBef>
                <a:spcPts val="1800"/>
              </a:spcBef>
            </a:pPr>
            <a:r>
              <a:rPr lang="en-US" sz="2000" dirty="0" err="1"/>
              <a:t>Multipathing</a:t>
            </a:r>
            <a:r>
              <a:rPr lang="en-US" sz="2000" dirty="0"/>
              <a:t> is causing GPS position errors that are difficult to detect and compensate for. Multiple GNSS receivers are better suited to filter out </a:t>
            </a:r>
            <a:r>
              <a:rPr lang="en-US" sz="2000" dirty="0" err="1"/>
              <a:t>multipathing</a:t>
            </a:r>
            <a:r>
              <a:rPr lang="en-US" sz="2000" dirty="0"/>
              <a:t> thanks to a higher number of visible satellites at the same time.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828800"/>
            <a:ext cx="3390472" cy="1828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4038600"/>
            <a:ext cx="3209925" cy="2552700"/>
          </a:xfrm>
          <a:prstGeom prst="rect">
            <a:avLst/>
          </a:prstGeom>
        </p:spPr>
      </p:pic>
      <p:sp>
        <p:nvSpPr>
          <p:cNvPr id="6" name="Rectangle 5"/>
          <p:cNvSpPr/>
          <p:nvPr/>
        </p:nvSpPr>
        <p:spPr>
          <a:xfrm>
            <a:off x="6172200" y="6240902"/>
            <a:ext cx="2514600" cy="461665"/>
          </a:xfrm>
          <a:prstGeom prst="rect">
            <a:avLst/>
          </a:prstGeom>
        </p:spPr>
        <p:txBody>
          <a:bodyPr wrap="square">
            <a:spAutoFit/>
          </a:bodyPr>
          <a:lstStyle/>
          <a:p>
            <a:r>
              <a:rPr lang="en-US" sz="1200" dirty="0">
                <a:solidFill>
                  <a:srgbClr val="0070C0"/>
                </a:solidFill>
                <a:hlinkClick r:id="rId4"/>
              </a:rPr>
              <a:t>http://plane.ardupilot.com/wiki/</a:t>
            </a:r>
            <a:endParaRPr lang="en-US" sz="1200" dirty="0">
              <a:solidFill>
                <a:srgbClr val="0070C0"/>
              </a:solidFill>
            </a:endParaRPr>
          </a:p>
          <a:p>
            <a:r>
              <a:rPr lang="en-US" sz="1200" dirty="0">
                <a:solidFill>
                  <a:srgbClr val="0070C0"/>
                </a:solidFill>
              </a:rPr>
              <a:t>common-</a:t>
            </a:r>
            <a:r>
              <a:rPr lang="en-US" sz="1200" dirty="0" err="1">
                <a:solidFill>
                  <a:srgbClr val="0070C0"/>
                </a:solidFill>
              </a:rPr>
              <a:t>gps</a:t>
            </a:r>
            <a:r>
              <a:rPr lang="en-US" sz="1200" dirty="0">
                <a:solidFill>
                  <a:srgbClr val="0070C0"/>
                </a:solidFill>
              </a:rPr>
              <a:t>-how-it-works/</a:t>
            </a:r>
          </a:p>
        </p:txBody>
      </p:sp>
    </p:spTree>
    <p:extLst>
      <p:ext uri="{BB962C8B-B14F-4D97-AF65-F5344CB8AC3E}">
        <p14:creationId xmlns:p14="http://schemas.microsoft.com/office/powerpoint/2010/main" val="22119905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a:noFill/>
        </p:spPr>
        <p:txBody>
          <a:bodyPr/>
          <a:lstStyle/>
          <a:p>
            <a:pPr eaLnBrk="1" hangingPunct="1"/>
            <a:r>
              <a:rPr lang="en-US" altLang="en-US" dirty="0"/>
              <a:t>Proximity Sensors</a:t>
            </a:r>
          </a:p>
        </p:txBody>
      </p:sp>
      <p:sp>
        <p:nvSpPr>
          <p:cNvPr id="47107" name="Rectangle 5"/>
          <p:cNvSpPr>
            <a:spLocks noGrp="1" noChangeArrowheads="1"/>
          </p:cNvSpPr>
          <p:nvPr>
            <p:ph type="body" idx="1"/>
          </p:nvPr>
        </p:nvSpPr>
        <p:spPr>
          <a:xfrm>
            <a:off x="457200" y="1919793"/>
            <a:ext cx="8229600" cy="4010602"/>
          </a:xfrm>
          <a:noFill/>
        </p:spPr>
        <p:txBody>
          <a:bodyPr/>
          <a:lstStyle/>
          <a:p>
            <a:pPr eaLnBrk="1" hangingPunct="1"/>
            <a:r>
              <a:rPr lang="en-US" altLang="en-US" sz="2600" dirty="0"/>
              <a:t>Proximity sensors measure the distance to objects in the environment</a:t>
            </a:r>
          </a:p>
          <a:p>
            <a:pPr lvl="1" eaLnBrk="1" hangingPunct="1"/>
            <a:r>
              <a:rPr lang="en-US" altLang="en-US" sz="3200" dirty="0"/>
              <a:t>Laser range finding (LADAR)</a:t>
            </a:r>
          </a:p>
          <a:p>
            <a:pPr lvl="1" eaLnBrk="1" hangingPunct="1"/>
            <a:r>
              <a:rPr lang="en-US" altLang="en-US" sz="3200" dirty="0"/>
              <a:t>Radar</a:t>
            </a:r>
          </a:p>
          <a:p>
            <a:pPr lvl="1" eaLnBrk="1" hangingPunct="1"/>
            <a:r>
              <a:rPr lang="en-US" altLang="en-US" sz="3200" dirty="0"/>
              <a:t>Machine Vision</a:t>
            </a:r>
          </a:p>
          <a:p>
            <a:pPr lvl="1" eaLnBrk="1" hangingPunct="1"/>
            <a:r>
              <a:rPr lang="en-US" altLang="en-US" sz="3200" dirty="0"/>
              <a:t>Ultrasonic </a:t>
            </a:r>
          </a:p>
          <a:p>
            <a:pPr lvl="1" eaLnBrk="1" hangingPunct="1"/>
            <a:r>
              <a:rPr lang="en-US" altLang="en-US" sz="3200" dirty="0"/>
              <a:t>Infrared</a:t>
            </a:r>
          </a:p>
          <a:p>
            <a:pPr lvl="1" eaLnBrk="1" hangingPunct="1"/>
            <a:r>
              <a:rPr lang="en-US" altLang="en-US" sz="3200" dirty="0"/>
              <a:t>Tactile sensor</a:t>
            </a:r>
          </a:p>
          <a:p>
            <a:pPr lvl="1" eaLnBrk="1" hangingPunct="1"/>
            <a:endParaRPr lang="en-US" altLang="en-US" sz="3200" dirty="0"/>
          </a:p>
          <a:p>
            <a:pPr lvl="1" eaLnBrk="1" hangingPunct="1"/>
            <a:endParaRPr lang="en-US" altLang="en-US" sz="3200" dirty="0"/>
          </a:p>
          <a:p>
            <a:pPr lvl="1" eaLnBrk="1" hangingPunct="1"/>
            <a:endParaRPr lang="en-US" altLang="en-US" sz="3200" dirty="0"/>
          </a:p>
        </p:txBody>
      </p:sp>
    </p:spTree>
    <p:extLst>
      <p:ext uri="{BB962C8B-B14F-4D97-AF65-F5344CB8AC3E}">
        <p14:creationId xmlns:p14="http://schemas.microsoft.com/office/powerpoint/2010/main" val="370747711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dirty="0"/>
              <a:t>Tactile sensors</a:t>
            </a:r>
          </a:p>
        </p:txBody>
      </p:sp>
      <p:sp>
        <p:nvSpPr>
          <p:cNvPr id="55299" name="Rectangle 3"/>
          <p:cNvSpPr>
            <a:spLocks noGrp="1" noChangeArrowheads="1"/>
          </p:cNvSpPr>
          <p:nvPr>
            <p:ph type="body" idx="1"/>
          </p:nvPr>
        </p:nvSpPr>
        <p:spPr>
          <a:xfrm>
            <a:off x="4038600" y="1981200"/>
            <a:ext cx="4800600" cy="4191000"/>
          </a:xfrm>
        </p:spPr>
        <p:txBody>
          <a:bodyPr/>
          <a:lstStyle/>
          <a:p>
            <a:pPr eaLnBrk="1" hangingPunct="1">
              <a:lnSpc>
                <a:spcPct val="90000"/>
              </a:lnSpc>
              <a:spcBef>
                <a:spcPts val="1800"/>
              </a:spcBef>
            </a:pPr>
            <a:r>
              <a:rPr lang="en-US" altLang="en-US" sz="2200" dirty="0"/>
              <a:t>Tactile sensors are basically bump sensors.  They are mechanical devices that close an electromechanical switch.</a:t>
            </a:r>
          </a:p>
          <a:p>
            <a:pPr eaLnBrk="1" hangingPunct="1">
              <a:lnSpc>
                <a:spcPct val="90000"/>
              </a:lnSpc>
              <a:spcBef>
                <a:spcPts val="1800"/>
              </a:spcBef>
            </a:pPr>
            <a:r>
              <a:rPr lang="en-US" altLang="en-US" sz="2200" dirty="0"/>
              <a:t>The switch closure acts as a binary input to the control system.</a:t>
            </a:r>
          </a:p>
          <a:p>
            <a:pPr eaLnBrk="1" hangingPunct="1">
              <a:lnSpc>
                <a:spcPct val="90000"/>
              </a:lnSpc>
              <a:spcBef>
                <a:spcPts val="1800"/>
              </a:spcBef>
            </a:pPr>
            <a:r>
              <a:rPr lang="en-US" altLang="en-US" sz="2200" dirty="0"/>
              <a:t>Typically used in small low-cost system.  Requires low vehicle speeds and mass.  Used frequently in biologically inspired behavior-based systems.</a:t>
            </a:r>
          </a:p>
        </p:txBody>
      </p:sp>
      <p:sp>
        <p:nvSpPr>
          <p:cNvPr id="55300" name="Rectangle 4"/>
          <p:cNvSpPr>
            <a:spLocks noChangeArrowheads="1"/>
          </p:cNvSpPr>
          <p:nvPr/>
        </p:nvSpPr>
        <p:spPr bwMode="auto">
          <a:xfrm>
            <a:off x="225425" y="3717925"/>
            <a:ext cx="3432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altLang="en-US" sz="1000" dirty="0"/>
              <a:t>http://www.wireless-earth.de/private/mindstorms_eng.html</a:t>
            </a:r>
          </a:p>
        </p:txBody>
      </p:sp>
      <p:pic>
        <p:nvPicPr>
          <p:cNvPr id="55301" name="Picture 5" descr="tactile sen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89125"/>
            <a:ext cx="32766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Rectangle 6"/>
          <p:cNvSpPr>
            <a:spLocks noChangeArrowheads="1"/>
          </p:cNvSpPr>
          <p:nvPr/>
        </p:nvSpPr>
        <p:spPr bwMode="auto">
          <a:xfrm>
            <a:off x="533400" y="6613525"/>
            <a:ext cx="2717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altLang="en-US" sz="1000" dirty="0"/>
              <a:t>http://ni.www.techfak.uni-bielefeld.de/robotics</a:t>
            </a:r>
          </a:p>
        </p:txBody>
      </p:sp>
      <p:pic>
        <p:nvPicPr>
          <p:cNvPr id="55303" name="Picture 7" descr="sensor_mit_halb0_s_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156075"/>
            <a:ext cx="32766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256420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a:t>Infrared Sensors</a:t>
            </a:r>
          </a:p>
        </p:txBody>
      </p:sp>
      <p:sp>
        <p:nvSpPr>
          <p:cNvPr id="54275" name="Rectangle 3"/>
          <p:cNvSpPr>
            <a:spLocks noGrp="1" noChangeArrowheads="1"/>
          </p:cNvSpPr>
          <p:nvPr>
            <p:ph type="body" idx="1"/>
          </p:nvPr>
        </p:nvSpPr>
        <p:spPr>
          <a:xfrm>
            <a:off x="3352800" y="1828800"/>
            <a:ext cx="5545540" cy="4648200"/>
          </a:xfrm>
        </p:spPr>
        <p:txBody>
          <a:bodyPr/>
          <a:lstStyle/>
          <a:p>
            <a:pPr eaLnBrk="1" hangingPunct="1">
              <a:lnSpc>
                <a:spcPct val="80000"/>
              </a:lnSpc>
              <a:spcBef>
                <a:spcPts val="1200"/>
              </a:spcBef>
            </a:pPr>
            <a:r>
              <a:rPr lang="en-US" altLang="en-US" sz="1900" dirty="0"/>
              <a:t>IR rangers use triangulation and a small linear CCD array to compute the distance and/or presence of objects in the field of view.  </a:t>
            </a:r>
          </a:p>
          <a:p>
            <a:pPr eaLnBrk="1" hangingPunct="1">
              <a:lnSpc>
                <a:spcPct val="80000"/>
              </a:lnSpc>
              <a:spcBef>
                <a:spcPts val="1200"/>
              </a:spcBef>
            </a:pPr>
            <a:r>
              <a:rPr lang="en-US" altLang="en-US" sz="1900" dirty="0"/>
              <a:t>The basic idea is this: a pulse of IR light is emitted by the emitter.  This light travels out in the field of view and either hits an object or just keeps on going.  </a:t>
            </a:r>
          </a:p>
          <a:p>
            <a:pPr eaLnBrk="1" hangingPunct="1">
              <a:lnSpc>
                <a:spcPct val="80000"/>
              </a:lnSpc>
              <a:spcBef>
                <a:spcPts val="1200"/>
              </a:spcBef>
            </a:pPr>
            <a:r>
              <a:rPr lang="en-US" altLang="en-US" sz="1900" dirty="0"/>
              <a:t>In the case of no object, the light is never reflected and the reading shows no object.  If the light reflects off an object, it returns to the detector and creates a triangle between the point of reflection, the emitter, and the detector. </a:t>
            </a:r>
          </a:p>
          <a:p>
            <a:pPr eaLnBrk="1" hangingPunct="1">
              <a:lnSpc>
                <a:spcPct val="80000"/>
              </a:lnSpc>
              <a:spcBef>
                <a:spcPts val="1200"/>
              </a:spcBef>
            </a:pPr>
            <a:r>
              <a:rPr lang="en-US" altLang="en-US" sz="1900" dirty="0"/>
              <a:t>Low-cost, simple to implement, relatively short range.  Work best in controlled lighting.  Requires the linearization of the sensor output. </a:t>
            </a:r>
          </a:p>
        </p:txBody>
      </p:sp>
      <p:sp>
        <p:nvSpPr>
          <p:cNvPr id="54276" name="Rectangle 4"/>
          <p:cNvSpPr>
            <a:spLocks noChangeArrowheads="1"/>
          </p:cNvSpPr>
          <p:nvPr/>
        </p:nvSpPr>
        <p:spPr bwMode="auto">
          <a:xfrm>
            <a:off x="533400" y="3830205"/>
            <a:ext cx="2362200" cy="360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altLang="en-US" sz="1000" dirty="0"/>
              <a:t>http://www.active-robots.com/products/</a:t>
            </a:r>
          </a:p>
          <a:p>
            <a:pPr eaLnBrk="1" hangingPunct="1"/>
            <a:r>
              <a:rPr lang="en-US" altLang="en-US" sz="1000" dirty="0" err="1"/>
              <a:t>robonova</a:t>
            </a:r>
            <a:r>
              <a:rPr lang="en-US" altLang="en-US" sz="1000" dirty="0"/>
              <a:t>/robonova-sensors.shtml</a:t>
            </a:r>
          </a:p>
        </p:txBody>
      </p:sp>
      <p:pic>
        <p:nvPicPr>
          <p:cNvPr id="54277" name="Picture 5" descr="infrared sen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439" y="1827068"/>
            <a:ext cx="2164773" cy="1982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Rectangle 6"/>
          <p:cNvSpPr>
            <a:spLocks noChangeArrowheads="1"/>
          </p:cNvSpPr>
          <p:nvPr/>
        </p:nvSpPr>
        <p:spPr bwMode="auto">
          <a:xfrm>
            <a:off x="381000" y="6330950"/>
            <a:ext cx="27146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altLang="en-US" sz="1000"/>
              <a:t>www.wanyrobotics.com/.../infrared-range.jpg </a:t>
            </a:r>
          </a:p>
        </p:txBody>
      </p:sp>
      <p:pic>
        <p:nvPicPr>
          <p:cNvPr id="54279" name="Picture 7" descr="infrared-ran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39" y="4355523"/>
            <a:ext cx="2164773" cy="186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Rectangle 8"/>
          <p:cNvSpPr>
            <a:spLocks noChangeArrowheads="1"/>
          </p:cNvSpPr>
          <p:nvPr/>
        </p:nvSpPr>
        <p:spPr bwMode="auto">
          <a:xfrm>
            <a:off x="4495800" y="6308725"/>
            <a:ext cx="3984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altLang="en-US" sz="1000" dirty="0"/>
              <a:t>http://www.acroname.com/robotics/info/articles/sharp/sharp.html#e2</a:t>
            </a:r>
          </a:p>
        </p:txBody>
      </p:sp>
    </p:spTree>
    <p:extLst>
      <p:ext uri="{BB962C8B-B14F-4D97-AF65-F5344CB8AC3E}">
        <p14:creationId xmlns:p14="http://schemas.microsoft.com/office/powerpoint/2010/main" val="33035672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dirty="0"/>
              <a:t>Ultrasonic Sensors</a:t>
            </a:r>
          </a:p>
        </p:txBody>
      </p:sp>
      <p:sp>
        <p:nvSpPr>
          <p:cNvPr id="53251" name="Rectangle 3"/>
          <p:cNvSpPr>
            <a:spLocks noGrp="1" noChangeArrowheads="1"/>
          </p:cNvSpPr>
          <p:nvPr>
            <p:ph type="body" idx="1"/>
          </p:nvPr>
        </p:nvSpPr>
        <p:spPr>
          <a:xfrm>
            <a:off x="3657600" y="1844675"/>
            <a:ext cx="5257800" cy="4876800"/>
          </a:xfrm>
        </p:spPr>
        <p:txBody>
          <a:bodyPr/>
          <a:lstStyle/>
          <a:p>
            <a:pPr eaLnBrk="1" hangingPunct="1">
              <a:lnSpc>
                <a:spcPct val="90000"/>
              </a:lnSpc>
              <a:spcBef>
                <a:spcPts val="1200"/>
              </a:spcBef>
            </a:pPr>
            <a:r>
              <a:rPr lang="en-US" altLang="en-US" sz="2400" dirty="0"/>
              <a:t>Ultrasonic sensors generate high frequency sound waves and evaluate the echo which is received back by the sensor. Sensors calculate the time interval between sending the signal and receiving the echo to determine the distance to an object. </a:t>
            </a:r>
          </a:p>
          <a:p>
            <a:pPr eaLnBrk="1" hangingPunct="1">
              <a:lnSpc>
                <a:spcPct val="90000"/>
              </a:lnSpc>
              <a:spcBef>
                <a:spcPts val="1200"/>
              </a:spcBef>
            </a:pPr>
            <a:r>
              <a:rPr lang="en-US" altLang="en-US" sz="2400" dirty="0"/>
              <a:t>Relatively inexpensive, simple to implement, good for short distance ranging.</a:t>
            </a:r>
          </a:p>
          <a:p>
            <a:pPr eaLnBrk="1" hangingPunct="1">
              <a:lnSpc>
                <a:spcPct val="90000"/>
              </a:lnSpc>
              <a:spcBef>
                <a:spcPts val="1200"/>
              </a:spcBef>
            </a:pPr>
            <a:r>
              <a:rPr lang="en-US" altLang="en-US" sz="2400" dirty="0"/>
              <a:t>Subject to cross-talk between multiple transmitter / receiver pairs</a:t>
            </a:r>
          </a:p>
          <a:p>
            <a:pPr eaLnBrk="1" hangingPunct="1">
              <a:lnSpc>
                <a:spcPct val="90000"/>
              </a:lnSpc>
            </a:pPr>
            <a:endParaRPr lang="en-US" altLang="en-US" sz="2400" dirty="0"/>
          </a:p>
          <a:p>
            <a:pPr eaLnBrk="1" hangingPunct="1">
              <a:lnSpc>
                <a:spcPct val="90000"/>
              </a:lnSpc>
            </a:pPr>
            <a:endParaRPr lang="en-US" altLang="en-US" sz="2400" dirty="0"/>
          </a:p>
        </p:txBody>
      </p:sp>
      <p:sp>
        <p:nvSpPr>
          <p:cNvPr id="53252" name="Rectangle 4"/>
          <p:cNvSpPr>
            <a:spLocks noChangeArrowheads="1"/>
          </p:cNvSpPr>
          <p:nvPr/>
        </p:nvSpPr>
        <p:spPr bwMode="auto">
          <a:xfrm>
            <a:off x="228600" y="3352800"/>
            <a:ext cx="30845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altLang="en-US" sz="1000" dirty="0"/>
              <a:t>img.alibaba.com/photo/209455902/TS601dt_ultra... </a:t>
            </a:r>
          </a:p>
        </p:txBody>
      </p:sp>
      <p:pic>
        <p:nvPicPr>
          <p:cNvPr id="53253" name="Picture 5" descr="TS601dt_ultrasonic_sen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25146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Rectangle 6"/>
          <p:cNvSpPr>
            <a:spLocks noChangeArrowheads="1"/>
          </p:cNvSpPr>
          <p:nvPr/>
        </p:nvSpPr>
        <p:spPr bwMode="auto">
          <a:xfrm>
            <a:off x="228600" y="6629400"/>
            <a:ext cx="28098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altLang="en-US" sz="1000"/>
              <a:t>www.uni-koblenz-landau.de/.../images/robbie6 </a:t>
            </a:r>
          </a:p>
        </p:txBody>
      </p:sp>
      <p:pic>
        <p:nvPicPr>
          <p:cNvPr id="53255" name="Picture 7" descr="robbie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688192"/>
            <a:ext cx="2441575" cy="2931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910577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a:t>Laser range finder</a:t>
            </a:r>
          </a:p>
        </p:txBody>
      </p:sp>
      <p:sp>
        <p:nvSpPr>
          <p:cNvPr id="48131" name="Rectangle 8"/>
          <p:cNvSpPr>
            <a:spLocks noChangeArrowheads="1"/>
          </p:cNvSpPr>
          <p:nvPr/>
        </p:nvSpPr>
        <p:spPr bwMode="auto">
          <a:xfrm>
            <a:off x="2895600" y="1905000"/>
            <a:ext cx="5791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spcBef>
                <a:spcPts val="1200"/>
              </a:spcBef>
              <a:buFontTx/>
              <a:buChar char="•"/>
            </a:pPr>
            <a:r>
              <a:rPr lang="en-US" altLang="en-US" sz="2200" b="0" dirty="0">
                <a:latin typeface="+mj-lt"/>
              </a:rPr>
              <a:t>Uses a laser beam to determine the distance to a reflective object.</a:t>
            </a:r>
          </a:p>
          <a:p>
            <a:pPr eaLnBrk="1" hangingPunct="1">
              <a:spcBef>
                <a:spcPts val="1200"/>
              </a:spcBef>
              <a:buFontTx/>
              <a:buChar char="•"/>
            </a:pPr>
            <a:r>
              <a:rPr lang="en-US" altLang="en-US" sz="2200" b="0" dirty="0">
                <a:latin typeface="+mj-lt"/>
              </a:rPr>
              <a:t>Detects the time of flight of a laser pulse sent in a narrow beam towards an object and measures the time taken for the light to be reflected back to the sensor.  </a:t>
            </a:r>
          </a:p>
          <a:p>
            <a:pPr eaLnBrk="1" hangingPunct="1">
              <a:spcBef>
                <a:spcPts val="1200"/>
              </a:spcBef>
              <a:buFontTx/>
              <a:buChar char="•"/>
            </a:pPr>
            <a:r>
              <a:rPr lang="en-US" altLang="en-US" sz="2200" b="0" dirty="0">
                <a:latin typeface="+mj-lt"/>
              </a:rPr>
              <a:t>Sensor resolution is determined by the brevity of the pulse and the speed of the light detector.  </a:t>
            </a:r>
          </a:p>
          <a:p>
            <a:pPr eaLnBrk="1" hangingPunct="1">
              <a:spcBef>
                <a:spcPts val="1200"/>
              </a:spcBef>
              <a:buFontTx/>
              <a:buChar char="•"/>
            </a:pPr>
            <a:r>
              <a:rPr lang="en-US" altLang="en-US" sz="2200" b="0" dirty="0">
                <a:latin typeface="+mj-lt"/>
              </a:rPr>
              <a:t>Doppler effect techniques can be used to determine the relative motion and velocity of the target.</a:t>
            </a:r>
          </a:p>
          <a:p>
            <a:pPr lvl="1" eaLnBrk="1" hangingPunct="1">
              <a:spcBef>
                <a:spcPct val="20000"/>
              </a:spcBef>
              <a:buFontTx/>
              <a:buChar char="–"/>
            </a:pPr>
            <a:endParaRPr lang="en-US" altLang="en-US" sz="2200" dirty="0"/>
          </a:p>
          <a:p>
            <a:pPr lvl="1" eaLnBrk="1" hangingPunct="1">
              <a:spcBef>
                <a:spcPct val="20000"/>
              </a:spcBef>
              <a:buFontTx/>
              <a:buChar char="–"/>
            </a:pPr>
            <a:endParaRPr lang="en-US" altLang="en-US" sz="2200" dirty="0"/>
          </a:p>
          <a:p>
            <a:pPr lvl="1" eaLnBrk="1" hangingPunct="1">
              <a:spcBef>
                <a:spcPct val="20000"/>
              </a:spcBef>
              <a:buFontTx/>
              <a:buChar char="–"/>
            </a:pPr>
            <a:endParaRPr lang="en-US" altLang="en-US" sz="2200" dirty="0"/>
          </a:p>
        </p:txBody>
      </p:sp>
      <p:pic>
        <p:nvPicPr>
          <p:cNvPr id="4813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81102" t="78966" r="1344" b="11600"/>
          <a:stretch>
            <a:fillRect/>
          </a:stretch>
        </p:blipFill>
        <p:spPr bwMode="auto">
          <a:xfrm>
            <a:off x="381000" y="1905000"/>
            <a:ext cx="23622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Rectangle 10"/>
          <p:cNvSpPr>
            <a:spLocks noChangeArrowheads="1"/>
          </p:cNvSpPr>
          <p:nvPr/>
        </p:nvSpPr>
        <p:spPr bwMode="auto">
          <a:xfrm>
            <a:off x="457200" y="3505200"/>
            <a:ext cx="2227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altLang="en-US"/>
              <a:t>Opti-Logic RS100 unit </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3333" t="28857" r="30696" b="19999"/>
          <a:stretch/>
        </p:blipFill>
        <p:spPr>
          <a:xfrm>
            <a:off x="381000" y="3938516"/>
            <a:ext cx="2281672" cy="2538484"/>
          </a:xfrm>
          <a:prstGeom prst="rect">
            <a:avLst/>
          </a:prstGeom>
        </p:spPr>
      </p:pic>
    </p:spTree>
    <p:extLst>
      <p:ext uri="{BB962C8B-B14F-4D97-AF65-F5344CB8AC3E}">
        <p14:creationId xmlns:p14="http://schemas.microsoft.com/office/powerpoint/2010/main" val="192207361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Date Placeholder 3">
            <a:extLst>
              <a:ext uri="{FF2B5EF4-FFF2-40B4-BE49-F238E27FC236}">
                <a16:creationId xmlns:a16="http://schemas.microsoft.com/office/drawing/2014/main" id="{27AC88F1-6CDD-C042-9A33-90B8E6E9E3C3}"/>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17410" name="Slide Number Placeholder 5">
            <a:extLst>
              <a:ext uri="{FF2B5EF4-FFF2-40B4-BE49-F238E27FC236}">
                <a16:creationId xmlns:a16="http://schemas.microsoft.com/office/drawing/2014/main" id="{1820C281-B33E-F440-ABDB-8B3EB82EF0B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E1172196-B613-A140-9A3F-0DD628AF9276}" type="slidenum">
              <a:rPr lang="en-US" altLang="en-US" sz="1200" smtClean="0"/>
              <a:pPr>
                <a:spcBef>
                  <a:spcPct val="0"/>
                </a:spcBef>
                <a:buClrTx/>
                <a:buSzTx/>
                <a:buFontTx/>
                <a:buNone/>
              </a:pPr>
              <a:t>2</a:t>
            </a:fld>
            <a:endParaRPr lang="en-US" altLang="en-US" sz="1200"/>
          </a:p>
        </p:txBody>
      </p:sp>
      <p:sp>
        <p:nvSpPr>
          <p:cNvPr id="107522" name="Rectangle 2">
            <a:extLst>
              <a:ext uri="{FF2B5EF4-FFF2-40B4-BE49-F238E27FC236}">
                <a16:creationId xmlns:a16="http://schemas.microsoft.com/office/drawing/2014/main" id="{6A277E2D-8BFE-4949-B9A0-D5BCAB483BA4}"/>
              </a:ext>
            </a:extLst>
          </p:cNvPr>
          <p:cNvSpPr>
            <a:spLocks noGrp="1" noChangeArrowheads="1"/>
          </p:cNvSpPr>
          <p:nvPr>
            <p:ph type="title"/>
          </p:nvPr>
        </p:nvSpPr>
        <p:spPr>
          <a:xfrm>
            <a:off x="1295400" y="617538"/>
            <a:ext cx="6629400" cy="1143000"/>
          </a:xfrm>
        </p:spPr>
        <p:txBody>
          <a:bodyPr/>
          <a:lstStyle/>
          <a:p>
            <a:pPr algn="ctr" eaLnBrk="1" hangingPunct="1">
              <a:defRPr/>
            </a:pPr>
            <a:r>
              <a:rPr lang="en-US" dirty="0">
                <a:cs typeface="+mj-cs"/>
              </a:rPr>
              <a:t>Sensors</a:t>
            </a:r>
          </a:p>
        </p:txBody>
      </p:sp>
      <p:sp>
        <p:nvSpPr>
          <p:cNvPr id="17412" name="Rectangle 3">
            <a:extLst>
              <a:ext uri="{FF2B5EF4-FFF2-40B4-BE49-F238E27FC236}">
                <a16:creationId xmlns:a16="http://schemas.microsoft.com/office/drawing/2014/main" id="{1F5B3079-04B4-3342-9327-7381E6ED6966}"/>
              </a:ext>
            </a:extLst>
          </p:cNvPr>
          <p:cNvSpPr>
            <a:spLocks noGrp="1" noChangeArrowheads="1"/>
          </p:cNvSpPr>
          <p:nvPr>
            <p:ph type="body" idx="1"/>
          </p:nvPr>
        </p:nvSpPr>
        <p:spPr>
          <a:xfrm>
            <a:off x="1182688" y="2057400"/>
            <a:ext cx="7772400" cy="4535488"/>
          </a:xfrm>
        </p:spPr>
        <p:txBody>
          <a:bodyPr/>
          <a:lstStyle/>
          <a:p>
            <a:pPr eaLnBrk="1" hangingPunct="1">
              <a:lnSpc>
                <a:spcPct val="110000"/>
              </a:lnSpc>
            </a:pPr>
            <a:r>
              <a:rPr lang="en-US" altLang="en-US" sz="2600" dirty="0"/>
              <a:t>Kinematics, Dynamics, Control all describe the state of the robot system and provided means of influencing it</a:t>
            </a:r>
          </a:p>
          <a:p>
            <a:pPr eaLnBrk="1" hangingPunct="1">
              <a:lnSpc>
                <a:spcPct val="110000"/>
              </a:lnSpc>
            </a:pPr>
            <a:r>
              <a:rPr lang="en-US" altLang="en-US" sz="2600" dirty="0"/>
              <a:t>Path Planning provides a means of determining the path/actions the system will be taking to reach a goal without collisions</a:t>
            </a:r>
          </a:p>
          <a:p>
            <a:pPr eaLnBrk="1" hangingPunct="1">
              <a:lnSpc>
                <a:spcPct val="110000"/>
              </a:lnSpc>
            </a:pPr>
            <a:r>
              <a:rPr lang="en-US" altLang="en-US" sz="2600" dirty="0"/>
              <a:t>All of these made the assumption that we knew the state of the system (position, velocity, etc.)</a:t>
            </a:r>
          </a:p>
          <a:p>
            <a:pPr lvl="1" eaLnBrk="1" hangingPunct="1">
              <a:lnSpc>
                <a:spcPct val="110000"/>
              </a:lnSpc>
            </a:pPr>
            <a:r>
              <a:rPr lang="en-US" altLang="en-US" sz="2400" dirty="0"/>
              <a:t>To determine the state, we need sensors</a:t>
            </a:r>
          </a:p>
        </p:txBody>
      </p:sp>
    </p:spTree>
    <p:extLst>
      <p:ext uri="{BB962C8B-B14F-4D97-AF65-F5344CB8AC3E}">
        <p14:creationId xmlns:p14="http://schemas.microsoft.com/office/powerpoint/2010/main" val="15944016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sz="3600" dirty="0"/>
              <a:t>Laser Detection and Ranging (LADAR)</a:t>
            </a:r>
          </a:p>
        </p:txBody>
      </p:sp>
      <p:sp>
        <p:nvSpPr>
          <p:cNvPr id="49155" name="Rectangle 3"/>
          <p:cNvSpPr>
            <a:spLocks noGrp="1" noChangeArrowheads="1"/>
          </p:cNvSpPr>
          <p:nvPr>
            <p:ph type="body" idx="1"/>
          </p:nvPr>
        </p:nvSpPr>
        <p:spPr>
          <a:xfrm>
            <a:off x="4267200" y="1981200"/>
            <a:ext cx="4419600" cy="4343400"/>
          </a:xfrm>
        </p:spPr>
        <p:txBody>
          <a:bodyPr/>
          <a:lstStyle/>
          <a:p>
            <a:pPr eaLnBrk="1" hangingPunct="1">
              <a:lnSpc>
                <a:spcPct val="80000"/>
              </a:lnSpc>
              <a:spcBef>
                <a:spcPts val="1800"/>
              </a:spcBef>
            </a:pPr>
            <a:r>
              <a:rPr lang="en-US" altLang="en-US" sz="2000" dirty="0"/>
              <a:t>Also know as LIDAR (Light Detection and Ranging) </a:t>
            </a:r>
          </a:p>
          <a:p>
            <a:pPr eaLnBrk="1" hangingPunct="1">
              <a:lnSpc>
                <a:spcPct val="80000"/>
              </a:lnSpc>
              <a:spcBef>
                <a:spcPts val="1800"/>
              </a:spcBef>
            </a:pPr>
            <a:r>
              <a:rPr lang="en-US" altLang="en-US" sz="2000" dirty="0"/>
              <a:t>These systems use the same basic technology as laser range finders with the exception that the laser beam is steered in one or two axes.  </a:t>
            </a:r>
          </a:p>
          <a:p>
            <a:pPr eaLnBrk="1" hangingPunct="1">
              <a:lnSpc>
                <a:spcPct val="80000"/>
              </a:lnSpc>
              <a:spcBef>
                <a:spcPts val="1800"/>
              </a:spcBef>
            </a:pPr>
            <a:r>
              <a:rPr lang="en-US" altLang="en-US" sz="2000" dirty="0"/>
              <a:t>LADAR can be used to create two and three dimensional maps of the physical environment.</a:t>
            </a:r>
          </a:p>
          <a:p>
            <a:pPr eaLnBrk="1" hangingPunct="1">
              <a:lnSpc>
                <a:spcPct val="80000"/>
              </a:lnSpc>
              <a:spcBef>
                <a:spcPts val="1800"/>
              </a:spcBef>
            </a:pPr>
            <a:r>
              <a:rPr lang="en-US" altLang="en-US" sz="2000" dirty="0"/>
              <a:t>The system’s laser, scanner &amp; optics, and </a:t>
            </a:r>
            <a:r>
              <a:rPr lang="en-US" altLang="en-US" sz="2000" dirty="0" err="1"/>
              <a:t>photodetector</a:t>
            </a:r>
            <a:r>
              <a:rPr lang="en-US" altLang="en-US" sz="2000" dirty="0"/>
              <a:t> &amp; receiver electronics all influence the range, speed, and resolution of the LADAR system. </a:t>
            </a:r>
          </a:p>
        </p:txBody>
      </p:sp>
      <p:pic>
        <p:nvPicPr>
          <p:cNvPr id="49156" name="Picture 4" descr="Ladar 10_map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70325"/>
            <a:ext cx="276225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5" descr="Lad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05000"/>
            <a:ext cx="1981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Rectangle 6"/>
          <p:cNvSpPr>
            <a:spLocks noChangeArrowheads="1"/>
          </p:cNvSpPr>
          <p:nvPr/>
        </p:nvSpPr>
        <p:spPr bwMode="auto">
          <a:xfrm>
            <a:off x="457200" y="3641725"/>
            <a:ext cx="2903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altLang="en-US" sz="1000"/>
              <a:t>users.soe.ucsc.edu/~manduchi/Media/Ladar.jpg </a:t>
            </a:r>
          </a:p>
        </p:txBody>
      </p:sp>
      <p:sp>
        <p:nvSpPr>
          <p:cNvPr id="49159" name="Rectangle 7"/>
          <p:cNvSpPr>
            <a:spLocks noChangeArrowheads="1"/>
          </p:cNvSpPr>
          <p:nvPr/>
        </p:nvSpPr>
        <p:spPr bwMode="auto">
          <a:xfrm>
            <a:off x="457200" y="6613525"/>
            <a:ext cx="3055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altLang="en-US" sz="1000"/>
              <a:t>www.wired.com/.../2008/01/spawar/10_mapper.jpg </a:t>
            </a:r>
          </a:p>
        </p:txBody>
      </p:sp>
    </p:spTree>
    <p:extLst>
      <p:ext uri="{BB962C8B-B14F-4D97-AF65-F5344CB8AC3E}">
        <p14:creationId xmlns:p14="http://schemas.microsoft.com/office/powerpoint/2010/main" val="218682315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sz="3600"/>
              <a:t>Laser Detection and Ranging (LADAR)</a:t>
            </a:r>
          </a:p>
        </p:txBody>
      </p:sp>
      <p:sp>
        <p:nvSpPr>
          <p:cNvPr id="50179" name="Rectangle 3"/>
          <p:cNvSpPr>
            <a:spLocks noGrp="1" noChangeArrowheads="1"/>
          </p:cNvSpPr>
          <p:nvPr>
            <p:ph type="body" idx="1"/>
          </p:nvPr>
        </p:nvSpPr>
        <p:spPr>
          <a:xfrm>
            <a:off x="3124200" y="1905000"/>
            <a:ext cx="5562600" cy="5181600"/>
          </a:xfrm>
        </p:spPr>
        <p:txBody>
          <a:bodyPr/>
          <a:lstStyle/>
          <a:p>
            <a:pPr eaLnBrk="1" hangingPunct="1">
              <a:lnSpc>
                <a:spcPct val="90000"/>
              </a:lnSpc>
              <a:spcBef>
                <a:spcPts val="1800"/>
              </a:spcBef>
            </a:pPr>
            <a:r>
              <a:rPr lang="en-US" altLang="en-US" sz="2800" dirty="0"/>
              <a:t>Negative Obstacles create a challenge for all sensing techniques.</a:t>
            </a:r>
          </a:p>
          <a:p>
            <a:pPr eaLnBrk="1" hangingPunct="1">
              <a:lnSpc>
                <a:spcPct val="90000"/>
              </a:lnSpc>
              <a:spcBef>
                <a:spcPts val="1800"/>
              </a:spcBef>
            </a:pPr>
            <a:r>
              <a:rPr lang="en-US" altLang="en-US" sz="2800" dirty="0"/>
              <a:t>Sensors tend to be placed to the front and as high as possible on the vehicle.</a:t>
            </a:r>
          </a:p>
          <a:p>
            <a:pPr eaLnBrk="1" hangingPunct="1">
              <a:lnSpc>
                <a:spcPct val="90000"/>
              </a:lnSpc>
              <a:spcBef>
                <a:spcPts val="1800"/>
              </a:spcBef>
            </a:pPr>
            <a:r>
              <a:rPr lang="en-US" altLang="en-US" sz="2800" dirty="0"/>
              <a:t>The CMU Crusher system uses multiple LADAR sensors to create a dynamic 3-D map of its environment</a:t>
            </a:r>
          </a:p>
          <a:p>
            <a:pPr eaLnBrk="1" hangingPunct="1">
              <a:lnSpc>
                <a:spcPct val="90000"/>
              </a:lnSpc>
            </a:pPr>
            <a:endParaRPr lang="en-US" altLang="en-US" dirty="0"/>
          </a:p>
        </p:txBody>
      </p:sp>
      <p:pic>
        <p:nvPicPr>
          <p:cNvPr id="50180" name="Picture 5" descr="Crusher LADAR Close 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55" y="3425247"/>
            <a:ext cx="1801091" cy="130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6" descr="Crusher Lad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32" y="4835236"/>
            <a:ext cx="1812636" cy="180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62" y="1828800"/>
            <a:ext cx="1759239" cy="145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150681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sz="3600" dirty="0"/>
              <a:t>2D LIDAR / </a:t>
            </a:r>
            <a:r>
              <a:rPr lang="en-US" altLang="en-US" sz="3600" dirty="0" err="1"/>
              <a:t>ToF</a:t>
            </a:r>
            <a:r>
              <a:rPr lang="en-US" altLang="en-US" sz="3600" dirty="0"/>
              <a:t> Depth Cameras</a:t>
            </a:r>
          </a:p>
        </p:txBody>
      </p:sp>
      <p:sp>
        <p:nvSpPr>
          <p:cNvPr id="50179" name="Rectangle 3"/>
          <p:cNvSpPr>
            <a:spLocks noGrp="1" noChangeArrowheads="1"/>
          </p:cNvSpPr>
          <p:nvPr>
            <p:ph type="body" idx="1"/>
          </p:nvPr>
        </p:nvSpPr>
        <p:spPr>
          <a:xfrm>
            <a:off x="3124200" y="1905000"/>
            <a:ext cx="5562600" cy="5181600"/>
          </a:xfrm>
        </p:spPr>
        <p:txBody>
          <a:bodyPr/>
          <a:lstStyle/>
          <a:p>
            <a:r>
              <a:rPr lang="en-US" sz="2600" dirty="0"/>
              <a:t>Time-of-flight cameras compute the distance of a part of the object by measuring the time it takes for light to travel from a light source to the individual pixel</a:t>
            </a:r>
            <a:endParaRPr lang="en-US" sz="2800" dirty="0"/>
          </a:p>
          <a:p>
            <a:pPr lvl="1"/>
            <a:r>
              <a:rPr lang="en-US" sz="2400" dirty="0"/>
              <a:t>Emit modulated light near lens </a:t>
            </a:r>
          </a:p>
          <a:p>
            <a:pPr lvl="2"/>
            <a:r>
              <a:rPr lang="en-US" sz="2200" dirty="0"/>
              <a:t>Modulation changes intensity at a rate of around 15-30 MHZ</a:t>
            </a:r>
          </a:p>
          <a:p>
            <a:pPr lvl="1"/>
            <a:r>
              <a:rPr lang="en-US" sz="2400" dirty="0"/>
              <a:t>Compute time-of-flight based on phase shift in modulation</a:t>
            </a:r>
          </a:p>
          <a:p>
            <a:pPr lvl="2"/>
            <a:r>
              <a:rPr lang="en-US" sz="2200" dirty="0"/>
              <a:t>Eliminates the need to measure at 1/100</a:t>
            </a:r>
            <a:endParaRPr lang="en-US" altLang="en-US" sz="2200" dirty="0"/>
          </a:p>
        </p:txBody>
      </p:sp>
      <p:grpSp>
        <p:nvGrpSpPr>
          <p:cNvPr id="2" name="Group 1">
            <a:extLst>
              <a:ext uri="{FF2B5EF4-FFF2-40B4-BE49-F238E27FC236}">
                <a16:creationId xmlns:a16="http://schemas.microsoft.com/office/drawing/2014/main" id="{6033C5B9-F1C3-5A40-A51B-B7FCD11039C2}"/>
              </a:ext>
            </a:extLst>
          </p:cNvPr>
          <p:cNvGrpSpPr/>
          <p:nvPr/>
        </p:nvGrpSpPr>
        <p:grpSpPr>
          <a:xfrm>
            <a:off x="26469" y="2116751"/>
            <a:ext cx="3373456" cy="2857251"/>
            <a:chOff x="5257800" y="3002281"/>
            <a:chExt cx="4427606" cy="4049132"/>
          </a:xfrm>
        </p:grpSpPr>
        <p:grpSp>
          <p:nvGrpSpPr>
            <p:cNvPr id="7" name="Group 6">
              <a:extLst>
                <a:ext uri="{FF2B5EF4-FFF2-40B4-BE49-F238E27FC236}">
                  <a16:creationId xmlns:a16="http://schemas.microsoft.com/office/drawing/2014/main" id="{A540F896-E22E-7A4D-9215-9CAF1300FFFE}"/>
                </a:ext>
              </a:extLst>
            </p:cNvPr>
            <p:cNvGrpSpPr/>
            <p:nvPr/>
          </p:nvGrpSpPr>
          <p:grpSpPr>
            <a:xfrm rot="5797026">
              <a:off x="6409119" y="4985502"/>
              <a:ext cx="1108897" cy="457200"/>
              <a:chOff x="5105400" y="6019800"/>
              <a:chExt cx="2286000" cy="457200"/>
            </a:xfrm>
          </p:grpSpPr>
          <p:pic>
            <p:nvPicPr>
              <p:cNvPr id="8" name="Picture 7">
                <a:extLst>
                  <a:ext uri="{FF2B5EF4-FFF2-40B4-BE49-F238E27FC236}">
                    <a16:creationId xmlns:a16="http://schemas.microsoft.com/office/drawing/2014/main" id="{142CEE94-471A-5F42-A3F5-29BA4AD2D3FD}"/>
                  </a:ext>
                </a:extLst>
              </p:cNvPr>
              <p:cNvPicPr>
                <a:picLocks noChangeAspect="1"/>
              </p:cNvPicPr>
              <p:nvPr/>
            </p:nvPicPr>
            <p:blipFill>
              <a:blip r:embed="rId2"/>
              <a:stretch>
                <a:fillRect/>
              </a:stretch>
            </p:blipFill>
            <p:spPr>
              <a:xfrm>
                <a:off x="6248400" y="6019800"/>
                <a:ext cx="1143000" cy="457200"/>
              </a:xfrm>
              <a:prstGeom prst="rect">
                <a:avLst/>
              </a:prstGeom>
            </p:spPr>
          </p:pic>
          <p:pic>
            <p:nvPicPr>
              <p:cNvPr id="9" name="Picture 8">
                <a:extLst>
                  <a:ext uri="{FF2B5EF4-FFF2-40B4-BE49-F238E27FC236}">
                    <a16:creationId xmlns:a16="http://schemas.microsoft.com/office/drawing/2014/main" id="{D883DFA9-7EBC-A145-92E1-5827605C6E9E}"/>
                  </a:ext>
                </a:extLst>
              </p:cNvPr>
              <p:cNvPicPr>
                <a:picLocks noChangeAspect="1"/>
              </p:cNvPicPr>
              <p:nvPr/>
            </p:nvPicPr>
            <p:blipFill>
              <a:blip r:embed="rId2"/>
              <a:stretch>
                <a:fillRect/>
              </a:stretch>
            </p:blipFill>
            <p:spPr>
              <a:xfrm>
                <a:off x="5105400" y="6019800"/>
                <a:ext cx="1143000" cy="457200"/>
              </a:xfrm>
              <a:prstGeom prst="rect">
                <a:avLst/>
              </a:prstGeom>
            </p:spPr>
          </p:pic>
        </p:grpSp>
        <p:grpSp>
          <p:nvGrpSpPr>
            <p:cNvPr id="10" name="Group 9">
              <a:extLst>
                <a:ext uri="{FF2B5EF4-FFF2-40B4-BE49-F238E27FC236}">
                  <a16:creationId xmlns:a16="http://schemas.microsoft.com/office/drawing/2014/main" id="{96902582-20BC-B842-B127-DC33DD38265F}"/>
                </a:ext>
              </a:extLst>
            </p:cNvPr>
            <p:cNvGrpSpPr/>
            <p:nvPr/>
          </p:nvGrpSpPr>
          <p:grpSpPr>
            <a:xfrm rot="5797026">
              <a:off x="6545983" y="4158498"/>
              <a:ext cx="1108897" cy="457200"/>
              <a:chOff x="5105400" y="6019800"/>
              <a:chExt cx="2286000" cy="457200"/>
            </a:xfrm>
          </p:grpSpPr>
          <p:pic>
            <p:nvPicPr>
              <p:cNvPr id="11" name="Picture 10">
                <a:extLst>
                  <a:ext uri="{FF2B5EF4-FFF2-40B4-BE49-F238E27FC236}">
                    <a16:creationId xmlns:a16="http://schemas.microsoft.com/office/drawing/2014/main" id="{D7C284CF-0629-8C4E-93AD-62D95FB0317C}"/>
                  </a:ext>
                </a:extLst>
              </p:cNvPr>
              <p:cNvPicPr>
                <a:picLocks noChangeAspect="1"/>
              </p:cNvPicPr>
              <p:nvPr/>
            </p:nvPicPr>
            <p:blipFill>
              <a:blip r:embed="rId2"/>
              <a:stretch>
                <a:fillRect/>
              </a:stretch>
            </p:blipFill>
            <p:spPr>
              <a:xfrm>
                <a:off x="6248400" y="6019800"/>
                <a:ext cx="1143000" cy="457200"/>
              </a:xfrm>
              <a:prstGeom prst="rect">
                <a:avLst/>
              </a:prstGeom>
            </p:spPr>
          </p:pic>
          <p:pic>
            <p:nvPicPr>
              <p:cNvPr id="12" name="Picture 11">
                <a:extLst>
                  <a:ext uri="{FF2B5EF4-FFF2-40B4-BE49-F238E27FC236}">
                    <a16:creationId xmlns:a16="http://schemas.microsoft.com/office/drawing/2014/main" id="{569ECD52-370C-5447-AC30-FC096D6FE2D3}"/>
                  </a:ext>
                </a:extLst>
              </p:cNvPr>
              <p:cNvPicPr>
                <a:picLocks noChangeAspect="1"/>
              </p:cNvPicPr>
              <p:nvPr/>
            </p:nvPicPr>
            <p:blipFill>
              <a:blip r:embed="rId2"/>
              <a:stretch>
                <a:fillRect/>
              </a:stretch>
            </p:blipFill>
            <p:spPr>
              <a:xfrm>
                <a:off x="5105400" y="6019800"/>
                <a:ext cx="1143000" cy="457200"/>
              </a:xfrm>
              <a:prstGeom prst="rect">
                <a:avLst/>
              </a:prstGeom>
            </p:spPr>
          </p:pic>
        </p:grpSp>
        <p:grpSp>
          <p:nvGrpSpPr>
            <p:cNvPr id="13" name="Group 12">
              <a:extLst>
                <a:ext uri="{FF2B5EF4-FFF2-40B4-BE49-F238E27FC236}">
                  <a16:creationId xmlns:a16="http://schemas.microsoft.com/office/drawing/2014/main" id="{8E52E992-4ABE-BD40-9EBC-EA65AB0EC965}"/>
                </a:ext>
              </a:extLst>
            </p:cNvPr>
            <p:cNvGrpSpPr/>
            <p:nvPr/>
          </p:nvGrpSpPr>
          <p:grpSpPr>
            <a:xfrm rot="3563494">
              <a:off x="7239808" y="4022592"/>
              <a:ext cx="1108897" cy="457200"/>
              <a:chOff x="5105400" y="6019800"/>
              <a:chExt cx="2286000" cy="457200"/>
            </a:xfrm>
          </p:grpSpPr>
          <p:pic>
            <p:nvPicPr>
              <p:cNvPr id="14" name="Picture 13">
                <a:extLst>
                  <a:ext uri="{FF2B5EF4-FFF2-40B4-BE49-F238E27FC236}">
                    <a16:creationId xmlns:a16="http://schemas.microsoft.com/office/drawing/2014/main" id="{9F9312F9-0618-A847-AD36-2E26230DF08B}"/>
                  </a:ext>
                </a:extLst>
              </p:cNvPr>
              <p:cNvPicPr>
                <a:picLocks noChangeAspect="1"/>
              </p:cNvPicPr>
              <p:nvPr/>
            </p:nvPicPr>
            <p:blipFill>
              <a:blip r:embed="rId2"/>
              <a:stretch>
                <a:fillRect/>
              </a:stretch>
            </p:blipFill>
            <p:spPr>
              <a:xfrm>
                <a:off x="6248400" y="6019800"/>
                <a:ext cx="1143000" cy="457200"/>
              </a:xfrm>
              <a:prstGeom prst="rect">
                <a:avLst/>
              </a:prstGeom>
            </p:spPr>
          </p:pic>
          <p:pic>
            <p:nvPicPr>
              <p:cNvPr id="15" name="Picture 14">
                <a:extLst>
                  <a:ext uri="{FF2B5EF4-FFF2-40B4-BE49-F238E27FC236}">
                    <a16:creationId xmlns:a16="http://schemas.microsoft.com/office/drawing/2014/main" id="{B7F73ECD-866C-2345-8734-67857D6616B9}"/>
                  </a:ext>
                </a:extLst>
              </p:cNvPr>
              <p:cNvPicPr>
                <a:picLocks noChangeAspect="1"/>
              </p:cNvPicPr>
              <p:nvPr/>
            </p:nvPicPr>
            <p:blipFill>
              <a:blip r:embed="rId2"/>
              <a:stretch>
                <a:fillRect/>
              </a:stretch>
            </p:blipFill>
            <p:spPr>
              <a:xfrm>
                <a:off x="5105400" y="6019800"/>
                <a:ext cx="1143000" cy="457200"/>
              </a:xfrm>
              <a:prstGeom prst="rect">
                <a:avLst/>
              </a:prstGeom>
            </p:spPr>
          </p:pic>
        </p:grpSp>
        <p:sp>
          <p:nvSpPr>
            <p:cNvPr id="16" name="16-Point Star 15">
              <a:extLst>
                <a:ext uri="{FF2B5EF4-FFF2-40B4-BE49-F238E27FC236}">
                  <a16:creationId xmlns:a16="http://schemas.microsoft.com/office/drawing/2014/main" id="{729548EF-76DE-7042-804F-B0FC9ADCD791}"/>
                </a:ext>
              </a:extLst>
            </p:cNvPr>
            <p:cNvSpPr/>
            <p:nvPr/>
          </p:nvSpPr>
          <p:spPr>
            <a:xfrm>
              <a:off x="8001000" y="4724400"/>
              <a:ext cx="304800" cy="304800"/>
            </a:xfrm>
            <a:prstGeom prst="star1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7" name="TextBox 16">
              <a:extLst>
                <a:ext uri="{FF2B5EF4-FFF2-40B4-BE49-F238E27FC236}">
                  <a16:creationId xmlns:a16="http://schemas.microsoft.com/office/drawing/2014/main" id="{8D4BE34A-6BC5-8542-8F95-343869E53401}"/>
                </a:ext>
              </a:extLst>
            </p:cNvPr>
            <p:cNvSpPr txBox="1"/>
            <p:nvPr/>
          </p:nvSpPr>
          <p:spPr>
            <a:xfrm>
              <a:off x="7894553" y="5105400"/>
              <a:ext cx="1790853" cy="915943"/>
            </a:xfrm>
            <a:prstGeom prst="rect">
              <a:avLst/>
            </a:prstGeom>
            <a:noFill/>
          </p:spPr>
          <p:txBody>
            <a:bodyPr wrap="none" rtlCol="0">
              <a:spAutoFit/>
            </a:bodyPr>
            <a:lstStyle/>
            <a:p>
              <a:r>
                <a:rPr lang="en-US" sz="1800" dirty="0"/>
                <a:t>Modulated</a:t>
              </a:r>
            </a:p>
            <a:p>
              <a:r>
                <a:rPr lang="en-US" sz="1800" dirty="0"/>
                <a:t>Illuminator</a:t>
              </a:r>
            </a:p>
          </p:txBody>
        </p:sp>
        <p:sp>
          <p:nvSpPr>
            <p:cNvPr id="18" name="TextBox 17">
              <a:extLst>
                <a:ext uri="{FF2B5EF4-FFF2-40B4-BE49-F238E27FC236}">
                  <a16:creationId xmlns:a16="http://schemas.microsoft.com/office/drawing/2014/main" id="{7C851FE4-C86D-FD4A-ACD4-9679758B0B28}"/>
                </a:ext>
              </a:extLst>
            </p:cNvPr>
            <p:cNvSpPr txBox="1"/>
            <p:nvPr/>
          </p:nvSpPr>
          <p:spPr>
            <a:xfrm>
              <a:off x="5257800" y="5297270"/>
              <a:ext cx="1353238" cy="915943"/>
            </a:xfrm>
            <a:prstGeom prst="rect">
              <a:avLst/>
            </a:prstGeom>
            <a:noFill/>
          </p:spPr>
          <p:txBody>
            <a:bodyPr wrap="none" rtlCol="0">
              <a:spAutoFit/>
            </a:bodyPr>
            <a:lstStyle/>
            <a:p>
              <a:r>
                <a:rPr lang="en-US" sz="1800" dirty="0"/>
                <a:t>TOF </a:t>
              </a:r>
            </a:p>
            <a:p>
              <a:r>
                <a:rPr lang="en-US" sz="1800" dirty="0"/>
                <a:t>Camera</a:t>
              </a:r>
            </a:p>
          </p:txBody>
        </p:sp>
        <p:sp>
          <p:nvSpPr>
            <p:cNvPr id="19" name="Smiley Face 18">
              <a:extLst>
                <a:ext uri="{FF2B5EF4-FFF2-40B4-BE49-F238E27FC236}">
                  <a16:creationId xmlns:a16="http://schemas.microsoft.com/office/drawing/2014/main" id="{1938B404-54B0-1640-8617-CD4989B2498F}"/>
                </a:ext>
              </a:extLst>
            </p:cNvPr>
            <p:cNvSpPr/>
            <p:nvPr/>
          </p:nvSpPr>
          <p:spPr>
            <a:xfrm>
              <a:off x="6934200" y="3200400"/>
              <a:ext cx="685800" cy="609600"/>
            </a:xfrm>
            <a:prstGeom prst="smileyFace">
              <a:avLst/>
            </a:prstGeom>
            <a:no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0" name="TextBox 19">
              <a:extLst>
                <a:ext uri="{FF2B5EF4-FFF2-40B4-BE49-F238E27FC236}">
                  <a16:creationId xmlns:a16="http://schemas.microsoft.com/office/drawing/2014/main" id="{4B3FD8A3-7D8E-124F-9759-4BA71CE6D3FE}"/>
                </a:ext>
              </a:extLst>
            </p:cNvPr>
            <p:cNvSpPr txBox="1"/>
            <p:nvPr/>
          </p:nvSpPr>
          <p:spPr>
            <a:xfrm>
              <a:off x="8153400" y="3047999"/>
              <a:ext cx="1353238" cy="523396"/>
            </a:xfrm>
            <a:prstGeom prst="rect">
              <a:avLst/>
            </a:prstGeom>
            <a:noFill/>
          </p:spPr>
          <p:txBody>
            <a:bodyPr wrap="none" rtlCol="0">
              <a:spAutoFit/>
            </a:bodyPr>
            <a:lstStyle/>
            <a:p>
              <a:r>
                <a:rPr lang="en-US" sz="1800" dirty="0"/>
                <a:t>Objects</a:t>
              </a:r>
            </a:p>
          </p:txBody>
        </p:sp>
        <p:sp>
          <p:nvSpPr>
            <p:cNvPr id="21" name="Rectangle 20">
              <a:extLst>
                <a:ext uri="{FF2B5EF4-FFF2-40B4-BE49-F238E27FC236}">
                  <a16:creationId xmlns:a16="http://schemas.microsoft.com/office/drawing/2014/main" id="{D25F1875-A035-694B-8004-14C72E902760}"/>
                </a:ext>
              </a:extLst>
            </p:cNvPr>
            <p:cNvSpPr/>
            <p:nvPr/>
          </p:nvSpPr>
          <p:spPr>
            <a:xfrm>
              <a:off x="6858000" y="3002281"/>
              <a:ext cx="1600200" cy="45719"/>
            </a:xfrm>
            <a:prstGeom prst="rect">
              <a:avLst/>
            </a:prstGeom>
            <a:solidFill>
              <a:schemeClr val="accent6"/>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22" name="Group 21">
              <a:extLst>
                <a:ext uri="{FF2B5EF4-FFF2-40B4-BE49-F238E27FC236}">
                  <a16:creationId xmlns:a16="http://schemas.microsoft.com/office/drawing/2014/main" id="{24EFB629-E012-BD40-82FE-9CD962A7C90E}"/>
                </a:ext>
              </a:extLst>
            </p:cNvPr>
            <p:cNvGrpSpPr/>
            <p:nvPr/>
          </p:nvGrpSpPr>
          <p:grpSpPr>
            <a:xfrm>
              <a:off x="6324600" y="4724400"/>
              <a:ext cx="1524000" cy="1295400"/>
              <a:chOff x="6400800" y="4648200"/>
              <a:chExt cx="1524000" cy="1295400"/>
            </a:xfrm>
          </p:grpSpPr>
          <p:cxnSp>
            <p:nvCxnSpPr>
              <p:cNvPr id="23" name="Straight Connector 22">
                <a:extLst>
                  <a:ext uri="{FF2B5EF4-FFF2-40B4-BE49-F238E27FC236}">
                    <a16:creationId xmlns:a16="http://schemas.microsoft.com/office/drawing/2014/main" id="{FC58FE9F-EFBE-E64A-8C75-346189CF991F}"/>
                  </a:ext>
                </a:extLst>
              </p:cNvPr>
              <p:cNvCxnSpPr/>
              <p:nvPr/>
            </p:nvCxnSpPr>
            <p:spPr>
              <a:xfrm>
                <a:off x="6477000" y="5715000"/>
                <a:ext cx="1066800" cy="0"/>
              </a:xfrm>
              <a:prstGeom prst="line">
                <a:avLst/>
              </a:prstGeom>
              <a:ln>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F5E1E99-A591-DC4E-A93B-6781A0A021E7}"/>
                  </a:ext>
                </a:extLst>
              </p:cNvPr>
              <p:cNvCxnSpPr/>
              <p:nvPr/>
            </p:nvCxnSpPr>
            <p:spPr>
              <a:xfrm flipV="1">
                <a:off x="6477000" y="5410200"/>
                <a:ext cx="228600" cy="304800"/>
              </a:xfrm>
              <a:prstGeom prst="line">
                <a:avLst/>
              </a:prstGeom>
              <a:ln>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6196F4DA-D15F-674B-AFED-9A32B455CCAA}"/>
                  </a:ext>
                </a:extLst>
              </p:cNvPr>
              <p:cNvCxnSpPr/>
              <p:nvPr/>
            </p:nvCxnSpPr>
            <p:spPr>
              <a:xfrm>
                <a:off x="6705600" y="5410200"/>
                <a:ext cx="1066800" cy="0"/>
              </a:xfrm>
              <a:prstGeom prst="line">
                <a:avLst/>
              </a:prstGeom>
              <a:ln>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grpSp>
            <p:nvGrpSpPr>
              <p:cNvPr id="26" name="Group 25">
                <a:extLst>
                  <a:ext uri="{FF2B5EF4-FFF2-40B4-BE49-F238E27FC236}">
                    <a16:creationId xmlns:a16="http://schemas.microsoft.com/office/drawing/2014/main" id="{F72931CD-EB0F-5741-9ED4-36B5668C778D}"/>
                  </a:ext>
                </a:extLst>
              </p:cNvPr>
              <p:cNvGrpSpPr/>
              <p:nvPr/>
            </p:nvGrpSpPr>
            <p:grpSpPr>
              <a:xfrm>
                <a:off x="6400800" y="4648200"/>
                <a:ext cx="1524000" cy="1295400"/>
                <a:chOff x="6553200" y="5867400"/>
                <a:chExt cx="1524000" cy="1295400"/>
              </a:xfrm>
            </p:grpSpPr>
            <p:sp>
              <p:nvSpPr>
                <p:cNvPr id="27" name="Cube 26">
                  <a:extLst>
                    <a:ext uri="{FF2B5EF4-FFF2-40B4-BE49-F238E27FC236}">
                      <a16:creationId xmlns:a16="http://schemas.microsoft.com/office/drawing/2014/main" id="{9DFF01D5-1988-1542-A390-F031415A76D7}"/>
                    </a:ext>
                  </a:extLst>
                </p:cNvPr>
                <p:cNvSpPr/>
                <p:nvPr/>
              </p:nvSpPr>
              <p:spPr>
                <a:xfrm>
                  <a:off x="6553200" y="5867400"/>
                  <a:ext cx="1524000" cy="1295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8" name="Oval 27">
                  <a:extLst>
                    <a:ext uri="{FF2B5EF4-FFF2-40B4-BE49-F238E27FC236}">
                      <a16:creationId xmlns:a16="http://schemas.microsoft.com/office/drawing/2014/main" id="{A17BFDD5-B413-E344-B63F-8E1B9D333F19}"/>
                    </a:ext>
                  </a:extLst>
                </p:cNvPr>
                <p:cNvSpPr/>
                <p:nvPr/>
              </p:nvSpPr>
              <p:spPr>
                <a:xfrm>
                  <a:off x="7162800" y="5943600"/>
                  <a:ext cx="3048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grpSp>
        <p:cxnSp>
          <p:nvCxnSpPr>
            <p:cNvPr id="29" name="Straight Connector 28">
              <a:extLst>
                <a:ext uri="{FF2B5EF4-FFF2-40B4-BE49-F238E27FC236}">
                  <a16:creationId xmlns:a16="http://schemas.microsoft.com/office/drawing/2014/main" id="{CB601C64-445F-054F-B772-C5AF3357D3A3}"/>
                </a:ext>
              </a:extLst>
            </p:cNvPr>
            <p:cNvCxnSpPr/>
            <p:nvPr/>
          </p:nvCxnSpPr>
          <p:spPr>
            <a:xfrm flipV="1">
              <a:off x="6553200" y="5486400"/>
              <a:ext cx="228600" cy="304800"/>
            </a:xfrm>
            <a:prstGeom prst="line">
              <a:avLst/>
            </a:prstGeom>
            <a:ln>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D8613FB-AAA7-C140-A8CA-B8A7DB174539}"/>
                </a:ext>
              </a:extLst>
            </p:cNvPr>
            <p:cNvCxnSpPr/>
            <p:nvPr/>
          </p:nvCxnSpPr>
          <p:spPr>
            <a:xfrm flipV="1">
              <a:off x="6705600" y="5486400"/>
              <a:ext cx="228600" cy="304800"/>
            </a:xfrm>
            <a:prstGeom prst="line">
              <a:avLst/>
            </a:prstGeom>
            <a:ln>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E122085D-52F5-CB40-AD0A-F08CA3927BA0}"/>
                </a:ext>
              </a:extLst>
            </p:cNvPr>
            <p:cNvCxnSpPr/>
            <p:nvPr/>
          </p:nvCxnSpPr>
          <p:spPr>
            <a:xfrm flipV="1">
              <a:off x="6858000" y="5486400"/>
              <a:ext cx="228600" cy="304800"/>
            </a:xfrm>
            <a:prstGeom prst="line">
              <a:avLst/>
            </a:prstGeom>
            <a:ln>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62787A6C-261C-E244-9D8D-C0DEEBE7BBF0}"/>
                </a:ext>
              </a:extLst>
            </p:cNvPr>
            <p:cNvCxnSpPr/>
            <p:nvPr/>
          </p:nvCxnSpPr>
          <p:spPr>
            <a:xfrm flipV="1">
              <a:off x="7010400" y="5486400"/>
              <a:ext cx="228600" cy="304800"/>
            </a:xfrm>
            <a:prstGeom prst="line">
              <a:avLst/>
            </a:prstGeom>
            <a:ln>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EB6F4FD9-F6E8-8B43-9DC2-3521C2114E5A}"/>
                </a:ext>
              </a:extLst>
            </p:cNvPr>
            <p:cNvCxnSpPr/>
            <p:nvPr/>
          </p:nvCxnSpPr>
          <p:spPr>
            <a:xfrm flipV="1">
              <a:off x="7162800" y="5486400"/>
              <a:ext cx="228600" cy="304800"/>
            </a:xfrm>
            <a:prstGeom prst="line">
              <a:avLst/>
            </a:prstGeom>
            <a:ln>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772E6AD9-892D-0A49-BDE3-0BA88F9A0CC2}"/>
                </a:ext>
              </a:extLst>
            </p:cNvPr>
            <p:cNvCxnSpPr/>
            <p:nvPr/>
          </p:nvCxnSpPr>
          <p:spPr>
            <a:xfrm flipV="1">
              <a:off x="7315200" y="5486400"/>
              <a:ext cx="228600" cy="304800"/>
            </a:xfrm>
            <a:prstGeom prst="line">
              <a:avLst/>
            </a:prstGeom>
            <a:ln>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2D1D84A1-7385-1D4F-99AD-FCAFD2AC41A0}"/>
                </a:ext>
              </a:extLst>
            </p:cNvPr>
            <p:cNvCxnSpPr/>
            <p:nvPr/>
          </p:nvCxnSpPr>
          <p:spPr>
            <a:xfrm flipV="1">
              <a:off x="7467600" y="5486400"/>
              <a:ext cx="228600" cy="304800"/>
            </a:xfrm>
            <a:prstGeom prst="line">
              <a:avLst/>
            </a:prstGeom>
            <a:ln>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B70122B-00DF-4740-9593-11DFA71E98B5}"/>
                </a:ext>
              </a:extLst>
            </p:cNvPr>
            <p:cNvCxnSpPr/>
            <p:nvPr/>
          </p:nvCxnSpPr>
          <p:spPr>
            <a:xfrm>
              <a:off x="6477000" y="5683250"/>
              <a:ext cx="1066800" cy="0"/>
            </a:xfrm>
            <a:prstGeom prst="line">
              <a:avLst/>
            </a:prstGeom>
            <a:ln>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661AEE5C-9C80-6641-823A-0A93ECDA8735}"/>
                </a:ext>
              </a:extLst>
            </p:cNvPr>
            <p:cNvCxnSpPr/>
            <p:nvPr/>
          </p:nvCxnSpPr>
          <p:spPr>
            <a:xfrm>
              <a:off x="6556375" y="5581650"/>
              <a:ext cx="1066800" cy="0"/>
            </a:xfrm>
            <a:prstGeom prst="line">
              <a:avLst/>
            </a:prstGeom>
            <a:ln>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3D082260-0665-744F-83BD-AA452B31BDAD}"/>
                </a:ext>
              </a:extLst>
            </p:cNvPr>
            <p:cNvCxnSpPr/>
            <p:nvPr/>
          </p:nvCxnSpPr>
          <p:spPr>
            <a:xfrm>
              <a:off x="6781800" y="5791200"/>
              <a:ext cx="838200" cy="457200"/>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9E0F23EA-9023-8448-8FE5-353F32D8EBCE}"/>
                </a:ext>
              </a:extLst>
            </p:cNvPr>
            <p:cNvCxnSpPr/>
            <p:nvPr/>
          </p:nvCxnSpPr>
          <p:spPr>
            <a:xfrm flipH="1">
              <a:off x="7772400" y="5715000"/>
              <a:ext cx="457200" cy="533400"/>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55418257-4DDB-404F-BDA0-6CC7D9D8E5F7}"/>
                </a:ext>
              </a:extLst>
            </p:cNvPr>
            <p:cNvSpPr txBox="1"/>
            <p:nvPr/>
          </p:nvSpPr>
          <p:spPr>
            <a:xfrm>
              <a:off x="7092997" y="6135470"/>
              <a:ext cx="1891840" cy="915943"/>
            </a:xfrm>
            <a:prstGeom prst="rect">
              <a:avLst/>
            </a:prstGeom>
            <a:noFill/>
          </p:spPr>
          <p:txBody>
            <a:bodyPr wrap="none" rtlCol="0">
              <a:spAutoFit/>
            </a:bodyPr>
            <a:lstStyle/>
            <a:p>
              <a:r>
                <a:rPr lang="en-US" sz="1800" dirty="0"/>
                <a:t>Phase Shift</a:t>
              </a:r>
            </a:p>
            <a:p>
              <a:r>
                <a:rPr lang="en-US" sz="1800" dirty="0"/>
                <a:t>Calculation</a:t>
              </a:r>
            </a:p>
          </p:txBody>
        </p:sp>
      </p:grpSp>
      <p:pic>
        <p:nvPicPr>
          <p:cNvPr id="42" name="Picture 41">
            <a:extLst>
              <a:ext uri="{FF2B5EF4-FFF2-40B4-BE49-F238E27FC236}">
                <a16:creationId xmlns:a16="http://schemas.microsoft.com/office/drawing/2014/main" id="{0C2C24E5-652F-D946-B063-98FE9B6CD373}"/>
              </a:ext>
            </a:extLst>
          </p:cNvPr>
          <p:cNvPicPr>
            <a:picLocks noChangeAspect="1"/>
          </p:cNvPicPr>
          <p:nvPr/>
        </p:nvPicPr>
        <p:blipFill>
          <a:blip r:embed="rId3"/>
          <a:stretch>
            <a:fillRect/>
          </a:stretch>
        </p:blipFill>
        <p:spPr>
          <a:xfrm>
            <a:off x="1379446" y="5459276"/>
            <a:ext cx="2201361" cy="1393169"/>
          </a:xfrm>
          <a:prstGeom prst="rect">
            <a:avLst/>
          </a:prstGeom>
        </p:spPr>
      </p:pic>
      <p:pic>
        <p:nvPicPr>
          <p:cNvPr id="43" name="Picture 42">
            <a:extLst>
              <a:ext uri="{FF2B5EF4-FFF2-40B4-BE49-F238E27FC236}">
                <a16:creationId xmlns:a16="http://schemas.microsoft.com/office/drawing/2014/main" id="{7513206C-D423-6642-8AE1-A294D742595A}"/>
              </a:ext>
            </a:extLst>
          </p:cNvPr>
          <p:cNvPicPr>
            <a:picLocks noChangeAspect="1"/>
          </p:cNvPicPr>
          <p:nvPr/>
        </p:nvPicPr>
        <p:blipFill>
          <a:blip r:embed="rId4"/>
          <a:stretch>
            <a:fillRect/>
          </a:stretch>
        </p:blipFill>
        <p:spPr>
          <a:xfrm>
            <a:off x="241782" y="4783751"/>
            <a:ext cx="1406712" cy="1406712"/>
          </a:xfrm>
          <a:prstGeom prst="rect">
            <a:avLst/>
          </a:prstGeom>
        </p:spPr>
      </p:pic>
    </p:spTree>
    <p:extLst>
      <p:ext uri="{BB962C8B-B14F-4D97-AF65-F5344CB8AC3E}">
        <p14:creationId xmlns:p14="http://schemas.microsoft.com/office/powerpoint/2010/main" val="32453731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17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a:t>Radar</a:t>
            </a:r>
          </a:p>
        </p:txBody>
      </p:sp>
      <p:sp>
        <p:nvSpPr>
          <p:cNvPr id="51203" name="Rectangle 3"/>
          <p:cNvSpPr>
            <a:spLocks noGrp="1" noChangeArrowheads="1"/>
          </p:cNvSpPr>
          <p:nvPr>
            <p:ph type="body" idx="1"/>
          </p:nvPr>
        </p:nvSpPr>
        <p:spPr>
          <a:xfrm>
            <a:off x="3571168" y="1981200"/>
            <a:ext cx="5334000" cy="4876800"/>
          </a:xfrm>
        </p:spPr>
        <p:txBody>
          <a:bodyPr/>
          <a:lstStyle/>
          <a:p>
            <a:pPr eaLnBrk="1" hangingPunct="1">
              <a:spcBef>
                <a:spcPts val="1800"/>
              </a:spcBef>
            </a:pPr>
            <a:r>
              <a:rPr lang="en-US" altLang="en-US" sz="2400" dirty="0"/>
              <a:t>An object detection system that uses electromagnetic waves to identify the range, altitude, direction of both moving and fixed objects.</a:t>
            </a:r>
          </a:p>
          <a:p>
            <a:pPr eaLnBrk="1" hangingPunct="1">
              <a:spcBef>
                <a:spcPts val="1800"/>
              </a:spcBef>
            </a:pPr>
            <a:r>
              <a:rPr lang="en-US" altLang="en-US" sz="2400" dirty="0"/>
              <a:t>The term RADAR was coined in 1941 and stands for </a:t>
            </a:r>
            <a:r>
              <a:rPr lang="en-US" altLang="en-US" sz="2400" i="1" dirty="0"/>
              <a:t>radio detection and ranging.</a:t>
            </a:r>
          </a:p>
          <a:p>
            <a:pPr eaLnBrk="1" hangingPunct="1">
              <a:spcBef>
                <a:spcPts val="1800"/>
              </a:spcBef>
            </a:pPr>
            <a:r>
              <a:rPr lang="en-US" altLang="en-US" sz="2400" dirty="0"/>
              <a:t>Used primarily in larger UAV and USV systems</a:t>
            </a:r>
          </a:p>
        </p:txBody>
      </p:sp>
      <p:sp>
        <p:nvSpPr>
          <p:cNvPr id="2" name="Rectangle 1"/>
          <p:cNvSpPr/>
          <p:nvPr/>
        </p:nvSpPr>
        <p:spPr>
          <a:xfrm>
            <a:off x="381000" y="5830669"/>
            <a:ext cx="3200400" cy="646331"/>
          </a:xfrm>
          <a:prstGeom prst="rect">
            <a:avLst/>
          </a:prstGeom>
        </p:spPr>
        <p:txBody>
          <a:bodyPr wrap="square">
            <a:spAutoFit/>
          </a:bodyPr>
          <a:lstStyle/>
          <a:p>
            <a:r>
              <a:rPr lang="en-US" sz="1200" dirty="0"/>
              <a:t>http://gcn.com/blogs/emerging-tech/2014/06/uav-radar-sense-and-avoid.aspx</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 y="4226997"/>
            <a:ext cx="3076575" cy="148590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4622"/>
          <a:stretch/>
        </p:blipFill>
        <p:spPr>
          <a:xfrm>
            <a:off x="276225" y="2177146"/>
            <a:ext cx="3076575" cy="1859351"/>
          </a:xfrm>
          <a:prstGeom prst="rect">
            <a:avLst/>
          </a:prstGeom>
        </p:spPr>
      </p:pic>
    </p:spTree>
    <p:extLst>
      <p:ext uri="{BB962C8B-B14F-4D97-AF65-F5344CB8AC3E}">
        <p14:creationId xmlns:p14="http://schemas.microsoft.com/office/powerpoint/2010/main" val="156469229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a:t>Machine Vision</a:t>
            </a:r>
          </a:p>
        </p:txBody>
      </p:sp>
      <p:sp>
        <p:nvSpPr>
          <p:cNvPr id="52227" name="Rectangle 3"/>
          <p:cNvSpPr>
            <a:spLocks noGrp="1" noChangeArrowheads="1"/>
          </p:cNvSpPr>
          <p:nvPr>
            <p:ph type="body" idx="1"/>
          </p:nvPr>
        </p:nvSpPr>
        <p:spPr>
          <a:xfrm>
            <a:off x="3581400" y="1828800"/>
            <a:ext cx="5486400" cy="5181600"/>
          </a:xfrm>
        </p:spPr>
        <p:txBody>
          <a:bodyPr/>
          <a:lstStyle/>
          <a:p>
            <a:pPr eaLnBrk="1" hangingPunct="1"/>
            <a:r>
              <a:rPr lang="en-US" altLang="en-US" sz="2400" dirty="0"/>
              <a:t>Machine vision systems process images acquired with cameras in order to produce a representation of objects in the world.</a:t>
            </a:r>
          </a:p>
          <a:p>
            <a:pPr eaLnBrk="1" hangingPunct="1"/>
            <a:r>
              <a:rPr lang="en-US" altLang="en-US" sz="2400" dirty="0"/>
              <a:t>Computer algorithms are used to analyze patterns of pixels values provide by the image sensor.  </a:t>
            </a:r>
          </a:p>
          <a:p>
            <a:pPr eaLnBrk="1" hangingPunct="1"/>
            <a:r>
              <a:rPr lang="en-US" altLang="en-US" sz="2400" dirty="0"/>
              <a:t>By identifying and classifying groups of pixels as an obstacle, machine vision can be used to generate information that supports path planning or opportunistic motion behaviors.</a:t>
            </a:r>
          </a:p>
        </p:txBody>
      </p:sp>
      <p:sp>
        <p:nvSpPr>
          <p:cNvPr id="52228" name="Rectangle 4"/>
          <p:cNvSpPr>
            <a:spLocks noChangeArrowheads="1"/>
          </p:cNvSpPr>
          <p:nvPr/>
        </p:nvSpPr>
        <p:spPr bwMode="auto">
          <a:xfrm>
            <a:off x="457200" y="6537325"/>
            <a:ext cx="2768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altLang="en-US" sz="1000"/>
              <a:t>www.roborealm.com/.../obstacle_scene_1.jpg </a:t>
            </a:r>
          </a:p>
        </p:txBody>
      </p:sp>
      <p:pic>
        <p:nvPicPr>
          <p:cNvPr id="52229" name="Picture 5" descr="roborealm_obstacle_avoid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419599"/>
            <a:ext cx="304800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6" descr="obstacle_scene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81199"/>
            <a:ext cx="304800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621987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Date Placeholder 3">
            <a:extLst>
              <a:ext uri="{FF2B5EF4-FFF2-40B4-BE49-F238E27FC236}">
                <a16:creationId xmlns:a16="http://schemas.microsoft.com/office/drawing/2014/main" id="{27AC88F1-6CDD-C042-9A33-90B8E6E9E3C3}"/>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17410" name="Slide Number Placeholder 5">
            <a:extLst>
              <a:ext uri="{FF2B5EF4-FFF2-40B4-BE49-F238E27FC236}">
                <a16:creationId xmlns:a16="http://schemas.microsoft.com/office/drawing/2014/main" id="{1820C281-B33E-F440-ABDB-8B3EB82EF0B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E1172196-B613-A140-9A3F-0DD628AF9276}" type="slidenum">
              <a:rPr lang="en-US" altLang="en-US" sz="1200" smtClean="0"/>
              <a:pPr>
                <a:spcBef>
                  <a:spcPct val="0"/>
                </a:spcBef>
                <a:buClrTx/>
                <a:buSzTx/>
                <a:buFontTx/>
                <a:buNone/>
              </a:pPr>
              <a:t>3</a:t>
            </a:fld>
            <a:endParaRPr lang="en-US" altLang="en-US" sz="1200"/>
          </a:p>
        </p:txBody>
      </p:sp>
      <p:sp>
        <p:nvSpPr>
          <p:cNvPr id="107522" name="Rectangle 2">
            <a:extLst>
              <a:ext uri="{FF2B5EF4-FFF2-40B4-BE49-F238E27FC236}">
                <a16:creationId xmlns:a16="http://schemas.microsoft.com/office/drawing/2014/main" id="{6A277E2D-8BFE-4949-B9A0-D5BCAB483BA4}"/>
              </a:ext>
            </a:extLst>
          </p:cNvPr>
          <p:cNvSpPr>
            <a:spLocks noGrp="1" noChangeArrowheads="1"/>
          </p:cNvSpPr>
          <p:nvPr>
            <p:ph type="title"/>
          </p:nvPr>
        </p:nvSpPr>
        <p:spPr>
          <a:xfrm>
            <a:off x="1295400" y="617538"/>
            <a:ext cx="6629400" cy="1143000"/>
          </a:xfrm>
        </p:spPr>
        <p:txBody>
          <a:bodyPr/>
          <a:lstStyle/>
          <a:p>
            <a:pPr algn="ctr" eaLnBrk="1" hangingPunct="1">
              <a:defRPr/>
            </a:pPr>
            <a:r>
              <a:rPr lang="en-US" dirty="0">
                <a:cs typeface="+mj-cs"/>
              </a:rPr>
              <a:t>Internal vs External Sensors</a:t>
            </a:r>
          </a:p>
        </p:txBody>
      </p:sp>
      <p:sp>
        <p:nvSpPr>
          <p:cNvPr id="17412" name="Rectangle 3">
            <a:extLst>
              <a:ext uri="{FF2B5EF4-FFF2-40B4-BE49-F238E27FC236}">
                <a16:creationId xmlns:a16="http://schemas.microsoft.com/office/drawing/2014/main" id="{1F5B3079-04B4-3342-9327-7381E6ED6966}"/>
              </a:ext>
            </a:extLst>
          </p:cNvPr>
          <p:cNvSpPr>
            <a:spLocks noGrp="1" noChangeArrowheads="1"/>
          </p:cNvSpPr>
          <p:nvPr>
            <p:ph type="body" idx="1"/>
          </p:nvPr>
        </p:nvSpPr>
        <p:spPr>
          <a:xfrm>
            <a:off x="1182688" y="2057400"/>
            <a:ext cx="7772400" cy="4535488"/>
          </a:xfrm>
        </p:spPr>
        <p:txBody>
          <a:bodyPr/>
          <a:lstStyle/>
          <a:p>
            <a:pPr eaLnBrk="1" hangingPunct="1">
              <a:lnSpc>
                <a:spcPct val="110000"/>
              </a:lnSpc>
            </a:pPr>
            <a:r>
              <a:rPr lang="en-US" altLang="en-US" sz="2600" dirty="0"/>
              <a:t>Sensors can be used to measure something internal to the robot or external with respect to the world</a:t>
            </a:r>
          </a:p>
          <a:p>
            <a:pPr eaLnBrk="1" hangingPunct="1">
              <a:lnSpc>
                <a:spcPct val="110000"/>
              </a:lnSpc>
            </a:pPr>
            <a:r>
              <a:rPr lang="en-US" altLang="en-US" sz="2600" dirty="0"/>
              <a:t>Internal sensors do not require any information from outside the system to measure aspects of the state of the system, e.g.</a:t>
            </a:r>
          </a:p>
          <a:p>
            <a:pPr lvl="1" eaLnBrk="1" hangingPunct="1">
              <a:lnSpc>
                <a:spcPct val="110000"/>
              </a:lnSpc>
            </a:pPr>
            <a:r>
              <a:rPr lang="en-US" altLang="en-US" sz="2200" dirty="0"/>
              <a:t>Rotation sensors to measure motor angles</a:t>
            </a:r>
          </a:p>
          <a:p>
            <a:pPr lvl="1" eaLnBrk="1" hangingPunct="1">
              <a:lnSpc>
                <a:spcPct val="110000"/>
              </a:lnSpc>
            </a:pPr>
            <a:r>
              <a:rPr lang="en-US" altLang="en-US" sz="2200" dirty="0"/>
              <a:t>Inertial measurement units to measure acceleration and rotation</a:t>
            </a:r>
          </a:p>
          <a:p>
            <a:pPr lvl="1" eaLnBrk="1" hangingPunct="1">
              <a:lnSpc>
                <a:spcPct val="110000"/>
              </a:lnSpc>
            </a:pPr>
            <a:r>
              <a:rPr lang="en-US" altLang="en-US" sz="2200" dirty="0"/>
              <a:t>Battery state sensors</a:t>
            </a:r>
          </a:p>
        </p:txBody>
      </p:sp>
    </p:spTree>
    <p:extLst>
      <p:ext uri="{BB962C8B-B14F-4D97-AF65-F5344CB8AC3E}">
        <p14:creationId xmlns:p14="http://schemas.microsoft.com/office/powerpoint/2010/main" val="29547230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Date Placeholder 3">
            <a:extLst>
              <a:ext uri="{FF2B5EF4-FFF2-40B4-BE49-F238E27FC236}">
                <a16:creationId xmlns:a16="http://schemas.microsoft.com/office/drawing/2014/main" id="{27AC88F1-6CDD-C042-9A33-90B8E6E9E3C3}"/>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17410" name="Slide Number Placeholder 5">
            <a:extLst>
              <a:ext uri="{FF2B5EF4-FFF2-40B4-BE49-F238E27FC236}">
                <a16:creationId xmlns:a16="http://schemas.microsoft.com/office/drawing/2014/main" id="{1820C281-B33E-F440-ABDB-8B3EB82EF0B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E1172196-B613-A140-9A3F-0DD628AF9276}" type="slidenum">
              <a:rPr lang="en-US" altLang="en-US" sz="1200" smtClean="0"/>
              <a:pPr>
                <a:spcBef>
                  <a:spcPct val="0"/>
                </a:spcBef>
                <a:buClrTx/>
                <a:buSzTx/>
                <a:buFontTx/>
                <a:buNone/>
              </a:pPr>
              <a:t>4</a:t>
            </a:fld>
            <a:endParaRPr lang="en-US" altLang="en-US" sz="1200"/>
          </a:p>
        </p:txBody>
      </p:sp>
      <p:sp>
        <p:nvSpPr>
          <p:cNvPr id="107522" name="Rectangle 2">
            <a:extLst>
              <a:ext uri="{FF2B5EF4-FFF2-40B4-BE49-F238E27FC236}">
                <a16:creationId xmlns:a16="http://schemas.microsoft.com/office/drawing/2014/main" id="{6A277E2D-8BFE-4949-B9A0-D5BCAB483BA4}"/>
              </a:ext>
            </a:extLst>
          </p:cNvPr>
          <p:cNvSpPr>
            <a:spLocks noGrp="1" noChangeArrowheads="1"/>
          </p:cNvSpPr>
          <p:nvPr>
            <p:ph type="title"/>
          </p:nvPr>
        </p:nvSpPr>
        <p:spPr>
          <a:xfrm>
            <a:off x="1295400" y="617538"/>
            <a:ext cx="6629400" cy="1143000"/>
          </a:xfrm>
        </p:spPr>
        <p:txBody>
          <a:bodyPr/>
          <a:lstStyle/>
          <a:p>
            <a:pPr algn="ctr" eaLnBrk="1" hangingPunct="1">
              <a:defRPr/>
            </a:pPr>
            <a:r>
              <a:rPr lang="en-US" dirty="0">
                <a:cs typeface="+mj-cs"/>
              </a:rPr>
              <a:t>Rotation Sensors</a:t>
            </a:r>
          </a:p>
        </p:txBody>
      </p:sp>
      <p:sp>
        <p:nvSpPr>
          <p:cNvPr id="17412" name="Rectangle 3">
            <a:extLst>
              <a:ext uri="{FF2B5EF4-FFF2-40B4-BE49-F238E27FC236}">
                <a16:creationId xmlns:a16="http://schemas.microsoft.com/office/drawing/2014/main" id="{1F5B3079-04B4-3342-9327-7381E6ED6966}"/>
              </a:ext>
            </a:extLst>
          </p:cNvPr>
          <p:cNvSpPr>
            <a:spLocks noGrp="1" noChangeArrowheads="1"/>
          </p:cNvSpPr>
          <p:nvPr>
            <p:ph type="body" idx="1"/>
          </p:nvPr>
        </p:nvSpPr>
        <p:spPr>
          <a:xfrm>
            <a:off x="1182688" y="2057400"/>
            <a:ext cx="7772400" cy="4535488"/>
          </a:xfrm>
        </p:spPr>
        <p:txBody>
          <a:bodyPr/>
          <a:lstStyle/>
          <a:p>
            <a:pPr eaLnBrk="1" hangingPunct="1">
              <a:lnSpc>
                <a:spcPct val="110000"/>
              </a:lnSpc>
            </a:pPr>
            <a:r>
              <a:rPr lang="en-US" altLang="en-US" sz="2600" dirty="0"/>
              <a:t>Rotation sensors are important to measure the state of the motors and thus the joint angles</a:t>
            </a:r>
          </a:p>
          <a:p>
            <a:pPr lvl="1" eaLnBrk="1" hangingPunct="1">
              <a:lnSpc>
                <a:spcPct val="110000"/>
              </a:lnSpc>
            </a:pPr>
            <a:r>
              <a:rPr lang="en-US" altLang="en-US" sz="2400" dirty="0"/>
              <a:t>Simplest rotation sensor is using a potentiometer</a:t>
            </a:r>
          </a:p>
          <a:p>
            <a:pPr marL="914400" lvl="2" indent="0" eaLnBrk="1" hangingPunct="1">
              <a:lnSpc>
                <a:spcPct val="110000"/>
              </a:lnSpc>
              <a:buNone/>
            </a:pPr>
            <a:endParaRPr lang="en-US" altLang="en-US" sz="2000" dirty="0"/>
          </a:p>
          <a:p>
            <a:pPr lvl="1" eaLnBrk="1" hangingPunct="1">
              <a:lnSpc>
                <a:spcPct val="110000"/>
              </a:lnSpc>
            </a:pPr>
            <a:endParaRPr lang="en-US" altLang="en-US" sz="2400" dirty="0"/>
          </a:p>
        </p:txBody>
      </p:sp>
      <p:pic>
        <p:nvPicPr>
          <p:cNvPr id="2" name="Picture 1">
            <a:extLst>
              <a:ext uri="{FF2B5EF4-FFF2-40B4-BE49-F238E27FC236}">
                <a16:creationId xmlns:a16="http://schemas.microsoft.com/office/drawing/2014/main" id="{CA6B39DB-16F7-DA4E-B46E-1298A731DBC8}"/>
              </a:ext>
            </a:extLst>
          </p:cNvPr>
          <p:cNvPicPr>
            <a:picLocks noChangeAspect="1"/>
          </p:cNvPicPr>
          <p:nvPr/>
        </p:nvPicPr>
        <p:blipFill>
          <a:blip r:embed="rId3"/>
          <a:stretch>
            <a:fillRect/>
          </a:stretch>
        </p:blipFill>
        <p:spPr>
          <a:xfrm>
            <a:off x="6400800" y="3534273"/>
            <a:ext cx="2311400" cy="1581742"/>
          </a:xfrm>
          <a:prstGeom prst="rect">
            <a:avLst/>
          </a:prstGeom>
        </p:spPr>
      </p:pic>
      <p:sp>
        <p:nvSpPr>
          <p:cNvPr id="7" name="Rectangle 3">
            <a:extLst>
              <a:ext uri="{FF2B5EF4-FFF2-40B4-BE49-F238E27FC236}">
                <a16:creationId xmlns:a16="http://schemas.microsoft.com/office/drawing/2014/main" id="{F9E8E395-D873-D24E-B594-EC5D8812DDCF}"/>
              </a:ext>
            </a:extLst>
          </p:cNvPr>
          <p:cNvSpPr txBox="1">
            <a:spLocks noChangeArrowheads="1"/>
          </p:cNvSpPr>
          <p:nvPr/>
        </p:nvSpPr>
        <p:spPr bwMode="auto">
          <a:xfrm>
            <a:off x="1180700" y="2017712"/>
            <a:ext cx="5220100"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a:lstStyle>
          <a:p>
            <a:pPr eaLnBrk="1" hangingPunct="1">
              <a:lnSpc>
                <a:spcPct val="110000"/>
              </a:lnSpc>
            </a:pPr>
            <a:endParaRPr lang="en-US" altLang="en-US" sz="2600" b="0" kern="0" dirty="0"/>
          </a:p>
          <a:p>
            <a:pPr eaLnBrk="1" hangingPunct="1">
              <a:lnSpc>
                <a:spcPct val="110000"/>
              </a:lnSpc>
            </a:pPr>
            <a:endParaRPr lang="en-US" altLang="en-US" sz="2600" b="0" kern="0" dirty="0"/>
          </a:p>
          <a:p>
            <a:pPr eaLnBrk="1" hangingPunct="1">
              <a:lnSpc>
                <a:spcPct val="110000"/>
              </a:lnSpc>
            </a:pPr>
            <a:endParaRPr lang="en-US" altLang="en-US" sz="2400" b="0" kern="0" dirty="0"/>
          </a:p>
          <a:p>
            <a:pPr lvl="2" eaLnBrk="1" hangingPunct="1">
              <a:lnSpc>
                <a:spcPct val="110000"/>
              </a:lnSpc>
            </a:pPr>
            <a:r>
              <a:rPr lang="en-US" altLang="en-US" sz="2200" b="0" kern="0" dirty="0"/>
              <a:t>Measures angle using a resistor/voltage divider</a:t>
            </a:r>
          </a:p>
          <a:p>
            <a:pPr lvl="3" eaLnBrk="1" hangingPunct="1">
              <a:lnSpc>
                <a:spcPct val="110000"/>
              </a:lnSpc>
            </a:pPr>
            <a:r>
              <a:rPr lang="en-US" altLang="en-US" sz="1800" b="0" kern="0" dirty="0"/>
              <a:t>Has a gap, i.e. can not measure full 360 degrees</a:t>
            </a:r>
          </a:p>
          <a:p>
            <a:pPr lvl="3" eaLnBrk="1" hangingPunct="1">
              <a:lnSpc>
                <a:spcPct val="110000"/>
              </a:lnSpc>
            </a:pPr>
            <a:r>
              <a:rPr lang="en-US" altLang="en-US" sz="1800" b="0" kern="0" dirty="0"/>
              <a:t>Resistor is temperature sensitive, i.e. heating changes readings</a:t>
            </a:r>
          </a:p>
          <a:p>
            <a:pPr lvl="3" eaLnBrk="1" hangingPunct="1">
              <a:lnSpc>
                <a:spcPct val="110000"/>
              </a:lnSpc>
            </a:pPr>
            <a:r>
              <a:rPr lang="en-US" altLang="en-US" sz="1800" b="0" kern="0" dirty="0"/>
              <a:t>Friction causes wear</a:t>
            </a:r>
          </a:p>
          <a:p>
            <a:pPr lvl="3" eaLnBrk="1" hangingPunct="1">
              <a:lnSpc>
                <a:spcPct val="110000"/>
              </a:lnSpc>
            </a:pPr>
            <a:r>
              <a:rPr lang="en-US" altLang="en-US" sz="1800" b="0" kern="0" dirty="0"/>
              <a:t>Need to keep track of the number of rotations</a:t>
            </a:r>
          </a:p>
          <a:p>
            <a:pPr lvl="1" eaLnBrk="1" hangingPunct="1">
              <a:lnSpc>
                <a:spcPct val="110000"/>
              </a:lnSpc>
            </a:pPr>
            <a:endParaRPr lang="en-US" altLang="en-US" sz="2400" b="0" kern="0" dirty="0"/>
          </a:p>
        </p:txBody>
      </p:sp>
    </p:spTree>
    <p:extLst>
      <p:ext uri="{BB962C8B-B14F-4D97-AF65-F5344CB8AC3E}">
        <p14:creationId xmlns:p14="http://schemas.microsoft.com/office/powerpoint/2010/main" val="18017166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Date Placeholder 3">
            <a:extLst>
              <a:ext uri="{FF2B5EF4-FFF2-40B4-BE49-F238E27FC236}">
                <a16:creationId xmlns:a16="http://schemas.microsoft.com/office/drawing/2014/main" id="{27AC88F1-6CDD-C042-9A33-90B8E6E9E3C3}"/>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17410" name="Slide Number Placeholder 5">
            <a:extLst>
              <a:ext uri="{FF2B5EF4-FFF2-40B4-BE49-F238E27FC236}">
                <a16:creationId xmlns:a16="http://schemas.microsoft.com/office/drawing/2014/main" id="{1820C281-B33E-F440-ABDB-8B3EB82EF0B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E1172196-B613-A140-9A3F-0DD628AF9276}" type="slidenum">
              <a:rPr lang="en-US" altLang="en-US" sz="1200" smtClean="0"/>
              <a:pPr>
                <a:spcBef>
                  <a:spcPct val="0"/>
                </a:spcBef>
                <a:buClrTx/>
                <a:buSzTx/>
                <a:buFontTx/>
                <a:buNone/>
              </a:pPr>
              <a:t>5</a:t>
            </a:fld>
            <a:endParaRPr lang="en-US" altLang="en-US" sz="1200"/>
          </a:p>
        </p:txBody>
      </p:sp>
      <p:sp>
        <p:nvSpPr>
          <p:cNvPr id="107522" name="Rectangle 2">
            <a:extLst>
              <a:ext uri="{FF2B5EF4-FFF2-40B4-BE49-F238E27FC236}">
                <a16:creationId xmlns:a16="http://schemas.microsoft.com/office/drawing/2014/main" id="{6A277E2D-8BFE-4949-B9A0-D5BCAB483BA4}"/>
              </a:ext>
            </a:extLst>
          </p:cNvPr>
          <p:cNvSpPr>
            <a:spLocks noGrp="1" noChangeArrowheads="1"/>
          </p:cNvSpPr>
          <p:nvPr>
            <p:ph type="title"/>
          </p:nvPr>
        </p:nvSpPr>
        <p:spPr>
          <a:xfrm>
            <a:off x="1295400" y="617538"/>
            <a:ext cx="7659688" cy="1143000"/>
          </a:xfrm>
        </p:spPr>
        <p:txBody>
          <a:bodyPr/>
          <a:lstStyle/>
          <a:p>
            <a:pPr algn="ctr" eaLnBrk="1" hangingPunct="1">
              <a:defRPr/>
            </a:pPr>
            <a:r>
              <a:rPr lang="en-US" dirty="0">
                <a:cs typeface="+mj-cs"/>
              </a:rPr>
              <a:t>Rotation Sensors - Encoders</a:t>
            </a:r>
          </a:p>
        </p:txBody>
      </p:sp>
      <p:sp>
        <p:nvSpPr>
          <p:cNvPr id="17412" name="Rectangle 3">
            <a:extLst>
              <a:ext uri="{FF2B5EF4-FFF2-40B4-BE49-F238E27FC236}">
                <a16:creationId xmlns:a16="http://schemas.microsoft.com/office/drawing/2014/main" id="{1F5B3079-04B4-3342-9327-7381E6ED6966}"/>
              </a:ext>
            </a:extLst>
          </p:cNvPr>
          <p:cNvSpPr>
            <a:spLocks noGrp="1" noChangeArrowheads="1"/>
          </p:cNvSpPr>
          <p:nvPr>
            <p:ph type="body" idx="1"/>
          </p:nvPr>
        </p:nvSpPr>
        <p:spPr>
          <a:xfrm>
            <a:off x="1182688" y="2057400"/>
            <a:ext cx="7772400" cy="4535488"/>
          </a:xfrm>
        </p:spPr>
        <p:txBody>
          <a:bodyPr/>
          <a:lstStyle/>
          <a:p>
            <a:pPr eaLnBrk="1" hangingPunct="1">
              <a:lnSpc>
                <a:spcPct val="110000"/>
              </a:lnSpc>
            </a:pPr>
            <a:r>
              <a:rPr lang="en-US" altLang="en-US" sz="2600" dirty="0"/>
              <a:t>Encoders use either optical detectors or magnetic switches to produce a digital signal corresponding to rotation </a:t>
            </a:r>
          </a:p>
          <a:p>
            <a:pPr marL="914400" lvl="2" indent="0" eaLnBrk="1" hangingPunct="1">
              <a:lnSpc>
                <a:spcPct val="110000"/>
              </a:lnSpc>
              <a:buNone/>
            </a:pPr>
            <a:endParaRPr lang="en-US" altLang="en-US" sz="2000" dirty="0"/>
          </a:p>
          <a:p>
            <a:pPr lvl="1" eaLnBrk="1" hangingPunct="1">
              <a:lnSpc>
                <a:spcPct val="110000"/>
              </a:lnSpc>
            </a:pPr>
            <a:endParaRPr lang="en-US" altLang="en-US" sz="2400" dirty="0"/>
          </a:p>
        </p:txBody>
      </p:sp>
      <p:sp>
        <p:nvSpPr>
          <p:cNvPr id="7" name="Rectangle 3">
            <a:extLst>
              <a:ext uri="{FF2B5EF4-FFF2-40B4-BE49-F238E27FC236}">
                <a16:creationId xmlns:a16="http://schemas.microsoft.com/office/drawing/2014/main" id="{F9E8E395-D873-D24E-B594-EC5D8812DDCF}"/>
              </a:ext>
            </a:extLst>
          </p:cNvPr>
          <p:cNvSpPr txBox="1">
            <a:spLocks noChangeArrowheads="1"/>
          </p:cNvSpPr>
          <p:nvPr/>
        </p:nvSpPr>
        <p:spPr bwMode="auto">
          <a:xfrm>
            <a:off x="1180700" y="2017712"/>
            <a:ext cx="5220100"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a:lstStyle>
          <a:p>
            <a:pPr marL="0" indent="0" eaLnBrk="1" hangingPunct="1">
              <a:lnSpc>
                <a:spcPct val="110000"/>
              </a:lnSpc>
              <a:buNone/>
            </a:pPr>
            <a:endParaRPr lang="en-US" altLang="en-US" sz="2600" b="0" kern="0" dirty="0"/>
          </a:p>
          <a:p>
            <a:pPr eaLnBrk="1" hangingPunct="1">
              <a:lnSpc>
                <a:spcPct val="110000"/>
              </a:lnSpc>
            </a:pPr>
            <a:endParaRPr lang="en-US" altLang="en-US" sz="2600" b="0" kern="0" dirty="0"/>
          </a:p>
          <a:p>
            <a:pPr eaLnBrk="1" hangingPunct="1">
              <a:lnSpc>
                <a:spcPct val="110000"/>
              </a:lnSpc>
            </a:pPr>
            <a:endParaRPr lang="en-US" altLang="en-US" sz="2400" b="0" kern="0" dirty="0"/>
          </a:p>
          <a:p>
            <a:pPr lvl="1" eaLnBrk="1" hangingPunct="1">
              <a:lnSpc>
                <a:spcPct val="110000"/>
              </a:lnSpc>
            </a:pPr>
            <a:r>
              <a:rPr lang="en-US" altLang="en-US" sz="2600" b="0" kern="0" dirty="0"/>
              <a:t>Absolute encoders use multiple rings to identify an absolute orientation</a:t>
            </a:r>
          </a:p>
          <a:p>
            <a:pPr lvl="2" eaLnBrk="1" hangingPunct="1">
              <a:lnSpc>
                <a:spcPct val="110000"/>
              </a:lnSpc>
            </a:pPr>
            <a:r>
              <a:rPr lang="en-US" altLang="en-US" sz="2200" b="0" kern="0" dirty="0"/>
              <a:t>Need to keep track of full rotations</a:t>
            </a:r>
          </a:p>
          <a:p>
            <a:pPr lvl="2" eaLnBrk="1" hangingPunct="1">
              <a:lnSpc>
                <a:spcPct val="110000"/>
              </a:lnSpc>
            </a:pPr>
            <a:r>
              <a:rPr lang="en-US" altLang="en-US" sz="2200" b="0" kern="0" dirty="0"/>
              <a:t>Range is limited by the number of rings (and thus detectors)</a:t>
            </a:r>
          </a:p>
          <a:p>
            <a:pPr lvl="1" eaLnBrk="1" hangingPunct="1">
              <a:lnSpc>
                <a:spcPct val="110000"/>
              </a:lnSpc>
            </a:pPr>
            <a:endParaRPr lang="en-US" altLang="en-US" sz="2400" b="0" kern="0" dirty="0"/>
          </a:p>
        </p:txBody>
      </p:sp>
      <p:pic>
        <p:nvPicPr>
          <p:cNvPr id="8" name="Picture 6" descr="absolutscheibe encoder">
            <a:extLst>
              <a:ext uri="{FF2B5EF4-FFF2-40B4-BE49-F238E27FC236}">
                <a16:creationId xmlns:a16="http://schemas.microsoft.com/office/drawing/2014/main" id="{5FE0509E-E3A6-D541-A46D-8A2BA5DE30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4073" y="3647048"/>
            <a:ext cx="2418556" cy="237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54902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Date Placeholder 3">
            <a:extLst>
              <a:ext uri="{FF2B5EF4-FFF2-40B4-BE49-F238E27FC236}">
                <a16:creationId xmlns:a16="http://schemas.microsoft.com/office/drawing/2014/main" id="{27AC88F1-6CDD-C042-9A33-90B8E6E9E3C3}"/>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17410" name="Slide Number Placeholder 5">
            <a:extLst>
              <a:ext uri="{FF2B5EF4-FFF2-40B4-BE49-F238E27FC236}">
                <a16:creationId xmlns:a16="http://schemas.microsoft.com/office/drawing/2014/main" id="{1820C281-B33E-F440-ABDB-8B3EB82EF0B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E1172196-B613-A140-9A3F-0DD628AF9276}" type="slidenum">
              <a:rPr lang="en-US" altLang="en-US" sz="1200" smtClean="0"/>
              <a:pPr>
                <a:spcBef>
                  <a:spcPct val="0"/>
                </a:spcBef>
                <a:buClrTx/>
                <a:buSzTx/>
                <a:buFontTx/>
                <a:buNone/>
              </a:pPr>
              <a:t>6</a:t>
            </a:fld>
            <a:endParaRPr lang="en-US" altLang="en-US" sz="1200"/>
          </a:p>
        </p:txBody>
      </p:sp>
      <p:sp>
        <p:nvSpPr>
          <p:cNvPr id="107522" name="Rectangle 2">
            <a:extLst>
              <a:ext uri="{FF2B5EF4-FFF2-40B4-BE49-F238E27FC236}">
                <a16:creationId xmlns:a16="http://schemas.microsoft.com/office/drawing/2014/main" id="{6A277E2D-8BFE-4949-B9A0-D5BCAB483BA4}"/>
              </a:ext>
            </a:extLst>
          </p:cNvPr>
          <p:cNvSpPr>
            <a:spLocks noGrp="1" noChangeArrowheads="1"/>
          </p:cNvSpPr>
          <p:nvPr>
            <p:ph type="title"/>
          </p:nvPr>
        </p:nvSpPr>
        <p:spPr>
          <a:xfrm>
            <a:off x="1295400" y="617538"/>
            <a:ext cx="7467600" cy="1143000"/>
          </a:xfrm>
        </p:spPr>
        <p:txBody>
          <a:bodyPr/>
          <a:lstStyle/>
          <a:p>
            <a:pPr algn="ctr" eaLnBrk="1" hangingPunct="1">
              <a:defRPr/>
            </a:pPr>
            <a:r>
              <a:rPr lang="en-US" dirty="0">
                <a:cs typeface="+mj-cs"/>
              </a:rPr>
              <a:t>Rotation Sensors - Encoders</a:t>
            </a:r>
          </a:p>
        </p:txBody>
      </p:sp>
      <p:sp>
        <p:nvSpPr>
          <p:cNvPr id="17412" name="Rectangle 3">
            <a:extLst>
              <a:ext uri="{FF2B5EF4-FFF2-40B4-BE49-F238E27FC236}">
                <a16:creationId xmlns:a16="http://schemas.microsoft.com/office/drawing/2014/main" id="{1F5B3079-04B4-3342-9327-7381E6ED6966}"/>
              </a:ext>
            </a:extLst>
          </p:cNvPr>
          <p:cNvSpPr>
            <a:spLocks noGrp="1" noChangeArrowheads="1"/>
          </p:cNvSpPr>
          <p:nvPr>
            <p:ph type="body" idx="1"/>
          </p:nvPr>
        </p:nvSpPr>
        <p:spPr>
          <a:xfrm>
            <a:off x="1182688" y="2057400"/>
            <a:ext cx="7772400" cy="4535488"/>
          </a:xfrm>
        </p:spPr>
        <p:txBody>
          <a:bodyPr/>
          <a:lstStyle/>
          <a:p>
            <a:pPr marL="914400" lvl="2" indent="0" eaLnBrk="1" hangingPunct="1">
              <a:lnSpc>
                <a:spcPct val="110000"/>
              </a:lnSpc>
              <a:buNone/>
            </a:pPr>
            <a:endParaRPr lang="en-US" altLang="en-US" sz="2000" dirty="0"/>
          </a:p>
          <a:p>
            <a:pPr lvl="1" eaLnBrk="1" hangingPunct="1">
              <a:lnSpc>
                <a:spcPct val="110000"/>
              </a:lnSpc>
            </a:pPr>
            <a:endParaRPr lang="en-US" altLang="en-US" sz="2400" dirty="0"/>
          </a:p>
          <a:p>
            <a:pPr lvl="1" eaLnBrk="1" hangingPunct="1">
              <a:lnSpc>
                <a:spcPct val="110000"/>
              </a:lnSpc>
            </a:pPr>
            <a:endParaRPr lang="en-US" altLang="en-US" sz="2400" dirty="0"/>
          </a:p>
          <a:p>
            <a:pPr lvl="1" eaLnBrk="1" hangingPunct="1">
              <a:lnSpc>
                <a:spcPct val="110000"/>
              </a:lnSpc>
            </a:pPr>
            <a:endParaRPr lang="en-US" altLang="en-US" sz="2400" dirty="0"/>
          </a:p>
          <a:p>
            <a:pPr lvl="2" eaLnBrk="1" hangingPunct="1">
              <a:lnSpc>
                <a:spcPct val="110000"/>
              </a:lnSpc>
            </a:pPr>
            <a:endParaRPr lang="en-US" altLang="en-US" sz="2000" dirty="0"/>
          </a:p>
          <a:p>
            <a:pPr lvl="2" eaLnBrk="1" hangingPunct="1">
              <a:lnSpc>
                <a:spcPct val="110000"/>
              </a:lnSpc>
            </a:pPr>
            <a:endParaRPr lang="en-US" altLang="en-US" sz="2000" dirty="0"/>
          </a:p>
          <a:p>
            <a:pPr lvl="2" eaLnBrk="1" hangingPunct="1">
              <a:lnSpc>
                <a:spcPct val="110000"/>
              </a:lnSpc>
            </a:pPr>
            <a:r>
              <a:rPr lang="en-US" altLang="en-US" sz="2200" b="0" kern="0" dirty="0"/>
              <a:t>Need to read it fast enough to not miss any counts</a:t>
            </a:r>
          </a:p>
          <a:p>
            <a:pPr lvl="2" eaLnBrk="1" hangingPunct="1">
              <a:lnSpc>
                <a:spcPct val="110000"/>
              </a:lnSpc>
            </a:pPr>
            <a:r>
              <a:rPr lang="en-US" altLang="en-US" sz="2200" b="0" kern="0" dirty="0"/>
              <a:t>Require a way to identify the direction of rotation</a:t>
            </a:r>
          </a:p>
          <a:p>
            <a:pPr lvl="3" eaLnBrk="1" hangingPunct="1">
              <a:lnSpc>
                <a:spcPct val="110000"/>
              </a:lnSpc>
            </a:pPr>
            <a:r>
              <a:rPr lang="en-US" altLang="en-US" sz="1800" dirty="0"/>
              <a:t>Direction can be determined by using two detectors offset by half the width of a segment</a:t>
            </a:r>
          </a:p>
          <a:p>
            <a:pPr lvl="4" eaLnBrk="1" hangingPunct="1">
              <a:lnSpc>
                <a:spcPct val="110000"/>
              </a:lnSpc>
            </a:pPr>
            <a:r>
              <a:rPr lang="en-US" altLang="en-US" sz="1800" dirty="0"/>
              <a:t>Quadrature encoder</a:t>
            </a:r>
            <a:endParaRPr lang="en-US" altLang="en-US" sz="1800" b="0" kern="0" dirty="0"/>
          </a:p>
          <a:p>
            <a:pPr lvl="2" eaLnBrk="1" hangingPunct="1">
              <a:lnSpc>
                <a:spcPct val="110000"/>
              </a:lnSpc>
            </a:pPr>
            <a:endParaRPr lang="en-US" altLang="en-US" sz="2000" dirty="0"/>
          </a:p>
        </p:txBody>
      </p:sp>
      <p:sp>
        <p:nvSpPr>
          <p:cNvPr id="7" name="Rectangle 3">
            <a:extLst>
              <a:ext uri="{FF2B5EF4-FFF2-40B4-BE49-F238E27FC236}">
                <a16:creationId xmlns:a16="http://schemas.microsoft.com/office/drawing/2014/main" id="{F9E8E395-D873-D24E-B594-EC5D8812DDCF}"/>
              </a:ext>
            </a:extLst>
          </p:cNvPr>
          <p:cNvSpPr txBox="1">
            <a:spLocks noChangeArrowheads="1"/>
          </p:cNvSpPr>
          <p:nvPr/>
        </p:nvSpPr>
        <p:spPr bwMode="auto">
          <a:xfrm>
            <a:off x="1180700" y="2017712"/>
            <a:ext cx="5601100"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a:lstStyle>
          <a:p>
            <a:pPr lvl="1" eaLnBrk="1" hangingPunct="1">
              <a:lnSpc>
                <a:spcPct val="110000"/>
              </a:lnSpc>
            </a:pPr>
            <a:r>
              <a:rPr lang="en-US" altLang="en-US" sz="2600" b="0" kern="0" dirty="0"/>
              <a:t>Incremental encoders use only one rings to count the incremental change in orientation</a:t>
            </a:r>
          </a:p>
          <a:p>
            <a:pPr lvl="2" eaLnBrk="1" hangingPunct="1">
              <a:lnSpc>
                <a:spcPct val="110000"/>
              </a:lnSpc>
            </a:pPr>
            <a:r>
              <a:rPr lang="en-US" altLang="en-US" sz="2200" b="0" kern="0" dirty="0"/>
              <a:t>Need to calibrate/zero the state before counting</a:t>
            </a:r>
          </a:p>
          <a:p>
            <a:pPr lvl="1" eaLnBrk="1" hangingPunct="1">
              <a:lnSpc>
                <a:spcPct val="110000"/>
              </a:lnSpc>
            </a:pPr>
            <a:endParaRPr lang="en-US" altLang="en-US" sz="2400" b="0" kern="0" dirty="0"/>
          </a:p>
        </p:txBody>
      </p:sp>
      <p:pic>
        <p:nvPicPr>
          <p:cNvPr id="9" name="Picture 5" descr="incrementalscheibe encoder">
            <a:extLst>
              <a:ext uri="{FF2B5EF4-FFF2-40B4-BE49-F238E27FC236}">
                <a16:creationId xmlns:a16="http://schemas.microsoft.com/office/drawing/2014/main" id="{A97EB9D4-F804-854C-A4BB-7529972E1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144306"/>
            <a:ext cx="1905000" cy="191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6360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pPr algn="ctr"/>
            <a:r>
              <a:rPr lang="en-US" dirty="0"/>
              <a:t>Rotation Sensors - Encoders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2080501"/>
            <a:ext cx="1676400" cy="17294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066" y="4267200"/>
            <a:ext cx="2480733" cy="1762626"/>
          </a:xfrm>
          <a:prstGeom prst="rect">
            <a:avLst/>
          </a:prstGeom>
        </p:spPr>
      </p:pic>
      <p:sp>
        <p:nvSpPr>
          <p:cNvPr id="6" name="Rectangle 3">
            <a:extLst>
              <a:ext uri="{FF2B5EF4-FFF2-40B4-BE49-F238E27FC236}">
                <a16:creationId xmlns:a16="http://schemas.microsoft.com/office/drawing/2014/main" id="{DFE6EE8A-844E-3C4D-ADD1-12070861B73C}"/>
              </a:ext>
            </a:extLst>
          </p:cNvPr>
          <p:cNvSpPr txBox="1">
            <a:spLocks noChangeArrowheads="1"/>
          </p:cNvSpPr>
          <p:nvPr/>
        </p:nvSpPr>
        <p:spPr bwMode="auto">
          <a:xfrm>
            <a:off x="1180700" y="2017712"/>
            <a:ext cx="5601100"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a:lstStyle>
          <a:p>
            <a:pPr eaLnBrk="1" hangingPunct="1">
              <a:lnSpc>
                <a:spcPct val="110000"/>
              </a:lnSpc>
            </a:pPr>
            <a:r>
              <a:rPr lang="en-US" altLang="en-US" sz="3000" b="0" kern="0" dirty="0"/>
              <a:t>Optical encoders are most common in robot systems</a:t>
            </a:r>
          </a:p>
          <a:p>
            <a:pPr lvl="1" eaLnBrk="1" hangingPunct="1">
              <a:lnSpc>
                <a:spcPct val="110000"/>
              </a:lnSpc>
            </a:pPr>
            <a:r>
              <a:rPr lang="en-US" altLang="en-US" sz="2600" b="0" kern="0" dirty="0"/>
              <a:t>Optical encoders can have finer gradations for sectors than magnetic encoders</a:t>
            </a:r>
          </a:p>
          <a:p>
            <a:pPr lvl="1" eaLnBrk="1" hangingPunct="1">
              <a:lnSpc>
                <a:spcPct val="110000"/>
              </a:lnSpc>
            </a:pPr>
            <a:r>
              <a:rPr lang="en-US" altLang="en-US" sz="2600" b="0" kern="0" dirty="0"/>
              <a:t>Optical encoders are less influenced by magnetic fields from motors or temperature changes</a:t>
            </a:r>
          </a:p>
          <a:p>
            <a:pPr lvl="1" eaLnBrk="1" hangingPunct="1">
              <a:lnSpc>
                <a:spcPct val="110000"/>
              </a:lnSpc>
            </a:pPr>
            <a:endParaRPr lang="en-US" altLang="en-US" sz="2400" b="0" kern="0" dirty="0"/>
          </a:p>
        </p:txBody>
      </p:sp>
    </p:spTree>
    <p:extLst>
      <p:ext uri="{BB962C8B-B14F-4D97-AF65-F5344CB8AC3E}">
        <p14:creationId xmlns:p14="http://schemas.microsoft.com/office/powerpoint/2010/main" val="15935683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pPr algn="ctr"/>
            <a:r>
              <a:rPr lang="en-US" dirty="0"/>
              <a:t>Rotation Sensors - Resolvers</a:t>
            </a:r>
          </a:p>
        </p:txBody>
      </p:sp>
      <p:sp>
        <p:nvSpPr>
          <p:cNvPr id="6" name="Rectangle 3">
            <a:extLst>
              <a:ext uri="{FF2B5EF4-FFF2-40B4-BE49-F238E27FC236}">
                <a16:creationId xmlns:a16="http://schemas.microsoft.com/office/drawing/2014/main" id="{DFE6EE8A-844E-3C4D-ADD1-12070861B73C}"/>
              </a:ext>
            </a:extLst>
          </p:cNvPr>
          <p:cNvSpPr txBox="1">
            <a:spLocks noChangeArrowheads="1"/>
          </p:cNvSpPr>
          <p:nvPr/>
        </p:nvSpPr>
        <p:spPr bwMode="auto">
          <a:xfrm>
            <a:off x="1180699" y="2017712"/>
            <a:ext cx="7763275"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a:lstStyle>
          <a:p>
            <a:pPr eaLnBrk="1" hangingPunct="1">
              <a:lnSpc>
                <a:spcPct val="110000"/>
              </a:lnSpc>
            </a:pPr>
            <a:r>
              <a:rPr lang="en-US" altLang="en-US" sz="3000" b="0" kern="0" dirty="0"/>
              <a:t>Resolvers can measure angle using magnetic fields</a:t>
            </a:r>
          </a:p>
          <a:p>
            <a:pPr lvl="1" eaLnBrk="1" hangingPunct="1">
              <a:lnSpc>
                <a:spcPct val="110000"/>
              </a:lnSpc>
            </a:pPr>
            <a:endParaRPr lang="en-US" altLang="en-US" sz="2400" b="0" kern="0" dirty="0"/>
          </a:p>
          <a:p>
            <a:pPr lvl="1" eaLnBrk="1" hangingPunct="1">
              <a:lnSpc>
                <a:spcPct val="110000"/>
              </a:lnSpc>
            </a:pPr>
            <a:endParaRPr lang="en-US" altLang="en-US" sz="2400" b="0" kern="0" dirty="0"/>
          </a:p>
          <a:p>
            <a:pPr lvl="1" eaLnBrk="1" hangingPunct="1">
              <a:lnSpc>
                <a:spcPct val="110000"/>
              </a:lnSpc>
            </a:pPr>
            <a:endParaRPr lang="en-US" altLang="en-US" sz="2400" b="0" kern="0" dirty="0"/>
          </a:p>
          <a:p>
            <a:pPr lvl="1" eaLnBrk="1" hangingPunct="1">
              <a:lnSpc>
                <a:spcPct val="110000"/>
              </a:lnSpc>
            </a:pPr>
            <a:endParaRPr lang="en-US" altLang="en-US" sz="2400" b="0" kern="0" dirty="0"/>
          </a:p>
          <a:p>
            <a:pPr lvl="2" eaLnBrk="1" hangingPunct="1">
              <a:lnSpc>
                <a:spcPct val="110000"/>
              </a:lnSpc>
            </a:pPr>
            <a:r>
              <a:rPr lang="en-US" altLang="en-US" sz="2000" b="0" kern="0" dirty="0"/>
              <a:t>Can be used to measure velocity more directly</a:t>
            </a:r>
          </a:p>
          <a:p>
            <a:pPr lvl="2" eaLnBrk="1" hangingPunct="1">
              <a:lnSpc>
                <a:spcPct val="110000"/>
              </a:lnSpc>
            </a:pPr>
            <a:r>
              <a:rPr lang="en-US" altLang="en-US" sz="2000" b="0" kern="0" dirty="0"/>
              <a:t>But is significantly effected by additional magnetic fields produced by the motors</a:t>
            </a:r>
          </a:p>
        </p:txBody>
      </p:sp>
      <p:pic>
        <p:nvPicPr>
          <p:cNvPr id="3" name="Picture 2">
            <a:extLst>
              <a:ext uri="{FF2B5EF4-FFF2-40B4-BE49-F238E27FC236}">
                <a16:creationId xmlns:a16="http://schemas.microsoft.com/office/drawing/2014/main" id="{1AA5B400-6083-D545-BDCC-E6694F73A82A}"/>
              </a:ext>
            </a:extLst>
          </p:cNvPr>
          <p:cNvPicPr>
            <a:picLocks noChangeAspect="1"/>
          </p:cNvPicPr>
          <p:nvPr/>
        </p:nvPicPr>
        <p:blipFill>
          <a:blip r:embed="rId2"/>
          <a:stretch>
            <a:fillRect/>
          </a:stretch>
        </p:blipFill>
        <p:spPr>
          <a:xfrm>
            <a:off x="5253566" y="2625900"/>
            <a:ext cx="3690408" cy="1676400"/>
          </a:xfrm>
          <a:prstGeom prst="rect">
            <a:avLst/>
          </a:prstGeom>
        </p:spPr>
      </p:pic>
      <p:sp>
        <p:nvSpPr>
          <p:cNvPr id="7" name="Rectangle 3">
            <a:extLst>
              <a:ext uri="{FF2B5EF4-FFF2-40B4-BE49-F238E27FC236}">
                <a16:creationId xmlns:a16="http://schemas.microsoft.com/office/drawing/2014/main" id="{2C6501F8-7A6B-3A4D-AE7D-B138F08C5EF0}"/>
              </a:ext>
            </a:extLst>
          </p:cNvPr>
          <p:cNvSpPr txBox="1">
            <a:spLocks noChangeArrowheads="1"/>
          </p:cNvSpPr>
          <p:nvPr/>
        </p:nvSpPr>
        <p:spPr bwMode="auto">
          <a:xfrm>
            <a:off x="1128479" y="1905000"/>
            <a:ext cx="4281721"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a:lstStyle>
          <a:p>
            <a:pPr eaLnBrk="1" hangingPunct="1">
              <a:lnSpc>
                <a:spcPct val="110000"/>
              </a:lnSpc>
            </a:pPr>
            <a:endParaRPr lang="en-US" altLang="en-US" sz="3000" b="0" kern="0" dirty="0"/>
          </a:p>
          <a:p>
            <a:pPr eaLnBrk="1" hangingPunct="1">
              <a:lnSpc>
                <a:spcPct val="110000"/>
              </a:lnSpc>
            </a:pPr>
            <a:endParaRPr lang="en-US" altLang="en-US" sz="3000" b="0" kern="0" dirty="0"/>
          </a:p>
          <a:p>
            <a:pPr lvl="1" eaLnBrk="1" hangingPunct="1">
              <a:lnSpc>
                <a:spcPct val="110000"/>
              </a:lnSpc>
            </a:pPr>
            <a:r>
              <a:rPr lang="en-US" altLang="en-US" sz="2600" b="0" kern="0" dirty="0"/>
              <a:t>Magnetic field induces an oscillating field</a:t>
            </a:r>
          </a:p>
          <a:p>
            <a:pPr lvl="2" eaLnBrk="1" hangingPunct="1">
              <a:lnSpc>
                <a:spcPct val="110000"/>
              </a:lnSpc>
            </a:pPr>
            <a:r>
              <a:rPr lang="en-US" altLang="en-US" sz="2200" b="0" kern="0" dirty="0"/>
              <a:t>Can measure the angle without discretization</a:t>
            </a:r>
          </a:p>
          <a:p>
            <a:pPr lvl="1" eaLnBrk="1" hangingPunct="1">
              <a:lnSpc>
                <a:spcPct val="110000"/>
              </a:lnSpc>
            </a:pPr>
            <a:endParaRPr lang="en-US" altLang="en-US" sz="2400" b="0" kern="0" dirty="0"/>
          </a:p>
        </p:txBody>
      </p:sp>
    </p:spTree>
    <p:extLst>
      <p:ext uri="{BB962C8B-B14F-4D97-AF65-F5344CB8AC3E}">
        <p14:creationId xmlns:p14="http://schemas.microsoft.com/office/powerpoint/2010/main" val="39980626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pPr algn="ctr"/>
            <a:r>
              <a:rPr lang="en-US" dirty="0"/>
              <a:t>Inertial Measurements</a:t>
            </a:r>
          </a:p>
        </p:txBody>
      </p:sp>
      <p:sp>
        <p:nvSpPr>
          <p:cNvPr id="6" name="Rectangle 3">
            <a:extLst>
              <a:ext uri="{FF2B5EF4-FFF2-40B4-BE49-F238E27FC236}">
                <a16:creationId xmlns:a16="http://schemas.microsoft.com/office/drawing/2014/main" id="{DFE6EE8A-844E-3C4D-ADD1-12070861B73C}"/>
              </a:ext>
            </a:extLst>
          </p:cNvPr>
          <p:cNvSpPr txBox="1">
            <a:spLocks noChangeArrowheads="1"/>
          </p:cNvSpPr>
          <p:nvPr/>
        </p:nvSpPr>
        <p:spPr bwMode="auto">
          <a:xfrm>
            <a:off x="1180699" y="2017712"/>
            <a:ext cx="7763275"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a:lstStyle>
          <a:p>
            <a:pPr eaLnBrk="1" hangingPunct="1"/>
            <a:r>
              <a:rPr lang="en-US" altLang="en-US" sz="3000" b="0" kern="0" dirty="0"/>
              <a:t>Other things about the state of the system that can be measured purely internally are dynamic forces and with them accelerations and orientations</a:t>
            </a:r>
          </a:p>
          <a:p>
            <a:pPr lvl="1" eaLnBrk="1" hangingPunct="1"/>
            <a:r>
              <a:rPr lang="en-US" altLang="en-US" sz="2600" b="0" kern="0" dirty="0"/>
              <a:t>Accelerometers can measure the</a:t>
            </a:r>
          </a:p>
          <a:p>
            <a:pPr marL="457200" lvl="1" indent="0" eaLnBrk="1" hangingPunct="1">
              <a:spcBef>
                <a:spcPts val="0"/>
              </a:spcBef>
              <a:buNone/>
            </a:pPr>
            <a:r>
              <a:rPr lang="en-US" altLang="en-US" sz="2600" b="0" kern="0" dirty="0"/>
              <a:t>   effect of accelerations on a mass</a:t>
            </a:r>
          </a:p>
          <a:p>
            <a:pPr lvl="2" eaLnBrk="1" hangingPunct="1"/>
            <a:r>
              <a:rPr lang="en-US" altLang="en-US" sz="2200" b="0" kern="0" dirty="0"/>
              <a:t>Displacement of the mass is </a:t>
            </a:r>
          </a:p>
          <a:p>
            <a:pPr marL="914400" lvl="2" indent="0" eaLnBrk="1" hangingPunct="1">
              <a:buNone/>
            </a:pPr>
            <a:r>
              <a:rPr lang="en-US" altLang="en-US" sz="2200" b="0" kern="0" dirty="0"/>
              <a:t>   proportional	to acceleration</a:t>
            </a:r>
          </a:p>
          <a:p>
            <a:pPr marL="971550" lvl="1" indent="-457200" eaLnBrk="1" hangingPunct="1"/>
            <a:r>
              <a:rPr lang="en-US" altLang="en-US" sz="2600" b="0" kern="0" dirty="0"/>
              <a:t>MEMS accelerometers sensors to</a:t>
            </a:r>
          </a:p>
          <a:p>
            <a:pPr marL="514350" lvl="1" indent="0" eaLnBrk="1" hangingPunct="1">
              <a:spcBef>
                <a:spcPts val="0"/>
              </a:spcBef>
              <a:buNone/>
            </a:pPr>
            <a:r>
              <a:rPr lang="en-US" altLang="en-US" sz="2600" b="0" kern="0" dirty="0"/>
              <a:t>     measure tension in a beam on the chip</a:t>
            </a:r>
            <a:endParaRPr lang="en-US" altLang="en-US" sz="2400" b="0" kern="0" dirty="0"/>
          </a:p>
        </p:txBody>
      </p:sp>
      <p:pic>
        <p:nvPicPr>
          <p:cNvPr id="8" name="Picture 2">
            <a:extLst>
              <a:ext uri="{FF2B5EF4-FFF2-40B4-BE49-F238E27FC236}">
                <a16:creationId xmlns:a16="http://schemas.microsoft.com/office/drawing/2014/main" id="{541A0E6A-29C2-7849-8814-93C806A7793F}"/>
              </a:ext>
            </a:extLst>
          </p:cNvPr>
          <p:cNvPicPr>
            <a:picLocks noChangeAspect="1" noChangeArrowheads="1"/>
          </p:cNvPicPr>
          <p:nvPr/>
        </p:nvPicPr>
        <p:blipFill>
          <a:blip r:embed="rId2" cstate="print"/>
          <a:srcRect/>
          <a:stretch>
            <a:fillRect/>
          </a:stretch>
        </p:blipFill>
        <p:spPr bwMode="auto">
          <a:xfrm>
            <a:off x="7439409" y="3124200"/>
            <a:ext cx="1452386" cy="1752600"/>
          </a:xfrm>
          <a:prstGeom prst="rect">
            <a:avLst/>
          </a:prstGeom>
          <a:noFill/>
          <a:ln w="9525">
            <a:noFill/>
            <a:miter lim="800000"/>
            <a:headEnd/>
            <a:tailEnd/>
          </a:ln>
        </p:spPr>
      </p:pic>
      <p:pic>
        <p:nvPicPr>
          <p:cNvPr id="9" name="Picture 2">
            <a:extLst>
              <a:ext uri="{FF2B5EF4-FFF2-40B4-BE49-F238E27FC236}">
                <a16:creationId xmlns:a16="http://schemas.microsoft.com/office/drawing/2014/main" id="{523B711D-828A-6F45-9BEC-F9BF65C2A335}"/>
              </a:ext>
            </a:extLst>
          </p:cNvPr>
          <p:cNvPicPr>
            <a:picLocks noChangeAspect="1" noChangeArrowheads="1"/>
          </p:cNvPicPr>
          <p:nvPr/>
        </p:nvPicPr>
        <p:blipFill>
          <a:blip r:embed="rId3" cstate="print"/>
          <a:srcRect/>
          <a:stretch>
            <a:fillRect/>
          </a:stretch>
        </p:blipFill>
        <p:spPr bwMode="auto">
          <a:xfrm>
            <a:off x="7290469" y="4648200"/>
            <a:ext cx="1650297" cy="1401758"/>
          </a:xfrm>
          <a:prstGeom prst="rect">
            <a:avLst/>
          </a:prstGeom>
          <a:noFill/>
          <a:ln w="9525">
            <a:noFill/>
            <a:miter lim="800000"/>
            <a:headEnd/>
            <a:tailEnd/>
          </a:ln>
        </p:spPr>
      </p:pic>
    </p:spTree>
    <p:extLst>
      <p:ext uri="{BB962C8B-B14F-4D97-AF65-F5344CB8AC3E}">
        <p14:creationId xmlns:p14="http://schemas.microsoft.com/office/powerpoint/2010/main" val="8747944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14115</TotalTime>
  <Words>2355</Words>
  <Application>Microsoft Macintosh PowerPoint</Application>
  <PresentationFormat>On-screen Show (4:3)</PresentationFormat>
  <Paragraphs>216</Paragraphs>
  <Slides>24</Slides>
  <Notes>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ＭＳ Ｐゴシック</vt:lpstr>
      <vt:lpstr>Arial</vt:lpstr>
      <vt:lpstr>Tahoma</vt:lpstr>
      <vt:lpstr>Times New Roman</vt:lpstr>
      <vt:lpstr>Wingdings</vt:lpstr>
      <vt:lpstr>Blends</vt:lpstr>
      <vt:lpstr>Equation</vt:lpstr>
      <vt:lpstr>Autonomous Robots</vt:lpstr>
      <vt:lpstr>Sensors</vt:lpstr>
      <vt:lpstr>Internal vs External Sensors</vt:lpstr>
      <vt:lpstr>Rotation Sensors</vt:lpstr>
      <vt:lpstr>Rotation Sensors - Encoders</vt:lpstr>
      <vt:lpstr>Rotation Sensors - Encoders</vt:lpstr>
      <vt:lpstr>Rotation Sensors - Encoders</vt:lpstr>
      <vt:lpstr>Rotation Sensors - Resolvers</vt:lpstr>
      <vt:lpstr>Inertial Measurements</vt:lpstr>
      <vt:lpstr>Inertial Measurements</vt:lpstr>
      <vt:lpstr>Inertial Measurements</vt:lpstr>
      <vt:lpstr>Internal vs. External Sensors</vt:lpstr>
      <vt:lpstr>Global Positioning System (GPS)</vt:lpstr>
      <vt:lpstr>Limitations of GPS</vt:lpstr>
      <vt:lpstr>Proximity Sensors</vt:lpstr>
      <vt:lpstr>Tactile sensors</vt:lpstr>
      <vt:lpstr>Infrared Sensors</vt:lpstr>
      <vt:lpstr>Ultrasonic Sensors</vt:lpstr>
      <vt:lpstr>Laser range finder</vt:lpstr>
      <vt:lpstr>Laser Detection and Ranging (LADAR)</vt:lpstr>
      <vt:lpstr>Laser Detection and Ranging (LADAR)</vt:lpstr>
      <vt:lpstr>2D LIDAR / ToF Depth Cameras</vt:lpstr>
      <vt:lpstr>Radar</vt:lpstr>
      <vt:lpstr>Machine Vision</vt:lpstr>
    </vt:vector>
  </TitlesOfParts>
  <Company>UTA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dc:title>
  <dc:creator>Manfred Huber</dc:creator>
  <cp:lastModifiedBy>Huber, Manfred</cp:lastModifiedBy>
  <cp:revision>333</cp:revision>
  <dcterms:created xsi:type="dcterms:W3CDTF">2004-03-08T12:04:15Z</dcterms:created>
  <dcterms:modified xsi:type="dcterms:W3CDTF">2021-10-18T20:31:35Z</dcterms:modified>
</cp:coreProperties>
</file>