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30"/>
  </p:notesMasterIdLst>
  <p:handoutMasterIdLst>
    <p:handoutMasterId r:id="rId31"/>
  </p:handout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Lst>
  <p:sldSz cx="9144000" cy="6858000" type="screen4x3"/>
  <p:notesSz cx="6858000" cy="9180513"/>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4"/>
    <p:restoredTop sz="94670"/>
  </p:normalViewPr>
  <p:slideViewPr>
    <p:cSldViewPr>
      <p:cViewPr>
        <p:scale>
          <a:sx n="133" d="100"/>
          <a:sy n="133" d="100"/>
        </p:scale>
        <p:origin x="-88" y="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67F52831-EFA7-0543-839F-80054C40F94E}"/>
              </a:ext>
            </a:extLst>
          </p:cNvPr>
          <p:cNvSpPr>
            <a:spLocks noGrp="1" noChangeArrowheads="1"/>
          </p:cNvSpPr>
          <p:nvPr>
            <p:ph type="hdr" sz="quarter"/>
          </p:nvPr>
        </p:nvSpPr>
        <p:spPr bwMode="auto">
          <a:xfrm>
            <a:off x="0" y="0"/>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ＭＳ Ｐゴシック" charset="0"/>
                <a:cs typeface="+mn-cs"/>
              </a:defRPr>
            </a:lvl1pPr>
          </a:lstStyle>
          <a:p>
            <a:pPr>
              <a:defRPr/>
            </a:pPr>
            <a:endParaRPr lang="en-US"/>
          </a:p>
        </p:txBody>
      </p:sp>
      <p:sp>
        <p:nvSpPr>
          <p:cNvPr id="201731" name="Rectangle 3">
            <a:extLst>
              <a:ext uri="{FF2B5EF4-FFF2-40B4-BE49-F238E27FC236}">
                <a16:creationId xmlns:a16="http://schemas.microsoft.com/office/drawing/2014/main" id="{3DBE9531-BDDC-964C-89D9-BA7D27F71CC3}"/>
              </a:ext>
            </a:extLst>
          </p:cNvPr>
          <p:cNvSpPr>
            <a:spLocks noGrp="1" noChangeArrowheads="1"/>
          </p:cNvSpPr>
          <p:nvPr>
            <p:ph type="dt" sz="quarter" idx="1"/>
          </p:nvPr>
        </p:nvSpPr>
        <p:spPr bwMode="auto">
          <a:xfrm>
            <a:off x="3886200" y="0"/>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charset="0"/>
                <a:cs typeface="+mn-cs"/>
              </a:defRPr>
            </a:lvl1pPr>
          </a:lstStyle>
          <a:p>
            <a:pPr>
              <a:defRPr/>
            </a:pPr>
            <a:endParaRPr lang="en-US"/>
          </a:p>
        </p:txBody>
      </p:sp>
      <p:sp>
        <p:nvSpPr>
          <p:cNvPr id="201732" name="Rectangle 4">
            <a:extLst>
              <a:ext uri="{FF2B5EF4-FFF2-40B4-BE49-F238E27FC236}">
                <a16:creationId xmlns:a16="http://schemas.microsoft.com/office/drawing/2014/main" id="{11307714-4495-5241-A3E4-857D36CC08A8}"/>
              </a:ext>
            </a:extLst>
          </p:cNvPr>
          <p:cNvSpPr>
            <a:spLocks noGrp="1" noChangeArrowheads="1"/>
          </p:cNvSpPr>
          <p:nvPr>
            <p:ph type="ftr" sz="quarter" idx="2"/>
          </p:nvPr>
        </p:nvSpPr>
        <p:spPr bwMode="auto">
          <a:xfrm>
            <a:off x="0" y="8721725"/>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ＭＳ Ｐゴシック" charset="0"/>
                <a:cs typeface="+mn-cs"/>
              </a:defRPr>
            </a:lvl1pPr>
          </a:lstStyle>
          <a:p>
            <a:pPr>
              <a:defRPr/>
            </a:pPr>
            <a:endParaRPr lang="en-US"/>
          </a:p>
        </p:txBody>
      </p:sp>
      <p:sp>
        <p:nvSpPr>
          <p:cNvPr id="201733" name="Rectangle 5">
            <a:extLst>
              <a:ext uri="{FF2B5EF4-FFF2-40B4-BE49-F238E27FC236}">
                <a16:creationId xmlns:a16="http://schemas.microsoft.com/office/drawing/2014/main" id="{AE52209F-2FD9-1D41-A241-52E460D63B46}"/>
              </a:ext>
            </a:extLst>
          </p:cNvPr>
          <p:cNvSpPr>
            <a:spLocks noGrp="1" noChangeArrowheads="1"/>
          </p:cNvSpPr>
          <p:nvPr>
            <p:ph type="sldNum" sz="quarter" idx="3"/>
          </p:nvPr>
        </p:nvSpPr>
        <p:spPr bwMode="auto">
          <a:xfrm>
            <a:off x="3886200" y="8721725"/>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FF832D8-4DFB-CA45-83E3-F490E5B0644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C2BD0EC-636D-CD42-9D56-D2CD072982E8}"/>
              </a:ext>
            </a:extLst>
          </p:cNvPr>
          <p:cNvSpPr>
            <a:spLocks noGrp="1" noChangeArrowheads="1"/>
          </p:cNvSpPr>
          <p:nvPr>
            <p:ph type="hdr" sz="quarter"/>
          </p:nvPr>
        </p:nvSpPr>
        <p:spPr bwMode="auto">
          <a:xfrm>
            <a:off x="0" y="0"/>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l" eaLnBrk="1" hangingPunct="1">
              <a:defRPr sz="1200" b="0">
                <a:latin typeface="Tahoma" charset="0"/>
                <a:ea typeface="ＭＳ Ｐゴシック" charset="0"/>
                <a:cs typeface="+mn-cs"/>
              </a:defRPr>
            </a:lvl1pPr>
          </a:lstStyle>
          <a:p>
            <a:pPr>
              <a:defRPr/>
            </a:pPr>
            <a:endParaRPr lang="en-US"/>
          </a:p>
        </p:txBody>
      </p:sp>
      <p:sp>
        <p:nvSpPr>
          <p:cNvPr id="9219" name="Rectangle 3">
            <a:extLst>
              <a:ext uri="{FF2B5EF4-FFF2-40B4-BE49-F238E27FC236}">
                <a16:creationId xmlns:a16="http://schemas.microsoft.com/office/drawing/2014/main" id="{2A959D81-82D2-284D-873A-312C64C4AF9E}"/>
              </a:ext>
            </a:extLst>
          </p:cNvPr>
          <p:cNvSpPr>
            <a:spLocks noGrp="1" noChangeArrowheads="1"/>
          </p:cNvSpPr>
          <p:nvPr>
            <p:ph type="dt" idx="1"/>
          </p:nvPr>
        </p:nvSpPr>
        <p:spPr bwMode="auto">
          <a:xfrm>
            <a:off x="3886200" y="0"/>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lvl1pPr algn="r" eaLnBrk="1" hangingPunct="1">
              <a:defRPr sz="1200" b="0">
                <a:latin typeface="Tahoma" charset="0"/>
                <a:ea typeface="ＭＳ Ｐゴシック" charset="0"/>
                <a:cs typeface="+mn-cs"/>
              </a:defRPr>
            </a:lvl1pPr>
          </a:lstStyle>
          <a:p>
            <a:pPr>
              <a:defRPr/>
            </a:pPr>
            <a:endParaRPr lang="en-US"/>
          </a:p>
        </p:txBody>
      </p:sp>
      <p:sp>
        <p:nvSpPr>
          <p:cNvPr id="13316" name="Rectangle 4">
            <a:extLst>
              <a:ext uri="{FF2B5EF4-FFF2-40B4-BE49-F238E27FC236}">
                <a16:creationId xmlns:a16="http://schemas.microsoft.com/office/drawing/2014/main" id="{745232BA-67A6-8B4C-A2C3-AB20E58E0BD1}"/>
              </a:ext>
            </a:extLst>
          </p:cNvPr>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3733BA4A-9E12-D341-B87A-F646BD22C067}"/>
              </a:ext>
            </a:extLst>
          </p:cNvPr>
          <p:cNvSpPr>
            <a:spLocks noGrp="1" noChangeArrowheads="1"/>
          </p:cNvSpPr>
          <p:nvPr>
            <p:ph type="body" sz="quarter" idx="3"/>
          </p:nvPr>
        </p:nvSpPr>
        <p:spPr bwMode="auto">
          <a:xfrm>
            <a:off x="914400" y="4360863"/>
            <a:ext cx="5029200" cy="4130675"/>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a:extLst>
              <a:ext uri="{FF2B5EF4-FFF2-40B4-BE49-F238E27FC236}">
                <a16:creationId xmlns:a16="http://schemas.microsoft.com/office/drawing/2014/main" id="{AB01B11F-48FE-8E44-9BFA-61FEFA1DE8AC}"/>
              </a:ext>
            </a:extLst>
          </p:cNvPr>
          <p:cNvSpPr>
            <a:spLocks noGrp="1" noChangeArrowheads="1"/>
          </p:cNvSpPr>
          <p:nvPr>
            <p:ph type="ftr" sz="quarter" idx="4"/>
          </p:nvPr>
        </p:nvSpPr>
        <p:spPr bwMode="auto">
          <a:xfrm>
            <a:off x="0" y="8721725"/>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l" eaLnBrk="1" hangingPunct="1">
              <a:defRPr sz="1200" b="0">
                <a:latin typeface="Tahoma" charset="0"/>
                <a:ea typeface="ＭＳ Ｐゴシック" charset="0"/>
                <a:cs typeface="+mn-cs"/>
              </a:defRPr>
            </a:lvl1pPr>
          </a:lstStyle>
          <a:p>
            <a:pPr>
              <a:defRPr/>
            </a:pPr>
            <a:endParaRPr lang="en-US"/>
          </a:p>
        </p:txBody>
      </p:sp>
      <p:sp>
        <p:nvSpPr>
          <p:cNvPr id="9223" name="Rectangle 7">
            <a:extLst>
              <a:ext uri="{FF2B5EF4-FFF2-40B4-BE49-F238E27FC236}">
                <a16:creationId xmlns:a16="http://schemas.microsoft.com/office/drawing/2014/main" id="{FED06A4B-B00B-8840-BBB3-9F0D1F5750FD}"/>
              </a:ext>
            </a:extLst>
          </p:cNvPr>
          <p:cNvSpPr>
            <a:spLocks noGrp="1" noChangeArrowheads="1"/>
          </p:cNvSpPr>
          <p:nvPr>
            <p:ph type="sldNum" sz="quarter" idx="5"/>
          </p:nvPr>
        </p:nvSpPr>
        <p:spPr bwMode="auto">
          <a:xfrm>
            <a:off x="3886200" y="8721725"/>
            <a:ext cx="2971800" cy="458788"/>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b="0">
                <a:latin typeface="Tahoma" panose="020B0604030504040204" pitchFamily="34" charset="0"/>
              </a:defRPr>
            </a:lvl1pPr>
          </a:lstStyle>
          <a:p>
            <a:pPr>
              <a:defRPr/>
            </a:pPr>
            <a:fld id="{9AF4905C-3E9B-594F-B0D2-94E4A1CD0E3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8B2AC96F-B56D-AB40-B704-4C58114399D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79F4894-A541-CA4F-8F78-975C85A1A89B}" type="slidenum">
              <a:rPr lang="en-US" altLang="en-US" smtClean="0">
                <a:latin typeface="Tahoma" panose="020B0604030504040204" pitchFamily="34" charset="0"/>
              </a:rPr>
              <a:pPr>
                <a:spcBef>
                  <a:spcPct val="0"/>
                </a:spcBef>
              </a:pPr>
              <a:t>1</a:t>
            </a:fld>
            <a:endParaRPr lang="en-US" altLang="en-US">
              <a:latin typeface="Tahoma" panose="020B0604030504040204" pitchFamily="34" charset="0"/>
            </a:endParaRPr>
          </a:p>
        </p:txBody>
      </p:sp>
      <p:sp>
        <p:nvSpPr>
          <p:cNvPr id="16386" name="Rectangle 2">
            <a:extLst>
              <a:ext uri="{FF2B5EF4-FFF2-40B4-BE49-F238E27FC236}">
                <a16:creationId xmlns:a16="http://schemas.microsoft.com/office/drawing/2014/main" id="{1D652D10-7BFB-7E49-8EDD-3A67BFF4A0ED}"/>
              </a:ext>
            </a:extLst>
          </p:cNvPr>
          <p:cNvSpPr>
            <a:spLocks noGrp="1" noRot="1" noChangeAspect="1" noChangeArrowheads="1" noTextEdit="1"/>
          </p:cNvSpPr>
          <p:nvPr>
            <p:ph type="sldImg"/>
          </p:nvPr>
        </p:nvSpPr>
        <p:spPr>
          <a:ln/>
        </p:spPr>
      </p:sp>
      <p:sp>
        <p:nvSpPr>
          <p:cNvPr id="166915" name="Rectangle 3">
            <a:extLst>
              <a:ext uri="{FF2B5EF4-FFF2-40B4-BE49-F238E27FC236}">
                <a16:creationId xmlns:a16="http://schemas.microsoft.com/office/drawing/2014/main" id="{57A906A5-C015-7D46-B628-1F40959E0012}"/>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663C9222-4868-E242-A93B-C70101038EC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67CDA46-5845-B845-AFBC-16AE3E855597}" type="slidenum">
              <a:rPr lang="en-US" altLang="en-US" smtClean="0">
                <a:latin typeface="Tahoma" panose="020B0604030504040204" pitchFamily="34" charset="0"/>
              </a:rPr>
              <a:pPr>
                <a:spcBef>
                  <a:spcPct val="0"/>
                </a:spcBef>
              </a:pPr>
              <a:t>10</a:t>
            </a:fld>
            <a:endParaRPr lang="en-US" altLang="en-US">
              <a:latin typeface="Tahoma" panose="020B0604030504040204" pitchFamily="34" charset="0"/>
            </a:endParaRPr>
          </a:p>
        </p:txBody>
      </p:sp>
      <p:sp>
        <p:nvSpPr>
          <p:cNvPr id="34818" name="Rectangle 2">
            <a:extLst>
              <a:ext uri="{FF2B5EF4-FFF2-40B4-BE49-F238E27FC236}">
                <a16:creationId xmlns:a16="http://schemas.microsoft.com/office/drawing/2014/main" id="{09A1311A-5A6E-8D44-95DB-892C6FBAF1D9}"/>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AAD29DC4-78C4-914D-84AE-F29003EBBD6F}"/>
              </a:ext>
            </a:extLst>
          </p:cNvPr>
          <p:cNvSpPr>
            <a:spLocks noGrp="1" noChangeArrowheads="1"/>
          </p:cNvSpPr>
          <p:nvPr>
            <p:ph type="body" idx="1"/>
          </p:nvPr>
        </p:nvSpPr>
        <p:spPr/>
        <p:txBody>
          <a:bodyPr/>
          <a:lstStyle/>
          <a:p>
            <a:pPr eaLnBrk="1" hangingPunct="1">
              <a:defRPr/>
            </a:pPr>
            <a:endParaRPr lang="en-US" dirty="0">
              <a:cs typeface="+mn-cs"/>
            </a:endParaRPr>
          </a:p>
          <a:p>
            <a:pPr eaLnBrk="1" hangingPunct="1">
              <a:defRPr/>
            </a:pPr>
            <a:r>
              <a:rPr lang="en-US" dirty="0">
                <a:cs typeface="+mn-cs"/>
              </a:rPr>
              <a:t>Filtering is a first step. It mainly cleans up images and is intended to provide a more uniform/normalized image to simplify processing.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598EAF6A-21C0-1B41-A614-CFB32120C88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BAFB03F-377C-434F-9775-519A8513D68B}" type="slidenum">
              <a:rPr lang="en-US" altLang="en-US" smtClean="0">
                <a:latin typeface="Tahoma" panose="020B0604030504040204" pitchFamily="34" charset="0"/>
              </a:rPr>
              <a:pPr>
                <a:spcBef>
                  <a:spcPct val="0"/>
                </a:spcBef>
              </a:pPr>
              <a:t>11</a:t>
            </a:fld>
            <a:endParaRPr lang="en-US" altLang="en-US">
              <a:latin typeface="Tahoma" panose="020B0604030504040204" pitchFamily="34" charset="0"/>
            </a:endParaRPr>
          </a:p>
        </p:txBody>
      </p:sp>
      <p:sp>
        <p:nvSpPr>
          <p:cNvPr id="36866" name="Rectangle 2">
            <a:extLst>
              <a:ext uri="{FF2B5EF4-FFF2-40B4-BE49-F238E27FC236}">
                <a16:creationId xmlns:a16="http://schemas.microsoft.com/office/drawing/2014/main" id="{B2BCF920-EC6B-D747-9D08-5263490C13B2}"/>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E2F185C8-7F98-1C47-96BB-92097271A66E}"/>
              </a:ext>
            </a:extLst>
          </p:cNvPr>
          <p:cNvSpPr>
            <a:spLocks noGrp="1" noChangeArrowheads="1"/>
          </p:cNvSpPr>
          <p:nvPr>
            <p:ph type="body" idx="1"/>
          </p:nvPr>
        </p:nvSpPr>
        <p:spPr/>
        <p:txBody>
          <a:bodyPr/>
          <a:lstStyle/>
          <a:p>
            <a:pPr eaLnBrk="1" hangingPunct="1">
              <a:defRPr/>
            </a:pPr>
            <a:endParaRPr lang="en-US" dirty="0">
              <a:cs typeface="+mn-cs"/>
            </a:endParaRPr>
          </a:p>
          <a:p>
            <a:pPr eaLnBrk="1" hangingPunct="1">
              <a:defRPr/>
            </a:pPr>
            <a:r>
              <a:rPr lang="en-US" dirty="0">
                <a:cs typeface="+mn-cs"/>
              </a:rPr>
              <a:t>Filtering in the human visual system can be seen in certain visual illusions.</a:t>
            </a:r>
          </a:p>
          <a:p>
            <a:pPr eaLnBrk="1" hangingPunct="1">
              <a:defRPr/>
            </a:pPr>
            <a:endParaRPr lang="en-US" dirty="0">
              <a:cs typeface="+mn-cs"/>
            </a:endParaRPr>
          </a:p>
          <a:p>
            <a:pPr eaLnBrk="1" hangingPunct="1">
              <a:defRPr/>
            </a:pPr>
            <a:r>
              <a:rPr lang="en-US" dirty="0">
                <a:cs typeface="+mn-cs"/>
              </a:rPr>
              <a:t>In order to be able to better judge colors the human system normalizes based on local neighborhoods (thus making it impossible to see the actual brightness but only what it would represent given the rest of the image).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E78E54FC-006E-FC41-A0E4-8EA39DEB55E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DF6DFE5-C3D2-2D41-80EE-603C9929E74F}" type="slidenum">
              <a:rPr lang="en-US" altLang="en-US" smtClean="0">
                <a:latin typeface="Tahoma" panose="020B0604030504040204" pitchFamily="34" charset="0"/>
              </a:rPr>
              <a:pPr>
                <a:spcBef>
                  <a:spcPct val="0"/>
                </a:spcBef>
              </a:pPr>
              <a:t>12</a:t>
            </a:fld>
            <a:endParaRPr lang="en-US" altLang="en-US">
              <a:latin typeface="Tahoma" panose="020B0604030504040204" pitchFamily="34" charset="0"/>
            </a:endParaRPr>
          </a:p>
        </p:txBody>
      </p:sp>
      <p:sp>
        <p:nvSpPr>
          <p:cNvPr id="38914" name="Rectangle 2">
            <a:extLst>
              <a:ext uri="{FF2B5EF4-FFF2-40B4-BE49-F238E27FC236}">
                <a16:creationId xmlns:a16="http://schemas.microsoft.com/office/drawing/2014/main" id="{99B7636B-994D-CC43-9F86-EC1BC31F85FB}"/>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DE7A7CAB-037B-514B-ACA4-9053715F9950}"/>
              </a:ext>
            </a:extLst>
          </p:cNvPr>
          <p:cNvSpPr>
            <a:spLocks noGrp="1" noChangeArrowheads="1"/>
          </p:cNvSpPr>
          <p:nvPr>
            <p:ph type="body" idx="1"/>
          </p:nvPr>
        </p:nvSpPr>
        <p:spPr/>
        <p:txBody>
          <a:bodyPr/>
          <a:lstStyle/>
          <a:p>
            <a:pPr eaLnBrk="1" hangingPunct="1">
              <a:defRPr/>
            </a:pPr>
            <a:endParaRPr lang="en-US" dirty="0">
              <a:cs typeface="+mn-cs"/>
            </a:endParaRPr>
          </a:p>
          <a:p>
            <a:pPr eaLnBrk="1" hangingPunct="1">
              <a:defRPr/>
            </a:pPr>
            <a:r>
              <a:rPr lang="en-US" dirty="0">
                <a:cs typeface="+mn-cs"/>
              </a:rPr>
              <a:t>Histogram equalization tries to make sure that each intensity occurs about equally often (i.e. that the cumulative frequency distribution over the intensity values is about a line).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A1498849-5C76-2A43-9385-CEEE5C33A3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AA9F147-19F6-2A44-8F70-B9BBFC8CFC14}" type="slidenum">
              <a:rPr lang="en-US" altLang="en-US" smtClean="0">
                <a:latin typeface="Tahoma" panose="020B0604030504040204" pitchFamily="34" charset="0"/>
              </a:rPr>
              <a:pPr>
                <a:spcBef>
                  <a:spcPct val="0"/>
                </a:spcBef>
              </a:pPr>
              <a:t>13</a:t>
            </a:fld>
            <a:endParaRPr lang="en-US" altLang="en-US">
              <a:latin typeface="Tahoma" panose="020B0604030504040204" pitchFamily="34" charset="0"/>
            </a:endParaRPr>
          </a:p>
        </p:txBody>
      </p:sp>
      <p:sp>
        <p:nvSpPr>
          <p:cNvPr id="40962" name="Rectangle 2">
            <a:extLst>
              <a:ext uri="{FF2B5EF4-FFF2-40B4-BE49-F238E27FC236}">
                <a16:creationId xmlns:a16="http://schemas.microsoft.com/office/drawing/2014/main" id="{24ECBB35-C306-9A4F-8023-2964962F305A}"/>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5ADC3544-24F8-DB40-87F2-0D219CA13238}"/>
              </a:ext>
            </a:extLst>
          </p:cNvPr>
          <p:cNvSpPr>
            <a:spLocks noGrp="1" noChangeArrowheads="1"/>
          </p:cNvSpPr>
          <p:nvPr>
            <p:ph type="body" idx="1"/>
          </p:nvPr>
        </p:nvSpPr>
        <p:spPr/>
        <p:txBody>
          <a:bodyPr/>
          <a:lstStyle/>
          <a:p>
            <a:pPr eaLnBrk="1" hangingPunct="1">
              <a:defRPr/>
            </a:pPr>
            <a:endParaRPr lang="en-US" dirty="0">
              <a:cs typeface="+mn-cs"/>
            </a:endParaRPr>
          </a:p>
          <a:p>
            <a:pPr eaLnBrk="1" hangingPunct="1">
              <a:defRPr/>
            </a:pPr>
            <a:r>
              <a:rPr lang="en-US" dirty="0">
                <a:cs typeface="+mn-cs"/>
              </a:rPr>
              <a:t>Smoothing allows to reduce noise.</a:t>
            </a:r>
          </a:p>
          <a:p>
            <a:pPr eaLnBrk="1" hangingPunct="1">
              <a:defRPr/>
            </a:pPr>
            <a:endParaRPr lang="en-US" dirty="0">
              <a:cs typeface="+mn-cs"/>
            </a:endParaRPr>
          </a:p>
          <a:p>
            <a:pPr eaLnBrk="1" hangingPunct="1">
              <a:defRPr/>
            </a:pPr>
            <a:r>
              <a:rPr lang="en-US" dirty="0">
                <a:cs typeface="+mn-cs"/>
              </a:rPr>
              <a:t>Smoothing can be uniform (like here) or it can use any other function (e.g. </a:t>
            </a:r>
            <a:r>
              <a:rPr lang="en-US" dirty="0" err="1">
                <a:cs typeface="+mn-cs"/>
              </a:rPr>
              <a:t>gaussian</a:t>
            </a:r>
            <a:r>
              <a:rPr lang="en-US" dirty="0">
                <a:cs typeface="+mn-cs"/>
              </a:rPr>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8587374B-75E7-7D4A-95FA-C8E1146B372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DE0C93D-D6E3-0F4C-A680-FF35DA456ED8}" type="slidenum">
              <a:rPr lang="en-US" altLang="en-US" smtClean="0">
                <a:latin typeface="Tahoma" panose="020B0604030504040204" pitchFamily="34" charset="0"/>
              </a:rPr>
              <a:pPr>
                <a:spcBef>
                  <a:spcPct val="0"/>
                </a:spcBef>
              </a:pPr>
              <a:t>14</a:t>
            </a:fld>
            <a:endParaRPr lang="en-US" altLang="en-US">
              <a:latin typeface="Tahoma" panose="020B0604030504040204" pitchFamily="34" charset="0"/>
            </a:endParaRPr>
          </a:p>
        </p:txBody>
      </p:sp>
      <p:sp>
        <p:nvSpPr>
          <p:cNvPr id="43010" name="Rectangle 2">
            <a:extLst>
              <a:ext uri="{FF2B5EF4-FFF2-40B4-BE49-F238E27FC236}">
                <a16:creationId xmlns:a16="http://schemas.microsoft.com/office/drawing/2014/main" id="{6FFD17C0-AA55-E94A-BE8D-81F7E891A061}"/>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8E858A34-CE8D-064E-8B88-8BA9EA65A1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Convolution is a general mechanism to computer simiarlity of each image region with a templeate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Final value is a measure of similarity. The larger the more similar.</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Important to note that around the boundary no cross-correlation can be computed </a:t>
            </a:r>
          </a:p>
          <a:p>
            <a:pPr eaLnBrk="1" hangingPunct="1"/>
            <a:r>
              <a:rPr lang="en-US" altLang="en-US">
                <a:latin typeface="Times New Roman" panose="02020603050405020304" pitchFamily="18" charset="0"/>
                <a:ea typeface="ＭＳ Ｐゴシック" panose="020B0600070205080204" pitchFamily="34" charset="-128"/>
              </a:rPr>
              <a:t>   - either feature map has to be smaller than image</a:t>
            </a:r>
          </a:p>
          <a:p>
            <a:pPr eaLnBrk="1" hangingPunct="1"/>
            <a:r>
              <a:rPr lang="en-US" altLang="en-US">
                <a:latin typeface="Times New Roman" panose="02020603050405020304" pitchFamily="18" charset="0"/>
                <a:ea typeface="ＭＳ Ｐゴシック" panose="020B0600070205080204" pitchFamily="34" charset="-128"/>
              </a:rPr>
              <a:t>   -  or default “padding” values have to be used for the parts tha are not on the image (e.g. average intensity of the image)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5A7F287-F989-0D4E-AF4F-638B6CC9A7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AF454FF-3CBE-D445-9485-8EB2D9A206AF}" type="slidenum">
              <a:rPr lang="en-US" altLang="en-US" smtClean="0">
                <a:latin typeface="Tahoma" panose="020B0604030504040204" pitchFamily="34" charset="0"/>
              </a:rPr>
              <a:pPr>
                <a:spcBef>
                  <a:spcPct val="0"/>
                </a:spcBef>
              </a:pPr>
              <a:t>15</a:t>
            </a:fld>
            <a:endParaRPr lang="en-US" altLang="en-US">
              <a:latin typeface="Tahoma" panose="020B0604030504040204" pitchFamily="34" charset="0"/>
            </a:endParaRPr>
          </a:p>
        </p:txBody>
      </p:sp>
      <p:sp>
        <p:nvSpPr>
          <p:cNvPr id="45058" name="Rectangle 2">
            <a:extLst>
              <a:ext uri="{FF2B5EF4-FFF2-40B4-BE49-F238E27FC236}">
                <a16:creationId xmlns:a16="http://schemas.microsoft.com/office/drawing/2014/main" id="{D8413922-BBE7-C844-874F-CC655F443A99}"/>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6156AF1F-8043-4E44-81D0-6EE30128032B}"/>
              </a:ext>
            </a:extLst>
          </p:cNvPr>
          <p:cNvSpPr>
            <a:spLocks noGrp="1" noChangeArrowheads="1"/>
          </p:cNvSpPr>
          <p:nvPr>
            <p:ph type="body" idx="1"/>
          </p:nvPr>
        </p:nvSpPr>
        <p:spPr/>
        <p:txBody>
          <a:bodyPr/>
          <a:lstStyle/>
          <a:p>
            <a:pPr eaLnBrk="1" hangingPunct="1">
              <a:defRPr/>
            </a:pPr>
            <a:endParaRPr lang="en-US" dirty="0">
              <a:cs typeface="+mn-cs"/>
            </a:endParaRPr>
          </a:p>
          <a:p>
            <a:pPr eaLnBrk="1" hangingPunct="1">
              <a:defRPr/>
            </a:pPr>
            <a:r>
              <a:rPr lang="en-US" dirty="0">
                <a:cs typeface="+mn-cs"/>
              </a:rPr>
              <a:t>There is good evidence that our visual system has specialized feature extractors (lines, motion, etc.)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53886179-CC9D-B44C-89C1-7BEF99A84B3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95D1BDF-A097-4345-B99B-352D5039E50C}" type="slidenum">
              <a:rPr lang="en-US" altLang="en-US" smtClean="0">
                <a:latin typeface="Tahoma" panose="020B0604030504040204" pitchFamily="34" charset="0"/>
              </a:rPr>
              <a:pPr>
                <a:spcBef>
                  <a:spcPct val="0"/>
                </a:spcBef>
              </a:pPr>
              <a:t>16</a:t>
            </a:fld>
            <a:endParaRPr lang="en-US" altLang="en-US">
              <a:latin typeface="Tahoma" panose="020B0604030504040204" pitchFamily="34" charset="0"/>
            </a:endParaRPr>
          </a:p>
        </p:txBody>
      </p:sp>
      <p:sp>
        <p:nvSpPr>
          <p:cNvPr id="47106" name="Rectangle 2">
            <a:extLst>
              <a:ext uri="{FF2B5EF4-FFF2-40B4-BE49-F238E27FC236}">
                <a16:creationId xmlns:a16="http://schemas.microsoft.com/office/drawing/2014/main" id="{6FECB3A5-094F-9346-B422-69AFB3F69F2D}"/>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AFE2200D-85C2-CE43-8D51-99F491FB21B7}"/>
              </a:ext>
            </a:extLst>
          </p:cNvPr>
          <p:cNvSpPr>
            <a:spLocks noGrp="1" noChangeArrowheads="1"/>
          </p:cNvSpPr>
          <p:nvPr>
            <p:ph type="body" idx="1"/>
          </p:nvPr>
        </p:nvSpPr>
        <p:spPr/>
        <p:txBody>
          <a:bodyPr/>
          <a:lstStyle/>
          <a:p>
            <a:pPr eaLnBrk="1" hangingPunct="1">
              <a:defRPr/>
            </a:pPr>
            <a:endParaRPr lang="en-US" dirty="0">
              <a:cs typeface="+mn-cs"/>
            </a:endParaRPr>
          </a:p>
          <a:p>
            <a:pPr eaLnBrk="1" hangingPunct="1">
              <a:defRPr/>
            </a:pPr>
            <a:r>
              <a:rPr lang="en-US" dirty="0">
                <a:cs typeface="+mn-cs"/>
              </a:rPr>
              <a:t>Edge detection is an important part.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1E74259A-F22C-4349-BE8B-8C324D9250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112F6BB-0D1C-C346-9DEA-EFCF096B785C}" type="slidenum">
              <a:rPr lang="en-US" altLang="en-US" smtClean="0">
                <a:latin typeface="Tahoma" panose="020B0604030504040204" pitchFamily="34" charset="0"/>
              </a:rPr>
              <a:pPr>
                <a:spcBef>
                  <a:spcPct val="0"/>
                </a:spcBef>
              </a:pPr>
              <a:t>17</a:t>
            </a:fld>
            <a:endParaRPr lang="en-US" altLang="en-US">
              <a:latin typeface="Tahoma" panose="020B0604030504040204" pitchFamily="34" charset="0"/>
            </a:endParaRPr>
          </a:p>
        </p:txBody>
      </p:sp>
      <p:sp>
        <p:nvSpPr>
          <p:cNvPr id="49154" name="Rectangle 2">
            <a:extLst>
              <a:ext uri="{FF2B5EF4-FFF2-40B4-BE49-F238E27FC236}">
                <a16:creationId xmlns:a16="http://schemas.microsoft.com/office/drawing/2014/main" id="{018CCE1A-597A-C04B-87C6-7E4F401B9E2A}"/>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254E4D1B-EC43-0C4B-B87B-7902CF9D4F3C}"/>
              </a:ext>
            </a:extLst>
          </p:cNvPr>
          <p:cNvSpPr>
            <a:spLocks noGrp="1" noChangeArrowheads="1"/>
          </p:cNvSpPr>
          <p:nvPr>
            <p:ph type="body" idx="1"/>
          </p:nvPr>
        </p:nvSpPr>
        <p:spPr/>
        <p:txBody>
          <a:bodyPr/>
          <a:lstStyle/>
          <a:p>
            <a:pPr eaLnBrk="1" hangingPunct="1">
              <a:defRPr/>
            </a:pPr>
            <a:r>
              <a:rPr lang="en-US" dirty="0">
                <a:cs typeface="+mn-cs"/>
              </a:rPr>
              <a:t>Roberts templates are the simplest but they are very sensitive to bad pixel values</a:t>
            </a:r>
          </a:p>
          <a:p>
            <a:pPr eaLnBrk="1" hangingPunct="1">
              <a:defRPr/>
            </a:pPr>
            <a:endParaRPr lang="en-US" dirty="0">
              <a:cs typeface="+mn-cs"/>
            </a:endParaRPr>
          </a:p>
          <a:p>
            <a:pPr eaLnBrk="1" hangingPunct="1">
              <a:defRPr/>
            </a:pPr>
            <a:r>
              <a:rPr lang="en-US" dirty="0">
                <a:cs typeface="+mn-cs"/>
              </a:rPr>
              <a:t>Pewit is more robust because it is larger. It is very sensitive to orientation.</a:t>
            </a:r>
          </a:p>
          <a:p>
            <a:pPr eaLnBrk="1" hangingPunct="1">
              <a:defRPr/>
            </a:pPr>
            <a:endParaRPr lang="en-US" dirty="0">
              <a:cs typeface="+mn-cs"/>
            </a:endParaRPr>
          </a:p>
          <a:p>
            <a:pPr eaLnBrk="1" hangingPunct="1">
              <a:defRPr/>
            </a:pPr>
            <a:r>
              <a:rPr lang="en-US" dirty="0" err="1">
                <a:cs typeface="+mn-cs"/>
              </a:rPr>
              <a:t>Sobel</a:t>
            </a:r>
            <a:r>
              <a:rPr lang="en-US" dirty="0">
                <a:cs typeface="+mn-cs"/>
              </a:rPr>
              <a:t> is less sensitive to orientation than Pewit (because of the increased emphasis on the center pivot.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C49DA865-4E62-C740-8999-9ADEF5E428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608D131-A40F-BC41-8F06-A768EA63CA70}" type="slidenum">
              <a:rPr lang="en-US" altLang="en-US" smtClean="0">
                <a:latin typeface="Tahoma" panose="020B0604030504040204" pitchFamily="34" charset="0"/>
              </a:rPr>
              <a:pPr>
                <a:spcBef>
                  <a:spcPct val="0"/>
                </a:spcBef>
              </a:pPr>
              <a:t>18</a:t>
            </a:fld>
            <a:endParaRPr lang="en-US" altLang="en-US">
              <a:latin typeface="Tahoma" panose="020B0604030504040204" pitchFamily="34" charset="0"/>
            </a:endParaRPr>
          </a:p>
        </p:txBody>
      </p:sp>
      <p:sp>
        <p:nvSpPr>
          <p:cNvPr id="51202" name="Rectangle 2">
            <a:extLst>
              <a:ext uri="{FF2B5EF4-FFF2-40B4-BE49-F238E27FC236}">
                <a16:creationId xmlns:a16="http://schemas.microsoft.com/office/drawing/2014/main" id="{ADEA0F59-A7A3-974B-BF83-0AB4752182C5}"/>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751E80CF-7795-6D4F-B6B6-6D2DFBF26DAE}"/>
              </a:ext>
            </a:extLst>
          </p:cNvPr>
          <p:cNvSpPr>
            <a:spLocks noGrp="1" noChangeArrowheads="1"/>
          </p:cNvSpPr>
          <p:nvPr>
            <p:ph type="body" idx="1"/>
          </p:nvPr>
        </p:nvSpPr>
        <p:spPr/>
        <p:txBody>
          <a:bodyPr/>
          <a:lstStyle/>
          <a:p>
            <a:pPr eaLnBrk="1" hangingPunct="1">
              <a:defRPr/>
            </a:pPr>
            <a:r>
              <a:rPr lang="en-US" dirty="0">
                <a:cs typeface="+mn-cs"/>
              </a:rPr>
              <a:t>Angle estimation from horizontal and vertical templates can be performed.</a:t>
            </a:r>
          </a:p>
          <a:p>
            <a:pPr eaLnBrk="1" hangingPunct="1">
              <a:defRPr/>
            </a:pPr>
            <a:endParaRPr lang="en-US" dirty="0">
              <a:cs typeface="+mn-cs"/>
            </a:endParaRPr>
          </a:p>
          <a:p>
            <a:pPr eaLnBrk="1" hangingPunct="1">
              <a:defRPr/>
            </a:pPr>
            <a:r>
              <a:rPr lang="en-US" dirty="0" err="1">
                <a:cs typeface="+mn-cs"/>
              </a:rPr>
              <a:t>Laplacian</a:t>
            </a:r>
            <a:r>
              <a:rPr lang="en-US" dirty="0">
                <a:cs typeface="+mn-cs"/>
              </a:rPr>
              <a:t> templates look for contrast in all directions and are thus orientation independent. However, they are more noise sensitive than Pewit or </a:t>
            </a:r>
            <a:r>
              <a:rPr lang="en-US" dirty="0" err="1">
                <a:cs typeface="+mn-cs"/>
              </a:rPr>
              <a:t>Sobel</a:t>
            </a:r>
            <a:r>
              <a:rPr lang="en-US" dirty="0">
                <a:cs typeface="+mn-cs"/>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200F9F28-A4CD-934D-8BE5-505A6BA960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918D727-526C-0247-B5E0-D4E6434A1AB5}" type="slidenum">
              <a:rPr lang="en-US" altLang="en-US" smtClean="0">
                <a:latin typeface="Tahoma" panose="020B0604030504040204" pitchFamily="34" charset="0"/>
              </a:rPr>
              <a:pPr>
                <a:spcBef>
                  <a:spcPct val="0"/>
                </a:spcBef>
              </a:pPr>
              <a:t>19</a:t>
            </a:fld>
            <a:endParaRPr lang="en-US" altLang="en-US">
              <a:latin typeface="Tahoma" panose="020B0604030504040204" pitchFamily="34" charset="0"/>
            </a:endParaRPr>
          </a:p>
        </p:txBody>
      </p:sp>
      <p:sp>
        <p:nvSpPr>
          <p:cNvPr id="53250" name="Rectangle 2">
            <a:extLst>
              <a:ext uri="{FF2B5EF4-FFF2-40B4-BE49-F238E27FC236}">
                <a16:creationId xmlns:a16="http://schemas.microsoft.com/office/drawing/2014/main" id="{CFCFA556-1C2B-064B-918A-352D270754CA}"/>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B3A0607C-1BB2-3645-9621-107D613C7250}"/>
              </a:ext>
            </a:extLst>
          </p:cNvPr>
          <p:cNvSpPr>
            <a:spLocks noGrp="1" noChangeArrowheads="1"/>
          </p:cNvSpPr>
          <p:nvPr>
            <p:ph type="body" idx="1"/>
          </p:nvPr>
        </p:nvSpPr>
        <p:spPr/>
        <p:txBody>
          <a:bodyPr/>
          <a:lstStyle/>
          <a:p>
            <a:pPr eaLnBrk="1" hangingPunct="1">
              <a:defRPr/>
            </a:pPr>
            <a:r>
              <a:rPr lang="en-US" dirty="0">
                <a:cs typeface="+mn-cs"/>
              </a:rPr>
              <a:t>Shows that Roberts is more noisy than </a:t>
            </a:r>
            <a:r>
              <a:rPr lang="en-US" dirty="0" err="1">
                <a:cs typeface="+mn-cs"/>
              </a:rPr>
              <a:t>sobel</a:t>
            </a:r>
            <a:r>
              <a:rPr lang="en-US" dirty="0">
                <a:cs typeface="+mn-cs"/>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7953D98E-873C-6149-ABEA-0C4C0491BC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0813940-E198-C445-890F-C5CC952CD176}" type="slidenum">
              <a:rPr lang="en-US" altLang="en-US" smtClean="0">
                <a:latin typeface="Tahoma" panose="020B0604030504040204" pitchFamily="34" charset="0"/>
              </a:rPr>
              <a:pPr>
                <a:spcBef>
                  <a:spcPct val="0"/>
                </a:spcBef>
              </a:pPr>
              <a:t>2</a:t>
            </a:fld>
            <a:endParaRPr lang="en-US" altLang="en-US">
              <a:latin typeface="Tahoma" panose="020B0604030504040204" pitchFamily="34" charset="0"/>
            </a:endParaRPr>
          </a:p>
        </p:txBody>
      </p:sp>
      <p:sp>
        <p:nvSpPr>
          <p:cNvPr id="18434" name="Rectangle 2">
            <a:extLst>
              <a:ext uri="{FF2B5EF4-FFF2-40B4-BE49-F238E27FC236}">
                <a16:creationId xmlns:a16="http://schemas.microsoft.com/office/drawing/2014/main" id="{1C403F0C-6D4D-8B4E-A726-45B8620C9EC4}"/>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E1D6909D-04FA-5F49-B381-A2D87226AD3A}"/>
              </a:ext>
            </a:extLst>
          </p:cNvPr>
          <p:cNvSpPr>
            <a:spLocks noGrp="1" noChangeArrowheads="1"/>
          </p:cNvSpPr>
          <p:nvPr>
            <p:ph type="body" idx="1"/>
          </p:nvPr>
        </p:nvSpPr>
        <p:spPr/>
        <p:txBody>
          <a:bodyPr/>
          <a:lstStyle/>
          <a:p>
            <a:pPr eaLnBrk="1" hangingPunct="1">
              <a:defRPr/>
            </a:pPr>
            <a:r>
              <a:rPr lang="en-US" dirty="0">
                <a:cs typeface="+mn-cs"/>
              </a:rPr>
              <a:t>Active sensors transmit their own signal and can thus be engineered in such a way that it is easy to detect and extract the information (e.g. transmission in a frequency band or with a modulation that occurs rarely (or never) in nature). </a:t>
            </a:r>
          </a:p>
          <a:p>
            <a:pPr eaLnBrk="1" hangingPunct="1">
              <a:defRPr/>
            </a:pPr>
            <a:r>
              <a:rPr lang="en-US" dirty="0">
                <a:cs typeface="+mn-cs"/>
              </a:rPr>
              <a:t>Extracting the information is then independent of what is actually in the environment (objects, etc.). All that has to be done is looking for the special signal and compute either time of flight or to triangulate the (known) signal.</a:t>
            </a:r>
          </a:p>
          <a:p>
            <a:pPr eaLnBrk="1" hangingPunct="1">
              <a:defRPr/>
            </a:pPr>
            <a:endParaRPr lang="en-US" dirty="0">
              <a:cs typeface="+mn-cs"/>
            </a:endParaRPr>
          </a:p>
          <a:p>
            <a:pPr eaLnBrk="1" hangingPunct="1">
              <a:defRPr/>
            </a:pPr>
            <a:r>
              <a:rPr lang="en-US" dirty="0">
                <a:cs typeface="+mn-cs"/>
              </a:rPr>
              <a:t>But there are drawbacks. Active transmission can interfere both with other sensors and with objects or entities in the environment. E.g. sonar and dogs sometimes do not go together that well.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04DB5A31-A6D4-7B43-9055-9206AD4E7E4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72FEAE3-364F-B24B-84B1-BE14C6D8B427}" type="slidenum">
              <a:rPr lang="en-US" altLang="en-US" smtClean="0">
                <a:latin typeface="Tahoma" panose="020B0604030504040204" pitchFamily="34" charset="0"/>
              </a:rPr>
              <a:pPr>
                <a:spcBef>
                  <a:spcPct val="0"/>
                </a:spcBef>
              </a:pPr>
              <a:t>20</a:t>
            </a:fld>
            <a:endParaRPr lang="en-US" altLang="en-US">
              <a:latin typeface="Tahoma" panose="020B0604030504040204" pitchFamily="34" charset="0"/>
            </a:endParaRPr>
          </a:p>
        </p:txBody>
      </p:sp>
      <p:sp>
        <p:nvSpPr>
          <p:cNvPr id="55298" name="Rectangle 2">
            <a:extLst>
              <a:ext uri="{FF2B5EF4-FFF2-40B4-BE49-F238E27FC236}">
                <a16:creationId xmlns:a16="http://schemas.microsoft.com/office/drawing/2014/main" id="{ED185997-5D65-2C41-99D4-1D422AAC227A}"/>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D7ECEF7F-5BEF-F54F-B6BF-25575DAABF8E}"/>
              </a:ext>
            </a:extLst>
          </p:cNvPr>
          <p:cNvSpPr>
            <a:spLocks noGrp="1" noChangeArrowheads="1"/>
          </p:cNvSpPr>
          <p:nvPr>
            <p:ph type="body" idx="1"/>
          </p:nvPr>
        </p:nvSpPr>
        <p:spPr/>
        <p:txBody>
          <a:bodyPr/>
          <a:lstStyle/>
          <a:p>
            <a:pPr eaLnBrk="1" hangingPunct="1">
              <a:defRPr/>
            </a:pPr>
            <a:endParaRPr lang="en-US" dirty="0">
              <a:cs typeface="+mn-cs"/>
            </a:endParaRPr>
          </a:p>
          <a:p>
            <a:pPr eaLnBrk="1" hangingPunct="1">
              <a:defRPr/>
            </a:pPr>
            <a:r>
              <a:rPr lang="en-US" dirty="0">
                <a:cs typeface="+mn-cs"/>
              </a:rPr>
              <a:t>Template matching uses an image part as the template.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BBDA5F57-D942-684E-88C9-76FB0B5E2B5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9E92ECA-EF70-4C42-AF71-1594165E404E}" type="slidenum">
              <a:rPr lang="en-US" altLang="en-US" smtClean="0">
                <a:latin typeface="Tahoma" panose="020B0604030504040204" pitchFamily="34" charset="0"/>
              </a:rPr>
              <a:pPr>
                <a:spcBef>
                  <a:spcPct val="0"/>
                </a:spcBef>
              </a:pPr>
              <a:t>21</a:t>
            </a:fld>
            <a:endParaRPr lang="en-US" altLang="en-US">
              <a:latin typeface="Tahoma" panose="020B0604030504040204" pitchFamily="34" charset="0"/>
            </a:endParaRPr>
          </a:p>
        </p:txBody>
      </p:sp>
      <p:sp>
        <p:nvSpPr>
          <p:cNvPr id="57346" name="Rectangle 2">
            <a:extLst>
              <a:ext uri="{FF2B5EF4-FFF2-40B4-BE49-F238E27FC236}">
                <a16:creationId xmlns:a16="http://schemas.microsoft.com/office/drawing/2014/main" id="{668B04E1-F77A-3849-B048-4E9035711824}"/>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2EDF9D0D-01D5-B949-82A8-EE1B963E2EAA}"/>
              </a:ext>
            </a:extLst>
          </p:cNvPr>
          <p:cNvSpPr>
            <a:spLocks noGrp="1" noChangeArrowheads="1"/>
          </p:cNvSpPr>
          <p:nvPr>
            <p:ph type="body" idx="1"/>
          </p:nvPr>
        </p:nvSpPr>
        <p:spPr/>
        <p:txBody>
          <a:bodyPr/>
          <a:lstStyle/>
          <a:p>
            <a:pPr eaLnBrk="1" hangingPunct="1">
              <a:defRPr/>
            </a:pPr>
            <a:r>
              <a:rPr lang="en-US" dirty="0">
                <a:cs typeface="+mn-cs"/>
              </a:rPr>
              <a:t>Increasing the brightness of the template or the image increases cross-correlation value (twice as bright means twice as high a value).</a:t>
            </a:r>
          </a:p>
          <a:p>
            <a:pPr eaLnBrk="1" hangingPunct="1">
              <a:defRPr/>
            </a:pPr>
            <a:r>
              <a:rPr lang="en-US" dirty="0">
                <a:cs typeface="+mn-cs"/>
              </a:rPr>
              <a:t>This makes it difficult to determine if a region looks similar to the template.</a:t>
            </a:r>
          </a:p>
          <a:p>
            <a:pPr eaLnBrk="1" hangingPunct="1">
              <a:defRPr/>
            </a:pPr>
            <a:endParaRPr lang="en-US" dirty="0">
              <a:cs typeface="+mn-cs"/>
            </a:endParaRPr>
          </a:p>
          <a:p>
            <a:pPr eaLnBrk="1" hangingPunct="1">
              <a:defRPr/>
            </a:pPr>
            <a:r>
              <a:rPr lang="en-US" dirty="0">
                <a:cs typeface="+mn-cs"/>
              </a:rPr>
              <a:t>Normalization for brightness differences can reduce this effect. Subtracting the average of the image from the image and subtracting the average of the template from the template (thus making them average 0).</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EBF08E4D-F59C-F94E-94B3-0E91C1CFBDD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BE14C4C-B506-5442-AC8B-51DABB287CC1}" type="slidenum">
              <a:rPr lang="en-US" altLang="en-US" smtClean="0">
                <a:latin typeface="Tahoma" panose="020B0604030504040204" pitchFamily="34" charset="0"/>
              </a:rPr>
              <a:pPr>
                <a:spcBef>
                  <a:spcPct val="0"/>
                </a:spcBef>
              </a:pPr>
              <a:t>22</a:t>
            </a:fld>
            <a:endParaRPr lang="en-US" altLang="en-US">
              <a:latin typeface="Tahoma" panose="020B0604030504040204" pitchFamily="34" charset="0"/>
            </a:endParaRPr>
          </a:p>
        </p:txBody>
      </p:sp>
      <p:sp>
        <p:nvSpPr>
          <p:cNvPr id="59394" name="Rectangle 2">
            <a:extLst>
              <a:ext uri="{FF2B5EF4-FFF2-40B4-BE49-F238E27FC236}">
                <a16:creationId xmlns:a16="http://schemas.microsoft.com/office/drawing/2014/main" id="{0A9E8F97-E8BE-374D-8D4E-17401BA38BB9}"/>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5170C1EB-D584-7F41-9233-9F4658AC53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Reduced contrast (e.g. resulting in bad lighting conditions or when over-exposing, or when being out of focus) reduces the size of the positive and negative matches.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Contrast (as standard deviation) is also used in most low-cost digital cameras to drive auto focus (that is why they always run a little bit too far and then back up – they search for the point where the contrast is maximum)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638C4828-DD2C-BB49-BD0A-36DDBF8F30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553F36A-CFDF-554C-981A-8666AB5C9112}" type="slidenum">
              <a:rPr lang="en-US" altLang="en-US" smtClean="0">
                <a:latin typeface="Tahoma" panose="020B0604030504040204" pitchFamily="34" charset="0"/>
              </a:rPr>
              <a:pPr>
                <a:spcBef>
                  <a:spcPct val="0"/>
                </a:spcBef>
              </a:pPr>
              <a:t>23</a:t>
            </a:fld>
            <a:endParaRPr lang="en-US" altLang="en-US">
              <a:latin typeface="Tahoma" panose="020B0604030504040204" pitchFamily="34" charset="0"/>
            </a:endParaRPr>
          </a:p>
        </p:txBody>
      </p:sp>
      <p:sp>
        <p:nvSpPr>
          <p:cNvPr id="61442" name="Rectangle 2">
            <a:extLst>
              <a:ext uri="{FF2B5EF4-FFF2-40B4-BE49-F238E27FC236}">
                <a16:creationId xmlns:a16="http://schemas.microsoft.com/office/drawing/2014/main" id="{B579E46C-F1B7-6746-B6B5-7421542974C1}"/>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332C59CC-2458-474D-B21C-44651858DBC5}"/>
              </a:ext>
            </a:extLst>
          </p:cNvPr>
          <p:cNvSpPr>
            <a:spLocks noGrp="1" noChangeArrowheads="1"/>
          </p:cNvSpPr>
          <p:nvPr>
            <p:ph type="body" idx="1"/>
          </p:nvPr>
        </p:nvSpPr>
        <p:spPr/>
        <p:txBody>
          <a:bodyPr/>
          <a:lstStyle/>
          <a:p>
            <a:pPr eaLnBrk="1" hangingPunct="1">
              <a:defRPr/>
            </a:pPr>
            <a:r>
              <a:rPr lang="en-US" dirty="0">
                <a:cs typeface="+mn-cs"/>
              </a:rPr>
              <a:t>Local normalization is usually better but much </a:t>
            </a:r>
            <a:r>
              <a:rPr lang="en-US">
                <a:cs typeface="+mn-cs"/>
              </a:rPr>
              <a:t>more expensive.</a:t>
            </a:r>
            <a:endParaRPr lang="en-US" dirty="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7E84737C-E095-9D4C-A515-4008EFE305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3339DA5-1FA4-934B-A2BB-2D8EC07F218A}" type="slidenum">
              <a:rPr lang="en-US" altLang="en-US" smtClean="0">
                <a:latin typeface="Tahoma" panose="020B0604030504040204" pitchFamily="34" charset="0"/>
              </a:rPr>
              <a:pPr>
                <a:spcBef>
                  <a:spcPct val="0"/>
                </a:spcBef>
              </a:pPr>
              <a:t>24</a:t>
            </a:fld>
            <a:endParaRPr lang="en-US" altLang="en-US">
              <a:latin typeface="Tahoma" panose="020B0604030504040204" pitchFamily="34" charset="0"/>
            </a:endParaRPr>
          </a:p>
        </p:txBody>
      </p:sp>
      <p:sp>
        <p:nvSpPr>
          <p:cNvPr id="63490" name="Rectangle 2">
            <a:extLst>
              <a:ext uri="{FF2B5EF4-FFF2-40B4-BE49-F238E27FC236}">
                <a16:creationId xmlns:a16="http://schemas.microsoft.com/office/drawing/2014/main" id="{16191200-CBA7-0D48-A148-EDB0F79B9B12}"/>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7253C50A-31CF-DA4E-BFE2-0505D5295C4B}"/>
              </a:ext>
            </a:extLst>
          </p:cNvPr>
          <p:cNvSpPr>
            <a:spLocks noGrp="1" noChangeArrowheads="1"/>
          </p:cNvSpPr>
          <p:nvPr>
            <p:ph type="body" idx="1"/>
          </p:nvPr>
        </p:nvSpPr>
        <p:spPr/>
        <p:txBody>
          <a:bodyPr/>
          <a:lstStyle/>
          <a:p>
            <a:pPr eaLnBrk="1" hangingPunct="1">
              <a:defRPr/>
            </a:pPr>
            <a:endParaRPr lang="en-US" dirty="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7E84737C-E095-9D4C-A515-4008EFE305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3339DA5-1FA4-934B-A2BB-2D8EC07F218A}" type="slidenum">
              <a:rPr lang="en-US" altLang="en-US" smtClean="0">
                <a:latin typeface="Tahoma" panose="020B0604030504040204" pitchFamily="34" charset="0"/>
              </a:rPr>
              <a:pPr>
                <a:spcBef>
                  <a:spcPct val="0"/>
                </a:spcBef>
              </a:pPr>
              <a:t>25</a:t>
            </a:fld>
            <a:endParaRPr lang="en-US" altLang="en-US">
              <a:latin typeface="Tahoma" panose="020B0604030504040204" pitchFamily="34" charset="0"/>
            </a:endParaRPr>
          </a:p>
        </p:txBody>
      </p:sp>
      <p:sp>
        <p:nvSpPr>
          <p:cNvPr id="63490" name="Rectangle 2">
            <a:extLst>
              <a:ext uri="{FF2B5EF4-FFF2-40B4-BE49-F238E27FC236}">
                <a16:creationId xmlns:a16="http://schemas.microsoft.com/office/drawing/2014/main" id="{16191200-CBA7-0D48-A148-EDB0F79B9B12}"/>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7253C50A-31CF-DA4E-BFE2-0505D5295C4B}"/>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953079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8587374B-75E7-7D4A-95FA-C8E1146B372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DE0C93D-D6E3-0F4C-A680-FF35DA456ED8}" type="slidenum">
              <a:rPr lang="en-US" altLang="en-US" smtClean="0">
                <a:latin typeface="Tahoma" panose="020B0604030504040204" pitchFamily="34" charset="0"/>
              </a:rPr>
              <a:pPr>
                <a:spcBef>
                  <a:spcPct val="0"/>
                </a:spcBef>
              </a:pPr>
              <a:t>26</a:t>
            </a:fld>
            <a:endParaRPr lang="en-US" altLang="en-US">
              <a:latin typeface="Tahoma" panose="020B0604030504040204" pitchFamily="34" charset="0"/>
            </a:endParaRPr>
          </a:p>
        </p:txBody>
      </p:sp>
      <p:sp>
        <p:nvSpPr>
          <p:cNvPr id="43010" name="Rectangle 2">
            <a:extLst>
              <a:ext uri="{FF2B5EF4-FFF2-40B4-BE49-F238E27FC236}">
                <a16:creationId xmlns:a16="http://schemas.microsoft.com/office/drawing/2014/main" id="{6FFD17C0-AA55-E94A-BE8D-81F7E891A061}"/>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8E858A34-CE8D-064E-8B88-8BA9EA65A1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Convolution is a general mechanism to computer simiarlity of each image region with a templeate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Final value is a measure of similarity. The larger the more similar.</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Important to note that around the boundary no cross-correlation can be computed </a:t>
            </a:r>
          </a:p>
          <a:p>
            <a:pPr eaLnBrk="1" hangingPunct="1"/>
            <a:r>
              <a:rPr lang="en-US" altLang="en-US">
                <a:latin typeface="Times New Roman" panose="02020603050405020304" pitchFamily="18" charset="0"/>
                <a:ea typeface="ＭＳ Ｐゴシック" panose="020B0600070205080204" pitchFamily="34" charset="-128"/>
              </a:rPr>
              <a:t>   - either feature map has to be smaller than image</a:t>
            </a:r>
          </a:p>
          <a:p>
            <a:pPr eaLnBrk="1" hangingPunct="1"/>
            <a:r>
              <a:rPr lang="en-US" altLang="en-US">
                <a:latin typeface="Times New Roman" panose="02020603050405020304" pitchFamily="18" charset="0"/>
                <a:ea typeface="ＭＳ Ｐゴシック" panose="020B0600070205080204" pitchFamily="34" charset="-128"/>
              </a:rPr>
              <a:t>   -  or default “padding” values have to be used for the parts tha are not on the image (e.g. average intensity of the image)</a:t>
            </a:r>
          </a:p>
        </p:txBody>
      </p:sp>
    </p:spTree>
    <p:extLst>
      <p:ext uri="{BB962C8B-B14F-4D97-AF65-F5344CB8AC3E}">
        <p14:creationId xmlns:p14="http://schemas.microsoft.com/office/powerpoint/2010/main" val="684532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8587374B-75E7-7D4A-95FA-C8E1146B372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DE0C93D-D6E3-0F4C-A680-FF35DA456ED8}" type="slidenum">
              <a:rPr lang="en-US" altLang="en-US" smtClean="0">
                <a:latin typeface="Tahoma" panose="020B0604030504040204" pitchFamily="34" charset="0"/>
              </a:rPr>
              <a:pPr>
                <a:spcBef>
                  <a:spcPct val="0"/>
                </a:spcBef>
              </a:pPr>
              <a:t>27</a:t>
            </a:fld>
            <a:endParaRPr lang="en-US" altLang="en-US">
              <a:latin typeface="Tahoma" panose="020B0604030504040204" pitchFamily="34" charset="0"/>
            </a:endParaRPr>
          </a:p>
        </p:txBody>
      </p:sp>
      <p:sp>
        <p:nvSpPr>
          <p:cNvPr id="43010" name="Rectangle 2">
            <a:extLst>
              <a:ext uri="{FF2B5EF4-FFF2-40B4-BE49-F238E27FC236}">
                <a16:creationId xmlns:a16="http://schemas.microsoft.com/office/drawing/2014/main" id="{6FFD17C0-AA55-E94A-BE8D-81F7E891A061}"/>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8E858A34-CE8D-064E-8B88-8BA9EA65A1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Convolution is a general mechanism to computer simiarlity of each image region with a templeate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Final value is a measure of similarity. The larger the more similar.</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Important to note that around the boundary no cross-correlation can be computed </a:t>
            </a:r>
          </a:p>
          <a:p>
            <a:pPr eaLnBrk="1" hangingPunct="1"/>
            <a:r>
              <a:rPr lang="en-US" altLang="en-US">
                <a:latin typeface="Times New Roman" panose="02020603050405020304" pitchFamily="18" charset="0"/>
                <a:ea typeface="ＭＳ Ｐゴシック" panose="020B0600070205080204" pitchFamily="34" charset="-128"/>
              </a:rPr>
              <a:t>   - either feature map has to be smaller than image</a:t>
            </a:r>
          </a:p>
          <a:p>
            <a:pPr eaLnBrk="1" hangingPunct="1"/>
            <a:r>
              <a:rPr lang="en-US" altLang="en-US">
                <a:latin typeface="Times New Roman" panose="02020603050405020304" pitchFamily="18" charset="0"/>
                <a:ea typeface="ＭＳ Ｐゴシック" panose="020B0600070205080204" pitchFamily="34" charset="-128"/>
              </a:rPr>
              <a:t>   -  or default “padding” values have to be used for the parts tha are not on the image (e.g. average intensity of the image)</a:t>
            </a:r>
          </a:p>
        </p:txBody>
      </p:sp>
    </p:spTree>
    <p:extLst>
      <p:ext uri="{BB962C8B-B14F-4D97-AF65-F5344CB8AC3E}">
        <p14:creationId xmlns:p14="http://schemas.microsoft.com/office/powerpoint/2010/main" val="14880929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7E84737C-E095-9D4C-A515-4008EFE305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3339DA5-1FA4-934B-A2BB-2D8EC07F218A}" type="slidenum">
              <a:rPr lang="en-US" altLang="en-US" smtClean="0">
                <a:latin typeface="Tahoma" panose="020B0604030504040204" pitchFamily="34" charset="0"/>
              </a:rPr>
              <a:pPr>
                <a:spcBef>
                  <a:spcPct val="0"/>
                </a:spcBef>
              </a:pPr>
              <a:t>28</a:t>
            </a:fld>
            <a:endParaRPr lang="en-US" altLang="en-US">
              <a:latin typeface="Tahoma" panose="020B0604030504040204" pitchFamily="34" charset="0"/>
            </a:endParaRPr>
          </a:p>
        </p:txBody>
      </p:sp>
      <p:sp>
        <p:nvSpPr>
          <p:cNvPr id="63490" name="Rectangle 2">
            <a:extLst>
              <a:ext uri="{FF2B5EF4-FFF2-40B4-BE49-F238E27FC236}">
                <a16:creationId xmlns:a16="http://schemas.microsoft.com/office/drawing/2014/main" id="{16191200-CBA7-0D48-A148-EDB0F79B9B12}"/>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7253C50A-31CF-DA4E-BFE2-0505D5295C4B}"/>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4593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86CD0DDA-573D-A146-A138-8B26BF717B5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CA768D3-BB94-7146-8E76-407CF2A2478E}" type="slidenum">
              <a:rPr lang="en-US" altLang="en-US" smtClean="0">
                <a:latin typeface="Tahoma" panose="020B0604030504040204" pitchFamily="34" charset="0"/>
              </a:rPr>
              <a:pPr>
                <a:spcBef>
                  <a:spcPct val="0"/>
                </a:spcBef>
              </a:pPr>
              <a:t>3</a:t>
            </a:fld>
            <a:endParaRPr lang="en-US" altLang="en-US">
              <a:latin typeface="Tahoma" panose="020B0604030504040204" pitchFamily="34" charset="0"/>
            </a:endParaRPr>
          </a:p>
        </p:txBody>
      </p:sp>
      <p:sp>
        <p:nvSpPr>
          <p:cNvPr id="20482" name="Rectangle 2">
            <a:extLst>
              <a:ext uri="{FF2B5EF4-FFF2-40B4-BE49-F238E27FC236}">
                <a16:creationId xmlns:a16="http://schemas.microsoft.com/office/drawing/2014/main" id="{3BE73F90-A3FB-A84B-A747-7AAB85CC47F8}"/>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EFFF39C-A45D-FF4B-A07D-CAD9D12CC5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Passive sensors require to extract naturally occurring patterns which are generally not as repeatable and as reliable.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Much higher computational effort but the signals do not get drowned out (e.g. active light-based sensors often don’t work in very bright or hot environments).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12C545-4B28-2647-8769-D00D434F353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6F8B8C1-C6BE-A14A-B212-8D62E2BE041B}" type="slidenum">
              <a:rPr lang="en-US" altLang="en-US" smtClean="0">
                <a:latin typeface="Tahoma" panose="020B0604030504040204" pitchFamily="34" charset="0"/>
              </a:rPr>
              <a:pPr>
                <a:spcBef>
                  <a:spcPct val="0"/>
                </a:spcBef>
              </a:pPr>
              <a:t>4</a:t>
            </a:fld>
            <a:endParaRPr lang="en-US" altLang="en-US">
              <a:latin typeface="Tahoma" panose="020B0604030504040204" pitchFamily="34" charset="0"/>
            </a:endParaRPr>
          </a:p>
        </p:txBody>
      </p:sp>
      <p:sp>
        <p:nvSpPr>
          <p:cNvPr id="22530" name="Rectangle 2">
            <a:extLst>
              <a:ext uri="{FF2B5EF4-FFF2-40B4-BE49-F238E27FC236}">
                <a16:creationId xmlns:a16="http://schemas.microsoft.com/office/drawing/2014/main" id="{7295B04A-2FA6-994F-8D18-695854B90003}"/>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C027F9D3-B6B8-FC4A-A9FB-14F7D01C3FF2}"/>
              </a:ext>
            </a:extLst>
          </p:cNvPr>
          <p:cNvSpPr>
            <a:spLocks noGrp="1" noChangeArrowheads="1"/>
          </p:cNvSpPr>
          <p:nvPr>
            <p:ph type="body" idx="1"/>
          </p:nvPr>
        </p:nvSpPr>
        <p:spPr/>
        <p:txBody>
          <a:bodyPr/>
          <a:lstStyle/>
          <a:p>
            <a:pPr eaLnBrk="1" hangingPunct="1">
              <a:defRPr/>
            </a:pPr>
            <a:r>
              <a:rPr lang="en-US" dirty="0">
                <a:cs typeface="+mn-cs"/>
              </a:rPr>
              <a:t>Vision is one of the most important senses to us because it works at distance and it can provide a huge amount of information at once.</a:t>
            </a:r>
          </a:p>
          <a:p>
            <a:pPr eaLnBrk="1" hangingPunct="1">
              <a:defRPr/>
            </a:pPr>
            <a:endParaRPr lang="en-US" dirty="0">
              <a:cs typeface="+mn-cs"/>
            </a:endParaRPr>
          </a:p>
          <a:p>
            <a:pPr eaLnBrk="1" hangingPunct="1">
              <a:defRPr/>
            </a:pPr>
            <a:r>
              <a:rPr lang="en-US" dirty="0">
                <a:cs typeface="+mn-cs"/>
              </a:rPr>
              <a:t>In exchange this means that a lot of processing has to be done to work with vision.</a:t>
            </a:r>
          </a:p>
          <a:p>
            <a:pPr eaLnBrk="1" hangingPunct="1">
              <a:defRPr/>
            </a:pPr>
            <a:endParaRPr lang="en-US" dirty="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3107245-E5D0-6449-882C-24CCB53EEEF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D135FF6-3E17-E241-88FD-C9FB834D5B34}" type="slidenum">
              <a:rPr lang="en-US" altLang="en-US" smtClean="0">
                <a:latin typeface="Tahoma" panose="020B0604030504040204" pitchFamily="34" charset="0"/>
              </a:rPr>
              <a:pPr>
                <a:spcBef>
                  <a:spcPct val="0"/>
                </a:spcBef>
              </a:pPr>
              <a:t>5</a:t>
            </a:fld>
            <a:endParaRPr lang="en-US" altLang="en-US">
              <a:latin typeface="Tahoma" panose="020B0604030504040204" pitchFamily="34" charset="0"/>
            </a:endParaRPr>
          </a:p>
        </p:txBody>
      </p:sp>
      <p:sp>
        <p:nvSpPr>
          <p:cNvPr id="24578" name="Rectangle 2">
            <a:extLst>
              <a:ext uri="{FF2B5EF4-FFF2-40B4-BE49-F238E27FC236}">
                <a16:creationId xmlns:a16="http://schemas.microsoft.com/office/drawing/2014/main" id="{2AA02F59-0559-0B47-A34C-74CE1185BEB6}"/>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35A6A76A-28B9-7C4B-AA96-3BAF8F8A28D5}"/>
              </a:ext>
            </a:extLst>
          </p:cNvPr>
          <p:cNvSpPr>
            <a:spLocks noGrp="1" noChangeArrowheads="1"/>
          </p:cNvSpPr>
          <p:nvPr>
            <p:ph type="body" idx="1"/>
          </p:nvPr>
        </p:nvSpPr>
        <p:spPr/>
        <p:txBody>
          <a:bodyPr/>
          <a:lstStyle/>
          <a:p>
            <a:pPr eaLnBrk="1" hangingPunct="1">
              <a:defRPr/>
            </a:pPr>
            <a:r>
              <a:rPr lang="en-US" dirty="0">
                <a:cs typeface="+mn-cs"/>
              </a:rPr>
              <a:t>As with audio, images can be represented in terms of spatial representations or in the frequency domain.</a:t>
            </a:r>
          </a:p>
          <a:p>
            <a:pPr eaLnBrk="1" hangingPunct="1">
              <a:defRPr/>
            </a:pPr>
            <a:endParaRPr lang="en-US" dirty="0">
              <a:cs typeface="+mn-cs"/>
            </a:endParaRPr>
          </a:p>
          <a:p>
            <a:pPr eaLnBrk="1" hangingPunct="1">
              <a:defRPr/>
            </a:pPr>
            <a:endParaRPr lang="en-US" dirty="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244FE15A-D418-A64D-A0FB-3B22634940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7098B43-5EAD-9344-A289-D3D1360AB889}" type="slidenum">
              <a:rPr lang="en-US" altLang="en-US" smtClean="0">
                <a:latin typeface="Tahoma" panose="020B0604030504040204" pitchFamily="34" charset="0"/>
              </a:rPr>
              <a:pPr>
                <a:spcBef>
                  <a:spcPct val="0"/>
                </a:spcBef>
              </a:pPr>
              <a:t>6</a:t>
            </a:fld>
            <a:endParaRPr lang="en-US" altLang="en-US">
              <a:latin typeface="Tahoma" panose="020B0604030504040204" pitchFamily="34" charset="0"/>
            </a:endParaRPr>
          </a:p>
        </p:txBody>
      </p:sp>
      <p:sp>
        <p:nvSpPr>
          <p:cNvPr id="26626" name="Rectangle 2">
            <a:extLst>
              <a:ext uri="{FF2B5EF4-FFF2-40B4-BE49-F238E27FC236}">
                <a16:creationId xmlns:a16="http://schemas.microsoft.com/office/drawing/2014/main" id="{105B126D-F50A-EB4F-B136-1EC8EC2C47DC}"/>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F95D7EE5-B79A-B945-A9A2-7128E429A17D}"/>
              </a:ext>
            </a:extLst>
          </p:cNvPr>
          <p:cNvSpPr>
            <a:spLocks noGrp="1" noChangeArrowheads="1"/>
          </p:cNvSpPr>
          <p:nvPr>
            <p:ph type="body" idx="1"/>
          </p:nvPr>
        </p:nvSpPr>
        <p:spPr/>
        <p:txBody>
          <a:bodyPr/>
          <a:lstStyle/>
          <a:p>
            <a:pPr eaLnBrk="1" hangingPunct="1">
              <a:defRPr/>
            </a:pPr>
            <a:r>
              <a:rPr lang="en-US" dirty="0">
                <a:cs typeface="+mn-cs"/>
              </a:rPr>
              <a:t>Frequency analysis can make certain properties easier to extract but is generally less intuitive.</a:t>
            </a:r>
          </a:p>
          <a:p>
            <a:pPr eaLnBrk="1" hangingPunct="1">
              <a:defRPr/>
            </a:pPr>
            <a:endParaRPr lang="en-US" dirty="0">
              <a:cs typeface="+mn-cs"/>
            </a:endParaRPr>
          </a:p>
          <a:p>
            <a:pPr eaLnBrk="1" hangingPunct="1">
              <a:defRPr/>
            </a:pPr>
            <a:r>
              <a:rPr lang="en-US" dirty="0">
                <a:cs typeface="+mn-cs"/>
              </a:rPr>
              <a:t>While it is frequently used in computer vision we will in the robotics course concentrate on spatial analysis of images since it is more intuitive.</a:t>
            </a:r>
          </a:p>
          <a:p>
            <a:pPr eaLnBrk="1" hangingPunct="1">
              <a:defRPr/>
            </a:pPr>
            <a:endParaRPr lang="en-US" dirty="0">
              <a:cs typeface="+mn-cs"/>
            </a:endParaRPr>
          </a:p>
          <a:p>
            <a:pPr eaLnBrk="1" hangingPunct="1">
              <a:defRPr/>
            </a:pPr>
            <a:endParaRPr lang="en-US" dirty="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2F4DFD2F-BB5C-2A49-9519-D92B67937F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9C63952-48EA-674D-82EC-231646E50520}" type="slidenum">
              <a:rPr lang="en-US" altLang="en-US" smtClean="0">
                <a:latin typeface="Tahoma" panose="020B0604030504040204" pitchFamily="34" charset="0"/>
              </a:rPr>
              <a:pPr>
                <a:spcBef>
                  <a:spcPct val="0"/>
                </a:spcBef>
              </a:pPr>
              <a:t>7</a:t>
            </a:fld>
            <a:endParaRPr lang="en-US" altLang="en-US">
              <a:latin typeface="Tahoma" panose="020B0604030504040204" pitchFamily="34" charset="0"/>
            </a:endParaRPr>
          </a:p>
        </p:txBody>
      </p:sp>
      <p:sp>
        <p:nvSpPr>
          <p:cNvPr id="28674" name="Rectangle 2">
            <a:extLst>
              <a:ext uri="{FF2B5EF4-FFF2-40B4-BE49-F238E27FC236}">
                <a16:creationId xmlns:a16="http://schemas.microsoft.com/office/drawing/2014/main" id="{8D988164-958A-D840-990A-87B1A3BFB8C9}"/>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B4AE8E31-DED3-674A-80C4-61EA106226EB}"/>
              </a:ext>
            </a:extLst>
          </p:cNvPr>
          <p:cNvSpPr>
            <a:spLocks noGrp="1" noChangeArrowheads="1"/>
          </p:cNvSpPr>
          <p:nvPr>
            <p:ph type="body" idx="1"/>
          </p:nvPr>
        </p:nvSpPr>
        <p:spPr/>
        <p:txBody>
          <a:bodyPr/>
          <a:lstStyle/>
          <a:p>
            <a:pPr eaLnBrk="1" hangingPunct="1">
              <a:defRPr/>
            </a:pPr>
            <a:r>
              <a:rPr lang="en-US" dirty="0">
                <a:cs typeface="+mn-cs"/>
              </a:rPr>
              <a:t>Image processing techniques often have to work on a single number per pixel. Most often this is intensity (basically treating the image as grey-scale).</a:t>
            </a:r>
          </a:p>
          <a:p>
            <a:pPr eaLnBrk="1" hangingPunct="1">
              <a:defRPr/>
            </a:pPr>
            <a:endParaRPr lang="en-US" dirty="0">
              <a:cs typeface="+mn-cs"/>
            </a:endParaRPr>
          </a:p>
          <a:p>
            <a:pPr eaLnBrk="1" hangingPunct="1">
              <a:defRPr/>
            </a:pPr>
            <a:r>
              <a:rPr lang="en-US" dirty="0">
                <a:cs typeface="+mn-cs"/>
              </a:rPr>
              <a:t>But it could also be hue or anything else. </a:t>
            </a:r>
          </a:p>
          <a:p>
            <a:pPr eaLnBrk="1" hangingPunct="1">
              <a:defRPr/>
            </a:pPr>
            <a:endParaRPr lang="en-US" dirty="0">
              <a:cs typeface="+mn-cs"/>
            </a:endParaRPr>
          </a:p>
          <a:p>
            <a:pPr eaLnBrk="1" hangingPunct="1">
              <a:defRPr/>
            </a:pPr>
            <a:endParaRPr lang="en-US" dirty="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1A985A94-4850-5645-8EFD-A524782650F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D18B566-196A-8F40-B47F-8707CB7C9020}" type="slidenum">
              <a:rPr lang="en-US" altLang="en-US" smtClean="0">
                <a:latin typeface="Tahoma" panose="020B0604030504040204" pitchFamily="34" charset="0"/>
              </a:rPr>
              <a:pPr>
                <a:spcBef>
                  <a:spcPct val="0"/>
                </a:spcBef>
              </a:pPr>
              <a:t>8</a:t>
            </a:fld>
            <a:endParaRPr lang="en-US" altLang="en-US">
              <a:latin typeface="Tahoma" panose="020B0604030504040204" pitchFamily="34" charset="0"/>
            </a:endParaRPr>
          </a:p>
        </p:txBody>
      </p:sp>
      <p:sp>
        <p:nvSpPr>
          <p:cNvPr id="30722" name="Rectangle 2">
            <a:extLst>
              <a:ext uri="{FF2B5EF4-FFF2-40B4-BE49-F238E27FC236}">
                <a16:creationId xmlns:a16="http://schemas.microsoft.com/office/drawing/2014/main" id="{6F33FA39-BC8B-6F4F-9DB2-7A6A8D7E4054}"/>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85A60BF4-B5B7-334A-8EF2-5A2937DAB9AD}"/>
              </a:ext>
            </a:extLst>
          </p:cNvPr>
          <p:cNvSpPr>
            <a:spLocks noGrp="1" noChangeArrowheads="1"/>
          </p:cNvSpPr>
          <p:nvPr>
            <p:ph type="body" idx="1"/>
          </p:nvPr>
        </p:nvSpPr>
        <p:spPr/>
        <p:txBody>
          <a:bodyPr/>
          <a:lstStyle/>
          <a:p>
            <a:pPr eaLnBrk="1" hangingPunct="1">
              <a:defRPr/>
            </a:pPr>
            <a:endParaRPr lang="en-US" dirty="0">
              <a:cs typeface="+mn-cs"/>
            </a:endParaRPr>
          </a:p>
          <a:p>
            <a:pPr eaLnBrk="1" hangingPunct="1">
              <a:defRPr/>
            </a:pPr>
            <a:endParaRPr lang="en-US" dirty="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1CD85B2-9058-8C4E-B7F4-0EEAFEFDF4B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8C1CAD2-D9BD-9544-B051-621A2C54A229}" type="slidenum">
              <a:rPr lang="en-US" altLang="en-US" smtClean="0">
                <a:latin typeface="Tahoma" panose="020B0604030504040204" pitchFamily="34" charset="0"/>
              </a:rPr>
              <a:pPr>
                <a:spcBef>
                  <a:spcPct val="0"/>
                </a:spcBef>
              </a:pPr>
              <a:t>9</a:t>
            </a:fld>
            <a:endParaRPr lang="en-US" altLang="en-US">
              <a:latin typeface="Tahoma" panose="020B0604030504040204" pitchFamily="34" charset="0"/>
            </a:endParaRPr>
          </a:p>
        </p:txBody>
      </p:sp>
      <p:sp>
        <p:nvSpPr>
          <p:cNvPr id="32770" name="Rectangle 2">
            <a:extLst>
              <a:ext uri="{FF2B5EF4-FFF2-40B4-BE49-F238E27FC236}">
                <a16:creationId xmlns:a16="http://schemas.microsoft.com/office/drawing/2014/main" id="{25ABC26D-814F-CA4E-93ED-62B9AB73EF52}"/>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50582F4-614D-B144-8D08-D50C3C3A368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A general vision model follows the filtering – feature extraction – grouping – recognition sequence.</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Starting with an image,</a:t>
            </a:r>
          </a:p>
          <a:p>
            <a:pPr eaLnBrk="1" hangingPunct="1"/>
            <a:r>
              <a:rPr lang="en-US" altLang="en-US">
                <a:latin typeface="Times New Roman" panose="02020603050405020304" pitchFamily="18" charset="0"/>
                <a:ea typeface="ＭＳ Ｐゴシック" panose="020B0600070205080204" pitchFamily="34" charset="-128"/>
              </a:rPr>
              <a:t>  * filtering normalizes and cleans image, </a:t>
            </a:r>
          </a:p>
          <a:p>
            <a:pPr eaLnBrk="1" hangingPunct="1"/>
            <a:r>
              <a:rPr lang="en-US" altLang="en-US">
                <a:latin typeface="Times New Roman" panose="02020603050405020304" pitchFamily="18" charset="0"/>
                <a:ea typeface="ＭＳ Ｐゴシック" panose="020B0600070205080204" pitchFamily="34" charset="-128"/>
              </a:rPr>
              <a:t>  * feature extraction pulls out local patterns resulting in a set of feature maps (note that these are not really images but rather they are arrays with pattern strength values – they do not have to look like the features. E.g. a corner feature results not in something that looks like a corner but rather like a single point).</a:t>
            </a:r>
          </a:p>
          <a:p>
            <a:pPr eaLnBrk="1" hangingPunct="1"/>
            <a:r>
              <a:rPr lang="en-US" altLang="en-US">
                <a:latin typeface="Times New Roman" panose="02020603050405020304" pitchFamily="18" charset="0"/>
                <a:ea typeface="ＭＳ Ｐゴシック" panose="020B0600070205080204" pitchFamily="34" charset="-128"/>
              </a:rPr>
              <a:t>  * grouping puts together local features into larger parts (either boundaries or surfaces</a:t>
            </a:r>
          </a:p>
          <a:p>
            <a:pPr eaLnBrk="1" hangingPunct="1"/>
            <a:r>
              <a:rPr lang="en-US" altLang="en-US">
                <a:latin typeface="Times New Roman" panose="02020603050405020304" pitchFamily="18" charset="0"/>
                <a:ea typeface="ＭＳ Ｐゴシック" panose="020B0600070205080204" pitchFamily="34" charset="-128"/>
              </a:rPr>
              <a:t>  * recognition, finally, identifies objects</a:t>
            </a:r>
          </a:p>
          <a:p>
            <a:pPr eaLnBrk="1" hangingPunct="1"/>
            <a:endParaRPr lang="en-US" altLang="en-US">
              <a:latin typeface="Times New Roman" panose="02020603050405020304" pitchFamily="18" charset="0"/>
              <a:ea typeface="ＭＳ Ｐゴシック" panose="020B0600070205080204" pitchFamily="34" charset="-128"/>
            </a:endParaRPr>
          </a:p>
          <a:p>
            <a:pPr eaLnBrk="1" hangingPunct="1"/>
            <a:r>
              <a:rPr lang="en-US" altLang="en-US">
                <a:latin typeface="Times New Roman" panose="02020603050405020304" pitchFamily="18" charset="0"/>
                <a:ea typeface="ＭＳ Ｐゴシック" panose="020B0600070205080204" pitchFamily="34" charset="-128"/>
              </a:rPr>
              <a:t>The first 2 steps are often called early vision and there is good evidence that they exist in the brain (e.g. there is evidence of edge detectors in the visual system.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C0EF2B9-C47F-6843-955D-3066D85B5CF4}"/>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DB79A3A6-2671-2242-9274-1F1B4BE41946}"/>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E937C467-B92D-1D4C-82CD-B79EA7A17C1E}"/>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13" name="Rectangle 5">
                <a:extLst>
                  <a:ext uri="{FF2B5EF4-FFF2-40B4-BE49-F238E27FC236}">
                    <a16:creationId xmlns:a16="http://schemas.microsoft.com/office/drawing/2014/main" id="{E8B2FFAA-52A6-8C4B-86BC-8ABB4F3F94D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grpSp>
        <p:grpSp>
          <p:nvGrpSpPr>
            <p:cNvPr id="6" name="Group 6">
              <a:extLst>
                <a:ext uri="{FF2B5EF4-FFF2-40B4-BE49-F238E27FC236}">
                  <a16:creationId xmlns:a16="http://schemas.microsoft.com/office/drawing/2014/main" id="{E665499F-6A0B-FF4A-BC22-3361797CBDC5}"/>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DEAA53B7-55B7-2F40-952C-14CEF5275494}"/>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11" name="Rectangle 8">
                <a:extLst>
                  <a:ext uri="{FF2B5EF4-FFF2-40B4-BE49-F238E27FC236}">
                    <a16:creationId xmlns:a16="http://schemas.microsoft.com/office/drawing/2014/main" id="{C004566C-5D34-0F43-B8FE-DD4680110408}"/>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grpSp>
        <p:sp>
          <p:nvSpPr>
            <p:cNvPr id="7" name="Rectangle 9">
              <a:extLst>
                <a:ext uri="{FF2B5EF4-FFF2-40B4-BE49-F238E27FC236}">
                  <a16:creationId xmlns:a16="http://schemas.microsoft.com/office/drawing/2014/main" id="{7B12E0C3-C337-9F43-86CC-60CBCB97596B}"/>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8" name="Rectangle 10">
              <a:extLst>
                <a:ext uri="{FF2B5EF4-FFF2-40B4-BE49-F238E27FC236}">
                  <a16:creationId xmlns:a16="http://schemas.microsoft.com/office/drawing/2014/main" id="{70C8779F-E831-1341-B1A2-F718FCFF1A3D}"/>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
          <p:nvSpPr>
            <p:cNvPr id="9" name="Rectangle 11">
              <a:extLst>
                <a:ext uri="{FF2B5EF4-FFF2-40B4-BE49-F238E27FC236}">
                  <a16:creationId xmlns:a16="http://schemas.microsoft.com/office/drawing/2014/main" id="{3BADD5EB-BFDA-D94F-B486-03888666579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grpSp>
      <p:sp>
        <p:nvSpPr>
          <p:cNvPr id="5132" name="Rectangle 12"/>
          <p:cNvSpPr>
            <a:spLocks noGrp="1" noChangeArrowheads="1"/>
          </p:cNvSpPr>
          <p:nvPr>
            <p:ph type="ctrTitle"/>
          </p:nvPr>
        </p:nvSpPr>
        <p:spPr>
          <a:xfrm>
            <a:off x="990600" y="1828800"/>
            <a:ext cx="7772400" cy="1143000"/>
          </a:xfrm>
        </p:spPr>
        <p:txBody>
          <a:bodyPr/>
          <a:lstStyle>
            <a:lvl1pPr>
              <a:defRPr/>
            </a:lvl1pPr>
          </a:lstStyle>
          <a:p>
            <a:pPr lvl="0"/>
            <a:r>
              <a:rPr lang="en-US" noProof="0"/>
              <a:t>Click to edit Master title style</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charset="0"/>
              <a:buNone/>
              <a:defRPr/>
            </a:lvl1pPr>
          </a:lstStyle>
          <a:p>
            <a:pPr lvl="0"/>
            <a:r>
              <a:rPr lang="en-US" noProof="0"/>
              <a:t>Click to edit Master subtitle style</a:t>
            </a:r>
          </a:p>
        </p:txBody>
      </p:sp>
      <p:sp>
        <p:nvSpPr>
          <p:cNvPr id="14" name="Rectangle 14">
            <a:extLst>
              <a:ext uri="{FF2B5EF4-FFF2-40B4-BE49-F238E27FC236}">
                <a16:creationId xmlns:a16="http://schemas.microsoft.com/office/drawing/2014/main" id="{C6ED458B-0156-C24F-BAD4-256D1EBEC5F1}"/>
              </a:ext>
            </a:extLst>
          </p:cNvPr>
          <p:cNvSpPr>
            <a:spLocks noGrp="1" noChangeArrowheads="1"/>
          </p:cNvSpPr>
          <p:nvPr>
            <p:ph type="dt" sz="half" idx="10"/>
          </p:nvPr>
        </p:nvSpPr>
        <p:spPr>
          <a:xfrm>
            <a:off x="990600" y="6248400"/>
            <a:ext cx="1905000" cy="457200"/>
          </a:xfrm>
        </p:spPr>
        <p:txBody>
          <a:bodyPr/>
          <a:lstStyle>
            <a:lvl1pPr algn="l">
              <a:defRPr sz="1400">
                <a:solidFill>
                  <a:schemeClr val="bg2"/>
                </a:solidFill>
                <a:latin typeface="+mn-lt"/>
                <a:ea typeface="ＭＳ Ｐゴシック" charset="0"/>
              </a:defRPr>
            </a:lvl1pPr>
          </a:lstStyle>
          <a:p>
            <a:pPr>
              <a:defRPr/>
            </a:pPr>
            <a:endParaRPr lang="en-US"/>
          </a:p>
        </p:txBody>
      </p:sp>
      <p:sp>
        <p:nvSpPr>
          <p:cNvPr id="15" name="Rectangle 15">
            <a:extLst>
              <a:ext uri="{FF2B5EF4-FFF2-40B4-BE49-F238E27FC236}">
                <a16:creationId xmlns:a16="http://schemas.microsoft.com/office/drawing/2014/main" id="{177D0F55-5501-FF4A-943B-9B9A96BE204C}"/>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a:extLst>
              <a:ext uri="{FF2B5EF4-FFF2-40B4-BE49-F238E27FC236}">
                <a16:creationId xmlns:a16="http://schemas.microsoft.com/office/drawing/2014/main" id="{01E2CE0D-F09A-D448-AAF6-37877321A9CB}"/>
              </a:ext>
            </a:extLst>
          </p:cNvPr>
          <p:cNvSpPr>
            <a:spLocks noGrp="1" noChangeArrowheads="1"/>
          </p:cNvSpPr>
          <p:nvPr>
            <p:ph type="sldNum" sz="quarter" idx="12"/>
          </p:nvPr>
        </p:nvSpPr>
        <p:spPr>
          <a:xfrm>
            <a:off x="6858000" y="6248400"/>
            <a:ext cx="1905000" cy="457200"/>
          </a:xfrm>
        </p:spPr>
        <p:txBody>
          <a:bodyPr/>
          <a:lstStyle>
            <a:lvl1pPr>
              <a:defRPr sz="1400">
                <a:solidFill>
                  <a:schemeClr val="bg2"/>
                </a:solidFill>
              </a:defRPr>
            </a:lvl1pPr>
          </a:lstStyle>
          <a:p>
            <a:pPr>
              <a:defRPr/>
            </a:pPr>
            <a:fld id="{AE121EA3-F509-4D4C-8D03-067119CDD21A}" type="slidenum">
              <a:rPr lang="en-US" altLang="en-US"/>
              <a:pPr>
                <a:defRPr/>
              </a:pPr>
              <a:t>‹#›</a:t>
            </a:fld>
            <a:endParaRPr lang="en-US" altLang="en-US"/>
          </a:p>
        </p:txBody>
      </p:sp>
    </p:spTree>
    <p:extLst>
      <p:ext uri="{BB962C8B-B14F-4D97-AF65-F5344CB8AC3E}">
        <p14:creationId xmlns:p14="http://schemas.microsoft.com/office/powerpoint/2010/main" val="267423172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A2EB63C6-F761-4640-8AF9-C19CF6F1899A}"/>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5" name="Rectangle 12">
            <a:extLst>
              <a:ext uri="{FF2B5EF4-FFF2-40B4-BE49-F238E27FC236}">
                <a16:creationId xmlns:a16="http://schemas.microsoft.com/office/drawing/2014/main" id="{36C8909B-D480-7346-B20B-2252518AF5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2DB71D06-2540-0C41-8B76-8FE17F91DD2E}"/>
              </a:ext>
            </a:extLst>
          </p:cNvPr>
          <p:cNvSpPr>
            <a:spLocks noGrp="1" noChangeArrowheads="1"/>
          </p:cNvSpPr>
          <p:nvPr>
            <p:ph type="sldNum" sz="quarter" idx="12"/>
          </p:nvPr>
        </p:nvSpPr>
        <p:spPr>
          <a:ln/>
        </p:spPr>
        <p:txBody>
          <a:bodyPr/>
          <a:lstStyle>
            <a:lvl1pPr>
              <a:defRPr/>
            </a:lvl1pPr>
          </a:lstStyle>
          <a:p>
            <a:pPr>
              <a:defRPr/>
            </a:pPr>
            <a:fld id="{7628AF35-16C3-B94A-BDB3-260EBD154061}" type="slidenum">
              <a:rPr lang="en-US" altLang="en-US"/>
              <a:pPr>
                <a:defRPr/>
              </a:pPr>
              <a:t>‹#›</a:t>
            </a:fld>
            <a:endParaRPr lang="en-US" altLang="en-US"/>
          </a:p>
        </p:txBody>
      </p:sp>
    </p:spTree>
    <p:extLst>
      <p:ext uri="{BB962C8B-B14F-4D97-AF65-F5344CB8AC3E}">
        <p14:creationId xmlns:p14="http://schemas.microsoft.com/office/powerpoint/2010/main" val="152858572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22B7D54-1B85-1245-B35E-961C449A4918}"/>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5" name="Rectangle 12">
            <a:extLst>
              <a:ext uri="{FF2B5EF4-FFF2-40B4-BE49-F238E27FC236}">
                <a16:creationId xmlns:a16="http://schemas.microsoft.com/office/drawing/2014/main" id="{34D947E0-9BB6-2B4F-B24E-4B6F06427F7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F6339AB9-48CC-534D-8B41-DFCCFC654E56}"/>
              </a:ext>
            </a:extLst>
          </p:cNvPr>
          <p:cNvSpPr>
            <a:spLocks noGrp="1" noChangeArrowheads="1"/>
          </p:cNvSpPr>
          <p:nvPr>
            <p:ph type="sldNum" sz="quarter" idx="12"/>
          </p:nvPr>
        </p:nvSpPr>
        <p:spPr>
          <a:ln/>
        </p:spPr>
        <p:txBody>
          <a:bodyPr/>
          <a:lstStyle>
            <a:lvl1pPr>
              <a:defRPr/>
            </a:lvl1pPr>
          </a:lstStyle>
          <a:p>
            <a:pPr>
              <a:defRPr/>
            </a:pPr>
            <a:fld id="{7A29D206-EFA5-AB4E-A906-9B0E37181FAC}" type="slidenum">
              <a:rPr lang="en-US" altLang="en-US"/>
              <a:pPr>
                <a:defRPr/>
              </a:pPr>
              <a:t>‹#›</a:t>
            </a:fld>
            <a:endParaRPr lang="en-US" altLang="en-US"/>
          </a:p>
        </p:txBody>
      </p:sp>
    </p:spTree>
    <p:extLst>
      <p:ext uri="{BB962C8B-B14F-4D97-AF65-F5344CB8AC3E}">
        <p14:creationId xmlns:p14="http://schemas.microsoft.com/office/powerpoint/2010/main" val="22638331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7BD933BD-BE8C-8249-8BB5-E5A3DFB53BFA}"/>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5" name="Rectangle 12">
            <a:extLst>
              <a:ext uri="{FF2B5EF4-FFF2-40B4-BE49-F238E27FC236}">
                <a16:creationId xmlns:a16="http://schemas.microsoft.com/office/drawing/2014/main" id="{2B31DABD-F46C-234A-A3D4-34EE11E6E20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E2FBA8FE-9BDA-9249-B414-D57C9BC343C4}"/>
              </a:ext>
            </a:extLst>
          </p:cNvPr>
          <p:cNvSpPr>
            <a:spLocks noGrp="1" noChangeArrowheads="1"/>
          </p:cNvSpPr>
          <p:nvPr>
            <p:ph type="sldNum" sz="quarter" idx="12"/>
          </p:nvPr>
        </p:nvSpPr>
        <p:spPr>
          <a:ln/>
        </p:spPr>
        <p:txBody>
          <a:bodyPr/>
          <a:lstStyle>
            <a:lvl1pPr>
              <a:defRPr/>
            </a:lvl1pPr>
          </a:lstStyle>
          <a:p>
            <a:pPr>
              <a:defRPr/>
            </a:pPr>
            <a:fld id="{F5288833-6F16-5645-9B25-08CCE01F6F64}" type="slidenum">
              <a:rPr lang="en-US" altLang="en-US"/>
              <a:pPr>
                <a:defRPr/>
              </a:pPr>
              <a:t>‹#›</a:t>
            </a:fld>
            <a:endParaRPr lang="en-US" altLang="en-US"/>
          </a:p>
        </p:txBody>
      </p:sp>
    </p:spTree>
    <p:extLst>
      <p:ext uri="{BB962C8B-B14F-4D97-AF65-F5344CB8AC3E}">
        <p14:creationId xmlns:p14="http://schemas.microsoft.com/office/powerpoint/2010/main" val="40168441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320D6AEC-4BC6-4C46-BAA1-47CCF602626A}"/>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5" name="Rectangle 12">
            <a:extLst>
              <a:ext uri="{FF2B5EF4-FFF2-40B4-BE49-F238E27FC236}">
                <a16:creationId xmlns:a16="http://schemas.microsoft.com/office/drawing/2014/main" id="{73DDD6FE-54DB-AD45-86E0-F0082B3957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8AD21327-8EB6-7340-9F0C-17F2961524E2}"/>
              </a:ext>
            </a:extLst>
          </p:cNvPr>
          <p:cNvSpPr>
            <a:spLocks noGrp="1" noChangeArrowheads="1"/>
          </p:cNvSpPr>
          <p:nvPr>
            <p:ph type="sldNum" sz="quarter" idx="12"/>
          </p:nvPr>
        </p:nvSpPr>
        <p:spPr>
          <a:ln/>
        </p:spPr>
        <p:txBody>
          <a:bodyPr/>
          <a:lstStyle>
            <a:lvl1pPr>
              <a:defRPr/>
            </a:lvl1pPr>
          </a:lstStyle>
          <a:p>
            <a:pPr>
              <a:defRPr/>
            </a:pPr>
            <a:fld id="{F36339D1-20A1-714B-ADDF-8BF432F84260}" type="slidenum">
              <a:rPr lang="en-US" altLang="en-US"/>
              <a:pPr>
                <a:defRPr/>
              </a:pPr>
              <a:t>‹#›</a:t>
            </a:fld>
            <a:endParaRPr lang="en-US" altLang="en-US"/>
          </a:p>
        </p:txBody>
      </p:sp>
    </p:spTree>
    <p:extLst>
      <p:ext uri="{BB962C8B-B14F-4D97-AF65-F5344CB8AC3E}">
        <p14:creationId xmlns:p14="http://schemas.microsoft.com/office/powerpoint/2010/main" val="19742273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FC2DCBF9-0725-9649-9155-787D6305E056}"/>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6" name="Rectangle 12">
            <a:extLst>
              <a:ext uri="{FF2B5EF4-FFF2-40B4-BE49-F238E27FC236}">
                <a16:creationId xmlns:a16="http://schemas.microsoft.com/office/drawing/2014/main" id="{8ABE283A-5D99-3542-BB62-20DDAD406D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92ED62D0-690C-B041-A22F-37BF5191F352}"/>
              </a:ext>
            </a:extLst>
          </p:cNvPr>
          <p:cNvSpPr>
            <a:spLocks noGrp="1" noChangeArrowheads="1"/>
          </p:cNvSpPr>
          <p:nvPr>
            <p:ph type="sldNum" sz="quarter" idx="12"/>
          </p:nvPr>
        </p:nvSpPr>
        <p:spPr>
          <a:ln/>
        </p:spPr>
        <p:txBody>
          <a:bodyPr/>
          <a:lstStyle>
            <a:lvl1pPr>
              <a:defRPr/>
            </a:lvl1pPr>
          </a:lstStyle>
          <a:p>
            <a:pPr>
              <a:defRPr/>
            </a:pPr>
            <a:fld id="{BD6CB311-7D37-9A4F-80B9-D59DD254684E}" type="slidenum">
              <a:rPr lang="en-US" altLang="en-US"/>
              <a:pPr>
                <a:defRPr/>
              </a:pPr>
              <a:t>‹#›</a:t>
            </a:fld>
            <a:endParaRPr lang="en-US" altLang="en-US"/>
          </a:p>
        </p:txBody>
      </p:sp>
    </p:spTree>
    <p:extLst>
      <p:ext uri="{BB962C8B-B14F-4D97-AF65-F5344CB8AC3E}">
        <p14:creationId xmlns:p14="http://schemas.microsoft.com/office/powerpoint/2010/main" val="11964466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FBDBBBF6-4967-4B41-B6E3-43243977DE40}"/>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8" name="Rectangle 12">
            <a:extLst>
              <a:ext uri="{FF2B5EF4-FFF2-40B4-BE49-F238E27FC236}">
                <a16:creationId xmlns:a16="http://schemas.microsoft.com/office/drawing/2014/main" id="{07DC81BD-7A8E-A54A-A0B3-8B4949449E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7AC9D681-3096-6E4E-801A-995BA20DABEB}"/>
              </a:ext>
            </a:extLst>
          </p:cNvPr>
          <p:cNvSpPr>
            <a:spLocks noGrp="1" noChangeArrowheads="1"/>
          </p:cNvSpPr>
          <p:nvPr>
            <p:ph type="sldNum" sz="quarter" idx="12"/>
          </p:nvPr>
        </p:nvSpPr>
        <p:spPr>
          <a:ln/>
        </p:spPr>
        <p:txBody>
          <a:bodyPr/>
          <a:lstStyle>
            <a:lvl1pPr>
              <a:defRPr/>
            </a:lvl1pPr>
          </a:lstStyle>
          <a:p>
            <a:pPr>
              <a:defRPr/>
            </a:pPr>
            <a:fld id="{C12D788B-EBF5-8040-AABA-8D0D474663B1}" type="slidenum">
              <a:rPr lang="en-US" altLang="en-US"/>
              <a:pPr>
                <a:defRPr/>
              </a:pPr>
              <a:t>‹#›</a:t>
            </a:fld>
            <a:endParaRPr lang="en-US" altLang="en-US"/>
          </a:p>
        </p:txBody>
      </p:sp>
    </p:spTree>
    <p:extLst>
      <p:ext uri="{BB962C8B-B14F-4D97-AF65-F5344CB8AC3E}">
        <p14:creationId xmlns:p14="http://schemas.microsoft.com/office/powerpoint/2010/main" val="388891501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C22C46BC-7DFE-2B40-9586-E25FD02888D0}"/>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4" name="Rectangle 12">
            <a:extLst>
              <a:ext uri="{FF2B5EF4-FFF2-40B4-BE49-F238E27FC236}">
                <a16:creationId xmlns:a16="http://schemas.microsoft.com/office/drawing/2014/main" id="{B44FF7A7-8CCE-574C-955E-8B53386D95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CE6D1E96-0F21-764B-9EC1-B6E055C08329}"/>
              </a:ext>
            </a:extLst>
          </p:cNvPr>
          <p:cNvSpPr>
            <a:spLocks noGrp="1" noChangeArrowheads="1"/>
          </p:cNvSpPr>
          <p:nvPr>
            <p:ph type="sldNum" sz="quarter" idx="12"/>
          </p:nvPr>
        </p:nvSpPr>
        <p:spPr>
          <a:ln/>
        </p:spPr>
        <p:txBody>
          <a:bodyPr/>
          <a:lstStyle>
            <a:lvl1pPr>
              <a:defRPr/>
            </a:lvl1pPr>
          </a:lstStyle>
          <a:p>
            <a:pPr>
              <a:defRPr/>
            </a:pPr>
            <a:fld id="{B79C7DED-E706-0A4A-A6BA-9DA5014B52F2}" type="slidenum">
              <a:rPr lang="en-US" altLang="en-US"/>
              <a:pPr>
                <a:defRPr/>
              </a:pPr>
              <a:t>‹#›</a:t>
            </a:fld>
            <a:endParaRPr lang="en-US" altLang="en-US"/>
          </a:p>
        </p:txBody>
      </p:sp>
    </p:spTree>
    <p:extLst>
      <p:ext uri="{BB962C8B-B14F-4D97-AF65-F5344CB8AC3E}">
        <p14:creationId xmlns:p14="http://schemas.microsoft.com/office/powerpoint/2010/main" val="273274490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47635B21-E8A4-6A49-B178-EC09FF8B9660}"/>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3" name="Rectangle 12">
            <a:extLst>
              <a:ext uri="{FF2B5EF4-FFF2-40B4-BE49-F238E27FC236}">
                <a16:creationId xmlns:a16="http://schemas.microsoft.com/office/drawing/2014/main" id="{A2C05531-10B3-2843-BD67-F06A57920C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5CBB1B11-4322-444D-95D6-C04FC7019781}"/>
              </a:ext>
            </a:extLst>
          </p:cNvPr>
          <p:cNvSpPr>
            <a:spLocks noGrp="1" noChangeArrowheads="1"/>
          </p:cNvSpPr>
          <p:nvPr>
            <p:ph type="sldNum" sz="quarter" idx="12"/>
          </p:nvPr>
        </p:nvSpPr>
        <p:spPr>
          <a:ln/>
        </p:spPr>
        <p:txBody>
          <a:bodyPr/>
          <a:lstStyle>
            <a:lvl1pPr>
              <a:defRPr/>
            </a:lvl1pPr>
          </a:lstStyle>
          <a:p>
            <a:pPr>
              <a:defRPr/>
            </a:pPr>
            <a:fld id="{167C8BA8-C7A1-CA41-928D-977E6DC2F97C}" type="slidenum">
              <a:rPr lang="en-US" altLang="en-US"/>
              <a:pPr>
                <a:defRPr/>
              </a:pPr>
              <a:t>‹#›</a:t>
            </a:fld>
            <a:endParaRPr lang="en-US" altLang="en-US"/>
          </a:p>
        </p:txBody>
      </p:sp>
    </p:spTree>
    <p:extLst>
      <p:ext uri="{BB962C8B-B14F-4D97-AF65-F5344CB8AC3E}">
        <p14:creationId xmlns:p14="http://schemas.microsoft.com/office/powerpoint/2010/main" val="4267355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C605B661-4DD1-CD41-BE4C-0966109B2776}"/>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6" name="Rectangle 12">
            <a:extLst>
              <a:ext uri="{FF2B5EF4-FFF2-40B4-BE49-F238E27FC236}">
                <a16:creationId xmlns:a16="http://schemas.microsoft.com/office/drawing/2014/main" id="{35268349-EFD5-7D4D-A084-688917DBE3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0B1CBD8C-6386-FE45-A6AA-F3BB5A504598}"/>
              </a:ext>
            </a:extLst>
          </p:cNvPr>
          <p:cNvSpPr>
            <a:spLocks noGrp="1" noChangeArrowheads="1"/>
          </p:cNvSpPr>
          <p:nvPr>
            <p:ph type="sldNum" sz="quarter" idx="12"/>
          </p:nvPr>
        </p:nvSpPr>
        <p:spPr>
          <a:ln/>
        </p:spPr>
        <p:txBody>
          <a:bodyPr/>
          <a:lstStyle>
            <a:lvl1pPr>
              <a:defRPr/>
            </a:lvl1pPr>
          </a:lstStyle>
          <a:p>
            <a:pPr>
              <a:defRPr/>
            </a:pPr>
            <a:fld id="{17F91DA3-6EB7-9D4A-9100-DBF4F3CF6639}" type="slidenum">
              <a:rPr lang="en-US" altLang="en-US"/>
              <a:pPr>
                <a:defRPr/>
              </a:pPr>
              <a:t>‹#›</a:t>
            </a:fld>
            <a:endParaRPr lang="en-US" altLang="en-US"/>
          </a:p>
        </p:txBody>
      </p:sp>
    </p:spTree>
    <p:extLst>
      <p:ext uri="{BB962C8B-B14F-4D97-AF65-F5344CB8AC3E}">
        <p14:creationId xmlns:p14="http://schemas.microsoft.com/office/powerpoint/2010/main" val="314435484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CCFB606C-DF22-E843-AEBA-9C04D488C8BD}"/>
              </a:ext>
            </a:extLst>
          </p:cNvPr>
          <p:cNvSpPr>
            <a:spLocks noGrp="1" noChangeArrowheads="1"/>
          </p:cNvSpPr>
          <p:nvPr>
            <p:ph type="dt" sz="half" idx="10"/>
          </p:nvPr>
        </p:nvSpPr>
        <p:spPr>
          <a:ln/>
        </p:spPr>
        <p:txBody>
          <a:bodyPr/>
          <a:lstStyle>
            <a:lvl1pPr>
              <a:defRPr/>
            </a:lvl1pPr>
          </a:lstStyle>
          <a:p>
            <a:pPr>
              <a:defRPr/>
            </a:pPr>
            <a:r>
              <a:rPr lang="en-US" altLang="en-US" dirty="0"/>
              <a:t>© Manfred Huber 2021</a:t>
            </a:r>
            <a:endParaRPr lang="en-US" altLang="en-US" sz="1400" dirty="0"/>
          </a:p>
        </p:txBody>
      </p:sp>
      <p:sp>
        <p:nvSpPr>
          <p:cNvPr id="6" name="Rectangle 12">
            <a:extLst>
              <a:ext uri="{FF2B5EF4-FFF2-40B4-BE49-F238E27FC236}">
                <a16:creationId xmlns:a16="http://schemas.microsoft.com/office/drawing/2014/main" id="{1AC80274-917C-F442-AEE8-84BF918977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2C939EF8-AC96-0049-A0D8-C8A82ECF242E}"/>
              </a:ext>
            </a:extLst>
          </p:cNvPr>
          <p:cNvSpPr>
            <a:spLocks noGrp="1" noChangeArrowheads="1"/>
          </p:cNvSpPr>
          <p:nvPr>
            <p:ph type="sldNum" sz="quarter" idx="12"/>
          </p:nvPr>
        </p:nvSpPr>
        <p:spPr>
          <a:ln/>
        </p:spPr>
        <p:txBody>
          <a:bodyPr/>
          <a:lstStyle>
            <a:lvl1pPr>
              <a:defRPr/>
            </a:lvl1pPr>
          </a:lstStyle>
          <a:p>
            <a:pPr>
              <a:defRPr/>
            </a:pPr>
            <a:fld id="{62F04663-BF86-124B-B2D2-F0B346021479}" type="slidenum">
              <a:rPr lang="en-US" altLang="en-US"/>
              <a:pPr>
                <a:defRPr/>
              </a:pPr>
              <a:t>‹#›</a:t>
            </a:fld>
            <a:endParaRPr lang="en-US" altLang="en-US"/>
          </a:p>
        </p:txBody>
      </p:sp>
    </p:spTree>
    <p:extLst>
      <p:ext uri="{BB962C8B-B14F-4D97-AF65-F5344CB8AC3E}">
        <p14:creationId xmlns:p14="http://schemas.microsoft.com/office/powerpoint/2010/main" val="31245881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6AE5437-B0F6-2947-904A-B869A83CF891}"/>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27" name="Rectangle 3">
            <a:extLst>
              <a:ext uri="{FF2B5EF4-FFF2-40B4-BE49-F238E27FC236}">
                <a16:creationId xmlns:a16="http://schemas.microsoft.com/office/drawing/2014/main" id="{B8BD17A5-2649-5341-BC83-FE83D54A9949}"/>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28" name="Rectangle 4">
            <a:extLst>
              <a:ext uri="{FF2B5EF4-FFF2-40B4-BE49-F238E27FC236}">
                <a16:creationId xmlns:a16="http://schemas.microsoft.com/office/drawing/2014/main" id="{D706F569-290D-934A-B9CB-6F7F4854ED0E}"/>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29" name="Rectangle 5">
            <a:extLst>
              <a:ext uri="{FF2B5EF4-FFF2-40B4-BE49-F238E27FC236}">
                <a16:creationId xmlns:a16="http://schemas.microsoft.com/office/drawing/2014/main" id="{32A6019C-1A06-CB4B-8C60-B62094BDF3F1}"/>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30" name="Rectangle 6">
            <a:extLst>
              <a:ext uri="{FF2B5EF4-FFF2-40B4-BE49-F238E27FC236}">
                <a16:creationId xmlns:a16="http://schemas.microsoft.com/office/drawing/2014/main" id="{FA20F3D4-0E88-E246-BAF3-2B8DC0FF9F08}"/>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31" name="Rectangle 7">
            <a:extLst>
              <a:ext uri="{FF2B5EF4-FFF2-40B4-BE49-F238E27FC236}">
                <a16:creationId xmlns:a16="http://schemas.microsoft.com/office/drawing/2014/main" id="{4858C88D-A162-1C43-B0E8-7DE084E6A64C}"/>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32" name="Rectangle 8">
            <a:extLst>
              <a:ext uri="{FF2B5EF4-FFF2-40B4-BE49-F238E27FC236}">
                <a16:creationId xmlns:a16="http://schemas.microsoft.com/office/drawing/2014/main" id="{FC6C6F21-754D-544E-8FD1-419B5FB8D876}"/>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sz="2400" b="1">
                <a:solidFill>
                  <a:schemeClr val="tx1"/>
                </a:solidFill>
                <a:latin typeface="Arial" panose="020B0604020202020204" pitchFamily="34" charset="0"/>
                <a:ea typeface="ＭＳ Ｐゴシック" panose="020B0600070205080204" pitchFamily="34" charset="-128"/>
              </a:defRPr>
            </a:lvl1pPr>
            <a:lvl2pPr marL="742950" indent="-285750" algn="ctr">
              <a:defRPr sz="2400" b="1">
                <a:solidFill>
                  <a:schemeClr val="tx1"/>
                </a:solidFill>
                <a:latin typeface="Arial" panose="020B0604020202020204" pitchFamily="34" charset="0"/>
                <a:ea typeface="ＭＳ Ｐゴシック" panose="020B0600070205080204" pitchFamily="34" charset="-128"/>
              </a:defRPr>
            </a:lvl2pPr>
            <a:lvl3pPr marL="1143000" indent="-228600" algn="ctr">
              <a:defRPr sz="2400" b="1">
                <a:solidFill>
                  <a:schemeClr val="tx1"/>
                </a:solidFill>
                <a:latin typeface="Arial" panose="020B0604020202020204" pitchFamily="34" charset="0"/>
                <a:ea typeface="ＭＳ Ｐゴシック" panose="020B0600070205080204" pitchFamily="34" charset="-128"/>
              </a:defRPr>
            </a:lvl3pPr>
            <a:lvl4pPr marL="1600200" indent="-228600" algn="ctr">
              <a:defRPr sz="2400" b="1">
                <a:solidFill>
                  <a:schemeClr val="tx1"/>
                </a:solidFill>
                <a:latin typeface="Arial" panose="020B0604020202020204" pitchFamily="34" charset="0"/>
                <a:ea typeface="ＭＳ Ｐゴシック" panose="020B0600070205080204" pitchFamily="34" charset="-128"/>
              </a:defRPr>
            </a:lvl4pPr>
            <a:lvl5pPr marL="2057400" indent="-228600" algn="ctr">
              <a:defRPr sz="2400"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sz="2400" b="1">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kumimoji="1" lang="en-US" altLang="en-US" b="0">
              <a:latin typeface="Tahoma" panose="020B0604030504040204" pitchFamily="34" charset="0"/>
            </a:endParaRPr>
          </a:p>
        </p:txBody>
      </p:sp>
      <p:sp>
        <p:nvSpPr>
          <p:cNvPr id="1033" name="Rectangle 9">
            <a:extLst>
              <a:ext uri="{FF2B5EF4-FFF2-40B4-BE49-F238E27FC236}">
                <a16:creationId xmlns:a16="http://schemas.microsoft.com/office/drawing/2014/main" id="{642163D1-9326-9F43-855E-2FA37EDC8BD7}"/>
              </a:ext>
            </a:extLst>
          </p:cNvPr>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a:extLst>
              <a:ext uri="{FF2B5EF4-FFF2-40B4-BE49-F238E27FC236}">
                <a16:creationId xmlns:a16="http://schemas.microsoft.com/office/drawing/2014/main" id="{2F65245B-8DF5-C24C-99EA-9B1D0481D310}"/>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7" name="Rectangle 11">
            <a:extLst>
              <a:ext uri="{FF2B5EF4-FFF2-40B4-BE49-F238E27FC236}">
                <a16:creationId xmlns:a16="http://schemas.microsoft.com/office/drawing/2014/main" id="{755B584A-01FE-B342-9B71-BEC60D9A2270}"/>
              </a:ext>
            </a:extLst>
          </p:cNvPr>
          <p:cNvSpPr>
            <a:spLocks noGrp="1" noChangeArrowheads="1"/>
          </p:cNvSpPr>
          <p:nvPr>
            <p:ph type="dt" sz="half" idx="2"/>
          </p:nvPr>
        </p:nvSpPr>
        <p:spPr bwMode="auto">
          <a:xfrm>
            <a:off x="304800" y="6324600"/>
            <a:ext cx="19050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b="0">
                <a:latin typeface="Tahoma" panose="020B0604030504040204" pitchFamily="34" charset="0"/>
              </a:defRPr>
            </a:lvl1pPr>
          </a:lstStyle>
          <a:p>
            <a:pPr>
              <a:defRPr/>
            </a:pPr>
            <a:r>
              <a:rPr lang="en-US" altLang="en-US" dirty="0"/>
              <a:t>© Manfred Huber 2021</a:t>
            </a:r>
            <a:endParaRPr lang="en-US" altLang="en-US" sz="1400" dirty="0"/>
          </a:p>
        </p:txBody>
      </p:sp>
      <p:sp>
        <p:nvSpPr>
          <p:cNvPr id="4108" name="Rectangle 12">
            <a:extLst>
              <a:ext uri="{FF2B5EF4-FFF2-40B4-BE49-F238E27FC236}">
                <a16:creationId xmlns:a16="http://schemas.microsoft.com/office/drawing/2014/main" id="{BA68B754-CFB9-5F4D-8E7B-65C90364306A}"/>
              </a:ext>
            </a:extLst>
          </p:cNvPr>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ctr" eaLnBrk="1" hangingPunct="1">
              <a:defRPr sz="1400" b="0">
                <a:latin typeface="+mn-lt"/>
                <a:ea typeface="ＭＳ Ｐゴシック" charset="0"/>
                <a:cs typeface="+mn-cs"/>
              </a:defRPr>
            </a:lvl1pPr>
          </a:lstStyle>
          <a:p>
            <a:pPr>
              <a:defRPr/>
            </a:pPr>
            <a:endParaRPr lang="en-US"/>
          </a:p>
        </p:txBody>
      </p:sp>
      <p:sp>
        <p:nvSpPr>
          <p:cNvPr id="4109" name="Rectangle 13">
            <a:extLst>
              <a:ext uri="{FF2B5EF4-FFF2-40B4-BE49-F238E27FC236}">
                <a16:creationId xmlns:a16="http://schemas.microsoft.com/office/drawing/2014/main" id="{1EB52AF4-BEB6-7C4E-AFBF-01C2A1F7E47C}"/>
              </a:ext>
            </a:extLst>
          </p:cNvPr>
          <p:cNvSpPr>
            <a:spLocks noGrp="1" noChangeArrowheads="1"/>
          </p:cNvSpPr>
          <p:nvPr>
            <p:ph type="sldNum" sz="quarter" idx="4"/>
          </p:nvPr>
        </p:nvSpPr>
        <p:spPr bwMode="auto">
          <a:xfrm>
            <a:off x="6781800" y="6324600"/>
            <a:ext cx="2133600" cy="45720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1440" tIns="45720" rIns="91440" bIns="45720" numCol="1" anchor="b" anchorCtr="0" compatLnSpc="1">
            <a:prstTxWarp prst="textNoShape">
              <a:avLst/>
            </a:prstTxWarp>
          </a:bodyPr>
          <a:lstStyle>
            <a:lvl1pPr algn="r" eaLnBrk="1" hangingPunct="1">
              <a:defRPr sz="1200" b="0">
                <a:latin typeface="Tahoma" panose="020B0604030504040204" pitchFamily="34" charset="0"/>
              </a:defRPr>
            </a:lvl1pPr>
          </a:lstStyle>
          <a:p>
            <a:pPr>
              <a:defRPr/>
            </a:pPr>
            <a:fld id="{4D24DD37-DA39-AD4F-A4BB-DB21519350D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hf hdr="0" ftr="0"/>
  <p:txStyles>
    <p:titleStyle>
      <a:lvl1pPr algn="l" rtl="0" eaLnBrk="0" fontAlgn="base" hangingPunct="0">
        <a:spcBef>
          <a:spcPct val="0"/>
        </a:spcBef>
        <a:spcAft>
          <a:spcPct val="0"/>
        </a:spcAft>
        <a:defRPr sz="4400">
          <a:solidFill>
            <a:schemeClr val="tx2"/>
          </a:solidFill>
          <a:latin typeface="+mj-lt"/>
          <a:ea typeface="+mj-ea"/>
          <a:cs typeface="ＭＳ Ｐゴシック" charset="0"/>
        </a:defRPr>
      </a:lvl1pPr>
      <a:lvl2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charset="0"/>
          <a:ea typeface="ＭＳ Ｐゴシック" charset="0"/>
        </a:defRPr>
      </a:lvl6pPr>
      <a:lvl7pPr marL="914400" algn="l" rtl="0" fontAlgn="base">
        <a:spcBef>
          <a:spcPct val="0"/>
        </a:spcBef>
        <a:spcAft>
          <a:spcPct val="0"/>
        </a:spcAft>
        <a:defRPr sz="4400">
          <a:solidFill>
            <a:schemeClr val="tx2"/>
          </a:solidFill>
          <a:latin typeface="Tahoma" charset="0"/>
          <a:ea typeface="ＭＳ Ｐゴシック" charset="0"/>
        </a:defRPr>
      </a:lvl7pPr>
      <a:lvl8pPr marL="1371600" algn="l" rtl="0" fontAlgn="base">
        <a:spcBef>
          <a:spcPct val="0"/>
        </a:spcBef>
        <a:spcAft>
          <a:spcPct val="0"/>
        </a:spcAft>
        <a:defRPr sz="4400">
          <a:solidFill>
            <a:schemeClr val="tx2"/>
          </a:solidFill>
          <a:latin typeface="Tahoma" charset="0"/>
          <a:ea typeface="ＭＳ Ｐゴシック" charset="0"/>
        </a:defRPr>
      </a:lvl8pPr>
      <a:lvl9pPr marL="1828800" algn="l" rtl="0" fontAlgn="base">
        <a:spcBef>
          <a:spcPct val="0"/>
        </a:spcBef>
        <a:spcAft>
          <a:spcPct val="0"/>
        </a:spcAft>
        <a:defRPr sz="4400">
          <a:solidFill>
            <a:schemeClr val="tx2"/>
          </a:solidFill>
          <a:latin typeface="Tahoma" charset="0"/>
          <a:ea typeface="ＭＳ Ｐゴシック"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Date Placeholder 3">
            <a:extLst>
              <a:ext uri="{FF2B5EF4-FFF2-40B4-BE49-F238E27FC236}">
                <a16:creationId xmlns:a16="http://schemas.microsoft.com/office/drawing/2014/main" id="{838232FF-8965-8741-BF61-D7AFEB3018E9}"/>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15362" name="Slide Number Placeholder 5">
            <a:extLst>
              <a:ext uri="{FF2B5EF4-FFF2-40B4-BE49-F238E27FC236}">
                <a16:creationId xmlns:a16="http://schemas.microsoft.com/office/drawing/2014/main" id="{0EEC2DC4-2B9B-5941-A924-DDEE064AF35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D27302BE-AE61-7A41-8EC2-096B1966FA41}" type="slidenum">
              <a:rPr lang="en-US" altLang="en-US" sz="1200" smtClean="0"/>
              <a:pPr>
                <a:spcBef>
                  <a:spcPct val="0"/>
                </a:spcBef>
                <a:buClrTx/>
                <a:buSzTx/>
                <a:buFontTx/>
                <a:buNone/>
              </a:pPr>
              <a:t>1</a:t>
            </a:fld>
            <a:endParaRPr lang="en-US" altLang="en-US" sz="1200"/>
          </a:p>
        </p:txBody>
      </p:sp>
      <p:sp>
        <p:nvSpPr>
          <p:cNvPr id="2050" name="Rectangle 2">
            <a:extLst>
              <a:ext uri="{FF2B5EF4-FFF2-40B4-BE49-F238E27FC236}">
                <a16:creationId xmlns:a16="http://schemas.microsoft.com/office/drawing/2014/main" id="{0152A438-C18B-B944-89A4-215426B21285}"/>
              </a:ext>
            </a:extLst>
          </p:cNvPr>
          <p:cNvSpPr>
            <a:spLocks noGrp="1" noChangeArrowheads="1"/>
          </p:cNvSpPr>
          <p:nvPr>
            <p:ph type="title"/>
          </p:nvPr>
        </p:nvSpPr>
        <p:spPr/>
        <p:txBody>
          <a:bodyPr/>
          <a:lstStyle/>
          <a:p>
            <a:pPr eaLnBrk="1" hangingPunct="1">
              <a:defRPr/>
            </a:pPr>
            <a:r>
              <a:rPr lang="en-US">
                <a:cs typeface="+mj-cs"/>
              </a:rPr>
              <a:t>Autonomous Robots</a:t>
            </a:r>
          </a:p>
        </p:txBody>
      </p:sp>
      <p:sp>
        <p:nvSpPr>
          <p:cNvPr id="2051" name="Rectangle 3">
            <a:extLst>
              <a:ext uri="{FF2B5EF4-FFF2-40B4-BE49-F238E27FC236}">
                <a16:creationId xmlns:a16="http://schemas.microsoft.com/office/drawing/2014/main" id="{C1AC27F9-EEE0-8641-9BC4-F97B4EE2E2DF}"/>
              </a:ext>
            </a:extLst>
          </p:cNvPr>
          <p:cNvSpPr>
            <a:spLocks noGrp="1" noChangeArrowheads="1"/>
          </p:cNvSpPr>
          <p:nvPr>
            <p:ph type="body" idx="1"/>
          </p:nvPr>
        </p:nvSpPr>
        <p:spPr>
          <a:xfrm>
            <a:off x="1182688" y="3352800"/>
            <a:ext cx="7046912" cy="2779713"/>
          </a:xfrm>
        </p:spPr>
        <p:txBody>
          <a:bodyPr/>
          <a:lstStyle/>
          <a:p>
            <a:pPr algn="ctr" eaLnBrk="1" hangingPunct="1">
              <a:buFont typeface="Wingdings" charset="0"/>
              <a:buNone/>
              <a:defRPr/>
            </a:pPr>
            <a:r>
              <a:rPr lang="en-US" sz="4400" dirty="0">
                <a:cs typeface="+mn-cs"/>
              </a:rPr>
              <a:t>Vision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Date Placeholder 3">
            <a:extLst>
              <a:ext uri="{FF2B5EF4-FFF2-40B4-BE49-F238E27FC236}">
                <a16:creationId xmlns:a16="http://schemas.microsoft.com/office/drawing/2014/main" id="{71489798-80F6-CB44-93D8-6B596C50E76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33794" name="Slide Number Placeholder 5">
            <a:extLst>
              <a:ext uri="{FF2B5EF4-FFF2-40B4-BE49-F238E27FC236}">
                <a16:creationId xmlns:a16="http://schemas.microsoft.com/office/drawing/2014/main" id="{265FAA9E-0D6C-2B47-9952-B7938D5AD7C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94BC4CED-105F-D543-8B0A-C17D5CBF9F9E}" type="slidenum">
              <a:rPr lang="en-US" altLang="en-US" sz="1200" smtClean="0"/>
              <a:pPr>
                <a:spcBef>
                  <a:spcPct val="0"/>
                </a:spcBef>
                <a:buClrTx/>
                <a:buSzTx/>
                <a:buFontTx/>
                <a:buNone/>
              </a:pPr>
              <a:t>10</a:t>
            </a:fld>
            <a:endParaRPr lang="en-US" altLang="en-US" sz="1200"/>
          </a:p>
        </p:txBody>
      </p:sp>
      <p:sp>
        <p:nvSpPr>
          <p:cNvPr id="107522" name="Rectangle 2">
            <a:extLst>
              <a:ext uri="{FF2B5EF4-FFF2-40B4-BE49-F238E27FC236}">
                <a16:creationId xmlns:a16="http://schemas.microsoft.com/office/drawing/2014/main" id="{1359B2D7-0B02-4D49-BA33-D13FC99FD5A6}"/>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Filtering</a:t>
            </a:r>
          </a:p>
        </p:txBody>
      </p:sp>
      <p:sp>
        <p:nvSpPr>
          <p:cNvPr id="33796" name="Rectangle 3">
            <a:extLst>
              <a:ext uri="{FF2B5EF4-FFF2-40B4-BE49-F238E27FC236}">
                <a16:creationId xmlns:a16="http://schemas.microsoft.com/office/drawing/2014/main" id="{727D764E-7B74-DB44-BAF1-F3198959CB93}"/>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800"/>
              <a:t>Filtering serves the purpose of making subsequent steps earlier</a:t>
            </a:r>
          </a:p>
          <a:p>
            <a:pPr lvl="1" eaLnBrk="1" hangingPunct="1">
              <a:lnSpc>
                <a:spcPct val="110000"/>
              </a:lnSpc>
            </a:pPr>
            <a:r>
              <a:rPr lang="en-US" altLang="en-US" sz="2400"/>
              <a:t>Removing noise from the image</a:t>
            </a:r>
          </a:p>
          <a:p>
            <a:pPr lvl="1" eaLnBrk="1" hangingPunct="1">
              <a:lnSpc>
                <a:spcPct val="110000"/>
              </a:lnSpc>
            </a:pPr>
            <a:r>
              <a:rPr lang="en-US" altLang="en-US" sz="2400"/>
              <a:t>Normalizing the images</a:t>
            </a:r>
          </a:p>
          <a:p>
            <a:pPr lvl="2" eaLnBrk="1" hangingPunct="1">
              <a:lnSpc>
                <a:spcPct val="110000"/>
              </a:lnSpc>
            </a:pPr>
            <a:r>
              <a:rPr lang="en-US" altLang="en-US" sz="1800"/>
              <a:t>Adjusting for different brightness</a:t>
            </a:r>
          </a:p>
          <a:p>
            <a:pPr lvl="2" eaLnBrk="1" hangingPunct="1">
              <a:lnSpc>
                <a:spcPct val="110000"/>
              </a:lnSpc>
            </a:pPr>
            <a:r>
              <a:rPr lang="en-US" altLang="en-US" sz="1800"/>
              <a:t>Adjusting for contrast differences</a:t>
            </a:r>
          </a:p>
          <a:p>
            <a:pPr eaLnBrk="1" hangingPunct="1">
              <a:lnSpc>
                <a:spcPct val="110000"/>
              </a:lnSpc>
            </a:pPr>
            <a:r>
              <a:rPr lang="en-US" altLang="en-US" sz="2800"/>
              <a:t>In nature some filtering is performed in hardware and some in “software”</a:t>
            </a:r>
          </a:p>
          <a:p>
            <a:pPr lvl="1" eaLnBrk="1" hangingPunct="1">
              <a:lnSpc>
                <a:spcPct val="110000"/>
              </a:lnSpc>
            </a:pPr>
            <a:r>
              <a:rPr lang="en-US" altLang="en-US" sz="2000"/>
              <a:t>Iris adjustment to normalize global brightness</a:t>
            </a:r>
          </a:p>
          <a:p>
            <a:pPr lvl="1" eaLnBrk="1" hangingPunct="1">
              <a:lnSpc>
                <a:spcPct val="110000"/>
              </a:lnSpc>
            </a:pPr>
            <a:r>
              <a:rPr lang="en-US" altLang="en-US" sz="2000"/>
              <a:t>Local brightness adjustment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Date Placeholder 3">
            <a:extLst>
              <a:ext uri="{FF2B5EF4-FFF2-40B4-BE49-F238E27FC236}">
                <a16:creationId xmlns:a16="http://schemas.microsoft.com/office/drawing/2014/main" id="{F1DCD90A-6755-D74B-B390-B08BBF162C1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35842" name="Slide Number Placeholder 5">
            <a:extLst>
              <a:ext uri="{FF2B5EF4-FFF2-40B4-BE49-F238E27FC236}">
                <a16:creationId xmlns:a16="http://schemas.microsoft.com/office/drawing/2014/main" id="{9DF28E5E-4C57-2C48-994D-B1B516DE95A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67709F19-CFD6-B346-B3C0-10D2C767867C}" type="slidenum">
              <a:rPr lang="en-US" altLang="en-US" sz="1200" smtClean="0"/>
              <a:pPr>
                <a:spcBef>
                  <a:spcPct val="0"/>
                </a:spcBef>
                <a:buClrTx/>
                <a:buSzTx/>
                <a:buFontTx/>
                <a:buNone/>
              </a:pPr>
              <a:t>11</a:t>
            </a:fld>
            <a:endParaRPr lang="en-US" altLang="en-US" sz="1200"/>
          </a:p>
        </p:txBody>
      </p:sp>
      <p:sp>
        <p:nvSpPr>
          <p:cNvPr id="107522" name="Rectangle 2">
            <a:extLst>
              <a:ext uri="{FF2B5EF4-FFF2-40B4-BE49-F238E27FC236}">
                <a16:creationId xmlns:a16="http://schemas.microsoft.com/office/drawing/2014/main" id="{8660B34C-EF90-1542-BEA2-3EFDD2C71A11}"/>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Filtering</a:t>
            </a:r>
          </a:p>
        </p:txBody>
      </p:sp>
      <p:sp>
        <p:nvSpPr>
          <p:cNvPr id="107523" name="Rectangle 3">
            <a:extLst>
              <a:ext uri="{FF2B5EF4-FFF2-40B4-BE49-F238E27FC236}">
                <a16:creationId xmlns:a16="http://schemas.microsoft.com/office/drawing/2014/main" id="{1FABF854-1565-B040-B7D3-CEF0D4C3E38C}"/>
              </a:ext>
            </a:extLst>
          </p:cNvPr>
          <p:cNvSpPr>
            <a:spLocks noGrp="1" noChangeArrowheads="1"/>
          </p:cNvSpPr>
          <p:nvPr>
            <p:ph type="body" idx="1"/>
          </p:nvPr>
        </p:nvSpPr>
        <p:spPr>
          <a:xfrm>
            <a:off x="1182688" y="2017713"/>
            <a:ext cx="7772400" cy="4535487"/>
          </a:xfrm>
        </p:spPr>
        <p:txBody>
          <a:bodyPr/>
          <a:lstStyle/>
          <a:p>
            <a:pPr eaLnBrk="1" hangingPunct="1">
              <a:lnSpc>
                <a:spcPct val="110000"/>
              </a:lnSpc>
              <a:buFont typeface="Wingdings" charset="0"/>
              <a:buChar char="n"/>
              <a:defRPr/>
            </a:pPr>
            <a:r>
              <a:rPr lang="en-US" sz="2800" dirty="0">
                <a:cs typeface="+mn-cs"/>
              </a:rPr>
              <a:t>Effect of local filtering can be profound</a:t>
            </a:r>
          </a:p>
          <a:p>
            <a:pPr eaLnBrk="1" hangingPunct="1">
              <a:lnSpc>
                <a:spcPct val="110000"/>
              </a:lnSpc>
              <a:buFont typeface="Wingdings" charset="0"/>
              <a:buChar char="n"/>
              <a:defRPr/>
            </a:pPr>
            <a:endParaRPr lang="en-US" sz="2800" dirty="0">
              <a:cs typeface="+mn-cs"/>
            </a:endParaRPr>
          </a:p>
          <a:p>
            <a:pPr eaLnBrk="1" hangingPunct="1">
              <a:lnSpc>
                <a:spcPct val="110000"/>
              </a:lnSpc>
              <a:buFont typeface="Wingdings" charset="0"/>
              <a:buChar char="n"/>
              <a:defRPr/>
            </a:pPr>
            <a:endParaRPr lang="en-US" sz="2800" dirty="0">
              <a:cs typeface="+mn-cs"/>
            </a:endParaRPr>
          </a:p>
          <a:p>
            <a:pPr eaLnBrk="1" hangingPunct="1">
              <a:lnSpc>
                <a:spcPct val="110000"/>
              </a:lnSpc>
              <a:buFont typeface="Wingdings" charset="0"/>
              <a:buChar char="n"/>
              <a:defRPr/>
            </a:pPr>
            <a:endParaRPr lang="en-US" sz="2800" dirty="0">
              <a:cs typeface="+mn-cs"/>
            </a:endParaRPr>
          </a:p>
          <a:p>
            <a:pPr eaLnBrk="1" hangingPunct="1">
              <a:lnSpc>
                <a:spcPct val="110000"/>
              </a:lnSpc>
              <a:buFont typeface="Wingdings" charset="0"/>
              <a:buChar char="n"/>
              <a:defRPr/>
            </a:pPr>
            <a:endParaRPr lang="en-US" sz="2800" dirty="0">
              <a:cs typeface="+mn-cs"/>
            </a:endParaRPr>
          </a:p>
          <a:p>
            <a:pPr eaLnBrk="1" hangingPunct="1">
              <a:lnSpc>
                <a:spcPct val="110000"/>
              </a:lnSpc>
              <a:buFont typeface="Wingdings" charset="0"/>
              <a:buChar char="n"/>
              <a:defRPr/>
            </a:pPr>
            <a:endParaRPr lang="en-US" sz="2800" dirty="0">
              <a:cs typeface="+mn-cs"/>
            </a:endParaRPr>
          </a:p>
          <a:p>
            <a:pPr lvl="1" eaLnBrk="1" hangingPunct="1">
              <a:lnSpc>
                <a:spcPct val="110000"/>
              </a:lnSpc>
              <a:buFont typeface="Wingdings" charset="0"/>
              <a:buChar char="n"/>
              <a:defRPr/>
            </a:pPr>
            <a:r>
              <a:rPr lang="en-US" sz="2000" dirty="0"/>
              <a:t>Squares A and B are actually exactly the same brightness</a:t>
            </a:r>
          </a:p>
        </p:txBody>
      </p:sp>
      <p:pic>
        <p:nvPicPr>
          <p:cNvPr id="35845" name="Picture 1">
            <a:extLst>
              <a:ext uri="{FF2B5EF4-FFF2-40B4-BE49-F238E27FC236}">
                <a16:creationId xmlns:a16="http://schemas.microsoft.com/office/drawing/2014/main" id="{C3980952-D081-054C-B031-9F990137C3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514600"/>
            <a:ext cx="396240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Date Placeholder 3">
            <a:extLst>
              <a:ext uri="{FF2B5EF4-FFF2-40B4-BE49-F238E27FC236}">
                <a16:creationId xmlns:a16="http://schemas.microsoft.com/office/drawing/2014/main" id="{B86B7618-8375-284E-8CF3-654CEEF42519}"/>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37890" name="Slide Number Placeholder 5">
            <a:extLst>
              <a:ext uri="{FF2B5EF4-FFF2-40B4-BE49-F238E27FC236}">
                <a16:creationId xmlns:a16="http://schemas.microsoft.com/office/drawing/2014/main" id="{A7C43F7D-361B-AB4F-AA6F-B8D4A2A8D30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CD9565D3-0663-C049-B132-B43D2A68445C}" type="slidenum">
              <a:rPr lang="en-US" altLang="en-US" sz="1200" smtClean="0"/>
              <a:pPr>
                <a:spcBef>
                  <a:spcPct val="0"/>
                </a:spcBef>
                <a:buClrTx/>
                <a:buSzTx/>
                <a:buFontTx/>
                <a:buNone/>
              </a:pPr>
              <a:t>12</a:t>
            </a:fld>
            <a:endParaRPr lang="en-US" altLang="en-US" sz="1200"/>
          </a:p>
        </p:txBody>
      </p:sp>
      <p:sp>
        <p:nvSpPr>
          <p:cNvPr id="107522" name="Rectangle 2">
            <a:extLst>
              <a:ext uri="{FF2B5EF4-FFF2-40B4-BE49-F238E27FC236}">
                <a16:creationId xmlns:a16="http://schemas.microsoft.com/office/drawing/2014/main" id="{57BD963A-FBBC-FA4D-B868-347C303C6279}"/>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Filtering</a:t>
            </a:r>
          </a:p>
        </p:txBody>
      </p:sp>
      <p:sp>
        <p:nvSpPr>
          <p:cNvPr id="107523" name="Rectangle 3">
            <a:extLst>
              <a:ext uri="{FF2B5EF4-FFF2-40B4-BE49-F238E27FC236}">
                <a16:creationId xmlns:a16="http://schemas.microsoft.com/office/drawing/2014/main" id="{412EA728-1B78-1740-9C32-DDCC11126975}"/>
              </a:ext>
            </a:extLst>
          </p:cNvPr>
          <p:cNvSpPr>
            <a:spLocks noGrp="1" noChangeArrowheads="1"/>
          </p:cNvSpPr>
          <p:nvPr>
            <p:ph type="body" idx="1"/>
          </p:nvPr>
        </p:nvSpPr>
        <p:spPr>
          <a:xfrm>
            <a:off x="1182688" y="2017713"/>
            <a:ext cx="7772400" cy="4535487"/>
          </a:xfrm>
        </p:spPr>
        <p:txBody>
          <a:bodyPr/>
          <a:lstStyle/>
          <a:p>
            <a:pPr eaLnBrk="1" hangingPunct="1">
              <a:lnSpc>
                <a:spcPct val="110000"/>
              </a:lnSpc>
            </a:pPr>
            <a:r>
              <a:rPr lang="en-US" altLang="en-US" sz="2800"/>
              <a:t>Histogram equalization</a:t>
            </a:r>
          </a:p>
          <a:p>
            <a:pPr lvl="1" eaLnBrk="1" hangingPunct="1">
              <a:lnSpc>
                <a:spcPct val="110000"/>
              </a:lnSpc>
            </a:pPr>
            <a:r>
              <a:rPr lang="en-US" altLang="en-US" sz="2400"/>
              <a:t>Adjusting brightness to be equally distributed </a:t>
            </a:r>
          </a:p>
          <a:p>
            <a:pPr eaLnBrk="1" hangingPunct="1">
              <a:lnSpc>
                <a:spcPct val="110000"/>
              </a:lnSpc>
            </a:pPr>
            <a:endParaRPr lang="en-US" altLang="en-US" sz="2800"/>
          </a:p>
          <a:p>
            <a:pPr eaLnBrk="1" hangingPunct="1">
              <a:lnSpc>
                <a:spcPct val="110000"/>
              </a:lnSpc>
            </a:pPr>
            <a:endParaRPr lang="en-US" altLang="en-US" sz="2800"/>
          </a:p>
          <a:p>
            <a:pPr eaLnBrk="1" hangingPunct="1">
              <a:lnSpc>
                <a:spcPct val="110000"/>
              </a:lnSpc>
            </a:pPr>
            <a:endParaRPr lang="en-US" altLang="en-US" sz="2800"/>
          </a:p>
          <a:p>
            <a:pPr eaLnBrk="1" hangingPunct="1">
              <a:lnSpc>
                <a:spcPct val="110000"/>
              </a:lnSpc>
            </a:pPr>
            <a:endParaRPr lang="en-US" altLang="en-US" sz="2800"/>
          </a:p>
          <a:p>
            <a:pPr eaLnBrk="1" hangingPunct="1">
              <a:lnSpc>
                <a:spcPct val="110000"/>
              </a:lnSpc>
              <a:buFont typeface="Wingdings" pitchFamily="2" charset="2"/>
              <a:buNone/>
            </a:pPr>
            <a:endParaRPr lang="en-US" altLang="en-US" sz="4800"/>
          </a:p>
          <a:p>
            <a:pPr lvl="1" eaLnBrk="1" hangingPunct="1">
              <a:lnSpc>
                <a:spcPct val="110000"/>
              </a:lnSpc>
            </a:pPr>
            <a:r>
              <a:rPr lang="en-US" altLang="en-US" sz="2000"/>
              <a:t>While it doesn’t add information it can make it easier to find</a:t>
            </a:r>
          </a:p>
        </p:txBody>
      </p:sp>
      <p:pic>
        <p:nvPicPr>
          <p:cNvPr id="3" name="Picture 2">
            <a:extLst>
              <a:ext uri="{FF2B5EF4-FFF2-40B4-BE49-F238E27FC236}">
                <a16:creationId xmlns:a16="http://schemas.microsoft.com/office/drawing/2014/main" id="{FB8A10D9-3BC1-5D4A-86A8-0E83C0FE59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048000"/>
            <a:ext cx="2514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EFEFC7C-846A-DA48-969F-6E810AF45E8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29300" y="3048000"/>
            <a:ext cx="24765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2F4217F8-EB73-BE4B-A250-5E7DAEFEB5E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4724400"/>
            <a:ext cx="19050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57541DE1-959C-4948-AF7B-B3EB243B915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381750" y="4724400"/>
            <a:ext cx="18478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 name="Straight Arrow Connector 10">
            <a:extLst>
              <a:ext uri="{FF2B5EF4-FFF2-40B4-BE49-F238E27FC236}">
                <a16:creationId xmlns:a16="http://schemas.microsoft.com/office/drawing/2014/main" id="{C690CBB9-389C-7349-8DA7-676614BA465D}"/>
              </a:ext>
            </a:extLst>
          </p:cNvPr>
          <p:cNvCxnSpPr>
            <a:cxnSpLocks noChangeShapeType="1"/>
          </p:cNvCxnSpPr>
          <p:nvPr/>
        </p:nvCxnSpPr>
        <p:spPr bwMode="auto">
          <a:xfrm>
            <a:off x="4114800" y="5410200"/>
            <a:ext cx="2133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B455F5C6-6ADD-8A43-9014-516AA5149CBC}"/>
              </a:ext>
            </a:extLst>
          </p:cNvPr>
          <p:cNvSpPr txBox="1">
            <a:spLocks noChangeArrowheads="1"/>
          </p:cNvSpPr>
          <p:nvPr/>
        </p:nvSpPr>
        <p:spPr bwMode="auto">
          <a:xfrm>
            <a:off x="3733800" y="5486400"/>
            <a:ext cx="2895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400">
                <a:latin typeface="Arial" panose="020B0604020202020204" pitchFamily="34" charset="0"/>
              </a:rPr>
              <a:t>Stretch and compress intensities to make each intensity interval equally likely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752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75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Date Placeholder 3">
            <a:extLst>
              <a:ext uri="{FF2B5EF4-FFF2-40B4-BE49-F238E27FC236}">
                <a16:creationId xmlns:a16="http://schemas.microsoft.com/office/drawing/2014/main" id="{63302629-3821-5E4A-A955-E1D707D5F27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39938" name="Slide Number Placeholder 5">
            <a:extLst>
              <a:ext uri="{FF2B5EF4-FFF2-40B4-BE49-F238E27FC236}">
                <a16:creationId xmlns:a16="http://schemas.microsoft.com/office/drawing/2014/main" id="{D497FC80-5780-2649-8163-9328456330D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37E22DDA-C9DF-B546-BB80-06E73B993C36}" type="slidenum">
              <a:rPr lang="en-US" altLang="en-US" sz="1200" smtClean="0"/>
              <a:pPr>
                <a:spcBef>
                  <a:spcPct val="0"/>
                </a:spcBef>
                <a:buClrTx/>
                <a:buSzTx/>
                <a:buFontTx/>
                <a:buNone/>
              </a:pPr>
              <a:t>13</a:t>
            </a:fld>
            <a:endParaRPr lang="en-US" altLang="en-US" sz="1200"/>
          </a:p>
        </p:txBody>
      </p:sp>
      <p:sp>
        <p:nvSpPr>
          <p:cNvPr id="107522" name="Rectangle 2">
            <a:extLst>
              <a:ext uri="{FF2B5EF4-FFF2-40B4-BE49-F238E27FC236}">
                <a16:creationId xmlns:a16="http://schemas.microsoft.com/office/drawing/2014/main" id="{4B5B5F98-9248-6B44-BF44-6A1738CAC244}"/>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Filtering</a:t>
            </a:r>
          </a:p>
        </p:txBody>
      </p:sp>
      <p:sp>
        <p:nvSpPr>
          <p:cNvPr id="107523" name="Rectangle 3">
            <a:extLst>
              <a:ext uri="{FF2B5EF4-FFF2-40B4-BE49-F238E27FC236}">
                <a16:creationId xmlns:a16="http://schemas.microsoft.com/office/drawing/2014/main" id="{D2B7B37A-BC35-A143-8DC9-CF172AD9C4B6}"/>
              </a:ext>
            </a:extLst>
          </p:cNvPr>
          <p:cNvSpPr>
            <a:spLocks noGrp="1" noChangeArrowheads="1"/>
          </p:cNvSpPr>
          <p:nvPr>
            <p:ph type="body" idx="1"/>
          </p:nvPr>
        </p:nvSpPr>
        <p:spPr>
          <a:xfrm>
            <a:off x="1182688" y="2017713"/>
            <a:ext cx="7772400" cy="4535487"/>
          </a:xfrm>
        </p:spPr>
        <p:txBody>
          <a:bodyPr/>
          <a:lstStyle/>
          <a:p>
            <a:pPr eaLnBrk="1" hangingPunct="1">
              <a:lnSpc>
                <a:spcPct val="110000"/>
              </a:lnSpc>
              <a:buFont typeface="Wingdings" charset="0"/>
              <a:buChar char="n"/>
              <a:defRPr/>
            </a:pPr>
            <a:r>
              <a:rPr lang="en-US" sz="2800" dirty="0">
                <a:cs typeface="+mn-cs"/>
              </a:rPr>
              <a:t>Smoothing</a:t>
            </a:r>
          </a:p>
          <a:p>
            <a:pPr lvl="1" eaLnBrk="1" hangingPunct="1">
              <a:lnSpc>
                <a:spcPct val="110000"/>
              </a:lnSpc>
              <a:buFont typeface="Wingdings" charset="0"/>
              <a:buChar char="n"/>
              <a:defRPr/>
            </a:pPr>
            <a:r>
              <a:rPr lang="en-US" sz="2400" dirty="0"/>
              <a:t>Removing noise to reduce effect of single pixels</a:t>
            </a:r>
          </a:p>
          <a:p>
            <a:pPr lvl="2" eaLnBrk="1" hangingPunct="1">
              <a:lnSpc>
                <a:spcPct val="110000"/>
              </a:lnSpc>
              <a:buFont typeface="Wingdings" charset="0"/>
              <a:buChar char="n"/>
              <a:defRPr/>
            </a:pPr>
            <a:r>
              <a:rPr lang="en-US" sz="1800" dirty="0"/>
              <a:t>Replace each pixel with the average of the local neighborhood</a:t>
            </a:r>
          </a:p>
          <a:p>
            <a:pPr lvl="2" eaLnBrk="1" hangingPunct="1">
              <a:lnSpc>
                <a:spcPct val="110000"/>
              </a:lnSpc>
              <a:buFont typeface="Wingdings" charset="0"/>
              <a:buChar char="n"/>
              <a:defRPr/>
            </a:pPr>
            <a:endParaRPr lang="en-US" sz="1800" dirty="0"/>
          </a:p>
          <a:p>
            <a:pPr lvl="2" eaLnBrk="1" hangingPunct="1">
              <a:lnSpc>
                <a:spcPct val="110000"/>
              </a:lnSpc>
              <a:buFont typeface="Wingdings" charset="0"/>
              <a:buChar char="n"/>
              <a:defRPr/>
            </a:pPr>
            <a:endParaRPr lang="en-US" sz="2000" dirty="0"/>
          </a:p>
          <a:p>
            <a:pPr lvl="2" eaLnBrk="1" hangingPunct="1">
              <a:lnSpc>
                <a:spcPct val="110000"/>
              </a:lnSpc>
              <a:buFont typeface="Wingdings" charset="0"/>
              <a:buChar char="n"/>
              <a:defRPr/>
            </a:pPr>
            <a:endParaRPr lang="en-US" sz="2000" dirty="0"/>
          </a:p>
          <a:p>
            <a:pPr lvl="2" eaLnBrk="1" hangingPunct="1">
              <a:lnSpc>
                <a:spcPct val="110000"/>
              </a:lnSpc>
              <a:buFont typeface="Wingdings" charset="0"/>
              <a:buChar char="n"/>
              <a:defRPr/>
            </a:pPr>
            <a:endParaRPr lang="en-US" sz="2000" dirty="0"/>
          </a:p>
          <a:p>
            <a:pPr lvl="1" eaLnBrk="1" hangingPunct="1">
              <a:lnSpc>
                <a:spcPct val="110000"/>
              </a:lnSpc>
              <a:buFont typeface="Wingdings" charset="0"/>
              <a:buChar char="n"/>
              <a:defRPr/>
            </a:pPr>
            <a:r>
              <a:rPr lang="en-US" sz="2400" dirty="0"/>
              <a:t>Convolution provides a mechanism for this</a:t>
            </a:r>
          </a:p>
          <a:p>
            <a:pPr lvl="2" eaLnBrk="1" hangingPunct="1">
              <a:lnSpc>
                <a:spcPct val="110000"/>
              </a:lnSpc>
              <a:buFont typeface="Wingdings" charset="0"/>
              <a:buChar char="n"/>
              <a:defRPr/>
            </a:pPr>
            <a:r>
              <a:rPr lang="en-US" sz="1800" dirty="0"/>
              <a:t>Convolution computes cross-correlation value </a:t>
            </a:r>
          </a:p>
          <a:p>
            <a:pPr eaLnBrk="1" hangingPunct="1">
              <a:lnSpc>
                <a:spcPct val="110000"/>
              </a:lnSpc>
              <a:buFont typeface="Wingdings" charset="0"/>
              <a:buChar char="n"/>
              <a:defRPr/>
            </a:pPr>
            <a:endParaRPr lang="en-US" sz="2800" dirty="0">
              <a:cs typeface="+mn-cs"/>
            </a:endParaRPr>
          </a:p>
        </p:txBody>
      </p:sp>
      <p:pic>
        <p:nvPicPr>
          <p:cNvPr id="10" name="Picture 9">
            <a:extLst>
              <a:ext uri="{FF2B5EF4-FFF2-40B4-BE49-F238E27FC236}">
                <a16:creationId xmlns:a16="http://schemas.microsoft.com/office/drawing/2014/main" id="{FE757A88-8799-7C44-BB7E-EE16F23BB927}"/>
              </a:ext>
            </a:extLst>
          </p:cNvPr>
          <p:cNvPicPr>
            <a:picLocks noChangeAspect="1"/>
          </p:cNvPicPr>
          <p:nvPr/>
        </p:nvPicPr>
        <p:blipFill>
          <a:blip r:embed="rId3">
            <a:extLst>
              <a:ext uri="{28A0092B-C50C-407E-A947-70E740481C1C}">
                <a14:useLocalDpi xmlns:a14="http://schemas.microsoft.com/office/drawing/2010/main" val="0"/>
              </a:ext>
            </a:extLst>
          </a:blip>
          <a:srcRect l="36771" r="-3627"/>
          <a:stretch>
            <a:fillRect/>
          </a:stretch>
        </p:blipFill>
        <p:spPr bwMode="auto">
          <a:xfrm>
            <a:off x="7848600" y="5299075"/>
            <a:ext cx="10541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4">
            <a:extLst>
              <a:ext uri="{FF2B5EF4-FFF2-40B4-BE49-F238E27FC236}">
                <a16:creationId xmlns:a16="http://schemas.microsoft.com/office/drawing/2014/main" id="{FD6F6141-AF11-4346-AF5E-DBF253A065CF}"/>
              </a:ext>
            </a:extLst>
          </p:cNvPr>
          <p:cNvGrpSpPr>
            <a:grpSpLocks/>
          </p:cNvGrpSpPr>
          <p:nvPr/>
        </p:nvGrpSpPr>
        <p:grpSpPr bwMode="auto">
          <a:xfrm>
            <a:off x="2819400" y="3378200"/>
            <a:ext cx="4419600" cy="1651000"/>
            <a:chOff x="2819400" y="3784600"/>
            <a:chExt cx="4419600" cy="1651000"/>
          </a:xfrm>
        </p:grpSpPr>
        <p:pic>
          <p:nvPicPr>
            <p:cNvPr id="39944" name="Picture 1">
              <a:extLst>
                <a:ext uri="{FF2B5EF4-FFF2-40B4-BE49-F238E27FC236}">
                  <a16:creationId xmlns:a16="http://schemas.microsoft.com/office/drawing/2014/main" id="{9C29E5BA-B742-0A4A-B6E5-6942F2AA30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810000"/>
              <a:ext cx="1625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6">
              <a:extLst>
                <a:ext uri="{FF2B5EF4-FFF2-40B4-BE49-F238E27FC236}">
                  <a16:creationId xmlns:a16="http://schemas.microsoft.com/office/drawing/2014/main" id="{133DBFA5-C7A1-9448-B084-E16077BDABE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13400" y="3784600"/>
              <a:ext cx="1625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946" name="Straight Arrow Connector 13">
              <a:extLst>
                <a:ext uri="{FF2B5EF4-FFF2-40B4-BE49-F238E27FC236}">
                  <a16:creationId xmlns:a16="http://schemas.microsoft.com/office/drawing/2014/main" id="{AADEBB12-6DE7-664B-A6B3-3E293EC1A363}"/>
                </a:ext>
              </a:extLst>
            </p:cNvPr>
            <p:cNvCxnSpPr>
              <a:cxnSpLocks noChangeShapeType="1"/>
              <a:stCxn id="39944" idx="3"/>
              <a:endCxn id="39945" idx="1"/>
            </p:cNvCxnSpPr>
            <p:nvPr/>
          </p:nvCxnSpPr>
          <p:spPr bwMode="auto">
            <a:xfrm flipV="1">
              <a:off x="4445000" y="4597400"/>
              <a:ext cx="1168400" cy="254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Rectangle 2">
            <a:extLst>
              <a:ext uri="{FF2B5EF4-FFF2-40B4-BE49-F238E27FC236}">
                <a16:creationId xmlns:a16="http://schemas.microsoft.com/office/drawing/2014/main" id="{E708F93C-9785-3E47-B441-40E313169A8B}"/>
              </a:ext>
            </a:extLst>
          </p:cNvPr>
          <p:cNvSpPr>
            <a:spLocks noRot="1" noChangeAspect="1" noMove="1" noResize="1" noEditPoints="1" noAdjustHandles="1" noChangeArrowheads="1" noChangeShapeType="1" noTextEdit="1"/>
          </p:cNvSpPr>
          <p:nvPr/>
        </p:nvSpPr>
        <p:spPr>
          <a:xfrm>
            <a:off x="1524000" y="5700928"/>
            <a:ext cx="6640512" cy="890372"/>
          </a:xfrm>
          <a:prstGeom prst="rect">
            <a:avLst/>
          </a:prstGeom>
          <a:blipFill>
            <a:blip r:embed="rId6"/>
            <a:stretch>
              <a:fillRect t="-167606" b="-245070"/>
            </a:stretch>
          </a:blipFill>
        </p:spPr>
        <p:txBody>
          <a:bodyPr/>
          <a:lstStyle/>
          <a:p>
            <a:r>
              <a:rPr lang="en-US">
                <a:no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752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52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Date Placeholder 3">
            <a:extLst>
              <a:ext uri="{FF2B5EF4-FFF2-40B4-BE49-F238E27FC236}">
                <a16:creationId xmlns:a16="http://schemas.microsoft.com/office/drawing/2014/main" id="{D6298E9C-F2AD-BC40-B08B-BEB1B4FEB859}"/>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41986" name="Slide Number Placeholder 5">
            <a:extLst>
              <a:ext uri="{FF2B5EF4-FFF2-40B4-BE49-F238E27FC236}">
                <a16:creationId xmlns:a16="http://schemas.microsoft.com/office/drawing/2014/main" id="{B891166A-62A4-EE4C-A868-E1AB4EBB7C1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6446EEE9-BBA5-6944-8250-46523580B5CD}" type="slidenum">
              <a:rPr lang="en-US" altLang="en-US" sz="1200" smtClean="0"/>
              <a:pPr>
                <a:spcBef>
                  <a:spcPct val="0"/>
                </a:spcBef>
                <a:buClrTx/>
                <a:buSzTx/>
                <a:buFontTx/>
                <a:buNone/>
              </a:pPr>
              <a:t>14</a:t>
            </a:fld>
            <a:endParaRPr lang="en-US" altLang="en-US" sz="1200"/>
          </a:p>
        </p:txBody>
      </p:sp>
      <p:sp>
        <p:nvSpPr>
          <p:cNvPr id="107522" name="Rectangle 2">
            <a:extLst>
              <a:ext uri="{FF2B5EF4-FFF2-40B4-BE49-F238E27FC236}">
                <a16:creationId xmlns:a16="http://schemas.microsoft.com/office/drawing/2014/main" id="{8522976B-450E-AB42-991F-CE4D2D3F676C}"/>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Convolution</a:t>
            </a:r>
          </a:p>
        </p:txBody>
      </p:sp>
      <p:sp>
        <p:nvSpPr>
          <p:cNvPr id="107523" name="Rectangle 3">
            <a:extLst>
              <a:ext uri="{FF2B5EF4-FFF2-40B4-BE49-F238E27FC236}">
                <a16:creationId xmlns:a16="http://schemas.microsoft.com/office/drawing/2014/main" id="{75E7CA57-D813-0A47-8925-54BCFCFF62C3}"/>
              </a:ext>
            </a:extLst>
          </p:cNvPr>
          <p:cNvSpPr>
            <a:spLocks noGrp="1" noChangeArrowheads="1"/>
          </p:cNvSpPr>
          <p:nvPr>
            <p:ph type="body" idx="1"/>
          </p:nvPr>
        </p:nvSpPr>
        <p:spPr>
          <a:xfrm>
            <a:off x="1182688" y="2017713"/>
            <a:ext cx="7772400" cy="4535487"/>
          </a:xfrm>
        </p:spPr>
        <p:txBody>
          <a:bodyPr/>
          <a:lstStyle/>
          <a:p>
            <a:pPr eaLnBrk="1" hangingPunct="1">
              <a:lnSpc>
                <a:spcPct val="110000"/>
              </a:lnSpc>
            </a:pPr>
            <a:r>
              <a:rPr lang="en-US" altLang="en-US" sz="2800"/>
              <a:t>Convolution is a very generic mechanism for filtering and feature extraction</a:t>
            </a:r>
          </a:p>
          <a:p>
            <a:pPr lvl="1" eaLnBrk="1" hangingPunct="1">
              <a:lnSpc>
                <a:spcPct val="110000"/>
              </a:lnSpc>
            </a:pPr>
            <a:r>
              <a:rPr lang="en-US" altLang="en-US" sz="2000"/>
              <a:t>Cross-correlation computes the “similarity” between a local image region and a template </a:t>
            </a:r>
          </a:p>
          <a:p>
            <a:pPr lvl="1" eaLnBrk="1" hangingPunct="1">
              <a:lnSpc>
                <a:spcPct val="110000"/>
              </a:lnSpc>
            </a:pPr>
            <a:r>
              <a:rPr lang="en-US" altLang="en-US" sz="2000"/>
              <a:t>Convolution computes cross-correlation for each pixel</a:t>
            </a:r>
            <a:endParaRPr lang="en-US" altLang="en-US" sz="2400"/>
          </a:p>
          <a:p>
            <a:pPr lvl="2" eaLnBrk="1" hangingPunct="1">
              <a:lnSpc>
                <a:spcPct val="110000"/>
              </a:lnSpc>
            </a:pPr>
            <a:endParaRPr lang="en-US" altLang="en-US" sz="1800"/>
          </a:p>
          <a:p>
            <a:pPr lvl="2" eaLnBrk="1" hangingPunct="1">
              <a:lnSpc>
                <a:spcPct val="110000"/>
              </a:lnSpc>
            </a:pPr>
            <a:endParaRPr lang="en-US" altLang="en-US" sz="2000"/>
          </a:p>
          <a:p>
            <a:pPr lvl="2" eaLnBrk="1" hangingPunct="1">
              <a:lnSpc>
                <a:spcPct val="110000"/>
              </a:lnSpc>
            </a:pPr>
            <a:endParaRPr lang="en-US" altLang="en-US" sz="2000"/>
          </a:p>
          <a:p>
            <a:pPr lvl="2" eaLnBrk="1" hangingPunct="1">
              <a:lnSpc>
                <a:spcPct val="110000"/>
              </a:lnSpc>
            </a:pPr>
            <a:endParaRPr lang="en-US" altLang="en-US" sz="2000"/>
          </a:p>
          <a:p>
            <a:pPr eaLnBrk="1" hangingPunct="1">
              <a:lnSpc>
                <a:spcPct val="110000"/>
              </a:lnSpc>
            </a:pPr>
            <a:endParaRPr lang="en-US" altLang="en-US" sz="2800"/>
          </a:p>
        </p:txBody>
      </p:sp>
      <p:graphicFrame>
        <p:nvGraphicFramePr>
          <p:cNvPr id="3" name="Table 2">
            <a:extLst>
              <a:ext uri="{FF2B5EF4-FFF2-40B4-BE49-F238E27FC236}">
                <a16:creationId xmlns:a16="http://schemas.microsoft.com/office/drawing/2014/main" id="{7F1414DA-BB7C-8348-BEA3-BC350B2F0DE8}"/>
              </a:ext>
            </a:extLst>
          </p:cNvPr>
          <p:cNvGraphicFramePr>
            <a:graphicFrameLocks noGrp="1"/>
          </p:cNvGraphicFramePr>
          <p:nvPr/>
        </p:nvGraphicFramePr>
        <p:xfrm>
          <a:off x="1676400" y="4419600"/>
          <a:ext cx="2743202" cy="1903416"/>
        </p:xfrm>
        <a:graphic>
          <a:graphicData uri="http://schemas.openxmlformats.org/drawingml/2006/table">
            <a:tbl>
              <a:tblPr>
                <a:tableStyleId>{5C22544A-7EE6-4342-B048-85BDC9FD1C3A}</a:tableStyleId>
              </a:tblPr>
              <a:tblGrid>
                <a:gridCol w="391886">
                  <a:extLst>
                    <a:ext uri="{9D8B030D-6E8A-4147-A177-3AD203B41FA5}">
                      <a16:colId xmlns:a16="http://schemas.microsoft.com/office/drawing/2014/main" val="20000"/>
                    </a:ext>
                  </a:extLst>
                </a:gridCol>
                <a:gridCol w="391886">
                  <a:extLst>
                    <a:ext uri="{9D8B030D-6E8A-4147-A177-3AD203B41FA5}">
                      <a16:colId xmlns:a16="http://schemas.microsoft.com/office/drawing/2014/main" val="20001"/>
                    </a:ext>
                  </a:extLst>
                </a:gridCol>
                <a:gridCol w="391886">
                  <a:extLst>
                    <a:ext uri="{9D8B030D-6E8A-4147-A177-3AD203B41FA5}">
                      <a16:colId xmlns:a16="http://schemas.microsoft.com/office/drawing/2014/main" val="20002"/>
                    </a:ext>
                  </a:extLst>
                </a:gridCol>
                <a:gridCol w="391886">
                  <a:extLst>
                    <a:ext uri="{9D8B030D-6E8A-4147-A177-3AD203B41FA5}">
                      <a16:colId xmlns:a16="http://schemas.microsoft.com/office/drawing/2014/main" val="20003"/>
                    </a:ext>
                  </a:extLst>
                </a:gridCol>
                <a:gridCol w="391886">
                  <a:extLst>
                    <a:ext uri="{9D8B030D-6E8A-4147-A177-3AD203B41FA5}">
                      <a16:colId xmlns:a16="http://schemas.microsoft.com/office/drawing/2014/main" val="20004"/>
                    </a:ext>
                  </a:extLst>
                </a:gridCol>
                <a:gridCol w="391886">
                  <a:extLst>
                    <a:ext uri="{9D8B030D-6E8A-4147-A177-3AD203B41FA5}">
                      <a16:colId xmlns:a16="http://schemas.microsoft.com/office/drawing/2014/main" val="20005"/>
                    </a:ext>
                  </a:extLst>
                </a:gridCol>
                <a:gridCol w="391886">
                  <a:extLst>
                    <a:ext uri="{9D8B030D-6E8A-4147-A177-3AD203B41FA5}">
                      <a16:colId xmlns:a16="http://schemas.microsoft.com/office/drawing/2014/main" val="20006"/>
                    </a:ext>
                  </a:extLst>
                </a:gridCol>
              </a:tblGrid>
              <a:tr h="192017">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3876">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3876">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03876">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03876">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03876">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255</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192017">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13" name="Table 12">
            <a:extLst>
              <a:ext uri="{FF2B5EF4-FFF2-40B4-BE49-F238E27FC236}">
                <a16:creationId xmlns:a16="http://schemas.microsoft.com/office/drawing/2014/main" id="{4D57B538-D5DE-FA48-8BCB-E7325792C674}"/>
              </a:ext>
            </a:extLst>
          </p:cNvPr>
          <p:cNvGraphicFramePr>
            <a:graphicFrameLocks noGrp="1"/>
          </p:cNvGraphicFramePr>
          <p:nvPr/>
        </p:nvGraphicFramePr>
        <p:xfrm>
          <a:off x="6607175" y="4495800"/>
          <a:ext cx="1851025" cy="1828800"/>
        </p:xfrm>
        <a:graphic>
          <a:graphicData uri="http://schemas.openxmlformats.org/drawingml/2006/table">
            <a:tbl>
              <a:tblPr>
                <a:tableStyleId>{5C22544A-7EE6-4342-B048-85BDC9FD1C3A}</a:tableStyleId>
              </a:tblPr>
              <a:tblGrid>
                <a:gridCol w="370205">
                  <a:extLst>
                    <a:ext uri="{9D8B030D-6E8A-4147-A177-3AD203B41FA5}">
                      <a16:colId xmlns:a16="http://schemas.microsoft.com/office/drawing/2014/main" val="20000"/>
                    </a:ext>
                  </a:extLst>
                </a:gridCol>
                <a:gridCol w="370205">
                  <a:extLst>
                    <a:ext uri="{9D8B030D-6E8A-4147-A177-3AD203B41FA5}">
                      <a16:colId xmlns:a16="http://schemas.microsoft.com/office/drawing/2014/main" val="20001"/>
                    </a:ext>
                  </a:extLst>
                </a:gridCol>
                <a:gridCol w="370205">
                  <a:extLst>
                    <a:ext uri="{9D8B030D-6E8A-4147-A177-3AD203B41FA5}">
                      <a16:colId xmlns:a16="http://schemas.microsoft.com/office/drawing/2014/main" val="20002"/>
                    </a:ext>
                  </a:extLst>
                </a:gridCol>
                <a:gridCol w="370205">
                  <a:extLst>
                    <a:ext uri="{9D8B030D-6E8A-4147-A177-3AD203B41FA5}">
                      <a16:colId xmlns:a16="http://schemas.microsoft.com/office/drawing/2014/main" val="20003"/>
                    </a:ext>
                  </a:extLst>
                </a:gridCol>
                <a:gridCol w="370205">
                  <a:extLst>
                    <a:ext uri="{9D8B030D-6E8A-4147-A177-3AD203B41FA5}">
                      <a16:colId xmlns:a16="http://schemas.microsoft.com/office/drawing/2014/main" val="20004"/>
                    </a:ext>
                  </a:extLst>
                </a:gridCol>
              </a:tblGrid>
              <a:tr h="206829">
                <a:tc>
                  <a:txBody>
                    <a:bodyPr/>
                    <a:lstStyle/>
                    <a:p>
                      <a:endParaRPr lang="en-US" dirty="0"/>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06829">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06829">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206829">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206829">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marL="91462" marR="91462">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7" name="Table 16">
            <a:extLst>
              <a:ext uri="{FF2B5EF4-FFF2-40B4-BE49-F238E27FC236}">
                <a16:creationId xmlns:a16="http://schemas.microsoft.com/office/drawing/2014/main" id="{9FA540B2-6AE2-FF41-A7EB-506B1D52BAE6}"/>
              </a:ext>
            </a:extLst>
          </p:cNvPr>
          <p:cNvGraphicFramePr>
            <a:graphicFrameLocks noGrp="1"/>
          </p:cNvGraphicFramePr>
          <p:nvPr/>
        </p:nvGraphicFramePr>
        <p:xfrm>
          <a:off x="4614863" y="4267200"/>
          <a:ext cx="1176336" cy="806450"/>
        </p:xfrm>
        <a:graphic>
          <a:graphicData uri="http://schemas.openxmlformats.org/drawingml/2006/table">
            <a:tbl>
              <a:tblPr>
                <a:tableStyleId>{5C22544A-7EE6-4342-B048-85BDC9FD1C3A}</a:tableStyleId>
              </a:tblPr>
              <a:tblGrid>
                <a:gridCol w="392112">
                  <a:extLst>
                    <a:ext uri="{9D8B030D-6E8A-4147-A177-3AD203B41FA5}">
                      <a16:colId xmlns:a16="http://schemas.microsoft.com/office/drawing/2014/main" val="20000"/>
                    </a:ext>
                  </a:extLst>
                </a:gridCol>
                <a:gridCol w="392112">
                  <a:extLst>
                    <a:ext uri="{9D8B030D-6E8A-4147-A177-3AD203B41FA5}">
                      <a16:colId xmlns:a16="http://schemas.microsoft.com/office/drawing/2014/main" val="20001"/>
                    </a:ext>
                  </a:extLst>
                </a:gridCol>
                <a:gridCol w="392112">
                  <a:extLst>
                    <a:ext uri="{9D8B030D-6E8A-4147-A177-3AD203B41FA5}">
                      <a16:colId xmlns:a16="http://schemas.microsoft.com/office/drawing/2014/main" val="20002"/>
                    </a:ext>
                  </a:extLst>
                </a:gridCol>
              </a:tblGrid>
              <a:tr h="243815">
                <a:tc>
                  <a:txBody>
                    <a:bodyPr/>
                    <a:lstStyle/>
                    <a:p>
                      <a:pPr algn="ctr"/>
                      <a:r>
                        <a:rPr lang="en-US" sz="1000" dirty="0">
                          <a:solidFill>
                            <a:schemeClr val="tx1"/>
                          </a:solidFill>
                        </a:rPr>
                        <a:t>1/9</a:t>
                      </a:r>
                    </a:p>
                  </a:txBody>
                  <a:tcPr marL="91493" marR="91493"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00" dirty="0">
                          <a:solidFill>
                            <a:schemeClr val="tx1"/>
                          </a:solidFill>
                        </a:rPr>
                        <a:t>1/9</a:t>
                      </a:r>
                    </a:p>
                  </a:txBody>
                  <a:tcPr marL="91493" marR="91493"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00" dirty="0">
                          <a:solidFill>
                            <a:schemeClr val="tx1"/>
                          </a:solidFill>
                        </a:rPr>
                        <a:t>1/9</a:t>
                      </a:r>
                    </a:p>
                  </a:txBody>
                  <a:tcPr marL="91493" marR="91493"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0"/>
                  </a:ext>
                </a:extLst>
              </a:tr>
              <a:tr h="281317">
                <a:tc>
                  <a:txBody>
                    <a:bodyPr/>
                    <a:lstStyle/>
                    <a:p>
                      <a:pPr algn="ctr"/>
                      <a:r>
                        <a:rPr lang="en-US" sz="1000" dirty="0">
                          <a:solidFill>
                            <a:schemeClr val="tx1"/>
                          </a:solidFill>
                        </a:rPr>
                        <a:t>1/9</a:t>
                      </a:r>
                    </a:p>
                  </a:txBody>
                  <a:tcPr marL="91493" marR="91493"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00" dirty="0">
                          <a:solidFill>
                            <a:schemeClr val="tx1"/>
                          </a:solidFill>
                        </a:rPr>
                        <a:t>1/9</a:t>
                      </a:r>
                    </a:p>
                  </a:txBody>
                  <a:tcPr marL="91493" marR="91493"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00" dirty="0">
                          <a:solidFill>
                            <a:schemeClr val="tx1"/>
                          </a:solidFill>
                        </a:rPr>
                        <a:t>1/9</a:t>
                      </a:r>
                    </a:p>
                  </a:txBody>
                  <a:tcPr marL="91493" marR="91493"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1"/>
                  </a:ext>
                </a:extLst>
              </a:tr>
              <a:tr h="281317">
                <a:tc>
                  <a:txBody>
                    <a:bodyPr/>
                    <a:lstStyle/>
                    <a:p>
                      <a:pPr algn="ctr"/>
                      <a:r>
                        <a:rPr lang="en-US" sz="1000" dirty="0">
                          <a:solidFill>
                            <a:schemeClr val="tx1"/>
                          </a:solidFill>
                        </a:rPr>
                        <a:t>1/9</a:t>
                      </a:r>
                    </a:p>
                  </a:txBody>
                  <a:tcPr marL="91493" marR="91493"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00" dirty="0">
                          <a:solidFill>
                            <a:schemeClr val="tx1"/>
                          </a:solidFill>
                        </a:rPr>
                        <a:t>1/9</a:t>
                      </a:r>
                    </a:p>
                  </a:txBody>
                  <a:tcPr marL="91493" marR="91493"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pPr algn="ctr"/>
                      <a:r>
                        <a:rPr lang="en-US" sz="1000" dirty="0">
                          <a:solidFill>
                            <a:schemeClr val="tx1"/>
                          </a:solidFill>
                        </a:rPr>
                        <a:t>1/9</a:t>
                      </a:r>
                    </a:p>
                  </a:txBody>
                  <a:tcPr marL="91493" marR="91493" marT="45708" marB="45708">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918775F9-9472-7A42-98A3-BD2FE73A1BAD}"/>
              </a:ext>
            </a:extLst>
          </p:cNvPr>
          <p:cNvSpPr txBox="1">
            <a:spLocks noChangeArrowheads="1"/>
          </p:cNvSpPr>
          <p:nvPr/>
        </p:nvSpPr>
        <p:spPr bwMode="auto">
          <a:xfrm>
            <a:off x="2133600" y="4114800"/>
            <a:ext cx="355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b="0">
                <a:latin typeface="Arial" panose="020B0604020202020204" pitchFamily="34" charset="0"/>
              </a:rPr>
              <a:t>85</a:t>
            </a:r>
          </a:p>
        </p:txBody>
      </p:sp>
      <p:sp>
        <p:nvSpPr>
          <p:cNvPr id="18" name="TextBox 17">
            <a:extLst>
              <a:ext uri="{FF2B5EF4-FFF2-40B4-BE49-F238E27FC236}">
                <a16:creationId xmlns:a16="http://schemas.microsoft.com/office/drawing/2014/main" id="{1DC896CD-318D-C044-B2C3-F2F18E815ECD}"/>
              </a:ext>
            </a:extLst>
          </p:cNvPr>
          <p:cNvSpPr txBox="1">
            <a:spLocks noChangeArrowheads="1"/>
          </p:cNvSpPr>
          <p:nvPr/>
        </p:nvSpPr>
        <p:spPr bwMode="auto">
          <a:xfrm>
            <a:off x="2478088" y="4114800"/>
            <a:ext cx="4302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b="0">
                <a:latin typeface="Arial" panose="020B0604020202020204" pitchFamily="34" charset="0"/>
              </a:rPr>
              <a:t>112</a:t>
            </a:r>
          </a:p>
        </p:txBody>
      </p:sp>
      <p:sp>
        <p:nvSpPr>
          <p:cNvPr id="19" name="TextBox 18">
            <a:extLst>
              <a:ext uri="{FF2B5EF4-FFF2-40B4-BE49-F238E27FC236}">
                <a16:creationId xmlns:a16="http://schemas.microsoft.com/office/drawing/2014/main" id="{75AEFDE5-D97E-514A-AA79-7ECA40146274}"/>
              </a:ext>
            </a:extLst>
          </p:cNvPr>
          <p:cNvSpPr txBox="1">
            <a:spLocks noChangeArrowheads="1"/>
          </p:cNvSpPr>
          <p:nvPr/>
        </p:nvSpPr>
        <p:spPr bwMode="auto">
          <a:xfrm>
            <a:off x="2855913" y="4114800"/>
            <a:ext cx="357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b="0">
                <a:latin typeface="Arial" panose="020B0604020202020204" pitchFamily="34" charset="0"/>
              </a:rPr>
              <a:t>85</a:t>
            </a:r>
          </a:p>
        </p:txBody>
      </p:sp>
      <p:sp>
        <p:nvSpPr>
          <p:cNvPr id="20" name="TextBox 19">
            <a:extLst>
              <a:ext uri="{FF2B5EF4-FFF2-40B4-BE49-F238E27FC236}">
                <a16:creationId xmlns:a16="http://schemas.microsoft.com/office/drawing/2014/main" id="{3E384053-FB40-5344-B33B-FBC2D2355B19}"/>
              </a:ext>
            </a:extLst>
          </p:cNvPr>
          <p:cNvSpPr txBox="1">
            <a:spLocks noChangeArrowheads="1"/>
          </p:cNvSpPr>
          <p:nvPr/>
        </p:nvSpPr>
        <p:spPr bwMode="auto">
          <a:xfrm>
            <a:off x="3187700" y="4114800"/>
            <a:ext cx="4302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b="0">
                <a:latin typeface="Arial" panose="020B0604020202020204" pitchFamily="34" charset="0"/>
              </a:rPr>
              <a:t>112</a:t>
            </a:r>
          </a:p>
        </p:txBody>
      </p:sp>
      <p:sp>
        <p:nvSpPr>
          <p:cNvPr id="21" name="TextBox 20">
            <a:extLst>
              <a:ext uri="{FF2B5EF4-FFF2-40B4-BE49-F238E27FC236}">
                <a16:creationId xmlns:a16="http://schemas.microsoft.com/office/drawing/2014/main" id="{9D598741-4982-FA4F-9B15-B9864A9A97F8}"/>
              </a:ext>
            </a:extLst>
          </p:cNvPr>
          <p:cNvSpPr txBox="1">
            <a:spLocks noChangeArrowheads="1"/>
          </p:cNvSpPr>
          <p:nvPr/>
        </p:nvSpPr>
        <p:spPr bwMode="auto">
          <a:xfrm>
            <a:off x="3617913" y="4114800"/>
            <a:ext cx="3571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b="0">
                <a:latin typeface="Arial" panose="020B0604020202020204" pitchFamily="34" charset="0"/>
              </a:rPr>
              <a:t>85</a:t>
            </a:r>
          </a:p>
        </p:txBody>
      </p:sp>
      <p:sp>
        <p:nvSpPr>
          <p:cNvPr id="22" name="TextBox 21">
            <a:extLst>
              <a:ext uri="{FF2B5EF4-FFF2-40B4-BE49-F238E27FC236}">
                <a16:creationId xmlns:a16="http://schemas.microsoft.com/office/drawing/2014/main" id="{9C8A2D57-4D96-DA4D-A29D-74F3403E4BAF}"/>
              </a:ext>
            </a:extLst>
          </p:cNvPr>
          <p:cNvSpPr txBox="1">
            <a:spLocks noChangeArrowheads="1"/>
          </p:cNvSpPr>
          <p:nvPr/>
        </p:nvSpPr>
        <p:spPr bwMode="auto">
          <a:xfrm>
            <a:off x="2084388" y="4114800"/>
            <a:ext cx="4302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b="0">
                <a:latin typeface="Arial" panose="020B0604020202020204" pitchFamily="34" charset="0"/>
              </a:rPr>
              <a:t>112</a:t>
            </a:r>
          </a:p>
        </p:txBody>
      </p:sp>
      <p:sp>
        <p:nvSpPr>
          <p:cNvPr id="23" name="TextBox 22">
            <a:extLst>
              <a:ext uri="{FF2B5EF4-FFF2-40B4-BE49-F238E27FC236}">
                <a16:creationId xmlns:a16="http://schemas.microsoft.com/office/drawing/2014/main" id="{FE655151-1F85-7B40-9AE4-D6D043C07C4D}"/>
              </a:ext>
            </a:extLst>
          </p:cNvPr>
          <p:cNvSpPr txBox="1">
            <a:spLocks noChangeArrowheads="1"/>
          </p:cNvSpPr>
          <p:nvPr/>
        </p:nvSpPr>
        <p:spPr bwMode="auto">
          <a:xfrm>
            <a:off x="2465388" y="4114800"/>
            <a:ext cx="4302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b="0">
                <a:latin typeface="Arial" panose="020B0604020202020204" pitchFamily="34" charset="0"/>
              </a:rPr>
              <a:t>112</a:t>
            </a:r>
          </a:p>
        </p:txBody>
      </p:sp>
      <p:sp>
        <p:nvSpPr>
          <p:cNvPr id="8" name="TextBox 7">
            <a:extLst>
              <a:ext uri="{FF2B5EF4-FFF2-40B4-BE49-F238E27FC236}">
                <a16:creationId xmlns:a16="http://schemas.microsoft.com/office/drawing/2014/main" id="{663206B6-12CF-6648-A315-1210B0E6CF02}"/>
              </a:ext>
            </a:extLst>
          </p:cNvPr>
          <p:cNvSpPr txBox="1"/>
          <p:nvPr/>
        </p:nvSpPr>
        <p:spPr>
          <a:xfrm>
            <a:off x="6477000" y="4953000"/>
            <a:ext cx="2133600" cy="1384300"/>
          </a:xfrm>
          <a:prstGeom prst="rect">
            <a:avLst/>
          </a:prstGeom>
          <a:noFill/>
        </p:spPr>
        <p:txBody>
          <a:bodyPr>
            <a:spAutoFit/>
          </a:bodyPr>
          <a:lstStyle/>
          <a:p>
            <a:pPr algn="ctr" eaLnBrk="1" hangingPunct="1">
              <a:defRPr/>
            </a:pPr>
            <a:r>
              <a:rPr lang="en-US" sz="1200" b="0" dirty="0">
                <a:latin typeface="Arial" charset="0"/>
                <a:ea typeface="ＭＳ Ｐゴシック" charset="0"/>
              </a:rPr>
              <a:t>                 85    112    112</a:t>
            </a:r>
          </a:p>
          <a:p>
            <a:pPr algn="ctr" eaLnBrk="1" hangingPunct="1">
              <a:defRPr/>
            </a:pPr>
            <a:endParaRPr lang="en-US" sz="1200" b="0" dirty="0">
              <a:latin typeface="Arial" charset="0"/>
              <a:ea typeface="ＭＳ Ｐゴシック" charset="0"/>
            </a:endParaRPr>
          </a:p>
          <a:p>
            <a:pPr marL="228600" indent="-228600" algn="ctr" eaLnBrk="1" hangingPunct="1">
              <a:buFontTx/>
              <a:buAutoNum type="arabicPlain" startAt="85"/>
              <a:defRPr/>
            </a:pPr>
            <a:r>
              <a:rPr lang="en-US" sz="1200" b="0" dirty="0">
                <a:latin typeface="Arial" charset="0"/>
                <a:ea typeface="ＭＳ Ｐゴシック" charset="0"/>
              </a:rPr>
              <a:t>  85      0      85     85          </a:t>
            </a:r>
          </a:p>
          <a:p>
            <a:pPr marL="228600" indent="-228600" algn="ctr" eaLnBrk="1" hangingPunct="1">
              <a:buFontTx/>
              <a:buAutoNum type="arabicPlain" startAt="85"/>
              <a:defRPr/>
            </a:pPr>
            <a:endParaRPr lang="en-US" sz="1200" b="0" dirty="0">
              <a:latin typeface="Arial" charset="0"/>
              <a:ea typeface="ＭＳ Ｐゴシック" charset="0"/>
            </a:endParaRPr>
          </a:p>
          <a:p>
            <a:pPr marL="228600" indent="-228600" algn="ctr" eaLnBrk="1" hangingPunct="1">
              <a:buFontTx/>
              <a:buAutoNum type="arabicPlain" startAt="112"/>
              <a:defRPr/>
            </a:pPr>
            <a:r>
              <a:rPr lang="en-US" sz="1200" b="0" dirty="0">
                <a:latin typeface="Arial" charset="0"/>
                <a:ea typeface="ＭＳ Ｐゴシック" charset="0"/>
              </a:rPr>
              <a:t>  112    85    112   112</a:t>
            </a:r>
          </a:p>
          <a:p>
            <a:pPr marL="228600" indent="-228600" algn="ctr" eaLnBrk="1" hangingPunct="1">
              <a:buFontTx/>
              <a:buAutoNum type="arabicPlain" startAt="112"/>
              <a:defRPr/>
            </a:pPr>
            <a:endParaRPr lang="en-US" sz="1200" b="0" dirty="0">
              <a:latin typeface="Arial" charset="0"/>
              <a:ea typeface="ＭＳ Ｐゴシック" charset="0"/>
            </a:endParaRPr>
          </a:p>
          <a:p>
            <a:pPr algn="ctr" eaLnBrk="1" hangingPunct="1">
              <a:defRPr/>
            </a:pPr>
            <a:r>
              <a:rPr lang="en-US" sz="1200" b="0" dirty="0">
                <a:latin typeface="Arial" charset="0"/>
                <a:ea typeface="ＭＳ Ｐゴシック" charset="0"/>
              </a:rPr>
              <a:t>85   112    85   112    85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nodeType="clickEffect">
                                  <p:stCondLst>
                                    <p:cond delay="0"/>
                                  </p:stCondLst>
                                  <p:childTnLst>
                                    <p:animMotion origin="layout" path="M -4.23044E-6 2.24178E-6 L -0.32483 0.02223 " pathEditMode="relative" ptsTypes="AA">
                                      <p:cBhvr>
                                        <p:cTn id="22" dur="2000" fill="hold"/>
                                        <p:tgtEl>
                                          <p:spTgt spid="17"/>
                                        </p:tgtEl>
                                        <p:attrNameLst>
                                          <p:attrName>ppt_x</p:attrName>
                                          <p:attrName>ppt_y</p:attrName>
                                        </p:attrNameLst>
                                      </p:cBhvr>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0" presetClass="path" presetSubtype="0" accel="50000" decel="50000" fill="hold" grpId="1" nodeType="clickEffect">
                                  <p:stCondLst>
                                    <p:cond delay="0"/>
                                  </p:stCondLst>
                                  <p:childTnLst>
                                    <p:animMotion origin="layout" path="M 0 0 L 0.49141 0.0667 " pathEditMode="relative" ptsTypes="AA">
                                      <p:cBhvr>
                                        <p:cTn id="30" dur="2000" fill="hold"/>
                                        <p:tgtEl>
                                          <p:spTgt spid="6"/>
                                        </p:tgtEl>
                                        <p:attrNameLst>
                                          <p:attrName>ppt_x</p:attrName>
                                          <p:attrName>ppt_y</p:attrName>
                                        </p:attrNameLst>
                                      </p:cBhvr>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nodeType="clickEffect">
                                  <p:stCondLst>
                                    <p:cond delay="0"/>
                                  </p:stCondLst>
                                  <p:childTnLst>
                                    <p:animMotion origin="layout" path="M -0.32483 0.02223 L -0.27486 0.02223 " pathEditMode="relative" ptsTypes="AA">
                                      <p:cBhvr>
                                        <p:cTn id="34" dur="2000" fill="hold"/>
                                        <p:tgtEl>
                                          <p:spTgt spid="17"/>
                                        </p:tgtEl>
                                        <p:attrNameLst>
                                          <p:attrName>ppt_x</p:attrName>
                                          <p:attrName>ppt_y</p:attrName>
                                        </p:attrNameLst>
                                      </p:cBhvr>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0" presetClass="path" presetSubtype="0" accel="50000" decel="50000" fill="hold" grpId="1" nodeType="clickEffect">
                                  <p:stCondLst>
                                    <p:cond delay="0"/>
                                  </p:stCondLst>
                                  <p:childTnLst>
                                    <p:animMotion origin="layout" path="M 0 0 L 0.49141 0.0667 " pathEditMode="relative" ptsTypes="AA">
                                      <p:cBhvr>
                                        <p:cTn id="42" dur="2000" fill="hold"/>
                                        <p:tgtEl>
                                          <p:spTgt spid="18"/>
                                        </p:tgtEl>
                                        <p:attrNameLst>
                                          <p:attrName>ppt_x</p:attrName>
                                          <p:attrName>ppt_y</p:attrName>
                                        </p:attrNameLst>
                                      </p:cBhvr>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nodeType="clickEffect">
                                  <p:stCondLst>
                                    <p:cond delay="0"/>
                                  </p:stCondLst>
                                  <p:childTnLst>
                                    <p:animMotion origin="layout" path="M -0.27499 0.02222 L -0.23333 0.02222 " pathEditMode="relative" ptsTypes="AA">
                                      <p:cBhvr>
                                        <p:cTn id="46" dur="2000" fill="hold"/>
                                        <p:tgtEl>
                                          <p:spTgt spid="17"/>
                                        </p:tgtEl>
                                        <p:attrNameLst>
                                          <p:attrName>ppt_x</p:attrName>
                                          <p:attrName>ppt_y</p:attrName>
                                        </p:attrNameLst>
                                      </p:cBhvr>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0" presetClass="path" presetSubtype="0" accel="50000" decel="50000" fill="hold" grpId="1" nodeType="clickEffect">
                                  <p:stCondLst>
                                    <p:cond delay="0"/>
                                  </p:stCondLst>
                                  <p:childTnLst>
                                    <p:animMotion origin="layout" path="M 0 0 L 0.49141 0.0667 " pathEditMode="relative" ptsTypes="AA">
                                      <p:cBhvr>
                                        <p:cTn id="54" dur="2000" fill="hold"/>
                                        <p:tgtEl>
                                          <p:spTgt spid="19"/>
                                        </p:tgtEl>
                                        <p:attrNameLst>
                                          <p:attrName>ppt_x</p:attrName>
                                          <p:attrName>ppt_y</p:attrName>
                                        </p:attrNameLst>
                                      </p:cBhvr>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nodeType="clickEffect">
                                  <p:stCondLst>
                                    <p:cond delay="0"/>
                                  </p:stCondLst>
                                  <p:childTnLst>
                                    <p:animMotion origin="layout" path="M -0.23333 0.02222 L -0.19166 0.02222 " pathEditMode="relative" ptsTypes="AA">
                                      <p:cBhvr>
                                        <p:cTn id="58" dur="2000" fill="hold"/>
                                        <p:tgtEl>
                                          <p:spTgt spid="17"/>
                                        </p:tgtEl>
                                        <p:attrNameLst>
                                          <p:attrName>ppt_x</p:attrName>
                                          <p:attrName>ppt_y</p:attrName>
                                        </p:attrNameLst>
                                      </p:cBhvr>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0" presetClass="path" presetSubtype="0" accel="50000" decel="50000" fill="hold" grpId="1" nodeType="clickEffect">
                                  <p:stCondLst>
                                    <p:cond delay="0"/>
                                  </p:stCondLst>
                                  <p:childTnLst>
                                    <p:animMotion origin="layout" path="M 0 0 L 0.49141 0.0667 " pathEditMode="relative" ptsTypes="AA">
                                      <p:cBhvr>
                                        <p:cTn id="66" dur="2000" fill="hold"/>
                                        <p:tgtEl>
                                          <p:spTgt spid="20"/>
                                        </p:tgtEl>
                                        <p:attrNameLst>
                                          <p:attrName>ppt_x</p:attrName>
                                          <p:attrName>ppt_y</p:attrName>
                                        </p:attrNameLst>
                                      </p:cBhvr>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nodeType="clickEffect">
                                  <p:stCondLst>
                                    <p:cond delay="0"/>
                                  </p:stCondLst>
                                  <p:childTnLst>
                                    <p:animMotion origin="layout" path="M -0.19166 0.02222 L -0.14999 0.02222 " pathEditMode="relative" ptsTypes="AA">
                                      <p:cBhvr>
                                        <p:cTn id="70" dur="2000" fill="hold"/>
                                        <p:tgtEl>
                                          <p:spTgt spid="17"/>
                                        </p:tgtEl>
                                        <p:attrNameLst>
                                          <p:attrName>ppt_x</p:attrName>
                                          <p:attrName>ppt_y</p:attrName>
                                        </p:attrNameLst>
                                      </p:cBhvr>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0" presetClass="path" presetSubtype="0" accel="50000" decel="50000" fill="hold" grpId="1" nodeType="clickEffect">
                                  <p:stCondLst>
                                    <p:cond delay="0"/>
                                  </p:stCondLst>
                                  <p:childTnLst>
                                    <p:animMotion origin="layout" path="M 0 0 L 0.49141 0.0667 " pathEditMode="relative" ptsTypes="AA">
                                      <p:cBhvr>
                                        <p:cTn id="78" dur="2000" fill="hold"/>
                                        <p:tgtEl>
                                          <p:spTgt spid="21"/>
                                        </p:tgtEl>
                                        <p:attrNameLst>
                                          <p:attrName>ppt_x</p:attrName>
                                          <p:attrName>ppt_y</p:attrName>
                                        </p:attrNameLst>
                                      </p:cBhvr>
                                    </p:animMotion>
                                  </p:childTnLst>
                                </p:cTn>
                              </p:par>
                            </p:childTnLst>
                          </p:cTn>
                        </p:par>
                      </p:childTnLst>
                    </p:cTn>
                  </p:par>
                  <p:par>
                    <p:cTn id="79" fill="hold" nodeType="clickPar">
                      <p:stCondLst>
                        <p:cond delay="indefinite"/>
                      </p:stCondLst>
                      <p:childTnLst>
                        <p:par>
                          <p:cTn id="80" fill="hold" nodeType="withGroup">
                            <p:stCondLst>
                              <p:cond delay="0"/>
                            </p:stCondLst>
                            <p:childTnLst>
                              <p:par>
                                <p:cTn id="81" presetID="0" presetClass="path" presetSubtype="0" accel="50000" decel="50000" fill="hold" nodeType="clickEffect">
                                  <p:stCondLst>
                                    <p:cond delay="0"/>
                                  </p:stCondLst>
                                  <p:childTnLst>
                                    <p:animMotion origin="layout" path="M -0.15 0.02222 L -0.32725 0.06342 " pathEditMode="relative" rAng="0" ptsTypes="AA">
                                      <p:cBhvr>
                                        <p:cTn id="82" dur="2000" fill="hold"/>
                                        <p:tgtEl>
                                          <p:spTgt spid="17"/>
                                        </p:tgtEl>
                                        <p:attrNameLst>
                                          <p:attrName>ppt_x</p:attrName>
                                          <p:attrName>ppt_y</p:attrName>
                                        </p:attrNameLst>
                                      </p:cBhvr>
                                      <p:rCtr x="-8872" y="2060"/>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0" presetClass="path" presetSubtype="0" accel="50000" decel="50000" fill="hold" grpId="1" nodeType="clickEffect">
                                  <p:stCondLst>
                                    <p:cond delay="0"/>
                                  </p:stCondLst>
                                  <p:childTnLst>
                                    <p:animMotion origin="layout" path="M 1.11111E-6 1.11111E-6 L 0.49028 0.11319 " pathEditMode="relative" rAng="0" ptsTypes="AA">
                                      <p:cBhvr>
                                        <p:cTn id="90" dur="2000" fill="hold"/>
                                        <p:tgtEl>
                                          <p:spTgt spid="22"/>
                                        </p:tgtEl>
                                        <p:attrNameLst>
                                          <p:attrName>ppt_x</p:attrName>
                                          <p:attrName>ppt_y</p:attrName>
                                        </p:attrNameLst>
                                      </p:cBhvr>
                                      <p:rCtr x="24514" y="5648"/>
                                    </p:animMotion>
                                  </p:childTnLst>
                                </p:cTn>
                              </p:par>
                            </p:childTnLst>
                          </p:cTn>
                        </p:par>
                      </p:childTnLst>
                    </p:cTn>
                  </p:par>
                  <p:par>
                    <p:cTn id="91" fill="hold" nodeType="clickPar">
                      <p:stCondLst>
                        <p:cond delay="indefinite"/>
                      </p:stCondLst>
                      <p:childTnLst>
                        <p:par>
                          <p:cTn id="92" fill="hold" nodeType="withGroup">
                            <p:stCondLst>
                              <p:cond delay="0"/>
                            </p:stCondLst>
                            <p:childTnLst>
                              <p:par>
                                <p:cTn id="93" presetID="0" presetClass="path" presetSubtype="0" accel="50000" decel="50000" fill="hold" nodeType="clickEffect">
                                  <p:stCondLst>
                                    <p:cond delay="0"/>
                                  </p:stCondLst>
                                  <p:childTnLst>
                                    <p:animMotion origin="layout" path="M -0.32725 0.06342 L -0.27725 0.06342 " pathEditMode="relative" ptsTypes="AA">
                                      <p:cBhvr>
                                        <p:cTn id="94" dur="2000" fill="hold"/>
                                        <p:tgtEl>
                                          <p:spTgt spid="17"/>
                                        </p:tgtEl>
                                        <p:attrNameLst>
                                          <p:attrName>ppt_x</p:attrName>
                                          <p:attrName>ppt_y</p:attrName>
                                        </p:attrNameLst>
                                      </p:cBhvr>
                                    </p:animMotion>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0" presetClass="path" presetSubtype="0" accel="50000" decel="50000" fill="hold" grpId="1" nodeType="clickEffect">
                                  <p:stCondLst>
                                    <p:cond delay="0"/>
                                  </p:stCondLst>
                                  <p:childTnLst>
                                    <p:animMotion origin="layout" path="M 1.11111E-6 1.11111E-6 L 0.49028 0.11319 " pathEditMode="relative" rAng="0" ptsTypes="AA">
                                      <p:cBhvr>
                                        <p:cTn id="102" dur="2000" fill="hold"/>
                                        <p:tgtEl>
                                          <p:spTgt spid="23"/>
                                        </p:tgtEl>
                                        <p:attrNameLst>
                                          <p:attrName>ppt_x</p:attrName>
                                          <p:attrName>ppt_y</p:attrName>
                                        </p:attrNameLst>
                                      </p:cBhvr>
                                      <p:rCtr x="24514" y="5648"/>
                                    </p:animMotion>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8" grpId="0"/>
      <p:bldP spid="18" grpId="1"/>
      <p:bldP spid="19" grpId="0"/>
      <p:bldP spid="19" grpId="1"/>
      <p:bldP spid="20" grpId="0"/>
      <p:bldP spid="20" grpId="1"/>
      <p:bldP spid="21" grpId="0"/>
      <p:bldP spid="21" grpId="1"/>
      <p:bldP spid="22" grpId="0"/>
      <p:bldP spid="22" grpId="1"/>
      <p:bldP spid="23" grpId="0"/>
      <p:bldP spid="23" grpId="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Date Placeholder 3">
            <a:extLst>
              <a:ext uri="{FF2B5EF4-FFF2-40B4-BE49-F238E27FC236}">
                <a16:creationId xmlns:a16="http://schemas.microsoft.com/office/drawing/2014/main" id="{33556573-DD66-584E-96CD-6C292E5DADEA}"/>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44034" name="Slide Number Placeholder 5">
            <a:extLst>
              <a:ext uri="{FF2B5EF4-FFF2-40B4-BE49-F238E27FC236}">
                <a16:creationId xmlns:a16="http://schemas.microsoft.com/office/drawing/2014/main" id="{8BCF2CE6-095B-A843-BF12-DDA1FC77040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4B41DA6E-3E96-344F-A880-354F6648DD9C}" type="slidenum">
              <a:rPr lang="en-US" altLang="en-US" sz="1200" smtClean="0"/>
              <a:pPr>
                <a:spcBef>
                  <a:spcPct val="0"/>
                </a:spcBef>
                <a:buClrTx/>
                <a:buSzTx/>
                <a:buFontTx/>
                <a:buNone/>
              </a:pPr>
              <a:t>15</a:t>
            </a:fld>
            <a:endParaRPr lang="en-US" altLang="en-US" sz="1200"/>
          </a:p>
        </p:txBody>
      </p:sp>
      <p:sp>
        <p:nvSpPr>
          <p:cNvPr id="107522" name="Rectangle 2">
            <a:extLst>
              <a:ext uri="{FF2B5EF4-FFF2-40B4-BE49-F238E27FC236}">
                <a16:creationId xmlns:a16="http://schemas.microsoft.com/office/drawing/2014/main" id="{C06CB124-B929-CB4D-B789-2A2D8FE1D827}"/>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Feature Extraction</a:t>
            </a:r>
          </a:p>
        </p:txBody>
      </p:sp>
      <p:sp>
        <p:nvSpPr>
          <p:cNvPr id="44036" name="Rectangle 3">
            <a:extLst>
              <a:ext uri="{FF2B5EF4-FFF2-40B4-BE49-F238E27FC236}">
                <a16:creationId xmlns:a16="http://schemas.microsoft.com/office/drawing/2014/main" id="{6F11D8F5-153B-A544-A6EC-A1F71D6AD7CA}"/>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800"/>
              <a:t>Feature extraction is aimed at identifying locations in which particular patterns (features) occur</a:t>
            </a:r>
          </a:p>
          <a:p>
            <a:pPr lvl="1" eaLnBrk="1" hangingPunct="1">
              <a:lnSpc>
                <a:spcPct val="110000"/>
              </a:lnSpc>
            </a:pPr>
            <a:r>
              <a:rPr lang="en-US" altLang="en-US" sz="2400"/>
              <a:t>Identifying parts that could indicate objects</a:t>
            </a:r>
          </a:p>
          <a:p>
            <a:pPr lvl="2" eaLnBrk="1" hangingPunct="1">
              <a:lnSpc>
                <a:spcPct val="110000"/>
              </a:lnSpc>
            </a:pPr>
            <a:r>
              <a:rPr lang="en-US" altLang="en-US" sz="2000"/>
              <a:t>Features have to be simple so this can be done fast</a:t>
            </a:r>
          </a:p>
          <a:p>
            <a:pPr lvl="3" eaLnBrk="1" hangingPunct="1">
              <a:lnSpc>
                <a:spcPct val="110000"/>
              </a:lnSpc>
            </a:pPr>
            <a:r>
              <a:rPr lang="en-US" altLang="en-US" sz="1600"/>
              <a:t>Edgels (small parts of edges)</a:t>
            </a:r>
          </a:p>
          <a:p>
            <a:pPr lvl="3" eaLnBrk="1" hangingPunct="1">
              <a:lnSpc>
                <a:spcPct val="110000"/>
              </a:lnSpc>
            </a:pPr>
            <a:r>
              <a:rPr lang="en-US" altLang="en-US" sz="1600"/>
              <a:t>Corners</a:t>
            </a:r>
          </a:p>
          <a:p>
            <a:pPr lvl="3" eaLnBrk="1" hangingPunct="1">
              <a:lnSpc>
                <a:spcPct val="110000"/>
              </a:lnSpc>
            </a:pPr>
            <a:r>
              <a:rPr lang="en-US" altLang="en-US" sz="1600"/>
              <a:t>Texture features</a:t>
            </a:r>
          </a:p>
          <a:p>
            <a:pPr lvl="3" eaLnBrk="1" hangingPunct="1">
              <a:lnSpc>
                <a:spcPct val="110000"/>
              </a:lnSpc>
            </a:pPr>
            <a:r>
              <a:rPr lang="en-US" altLang="en-US" sz="1600"/>
              <a:t>Motion features</a:t>
            </a:r>
          </a:p>
          <a:p>
            <a:pPr lvl="3" eaLnBrk="1" hangingPunct="1">
              <a:lnSpc>
                <a:spcPct val="110000"/>
              </a:lnSpc>
            </a:pPr>
            <a:r>
              <a:rPr lang="en-US" altLang="en-US" sz="1600"/>
              <a:t>…</a:t>
            </a:r>
          </a:p>
          <a:p>
            <a:pPr lvl="1" eaLnBrk="1" hangingPunct="1">
              <a:lnSpc>
                <a:spcPct val="110000"/>
              </a:lnSpc>
            </a:pPr>
            <a:r>
              <a:rPr lang="en-US" altLang="en-US" sz="2400"/>
              <a:t>Convolution is often used for feature extraction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Date Placeholder 3">
            <a:extLst>
              <a:ext uri="{FF2B5EF4-FFF2-40B4-BE49-F238E27FC236}">
                <a16:creationId xmlns:a16="http://schemas.microsoft.com/office/drawing/2014/main" id="{E596F555-423B-584A-9CF0-B8B65A14EBB7}"/>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46082" name="Slide Number Placeholder 5">
            <a:extLst>
              <a:ext uri="{FF2B5EF4-FFF2-40B4-BE49-F238E27FC236}">
                <a16:creationId xmlns:a16="http://schemas.microsoft.com/office/drawing/2014/main" id="{DFB1811B-859A-5846-AFA0-10403F0B593D}"/>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E889E287-2A3A-1343-BBC4-5B907175C56E}" type="slidenum">
              <a:rPr lang="en-US" altLang="en-US" sz="1200" smtClean="0"/>
              <a:pPr>
                <a:spcBef>
                  <a:spcPct val="0"/>
                </a:spcBef>
                <a:buClrTx/>
                <a:buSzTx/>
                <a:buFontTx/>
                <a:buNone/>
              </a:pPr>
              <a:t>16</a:t>
            </a:fld>
            <a:endParaRPr lang="en-US" altLang="en-US" sz="1200"/>
          </a:p>
        </p:txBody>
      </p:sp>
      <p:sp>
        <p:nvSpPr>
          <p:cNvPr id="107522" name="Rectangle 2">
            <a:extLst>
              <a:ext uri="{FF2B5EF4-FFF2-40B4-BE49-F238E27FC236}">
                <a16:creationId xmlns:a16="http://schemas.microsoft.com/office/drawing/2014/main" id="{FC91E060-C591-A042-8A7D-193B83561C3A}"/>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Edge Detection</a:t>
            </a:r>
          </a:p>
        </p:txBody>
      </p:sp>
      <p:sp>
        <p:nvSpPr>
          <p:cNvPr id="107523" name="Rectangle 3">
            <a:extLst>
              <a:ext uri="{FF2B5EF4-FFF2-40B4-BE49-F238E27FC236}">
                <a16:creationId xmlns:a16="http://schemas.microsoft.com/office/drawing/2014/main" id="{F2E82689-2C58-E048-9653-DA044EFF8BED}"/>
              </a:ext>
            </a:extLst>
          </p:cNvPr>
          <p:cNvSpPr>
            <a:spLocks noGrp="1" noChangeArrowheads="1"/>
          </p:cNvSpPr>
          <p:nvPr>
            <p:ph type="body" idx="1"/>
          </p:nvPr>
        </p:nvSpPr>
        <p:spPr>
          <a:xfrm>
            <a:off x="1182688" y="2057400"/>
            <a:ext cx="7772400" cy="4535488"/>
          </a:xfrm>
        </p:spPr>
        <p:txBody>
          <a:bodyPr/>
          <a:lstStyle/>
          <a:p>
            <a:pPr eaLnBrk="1" hangingPunct="1">
              <a:lnSpc>
                <a:spcPct val="110000"/>
              </a:lnSpc>
              <a:buFont typeface="Wingdings" charset="0"/>
              <a:buChar char="n"/>
              <a:defRPr/>
            </a:pPr>
            <a:r>
              <a:rPr lang="en-US" sz="2800" dirty="0">
                <a:cs typeface="+mn-cs"/>
              </a:rPr>
              <a:t>Edges are some of the most prominent low-level features</a:t>
            </a:r>
          </a:p>
          <a:p>
            <a:pPr lvl="1" eaLnBrk="1" hangingPunct="1">
              <a:lnSpc>
                <a:spcPct val="110000"/>
              </a:lnSpc>
              <a:buFont typeface="Wingdings" charset="0"/>
              <a:buChar char="n"/>
              <a:defRPr/>
            </a:pPr>
            <a:r>
              <a:rPr lang="en-US" sz="2400" dirty="0"/>
              <a:t>Edges make up the outline of most objects</a:t>
            </a:r>
          </a:p>
          <a:p>
            <a:pPr lvl="1" eaLnBrk="1" hangingPunct="1">
              <a:lnSpc>
                <a:spcPct val="110000"/>
              </a:lnSpc>
              <a:buFont typeface="Wingdings" charset="0"/>
              <a:buChar char="n"/>
              <a:defRPr/>
            </a:pPr>
            <a:r>
              <a:rPr lang="en-US" sz="2400" dirty="0"/>
              <a:t>Edges separate geometric shapes</a:t>
            </a:r>
          </a:p>
          <a:p>
            <a:pPr eaLnBrk="1" hangingPunct="1">
              <a:lnSpc>
                <a:spcPct val="110000"/>
              </a:lnSpc>
              <a:buFont typeface="Wingdings" charset="0"/>
              <a:buChar char="n"/>
              <a:defRPr/>
            </a:pPr>
            <a:r>
              <a:rPr lang="en-US" sz="2800" dirty="0">
                <a:cs typeface="+mn-cs"/>
              </a:rPr>
              <a:t>Edge detection using convolution requires edge templates</a:t>
            </a:r>
          </a:p>
          <a:p>
            <a:pPr lvl="1" eaLnBrk="1" hangingPunct="1">
              <a:lnSpc>
                <a:spcPct val="110000"/>
              </a:lnSpc>
              <a:buFont typeface="Wingdings" charset="0"/>
              <a:buChar char="n"/>
              <a:defRPr/>
            </a:pPr>
            <a:r>
              <a:rPr lang="en-US" sz="2400" dirty="0"/>
              <a:t>Edge templates should look like edges</a:t>
            </a:r>
            <a:endParaRPr lang="en-US" sz="2000" dirty="0"/>
          </a:p>
          <a:p>
            <a:pPr lvl="2" eaLnBrk="1" hangingPunct="1">
              <a:lnSpc>
                <a:spcPct val="110000"/>
              </a:lnSpc>
              <a:buFont typeface="Wingdings" charset="0"/>
              <a:buChar char="n"/>
              <a:defRPr/>
            </a:pPr>
            <a:r>
              <a:rPr lang="en-US" sz="2000" dirty="0"/>
              <a:t>Normalized templates average to 0</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Date Placeholder 3">
            <a:extLst>
              <a:ext uri="{FF2B5EF4-FFF2-40B4-BE49-F238E27FC236}">
                <a16:creationId xmlns:a16="http://schemas.microsoft.com/office/drawing/2014/main" id="{E02B2040-F660-8046-B816-75B4428E118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48130" name="Slide Number Placeholder 5">
            <a:extLst>
              <a:ext uri="{FF2B5EF4-FFF2-40B4-BE49-F238E27FC236}">
                <a16:creationId xmlns:a16="http://schemas.microsoft.com/office/drawing/2014/main" id="{670C248F-8433-4144-8D4A-78D9C854411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DCD6EFB6-875C-E243-BFA2-FF1C3B8FC638}" type="slidenum">
              <a:rPr lang="en-US" altLang="en-US" sz="1200" smtClean="0"/>
              <a:pPr>
                <a:spcBef>
                  <a:spcPct val="0"/>
                </a:spcBef>
                <a:buClrTx/>
                <a:buSzTx/>
                <a:buFontTx/>
                <a:buNone/>
              </a:pPr>
              <a:t>17</a:t>
            </a:fld>
            <a:endParaRPr lang="en-US" altLang="en-US" sz="1200"/>
          </a:p>
        </p:txBody>
      </p:sp>
      <p:sp>
        <p:nvSpPr>
          <p:cNvPr id="107522" name="Rectangle 2">
            <a:extLst>
              <a:ext uri="{FF2B5EF4-FFF2-40B4-BE49-F238E27FC236}">
                <a16:creationId xmlns:a16="http://schemas.microsoft.com/office/drawing/2014/main" id="{14AD60B1-5D87-A54A-9A79-353516E6516E}"/>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Edge Templates</a:t>
            </a:r>
          </a:p>
        </p:txBody>
      </p:sp>
      <p:sp>
        <p:nvSpPr>
          <p:cNvPr id="107523" name="Rectangle 3">
            <a:extLst>
              <a:ext uri="{FF2B5EF4-FFF2-40B4-BE49-F238E27FC236}">
                <a16:creationId xmlns:a16="http://schemas.microsoft.com/office/drawing/2014/main" id="{8A179A00-637E-7B4A-85E0-572654F63FA0}"/>
              </a:ext>
            </a:extLst>
          </p:cNvPr>
          <p:cNvSpPr>
            <a:spLocks noGrp="1" noChangeArrowheads="1"/>
          </p:cNvSpPr>
          <p:nvPr>
            <p:ph type="body" idx="1"/>
          </p:nvPr>
        </p:nvSpPr>
        <p:spPr>
          <a:xfrm>
            <a:off x="1182688" y="2057400"/>
            <a:ext cx="7772400" cy="4535488"/>
          </a:xfrm>
        </p:spPr>
        <p:txBody>
          <a:bodyPr/>
          <a:lstStyle/>
          <a:p>
            <a:pPr eaLnBrk="1" hangingPunct="1">
              <a:lnSpc>
                <a:spcPct val="110000"/>
              </a:lnSpc>
              <a:buFont typeface="Wingdings" charset="0"/>
              <a:buChar char="n"/>
              <a:defRPr/>
            </a:pPr>
            <a:r>
              <a:rPr lang="en-US" sz="2800" dirty="0">
                <a:cs typeface="+mn-cs"/>
              </a:rPr>
              <a:t>Edge templates can be distinguished based on their size and how sensitive to orientation they are</a:t>
            </a:r>
          </a:p>
          <a:p>
            <a:pPr lvl="1" eaLnBrk="1" hangingPunct="1">
              <a:lnSpc>
                <a:spcPct val="110000"/>
              </a:lnSpc>
              <a:buFont typeface="Wingdings" charset="0"/>
              <a:buChar char="n"/>
              <a:defRPr/>
            </a:pPr>
            <a:r>
              <a:rPr lang="en-US" sz="2400" dirty="0"/>
              <a:t>Roberts templates</a:t>
            </a:r>
          </a:p>
          <a:p>
            <a:pPr lvl="1" eaLnBrk="1" hangingPunct="1">
              <a:lnSpc>
                <a:spcPct val="110000"/>
              </a:lnSpc>
              <a:buFont typeface="Wingdings" charset="0"/>
              <a:buChar char="n"/>
              <a:defRPr/>
            </a:pPr>
            <a:endParaRPr lang="en-US" sz="2400" dirty="0"/>
          </a:p>
          <a:p>
            <a:pPr lvl="1" eaLnBrk="1" hangingPunct="1">
              <a:lnSpc>
                <a:spcPct val="110000"/>
              </a:lnSpc>
              <a:buFont typeface="Wingdings" charset="0"/>
              <a:buChar char="n"/>
              <a:defRPr/>
            </a:pPr>
            <a:r>
              <a:rPr lang="en-US" sz="2400" dirty="0"/>
              <a:t>Pewit templates</a:t>
            </a:r>
          </a:p>
          <a:p>
            <a:pPr lvl="1" eaLnBrk="1" hangingPunct="1">
              <a:lnSpc>
                <a:spcPct val="110000"/>
              </a:lnSpc>
              <a:buFont typeface="Wingdings" charset="0"/>
              <a:buChar char="n"/>
              <a:defRPr/>
            </a:pPr>
            <a:endParaRPr lang="en-US" sz="2400" dirty="0"/>
          </a:p>
          <a:p>
            <a:pPr lvl="1" eaLnBrk="1" hangingPunct="1">
              <a:lnSpc>
                <a:spcPct val="110000"/>
              </a:lnSpc>
              <a:buFont typeface="Wingdings" charset="0"/>
              <a:buChar char="n"/>
              <a:defRPr/>
            </a:pPr>
            <a:endParaRPr lang="en-US" sz="2400" dirty="0"/>
          </a:p>
          <a:p>
            <a:pPr lvl="1" eaLnBrk="1" hangingPunct="1">
              <a:lnSpc>
                <a:spcPct val="110000"/>
              </a:lnSpc>
              <a:buFont typeface="Wingdings" charset="0"/>
              <a:buChar char="n"/>
              <a:defRPr/>
            </a:pPr>
            <a:r>
              <a:rPr lang="en-US" sz="2400" dirty="0" err="1"/>
              <a:t>Sobel</a:t>
            </a:r>
            <a:r>
              <a:rPr lang="en-US" sz="2400" dirty="0"/>
              <a:t> templates</a:t>
            </a:r>
          </a:p>
        </p:txBody>
      </p:sp>
      <p:graphicFrame>
        <p:nvGraphicFramePr>
          <p:cNvPr id="2" name="Table 1">
            <a:extLst>
              <a:ext uri="{FF2B5EF4-FFF2-40B4-BE49-F238E27FC236}">
                <a16:creationId xmlns:a16="http://schemas.microsoft.com/office/drawing/2014/main" id="{A6901538-C997-DC4E-82A1-60383A761720}"/>
              </a:ext>
            </a:extLst>
          </p:cNvPr>
          <p:cNvGraphicFramePr>
            <a:graphicFrameLocks noGrp="1"/>
          </p:cNvGraphicFramePr>
          <p:nvPr/>
        </p:nvGraphicFramePr>
        <p:xfrm>
          <a:off x="4800600" y="3733800"/>
          <a:ext cx="685800" cy="549276"/>
        </p:xfrm>
        <a:graphic>
          <a:graphicData uri="http://schemas.openxmlformats.org/drawingml/2006/table">
            <a:tbl>
              <a:tblPr>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tblGrid>
              <a:tr h="274638">
                <a:tc>
                  <a:txBody>
                    <a:bodyPr/>
                    <a:lstStyle/>
                    <a:p>
                      <a:pPr algn="ctr"/>
                      <a:r>
                        <a:rPr lang="en-US" sz="1200" dirty="0"/>
                        <a:t>0</a:t>
                      </a:r>
                    </a:p>
                  </a:txBody>
                  <a:tcPr marT="45773" marB="4577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773" marB="4577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74638">
                <a:tc>
                  <a:txBody>
                    <a:bodyPr/>
                    <a:lstStyle/>
                    <a:p>
                      <a:pPr algn="ctr"/>
                      <a:r>
                        <a:rPr lang="en-US" sz="1200" dirty="0"/>
                        <a:t>-1</a:t>
                      </a:r>
                    </a:p>
                  </a:txBody>
                  <a:tcPr marT="45773" marB="4577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773" marB="4577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a:extLst>
              <a:ext uri="{FF2B5EF4-FFF2-40B4-BE49-F238E27FC236}">
                <a16:creationId xmlns:a16="http://schemas.microsoft.com/office/drawing/2014/main" id="{225ABD95-5321-C94C-A0BE-50CE1D47606B}"/>
              </a:ext>
            </a:extLst>
          </p:cNvPr>
          <p:cNvGraphicFramePr>
            <a:graphicFrameLocks noGrp="1"/>
          </p:cNvGraphicFramePr>
          <p:nvPr/>
        </p:nvGraphicFramePr>
        <p:xfrm>
          <a:off x="5715000" y="3733800"/>
          <a:ext cx="685800" cy="549276"/>
        </p:xfrm>
        <a:graphic>
          <a:graphicData uri="http://schemas.openxmlformats.org/drawingml/2006/table">
            <a:tbl>
              <a:tblPr>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tblGrid>
              <a:tr h="274638">
                <a:tc>
                  <a:txBody>
                    <a:bodyPr/>
                    <a:lstStyle/>
                    <a:p>
                      <a:pPr algn="ctr"/>
                      <a:r>
                        <a:rPr lang="en-US" sz="1200" dirty="0"/>
                        <a:t>1</a:t>
                      </a:r>
                    </a:p>
                  </a:txBody>
                  <a:tcPr marT="45773" marB="4577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773" marB="4577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74638">
                <a:tc>
                  <a:txBody>
                    <a:bodyPr/>
                    <a:lstStyle/>
                    <a:p>
                      <a:pPr algn="ctr"/>
                      <a:r>
                        <a:rPr lang="en-US" sz="1200" dirty="0"/>
                        <a:t>0</a:t>
                      </a:r>
                    </a:p>
                  </a:txBody>
                  <a:tcPr marT="45773" marB="4577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773" marB="4577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3FC629E3-A52B-DF43-B5C0-9AC9CAAD851E}"/>
              </a:ext>
            </a:extLst>
          </p:cNvPr>
          <p:cNvGraphicFramePr>
            <a:graphicFrameLocks noGrp="1"/>
          </p:cNvGraphicFramePr>
          <p:nvPr/>
        </p:nvGraphicFramePr>
        <p:xfrm>
          <a:off x="4495800" y="4648200"/>
          <a:ext cx="990600" cy="822378"/>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a:extLst>
              <a:ext uri="{FF2B5EF4-FFF2-40B4-BE49-F238E27FC236}">
                <a16:creationId xmlns:a16="http://schemas.microsoft.com/office/drawing/2014/main" id="{EFF1D2CF-B7C8-B74B-B2B0-78F6200211D6}"/>
              </a:ext>
            </a:extLst>
          </p:cNvPr>
          <p:cNvGraphicFramePr>
            <a:graphicFrameLocks noGrp="1"/>
          </p:cNvGraphicFramePr>
          <p:nvPr/>
        </p:nvGraphicFramePr>
        <p:xfrm>
          <a:off x="5562600" y="4648200"/>
          <a:ext cx="990600" cy="822378"/>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74108">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0" name="Table 9">
            <a:extLst>
              <a:ext uri="{FF2B5EF4-FFF2-40B4-BE49-F238E27FC236}">
                <a16:creationId xmlns:a16="http://schemas.microsoft.com/office/drawing/2014/main" id="{FE992EE9-1925-2548-8E02-EE40969978D2}"/>
              </a:ext>
            </a:extLst>
          </p:cNvPr>
          <p:cNvGraphicFramePr>
            <a:graphicFrameLocks noGrp="1"/>
          </p:cNvGraphicFramePr>
          <p:nvPr/>
        </p:nvGraphicFramePr>
        <p:xfrm>
          <a:off x="7696200" y="4648200"/>
          <a:ext cx="990600" cy="822378"/>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274108">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FB007244-5F40-924C-A98F-6877BFFAF497}"/>
              </a:ext>
            </a:extLst>
          </p:cNvPr>
          <p:cNvGraphicFramePr>
            <a:graphicFrameLocks noGrp="1"/>
          </p:cNvGraphicFramePr>
          <p:nvPr/>
        </p:nvGraphicFramePr>
        <p:xfrm>
          <a:off x="6629400" y="4648200"/>
          <a:ext cx="990600" cy="822378"/>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74108">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E2C1C9A6-F845-DD43-901A-C779A97B7CF5}"/>
              </a:ext>
            </a:extLst>
          </p:cNvPr>
          <p:cNvGraphicFramePr>
            <a:graphicFrameLocks noGrp="1"/>
          </p:cNvGraphicFramePr>
          <p:nvPr/>
        </p:nvGraphicFramePr>
        <p:xfrm>
          <a:off x="4495800" y="5715000"/>
          <a:ext cx="990600" cy="822378"/>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74108">
                <a:tc>
                  <a:txBody>
                    <a:bodyPr/>
                    <a:lstStyle/>
                    <a:p>
                      <a:pPr algn="ctr"/>
                      <a:r>
                        <a:rPr lang="en-US" sz="1200" dirty="0"/>
                        <a:t>2</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-2</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3" name="Table 12">
            <a:extLst>
              <a:ext uri="{FF2B5EF4-FFF2-40B4-BE49-F238E27FC236}">
                <a16:creationId xmlns:a16="http://schemas.microsoft.com/office/drawing/2014/main" id="{E91F373B-1295-194D-BA14-EB71279650D1}"/>
              </a:ext>
            </a:extLst>
          </p:cNvPr>
          <p:cNvGraphicFramePr>
            <a:graphicFrameLocks noGrp="1"/>
          </p:cNvGraphicFramePr>
          <p:nvPr/>
        </p:nvGraphicFramePr>
        <p:xfrm>
          <a:off x="5562600" y="5715000"/>
          <a:ext cx="990600" cy="822378"/>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2</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74108">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-2</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4" name="Table 13">
            <a:extLst>
              <a:ext uri="{FF2B5EF4-FFF2-40B4-BE49-F238E27FC236}">
                <a16:creationId xmlns:a16="http://schemas.microsoft.com/office/drawing/2014/main" id="{94E2B5A1-EA08-364D-B389-04B55A354051}"/>
              </a:ext>
            </a:extLst>
          </p:cNvPr>
          <p:cNvGraphicFramePr>
            <a:graphicFrameLocks noGrp="1"/>
          </p:cNvGraphicFramePr>
          <p:nvPr/>
        </p:nvGraphicFramePr>
        <p:xfrm>
          <a:off x="7696200" y="5715000"/>
          <a:ext cx="990600" cy="822378"/>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274108">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2</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74108">
                <a:tc>
                  <a:txBody>
                    <a:bodyPr/>
                    <a:lstStyle/>
                    <a:p>
                      <a:pPr algn="ctr"/>
                      <a:r>
                        <a:rPr lang="en-US" sz="1200" dirty="0"/>
                        <a:t>-2</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5" name="Table 14">
            <a:extLst>
              <a:ext uri="{FF2B5EF4-FFF2-40B4-BE49-F238E27FC236}">
                <a16:creationId xmlns:a16="http://schemas.microsoft.com/office/drawing/2014/main" id="{355AC6A4-4E01-3D4C-B74E-7908196FAF92}"/>
              </a:ext>
            </a:extLst>
          </p:cNvPr>
          <p:cNvGraphicFramePr>
            <a:graphicFrameLocks noGrp="1"/>
          </p:cNvGraphicFramePr>
          <p:nvPr/>
        </p:nvGraphicFramePr>
        <p:xfrm>
          <a:off x="6629400" y="5715000"/>
          <a:ext cx="990600" cy="822378"/>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274108">
                <a:tc>
                  <a:txBody>
                    <a:bodyPr/>
                    <a:lstStyle/>
                    <a:p>
                      <a:pPr algn="ctr"/>
                      <a:r>
                        <a:rPr lang="en-US" sz="1200" dirty="0"/>
                        <a:t>2</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74108">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-2</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75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Date Placeholder 3">
            <a:extLst>
              <a:ext uri="{FF2B5EF4-FFF2-40B4-BE49-F238E27FC236}">
                <a16:creationId xmlns:a16="http://schemas.microsoft.com/office/drawing/2014/main" id="{8609E663-DFBA-D146-9440-E19FD437576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50178" name="Slide Number Placeholder 5">
            <a:extLst>
              <a:ext uri="{FF2B5EF4-FFF2-40B4-BE49-F238E27FC236}">
                <a16:creationId xmlns:a16="http://schemas.microsoft.com/office/drawing/2014/main" id="{67BE41A4-329C-0540-9785-27398A4D9C7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D3AD741D-ACC3-C341-B037-8963E901EF57}" type="slidenum">
              <a:rPr lang="en-US" altLang="en-US" sz="1200" smtClean="0"/>
              <a:pPr>
                <a:spcBef>
                  <a:spcPct val="0"/>
                </a:spcBef>
                <a:buClrTx/>
                <a:buSzTx/>
                <a:buFontTx/>
                <a:buNone/>
              </a:pPr>
              <a:t>18</a:t>
            </a:fld>
            <a:endParaRPr lang="en-US" altLang="en-US" sz="1200"/>
          </a:p>
        </p:txBody>
      </p:sp>
      <p:sp>
        <p:nvSpPr>
          <p:cNvPr id="107522" name="Rectangle 2">
            <a:extLst>
              <a:ext uri="{FF2B5EF4-FFF2-40B4-BE49-F238E27FC236}">
                <a16:creationId xmlns:a16="http://schemas.microsoft.com/office/drawing/2014/main" id="{072A7A8E-22AA-614D-A62E-CA3AB704B117}"/>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Edge Templates</a:t>
            </a:r>
          </a:p>
        </p:txBody>
      </p:sp>
      <p:sp>
        <p:nvSpPr>
          <p:cNvPr id="107523" name="Rectangle 3">
            <a:extLst>
              <a:ext uri="{FF2B5EF4-FFF2-40B4-BE49-F238E27FC236}">
                <a16:creationId xmlns:a16="http://schemas.microsoft.com/office/drawing/2014/main" id="{789052CB-3C18-4A4C-988D-FE195C2C31C8}"/>
              </a:ext>
            </a:extLst>
          </p:cNvPr>
          <p:cNvSpPr>
            <a:spLocks noGrp="1" noChangeArrowheads="1"/>
          </p:cNvSpPr>
          <p:nvPr>
            <p:ph type="body" idx="1"/>
          </p:nvPr>
        </p:nvSpPr>
        <p:spPr>
          <a:xfrm>
            <a:off x="1182688" y="2057400"/>
            <a:ext cx="7772400" cy="4535488"/>
          </a:xfrm>
        </p:spPr>
        <p:txBody>
          <a:bodyPr/>
          <a:lstStyle/>
          <a:p>
            <a:pPr eaLnBrk="1" hangingPunct="1">
              <a:lnSpc>
                <a:spcPct val="110000"/>
              </a:lnSpc>
              <a:buFont typeface="Wingdings" charset="0"/>
              <a:buChar char="n"/>
              <a:defRPr/>
            </a:pPr>
            <a:r>
              <a:rPr lang="en-US" sz="2800" dirty="0">
                <a:cs typeface="+mn-cs"/>
              </a:rPr>
              <a:t>Using just horizontal and vertical templates it is possible to estimate edge angles</a:t>
            </a:r>
          </a:p>
          <a:p>
            <a:pPr lvl="1" eaLnBrk="1" hangingPunct="1">
              <a:lnSpc>
                <a:spcPct val="110000"/>
              </a:lnSpc>
              <a:buFont typeface="Wingdings" charset="0"/>
              <a:buChar char="n"/>
              <a:defRPr/>
            </a:pPr>
            <a:r>
              <a:rPr lang="en-US" sz="2000" dirty="0"/>
              <a:t>Horizontal cross-correlation is proportional to the horizontal component (cosine of the angle)</a:t>
            </a:r>
          </a:p>
          <a:p>
            <a:pPr lvl="1" eaLnBrk="1" hangingPunct="1">
              <a:lnSpc>
                <a:spcPct val="110000"/>
              </a:lnSpc>
              <a:buFont typeface="Wingdings" charset="0"/>
              <a:buChar char="n"/>
              <a:defRPr/>
            </a:pPr>
            <a:r>
              <a:rPr lang="en-US" sz="2000" dirty="0"/>
              <a:t>Vertical cross-correlation is proportional to the vertical component (sine of the angle)</a:t>
            </a:r>
          </a:p>
          <a:p>
            <a:pPr lvl="1" eaLnBrk="1" hangingPunct="1">
              <a:lnSpc>
                <a:spcPct val="110000"/>
              </a:lnSpc>
              <a:buFont typeface="Wingdings" charset="0"/>
              <a:buChar char="n"/>
              <a:defRPr/>
            </a:pPr>
            <a:endParaRPr lang="en-US" sz="2400" dirty="0"/>
          </a:p>
          <a:p>
            <a:pPr eaLnBrk="1" hangingPunct="1">
              <a:lnSpc>
                <a:spcPct val="110000"/>
              </a:lnSpc>
              <a:buFont typeface="Wingdings" charset="0"/>
              <a:buChar char="n"/>
              <a:defRPr/>
            </a:pPr>
            <a:r>
              <a:rPr lang="en-US" sz="2800" dirty="0">
                <a:cs typeface="+mn-cs"/>
              </a:rPr>
              <a:t>Orientation-independent edge templates</a:t>
            </a:r>
          </a:p>
          <a:p>
            <a:pPr lvl="1" eaLnBrk="1" hangingPunct="1">
              <a:lnSpc>
                <a:spcPct val="110000"/>
              </a:lnSpc>
              <a:buFont typeface="Wingdings" charset="0"/>
              <a:buChar char="n"/>
              <a:defRPr/>
            </a:pPr>
            <a:r>
              <a:rPr lang="en-US" sz="2400" dirty="0" err="1"/>
              <a:t>Laplacian</a:t>
            </a:r>
            <a:r>
              <a:rPr lang="en-US" sz="2400" dirty="0"/>
              <a:t> template</a:t>
            </a:r>
          </a:p>
          <a:p>
            <a:pPr lvl="1" eaLnBrk="1" hangingPunct="1">
              <a:lnSpc>
                <a:spcPct val="110000"/>
              </a:lnSpc>
              <a:buFont typeface="Wingdings" charset="0"/>
              <a:buChar char="n"/>
              <a:defRPr/>
            </a:pPr>
            <a:endParaRPr lang="en-US" sz="2400" dirty="0"/>
          </a:p>
          <a:p>
            <a:pPr lvl="1" eaLnBrk="1" hangingPunct="1">
              <a:lnSpc>
                <a:spcPct val="110000"/>
              </a:lnSpc>
              <a:buFont typeface="Wingdings" charset="0"/>
              <a:buChar char="n"/>
              <a:defRPr/>
            </a:pPr>
            <a:endParaRPr lang="en-US" sz="2400" dirty="0"/>
          </a:p>
          <a:p>
            <a:pPr lvl="1" eaLnBrk="1" hangingPunct="1">
              <a:lnSpc>
                <a:spcPct val="110000"/>
              </a:lnSpc>
              <a:buFont typeface="Wingdings" charset="0"/>
              <a:buChar char="n"/>
              <a:defRPr/>
            </a:pPr>
            <a:r>
              <a:rPr lang="en-US" sz="2400" dirty="0" err="1"/>
              <a:t>Sobel</a:t>
            </a:r>
            <a:r>
              <a:rPr lang="en-US" sz="2400" dirty="0"/>
              <a:t> templates</a:t>
            </a:r>
          </a:p>
        </p:txBody>
      </p:sp>
      <p:graphicFrame>
        <p:nvGraphicFramePr>
          <p:cNvPr id="12" name="Table 11">
            <a:extLst>
              <a:ext uri="{FF2B5EF4-FFF2-40B4-BE49-F238E27FC236}">
                <a16:creationId xmlns:a16="http://schemas.microsoft.com/office/drawing/2014/main" id="{9628CE47-DFE3-D14E-AB48-889E15FD953F}"/>
              </a:ext>
            </a:extLst>
          </p:cNvPr>
          <p:cNvGraphicFramePr>
            <a:graphicFrameLocks noGrp="1"/>
          </p:cNvGraphicFramePr>
          <p:nvPr/>
        </p:nvGraphicFramePr>
        <p:xfrm>
          <a:off x="5181600" y="5638800"/>
          <a:ext cx="990600" cy="822378"/>
        </p:xfrm>
        <a:graphic>
          <a:graphicData uri="http://schemas.openxmlformats.org/drawingml/2006/table">
            <a:tbl>
              <a:tblPr>
                <a:tableStyleId>{5C22544A-7EE6-4342-B048-85BDC9FD1C3A}</a:tableStyleId>
              </a:tblPr>
              <a:tblGrid>
                <a:gridCol w="330200">
                  <a:extLst>
                    <a:ext uri="{9D8B030D-6E8A-4147-A177-3AD203B41FA5}">
                      <a16:colId xmlns:a16="http://schemas.microsoft.com/office/drawing/2014/main" val="20000"/>
                    </a:ext>
                  </a:extLst>
                </a:gridCol>
                <a:gridCol w="330200">
                  <a:extLst>
                    <a:ext uri="{9D8B030D-6E8A-4147-A177-3AD203B41FA5}">
                      <a16:colId xmlns:a16="http://schemas.microsoft.com/office/drawing/2014/main" val="20001"/>
                    </a:ext>
                  </a:extLst>
                </a:gridCol>
                <a:gridCol w="330200">
                  <a:extLst>
                    <a:ext uri="{9D8B030D-6E8A-4147-A177-3AD203B41FA5}">
                      <a16:colId xmlns:a16="http://schemas.microsoft.com/office/drawing/2014/main" val="20002"/>
                    </a:ext>
                  </a:extLst>
                </a:gridCol>
              </a:tblGrid>
              <a:tr h="274108">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274108">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4</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274108">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-1</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0</a:t>
                      </a:r>
                    </a:p>
                  </a:txBody>
                  <a:tcPr marT="45623" marB="45623">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6" name="Object 5">
            <a:extLst>
              <a:ext uri="{FF2B5EF4-FFF2-40B4-BE49-F238E27FC236}">
                <a16:creationId xmlns:a16="http://schemas.microsoft.com/office/drawing/2014/main" id="{59FA2979-B31C-AC41-A3E3-ED0CFD48FD1E}"/>
              </a:ext>
            </a:extLst>
          </p:cNvPr>
          <p:cNvGraphicFramePr>
            <a:graphicFrameLocks noChangeAspect="1"/>
          </p:cNvGraphicFramePr>
          <p:nvPr/>
        </p:nvGraphicFramePr>
        <p:xfrm>
          <a:off x="2209800" y="4527550"/>
          <a:ext cx="4725988" cy="501650"/>
        </p:xfrm>
        <a:graphic>
          <a:graphicData uri="http://schemas.openxmlformats.org/presentationml/2006/ole">
            <mc:AlternateContent xmlns:mc="http://schemas.openxmlformats.org/markup-compatibility/2006">
              <mc:Choice xmlns:v="urn:schemas-microsoft-com:vml" Requires="v">
                <p:oleObj spid="_x0000_s50213" name="Equation" r:id="rId4" imgW="2273300" imgH="241300" progId="Equation.3">
                  <p:embed/>
                </p:oleObj>
              </mc:Choice>
              <mc:Fallback>
                <p:oleObj name="Equation" r:id="rId4" imgW="22733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4527550"/>
                        <a:ext cx="47259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752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752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5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Date Placeholder 3">
            <a:extLst>
              <a:ext uri="{FF2B5EF4-FFF2-40B4-BE49-F238E27FC236}">
                <a16:creationId xmlns:a16="http://schemas.microsoft.com/office/drawing/2014/main" id="{6836E727-DFD3-C24F-85B3-A721DE3DDFFE}"/>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52226" name="Slide Number Placeholder 5">
            <a:extLst>
              <a:ext uri="{FF2B5EF4-FFF2-40B4-BE49-F238E27FC236}">
                <a16:creationId xmlns:a16="http://schemas.microsoft.com/office/drawing/2014/main" id="{61B0779F-E4ED-B34C-BC15-8BFE2601444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14CE2947-4568-7541-A856-16B1F76998D6}" type="slidenum">
              <a:rPr lang="en-US" altLang="en-US" sz="1200" smtClean="0"/>
              <a:pPr>
                <a:spcBef>
                  <a:spcPct val="0"/>
                </a:spcBef>
                <a:buClrTx/>
                <a:buSzTx/>
                <a:buFontTx/>
                <a:buNone/>
              </a:pPr>
              <a:t>19</a:t>
            </a:fld>
            <a:endParaRPr lang="en-US" altLang="en-US" sz="1200"/>
          </a:p>
        </p:txBody>
      </p:sp>
      <p:sp>
        <p:nvSpPr>
          <p:cNvPr id="107522" name="Rectangle 2">
            <a:extLst>
              <a:ext uri="{FF2B5EF4-FFF2-40B4-BE49-F238E27FC236}">
                <a16:creationId xmlns:a16="http://schemas.microsoft.com/office/drawing/2014/main" id="{1B4AE730-A9A1-F347-B7D1-F6CA5C95A3A3}"/>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Edge Detection</a:t>
            </a:r>
          </a:p>
        </p:txBody>
      </p:sp>
      <p:sp>
        <p:nvSpPr>
          <p:cNvPr id="107523" name="Rectangle 3">
            <a:extLst>
              <a:ext uri="{FF2B5EF4-FFF2-40B4-BE49-F238E27FC236}">
                <a16:creationId xmlns:a16="http://schemas.microsoft.com/office/drawing/2014/main" id="{6E01E00A-D905-AA45-BDE3-4C1FA067A726}"/>
              </a:ext>
            </a:extLst>
          </p:cNvPr>
          <p:cNvSpPr>
            <a:spLocks noGrp="1" noChangeArrowheads="1"/>
          </p:cNvSpPr>
          <p:nvPr>
            <p:ph type="body" idx="1"/>
          </p:nvPr>
        </p:nvSpPr>
        <p:spPr>
          <a:xfrm>
            <a:off x="1182688" y="2017713"/>
            <a:ext cx="7772400" cy="4535487"/>
          </a:xfrm>
        </p:spPr>
        <p:txBody>
          <a:bodyPr/>
          <a:lstStyle/>
          <a:p>
            <a:pPr eaLnBrk="1" hangingPunct="1">
              <a:lnSpc>
                <a:spcPct val="110000"/>
              </a:lnSpc>
              <a:buFont typeface="Wingdings" charset="0"/>
              <a:buChar char="n"/>
              <a:defRPr/>
            </a:pPr>
            <a:r>
              <a:rPr lang="en-US" sz="2600" dirty="0">
                <a:cs typeface="+mn-cs"/>
              </a:rPr>
              <a:t>Different edge detectors have different strengths</a:t>
            </a:r>
          </a:p>
          <a:p>
            <a:pPr lvl="1" eaLnBrk="1" hangingPunct="1">
              <a:lnSpc>
                <a:spcPct val="110000"/>
              </a:lnSpc>
              <a:buFont typeface="Wingdings" charset="0"/>
              <a:buChar char="n"/>
              <a:defRPr/>
            </a:pPr>
            <a:r>
              <a:rPr lang="en-US" sz="2400" dirty="0"/>
              <a:t>Roberts:</a:t>
            </a:r>
          </a:p>
          <a:p>
            <a:pPr lvl="2" eaLnBrk="1" hangingPunct="1">
              <a:lnSpc>
                <a:spcPct val="110000"/>
              </a:lnSpc>
              <a:buFont typeface="Wingdings" charset="0"/>
              <a:buChar char="n"/>
              <a:defRPr/>
            </a:pPr>
            <a:endParaRPr lang="en-US" sz="1800" dirty="0"/>
          </a:p>
          <a:p>
            <a:pPr lvl="2" eaLnBrk="1" hangingPunct="1">
              <a:lnSpc>
                <a:spcPct val="110000"/>
              </a:lnSpc>
              <a:buFont typeface="Wingdings" charset="0"/>
              <a:buChar char="n"/>
              <a:defRPr/>
            </a:pPr>
            <a:endParaRPr lang="en-US" sz="1800" dirty="0"/>
          </a:p>
          <a:p>
            <a:pPr lvl="2" eaLnBrk="1" hangingPunct="1">
              <a:lnSpc>
                <a:spcPct val="110000"/>
              </a:lnSpc>
              <a:buFont typeface="Wingdings" charset="0"/>
              <a:buChar char="n"/>
              <a:defRPr/>
            </a:pPr>
            <a:endParaRPr lang="en-US" sz="2000" dirty="0"/>
          </a:p>
          <a:p>
            <a:pPr marL="914400" lvl="2" indent="0" eaLnBrk="1" hangingPunct="1">
              <a:lnSpc>
                <a:spcPct val="110000"/>
              </a:lnSpc>
              <a:buFont typeface="Wingdings" charset="0"/>
              <a:buNone/>
              <a:defRPr/>
            </a:pPr>
            <a:endParaRPr lang="en-US" sz="2000" dirty="0"/>
          </a:p>
          <a:p>
            <a:pPr lvl="1" eaLnBrk="1" hangingPunct="1">
              <a:lnSpc>
                <a:spcPct val="110000"/>
              </a:lnSpc>
              <a:buFont typeface="Wingdings" charset="0"/>
              <a:buChar char="n"/>
              <a:defRPr/>
            </a:pPr>
            <a:r>
              <a:rPr lang="en-US" sz="2400" dirty="0" err="1"/>
              <a:t>Sobel</a:t>
            </a:r>
            <a:endParaRPr lang="en-US" sz="2400" dirty="0"/>
          </a:p>
          <a:p>
            <a:pPr eaLnBrk="1" hangingPunct="1">
              <a:lnSpc>
                <a:spcPct val="110000"/>
              </a:lnSpc>
              <a:buFont typeface="Wingdings" charset="0"/>
              <a:buChar char="n"/>
              <a:defRPr/>
            </a:pPr>
            <a:endParaRPr lang="en-US" sz="2800" dirty="0">
              <a:cs typeface="+mn-cs"/>
            </a:endParaRPr>
          </a:p>
        </p:txBody>
      </p:sp>
      <p:grpSp>
        <p:nvGrpSpPr>
          <p:cNvPr id="17" name="Group 16">
            <a:extLst>
              <a:ext uri="{FF2B5EF4-FFF2-40B4-BE49-F238E27FC236}">
                <a16:creationId xmlns:a16="http://schemas.microsoft.com/office/drawing/2014/main" id="{835E2336-E81E-9842-AD5C-8FFDD9EA3AB7}"/>
              </a:ext>
            </a:extLst>
          </p:cNvPr>
          <p:cNvGrpSpPr>
            <a:grpSpLocks/>
          </p:cNvGrpSpPr>
          <p:nvPr/>
        </p:nvGrpSpPr>
        <p:grpSpPr bwMode="auto">
          <a:xfrm>
            <a:off x="2336800" y="2971800"/>
            <a:ext cx="4292600" cy="1473200"/>
            <a:chOff x="2336800" y="3505200"/>
            <a:chExt cx="4292600" cy="1473200"/>
          </a:xfrm>
        </p:grpSpPr>
        <p:pic>
          <p:nvPicPr>
            <p:cNvPr id="52234" name="Picture 2">
              <a:extLst>
                <a:ext uri="{FF2B5EF4-FFF2-40B4-BE49-F238E27FC236}">
                  <a16:creationId xmlns:a16="http://schemas.microsoft.com/office/drawing/2014/main" id="{9005B0C2-A5DF-1F46-82B9-4CB6862176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6800" y="3505200"/>
              <a:ext cx="14732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5" name="Picture 5">
              <a:extLst>
                <a:ext uri="{FF2B5EF4-FFF2-40B4-BE49-F238E27FC236}">
                  <a16:creationId xmlns:a16="http://schemas.microsoft.com/office/drawing/2014/main" id="{AB7B1323-BF12-3244-ACCD-BC59E424762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50520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236" name="Straight Arrow Connector 12">
              <a:extLst>
                <a:ext uri="{FF2B5EF4-FFF2-40B4-BE49-F238E27FC236}">
                  <a16:creationId xmlns:a16="http://schemas.microsoft.com/office/drawing/2014/main" id="{CC3CB3C2-0475-F248-8C5C-7898871EA7FF}"/>
                </a:ext>
              </a:extLst>
            </p:cNvPr>
            <p:cNvCxnSpPr>
              <a:cxnSpLocks noChangeShapeType="1"/>
              <a:stCxn id="52234" idx="3"/>
              <a:endCxn id="52235" idx="1"/>
            </p:cNvCxnSpPr>
            <p:nvPr/>
          </p:nvCxnSpPr>
          <p:spPr bwMode="auto">
            <a:xfrm flipV="1">
              <a:off x="3810000" y="4229100"/>
              <a:ext cx="1371600" cy="127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oup 20">
            <a:extLst>
              <a:ext uri="{FF2B5EF4-FFF2-40B4-BE49-F238E27FC236}">
                <a16:creationId xmlns:a16="http://schemas.microsoft.com/office/drawing/2014/main" id="{A3D203F9-0045-594E-940E-C8AE2AD34CAD}"/>
              </a:ext>
            </a:extLst>
          </p:cNvPr>
          <p:cNvGrpSpPr>
            <a:grpSpLocks/>
          </p:cNvGrpSpPr>
          <p:nvPr/>
        </p:nvGrpSpPr>
        <p:grpSpPr bwMode="auto">
          <a:xfrm>
            <a:off x="2336800" y="5029200"/>
            <a:ext cx="4292600" cy="1473200"/>
            <a:chOff x="2336800" y="5486400"/>
            <a:chExt cx="4292600" cy="1473200"/>
          </a:xfrm>
        </p:grpSpPr>
        <p:pic>
          <p:nvPicPr>
            <p:cNvPr id="52231" name="Picture 7">
              <a:extLst>
                <a:ext uri="{FF2B5EF4-FFF2-40B4-BE49-F238E27FC236}">
                  <a16:creationId xmlns:a16="http://schemas.microsoft.com/office/drawing/2014/main" id="{FC4758CA-F35B-4F4C-85EE-63902D8CA46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5506720"/>
              <a:ext cx="144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19">
              <a:extLst>
                <a:ext uri="{FF2B5EF4-FFF2-40B4-BE49-F238E27FC236}">
                  <a16:creationId xmlns:a16="http://schemas.microsoft.com/office/drawing/2014/main" id="{8BF1D4C9-E53C-A446-A87D-A69ACFB09C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6800" y="5486400"/>
              <a:ext cx="14732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233" name="Straight Arrow Connector 18">
              <a:extLst>
                <a:ext uri="{FF2B5EF4-FFF2-40B4-BE49-F238E27FC236}">
                  <a16:creationId xmlns:a16="http://schemas.microsoft.com/office/drawing/2014/main" id="{87B0A9B6-550C-E740-894F-335D3F68F8A2}"/>
                </a:ext>
              </a:extLst>
            </p:cNvPr>
            <p:cNvCxnSpPr>
              <a:cxnSpLocks noChangeShapeType="1"/>
              <a:stCxn id="52232" idx="3"/>
              <a:endCxn id="52231" idx="1"/>
            </p:cNvCxnSpPr>
            <p:nvPr/>
          </p:nvCxnSpPr>
          <p:spPr bwMode="auto">
            <a:xfrm>
              <a:off x="3810000" y="6223000"/>
              <a:ext cx="1371600" cy="79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52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9F2C4522-43C5-5945-ACEC-82644B13EB05}"/>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17410" name="Slide Number Placeholder 5">
            <a:extLst>
              <a:ext uri="{FF2B5EF4-FFF2-40B4-BE49-F238E27FC236}">
                <a16:creationId xmlns:a16="http://schemas.microsoft.com/office/drawing/2014/main" id="{C9B9C8BB-044A-C340-B3A7-901C0594AC4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A0C4132F-6381-284C-82AD-A96B40819954}" type="slidenum">
              <a:rPr lang="en-US" altLang="en-US" sz="1200" smtClean="0"/>
              <a:pPr>
                <a:spcBef>
                  <a:spcPct val="0"/>
                </a:spcBef>
                <a:buClrTx/>
                <a:buSzTx/>
                <a:buFontTx/>
                <a:buNone/>
              </a:pPr>
              <a:t>2</a:t>
            </a:fld>
            <a:endParaRPr lang="en-US" altLang="en-US" sz="1200"/>
          </a:p>
        </p:txBody>
      </p:sp>
      <p:sp>
        <p:nvSpPr>
          <p:cNvPr id="107522" name="Rectangle 2">
            <a:extLst>
              <a:ext uri="{FF2B5EF4-FFF2-40B4-BE49-F238E27FC236}">
                <a16:creationId xmlns:a16="http://schemas.microsoft.com/office/drawing/2014/main" id="{6A277E2D-8BFE-4949-B9A0-D5BCAB483BA4}"/>
              </a:ext>
            </a:extLst>
          </p:cNvPr>
          <p:cNvSpPr>
            <a:spLocks noGrp="1" noChangeArrowheads="1"/>
          </p:cNvSpPr>
          <p:nvPr>
            <p:ph type="title"/>
          </p:nvPr>
        </p:nvSpPr>
        <p:spPr>
          <a:xfrm>
            <a:off x="1295400" y="617538"/>
            <a:ext cx="6629400" cy="1143000"/>
          </a:xfrm>
        </p:spPr>
        <p:txBody>
          <a:bodyPr/>
          <a:lstStyle/>
          <a:p>
            <a:pPr algn="ctr" eaLnBrk="1" hangingPunct="1">
              <a:defRPr/>
            </a:pPr>
            <a:r>
              <a:rPr lang="en-US" dirty="0">
                <a:cs typeface="+mj-cs"/>
              </a:rPr>
              <a:t>Active vs. Passive Sensing</a:t>
            </a:r>
          </a:p>
        </p:txBody>
      </p:sp>
      <p:sp>
        <p:nvSpPr>
          <p:cNvPr id="17412" name="Rectangle 3">
            <a:extLst>
              <a:ext uri="{FF2B5EF4-FFF2-40B4-BE49-F238E27FC236}">
                <a16:creationId xmlns:a16="http://schemas.microsoft.com/office/drawing/2014/main" id="{E3C071BF-49A2-3244-8035-BCB5354CC640}"/>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700"/>
              <a:t>Active sensors (sensors that transmit a signal) provide a relatively easy way to extract data</a:t>
            </a:r>
          </a:p>
          <a:p>
            <a:pPr lvl="1" eaLnBrk="1" hangingPunct="1">
              <a:lnSpc>
                <a:spcPct val="110000"/>
              </a:lnSpc>
            </a:pPr>
            <a:r>
              <a:rPr lang="en-US" altLang="en-US" sz="2400"/>
              <a:t>Looking only for the data they transmitted makes identifying the information simpler</a:t>
            </a:r>
          </a:p>
          <a:p>
            <a:pPr lvl="2" eaLnBrk="1" hangingPunct="1">
              <a:lnSpc>
                <a:spcPct val="110000"/>
              </a:lnSpc>
            </a:pPr>
            <a:r>
              <a:rPr lang="en-US" altLang="en-US" sz="1800"/>
              <a:t>Laser scanners need to extract only one light frequency </a:t>
            </a:r>
          </a:p>
          <a:p>
            <a:pPr lvl="2" eaLnBrk="1" hangingPunct="1">
              <a:lnSpc>
                <a:spcPct val="110000"/>
              </a:lnSpc>
            </a:pPr>
            <a:r>
              <a:rPr lang="en-US" altLang="en-US" sz="1800"/>
              <a:t>Sonar “listens” only for a specific frequency and modulation</a:t>
            </a:r>
          </a:p>
          <a:p>
            <a:pPr lvl="2" eaLnBrk="1" hangingPunct="1">
              <a:lnSpc>
                <a:spcPct val="110000"/>
              </a:lnSpc>
            </a:pPr>
            <a:r>
              <a:rPr lang="en-US" altLang="en-US" sz="1800"/>
              <a:t>Structured light (e.g. Kinect) only looks for specific patterns</a:t>
            </a:r>
          </a:p>
          <a:p>
            <a:pPr lvl="1" eaLnBrk="1" hangingPunct="1">
              <a:lnSpc>
                <a:spcPct val="110000"/>
              </a:lnSpc>
            </a:pPr>
            <a:r>
              <a:rPr lang="en-US" altLang="en-US" sz="2200"/>
              <a:t>But active sensors interfere with the environment (and with each other)</a:t>
            </a:r>
          </a:p>
          <a:p>
            <a:pPr lvl="2" eaLnBrk="1" hangingPunct="1">
              <a:lnSpc>
                <a:spcPct val="110000"/>
              </a:lnSpc>
            </a:pPr>
            <a:r>
              <a:rPr lang="en-US" altLang="en-US" sz="1800"/>
              <a:t>Two identical sensors interfere with each other’s sensing</a:t>
            </a:r>
          </a:p>
          <a:p>
            <a:pPr lvl="2" eaLnBrk="1" hangingPunct="1">
              <a:lnSpc>
                <a:spcPct val="110000"/>
              </a:lnSpc>
            </a:pPr>
            <a:r>
              <a:rPr lang="en-US" altLang="en-US" sz="1800"/>
              <a:t>Active transmission of sound or light can interfere with objects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Date Placeholder 3">
            <a:extLst>
              <a:ext uri="{FF2B5EF4-FFF2-40B4-BE49-F238E27FC236}">
                <a16:creationId xmlns:a16="http://schemas.microsoft.com/office/drawing/2014/main" id="{2C5A7EB8-B706-EF4B-937E-498EDEBA44F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54274" name="Slide Number Placeholder 5">
            <a:extLst>
              <a:ext uri="{FF2B5EF4-FFF2-40B4-BE49-F238E27FC236}">
                <a16:creationId xmlns:a16="http://schemas.microsoft.com/office/drawing/2014/main" id="{EB6F9B79-0157-9A44-A573-3E9AF7F4516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FF0D116A-5DDB-4448-AEFA-1FD360481FA1}" type="slidenum">
              <a:rPr lang="en-US" altLang="en-US" sz="1200" smtClean="0"/>
              <a:pPr>
                <a:spcBef>
                  <a:spcPct val="0"/>
                </a:spcBef>
                <a:buClrTx/>
                <a:buSzTx/>
                <a:buFontTx/>
                <a:buNone/>
              </a:pPr>
              <a:t>20</a:t>
            </a:fld>
            <a:endParaRPr lang="en-US" altLang="en-US" sz="1200"/>
          </a:p>
        </p:txBody>
      </p:sp>
      <p:sp>
        <p:nvSpPr>
          <p:cNvPr id="107522" name="Rectangle 2">
            <a:extLst>
              <a:ext uri="{FF2B5EF4-FFF2-40B4-BE49-F238E27FC236}">
                <a16:creationId xmlns:a16="http://schemas.microsoft.com/office/drawing/2014/main" id="{043472DD-0360-7247-B727-9BFE515A56CD}"/>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Template Matching</a:t>
            </a:r>
          </a:p>
        </p:txBody>
      </p:sp>
      <p:sp>
        <p:nvSpPr>
          <p:cNvPr id="107523" name="Rectangle 3">
            <a:extLst>
              <a:ext uri="{FF2B5EF4-FFF2-40B4-BE49-F238E27FC236}">
                <a16:creationId xmlns:a16="http://schemas.microsoft.com/office/drawing/2014/main" id="{2BDD88A2-6909-FE49-9B93-7DAC01800558}"/>
              </a:ext>
            </a:extLst>
          </p:cNvPr>
          <p:cNvSpPr>
            <a:spLocks noGrp="1" noChangeArrowheads="1"/>
          </p:cNvSpPr>
          <p:nvPr>
            <p:ph type="body" idx="1"/>
          </p:nvPr>
        </p:nvSpPr>
        <p:spPr>
          <a:xfrm>
            <a:off x="1182688" y="2057400"/>
            <a:ext cx="7772400" cy="4535488"/>
          </a:xfrm>
        </p:spPr>
        <p:txBody>
          <a:bodyPr/>
          <a:lstStyle/>
          <a:p>
            <a:pPr eaLnBrk="1" hangingPunct="1">
              <a:lnSpc>
                <a:spcPct val="110000"/>
              </a:lnSpc>
              <a:buFont typeface="Wingdings" charset="0"/>
              <a:buChar char="n"/>
              <a:defRPr/>
            </a:pPr>
            <a:r>
              <a:rPr lang="en-US" sz="2800" dirty="0">
                <a:cs typeface="+mn-cs"/>
              </a:rPr>
              <a:t>Convolution is identifying image regions that look similar</a:t>
            </a:r>
          </a:p>
          <a:p>
            <a:pPr lvl="1" eaLnBrk="1" hangingPunct="1">
              <a:lnSpc>
                <a:spcPct val="110000"/>
              </a:lnSpc>
              <a:buFont typeface="Wingdings" charset="0"/>
              <a:buChar char="n"/>
              <a:defRPr/>
            </a:pPr>
            <a:r>
              <a:rPr lang="en-US" sz="2300" dirty="0"/>
              <a:t>Can use this to find general patterns by making the template look like the pattern we are looking for</a:t>
            </a:r>
          </a:p>
          <a:p>
            <a:pPr lvl="2" eaLnBrk="1" hangingPunct="1">
              <a:lnSpc>
                <a:spcPct val="110000"/>
              </a:lnSpc>
              <a:buFont typeface="Wingdings" charset="0"/>
              <a:buChar char="n"/>
              <a:defRPr/>
            </a:pPr>
            <a:r>
              <a:rPr lang="en-US" sz="2000" dirty="0"/>
              <a:t>Can use an image region directly as a template</a:t>
            </a:r>
          </a:p>
          <a:p>
            <a:pPr lvl="1" eaLnBrk="1" hangingPunct="1">
              <a:lnSpc>
                <a:spcPct val="110000"/>
              </a:lnSpc>
              <a:buFont typeface="Wingdings" charset="0"/>
              <a:buChar char="n"/>
              <a:defRPr/>
            </a:pPr>
            <a:r>
              <a:rPr lang="en-US" sz="2400" dirty="0"/>
              <a:t>Computing cross-correlation between an image region and the template (target image piece) gives a measure of how similar it is</a:t>
            </a:r>
          </a:p>
          <a:p>
            <a:pPr lvl="2" eaLnBrk="1" hangingPunct="1">
              <a:lnSpc>
                <a:spcPct val="110000"/>
              </a:lnSpc>
              <a:buFont typeface="Wingdings" charset="0"/>
              <a:buChar char="n"/>
              <a:defRPr/>
            </a:pPr>
            <a:r>
              <a:rPr lang="en-US" sz="2000" dirty="0"/>
              <a:t>Similarity is measured per pixel and thus it ahs to be the same size and orientation to be considered similar</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Date Placeholder 3">
            <a:extLst>
              <a:ext uri="{FF2B5EF4-FFF2-40B4-BE49-F238E27FC236}">
                <a16:creationId xmlns:a16="http://schemas.microsoft.com/office/drawing/2014/main" id="{EF6F04FC-E4E0-9344-86CB-B91962B6AF0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56322" name="Slide Number Placeholder 5">
            <a:extLst>
              <a:ext uri="{FF2B5EF4-FFF2-40B4-BE49-F238E27FC236}">
                <a16:creationId xmlns:a16="http://schemas.microsoft.com/office/drawing/2014/main" id="{22D2FF1B-20F9-3C4B-9A4E-38D5D49D76C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5EB48895-4CD8-E444-BC32-AB6D9F2B5322}" type="slidenum">
              <a:rPr lang="en-US" altLang="en-US" sz="1200" smtClean="0"/>
              <a:pPr>
                <a:spcBef>
                  <a:spcPct val="0"/>
                </a:spcBef>
                <a:buClrTx/>
                <a:buSzTx/>
                <a:buFontTx/>
                <a:buNone/>
              </a:pPr>
              <a:t>21</a:t>
            </a:fld>
            <a:endParaRPr lang="en-US" altLang="en-US" sz="1200"/>
          </a:p>
        </p:txBody>
      </p:sp>
      <p:sp>
        <p:nvSpPr>
          <p:cNvPr id="107522" name="Rectangle 2">
            <a:extLst>
              <a:ext uri="{FF2B5EF4-FFF2-40B4-BE49-F238E27FC236}">
                <a16:creationId xmlns:a16="http://schemas.microsoft.com/office/drawing/2014/main" id="{31D8CBE8-956A-CD49-9EF4-A031E97C4247}"/>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Normalized Template Matching</a:t>
            </a:r>
          </a:p>
        </p:txBody>
      </p:sp>
      <p:sp>
        <p:nvSpPr>
          <p:cNvPr id="107523" name="Rectangle 3">
            <a:extLst>
              <a:ext uri="{FF2B5EF4-FFF2-40B4-BE49-F238E27FC236}">
                <a16:creationId xmlns:a16="http://schemas.microsoft.com/office/drawing/2014/main" id="{2281A2AD-7637-2C4B-A533-7189E9F03356}"/>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800" dirty="0"/>
              <a:t>Intensity values of an image are all positive</a:t>
            </a:r>
          </a:p>
          <a:p>
            <a:pPr lvl="1" eaLnBrk="1" hangingPunct="1">
              <a:lnSpc>
                <a:spcPct val="110000"/>
              </a:lnSpc>
            </a:pPr>
            <a:r>
              <a:rPr lang="en-US" altLang="en-US" sz="2300" dirty="0"/>
              <a:t>Thus templates are not natively normalized</a:t>
            </a:r>
          </a:p>
          <a:p>
            <a:pPr eaLnBrk="1" hangingPunct="1">
              <a:lnSpc>
                <a:spcPct val="110000"/>
              </a:lnSpc>
            </a:pPr>
            <a:r>
              <a:rPr lang="en-US" altLang="en-US" sz="2800" dirty="0"/>
              <a:t>What influence does the brightness of the image have on the result ?</a:t>
            </a:r>
          </a:p>
          <a:p>
            <a:pPr lvl="1" eaLnBrk="1" hangingPunct="1">
              <a:lnSpc>
                <a:spcPct val="110000"/>
              </a:lnSpc>
            </a:pPr>
            <a:r>
              <a:rPr lang="en-US" altLang="en-US" sz="2400" dirty="0"/>
              <a:t>Increasing the values of the pixels increases the correlation value</a:t>
            </a:r>
          </a:p>
          <a:p>
            <a:pPr lvl="2" eaLnBrk="1" hangingPunct="1">
              <a:lnSpc>
                <a:spcPct val="110000"/>
              </a:lnSpc>
            </a:pPr>
            <a:r>
              <a:rPr lang="en-US" altLang="en-US" sz="2000" dirty="0"/>
              <a:t>Brighter image regions look more “similar”</a:t>
            </a:r>
          </a:p>
          <a:p>
            <a:pPr lvl="1" eaLnBrk="1" hangingPunct="1">
              <a:lnSpc>
                <a:spcPct val="110000"/>
              </a:lnSpc>
            </a:pPr>
            <a:r>
              <a:rPr lang="en-US" altLang="en-US" sz="2400" dirty="0"/>
              <a:t>Normalization can be used to compensate for this</a:t>
            </a:r>
          </a:p>
        </p:txBody>
      </p:sp>
      <p:sp>
        <p:nvSpPr>
          <p:cNvPr id="7" name="Rectangle 6">
            <a:extLst>
              <a:ext uri="{FF2B5EF4-FFF2-40B4-BE49-F238E27FC236}">
                <a16:creationId xmlns:a16="http://schemas.microsoft.com/office/drawing/2014/main" id="{247A93D6-929C-AD49-8716-4C4AFACC8AC4}"/>
              </a:ext>
            </a:extLst>
          </p:cNvPr>
          <p:cNvSpPr>
            <a:spLocks noRot="1" noChangeAspect="1" noMove="1" noResize="1" noEditPoints="1" noAdjustHandles="1" noChangeArrowheads="1" noChangeShapeType="1" noTextEdit="1"/>
          </p:cNvSpPr>
          <p:nvPr/>
        </p:nvSpPr>
        <p:spPr>
          <a:xfrm>
            <a:off x="1676400" y="5751634"/>
            <a:ext cx="7509002" cy="890372"/>
          </a:xfrm>
          <a:prstGeom prst="rect">
            <a:avLst/>
          </a:prstGeom>
          <a:blipFill>
            <a:blip r:embed="rId3"/>
            <a:stretch>
              <a:fillRect t="-167606" b="-245070"/>
            </a:stretch>
          </a:blipFill>
        </p:spPr>
        <p:txBody>
          <a:bodyPr/>
          <a:lstStyle/>
          <a:p>
            <a:r>
              <a:rPr lang="en-US" dirty="0">
                <a:no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752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Date Placeholder 3">
            <a:extLst>
              <a:ext uri="{FF2B5EF4-FFF2-40B4-BE49-F238E27FC236}">
                <a16:creationId xmlns:a16="http://schemas.microsoft.com/office/drawing/2014/main" id="{4A38A12F-8136-CC42-AD10-5129956BB0B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58370" name="Slide Number Placeholder 5">
            <a:extLst>
              <a:ext uri="{FF2B5EF4-FFF2-40B4-BE49-F238E27FC236}">
                <a16:creationId xmlns:a16="http://schemas.microsoft.com/office/drawing/2014/main" id="{3CAC72C3-EA65-7643-B95A-2A2724B2FD4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92CE9579-456C-3F46-B054-AC1AC519BA5E}" type="slidenum">
              <a:rPr lang="en-US" altLang="en-US" sz="1200" smtClean="0"/>
              <a:pPr>
                <a:spcBef>
                  <a:spcPct val="0"/>
                </a:spcBef>
                <a:buClrTx/>
                <a:buSzTx/>
                <a:buFontTx/>
                <a:buNone/>
              </a:pPr>
              <a:t>22</a:t>
            </a:fld>
            <a:endParaRPr lang="en-US" altLang="en-US" sz="1200"/>
          </a:p>
        </p:txBody>
      </p:sp>
      <p:sp>
        <p:nvSpPr>
          <p:cNvPr id="107522" name="Rectangle 2">
            <a:extLst>
              <a:ext uri="{FF2B5EF4-FFF2-40B4-BE49-F238E27FC236}">
                <a16:creationId xmlns:a16="http://schemas.microsoft.com/office/drawing/2014/main" id="{D5CBAEFD-8E27-3343-BA26-0CBF5E3502AD}"/>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Normalized Template Matching</a:t>
            </a:r>
          </a:p>
        </p:txBody>
      </p:sp>
      <p:sp>
        <p:nvSpPr>
          <p:cNvPr id="107523" name="Rectangle 3">
            <a:extLst>
              <a:ext uri="{FF2B5EF4-FFF2-40B4-BE49-F238E27FC236}">
                <a16:creationId xmlns:a16="http://schemas.microsoft.com/office/drawing/2014/main" id="{A62699D3-6AAC-4C4D-85FF-1499483695FE}"/>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800"/>
              <a:t>What influence does the contrast of the image have on the result ?</a:t>
            </a:r>
          </a:p>
          <a:p>
            <a:pPr lvl="1" eaLnBrk="1" hangingPunct="1">
              <a:lnSpc>
                <a:spcPct val="110000"/>
              </a:lnSpc>
            </a:pPr>
            <a:r>
              <a:rPr lang="en-US" altLang="en-US" sz="2400"/>
              <a:t>Contrast is usually measured in terms of the standard deviation of the pixels in the image</a:t>
            </a:r>
          </a:p>
          <a:p>
            <a:pPr lvl="1" eaLnBrk="1" hangingPunct="1">
              <a:lnSpc>
                <a:spcPct val="110000"/>
              </a:lnSpc>
            </a:pPr>
            <a:endParaRPr lang="en-US" altLang="en-US" sz="2400"/>
          </a:p>
          <a:p>
            <a:pPr lvl="1" eaLnBrk="1" hangingPunct="1">
              <a:lnSpc>
                <a:spcPct val="110000"/>
              </a:lnSpc>
            </a:pPr>
            <a:r>
              <a:rPr lang="en-US" altLang="en-US" sz="2400"/>
              <a:t>Increasing contrast scales correlation </a:t>
            </a:r>
          </a:p>
          <a:p>
            <a:pPr lvl="2" eaLnBrk="1" hangingPunct="1">
              <a:lnSpc>
                <a:spcPct val="110000"/>
              </a:lnSpc>
            </a:pPr>
            <a:r>
              <a:rPr lang="en-US" altLang="en-US" sz="1800"/>
              <a:t>Higher contrast yields stronger positive and negative “matches”</a:t>
            </a:r>
          </a:p>
          <a:p>
            <a:pPr lvl="1" eaLnBrk="1" hangingPunct="1">
              <a:lnSpc>
                <a:spcPct val="110000"/>
              </a:lnSpc>
            </a:pPr>
            <a:r>
              <a:rPr lang="en-US" altLang="en-US" sz="2400"/>
              <a:t>Normalization can be used to compensate for this</a:t>
            </a:r>
          </a:p>
        </p:txBody>
      </p:sp>
      <p:graphicFrame>
        <p:nvGraphicFramePr>
          <p:cNvPr id="7" name="Object 6">
            <a:extLst>
              <a:ext uri="{FF2B5EF4-FFF2-40B4-BE49-F238E27FC236}">
                <a16:creationId xmlns:a16="http://schemas.microsoft.com/office/drawing/2014/main" id="{BFC6B22F-1D6B-4649-AB76-1CAFCF13904B}"/>
              </a:ext>
            </a:extLst>
          </p:cNvPr>
          <p:cNvGraphicFramePr>
            <a:graphicFrameLocks noChangeAspect="1"/>
          </p:cNvGraphicFramePr>
          <p:nvPr/>
        </p:nvGraphicFramePr>
        <p:xfrm>
          <a:off x="2133600" y="3886200"/>
          <a:ext cx="3276600" cy="673100"/>
        </p:xfrm>
        <a:graphic>
          <a:graphicData uri="http://schemas.openxmlformats.org/presentationml/2006/ole">
            <mc:AlternateContent xmlns:mc="http://schemas.openxmlformats.org/markup-compatibility/2006">
              <mc:Choice xmlns:v="urn:schemas-microsoft-com:vml" Requires="v">
                <p:oleObj spid="_x0000_s58388" name="Equation" r:id="rId4" imgW="1917700" imgH="393700" progId="Equation.3">
                  <p:embed/>
                </p:oleObj>
              </mc:Choice>
              <mc:Fallback>
                <p:oleObj name="Equation" r:id="rId4" imgW="1917700" imgH="3937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886200"/>
                        <a:ext cx="32766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a:extLst>
              <a:ext uri="{FF2B5EF4-FFF2-40B4-BE49-F238E27FC236}">
                <a16:creationId xmlns:a16="http://schemas.microsoft.com/office/drawing/2014/main" id="{333ADEDA-6B94-EA4D-8855-B67E4FC10A47}"/>
              </a:ext>
            </a:extLst>
          </p:cNvPr>
          <p:cNvSpPr>
            <a:spLocks noRot="1" noChangeAspect="1" noMove="1" noResize="1" noEditPoints="1" noAdjustHandles="1" noChangeArrowheads="1" noChangeShapeType="1" noTextEdit="1"/>
          </p:cNvSpPr>
          <p:nvPr/>
        </p:nvSpPr>
        <p:spPr>
          <a:xfrm>
            <a:off x="1524000" y="5596280"/>
            <a:ext cx="7509002" cy="969176"/>
          </a:xfrm>
          <a:prstGeom prst="rect">
            <a:avLst/>
          </a:prstGeom>
          <a:blipFill>
            <a:blip r:embed="rId6"/>
            <a:stretch>
              <a:fillRect t="-94805" b="-114286"/>
            </a:stretch>
          </a:blipFill>
        </p:spPr>
        <p:txBody>
          <a:bodyPr/>
          <a:lstStyle/>
          <a:p>
            <a:r>
              <a:rPr lang="en-US">
                <a:no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752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Date Placeholder 3">
            <a:extLst>
              <a:ext uri="{FF2B5EF4-FFF2-40B4-BE49-F238E27FC236}">
                <a16:creationId xmlns:a16="http://schemas.microsoft.com/office/drawing/2014/main" id="{5607873B-E5F7-7741-AC17-BD3FA22D4A6C}"/>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60418" name="Slide Number Placeholder 5">
            <a:extLst>
              <a:ext uri="{FF2B5EF4-FFF2-40B4-BE49-F238E27FC236}">
                <a16:creationId xmlns:a16="http://schemas.microsoft.com/office/drawing/2014/main" id="{D04FD185-88EE-D644-85CF-E1BCFA29915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8035E820-C449-8F46-9349-4BD0B78AEA55}" type="slidenum">
              <a:rPr lang="en-US" altLang="en-US" sz="1200" smtClean="0"/>
              <a:pPr>
                <a:spcBef>
                  <a:spcPct val="0"/>
                </a:spcBef>
                <a:buClrTx/>
                <a:buSzTx/>
                <a:buFontTx/>
                <a:buNone/>
              </a:pPr>
              <a:t>23</a:t>
            </a:fld>
            <a:endParaRPr lang="en-US" altLang="en-US" sz="1200"/>
          </a:p>
        </p:txBody>
      </p:sp>
      <p:sp>
        <p:nvSpPr>
          <p:cNvPr id="107522" name="Rectangle 2">
            <a:extLst>
              <a:ext uri="{FF2B5EF4-FFF2-40B4-BE49-F238E27FC236}">
                <a16:creationId xmlns:a16="http://schemas.microsoft.com/office/drawing/2014/main" id="{8F2A29C1-EE80-B64B-9F92-A924B2F78E3A}"/>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Global vs. Local Normalization</a:t>
            </a:r>
          </a:p>
        </p:txBody>
      </p:sp>
      <p:sp>
        <p:nvSpPr>
          <p:cNvPr id="107523" name="Rectangle 3">
            <a:extLst>
              <a:ext uri="{FF2B5EF4-FFF2-40B4-BE49-F238E27FC236}">
                <a16:creationId xmlns:a16="http://schemas.microsoft.com/office/drawing/2014/main" id="{84CA4680-BE99-7941-AE6A-7B6DDE747394}"/>
              </a:ext>
            </a:extLst>
          </p:cNvPr>
          <p:cNvSpPr>
            <a:spLocks noGrp="1" noChangeArrowheads="1"/>
          </p:cNvSpPr>
          <p:nvPr>
            <p:ph type="body" idx="1"/>
          </p:nvPr>
        </p:nvSpPr>
        <p:spPr>
          <a:xfrm>
            <a:off x="1182688" y="2057400"/>
            <a:ext cx="7772400" cy="4535488"/>
          </a:xfrm>
        </p:spPr>
        <p:txBody>
          <a:bodyPr/>
          <a:lstStyle/>
          <a:p>
            <a:pPr eaLnBrk="1" hangingPunct="1">
              <a:lnSpc>
                <a:spcPct val="110000"/>
              </a:lnSpc>
              <a:buFont typeface="Wingdings" charset="0"/>
              <a:buChar char="n"/>
              <a:defRPr/>
            </a:pPr>
            <a:endParaRPr lang="en-US" sz="2800" dirty="0">
              <a:cs typeface="+mn-cs"/>
            </a:endParaRPr>
          </a:p>
          <a:p>
            <a:pPr eaLnBrk="1" hangingPunct="1">
              <a:lnSpc>
                <a:spcPct val="110000"/>
              </a:lnSpc>
              <a:buFont typeface="Wingdings" charset="0"/>
              <a:buChar char="n"/>
              <a:defRPr/>
            </a:pPr>
            <a:endParaRPr lang="en-US" sz="2800" dirty="0">
              <a:cs typeface="+mn-cs"/>
            </a:endParaRPr>
          </a:p>
          <a:p>
            <a:pPr eaLnBrk="1" hangingPunct="1">
              <a:lnSpc>
                <a:spcPct val="110000"/>
              </a:lnSpc>
              <a:buFont typeface="Wingdings" charset="0"/>
              <a:buChar char="n"/>
              <a:defRPr/>
            </a:pPr>
            <a:endParaRPr lang="en-US" sz="2800" dirty="0">
              <a:cs typeface="+mn-cs"/>
            </a:endParaRPr>
          </a:p>
          <a:p>
            <a:pPr eaLnBrk="1" hangingPunct="1">
              <a:lnSpc>
                <a:spcPct val="110000"/>
              </a:lnSpc>
              <a:buFont typeface="Wingdings" charset="0"/>
              <a:buChar char="n"/>
              <a:defRPr/>
            </a:pPr>
            <a:r>
              <a:rPr lang="en-US" sz="2800" dirty="0">
                <a:cs typeface="+mn-cs"/>
              </a:rPr>
              <a:t>What if there are strong lighting differences across the image ?</a:t>
            </a:r>
          </a:p>
          <a:p>
            <a:pPr lvl="1" eaLnBrk="1" hangingPunct="1">
              <a:lnSpc>
                <a:spcPct val="110000"/>
              </a:lnSpc>
              <a:buFont typeface="Wingdings" charset="0"/>
              <a:buChar char="n"/>
              <a:defRPr/>
            </a:pPr>
            <a:r>
              <a:rPr lang="en-US" sz="2400" dirty="0"/>
              <a:t>Normalization can be performed for each image region separately to address this</a:t>
            </a:r>
          </a:p>
          <a:p>
            <a:pPr lvl="2" eaLnBrk="1" hangingPunct="1">
              <a:lnSpc>
                <a:spcPct val="110000"/>
              </a:lnSpc>
              <a:buFont typeface="Wingdings" charset="0"/>
              <a:buChar char="n"/>
              <a:defRPr/>
            </a:pPr>
            <a:r>
              <a:rPr lang="en-US" sz="2000" dirty="0"/>
              <a:t>Higher computational cost since mean and standard deviation have to be computed once per pixel</a:t>
            </a:r>
          </a:p>
        </p:txBody>
      </p:sp>
      <p:grpSp>
        <p:nvGrpSpPr>
          <p:cNvPr id="60421" name="Group 11">
            <a:extLst>
              <a:ext uri="{FF2B5EF4-FFF2-40B4-BE49-F238E27FC236}">
                <a16:creationId xmlns:a16="http://schemas.microsoft.com/office/drawing/2014/main" id="{3AFE1A6E-EB6A-6845-A8FA-22B08036D2C1}"/>
              </a:ext>
            </a:extLst>
          </p:cNvPr>
          <p:cNvGrpSpPr>
            <a:grpSpLocks/>
          </p:cNvGrpSpPr>
          <p:nvPr/>
        </p:nvGrpSpPr>
        <p:grpSpPr bwMode="auto">
          <a:xfrm>
            <a:off x="1524000" y="1981200"/>
            <a:ext cx="6553200" cy="1765300"/>
            <a:chOff x="1524000" y="1981200"/>
            <a:chExt cx="6553200" cy="1765300"/>
          </a:xfrm>
        </p:grpSpPr>
        <p:pic>
          <p:nvPicPr>
            <p:cNvPr id="60422" name="Picture 1">
              <a:extLst>
                <a:ext uri="{FF2B5EF4-FFF2-40B4-BE49-F238E27FC236}">
                  <a16:creationId xmlns:a16="http://schemas.microsoft.com/office/drawing/2014/main" id="{71882218-0BD7-454B-AEC8-83B9F05103B9}"/>
                </a:ext>
              </a:extLst>
            </p:cNvPr>
            <p:cNvPicPr>
              <a:picLocks noChangeAspect="1"/>
            </p:cNvPicPr>
            <p:nvPr/>
          </p:nvPicPr>
          <p:blipFill>
            <a:blip r:embed="rId3">
              <a:extLst>
                <a:ext uri="{28A0092B-C50C-407E-A947-70E740481C1C}">
                  <a14:useLocalDpi xmlns:a14="http://schemas.microsoft.com/office/drawing/2010/main" val="0"/>
                </a:ext>
              </a:extLst>
            </a:blip>
            <a:srcRect l="2" r="59315"/>
            <a:stretch>
              <a:fillRect/>
            </a:stretch>
          </p:blipFill>
          <p:spPr bwMode="auto">
            <a:xfrm>
              <a:off x="1524000" y="1981200"/>
              <a:ext cx="2066544"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2">
              <a:extLst>
                <a:ext uri="{FF2B5EF4-FFF2-40B4-BE49-F238E27FC236}">
                  <a16:creationId xmlns:a16="http://schemas.microsoft.com/office/drawing/2014/main" id="{0210F01B-46C8-E249-B01F-6CD19D2B435C}"/>
                </a:ext>
              </a:extLst>
            </p:cNvPr>
            <p:cNvPicPr>
              <a:picLocks noChangeAspect="1"/>
            </p:cNvPicPr>
            <p:nvPr/>
          </p:nvPicPr>
          <p:blipFill>
            <a:blip r:embed="rId3">
              <a:extLst>
                <a:ext uri="{28A0092B-C50C-407E-A947-70E740481C1C}">
                  <a14:useLocalDpi xmlns:a14="http://schemas.microsoft.com/office/drawing/2010/main" val="0"/>
                </a:ext>
              </a:extLst>
            </a:blip>
            <a:srcRect l="44958" t="31194" r="43161" b="36174"/>
            <a:stretch>
              <a:fillRect/>
            </a:stretch>
          </p:blipFill>
          <p:spPr bwMode="auto">
            <a:xfrm>
              <a:off x="3962400" y="2514600"/>
              <a:ext cx="603504" cy="57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4" name="Picture 8">
              <a:extLst>
                <a:ext uri="{FF2B5EF4-FFF2-40B4-BE49-F238E27FC236}">
                  <a16:creationId xmlns:a16="http://schemas.microsoft.com/office/drawing/2014/main" id="{F186C5C2-8E96-C840-A929-904C7CD49B1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57400"/>
              <a:ext cx="1981200" cy="164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0425" name="Straight Arrow Connector 10">
              <a:extLst>
                <a:ext uri="{FF2B5EF4-FFF2-40B4-BE49-F238E27FC236}">
                  <a16:creationId xmlns:a16="http://schemas.microsoft.com/office/drawing/2014/main" id="{0900EACD-B544-E143-8708-87D64F55DBD0}"/>
                </a:ext>
              </a:extLst>
            </p:cNvPr>
            <p:cNvCxnSpPr>
              <a:cxnSpLocks noChangeShapeType="1"/>
            </p:cNvCxnSpPr>
            <p:nvPr/>
          </p:nvCxnSpPr>
          <p:spPr bwMode="auto">
            <a:xfrm>
              <a:off x="4724400" y="2819400"/>
              <a:ext cx="1143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5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Date Placeholder 3">
            <a:extLst>
              <a:ext uri="{FF2B5EF4-FFF2-40B4-BE49-F238E27FC236}">
                <a16:creationId xmlns:a16="http://schemas.microsoft.com/office/drawing/2014/main" id="{44CE433D-E445-8146-ACD3-3665C9743D5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62466" name="Slide Number Placeholder 5">
            <a:extLst>
              <a:ext uri="{FF2B5EF4-FFF2-40B4-BE49-F238E27FC236}">
                <a16:creationId xmlns:a16="http://schemas.microsoft.com/office/drawing/2014/main" id="{054BC4DE-6003-A34B-8072-5FA8F7A9E8A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0CD6AED2-0C91-C94E-8D56-EB3D8064040D}" type="slidenum">
              <a:rPr lang="en-US" altLang="en-US" sz="1200" smtClean="0"/>
              <a:pPr>
                <a:spcBef>
                  <a:spcPct val="0"/>
                </a:spcBef>
                <a:buClrTx/>
                <a:buSzTx/>
                <a:buFontTx/>
                <a:buNone/>
              </a:pPr>
              <a:t>24</a:t>
            </a:fld>
            <a:endParaRPr lang="en-US" altLang="en-US" sz="1200"/>
          </a:p>
        </p:txBody>
      </p:sp>
      <p:sp>
        <p:nvSpPr>
          <p:cNvPr id="107522" name="Rectangle 2">
            <a:extLst>
              <a:ext uri="{FF2B5EF4-FFF2-40B4-BE49-F238E27FC236}">
                <a16:creationId xmlns:a16="http://schemas.microsoft.com/office/drawing/2014/main" id="{03359B39-4A4A-8642-BEAE-E4C7B5795C61}"/>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Grouping / Segmentation</a:t>
            </a:r>
          </a:p>
        </p:txBody>
      </p:sp>
      <p:sp>
        <p:nvSpPr>
          <p:cNvPr id="62468" name="Rectangle 3">
            <a:extLst>
              <a:ext uri="{FF2B5EF4-FFF2-40B4-BE49-F238E27FC236}">
                <a16:creationId xmlns:a16="http://schemas.microsoft.com/office/drawing/2014/main" id="{FEE50D6A-9C5C-E04C-91FA-811D26A74C8F}"/>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800"/>
              <a:t>Grouping / Segmentation is aimed at combining local features into objects</a:t>
            </a:r>
          </a:p>
          <a:p>
            <a:pPr lvl="1" eaLnBrk="1" hangingPunct="1">
              <a:lnSpc>
                <a:spcPct val="110000"/>
              </a:lnSpc>
            </a:pPr>
            <a:r>
              <a:rPr lang="en-US" altLang="en-US" sz="2400"/>
              <a:t>Combine parts into the part of the image that corresponds to a single object</a:t>
            </a:r>
          </a:p>
          <a:p>
            <a:pPr lvl="2" eaLnBrk="1" hangingPunct="1">
              <a:lnSpc>
                <a:spcPct val="110000"/>
              </a:lnSpc>
            </a:pPr>
            <a:r>
              <a:rPr lang="en-US" altLang="en-US" sz="2000"/>
              <a:t>Combining features can happen in different ways</a:t>
            </a:r>
          </a:p>
          <a:p>
            <a:pPr lvl="3" eaLnBrk="1" hangingPunct="1">
              <a:lnSpc>
                <a:spcPct val="110000"/>
              </a:lnSpc>
            </a:pPr>
            <a:r>
              <a:rPr lang="en-US" altLang="en-US" sz="1600"/>
              <a:t>Edge chaining can be used to combine edgels into the contour of an object</a:t>
            </a:r>
          </a:p>
          <a:p>
            <a:pPr lvl="3" eaLnBrk="1" hangingPunct="1">
              <a:lnSpc>
                <a:spcPct val="110000"/>
              </a:lnSpc>
            </a:pPr>
            <a:r>
              <a:rPr lang="en-US" altLang="en-US" sz="1600"/>
              <a:t>Blob coloring can be used to combine consistently colored / textured pixels into an object</a:t>
            </a:r>
          </a:p>
          <a:p>
            <a:pPr lvl="3" eaLnBrk="1" hangingPunct="1">
              <a:lnSpc>
                <a:spcPct val="110000"/>
              </a:lnSpc>
            </a:pPr>
            <a:r>
              <a:rPr lang="en-US" altLang="en-US" sz="1600"/>
              <a:t>…</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Date Placeholder 3">
            <a:extLst>
              <a:ext uri="{FF2B5EF4-FFF2-40B4-BE49-F238E27FC236}">
                <a16:creationId xmlns:a16="http://schemas.microsoft.com/office/drawing/2014/main" id="{44CE433D-E445-8146-ACD3-3665C9743D5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62466" name="Slide Number Placeholder 5">
            <a:extLst>
              <a:ext uri="{FF2B5EF4-FFF2-40B4-BE49-F238E27FC236}">
                <a16:creationId xmlns:a16="http://schemas.microsoft.com/office/drawing/2014/main" id="{054BC4DE-6003-A34B-8072-5FA8F7A9E8A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0CD6AED2-0C91-C94E-8D56-EB3D8064040D}" type="slidenum">
              <a:rPr lang="en-US" altLang="en-US" sz="1200" smtClean="0"/>
              <a:pPr>
                <a:spcBef>
                  <a:spcPct val="0"/>
                </a:spcBef>
                <a:buClrTx/>
                <a:buSzTx/>
                <a:buFontTx/>
                <a:buNone/>
              </a:pPr>
              <a:t>25</a:t>
            </a:fld>
            <a:endParaRPr lang="en-US" altLang="en-US" sz="1200"/>
          </a:p>
        </p:txBody>
      </p:sp>
      <p:sp>
        <p:nvSpPr>
          <p:cNvPr id="107522" name="Rectangle 2">
            <a:extLst>
              <a:ext uri="{FF2B5EF4-FFF2-40B4-BE49-F238E27FC236}">
                <a16:creationId xmlns:a16="http://schemas.microsoft.com/office/drawing/2014/main" id="{03359B39-4A4A-8642-BEAE-E4C7B5795C61}"/>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Edge Chaining</a:t>
            </a:r>
          </a:p>
        </p:txBody>
      </p:sp>
      <p:sp>
        <p:nvSpPr>
          <p:cNvPr id="62468" name="Rectangle 3">
            <a:extLst>
              <a:ext uri="{FF2B5EF4-FFF2-40B4-BE49-F238E27FC236}">
                <a16:creationId xmlns:a16="http://schemas.microsoft.com/office/drawing/2014/main" id="{FEE50D6A-9C5C-E04C-91FA-811D26A74C8F}"/>
              </a:ext>
            </a:extLst>
          </p:cNvPr>
          <p:cNvSpPr>
            <a:spLocks noGrp="1" noChangeArrowheads="1"/>
          </p:cNvSpPr>
          <p:nvPr>
            <p:ph type="body" idx="1"/>
          </p:nvPr>
        </p:nvSpPr>
        <p:spPr>
          <a:xfrm>
            <a:off x="1182688" y="2057400"/>
            <a:ext cx="7772400" cy="4535488"/>
          </a:xfrm>
        </p:spPr>
        <p:txBody>
          <a:bodyPr/>
          <a:lstStyle/>
          <a:p>
            <a:pPr eaLnBrk="1" hangingPunct="1"/>
            <a:r>
              <a:rPr lang="en-US" altLang="en-US" sz="2600" dirty="0"/>
              <a:t>Edge chaining uses the observation that the boundary of an object is made up of edge pieces</a:t>
            </a:r>
          </a:p>
          <a:p>
            <a:pPr lvl="1" eaLnBrk="1" hangingPunct="1"/>
            <a:r>
              <a:rPr lang="en-US" altLang="en-US" sz="2400" dirty="0"/>
              <a:t>Uses (directed) edge feature maps to trace the contour until a closed contour is constructed</a:t>
            </a:r>
          </a:p>
        </p:txBody>
      </p:sp>
      <p:cxnSp>
        <p:nvCxnSpPr>
          <p:cNvPr id="9" name="Straight Connector 48">
            <a:extLst>
              <a:ext uri="{FF2B5EF4-FFF2-40B4-BE49-F238E27FC236}">
                <a16:creationId xmlns:a16="http://schemas.microsoft.com/office/drawing/2014/main" id="{C0B3D960-D0F4-F247-A097-2D68F8D215BD}"/>
              </a:ext>
            </a:extLst>
          </p:cNvPr>
          <p:cNvCxnSpPr>
            <a:cxnSpLocks noChangeShapeType="1"/>
          </p:cNvCxnSpPr>
          <p:nvPr/>
        </p:nvCxnSpPr>
        <p:spPr bwMode="auto">
          <a:xfrm>
            <a:off x="7162800" y="4153256"/>
            <a:ext cx="0"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Connector 59">
            <a:extLst>
              <a:ext uri="{FF2B5EF4-FFF2-40B4-BE49-F238E27FC236}">
                <a16:creationId xmlns:a16="http://schemas.microsoft.com/office/drawing/2014/main" id="{EAD735FA-998A-0647-9489-9EB2C150CDE2}"/>
              </a:ext>
            </a:extLst>
          </p:cNvPr>
          <p:cNvCxnSpPr>
            <a:cxnSpLocks noChangeShapeType="1"/>
          </p:cNvCxnSpPr>
          <p:nvPr/>
        </p:nvCxnSpPr>
        <p:spPr bwMode="auto">
          <a:xfrm>
            <a:off x="7315200" y="4610456"/>
            <a:ext cx="0"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70">
            <a:extLst>
              <a:ext uri="{FF2B5EF4-FFF2-40B4-BE49-F238E27FC236}">
                <a16:creationId xmlns:a16="http://schemas.microsoft.com/office/drawing/2014/main" id="{303E4FE0-3101-0C40-A7D5-3A8604AE06D8}"/>
              </a:ext>
            </a:extLst>
          </p:cNvPr>
          <p:cNvCxnSpPr>
            <a:cxnSpLocks noChangeShapeType="1"/>
          </p:cNvCxnSpPr>
          <p:nvPr/>
        </p:nvCxnSpPr>
        <p:spPr bwMode="auto">
          <a:xfrm>
            <a:off x="7543800" y="5067656"/>
            <a:ext cx="0"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Group 4">
            <a:extLst>
              <a:ext uri="{FF2B5EF4-FFF2-40B4-BE49-F238E27FC236}">
                <a16:creationId xmlns:a16="http://schemas.microsoft.com/office/drawing/2014/main" id="{E382628D-6964-864F-A6C7-9B9C1238018E}"/>
              </a:ext>
            </a:extLst>
          </p:cNvPr>
          <p:cNvGrpSpPr/>
          <p:nvPr/>
        </p:nvGrpSpPr>
        <p:grpSpPr>
          <a:xfrm>
            <a:off x="6107631" y="3733800"/>
            <a:ext cx="1969569" cy="2969925"/>
            <a:chOff x="6107631" y="3791388"/>
            <a:chExt cx="1969569" cy="2969925"/>
          </a:xfrm>
        </p:grpSpPr>
        <p:grpSp>
          <p:nvGrpSpPr>
            <p:cNvPr id="4" name="Group 3">
              <a:extLst>
                <a:ext uri="{FF2B5EF4-FFF2-40B4-BE49-F238E27FC236}">
                  <a16:creationId xmlns:a16="http://schemas.microsoft.com/office/drawing/2014/main" id="{B4BE5026-CAA6-3246-8A94-A9583A86954A}"/>
                </a:ext>
              </a:extLst>
            </p:cNvPr>
            <p:cNvGrpSpPr/>
            <p:nvPr/>
          </p:nvGrpSpPr>
          <p:grpSpPr>
            <a:xfrm>
              <a:off x="6107631" y="3791388"/>
              <a:ext cx="1066800" cy="990600"/>
              <a:chOff x="6858000" y="3829844"/>
              <a:chExt cx="1066800" cy="990600"/>
            </a:xfrm>
          </p:grpSpPr>
          <p:sp>
            <p:nvSpPr>
              <p:cNvPr id="7" name="Rectangle 44">
                <a:extLst>
                  <a:ext uri="{FF2B5EF4-FFF2-40B4-BE49-F238E27FC236}">
                    <a16:creationId xmlns:a16="http://schemas.microsoft.com/office/drawing/2014/main" id="{7A324746-6EAC-9847-A247-0C44EA07FA63}"/>
                  </a:ext>
                </a:extLst>
              </p:cNvPr>
              <p:cNvSpPr>
                <a:spLocks noChangeArrowheads="1"/>
              </p:cNvSpPr>
              <p:nvPr/>
            </p:nvSpPr>
            <p:spPr bwMode="auto">
              <a:xfrm>
                <a:off x="6858000" y="3829844"/>
                <a:ext cx="1066800" cy="990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2400">
                  <a:latin typeface="Arial" panose="020B0604020202020204" pitchFamily="34" charset="0"/>
                </a:endParaRPr>
              </a:p>
            </p:txBody>
          </p:sp>
          <p:cxnSp>
            <p:nvCxnSpPr>
              <p:cNvPr id="10" name="Straight Connector 49">
                <a:extLst>
                  <a:ext uri="{FF2B5EF4-FFF2-40B4-BE49-F238E27FC236}">
                    <a16:creationId xmlns:a16="http://schemas.microsoft.com/office/drawing/2014/main" id="{4648149A-C767-2347-95BF-C4A535030CCC}"/>
                  </a:ext>
                </a:extLst>
              </p:cNvPr>
              <p:cNvCxnSpPr>
                <a:cxnSpLocks noChangeShapeType="1"/>
              </p:cNvCxnSpPr>
              <p:nvPr/>
            </p:nvCxnSpPr>
            <p:spPr bwMode="auto">
              <a:xfrm flipV="1">
                <a:off x="7162800" y="421084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50">
                <a:extLst>
                  <a:ext uri="{FF2B5EF4-FFF2-40B4-BE49-F238E27FC236}">
                    <a16:creationId xmlns:a16="http://schemas.microsoft.com/office/drawing/2014/main" id="{B9290765-22D1-CE4D-A430-D8A10A234AA4}"/>
                  </a:ext>
                </a:extLst>
              </p:cNvPr>
              <p:cNvCxnSpPr>
                <a:cxnSpLocks noChangeShapeType="1"/>
              </p:cNvCxnSpPr>
              <p:nvPr/>
            </p:nvCxnSpPr>
            <p:spPr bwMode="auto">
              <a:xfrm flipV="1">
                <a:off x="7467600" y="421084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51">
                <a:extLst>
                  <a:ext uri="{FF2B5EF4-FFF2-40B4-BE49-F238E27FC236}">
                    <a16:creationId xmlns:a16="http://schemas.microsoft.com/office/drawing/2014/main" id="{E93B6217-E8FE-A143-97D9-6837B4F385CB}"/>
                  </a:ext>
                </a:extLst>
              </p:cNvPr>
              <p:cNvCxnSpPr>
                <a:cxnSpLocks noChangeShapeType="1"/>
              </p:cNvCxnSpPr>
              <p:nvPr/>
            </p:nvCxnSpPr>
            <p:spPr bwMode="auto">
              <a:xfrm flipV="1">
                <a:off x="7620000" y="4058444"/>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Group 2">
              <a:extLst>
                <a:ext uri="{FF2B5EF4-FFF2-40B4-BE49-F238E27FC236}">
                  <a16:creationId xmlns:a16="http://schemas.microsoft.com/office/drawing/2014/main" id="{34D63F5C-9596-CB44-8EE3-B792D00C9F76}"/>
                </a:ext>
              </a:extLst>
            </p:cNvPr>
            <p:cNvGrpSpPr/>
            <p:nvPr/>
          </p:nvGrpSpPr>
          <p:grpSpPr>
            <a:xfrm>
              <a:off x="6626192" y="4785344"/>
              <a:ext cx="1066800" cy="990600"/>
              <a:chOff x="7010400" y="4287044"/>
              <a:chExt cx="1066800" cy="990600"/>
            </a:xfrm>
          </p:grpSpPr>
          <p:sp>
            <p:nvSpPr>
              <p:cNvPr id="14" name="Rectangle 55">
                <a:extLst>
                  <a:ext uri="{FF2B5EF4-FFF2-40B4-BE49-F238E27FC236}">
                    <a16:creationId xmlns:a16="http://schemas.microsoft.com/office/drawing/2014/main" id="{C71C91BB-9F38-3946-848F-2C4E754C3112}"/>
                  </a:ext>
                </a:extLst>
              </p:cNvPr>
              <p:cNvSpPr>
                <a:spLocks noChangeArrowheads="1"/>
              </p:cNvSpPr>
              <p:nvPr/>
            </p:nvSpPr>
            <p:spPr bwMode="auto">
              <a:xfrm>
                <a:off x="7010400" y="4287044"/>
                <a:ext cx="1066800" cy="990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2400">
                  <a:latin typeface="Arial" panose="020B0604020202020204" pitchFamily="34" charset="0"/>
                </a:endParaRPr>
              </a:p>
            </p:txBody>
          </p:sp>
          <p:cxnSp>
            <p:nvCxnSpPr>
              <p:cNvPr id="15" name="Straight Connector 56">
                <a:extLst>
                  <a:ext uri="{FF2B5EF4-FFF2-40B4-BE49-F238E27FC236}">
                    <a16:creationId xmlns:a16="http://schemas.microsoft.com/office/drawing/2014/main" id="{404D4FB3-4BE1-ED49-8449-015F35E42DEC}"/>
                  </a:ext>
                </a:extLst>
              </p:cNvPr>
              <p:cNvCxnSpPr>
                <a:cxnSpLocks noChangeShapeType="1"/>
              </p:cNvCxnSpPr>
              <p:nvPr/>
            </p:nvCxnSpPr>
            <p:spPr bwMode="auto">
              <a:xfrm>
                <a:off x="7315200" y="4668044"/>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57">
                <a:extLst>
                  <a:ext uri="{FF2B5EF4-FFF2-40B4-BE49-F238E27FC236}">
                    <a16:creationId xmlns:a16="http://schemas.microsoft.com/office/drawing/2014/main" id="{A250AD86-3013-5640-AAB7-62FEE9ACF4A0}"/>
                  </a:ext>
                </a:extLst>
              </p:cNvPr>
              <p:cNvCxnSpPr>
                <a:cxnSpLocks noChangeShapeType="1"/>
              </p:cNvCxnSpPr>
              <p:nvPr/>
            </p:nvCxnSpPr>
            <p:spPr bwMode="auto">
              <a:xfrm>
                <a:off x="7315200" y="4972844"/>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58">
                <a:extLst>
                  <a:ext uri="{FF2B5EF4-FFF2-40B4-BE49-F238E27FC236}">
                    <a16:creationId xmlns:a16="http://schemas.microsoft.com/office/drawing/2014/main" id="{FF0A9957-49E0-6A4F-A39B-4DC2C0FFB39E}"/>
                  </a:ext>
                </a:extLst>
              </p:cNvPr>
              <p:cNvCxnSpPr>
                <a:cxnSpLocks noChangeShapeType="1"/>
              </p:cNvCxnSpPr>
              <p:nvPr/>
            </p:nvCxnSpPr>
            <p:spPr bwMode="auto">
              <a:xfrm>
                <a:off x="7467600" y="4515644"/>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B13871EC-6B54-A349-9B50-A20108426D1E}"/>
                </a:ext>
              </a:extLst>
            </p:cNvPr>
            <p:cNvGrpSpPr/>
            <p:nvPr/>
          </p:nvGrpSpPr>
          <p:grpSpPr>
            <a:xfrm>
              <a:off x="7010400" y="5770713"/>
              <a:ext cx="1066800" cy="990600"/>
              <a:chOff x="7239000" y="4744244"/>
              <a:chExt cx="1066800" cy="990600"/>
            </a:xfrm>
          </p:grpSpPr>
          <p:sp>
            <p:nvSpPr>
              <p:cNvPr id="20" name="Rectangle 66">
                <a:extLst>
                  <a:ext uri="{FF2B5EF4-FFF2-40B4-BE49-F238E27FC236}">
                    <a16:creationId xmlns:a16="http://schemas.microsoft.com/office/drawing/2014/main" id="{C7646574-84B1-8D4B-B09A-7E370317E9E2}"/>
                  </a:ext>
                </a:extLst>
              </p:cNvPr>
              <p:cNvSpPr>
                <a:spLocks noChangeArrowheads="1"/>
              </p:cNvSpPr>
              <p:nvPr/>
            </p:nvSpPr>
            <p:spPr bwMode="auto">
              <a:xfrm>
                <a:off x="7239000" y="4744244"/>
                <a:ext cx="1066800" cy="990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2400">
                  <a:latin typeface="Arial" panose="020B0604020202020204" pitchFamily="34" charset="0"/>
                </a:endParaRPr>
              </a:p>
            </p:txBody>
          </p:sp>
          <p:cxnSp>
            <p:nvCxnSpPr>
              <p:cNvPr id="22" name="Straight Connector 74">
                <a:extLst>
                  <a:ext uri="{FF2B5EF4-FFF2-40B4-BE49-F238E27FC236}">
                    <a16:creationId xmlns:a16="http://schemas.microsoft.com/office/drawing/2014/main" id="{721E8D9A-135C-6545-AB52-5AC30BEBC57C}"/>
                  </a:ext>
                </a:extLst>
              </p:cNvPr>
              <p:cNvCxnSpPr>
                <a:cxnSpLocks noChangeShapeType="1"/>
              </p:cNvCxnSpPr>
              <p:nvPr/>
            </p:nvCxnSpPr>
            <p:spPr bwMode="auto">
              <a:xfrm flipV="1">
                <a:off x="7848600" y="5277644"/>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75">
                <a:extLst>
                  <a:ext uri="{FF2B5EF4-FFF2-40B4-BE49-F238E27FC236}">
                    <a16:creationId xmlns:a16="http://schemas.microsoft.com/office/drawing/2014/main" id="{FF263634-6CE8-2E43-B126-14A1249E6D0C}"/>
                  </a:ext>
                </a:extLst>
              </p:cNvPr>
              <p:cNvCxnSpPr>
                <a:cxnSpLocks noChangeShapeType="1"/>
              </p:cNvCxnSpPr>
              <p:nvPr/>
            </p:nvCxnSpPr>
            <p:spPr bwMode="auto">
              <a:xfrm flipV="1">
                <a:off x="7848600" y="4972844"/>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76">
                <a:extLst>
                  <a:ext uri="{FF2B5EF4-FFF2-40B4-BE49-F238E27FC236}">
                    <a16:creationId xmlns:a16="http://schemas.microsoft.com/office/drawing/2014/main" id="{E206BF97-7555-2443-82EF-C9D3EA49822E}"/>
                  </a:ext>
                </a:extLst>
              </p:cNvPr>
              <p:cNvCxnSpPr>
                <a:cxnSpLocks noChangeShapeType="1"/>
              </p:cNvCxnSpPr>
              <p:nvPr/>
            </p:nvCxnSpPr>
            <p:spPr bwMode="auto">
              <a:xfrm flipV="1">
                <a:off x="7543800" y="4972844"/>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28" name="Rectangle 3">
            <a:extLst>
              <a:ext uri="{FF2B5EF4-FFF2-40B4-BE49-F238E27FC236}">
                <a16:creationId xmlns:a16="http://schemas.microsoft.com/office/drawing/2014/main" id="{01260908-2037-DF40-A2F3-A02E89912E0C}"/>
              </a:ext>
            </a:extLst>
          </p:cNvPr>
          <p:cNvSpPr txBox="1">
            <a:spLocks noChangeArrowheads="1"/>
          </p:cNvSpPr>
          <p:nvPr/>
        </p:nvSpPr>
        <p:spPr bwMode="auto">
          <a:xfrm>
            <a:off x="1180700" y="2075050"/>
            <a:ext cx="4864500" cy="453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eaLnBrk="1" hangingPunct="1">
              <a:lnSpc>
                <a:spcPct val="110000"/>
              </a:lnSpc>
            </a:pPr>
            <a:endParaRPr lang="en-US" altLang="en-US" sz="2600" b="0" kern="0" dirty="0"/>
          </a:p>
          <a:p>
            <a:pPr eaLnBrk="1" hangingPunct="1">
              <a:lnSpc>
                <a:spcPct val="110000"/>
              </a:lnSpc>
            </a:pPr>
            <a:endParaRPr lang="en-US" altLang="en-US" sz="2600" b="0" kern="0" dirty="0"/>
          </a:p>
          <a:p>
            <a:pPr marL="0" indent="0" eaLnBrk="1" hangingPunct="1">
              <a:lnSpc>
                <a:spcPct val="110000"/>
              </a:lnSpc>
              <a:buNone/>
            </a:pPr>
            <a:endParaRPr lang="en-US" altLang="en-US" b="0" kern="0" dirty="0"/>
          </a:p>
          <a:p>
            <a:pPr lvl="2" eaLnBrk="1" hangingPunct="1"/>
            <a:r>
              <a:rPr lang="en-US" altLang="en-US" sz="2000" b="0" kern="0" dirty="0"/>
              <a:t>Starts on a random edge pixel and then checks neighboring pixels for edge presence to form a closed chain</a:t>
            </a:r>
          </a:p>
          <a:p>
            <a:pPr lvl="3" eaLnBrk="1" hangingPunct="1"/>
            <a:r>
              <a:rPr lang="en-US" altLang="en-US" sz="1800" b="0" kern="0" dirty="0"/>
              <a:t>Chains are not unique</a:t>
            </a:r>
          </a:p>
          <a:p>
            <a:pPr lvl="3" eaLnBrk="1" hangingPunct="1"/>
            <a:r>
              <a:rPr lang="en-US" altLang="en-US" sz="1800" b="0" kern="0" dirty="0"/>
              <a:t>Has problems if edges are too diffuse to be detected</a:t>
            </a:r>
          </a:p>
          <a:p>
            <a:pPr lvl="3" eaLnBrk="1" hangingPunct="1"/>
            <a:r>
              <a:rPr lang="en-US" altLang="en-US" sz="1800" b="0" kern="0" dirty="0"/>
              <a:t>Is problematic if objects are in front of other objects</a:t>
            </a:r>
          </a:p>
        </p:txBody>
      </p:sp>
      <p:sp>
        <p:nvSpPr>
          <p:cNvPr id="29" name="Oval 28">
            <a:extLst>
              <a:ext uri="{FF2B5EF4-FFF2-40B4-BE49-F238E27FC236}">
                <a16:creationId xmlns:a16="http://schemas.microsoft.com/office/drawing/2014/main" id="{3B1632BD-7C0B-6F4E-8D2A-98D0FD6EE1A6}"/>
              </a:ext>
            </a:extLst>
          </p:cNvPr>
          <p:cNvSpPr/>
          <p:nvPr/>
        </p:nvSpPr>
        <p:spPr bwMode="auto">
          <a:xfrm>
            <a:off x="6392781" y="4229962"/>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34" name="Oval 33">
            <a:extLst>
              <a:ext uri="{FF2B5EF4-FFF2-40B4-BE49-F238E27FC236}">
                <a16:creationId xmlns:a16="http://schemas.microsoft.com/office/drawing/2014/main" id="{67409832-C5A0-0840-A02F-3FE89C42F2CD}"/>
              </a:ext>
            </a:extLst>
          </p:cNvPr>
          <p:cNvSpPr/>
          <p:nvPr/>
        </p:nvSpPr>
        <p:spPr bwMode="auto">
          <a:xfrm>
            <a:off x="6392781" y="4283824"/>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35" name="Oval 34">
            <a:extLst>
              <a:ext uri="{FF2B5EF4-FFF2-40B4-BE49-F238E27FC236}">
                <a16:creationId xmlns:a16="http://schemas.microsoft.com/office/drawing/2014/main" id="{B3AFEDDA-F234-DB4E-A3B8-F1FBE84F9672}"/>
              </a:ext>
            </a:extLst>
          </p:cNvPr>
          <p:cNvSpPr/>
          <p:nvPr/>
        </p:nvSpPr>
        <p:spPr bwMode="auto">
          <a:xfrm>
            <a:off x="6392545" y="4338158"/>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36" name="Oval 35">
            <a:extLst>
              <a:ext uri="{FF2B5EF4-FFF2-40B4-BE49-F238E27FC236}">
                <a16:creationId xmlns:a16="http://schemas.microsoft.com/office/drawing/2014/main" id="{A1817324-6E44-6B48-95E1-DFE13478E881}"/>
              </a:ext>
            </a:extLst>
          </p:cNvPr>
          <p:cNvSpPr/>
          <p:nvPr/>
        </p:nvSpPr>
        <p:spPr bwMode="auto">
          <a:xfrm>
            <a:off x="6391910" y="4392493"/>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37" name="Oval 36">
            <a:extLst>
              <a:ext uri="{FF2B5EF4-FFF2-40B4-BE49-F238E27FC236}">
                <a16:creationId xmlns:a16="http://schemas.microsoft.com/office/drawing/2014/main" id="{B8B24FE0-9291-594F-AC9C-291FE7596917}"/>
              </a:ext>
            </a:extLst>
          </p:cNvPr>
          <p:cNvSpPr/>
          <p:nvPr/>
        </p:nvSpPr>
        <p:spPr bwMode="auto">
          <a:xfrm>
            <a:off x="6912945" y="5390696"/>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54" name="Oval 53">
            <a:extLst>
              <a:ext uri="{FF2B5EF4-FFF2-40B4-BE49-F238E27FC236}">
                <a16:creationId xmlns:a16="http://schemas.microsoft.com/office/drawing/2014/main" id="{051A4B5F-44D4-6C42-9978-774365EC9EDC}"/>
              </a:ext>
            </a:extLst>
          </p:cNvPr>
          <p:cNvSpPr/>
          <p:nvPr/>
        </p:nvSpPr>
        <p:spPr bwMode="auto">
          <a:xfrm>
            <a:off x="6981825" y="5387537"/>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55" name="Oval 54">
            <a:extLst>
              <a:ext uri="{FF2B5EF4-FFF2-40B4-BE49-F238E27FC236}">
                <a16:creationId xmlns:a16="http://schemas.microsoft.com/office/drawing/2014/main" id="{57F6FBA1-2E2D-C149-A951-5EAAC04F1A43}"/>
              </a:ext>
            </a:extLst>
          </p:cNvPr>
          <p:cNvSpPr/>
          <p:nvPr/>
        </p:nvSpPr>
        <p:spPr bwMode="auto">
          <a:xfrm>
            <a:off x="7048500" y="5387537"/>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56" name="Oval 55">
            <a:extLst>
              <a:ext uri="{FF2B5EF4-FFF2-40B4-BE49-F238E27FC236}">
                <a16:creationId xmlns:a16="http://schemas.microsoft.com/office/drawing/2014/main" id="{60B3E268-E782-224D-A92A-81C2335144FF}"/>
              </a:ext>
            </a:extLst>
          </p:cNvPr>
          <p:cNvSpPr/>
          <p:nvPr/>
        </p:nvSpPr>
        <p:spPr bwMode="auto">
          <a:xfrm>
            <a:off x="7112000" y="5387537"/>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57" name="Oval 56">
            <a:extLst>
              <a:ext uri="{FF2B5EF4-FFF2-40B4-BE49-F238E27FC236}">
                <a16:creationId xmlns:a16="http://schemas.microsoft.com/office/drawing/2014/main" id="{B967C795-B8E4-9A4C-85B5-CA063FA1687E}"/>
              </a:ext>
            </a:extLst>
          </p:cNvPr>
          <p:cNvSpPr/>
          <p:nvPr/>
        </p:nvSpPr>
        <p:spPr bwMode="auto">
          <a:xfrm>
            <a:off x="7175500" y="5387537"/>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58" name="Oval 57">
            <a:extLst>
              <a:ext uri="{FF2B5EF4-FFF2-40B4-BE49-F238E27FC236}">
                <a16:creationId xmlns:a16="http://schemas.microsoft.com/office/drawing/2014/main" id="{14E2AFA2-96D7-AD41-9E93-3DE4F6F89242}"/>
              </a:ext>
            </a:extLst>
          </p:cNvPr>
          <p:cNvSpPr/>
          <p:nvPr/>
        </p:nvSpPr>
        <p:spPr bwMode="auto">
          <a:xfrm>
            <a:off x="7609206" y="6373693"/>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59" name="Oval 58">
            <a:extLst>
              <a:ext uri="{FF2B5EF4-FFF2-40B4-BE49-F238E27FC236}">
                <a16:creationId xmlns:a16="http://schemas.microsoft.com/office/drawing/2014/main" id="{9F756B00-6194-8E49-82D3-B3F033FED0E6}"/>
              </a:ext>
            </a:extLst>
          </p:cNvPr>
          <p:cNvSpPr/>
          <p:nvPr/>
        </p:nvSpPr>
        <p:spPr bwMode="auto">
          <a:xfrm>
            <a:off x="7653656" y="6333687"/>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60" name="Oval 59">
            <a:extLst>
              <a:ext uri="{FF2B5EF4-FFF2-40B4-BE49-F238E27FC236}">
                <a16:creationId xmlns:a16="http://schemas.microsoft.com/office/drawing/2014/main" id="{B96E420C-4B24-F54D-BDAE-FED10FCC1880}"/>
              </a:ext>
            </a:extLst>
          </p:cNvPr>
          <p:cNvSpPr/>
          <p:nvPr/>
        </p:nvSpPr>
        <p:spPr bwMode="auto">
          <a:xfrm>
            <a:off x="7694931" y="6289237"/>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61" name="Oval 60">
            <a:extLst>
              <a:ext uri="{FF2B5EF4-FFF2-40B4-BE49-F238E27FC236}">
                <a16:creationId xmlns:a16="http://schemas.microsoft.com/office/drawing/2014/main" id="{78C8E86F-20E6-774C-BCCD-5FA057AC4F1D}"/>
              </a:ext>
            </a:extLst>
          </p:cNvPr>
          <p:cNvSpPr/>
          <p:nvPr/>
        </p:nvSpPr>
        <p:spPr bwMode="auto">
          <a:xfrm>
            <a:off x="7739381" y="6238437"/>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62" name="Oval 61">
            <a:extLst>
              <a:ext uri="{FF2B5EF4-FFF2-40B4-BE49-F238E27FC236}">
                <a16:creationId xmlns:a16="http://schemas.microsoft.com/office/drawing/2014/main" id="{67B5E08E-AA43-1D43-89E1-F037B78D4293}"/>
              </a:ext>
            </a:extLst>
          </p:cNvPr>
          <p:cNvSpPr/>
          <p:nvPr/>
        </p:nvSpPr>
        <p:spPr bwMode="auto">
          <a:xfrm>
            <a:off x="6848475" y="4240093"/>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63" name="Oval 62">
            <a:extLst>
              <a:ext uri="{FF2B5EF4-FFF2-40B4-BE49-F238E27FC236}">
                <a16:creationId xmlns:a16="http://schemas.microsoft.com/office/drawing/2014/main" id="{DD7B1365-8019-1A4F-82A4-862C73046108}"/>
              </a:ext>
            </a:extLst>
          </p:cNvPr>
          <p:cNvSpPr/>
          <p:nvPr/>
        </p:nvSpPr>
        <p:spPr bwMode="auto">
          <a:xfrm>
            <a:off x="6848475" y="4177862"/>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64" name="Oval 63">
            <a:extLst>
              <a:ext uri="{FF2B5EF4-FFF2-40B4-BE49-F238E27FC236}">
                <a16:creationId xmlns:a16="http://schemas.microsoft.com/office/drawing/2014/main" id="{A84D3CF1-F376-9048-A469-62AAAAA7CA36}"/>
              </a:ext>
            </a:extLst>
          </p:cNvPr>
          <p:cNvSpPr/>
          <p:nvPr/>
        </p:nvSpPr>
        <p:spPr bwMode="auto">
          <a:xfrm>
            <a:off x="6850381" y="4108012"/>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65" name="Oval 64">
            <a:extLst>
              <a:ext uri="{FF2B5EF4-FFF2-40B4-BE49-F238E27FC236}">
                <a16:creationId xmlns:a16="http://schemas.microsoft.com/office/drawing/2014/main" id="{7E8BF89D-4DB4-4B47-A6A6-AF9E56966EFD}"/>
              </a:ext>
            </a:extLst>
          </p:cNvPr>
          <p:cNvSpPr/>
          <p:nvPr/>
        </p:nvSpPr>
        <p:spPr bwMode="auto">
          <a:xfrm>
            <a:off x="6851650" y="4038162"/>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66" name="Oval 65">
            <a:extLst>
              <a:ext uri="{FF2B5EF4-FFF2-40B4-BE49-F238E27FC236}">
                <a16:creationId xmlns:a16="http://schemas.microsoft.com/office/drawing/2014/main" id="{55C10E4E-F62D-6942-A285-FBCBAF992ABA}"/>
              </a:ext>
            </a:extLst>
          </p:cNvPr>
          <p:cNvSpPr/>
          <p:nvPr/>
        </p:nvSpPr>
        <p:spPr bwMode="auto">
          <a:xfrm>
            <a:off x="6847206" y="3971487"/>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67" name="Oval 66">
            <a:extLst>
              <a:ext uri="{FF2B5EF4-FFF2-40B4-BE49-F238E27FC236}">
                <a16:creationId xmlns:a16="http://schemas.microsoft.com/office/drawing/2014/main" id="{920D2FF4-AB9B-DB4E-9929-341A030ACD47}"/>
              </a:ext>
            </a:extLst>
          </p:cNvPr>
          <p:cNvSpPr/>
          <p:nvPr/>
        </p:nvSpPr>
        <p:spPr bwMode="auto">
          <a:xfrm>
            <a:off x="7348856" y="4933512"/>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68" name="Oval 67">
            <a:extLst>
              <a:ext uri="{FF2B5EF4-FFF2-40B4-BE49-F238E27FC236}">
                <a16:creationId xmlns:a16="http://schemas.microsoft.com/office/drawing/2014/main" id="{926100E1-81A2-1F41-A795-4AB7EBCD9C74}"/>
              </a:ext>
            </a:extLst>
          </p:cNvPr>
          <p:cNvSpPr/>
          <p:nvPr/>
        </p:nvSpPr>
        <p:spPr bwMode="auto">
          <a:xfrm>
            <a:off x="7286625" y="4933512"/>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69" name="Oval 68">
            <a:extLst>
              <a:ext uri="{FF2B5EF4-FFF2-40B4-BE49-F238E27FC236}">
                <a16:creationId xmlns:a16="http://schemas.microsoft.com/office/drawing/2014/main" id="{87845232-FD93-3442-9C48-060FF9F34571}"/>
              </a:ext>
            </a:extLst>
          </p:cNvPr>
          <p:cNvSpPr/>
          <p:nvPr/>
        </p:nvSpPr>
        <p:spPr bwMode="auto">
          <a:xfrm>
            <a:off x="7162800" y="4936687"/>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70" name="Oval 69">
            <a:extLst>
              <a:ext uri="{FF2B5EF4-FFF2-40B4-BE49-F238E27FC236}">
                <a16:creationId xmlns:a16="http://schemas.microsoft.com/office/drawing/2014/main" id="{DFC691C9-EEED-7D40-9AFA-FA18A4B998A7}"/>
              </a:ext>
            </a:extLst>
          </p:cNvPr>
          <p:cNvSpPr/>
          <p:nvPr/>
        </p:nvSpPr>
        <p:spPr bwMode="auto">
          <a:xfrm>
            <a:off x="7099300" y="4938593"/>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71" name="Oval 70">
            <a:extLst>
              <a:ext uri="{FF2B5EF4-FFF2-40B4-BE49-F238E27FC236}">
                <a16:creationId xmlns:a16="http://schemas.microsoft.com/office/drawing/2014/main" id="{2FAB9BAB-E01D-004D-BA12-8D8D08E1AE9A}"/>
              </a:ext>
            </a:extLst>
          </p:cNvPr>
          <p:cNvSpPr/>
          <p:nvPr/>
        </p:nvSpPr>
        <p:spPr bwMode="auto">
          <a:xfrm>
            <a:off x="7437756" y="5926018"/>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72" name="Oval 71">
            <a:extLst>
              <a:ext uri="{FF2B5EF4-FFF2-40B4-BE49-F238E27FC236}">
                <a16:creationId xmlns:a16="http://schemas.microsoft.com/office/drawing/2014/main" id="{50DE2E98-0C88-0347-9A27-A226F5572810}"/>
              </a:ext>
            </a:extLst>
          </p:cNvPr>
          <p:cNvSpPr/>
          <p:nvPr/>
        </p:nvSpPr>
        <p:spPr bwMode="auto">
          <a:xfrm>
            <a:off x="7390131" y="5973643"/>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73" name="Oval 72">
            <a:extLst>
              <a:ext uri="{FF2B5EF4-FFF2-40B4-BE49-F238E27FC236}">
                <a16:creationId xmlns:a16="http://schemas.microsoft.com/office/drawing/2014/main" id="{D28D0DE4-3B06-E647-AAA1-E045358D721D}"/>
              </a:ext>
            </a:extLst>
          </p:cNvPr>
          <p:cNvSpPr/>
          <p:nvPr/>
        </p:nvSpPr>
        <p:spPr bwMode="auto">
          <a:xfrm>
            <a:off x="7343775" y="6021268"/>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74" name="Oval 73">
            <a:extLst>
              <a:ext uri="{FF2B5EF4-FFF2-40B4-BE49-F238E27FC236}">
                <a16:creationId xmlns:a16="http://schemas.microsoft.com/office/drawing/2014/main" id="{D171F921-4E67-3648-BEBC-64A4A90D07DD}"/>
              </a:ext>
            </a:extLst>
          </p:cNvPr>
          <p:cNvSpPr/>
          <p:nvPr/>
        </p:nvSpPr>
        <p:spPr bwMode="auto">
          <a:xfrm>
            <a:off x="7294881" y="6070162"/>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75" name="Oval 74">
            <a:extLst>
              <a:ext uri="{FF2B5EF4-FFF2-40B4-BE49-F238E27FC236}">
                <a16:creationId xmlns:a16="http://schemas.microsoft.com/office/drawing/2014/main" id="{E0341060-4DAD-1440-A0C0-826E6758B640}"/>
              </a:ext>
            </a:extLst>
          </p:cNvPr>
          <p:cNvSpPr/>
          <p:nvPr/>
        </p:nvSpPr>
        <p:spPr bwMode="auto">
          <a:xfrm>
            <a:off x="6391275" y="4108012"/>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76" name="Oval 75">
            <a:extLst>
              <a:ext uri="{FF2B5EF4-FFF2-40B4-BE49-F238E27FC236}">
                <a16:creationId xmlns:a16="http://schemas.microsoft.com/office/drawing/2014/main" id="{33B063C9-DA6F-434E-A419-B2EA139F2526}"/>
              </a:ext>
            </a:extLst>
          </p:cNvPr>
          <p:cNvSpPr/>
          <p:nvPr/>
        </p:nvSpPr>
        <p:spPr bwMode="auto">
          <a:xfrm>
            <a:off x="6390006" y="4170243"/>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77" name="Oval 76">
            <a:extLst>
              <a:ext uri="{FF2B5EF4-FFF2-40B4-BE49-F238E27FC236}">
                <a16:creationId xmlns:a16="http://schemas.microsoft.com/office/drawing/2014/main" id="{04BDB270-3753-4D45-BF93-E0ED2018C22B}"/>
              </a:ext>
            </a:extLst>
          </p:cNvPr>
          <p:cNvSpPr/>
          <p:nvPr/>
        </p:nvSpPr>
        <p:spPr bwMode="auto">
          <a:xfrm>
            <a:off x="7164833" y="4939793"/>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
        <p:nvSpPr>
          <p:cNvPr id="78" name="Oval 77">
            <a:extLst>
              <a:ext uri="{FF2B5EF4-FFF2-40B4-BE49-F238E27FC236}">
                <a16:creationId xmlns:a16="http://schemas.microsoft.com/office/drawing/2014/main" id="{20E6BEFD-5C2B-8E4F-B17A-13CD3CCEF7A6}"/>
              </a:ext>
            </a:extLst>
          </p:cNvPr>
          <p:cNvSpPr/>
          <p:nvPr/>
        </p:nvSpPr>
        <p:spPr bwMode="auto">
          <a:xfrm>
            <a:off x="7226300" y="4933950"/>
            <a:ext cx="45719" cy="45719"/>
          </a:xfrm>
          <a:prstGeom prst="ellipse">
            <a:avLst/>
          </a:pr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9603420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7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3"/>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P spid="35" grpId="0" animBg="1"/>
      <p:bldP spid="36" grpId="0" animBg="1"/>
      <p:bldP spid="37"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Date Placeholder 3">
            <a:extLst>
              <a:ext uri="{FF2B5EF4-FFF2-40B4-BE49-F238E27FC236}">
                <a16:creationId xmlns:a16="http://schemas.microsoft.com/office/drawing/2014/main" id="{D6298E9C-F2AD-BC40-B08B-BEB1B4FEB859}"/>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41986" name="Slide Number Placeholder 5">
            <a:extLst>
              <a:ext uri="{FF2B5EF4-FFF2-40B4-BE49-F238E27FC236}">
                <a16:creationId xmlns:a16="http://schemas.microsoft.com/office/drawing/2014/main" id="{B891166A-62A4-EE4C-A868-E1AB4EBB7C1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6446EEE9-BBA5-6944-8250-46523580B5CD}" type="slidenum">
              <a:rPr lang="en-US" altLang="en-US" sz="1200" smtClean="0"/>
              <a:pPr>
                <a:spcBef>
                  <a:spcPct val="0"/>
                </a:spcBef>
                <a:buClrTx/>
                <a:buSzTx/>
                <a:buFontTx/>
                <a:buNone/>
              </a:pPr>
              <a:t>26</a:t>
            </a:fld>
            <a:endParaRPr lang="en-US" altLang="en-US" sz="1200"/>
          </a:p>
        </p:txBody>
      </p:sp>
      <p:sp>
        <p:nvSpPr>
          <p:cNvPr id="107522" name="Rectangle 2">
            <a:extLst>
              <a:ext uri="{FF2B5EF4-FFF2-40B4-BE49-F238E27FC236}">
                <a16:creationId xmlns:a16="http://schemas.microsoft.com/office/drawing/2014/main" id="{8522976B-450E-AB42-991F-CE4D2D3F676C}"/>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Blob Coloring</a:t>
            </a:r>
          </a:p>
        </p:txBody>
      </p:sp>
      <p:sp>
        <p:nvSpPr>
          <p:cNvPr id="107523" name="Rectangle 3">
            <a:extLst>
              <a:ext uri="{FF2B5EF4-FFF2-40B4-BE49-F238E27FC236}">
                <a16:creationId xmlns:a16="http://schemas.microsoft.com/office/drawing/2014/main" id="{75E7CA57-D813-0A47-8925-54BCFCFF62C3}"/>
              </a:ext>
            </a:extLst>
          </p:cNvPr>
          <p:cNvSpPr>
            <a:spLocks noGrp="1" noChangeArrowheads="1"/>
          </p:cNvSpPr>
          <p:nvPr>
            <p:ph type="body" idx="1"/>
          </p:nvPr>
        </p:nvSpPr>
        <p:spPr>
          <a:xfrm>
            <a:off x="1182688" y="2017713"/>
            <a:ext cx="7772400" cy="4535487"/>
          </a:xfrm>
        </p:spPr>
        <p:txBody>
          <a:bodyPr/>
          <a:lstStyle/>
          <a:p>
            <a:pPr eaLnBrk="1" hangingPunct="1"/>
            <a:r>
              <a:rPr lang="en-US" altLang="en-US" sz="2600" dirty="0"/>
              <a:t>Blob Coloring is trying to combine sets of pixels that are connected and have the same properties</a:t>
            </a:r>
          </a:p>
          <a:p>
            <a:pPr lvl="1" eaLnBrk="1" hangingPunct="1"/>
            <a:r>
              <a:rPr lang="en-US" altLang="en-US" sz="2400" dirty="0"/>
              <a:t>Easiest case is a binary image of pixels with and without the property:</a:t>
            </a:r>
          </a:p>
          <a:p>
            <a:pPr lvl="1" eaLnBrk="1" hangingPunct="1"/>
            <a:endParaRPr lang="en-US" altLang="en-US" sz="2400" dirty="0"/>
          </a:p>
          <a:p>
            <a:pPr lvl="1" eaLnBrk="1" hangingPunct="1"/>
            <a:endParaRPr lang="en-US" altLang="en-US" sz="2400" dirty="0"/>
          </a:p>
          <a:p>
            <a:pPr marL="1371600" lvl="3" indent="0" eaLnBrk="1" hangingPunct="1">
              <a:buNone/>
            </a:pPr>
            <a:endParaRPr lang="en-US" altLang="en-US" sz="2800" dirty="0"/>
          </a:p>
          <a:p>
            <a:pPr marL="1371600" lvl="3" indent="0" eaLnBrk="1" hangingPunct="1">
              <a:buNone/>
            </a:pPr>
            <a:endParaRPr lang="en-US" altLang="en-US" sz="1500" dirty="0"/>
          </a:p>
          <a:p>
            <a:pPr lvl="4" eaLnBrk="1" hangingPunct="1"/>
            <a:r>
              <a:rPr lang="en-US" altLang="en-US" sz="1500" dirty="0"/>
              <a:t>Go left top to bottom right checking top and left neighbor</a:t>
            </a:r>
          </a:p>
          <a:p>
            <a:pPr lvl="4" eaLnBrk="1" hangingPunct="1"/>
            <a:r>
              <a:rPr lang="en-US" altLang="en-US" sz="1500" dirty="0"/>
              <a:t>Label the with label of neighbor with same property as pixel</a:t>
            </a:r>
          </a:p>
          <a:p>
            <a:pPr lvl="4" eaLnBrk="1" hangingPunct="1"/>
            <a:r>
              <a:rPr lang="en-US" altLang="en-US" sz="1500" dirty="0"/>
              <a:t>If both fit, label with first and remember they are the same</a:t>
            </a:r>
          </a:p>
          <a:p>
            <a:pPr lvl="3" eaLnBrk="1" hangingPunct="1"/>
            <a:r>
              <a:rPr lang="en-US" altLang="en-US" sz="1500" dirty="0"/>
              <a:t>Dictionary Pass:</a:t>
            </a:r>
          </a:p>
          <a:p>
            <a:pPr lvl="4" eaLnBrk="1" hangingPunct="1"/>
            <a:r>
              <a:rPr lang="en-US" altLang="en-US" sz="1500" dirty="0"/>
              <a:t>Relabel identical labels with smallest label</a:t>
            </a:r>
          </a:p>
          <a:p>
            <a:pPr lvl="2" eaLnBrk="1" hangingPunct="1">
              <a:lnSpc>
                <a:spcPct val="110000"/>
              </a:lnSpc>
            </a:pPr>
            <a:endParaRPr lang="en-US" altLang="en-US" sz="1800" dirty="0"/>
          </a:p>
          <a:p>
            <a:pPr lvl="2" eaLnBrk="1" hangingPunct="1">
              <a:lnSpc>
                <a:spcPct val="110000"/>
              </a:lnSpc>
            </a:pPr>
            <a:endParaRPr lang="en-US" altLang="en-US" sz="2000" dirty="0"/>
          </a:p>
          <a:p>
            <a:pPr lvl="2" eaLnBrk="1" hangingPunct="1">
              <a:lnSpc>
                <a:spcPct val="110000"/>
              </a:lnSpc>
            </a:pPr>
            <a:endParaRPr lang="en-US" altLang="en-US" sz="2000" dirty="0"/>
          </a:p>
          <a:p>
            <a:pPr lvl="2" eaLnBrk="1" hangingPunct="1">
              <a:lnSpc>
                <a:spcPct val="110000"/>
              </a:lnSpc>
            </a:pPr>
            <a:endParaRPr lang="en-US" altLang="en-US" sz="2000" dirty="0"/>
          </a:p>
          <a:p>
            <a:pPr eaLnBrk="1" hangingPunct="1">
              <a:lnSpc>
                <a:spcPct val="110000"/>
              </a:lnSpc>
            </a:pPr>
            <a:endParaRPr lang="en-US" altLang="en-US" sz="2800" dirty="0"/>
          </a:p>
        </p:txBody>
      </p:sp>
      <p:graphicFrame>
        <p:nvGraphicFramePr>
          <p:cNvPr id="3" name="Table 2">
            <a:extLst>
              <a:ext uri="{FF2B5EF4-FFF2-40B4-BE49-F238E27FC236}">
                <a16:creationId xmlns:a16="http://schemas.microsoft.com/office/drawing/2014/main" id="{7F1414DA-BB7C-8348-BEA3-BC350B2F0DE8}"/>
              </a:ext>
            </a:extLst>
          </p:cNvPr>
          <p:cNvGraphicFramePr>
            <a:graphicFrameLocks noGrp="1"/>
          </p:cNvGraphicFramePr>
          <p:nvPr>
            <p:extLst>
              <p:ext uri="{D42A27DB-BD31-4B8C-83A1-F6EECF244321}">
                <p14:modId xmlns:p14="http://schemas.microsoft.com/office/powerpoint/2010/main" val="664795188"/>
              </p:ext>
            </p:extLst>
          </p:nvPr>
        </p:nvGraphicFramePr>
        <p:xfrm>
          <a:off x="6095998" y="3354384"/>
          <a:ext cx="2743202" cy="1903416"/>
        </p:xfrm>
        <a:graphic>
          <a:graphicData uri="http://schemas.openxmlformats.org/drawingml/2006/table">
            <a:tbl>
              <a:tblPr>
                <a:tableStyleId>{5C22544A-7EE6-4342-B048-85BDC9FD1C3A}</a:tableStyleId>
              </a:tblPr>
              <a:tblGrid>
                <a:gridCol w="391886">
                  <a:extLst>
                    <a:ext uri="{9D8B030D-6E8A-4147-A177-3AD203B41FA5}">
                      <a16:colId xmlns:a16="http://schemas.microsoft.com/office/drawing/2014/main" val="20000"/>
                    </a:ext>
                  </a:extLst>
                </a:gridCol>
                <a:gridCol w="391886">
                  <a:extLst>
                    <a:ext uri="{9D8B030D-6E8A-4147-A177-3AD203B41FA5}">
                      <a16:colId xmlns:a16="http://schemas.microsoft.com/office/drawing/2014/main" val="20001"/>
                    </a:ext>
                  </a:extLst>
                </a:gridCol>
                <a:gridCol w="391886">
                  <a:extLst>
                    <a:ext uri="{9D8B030D-6E8A-4147-A177-3AD203B41FA5}">
                      <a16:colId xmlns:a16="http://schemas.microsoft.com/office/drawing/2014/main" val="20002"/>
                    </a:ext>
                  </a:extLst>
                </a:gridCol>
                <a:gridCol w="391886">
                  <a:extLst>
                    <a:ext uri="{9D8B030D-6E8A-4147-A177-3AD203B41FA5}">
                      <a16:colId xmlns:a16="http://schemas.microsoft.com/office/drawing/2014/main" val="20003"/>
                    </a:ext>
                  </a:extLst>
                </a:gridCol>
                <a:gridCol w="391886">
                  <a:extLst>
                    <a:ext uri="{9D8B030D-6E8A-4147-A177-3AD203B41FA5}">
                      <a16:colId xmlns:a16="http://schemas.microsoft.com/office/drawing/2014/main" val="20004"/>
                    </a:ext>
                  </a:extLst>
                </a:gridCol>
                <a:gridCol w="391886">
                  <a:extLst>
                    <a:ext uri="{9D8B030D-6E8A-4147-A177-3AD203B41FA5}">
                      <a16:colId xmlns:a16="http://schemas.microsoft.com/office/drawing/2014/main" val="20005"/>
                    </a:ext>
                  </a:extLst>
                </a:gridCol>
                <a:gridCol w="391886">
                  <a:extLst>
                    <a:ext uri="{9D8B030D-6E8A-4147-A177-3AD203B41FA5}">
                      <a16:colId xmlns:a16="http://schemas.microsoft.com/office/drawing/2014/main" val="20006"/>
                    </a:ext>
                  </a:extLst>
                </a:gridCol>
              </a:tblGrid>
              <a:tr h="192017">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3876">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3876">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03876">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03876">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r h="303876">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1</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5"/>
                  </a:ext>
                </a:extLst>
              </a:tr>
              <a:tr h="192017">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800" dirty="0"/>
                        <a:t>0</a:t>
                      </a:r>
                    </a:p>
                  </a:txBody>
                  <a:tcPr marT="35049" marB="35049">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4" name="Rectangle 3">
            <a:extLst>
              <a:ext uri="{FF2B5EF4-FFF2-40B4-BE49-F238E27FC236}">
                <a16:creationId xmlns:a16="http://schemas.microsoft.com/office/drawing/2014/main" id="{F8E8CFC2-D72F-E646-8A11-7E6CD373F163}"/>
              </a:ext>
            </a:extLst>
          </p:cNvPr>
          <p:cNvSpPr txBox="1">
            <a:spLocks noChangeArrowheads="1"/>
          </p:cNvSpPr>
          <p:nvPr/>
        </p:nvSpPr>
        <p:spPr bwMode="auto">
          <a:xfrm>
            <a:off x="1180700" y="2016113"/>
            <a:ext cx="49915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charset="0"/>
              <a:buChar char="n"/>
              <a:defRPr sz="2000">
                <a:solidFill>
                  <a:schemeClr val="tx1"/>
                </a:solidFill>
                <a:latin typeface="+mn-lt"/>
                <a:ea typeface="+mn-ea"/>
              </a:defRPr>
            </a:lvl9pPr>
          </a:lstStyle>
          <a:p>
            <a:pPr eaLnBrk="1" hangingPunct="1"/>
            <a:endParaRPr lang="en-US" altLang="en-US" sz="2600" b="0" kern="0" dirty="0"/>
          </a:p>
          <a:p>
            <a:pPr eaLnBrk="1" hangingPunct="1"/>
            <a:endParaRPr lang="en-US" altLang="en-US" sz="2600" b="0" kern="0" dirty="0"/>
          </a:p>
          <a:p>
            <a:pPr eaLnBrk="1" hangingPunct="1"/>
            <a:endParaRPr lang="en-US" altLang="en-US" sz="4000" b="0" kern="0" dirty="0"/>
          </a:p>
          <a:p>
            <a:pPr lvl="2" eaLnBrk="1" hangingPunct="1"/>
            <a:r>
              <a:rPr lang="en-US" altLang="en-US" sz="2000" b="0" kern="0" dirty="0"/>
              <a:t>Could start at a pixel and recursively check its neighbors</a:t>
            </a:r>
          </a:p>
          <a:p>
            <a:pPr lvl="3" eaLnBrk="1" hangingPunct="1"/>
            <a:r>
              <a:rPr lang="en-US" altLang="en-US" sz="1800" b="0" kern="0" dirty="0"/>
              <a:t>Checks pixels multiple times</a:t>
            </a:r>
          </a:p>
          <a:p>
            <a:pPr lvl="2" eaLnBrk="1" hangingPunct="1"/>
            <a:r>
              <a:rPr lang="en-US" altLang="en-US" sz="2000" b="0" kern="0" dirty="0"/>
              <a:t>Blob coloring performs 2 passes:</a:t>
            </a:r>
          </a:p>
          <a:p>
            <a:pPr lvl="3" eaLnBrk="1" hangingPunct="1"/>
            <a:r>
              <a:rPr lang="en-US" altLang="en-US" sz="1600" b="0" kern="0" dirty="0"/>
              <a:t>Coloring Pass:</a:t>
            </a:r>
          </a:p>
          <a:p>
            <a:pPr marL="914400" lvl="2" indent="0" eaLnBrk="1" hangingPunct="1">
              <a:buNone/>
            </a:pPr>
            <a:endParaRPr lang="en-US" altLang="en-US" sz="1800" b="0" kern="0" dirty="0"/>
          </a:p>
          <a:p>
            <a:pPr lvl="2" eaLnBrk="1" hangingPunct="1"/>
            <a:endParaRPr lang="en-US" altLang="en-US" sz="2000" b="0" kern="0" dirty="0"/>
          </a:p>
          <a:p>
            <a:pPr lvl="2" eaLnBrk="1" hangingPunct="1"/>
            <a:endParaRPr lang="en-US" altLang="en-US" sz="2000" b="0" kern="0" dirty="0"/>
          </a:p>
          <a:p>
            <a:pPr lvl="2" eaLnBrk="1" hangingPunct="1"/>
            <a:endParaRPr lang="en-US" altLang="en-US" sz="2000" b="0" kern="0" dirty="0"/>
          </a:p>
          <a:p>
            <a:pPr eaLnBrk="1" hangingPunct="1">
              <a:lnSpc>
                <a:spcPct val="110000"/>
              </a:lnSpc>
            </a:pPr>
            <a:endParaRPr lang="en-US" altLang="en-US" sz="2800" b="0" kern="0" dirty="0"/>
          </a:p>
        </p:txBody>
      </p:sp>
      <p:sp>
        <p:nvSpPr>
          <p:cNvPr id="2" name="TextBox 1">
            <a:extLst>
              <a:ext uri="{FF2B5EF4-FFF2-40B4-BE49-F238E27FC236}">
                <a16:creationId xmlns:a16="http://schemas.microsoft.com/office/drawing/2014/main" id="{2CA81769-D5DE-8340-9B06-5C1E49E3FEDA}"/>
              </a:ext>
            </a:extLst>
          </p:cNvPr>
          <p:cNvSpPr txBox="1"/>
          <p:nvPr/>
        </p:nvSpPr>
        <p:spPr>
          <a:xfrm>
            <a:off x="6257625" y="3325509"/>
            <a:ext cx="381000" cy="276999"/>
          </a:xfrm>
          <a:prstGeom prst="rect">
            <a:avLst/>
          </a:prstGeom>
          <a:noFill/>
        </p:spPr>
        <p:txBody>
          <a:bodyPr wrap="square" rtlCol="0">
            <a:spAutoFit/>
          </a:bodyPr>
          <a:lstStyle/>
          <a:p>
            <a:r>
              <a:rPr lang="en-US" sz="1200" dirty="0">
                <a:solidFill>
                  <a:srgbClr val="FF0000"/>
                </a:solidFill>
              </a:rPr>
              <a:t>A</a:t>
            </a:r>
          </a:p>
        </p:txBody>
      </p:sp>
      <p:sp>
        <p:nvSpPr>
          <p:cNvPr id="25" name="TextBox 24">
            <a:extLst>
              <a:ext uri="{FF2B5EF4-FFF2-40B4-BE49-F238E27FC236}">
                <a16:creationId xmlns:a16="http://schemas.microsoft.com/office/drawing/2014/main" id="{5A64D62A-9106-6F49-A6A9-7EA2595F5355}"/>
              </a:ext>
            </a:extLst>
          </p:cNvPr>
          <p:cNvSpPr txBox="1"/>
          <p:nvPr/>
        </p:nvSpPr>
        <p:spPr>
          <a:xfrm>
            <a:off x="6639025" y="3324725"/>
            <a:ext cx="381000" cy="276999"/>
          </a:xfrm>
          <a:prstGeom prst="rect">
            <a:avLst/>
          </a:prstGeom>
          <a:noFill/>
        </p:spPr>
        <p:txBody>
          <a:bodyPr wrap="square" rtlCol="0">
            <a:spAutoFit/>
          </a:bodyPr>
          <a:lstStyle/>
          <a:p>
            <a:r>
              <a:rPr lang="en-US" sz="1200" dirty="0">
                <a:solidFill>
                  <a:srgbClr val="FF0000"/>
                </a:solidFill>
              </a:rPr>
              <a:t>A</a:t>
            </a:r>
          </a:p>
        </p:txBody>
      </p:sp>
      <p:sp>
        <p:nvSpPr>
          <p:cNvPr id="26" name="TextBox 25">
            <a:extLst>
              <a:ext uri="{FF2B5EF4-FFF2-40B4-BE49-F238E27FC236}">
                <a16:creationId xmlns:a16="http://schemas.microsoft.com/office/drawing/2014/main" id="{AE877A60-3784-3946-817D-9B7410868475}"/>
              </a:ext>
            </a:extLst>
          </p:cNvPr>
          <p:cNvSpPr txBox="1"/>
          <p:nvPr/>
        </p:nvSpPr>
        <p:spPr>
          <a:xfrm>
            <a:off x="7029650" y="3323125"/>
            <a:ext cx="381000" cy="276999"/>
          </a:xfrm>
          <a:prstGeom prst="rect">
            <a:avLst/>
          </a:prstGeom>
          <a:noFill/>
        </p:spPr>
        <p:txBody>
          <a:bodyPr wrap="square" rtlCol="0">
            <a:spAutoFit/>
          </a:bodyPr>
          <a:lstStyle/>
          <a:p>
            <a:r>
              <a:rPr lang="en-US" sz="1200" dirty="0">
                <a:solidFill>
                  <a:srgbClr val="FF0000"/>
                </a:solidFill>
              </a:rPr>
              <a:t>A</a:t>
            </a:r>
          </a:p>
        </p:txBody>
      </p:sp>
      <p:sp>
        <p:nvSpPr>
          <p:cNvPr id="27" name="TextBox 26">
            <a:extLst>
              <a:ext uri="{FF2B5EF4-FFF2-40B4-BE49-F238E27FC236}">
                <a16:creationId xmlns:a16="http://schemas.microsoft.com/office/drawing/2014/main" id="{C97D3DD2-9862-A44D-903F-1715651AFB51}"/>
              </a:ext>
            </a:extLst>
          </p:cNvPr>
          <p:cNvSpPr txBox="1"/>
          <p:nvPr/>
        </p:nvSpPr>
        <p:spPr>
          <a:xfrm>
            <a:off x="7429100" y="3321525"/>
            <a:ext cx="381000" cy="276999"/>
          </a:xfrm>
          <a:prstGeom prst="rect">
            <a:avLst/>
          </a:prstGeom>
          <a:noFill/>
        </p:spPr>
        <p:txBody>
          <a:bodyPr wrap="square" rtlCol="0">
            <a:spAutoFit/>
          </a:bodyPr>
          <a:lstStyle/>
          <a:p>
            <a:r>
              <a:rPr lang="en-US" sz="1200" dirty="0">
                <a:solidFill>
                  <a:srgbClr val="FF0000"/>
                </a:solidFill>
              </a:rPr>
              <a:t>A</a:t>
            </a:r>
          </a:p>
        </p:txBody>
      </p:sp>
      <p:sp>
        <p:nvSpPr>
          <p:cNvPr id="28" name="TextBox 27">
            <a:extLst>
              <a:ext uri="{FF2B5EF4-FFF2-40B4-BE49-F238E27FC236}">
                <a16:creationId xmlns:a16="http://schemas.microsoft.com/office/drawing/2014/main" id="{2E59ACAB-D39E-5541-B85C-17268FBE763B}"/>
              </a:ext>
            </a:extLst>
          </p:cNvPr>
          <p:cNvSpPr txBox="1"/>
          <p:nvPr/>
        </p:nvSpPr>
        <p:spPr>
          <a:xfrm>
            <a:off x="7829350" y="3324725"/>
            <a:ext cx="381000" cy="276999"/>
          </a:xfrm>
          <a:prstGeom prst="rect">
            <a:avLst/>
          </a:prstGeom>
          <a:noFill/>
        </p:spPr>
        <p:txBody>
          <a:bodyPr wrap="square" rtlCol="0">
            <a:spAutoFit/>
          </a:bodyPr>
          <a:lstStyle/>
          <a:p>
            <a:r>
              <a:rPr lang="en-US" sz="1200" dirty="0">
                <a:solidFill>
                  <a:srgbClr val="FF0000"/>
                </a:solidFill>
              </a:rPr>
              <a:t>A</a:t>
            </a:r>
          </a:p>
        </p:txBody>
      </p:sp>
      <p:sp>
        <p:nvSpPr>
          <p:cNvPr id="29" name="TextBox 28">
            <a:extLst>
              <a:ext uri="{FF2B5EF4-FFF2-40B4-BE49-F238E27FC236}">
                <a16:creationId xmlns:a16="http://schemas.microsoft.com/office/drawing/2014/main" id="{612CDB77-40F5-A94E-A45D-2DFB8309954A}"/>
              </a:ext>
            </a:extLst>
          </p:cNvPr>
          <p:cNvSpPr txBox="1"/>
          <p:nvPr/>
        </p:nvSpPr>
        <p:spPr>
          <a:xfrm>
            <a:off x="8219975" y="3323125"/>
            <a:ext cx="381000" cy="276999"/>
          </a:xfrm>
          <a:prstGeom prst="rect">
            <a:avLst/>
          </a:prstGeom>
          <a:noFill/>
        </p:spPr>
        <p:txBody>
          <a:bodyPr wrap="square" rtlCol="0">
            <a:spAutoFit/>
          </a:bodyPr>
          <a:lstStyle/>
          <a:p>
            <a:r>
              <a:rPr lang="en-US" sz="1200" dirty="0">
                <a:solidFill>
                  <a:srgbClr val="FF0000"/>
                </a:solidFill>
              </a:rPr>
              <a:t>A</a:t>
            </a:r>
          </a:p>
        </p:txBody>
      </p:sp>
      <p:sp>
        <p:nvSpPr>
          <p:cNvPr id="30" name="TextBox 29">
            <a:extLst>
              <a:ext uri="{FF2B5EF4-FFF2-40B4-BE49-F238E27FC236}">
                <a16:creationId xmlns:a16="http://schemas.microsoft.com/office/drawing/2014/main" id="{340667EF-F1B1-3546-8553-AC5B95E97D07}"/>
              </a:ext>
            </a:extLst>
          </p:cNvPr>
          <p:cNvSpPr txBox="1"/>
          <p:nvPr/>
        </p:nvSpPr>
        <p:spPr>
          <a:xfrm>
            <a:off x="8610600" y="3321525"/>
            <a:ext cx="381000" cy="276999"/>
          </a:xfrm>
          <a:prstGeom prst="rect">
            <a:avLst/>
          </a:prstGeom>
          <a:noFill/>
        </p:spPr>
        <p:txBody>
          <a:bodyPr wrap="square" rtlCol="0">
            <a:spAutoFit/>
          </a:bodyPr>
          <a:lstStyle/>
          <a:p>
            <a:r>
              <a:rPr lang="en-US" sz="1200" dirty="0">
                <a:solidFill>
                  <a:srgbClr val="FF0000"/>
                </a:solidFill>
              </a:rPr>
              <a:t>A</a:t>
            </a:r>
          </a:p>
        </p:txBody>
      </p:sp>
      <p:sp>
        <p:nvSpPr>
          <p:cNvPr id="31" name="TextBox 30">
            <a:extLst>
              <a:ext uri="{FF2B5EF4-FFF2-40B4-BE49-F238E27FC236}">
                <a16:creationId xmlns:a16="http://schemas.microsoft.com/office/drawing/2014/main" id="{0B12BE61-C5C9-724E-9DB7-B936F6C4E3DF}"/>
              </a:ext>
            </a:extLst>
          </p:cNvPr>
          <p:cNvSpPr txBox="1"/>
          <p:nvPr/>
        </p:nvSpPr>
        <p:spPr>
          <a:xfrm>
            <a:off x="6248400" y="3585384"/>
            <a:ext cx="381000" cy="276999"/>
          </a:xfrm>
          <a:prstGeom prst="rect">
            <a:avLst/>
          </a:prstGeom>
          <a:noFill/>
        </p:spPr>
        <p:txBody>
          <a:bodyPr wrap="square" rtlCol="0">
            <a:spAutoFit/>
          </a:bodyPr>
          <a:lstStyle/>
          <a:p>
            <a:r>
              <a:rPr lang="en-US" sz="1200" dirty="0">
                <a:solidFill>
                  <a:srgbClr val="FF0000"/>
                </a:solidFill>
              </a:rPr>
              <a:t>A</a:t>
            </a:r>
          </a:p>
        </p:txBody>
      </p:sp>
      <p:sp>
        <p:nvSpPr>
          <p:cNvPr id="32" name="TextBox 31">
            <a:extLst>
              <a:ext uri="{FF2B5EF4-FFF2-40B4-BE49-F238E27FC236}">
                <a16:creationId xmlns:a16="http://schemas.microsoft.com/office/drawing/2014/main" id="{31217581-0D00-A743-A537-B67AAC904B78}"/>
              </a:ext>
            </a:extLst>
          </p:cNvPr>
          <p:cNvSpPr txBox="1"/>
          <p:nvPr/>
        </p:nvSpPr>
        <p:spPr>
          <a:xfrm>
            <a:off x="6629800" y="3584600"/>
            <a:ext cx="381000" cy="276999"/>
          </a:xfrm>
          <a:prstGeom prst="rect">
            <a:avLst/>
          </a:prstGeom>
          <a:noFill/>
        </p:spPr>
        <p:txBody>
          <a:bodyPr wrap="square" rtlCol="0">
            <a:spAutoFit/>
          </a:bodyPr>
          <a:lstStyle/>
          <a:p>
            <a:r>
              <a:rPr lang="en-US" sz="1200" dirty="0">
                <a:solidFill>
                  <a:srgbClr val="FF0000"/>
                </a:solidFill>
              </a:rPr>
              <a:t>B</a:t>
            </a:r>
          </a:p>
        </p:txBody>
      </p:sp>
      <p:sp>
        <p:nvSpPr>
          <p:cNvPr id="33" name="TextBox 32">
            <a:extLst>
              <a:ext uri="{FF2B5EF4-FFF2-40B4-BE49-F238E27FC236}">
                <a16:creationId xmlns:a16="http://schemas.microsoft.com/office/drawing/2014/main" id="{95D38843-9229-5946-8315-74FEA6479A0C}"/>
              </a:ext>
            </a:extLst>
          </p:cNvPr>
          <p:cNvSpPr txBox="1"/>
          <p:nvPr/>
        </p:nvSpPr>
        <p:spPr>
          <a:xfrm>
            <a:off x="7020425" y="3583000"/>
            <a:ext cx="381000" cy="276999"/>
          </a:xfrm>
          <a:prstGeom prst="rect">
            <a:avLst/>
          </a:prstGeom>
          <a:noFill/>
        </p:spPr>
        <p:txBody>
          <a:bodyPr wrap="square" rtlCol="0">
            <a:spAutoFit/>
          </a:bodyPr>
          <a:lstStyle/>
          <a:p>
            <a:r>
              <a:rPr lang="en-US" sz="1200" dirty="0">
                <a:solidFill>
                  <a:srgbClr val="FF0000"/>
                </a:solidFill>
              </a:rPr>
              <a:t>B</a:t>
            </a:r>
          </a:p>
        </p:txBody>
      </p:sp>
      <p:sp>
        <p:nvSpPr>
          <p:cNvPr id="34" name="TextBox 33">
            <a:extLst>
              <a:ext uri="{FF2B5EF4-FFF2-40B4-BE49-F238E27FC236}">
                <a16:creationId xmlns:a16="http://schemas.microsoft.com/office/drawing/2014/main" id="{3D493BE9-F4CB-494D-AFD3-CC2539999BF5}"/>
              </a:ext>
            </a:extLst>
          </p:cNvPr>
          <p:cNvSpPr txBox="1"/>
          <p:nvPr/>
        </p:nvSpPr>
        <p:spPr>
          <a:xfrm>
            <a:off x="7419875" y="3581400"/>
            <a:ext cx="381000" cy="276999"/>
          </a:xfrm>
          <a:prstGeom prst="rect">
            <a:avLst/>
          </a:prstGeom>
          <a:noFill/>
        </p:spPr>
        <p:txBody>
          <a:bodyPr wrap="square" rtlCol="0">
            <a:spAutoFit/>
          </a:bodyPr>
          <a:lstStyle/>
          <a:p>
            <a:r>
              <a:rPr lang="en-US" sz="1200" dirty="0">
                <a:solidFill>
                  <a:srgbClr val="FF0000"/>
                </a:solidFill>
              </a:rPr>
              <a:t>A</a:t>
            </a:r>
          </a:p>
        </p:txBody>
      </p:sp>
      <p:sp>
        <p:nvSpPr>
          <p:cNvPr id="35" name="TextBox 34">
            <a:extLst>
              <a:ext uri="{FF2B5EF4-FFF2-40B4-BE49-F238E27FC236}">
                <a16:creationId xmlns:a16="http://schemas.microsoft.com/office/drawing/2014/main" id="{F7D51F36-F394-264A-A142-5962AF8F6987}"/>
              </a:ext>
            </a:extLst>
          </p:cNvPr>
          <p:cNvSpPr txBox="1"/>
          <p:nvPr/>
        </p:nvSpPr>
        <p:spPr>
          <a:xfrm>
            <a:off x="7820125" y="3584600"/>
            <a:ext cx="381000" cy="276999"/>
          </a:xfrm>
          <a:prstGeom prst="rect">
            <a:avLst/>
          </a:prstGeom>
          <a:noFill/>
        </p:spPr>
        <p:txBody>
          <a:bodyPr wrap="square" rtlCol="0">
            <a:spAutoFit/>
          </a:bodyPr>
          <a:lstStyle/>
          <a:p>
            <a:r>
              <a:rPr lang="en-US" sz="1200" dirty="0">
                <a:solidFill>
                  <a:srgbClr val="FF0000"/>
                </a:solidFill>
              </a:rPr>
              <a:t>C</a:t>
            </a:r>
          </a:p>
        </p:txBody>
      </p:sp>
      <p:sp>
        <p:nvSpPr>
          <p:cNvPr id="36" name="TextBox 35">
            <a:extLst>
              <a:ext uri="{FF2B5EF4-FFF2-40B4-BE49-F238E27FC236}">
                <a16:creationId xmlns:a16="http://schemas.microsoft.com/office/drawing/2014/main" id="{9B30E734-C36A-5341-B824-21C306626CD4}"/>
              </a:ext>
            </a:extLst>
          </p:cNvPr>
          <p:cNvSpPr txBox="1"/>
          <p:nvPr/>
        </p:nvSpPr>
        <p:spPr>
          <a:xfrm>
            <a:off x="8210750" y="3583000"/>
            <a:ext cx="381000" cy="276999"/>
          </a:xfrm>
          <a:prstGeom prst="rect">
            <a:avLst/>
          </a:prstGeom>
          <a:noFill/>
        </p:spPr>
        <p:txBody>
          <a:bodyPr wrap="square" rtlCol="0">
            <a:spAutoFit/>
          </a:bodyPr>
          <a:lstStyle/>
          <a:p>
            <a:r>
              <a:rPr lang="en-US" sz="1200" dirty="0">
                <a:solidFill>
                  <a:srgbClr val="FF0000"/>
                </a:solidFill>
              </a:rPr>
              <a:t>C</a:t>
            </a:r>
          </a:p>
        </p:txBody>
      </p:sp>
      <p:sp>
        <p:nvSpPr>
          <p:cNvPr id="37" name="TextBox 36">
            <a:extLst>
              <a:ext uri="{FF2B5EF4-FFF2-40B4-BE49-F238E27FC236}">
                <a16:creationId xmlns:a16="http://schemas.microsoft.com/office/drawing/2014/main" id="{44E4C013-3C43-D54D-BB9B-932A0EA2A78B}"/>
              </a:ext>
            </a:extLst>
          </p:cNvPr>
          <p:cNvSpPr txBox="1"/>
          <p:nvPr/>
        </p:nvSpPr>
        <p:spPr>
          <a:xfrm>
            <a:off x="8601375" y="3581400"/>
            <a:ext cx="381000" cy="276999"/>
          </a:xfrm>
          <a:prstGeom prst="rect">
            <a:avLst/>
          </a:prstGeom>
          <a:noFill/>
        </p:spPr>
        <p:txBody>
          <a:bodyPr wrap="square" rtlCol="0">
            <a:spAutoFit/>
          </a:bodyPr>
          <a:lstStyle/>
          <a:p>
            <a:r>
              <a:rPr lang="en-US" sz="1200" dirty="0">
                <a:solidFill>
                  <a:srgbClr val="FF0000"/>
                </a:solidFill>
              </a:rPr>
              <a:t>A</a:t>
            </a:r>
          </a:p>
        </p:txBody>
      </p:sp>
      <p:sp>
        <p:nvSpPr>
          <p:cNvPr id="38" name="TextBox 37">
            <a:extLst>
              <a:ext uri="{FF2B5EF4-FFF2-40B4-BE49-F238E27FC236}">
                <a16:creationId xmlns:a16="http://schemas.microsoft.com/office/drawing/2014/main" id="{992D6B02-1C6A-9845-A9F8-B710417F785D}"/>
              </a:ext>
            </a:extLst>
          </p:cNvPr>
          <p:cNvSpPr txBox="1"/>
          <p:nvPr/>
        </p:nvSpPr>
        <p:spPr>
          <a:xfrm>
            <a:off x="6248400" y="3837801"/>
            <a:ext cx="381000" cy="276999"/>
          </a:xfrm>
          <a:prstGeom prst="rect">
            <a:avLst/>
          </a:prstGeom>
          <a:noFill/>
        </p:spPr>
        <p:txBody>
          <a:bodyPr wrap="square" rtlCol="0">
            <a:spAutoFit/>
          </a:bodyPr>
          <a:lstStyle/>
          <a:p>
            <a:r>
              <a:rPr lang="en-US" sz="1200" dirty="0">
                <a:solidFill>
                  <a:srgbClr val="FF0000"/>
                </a:solidFill>
              </a:rPr>
              <a:t>A</a:t>
            </a:r>
          </a:p>
        </p:txBody>
      </p:sp>
      <p:sp>
        <p:nvSpPr>
          <p:cNvPr id="39" name="TextBox 38">
            <a:extLst>
              <a:ext uri="{FF2B5EF4-FFF2-40B4-BE49-F238E27FC236}">
                <a16:creationId xmlns:a16="http://schemas.microsoft.com/office/drawing/2014/main" id="{5797AF12-01E6-2B41-85E7-B125FAFC7094}"/>
              </a:ext>
            </a:extLst>
          </p:cNvPr>
          <p:cNvSpPr txBox="1"/>
          <p:nvPr/>
        </p:nvSpPr>
        <p:spPr>
          <a:xfrm>
            <a:off x="6629800" y="3837017"/>
            <a:ext cx="381000" cy="276999"/>
          </a:xfrm>
          <a:prstGeom prst="rect">
            <a:avLst/>
          </a:prstGeom>
          <a:noFill/>
        </p:spPr>
        <p:txBody>
          <a:bodyPr wrap="square" rtlCol="0">
            <a:spAutoFit/>
          </a:bodyPr>
          <a:lstStyle/>
          <a:p>
            <a:r>
              <a:rPr lang="en-US" sz="1200" dirty="0">
                <a:solidFill>
                  <a:srgbClr val="FF0000"/>
                </a:solidFill>
              </a:rPr>
              <a:t>B</a:t>
            </a:r>
          </a:p>
        </p:txBody>
      </p:sp>
      <p:sp>
        <p:nvSpPr>
          <p:cNvPr id="40" name="TextBox 39">
            <a:extLst>
              <a:ext uri="{FF2B5EF4-FFF2-40B4-BE49-F238E27FC236}">
                <a16:creationId xmlns:a16="http://schemas.microsoft.com/office/drawing/2014/main" id="{FEE6A758-C875-5844-8128-7EE0CBE96605}"/>
              </a:ext>
            </a:extLst>
          </p:cNvPr>
          <p:cNvSpPr txBox="1"/>
          <p:nvPr/>
        </p:nvSpPr>
        <p:spPr>
          <a:xfrm>
            <a:off x="7020425" y="3835417"/>
            <a:ext cx="381000" cy="276999"/>
          </a:xfrm>
          <a:prstGeom prst="rect">
            <a:avLst/>
          </a:prstGeom>
          <a:noFill/>
        </p:spPr>
        <p:txBody>
          <a:bodyPr wrap="square" rtlCol="0">
            <a:spAutoFit/>
          </a:bodyPr>
          <a:lstStyle/>
          <a:p>
            <a:r>
              <a:rPr lang="en-US" sz="1200" dirty="0">
                <a:solidFill>
                  <a:srgbClr val="FF0000"/>
                </a:solidFill>
              </a:rPr>
              <a:t>B</a:t>
            </a:r>
          </a:p>
        </p:txBody>
      </p:sp>
      <p:sp>
        <p:nvSpPr>
          <p:cNvPr id="41" name="TextBox 40">
            <a:extLst>
              <a:ext uri="{FF2B5EF4-FFF2-40B4-BE49-F238E27FC236}">
                <a16:creationId xmlns:a16="http://schemas.microsoft.com/office/drawing/2014/main" id="{06E5C6CF-C9C9-BD42-A8A6-8A4269E005AB}"/>
              </a:ext>
            </a:extLst>
          </p:cNvPr>
          <p:cNvSpPr txBox="1"/>
          <p:nvPr/>
        </p:nvSpPr>
        <p:spPr>
          <a:xfrm>
            <a:off x="7419875" y="3833817"/>
            <a:ext cx="381000" cy="276999"/>
          </a:xfrm>
          <a:prstGeom prst="rect">
            <a:avLst/>
          </a:prstGeom>
          <a:noFill/>
        </p:spPr>
        <p:txBody>
          <a:bodyPr wrap="square" rtlCol="0">
            <a:spAutoFit/>
          </a:bodyPr>
          <a:lstStyle/>
          <a:p>
            <a:r>
              <a:rPr lang="en-US" sz="1200" dirty="0">
                <a:solidFill>
                  <a:srgbClr val="FF0000"/>
                </a:solidFill>
              </a:rPr>
              <a:t>A</a:t>
            </a:r>
          </a:p>
        </p:txBody>
      </p:sp>
      <p:sp>
        <p:nvSpPr>
          <p:cNvPr id="42" name="TextBox 41">
            <a:extLst>
              <a:ext uri="{FF2B5EF4-FFF2-40B4-BE49-F238E27FC236}">
                <a16:creationId xmlns:a16="http://schemas.microsoft.com/office/drawing/2014/main" id="{648EFD97-94E6-5441-BFAC-E198CF6A97EC}"/>
              </a:ext>
            </a:extLst>
          </p:cNvPr>
          <p:cNvSpPr txBox="1"/>
          <p:nvPr/>
        </p:nvSpPr>
        <p:spPr>
          <a:xfrm>
            <a:off x="7820125" y="3837017"/>
            <a:ext cx="381000" cy="276999"/>
          </a:xfrm>
          <a:prstGeom prst="rect">
            <a:avLst/>
          </a:prstGeom>
          <a:noFill/>
        </p:spPr>
        <p:txBody>
          <a:bodyPr wrap="square" rtlCol="0">
            <a:spAutoFit/>
          </a:bodyPr>
          <a:lstStyle/>
          <a:p>
            <a:r>
              <a:rPr lang="en-US" sz="1200" dirty="0">
                <a:solidFill>
                  <a:srgbClr val="FF0000"/>
                </a:solidFill>
              </a:rPr>
              <a:t>C</a:t>
            </a:r>
          </a:p>
        </p:txBody>
      </p:sp>
      <p:sp>
        <p:nvSpPr>
          <p:cNvPr id="43" name="TextBox 42">
            <a:extLst>
              <a:ext uri="{FF2B5EF4-FFF2-40B4-BE49-F238E27FC236}">
                <a16:creationId xmlns:a16="http://schemas.microsoft.com/office/drawing/2014/main" id="{E557D03D-47E1-EE4E-AB90-04D3515B1476}"/>
              </a:ext>
            </a:extLst>
          </p:cNvPr>
          <p:cNvSpPr txBox="1"/>
          <p:nvPr/>
        </p:nvSpPr>
        <p:spPr>
          <a:xfrm>
            <a:off x="8210750" y="3835417"/>
            <a:ext cx="381000" cy="276999"/>
          </a:xfrm>
          <a:prstGeom prst="rect">
            <a:avLst/>
          </a:prstGeom>
          <a:noFill/>
        </p:spPr>
        <p:txBody>
          <a:bodyPr wrap="square" rtlCol="0">
            <a:spAutoFit/>
          </a:bodyPr>
          <a:lstStyle/>
          <a:p>
            <a:r>
              <a:rPr lang="en-US" sz="1200" dirty="0">
                <a:solidFill>
                  <a:srgbClr val="FF0000"/>
                </a:solidFill>
              </a:rPr>
              <a:t>D</a:t>
            </a:r>
          </a:p>
        </p:txBody>
      </p:sp>
      <p:sp>
        <p:nvSpPr>
          <p:cNvPr id="44" name="TextBox 43">
            <a:extLst>
              <a:ext uri="{FF2B5EF4-FFF2-40B4-BE49-F238E27FC236}">
                <a16:creationId xmlns:a16="http://schemas.microsoft.com/office/drawing/2014/main" id="{D38989A3-1D0F-B547-BF24-D000404980A3}"/>
              </a:ext>
            </a:extLst>
          </p:cNvPr>
          <p:cNvSpPr txBox="1"/>
          <p:nvPr/>
        </p:nvSpPr>
        <p:spPr>
          <a:xfrm>
            <a:off x="8601375" y="3833817"/>
            <a:ext cx="381000" cy="276999"/>
          </a:xfrm>
          <a:prstGeom prst="rect">
            <a:avLst/>
          </a:prstGeom>
          <a:noFill/>
        </p:spPr>
        <p:txBody>
          <a:bodyPr wrap="square" rtlCol="0">
            <a:spAutoFit/>
          </a:bodyPr>
          <a:lstStyle/>
          <a:p>
            <a:r>
              <a:rPr lang="en-US" sz="1200" dirty="0">
                <a:solidFill>
                  <a:srgbClr val="FF0000"/>
                </a:solidFill>
              </a:rPr>
              <a:t>A</a:t>
            </a:r>
          </a:p>
        </p:txBody>
      </p:sp>
      <p:sp>
        <p:nvSpPr>
          <p:cNvPr id="45" name="TextBox 44">
            <a:extLst>
              <a:ext uri="{FF2B5EF4-FFF2-40B4-BE49-F238E27FC236}">
                <a16:creationId xmlns:a16="http://schemas.microsoft.com/office/drawing/2014/main" id="{2A06E979-B735-F140-AD2E-ED8CD079EC93}"/>
              </a:ext>
            </a:extLst>
          </p:cNvPr>
          <p:cNvSpPr txBox="1"/>
          <p:nvPr/>
        </p:nvSpPr>
        <p:spPr>
          <a:xfrm>
            <a:off x="6248400" y="4142601"/>
            <a:ext cx="381000" cy="276999"/>
          </a:xfrm>
          <a:prstGeom prst="rect">
            <a:avLst/>
          </a:prstGeom>
          <a:noFill/>
        </p:spPr>
        <p:txBody>
          <a:bodyPr wrap="square" rtlCol="0">
            <a:spAutoFit/>
          </a:bodyPr>
          <a:lstStyle/>
          <a:p>
            <a:r>
              <a:rPr lang="en-US" sz="1200" dirty="0">
                <a:solidFill>
                  <a:srgbClr val="FF0000"/>
                </a:solidFill>
              </a:rPr>
              <a:t>A</a:t>
            </a:r>
          </a:p>
        </p:txBody>
      </p:sp>
      <p:sp>
        <p:nvSpPr>
          <p:cNvPr id="46" name="TextBox 45">
            <a:extLst>
              <a:ext uri="{FF2B5EF4-FFF2-40B4-BE49-F238E27FC236}">
                <a16:creationId xmlns:a16="http://schemas.microsoft.com/office/drawing/2014/main" id="{946C39E9-601D-6E4F-B675-D0C4E5F112EC}"/>
              </a:ext>
            </a:extLst>
          </p:cNvPr>
          <p:cNvSpPr txBox="1"/>
          <p:nvPr/>
        </p:nvSpPr>
        <p:spPr>
          <a:xfrm>
            <a:off x="6629800" y="4141817"/>
            <a:ext cx="381000" cy="276999"/>
          </a:xfrm>
          <a:prstGeom prst="rect">
            <a:avLst/>
          </a:prstGeom>
          <a:noFill/>
        </p:spPr>
        <p:txBody>
          <a:bodyPr wrap="square" rtlCol="0">
            <a:spAutoFit/>
          </a:bodyPr>
          <a:lstStyle/>
          <a:p>
            <a:r>
              <a:rPr lang="en-US" sz="1200" dirty="0">
                <a:solidFill>
                  <a:srgbClr val="FF0000"/>
                </a:solidFill>
              </a:rPr>
              <a:t>A</a:t>
            </a:r>
          </a:p>
        </p:txBody>
      </p:sp>
      <p:sp>
        <p:nvSpPr>
          <p:cNvPr id="47" name="TextBox 46">
            <a:extLst>
              <a:ext uri="{FF2B5EF4-FFF2-40B4-BE49-F238E27FC236}">
                <a16:creationId xmlns:a16="http://schemas.microsoft.com/office/drawing/2014/main" id="{29FA4957-C4C1-C741-9B7A-72390F677F03}"/>
              </a:ext>
            </a:extLst>
          </p:cNvPr>
          <p:cNvSpPr txBox="1"/>
          <p:nvPr/>
        </p:nvSpPr>
        <p:spPr>
          <a:xfrm>
            <a:off x="7020425" y="4140217"/>
            <a:ext cx="381000" cy="276999"/>
          </a:xfrm>
          <a:prstGeom prst="rect">
            <a:avLst/>
          </a:prstGeom>
          <a:noFill/>
        </p:spPr>
        <p:txBody>
          <a:bodyPr wrap="square" rtlCol="0">
            <a:spAutoFit/>
          </a:bodyPr>
          <a:lstStyle/>
          <a:p>
            <a:r>
              <a:rPr lang="en-US" sz="1200" dirty="0">
                <a:solidFill>
                  <a:srgbClr val="FF0000"/>
                </a:solidFill>
              </a:rPr>
              <a:t>B</a:t>
            </a:r>
          </a:p>
        </p:txBody>
      </p:sp>
      <p:sp>
        <p:nvSpPr>
          <p:cNvPr id="48" name="TextBox 47">
            <a:extLst>
              <a:ext uri="{FF2B5EF4-FFF2-40B4-BE49-F238E27FC236}">
                <a16:creationId xmlns:a16="http://schemas.microsoft.com/office/drawing/2014/main" id="{423BF928-9F15-0A46-A458-3E9890A229A2}"/>
              </a:ext>
            </a:extLst>
          </p:cNvPr>
          <p:cNvSpPr txBox="1"/>
          <p:nvPr/>
        </p:nvSpPr>
        <p:spPr>
          <a:xfrm>
            <a:off x="7419875" y="4138617"/>
            <a:ext cx="381000" cy="276999"/>
          </a:xfrm>
          <a:prstGeom prst="rect">
            <a:avLst/>
          </a:prstGeom>
          <a:noFill/>
        </p:spPr>
        <p:txBody>
          <a:bodyPr wrap="square" rtlCol="0">
            <a:spAutoFit/>
          </a:bodyPr>
          <a:lstStyle/>
          <a:p>
            <a:r>
              <a:rPr lang="en-US" sz="1200" dirty="0">
                <a:solidFill>
                  <a:srgbClr val="FF0000"/>
                </a:solidFill>
              </a:rPr>
              <a:t>B</a:t>
            </a:r>
          </a:p>
        </p:txBody>
      </p:sp>
      <p:sp>
        <p:nvSpPr>
          <p:cNvPr id="49" name="TextBox 48">
            <a:extLst>
              <a:ext uri="{FF2B5EF4-FFF2-40B4-BE49-F238E27FC236}">
                <a16:creationId xmlns:a16="http://schemas.microsoft.com/office/drawing/2014/main" id="{B4BD02E1-3481-874D-A927-DC320A9BD7F9}"/>
              </a:ext>
            </a:extLst>
          </p:cNvPr>
          <p:cNvSpPr txBox="1"/>
          <p:nvPr/>
        </p:nvSpPr>
        <p:spPr>
          <a:xfrm>
            <a:off x="7820125" y="4141817"/>
            <a:ext cx="381000" cy="276999"/>
          </a:xfrm>
          <a:prstGeom prst="rect">
            <a:avLst/>
          </a:prstGeom>
          <a:noFill/>
        </p:spPr>
        <p:txBody>
          <a:bodyPr wrap="square" rtlCol="0">
            <a:spAutoFit/>
          </a:bodyPr>
          <a:lstStyle/>
          <a:p>
            <a:r>
              <a:rPr lang="en-US" sz="1200" dirty="0">
                <a:solidFill>
                  <a:srgbClr val="FF0000"/>
                </a:solidFill>
              </a:rPr>
              <a:t>B</a:t>
            </a:r>
          </a:p>
        </p:txBody>
      </p:sp>
      <p:sp>
        <p:nvSpPr>
          <p:cNvPr id="50" name="TextBox 49">
            <a:extLst>
              <a:ext uri="{FF2B5EF4-FFF2-40B4-BE49-F238E27FC236}">
                <a16:creationId xmlns:a16="http://schemas.microsoft.com/office/drawing/2014/main" id="{A9A608AB-E159-9D40-9EA8-271031E2B2A7}"/>
              </a:ext>
            </a:extLst>
          </p:cNvPr>
          <p:cNvSpPr txBox="1"/>
          <p:nvPr/>
        </p:nvSpPr>
        <p:spPr>
          <a:xfrm>
            <a:off x="8210750" y="4140217"/>
            <a:ext cx="381000" cy="276999"/>
          </a:xfrm>
          <a:prstGeom prst="rect">
            <a:avLst/>
          </a:prstGeom>
          <a:noFill/>
        </p:spPr>
        <p:txBody>
          <a:bodyPr wrap="square" rtlCol="0">
            <a:spAutoFit/>
          </a:bodyPr>
          <a:lstStyle/>
          <a:p>
            <a:r>
              <a:rPr lang="en-US" sz="1200" dirty="0">
                <a:solidFill>
                  <a:srgbClr val="FF0000"/>
                </a:solidFill>
              </a:rPr>
              <a:t>D</a:t>
            </a:r>
          </a:p>
        </p:txBody>
      </p:sp>
      <p:sp>
        <p:nvSpPr>
          <p:cNvPr id="51" name="TextBox 50">
            <a:extLst>
              <a:ext uri="{FF2B5EF4-FFF2-40B4-BE49-F238E27FC236}">
                <a16:creationId xmlns:a16="http://schemas.microsoft.com/office/drawing/2014/main" id="{54343654-41A4-5E43-B783-FB0DBCC2EC88}"/>
              </a:ext>
            </a:extLst>
          </p:cNvPr>
          <p:cNvSpPr txBox="1"/>
          <p:nvPr/>
        </p:nvSpPr>
        <p:spPr>
          <a:xfrm>
            <a:off x="8601375" y="4138617"/>
            <a:ext cx="381000" cy="276999"/>
          </a:xfrm>
          <a:prstGeom prst="rect">
            <a:avLst/>
          </a:prstGeom>
          <a:noFill/>
        </p:spPr>
        <p:txBody>
          <a:bodyPr wrap="square" rtlCol="0">
            <a:spAutoFit/>
          </a:bodyPr>
          <a:lstStyle/>
          <a:p>
            <a:r>
              <a:rPr lang="en-US" sz="1200" dirty="0">
                <a:solidFill>
                  <a:srgbClr val="FF0000"/>
                </a:solidFill>
              </a:rPr>
              <a:t>A</a:t>
            </a:r>
          </a:p>
        </p:txBody>
      </p:sp>
      <p:sp>
        <p:nvSpPr>
          <p:cNvPr id="52" name="TextBox 51">
            <a:extLst>
              <a:ext uri="{FF2B5EF4-FFF2-40B4-BE49-F238E27FC236}">
                <a16:creationId xmlns:a16="http://schemas.microsoft.com/office/drawing/2014/main" id="{19AEDB01-9201-D147-97A3-72501D0BA16E}"/>
              </a:ext>
            </a:extLst>
          </p:cNvPr>
          <p:cNvSpPr txBox="1"/>
          <p:nvPr/>
        </p:nvSpPr>
        <p:spPr>
          <a:xfrm>
            <a:off x="6248400" y="4447401"/>
            <a:ext cx="381000" cy="276999"/>
          </a:xfrm>
          <a:prstGeom prst="rect">
            <a:avLst/>
          </a:prstGeom>
          <a:noFill/>
        </p:spPr>
        <p:txBody>
          <a:bodyPr wrap="square" rtlCol="0">
            <a:spAutoFit/>
          </a:bodyPr>
          <a:lstStyle/>
          <a:p>
            <a:r>
              <a:rPr lang="en-US" sz="1200" dirty="0">
                <a:solidFill>
                  <a:srgbClr val="FF0000"/>
                </a:solidFill>
              </a:rPr>
              <a:t>A</a:t>
            </a:r>
          </a:p>
        </p:txBody>
      </p:sp>
      <p:sp>
        <p:nvSpPr>
          <p:cNvPr id="53" name="TextBox 52">
            <a:extLst>
              <a:ext uri="{FF2B5EF4-FFF2-40B4-BE49-F238E27FC236}">
                <a16:creationId xmlns:a16="http://schemas.microsoft.com/office/drawing/2014/main" id="{F50E721F-EAE2-EA4E-BF22-1CC8334C543C}"/>
              </a:ext>
            </a:extLst>
          </p:cNvPr>
          <p:cNvSpPr txBox="1"/>
          <p:nvPr/>
        </p:nvSpPr>
        <p:spPr>
          <a:xfrm>
            <a:off x="6629800" y="4446617"/>
            <a:ext cx="381000" cy="276999"/>
          </a:xfrm>
          <a:prstGeom prst="rect">
            <a:avLst/>
          </a:prstGeom>
          <a:noFill/>
        </p:spPr>
        <p:txBody>
          <a:bodyPr wrap="square" rtlCol="0">
            <a:spAutoFit/>
          </a:bodyPr>
          <a:lstStyle/>
          <a:p>
            <a:r>
              <a:rPr lang="en-US" sz="1200" dirty="0">
                <a:solidFill>
                  <a:srgbClr val="FF0000"/>
                </a:solidFill>
              </a:rPr>
              <a:t>A</a:t>
            </a:r>
          </a:p>
        </p:txBody>
      </p:sp>
      <p:sp>
        <p:nvSpPr>
          <p:cNvPr id="54" name="TextBox 53">
            <a:extLst>
              <a:ext uri="{FF2B5EF4-FFF2-40B4-BE49-F238E27FC236}">
                <a16:creationId xmlns:a16="http://schemas.microsoft.com/office/drawing/2014/main" id="{AB55F39C-49A1-F643-91AA-1BD923AA6563}"/>
              </a:ext>
            </a:extLst>
          </p:cNvPr>
          <p:cNvSpPr txBox="1"/>
          <p:nvPr/>
        </p:nvSpPr>
        <p:spPr>
          <a:xfrm>
            <a:off x="7020425" y="4445017"/>
            <a:ext cx="381000" cy="276999"/>
          </a:xfrm>
          <a:prstGeom prst="rect">
            <a:avLst/>
          </a:prstGeom>
          <a:noFill/>
        </p:spPr>
        <p:txBody>
          <a:bodyPr wrap="square" rtlCol="0">
            <a:spAutoFit/>
          </a:bodyPr>
          <a:lstStyle/>
          <a:p>
            <a:r>
              <a:rPr lang="en-US" sz="1200" dirty="0">
                <a:solidFill>
                  <a:srgbClr val="FF0000"/>
                </a:solidFill>
              </a:rPr>
              <a:t>A</a:t>
            </a:r>
          </a:p>
        </p:txBody>
      </p:sp>
      <p:sp>
        <p:nvSpPr>
          <p:cNvPr id="55" name="TextBox 54">
            <a:extLst>
              <a:ext uri="{FF2B5EF4-FFF2-40B4-BE49-F238E27FC236}">
                <a16:creationId xmlns:a16="http://schemas.microsoft.com/office/drawing/2014/main" id="{6F6725FF-0D0F-FE45-BE69-7BE3885E740E}"/>
              </a:ext>
            </a:extLst>
          </p:cNvPr>
          <p:cNvSpPr txBox="1"/>
          <p:nvPr/>
        </p:nvSpPr>
        <p:spPr>
          <a:xfrm>
            <a:off x="7419875" y="4443417"/>
            <a:ext cx="381000" cy="276999"/>
          </a:xfrm>
          <a:prstGeom prst="rect">
            <a:avLst/>
          </a:prstGeom>
          <a:noFill/>
        </p:spPr>
        <p:txBody>
          <a:bodyPr wrap="square" rtlCol="0">
            <a:spAutoFit/>
          </a:bodyPr>
          <a:lstStyle/>
          <a:p>
            <a:r>
              <a:rPr lang="en-US" sz="1200" dirty="0">
                <a:solidFill>
                  <a:srgbClr val="FF0000"/>
                </a:solidFill>
              </a:rPr>
              <a:t>B</a:t>
            </a:r>
          </a:p>
        </p:txBody>
      </p:sp>
      <p:sp>
        <p:nvSpPr>
          <p:cNvPr id="56" name="TextBox 55">
            <a:extLst>
              <a:ext uri="{FF2B5EF4-FFF2-40B4-BE49-F238E27FC236}">
                <a16:creationId xmlns:a16="http://schemas.microsoft.com/office/drawing/2014/main" id="{E4B22599-55CF-1E46-89D5-F3B6808330DF}"/>
              </a:ext>
            </a:extLst>
          </p:cNvPr>
          <p:cNvSpPr txBox="1"/>
          <p:nvPr/>
        </p:nvSpPr>
        <p:spPr>
          <a:xfrm>
            <a:off x="7820125" y="4446617"/>
            <a:ext cx="381000" cy="276999"/>
          </a:xfrm>
          <a:prstGeom prst="rect">
            <a:avLst/>
          </a:prstGeom>
          <a:noFill/>
        </p:spPr>
        <p:txBody>
          <a:bodyPr wrap="square" rtlCol="0">
            <a:spAutoFit/>
          </a:bodyPr>
          <a:lstStyle/>
          <a:p>
            <a:r>
              <a:rPr lang="en-US" sz="1200" dirty="0">
                <a:solidFill>
                  <a:srgbClr val="FF0000"/>
                </a:solidFill>
              </a:rPr>
              <a:t>B</a:t>
            </a:r>
          </a:p>
        </p:txBody>
      </p:sp>
      <p:sp>
        <p:nvSpPr>
          <p:cNvPr id="57" name="TextBox 56">
            <a:extLst>
              <a:ext uri="{FF2B5EF4-FFF2-40B4-BE49-F238E27FC236}">
                <a16:creationId xmlns:a16="http://schemas.microsoft.com/office/drawing/2014/main" id="{E703CF0C-9CEE-4D4C-AF58-20653D27A3CC}"/>
              </a:ext>
            </a:extLst>
          </p:cNvPr>
          <p:cNvSpPr txBox="1"/>
          <p:nvPr/>
        </p:nvSpPr>
        <p:spPr>
          <a:xfrm>
            <a:off x="8210750" y="4445017"/>
            <a:ext cx="381000" cy="276999"/>
          </a:xfrm>
          <a:prstGeom prst="rect">
            <a:avLst/>
          </a:prstGeom>
          <a:noFill/>
        </p:spPr>
        <p:txBody>
          <a:bodyPr wrap="square" rtlCol="0">
            <a:spAutoFit/>
          </a:bodyPr>
          <a:lstStyle/>
          <a:p>
            <a:r>
              <a:rPr lang="en-US" sz="1200" dirty="0">
                <a:solidFill>
                  <a:srgbClr val="FF0000"/>
                </a:solidFill>
              </a:rPr>
              <a:t>D</a:t>
            </a:r>
          </a:p>
        </p:txBody>
      </p:sp>
      <p:sp>
        <p:nvSpPr>
          <p:cNvPr id="58" name="TextBox 57">
            <a:extLst>
              <a:ext uri="{FF2B5EF4-FFF2-40B4-BE49-F238E27FC236}">
                <a16:creationId xmlns:a16="http://schemas.microsoft.com/office/drawing/2014/main" id="{50ADC828-2816-094B-8230-9B9A0A2A7828}"/>
              </a:ext>
            </a:extLst>
          </p:cNvPr>
          <p:cNvSpPr txBox="1"/>
          <p:nvPr/>
        </p:nvSpPr>
        <p:spPr>
          <a:xfrm>
            <a:off x="8601375" y="4443417"/>
            <a:ext cx="381000" cy="276999"/>
          </a:xfrm>
          <a:prstGeom prst="rect">
            <a:avLst/>
          </a:prstGeom>
          <a:noFill/>
        </p:spPr>
        <p:txBody>
          <a:bodyPr wrap="square" rtlCol="0">
            <a:spAutoFit/>
          </a:bodyPr>
          <a:lstStyle/>
          <a:p>
            <a:r>
              <a:rPr lang="en-US" sz="1200" dirty="0">
                <a:solidFill>
                  <a:srgbClr val="FF0000"/>
                </a:solidFill>
              </a:rPr>
              <a:t>A</a:t>
            </a:r>
          </a:p>
        </p:txBody>
      </p:sp>
      <p:sp>
        <p:nvSpPr>
          <p:cNvPr id="59" name="TextBox 58">
            <a:extLst>
              <a:ext uri="{FF2B5EF4-FFF2-40B4-BE49-F238E27FC236}">
                <a16:creationId xmlns:a16="http://schemas.microsoft.com/office/drawing/2014/main" id="{91B56F10-1059-8946-BAD5-FE0C9059A481}"/>
              </a:ext>
            </a:extLst>
          </p:cNvPr>
          <p:cNvSpPr txBox="1"/>
          <p:nvPr/>
        </p:nvSpPr>
        <p:spPr>
          <a:xfrm>
            <a:off x="6257625" y="4752201"/>
            <a:ext cx="381000" cy="276999"/>
          </a:xfrm>
          <a:prstGeom prst="rect">
            <a:avLst/>
          </a:prstGeom>
          <a:noFill/>
        </p:spPr>
        <p:txBody>
          <a:bodyPr wrap="square" rtlCol="0">
            <a:spAutoFit/>
          </a:bodyPr>
          <a:lstStyle/>
          <a:p>
            <a:r>
              <a:rPr lang="en-US" sz="1200" dirty="0">
                <a:solidFill>
                  <a:srgbClr val="FF0000"/>
                </a:solidFill>
              </a:rPr>
              <a:t>A</a:t>
            </a:r>
          </a:p>
        </p:txBody>
      </p:sp>
      <p:sp>
        <p:nvSpPr>
          <p:cNvPr id="60" name="TextBox 59">
            <a:extLst>
              <a:ext uri="{FF2B5EF4-FFF2-40B4-BE49-F238E27FC236}">
                <a16:creationId xmlns:a16="http://schemas.microsoft.com/office/drawing/2014/main" id="{3FBC8B66-636C-9E40-BC7D-02E63A2E3767}"/>
              </a:ext>
            </a:extLst>
          </p:cNvPr>
          <p:cNvSpPr txBox="1"/>
          <p:nvPr/>
        </p:nvSpPr>
        <p:spPr>
          <a:xfrm>
            <a:off x="6639025" y="4751417"/>
            <a:ext cx="381000" cy="276999"/>
          </a:xfrm>
          <a:prstGeom prst="rect">
            <a:avLst/>
          </a:prstGeom>
          <a:noFill/>
        </p:spPr>
        <p:txBody>
          <a:bodyPr wrap="square" rtlCol="0">
            <a:spAutoFit/>
          </a:bodyPr>
          <a:lstStyle/>
          <a:p>
            <a:r>
              <a:rPr lang="en-US" sz="1200" dirty="0">
                <a:solidFill>
                  <a:srgbClr val="FF0000"/>
                </a:solidFill>
              </a:rPr>
              <a:t>E</a:t>
            </a:r>
          </a:p>
        </p:txBody>
      </p:sp>
      <p:sp>
        <p:nvSpPr>
          <p:cNvPr id="61" name="TextBox 60">
            <a:extLst>
              <a:ext uri="{FF2B5EF4-FFF2-40B4-BE49-F238E27FC236}">
                <a16:creationId xmlns:a16="http://schemas.microsoft.com/office/drawing/2014/main" id="{C2B1463B-FFB9-F442-B46D-A85BBDBE8238}"/>
              </a:ext>
            </a:extLst>
          </p:cNvPr>
          <p:cNvSpPr txBox="1"/>
          <p:nvPr/>
        </p:nvSpPr>
        <p:spPr>
          <a:xfrm>
            <a:off x="7029650" y="4749817"/>
            <a:ext cx="381000" cy="276999"/>
          </a:xfrm>
          <a:prstGeom prst="rect">
            <a:avLst/>
          </a:prstGeom>
          <a:noFill/>
        </p:spPr>
        <p:txBody>
          <a:bodyPr wrap="square" rtlCol="0">
            <a:spAutoFit/>
          </a:bodyPr>
          <a:lstStyle/>
          <a:p>
            <a:r>
              <a:rPr lang="en-US" sz="1200" dirty="0">
                <a:solidFill>
                  <a:srgbClr val="FF0000"/>
                </a:solidFill>
              </a:rPr>
              <a:t>E</a:t>
            </a:r>
          </a:p>
        </p:txBody>
      </p:sp>
      <p:sp>
        <p:nvSpPr>
          <p:cNvPr id="62" name="TextBox 61">
            <a:extLst>
              <a:ext uri="{FF2B5EF4-FFF2-40B4-BE49-F238E27FC236}">
                <a16:creationId xmlns:a16="http://schemas.microsoft.com/office/drawing/2014/main" id="{28A62E52-D19E-044B-91C9-0D4225A699BC}"/>
              </a:ext>
            </a:extLst>
          </p:cNvPr>
          <p:cNvSpPr txBox="1"/>
          <p:nvPr/>
        </p:nvSpPr>
        <p:spPr>
          <a:xfrm>
            <a:off x="7429100" y="4748217"/>
            <a:ext cx="381000" cy="276999"/>
          </a:xfrm>
          <a:prstGeom prst="rect">
            <a:avLst/>
          </a:prstGeom>
          <a:noFill/>
        </p:spPr>
        <p:txBody>
          <a:bodyPr wrap="square" rtlCol="0">
            <a:spAutoFit/>
          </a:bodyPr>
          <a:lstStyle/>
          <a:p>
            <a:r>
              <a:rPr lang="en-US" sz="1200" dirty="0">
                <a:solidFill>
                  <a:srgbClr val="FF0000"/>
                </a:solidFill>
              </a:rPr>
              <a:t>F</a:t>
            </a:r>
          </a:p>
        </p:txBody>
      </p:sp>
      <p:sp>
        <p:nvSpPr>
          <p:cNvPr id="63" name="TextBox 62">
            <a:extLst>
              <a:ext uri="{FF2B5EF4-FFF2-40B4-BE49-F238E27FC236}">
                <a16:creationId xmlns:a16="http://schemas.microsoft.com/office/drawing/2014/main" id="{2FE9B937-5E9F-204E-9937-346C630F810C}"/>
              </a:ext>
            </a:extLst>
          </p:cNvPr>
          <p:cNvSpPr txBox="1"/>
          <p:nvPr/>
        </p:nvSpPr>
        <p:spPr>
          <a:xfrm>
            <a:off x="7829350" y="4751417"/>
            <a:ext cx="381000" cy="276999"/>
          </a:xfrm>
          <a:prstGeom prst="rect">
            <a:avLst/>
          </a:prstGeom>
          <a:noFill/>
        </p:spPr>
        <p:txBody>
          <a:bodyPr wrap="square" rtlCol="0">
            <a:spAutoFit/>
          </a:bodyPr>
          <a:lstStyle/>
          <a:p>
            <a:r>
              <a:rPr lang="en-US" sz="1200" dirty="0">
                <a:solidFill>
                  <a:srgbClr val="FF0000"/>
                </a:solidFill>
              </a:rPr>
              <a:t>F</a:t>
            </a:r>
          </a:p>
        </p:txBody>
      </p:sp>
      <p:sp>
        <p:nvSpPr>
          <p:cNvPr id="64" name="TextBox 63">
            <a:extLst>
              <a:ext uri="{FF2B5EF4-FFF2-40B4-BE49-F238E27FC236}">
                <a16:creationId xmlns:a16="http://schemas.microsoft.com/office/drawing/2014/main" id="{51C311C2-DDDD-E344-9C5B-64955D751260}"/>
              </a:ext>
            </a:extLst>
          </p:cNvPr>
          <p:cNvSpPr txBox="1"/>
          <p:nvPr/>
        </p:nvSpPr>
        <p:spPr>
          <a:xfrm>
            <a:off x="8219975" y="4749817"/>
            <a:ext cx="381000" cy="276999"/>
          </a:xfrm>
          <a:prstGeom prst="rect">
            <a:avLst/>
          </a:prstGeom>
          <a:noFill/>
        </p:spPr>
        <p:txBody>
          <a:bodyPr wrap="square" rtlCol="0">
            <a:spAutoFit/>
          </a:bodyPr>
          <a:lstStyle/>
          <a:p>
            <a:r>
              <a:rPr lang="en-US" sz="1200" dirty="0">
                <a:solidFill>
                  <a:srgbClr val="FF0000"/>
                </a:solidFill>
              </a:rPr>
              <a:t>D</a:t>
            </a:r>
          </a:p>
        </p:txBody>
      </p:sp>
      <p:sp>
        <p:nvSpPr>
          <p:cNvPr id="65" name="TextBox 64">
            <a:extLst>
              <a:ext uri="{FF2B5EF4-FFF2-40B4-BE49-F238E27FC236}">
                <a16:creationId xmlns:a16="http://schemas.microsoft.com/office/drawing/2014/main" id="{2EA8DEBD-5BEC-5B45-A471-F35C22D463A8}"/>
              </a:ext>
            </a:extLst>
          </p:cNvPr>
          <p:cNvSpPr txBox="1"/>
          <p:nvPr/>
        </p:nvSpPr>
        <p:spPr>
          <a:xfrm>
            <a:off x="8610600" y="4748217"/>
            <a:ext cx="381000" cy="276999"/>
          </a:xfrm>
          <a:prstGeom prst="rect">
            <a:avLst/>
          </a:prstGeom>
          <a:noFill/>
        </p:spPr>
        <p:txBody>
          <a:bodyPr wrap="square" rtlCol="0">
            <a:spAutoFit/>
          </a:bodyPr>
          <a:lstStyle/>
          <a:p>
            <a:r>
              <a:rPr lang="en-US" sz="1200" dirty="0">
                <a:solidFill>
                  <a:srgbClr val="FF0000"/>
                </a:solidFill>
              </a:rPr>
              <a:t>A</a:t>
            </a:r>
          </a:p>
        </p:txBody>
      </p:sp>
      <p:sp>
        <p:nvSpPr>
          <p:cNvPr id="66" name="TextBox 65">
            <a:extLst>
              <a:ext uri="{FF2B5EF4-FFF2-40B4-BE49-F238E27FC236}">
                <a16:creationId xmlns:a16="http://schemas.microsoft.com/office/drawing/2014/main" id="{0BEC0EBD-314D-104B-9802-3567957A98CE}"/>
              </a:ext>
            </a:extLst>
          </p:cNvPr>
          <p:cNvSpPr txBox="1"/>
          <p:nvPr/>
        </p:nvSpPr>
        <p:spPr>
          <a:xfrm>
            <a:off x="6248400" y="5033184"/>
            <a:ext cx="381000" cy="276999"/>
          </a:xfrm>
          <a:prstGeom prst="rect">
            <a:avLst/>
          </a:prstGeom>
          <a:noFill/>
        </p:spPr>
        <p:txBody>
          <a:bodyPr wrap="square" rtlCol="0">
            <a:spAutoFit/>
          </a:bodyPr>
          <a:lstStyle/>
          <a:p>
            <a:r>
              <a:rPr lang="en-US" sz="1200" dirty="0">
                <a:solidFill>
                  <a:srgbClr val="FF0000"/>
                </a:solidFill>
              </a:rPr>
              <a:t>A</a:t>
            </a:r>
          </a:p>
        </p:txBody>
      </p:sp>
      <p:sp>
        <p:nvSpPr>
          <p:cNvPr id="67" name="TextBox 66">
            <a:extLst>
              <a:ext uri="{FF2B5EF4-FFF2-40B4-BE49-F238E27FC236}">
                <a16:creationId xmlns:a16="http://schemas.microsoft.com/office/drawing/2014/main" id="{DA375DA3-AFA0-694B-878D-C1C3873CB49E}"/>
              </a:ext>
            </a:extLst>
          </p:cNvPr>
          <p:cNvSpPr txBox="1"/>
          <p:nvPr/>
        </p:nvSpPr>
        <p:spPr>
          <a:xfrm>
            <a:off x="6629800" y="5032400"/>
            <a:ext cx="381000" cy="276999"/>
          </a:xfrm>
          <a:prstGeom prst="rect">
            <a:avLst/>
          </a:prstGeom>
          <a:noFill/>
        </p:spPr>
        <p:txBody>
          <a:bodyPr wrap="square" rtlCol="0">
            <a:spAutoFit/>
          </a:bodyPr>
          <a:lstStyle/>
          <a:p>
            <a:r>
              <a:rPr lang="en-US" sz="1200" dirty="0">
                <a:solidFill>
                  <a:srgbClr val="FF0000"/>
                </a:solidFill>
              </a:rPr>
              <a:t>A</a:t>
            </a:r>
          </a:p>
        </p:txBody>
      </p:sp>
      <p:sp>
        <p:nvSpPr>
          <p:cNvPr id="68" name="TextBox 67">
            <a:extLst>
              <a:ext uri="{FF2B5EF4-FFF2-40B4-BE49-F238E27FC236}">
                <a16:creationId xmlns:a16="http://schemas.microsoft.com/office/drawing/2014/main" id="{CD88C54B-8477-1446-902D-C90688C574D6}"/>
              </a:ext>
            </a:extLst>
          </p:cNvPr>
          <p:cNvSpPr txBox="1"/>
          <p:nvPr/>
        </p:nvSpPr>
        <p:spPr>
          <a:xfrm>
            <a:off x="7020425" y="5030800"/>
            <a:ext cx="381000" cy="276999"/>
          </a:xfrm>
          <a:prstGeom prst="rect">
            <a:avLst/>
          </a:prstGeom>
          <a:noFill/>
        </p:spPr>
        <p:txBody>
          <a:bodyPr wrap="square" rtlCol="0">
            <a:spAutoFit/>
          </a:bodyPr>
          <a:lstStyle/>
          <a:p>
            <a:r>
              <a:rPr lang="en-US" sz="1200" dirty="0">
                <a:solidFill>
                  <a:srgbClr val="FF0000"/>
                </a:solidFill>
              </a:rPr>
              <a:t>A</a:t>
            </a:r>
          </a:p>
        </p:txBody>
      </p:sp>
      <p:sp>
        <p:nvSpPr>
          <p:cNvPr id="69" name="TextBox 68">
            <a:extLst>
              <a:ext uri="{FF2B5EF4-FFF2-40B4-BE49-F238E27FC236}">
                <a16:creationId xmlns:a16="http://schemas.microsoft.com/office/drawing/2014/main" id="{5FC9BE86-A40A-304C-B831-FC8352CD253F}"/>
              </a:ext>
            </a:extLst>
          </p:cNvPr>
          <p:cNvSpPr txBox="1"/>
          <p:nvPr/>
        </p:nvSpPr>
        <p:spPr>
          <a:xfrm>
            <a:off x="7419875" y="5029200"/>
            <a:ext cx="381000" cy="276999"/>
          </a:xfrm>
          <a:prstGeom prst="rect">
            <a:avLst/>
          </a:prstGeom>
          <a:noFill/>
        </p:spPr>
        <p:txBody>
          <a:bodyPr wrap="square" rtlCol="0">
            <a:spAutoFit/>
          </a:bodyPr>
          <a:lstStyle/>
          <a:p>
            <a:r>
              <a:rPr lang="en-US" sz="1200" dirty="0">
                <a:solidFill>
                  <a:srgbClr val="FF0000"/>
                </a:solidFill>
              </a:rPr>
              <a:t>A</a:t>
            </a:r>
          </a:p>
        </p:txBody>
      </p:sp>
      <p:sp>
        <p:nvSpPr>
          <p:cNvPr id="70" name="TextBox 69">
            <a:extLst>
              <a:ext uri="{FF2B5EF4-FFF2-40B4-BE49-F238E27FC236}">
                <a16:creationId xmlns:a16="http://schemas.microsoft.com/office/drawing/2014/main" id="{FDC3CD78-BFFB-A842-9215-4621F1DF4B8B}"/>
              </a:ext>
            </a:extLst>
          </p:cNvPr>
          <p:cNvSpPr txBox="1"/>
          <p:nvPr/>
        </p:nvSpPr>
        <p:spPr>
          <a:xfrm>
            <a:off x="7820125" y="5032400"/>
            <a:ext cx="381000" cy="276999"/>
          </a:xfrm>
          <a:prstGeom prst="rect">
            <a:avLst/>
          </a:prstGeom>
          <a:noFill/>
        </p:spPr>
        <p:txBody>
          <a:bodyPr wrap="square" rtlCol="0">
            <a:spAutoFit/>
          </a:bodyPr>
          <a:lstStyle/>
          <a:p>
            <a:r>
              <a:rPr lang="en-US" sz="1200" dirty="0">
                <a:solidFill>
                  <a:srgbClr val="FF0000"/>
                </a:solidFill>
              </a:rPr>
              <a:t>A</a:t>
            </a:r>
          </a:p>
        </p:txBody>
      </p:sp>
      <p:sp>
        <p:nvSpPr>
          <p:cNvPr id="71" name="TextBox 70">
            <a:extLst>
              <a:ext uri="{FF2B5EF4-FFF2-40B4-BE49-F238E27FC236}">
                <a16:creationId xmlns:a16="http://schemas.microsoft.com/office/drawing/2014/main" id="{FDCCA729-56D2-C84E-9AB1-C2AF3EE62FCC}"/>
              </a:ext>
            </a:extLst>
          </p:cNvPr>
          <p:cNvSpPr txBox="1"/>
          <p:nvPr/>
        </p:nvSpPr>
        <p:spPr>
          <a:xfrm>
            <a:off x="8210750" y="5030800"/>
            <a:ext cx="381000" cy="276999"/>
          </a:xfrm>
          <a:prstGeom prst="rect">
            <a:avLst/>
          </a:prstGeom>
          <a:noFill/>
        </p:spPr>
        <p:txBody>
          <a:bodyPr wrap="square" rtlCol="0">
            <a:spAutoFit/>
          </a:bodyPr>
          <a:lstStyle/>
          <a:p>
            <a:r>
              <a:rPr lang="en-US" sz="1200" dirty="0">
                <a:solidFill>
                  <a:srgbClr val="FF0000"/>
                </a:solidFill>
              </a:rPr>
              <a:t>A</a:t>
            </a:r>
          </a:p>
        </p:txBody>
      </p:sp>
      <p:sp>
        <p:nvSpPr>
          <p:cNvPr id="72" name="TextBox 71">
            <a:extLst>
              <a:ext uri="{FF2B5EF4-FFF2-40B4-BE49-F238E27FC236}">
                <a16:creationId xmlns:a16="http://schemas.microsoft.com/office/drawing/2014/main" id="{1BC04BFB-5937-B546-A912-BFE463B8F42D}"/>
              </a:ext>
            </a:extLst>
          </p:cNvPr>
          <p:cNvSpPr txBox="1"/>
          <p:nvPr/>
        </p:nvSpPr>
        <p:spPr>
          <a:xfrm>
            <a:off x="8601375" y="5029200"/>
            <a:ext cx="381000" cy="276999"/>
          </a:xfrm>
          <a:prstGeom prst="rect">
            <a:avLst/>
          </a:prstGeom>
          <a:noFill/>
        </p:spPr>
        <p:txBody>
          <a:bodyPr wrap="square" rtlCol="0">
            <a:spAutoFit/>
          </a:bodyPr>
          <a:lstStyle/>
          <a:p>
            <a:r>
              <a:rPr lang="en-US" sz="1200" dirty="0">
                <a:solidFill>
                  <a:srgbClr val="FF0000"/>
                </a:solidFill>
              </a:rPr>
              <a:t>A</a:t>
            </a:r>
          </a:p>
        </p:txBody>
      </p:sp>
      <p:sp>
        <p:nvSpPr>
          <p:cNvPr id="73" name="TextBox 72">
            <a:extLst>
              <a:ext uri="{FF2B5EF4-FFF2-40B4-BE49-F238E27FC236}">
                <a16:creationId xmlns:a16="http://schemas.microsoft.com/office/drawing/2014/main" id="{551BD263-B831-BB4D-B77A-368DF009D53C}"/>
              </a:ext>
            </a:extLst>
          </p:cNvPr>
          <p:cNvSpPr txBox="1"/>
          <p:nvPr/>
        </p:nvSpPr>
        <p:spPr>
          <a:xfrm>
            <a:off x="8610600" y="5482416"/>
            <a:ext cx="762000" cy="276999"/>
          </a:xfrm>
          <a:prstGeom prst="rect">
            <a:avLst/>
          </a:prstGeom>
          <a:noFill/>
        </p:spPr>
        <p:txBody>
          <a:bodyPr wrap="square" rtlCol="0">
            <a:spAutoFit/>
          </a:bodyPr>
          <a:lstStyle/>
          <a:p>
            <a:r>
              <a:rPr lang="en-US" sz="1200" dirty="0">
                <a:solidFill>
                  <a:srgbClr val="FF0000"/>
                </a:solidFill>
              </a:rPr>
              <a:t>C→B</a:t>
            </a:r>
          </a:p>
        </p:txBody>
      </p:sp>
      <p:sp>
        <p:nvSpPr>
          <p:cNvPr id="74" name="TextBox 73">
            <a:extLst>
              <a:ext uri="{FF2B5EF4-FFF2-40B4-BE49-F238E27FC236}">
                <a16:creationId xmlns:a16="http://schemas.microsoft.com/office/drawing/2014/main" id="{E9A9D9B9-09D3-564D-A27C-5D5EA56730FC}"/>
              </a:ext>
            </a:extLst>
          </p:cNvPr>
          <p:cNvSpPr txBox="1"/>
          <p:nvPr/>
        </p:nvSpPr>
        <p:spPr>
          <a:xfrm>
            <a:off x="7810100" y="3574959"/>
            <a:ext cx="381000" cy="276999"/>
          </a:xfrm>
          <a:prstGeom prst="rect">
            <a:avLst/>
          </a:prstGeom>
          <a:noFill/>
        </p:spPr>
        <p:txBody>
          <a:bodyPr wrap="square" rtlCol="0">
            <a:spAutoFit/>
          </a:bodyPr>
          <a:lstStyle/>
          <a:p>
            <a:r>
              <a:rPr lang="en-US" sz="1200" dirty="0">
                <a:solidFill>
                  <a:srgbClr val="FF0000"/>
                </a:solidFill>
              </a:rPr>
              <a:t>B</a:t>
            </a:r>
          </a:p>
        </p:txBody>
      </p:sp>
      <p:sp>
        <p:nvSpPr>
          <p:cNvPr id="75" name="TextBox 74">
            <a:extLst>
              <a:ext uri="{FF2B5EF4-FFF2-40B4-BE49-F238E27FC236}">
                <a16:creationId xmlns:a16="http://schemas.microsoft.com/office/drawing/2014/main" id="{B99356F8-F8C9-9747-B28D-6515AB82338A}"/>
              </a:ext>
            </a:extLst>
          </p:cNvPr>
          <p:cNvSpPr txBox="1"/>
          <p:nvPr/>
        </p:nvSpPr>
        <p:spPr>
          <a:xfrm>
            <a:off x="8215161" y="3581400"/>
            <a:ext cx="381000" cy="276999"/>
          </a:xfrm>
          <a:prstGeom prst="rect">
            <a:avLst/>
          </a:prstGeom>
          <a:noFill/>
        </p:spPr>
        <p:txBody>
          <a:bodyPr wrap="square" rtlCol="0">
            <a:spAutoFit/>
          </a:bodyPr>
          <a:lstStyle/>
          <a:p>
            <a:r>
              <a:rPr lang="en-US" sz="1200" dirty="0">
                <a:solidFill>
                  <a:srgbClr val="FF0000"/>
                </a:solidFill>
              </a:rPr>
              <a:t>B</a:t>
            </a:r>
          </a:p>
        </p:txBody>
      </p:sp>
      <p:sp>
        <p:nvSpPr>
          <p:cNvPr id="76" name="TextBox 75">
            <a:extLst>
              <a:ext uri="{FF2B5EF4-FFF2-40B4-BE49-F238E27FC236}">
                <a16:creationId xmlns:a16="http://schemas.microsoft.com/office/drawing/2014/main" id="{F3B4FF55-D295-3A45-AAA9-39A18731997E}"/>
              </a:ext>
            </a:extLst>
          </p:cNvPr>
          <p:cNvSpPr txBox="1"/>
          <p:nvPr/>
        </p:nvSpPr>
        <p:spPr>
          <a:xfrm>
            <a:off x="7819325" y="3839667"/>
            <a:ext cx="381000" cy="276999"/>
          </a:xfrm>
          <a:prstGeom prst="rect">
            <a:avLst/>
          </a:prstGeom>
          <a:noFill/>
        </p:spPr>
        <p:txBody>
          <a:bodyPr wrap="square" rtlCol="0">
            <a:spAutoFit/>
          </a:bodyPr>
          <a:lstStyle/>
          <a:p>
            <a:r>
              <a:rPr lang="en-US" sz="1200" dirty="0">
                <a:solidFill>
                  <a:srgbClr val="FF0000"/>
                </a:solidFill>
              </a:rPr>
              <a:t>B</a:t>
            </a:r>
          </a:p>
        </p:txBody>
      </p:sp>
      <p:sp>
        <p:nvSpPr>
          <p:cNvPr id="77" name="TextBox 76">
            <a:extLst>
              <a:ext uri="{FF2B5EF4-FFF2-40B4-BE49-F238E27FC236}">
                <a16:creationId xmlns:a16="http://schemas.microsoft.com/office/drawing/2014/main" id="{F31C8FC2-0DE1-1442-920D-F680CCD003CE}"/>
              </a:ext>
            </a:extLst>
          </p:cNvPr>
          <p:cNvSpPr txBox="1"/>
          <p:nvPr/>
        </p:nvSpPr>
        <p:spPr>
          <a:xfrm>
            <a:off x="8610600" y="5277628"/>
            <a:ext cx="762000" cy="276999"/>
          </a:xfrm>
          <a:prstGeom prst="rect">
            <a:avLst/>
          </a:prstGeom>
          <a:noFill/>
        </p:spPr>
        <p:txBody>
          <a:bodyPr wrap="square" rtlCol="0">
            <a:spAutoFit/>
          </a:bodyPr>
          <a:lstStyle/>
          <a:p>
            <a:r>
              <a:rPr lang="en-US" sz="1200" dirty="0">
                <a:solidFill>
                  <a:srgbClr val="FF0000"/>
                </a:solidFill>
              </a:rPr>
              <a:t>D→A</a:t>
            </a:r>
          </a:p>
        </p:txBody>
      </p:sp>
      <p:sp>
        <p:nvSpPr>
          <p:cNvPr id="79" name="TextBox 78">
            <a:extLst>
              <a:ext uri="{FF2B5EF4-FFF2-40B4-BE49-F238E27FC236}">
                <a16:creationId xmlns:a16="http://schemas.microsoft.com/office/drawing/2014/main" id="{BD034F5E-E923-004C-9ECB-AAB5E34ACEF8}"/>
              </a:ext>
            </a:extLst>
          </p:cNvPr>
          <p:cNvSpPr txBox="1"/>
          <p:nvPr/>
        </p:nvSpPr>
        <p:spPr>
          <a:xfrm>
            <a:off x="8280320" y="5278921"/>
            <a:ext cx="914400" cy="276999"/>
          </a:xfrm>
          <a:prstGeom prst="rect">
            <a:avLst/>
          </a:prstGeom>
          <a:noFill/>
        </p:spPr>
        <p:txBody>
          <a:bodyPr wrap="square" rtlCol="0">
            <a:spAutoFit/>
          </a:bodyPr>
          <a:lstStyle/>
          <a:p>
            <a:r>
              <a:rPr lang="en-US" sz="1200" dirty="0">
                <a:solidFill>
                  <a:srgbClr val="FF0000"/>
                </a:solidFill>
              </a:rPr>
              <a:t>F → D→A</a:t>
            </a:r>
          </a:p>
        </p:txBody>
      </p:sp>
      <p:sp>
        <p:nvSpPr>
          <p:cNvPr id="80" name="TextBox 79">
            <a:extLst>
              <a:ext uri="{FF2B5EF4-FFF2-40B4-BE49-F238E27FC236}">
                <a16:creationId xmlns:a16="http://schemas.microsoft.com/office/drawing/2014/main" id="{2336BB8B-E911-8644-B82B-8388AB41777A}"/>
              </a:ext>
            </a:extLst>
          </p:cNvPr>
          <p:cNvSpPr txBox="1"/>
          <p:nvPr/>
        </p:nvSpPr>
        <p:spPr>
          <a:xfrm>
            <a:off x="8210963" y="3831525"/>
            <a:ext cx="381000" cy="276999"/>
          </a:xfrm>
          <a:prstGeom prst="rect">
            <a:avLst/>
          </a:prstGeom>
          <a:noFill/>
        </p:spPr>
        <p:txBody>
          <a:bodyPr wrap="square" rtlCol="0">
            <a:spAutoFit/>
          </a:bodyPr>
          <a:lstStyle/>
          <a:p>
            <a:r>
              <a:rPr lang="en-US" sz="1200" dirty="0">
                <a:solidFill>
                  <a:srgbClr val="FF0000"/>
                </a:solidFill>
              </a:rPr>
              <a:t>A</a:t>
            </a:r>
          </a:p>
        </p:txBody>
      </p:sp>
      <p:sp>
        <p:nvSpPr>
          <p:cNvPr id="87" name="TextBox 86">
            <a:extLst>
              <a:ext uri="{FF2B5EF4-FFF2-40B4-BE49-F238E27FC236}">
                <a16:creationId xmlns:a16="http://schemas.microsoft.com/office/drawing/2014/main" id="{D0E85A59-91A5-394E-BD08-71F65232FA77}"/>
              </a:ext>
            </a:extLst>
          </p:cNvPr>
          <p:cNvSpPr txBox="1"/>
          <p:nvPr/>
        </p:nvSpPr>
        <p:spPr>
          <a:xfrm>
            <a:off x="8215161" y="4138616"/>
            <a:ext cx="381000" cy="276999"/>
          </a:xfrm>
          <a:prstGeom prst="rect">
            <a:avLst/>
          </a:prstGeom>
          <a:noFill/>
        </p:spPr>
        <p:txBody>
          <a:bodyPr wrap="square" rtlCol="0">
            <a:spAutoFit/>
          </a:bodyPr>
          <a:lstStyle/>
          <a:p>
            <a:r>
              <a:rPr lang="en-US" sz="1200" dirty="0">
                <a:solidFill>
                  <a:srgbClr val="FF0000"/>
                </a:solidFill>
              </a:rPr>
              <a:t>A</a:t>
            </a:r>
          </a:p>
        </p:txBody>
      </p:sp>
      <p:sp>
        <p:nvSpPr>
          <p:cNvPr id="88" name="TextBox 87">
            <a:extLst>
              <a:ext uri="{FF2B5EF4-FFF2-40B4-BE49-F238E27FC236}">
                <a16:creationId xmlns:a16="http://schemas.microsoft.com/office/drawing/2014/main" id="{DDACACE3-5B1B-C64C-8218-59CB79BF3468}"/>
              </a:ext>
            </a:extLst>
          </p:cNvPr>
          <p:cNvSpPr txBox="1"/>
          <p:nvPr/>
        </p:nvSpPr>
        <p:spPr>
          <a:xfrm>
            <a:off x="8213647" y="4443416"/>
            <a:ext cx="381000" cy="276999"/>
          </a:xfrm>
          <a:prstGeom prst="rect">
            <a:avLst/>
          </a:prstGeom>
          <a:noFill/>
        </p:spPr>
        <p:txBody>
          <a:bodyPr wrap="square" rtlCol="0">
            <a:spAutoFit/>
          </a:bodyPr>
          <a:lstStyle/>
          <a:p>
            <a:r>
              <a:rPr lang="en-US" sz="1200" dirty="0">
                <a:solidFill>
                  <a:srgbClr val="FF0000"/>
                </a:solidFill>
              </a:rPr>
              <a:t>A</a:t>
            </a:r>
          </a:p>
        </p:txBody>
      </p:sp>
      <p:sp>
        <p:nvSpPr>
          <p:cNvPr id="89" name="TextBox 88">
            <a:extLst>
              <a:ext uri="{FF2B5EF4-FFF2-40B4-BE49-F238E27FC236}">
                <a16:creationId xmlns:a16="http://schemas.microsoft.com/office/drawing/2014/main" id="{E937F1CA-0D54-5B41-BE04-04D450C1B814}"/>
              </a:ext>
            </a:extLst>
          </p:cNvPr>
          <p:cNvSpPr txBox="1"/>
          <p:nvPr/>
        </p:nvSpPr>
        <p:spPr>
          <a:xfrm>
            <a:off x="7428700" y="4750697"/>
            <a:ext cx="381000" cy="276999"/>
          </a:xfrm>
          <a:prstGeom prst="rect">
            <a:avLst/>
          </a:prstGeom>
          <a:noFill/>
        </p:spPr>
        <p:txBody>
          <a:bodyPr wrap="square" rtlCol="0">
            <a:spAutoFit/>
          </a:bodyPr>
          <a:lstStyle/>
          <a:p>
            <a:r>
              <a:rPr lang="en-US" sz="1200" dirty="0">
                <a:solidFill>
                  <a:srgbClr val="FF0000"/>
                </a:solidFill>
              </a:rPr>
              <a:t>A</a:t>
            </a:r>
          </a:p>
        </p:txBody>
      </p:sp>
      <p:sp>
        <p:nvSpPr>
          <p:cNvPr id="90" name="TextBox 89">
            <a:extLst>
              <a:ext uri="{FF2B5EF4-FFF2-40B4-BE49-F238E27FC236}">
                <a16:creationId xmlns:a16="http://schemas.microsoft.com/office/drawing/2014/main" id="{DE1A2B4E-E8E3-9E46-B81E-1662D80B4FDF}"/>
              </a:ext>
            </a:extLst>
          </p:cNvPr>
          <p:cNvSpPr txBox="1"/>
          <p:nvPr/>
        </p:nvSpPr>
        <p:spPr>
          <a:xfrm>
            <a:off x="7829368" y="4745409"/>
            <a:ext cx="381000" cy="276999"/>
          </a:xfrm>
          <a:prstGeom prst="rect">
            <a:avLst/>
          </a:prstGeom>
          <a:noFill/>
        </p:spPr>
        <p:txBody>
          <a:bodyPr wrap="square" rtlCol="0">
            <a:spAutoFit/>
          </a:bodyPr>
          <a:lstStyle/>
          <a:p>
            <a:r>
              <a:rPr lang="en-US" sz="1200" dirty="0">
                <a:solidFill>
                  <a:srgbClr val="FF0000"/>
                </a:solidFill>
              </a:rPr>
              <a:t>A</a:t>
            </a:r>
          </a:p>
        </p:txBody>
      </p:sp>
      <p:sp>
        <p:nvSpPr>
          <p:cNvPr id="91" name="TextBox 90">
            <a:extLst>
              <a:ext uri="{FF2B5EF4-FFF2-40B4-BE49-F238E27FC236}">
                <a16:creationId xmlns:a16="http://schemas.microsoft.com/office/drawing/2014/main" id="{54F32391-42B5-D347-AB9A-8B969934428C}"/>
              </a:ext>
            </a:extLst>
          </p:cNvPr>
          <p:cNvSpPr txBox="1"/>
          <p:nvPr/>
        </p:nvSpPr>
        <p:spPr>
          <a:xfrm>
            <a:off x="8217100" y="4748217"/>
            <a:ext cx="381000" cy="276999"/>
          </a:xfrm>
          <a:prstGeom prst="rect">
            <a:avLst/>
          </a:prstGeom>
          <a:noFill/>
        </p:spPr>
        <p:txBody>
          <a:bodyPr wrap="square" rtlCol="0">
            <a:spAutoFit/>
          </a:bodyPr>
          <a:lstStyle/>
          <a:p>
            <a:r>
              <a:rPr lang="en-US" sz="1200" dirty="0">
                <a:solidFill>
                  <a:srgbClr val="FF0000"/>
                </a:solidFill>
              </a:rPr>
              <a:t>A</a:t>
            </a:r>
          </a:p>
        </p:txBody>
      </p:sp>
    </p:spTree>
    <p:extLst>
      <p:ext uri="{BB962C8B-B14F-4D97-AF65-F5344CB8AC3E}">
        <p14:creationId xmlns:p14="http://schemas.microsoft.com/office/powerpoint/2010/main" val="41137431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752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752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07523">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5"/>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47"/>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3"/>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4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51"/>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2"/>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5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57"/>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5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59"/>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60"/>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61"/>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62"/>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63"/>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77"/>
                                        </p:tgtEl>
                                        <p:attrNameLst>
                                          <p:attrName>style.visibility</p:attrName>
                                        </p:attrNameLst>
                                      </p:cBhvr>
                                      <p:to>
                                        <p:strVal val="hidden"/>
                                      </p:to>
                                    </p:set>
                                  </p:childTnLst>
                                </p:cTn>
                              </p:par>
                              <p:par>
                                <p:cTn id="215" presetID="1" presetClass="entr" presetSubtype="0" fill="hold" grpId="0" nodeType="withEffect">
                                  <p:stCondLst>
                                    <p:cond delay="0"/>
                                  </p:stCondLst>
                                  <p:childTnLst>
                                    <p:set>
                                      <p:cBhvr>
                                        <p:cTn id="216" dur="1" fill="hold">
                                          <p:stCondLst>
                                            <p:cond delay="0"/>
                                          </p:stCondLst>
                                        </p:cTn>
                                        <p:tgtEl>
                                          <p:spTgt spid="79"/>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64"/>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65"/>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66"/>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67"/>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68"/>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69"/>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70"/>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71"/>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72"/>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nodeType="clickEffect">
                                  <p:stCondLst>
                                    <p:cond delay="0"/>
                                  </p:stCondLst>
                                  <p:childTnLst>
                                    <p:set>
                                      <p:cBhvr>
                                        <p:cTn id="256" dur="1" fill="hold">
                                          <p:stCondLst>
                                            <p:cond delay="0"/>
                                          </p:stCondLst>
                                        </p:cTn>
                                        <p:tgtEl>
                                          <p:spTgt spid="107523">
                                            <p:txEl>
                                              <p:pRg st="9" end="9"/>
                                            </p:txEl>
                                          </p:spTgt>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107523">
                                            <p:txEl>
                                              <p:pRg st="10" end="10"/>
                                            </p:txEl>
                                          </p:spTgt>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35"/>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7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xit" presetSubtype="0" fill="hold" grpId="1" nodeType="clickEffect">
                                  <p:stCondLst>
                                    <p:cond delay="0"/>
                                  </p:stCondLst>
                                  <p:childTnLst>
                                    <p:set>
                                      <p:cBhvr>
                                        <p:cTn id="272" dur="1" fill="hold">
                                          <p:stCondLst>
                                            <p:cond delay="0"/>
                                          </p:stCondLst>
                                        </p:cTn>
                                        <p:tgtEl>
                                          <p:spTgt spid="36"/>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75"/>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42"/>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76"/>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43"/>
                                        </p:tgtEl>
                                        <p:attrNameLst>
                                          <p:attrName>style.visibility</p:attrName>
                                        </p:attrNameLst>
                                      </p:cBhvr>
                                      <p:to>
                                        <p:strVal val="hidden"/>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80"/>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0"/>
                                          </p:stCondLst>
                                        </p:cTn>
                                        <p:tgtEl>
                                          <p:spTgt spid="50"/>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87"/>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presetID="1" presetClass="exit" presetSubtype="0" fill="hold" grpId="1" nodeType="clickEffect">
                                  <p:stCondLst>
                                    <p:cond delay="0"/>
                                  </p:stCondLst>
                                  <p:childTnLst>
                                    <p:set>
                                      <p:cBhvr>
                                        <p:cTn id="304" dur="1" fill="hold">
                                          <p:stCondLst>
                                            <p:cond delay="0"/>
                                          </p:stCondLst>
                                        </p:cTn>
                                        <p:tgtEl>
                                          <p:spTgt spid="57"/>
                                        </p:tgtEl>
                                        <p:attrNameLst>
                                          <p:attrName>style.visibility</p:attrName>
                                        </p:attrNameLst>
                                      </p:cBhvr>
                                      <p:to>
                                        <p:strVal val="hidden"/>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88"/>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62"/>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grpId="0" nodeType="clickEffect">
                                  <p:stCondLst>
                                    <p:cond delay="0"/>
                                  </p:stCondLst>
                                  <p:childTnLst>
                                    <p:set>
                                      <p:cBhvr>
                                        <p:cTn id="316" dur="1" fill="hold">
                                          <p:stCondLst>
                                            <p:cond delay="0"/>
                                          </p:stCondLst>
                                        </p:cTn>
                                        <p:tgtEl>
                                          <p:spTgt spid="89"/>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grpId="1" nodeType="clickEffect">
                                  <p:stCondLst>
                                    <p:cond delay="0"/>
                                  </p:stCondLst>
                                  <p:childTnLst>
                                    <p:set>
                                      <p:cBhvr>
                                        <p:cTn id="320" dur="1" fill="hold">
                                          <p:stCondLst>
                                            <p:cond delay="0"/>
                                          </p:stCondLst>
                                        </p:cTn>
                                        <p:tgtEl>
                                          <p:spTgt spid="63"/>
                                        </p:tgtEl>
                                        <p:attrNameLst>
                                          <p:attrName>style.visibility</p:attrName>
                                        </p:attrNameLst>
                                      </p:cBhvr>
                                      <p:to>
                                        <p:strVal val="hidden"/>
                                      </p:to>
                                    </p:set>
                                  </p:childTnLst>
                                </p:cTn>
                              </p:par>
                            </p:childTnLst>
                          </p:cTn>
                        </p:par>
                      </p:childTnLst>
                    </p:cTn>
                  </p:par>
                  <p:par>
                    <p:cTn id="321" fill="hold">
                      <p:stCondLst>
                        <p:cond delay="indefinite"/>
                      </p:stCondLst>
                      <p:childTnLst>
                        <p:par>
                          <p:cTn id="322" fill="hold">
                            <p:stCondLst>
                              <p:cond delay="0"/>
                            </p:stCondLst>
                            <p:childTnLst>
                              <p:par>
                                <p:cTn id="323" presetID="1" presetClass="entr" presetSubtype="0" fill="hold" grpId="0" nodeType="clickEffect">
                                  <p:stCondLst>
                                    <p:cond delay="0"/>
                                  </p:stCondLst>
                                  <p:childTnLst>
                                    <p:set>
                                      <p:cBhvr>
                                        <p:cTn id="324" dur="1" fill="hold">
                                          <p:stCondLst>
                                            <p:cond delay="0"/>
                                          </p:stCondLst>
                                        </p:cTn>
                                        <p:tgtEl>
                                          <p:spTgt spid="90"/>
                                        </p:tgtEl>
                                        <p:attrNameLst>
                                          <p:attrName>style.visibility</p:attrName>
                                        </p:attrNameLst>
                                      </p:cBhvr>
                                      <p:to>
                                        <p:strVal val="visible"/>
                                      </p:to>
                                    </p:set>
                                  </p:childTnLst>
                                </p:cTn>
                              </p:par>
                            </p:childTnLst>
                          </p:cTn>
                        </p:par>
                      </p:childTnLst>
                    </p:cTn>
                  </p:par>
                  <p:par>
                    <p:cTn id="325" fill="hold">
                      <p:stCondLst>
                        <p:cond delay="indefinite"/>
                      </p:stCondLst>
                      <p:childTnLst>
                        <p:par>
                          <p:cTn id="326" fill="hold">
                            <p:stCondLst>
                              <p:cond delay="0"/>
                            </p:stCondLst>
                            <p:childTnLst>
                              <p:par>
                                <p:cTn id="327" presetID="1" presetClass="exit" presetSubtype="0" fill="hold" grpId="1" nodeType="clickEffect">
                                  <p:stCondLst>
                                    <p:cond delay="0"/>
                                  </p:stCondLst>
                                  <p:childTnLst>
                                    <p:set>
                                      <p:cBhvr>
                                        <p:cTn id="328" dur="1" fill="hold">
                                          <p:stCondLst>
                                            <p:cond delay="0"/>
                                          </p:stCondLst>
                                        </p:cTn>
                                        <p:tgtEl>
                                          <p:spTgt spid="64"/>
                                        </p:tgtEl>
                                        <p:attrNameLst>
                                          <p:attrName>style.visibility</p:attrName>
                                        </p:attrNameLst>
                                      </p:cBhvr>
                                      <p:to>
                                        <p:strVal val="hidden"/>
                                      </p:to>
                                    </p:set>
                                  </p:childTnLst>
                                </p:cTn>
                              </p:par>
                            </p:childTnLst>
                          </p:cTn>
                        </p:par>
                      </p:childTnLst>
                    </p:cTn>
                  </p:par>
                  <p:par>
                    <p:cTn id="329" fill="hold">
                      <p:stCondLst>
                        <p:cond delay="indefinite"/>
                      </p:stCondLst>
                      <p:childTnLst>
                        <p:par>
                          <p:cTn id="330" fill="hold">
                            <p:stCondLst>
                              <p:cond delay="0"/>
                            </p:stCondLst>
                            <p:childTnLst>
                              <p:par>
                                <p:cTn id="331" presetID="1" presetClass="entr" presetSubtype="0" fill="hold" grpId="0" nodeType="clickEffect">
                                  <p:stCondLst>
                                    <p:cond delay="0"/>
                                  </p:stCondLst>
                                  <p:childTnLst>
                                    <p:set>
                                      <p:cBhvr>
                                        <p:cTn id="332"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5" grpId="0"/>
      <p:bldP spid="26" grpId="0"/>
      <p:bldP spid="27" grpId="0"/>
      <p:bldP spid="28" grpId="0"/>
      <p:bldP spid="29" grpId="0"/>
      <p:bldP spid="30" grpId="0"/>
      <p:bldP spid="31" grpId="0"/>
      <p:bldP spid="32" grpId="0"/>
      <p:bldP spid="33" grpId="0"/>
      <p:bldP spid="34" grpId="0"/>
      <p:bldP spid="35" grpId="0"/>
      <p:bldP spid="35" grpId="1"/>
      <p:bldP spid="36" grpId="0"/>
      <p:bldP spid="36" grpId="1"/>
      <p:bldP spid="37" grpId="0"/>
      <p:bldP spid="38" grpId="0"/>
      <p:bldP spid="39" grpId="0"/>
      <p:bldP spid="40" grpId="0"/>
      <p:bldP spid="41" grpId="0"/>
      <p:bldP spid="42" grpId="0"/>
      <p:bldP spid="42" grpId="1"/>
      <p:bldP spid="43" grpId="0"/>
      <p:bldP spid="43" grpId="1"/>
      <p:bldP spid="44" grpId="0"/>
      <p:bldP spid="45" grpId="0"/>
      <p:bldP spid="46" grpId="0"/>
      <p:bldP spid="47" grpId="0"/>
      <p:bldP spid="48" grpId="0"/>
      <p:bldP spid="49" grpId="0"/>
      <p:bldP spid="50" grpId="0"/>
      <p:bldP spid="50" grpId="1"/>
      <p:bldP spid="51" grpId="0"/>
      <p:bldP spid="52" grpId="0"/>
      <p:bldP spid="53" grpId="0"/>
      <p:bldP spid="54" grpId="0"/>
      <p:bldP spid="55" grpId="0"/>
      <p:bldP spid="56" grpId="0"/>
      <p:bldP spid="57" grpId="0"/>
      <p:bldP spid="57" grpId="1"/>
      <p:bldP spid="58" grpId="0"/>
      <p:bldP spid="59" grpId="0"/>
      <p:bldP spid="60" grpId="0"/>
      <p:bldP spid="61" grpId="0"/>
      <p:bldP spid="62" grpId="0"/>
      <p:bldP spid="62" grpId="1"/>
      <p:bldP spid="63" grpId="0"/>
      <p:bldP spid="63" grpId="1"/>
      <p:bldP spid="64" grpId="0"/>
      <p:bldP spid="64" grpId="1"/>
      <p:bldP spid="65" grpId="0"/>
      <p:bldP spid="66" grpId="0"/>
      <p:bldP spid="67" grpId="0"/>
      <p:bldP spid="68" grpId="0"/>
      <p:bldP spid="69" grpId="0"/>
      <p:bldP spid="70" grpId="0"/>
      <p:bldP spid="71" grpId="0"/>
      <p:bldP spid="72" grpId="0"/>
      <p:bldP spid="73" grpId="0"/>
      <p:bldP spid="74" grpId="0"/>
      <p:bldP spid="75" grpId="0"/>
      <p:bldP spid="76" grpId="0"/>
      <p:bldP spid="77" grpId="0"/>
      <p:bldP spid="77" grpId="1"/>
      <p:bldP spid="79" grpId="0"/>
      <p:bldP spid="80" grpId="0"/>
      <p:bldP spid="87" grpId="0"/>
      <p:bldP spid="88" grpId="0"/>
      <p:bldP spid="89" grpId="0"/>
      <p:bldP spid="90" grpId="0"/>
      <p:bldP spid="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Date Placeholder 3">
            <a:extLst>
              <a:ext uri="{FF2B5EF4-FFF2-40B4-BE49-F238E27FC236}">
                <a16:creationId xmlns:a16="http://schemas.microsoft.com/office/drawing/2014/main" id="{D6298E9C-F2AD-BC40-B08B-BEB1B4FEB859}"/>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41986" name="Slide Number Placeholder 5">
            <a:extLst>
              <a:ext uri="{FF2B5EF4-FFF2-40B4-BE49-F238E27FC236}">
                <a16:creationId xmlns:a16="http://schemas.microsoft.com/office/drawing/2014/main" id="{B891166A-62A4-EE4C-A868-E1AB4EBB7C1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6446EEE9-BBA5-6944-8250-46523580B5CD}" type="slidenum">
              <a:rPr lang="en-US" altLang="en-US" sz="1200" smtClean="0"/>
              <a:pPr>
                <a:spcBef>
                  <a:spcPct val="0"/>
                </a:spcBef>
                <a:buClrTx/>
                <a:buSzTx/>
                <a:buFontTx/>
                <a:buNone/>
              </a:pPr>
              <a:t>27</a:t>
            </a:fld>
            <a:endParaRPr lang="en-US" altLang="en-US" sz="1200"/>
          </a:p>
        </p:txBody>
      </p:sp>
      <p:sp>
        <p:nvSpPr>
          <p:cNvPr id="107522" name="Rectangle 2">
            <a:extLst>
              <a:ext uri="{FF2B5EF4-FFF2-40B4-BE49-F238E27FC236}">
                <a16:creationId xmlns:a16="http://schemas.microsoft.com/office/drawing/2014/main" id="{8522976B-450E-AB42-991F-CE4D2D3F676C}"/>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Blob Coloring</a:t>
            </a:r>
          </a:p>
        </p:txBody>
      </p:sp>
      <p:sp>
        <p:nvSpPr>
          <p:cNvPr id="107523" name="Rectangle 3">
            <a:extLst>
              <a:ext uri="{FF2B5EF4-FFF2-40B4-BE49-F238E27FC236}">
                <a16:creationId xmlns:a16="http://schemas.microsoft.com/office/drawing/2014/main" id="{75E7CA57-D813-0A47-8925-54BCFCFF62C3}"/>
              </a:ext>
            </a:extLst>
          </p:cNvPr>
          <p:cNvSpPr>
            <a:spLocks noGrp="1" noChangeArrowheads="1"/>
          </p:cNvSpPr>
          <p:nvPr>
            <p:ph type="body" idx="1"/>
          </p:nvPr>
        </p:nvSpPr>
        <p:spPr>
          <a:xfrm>
            <a:off x="1182688" y="2017713"/>
            <a:ext cx="7772400" cy="4535487"/>
          </a:xfrm>
        </p:spPr>
        <p:txBody>
          <a:bodyPr/>
          <a:lstStyle/>
          <a:p>
            <a:pPr eaLnBrk="1" hangingPunct="1"/>
            <a:r>
              <a:rPr lang="en-US" altLang="en-US" sz="2600" dirty="0"/>
              <a:t>Blob Coloring can be applied to non-binary images or feature maps</a:t>
            </a:r>
          </a:p>
          <a:p>
            <a:pPr lvl="1" eaLnBrk="1" hangingPunct="1"/>
            <a:r>
              <a:rPr lang="en-US" altLang="en-US" sz="2400" dirty="0"/>
              <a:t>Requiring identical value for pixels is not reasonable in these situations</a:t>
            </a:r>
          </a:p>
          <a:p>
            <a:pPr lvl="2" eaLnBrk="1" hangingPunct="1"/>
            <a:r>
              <a:rPr lang="en-US" altLang="en-US" sz="2000" dirty="0"/>
              <a:t>Establish a threshold and copy labels if the difference of the pixel values is smaller than the threshold</a:t>
            </a:r>
          </a:p>
          <a:p>
            <a:pPr lvl="3" eaLnBrk="1" hangingPunct="1"/>
            <a:r>
              <a:rPr lang="en-US" altLang="en-US" sz="1800" dirty="0"/>
              <a:t>Requires the image to have scalar values for pixels</a:t>
            </a:r>
          </a:p>
          <a:p>
            <a:pPr lvl="4" eaLnBrk="1" hangingPunct="1"/>
            <a:r>
              <a:rPr lang="en-US" altLang="en-US" sz="1600" dirty="0"/>
              <a:t>E.g. intensity/grey scale</a:t>
            </a:r>
          </a:p>
          <a:p>
            <a:pPr lvl="3" eaLnBrk="1" hangingPunct="1"/>
            <a:r>
              <a:rPr lang="en-US" altLang="en-US" sz="1800" dirty="0"/>
              <a:t>Allows for gradual changes in pixel values in the same segment (e.g. caused by surface curvatures)</a:t>
            </a:r>
          </a:p>
          <a:p>
            <a:pPr lvl="3" eaLnBrk="1" hangingPunct="1"/>
            <a:r>
              <a:rPr lang="en-US" altLang="en-US" sz="1800" dirty="0"/>
              <a:t>If threshold is too high, surfaces/objects can “bleed” into others </a:t>
            </a:r>
          </a:p>
          <a:p>
            <a:pPr lvl="1" eaLnBrk="1" hangingPunct="1"/>
            <a:endParaRPr lang="en-US" altLang="en-US" sz="2400" dirty="0"/>
          </a:p>
          <a:p>
            <a:pPr lvl="1" eaLnBrk="1" hangingPunct="1"/>
            <a:endParaRPr lang="en-US" altLang="en-US" sz="2400" dirty="0"/>
          </a:p>
          <a:p>
            <a:pPr lvl="2" eaLnBrk="1" hangingPunct="1">
              <a:lnSpc>
                <a:spcPct val="110000"/>
              </a:lnSpc>
            </a:pPr>
            <a:endParaRPr lang="en-US" altLang="en-US" sz="1800" dirty="0"/>
          </a:p>
          <a:p>
            <a:pPr lvl="2" eaLnBrk="1" hangingPunct="1">
              <a:lnSpc>
                <a:spcPct val="110000"/>
              </a:lnSpc>
            </a:pPr>
            <a:endParaRPr lang="en-US" altLang="en-US" sz="2000" dirty="0"/>
          </a:p>
          <a:p>
            <a:pPr lvl="2" eaLnBrk="1" hangingPunct="1">
              <a:lnSpc>
                <a:spcPct val="110000"/>
              </a:lnSpc>
            </a:pPr>
            <a:endParaRPr lang="en-US" altLang="en-US" sz="2000" dirty="0"/>
          </a:p>
          <a:p>
            <a:pPr lvl="2" eaLnBrk="1" hangingPunct="1">
              <a:lnSpc>
                <a:spcPct val="110000"/>
              </a:lnSpc>
            </a:pPr>
            <a:endParaRPr lang="en-US" altLang="en-US" sz="2000" dirty="0"/>
          </a:p>
          <a:p>
            <a:pPr eaLnBrk="1" hangingPunct="1">
              <a:lnSpc>
                <a:spcPct val="110000"/>
              </a:lnSpc>
            </a:pPr>
            <a:endParaRPr lang="en-US" altLang="en-US" sz="2800" dirty="0"/>
          </a:p>
        </p:txBody>
      </p:sp>
    </p:spTree>
    <p:extLst>
      <p:ext uri="{BB962C8B-B14F-4D97-AF65-F5344CB8AC3E}">
        <p14:creationId xmlns:p14="http://schemas.microsoft.com/office/powerpoint/2010/main" val="2042718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75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75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75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Date Placeholder 3">
            <a:extLst>
              <a:ext uri="{FF2B5EF4-FFF2-40B4-BE49-F238E27FC236}">
                <a16:creationId xmlns:a16="http://schemas.microsoft.com/office/drawing/2014/main" id="{44CE433D-E445-8146-ACD3-3665C9743D52}"/>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62466" name="Slide Number Placeholder 5">
            <a:extLst>
              <a:ext uri="{FF2B5EF4-FFF2-40B4-BE49-F238E27FC236}">
                <a16:creationId xmlns:a16="http://schemas.microsoft.com/office/drawing/2014/main" id="{054BC4DE-6003-A34B-8072-5FA8F7A9E8A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0CD6AED2-0C91-C94E-8D56-EB3D8064040D}" type="slidenum">
              <a:rPr lang="en-US" altLang="en-US" sz="1200" smtClean="0"/>
              <a:pPr>
                <a:spcBef>
                  <a:spcPct val="0"/>
                </a:spcBef>
                <a:buClrTx/>
                <a:buSzTx/>
                <a:buFontTx/>
                <a:buNone/>
              </a:pPr>
              <a:t>28</a:t>
            </a:fld>
            <a:endParaRPr lang="en-US" altLang="en-US" sz="1200"/>
          </a:p>
        </p:txBody>
      </p:sp>
      <p:sp>
        <p:nvSpPr>
          <p:cNvPr id="107522" name="Rectangle 2">
            <a:extLst>
              <a:ext uri="{FF2B5EF4-FFF2-40B4-BE49-F238E27FC236}">
                <a16:creationId xmlns:a16="http://schemas.microsoft.com/office/drawing/2014/main" id="{03359B39-4A4A-8642-BEAE-E4C7B5795C61}"/>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Vision</a:t>
            </a:r>
          </a:p>
        </p:txBody>
      </p:sp>
      <p:sp>
        <p:nvSpPr>
          <p:cNvPr id="62468" name="Rectangle 3">
            <a:extLst>
              <a:ext uri="{FF2B5EF4-FFF2-40B4-BE49-F238E27FC236}">
                <a16:creationId xmlns:a16="http://schemas.microsoft.com/office/drawing/2014/main" id="{FEE50D6A-9C5C-E04C-91FA-811D26A74C8F}"/>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800" dirty="0"/>
              <a:t>Vision can use passive sensors</a:t>
            </a:r>
          </a:p>
          <a:p>
            <a:pPr lvl="1" eaLnBrk="1" hangingPunct="1">
              <a:lnSpc>
                <a:spcPct val="110000"/>
              </a:lnSpc>
            </a:pPr>
            <a:r>
              <a:rPr lang="en-US" altLang="en-US" sz="2400" dirty="0"/>
              <a:t>Extraction of relevant information becomes more difficult and error-prone</a:t>
            </a:r>
          </a:p>
          <a:p>
            <a:pPr lvl="1" eaLnBrk="1" hangingPunct="1">
              <a:lnSpc>
                <a:spcPct val="110000"/>
              </a:lnSpc>
            </a:pPr>
            <a:r>
              <a:rPr lang="en-US" altLang="en-US" sz="2400" dirty="0"/>
              <a:t>Processing of images often involves processing steps from early vision</a:t>
            </a:r>
          </a:p>
          <a:p>
            <a:pPr lvl="2" eaLnBrk="1" hangingPunct="1">
              <a:lnSpc>
                <a:spcPct val="110000"/>
              </a:lnSpc>
            </a:pPr>
            <a:r>
              <a:rPr lang="en-US" altLang="en-US" sz="2000" dirty="0"/>
              <a:t>Filtering</a:t>
            </a:r>
          </a:p>
          <a:p>
            <a:pPr lvl="2" eaLnBrk="1" hangingPunct="1">
              <a:lnSpc>
                <a:spcPct val="110000"/>
              </a:lnSpc>
            </a:pPr>
            <a:r>
              <a:rPr lang="en-US" altLang="en-US" sz="2000" dirty="0"/>
              <a:t>Feature extraction</a:t>
            </a:r>
          </a:p>
          <a:p>
            <a:pPr lvl="2" eaLnBrk="1" hangingPunct="1">
              <a:lnSpc>
                <a:spcPct val="110000"/>
              </a:lnSpc>
            </a:pPr>
            <a:r>
              <a:rPr lang="en-US" altLang="en-US" sz="2000" dirty="0"/>
              <a:t>Segmentation</a:t>
            </a:r>
          </a:p>
          <a:p>
            <a:pPr lvl="1" eaLnBrk="1" hangingPunct="1">
              <a:lnSpc>
                <a:spcPct val="110000"/>
              </a:lnSpc>
            </a:pPr>
            <a:r>
              <a:rPr lang="en-US" altLang="en-US" sz="2400" dirty="0"/>
              <a:t>Many techniques exist. Some modern ones use machine learning </a:t>
            </a:r>
            <a:r>
              <a:rPr lang="en-US" altLang="en-US" sz="2400"/>
              <a:t>to learn features </a:t>
            </a:r>
            <a:r>
              <a:rPr lang="en-US" altLang="en-US" sz="2400" dirty="0"/>
              <a:t>and segments</a:t>
            </a:r>
          </a:p>
        </p:txBody>
      </p:sp>
    </p:spTree>
    <p:extLst>
      <p:ext uri="{BB962C8B-B14F-4D97-AF65-F5344CB8AC3E}">
        <p14:creationId xmlns:p14="http://schemas.microsoft.com/office/powerpoint/2010/main" val="6376964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ate Placeholder 3">
            <a:extLst>
              <a:ext uri="{FF2B5EF4-FFF2-40B4-BE49-F238E27FC236}">
                <a16:creationId xmlns:a16="http://schemas.microsoft.com/office/drawing/2014/main" id="{5D5F1E04-9111-724D-8DD8-5D7D60DDA508}"/>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19458" name="Slide Number Placeholder 5">
            <a:extLst>
              <a:ext uri="{FF2B5EF4-FFF2-40B4-BE49-F238E27FC236}">
                <a16:creationId xmlns:a16="http://schemas.microsoft.com/office/drawing/2014/main" id="{C0D5624D-42B5-AC4E-8175-31A979957522}"/>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A5EBF8DE-4AFE-5A42-84A6-734F2D9B3F38}" type="slidenum">
              <a:rPr lang="en-US" altLang="en-US" sz="1200" smtClean="0"/>
              <a:pPr>
                <a:spcBef>
                  <a:spcPct val="0"/>
                </a:spcBef>
                <a:buClrTx/>
                <a:buSzTx/>
                <a:buFontTx/>
                <a:buNone/>
              </a:pPr>
              <a:t>3</a:t>
            </a:fld>
            <a:endParaRPr lang="en-US" altLang="en-US" sz="1200"/>
          </a:p>
        </p:txBody>
      </p:sp>
      <p:sp>
        <p:nvSpPr>
          <p:cNvPr id="107522" name="Rectangle 2">
            <a:extLst>
              <a:ext uri="{FF2B5EF4-FFF2-40B4-BE49-F238E27FC236}">
                <a16:creationId xmlns:a16="http://schemas.microsoft.com/office/drawing/2014/main" id="{86E96E13-9079-0E40-897C-8FF8CCB49D78}"/>
              </a:ext>
            </a:extLst>
          </p:cNvPr>
          <p:cNvSpPr>
            <a:spLocks noGrp="1" noChangeArrowheads="1"/>
          </p:cNvSpPr>
          <p:nvPr>
            <p:ph type="title"/>
          </p:nvPr>
        </p:nvSpPr>
        <p:spPr>
          <a:xfrm>
            <a:off x="1295400" y="617538"/>
            <a:ext cx="6629400" cy="1143000"/>
          </a:xfrm>
        </p:spPr>
        <p:txBody>
          <a:bodyPr/>
          <a:lstStyle/>
          <a:p>
            <a:pPr algn="ctr" eaLnBrk="1" hangingPunct="1">
              <a:defRPr/>
            </a:pPr>
            <a:r>
              <a:rPr lang="en-US" dirty="0">
                <a:cs typeface="+mj-cs"/>
              </a:rPr>
              <a:t>Active vs. Passive Sensing</a:t>
            </a:r>
          </a:p>
        </p:txBody>
      </p:sp>
      <p:sp>
        <p:nvSpPr>
          <p:cNvPr id="19460" name="Rectangle 3">
            <a:extLst>
              <a:ext uri="{FF2B5EF4-FFF2-40B4-BE49-F238E27FC236}">
                <a16:creationId xmlns:a16="http://schemas.microsoft.com/office/drawing/2014/main" id="{C3D1A1E3-7D59-F14B-A7F3-DBE2ABDAF416}"/>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800"/>
              <a:t>Passive sensors use only the signals present in the actual environment</a:t>
            </a:r>
          </a:p>
          <a:p>
            <a:pPr lvl="1" eaLnBrk="1" hangingPunct="1">
              <a:lnSpc>
                <a:spcPct val="110000"/>
              </a:lnSpc>
            </a:pPr>
            <a:r>
              <a:rPr lang="en-US" altLang="en-US" sz="2400"/>
              <a:t>Passive sensors do not interfere with each other and the environment</a:t>
            </a:r>
            <a:endParaRPr lang="en-US" altLang="en-US" sz="1800"/>
          </a:p>
          <a:p>
            <a:pPr lvl="1" eaLnBrk="1" hangingPunct="1">
              <a:lnSpc>
                <a:spcPct val="110000"/>
              </a:lnSpc>
            </a:pPr>
            <a:r>
              <a:rPr lang="en-US" altLang="en-US" sz="2400"/>
              <a:t>Extraction of information is substantially harder</a:t>
            </a:r>
          </a:p>
          <a:p>
            <a:pPr lvl="2" eaLnBrk="1" hangingPunct="1">
              <a:lnSpc>
                <a:spcPct val="110000"/>
              </a:lnSpc>
            </a:pPr>
            <a:r>
              <a:rPr lang="en-US" altLang="en-US" sz="1800"/>
              <a:t>The signal that has to be found is less predictable</a:t>
            </a:r>
          </a:p>
          <a:p>
            <a:pPr lvl="2" eaLnBrk="1" hangingPunct="1">
              <a:lnSpc>
                <a:spcPct val="110000"/>
              </a:lnSpc>
            </a:pPr>
            <a:r>
              <a:rPr lang="en-US" altLang="en-US" sz="1800"/>
              <a:t>Need to find a “common signature” or common traits that objects of interest have so we can look for them</a:t>
            </a:r>
          </a:p>
          <a:p>
            <a:pPr lvl="1" eaLnBrk="1" hangingPunct="1">
              <a:lnSpc>
                <a:spcPct val="110000"/>
              </a:lnSpc>
            </a:pPr>
            <a:r>
              <a:rPr lang="en-US" altLang="en-US" sz="2200"/>
              <a:t>Passive sensors are usually less precise but can often be used in a wider range of environments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3">
            <a:extLst>
              <a:ext uri="{FF2B5EF4-FFF2-40B4-BE49-F238E27FC236}">
                <a16:creationId xmlns:a16="http://schemas.microsoft.com/office/drawing/2014/main" id="{1FC831CE-0A1E-DF42-9D8F-6A54EB2A546B}"/>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21506" name="Slide Number Placeholder 5">
            <a:extLst>
              <a:ext uri="{FF2B5EF4-FFF2-40B4-BE49-F238E27FC236}">
                <a16:creationId xmlns:a16="http://schemas.microsoft.com/office/drawing/2014/main" id="{425EE3E8-2D12-7946-A309-95056ED1995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0300870F-B8E2-6642-98B5-7690E8602C30}" type="slidenum">
              <a:rPr lang="en-US" altLang="en-US" sz="1200" smtClean="0"/>
              <a:pPr>
                <a:spcBef>
                  <a:spcPct val="0"/>
                </a:spcBef>
                <a:buClrTx/>
                <a:buSzTx/>
                <a:buFontTx/>
                <a:buNone/>
              </a:pPr>
              <a:t>4</a:t>
            </a:fld>
            <a:endParaRPr lang="en-US" altLang="en-US" sz="1200"/>
          </a:p>
        </p:txBody>
      </p:sp>
      <p:sp>
        <p:nvSpPr>
          <p:cNvPr id="107522" name="Rectangle 2">
            <a:extLst>
              <a:ext uri="{FF2B5EF4-FFF2-40B4-BE49-F238E27FC236}">
                <a16:creationId xmlns:a16="http://schemas.microsoft.com/office/drawing/2014/main" id="{D851A68A-46EB-1346-9BD7-5D5A4717273C}"/>
              </a:ext>
            </a:extLst>
          </p:cNvPr>
          <p:cNvSpPr>
            <a:spLocks noGrp="1" noChangeArrowheads="1"/>
          </p:cNvSpPr>
          <p:nvPr>
            <p:ph type="title"/>
          </p:nvPr>
        </p:nvSpPr>
        <p:spPr>
          <a:xfrm>
            <a:off x="1295400" y="617538"/>
            <a:ext cx="6629400" cy="1143000"/>
          </a:xfrm>
        </p:spPr>
        <p:txBody>
          <a:bodyPr/>
          <a:lstStyle/>
          <a:p>
            <a:pPr algn="ctr" eaLnBrk="1" hangingPunct="1">
              <a:defRPr/>
            </a:pPr>
            <a:r>
              <a:rPr lang="en-US" dirty="0">
                <a:cs typeface="+mj-cs"/>
              </a:rPr>
              <a:t>Vision</a:t>
            </a:r>
          </a:p>
        </p:txBody>
      </p:sp>
      <p:sp>
        <p:nvSpPr>
          <p:cNvPr id="107523" name="Rectangle 3">
            <a:extLst>
              <a:ext uri="{FF2B5EF4-FFF2-40B4-BE49-F238E27FC236}">
                <a16:creationId xmlns:a16="http://schemas.microsoft.com/office/drawing/2014/main" id="{AC52E761-3A5C-3C46-B29F-BA9A61FC3D64}"/>
              </a:ext>
            </a:extLst>
          </p:cNvPr>
          <p:cNvSpPr>
            <a:spLocks noGrp="1" noChangeArrowheads="1"/>
          </p:cNvSpPr>
          <p:nvPr>
            <p:ph type="body" idx="1"/>
          </p:nvPr>
        </p:nvSpPr>
        <p:spPr>
          <a:xfrm>
            <a:off x="1182688" y="2057400"/>
            <a:ext cx="7772400" cy="4535488"/>
          </a:xfrm>
        </p:spPr>
        <p:txBody>
          <a:bodyPr/>
          <a:lstStyle/>
          <a:p>
            <a:pPr eaLnBrk="1" hangingPunct="1">
              <a:lnSpc>
                <a:spcPct val="110000"/>
              </a:lnSpc>
              <a:buFont typeface="Wingdings" charset="0"/>
              <a:buChar char="n"/>
              <a:defRPr/>
            </a:pPr>
            <a:r>
              <a:rPr lang="en-US" sz="2800" dirty="0">
                <a:cs typeface="+mn-cs"/>
              </a:rPr>
              <a:t>Vision is on of the sensor modalities that provides the most information if it can be extracted successfully</a:t>
            </a:r>
          </a:p>
          <a:p>
            <a:pPr lvl="1" eaLnBrk="1" hangingPunct="1">
              <a:lnSpc>
                <a:spcPct val="110000"/>
              </a:lnSpc>
              <a:buFont typeface="Wingdings" charset="0"/>
              <a:buChar char="n"/>
              <a:defRPr/>
            </a:pPr>
            <a:r>
              <a:rPr lang="en-US" sz="2400" dirty="0"/>
              <a:t>Can provide remote information about existing objects</a:t>
            </a:r>
          </a:p>
          <a:p>
            <a:pPr lvl="1" eaLnBrk="1" hangingPunct="1">
              <a:lnSpc>
                <a:spcPct val="110000"/>
              </a:lnSpc>
              <a:buFont typeface="Wingdings" charset="0"/>
              <a:buChar char="n"/>
              <a:defRPr/>
            </a:pPr>
            <a:r>
              <a:rPr lang="en-US" sz="2400" dirty="0"/>
              <a:t>Stereo vision can determine distances to objects</a:t>
            </a:r>
          </a:p>
          <a:p>
            <a:pPr lvl="2" eaLnBrk="1" hangingPunct="1">
              <a:lnSpc>
                <a:spcPct val="110000"/>
              </a:lnSpc>
              <a:buFont typeface="Wingdings" charset="0"/>
              <a:buChar char="n"/>
              <a:defRPr/>
            </a:pPr>
            <a:r>
              <a:rPr lang="en-US" sz="2000" dirty="0"/>
              <a:t>Requires solution of the correspondence problem</a:t>
            </a:r>
          </a:p>
          <a:p>
            <a:pPr lvl="1" eaLnBrk="1" hangingPunct="1">
              <a:lnSpc>
                <a:spcPct val="110000"/>
              </a:lnSpc>
              <a:buFont typeface="Wingdings" charset="0"/>
              <a:buChar char="n"/>
              <a:defRPr/>
            </a:pPr>
            <a:r>
              <a:rPr lang="en-US" sz="2400" dirty="0"/>
              <a:t>Requires to find patterns that indicate the presence and identity of objects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3">
            <a:extLst>
              <a:ext uri="{FF2B5EF4-FFF2-40B4-BE49-F238E27FC236}">
                <a16:creationId xmlns:a16="http://schemas.microsoft.com/office/drawing/2014/main" id="{5ECC3BD6-CF1C-4F40-B4CD-C44A48DE7A23}"/>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23554" name="Slide Number Placeholder 5">
            <a:extLst>
              <a:ext uri="{FF2B5EF4-FFF2-40B4-BE49-F238E27FC236}">
                <a16:creationId xmlns:a16="http://schemas.microsoft.com/office/drawing/2014/main" id="{643A148D-A22E-024C-8F11-6834D40606B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790CC3BB-8C2C-1442-BC0E-CF3CBEE0BF92}" type="slidenum">
              <a:rPr lang="en-US" altLang="en-US" sz="1200" smtClean="0"/>
              <a:pPr>
                <a:spcBef>
                  <a:spcPct val="0"/>
                </a:spcBef>
                <a:buClrTx/>
                <a:buSzTx/>
                <a:buFontTx/>
                <a:buNone/>
              </a:pPr>
              <a:t>5</a:t>
            </a:fld>
            <a:endParaRPr lang="en-US" altLang="en-US" sz="1200"/>
          </a:p>
        </p:txBody>
      </p:sp>
      <p:sp>
        <p:nvSpPr>
          <p:cNvPr id="107522" name="Rectangle 2">
            <a:extLst>
              <a:ext uri="{FF2B5EF4-FFF2-40B4-BE49-F238E27FC236}">
                <a16:creationId xmlns:a16="http://schemas.microsoft.com/office/drawing/2014/main" id="{D277E97C-8754-9F47-AF09-C1DECE494D04}"/>
              </a:ext>
            </a:extLst>
          </p:cNvPr>
          <p:cNvSpPr>
            <a:spLocks noGrp="1" noChangeArrowheads="1"/>
          </p:cNvSpPr>
          <p:nvPr>
            <p:ph type="title"/>
          </p:nvPr>
        </p:nvSpPr>
        <p:spPr>
          <a:xfrm>
            <a:off x="1295400" y="617538"/>
            <a:ext cx="6629400" cy="1143000"/>
          </a:xfrm>
        </p:spPr>
        <p:txBody>
          <a:bodyPr/>
          <a:lstStyle/>
          <a:p>
            <a:pPr algn="ctr" eaLnBrk="1" hangingPunct="1">
              <a:defRPr/>
            </a:pPr>
            <a:r>
              <a:rPr lang="en-US" sz="4000" dirty="0">
                <a:cs typeface="+mj-cs"/>
              </a:rPr>
              <a:t>Spatial vs. Frequency Space</a:t>
            </a:r>
          </a:p>
        </p:txBody>
      </p:sp>
      <p:sp>
        <p:nvSpPr>
          <p:cNvPr id="107523" name="Rectangle 3">
            <a:extLst>
              <a:ext uri="{FF2B5EF4-FFF2-40B4-BE49-F238E27FC236}">
                <a16:creationId xmlns:a16="http://schemas.microsoft.com/office/drawing/2014/main" id="{8BAD4DF9-9410-D04E-8C97-6371A4BB6A86}"/>
              </a:ext>
            </a:extLst>
          </p:cNvPr>
          <p:cNvSpPr>
            <a:spLocks noGrp="1" noChangeArrowheads="1"/>
          </p:cNvSpPr>
          <p:nvPr>
            <p:ph type="body" idx="1"/>
          </p:nvPr>
        </p:nvSpPr>
        <p:spPr>
          <a:xfrm>
            <a:off x="1182688" y="2057400"/>
            <a:ext cx="7772400" cy="4535488"/>
          </a:xfrm>
        </p:spPr>
        <p:txBody>
          <a:bodyPr/>
          <a:lstStyle/>
          <a:p>
            <a:pPr eaLnBrk="1" hangingPunct="1">
              <a:lnSpc>
                <a:spcPct val="110000"/>
              </a:lnSpc>
              <a:buFont typeface="Wingdings" charset="0"/>
              <a:buChar char="n"/>
              <a:defRPr/>
            </a:pPr>
            <a:r>
              <a:rPr lang="en-US" sz="2800" dirty="0">
                <a:cs typeface="+mn-cs"/>
              </a:rPr>
              <a:t>As with auditory signals, images can be processed either in a spatial or in the frequency domain</a:t>
            </a:r>
          </a:p>
          <a:p>
            <a:pPr lvl="1" eaLnBrk="1" hangingPunct="1">
              <a:lnSpc>
                <a:spcPct val="110000"/>
              </a:lnSpc>
              <a:buFont typeface="Wingdings" charset="0"/>
              <a:buChar char="n"/>
              <a:defRPr/>
            </a:pPr>
            <a:r>
              <a:rPr lang="en-US" sz="2400" dirty="0"/>
              <a:t>In the spatial domain, images are 2 dimensional arrays of intensity values</a:t>
            </a:r>
          </a:p>
          <a:p>
            <a:pPr lvl="1" eaLnBrk="1" hangingPunct="1">
              <a:lnSpc>
                <a:spcPct val="110000"/>
              </a:lnSpc>
              <a:buFont typeface="Wingdings" charset="0"/>
              <a:buChar char="n"/>
              <a:defRPr/>
            </a:pPr>
            <a:r>
              <a:rPr lang="en-US" sz="2400" dirty="0"/>
              <a:t>In the frequency domain images are represented in terms of frequencies and phases</a:t>
            </a:r>
          </a:p>
          <a:p>
            <a:pPr lvl="2" eaLnBrk="1" hangingPunct="1">
              <a:lnSpc>
                <a:spcPct val="110000"/>
              </a:lnSpc>
              <a:buFont typeface="Wingdings" charset="0"/>
              <a:buChar char="n"/>
              <a:defRPr/>
            </a:pPr>
            <a:r>
              <a:rPr lang="en-US" sz="2000" dirty="0"/>
              <a:t>Strong brightness changes are high frequencies while uniform intensities are low frequencies</a:t>
            </a:r>
            <a:endParaRPr lang="en-US" dirty="0"/>
          </a:p>
          <a:p>
            <a:pPr lvl="2" eaLnBrk="1" hangingPunct="1">
              <a:lnSpc>
                <a:spcPct val="110000"/>
              </a:lnSpc>
              <a:buFont typeface="Wingdings" charset="0"/>
              <a:buChar char="n"/>
              <a:defRPr/>
            </a:pPr>
            <a:endParaRPr lang="en-US" sz="20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Date Placeholder 3">
            <a:extLst>
              <a:ext uri="{FF2B5EF4-FFF2-40B4-BE49-F238E27FC236}">
                <a16:creationId xmlns:a16="http://schemas.microsoft.com/office/drawing/2014/main" id="{FA45DB4E-C6D4-BE48-9432-DE996974E42E}"/>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25602" name="Slide Number Placeholder 5">
            <a:extLst>
              <a:ext uri="{FF2B5EF4-FFF2-40B4-BE49-F238E27FC236}">
                <a16:creationId xmlns:a16="http://schemas.microsoft.com/office/drawing/2014/main" id="{A8B3952D-D636-8747-98B7-00E310E51CB7}"/>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1245FAAB-08E6-B44D-806D-B8CDC9F4E1F9}" type="slidenum">
              <a:rPr lang="en-US" altLang="en-US" sz="1200" smtClean="0"/>
              <a:pPr>
                <a:spcBef>
                  <a:spcPct val="0"/>
                </a:spcBef>
                <a:buClrTx/>
                <a:buSzTx/>
                <a:buFontTx/>
                <a:buNone/>
              </a:pPr>
              <a:t>6</a:t>
            </a:fld>
            <a:endParaRPr lang="en-US" altLang="en-US" sz="1200"/>
          </a:p>
        </p:txBody>
      </p:sp>
      <p:sp>
        <p:nvSpPr>
          <p:cNvPr id="107522" name="Rectangle 2">
            <a:extLst>
              <a:ext uri="{FF2B5EF4-FFF2-40B4-BE49-F238E27FC236}">
                <a16:creationId xmlns:a16="http://schemas.microsoft.com/office/drawing/2014/main" id="{B37BBA02-BFB6-FD41-A59B-48F0920BF9F2}"/>
              </a:ext>
            </a:extLst>
          </p:cNvPr>
          <p:cNvSpPr>
            <a:spLocks noGrp="1" noChangeArrowheads="1"/>
          </p:cNvSpPr>
          <p:nvPr>
            <p:ph type="title"/>
          </p:nvPr>
        </p:nvSpPr>
        <p:spPr>
          <a:xfrm>
            <a:off x="1295400" y="617538"/>
            <a:ext cx="6629400" cy="1143000"/>
          </a:xfrm>
        </p:spPr>
        <p:txBody>
          <a:bodyPr/>
          <a:lstStyle/>
          <a:p>
            <a:pPr algn="ctr" eaLnBrk="1" hangingPunct="1">
              <a:defRPr/>
            </a:pPr>
            <a:r>
              <a:rPr lang="en-US" sz="4000" dirty="0">
                <a:cs typeface="+mj-cs"/>
              </a:rPr>
              <a:t>Spatial vs. Frequency Space</a:t>
            </a:r>
          </a:p>
        </p:txBody>
      </p:sp>
      <p:sp>
        <p:nvSpPr>
          <p:cNvPr id="25604" name="Rectangle 3">
            <a:extLst>
              <a:ext uri="{FF2B5EF4-FFF2-40B4-BE49-F238E27FC236}">
                <a16:creationId xmlns:a16="http://schemas.microsoft.com/office/drawing/2014/main" id="{2A7486A3-F210-7D49-82EC-3C45A73A877A}"/>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800"/>
              <a:t>Frequency domain (e.g. Fourier space) makes extracting certain properties easier</a:t>
            </a:r>
          </a:p>
          <a:p>
            <a:pPr eaLnBrk="1" hangingPunct="1">
              <a:lnSpc>
                <a:spcPct val="110000"/>
              </a:lnSpc>
            </a:pPr>
            <a:endParaRPr lang="en-US" altLang="en-US" sz="2800"/>
          </a:p>
          <a:p>
            <a:pPr eaLnBrk="1" hangingPunct="1">
              <a:lnSpc>
                <a:spcPct val="110000"/>
              </a:lnSpc>
            </a:pPr>
            <a:endParaRPr lang="en-US" altLang="en-US" sz="2800"/>
          </a:p>
          <a:p>
            <a:pPr eaLnBrk="1" hangingPunct="1">
              <a:lnSpc>
                <a:spcPct val="110000"/>
              </a:lnSpc>
            </a:pPr>
            <a:endParaRPr lang="en-US" altLang="en-US" sz="2800"/>
          </a:p>
          <a:p>
            <a:pPr eaLnBrk="1" hangingPunct="1">
              <a:lnSpc>
                <a:spcPct val="110000"/>
              </a:lnSpc>
            </a:pPr>
            <a:endParaRPr lang="en-US" altLang="en-US" sz="2800"/>
          </a:p>
          <a:p>
            <a:pPr lvl="1" eaLnBrk="1" hangingPunct="1">
              <a:lnSpc>
                <a:spcPct val="110000"/>
              </a:lnSpc>
            </a:pPr>
            <a:r>
              <a:rPr lang="en-US" altLang="en-US" sz="2400"/>
              <a:t>Here frequency domain shows that most high contrast lines (sharp edges) are oriented at 45°</a:t>
            </a:r>
          </a:p>
          <a:p>
            <a:pPr eaLnBrk="1" hangingPunct="1">
              <a:lnSpc>
                <a:spcPct val="110000"/>
              </a:lnSpc>
              <a:buFont typeface="Wingdings" pitchFamily="2" charset="2"/>
              <a:buNone/>
            </a:pPr>
            <a:endParaRPr lang="en-US" altLang="en-US"/>
          </a:p>
        </p:txBody>
      </p:sp>
      <p:pic>
        <p:nvPicPr>
          <p:cNvPr id="25605" name="Picture 1">
            <a:extLst>
              <a:ext uri="{FF2B5EF4-FFF2-40B4-BE49-F238E27FC236}">
                <a16:creationId xmlns:a16="http://schemas.microsoft.com/office/drawing/2014/main" id="{BD4EACB3-B65F-5646-AD46-8543254769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0525" y="3048000"/>
            <a:ext cx="73310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Date Placeholder 3">
            <a:extLst>
              <a:ext uri="{FF2B5EF4-FFF2-40B4-BE49-F238E27FC236}">
                <a16:creationId xmlns:a16="http://schemas.microsoft.com/office/drawing/2014/main" id="{8CBAD06F-4A31-594E-8C45-509AB0EC6FBF}"/>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27650" name="Slide Number Placeholder 5">
            <a:extLst>
              <a:ext uri="{FF2B5EF4-FFF2-40B4-BE49-F238E27FC236}">
                <a16:creationId xmlns:a16="http://schemas.microsoft.com/office/drawing/2014/main" id="{30BD5E7B-F2E8-B24D-A061-8B1452EE680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19D39923-6F38-DE48-93FE-4F8112CC4591}" type="slidenum">
              <a:rPr lang="en-US" altLang="en-US" sz="1200" smtClean="0"/>
              <a:pPr>
                <a:spcBef>
                  <a:spcPct val="0"/>
                </a:spcBef>
                <a:buClrTx/>
                <a:buSzTx/>
                <a:buFontTx/>
                <a:buNone/>
              </a:pPr>
              <a:t>7</a:t>
            </a:fld>
            <a:endParaRPr lang="en-US" altLang="en-US" sz="1200"/>
          </a:p>
        </p:txBody>
      </p:sp>
      <p:sp>
        <p:nvSpPr>
          <p:cNvPr id="107522" name="Rectangle 2">
            <a:extLst>
              <a:ext uri="{FF2B5EF4-FFF2-40B4-BE49-F238E27FC236}">
                <a16:creationId xmlns:a16="http://schemas.microsoft.com/office/drawing/2014/main" id="{7795D37E-2DB4-BF46-B06C-00435C3E657A}"/>
              </a:ext>
            </a:extLst>
          </p:cNvPr>
          <p:cNvSpPr>
            <a:spLocks noGrp="1" noChangeArrowheads="1"/>
          </p:cNvSpPr>
          <p:nvPr>
            <p:ph type="title"/>
          </p:nvPr>
        </p:nvSpPr>
        <p:spPr>
          <a:xfrm>
            <a:off x="1295400" y="617538"/>
            <a:ext cx="6629400" cy="1143000"/>
          </a:xfrm>
        </p:spPr>
        <p:txBody>
          <a:bodyPr/>
          <a:lstStyle/>
          <a:p>
            <a:pPr algn="ctr" eaLnBrk="1" hangingPunct="1">
              <a:defRPr/>
            </a:pPr>
            <a:r>
              <a:rPr lang="en-US" sz="4000" dirty="0">
                <a:cs typeface="+mj-cs"/>
              </a:rPr>
              <a:t>Low Level Vision</a:t>
            </a:r>
          </a:p>
        </p:txBody>
      </p:sp>
      <p:sp>
        <p:nvSpPr>
          <p:cNvPr id="27652" name="Rectangle 3">
            <a:extLst>
              <a:ext uri="{FF2B5EF4-FFF2-40B4-BE49-F238E27FC236}">
                <a16:creationId xmlns:a16="http://schemas.microsoft.com/office/drawing/2014/main" id="{D1315119-9DC6-3C47-AA1B-6E9598D18855}"/>
              </a:ext>
            </a:extLst>
          </p:cNvPr>
          <p:cNvSpPr>
            <a:spLocks noGrp="1" noChangeArrowheads="1"/>
          </p:cNvSpPr>
          <p:nvPr>
            <p:ph type="body" idx="1"/>
          </p:nvPr>
        </p:nvSpPr>
        <p:spPr>
          <a:xfrm>
            <a:off x="1182688" y="2057400"/>
            <a:ext cx="7772400" cy="4535488"/>
          </a:xfrm>
        </p:spPr>
        <p:txBody>
          <a:bodyPr/>
          <a:lstStyle/>
          <a:p>
            <a:pPr eaLnBrk="1" hangingPunct="1">
              <a:lnSpc>
                <a:spcPct val="110000"/>
              </a:lnSpc>
            </a:pPr>
            <a:r>
              <a:rPr lang="en-US" altLang="en-US" sz="2800"/>
              <a:t>Image processing and computer vision deals with the automatic analysis of images</a:t>
            </a:r>
          </a:p>
          <a:p>
            <a:pPr eaLnBrk="1" hangingPunct="1">
              <a:lnSpc>
                <a:spcPct val="110000"/>
              </a:lnSpc>
            </a:pPr>
            <a:r>
              <a:rPr lang="en-US" altLang="en-US" sz="2800"/>
              <a:t>For many techniques, images have to be represented as 2D arrays of numbers </a:t>
            </a:r>
          </a:p>
          <a:p>
            <a:pPr lvl="1" eaLnBrk="1" hangingPunct="1">
              <a:lnSpc>
                <a:spcPct val="110000"/>
              </a:lnSpc>
            </a:pPr>
            <a:r>
              <a:rPr lang="en-US" altLang="en-US" sz="2400"/>
              <a:t>Color images have 3 components</a:t>
            </a:r>
          </a:p>
          <a:p>
            <a:pPr lvl="2" eaLnBrk="1" hangingPunct="1">
              <a:lnSpc>
                <a:spcPct val="110000"/>
              </a:lnSpc>
            </a:pPr>
            <a:r>
              <a:rPr lang="en-US" altLang="en-US" sz="1800"/>
              <a:t>Red Green Blue in RGB space – a color is a point in 3D space</a:t>
            </a:r>
          </a:p>
          <a:p>
            <a:pPr lvl="2" eaLnBrk="1" hangingPunct="1">
              <a:lnSpc>
                <a:spcPct val="110000"/>
              </a:lnSpc>
            </a:pPr>
            <a:r>
              <a:rPr lang="en-US" altLang="en-US" sz="1800"/>
              <a:t>Hue Saturation Value in HSV space – color becomes a single number, the others represent color intensity and brightness</a:t>
            </a:r>
          </a:p>
          <a:p>
            <a:pPr lvl="1" eaLnBrk="1" hangingPunct="1">
              <a:lnSpc>
                <a:spcPct val="110000"/>
              </a:lnSpc>
            </a:pPr>
            <a:r>
              <a:rPr lang="en-US" altLang="en-US" sz="2200"/>
              <a:t>For many vision techniques we have to extract patterns in only one of them at a time (often intensity)</a:t>
            </a:r>
          </a:p>
          <a:p>
            <a:pPr eaLnBrk="1" hangingPunct="1">
              <a:lnSpc>
                <a:spcPct val="110000"/>
              </a:lnSpc>
            </a:pPr>
            <a:endParaRPr lang="en-US" altLang="en-US" sz="28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3">
            <a:extLst>
              <a:ext uri="{FF2B5EF4-FFF2-40B4-BE49-F238E27FC236}">
                <a16:creationId xmlns:a16="http://schemas.microsoft.com/office/drawing/2014/main" id="{7177EFD0-1D18-D44F-AFD3-F47380B6F910}"/>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29698" name="Slide Number Placeholder 5">
            <a:extLst>
              <a:ext uri="{FF2B5EF4-FFF2-40B4-BE49-F238E27FC236}">
                <a16:creationId xmlns:a16="http://schemas.microsoft.com/office/drawing/2014/main" id="{98EF8495-4D14-4B47-8CB5-3689E433E039}"/>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C72C3986-CE49-264E-B997-650203B26ADD}" type="slidenum">
              <a:rPr lang="en-US" altLang="en-US" sz="1200" smtClean="0"/>
              <a:pPr>
                <a:spcBef>
                  <a:spcPct val="0"/>
                </a:spcBef>
                <a:buClrTx/>
                <a:buSzTx/>
                <a:buFontTx/>
                <a:buNone/>
              </a:pPr>
              <a:t>8</a:t>
            </a:fld>
            <a:endParaRPr lang="en-US" altLang="en-US" sz="1200"/>
          </a:p>
        </p:txBody>
      </p:sp>
      <p:sp>
        <p:nvSpPr>
          <p:cNvPr id="107522" name="Rectangle 2">
            <a:extLst>
              <a:ext uri="{FF2B5EF4-FFF2-40B4-BE49-F238E27FC236}">
                <a16:creationId xmlns:a16="http://schemas.microsoft.com/office/drawing/2014/main" id="{BD8BB2F0-53D2-0F4D-9898-0048A7DD7419}"/>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Early Vision and Visual Processing</a:t>
            </a:r>
          </a:p>
        </p:txBody>
      </p:sp>
      <p:sp>
        <p:nvSpPr>
          <p:cNvPr id="107523" name="Rectangle 3">
            <a:extLst>
              <a:ext uri="{FF2B5EF4-FFF2-40B4-BE49-F238E27FC236}">
                <a16:creationId xmlns:a16="http://schemas.microsoft.com/office/drawing/2014/main" id="{3E4CAE74-9825-D34D-8E0C-4587A1CECBA7}"/>
              </a:ext>
            </a:extLst>
          </p:cNvPr>
          <p:cNvSpPr>
            <a:spLocks noGrp="1" noChangeArrowheads="1"/>
          </p:cNvSpPr>
          <p:nvPr>
            <p:ph type="body" idx="1"/>
          </p:nvPr>
        </p:nvSpPr>
        <p:spPr>
          <a:xfrm>
            <a:off x="1182688" y="2057400"/>
            <a:ext cx="7772400" cy="4535488"/>
          </a:xfrm>
        </p:spPr>
        <p:txBody>
          <a:bodyPr/>
          <a:lstStyle/>
          <a:p>
            <a:pPr eaLnBrk="1" hangingPunct="1">
              <a:lnSpc>
                <a:spcPct val="110000"/>
              </a:lnSpc>
              <a:buFont typeface="Wingdings" charset="0"/>
              <a:buChar char="n"/>
              <a:defRPr/>
            </a:pPr>
            <a:r>
              <a:rPr lang="en-US" sz="2800" dirty="0">
                <a:cs typeface="+mn-cs"/>
              </a:rPr>
              <a:t>Many models for visual processing in animals and humans have been devised</a:t>
            </a:r>
          </a:p>
          <a:p>
            <a:pPr lvl="1" eaLnBrk="1" hangingPunct="1">
              <a:lnSpc>
                <a:spcPct val="110000"/>
              </a:lnSpc>
              <a:buFont typeface="Wingdings" charset="0"/>
              <a:buChar char="n"/>
              <a:defRPr/>
            </a:pPr>
            <a:r>
              <a:rPr lang="en-US" sz="2400" dirty="0"/>
              <a:t>A very common model sees vision and object recognition as a sequence of processing phases</a:t>
            </a:r>
          </a:p>
          <a:p>
            <a:pPr lvl="1" eaLnBrk="1" hangingPunct="1">
              <a:lnSpc>
                <a:spcPct val="110000"/>
              </a:lnSpc>
              <a:buFont typeface="Wingdings" charset="0"/>
              <a:buChar char="n"/>
              <a:defRPr/>
            </a:pPr>
            <a:r>
              <a:rPr lang="en-US" sz="2400" dirty="0"/>
              <a:t>Different information is extracted in each stage</a:t>
            </a:r>
          </a:p>
          <a:p>
            <a:pPr lvl="1" eaLnBrk="1" hangingPunct="1">
              <a:lnSpc>
                <a:spcPct val="110000"/>
              </a:lnSpc>
              <a:buFont typeface="Wingdings" charset="0"/>
              <a:buChar char="n"/>
              <a:defRPr/>
            </a:pPr>
            <a:r>
              <a:rPr lang="en-US" sz="2400" dirty="0"/>
              <a:t>The final goal is to recognize what objects are  in the image and where they are </a:t>
            </a:r>
          </a:p>
          <a:p>
            <a:pPr marL="914400" lvl="2" indent="0" eaLnBrk="1" hangingPunct="1">
              <a:lnSpc>
                <a:spcPct val="110000"/>
              </a:lnSpc>
              <a:buFont typeface="Wingdings" charset="0"/>
              <a:buNone/>
              <a:defRPr/>
            </a:pPr>
            <a:endParaRPr lang="en-US" sz="20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Date Placeholder 3">
            <a:extLst>
              <a:ext uri="{FF2B5EF4-FFF2-40B4-BE49-F238E27FC236}">
                <a16:creationId xmlns:a16="http://schemas.microsoft.com/office/drawing/2014/main" id="{75F97A08-4AB8-444D-A5BC-B8236BAD3724}"/>
              </a:ext>
            </a:extLst>
          </p:cNvPr>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r>
              <a:rPr lang="en-US" altLang="en-US" sz="1200" dirty="0"/>
              <a:t>© Manfred Huber 2021</a:t>
            </a:r>
            <a:endParaRPr lang="en-US" altLang="en-US" sz="1400" dirty="0"/>
          </a:p>
        </p:txBody>
      </p:sp>
      <p:sp>
        <p:nvSpPr>
          <p:cNvPr id="31746" name="Slide Number Placeholder 5">
            <a:extLst>
              <a:ext uri="{FF2B5EF4-FFF2-40B4-BE49-F238E27FC236}">
                <a16:creationId xmlns:a16="http://schemas.microsoft.com/office/drawing/2014/main" id="{07ABE803-7FBD-C843-9BBA-FF9118F5EC5F}"/>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SzTx/>
              <a:buFontTx/>
              <a:buNone/>
            </a:pPr>
            <a:fld id="{8D653254-4A15-444B-8241-4EF590C3F11F}" type="slidenum">
              <a:rPr lang="en-US" altLang="en-US" sz="1200" smtClean="0"/>
              <a:pPr>
                <a:spcBef>
                  <a:spcPct val="0"/>
                </a:spcBef>
                <a:buClrTx/>
                <a:buSzTx/>
                <a:buFontTx/>
                <a:buNone/>
              </a:pPr>
              <a:t>9</a:t>
            </a:fld>
            <a:endParaRPr lang="en-US" altLang="en-US" sz="1200"/>
          </a:p>
        </p:txBody>
      </p:sp>
      <p:sp>
        <p:nvSpPr>
          <p:cNvPr id="107522" name="Rectangle 2">
            <a:extLst>
              <a:ext uri="{FF2B5EF4-FFF2-40B4-BE49-F238E27FC236}">
                <a16:creationId xmlns:a16="http://schemas.microsoft.com/office/drawing/2014/main" id="{97B42069-ED39-3749-8057-E4320A8EDA1B}"/>
              </a:ext>
            </a:extLst>
          </p:cNvPr>
          <p:cNvSpPr>
            <a:spLocks noGrp="1" noChangeArrowheads="1"/>
          </p:cNvSpPr>
          <p:nvPr>
            <p:ph type="title"/>
          </p:nvPr>
        </p:nvSpPr>
        <p:spPr>
          <a:xfrm>
            <a:off x="1295400" y="617538"/>
            <a:ext cx="6629400" cy="1143000"/>
          </a:xfrm>
        </p:spPr>
        <p:txBody>
          <a:bodyPr/>
          <a:lstStyle/>
          <a:p>
            <a:pPr algn="ctr" eaLnBrk="1" hangingPunct="1">
              <a:defRPr/>
            </a:pPr>
            <a:r>
              <a:rPr lang="en-US" sz="3400" dirty="0">
                <a:cs typeface="+mj-cs"/>
              </a:rPr>
              <a:t>Early Vision and Visual Processing</a:t>
            </a:r>
          </a:p>
        </p:txBody>
      </p:sp>
      <p:sp>
        <p:nvSpPr>
          <p:cNvPr id="107523" name="Rectangle 3">
            <a:extLst>
              <a:ext uri="{FF2B5EF4-FFF2-40B4-BE49-F238E27FC236}">
                <a16:creationId xmlns:a16="http://schemas.microsoft.com/office/drawing/2014/main" id="{D836A584-9EE9-DE48-A552-50BAB1473374}"/>
              </a:ext>
            </a:extLst>
          </p:cNvPr>
          <p:cNvSpPr>
            <a:spLocks noGrp="1" noChangeArrowheads="1"/>
          </p:cNvSpPr>
          <p:nvPr>
            <p:ph type="body" idx="1"/>
          </p:nvPr>
        </p:nvSpPr>
        <p:spPr>
          <a:xfrm>
            <a:off x="1182688" y="4227513"/>
            <a:ext cx="7656512" cy="2401887"/>
          </a:xfrm>
        </p:spPr>
        <p:txBody>
          <a:bodyPr/>
          <a:lstStyle/>
          <a:p>
            <a:pPr eaLnBrk="1" hangingPunct="1">
              <a:lnSpc>
                <a:spcPct val="110000"/>
              </a:lnSpc>
              <a:buFont typeface="Wingdings" charset="0"/>
              <a:buChar char="n"/>
              <a:defRPr/>
            </a:pPr>
            <a:r>
              <a:rPr lang="en-US" sz="2400" dirty="0">
                <a:cs typeface="+mn-cs"/>
              </a:rPr>
              <a:t>Filtering: </a:t>
            </a:r>
            <a:r>
              <a:rPr lang="en-US" sz="1800" dirty="0">
                <a:cs typeface="+mn-cs"/>
              </a:rPr>
              <a:t>Used to clean and normalize images </a:t>
            </a:r>
          </a:p>
          <a:p>
            <a:pPr eaLnBrk="1" hangingPunct="1">
              <a:lnSpc>
                <a:spcPct val="110000"/>
              </a:lnSpc>
              <a:buFont typeface="Wingdings" charset="0"/>
              <a:buChar char="n"/>
              <a:defRPr/>
            </a:pPr>
            <a:r>
              <a:rPr lang="en-US" sz="2400" dirty="0">
                <a:cs typeface="+mn-cs"/>
              </a:rPr>
              <a:t>Feature extraction: </a:t>
            </a:r>
            <a:r>
              <a:rPr lang="en-US" sz="1800" dirty="0">
                <a:cs typeface="+mn-cs"/>
              </a:rPr>
              <a:t>Finds locations where simple patterns are present in the image</a:t>
            </a:r>
          </a:p>
          <a:p>
            <a:pPr eaLnBrk="1" hangingPunct="1">
              <a:lnSpc>
                <a:spcPct val="110000"/>
              </a:lnSpc>
              <a:buFont typeface="Wingdings" charset="0"/>
              <a:buChar char="n"/>
              <a:defRPr/>
            </a:pPr>
            <a:r>
              <a:rPr lang="en-US" sz="2400" dirty="0">
                <a:cs typeface="+mn-cs"/>
              </a:rPr>
              <a:t>Grouping: </a:t>
            </a:r>
            <a:r>
              <a:rPr lang="en-US" sz="1800" dirty="0">
                <a:cs typeface="+mn-cs"/>
              </a:rPr>
              <a:t>Puts together local features into object parts</a:t>
            </a:r>
          </a:p>
          <a:p>
            <a:pPr eaLnBrk="1" hangingPunct="1">
              <a:lnSpc>
                <a:spcPct val="110000"/>
              </a:lnSpc>
              <a:buFont typeface="Wingdings" charset="0"/>
              <a:buChar char="n"/>
              <a:defRPr/>
            </a:pPr>
            <a:r>
              <a:rPr lang="en-US" sz="2400" dirty="0">
                <a:cs typeface="+mn-cs"/>
              </a:rPr>
              <a:t>Recognition:</a:t>
            </a:r>
            <a:r>
              <a:rPr lang="en-US" dirty="0">
                <a:cs typeface="+mn-cs"/>
              </a:rPr>
              <a:t> </a:t>
            </a:r>
            <a:r>
              <a:rPr lang="en-US" sz="1800" dirty="0">
                <a:cs typeface="+mn-cs"/>
              </a:rPr>
              <a:t>Identifies object identity</a:t>
            </a:r>
          </a:p>
        </p:txBody>
      </p:sp>
      <p:grpSp>
        <p:nvGrpSpPr>
          <p:cNvPr id="107541" name="Group 107540">
            <a:extLst>
              <a:ext uri="{FF2B5EF4-FFF2-40B4-BE49-F238E27FC236}">
                <a16:creationId xmlns:a16="http://schemas.microsoft.com/office/drawing/2014/main" id="{FDE224EC-4A9A-5F43-817B-662CB8E4B15F}"/>
              </a:ext>
            </a:extLst>
          </p:cNvPr>
          <p:cNvGrpSpPr>
            <a:grpSpLocks/>
          </p:cNvGrpSpPr>
          <p:nvPr/>
        </p:nvGrpSpPr>
        <p:grpSpPr bwMode="auto">
          <a:xfrm>
            <a:off x="1143000" y="2590800"/>
            <a:ext cx="1066800" cy="990600"/>
            <a:chOff x="1143000" y="2590800"/>
            <a:chExt cx="1066800" cy="990600"/>
          </a:xfrm>
        </p:grpSpPr>
        <p:sp>
          <p:nvSpPr>
            <p:cNvPr id="31810" name="Rectangle 6">
              <a:extLst>
                <a:ext uri="{FF2B5EF4-FFF2-40B4-BE49-F238E27FC236}">
                  <a16:creationId xmlns:a16="http://schemas.microsoft.com/office/drawing/2014/main" id="{47DB827B-B5A8-0A41-AB0D-1DFA8DE48EEF}"/>
                </a:ext>
              </a:extLst>
            </p:cNvPr>
            <p:cNvSpPr>
              <a:spLocks noChangeArrowheads="1"/>
            </p:cNvSpPr>
            <p:nvPr/>
          </p:nvSpPr>
          <p:spPr bwMode="auto">
            <a:xfrm>
              <a:off x="1143000" y="2590800"/>
              <a:ext cx="10668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2400">
                <a:latin typeface="Arial" panose="020B0604020202020204" pitchFamily="34" charset="0"/>
              </a:endParaRPr>
            </a:p>
          </p:txBody>
        </p:sp>
        <p:cxnSp>
          <p:nvCxnSpPr>
            <p:cNvPr id="31811" name="Straight Connector 8">
              <a:extLst>
                <a:ext uri="{FF2B5EF4-FFF2-40B4-BE49-F238E27FC236}">
                  <a16:creationId xmlns:a16="http://schemas.microsoft.com/office/drawing/2014/main" id="{3CF49107-9871-E04C-B43E-D491FCCF8117}"/>
                </a:ext>
              </a:extLst>
            </p:cNvPr>
            <p:cNvCxnSpPr>
              <a:cxnSpLocks noChangeShapeType="1"/>
            </p:cNvCxnSpPr>
            <p:nvPr/>
          </p:nvCxnSpPr>
          <p:spPr bwMode="auto">
            <a:xfrm>
              <a:off x="1447800" y="2971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2" name="Straight Connector 11">
              <a:extLst>
                <a:ext uri="{FF2B5EF4-FFF2-40B4-BE49-F238E27FC236}">
                  <a16:creationId xmlns:a16="http://schemas.microsoft.com/office/drawing/2014/main" id="{368A73D8-7A18-4B4E-B7AD-41CCEB076BA1}"/>
                </a:ext>
              </a:extLst>
            </p:cNvPr>
            <p:cNvCxnSpPr>
              <a:cxnSpLocks noChangeShapeType="1"/>
            </p:cNvCxnSpPr>
            <p:nvPr/>
          </p:nvCxnSpPr>
          <p:spPr bwMode="auto">
            <a:xfrm>
              <a:off x="1447800" y="3276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3" name="Straight Connector 12">
              <a:extLst>
                <a:ext uri="{FF2B5EF4-FFF2-40B4-BE49-F238E27FC236}">
                  <a16:creationId xmlns:a16="http://schemas.microsoft.com/office/drawing/2014/main" id="{705ECF80-C471-364F-BD5E-46753414CA92}"/>
                </a:ext>
              </a:extLst>
            </p:cNvPr>
            <p:cNvCxnSpPr>
              <a:cxnSpLocks noChangeShapeType="1"/>
            </p:cNvCxnSpPr>
            <p:nvPr/>
          </p:nvCxnSpPr>
          <p:spPr bwMode="auto">
            <a:xfrm>
              <a:off x="1600200" y="2819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4" name="Straight Connector 10">
              <a:extLst>
                <a:ext uri="{FF2B5EF4-FFF2-40B4-BE49-F238E27FC236}">
                  <a16:creationId xmlns:a16="http://schemas.microsoft.com/office/drawing/2014/main" id="{BA6CD2D5-A749-F944-AD24-AEC9DA9A0FC6}"/>
                </a:ext>
              </a:extLst>
            </p:cNvPr>
            <p:cNvCxnSpPr>
              <a:cxnSpLocks noChangeShapeType="1"/>
            </p:cNvCxnSpPr>
            <p:nvPr/>
          </p:nvCxnSpPr>
          <p:spPr bwMode="auto">
            <a:xfrm>
              <a:off x="1447800" y="2971800"/>
              <a:ext cx="0"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5" name="Straight Connector 15">
              <a:extLst>
                <a:ext uri="{FF2B5EF4-FFF2-40B4-BE49-F238E27FC236}">
                  <a16:creationId xmlns:a16="http://schemas.microsoft.com/office/drawing/2014/main" id="{292A2830-5152-4C4F-BA62-0888CE8890F1}"/>
                </a:ext>
              </a:extLst>
            </p:cNvPr>
            <p:cNvCxnSpPr>
              <a:cxnSpLocks noChangeShapeType="1"/>
            </p:cNvCxnSpPr>
            <p:nvPr/>
          </p:nvCxnSpPr>
          <p:spPr bwMode="auto">
            <a:xfrm flipV="1">
              <a:off x="1447800" y="2971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6" name="Straight Connector 18">
              <a:extLst>
                <a:ext uri="{FF2B5EF4-FFF2-40B4-BE49-F238E27FC236}">
                  <a16:creationId xmlns:a16="http://schemas.microsoft.com/office/drawing/2014/main" id="{8E94AF0C-9D1D-214E-8FB3-9B0F3F2D940A}"/>
                </a:ext>
              </a:extLst>
            </p:cNvPr>
            <p:cNvCxnSpPr>
              <a:cxnSpLocks noChangeShapeType="1"/>
            </p:cNvCxnSpPr>
            <p:nvPr/>
          </p:nvCxnSpPr>
          <p:spPr bwMode="auto">
            <a:xfrm flipV="1">
              <a:off x="1752600" y="2971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7" name="Straight Connector 19">
              <a:extLst>
                <a:ext uri="{FF2B5EF4-FFF2-40B4-BE49-F238E27FC236}">
                  <a16:creationId xmlns:a16="http://schemas.microsoft.com/office/drawing/2014/main" id="{908DC6FD-9FEB-CB44-85B4-758C7071F6B2}"/>
                </a:ext>
              </a:extLst>
            </p:cNvPr>
            <p:cNvCxnSpPr>
              <a:cxnSpLocks noChangeShapeType="1"/>
            </p:cNvCxnSpPr>
            <p:nvPr/>
          </p:nvCxnSpPr>
          <p:spPr bwMode="auto">
            <a:xfrm flipV="1">
              <a:off x="1905000" y="2819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8" name="Straight Connector 20">
              <a:extLst>
                <a:ext uri="{FF2B5EF4-FFF2-40B4-BE49-F238E27FC236}">
                  <a16:creationId xmlns:a16="http://schemas.microsoft.com/office/drawing/2014/main" id="{D539870E-6D86-1A48-B26D-86735D899784}"/>
                </a:ext>
              </a:extLst>
            </p:cNvPr>
            <p:cNvCxnSpPr>
              <a:cxnSpLocks noChangeShapeType="1"/>
            </p:cNvCxnSpPr>
            <p:nvPr/>
          </p:nvCxnSpPr>
          <p:spPr bwMode="auto">
            <a:xfrm flipV="1">
              <a:off x="1752600" y="3124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19" name="Straight Connector 23">
              <a:extLst>
                <a:ext uri="{FF2B5EF4-FFF2-40B4-BE49-F238E27FC236}">
                  <a16:creationId xmlns:a16="http://schemas.microsoft.com/office/drawing/2014/main" id="{F483B08A-A2A8-2746-BC51-7130B2519EC9}"/>
                </a:ext>
              </a:extLst>
            </p:cNvPr>
            <p:cNvCxnSpPr>
              <a:cxnSpLocks noChangeShapeType="1"/>
            </p:cNvCxnSpPr>
            <p:nvPr/>
          </p:nvCxnSpPr>
          <p:spPr bwMode="auto">
            <a:xfrm flipV="1">
              <a:off x="1752600" y="2819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20" name="Straight Connector 24">
              <a:extLst>
                <a:ext uri="{FF2B5EF4-FFF2-40B4-BE49-F238E27FC236}">
                  <a16:creationId xmlns:a16="http://schemas.microsoft.com/office/drawing/2014/main" id="{9A70E357-10FE-7D43-AB2E-2C0368EB1DAE}"/>
                </a:ext>
              </a:extLst>
            </p:cNvPr>
            <p:cNvCxnSpPr>
              <a:cxnSpLocks noChangeShapeType="1"/>
            </p:cNvCxnSpPr>
            <p:nvPr/>
          </p:nvCxnSpPr>
          <p:spPr bwMode="auto">
            <a:xfrm flipV="1">
              <a:off x="1447800" y="2819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7542" name="Group 107541">
            <a:extLst>
              <a:ext uri="{FF2B5EF4-FFF2-40B4-BE49-F238E27FC236}">
                <a16:creationId xmlns:a16="http://schemas.microsoft.com/office/drawing/2014/main" id="{789B1202-1143-874D-B124-E1C400075640}"/>
              </a:ext>
            </a:extLst>
          </p:cNvPr>
          <p:cNvGrpSpPr>
            <a:grpSpLocks/>
          </p:cNvGrpSpPr>
          <p:nvPr/>
        </p:nvGrpSpPr>
        <p:grpSpPr bwMode="auto">
          <a:xfrm>
            <a:off x="2057400" y="1905000"/>
            <a:ext cx="1676400" cy="1676400"/>
            <a:chOff x="2057400" y="1905000"/>
            <a:chExt cx="1676400" cy="1676400"/>
          </a:xfrm>
        </p:grpSpPr>
        <p:sp>
          <p:nvSpPr>
            <p:cNvPr id="31797" name="Rectangle 29">
              <a:extLst>
                <a:ext uri="{FF2B5EF4-FFF2-40B4-BE49-F238E27FC236}">
                  <a16:creationId xmlns:a16="http://schemas.microsoft.com/office/drawing/2014/main" id="{E54E469B-5964-1541-AF65-9BE3C78E9D2E}"/>
                </a:ext>
              </a:extLst>
            </p:cNvPr>
            <p:cNvSpPr>
              <a:spLocks noChangeArrowheads="1"/>
            </p:cNvSpPr>
            <p:nvPr/>
          </p:nvSpPr>
          <p:spPr bwMode="auto">
            <a:xfrm>
              <a:off x="2667000" y="2590800"/>
              <a:ext cx="1066800" cy="990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2400">
                <a:latin typeface="Arial" panose="020B0604020202020204" pitchFamily="34" charset="0"/>
              </a:endParaRPr>
            </a:p>
          </p:txBody>
        </p:sp>
        <p:cxnSp>
          <p:nvCxnSpPr>
            <p:cNvPr id="31798" name="Straight Connector 30">
              <a:extLst>
                <a:ext uri="{FF2B5EF4-FFF2-40B4-BE49-F238E27FC236}">
                  <a16:creationId xmlns:a16="http://schemas.microsoft.com/office/drawing/2014/main" id="{BD43573A-07BC-A140-922B-57EA5CD15934}"/>
                </a:ext>
              </a:extLst>
            </p:cNvPr>
            <p:cNvCxnSpPr>
              <a:cxnSpLocks noChangeShapeType="1"/>
            </p:cNvCxnSpPr>
            <p:nvPr/>
          </p:nvCxnSpPr>
          <p:spPr bwMode="auto">
            <a:xfrm>
              <a:off x="2971800" y="2971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9" name="Straight Connector 31">
              <a:extLst>
                <a:ext uri="{FF2B5EF4-FFF2-40B4-BE49-F238E27FC236}">
                  <a16:creationId xmlns:a16="http://schemas.microsoft.com/office/drawing/2014/main" id="{57E22807-7C68-934D-BC2D-9599B18454C4}"/>
                </a:ext>
              </a:extLst>
            </p:cNvPr>
            <p:cNvCxnSpPr>
              <a:cxnSpLocks noChangeShapeType="1"/>
            </p:cNvCxnSpPr>
            <p:nvPr/>
          </p:nvCxnSpPr>
          <p:spPr bwMode="auto">
            <a:xfrm>
              <a:off x="2971800" y="3276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00" name="Straight Connector 32">
              <a:extLst>
                <a:ext uri="{FF2B5EF4-FFF2-40B4-BE49-F238E27FC236}">
                  <a16:creationId xmlns:a16="http://schemas.microsoft.com/office/drawing/2014/main" id="{234FDC35-1FDC-B541-9EC2-CFC4AD87439A}"/>
                </a:ext>
              </a:extLst>
            </p:cNvPr>
            <p:cNvCxnSpPr>
              <a:cxnSpLocks noChangeShapeType="1"/>
            </p:cNvCxnSpPr>
            <p:nvPr/>
          </p:nvCxnSpPr>
          <p:spPr bwMode="auto">
            <a:xfrm>
              <a:off x="3124200" y="2819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01" name="Straight Connector 33">
              <a:extLst>
                <a:ext uri="{FF2B5EF4-FFF2-40B4-BE49-F238E27FC236}">
                  <a16:creationId xmlns:a16="http://schemas.microsoft.com/office/drawing/2014/main" id="{E53F262A-AC4E-4543-8F3B-867477F5D52E}"/>
                </a:ext>
              </a:extLst>
            </p:cNvPr>
            <p:cNvCxnSpPr>
              <a:cxnSpLocks noChangeShapeType="1"/>
            </p:cNvCxnSpPr>
            <p:nvPr/>
          </p:nvCxnSpPr>
          <p:spPr bwMode="auto">
            <a:xfrm>
              <a:off x="2971800" y="2971800"/>
              <a:ext cx="0"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02" name="Straight Connector 34">
              <a:extLst>
                <a:ext uri="{FF2B5EF4-FFF2-40B4-BE49-F238E27FC236}">
                  <a16:creationId xmlns:a16="http://schemas.microsoft.com/office/drawing/2014/main" id="{CB45ED05-3B68-0A4C-B416-3C538FCB51DE}"/>
                </a:ext>
              </a:extLst>
            </p:cNvPr>
            <p:cNvCxnSpPr>
              <a:cxnSpLocks noChangeShapeType="1"/>
            </p:cNvCxnSpPr>
            <p:nvPr/>
          </p:nvCxnSpPr>
          <p:spPr bwMode="auto">
            <a:xfrm flipV="1">
              <a:off x="2971800" y="2971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03" name="Straight Connector 35">
              <a:extLst>
                <a:ext uri="{FF2B5EF4-FFF2-40B4-BE49-F238E27FC236}">
                  <a16:creationId xmlns:a16="http://schemas.microsoft.com/office/drawing/2014/main" id="{0384327E-A3BF-5743-8E00-68E71374A1EA}"/>
                </a:ext>
              </a:extLst>
            </p:cNvPr>
            <p:cNvCxnSpPr>
              <a:cxnSpLocks noChangeShapeType="1"/>
            </p:cNvCxnSpPr>
            <p:nvPr/>
          </p:nvCxnSpPr>
          <p:spPr bwMode="auto">
            <a:xfrm flipV="1">
              <a:off x="3276600" y="2971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04" name="Straight Connector 36">
              <a:extLst>
                <a:ext uri="{FF2B5EF4-FFF2-40B4-BE49-F238E27FC236}">
                  <a16:creationId xmlns:a16="http://schemas.microsoft.com/office/drawing/2014/main" id="{5A0FADF3-E4D4-CF44-A0CA-48D6EF10235E}"/>
                </a:ext>
              </a:extLst>
            </p:cNvPr>
            <p:cNvCxnSpPr>
              <a:cxnSpLocks noChangeShapeType="1"/>
            </p:cNvCxnSpPr>
            <p:nvPr/>
          </p:nvCxnSpPr>
          <p:spPr bwMode="auto">
            <a:xfrm flipV="1">
              <a:off x="3429000" y="2819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05" name="Straight Connector 37">
              <a:extLst>
                <a:ext uri="{FF2B5EF4-FFF2-40B4-BE49-F238E27FC236}">
                  <a16:creationId xmlns:a16="http://schemas.microsoft.com/office/drawing/2014/main" id="{C0E8EA7E-34E7-E942-B143-4ED38CE8942E}"/>
                </a:ext>
              </a:extLst>
            </p:cNvPr>
            <p:cNvCxnSpPr>
              <a:cxnSpLocks noChangeShapeType="1"/>
            </p:cNvCxnSpPr>
            <p:nvPr/>
          </p:nvCxnSpPr>
          <p:spPr bwMode="auto">
            <a:xfrm flipV="1">
              <a:off x="3276600" y="31242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06" name="Straight Connector 38">
              <a:extLst>
                <a:ext uri="{FF2B5EF4-FFF2-40B4-BE49-F238E27FC236}">
                  <a16:creationId xmlns:a16="http://schemas.microsoft.com/office/drawing/2014/main" id="{E7B15391-B9E1-FE45-9CD2-4624066A10E9}"/>
                </a:ext>
              </a:extLst>
            </p:cNvPr>
            <p:cNvCxnSpPr>
              <a:cxnSpLocks noChangeShapeType="1"/>
            </p:cNvCxnSpPr>
            <p:nvPr/>
          </p:nvCxnSpPr>
          <p:spPr bwMode="auto">
            <a:xfrm flipV="1">
              <a:off x="3276600" y="2819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07" name="Straight Connector 39">
              <a:extLst>
                <a:ext uri="{FF2B5EF4-FFF2-40B4-BE49-F238E27FC236}">
                  <a16:creationId xmlns:a16="http://schemas.microsoft.com/office/drawing/2014/main" id="{506857E5-79F3-E54F-AD40-7E6869521D51}"/>
                </a:ext>
              </a:extLst>
            </p:cNvPr>
            <p:cNvCxnSpPr>
              <a:cxnSpLocks noChangeShapeType="1"/>
            </p:cNvCxnSpPr>
            <p:nvPr/>
          </p:nvCxnSpPr>
          <p:spPr bwMode="auto">
            <a:xfrm flipV="1">
              <a:off x="2971800" y="2819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08" name="Straight Arrow Connector 28">
              <a:extLst>
                <a:ext uri="{FF2B5EF4-FFF2-40B4-BE49-F238E27FC236}">
                  <a16:creationId xmlns:a16="http://schemas.microsoft.com/office/drawing/2014/main" id="{FED1606A-BEE8-D04C-9E56-8E67A2FB08EC}"/>
                </a:ext>
              </a:extLst>
            </p:cNvPr>
            <p:cNvCxnSpPr>
              <a:cxnSpLocks noChangeShapeType="1"/>
              <a:stCxn id="31810" idx="3"/>
              <a:endCxn id="31797" idx="1"/>
            </p:cNvCxnSpPr>
            <p:nvPr/>
          </p:nvCxnSpPr>
          <p:spPr bwMode="auto">
            <a:xfrm>
              <a:off x="2209800" y="3086100"/>
              <a:ext cx="4572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809" name="TextBox 107519">
              <a:extLst>
                <a:ext uri="{FF2B5EF4-FFF2-40B4-BE49-F238E27FC236}">
                  <a16:creationId xmlns:a16="http://schemas.microsoft.com/office/drawing/2014/main" id="{1CFE83F9-FD95-4F4D-B9C5-23D0FBB70323}"/>
                </a:ext>
              </a:extLst>
            </p:cNvPr>
            <p:cNvSpPr txBox="1">
              <a:spLocks noChangeArrowheads="1"/>
            </p:cNvSpPr>
            <p:nvPr/>
          </p:nvSpPr>
          <p:spPr bwMode="auto">
            <a:xfrm>
              <a:off x="2057400" y="1905000"/>
              <a:ext cx="7916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a:latin typeface="Arial" panose="020B0604020202020204" pitchFamily="34" charset="0"/>
                </a:rPr>
                <a:t>Filtering</a:t>
              </a:r>
            </a:p>
          </p:txBody>
        </p:sp>
      </p:grpSp>
      <p:grpSp>
        <p:nvGrpSpPr>
          <p:cNvPr id="107543" name="Group 107542">
            <a:extLst>
              <a:ext uri="{FF2B5EF4-FFF2-40B4-BE49-F238E27FC236}">
                <a16:creationId xmlns:a16="http://schemas.microsoft.com/office/drawing/2014/main" id="{A3BC3830-6182-6743-ACA8-3E54ADF962B8}"/>
              </a:ext>
            </a:extLst>
          </p:cNvPr>
          <p:cNvGrpSpPr>
            <a:grpSpLocks/>
          </p:cNvGrpSpPr>
          <p:nvPr/>
        </p:nvGrpSpPr>
        <p:grpSpPr bwMode="auto">
          <a:xfrm>
            <a:off x="3733800" y="2286000"/>
            <a:ext cx="2057400" cy="1905000"/>
            <a:chOff x="3733800" y="2286000"/>
            <a:chExt cx="2057400" cy="1905000"/>
          </a:xfrm>
        </p:grpSpPr>
        <p:sp>
          <p:nvSpPr>
            <p:cNvPr id="31776" name="Rectangle 44">
              <a:extLst>
                <a:ext uri="{FF2B5EF4-FFF2-40B4-BE49-F238E27FC236}">
                  <a16:creationId xmlns:a16="http://schemas.microsoft.com/office/drawing/2014/main" id="{1F6F5053-D4C9-FA4B-AD79-FF1D38D2604E}"/>
                </a:ext>
              </a:extLst>
            </p:cNvPr>
            <p:cNvSpPr>
              <a:spLocks noChangeArrowheads="1"/>
            </p:cNvSpPr>
            <p:nvPr/>
          </p:nvSpPr>
          <p:spPr bwMode="auto">
            <a:xfrm>
              <a:off x="4343400" y="2286000"/>
              <a:ext cx="1066800" cy="990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2400">
                <a:latin typeface="Arial" panose="020B0604020202020204" pitchFamily="34" charset="0"/>
              </a:endParaRPr>
            </a:p>
          </p:txBody>
        </p:sp>
        <p:cxnSp>
          <p:nvCxnSpPr>
            <p:cNvPr id="31777" name="Straight Connector 46">
              <a:extLst>
                <a:ext uri="{FF2B5EF4-FFF2-40B4-BE49-F238E27FC236}">
                  <a16:creationId xmlns:a16="http://schemas.microsoft.com/office/drawing/2014/main" id="{9F45A8E6-C397-CF4F-9113-300509A5469A}"/>
                </a:ext>
              </a:extLst>
            </p:cNvPr>
            <p:cNvCxnSpPr>
              <a:cxnSpLocks noChangeShapeType="1"/>
            </p:cNvCxnSpPr>
            <p:nvPr/>
          </p:nvCxnSpPr>
          <p:spPr bwMode="auto">
            <a:xfrm>
              <a:off x="4648200" y="2971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8" name="Straight Connector 48">
              <a:extLst>
                <a:ext uri="{FF2B5EF4-FFF2-40B4-BE49-F238E27FC236}">
                  <a16:creationId xmlns:a16="http://schemas.microsoft.com/office/drawing/2014/main" id="{F13548F9-A885-9A46-A2AA-C6469A316167}"/>
                </a:ext>
              </a:extLst>
            </p:cNvPr>
            <p:cNvCxnSpPr>
              <a:cxnSpLocks noChangeShapeType="1"/>
            </p:cNvCxnSpPr>
            <p:nvPr/>
          </p:nvCxnSpPr>
          <p:spPr bwMode="auto">
            <a:xfrm>
              <a:off x="4648200" y="2667000"/>
              <a:ext cx="0"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9" name="Straight Connector 49">
              <a:extLst>
                <a:ext uri="{FF2B5EF4-FFF2-40B4-BE49-F238E27FC236}">
                  <a16:creationId xmlns:a16="http://schemas.microsoft.com/office/drawing/2014/main" id="{28B2FB2B-EF14-FD48-8047-523B88426609}"/>
                </a:ext>
              </a:extLst>
            </p:cNvPr>
            <p:cNvCxnSpPr>
              <a:cxnSpLocks noChangeShapeType="1"/>
            </p:cNvCxnSpPr>
            <p:nvPr/>
          </p:nvCxnSpPr>
          <p:spPr bwMode="auto">
            <a:xfrm flipV="1">
              <a:off x="4648200" y="2667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0" name="Straight Connector 50">
              <a:extLst>
                <a:ext uri="{FF2B5EF4-FFF2-40B4-BE49-F238E27FC236}">
                  <a16:creationId xmlns:a16="http://schemas.microsoft.com/office/drawing/2014/main" id="{F3DE7AD6-6F94-1F41-8B8F-7DC9C7E8462A}"/>
                </a:ext>
              </a:extLst>
            </p:cNvPr>
            <p:cNvCxnSpPr>
              <a:cxnSpLocks noChangeShapeType="1"/>
            </p:cNvCxnSpPr>
            <p:nvPr/>
          </p:nvCxnSpPr>
          <p:spPr bwMode="auto">
            <a:xfrm flipV="1">
              <a:off x="4953000" y="2667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1" name="Straight Connector 51">
              <a:extLst>
                <a:ext uri="{FF2B5EF4-FFF2-40B4-BE49-F238E27FC236}">
                  <a16:creationId xmlns:a16="http://schemas.microsoft.com/office/drawing/2014/main" id="{272A7CCF-D150-5B49-B139-8C4F81B77331}"/>
                </a:ext>
              </a:extLst>
            </p:cNvPr>
            <p:cNvCxnSpPr>
              <a:cxnSpLocks noChangeShapeType="1"/>
            </p:cNvCxnSpPr>
            <p:nvPr/>
          </p:nvCxnSpPr>
          <p:spPr bwMode="auto">
            <a:xfrm flipV="1">
              <a:off x="5105400" y="2514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2" name="Straight Connector 52">
              <a:extLst>
                <a:ext uri="{FF2B5EF4-FFF2-40B4-BE49-F238E27FC236}">
                  <a16:creationId xmlns:a16="http://schemas.microsoft.com/office/drawing/2014/main" id="{A7E628D4-92F3-FB40-9DFA-A7E60BDAD109}"/>
                </a:ext>
              </a:extLst>
            </p:cNvPr>
            <p:cNvCxnSpPr>
              <a:cxnSpLocks noChangeShapeType="1"/>
            </p:cNvCxnSpPr>
            <p:nvPr/>
          </p:nvCxnSpPr>
          <p:spPr bwMode="auto">
            <a:xfrm flipV="1">
              <a:off x="4953000" y="2819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83" name="Rectangle 55">
              <a:extLst>
                <a:ext uri="{FF2B5EF4-FFF2-40B4-BE49-F238E27FC236}">
                  <a16:creationId xmlns:a16="http://schemas.microsoft.com/office/drawing/2014/main" id="{1EC437BC-E257-EE45-88B0-CBE7C451599D}"/>
                </a:ext>
              </a:extLst>
            </p:cNvPr>
            <p:cNvSpPr>
              <a:spLocks noChangeArrowheads="1"/>
            </p:cNvSpPr>
            <p:nvPr/>
          </p:nvSpPr>
          <p:spPr bwMode="auto">
            <a:xfrm>
              <a:off x="4495800" y="2743200"/>
              <a:ext cx="1066800" cy="990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2400">
                <a:latin typeface="Arial" panose="020B0604020202020204" pitchFamily="34" charset="0"/>
              </a:endParaRPr>
            </a:p>
          </p:txBody>
        </p:sp>
        <p:cxnSp>
          <p:nvCxnSpPr>
            <p:cNvPr id="31784" name="Straight Connector 56">
              <a:extLst>
                <a:ext uri="{FF2B5EF4-FFF2-40B4-BE49-F238E27FC236}">
                  <a16:creationId xmlns:a16="http://schemas.microsoft.com/office/drawing/2014/main" id="{C3BE998D-E5B8-3048-9A18-D7D2733ADA94}"/>
                </a:ext>
              </a:extLst>
            </p:cNvPr>
            <p:cNvCxnSpPr>
              <a:cxnSpLocks noChangeShapeType="1"/>
            </p:cNvCxnSpPr>
            <p:nvPr/>
          </p:nvCxnSpPr>
          <p:spPr bwMode="auto">
            <a:xfrm>
              <a:off x="4800600" y="3124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5" name="Straight Connector 57">
              <a:extLst>
                <a:ext uri="{FF2B5EF4-FFF2-40B4-BE49-F238E27FC236}">
                  <a16:creationId xmlns:a16="http://schemas.microsoft.com/office/drawing/2014/main" id="{91953F3B-E2D2-0D47-9C4B-895CA2673F3B}"/>
                </a:ext>
              </a:extLst>
            </p:cNvPr>
            <p:cNvCxnSpPr>
              <a:cxnSpLocks noChangeShapeType="1"/>
            </p:cNvCxnSpPr>
            <p:nvPr/>
          </p:nvCxnSpPr>
          <p:spPr bwMode="auto">
            <a:xfrm>
              <a:off x="4800600" y="34290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6" name="Straight Connector 58">
              <a:extLst>
                <a:ext uri="{FF2B5EF4-FFF2-40B4-BE49-F238E27FC236}">
                  <a16:creationId xmlns:a16="http://schemas.microsoft.com/office/drawing/2014/main" id="{958DC891-130C-904F-BDB4-A81D26BED270}"/>
                </a:ext>
              </a:extLst>
            </p:cNvPr>
            <p:cNvCxnSpPr>
              <a:cxnSpLocks noChangeShapeType="1"/>
            </p:cNvCxnSpPr>
            <p:nvPr/>
          </p:nvCxnSpPr>
          <p:spPr bwMode="auto">
            <a:xfrm>
              <a:off x="4953000" y="2971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7" name="Straight Connector 59">
              <a:extLst>
                <a:ext uri="{FF2B5EF4-FFF2-40B4-BE49-F238E27FC236}">
                  <a16:creationId xmlns:a16="http://schemas.microsoft.com/office/drawing/2014/main" id="{D0070DC2-6DEE-1544-8DCF-D311763767CB}"/>
                </a:ext>
              </a:extLst>
            </p:cNvPr>
            <p:cNvCxnSpPr>
              <a:cxnSpLocks noChangeShapeType="1"/>
            </p:cNvCxnSpPr>
            <p:nvPr/>
          </p:nvCxnSpPr>
          <p:spPr bwMode="auto">
            <a:xfrm>
              <a:off x="4800600" y="3124200"/>
              <a:ext cx="0"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88" name="Straight Connector 63">
              <a:extLst>
                <a:ext uri="{FF2B5EF4-FFF2-40B4-BE49-F238E27FC236}">
                  <a16:creationId xmlns:a16="http://schemas.microsoft.com/office/drawing/2014/main" id="{204B9F7A-B82A-5640-B68F-B6F3A3C920DC}"/>
                </a:ext>
              </a:extLst>
            </p:cNvPr>
            <p:cNvCxnSpPr>
              <a:cxnSpLocks noChangeShapeType="1"/>
            </p:cNvCxnSpPr>
            <p:nvPr/>
          </p:nvCxnSpPr>
          <p:spPr bwMode="auto">
            <a:xfrm flipV="1">
              <a:off x="5105400" y="3276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89" name="Rectangle 66">
              <a:extLst>
                <a:ext uri="{FF2B5EF4-FFF2-40B4-BE49-F238E27FC236}">
                  <a16:creationId xmlns:a16="http://schemas.microsoft.com/office/drawing/2014/main" id="{4EB5F2BB-CD7E-1541-AEA2-363FCA8B77DA}"/>
                </a:ext>
              </a:extLst>
            </p:cNvPr>
            <p:cNvSpPr>
              <a:spLocks noChangeArrowheads="1"/>
            </p:cNvSpPr>
            <p:nvPr/>
          </p:nvSpPr>
          <p:spPr bwMode="auto">
            <a:xfrm>
              <a:off x="4724400" y="3200400"/>
              <a:ext cx="1066800" cy="990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2400">
                <a:latin typeface="Arial" panose="020B0604020202020204" pitchFamily="34" charset="0"/>
              </a:endParaRPr>
            </a:p>
          </p:txBody>
        </p:sp>
        <p:cxnSp>
          <p:nvCxnSpPr>
            <p:cNvPr id="31790" name="Straight Connector 70">
              <a:extLst>
                <a:ext uri="{FF2B5EF4-FFF2-40B4-BE49-F238E27FC236}">
                  <a16:creationId xmlns:a16="http://schemas.microsoft.com/office/drawing/2014/main" id="{CE6EC0CE-E000-2040-B75F-514758B0E3E1}"/>
                </a:ext>
              </a:extLst>
            </p:cNvPr>
            <p:cNvCxnSpPr>
              <a:cxnSpLocks noChangeShapeType="1"/>
            </p:cNvCxnSpPr>
            <p:nvPr/>
          </p:nvCxnSpPr>
          <p:spPr bwMode="auto">
            <a:xfrm>
              <a:off x="5029200" y="3581400"/>
              <a:ext cx="0"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1" name="Straight Connector 74">
              <a:extLst>
                <a:ext uri="{FF2B5EF4-FFF2-40B4-BE49-F238E27FC236}">
                  <a16:creationId xmlns:a16="http://schemas.microsoft.com/office/drawing/2014/main" id="{3D4E43CA-7046-DB45-B5C9-C8929519B175}"/>
                </a:ext>
              </a:extLst>
            </p:cNvPr>
            <p:cNvCxnSpPr>
              <a:cxnSpLocks noChangeShapeType="1"/>
            </p:cNvCxnSpPr>
            <p:nvPr/>
          </p:nvCxnSpPr>
          <p:spPr bwMode="auto">
            <a:xfrm flipV="1">
              <a:off x="5334000" y="3733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2" name="Straight Connector 75">
              <a:extLst>
                <a:ext uri="{FF2B5EF4-FFF2-40B4-BE49-F238E27FC236}">
                  <a16:creationId xmlns:a16="http://schemas.microsoft.com/office/drawing/2014/main" id="{36A29164-CCA3-B144-93BD-DEAFB8F24AD3}"/>
                </a:ext>
              </a:extLst>
            </p:cNvPr>
            <p:cNvCxnSpPr>
              <a:cxnSpLocks noChangeShapeType="1"/>
            </p:cNvCxnSpPr>
            <p:nvPr/>
          </p:nvCxnSpPr>
          <p:spPr bwMode="auto">
            <a:xfrm flipV="1">
              <a:off x="5334000" y="3429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3" name="Straight Connector 76">
              <a:extLst>
                <a:ext uri="{FF2B5EF4-FFF2-40B4-BE49-F238E27FC236}">
                  <a16:creationId xmlns:a16="http://schemas.microsoft.com/office/drawing/2014/main" id="{C8D20821-475B-D141-976F-7BA7FAFF789A}"/>
                </a:ext>
              </a:extLst>
            </p:cNvPr>
            <p:cNvCxnSpPr>
              <a:cxnSpLocks noChangeShapeType="1"/>
            </p:cNvCxnSpPr>
            <p:nvPr/>
          </p:nvCxnSpPr>
          <p:spPr bwMode="auto">
            <a:xfrm flipV="1">
              <a:off x="5029200" y="34290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4" name="Straight Arrow Connector 107524">
              <a:extLst>
                <a:ext uri="{FF2B5EF4-FFF2-40B4-BE49-F238E27FC236}">
                  <a16:creationId xmlns:a16="http://schemas.microsoft.com/office/drawing/2014/main" id="{BE00DC19-0A31-7B45-AA82-E98D94E2F358}"/>
                </a:ext>
              </a:extLst>
            </p:cNvPr>
            <p:cNvCxnSpPr>
              <a:cxnSpLocks noChangeShapeType="1"/>
              <a:stCxn id="31797" idx="3"/>
              <a:endCxn id="31776" idx="1"/>
            </p:cNvCxnSpPr>
            <p:nvPr/>
          </p:nvCxnSpPr>
          <p:spPr bwMode="auto">
            <a:xfrm flipV="1">
              <a:off x="3733800" y="2781300"/>
              <a:ext cx="609600" cy="3048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5" name="Straight Arrow Connector 107526">
              <a:extLst>
                <a:ext uri="{FF2B5EF4-FFF2-40B4-BE49-F238E27FC236}">
                  <a16:creationId xmlns:a16="http://schemas.microsoft.com/office/drawing/2014/main" id="{D6716CC7-5710-1441-9E19-3C311B343496}"/>
                </a:ext>
              </a:extLst>
            </p:cNvPr>
            <p:cNvCxnSpPr>
              <a:cxnSpLocks noChangeShapeType="1"/>
              <a:stCxn id="31797" idx="3"/>
              <a:endCxn id="31783" idx="1"/>
            </p:cNvCxnSpPr>
            <p:nvPr/>
          </p:nvCxnSpPr>
          <p:spPr bwMode="auto">
            <a:xfrm>
              <a:off x="3733800" y="3086100"/>
              <a:ext cx="762000" cy="15240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96" name="Straight Arrow Connector 107528">
              <a:extLst>
                <a:ext uri="{FF2B5EF4-FFF2-40B4-BE49-F238E27FC236}">
                  <a16:creationId xmlns:a16="http://schemas.microsoft.com/office/drawing/2014/main" id="{D886787B-EE50-794B-ADC1-A352A7773953}"/>
                </a:ext>
              </a:extLst>
            </p:cNvPr>
            <p:cNvCxnSpPr>
              <a:cxnSpLocks noChangeShapeType="1"/>
              <a:stCxn id="31797" idx="3"/>
              <a:endCxn id="31789" idx="1"/>
            </p:cNvCxnSpPr>
            <p:nvPr/>
          </p:nvCxnSpPr>
          <p:spPr bwMode="auto">
            <a:xfrm>
              <a:off x="3733800" y="3086100"/>
              <a:ext cx="990600" cy="609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1752" name="TextBox 83">
            <a:extLst>
              <a:ext uri="{FF2B5EF4-FFF2-40B4-BE49-F238E27FC236}">
                <a16:creationId xmlns:a16="http://schemas.microsoft.com/office/drawing/2014/main" id="{9B80236D-842A-744D-99A6-97D7AFDE3265}"/>
              </a:ext>
            </a:extLst>
          </p:cNvPr>
          <p:cNvSpPr txBox="1">
            <a:spLocks noChangeArrowheads="1"/>
          </p:cNvSpPr>
          <p:nvPr/>
        </p:nvSpPr>
        <p:spPr bwMode="auto">
          <a:xfrm>
            <a:off x="3429000" y="1905000"/>
            <a:ext cx="15351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a:latin typeface="Arial" panose="020B0604020202020204" pitchFamily="34" charset="0"/>
              </a:rPr>
              <a:t>Feature Extraction</a:t>
            </a:r>
          </a:p>
        </p:txBody>
      </p:sp>
      <p:grpSp>
        <p:nvGrpSpPr>
          <p:cNvPr id="107544" name="Group 107543">
            <a:extLst>
              <a:ext uri="{FF2B5EF4-FFF2-40B4-BE49-F238E27FC236}">
                <a16:creationId xmlns:a16="http://schemas.microsoft.com/office/drawing/2014/main" id="{B2F40E31-1078-7B4C-A1AB-5AB10D37B847}"/>
              </a:ext>
            </a:extLst>
          </p:cNvPr>
          <p:cNvGrpSpPr>
            <a:grpSpLocks/>
          </p:cNvGrpSpPr>
          <p:nvPr/>
        </p:nvGrpSpPr>
        <p:grpSpPr bwMode="auto">
          <a:xfrm>
            <a:off x="5410200" y="1905000"/>
            <a:ext cx="1676400" cy="2133600"/>
            <a:chOff x="5410200" y="1905000"/>
            <a:chExt cx="1676400" cy="2133600"/>
          </a:xfrm>
        </p:grpSpPr>
        <p:cxnSp>
          <p:nvCxnSpPr>
            <p:cNvPr id="31761" name="Straight Arrow Connector 107536">
              <a:extLst>
                <a:ext uri="{FF2B5EF4-FFF2-40B4-BE49-F238E27FC236}">
                  <a16:creationId xmlns:a16="http://schemas.microsoft.com/office/drawing/2014/main" id="{EA79DFE8-1937-8C49-B58A-777F187D91A0}"/>
                </a:ext>
              </a:extLst>
            </p:cNvPr>
            <p:cNvCxnSpPr>
              <a:cxnSpLocks noChangeShapeType="1"/>
              <a:stCxn id="31783" idx="3"/>
            </p:cNvCxnSpPr>
            <p:nvPr/>
          </p:nvCxnSpPr>
          <p:spPr bwMode="auto">
            <a:xfrm>
              <a:off x="5562600" y="3238500"/>
              <a:ext cx="91440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2" name="Straight Arrow Connector 107532">
              <a:extLst>
                <a:ext uri="{FF2B5EF4-FFF2-40B4-BE49-F238E27FC236}">
                  <a16:creationId xmlns:a16="http://schemas.microsoft.com/office/drawing/2014/main" id="{FAF98D02-19E3-7042-A491-14C4976E30BF}"/>
                </a:ext>
              </a:extLst>
            </p:cNvPr>
            <p:cNvCxnSpPr>
              <a:cxnSpLocks noChangeShapeType="1"/>
              <a:stCxn id="31783" idx="3"/>
            </p:cNvCxnSpPr>
            <p:nvPr/>
          </p:nvCxnSpPr>
          <p:spPr bwMode="auto">
            <a:xfrm flipV="1">
              <a:off x="5562600" y="2857500"/>
              <a:ext cx="609600" cy="381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3" name="Straight Arrow Connector 107530">
              <a:extLst>
                <a:ext uri="{FF2B5EF4-FFF2-40B4-BE49-F238E27FC236}">
                  <a16:creationId xmlns:a16="http://schemas.microsoft.com/office/drawing/2014/main" id="{12449845-7439-8B48-B47D-81B0ED3D811A}"/>
                </a:ext>
              </a:extLst>
            </p:cNvPr>
            <p:cNvCxnSpPr>
              <a:cxnSpLocks noChangeShapeType="1"/>
              <a:stCxn id="31776" idx="3"/>
            </p:cNvCxnSpPr>
            <p:nvPr/>
          </p:nvCxnSpPr>
          <p:spPr bwMode="auto">
            <a:xfrm>
              <a:off x="5410200" y="2781300"/>
              <a:ext cx="762000" cy="76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64" name="TextBox 84">
              <a:extLst>
                <a:ext uri="{FF2B5EF4-FFF2-40B4-BE49-F238E27FC236}">
                  <a16:creationId xmlns:a16="http://schemas.microsoft.com/office/drawing/2014/main" id="{4E6D0F6F-8362-EC4C-8808-FD612F7860C5}"/>
                </a:ext>
              </a:extLst>
            </p:cNvPr>
            <p:cNvSpPr txBox="1">
              <a:spLocks noChangeArrowheads="1"/>
            </p:cNvSpPr>
            <p:nvPr/>
          </p:nvSpPr>
          <p:spPr bwMode="auto">
            <a:xfrm>
              <a:off x="5410200" y="1905000"/>
              <a:ext cx="8770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a:latin typeface="Arial" panose="020B0604020202020204" pitchFamily="34" charset="0"/>
                </a:rPr>
                <a:t>Grouping</a:t>
              </a:r>
            </a:p>
          </p:txBody>
        </p:sp>
        <p:cxnSp>
          <p:nvCxnSpPr>
            <p:cNvPr id="31765" name="Straight Connector 86">
              <a:extLst>
                <a:ext uri="{FF2B5EF4-FFF2-40B4-BE49-F238E27FC236}">
                  <a16:creationId xmlns:a16="http://schemas.microsoft.com/office/drawing/2014/main" id="{6EDC2A35-0A38-B64A-8A94-255F1AD6DD04}"/>
                </a:ext>
              </a:extLst>
            </p:cNvPr>
            <p:cNvCxnSpPr>
              <a:cxnSpLocks noChangeShapeType="1"/>
            </p:cNvCxnSpPr>
            <p:nvPr/>
          </p:nvCxnSpPr>
          <p:spPr bwMode="auto">
            <a:xfrm>
              <a:off x="6477000" y="27432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6" name="Straight Connector 87">
              <a:extLst>
                <a:ext uri="{FF2B5EF4-FFF2-40B4-BE49-F238E27FC236}">
                  <a16:creationId xmlns:a16="http://schemas.microsoft.com/office/drawing/2014/main" id="{6B93C44E-218D-8040-BEEC-633D77E915BB}"/>
                </a:ext>
              </a:extLst>
            </p:cNvPr>
            <p:cNvCxnSpPr>
              <a:cxnSpLocks noChangeShapeType="1"/>
            </p:cNvCxnSpPr>
            <p:nvPr/>
          </p:nvCxnSpPr>
          <p:spPr bwMode="auto">
            <a:xfrm>
              <a:off x="6477000" y="30480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7" name="Straight Connector 89">
              <a:extLst>
                <a:ext uri="{FF2B5EF4-FFF2-40B4-BE49-F238E27FC236}">
                  <a16:creationId xmlns:a16="http://schemas.microsoft.com/office/drawing/2014/main" id="{7A2A3E88-2D3C-6043-9E95-C3699C24168A}"/>
                </a:ext>
              </a:extLst>
            </p:cNvPr>
            <p:cNvCxnSpPr>
              <a:cxnSpLocks noChangeShapeType="1"/>
            </p:cNvCxnSpPr>
            <p:nvPr/>
          </p:nvCxnSpPr>
          <p:spPr bwMode="auto">
            <a:xfrm>
              <a:off x="6477000" y="2743200"/>
              <a:ext cx="0"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8" name="Straight Connector 90">
              <a:extLst>
                <a:ext uri="{FF2B5EF4-FFF2-40B4-BE49-F238E27FC236}">
                  <a16:creationId xmlns:a16="http://schemas.microsoft.com/office/drawing/2014/main" id="{43A0DBEB-55C5-934A-BBA9-87D200415C5B}"/>
                </a:ext>
              </a:extLst>
            </p:cNvPr>
            <p:cNvCxnSpPr>
              <a:cxnSpLocks noChangeShapeType="1"/>
            </p:cNvCxnSpPr>
            <p:nvPr/>
          </p:nvCxnSpPr>
          <p:spPr bwMode="auto">
            <a:xfrm flipV="1">
              <a:off x="6477000" y="2743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9" name="Straight Connector 91">
              <a:extLst>
                <a:ext uri="{FF2B5EF4-FFF2-40B4-BE49-F238E27FC236}">
                  <a16:creationId xmlns:a16="http://schemas.microsoft.com/office/drawing/2014/main" id="{8B629B9C-C6CB-3148-812E-0445021639B8}"/>
                </a:ext>
              </a:extLst>
            </p:cNvPr>
            <p:cNvCxnSpPr>
              <a:cxnSpLocks noChangeShapeType="1"/>
            </p:cNvCxnSpPr>
            <p:nvPr/>
          </p:nvCxnSpPr>
          <p:spPr bwMode="auto">
            <a:xfrm flipV="1">
              <a:off x="6781800" y="2743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0" name="Straight Connector 97">
              <a:extLst>
                <a:ext uri="{FF2B5EF4-FFF2-40B4-BE49-F238E27FC236}">
                  <a16:creationId xmlns:a16="http://schemas.microsoft.com/office/drawing/2014/main" id="{1562496F-93BC-0F43-884B-571B35826C35}"/>
                </a:ext>
              </a:extLst>
            </p:cNvPr>
            <p:cNvCxnSpPr>
              <a:cxnSpLocks noChangeShapeType="1"/>
            </p:cNvCxnSpPr>
            <p:nvPr/>
          </p:nvCxnSpPr>
          <p:spPr bwMode="auto">
            <a:xfrm>
              <a:off x="6629400" y="3733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1" name="Straight Connector 99">
              <a:extLst>
                <a:ext uri="{FF2B5EF4-FFF2-40B4-BE49-F238E27FC236}">
                  <a16:creationId xmlns:a16="http://schemas.microsoft.com/office/drawing/2014/main" id="{E1A91B80-4C65-3149-A57B-2086231FFDD6}"/>
                </a:ext>
              </a:extLst>
            </p:cNvPr>
            <p:cNvCxnSpPr>
              <a:cxnSpLocks noChangeShapeType="1"/>
            </p:cNvCxnSpPr>
            <p:nvPr/>
          </p:nvCxnSpPr>
          <p:spPr bwMode="auto">
            <a:xfrm>
              <a:off x="6781800" y="35814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2" name="Straight Connector 100">
              <a:extLst>
                <a:ext uri="{FF2B5EF4-FFF2-40B4-BE49-F238E27FC236}">
                  <a16:creationId xmlns:a16="http://schemas.microsoft.com/office/drawing/2014/main" id="{6FC2E909-58A4-2B4C-ACED-06F8AB806A34}"/>
                </a:ext>
              </a:extLst>
            </p:cNvPr>
            <p:cNvCxnSpPr>
              <a:cxnSpLocks noChangeShapeType="1"/>
            </p:cNvCxnSpPr>
            <p:nvPr/>
          </p:nvCxnSpPr>
          <p:spPr bwMode="auto">
            <a:xfrm>
              <a:off x="6629400" y="3733800"/>
              <a:ext cx="0" cy="304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3" name="Straight Connector 105">
              <a:extLst>
                <a:ext uri="{FF2B5EF4-FFF2-40B4-BE49-F238E27FC236}">
                  <a16:creationId xmlns:a16="http://schemas.microsoft.com/office/drawing/2014/main" id="{0B94DA81-586F-3B42-B47B-76D1A02AB244}"/>
                </a:ext>
              </a:extLst>
            </p:cNvPr>
            <p:cNvCxnSpPr>
              <a:cxnSpLocks noChangeShapeType="1"/>
            </p:cNvCxnSpPr>
            <p:nvPr/>
          </p:nvCxnSpPr>
          <p:spPr bwMode="auto">
            <a:xfrm flipV="1">
              <a:off x="6934200" y="3581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4" name="Straight Connector 106">
              <a:extLst>
                <a:ext uri="{FF2B5EF4-FFF2-40B4-BE49-F238E27FC236}">
                  <a16:creationId xmlns:a16="http://schemas.microsoft.com/office/drawing/2014/main" id="{AB55DA46-3B78-8C48-9139-593F81C66B14}"/>
                </a:ext>
              </a:extLst>
            </p:cNvPr>
            <p:cNvCxnSpPr>
              <a:cxnSpLocks noChangeShapeType="1"/>
            </p:cNvCxnSpPr>
            <p:nvPr/>
          </p:nvCxnSpPr>
          <p:spPr bwMode="auto">
            <a:xfrm flipV="1">
              <a:off x="6629400" y="35814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75" name="Straight Arrow Connector 107534">
              <a:extLst>
                <a:ext uri="{FF2B5EF4-FFF2-40B4-BE49-F238E27FC236}">
                  <a16:creationId xmlns:a16="http://schemas.microsoft.com/office/drawing/2014/main" id="{0337CB67-C891-7D45-A231-01DC70D34CB9}"/>
                </a:ext>
              </a:extLst>
            </p:cNvPr>
            <p:cNvCxnSpPr>
              <a:cxnSpLocks noChangeShapeType="1"/>
              <a:stCxn id="31789" idx="3"/>
            </p:cNvCxnSpPr>
            <p:nvPr/>
          </p:nvCxnSpPr>
          <p:spPr bwMode="auto">
            <a:xfrm>
              <a:off x="5791200" y="3695700"/>
              <a:ext cx="6858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7545" name="Group 107544">
            <a:extLst>
              <a:ext uri="{FF2B5EF4-FFF2-40B4-BE49-F238E27FC236}">
                <a16:creationId xmlns:a16="http://schemas.microsoft.com/office/drawing/2014/main" id="{EA3B2329-2F94-6E4B-BB81-B86C0F1E9117}"/>
              </a:ext>
            </a:extLst>
          </p:cNvPr>
          <p:cNvGrpSpPr>
            <a:grpSpLocks/>
          </p:cNvGrpSpPr>
          <p:nvPr/>
        </p:nvGrpSpPr>
        <p:grpSpPr bwMode="auto">
          <a:xfrm>
            <a:off x="6873875" y="1905000"/>
            <a:ext cx="1660525" cy="1528763"/>
            <a:chOff x="6873229" y="1905000"/>
            <a:chExt cx="1661171" cy="1528465"/>
          </a:xfrm>
        </p:grpSpPr>
        <p:cxnSp>
          <p:nvCxnSpPr>
            <p:cNvPr id="31758" name="Straight Arrow Connector 107538">
              <a:extLst>
                <a:ext uri="{FF2B5EF4-FFF2-40B4-BE49-F238E27FC236}">
                  <a16:creationId xmlns:a16="http://schemas.microsoft.com/office/drawing/2014/main" id="{931A2F6F-261C-E946-AD86-73FDDD92B4CC}"/>
                </a:ext>
              </a:extLst>
            </p:cNvPr>
            <p:cNvCxnSpPr>
              <a:cxnSpLocks noChangeShapeType="1"/>
            </p:cNvCxnSpPr>
            <p:nvPr/>
          </p:nvCxnSpPr>
          <p:spPr bwMode="auto">
            <a:xfrm>
              <a:off x="7086037" y="3200147"/>
              <a:ext cx="6098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59" name="TextBox 107539">
              <a:extLst>
                <a:ext uri="{FF2B5EF4-FFF2-40B4-BE49-F238E27FC236}">
                  <a16:creationId xmlns:a16="http://schemas.microsoft.com/office/drawing/2014/main" id="{41D894CB-01E5-794D-AC3F-C66BE4938488}"/>
                </a:ext>
              </a:extLst>
            </p:cNvPr>
            <p:cNvSpPr txBox="1">
              <a:spLocks noChangeArrowheads="1"/>
            </p:cNvSpPr>
            <p:nvPr/>
          </p:nvSpPr>
          <p:spPr bwMode="auto">
            <a:xfrm>
              <a:off x="7710281" y="2971800"/>
              <a:ext cx="8241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2400">
                  <a:latin typeface="Arial" panose="020B0604020202020204" pitchFamily="34" charset="0"/>
                </a:rPr>
                <a:t>Box</a:t>
              </a:r>
            </a:p>
          </p:txBody>
        </p:sp>
        <p:sp>
          <p:nvSpPr>
            <p:cNvPr id="31760" name="TextBox 118">
              <a:extLst>
                <a:ext uri="{FF2B5EF4-FFF2-40B4-BE49-F238E27FC236}">
                  <a16:creationId xmlns:a16="http://schemas.microsoft.com/office/drawing/2014/main" id="{86CD2A53-8CB3-5A41-A36E-79B0F716FF77}"/>
                </a:ext>
              </a:extLst>
            </p:cNvPr>
            <p:cNvSpPr txBox="1">
              <a:spLocks noChangeArrowheads="1"/>
            </p:cNvSpPr>
            <p:nvPr/>
          </p:nvSpPr>
          <p:spPr bwMode="auto">
            <a:xfrm>
              <a:off x="6873229" y="1905000"/>
              <a:ext cx="10737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200">
                  <a:latin typeface="Arial" panose="020B0604020202020204" pitchFamily="34" charset="0"/>
                </a:rPr>
                <a:t>Recognition</a:t>
              </a:r>
            </a:p>
          </p:txBody>
        </p:sp>
      </p:grpSp>
      <p:grpSp>
        <p:nvGrpSpPr>
          <p:cNvPr id="107547" name="Group 107546">
            <a:extLst>
              <a:ext uri="{FF2B5EF4-FFF2-40B4-BE49-F238E27FC236}">
                <a16:creationId xmlns:a16="http://schemas.microsoft.com/office/drawing/2014/main" id="{F224E39E-3D18-054A-814A-85614A2CEBB4}"/>
              </a:ext>
            </a:extLst>
          </p:cNvPr>
          <p:cNvGrpSpPr>
            <a:grpSpLocks/>
          </p:cNvGrpSpPr>
          <p:nvPr/>
        </p:nvGrpSpPr>
        <p:grpSpPr bwMode="auto">
          <a:xfrm>
            <a:off x="990600" y="1828800"/>
            <a:ext cx="4876800" cy="2438400"/>
            <a:chOff x="990600" y="1828800"/>
            <a:chExt cx="4876800" cy="2438400"/>
          </a:xfrm>
        </p:grpSpPr>
        <p:sp>
          <p:nvSpPr>
            <p:cNvPr id="31756" name="Rectangle 107545">
              <a:extLst>
                <a:ext uri="{FF2B5EF4-FFF2-40B4-BE49-F238E27FC236}">
                  <a16:creationId xmlns:a16="http://schemas.microsoft.com/office/drawing/2014/main" id="{536A318F-11CB-1647-B220-1B877A8D5002}"/>
                </a:ext>
              </a:extLst>
            </p:cNvPr>
            <p:cNvSpPr>
              <a:spLocks noChangeArrowheads="1"/>
            </p:cNvSpPr>
            <p:nvPr/>
          </p:nvSpPr>
          <p:spPr bwMode="auto">
            <a:xfrm>
              <a:off x="990600" y="1828800"/>
              <a:ext cx="4876800" cy="2438400"/>
            </a:xfrm>
            <a:prstGeom prst="rect">
              <a:avLst/>
            </a:prstGeom>
            <a:noFill/>
            <a:ln w="12700">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endParaRPr lang="en-US" altLang="en-US" sz="2400">
                <a:latin typeface="Arial" panose="020B0604020202020204" pitchFamily="34" charset="0"/>
              </a:endParaRPr>
            </a:p>
          </p:txBody>
        </p:sp>
        <p:sp>
          <p:nvSpPr>
            <p:cNvPr id="31757" name="TextBox 125">
              <a:extLst>
                <a:ext uri="{FF2B5EF4-FFF2-40B4-BE49-F238E27FC236}">
                  <a16:creationId xmlns:a16="http://schemas.microsoft.com/office/drawing/2014/main" id="{4EE2E430-B5C0-374B-BB9B-2173F2B3C637}"/>
                </a:ext>
              </a:extLst>
            </p:cNvPr>
            <p:cNvSpPr txBox="1">
              <a:spLocks noChangeArrowheads="1"/>
            </p:cNvSpPr>
            <p:nvPr/>
          </p:nvSpPr>
          <p:spPr bwMode="auto">
            <a:xfrm>
              <a:off x="1219200" y="3928646"/>
              <a:ext cx="13555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0"/>
                </a:spcBef>
                <a:buClrTx/>
                <a:buSzTx/>
                <a:buFontTx/>
                <a:buNone/>
              </a:pPr>
              <a:r>
                <a:rPr lang="en-US" altLang="en-US" sz="1600">
                  <a:latin typeface="Arial" panose="020B0604020202020204" pitchFamily="34" charset="0"/>
                </a:rPr>
                <a:t>Early Vision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5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52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75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523">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75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7523">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75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523">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7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rgbClr val="FF7C80"/>
        </a:solidFill>
        <a:ln>
          <a:noFill/>
        </a:ln>
        <a:effectLst/>
        <a:extLs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31804</TotalTime>
  <Words>3136</Words>
  <Application>Microsoft Macintosh PowerPoint</Application>
  <PresentationFormat>On-screen Show (4:3)</PresentationFormat>
  <Paragraphs>679</Paragraphs>
  <Slides>28</Slides>
  <Notes>28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ＭＳ Ｐゴシック</vt:lpstr>
      <vt:lpstr>Arial</vt:lpstr>
      <vt:lpstr>Tahoma</vt:lpstr>
      <vt:lpstr>Times New Roman</vt:lpstr>
      <vt:lpstr>Wingdings</vt:lpstr>
      <vt:lpstr>Blends</vt:lpstr>
      <vt:lpstr>Equation</vt:lpstr>
      <vt:lpstr>Autonomous Robots</vt:lpstr>
      <vt:lpstr>Active vs. Passive Sensing</vt:lpstr>
      <vt:lpstr>Active vs. Passive Sensing</vt:lpstr>
      <vt:lpstr>Vision</vt:lpstr>
      <vt:lpstr>Spatial vs. Frequency Space</vt:lpstr>
      <vt:lpstr>Spatial vs. Frequency Space</vt:lpstr>
      <vt:lpstr>Low Level Vision</vt:lpstr>
      <vt:lpstr>Early Vision and Visual Processing</vt:lpstr>
      <vt:lpstr>Early Vision and Visual Processing</vt:lpstr>
      <vt:lpstr>Filtering</vt:lpstr>
      <vt:lpstr>Filtering</vt:lpstr>
      <vt:lpstr>Filtering</vt:lpstr>
      <vt:lpstr>Filtering</vt:lpstr>
      <vt:lpstr>Convolution</vt:lpstr>
      <vt:lpstr>Feature Extraction</vt:lpstr>
      <vt:lpstr>Edge Detection</vt:lpstr>
      <vt:lpstr>Edge Templates</vt:lpstr>
      <vt:lpstr>Edge Templates</vt:lpstr>
      <vt:lpstr>Edge Detection</vt:lpstr>
      <vt:lpstr>Template Matching</vt:lpstr>
      <vt:lpstr>Normalized Template Matching</vt:lpstr>
      <vt:lpstr>Normalized Template Matching</vt:lpstr>
      <vt:lpstr>Global vs. Local Normalization</vt:lpstr>
      <vt:lpstr>Grouping / Segmentation</vt:lpstr>
      <vt:lpstr>Edge Chaining</vt:lpstr>
      <vt:lpstr>Blob Coloring</vt:lpstr>
      <vt:lpstr>Blob Coloring</vt:lpstr>
      <vt:lpstr>Vision</vt:lpstr>
    </vt:vector>
  </TitlesOfParts>
  <Company>UTA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dc:title>
  <dc:creator>Manfred Huber</dc:creator>
  <cp:lastModifiedBy>Huber, Manfred</cp:lastModifiedBy>
  <cp:revision>331</cp:revision>
  <dcterms:created xsi:type="dcterms:W3CDTF">2004-03-08T12:04:15Z</dcterms:created>
  <dcterms:modified xsi:type="dcterms:W3CDTF">2021-11-02T00:57:53Z</dcterms:modified>
</cp:coreProperties>
</file>