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22"/>
  </p:notesMasterIdLst>
  <p:handoutMasterIdLst>
    <p:handoutMasterId r:id="rId23"/>
  </p:handoutMasterIdLst>
  <p:sldIdLst>
    <p:sldId id="287" r:id="rId5"/>
    <p:sldId id="308" r:id="rId6"/>
    <p:sldId id="290" r:id="rId7"/>
    <p:sldId id="295" r:id="rId8"/>
    <p:sldId id="296" r:id="rId9"/>
    <p:sldId id="309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280" r:id="rId21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page_Image version" id="{E8D0D622-F6C6-F44A-B365-B4A5FF6195C2}">
          <p14:sldIdLst>
            <p14:sldId id="287"/>
          </p14:sldIdLst>
        </p14:section>
        <p14:section name="Chapter page" id="{FD05EE94-C931-8C4B-83A2-004B32AA1207}">
          <p14:sldIdLst>
            <p14:sldId id="308"/>
            <p14:sldId id="290"/>
            <p14:sldId id="295"/>
            <p14:sldId id="296"/>
            <p14:sldId id="309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End page" id="{3F9D54A7-3BE2-2540-BB4C-DFE5509085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5" pos="3701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9002F"/>
    <a:srgbClr val="C7000B"/>
    <a:srgbClr val="575756"/>
    <a:srgbClr val="4B4C4B"/>
    <a:srgbClr val="353530"/>
    <a:srgbClr val="4D4D4C"/>
    <a:srgbClr val="DD4654"/>
    <a:srgbClr val="FFFFFF"/>
    <a:srgbClr val="F3D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6507" autoAdjust="0"/>
  </p:normalViewPr>
  <p:slideViewPr>
    <p:cSldViewPr snapToGrid="0" snapToObjects="1">
      <p:cViewPr varScale="1">
        <p:scale>
          <a:sx n="66" d="100"/>
          <a:sy n="66" d="100"/>
        </p:scale>
        <p:origin x="632" y="36"/>
      </p:cViewPr>
      <p:guideLst>
        <p:guide pos="3701"/>
        <p:guide orient="horz" pos="2159"/>
        <p:guide pos="35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51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lo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7"/>
          <a:stretch/>
        </p:blipFill>
        <p:spPr>
          <a:xfrm>
            <a:off x="0" y="0"/>
            <a:ext cx="12206140" cy="5594695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BC6FADA1-64AC-754D-8189-CC7486A73A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55" y="6237532"/>
            <a:ext cx="1483104" cy="279014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80221E27-F39A-5848-9F2D-07F8693DF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005" y="1940429"/>
            <a:ext cx="6522800" cy="1148459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D08BA7CF-6D0E-3345-90BD-85C5AFAE5BE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4275" y="900634"/>
            <a:ext cx="6586025" cy="81386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lligenc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04"/>
          <a:stretch/>
        </p:blipFill>
        <p:spPr>
          <a:xfrm>
            <a:off x="0" y="375"/>
            <a:ext cx="12197432" cy="5599236"/>
          </a:xfrm>
          <a:prstGeom prst="rect">
            <a:avLst/>
          </a:prstGeom>
        </p:spPr>
      </p:pic>
      <p:sp>
        <p:nvSpPr>
          <p:cNvPr id="18" name="L 形 17"/>
          <p:cNvSpPr/>
          <p:nvPr userDrawn="1"/>
        </p:nvSpPr>
        <p:spPr>
          <a:xfrm rot="5400000">
            <a:off x="5352597" y="2376386"/>
            <a:ext cx="744262" cy="762208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80221E27-F39A-5848-9F2D-07F8693DF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005" y="1940429"/>
            <a:ext cx="4181685" cy="1148459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00C28CF6-72CE-7444-957F-92103ED405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55" y="6237532"/>
            <a:ext cx="1483104" cy="279014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6BEE1CA6-ECDC-5D4C-AF96-D8818FE883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4275" y="900634"/>
            <a:ext cx="6586025" cy="81386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ova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476"/>
          <a:stretch/>
        </p:blipFill>
        <p:spPr>
          <a:xfrm>
            <a:off x="0" y="374"/>
            <a:ext cx="12197432" cy="5590529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80221E27-F39A-5848-9F2D-07F8693DF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005" y="1940429"/>
            <a:ext cx="4913952" cy="1148459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2894DB30-FB81-8C43-84D2-D602CEBBFC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55" y="6237532"/>
            <a:ext cx="1483104" cy="279014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85547E01-69EF-354E-A3D7-2F57B5B164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4275" y="900634"/>
            <a:ext cx="6586025" cy="81386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94099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ce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02"/>
          <a:stretch/>
        </p:blipFill>
        <p:spPr>
          <a:xfrm>
            <a:off x="0" y="-74021"/>
            <a:ext cx="12197432" cy="5668718"/>
          </a:xfrm>
          <a:prstGeom prst="rect">
            <a:avLst/>
          </a:prstGeom>
        </p:spPr>
      </p:pic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80221E27-F39A-5848-9F2D-07F8693DF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005" y="1940429"/>
            <a:ext cx="6522800" cy="1148459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C25CFD13-9C9C-6F4D-9AC2-E2D74CD60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55" y="6237532"/>
            <a:ext cx="1483104" cy="279014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3BE97340-3746-2843-A081-908ECE911D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4275" y="900634"/>
            <a:ext cx="6586025" cy="81386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DB59AE43-8096-BF49-A3DF-423FBC054CA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26021" y="1512875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baseline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46501" marR="0" indent="-285750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baseline="0">
                <a:latin typeface="+mn-lt"/>
                <a:ea typeface="Microsoft YaHei" panose="020B0503020204020204" pitchFamily="34" charset="-122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baseline="0">
                <a:latin typeface="+mn-lt"/>
                <a:ea typeface="Microsoft YaHei" panose="020B0503020204020204" pitchFamily="34" charset="-122"/>
              </a:defRPr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en-US" dirty="0"/>
              <a:t>Click to edit Master text style</a:t>
            </a:r>
          </a:p>
          <a:p>
            <a:pPr marL="329026" marR="0" lvl="1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en-US" dirty="0"/>
              <a:t>Click to edit Master text style</a:t>
            </a:r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en-US" dirty="0"/>
              <a:t>Click to edit Master text style</a:t>
            </a:r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endParaRPr lang="en-US" altLang="zh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0599EA8-6349-3349-B5F3-BFB77398A869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tif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4738613-2341-9046-8E35-A1048C744AF2}"/>
              </a:ext>
            </a:extLst>
          </p:cNvPr>
          <p:cNvSpPr/>
          <p:nvPr userDrawn="1"/>
        </p:nvSpPr>
        <p:spPr>
          <a:xfrm>
            <a:off x="0" y="5590903"/>
            <a:ext cx="12196763" cy="12670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74948CB-D146-5247-A1C4-675148CE077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076" y="5972665"/>
            <a:ext cx="2260800" cy="4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4" r:id="rId4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E886C4A9-2C5E-EC44-8D62-420DF3BE0B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852" y="6325091"/>
            <a:ext cx="1270800" cy="275024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E2171E79-11D3-8648-9BEA-3C7660378BC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69" y="2625389"/>
            <a:ext cx="1963324" cy="4233515"/>
            <a:chOff x="5343883" y="-48857"/>
            <a:chExt cx="3263588" cy="7037279"/>
          </a:xfrm>
        </p:grpSpPr>
        <p:sp>
          <p:nvSpPr>
            <p:cNvPr id="69" name="矩形 13">
              <a:extLst>
                <a:ext uri="{FF2B5EF4-FFF2-40B4-BE49-F238E27FC236}">
                  <a16:creationId xmlns:a16="http://schemas.microsoft.com/office/drawing/2014/main" xmlns="" id="{2056A118-9F13-2644-8C4D-19B83F915923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70" name="文本框 15">
              <a:extLst>
                <a:ext uri="{FF2B5EF4-FFF2-40B4-BE49-F238E27FC236}">
                  <a16:creationId xmlns:a16="http://schemas.microsoft.com/office/drawing/2014/main" xmlns="" id="{B22FD20B-FED1-F14A-B606-EFB600078EA5}"/>
                </a:ext>
              </a:extLst>
            </p:cNvPr>
            <p:cNvSpPr txBox="1"/>
            <p:nvPr userDrawn="1"/>
          </p:nvSpPr>
          <p:spPr>
            <a:xfrm>
              <a:off x="5352721" y="1694497"/>
              <a:ext cx="1636699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zh-CN" sz="8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Secondary Colors</a:t>
              </a:r>
              <a:endParaRPr kumimoji="1" lang="zh-CN" altLang="en-US" sz="8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xmlns="" id="{1BDF5E4A-1867-8E41-834A-BEF7F7DBCA4B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xmlns="" id="{C1206869-819B-184C-810B-151F92C62236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xmlns="" id="{7532BB58-5C8F-B442-A115-B92066928429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xmlns="" id="{19E144E8-C437-8E49-8068-D750BCB2B2F7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xmlns="" id="{F707D190-CC54-CA46-946B-8609C53E3CB9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xmlns="" id="{CA69D07A-4CB1-1C44-95EB-D5DD16C88C16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77" name="文本框 15">
              <a:extLst>
                <a:ext uri="{FF2B5EF4-FFF2-40B4-BE49-F238E27FC236}">
                  <a16:creationId xmlns:a16="http://schemas.microsoft.com/office/drawing/2014/main" xmlns="" id="{14051C33-7D8E-ED4E-A31B-8FAA52C8EDA5}"/>
                </a:ext>
              </a:extLst>
            </p:cNvPr>
            <p:cNvSpPr txBox="1"/>
            <p:nvPr userDrawn="1"/>
          </p:nvSpPr>
          <p:spPr>
            <a:xfrm>
              <a:off x="5343883" y="-48857"/>
              <a:ext cx="1358295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zh-CN" sz="8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Corporate Colors</a:t>
              </a:r>
              <a:endParaRPr kumimoji="1" lang="zh-CN" altLang="en-US" sz="8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xmlns="" id="{697139C8-6378-7346-AA26-3DE355486404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xmlns="" id="{F79CD551-CACB-A749-9460-B80C1456F4E8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xmlns="" id="{659202D4-1C13-564B-AD21-AF809769236B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xmlns="" id="{1D14C75E-3EEE-FA4D-8DA3-70B2C56F286F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xmlns="" id="{9844BDEE-1453-9A40-B91C-2C526D59737B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xmlns="" id="{533D13E9-5244-8E4F-9513-C00748CDDDF9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xmlns="" id="{4EBE9DBF-E87C-4F4D-BBB1-81632C549613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xmlns="" id="{422FC2B2-7928-F442-949E-D722F3DC9D01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xmlns="" id="{5F38502B-99C0-4640-9E8D-7247A3238E22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xmlns="" id="{1399EB62-5216-324F-B66C-AD6ED0004D51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88" name="矩形 13">
              <a:extLst>
                <a:ext uri="{FF2B5EF4-FFF2-40B4-BE49-F238E27FC236}">
                  <a16:creationId xmlns:a16="http://schemas.microsoft.com/office/drawing/2014/main" xmlns="" id="{DEDE780A-8050-FD48-B661-39532349131D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89" name="矩形 13">
              <a:extLst>
                <a:ext uri="{FF2B5EF4-FFF2-40B4-BE49-F238E27FC236}">
                  <a16:creationId xmlns:a16="http://schemas.microsoft.com/office/drawing/2014/main" xmlns="" id="{9BDB304C-5E40-9647-A3EF-75D9BFFB7E5B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0" name="矩形 13">
              <a:extLst>
                <a:ext uri="{FF2B5EF4-FFF2-40B4-BE49-F238E27FC236}">
                  <a16:creationId xmlns:a16="http://schemas.microsoft.com/office/drawing/2014/main" xmlns="" id="{EC3A6DD7-CCD1-0C4F-B8D4-3D01C9FFC289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:a16="http://schemas.microsoft.com/office/drawing/2014/main" xmlns="" id="{FC3F3193-22C2-A847-A957-DFCCDA9D1D88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:a16="http://schemas.microsoft.com/office/drawing/2014/main" xmlns="" id="{851DFAF5-0D1C-C64A-87B5-B0C9497BA3EB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xmlns="" id="{57EB9D15-6C1C-8340-A5D0-43B865B5951C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:a16="http://schemas.microsoft.com/office/drawing/2014/main" xmlns="" id="{2B29D96D-3B3D-B944-92CB-FE0973E33810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:a16="http://schemas.microsoft.com/office/drawing/2014/main" xmlns="" id="{35D234AC-C1A2-7248-94C0-BB95C4DFE743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96" name="矩形 13">
              <a:extLst>
                <a:ext uri="{FF2B5EF4-FFF2-40B4-BE49-F238E27FC236}">
                  <a16:creationId xmlns:a16="http://schemas.microsoft.com/office/drawing/2014/main" xmlns="" id="{2C241EB7-09A9-7E40-9241-F2D47E53E1FF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97" name="矩形 13">
              <a:extLst>
                <a:ext uri="{FF2B5EF4-FFF2-40B4-BE49-F238E27FC236}">
                  <a16:creationId xmlns:a16="http://schemas.microsoft.com/office/drawing/2014/main" xmlns="" id="{63833C81-CC87-004C-AE5E-CB387B992636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8" name="矩形 13">
              <a:extLst>
                <a:ext uri="{FF2B5EF4-FFF2-40B4-BE49-F238E27FC236}">
                  <a16:creationId xmlns:a16="http://schemas.microsoft.com/office/drawing/2014/main" xmlns="" id="{77A96C4C-F3F3-484A-95BE-7E52C33A2FE2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:a16="http://schemas.microsoft.com/office/drawing/2014/main" xmlns="" id="{66F0E6F8-F4D3-1B44-BB6D-F328A6CEA0C9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:a16="http://schemas.microsoft.com/office/drawing/2014/main" xmlns="" id="{EEFEFB0D-48AF-8147-BDEB-B01E99ED82A7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:a16="http://schemas.microsoft.com/office/drawing/2014/main" xmlns="" id="{3F7C47B0-D4EF-7047-9B96-1169C593055C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:a16="http://schemas.microsoft.com/office/drawing/2014/main" xmlns="" id="{26A0A468-A37D-824A-8DA2-0B437212E07E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:a16="http://schemas.microsoft.com/office/drawing/2014/main" xmlns="" id="{B0E79B3A-2E5F-ED4F-AA3D-00B685B18CA9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:a16="http://schemas.microsoft.com/office/drawing/2014/main" xmlns="" id="{32D85E93-C860-B646-A67C-3D2FDCC07E8E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:a16="http://schemas.microsoft.com/office/drawing/2014/main" xmlns="" id="{D9E271D3-C782-EA4B-B477-613B5CE7B0DA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:a16="http://schemas.microsoft.com/office/drawing/2014/main" xmlns="" id="{3F3501FC-1CA1-714F-BF48-934C859FA443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:a16="http://schemas.microsoft.com/office/drawing/2014/main" xmlns="" id="{55D4E001-16C8-3749-9816-95BDA789806E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:a16="http://schemas.microsoft.com/office/drawing/2014/main" xmlns="" id="{77AD797E-A6D4-8148-B9A9-59A0D242F0FA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ACD1975-F435-0C43-9931-DC58CEAFFC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350" y="5239240"/>
            <a:ext cx="1875600" cy="40591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44" y="1474840"/>
            <a:ext cx="3984232" cy="281608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xmlns="" id="{A24FF637-3127-064E-84EE-A0C7EB5BEE96}"/>
              </a:ext>
            </a:extLst>
          </p:cNvPr>
          <p:cNvSpPr txBox="1">
            <a:spLocks/>
          </p:cNvSpPr>
          <p:nvPr userDrawn="1"/>
        </p:nvSpPr>
        <p:spPr>
          <a:xfrm>
            <a:off x="7979357" y="2343267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smtClean="0">
                <a:solidFill>
                  <a:srgbClr val="1D1D1B"/>
                </a:solidFill>
                <a:latin typeface="+mj-lt"/>
              </a:rPr>
              <a:t>Copyright©2019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9" name="Subtitle 6">
            <a:extLst>
              <a:ext uri="{FF2B5EF4-FFF2-40B4-BE49-F238E27FC236}">
                <a16:creationId xmlns:a16="http://schemas.microsoft.com/office/drawing/2014/main" xmlns="" id="{FBF16AD5-9EBA-8547-984B-E4E106BBD6C0}"/>
              </a:ext>
            </a:extLst>
          </p:cNvPr>
          <p:cNvSpPr txBox="1">
            <a:spLocks/>
          </p:cNvSpPr>
          <p:nvPr userDrawn="1"/>
        </p:nvSpPr>
        <p:spPr>
          <a:xfrm>
            <a:off x="7977672" y="1654431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status.openlabtesting.org/builds?project=theopenlab/volcano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ubeflow.org/docs/use-cases/job-scheduling/" TargetMode="External"/><Relationship Id="rId2" Type="http://schemas.openxmlformats.org/officeDocument/2006/relationships/hyperlink" Target="https://github.com/volcano-sh/volcano/tree/master/example/kubecon-2019-china/mpi-sampl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huawei-cloudnative/spark-on-volcano/tree/spark-2.4-volcano-0.1" TargetMode="External"/><Relationship Id="rId5" Type="http://schemas.openxmlformats.org/officeDocument/2006/relationships/hyperlink" Target="https://github.com/GoogleCloudPlatform/spark-on-k8s-operator/pull/599" TargetMode="External"/><Relationship Id="rId4" Type="http://schemas.openxmlformats.org/officeDocument/2006/relationships/hyperlink" Target="https://github.com/kubeflow/arena/pull/188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baidu.com/" TargetMode="External"/><Relationship Id="rId3" Type="http://schemas.openxmlformats.org/officeDocument/2006/relationships/hyperlink" Target="https://github.com/xieydd" TargetMode="External"/><Relationship Id="rId7" Type="http://schemas.openxmlformats.org/officeDocument/2006/relationships/hyperlink" Target="https://github.com/gaocegege" TargetMode="External"/><Relationship Id="rId2" Type="http://schemas.openxmlformats.org/officeDocument/2006/relationships/hyperlink" Target="https://www.unisound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aicloud.io/" TargetMode="External"/><Relationship Id="rId11" Type="http://schemas.openxmlformats.org/officeDocument/2006/relationships/hyperlink" Target="https://github.com/tsjsdbd" TargetMode="External"/><Relationship Id="rId5" Type="http://schemas.openxmlformats.org/officeDocument/2006/relationships/hyperlink" Target="https://github.com/felix5572" TargetMode="External"/><Relationship Id="rId10" Type="http://schemas.openxmlformats.org/officeDocument/2006/relationships/hyperlink" Target="https://www.huaweicloud.com/" TargetMode="External"/><Relationship Id="rId4" Type="http://schemas.openxmlformats.org/officeDocument/2006/relationships/hyperlink" Target="http://www.bibdr.org/en/" TargetMode="External"/><Relationship Id="rId9" Type="http://schemas.openxmlformats.org/officeDocument/2006/relationships/hyperlink" Target="https://github.com/tizhou86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olcano.sh/" TargetMode="External"/><Relationship Id="rId7" Type="http://schemas.openxmlformats.org/officeDocument/2006/relationships/hyperlink" Target="mailto:volcano-sh@googlegroups.co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volcano-sh.slack.com/" TargetMode="External"/><Relationship Id="rId5" Type="http://schemas.openxmlformats.org/officeDocument/2006/relationships/hyperlink" Target="https://twitter.com/volcano_sh" TargetMode="External"/><Relationship Id="rId4" Type="http://schemas.openxmlformats.org/officeDocument/2006/relationships/hyperlink" Target="http://github.com/volcano-sh/volcano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E938131F-E767-8C4B-9C7A-D10F13F75A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Security Level</a:t>
            </a:r>
            <a:r>
              <a:rPr kumimoji="1" lang="en-US" altLang="zh-CN" dirty="0" smtClean="0"/>
              <a:t>: Public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E9716F5-BA15-8E49-87BC-A78702BC98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Department name</a:t>
            </a:r>
            <a:r>
              <a:rPr kumimoji="1" lang="en-US" altLang="zh-CN" dirty="0" smtClean="0"/>
              <a:t>: Cloud BU</a:t>
            </a:r>
            <a:endParaRPr kumimoji="1" lang="en-US" altLang="zh-CN" dirty="0"/>
          </a:p>
          <a:p>
            <a:r>
              <a:rPr kumimoji="1" lang="en-US" altLang="zh-CN" dirty="0"/>
              <a:t>Author’s name</a:t>
            </a:r>
            <a:r>
              <a:rPr kumimoji="1" lang="en-US" altLang="zh-CN" dirty="0" smtClean="0"/>
              <a:t>: </a:t>
            </a:r>
            <a:r>
              <a:rPr kumimoji="1" lang="en-US" altLang="zh-CN" dirty="0" smtClean="0"/>
              <a:t>Ma </a:t>
            </a:r>
            <a:r>
              <a:rPr kumimoji="1" lang="en-US" altLang="zh-CN" dirty="0"/>
              <a:t>D</a:t>
            </a:r>
            <a:r>
              <a:rPr kumimoji="1" lang="en-US" altLang="zh-CN" dirty="0" smtClean="0"/>
              <a:t>a</a:t>
            </a:r>
            <a:endParaRPr kumimoji="1" lang="en-US" altLang="zh-CN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Volcano: A </a:t>
            </a:r>
            <a:r>
              <a:rPr lang="en-US" altLang="zh-CN" dirty="0" err="1"/>
              <a:t>Kubernetes</a:t>
            </a:r>
            <a:r>
              <a:rPr lang="en-US" altLang="zh-CN" dirty="0"/>
              <a:t> Native Batch System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90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Scenarios: Queue</a:t>
            </a:r>
          </a:p>
        </p:txBody>
      </p:sp>
      <p:pic>
        <p:nvPicPr>
          <p:cNvPr id="4" name="Picture 2" descr="https://lh5.googleusercontent.com/f1U3bNOFFYLks9g23xqKNseZ1TmOYMBT4qjsAf_Ki1JklFWTTp7LLdIKZn6SHaNjG3_k9kYVrsm5PLr-3Al8L0VfKQTU15rcGz4yQxOKr_x1VEPjvNa79P75yn_Zvfx07shW9_8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8" y="1207910"/>
            <a:ext cx="10556667" cy="500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 flipH="1">
            <a:off x="1141717" y="5395485"/>
            <a:ext cx="2512969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dirty="0" err="1"/>
              <a:t>k</a:t>
            </a:r>
            <a:r>
              <a:rPr kumimoji="0" lang="en-US" altLang="zh-CN" sz="28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ube-apiserver</a:t>
            </a:r>
            <a:endParaRPr kumimoji="0" lang="zh-CN" altLang="en-US" sz="2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6" name="文本框 5"/>
          <p:cNvSpPr txBox="1"/>
          <p:nvPr/>
        </p:nvSpPr>
        <p:spPr>
          <a:xfrm flipH="1">
            <a:off x="5815553" y="5395485"/>
            <a:ext cx="2512969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/>
              <a:t>scheduler</a:t>
            </a:r>
            <a:endParaRPr kumimoji="0" lang="zh-CN" altLang="en-US" sz="2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9821754" y="5401187"/>
            <a:ext cx="1832034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/>
              <a:t>nodes</a:t>
            </a:r>
            <a:endParaRPr kumimoji="0" lang="zh-CN" altLang="en-US" sz="2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60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Gang-scheduling (</a:t>
            </a:r>
            <a:r>
              <a:rPr lang="en-US" altLang="zh-CN" dirty="0" err="1" smtClean="0"/>
              <a:t>Horovod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……)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2177351" y="5945920"/>
            <a:ext cx="9246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http://status.openlabtesting.org/builds?project=theopenlab%2Fvolcano</a:t>
            </a:r>
            <a:endParaRPr lang="zh-CN" altLang="en-US" b="0" dirty="0">
              <a:sym typeface="Arial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58" y="1832848"/>
            <a:ext cx="6249079" cy="375609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78161" y="2091148"/>
            <a:ext cx="4714516" cy="1384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285750" indent="-285750" algn="l" defTabSz="91440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b="0" dirty="0" smtClean="0">
                <a:latin typeface="Arial"/>
                <a:ea typeface="等线" panose="02010600030101010101" pitchFamily="2" charset="-122"/>
                <a:cs typeface="Arial"/>
                <a:sym typeface="Arial"/>
              </a:rPr>
              <a:t>Case 1: 1 job with 2ps + 4workers</a:t>
            </a:r>
          </a:p>
          <a:p>
            <a:pPr marL="285750" indent="-285750" algn="l" defTabSz="91440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smtClean="0">
                <a:solidFill>
                  <a:srgbClr val="FF0000"/>
                </a:solidFill>
                <a:latin typeface="Arial"/>
                <a:ea typeface="等线" panose="02010600030101010101" pitchFamily="2" charset="-122"/>
                <a:cs typeface="Arial"/>
                <a:sym typeface="Arial"/>
              </a:rPr>
              <a:t>Case 2: 2 jobs with 2ps + 4workers</a:t>
            </a:r>
          </a:p>
          <a:p>
            <a:pPr marL="285750" indent="-285750" algn="l" defTabSz="91440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smtClean="0">
                <a:solidFill>
                  <a:srgbClr val="FF0000"/>
                </a:solidFill>
                <a:latin typeface="Arial"/>
                <a:ea typeface="等线" panose="02010600030101010101" pitchFamily="2" charset="-122"/>
                <a:cs typeface="Arial"/>
                <a:sym typeface="Arial"/>
              </a:rPr>
              <a:t>Case 3: 5 jobs with 2ps + 4workers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7028833" y="3710896"/>
            <a:ext cx="4863844" cy="1872853"/>
          </a:xfrm>
          <a:prstGeom prst="wedgeRoundRectCallout">
            <a:avLst>
              <a:gd name="adj1" fmla="val -55807"/>
              <a:gd name="adj2" fmla="val -38982"/>
              <a:gd name="adj3" fmla="val 16667"/>
            </a:avLst>
          </a:prstGeom>
          <a:noFill/>
          <a:ln w="6350" cap="flat">
            <a:solidFill>
              <a:srgbClr val="FF0000"/>
            </a:solidFill>
            <a:prstDash val="lgDash"/>
            <a:round/>
          </a:ln>
          <a:effectLst/>
          <a:sp3d/>
        </p:spPr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434340" indent="-342900" algn="l" defTabSz="91440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b="0" dirty="0" smtClean="0">
                <a:latin typeface="Arial"/>
                <a:ea typeface="等线" panose="02010600030101010101" pitchFamily="2" charset="-122"/>
                <a:cs typeface="Arial"/>
                <a:sym typeface="Arial"/>
              </a:rPr>
              <a:t>No enough resource for 2 Jobs to run concurrently; one of them </a:t>
            </a:r>
            <a:r>
              <a:rPr lang="en-US" altLang="zh-CN" sz="2000" dirty="0" smtClean="0">
                <a:solidFill>
                  <a:srgbClr val="FF0000"/>
                </a:solidFill>
                <a:latin typeface="Arial"/>
                <a:ea typeface="等线" panose="02010600030101010101" pitchFamily="2" charset="-122"/>
                <a:cs typeface="Arial"/>
                <a:sym typeface="Arial"/>
              </a:rPr>
              <a:t>wasting</a:t>
            </a:r>
            <a:r>
              <a:rPr lang="en-US" altLang="zh-CN" sz="2000" b="0" dirty="0" smtClean="0">
                <a:solidFill>
                  <a:srgbClr val="FF0000"/>
                </a:solidFill>
                <a:latin typeface="Arial"/>
                <a:ea typeface="等线" panose="02010600030101010101" pitchFamily="2" charset="-122"/>
                <a:cs typeface="Arial"/>
                <a:sym typeface="Arial"/>
              </a:rPr>
              <a:t> </a:t>
            </a:r>
            <a:r>
              <a:rPr lang="en-US" altLang="zh-CN" sz="2000" b="0" dirty="0" smtClean="0">
                <a:latin typeface="Arial"/>
                <a:ea typeface="等线" panose="02010600030101010101" pitchFamily="2" charset="-122"/>
                <a:cs typeface="Arial"/>
                <a:sym typeface="Arial"/>
              </a:rPr>
              <a:t>resources without Gang-Scheduling !</a:t>
            </a:r>
          </a:p>
          <a:p>
            <a:pPr marL="434340" indent="-342900" algn="l" defTabSz="914400">
              <a:buFont typeface="Arial" panose="020B0604020202020204" pitchFamily="34" charset="0"/>
              <a:buChar char="•"/>
              <a:defRPr/>
            </a:pPr>
            <a:r>
              <a:rPr lang="en-US" altLang="zh-CN" sz="2000" b="0" dirty="0" smtClean="0">
                <a:latin typeface="Arial"/>
                <a:ea typeface="等线" panose="02010600030101010101" pitchFamily="2" charset="-122"/>
                <a:cs typeface="Arial"/>
                <a:sym typeface="Arial"/>
              </a:rPr>
              <a:t>2 of 5 jobs was finished because of deadlock (+20 hours)</a:t>
            </a:r>
            <a:endParaRPr lang="zh-CN" altLang="en-US" sz="2000" b="0" dirty="0" smtClean="0">
              <a:latin typeface="Arial"/>
              <a:ea typeface="等线" panose="02010600030101010101" pitchFamily="2" charset="-122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236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Task-Topology + </a:t>
            </a:r>
            <a:r>
              <a:rPr lang="en-US" altLang="zh-CN" dirty="0" err="1"/>
              <a:t>Binpack</a:t>
            </a:r>
            <a:r>
              <a:rPr lang="en-US" altLang="zh-CN" dirty="0"/>
              <a:t> (</a:t>
            </a:r>
            <a:r>
              <a:rPr lang="en-US" altLang="zh-CN" dirty="0" err="1"/>
              <a:t>Tensorflow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501993" y="1723093"/>
            <a:ext cx="5694770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defTabSz="914400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2400" b="0" kern="1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The execution time of 3 jobs in </a:t>
            </a:r>
            <a:r>
              <a:rPr lang="en-US" altLang="zh-CN" sz="2400" b="0" kern="1200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total; 2ps </a:t>
            </a:r>
            <a:r>
              <a:rPr lang="en-US" altLang="zh-CN" sz="2400" b="0" kern="1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+ 4workers for each job</a:t>
            </a:r>
          </a:p>
          <a:p>
            <a:pPr marL="285750" indent="-285750" algn="l" defTabSz="914400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2400" b="0" kern="1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The execution time is unstable when tested by default scheduler</a:t>
            </a:r>
          </a:p>
          <a:p>
            <a:pPr marL="285750" indent="-285750" algn="l" defTabSz="914400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2400" b="0" kern="1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The improvement dependent on data exchanges between pods</a:t>
            </a:r>
          </a:p>
          <a:p>
            <a:pPr marL="285750" indent="-285750" algn="l" defTabSz="914400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2400" b="0" kern="1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Task-topology </a:t>
            </a:r>
            <a:r>
              <a:rPr lang="en-US" altLang="zh-CN" sz="2400" b="0" kern="1200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within </a:t>
            </a:r>
            <a:r>
              <a:rPr lang="en-US" altLang="zh-CN" sz="2400" b="0" kern="1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a Job also improved scheduler’s </a:t>
            </a:r>
            <a:r>
              <a:rPr lang="en-US" altLang="zh-CN" sz="2400" b="0" kern="1200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performance</a:t>
            </a:r>
          </a:p>
        </p:txBody>
      </p:sp>
      <p:pic>
        <p:nvPicPr>
          <p:cNvPr id="5" name="Picture 4" descr="C:\Users\m00483107\AppData\Roaming\eSpace_Desktop\UserData\m00483107\imagefiles\F65A1712-2B4E-4E46-A8AB-D96396FFEC0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" t="5118" r="1340" b="4974"/>
          <a:stretch/>
        </p:blipFill>
        <p:spPr bwMode="auto">
          <a:xfrm>
            <a:off x="388992" y="1580168"/>
            <a:ext cx="5962464" cy="189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2137599" y="5736137"/>
            <a:ext cx="11317143" cy="3597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altLang="zh-CN" sz="1400" dirty="0" smtClean="0"/>
              <a:t>Reference: “Optimus</a:t>
            </a:r>
            <a:r>
              <a:rPr lang="en-US" altLang="zh-CN" sz="1400" dirty="0"/>
              <a:t>: An Efficient Dynamic Resource Scheduler for </a:t>
            </a:r>
            <a:r>
              <a:rPr lang="en-US" altLang="zh-CN" sz="1400" dirty="0" smtClean="0"/>
              <a:t>Deep Learning Clusters”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6684" t="2648" r="1071" b="3713"/>
          <a:stretch/>
        </p:blipFill>
        <p:spPr>
          <a:xfrm>
            <a:off x="400352" y="3554181"/>
            <a:ext cx="5814692" cy="200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Job </a:t>
            </a:r>
            <a:r>
              <a:rPr lang="en-US" altLang="zh-CN" dirty="0" err="1" smtClean="0"/>
              <a:t>minResource</a:t>
            </a:r>
            <a:r>
              <a:rPr lang="en-US" altLang="zh-CN" dirty="0" smtClean="0"/>
              <a:t> </a:t>
            </a:r>
            <a:r>
              <a:rPr lang="en-US" altLang="zh-CN" dirty="0"/>
              <a:t>(Spark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203" y="1466574"/>
            <a:ext cx="7418927" cy="21677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60" y="1466574"/>
            <a:ext cx="3621325" cy="216778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6493" y="3726705"/>
            <a:ext cx="5168446" cy="24525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274320" marR="0" indent="-274320" algn="l" defTabSz="821531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Spark-</a:t>
            </a:r>
            <a:r>
              <a:rPr kumimoji="0" lang="en-US" altLang="zh-CN" sz="2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sql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-</a:t>
            </a:r>
            <a:r>
              <a:rPr kumimoji="0" lang="en-US" altLang="zh-CN" sz="2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perf</a:t>
            </a:r>
            <a:r>
              <a:rPr lang="en-US" altLang="zh-CN" sz="2000" b="0" dirty="0"/>
              <a:t> </a:t>
            </a:r>
            <a:r>
              <a:rPr lang="en-US" altLang="zh-CN" sz="2000" b="0" dirty="0" smtClean="0"/>
              <a:t>(TP-DCS, master)</a:t>
            </a:r>
          </a:p>
          <a:p>
            <a:pPr marL="274320" marR="0" indent="-274320" algn="l" defTabSz="821531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2000" b="0" dirty="0" smtClean="0"/>
              <a:t>104 queries concurrently</a:t>
            </a:r>
          </a:p>
          <a:p>
            <a:pPr marL="274320" indent="-27432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000" b="0" dirty="0"/>
              <a:t>(</a:t>
            </a:r>
            <a:r>
              <a:rPr lang="en-US" altLang="zh-CN" sz="2000" b="0" dirty="0" smtClean="0"/>
              <a:t>8cpu, 64G, 1600SSD</a:t>
            </a:r>
            <a:r>
              <a:rPr lang="en-US" altLang="zh-CN" sz="2000" b="0" dirty="0"/>
              <a:t>) * </a:t>
            </a:r>
            <a:r>
              <a:rPr lang="en-US" altLang="zh-CN" sz="2000" b="0" dirty="0" smtClean="0"/>
              <a:t>4nodes</a:t>
            </a:r>
          </a:p>
          <a:p>
            <a:pPr marL="274320" indent="-27432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0" lang="en-US" altLang="zh-CN" sz="2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Kubernetes</a:t>
            </a:r>
            <a:r>
              <a:rPr kumimoji="0" lang="en-US" altLang="zh-CN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 1.13</a:t>
            </a:r>
          </a:p>
          <a:p>
            <a:pPr marL="274320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Driver: </a:t>
            </a:r>
            <a:r>
              <a:rPr lang="en-US" altLang="zh-CN" sz="2000" dirty="0" smtClean="0"/>
              <a:t>1cpu,4G; Executor: (</a:t>
            </a:r>
            <a:r>
              <a:rPr lang="en-US" altLang="zh-CN" sz="2000" dirty="0"/>
              <a:t>1cpu,4G)*</a:t>
            </a:r>
            <a:r>
              <a:rPr lang="en-US" altLang="zh-CN" sz="2000" dirty="0" smtClean="0"/>
              <a:t>5</a:t>
            </a:r>
            <a:endParaRPr lang="en-US" altLang="zh-CN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5724939" y="5112190"/>
            <a:ext cx="4430765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274320" indent="-27432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000" b="0" dirty="0" smtClean="0"/>
              <a:t>Volcano </a:t>
            </a:r>
            <a:r>
              <a:rPr lang="en-US" altLang="zh-CN" sz="2000" b="0" dirty="0"/>
              <a:t>(min-res): </a:t>
            </a:r>
            <a:r>
              <a:rPr lang="en-US" altLang="zh-CN" sz="2000" dirty="0" smtClean="0"/>
              <a:t>3.3cpu, 12G</a:t>
            </a:r>
            <a:endParaRPr lang="en-US" altLang="zh-CN" sz="2000" dirty="0"/>
          </a:p>
          <a:p>
            <a:pPr marL="274320" indent="-27432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000" b="0" dirty="0" err="1" smtClean="0"/>
              <a:t>Kubernetes</a:t>
            </a:r>
            <a:r>
              <a:rPr lang="en-US" altLang="zh-CN" sz="2000" b="0" dirty="0" smtClean="0"/>
              <a:t>: 1</a:t>
            </a:r>
            <a:r>
              <a:rPr lang="zh-CN" altLang="en-US" sz="2000" b="0" dirty="0" smtClean="0"/>
              <a:t> </a:t>
            </a:r>
            <a:r>
              <a:rPr lang="en-US" altLang="zh-CN" sz="2000" b="0" dirty="0" smtClean="0"/>
              <a:t>node for drivers</a:t>
            </a:r>
            <a:endParaRPr lang="zh-CN" altLang="en-US" sz="2000" b="0" dirty="0"/>
          </a:p>
        </p:txBody>
      </p:sp>
      <p:sp>
        <p:nvSpPr>
          <p:cNvPr id="8" name="圆角矩形标注 7"/>
          <p:cNvSpPr/>
          <p:nvPr/>
        </p:nvSpPr>
        <p:spPr>
          <a:xfrm>
            <a:off x="5781735" y="3721025"/>
            <a:ext cx="4827578" cy="1385485"/>
          </a:xfrm>
          <a:prstGeom prst="wedgeRoundRectCallout">
            <a:avLst>
              <a:gd name="adj1" fmla="val 4828"/>
              <a:gd name="adj2" fmla="val -60669"/>
              <a:gd name="adj3" fmla="val 16667"/>
            </a:avLst>
          </a:prstGeom>
          <a:noFill/>
          <a:ln w="6350" cap="flat">
            <a:solidFill>
              <a:srgbClr val="FF0000"/>
            </a:solidFill>
            <a:prstDash val="lg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182880" marR="0" indent="-18288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Max</a:t>
            </a:r>
            <a:r>
              <a:rPr kumimoji="0" lang="en-US" altLang="zh-CN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 26 concurrent queries </a:t>
            </a:r>
            <a:r>
              <a:rPr kumimoji="0" lang="en-US" altLang="zh-CN" i="0" u="none" strike="noStrike" cap="none" spc="0" normalizeH="0" dirty="0" smtClean="0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if no dedicated driver nodes</a:t>
            </a:r>
          </a:p>
          <a:p>
            <a:pPr marL="182880" marR="0" indent="-18288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~30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  <a:ea typeface="+mn-ea"/>
                <a:cs typeface="+mn-cs"/>
                <a:sym typeface="Helvetica Neue Medium"/>
              </a:rPr>
              <a:t>% </a:t>
            </a:r>
            <a:r>
              <a:rPr lang="en-US" altLang="zh-CN" dirty="0" smtClean="0">
                <a:latin typeface="+mn-lt"/>
                <a:ea typeface="+mn-ea"/>
                <a:cs typeface="+mn-cs"/>
                <a:sym typeface="Helvetica Neue Medium"/>
              </a:rPr>
              <a:t>performance improvement because of job level reservation</a:t>
            </a:r>
            <a:endParaRPr kumimoji="0" lang="zh-CN" altLang="en-US" i="0" u="none" strike="noStrike" cap="none" spc="0" normalizeH="0" baseline="0" dirty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3671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Community &amp; Integration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438650"/>
              </p:ext>
            </p:extLst>
          </p:nvPr>
        </p:nvGraphicFramePr>
        <p:xfrm>
          <a:off x="729175" y="1204719"/>
          <a:ext cx="10759924" cy="496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774"/>
                <a:gridCol w="1604282"/>
                <a:gridCol w="2358101"/>
                <a:gridCol w="3749767"/>
              </a:tblGrid>
              <a:tr h="4608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2"/>
                          </a:solidFill>
                        </a:rPr>
                        <a:t>Framework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2"/>
                          </a:solidFill>
                        </a:rPr>
                        <a:t>Status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2"/>
                          </a:solidFill>
                        </a:rPr>
                        <a:t>API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</a:rPr>
                        <a:t>Notes/URLs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</a:tr>
              <a:tr h="460877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MPI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Done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Volcano Job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hlinkClick r:id="rId2"/>
                        </a:rPr>
                        <a:t>Volcano</a:t>
                      </a:r>
                      <a:r>
                        <a:rPr lang="en-US" altLang="zh-CN" sz="1800" baseline="0" dirty="0" smtClean="0">
                          <a:hlinkClick r:id="rId2"/>
                        </a:rPr>
                        <a:t> </a:t>
                      </a:r>
                      <a:r>
                        <a:rPr lang="en-US" altLang="zh-CN" sz="1800" dirty="0" err="1" smtClean="0">
                          <a:hlinkClick r:id="rId2"/>
                        </a:rPr>
                        <a:t>mpi</a:t>
                      </a:r>
                      <a:r>
                        <a:rPr lang="en-US" altLang="zh-CN" sz="1800" dirty="0" smtClean="0">
                          <a:hlinkClick r:id="rId2"/>
                        </a:rPr>
                        <a:t>-sample</a:t>
                      </a:r>
                      <a:endParaRPr lang="zh-CN" altLang="en-US" sz="1800" dirty="0"/>
                    </a:p>
                  </a:txBody>
                  <a:tcPr/>
                </a:tc>
              </a:tr>
              <a:tr h="460877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Horovod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Done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Volcano Job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MPI</a:t>
                      </a:r>
                      <a:r>
                        <a:rPr lang="en-US" altLang="zh-CN" sz="1800" baseline="0" dirty="0" smtClean="0"/>
                        <a:t> example</a:t>
                      </a:r>
                      <a:endParaRPr lang="zh-CN" altLang="en-US" sz="1800" dirty="0"/>
                    </a:p>
                  </a:txBody>
                  <a:tcPr/>
                </a:tc>
              </a:tr>
              <a:tr h="460877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Kubeflow/</a:t>
                      </a:r>
                      <a:r>
                        <a:rPr lang="en-US" altLang="zh-CN" sz="1800" dirty="0" err="1" smtClean="0"/>
                        <a:t>tf</a:t>
                      </a:r>
                      <a:r>
                        <a:rPr lang="en-US" altLang="zh-CN" sz="1800" dirty="0" smtClean="0"/>
                        <a:t>-operator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Done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PodGroup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hlinkClick r:id="rId3"/>
                        </a:rPr>
                        <a:t>kubeflow/job-scheduling</a:t>
                      </a:r>
                      <a:endParaRPr lang="zh-CN" altLang="en-US" sz="1800" dirty="0"/>
                    </a:p>
                  </a:txBody>
                  <a:tcPr/>
                </a:tc>
              </a:tr>
              <a:tr h="460877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Kubeflow/arena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Done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Volcano Job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hlinkClick r:id="rId4"/>
                        </a:rPr>
                        <a:t>kubeflow/arena#188</a:t>
                      </a:r>
                      <a:endParaRPr lang="zh-CN" altLang="en-US" sz="1800" dirty="0"/>
                    </a:p>
                  </a:txBody>
                  <a:tcPr/>
                </a:tc>
              </a:tr>
              <a:tr h="460877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Spark-Operator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Done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PodGroup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hlinkClick r:id="rId5"/>
                        </a:rPr>
                        <a:t>spark-on-k8s-operator#599</a:t>
                      </a:r>
                      <a:endParaRPr lang="zh-CN" altLang="en-US" sz="1800" dirty="0"/>
                    </a:p>
                  </a:txBody>
                  <a:tcPr/>
                </a:tc>
              </a:tr>
              <a:tr h="606866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Spark on </a:t>
                      </a:r>
                      <a:r>
                        <a:rPr lang="en-US" altLang="zh-CN" sz="1800" dirty="0" err="1" smtClean="0"/>
                        <a:t>Kubernetes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On-going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PodGroup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hlinkClick r:id="rId6"/>
                        </a:rPr>
                        <a:t>Huawei-</a:t>
                      </a:r>
                      <a:r>
                        <a:rPr lang="en-US" altLang="zh-CN" sz="1800" dirty="0" err="1" smtClean="0">
                          <a:hlinkClick r:id="rId6"/>
                        </a:rPr>
                        <a:t>cloudnative</a:t>
                      </a:r>
                      <a:r>
                        <a:rPr lang="en-US" altLang="zh-CN" sz="1800" dirty="0" smtClean="0">
                          <a:hlinkClick r:id="rId6"/>
                        </a:rPr>
                        <a:t>/spark-on-volcano</a:t>
                      </a:r>
                      <a:endParaRPr lang="zh-CN" altLang="en-US" sz="1800" dirty="0"/>
                    </a:p>
                  </a:txBody>
                  <a:tcPr/>
                </a:tc>
              </a:tr>
              <a:tr h="460877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Cromwell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Done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Volcano Job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Hanwell</a:t>
                      </a:r>
                      <a:r>
                        <a:rPr lang="en-US" altLang="zh-CN" sz="1800" dirty="0" smtClean="0"/>
                        <a:t> at HC</a:t>
                      </a:r>
                      <a:endParaRPr lang="zh-CN" altLang="en-US" sz="1800" dirty="0"/>
                    </a:p>
                  </a:txBody>
                  <a:tcPr/>
                </a:tc>
              </a:tr>
              <a:tr h="460877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PaddlePaddle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Done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Volcano Job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ym typeface="Wingdings" panose="05000000000000000000" pitchFamily="2" charset="2"/>
                        </a:rPr>
                        <a:t>Blog is on-going</a:t>
                      </a:r>
                      <a:endParaRPr lang="zh-CN" altLang="en-US" sz="1800" dirty="0"/>
                    </a:p>
                  </a:txBody>
                  <a:tcPr/>
                </a:tc>
              </a:tr>
              <a:tr h="606866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Volcano</a:t>
                      </a:r>
                      <a:r>
                        <a:rPr lang="en-US" altLang="zh-CN" sz="1800" baseline="0" dirty="0" smtClean="0"/>
                        <a:t> Job,</a:t>
                      </a:r>
                    </a:p>
                    <a:p>
                      <a:r>
                        <a:rPr lang="en-US" altLang="zh-CN" sz="1800" baseline="0" dirty="0" smtClean="0"/>
                        <a:t>or </a:t>
                      </a:r>
                      <a:r>
                        <a:rPr lang="en-US" altLang="zh-CN" sz="1800" baseline="0" dirty="0" err="1" smtClean="0"/>
                        <a:t>PodGroup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76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Adopters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371041"/>
              </p:ext>
            </p:extLst>
          </p:nvPr>
        </p:nvGraphicFramePr>
        <p:xfrm>
          <a:off x="624696" y="1265280"/>
          <a:ext cx="10845119" cy="468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045"/>
                <a:gridCol w="1607244"/>
                <a:gridCol w="2162473"/>
                <a:gridCol w="4685357"/>
              </a:tblGrid>
              <a:tr h="5759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2"/>
                          </a:solidFill>
                        </a:rPr>
                        <a:t>Organization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2"/>
                          </a:solidFill>
                        </a:rPr>
                        <a:t>Contact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2"/>
                          </a:solidFill>
                        </a:rPr>
                        <a:t>Environment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</a:rPr>
                        <a:t>Description of Use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</a:tr>
              <a:tr h="437310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366D6"/>
                          </a:solidFill>
                          <a:effectLst/>
                          <a:hlinkClick r:id="rId2"/>
                        </a:rPr>
                        <a:t>Unisound</a:t>
                      </a:r>
                      <a:endParaRPr lang="en-US" sz="18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366D6"/>
                          </a:solidFill>
                          <a:effectLst/>
                          <a:hlinkClick r:id="rId3"/>
                        </a:rPr>
                        <a:t>@xieydd</a:t>
                      </a:r>
                      <a:endParaRPr lang="en-US" sz="18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Evaluation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Evaluation in ATLAS AI Platform</a:t>
                      </a:r>
                    </a:p>
                  </a:txBody>
                  <a:tcPr marL="82550" marR="82550" marT="38100" marB="38100" anchor="ctr"/>
                </a:tc>
              </a:tr>
              <a:tr h="1205270"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rgbClr val="0366D6"/>
                          </a:solidFill>
                          <a:effectLst/>
                          <a:hlinkClick r:id="rId4"/>
                        </a:rPr>
                        <a:t>BIBDR</a:t>
                      </a:r>
                      <a:endParaRPr lang="en-US" sz="1800" dirty="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366D6"/>
                          </a:solidFill>
                          <a:effectLst/>
                          <a:hlinkClick r:id="rId5"/>
                        </a:rPr>
                        <a:t>@felix5572</a:t>
                      </a:r>
                      <a:endParaRPr lang="en-US" sz="18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Evaluation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Scientific calculations in physics, materials , biology and chemistry. molecular dynamics simulation.</a:t>
                      </a:r>
                    </a:p>
                  </a:txBody>
                  <a:tcPr marL="82550" marR="82550" marT="38100" marB="38100" anchor="ctr"/>
                </a:tc>
              </a:tr>
              <a:tr h="821290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366D6"/>
                          </a:solidFill>
                          <a:effectLst/>
                          <a:hlinkClick r:id="rId6"/>
                        </a:rPr>
                        <a:t>caicloud</a:t>
                      </a:r>
                      <a:endParaRPr lang="en-US" sz="18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366D6"/>
                          </a:solidFill>
                          <a:effectLst/>
                          <a:hlinkClick r:id="rId7"/>
                        </a:rPr>
                        <a:t>@gaocegege</a:t>
                      </a:r>
                      <a:endParaRPr lang="en-US" sz="18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Evaluation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Scheduler for Distributed DL training Jobs</a:t>
                      </a:r>
                    </a:p>
                  </a:txBody>
                  <a:tcPr marL="82550" marR="82550" marT="38100" marB="38100" anchor="ctr"/>
                </a:tc>
              </a:tr>
              <a:tr h="821290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366D6"/>
                          </a:solidFill>
                          <a:effectLst/>
                          <a:hlinkClick r:id="rId8"/>
                        </a:rPr>
                        <a:t>Baidu</a:t>
                      </a:r>
                      <a:endParaRPr lang="en-US" sz="18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366D6"/>
                          </a:solidFill>
                          <a:effectLst/>
                          <a:hlinkClick r:id="rId9"/>
                        </a:rPr>
                        <a:t>@tizhou86</a:t>
                      </a:r>
                      <a:endParaRPr lang="en-US" sz="18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Testing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Scheduler for Deep Learning Platform to Optimize Performance</a:t>
                      </a:r>
                    </a:p>
                  </a:txBody>
                  <a:tcPr marL="82550" marR="82550" marT="38100" marB="38100" anchor="ctr"/>
                </a:tc>
              </a:tr>
              <a:tr h="82129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  <a:hlinkClick r:id="rId10"/>
                        </a:rPr>
                        <a:t>Huawei</a:t>
                      </a:r>
                      <a:endParaRPr lang="en-US" sz="1800" dirty="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  <a:hlinkClick r:id="rId11"/>
                        </a:rPr>
                        <a:t>@</a:t>
                      </a:r>
                      <a:r>
                        <a:rPr lang="en-US" sz="1800" dirty="0" err="1" smtClean="0">
                          <a:effectLst/>
                          <a:hlinkClick r:id="rId11"/>
                        </a:rPr>
                        <a:t>tsjsdbd</a:t>
                      </a:r>
                      <a:endParaRPr lang="en-US" sz="1800" dirty="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effectLst/>
                        </a:rPr>
                        <a:t>Production</a:t>
                      </a:r>
                      <a:endParaRPr lang="en-US" sz="1800" b="1" dirty="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effectLst/>
                        </a:rPr>
                        <a:t>Scheduler</a:t>
                      </a:r>
                      <a:r>
                        <a:rPr lang="en-US" sz="1800" baseline="0" dirty="0" smtClean="0">
                          <a:effectLst/>
                        </a:rPr>
                        <a:t> &amp; Job Management of AI Container Service and CCI</a:t>
                      </a:r>
                      <a:endParaRPr lang="en-US" sz="1800" dirty="0">
                        <a:effectLst/>
                      </a:endParaRPr>
                    </a:p>
                  </a:txBody>
                  <a:tcPr marL="82550" marR="82550" marT="38100" marB="381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95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zh-CN" sz="2400" dirty="0"/>
              <a:t>GPU Share/Topology</a:t>
            </a:r>
          </a:p>
          <a:p>
            <a:r>
              <a:rPr lang="en-US" altLang="zh-CN" sz="2400" dirty="0"/>
              <a:t>Job Management</a:t>
            </a:r>
          </a:p>
          <a:p>
            <a:r>
              <a:rPr lang="en-US" altLang="zh-CN" sz="2400" dirty="0"/>
              <a:t>Queue Management</a:t>
            </a:r>
          </a:p>
          <a:p>
            <a:r>
              <a:rPr lang="en-US" altLang="zh-CN" sz="2400" dirty="0"/>
              <a:t>Hierarchical Queue</a:t>
            </a:r>
          </a:p>
          <a:p>
            <a:r>
              <a:rPr lang="en-US" altLang="zh-CN" sz="2400" dirty="0"/>
              <a:t>Preemption/Reclaim</a:t>
            </a:r>
          </a:p>
          <a:p>
            <a:r>
              <a:rPr lang="en-US" altLang="zh-CN" sz="2400" dirty="0" smtClean="0"/>
              <a:t>……</a:t>
            </a:r>
            <a:endParaRPr lang="en-US" altLang="zh-CN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Pipeline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74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dirty="0"/>
              <a:t>SIG-Scheduling Co-Leader</a:t>
            </a:r>
          </a:p>
          <a:p>
            <a:pPr>
              <a:spcBef>
                <a:spcPts val="1200"/>
              </a:spcBef>
            </a:pPr>
            <a:r>
              <a:rPr lang="en-US" altLang="zh-CN" sz="2000" dirty="0"/>
              <a:t>CNCF Research User Group Tech Lead</a:t>
            </a:r>
          </a:p>
          <a:p>
            <a:pPr>
              <a:spcBef>
                <a:spcPts val="1200"/>
              </a:spcBef>
            </a:pPr>
            <a:r>
              <a:rPr lang="en-US" altLang="zh-CN" sz="2000" dirty="0" err="1"/>
              <a:t>Kubernetes</a:t>
            </a:r>
            <a:r>
              <a:rPr lang="en-US" altLang="zh-CN" sz="2000" dirty="0"/>
              <a:t> Machine Leaning Co-Lead (on-going)</a:t>
            </a:r>
          </a:p>
          <a:p>
            <a:pPr>
              <a:spcBef>
                <a:spcPts val="1200"/>
              </a:spcBef>
            </a:pPr>
            <a:r>
              <a:rPr lang="en-US" altLang="zh-CN" sz="2000" dirty="0" err="1"/>
              <a:t>Kubernetes</a:t>
            </a:r>
            <a:r>
              <a:rPr lang="en-US" altLang="zh-CN" sz="2000" dirty="0"/>
              <a:t> Maintainers</a:t>
            </a:r>
          </a:p>
          <a:p>
            <a:pPr>
              <a:spcBef>
                <a:spcPts val="1200"/>
              </a:spcBef>
            </a:pPr>
            <a:r>
              <a:rPr lang="en-US" altLang="zh-CN" sz="2000" dirty="0"/>
              <a:t>Volcano/</a:t>
            </a:r>
            <a:r>
              <a:rPr lang="en-US" altLang="zh-CN" sz="2000" dirty="0" err="1"/>
              <a:t>kube</a:t>
            </a:r>
            <a:r>
              <a:rPr lang="en-US" altLang="zh-CN" sz="2000" dirty="0"/>
              <a:t>-batch Creator</a:t>
            </a:r>
          </a:p>
          <a:p>
            <a:pPr>
              <a:spcBef>
                <a:spcPts val="1200"/>
              </a:spcBef>
            </a:pPr>
            <a:r>
              <a:rPr lang="en-US" altLang="zh-CN" sz="2000" dirty="0"/>
              <a:t>Expert at Huawei (now)</a:t>
            </a:r>
          </a:p>
          <a:p>
            <a:pPr>
              <a:spcBef>
                <a:spcPts val="1200"/>
              </a:spcBef>
            </a:pPr>
            <a:r>
              <a:rPr lang="en-US" altLang="zh-CN" sz="2000" dirty="0"/>
              <a:t>Ex-IBM Spectrum Symphony CE/L3 Team/Tech </a:t>
            </a:r>
            <a:r>
              <a:rPr lang="en-US" altLang="zh-CN" sz="2000" dirty="0" smtClean="0"/>
              <a:t>Lead</a:t>
            </a:r>
            <a:endParaRPr lang="en-US" altLang="zh-CN" sz="2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Da Ma (@k82cn)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39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48" y="694475"/>
            <a:ext cx="11946790" cy="514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80106" y="1337338"/>
            <a:ext cx="10551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hangingPunct="1"/>
            <a:r>
              <a:rPr lang="en-US" altLang="zh-CN" sz="4400" kern="1200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Volcano: A </a:t>
            </a:r>
            <a:r>
              <a:rPr lang="en-US" altLang="zh-CN" sz="4400" kern="1200" dirty="0" err="1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Kubernetes</a:t>
            </a:r>
            <a:r>
              <a:rPr lang="en-US" altLang="zh-CN" sz="4400" kern="1200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 Native </a:t>
            </a:r>
            <a:r>
              <a:rPr lang="en-US" altLang="zh-CN" sz="4400" kern="1200" dirty="0" smtClean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Batch System</a:t>
            </a:r>
            <a:endParaRPr lang="zh-CN" altLang="en-US" sz="4400" kern="1200" dirty="0">
              <a:solidFill>
                <a:srgbClr val="0070C0"/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Picture 2" descr="Avata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14"/>
          <a:stretch/>
        </p:blipFill>
        <p:spPr bwMode="auto">
          <a:xfrm>
            <a:off x="1777489" y="3087616"/>
            <a:ext cx="2834120" cy="187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85;p17"/>
          <p:cNvSpPr txBox="1">
            <a:spLocks/>
          </p:cNvSpPr>
          <p:nvPr/>
        </p:nvSpPr>
        <p:spPr>
          <a:xfrm>
            <a:off x="5491876" y="2573169"/>
            <a:ext cx="5902534" cy="2863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ctr">
            <a:no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666666"/>
                </a:solidFill>
                <a:uFillTx/>
                <a:latin typeface="Roboto Medium"/>
                <a:ea typeface="Roboto Medium"/>
                <a:cs typeface="Roboto Medium"/>
                <a:sym typeface="Roboto Medium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chemeClr val="accent2">
                    <a:lumOff val="21764"/>
                  </a:schemeClr>
                </a:solidFill>
                <a:uFillTx/>
                <a:latin typeface="Roboto Medium"/>
                <a:ea typeface="Roboto Medium"/>
                <a:cs typeface="Roboto Medium"/>
                <a:sym typeface="Roboto Medium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chemeClr val="accent2">
                    <a:lumOff val="21764"/>
                  </a:schemeClr>
                </a:solidFill>
                <a:uFillTx/>
                <a:latin typeface="Roboto Medium"/>
                <a:ea typeface="Roboto Medium"/>
                <a:cs typeface="Roboto Medium"/>
                <a:sym typeface="Roboto Medium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chemeClr val="accent2">
                    <a:lumOff val="21764"/>
                  </a:schemeClr>
                </a:solidFill>
                <a:uFillTx/>
                <a:latin typeface="Roboto Medium"/>
                <a:ea typeface="Roboto Medium"/>
                <a:cs typeface="Roboto Medium"/>
                <a:sym typeface="Roboto Medium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chemeClr val="accent2">
                    <a:lumOff val="21764"/>
                  </a:schemeClr>
                </a:solidFill>
                <a:uFillTx/>
                <a:latin typeface="Roboto Medium"/>
                <a:ea typeface="Roboto Medium"/>
                <a:cs typeface="Roboto Medium"/>
                <a:sym typeface="Roboto Medium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chemeClr val="accent2">
                    <a:lumOff val="21764"/>
                  </a:schemeClr>
                </a:solidFill>
                <a:uFillTx/>
                <a:latin typeface="Roboto Medium"/>
                <a:ea typeface="Roboto Medium"/>
                <a:cs typeface="Roboto Medium"/>
                <a:sym typeface="Roboto Medium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chemeClr val="accent2">
                    <a:lumOff val="21764"/>
                  </a:schemeClr>
                </a:solidFill>
                <a:uFillTx/>
                <a:latin typeface="Roboto Medium"/>
                <a:ea typeface="Roboto Medium"/>
                <a:cs typeface="Roboto Medium"/>
                <a:sym typeface="Roboto Medium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chemeClr val="accent2">
                    <a:lumOff val="21764"/>
                  </a:schemeClr>
                </a:solidFill>
                <a:uFillTx/>
                <a:latin typeface="Roboto Medium"/>
                <a:ea typeface="Roboto Medium"/>
                <a:cs typeface="Roboto Medium"/>
                <a:sym typeface="Roboto Medium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chemeClr val="accent2">
                    <a:lumOff val="21764"/>
                  </a:schemeClr>
                </a:solidFill>
                <a:uFillTx/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000" dirty="0" smtClean="0">
                <a:latin typeface="Helvetica"/>
              </a:rPr>
              <a:t>Website: </a:t>
            </a:r>
            <a:r>
              <a:rPr lang="en-US" sz="2000" dirty="0" smtClean="0">
                <a:latin typeface="Helvetica"/>
                <a:hlinkClick r:id="rId3"/>
              </a:rPr>
              <a:t>https://volcano.sh</a:t>
            </a:r>
            <a:r>
              <a:rPr lang="en-US" sz="2000" dirty="0" smtClean="0">
                <a:latin typeface="Helvetica"/>
              </a:rPr>
              <a:t> </a:t>
            </a:r>
            <a:br>
              <a:rPr lang="en-US" sz="2000" dirty="0" smtClean="0">
                <a:latin typeface="Helvetica"/>
              </a:rPr>
            </a:br>
            <a:r>
              <a:rPr lang="en-US" sz="2000" dirty="0" err="1" smtClean="0">
                <a:latin typeface="Helvetica"/>
              </a:rPr>
              <a:t>Github</a:t>
            </a:r>
            <a:r>
              <a:rPr lang="en-US" sz="2000" dirty="0" smtClean="0">
                <a:latin typeface="Helvetica"/>
              </a:rPr>
              <a:t>: </a:t>
            </a:r>
            <a:r>
              <a:rPr lang="en-US" sz="2000" dirty="0" smtClean="0">
                <a:latin typeface="Helvetica"/>
                <a:hlinkClick r:id="rId4"/>
              </a:rPr>
              <a:t>http://github.com/volcano-sh/volcano</a:t>
            </a:r>
            <a:r>
              <a:rPr lang="en-US" sz="2000" dirty="0" smtClean="0">
                <a:latin typeface="Helvetica"/>
              </a:rPr>
              <a:t/>
            </a:r>
            <a:br>
              <a:rPr lang="en-US" sz="2000" dirty="0" smtClean="0">
                <a:latin typeface="Helvetica"/>
              </a:rPr>
            </a:br>
            <a:r>
              <a:rPr lang="en-US" sz="2000" dirty="0" smtClean="0">
                <a:latin typeface="Helvetica"/>
              </a:rPr>
              <a:t>Twitter: </a:t>
            </a:r>
            <a:r>
              <a:rPr lang="en-US" sz="2000" dirty="0" smtClean="0">
                <a:latin typeface="Helvetica"/>
                <a:hlinkClick r:id="rId5"/>
              </a:rPr>
              <a:t>https://twitter.com/volcano_sh</a:t>
            </a:r>
            <a:r>
              <a:rPr lang="en-US" sz="2000" dirty="0" smtClean="0">
                <a:latin typeface="Helvetica"/>
              </a:rPr>
              <a:t> </a:t>
            </a:r>
            <a:br>
              <a:rPr lang="en-US" sz="2000" dirty="0" smtClean="0">
                <a:latin typeface="Helvetica"/>
              </a:rPr>
            </a:br>
            <a:r>
              <a:rPr lang="en-US" sz="2000" dirty="0" smtClean="0">
                <a:latin typeface="Helvetica"/>
              </a:rPr>
              <a:t>Slack: </a:t>
            </a:r>
            <a:r>
              <a:rPr lang="en-US" sz="2000" dirty="0" smtClean="0">
                <a:latin typeface="Helvetica"/>
                <a:hlinkClick r:id="rId6"/>
              </a:rPr>
              <a:t>http://volcano-sh.slack.com</a:t>
            </a:r>
            <a:r>
              <a:rPr lang="en-US" sz="2000" dirty="0" smtClean="0">
                <a:latin typeface="Helvetica"/>
              </a:rPr>
              <a:t> </a:t>
            </a:r>
            <a:br>
              <a:rPr lang="en-US" sz="2000" dirty="0" smtClean="0">
                <a:latin typeface="Helvetica"/>
              </a:rPr>
            </a:br>
            <a:r>
              <a:rPr lang="en-US" sz="2000" dirty="0" smtClean="0">
                <a:latin typeface="Helvetica"/>
              </a:rPr>
              <a:t>Email: </a:t>
            </a:r>
            <a:r>
              <a:rPr lang="en-US" sz="2000" dirty="0" smtClean="0">
                <a:latin typeface="Helvetica"/>
                <a:hlinkClick r:id="rId7"/>
              </a:rPr>
              <a:t>volcano-sh@googlegroups.com</a:t>
            </a:r>
            <a:r>
              <a:rPr lang="en-US" sz="2000" dirty="0" smtClean="0">
                <a:latin typeface="Helvetica"/>
              </a:rPr>
              <a:t> </a:t>
            </a:r>
            <a:endParaRPr lang="en-US" sz="2000" dirty="0"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3790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Overall Architecture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82" y="2228204"/>
            <a:ext cx="4820080" cy="3265697"/>
          </a:xfrm>
          <a:prstGeom prst="rect">
            <a:avLst/>
          </a:prstGeom>
        </p:spPr>
      </p:pic>
      <p:sp>
        <p:nvSpPr>
          <p:cNvPr id="5" name="Domain frameworks:…"/>
          <p:cNvSpPr txBox="1"/>
          <p:nvPr/>
        </p:nvSpPr>
        <p:spPr>
          <a:xfrm>
            <a:off x="5488560" y="1708075"/>
            <a:ext cx="6212475" cy="1846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 defTabSz="914400">
              <a:spcBef>
                <a:spcPts val="300"/>
              </a:spcBef>
              <a:spcAft>
                <a:spcPts val="600"/>
              </a:spcAft>
              <a:defRPr b="1"/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Domain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  <a:sym typeface="Arial"/>
              </a:rPr>
              <a:t> frameworks:</a:t>
            </a:r>
          </a:p>
          <a:p>
            <a:pPr marL="584200" lvl="1" indent="-457200" algn="l" defTabSz="914400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sz="1400" b="0" dirty="0">
                <a:solidFill>
                  <a:schemeClr val="tx1"/>
                </a:solidFill>
                <a:latin typeface="Arial"/>
                <a:cs typeface="Arial"/>
                <a:sym typeface="Arial"/>
              </a:rPr>
              <a:t>Deployment/Installation of framework in k8s</a:t>
            </a:r>
          </a:p>
          <a:p>
            <a:pPr marL="584200" lvl="1" indent="-457200" algn="l" defTabSz="914400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sz="1400" b="0" dirty="0">
                <a:solidFill>
                  <a:schemeClr val="tx1"/>
                </a:solidFill>
                <a:latin typeface="Arial"/>
                <a:cs typeface="Arial"/>
                <a:sym typeface="Arial"/>
              </a:rPr>
              <a:t>Map framework’s terms/concepts into common concept, e.g. Job, Queue</a:t>
            </a:r>
          </a:p>
          <a:p>
            <a:pPr marL="584200" lvl="1" indent="-457200" algn="l" defTabSz="914400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sz="1400" b="0" dirty="0">
                <a:solidFill>
                  <a:schemeClr val="tx1"/>
                </a:solidFill>
                <a:latin typeface="Arial"/>
                <a:cs typeface="Arial"/>
                <a:sym typeface="Arial"/>
              </a:rPr>
              <a:t>Enable related features for frameworks, e.g. gang-scheduling for </a:t>
            </a:r>
            <a:r>
              <a:rPr sz="1400" b="0" dirty="0" err="1">
                <a:solidFill>
                  <a:schemeClr val="tx1"/>
                </a:solidFill>
                <a:latin typeface="Arial"/>
                <a:cs typeface="Arial"/>
                <a:sym typeface="Arial"/>
              </a:rPr>
              <a:t>TensorFlow</a:t>
            </a:r>
            <a:r>
              <a:rPr sz="1400" b="0" dirty="0">
                <a:solidFill>
                  <a:schemeClr val="tx1"/>
                </a:solidFill>
                <a:latin typeface="Arial"/>
                <a:cs typeface="Arial"/>
                <a:sym typeface="Arial"/>
              </a:rPr>
              <a:t> training</a:t>
            </a:r>
          </a:p>
        </p:txBody>
      </p:sp>
      <p:sp>
        <p:nvSpPr>
          <p:cNvPr id="6" name="Common Service for high performance workload:…"/>
          <p:cNvSpPr txBox="1"/>
          <p:nvPr/>
        </p:nvSpPr>
        <p:spPr>
          <a:xfrm>
            <a:off x="5488560" y="4082718"/>
            <a:ext cx="5981255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 defTabSz="914400">
              <a:spcBef>
                <a:spcPts val="600"/>
              </a:spcBef>
              <a:spcAft>
                <a:spcPts val="600"/>
              </a:spcAft>
              <a:defRPr b="1"/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Common Service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  <a:sym typeface="Arial"/>
              </a:rPr>
              <a:t>for high performance workload:</a:t>
            </a:r>
          </a:p>
          <a:p>
            <a:pPr marL="584200" lvl="1" indent="-457200" algn="l" defTabSz="914400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sz="1400" b="0" dirty="0">
                <a:solidFill>
                  <a:schemeClr val="tx1"/>
                </a:solidFill>
                <a:latin typeface="Arial"/>
                <a:cs typeface="Arial"/>
                <a:sym typeface="Arial"/>
              </a:rPr>
              <a:t>Batch scheduling, e.g. fair-share, gang-scheduling</a:t>
            </a:r>
          </a:p>
          <a:p>
            <a:pPr marL="584200" lvl="1" indent="-457200" algn="l" defTabSz="914400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sz="1400" b="0" dirty="0">
                <a:solidFill>
                  <a:schemeClr val="tx1"/>
                </a:solidFill>
                <a:latin typeface="Arial"/>
                <a:cs typeface="Arial"/>
                <a:sym typeface="Arial"/>
              </a:rPr>
              <a:t>Enhanced job management, e.g. multiple pod template, </a:t>
            </a:r>
            <a:r>
              <a:rPr lang="en-US" sz="1400" b="0" dirty="0" smtClean="0">
                <a:solidFill>
                  <a:schemeClr val="tx1"/>
                </a:solidFill>
                <a:latin typeface="Arial"/>
                <a:cs typeface="Arial"/>
                <a:sym typeface="Arial"/>
              </a:rPr>
              <a:t>error handling</a:t>
            </a:r>
          </a:p>
          <a:p>
            <a:pPr marL="584200" lvl="1" indent="-457200" algn="l" defTabSz="914400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chemeClr val="tx1"/>
                </a:solidFill>
                <a:latin typeface="Arial"/>
                <a:cs typeface="Arial"/>
                <a:sym typeface="Arial"/>
              </a:rPr>
              <a:t>Accelerator, e.g. GPU, FPGA</a:t>
            </a:r>
            <a:endParaRPr sz="1400" b="0" dirty="0">
              <a:solidFill>
                <a:schemeClr val="tx1"/>
              </a:solidFill>
              <a:latin typeface="Arial"/>
              <a:cs typeface="Arial"/>
              <a:sym typeface="Arial"/>
            </a:endParaRPr>
          </a:p>
          <a:p>
            <a:pPr marL="584200" lvl="1" indent="-457200" algn="l" defTabSz="914400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 b="0" dirty="0" err="1" smtClean="0">
                <a:solidFill>
                  <a:schemeClr val="tx1"/>
                </a:solidFill>
                <a:latin typeface="Arial"/>
                <a:cs typeface="Arial"/>
                <a:sym typeface="Arial"/>
              </a:rPr>
              <a:t>kubectl</a:t>
            </a:r>
            <a:r>
              <a:rPr lang="en-US" sz="1400" b="0" dirty="0" smtClean="0">
                <a:solidFill>
                  <a:schemeClr val="tx1"/>
                </a:solidFill>
                <a:latin typeface="Arial"/>
                <a:cs typeface="Arial"/>
                <a:sym typeface="Arial"/>
              </a:rPr>
              <a:t> plugins, e.g. show Job/Queue information</a:t>
            </a:r>
            <a:endParaRPr sz="1400" b="0" dirty="0">
              <a:solidFill>
                <a:schemeClr val="tx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7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Volcano Architecture</a:t>
            </a:r>
            <a:endParaRPr lang="zh-CN" altLang="en-US" dirty="0"/>
          </a:p>
        </p:txBody>
      </p:sp>
      <p:sp>
        <p:nvSpPr>
          <p:cNvPr id="4" name="CustomShape 3"/>
          <p:cNvSpPr/>
          <p:nvPr/>
        </p:nvSpPr>
        <p:spPr>
          <a:xfrm>
            <a:off x="396010" y="4836805"/>
            <a:ext cx="6931813" cy="1116258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7104" tIns="17104" rIns="17104" bIns="17104"/>
          <a:lstStyle/>
          <a:p>
            <a:pPr marL="286110" indent="-285750" defTabSz="45729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pc="-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The policy in </a:t>
            </a:r>
            <a:r>
              <a:rPr lang="en-US" b="1" spc="-1" dirty="0" err="1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vc</a:t>
            </a:r>
            <a:r>
              <a:rPr lang="en-US" b="1" spc="-1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-scheduler</a:t>
            </a:r>
            <a:r>
              <a:rPr lang="en-US" spc="-1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spc="-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is pluggable, e.g. DRF, Priority, Gang</a:t>
            </a:r>
          </a:p>
          <a:p>
            <a:pPr marL="286110" indent="-285750" defTabSz="45729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spc="-1" dirty="0" err="1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vc</a:t>
            </a:r>
            <a:r>
              <a:rPr lang="en-US" b="1" spc="-1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-controllers</a:t>
            </a:r>
            <a:r>
              <a:rPr lang="en-US" spc="-1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spc="-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includes </a:t>
            </a:r>
            <a:r>
              <a:rPr lang="en-US" b="1" spc="-1" dirty="0" err="1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JobExController</a:t>
            </a:r>
            <a:r>
              <a:rPr lang="en-US" spc="-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, </a:t>
            </a:r>
            <a:r>
              <a:rPr lang="en-US" b="1" spc="-1" dirty="0" err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QueueController</a:t>
            </a:r>
            <a:endParaRPr lang="en-US" spc="-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86110" indent="-285750" defTabSz="45729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spc="-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Volcano handles high performance workload</a:t>
            </a:r>
            <a:endParaRPr lang="en-US" spc="-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7645511" y="1922125"/>
            <a:ext cx="4312312" cy="3996565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7104" tIns="17104" rIns="17104" bIns="17104"/>
          <a:lstStyle/>
          <a:p>
            <a:pPr marL="274320" indent="-274320" defTabSz="457291">
              <a:spcBef>
                <a:spcPts val="18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Kubectl</a:t>
            </a: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creates a </a:t>
            </a:r>
            <a:r>
              <a:rPr lang="en-US" b="1" i="1" spc="-1" dirty="0" err="1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JobEx</a:t>
            </a: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object in </a:t>
            </a:r>
            <a:r>
              <a:rPr lang="en-US" spc="-1" dirty="0" err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apiserver</a:t>
            </a: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if all admission passed</a:t>
            </a:r>
            <a:endParaRPr lang="en-US" spc="-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74320" indent="-274320" defTabSz="457291">
              <a:spcBef>
                <a:spcPts val="180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b="1" i="1" spc="-1" dirty="0" err="1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JobExController</a:t>
            </a:r>
            <a:r>
              <a:rPr lang="en-US" i="1" spc="-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create Pods based on its replicas and templates</a:t>
            </a:r>
            <a:endParaRPr lang="en-US" spc="-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74320" indent="-274320" defTabSz="457291">
              <a:spcBef>
                <a:spcPts val="18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spc="-1" dirty="0" err="1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vc</a:t>
            </a:r>
            <a:r>
              <a:rPr lang="en-US" b="1" spc="-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-scheduler</a:t>
            </a:r>
            <a:r>
              <a:rPr lang="en-US" spc="-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get the notification of Pod from </a:t>
            </a:r>
            <a:r>
              <a:rPr lang="en-US" spc="-1" dirty="0" err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apiserver</a:t>
            </a:r>
            <a:endParaRPr lang="en-US" spc="-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74320" indent="-274320" defTabSz="457291">
              <a:spcBef>
                <a:spcPts val="18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spc="-1" dirty="0" err="1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vc</a:t>
            </a:r>
            <a:r>
              <a:rPr lang="en-US" b="1" spc="-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-scheduler</a:t>
            </a:r>
            <a:r>
              <a:rPr lang="en-US" spc="-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chooses one host for the Pod of </a:t>
            </a:r>
            <a:r>
              <a:rPr lang="en-US" b="1" i="1" spc="-1" dirty="0" err="1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JobEx</a:t>
            </a:r>
            <a:r>
              <a:rPr lang="en-US" spc="-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based on its policy</a:t>
            </a:r>
            <a:endParaRPr lang="en-US" spc="-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74320" indent="-274320" defTabSz="457291">
              <a:spcBef>
                <a:spcPts val="18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kubelet</a:t>
            </a: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gets the notification of Pod from </a:t>
            </a:r>
            <a:r>
              <a:rPr lang="en-US" spc="-1" dirty="0" err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apiserver</a:t>
            </a: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; and then start the container</a:t>
            </a:r>
            <a:endParaRPr lang="en-US" spc="-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56892" y="1702150"/>
            <a:ext cx="6995346" cy="2389809"/>
            <a:chOff x="113903" y="1688057"/>
            <a:chExt cx="5524259" cy="1887244"/>
          </a:xfrm>
        </p:grpSpPr>
        <p:sp>
          <p:nvSpPr>
            <p:cNvPr id="7" name="Kuberntes"/>
            <p:cNvSpPr/>
            <p:nvPr/>
          </p:nvSpPr>
          <p:spPr>
            <a:xfrm>
              <a:off x="1252085" y="2716863"/>
              <a:ext cx="4386077" cy="843346"/>
            </a:xfrm>
            <a:prstGeom prst="roundRect">
              <a:avLst>
                <a:gd name="adj" fmla="val 9854"/>
              </a:avLst>
            </a:prstGeom>
            <a:solidFill>
              <a:srgbClr val="0068DA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 algn="ctr">
                <a:defRPr sz="3000">
                  <a:solidFill>
                    <a:srgbClr val="FFFFFF"/>
                  </a:solidFill>
                </a:defRPr>
              </a:lvl1pPr>
            </a:lstStyle>
            <a:p>
              <a:pPr defTabSz="914400" hangingPunct="0"/>
              <a:r>
                <a:rPr kern="0" dirty="0" smtClean="0">
                  <a:cs typeface="Arial"/>
                  <a:sym typeface="Arial"/>
                </a:rPr>
                <a:t>Kubern</a:t>
              </a:r>
              <a:r>
                <a:rPr lang="en-US" kern="0" dirty="0" smtClean="0">
                  <a:cs typeface="Arial"/>
                  <a:sym typeface="Arial"/>
                </a:rPr>
                <a:t>e</a:t>
              </a:r>
              <a:r>
                <a:rPr kern="0" dirty="0" smtClean="0">
                  <a:cs typeface="Arial"/>
                  <a:sym typeface="Arial"/>
                </a:rPr>
                <a:t>tes</a:t>
              </a:r>
              <a:endParaRPr kern="0" dirty="0">
                <a:cs typeface="Arial"/>
                <a:sym typeface="Arial"/>
              </a:endParaRPr>
            </a:p>
          </p:txBody>
        </p:sp>
        <p:sp>
          <p:nvSpPr>
            <p:cNvPr id="8" name="Google Shape;369;p38"/>
            <p:cNvSpPr/>
            <p:nvPr/>
          </p:nvSpPr>
          <p:spPr>
            <a:xfrm>
              <a:off x="5035091" y="2243473"/>
              <a:ext cx="3301" cy="476701"/>
            </a:xfrm>
            <a:prstGeom prst="line">
              <a:avLst/>
            </a:prstGeom>
            <a:ln>
              <a:solidFill>
                <a:srgbClr val="4472C4"/>
              </a:solidFill>
              <a:miter/>
              <a:headEnd type="triangle"/>
              <a:tailEnd type="triangle"/>
            </a:ln>
          </p:spPr>
          <p:txBody>
            <a:bodyPr lIns="0" tIns="0" rIns="0" bIns="0"/>
            <a:lstStyle/>
            <a:p>
              <a:pPr defTabSz="914400" hangingPunct="0"/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" name="Google Shape;370;p38"/>
            <p:cNvSpPr/>
            <p:nvPr/>
          </p:nvSpPr>
          <p:spPr>
            <a:xfrm>
              <a:off x="1582100" y="2199971"/>
              <a:ext cx="678902" cy="501001"/>
            </a:xfrm>
            <a:prstGeom prst="line">
              <a:avLst/>
            </a:prstGeom>
            <a:ln>
              <a:solidFill>
                <a:srgbClr val="4472C4"/>
              </a:solidFill>
              <a:miter/>
              <a:headEnd type="triangle"/>
              <a:tailEnd type="triangle"/>
            </a:ln>
          </p:spPr>
          <p:txBody>
            <a:bodyPr lIns="0" tIns="0" rIns="0" bIns="0"/>
            <a:lstStyle/>
            <a:p>
              <a:pPr defTabSz="914400" hangingPunct="0"/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" name="Google Shape;372;p38"/>
            <p:cNvSpPr/>
            <p:nvPr/>
          </p:nvSpPr>
          <p:spPr>
            <a:xfrm>
              <a:off x="938886" y="3030384"/>
              <a:ext cx="313201" cy="1"/>
            </a:xfrm>
            <a:prstGeom prst="line">
              <a:avLst/>
            </a:prstGeom>
            <a:ln>
              <a:solidFill>
                <a:srgbClr val="4472C4"/>
              </a:solidFill>
              <a:miter/>
              <a:headEnd type="triangle"/>
              <a:tailEnd type="triangle"/>
            </a:ln>
          </p:spPr>
          <p:txBody>
            <a:bodyPr lIns="0" tIns="0" rIns="0" bIns="0"/>
            <a:lstStyle/>
            <a:p>
              <a:pPr defTabSz="914400" hangingPunct="0"/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" name="Google Shape;376;p38"/>
            <p:cNvSpPr/>
            <p:nvPr/>
          </p:nvSpPr>
          <p:spPr>
            <a:xfrm>
              <a:off x="3487045" y="2178027"/>
              <a:ext cx="1" cy="544889"/>
            </a:xfrm>
            <a:prstGeom prst="line">
              <a:avLst/>
            </a:prstGeom>
            <a:ln>
              <a:solidFill>
                <a:srgbClr val="4472C4"/>
              </a:solidFill>
              <a:miter/>
              <a:headEnd type="triangle"/>
              <a:tailEnd type="triangle"/>
            </a:ln>
          </p:spPr>
          <p:txBody>
            <a:bodyPr lIns="0" tIns="0" rIns="0" bIns="0"/>
            <a:lstStyle/>
            <a:p>
              <a:pPr defTabSz="914400" hangingPunct="0"/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2" name="Google Shape;378;p38"/>
            <p:cNvGrpSpPr/>
            <p:nvPr/>
          </p:nvGrpSpPr>
          <p:grpSpPr>
            <a:xfrm>
              <a:off x="975817" y="2716863"/>
              <a:ext cx="238541" cy="179527"/>
              <a:chOff x="0" y="0"/>
              <a:chExt cx="238539" cy="179526"/>
            </a:xfrm>
          </p:grpSpPr>
          <p:sp>
            <p:nvSpPr>
              <p:cNvPr id="36" name="Oval"/>
              <p:cNvSpPr/>
              <p:nvPr/>
            </p:nvSpPr>
            <p:spPr>
              <a:xfrm>
                <a:off x="0" y="15929"/>
                <a:ext cx="238540" cy="147669"/>
              </a:xfrm>
              <a:prstGeom prst="ellipse">
                <a:avLst/>
              </a:prstGeom>
              <a:solidFill>
                <a:srgbClr val="7F7F7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914400" hangingPunct="0">
                  <a:defRPr sz="1100"/>
                </a:pPr>
                <a:endParaRPr sz="11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7" name="1"/>
              <p:cNvSpPr txBox="1"/>
              <p:nvPr/>
            </p:nvSpPr>
            <p:spPr>
              <a:xfrm>
                <a:off x="34932" y="0"/>
                <a:ext cx="168674" cy="1795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275" tIns="34275" rIns="34275" bIns="34275" numCol="1" anchor="ctr">
                <a:spAutoFit/>
              </a:bodyPr>
              <a:lstStyle>
                <a:lvl1pPr algn="ctr">
                  <a:defRPr sz="800">
                    <a:solidFill>
                      <a:srgbClr val="FFFFFF"/>
                    </a:solidFill>
                  </a:defRPr>
                </a:lvl1pPr>
              </a:lstStyle>
              <a:p>
                <a:pPr defTabSz="914400" hangingPunct="0"/>
                <a:r>
                  <a:rPr kern="0">
                    <a:cs typeface="Arial"/>
                    <a:sym typeface="Arial"/>
                  </a:rPr>
                  <a:t>1</a:t>
                </a:r>
              </a:p>
            </p:txBody>
          </p:sp>
        </p:grpSp>
        <p:grpSp>
          <p:nvGrpSpPr>
            <p:cNvPr id="13" name="Google Shape;379;p38"/>
            <p:cNvGrpSpPr/>
            <p:nvPr/>
          </p:nvGrpSpPr>
          <p:grpSpPr>
            <a:xfrm>
              <a:off x="1982946" y="2351009"/>
              <a:ext cx="238541" cy="179527"/>
              <a:chOff x="0" y="0"/>
              <a:chExt cx="238539" cy="179526"/>
            </a:xfrm>
          </p:grpSpPr>
          <p:sp>
            <p:nvSpPr>
              <p:cNvPr id="34" name="Oval"/>
              <p:cNvSpPr/>
              <p:nvPr/>
            </p:nvSpPr>
            <p:spPr>
              <a:xfrm>
                <a:off x="0" y="15929"/>
                <a:ext cx="238540" cy="147669"/>
              </a:xfrm>
              <a:prstGeom prst="ellipse">
                <a:avLst/>
              </a:prstGeom>
              <a:solidFill>
                <a:srgbClr val="7F7F7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914400" hangingPunct="0">
                  <a:defRPr sz="1100"/>
                </a:pPr>
                <a:endParaRPr sz="11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5" name="2"/>
              <p:cNvSpPr txBox="1"/>
              <p:nvPr/>
            </p:nvSpPr>
            <p:spPr>
              <a:xfrm>
                <a:off x="34932" y="0"/>
                <a:ext cx="168674" cy="1795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275" tIns="34275" rIns="34275" bIns="34275" numCol="1" anchor="ctr">
                <a:spAutoFit/>
              </a:bodyPr>
              <a:lstStyle>
                <a:lvl1pPr algn="ctr">
                  <a:defRPr sz="800">
                    <a:solidFill>
                      <a:srgbClr val="FFFFFF"/>
                    </a:solidFill>
                  </a:defRPr>
                </a:lvl1pPr>
              </a:lstStyle>
              <a:p>
                <a:pPr defTabSz="914400" hangingPunct="0"/>
                <a:r>
                  <a:rPr kern="0">
                    <a:cs typeface="Arial"/>
                    <a:sym typeface="Arial"/>
                  </a:rPr>
                  <a:t>2</a:t>
                </a:r>
              </a:p>
            </p:txBody>
          </p:sp>
        </p:grpSp>
        <p:grpSp>
          <p:nvGrpSpPr>
            <p:cNvPr id="14" name="Google Shape;380;p38"/>
            <p:cNvGrpSpPr/>
            <p:nvPr/>
          </p:nvGrpSpPr>
          <p:grpSpPr>
            <a:xfrm>
              <a:off x="3204776" y="2447417"/>
              <a:ext cx="238541" cy="179527"/>
              <a:chOff x="0" y="0"/>
              <a:chExt cx="238539" cy="179526"/>
            </a:xfrm>
          </p:grpSpPr>
          <p:sp>
            <p:nvSpPr>
              <p:cNvPr id="32" name="Oval"/>
              <p:cNvSpPr/>
              <p:nvPr/>
            </p:nvSpPr>
            <p:spPr>
              <a:xfrm>
                <a:off x="0" y="15929"/>
                <a:ext cx="238540" cy="147669"/>
              </a:xfrm>
              <a:prstGeom prst="ellipse">
                <a:avLst/>
              </a:prstGeom>
              <a:solidFill>
                <a:srgbClr val="7F7F7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914400" hangingPunct="0">
                  <a:defRPr sz="1100"/>
                </a:pPr>
                <a:endParaRPr sz="11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3" name="3"/>
              <p:cNvSpPr txBox="1"/>
              <p:nvPr/>
            </p:nvSpPr>
            <p:spPr>
              <a:xfrm>
                <a:off x="34932" y="0"/>
                <a:ext cx="168674" cy="1795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275" tIns="34275" rIns="34275" bIns="34275" numCol="1" anchor="ctr">
                <a:spAutoFit/>
              </a:bodyPr>
              <a:lstStyle>
                <a:lvl1pPr algn="ctr">
                  <a:defRPr sz="800">
                    <a:solidFill>
                      <a:srgbClr val="FFFFFF"/>
                    </a:solidFill>
                  </a:defRPr>
                </a:lvl1pPr>
              </a:lstStyle>
              <a:p>
                <a:pPr defTabSz="914400" hangingPunct="0"/>
                <a:r>
                  <a:rPr kern="0">
                    <a:cs typeface="Arial"/>
                    <a:sym typeface="Arial"/>
                  </a:rPr>
                  <a:t>3</a:t>
                </a:r>
              </a:p>
            </p:txBody>
          </p:sp>
        </p:grpSp>
        <p:grpSp>
          <p:nvGrpSpPr>
            <p:cNvPr id="15" name="Google Shape;381;p38"/>
            <p:cNvGrpSpPr/>
            <p:nvPr/>
          </p:nvGrpSpPr>
          <p:grpSpPr>
            <a:xfrm>
              <a:off x="4735484" y="2421812"/>
              <a:ext cx="238541" cy="179527"/>
              <a:chOff x="0" y="0"/>
              <a:chExt cx="238539" cy="179526"/>
            </a:xfrm>
          </p:grpSpPr>
          <p:sp>
            <p:nvSpPr>
              <p:cNvPr id="30" name="Oval"/>
              <p:cNvSpPr/>
              <p:nvPr/>
            </p:nvSpPr>
            <p:spPr>
              <a:xfrm>
                <a:off x="0" y="15929"/>
                <a:ext cx="238540" cy="147669"/>
              </a:xfrm>
              <a:prstGeom prst="ellipse">
                <a:avLst/>
              </a:prstGeom>
              <a:solidFill>
                <a:srgbClr val="7F7F7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914400" hangingPunct="0">
                  <a:defRPr sz="1100"/>
                </a:pPr>
                <a:endParaRPr sz="11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1" name="5"/>
              <p:cNvSpPr txBox="1"/>
              <p:nvPr/>
            </p:nvSpPr>
            <p:spPr>
              <a:xfrm>
                <a:off x="34932" y="0"/>
                <a:ext cx="168674" cy="1795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275" tIns="34275" rIns="34275" bIns="34275" numCol="1" anchor="ctr">
                <a:spAutoFit/>
              </a:bodyPr>
              <a:lstStyle>
                <a:lvl1pPr algn="ctr">
                  <a:defRPr sz="800">
                    <a:solidFill>
                      <a:srgbClr val="FFFFFF"/>
                    </a:solidFill>
                  </a:defRPr>
                </a:lvl1pPr>
              </a:lstStyle>
              <a:p>
                <a:pPr defTabSz="914400" hangingPunct="0"/>
                <a:r>
                  <a:rPr kern="0">
                    <a:cs typeface="Arial"/>
                    <a:sym typeface="Arial"/>
                  </a:rPr>
                  <a:t>5</a:t>
                </a:r>
              </a:p>
            </p:txBody>
          </p:sp>
        </p:grpSp>
        <p:grpSp>
          <p:nvGrpSpPr>
            <p:cNvPr id="16" name="Google Shape;382;p38"/>
            <p:cNvGrpSpPr/>
            <p:nvPr/>
          </p:nvGrpSpPr>
          <p:grpSpPr>
            <a:xfrm>
              <a:off x="3517705" y="2449650"/>
              <a:ext cx="238541" cy="179527"/>
              <a:chOff x="0" y="0"/>
              <a:chExt cx="238539" cy="179526"/>
            </a:xfrm>
          </p:grpSpPr>
          <p:sp>
            <p:nvSpPr>
              <p:cNvPr id="28" name="Oval"/>
              <p:cNvSpPr/>
              <p:nvPr/>
            </p:nvSpPr>
            <p:spPr>
              <a:xfrm>
                <a:off x="0" y="15929"/>
                <a:ext cx="238540" cy="147669"/>
              </a:xfrm>
              <a:prstGeom prst="ellipse">
                <a:avLst/>
              </a:prstGeom>
              <a:solidFill>
                <a:srgbClr val="7F7F7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914400" hangingPunct="0">
                  <a:defRPr sz="1100"/>
                </a:pPr>
                <a:endParaRPr sz="11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9" name="4"/>
              <p:cNvSpPr txBox="1"/>
              <p:nvPr/>
            </p:nvSpPr>
            <p:spPr>
              <a:xfrm>
                <a:off x="34932" y="0"/>
                <a:ext cx="168674" cy="1795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275" tIns="34275" rIns="34275" bIns="34275" numCol="1" anchor="ctr">
                <a:spAutoFit/>
              </a:bodyPr>
              <a:lstStyle>
                <a:lvl1pPr algn="ctr">
                  <a:defRPr sz="800">
                    <a:solidFill>
                      <a:srgbClr val="FFFFFF"/>
                    </a:solidFill>
                  </a:defRPr>
                </a:lvl1pPr>
              </a:lstStyle>
              <a:p>
                <a:pPr defTabSz="914400" hangingPunct="0"/>
                <a:r>
                  <a:rPr kern="0">
                    <a:cs typeface="Arial"/>
                    <a:sym typeface="Arial"/>
                  </a:rPr>
                  <a:t>4</a:t>
                </a:r>
              </a:p>
            </p:txBody>
          </p:sp>
        </p:grpSp>
        <p:sp>
          <p:nvSpPr>
            <p:cNvPr id="17" name="vk-controllers"/>
            <p:cNvSpPr/>
            <p:nvPr/>
          </p:nvSpPr>
          <p:spPr>
            <a:xfrm>
              <a:off x="968867" y="1882617"/>
              <a:ext cx="1312613" cy="269575"/>
            </a:xfrm>
            <a:prstGeom prst="roundRect">
              <a:avLst>
                <a:gd name="adj" fmla="val 18338"/>
              </a:avLst>
            </a:prstGeom>
            <a:solidFill>
              <a:srgbClr val="3DA6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defTabSz="914400" hangingPunct="0"/>
              <a:r>
                <a:rPr kern="0" dirty="0" err="1" smtClean="0">
                  <a:cs typeface="Arial"/>
                  <a:sym typeface="Arial"/>
                </a:rPr>
                <a:t>v</a:t>
              </a:r>
              <a:r>
                <a:rPr lang="en-US" kern="0" dirty="0" err="1" smtClean="0">
                  <a:cs typeface="Arial"/>
                  <a:sym typeface="Arial"/>
                </a:rPr>
                <a:t>c</a:t>
              </a:r>
              <a:r>
                <a:rPr kern="0" dirty="0" smtClean="0">
                  <a:cs typeface="Arial"/>
                  <a:sym typeface="Arial"/>
                </a:rPr>
                <a:t>-controllers</a:t>
              </a:r>
              <a:endParaRPr kern="0" dirty="0">
                <a:cs typeface="Arial"/>
                <a:sym typeface="Arial"/>
              </a:endParaRPr>
            </a:p>
          </p:txBody>
        </p:sp>
        <p:sp>
          <p:nvSpPr>
            <p:cNvPr id="18" name="vk-scheduler"/>
            <p:cNvSpPr/>
            <p:nvPr/>
          </p:nvSpPr>
          <p:spPr>
            <a:xfrm>
              <a:off x="2922539" y="1750979"/>
              <a:ext cx="1129014" cy="395293"/>
            </a:xfrm>
            <a:prstGeom prst="roundRect">
              <a:avLst>
                <a:gd name="adj" fmla="val 18185"/>
              </a:avLst>
            </a:prstGeom>
            <a:solidFill>
              <a:srgbClr val="3DA6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defTabSz="914400" hangingPunct="0"/>
              <a:r>
                <a:rPr kern="0" dirty="0" err="1" smtClean="0">
                  <a:cs typeface="Arial"/>
                  <a:sym typeface="Arial"/>
                </a:rPr>
                <a:t>v</a:t>
              </a:r>
              <a:r>
                <a:rPr lang="en-US" kern="0" dirty="0" err="1" smtClean="0">
                  <a:cs typeface="Arial"/>
                  <a:sym typeface="Arial"/>
                </a:rPr>
                <a:t>c</a:t>
              </a:r>
              <a:r>
                <a:rPr kern="0" dirty="0" smtClean="0">
                  <a:cs typeface="Arial"/>
                  <a:sym typeface="Arial"/>
                </a:rPr>
                <a:t>-scheduler</a:t>
              </a:r>
              <a:endParaRPr lang="en-US" kern="0" dirty="0" smtClean="0">
                <a:cs typeface="Arial"/>
                <a:sym typeface="Arial"/>
              </a:endParaRPr>
            </a:p>
            <a:p>
              <a:pPr defTabSz="914400" hangingPunct="0"/>
              <a:r>
                <a:rPr lang="en-US" sz="900" kern="0" dirty="0" smtClean="0">
                  <a:cs typeface="Arial"/>
                  <a:sym typeface="Arial"/>
                </a:rPr>
                <a:t>(</a:t>
              </a:r>
              <a:r>
                <a:rPr lang="en-US" sz="900" kern="0" dirty="0" err="1" smtClean="0">
                  <a:cs typeface="Arial"/>
                  <a:sym typeface="Arial"/>
                </a:rPr>
                <a:t>kube</a:t>
              </a:r>
              <a:r>
                <a:rPr lang="en-US" sz="900" kern="0" dirty="0" smtClean="0">
                  <a:cs typeface="Arial"/>
                  <a:sym typeface="Arial"/>
                </a:rPr>
                <a:t>-batch)</a:t>
              </a:r>
              <a:endParaRPr sz="900" kern="0" dirty="0">
                <a:cs typeface="Arial"/>
                <a:sym typeface="Arial"/>
              </a:endParaRPr>
            </a:p>
          </p:txBody>
        </p:sp>
        <p:sp>
          <p:nvSpPr>
            <p:cNvPr id="19" name="kubelet"/>
            <p:cNvSpPr/>
            <p:nvPr/>
          </p:nvSpPr>
          <p:spPr>
            <a:xfrm>
              <a:off x="4382851" y="1899750"/>
              <a:ext cx="1205214" cy="333227"/>
            </a:xfrm>
            <a:prstGeom prst="roundRect">
              <a:avLst>
                <a:gd name="adj" fmla="val 24939"/>
              </a:avLst>
            </a:prstGeom>
            <a:solidFill>
              <a:srgbClr val="0068DA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defTabSz="914400" hangingPunct="0"/>
              <a:r>
                <a:rPr kern="0">
                  <a:cs typeface="Arial"/>
                  <a:sym typeface="Arial"/>
                </a:rPr>
                <a:t>kubelet</a:t>
              </a:r>
            </a:p>
          </p:txBody>
        </p:sp>
        <p:sp>
          <p:nvSpPr>
            <p:cNvPr id="20" name="JobEx"/>
            <p:cNvSpPr/>
            <p:nvPr/>
          </p:nvSpPr>
          <p:spPr>
            <a:xfrm>
              <a:off x="1361975" y="2788545"/>
              <a:ext cx="904682" cy="271847"/>
            </a:xfrm>
            <a:prstGeom prst="roundRect">
              <a:avLst>
                <a:gd name="adj" fmla="val 18185"/>
              </a:avLst>
            </a:prstGeom>
            <a:solidFill>
              <a:srgbClr val="3DA6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defTabSz="914400" hangingPunct="0"/>
              <a:r>
                <a:rPr kern="0">
                  <a:cs typeface="Arial"/>
                  <a:sym typeface="Arial"/>
                </a:rPr>
                <a:t>JobEx</a:t>
              </a:r>
            </a:p>
          </p:txBody>
        </p:sp>
        <p:sp>
          <p:nvSpPr>
            <p:cNvPr id="21" name="Queue"/>
            <p:cNvSpPr/>
            <p:nvPr/>
          </p:nvSpPr>
          <p:spPr>
            <a:xfrm>
              <a:off x="1361975" y="3083660"/>
              <a:ext cx="904682" cy="271848"/>
            </a:xfrm>
            <a:prstGeom prst="roundRect">
              <a:avLst>
                <a:gd name="adj" fmla="val 18185"/>
              </a:avLst>
            </a:prstGeom>
            <a:solidFill>
              <a:srgbClr val="3DA6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defTabSz="914400" hangingPunct="0"/>
              <a:r>
                <a:rPr kern="0">
                  <a:cs typeface="Arial"/>
                  <a:sym typeface="Arial"/>
                </a:rPr>
                <a:t>Queue</a:t>
              </a:r>
            </a:p>
          </p:txBody>
        </p:sp>
        <p:sp>
          <p:nvSpPr>
            <p:cNvPr id="22" name="ETCD"/>
            <p:cNvSpPr/>
            <p:nvPr/>
          </p:nvSpPr>
          <p:spPr>
            <a:xfrm>
              <a:off x="4789625" y="3142300"/>
              <a:ext cx="726437" cy="306001"/>
            </a:xfrm>
            <a:prstGeom prst="rect">
              <a:avLst/>
            </a:prstGeom>
            <a:solidFill>
              <a:srgbClr val="011993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defTabSz="914400" hangingPunct="0"/>
              <a:r>
                <a:rPr sz="1400" kern="0" dirty="0">
                  <a:cs typeface="Arial"/>
                  <a:sym typeface="Arial"/>
                </a:rPr>
                <a:t>ETCD</a:t>
              </a:r>
            </a:p>
          </p:txBody>
        </p:sp>
        <p:sp>
          <p:nvSpPr>
            <p:cNvPr id="23" name="kubectl"/>
            <p:cNvSpPr/>
            <p:nvPr/>
          </p:nvSpPr>
          <p:spPr>
            <a:xfrm>
              <a:off x="113903" y="2852031"/>
              <a:ext cx="824984" cy="270708"/>
            </a:xfrm>
            <a:prstGeom prst="roundRect">
              <a:avLst>
                <a:gd name="adj" fmla="val 30699"/>
              </a:avLst>
            </a:prstGeom>
            <a:solidFill>
              <a:srgbClr val="0068DA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defTabSz="914400" hangingPunct="0"/>
              <a:r>
                <a:rPr kern="0">
                  <a:cs typeface="Arial"/>
                  <a:sym typeface="Arial"/>
                </a:rPr>
                <a:t>kubectl</a:t>
              </a:r>
            </a:p>
          </p:txBody>
        </p:sp>
        <p:sp>
          <p:nvSpPr>
            <p:cNvPr id="24" name="vkctl"/>
            <p:cNvSpPr/>
            <p:nvPr/>
          </p:nvSpPr>
          <p:spPr>
            <a:xfrm>
              <a:off x="113903" y="3305726"/>
              <a:ext cx="824984" cy="269575"/>
            </a:xfrm>
            <a:prstGeom prst="roundRect">
              <a:avLst>
                <a:gd name="adj" fmla="val 18338"/>
              </a:avLst>
            </a:prstGeom>
            <a:solidFill>
              <a:srgbClr val="3DA6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defTabSz="914400" hangingPunct="0"/>
              <a:r>
                <a:rPr kern="0">
                  <a:cs typeface="Arial"/>
                  <a:sym typeface="Arial"/>
                </a:rPr>
                <a:t>vkctl</a:t>
              </a:r>
            </a:p>
          </p:txBody>
        </p:sp>
        <p:sp>
          <p:nvSpPr>
            <p:cNvPr id="25" name="Google Shape;372;p38"/>
            <p:cNvSpPr/>
            <p:nvPr/>
          </p:nvSpPr>
          <p:spPr>
            <a:xfrm>
              <a:off x="938886" y="3455770"/>
              <a:ext cx="313201" cy="1"/>
            </a:xfrm>
            <a:prstGeom prst="line">
              <a:avLst/>
            </a:prstGeom>
            <a:ln>
              <a:solidFill>
                <a:srgbClr val="4472C4"/>
              </a:solidFill>
              <a:miter/>
              <a:headEnd type="triangle"/>
              <a:tailEnd type="triangle"/>
            </a:ln>
          </p:spPr>
          <p:txBody>
            <a:bodyPr lIns="0" tIns="0" rIns="0" bIns="0"/>
            <a:lstStyle/>
            <a:p>
              <a:pPr defTabSz="914400" hangingPunct="0"/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" name="singularity"/>
            <p:cNvSpPr/>
            <p:nvPr/>
          </p:nvSpPr>
          <p:spPr>
            <a:xfrm>
              <a:off x="4416302" y="1688057"/>
              <a:ext cx="583847" cy="269575"/>
            </a:xfrm>
            <a:prstGeom prst="roundRect">
              <a:avLst>
                <a:gd name="adj" fmla="val 18338"/>
              </a:avLst>
            </a:prstGeom>
            <a:solidFill>
              <a:srgbClr val="3DA6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pPr defTabSz="914400" hangingPunct="0"/>
              <a:r>
                <a:rPr kern="0">
                  <a:cs typeface="Arial"/>
                  <a:sym typeface="Arial"/>
                </a:rPr>
                <a:t>singularity</a:t>
              </a:r>
            </a:p>
          </p:txBody>
        </p:sp>
        <p:sp>
          <p:nvSpPr>
            <p:cNvPr id="27" name="topology"/>
            <p:cNvSpPr/>
            <p:nvPr/>
          </p:nvSpPr>
          <p:spPr>
            <a:xfrm>
              <a:off x="5020754" y="1688057"/>
              <a:ext cx="519157" cy="269575"/>
            </a:xfrm>
            <a:prstGeom prst="roundRect">
              <a:avLst>
                <a:gd name="adj" fmla="val 18338"/>
              </a:avLst>
            </a:prstGeom>
            <a:solidFill>
              <a:srgbClr val="3DA6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pPr defTabSz="914400" hangingPunct="0"/>
              <a:r>
                <a:rPr kern="0">
                  <a:cs typeface="Arial"/>
                  <a:sym typeface="Arial"/>
                </a:rPr>
                <a:t>topology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30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Scenarios: </a:t>
            </a:r>
            <a:r>
              <a:rPr lang="en-US" altLang="zh-CN" dirty="0" smtClean="0"/>
              <a:t>MPI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0"/>
          <a:stretch/>
        </p:blipFill>
        <p:spPr>
          <a:xfrm>
            <a:off x="6934850" y="1336212"/>
            <a:ext cx="4682802" cy="31659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5677" y="2379652"/>
            <a:ext cx="811348" cy="359713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mpirun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76770" y="1436231"/>
            <a:ext cx="1114585" cy="35971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 b="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w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orker_1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76770" y="3390778"/>
            <a:ext cx="1114585" cy="35971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worker_3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4662" y="2428546"/>
            <a:ext cx="1114585" cy="35971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 b="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w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orker_2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 flipV="1">
            <a:off x="1107025" y="1616088"/>
            <a:ext cx="1869745" cy="943421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直接箭头连接符 9"/>
          <p:cNvCxnSpPr>
            <a:stCxn id="5" idx="3"/>
            <a:endCxn id="7" idx="1"/>
          </p:cNvCxnSpPr>
          <p:nvPr/>
        </p:nvCxnSpPr>
        <p:spPr>
          <a:xfrm>
            <a:off x="1107025" y="2559509"/>
            <a:ext cx="1869745" cy="1011126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直接箭头连接符 10"/>
          <p:cNvCxnSpPr>
            <a:stCxn id="5" idx="3"/>
            <a:endCxn id="8" idx="1"/>
          </p:cNvCxnSpPr>
          <p:nvPr/>
        </p:nvCxnSpPr>
        <p:spPr>
          <a:xfrm>
            <a:off x="1107025" y="2559509"/>
            <a:ext cx="3467637" cy="48894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直接箭头连接符 11"/>
          <p:cNvCxnSpPr>
            <a:stCxn id="7" idx="0"/>
            <a:endCxn id="6" idx="2"/>
          </p:cNvCxnSpPr>
          <p:nvPr/>
        </p:nvCxnSpPr>
        <p:spPr>
          <a:xfrm flipV="1">
            <a:off x="3534063" y="1795944"/>
            <a:ext cx="0" cy="1594834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lgDash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直接箭头连接符 12"/>
          <p:cNvCxnSpPr>
            <a:stCxn id="8" idx="0"/>
            <a:endCxn id="6" idx="3"/>
          </p:cNvCxnSpPr>
          <p:nvPr/>
        </p:nvCxnSpPr>
        <p:spPr>
          <a:xfrm flipH="1" flipV="1">
            <a:off x="4091355" y="1616088"/>
            <a:ext cx="1040600" cy="812458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lgDash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直接箭头连接符 13"/>
          <p:cNvCxnSpPr>
            <a:stCxn id="8" idx="2"/>
            <a:endCxn id="7" idx="3"/>
          </p:cNvCxnSpPr>
          <p:nvPr/>
        </p:nvCxnSpPr>
        <p:spPr>
          <a:xfrm flipH="1">
            <a:off x="4091355" y="2788259"/>
            <a:ext cx="1040600" cy="782376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lgDash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右箭头 14"/>
          <p:cNvSpPr/>
          <p:nvPr/>
        </p:nvSpPr>
        <p:spPr>
          <a:xfrm>
            <a:off x="6229721" y="2141144"/>
            <a:ext cx="218596" cy="93451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68659" y="5010478"/>
            <a:ext cx="4420915" cy="975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14350" marR="0" indent="-51435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dirty="0" smtClean="0"/>
              <a:t>Multiple Pod Template</a:t>
            </a:r>
          </a:p>
          <a:p>
            <a:pPr marL="514350" marR="0" indent="-51435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dirty="0" smtClean="0"/>
              <a:t>Lifecycle Policy</a:t>
            </a:r>
            <a:endParaRPr kumimoji="0" lang="en-US" altLang="zh-CN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14350" marR="0" indent="-51435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dirty="0" smtClean="0"/>
              <a:t>Gang-scheduling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933378" y="5010478"/>
            <a:ext cx="7179507" cy="975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14350" marR="0" indent="-51435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 Neue"/>
                <a:cs typeface="Helvetica Neue"/>
                <a:sym typeface="Helvetica Neue"/>
              </a:rPr>
              <a:t>ssh</a:t>
            </a:r>
            <a:r>
              <a:rPr kumimoji="0" lang="en-US" altLang="zh-CN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 Neue"/>
                <a:cs typeface="Helvetica Neue"/>
                <a:sym typeface="Helvetica Neue"/>
              </a:rPr>
              <a:t> or</a:t>
            </a:r>
            <a:r>
              <a:rPr kumimoji="0" lang="en-US" altLang="zh-CN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zh-CN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 Neue"/>
                <a:cs typeface="Helvetica Neue"/>
                <a:sym typeface="Helvetica Neue"/>
              </a:rPr>
              <a:t>kubectl</a:t>
            </a:r>
            <a:endParaRPr kumimoji="0" lang="en-US" altLang="zh-CN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Helvetica Neue"/>
              <a:cs typeface="Helvetica Neue"/>
              <a:sym typeface="Helvetica Neue"/>
            </a:endParaRPr>
          </a:p>
          <a:p>
            <a:pPr marL="514350" marR="0" indent="-51435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 Neue"/>
                <a:cs typeface="Helvetica Neue"/>
                <a:sym typeface="Helvetica Neue"/>
              </a:rPr>
              <a:t>Complete job</a:t>
            </a:r>
            <a:r>
              <a:rPr kumimoji="0" lang="en-US" altLang="zh-CN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 Neue"/>
                <a:cs typeface="Helvetica Neue"/>
                <a:sym typeface="Helvetica Neue"/>
              </a:rPr>
              <a:t> when </a:t>
            </a:r>
            <a:r>
              <a:rPr kumimoji="0" lang="en-US" altLang="zh-CN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 Neue"/>
                <a:cs typeface="Helvetica Neue"/>
                <a:sym typeface="Helvetica Neue"/>
              </a:rPr>
              <a:t>mpirun</a:t>
            </a:r>
            <a:r>
              <a:rPr kumimoji="0" lang="en-US" altLang="zh-CN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 Neue"/>
                <a:cs typeface="Helvetica Neue"/>
                <a:sym typeface="Helvetica Neue"/>
              </a:rPr>
              <a:t> completed</a:t>
            </a:r>
          </a:p>
          <a:p>
            <a:pPr marL="514350" marR="0" indent="-51435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baseline="0" dirty="0" smtClean="0">
                <a:latin typeface="+mj-lt"/>
              </a:rPr>
              <a:t>Headless service</a:t>
            </a:r>
            <a:endParaRPr kumimoji="0" lang="zh-CN" altLang="en-US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3275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Scenarios: </a:t>
            </a:r>
            <a:r>
              <a:rPr lang="en-US" altLang="zh-CN" dirty="0" smtClean="0"/>
              <a:t>MPI</a:t>
            </a:r>
            <a:endParaRPr lang="en-US" altLang="zh-CN" dirty="0"/>
          </a:p>
        </p:txBody>
      </p:sp>
      <p:pic>
        <p:nvPicPr>
          <p:cNvPr id="4" name="Picture 2" descr="C:\Users\m00483107\AppData\Roaming\eSpace_Desktop\UserData\m00483107\imagefiles\E84730F8-0D97-4395-8206-DE94514C5A6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29" y="1443830"/>
            <a:ext cx="4988857" cy="471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m00483107\AppData\Roaming\eSpace_Desktop\UserData\m00483107\imagefiles\636F1F57-D449-4E19-84BC-8F495C4D26C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031" y="1449534"/>
            <a:ext cx="6136315" cy="218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5718031" y="3909816"/>
            <a:ext cx="613631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 algn="l" defTabSz="914400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2000" b="0" kern="1200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The workers are deleted by job controller because of </a:t>
            </a:r>
            <a:r>
              <a:rPr lang="en-US" altLang="zh-CN" sz="2000" b="0" kern="1200" dirty="0" err="1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sshd</a:t>
            </a:r>
            <a:endParaRPr lang="en-US" altLang="zh-CN" sz="2000" b="0" kern="1200" dirty="0" smtClean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274320" indent="-274320" algn="l" defTabSz="914400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2000" b="0" kern="1200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The pod of </a:t>
            </a:r>
            <a:r>
              <a:rPr lang="en-US" altLang="zh-CN" sz="2000" b="0" kern="1200" dirty="0" err="1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mpiexec</a:t>
            </a:r>
            <a:r>
              <a:rPr lang="en-US" altLang="zh-CN" sz="2000" b="0" kern="1200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/</a:t>
            </a:r>
            <a:r>
              <a:rPr lang="en-US" altLang="zh-CN" sz="2000" b="0" kern="1200" dirty="0" err="1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mpirun</a:t>
            </a:r>
            <a:r>
              <a:rPr lang="en-US" altLang="zh-CN" sz="2000" b="0" kern="1200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 will not be deleted for output</a:t>
            </a:r>
          </a:p>
          <a:p>
            <a:pPr marL="274320" indent="-274320" algn="l" defTabSz="914400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2000" b="0" kern="1200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The pod of </a:t>
            </a:r>
            <a:r>
              <a:rPr lang="en-US" altLang="zh-CN" sz="2000" b="0" kern="1200" dirty="0" err="1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mpiexec</a:t>
            </a:r>
            <a:r>
              <a:rPr lang="en-US" altLang="zh-CN" sz="2000" b="0" kern="1200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/</a:t>
            </a:r>
            <a:r>
              <a:rPr lang="en-US" altLang="zh-CN" sz="2000" b="0" kern="1200" dirty="0" err="1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mpirun</a:t>
            </a:r>
            <a:r>
              <a:rPr lang="en-US" altLang="zh-CN" sz="2000" b="0" kern="1200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 may restart few times because of network setup delay</a:t>
            </a:r>
          </a:p>
        </p:txBody>
      </p:sp>
    </p:spTree>
    <p:extLst>
      <p:ext uri="{BB962C8B-B14F-4D97-AF65-F5344CB8AC3E}">
        <p14:creationId xmlns:p14="http://schemas.microsoft.com/office/powerpoint/2010/main" val="227759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Scenarios</a:t>
            </a:r>
            <a:r>
              <a:rPr lang="en-US" altLang="zh-CN"/>
              <a:t>: </a:t>
            </a:r>
            <a:r>
              <a:rPr lang="en-US" altLang="zh-CN" smtClean="0"/>
              <a:t>Fair </a:t>
            </a:r>
            <a:r>
              <a:rPr lang="en-US" altLang="zh-CN" dirty="0" smtClean="0"/>
              <a:t>Share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41" y="1449534"/>
            <a:ext cx="10728733" cy="467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page_Image version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ts val="3440"/>
          </a:lnSpc>
          <a:defRPr kumimoji="1" sz="3200" dirty="0" err="1" smtClean="0">
            <a:solidFill>
              <a:srgbClr val="000000"/>
            </a:solidFill>
            <a:latin typeface="Arial" panose="020B0604020202020204" pitchFamily="34" charset="0"/>
            <a:ea typeface="Microsoft YaHei" panose="020B0503020204020204" pitchFamily="34" charset="-122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4" id="{9BC618F8-8E64-4400-8C40-D2BD64B3E9E7}" vid="{8A0887A8-4992-430D-A22B-387EB9C47738}"/>
    </a:ext>
  </a:extLst>
</a:theme>
</file>

<file path=ppt/theme/theme2.xml><?xml version="1.0" encoding="utf-8"?>
<a:theme xmlns:a="http://schemas.openxmlformats.org/drawingml/2006/main" name="Contents page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ts val="3440"/>
          </a:lnSpc>
          <a:defRPr kumimoji="1" sz="2200" dirty="0" err="1" smtClean="0">
            <a:solidFill>
              <a:srgbClr val="000000"/>
            </a:solidFill>
            <a:ea typeface="Microsoft YaHei" panose="020B0503020204020204" pitchFamily="34" charset="-122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4" id="{9BC618F8-8E64-4400-8C40-D2BD64B3E9E7}" vid="{7F965568-C178-49C0-A2C8-5456BA75CAF0}"/>
    </a:ext>
  </a:extLst>
</a:theme>
</file>

<file path=ppt/theme/theme3.xml><?xml version="1.0" encoding="utf-8"?>
<a:theme xmlns:a="http://schemas.openxmlformats.org/drawingml/2006/main" name="Chapter page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ts val="3440"/>
          </a:lnSpc>
          <a:defRPr kumimoji="1" dirty="0" err="1" smtClean="0">
            <a:solidFill>
              <a:srgbClr val="000000"/>
            </a:solidFill>
            <a:ea typeface="Microsoft YaHei" panose="020B0503020204020204" pitchFamily="34" charset="-122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4" id="{9BC618F8-8E64-4400-8C40-D2BD64B3E9E7}" vid="{7051439E-9303-4376-88EF-F87A0107B41A}"/>
    </a:ext>
  </a:extLst>
</a:theme>
</file>

<file path=ppt/theme/theme4.xml><?xml version="1.0" encoding="utf-8"?>
<a:theme xmlns:a="http://schemas.openxmlformats.org/drawingml/2006/main" name="End page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4800" dirty="0" err="1" smtClean="0">
            <a:solidFill>
              <a:srgbClr val="000000"/>
            </a:solidFill>
            <a:latin typeface="Arial" panose="020B0604020202020204" pitchFamily="34" charset="0"/>
            <a:ea typeface="Microsoft YaHei" panose="020B0503020204020204" pitchFamily="34" charset="-122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4" id="{9BC618F8-8E64-4400-8C40-D2BD64B3E9E7}" vid="{BA2AFB3B-5502-45F5-B8D6-00C3ECC5B1B5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</Template>
  <TotalTime>2435</TotalTime>
  <Words>659</Words>
  <Application>Microsoft Office PowerPoint</Application>
  <PresentationFormat>自定义</PresentationFormat>
  <Paragraphs>168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Helvetica Neue</vt:lpstr>
      <vt:lpstr>Helvetica Neue Medium</vt:lpstr>
      <vt:lpstr>Roboto Medium</vt:lpstr>
      <vt:lpstr>Microsoft YaHei</vt:lpstr>
      <vt:lpstr>Microsoft YaHei</vt:lpstr>
      <vt:lpstr>等线</vt:lpstr>
      <vt:lpstr>黑体</vt:lpstr>
      <vt:lpstr>Arial</vt:lpstr>
      <vt:lpstr>Calibri</vt:lpstr>
      <vt:lpstr>Helvetica</vt:lpstr>
      <vt:lpstr>Wingdings</vt:lpstr>
      <vt:lpstr>Cover page_Image version</vt:lpstr>
      <vt:lpstr>Contents page</vt:lpstr>
      <vt:lpstr>Chapter page</vt:lpstr>
      <vt:lpstr>End page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Mada (Klaus)</dc:creator>
  <cp:lastModifiedBy>Mada (Klaus)</cp:lastModifiedBy>
  <cp:revision>86</cp:revision>
  <dcterms:created xsi:type="dcterms:W3CDTF">2019-09-16T02:40:10Z</dcterms:created>
  <dcterms:modified xsi:type="dcterms:W3CDTF">2019-09-19T14:19:03Z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(3)8VElXKggkzEUIjHq92ySh7OgBdaj6gACQe7XjMfu2hWBxtmDbnS15/SgbZ0g/sgqLQ0aS7IA
QP3pqnyJ7YGn1BkP9zdQexJc17siUn/DMRXQAQBfSpcWAJ4sv1ZBSZ1b/bo27BgZFPp7hXuk
PJvQ+M3sOltqtjrYimCnYyK38Cl7XHy8gosv+65/kBsV1C1gp/QU5Feex5+VMsA4lvl71QLr
j6/fNoF6vzOdjh4eI9</vt:lpwstr>
  </property>
  <property fmtid="{D5CDD505-2E9C-101B-9397-08002B2CF9AE}" pid="3" name="_2015_ms_pID_7253431">
    <vt:lpwstr>csBvtqX7ig1IFFXJUHc8C8cPC6djbMQnUsUNaukXc/OB7nJDoV/LuE
DeTx6j4+v44Sugq1jWOvj6coxZKWuk8r7nkbU6BNWrlphx7fLgW/F/EJtEu7CQz5eCE8CESJ
NPWPhHSpOD6BgPOM6TtrEAKEFN2fhAnWLLfTKV8HmMk+Q0UGlMZZMZGtmaHf5Jn1Vq5kE9kM
+QTsmGz5BGcq4TPO9o1uXnLzgwFxTcq6Hf7P</vt:lpwstr>
  </property>
  <property fmtid="{D5CDD505-2E9C-101B-9397-08002B2CF9AE}" pid="4" name="_2015_ms_pID_7253432">
    <vt:lpwstr>Uw==</vt:lpwstr>
  </property>
</Properties>
</file>