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54"/>
  </p:notesMasterIdLst>
  <p:sldIdLst>
    <p:sldId id="256" r:id="rId2"/>
    <p:sldId id="257" r:id="rId3"/>
    <p:sldId id="258" r:id="rId4"/>
    <p:sldId id="270" r:id="rId5"/>
    <p:sldId id="276" r:id="rId6"/>
    <p:sldId id="277" r:id="rId7"/>
    <p:sldId id="291" r:id="rId8"/>
    <p:sldId id="259" r:id="rId9"/>
    <p:sldId id="274" r:id="rId10"/>
    <p:sldId id="271" r:id="rId11"/>
    <p:sldId id="318" r:id="rId12"/>
    <p:sldId id="294" r:id="rId13"/>
    <p:sldId id="295" r:id="rId14"/>
    <p:sldId id="263" r:id="rId15"/>
    <p:sldId id="286" r:id="rId16"/>
    <p:sldId id="287" r:id="rId17"/>
    <p:sldId id="264" r:id="rId18"/>
    <p:sldId id="278" r:id="rId19"/>
    <p:sldId id="280" r:id="rId20"/>
    <p:sldId id="312" r:id="rId21"/>
    <p:sldId id="281" r:id="rId22"/>
    <p:sldId id="292" r:id="rId23"/>
    <p:sldId id="293" r:id="rId24"/>
    <p:sldId id="265" r:id="rId25"/>
    <p:sldId id="282" r:id="rId26"/>
    <p:sldId id="297" r:id="rId27"/>
    <p:sldId id="296" r:id="rId28"/>
    <p:sldId id="298" r:id="rId29"/>
    <p:sldId id="313" r:id="rId30"/>
    <p:sldId id="283" r:id="rId31"/>
    <p:sldId id="300" r:id="rId32"/>
    <p:sldId id="316" r:id="rId33"/>
    <p:sldId id="301" r:id="rId34"/>
    <p:sldId id="315" r:id="rId35"/>
    <p:sldId id="299" r:id="rId36"/>
    <p:sldId id="266" r:id="rId37"/>
    <p:sldId id="267" r:id="rId38"/>
    <p:sldId id="288" r:id="rId39"/>
    <p:sldId id="289" r:id="rId40"/>
    <p:sldId id="290" r:id="rId41"/>
    <p:sldId id="303" r:id="rId42"/>
    <p:sldId id="302" r:id="rId43"/>
    <p:sldId id="307" r:id="rId44"/>
    <p:sldId id="308" r:id="rId45"/>
    <p:sldId id="309" r:id="rId46"/>
    <p:sldId id="306" r:id="rId47"/>
    <p:sldId id="310" r:id="rId48"/>
    <p:sldId id="317" r:id="rId49"/>
    <p:sldId id="311" r:id="rId50"/>
    <p:sldId id="304" r:id="rId51"/>
    <p:sldId id="305" r:id="rId52"/>
    <p:sldId id="269" r:id="rId5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532" autoAdjust="0"/>
    <p:restoredTop sz="79882" autoAdjust="0"/>
  </p:normalViewPr>
  <p:slideViewPr>
    <p:cSldViewPr>
      <p:cViewPr varScale="1">
        <p:scale>
          <a:sx n="89" d="100"/>
          <a:sy n="89" d="100"/>
        </p:scale>
        <p:origin x="-155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E3F3E-D8CE-4608-9B1F-6F827E41EBD5}" type="datetimeFigureOut">
              <a:rPr lang="pt-BR" smtClean="0"/>
              <a:t>30/09/2015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1F879-FC0B-4315-9D96-6EAED54823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58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1F879-FC0B-4315-9D96-6EAED548232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05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30/09/2015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30/09/2015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30/09/2015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30/09/2015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30/09/2015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30/09/2015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30/09/2015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30/09/2015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30/09/2015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30/09/2015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67DAEA2-1B19-492C-8106-A0AC74AED470}" type="datetimeFigureOut">
              <a:rPr lang="pt-BR" smtClean="0"/>
              <a:t>30/09/2015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67DAEA2-1B19-492C-8106-A0AC74AED470}" type="datetimeFigureOut">
              <a:rPr lang="pt-BR" smtClean="0"/>
              <a:t>30/09/2015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Estudo de caso: Sistemas Controladores de Versão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Estudo teórico e prático sobre </a:t>
            </a:r>
            <a:r>
              <a:rPr lang="pt-BR" dirty="0" err="1" smtClean="0"/>
              <a:t>SCVs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6303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 smtClean="0"/>
              <a:t>Para onde queremos ir...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509120"/>
            <a:ext cx="1265242" cy="1092326"/>
          </a:xfrm>
          <a:prstGeom prst="rect">
            <a:avLst/>
          </a:prstGeom>
        </p:spPr>
      </p:pic>
      <p:pic>
        <p:nvPicPr>
          <p:cNvPr id="5" name="Espaço Reservado para Conteúdo 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278" y="1898881"/>
            <a:ext cx="1357865" cy="1296144"/>
          </a:xfrm>
        </p:spPr>
      </p:pic>
      <p:pic>
        <p:nvPicPr>
          <p:cNvPr id="6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567" y="1556792"/>
            <a:ext cx="1224136" cy="1953708"/>
          </a:xfrm>
        </p:spPr>
      </p:pic>
    </p:spTree>
    <p:extLst>
      <p:ext uri="{BB962C8B-B14F-4D97-AF65-F5344CB8AC3E}">
        <p14:creationId xmlns:p14="http://schemas.microsoft.com/office/powerpoint/2010/main" val="81370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671" y="4365505"/>
            <a:ext cx="1379556" cy="1379556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 smtClean="0"/>
              <a:t>Ou...</a:t>
            </a:r>
            <a:endParaRPr lang="pt-BR" dirty="0"/>
          </a:p>
        </p:txBody>
      </p:sp>
      <p:pic>
        <p:nvPicPr>
          <p:cNvPr id="5" name="Espaço Reservado para Conteúdo 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278" y="1898881"/>
            <a:ext cx="1357865" cy="1296144"/>
          </a:xfrm>
        </p:spPr>
      </p:pic>
      <p:pic>
        <p:nvPicPr>
          <p:cNvPr id="6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567" y="1556792"/>
            <a:ext cx="1224136" cy="1953708"/>
          </a:xfrm>
        </p:spPr>
      </p:pic>
    </p:spTree>
    <p:extLst>
      <p:ext uri="{BB962C8B-B14F-4D97-AF65-F5344CB8AC3E}">
        <p14:creationId xmlns:p14="http://schemas.microsoft.com/office/powerpoint/2010/main" val="70550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Por que </a:t>
            </a:r>
            <a:r>
              <a:rPr lang="pt-BR" dirty="0" err="1" smtClean="0"/>
              <a:t>Git</a:t>
            </a:r>
            <a:r>
              <a:rPr lang="pt-BR" dirty="0" smtClean="0"/>
              <a:t> ou SVN?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Ferramentas modernas</a:t>
            </a:r>
          </a:p>
          <a:p>
            <a:endParaRPr lang="pt-BR" dirty="0" smtClean="0"/>
          </a:p>
          <a:p>
            <a:r>
              <a:rPr lang="pt-BR" dirty="0" smtClean="0"/>
              <a:t>Trabalham bem com cenários de linhas simultâneas de desenvolvimento</a:t>
            </a:r>
          </a:p>
          <a:p>
            <a:endParaRPr lang="pt-BR" dirty="0" smtClean="0"/>
          </a:p>
          <a:p>
            <a:r>
              <a:rPr lang="pt-BR" dirty="0" smtClean="0"/>
              <a:t>Bom desempenho</a:t>
            </a:r>
          </a:p>
          <a:p>
            <a:endParaRPr lang="pt-BR" dirty="0" smtClean="0"/>
          </a:p>
          <a:p>
            <a:r>
              <a:rPr lang="pt-BR" dirty="0" smtClean="0"/>
              <a:t>Seu uso é livre</a:t>
            </a:r>
          </a:p>
        </p:txBody>
      </p:sp>
    </p:spTree>
    <p:extLst>
      <p:ext uri="{BB962C8B-B14F-4D97-AF65-F5344CB8AC3E}">
        <p14:creationId xmlns:p14="http://schemas.microsoft.com/office/powerpoint/2010/main" val="409240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Por que </a:t>
            </a:r>
            <a:r>
              <a:rPr lang="pt-BR" dirty="0" err="1" smtClean="0"/>
              <a:t>Git</a:t>
            </a:r>
            <a:r>
              <a:rPr lang="pt-BR" dirty="0" smtClean="0"/>
              <a:t> ou SVN?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Comunidade e documentação forte</a:t>
            </a:r>
          </a:p>
          <a:p>
            <a:endParaRPr lang="pt-BR" dirty="0" smtClean="0"/>
          </a:p>
          <a:p>
            <a:r>
              <a:rPr lang="pt-BR" dirty="0" smtClean="0"/>
              <a:t>Utilização ampla no mercado</a:t>
            </a:r>
          </a:p>
          <a:p>
            <a:endParaRPr lang="pt-BR" dirty="0" smtClean="0"/>
          </a:p>
          <a:p>
            <a:r>
              <a:rPr lang="pt-BR" dirty="0" smtClean="0"/>
              <a:t>SVN </a:t>
            </a:r>
            <a:r>
              <a:rPr lang="pt-BR" dirty="0"/>
              <a:t>(</a:t>
            </a:r>
            <a:r>
              <a:rPr lang="pt-BR" dirty="0" err="1"/>
              <a:t>Subversion</a:t>
            </a:r>
            <a:r>
              <a:rPr lang="pt-BR" dirty="0"/>
              <a:t>): </a:t>
            </a:r>
            <a:r>
              <a:rPr lang="pt-BR" dirty="0" smtClean="0"/>
              <a:t>Projeto Apache</a:t>
            </a:r>
          </a:p>
          <a:p>
            <a:endParaRPr lang="pt-BR" dirty="0"/>
          </a:p>
          <a:p>
            <a:r>
              <a:rPr lang="pt-BR" dirty="0" err="1" smtClean="0"/>
              <a:t>Git</a:t>
            </a:r>
            <a:r>
              <a:rPr lang="pt-BR" dirty="0" smtClean="0"/>
              <a:t>: Desenvolvido pela comunidade </a:t>
            </a:r>
            <a:r>
              <a:rPr lang="pt-BR" dirty="0"/>
              <a:t>L</a:t>
            </a:r>
            <a:r>
              <a:rPr lang="pt-BR" dirty="0" smtClean="0"/>
              <a:t>inux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431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/>
          <a:lstStyle/>
          <a:p>
            <a:pPr algn="ctr"/>
            <a:r>
              <a:rPr lang="pt-BR" dirty="0" smtClean="0"/>
              <a:t>Contextualização histórica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534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SVN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pt-BR" dirty="0" smtClean="0"/>
              <a:t>O intuito principal era o de substituir o CVS para suprir erros que o mesmo apresentava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Começou seu desenvolvimento no ano 2000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2009 se tornou um projeto Apache</a:t>
            </a:r>
          </a:p>
        </p:txBody>
      </p:sp>
    </p:spTree>
    <p:extLst>
      <p:ext uri="{BB962C8B-B14F-4D97-AF65-F5344CB8AC3E}">
        <p14:creationId xmlns:p14="http://schemas.microsoft.com/office/powerpoint/2010/main" val="67403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 smtClean="0"/>
              <a:t>Git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pt-BR" dirty="0" smtClean="0"/>
              <a:t>O intuito principal foi o de substituir o </a:t>
            </a:r>
            <a:r>
              <a:rPr lang="pt-BR" dirty="0" err="1" smtClean="0"/>
              <a:t>BitKeeper</a:t>
            </a:r>
            <a:r>
              <a:rPr lang="pt-BR" dirty="0" smtClean="0"/>
              <a:t>, quando o mesmo se tornou pago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O projeto teve início com vários desenvolvedores do </a:t>
            </a:r>
            <a:r>
              <a:rPr lang="pt-BR" dirty="0" err="1" smtClean="0"/>
              <a:t>Kernel</a:t>
            </a:r>
            <a:r>
              <a:rPr lang="pt-BR" dirty="0" smtClean="0"/>
              <a:t> Linux inclusive o próprio Linus </a:t>
            </a:r>
            <a:r>
              <a:rPr lang="pt-BR" dirty="0"/>
              <a:t>Torvalds 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Sua primeira versão é de 2005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868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/>
          <a:lstStyle/>
          <a:p>
            <a:pPr algn="ctr"/>
            <a:r>
              <a:rPr lang="pt-BR" dirty="0" smtClean="0"/>
              <a:t>Terminologia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53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 smtClean="0"/>
              <a:t>Básica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algn="just"/>
            <a:r>
              <a:rPr lang="pt-BR" b="1" dirty="0" err="1" smtClean="0"/>
              <a:t>Versionar</a:t>
            </a:r>
            <a:r>
              <a:rPr lang="pt-BR" b="1" dirty="0" smtClean="0"/>
              <a:t>: </a:t>
            </a:r>
            <a:r>
              <a:rPr lang="pt-BR" dirty="0" smtClean="0"/>
              <a:t>ato de armazenar diferentes versões de um mesmo arquivo de computador;</a:t>
            </a:r>
            <a:endParaRPr lang="pt-BR" b="1" dirty="0" smtClean="0"/>
          </a:p>
          <a:p>
            <a:pPr algn="just"/>
            <a:endParaRPr lang="pt-BR" b="1" dirty="0" smtClean="0"/>
          </a:p>
          <a:p>
            <a:pPr algn="just"/>
            <a:r>
              <a:rPr lang="pt-BR" b="1" dirty="0" smtClean="0"/>
              <a:t>Repositório</a:t>
            </a:r>
            <a:r>
              <a:rPr lang="pt-BR" dirty="0" smtClean="0"/>
              <a:t>: é o local de armazenamento dos arquivos </a:t>
            </a:r>
            <a:r>
              <a:rPr lang="pt-BR" dirty="0" err="1" smtClean="0"/>
              <a:t>versionados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b="1" dirty="0" smtClean="0"/>
              <a:t>Versão</a:t>
            </a:r>
            <a:r>
              <a:rPr lang="pt-BR" dirty="0" smtClean="0"/>
              <a:t>: identificador único que representa o estado de um arquivo </a:t>
            </a:r>
            <a:r>
              <a:rPr lang="pt-BR" dirty="0" err="1" smtClean="0"/>
              <a:t>versionado</a:t>
            </a:r>
            <a:r>
              <a:rPr lang="pt-BR" dirty="0" smtClean="0"/>
              <a:t>; 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Revisão: </a:t>
            </a:r>
            <a:r>
              <a:rPr lang="pt-BR" dirty="0" smtClean="0"/>
              <a:t>versão que resulta de uma alteração em um arquivo </a:t>
            </a:r>
            <a:r>
              <a:rPr lang="pt-BR" dirty="0" err="1" smtClean="0"/>
              <a:t>versionado</a:t>
            </a:r>
            <a:r>
              <a:rPr lang="pt-BR" dirty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522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algn="just"/>
            <a:r>
              <a:rPr lang="pt-BR" b="1" dirty="0" err="1" smtClean="0"/>
              <a:t>Trunk</a:t>
            </a:r>
            <a:r>
              <a:rPr lang="pt-BR" b="1" dirty="0" smtClean="0"/>
              <a:t> (SVN)</a:t>
            </a:r>
            <a:r>
              <a:rPr lang="pt-BR" dirty="0" smtClean="0"/>
              <a:t>: linha principal de trabalho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err="1" smtClean="0"/>
              <a:t>Branch</a:t>
            </a:r>
            <a:r>
              <a:rPr lang="pt-BR" dirty="0" smtClean="0"/>
              <a:t>: linhas paralelas de trabalho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Master (</a:t>
            </a:r>
            <a:r>
              <a:rPr lang="pt-BR" b="1" dirty="0" err="1" smtClean="0"/>
              <a:t>Git</a:t>
            </a:r>
            <a:r>
              <a:rPr lang="pt-BR" b="1" dirty="0" smtClean="0"/>
              <a:t>)</a:t>
            </a:r>
            <a:r>
              <a:rPr lang="pt-BR" dirty="0" smtClean="0"/>
              <a:t>: é um </a:t>
            </a:r>
            <a:r>
              <a:rPr lang="pt-BR" dirty="0" err="1" smtClean="0"/>
              <a:t>branch</a:t>
            </a:r>
            <a:r>
              <a:rPr lang="pt-BR" dirty="0" smtClean="0"/>
              <a:t> que é utilizado como linha principal de trabalho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err="1" smtClean="0"/>
              <a:t>Tag</a:t>
            </a:r>
            <a:r>
              <a:rPr lang="pt-BR" dirty="0" smtClean="0"/>
              <a:t>: versão de código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err="1" smtClean="0"/>
              <a:t>Working</a:t>
            </a:r>
            <a:r>
              <a:rPr lang="pt-BR" b="1" dirty="0" smtClean="0"/>
              <a:t> </a:t>
            </a:r>
            <a:r>
              <a:rPr lang="pt-BR" b="1" dirty="0" err="1" smtClean="0"/>
              <a:t>Directory</a:t>
            </a:r>
            <a:r>
              <a:rPr lang="pt-BR" dirty="0" smtClean="0"/>
              <a:t>: área local de trabalho</a:t>
            </a:r>
          </a:p>
          <a:p>
            <a:pPr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12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pt-BR" dirty="0"/>
              <a:t>Cenário Atual</a:t>
            </a:r>
          </a:p>
          <a:p>
            <a:r>
              <a:rPr lang="pt-BR" dirty="0"/>
              <a:t>O que é um Sistema Controlador de Versão</a:t>
            </a:r>
          </a:p>
          <a:p>
            <a:r>
              <a:rPr lang="pt-BR" dirty="0"/>
              <a:t>Opções do mercado</a:t>
            </a:r>
          </a:p>
          <a:p>
            <a:r>
              <a:rPr lang="pt-BR" dirty="0"/>
              <a:t>Contextualização Histórica</a:t>
            </a:r>
          </a:p>
          <a:p>
            <a:r>
              <a:rPr lang="pt-BR" dirty="0"/>
              <a:t>Terminologia</a:t>
            </a:r>
          </a:p>
          <a:p>
            <a:r>
              <a:rPr lang="pt-BR" dirty="0" smtClean="0"/>
              <a:t>SVN</a:t>
            </a:r>
          </a:p>
          <a:p>
            <a:r>
              <a:rPr lang="pt-BR" dirty="0" err="1" smtClean="0"/>
              <a:t>Git</a:t>
            </a:r>
            <a:endParaRPr lang="pt-BR" dirty="0"/>
          </a:p>
          <a:p>
            <a:r>
              <a:rPr lang="pt-BR" dirty="0" smtClean="0"/>
              <a:t>Apresentação </a:t>
            </a:r>
            <a:r>
              <a:rPr lang="pt-BR" dirty="0"/>
              <a:t>Prática</a:t>
            </a:r>
          </a:p>
          <a:p>
            <a:r>
              <a:rPr lang="pt-BR" dirty="0"/>
              <a:t>Boas práticas</a:t>
            </a:r>
          </a:p>
          <a:p>
            <a:r>
              <a:rPr lang="pt-BR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22920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b="1" dirty="0" err="1"/>
              <a:t>Staging</a:t>
            </a:r>
            <a:r>
              <a:rPr lang="pt-BR" b="1" dirty="0"/>
              <a:t> </a:t>
            </a:r>
            <a:r>
              <a:rPr lang="pt-BR" b="1" dirty="0" err="1" smtClean="0"/>
              <a:t>Area</a:t>
            </a:r>
            <a:r>
              <a:rPr lang="pt-BR" dirty="0" smtClean="0"/>
              <a:t>: área intermediária antes do </a:t>
            </a:r>
            <a:r>
              <a:rPr lang="pt-BR" dirty="0" err="1" smtClean="0"/>
              <a:t>commit</a:t>
            </a:r>
            <a:r>
              <a:rPr lang="pt-BR" dirty="0" smtClean="0"/>
              <a:t> para o repositório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b="1" dirty="0"/>
              <a:t>Remote </a:t>
            </a:r>
            <a:r>
              <a:rPr lang="pt-BR" b="1" dirty="0" err="1" smtClean="0"/>
              <a:t>Repo</a:t>
            </a:r>
            <a:r>
              <a:rPr lang="pt-BR" b="1" dirty="0" smtClean="0"/>
              <a:t> (</a:t>
            </a:r>
            <a:r>
              <a:rPr lang="pt-BR" b="1" dirty="0" err="1" smtClean="0"/>
              <a:t>Git</a:t>
            </a:r>
            <a:r>
              <a:rPr lang="pt-BR" b="1" dirty="0" smtClean="0"/>
              <a:t>)</a:t>
            </a:r>
            <a:r>
              <a:rPr lang="pt-BR" dirty="0" smtClean="0"/>
              <a:t>: repositório utilizado para </a:t>
            </a:r>
            <a:r>
              <a:rPr lang="pt-BR" dirty="0" err="1" smtClean="0"/>
              <a:t>versionar</a:t>
            </a:r>
            <a:r>
              <a:rPr lang="pt-BR" dirty="0" smtClean="0"/>
              <a:t> o código remotamente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b="1" dirty="0"/>
              <a:t>Local </a:t>
            </a:r>
            <a:r>
              <a:rPr lang="pt-BR" b="1" dirty="0" err="1" smtClean="0"/>
              <a:t>repo</a:t>
            </a:r>
            <a:r>
              <a:rPr lang="pt-BR" b="1" dirty="0" smtClean="0"/>
              <a:t> (</a:t>
            </a:r>
            <a:r>
              <a:rPr lang="pt-BR" b="1" dirty="0" err="1" smtClean="0"/>
              <a:t>Git</a:t>
            </a:r>
            <a:r>
              <a:rPr lang="pt-BR" b="1" dirty="0" smtClean="0"/>
              <a:t>)</a:t>
            </a:r>
            <a:r>
              <a:rPr lang="pt-BR" dirty="0" smtClean="0"/>
              <a:t>: </a:t>
            </a:r>
            <a:r>
              <a:rPr lang="pt-BR" dirty="0"/>
              <a:t>repositório utilizado para </a:t>
            </a:r>
            <a:r>
              <a:rPr lang="pt-BR" dirty="0" err="1" smtClean="0"/>
              <a:t>versionar</a:t>
            </a:r>
            <a:r>
              <a:rPr lang="pt-BR" dirty="0" smtClean="0"/>
              <a:t> </a:t>
            </a:r>
            <a:r>
              <a:rPr lang="pt-BR" dirty="0"/>
              <a:t>o código </a:t>
            </a:r>
            <a:r>
              <a:rPr lang="pt-BR" dirty="0" smtClean="0"/>
              <a:t>localmente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b="1" dirty="0"/>
              <a:t>Head</a:t>
            </a:r>
          </a:p>
          <a:p>
            <a:pPr lvl="1" algn="just"/>
            <a:r>
              <a:rPr lang="pt-BR" b="1" dirty="0" smtClean="0"/>
              <a:t>SVN</a:t>
            </a:r>
            <a:r>
              <a:rPr lang="pt-BR" dirty="0" smtClean="0"/>
              <a:t>: revisão mais recente de um </a:t>
            </a:r>
            <a:r>
              <a:rPr lang="pt-BR" dirty="0" err="1" smtClean="0"/>
              <a:t>branch</a:t>
            </a:r>
            <a:r>
              <a:rPr lang="pt-BR" dirty="0" smtClean="0"/>
              <a:t> ou do </a:t>
            </a:r>
            <a:r>
              <a:rPr lang="pt-BR" dirty="0" err="1" smtClean="0"/>
              <a:t>trunk</a:t>
            </a:r>
            <a:endParaRPr lang="pt-BR" dirty="0"/>
          </a:p>
          <a:p>
            <a:pPr lvl="1" algn="just"/>
            <a:r>
              <a:rPr lang="pt-BR" b="1" dirty="0" err="1" smtClean="0"/>
              <a:t>Git</a:t>
            </a:r>
            <a:r>
              <a:rPr lang="pt-BR" dirty="0" smtClean="0"/>
              <a:t>: identificação de qual </a:t>
            </a:r>
            <a:r>
              <a:rPr lang="pt-BR" dirty="0" err="1" smtClean="0"/>
              <a:t>branch</a:t>
            </a:r>
            <a:r>
              <a:rPr lang="pt-BR" dirty="0" smtClean="0"/>
              <a:t> está sendo utilizado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07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Ações (SVN)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pt-BR" b="1" dirty="0" err="1" smtClean="0"/>
              <a:t>Check</a:t>
            </a:r>
            <a:r>
              <a:rPr lang="pt-BR" b="1" dirty="0" smtClean="0"/>
              <a:t> out</a:t>
            </a:r>
            <a:r>
              <a:rPr lang="pt-BR" dirty="0" smtClean="0"/>
              <a:t>: criar uma cópia do conteúdo que está no repositório (local/remoto) no local de trabalho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Update</a:t>
            </a:r>
            <a:r>
              <a:rPr lang="pt-BR" dirty="0" smtClean="0"/>
              <a:t>: atualizar os arquivos locais com eventuais alterações no repositório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err="1" smtClean="0"/>
              <a:t>Commit</a:t>
            </a:r>
            <a:r>
              <a:rPr lang="pt-BR" dirty="0" smtClean="0"/>
              <a:t>: </a:t>
            </a:r>
            <a:r>
              <a:rPr lang="pt-BR" dirty="0"/>
              <a:t>enviar para o repositório (local/remoto) as alterações locais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205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Ações (</a:t>
            </a:r>
            <a:r>
              <a:rPr lang="pt-BR" dirty="0" err="1" smtClean="0"/>
              <a:t>Git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algn="just"/>
            <a:r>
              <a:rPr lang="pt-BR" b="1" dirty="0" smtClean="0"/>
              <a:t>Clone</a:t>
            </a:r>
            <a:r>
              <a:rPr lang="pt-BR" dirty="0"/>
              <a:t>: criar uma cópia do conteúdo que está no </a:t>
            </a:r>
            <a:r>
              <a:rPr lang="pt-BR" dirty="0" smtClean="0"/>
              <a:t>repositório remoto. Cria um repositório local (similar ao </a:t>
            </a:r>
            <a:r>
              <a:rPr lang="pt-BR" dirty="0" err="1" smtClean="0"/>
              <a:t>check</a:t>
            </a:r>
            <a:r>
              <a:rPr lang="pt-BR" dirty="0" smtClean="0"/>
              <a:t> out)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err="1" smtClean="0"/>
              <a:t>Commit</a:t>
            </a:r>
            <a:r>
              <a:rPr lang="pt-BR" dirty="0"/>
              <a:t>: </a:t>
            </a:r>
            <a:r>
              <a:rPr lang="pt-BR" dirty="0" smtClean="0"/>
              <a:t>enviar </a:t>
            </a:r>
            <a:r>
              <a:rPr lang="pt-BR" dirty="0"/>
              <a:t>para o </a:t>
            </a:r>
            <a:r>
              <a:rPr lang="pt-BR" dirty="0" smtClean="0"/>
              <a:t>repositório local </a:t>
            </a:r>
            <a:r>
              <a:rPr lang="pt-BR" dirty="0"/>
              <a:t>as alterações </a:t>
            </a:r>
            <a:r>
              <a:rPr lang="pt-BR" dirty="0" smtClean="0"/>
              <a:t>locais feitas no diretório de trabalho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err="1" smtClean="0"/>
              <a:t>Push</a:t>
            </a:r>
            <a:r>
              <a:rPr lang="pt-BR" dirty="0" smtClean="0"/>
              <a:t>: enviar para o repositório remoto as alterações que estão no repositório local</a:t>
            </a:r>
          </a:p>
          <a:p>
            <a:pPr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6496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 smtClean="0"/>
              <a:t>Ações (</a:t>
            </a:r>
            <a:r>
              <a:rPr lang="pt-BR" dirty="0" err="1" smtClean="0"/>
              <a:t>Git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pt-BR" b="1" dirty="0" err="1"/>
              <a:t>Pull</a:t>
            </a:r>
            <a:r>
              <a:rPr lang="pt-BR" dirty="0"/>
              <a:t>: </a:t>
            </a:r>
            <a:r>
              <a:rPr lang="pt-BR" dirty="0" smtClean="0"/>
              <a:t>atualizar </a:t>
            </a:r>
            <a:r>
              <a:rPr lang="pt-BR" dirty="0"/>
              <a:t>o repositório local com alterações feitas no repositório remoto</a:t>
            </a:r>
          </a:p>
          <a:p>
            <a:pPr algn="just"/>
            <a:endParaRPr lang="pt-BR" dirty="0"/>
          </a:p>
          <a:p>
            <a:pPr algn="just"/>
            <a:r>
              <a:rPr lang="pt-BR" b="1" dirty="0" err="1"/>
              <a:t>Fetch</a:t>
            </a:r>
            <a:r>
              <a:rPr lang="pt-BR" dirty="0"/>
              <a:t>: similar ao </a:t>
            </a:r>
            <a:r>
              <a:rPr lang="pt-BR" dirty="0" err="1"/>
              <a:t>pull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b="1" dirty="0" smtClean="0"/>
              <a:t>Merge</a:t>
            </a:r>
            <a:r>
              <a:rPr lang="pt-BR" dirty="0" smtClean="0"/>
              <a:t>: ação manual ou automática de unir o código feito em duas linhas de trabalho paralelo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644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/>
          <a:lstStyle/>
          <a:p>
            <a:pPr algn="ctr"/>
            <a:r>
              <a:rPr lang="pt-BR" dirty="0" smtClean="0"/>
              <a:t>SVN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53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Arquitetura centralizada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2" y="1844824"/>
            <a:ext cx="6746596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42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básico</a:t>
            </a:r>
            <a:endParaRPr lang="pt-B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5736" y="2060848"/>
            <a:ext cx="3977955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7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 de </a:t>
            </a:r>
            <a:r>
              <a:rPr lang="pt-BR" dirty="0" err="1" smtClean="0"/>
              <a:t>branches</a:t>
            </a:r>
            <a:r>
              <a:rPr lang="pt-BR" dirty="0" smtClean="0"/>
              <a:t> e revisões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92896"/>
            <a:ext cx="8788920" cy="3240360"/>
          </a:xfrm>
        </p:spPr>
      </p:pic>
    </p:spTree>
    <p:extLst>
      <p:ext uri="{BB962C8B-B14F-4D97-AF65-F5344CB8AC3E}">
        <p14:creationId xmlns:p14="http://schemas.microsoft.com/office/powerpoint/2010/main" val="376753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 smtClean="0"/>
              <a:t>Fluxo de trabalho</a:t>
            </a:r>
            <a:endParaRPr lang="pt-B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5776" y="1628800"/>
            <a:ext cx="3888432" cy="5089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33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/>
          <a:lstStyle/>
          <a:p>
            <a:pPr algn="ctr"/>
            <a:r>
              <a:rPr lang="pt-BR" dirty="0" err="1" smtClean="0"/>
              <a:t>Git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632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/>
          <a:lstStyle/>
          <a:p>
            <a:pPr algn="ctr"/>
            <a:r>
              <a:rPr lang="pt-BR" dirty="0" smtClean="0"/>
              <a:t>Cenário Atual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22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Arquitetura distribuída</a:t>
            </a:r>
            <a:endParaRPr lang="pt-BR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3728" y="1628800"/>
            <a:ext cx="4392488" cy="508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25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básico  </a:t>
            </a:r>
            <a:endParaRPr lang="pt-B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7744" y="1556792"/>
            <a:ext cx="4464496" cy="525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49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básico </a:t>
            </a:r>
          </a:p>
        </p:txBody>
      </p:sp>
      <p:pic>
        <p:nvPicPr>
          <p:cNvPr id="1026" name="Picture 2" descr="C:\Users\mollivier\Desktop\git-transp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84784"/>
            <a:ext cx="5544616" cy="524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966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 </a:t>
            </a:r>
            <a:r>
              <a:rPr lang="pt-BR" dirty="0"/>
              <a:t>de </a:t>
            </a:r>
            <a:r>
              <a:rPr lang="pt-BR" dirty="0" err="1"/>
              <a:t>branches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556792"/>
            <a:ext cx="3960440" cy="5248444"/>
          </a:xfrm>
        </p:spPr>
      </p:pic>
    </p:spTree>
    <p:extLst>
      <p:ext uri="{BB962C8B-B14F-4D97-AF65-F5344CB8AC3E}">
        <p14:creationId xmlns:p14="http://schemas.microsoft.com/office/powerpoint/2010/main" val="33990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</a:t>
            </a:r>
            <a:r>
              <a:rPr lang="pt-BR" dirty="0" smtClean="0"/>
              <a:t>revisões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1922462"/>
            <a:ext cx="7366000" cy="4330700"/>
          </a:xfrm>
        </p:spPr>
      </p:pic>
    </p:spTree>
    <p:extLst>
      <p:ext uri="{BB962C8B-B14F-4D97-AF65-F5344CB8AC3E}">
        <p14:creationId xmlns:p14="http://schemas.microsoft.com/office/powerpoint/2010/main" val="304407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Fluxo </a:t>
            </a:r>
            <a:r>
              <a:rPr lang="pt-BR" dirty="0" smtClean="0"/>
              <a:t>de </a:t>
            </a:r>
            <a:r>
              <a:rPr lang="pt-BR" dirty="0" smtClean="0"/>
              <a:t>trabalho</a:t>
            </a:r>
            <a:endParaRPr lang="pt-B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56792"/>
            <a:ext cx="3528392" cy="518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7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/>
          <a:lstStyle/>
          <a:p>
            <a:pPr algn="ctr"/>
            <a:r>
              <a:rPr lang="pt-BR" dirty="0" smtClean="0"/>
              <a:t>Apresentação prática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53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/>
          <a:lstStyle/>
          <a:p>
            <a:pPr algn="ctr"/>
            <a:r>
              <a:rPr lang="pt-BR" dirty="0" smtClean="0"/>
              <a:t>Boas práticas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53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Boas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Sempre verificar se existem atualizações dos repositórios remotos (</a:t>
            </a:r>
            <a:r>
              <a:rPr lang="pt-BR" dirty="0" err="1"/>
              <a:t>update</a:t>
            </a:r>
            <a:r>
              <a:rPr lang="pt-BR" dirty="0"/>
              <a:t>, </a:t>
            </a:r>
            <a:r>
              <a:rPr lang="pt-BR" dirty="0" err="1"/>
              <a:t>pull</a:t>
            </a:r>
            <a:r>
              <a:rPr lang="pt-BR" dirty="0"/>
              <a:t>, </a:t>
            </a:r>
            <a:r>
              <a:rPr lang="pt-BR" dirty="0" err="1"/>
              <a:t>fetch</a:t>
            </a:r>
            <a:r>
              <a:rPr lang="pt-BR" dirty="0"/>
              <a:t> </a:t>
            </a:r>
            <a:r>
              <a:rPr lang="pt-BR" dirty="0" err="1"/>
              <a:t>etc</a:t>
            </a:r>
            <a:r>
              <a:rPr lang="pt-BR" dirty="0"/>
              <a:t>)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Não deixar acumular muitas alterações sem </a:t>
            </a:r>
            <a:r>
              <a:rPr lang="pt-BR" dirty="0" err="1" smtClean="0"/>
              <a:t>versionar</a:t>
            </a:r>
            <a:r>
              <a:rPr lang="pt-BR" dirty="0" smtClean="0"/>
              <a:t>. </a:t>
            </a:r>
          </a:p>
          <a:p>
            <a:pPr lvl="1"/>
            <a:r>
              <a:rPr lang="pt-BR" dirty="0" smtClean="0"/>
              <a:t>Pequenos </a:t>
            </a:r>
            <a:r>
              <a:rPr lang="pt-BR" dirty="0" err="1" smtClean="0"/>
              <a:t>commits</a:t>
            </a:r>
            <a:endParaRPr lang="pt-BR" dirty="0" smtClean="0"/>
          </a:p>
          <a:p>
            <a:pPr lvl="1"/>
            <a:r>
              <a:rPr lang="pt-BR" dirty="0" smtClean="0"/>
              <a:t>O mesmo vale entre repositórios (local e remoto)</a:t>
            </a:r>
          </a:p>
        </p:txBody>
      </p:sp>
    </p:spTree>
    <p:extLst>
      <p:ext uri="{BB962C8B-B14F-4D97-AF65-F5344CB8AC3E}">
        <p14:creationId xmlns:p14="http://schemas.microsoft.com/office/powerpoint/2010/main" val="201667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Boas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pt-BR" dirty="0" smtClean="0"/>
              <a:t>Efetuar testes de regressão a cada merge</a:t>
            </a:r>
          </a:p>
          <a:p>
            <a:endParaRPr lang="pt-BR" dirty="0" smtClean="0"/>
          </a:p>
          <a:p>
            <a:r>
              <a:rPr lang="pt-BR" dirty="0"/>
              <a:t>Fazer comentários claros e objetivos a cada </a:t>
            </a:r>
            <a:r>
              <a:rPr lang="pt-BR" dirty="0" smtClean="0"/>
              <a:t>versionamento</a:t>
            </a:r>
          </a:p>
          <a:p>
            <a:pPr lvl="1"/>
            <a:r>
              <a:rPr lang="pt-BR" dirty="0" smtClean="0"/>
              <a:t>Criar </a:t>
            </a:r>
            <a:r>
              <a:rPr lang="pt-BR" dirty="0"/>
              <a:t>padrões visando facilitar a organização e </a:t>
            </a:r>
            <a:r>
              <a:rPr lang="pt-BR" dirty="0" smtClean="0"/>
              <a:t>leitura</a:t>
            </a:r>
            <a:endParaRPr lang="pt-BR" dirty="0"/>
          </a:p>
          <a:p>
            <a:pPr lvl="1"/>
            <a:r>
              <a:rPr lang="pt-BR" dirty="0"/>
              <a:t> Recomendado adicionar o código do TICKET no sistema de bugs, caso </a:t>
            </a:r>
            <a:r>
              <a:rPr lang="pt-BR" dirty="0" smtClean="0"/>
              <a:t>exista</a:t>
            </a:r>
            <a:endParaRPr lang="pt-BR" dirty="0"/>
          </a:p>
          <a:p>
            <a:endParaRPr lang="pt-BR" dirty="0" smtClean="0"/>
          </a:p>
          <a:p>
            <a:r>
              <a:rPr lang="pt-BR" dirty="0" err="1" smtClean="0"/>
              <a:t>Commitar</a:t>
            </a:r>
            <a:r>
              <a:rPr lang="pt-BR" dirty="0" smtClean="0"/>
              <a:t> APENAS códigos compiláveis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49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 smtClean="0"/>
              <a:t>Onde estamos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33" y="1988840"/>
            <a:ext cx="1357865" cy="1296144"/>
          </a:xfrm>
        </p:spPr>
      </p:pic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628800"/>
            <a:ext cx="1224136" cy="1953708"/>
          </a:xfr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581128"/>
            <a:ext cx="1762125" cy="176212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581128"/>
            <a:ext cx="1944216" cy="107868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815" y="1772815"/>
            <a:ext cx="312189" cy="457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Boas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Utilizar marcadores de FIXME ou TODO </a:t>
            </a:r>
          </a:p>
          <a:p>
            <a:pPr lvl="1"/>
            <a:r>
              <a:rPr lang="pt-BR" dirty="0" smtClean="0"/>
              <a:t>códigos não terminados</a:t>
            </a:r>
          </a:p>
          <a:p>
            <a:pPr lvl="1"/>
            <a:r>
              <a:rPr lang="pt-BR" dirty="0" smtClean="0"/>
              <a:t>códigos que precisam de </a:t>
            </a:r>
            <a:r>
              <a:rPr lang="pt-BR" dirty="0" err="1" smtClean="0"/>
              <a:t>refatoração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9026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/>
          <a:lstStyle/>
          <a:p>
            <a:pPr algn="ctr"/>
            <a:r>
              <a:rPr lang="pt-BR" dirty="0" smtClean="0"/>
              <a:t>Conclusões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86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Instalação </a:t>
            </a:r>
            <a:r>
              <a:rPr lang="pt-BR" dirty="0"/>
              <a:t>no servidor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endParaRPr lang="pt-BR" dirty="0" smtClean="0"/>
          </a:p>
          <a:p>
            <a:pPr marL="118872" indent="0" algn="ctr">
              <a:buNone/>
            </a:pPr>
            <a:r>
              <a:rPr lang="pt-BR" dirty="0" smtClean="0"/>
              <a:t>Ambos apresentaram dificuldades em aspectos específicos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62805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Uso básico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endParaRPr lang="pt-BR" dirty="0" smtClean="0"/>
          </a:p>
          <a:p>
            <a:pPr marL="118872" indent="0" algn="ctr">
              <a:buNone/>
            </a:pPr>
            <a:r>
              <a:rPr lang="pt-BR" dirty="0" smtClean="0"/>
              <a:t>O SVN leva vantagem por ser mais fácil de entender, principalmente por não ter o conceito de repositório local</a:t>
            </a:r>
          </a:p>
        </p:txBody>
      </p:sp>
    </p:spTree>
    <p:extLst>
      <p:ext uri="{BB962C8B-B14F-4D97-AF65-F5344CB8AC3E}">
        <p14:creationId xmlns:p14="http://schemas.microsoft.com/office/powerpoint/2010/main" val="22996127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Trabalho paralelo com </a:t>
            </a:r>
            <a:r>
              <a:rPr lang="pt-BR" dirty="0" err="1" smtClean="0"/>
              <a:t>branches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118872" indent="0" algn="ctr">
              <a:buNone/>
            </a:pPr>
            <a:r>
              <a:rPr lang="pt-BR" dirty="0" smtClean="0"/>
              <a:t>O </a:t>
            </a:r>
            <a:r>
              <a:rPr lang="pt-BR" dirty="0" err="1" smtClean="0"/>
              <a:t>Git</a:t>
            </a:r>
            <a:r>
              <a:rPr lang="pt-BR" dirty="0" smtClean="0"/>
              <a:t> apresentou maior flexibilidade na criação de </a:t>
            </a:r>
            <a:r>
              <a:rPr lang="pt-BR" dirty="0" err="1" smtClean="0"/>
              <a:t>branches</a:t>
            </a:r>
            <a:r>
              <a:rPr lang="pt-BR" dirty="0"/>
              <a:t> </a:t>
            </a:r>
            <a:r>
              <a:rPr lang="pt-BR" dirty="0" smtClean="0"/>
              <a:t>e maior facilidade na hora de fazer merge entre eles.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96127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Desempenho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118872" indent="0" algn="ctr">
              <a:buNone/>
            </a:pPr>
            <a:r>
              <a:rPr lang="pt-BR" dirty="0" smtClean="0"/>
              <a:t>Nos testes locais ambos apresentaram resultado satisfatório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96127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 - Eclipse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b="1" dirty="0" err="1" smtClean="0"/>
              <a:t>Git</a:t>
            </a:r>
            <a:r>
              <a:rPr lang="pt-BR" b="1" dirty="0" smtClean="0"/>
              <a:t>: </a:t>
            </a:r>
            <a:r>
              <a:rPr lang="pt-BR" dirty="0" smtClean="0"/>
              <a:t>atualmente é o </a:t>
            </a:r>
            <a:r>
              <a:rPr lang="pt-BR" dirty="0" err="1" smtClean="0"/>
              <a:t>plugin</a:t>
            </a:r>
            <a:r>
              <a:rPr lang="pt-BR" dirty="0" smtClean="0"/>
              <a:t> padrão do Eclipse para gerenciamento de código. Apresentou problemas na última versão do Eclipse.</a:t>
            </a:r>
          </a:p>
          <a:p>
            <a:endParaRPr lang="pt-BR" dirty="0"/>
          </a:p>
          <a:p>
            <a:r>
              <a:rPr lang="pt-BR" b="1" dirty="0" smtClean="0"/>
              <a:t>SVN</a:t>
            </a:r>
            <a:r>
              <a:rPr lang="pt-BR" dirty="0" smtClean="0"/>
              <a:t>: as opções mais conhecidas existentes no Marketplace (</a:t>
            </a:r>
            <a:r>
              <a:rPr lang="pt-BR" dirty="0" err="1" smtClean="0"/>
              <a:t>Subeclipse</a:t>
            </a:r>
            <a:r>
              <a:rPr lang="pt-BR" dirty="0" smtClean="0"/>
              <a:t> e </a:t>
            </a:r>
            <a:r>
              <a:rPr lang="pt-BR" dirty="0" err="1" smtClean="0"/>
              <a:t>Subversive</a:t>
            </a:r>
            <a:r>
              <a:rPr lang="pt-BR" dirty="0" smtClean="0"/>
              <a:t>) funcionam bem, mas dependem de um conector </a:t>
            </a:r>
            <a:r>
              <a:rPr lang="pt-BR" dirty="0" err="1" smtClean="0"/>
              <a:t>SVNKit</a:t>
            </a:r>
            <a:r>
              <a:rPr lang="pt-BR" dirty="0" smtClean="0"/>
              <a:t>. Já apresentou problemas.</a:t>
            </a:r>
          </a:p>
        </p:txBody>
      </p:sp>
    </p:spTree>
    <p:extLst>
      <p:ext uri="{BB962C8B-B14F-4D97-AF65-F5344CB8AC3E}">
        <p14:creationId xmlns:p14="http://schemas.microsoft.com/office/powerpoint/2010/main" val="34549048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 - Eclipse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endParaRPr lang="pt-BR" dirty="0" smtClean="0"/>
          </a:p>
          <a:p>
            <a:r>
              <a:rPr lang="pt-BR" b="1" dirty="0"/>
              <a:t>Team Project </a:t>
            </a:r>
            <a:r>
              <a:rPr lang="pt-BR" b="1" dirty="0" smtClean="0"/>
              <a:t>Set: </a:t>
            </a:r>
            <a:r>
              <a:rPr lang="pt-BR" dirty="0" smtClean="0"/>
              <a:t>não consegui fazer funcionar adequadamente no </a:t>
            </a:r>
            <a:r>
              <a:rPr lang="pt-BR" dirty="0" err="1" smtClean="0"/>
              <a:t>Git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455358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 – Visual Studio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572586"/>
              </p:ext>
            </p:extLst>
          </p:nvPr>
        </p:nvGraphicFramePr>
        <p:xfrm>
          <a:off x="457200" y="1774823"/>
          <a:ext cx="8229600" cy="446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89249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SVN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 smtClean="0"/>
                        <a:t>Git</a:t>
                      </a:r>
                      <a:endParaRPr lang="pt-BR" dirty="0"/>
                    </a:p>
                  </a:txBody>
                  <a:tcPr anchor="ctr"/>
                </a:tc>
              </a:tr>
              <a:tr h="892498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tx1"/>
                          </a:solidFill>
                        </a:rPr>
                        <a:t>2005</a:t>
                      </a:r>
                      <a:endParaRPr lang="pt-BR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Plugin</a:t>
                      </a:r>
                      <a:r>
                        <a:rPr lang="pt-BR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pt-BR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Plugin</a:t>
                      </a:r>
                      <a:r>
                        <a:rPr lang="pt-BR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**</a:t>
                      </a:r>
                      <a:endParaRPr lang="pt-BR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892498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tx1"/>
                          </a:solidFill>
                        </a:rPr>
                        <a:t>2010</a:t>
                      </a:r>
                      <a:endParaRPr lang="pt-BR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Plugin</a:t>
                      </a:r>
                      <a:r>
                        <a:rPr lang="pt-BR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pt-BR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Plugin</a:t>
                      </a:r>
                      <a:r>
                        <a:rPr lang="pt-BR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**</a:t>
                      </a:r>
                      <a:endParaRPr lang="pt-BR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892498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tx1"/>
                          </a:solidFill>
                        </a:rPr>
                        <a:t>2013</a:t>
                      </a:r>
                      <a:endParaRPr lang="pt-BR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Plugin</a:t>
                      </a:r>
                      <a:r>
                        <a:rPr lang="pt-BR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  <a:endParaRPr lang="pt-BR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Nativo</a:t>
                      </a:r>
                      <a:endParaRPr lang="pt-BR" sz="2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892498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tx1"/>
                          </a:solidFill>
                        </a:rPr>
                        <a:t>2015</a:t>
                      </a:r>
                      <a:endParaRPr lang="pt-BR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Plugin</a:t>
                      </a:r>
                      <a:r>
                        <a:rPr lang="pt-BR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*</a:t>
                      </a:r>
                      <a:endParaRPr lang="pt-BR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Nativo</a:t>
                      </a:r>
                      <a:endParaRPr lang="pt-BR" sz="2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380111" y="6239053"/>
            <a:ext cx="1887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* </a:t>
            </a:r>
            <a:r>
              <a:rPr lang="pt-BR" dirty="0" err="1" smtClean="0"/>
              <a:t>AnkhSVN</a:t>
            </a:r>
            <a:endParaRPr lang="pt-BR" dirty="0" smtClean="0"/>
          </a:p>
          <a:p>
            <a:r>
              <a:rPr lang="pt-BR" dirty="0" smtClean="0"/>
              <a:t>** GIT </a:t>
            </a:r>
            <a:r>
              <a:rPr lang="pt-BR" dirty="0" err="1" smtClean="0"/>
              <a:t>Extensions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808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Mercado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b="1" dirty="0" err="1" smtClean="0"/>
              <a:t>Git</a:t>
            </a:r>
            <a:r>
              <a:rPr lang="pt-BR" dirty="0" smtClean="0"/>
              <a:t>: vem ganhando cada vez mais espaço em grandes empresas do ramo</a:t>
            </a:r>
          </a:p>
          <a:p>
            <a:endParaRPr lang="pt-BR" dirty="0"/>
          </a:p>
          <a:p>
            <a:r>
              <a:rPr lang="pt-BR" b="1" dirty="0" smtClean="0"/>
              <a:t>SVN</a:t>
            </a:r>
            <a:r>
              <a:rPr lang="pt-BR" dirty="0" smtClean="0"/>
              <a:t>: já está consolidado há alguns anos e continua sendo largamente utilizado até hoje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299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Por que mudar?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Pouca flexibilidade na criação de linhas para trabalho paralelo</a:t>
            </a:r>
          </a:p>
          <a:p>
            <a:endParaRPr lang="pt-BR" dirty="0"/>
          </a:p>
          <a:p>
            <a:r>
              <a:rPr lang="pt-BR" dirty="0" smtClean="0"/>
              <a:t>Desempenho ruim para comunicação com o servidor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46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>
              <a:buClr>
                <a:srgbClr val="00B050"/>
              </a:buClr>
              <a:buFont typeface="Wingdings 2" panose="05020102010507070707" pitchFamily="18" charset="2"/>
              <a:buChar char=""/>
            </a:pPr>
            <a:r>
              <a:rPr lang="pt-BR" dirty="0" smtClean="0"/>
              <a:t>Mostrou ser uma ferramenta que oferece uma maior flexibilidade e um maior </a:t>
            </a:r>
            <a:r>
              <a:rPr lang="pt-BR" dirty="0"/>
              <a:t>controle  em relação aos diversos ramos de trabalho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>
              <a:buClr>
                <a:srgbClr val="FF0000"/>
              </a:buClr>
              <a:buFont typeface="Wingdings 2" panose="05020102010507070707" pitchFamily="18" charset="2"/>
              <a:buChar char=""/>
            </a:pPr>
            <a:r>
              <a:rPr lang="pt-BR" dirty="0" smtClean="0"/>
              <a:t>Porém apresentou também um curva de aprendizagem considerável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17760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SVN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algn="just">
              <a:buClr>
                <a:srgbClr val="00B050"/>
              </a:buClr>
              <a:buFont typeface="Wingdings 2" panose="05020102010507070707" pitchFamily="18" charset="2"/>
              <a:buChar char=""/>
            </a:pPr>
            <a:r>
              <a:rPr lang="pt-BR" dirty="0"/>
              <a:t>O </a:t>
            </a:r>
            <a:r>
              <a:rPr lang="pt-BR" sz="3500" dirty="0"/>
              <a:t>SVN</a:t>
            </a:r>
            <a:r>
              <a:rPr lang="pt-BR" dirty="0"/>
              <a:t> é muito fácil e objetivo para usar e muito mais fácil de </a:t>
            </a:r>
            <a:r>
              <a:rPr lang="pt-BR" dirty="0" smtClean="0"/>
              <a:t>aprender</a:t>
            </a:r>
          </a:p>
          <a:p>
            <a:pPr algn="just"/>
            <a:endParaRPr lang="pt-BR" dirty="0" smtClean="0"/>
          </a:p>
          <a:p>
            <a:pPr algn="just">
              <a:buClr>
                <a:srgbClr val="00B050"/>
              </a:buClr>
              <a:buFont typeface="Wingdings 2" panose="05020102010507070707" pitchFamily="18" charset="2"/>
              <a:buChar char=""/>
            </a:pPr>
            <a:r>
              <a:rPr lang="pt-BR" dirty="0" smtClean="0"/>
              <a:t>Utilização similar ao controlador que é utilizado atualmente (CVS)</a:t>
            </a:r>
          </a:p>
          <a:p>
            <a:pPr algn="just"/>
            <a:endParaRPr lang="pt-BR" dirty="0"/>
          </a:p>
          <a:p>
            <a:pPr algn="just">
              <a:buClr>
                <a:srgbClr val="FF0000"/>
              </a:buClr>
              <a:buFont typeface="Wingdings 2" panose="05020102010507070707" pitchFamily="18" charset="2"/>
              <a:buChar char=""/>
            </a:pPr>
            <a:r>
              <a:rPr lang="pt-BR" dirty="0" smtClean="0"/>
              <a:t>Entretanto demonstrou um grau de complexidade maior em atividades como o merge entre </a:t>
            </a:r>
            <a:r>
              <a:rPr lang="pt-BR" dirty="0" err="1" smtClean="0"/>
              <a:t>branches</a:t>
            </a:r>
            <a:r>
              <a:rPr lang="pt-BR" dirty="0" smtClean="0"/>
              <a:t>. O que desestimula a utilização </a:t>
            </a:r>
            <a:r>
              <a:rPr lang="pt-BR" dirty="0"/>
              <a:t>desse recurso, pois </a:t>
            </a:r>
            <a:r>
              <a:rPr lang="pt-BR" dirty="0" smtClean="0"/>
              <a:t>oferece </a:t>
            </a:r>
            <a:r>
              <a:rPr lang="pt-BR" dirty="0"/>
              <a:t>vários riscos se não for feita com muito cuidado.</a:t>
            </a:r>
            <a:endParaRPr lang="pt-BR" dirty="0" smtClean="0"/>
          </a:p>
          <a:p>
            <a:pPr marL="118872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52651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/>
          <a:lstStyle/>
          <a:p>
            <a:pPr algn="ctr"/>
            <a:r>
              <a:rPr lang="pt-BR" dirty="0" smtClean="0"/>
              <a:t>FIM!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53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/>
          <a:lstStyle/>
          <a:p>
            <a:pPr algn="ctr"/>
            <a:r>
              <a:rPr lang="pt-BR" dirty="0" smtClean="0"/>
              <a:t>O que é um </a:t>
            </a:r>
            <a:br>
              <a:rPr lang="pt-BR" dirty="0" smtClean="0"/>
            </a:br>
            <a:r>
              <a:rPr lang="pt-BR" dirty="0" smtClean="0"/>
              <a:t>Sistema Controlador de versão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624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118872" indent="0" algn="ctr">
              <a:buNone/>
            </a:pPr>
            <a:r>
              <a:rPr lang="pt-BR" dirty="0"/>
              <a:t>O controle de versão é um sistema que registra as mudanças feitas em um arquivo ou um conjunto de arquivos ao longo do tempo de forma que você possa recuperar versões específicas. </a:t>
            </a:r>
          </a:p>
        </p:txBody>
      </p:sp>
    </p:spTree>
    <p:extLst>
      <p:ext uri="{BB962C8B-B14F-4D97-AF65-F5344CB8AC3E}">
        <p14:creationId xmlns:p14="http://schemas.microsoft.com/office/powerpoint/2010/main" val="32345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/>
          <a:lstStyle/>
          <a:p>
            <a:pPr algn="ctr"/>
            <a:r>
              <a:rPr lang="pt-BR" dirty="0" smtClean="0"/>
              <a:t>Opções do mercado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96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Principais </a:t>
            </a:r>
            <a:r>
              <a:rPr lang="pt-BR" dirty="0" err="1" smtClean="0"/>
              <a:t>SCVs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1628800"/>
            <a:ext cx="8496944" cy="5098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6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376</TotalTime>
  <Words>935</Words>
  <Application>Microsoft Office PowerPoint</Application>
  <PresentationFormat>Apresentação na tela (4:3)</PresentationFormat>
  <Paragraphs>186</Paragraphs>
  <Slides>52</Slides>
  <Notes>1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3" baseType="lpstr">
      <vt:lpstr>Módulo</vt:lpstr>
      <vt:lpstr>Estudo de caso: Sistemas Controladores de Versão</vt:lpstr>
      <vt:lpstr>Roteiro</vt:lpstr>
      <vt:lpstr>Cenário Atual</vt:lpstr>
      <vt:lpstr>Onde estamos</vt:lpstr>
      <vt:lpstr>Por que mudar?</vt:lpstr>
      <vt:lpstr>O que é um  Sistema Controlador de versão</vt:lpstr>
      <vt:lpstr>Definição</vt:lpstr>
      <vt:lpstr>Opções do mercado</vt:lpstr>
      <vt:lpstr>Principais SCVs</vt:lpstr>
      <vt:lpstr>Para onde queremos ir...</vt:lpstr>
      <vt:lpstr>Ou...</vt:lpstr>
      <vt:lpstr>Por que Git ou SVN?</vt:lpstr>
      <vt:lpstr>Por que Git ou SVN?</vt:lpstr>
      <vt:lpstr>Contextualização histórica</vt:lpstr>
      <vt:lpstr>SVN</vt:lpstr>
      <vt:lpstr>Git</vt:lpstr>
      <vt:lpstr>Terminologia</vt:lpstr>
      <vt:lpstr>Básica</vt:lpstr>
      <vt:lpstr>Estrutura</vt:lpstr>
      <vt:lpstr>Estrutura</vt:lpstr>
      <vt:lpstr>Ações (SVN)</vt:lpstr>
      <vt:lpstr>Ações (Git)</vt:lpstr>
      <vt:lpstr>Ações (Git)</vt:lpstr>
      <vt:lpstr>SVN</vt:lpstr>
      <vt:lpstr>Arquitetura centralizada</vt:lpstr>
      <vt:lpstr>Ciclo básico</vt:lpstr>
      <vt:lpstr>Modelo de branches e revisões</vt:lpstr>
      <vt:lpstr>Fluxo de trabalho</vt:lpstr>
      <vt:lpstr>Git</vt:lpstr>
      <vt:lpstr>Arquitetura distribuída</vt:lpstr>
      <vt:lpstr>Ciclo básico  </vt:lpstr>
      <vt:lpstr>Ciclo básico </vt:lpstr>
      <vt:lpstr>Modelo de branches</vt:lpstr>
      <vt:lpstr>Modelo de revisões</vt:lpstr>
      <vt:lpstr>Fluxo de trabalho</vt:lpstr>
      <vt:lpstr>Apresentação prática</vt:lpstr>
      <vt:lpstr>Boas práticas</vt:lpstr>
      <vt:lpstr>Boas práticas</vt:lpstr>
      <vt:lpstr>Boas práticas</vt:lpstr>
      <vt:lpstr>Boas práticas</vt:lpstr>
      <vt:lpstr>Conclusões</vt:lpstr>
      <vt:lpstr>Instalação no servidor</vt:lpstr>
      <vt:lpstr>Uso básico</vt:lpstr>
      <vt:lpstr>Trabalho paralelo com branches</vt:lpstr>
      <vt:lpstr>Desempenho</vt:lpstr>
      <vt:lpstr>IDE - Eclipse</vt:lpstr>
      <vt:lpstr>IDE - Eclipse</vt:lpstr>
      <vt:lpstr>IDE – Visual Studio</vt:lpstr>
      <vt:lpstr>Mercado</vt:lpstr>
      <vt:lpstr>Git</vt:lpstr>
      <vt:lpstr>SVN </vt:lpstr>
      <vt:lpstr>FIM!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de caso sobre Sistemas Controladores de Versão  (SCV)</dc:title>
  <dc:creator>Marco Paulo Ollivier</dc:creator>
  <cp:lastModifiedBy>Marco Paulo Ollivier</cp:lastModifiedBy>
  <cp:revision>56</cp:revision>
  <dcterms:created xsi:type="dcterms:W3CDTF">2015-09-14T18:12:47Z</dcterms:created>
  <dcterms:modified xsi:type="dcterms:W3CDTF">2015-09-30T13:56:48Z</dcterms:modified>
</cp:coreProperties>
</file>