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0" r:id="rId23"/>
    <p:sldId id="281" r:id="rId24"/>
    <p:sldId id="282" r:id="rId25"/>
    <p:sldId id="273" r:id="rId26"/>
    <p:sldId id="274"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8"/>
    <p:restoredTop sz="94656"/>
  </p:normalViewPr>
  <p:slideViewPr>
    <p:cSldViewPr snapToGrid="0" snapToObjects="1">
      <p:cViewPr>
        <p:scale>
          <a:sx n="100" d="100"/>
          <a:sy n="100" d="100"/>
        </p:scale>
        <p:origin x="162" y="-19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pPr/>
              <a:t>8/21/2015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80C674-7DFC-42FE-B9CD-82963CDB1557}" type="datetimeFigureOut">
              <a:rPr lang="en-US" dirty="0"/>
              <a:pPr/>
              <a:t>8/21/2015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76456F-F47D-4F25-8053-2A695DA0CA7D}" type="datetimeFigureOut">
              <a:rPr lang="en-US" dirty="0"/>
              <a:pPr/>
              <a:t>8/21/2015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D6C7379-69CC-4837-9905-BEBA22830C8A}" type="datetimeFigureOut">
              <a:rPr lang="en-US" dirty="0"/>
              <a:pPr/>
              <a:t>8/21/2015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EB8B7E-8AEE-4F10-BFEE-C999AD004D36}" type="datetimeFigureOut">
              <a:rPr lang="en-US" dirty="0"/>
              <a:pPr/>
              <a:t>8/21/2015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668F3F9-58BC-440B-B37B-805B9055EF92}" type="datetimeFigureOut">
              <a:rPr lang="en-US" dirty="0"/>
              <a:pPr/>
              <a:t>8/21/2015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0D5A53AF-48EA-489D-8260-9DCAB666386A}" type="datetimeFigureOut">
              <a:rPr lang="en-US" dirty="0"/>
              <a:pPr/>
              <a:t>8/21/2015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pPr/>
              <a:t>8/21/2015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pPr/>
              <a:t>8/21/2015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pPr/>
              <a:t>8/21/2015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pPr/>
              <a:t>8/21/2015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pPr/>
              <a:t>8/21/2015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20000" y="2505075"/>
            <a:ext cx="5025216"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6" name="Content Placeholder 5"/>
          <p:cNvSpPr>
            <a:spLocks noGrp="1"/>
          </p:cNvSpPr>
          <p:nvPr>
            <p:ph sz="quarter" idx="4"/>
          </p:nvPr>
        </p:nvSpPr>
        <p:spPr>
          <a:xfrm>
            <a:off x="6319840" y="2505075"/>
            <a:ext cx="5035548"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pPr/>
              <a:t>8/21/2015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pPr/>
              <a:t>8/21/2015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pPr/>
              <a:t>8/21/2015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7D1BD23-6E54-4D9D-AD88-A2813C73CC25}" type="datetimeFigureOut">
              <a:rPr lang="en-US" dirty="0"/>
              <a:pPr/>
              <a:t>8/21/2015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471A834-4F3C-4AF9-9C74-05EC35A0F292}" type="datetimeFigureOut">
              <a:rPr lang="en-US" dirty="0"/>
              <a:pPr/>
              <a:t>8/21/2015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pPr/>
              <a:t>8/21/2015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81250" y="1306490"/>
            <a:ext cx="9144000" cy="1641490"/>
          </a:xfrm>
        </p:spPr>
        <p:txBody>
          <a:bodyPr>
            <a:normAutofit/>
          </a:bodyPr>
          <a:lstStyle/>
          <a:p>
            <a:r>
              <a:rPr kumimoji="1" lang="en-US" altLang="zh-CN" sz="8000" dirty="0" smtClean="0"/>
              <a:t>MySQL</a:t>
            </a:r>
            <a:r>
              <a:rPr kumimoji="1" lang="zh-CN" altLang="en-US" sz="8000" dirty="0" smtClean="0"/>
              <a:t>使用经验和问题</a:t>
            </a:r>
            <a:endParaRPr kumimoji="1" lang="zh-CN" altLang="en-US" sz="8000" dirty="0"/>
          </a:p>
        </p:txBody>
      </p:sp>
      <p:sp>
        <p:nvSpPr>
          <p:cNvPr id="3" name="副标题 2"/>
          <p:cNvSpPr>
            <a:spLocks noGrp="1"/>
          </p:cNvSpPr>
          <p:nvPr>
            <p:ph type="subTitle" idx="1"/>
          </p:nvPr>
        </p:nvSpPr>
        <p:spPr>
          <a:xfrm>
            <a:off x="2224086" y="2947980"/>
            <a:ext cx="9144000" cy="754025"/>
          </a:xfrm>
        </p:spPr>
        <p:txBody>
          <a:bodyPr/>
          <a:lstStyle/>
          <a:p>
            <a:r>
              <a:rPr kumimoji="1" lang="en-US" altLang="zh-CN" dirty="0" smtClean="0"/>
              <a:t>MySQL</a:t>
            </a:r>
            <a:r>
              <a:rPr kumimoji="1" lang="zh-CN" altLang="en-US" dirty="0" smtClean="0"/>
              <a:t>使用过程中的一些经验和问题的总结</a:t>
            </a:r>
            <a:endParaRPr kumimoji="1" lang="zh-CN" altLang="en-US" dirty="0"/>
          </a:p>
        </p:txBody>
      </p:sp>
      <p:sp>
        <p:nvSpPr>
          <p:cNvPr id="5" name="文本框 4"/>
          <p:cNvSpPr txBox="1"/>
          <p:nvPr/>
        </p:nvSpPr>
        <p:spPr>
          <a:xfrm>
            <a:off x="8686800" y="5029200"/>
            <a:ext cx="2428875" cy="646331"/>
          </a:xfrm>
          <a:prstGeom prst="rect">
            <a:avLst/>
          </a:prstGeom>
          <a:noFill/>
        </p:spPr>
        <p:txBody>
          <a:bodyPr wrap="square" rtlCol="0">
            <a:spAutoFit/>
          </a:bodyPr>
          <a:lstStyle/>
          <a:p>
            <a:pPr algn="ctr"/>
            <a:r>
              <a:rPr kumimoji="1" lang="zh-CN" altLang="en-US" dirty="0" smtClean="0"/>
              <a:t>娄鑫</a:t>
            </a:r>
          </a:p>
          <a:p>
            <a:pPr algn="ctr"/>
            <a:r>
              <a:rPr kumimoji="1" lang="en-US" altLang="zh-CN" dirty="0" smtClean="0"/>
              <a:t>2015-08-21</a:t>
            </a:r>
            <a:endParaRPr kumimoji="1" lang="zh-CN" altLang="en-US" dirty="0"/>
          </a:p>
        </p:txBody>
      </p:sp>
    </p:spTree>
    <p:extLst>
      <p:ext uri="{BB962C8B-B14F-4D97-AF65-F5344CB8AC3E}">
        <p14:creationId xmlns:p14="http://schemas.microsoft.com/office/powerpoint/2010/main" xmlns="" val="2118889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常见问题（续）</a:t>
            </a:r>
            <a:endParaRPr kumimoji="1" lang="zh-CN" altLang="en-US" dirty="0"/>
          </a:p>
        </p:txBody>
      </p:sp>
      <p:sp>
        <p:nvSpPr>
          <p:cNvPr id="3" name="内容占位符 2"/>
          <p:cNvSpPr>
            <a:spLocks noGrp="1"/>
          </p:cNvSpPr>
          <p:nvPr>
            <p:ph idx="1"/>
          </p:nvPr>
        </p:nvSpPr>
        <p:spPr/>
        <p:txBody>
          <a:bodyPr/>
          <a:lstStyle/>
          <a:p>
            <a:r>
              <a:rPr kumimoji="1" lang="en-US" altLang="zh-CN" dirty="0" smtClean="0"/>
              <a:t>Q</a:t>
            </a:r>
            <a:r>
              <a:rPr kumimoji="1" lang="zh-CN" altLang="en-US" dirty="0" smtClean="0"/>
              <a:t>：</a:t>
            </a:r>
            <a:r>
              <a:rPr kumimoji="1" lang="en-US" altLang="zh-CN" dirty="0" err="1" smtClean="0"/>
              <a:t>innodb</a:t>
            </a:r>
            <a:r>
              <a:rPr kumimoji="1" lang="zh-CN" altLang="en-US" dirty="0" smtClean="0"/>
              <a:t>存储引擎无法启用？</a:t>
            </a:r>
          </a:p>
          <a:p>
            <a:r>
              <a:rPr kumimoji="1" lang="en-US" altLang="zh-CN" dirty="0" smtClean="0"/>
              <a:t>A</a:t>
            </a:r>
            <a:r>
              <a:rPr kumimoji="1" lang="zh-CN" altLang="en-US" dirty="0" smtClean="0"/>
              <a:t>：该问题比较常见，原因是由于</a:t>
            </a:r>
            <a:r>
              <a:rPr kumimoji="1" lang="en-US" altLang="zh-CN" dirty="0" smtClean="0"/>
              <a:t>/</a:t>
            </a:r>
            <a:r>
              <a:rPr kumimoji="1" lang="en-US" altLang="zh-CN" dirty="0" err="1" smtClean="0"/>
              <a:t>etc</a:t>
            </a:r>
            <a:r>
              <a:rPr kumimoji="1" lang="en-US" altLang="zh-CN" dirty="0" smtClean="0"/>
              <a:t>/</a:t>
            </a:r>
            <a:r>
              <a:rPr kumimoji="1" lang="en-US" altLang="zh-CN" dirty="0" err="1" smtClean="0"/>
              <a:t>my.cnf</a:t>
            </a:r>
            <a:r>
              <a:rPr kumimoji="1" lang="zh-CN" altLang="en-US" dirty="0" smtClean="0"/>
              <a:t>中配置的</a:t>
            </a:r>
            <a:r>
              <a:rPr kumimoji="1" lang="it-IT" altLang="zh-CN" dirty="0" err="1" smtClean="0"/>
              <a:t>innodb_log_file_size</a:t>
            </a:r>
            <a:r>
              <a:rPr kumimoji="1" lang="zh-CN" altLang="en-US" dirty="0" smtClean="0"/>
              <a:t>大小和</a:t>
            </a:r>
            <a:r>
              <a:rPr kumimoji="1" lang="en-US" altLang="zh-CN" dirty="0" smtClean="0"/>
              <a:t>/</a:t>
            </a:r>
            <a:r>
              <a:rPr kumimoji="1" lang="en-US" altLang="zh-CN" dirty="0" err="1" smtClean="0"/>
              <a:t>var</a:t>
            </a:r>
            <a:r>
              <a:rPr kumimoji="1" lang="en-US" altLang="zh-CN" dirty="0" smtClean="0"/>
              <a:t>/lib/</a:t>
            </a:r>
            <a:r>
              <a:rPr kumimoji="1" lang="en-US" altLang="zh-CN" dirty="0" err="1" smtClean="0"/>
              <a:t>mysql</a:t>
            </a:r>
            <a:r>
              <a:rPr kumimoji="1" lang="en-US" altLang="zh-CN" dirty="0" smtClean="0"/>
              <a:t>/</a:t>
            </a:r>
            <a:r>
              <a:rPr lang="en-US" altLang="zh-CN" dirty="0" smtClean="0"/>
              <a:t>ib_logfile0,ib_logfile1 </a:t>
            </a:r>
            <a:r>
              <a:rPr lang="zh-CN" altLang="en-US" dirty="0" smtClean="0"/>
              <a:t>实际的文件大小不符，该错误也会记录在错误日志文件中，解决方法为删除</a:t>
            </a:r>
            <a:r>
              <a:rPr lang="en-US" altLang="zh-CN" dirty="0" smtClean="0"/>
              <a:t>/</a:t>
            </a:r>
            <a:r>
              <a:rPr lang="en-US" altLang="zh-CN" dirty="0" err="1" smtClean="0"/>
              <a:t>var</a:t>
            </a:r>
            <a:r>
              <a:rPr lang="en-US" altLang="zh-CN" dirty="0" smtClean="0"/>
              <a:t>/lib/</a:t>
            </a:r>
            <a:r>
              <a:rPr lang="en-US" altLang="zh-CN" dirty="0" err="1" smtClean="0"/>
              <a:t>mysql</a:t>
            </a:r>
            <a:r>
              <a:rPr lang="en-US" altLang="zh-CN" dirty="0" smtClean="0"/>
              <a:t>/ib_logfile0,ib_logfile1</a:t>
            </a:r>
            <a:r>
              <a:rPr lang="zh-CN" altLang="en-US" dirty="0" smtClean="0"/>
              <a:t>，然后重启</a:t>
            </a:r>
            <a:r>
              <a:rPr lang="en-US" altLang="zh-CN" dirty="0" smtClean="0"/>
              <a:t>MySQL</a:t>
            </a:r>
            <a:r>
              <a:rPr lang="zh-CN" altLang="en-US" dirty="0" smtClean="0"/>
              <a:t>服务即可</a:t>
            </a:r>
            <a:endParaRPr kumimoji="1" lang="zh-CN" altLang="en-US" dirty="0"/>
          </a:p>
        </p:txBody>
      </p:sp>
    </p:spTree>
    <p:extLst>
      <p:ext uri="{BB962C8B-B14F-4D97-AF65-F5344CB8AC3E}">
        <p14:creationId xmlns:p14="http://schemas.microsoft.com/office/powerpoint/2010/main" xmlns="" val="1378972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常见问题（续）</a:t>
            </a:r>
          </a:p>
        </p:txBody>
      </p:sp>
      <p:sp>
        <p:nvSpPr>
          <p:cNvPr id="3" name="内容占位符 2"/>
          <p:cNvSpPr>
            <a:spLocks noGrp="1"/>
          </p:cNvSpPr>
          <p:nvPr>
            <p:ph idx="1"/>
          </p:nvPr>
        </p:nvSpPr>
        <p:spPr/>
        <p:txBody>
          <a:bodyPr/>
          <a:lstStyle/>
          <a:p>
            <a:r>
              <a:rPr kumimoji="1" lang="en-US" altLang="zh-CN" dirty="0" smtClean="0"/>
              <a:t>Q</a:t>
            </a:r>
            <a:r>
              <a:rPr kumimoji="1" lang="zh-CN" altLang="en-US" dirty="0" smtClean="0"/>
              <a:t>：</a:t>
            </a:r>
            <a:r>
              <a:rPr kumimoji="1" lang="en-US" altLang="zh-CN" dirty="0" smtClean="0"/>
              <a:t>Too</a:t>
            </a:r>
            <a:r>
              <a:rPr kumimoji="1" lang="zh-CN" altLang="en-US" dirty="0" smtClean="0"/>
              <a:t> </a:t>
            </a:r>
            <a:r>
              <a:rPr kumimoji="1" lang="en-US" altLang="zh-CN" dirty="0" smtClean="0"/>
              <a:t>many</a:t>
            </a:r>
            <a:r>
              <a:rPr kumimoji="1" lang="zh-CN" altLang="en-US" dirty="0" smtClean="0"/>
              <a:t> </a:t>
            </a:r>
            <a:r>
              <a:rPr kumimoji="1" lang="en-US" altLang="zh-CN" dirty="0" smtClean="0"/>
              <a:t>connections?</a:t>
            </a:r>
            <a:endParaRPr kumimoji="1" lang="zh-CN" altLang="en-US" dirty="0" smtClean="0"/>
          </a:p>
          <a:p>
            <a:r>
              <a:rPr kumimoji="1" lang="en-US" altLang="zh-CN" dirty="0" smtClean="0"/>
              <a:t>A</a:t>
            </a:r>
            <a:r>
              <a:rPr kumimoji="1" lang="zh-CN" altLang="en-US" dirty="0" smtClean="0"/>
              <a:t>：该错误为连接数太多导致新的连接无法建立，一般引起该问题的原因为数据库的慢执行语句消耗完了数据库的连接数，解决的方法一般有下面这几种方式：</a:t>
            </a:r>
          </a:p>
          <a:p>
            <a:pPr lvl="1"/>
            <a:r>
              <a:rPr kumimoji="1" lang="zh-CN" altLang="en-US" dirty="0" smtClean="0"/>
              <a:t>增大</a:t>
            </a:r>
            <a:r>
              <a:rPr kumimoji="1" lang="en-US" altLang="zh-CN" dirty="0" smtClean="0"/>
              <a:t>/</a:t>
            </a:r>
            <a:r>
              <a:rPr kumimoji="1" lang="en-US" altLang="zh-CN" dirty="0" err="1" smtClean="0"/>
              <a:t>etc</a:t>
            </a:r>
            <a:r>
              <a:rPr kumimoji="1" lang="en-US" altLang="zh-CN" dirty="0" smtClean="0"/>
              <a:t>/</a:t>
            </a:r>
            <a:r>
              <a:rPr kumimoji="1" lang="en-US" altLang="zh-CN" dirty="0" err="1" smtClean="0"/>
              <a:t>my.cnf</a:t>
            </a:r>
            <a:r>
              <a:rPr kumimoji="1" lang="zh-CN" altLang="en-US" dirty="0" smtClean="0"/>
              <a:t>中的</a:t>
            </a:r>
            <a:r>
              <a:rPr kumimoji="1" lang="en-US" altLang="zh-CN" dirty="0" smtClean="0"/>
              <a:t>max-connections</a:t>
            </a:r>
            <a:r>
              <a:rPr kumimoji="1" lang="zh-CN" altLang="en-US" dirty="0" smtClean="0"/>
              <a:t>的值（不能无限增大，一般跟服务器的配置有关）</a:t>
            </a:r>
          </a:p>
          <a:p>
            <a:pPr lvl="1"/>
            <a:r>
              <a:rPr kumimoji="1" lang="zh-CN" altLang="en-US" dirty="0" smtClean="0"/>
              <a:t>优化数据库的慢执行语句</a:t>
            </a:r>
          </a:p>
          <a:p>
            <a:pPr lvl="1"/>
            <a:r>
              <a:rPr kumimoji="1" lang="zh-CN" altLang="en-US" dirty="0" smtClean="0"/>
              <a:t>。。。</a:t>
            </a:r>
            <a:endParaRPr kumimoji="1" lang="zh-CN" altLang="en-US" dirty="0"/>
          </a:p>
        </p:txBody>
      </p:sp>
    </p:spTree>
    <p:extLst>
      <p:ext uri="{BB962C8B-B14F-4D97-AF65-F5344CB8AC3E}">
        <p14:creationId xmlns:p14="http://schemas.microsoft.com/office/powerpoint/2010/main" xmlns="" val="374023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常见问题（续）</a:t>
            </a:r>
          </a:p>
        </p:txBody>
      </p:sp>
      <p:sp>
        <p:nvSpPr>
          <p:cNvPr id="3" name="内容占位符 2"/>
          <p:cNvSpPr>
            <a:spLocks noGrp="1"/>
          </p:cNvSpPr>
          <p:nvPr>
            <p:ph idx="1"/>
          </p:nvPr>
        </p:nvSpPr>
        <p:spPr/>
        <p:txBody>
          <a:bodyPr>
            <a:normAutofit lnSpcReduction="10000"/>
          </a:bodyPr>
          <a:lstStyle/>
          <a:p>
            <a:r>
              <a:rPr kumimoji="1" lang="en-US" altLang="zh-CN" dirty="0" smtClean="0"/>
              <a:t>Q</a:t>
            </a:r>
            <a:r>
              <a:rPr kumimoji="1" lang="zh-CN" altLang="en-US" dirty="0" smtClean="0"/>
              <a:t>：</a:t>
            </a:r>
            <a:r>
              <a:rPr kumimoji="1" lang="en-US" altLang="zh-CN" dirty="0" smtClean="0"/>
              <a:t>MySQL</a:t>
            </a:r>
            <a:r>
              <a:rPr kumimoji="1" lang="zh-CN" altLang="en-US" dirty="0" smtClean="0"/>
              <a:t>占用很高的</a:t>
            </a:r>
            <a:r>
              <a:rPr kumimoji="1" lang="en-US" altLang="zh-CN" dirty="0" smtClean="0"/>
              <a:t>CPU</a:t>
            </a:r>
            <a:r>
              <a:rPr kumimoji="1" lang="zh-CN" altLang="en-US" dirty="0" smtClean="0"/>
              <a:t>，</a:t>
            </a:r>
            <a:r>
              <a:rPr kumimoji="1" lang="en-US" altLang="zh-CN" dirty="0" smtClean="0"/>
              <a:t>SQL</a:t>
            </a:r>
            <a:r>
              <a:rPr kumimoji="1" lang="zh-CN" altLang="en-US" dirty="0" smtClean="0"/>
              <a:t>语句执行太慢？</a:t>
            </a:r>
          </a:p>
          <a:p>
            <a:r>
              <a:rPr kumimoji="1" lang="en-US" altLang="zh-CN" dirty="0" smtClean="0"/>
              <a:t>A</a:t>
            </a:r>
            <a:r>
              <a:rPr kumimoji="1" lang="zh-CN" altLang="en-US" dirty="0" smtClean="0"/>
              <a:t>：</a:t>
            </a:r>
            <a:r>
              <a:rPr kumimoji="1" lang="en-US" altLang="zh-CN" dirty="0" smtClean="0"/>
              <a:t>MySQL</a:t>
            </a:r>
            <a:r>
              <a:rPr kumimoji="1" lang="zh-CN" altLang="en-US" dirty="0" smtClean="0"/>
              <a:t>占用很高的</a:t>
            </a:r>
            <a:r>
              <a:rPr kumimoji="1" lang="en-US" altLang="zh-CN" dirty="0" smtClean="0"/>
              <a:t>CPU</a:t>
            </a:r>
            <a:r>
              <a:rPr kumimoji="1" lang="zh-CN" altLang="en-US" dirty="0" smtClean="0"/>
              <a:t>一般都是由于数据库的慢</a:t>
            </a:r>
            <a:r>
              <a:rPr kumimoji="1" lang="en-US" altLang="zh-CN" dirty="0" smtClean="0"/>
              <a:t>SQL</a:t>
            </a:r>
            <a:r>
              <a:rPr kumimoji="1" lang="zh-CN" altLang="en-US" dirty="0" smtClean="0"/>
              <a:t>引起的，大部分情况下都是由于慢查询引起的，如果一个数据库表中有</a:t>
            </a:r>
            <a:r>
              <a:rPr kumimoji="1" lang="en-US" altLang="zh-CN" dirty="0" smtClean="0"/>
              <a:t>500W</a:t>
            </a:r>
            <a:r>
              <a:rPr kumimoji="1" lang="zh-CN" altLang="en-US" dirty="0" smtClean="0"/>
              <a:t>的数据，查询</a:t>
            </a:r>
            <a:r>
              <a:rPr kumimoji="1" lang="en-US" altLang="zh-CN" dirty="0" smtClean="0"/>
              <a:t>SQL</a:t>
            </a:r>
            <a:r>
              <a:rPr kumimoji="1" lang="zh-CN" altLang="en-US" dirty="0" smtClean="0"/>
              <a:t>由于没有创建适当的索引，导致了全表扫描，那么该</a:t>
            </a:r>
            <a:r>
              <a:rPr kumimoji="1" lang="en-US" altLang="zh-CN" dirty="0" smtClean="0"/>
              <a:t>SQL</a:t>
            </a:r>
            <a:r>
              <a:rPr kumimoji="1" lang="zh-CN" altLang="en-US" dirty="0" smtClean="0"/>
              <a:t>就会占用大量的</a:t>
            </a:r>
            <a:r>
              <a:rPr kumimoji="1" lang="en-US" altLang="zh-CN" dirty="0" smtClean="0"/>
              <a:t>CPU</a:t>
            </a:r>
            <a:r>
              <a:rPr kumimoji="1" lang="zh-CN" altLang="en-US" dirty="0" smtClean="0"/>
              <a:t>和磁盘</a:t>
            </a:r>
            <a:r>
              <a:rPr kumimoji="1" lang="en-US" altLang="zh-CN" dirty="0" smtClean="0"/>
              <a:t>IO</a:t>
            </a:r>
            <a:r>
              <a:rPr kumimoji="1" lang="zh-CN" altLang="en-US" dirty="0" smtClean="0"/>
              <a:t>，如果有大量这种</a:t>
            </a:r>
            <a:r>
              <a:rPr kumimoji="1" lang="en-US" altLang="zh-CN" dirty="0" smtClean="0"/>
              <a:t>SQL</a:t>
            </a:r>
            <a:r>
              <a:rPr kumimoji="1" lang="zh-CN" altLang="en-US" dirty="0" smtClean="0"/>
              <a:t>的存在，那么就会出现</a:t>
            </a:r>
            <a:r>
              <a:rPr kumimoji="1" lang="en-US" altLang="zh-CN" dirty="0" smtClean="0"/>
              <a:t>MySQL</a:t>
            </a:r>
            <a:r>
              <a:rPr kumimoji="1" lang="zh-CN" altLang="en-US" dirty="0" smtClean="0"/>
              <a:t>占用很高的</a:t>
            </a:r>
            <a:r>
              <a:rPr kumimoji="1" lang="en-US" altLang="zh-CN" dirty="0" smtClean="0"/>
              <a:t>CPU</a:t>
            </a:r>
            <a:r>
              <a:rPr kumimoji="1" lang="zh-CN" altLang="en-US" dirty="0" smtClean="0"/>
              <a:t>的情况。</a:t>
            </a:r>
          </a:p>
          <a:p>
            <a:r>
              <a:rPr kumimoji="1" lang="zh-CN" altLang="en-US" dirty="0" smtClean="0"/>
              <a:t>一般的处理方式为通过执行</a:t>
            </a:r>
            <a:r>
              <a:rPr kumimoji="1" lang="en-US" altLang="zh-CN" dirty="0" err="1" smtClean="0"/>
              <a:t>shou</a:t>
            </a:r>
            <a:r>
              <a:rPr kumimoji="1" lang="zh-CN" altLang="en-US" dirty="0" smtClean="0"/>
              <a:t> </a:t>
            </a:r>
            <a:r>
              <a:rPr kumimoji="1" lang="en-US" altLang="zh-CN" dirty="0" smtClean="0"/>
              <a:t>full</a:t>
            </a:r>
            <a:r>
              <a:rPr kumimoji="1" lang="zh-CN" altLang="en-US" dirty="0" smtClean="0"/>
              <a:t> </a:t>
            </a:r>
            <a:r>
              <a:rPr kumimoji="1" lang="en-US" altLang="zh-CN" dirty="0" err="1" smtClean="0"/>
              <a:t>processlist</a:t>
            </a:r>
            <a:r>
              <a:rPr kumimoji="1" lang="zh-CN" altLang="en-US" dirty="0" smtClean="0"/>
              <a:t>查看当前数据库中正在执行的</a:t>
            </a:r>
            <a:r>
              <a:rPr kumimoji="1" lang="en-US" altLang="zh-CN" dirty="0" smtClean="0"/>
              <a:t>SQL</a:t>
            </a:r>
            <a:r>
              <a:rPr kumimoji="1" lang="zh-CN" altLang="en-US" dirty="0" smtClean="0"/>
              <a:t>语句，然后使用</a:t>
            </a:r>
            <a:r>
              <a:rPr kumimoji="1" lang="en-US" altLang="zh-CN" dirty="0" smtClean="0"/>
              <a:t>explain</a:t>
            </a:r>
            <a:r>
              <a:rPr kumimoji="1" lang="zh-CN" altLang="en-US" dirty="0" smtClean="0"/>
              <a:t>来分析</a:t>
            </a:r>
            <a:r>
              <a:rPr kumimoji="1" lang="en-US" altLang="zh-CN" dirty="0" smtClean="0"/>
              <a:t>SQL</a:t>
            </a:r>
            <a:r>
              <a:rPr kumimoji="1" lang="zh-CN" altLang="en-US" dirty="0" smtClean="0"/>
              <a:t>语句，在</a:t>
            </a:r>
            <a:r>
              <a:rPr kumimoji="1" lang="en-US" altLang="zh-CN" dirty="0" smtClean="0"/>
              <a:t>5.6.3</a:t>
            </a:r>
            <a:r>
              <a:rPr kumimoji="1" lang="zh-CN" altLang="en-US" dirty="0" smtClean="0"/>
              <a:t>以前</a:t>
            </a:r>
            <a:r>
              <a:rPr kumimoji="1" lang="en-US" altLang="zh-CN" dirty="0" smtClean="0"/>
              <a:t>explain</a:t>
            </a:r>
            <a:r>
              <a:rPr kumimoji="1" lang="zh-CN" altLang="en-US" dirty="0" smtClean="0"/>
              <a:t>只能分析</a:t>
            </a:r>
            <a:r>
              <a:rPr kumimoji="1" lang="en-US" altLang="zh-CN" dirty="0" smtClean="0"/>
              <a:t>SELECT</a:t>
            </a:r>
            <a:r>
              <a:rPr kumimoji="1" lang="zh-CN" altLang="en-US" dirty="0" smtClean="0"/>
              <a:t>语句，而在</a:t>
            </a:r>
            <a:r>
              <a:rPr kumimoji="1" lang="en-US" altLang="zh-CN" dirty="0" smtClean="0"/>
              <a:t>5.6.3</a:t>
            </a:r>
            <a:r>
              <a:rPr kumimoji="1" lang="zh-CN" altLang="en-US" dirty="0" smtClean="0"/>
              <a:t>以后</a:t>
            </a:r>
            <a:r>
              <a:rPr kumimoji="1" lang="en-US" altLang="zh-CN" dirty="0" smtClean="0"/>
              <a:t>explain</a:t>
            </a:r>
            <a:r>
              <a:rPr kumimoji="1" lang="zh-CN" altLang="en-US" dirty="0" smtClean="0"/>
              <a:t>可以分析</a:t>
            </a:r>
            <a:r>
              <a:rPr kumimoji="1" lang="en-US" altLang="zh-CN" dirty="0" smtClean="0"/>
              <a:t>insert</a:t>
            </a:r>
            <a:r>
              <a:rPr kumimoji="1" lang="zh-CN" altLang="en-US" dirty="0" smtClean="0"/>
              <a:t>、</a:t>
            </a:r>
            <a:r>
              <a:rPr kumimoji="1" lang="en-US" altLang="zh-CN" dirty="0" smtClean="0"/>
              <a:t>update</a:t>
            </a:r>
            <a:r>
              <a:rPr kumimoji="1" lang="zh-CN" altLang="en-US" dirty="0" smtClean="0"/>
              <a:t>、</a:t>
            </a:r>
            <a:r>
              <a:rPr kumimoji="1" lang="en-US" altLang="zh-CN" dirty="0" smtClean="0"/>
              <a:t>delete</a:t>
            </a:r>
            <a:r>
              <a:rPr kumimoji="1" lang="zh-CN" altLang="en-US" dirty="0" smtClean="0"/>
              <a:t>等语句，根据分析的结果来执行对应的操作。</a:t>
            </a:r>
            <a:endParaRPr kumimoji="1" lang="zh-CN" altLang="en-US" dirty="0"/>
          </a:p>
        </p:txBody>
      </p:sp>
    </p:spTree>
    <p:extLst>
      <p:ext uri="{BB962C8B-B14F-4D97-AF65-F5344CB8AC3E}">
        <p14:creationId xmlns:p14="http://schemas.microsoft.com/office/powerpoint/2010/main" xmlns="" val="563242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如何优化</a:t>
            </a:r>
            <a:endParaRPr kumimoji="1" lang="zh-CN" altLang="en-US" dirty="0"/>
          </a:p>
        </p:txBody>
      </p:sp>
      <p:sp>
        <p:nvSpPr>
          <p:cNvPr id="3" name="内容占位符 2"/>
          <p:cNvSpPr>
            <a:spLocks noGrp="1"/>
          </p:cNvSpPr>
          <p:nvPr>
            <p:ph idx="1"/>
          </p:nvPr>
        </p:nvSpPr>
        <p:spPr/>
        <p:txBody>
          <a:bodyPr/>
          <a:lstStyle/>
          <a:p>
            <a:r>
              <a:rPr kumimoji="1" lang="zh-CN" altLang="en-US" dirty="0" smtClean="0"/>
              <a:t>什么是索引？</a:t>
            </a:r>
          </a:p>
          <a:p>
            <a:r>
              <a:rPr kumimoji="1" lang="zh-CN" altLang="en-US" dirty="0" smtClean="0"/>
              <a:t>索引的类型？</a:t>
            </a:r>
          </a:p>
          <a:p>
            <a:pPr lvl="1"/>
            <a:r>
              <a:rPr kumimoji="1" lang="en-US" altLang="zh-CN" dirty="0" smtClean="0"/>
              <a:t>B+</a:t>
            </a:r>
            <a:r>
              <a:rPr kumimoji="1" lang="zh-CN" altLang="en-US" dirty="0" smtClean="0"/>
              <a:t>树</a:t>
            </a:r>
          </a:p>
          <a:p>
            <a:pPr lvl="1"/>
            <a:r>
              <a:rPr kumimoji="1" lang="en-US" altLang="zh-CN" dirty="0" smtClean="0"/>
              <a:t>Hash</a:t>
            </a:r>
            <a:r>
              <a:rPr kumimoji="1" lang="zh-CN" altLang="en-US" dirty="0" smtClean="0"/>
              <a:t>索引</a:t>
            </a:r>
          </a:p>
          <a:p>
            <a:pPr lvl="1"/>
            <a:r>
              <a:rPr kumimoji="1" lang="en-US" altLang="zh-CN" dirty="0" err="1" smtClean="0"/>
              <a:t>FullText</a:t>
            </a:r>
            <a:r>
              <a:rPr kumimoji="1" lang="zh-CN" altLang="en-US" dirty="0" smtClean="0"/>
              <a:t>索引</a:t>
            </a:r>
          </a:p>
          <a:p>
            <a:pPr lvl="1"/>
            <a:r>
              <a:rPr kumimoji="1" lang="zh-CN" altLang="en-US" dirty="0" smtClean="0"/>
              <a:t>。。。</a:t>
            </a:r>
            <a:endParaRPr kumimoji="1" lang="zh-CN" altLang="en-US" dirty="0"/>
          </a:p>
        </p:txBody>
      </p:sp>
    </p:spTree>
    <p:extLst>
      <p:ext uri="{BB962C8B-B14F-4D97-AF65-F5344CB8AC3E}">
        <p14:creationId xmlns:p14="http://schemas.microsoft.com/office/powerpoint/2010/main" xmlns="" val="89511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如何优化（续）</a:t>
            </a:r>
            <a:endParaRPr kumimoji="1" lang="zh-CN" altLang="en-US" dirty="0"/>
          </a:p>
        </p:txBody>
      </p:sp>
      <p:sp>
        <p:nvSpPr>
          <p:cNvPr id="3" name="内容占位符 2"/>
          <p:cNvSpPr>
            <a:spLocks noGrp="1"/>
          </p:cNvSpPr>
          <p:nvPr>
            <p:ph idx="1"/>
          </p:nvPr>
        </p:nvSpPr>
        <p:spPr/>
        <p:txBody>
          <a:bodyPr/>
          <a:lstStyle/>
          <a:p>
            <a:r>
              <a:rPr kumimoji="1" lang="zh-CN" altLang="en-US" dirty="0" smtClean="0"/>
              <a:t>哪些情况下才会使用我们创建的索引？</a:t>
            </a:r>
          </a:p>
          <a:p>
            <a:pPr marL="514350" indent="-514350">
              <a:buFont typeface="+mj-lt"/>
              <a:buAutoNum type="arabicPeriod"/>
            </a:pPr>
            <a:r>
              <a:rPr kumimoji="1" lang="en-US" altLang="zh-CN" dirty="0" smtClean="0"/>
              <a:t>Match</a:t>
            </a:r>
            <a:r>
              <a:rPr kumimoji="1" lang="zh-CN" altLang="en-US" dirty="0" smtClean="0"/>
              <a:t> </a:t>
            </a:r>
            <a:r>
              <a:rPr kumimoji="1" lang="en-US" altLang="zh-CN" dirty="0" smtClean="0"/>
              <a:t>the</a:t>
            </a:r>
            <a:r>
              <a:rPr kumimoji="1" lang="zh-CN" altLang="en-US" dirty="0" smtClean="0"/>
              <a:t> </a:t>
            </a:r>
            <a:r>
              <a:rPr kumimoji="1" lang="en-US" altLang="zh-CN" dirty="0" smtClean="0"/>
              <a:t>full</a:t>
            </a:r>
            <a:r>
              <a:rPr kumimoji="1" lang="zh-CN" altLang="en-US" dirty="0" smtClean="0"/>
              <a:t> </a:t>
            </a:r>
            <a:r>
              <a:rPr kumimoji="1" lang="en-US" altLang="zh-CN" dirty="0" smtClean="0"/>
              <a:t>value</a:t>
            </a:r>
            <a:endParaRPr kumimoji="1" lang="zh-CN" altLang="en-US" dirty="0" smtClean="0"/>
          </a:p>
          <a:p>
            <a:pPr marL="514350" indent="-514350">
              <a:buFont typeface="+mj-lt"/>
              <a:buAutoNum type="arabicPeriod"/>
            </a:pPr>
            <a:r>
              <a:rPr kumimoji="1" lang="en-US" altLang="zh-CN" dirty="0" smtClean="0"/>
              <a:t>Match</a:t>
            </a:r>
            <a:r>
              <a:rPr kumimoji="1" lang="zh-CN" altLang="en-US" dirty="0" smtClean="0"/>
              <a:t> </a:t>
            </a:r>
            <a:r>
              <a:rPr kumimoji="1" lang="en-US" altLang="zh-CN" dirty="0" smtClean="0"/>
              <a:t>a</a:t>
            </a:r>
            <a:r>
              <a:rPr kumimoji="1" lang="zh-CN" altLang="en-US" dirty="0" smtClean="0"/>
              <a:t> </a:t>
            </a:r>
            <a:r>
              <a:rPr kumimoji="1" lang="en-US" altLang="zh-CN" dirty="0" smtClean="0"/>
              <a:t>leftmost</a:t>
            </a:r>
            <a:r>
              <a:rPr kumimoji="1" lang="zh-CN" altLang="en-US" dirty="0" smtClean="0"/>
              <a:t> </a:t>
            </a:r>
            <a:r>
              <a:rPr kumimoji="1" lang="en-US" altLang="zh-CN" dirty="0" smtClean="0"/>
              <a:t>prefix</a:t>
            </a:r>
            <a:endParaRPr kumimoji="1" lang="zh-CN" altLang="en-US" dirty="0" smtClean="0"/>
          </a:p>
          <a:p>
            <a:pPr marL="514350" indent="-514350">
              <a:buFont typeface="+mj-lt"/>
              <a:buAutoNum type="arabicPeriod"/>
            </a:pPr>
            <a:r>
              <a:rPr kumimoji="1" lang="en-US" altLang="zh-CN" dirty="0" smtClean="0"/>
              <a:t>Match</a:t>
            </a:r>
            <a:r>
              <a:rPr kumimoji="1" lang="zh-CN" altLang="en-US" dirty="0" smtClean="0"/>
              <a:t> </a:t>
            </a:r>
            <a:r>
              <a:rPr kumimoji="1" lang="en-US" altLang="zh-CN" dirty="0" smtClean="0"/>
              <a:t>a</a:t>
            </a:r>
            <a:r>
              <a:rPr kumimoji="1" lang="zh-CN" altLang="en-US" dirty="0" smtClean="0"/>
              <a:t> </a:t>
            </a:r>
            <a:r>
              <a:rPr kumimoji="1" lang="en-US" altLang="zh-CN" dirty="0" smtClean="0"/>
              <a:t>column</a:t>
            </a:r>
            <a:r>
              <a:rPr kumimoji="1" lang="zh-CN" altLang="en-US" dirty="0" smtClean="0"/>
              <a:t> </a:t>
            </a:r>
            <a:r>
              <a:rPr kumimoji="1" lang="en-US" altLang="zh-CN" dirty="0" smtClean="0"/>
              <a:t>prefix</a:t>
            </a:r>
            <a:endParaRPr kumimoji="1" lang="zh-CN" altLang="en-US" dirty="0" smtClean="0"/>
          </a:p>
          <a:p>
            <a:pPr marL="514350" indent="-514350">
              <a:buFont typeface="+mj-lt"/>
              <a:buAutoNum type="arabicPeriod"/>
            </a:pPr>
            <a:r>
              <a:rPr kumimoji="1" lang="en-US" altLang="zh-CN" dirty="0" smtClean="0"/>
              <a:t>Match</a:t>
            </a:r>
            <a:r>
              <a:rPr kumimoji="1" lang="zh-CN" altLang="en-US" dirty="0" smtClean="0"/>
              <a:t> </a:t>
            </a:r>
            <a:r>
              <a:rPr kumimoji="1" lang="en-US" altLang="zh-CN" dirty="0" smtClean="0"/>
              <a:t>a</a:t>
            </a:r>
            <a:r>
              <a:rPr kumimoji="1" lang="zh-CN" altLang="en-US" dirty="0" smtClean="0"/>
              <a:t> </a:t>
            </a:r>
            <a:r>
              <a:rPr kumimoji="1" lang="en-US" altLang="zh-CN" dirty="0" smtClean="0"/>
              <a:t>range</a:t>
            </a:r>
            <a:r>
              <a:rPr kumimoji="1" lang="zh-CN" altLang="en-US" dirty="0" smtClean="0"/>
              <a:t> </a:t>
            </a:r>
            <a:r>
              <a:rPr kumimoji="1" lang="en-US" altLang="zh-CN" dirty="0" smtClean="0"/>
              <a:t>of</a:t>
            </a:r>
            <a:r>
              <a:rPr kumimoji="1" lang="zh-CN" altLang="en-US" dirty="0" smtClean="0"/>
              <a:t> </a:t>
            </a:r>
            <a:r>
              <a:rPr kumimoji="1" lang="en-US" altLang="zh-CN" dirty="0" smtClean="0"/>
              <a:t>values</a:t>
            </a:r>
            <a:endParaRPr kumimoji="1" lang="zh-CN" altLang="en-US" dirty="0" smtClean="0"/>
          </a:p>
          <a:p>
            <a:pPr marL="514350" indent="-514350">
              <a:buFont typeface="+mj-lt"/>
              <a:buAutoNum type="arabicPeriod"/>
            </a:pPr>
            <a:r>
              <a:rPr kumimoji="1" lang="en-US" altLang="zh-CN" dirty="0" smtClean="0"/>
              <a:t>Match</a:t>
            </a:r>
            <a:r>
              <a:rPr kumimoji="1" lang="zh-CN" altLang="en-US" dirty="0" smtClean="0"/>
              <a:t> </a:t>
            </a:r>
            <a:r>
              <a:rPr kumimoji="1" lang="en-US" altLang="zh-CN" dirty="0" smtClean="0"/>
              <a:t>one</a:t>
            </a:r>
            <a:r>
              <a:rPr kumimoji="1" lang="zh-CN" altLang="en-US" dirty="0" smtClean="0"/>
              <a:t> </a:t>
            </a:r>
            <a:r>
              <a:rPr kumimoji="1" lang="en-US" altLang="zh-CN" dirty="0" smtClean="0"/>
              <a:t>part</a:t>
            </a:r>
            <a:r>
              <a:rPr kumimoji="1" lang="zh-CN" altLang="en-US" dirty="0" smtClean="0"/>
              <a:t> </a:t>
            </a:r>
            <a:r>
              <a:rPr kumimoji="1" lang="en-US" altLang="zh-CN" dirty="0" smtClean="0"/>
              <a:t>exactly</a:t>
            </a:r>
            <a:r>
              <a:rPr kumimoji="1" lang="zh-CN" altLang="en-US" dirty="0" smtClean="0"/>
              <a:t> </a:t>
            </a:r>
            <a:r>
              <a:rPr kumimoji="1" lang="en-US" altLang="zh-CN" dirty="0" smtClean="0"/>
              <a:t>and</a:t>
            </a:r>
            <a:r>
              <a:rPr kumimoji="1" lang="zh-CN" altLang="en-US" dirty="0" smtClean="0"/>
              <a:t> </a:t>
            </a:r>
            <a:r>
              <a:rPr kumimoji="1" lang="en-US" altLang="zh-CN" dirty="0" smtClean="0"/>
              <a:t>match</a:t>
            </a:r>
            <a:r>
              <a:rPr kumimoji="1" lang="zh-CN" altLang="en-US" dirty="0" smtClean="0"/>
              <a:t> </a:t>
            </a:r>
            <a:r>
              <a:rPr kumimoji="1" lang="en-US" altLang="zh-CN" dirty="0" smtClean="0"/>
              <a:t>a</a:t>
            </a:r>
            <a:r>
              <a:rPr kumimoji="1" lang="zh-CN" altLang="en-US" dirty="0" smtClean="0"/>
              <a:t> </a:t>
            </a:r>
            <a:r>
              <a:rPr kumimoji="1" lang="en-US" altLang="zh-CN" dirty="0" smtClean="0"/>
              <a:t>range</a:t>
            </a:r>
            <a:r>
              <a:rPr kumimoji="1" lang="zh-CN" altLang="en-US" dirty="0" smtClean="0"/>
              <a:t> </a:t>
            </a:r>
            <a:r>
              <a:rPr kumimoji="1" lang="en-US" altLang="zh-CN" dirty="0" smtClean="0"/>
              <a:t>on</a:t>
            </a:r>
            <a:r>
              <a:rPr kumimoji="1" lang="zh-CN" altLang="en-US" dirty="0" smtClean="0"/>
              <a:t> </a:t>
            </a:r>
            <a:r>
              <a:rPr kumimoji="1" lang="en-US" altLang="zh-CN" dirty="0" smtClean="0"/>
              <a:t>another</a:t>
            </a:r>
            <a:r>
              <a:rPr kumimoji="1" lang="zh-CN" altLang="en-US" dirty="0" smtClean="0"/>
              <a:t> </a:t>
            </a:r>
            <a:r>
              <a:rPr kumimoji="1" lang="en-US" altLang="zh-CN" dirty="0" smtClean="0"/>
              <a:t>part</a:t>
            </a:r>
            <a:endParaRPr kumimoji="1" lang="zh-CN" altLang="en-US" dirty="0" smtClean="0"/>
          </a:p>
          <a:p>
            <a:pPr marL="514350" indent="-514350">
              <a:buFont typeface="+mj-lt"/>
              <a:buAutoNum type="arabicPeriod"/>
            </a:pPr>
            <a:r>
              <a:rPr kumimoji="1" lang="en-US" altLang="zh-CN" dirty="0" smtClean="0"/>
              <a:t>Index-only</a:t>
            </a:r>
            <a:r>
              <a:rPr kumimoji="1" lang="zh-CN" altLang="en-US" dirty="0" smtClean="0"/>
              <a:t> </a:t>
            </a:r>
            <a:r>
              <a:rPr kumimoji="1" lang="en-US" altLang="zh-CN" dirty="0" smtClean="0"/>
              <a:t>queries</a:t>
            </a:r>
            <a:endParaRPr kumimoji="1" lang="zh-CN" altLang="en-US" dirty="0"/>
          </a:p>
        </p:txBody>
      </p:sp>
    </p:spTree>
    <p:extLst>
      <p:ext uri="{BB962C8B-B14F-4D97-AF65-F5344CB8AC3E}">
        <p14:creationId xmlns:p14="http://schemas.microsoft.com/office/powerpoint/2010/main" xmlns="" val="205284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normAutofit/>
          </a:bodyPr>
          <a:lstStyle/>
          <a:p>
            <a:r>
              <a:rPr kumimoji="1" lang="zh-CN" altLang="en-US" dirty="0" smtClean="0"/>
              <a:t>使用</a:t>
            </a:r>
            <a:r>
              <a:rPr kumimoji="1" lang="en-US" altLang="zh-CN" dirty="0" smtClean="0"/>
              <a:t>explain</a:t>
            </a:r>
            <a:r>
              <a:rPr kumimoji="1" lang="zh-CN" altLang="en-US" dirty="0" smtClean="0"/>
              <a:t>来分析</a:t>
            </a:r>
            <a:r>
              <a:rPr kumimoji="1" lang="en-US" altLang="zh-CN" dirty="0" smtClean="0"/>
              <a:t>SQL</a:t>
            </a:r>
            <a:r>
              <a:rPr kumimoji="1" lang="zh-CN" altLang="en-US" dirty="0" smtClean="0"/>
              <a:t>语句</a:t>
            </a:r>
          </a:p>
          <a:p>
            <a:endParaRPr kumimoji="1" lang="zh-CN" altLang="en-US" dirty="0" smtClean="0"/>
          </a:p>
        </p:txBody>
      </p:sp>
      <p:pic>
        <p:nvPicPr>
          <p:cNvPr id="5" name="图片 4"/>
          <p:cNvPicPr>
            <a:picLocks noChangeAspect="1"/>
          </p:cNvPicPr>
          <p:nvPr/>
        </p:nvPicPr>
        <p:blipFill>
          <a:blip r:embed="rId2"/>
          <a:stretch>
            <a:fillRect/>
          </a:stretch>
        </p:blipFill>
        <p:spPr>
          <a:xfrm>
            <a:off x="0" y="2795384"/>
            <a:ext cx="12192000" cy="1267232"/>
          </a:xfrm>
          <a:prstGeom prst="rect">
            <a:avLst/>
          </a:prstGeom>
        </p:spPr>
      </p:pic>
    </p:spTree>
    <p:extLst>
      <p:ext uri="{BB962C8B-B14F-4D97-AF65-F5344CB8AC3E}">
        <p14:creationId xmlns:p14="http://schemas.microsoft.com/office/powerpoint/2010/main" xmlns="" val="33155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normAutofit fontScale="85000" lnSpcReduction="20000"/>
          </a:bodyPr>
          <a:lstStyle/>
          <a:p>
            <a:r>
              <a:rPr kumimoji="1" lang="en-US" altLang="zh-CN" dirty="0" smtClean="0"/>
              <a:t>explain</a:t>
            </a:r>
            <a:r>
              <a:rPr kumimoji="1" lang="zh-CN" altLang="en-US" dirty="0" smtClean="0"/>
              <a:t>字段说明</a:t>
            </a:r>
          </a:p>
          <a:p>
            <a:pPr marL="514350" indent="-514350">
              <a:buFont typeface="+mj-lt"/>
              <a:buAutoNum type="arabicPeriod"/>
            </a:pPr>
            <a:r>
              <a:rPr kumimoji="1" lang="en-US" altLang="zh-CN" dirty="0" smtClean="0"/>
              <a:t>id</a:t>
            </a:r>
            <a:endParaRPr kumimoji="1" lang="zh-CN" altLang="en-US" dirty="0" smtClean="0"/>
          </a:p>
          <a:p>
            <a:pPr marL="514350" indent="-514350">
              <a:buFont typeface="+mj-lt"/>
              <a:buAutoNum type="arabicPeriod"/>
            </a:pPr>
            <a:r>
              <a:rPr kumimoji="1" lang="en-US" altLang="zh-CN" dirty="0" err="1" smtClean="0"/>
              <a:t>select_type</a:t>
            </a:r>
            <a:endParaRPr kumimoji="1" lang="zh-CN" altLang="en-US" dirty="0" smtClean="0"/>
          </a:p>
          <a:p>
            <a:pPr marL="514350" indent="-514350">
              <a:buFont typeface="+mj-lt"/>
              <a:buAutoNum type="arabicPeriod"/>
            </a:pPr>
            <a:r>
              <a:rPr kumimoji="1" lang="en-US" altLang="zh-CN" dirty="0" smtClean="0"/>
              <a:t>table</a:t>
            </a:r>
            <a:endParaRPr kumimoji="1" lang="zh-CN" altLang="en-US" dirty="0" smtClean="0"/>
          </a:p>
          <a:p>
            <a:pPr marL="514350" indent="-514350">
              <a:buFont typeface="+mj-lt"/>
              <a:buAutoNum type="arabicPeriod"/>
            </a:pPr>
            <a:r>
              <a:rPr kumimoji="1" lang="en-US" altLang="zh-CN" dirty="0" smtClean="0"/>
              <a:t>type</a:t>
            </a:r>
            <a:endParaRPr kumimoji="1" lang="zh-CN" altLang="en-US" dirty="0" smtClean="0"/>
          </a:p>
          <a:p>
            <a:pPr marL="514350" indent="-514350">
              <a:buFont typeface="+mj-lt"/>
              <a:buAutoNum type="arabicPeriod"/>
            </a:pPr>
            <a:r>
              <a:rPr kumimoji="1" lang="fr-FR" altLang="zh-CN" dirty="0" err="1" smtClean="0"/>
              <a:t>possible_keys</a:t>
            </a:r>
            <a:endParaRPr kumimoji="1" lang="zh-CN" altLang="en-US" dirty="0" smtClean="0"/>
          </a:p>
          <a:p>
            <a:pPr marL="514350" indent="-514350">
              <a:buFont typeface="+mj-lt"/>
              <a:buAutoNum type="arabicPeriod"/>
            </a:pPr>
            <a:r>
              <a:rPr kumimoji="1" lang="en-US" altLang="zh-CN" dirty="0" smtClean="0"/>
              <a:t>key</a:t>
            </a:r>
            <a:endParaRPr kumimoji="1" lang="zh-CN" altLang="en-US" dirty="0" smtClean="0"/>
          </a:p>
          <a:p>
            <a:pPr marL="514350" indent="-514350">
              <a:buFont typeface="+mj-lt"/>
              <a:buAutoNum type="arabicPeriod"/>
            </a:pPr>
            <a:r>
              <a:rPr kumimoji="1" lang="en-US" altLang="zh-CN" dirty="0" err="1" smtClean="0"/>
              <a:t>key_len</a:t>
            </a:r>
            <a:endParaRPr kumimoji="1" lang="zh-CN" altLang="en-US" dirty="0" smtClean="0"/>
          </a:p>
          <a:p>
            <a:pPr marL="514350" indent="-514350">
              <a:buFont typeface="+mj-lt"/>
              <a:buAutoNum type="arabicPeriod"/>
            </a:pPr>
            <a:r>
              <a:rPr kumimoji="1" lang="en-US" altLang="zh-CN" dirty="0" smtClean="0"/>
              <a:t>ref</a:t>
            </a:r>
            <a:endParaRPr kumimoji="1" lang="zh-CN" altLang="en-US" dirty="0" smtClean="0"/>
          </a:p>
          <a:p>
            <a:pPr marL="514350" indent="-514350">
              <a:buFont typeface="+mj-lt"/>
              <a:buAutoNum type="arabicPeriod"/>
            </a:pPr>
            <a:r>
              <a:rPr kumimoji="1" lang="en-US" altLang="zh-CN" dirty="0" smtClean="0"/>
              <a:t>rows</a:t>
            </a:r>
            <a:endParaRPr kumimoji="1" lang="zh-CN" altLang="en-US" dirty="0" smtClean="0"/>
          </a:p>
          <a:p>
            <a:pPr marL="514350" indent="-514350">
              <a:buFont typeface="+mj-lt"/>
              <a:buAutoNum type="arabicPeriod"/>
            </a:pPr>
            <a:r>
              <a:rPr kumimoji="1" lang="en-US" altLang="zh-CN" dirty="0" smtClean="0"/>
              <a:t>extra</a:t>
            </a:r>
            <a:endParaRPr kumimoji="1" lang="zh-CN" altLang="en-US" dirty="0" smtClean="0"/>
          </a:p>
          <a:p>
            <a:pPr marL="514350" indent="-514350">
              <a:buFont typeface="+mj-lt"/>
              <a:buAutoNum type="arabicPeriod"/>
            </a:pPr>
            <a:endParaRPr kumimoji="1" lang="zh-CN" altLang="en-US" dirty="0"/>
          </a:p>
        </p:txBody>
      </p:sp>
    </p:spTree>
    <p:extLst>
      <p:ext uri="{BB962C8B-B14F-4D97-AF65-F5344CB8AC3E}">
        <p14:creationId xmlns:p14="http://schemas.microsoft.com/office/powerpoint/2010/main" xmlns="" val="56608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lstStyle/>
          <a:p>
            <a:r>
              <a:rPr kumimoji="1" lang="en-US" altLang="zh-CN" dirty="0" err="1" smtClean="0"/>
              <a:t>select_type</a:t>
            </a:r>
            <a:r>
              <a:rPr kumimoji="1" lang="zh-CN" altLang="en-US" dirty="0" smtClean="0"/>
              <a:t>：查询类型</a:t>
            </a:r>
          </a:p>
          <a:p>
            <a:pPr marL="971550" lvl="1" indent="-514350">
              <a:buFont typeface="+mj-lt"/>
              <a:buAutoNum type="arabicPeriod"/>
            </a:pPr>
            <a:r>
              <a:rPr kumimoji="1" lang="en-US" altLang="zh-CN" dirty="0" smtClean="0"/>
              <a:t>simple</a:t>
            </a:r>
            <a:r>
              <a:rPr kumimoji="1" lang="zh-CN" altLang="en-US" dirty="0" smtClean="0"/>
              <a:t>：简单查询，是指那些不包括子查询和</a:t>
            </a:r>
            <a:r>
              <a:rPr kumimoji="1" lang="en-US" altLang="zh-CN" dirty="0" smtClean="0"/>
              <a:t>union</a:t>
            </a:r>
            <a:r>
              <a:rPr kumimoji="1" lang="zh-CN" altLang="en-US" dirty="0" smtClean="0"/>
              <a:t>查询的查询</a:t>
            </a:r>
          </a:p>
          <a:p>
            <a:pPr marL="971550" lvl="1" indent="-514350">
              <a:buFont typeface="+mj-lt"/>
              <a:buAutoNum type="arabicPeriod"/>
            </a:pPr>
            <a:r>
              <a:rPr kumimoji="1" lang="en-US" altLang="zh-CN" dirty="0" smtClean="0"/>
              <a:t>primary</a:t>
            </a:r>
            <a:r>
              <a:rPr kumimoji="1" lang="zh-CN" altLang="en-US" dirty="0" smtClean="0"/>
              <a:t>：指那些复杂查询中（包括子查询或</a:t>
            </a:r>
            <a:r>
              <a:rPr kumimoji="1" lang="en-US" altLang="zh-CN" dirty="0" smtClean="0"/>
              <a:t>union</a:t>
            </a:r>
            <a:r>
              <a:rPr kumimoji="1" lang="zh-CN" altLang="en-US" dirty="0" smtClean="0"/>
              <a:t>查询）最外层的查询</a:t>
            </a:r>
          </a:p>
          <a:p>
            <a:pPr marL="971550" lvl="1" indent="-514350">
              <a:buFont typeface="+mj-lt"/>
              <a:buAutoNum type="arabicPeriod"/>
            </a:pPr>
            <a:r>
              <a:rPr kumimoji="1" lang="en-US" altLang="zh-CN" dirty="0" smtClean="0"/>
              <a:t>SUBQUERY</a:t>
            </a:r>
            <a:r>
              <a:rPr kumimoji="1" lang="zh-CN" altLang="en-US" dirty="0" smtClean="0"/>
              <a:t>：是指在外层查询的</a:t>
            </a:r>
            <a:r>
              <a:rPr kumimoji="1" lang="en-US" altLang="zh-CN" dirty="0" smtClean="0"/>
              <a:t>SELECT</a:t>
            </a:r>
            <a:r>
              <a:rPr kumimoji="1" lang="zh-CN" altLang="en-US" dirty="0" smtClean="0"/>
              <a:t>字段列表中而不是在</a:t>
            </a:r>
            <a:r>
              <a:rPr kumimoji="1" lang="en-US" altLang="zh-CN" dirty="0" smtClean="0"/>
              <a:t>FROM</a:t>
            </a:r>
            <a:r>
              <a:rPr kumimoji="1" lang="zh-CN" altLang="en-US" dirty="0" smtClean="0"/>
              <a:t>字段中的查询</a:t>
            </a:r>
            <a:endParaRPr kumimoji="1" lang="en-US" altLang="zh-CN" dirty="0" smtClean="0"/>
          </a:p>
          <a:p>
            <a:pPr marL="971550" lvl="1" indent="-514350">
              <a:buFont typeface="+mj-lt"/>
              <a:buAutoNum type="arabicPeriod"/>
            </a:pPr>
            <a:endParaRPr kumimoji="1" lang="en-US" altLang="zh-CN" dirty="0"/>
          </a:p>
          <a:p>
            <a:pPr marL="971550" lvl="1" indent="-514350">
              <a:buFont typeface="+mj-lt"/>
              <a:buAutoNum type="arabicPeriod"/>
            </a:pPr>
            <a:endParaRPr kumimoji="1" lang="zh-CN" altLang="en-US" dirty="0"/>
          </a:p>
        </p:txBody>
      </p:sp>
      <p:pic>
        <p:nvPicPr>
          <p:cNvPr id="4" name="图片 3"/>
          <p:cNvPicPr>
            <a:picLocks noChangeAspect="1"/>
          </p:cNvPicPr>
          <p:nvPr/>
        </p:nvPicPr>
        <p:blipFill>
          <a:blip r:embed="rId2"/>
          <a:stretch>
            <a:fillRect/>
          </a:stretch>
        </p:blipFill>
        <p:spPr>
          <a:xfrm>
            <a:off x="1593850" y="4229100"/>
            <a:ext cx="9525000" cy="1828800"/>
          </a:xfrm>
          <a:prstGeom prst="rect">
            <a:avLst/>
          </a:prstGeom>
        </p:spPr>
      </p:pic>
    </p:spTree>
    <p:extLst>
      <p:ext uri="{BB962C8B-B14F-4D97-AF65-F5344CB8AC3E}">
        <p14:creationId xmlns:p14="http://schemas.microsoft.com/office/powerpoint/2010/main" xmlns="" val="1276334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lstStyle/>
          <a:p>
            <a:r>
              <a:rPr kumimoji="1" lang="en-US" altLang="zh-CN" dirty="0" err="1"/>
              <a:t>select_type</a:t>
            </a:r>
            <a:r>
              <a:rPr kumimoji="1" lang="zh-CN" altLang="en-US" dirty="0"/>
              <a:t>：查询类型</a:t>
            </a:r>
          </a:p>
          <a:p>
            <a:pPr marL="971550" lvl="1" indent="-514350">
              <a:buFont typeface="+mj-lt"/>
              <a:buAutoNum type="arabicPeriod" startAt="4"/>
            </a:pPr>
            <a:r>
              <a:rPr kumimoji="1" lang="en-US" altLang="zh-CN" dirty="0" smtClean="0"/>
              <a:t>DERIVED</a:t>
            </a:r>
            <a:r>
              <a:rPr kumimoji="1" lang="zh-CN" altLang="en-US" dirty="0" smtClean="0"/>
              <a:t>：是指子查询在</a:t>
            </a:r>
            <a:r>
              <a:rPr kumimoji="1" lang="en-US" altLang="zh-CN" dirty="0" smtClean="0"/>
              <a:t>FROM</a:t>
            </a:r>
            <a:r>
              <a:rPr kumimoji="1" lang="zh-CN" altLang="en-US" dirty="0" smtClean="0"/>
              <a:t>字段中</a:t>
            </a:r>
            <a:endParaRPr kumimoji="1" lang="en-US" altLang="zh-CN" dirty="0" smtClean="0"/>
          </a:p>
          <a:p>
            <a:pPr marL="971550" lvl="1" indent="-514350">
              <a:buFont typeface="+mj-lt"/>
              <a:buAutoNum type="arabicPeriod" startAt="4"/>
            </a:pPr>
            <a:endParaRPr kumimoji="1" lang="zh-CN" altLang="en-US" dirty="0"/>
          </a:p>
        </p:txBody>
      </p:sp>
      <p:pic>
        <p:nvPicPr>
          <p:cNvPr id="4" name="图片 3"/>
          <p:cNvPicPr>
            <a:picLocks noChangeAspect="1"/>
          </p:cNvPicPr>
          <p:nvPr/>
        </p:nvPicPr>
        <p:blipFill>
          <a:blip r:embed="rId2"/>
          <a:stretch>
            <a:fillRect/>
          </a:stretch>
        </p:blipFill>
        <p:spPr>
          <a:xfrm>
            <a:off x="1120000" y="2774950"/>
            <a:ext cx="10006266" cy="1670050"/>
          </a:xfrm>
          <a:prstGeom prst="rect">
            <a:avLst/>
          </a:prstGeom>
        </p:spPr>
      </p:pic>
    </p:spTree>
    <p:extLst>
      <p:ext uri="{BB962C8B-B14F-4D97-AF65-F5344CB8AC3E}">
        <p14:creationId xmlns:p14="http://schemas.microsoft.com/office/powerpoint/2010/main" xmlns="" val="204398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lstStyle/>
          <a:p>
            <a:r>
              <a:rPr kumimoji="1" lang="en-US" altLang="zh-CN" dirty="0" err="1"/>
              <a:t>select_type</a:t>
            </a:r>
            <a:r>
              <a:rPr kumimoji="1" lang="zh-CN" altLang="en-US" dirty="0"/>
              <a:t>：查询类型</a:t>
            </a:r>
          </a:p>
          <a:p>
            <a:pPr marL="914400" lvl="1" indent="-457200">
              <a:buFont typeface="+mj-lt"/>
              <a:buAutoNum type="arabicPeriod" startAt="5"/>
            </a:pPr>
            <a:r>
              <a:rPr kumimoji="1" lang="en-US" altLang="zh-CN" dirty="0" smtClean="0"/>
              <a:t>UNION</a:t>
            </a:r>
            <a:r>
              <a:rPr kumimoji="1" lang="zh-CN" altLang="en-US" dirty="0" smtClean="0"/>
              <a:t>：联合查询</a:t>
            </a:r>
          </a:p>
          <a:p>
            <a:pPr marL="914400" lvl="1" indent="-457200">
              <a:buFont typeface="+mj-lt"/>
              <a:buAutoNum type="arabicPeriod" startAt="5"/>
            </a:pPr>
            <a:endParaRPr kumimoji="1" lang="zh-CN" altLang="en-US" dirty="0"/>
          </a:p>
        </p:txBody>
      </p:sp>
      <p:pic>
        <p:nvPicPr>
          <p:cNvPr id="4" name="图片 3"/>
          <p:cNvPicPr>
            <a:picLocks noChangeAspect="1"/>
          </p:cNvPicPr>
          <p:nvPr/>
        </p:nvPicPr>
        <p:blipFill>
          <a:blip r:embed="rId2"/>
          <a:stretch>
            <a:fillRect/>
          </a:stretch>
        </p:blipFill>
        <p:spPr>
          <a:xfrm>
            <a:off x="1314450" y="2832100"/>
            <a:ext cx="9563100" cy="1651000"/>
          </a:xfrm>
          <a:prstGeom prst="rect">
            <a:avLst/>
          </a:prstGeom>
        </p:spPr>
      </p:pic>
    </p:spTree>
    <p:extLst>
      <p:ext uri="{BB962C8B-B14F-4D97-AF65-F5344CB8AC3E}">
        <p14:creationId xmlns:p14="http://schemas.microsoft.com/office/powerpoint/2010/main" xmlns="" val="1970788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大纲</a:t>
            </a:r>
            <a:endParaRPr kumimoji="1" lang="zh-CN" altLang="en-US" dirty="0"/>
          </a:p>
        </p:txBody>
      </p:sp>
      <p:sp>
        <p:nvSpPr>
          <p:cNvPr id="3" name="内容占位符 2"/>
          <p:cNvSpPr>
            <a:spLocks noGrp="1"/>
          </p:cNvSpPr>
          <p:nvPr>
            <p:ph idx="1"/>
          </p:nvPr>
        </p:nvSpPr>
        <p:spPr/>
        <p:txBody>
          <a:bodyPr/>
          <a:lstStyle/>
          <a:p>
            <a:r>
              <a:rPr kumimoji="1" lang="zh-CN" altLang="en-US" dirty="0" smtClean="0"/>
              <a:t>安装和配置</a:t>
            </a:r>
          </a:p>
          <a:p>
            <a:r>
              <a:rPr kumimoji="1" lang="zh-CN" altLang="en-US" dirty="0" smtClean="0"/>
              <a:t>使用现状</a:t>
            </a:r>
          </a:p>
          <a:p>
            <a:r>
              <a:rPr kumimoji="1" lang="zh-CN" altLang="en-US" dirty="0" smtClean="0"/>
              <a:t>常见问题</a:t>
            </a:r>
          </a:p>
          <a:p>
            <a:r>
              <a:rPr kumimoji="1" lang="zh-CN" altLang="en-US" dirty="0" smtClean="0"/>
              <a:t>如何优化</a:t>
            </a:r>
          </a:p>
          <a:p>
            <a:r>
              <a:rPr kumimoji="1" lang="zh-CN" altLang="en-US" dirty="0" smtClean="0"/>
              <a:t>未来规划</a:t>
            </a:r>
            <a:endParaRPr kumimoji="1" lang="zh-CN" altLang="en-US" dirty="0"/>
          </a:p>
        </p:txBody>
      </p:sp>
    </p:spTree>
    <p:extLst>
      <p:ext uri="{BB962C8B-B14F-4D97-AF65-F5344CB8AC3E}">
        <p14:creationId xmlns:p14="http://schemas.microsoft.com/office/powerpoint/2010/main" xmlns="" val="472413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lstStyle/>
          <a:p>
            <a:r>
              <a:rPr kumimoji="1" lang="en-US" altLang="zh-CN" dirty="0" smtClean="0"/>
              <a:t>table</a:t>
            </a:r>
            <a:r>
              <a:rPr kumimoji="1" lang="zh-CN" altLang="en-US" dirty="0" smtClean="0"/>
              <a:t>：查询的表，简单查询情况下一般都是指表的名称，但是在</a:t>
            </a:r>
            <a:r>
              <a:rPr kumimoji="1" lang="en-US" altLang="zh-CN" dirty="0" smtClean="0"/>
              <a:t>union</a:t>
            </a:r>
            <a:r>
              <a:rPr kumimoji="1" lang="zh-CN" altLang="en-US" dirty="0" smtClean="0"/>
              <a:t>、</a:t>
            </a:r>
            <a:r>
              <a:rPr kumimoji="1" lang="en-US" altLang="zh-CN" dirty="0" smtClean="0"/>
              <a:t>derived</a:t>
            </a:r>
            <a:r>
              <a:rPr kumimoji="1" lang="zh-CN" altLang="en-US" dirty="0" smtClean="0"/>
              <a:t>等情况下时比较复杂</a:t>
            </a:r>
          </a:p>
          <a:p>
            <a:r>
              <a:rPr kumimoji="1" lang="en-US" altLang="zh-CN" dirty="0" smtClean="0"/>
              <a:t>type</a:t>
            </a:r>
            <a:r>
              <a:rPr kumimoji="1" lang="zh-CN" altLang="en-US" dirty="0" smtClean="0"/>
              <a:t>：连接的类型（</a:t>
            </a:r>
            <a:r>
              <a:rPr kumimoji="1" lang="en-US" altLang="zh-CN" dirty="0" smtClean="0"/>
              <a:t>join</a:t>
            </a:r>
            <a:r>
              <a:rPr kumimoji="1" lang="zh-CN" altLang="en-US" dirty="0" smtClean="0"/>
              <a:t> </a:t>
            </a:r>
            <a:r>
              <a:rPr kumimoji="1" lang="en-US" altLang="zh-CN" dirty="0" smtClean="0"/>
              <a:t>type</a:t>
            </a:r>
            <a:r>
              <a:rPr kumimoji="1" lang="zh-CN" altLang="en-US" dirty="0" smtClean="0"/>
              <a:t>）或者访问的类型（</a:t>
            </a:r>
            <a:r>
              <a:rPr kumimoji="1" lang="en-US" altLang="zh-CN" dirty="0" smtClean="0"/>
              <a:t>access</a:t>
            </a:r>
            <a:r>
              <a:rPr kumimoji="1" lang="zh-CN" altLang="en-US" dirty="0" smtClean="0"/>
              <a:t> </a:t>
            </a:r>
            <a:r>
              <a:rPr kumimoji="1" lang="en-US" altLang="zh-CN" dirty="0" smtClean="0"/>
              <a:t>type</a:t>
            </a:r>
            <a:r>
              <a:rPr kumimoji="1" lang="zh-CN" altLang="en-US" dirty="0" smtClean="0"/>
              <a:t>）</a:t>
            </a:r>
          </a:p>
          <a:p>
            <a:pPr marL="914400" lvl="1" indent="-457200">
              <a:buFont typeface="+mj-lt"/>
              <a:buAutoNum type="arabicPeriod"/>
            </a:pPr>
            <a:r>
              <a:rPr kumimoji="1" lang="en-US" altLang="zh-CN" dirty="0" smtClean="0"/>
              <a:t>All</a:t>
            </a:r>
            <a:r>
              <a:rPr kumimoji="1" lang="zh-CN" altLang="en-US" dirty="0" smtClean="0"/>
              <a:t>：全表扫描</a:t>
            </a:r>
          </a:p>
          <a:p>
            <a:pPr marL="914400" lvl="1" indent="-457200">
              <a:buFont typeface="+mj-lt"/>
              <a:buAutoNum type="arabicPeriod"/>
            </a:pPr>
            <a:r>
              <a:rPr kumimoji="1" lang="en-US" altLang="zh-CN" dirty="0" smtClean="0"/>
              <a:t>index</a:t>
            </a:r>
            <a:r>
              <a:rPr kumimoji="1" lang="zh-CN" altLang="en-US" dirty="0" smtClean="0"/>
              <a:t>：按照索引的顺序扫描表，这个最大的好处是避免了排序，因为索引本身就是按顺序存储的，但是最大的坏处就是按照索引的顺序来全表扫描，那么这个就意味着以随机的方式的读取表中的每一行（随机读），这个开销是非常昂贵的。但是有一种情况是查询的字段都在索引中，而不用再去扫描表，这即是覆盖索引（</a:t>
            </a:r>
            <a:r>
              <a:rPr kumimoji="1" lang="en-US" altLang="zh-CN" dirty="0" smtClean="0"/>
              <a:t>covering</a:t>
            </a:r>
            <a:r>
              <a:rPr kumimoji="1" lang="zh-CN" altLang="en-US" dirty="0" smtClean="0"/>
              <a:t> </a:t>
            </a:r>
            <a:r>
              <a:rPr kumimoji="1" lang="en-US" altLang="zh-CN" dirty="0" smtClean="0"/>
              <a:t>index</a:t>
            </a:r>
            <a:r>
              <a:rPr kumimoji="1" lang="zh-CN" altLang="en-US" dirty="0" smtClean="0"/>
              <a:t>），即索引中包含了索引要查询的字段</a:t>
            </a:r>
            <a:endParaRPr kumimoji="1" lang="zh-CN" altLang="en-US" dirty="0"/>
          </a:p>
        </p:txBody>
      </p:sp>
    </p:spTree>
    <p:extLst>
      <p:ext uri="{BB962C8B-B14F-4D97-AF65-F5344CB8AC3E}">
        <p14:creationId xmlns:p14="http://schemas.microsoft.com/office/powerpoint/2010/main" xmlns="" val="342513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lstStyle/>
          <a:p>
            <a:r>
              <a:rPr kumimoji="1" lang="en-US" altLang="zh-CN" dirty="0" smtClean="0"/>
              <a:t>type</a:t>
            </a:r>
            <a:r>
              <a:rPr kumimoji="1" lang="zh-CN" altLang="en-US" dirty="0" smtClean="0"/>
              <a:t>（续）</a:t>
            </a:r>
          </a:p>
          <a:p>
            <a:pPr marL="914400" lvl="1" indent="-457200">
              <a:buFont typeface="+mj-lt"/>
              <a:buAutoNum type="arabicPeriod" startAt="3"/>
            </a:pPr>
            <a:r>
              <a:rPr kumimoji="1" lang="en-US" altLang="zh-CN" dirty="0" smtClean="0"/>
              <a:t>range</a:t>
            </a:r>
            <a:r>
              <a:rPr kumimoji="1" lang="zh-CN" altLang="en-US" dirty="0" smtClean="0"/>
              <a:t>：范围查询，一个典型的范围查询即使用</a:t>
            </a:r>
            <a:r>
              <a:rPr kumimoji="1" lang="en-US" altLang="zh-CN" dirty="0" smtClean="0"/>
              <a:t>BETWEEN</a:t>
            </a:r>
            <a:r>
              <a:rPr kumimoji="1" lang="zh-CN" altLang="en-US" dirty="0" smtClean="0"/>
              <a:t>、</a:t>
            </a:r>
            <a:r>
              <a:rPr kumimoji="1" lang="en-US" altLang="zh-CN" dirty="0" smtClean="0"/>
              <a:t>&gt;</a:t>
            </a:r>
            <a:r>
              <a:rPr kumimoji="1" lang="zh-CN" altLang="en-US" dirty="0" smtClean="0"/>
              <a:t>、</a:t>
            </a:r>
            <a:r>
              <a:rPr kumimoji="1" lang="en-US" altLang="zh-CN" dirty="0" smtClean="0"/>
              <a:t>&lt;</a:t>
            </a:r>
            <a:r>
              <a:rPr kumimoji="1" lang="zh-CN" altLang="en-US" dirty="0" smtClean="0"/>
              <a:t>等的查询，例如按时间段查询、按年龄查询等</a:t>
            </a:r>
          </a:p>
          <a:p>
            <a:pPr marL="914400" lvl="1" indent="-457200">
              <a:buFont typeface="+mj-lt"/>
              <a:buAutoNum type="arabicPeriod" startAt="3"/>
            </a:pPr>
            <a:r>
              <a:rPr kumimoji="1" lang="en-US" altLang="zh-CN" dirty="0" smtClean="0"/>
              <a:t>ref</a:t>
            </a:r>
            <a:r>
              <a:rPr kumimoji="1" lang="zh-CN" altLang="en-US" dirty="0" smtClean="0"/>
              <a:t>：按照索引查找返回索引中单一值的行，例如</a:t>
            </a:r>
          </a:p>
          <a:p>
            <a:pPr marL="914400" lvl="1" indent="-457200">
              <a:buFont typeface="+mj-lt"/>
              <a:buAutoNum type="arabicPeriod" startAt="3"/>
            </a:pPr>
            <a:endParaRPr kumimoji="1" lang="zh-CN" altLang="en-US" dirty="0"/>
          </a:p>
        </p:txBody>
      </p:sp>
      <p:pic>
        <p:nvPicPr>
          <p:cNvPr id="5" name="图片 4"/>
          <p:cNvPicPr>
            <a:picLocks noChangeAspect="1"/>
          </p:cNvPicPr>
          <p:nvPr/>
        </p:nvPicPr>
        <p:blipFill>
          <a:blip r:embed="rId2"/>
          <a:stretch>
            <a:fillRect/>
          </a:stretch>
        </p:blipFill>
        <p:spPr>
          <a:xfrm>
            <a:off x="1638299" y="3505200"/>
            <a:ext cx="9566275" cy="1498600"/>
          </a:xfrm>
          <a:prstGeom prst="rect">
            <a:avLst/>
          </a:prstGeom>
        </p:spPr>
      </p:pic>
      <p:pic>
        <p:nvPicPr>
          <p:cNvPr id="6" name="图片 5"/>
          <p:cNvPicPr>
            <a:picLocks noChangeAspect="1"/>
          </p:cNvPicPr>
          <p:nvPr/>
        </p:nvPicPr>
        <p:blipFill>
          <a:blip r:embed="rId3"/>
          <a:stretch>
            <a:fillRect/>
          </a:stretch>
        </p:blipFill>
        <p:spPr>
          <a:xfrm>
            <a:off x="1638298" y="5149849"/>
            <a:ext cx="9566275" cy="1533525"/>
          </a:xfrm>
          <a:prstGeom prst="rect">
            <a:avLst/>
          </a:prstGeom>
        </p:spPr>
      </p:pic>
    </p:spTree>
    <p:extLst>
      <p:ext uri="{BB962C8B-B14F-4D97-AF65-F5344CB8AC3E}">
        <p14:creationId xmlns:p14="http://schemas.microsoft.com/office/powerpoint/2010/main" xmlns="" val="2142395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lstStyle/>
          <a:p>
            <a:r>
              <a:rPr kumimoji="1" lang="en-US" altLang="zh-CN" dirty="0"/>
              <a:t>type</a:t>
            </a:r>
            <a:r>
              <a:rPr kumimoji="1" lang="zh-CN" altLang="en-US" dirty="0"/>
              <a:t>（续）</a:t>
            </a:r>
          </a:p>
          <a:p>
            <a:pPr marL="914400" lvl="1" indent="-457200">
              <a:buFont typeface="+mj-lt"/>
              <a:buAutoNum type="arabicPeriod" startAt="5"/>
            </a:pPr>
            <a:r>
              <a:rPr kumimoji="1" lang="en-US" altLang="zh-CN" dirty="0" err="1" smtClean="0"/>
              <a:t>eq_ref</a:t>
            </a:r>
            <a:r>
              <a:rPr kumimoji="1" lang="zh-CN" altLang="en-US" dirty="0" smtClean="0"/>
              <a:t>：索引查找，该情况下</a:t>
            </a:r>
            <a:r>
              <a:rPr kumimoji="1" lang="en-US" altLang="zh-CN" dirty="0" smtClean="0"/>
              <a:t>MySQL</a:t>
            </a:r>
            <a:r>
              <a:rPr kumimoji="1" lang="zh-CN" altLang="en-US" dirty="0" smtClean="0"/>
              <a:t>知道返回的记录中至多包括索引中的一个值？？？</a:t>
            </a:r>
          </a:p>
          <a:p>
            <a:pPr marL="914400" lvl="1" indent="-457200">
              <a:buFont typeface="+mj-lt"/>
              <a:buAutoNum type="arabicPeriod" startAt="5"/>
            </a:pPr>
            <a:r>
              <a:rPr kumimoji="1" lang="en-US" altLang="zh-CN" dirty="0" err="1" smtClean="0"/>
              <a:t>const,system</a:t>
            </a:r>
            <a:r>
              <a:rPr kumimoji="1" lang="zh-CN" altLang="en-US" dirty="0" smtClean="0"/>
              <a:t>：一般是指在查询阶段利用索引将查询转化为常量查询，例如根据主键的值来查询</a:t>
            </a:r>
          </a:p>
          <a:p>
            <a:pPr marL="914400" lvl="1" indent="-457200">
              <a:buFont typeface="+mj-lt"/>
              <a:buAutoNum type="arabicPeriod" startAt="5"/>
            </a:pPr>
            <a:r>
              <a:rPr kumimoji="1" lang="en-US" altLang="zh-CN" dirty="0" smtClean="0"/>
              <a:t>NULL</a:t>
            </a:r>
            <a:r>
              <a:rPr kumimoji="1" lang="zh-CN" altLang="en-US" dirty="0" smtClean="0"/>
              <a:t>：在优化阶段就确定不需要访问表，例如</a:t>
            </a:r>
          </a:p>
          <a:p>
            <a:pPr marL="914400" lvl="1" indent="-457200">
              <a:buFont typeface="+mj-lt"/>
              <a:buAutoNum type="arabicPeriod" startAt="5"/>
            </a:pPr>
            <a:endParaRPr kumimoji="1" lang="zh-CN" altLang="en-US" dirty="0"/>
          </a:p>
        </p:txBody>
      </p:sp>
      <p:pic>
        <p:nvPicPr>
          <p:cNvPr id="4" name="图片 3"/>
          <p:cNvPicPr>
            <a:picLocks noChangeAspect="1"/>
          </p:cNvPicPr>
          <p:nvPr/>
        </p:nvPicPr>
        <p:blipFill>
          <a:blip r:embed="rId2"/>
          <a:stretch>
            <a:fillRect/>
          </a:stretch>
        </p:blipFill>
        <p:spPr>
          <a:xfrm>
            <a:off x="1120000" y="4483894"/>
            <a:ext cx="10233800" cy="1512312"/>
          </a:xfrm>
          <a:prstGeom prst="rect">
            <a:avLst/>
          </a:prstGeom>
        </p:spPr>
      </p:pic>
    </p:spTree>
    <p:extLst>
      <p:ext uri="{BB962C8B-B14F-4D97-AF65-F5344CB8AC3E}">
        <p14:creationId xmlns:p14="http://schemas.microsoft.com/office/powerpoint/2010/main" xmlns="" val="1198015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lstStyle/>
          <a:p>
            <a:r>
              <a:rPr kumimoji="1" lang="en-US" altLang="zh-CN" dirty="0" err="1" smtClean="0"/>
              <a:t>possible_keys</a:t>
            </a:r>
            <a:r>
              <a:rPr kumimoji="1" lang="zh-CN" altLang="en-US" dirty="0" smtClean="0"/>
              <a:t>：查询中可能使用到的索引</a:t>
            </a:r>
          </a:p>
          <a:p>
            <a:r>
              <a:rPr kumimoji="1" lang="en-US" altLang="zh-CN" dirty="0" smtClean="0"/>
              <a:t>key</a:t>
            </a:r>
            <a:r>
              <a:rPr kumimoji="1" lang="zh-CN" altLang="en-US" dirty="0" smtClean="0"/>
              <a:t>：查询中实际使用到的索引</a:t>
            </a:r>
          </a:p>
          <a:p>
            <a:r>
              <a:rPr kumimoji="1" lang="en-US" altLang="zh-CN" dirty="0" err="1" smtClean="0"/>
              <a:t>key_len</a:t>
            </a:r>
            <a:r>
              <a:rPr kumimoji="1" lang="zh-CN" altLang="en-US" dirty="0" smtClean="0"/>
              <a:t>：查询中实际使用到的索引的长度</a:t>
            </a:r>
          </a:p>
          <a:p>
            <a:r>
              <a:rPr kumimoji="1" lang="en-US" altLang="zh-CN" dirty="0" smtClean="0"/>
              <a:t>ref</a:t>
            </a:r>
            <a:r>
              <a:rPr kumimoji="1" lang="zh-CN" altLang="en-US" dirty="0" smtClean="0"/>
              <a:t>：该字段显示的是在查询中</a:t>
            </a:r>
            <a:r>
              <a:rPr kumimoji="1" lang="en-US" altLang="zh-CN" dirty="0" smtClean="0"/>
              <a:t>key</a:t>
            </a:r>
            <a:r>
              <a:rPr kumimoji="1" lang="zh-CN" altLang="en-US" dirty="0" smtClean="0"/>
              <a:t>中的索引字段用来过滤的常量值或字段</a:t>
            </a:r>
          </a:p>
          <a:p>
            <a:r>
              <a:rPr kumimoji="1" lang="en-US" altLang="zh-CN" dirty="0" smtClean="0"/>
              <a:t>rows</a:t>
            </a:r>
            <a:r>
              <a:rPr kumimoji="1" lang="zh-CN" altLang="en-US" dirty="0" smtClean="0"/>
              <a:t>：该字段显示的是</a:t>
            </a:r>
            <a:r>
              <a:rPr kumimoji="1" lang="en-US" altLang="zh-CN" dirty="0" smtClean="0"/>
              <a:t>MySQL</a:t>
            </a:r>
            <a:r>
              <a:rPr kumimoji="1" lang="zh-CN" altLang="en-US" dirty="0" smtClean="0"/>
              <a:t>用来评估该查询需要扫描的行数，该行数只是表面</a:t>
            </a:r>
            <a:r>
              <a:rPr kumimoji="1" lang="en-US" altLang="zh-CN" dirty="0" smtClean="0"/>
              <a:t>MySQL</a:t>
            </a:r>
            <a:r>
              <a:rPr kumimoji="1" lang="zh-CN" altLang="en-US" dirty="0" smtClean="0"/>
              <a:t>需要检查的行数，不代表在结果集中的行数</a:t>
            </a:r>
            <a:endParaRPr kumimoji="1" lang="zh-CN" altLang="en-US" dirty="0"/>
          </a:p>
        </p:txBody>
      </p:sp>
    </p:spTree>
    <p:extLst>
      <p:ext uri="{BB962C8B-B14F-4D97-AF65-F5344CB8AC3E}">
        <p14:creationId xmlns:p14="http://schemas.microsoft.com/office/powerpoint/2010/main" xmlns="" val="1166806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lstStyle/>
          <a:p>
            <a:r>
              <a:rPr kumimoji="1" lang="en-US" altLang="zh-CN" dirty="0" smtClean="0"/>
              <a:t>Extra</a:t>
            </a:r>
            <a:r>
              <a:rPr kumimoji="1" lang="zh-CN" altLang="en-US" dirty="0" smtClean="0"/>
              <a:t>：额外属性</a:t>
            </a:r>
          </a:p>
          <a:p>
            <a:pPr marL="914400" lvl="1" indent="-457200">
              <a:buFont typeface="+mj-lt"/>
              <a:buAutoNum type="arabicPeriod"/>
            </a:pPr>
            <a:r>
              <a:rPr kumimoji="1" lang="en-US" altLang="zh-CN" dirty="0" smtClean="0"/>
              <a:t>Using</a:t>
            </a:r>
            <a:r>
              <a:rPr kumimoji="1" lang="zh-CN" altLang="en-US" dirty="0" smtClean="0"/>
              <a:t> </a:t>
            </a:r>
            <a:r>
              <a:rPr kumimoji="1" lang="en-US" altLang="zh-CN" dirty="0" smtClean="0"/>
              <a:t>index</a:t>
            </a:r>
            <a:r>
              <a:rPr kumimoji="1" lang="zh-CN" altLang="en-US" dirty="0" smtClean="0"/>
              <a:t>：说明使用了覆盖索引</a:t>
            </a:r>
          </a:p>
          <a:p>
            <a:pPr marL="914400" lvl="1" indent="-457200">
              <a:buFont typeface="+mj-lt"/>
              <a:buAutoNum type="arabicPeriod"/>
            </a:pPr>
            <a:r>
              <a:rPr kumimoji="1" lang="en-US" altLang="zh-CN" dirty="0" smtClean="0"/>
              <a:t>Using</a:t>
            </a:r>
            <a:r>
              <a:rPr kumimoji="1" lang="zh-CN" altLang="en-US" dirty="0" smtClean="0"/>
              <a:t> </a:t>
            </a:r>
            <a:r>
              <a:rPr kumimoji="1" lang="en-US" altLang="zh-CN" dirty="0" smtClean="0"/>
              <a:t>where</a:t>
            </a:r>
            <a:r>
              <a:rPr kumimoji="1" lang="zh-CN" altLang="en-US" dirty="0" smtClean="0"/>
              <a:t>：说明</a:t>
            </a:r>
            <a:r>
              <a:rPr kumimoji="1" lang="en-US" altLang="zh-CN" dirty="0" smtClean="0"/>
              <a:t>MySQL</a:t>
            </a:r>
            <a:r>
              <a:rPr kumimoji="1" lang="zh-CN" altLang="en-US" dirty="0" smtClean="0"/>
              <a:t>服务器需要对存储引擎已经过滤过的数据再进行过滤，该情况下说明查询中使用的索引需要改进或使用别的索引进行过滤</a:t>
            </a:r>
          </a:p>
          <a:p>
            <a:pPr marL="914400" lvl="1" indent="-457200">
              <a:buFont typeface="+mj-lt"/>
              <a:buAutoNum type="arabicPeriod"/>
            </a:pPr>
            <a:r>
              <a:rPr kumimoji="1" lang="en-US" altLang="zh-CN" dirty="0" smtClean="0"/>
              <a:t>Using</a:t>
            </a:r>
            <a:r>
              <a:rPr kumimoji="1" lang="zh-CN" altLang="en-US" dirty="0" smtClean="0"/>
              <a:t> </a:t>
            </a:r>
            <a:r>
              <a:rPr kumimoji="1" lang="en-US" altLang="zh-CN" dirty="0" smtClean="0"/>
              <a:t>temporary</a:t>
            </a:r>
            <a:r>
              <a:rPr kumimoji="1" lang="zh-CN" altLang="en-US" dirty="0" smtClean="0"/>
              <a:t>：说明需要使用临时表来对查询的结果集进行排序</a:t>
            </a:r>
          </a:p>
          <a:p>
            <a:pPr marL="914400" lvl="1" indent="-457200">
              <a:buFont typeface="+mj-lt"/>
              <a:buAutoNum type="arabicPeriod"/>
            </a:pPr>
            <a:r>
              <a:rPr kumimoji="1" lang="en-US" altLang="zh-CN" dirty="0" smtClean="0"/>
              <a:t>Using</a:t>
            </a:r>
            <a:r>
              <a:rPr kumimoji="1" lang="zh-CN" altLang="en-US" dirty="0" smtClean="0"/>
              <a:t> </a:t>
            </a:r>
            <a:r>
              <a:rPr kumimoji="1" lang="en-US" altLang="zh-CN" dirty="0" err="1" smtClean="0"/>
              <a:t>filesort</a:t>
            </a:r>
            <a:r>
              <a:rPr kumimoji="1" lang="zh-CN" altLang="en-US" dirty="0" smtClean="0"/>
              <a:t>：说明</a:t>
            </a:r>
            <a:r>
              <a:rPr kumimoji="1" lang="en-US" altLang="zh-CN" dirty="0" smtClean="0"/>
              <a:t>MySQL</a:t>
            </a:r>
            <a:r>
              <a:rPr kumimoji="1" lang="zh-CN" altLang="en-US" dirty="0" smtClean="0"/>
              <a:t>需要使用外部的排序来对结果集进行排序以代替索引的顺序</a:t>
            </a:r>
          </a:p>
          <a:p>
            <a:pPr marL="914400" lvl="1" indent="-457200">
              <a:buFont typeface="+mj-lt"/>
              <a:buAutoNum type="arabicPeriod"/>
            </a:pPr>
            <a:r>
              <a:rPr kumimoji="1" lang="en-US" altLang="zh-CN" dirty="0" smtClean="0"/>
              <a:t>Range</a:t>
            </a:r>
            <a:r>
              <a:rPr kumimoji="1" lang="zh-CN" altLang="en-US" dirty="0" smtClean="0"/>
              <a:t> </a:t>
            </a:r>
            <a:r>
              <a:rPr kumimoji="1" lang="en-US" altLang="zh-CN" dirty="0" smtClean="0"/>
              <a:t>checked</a:t>
            </a:r>
            <a:r>
              <a:rPr kumimoji="1" lang="zh-CN" altLang="en-US" dirty="0" smtClean="0"/>
              <a:t> </a:t>
            </a:r>
            <a:r>
              <a:rPr kumimoji="1" lang="en-US" altLang="zh-CN" dirty="0" smtClean="0"/>
              <a:t>fro</a:t>
            </a:r>
            <a:r>
              <a:rPr kumimoji="1" lang="zh-CN" altLang="en-US" dirty="0" smtClean="0"/>
              <a:t> </a:t>
            </a:r>
            <a:r>
              <a:rPr kumimoji="1" lang="en-US" altLang="zh-CN" dirty="0" smtClean="0"/>
              <a:t>each</a:t>
            </a:r>
            <a:r>
              <a:rPr kumimoji="1" lang="zh-CN" altLang="en-US" dirty="0" smtClean="0"/>
              <a:t> </a:t>
            </a:r>
            <a:r>
              <a:rPr kumimoji="1" lang="en-US" altLang="zh-CN" dirty="0" smtClean="0"/>
              <a:t>record</a:t>
            </a:r>
            <a:endParaRPr kumimoji="1" lang="zh-CN" altLang="en-US" dirty="0"/>
          </a:p>
        </p:txBody>
      </p:sp>
    </p:spTree>
    <p:extLst>
      <p:ext uri="{BB962C8B-B14F-4D97-AF65-F5344CB8AC3E}">
        <p14:creationId xmlns:p14="http://schemas.microsoft.com/office/powerpoint/2010/main" xmlns="" val="1098970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如何优化（续）</a:t>
            </a:r>
          </a:p>
        </p:txBody>
      </p:sp>
      <p:sp>
        <p:nvSpPr>
          <p:cNvPr id="3" name="内容占位符 2"/>
          <p:cNvSpPr>
            <a:spLocks noGrp="1"/>
          </p:cNvSpPr>
          <p:nvPr>
            <p:ph idx="1"/>
          </p:nvPr>
        </p:nvSpPr>
        <p:spPr/>
        <p:txBody>
          <a:bodyPr/>
          <a:lstStyle/>
          <a:p>
            <a:r>
              <a:rPr kumimoji="1" lang="zh-CN" altLang="en-US" dirty="0" smtClean="0"/>
              <a:t>如何创建合适的索引？</a:t>
            </a:r>
            <a:endParaRPr kumimoji="1" lang="zh-CN" altLang="en-US" dirty="0"/>
          </a:p>
        </p:txBody>
      </p:sp>
    </p:spTree>
    <p:extLst>
      <p:ext uri="{BB962C8B-B14F-4D97-AF65-F5344CB8AC3E}">
        <p14:creationId xmlns:p14="http://schemas.microsoft.com/office/powerpoint/2010/main" xmlns="" val="12287906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未来规划</a:t>
            </a:r>
            <a:endParaRPr kumimoji="1" lang="zh-CN" altLang="en-US" dirty="0"/>
          </a:p>
        </p:txBody>
      </p:sp>
      <p:sp>
        <p:nvSpPr>
          <p:cNvPr id="3" name="内容占位符 2"/>
          <p:cNvSpPr>
            <a:spLocks noGrp="1"/>
          </p:cNvSpPr>
          <p:nvPr>
            <p:ph idx="1"/>
          </p:nvPr>
        </p:nvSpPr>
        <p:spPr/>
        <p:txBody>
          <a:bodyPr/>
          <a:lstStyle/>
          <a:p>
            <a:r>
              <a:rPr kumimoji="1" lang="zh-CN" altLang="en-US" dirty="0" smtClean="0"/>
              <a:t>数据库分片（</a:t>
            </a:r>
            <a:r>
              <a:rPr kumimoji="1" lang="en-US" altLang="zh-CN" dirty="0" err="1" smtClean="0"/>
              <a:t>sharding</a:t>
            </a:r>
            <a:r>
              <a:rPr kumimoji="1" lang="zh-CN" altLang="en-US" dirty="0" smtClean="0"/>
              <a:t>）</a:t>
            </a:r>
          </a:p>
          <a:p>
            <a:r>
              <a:rPr kumimoji="1" lang="zh-CN" altLang="en-US" dirty="0" smtClean="0"/>
              <a:t>数据库中间件（代理）</a:t>
            </a:r>
          </a:p>
          <a:p>
            <a:r>
              <a:rPr kumimoji="1" lang="en-US" altLang="zh-CN" dirty="0" err="1" smtClean="0"/>
              <a:t>nosql</a:t>
            </a:r>
            <a:endParaRPr kumimoji="1" lang="zh-CN" altLang="en-US" dirty="0" smtClean="0"/>
          </a:p>
          <a:p>
            <a:r>
              <a:rPr kumimoji="1" lang="zh-CN" altLang="en-US" dirty="0" smtClean="0"/>
              <a:t>。。。</a:t>
            </a:r>
          </a:p>
        </p:txBody>
      </p:sp>
    </p:spTree>
    <p:extLst>
      <p:ext uri="{BB962C8B-B14F-4D97-AF65-F5344CB8AC3E}">
        <p14:creationId xmlns:p14="http://schemas.microsoft.com/office/powerpoint/2010/main" xmlns="" val="408628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kumimoji="1" lang="en-US" altLang="zh-CN" sz="8000" b="1" dirty="0" smtClean="0"/>
              <a:t>That’s</a:t>
            </a:r>
            <a:r>
              <a:rPr kumimoji="1" lang="zh-CN" altLang="en-US" sz="8000" b="1" dirty="0" smtClean="0"/>
              <a:t> </a:t>
            </a:r>
            <a:r>
              <a:rPr kumimoji="1" lang="en-US" altLang="zh-CN" sz="8000" b="1" dirty="0" smtClean="0"/>
              <a:t>All</a:t>
            </a:r>
            <a:endParaRPr kumimoji="1" lang="zh-CN" altLang="en-US" sz="8000" b="1" dirty="0" smtClean="0"/>
          </a:p>
          <a:p>
            <a:pPr marL="0" indent="0" algn="ctr">
              <a:buNone/>
            </a:pPr>
            <a:r>
              <a:rPr kumimoji="1" lang="en-US" altLang="zh-CN" sz="8000" b="1" dirty="0" smtClean="0"/>
              <a:t>Thank</a:t>
            </a:r>
            <a:r>
              <a:rPr kumimoji="1" lang="zh-CN" altLang="en-US" sz="8000" b="1" dirty="0" smtClean="0"/>
              <a:t> </a:t>
            </a:r>
            <a:r>
              <a:rPr kumimoji="1" lang="en-US" altLang="zh-CN" sz="8000" b="1" dirty="0" smtClean="0"/>
              <a:t>You</a:t>
            </a:r>
            <a:endParaRPr kumimoji="1" lang="zh-CN" altLang="en-US" sz="8000" b="1" dirty="0"/>
          </a:p>
        </p:txBody>
      </p:sp>
    </p:spTree>
    <p:extLst>
      <p:ext uri="{BB962C8B-B14F-4D97-AF65-F5344CB8AC3E}">
        <p14:creationId xmlns:p14="http://schemas.microsoft.com/office/powerpoint/2010/main" xmlns="" val="569716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如何安装</a:t>
            </a:r>
            <a:endParaRPr kumimoji="1" lang="zh-CN" altLang="en-US" dirty="0"/>
          </a:p>
        </p:txBody>
      </p:sp>
      <p:sp>
        <p:nvSpPr>
          <p:cNvPr id="3" name="内容占位符 2"/>
          <p:cNvSpPr>
            <a:spLocks noGrp="1"/>
          </p:cNvSpPr>
          <p:nvPr>
            <p:ph idx="1"/>
          </p:nvPr>
        </p:nvSpPr>
        <p:spPr/>
        <p:txBody>
          <a:bodyPr/>
          <a:lstStyle/>
          <a:p>
            <a:r>
              <a:rPr kumimoji="1" lang="zh-CN" altLang="en-US" dirty="0" smtClean="0"/>
              <a:t>见安装文档</a:t>
            </a:r>
          </a:p>
        </p:txBody>
      </p:sp>
    </p:spTree>
    <p:extLst>
      <p:ext uri="{BB962C8B-B14F-4D97-AF65-F5344CB8AC3E}">
        <p14:creationId xmlns:p14="http://schemas.microsoft.com/office/powerpoint/2010/main" xmlns="" val="208150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配置文件</a:t>
            </a:r>
            <a:endParaRPr kumimoji="1" lang="zh-CN" altLang="en-US" dirty="0"/>
          </a:p>
        </p:txBody>
      </p:sp>
      <p:sp>
        <p:nvSpPr>
          <p:cNvPr id="3" name="内容占位符 2"/>
          <p:cNvSpPr>
            <a:spLocks noGrp="1"/>
          </p:cNvSpPr>
          <p:nvPr>
            <p:ph idx="1"/>
          </p:nvPr>
        </p:nvSpPr>
        <p:spPr/>
        <p:txBody>
          <a:bodyPr>
            <a:normAutofit lnSpcReduction="10000"/>
          </a:bodyPr>
          <a:lstStyle/>
          <a:p>
            <a:r>
              <a:rPr kumimoji="1" lang="fr-FR" altLang="zh-CN" dirty="0" err="1" smtClean="0"/>
              <a:t>sql_mode</a:t>
            </a:r>
            <a:endParaRPr kumimoji="1" lang="zh-CN" altLang="en-US" dirty="0"/>
          </a:p>
          <a:p>
            <a:pPr lvl="1"/>
            <a:r>
              <a:rPr kumimoji="1" lang="fr-FR" altLang="zh-CN" dirty="0" smtClean="0"/>
              <a:t>NO_ENGINE_SUBSTITUTION</a:t>
            </a:r>
            <a:r>
              <a:rPr kumimoji="1" lang="zh-CN" altLang="en-US" dirty="0" smtClean="0"/>
              <a:t>：</a:t>
            </a:r>
            <a:r>
              <a:rPr lang="zh-CN" altLang="en-US" dirty="0"/>
              <a:t>如果需要的存储引擎被禁用或未编译，那么抛出错误</a:t>
            </a:r>
          </a:p>
          <a:p>
            <a:pPr lvl="1"/>
            <a:r>
              <a:rPr lang="en-US" altLang="zh-CN" dirty="0" smtClean="0"/>
              <a:t>STRICT_TRANS_TABLES</a:t>
            </a:r>
            <a:r>
              <a:rPr lang="zh-CN" altLang="en-US" dirty="0" smtClean="0"/>
              <a:t>：开启严格模式</a:t>
            </a:r>
          </a:p>
          <a:p>
            <a:pPr lvl="1"/>
            <a:r>
              <a:rPr kumimoji="1" lang="zh-CN" altLang="en-US" dirty="0" smtClean="0"/>
              <a:t>其他</a:t>
            </a:r>
          </a:p>
          <a:p>
            <a:r>
              <a:rPr kumimoji="1" lang="is-IS" altLang="zh-CN" dirty="0" smtClean="0"/>
              <a:t>skip-name-resolve</a:t>
            </a:r>
            <a:r>
              <a:rPr kumimoji="1" lang="zh-CN" altLang="en-US" dirty="0" smtClean="0"/>
              <a:t>：禁用</a:t>
            </a:r>
            <a:r>
              <a:rPr kumimoji="1" lang="en-US" altLang="zh-CN" dirty="0" smtClean="0"/>
              <a:t>DNS</a:t>
            </a:r>
            <a:r>
              <a:rPr kumimoji="1" lang="zh-CN" altLang="en-US" dirty="0" smtClean="0"/>
              <a:t>查询</a:t>
            </a:r>
          </a:p>
          <a:p>
            <a:r>
              <a:rPr kumimoji="1" lang="fr-FR" altLang="zh-CN" dirty="0" smtClean="0"/>
              <a:t>max-connections</a:t>
            </a:r>
            <a:r>
              <a:rPr kumimoji="1" lang="zh-CN" altLang="en-US" dirty="0" smtClean="0"/>
              <a:t>：最大的连接数</a:t>
            </a:r>
          </a:p>
          <a:p>
            <a:r>
              <a:rPr kumimoji="1" lang="en-US" altLang="zh-CN" dirty="0" err="1" smtClean="0"/>
              <a:t>slow_query_log</a:t>
            </a:r>
            <a:r>
              <a:rPr kumimoji="1" lang="zh-CN" altLang="en-US" dirty="0" smtClean="0"/>
              <a:t>：开启慢查询</a:t>
            </a:r>
          </a:p>
          <a:p>
            <a:r>
              <a:rPr kumimoji="1" lang="en-US" altLang="zh-CN" dirty="0" err="1" smtClean="0"/>
              <a:t>long_query_time</a:t>
            </a:r>
            <a:r>
              <a:rPr kumimoji="1" lang="zh-CN" altLang="en-US" dirty="0" smtClean="0"/>
              <a:t>：慢查询的时长</a:t>
            </a:r>
          </a:p>
          <a:p>
            <a:r>
              <a:rPr kumimoji="1" lang="en-US" altLang="zh-CN" dirty="0" err="1" smtClean="0"/>
              <a:t>slow_query_log_file</a:t>
            </a:r>
            <a:r>
              <a:rPr kumimoji="1" lang="zh-CN" altLang="en-US" dirty="0" smtClean="0"/>
              <a:t>：慢查询日志文件</a:t>
            </a:r>
          </a:p>
        </p:txBody>
      </p:sp>
    </p:spTree>
    <p:extLst>
      <p:ext uri="{BB962C8B-B14F-4D97-AF65-F5344CB8AC3E}">
        <p14:creationId xmlns:p14="http://schemas.microsoft.com/office/powerpoint/2010/main" xmlns="" val="386707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配置文件（续）</a:t>
            </a:r>
            <a:endParaRPr kumimoji="1" lang="zh-CN" altLang="en-US" dirty="0"/>
          </a:p>
        </p:txBody>
      </p:sp>
      <p:sp>
        <p:nvSpPr>
          <p:cNvPr id="3" name="内容占位符 2"/>
          <p:cNvSpPr>
            <a:spLocks noGrp="1"/>
          </p:cNvSpPr>
          <p:nvPr>
            <p:ph idx="1"/>
          </p:nvPr>
        </p:nvSpPr>
        <p:spPr/>
        <p:txBody>
          <a:bodyPr/>
          <a:lstStyle/>
          <a:p>
            <a:r>
              <a:rPr kumimoji="1" lang="en-US" altLang="zh-CN" dirty="0" smtClean="0"/>
              <a:t>log-bin</a:t>
            </a:r>
            <a:r>
              <a:rPr kumimoji="1" lang="zh-CN" altLang="en-US" dirty="0" smtClean="0"/>
              <a:t>：开启二进制日志</a:t>
            </a:r>
          </a:p>
          <a:p>
            <a:r>
              <a:rPr kumimoji="1" lang="en-US" altLang="zh-CN" dirty="0" err="1" smtClean="0"/>
              <a:t>binlog_format</a:t>
            </a:r>
            <a:r>
              <a:rPr kumimoji="1" lang="zh-CN" altLang="en-US" dirty="0" smtClean="0"/>
              <a:t>：二进制日志文件格式</a:t>
            </a:r>
          </a:p>
          <a:p>
            <a:pPr lvl="1"/>
            <a:r>
              <a:rPr kumimoji="1" lang="en-US" altLang="zh-CN" dirty="0" smtClean="0"/>
              <a:t>mixed</a:t>
            </a:r>
            <a:endParaRPr kumimoji="1" lang="zh-CN" altLang="en-US" dirty="0" smtClean="0"/>
          </a:p>
          <a:p>
            <a:pPr lvl="1"/>
            <a:r>
              <a:rPr kumimoji="1" lang="en-US" altLang="zh-CN" dirty="0" smtClean="0"/>
              <a:t>row</a:t>
            </a:r>
            <a:endParaRPr kumimoji="1" lang="zh-CN" altLang="en-US" dirty="0" smtClean="0"/>
          </a:p>
          <a:p>
            <a:pPr lvl="1"/>
            <a:r>
              <a:rPr kumimoji="1" lang="en-US" altLang="zh-CN" dirty="0" smtClean="0"/>
              <a:t>statement</a:t>
            </a:r>
            <a:endParaRPr kumimoji="1" lang="zh-CN" altLang="en-US" dirty="0" smtClean="0"/>
          </a:p>
          <a:p>
            <a:r>
              <a:rPr kumimoji="1" lang="en-US" altLang="zh-CN" dirty="0" err="1" smtClean="0"/>
              <a:t>log_bin_trust_function_creators</a:t>
            </a:r>
            <a:r>
              <a:rPr kumimoji="1" lang="zh-CN" altLang="en-US" dirty="0" smtClean="0"/>
              <a:t>：主从复制时允许执行创建函数</a:t>
            </a:r>
          </a:p>
          <a:p>
            <a:r>
              <a:rPr kumimoji="1" lang="en-US" altLang="zh-CN" dirty="0" err="1" smtClean="0"/>
              <a:t>log_slave_updates</a:t>
            </a:r>
            <a:r>
              <a:rPr kumimoji="1" lang="zh-CN" altLang="en-US" dirty="0" smtClean="0"/>
              <a:t>：从数据库中记录二进制日志</a:t>
            </a:r>
          </a:p>
          <a:p>
            <a:r>
              <a:rPr kumimoji="1" lang="en-US" altLang="zh-CN" dirty="0" err="1" smtClean="0"/>
              <a:t>expire_logs_days</a:t>
            </a:r>
            <a:r>
              <a:rPr kumimoji="1" lang="zh-CN" altLang="en-US" dirty="0" smtClean="0"/>
              <a:t>：配置二进制日志文件保存的天数</a:t>
            </a:r>
            <a:endParaRPr kumimoji="1" lang="zh-CN" altLang="en-US" dirty="0"/>
          </a:p>
          <a:p>
            <a:pPr marL="0" indent="0">
              <a:buNone/>
            </a:pPr>
            <a:endParaRPr kumimoji="1" lang="zh-CN" altLang="en-US" dirty="0" smtClean="0"/>
          </a:p>
          <a:p>
            <a:pPr lvl="1"/>
            <a:endParaRPr kumimoji="1" lang="zh-CN" altLang="en-US" dirty="0"/>
          </a:p>
        </p:txBody>
      </p:sp>
    </p:spTree>
    <p:extLst>
      <p:ext uri="{BB962C8B-B14F-4D97-AF65-F5344CB8AC3E}">
        <p14:creationId xmlns:p14="http://schemas.microsoft.com/office/powerpoint/2010/main" xmlns="" val="399982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配置文件（续）</a:t>
            </a:r>
            <a:endParaRPr kumimoji="1" lang="zh-CN" altLang="en-US" dirty="0"/>
          </a:p>
        </p:txBody>
      </p:sp>
      <p:sp>
        <p:nvSpPr>
          <p:cNvPr id="3" name="内容占位符 2"/>
          <p:cNvSpPr>
            <a:spLocks noGrp="1"/>
          </p:cNvSpPr>
          <p:nvPr>
            <p:ph idx="1"/>
          </p:nvPr>
        </p:nvSpPr>
        <p:spPr/>
        <p:txBody>
          <a:bodyPr/>
          <a:lstStyle/>
          <a:p>
            <a:r>
              <a:rPr kumimoji="1" lang="en-US" altLang="zh-CN" b="1" dirty="0" err="1" smtClean="0">
                <a:solidFill>
                  <a:srgbClr val="FF0000"/>
                </a:solidFill>
              </a:rPr>
              <a:t>innodb_buffer_pool_size</a:t>
            </a:r>
            <a:r>
              <a:rPr kumimoji="1" lang="zh-CN" altLang="en-US" b="1" dirty="0" smtClean="0">
                <a:solidFill>
                  <a:srgbClr val="FF0000"/>
                </a:solidFill>
              </a:rPr>
              <a:t>：</a:t>
            </a:r>
            <a:r>
              <a:rPr kumimoji="1" lang="en-US" altLang="zh-CN" b="1" dirty="0" err="1" smtClean="0">
                <a:solidFill>
                  <a:srgbClr val="FF0000"/>
                </a:solidFill>
              </a:rPr>
              <a:t>innodb</a:t>
            </a:r>
            <a:r>
              <a:rPr kumimoji="1" lang="zh-CN" altLang="en-US" b="1" dirty="0" smtClean="0">
                <a:solidFill>
                  <a:srgbClr val="FF0000"/>
                </a:solidFill>
              </a:rPr>
              <a:t>缓冲区大小</a:t>
            </a:r>
            <a:endParaRPr kumimoji="1" lang="zh-CN" altLang="en-US" b="1" dirty="0">
              <a:solidFill>
                <a:srgbClr val="FF0000"/>
              </a:solidFill>
            </a:endParaRPr>
          </a:p>
          <a:p>
            <a:r>
              <a:rPr kumimoji="1" lang="it-IT" altLang="zh-CN" dirty="0" err="1" smtClean="0"/>
              <a:t>innodb_log_file_size</a:t>
            </a:r>
            <a:r>
              <a:rPr kumimoji="1" lang="zh-CN" altLang="en-US" dirty="0" smtClean="0"/>
              <a:t>：</a:t>
            </a:r>
            <a:r>
              <a:rPr kumimoji="1" lang="en-US" altLang="zh-CN" dirty="0" smtClean="0"/>
              <a:t>redo</a:t>
            </a:r>
            <a:r>
              <a:rPr kumimoji="1" lang="zh-CN" altLang="en-US" dirty="0" smtClean="0"/>
              <a:t>日志文件的大小</a:t>
            </a:r>
            <a:endParaRPr kumimoji="1" lang="zh-CN" altLang="en-US" dirty="0"/>
          </a:p>
          <a:p>
            <a:r>
              <a:rPr kumimoji="1" lang="it-IT" altLang="zh-CN" dirty="0" err="1" smtClean="0"/>
              <a:t>innodb_flush_log_at_trx_commit</a:t>
            </a:r>
            <a:r>
              <a:rPr kumimoji="1" lang="zh-CN" altLang="en-US" dirty="0" smtClean="0"/>
              <a:t>：配置每次事务提交时的操作</a:t>
            </a:r>
          </a:p>
          <a:p>
            <a:pPr lvl="1"/>
            <a:r>
              <a:rPr kumimoji="1" lang="en-US" altLang="zh-CN" dirty="0" smtClean="0"/>
              <a:t>1</a:t>
            </a:r>
            <a:r>
              <a:rPr kumimoji="1" lang="zh-CN" altLang="en-US" dirty="0" smtClean="0"/>
              <a:t>：</a:t>
            </a:r>
            <a:r>
              <a:rPr lang="zh-CN" altLang="en-US" dirty="0"/>
              <a:t>每一次事务提交或事务外的指令都需要把日志写入（</a:t>
            </a:r>
            <a:r>
              <a:rPr lang="en-US" altLang="zh-CN" dirty="0"/>
              <a:t>flush</a:t>
            </a:r>
            <a:r>
              <a:rPr lang="zh-CN" altLang="en-US" dirty="0"/>
              <a:t>）硬盘</a:t>
            </a:r>
            <a:endParaRPr kumimoji="1" lang="zh-CN" altLang="en-US" dirty="0" smtClean="0"/>
          </a:p>
          <a:p>
            <a:pPr lvl="1"/>
            <a:r>
              <a:rPr kumimoji="1" lang="en-US" altLang="zh-CN" dirty="0" smtClean="0"/>
              <a:t>0</a:t>
            </a:r>
            <a:r>
              <a:rPr kumimoji="1" lang="zh-CN" altLang="en-US" dirty="0" smtClean="0"/>
              <a:t>：</a:t>
            </a:r>
            <a:r>
              <a:rPr lang="zh-CN" altLang="en-US" dirty="0"/>
              <a:t> </a:t>
            </a:r>
            <a:r>
              <a:rPr lang="en-US" altLang="zh-CN" dirty="0"/>
              <a:t>log buffer</a:t>
            </a:r>
            <a:r>
              <a:rPr lang="zh-CN" altLang="en-US" dirty="0"/>
              <a:t>每秒就会被刷写日志文件到磁盘，提交事务的时候不做任何操作</a:t>
            </a:r>
            <a:endParaRPr kumimoji="1" lang="zh-CN" altLang="en-US" dirty="0" smtClean="0"/>
          </a:p>
          <a:p>
            <a:pPr lvl="1"/>
            <a:r>
              <a:rPr kumimoji="1" lang="en-US" altLang="zh-CN" dirty="0" smtClean="0"/>
              <a:t>2</a:t>
            </a:r>
            <a:r>
              <a:rPr kumimoji="1" lang="zh-CN" altLang="en-US" dirty="0" smtClean="0"/>
              <a:t>：</a:t>
            </a:r>
            <a:r>
              <a:rPr lang="zh-CN" altLang="en-US" dirty="0"/>
              <a:t>每次提交事务都会写日志，但并不会执行刷的操作。每秒定时会刷到日志</a:t>
            </a:r>
            <a:r>
              <a:rPr lang="zh-CN" altLang="en-US" dirty="0" smtClean="0"/>
              <a:t>文件</a:t>
            </a:r>
          </a:p>
          <a:p>
            <a:pPr lvl="1"/>
            <a:r>
              <a:rPr kumimoji="1" lang="zh-CN" altLang="en-US" dirty="0" smtClean="0"/>
              <a:t>（这个日志文件是指</a:t>
            </a:r>
            <a:r>
              <a:rPr kumimoji="1" lang="it-IT" altLang="zh-CN" dirty="0" err="1"/>
              <a:t>innodb_log_file_size</a:t>
            </a:r>
            <a:r>
              <a:rPr kumimoji="1" lang="it-IT" altLang="zh-CN" dirty="0"/>
              <a:t> </a:t>
            </a:r>
            <a:r>
              <a:rPr kumimoji="1" lang="zh-CN" altLang="en-US" dirty="0" smtClean="0"/>
              <a:t>配置的日志文件，一般默认为</a:t>
            </a:r>
            <a:r>
              <a:rPr lang="en-US" altLang="zh-CN" dirty="0" smtClean="0"/>
              <a:t>ib_logfile0,ib_logfile1 </a:t>
            </a:r>
            <a:r>
              <a:rPr kumimoji="1" lang="zh-CN" altLang="en-US" dirty="0" smtClean="0"/>
              <a:t>）</a:t>
            </a:r>
            <a:endParaRPr kumimoji="1" lang="zh-CN" altLang="en-US" dirty="0"/>
          </a:p>
        </p:txBody>
      </p:sp>
    </p:spTree>
    <p:extLst>
      <p:ext uri="{BB962C8B-B14F-4D97-AF65-F5344CB8AC3E}">
        <p14:creationId xmlns:p14="http://schemas.microsoft.com/office/powerpoint/2010/main" xmlns="" val="954856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使用现状</a:t>
            </a:r>
            <a:endParaRPr kumimoji="1" lang="zh-CN" altLang="en-US" dirty="0"/>
          </a:p>
        </p:txBody>
      </p:sp>
      <p:sp>
        <p:nvSpPr>
          <p:cNvPr id="3" name="内容占位符 2"/>
          <p:cNvSpPr>
            <a:spLocks noGrp="1"/>
          </p:cNvSpPr>
          <p:nvPr>
            <p:ph idx="1"/>
          </p:nvPr>
        </p:nvSpPr>
        <p:spPr/>
        <p:txBody>
          <a:bodyPr/>
          <a:lstStyle/>
          <a:p>
            <a:r>
              <a:rPr kumimoji="1" lang="en-US" altLang="zh-CN" dirty="0" smtClean="0"/>
              <a:t>MySQL5.6.</a:t>
            </a:r>
            <a:r>
              <a:rPr kumimoji="1" lang="zh-CN" altLang="en-US" dirty="0" smtClean="0"/>
              <a:t>*</a:t>
            </a:r>
          </a:p>
          <a:p>
            <a:r>
              <a:rPr kumimoji="1" lang="en-US" altLang="zh-CN" dirty="0" err="1" smtClean="0"/>
              <a:t>innodb</a:t>
            </a:r>
            <a:endParaRPr kumimoji="1" lang="zh-CN" altLang="en-US" dirty="0" smtClean="0"/>
          </a:p>
          <a:p>
            <a:r>
              <a:rPr kumimoji="1" lang="en-US" altLang="zh-CN" dirty="0" smtClean="0"/>
              <a:t>master-slave</a:t>
            </a:r>
            <a:endParaRPr kumimoji="1" lang="zh-CN" altLang="en-US" dirty="0"/>
          </a:p>
        </p:txBody>
      </p:sp>
    </p:spTree>
    <p:extLst>
      <p:ext uri="{BB962C8B-B14F-4D97-AF65-F5344CB8AC3E}">
        <p14:creationId xmlns:p14="http://schemas.microsoft.com/office/powerpoint/2010/main" xmlns="" val="1845197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常见问题</a:t>
            </a:r>
            <a:endParaRPr kumimoji="1" lang="zh-CN" altLang="en-US" dirty="0"/>
          </a:p>
        </p:txBody>
      </p:sp>
      <p:sp>
        <p:nvSpPr>
          <p:cNvPr id="3" name="内容占位符 2"/>
          <p:cNvSpPr>
            <a:spLocks noGrp="1"/>
          </p:cNvSpPr>
          <p:nvPr>
            <p:ph idx="1"/>
          </p:nvPr>
        </p:nvSpPr>
        <p:spPr/>
        <p:txBody>
          <a:bodyPr/>
          <a:lstStyle/>
          <a:p>
            <a:r>
              <a:rPr kumimoji="1" lang="en-US" altLang="zh-CN" dirty="0" smtClean="0"/>
              <a:t>Q</a:t>
            </a:r>
            <a:r>
              <a:rPr kumimoji="1" lang="zh-CN" altLang="en-US" dirty="0" smtClean="0"/>
              <a:t>：忘记</a:t>
            </a:r>
            <a:r>
              <a:rPr kumimoji="1" lang="en-US" altLang="zh-CN" dirty="0" smtClean="0"/>
              <a:t>root</a:t>
            </a:r>
            <a:r>
              <a:rPr kumimoji="1" lang="zh-CN" altLang="en-US" dirty="0" smtClean="0"/>
              <a:t>密码或</a:t>
            </a:r>
            <a:r>
              <a:rPr kumimoji="1" lang="en-US" altLang="zh-CN" dirty="0" smtClean="0"/>
              <a:t>root</a:t>
            </a:r>
            <a:r>
              <a:rPr kumimoji="1" lang="zh-CN" altLang="en-US" dirty="0" smtClean="0"/>
              <a:t>密码被修改了怎么办？</a:t>
            </a:r>
          </a:p>
          <a:p>
            <a:r>
              <a:rPr kumimoji="1" lang="en-US" altLang="zh-CN" dirty="0" smtClean="0"/>
              <a:t>A</a:t>
            </a:r>
            <a:r>
              <a:rPr kumimoji="1" lang="zh-CN" altLang="en-US" dirty="0" smtClean="0"/>
              <a:t>：在</a:t>
            </a:r>
            <a:r>
              <a:rPr kumimoji="1" lang="en-US" altLang="zh-CN" dirty="0" smtClean="0"/>
              <a:t>/</a:t>
            </a:r>
            <a:r>
              <a:rPr kumimoji="1" lang="en-US" altLang="zh-CN" dirty="0" err="1" smtClean="0"/>
              <a:t>etc</a:t>
            </a:r>
            <a:r>
              <a:rPr kumimoji="1" lang="en-US" altLang="zh-CN" dirty="0" smtClean="0"/>
              <a:t>/</a:t>
            </a:r>
            <a:r>
              <a:rPr kumimoji="1" lang="en-US" altLang="zh-CN" dirty="0" err="1" smtClean="0"/>
              <a:t>my.cnf</a:t>
            </a:r>
            <a:r>
              <a:rPr kumimoji="1" lang="zh-CN" altLang="en-US" dirty="0" smtClean="0"/>
              <a:t>中添加</a:t>
            </a:r>
            <a:r>
              <a:rPr kumimoji="1" lang="en-US" altLang="zh-CN" dirty="0" smtClean="0"/>
              <a:t>skip-grant-table</a:t>
            </a:r>
            <a:r>
              <a:rPr kumimoji="1" lang="zh-CN" altLang="en-US" dirty="0" smtClean="0"/>
              <a:t>，重启</a:t>
            </a:r>
            <a:r>
              <a:rPr kumimoji="1" lang="en-US" altLang="zh-CN" dirty="0" smtClean="0"/>
              <a:t>MySQL</a:t>
            </a:r>
            <a:r>
              <a:rPr kumimoji="1" lang="zh-CN" altLang="en-US" dirty="0" smtClean="0"/>
              <a:t>服务，然后在命令行中进入</a:t>
            </a:r>
            <a:r>
              <a:rPr kumimoji="1" lang="en-US" altLang="zh-CN" dirty="0" smtClean="0"/>
              <a:t>MySQL</a:t>
            </a:r>
            <a:r>
              <a:rPr kumimoji="1" lang="zh-CN" altLang="en-US" dirty="0" smtClean="0"/>
              <a:t>修改即可</a:t>
            </a:r>
            <a:endParaRPr kumimoji="1" lang="zh-CN" altLang="en-US" dirty="0"/>
          </a:p>
        </p:txBody>
      </p:sp>
    </p:spTree>
    <p:extLst>
      <p:ext uri="{BB962C8B-B14F-4D97-AF65-F5344CB8AC3E}">
        <p14:creationId xmlns:p14="http://schemas.microsoft.com/office/powerpoint/2010/main" xmlns="" val="789070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常见问题（续）</a:t>
            </a:r>
            <a:endParaRPr kumimoji="1" lang="zh-CN" altLang="en-US" dirty="0"/>
          </a:p>
        </p:txBody>
      </p:sp>
      <p:sp>
        <p:nvSpPr>
          <p:cNvPr id="3" name="内容占位符 2"/>
          <p:cNvSpPr>
            <a:spLocks noGrp="1"/>
          </p:cNvSpPr>
          <p:nvPr>
            <p:ph idx="1"/>
          </p:nvPr>
        </p:nvSpPr>
        <p:spPr/>
        <p:txBody>
          <a:bodyPr/>
          <a:lstStyle/>
          <a:p>
            <a:r>
              <a:rPr kumimoji="1" lang="en-US" altLang="zh-CN" dirty="0" smtClean="0"/>
              <a:t>Q</a:t>
            </a:r>
            <a:r>
              <a:rPr kumimoji="1" lang="zh-CN" altLang="en-US" dirty="0" smtClean="0"/>
              <a:t>：</a:t>
            </a:r>
            <a:r>
              <a:rPr kumimoji="1" lang="en-US" altLang="zh-CN" dirty="0" smtClean="0"/>
              <a:t>MySQL</a:t>
            </a:r>
            <a:r>
              <a:rPr kumimoji="1" lang="zh-CN" altLang="en-US" dirty="0" smtClean="0"/>
              <a:t>无法启动？</a:t>
            </a:r>
          </a:p>
          <a:p>
            <a:r>
              <a:rPr kumimoji="1" lang="en-US" altLang="zh-CN" dirty="0" smtClean="0"/>
              <a:t>A</a:t>
            </a:r>
            <a:r>
              <a:rPr kumimoji="1" lang="zh-CN" altLang="en-US" dirty="0" smtClean="0"/>
              <a:t>：首先查看</a:t>
            </a:r>
            <a:r>
              <a:rPr kumimoji="1" lang="en-US" altLang="zh-CN" dirty="0" smtClean="0"/>
              <a:t>MySQL</a:t>
            </a:r>
            <a:r>
              <a:rPr kumimoji="1" lang="zh-CN" altLang="en-US" dirty="0" smtClean="0"/>
              <a:t>的错误日志，一般在</a:t>
            </a:r>
            <a:r>
              <a:rPr kumimoji="1" lang="en-US" altLang="zh-CN" dirty="0" smtClean="0"/>
              <a:t>/</a:t>
            </a:r>
            <a:r>
              <a:rPr kumimoji="1" lang="en-US" altLang="zh-CN" dirty="0" err="1" smtClean="0"/>
              <a:t>var</a:t>
            </a:r>
            <a:r>
              <a:rPr kumimoji="1" lang="en-US" altLang="zh-CN" dirty="0" smtClean="0"/>
              <a:t>/log/</a:t>
            </a:r>
            <a:r>
              <a:rPr kumimoji="1" lang="en-US" altLang="zh-CN" dirty="0" err="1" smtClean="0"/>
              <a:t>mysqld.log</a:t>
            </a:r>
            <a:r>
              <a:rPr kumimoji="1" lang="zh-CN" altLang="en-US" dirty="0" smtClean="0"/>
              <a:t>或者</a:t>
            </a:r>
            <a:r>
              <a:rPr kumimoji="1" lang="en-US" altLang="zh-CN" dirty="0" smtClean="0"/>
              <a:t>MySQL</a:t>
            </a:r>
            <a:r>
              <a:rPr kumimoji="1" lang="zh-CN" altLang="en-US" dirty="0" smtClean="0"/>
              <a:t>的数据目录下的</a:t>
            </a:r>
            <a:r>
              <a:rPr kumimoji="1" lang="en-US" altLang="zh-CN" dirty="0" smtClean="0"/>
              <a:t>/</a:t>
            </a:r>
            <a:r>
              <a:rPr kumimoji="1" lang="en-US" altLang="zh-CN" dirty="0" err="1" smtClean="0"/>
              <a:t>var</a:t>
            </a:r>
            <a:r>
              <a:rPr kumimoji="1" lang="en-US" altLang="zh-CN" dirty="0" smtClean="0"/>
              <a:t>/lib/</a:t>
            </a:r>
            <a:r>
              <a:rPr kumimoji="1" lang="en-US" altLang="zh-CN" dirty="0" err="1" smtClean="0"/>
              <a:t>mysql</a:t>
            </a:r>
            <a:r>
              <a:rPr kumimoji="1" lang="en-US" altLang="zh-CN" dirty="0" smtClean="0"/>
              <a:t>/</a:t>
            </a:r>
            <a:r>
              <a:rPr kumimoji="1" lang="en-US" altLang="zh-CN" dirty="0" err="1" smtClean="0"/>
              <a:t>hostname.err</a:t>
            </a:r>
            <a:r>
              <a:rPr kumimoji="1" lang="zh-CN" altLang="en-US" dirty="0" smtClean="0"/>
              <a:t>，查看日志文件中的具体错误，具体问题具体分析，根据错误提示来解决无法启动的问题</a:t>
            </a:r>
          </a:p>
          <a:p>
            <a:r>
              <a:rPr kumimoji="1" lang="zh-CN" altLang="en-US" dirty="0" smtClean="0"/>
              <a:t>常见的问题：硬盘满了</a:t>
            </a:r>
            <a:endParaRPr kumimoji="1" lang="zh-CN" altLang="en-US" dirty="0"/>
          </a:p>
        </p:txBody>
      </p:sp>
    </p:spTree>
    <p:extLst>
      <p:ext uri="{BB962C8B-B14F-4D97-AF65-F5344CB8AC3E}">
        <p14:creationId xmlns:p14="http://schemas.microsoft.com/office/powerpoint/2010/main" xmlns="" val="2094702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深度">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297</TotalTime>
  <Words>1357</Words>
  <Application>Microsoft Macintosh PowerPoint</Application>
  <PresentationFormat>自定义</PresentationFormat>
  <Paragraphs>139</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深度</vt:lpstr>
      <vt:lpstr>MySQL使用经验和问题</vt:lpstr>
      <vt:lpstr>大纲</vt:lpstr>
      <vt:lpstr>如何安装</vt:lpstr>
      <vt:lpstr>配置文件</vt:lpstr>
      <vt:lpstr>配置文件（续）</vt:lpstr>
      <vt:lpstr>配置文件（续）</vt:lpstr>
      <vt:lpstr>使用现状</vt:lpstr>
      <vt:lpstr>常见问题</vt:lpstr>
      <vt:lpstr>常见问题（续）</vt:lpstr>
      <vt:lpstr>常见问题（续）</vt:lpstr>
      <vt:lpstr>常见问题（续）</vt:lpstr>
      <vt:lpstr>常见问题（续）</vt:lpstr>
      <vt:lpstr>如何优化</vt:lpstr>
      <vt:lpstr>如何优化（续）</vt:lpstr>
      <vt:lpstr>如何优化（续）</vt:lpstr>
      <vt:lpstr>如何优化（续）</vt:lpstr>
      <vt:lpstr>如何优化（续）</vt:lpstr>
      <vt:lpstr>如何优化（续）</vt:lpstr>
      <vt:lpstr>如何优化（续）</vt:lpstr>
      <vt:lpstr>如何优化（续）</vt:lpstr>
      <vt:lpstr>如何优化（续）</vt:lpstr>
      <vt:lpstr>如何优化（续）</vt:lpstr>
      <vt:lpstr>如何优化（续）</vt:lpstr>
      <vt:lpstr>如何优化（续）</vt:lpstr>
      <vt:lpstr>如何优化（续）</vt:lpstr>
      <vt:lpstr>未来规划</vt:lpstr>
      <vt:lpstr>幻灯片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MySQL使用问题总结</dc:title>
  <dc:creator>Microsoft Office 用户</dc:creator>
  <cp:lastModifiedBy>LouXin</cp:lastModifiedBy>
  <cp:revision>44</cp:revision>
  <dcterms:created xsi:type="dcterms:W3CDTF">2015-08-19T12:56:15Z</dcterms:created>
  <dcterms:modified xsi:type="dcterms:W3CDTF">2015-08-21T05:52:39Z</dcterms:modified>
</cp:coreProperties>
</file>