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66" r:id="rId6"/>
    <p:sldId id="260" r:id="rId7"/>
    <p:sldId id="261" r:id="rId8"/>
    <p:sldId id="262" r:id="rId9"/>
    <p:sldId id="263" r:id="rId10"/>
    <p:sldId id="267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6989186-2B27-5E6D-B5D5-43214F72A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236ED-D42D-E720-DA88-3CC308BCB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1611-E775-441F-AA46-A7963F20861F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62A63F-13E8-4C7C-69EA-CF29950F2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AF765D-2A07-BBB1-D421-D5877D991B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DBAF-B63D-4DBF-A672-A65BB417A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957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FFC08-E535-4572-9A37-0A58A3DA8A3B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5386-AF4A-40DA-B7CB-7CFF59942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054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6" y="269747"/>
            <a:ext cx="1223772" cy="1205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817" y="18999"/>
            <a:ext cx="1171036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7978" y="2103856"/>
            <a:ext cx="9496043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2197" y="6547891"/>
            <a:ext cx="1917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57200"/>
            <a:ext cx="11133455" cy="582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Министерство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науки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высшего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образования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Российской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Федерации</a:t>
            </a:r>
            <a:endParaRPr sz="2000" dirty="0">
              <a:latin typeface="Times New Roman"/>
              <a:cs typeface="Times New Roman"/>
            </a:endParaRPr>
          </a:p>
          <a:p>
            <a:pPr marL="83185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Федеральное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государственное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бюджетное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образовательное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учреждение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высшего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образования</a:t>
            </a:r>
            <a:endParaRPr sz="2000" dirty="0">
              <a:latin typeface="Times New Roman"/>
              <a:cs typeface="Times New Roman"/>
            </a:endParaRPr>
          </a:p>
          <a:p>
            <a:pPr marL="848994" algn="ctr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«Московский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авиационный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институт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(национальный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исследовательский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университет)»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608330" algn="ctr">
              <a:lnSpc>
                <a:spcPct val="120000"/>
              </a:lnSpc>
            </a:pPr>
            <a:r>
              <a:rPr sz="2000" b="1" spc="-45" dirty="0">
                <a:latin typeface="Times New Roman"/>
                <a:cs typeface="Times New Roman"/>
              </a:rPr>
              <a:t>ИЛЛЮСТРАТИВНО-</a:t>
            </a:r>
            <a:r>
              <a:rPr sz="2000" b="1" spc="-40" dirty="0">
                <a:latin typeface="Times New Roman"/>
                <a:cs typeface="Times New Roman"/>
              </a:rPr>
              <a:t>ГРАФИЧЕСКИЕ</a:t>
            </a:r>
            <a:r>
              <a:rPr sz="2000" b="1" spc="-20" dirty="0">
                <a:latin typeface="Times New Roman"/>
                <a:cs typeface="Times New Roman"/>
              </a:rPr>
              <a:t> МАТЕРИАЛЫ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(ПРЕЗЕНТАЦИЯ)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К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ВЫПУСКНОЙ КВАЛИФИКАЦИОННОЙ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РАБОТЕ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БАКАЛАВРА</a:t>
            </a:r>
            <a:endParaRPr sz="2000" dirty="0">
              <a:latin typeface="Times New Roman"/>
              <a:cs typeface="Times New Roman"/>
            </a:endParaRPr>
          </a:p>
          <a:p>
            <a:pPr marR="594360" algn="ctr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Times New Roman"/>
                <a:cs typeface="Times New Roman"/>
              </a:rPr>
              <a:t>НА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ТЕМУ: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80"/>
              </a:spcBef>
            </a:pPr>
            <a:r>
              <a:rPr lang="ru-RU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статического анализатора уязвимостей смарт-контрактов для обнаружения и парирования потенциальных уязвимостей в системе передачи данных на основе </a:t>
            </a:r>
            <a:r>
              <a:rPr lang="ru-RU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блокчейна</a:t>
            </a:r>
            <a:r>
              <a:rPr lang="ru-RU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Ethereum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2000" b="1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70"/>
              </a:spcBef>
            </a:pPr>
            <a:r>
              <a:rPr lang="ru-RU" sz="2000" b="1" dirty="0">
                <a:latin typeface="Times New Roman"/>
                <a:cs typeface="Times New Roman"/>
              </a:rPr>
              <a:t>Автор</a:t>
            </a:r>
            <a:r>
              <a:rPr lang="ru-RU" sz="2000" b="1" spc="-110" dirty="0">
                <a:latin typeface="Times New Roman"/>
                <a:cs typeface="Times New Roman"/>
              </a:rPr>
              <a:t> </a:t>
            </a:r>
            <a:r>
              <a:rPr lang="ru-RU" sz="2000" b="1" spc="-10" dirty="0">
                <a:latin typeface="Times New Roman"/>
                <a:cs typeface="Times New Roman"/>
              </a:rPr>
              <a:t>работы:</a:t>
            </a:r>
            <a:endParaRPr lang="ru-RU" sz="20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Б</a:t>
            </a:r>
            <a:r>
              <a:rPr lang="ru-RU" sz="2000" dirty="0" err="1">
                <a:latin typeface="Times New Roman"/>
                <a:cs typeface="Times New Roman"/>
              </a:rPr>
              <a:t>уров</a:t>
            </a:r>
            <a:r>
              <a:rPr lang="ru-RU" sz="2000" dirty="0">
                <a:latin typeface="Times New Roman"/>
                <a:cs typeface="Times New Roman"/>
              </a:rPr>
              <a:t> Тимур Альбертович</a:t>
            </a:r>
          </a:p>
          <a:p>
            <a:pPr marR="5715" algn="r">
              <a:lnSpc>
                <a:spcPct val="100000"/>
              </a:lnSpc>
            </a:pPr>
            <a:r>
              <a:rPr sz="2000" b="1" spc="-10" dirty="0" err="1">
                <a:latin typeface="Times New Roman"/>
                <a:cs typeface="Times New Roman"/>
              </a:rPr>
              <a:t>Руководитель</a:t>
            </a:r>
            <a:r>
              <a:rPr sz="2000" b="1" spc="-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Карпухин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Евгений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Олегович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Консультант:</a:t>
            </a:r>
            <a:endParaRPr sz="20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Джум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Владимир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Сергеевич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D068A-5290-9668-21D8-C95B5D93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17" y="18999"/>
            <a:ext cx="11710365" cy="369332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выпускной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892A6-F54D-3D97-8CE7-99DA8974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838200"/>
            <a:ext cx="9496043" cy="5232202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статистический анализатор уязвимостей на основе нейронной сети архитектуры трансформер продемонстрировал высокую эффективность и точность в выявлении и классификации уязвимостей в смарт-контрактах.</a:t>
            </a: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положительный качеств разработанного анализатора можно отметить следующее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 скорость анализа</a:t>
            </a: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отсутствие 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Nan </a:t>
            </a: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в результатах</a:t>
            </a: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использования больших объемов данных для анализа</a:t>
            </a: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b="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установки и использования </a:t>
            </a: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ru-RU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922" y="55418"/>
            <a:ext cx="2670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Цель</a:t>
            </a:r>
            <a:r>
              <a:rPr spc="-150" dirty="0"/>
              <a:t> </a:t>
            </a:r>
            <a:r>
              <a:rPr dirty="0"/>
              <a:t>и</a:t>
            </a:r>
            <a:r>
              <a:rPr spc="-145" dirty="0"/>
              <a:t> </a:t>
            </a:r>
            <a:r>
              <a:rPr spc="-55" dirty="0"/>
              <a:t>задачи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440306" y="731875"/>
            <a:ext cx="9227694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100"/>
              </a:spcBef>
              <a:tabLst>
                <a:tab pos="791210" algn="l"/>
                <a:tab pos="1890395" algn="l"/>
                <a:tab pos="3740785" algn="l"/>
                <a:tab pos="4510405" algn="l"/>
                <a:tab pos="5158105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Цель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 err="1">
                <a:latin typeface="Times New Roman"/>
                <a:cs typeface="Times New Roman"/>
              </a:rPr>
              <a:t>работы</a:t>
            </a:r>
            <a:r>
              <a:rPr lang="ru-RU" sz="2000" b="1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lang="ru-RU" sz="2000" spc="-10" dirty="0">
                <a:latin typeface="Times New Roman"/>
                <a:cs typeface="Times New Roman"/>
              </a:rPr>
              <a:t>Создать эффективный анализатор уязвимостей смарт-контрактов в </a:t>
            </a:r>
            <a:r>
              <a:rPr lang="ru-RU" sz="2000" spc="-10" dirty="0" err="1">
                <a:latin typeface="Times New Roman"/>
                <a:cs typeface="Times New Roman"/>
              </a:rPr>
              <a:t>блокчейне</a:t>
            </a:r>
            <a:r>
              <a:rPr lang="ru-RU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Ethereum.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40306" y="2438400"/>
            <a:ext cx="9496043" cy="27659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300"/>
              </a:spcBef>
            </a:pPr>
            <a:r>
              <a:rPr spc="-10" dirty="0"/>
              <a:t>Задачи</a:t>
            </a:r>
            <a:r>
              <a:rPr b="0" spc="-10" dirty="0">
                <a:latin typeface="Times New Roman"/>
                <a:cs typeface="Times New Roman"/>
              </a:rPr>
              <a:t>:</a:t>
            </a:r>
          </a:p>
          <a:p>
            <a:pPr marL="13335" marR="5080">
              <a:lnSpc>
                <a:spcPts val="3600"/>
              </a:lnSpc>
              <a:spcBef>
                <a:spcPts val="320"/>
              </a:spcBef>
              <a:buClr>
                <a:srgbClr val="E38312"/>
              </a:buClr>
              <a:tabLst>
                <a:tab pos="356235" algn="l"/>
              </a:tabLst>
            </a:pPr>
            <a:r>
              <a:rPr lang="en-US" b="0" spc="-10" dirty="0">
                <a:latin typeface="Times New Roman"/>
                <a:cs typeface="Times New Roman"/>
              </a:rPr>
              <a:t>1.	</a:t>
            </a:r>
            <a:r>
              <a:rPr lang="ru-RU" b="0" spc="-10" dirty="0">
                <a:latin typeface="Times New Roman"/>
                <a:cs typeface="Times New Roman"/>
              </a:rPr>
              <a:t>Провести анализ на</a:t>
            </a:r>
            <a:r>
              <a:rPr lang="ru-RU" b="0" spc="-10" dirty="0"/>
              <a:t>иболее распространенных уязвимостей смарт-контрактов</a:t>
            </a:r>
            <a:r>
              <a:rPr b="0" spc="-10" dirty="0">
                <a:latin typeface="Times New Roman"/>
                <a:cs typeface="Times New Roman"/>
              </a:rPr>
              <a:t>.</a:t>
            </a:r>
          </a:p>
          <a:p>
            <a:pPr marL="13335" marR="5715">
              <a:lnSpc>
                <a:spcPts val="3600"/>
              </a:lnSpc>
              <a:buClr>
                <a:srgbClr val="E38312"/>
              </a:buClr>
              <a:tabLst>
                <a:tab pos="356235" algn="l"/>
              </a:tabLst>
            </a:pPr>
            <a:r>
              <a:rPr lang="en-US" b="0" dirty="0">
                <a:latin typeface="Times New Roman"/>
                <a:cs typeface="Times New Roman"/>
              </a:rPr>
              <a:t>2.  </a:t>
            </a:r>
            <a:r>
              <a:rPr lang="ru-RU" b="0" dirty="0">
                <a:latin typeface="Times New Roman"/>
                <a:cs typeface="Times New Roman"/>
              </a:rPr>
              <a:t>Оценить эффективность существующих анализаторов уязвимостей смарт-контрактов</a:t>
            </a:r>
            <a:endParaRPr lang="ru-RU" b="0" spc="-10" dirty="0">
              <a:latin typeface="Times New Roman"/>
              <a:cs typeface="Times New Roman"/>
            </a:endParaRPr>
          </a:p>
          <a:p>
            <a:pPr marL="13335" marR="5715">
              <a:lnSpc>
                <a:spcPts val="3600"/>
              </a:lnSpc>
              <a:buClr>
                <a:srgbClr val="E38312"/>
              </a:buClr>
              <a:tabLst>
                <a:tab pos="356235" algn="l"/>
              </a:tabLst>
            </a:pPr>
            <a:r>
              <a:rPr lang="en-US" b="0" dirty="0">
                <a:latin typeface="Times New Roman"/>
                <a:cs typeface="Times New Roman"/>
              </a:rPr>
              <a:t>3.  </a:t>
            </a:r>
            <a:r>
              <a:rPr lang="ru-RU" b="0" dirty="0">
                <a:latin typeface="Times New Roman"/>
                <a:cs typeface="Times New Roman"/>
              </a:rPr>
              <a:t>Разработать собственный анализатор уязвимостей смарт-контрактов с использованием нейронный сетей</a:t>
            </a:r>
            <a:endParaRPr lang="ru-RU" b="0" spc="-2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331-B729-56DB-9625-3AC2C819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27"/>
            <a:ext cx="12192000" cy="955089"/>
          </a:xfrm>
        </p:spPr>
        <p:txBody>
          <a:bodyPr/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Перечень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уязвимост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разработке смарт-контрактов в системе передачи данных на основе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7A8EB-98C8-9E4B-E787-062024A6D6A0}"/>
              </a:ext>
            </a:extLst>
          </p:cNvPr>
          <p:cNvSpPr txBox="1"/>
          <p:nvPr/>
        </p:nvSpPr>
        <p:spPr>
          <a:xfrm>
            <a:off x="685800" y="1828800"/>
            <a:ext cx="792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Reetrancy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 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limit reached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Address vulnerability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Tx.origin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F1EC4D-F31E-E99F-CCE0-21937229C7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lang="ru-RU" spc="-50" smtClean="0"/>
              <a:t>3</a:t>
            </a:fld>
            <a:endParaRPr lang="ru-RU" spc="-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E52CD-0A8C-B6D7-445D-3944E661FDB3}"/>
              </a:ext>
            </a:extLst>
          </p:cNvPr>
          <p:cNvSpPr txBox="1"/>
          <p:nvPr/>
        </p:nvSpPr>
        <p:spPr>
          <a:xfrm>
            <a:off x="685800" y="1203815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уязвимости смарт-контрактов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30DFC-95AB-7691-2FFD-3C5CB795D11F}"/>
              </a:ext>
            </a:extLst>
          </p:cNvPr>
          <p:cNvSpPr txBox="1"/>
          <p:nvPr/>
        </p:nvSpPr>
        <p:spPr>
          <a:xfrm>
            <a:off x="685800" y="4895251"/>
            <a:ext cx="1104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Выделенная уязвимость является наиболее распространённой в смарт-контрактах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именно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 ней мы в и будем тестировать различные анализаторы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99BC0-DEEE-EDCE-B0DB-BB89C38D4555}"/>
              </a:ext>
            </a:extLst>
          </p:cNvPr>
          <p:cNvSpPr txBox="1"/>
          <p:nvPr/>
        </p:nvSpPr>
        <p:spPr>
          <a:xfrm>
            <a:off x="1295400" y="4953000"/>
            <a:ext cx="7897367" cy="720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7030" marR="5080" indent="-1624965" algn="ctr">
              <a:spcBef>
                <a:spcPts val="100"/>
              </a:spcBef>
            </a:pPr>
            <a:r>
              <a:rPr lang="ru-RU" sz="2000" dirty="0">
                <a:latin typeface="Times New Roman"/>
                <a:cs typeface="Times New Roman"/>
              </a:rPr>
              <a:t>Рисунок</a:t>
            </a:r>
            <a:r>
              <a:rPr lang="ru-RU"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1</a:t>
            </a:r>
            <a:r>
              <a:rPr lang="ru-RU" sz="2000" spc="-2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–</a:t>
            </a:r>
            <a:r>
              <a:rPr lang="ru-RU" sz="2000" spc="-15" dirty="0">
                <a:latin typeface="Times New Roman"/>
                <a:cs typeface="Times New Roman"/>
              </a:rPr>
              <a:t>  Эксплуатация уязвимости </a:t>
            </a:r>
            <a:r>
              <a:rPr lang="en-US" sz="2000" spc="-15" dirty="0" err="1">
                <a:latin typeface="Times New Roman"/>
                <a:cs typeface="Times New Roman"/>
              </a:rPr>
              <a:t>reetrancy</a:t>
            </a:r>
            <a:endParaRPr lang="en-US" sz="2000" spc="-15" dirty="0">
              <a:latin typeface="Times New Roman"/>
              <a:cs typeface="Times New Roman"/>
            </a:endParaRPr>
          </a:p>
          <a:p>
            <a:pPr marL="1637030" marR="5080" indent="-1624965" algn="ctr">
              <a:spcBef>
                <a:spcPts val="100"/>
              </a:spcBef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83A26-59B9-1CC2-E93F-E7B8BF30220C}"/>
              </a:ext>
            </a:extLst>
          </p:cNvPr>
          <p:cNvSpPr txBox="1"/>
          <p:nvPr/>
        </p:nvSpPr>
        <p:spPr>
          <a:xfrm>
            <a:off x="0" y="17817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Перечень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уязвимост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разработке смарт-контрактов в системе передачи данных на основе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DC5A2-4FCC-18A8-212A-20F13F9E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1260"/>
            <a:ext cx="10820400" cy="3933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F91B06-2A1E-25CE-4B97-D3D6CDD6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2" y="963345"/>
            <a:ext cx="107442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CB6FD-3A5B-AB2B-582A-FF48CEC8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69332"/>
          </a:xfrm>
        </p:spPr>
        <p:txBody>
          <a:bodyPr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защиты и предотвращения рассматриваемых уязвимостей в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блокчейне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49DD8-910F-6CCF-9D91-C9968F1754B0}"/>
              </a:ext>
            </a:extLst>
          </p:cNvPr>
          <p:cNvSpPr txBox="1"/>
          <p:nvPr/>
        </p:nvSpPr>
        <p:spPr>
          <a:xfrm>
            <a:off x="838200" y="3746866"/>
            <a:ext cx="10744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Типы анализаторов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endParaRPr lang="ru-RU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анализаторы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MythX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Slither, SmartCheck</a:t>
            </a:r>
            <a:r>
              <a:rPr lang="ru-RU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(Разработанная модель будет осуществлять данный тип анализа)</a:t>
            </a:r>
          </a:p>
          <a:p>
            <a:pPr marL="342900" indent="-342900">
              <a:buAutoNum type="arabicPeriod"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анализаторы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Echidna,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ContractFuzzer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(гибридные ) анализаторы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Mythril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Securify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809B80-2F6E-3B72-9D8C-BE3B3B93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55758"/>
            <a:ext cx="9906000" cy="2514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935967-A0CB-124F-DDB3-86CC0E339984}"/>
              </a:ext>
            </a:extLst>
          </p:cNvPr>
          <p:cNvSpPr txBox="1"/>
          <p:nvPr/>
        </p:nvSpPr>
        <p:spPr>
          <a:xfrm>
            <a:off x="2895600" y="3272117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7030" marR="5080" indent="-1624965" algn="ctr">
              <a:spcBef>
                <a:spcPts val="100"/>
              </a:spcBef>
            </a:pPr>
            <a:r>
              <a:rPr lang="ru-RU" sz="2000" dirty="0">
                <a:latin typeface="Times New Roman"/>
                <a:cs typeface="Times New Roman"/>
              </a:rPr>
              <a:t>Рисунок</a:t>
            </a:r>
            <a:r>
              <a:rPr lang="ru-RU"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2</a:t>
            </a:r>
            <a:r>
              <a:rPr lang="ru-RU" sz="2000" spc="-2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–</a:t>
            </a:r>
            <a:r>
              <a:rPr lang="ru-RU" sz="2000" spc="-15" dirty="0">
                <a:latin typeface="Times New Roman"/>
                <a:cs typeface="Times New Roman"/>
              </a:rPr>
              <a:t> </a:t>
            </a:r>
            <a:r>
              <a:rPr lang="ru-RU" sz="2000" spc="-15" dirty="0">
                <a:latin typeface="Times New Roman" panose="02020603050405020304" pitchFamily="18" charset="0"/>
                <a:cs typeface="Times New Roman"/>
              </a:rPr>
              <a:t>Схема основных методов предотвращения уязвимостей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C0D99F-7D5C-2B34-0E41-202C3A1D7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lang="ru-RU" spc="-50" smtClean="0"/>
              <a:t>5</a:t>
            </a:fld>
            <a:endParaRPr lang="ru-RU" spc="-50" dirty="0"/>
          </a:p>
        </p:txBody>
      </p:sp>
    </p:spTree>
    <p:extLst>
      <p:ext uri="{BB962C8B-B14F-4D97-AF65-F5344CB8AC3E}">
        <p14:creationId xmlns:p14="http://schemas.microsoft.com/office/powerpoint/2010/main" val="7506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>
            <a:extLst>
              <a:ext uri="{FF2B5EF4-FFF2-40B4-BE49-F238E27FC236}">
                <a16:creationId xmlns:a16="http://schemas.microsoft.com/office/drawing/2014/main" id="{6A96D7FB-917C-6E15-E67D-C37BE0EA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091" y="3181471"/>
            <a:ext cx="9973106" cy="184665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Довольно большое количество </a:t>
            </a:r>
            <a:r>
              <a:rPr lang="en-US" dirty="0" err="1"/>
              <a:t>NaN</a:t>
            </a:r>
            <a:r>
              <a:rPr lang="ru-RU" dirty="0"/>
              <a:t> значений</a:t>
            </a:r>
            <a:r>
              <a:rPr lang="en-US" b="0" dirty="0"/>
              <a:t>.</a:t>
            </a:r>
            <a:r>
              <a:rPr lang="ru-RU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зависимости от сканера, количество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ru-RU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значений варьировалось от 28% до 85% процентов</a:t>
            </a:r>
            <a:endParaRPr lang="en-US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dirty="0">
                <a:latin typeface="Times New Roman" panose="02020603050405020304" pitchFamily="18" charset="0"/>
              </a:rPr>
              <a:t>Высокая точность</a:t>
            </a:r>
            <a:r>
              <a:rPr lang="en-US" b="0" dirty="0">
                <a:latin typeface="Times New Roman" panose="02020603050405020304" pitchFamily="18" charset="0"/>
              </a:rPr>
              <a:t>.</a:t>
            </a:r>
            <a:r>
              <a:rPr lang="ru-RU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Многие сканеры продемонстрировали довольно хорошую точность прогнозов (свыше 90 процентов) что является очень даже хорошим результатом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b="0" dirty="0">
              <a:latin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b="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78782" y="2398191"/>
            <a:ext cx="533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3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прогнозов уязвимости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reetrancy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secutify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361" y="2300956"/>
            <a:ext cx="591271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7030" marR="5080" indent="-1624965" algn="ctr">
              <a:spcBef>
                <a:spcPts val="100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верных прогнозов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уязвимости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reetrancy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для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smartian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37030" marR="5080" indent="-162496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80CE5-9927-DF31-69AF-4F1DF42416E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защиты и предотвращения рассматриваемых уязвимостей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блокчейне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7E6425-1CF5-0EE5-2DE0-0078BCDF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" y="990600"/>
            <a:ext cx="5919643" cy="12899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5F3858-AC5E-BB5B-B0CD-1F08FD24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990600"/>
            <a:ext cx="5334000" cy="1221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3856" y="6927"/>
            <a:ext cx="12205855" cy="47352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51810" marR="5080" indent="-3039745" algn="ctr">
              <a:lnSpc>
                <a:spcPts val="3760"/>
              </a:lnSpc>
              <a:spcBef>
                <a:spcPts val="28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Разработанная модель анализатора уязвимостей смарт-контрактов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4191000"/>
            <a:ext cx="6553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4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Принцип работы разработанной модели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AC7FD3-CE74-148F-409E-B1CB5A15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11727"/>
            <a:ext cx="84201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600" y="4738602"/>
            <a:ext cx="5334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3420" marR="5080" indent="-681355">
              <a:lnSpc>
                <a:spcPct val="100000"/>
              </a:lnSpc>
              <a:spcBef>
                <a:spcPts val="95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5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Загрузка смарт-контрактов в модель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5249" y="4738602"/>
            <a:ext cx="58305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6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–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Результат работы модели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0817" y="18999"/>
            <a:ext cx="11710365" cy="878624"/>
          </a:xfrm>
          <a:prstGeom prst="rect">
            <a:avLst/>
          </a:prstGeom>
        </p:spPr>
        <p:txBody>
          <a:bodyPr vert="horz" wrap="square" lIns="0" tIns="138607" rIns="0" bIns="0" rtlCol="0">
            <a:spAutoFit/>
          </a:bodyPr>
          <a:lstStyle/>
          <a:p>
            <a:pPr marL="676275"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 разработанного анализатора уязвимостей смарт-контрактов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649261F-356B-B257-9578-2CF10A9B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843" y="864636"/>
            <a:ext cx="4276597" cy="38739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5FED9B-46A8-1979-B1A3-E6E81A22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071"/>
            <a:ext cx="7003790" cy="28295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753" y="4995186"/>
            <a:ext cx="825849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 algn="ctr">
              <a:lnSpc>
                <a:spcPct val="100000"/>
              </a:lnSpc>
              <a:spcBef>
                <a:spcPts val="100"/>
              </a:spcBef>
            </a:pPr>
            <a:r>
              <a:rPr sz="2000" dirty="0" err="1">
                <a:latin typeface="Times New Roman"/>
                <a:cs typeface="Times New Roman"/>
              </a:rPr>
              <a:t>Рисунок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7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Оценка работоспособности модели 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метриками</a:t>
            </a:r>
            <a:r>
              <a:rPr lang="en-US" sz="2000" spc="-20" dirty="0">
                <a:latin typeface="Times New Roman"/>
                <a:cs typeface="Times New Roman"/>
              </a:rPr>
              <a:t> ROC-AUC,</a:t>
            </a:r>
            <a:r>
              <a:rPr lang="ru-RU" sz="2000" spc="-20" dirty="0">
                <a:latin typeface="Times New Roman"/>
                <a:cs typeface="Times New Roman"/>
              </a:rPr>
              <a:t> </a:t>
            </a:r>
            <a:r>
              <a:rPr lang="it-IT" sz="2000" dirty="0">
                <a:latin typeface="Times New Roman"/>
                <a:cs typeface="Times New Roman"/>
              </a:rPr>
              <a:t>Accuracy и F1_score 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18999"/>
            <a:ext cx="12192000" cy="833997"/>
          </a:xfrm>
          <a:prstGeom prst="rect">
            <a:avLst/>
          </a:prstGeom>
        </p:spPr>
        <p:txBody>
          <a:bodyPr vert="horz" wrap="square" lIns="0" tIns="94411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Демонстрация работоспособности разработанного анализатора уязвимостей смарт-контрактов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2B2D76-D284-207A-326E-725A3B8F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95400"/>
            <a:ext cx="6934200" cy="339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436</Words>
  <Application>Microsoft Office PowerPoint</Application>
  <PresentationFormat>Широкоэкранный</PresentationFormat>
  <Paragraphs>75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Calibri</vt:lpstr>
      <vt:lpstr>Roboto</vt:lpstr>
      <vt:lpstr>Times New Roman</vt:lpstr>
      <vt:lpstr>Office Theme</vt:lpstr>
      <vt:lpstr>Презентация PowerPoint</vt:lpstr>
      <vt:lpstr>Цель и задачи</vt:lpstr>
      <vt:lpstr>Перечень уязвимостей при разработке смарт-контрактов в системе передачи данных на основе блокчейна Ethereum</vt:lpstr>
      <vt:lpstr>Презентация PowerPoint</vt:lpstr>
      <vt:lpstr>Методы защиты и предотвращения рассматриваемых уязвимостей в блокчейне Ethereum</vt:lpstr>
      <vt:lpstr>Презентация PowerPoint</vt:lpstr>
      <vt:lpstr>Разработанная модель анализатора уязвимостей смарт-контрактов</vt:lpstr>
      <vt:lpstr>Демонстрация работоспособности разработанного анализатора уязвимостей смарт-контрактов</vt:lpstr>
      <vt:lpstr>Демонстрация работоспособности разработанного анализатора уязвимостей смарт-контрактов</vt:lpstr>
      <vt:lpstr>Полученные результаты выпускной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</dc:creator>
  <cp:lastModifiedBy>Тимур Буров</cp:lastModifiedBy>
  <cp:revision>12</cp:revision>
  <dcterms:created xsi:type="dcterms:W3CDTF">2024-05-14T06:49:46Z</dcterms:created>
  <dcterms:modified xsi:type="dcterms:W3CDTF">2024-05-20T11:21:01Z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2019</vt:lpwstr>
  </property>
</Properties>
</file>