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3" d="100"/>
          <a:sy n="33" d="100"/>
        </p:scale>
        <p:origin x="7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a:t>
            </a:r>
          </a:p>
          <a:p>
            <a:pPr algn="ctr">
              <a:lnSpc>
                <a:spcPts val="11059"/>
              </a:lnSpc>
            </a:pPr>
            <a:r>
              <a:rPr lang="en-US" sz="10533" spc="-105" dirty="0">
                <a:solidFill>
                  <a:srgbClr val="FFFFFF"/>
                </a:solidFill>
                <a:latin typeface="Graphik Regular" panose="020B0503030202060203" pitchFamily="34" charset="0"/>
              </a:rPr>
              <a:t>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04FD98F2-3B0E-72F3-970D-575796CA626F}"/>
              </a:ext>
            </a:extLst>
          </p:cNvPr>
          <p:cNvSpPr txBox="1"/>
          <p:nvPr/>
        </p:nvSpPr>
        <p:spPr>
          <a:xfrm>
            <a:off x="11125200" y="1895898"/>
            <a:ext cx="6400800" cy="954107"/>
          </a:xfrm>
          <a:prstGeom prst="rect">
            <a:avLst/>
          </a:prstGeom>
          <a:noFill/>
        </p:spPr>
        <p:txBody>
          <a:bodyPr wrap="square" rtlCol="0">
            <a:spAutoFit/>
          </a:bodyPr>
          <a:lstStyle/>
          <a:p>
            <a:r>
              <a:rPr lang="en-US" sz="2800" dirty="0"/>
              <a:t>Animals and Science are the top 2 most popular categories. </a:t>
            </a:r>
          </a:p>
        </p:txBody>
      </p:sp>
      <p:sp>
        <p:nvSpPr>
          <p:cNvPr id="18" name="TextBox 17">
            <a:extLst>
              <a:ext uri="{FF2B5EF4-FFF2-40B4-BE49-F238E27FC236}">
                <a16:creationId xmlns:a16="http://schemas.microsoft.com/office/drawing/2014/main" id="{8B07A0B2-E07E-1A56-789D-1210CC1696AB}"/>
              </a:ext>
            </a:extLst>
          </p:cNvPr>
          <p:cNvSpPr txBox="1"/>
          <p:nvPr/>
        </p:nvSpPr>
        <p:spPr>
          <a:xfrm>
            <a:off x="11220166" y="4608546"/>
            <a:ext cx="6400800" cy="523220"/>
          </a:xfrm>
          <a:prstGeom prst="rect">
            <a:avLst/>
          </a:prstGeom>
          <a:noFill/>
        </p:spPr>
        <p:txBody>
          <a:bodyPr wrap="square" rtlCol="0">
            <a:spAutoFit/>
          </a:bodyPr>
          <a:lstStyle/>
          <a:p>
            <a:r>
              <a:rPr lang="en-US" sz="2800" dirty="0"/>
              <a:t>Sentiment has 3 data labels. </a:t>
            </a:r>
          </a:p>
        </p:txBody>
      </p:sp>
      <p:sp>
        <p:nvSpPr>
          <p:cNvPr id="19" name="TextBox 18">
            <a:extLst>
              <a:ext uri="{FF2B5EF4-FFF2-40B4-BE49-F238E27FC236}">
                <a16:creationId xmlns:a16="http://schemas.microsoft.com/office/drawing/2014/main" id="{6DC9AFA3-B493-92C6-067C-BB13372C6341}"/>
              </a:ext>
            </a:extLst>
          </p:cNvPr>
          <p:cNvSpPr txBox="1"/>
          <p:nvPr/>
        </p:nvSpPr>
        <p:spPr>
          <a:xfrm>
            <a:off x="11220166" y="7628639"/>
            <a:ext cx="6400800" cy="523220"/>
          </a:xfrm>
          <a:prstGeom prst="rect">
            <a:avLst/>
          </a:prstGeom>
          <a:noFill/>
        </p:spPr>
        <p:txBody>
          <a:bodyPr wrap="square" rtlCol="0">
            <a:spAutoFit/>
          </a:bodyPr>
          <a:lstStyle/>
          <a:p>
            <a:r>
              <a:rPr lang="en-US" sz="2800" dirty="0"/>
              <a:t>Public Speaking is less </a:t>
            </a:r>
            <a:r>
              <a:rPr lang="en-US" sz="2800"/>
              <a:t>popular category.</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 </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835F112D-9C20-6B19-BA90-2F9CB9E83DAD}"/>
              </a:ext>
            </a:extLst>
          </p:cNvPr>
          <p:cNvSpPr txBox="1"/>
          <p:nvPr/>
        </p:nvSpPr>
        <p:spPr>
          <a:xfrm>
            <a:off x="8610600" y="2601679"/>
            <a:ext cx="6991385" cy="3539430"/>
          </a:xfrm>
          <a:prstGeom prst="rect">
            <a:avLst/>
          </a:prstGeom>
          <a:noFill/>
        </p:spPr>
        <p:txBody>
          <a:bodyPr wrap="square" rtlCol="0">
            <a:spAutoFit/>
          </a:bodyPr>
          <a:lstStyle/>
          <a:p>
            <a:pPr algn="just"/>
            <a:r>
              <a:rPr lang="en-US" sz="3200" b="0" i="0" dirty="0">
                <a:solidFill>
                  <a:srgbClr val="0D0D0D"/>
                </a:solidFill>
                <a:effectLst/>
                <a:latin typeface="Times New Roman" panose="02020603050405020304" pitchFamily="18" charset="0"/>
                <a:ea typeface="Segoe UI Black" panose="020B0A02040204020203" pitchFamily="34" charset="0"/>
                <a:cs typeface="Times New Roman" panose="02020603050405020304" pitchFamily="18" charset="0"/>
              </a:rPr>
              <a:t>Over a 3-month period, we collaborated with Social Buzz, tackling crucial aspects like auditing their big data practices, providing IPO guidance, and analyzing content categories. Our efforts aimed to equip them for successful scaling and IPO preparation.</a:t>
            </a:r>
            <a:endParaRPr lang="en-US" sz="3200" dirty="0">
              <a:latin typeface="Times New Roman" panose="02020603050405020304" pitchFamily="18" charset="0"/>
              <a:ea typeface="Segoe UI Black" panose="020B0A02040204020203"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97CFF72B-596B-272A-109B-140897F345EA}"/>
              </a:ext>
            </a:extLst>
          </p:cNvPr>
          <p:cNvSpPr txBox="1"/>
          <p:nvPr/>
        </p:nvSpPr>
        <p:spPr>
          <a:xfrm>
            <a:off x="2253799" y="5038673"/>
            <a:ext cx="6991385" cy="4093428"/>
          </a:xfrm>
          <a:prstGeom prst="rect">
            <a:avLst/>
          </a:prstGeom>
          <a:noFill/>
        </p:spPr>
        <p:txBody>
          <a:bodyPr wrap="square" rtlCol="0">
            <a:spAutoFit/>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Social Buzz, a rapidly growing social media and content creation platform, faces significant challenges as it scales its operations. With over 500 million monthly active users and a highly complex data infrastructure, the company struggles to effectively manage and analyze the massive amount of unstructured data generated daily. Additionally, Social Buzz is gearing up for an IPO within the next year, necessitating guidance and support to ensure a smooth transition to becoming a publicly traded company. Moreover, as a relatively small organization, they lack the resources and expertise to address these challenges internally. Thus, they seek external assistance to optimize their big data practices, receive recommendations for a successful IPO, and understand best practices from industry leaders.</a:t>
            </a:r>
            <a:endParaRPr lang="en-US" sz="2000" dirty="0">
              <a:solidFill>
                <a:schemeClr val="bg1"/>
              </a:solidFill>
              <a:latin typeface="Times New Roman" panose="02020603050405020304" pitchFamily="18" charset="0"/>
              <a:ea typeface="Segoe UI Black" panose="020B0A02040204020203"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E6B466A9-4E0D-9E7F-2CA7-8DE315AB7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76371" y="1601502"/>
            <a:ext cx="1438656" cy="1801368"/>
          </a:xfrm>
          <a:prstGeom prst="rect">
            <a:avLst/>
          </a:prstGeom>
        </p:spPr>
      </p:pic>
      <p:sp>
        <p:nvSpPr>
          <p:cNvPr id="34" name="TextBox 33">
            <a:extLst>
              <a:ext uri="{FF2B5EF4-FFF2-40B4-BE49-F238E27FC236}">
                <a16:creationId xmlns:a16="http://schemas.microsoft.com/office/drawing/2014/main" id="{136BB557-4993-E7BF-8BF8-BC04045BE38E}"/>
              </a:ext>
            </a:extLst>
          </p:cNvPr>
          <p:cNvSpPr txBox="1"/>
          <p:nvPr/>
        </p:nvSpPr>
        <p:spPr>
          <a:xfrm>
            <a:off x="12149037" y="3695700"/>
            <a:ext cx="3468455" cy="646331"/>
          </a:xfrm>
          <a:prstGeom prst="rect">
            <a:avLst/>
          </a:prstGeom>
          <a:noFill/>
        </p:spPr>
        <p:txBody>
          <a:bodyPr wrap="square" rtlCol="0">
            <a:spAutoFit/>
          </a:bodyPr>
          <a:lstStyle/>
          <a:p>
            <a:r>
              <a:rPr lang="en-US" dirty="0"/>
              <a:t>Nasir Uddin Ahmed</a:t>
            </a:r>
          </a:p>
          <a:p>
            <a:r>
              <a:rPr lang="en-US"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D1707CC-AD8E-03C6-1BC0-C761D87F8B1D}"/>
              </a:ext>
            </a:extLst>
          </p:cNvPr>
          <p:cNvSpPr txBox="1"/>
          <p:nvPr/>
        </p:nvSpPr>
        <p:spPr>
          <a:xfrm>
            <a:off x="4114800" y="1284816"/>
            <a:ext cx="5993423" cy="707886"/>
          </a:xfrm>
          <a:prstGeom prst="rect">
            <a:avLst/>
          </a:prstGeom>
          <a:noFill/>
        </p:spPr>
        <p:txBody>
          <a:bodyPr wrap="square" rtlCol="0">
            <a:spAutoFit/>
          </a:bodyPr>
          <a:lstStyle/>
          <a:p>
            <a:r>
              <a:rPr lang="en-US" sz="4000" dirty="0">
                <a:solidFill>
                  <a:schemeClr val="bg1"/>
                </a:solidFill>
              </a:rPr>
              <a:t>Data Understanding</a:t>
            </a:r>
          </a:p>
        </p:txBody>
      </p:sp>
      <p:sp>
        <p:nvSpPr>
          <p:cNvPr id="40" name="TextBox 39">
            <a:extLst>
              <a:ext uri="{FF2B5EF4-FFF2-40B4-BE49-F238E27FC236}">
                <a16:creationId xmlns:a16="http://schemas.microsoft.com/office/drawing/2014/main" id="{E3D9A5E7-ED2A-AFED-F1E7-8AE475E0A796}"/>
              </a:ext>
            </a:extLst>
          </p:cNvPr>
          <p:cNvSpPr txBox="1"/>
          <p:nvPr/>
        </p:nvSpPr>
        <p:spPr>
          <a:xfrm>
            <a:off x="5728609" y="2915382"/>
            <a:ext cx="5993423" cy="707886"/>
          </a:xfrm>
          <a:prstGeom prst="rect">
            <a:avLst/>
          </a:prstGeom>
          <a:noFill/>
        </p:spPr>
        <p:txBody>
          <a:bodyPr wrap="square" rtlCol="0">
            <a:spAutoFit/>
          </a:bodyPr>
          <a:lstStyle/>
          <a:p>
            <a:r>
              <a:rPr lang="en-US" sz="4000" dirty="0">
                <a:solidFill>
                  <a:schemeClr val="bg1"/>
                </a:solidFill>
              </a:rPr>
              <a:t>Data Cleaning</a:t>
            </a:r>
          </a:p>
        </p:txBody>
      </p:sp>
      <p:sp>
        <p:nvSpPr>
          <p:cNvPr id="41" name="TextBox 40">
            <a:extLst>
              <a:ext uri="{FF2B5EF4-FFF2-40B4-BE49-F238E27FC236}">
                <a16:creationId xmlns:a16="http://schemas.microsoft.com/office/drawing/2014/main" id="{396E4500-75D2-FF5A-32CE-594FA8B41104}"/>
              </a:ext>
            </a:extLst>
          </p:cNvPr>
          <p:cNvSpPr txBox="1"/>
          <p:nvPr/>
        </p:nvSpPr>
        <p:spPr>
          <a:xfrm>
            <a:off x="7726254" y="4545948"/>
            <a:ext cx="5993423" cy="707886"/>
          </a:xfrm>
          <a:prstGeom prst="rect">
            <a:avLst/>
          </a:prstGeom>
          <a:noFill/>
        </p:spPr>
        <p:txBody>
          <a:bodyPr wrap="square" rtlCol="0">
            <a:spAutoFit/>
          </a:bodyPr>
          <a:lstStyle/>
          <a:p>
            <a:r>
              <a:rPr lang="en-US" sz="4000" dirty="0">
                <a:solidFill>
                  <a:schemeClr val="bg1"/>
                </a:solidFill>
              </a:rPr>
              <a:t>Data Modelling</a:t>
            </a:r>
          </a:p>
        </p:txBody>
      </p:sp>
      <p:sp>
        <p:nvSpPr>
          <p:cNvPr id="42" name="TextBox 41">
            <a:extLst>
              <a:ext uri="{FF2B5EF4-FFF2-40B4-BE49-F238E27FC236}">
                <a16:creationId xmlns:a16="http://schemas.microsoft.com/office/drawing/2014/main" id="{533A43F0-12BD-EE03-8CB7-3663FA93CBAE}"/>
              </a:ext>
            </a:extLst>
          </p:cNvPr>
          <p:cNvSpPr txBox="1"/>
          <p:nvPr/>
        </p:nvSpPr>
        <p:spPr>
          <a:xfrm>
            <a:off x="9492670" y="6139558"/>
            <a:ext cx="5993423" cy="707886"/>
          </a:xfrm>
          <a:prstGeom prst="rect">
            <a:avLst/>
          </a:prstGeom>
          <a:noFill/>
        </p:spPr>
        <p:txBody>
          <a:bodyPr wrap="square" rtlCol="0">
            <a:spAutoFit/>
          </a:bodyPr>
          <a:lstStyle/>
          <a:p>
            <a:r>
              <a:rPr lang="en-US" sz="4000" dirty="0">
                <a:solidFill>
                  <a:schemeClr val="bg1"/>
                </a:solidFill>
              </a:rPr>
              <a:t>Data Analysis</a:t>
            </a:r>
          </a:p>
        </p:txBody>
      </p:sp>
      <p:sp>
        <p:nvSpPr>
          <p:cNvPr id="43" name="TextBox 42">
            <a:extLst>
              <a:ext uri="{FF2B5EF4-FFF2-40B4-BE49-F238E27FC236}">
                <a16:creationId xmlns:a16="http://schemas.microsoft.com/office/drawing/2014/main" id="{DAAC29F1-48AD-8ED0-8F1D-3F310C65BB90}"/>
              </a:ext>
            </a:extLst>
          </p:cNvPr>
          <p:cNvSpPr txBox="1"/>
          <p:nvPr/>
        </p:nvSpPr>
        <p:spPr>
          <a:xfrm>
            <a:off x="11316940" y="7787444"/>
            <a:ext cx="5993423" cy="707886"/>
          </a:xfrm>
          <a:prstGeom prst="rect">
            <a:avLst/>
          </a:prstGeom>
          <a:noFill/>
        </p:spPr>
        <p:txBody>
          <a:bodyPr wrap="square" rtlCol="0">
            <a:spAutoFit/>
          </a:bodyPr>
          <a:lstStyle/>
          <a:p>
            <a:r>
              <a:rPr lang="en-US" sz="4000" dirty="0">
                <a:solidFill>
                  <a:schemeClr val="bg1"/>
                </a:solidFill>
              </a:rPr>
              <a:t>Revealing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13">
            <a:extLst>
              <a:ext uri="{FF2B5EF4-FFF2-40B4-BE49-F238E27FC236}">
                <a16:creationId xmlns:a16="http://schemas.microsoft.com/office/drawing/2014/main" id="{BAF08687-0D49-4B4A-8660-CE62152E8DE8}"/>
              </a:ext>
            </a:extLst>
          </p:cNvPr>
          <p:cNvSpPr/>
          <p:nvPr/>
        </p:nvSpPr>
        <p:spPr>
          <a:xfrm>
            <a:off x="2127159" y="4152900"/>
            <a:ext cx="2972219" cy="18799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5CB704-6003-46BE-17B5-726E2D4BEF64}"/>
              </a:ext>
            </a:extLst>
          </p:cNvPr>
          <p:cNvSpPr/>
          <p:nvPr/>
        </p:nvSpPr>
        <p:spPr>
          <a:xfrm>
            <a:off x="7311979" y="4151906"/>
            <a:ext cx="2972219" cy="18799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6E2DE0-82A8-E4B0-49DA-938F185416AA}"/>
              </a:ext>
            </a:extLst>
          </p:cNvPr>
          <p:cNvSpPr/>
          <p:nvPr/>
        </p:nvSpPr>
        <p:spPr>
          <a:xfrm>
            <a:off x="12496800" y="4151906"/>
            <a:ext cx="2972219" cy="18799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E9FB9DB-8F38-7BC3-64FD-06E1A627B071}"/>
              </a:ext>
            </a:extLst>
          </p:cNvPr>
          <p:cNvSpPr txBox="1"/>
          <p:nvPr/>
        </p:nvSpPr>
        <p:spPr>
          <a:xfrm>
            <a:off x="2451370" y="4420225"/>
            <a:ext cx="2286000" cy="1446550"/>
          </a:xfrm>
          <a:prstGeom prst="rect">
            <a:avLst/>
          </a:prstGeom>
          <a:noFill/>
        </p:spPr>
        <p:txBody>
          <a:bodyPr wrap="square" rtlCol="0">
            <a:spAutoFit/>
          </a:bodyPr>
          <a:lstStyle/>
          <a:p>
            <a:r>
              <a:rPr lang="en-US" sz="8800" b="1" dirty="0"/>
              <a:t>75 K</a:t>
            </a:r>
          </a:p>
        </p:txBody>
      </p:sp>
      <p:sp>
        <p:nvSpPr>
          <p:cNvPr id="18" name="TextBox 17">
            <a:extLst>
              <a:ext uri="{FF2B5EF4-FFF2-40B4-BE49-F238E27FC236}">
                <a16:creationId xmlns:a16="http://schemas.microsoft.com/office/drawing/2014/main" id="{06DB7B89-0572-297A-33D1-00CD31A4823E}"/>
              </a:ext>
            </a:extLst>
          </p:cNvPr>
          <p:cNvSpPr txBox="1"/>
          <p:nvPr/>
        </p:nvSpPr>
        <p:spPr>
          <a:xfrm>
            <a:off x="8001000" y="4368616"/>
            <a:ext cx="2286000" cy="1446550"/>
          </a:xfrm>
          <a:prstGeom prst="rect">
            <a:avLst/>
          </a:prstGeom>
          <a:noFill/>
        </p:spPr>
        <p:txBody>
          <a:bodyPr wrap="square" rtlCol="0">
            <a:spAutoFit/>
          </a:bodyPr>
          <a:lstStyle/>
          <a:p>
            <a:r>
              <a:rPr lang="en-US" sz="8800" b="1" dirty="0"/>
              <a:t>16</a:t>
            </a:r>
          </a:p>
        </p:txBody>
      </p:sp>
      <p:sp>
        <p:nvSpPr>
          <p:cNvPr id="19" name="TextBox 18">
            <a:extLst>
              <a:ext uri="{FF2B5EF4-FFF2-40B4-BE49-F238E27FC236}">
                <a16:creationId xmlns:a16="http://schemas.microsoft.com/office/drawing/2014/main" id="{0A903ADB-BBD6-51D4-1681-306F282CF9F7}"/>
              </a:ext>
            </a:extLst>
          </p:cNvPr>
          <p:cNvSpPr txBox="1"/>
          <p:nvPr/>
        </p:nvSpPr>
        <p:spPr>
          <a:xfrm>
            <a:off x="12967499" y="4220896"/>
            <a:ext cx="2286000" cy="1446550"/>
          </a:xfrm>
          <a:prstGeom prst="rect">
            <a:avLst/>
          </a:prstGeom>
          <a:noFill/>
        </p:spPr>
        <p:txBody>
          <a:bodyPr wrap="square" rtlCol="0">
            <a:spAutoFit/>
          </a:bodyPr>
          <a:lstStyle/>
          <a:p>
            <a:r>
              <a:rPr lang="en-US" sz="8800" b="1" dirty="0"/>
              <a:t>May</a:t>
            </a:r>
          </a:p>
        </p:txBody>
      </p:sp>
      <p:sp>
        <p:nvSpPr>
          <p:cNvPr id="20" name="TextBox 19">
            <a:extLst>
              <a:ext uri="{FF2B5EF4-FFF2-40B4-BE49-F238E27FC236}">
                <a16:creationId xmlns:a16="http://schemas.microsoft.com/office/drawing/2014/main" id="{04D63EE5-501E-7266-84F1-B021C35814E0}"/>
              </a:ext>
            </a:extLst>
          </p:cNvPr>
          <p:cNvSpPr txBox="1"/>
          <p:nvPr/>
        </p:nvSpPr>
        <p:spPr>
          <a:xfrm>
            <a:off x="565268" y="3463585"/>
            <a:ext cx="6096000" cy="523220"/>
          </a:xfrm>
          <a:prstGeom prst="rect">
            <a:avLst/>
          </a:prstGeom>
          <a:noFill/>
        </p:spPr>
        <p:txBody>
          <a:bodyPr wrap="square" rtlCol="0">
            <a:spAutoFit/>
          </a:bodyPr>
          <a:lstStyle/>
          <a:p>
            <a:r>
              <a:rPr lang="en-US" sz="2800" dirty="0"/>
              <a:t>Category with Highest Score (Animal)</a:t>
            </a:r>
          </a:p>
        </p:txBody>
      </p:sp>
      <p:sp>
        <p:nvSpPr>
          <p:cNvPr id="21" name="TextBox 20">
            <a:extLst>
              <a:ext uri="{FF2B5EF4-FFF2-40B4-BE49-F238E27FC236}">
                <a16:creationId xmlns:a16="http://schemas.microsoft.com/office/drawing/2014/main" id="{6F46CA19-F78B-5770-FC53-8B06CB97D265}"/>
              </a:ext>
            </a:extLst>
          </p:cNvPr>
          <p:cNvSpPr txBox="1"/>
          <p:nvPr/>
        </p:nvSpPr>
        <p:spPr>
          <a:xfrm>
            <a:off x="7045159" y="3436412"/>
            <a:ext cx="6096000" cy="523220"/>
          </a:xfrm>
          <a:prstGeom prst="rect">
            <a:avLst/>
          </a:prstGeom>
          <a:noFill/>
        </p:spPr>
        <p:txBody>
          <a:bodyPr wrap="square" rtlCol="0">
            <a:spAutoFit/>
          </a:bodyPr>
          <a:lstStyle/>
          <a:p>
            <a:r>
              <a:rPr lang="en-US" sz="2800" dirty="0"/>
              <a:t>Total Unique Categories</a:t>
            </a:r>
          </a:p>
        </p:txBody>
      </p:sp>
      <p:sp>
        <p:nvSpPr>
          <p:cNvPr id="22" name="TextBox 21">
            <a:extLst>
              <a:ext uri="{FF2B5EF4-FFF2-40B4-BE49-F238E27FC236}">
                <a16:creationId xmlns:a16="http://schemas.microsoft.com/office/drawing/2014/main" id="{0A5A10D8-F0A7-D4E0-71B3-3138B71C6C11}"/>
              </a:ext>
            </a:extLst>
          </p:cNvPr>
          <p:cNvSpPr txBox="1"/>
          <p:nvPr/>
        </p:nvSpPr>
        <p:spPr>
          <a:xfrm>
            <a:off x="11887200" y="3436412"/>
            <a:ext cx="6096000" cy="523220"/>
          </a:xfrm>
          <a:prstGeom prst="rect">
            <a:avLst/>
          </a:prstGeom>
          <a:noFill/>
        </p:spPr>
        <p:txBody>
          <a:bodyPr wrap="square" rtlCol="0">
            <a:spAutoFit/>
          </a:bodyPr>
          <a:lstStyle/>
          <a:p>
            <a:r>
              <a:rPr lang="en-US" sz="2800" dirty="0"/>
              <a:t>Month with the Most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BB08A4B-23C2-485B-FF39-5FD70DA9E2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384" y="2023500"/>
            <a:ext cx="9525000" cy="5873287"/>
          </a:xfrm>
          <a:prstGeom prst="rect">
            <a:avLst/>
          </a:prstGeom>
        </p:spPr>
      </p:pic>
      <p:sp>
        <p:nvSpPr>
          <p:cNvPr id="29" name="TextBox 28">
            <a:extLst>
              <a:ext uri="{FF2B5EF4-FFF2-40B4-BE49-F238E27FC236}">
                <a16:creationId xmlns:a16="http://schemas.microsoft.com/office/drawing/2014/main" id="{677FF19D-8C0E-2AB0-AD10-B7CD69D6DDB4}"/>
              </a:ext>
            </a:extLst>
          </p:cNvPr>
          <p:cNvSpPr txBox="1"/>
          <p:nvPr/>
        </p:nvSpPr>
        <p:spPr>
          <a:xfrm>
            <a:off x="7016463" y="1519164"/>
            <a:ext cx="6701255" cy="584775"/>
          </a:xfrm>
          <a:prstGeom prst="rect">
            <a:avLst/>
          </a:prstGeom>
          <a:noFill/>
        </p:spPr>
        <p:txBody>
          <a:bodyPr wrap="square" rtlCol="0">
            <a:spAutoFit/>
          </a:bodyPr>
          <a:lstStyle/>
          <a:p>
            <a:r>
              <a:rPr lang="en-US" sz="3200" b="1" dirty="0"/>
              <a:t>Percentage of Top 5 Categories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9A6CFB3-17BA-8EE8-2A2B-F8E42DF3EE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9528" y="2815208"/>
            <a:ext cx="9696484" cy="5509365"/>
          </a:xfrm>
          <a:prstGeom prst="rect">
            <a:avLst/>
          </a:prstGeom>
        </p:spPr>
      </p:pic>
      <p:sp>
        <p:nvSpPr>
          <p:cNvPr id="29" name="TextBox 28">
            <a:extLst>
              <a:ext uri="{FF2B5EF4-FFF2-40B4-BE49-F238E27FC236}">
                <a16:creationId xmlns:a16="http://schemas.microsoft.com/office/drawing/2014/main" id="{CC91FD70-CC30-D070-8C1F-257E7624F4A3}"/>
              </a:ext>
            </a:extLst>
          </p:cNvPr>
          <p:cNvSpPr txBox="1"/>
          <p:nvPr/>
        </p:nvSpPr>
        <p:spPr>
          <a:xfrm>
            <a:off x="5105401" y="1519164"/>
            <a:ext cx="8612318" cy="584775"/>
          </a:xfrm>
          <a:prstGeom prst="rect">
            <a:avLst/>
          </a:prstGeom>
          <a:noFill/>
        </p:spPr>
        <p:txBody>
          <a:bodyPr wrap="square" rtlCol="0">
            <a:spAutoFit/>
          </a:bodyPr>
          <a:lstStyle/>
          <a:p>
            <a:r>
              <a:rPr lang="en-US" sz="3200" b="1" dirty="0"/>
              <a:t>Top 5 Category Aggregated Popularity Score</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301</Words>
  <Application>Microsoft Office PowerPoint</Application>
  <PresentationFormat>Custom</PresentationFormat>
  <Paragraphs>64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Graphik Regular</vt:lpstr>
      <vt:lpstr>Calibri</vt:lpstr>
      <vt:lpstr>Times New Roman</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Nasir Uddin Ahmed</cp:lastModifiedBy>
  <cp:revision>11</cp:revision>
  <dcterms:created xsi:type="dcterms:W3CDTF">2006-08-16T00:00:00Z</dcterms:created>
  <dcterms:modified xsi:type="dcterms:W3CDTF">2024-03-28T17:27:00Z</dcterms:modified>
  <dc:identifier>DAEhDyfaYKE</dc:identifier>
</cp:coreProperties>
</file>