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59" r:id="rId2"/>
    <p:sldId id="360" r:id="rId3"/>
    <p:sldId id="258" r:id="rId4"/>
    <p:sldId id="259" r:id="rId5"/>
    <p:sldId id="263" r:id="rId6"/>
    <p:sldId id="302" r:id="rId7"/>
    <p:sldId id="357" r:id="rId8"/>
    <p:sldId id="309" r:id="rId9"/>
    <p:sldId id="452" r:id="rId10"/>
    <p:sldId id="453" r:id="rId11"/>
    <p:sldId id="454" r:id="rId12"/>
    <p:sldId id="397" r:id="rId13"/>
    <p:sldId id="429" r:id="rId14"/>
    <p:sldId id="455" r:id="rId15"/>
    <p:sldId id="438" r:id="rId16"/>
    <p:sldId id="399" r:id="rId17"/>
    <p:sldId id="431" r:id="rId18"/>
    <p:sldId id="401" r:id="rId19"/>
    <p:sldId id="402" r:id="rId20"/>
    <p:sldId id="430" r:id="rId21"/>
    <p:sldId id="437" r:id="rId22"/>
    <p:sldId id="440" r:id="rId23"/>
    <p:sldId id="442" r:id="rId24"/>
    <p:sldId id="443" r:id="rId25"/>
    <p:sldId id="456" r:id="rId26"/>
    <p:sldId id="444" r:id="rId27"/>
    <p:sldId id="445" r:id="rId28"/>
    <p:sldId id="446" r:id="rId29"/>
    <p:sldId id="355" r:id="rId30"/>
    <p:sldId id="396" r:id="rId31"/>
    <p:sldId id="427" r:id="rId32"/>
    <p:sldId id="428" r:id="rId33"/>
    <p:sldId id="451" r:id="rId34"/>
    <p:sldId id="433" r:id="rId35"/>
    <p:sldId id="407" r:id="rId36"/>
    <p:sldId id="441" r:id="rId37"/>
    <p:sldId id="435" r:id="rId38"/>
    <p:sldId id="439" r:id="rId39"/>
    <p:sldId id="447" r:id="rId40"/>
    <p:sldId id="448" r:id="rId41"/>
    <p:sldId id="449" r:id="rId42"/>
    <p:sldId id="34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5" autoAdjust="0"/>
    <p:restoredTop sz="94291" autoAdjust="0"/>
  </p:normalViewPr>
  <p:slideViewPr>
    <p:cSldViewPr>
      <p:cViewPr varScale="1">
        <p:scale>
          <a:sx n="86" d="100"/>
          <a:sy n="86" d="100"/>
        </p:scale>
        <p:origin x="-8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F968D6E4-329B-4A49-9F7C-7F4171C22785}">
      <dgm:prSet phldrT="[Text]"/>
      <dgm:spPr/>
      <dgm:t>
        <a:bodyPr/>
        <a:lstStyle/>
        <a:p>
          <a:r>
            <a:rPr lang="en-US" dirty="0"/>
            <a:t>Doctor of Engineering (Japanese Government </a:t>
          </a:r>
          <a:r>
            <a:rPr lang="en-US" dirty="0" err="1"/>
            <a:t>Monbusho</a:t>
          </a:r>
          <a:r>
            <a:rPr lang="en-US" dirty="0"/>
            <a:t> Scholarship) (04 Years) </a:t>
          </a:r>
        </a:p>
        <a:p>
          <a:r>
            <a:rPr lang="en-US" i="0" dirty="0"/>
            <a:t>Nagoya Institute of Technology (</a:t>
          </a:r>
          <a:r>
            <a:rPr lang="en-US" i="0" dirty="0" err="1"/>
            <a:t>NiTech</a:t>
          </a:r>
          <a:r>
            <a:rPr lang="en-US" i="0" dirty="0"/>
            <a:t>), Nagoya, Japan</a:t>
          </a:r>
          <a:endParaRPr lang="en-MY" i="0" dirty="0"/>
        </a:p>
      </dgm:t>
    </dgm:pt>
    <dgm:pt modelId="{42846ADF-B702-41B6-84AF-BF13DDD68D61}" type="sibTrans" cxnId="{748D7C09-BC7C-46AC-9DA0-F81C542B1CE0}">
      <dgm:prSet/>
      <dgm:spPr/>
      <dgm:t>
        <a:bodyPr/>
        <a:lstStyle/>
        <a:p>
          <a:endParaRPr lang="en-MY"/>
        </a:p>
      </dgm:t>
    </dgm:pt>
    <dgm:pt modelId="{95C863FA-D532-46B4-B6B6-50D1E03D668B}" type="parTrans" cxnId="{748D7C09-BC7C-46AC-9DA0-F81C542B1CE0}">
      <dgm:prSet/>
      <dgm:spPr/>
      <dgm:t>
        <a:bodyPr/>
        <a:lstStyle/>
        <a:p>
          <a:endParaRPr lang="en-MY"/>
        </a:p>
      </dgm:t>
    </dgm:pt>
    <dgm:pt modelId="{D1473672-1E4F-437A-B786-4FBF263B1BCE}">
      <dgm:prSet phldrT="[Text]"/>
      <dgm:spPr/>
      <dgm:t>
        <a:bodyPr/>
        <a:lstStyle/>
        <a:p>
          <a:r>
            <a:rPr lang="en-US" dirty="0"/>
            <a:t>Completed HSC (12 Years of Schooling)</a:t>
          </a:r>
        </a:p>
        <a:p>
          <a:r>
            <a:rPr lang="en-US" dirty="0"/>
            <a:t>Notre Dame College, Dhaka, Bangladesh</a:t>
          </a:r>
          <a:endParaRPr lang="en-MY" dirty="0"/>
        </a:p>
      </dgm:t>
    </dgm:pt>
    <dgm:pt modelId="{DFB820AB-9E62-435E-A120-9BB3BE690D9A}" type="sibTrans" cxnId="{7D98C4CC-96A8-4C51-B1D6-E20A22A144B5}">
      <dgm:prSet/>
      <dgm:spPr/>
      <dgm:t>
        <a:bodyPr/>
        <a:lstStyle/>
        <a:p>
          <a:endParaRPr lang="en-MY"/>
        </a:p>
      </dgm:t>
    </dgm:pt>
    <dgm:pt modelId="{8BC3C6FE-FFF7-4D4C-AEE3-2ACB12B58A4B}" type="parTrans" cxnId="{7D98C4CC-96A8-4C51-B1D6-E20A22A144B5}">
      <dgm:prSet/>
      <dgm:spPr/>
      <dgm:t>
        <a:bodyPr/>
        <a:lstStyle/>
        <a:p>
          <a:endParaRPr lang="en-MY"/>
        </a:p>
      </dgm:t>
    </dgm:pt>
    <dgm:pt modelId="{E0BF3455-2504-8E4A-9E3F-4DFAB41AD0F7}">
      <dgm:prSet phldrT="[Text]"/>
      <dgm:spPr/>
      <dgm:t>
        <a:bodyPr/>
        <a:lstStyle/>
        <a:p>
          <a:r>
            <a:rPr lang="en-US" dirty="0"/>
            <a:t>Completed MSc in Engineering (5-Year Russian Education System)</a:t>
          </a:r>
        </a:p>
        <a:p>
          <a:r>
            <a:rPr lang="en-US" dirty="0" err="1"/>
            <a:t>Kharkiv</a:t>
          </a:r>
          <a:r>
            <a:rPr lang="en-US" dirty="0"/>
            <a:t> State of University of Radio Electronics, Kharkov, Ukraine</a:t>
          </a:r>
          <a:endParaRPr lang="en-MY" dirty="0"/>
        </a:p>
      </dgm:t>
    </dgm:pt>
    <dgm:pt modelId="{014A3A81-573C-9A47-931B-399C0A63D84D}" type="parTrans" cxnId="{A2485606-A636-DB4C-8489-9EE41E167171}">
      <dgm:prSet/>
      <dgm:spPr/>
      <dgm:t>
        <a:bodyPr/>
        <a:lstStyle/>
        <a:p>
          <a:endParaRPr lang="en-US"/>
        </a:p>
      </dgm:t>
    </dgm:pt>
    <dgm:pt modelId="{F2D02936-52FC-A442-8AE8-FFD3210BB174}" type="sibTrans" cxnId="{A2485606-A636-DB4C-8489-9EE41E167171}">
      <dgm:prSet/>
      <dgm:spPr/>
      <dgm:t>
        <a:bodyPr/>
        <a:lstStyle/>
        <a:p>
          <a:endParaRPr lang="en-US"/>
        </a:p>
      </dgm:t>
    </dgm:pt>
    <dgm:pt modelId="{C9314518-C6A0-6C42-8B0F-7EFD4272A438}">
      <dgm:prSet phldrT="[Text]"/>
      <dgm:spPr/>
      <dgm:t>
        <a:bodyPr/>
        <a:lstStyle/>
        <a:p>
          <a:r>
            <a:rPr lang="en-MY" dirty="0"/>
            <a:t>Completed University Foundadation Programme (01 Year)</a:t>
          </a:r>
        </a:p>
        <a:p>
          <a:r>
            <a:rPr lang="en-MY" dirty="0"/>
            <a:t>Moscow State University of Railway and Engineering (MIIT), Moscow, Russia</a:t>
          </a:r>
        </a:p>
      </dgm:t>
    </dgm:pt>
    <dgm:pt modelId="{6EC3CCB9-3230-1542-8692-57657D284486}" type="parTrans" cxnId="{248DE658-6770-5747-85A1-221CB9F54EAE}">
      <dgm:prSet/>
      <dgm:spPr/>
      <dgm:t>
        <a:bodyPr/>
        <a:lstStyle/>
        <a:p>
          <a:endParaRPr lang="en-US"/>
        </a:p>
      </dgm:t>
    </dgm:pt>
    <dgm:pt modelId="{0A76EFDF-C862-244D-A935-1EC0230CDFB4}" type="sibTrans" cxnId="{248DE658-6770-5747-85A1-221CB9F54EAE}">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4"/>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4"/>
      <dgm:spPr/>
    </dgm:pt>
    <dgm:pt modelId="{8BFCE75A-D666-4810-B006-2EF2BC015650}" type="pres">
      <dgm:prSet presAssocID="{E5455192-9A4C-4F2D-9EE8-225F22AFA226}" presName="dstNode" presStyleLbl="node1" presStyleIdx="0" presStyleCnt="4"/>
      <dgm:spPr/>
    </dgm:pt>
    <dgm:pt modelId="{B3BF85E8-D34A-4801-803D-4F3C8D081553}" type="pres">
      <dgm:prSet presAssocID="{D1473672-1E4F-437A-B786-4FBF263B1BCE}" presName="text_1" presStyleLbl="node1" presStyleIdx="0" presStyleCnt="4" custScaleX="101009" custScaleY="123730" custLinFactNeighborY="-22653">
        <dgm:presLayoutVars>
          <dgm:bulletEnabled val="1"/>
        </dgm:presLayoutVars>
      </dgm:prSet>
      <dgm:spPr/>
      <dgm:t>
        <a:bodyPr/>
        <a:lstStyle/>
        <a:p>
          <a:endParaRPr lang="en-US"/>
        </a:p>
      </dgm:t>
    </dgm:pt>
    <dgm:pt modelId="{DA3634D1-F552-4C37-A07C-CB7B50116987}" type="pres">
      <dgm:prSet presAssocID="{D1473672-1E4F-437A-B786-4FBF263B1BCE}" presName="accent_1" presStyleCnt="0"/>
      <dgm:spPr/>
    </dgm:pt>
    <dgm:pt modelId="{94D8F9D4-6811-4E16-82C9-B8A277ACE611}" type="pres">
      <dgm:prSet presAssocID="{D1473672-1E4F-437A-B786-4FBF263B1BCE}" presName="accentRepeatNode" presStyleLbl="solidFgAcc1" presStyleIdx="0" presStyleCnt="4"/>
      <dgm:spPr/>
    </dgm:pt>
    <dgm:pt modelId="{A085CDD6-4C79-BE43-A25D-F6A2EDF68A3B}" type="pres">
      <dgm:prSet presAssocID="{C9314518-C6A0-6C42-8B0F-7EFD4272A438}" presName="text_2" presStyleLbl="node1" presStyleIdx="1" presStyleCnt="4">
        <dgm:presLayoutVars>
          <dgm:bulletEnabled val="1"/>
        </dgm:presLayoutVars>
      </dgm:prSet>
      <dgm:spPr/>
      <dgm:t>
        <a:bodyPr/>
        <a:lstStyle/>
        <a:p>
          <a:endParaRPr lang="en-US"/>
        </a:p>
      </dgm:t>
    </dgm:pt>
    <dgm:pt modelId="{3DBE2440-893F-6E47-A96F-3CA8517F2DAF}" type="pres">
      <dgm:prSet presAssocID="{C9314518-C6A0-6C42-8B0F-7EFD4272A438}" presName="accent_2" presStyleCnt="0"/>
      <dgm:spPr/>
    </dgm:pt>
    <dgm:pt modelId="{B5F9B011-824E-3C43-BE44-66861E989A3F}" type="pres">
      <dgm:prSet presAssocID="{C9314518-C6A0-6C42-8B0F-7EFD4272A438}" presName="accentRepeatNode" presStyleLbl="solidFgAcc1" presStyleIdx="1" presStyleCnt="4"/>
      <dgm:spPr/>
    </dgm:pt>
    <dgm:pt modelId="{190B034E-65B2-D646-A712-E7D0B96CB554}" type="pres">
      <dgm:prSet presAssocID="{E0BF3455-2504-8E4A-9E3F-4DFAB41AD0F7}" presName="text_3" presStyleLbl="node1" presStyleIdx="2" presStyleCnt="4">
        <dgm:presLayoutVars>
          <dgm:bulletEnabled val="1"/>
        </dgm:presLayoutVars>
      </dgm:prSet>
      <dgm:spPr/>
      <dgm:t>
        <a:bodyPr/>
        <a:lstStyle/>
        <a:p>
          <a:endParaRPr lang="en-US"/>
        </a:p>
      </dgm:t>
    </dgm:pt>
    <dgm:pt modelId="{557F8ABC-841F-604E-B274-9A85A63C4241}" type="pres">
      <dgm:prSet presAssocID="{E0BF3455-2504-8E4A-9E3F-4DFAB41AD0F7}" presName="accent_3" presStyleCnt="0"/>
      <dgm:spPr/>
    </dgm:pt>
    <dgm:pt modelId="{FF567DC9-ADD1-2940-8716-601E1B7B7D52}" type="pres">
      <dgm:prSet presAssocID="{E0BF3455-2504-8E4A-9E3F-4DFAB41AD0F7}" presName="accentRepeatNode" presStyleLbl="solidFgAcc1" presStyleIdx="2" presStyleCnt="4"/>
      <dgm:spPr/>
    </dgm:pt>
    <dgm:pt modelId="{1DB96939-53D0-6048-8021-5B69714FA130}" type="pres">
      <dgm:prSet presAssocID="{F968D6E4-329B-4A49-9F7C-7F4171C22785}" presName="text_4" presStyleLbl="node1" presStyleIdx="3" presStyleCnt="4" custScaleY="129122" custLinFactNeighborY="13200">
        <dgm:presLayoutVars>
          <dgm:bulletEnabled val="1"/>
        </dgm:presLayoutVars>
      </dgm:prSet>
      <dgm:spPr/>
      <dgm:t>
        <a:bodyPr/>
        <a:lstStyle/>
        <a:p>
          <a:endParaRPr lang="en-US"/>
        </a:p>
      </dgm:t>
    </dgm:pt>
    <dgm:pt modelId="{822911C5-6AD0-D845-A191-7143FD4D3B3D}" type="pres">
      <dgm:prSet presAssocID="{F968D6E4-329B-4A49-9F7C-7F4171C22785}" presName="accent_4" presStyleCnt="0"/>
      <dgm:spPr/>
    </dgm:pt>
    <dgm:pt modelId="{AF8EC0B1-0653-48CF-A580-3270CB12FE97}" type="pres">
      <dgm:prSet presAssocID="{F968D6E4-329B-4A49-9F7C-7F4171C22785}" presName="accentRepeatNode" presStyleLbl="solidFgAcc1" presStyleIdx="3" presStyleCnt="4" custLinFactNeighborY="12330"/>
      <dgm:spPr/>
    </dgm:pt>
  </dgm:ptLst>
  <dgm:cxnLst>
    <dgm:cxn modelId="{D9DA81B0-08AC-40E7-9553-3166DB29979E}" type="presOf" srcId="{DFB820AB-9E62-435E-A120-9BB3BE690D9A}" destId="{4D517D3C-CCF6-4E1B-851E-41C8F27006A6}" srcOrd="0" destOrd="0" presId="urn:microsoft.com/office/officeart/2008/layout/VerticalCurvedList"/>
    <dgm:cxn modelId="{6F7C5CBE-82E0-4CE5-AB71-125D3A1B509D}" type="presOf" srcId="{F968D6E4-329B-4A49-9F7C-7F4171C22785}" destId="{1DB96939-53D0-6048-8021-5B69714FA130}" srcOrd="0" destOrd="0" presId="urn:microsoft.com/office/officeart/2008/layout/VerticalCurvedList"/>
    <dgm:cxn modelId="{7D98C4CC-96A8-4C51-B1D6-E20A22A144B5}" srcId="{E5455192-9A4C-4F2D-9EE8-225F22AFA226}" destId="{D1473672-1E4F-437A-B786-4FBF263B1BCE}" srcOrd="0" destOrd="0" parTransId="{8BC3C6FE-FFF7-4D4C-AEE3-2ACB12B58A4B}" sibTransId="{DFB820AB-9E62-435E-A120-9BB3BE690D9A}"/>
    <dgm:cxn modelId="{A2485606-A636-DB4C-8489-9EE41E167171}" srcId="{E5455192-9A4C-4F2D-9EE8-225F22AFA226}" destId="{E0BF3455-2504-8E4A-9E3F-4DFAB41AD0F7}" srcOrd="2" destOrd="0" parTransId="{014A3A81-573C-9A47-931B-399C0A63D84D}" sibTransId="{F2D02936-52FC-A442-8AE8-FFD3210BB174}"/>
    <dgm:cxn modelId="{879C14E3-1533-41A3-9C38-3B52372CBCDD}" type="presOf" srcId="{C9314518-C6A0-6C42-8B0F-7EFD4272A438}" destId="{A085CDD6-4C79-BE43-A25D-F6A2EDF68A3B}" srcOrd="0" destOrd="0" presId="urn:microsoft.com/office/officeart/2008/layout/VerticalCurvedList"/>
    <dgm:cxn modelId="{248DE658-6770-5747-85A1-221CB9F54EAE}" srcId="{E5455192-9A4C-4F2D-9EE8-225F22AFA226}" destId="{C9314518-C6A0-6C42-8B0F-7EFD4272A438}" srcOrd="1" destOrd="0" parTransId="{6EC3CCB9-3230-1542-8692-57657D284486}" sibTransId="{0A76EFDF-C862-244D-A935-1EC0230CDFB4}"/>
    <dgm:cxn modelId="{C7DBA607-4595-4A78-8878-105871769AD5}" type="presOf" srcId="{E0BF3455-2504-8E4A-9E3F-4DFAB41AD0F7}" destId="{190B034E-65B2-D646-A712-E7D0B96CB554}" srcOrd="0" destOrd="0" presId="urn:microsoft.com/office/officeart/2008/layout/VerticalCurvedList"/>
    <dgm:cxn modelId="{A04E7955-F856-41AF-8F43-20F7C6EA6D78}" type="presOf" srcId="{E5455192-9A4C-4F2D-9EE8-225F22AFA226}" destId="{5AF0D97C-686F-4052-9A42-8AFE240B9067}" srcOrd="0" destOrd="0" presId="urn:microsoft.com/office/officeart/2008/layout/VerticalCurvedList"/>
    <dgm:cxn modelId="{18F13694-2907-4725-8669-6D020F57059C}" type="presOf" srcId="{D1473672-1E4F-437A-B786-4FBF263B1BCE}" destId="{B3BF85E8-D34A-4801-803D-4F3C8D081553}" srcOrd="0" destOrd="0" presId="urn:microsoft.com/office/officeart/2008/layout/VerticalCurvedList"/>
    <dgm:cxn modelId="{748D7C09-BC7C-46AC-9DA0-F81C542B1CE0}" srcId="{E5455192-9A4C-4F2D-9EE8-225F22AFA226}" destId="{F968D6E4-329B-4A49-9F7C-7F4171C22785}" srcOrd="3" destOrd="0" parTransId="{95C863FA-D532-46B4-B6B6-50D1E03D668B}" sibTransId="{42846ADF-B702-41B6-84AF-BF13DDD68D61}"/>
    <dgm:cxn modelId="{622E640A-25D6-4D71-95A7-9AD07699F182}" type="presParOf" srcId="{5AF0D97C-686F-4052-9A42-8AFE240B9067}" destId="{0766731A-BE99-492D-B07E-09E6C45DD01B}" srcOrd="0" destOrd="0" presId="urn:microsoft.com/office/officeart/2008/layout/VerticalCurvedList"/>
    <dgm:cxn modelId="{1734B669-6B76-43D7-AAFF-95D33BD0D53F}" type="presParOf" srcId="{0766731A-BE99-492D-B07E-09E6C45DD01B}" destId="{B6FBA5BF-EE2A-4F4B-8157-86D5EC438C06}" srcOrd="0" destOrd="0" presId="urn:microsoft.com/office/officeart/2008/layout/VerticalCurvedList"/>
    <dgm:cxn modelId="{CE6FDDC5-872A-4859-BC45-3D0431E83D44}" type="presParOf" srcId="{B6FBA5BF-EE2A-4F4B-8157-86D5EC438C06}" destId="{59C1EBA8-A942-460C-A9B6-3A225F9FBCC4}" srcOrd="0" destOrd="0" presId="urn:microsoft.com/office/officeart/2008/layout/VerticalCurvedList"/>
    <dgm:cxn modelId="{D8E312BB-F07D-44BF-B7F1-EF6F0C67AE72}" type="presParOf" srcId="{B6FBA5BF-EE2A-4F4B-8157-86D5EC438C06}" destId="{4D517D3C-CCF6-4E1B-851E-41C8F27006A6}" srcOrd="1" destOrd="0" presId="urn:microsoft.com/office/officeart/2008/layout/VerticalCurvedList"/>
    <dgm:cxn modelId="{A2803341-A86D-48AA-8EF0-288808DAC86C}" type="presParOf" srcId="{B6FBA5BF-EE2A-4F4B-8157-86D5EC438C06}" destId="{E70FFAE1-FB8B-4164-A7EC-FF69842A392D}" srcOrd="2" destOrd="0" presId="urn:microsoft.com/office/officeart/2008/layout/VerticalCurvedList"/>
    <dgm:cxn modelId="{D853DDD5-F327-42C8-A2A9-878719FA4470}" type="presParOf" srcId="{B6FBA5BF-EE2A-4F4B-8157-86D5EC438C06}" destId="{8BFCE75A-D666-4810-B006-2EF2BC015650}" srcOrd="3" destOrd="0" presId="urn:microsoft.com/office/officeart/2008/layout/VerticalCurvedList"/>
    <dgm:cxn modelId="{94C00843-D44E-4BA2-BC0F-CE06122F630C}" type="presParOf" srcId="{0766731A-BE99-492D-B07E-09E6C45DD01B}" destId="{B3BF85E8-D34A-4801-803D-4F3C8D081553}" srcOrd="1" destOrd="0" presId="urn:microsoft.com/office/officeart/2008/layout/VerticalCurvedList"/>
    <dgm:cxn modelId="{27A748D4-A673-4ED1-A143-4A7EE6CBD314}" type="presParOf" srcId="{0766731A-BE99-492D-B07E-09E6C45DD01B}" destId="{DA3634D1-F552-4C37-A07C-CB7B50116987}" srcOrd="2" destOrd="0" presId="urn:microsoft.com/office/officeart/2008/layout/VerticalCurvedList"/>
    <dgm:cxn modelId="{6B52738C-580C-4820-B509-A76985EE1ED7}" type="presParOf" srcId="{DA3634D1-F552-4C37-A07C-CB7B50116987}" destId="{94D8F9D4-6811-4E16-82C9-B8A277ACE611}" srcOrd="0" destOrd="0" presId="urn:microsoft.com/office/officeart/2008/layout/VerticalCurvedList"/>
    <dgm:cxn modelId="{F0D4DE6B-9632-45FC-8CF2-7851BA9A46A6}" type="presParOf" srcId="{0766731A-BE99-492D-B07E-09E6C45DD01B}" destId="{A085CDD6-4C79-BE43-A25D-F6A2EDF68A3B}" srcOrd="3" destOrd="0" presId="urn:microsoft.com/office/officeart/2008/layout/VerticalCurvedList"/>
    <dgm:cxn modelId="{FA812AD8-E211-4C1E-9726-B25415A1614B}" type="presParOf" srcId="{0766731A-BE99-492D-B07E-09E6C45DD01B}" destId="{3DBE2440-893F-6E47-A96F-3CA8517F2DAF}" srcOrd="4" destOrd="0" presId="urn:microsoft.com/office/officeart/2008/layout/VerticalCurvedList"/>
    <dgm:cxn modelId="{59AE7ECA-19D8-4A80-A4D0-6CA2281CCAA8}" type="presParOf" srcId="{3DBE2440-893F-6E47-A96F-3CA8517F2DAF}" destId="{B5F9B011-824E-3C43-BE44-66861E989A3F}" srcOrd="0" destOrd="0" presId="urn:microsoft.com/office/officeart/2008/layout/VerticalCurvedList"/>
    <dgm:cxn modelId="{962FB2A3-4520-4BB8-B689-078D504F0C2C}" type="presParOf" srcId="{0766731A-BE99-492D-B07E-09E6C45DD01B}" destId="{190B034E-65B2-D646-A712-E7D0B96CB554}" srcOrd="5" destOrd="0" presId="urn:microsoft.com/office/officeart/2008/layout/VerticalCurvedList"/>
    <dgm:cxn modelId="{F8843A21-BF60-441F-864D-5F81F279535F}" type="presParOf" srcId="{0766731A-BE99-492D-B07E-09E6C45DD01B}" destId="{557F8ABC-841F-604E-B274-9A85A63C4241}" srcOrd="6" destOrd="0" presId="urn:microsoft.com/office/officeart/2008/layout/VerticalCurvedList"/>
    <dgm:cxn modelId="{26BCA199-A959-45AF-BFB2-64258E59642D}" type="presParOf" srcId="{557F8ABC-841F-604E-B274-9A85A63C4241}" destId="{FF567DC9-ADD1-2940-8716-601E1B7B7D52}" srcOrd="0" destOrd="0" presId="urn:microsoft.com/office/officeart/2008/layout/VerticalCurvedList"/>
    <dgm:cxn modelId="{64CA1EF9-6B67-4296-ACBB-3EC81EA059E8}" type="presParOf" srcId="{0766731A-BE99-492D-B07E-09E6C45DD01B}" destId="{1DB96939-53D0-6048-8021-5B69714FA130}" srcOrd="7" destOrd="0" presId="urn:microsoft.com/office/officeart/2008/layout/VerticalCurvedList"/>
    <dgm:cxn modelId="{FEACC07B-DEF0-40DB-9DF3-B0AE06C95EDF}" type="presParOf" srcId="{0766731A-BE99-492D-B07E-09E6C45DD01B}" destId="{822911C5-6AD0-D845-A191-7143FD4D3B3D}" srcOrd="8" destOrd="0" presId="urn:microsoft.com/office/officeart/2008/layout/VerticalCurvedList"/>
    <dgm:cxn modelId="{826DCF73-5BE4-4908-AA2A-5DDC9092D1D3}" type="presParOf" srcId="{822911C5-6AD0-D845-A191-7143FD4D3B3D}" destId="{AF8EC0B1-0653-48CF-A580-3270CB12FE9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DE11C930-4D90-4CFF-B6F4-0EF85B91C94D}">
      <dgm:prSet phldrT="[Text]" custT="1"/>
      <dgm:spPr/>
      <dgm:t>
        <a:bodyPr/>
        <a:lstStyle/>
        <a:p>
          <a:pPr>
            <a:spcAft>
              <a:spcPts val="0"/>
            </a:spcAft>
          </a:pPr>
          <a:r>
            <a:rPr lang="en-US" sz="2000" dirty="0"/>
            <a:t>Senior Officer, IT Division</a:t>
          </a:r>
        </a:p>
        <a:p>
          <a:pPr>
            <a:spcAft>
              <a:spcPts val="0"/>
            </a:spcAft>
          </a:pPr>
          <a:r>
            <a:rPr lang="en-US" sz="2000" dirty="0"/>
            <a:t>First Security Bank Ltd., Dhaka, Bangladesh</a:t>
          </a:r>
          <a:endParaRPr lang="en-MY" sz="2000" dirty="0"/>
        </a:p>
      </dgm:t>
    </dgm:pt>
    <dgm:pt modelId="{45CD50E9-4604-47F4-8256-AA9D4F537A28}" type="sibTrans" cxnId="{BA4F9573-4F7D-43CC-9C58-9053F0AF14E0}">
      <dgm:prSet/>
      <dgm:spPr/>
      <dgm:t>
        <a:bodyPr/>
        <a:lstStyle/>
        <a:p>
          <a:endParaRPr lang="en-MY"/>
        </a:p>
      </dgm:t>
    </dgm:pt>
    <dgm:pt modelId="{EB87AFCD-3AB6-4FAF-BCCD-61E4746BD3A0}" type="parTrans" cxnId="{BA4F9573-4F7D-43CC-9C58-9053F0AF14E0}">
      <dgm:prSet/>
      <dgm:spPr/>
      <dgm:t>
        <a:bodyPr/>
        <a:lstStyle/>
        <a:p>
          <a:endParaRPr lang="en-MY"/>
        </a:p>
      </dgm:t>
    </dgm:pt>
    <dgm:pt modelId="{CA227D33-8214-4EA5-AEF5-0412B799FC89}">
      <dgm:prSet phldrT="[Text]" custT="1"/>
      <dgm:spPr/>
      <dgm:t>
        <a:bodyPr/>
        <a:lstStyle/>
        <a:p>
          <a:pPr>
            <a:spcAft>
              <a:spcPts val="0"/>
            </a:spcAft>
          </a:pPr>
          <a:r>
            <a:rPr lang="en-US" sz="2000" dirty="0"/>
            <a:t>Professor</a:t>
          </a:r>
        </a:p>
        <a:p>
          <a:pPr>
            <a:spcAft>
              <a:spcPts val="0"/>
            </a:spcAft>
          </a:pPr>
          <a:r>
            <a:rPr lang="en-US" sz="2000" dirty="0"/>
            <a:t>United International University (UIU)</a:t>
          </a:r>
        </a:p>
      </dgm:t>
    </dgm:pt>
    <dgm:pt modelId="{A97C90BC-9F21-4866-8794-4E3B989F42E3}" type="parTrans" cxnId="{BA9ECA50-8F2B-4C2E-9DAF-7195F68AF3BF}">
      <dgm:prSet/>
      <dgm:spPr/>
      <dgm:t>
        <a:bodyPr/>
        <a:lstStyle/>
        <a:p>
          <a:endParaRPr lang="en-US"/>
        </a:p>
      </dgm:t>
    </dgm:pt>
    <dgm:pt modelId="{D06AE773-7848-4103-8DC2-A802BDECC34C}" type="sibTrans" cxnId="{BA9ECA50-8F2B-4C2E-9DAF-7195F68AF3BF}">
      <dgm:prSet/>
      <dgm:spPr/>
      <dgm:t>
        <a:bodyPr/>
        <a:lstStyle/>
        <a:p>
          <a:endParaRPr lang="en-US"/>
        </a:p>
      </dgm:t>
    </dgm:pt>
    <dgm:pt modelId="{0A332BB3-CA5E-4A18-9E4B-D1CF8ABFD632}">
      <dgm:prSet phldrT="[Text]" custT="1"/>
      <dgm:spPr/>
      <dgm:t>
        <a:bodyPr/>
        <a:lstStyle/>
        <a:p>
          <a:r>
            <a:rPr lang="en-US" sz="2000" dirty="0"/>
            <a:t>Associate Professor &amp; Head of CSE Department                                                       University of Liberal Arts Bangladesh (ULAB)</a:t>
          </a:r>
        </a:p>
      </dgm:t>
    </dgm:pt>
    <dgm:pt modelId="{55AE9D96-903D-432C-A982-F31F9CAD8853}" type="parTrans" cxnId="{E9A2A5E3-441A-4E64-ABF1-B34A274CFA83}">
      <dgm:prSet/>
      <dgm:spPr/>
      <dgm:t>
        <a:bodyPr/>
        <a:lstStyle/>
        <a:p>
          <a:endParaRPr lang="en-US"/>
        </a:p>
      </dgm:t>
    </dgm:pt>
    <dgm:pt modelId="{010C78BF-FDDE-4CF0-9A04-4783A0AD4A63}" type="sibTrans" cxnId="{E9A2A5E3-441A-4E64-ABF1-B34A274CFA83}">
      <dgm:prSet/>
      <dgm:spPr/>
      <dgm:t>
        <a:bodyPr/>
        <a:lstStyle/>
        <a:p>
          <a:endParaRPr lang="en-US"/>
        </a:p>
      </dgm:t>
    </dgm:pt>
    <dgm:pt modelId="{234A865D-538E-4961-AA0D-422BCD101C03}">
      <dgm:prSet/>
      <dgm:spPr/>
      <dgm:t>
        <a:bodyPr/>
        <a:lstStyle/>
        <a:p>
          <a:r>
            <a:rPr lang="en-US" dirty="0"/>
            <a:t>Senior Lecturer (Assistant Professor)</a:t>
          </a:r>
        </a:p>
        <a:p>
          <a:r>
            <a:rPr lang="en-US" dirty="0"/>
            <a:t>University Technology Malaysia (UTM)</a:t>
          </a:r>
        </a:p>
      </dgm:t>
    </dgm:pt>
    <dgm:pt modelId="{BF17BD2C-15EC-455F-89D5-C36952C2B142}" type="parTrans" cxnId="{10A5CD76-39FF-4C23-9F17-D7130C2A90AA}">
      <dgm:prSet/>
      <dgm:spPr/>
      <dgm:t>
        <a:bodyPr/>
        <a:lstStyle/>
        <a:p>
          <a:endParaRPr lang="en-US"/>
        </a:p>
      </dgm:t>
    </dgm:pt>
    <dgm:pt modelId="{A5C559AC-A58C-4DBF-9DFE-818639E053AB}" type="sibTrans" cxnId="{10A5CD76-39FF-4C23-9F17-D7130C2A90AA}">
      <dgm:prSet/>
      <dgm:spPr/>
      <dgm:t>
        <a:bodyPr/>
        <a:lstStyle/>
        <a:p>
          <a:endParaRPr lang="en-US"/>
        </a:p>
      </dgm:t>
    </dgm:pt>
    <dgm:pt modelId="{79B9795A-5617-43A8-9F66-44CCF29B0C2F}">
      <dgm:prSet custT="1"/>
      <dgm:spPr/>
      <dgm:t>
        <a:bodyPr/>
        <a:lstStyle/>
        <a:p>
          <a:pPr>
            <a:spcAft>
              <a:spcPts val="0"/>
            </a:spcAft>
          </a:pPr>
          <a:r>
            <a:rPr lang="en-US" sz="2000" dirty="0"/>
            <a:t>Programmer &amp; Network Engineering</a:t>
          </a:r>
        </a:p>
        <a:p>
          <a:pPr>
            <a:spcAft>
              <a:spcPts val="0"/>
            </a:spcAft>
          </a:pPr>
          <a:r>
            <a:rPr lang="en-US" sz="2000" dirty="0"/>
            <a:t>Nagoya, Japan </a:t>
          </a:r>
        </a:p>
      </dgm:t>
    </dgm:pt>
    <dgm:pt modelId="{7F68F30D-4C34-49D7-9DBB-FB27AEEE93F4}" type="parTrans" cxnId="{070ADE99-4969-4B89-9AD7-EDDE09589C9C}">
      <dgm:prSet/>
      <dgm:spPr/>
      <dgm:t>
        <a:bodyPr/>
        <a:lstStyle/>
        <a:p>
          <a:endParaRPr lang="en-US"/>
        </a:p>
      </dgm:t>
    </dgm:pt>
    <dgm:pt modelId="{54297187-3093-449B-A389-4A41C354E728}" type="sibTrans" cxnId="{070ADE99-4969-4B89-9AD7-EDDE09589C9C}">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5"/>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5"/>
      <dgm:spPr/>
    </dgm:pt>
    <dgm:pt modelId="{8BFCE75A-D666-4810-B006-2EF2BC015650}" type="pres">
      <dgm:prSet presAssocID="{E5455192-9A4C-4F2D-9EE8-225F22AFA226}" presName="dstNode" presStyleLbl="node1" presStyleIdx="0" presStyleCnt="5"/>
      <dgm:spPr/>
    </dgm:pt>
    <dgm:pt modelId="{2E470CC0-9059-45C9-8A5C-978C4CEB9502}" type="pres">
      <dgm:prSet presAssocID="{CA227D33-8214-4EA5-AEF5-0412B799FC89}" presName="text_1" presStyleLbl="node1" presStyleIdx="0" presStyleCnt="5">
        <dgm:presLayoutVars>
          <dgm:bulletEnabled val="1"/>
        </dgm:presLayoutVars>
      </dgm:prSet>
      <dgm:spPr/>
      <dgm:t>
        <a:bodyPr/>
        <a:lstStyle/>
        <a:p>
          <a:endParaRPr lang="en-US"/>
        </a:p>
      </dgm:t>
    </dgm:pt>
    <dgm:pt modelId="{30915F54-8F3A-4466-BBAE-197074A71E02}" type="pres">
      <dgm:prSet presAssocID="{CA227D33-8214-4EA5-AEF5-0412B799FC89}" presName="accent_1" presStyleCnt="0"/>
      <dgm:spPr/>
    </dgm:pt>
    <dgm:pt modelId="{05B12F7B-ECD0-40C1-9850-1C0CEE596029}" type="pres">
      <dgm:prSet presAssocID="{CA227D33-8214-4EA5-AEF5-0412B799FC89}" presName="accentRepeatNode" presStyleLbl="solidFgAcc1" presStyleIdx="0" presStyleCnt="5"/>
      <dgm:spPr/>
    </dgm:pt>
    <dgm:pt modelId="{AFA3800B-1DF3-4D7B-9EA4-EE4A58BDE5F2}" type="pres">
      <dgm:prSet presAssocID="{0A332BB3-CA5E-4A18-9E4B-D1CF8ABFD632}" presName="text_2" presStyleLbl="node1" presStyleIdx="1" presStyleCnt="5">
        <dgm:presLayoutVars>
          <dgm:bulletEnabled val="1"/>
        </dgm:presLayoutVars>
      </dgm:prSet>
      <dgm:spPr/>
      <dgm:t>
        <a:bodyPr/>
        <a:lstStyle/>
        <a:p>
          <a:endParaRPr lang="en-US"/>
        </a:p>
      </dgm:t>
    </dgm:pt>
    <dgm:pt modelId="{19CF8337-6433-448C-9890-D123CA77A606}" type="pres">
      <dgm:prSet presAssocID="{0A332BB3-CA5E-4A18-9E4B-D1CF8ABFD632}" presName="accent_2" presStyleCnt="0"/>
      <dgm:spPr/>
    </dgm:pt>
    <dgm:pt modelId="{A1C2C02C-684F-4A64-B4E0-1416213EAF63}" type="pres">
      <dgm:prSet presAssocID="{0A332BB3-CA5E-4A18-9E4B-D1CF8ABFD632}" presName="accentRepeatNode" presStyleLbl="solidFgAcc1" presStyleIdx="1" presStyleCnt="5"/>
      <dgm:spPr/>
    </dgm:pt>
    <dgm:pt modelId="{7CA4FDD4-4425-4309-9E2D-9DB68F862049}" type="pres">
      <dgm:prSet presAssocID="{234A865D-538E-4961-AA0D-422BCD101C03}" presName="text_3" presStyleLbl="node1" presStyleIdx="2" presStyleCnt="5">
        <dgm:presLayoutVars>
          <dgm:bulletEnabled val="1"/>
        </dgm:presLayoutVars>
      </dgm:prSet>
      <dgm:spPr/>
      <dgm:t>
        <a:bodyPr/>
        <a:lstStyle/>
        <a:p>
          <a:endParaRPr lang="en-US"/>
        </a:p>
      </dgm:t>
    </dgm:pt>
    <dgm:pt modelId="{43BC5BA3-2EC0-488E-B27C-14D3320E3D5F}" type="pres">
      <dgm:prSet presAssocID="{234A865D-538E-4961-AA0D-422BCD101C03}" presName="accent_3" presStyleCnt="0"/>
      <dgm:spPr/>
    </dgm:pt>
    <dgm:pt modelId="{B84A2D67-6574-4B1E-B0A9-5CB5543BC99D}" type="pres">
      <dgm:prSet presAssocID="{234A865D-538E-4961-AA0D-422BCD101C03}" presName="accentRepeatNode" presStyleLbl="solidFgAcc1" presStyleIdx="2" presStyleCnt="5"/>
      <dgm:spPr/>
    </dgm:pt>
    <dgm:pt modelId="{F06A55B3-3610-48F4-BB31-471A7BFFD0D2}" type="pres">
      <dgm:prSet presAssocID="{79B9795A-5617-43A8-9F66-44CCF29B0C2F}" presName="text_4" presStyleLbl="node1" presStyleIdx="3" presStyleCnt="5">
        <dgm:presLayoutVars>
          <dgm:bulletEnabled val="1"/>
        </dgm:presLayoutVars>
      </dgm:prSet>
      <dgm:spPr/>
      <dgm:t>
        <a:bodyPr/>
        <a:lstStyle/>
        <a:p>
          <a:endParaRPr lang="en-US"/>
        </a:p>
      </dgm:t>
    </dgm:pt>
    <dgm:pt modelId="{424CFF3A-BC75-4465-87D4-375CDF300B8D}" type="pres">
      <dgm:prSet presAssocID="{79B9795A-5617-43A8-9F66-44CCF29B0C2F}" presName="accent_4" presStyleCnt="0"/>
      <dgm:spPr/>
    </dgm:pt>
    <dgm:pt modelId="{C1870BB4-A455-4BD7-985D-C6BFE63B0F65}" type="pres">
      <dgm:prSet presAssocID="{79B9795A-5617-43A8-9F66-44CCF29B0C2F}" presName="accentRepeatNode" presStyleLbl="solidFgAcc1" presStyleIdx="3" presStyleCnt="5"/>
      <dgm:spPr/>
    </dgm:pt>
    <dgm:pt modelId="{93D7B40D-0880-4BA8-8433-932A6F545BDB}" type="pres">
      <dgm:prSet presAssocID="{DE11C930-4D90-4CFF-B6F4-0EF85B91C94D}" presName="text_5" presStyleLbl="node1" presStyleIdx="4" presStyleCnt="5">
        <dgm:presLayoutVars>
          <dgm:bulletEnabled val="1"/>
        </dgm:presLayoutVars>
      </dgm:prSet>
      <dgm:spPr/>
      <dgm:t>
        <a:bodyPr/>
        <a:lstStyle/>
        <a:p>
          <a:endParaRPr lang="en-US"/>
        </a:p>
      </dgm:t>
    </dgm:pt>
    <dgm:pt modelId="{A36832E2-5546-46BF-9969-8EE1055608C5}" type="pres">
      <dgm:prSet presAssocID="{DE11C930-4D90-4CFF-B6F4-0EF85B91C94D}" presName="accent_5" presStyleCnt="0"/>
      <dgm:spPr/>
    </dgm:pt>
    <dgm:pt modelId="{EA628201-F501-4858-BBE4-407B9006FBBD}" type="pres">
      <dgm:prSet presAssocID="{DE11C930-4D90-4CFF-B6F4-0EF85B91C94D}" presName="accentRepeatNode" presStyleLbl="solidFgAcc1" presStyleIdx="4" presStyleCnt="5" custLinFactNeighborX="-1779" custLinFactNeighborY="9590"/>
      <dgm:spPr/>
    </dgm:pt>
  </dgm:ptLst>
  <dgm:cxnLst>
    <dgm:cxn modelId="{E9A2A5E3-441A-4E64-ABF1-B34A274CFA83}" srcId="{E5455192-9A4C-4F2D-9EE8-225F22AFA226}" destId="{0A332BB3-CA5E-4A18-9E4B-D1CF8ABFD632}" srcOrd="1" destOrd="0" parTransId="{55AE9D96-903D-432C-A982-F31F9CAD8853}" sibTransId="{010C78BF-FDDE-4CF0-9A04-4783A0AD4A63}"/>
    <dgm:cxn modelId="{30D69B51-580C-4F3A-907E-910BE240CA2D}" type="presOf" srcId="{DE11C930-4D90-4CFF-B6F4-0EF85B91C94D}" destId="{93D7B40D-0880-4BA8-8433-932A6F545BDB}" srcOrd="0" destOrd="0" presId="urn:microsoft.com/office/officeart/2008/layout/VerticalCurvedList"/>
    <dgm:cxn modelId="{070ADE99-4969-4B89-9AD7-EDDE09589C9C}" srcId="{E5455192-9A4C-4F2D-9EE8-225F22AFA226}" destId="{79B9795A-5617-43A8-9F66-44CCF29B0C2F}" srcOrd="3" destOrd="0" parTransId="{7F68F30D-4C34-49D7-9DBB-FB27AEEE93F4}" sibTransId="{54297187-3093-449B-A389-4A41C354E728}"/>
    <dgm:cxn modelId="{BA4F9573-4F7D-43CC-9C58-9053F0AF14E0}" srcId="{E5455192-9A4C-4F2D-9EE8-225F22AFA226}" destId="{DE11C930-4D90-4CFF-B6F4-0EF85B91C94D}" srcOrd="4" destOrd="0" parTransId="{EB87AFCD-3AB6-4FAF-BCCD-61E4746BD3A0}" sibTransId="{45CD50E9-4604-47F4-8256-AA9D4F537A28}"/>
    <dgm:cxn modelId="{36554B63-1DDB-42F7-BE0E-199FE8E8F3D3}" type="presOf" srcId="{234A865D-538E-4961-AA0D-422BCD101C03}" destId="{7CA4FDD4-4425-4309-9E2D-9DB68F862049}" srcOrd="0" destOrd="0" presId="urn:microsoft.com/office/officeart/2008/layout/VerticalCurvedList"/>
    <dgm:cxn modelId="{BA9ECA50-8F2B-4C2E-9DAF-7195F68AF3BF}" srcId="{E5455192-9A4C-4F2D-9EE8-225F22AFA226}" destId="{CA227D33-8214-4EA5-AEF5-0412B799FC89}" srcOrd="0" destOrd="0" parTransId="{A97C90BC-9F21-4866-8794-4E3B989F42E3}" sibTransId="{D06AE773-7848-4103-8DC2-A802BDECC34C}"/>
    <dgm:cxn modelId="{2BCC20BF-643E-4B1B-88E9-7AF7319B08BA}" type="presOf" srcId="{CA227D33-8214-4EA5-AEF5-0412B799FC89}" destId="{2E470CC0-9059-45C9-8A5C-978C4CEB9502}" srcOrd="0" destOrd="0" presId="urn:microsoft.com/office/officeart/2008/layout/VerticalCurvedList"/>
    <dgm:cxn modelId="{10A5CD76-39FF-4C23-9F17-D7130C2A90AA}" srcId="{E5455192-9A4C-4F2D-9EE8-225F22AFA226}" destId="{234A865D-538E-4961-AA0D-422BCD101C03}" srcOrd="2" destOrd="0" parTransId="{BF17BD2C-15EC-455F-89D5-C36952C2B142}" sibTransId="{A5C559AC-A58C-4DBF-9DFE-818639E053AB}"/>
    <dgm:cxn modelId="{F2D036F6-CB50-4C79-88CA-BBFDC32EE34E}" type="presOf" srcId="{79B9795A-5617-43A8-9F66-44CCF29B0C2F}" destId="{F06A55B3-3610-48F4-BB31-471A7BFFD0D2}" srcOrd="0" destOrd="0" presId="urn:microsoft.com/office/officeart/2008/layout/VerticalCurvedList"/>
    <dgm:cxn modelId="{073FB201-8502-48CB-A3FE-889EC0814D40}" type="presOf" srcId="{D06AE773-7848-4103-8DC2-A802BDECC34C}" destId="{4D517D3C-CCF6-4E1B-851E-41C8F27006A6}" srcOrd="0" destOrd="0" presId="urn:microsoft.com/office/officeart/2008/layout/VerticalCurvedList"/>
    <dgm:cxn modelId="{9CF5F94A-AB2D-4C7F-9927-7086732201B5}" type="presOf" srcId="{E5455192-9A4C-4F2D-9EE8-225F22AFA226}" destId="{5AF0D97C-686F-4052-9A42-8AFE240B9067}" srcOrd="0" destOrd="0" presId="urn:microsoft.com/office/officeart/2008/layout/VerticalCurvedList"/>
    <dgm:cxn modelId="{942DCB46-71D5-4C3A-9338-2E22EB068D7D}" type="presOf" srcId="{0A332BB3-CA5E-4A18-9E4B-D1CF8ABFD632}" destId="{AFA3800B-1DF3-4D7B-9EA4-EE4A58BDE5F2}" srcOrd="0" destOrd="0" presId="urn:microsoft.com/office/officeart/2008/layout/VerticalCurvedList"/>
    <dgm:cxn modelId="{935C23F2-C2B2-4E44-B03F-00D7BD6D8FC9}" type="presParOf" srcId="{5AF0D97C-686F-4052-9A42-8AFE240B9067}" destId="{0766731A-BE99-492D-B07E-09E6C45DD01B}" srcOrd="0" destOrd="0" presId="urn:microsoft.com/office/officeart/2008/layout/VerticalCurvedList"/>
    <dgm:cxn modelId="{39091795-D803-46A9-A893-C5454411ED5D}" type="presParOf" srcId="{0766731A-BE99-492D-B07E-09E6C45DD01B}" destId="{B6FBA5BF-EE2A-4F4B-8157-86D5EC438C06}" srcOrd="0" destOrd="0" presId="urn:microsoft.com/office/officeart/2008/layout/VerticalCurvedList"/>
    <dgm:cxn modelId="{7437BAEA-16FC-44EC-9F86-CE1150FCF2BE}" type="presParOf" srcId="{B6FBA5BF-EE2A-4F4B-8157-86D5EC438C06}" destId="{59C1EBA8-A942-460C-A9B6-3A225F9FBCC4}" srcOrd="0" destOrd="0" presId="urn:microsoft.com/office/officeart/2008/layout/VerticalCurvedList"/>
    <dgm:cxn modelId="{420DD2C3-E3D5-4ACC-BF9A-F2460FA12162}" type="presParOf" srcId="{B6FBA5BF-EE2A-4F4B-8157-86D5EC438C06}" destId="{4D517D3C-CCF6-4E1B-851E-41C8F27006A6}" srcOrd="1" destOrd="0" presId="urn:microsoft.com/office/officeart/2008/layout/VerticalCurvedList"/>
    <dgm:cxn modelId="{96C7CA91-BAAF-401B-8215-55661E2F7D09}" type="presParOf" srcId="{B6FBA5BF-EE2A-4F4B-8157-86D5EC438C06}" destId="{E70FFAE1-FB8B-4164-A7EC-FF69842A392D}" srcOrd="2" destOrd="0" presId="urn:microsoft.com/office/officeart/2008/layout/VerticalCurvedList"/>
    <dgm:cxn modelId="{07A4B3B0-D129-468A-80A0-74EF1C3EB19A}" type="presParOf" srcId="{B6FBA5BF-EE2A-4F4B-8157-86D5EC438C06}" destId="{8BFCE75A-D666-4810-B006-2EF2BC015650}" srcOrd="3" destOrd="0" presId="urn:microsoft.com/office/officeart/2008/layout/VerticalCurvedList"/>
    <dgm:cxn modelId="{6DC46CF3-2DF0-416F-BAD1-83F7916B5B56}" type="presParOf" srcId="{0766731A-BE99-492D-B07E-09E6C45DD01B}" destId="{2E470CC0-9059-45C9-8A5C-978C4CEB9502}" srcOrd="1" destOrd="0" presId="urn:microsoft.com/office/officeart/2008/layout/VerticalCurvedList"/>
    <dgm:cxn modelId="{B0C5BC79-FEBA-4749-A20B-CBB8C63445BA}" type="presParOf" srcId="{0766731A-BE99-492D-B07E-09E6C45DD01B}" destId="{30915F54-8F3A-4466-BBAE-197074A71E02}" srcOrd="2" destOrd="0" presId="urn:microsoft.com/office/officeart/2008/layout/VerticalCurvedList"/>
    <dgm:cxn modelId="{94163780-33A3-4ED5-8B72-8C684F290C82}" type="presParOf" srcId="{30915F54-8F3A-4466-BBAE-197074A71E02}" destId="{05B12F7B-ECD0-40C1-9850-1C0CEE596029}" srcOrd="0" destOrd="0" presId="urn:microsoft.com/office/officeart/2008/layout/VerticalCurvedList"/>
    <dgm:cxn modelId="{96C20D60-EE59-459E-B648-1EA4246DA8A5}" type="presParOf" srcId="{0766731A-BE99-492D-B07E-09E6C45DD01B}" destId="{AFA3800B-1DF3-4D7B-9EA4-EE4A58BDE5F2}" srcOrd="3" destOrd="0" presId="urn:microsoft.com/office/officeart/2008/layout/VerticalCurvedList"/>
    <dgm:cxn modelId="{117F2951-F007-4D54-BC88-32A716E56BD9}" type="presParOf" srcId="{0766731A-BE99-492D-B07E-09E6C45DD01B}" destId="{19CF8337-6433-448C-9890-D123CA77A606}" srcOrd="4" destOrd="0" presId="urn:microsoft.com/office/officeart/2008/layout/VerticalCurvedList"/>
    <dgm:cxn modelId="{202CAED2-16FF-49A7-91FB-8E50008D899C}" type="presParOf" srcId="{19CF8337-6433-448C-9890-D123CA77A606}" destId="{A1C2C02C-684F-4A64-B4E0-1416213EAF63}" srcOrd="0" destOrd="0" presId="urn:microsoft.com/office/officeart/2008/layout/VerticalCurvedList"/>
    <dgm:cxn modelId="{F209EA7E-F0AA-49DA-AB43-515F750349CE}" type="presParOf" srcId="{0766731A-BE99-492D-B07E-09E6C45DD01B}" destId="{7CA4FDD4-4425-4309-9E2D-9DB68F862049}" srcOrd="5" destOrd="0" presId="urn:microsoft.com/office/officeart/2008/layout/VerticalCurvedList"/>
    <dgm:cxn modelId="{850CD514-FF8B-4A8B-A9F2-C2F0908775FE}" type="presParOf" srcId="{0766731A-BE99-492D-B07E-09E6C45DD01B}" destId="{43BC5BA3-2EC0-488E-B27C-14D3320E3D5F}" srcOrd="6" destOrd="0" presId="urn:microsoft.com/office/officeart/2008/layout/VerticalCurvedList"/>
    <dgm:cxn modelId="{51C3A6B0-F062-499D-96AC-D263CFC26B25}" type="presParOf" srcId="{43BC5BA3-2EC0-488E-B27C-14D3320E3D5F}" destId="{B84A2D67-6574-4B1E-B0A9-5CB5543BC99D}" srcOrd="0" destOrd="0" presId="urn:microsoft.com/office/officeart/2008/layout/VerticalCurvedList"/>
    <dgm:cxn modelId="{1DEB80EA-2AB2-4B9F-B4F7-5C951100A341}" type="presParOf" srcId="{0766731A-BE99-492D-B07E-09E6C45DD01B}" destId="{F06A55B3-3610-48F4-BB31-471A7BFFD0D2}" srcOrd="7" destOrd="0" presId="urn:microsoft.com/office/officeart/2008/layout/VerticalCurvedList"/>
    <dgm:cxn modelId="{976182C9-2D86-4A4D-8824-D5B1851C1ED4}" type="presParOf" srcId="{0766731A-BE99-492D-B07E-09E6C45DD01B}" destId="{424CFF3A-BC75-4465-87D4-375CDF300B8D}" srcOrd="8" destOrd="0" presId="urn:microsoft.com/office/officeart/2008/layout/VerticalCurvedList"/>
    <dgm:cxn modelId="{E42B283E-2783-4C91-85CA-D5CB22ABF630}" type="presParOf" srcId="{424CFF3A-BC75-4465-87D4-375CDF300B8D}" destId="{C1870BB4-A455-4BD7-985D-C6BFE63B0F65}" srcOrd="0" destOrd="0" presId="urn:microsoft.com/office/officeart/2008/layout/VerticalCurvedList"/>
    <dgm:cxn modelId="{502B1731-AD9D-48E7-A9F2-A455377B62D8}" type="presParOf" srcId="{0766731A-BE99-492D-B07E-09E6C45DD01B}" destId="{93D7B40D-0880-4BA8-8433-932A6F545BDB}" srcOrd="9" destOrd="0" presId="urn:microsoft.com/office/officeart/2008/layout/VerticalCurvedList"/>
    <dgm:cxn modelId="{A49E3369-ED5D-4C3F-90A1-D6A7DC04A1DC}" type="presParOf" srcId="{0766731A-BE99-492D-B07E-09E6C45DD01B}" destId="{A36832E2-5546-46BF-9969-8EE1055608C5}" srcOrd="10" destOrd="0" presId="urn:microsoft.com/office/officeart/2008/layout/VerticalCurvedList"/>
    <dgm:cxn modelId="{0CAA3076-C832-489B-8A5F-057998111F4A}" type="presParOf" srcId="{A36832E2-5546-46BF-9969-8EE1055608C5}" destId="{EA628201-F501-4858-BBE4-407B9006FBB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2E89F-1BAF-734F-BA43-C28ED591F519}" type="doc">
      <dgm:prSet loTypeId="urn:microsoft.com/office/officeart/2005/8/layout/vList3#1"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GB" b="0" dirty="0"/>
            <a:t>Introduction to Cloud</a:t>
          </a:r>
          <a:endParaRPr lang="en-GB" dirty="0"/>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b="0"/>
            <a:t>Introduction to Networking</a:t>
          </a:r>
          <a:endParaRPr lang="en-US"/>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C2319DBE-0931-4B38-B752-F1B96518EA53}">
      <dgm:prSet/>
      <dgm:spPr/>
      <dgm:t>
        <a:bodyPr/>
        <a:lstStyle/>
        <a:p>
          <a:pPr rtl="0"/>
          <a:r>
            <a:rPr lang="en-US" b="0"/>
            <a:t>Introduction to Networking</a:t>
          </a:r>
          <a:endParaRPr lang="en-US"/>
        </a:p>
      </dgm:t>
    </dgm:pt>
    <dgm:pt modelId="{A3E09202-3D38-49CA-8D55-E76C74915408}" type="parTrans" cxnId="{6308E7DD-DF06-4294-B5D1-CD7DD907C7B1}">
      <dgm:prSet/>
      <dgm:spPr/>
      <dgm:t>
        <a:bodyPr/>
        <a:lstStyle/>
        <a:p>
          <a:endParaRPr lang="en-US"/>
        </a:p>
      </dgm:t>
    </dgm:pt>
    <dgm:pt modelId="{5E705787-DE9C-4D34-ABDC-4332550D43E2}" type="sibTrans" cxnId="{6308E7DD-DF06-4294-B5D1-CD7DD907C7B1}">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3"/>
      <dgm:spPr/>
    </dgm:pt>
    <dgm:pt modelId="{4711C718-A6B6-BD46-892E-ABC8018FA479}" type="pres">
      <dgm:prSet presAssocID="{1448C400-772F-4247-9F94-84FB42BD7988}" presName="txShp" presStyleLbl="node1" presStyleIdx="0" presStyleCnt="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3"/>
      <dgm:spPr/>
    </dgm:pt>
    <dgm:pt modelId="{37813626-7365-E942-82EB-BE83CB40CCF9}" type="pres">
      <dgm:prSet presAssocID="{44500670-87A4-4146-BEEC-FF46C95CD200}" presName="txShp" presStyleLbl="node1" presStyleIdx="1" presStyleCnt="3">
        <dgm:presLayoutVars>
          <dgm:bulletEnabled val="1"/>
        </dgm:presLayoutVars>
      </dgm:prSet>
      <dgm:spPr/>
      <dgm:t>
        <a:bodyPr/>
        <a:lstStyle/>
        <a:p>
          <a:endParaRPr lang="en-US"/>
        </a:p>
      </dgm:t>
    </dgm:pt>
    <dgm:pt modelId="{C3C7B671-6A68-44E0-9FC9-D06CF5609478}" type="pres">
      <dgm:prSet presAssocID="{791FDA7B-2154-9448-9A04-6BE6186289AD}" presName="spacing" presStyleCnt="0"/>
      <dgm:spPr/>
    </dgm:pt>
    <dgm:pt modelId="{3E4AB54D-7DDA-4361-82A4-E280A30B548E}" type="pres">
      <dgm:prSet presAssocID="{C2319DBE-0931-4B38-B752-F1B96518EA53}" presName="composite" presStyleCnt="0"/>
      <dgm:spPr/>
    </dgm:pt>
    <dgm:pt modelId="{A28507CA-030A-47F4-8AF4-E9EBD0FA91AB}" type="pres">
      <dgm:prSet presAssocID="{C2319DBE-0931-4B38-B752-F1B96518EA53}" presName="imgShp" presStyleLbl="fgImgPlace1" presStyleIdx="2" presStyleCnt="3"/>
      <dgm:spPr/>
    </dgm:pt>
    <dgm:pt modelId="{86AEBCE5-D317-4E69-9575-4DB07B84E2F5}" type="pres">
      <dgm:prSet presAssocID="{C2319DBE-0931-4B38-B752-F1B96518EA53}" presName="txShp" presStyleLbl="node1" presStyleIdx="2" presStyleCnt="3">
        <dgm:presLayoutVars>
          <dgm:bulletEnabled val="1"/>
        </dgm:presLayoutVars>
      </dgm:prSet>
      <dgm:spPr/>
      <dgm:t>
        <a:bodyPr/>
        <a:lstStyle/>
        <a:p>
          <a:endParaRPr lang="en-US"/>
        </a:p>
      </dgm:t>
    </dgm:pt>
  </dgm:ptLst>
  <dgm:cxnLst>
    <dgm:cxn modelId="{DFE3EC4F-6165-7142-8A2E-FCCAB3AB84B3}" type="presOf" srcId="{1448C400-772F-4247-9F94-84FB42BD7988}" destId="{4711C718-A6B6-BD46-892E-ABC8018FA479}" srcOrd="0" destOrd="0" presId="urn:microsoft.com/office/officeart/2005/8/layout/vList3#1"/>
    <dgm:cxn modelId="{042047B1-54CE-D94E-A0AF-1DA32BC93408}" srcId="{4DC2E89F-1BAF-734F-BA43-C28ED591F519}" destId="{1448C400-772F-4247-9F94-84FB42BD7988}" srcOrd="0" destOrd="0" parTransId="{4375EEC5-19F4-B445-B1AA-6B16CC945C71}" sibTransId="{3037679B-41A7-884D-84D2-20BFEAA65683}"/>
    <dgm:cxn modelId="{E9908062-210C-4BCF-9FEC-C26763EA2220}" type="presOf" srcId="{C2319DBE-0931-4B38-B752-F1B96518EA53}" destId="{86AEBCE5-D317-4E69-9575-4DB07B84E2F5}" srcOrd="0" destOrd="0" presId="urn:microsoft.com/office/officeart/2005/8/layout/vList3#1"/>
    <dgm:cxn modelId="{6308E7DD-DF06-4294-B5D1-CD7DD907C7B1}" srcId="{4DC2E89F-1BAF-734F-BA43-C28ED591F519}" destId="{C2319DBE-0931-4B38-B752-F1B96518EA53}" srcOrd="2" destOrd="0" parTransId="{A3E09202-3D38-49CA-8D55-E76C74915408}" sibTransId="{5E705787-DE9C-4D34-ABDC-4332550D43E2}"/>
    <dgm:cxn modelId="{2296E536-28B3-DF4F-9B15-14C2893F52AA}" type="presOf" srcId="{4DC2E89F-1BAF-734F-BA43-C28ED591F519}" destId="{3BA5C740-F0F8-214A-ACCE-13F7792243A5}" srcOrd="0" destOrd="0" presId="urn:microsoft.com/office/officeart/2005/8/layout/vList3#1"/>
    <dgm:cxn modelId="{7C7F35E0-5FA4-9149-B0A8-FFB7AAB37413}" srcId="{4DC2E89F-1BAF-734F-BA43-C28ED591F519}" destId="{44500670-87A4-4146-BEEC-FF46C95CD200}" srcOrd="1" destOrd="0" parTransId="{611E8B6F-7C60-914A-A1B7-94702D7075BB}" sibTransId="{791FDA7B-2154-9448-9A04-6BE6186289AD}"/>
    <dgm:cxn modelId="{C587ECE4-7977-D74E-9B59-B48EB641F827}" type="presOf" srcId="{44500670-87A4-4146-BEEC-FF46C95CD200}" destId="{37813626-7365-E942-82EB-BE83CB40CCF9}" srcOrd="0" destOrd="0" presId="urn:microsoft.com/office/officeart/2005/8/layout/vList3#1"/>
    <dgm:cxn modelId="{C44EB753-ECA5-9448-96F4-A6BAF51F58A7}" type="presParOf" srcId="{3BA5C740-F0F8-214A-ACCE-13F7792243A5}" destId="{527C7FAE-E9E6-4040-AD27-64939D5B5E4F}" srcOrd="0" destOrd="0" presId="urn:microsoft.com/office/officeart/2005/8/layout/vList3#1"/>
    <dgm:cxn modelId="{16E91F83-6E2D-E44B-8CCA-B3991F0E0B6B}" type="presParOf" srcId="{527C7FAE-E9E6-4040-AD27-64939D5B5E4F}" destId="{F740CD8D-ECEB-B646-B551-7EF4EEF0B813}" srcOrd="0" destOrd="0" presId="urn:microsoft.com/office/officeart/2005/8/layout/vList3#1"/>
    <dgm:cxn modelId="{510223D2-6C4D-614D-ABD2-0E8357A99923}" type="presParOf" srcId="{527C7FAE-E9E6-4040-AD27-64939D5B5E4F}" destId="{4711C718-A6B6-BD46-892E-ABC8018FA479}" srcOrd="1" destOrd="0" presId="urn:microsoft.com/office/officeart/2005/8/layout/vList3#1"/>
    <dgm:cxn modelId="{B8A46EF6-2026-C049-B58E-4BF2E6FB2E1D}" type="presParOf" srcId="{3BA5C740-F0F8-214A-ACCE-13F7792243A5}" destId="{F1487BCB-AC09-6845-9C81-36F689F63855}" srcOrd="1" destOrd="0" presId="urn:microsoft.com/office/officeart/2005/8/layout/vList3#1"/>
    <dgm:cxn modelId="{4A54388F-0CFC-9A40-8508-E22DE3A52B0D}" type="presParOf" srcId="{3BA5C740-F0F8-214A-ACCE-13F7792243A5}" destId="{8880D482-6C39-2E47-81BB-03282BC9436A}" srcOrd="2" destOrd="0" presId="urn:microsoft.com/office/officeart/2005/8/layout/vList3#1"/>
    <dgm:cxn modelId="{E1A2FE67-D419-FF4A-B40D-F69AE84D8046}" type="presParOf" srcId="{8880D482-6C39-2E47-81BB-03282BC9436A}" destId="{F5B3C22C-1AE5-6B46-B847-77C40629EEEE}" srcOrd="0" destOrd="0" presId="urn:microsoft.com/office/officeart/2005/8/layout/vList3#1"/>
    <dgm:cxn modelId="{6A7C55A7-FD45-B645-BC0E-91F1AFCECD27}" type="presParOf" srcId="{8880D482-6C39-2E47-81BB-03282BC9436A}" destId="{37813626-7365-E942-82EB-BE83CB40CCF9}" srcOrd="1" destOrd="0" presId="urn:microsoft.com/office/officeart/2005/8/layout/vList3#1"/>
    <dgm:cxn modelId="{0DAC62E6-F116-456A-A856-8452191A4B5D}" type="presParOf" srcId="{3BA5C740-F0F8-214A-ACCE-13F7792243A5}" destId="{C3C7B671-6A68-44E0-9FC9-D06CF5609478}" srcOrd="3" destOrd="0" presId="urn:microsoft.com/office/officeart/2005/8/layout/vList3#1"/>
    <dgm:cxn modelId="{CFABAF99-C362-4036-B4E3-52B962A2BE9B}" type="presParOf" srcId="{3BA5C740-F0F8-214A-ACCE-13F7792243A5}" destId="{3E4AB54D-7DDA-4361-82A4-E280A30B548E}" srcOrd="4" destOrd="0" presId="urn:microsoft.com/office/officeart/2005/8/layout/vList3#1"/>
    <dgm:cxn modelId="{29E2B6FF-A9FF-42DC-8A6F-20B3EECFAABA}" type="presParOf" srcId="{3E4AB54D-7DDA-4361-82A4-E280A30B548E}" destId="{A28507CA-030A-47F4-8AF4-E9EBD0FA91AB}" srcOrd="0" destOrd="0" presId="urn:microsoft.com/office/officeart/2005/8/layout/vList3#1"/>
    <dgm:cxn modelId="{918489F2-3C82-40CB-8A12-FB6C0DB737A7}" type="presParOf" srcId="{3E4AB54D-7DDA-4361-82A4-E280A30B548E}" destId="{86AEBCE5-D317-4E69-9575-4DB07B84E2F5}"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60022"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BF85E8-D34A-4801-803D-4F3C8D081553}">
      <dsp:nvSpPr>
        <dsp:cNvPr id="0" name=""/>
        <dsp:cNvSpPr/>
      </dsp:nvSpPr>
      <dsp:spPr>
        <a:xfrm>
          <a:off x="561139" y="131215"/>
          <a:ext cx="8067649" cy="1050416"/>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HSC (12 Years of Schooling)</a:t>
          </a:r>
        </a:p>
        <a:p>
          <a:pPr lvl="0" algn="l" defTabSz="755650">
            <a:lnSpc>
              <a:spcPct val="90000"/>
            </a:lnSpc>
            <a:spcBef>
              <a:spcPct val="0"/>
            </a:spcBef>
            <a:spcAft>
              <a:spcPct val="35000"/>
            </a:spcAft>
          </a:pPr>
          <a:r>
            <a:rPr lang="en-US" sz="1700" kern="1200" dirty="0"/>
            <a:t>Notre Dame College, Dhaka, Bangladesh</a:t>
          </a:r>
          <a:endParaRPr lang="en-MY" sz="1700" kern="1200" dirty="0"/>
        </a:p>
      </dsp:txBody>
      <dsp:txXfrm>
        <a:off x="561139" y="131215"/>
        <a:ext cx="8067649" cy="1050416"/>
      </dsp:txXfrm>
    </dsp:sp>
    <dsp:sp modelId="{94D8F9D4-6811-4E16-82C9-B8A277ACE611}">
      <dsp:nvSpPr>
        <dsp:cNvPr id="0" name=""/>
        <dsp:cNvSpPr/>
      </dsp:nvSpPr>
      <dsp:spPr>
        <a:xfrm>
          <a:off x="70835" y="318138"/>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085CDD6-4C79-BE43-A25D-F6A2EDF68A3B}">
      <dsp:nvSpPr>
        <dsp:cNvPr id="0" name=""/>
        <dsp:cNvSpPr/>
      </dsp:nvSpPr>
      <dsp:spPr>
        <a:xfrm>
          <a:off x="1088161" y="1697917"/>
          <a:ext cx="7500333" cy="84895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MY" sz="1700" kern="1200" dirty="0"/>
            <a:t>Completed University Foundadation Programme (01 Year)</a:t>
          </a:r>
        </a:p>
        <a:p>
          <a:pPr lvl="0" algn="l" defTabSz="755650">
            <a:lnSpc>
              <a:spcPct val="90000"/>
            </a:lnSpc>
            <a:spcBef>
              <a:spcPct val="0"/>
            </a:spcBef>
            <a:spcAft>
              <a:spcPct val="35000"/>
            </a:spcAft>
          </a:pPr>
          <a:r>
            <a:rPr lang="en-MY" sz="1700" kern="1200" dirty="0"/>
            <a:t>Moscow State University of Railway and Engineering (MIIT), Moscow, Russia</a:t>
          </a:r>
        </a:p>
      </dsp:txBody>
      <dsp:txXfrm>
        <a:off x="1088161" y="1697917"/>
        <a:ext cx="7500333" cy="848958"/>
      </dsp:txXfrm>
    </dsp:sp>
    <dsp:sp modelId="{B5F9B011-824E-3C43-BE44-66861E989A3F}">
      <dsp:nvSpPr>
        <dsp:cNvPr id="0" name=""/>
        <dsp:cNvSpPr/>
      </dsp:nvSpPr>
      <dsp:spPr>
        <a:xfrm>
          <a:off x="557562" y="1591797"/>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90B034E-65B2-D646-A712-E7D0B96CB554}">
      <dsp:nvSpPr>
        <dsp:cNvPr id="0" name=""/>
        <dsp:cNvSpPr/>
      </dsp:nvSpPr>
      <dsp:spPr>
        <a:xfrm>
          <a:off x="1088161" y="2971575"/>
          <a:ext cx="7500333" cy="84895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MSc in Engineering (5-Year Russian Education System)</a:t>
          </a:r>
        </a:p>
        <a:p>
          <a:pPr lvl="0" algn="l" defTabSz="755650">
            <a:lnSpc>
              <a:spcPct val="90000"/>
            </a:lnSpc>
            <a:spcBef>
              <a:spcPct val="0"/>
            </a:spcBef>
            <a:spcAft>
              <a:spcPct val="35000"/>
            </a:spcAft>
          </a:pPr>
          <a:r>
            <a:rPr lang="en-US" sz="1700" kern="1200" dirty="0" err="1"/>
            <a:t>Kharkiv</a:t>
          </a:r>
          <a:r>
            <a:rPr lang="en-US" sz="1700" kern="1200" dirty="0"/>
            <a:t> State of University of Radio Electronics, Kharkov, Ukraine</a:t>
          </a:r>
          <a:endParaRPr lang="en-MY" sz="1700" kern="1200" dirty="0"/>
        </a:p>
      </dsp:txBody>
      <dsp:txXfrm>
        <a:off x="1088161" y="2971575"/>
        <a:ext cx="7500333" cy="848958"/>
      </dsp:txXfrm>
    </dsp:sp>
    <dsp:sp modelId="{FF567DC9-ADD1-2940-8716-601E1B7B7D52}">
      <dsp:nvSpPr>
        <dsp:cNvPr id="0" name=""/>
        <dsp:cNvSpPr/>
      </dsp:nvSpPr>
      <dsp:spPr>
        <a:xfrm>
          <a:off x="557562" y="2865455"/>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DB96939-53D0-6048-8021-5B69714FA130}">
      <dsp:nvSpPr>
        <dsp:cNvPr id="0" name=""/>
        <dsp:cNvSpPr/>
      </dsp:nvSpPr>
      <dsp:spPr>
        <a:xfrm>
          <a:off x="601434" y="4233679"/>
          <a:ext cx="7987060" cy="109619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Doctor of Engineering (Japanese Government </a:t>
          </a:r>
          <a:r>
            <a:rPr lang="en-US" sz="1700" kern="1200" dirty="0" err="1"/>
            <a:t>Monbusho</a:t>
          </a:r>
          <a:r>
            <a:rPr lang="en-US" sz="1700" kern="1200" dirty="0"/>
            <a:t> Scholarship) (04 Years) </a:t>
          </a:r>
        </a:p>
        <a:p>
          <a:pPr lvl="0" algn="l" defTabSz="755650">
            <a:lnSpc>
              <a:spcPct val="90000"/>
            </a:lnSpc>
            <a:spcBef>
              <a:spcPct val="0"/>
            </a:spcBef>
            <a:spcAft>
              <a:spcPct val="35000"/>
            </a:spcAft>
          </a:pPr>
          <a:r>
            <a:rPr lang="en-US" sz="1700" i="0" kern="1200" dirty="0"/>
            <a:t>Nagoya Institute of Technology (</a:t>
          </a:r>
          <a:r>
            <a:rPr lang="en-US" sz="1700" i="0" kern="1200" dirty="0" err="1"/>
            <a:t>NiTech</a:t>
          </a:r>
          <a:r>
            <a:rPr lang="en-US" sz="1700" i="0" kern="1200" dirty="0"/>
            <a:t>), Nagoya, Japan</a:t>
          </a:r>
          <a:endParaRPr lang="en-MY" sz="1700" i="0" kern="1200" dirty="0"/>
        </a:p>
      </dsp:txBody>
      <dsp:txXfrm>
        <a:off x="601434" y="4233679"/>
        <a:ext cx="7987060" cy="1096192"/>
      </dsp:txXfrm>
    </dsp:sp>
    <dsp:sp modelId="{AF8EC0B1-0653-48CF-A580-3270CB12FE97}">
      <dsp:nvSpPr>
        <dsp:cNvPr id="0" name=""/>
        <dsp:cNvSpPr/>
      </dsp:nvSpPr>
      <dsp:spPr>
        <a:xfrm>
          <a:off x="70835" y="4269959"/>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39875"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70CC0-9059-45C9-8A5C-978C4CEB9502}">
      <dsp:nvSpPr>
        <dsp:cNvPr id="0" name=""/>
        <dsp:cNvSpPr/>
      </dsp:nvSpPr>
      <dsp:spPr>
        <a:xfrm>
          <a:off x="518938" y="344792"/>
          <a:ext cx="8089703" cy="69002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a:t>Professor</a:t>
          </a:r>
        </a:p>
        <a:p>
          <a:pPr lvl="0" algn="l" defTabSz="889000">
            <a:lnSpc>
              <a:spcPct val="90000"/>
            </a:lnSpc>
            <a:spcBef>
              <a:spcPct val="0"/>
            </a:spcBef>
            <a:spcAft>
              <a:spcPts val="0"/>
            </a:spcAft>
          </a:pPr>
          <a:r>
            <a:rPr lang="en-US" sz="2000" kern="1200" dirty="0"/>
            <a:t>United International University (UIU)</a:t>
          </a:r>
        </a:p>
      </dsp:txBody>
      <dsp:txXfrm>
        <a:off x="518938" y="344792"/>
        <a:ext cx="8089703" cy="690027"/>
      </dsp:txXfrm>
    </dsp:sp>
    <dsp:sp modelId="{05B12F7B-ECD0-40C1-9850-1C0CEE596029}">
      <dsp:nvSpPr>
        <dsp:cNvPr id="0" name=""/>
        <dsp:cNvSpPr/>
      </dsp:nvSpPr>
      <dsp:spPr>
        <a:xfrm>
          <a:off x="87671" y="258539"/>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FA3800B-1DF3-4D7B-9EA4-EE4A58BDE5F2}">
      <dsp:nvSpPr>
        <dsp:cNvPr id="0" name=""/>
        <dsp:cNvSpPr/>
      </dsp:nvSpPr>
      <dsp:spPr>
        <a:xfrm>
          <a:off x="1013391" y="1379502"/>
          <a:ext cx="7595250" cy="69002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ct val="35000"/>
            </a:spcAft>
          </a:pPr>
          <a:r>
            <a:rPr lang="en-US" sz="2000" kern="1200" dirty="0"/>
            <a:t>Associate Professor &amp; Head of CSE Department                                                       University of Liberal Arts Bangladesh (ULAB)</a:t>
          </a:r>
        </a:p>
      </dsp:txBody>
      <dsp:txXfrm>
        <a:off x="1013391" y="1379502"/>
        <a:ext cx="7595250" cy="690027"/>
      </dsp:txXfrm>
    </dsp:sp>
    <dsp:sp modelId="{A1C2C02C-684F-4A64-B4E0-1416213EAF63}">
      <dsp:nvSpPr>
        <dsp:cNvPr id="0" name=""/>
        <dsp:cNvSpPr/>
      </dsp:nvSpPr>
      <dsp:spPr>
        <a:xfrm>
          <a:off x="582124" y="129324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CA4FDD4-4425-4309-9E2D-9DB68F862049}">
      <dsp:nvSpPr>
        <dsp:cNvPr id="0" name=""/>
        <dsp:cNvSpPr/>
      </dsp:nvSpPr>
      <dsp:spPr>
        <a:xfrm>
          <a:off x="1165148" y="2414211"/>
          <a:ext cx="7443492" cy="69002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43180" rIns="43180" bIns="43180" numCol="1" spcCol="1270" anchor="ctr" anchorCtr="0">
          <a:noAutofit/>
        </a:bodyPr>
        <a:lstStyle/>
        <a:p>
          <a:pPr lvl="0" algn="l" defTabSz="755650">
            <a:lnSpc>
              <a:spcPct val="90000"/>
            </a:lnSpc>
            <a:spcBef>
              <a:spcPct val="0"/>
            </a:spcBef>
            <a:spcAft>
              <a:spcPct val="35000"/>
            </a:spcAft>
          </a:pPr>
          <a:r>
            <a:rPr lang="en-US" sz="1700" kern="1200" dirty="0"/>
            <a:t>Senior Lecturer (Assistant Professor)</a:t>
          </a:r>
        </a:p>
        <a:p>
          <a:pPr lvl="0" algn="l" defTabSz="755650">
            <a:lnSpc>
              <a:spcPct val="90000"/>
            </a:lnSpc>
            <a:spcBef>
              <a:spcPct val="0"/>
            </a:spcBef>
            <a:spcAft>
              <a:spcPct val="35000"/>
            </a:spcAft>
          </a:pPr>
          <a:r>
            <a:rPr lang="en-US" sz="1700" kern="1200" dirty="0"/>
            <a:t>University Technology Malaysia (UTM)</a:t>
          </a:r>
        </a:p>
      </dsp:txBody>
      <dsp:txXfrm>
        <a:off x="1165148" y="2414211"/>
        <a:ext cx="7443492" cy="690027"/>
      </dsp:txXfrm>
    </dsp:sp>
    <dsp:sp modelId="{B84A2D67-6574-4B1E-B0A9-5CB5543BC99D}">
      <dsp:nvSpPr>
        <dsp:cNvPr id="0" name=""/>
        <dsp:cNvSpPr/>
      </dsp:nvSpPr>
      <dsp:spPr>
        <a:xfrm>
          <a:off x="733881" y="232795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06A55B3-3610-48F4-BB31-471A7BFFD0D2}">
      <dsp:nvSpPr>
        <dsp:cNvPr id="0" name=""/>
        <dsp:cNvSpPr/>
      </dsp:nvSpPr>
      <dsp:spPr>
        <a:xfrm>
          <a:off x="1013391" y="3448921"/>
          <a:ext cx="7595250" cy="690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a:t>Programmer &amp; Network Engineering</a:t>
          </a:r>
        </a:p>
        <a:p>
          <a:pPr lvl="0" algn="l" defTabSz="889000">
            <a:lnSpc>
              <a:spcPct val="90000"/>
            </a:lnSpc>
            <a:spcBef>
              <a:spcPct val="0"/>
            </a:spcBef>
            <a:spcAft>
              <a:spcPts val="0"/>
            </a:spcAft>
          </a:pPr>
          <a:r>
            <a:rPr lang="en-US" sz="2000" kern="1200" dirty="0"/>
            <a:t>Nagoya, Japan </a:t>
          </a:r>
        </a:p>
      </dsp:txBody>
      <dsp:txXfrm>
        <a:off x="1013391" y="3448921"/>
        <a:ext cx="7595250" cy="690027"/>
      </dsp:txXfrm>
    </dsp:sp>
    <dsp:sp modelId="{C1870BB4-A455-4BD7-985D-C6BFE63B0F65}">
      <dsp:nvSpPr>
        <dsp:cNvPr id="0" name=""/>
        <dsp:cNvSpPr/>
      </dsp:nvSpPr>
      <dsp:spPr>
        <a:xfrm>
          <a:off x="582124" y="336266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3D7B40D-0880-4BA8-8433-932A6F545BDB}">
      <dsp:nvSpPr>
        <dsp:cNvPr id="0" name=""/>
        <dsp:cNvSpPr/>
      </dsp:nvSpPr>
      <dsp:spPr>
        <a:xfrm>
          <a:off x="518938" y="4483631"/>
          <a:ext cx="8089703" cy="690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a:t>Senior Officer, IT Division</a:t>
          </a:r>
        </a:p>
        <a:p>
          <a:pPr lvl="0" algn="l" defTabSz="889000">
            <a:lnSpc>
              <a:spcPct val="90000"/>
            </a:lnSpc>
            <a:spcBef>
              <a:spcPct val="0"/>
            </a:spcBef>
            <a:spcAft>
              <a:spcPts val="0"/>
            </a:spcAft>
          </a:pPr>
          <a:r>
            <a:rPr lang="en-US" sz="2000" kern="1200" dirty="0"/>
            <a:t>First Security Bank Ltd., Dhaka, Bangladesh</a:t>
          </a:r>
          <a:endParaRPr lang="en-MY" sz="2000" kern="1200" dirty="0"/>
        </a:p>
      </dsp:txBody>
      <dsp:txXfrm>
        <a:off x="518938" y="4483631"/>
        <a:ext cx="8089703" cy="690027"/>
      </dsp:txXfrm>
    </dsp:sp>
    <dsp:sp modelId="{EA628201-F501-4858-BBE4-407B9006FBBD}">
      <dsp:nvSpPr>
        <dsp:cNvPr id="0" name=""/>
        <dsp:cNvSpPr/>
      </dsp:nvSpPr>
      <dsp:spPr>
        <a:xfrm>
          <a:off x="72326" y="4480094"/>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1613446" y="1395"/>
          <a:ext cx="5149643" cy="126542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017" tIns="133350" rIns="248920" bIns="133350" numCol="1" spcCol="1270" anchor="ctr" anchorCtr="0">
          <a:noAutofit/>
        </a:bodyPr>
        <a:lstStyle/>
        <a:p>
          <a:pPr lvl="0" algn="ctr" defTabSz="1555750" rtl="0">
            <a:lnSpc>
              <a:spcPct val="90000"/>
            </a:lnSpc>
            <a:spcBef>
              <a:spcPct val="0"/>
            </a:spcBef>
            <a:spcAft>
              <a:spcPct val="35000"/>
            </a:spcAft>
          </a:pPr>
          <a:r>
            <a:rPr lang="en-GB" sz="3500" b="0" kern="1200" dirty="0"/>
            <a:t>Introduction to Cloud</a:t>
          </a:r>
          <a:endParaRPr lang="en-GB" sz="3500" kern="1200" dirty="0"/>
        </a:p>
      </dsp:txBody>
      <dsp:txXfrm rot="10800000">
        <a:off x="1929802" y="1395"/>
        <a:ext cx="4833287" cy="1265423"/>
      </dsp:txXfrm>
    </dsp:sp>
    <dsp:sp modelId="{F740CD8D-ECEB-B646-B551-7EF4EEF0B813}">
      <dsp:nvSpPr>
        <dsp:cNvPr id="0" name=""/>
        <dsp:cNvSpPr/>
      </dsp:nvSpPr>
      <dsp:spPr>
        <a:xfrm>
          <a:off x="980734" y="1395"/>
          <a:ext cx="1265423" cy="1265423"/>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1613446" y="1644557"/>
          <a:ext cx="5149643" cy="126542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017" tIns="133350" rIns="248920" bIns="133350" numCol="1" spcCol="1270" anchor="ctr" anchorCtr="0">
          <a:noAutofit/>
        </a:bodyPr>
        <a:lstStyle/>
        <a:p>
          <a:pPr lvl="0" algn="ctr" defTabSz="1555750" rtl="0">
            <a:lnSpc>
              <a:spcPct val="90000"/>
            </a:lnSpc>
            <a:spcBef>
              <a:spcPct val="0"/>
            </a:spcBef>
            <a:spcAft>
              <a:spcPct val="35000"/>
            </a:spcAft>
          </a:pPr>
          <a:r>
            <a:rPr lang="en-US" sz="3500" b="0" kern="1200"/>
            <a:t>Introduction to Networking</a:t>
          </a:r>
          <a:endParaRPr lang="en-US" sz="3500" kern="1200"/>
        </a:p>
      </dsp:txBody>
      <dsp:txXfrm rot="10800000">
        <a:off x="1929802" y="1644557"/>
        <a:ext cx="4833287" cy="1265423"/>
      </dsp:txXfrm>
    </dsp:sp>
    <dsp:sp modelId="{F5B3C22C-1AE5-6B46-B847-77C40629EEEE}">
      <dsp:nvSpPr>
        <dsp:cNvPr id="0" name=""/>
        <dsp:cNvSpPr/>
      </dsp:nvSpPr>
      <dsp:spPr>
        <a:xfrm>
          <a:off x="980734" y="1644557"/>
          <a:ext cx="1265423" cy="1265423"/>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6AEBCE5-D317-4E69-9575-4DB07B84E2F5}">
      <dsp:nvSpPr>
        <dsp:cNvPr id="0" name=""/>
        <dsp:cNvSpPr/>
      </dsp:nvSpPr>
      <dsp:spPr>
        <a:xfrm rot="10800000">
          <a:off x="1613446" y="3287719"/>
          <a:ext cx="5149643" cy="126542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017" tIns="133350" rIns="248920" bIns="133350" numCol="1" spcCol="1270" anchor="ctr" anchorCtr="0">
          <a:noAutofit/>
        </a:bodyPr>
        <a:lstStyle/>
        <a:p>
          <a:pPr lvl="0" algn="ctr" defTabSz="1555750" rtl="0">
            <a:lnSpc>
              <a:spcPct val="90000"/>
            </a:lnSpc>
            <a:spcBef>
              <a:spcPct val="0"/>
            </a:spcBef>
            <a:spcAft>
              <a:spcPct val="35000"/>
            </a:spcAft>
          </a:pPr>
          <a:r>
            <a:rPr lang="en-US" sz="3500" b="0" kern="1200"/>
            <a:t>Introduction to Networking</a:t>
          </a:r>
          <a:endParaRPr lang="en-US" sz="3500" kern="1200"/>
        </a:p>
      </dsp:txBody>
      <dsp:txXfrm rot="10800000">
        <a:off x="1929802" y="3287719"/>
        <a:ext cx="4833287" cy="1265423"/>
      </dsp:txXfrm>
    </dsp:sp>
    <dsp:sp modelId="{A28507CA-030A-47F4-8AF4-E9EBD0FA91AB}">
      <dsp:nvSpPr>
        <dsp:cNvPr id="0" name=""/>
        <dsp:cNvSpPr/>
      </dsp:nvSpPr>
      <dsp:spPr>
        <a:xfrm>
          <a:off x="980734" y="3287719"/>
          <a:ext cx="1265423" cy="1265423"/>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5/29/2019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Before I move to my talk I would like to show my biography. ….. </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A13960E7-D080-4CD8-A992-247692C10BDA}" type="slidenum">
              <a:rPr lang="en-US" altLang="ja-JP"/>
              <a:pPr/>
              <a:t>3</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Before I move to my talk I would like to show my biography. ….. </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966550F6-A8BD-4F5E-A201-F01AEA13E343}" type="slidenum">
              <a:rPr lang="en-US" altLang="ja-JP"/>
              <a:pPr/>
              <a:t>4</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0412E9-256A-401F-89A5-3F78F58B3333}"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412E9-256A-401F-89A5-3F78F58B3333}"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412E9-256A-401F-89A5-3F78F58B3333}"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412E9-256A-401F-89A5-3F78F58B3333}"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0412E9-256A-401F-89A5-3F78F58B3333}"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0412E9-256A-401F-89A5-3F78F58B3333}"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0412E9-256A-401F-89A5-3F78F58B3333}"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5/29/2019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a:t>Cloud Computing CSE 487</a:t>
            </a:r>
            <a:br>
              <a:rPr lang="en-US" sz="4000" dirty="0"/>
            </a:br>
            <a:r>
              <a:rPr lang="en-US" sz="4000" dirty="0"/>
              <a:t>-Introduction to Cloud Computing-</a:t>
            </a:r>
          </a:p>
        </p:txBody>
      </p:sp>
      <p:sp>
        <p:nvSpPr>
          <p:cNvPr id="3" name="Subtitle 2"/>
          <p:cNvSpPr>
            <a:spLocks noGrp="1"/>
          </p:cNvSpPr>
          <p:nvPr>
            <p:ph type="subTitle" idx="1"/>
          </p:nvPr>
        </p:nvSpPr>
        <p:spPr>
          <a:xfrm>
            <a:off x="1028700" y="3886200"/>
            <a:ext cx="7124700" cy="2743200"/>
          </a:xfrm>
        </p:spPr>
        <p:txBody>
          <a:bodyPr>
            <a:normAutofit/>
          </a:bodyPr>
          <a:lstStyle/>
          <a:p>
            <a:pPr algn="r"/>
            <a:r>
              <a:rPr lang="en-US" sz="2800" b="1" dirty="0">
                <a:solidFill>
                  <a:schemeClr val="tx1"/>
                </a:solidFill>
              </a:rPr>
              <a:t>Prof. Dr. A.K.M. </a:t>
            </a:r>
            <a:r>
              <a:rPr lang="en-US" sz="2800" b="1" dirty="0" err="1">
                <a:solidFill>
                  <a:schemeClr val="tx1"/>
                </a:solidFill>
              </a:rPr>
              <a:t>Muzahidul</a:t>
            </a:r>
            <a:r>
              <a:rPr lang="en-US" sz="2800" b="1" dirty="0">
                <a:solidFill>
                  <a:schemeClr val="tx1"/>
                </a:solidFill>
              </a:rPr>
              <a:t> Islam</a:t>
            </a:r>
          </a:p>
          <a:p>
            <a:pPr algn="r"/>
            <a:r>
              <a:rPr lang="en-US" sz="2800" dirty="0">
                <a:solidFill>
                  <a:schemeClr val="tx1"/>
                </a:solidFill>
              </a:rPr>
              <a:t>Computer Science &amp; Engineering (CSE)</a:t>
            </a:r>
          </a:p>
          <a:p>
            <a:pPr algn="r"/>
            <a:r>
              <a:rPr lang="en-US" sz="2800" dirty="0">
                <a:solidFill>
                  <a:schemeClr val="tx1"/>
                </a:solidFill>
              </a:rPr>
              <a:t>United International University (UIU)</a:t>
            </a:r>
          </a:p>
          <a:p>
            <a:pPr algn="r"/>
            <a:endParaRPr lang="en-US" sz="2800" dirty="0">
              <a:solidFill>
                <a:schemeClr val="tx1"/>
              </a:solidFill>
            </a:endParaRPr>
          </a:p>
          <a:p>
            <a:r>
              <a:rPr lang="en-US" sz="2800" b="1" dirty="0">
                <a:solidFill>
                  <a:schemeClr val="tx1"/>
                </a:solidFill>
              </a:rPr>
              <a:t>Summer 2019 </a:t>
            </a: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61075"/>
            <a:ext cx="1676400" cy="152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a:stretch>
            <a:fillRect/>
          </a:stretch>
        </p:blipFill>
        <p:spPr>
          <a:xfrm>
            <a:off x="3352800" y="381000"/>
            <a:ext cx="3962400" cy="1642745"/>
          </a:xfrm>
          <a:prstGeom prst="rect">
            <a:avLst/>
          </a:prstGeom>
        </p:spPr>
      </p:pic>
    </p:spTree>
    <p:extLst>
      <p:ext uri="{BB962C8B-B14F-4D97-AF65-F5344CB8AC3E}">
        <p14:creationId xmlns:p14="http://schemas.microsoft.com/office/powerpoint/2010/main" val="11112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BCC01-5EA0-4DE8-B075-2759185F4BF3}"/>
              </a:ext>
            </a:extLst>
          </p:cNvPr>
          <p:cNvSpPr>
            <a:spLocks noGrp="1"/>
          </p:cNvSpPr>
          <p:nvPr>
            <p:ph type="title"/>
          </p:nvPr>
        </p:nvSpPr>
        <p:spPr/>
        <p:txBody>
          <a:bodyPr/>
          <a:lstStyle/>
          <a:p>
            <a:r>
              <a:rPr lang="en-US" dirty="0"/>
              <a:t>Why Cloud?</a:t>
            </a:r>
          </a:p>
        </p:txBody>
      </p:sp>
      <p:sp>
        <p:nvSpPr>
          <p:cNvPr id="3" name="Content Placeholder 2">
            <a:extLst>
              <a:ext uri="{FF2B5EF4-FFF2-40B4-BE49-F238E27FC236}">
                <a16:creationId xmlns:a16="http://schemas.microsoft.com/office/drawing/2014/main" xmlns="" id="{22219027-4775-4AA7-893B-06055D97481F}"/>
              </a:ext>
            </a:extLst>
          </p:cNvPr>
          <p:cNvSpPr>
            <a:spLocks noGrp="1"/>
          </p:cNvSpPr>
          <p:nvPr>
            <p:ph idx="1"/>
          </p:nvPr>
        </p:nvSpPr>
        <p:spPr>
          <a:xfrm>
            <a:off x="457200" y="1600200"/>
            <a:ext cx="8229600" cy="4983162"/>
          </a:xfrm>
        </p:spPr>
        <p:txBody>
          <a:bodyPr>
            <a:normAutofit fontScale="92500" lnSpcReduction="10000"/>
          </a:bodyPr>
          <a:lstStyle/>
          <a:p>
            <a:r>
              <a:rPr lang="en-US" dirty="0"/>
              <a:t>Before Cloud Computing:</a:t>
            </a:r>
          </a:p>
          <a:p>
            <a:pPr lvl="1"/>
            <a:r>
              <a:rPr lang="en-US" dirty="0"/>
              <a:t>Suppose you want to host a website, the following things that you need to do</a:t>
            </a:r>
          </a:p>
          <a:p>
            <a:pPr lvl="2"/>
            <a:r>
              <a:rPr lang="en-US" b="1" dirty="0">
                <a:solidFill>
                  <a:srgbClr val="FF0000"/>
                </a:solidFill>
              </a:rPr>
              <a:t>Buy a stack of servers </a:t>
            </a:r>
            <a:r>
              <a:rPr lang="en-US" dirty="0"/>
              <a:t>: Servers are usually very expensive, thus one end up paying a lot of money</a:t>
            </a:r>
          </a:p>
          <a:p>
            <a:pPr lvl="2"/>
            <a:r>
              <a:rPr lang="en-US" b="1" dirty="0">
                <a:solidFill>
                  <a:srgbClr val="FF0000"/>
                </a:solidFill>
              </a:rPr>
              <a:t>Monitoring and Maintain Servers : </a:t>
            </a:r>
            <a:r>
              <a:rPr lang="en-US" dirty="0"/>
              <a:t>Hire engineers or technicians to maintain the serves.</a:t>
            </a:r>
          </a:p>
          <a:p>
            <a:pPr lvl="2"/>
            <a:r>
              <a:rPr lang="en-US" b="1" dirty="0">
                <a:solidFill>
                  <a:srgbClr val="FF0000"/>
                </a:solidFill>
              </a:rPr>
              <a:t>High Traffic, then install more serves : </a:t>
            </a:r>
            <a:r>
              <a:rPr lang="en-US" dirty="0"/>
              <a:t>To handle higher data traffic it is required that extra devices are deployed.</a:t>
            </a:r>
          </a:p>
          <a:p>
            <a:pPr lvl="1"/>
            <a:r>
              <a:rPr lang="en-US" b="1" dirty="0">
                <a:solidFill>
                  <a:srgbClr val="0070C0"/>
                </a:solidFill>
              </a:rPr>
              <a:t>Disadvantages</a:t>
            </a:r>
          </a:p>
          <a:p>
            <a:pPr lvl="2"/>
            <a:r>
              <a:rPr lang="en-US" dirty="0"/>
              <a:t>Setup is very expensive</a:t>
            </a:r>
          </a:p>
          <a:p>
            <a:pPr lvl="2"/>
            <a:r>
              <a:rPr lang="en-US" dirty="0"/>
              <a:t>Troubleshooting problems are tedious</a:t>
            </a:r>
          </a:p>
          <a:p>
            <a:pPr lvl="2"/>
            <a:r>
              <a:rPr lang="en-US" dirty="0"/>
              <a:t>Since traffic may vary, most of the time the server is idle</a:t>
            </a:r>
          </a:p>
        </p:txBody>
      </p:sp>
    </p:spTree>
    <p:extLst>
      <p:ext uri="{BB962C8B-B14F-4D97-AF65-F5344CB8AC3E}">
        <p14:creationId xmlns:p14="http://schemas.microsoft.com/office/powerpoint/2010/main" val="1719596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A7B71-E43D-47E9-BD5E-62A2A3C3FACE}"/>
              </a:ext>
            </a:extLst>
          </p:cNvPr>
          <p:cNvSpPr>
            <a:spLocks noGrp="1"/>
          </p:cNvSpPr>
          <p:nvPr>
            <p:ph type="title"/>
          </p:nvPr>
        </p:nvSpPr>
        <p:spPr/>
        <p:txBody>
          <a:bodyPr/>
          <a:lstStyle/>
          <a:p>
            <a:r>
              <a:rPr lang="en-US" dirty="0"/>
              <a:t>What is Cloud?</a:t>
            </a:r>
          </a:p>
        </p:txBody>
      </p:sp>
      <p:sp>
        <p:nvSpPr>
          <p:cNvPr id="3" name="Content Placeholder 2">
            <a:extLst>
              <a:ext uri="{FF2B5EF4-FFF2-40B4-BE49-F238E27FC236}">
                <a16:creationId xmlns:a16="http://schemas.microsoft.com/office/drawing/2014/main" xmlns="" id="{54D97059-4C39-4B30-B843-B26499A41F7E}"/>
              </a:ext>
            </a:extLst>
          </p:cNvPr>
          <p:cNvSpPr>
            <a:spLocks noGrp="1"/>
          </p:cNvSpPr>
          <p:nvPr>
            <p:ph idx="1"/>
          </p:nvPr>
        </p:nvSpPr>
        <p:spPr/>
        <p:txBody>
          <a:bodyPr/>
          <a:lstStyle/>
          <a:p>
            <a:r>
              <a:rPr lang="en-US" dirty="0"/>
              <a:t>It has a huge space that is available online for usage</a:t>
            </a:r>
          </a:p>
          <a:p>
            <a:r>
              <a:rPr lang="en-US" dirty="0"/>
              <a:t>It is a collection of data centers that host application and store data</a:t>
            </a:r>
          </a:p>
          <a:p>
            <a:pPr lvl="1"/>
            <a:r>
              <a:rPr lang="en-US" dirty="0"/>
              <a:t>Make sure that one can manage all of his/her applications, recourses, etc. combining all data centers through a network and</a:t>
            </a:r>
          </a:p>
          <a:p>
            <a:pPr lvl="1"/>
            <a:r>
              <a:rPr lang="en-US" dirty="0"/>
              <a:t>Give you control to use these resources and mange them properly.</a:t>
            </a:r>
          </a:p>
        </p:txBody>
      </p:sp>
    </p:spTree>
    <p:extLst>
      <p:ext uri="{BB962C8B-B14F-4D97-AF65-F5344CB8AC3E}">
        <p14:creationId xmlns:p14="http://schemas.microsoft.com/office/powerpoint/2010/main" val="424949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normAutofit/>
          </a:bodyPr>
          <a:lstStyle/>
          <a:p>
            <a:r>
              <a:rPr lang="en-US" altLang="en-US" dirty="0"/>
              <a:t>Cloud Computing</a:t>
            </a:r>
          </a:p>
        </p:txBody>
      </p:sp>
      <p:sp>
        <p:nvSpPr>
          <p:cNvPr id="3" name="2 Marcador de contenido"/>
          <p:cNvSpPr>
            <a:spLocks noGrp="1"/>
          </p:cNvSpPr>
          <p:nvPr>
            <p:ph idx="1"/>
          </p:nvPr>
        </p:nvSpPr>
        <p:spPr>
          <a:xfrm>
            <a:off x="485775" y="1514474"/>
            <a:ext cx="8537575" cy="4657725"/>
          </a:xfrm>
        </p:spPr>
        <p:txBody>
          <a:bodyPr>
            <a:normAutofit fontScale="92500"/>
          </a:bodyPr>
          <a:lstStyle/>
          <a:p>
            <a:pPr>
              <a:defRPr/>
            </a:pPr>
            <a:r>
              <a:rPr lang="en-US" sz="2400" dirty="0"/>
              <a:t>Uses Internet technologies to offer scalable and  elastic services. </a:t>
            </a:r>
          </a:p>
          <a:p>
            <a:pPr>
              <a:buFont typeface="Wingdings" pitchFamily="2" charset="2"/>
              <a:buNone/>
              <a:defRPr/>
            </a:pPr>
            <a:r>
              <a:rPr lang="en-US" sz="2400" dirty="0"/>
              <a:t>     The term “elastic computing” refers to the ability of </a:t>
            </a:r>
            <a:r>
              <a:rPr lang="en-US" sz="2400" i="1" dirty="0"/>
              <a:t>dynamically acquiring computing resources</a:t>
            </a:r>
            <a:r>
              <a:rPr lang="en-US" sz="2400" dirty="0"/>
              <a:t> and  supporting a variable workload.</a:t>
            </a:r>
          </a:p>
          <a:p>
            <a:pPr>
              <a:buFont typeface="Wingdings" pitchFamily="2" charset="2"/>
              <a:buNone/>
              <a:defRPr/>
            </a:pPr>
            <a:endParaRPr lang="en-US" sz="2400" dirty="0"/>
          </a:p>
          <a:p>
            <a:pPr>
              <a:defRPr/>
            </a:pPr>
            <a:r>
              <a:rPr lang="en-US" sz="2400" dirty="0"/>
              <a:t>The resources used for these services can be metered and </a:t>
            </a:r>
          </a:p>
          <a:p>
            <a:pPr>
              <a:buFont typeface="Wingdings" pitchFamily="2" charset="2"/>
              <a:buNone/>
              <a:defRPr/>
            </a:pPr>
            <a:r>
              <a:rPr lang="en-US" sz="2400" dirty="0"/>
              <a:t>     the </a:t>
            </a:r>
            <a:r>
              <a:rPr lang="en-US" sz="2400" i="1" dirty="0"/>
              <a:t>users can be charged only for the resources they used</a:t>
            </a:r>
            <a:r>
              <a:rPr lang="en-US" sz="2400" dirty="0"/>
              <a:t>.</a:t>
            </a:r>
          </a:p>
          <a:p>
            <a:pPr>
              <a:buFont typeface="Wingdings" pitchFamily="2" charset="2"/>
              <a:buNone/>
              <a:defRPr/>
            </a:pPr>
            <a:endParaRPr lang="en-US" sz="2400" dirty="0"/>
          </a:p>
          <a:p>
            <a:pPr>
              <a:defRPr/>
            </a:pPr>
            <a:r>
              <a:rPr lang="en-US" sz="2400" dirty="0"/>
              <a:t>The maintenance and security are ensured by service providers.</a:t>
            </a:r>
          </a:p>
          <a:p>
            <a:pPr>
              <a:buFont typeface="Wingdings" pitchFamily="2" charset="2"/>
              <a:buNone/>
              <a:defRPr/>
            </a:pPr>
            <a:endParaRPr lang="en-US" sz="2400" dirty="0"/>
          </a:p>
          <a:p>
            <a:pPr>
              <a:defRPr/>
            </a:pPr>
            <a:r>
              <a:rPr lang="en-US" sz="2400" dirty="0"/>
              <a:t>The service providers can operate more efficiently due to </a:t>
            </a:r>
          </a:p>
          <a:p>
            <a:pPr>
              <a:buFont typeface="Wingdings" pitchFamily="2" charset="2"/>
              <a:buNone/>
              <a:defRPr/>
            </a:pPr>
            <a:r>
              <a:rPr lang="en-US" sz="2400" dirty="0"/>
              <a:t>     specialization and centralization.</a:t>
            </a:r>
          </a:p>
          <a:p>
            <a:pPr marL="0" indent="0">
              <a:buFont typeface="Wingdings" pitchFamily="2" charset="2"/>
              <a:buNone/>
              <a:defRPr/>
            </a:pPr>
            <a:endParaRPr lang="en-US" sz="3600" dirty="0"/>
          </a:p>
        </p:txBody>
      </p:sp>
      <p:sp>
        <p:nvSpPr>
          <p:cNvPr id="10244"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AC143303-C64A-4DC6-868C-6FEC51C0B9DC}" type="slidenum">
              <a:rPr lang="en-US" altLang="en-US" sz="1200">
                <a:latin typeface="Arial Black" pitchFamily="34" charset="0"/>
              </a:rPr>
              <a:pPr/>
              <a:t>12</a:t>
            </a:fld>
            <a:endParaRPr lang="en-US" altLang="en-US" sz="1200">
              <a:latin typeface="Arial Black" pitchFamily="34" charset="0"/>
            </a:endParaRPr>
          </a:p>
        </p:txBody>
      </p:sp>
      <p:sp>
        <p:nvSpPr>
          <p:cNvPr id="9221"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9222"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883957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altLang="en-US" dirty="0"/>
              <a:t>Cloud computing (cont’d)</a:t>
            </a:r>
          </a:p>
        </p:txBody>
      </p:sp>
      <p:sp>
        <p:nvSpPr>
          <p:cNvPr id="11267" name="Content Placeholder 2"/>
          <p:cNvSpPr>
            <a:spLocks noGrp="1"/>
          </p:cNvSpPr>
          <p:nvPr>
            <p:ph idx="1"/>
          </p:nvPr>
        </p:nvSpPr>
        <p:spPr>
          <a:xfrm>
            <a:off x="457200" y="1524000"/>
            <a:ext cx="8477250" cy="4343400"/>
          </a:xfrm>
        </p:spPr>
        <p:txBody>
          <a:bodyPr>
            <a:normAutofit lnSpcReduction="10000"/>
          </a:bodyPr>
          <a:lstStyle/>
          <a:p>
            <a:r>
              <a:rPr lang="en-US" altLang="en-US" sz="2400" dirty="0"/>
              <a:t>Lower costs for the cloud service provider are past to the cloud users.</a:t>
            </a:r>
          </a:p>
          <a:p>
            <a:pPr>
              <a:buFont typeface="Wingdings" pitchFamily="2" charset="2"/>
              <a:buNone/>
            </a:pPr>
            <a:endParaRPr lang="en-US" altLang="en-US" sz="2400" dirty="0"/>
          </a:p>
          <a:p>
            <a:r>
              <a:rPr lang="en-US" altLang="en-US" sz="2400" dirty="0"/>
              <a:t>Data is stored: </a:t>
            </a:r>
          </a:p>
          <a:p>
            <a:pPr lvl="1"/>
            <a:r>
              <a:rPr lang="en-US" altLang="en-US" sz="3200" dirty="0"/>
              <a:t>closer to the site where it is used.</a:t>
            </a:r>
          </a:p>
          <a:p>
            <a:pPr lvl="1"/>
            <a:r>
              <a:rPr lang="en-US" altLang="en-US" sz="3200" dirty="0"/>
              <a:t> in a device and in a  location-independent manner.</a:t>
            </a:r>
          </a:p>
          <a:p>
            <a:pPr lvl="1">
              <a:buFont typeface="Wingdings" pitchFamily="2" charset="2"/>
              <a:buNone/>
            </a:pPr>
            <a:endParaRPr lang="en-US" altLang="en-US" sz="3200" dirty="0"/>
          </a:p>
          <a:p>
            <a:r>
              <a:rPr lang="en-US" altLang="en-US" sz="2400" dirty="0"/>
              <a:t>The data storage strategy can increase reliability, as well as security, and can lower communication costs.</a:t>
            </a:r>
          </a:p>
        </p:txBody>
      </p:sp>
      <p:sp>
        <p:nvSpPr>
          <p:cNvPr id="10244"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DB447D3B-9E10-4610-9FD5-33D080E628DF}" type="slidenum">
              <a:rPr lang="en-US" altLang="en-US" sz="1200">
                <a:latin typeface="Arial Black" pitchFamily="34" charset="0"/>
              </a:rPr>
              <a:pPr/>
              <a:t>13</a:t>
            </a:fld>
            <a:endParaRPr lang="en-US" altLang="en-US" sz="1200">
              <a:latin typeface="Arial Black" pitchFamily="34" charset="0"/>
            </a:endParaRPr>
          </a:p>
        </p:txBody>
      </p:sp>
      <p:sp>
        <p:nvSpPr>
          <p:cNvPr id="10246"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899569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E8D76-36EE-4881-B1F4-2AE4CE68CC52}"/>
              </a:ext>
            </a:extLst>
          </p:cNvPr>
          <p:cNvSpPr>
            <a:spLocks noGrp="1"/>
          </p:cNvSpPr>
          <p:nvPr>
            <p:ph type="title"/>
          </p:nvPr>
        </p:nvSpPr>
        <p:spPr/>
        <p:txBody>
          <a:bodyPr/>
          <a:lstStyle/>
          <a:p>
            <a:r>
              <a:rPr lang="en-US" dirty="0"/>
              <a:t>Brief history</a:t>
            </a:r>
          </a:p>
        </p:txBody>
      </p:sp>
      <p:sp>
        <p:nvSpPr>
          <p:cNvPr id="3" name="Content Placeholder 2">
            <a:extLst>
              <a:ext uri="{FF2B5EF4-FFF2-40B4-BE49-F238E27FC236}">
                <a16:creationId xmlns:a16="http://schemas.microsoft.com/office/drawing/2014/main" xmlns="" id="{873E6F77-1C05-42EE-8531-4AAF8F9D7651}"/>
              </a:ext>
            </a:extLst>
          </p:cNvPr>
          <p:cNvSpPr>
            <a:spLocks noGrp="1"/>
          </p:cNvSpPr>
          <p:nvPr>
            <p:ph idx="1"/>
          </p:nvPr>
        </p:nvSpPr>
        <p:spPr/>
        <p:txBody>
          <a:bodyPr>
            <a:normAutofit fontScale="92500" lnSpcReduction="20000"/>
          </a:bodyPr>
          <a:lstStyle/>
          <a:p>
            <a:r>
              <a:rPr lang="en-US" dirty="0"/>
              <a:t>Is cloud Computing New? </a:t>
            </a:r>
          </a:p>
          <a:p>
            <a:r>
              <a:rPr lang="en-US" dirty="0"/>
              <a:t>Time Sharing: 1970s </a:t>
            </a:r>
          </a:p>
          <a:p>
            <a:r>
              <a:rPr lang="en-US" dirty="0"/>
              <a:t>Large Distributed Data Centers 1980s-1990s </a:t>
            </a:r>
          </a:p>
          <a:p>
            <a:r>
              <a:rPr lang="en-US" dirty="0"/>
              <a:t>Internet Computing 2000-Present </a:t>
            </a:r>
          </a:p>
          <a:p>
            <a:r>
              <a:rPr lang="en-US" dirty="0"/>
              <a:t>What is new in cloud computing today? </a:t>
            </a:r>
          </a:p>
          <a:p>
            <a:pPr lvl="1"/>
            <a:r>
              <a:rPr lang="en-US" dirty="0"/>
              <a:t>Faster data communication</a:t>
            </a:r>
          </a:p>
          <a:p>
            <a:pPr lvl="1"/>
            <a:r>
              <a:rPr lang="en-US" dirty="0"/>
              <a:t>Faster and more reliable computing </a:t>
            </a:r>
          </a:p>
          <a:p>
            <a:pPr lvl="1"/>
            <a:r>
              <a:rPr lang="en-US" dirty="0"/>
              <a:t>Denser and cheaper storage </a:t>
            </a:r>
          </a:p>
          <a:p>
            <a:pPr lvl="1"/>
            <a:r>
              <a:rPr lang="en-US" dirty="0"/>
              <a:t>Newer Programming paradigms </a:t>
            </a:r>
          </a:p>
          <a:p>
            <a:pPr lvl="1"/>
            <a:r>
              <a:rPr lang="en-US" dirty="0"/>
              <a:t>Comprehensive Computational resource sharing</a:t>
            </a:r>
          </a:p>
        </p:txBody>
      </p:sp>
    </p:spTree>
    <p:extLst>
      <p:ext uri="{BB962C8B-B14F-4D97-AF65-F5344CB8AC3E}">
        <p14:creationId xmlns:p14="http://schemas.microsoft.com/office/powerpoint/2010/main" val="3102502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457200"/>
            <a:ext cx="8229600" cy="495300"/>
          </a:xfrm>
        </p:spPr>
        <p:txBody>
          <a:bodyPr>
            <a:noAutofit/>
          </a:bodyPr>
          <a:lstStyle/>
          <a:p>
            <a:r>
              <a:rPr lang="en-US" altLang="en-US" dirty="0"/>
              <a:t>Types of Clouds</a:t>
            </a:r>
          </a:p>
        </p:txBody>
      </p:sp>
      <p:sp>
        <p:nvSpPr>
          <p:cNvPr id="12291" name="Content Placeholder 2"/>
          <p:cNvSpPr>
            <a:spLocks noGrp="1"/>
          </p:cNvSpPr>
          <p:nvPr>
            <p:ph idx="1"/>
          </p:nvPr>
        </p:nvSpPr>
        <p:spPr>
          <a:xfrm>
            <a:off x="457200" y="1352550"/>
            <a:ext cx="8039100" cy="4743450"/>
          </a:xfrm>
        </p:spPr>
        <p:txBody>
          <a:bodyPr/>
          <a:lstStyle/>
          <a:p>
            <a:r>
              <a:rPr lang="en-US" altLang="en-US" sz="2000" b="1" dirty="0">
                <a:solidFill>
                  <a:srgbClr val="FF0000"/>
                </a:solidFill>
              </a:rPr>
              <a:t>Public Cloud </a:t>
            </a:r>
            <a:r>
              <a:rPr lang="en-US" altLang="en-US" sz="2000" dirty="0"/>
              <a:t>- the infrastructure is made available to the general public or a large industry group and is owned by the organization selling cloud services.</a:t>
            </a:r>
          </a:p>
          <a:p>
            <a:pPr>
              <a:buFont typeface="Wingdings" pitchFamily="2" charset="2"/>
              <a:buNone/>
            </a:pPr>
            <a:endParaRPr lang="en-US" altLang="en-US" sz="2000" dirty="0"/>
          </a:p>
          <a:p>
            <a:r>
              <a:rPr lang="en-US" altLang="en-US" sz="2000" b="1" dirty="0">
                <a:solidFill>
                  <a:srgbClr val="FF0000"/>
                </a:solidFill>
              </a:rPr>
              <a:t>Private Cloud </a:t>
            </a:r>
            <a:r>
              <a:rPr lang="en-US" altLang="en-US" sz="2000" dirty="0"/>
              <a:t>– the infrastructure is operated solely for an organization.</a:t>
            </a:r>
          </a:p>
          <a:p>
            <a:pPr>
              <a:buFont typeface="Wingdings" pitchFamily="2" charset="2"/>
              <a:buNone/>
            </a:pPr>
            <a:endParaRPr lang="en-US" altLang="en-US" sz="2000" dirty="0"/>
          </a:p>
          <a:p>
            <a:r>
              <a:rPr lang="en-US" altLang="en-US" sz="2000" b="1" dirty="0">
                <a:solidFill>
                  <a:srgbClr val="FF0000"/>
                </a:solidFill>
              </a:rPr>
              <a:t>Community Cloud </a:t>
            </a:r>
            <a:r>
              <a:rPr lang="en-US" altLang="en-US" sz="2000" dirty="0"/>
              <a:t>- the infrastructure is shared by several organizations and supports a community that has shared concerns.</a:t>
            </a:r>
          </a:p>
          <a:p>
            <a:pPr>
              <a:buFont typeface="Wingdings" pitchFamily="2" charset="2"/>
              <a:buNone/>
            </a:pPr>
            <a:endParaRPr lang="en-US" altLang="en-US" sz="2000" dirty="0"/>
          </a:p>
          <a:p>
            <a:r>
              <a:rPr lang="en-US" altLang="en-US" sz="2000" b="1" dirty="0">
                <a:solidFill>
                  <a:srgbClr val="FF0000"/>
                </a:solidFill>
              </a:rPr>
              <a:t>Hybrid Cloud </a:t>
            </a:r>
            <a:r>
              <a:rPr lang="en-US" altLang="en-US" sz="2000" dirty="0"/>
              <a:t>- composition of two or more clouds (public, private, or community) as unique entities but bound by standardized technology that enables data and application portability.</a:t>
            </a:r>
          </a:p>
        </p:txBody>
      </p:sp>
      <p:sp>
        <p:nvSpPr>
          <p:cNvPr id="1126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E47BC4AE-82F7-4972-BBB4-3ABB7879E86D}" type="slidenum">
              <a:rPr lang="en-US" altLang="en-US" sz="1200">
                <a:latin typeface="Arial Black" pitchFamily="34" charset="0"/>
              </a:rPr>
              <a:pPr/>
              <a:t>15</a:t>
            </a:fld>
            <a:endParaRPr lang="en-US" altLang="en-US" sz="1200">
              <a:latin typeface="Arial Black" pitchFamily="34" charset="0"/>
            </a:endParaRPr>
          </a:p>
        </p:txBody>
      </p:sp>
      <p:sp>
        <p:nvSpPr>
          <p:cNvPr id="11270"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825924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57200" y="457200"/>
            <a:ext cx="8229600" cy="923925"/>
          </a:xfrm>
        </p:spPr>
        <p:txBody>
          <a:bodyPr/>
          <a:lstStyle/>
          <a:p>
            <a:r>
              <a:rPr lang="en-US" altLang="en-US" sz="3200"/>
              <a:t>The “good” about cloud computing</a:t>
            </a:r>
          </a:p>
        </p:txBody>
      </p:sp>
      <p:sp>
        <p:nvSpPr>
          <p:cNvPr id="13315" name="2 Marcador de contenido"/>
          <p:cNvSpPr>
            <a:spLocks noGrp="1"/>
          </p:cNvSpPr>
          <p:nvPr>
            <p:ph idx="1"/>
          </p:nvPr>
        </p:nvSpPr>
        <p:spPr>
          <a:xfrm>
            <a:off x="495300" y="1447800"/>
            <a:ext cx="8086725" cy="4841875"/>
          </a:xfrm>
        </p:spPr>
        <p:txBody>
          <a:bodyPr/>
          <a:lstStyle/>
          <a:p>
            <a:r>
              <a:rPr lang="en-US" altLang="en-US" sz="2000"/>
              <a:t>Resources, such as CPU cycles, storage, network bandwidth, are shared.</a:t>
            </a:r>
          </a:p>
          <a:p>
            <a:pPr>
              <a:buFont typeface="Wingdings" pitchFamily="2" charset="2"/>
              <a:buNone/>
            </a:pPr>
            <a:endParaRPr lang="en-US" altLang="en-US" sz="2000"/>
          </a:p>
          <a:p>
            <a:r>
              <a:rPr lang="en-US" altLang="en-US" sz="2000"/>
              <a:t>When multiple applications share a system, their peak demands for resources are not synchronized thus, </a:t>
            </a:r>
            <a:r>
              <a:rPr lang="en-US" altLang="en-US" sz="2000" i="1"/>
              <a:t>multiplexing leads to a higher resource utilization</a:t>
            </a:r>
            <a:r>
              <a:rPr lang="en-US" altLang="en-US" sz="2000"/>
              <a:t>.</a:t>
            </a:r>
          </a:p>
          <a:p>
            <a:pPr>
              <a:buFont typeface="Wingdings" pitchFamily="2" charset="2"/>
              <a:buNone/>
            </a:pPr>
            <a:endParaRPr lang="en-US" altLang="en-US" sz="2000"/>
          </a:p>
          <a:p>
            <a:r>
              <a:rPr lang="en-US" altLang="en-US" sz="2000"/>
              <a:t>Resources can be aggregated to support data-intensive applications.</a:t>
            </a:r>
          </a:p>
          <a:p>
            <a:pPr>
              <a:buFont typeface="Wingdings" pitchFamily="2" charset="2"/>
              <a:buNone/>
            </a:pPr>
            <a:endParaRPr lang="en-US" altLang="en-US" sz="2000"/>
          </a:p>
          <a:p>
            <a:r>
              <a:rPr lang="en-US" altLang="en-US" sz="2000"/>
              <a:t>Data sharing facilitates collaborative activities. Many applications require multiple types of analysis of shared data sets and multiple decisions carried out by groups scattered around the globe.</a:t>
            </a:r>
          </a:p>
          <a:p>
            <a:endParaRPr lang="en-US" altLang="en-US"/>
          </a:p>
        </p:txBody>
      </p:sp>
      <p:sp>
        <p:nvSpPr>
          <p:cNvPr id="13316"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0871FECC-0C51-4D92-BD69-26A4C01CC23B}" type="slidenum">
              <a:rPr lang="en-US" altLang="en-US" sz="1200">
                <a:latin typeface="Arial Black" pitchFamily="34" charset="0"/>
              </a:rPr>
              <a:pPr/>
              <a:t>16</a:t>
            </a:fld>
            <a:endParaRPr lang="en-US" altLang="en-US" sz="1200">
              <a:latin typeface="Arial Black" pitchFamily="34" charset="0"/>
            </a:endParaRPr>
          </a:p>
        </p:txBody>
      </p:sp>
      <p:sp>
        <p:nvSpPr>
          <p:cNvPr id="12293"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2294"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52357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590550"/>
            <a:ext cx="8229600" cy="666750"/>
          </a:xfrm>
        </p:spPr>
        <p:txBody>
          <a:bodyPr/>
          <a:lstStyle/>
          <a:p>
            <a:r>
              <a:rPr lang="en-US" altLang="en-US" sz="3200"/>
              <a:t>More “good” about cloud computing</a:t>
            </a:r>
          </a:p>
        </p:txBody>
      </p:sp>
      <p:sp>
        <p:nvSpPr>
          <p:cNvPr id="14339" name="Content Placeholder 2"/>
          <p:cNvSpPr>
            <a:spLocks noGrp="1"/>
          </p:cNvSpPr>
          <p:nvPr>
            <p:ph idx="1"/>
          </p:nvPr>
        </p:nvSpPr>
        <p:spPr>
          <a:xfrm>
            <a:off x="457200" y="1676400"/>
            <a:ext cx="8229600" cy="4191000"/>
          </a:xfrm>
        </p:spPr>
        <p:txBody>
          <a:bodyPr/>
          <a:lstStyle/>
          <a:p>
            <a:r>
              <a:rPr lang="en-US" altLang="en-US" sz="2000" dirty="0"/>
              <a:t>Eliminates the initial investment costs for a private computing infrastructure and the maintenance and operation costs.</a:t>
            </a:r>
          </a:p>
          <a:p>
            <a:pPr>
              <a:buFont typeface="Wingdings" pitchFamily="2" charset="2"/>
              <a:buNone/>
            </a:pPr>
            <a:endParaRPr lang="en-US" altLang="en-US" sz="2000" dirty="0"/>
          </a:p>
          <a:p>
            <a:r>
              <a:rPr lang="en-US" altLang="en-US" sz="2000" b="1" dirty="0">
                <a:solidFill>
                  <a:srgbClr val="FF0000"/>
                </a:solidFill>
              </a:rPr>
              <a:t>Cost reduction</a:t>
            </a:r>
            <a:r>
              <a:rPr lang="en-US" altLang="en-US" sz="2000" dirty="0"/>
              <a:t>:  concentration of resources creates the opportunity to pay as you go for  computing.</a:t>
            </a:r>
          </a:p>
          <a:p>
            <a:pPr>
              <a:buFont typeface="Wingdings" pitchFamily="2" charset="2"/>
              <a:buNone/>
            </a:pPr>
            <a:endParaRPr lang="en-US" altLang="en-US" sz="2000" dirty="0"/>
          </a:p>
          <a:p>
            <a:r>
              <a:rPr lang="en-US" altLang="en-US" sz="2000" b="1" dirty="0">
                <a:solidFill>
                  <a:srgbClr val="FF0000"/>
                </a:solidFill>
              </a:rPr>
              <a:t>Elasticity</a:t>
            </a:r>
            <a:r>
              <a:rPr lang="en-US" altLang="en-US" sz="2000" dirty="0"/>
              <a:t>:  the ability to accommodate workloads with very large peak-to-average ratios.</a:t>
            </a:r>
          </a:p>
          <a:p>
            <a:pPr>
              <a:buFont typeface="Wingdings" pitchFamily="2" charset="2"/>
              <a:buNone/>
            </a:pPr>
            <a:endParaRPr lang="en-US" altLang="en-US" sz="2000" dirty="0"/>
          </a:p>
          <a:p>
            <a:r>
              <a:rPr lang="en-US" altLang="en-US" sz="2000" dirty="0">
                <a:solidFill>
                  <a:srgbClr val="FF0000"/>
                </a:solidFill>
              </a:rPr>
              <a:t>User convenience</a:t>
            </a:r>
            <a:r>
              <a:rPr lang="en-US" altLang="en-US" sz="2000" dirty="0"/>
              <a:t>:  virtualization allows users to operate in familiar environments rather than in idiosyncratic ones.</a:t>
            </a:r>
          </a:p>
          <a:p>
            <a:endParaRPr lang="en-US" altLang="en-US" dirty="0"/>
          </a:p>
        </p:txBody>
      </p:sp>
      <p:sp>
        <p:nvSpPr>
          <p:cNvPr id="13316"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43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DF0CE4C3-C0F9-4AD6-BB42-F29553BF44A7}" type="slidenum">
              <a:rPr lang="en-US" altLang="en-US" sz="1200">
                <a:latin typeface="Arial Black" pitchFamily="34" charset="0"/>
              </a:rPr>
              <a:pPr/>
              <a:t>17</a:t>
            </a:fld>
            <a:endParaRPr lang="en-US" altLang="en-US" sz="1200">
              <a:latin typeface="Arial Black" pitchFamily="34" charset="0"/>
            </a:endParaRPr>
          </a:p>
        </p:txBody>
      </p:sp>
      <p:sp>
        <p:nvSpPr>
          <p:cNvPr id="13318"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78350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542925" y="657225"/>
            <a:ext cx="7800975" cy="828675"/>
          </a:xfrm>
        </p:spPr>
        <p:txBody>
          <a:bodyPr>
            <a:normAutofit fontScale="90000"/>
          </a:bodyPr>
          <a:lstStyle/>
          <a:p>
            <a:r>
              <a:rPr lang="en-US" altLang="en-US" sz="3200"/>
              <a:t>Why cloud computing could be successful when other paradigms have failed?</a:t>
            </a:r>
          </a:p>
        </p:txBody>
      </p:sp>
      <p:sp>
        <p:nvSpPr>
          <p:cNvPr id="15363" name="2 Marcador de contenido"/>
          <p:cNvSpPr>
            <a:spLocks noGrp="1"/>
          </p:cNvSpPr>
          <p:nvPr>
            <p:ph idx="1"/>
          </p:nvPr>
        </p:nvSpPr>
        <p:spPr>
          <a:xfrm>
            <a:off x="238125" y="1838325"/>
            <a:ext cx="8905875" cy="4341813"/>
          </a:xfrm>
        </p:spPr>
        <p:txBody>
          <a:bodyPr/>
          <a:lstStyle/>
          <a:p>
            <a:r>
              <a:rPr lang="en-US" altLang="en-US" sz="2000"/>
              <a:t>It is in a better position to </a:t>
            </a:r>
            <a:r>
              <a:rPr lang="en-US" altLang="en-US" sz="2000" u="sng"/>
              <a:t>exploit recent advances </a:t>
            </a:r>
            <a:r>
              <a:rPr lang="en-US" altLang="en-US" sz="2000"/>
              <a:t>in software, networking, storage, and processor technologies promoted by the same companies who provide cloud services. </a:t>
            </a:r>
          </a:p>
          <a:p>
            <a:r>
              <a:rPr lang="en-US" altLang="en-US" sz="2000"/>
              <a:t>It is </a:t>
            </a:r>
            <a:r>
              <a:rPr lang="en-US" altLang="en-US" sz="2000" u="sng"/>
              <a:t>focused on enterprise computing</a:t>
            </a:r>
            <a:r>
              <a:rPr lang="en-US" altLang="en-US" sz="2000"/>
              <a:t>; its adoption by industrial organizations, financial institutions, government, and so on could have a huge impact on the economy. </a:t>
            </a:r>
          </a:p>
          <a:p>
            <a:r>
              <a:rPr lang="en-US" altLang="en-US" sz="2000"/>
              <a:t>A cloud consists of a </a:t>
            </a:r>
            <a:r>
              <a:rPr lang="en-US" altLang="en-US" sz="2000" u="sng"/>
              <a:t>homogeneous</a:t>
            </a:r>
            <a:r>
              <a:rPr lang="en-US" altLang="en-US" sz="2000"/>
              <a:t> set of hardware and software resources.</a:t>
            </a:r>
          </a:p>
          <a:p>
            <a:r>
              <a:rPr lang="en-US" altLang="en-US" sz="2000"/>
              <a:t>The resources are in a </a:t>
            </a:r>
            <a:r>
              <a:rPr lang="en-US" altLang="en-US" sz="2000" u="sng"/>
              <a:t>single</a:t>
            </a:r>
            <a:r>
              <a:rPr lang="en-US" altLang="en-US" sz="2000"/>
              <a:t> administrative domain (AD). Security, resource management, fault-tolerance, and quality of service are less challenging than in a heterogeneous environment with resources in multiple ADs.</a:t>
            </a:r>
          </a:p>
        </p:txBody>
      </p:sp>
      <p:sp>
        <p:nvSpPr>
          <p:cNvPr id="15364"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69650FCF-E627-47EB-AF4A-72BE5D853115}" type="slidenum">
              <a:rPr lang="en-US" altLang="en-US" sz="1200">
                <a:latin typeface="Arial Black" pitchFamily="34" charset="0"/>
              </a:rPr>
              <a:pPr/>
              <a:t>18</a:t>
            </a:fld>
            <a:endParaRPr lang="en-US" altLang="en-US" sz="1200">
              <a:latin typeface="Arial Black" pitchFamily="34" charset="0"/>
            </a:endParaRPr>
          </a:p>
        </p:txBody>
      </p:sp>
      <p:sp>
        <p:nvSpPr>
          <p:cNvPr id="14341"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4342"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643520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57200" y="657225"/>
            <a:ext cx="8229600" cy="417513"/>
          </a:xfrm>
        </p:spPr>
        <p:txBody>
          <a:bodyPr>
            <a:normAutofit fontScale="90000"/>
          </a:bodyPr>
          <a:lstStyle/>
          <a:p>
            <a:r>
              <a:rPr lang="en-US" altLang="en-US" sz="3200"/>
              <a:t>Challenges for cloud computing</a:t>
            </a:r>
          </a:p>
        </p:txBody>
      </p:sp>
      <p:sp>
        <p:nvSpPr>
          <p:cNvPr id="16387" name="2 Marcador de contenido"/>
          <p:cNvSpPr>
            <a:spLocks noGrp="1"/>
          </p:cNvSpPr>
          <p:nvPr>
            <p:ph idx="1"/>
          </p:nvPr>
        </p:nvSpPr>
        <p:spPr>
          <a:xfrm>
            <a:off x="466725" y="1562100"/>
            <a:ext cx="8020050" cy="3867150"/>
          </a:xfrm>
        </p:spPr>
        <p:txBody>
          <a:bodyPr/>
          <a:lstStyle/>
          <a:p>
            <a:r>
              <a:rPr lang="en-US" altLang="en-US" sz="2000"/>
              <a:t>Availability of service; what happens when the service provider cannot deliver?</a:t>
            </a:r>
          </a:p>
          <a:p>
            <a:pPr>
              <a:buFont typeface="Wingdings" pitchFamily="2" charset="2"/>
              <a:buNone/>
            </a:pPr>
            <a:endParaRPr lang="en-US" altLang="en-US" sz="2000"/>
          </a:p>
          <a:p>
            <a:r>
              <a:rPr lang="en-US" altLang="en-US" sz="2000"/>
              <a:t>Diversity of  services, data organization, user interfaces available at different service providers limit user mobility; once a customer is hooked to one provider it is hard to move to another. Standardization efforts at NIST!</a:t>
            </a:r>
          </a:p>
          <a:p>
            <a:pPr>
              <a:buFont typeface="Wingdings" pitchFamily="2" charset="2"/>
              <a:buNone/>
            </a:pPr>
            <a:endParaRPr lang="en-US" altLang="en-US" sz="2000"/>
          </a:p>
          <a:p>
            <a:r>
              <a:rPr lang="en-US" altLang="en-US" sz="2000"/>
              <a:t>Data confidentiality and auditability, a serious problem.</a:t>
            </a:r>
          </a:p>
          <a:p>
            <a:pPr>
              <a:buFont typeface="Wingdings" pitchFamily="2" charset="2"/>
              <a:buNone/>
            </a:pPr>
            <a:endParaRPr lang="en-US" altLang="en-US" sz="2000"/>
          </a:p>
          <a:p>
            <a:r>
              <a:rPr lang="en-US" altLang="en-US" sz="2000"/>
              <a:t>Data transfer bottleneck; many applications are data-intensive.</a:t>
            </a:r>
          </a:p>
        </p:txBody>
      </p:sp>
      <p:sp>
        <p:nvSpPr>
          <p:cNvPr id="16388"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E607A18D-FEA3-48E0-9901-5E279145EAFD}" type="slidenum">
              <a:rPr lang="en-US" altLang="en-US" sz="1200">
                <a:latin typeface="Arial Black" pitchFamily="34" charset="0"/>
              </a:rPr>
              <a:pPr/>
              <a:t>19</a:t>
            </a:fld>
            <a:endParaRPr lang="en-US" altLang="en-US" sz="1200">
              <a:latin typeface="Arial Black" pitchFamily="34" charset="0"/>
            </a:endParaRPr>
          </a:p>
        </p:txBody>
      </p:sp>
      <p:sp>
        <p:nvSpPr>
          <p:cNvPr id="15365"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5366"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459818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a:effectLst>
                  <a:outerShdw blurRad="38100" dist="38100" dir="2700000" algn="tl">
                    <a:srgbClr val="C0C0C0"/>
                  </a:outerShdw>
                </a:effectLst>
              </a:rPr>
              <a:t>Course Outline: Summary</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381000" y="1600200"/>
            <a:ext cx="8458200" cy="4800600"/>
          </a:xfrm>
        </p:spPr>
        <p:txBody>
          <a:bodyPr>
            <a:normAutofit/>
          </a:bodyPr>
          <a:lstStyle/>
          <a:p>
            <a:pPr marL="971550" lvl="1" indent="-514350">
              <a:buFont typeface="+mj-lt"/>
              <a:buAutoNum type="arabicPeriod"/>
            </a:pPr>
            <a:r>
              <a:rPr lang="en-US" altLang="en-US" dirty="0">
                <a:solidFill>
                  <a:srgbClr val="FF0000"/>
                </a:solidFill>
                <a:latin typeface="Trebuchet MS" pitchFamily="34" charset="0"/>
                <a:cs typeface="Trebuchet MS" pitchFamily="34" charset="0"/>
              </a:rPr>
              <a:t>   Topic 1: Introduction to Cloud Computing	        </a:t>
            </a:r>
          </a:p>
          <a:p>
            <a:pPr marL="971550" lvl="1" indent="-514350">
              <a:buFont typeface="+mj-lt"/>
              <a:buAutoNum type="arabicPeriod"/>
            </a:pPr>
            <a:r>
              <a:rPr lang="en-US" altLang="en-US" dirty="0">
                <a:solidFill>
                  <a:srgbClr val="0070C0"/>
                </a:solidFill>
                <a:latin typeface="Trebuchet MS" pitchFamily="34" charset="0"/>
                <a:cs typeface="Trebuchet MS" pitchFamily="34" charset="0"/>
              </a:rPr>
              <a:t>Topic 2: Parallel and Distributed System</a:t>
            </a:r>
          </a:p>
          <a:p>
            <a:pPr marL="1200150" lvl="1" indent="-742950">
              <a:buFont typeface="+mj-lt"/>
              <a:buAutoNum type="arabicPeriod"/>
            </a:pPr>
            <a:r>
              <a:rPr lang="en-US" altLang="en-US" dirty="0">
                <a:solidFill>
                  <a:srgbClr val="FF0000"/>
                </a:solidFill>
                <a:latin typeface="Trebuchet MS" pitchFamily="34" charset="0"/>
                <a:cs typeface="Trebuchet MS" pitchFamily="34" charset="0"/>
              </a:rPr>
              <a:t>Topic 3: Cloud Infrastructure </a:t>
            </a:r>
            <a:endParaRPr lang="en-US" altLang="en-US" dirty="0">
              <a:solidFill>
                <a:srgbClr val="0000FF"/>
              </a:solidFill>
              <a:latin typeface="Trebuchet MS" pitchFamily="34" charset="0"/>
              <a:cs typeface="Trebuchet MS" pitchFamily="34" charset="0"/>
            </a:endParaRPr>
          </a:p>
          <a:p>
            <a:pPr marL="1200150" lvl="1" indent="-742950">
              <a:buFont typeface="+mj-lt"/>
              <a:buAutoNum type="arabicPeriod"/>
            </a:pPr>
            <a:r>
              <a:rPr lang="en-US" altLang="en-US" dirty="0">
                <a:solidFill>
                  <a:srgbClr val="0070C0"/>
                </a:solidFill>
                <a:latin typeface="Trebuchet MS" pitchFamily="34" charset="0"/>
                <a:cs typeface="Trebuchet MS" pitchFamily="34" charset="0"/>
              </a:rPr>
              <a:t>Topic 4: Cloud Application</a:t>
            </a:r>
          </a:p>
          <a:p>
            <a:pPr marL="1200150" lvl="1" indent="-742950">
              <a:buFont typeface="+mj-lt"/>
              <a:buAutoNum type="arabicPeriod"/>
            </a:pPr>
            <a:r>
              <a:rPr lang="en-US" altLang="en-US" dirty="0">
                <a:solidFill>
                  <a:srgbClr val="FF0000"/>
                </a:solidFill>
                <a:latin typeface="Trebuchet MS" pitchFamily="34" charset="0"/>
                <a:cs typeface="Trebuchet MS" pitchFamily="34" charset="0"/>
              </a:rPr>
              <a:t>Topic 5: Virtualization</a:t>
            </a:r>
          </a:p>
          <a:p>
            <a:pPr marL="1200150" lvl="1" indent="-742950">
              <a:buFont typeface="+mj-lt"/>
              <a:buAutoNum type="arabicPeriod"/>
            </a:pPr>
            <a:r>
              <a:rPr lang="en-US" altLang="en-US" dirty="0">
                <a:solidFill>
                  <a:srgbClr val="0070C0"/>
                </a:solidFill>
                <a:latin typeface="Trebuchet MS" pitchFamily="34" charset="0"/>
                <a:cs typeface="Trebuchet MS" pitchFamily="34" charset="0"/>
              </a:rPr>
              <a:t>Topic 6: Cloud Security</a:t>
            </a:r>
          </a:p>
        </p:txBody>
      </p:sp>
    </p:spTree>
    <p:extLst>
      <p:ext uri="{BB962C8B-B14F-4D97-AF65-F5344CB8AC3E}">
        <p14:creationId xmlns:p14="http://schemas.microsoft.com/office/powerpoint/2010/main" val="385248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200"/>
              <a:t>More challenges</a:t>
            </a:r>
          </a:p>
        </p:txBody>
      </p:sp>
      <p:sp>
        <p:nvSpPr>
          <p:cNvPr id="17411" name="Content Placeholder 2"/>
          <p:cNvSpPr>
            <a:spLocks noGrp="1"/>
          </p:cNvSpPr>
          <p:nvPr>
            <p:ph idx="1"/>
          </p:nvPr>
        </p:nvSpPr>
        <p:spPr>
          <a:xfrm>
            <a:off x="457200" y="1419225"/>
            <a:ext cx="8229600" cy="4543425"/>
          </a:xfrm>
        </p:spPr>
        <p:txBody>
          <a:bodyPr/>
          <a:lstStyle/>
          <a:p>
            <a:r>
              <a:rPr lang="en-US" altLang="en-US" sz="2000"/>
              <a:t>Performance unpredictability, one of the consequences of resource sharing. </a:t>
            </a:r>
          </a:p>
          <a:p>
            <a:pPr lvl="1"/>
            <a:r>
              <a:rPr lang="en-US" altLang="en-US" sz="1800"/>
              <a:t>How to use resource virtualization and performance isolation for QoS guarantees?</a:t>
            </a:r>
          </a:p>
          <a:p>
            <a:pPr lvl="1"/>
            <a:r>
              <a:rPr lang="en-US" altLang="en-US" sz="1800"/>
              <a:t>How to support elasticity, the ability to scale up and down quickly?</a:t>
            </a:r>
          </a:p>
          <a:p>
            <a:pPr lvl="1">
              <a:buFont typeface="Wingdings" pitchFamily="2" charset="2"/>
              <a:buNone/>
            </a:pPr>
            <a:endParaRPr lang="en-US" altLang="en-US" sz="1800"/>
          </a:p>
          <a:p>
            <a:r>
              <a:rPr lang="en-US" altLang="en-US" sz="2000"/>
              <a:t>Resource management; </a:t>
            </a:r>
            <a:r>
              <a:rPr lang="en-US" altLang="en-US" sz="2000">
                <a:sym typeface="Wingdings" pitchFamily="2" charset="2"/>
              </a:rPr>
              <a:t> are self-organization and self-management  the solution?</a:t>
            </a:r>
          </a:p>
          <a:p>
            <a:pPr>
              <a:buFont typeface="Wingdings" pitchFamily="2" charset="2"/>
              <a:buNone/>
            </a:pPr>
            <a:endParaRPr lang="en-US" altLang="en-US" sz="2000">
              <a:sym typeface="Wingdings" pitchFamily="2" charset="2"/>
            </a:endParaRPr>
          </a:p>
          <a:p>
            <a:r>
              <a:rPr lang="en-US" altLang="en-US" sz="2000">
                <a:sym typeface="Wingdings" pitchFamily="2" charset="2"/>
              </a:rPr>
              <a:t>Security and confidentiality;  major concern.</a:t>
            </a:r>
          </a:p>
          <a:p>
            <a:pPr>
              <a:buFont typeface="Wingdings" pitchFamily="2" charset="2"/>
              <a:buNone/>
            </a:pPr>
            <a:endParaRPr lang="en-US" altLang="en-US" sz="2000">
              <a:sym typeface="Wingdings" pitchFamily="2" charset="2"/>
            </a:endParaRPr>
          </a:p>
          <a:p>
            <a:r>
              <a:rPr lang="en-US" altLang="en-US" sz="2000">
                <a:sym typeface="Wingdings" pitchFamily="2" charset="2"/>
              </a:rPr>
              <a:t>Addressing these  challenges provides good research opportunities!!</a:t>
            </a:r>
            <a:endParaRPr lang="en-US" altLang="en-US" sz="2000"/>
          </a:p>
          <a:p>
            <a:endParaRPr lang="en-US" altLang="en-US"/>
          </a:p>
          <a:p>
            <a:pPr>
              <a:buFont typeface="Wingdings" pitchFamily="2" charset="2"/>
              <a:buNone/>
            </a:pPr>
            <a:endParaRPr lang="en-US" altLang="en-US"/>
          </a:p>
        </p:txBody>
      </p:sp>
      <p:sp>
        <p:nvSpPr>
          <p:cNvPr id="1638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74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EDB61879-23C5-464B-B1AC-649F11C489F6}" type="slidenum">
              <a:rPr lang="en-US" altLang="en-US" sz="1200">
                <a:latin typeface="Arial Black" pitchFamily="34" charset="0"/>
              </a:rPr>
              <a:pPr/>
              <a:t>20</a:t>
            </a:fld>
            <a:endParaRPr lang="en-US" altLang="en-US" sz="1200">
              <a:latin typeface="Arial Black" pitchFamily="34" charset="0"/>
            </a:endParaRPr>
          </a:p>
        </p:txBody>
      </p:sp>
      <p:sp>
        <p:nvSpPr>
          <p:cNvPr id="16390"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632407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5"/>
          <p:cNvSpPr>
            <a:spLocks noGrp="1"/>
          </p:cNvSpPr>
          <p:nvPr>
            <p:ph type="title"/>
          </p:nvPr>
        </p:nvSpPr>
        <p:spPr>
          <a:xfrm>
            <a:off x="457200" y="647700"/>
            <a:ext cx="8229600" cy="609600"/>
          </a:xfrm>
        </p:spPr>
        <p:txBody>
          <a:bodyPr/>
          <a:lstStyle/>
          <a:p>
            <a:r>
              <a:rPr lang="en-US" altLang="en-US" sz="3200" dirty="0"/>
              <a:t>Cloud Delivery Models</a:t>
            </a:r>
          </a:p>
        </p:txBody>
      </p:sp>
      <p:sp>
        <p:nvSpPr>
          <p:cNvPr id="19459" name="Content Placeholder 6"/>
          <p:cNvSpPr>
            <a:spLocks noGrp="1"/>
          </p:cNvSpPr>
          <p:nvPr>
            <p:ph idx="1"/>
          </p:nvPr>
        </p:nvSpPr>
        <p:spPr>
          <a:xfrm>
            <a:off x="457200" y="4973143"/>
            <a:ext cx="8229600" cy="1748332"/>
          </a:xfrm>
        </p:spPr>
        <p:txBody>
          <a:bodyPr>
            <a:normAutofit/>
          </a:bodyPr>
          <a:lstStyle/>
          <a:p>
            <a:r>
              <a:rPr lang="en-US" altLang="en-US" sz="1600" dirty="0"/>
              <a:t>Software as a Service (SaaS)</a:t>
            </a:r>
          </a:p>
          <a:p>
            <a:pPr>
              <a:buFont typeface="Wingdings" pitchFamily="2" charset="2"/>
              <a:buNone/>
            </a:pPr>
            <a:endParaRPr lang="en-US" altLang="en-US" sz="1600" dirty="0"/>
          </a:p>
          <a:p>
            <a:r>
              <a:rPr lang="en-US" altLang="en-US" sz="1600" dirty="0"/>
              <a:t>Platform as a Service (PaaS)</a:t>
            </a:r>
          </a:p>
          <a:p>
            <a:pPr>
              <a:buFont typeface="Wingdings" pitchFamily="2" charset="2"/>
              <a:buNone/>
            </a:pPr>
            <a:endParaRPr lang="en-US" altLang="en-US" sz="1600" dirty="0"/>
          </a:p>
          <a:p>
            <a:r>
              <a:rPr lang="en-US" altLang="en-US" sz="1600" dirty="0"/>
              <a:t>Infrastructure as a Service (IaaS)</a:t>
            </a:r>
          </a:p>
        </p:txBody>
      </p:sp>
      <p:sp>
        <p:nvSpPr>
          <p:cNvPr id="1946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D9081495-8A40-419B-8122-EBE04527F422}" type="slidenum">
              <a:rPr lang="en-US" altLang="en-US" sz="1200">
                <a:latin typeface="Arial Black" pitchFamily="34" charset="0"/>
              </a:rPr>
              <a:pPr/>
              <a:t>21</a:t>
            </a:fld>
            <a:endParaRPr lang="en-US" altLang="en-US" sz="1200">
              <a:latin typeface="Arial Black" pitchFamily="34" charset="0"/>
            </a:endParaRPr>
          </a:p>
        </p:txBody>
      </p:sp>
      <p:pic>
        <p:nvPicPr>
          <p:cNvPr id="7170" name="Picture 2" descr="Image result for available cloud computing services">
            <a:extLst>
              <a:ext uri="{FF2B5EF4-FFF2-40B4-BE49-F238E27FC236}">
                <a16:creationId xmlns:a16="http://schemas.microsoft.com/office/drawing/2014/main" xmlns="" id="{512E07A4-B135-415E-83CC-EE4942706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59120"/>
            <a:ext cx="58864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835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95325"/>
            <a:ext cx="8229600" cy="466725"/>
          </a:xfrm>
        </p:spPr>
        <p:txBody>
          <a:bodyPr>
            <a:noAutofit/>
          </a:bodyPr>
          <a:lstStyle/>
          <a:p>
            <a:r>
              <a:rPr lang="en-US" altLang="en-US" dirty="0"/>
              <a:t>Software-as-a-Service (SaaS)</a:t>
            </a:r>
          </a:p>
        </p:txBody>
      </p:sp>
      <p:sp>
        <p:nvSpPr>
          <p:cNvPr id="20483" name="Content Placeholder 5"/>
          <p:cNvSpPr>
            <a:spLocks noGrp="1"/>
          </p:cNvSpPr>
          <p:nvPr>
            <p:ph idx="1"/>
          </p:nvPr>
        </p:nvSpPr>
        <p:spPr>
          <a:xfrm>
            <a:off x="457200" y="1524000"/>
            <a:ext cx="8229600" cy="4591050"/>
          </a:xfrm>
        </p:spPr>
        <p:txBody>
          <a:bodyPr/>
          <a:lstStyle/>
          <a:p>
            <a:r>
              <a:rPr lang="en-US" altLang="en-US" sz="2000"/>
              <a:t>Applications are supplied by the service provider.</a:t>
            </a:r>
          </a:p>
          <a:p>
            <a:r>
              <a:rPr lang="en-US" altLang="en-US" sz="2000"/>
              <a:t>The user does not manage or control the underlying cloud infrastructure or individual application capabilities. </a:t>
            </a:r>
          </a:p>
          <a:p>
            <a:r>
              <a:rPr lang="en-US" altLang="en-US" sz="2000"/>
              <a:t>Services offered include: </a:t>
            </a:r>
          </a:p>
          <a:p>
            <a:pPr lvl="1"/>
            <a:r>
              <a:rPr lang="en-US" altLang="en-US" sz="1800"/>
              <a:t>Enterprise services such as: workflow management, group-ware and collaborative, supply chain, communications, digital signature, customer relationship management (CRM), desktop software, financial management, geo-spatial, and search.</a:t>
            </a:r>
          </a:p>
          <a:p>
            <a:pPr lvl="1"/>
            <a:r>
              <a:rPr lang="en-US" altLang="en-US" sz="1800"/>
              <a:t>Web 2.0 applications such as: metadata management, social networking, blogs, wiki services, and portal services.</a:t>
            </a:r>
          </a:p>
          <a:p>
            <a:r>
              <a:rPr lang="en-US" altLang="en-US" sz="2000"/>
              <a:t>Not suitable for real-time applications or for those where data is not allowed to be hosted externally.</a:t>
            </a:r>
          </a:p>
          <a:p>
            <a:r>
              <a:rPr lang="en-US" altLang="en-US" sz="2000"/>
              <a:t>Examples: Gmail, Google search engine.</a:t>
            </a:r>
          </a:p>
          <a:p>
            <a:pPr lvl="1"/>
            <a:endParaRPr lang="en-US" altLang="en-US"/>
          </a:p>
        </p:txBody>
      </p:sp>
      <p:sp>
        <p:nvSpPr>
          <p:cNvPr id="19460" name="Footer Placeholder 2"/>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04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0BAC59EB-584C-475E-9144-A25E9C962DB0}" type="slidenum">
              <a:rPr lang="en-US" altLang="en-US" sz="1200">
                <a:latin typeface="Arial Black" pitchFamily="34" charset="0"/>
              </a:rPr>
              <a:pPr/>
              <a:t>22</a:t>
            </a:fld>
            <a:endParaRPr lang="en-US" altLang="en-US" sz="1200">
              <a:latin typeface="Arial Black" pitchFamily="34" charset="0"/>
            </a:endParaRPr>
          </a:p>
        </p:txBody>
      </p:sp>
      <p:sp>
        <p:nvSpPr>
          <p:cNvPr id="19462"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207046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04800"/>
            <a:ext cx="8229600" cy="952500"/>
          </a:xfrm>
        </p:spPr>
        <p:txBody>
          <a:bodyPr>
            <a:normAutofit/>
          </a:bodyPr>
          <a:lstStyle/>
          <a:p>
            <a:r>
              <a:rPr lang="en-US" altLang="en-US" dirty="0"/>
              <a:t>Platform-as-a-Service (PaaS)</a:t>
            </a:r>
          </a:p>
        </p:txBody>
      </p:sp>
      <p:sp>
        <p:nvSpPr>
          <p:cNvPr id="21507" name="Content Placeholder 2"/>
          <p:cNvSpPr>
            <a:spLocks noGrp="1"/>
          </p:cNvSpPr>
          <p:nvPr>
            <p:ph idx="1"/>
          </p:nvPr>
        </p:nvSpPr>
        <p:spPr>
          <a:xfrm>
            <a:off x="495300" y="1800225"/>
            <a:ext cx="8229600" cy="4524375"/>
          </a:xfrm>
        </p:spPr>
        <p:txBody>
          <a:bodyPr/>
          <a:lstStyle/>
          <a:p>
            <a:r>
              <a:rPr lang="en-US" altLang="en-US" sz="2000" dirty="0"/>
              <a:t>Allows a cloud user  to deploy consumer-created or acquired applications using programming languages and tools supported by the service provider.</a:t>
            </a:r>
          </a:p>
          <a:p>
            <a:r>
              <a:rPr lang="en-US" altLang="en-US" sz="2000" dirty="0"/>
              <a:t>The user:</a:t>
            </a:r>
          </a:p>
          <a:p>
            <a:pPr lvl="1"/>
            <a:r>
              <a:rPr lang="en-US" altLang="en-US" sz="1800" dirty="0"/>
              <a:t>Has control over the deployed applications and, possibly, application hosting environment configurations.</a:t>
            </a:r>
          </a:p>
          <a:p>
            <a:pPr lvl="1"/>
            <a:r>
              <a:rPr lang="en-US" altLang="en-US" sz="1800" dirty="0"/>
              <a:t>Does not manage or control the underlying cloud infrastructure including network, servers, operating systems, or storage. </a:t>
            </a:r>
          </a:p>
          <a:p>
            <a:r>
              <a:rPr lang="en-US" altLang="en-US" sz="2000" dirty="0"/>
              <a:t>Not particularly useful when: </a:t>
            </a:r>
          </a:p>
          <a:p>
            <a:pPr lvl="1"/>
            <a:r>
              <a:rPr lang="en-US" altLang="en-US" sz="1800" dirty="0"/>
              <a:t>The application must be portable.</a:t>
            </a:r>
          </a:p>
          <a:p>
            <a:pPr lvl="1"/>
            <a:r>
              <a:rPr lang="en-US" altLang="en-US" sz="1800" dirty="0"/>
              <a:t>Proprietary programming languages are used.</a:t>
            </a:r>
          </a:p>
          <a:p>
            <a:pPr lvl="1"/>
            <a:r>
              <a:rPr lang="en-US" altLang="en-US" sz="1800" dirty="0"/>
              <a:t>The hardware and software must be customized to improve the performance of the application.</a:t>
            </a:r>
          </a:p>
        </p:txBody>
      </p:sp>
      <p:sp>
        <p:nvSpPr>
          <p:cNvPr id="20484"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15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1EFBC003-DB27-49F0-9BFA-B24D18AD0B9F}" type="slidenum">
              <a:rPr lang="en-US" altLang="en-US" sz="1200">
                <a:latin typeface="Arial Black" pitchFamily="34" charset="0"/>
              </a:rPr>
              <a:pPr/>
              <a:t>23</a:t>
            </a:fld>
            <a:endParaRPr lang="en-US" altLang="en-US" sz="1200">
              <a:latin typeface="Arial Black" pitchFamily="34" charset="0"/>
            </a:endParaRPr>
          </a:p>
        </p:txBody>
      </p:sp>
      <p:sp>
        <p:nvSpPr>
          <p:cNvPr id="20486"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377730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36525"/>
            <a:ext cx="8229600" cy="1539875"/>
          </a:xfrm>
        </p:spPr>
        <p:txBody>
          <a:bodyPr>
            <a:normAutofit/>
          </a:bodyPr>
          <a:lstStyle/>
          <a:p>
            <a:r>
              <a:rPr lang="en-US" altLang="en-US" dirty="0"/>
              <a:t>Infrastructure-as-a-Service (IaaS)</a:t>
            </a:r>
          </a:p>
        </p:txBody>
      </p:sp>
      <p:sp>
        <p:nvSpPr>
          <p:cNvPr id="22531" name="Content Placeholder 2"/>
          <p:cNvSpPr>
            <a:spLocks noGrp="1"/>
          </p:cNvSpPr>
          <p:nvPr>
            <p:ph idx="1"/>
          </p:nvPr>
        </p:nvSpPr>
        <p:spPr>
          <a:xfrm>
            <a:off x="457200" y="1676400"/>
            <a:ext cx="8229600" cy="4476750"/>
          </a:xfrm>
        </p:spPr>
        <p:txBody>
          <a:bodyPr/>
          <a:lstStyle/>
          <a:p>
            <a:r>
              <a:rPr lang="en-US" altLang="en-US" sz="2000"/>
              <a:t>The user is able to deploy and run arbitrary software, which can include operating systems and applications.</a:t>
            </a:r>
          </a:p>
          <a:p>
            <a:pPr>
              <a:buFont typeface="Wingdings" pitchFamily="2" charset="2"/>
              <a:buNone/>
            </a:pPr>
            <a:endParaRPr lang="en-US" altLang="en-US" sz="2000"/>
          </a:p>
          <a:p>
            <a:r>
              <a:rPr lang="en-US" altLang="en-US" sz="2000"/>
              <a:t>The user does not manage or control the underlying cloud infrastructure but has control over operating systems, storage, deployed applications, and possibly limited control of some networking components, e.g., host firewalls. </a:t>
            </a:r>
          </a:p>
          <a:p>
            <a:pPr>
              <a:buFont typeface="Wingdings" pitchFamily="2" charset="2"/>
              <a:buNone/>
            </a:pPr>
            <a:endParaRPr lang="en-US" altLang="en-US" sz="2000"/>
          </a:p>
          <a:p>
            <a:r>
              <a:rPr lang="en-US" altLang="en-US" sz="2000"/>
              <a:t>Services offered by this delivery model include:  server hosting, Web servers, storage, computing hardware, operating systems, virtual instances, load balancing, Internet access, and bandwidth provisioning. </a:t>
            </a:r>
          </a:p>
        </p:txBody>
      </p:sp>
      <p:sp>
        <p:nvSpPr>
          <p:cNvPr id="2150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25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D8BB808B-8954-4758-A258-00CC46313121}" type="slidenum">
              <a:rPr lang="en-US" altLang="en-US" sz="1200">
                <a:latin typeface="Arial Black" pitchFamily="34" charset="0"/>
              </a:rPr>
              <a:pPr/>
              <a:t>24</a:t>
            </a:fld>
            <a:endParaRPr lang="en-US" altLang="en-US" sz="1200">
              <a:latin typeface="Arial Black" pitchFamily="34" charset="0"/>
            </a:endParaRPr>
          </a:p>
        </p:txBody>
      </p:sp>
      <p:sp>
        <p:nvSpPr>
          <p:cNvPr id="21510"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843924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09DC64-32CF-418E-96EA-301300E66B21}"/>
              </a:ext>
            </a:extLst>
          </p:cNvPr>
          <p:cNvSpPr>
            <a:spLocks noGrp="1"/>
          </p:cNvSpPr>
          <p:nvPr>
            <p:ph type="title"/>
          </p:nvPr>
        </p:nvSpPr>
        <p:spPr/>
        <p:txBody>
          <a:bodyPr/>
          <a:lstStyle/>
          <a:p>
            <a:r>
              <a:rPr lang="en-US" dirty="0"/>
              <a:t>Cloud Providers</a:t>
            </a:r>
          </a:p>
        </p:txBody>
      </p:sp>
      <p:pic>
        <p:nvPicPr>
          <p:cNvPr id="8194" name="Picture 2" descr="Image result for cloud providers">
            <a:extLst>
              <a:ext uri="{FF2B5EF4-FFF2-40B4-BE49-F238E27FC236}">
                <a16:creationId xmlns:a16="http://schemas.microsoft.com/office/drawing/2014/main" xmlns="" id="{FFDA3B5C-EA3C-4FE3-A415-04CE54BF5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23" y="1905000"/>
            <a:ext cx="813347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32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457200" y="581025"/>
            <a:ext cx="8229600" cy="676275"/>
          </a:xfrm>
        </p:spPr>
        <p:txBody>
          <a:bodyPr/>
          <a:lstStyle/>
          <a:p>
            <a:r>
              <a:rPr lang="en-US" altLang="en-US" sz="3200"/>
              <a:t>Cloud activities</a:t>
            </a:r>
          </a:p>
        </p:txBody>
      </p:sp>
      <p:sp>
        <p:nvSpPr>
          <p:cNvPr id="6" name="Content Placeholder 5"/>
          <p:cNvSpPr>
            <a:spLocks noGrp="1"/>
          </p:cNvSpPr>
          <p:nvPr>
            <p:ph idx="1"/>
          </p:nvPr>
        </p:nvSpPr>
        <p:spPr>
          <a:xfrm>
            <a:off x="485775" y="1571625"/>
            <a:ext cx="8229600" cy="4505325"/>
          </a:xfrm>
        </p:spPr>
        <p:txBody>
          <a:bodyPr/>
          <a:lstStyle/>
          <a:p>
            <a:pPr>
              <a:defRPr/>
            </a:pPr>
            <a:r>
              <a:rPr lang="en-US" dirty="0"/>
              <a:t>Service management and provisioning including:</a:t>
            </a:r>
          </a:p>
          <a:p>
            <a:pPr lvl="1">
              <a:defRPr/>
            </a:pPr>
            <a:r>
              <a:rPr lang="en-US" sz="1800" dirty="0"/>
              <a:t>Virtualization. </a:t>
            </a:r>
          </a:p>
          <a:p>
            <a:pPr lvl="1">
              <a:defRPr/>
            </a:pPr>
            <a:r>
              <a:rPr lang="en-US" sz="1800" dirty="0"/>
              <a:t>Service provisioning. </a:t>
            </a:r>
          </a:p>
          <a:p>
            <a:pPr lvl="1">
              <a:defRPr/>
            </a:pPr>
            <a:r>
              <a:rPr lang="en-US" sz="1800" dirty="0"/>
              <a:t>Call center.</a:t>
            </a:r>
          </a:p>
          <a:p>
            <a:pPr lvl="1">
              <a:defRPr/>
            </a:pPr>
            <a:r>
              <a:rPr lang="en-US" sz="1800" dirty="0"/>
              <a:t>Operations management. </a:t>
            </a:r>
          </a:p>
          <a:p>
            <a:pPr lvl="1">
              <a:defRPr/>
            </a:pPr>
            <a:r>
              <a:rPr lang="en-US" sz="1800" dirty="0"/>
              <a:t>Systems management. </a:t>
            </a:r>
          </a:p>
          <a:p>
            <a:pPr lvl="1">
              <a:defRPr/>
            </a:pPr>
            <a:r>
              <a:rPr lang="en-US" sz="1800" dirty="0" err="1"/>
              <a:t>QoS</a:t>
            </a:r>
            <a:r>
              <a:rPr lang="en-US" sz="1800" dirty="0"/>
              <a:t> management. </a:t>
            </a:r>
          </a:p>
          <a:p>
            <a:pPr lvl="1">
              <a:defRPr/>
            </a:pPr>
            <a:r>
              <a:rPr lang="en-US" sz="1800" dirty="0"/>
              <a:t>Billing and accounting, asset management. </a:t>
            </a:r>
          </a:p>
          <a:p>
            <a:pPr lvl="1">
              <a:defRPr/>
            </a:pPr>
            <a:r>
              <a:rPr lang="en-US" sz="1800" dirty="0"/>
              <a:t>SLA management.</a:t>
            </a:r>
          </a:p>
          <a:p>
            <a:pPr lvl="1">
              <a:defRPr/>
            </a:pPr>
            <a:r>
              <a:rPr lang="en-US" sz="1800" dirty="0"/>
              <a:t>Technical support and backups.</a:t>
            </a:r>
          </a:p>
          <a:p>
            <a:pPr marL="0" indent="0">
              <a:buFont typeface="Wingdings" pitchFamily="2" charset="2"/>
              <a:buNone/>
              <a:defRPr/>
            </a:pPr>
            <a:endParaRPr lang="en-US" dirty="0"/>
          </a:p>
        </p:txBody>
      </p:sp>
      <p:sp>
        <p:nvSpPr>
          <p:cNvPr id="23556" name="Footer Placeholder 1"/>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458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DD7D7760-732F-4900-94BB-8AC3DF9B2A90}" type="slidenum">
              <a:rPr lang="en-US" altLang="en-US" sz="1200">
                <a:latin typeface="Arial Black" pitchFamily="34" charset="0"/>
              </a:rPr>
              <a:pPr/>
              <a:t>26</a:t>
            </a:fld>
            <a:endParaRPr lang="en-US" altLang="en-US" sz="1200">
              <a:latin typeface="Arial Black" pitchFamily="34" charset="0"/>
            </a:endParaRPr>
          </a:p>
        </p:txBody>
      </p:sp>
      <p:sp>
        <p:nvSpPr>
          <p:cNvPr id="23558" name="Date Placeholder 3"/>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853886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81025"/>
            <a:ext cx="8229600" cy="676275"/>
          </a:xfrm>
        </p:spPr>
        <p:txBody>
          <a:bodyPr/>
          <a:lstStyle/>
          <a:p>
            <a:r>
              <a:rPr lang="en-US" altLang="en-US" sz="3200"/>
              <a:t>Cloud  activities (cont’d)</a:t>
            </a:r>
          </a:p>
        </p:txBody>
      </p:sp>
      <p:sp>
        <p:nvSpPr>
          <p:cNvPr id="3" name="Content Placeholder 2"/>
          <p:cNvSpPr>
            <a:spLocks noGrp="1"/>
          </p:cNvSpPr>
          <p:nvPr>
            <p:ph idx="1"/>
          </p:nvPr>
        </p:nvSpPr>
        <p:spPr>
          <a:xfrm>
            <a:off x="457200" y="1619250"/>
            <a:ext cx="8229600" cy="4410075"/>
          </a:xfrm>
        </p:spPr>
        <p:txBody>
          <a:bodyPr/>
          <a:lstStyle/>
          <a:p>
            <a:pPr>
              <a:defRPr/>
            </a:pPr>
            <a:r>
              <a:rPr lang="en-US" dirty="0"/>
              <a:t>Security management including: </a:t>
            </a:r>
          </a:p>
          <a:p>
            <a:pPr lvl="1">
              <a:defRPr/>
            </a:pPr>
            <a:r>
              <a:rPr lang="en-US" sz="1800" dirty="0"/>
              <a:t>ID and authentication.</a:t>
            </a:r>
          </a:p>
          <a:p>
            <a:pPr lvl="1">
              <a:defRPr/>
            </a:pPr>
            <a:r>
              <a:rPr lang="en-US" sz="1800" dirty="0"/>
              <a:t>Certification and accreditation. </a:t>
            </a:r>
          </a:p>
          <a:p>
            <a:pPr lvl="1">
              <a:defRPr/>
            </a:pPr>
            <a:r>
              <a:rPr lang="en-US" sz="1800" dirty="0"/>
              <a:t>Intrusion prevention.   </a:t>
            </a:r>
          </a:p>
          <a:p>
            <a:pPr lvl="1">
              <a:defRPr/>
            </a:pPr>
            <a:r>
              <a:rPr lang="en-US" sz="1800" dirty="0"/>
              <a:t>Intrusion detection. </a:t>
            </a:r>
          </a:p>
          <a:p>
            <a:pPr lvl="1">
              <a:defRPr/>
            </a:pPr>
            <a:r>
              <a:rPr lang="en-US" sz="1800" dirty="0"/>
              <a:t>Virus protection. </a:t>
            </a:r>
          </a:p>
          <a:p>
            <a:pPr lvl="1">
              <a:defRPr/>
            </a:pPr>
            <a:r>
              <a:rPr lang="en-US" sz="1800" dirty="0"/>
              <a:t>Cryptography. </a:t>
            </a:r>
          </a:p>
          <a:p>
            <a:pPr lvl="1">
              <a:defRPr/>
            </a:pPr>
            <a:r>
              <a:rPr lang="en-US" sz="1800" dirty="0"/>
              <a:t>Physical security, incident response. </a:t>
            </a:r>
          </a:p>
          <a:p>
            <a:pPr lvl="1">
              <a:defRPr/>
            </a:pPr>
            <a:r>
              <a:rPr lang="en-US" sz="1800" dirty="0"/>
              <a:t>Access control, audit and trails, and firewalls. </a:t>
            </a:r>
          </a:p>
          <a:p>
            <a:pPr marL="0" indent="0">
              <a:buFont typeface="Wingdings" pitchFamily="2" charset="2"/>
              <a:buNone/>
              <a:defRPr/>
            </a:pPr>
            <a:endParaRPr lang="en-US" dirty="0"/>
          </a:p>
        </p:txBody>
      </p:sp>
      <p:sp>
        <p:nvSpPr>
          <p:cNvPr id="2458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E98C571F-9B85-4E69-9CF6-F08E3E25D04B}" type="slidenum">
              <a:rPr lang="en-US" altLang="en-US" sz="1200">
                <a:latin typeface="Arial Black" pitchFamily="34" charset="0"/>
              </a:rPr>
              <a:pPr/>
              <a:t>27</a:t>
            </a:fld>
            <a:endParaRPr lang="en-US" altLang="en-US" sz="1200">
              <a:latin typeface="Arial Black" pitchFamily="34" charset="0"/>
            </a:endParaRPr>
          </a:p>
        </p:txBody>
      </p:sp>
      <p:sp>
        <p:nvSpPr>
          <p:cNvPr id="24582"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3195662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657225"/>
            <a:ext cx="8229600" cy="600075"/>
          </a:xfrm>
        </p:spPr>
        <p:txBody>
          <a:bodyPr/>
          <a:lstStyle/>
          <a:p>
            <a:r>
              <a:rPr lang="en-US" altLang="en-US" sz="3200"/>
              <a:t>Cloud activities (cont’d)</a:t>
            </a:r>
          </a:p>
        </p:txBody>
      </p:sp>
      <p:sp>
        <p:nvSpPr>
          <p:cNvPr id="26627" name="Content Placeholder 2"/>
          <p:cNvSpPr>
            <a:spLocks noGrp="1"/>
          </p:cNvSpPr>
          <p:nvPr>
            <p:ph idx="1"/>
          </p:nvPr>
        </p:nvSpPr>
        <p:spPr>
          <a:xfrm>
            <a:off x="457200" y="1600200"/>
            <a:ext cx="8229600" cy="4267200"/>
          </a:xfrm>
        </p:spPr>
        <p:txBody>
          <a:bodyPr>
            <a:normAutofit fontScale="92500" lnSpcReduction="10000"/>
          </a:bodyPr>
          <a:lstStyle/>
          <a:p>
            <a:r>
              <a:rPr lang="en-US" altLang="en-US"/>
              <a:t>Customer services such as: </a:t>
            </a:r>
          </a:p>
          <a:p>
            <a:pPr lvl="2"/>
            <a:r>
              <a:rPr lang="en-US" altLang="en-US"/>
              <a:t>Customer assistance and on-line help. </a:t>
            </a:r>
          </a:p>
          <a:p>
            <a:pPr lvl="2"/>
            <a:r>
              <a:rPr lang="en-US" altLang="en-US"/>
              <a:t>Subscriptions.</a:t>
            </a:r>
          </a:p>
          <a:p>
            <a:pPr lvl="2"/>
            <a:r>
              <a:rPr lang="en-US" altLang="en-US"/>
              <a:t>Business intelligence.</a:t>
            </a:r>
          </a:p>
          <a:p>
            <a:pPr lvl="2"/>
            <a:r>
              <a:rPr lang="en-US" altLang="en-US"/>
              <a:t>Reporting. </a:t>
            </a:r>
          </a:p>
          <a:p>
            <a:pPr lvl="2"/>
            <a:r>
              <a:rPr lang="en-US" altLang="en-US"/>
              <a:t>Customer preferences.</a:t>
            </a:r>
          </a:p>
          <a:p>
            <a:pPr lvl="2"/>
            <a:r>
              <a:rPr lang="en-US" altLang="en-US"/>
              <a:t>Personalization.</a:t>
            </a:r>
          </a:p>
          <a:p>
            <a:r>
              <a:rPr lang="en-US" altLang="en-US"/>
              <a:t>Integration services including:</a:t>
            </a:r>
          </a:p>
          <a:p>
            <a:pPr lvl="2"/>
            <a:r>
              <a:rPr lang="en-US" altLang="en-US"/>
              <a:t> Data management.</a:t>
            </a:r>
          </a:p>
          <a:p>
            <a:pPr lvl="2"/>
            <a:r>
              <a:rPr lang="en-US" altLang="en-US"/>
              <a:t> Development.</a:t>
            </a:r>
          </a:p>
          <a:p>
            <a:pPr lvl="1"/>
            <a:endParaRPr lang="en-US" altLang="en-US"/>
          </a:p>
        </p:txBody>
      </p:sp>
      <p:sp>
        <p:nvSpPr>
          <p:cNvPr id="25604"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C7B8A452-45FE-4D85-942A-00104934DFF4}" type="slidenum">
              <a:rPr lang="en-US" altLang="en-US" sz="1200">
                <a:latin typeface="Arial Black" pitchFamily="34" charset="0"/>
              </a:rPr>
              <a:pPr/>
              <a:t>28</a:t>
            </a:fld>
            <a:endParaRPr lang="en-US" altLang="en-US" sz="1200">
              <a:latin typeface="Arial Black" pitchFamily="34" charset="0"/>
            </a:endParaRPr>
          </a:p>
        </p:txBody>
      </p:sp>
      <p:sp>
        <p:nvSpPr>
          <p:cNvPr id="25606"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389517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14747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388" y="333375"/>
            <a:ext cx="6773862" cy="647700"/>
          </a:xfrm>
        </p:spPr>
        <p:txBody>
          <a:bodyPr>
            <a:normAutofit fontScale="90000"/>
          </a:bodyPr>
          <a:lstStyle/>
          <a:p>
            <a:pPr algn="ctr">
              <a:defRPr/>
            </a:pPr>
            <a:r>
              <a:rPr lang="en-US" dirty="0">
                <a:latin typeface="+mj-lt"/>
                <a:ea typeface="ＭＳ Ｐゴシック" pitchFamily="-112" charset="-128"/>
              </a:rPr>
              <a:t>About Me</a:t>
            </a:r>
            <a:endParaRPr lang="en-MY" dirty="0">
              <a:latin typeface="+mj-lt"/>
              <a:ea typeface="ＭＳ Ｐゴシック" pitchFamily="-112" charset="-128"/>
            </a:endParaRPr>
          </a:p>
        </p:txBody>
      </p:sp>
      <p:graphicFrame>
        <p:nvGraphicFramePr>
          <p:cNvPr id="4" name="Content Placeholder 3"/>
          <p:cNvGraphicFramePr>
            <a:graphicFrameLocks noGrp="1"/>
          </p:cNvGraphicFramePr>
          <p:nvPr>
            <p:ph idx="1"/>
          </p:nvPr>
        </p:nvGraphicFramePr>
        <p:xfrm>
          <a:off x="309156" y="1196752"/>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6" name="TextBox 2"/>
          <p:cNvSpPr txBox="1">
            <a:spLocks noChangeArrowheads="1"/>
          </p:cNvSpPr>
          <p:nvPr/>
        </p:nvSpPr>
        <p:spPr bwMode="auto">
          <a:xfrm>
            <a:off x="1116013" y="3009900"/>
            <a:ext cx="6000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600" b="1">
                <a:solidFill>
                  <a:srgbClr val="FF0000"/>
                </a:solidFill>
                <a:latin typeface="Arial" pitchFamily="34" charset="0"/>
              </a:rPr>
              <a:t>1993</a:t>
            </a:r>
          </a:p>
          <a:p>
            <a:pPr eaLnBrk="1" hangingPunct="1">
              <a:spcBef>
                <a:spcPct val="50000"/>
              </a:spcBef>
            </a:pPr>
            <a:r>
              <a:rPr kumimoji="1" lang="en-US" altLang="en-US" sz="1600" b="1">
                <a:solidFill>
                  <a:srgbClr val="FF0000"/>
                </a:solidFill>
                <a:latin typeface="Arial" pitchFamily="34" charset="0"/>
              </a:rPr>
              <a:t>1994</a:t>
            </a:r>
          </a:p>
        </p:txBody>
      </p:sp>
      <p:sp>
        <p:nvSpPr>
          <p:cNvPr id="8197" name="TextBox 4"/>
          <p:cNvSpPr txBox="1">
            <a:spLocks noChangeArrowheads="1"/>
          </p:cNvSpPr>
          <p:nvPr/>
        </p:nvSpPr>
        <p:spPr bwMode="auto">
          <a:xfrm>
            <a:off x="1116013" y="4221163"/>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1994</a:t>
            </a:r>
          </a:p>
          <a:p>
            <a:pPr eaLnBrk="1" hangingPunct="1">
              <a:spcBef>
                <a:spcPct val="50000"/>
              </a:spcBef>
            </a:pPr>
            <a:r>
              <a:rPr kumimoji="1" lang="en-US" altLang="en-US" sz="1800" b="1">
                <a:solidFill>
                  <a:srgbClr val="FF0000"/>
                </a:solidFill>
                <a:latin typeface="Arial" pitchFamily="34" charset="0"/>
              </a:rPr>
              <a:t>1999</a:t>
            </a:r>
          </a:p>
        </p:txBody>
      </p:sp>
      <p:sp>
        <p:nvSpPr>
          <p:cNvPr id="8198" name="TextBox 7"/>
          <p:cNvSpPr txBox="1">
            <a:spLocks noChangeArrowheads="1"/>
          </p:cNvSpPr>
          <p:nvPr/>
        </p:nvSpPr>
        <p:spPr bwMode="auto">
          <a:xfrm>
            <a:off x="611188" y="5589588"/>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2002</a:t>
            </a:r>
          </a:p>
          <a:p>
            <a:pPr eaLnBrk="1" hangingPunct="1">
              <a:spcBef>
                <a:spcPct val="50000"/>
              </a:spcBef>
            </a:pPr>
            <a:r>
              <a:rPr kumimoji="1" lang="en-US" altLang="en-US" sz="1800" b="1">
                <a:solidFill>
                  <a:srgbClr val="FF0000"/>
                </a:solidFill>
                <a:latin typeface="Arial" pitchFamily="34" charset="0"/>
              </a:rPr>
              <a:t>2007</a:t>
            </a:r>
          </a:p>
        </p:txBody>
      </p:sp>
      <p:sp>
        <p:nvSpPr>
          <p:cNvPr id="8199" name="TextBox 10"/>
          <p:cNvSpPr txBox="1">
            <a:spLocks noChangeArrowheads="1"/>
          </p:cNvSpPr>
          <p:nvPr/>
        </p:nvSpPr>
        <p:spPr bwMode="auto">
          <a:xfrm>
            <a:off x="684213" y="1608138"/>
            <a:ext cx="57467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500" b="1">
                <a:solidFill>
                  <a:srgbClr val="FF0000"/>
                </a:solidFill>
                <a:latin typeface="Arial" pitchFamily="34" charset="0"/>
              </a:rPr>
              <a:t>1990</a:t>
            </a:r>
          </a:p>
          <a:p>
            <a:pPr eaLnBrk="1" hangingPunct="1">
              <a:spcBef>
                <a:spcPct val="50000"/>
              </a:spcBef>
            </a:pPr>
            <a:r>
              <a:rPr kumimoji="1" lang="en-US" altLang="en-US" sz="1500" b="1">
                <a:solidFill>
                  <a:srgbClr val="FF0000"/>
                </a:solidFill>
                <a:latin typeface="Arial" pitchFamily="34" charset="0"/>
              </a:rPr>
              <a:t>1992</a:t>
            </a:r>
          </a:p>
        </p:txBody>
      </p:sp>
    </p:spTree>
    <p:extLst>
      <p:ext uri="{BB962C8B-B14F-4D97-AF65-F5344CB8AC3E}">
        <p14:creationId xmlns:p14="http://schemas.microsoft.com/office/powerpoint/2010/main" val="202787822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371475" y="534988"/>
            <a:ext cx="8772525" cy="617537"/>
          </a:xfrm>
        </p:spPr>
        <p:txBody>
          <a:bodyPr/>
          <a:lstStyle/>
          <a:p>
            <a:r>
              <a:rPr lang="en-US" altLang="en-US" sz="3200"/>
              <a:t>Network-centric computing</a:t>
            </a:r>
          </a:p>
        </p:txBody>
      </p:sp>
      <p:sp>
        <p:nvSpPr>
          <p:cNvPr id="6147" name="2 Marcador de contenido"/>
          <p:cNvSpPr>
            <a:spLocks noGrp="1"/>
          </p:cNvSpPr>
          <p:nvPr>
            <p:ph idx="1"/>
          </p:nvPr>
        </p:nvSpPr>
        <p:spPr>
          <a:xfrm>
            <a:off x="361950" y="1562100"/>
            <a:ext cx="8591550" cy="4533900"/>
          </a:xfrm>
        </p:spPr>
        <p:txBody>
          <a:bodyPr/>
          <a:lstStyle/>
          <a:p>
            <a:r>
              <a:rPr lang="en-US" altLang="en-US" sz="2000" dirty="0"/>
              <a:t>Information processing can be done more efficiently on large farms of computing and storage systems accessible via the Internet.</a:t>
            </a:r>
          </a:p>
          <a:p>
            <a:pPr lvl="1"/>
            <a:r>
              <a:rPr lang="en-US" altLang="en-US" sz="1800" dirty="0"/>
              <a:t>Grid computing – initiated by the National Labs in the early </a:t>
            </a:r>
            <a:r>
              <a:rPr lang="en-US" altLang="en-US" sz="1800" dirty="0" err="1"/>
              <a:t>1990s</a:t>
            </a:r>
            <a:r>
              <a:rPr lang="en-US" altLang="en-US" sz="1800" dirty="0"/>
              <a:t>; targeted primarily at scientific computing.</a:t>
            </a:r>
          </a:p>
          <a:p>
            <a:pPr lvl="1"/>
            <a:r>
              <a:rPr lang="en-US" altLang="en-US" sz="1800" dirty="0"/>
              <a:t>Utility computing – initiated in 2005-2006 by IT companies and targeted at enterprise computing. </a:t>
            </a:r>
          </a:p>
          <a:p>
            <a:r>
              <a:rPr lang="en-US" altLang="en-US" sz="2000" dirty="0"/>
              <a:t>Grid computing is distributed system, a large number of loosely coupled, heterogeneous, and geographically dispersed systems in different administrative domains. The term grid computing is a metaphor of electric grid.</a:t>
            </a:r>
          </a:p>
          <a:p>
            <a:r>
              <a:rPr lang="en-US" altLang="en-US" sz="2000" dirty="0"/>
              <a:t>The focus of utility computing is on the business model for providing computing services; it often requires a cloud-like infrastructure.</a:t>
            </a:r>
          </a:p>
          <a:p>
            <a:r>
              <a:rPr lang="en-US" altLang="en-US" sz="2000" dirty="0"/>
              <a:t>Cloud computing is a path to utility computing embraced by major IT companies including: Amazon, HP, IBM, Microsoft, Oracle, and others.</a:t>
            </a:r>
          </a:p>
        </p:txBody>
      </p:sp>
      <p:sp>
        <p:nvSpPr>
          <p:cNvPr id="6148"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825A2E40-D506-46CE-AA98-23781C20E3D8}" type="slidenum">
              <a:rPr lang="en-US" altLang="en-US" sz="1200">
                <a:latin typeface="Arial Black" pitchFamily="34" charset="0"/>
              </a:rPr>
              <a:pPr/>
              <a:t>30</a:t>
            </a:fld>
            <a:endParaRPr lang="en-US" altLang="en-US" sz="1200">
              <a:latin typeface="Arial Black" pitchFamily="34" charset="0"/>
            </a:endParaRPr>
          </a:p>
        </p:txBody>
      </p:sp>
      <p:sp>
        <p:nvSpPr>
          <p:cNvPr id="5125"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5126"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120548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57200" y="457200"/>
            <a:ext cx="8229600" cy="631825"/>
          </a:xfrm>
        </p:spPr>
        <p:txBody>
          <a:bodyPr/>
          <a:lstStyle/>
          <a:p>
            <a:r>
              <a:rPr lang="en-US" altLang="en-US" sz="3200"/>
              <a:t>Network-centric content</a:t>
            </a:r>
          </a:p>
        </p:txBody>
      </p:sp>
      <p:sp>
        <p:nvSpPr>
          <p:cNvPr id="7171" name="2 Marcador de contenido"/>
          <p:cNvSpPr>
            <a:spLocks noGrp="1"/>
          </p:cNvSpPr>
          <p:nvPr>
            <p:ph idx="1"/>
          </p:nvPr>
        </p:nvSpPr>
        <p:spPr>
          <a:xfrm>
            <a:off x="504825" y="1647825"/>
            <a:ext cx="8532813" cy="4737100"/>
          </a:xfrm>
        </p:spPr>
        <p:txBody>
          <a:bodyPr/>
          <a:lstStyle/>
          <a:p>
            <a:r>
              <a:rPr lang="en-US" altLang="en-US" sz="2000"/>
              <a:t>Content: any type or volume of media, be it static or dynamic, monolithic or modular, live or stored, produced by aggregation, or mixed. </a:t>
            </a:r>
          </a:p>
          <a:p>
            <a:r>
              <a:rPr lang="en-US" altLang="en-US" sz="2000"/>
              <a:t>The “Future Internet” will be content-centric. </a:t>
            </a:r>
          </a:p>
          <a:p>
            <a:pPr>
              <a:buFont typeface="Wingdings" pitchFamily="2" charset="2"/>
              <a:buNone/>
            </a:pPr>
            <a:r>
              <a:rPr lang="en-US" altLang="en-US" sz="2000"/>
              <a:t>     The creation and consumption of audio and visual content is likely to transform the Internet to support increased quality in terms of resolution, frame rate, color depth, stereoscopic information.</a:t>
            </a:r>
          </a:p>
          <a:p>
            <a:pPr lvl="1"/>
            <a:endParaRPr lang="en-US" altLang="en-US" sz="2400"/>
          </a:p>
        </p:txBody>
      </p:sp>
      <p:sp>
        <p:nvSpPr>
          <p:cNvPr id="7172"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BF133AF6-3CB3-4857-9143-4825D9EE0243}" type="slidenum">
              <a:rPr lang="en-US" altLang="en-US" sz="1200">
                <a:latin typeface="Arial Black" pitchFamily="34" charset="0"/>
              </a:rPr>
              <a:pPr/>
              <a:t>31</a:t>
            </a:fld>
            <a:endParaRPr lang="en-US" altLang="en-US" sz="1200">
              <a:latin typeface="Arial Black" pitchFamily="34" charset="0"/>
            </a:endParaRPr>
          </a:p>
        </p:txBody>
      </p:sp>
      <p:sp>
        <p:nvSpPr>
          <p:cNvPr id="6149"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6150"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819944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200" dirty="0"/>
              <a:t>Network-centric computing and content</a:t>
            </a:r>
          </a:p>
        </p:txBody>
      </p:sp>
      <p:sp>
        <p:nvSpPr>
          <p:cNvPr id="8195" name="Content Placeholder 2"/>
          <p:cNvSpPr>
            <a:spLocks noGrp="1"/>
          </p:cNvSpPr>
          <p:nvPr>
            <p:ph idx="1"/>
          </p:nvPr>
        </p:nvSpPr>
        <p:spPr>
          <a:xfrm>
            <a:off x="457200" y="1495425"/>
            <a:ext cx="8229600" cy="4229100"/>
          </a:xfrm>
        </p:spPr>
        <p:txBody>
          <a:bodyPr>
            <a:normAutofit lnSpcReduction="10000"/>
          </a:bodyPr>
          <a:lstStyle/>
          <a:p>
            <a:r>
              <a:rPr lang="en-US" altLang="en-US" sz="2000" dirty="0"/>
              <a:t>Data-intensive: </a:t>
            </a:r>
            <a:r>
              <a:rPr lang="en-US" altLang="en-US" sz="2000" dirty="0">
                <a:sym typeface="Wingdings" pitchFamily="2" charset="2"/>
              </a:rPr>
              <a:t> large scale simulations in science and engineering require large volumes of data. Multimedia streaming transfers large volume of data.</a:t>
            </a:r>
            <a:r>
              <a:rPr lang="en-US" altLang="en-US" sz="2000" dirty="0"/>
              <a:t> </a:t>
            </a:r>
          </a:p>
          <a:p>
            <a:r>
              <a:rPr lang="en-US" altLang="en-US" sz="2000" dirty="0"/>
              <a:t>Network-intensive:</a:t>
            </a:r>
            <a:r>
              <a:rPr lang="en-US" altLang="en-US" sz="2000" dirty="0">
                <a:sym typeface="Wingdings" pitchFamily="2" charset="2"/>
              </a:rPr>
              <a:t>  </a:t>
            </a:r>
            <a:r>
              <a:rPr lang="en-US" altLang="en-US" sz="2000" dirty="0"/>
              <a:t>transferring large volumes of data requires high bandwidth networks.</a:t>
            </a:r>
          </a:p>
          <a:p>
            <a:r>
              <a:rPr lang="en-US" altLang="en-US" sz="2000" dirty="0"/>
              <a:t>Low-latency networks for data streaming, parallel computing, computation steering.</a:t>
            </a:r>
          </a:p>
          <a:p>
            <a:r>
              <a:rPr lang="en-US" altLang="en-US" sz="2000" dirty="0"/>
              <a:t>The systems are accessed using </a:t>
            </a:r>
            <a:r>
              <a:rPr lang="en-US" altLang="en-US" sz="2000" i="1" u="sng" dirty="0"/>
              <a:t>thin clients </a:t>
            </a:r>
            <a:r>
              <a:rPr lang="en-US" altLang="en-US" sz="2000" dirty="0"/>
              <a:t>(e.g., </a:t>
            </a:r>
            <a:r>
              <a:rPr lang="en-US" sz="2000" dirty="0"/>
              <a:t>Google Chrome OS) </a:t>
            </a:r>
            <a:r>
              <a:rPr lang="en-US" altLang="en-US" sz="2000" dirty="0"/>
              <a:t>running on systems with limited resources, e.g., wireless devices such as smart phones and tablets.</a:t>
            </a:r>
          </a:p>
          <a:p>
            <a:r>
              <a:rPr lang="en-US" altLang="en-US" sz="2000" dirty="0"/>
              <a:t>The infrastructure should support some form of </a:t>
            </a:r>
            <a:r>
              <a:rPr lang="en-US" altLang="en-US" sz="2000" u="sng" dirty="0"/>
              <a:t>workflow management</a:t>
            </a:r>
            <a:r>
              <a:rPr lang="en-US" altLang="en-US" sz="2000" dirty="0"/>
              <a:t>, i.e., </a:t>
            </a:r>
            <a:r>
              <a:rPr lang="en-US" sz="2000" dirty="0"/>
              <a:t>complex computational tasks require coordination of several applications</a:t>
            </a:r>
            <a:endParaRPr lang="en-US" altLang="en-US" sz="2000" dirty="0"/>
          </a:p>
        </p:txBody>
      </p:sp>
      <p:sp>
        <p:nvSpPr>
          <p:cNvPr id="7172"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81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8FA1AB5C-3C76-4324-A6AD-ED2807AFE5F9}" type="slidenum">
              <a:rPr lang="en-US" altLang="en-US" sz="1200">
                <a:latin typeface="Arial Black" pitchFamily="34" charset="0"/>
              </a:rPr>
              <a:pPr/>
              <a:t>32</a:t>
            </a:fld>
            <a:endParaRPr lang="en-US" altLang="en-US" sz="1200">
              <a:latin typeface="Arial Black" pitchFamily="34" charset="0"/>
            </a:endParaRPr>
          </a:p>
        </p:txBody>
      </p:sp>
      <p:sp>
        <p:nvSpPr>
          <p:cNvPr id="7174"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135014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Advantages of </a:t>
            </a:r>
            <a:r>
              <a:rPr lang="en-US" altLang="en-US" sz="2800" dirty="0"/>
              <a:t>Network-centric computing and content</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Computing and communication resources (CPU cycles, storage, network bandwidth) are shared and resources can be aggregated to support data-intensive applications</a:t>
            </a:r>
          </a:p>
          <a:p>
            <a:r>
              <a:rPr lang="en-US" dirty="0"/>
              <a:t>Data sharing facilitates collaborative activities</a:t>
            </a:r>
          </a:p>
          <a:p>
            <a:r>
              <a:rPr lang="en-US" dirty="0"/>
              <a:t>Cost reduction: pay as you go model, eliminate initial investment, reduces significantly maintenance and operation costs</a:t>
            </a:r>
          </a:p>
          <a:p>
            <a:r>
              <a:rPr lang="en-US" dirty="0"/>
              <a:t>User convenience and elasticity, accommodate very large peak-to-average ratios</a:t>
            </a:r>
          </a:p>
        </p:txBody>
      </p:sp>
      <p:sp>
        <p:nvSpPr>
          <p:cNvPr id="4" name="Footer Placeholder 3"/>
          <p:cNvSpPr>
            <a:spLocks noGrp="1"/>
          </p:cNvSpPr>
          <p:nvPr>
            <p:ph type="ftr" sz="quarter" idx="10"/>
          </p:nvPr>
        </p:nvSpPr>
        <p:spPr/>
        <p:txBody>
          <a:bodyPr/>
          <a:lstStyle/>
          <a:p>
            <a:pPr>
              <a:defRPr/>
            </a:pPr>
            <a:r>
              <a:rPr lang="en-US"/>
              <a:t>Cloud Computing: Theory and Practice. Chapter 1</a:t>
            </a:r>
          </a:p>
        </p:txBody>
      </p:sp>
      <p:sp>
        <p:nvSpPr>
          <p:cNvPr id="5" name="Slide Number Placeholder 4"/>
          <p:cNvSpPr>
            <a:spLocks noGrp="1"/>
          </p:cNvSpPr>
          <p:nvPr>
            <p:ph type="sldNum" sz="quarter" idx="11"/>
          </p:nvPr>
        </p:nvSpPr>
        <p:spPr/>
        <p:txBody>
          <a:bodyPr/>
          <a:lstStyle/>
          <a:p>
            <a:fld id="{2F3410DB-279B-4E66-9392-D5C557C201B8}" type="slidenum">
              <a:rPr lang="en-US" altLang="en-US" smtClean="0"/>
              <a:pPr/>
              <a:t>33</a:t>
            </a:fld>
            <a:endParaRPr lang="en-US" altLang="en-US"/>
          </a:p>
        </p:txBody>
      </p:sp>
      <p:sp>
        <p:nvSpPr>
          <p:cNvPr id="6" name="Date Placeholder 5"/>
          <p:cNvSpPr>
            <a:spLocks noGrp="1"/>
          </p:cNvSpPr>
          <p:nvPr>
            <p:ph type="dt" sz="half" idx="12"/>
          </p:nvPr>
        </p:nvSpPr>
        <p:spPr/>
        <p:txBody>
          <a:bodyPr/>
          <a:lstStyle/>
          <a:p>
            <a:pPr>
              <a:defRPr/>
            </a:pPr>
            <a:r>
              <a:rPr lang="en-US"/>
              <a:t>Dan C. Marinescu</a:t>
            </a:r>
          </a:p>
        </p:txBody>
      </p:sp>
    </p:spTree>
    <p:extLst>
      <p:ext uri="{BB962C8B-B14F-4D97-AF65-F5344CB8AC3E}">
        <p14:creationId xmlns:p14="http://schemas.microsoft.com/office/powerpoint/2010/main" val="994189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200"/>
              <a:t>Evolution of concepts and technologies</a:t>
            </a:r>
          </a:p>
        </p:txBody>
      </p:sp>
      <p:sp>
        <p:nvSpPr>
          <p:cNvPr id="9219" name="Content Placeholder 2"/>
          <p:cNvSpPr>
            <a:spLocks noGrp="1"/>
          </p:cNvSpPr>
          <p:nvPr>
            <p:ph idx="1"/>
          </p:nvPr>
        </p:nvSpPr>
        <p:spPr>
          <a:xfrm>
            <a:off x="457200" y="1504950"/>
            <a:ext cx="8229600" cy="4362450"/>
          </a:xfrm>
        </p:spPr>
        <p:txBody>
          <a:bodyPr/>
          <a:lstStyle/>
          <a:p>
            <a:r>
              <a:rPr lang="en-US" altLang="en-US" sz="2000" dirty="0"/>
              <a:t>The concepts and technologies for network-centric computing and content evolved along the years.</a:t>
            </a:r>
          </a:p>
          <a:p>
            <a:pPr>
              <a:buFont typeface="Wingdings" pitchFamily="2" charset="2"/>
              <a:buNone/>
            </a:pPr>
            <a:endParaRPr lang="en-US" altLang="en-US" sz="2000" dirty="0"/>
          </a:p>
          <a:p>
            <a:pPr lvl="1"/>
            <a:r>
              <a:rPr lang="en-US" altLang="en-US" sz="1800" dirty="0"/>
              <a:t>The web and the semantic web - expected to support composition of services. The web is dominated by unstructured or semi-structured data, while the semantic web advocates inclusion of sematic content in web pages.</a:t>
            </a:r>
          </a:p>
          <a:p>
            <a:pPr lvl="1"/>
            <a:r>
              <a:rPr lang="en-US" altLang="en-US" sz="1800" dirty="0"/>
              <a:t>The Grid - initiated in the early </a:t>
            </a:r>
            <a:r>
              <a:rPr lang="en-US" altLang="en-US" sz="1800" dirty="0" err="1"/>
              <a:t>1990s</a:t>
            </a:r>
            <a:r>
              <a:rPr lang="en-US" altLang="en-US" sz="1800" dirty="0"/>
              <a:t> by National Laboratories and Universities; used primarily for applications in the area of science and engineering.</a:t>
            </a:r>
          </a:p>
          <a:p>
            <a:pPr lvl="1"/>
            <a:r>
              <a:rPr lang="en-US" altLang="en-US" sz="1800" dirty="0"/>
              <a:t>Peer-to-peer systems.</a:t>
            </a:r>
          </a:p>
          <a:p>
            <a:pPr lvl="1"/>
            <a:r>
              <a:rPr lang="en-US" altLang="en-US" sz="1800" dirty="0"/>
              <a:t>Computer clouds.</a:t>
            </a:r>
          </a:p>
        </p:txBody>
      </p:sp>
      <p:sp>
        <p:nvSpPr>
          <p:cNvPr id="8196"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92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67CAB052-4F82-44C1-A0D5-8C087244E6F1}" type="slidenum">
              <a:rPr lang="en-US" altLang="en-US" sz="1200">
                <a:latin typeface="Arial Black" pitchFamily="34" charset="0"/>
              </a:rPr>
              <a:pPr/>
              <a:t>34</a:t>
            </a:fld>
            <a:endParaRPr lang="en-US" altLang="en-US" sz="1200">
              <a:latin typeface="Arial Black" pitchFamily="34" charset="0"/>
            </a:endParaRPr>
          </a:p>
        </p:txBody>
      </p:sp>
      <p:sp>
        <p:nvSpPr>
          <p:cNvPr id="8198"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91201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18435" name="10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3B37D5FA-3894-4E9D-961C-6F2BFDB3ADA5}" type="slidenum">
              <a:rPr lang="en-US" altLang="en-US" sz="1200">
                <a:latin typeface="Arial Black" pitchFamily="34" charset="0"/>
              </a:rPr>
              <a:pPr/>
              <a:t>35</a:t>
            </a:fld>
            <a:endParaRPr lang="en-US" altLang="en-US" sz="1200">
              <a:latin typeface="Arial Black" pitchFamily="34" charset="0"/>
            </a:endParaRPr>
          </a:p>
        </p:txBody>
      </p:sp>
      <p:sp>
        <p:nvSpPr>
          <p:cNvPr id="17412" name="Date Placeholder 2"/>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graphicFrame>
        <p:nvGraphicFramePr>
          <p:cNvPr id="18437" name="Object 4"/>
          <p:cNvGraphicFramePr>
            <a:graphicFrameLocks noChangeAspect="1"/>
          </p:cNvGraphicFramePr>
          <p:nvPr/>
        </p:nvGraphicFramePr>
        <p:xfrm>
          <a:off x="825500" y="723900"/>
          <a:ext cx="7756525" cy="5233988"/>
        </p:xfrm>
        <a:graphic>
          <a:graphicData uri="http://schemas.openxmlformats.org/presentationml/2006/ole">
            <mc:AlternateContent xmlns:mc="http://schemas.openxmlformats.org/markup-compatibility/2006">
              <mc:Choice xmlns:v="urn:schemas-microsoft-com:vml" Requires="v">
                <p:oleObj spid="_x0000_s4145" name="Visio" r:id="rId3" imgW="7492677" imgH="5055951" progId="Visio.Drawing.11">
                  <p:embed/>
                </p:oleObj>
              </mc:Choice>
              <mc:Fallback>
                <p:oleObj name="Visio" r:id="rId3" imgW="7492677" imgH="5055951" progId="Visio.Drawing.11">
                  <p:embed/>
                  <p:pic>
                    <p:nvPicPr>
                      <p:cNvPr id="1843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723900"/>
                        <a:ext cx="7756525"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8578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8654F0B9-9FA9-445C-BD90-3BDA262AAAB0}" type="slidenum">
              <a:rPr lang="en-US" altLang="en-US" sz="1200">
                <a:latin typeface="Arial Black" pitchFamily="34" charset="0"/>
              </a:rPr>
              <a:pPr/>
              <a:t>36</a:t>
            </a:fld>
            <a:endParaRPr lang="en-US" altLang="en-US" sz="1200">
              <a:latin typeface="Arial Black" pitchFamily="34" charset="0"/>
            </a:endParaRPr>
          </a:p>
        </p:txBody>
      </p:sp>
      <p:sp>
        <p:nvSpPr>
          <p:cNvPr id="22532"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graphicFrame>
        <p:nvGraphicFramePr>
          <p:cNvPr id="23557" name="Object 6"/>
          <p:cNvGraphicFramePr>
            <a:graphicFrameLocks noChangeAspect="1"/>
          </p:cNvGraphicFramePr>
          <p:nvPr/>
        </p:nvGraphicFramePr>
        <p:xfrm>
          <a:off x="1266825" y="438150"/>
          <a:ext cx="6296025" cy="5751513"/>
        </p:xfrm>
        <a:graphic>
          <a:graphicData uri="http://schemas.openxmlformats.org/presentationml/2006/ole">
            <mc:AlternateContent xmlns:mc="http://schemas.openxmlformats.org/markup-compatibility/2006">
              <mc:Choice xmlns:v="urn:schemas-microsoft-com:vml" Requires="v">
                <p:oleObj spid="_x0000_s5169" name="Visio" r:id="rId3" imgW="7019945" imgH="6413500" progId="Visio.Drawing.11">
                  <p:embed/>
                </p:oleObj>
              </mc:Choice>
              <mc:Fallback>
                <p:oleObj name="Visio" r:id="rId3" imgW="7019945" imgH="6413500" progId="Visio.Drawing.11">
                  <p:embed/>
                  <p:pic>
                    <p:nvPicPr>
                      <p:cNvPr id="2355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438150"/>
                        <a:ext cx="6296025"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2164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a:xfrm>
            <a:off x="457200" y="428625"/>
            <a:ext cx="8229600" cy="609600"/>
          </a:xfrm>
        </p:spPr>
        <p:txBody>
          <a:bodyPr/>
          <a:lstStyle/>
          <a:p>
            <a:r>
              <a:rPr lang="en-US" altLang="en-US" sz="3200"/>
              <a:t>NIST cloud reference model</a:t>
            </a:r>
          </a:p>
        </p:txBody>
      </p:sp>
      <p:sp>
        <p:nvSpPr>
          <p:cNvPr id="26627"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765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28AF175A-43D1-44BD-B972-705EA7553B73}" type="slidenum">
              <a:rPr lang="en-US" altLang="en-US" sz="1200">
                <a:latin typeface="Arial Black" pitchFamily="34" charset="0"/>
              </a:rPr>
              <a:pPr/>
              <a:t>37</a:t>
            </a:fld>
            <a:endParaRPr lang="en-US" altLang="en-US" sz="1200">
              <a:latin typeface="Arial Black" pitchFamily="34" charset="0"/>
            </a:endParaRPr>
          </a:p>
        </p:txBody>
      </p:sp>
      <p:sp>
        <p:nvSpPr>
          <p:cNvPr id="26629"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graphicFrame>
        <p:nvGraphicFramePr>
          <p:cNvPr id="27654" name="Object 7"/>
          <p:cNvGraphicFramePr>
            <a:graphicFrameLocks noChangeAspect="1"/>
          </p:cNvGraphicFramePr>
          <p:nvPr/>
        </p:nvGraphicFramePr>
        <p:xfrm>
          <a:off x="1230313" y="1098550"/>
          <a:ext cx="6561137" cy="5070475"/>
        </p:xfrm>
        <a:graphic>
          <a:graphicData uri="http://schemas.openxmlformats.org/presentationml/2006/ole">
            <mc:AlternateContent xmlns:mc="http://schemas.openxmlformats.org/markup-compatibility/2006">
              <mc:Choice xmlns:v="urn:schemas-microsoft-com:vml" Requires="v">
                <p:oleObj spid="_x0000_s6193" name="Visio" r:id="rId3" imgW="7656918" imgH="5916849" progId="Visio.Drawing.11">
                  <p:embed/>
                </p:oleObj>
              </mc:Choice>
              <mc:Fallback>
                <p:oleObj name="Visio" r:id="rId3" imgW="7656918" imgH="5916849" progId="Visio.Drawing.11">
                  <p:embed/>
                  <p:pic>
                    <p:nvPicPr>
                      <p:cNvPr id="2765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1098550"/>
                        <a:ext cx="6561137"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8039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590550"/>
            <a:ext cx="8229600" cy="666750"/>
          </a:xfrm>
        </p:spPr>
        <p:txBody>
          <a:bodyPr/>
          <a:lstStyle/>
          <a:p>
            <a:r>
              <a:rPr lang="en-US" altLang="en-US" sz="3200"/>
              <a:t>Ethical issues</a:t>
            </a:r>
          </a:p>
        </p:txBody>
      </p:sp>
      <p:sp>
        <p:nvSpPr>
          <p:cNvPr id="28675" name="Content Placeholder 5"/>
          <p:cNvSpPr>
            <a:spLocks noGrp="1"/>
          </p:cNvSpPr>
          <p:nvPr>
            <p:ph idx="1"/>
          </p:nvPr>
        </p:nvSpPr>
        <p:spPr>
          <a:xfrm>
            <a:off x="457200" y="1533525"/>
            <a:ext cx="8229600" cy="4610100"/>
          </a:xfrm>
        </p:spPr>
        <p:txBody>
          <a:bodyPr/>
          <a:lstStyle/>
          <a:p>
            <a:r>
              <a:rPr lang="en-US" altLang="en-US" sz="2000"/>
              <a:t>Paradigm shift with  implications on computing ethics: </a:t>
            </a:r>
          </a:p>
          <a:p>
            <a:pPr lvl="2"/>
            <a:r>
              <a:rPr lang="en-US" altLang="en-US"/>
              <a:t>The control is relinquished to third party services.</a:t>
            </a:r>
          </a:p>
          <a:p>
            <a:pPr lvl="2"/>
            <a:r>
              <a:rPr lang="en-US" altLang="en-US"/>
              <a:t>The data is stored on multiple sites administered by several organizations.</a:t>
            </a:r>
          </a:p>
          <a:p>
            <a:pPr lvl="2"/>
            <a:r>
              <a:rPr lang="en-US" altLang="en-US"/>
              <a:t>Multiple services interoperate across the network.</a:t>
            </a:r>
          </a:p>
          <a:p>
            <a:r>
              <a:rPr lang="en-US" altLang="en-US" sz="2000"/>
              <a:t>Implications</a:t>
            </a:r>
          </a:p>
          <a:p>
            <a:pPr lvl="2"/>
            <a:r>
              <a:rPr lang="en-US" altLang="en-US"/>
              <a:t>Unauthorized access.</a:t>
            </a:r>
          </a:p>
          <a:p>
            <a:pPr lvl="2"/>
            <a:r>
              <a:rPr lang="en-US" altLang="en-US"/>
              <a:t>Data corruption. </a:t>
            </a:r>
          </a:p>
          <a:p>
            <a:pPr lvl="2"/>
            <a:r>
              <a:rPr lang="en-US" altLang="en-US"/>
              <a:t>Infrastructure failure, and service unavailability.</a:t>
            </a:r>
          </a:p>
        </p:txBody>
      </p:sp>
      <p:sp>
        <p:nvSpPr>
          <p:cNvPr id="27652" name="Footer Placeholder 2"/>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86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561B33F7-5DE8-4528-B808-81C6C381043C}" type="slidenum">
              <a:rPr lang="en-US" altLang="en-US" sz="1200">
                <a:latin typeface="Arial Black" pitchFamily="34" charset="0"/>
              </a:rPr>
              <a:pPr/>
              <a:t>38</a:t>
            </a:fld>
            <a:endParaRPr lang="en-US" altLang="en-US" sz="1200">
              <a:latin typeface="Arial Black" pitchFamily="34" charset="0"/>
            </a:endParaRPr>
          </a:p>
        </p:txBody>
      </p:sp>
      <p:sp>
        <p:nvSpPr>
          <p:cNvPr id="27654" name="Date Placeholder 4"/>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635729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66750"/>
            <a:ext cx="8229600" cy="485775"/>
          </a:xfrm>
        </p:spPr>
        <p:txBody>
          <a:bodyPr>
            <a:normAutofit fontScale="90000"/>
          </a:bodyPr>
          <a:lstStyle/>
          <a:p>
            <a:r>
              <a:rPr lang="en-US" altLang="en-US" sz="3200"/>
              <a:t>De-perimeterisation</a:t>
            </a:r>
          </a:p>
        </p:txBody>
      </p:sp>
      <p:sp>
        <p:nvSpPr>
          <p:cNvPr id="29699" name="Content Placeholder 2"/>
          <p:cNvSpPr>
            <a:spLocks noGrp="1"/>
          </p:cNvSpPr>
          <p:nvPr>
            <p:ph idx="1"/>
          </p:nvPr>
        </p:nvSpPr>
        <p:spPr>
          <a:xfrm>
            <a:off x="457200" y="1552575"/>
            <a:ext cx="8496300" cy="4314825"/>
          </a:xfrm>
        </p:spPr>
        <p:txBody>
          <a:bodyPr/>
          <a:lstStyle/>
          <a:p>
            <a:r>
              <a:rPr lang="en-US" altLang="en-US" sz="2000"/>
              <a:t>Systems can span the boundaries of multiple organizations and cross the security borders.</a:t>
            </a:r>
          </a:p>
          <a:p>
            <a:pPr>
              <a:buFont typeface="Wingdings" pitchFamily="2" charset="2"/>
              <a:buNone/>
            </a:pPr>
            <a:endParaRPr lang="en-US" altLang="en-US" sz="2000"/>
          </a:p>
          <a:p>
            <a:r>
              <a:rPr lang="en-US" altLang="en-US" sz="2000"/>
              <a:t>The complex structure of cloud services can make it difficult to determine who is responsible in case something undesirable happens.</a:t>
            </a:r>
          </a:p>
          <a:p>
            <a:pPr>
              <a:buFont typeface="Wingdings" pitchFamily="2" charset="2"/>
              <a:buNone/>
            </a:pPr>
            <a:endParaRPr lang="en-US" altLang="en-US" sz="2000"/>
          </a:p>
          <a:p>
            <a:r>
              <a:rPr lang="en-US" altLang="en-US" sz="2000"/>
              <a:t>Identity fraud and theft are made possible by the unauthorized access to personal data in circulation and by new forms of dissemination through social networks and they could also pose a danger to cloud computing.</a:t>
            </a:r>
          </a:p>
        </p:txBody>
      </p:sp>
      <p:sp>
        <p:nvSpPr>
          <p:cNvPr id="28676"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82D96E4D-CFE7-4E2B-92F6-64F606820004}" type="slidenum">
              <a:rPr lang="en-US" altLang="en-US" sz="1200">
                <a:latin typeface="Arial Black" pitchFamily="34" charset="0"/>
              </a:rPr>
              <a:pPr/>
              <a:t>39</a:t>
            </a:fld>
            <a:endParaRPr lang="en-US" altLang="en-US" sz="1200">
              <a:latin typeface="Arial Black" pitchFamily="34" charset="0"/>
            </a:endParaRPr>
          </a:p>
        </p:txBody>
      </p:sp>
      <p:sp>
        <p:nvSpPr>
          <p:cNvPr id="28678"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133840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9635910"/>
              </p:ext>
            </p:extLst>
          </p:nvPr>
        </p:nvGraphicFramePr>
        <p:xfrm>
          <a:off x="323528" y="934885"/>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4" name="TextBox 5"/>
          <p:cNvSpPr txBox="1">
            <a:spLocks noChangeArrowheads="1"/>
          </p:cNvSpPr>
          <p:nvPr/>
        </p:nvSpPr>
        <p:spPr bwMode="auto">
          <a:xfrm>
            <a:off x="533400" y="12731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a:solidFill>
                  <a:srgbClr val="FF0000"/>
                </a:solidFill>
                <a:latin typeface="Arial" pitchFamily="34" charset="0"/>
              </a:rPr>
              <a:t>  ~</a:t>
            </a:r>
          </a:p>
          <a:p>
            <a:pPr eaLnBrk="1" hangingPunct="1">
              <a:spcBef>
                <a:spcPct val="50000"/>
              </a:spcBef>
            </a:pPr>
            <a:r>
              <a:rPr kumimoji="1" lang="en-US" altLang="en-US" sz="1800" b="1" dirty="0">
                <a:solidFill>
                  <a:srgbClr val="FF0000"/>
                </a:solidFill>
                <a:latin typeface="Arial" pitchFamily="34" charset="0"/>
              </a:rPr>
              <a:t>2018</a:t>
            </a:r>
          </a:p>
        </p:txBody>
      </p:sp>
      <p:sp>
        <p:nvSpPr>
          <p:cNvPr id="10245" name="TextBox 6"/>
          <p:cNvSpPr txBox="1">
            <a:spLocks noChangeArrowheads="1"/>
          </p:cNvSpPr>
          <p:nvPr/>
        </p:nvSpPr>
        <p:spPr bwMode="auto">
          <a:xfrm>
            <a:off x="1031081" y="434340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a:solidFill>
                  <a:srgbClr val="FF0000"/>
                </a:solidFill>
                <a:latin typeface="Arial" pitchFamily="34" charset="0"/>
              </a:rPr>
              <a:t>2010</a:t>
            </a:r>
          </a:p>
          <a:p>
            <a:pPr eaLnBrk="1" hangingPunct="1">
              <a:spcBef>
                <a:spcPct val="50000"/>
              </a:spcBef>
            </a:pPr>
            <a:r>
              <a:rPr kumimoji="1" lang="en-US" altLang="en-US" sz="1800" b="1" dirty="0">
                <a:solidFill>
                  <a:srgbClr val="FF0000"/>
                </a:solidFill>
                <a:latin typeface="Arial" pitchFamily="34" charset="0"/>
              </a:rPr>
              <a:t>2007</a:t>
            </a:r>
          </a:p>
        </p:txBody>
      </p:sp>
      <p:sp>
        <p:nvSpPr>
          <p:cNvPr id="10246" name="TextBox 9"/>
          <p:cNvSpPr txBox="1">
            <a:spLocks noChangeArrowheads="1"/>
          </p:cNvSpPr>
          <p:nvPr/>
        </p:nvSpPr>
        <p:spPr bwMode="auto">
          <a:xfrm>
            <a:off x="1143000" y="33299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a:solidFill>
                  <a:srgbClr val="FF0000"/>
                </a:solidFill>
                <a:latin typeface="Arial" pitchFamily="34" charset="0"/>
              </a:rPr>
              <a:t>2017</a:t>
            </a:r>
          </a:p>
          <a:p>
            <a:pPr eaLnBrk="1" hangingPunct="1">
              <a:spcBef>
                <a:spcPct val="50000"/>
              </a:spcBef>
            </a:pPr>
            <a:r>
              <a:rPr kumimoji="1" lang="en-US" altLang="en-US" sz="1800" b="1" dirty="0">
                <a:solidFill>
                  <a:srgbClr val="FF0000"/>
                </a:solidFill>
                <a:latin typeface="Arial" pitchFamily="34" charset="0"/>
              </a:rPr>
              <a:t>2011</a:t>
            </a:r>
          </a:p>
        </p:txBody>
      </p:sp>
      <p:sp>
        <p:nvSpPr>
          <p:cNvPr id="7" name="TextBox 5"/>
          <p:cNvSpPr txBox="1">
            <a:spLocks noChangeArrowheads="1"/>
          </p:cNvSpPr>
          <p:nvPr/>
        </p:nvSpPr>
        <p:spPr bwMode="auto">
          <a:xfrm>
            <a:off x="1023938" y="22637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a:solidFill>
                  <a:srgbClr val="FF0000"/>
                </a:solidFill>
                <a:latin typeface="Arial" pitchFamily="34" charset="0"/>
              </a:rPr>
              <a:t>2018</a:t>
            </a:r>
          </a:p>
          <a:p>
            <a:pPr eaLnBrk="1" hangingPunct="1">
              <a:spcBef>
                <a:spcPct val="50000"/>
              </a:spcBef>
            </a:pPr>
            <a:r>
              <a:rPr kumimoji="1" lang="en-US" altLang="en-US" sz="1800" b="1" dirty="0">
                <a:solidFill>
                  <a:srgbClr val="FF0000"/>
                </a:solidFill>
                <a:latin typeface="Arial" pitchFamily="34" charset="0"/>
              </a:rPr>
              <a:t>2017</a:t>
            </a:r>
          </a:p>
        </p:txBody>
      </p:sp>
      <p:sp>
        <p:nvSpPr>
          <p:cNvPr id="8" name="TextBox 6"/>
          <p:cNvSpPr txBox="1">
            <a:spLocks noChangeArrowheads="1"/>
          </p:cNvSpPr>
          <p:nvPr/>
        </p:nvSpPr>
        <p:spPr bwMode="auto">
          <a:xfrm>
            <a:off x="521573" y="54635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a:solidFill>
                  <a:srgbClr val="FF0000"/>
                </a:solidFill>
                <a:latin typeface="Arial" pitchFamily="34" charset="0"/>
              </a:rPr>
              <a:t>2002</a:t>
            </a:r>
          </a:p>
          <a:p>
            <a:pPr eaLnBrk="1" hangingPunct="1">
              <a:spcBef>
                <a:spcPct val="50000"/>
              </a:spcBef>
            </a:pPr>
            <a:r>
              <a:rPr kumimoji="1" lang="en-US" altLang="en-US" sz="1800" b="1" dirty="0">
                <a:solidFill>
                  <a:srgbClr val="FF0000"/>
                </a:solidFill>
                <a:latin typeface="Arial" pitchFamily="34" charset="0"/>
              </a:rPr>
              <a:t>1999</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8787871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666750"/>
            <a:ext cx="8229600" cy="447675"/>
          </a:xfrm>
        </p:spPr>
        <p:txBody>
          <a:bodyPr>
            <a:normAutofit fontScale="90000"/>
          </a:bodyPr>
          <a:lstStyle/>
          <a:p>
            <a:r>
              <a:rPr lang="en-US" altLang="en-US" sz="3200"/>
              <a:t>Privacy issues</a:t>
            </a:r>
          </a:p>
        </p:txBody>
      </p:sp>
      <p:sp>
        <p:nvSpPr>
          <p:cNvPr id="30723" name="Content Placeholder 2"/>
          <p:cNvSpPr>
            <a:spLocks noGrp="1"/>
          </p:cNvSpPr>
          <p:nvPr>
            <p:ph idx="1"/>
          </p:nvPr>
        </p:nvSpPr>
        <p:spPr>
          <a:xfrm>
            <a:off x="457200" y="1571625"/>
            <a:ext cx="8229600" cy="4295775"/>
          </a:xfrm>
        </p:spPr>
        <p:txBody>
          <a:bodyPr/>
          <a:lstStyle/>
          <a:p>
            <a:r>
              <a:rPr lang="en-US" altLang="en-US" sz="2000"/>
              <a:t>Cloud service providers have already collected petabytes of sensitive personal information stored in data centers around the world. The acceptance of cloud computing therefore will be determined by privacy issues addressed by these companies and the countries where the data centers are located. </a:t>
            </a:r>
          </a:p>
          <a:p>
            <a:pPr>
              <a:buFont typeface="Wingdings" pitchFamily="2" charset="2"/>
              <a:buNone/>
            </a:pPr>
            <a:endParaRPr lang="en-US" altLang="en-US" sz="2000"/>
          </a:p>
          <a:p>
            <a:r>
              <a:rPr lang="en-US" altLang="en-US" sz="2000"/>
              <a:t>Privacy is affected by cultural differences; some cultures favor privacy, others  emphasize community. This leads to an ambivalent attitude towards privacy in the Internet which is a global system.</a:t>
            </a:r>
          </a:p>
        </p:txBody>
      </p:sp>
      <p:sp>
        <p:nvSpPr>
          <p:cNvPr id="29700"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15DBEF5B-1A89-46AA-8EC7-1E0649C5C87E}" type="slidenum">
              <a:rPr lang="en-US" altLang="en-US" sz="1200">
                <a:latin typeface="Arial Black" pitchFamily="34" charset="0"/>
              </a:rPr>
              <a:pPr/>
              <a:t>40</a:t>
            </a:fld>
            <a:endParaRPr lang="en-US" altLang="en-US" sz="1200">
              <a:latin typeface="Arial Black" pitchFamily="34" charset="0"/>
            </a:endParaRPr>
          </a:p>
        </p:txBody>
      </p:sp>
      <p:sp>
        <p:nvSpPr>
          <p:cNvPr id="29702"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363303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590550"/>
            <a:ext cx="8229600" cy="666750"/>
          </a:xfrm>
        </p:spPr>
        <p:txBody>
          <a:bodyPr/>
          <a:lstStyle/>
          <a:p>
            <a:r>
              <a:rPr lang="en-US" altLang="en-US" sz="3200"/>
              <a:t>Cloud vulnerabilities</a:t>
            </a:r>
          </a:p>
        </p:txBody>
      </p:sp>
      <p:sp>
        <p:nvSpPr>
          <p:cNvPr id="31747" name="Content Placeholder 2"/>
          <p:cNvSpPr>
            <a:spLocks noGrp="1"/>
          </p:cNvSpPr>
          <p:nvPr>
            <p:ph idx="1"/>
          </p:nvPr>
        </p:nvSpPr>
        <p:spPr>
          <a:xfrm>
            <a:off x="457200" y="1724025"/>
            <a:ext cx="8229600" cy="4448175"/>
          </a:xfrm>
        </p:spPr>
        <p:txBody>
          <a:bodyPr>
            <a:normAutofit lnSpcReduction="10000"/>
          </a:bodyPr>
          <a:lstStyle/>
          <a:p>
            <a:r>
              <a:rPr lang="en-US" altLang="en-US" sz="2000"/>
              <a:t>Clouds are affected by malicious attacks and failures of the infrastructure, e.g., power failures. </a:t>
            </a:r>
          </a:p>
          <a:p>
            <a:pPr>
              <a:buFont typeface="Wingdings" pitchFamily="2" charset="2"/>
              <a:buNone/>
            </a:pPr>
            <a:endParaRPr lang="en-US" altLang="en-US" sz="2000"/>
          </a:p>
          <a:p>
            <a:r>
              <a:rPr lang="en-US" altLang="en-US" sz="2000"/>
              <a:t>Such events can affect the Internet domain name servers and prevent access to a cloud or can directly affect the clouds:</a:t>
            </a:r>
          </a:p>
          <a:p>
            <a:pPr lvl="2"/>
            <a:r>
              <a:rPr lang="en-US" altLang="en-US"/>
              <a:t>in 2004 an attack at Akamai caused a domain name outage and a major blackout that affected Google, Yahoo, and other sites. </a:t>
            </a:r>
          </a:p>
          <a:p>
            <a:pPr lvl="2"/>
            <a:r>
              <a:rPr lang="en-US" altLang="en-US"/>
              <a:t>in 2009, Google was the target of a denial of service attack which took down Google News and Gmail for several days;</a:t>
            </a:r>
          </a:p>
          <a:p>
            <a:pPr lvl="2"/>
            <a:r>
              <a:rPr lang="en-US" altLang="en-US"/>
              <a:t>in 2012 lightning caused a prolonged down time at Amazon. </a:t>
            </a:r>
          </a:p>
          <a:p>
            <a:endParaRPr lang="en-US" altLang="en-US"/>
          </a:p>
        </p:txBody>
      </p:sp>
      <p:sp>
        <p:nvSpPr>
          <p:cNvPr id="30724"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Cloud Computing: Theory and Practice. Chapter 1</a:t>
            </a:r>
          </a:p>
        </p:txBody>
      </p:sp>
      <p:sp>
        <p:nvSpPr>
          <p:cNvPr id="317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a:defRPr sz="2000">
                <a:solidFill>
                  <a:schemeClr val="tx1"/>
                </a:solidFill>
                <a:latin typeface="Arial" charset="0"/>
              </a:defRPr>
            </a:lvl2pPr>
            <a:lvl3pPr>
              <a:defRPr>
                <a:solidFill>
                  <a:schemeClr val="tx1"/>
                </a:solidFill>
                <a:latin typeface="Arial" charset="0"/>
              </a:defRPr>
            </a:lvl3pPr>
            <a:lvl4pPr>
              <a:defRPr sz="1600">
                <a:solidFill>
                  <a:schemeClr val="tx1"/>
                </a:solidFill>
                <a:latin typeface="Arial" charset="0"/>
              </a:defRPr>
            </a:lvl4pPr>
            <a:lvl5pPr>
              <a:defRPr sz="1400">
                <a:solidFill>
                  <a:schemeClr val="tx1"/>
                </a:solidFill>
                <a:latin typeface="Arial" charset="0"/>
              </a:defRPr>
            </a:lvl5pPr>
            <a:lvl6pPr eaLnBrk="0" hangingPunct="0">
              <a:defRPr sz="1400">
                <a:solidFill>
                  <a:schemeClr val="tx1"/>
                </a:solidFill>
                <a:latin typeface="Arial" charset="0"/>
              </a:defRPr>
            </a:lvl6pPr>
            <a:lvl7pPr eaLnBrk="0" hangingPunct="0">
              <a:defRPr sz="1400">
                <a:solidFill>
                  <a:schemeClr val="tx1"/>
                </a:solidFill>
                <a:latin typeface="Arial" charset="0"/>
              </a:defRPr>
            </a:lvl7pPr>
            <a:lvl8pPr eaLnBrk="0" hangingPunct="0">
              <a:defRPr sz="1400">
                <a:solidFill>
                  <a:schemeClr val="tx1"/>
                </a:solidFill>
                <a:latin typeface="Arial" charset="0"/>
              </a:defRPr>
            </a:lvl8pPr>
            <a:lvl9pPr eaLnBrk="0" hangingPunct="0">
              <a:defRPr sz="1400">
                <a:solidFill>
                  <a:schemeClr val="tx1"/>
                </a:solidFill>
                <a:latin typeface="Arial" charset="0"/>
              </a:defRPr>
            </a:lvl9pPr>
          </a:lstStyle>
          <a:p>
            <a:fld id="{A6DD9C10-4014-4E70-A826-C9FA7CB32CA2}" type="slidenum">
              <a:rPr lang="en-US" altLang="en-US" sz="1200">
                <a:latin typeface="Arial Black" pitchFamily="34" charset="0"/>
              </a:rPr>
              <a:pPr/>
              <a:t>41</a:t>
            </a:fld>
            <a:endParaRPr lang="en-US" altLang="en-US" sz="1200">
              <a:latin typeface="Arial Black" pitchFamily="34" charset="0"/>
            </a:endParaRPr>
          </a:p>
        </p:txBody>
      </p:sp>
      <p:sp>
        <p:nvSpPr>
          <p:cNvPr id="30726" name="Date Placeholder 5"/>
          <p:cNvSpPr>
            <a:spLocks noGrp="1"/>
          </p:cNvSpPr>
          <p:nvPr>
            <p:ph type="dt"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t>Dan C. Marinescu</a:t>
            </a:r>
          </a:p>
        </p:txBody>
      </p:sp>
    </p:spTree>
    <p:extLst>
      <p:ext uri="{BB962C8B-B14F-4D97-AF65-F5344CB8AC3E}">
        <p14:creationId xmlns:p14="http://schemas.microsoft.com/office/powerpoint/2010/main" val="2436924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000125" y="2786063"/>
            <a:ext cx="7289800" cy="1050925"/>
          </a:xfrm>
        </p:spPr>
        <p:txBody>
          <a:bodyPr/>
          <a:lstStyle/>
          <a:p>
            <a:pPr algn="ctr"/>
            <a:r>
              <a:rPr lang="en-US" sz="6000">
                <a:solidFill>
                  <a:schemeClr val="tx1"/>
                </a:solidFill>
                <a:effectLst>
                  <a:outerShdw blurRad="38100" dist="38100" dir="2700000" algn="tl">
                    <a:srgbClr val="DDDDDD"/>
                  </a:outerShdw>
                </a:effectLst>
                <a:latin typeface="Blackadder ITC" charset="0"/>
                <a:ea typeface="ＭＳ Ｐゴシック" charset="0"/>
                <a:cs typeface="ＭＳ Ｐゴシック" charset="0"/>
              </a:rPr>
              <a:t>Thank    You</a:t>
            </a:r>
          </a:p>
        </p:txBody>
      </p:sp>
    </p:spTree>
    <p:extLst>
      <p:ext uri="{BB962C8B-B14F-4D97-AF65-F5344CB8AC3E}">
        <p14:creationId xmlns:p14="http://schemas.microsoft.com/office/powerpoint/2010/main" val="94088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a:ln>
                  <a:noFill/>
                </a:ln>
                <a:effectLst>
                  <a:outerShdw blurRad="38100" dist="38100" dir="2700000" algn="tl">
                    <a:srgbClr val="C0C0C0"/>
                  </a:outerShdw>
                </a:effectLst>
              </a:rPr>
              <a:t>Schedule</a:t>
            </a:r>
          </a:p>
        </p:txBody>
      </p:sp>
      <p:sp>
        <p:nvSpPr>
          <p:cNvPr id="16389" name="Content Placeholder 6"/>
          <p:cNvSpPr>
            <a:spLocks noGrp="1"/>
          </p:cNvSpPr>
          <p:nvPr>
            <p:ph idx="1"/>
          </p:nvPr>
        </p:nvSpPr>
        <p:spPr>
          <a:xfrm>
            <a:off x="762000" y="1600200"/>
            <a:ext cx="7696200" cy="4800600"/>
          </a:xfrm>
        </p:spPr>
        <p:txBody>
          <a:bodyPr>
            <a:normAutofit/>
          </a:bodyPr>
          <a:lstStyle/>
          <a:p>
            <a:pPr lvl="1"/>
            <a:r>
              <a:rPr lang="en-US" altLang="en-US" b="1" dirty="0">
                <a:latin typeface="Trebuchet MS" pitchFamily="34" charset="0"/>
                <a:cs typeface="Trebuchet MS" pitchFamily="34" charset="0"/>
              </a:rPr>
              <a:t>Section ‘A’</a:t>
            </a:r>
          </a:p>
          <a:p>
            <a:pPr lvl="2"/>
            <a:r>
              <a:rPr lang="en-US" altLang="en-US" dirty="0">
                <a:latin typeface="Trebuchet MS" pitchFamily="34" charset="0"/>
                <a:cs typeface="Trebuchet MS" pitchFamily="34" charset="0"/>
              </a:rPr>
              <a:t>Wednesday</a:t>
            </a:r>
          </a:p>
          <a:p>
            <a:pPr lvl="3"/>
            <a:r>
              <a:rPr lang="en-US" altLang="en-US" dirty="0">
                <a:latin typeface="Trebuchet MS" pitchFamily="34" charset="0"/>
                <a:cs typeface="Trebuchet MS" pitchFamily="34" charset="0"/>
              </a:rPr>
              <a:t>11:40 a.m.~ 1:30 p.m.</a:t>
            </a:r>
          </a:p>
          <a:p>
            <a:pPr lvl="3"/>
            <a:r>
              <a:rPr lang="en-US" altLang="en-US" dirty="0">
                <a:latin typeface="Trebuchet MS" pitchFamily="34" charset="0"/>
                <a:cs typeface="Trebuchet MS" pitchFamily="34" charset="0"/>
              </a:rPr>
              <a:t>Room No. 0522 (Computer Lab 7)</a:t>
            </a:r>
          </a:p>
          <a:p>
            <a:pPr lvl="2"/>
            <a:r>
              <a:rPr lang="en-US" altLang="en-US" dirty="0">
                <a:latin typeface="Trebuchet MS" pitchFamily="34" charset="0"/>
                <a:cs typeface="Trebuchet MS" pitchFamily="34" charset="0"/>
              </a:rPr>
              <a:t>Counseling</a:t>
            </a:r>
          </a:p>
          <a:p>
            <a:pPr lvl="3"/>
            <a:r>
              <a:rPr lang="en-US" altLang="en-US" dirty="0">
                <a:latin typeface="Trebuchet MS" pitchFamily="34" charset="0"/>
                <a:cs typeface="Trebuchet MS" pitchFamily="34" charset="0"/>
              </a:rPr>
              <a:t>14:00 p.m.~ 15:30 p.m. (Wed)</a:t>
            </a:r>
          </a:p>
          <a:p>
            <a:pPr lvl="3"/>
            <a:r>
              <a:rPr lang="en-US" altLang="en-US" dirty="0">
                <a:latin typeface="Trebuchet MS" pitchFamily="34" charset="0"/>
                <a:cs typeface="Trebuchet MS" pitchFamily="34" charset="0"/>
              </a:rPr>
              <a:t>Room No. 333/D (Level 3) </a:t>
            </a:r>
          </a:p>
        </p:txBody>
      </p:sp>
    </p:spTree>
    <p:extLst>
      <p:ext uri="{BB962C8B-B14F-4D97-AF65-F5344CB8AC3E}">
        <p14:creationId xmlns:p14="http://schemas.microsoft.com/office/powerpoint/2010/main" val="60248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a:ln>
                  <a:noFill/>
                </a:ln>
                <a:effectLst>
                  <a:outerShdw blurRad="38100" dist="38100" dir="2700000" algn="tl">
                    <a:srgbClr val="C0C0C0"/>
                  </a:outerShdw>
                </a:effectLst>
              </a:rPr>
              <a:t>Assessment</a:t>
            </a: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000" dirty="0">
                <a:latin typeface="Trebuchet MS" pitchFamily="34" charset="0"/>
                <a:cs typeface="Trebuchet MS" pitchFamily="34" charset="0"/>
              </a:rPr>
              <a:t>Attendance	: 5%</a:t>
            </a:r>
          </a:p>
          <a:p>
            <a:pPr lvl="1"/>
            <a:r>
              <a:rPr lang="en-US" altLang="en-US" sz="2000" dirty="0">
                <a:latin typeface="Trebuchet MS" pitchFamily="34" charset="0"/>
                <a:cs typeface="Trebuchet MS" pitchFamily="34" charset="0"/>
              </a:rPr>
              <a:t>Assignments	: 5%</a:t>
            </a:r>
          </a:p>
          <a:p>
            <a:pPr lvl="1"/>
            <a:r>
              <a:rPr lang="en-US" altLang="en-US" sz="2000" dirty="0">
                <a:latin typeface="Trebuchet MS" pitchFamily="34" charset="0"/>
                <a:cs typeface="Trebuchet MS" pitchFamily="34" charset="0"/>
              </a:rPr>
              <a:t>Class Tests	: 10%</a:t>
            </a:r>
          </a:p>
          <a:p>
            <a:pPr lvl="1"/>
            <a:r>
              <a:rPr lang="en-US" altLang="en-US" sz="2000" dirty="0">
                <a:latin typeface="Trebuchet MS" pitchFamily="34" charset="0"/>
                <a:cs typeface="Trebuchet MS" pitchFamily="34" charset="0"/>
              </a:rPr>
              <a:t>Mid Term		: 20%</a:t>
            </a:r>
          </a:p>
          <a:p>
            <a:pPr lvl="1"/>
            <a:r>
              <a:rPr lang="en-US" altLang="en-US" sz="2000" dirty="0">
                <a:latin typeface="Trebuchet MS" pitchFamily="34" charset="0"/>
                <a:cs typeface="Trebuchet MS" pitchFamily="34" charset="0"/>
              </a:rPr>
              <a:t>Final		: 40% </a:t>
            </a:r>
          </a:p>
          <a:p>
            <a:pPr lvl="1"/>
            <a:r>
              <a:rPr lang="en-US" altLang="en-US" sz="2000" dirty="0">
                <a:latin typeface="Trebuchet MS" pitchFamily="34" charset="0"/>
                <a:cs typeface="Trebuchet MS" pitchFamily="34" charset="0"/>
              </a:rPr>
              <a:t>Project		: 20%</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a:effectLst>
                  <a:outerShdw blurRad="38100" dist="38100" dir="2700000" algn="tl">
                    <a:srgbClr val="C0C0C0"/>
                  </a:outerShdw>
                </a:effectLst>
              </a:rPr>
              <a:t>Grading Policy</a:t>
            </a: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a:latin typeface="Trebuchet MS" pitchFamily="34" charset="0"/>
                <a:cs typeface="Trebuchet MS" pitchFamily="34" charset="0"/>
              </a:rPr>
              <a:t>A (Plain)	: 90-100	C+ (Plus) 	: 70-73</a:t>
            </a:r>
          </a:p>
          <a:p>
            <a:pPr marL="457200" lvl="1" indent="0">
              <a:buNone/>
            </a:pPr>
            <a:r>
              <a:rPr lang="en-US" altLang="en-US" sz="2200" dirty="0">
                <a:latin typeface="Trebuchet MS" pitchFamily="34" charset="0"/>
                <a:cs typeface="Trebuchet MS" pitchFamily="34" charset="0"/>
              </a:rPr>
              <a:t>A- (Minus)	: 86-89		C (Plain)	: 66-69</a:t>
            </a:r>
          </a:p>
          <a:p>
            <a:pPr marL="457200" lvl="1" indent="0">
              <a:buNone/>
            </a:pPr>
            <a:r>
              <a:rPr lang="en-US" altLang="en-US" sz="2200" dirty="0">
                <a:latin typeface="Trebuchet MS" pitchFamily="34" charset="0"/>
                <a:cs typeface="Trebuchet MS" pitchFamily="34" charset="0"/>
              </a:rPr>
              <a:t>B+ (Plus)	: 82-85		C- (Minus)	: 62-65</a:t>
            </a:r>
          </a:p>
          <a:p>
            <a:pPr marL="457200" lvl="1" indent="0">
              <a:buNone/>
            </a:pPr>
            <a:r>
              <a:rPr lang="en-US" altLang="en-US" sz="2200" dirty="0">
                <a:latin typeface="Trebuchet MS" pitchFamily="34" charset="0"/>
                <a:cs typeface="Trebuchet MS" pitchFamily="34" charset="0"/>
              </a:rPr>
              <a:t>B (Plain) 	: 78-81		D+ (Plus)	: 58-61</a:t>
            </a:r>
          </a:p>
          <a:p>
            <a:pPr marL="457200" lvl="1" indent="0">
              <a:buNone/>
            </a:pPr>
            <a:r>
              <a:rPr lang="en-US" altLang="en-US" sz="2200" dirty="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70838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solidFill>
                  <a:srgbClr val="FF0000"/>
                </a:solidFill>
              </a:rPr>
              <a:t>Data Communications and Networking. </a:t>
            </a:r>
            <a:r>
              <a:rPr lang="en-US" dirty="0" err="1">
                <a:solidFill>
                  <a:srgbClr val="FF0000"/>
                </a:solidFill>
              </a:rPr>
              <a:t>Behrouz</a:t>
            </a:r>
            <a:r>
              <a:rPr lang="en-US" dirty="0">
                <a:solidFill>
                  <a:srgbClr val="FF0000"/>
                </a:solidFill>
              </a:rPr>
              <a:t> A. </a:t>
            </a:r>
            <a:r>
              <a:rPr lang="en-US" dirty="0" err="1">
                <a:solidFill>
                  <a:srgbClr val="FF0000"/>
                </a:solidFill>
              </a:rPr>
              <a:t>Forouzan</a:t>
            </a:r>
            <a:endParaRPr lang="en-US" dirty="0">
              <a:solidFill>
                <a:srgbClr val="FF0000"/>
              </a:solidFill>
            </a:endParaRPr>
          </a:p>
          <a:p>
            <a:r>
              <a:rPr lang="en-US" dirty="0">
                <a:solidFill>
                  <a:srgbClr val="0070C0"/>
                </a:solidFill>
              </a:rPr>
              <a:t>Data and Computer Communications. William Stallings (TENTH EDITION)</a:t>
            </a:r>
          </a:p>
          <a:p>
            <a:endParaRPr lang="en-US" dirty="0"/>
          </a:p>
          <a:p>
            <a:endParaRPr lang="en-US" dirty="0"/>
          </a:p>
        </p:txBody>
      </p:sp>
    </p:spTree>
    <p:extLst>
      <p:ext uri="{BB962C8B-B14F-4D97-AF65-F5344CB8AC3E}">
        <p14:creationId xmlns:p14="http://schemas.microsoft.com/office/powerpoint/2010/main" val="19247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050" name="Rectangle 2"/>
          <p:cNvSpPr>
            <a:spLocks noGrp="1" noChangeArrowheads="1"/>
          </p:cNvSpPr>
          <p:nvPr>
            <p:ph type="title"/>
          </p:nvPr>
        </p:nvSpPr>
        <p:spPr>
          <a:xfrm>
            <a:off x="1219200" y="228600"/>
            <a:ext cx="7491412" cy="914400"/>
          </a:xfrm>
        </p:spPr>
        <p:txBody>
          <a:bodyPr>
            <a:normAutofit/>
          </a:bodyPr>
          <a:lstStyle/>
          <a:p>
            <a:pPr algn="ctr"/>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Outline</a:t>
            </a:r>
          </a:p>
        </p:txBody>
      </p:sp>
      <p:graphicFrame>
        <p:nvGraphicFramePr>
          <p:cNvPr id="3" name="Diagram 2"/>
          <p:cNvGraphicFramePr/>
          <p:nvPr>
            <p:extLst>
              <p:ext uri="{D42A27DB-BD31-4B8C-83A1-F6EECF244321}">
                <p14:modId xmlns:p14="http://schemas.microsoft.com/office/powerpoint/2010/main" val="4206671073"/>
              </p:ext>
            </p:extLst>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30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BCC01-5EA0-4DE8-B075-2759185F4B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xmlns="" id="{22219027-4775-4AA7-893B-06055D97481F}"/>
              </a:ext>
            </a:extLst>
          </p:cNvPr>
          <p:cNvSpPr>
            <a:spLocks noGrp="1"/>
          </p:cNvSpPr>
          <p:nvPr>
            <p:ph idx="1"/>
          </p:nvPr>
        </p:nvSpPr>
        <p:spPr/>
        <p:txBody>
          <a:bodyPr>
            <a:normAutofit/>
          </a:bodyPr>
          <a:lstStyle/>
          <a:p>
            <a:r>
              <a:rPr lang="en-US" sz="3600" dirty="0"/>
              <a:t>Why Cloud?</a:t>
            </a:r>
          </a:p>
          <a:p>
            <a:r>
              <a:rPr lang="en-US" sz="3600" dirty="0"/>
              <a:t>What is Cloud?</a:t>
            </a:r>
          </a:p>
          <a:p>
            <a:r>
              <a:rPr lang="en-US" sz="3600" dirty="0"/>
              <a:t>Service Models</a:t>
            </a:r>
          </a:p>
          <a:p>
            <a:r>
              <a:rPr lang="en-US" sz="3600" dirty="0"/>
              <a:t>Deployment Models</a:t>
            </a:r>
          </a:p>
          <a:p>
            <a:r>
              <a:rPr lang="en-US" sz="3600" dirty="0"/>
              <a:t>Cloud Providers</a:t>
            </a:r>
          </a:p>
        </p:txBody>
      </p:sp>
    </p:spTree>
    <p:extLst>
      <p:ext uri="{BB962C8B-B14F-4D97-AF65-F5344CB8AC3E}">
        <p14:creationId xmlns:p14="http://schemas.microsoft.com/office/powerpoint/2010/main" val="251820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1882</TotalTime>
  <Words>2783</Words>
  <Application>Microsoft Office PowerPoint</Application>
  <PresentationFormat>On-screen Show (4:3)</PresentationFormat>
  <Paragraphs>378</Paragraphs>
  <Slides>42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Visio</vt:lpstr>
      <vt:lpstr>Cloud Computing CSE 487 -Introduction to Cloud Computing-</vt:lpstr>
      <vt:lpstr>Course Outline: Summary</vt:lpstr>
      <vt:lpstr>About Me</vt:lpstr>
      <vt:lpstr>PowerPoint Presentation</vt:lpstr>
      <vt:lpstr>Schedule</vt:lpstr>
      <vt:lpstr>Assessment</vt:lpstr>
      <vt:lpstr>Resources</vt:lpstr>
      <vt:lpstr>Outline</vt:lpstr>
      <vt:lpstr>Overview</vt:lpstr>
      <vt:lpstr>Why Cloud?</vt:lpstr>
      <vt:lpstr>What is Cloud?</vt:lpstr>
      <vt:lpstr>Cloud Computing</vt:lpstr>
      <vt:lpstr>Cloud computing (cont’d)</vt:lpstr>
      <vt:lpstr>Brief history</vt:lpstr>
      <vt:lpstr>Types of Clouds</vt:lpstr>
      <vt:lpstr>The “good” about cloud computing</vt:lpstr>
      <vt:lpstr>More “good” about cloud computing</vt:lpstr>
      <vt:lpstr>Why cloud computing could be successful when other paradigms have failed?</vt:lpstr>
      <vt:lpstr>Challenges for cloud computing</vt:lpstr>
      <vt:lpstr>More challenges</vt:lpstr>
      <vt:lpstr>Cloud Delivery Models</vt:lpstr>
      <vt:lpstr>Software-as-a-Service (SaaS)</vt:lpstr>
      <vt:lpstr>Platform-as-a-Service (PaaS)</vt:lpstr>
      <vt:lpstr>Infrastructure-as-a-Service (IaaS)</vt:lpstr>
      <vt:lpstr>Cloud Providers</vt:lpstr>
      <vt:lpstr>Cloud activities</vt:lpstr>
      <vt:lpstr>Cloud  activities (cont’d)</vt:lpstr>
      <vt:lpstr>Cloud activities (cont’d)</vt:lpstr>
      <vt:lpstr>PowerPoint Presentation</vt:lpstr>
      <vt:lpstr>Network-centric computing</vt:lpstr>
      <vt:lpstr>Network-centric content</vt:lpstr>
      <vt:lpstr>Network-centric computing and content</vt:lpstr>
      <vt:lpstr>Advantages of Network-centric computing and content</vt:lpstr>
      <vt:lpstr>Evolution of concepts and technologies</vt:lpstr>
      <vt:lpstr>PowerPoint Presentation</vt:lpstr>
      <vt:lpstr>PowerPoint Presentation</vt:lpstr>
      <vt:lpstr>NIST cloud reference model</vt:lpstr>
      <vt:lpstr>Ethical issues</vt:lpstr>
      <vt:lpstr>De-perimeterisation</vt:lpstr>
      <vt:lpstr>Privacy issues</vt:lpstr>
      <vt:lpstr>Cloud vulnerabilities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Windows User</cp:lastModifiedBy>
  <cp:revision>444</cp:revision>
  <dcterms:created xsi:type="dcterms:W3CDTF">2018-10-07T06:29:49Z</dcterms:created>
  <dcterms:modified xsi:type="dcterms:W3CDTF">2019-05-29T06:51:11Z</dcterms:modified>
</cp:coreProperties>
</file>