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1" r:id="rId4"/>
    <p:sldId id="272"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09-Jun-17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09-Jun-17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SERVICES, XML, AJAX, XQuery, JSON, </a:t>
            </a:r>
            <a:r>
              <a:rPr lang="en-US" dirty="0" err="1"/>
              <a:t>JQuery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155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3" name="Content Placeholder 2"/>
          <p:cNvSpPr>
            <a:spLocks noGrp="1"/>
          </p:cNvSpPr>
          <p:nvPr>
            <p:ph idx="1"/>
          </p:nvPr>
        </p:nvSpPr>
        <p:spPr/>
        <p:txBody>
          <a:bodyPr/>
          <a:lstStyle/>
          <a:p>
            <a:r>
              <a:rPr lang="en-US" dirty="0"/>
              <a:t>What is AJAX ?</a:t>
            </a:r>
          </a:p>
          <a:p>
            <a:endParaRPr lang="en-US" dirty="0"/>
          </a:p>
          <a:p>
            <a:pPr lvl="1"/>
            <a:r>
              <a:rPr lang="en-US" dirty="0"/>
              <a:t>AJAX is Asynchronous JavaScript And XML.</a:t>
            </a:r>
          </a:p>
          <a:p>
            <a:pPr lvl="1"/>
            <a:r>
              <a:rPr lang="en-US" dirty="0"/>
              <a:t>The </a:t>
            </a:r>
            <a:r>
              <a:rPr lang="en-US" dirty="0" err="1"/>
              <a:t>XmlHttpRequest</a:t>
            </a:r>
            <a:r>
              <a:rPr lang="en-US" dirty="0"/>
              <a:t> is an actual object which works behind the scene.</a:t>
            </a:r>
          </a:p>
          <a:p>
            <a:pPr lvl="1"/>
            <a:r>
              <a:rPr lang="en-US" dirty="0"/>
              <a:t>Ajax implementation uses JavaScript functions to call methods from a </a:t>
            </a:r>
            <a:r>
              <a:rPr lang="en-US" dirty="0" err="1"/>
              <a:t>webservice</a:t>
            </a:r>
            <a:r>
              <a:rPr lang="en-US" dirty="0"/>
              <a:t>, webpage request in response to get response.</a:t>
            </a:r>
          </a:p>
          <a:p>
            <a:pPr lvl="1"/>
            <a:r>
              <a:rPr lang="en-US" dirty="0"/>
              <a:t>Response data is parsed using DOM (Document Object Model).</a:t>
            </a:r>
          </a:p>
          <a:p>
            <a:pPr lvl="1"/>
            <a:r>
              <a:rPr lang="en-US" dirty="0"/>
              <a:t>Asynchronous data retrieval using </a:t>
            </a:r>
            <a:r>
              <a:rPr lang="en-US" dirty="0" err="1"/>
              <a:t>XmlHttpRequest</a:t>
            </a:r>
            <a:endParaRPr lang="en-US" dirty="0"/>
          </a:p>
        </p:txBody>
      </p:sp>
    </p:spTree>
    <p:extLst>
      <p:ext uri="{BB962C8B-B14F-4D97-AF65-F5344CB8AC3E}">
        <p14:creationId xmlns:p14="http://schemas.microsoft.com/office/powerpoint/2010/main" val="2871425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3" name="Content Placeholder 2"/>
          <p:cNvSpPr>
            <a:spLocks noGrp="1"/>
          </p:cNvSpPr>
          <p:nvPr>
            <p:ph idx="1"/>
          </p:nvPr>
        </p:nvSpPr>
        <p:spPr/>
        <p:txBody>
          <a:bodyPr>
            <a:normAutofit/>
          </a:bodyPr>
          <a:lstStyle/>
          <a:p>
            <a:r>
              <a:rPr lang="en-US" dirty="0"/>
              <a:t>Advantages of AJAX</a:t>
            </a:r>
          </a:p>
          <a:p>
            <a:endParaRPr lang="en-US" dirty="0"/>
          </a:p>
          <a:p>
            <a:pPr lvl="1"/>
            <a:r>
              <a:rPr lang="en-US" dirty="0"/>
              <a:t>Reduce the traffic travels between the client and the server.</a:t>
            </a:r>
          </a:p>
          <a:p>
            <a:pPr lvl="1"/>
            <a:r>
              <a:rPr lang="en-US" dirty="0"/>
              <a:t>Response time is faster so increases performance and speed.</a:t>
            </a:r>
          </a:p>
          <a:p>
            <a:pPr lvl="1"/>
            <a:r>
              <a:rPr lang="en-US" dirty="0"/>
              <a:t>You can use JSON (JavaScript Object Notation) which is alternative to XML. JSON is key value pair and works like an array.</a:t>
            </a:r>
          </a:p>
          <a:p>
            <a:pPr lvl="1"/>
            <a:r>
              <a:rPr lang="en-US" dirty="0"/>
              <a:t>You can use Firefox browser with an add-on called as Firebug to debug all Ajax calls.</a:t>
            </a:r>
          </a:p>
          <a:p>
            <a:pPr lvl="1"/>
            <a:r>
              <a:rPr lang="en-US" dirty="0"/>
              <a:t>Ready Open source JavaScript libraries available for use – </a:t>
            </a:r>
            <a:r>
              <a:rPr lang="en-US" dirty="0" err="1"/>
              <a:t>JQuery</a:t>
            </a:r>
            <a:r>
              <a:rPr lang="en-US" dirty="0"/>
              <a:t>, Prototype, </a:t>
            </a:r>
            <a:r>
              <a:rPr lang="en-US" dirty="0" err="1"/>
              <a:t>Scriptaculous</a:t>
            </a:r>
            <a:r>
              <a:rPr lang="en-US" dirty="0"/>
              <a:t>, etc..</a:t>
            </a:r>
          </a:p>
          <a:p>
            <a:pPr lvl="1"/>
            <a:r>
              <a:rPr lang="en-US" dirty="0"/>
              <a:t>AJAX communicates over HTTP Protocol.</a:t>
            </a:r>
          </a:p>
        </p:txBody>
      </p:sp>
    </p:spTree>
    <p:extLst>
      <p:ext uri="{BB962C8B-B14F-4D97-AF65-F5344CB8AC3E}">
        <p14:creationId xmlns:p14="http://schemas.microsoft.com/office/powerpoint/2010/main" val="370508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3" name="Content Placeholder 2"/>
          <p:cNvSpPr>
            <a:spLocks noGrp="1"/>
          </p:cNvSpPr>
          <p:nvPr>
            <p:ph idx="1"/>
          </p:nvPr>
        </p:nvSpPr>
        <p:spPr/>
        <p:txBody>
          <a:bodyPr/>
          <a:lstStyle/>
          <a:p>
            <a:r>
              <a:rPr lang="en-US" dirty="0"/>
              <a:t>Disadvantages of AJAX</a:t>
            </a:r>
          </a:p>
          <a:p>
            <a:endParaRPr lang="en-US" dirty="0"/>
          </a:p>
          <a:p>
            <a:pPr lvl="1"/>
            <a:r>
              <a:rPr lang="en-US" dirty="0"/>
              <a:t>It can increase design and development time</a:t>
            </a:r>
          </a:p>
          <a:p>
            <a:pPr lvl="1"/>
            <a:r>
              <a:rPr lang="en-US" dirty="0"/>
              <a:t>More complex than building classic web application</a:t>
            </a:r>
          </a:p>
          <a:p>
            <a:pPr lvl="1"/>
            <a:r>
              <a:rPr lang="en-US" dirty="0"/>
              <a:t>Security is less in AJAX application as all files are downloaded at client side.</a:t>
            </a:r>
          </a:p>
          <a:p>
            <a:pPr lvl="1"/>
            <a:r>
              <a:rPr lang="en-US" dirty="0"/>
              <a:t>Search Engine like Google cannot index AJAX pages.</a:t>
            </a:r>
          </a:p>
          <a:p>
            <a:pPr lvl="1"/>
            <a:r>
              <a:rPr lang="en-US" dirty="0"/>
              <a:t>JavaScript disabled browsers cannot use the application.</a:t>
            </a:r>
          </a:p>
          <a:p>
            <a:pPr lvl="1"/>
            <a:r>
              <a:rPr lang="en-US" dirty="0"/>
              <a:t>Due to security constraints, you can only use it to access information from the host that served the initial page. If you need to display information from another server, it is not possible within the AJAX.</a:t>
            </a:r>
          </a:p>
          <a:p>
            <a:endParaRPr lang="en-US" dirty="0"/>
          </a:p>
        </p:txBody>
      </p:sp>
    </p:spTree>
    <p:extLst>
      <p:ext uri="{BB962C8B-B14F-4D97-AF65-F5344CB8AC3E}">
        <p14:creationId xmlns:p14="http://schemas.microsoft.com/office/powerpoint/2010/main" val="47497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XQUERY</a:t>
            </a:r>
          </a:p>
        </p:txBody>
      </p:sp>
      <p:sp>
        <p:nvSpPr>
          <p:cNvPr id="3" name="Content Placeholder 2"/>
          <p:cNvSpPr>
            <a:spLocks noGrp="1"/>
          </p:cNvSpPr>
          <p:nvPr>
            <p:ph idx="1"/>
          </p:nvPr>
        </p:nvSpPr>
        <p:spPr/>
        <p:txBody>
          <a:bodyPr>
            <a:normAutofit/>
          </a:bodyPr>
          <a:lstStyle/>
          <a:p>
            <a:r>
              <a:rPr lang="en-US" dirty="0"/>
              <a:t>What is XQuery?</a:t>
            </a:r>
          </a:p>
          <a:p>
            <a:endParaRPr lang="en-US" dirty="0"/>
          </a:p>
          <a:p>
            <a:pPr lvl="1"/>
            <a:r>
              <a:rPr lang="en-US" dirty="0"/>
              <a:t>XQuery is the language for querying XML data</a:t>
            </a:r>
          </a:p>
          <a:p>
            <a:pPr lvl="1"/>
            <a:r>
              <a:rPr lang="en-US" dirty="0"/>
              <a:t>XQuery for XML is like SQL for databases</a:t>
            </a:r>
          </a:p>
          <a:p>
            <a:pPr lvl="1"/>
            <a:r>
              <a:rPr lang="en-US" dirty="0"/>
              <a:t>XQuery is built on XPath expressions</a:t>
            </a:r>
          </a:p>
          <a:p>
            <a:pPr lvl="1"/>
            <a:r>
              <a:rPr lang="en-US" dirty="0"/>
              <a:t>XQuery is supported by all major databases</a:t>
            </a:r>
          </a:p>
          <a:p>
            <a:pPr lvl="1"/>
            <a:r>
              <a:rPr lang="en-US" dirty="0"/>
              <a:t>XQuery is a W3C Recommendation</a:t>
            </a:r>
          </a:p>
          <a:p>
            <a:pPr lvl="1"/>
            <a:r>
              <a:rPr lang="en-US" dirty="0"/>
              <a:t>XQuery is About Querying XML</a:t>
            </a:r>
          </a:p>
          <a:p>
            <a:pPr lvl="1"/>
            <a:r>
              <a:rPr lang="en-US" dirty="0"/>
              <a:t>XQuery is a language for finding and extracting elements and attributes from XML documents.</a:t>
            </a:r>
          </a:p>
          <a:p>
            <a:endParaRPr lang="en-US" dirty="0"/>
          </a:p>
        </p:txBody>
      </p:sp>
    </p:spTree>
    <p:extLst>
      <p:ext uri="{BB962C8B-B14F-4D97-AF65-F5344CB8AC3E}">
        <p14:creationId xmlns:p14="http://schemas.microsoft.com/office/powerpoint/2010/main" val="280187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XQUERY</a:t>
            </a:r>
          </a:p>
        </p:txBody>
      </p:sp>
      <p:sp>
        <p:nvSpPr>
          <p:cNvPr id="3" name="Content Placeholder 2"/>
          <p:cNvSpPr>
            <a:spLocks noGrp="1"/>
          </p:cNvSpPr>
          <p:nvPr>
            <p:ph idx="1"/>
          </p:nvPr>
        </p:nvSpPr>
        <p:spPr/>
        <p:txBody>
          <a:bodyPr/>
          <a:lstStyle/>
          <a:p>
            <a:r>
              <a:rPr lang="en-US" dirty="0"/>
              <a:t>XQuery can be used to:</a:t>
            </a:r>
          </a:p>
          <a:p>
            <a:endParaRPr lang="en-US" dirty="0"/>
          </a:p>
          <a:p>
            <a:pPr lvl="1"/>
            <a:r>
              <a:rPr lang="en-US" dirty="0"/>
              <a:t>Extract information to use in a Web Service</a:t>
            </a:r>
          </a:p>
          <a:p>
            <a:pPr lvl="1"/>
            <a:r>
              <a:rPr lang="en-US" dirty="0"/>
              <a:t>Generate summary reports</a:t>
            </a:r>
          </a:p>
          <a:p>
            <a:pPr lvl="1"/>
            <a:r>
              <a:rPr lang="en-US" dirty="0"/>
              <a:t>Transform XML data to XHTML</a:t>
            </a:r>
          </a:p>
          <a:p>
            <a:pPr lvl="1"/>
            <a:r>
              <a:rPr lang="en-US" dirty="0"/>
              <a:t>Search Web documents for relevant information</a:t>
            </a:r>
          </a:p>
        </p:txBody>
      </p:sp>
    </p:spTree>
    <p:extLst>
      <p:ext uri="{BB962C8B-B14F-4D97-AF65-F5344CB8AC3E}">
        <p14:creationId xmlns:p14="http://schemas.microsoft.com/office/powerpoint/2010/main" val="1707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XQUERY</a:t>
            </a:r>
          </a:p>
        </p:txBody>
      </p:sp>
      <p:sp>
        <p:nvSpPr>
          <p:cNvPr id="3" name="Content Placeholder 2"/>
          <p:cNvSpPr>
            <a:spLocks noGrp="1"/>
          </p:cNvSpPr>
          <p:nvPr>
            <p:ph idx="1"/>
          </p:nvPr>
        </p:nvSpPr>
        <p:spPr/>
        <p:txBody>
          <a:bodyPr/>
          <a:lstStyle/>
          <a:p>
            <a:r>
              <a:rPr lang="en-US" dirty="0"/>
              <a:t>EXAMPLE</a:t>
            </a:r>
          </a:p>
          <a:p>
            <a:pPr lvl="1"/>
            <a:r>
              <a:rPr lang="en-US" dirty="0"/>
              <a:t>for $x in doc("books.xml")/bookstore/book</a:t>
            </a:r>
            <a:br>
              <a:rPr lang="en-US" dirty="0"/>
            </a:br>
            <a:r>
              <a:rPr lang="en-US" dirty="0"/>
              <a:t>where $x/price&gt;30</a:t>
            </a:r>
            <a:br>
              <a:rPr lang="en-US" dirty="0"/>
            </a:br>
            <a:r>
              <a:rPr lang="en-US" dirty="0"/>
              <a:t>order by $x/title</a:t>
            </a:r>
            <a:br>
              <a:rPr lang="en-US" dirty="0"/>
            </a:br>
            <a:r>
              <a:rPr lang="en-US" dirty="0"/>
              <a:t>return $x/title</a:t>
            </a:r>
          </a:p>
        </p:txBody>
      </p:sp>
    </p:spTree>
    <p:extLst>
      <p:ext uri="{BB962C8B-B14F-4D97-AF65-F5344CB8AC3E}">
        <p14:creationId xmlns:p14="http://schemas.microsoft.com/office/powerpoint/2010/main" val="189179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sp>
        <p:nvSpPr>
          <p:cNvPr id="3" name="Content Placeholder 2"/>
          <p:cNvSpPr>
            <a:spLocks noGrp="1"/>
          </p:cNvSpPr>
          <p:nvPr>
            <p:ph idx="1"/>
          </p:nvPr>
        </p:nvSpPr>
        <p:spPr/>
        <p:txBody>
          <a:bodyPr>
            <a:normAutofit fontScale="85000" lnSpcReduction="20000"/>
          </a:bodyPr>
          <a:lstStyle/>
          <a:p>
            <a:r>
              <a:rPr lang="en-US" dirty="0"/>
              <a:t>JSON: JavaScript Object Notation.</a:t>
            </a:r>
          </a:p>
          <a:p>
            <a:r>
              <a:rPr lang="en-US" dirty="0"/>
              <a:t>JSON is a syntax for storing and exchanging data.</a:t>
            </a:r>
          </a:p>
          <a:p>
            <a:r>
              <a:rPr lang="en-US" dirty="0"/>
              <a:t>JSON is text, written with JavaScript object notation.</a:t>
            </a:r>
          </a:p>
          <a:p>
            <a:r>
              <a:rPr lang="en-US" dirty="0"/>
              <a:t>Exchanging Data</a:t>
            </a:r>
          </a:p>
          <a:p>
            <a:pPr lvl="1"/>
            <a:r>
              <a:rPr lang="en-US" dirty="0"/>
              <a:t>When exchanging data between a browser and a server, the data can only be text.</a:t>
            </a:r>
          </a:p>
          <a:p>
            <a:pPr lvl="1"/>
            <a:r>
              <a:rPr lang="en-US" dirty="0"/>
              <a:t>JSON is text, and we can convert any JavaScript object into JSON, and send JSON to the server.</a:t>
            </a:r>
          </a:p>
          <a:p>
            <a:pPr lvl="1"/>
            <a:r>
              <a:rPr lang="en-US" dirty="0"/>
              <a:t>We can also convert any JSON received from the server into JavaScript objects.</a:t>
            </a:r>
          </a:p>
          <a:p>
            <a:pPr lvl="1"/>
            <a:r>
              <a:rPr lang="en-US" dirty="0"/>
              <a:t>This way we can work with the data as JavaScript objects, with no complicated parsing and translations.</a:t>
            </a:r>
          </a:p>
          <a:p>
            <a:r>
              <a:rPr lang="en-US" dirty="0"/>
              <a:t>Sending Data</a:t>
            </a:r>
          </a:p>
          <a:p>
            <a:pPr lvl="1"/>
            <a:r>
              <a:rPr lang="en-US" dirty="0"/>
              <a:t>If you have data stored in a JavaScript object, you can convert the object into JSON, and send it to a server</a:t>
            </a:r>
          </a:p>
        </p:txBody>
      </p:sp>
    </p:spTree>
    <p:extLst>
      <p:ext uri="{BB962C8B-B14F-4D97-AF65-F5344CB8AC3E}">
        <p14:creationId xmlns:p14="http://schemas.microsoft.com/office/powerpoint/2010/main" val="31645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sp>
        <p:nvSpPr>
          <p:cNvPr id="3" name="Content Placeholder 2"/>
          <p:cNvSpPr>
            <a:spLocks noGrp="1"/>
          </p:cNvSpPr>
          <p:nvPr>
            <p:ph idx="1"/>
          </p:nvPr>
        </p:nvSpPr>
        <p:spPr/>
        <p:txBody>
          <a:bodyPr/>
          <a:lstStyle/>
          <a:p>
            <a:r>
              <a:rPr lang="en-US" dirty="0"/>
              <a:t>Example</a:t>
            </a:r>
          </a:p>
          <a:p>
            <a:pPr marL="457200" lvl="1" indent="0">
              <a:buNone/>
            </a:pPr>
            <a:r>
              <a:rPr lang="en-US" i="1" dirty="0" err="1"/>
              <a:t>var</a:t>
            </a:r>
            <a:r>
              <a:rPr lang="en-US" i="1" dirty="0"/>
              <a:t> </a:t>
            </a:r>
            <a:r>
              <a:rPr lang="en-US" i="1" dirty="0" err="1"/>
              <a:t>myObj</a:t>
            </a:r>
            <a:r>
              <a:rPr lang="en-US" i="1" dirty="0"/>
              <a:t> = { "</a:t>
            </a:r>
            <a:r>
              <a:rPr lang="en-US" i="1" dirty="0" err="1"/>
              <a:t>name":"John</a:t>
            </a:r>
            <a:r>
              <a:rPr lang="en-US" i="1" dirty="0"/>
              <a:t>", "age":31, "</a:t>
            </a:r>
            <a:r>
              <a:rPr lang="en-US" i="1" dirty="0" err="1"/>
              <a:t>city":"New</a:t>
            </a:r>
            <a:r>
              <a:rPr lang="en-US" i="1" dirty="0"/>
              <a:t> York" };</a:t>
            </a:r>
          </a:p>
          <a:p>
            <a:pPr marL="0" indent="0">
              <a:buNone/>
            </a:pPr>
            <a:r>
              <a:rPr lang="en-US" i="1" dirty="0"/>
              <a:t>	</a:t>
            </a:r>
            <a:r>
              <a:rPr lang="en-US" i="1" dirty="0" err="1"/>
              <a:t>var</a:t>
            </a:r>
            <a:r>
              <a:rPr lang="en-US" i="1" dirty="0"/>
              <a:t> </a:t>
            </a:r>
            <a:r>
              <a:rPr lang="en-US" i="1" dirty="0" err="1"/>
              <a:t>myJSON</a:t>
            </a:r>
            <a:r>
              <a:rPr lang="en-US" i="1" dirty="0"/>
              <a:t> = </a:t>
            </a:r>
            <a:r>
              <a:rPr lang="en-US" i="1" dirty="0" err="1"/>
              <a:t>JSON.stringify</a:t>
            </a:r>
            <a:r>
              <a:rPr lang="en-US" i="1" dirty="0"/>
              <a:t>(</a:t>
            </a:r>
            <a:r>
              <a:rPr lang="en-US" i="1" dirty="0" err="1"/>
              <a:t>myObj</a:t>
            </a:r>
            <a:r>
              <a:rPr lang="en-US" i="1" dirty="0"/>
              <a:t>);</a:t>
            </a:r>
          </a:p>
          <a:p>
            <a:pPr marL="0" indent="0">
              <a:buNone/>
            </a:pPr>
            <a:r>
              <a:rPr lang="en-US" i="1" dirty="0"/>
              <a:t>	</a:t>
            </a:r>
            <a:r>
              <a:rPr lang="en-US" i="1" dirty="0" err="1"/>
              <a:t>window.location</a:t>
            </a:r>
            <a:r>
              <a:rPr lang="en-US" i="1" dirty="0"/>
              <a:t> = "</a:t>
            </a:r>
            <a:r>
              <a:rPr lang="en-US" i="1" dirty="0" err="1"/>
              <a:t>demo_json.php?x</a:t>
            </a:r>
            <a:r>
              <a:rPr lang="en-US" i="1" dirty="0"/>
              <a:t>=" + </a:t>
            </a:r>
            <a:r>
              <a:rPr lang="en-US" i="1" dirty="0" err="1"/>
              <a:t>myJSON</a:t>
            </a:r>
            <a:r>
              <a:rPr lang="en-US" i="1" dirty="0"/>
              <a:t>;</a:t>
            </a:r>
          </a:p>
        </p:txBody>
      </p:sp>
    </p:spTree>
    <p:extLst>
      <p:ext uri="{BB962C8B-B14F-4D97-AF65-F5344CB8AC3E}">
        <p14:creationId xmlns:p14="http://schemas.microsoft.com/office/powerpoint/2010/main" val="98491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a:t>
            </a:r>
          </a:p>
        </p:txBody>
      </p:sp>
      <p:sp>
        <p:nvSpPr>
          <p:cNvPr id="3" name="Content Placeholder 2"/>
          <p:cNvSpPr>
            <a:spLocks noGrp="1"/>
          </p:cNvSpPr>
          <p:nvPr>
            <p:ph idx="1"/>
          </p:nvPr>
        </p:nvSpPr>
        <p:spPr/>
        <p:txBody>
          <a:bodyPr>
            <a:normAutofit fontScale="92500" lnSpcReduction="20000"/>
          </a:bodyPr>
          <a:lstStyle/>
          <a:p>
            <a:r>
              <a:rPr lang="en-US" dirty="0"/>
              <a:t>Is available over the Internet or private (intranet) networks</a:t>
            </a:r>
          </a:p>
          <a:p>
            <a:r>
              <a:rPr lang="en-US" dirty="0"/>
              <a:t>Uses a standardized XML messaging system</a:t>
            </a:r>
          </a:p>
          <a:p>
            <a:r>
              <a:rPr lang="en-US" dirty="0"/>
              <a:t>Is not tied to any one operating system or programming language</a:t>
            </a:r>
          </a:p>
          <a:p>
            <a:r>
              <a:rPr lang="en-US" dirty="0"/>
              <a:t>Is self-describing via a common XML grammar</a:t>
            </a:r>
          </a:p>
          <a:p>
            <a:r>
              <a:rPr lang="en-US" dirty="0"/>
              <a:t>Is discoverable via a simple find mechanism</a:t>
            </a:r>
          </a:p>
          <a:p>
            <a:r>
              <a:rPr lang="en-US" dirty="0"/>
              <a:t>Components of Web Services</a:t>
            </a:r>
          </a:p>
          <a:p>
            <a:pPr lvl="1"/>
            <a:r>
              <a:rPr lang="en-US" dirty="0"/>
              <a:t>The basic web services platform is XML + HTTP. All the standard web services work using the following components</a:t>
            </a:r>
          </a:p>
          <a:p>
            <a:pPr lvl="1"/>
            <a:r>
              <a:rPr lang="en-US" dirty="0"/>
              <a:t>SOAP (Simple Object Access Protocol)</a:t>
            </a:r>
          </a:p>
          <a:p>
            <a:pPr lvl="1"/>
            <a:r>
              <a:rPr lang="en-US" dirty="0"/>
              <a:t>UDDI (Universal Description, Discovery and Integration)</a:t>
            </a:r>
          </a:p>
          <a:p>
            <a:pPr lvl="1"/>
            <a:r>
              <a:rPr lang="en-US" dirty="0"/>
              <a:t>WSDL (Web Services Description Language)</a:t>
            </a:r>
          </a:p>
          <a:p>
            <a:pPr lvl="1"/>
            <a:r>
              <a:rPr lang="en-US" dirty="0"/>
              <a:t>All these components have been discussed in the Web Services Architecture chapter.</a:t>
            </a:r>
          </a:p>
          <a:p>
            <a:endParaRPr lang="en-US" dirty="0"/>
          </a:p>
        </p:txBody>
      </p:sp>
    </p:spTree>
    <p:extLst>
      <p:ext uri="{BB962C8B-B14F-4D97-AF65-F5344CB8AC3E}">
        <p14:creationId xmlns:p14="http://schemas.microsoft.com/office/powerpoint/2010/main" val="118675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a:t>
            </a:r>
          </a:p>
        </p:txBody>
      </p:sp>
      <p:sp>
        <p:nvSpPr>
          <p:cNvPr id="3" name="Content Placeholder 2"/>
          <p:cNvSpPr>
            <a:spLocks noGrp="1"/>
          </p:cNvSpPr>
          <p:nvPr>
            <p:ph idx="1"/>
          </p:nvPr>
        </p:nvSpPr>
        <p:spPr/>
        <p:txBody>
          <a:bodyPr>
            <a:normAutofit/>
          </a:bodyPr>
          <a:lstStyle/>
          <a:p>
            <a:r>
              <a:rPr lang="en-US" dirty="0"/>
              <a:t>A web service enables communication among various applications by using open standards such as HTML, XML, WSDL, and SOAP. A web service takes the help of:</a:t>
            </a:r>
          </a:p>
          <a:p>
            <a:pPr lvl="1"/>
            <a:r>
              <a:rPr lang="en-US" dirty="0"/>
              <a:t>XML to tag the data</a:t>
            </a:r>
          </a:p>
          <a:p>
            <a:pPr lvl="1"/>
            <a:r>
              <a:rPr lang="en-US" dirty="0"/>
              <a:t>SOAP to transfer a message</a:t>
            </a:r>
          </a:p>
          <a:p>
            <a:pPr lvl="1"/>
            <a:r>
              <a:rPr lang="en-US" dirty="0"/>
              <a:t>WSDL to describe the availability of service.</a:t>
            </a:r>
          </a:p>
          <a:p>
            <a:pPr lvl="1"/>
            <a:r>
              <a:rPr lang="en-US" dirty="0"/>
              <a:t>You can build a Java-based web service on Solaris that is accessible from your Visual Basic program that runs on Windows.</a:t>
            </a:r>
          </a:p>
          <a:p>
            <a:pPr lvl="1"/>
            <a:r>
              <a:rPr lang="en-US" dirty="0"/>
              <a:t>You can also use C# to build new web services on Windows that can be invoked from your web application that is based on </a:t>
            </a:r>
            <a:r>
              <a:rPr lang="en-US" dirty="0" err="1"/>
              <a:t>JavaServer</a:t>
            </a:r>
            <a:r>
              <a:rPr lang="en-US" dirty="0"/>
              <a:t> Pages (JSP) and runs on Linux.</a:t>
            </a:r>
          </a:p>
          <a:p>
            <a:endParaRPr lang="en-US" dirty="0"/>
          </a:p>
        </p:txBody>
      </p:sp>
    </p:spTree>
    <p:extLst>
      <p:ext uri="{BB962C8B-B14F-4D97-AF65-F5344CB8AC3E}">
        <p14:creationId xmlns:p14="http://schemas.microsoft.com/office/powerpoint/2010/main" val="376719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a:t>
            </a:r>
          </a:p>
        </p:txBody>
      </p:sp>
      <p:sp>
        <p:nvSpPr>
          <p:cNvPr id="3" name="Content Placeholder 2"/>
          <p:cNvSpPr>
            <a:spLocks noGrp="1"/>
          </p:cNvSpPr>
          <p:nvPr>
            <p:ph idx="1"/>
          </p:nvPr>
        </p:nvSpPr>
        <p:spPr/>
        <p:txBody>
          <a:bodyPr>
            <a:normAutofit fontScale="77500" lnSpcReduction="20000"/>
          </a:bodyPr>
          <a:lstStyle/>
          <a:p>
            <a:r>
              <a:rPr lang="en-US" dirty="0"/>
              <a:t>Consider a simple account-management and order processing system. The accounting personnel use a client application built with Visual Basic or JSP to create new accounts and enter new customer orders.</a:t>
            </a:r>
          </a:p>
          <a:p>
            <a:r>
              <a:rPr lang="en-US" dirty="0"/>
              <a:t>The processing logic for this system is written in Java and resides on a Solaris machine, which also interacts with a database to store information.</a:t>
            </a:r>
          </a:p>
          <a:p>
            <a:r>
              <a:rPr lang="en-US" dirty="0"/>
              <a:t>The steps to perform this operation are as follows:</a:t>
            </a:r>
          </a:p>
          <a:p>
            <a:pPr lvl="1"/>
            <a:r>
              <a:rPr lang="en-US" dirty="0"/>
              <a:t>The client program bundles the account registration information into a SOAP message.</a:t>
            </a:r>
          </a:p>
          <a:p>
            <a:pPr lvl="1"/>
            <a:r>
              <a:rPr lang="en-US" dirty="0"/>
              <a:t>This SOAP message is sent to the web service as the body of an HTTP POST request.</a:t>
            </a:r>
          </a:p>
          <a:p>
            <a:pPr lvl="1"/>
            <a:r>
              <a:rPr lang="en-US" dirty="0"/>
              <a:t>The web service unpacks the SOAP request and converts it into a command that the application can understand.</a:t>
            </a:r>
          </a:p>
          <a:p>
            <a:pPr lvl="1"/>
            <a:r>
              <a:rPr lang="en-US" dirty="0"/>
              <a:t>The application processes the information as required and responds with a new unique account number for that customer.</a:t>
            </a:r>
          </a:p>
          <a:p>
            <a:pPr lvl="1"/>
            <a:r>
              <a:rPr lang="en-US" dirty="0"/>
              <a:t>Next, the web service packages the response into another SOAP message, which it sends back to the client program in response to its HTTP request.</a:t>
            </a:r>
          </a:p>
          <a:p>
            <a:pPr lvl="1"/>
            <a:r>
              <a:rPr lang="en-US" dirty="0"/>
              <a:t>The client program unpacks the SOAP message to obtain the results of the account registration process.</a:t>
            </a:r>
          </a:p>
        </p:txBody>
      </p:sp>
    </p:spTree>
    <p:extLst>
      <p:ext uri="{BB962C8B-B14F-4D97-AF65-F5344CB8AC3E}">
        <p14:creationId xmlns:p14="http://schemas.microsoft.com/office/powerpoint/2010/main" val="20120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p:txBody>
          <a:bodyPr>
            <a:normAutofit lnSpcReduction="10000"/>
          </a:bodyPr>
          <a:lstStyle/>
          <a:p>
            <a:r>
              <a:rPr lang="en-US" dirty="0"/>
              <a:t>XML means </a:t>
            </a:r>
            <a:r>
              <a:rPr lang="en-US" dirty="0" err="1"/>
              <a:t>eXtensible</a:t>
            </a:r>
            <a:r>
              <a:rPr lang="en-US" dirty="0"/>
              <a:t> Markup Language</a:t>
            </a:r>
          </a:p>
          <a:p>
            <a:r>
              <a:rPr lang="en-US" dirty="0"/>
              <a:t>Simplicity</a:t>
            </a:r>
          </a:p>
          <a:p>
            <a:pPr lvl="1"/>
            <a:r>
              <a:rPr lang="en-US" dirty="0"/>
              <a:t>Information coded in XML is easy to read and understand,</a:t>
            </a:r>
          </a:p>
          <a:p>
            <a:pPr lvl="1"/>
            <a:r>
              <a:rPr lang="en-US" dirty="0"/>
              <a:t>plus it can be processed easily by computers.</a:t>
            </a:r>
          </a:p>
          <a:p>
            <a:r>
              <a:rPr lang="en-US" dirty="0"/>
              <a:t>Openness</a:t>
            </a:r>
          </a:p>
          <a:p>
            <a:pPr lvl="1"/>
            <a:r>
              <a:rPr lang="en-US" dirty="0"/>
              <a:t>XML is a W3C standard, </a:t>
            </a:r>
          </a:p>
          <a:p>
            <a:pPr lvl="1"/>
            <a:r>
              <a:rPr lang="en-US" dirty="0"/>
              <a:t>endorsed by software industry market leaders.</a:t>
            </a:r>
          </a:p>
          <a:p>
            <a:r>
              <a:rPr lang="en-US" dirty="0"/>
              <a:t>Extensibility</a:t>
            </a:r>
          </a:p>
          <a:p>
            <a:pPr lvl="1"/>
            <a:r>
              <a:rPr lang="en-US" dirty="0"/>
              <a:t>There is no fixed set of tags.</a:t>
            </a:r>
          </a:p>
          <a:p>
            <a:pPr lvl="1"/>
            <a:r>
              <a:rPr lang="en-US" dirty="0"/>
              <a:t>New tags can be created as they are needed.</a:t>
            </a:r>
          </a:p>
        </p:txBody>
      </p:sp>
    </p:spTree>
    <p:extLst>
      <p:ext uri="{BB962C8B-B14F-4D97-AF65-F5344CB8AC3E}">
        <p14:creationId xmlns:p14="http://schemas.microsoft.com/office/powerpoint/2010/main" val="64611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p:txBody>
          <a:bodyPr>
            <a:normAutofit fontScale="92500" lnSpcReduction="10000"/>
          </a:bodyPr>
          <a:lstStyle/>
          <a:p>
            <a:r>
              <a:rPr lang="en-US" dirty="0"/>
              <a:t>Self-description</a:t>
            </a:r>
          </a:p>
          <a:p>
            <a:pPr lvl="1"/>
            <a:r>
              <a:rPr lang="en-US" dirty="0"/>
              <a:t>XML documents can be stored without [schemas] because they contain meta data; any XML tag can possess an unlimited number of attributes such as author or version.</a:t>
            </a:r>
          </a:p>
          <a:p>
            <a:r>
              <a:rPr lang="en-US" dirty="0"/>
              <a:t>Contains machine-readable context information</a:t>
            </a:r>
          </a:p>
          <a:p>
            <a:pPr lvl="1"/>
            <a:r>
              <a:rPr lang="en-US" dirty="0"/>
              <a:t>Tags, attributes and element structure provide context information ... opening up new possibilities for highly efficient search engines, intelligent data mining, agents, etc.</a:t>
            </a:r>
          </a:p>
          <a:p>
            <a:r>
              <a:rPr lang="en-US" dirty="0"/>
              <a:t>Separates content from presentation</a:t>
            </a:r>
          </a:p>
          <a:p>
            <a:pPr lvl="1"/>
            <a:r>
              <a:rPr lang="en-US" dirty="0"/>
              <a:t>XML tags describe meaning not presentation.</a:t>
            </a:r>
          </a:p>
          <a:p>
            <a:pPr lvl="1"/>
            <a:r>
              <a:rPr lang="en-US" dirty="0"/>
              <a:t>The look and feel of an XML document can be controlled by XSL stylesheets, allowing the look of a document (or of a complete Web site) to be changed without touching the content of the document.</a:t>
            </a:r>
          </a:p>
          <a:p>
            <a:pPr lvl="1"/>
            <a:r>
              <a:rPr lang="en-US" dirty="0"/>
              <a:t>Multiple views or presentations of the same content are easily rendered.</a:t>
            </a:r>
          </a:p>
        </p:txBody>
      </p:sp>
    </p:spTree>
    <p:extLst>
      <p:ext uri="{BB962C8B-B14F-4D97-AF65-F5344CB8AC3E}">
        <p14:creationId xmlns:p14="http://schemas.microsoft.com/office/powerpoint/2010/main" val="3085277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a:t>
            </a:r>
          </a:p>
        </p:txBody>
      </p:sp>
      <p:sp>
        <p:nvSpPr>
          <p:cNvPr id="3" name="Content Placeholder 2"/>
          <p:cNvSpPr>
            <a:spLocks noGrp="1"/>
          </p:cNvSpPr>
          <p:nvPr>
            <p:ph idx="1"/>
          </p:nvPr>
        </p:nvSpPr>
        <p:spPr/>
        <p:txBody>
          <a:bodyPr/>
          <a:lstStyle/>
          <a:p>
            <a:r>
              <a:rPr lang="en-US" dirty="0"/>
              <a:t>Supports multilingual documents and Unicode</a:t>
            </a:r>
          </a:p>
          <a:p>
            <a:pPr lvl="1"/>
            <a:r>
              <a:rPr lang="en-US" dirty="0"/>
              <a:t>This is important for the internationalization of applications.</a:t>
            </a:r>
          </a:p>
          <a:p>
            <a:r>
              <a:rPr lang="en-US" dirty="0"/>
              <a:t>Facilitates the comparison and aggregation of data </a:t>
            </a:r>
          </a:p>
          <a:p>
            <a:pPr lvl="1"/>
            <a:r>
              <a:rPr lang="en-US" dirty="0"/>
              <a:t>The tree structure of XML documents allows documents to be compared and aggregated efficiently element by element.</a:t>
            </a:r>
          </a:p>
          <a:p>
            <a:r>
              <a:rPr lang="en-US" dirty="0"/>
              <a:t>Can embed multiple data types</a:t>
            </a:r>
          </a:p>
          <a:p>
            <a:pPr lvl="1"/>
            <a:r>
              <a:rPr lang="en-US" dirty="0"/>
              <a:t>XML documents can contain any possible data type — from multimedia data (image, sound, video) to active components (Java applets, ActiveX).</a:t>
            </a:r>
          </a:p>
        </p:txBody>
      </p:sp>
    </p:spTree>
    <p:extLst>
      <p:ext uri="{BB962C8B-B14F-4D97-AF65-F5344CB8AC3E}">
        <p14:creationId xmlns:p14="http://schemas.microsoft.com/office/powerpoint/2010/main" val="306362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p:txBody>
          <a:bodyPr/>
          <a:lstStyle/>
          <a:p>
            <a:r>
              <a:rPr lang="en-US" dirty="0"/>
              <a:t>Can embed existing data</a:t>
            </a:r>
          </a:p>
          <a:p>
            <a:pPr lvl="1"/>
            <a:r>
              <a:rPr lang="en-US" dirty="0"/>
              <a:t>Mapping existing data structures like file systems or relational databases to XML is simple....</a:t>
            </a:r>
          </a:p>
          <a:p>
            <a:r>
              <a:rPr lang="en-US" dirty="0"/>
              <a:t>Provides a “one-server view” for distributed data </a:t>
            </a:r>
          </a:p>
          <a:p>
            <a:pPr lvl="1"/>
            <a:r>
              <a:rPr lang="en-US" dirty="0"/>
              <a:t>XML documents can consist of nested elements that are distributed over multiple remote servers. XML is currently the most sophisticated format for distributed data — the World Wide Web can be seen as one huge XML database.</a:t>
            </a:r>
          </a:p>
          <a:p>
            <a:r>
              <a:rPr lang="en-US" dirty="0"/>
              <a:t>Rapid adoption by industry </a:t>
            </a:r>
          </a:p>
          <a:p>
            <a:pPr lvl="1"/>
            <a:r>
              <a:rPr lang="en-US" dirty="0"/>
              <a:t>Software AG, IBM, Sun, Microsoft, Netscape, </a:t>
            </a:r>
            <a:r>
              <a:rPr lang="en-US" dirty="0" err="1"/>
              <a:t>DataChannel</a:t>
            </a:r>
            <a:r>
              <a:rPr lang="en-US" dirty="0"/>
              <a:t>, SAP ...</a:t>
            </a:r>
          </a:p>
        </p:txBody>
      </p:sp>
    </p:spTree>
    <p:extLst>
      <p:ext uri="{BB962C8B-B14F-4D97-AF65-F5344CB8AC3E}">
        <p14:creationId xmlns:p14="http://schemas.microsoft.com/office/powerpoint/2010/main" val="197048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p:txBody>
          <a:bodyPr/>
          <a:lstStyle/>
          <a:p>
            <a:r>
              <a:rPr lang="en-US" dirty="0"/>
              <a:t>Other language based on xml</a:t>
            </a:r>
          </a:p>
          <a:p>
            <a:pPr lvl="1"/>
            <a:r>
              <a:rPr lang="en-US" dirty="0"/>
              <a:t>XHTML</a:t>
            </a:r>
          </a:p>
          <a:p>
            <a:pPr lvl="1"/>
            <a:r>
              <a:rPr lang="en-US" dirty="0"/>
              <a:t>WSDL for describing available web services</a:t>
            </a:r>
          </a:p>
          <a:p>
            <a:pPr lvl="1"/>
            <a:r>
              <a:rPr lang="en-US" dirty="0"/>
              <a:t>WAP and WML as markup languages for handheld devices</a:t>
            </a:r>
          </a:p>
          <a:p>
            <a:pPr lvl="1"/>
            <a:r>
              <a:rPr lang="en-US" dirty="0"/>
              <a:t>RSS languages for news feeds</a:t>
            </a:r>
          </a:p>
          <a:p>
            <a:pPr lvl="1"/>
            <a:r>
              <a:rPr lang="en-US" dirty="0"/>
              <a:t>SMIL(Synchronized Multimedia Integration Language) for describing multimedia for the web</a:t>
            </a:r>
          </a:p>
        </p:txBody>
      </p:sp>
    </p:spTree>
    <p:extLst>
      <p:ext uri="{BB962C8B-B14F-4D97-AF65-F5344CB8AC3E}">
        <p14:creationId xmlns:p14="http://schemas.microsoft.com/office/powerpoint/2010/main" val="19171223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TotalTime>
  <Words>1290</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WEB SERVICES, XML, AJAX, XQuery, JSON, JQuery</vt:lpstr>
      <vt:lpstr>WEB SERVICES</vt:lpstr>
      <vt:lpstr>WEB SERVICES</vt:lpstr>
      <vt:lpstr>WEB SERVICES</vt:lpstr>
      <vt:lpstr>XML</vt:lpstr>
      <vt:lpstr>XML</vt:lpstr>
      <vt:lpstr>XML </vt:lpstr>
      <vt:lpstr>XML</vt:lpstr>
      <vt:lpstr>XML</vt:lpstr>
      <vt:lpstr>AJAX</vt:lpstr>
      <vt:lpstr>AJAX</vt:lpstr>
      <vt:lpstr>AJAX</vt:lpstr>
      <vt:lpstr>XQUERY</vt:lpstr>
      <vt:lpstr>XQUERY</vt:lpstr>
      <vt:lpstr>XQUERY</vt:lpstr>
      <vt:lpstr>JSON</vt:lpstr>
      <vt:lpstr>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AJAX, XQuery, JSON, JQuery</dc:title>
  <dc:creator>Administrator</dc:creator>
  <cp:lastModifiedBy>Administrator</cp:lastModifiedBy>
  <cp:revision>6</cp:revision>
  <dcterms:created xsi:type="dcterms:W3CDTF">2017-06-09T02:39:55Z</dcterms:created>
  <dcterms:modified xsi:type="dcterms:W3CDTF">2017-06-09T03:15:41Z</dcterms:modified>
</cp:coreProperties>
</file>