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ms-office.activeX"/>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activeX/activeX1.xml" ContentType="application/vnd.ms-office.activeX+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 id="2147483651" r:id="rId3"/>
    <p:sldMasterId id="2147483652" r:id="rId4"/>
  </p:sldMasterIdLst>
  <p:notesMasterIdLst>
    <p:notesMasterId r:id="rId32"/>
  </p:notesMasterIdLst>
  <p:handoutMasterIdLst>
    <p:handoutMasterId r:id="rId33"/>
  </p:handoutMasterIdLst>
  <p:sldIdLst>
    <p:sldId id="261" r:id="rId5"/>
    <p:sldId id="325" r:id="rId6"/>
    <p:sldId id="314" r:id="rId7"/>
    <p:sldId id="315" r:id="rId8"/>
    <p:sldId id="316" r:id="rId9"/>
    <p:sldId id="317" r:id="rId10"/>
    <p:sldId id="298" r:id="rId11"/>
    <p:sldId id="299" r:id="rId12"/>
    <p:sldId id="300" r:id="rId13"/>
    <p:sldId id="318" r:id="rId14"/>
    <p:sldId id="301" r:id="rId15"/>
    <p:sldId id="302" r:id="rId16"/>
    <p:sldId id="319" r:id="rId17"/>
    <p:sldId id="320" r:id="rId18"/>
    <p:sldId id="303" r:id="rId19"/>
    <p:sldId id="321" r:id="rId20"/>
    <p:sldId id="322" r:id="rId21"/>
    <p:sldId id="304" r:id="rId22"/>
    <p:sldId id="306" r:id="rId23"/>
    <p:sldId id="307" r:id="rId24"/>
    <p:sldId id="308" r:id="rId25"/>
    <p:sldId id="323" r:id="rId26"/>
    <p:sldId id="324" r:id="rId27"/>
    <p:sldId id="309" r:id="rId28"/>
    <p:sldId id="310" r:id="rId29"/>
    <p:sldId id="311" r:id="rId30"/>
    <p:sldId id="312" r:id="rId3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D1F1"/>
    <a:srgbClr val="292929"/>
    <a:srgbClr val="993300"/>
    <a:srgbClr val="003399"/>
    <a:srgbClr val="006600"/>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94667" autoAdjust="0"/>
  </p:normalViewPr>
  <p:slideViewPr>
    <p:cSldViewPr>
      <p:cViewPr>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52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D44D0C-B02A-4C62-A03B-23C0670E435A}" type="slidenum">
              <a:rPr lang="en-US"/>
              <a:pPr/>
              <a:t>‹#›</a:t>
            </a:fld>
            <a:endParaRPr lang="en-US"/>
          </a:p>
        </p:txBody>
      </p:sp>
    </p:spTree>
    <p:extLst>
      <p:ext uri="{BB962C8B-B14F-4D97-AF65-F5344CB8AC3E}">
        <p14:creationId xmlns="" xmlns:p14="http://schemas.microsoft.com/office/powerpoint/2010/main" val="1877340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CE50-9E7D-4CDF-8C8F-3321AEA25267}" type="datetimeFigureOut">
              <a:rPr lang="en-US" smtClean="0"/>
              <a:pPr/>
              <a:t>9/27/2014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39459B-34B6-4CDA-B945-5A2462D19951}"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92D50357-1B08-47F5-B2D8-AC6449484BA1}" type="slidenum">
              <a:rPr lang="en-AU"/>
              <a:pPr/>
              <a:t>7</a:t>
            </a:fld>
            <a:endParaRPr lang="en-AU"/>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Discuss observed security trends (Stallings section 1.1 &amp; Figure 1.2 above), noting growth in sophistication of attacks contrasting with decrease in skill &amp; knowledge needed to mount an attack.</a:t>
            </a:r>
          </a:p>
          <a:p>
            <a:pPr eaLnBrk="1" hangingPunct="1"/>
            <a:endParaRPr lang="en-US" smtClean="0"/>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163BA413-8D7E-44DB-BE4C-E61DE6791E8F}" type="slidenum">
              <a:rPr lang="en-AU"/>
              <a:pPr/>
              <a:t>21</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t>Some examples of mechanisms from X.800. Note that the “</a:t>
            </a:r>
            <a:r>
              <a:rPr lang="en-AU" smtClean="0"/>
              <a:t>specific security mechanisms” are protocol layer specific, whilst the “pervasive security mechanisms” are not. </a:t>
            </a:r>
            <a:r>
              <a:rPr lang="en-US" smtClean="0"/>
              <a:t>We will meet some of these mechanisms in much greater detail later.</a:t>
            </a:r>
          </a:p>
          <a:p>
            <a:pPr eaLnBrk="1" hangingPunct="1"/>
            <a:r>
              <a:rPr lang="en-US" smtClean="0"/>
              <a:t>See Stallings Table 1.3 for details of these mechanisms in X.800, and Table 1.4 for the relationship between services and mechanisms.</a:t>
            </a:r>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421BF914-C21D-4E77-B11A-5D4C98F9F04E}" type="slidenum">
              <a:rPr lang="en-AU"/>
              <a:pPr/>
              <a:t>24</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t>In considering the place of encryption, its useful to use the following two models from Stallings section 1.6.</a:t>
            </a:r>
          </a:p>
          <a:p>
            <a:pPr eaLnBrk="1" hangingPunct="1"/>
            <a:r>
              <a:rPr lang="en-AU" smtClean="0"/>
              <a:t>The first, illustrated in Figure 1.5, models information flowing over an insecure communications channel, in the presence of possible opponents. Hence an appropriate </a:t>
            </a:r>
            <a:r>
              <a:rPr lang="en-AU" b="1" smtClean="0"/>
              <a:t>security transform (encryption algorithm)</a:t>
            </a:r>
            <a:r>
              <a:rPr lang="en-AU" smtClean="0"/>
              <a:t> can be used, with suitable </a:t>
            </a:r>
            <a:r>
              <a:rPr lang="en-AU" b="1" smtClean="0"/>
              <a:t>keys</a:t>
            </a:r>
            <a:r>
              <a:rPr lang="en-AU" smtClean="0"/>
              <a:t>, possibly negotiated using the presence of a </a:t>
            </a:r>
            <a:r>
              <a:rPr lang="en-AU" b="1" smtClean="0"/>
              <a:t>trusted third party</a:t>
            </a:r>
            <a:r>
              <a:rPr lang="en-AU"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1F8927E-8136-43B6-B0C0-5013A860264E}" type="slidenum">
              <a:rPr lang="en-AU"/>
              <a:pPr/>
              <a:t>25</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latin typeface="Times-Roman" charset="0"/>
              </a:rPr>
              <a:t>This general model shows that there are four basic tasks in designing a particular security service, as listed.</a:t>
            </a:r>
            <a:endParaRPr lang="en-US" smtClean="0">
              <a:latin typeface="Helvetica"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EE5A1D12-939B-4435-9A54-EFE2B74BAA05}" type="slidenum">
              <a:rPr lang="en-AU"/>
              <a:pPr/>
              <a:t>26</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t>The second, illustrated in Figure 1.6, model is concerned with controlled access to information or resources on a computer system, in the presence of possible opponents. Here appropriate controls are needed on the access and within the system, to provide suitable security. Some cryptographic techniques are useful here also.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p>
            <a:fld id="{F1614441-D245-4AE5-AB09-8439F0D49A92}" type="slidenum">
              <a:rPr lang="en-AU"/>
              <a:pPr/>
              <a:t>27</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t>Detail here the tasks needed to use this model.</a:t>
            </a:r>
          </a:p>
          <a:p>
            <a:pPr eaLnBrk="1" hangingPunct="1"/>
            <a:r>
              <a:rPr lang="en-US" smtClean="0"/>
              <a:t>Note that trusted computer systems (discussed in Ch 20 can be useful here).</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F458F5CB-558A-4A96-95AC-C50E2CB40914}" type="slidenum">
              <a:rPr lang="en-AU"/>
              <a:pPr/>
              <a:t>8</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Times-Roman" charset="0"/>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networks,the problems are compounded. ITU-T Recommendation X.800, Security Architecture for OSI, defines such a systematic approach. The OSI security architecture is useful to managers as a way of organizing the task of providing security.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6EA9DB45-AD91-4D58-8654-EE482677EBB6}" type="slidenum">
              <a:rPr lang="en-AU"/>
              <a:pPr/>
              <a:t>9</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Times-Roman" charset="0"/>
              </a:rPr>
              <a:t>The OSI security architecture focuses on security attacks,mechanisms,and services. These can be defined briefly as follows:</a:t>
            </a:r>
            <a:endParaRPr lang="en-US" smtClean="0"/>
          </a:p>
          <a:p>
            <a:pPr eaLnBrk="1" hangingPunct="1"/>
            <a:r>
              <a:rPr lang="en-US" smtClean="0">
                <a:latin typeface="Times-Roman" charset="0"/>
              </a:rPr>
              <a:t>•</a:t>
            </a:r>
            <a:r>
              <a:rPr lang="en-US" smtClean="0">
                <a:latin typeface="Helvetica" charset="0"/>
              </a:rPr>
              <a:t> </a:t>
            </a:r>
            <a:r>
              <a:rPr lang="en-US" smtClean="0">
                <a:latin typeface="Times-Roman" charset="0"/>
              </a:rPr>
              <a:t>Security attack:</a:t>
            </a:r>
            <a:r>
              <a:rPr lang="en-US" smtClean="0">
                <a:latin typeface="Helvetica" charset="0"/>
              </a:rPr>
              <a:t> </a:t>
            </a:r>
            <a:r>
              <a:rPr lang="en-US" smtClean="0">
                <a:latin typeface="Times-Roman" charset="0"/>
              </a:rPr>
              <a:t>Any action that compromises the security of information owned by an organization. </a:t>
            </a:r>
          </a:p>
          <a:p>
            <a:pPr eaLnBrk="1" hangingPunct="1"/>
            <a:r>
              <a:rPr lang="en-US" smtClean="0">
                <a:latin typeface="Times-Roman" charset="0"/>
              </a:rPr>
              <a:t>•</a:t>
            </a:r>
            <a:r>
              <a:rPr lang="en-US" smtClean="0">
                <a:latin typeface="Helvetica" charset="0"/>
              </a:rPr>
              <a:t> </a:t>
            </a:r>
            <a:r>
              <a:rPr lang="en-US" smtClean="0">
                <a:latin typeface="Times-Roman" charset="0"/>
              </a:rPr>
              <a:t>Security mechanism: A process (or a device incorporating such a process) that is designed to detect, prevent,or recover from a security attack. </a:t>
            </a:r>
          </a:p>
          <a:p>
            <a:pPr eaLnBrk="1" hangingPunct="1"/>
            <a:r>
              <a:rPr lang="en-US" smtClean="0">
                <a:latin typeface="Times-Roman" charset="0"/>
              </a:rPr>
              <a:t>•</a:t>
            </a:r>
            <a:r>
              <a:rPr lang="en-US" smtClean="0">
                <a:latin typeface="Helvetica" charset="0"/>
              </a:rPr>
              <a:t> </a:t>
            </a:r>
            <a:r>
              <a:rPr lang="en-US" smtClean="0">
                <a:latin typeface="Times-Roman" charset="0"/>
              </a:rPr>
              <a:t>Security service:</a:t>
            </a:r>
            <a:r>
              <a:rPr lang="en-US" smtClean="0">
                <a:latin typeface="Helvetica" charset="0"/>
              </a:rPr>
              <a:t> </a:t>
            </a:r>
            <a:r>
              <a:rPr lang="en-US" smtClean="0">
                <a:latin typeface="Times-Roman" charset="0"/>
              </a:rPr>
              <a:t>A processing or communication service that enhances the security of the data processing systems and the information transfers of an organization.The services are intended to counter security attacks, and they make use of one or more security mechanisms to provide the service.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0AD06926-EAD3-4EB6-8B62-95CBF9863A51}" type="slidenum">
              <a:rPr lang="en-AU"/>
              <a:pPr/>
              <a:t>11</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Expand on definition and use of “security attack”, as detailed above.</a:t>
            </a:r>
          </a:p>
          <a:p>
            <a:pPr eaLnBrk="1" hangingPunct="1"/>
            <a:r>
              <a:rPr lang="en-US" smtClean="0"/>
              <a:t>See Stallings Table 1.1 for definitions of threat and attack.</a:t>
            </a:r>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EF8CAA20-E8BF-46C9-BE5F-49AAAE88ECD5}" type="slidenum">
              <a:rPr lang="en-AU"/>
              <a:pPr/>
              <a:t>12</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1" smtClean="0"/>
              <a:t>Have “passive attacks” which </a:t>
            </a:r>
            <a:r>
              <a:rPr lang="en-US" smtClean="0">
                <a:latin typeface="Times-Roman" charset="0"/>
              </a:rPr>
              <a:t>attempt to learn or make use of information from the system but does not affect system resources.</a:t>
            </a:r>
          </a:p>
          <a:p>
            <a:pPr eaLnBrk="1" hangingPunct="1"/>
            <a:r>
              <a:rPr lang="en-US" smtClean="0">
                <a:latin typeface="Times-Roman" charset="0"/>
              </a:rPr>
              <a:t>By </a:t>
            </a:r>
            <a:r>
              <a:rPr lang="en-AU" smtClean="0"/>
              <a:t>eavesdropping on, or monitoring of, transmissions to:</a:t>
            </a:r>
          </a:p>
          <a:p>
            <a:pPr lvl="1" eaLnBrk="1" hangingPunct="1"/>
            <a:r>
              <a:rPr lang="en-US" smtClean="0"/>
              <a:t>+ obtain message contents (as shown above in Stallings Figure 1.3a), or</a:t>
            </a:r>
          </a:p>
          <a:p>
            <a:pPr lvl="1" eaLnBrk="1" hangingPunct="1"/>
            <a:r>
              <a:rPr lang="en-US" smtClean="0"/>
              <a:t>+ monitor traffic flows</a:t>
            </a:r>
          </a:p>
          <a:p>
            <a:pPr eaLnBrk="1" hangingPunct="1"/>
            <a:r>
              <a:rPr lang="en-US" smtClean="0"/>
              <a:t>Are difficult to detect </a:t>
            </a:r>
            <a:r>
              <a:rPr lang="en-US" smtClean="0">
                <a:latin typeface="Times-Roman" charset="0"/>
              </a:rPr>
              <a:t>because they do not involve any alteration of the data.</a:t>
            </a:r>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A083FC3C-BF6B-48EB-A1D7-ECC726D9190B}" type="slidenum">
              <a:rPr lang="en-AU"/>
              <a:pPr/>
              <a:t>15</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lnSpc>
                <a:spcPct val="90000"/>
              </a:lnSpc>
            </a:pPr>
            <a:r>
              <a:rPr lang="en-AU" sz="1000" b="1" smtClean="0"/>
              <a:t>Also have “active attacks”</a:t>
            </a:r>
            <a:r>
              <a:rPr lang="en-AU" sz="1000" smtClean="0"/>
              <a:t> which </a:t>
            </a:r>
            <a:r>
              <a:rPr lang="en-US" smtClean="0">
                <a:latin typeface="Times-Roman" charset="0"/>
              </a:rPr>
              <a:t>attempt to alter system resources or affect their operation.</a:t>
            </a:r>
          </a:p>
          <a:p>
            <a:pPr eaLnBrk="1" hangingPunct="1">
              <a:lnSpc>
                <a:spcPct val="90000"/>
              </a:lnSpc>
            </a:pPr>
            <a:r>
              <a:rPr lang="en-US" smtClean="0">
                <a:latin typeface="Times-Roman" charset="0"/>
              </a:rPr>
              <a:t>By </a:t>
            </a:r>
            <a:r>
              <a:rPr lang="en-AU" sz="1000" smtClean="0"/>
              <a:t>modification of data stream to:</a:t>
            </a:r>
          </a:p>
          <a:p>
            <a:pPr lvl="1" eaLnBrk="1" hangingPunct="1">
              <a:lnSpc>
                <a:spcPct val="90000"/>
              </a:lnSpc>
            </a:pPr>
            <a:r>
              <a:rPr lang="en-US" sz="1000" smtClean="0"/>
              <a:t>+ masquerade of one entity as some other</a:t>
            </a:r>
            <a:endParaRPr lang="en-AU" sz="1000" smtClean="0"/>
          </a:p>
          <a:p>
            <a:pPr lvl="1" eaLnBrk="1" hangingPunct="1">
              <a:lnSpc>
                <a:spcPct val="90000"/>
              </a:lnSpc>
            </a:pPr>
            <a:r>
              <a:rPr lang="en-US" sz="1000" smtClean="0"/>
              <a:t>+ replay previous messages (as shown above in </a:t>
            </a:r>
            <a:r>
              <a:rPr lang="en-US" smtClean="0"/>
              <a:t>Stallings </a:t>
            </a:r>
            <a:r>
              <a:rPr lang="en-US" sz="1000" smtClean="0"/>
              <a:t>Figure 1.4b)</a:t>
            </a:r>
          </a:p>
          <a:p>
            <a:pPr lvl="1" eaLnBrk="1" hangingPunct="1">
              <a:lnSpc>
                <a:spcPct val="90000"/>
              </a:lnSpc>
            </a:pPr>
            <a:r>
              <a:rPr lang="en-US" sz="1000" smtClean="0"/>
              <a:t>+ modify messages in transit</a:t>
            </a:r>
          </a:p>
          <a:p>
            <a:pPr lvl="1" eaLnBrk="1" hangingPunct="1">
              <a:lnSpc>
                <a:spcPct val="90000"/>
              </a:lnSpc>
            </a:pPr>
            <a:r>
              <a:rPr lang="en-US" sz="1000" smtClean="0"/>
              <a:t>+ denial of service</a:t>
            </a:r>
            <a:endParaRPr lang="en-US" smtClean="0">
              <a:latin typeface="Times-Roman" charset="0"/>
            </a:endParaRPr>
          </a:p>
          <a:p>
            <a:pPr eaLnBrk="1" hangingPunct="1">
              <a:lnSpc>
                <a:spcPct val="90000"/>
              </a:lnSpc>
            </a:pPr>
            <a:r>
              <a:rPr lang="en-US" smtClean="0">
                <a:latin typeface="Times-Roman"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physical,software,and network vulnerabilities. Instead, the goal is to detect active attacks and to recover from any disruption or delays caused by them.</a:t>
            </a:r>
          </a:p>
          <a:p>
            <a:pPr lvl="1" eaLnBrk="1" hangingPunct="1">
              <a:lnSpc>
                <a:spcPct val="90000"/>
              </a:lnSpc>
            </a:pPr>
            <a:endParaRPr lang="en-US" smtClean="0">
              <a:latin typeface="Times-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35578C05-5342-421C-AB26-5906351AB240}" type="slidenum">
              <a:rPr lang="en-AU"/>
              <a:pPr/>
              <a:t>18</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i="1" smtClean="0">
                <a:solidFill>
                  <a:srgbClr val="0000FF"/>
                </a:solidFill>
                <a:latin typeface="Times-Italic" charset="0"/>
              </a:rPr>
              <a:t>Consider the role of a security service, and what may be required. </a:t>
            </a:r>
          </a:p>
          <a:p>
            <a:pPr eaLnBrk="1" hangingPunct="1"/>
            <a:r>
              <a:rPr lang="en-US" i="1" smtClean="0">
                <a:solidFill>
                  <a:srgbClr val="0000FF"/>
                </a:solidFill>
                <a:latin typeface="Times-Italic" charset="0"/>
              </a:rPr>
              <a:t>Note both similarities and differences with traditional paper documents, which for example: </a:t>
            </a:r>
          </a:p>
          <a:p>
            <a:pPr eaLnBrk="1" hangingPunct="1"/>
            <a:r>
              <a:rPr lang="en-US" i="1" smtClean="0">
                <a:solidFill>
                  <a:srgbClr val="0000FF"/>
                </a:solidFill>
                <a:latin typeface="Times-Italic" charset="0"/>
              </a:rPr>
              <a:t>	</a:t>
            </a:r>
            <a:r>
              <a:rPr lang="en-US" smtClean="0">
                <a:solidFill>
                  <a:srgbClr val="800080"/>
                </a:solidFill>
                <a:latin typeface="Times-Roman" charset="0"/>
              </a:rPr>
              <a:t>have signatures &amp; dates; </a:t>
            </a:r>
          </a:p>
          <a:p>
            <a:pPr eaLnBrk="1" hangingPunct="1"/>
            <a:r>
              <a:rPr lang="en-US" smtClean="0">
                <a:solidFill>
                  <a:srgbClr val="800080"/>
                </a:solidFill>
                <a:latin typeface="Times-Roman" charset="0"/>
              </a:rPr>
              <a:t>	need protection from disclosure, tampering, or destruction; </a:t>
            </a:r>
          </a:p>
          <a:p>
            <a:pPr eaLnBrk="1" hangingPunct="1"/>
            <a:r>
              <a:rPr lang="en-US" smtClean="0">
                <a:solidFill>
                  <a:srgbClr val="800080"/>
                </a:solidFill>
                <a:latin typeface="Times-Roman" charset="0"/>
              </a:rPr>
              <a:t>	may be notarized or witnessed; </a:t>
            </a:r>
          </a:p>
          <a:p>
            <a:pPr eaLnBrk="1" hangingPunct="1"/>
            <a:r>
              <a:rPr lang="en-US" smtClean="0">
                <a:solidFill>
                  <a:srgbClr val="800080"/>
                </a:solidFill>
                <a:latin typeface="Times-Roman" charset="0"/>
              </a:rPr>
              <a:t>	may be recorded or licensed</a:t>
            </a:r>
            <a:endParaRPr lang="en-US" i="1" smtClean="0">
              <a:solidFill>
                <a:srgbClr val="0000FF"/>
              </a:solidFill>
              <a:latin typeface="Times-Italic" charset="0"/>
            </a:endParaRP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2EEB33C4-D9C1-4C1C-8233-05040A97A869}" type="slidenum">
              <a:rPr lang="en-AU"/>
              <a:pPr/>
              <a:t>19</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i="1" smtClean="0">
                <a:solidFill>
                  <a:srgbClr val="0000FF"/>
                </a:solidFill>
                <a:latin typeface="Times-Italic" charset="0"/>
              </a:rPr>
              <a:t>This list includes the various "classic" security services which are traditionally discussed. </a:t>
            </a:r>
          </a:p>
          <a:p>
            <a:pPr eaLnBrk="1" hangingPunct="1"/>
            <a:r>
              <a:rPr lang="en-US" i="1" smtClean="0">
                <a:solidFill>
                  <a:srgbClr val="0000FF"/>
                </a:solidFill>
                <a:latin typeface="Times-Italic" charset="0"/>
              </a:rPr>
              <a:t>Note there is a degree of ambiguity as to the meaning of these terms, and overlap in their use.</a:t>
            </a:r>
          </a:p>
          <a:p>
            <a:pPr eaLnBrk="1" hangingPunct="1"/>
            <a:r>
              <a:rPr lang="en-US" smtClean="0"/>
              <a:t>See Stallings Table 1.2 for details of the 5 Security Service categories and the 14 specific services given in X.800.</a:t>
            </a:r>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82470952-0598-4043-871B-A2B1818891B6}" type="slidenum">
              <a:rPr lang="en-AU"/>
              <a:pPr/>
              <a:t>20</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t>Now introduce “Security Mechanism” which are the specific means of implementing one or more security services.</a:t>
            </a:r>
          </a:p>
          <a:p>
            <a:pPr eaLnBrk="1" hangingPunct="1"/>
            <a:r>
              <a:rPr lang="en-US" smtClean="0"/>
              <a:t>Note these mechanisms span a wide range of technical components, but one aspect seen in many is the use of cryptographic techniques.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990600" y="2797175"/>
            <a:ext cx="7239000" cy="1470025"/>
          </a:xfrm>
        </p:spPr>
        <p:txBody>
          <a:bodyPr/>
          <a:lstStyle>
            <a:lvl1pPr>
              <a:defRPr baseline="0"/>
            </a:lvl1pPr>
          </a:lstStyle>
          <a:p>
            <a:pPr lvl="0"/>
            <a:r>
              <a:rPr lang="en-US" noProof="0" dirty="0" smtClean="0"/>
              <a:t>Your </a:t>
            </a:r>
          </a:p>
        </p:txBody>
      </p:sp>
      <p:sp>
        <p:nvSpPr>
          <p:cNvPr id="3075" name="Rectangle 3"/>
          <p:cNvSpPr>
            <a:spLocks noGrp="1" noChangeArrowheads="1"/>
          </p:cNvSpPr>
          <p:nvPr>
            <p:ph type="subTitle" idx="1"/>
          </p:nvPr>
        </p:nvSpPr>
        <p:spPr>
          <a:xfrm>
            <a:off x="1752600" y="4267200"/>
            <a:ext cx="6019800" cy="1752600"/>
          </a:xfrm>
        </p:spPr>
        <p:txBody>
          <a:bodyPr/>
          <a:lstStyle>
            <a:lvl1pPr marL="0" indent="0">
              <a:buFontTx/>
              <a:buNone/>
              <a:defRPr sz="1400"/>
            </a:lvl1pPr>
          </a:lstStyle>
          <a:p>
            <a:pPr lvl="0"/>
            <a:r>
              <a:rPr lang="en-US" noProof="0" smtClean="0"/>
              <a:t>Sub Title</a:t>
            </a:r>
          </a:p>
        </p:txBody>
      </p:sp>
      <p:sp>
        <p:nvSpPr>
          <p:cNvPr id="3076" name="Rectangle 4"/>
          <p:cNvSpPr>
            <a:spLocks noGrp="1" noChangeArrowheads="1"/>
          </p:cNvSpPr>
          <p:nvPr>
            <p:ph type="dt" sz="half" idx="2"/>
          </p:nvPr>
        </p:nvSpPr>
        <p:spPr/>
        <p:txBody>
          <a:bodyPr/>
          <a:lstStyle>
            <a:lvl1pPr>
              <a:defRPr/>
            </a:lvl1pPr>
          </a:lstStyle>
          <a:p>
            <a:fld id="{3E9FAA1B-658A-4B53-9F9B-1F8B3D9CD60C}" type="datetime5">
              <a:rPr lang="en-US" smtClean="0"/>
              <a:pPr/>
              <a:t>27-Sep-14</a:t>
            </a:fld>
            <a:endParaRPr lang="en-US"/>
          </a:p>
        </p:txBody>
      </p:sp>
      <p:sp>
        <p:nvSpPr>
          <p:cNvPr id="3077" name="Rectangle 5"/>
          <p:cNvSpPr>
            <a:spLocks noGrp="1" noChangeArrowheads="1"/>
          </p:cNvSpPr>
          <p:nvPr>
            <p:ph type="ftr" sz="quarter" idx="3"/>
          </p:nvPr>
        </p:nvSpPr>
        <p:spPr/>
        <p:txBody>
          <a:bodyPr/>
          <a:lstStyle>
            <a:lvl1pPr>
              <a:defRPr/>
            </a:lvl1pPr>
          </a:lstStyle>
          <a:p>
            <a:r>
              <a:rPr lang="en-US" smtClean="0"/>
              <a:t>CSE 6091: Cryptography</a:t>
            </a:r>
            <a:endParaRPr lang="en-US"/>
          </a:p>
        </p:txBody>
      </p:sp>
      <p:sp>
        <p:nvSpPr>
          <p:cNvPr id="3078" name="Rectangle 6"/>
          <p:cNvSpPr>
            <a:spLocks noGrp="1" noChangeArrowheads="1"/>
          </p:cNvSpPr>
          <p:nvPr>
            <p:ph type="sldNum" sz="quarter" idx="4"/>
          </p:nvPr>
        </p:nvSpPr>
        <p:spPr/>
        <p:txBody>
          <a:bodyPr/>
          <a:lstStyle>
            <a:lvl1pPr>
              <a:defRPr/>
            </a:lvl1pPr>
          </a:lstStyle>
          <a:p>
            <a:fld id="{4B4629A1-273F-4E06-ACDC-D3805787C543}" type="slidenum">
              <a:rPr lang="en-US"/>
              <a:pPr/>
              <a:t>‹#›</a:t>
            </a:fld>
            <a:endParaRPr lang="en-US"/>
          </a:p>
        </p:txBody>
      </p:sp>
      <p:pic>
        <p:nvPicPr>
          <p:cNvPr id="11" name="Picture 10" descr="800px-UIU_Campus_3582FAB2.jpg"/>
          <p:cNvPicPr>
            <a:picLocks noChangeAspect="1"/>
          </p:cNvPicPr>
          <p:nvPr userDrawn="1"/>
        </p:nvPicPr>
        <p:blipFill>
          <a:blip r:embed="rId3" cstate="print"/>
          <a:srcRect b="12509"/>
          <a:stretch>
            <a:fillRect/>
          </a:stretch>
        </p:blipFill>
        <p:spPr>
          <a:xfrm>
            <a:off x="4953000" y="0"/>
            <a:ext cx="4191000" cy="2438400"/>
          </a:xfrm>
          <a:prstGeom prst="rect">
            <a:avLst/>
          </a:prstGeom>
          <a:ln>
            <a:noFill/>
          </a:ln>
          <a:effectLst>
            <a:outerShdw blurRad="292100" dist="139700" dir="2700000" algn="tl" rotWithShape="0">
              <a:srgbClr val="333333">
                <a:alpha val="65000"/>
              </a:srgbClr>
            </a:outerShdw>
          </a:effectLst>
        </p:spPr>
      </p:pic>
      <p:pic>
        <p:nvPicPr>
          <p:cNvPr id="10" name="Picture 9" descr="UIU_Logo.gif"/>
          <p:cNvPicPr>
            <a:picLocks noChangeAspect="1"/>
          </p:cNvPicPr>
          <p:nvPr userDrawn="1"/>
        </p:nvPicPr>
        <p:blipFill>
          <a:blip r:embed="rId4" cstate="print"/>
          <a:srcRect r="3379"/>
          <a:stretch>
            <a:fillRect/>
          </a:stretch>
        </p:blipFill>
        <p:spPr>
          <a:xfrm>
            <a:off x="0" y="381000"/>
            <a:ext cx="4876799" cy="100632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D04D5B9-CD80-4BF3-99B6-9F4E874CABFA}"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D0CE48AE-F3F0-426D-94A9-C7CF15689FE5}" type="slidenum">
              <a:rPr lang="en-US"/>
              <a:pPr/>
              <a:t>‹#›</a:t>
            </a:fld>
            <a:endParaRPr lang="en-US"/>
          </a:p>
        </p:txBody>
      </p:sp>
    </p:spTree>
    <p:extLst>
      <p:ext uri="{BB962C8B-B14F-4D97-AF65-F5344CB8AC3E}">
        <p14:creationId xmlns="" xmlns:p14="http://schemas.microsoft.com/office/powerpoint/2010/main" val="399321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381000"/>
            <a:ext cx="19621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381000"/>
            <a:ext cx="57340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7A5460C-289D-4266-946A-B66BE1E286D0}"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0F383741-8A21-4434-937A-618F9D9BE920}" type="slidenum">
              <a:rPr lang="en-US"/>
              <a:pPr/>
              <a:t>‹#›</a:t>
            </a:fld>
            <a:endParaRPr lang="en-US"/>
          </a:p>
        </p:txBody>
      </p:sp>
    </p:spTree>
    <p:extLst>
      <p:ext uri="{BB962C8B-B14F-4D97-AF65-F5344CB8AC3E}">
        <p14:creationId xmlns="" xmlns:p14="http://schemas.microsoft.com/office/powerpoint/2010/main" val="92373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964803E-A47B-407B-8897-B0190BCE4FF6}"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BFBD332D-5F35-4D57-BE33-A3E062B219D3}" type="slidenum">
              <a:rPr lang="en-US"/>
              <a:pPr/>
              <a:t>‹#›</a:t>
            </a:fld>
            <a:endParaRPr lang="en-US"/>
          </a:p>
        </p:txBody>
      </p:sp>
    </p:spTree>
    <p:extLst>
      <p:ext uri="{BB962C8B-B14F-4D97-AF65-F5344CB8AC3E}">
        <p14:creationId xmlns="" xmlns:p14="http://schemas.microsoft.com/office/powerpoint/2010/main" val="181450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328848" cy="6096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143000" y="1066800"/>
            <a:ext cx="7772400" cy="5029200"/>
          </a:xfrm>
        </p:spPr>
        <p:txBody>
          <a:bodyPr/>
          <a:lstStyle>
            <a:lvl1pPr>
              <a:buSzPct val="115000"/>
              <a:buFont typeface="Arial" pitchFamily="34" charset="0"/>
              <a:buChar char="•"/>
              <a:defRPr sz="2400"/>
            </a:lvl1pPr>
            <a:lvl2pPr>
              <a:buSzPct val="80000"/>
              <a:buFont typeface="Courier New" pitchFamily="49" charset="0"/>
              <a:buChar char="o"/>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1896"/>
            <a:ext cx="2133600" cy="476250"/>
          </a:xfrm>
        </p:spPr>
        <p:txBody>
          <a:bodyPr/>
          <a:lstStyle>
            <a:lvl1pPr>
              <a:defRPr/>
            </a:lvl1p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a:xfrm>
            <a:off x="2743200" y="6324600"/>
            <a:ext cx="3657600" cy="476250"/>
          </a:xfrm>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a:xfrm>
            <a:off x="6629400" y="6324600"/>
            <a:ext cx="2133600" cy="476250"/>
          </a:xfrm>
        </p:spPr>
        <p:txBody>
          <a:bodyPr/>
          <a:lstStyle>
            <a:lvl1pPr>
              <a:defRPr/>
            </a:lvl1pPr>
          </a:lstStyle>
          <a:p>
            <a:fld id="{15CD6780-CDB5-4341-BE76-A36E52D8C546}" type="slidenum">
              <a:rPr lang="en-US"/>
              <a:pPr/>
              <a:t>‹#›</a:t>
            </a:fld>
            <a:endParaRPr lang="en-US"/>
          </a:p>
        </p:txBody>
      </p:sp>
    </p:spTree>
    <p:extLst>
      <p:ext uri="{BB962C8B-B14F-4D97-AF65-F5344CB8AC3E}">
        <p14:creationId xmlns="" xmlns:p14="http://schemas.microsoft.com/office/powerpoint/2010/main" val="409751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FD6B30-AA79-4132-B677-EC14CD6B8A04}"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44A615FD-BD52-4B9B-BE83-317E843D90D9}" type="slidenum">
              <a:rPr lang="en-US"/>
              <a:pPr/>
              <a:t>‹#›</a:t>
            </a:fld>
            <a:endParaRPr lang="en-US"/>
          </a:p>
        </p:txBody>
      </p:sp>
    </p:spTree>
    <p:extLst>
      <p:ext uri="{BB962C8B-B14F-4D97-AF65-F5344CB8AC3E}">
        <p14:creationId xmlns="" xmlns:p14="http://schemas.microsoft.com/office/powerpoint/2010/main" val="2998887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265238"/>
            <a:ext cx="3638550" cy="4221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2550" y="1265238"/>
            <a:ext cx="3638550" cy="4221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5D98789-68BE-4E31-8CD7-F69929B1C95E}"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52DA3C12-3926-4EB4-B88B-CFFED6CCD503}" type="slidenum">
              <a:rPr lang="en-US"/>
              <a:pPr/>
              <a:t>‹#›</a:t>
            </a:fld>
            <a:endParaRPr lang="en-US"/>
          </a:p>
        </p:txBody>
      </p:sp>
    </p:spTree>
    <p:extLst>
      <p:ext uri="{BB962C8B-B14F-4D97-AF65-F5344CB8AC3E}">
        <p14:creationId xmlns="" xmlns:p14="http://schemas.microsoft.com/office/powerpoint/2010/main" val="134278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5CE571A-FCCC-49A8-8DA0-B22FFC343FE7}" type="datetime5">
              <a:rPr lang="en-US" smtClean="0"/>
              <a:pPr/>
              <a:t>27-Sep-14</a:t>
            </a:fld>
            <a:endParaRPr lang="en-US"/>
          </a:p>
        </p:txBody>
      </p:sp>
      <p:sp>
        <p:nvSpPr>
          <p:cNvPr id="8" name="Footer Placeholder 7"/>
          <p:cNvSpPr>
            <a:spLocks noGrp="1"/>
          </p:cNvSpPr>
          <p:nvPr>
            <p:ph type="ftr" sz="quarter" idx="11"/>
          </p:nvPr>
        </p:nvSpPr>
        <p:spPr/>
        <p:txBody>
          <a:bodyPr/>
          <a:lstStyle>
            <a:lvl1pPr>
              <a:defRPr/>
            </a:lvl1pPr>
          </a:lstStyle>
          <a:p>
            <a:r>
              <a:rPr lang="en-US" smtClean="0"/>
              <a:t>CSE 6091: Cryptography</a:t>
            </a:r>
            <a:endParaRPr lang="en-US"/>
          </a:p>
        </p:txBody>
      </p:sp>
      <p:sp>
        <p:nvSpPr>
          <p:cNvPr id="9" name="Slide Number Placeholder 8"/>
          <p:cNvSpPr>
            <a:spLocks noGrp="1"/>
          </p:cNvSpPr>
          <p:nvPr>
            <p:ph type="sldNum" sz="quarter" idx="12"/>
          </p:nvPr>
        </p:nvSpPr>
        <p:spPr/>
        <p:txBody>
          <a:bodyPr/>
          <a:lstStyle>
            <a:lvl1pPr>
              <a:defRPr/>
            </a:lvl1pPr>
          </a:lstStyle>
          <a:p>
            <a:fld id="{30F47421-0CDC-478E-A7CA-01DA3B1837FB}" type="slidenum">
              <a:rPr lang="en-US"/>
              <a:pPr/>
              <a:t>‹#›</a:t>
            </a:fld>
            <a:endParaRPr lang="en-US"/>
          </a:p>
        </p:txBody>
      </p:sp>
    </p:spTree>
    <p:extLst>
      <p:ext uri="{BB962C8B-B14F-4D97-AF65-F5344CB8AC3E}">
        <p14:creationId xmlns="" xmlns:p14="http://schemas.microsoft.com/office/powerpoint/2010/main" val="3204924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AFF7C5D-36B0-405C-AB56-A25671DBF73A}" type="datetime5">
              <a:rPr lang="en-US" smtClean="0"/>
              <a:pPr/>
              <a:t>27-Sep-14</a:t>
            </a:fld>
            <a:endParaRPr lang="en-US"/>
          </a:p>
        </p:txBody>
      </p:sp>
      <p:sp>
        <p:nvSpPr>
          <p:cNvPr id="4" name="Footer Placeholder 3"/>
          <p:cNvSpPr>
            <a:spLocks noGrp="1"/>
          </p:cNvSpPr>
          <p:nvPr>
            <p:ph type="ftr" sz="quarter" idx="11"/>
          </p:nvPr>
        </p:nvSpPr>
        <p:spPr/>
        <p:txBody>
          <a:bodyPr/>
          <a:lstStyle>
            <a:lvl1pPr>
              <a:defRPr/>
            </a:lvl1pPr>
          </a:lstStyle>
          <a:p>
            <a:r>
              <a:rPr lang="en-US" smtClean="0"/>
              <a:t>CSE 6091: Cryptography</a:t>
            </a:r>
            <a:endParaRPr lang="en-US"/>
          </a:p>
        </p:txBody>
      </p:sp>
      <p:sp>
        <p:nvSpPr>
          <p:cNvPr id="5" name="Slide Number Placeholder 4"/>
          <p:cNvSpPr>
            <a:spLocks noGrp="1"/>
          </p:cNvSpPr>
          <p:nvPr>
            <p:ph type="sldNum" sz="quarter" idx="12"/>
          </p:nvPr>
        </p:nvSpPr>
        <p:spPr/>
        <p:txBody>
          <a:bodyPr/>
          <a:lstStyle>
            <a:lvl1pPr>
              <a:defRPr/>
            </a:lvl1pPr>
          </a:lstStyle>
          <a:p>
            <a:fld id="{E4500C6D-0BCF-4C30-982F-97586F9E6415}" type="slidenum">
              <a:rPr lang="en-US"/>
              <a:pPr/>
              <a:t>‹#›</a:t>
            </a:fld>
            <a:endParaRPr lang="en-US"/>
          </a:p>
        </p:txBody>
      </p:sp>
    </p:spTree>
    <p:extLst>
      <p:ext uri="{BB962C8B-B14F-4D97-AF65-F5344CB8AC3E}">
        <p14:creationId xmlns="" xmlns:p14="http://schemas.microsoft.com/office/powerpoint/2010/main" val="2455677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4AA101D-2D56-4436-A6B8-A5CA38371D49}" type="datetime5">
              <a:rPr lang="en-US" smtClean="0"/>
              <a:pPr/>
              <a:t>27-Sep-14</a:t>
            </a:fld>
            <a:endParaRPr lang="en-US"/>
          </a:p>
        </p:txBody>
      </p:sp>
      <p:sp>
        <p:nvSpPr>
          <p:cNvPr id="3" name="Footer Placeholder 2"/>
          <p:cNvSpPr>
            <a:spLocks noGrp="1"/>
          </p:cNvSpPr>
          <p:nvPr>
            <p:ph type="ftr" sz="quarter" idx="11"/>
          </p:nvPr>
        </p:nvSpPr>
        <p:spPr/>
        <p:txBody>
          <a:bodyPr/>
          <a:lstStyle>
            <a:lvl1pPr>
              <a:defRPr/>
            </a:lvl1pPr>
          </a:lstStyle>
          <a:p>
            <a:r>
              <a:rPr lang="en-US" smtClean="0"/>
              <a:t>CSE 6091: Cryptography</a:t>
            </a:r>
            <a:endParaRPr lang="en-US"/>
          </a:p>
        </p:txBody>
      </p:sp>
      <p:sp>
        <p:nvSpPr>
          <p:cNvPr id="4" name="Slide Number Placeholder 3"/>
          <p:cNvSpPr>
            <a:spLocks noGrp="1"/>
          </p:cNvSpPr>
          <p:nvPr>
            <p:ph type="sldNum" sz="quarter" idx="12"/>
          </p:nvPr>
        </p:nvSpPr>
        <p:spPr/>
        <p:txBody>
          <a:bodyPr/>
          <a:lstStyle>
            <a:lvl1pPr>
              <a:defRPr/>
            </a:lvl1pPr>
          </a:lstStyle>
          <a:p>
            <a:fld id="{56CE49BA-5AA6-4557-AA0E-BB7E1350362E}" type="slidenum">
              <a:rPr lang="en-US"/>
              <a:pPr/>
              <a:t>‹#›</a:t>
            </a:fld>
            <a:endParaRPr lang="en-US"/>
          </a:p>
        </p:txBody>
      </p:sp>
    </p:spTree>
    <p:extLst>
      <p:ext uri="{BB962C8B-B14F-4D97-AF65-F5344CB8AC3E}">
        <p14:creationId xmlns="" xmlns:p14="http://schemas.microsoft.com/office/powerpoint/2010/main" val="1330792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97CEF4-C41F-44A6-A8EC-10020B5857B5}"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E275D357-93F4-4CA6-9F27-64659B73E243}" type="slidenum">
              <a:rPr lang="en-US"/>
              <a:pPr/>
              <a:t>‹#›</a:t>
            </a:fld>
            <a:endParaRPr lang="en-US"/>
          </a:p>
        </p:txBody>
      </p:sp>
    </p:spTree>
    <p:extLst>
      <p:ext uri="{BB962C8B-B14F-4D97-AF65-F5344CB8AC3E}">
        <p14:creationId xmlns="" xmlns:p14="http://schemas.microsoft.com/office/powerpoint/2010/main" val="385253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5520CB3-EC95-49F6-9106-4DD029C51D64}"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35A8121A-BC65-4240-8B49-A7031E02F99B}" type="slidenum">
              <a:rPr lang="en-US"/>
              <a:pPr/>
              <a:t>‹#›</a:t>
            </a:fld>
            <a:endParaRPr lang="en-US"/>
          </a:p>
        </p:txBody>
      </p:sp>
    </p:spTree>
    <p:extLst>
      <p:ext uri="{BB962C8B-B14F-4D97-AF65-F5344CB8AC3E}">
        <p14:creationId xmlns="" xmlns:p14="http://schemas.microsoft.com/office/powerpoint/2010/main" val="722052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5DE68F-522A-492A-8384-B98701B004F5}"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7EE7CDFA-D5E7-4007-A74C-A6327031F828}" type="slidenum">
              <a:rPr lang="en-US"/>
              <a:pPr/>
              <a:t>‹#›</a:t>
            </a:fld>
            <a:endParaRPr lang="en-US"/>
          </a:p>
        </p:txBody>
      </p:sp>
    </p:spTree>
    <p:extLst>
      <p:ext uri="{BB962C8B-B14F-4D97-AF65-F5344CB8AC3E}">
        <p14:creationId xmlns="" xmlns:p14="http://schemas.microsoft.com/office/powerpoint/2010/main" val="218928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84C0652-4DD3-4A0B-8459-02EEF20FD94C}"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40138A0F-CAAE-4810-B698-E489650DF558}" type="slidenum">
              <a:rPr lang="en-US"/>
              <a:pPr/>
              <a:t>‹#›</a:t>
            </a:fld>
            <a:endParaRPr lang="en-US"/>
          </a:p>
        </p:txBody>
      </p:sp>
    </p:spTree>
    <p:extLst>
      <p:ext uri="{BB962C8B-B14F-4D97-AF65-F5344CB8AC3E}">
        <p14:creationId xmlns="" xmlns:p14="http://schemas.microsoft.com/office/powerpoint/2010/main" val="3885463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3725" y="304800"/>
            <a:ext cx="1857375"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04800"/>
            <a:ext cx="5419725"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C401146-7B91-46CD-B0AE-D1CEA0858BBA}"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8272A598-8ECE-4E7D-A8FF-D64CAB157013}" type="slidenum">
              <a:rPr lang="en-US"/>
              <a:pPr/>
              <a:t>‹#›</a:t>
            </a:fld>
            <a:endParaRPr lang="en-US"/>
          </a:p>
        </p:txBody>
      </p:sp>
    </p:spTree>
    <p:extLst>
      <p:ext uri="{BB962C8B-B14F-4D97-AF65-F5344CB8AC3E}">
        <p14:creationId xmlns="" xmlns:p14="http://schemas.microsoft.com/office/powerpoint/2010/main" val="3466477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D225FCA-47CB-4D33-B791-AC2D3AFCC0A4}"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BA63523B-164A-4974-895C-9D01DC8A9D21}" type="slidenum">
              <a:rPr lang="en-US"/>
              <a:pPr/>
              <a:t>‹#›</a:t>
            </a:fld>
            <a:endParaRPr lang="en-US"/>
          </a:p>
        </p:txBody>
      </p:sp>
    </p:spTree>
    <p:extLst>
      <p:ext uri="{BB962C8B-B14F-4D97-AF65-F5344CB8AC3E}">
        <p14:creationId xmlns="" xmlns:p14="http://schemas.microsoft.com/office/powerpoint/2010/main" val="3648132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680B1AC-52CF-408F-892D-AE903A12D384}"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50F965A1-26AD-430E-9B51-C914CDF63693}" type="slidenum">
              <a:rPr lang="en-US"/>
              <a:pPr/>
              <a:t>‹#›</a:t>
            </a:fld>
            <a:endParaRPr lang="en-US"/>
          </a:p>
        </p:txBody>
      </p:sp>
    </p:spTree>
    <p:extLst>
      <p:ext uri="{BB962C8B-B14F-4D97-AF65-F5344CB8AC3E}">
        <p14:creationId xmlns="" xmlns:p14="http://schemas.microsoft.com/office/powerpoint/2010/main" val="1533744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001D678-1EE1-45E8-8C03-F03485B42464}"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160E1D77-A370-4F8E-B650-88F5BB2C0630}" type="slidenum">
              <a:rPr lang="en-US"/>
              <a:pPr/>
              <a:t>‹#›</a:t>
            </a:fld>
            <a:endParaRPr lang="en-US"/>
          </a:p>
        </p:txBody>
      </p:sp>
    </p:spTree>
    <p:extLst>
      <p:ext uri="{BB962C8B-B14F-4D97-AF65-F5344CB8AC3E}">
        <p14:creationId xmlns="" xmlns:p14="http://schemas.microsoft.com/office/powerpoint/2010/main" val="1107014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295400"/>
            <a:ext cx="356235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38750" y="1295400"/>
            <a:ext cx="356235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00FEE7AF-C635-4467-8BB2-B08DE7D92FE8}"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A7DFCA12-3969-4A8B-A338-97F0776FC12C}" type="slidenum">
              <a:rPr lang="en-US"/>
              <a:pPr/>
              <a:t>‹#›</a:t>
            </a:fld>
            <a:endParaRPr lang="en-US"/>
          </a:p>
        </p:txBody>
      </p:sp>
    </p:spTree>
    <p:extLst>
      <p:ext uri="{BB962C8B-B14F-4D97-AF65-F5344CB8AC3E}">
        <p14:creationId xmlns="" xmlns:p14="http://schemas.microsoft.com/office/powerpoint/2010/main" val="2199983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9821B41-0593-49B5-A372-E4627417F043}" type="datetime5">
              <a:rPr lang="en-US" smtClean="0"/>
              <a:pPr/>
              <a:t>27-Sep-14</a:t>
            </a:fld>
            <a:endParaRPr lang="en-US"/>
          </a:p>
        </p:txBody>
      </p:sp>
      <p:sp>
        <p:nvSpPr>
          <p:cNvPr id="8" name="Footer Placeholder 7"/>
          <p:cNvSpPr>
            <a:spLocks noGrp="1"/>
          </p:cNvSpPr>
          <p:nvPr>
            <p:ph type="ftr" sz="quarter" idx="11"/>
          </p:nvPr>
        </p:nvSpPr>
        <p:spPr/>
        <p:txBody>
          <a:bodyPr/>
          <a:lstStyle>
            <a:lvl1pPr>
              <a:defRPr/>
            </a:lvl1pPr>
          </a:lstStyle>
          <a:p>
            <a:r>
              <a:rPr lang="en-US" smtClean="0"/>
              <a:t>CSE 6091: Cryptography</a:t>
            </a:r>
            <a:endParaRPr lang="en-US"/>
          </a:p>
        </p:txBody>
      </p:sp>
      <p:sp>
        <p:nvSpPr>
          <p:cNvPr id="9" name="Slide Number Placeholder 8"/>
          <p:cNvSpPr>
            <a:spLocks noGrp="1"/>
          </p:cNvSpPr>
          <p:nvPr>
            <p:ph type="sldNum" sz="quarter" idx="12"/>
          </p:nvPr>
        </p:nvSpPr>
        <p:spPr/>
        <p:txBody>
          <a:bodyPr/>
          <a:lstStyle>
            <a:lvl1pPr>
              <a:defRPr/>
            </a:lvl1pPr>
          </a:lstStyle>
          <a:p>
            <a:fld id="{C6A57B6F-5ACE-4161-8153-A1A0C388F9DD}" type="slidenum">
              <a:rPr lang="en-US"/>
              <a:pPr/>
              <a:t>‹#›</a:t>
            </a:fld>
            <a:endParaRPr lang="en-US"/>
          </a:p>
        </p:txBody>
      </p:sp>
    </p:spTree>
    <p:extLst>
      <p:ext uri="{BB962C8B-B14F-4D97-AF65-F5344CB8AC3E}">
        <p14:creationId xmlns="" xmlns:p14="http://schemas.microsoft.com/office/powerpoint/2010/main" val="637656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BD15D15-A84F-41BE-B7F2-C04E37A45ADB}" type="datetime5">
              <a:rPr lang="en-US" smtClean="0"/>
              <a:pPr/>
              <a:t>27-Sep-14</a:t>
            </a:fld>
            <a:endParaRPr lang="en-US"/>
          </a:p>
        </p:txBody>
      </p:sp>
      <p:sp>
        <p:nvSpPr>
          <p:cNvPr id="4" name="Footer Placeholder 3"/>
          <p:cNvSpPr>
            <a:spLocks noGrp="1"/>
          </p:cNvSpPr>
          <p:nvPr>
            <p:ph type="ftr" sz="quarter" idx="11"/>
          </p:nvPr>
        </p:nvSpPr>
        <p:spPr/>
        <p:txBody>
          <a:bodyPr/>
          <a:lstStyle>
            <a:lvl1pPr>
              <a:defRPr/>
            </a:lvl1pPr>
          </a:lstStyle>
          <a:p>
            <a:r>
              <a:rPr lang="en-US" smtClean="0"/>
              <a:t>CSE 6091: Cryptography</a:t>
            </a:r>
            <a:endParaRPr lang="en-US"/>
          </a:p>
        </p:txBody>
      </p:sp>
      <p:sp>
        <p:nvSpPr>
          <p:cNvPr id="5" name="Slide Number Placeholder 4"/>
          <p:cNvSpPr>
            <a:spLocks noGrp="1"/>
          </p:cNvSpPr>
          <p:nvPr>
            <p:ph type="sldNum" sz="quarter" idx="12"/>
          </p:nvPr>
        </p:nvSpPr>
        <p:spPr/>
        <p:txBody>
          <a:bodyPr/>
          <a:lstStyle>
            <a:lvl1pPr>
              <a:defRPr/>
            </a:lvl1pPr>
          </a:lstStyle>
          <a:p>
            <a:fld id="{8E81F89E-158F-4393-AF3B-5A399655EA5C}" type="slidenum">
              <a:rPr lang="en-US"/>
              <a:pPr/>
              <a:t>‹#›</a:t>
            </a:fld>
            <a:endParaRPr lang="en-US"/>
          </a:p>
        </p:txBody>
      </p:sp>
    </p:spTree>
    <p:extLst>
      <p:ext uri="{BB962C8B-B14F-4D97-AF65-F5344CB8AC3E}">
        <p14:creationId xmlns="" xmlns:p14="http://schemas.microsoft.com/office/powerpoint/2010/main" val="3178133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3906B58-10F4-4761-8F23-A96BAD234D14}" type="datetime5">
              <a:rPr lang="en-US" smtClean="0"/>
              <a:pPr/>
              <a:t>27-Sep-14</a:t>
            </a:fld>
            <a:endParaRPr lang="en-US"/>
          </a:p>
        </p:txBody>
      </p:sp>
      <p:sp>
        <p:nvSpPr>
          <p:cNvPr id="3" name="Footer Placeholder 2"/>
          <p:cNvSpPr>
            <a:spLocks noGrp="1"/>
          </p:cNvSpPr>
          <p:nvPr>
            <p:ph type="ftr" sz="quarter" idx="11"/>
          </p:nvPr>
        </p:nvSpPr>
        <p:spPr/>
        <p:txBody>
          <a:bodyPr/>
          <a:lstStyle>
            <a:lvl1pPr>
              <a:defRPr/>
            </a:lvl1pPr>
          </a:lstStyle>
          <a:p>
            <a:r>
              <a:rPr lang="en-US" smtClean="0"/>
              <a:t>CSE 6091: Cryptography</a:t>
            </a:r>
            <a:endParaRPr lang="en-US"/>
          </a:p>
        </p:txBody>
      </p:sp>
      <p:sp>
        <p:nvSpPr>
          <p:cNvPr id="4" name="Slide Number Placeholder 3"/>
          <p:cNvSpPr>
            <a:spLocks noGrp="1"/>
          </p:cNvSpPr>
          <p:nvPr>
            <p:ph type="sldNum" sz="quarter" idx="12"/>
          </p:nvPr>
        </p:nvSpPr>
        <p:spPr/>
        <p:txBody>
          <a:bodyPr/>
          <a:lstStyle>
            <a:lvl1pPr>
              <a:defRPr/>
            </a:lvl1pPr>
          </a:lstStyle>
          <a:p>
            <a:fld id="{1A714129-4A18-4E51-B258-4C5FA284E402}" type="slidenum">
              <a:rPr lang="en-US"/>
              <a:pPr/>
              <a:t>‹#›</a:t>
            </a:fld>
            <a:endParaRPr lang="en-US"/>
          </a:p>
        </p:txBody>
      </p:sp>
    </p:spTree>
    <p:extLst>
      <p:ext uri="{BB962C8B-B14F-4D97-AF65-F5344CB8AC3E}">
        <p14:creationId xmlns="" xmlns:p14="http://schemas.microsoft.com/office/powerpoint/2010/main" val="136854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64F4841-080A-40A5-A2E2-1FD9EE3AFC38}"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E56020CF-1514-496E-BC35-A2974E3467EB}" type="slidenum">
              <a:rPr lang="en-US"/>
              <a:pPr/>
              <a:t>‹#›</a:t>
            </a:fld>
            <a:endParaRPr lang="en-US"/>
          </a:p>
        </p:txBody>
      </p:sp>
    </p:spTree>
    <p:extLst>
      <p:ext uri="{BB962C8B-B14F-4D97-AF65-F5344CB8AC3E}">
        <p14:creationId xmlns="" xmlns:p14="http://schemas.microsoft.com/office/powerpoint/2010/main" val="22298540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98D23A-50CE-4EE9-B76D-ED41ED8358B6}"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23927A20-7129-481E-AF6D-B62E8E0F2FB9}" type="slidenum">
              <a:rPr lang="en-US"/>
              <a:pPr/>
              <a:t>‹#›</a:t>
            </a:fld>
            <a:endParaRPr lang="en-US"/>
          </a:p>
        </p:txBody>
      </p:sp>
    </p:spTree>
    <p:extLst>
      <p:ext uri="{BB962C8B-B14F-4D97-AF65-F5344CB8AC3E}">
        <p14:creationId xmlns="" xmlns:p14="http://schemas.microsoft.com/office/powerpoint/2010/main" val="23892628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4949373-84AC-4AD7-B324-0DEB85D377E7}"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008400C7-CDF5-4255-9DC6-E3589ADD0252}" type="slidenum">
              <a:rPr lang="en-US"/>
              <a:pPr/>
              <a:t>‹#›</a:t>
            </a:fld>
            <a:endParaRPr lang="en-US"/>
          </a:p>
        </p:txBody>
      </p:sp>
    </p:spTree>
    <p:extLst>
      <p:ext uri="{BB962C8B-B14F-4D97-AF65-F5344CB8AC3E}">
        <p14:creationId xmlns="" xmlns:p14="http://schemas.microsoft.com/office/powerpoint/2010/main" val="799610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305E1C-C6EB-4813-B1E5-213527EBD874}"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7A69EAF3-2CB3-4C9C-9BDB-BDF22AA1DF6B}" type="slidenum">
              <a:rPr lang="en-US"/>
              <a:pPr/>
              <a:t>‹#›</a:t>
            </a:fld>
            <a:endParaRPr lang="en-US"/>
          </a:p>
        </p:txBody>
      </p:sp>
    </p:spTree>
    <p:extLst>
      <p:ext uri="{BB962C8B-B14F-4D97-AF65-F5344CB8AC3E}">
        <p14:creationId xmlns="" xmlns:p14="http://schemas.microsoft.com/office/powerpoint/2010/main" val="17610025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1825" y="304800"/>
            <a:ext cx="1819275"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304800"/>
            <a:ext cx="5305425"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2C1CD0-AB4A-4253-AD8A-4B66F9A675CE}" type="datetime5">
              <a:rPr lang="en-US" smtClean="0"/>
              <a:pPr/>
              <a:t>27-Sep-14</a:t>
            </a:fld>
            <a:endParaRPr lang="en-US"/>
          </a:p>
        </p:txBody>
      </p:sp>
      <p:sp>
        <p:nvSpPr>
          <p:cNvPr id="5" name="Footer Placeholder 4"/>
          <p:cNvSpPr>
            <a:spLocks noGrp="1"/>
          </p:cNvSpPr>
          <p:nvPr>
            <p:ph type="ftr" sz="quarter" idx="11"/>
          </p:nvPr>
        </p:nvSpPr>
        <p:spPr/>
        <p:txBody>
          <a:bodyPr/>
          <a:lstStyle>
            <a:lvl1pPr>
              <a:defRPr/>
            </a:lvl1p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lvl1pPr>
              <a:defRPr/>
            </a:lvl1pPr>
          </a:lstStyle>
          <a:p>
            <a:fld id="{F7DA548F-7792-41F3-89E2-5E25412E156F}" type="slidenum">
              <a:rPr lang="en-US"/>
              <a:pPr/>
              <a:t>‹#›</a:t>
            </a:fld>
            <a:endParaRPr lang="en-US"/>
          </a:p>
        </p:txBody>
      </p:sp>
    </p:spTree>
    <p:extLst>
      <p:ext uri="{BB962C8B-B14F-4D97-AF65-F5344CB8AC3E}">
        <p14:creationId xmlns="" xmlns:p14="http://schemas.microsoft.com/office/powerpoint/2010/main" val="27023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295400"/>
            <a:ext cx="3848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295400"/>
            <a:ext cx="3848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D3A8035-403D-49CA-93D6-507D0CA3FA69}"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F5C6EE28-BF58-4997-98BA-7F06E3B9AD70}" type="slidenum">
              <a:rPr lang="en-US"/>
              <a:pPr/>
              <a:t>‹#›</a:t>
            </a:fld>
            <a:endParaRPr lang="en-US"/>
          </a:p>
        </p:txBody>
      </p:sp>
    </p:spTree>
    <p:extLst>
      <p:ext uri="{BB962C8B-B14F-4D97-AF65-F5344CB8AC3E}">
        <p14:creationId xmlns="" xmlns:p14="http://schemas.microsoft.com/office/powerpoint/2010/main" val="260455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4C377C2-90EB-4322-A636-AF570C16A16C}" type="datetime5">
              <a:rPr lang="en-US" smtClean="0"/>
              <a:pPr/>
              <a:t>27-Sep-14</a:t>
            </a:fld>
            <a:endParaRPr lang="en-US"/>
          </a:p>
        </p:txBody>
      </p:sp>
      <p:sp>
        <p:nvSpPr>
          <p:cNvPr id="8" name="Footer Placeholder 7"/>
          <p:cNvSpPr>
            <a:spLocks noGrp="1"/>
          </p:cNvSpPr>
          <p:nvPr>
            <p:ph type="ftr" sz="quarter" idx="11"/>
          </p:nvPr>
        </p:nvSpPr>
        <p:spPr/>
        <p:txBody>
          <a:bodyPr/>
          <a:lstStyle>
            <a:lvl1pPr>
              <a:defRPr/>
            </a:lvl1pPr>
          </a:lstStyle>
          <a:p>
            <a:r>
              <a:rPr lang="en-US" smtClean="0"/>
              <a:t>CSE 6091: Cryptography</a:t>
            </a:r>
            <a:endParaRPr lang="en-US"/>
          </a:p>
        </p:txBody>
      </p:sp>
      <p:sp>
        <p:nvSpPr>
          <p:cNvPr id="9" name="Slide Number Placeholder 8"/>
          <p:cNvSpPr>
            <a:spLocks noGrp="1"/>
          </p:cNvSpPr>
          <p:nvPr>
            <p:ph type="sldNum" sz="quarter" idx="12"/>
          </p:nvPr>
        </p:nvSpPr>
        <p:spPr/>
        <p:txBody>
          <a:bodyPr/>
          <a:lstStyle>
            <a:lvl1pPr>
              <a:defRPr/>
            </a:lvl1pPr>
          </a:lstStyle>
          <a:p>
            <a:fld id="{C894A99C-875E-4529-A60E-BCD06F1B8E17}" type="slidenum">
              <a:rPr lang="en-US"/>
              <a:pPr/>
              <a:t>‹#›</a:t>
            </a:fld>
            <a:endParaRPr lang="en-US"/>
          </a:p>
        </p:txBody>
      </p:sp>
    </p:spTree>
    <p:extLst>
      <p:ext uri="{BB962C8B-B14F-4D97-AF65-F5344CB8AC3E}">
        <p14:creationId xmlns="" xmlns:p14="http://schemas.microsoft.com/office/powerpoint/2010/main" val="236622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7E209C7-D7EB-427D-8BDD-4D9048334F70}" type="datetime5">
              <a:rPr lang="en-US" smtClean="0"/>
              <a:pPr/>
              <a:t>27-Sep-14</a:t>
            </a:fld>
            <a:endParaRPr lang="en-US"/>
          </a:p>
        </p:txBody>
      </p:sp>
      <p:sp>
        <p:nvSpPr>
          <p:cNvPr id="4" name="Footer Placeholder 3"/>
          <p:cNvSpPr>
            <a:spLocks noGrp="1"/>
          </p:cNvSpPr>
          <p:nvPr>
            <p:ph type="ftr" sz="quarter" idx="11"/>
          </p:nvPr>
        </p:nvSpPr>
        <p:spPr/>
        <p:txBody>
          <a:bodyPr/>
          <a:lstStyle>
            <a:lvl1pPr>
              <a:defRPr/>
            </a:lvl1pPr>
          </a:lstStyle>
          <a:p>
            <a:r>
              <a:rPr lang="en-US" smtClean="0"/>
              <a:t>CSE 6091: Cryptography</a:t>
            </a:r>
            <a:endParaRPr lang="en-US"/>
          </a:p>
        </p:txBody>
      </p:sp>
      <p:sp>
        <p:nvSpPr>
          <p:cNvPr id="5" name="Slide Number Placeholder 4"/>
          <p:cNvSpPr>
            <a:spLocks noGrp="1"/>
          </p:cNvSpPr>
          <p:nvPr>
            <p:ph type="sldNum" sz="quarter" idx="12"/>
          </p:nvPr>
        </p:nvSpPr>
        <p:spPr/>
        <p:txBody>
          <a:bodyPr/>
          <a:lstStyle>
            <a:lvl1pPr>
              <a:defRPr/>
            </a:lvl1pPr>
          </a:lstStyle>
          <a:p>
            <a:fld id="{CB1796DF-E0FE-4E7A-9D2A-718C847D3509}" type="slidenum">
              <a:rPr lang="en-US"/>
              <a:pPr/>
              <a:t>‹#›</a:t>
            </a:fld>
            <a:endParaRPr lang="en-US"/>
          </a:p>
        </p:txBody>
      </p:sp>
    </p:spTree>
    <p:extLst>
      <p:ext uri="{BB962C8B-B14F-4D97-AF65-F5344CB8AC3E}">
        <p14:creationId xmlns="" xmlns:p14="http://schemas.microsoft.com/office/powerpoint/2010/main" val="302889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F92DA3-0B3A-4B61-BC4E-87570E049D0C}" type="datetime5">
              <a:rPr lang="en-US" smtClean="0"/>
              <a:pPr/>
              <a:t>27-Sep-14</a:t>
            </a:fld>
            <a:endParaRPr lang="en-US"/>
          </a:p>
        </p:txBody>
      </p:sp>
      <p:sp>
        <p:nvSpPr>
          <p:cNvPr id="3" name="Footer Placeholder 2"/>
          <p:cNvSpPr>
            <a:spLocks noGrp="1"/>
          </p:cNvSpPr>
          <p:nvPr>
            <p:ph type="ftr" sz="quarter" idx="11"/>
          </p:nvPr>
        </p:nvSpPr>
        <p:spPr/>
        <p:txBody>
          <a:bodyPr/>
          <a:lstStyle>
            <a:lvl1pPr>
              <a:defRPr/>
            </a:lvl1pPr>
          </a:lstStyle>
          <a:p>
            <a:r>
              <a:rPr lang="en-US" smtClean="0"/>
              <a:t>CSE 6091: Cryptography</a:t>
            </a:r>
            <a:endParaRPr lang="en-US"/>
          </a:p>
        </p:txBody>
      </p:sp>
      <p:sp>
        <p:nvSpPr>
          <p:cNvPr id="4" name="Slide Number Placeholder 3"/>
          <p:cNvSpPr>
            <a:spLocks noGrp="1"/>
          </p:cNvSpPr>
          <p:nvPr>
            <p:ph type="sldNum" sz="quarter" idx="12"/>
          </p:nvPr>
        </p:nvSpPr>
        <p:spPr/>
        <p:txBody>
          <a:bodyPr/>
          <a:lstStyle>
            <a:lvl1pPr>
              <a:defRPr/>
            </a:lvl1pPr>
          </a:lstStyle>
          <a:p>
            <a:fld id="{1AD0AA0F-4CB8-41BA-B282-8EBF3BEB1937}" type="slidenum">
              <a:rPr lang="en-US"/>
              <a:pPr/>
              <a:t>‹#›</a:t>
            </a:fld>
            <a:endParaRPr lang="en-US"/>
          </a:p>
        </p:txBody>
      </p:sp>
    </p:spTree>
    <p:extLst>
      <p:ext uri="{BB962C8B-B14F-4D97-AF65-F5344CB8AC3E}">
        <p14:creationId xmlns="" xmlns:p14="http://schemas.microsoft.com/office/powerpoint/2010/main" val="297798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F7C776C-A973-4799-BD5B-4C2E20FBB66A}"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E22EBD2E-2ED0-477B-8430-90466F94013E}" type="slidenum">
              <a:rPr lang="en-US"/>
              <a:pPr/>
              <a:t>‹#›</a:t>
            </a:fld>
            <a:endParaRPr lang="en-US"/>
          </a:p>
        </p:txBody>
      </p:sp>
    </p:spTree>
    <p:extLst>
      <p:ext uri="{BB962C8B-B14F-4D97-AF65-F5344CB8AC3E}">
        <p14:creationId xmlns="" xmlns:p14="http://schemas.microsoft.com/office/powerpoint/2010/main" val="95708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CA3D24A-29D2-48B8-8895-F4DD2912EE20}" type="datetime5">
              <a:rPr lang="en-US" smtClean="0"/>
              <a:pPr/>
              <a:t>27-Sep-14</a:t>
            </a:fld>
            <a:endParaRPr lang="en-US"/>
          </a:p>
        </p:txBody>
      </p:sp>
      <p:sp>
        <p:nvSpPr>
          <p:cNvPr id="6" name="Footer Placeholder 5"/>
          <p:cNvSpPr>
            <a:spLocks noGrp="1"/>
          </p:cNvSpPr>
          <p:nvPr>
            <p:ph type="ftr" sz="quarter" idx="11"/>
          </p:nvPr>
        </p:nvSpPr>
        <p:spPr/>
        <p:txBody>
          <a:bodyPr/>
          <a:lstStyle>
            <a:lvl1pPr>
              <a:defRPr/>
            </a:lvl1pPr>
          </a:lstStyle>
          <a:p>
            <a:r>
              <a:rPr lang="en-US" smtClean="0"/>
              <a:t>CSE 6091: Cryptography</a:t>
            </a:r>
            <a:endParaRPr lang="en-US"/>
          </a:p>
        </p:txBody>
      </p:sp>
      <p:sp>
        <p:nvSpPr>
          <p:cNvPr id="7" name="Slide Number Placeholder 6"/>
          <p:cNvSpPr>
            <a:spLocks noGrp="1"/>
          </p:cNvSpPr>
          <p:nvPr>
            <p:ph type="sldNum" sz="quarter" idx="12"/>
          </p:nvPr>
        </p:nvSpPr>
        <p:spPr/>
        <p:txBody>
          <a:bodyPr/>
          <a:lstStyle>
            <a:lvl1pPr>
              <a:defRPr/>
            </a:lvl1pPr>
          </a:lstStyle>
          <a:p>
            <a:fld id="{62971FB5-C5F6-4D05-BB8A-8A7E3DE8E00E}" type="slidenum">
              <a:rPr lang="en-US"/>
              <a:pPr/>
              <a:t>‹#›</a:t>
            </a:fld>
            <a:endParaRPr lang="en-US"/>
          </a:p>
        </p:txBody>
      </p:sp>
    </p:spTree>
    <p:extLst>
      <p:ext uri="{BB962C8B-B14F-4D97-AF65-F5344CB8AC3E}">
        <p14:creationId xmlns="" xmlns:p14="http://schemas.microsoft.com/office/powerpoint/2010/main" val="245978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D1F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381000"/>
            <a:ext cx="7010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95400" y="1295400"/>
            <a:ext cx="7848600"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251D0E99-F8CD-4AFE-AEBF-9196CF947481}" type="datetime5">
              <a:rPr lang="en-US" smtClean="0"/>
              <a:pPr/>
              <a:t>27-Sep-14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CSE 6091: Cryptography</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F15CF9D-E97D-46B1-94CC-E4BB91AFD052}" type="slidenum">
              <a:rPr lang="en-US"/>
              <a:pPr/>
              <a:t>‹#›</a:t>
            </a:fld>
            <a:endParaRPr lang="en-US"/>
          </a:p>
        </p:txBody>
      </p:sp>
    </p:spTree>
    <p:controls>
      <p:control spid="1033" name="ShockwaveFlash2" r:id="rId14" imgW="1295280" imgH="6858000"/>
    </p:controls>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rtl="0" fontAlgn="base">
        <a:spcBef>
          <a:spcPct val="0"/>
        </a:spcBef>
        <a:spcAft>
          <a:spcPct val="0"/>
        </a:spcAft>
        <a:defRPr sz="2800" b="1">
          <a:solidFill>
            <a:srgbClr val="003399"/>
          </a:solidFill>
          <a:latin typeface="+mj-lt"/>
          <a:ea typeface="+mj-ea"/>
          <a:cs typeface="+mj-cs"/>
        </a:defRPr>
      </a:lvl1pPr>
      <a:lvl2pPr algn="l" rtl="0" fontAlgn="base">
        <a:spcBef>
          <a:spcPct val="0"/>
        </a:spcBef>
        <a:spcAft>
          <a:spcPct val="0"/>
        </a:spcAft>
        <a:defRPr sz="2800" b="1">
          <a:solidFill>
            <a:srgbClr val="003399"/>
          </a:solidFill>
          <a:latin typeface="Arial" charset="0"/>
        </a:defRPr>
      </a:lvl2pPr>
      <a:lvl3pPr algn="l" rtl="0" fontAlgn="base">
        <a:spcBef>
          <a:spcPct val="0"/>
        </a:spcBef>
        <a:spcAft>
          <a:spcPct val="0"/>
        </a:spcAft>
        <a:defRPr sz="2800" b="1">
          <a:solidFill>
            <a:srgbClr val="003399"/>
          </a:solidFill>
          <a:latin typeface="Arial" charset="0"/>
        </a:defRPr>
      </a:lvl3pPr>
      <a:lvl4pPr algn="l" rtl="0" fontAlgn="base">
        <a:spcBef>
          <a:spcPct val="0"/>
        </a:spcBef>
        <a:spcAft>
          <a:spcPct val="0"/>
        </a:spcAft>
        <a:defRPr sz="2800" b="1">
          <a:solidFill>
            <a:srgbClr val="003399"/>
          </a:solidFill>
          <a:latin typeface="Arial" charset="0"/>
        </a:defRPr>
      </a:lvl4pPr>
      <a:lvl5pPr algn="l" rtl="0" fontAlgn="base">
        <a:spcBef>
          <a:spcPct val="0"/>
        </a:spcBef>
        <a:spcAft>
          <a:spcPct val="0"/>
        </a:spcAft>
        <a:defRPr sz="2800" b="1">
          <a:solidFill>
            <a:srgbClr val="003399"/>
          </a:solidFill>
          <a:latin typeface="Arial" charset="0"/>
        </a:defRPr>
      </a:lvl5pPr>
      <a:lvl6pPr marL="457200" algn="l" rtl="0" fontAlgn="base">
        <a:spcBef>
          <a:spcPct val="0"/>
        </a:spcBef>
        <a:spcAft>
          <a:spcPct val="0"/>
        </a:spcAft>
        <a:defRPr sz="2800" b="1">
          <a:solidFill>
            <a:srgbClr val="003399"/>
          </a:solidFill>
          <a:latin typeface="Arial" charset="0"/>
        </a:defRPr>
      </a:lvl6pPr>
      <a:lvl7pPr marL="914400" algn="l" rtl="0" fontAlgn="base">
        <a:spcBef>
          <a:spcPct val="0"/>
        </a:spcBef>
        <a:spcAft>
          <a:spcPct val="0"/>
        </a:spcAft>
        <a:defRPr sz="2800" b="1">
          <a:solidFill>
            <a:srgbClr val="003399"/>
          </a:solidFill>
          <a:latin typeface="Arial" charset="0"/>
        </a:defRPr>
      </a:lvl7pPr>
      <a:lvl8pPr marL="1371600" algn="l" rtl="0" fontAlgn="base">
        <a:spcBef>
          <a:spcPct val="0"/>
        </a:spcBef>
        <a:spcAft>
          <a:spcPct val="0"/>
        </a:spcAft>
        <a:defRPr sz="2800" b="1">
          <a:solidFill>
            <a:srgbClr val="003399"/>
          </a:solidFill>
          <a:latin typeface="Arial" charset="0"/>
        </a:defRPr>
      </a:lvl8pPr>
      <a:lvl9pPr marL="1828800" algn="l" rtl="0" fontAlgn="base">
        <a:spcBef>
          <a:spcPct val="0"/>
        </a:spcBef>
        <a:spcAft>
          <a:spcPct val="0"/>
        </a:spcAft>
        <a:defRPr sz="2800" b="1">
          <a:solidFill>
            <a:srgbClr val="003399"/>
          </a:solidFill>
          <a:latin typeface="Arial" charset="0"/>
        </a:defRPr>
      </a:lvl9pPr>
    </p:titleStyle>
    <p:bodyStyle>
      <a:lvl1pPr marL="342900" indent="-342900" algn="l" rtl="0" fontAlgn="base">
        <a:spcBef>
          <a:spcPct val="20000"/>
        </a:spcBef>
        <a:spcAft>
          <a:spcPct val="0"/>
        </a:spcAft>
        <a:buChar char="•"/>
        <a:defRPr sz="2400">
          <a:solidFill>
            <a:srgbClr val="003399"/>
          </a:solidFill>
          <a:latin typeface="+mn-lt"/>
          <a:ea typeface="+mn-ea"/>
          <a:cs typeface="+mn-cs"/>
        </a:defRPr>
      </a:lvl1pPr>
      <a:lvl2pPr marL="742950" indent="-285750" algn="l" rtl="0" fontAlgn="base">
        <a:spcBef>
          <a:spcPct val="20000"/>
        </a:spcBef>
        <a:spcAft>
          <a:spcPct val="0"/>
        </a:spcAft>
        <a:buChar char="–"/>
        <a:defRPr sz="2400">
          <a:solidFill>
            <a:srgbClr val="003399"/>
          </a:solidFill>
          <a:latin typeface="+mn-lt"/>
        </a:defRPr>
      </a:lvl2pPr>
      <a:lvl3pPr marL="1143000" indent="-228600" algn="l" rtl="0" fontAlgn="base">
        <a:spcBef>
          <a:spcPct val="20000"/>
        </a:spcBef>
        <a:spcAft>
          <a:spcPct val="0"/>
        </a:spcAft>
        <a:buChar char="•"/>
        <a:defRPr sz="2000">
          <a:solidFill>
            <a:srgbClr val="003399"/>
          </a:solidFill>
          <a:latin typeface="+mn-lt"/>
        </a:defRPr>
      </a:lvl3pPr>
      <a:lvl4pPr marL="1600200" indent="-228600" algn="l" rtl="0" fontAlgn="base">
        <a:spcBef>
          <a:spcPct val="20000"/>
        </a:spcBef>
        <a:spcAft>
          <a:spcPct val="0"/>
        </a:spcAft>
        <a:buChar char="–"/>
        <a:defRPr>
          <a:solidFill>
            <a:srgbClr val="003399"/>
          </a:solidFill>
          <a:latin typeface="+mn-lt"/>
        </a:defRPr>
      </a:lvl4pPr>
      <a:lvl5pPr marL="2057400" indent="-228600" algn="l" rtl="0" fontAlgn="base">
        <a:spcBef>
          <a:spcPct val="20000"/>
        </a:spcBef>
        <a:spcAft>
          <a:spcPct val="0"/>
        </a:spcAft>
        <a:buChar char="»"/>
        <a:defRPr sz="1600">
          <a:solidFill>
            <a:srgbClr val="003399"/>
          </a:solidFill>
          <a:latin typeface="+mn-lt"/>
        </a:defRPr>
      </a:lvl5pPr>
      <a:lvl6pPr marL="2514600" indent="-228600" algn="l" rtl="0" fontAlgn="base">
        <a:spcBef>
          <a:spcPct val="20000"/>
        </a:spcBef>
        <a:spcAft>
          <a:spcPct val="0"/>
        </a:spcAft>
        <a:buChar char="»"/>
        <a:defRPr sz="1600">
          <a:solidFill>
            <a:srgbClr val="003399"/>
          </a:solidFill>
          <a:latin typeface="+mn-lt"/>
        </a:defRPr>
      </a:lvl6pPr>
      <a:lvl7pPr marL="2971800" indent="-228600" algn="l" rtl="0" fontAlgn="base">
        <a:spcBef>
          <a:spcPct val="20000"/>
        </a:spcBef>
        <a:spcAft>
          <a:spcPct val="0"/>
        </a:spcAft>
        <a:buChar char="»"/>
        <a:defRPr sz="1600">
          <a:solidFill>
            <a:srgbClr val="003399"/>
          </a:solidFill>
          <a:latin typeface="+mn-lt"/>
        </a:defRPr>
      </a:lvl7pPr>
      <a:lvl8pPr marL="3429000" indent="-228600" algn="l" rtl="0" fontAlgn="base">
        <a:spcBef>
          <a:spcPct val="20000"/>
        </a:spcBef>
        <a:spcAft>
          <a:spcPct val="0"/>
        </a:spcAft>
        <a:buChar char="»"/>
        <a:defRPr sz="1600">
          <a:solidFill>
            <a:srgbClr val="003399"/>
          </a:solidFill>
          <a:latin typeface="+mn-lt"/>
        </a:defRPr>
      </a:lvl8pPr>
      <a:lvl9pPr marL="3886200" indent="-228600" algn="l" rtl="0" fontAlgn="base">
        <a:spcBef>
          <a:spcPct val="20000"/>
        </a:spcBef>
        <a:spcAft>
          <a:spcPct val="0"/>
        </a:spcAft>
        <a:buChar char="»"/>
        <a:defRPr sz="16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1371600" y="304800"/>
            <a:ext cx="7239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4035" name="Rectangle 3"/>
          <p:cNvSpPr>
            <a:spLocks noGrp="1" noChangeArrowheads="1"/>
          </p:cNvSpPr>
          <p:nvPr>
            <p:ph type="body" idx="1"/>
          </p:nvPr>
        </p:nvSpPr>
        <p:spPr bwMode="auto">
          <a:xfrm>
            <a:off x="1371600" y="1265238"/>
            <a:ext cx="7429500" cy="4678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331D4F13-6BD8-4AA5-AD38-E06BE0CAC81B}" type="datetime5">
              <a:rPr lang="en-US" smtClean="0"/>
              <a:pPr/>
              <a:t>27-Sep-14</a:t>
            </a:fld>
            <a:endParaRPr lang="en-US"/>
          </a:p>
        </p:txBody>
      </p:sp>
      <p:sp>
        <p:nvSpPr>
          <p:cNvPr id="440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CSE 6091: Cryptography</a:t>
            </a:r>
            <a:endParaRPr lang="en-US"/>
          </a:p>
        </p:txBody>
      </p:sp>
      <p:sp>
        <p:nvSpPr>
          <p:cNvPr id="440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3DAFE89-861D-4E86-8071-574D17232F99}" type="slidenum">
              <a:rPr lang="en-US"/>
              <a:pPr/>
              <a:t>‹#›</a:t>
            </a:fld>
            <a:endParaRPr lang="en-US"/>
          </a:p>
        </p:txBody>
      </p:sp>
      <p:sp>
        <p:nvSpPr>
          <p:cNvPr id="7" name="Rectangle 6"/>
          <p:cNvSpPr/>
          <p:nvPr userDrawn="1"/>
        </p:nvSpPr>
        <p:spPr>
          <a:xfrm>
            <a:off x="1" y="914400"/>
            <a:ext cx="990600" cy="2590801"/>
          </a:xfrm>
          <a:prstGeom prst="rect">
            <a:avLst/>
          </a:prstGeom>
          <a:noFill/>
        </p:spPr>
        <p:txBody>
          <a:bodyPr wrap="squar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U</a:t>
            </a:r>
          </a:p>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I</a:t>
            </a:r>
          </a:p>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U</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524000" y="304800"/>
            <a:ext cx="70866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4515" name="Rectangle 3"/>
          <p:cNvSpPr>
            <a:spLocks noGrp="1" noChangeArrowheads="1"/>
          </p:cNvSpPr>
          <p:nvPr>
            <p:ph type="body" idx="1"/>
          </p:nvPr>
        </p:nvSpPr>
        <p:spPr bwMode="auto">
          <a:xfrm>
            <a:off x="1524000" y="1295400"/>
            <a:ext cx="7277100" cy="4221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1031A6C7-498D-4405-8723-30AD16ADF950}" type="datetime5">
              <a:rPr lang="en-US" smtClean="0"/>
              <a:pPr/>
              <a:t>27-Sep-14</a:t>
            </a:fld>
            <a:endParaRPr lang="en-US"/>
          </a:p>
        </p:txBody>
      </p:sp>
      <p:sp>
        <p:nvSpPr>
          <p:cNvPr id="6451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CSE 6091: Cryptography</a:t>
            </a:r>
            <a:endParaRPr lang="en-US"/>
          </a:p>
        </p:txBody>
      </p:sp>
      <p:sp>
        <p:nvSpPr>
          <p:cNvPr id="6451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3193279-FB8B-470F-A7A9-DD33211868A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fontAlgn="base">
        <a:spcBef>
          <a:spcPct val="0"/>
        </a:spcBef>
        <a:spcAft>
          <a:spcPct val="0"/>
        </a:spcAft>
        <a:defRPr sz="2800" b="1">
          <a:solidFill>
            <a:srgbClr val="003399"/>
          </a:solidFill>
          <a:latin typeface="+mj-lt"/>
          <a:ea typeface="+mj-ea"/>
          <a:cs typeface="+mj-cs"/>
        </a:defRPr>
      </a:lvl1pPr>
      <a:lvl2pPr algn="l" rtl="0" fontAlgn="base">
        <a:spcBef>
          <a:spcPct val="0"/>
        </a:spcBef>
        <a:spcAft>
          <a:spcPct val="0"/>
        </a:spcAft>
        <a:defRPr sz="2800" b="1">
          <a:solidFill>
            <a:srgbClr val="003399"/>
          </a:solidFill>
          <a:latin typeface="Arial" charset="0"/>
        </a:defRPr>
      </a:lvl2pPr>
      <a:lvl3pPr algn="l" rtl="0" fontAlgn="base">
        <a:spcBef>
          <a:spcPct val="0"/>
        </a:spcBef>
        <a:spcAft>
          <a:spcPct val="0"/>
        </a:spcAft>
        <a:defRPr sz="2800" b="1">
          <a:solidFill>
            <a:srgbClr val="003399"/>
          </a:solidFill>
          <a:latin typeface="Arial" charset="0"/>
        </a:defRPr>
      </a:lvl3pPr>
      <a:lvl4pPr algn="l" rtl="0" fontAlgn="base">
        <a:spcBef>
          <a:spcPct val="0"/>
        </a:spcBef>
        <a:spcAft>
          <a:spcPct val="0"/>
        </a:spcAft>
        <a:defRPr sz="2800" b="1">
          <a:solidFill>
            <a:srgbClr val="003399"/>
          </a:solidFill>
          <a:latin typeface="Arial" charset="0"/>
        </a:defRPr>
      </a:lvl4pPr>
      <a:lvl5pPr algn="l" rtl="0" fontAlgn="base">
        <a:spcBef>
          <a:spcPct val="0"/>
        </a:spcBef>
        <a:spcAft>
          <a:spcPct val="0"/>
        </a:spcAft>
        <a:defRPr sz="2800" b="1">
          <a:solidFill>
            <a:srgbClr val="003399"/>
          </a:solidFill>
          <a:latin typeface="Arial" charset="0"/>
        </a:defRPr>
      </a:lvl5pPr>
      <a:lvl6pPr marL="457200" algn="l" rtl="0" fontAlgn="base">
        <a:spcBef>
          <a:spcPct val="0"/>
        </a:spcBef>
        <a:spcAft>
          <a:spcPct val="0"/>
        </a:spcAft>
        <a:defRPr sz="2800" b="1">
          <a:solidFill>
            <a:srgbClr val="003399"/>
          </a:solidFill>
          <a:latin typeface="Arial" charset="0"/>
        </a:defRPr>
      </a:lvl6pPr>
      <a:lvl7pPr marL="914400" algn="l" rtl="0" fontAlgn="base">
        <a:spcBef>
          <a:spcPct val="0"/>
        </a:spcBef>
        <a:spcAft>
          <a:spcPct val="0"/>
        </a:spcAft>
        <a:defRPr sz="2800" b="1">
          <a:solidFill>
            <a:srgbClr val="003399"/>
          </a:solidFill>
          <a:latin typeface="Arial" charset="0"/>
        </a:defRPr>
      </a:lvl7pPr>
      <a:lvl8pPr marL="1371600" algn="l" rtl="0" fontAlgn="base">
        <a:spcBef>
          <a:spcPct val="0"/>
        </a:spcBef>
        <a:spcAft>
          <a:spcPct val="0"/>
        </a:spcAft>
        <a:defRPr sz="2800" b="1">
          <a:solidFill>
            <a:srgbClr val="003399"/>
          </a:solidFill>
          <a:latin typeface="Arial" charset="0"/>
        </a:defRPr>
      </a:lvl8pPr>
      <a:lvl9pPr marL="1828800" algn="l" rtl="0" fontAlgn="base">
        <a:spcBef>
          <a:spcPct val="0"/>
        </a:spcBef>
        <a:spcAft>
          <a:spcPct val="0"/>
        </a:spcAft>
        <a:defRPr sz="2800" b="1">
          <a:solidFill>
            <a:srgbClr val="003399"/>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mn-lt"/>
          <a:ea typeface="+mn-ea"/>
          <a:cs typeface="+mn-cs"/>
        </a:defRPr>
      </a:lvl1pPr>
      <a:lvl2pPr marL="742950" indent="-285750" algn="l" rtl="0" fontAlgn="base">
        <a:spcBef>
          <a:spcPct val="20000"/>
        </a:spcBef>
        <a:spcAft>
          <a:spcPct val="0"/>
        </a:spcAft>
        <a:buChar char="–"/>
        <a:defRPr sz="2800">
          <a:solidFill>
            <a:srgbClr val="003399"/>
          </a:solidFill>
          <a:latin typeface="+mn-lt"/>
        </a:defRPr>
      </a:lvl2pPr>
      <a:lvl3pPr marL="1143000" indent="-228600" algn="l" rtl="0" fontAlgn="base">
        <a:spcBef>
          <a:spcPct val="20000"/>
        </a:spcBef>
        <a:spcAft>
          <a:spcPct val="0"/>
        </a:spcAft>
        <a:buChar char="•"/>
        <a:defRPr sz="2400">
          <a:solidFill>
            <a:srgbClr val="003399"/>
          </a:solidFill>
          <a:latin typeface="+mn-lt"/>
        </a:defRPr>
      </a:lvl3pPr>
      <a:lvl4pPr marL="1600200" indent="-228600" algn="l" rtl="0" fontAlgn="base">
        <a:spcBef>
          <a:spcPct val="20000"/>
        </a:spcBef>
        <a:spcAft>
          <a:spcPct val="0"/>
        </a:spcAft>
        <a:buChar char="–"/>
        <a:defRPr sz="2000">
          <a:solidFill>
            <a:srgbClr val="003399"/>
          </a:solidFill>
          <a:latin typeface="+mn-lt"/>
        </a:defRPr>
      </a:lvl4pPr>
      <a:lvl5pPr marL="2057400" indent="-228600" algn="l" rtl="0" fontAlgn="base">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ctrTitle"/>
          </p:nvPr>
        </p:nvSpPr>
        <p:spPr>
          <a:xfrm>
            <a:off x="685800" y="3025775"/>
            <a:ext cx="8001000" cy="1698625"/>
          </a:xfrm>
        </p:spPr>
        <p:txBody>
          <a:bodyPr/>
          <a:lstStyle/>
          <a:p>
            <a:pPr algn="ctr"/>
            <a: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CSE 6091: Cryptography</a:t>
            </a:r>
            <a:b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Introduction</a:t>
            </a:r>
            <a:br>
              <a:rPr lang="en-US"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US" sz="10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
            </a:r>
            <a:br>
              <a:rPr lang="en-US" sz="10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US" sz="2400" spc="100" dirty="0" err="1"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Salekul</a:t>
            </a:r>
            <a:r>
              <a:rPr lang="en-US" sz="24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 Islam</a:t>
            </a:r>
            <a:br>
              <a:rPr lang="en-US" sz="24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br>
            <a:r>
              <a:rPr lang="en-US" sz="2400" spc="100" dirty="0" smtClean="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rPr>
              <a:t>United International University</a:t>
            </a:r>
            <a:endParaRPr lang="en-US" sz="2400" spc="100" dirty="0">
              <a:ln w="18000">
                <a:solidFill>
                  <a:schemeClr val="accent1">
                    <a:satMod val="200000"/>
                    <a:tint val="72000"/>
                  </a:schemeClr>
                </a:solidFill>
                <a:prstDash val="solid"/>
              </a:ln>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Threats and Attacks (RFC 2828)</a:t>
            </a:r>
            <a:endParaRPr lang="en-CA" dirty="0"/>
          </a:p>
        </p:txBody>
      </p:sp>
      <p:sp>
        <p:nvSpPr>
          <p:cNvPr id="3" name="Content Placeholder 2"/>
          <p:cNvSpPr>
            <a:spLocks noGrp="1"/>
          </p:cNvSpPr>
          <p:nvPr>
            <p:ph idx="1"/>
          </p:nvPr>
        </p:nvSpPr>
        <p:spPr/>
        <p:txBody>
          <a:bodyPr/>
          <a:lstStyle/>
          <a:p>
            <a:r>
              <a:rPr lang="en-US" dirty="0" smtClean="0"/>
              <a:t>Often </a:t>
            </a:r>
            <a:r>
              <a:rPr lang="en-US" i="1" dirty="0" smtClean="0"/>
              <a:t>threat</a:t>
            </a:r>
            <a:r>
              <a:rPr lang="en-US" dirty="0" smtClean="0"/>
              <a:t> &amp; </a:t>
            </a:r>
            <a:r>
              <a:rPr lang="en-US" i="1" dirty="0" smtClean="0"/>
              <a:t>attack</a:t>
            </a:r>
            <a:r>
              <a:rPr lang="en-US" dirty="0" smtClean="0"/>
              <a:t> used to mean same thing</a:t>
            </a:r>
            <a:endParaRPr lang="en-CA" b="1" dirty="0" smtClean="0"/>
          </a:p>
          <a:p>
            <a:r>
              <a:rPr lang="en-CA" b="1" dirty="0" smtClean="0"/>
              <a:t>Threat</a:t>
            </a:r>
          </a:p>
          <a:p>
            <a:pPr>
              <a:buNone/>
            </a:pPr>
            <a:r>
              <a:rPr lang="en-CA" sz="2000" dirty="0" smtClean="0"/>
              <a:t>     A potential for violation of security, which exists when there is a circumstance, capability, action, or event that could breach security and cause harm. That is, a threat is a possible danger that might exploit a vulnerability.</a:t>
            </a:r>
          </a:p>
          <a:p>
            <a:endParaRPr lang="en-CA" sz="2000" b="1" dirty="0" smtClean="0"/>
          </a:p>
          <a:p>
            <a:r>
              <a:rPr lang="en-CA" b="1" dirty="0" smtClean="0"/>
              <a:t>Attack</a:t>
            </a:r>
          </a:p>
          <a:p>
            <a:pPr>
              <a:buNone/>
            </a:pPr>
            <a:r>
              <a:rPr lang="en-CA" dirty="0" smtClean="0"/>
              <a:t>    </a:t>
            </a:r>
            <a:r>
              <a:rPr lang="en-CA" sz="2000" dirty="0" smtClean="0"/>
              <a:t>An assault on system security that derives from an intelligent threat; that is, an intelligent act that is a deliberate attempt (especially in the sense of a method or technique) to evade security services and violate the security policy of a system.</a:t>
            </a:r>
            <a:endParaRPr lang="en-CA" sz="2000"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AU" dirty="0" smtClean="0"/>
              <a:t>Security Attacks</a:t>
            </a:r>
          </a:p>
        </p:txBody>
      </p:sp>
      <p:sp>
        <p:nvSpPr>
          <p:cNvPr id="27651" name="Rectangle 3"/>
          <p:cNvSpPr>
            <a:spLocks noGrp="1" noChangeArrowheads="1"/>
          </p:cNvSpPr>
          <p:nvPr>
            <p:ph idx="1"/>
          </p:nvPr>
        </p:nvSpPr>
        <p:spPr>
          <a:xfrm>
            <a:off x="1143000" y="1066800"/>
            <a:ext cx="7543800" cy="4876800"/>
          </a:xfrm>
        </p:spPr>
        <p:txBody>
          <a:bodyPr>
            <a:normAutofit/>
          </a:bodyPr>
          <a:lstStyle/>
          <a:p>
            <a:pPr eaLnBrk="1" hangingPunct="1">
              <a:defRPr/>
            </a:pPr>
            <a:r>
              <a:rPr lang="en-US" dirty="0" smtClean="0"/>
              <a:t>Have a wide range of attacks, we can focus of generic types of attacks</a:t>
            </a:r>
          </a:p>
          <a:p>
            <a:r>
              <a:rPr lang="en-US" dirty="0" smtClean="0"/>
              <a:t>Passive Attack</a:t>
            </a:r>
          </a:p>
          <a:p>
            <a:pPr lvl="1"/>
            <a:r>
              <a:rPr lang="en-CA" dirty="0" smtClean="0"/>
              <a:t>nature of eavesdropping on, or monitoring of, transmissions.</a:t>
            </a:r>
          </a:p>
          <a:p>
            <a:pPr lvl="1"/>
            <a:r>
              <a:rPr lang="en-CA" dirty="0" smtClean="0"/>
              <a:t>The goal of the opponent is to obtain information that is being transmitted.</a:t>
            </a:r>
            <a:endParaRPr lang="en-US" dirty="0" smtClean="0"/>
          </a:p>
          <a:p>
            <a:pPr>
              <a:defRPr/>
            </a:pPr>
            <a:r>
              <a:rPr lang="en-US" dirty="0" smtClean="0"/>
              <a:t>Active Attack</a:t>
            </a:r>
          </a:p>
          <a:p>
            <a:pPr lvl="1"/>
            <a:r>
              <a:rPr lang="en-CA" dirty="0" smtClean="0"/>
              <a:t>involve some modification of the data stream </a:t>
            </a:r>
          </a:p>
          <a:p>
            <a:pPr lvl="1"/>
            <a:r>
              <a:rPr lang="en-CA" dirty="0" smtClean="0"/>
              <a:t>or the creation of a false stream</a:t>
            </a:r>
            <a:endParaRPr lang="en-AU"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D583E4BC-EF05-4C18-8400-121D614D877E}"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defRPr/>
            </a:pPr>
            <a:r>
              <a:rPr lang="en-AU" dirty="0" smtClean="0"/>
              <a:t>Passive Attacks: </a:t>
            </a:r>
            <a:r>
              <a:rPr lang="en-CA" dirty="0" smtClean="0"/>
              <a:t>Release of message contents</a:t>
            </a:r>
            <a:endParaRPr lang="en-AU"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66DC2810-E676-4FAB-9146-5A87A2CC1C5D}" type="slidenum">
              <a:rPr lang="en-US"/>
              <a:pPr>
                <a:defRPr/>
              </a:pPr>
              <a:t>12</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838199" y="1600200"/>
            <a:ext cx="7714643" cy="4191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Passive Attacks: </a:t>
            </a:r>
            <a:r>
              <a:rPr lang="en-CA" dirty="0" smtClean="0"/>
              <a:t>Traffic analysis</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13</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762000" y="1066800"/>
            <a:ext cx="7907020"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Active Attacks: </a:t>
            </a:r>
            <a:r>
              <a:rPr lang="en-CA" dirty="0" smtClean="0"/>
              <a:t>Masquerade</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14</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685800" y="1143000"/>
            <a:ext cx="8102102" cy="4267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pPr eaLnBrk="1" hangingPunct="1">
              <a:defRPr/>
            </a:pPr>
            <a:r>
              <a:rPr lang="en-AU" dirty="0" smtClean="0"/>
              <a:t>Active Attacks: Replay</a:t>
            </a:r>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9BED9A2E-E35E-4496-8357-BBF8C221573F}" type="slidenum">
              <a:rPr lang="en-US"/>
              <a:pPr>
                <a:defRPr/>
              </a:pPr>
              <a:t>15</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838199" y="1066800"/>
            <a:ext cx="7905431" cy="4191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Active Attacks: </a:t>
            </a:r>
            <a:r>
              <a:rPr lang="en-CA" dirty="0" smtClean="0"/>
              <a:t>Modification of messages</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16</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1093058" y="1447800"/>
            <a:ext cx="7746142" cy="3886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Active Attacks: </a:t>
            </a:r>
            <a:r>
              <a:rPr lang="en-CA" dirty="0" smtClean="0"/>
              <a:t>Denial of Service (</a:t>
            </a:r>
            <a:r>
              <a:rPr lang="en-CA" dirty="0" err="1" smtClean="0"/>
              <a:t>DoS</a:t>
            </a:r>
            <a:r>
              <a:rPr lang="en-CA" dirty="0" smtClean="0"/>
              <a:t>)</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17</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1295399" y="1371600"/>
            <a:ext cx="7107382" cy="4343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Security Service</a:t>
            </a:r>
            <a:endParaRPr lang="en-AU" smtClean="0"/>
          </a:p>
        </p:txBody>
      </p:sp>
      <p:sp>
        <p:nvSpPr>
          <p:cNvPr id="29699" name="Rectangle 3"/>
          <p:cNvSpPr>
            <a:spLocks noGrp="1" noChangeArrowheads="1"/>
          </p:cNvSpPr>
          <p:nvPr>
            <p:ph idx="1"/>
          </p:nvPr>
        </p:nvSpPr>
        <p:spPr>
          <a:xfrm>
            <a:off x="1295400" y="914400"/>
            <a:ext cx="7329510" cy="4953000"/>
          </a:xfrm>
        </p:spPr>
        <p:txBody>
          <a:bodyPr/>
          <a:lstStyle/>
          <a:p>
            <a:r>
              <a:rPr lang="en-CA" sz="2800" dirty="0" smtClean="0"/>
              <a:t>X.800 defines </a:t>
            </a:r>
          </a:p>
          <a:p>
            <a:pPr lvl="1"/>
            <a:r>
              <a:rPr lang="en-CA" sz="2400" dirty="0" smtClean="0"/>
              <a:t>a security service as a service that is provided by a protocol layer of communicating open systems and that ensures adequate security of the systems or of data transfers. </a:t>
            </a:r>
          </a:p>
          <a:p>
            <a:r>
              <a:rPr lang="en-CA" sz="2800" dirty="0" smtClean="0"/>
              <a:t>RFC 2828 defines</a:t>
            </a:r>
          </a:p>
          <a:p>
            <a:pPr lvl="1"/>
            <a:r>
              <a:rPr lang="en-CA" sz="2400" dirty="0" smtClean="0"/>
              <a:t>a processing or communication service that is provided by a system to give a specific kind of protection to system resources; security services implement security policies and are implemented by security mechanisms</a:t>
            </a:r>
            <a:endParaRPr lang="en-AU" sz="2400"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7C5E4D65-8AF9-4711-AEFE-89E385F4964E}"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defRPr/>
            </a:pPr>
            <a:r>
              <a:rPr lang="en-US" smtClean="0"/>
              <a:t>Security Services (X.800)</a:t>
            </a:r>
            <a:endParaRPr lang="en-AU" smtClean="0"/>
          </a:p>
        </p:txBody>
      </p:sp>
      <p:sp>
        <p:nvSpPr>
          <p:cNvPr id="33795" name="Rectangle 3"/>
          <p:cNvSpPr>
            <a:spLocks noGrp="1" noChangeArrowheads="1"/>
          </p:cNvSpPr>
          <p:nvPr>
            <p:ph idx="1"/>
          </p:nvPr>
        </p:nvSpPr>
        <p:spPr/>
        <p:txBody>
          <a:bodyPr/>
          <a:lstStyle/>
          <a:p>
            <a:pPr eaLnBrk="1" hangingPunct="1">
              <a:lnSpc>
                <a:spcPct val="90000"/>
              </a:lnSpc>
              <a:defRPr/>
            </a:pPr>
            <a:r>
              <a:rPr lang="en-US" sz="2800" b="1" dirty="0" smtClean="0"/>
              <a:t>Authentication</a:t>
            </a:r>
            <a:r>
              <a:rPr lang="en-US" sz="2800" dirty="0" smtClean="0"/>
              <a:t> - </a:t>
            </a:r>
            <a:r>
              <a:rPr lang="en-AU" sz="2800" dirty="0" smtClean="0"/>
              <a:t>assurance that the communicating entity is the one claimed</a:t>
            </a:r>
          </a:p>
          <a:p>
            <a:pPr eaLnBrk="1" hangingPunct="1">
              <a:lnSpc>
                <a:spcPct val="90000"/>
              </a:lnSpc>
              <a:defRPr/>
            </a:pPr>
            <a:r>
              <a:rPr lang="en-US" sz="2800" b="1" dirty="0" smtClean="0"/>
              <a:t>Access Control</a:t>
            </a:r>
            <a:r>
              <a:rPr lang="en-US" sz="2800" dirty="0" smtClean="0"/>
              <a:t> - </a:t>
            </a:r>
            <a:r>
              <a:rPr lang="en-AU" sz="2800" dirty="0" smtClean="0"/>
              <a:t>prevention of the unauthorized use of a resource</a:t>
            </a:r>
          </a:p>
          <a:p>
            <a:pPr eaLnBrk="1" hangingPunct="1">
              <a:lnSpc>
                <a:spcPct val="90000"/>
              </a:lnSpc>
              <a:defRPr/>
            </a:pPr>
            <a:r>
              <a:rPr lang="en-US" sz="2800" b="1" dirty="0" smtClean="0"/>
              <a:t>Data Confidentiality</a:t>
            </a:r>
            <a:r>
              <a:rPr lang="en-US" sz="2800" dirty="0" smtClean="0"/>
              <a:t> –</a:t>
            </a:r>
            <a:r>
              <a:rPr lang="en-AU" sz="2800" dirty="0" smtClean="0"/>
              <a:t>protection of data from unauthorized disclosure</a:t>
            </a:r>
          </a:p>
          <a:p>
            <a:pPr eaLnBrk="1" hangingPunct="1">
              <a:lnSpc>
                <a:spcPct val="90000"/>
              </a:lnSpc>
              <a:defRPr/>
            </a:pPr>
            <a:r>
              <a:rPr lang="en-US" sz="2800" b="1" dirty="0" smtClean="0"/>
              <a:t>Data Integrity</a:t>
            </a:r>
            <a:r>
              <a:rPr lang="en-US" sz="2800" dirty="0" smtClean="0"/>
              <a:t> - </a:t>
            </a:r>
            <a:r>
              <a:rPr lang="en-AU" sz="2800" dirty="0" smtClean="0"/>
              <a:t>assurance that data received is as sent by an authorized entity</a:t>
            </a:r>
          </a:p>
          <a:p>
            <a:pPr eaLnBrk="1" hangingPunct="1">
              <a:lnSpc>
                <a:spcPct val="90000"/>
              </a:lnSpc>
              <a:defRPr/>
            </a:pPr>
            <a:r>
              <a:rPr lang="en-US" sz="2800" b="1" dirty="0" smtClean="0"/>
              <a:t>Non-Repudiation</a:t>
            </a:r>
            <a:r>
              <a:rPr lang="en-US" sz="2800" dirty="0" smtClean="0"/>
              <a:t> - </a:t>
            </a:r>
            <a:r>
              <a:rPr lang="en-AU" sz="2800" dirty="0" smtClean="0"/>
              <a:t>protection against denial by one of the parties in a communication</a:t>
            </a:r>
          </a:p>
          <a:p>
            <a:pPr eaLnBrk="1" hangingPunct="1">
              <a:lnSpc>
                <a:spcPct val="90000"/>
              </a:lnSpc>
              <a:defRPr/>
            </a:pPr>
            <a:endParaRPr lang="en-AU" sz="2800" dirty="0" smtClean="0"/>
          </a:p>
          <a:p>
            <a:pPr eaLnBrk="1" hangingPunct="1">
              <a:lnSpc>
                <a:spcPct val="90000"/>
              </a:lnSpc>
              <a:defRPr/>
            </a:pPr>
            <a:endParaRPr lang="en-AU" sz="2800" dirty="0" smtClean="0"/>
          </a:p>
          <a:p>
            <a:pPr eaLnBrk="1" hangingPunct="1">
              <a:lnSpc>
                <a:spcPct val="90000"/>
              </a:lnSpc>
              <a:defRPr/>
            </a:pPr>
            <a:endParaRPr lang="en-AU" sz="2800" dirty="0" smtClean="0"/>
          </a:p>
          <a:p>
            <a:pPr eaLnBrk="1" hangingPunct="1">
              <a:lnSpc>
                <a:spcPct val="90000"/>
              </a:lnSpc>
              <a:defRPr/>
            </a:pPr>
            <a:endParaRPr lang="en-AU" sz="2800"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7342D4FA-07D9-483A-BEAF-614D94580BE2}"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of this course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2</a:t>
            </a:fld>
            <a:endParaRPr lang="en-US"/>
          </a:p>
        </p:txBody>
      </p:sp>
      <p:pic>
        <p:nvPicPr>
          <p:cNvPr id="7" name="Picture 2"/>
          <p:cNvPicPr>
            <a:picLocks noChangeAspect="1" noChangeArrowheads="1"/>
          </p:cNvPicPr>
          <p:nvPr/>
        </p:nvPicPr>
        <p:blipFill>
          <a:blip r:embed="rId2"/>
          <a:srcRect/>
          <a:stretch>
            <a:fillRect/>
          </a:stretch>
        </p:blipFill>
        <p:spPr bwMode="auto">
          <a:xfrm>
            <a:off x="699777" y="1566863"/>
            <a:ext cx="7872751" cy="443390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Security Mechanism</a:t>
            </a:r>
            <a:endParaRPr lang="en-AU" smtClean="0"/>
          </a:p>
        </p:txBody>
      </p:sp>
      <p:sp>
        <p:nvSpPr>
          <p:cNvPr id="28675" name="Rectangle 3"/>
          <p:cNvSpPr>
            <a:spLocks noGrp="1" noChangeArrowheads="1"/>
          </p:cNvSpPr>
          <p:nvPr>
            <p:ph idx="1"/>
          </p:nvPr>
        </p:nvSpPr>
        <p:spPr/>
        <p:txBody>
          <a:bodyPr/>
          <a:lstStyle/>
          <a:p>
            <a:pPr eaLnBrk="1" hangingPunct="1">
              <a:lnSpc>
                <a:spcPct val="90000"/>
              </a:lnSpc>
              <a:defRPr/>
            </a:pPr>
            <a:r>
              <a:rPr lang="en-US" smtClean="0"/>
              <a:t>feature designed to detect, prevent, or recover from a security attack</a:t>
            </a:r>
            <a:endParaRPr lang="en-AU" smtClean="0"/>
          </a:p>
          <a:p>
            <a:pPr eaLnBrk="1" hangingPunct="1">
              <a:lnSpc>
                <a:spcPct val="90000"/>
              </a:lnSpc>
              <a:defRPr/>
            </a:pPr>
            <a:r>
              <a:rPr lang="en-AU" smtClean="0"/>
              <a:t>no single mechanism that will support all services required</a:t>
            </a:r>
          </a:p>
          <a:p>
            <a:pPr eaLnBrk="1" hangingPunct="1">
              <a:lnSpc>
                <a:spcPct val="90000"/>
              </a:lnSpc>
              <a:defRPr/>
            </a:pPr>
            <a:r>
              <a:rPr lang="en-US" smtClean="0"/>
              <a:t>however </a:t>
            </a:r>
            <a:r>
              <a:rPr lang="en-AU" smtClean="0"/>
              <a:t>one particular element underlies many of the security mechanisms in use:</a:t>
            </a:r>
          </a:p>
          <a:p>
            <a:pPr lvl="1" eaLnBrk="1" hangingPunct="1">
              <a:lnSpc>
                <a:spcPct val="90000"/>
              </a:lnSpc>
              <a:defRPr/>
            </a:pPr>
            <a:r>
              <a:rPr lang="en-AU" b="1" smtClean="0"/>
              <a:t>cryptographic techniques</a:t>
            </a:r>
            <a:endParaRPr lang="en-AU" smtClean="0"/>
          </a:p>
          <a:p>
            <a:pPr eaLnBrk="1" hangingPunct="1">
              <a:lnSpc>
                <a:spcPct val="90000"/>
              </a:lnSpc>
              <a:defRPr/>
            </a:pPr>
            <a:r>
              <a:rPr lang="en-US" smtClean="0"/>
              <a:t>hence our focus on this topic</a:t>
            </a:r>
            <a:endParaRPr lang="en-AU" smtClean="0"/>
          </a:p>
          <a:p>
            <a:pPr eaLnBrk="1" hangingPunct="1">
              <a:lnSpc>
                <a:spcPct val="90000"/>
              </a:lnSpc>
              <a:defRPr/>
            </a:pPr>
            <a:endParaRPr lang="en-AU"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FF56300D-0042-494A-A3AC-5D4DBA5E754A}"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defRPr/>
            </a:pPr>
            <a:r>
              <a:rPr lang="en-US" dirty="0" smtClean="0"/>
              <a:t>Security Mechanisms (X.800)</a:t>
            </a:r>
            <a:endParaRPr lang="en-AU" dirty="0" smtClean="0"/>
          </a:p>
        </p:txBody>
      </p:sp>
      <p:sp>
        <p:nvSpPr>
          <p:cNvPr id="35843" name="Rectangle 3"/>
          <p:cNvSpPr>
            <a:spLocks noGrp="1" noChangeArrowheads="1"/>
          </p:cNvSpPr>
          <p:nvPr>
            <p:ph idx="1"/>
          </p:nvPr>
        </p:nvSpPr>
        <p:spPr>
          <a:xfrm>
            <a:off x="1219200" y="1066800"/>
            <a:ext cx="7620000" cy="4876800"/>
          </a:xfrm>
        </p:spPr>
        <p:txBody>
          <a:bodyPr/>
          <a:lstStyle/>
          <a:p>
            <a:r>
              <a:rPr lang="en-AU" dirty="0" smtClean="0"/>
              <a:t>Specific security mechanisms: </a:t>
            </a:r>
            <a:r>
              <a:rPr lang="en-CA" dirty="0" smtClean="0"/>
              <a:t>incorporated into the appropriate protocol layer in order to provide some of the OSI security services</a:t>
            </a:r>
          </a:p>
          <a:p>
            <a:pPr lvl="1"/>
            <a:r>
              <a:rPr lang="en-US" dirty="0" err="1" smtClean="0"/>
              <a:t>Encipherment</a:t>
            </a:r>
            <a:endParaRPr lang="en-US" dirty="0" smtClean="0"/>
          </a:p>
          <a:p>
            <a:pPr lvl="1"/>
            <a:r>
              <a:rPr lang="en-US" dirty="0" smtClean="0"/>
              <a:t>digital signatures</a:t>
            </a:r>
          </a:p>
          <a:p>
            <a:pPr lvl="1"/>
            <a:r>
              <a:rPr lang="en-US" dirty="0" smtClean="0"/>
              <a:t>access controls</a:t>
            </a:r>
          </a:p>
          <a:p>
            <a:pPr lvl="1"/>
            <a:r>
              <a:rPr lang="en-US" dirty="0" smtClean="0"/>
              <a:t>data integrity</a:t>
            </a:r>
          </a:p>
          <a:p>
            <a:pPr lvl="1"/>
            <a:r>
              <a:rPr lang="en-US" dirty="0" smtClean="0"/>
              <a:t>authentication exchange</a:t>
            </a:r>
          </a:p>
          <a:p>
            <a:pPr lvl="1"/>
            <a:r>
              <a:rPr lang="en-US" dirty="0" smtClean="0"/>
              <a:t>traffic padding</a:t>
            </a:r>
          </a:p>
          <a:p>
            <a:pPr lvl="1"/>
            <a:r>
              <a:rPr lang="en-US" dirty="0" smtClean="0"/>
              <a:t>routing control</a:t>
            </a:r>
          </a:p>
          <a:p>
            <a:pPr lvl="1"/>
            <a:r>
              <a:rPr lang="en-US" dirty="0" smtClean="0"/>
              <a:t>notarization</a:t>
            </a:r>
            <a:endParaRPr lang="en-AU" dirty="0" smtClean="0"/>
          </a:p>
          <a:p>
            <a:pPr eaLnBrk="1" hangingPunct="1">
              <a:lnSpc>
                <a:spcPct val="90000"/>
              </a:lnSpc>
              <a:buFont typeface="Wingdings" pitchFamily="2" charset="2"/>
              <a:buNone/>
              <a:defRPr/>
            </a:pPr>
            <a:endParaRPr lang="en-AU" sz="2000"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8BDB47D8-C9DE-450E-9694-446869B933AD}"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Mechanisms (X.800)</a:t>
            </a:r>
            <a:endParaRPr lang="en-CA" dirty="0"/>
          </a:p>
        </p:txBody>
      </p:sp>
      <p:sp>
        <p:nvSpPr>
          <p:cNvPr id="3" name="Content Placeholder 2"/>
          <p:cNvSpPr>
            <a:spLocks noGrp="1"/>
          </p:cNvSpPr>
          <p:nvPr>
            <p:ph idx="1"/>
          </p:nvPr>
        </p:nvSpPr>
        <p:spPr/>
        <p:txBody>
          <a:bodyPr/>
          <a:lstStyle/>
          <a:p>
            <a:r>
              <a:rPr lang="en-AU" dirty="0" smtClean="0"/>
              <a:t>Pervasive security mechanisms: </a:t>
            </a:r>
            <a:r>
              <a:rPr lang="en-CA" dirty="0" smtClean="0"/>
              <a:t>Mechanisms that are not specific to any particular OSI security service or protocol layer.</a:t>
            </a:r>
          </a:p>
          <a:p>
            <a:pPr lvl="1"/>
            <a:r>
              <a:rPr lang="en-US" dirty="0" smtClean="0"/>
              <a:t>trusted functionality</a:t>
            </a:r>
          </a:p>
          <a:p>
            <a:pPr lvl="1"/>
            <a:r>
              <a:rPr lang="en-US" dirty="0" smtClean="0"/>
              <a:t>security labels</a:t>
            </a:r>
          </a:p>
          <a:p>
            <a:pPr lvl="1"/>
            <a:r>
              <a:rPr lang="en-US" dirty="0" smtClean="0"/>
              <a:t>event detection</a:t>
            </a:r>
          </a:p>
          <a:p>
            <a:pPr lvl="1"/>
            <a:r>
              <a:rPr lang="en-US" dirty="0" smtClean="0"/>
              <a:t>security audit trails</a:t>
            </a:r>
          </a:p>
          <a:p>
            <a:pPr lvl="1"/>
            <a:r>
              <a:rPr lang="en-US" dirty="0" smtClean="0"/>
              <a:t>security recovery</a:t>
            </a:r>
            <a:endParaRPr lang="en-AU" sz="1400" dirty="0" smtClean="0"/>
          </a:p>
          <a:p>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Relationship Between Security Services and Mechanisms</a:t>
            </a:r>
            <a:endParaRPr lang="en-CA" dirty="0"/>
          </a:p>
        </p:txBody>
      </p:sp>
      <p:sp>
        <p:nvSpPr>
          <p:cNvPr id="3" name="Content Placeholder 2"/>
          <p:cNvSpPr>
            <a:spLocks noGrp="1"/>
          </p:cNvSpPr>
          <p:nvPr>
            <p:ph idx="1"/>
          </p:nvPr>
        </p:nvSpPr>
        <p:spPr/>
        <p:txBody>
          <a:bodyPr/>
          <a:lstStyle/>
          <a:p>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23</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228600" y="1676400"/>
            <a:ext cx="8600153" cy="3429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defRPr/>
            </a:pPr>
            <a:r>
              <a:rPr lang="en-US" smtClean="0"/>
              <a:t>Model for Network Security</a:t>
            </a:r>
            <a:endParaRPr lang="en-AU"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BFE1078A-3834-4024-87BD-E6368D845C9B}" type="slidenum">
              <a:rPr lang="en-US"/>
              <a:pPr>
                <a:defRPr/>
              </a:pPr>
              <a:t>24</a:t>
            </a:fld>
            <a:endParaRPr lang="en-US"/>
          </a:p>
        </p:txBody>
      </p:sp>
      <p:sp>
        <p:nvSpPr>
          <p:cNvPr id="8" name="Content Placeholder 7"/>
          <p:cNvSpPr>
            <a:spLocks noGrp="1"/>
          </p:cNvSpPr>
          <p:nvPr>
            <p:ph idx="1"/>
          </p:nvPr>
        </p:nvSpPr>
        <p:spPr/>
        <p:txBody>
          <a:bodyPr/>
          <a:lstStyle/>
          <a:p>
            <a:endParaRPr lang="en-CA"/>
          </a:p>
        </p:txBody>
      </p:sp>
      <p:pic>
        <p:nvPicPr>
          <p:cNvPr id="11266" name="Picture 2"/>
          <p:cNvPicPr>
            <a:picLocks noChangeAspect="1" noChangeArrowheads="1"/>
          </p:cNvPicPr>
          <p:nvPr/>
        </p:nvPicPr>
        <p:blipFill>
          <a:blip r:embed="rId3" cstate="print"/>
          <a:srcRect/>
          <a:stretch>
            <a:fillRect/>
          </a:stretch>
        </p:blipFill>
        <p:spPr bwMode="auto">
          <a:xfrm>
            <a:off x="838200" y="1524000"/>
            <a:ext cx="8240158" cy="4419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defRPr/>
            </a:pPr>
            <a:r>
              <a:rPr lang="en-US" smtClean="0"/>
              <a:t>Model for Network Security</a:t>
            </a:r>
            <a:endParaRPr lang="en-AU" smtClean="0"/>
          </a:p>
        </p:txBody>
      </p:sp>
      <p:sp>
        <p:nvSpPr>
          <p:cNvPr id="40963" name="Rectangle 3"/>
          <p:cNvSpPr>
            <a:spLocks noGrp="1" noChangeArrowheads="1"/>
          </p:cNvSpPr>
          <p:nvPr>
            <p:ph idx="1"/>
          </p:nvPr>
        </p:nvSpPr>
        <p:spPr>
          <a:xfrm>
            <a:off x="1066800" y="990600"/>
            <a:ext cx="7620000" cy="4419600"/>
          </a:xfrm>
        </p:spPr>
        <p:txBody>
          <a:bodyPr/>
          <a:lstStyle/>
          <a:p>
            <a:pPr marL="609600" indent="-609600" eaLnBrk="1" hangingPunct="1">
              <a:lnSpc>
                <a:spcPct val="90000"/>
              </a:lnSpc>
              <a:buNone/>
              <a:defRPr/>
            </a:pPr>
            <a:r>
              <a:rPr lang="en-AU" dirty="0" smtClean="0"/>
              <a:t>Using this model requires us to: </a:t>
            </a:r>
          </a:p>
          <a:p>
            <a:pPr marL="590550" indent="-533400">
              <a:lnSpc>
                <a:spcPct val="90000"/>
              </a:lnSpc>
              <a:buFont typeface="Times" charset="0"/>
              <a:buAutoNum type="arabicPeriod"/>
              <a:defRPr/>
            </a:pPr>
            <a:r>
              <a:rPr lang="en-AU" dirty="0" smtClean="0"/>
              <a:t>design a suitable algorithm for the security transformation </a:t>
            </a:r>
          </a:p>
          <a:p>
            <a:pPr marL="590550" indent="-533400">
              <a:lnSpc>
                <a:spcPct val="90000"/>
              </a:lnSpc>
              <a:buFont typeface="Times" charset="0"/>
              <a:buAutoNum type="arabicPeriod"/>
              <a:defRPr/>
            </a:pPr>
            <a:r>
              <a:rPr lang="en-AU" dirty="0" smtClean="0"/>
              <a:t>generate the secret information (keys) used by the algorithm </a:t>
            </a:r>
          </a:p>
          <a:p>
            <a:pPr marL="590550" indent="-533400">
              <a:lnSpc>
                <a:spcPct val="90000"/>
              </a:lnSpc>
              <a:buFont typeface="Times" charset="0"/>
              <a:buAutoNum type="arabicPeriod"/>
              <a:defRPr/>
            </a:pPr>
            <a:r>
              <a:rPr lang="en-AU" dirty="0" smtClean="0"/>
              <a:t>develop methods to distribute and share the secret information </a:t>
            </a:r>
          </a:p>
          <a:p>
            <a:pPr marL="590550" indent="-533400">
              <a:lnSpc>
                <a:spcPct val="90000"/>
              </a:lnSpc>
              <a:buFont typeface="Times" charset="0"/>
              <a:buAutoNum type="arabicPeriod"/>
              <a:defRPr/>
            </a:pPr>
            <a:r>
              <a:rPr lang="en-AU" dirty="0" smtClean="0"/>
              <a:t>specify a protocol enabling the principals to use the transformation and secret information for a security service </a:t>
            </a:r>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FABA0320-FBF1-4EFB-8B4A-32C5D9725C3E}"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defRPr/>
            </a:pPr>
            <a:r>
              <a:rPr lang="en-US" sz="4000" smtClean="0"/>
              <a:t>Model for Network Access Security</a:t>
            </a:r>
            <a:endParaRPr lang="en-AU" sz="4000" smtClean="0"/>
          </a:p>
        </p:txBody>
      </p:sp>
      <p:pic>
        <p:nvPicPr>
          <p:cNvPr id="20483" name="Picture 3"/>
          <p:cNvPicPr>
            <a:picLocks noGrp="1" noChangeAspect="1" noChangeArrowheads="1"/>
          </p:cNvPicPr>
          <p:nvPr>
            <p:ph idx="1"/>
          </p:nvPr>
        </p:nvPicPr>
        <p:blipFill>
          <a:blip r:embed="rId3" cstate="print"/>
          <a:stretch>
            <a:fillRect/>
          </a:stretch>
        </p:blipFill>
        <p:spPr>
          <a:xfrm>
            <a:off x="157637" y="1676400"/>
            <a:ext cx="8785859" cy="3581400"/>
          </a:xfrm>
        </p:spPr>
      </p:pic>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AE5BC466-350A-4B66-B5C2-86ED78C813E5}"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en-US" dirty="0" smtClean="0"/>
              <a:t>Model for Network Access Security</a:t>
            </a:r>
            <a:endParaRPr lang="en-AU" dirty="0" smtClean="0"/>
          </a:p>
        </p:txBody>
      </p:sp>
      <p:sp>
        <p:nvSpPr>
          <p:cNvPr id="44035" name="Rectangle 3"/>
          <p:cNvSpPr>
            <a:spLocks noGrp="1" noChangeArrowheads="1"/>
          </p:cNvSpPr>
          <p:nvPr>
            <p:ph idx="1"/>
          </p:nvPr>
        </p:nvSpPr>
        <p:spPr>
          <a:xfrm>
            <a:off x="1219200" y="990600"/>
            <a:ext cx="7543800" cy="5029200"/>
          </a:xfrm>
        </p:spPr>
        <p:txBody>
          <a:bodyPr/>
          <a:lstStyle/>
          <a:p>
            <a:pPr marL="609600" indent="-609600" eaLnBrk="1" hangingPunct="1">
              <a:lnSpc>
                <a:spcPct val="90000"/>
              </a:lnSpc>
              <a:buNone/>
              <a:defRPr/>
            </a:pPr>
            <a:r>
              <a:rPr lang="en-AU" dirty="0" smtClean="0"/>
              <a:t>Using this model requires us to: </a:t>
            </a:r>
          </a:p>
          <a:p>
            <a:pPr marL="590550" indent="-533400">
              <a:lnSpc>
                <a:spcPct val="90000"/>
              </a:lnSpc>
              <a:buSzPct val="95000"/>
              <a:buFont typeface="Times" charset="0"/>
              <a:buAutoNum type="arabicPeriod"/>
              <a:defRPr/>
            </a:pPr>
            <a:r>
              <a:rPr lang="en-AU" dirty="0" smtClean="0"/>
              <a:t>select appropriate gatekeeper functions to identify users </a:t>
            </a:r>
          </a:p>
          <a:p>
            <a:pPr marL="590550" indent="-533400">
              <a:lnSpc>
                <a:spcPct val="90000"/>
              </a:lnSpc>
              <a:buSzPct val="95000"/>
              <a:buFont typeface="Times" charset="0"/>
              <a:buAutoNum type="arabicPeriod"/>
              <a:defRPr/>
            </a:pPr>
            <a:r>
              <a:rPr lang="en-AU" dirty="0" smtClean="0"/>
              <a:t>implement security controls to ensure only authorised users access designated information or resources </a:t>
            </a:r>
          </a:p>
          <a:p>
            <a:pPr marL="609600" indent="-609600">
              <a:lnSpc>
                <a:spcPct val="90000"/>
              </a:lnSpc>
              <a:defRPr/>
            </a:pPr>
            <a:r>
              <a:rPr lang="en-AU" dirty="0" smtClean="0"/>
              <a:t>trusted computer systems may be useful to help implement this model </a:t>
            </a:r>
          </a:p>
          <a:p>
            <a:pPr marL="609600" indent="-609600" eaLnBrk="1" hangingPunct="1">
              <a:lnSpc>
                <a:spcPct val="90000"/>
              </a:lnSpc>
              <a:buFont typeface="Wingdings" pitchFamily="2" charset="2"/>
              <a:buNone/>
              <a:defRPr/>
            </a:pPr>
            <a:endParaRPr lang="en-AU"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6AF5B98E-26B5-48D7-B4EA-D7EEEF19CB07}" type="slidenum">
              <a:rPr lang="en-US"/>
              <a:pPr>
                <a:defRPr/>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Security Concept</a:t>
            </a:r>
            <a:endParaRPr lang="en-CA" dirty="0"/>
          </a:p>
        </p:txBody>
      </p:sp>
      <p:sp>
        <p:nvSpPr>
          <p:cNvPr id="3" name="Content Placeholder 2"/>
          <p:cNvSpPr>
            <a:spLocks noGrp="1"/>
          </p:cNvSpPr>
          <p:nvPr>
            <p:ph idx="1"/>
          </p:nvPr>
        </p:nvSpPr>
        <p:spPr/>
        <p:txBody>
          <a:bodyPr/>
          <a:lstStyle/>
          <a:p>
            <a:pPr>
              <a:buNone/>
            </a:pPr>
            <a:r>
              <a:rPr lang="en-CA" b="1" dirty="0" smtClean="0"/>
              <a:t>COMPUTER SECURITY</a:t>
            </a:r>
          </a:p>
          <a:p>
            <a:pPr>
              <a:buNone/>
            </a:pPr>
            <a:r>
              <a:rPr lang="en-CA" dirty="0" smtClean="0"/>
              <a:t>    The protection afforded to an automated information system in order to attain the applicable objectives of preserving the </a:t>
            </a:r>
          </a:p>
          <a:p>
            <a:pPr lvl="2">
              <a:buNone/>
            </a:pPr>
            <a:r>
              <a:rPr lang="en-CA" sz="2400" dirty="0" smtClean="0"/>
              <a:t>integrity, </a:t>
            </a:r>
          </a:p>
          <a:p>
            <a:pPr lvl="2">
              <a:buNone/>
            </a:pPr>
            <a:r>
              <a:rPr lang="en-CA" sz="2400" dirty="0" smtClean="0"/>
              <a:t>availability, and </a:t>
            </a:r>
          </a:p>
          <a:p>
            <a:pPr lvl="2">
              <a:buNone/>
            </a:pPr>
            <a:r>
              <a:rPr lang="en-CA" sz="2400" dirty="0" smtClean="0"/>
              <a:t>confidentiality of</a:t>
            </a:r>
            <a:endParaRPr lang="en-CA" sz="2000" dirty="0" smtClean="0"/>
          </a:p>
          <a:p>
            <a:pPr>
              <a:buNone/>
            </a:pPr>
            <a:r>
              <a:rPr lang="en-CA" dirty="0" smtClean="0"/>
              <a:t>	information system resources (includes hardware, software, firmware, information/ data, and telecommunications).</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Three Key Objectives</a:t>
            </a:r>
            <a:endParaRPr lang="en-CA" dirty="0"/>
          </a:p>
        </p:txBody>
      </p:sp>
      <p:sp>
        <p:nvSpPr>
          <p:cNvPr id="3" name="Content Placeholder 2"/>
          <p:cNvSpPr>
            <a:spLocks noGrp="1"/>
          </p:cNvSpPr>
          <p:nvPr>
            <p:ph idx="1"/>
          </p:nvPr>
        </p:nvSpPr>
        <p:spPr/>
        <p:txBody>
          <a:bodyPr/>
          <a:lstStyle/>
          <a:p>
            <a:r>
              <a:rPr lang="en-CA" dirty="0" smtClean="0"/>
              <a:t>Confidentiality</a:t>
            </a:r>
          </a:p>
          <a:p>
            <a:pPr lvl="1"/>
            <a:r>
              <a:rPr lang="en-CA" dirty="0" smtClean="0"/>
              <a:t>Data confidentiality: confidential information</a:t>
            </a:r>
          </a:p>
          <a:p>
            <a:pPr lvl="1"/>
            <a:r>
              <a:rPr lang="en-CA" dirty="0" smtClean="0"/>
              <a:t>Privacy: individuals control what information related to them may be collected/stored and by who can access that</a:t>
            </a:r>
          </a:p>
          <a:p>
            <a:r>
              <a:rPr lang="en-CA" dirty="0" smtClean="0"/>
              <a:t>Integrity:</a:t>
            </a:r>
          </a:p>
          <a:p>
            <a:pPr lvl="1"/>
            <a:r>
              <a:rPr lang="en-CA" dirty="0" smtClean="0"/>
              <a:t>Data integrity: information and programs are changed only in a specified and authorized manner.</a:t>
            </a:r>
          </a:p>
          <a:p>
            <a:pPr lvl="1"/>
            <a:r>
              <a:rPr lang="en-CA" dirty="0" smtClean="0"/>
              <a:t>System integrity: a system performs its intended function in an unimpaired manner, free from unauthorized manipulation of the system.</a:t>
            </a:r>
          </a:p>
          <a:p>
            <a:r>
              <a:rPr lang="en-CA" dirty="0" smtClean="0"/>
              <a:t>Availability: Assures that systems work promptly and service is not denied to authorized users.</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CIA triad</a:t>
            </a:r>
            <a:endParaRPr lang="en-CA" dirty="0"/>
          </a:p>
        </p:txBody>
      </p:sp>
      <p:sp>
        <p:nvSpPr>
          <p:cNvPr id="3" name="Content Placeholder 2"/>
          <p:cNvSpPr>
            <a:spLocks noGrp="1"/>
          </p:cNvSpPr>
          <p:nvPr>
            <p:ph idx="1"/>
          </p:nvPr>
        </p:nvSpPr>
        <p:spPr/>
        <p:txBody>
          <a:bodyPr/>
          <a:lstStyle/>
          <a:p>
            <a:r>
              <a:rPr lang="en-CA" dirty="0" smtClean="0"/>
              <a:t>Security requirements</a:t>
            </a:r>
            <a:endParaRPr lang="en-CA"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336800" y="1743847"/>
            <a:ext cx="4978400" cy="393562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Two more objectives</a:t>
            </a:r>
            <a:endParaRPr lang="en-CA" dirty="0"/>
          </a:p>
        </p:txBody>
      </p:sp>
      <p:sp>
        <p:nvSpPr>
          <p:cNvPr id="3" name="Content Placeholder 2"/>
          <p:cNvSpPr>
            <a:spLocks noGrp="1"/>
          </p:cNvSpPr>
          <p:nvPr>
            <p:ph idx="1"/>
          </p:nvPr>
        </p:nvSpPr>
        <p:spPr/>
        <p:txBody>
          <a:bodyPr/>
          <a:lstStyle/>
          <a:p>
            <a:r>
              <a:rPr lang="en-CA" sz="2800" dirty="0" smtClean="0"/>
              <a:t>Authenticity</a:t>
            </a:r>
          </a:p>
          <a:p>
            <a:pPr lvl="1"/>
            <a:r>
              <a:rPr lang="en-CA" sz="2400" dirty="0" smtClean="0"/>
              <a:t>The property of being genuine and being able to be verified and trusted; </a:t>
            </a:r>
          </a:p>
          <a:p>
            <a:pPr lvl="1"/>
            <a:r>
              <a:rPr lang="en-CA" sz="2400" dirty="0" smtClean="0"/>
              <a:t>confidence in the validity of a message originator. </a:t>
            </a:r>
          </a:p>
          <a:p>
            <a:pPr lvl="1"/>
            <a:r>
              <a:rPr lang="en-CA" sz="2400" dirty="0" smtClean="0"/>
              <a:t>verifying that users are who they say they are </a:t>
            </a:r>
          </a:p>
          <a:p>
            <a:r>
              <a:rPr lang="en-CA" sz="2800" dirty="0" smtClean="0"/>
              <a:t>Accountability</a:t>
            </a:r>
          </a:p>
          <a:p>
            <a:pPr lvl="1"/>
            <a:r>
              <a:rPr lang="en-CA" sz="2400" dirty="0" smtClean="0"/>
              <a:t>The security goal that generates the requirement for actions of an entity to be traced uniquely to that entity. </a:t>
            </a:r>
          </a:p>
          <a:p>
            <a:pPr lvl="1"/>
            <a:r>
              <a:rPr lang="en-CA" sz="2400" dirty="0" smtClean="0"/>
              <a:t>This supports </a:t>
            </a:r>
            <a:r>
              <a:rPr lang="en-CA" sz="2400" dirty="0" err="1" smtClean="0"/>
              <a:t>nonrepudiation</a:t>
            </a:r>
            <a:r>
              <a:rPr lang="en-CA" sz="2400" dirty="0" smtClean="0"/>
              <a:t>, deterrence, fault isolation, intrusion detection and prevention, and after-action recovery and legal action. </a:t>
            </a:r>
            <a:endParaRPr lang="en-CA" sz="2400" dirty="0"/>
          </a:p>
        </p:txBody>
      </p:sp>
      <p:sp>
        <p:nvSpPr>
          <p:cNvPr id="4" name="Date Placeholder 3"/>
          <p:cNvSpPr>
            <a:spLocks noGrp="1"/>
          </p:cNvSpPr>
          <p:nvPr>
            <p:ph type="dt" sz="half" idx="10"/>
          </p:nvPr>
        </p:nvSpPr>
        <p:spPr/>
        <p:txBody>
          <a:bodyPr/>
          <a:lstStyle/>
          <a:p>
            <a:fld id="{73BDF22E-B0D2-41A1-B872-3FE6DB1AF61C}" type="datetime5">
              <a:rPr lang="en-US" smtClean="0"/>
              <a:pPr/>
              <a:t>27-Sep-14</a:t>
            </a:fld>
            <a:endParaRPr lang="en-US"/>
          </a:p>
        </p:txBody>
      </p:sp>
      <p:sp>
        <p:nvSpPr>
          <p:cNvPr id="5" name="Footer Placeholder 4"/>
          <p:cNvSpPr>
            <a:spLocks noGrp="1"/>
          </p:cNvSpPr>
          <p:nvPr>
            <p:ph type="ftr" sz="quarter" idx="11"/>
          </p:nvPr>
        </p:nvSpPr>
        <p:spPr/>
        <p:txBody>
          <a:bodyPr/>
          <a:lstStyle/>
          <a:p>
            <a:r>
              <a:rPr lang="en-US" smtClean="0"/>
              <a:t>CSE 6091: Cryptography</a:t>
            </a:r>
            <a:endParaRPr lang="en-US"/>
          </a:p>
        </p:txBody>
      </p:sp>
      <p:sp>
        <p:nvSpPr>
          <p:cNvPr id="6" name="Slide Number Placeholder 5"/>
          <p:cNvSpPr>
            <a:spLocks noGrp="1"/>
          </p:cNvSpPr>
          <p:nvPr>
            <p:ph type="sldNum" sz="quarter" idx="12"/>
          </p:nvPr>
        </p:nvSpPr>
        <p:spPr/>
        <p:txBody>
          <a:bodyPr/>
          <a:lstStyle/>
          <a:p>
            <a:fld id="{15CD6780-CDB5-4341-BE76-A36E52D8C54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AU" smtClean="0"/>
              <a:t>Security Trends</a:t>
            </a:r>
          </a:p>
        </p:txBody>
      </p:sp>
      <p:sp>
        <p:nvSpPr>
          <p:cNvPr id="6" name="Slide Number Placeholder 5"/>
          <p:cNvSpPr>
            <a:spLocks noGrp="1"/>
          </p:cNvSpPr>
          <p:nvPr>
            <p:ph type="sldNum" sz="quarter" idx="12"/>
          </p:nvPr>
        </p:nvSpPr>
        <p:spPr/>
        <p:txBody>
          <a:bodyPr/>
          <a:lstStyle/>
          <a:p>
            <a:pPr>
              <a:defRPr/>
            </a:pPr>
            <a:fld id="{5E3C641D-2754-4993-B187-117895A30279}" type="slidenum">
              <a:rPr lang="en-US"/>
              <a:pPr>
                <a:defRPr/>
              </a:pPr>
              <a:t>7</a:t>
            </a:fld>
            <a:endParaRPr lang="en-US"/>
          </a:p>
        </p:txBody>
      </p:sp>
      <p:pic>
        <p:nvPicPr>
          <p:cNvPr id="7171" name="Picture 5"/>
          <p:cNvPicPr>
            <a:picLocks noChangeAspect="1" noChangeArrowheads="1"/>
          </p:cNvPicPr>
          <p:nvPr/>
        </p:nvPicPr>
        <p:blipFill>
          <a:blip r:embed="rId3" cstate="print"/>
          <a:srcRect/>
          <a:stretch>
            <a:fillRect/>
          </a:stretch>
        </p:blipFill>
        <p:spPr bwMode="auto">
          <a:xfrm>
            <a:off x="914400" y="914399"/>
            <a:ext cx="7985125" cy="551970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normAutofit/>
          </a:bodyPr>
          <a:lstStyle/>
          <a:p>
            <a:pPr eaLnBrk="1" hangingPunct="1">
              <a:defRPr/>
            </a:pPr>
            <a:r>
              <a:rPr lang="en-US" smtClean="0"/>
              <a:t>OSI Security Architecture</a:t>
            </a:r>
            <a:endParaRPr lang="en-AU" smtClean="0"/>
          </a:p>
        </p:txBody>
      </p:sp>
      <p:sp>
        <p:nvSpPr>
          <p:cNvPr id="32771" name="Rectangle 1027"/>
          <p:cNvSpPr>
            <a:spLocks noGrp="1" noChangeArrowheads="1"/>
          </p:cNvSpPr>
          <p:nvPr>
            <p:ph idx="1"/>
          </p:nvPr>
        </p:nvSpPr>
        <p:spPr>
          <a:xfrm>
            <a:off x="1357290" y="1308087"/>
            <a:ext cx="7481910" cy="4559313"/>
          </a:xfrm>
        </p:spPr>
        <p:txBody>
          <a:bodyPr/>
          <a:lstStyle/>
          <a:p>
            <a:pPr eaLnBrk="1" hangingPunct="1">
              <a:defRPr/>
            </a:pPr>
            <a:r>
              <a:rPr lang="en-US" dirty="0" smtClean="0"/>
              <a:t>ITU-T X.800 “Security Architecture for OSI”</a:t>
            </a:r>
          </a:p>
          <a:p>
            <a:pPr eaLnBrk="1" hangingPunct="1">
              <a:defRPr/>
            </a:pPr>
            <a:r>
              <a:rPr lang="en-US" dirty="0" smtClean="0"/>
              <a:t>defines a systematic way of defining and providing security requirements</a:t>
            </a:r>
          </a:p>
          <a:p>
            <a:pPr eaLnBrk="1" hangingPunct="1">
              <a:defRPr/>
            </a:pPr>
            <a:r>
              <a:rPr lang="en-US" dirty="0" smtClean="0"/>
              <a:t>for us it provides a useful, if abstract, overview of concepts we will study</a:t>
            </a:r>
            <a:endParaRPr lang="en-AU" dirty="0" smtClean="0"/>
          </a:p>
        </p:txBody>
      </p:sp>
      <p:sp>
        <p:nvSpPr>
          <p:cNvPr id="8" name="Footer Placeholder 7"/>
          <p:cNvSpPr>
            <a:spLocks noGrp="1"/>
          </p:cNvSpPr>
          <p:nvPr>
            <p:ph type="ftr" sz="quarter" idx="11"/>
          </p:nvPr>
        </p:nvSpPr>
        <p:spPr/>
        <p:txBody>
          <a:bodyPr/>
          <a:lstStyle/>
          <a:p>
            <a:pPr>
              <a:defRPr/>
            </a:pPr>
            <a:r>
              <a:rPr lang="en-US"/>
              <a:t>CSE 561  Cryptography</a:t>
            </a:r>
          </a:p>
        </p:txBody>
      </p:sp>
      <p:sp>
        <p:nvSpPr>
          <p:cNvPr id="7" name="Slide Number Placeholder 6"/>
          <p:cNvSpPr>
            <a:spLocks noGrp="1"/>
          </p:cNvSpPr>
          <p:nvPr>
            <p:ph type="sldNum" sz="quarter" idx="12"/>
          </p:nvPr>
        </p:nvSpPr>
        <p:spPr/>
        <p:txBody>
          <a:bodyPr/>
          <a:lstStyle/>
          <a:p>
            <a:pPr>
              <a:defRPr/>
            </a:pPr>
            <a:fld id="{D73EE2A9-C1A7-4AEF-8410-19E3571EB511}" type="slidenum">
              <a:rPr lang="en-US"/>
              <a:pPr>
                <a:defRPr/>
              </a:pPr>
              <a:t>8</a:t>
            </a:fld>
            <a:endParaRPr lang="en-US"/>
          </a:p>
        </p:txBody>
      </p:sp>
      <p:pic>
        <p:nvPicPr>
          <p:cNvPr id="8196" name="Picture 1030"/>
          <p:cNvPicPr>
            <a:picLocks noChangeAspect="1" noChangeArrowheads="1"/>
          </p:cNvPicPr>
          <p:nvPr/>
        </p:nvPicPr>
        <p:blipFill>
          <a:blip r:embed="rId3" cstate="print"/>
          <a:srcRect/>
          <a:stretch>
            <a:fillRect/>
          </a:stretch>
        </p:blipFill>
        <p:spPr bwMode="auto">
          <a:xfrm>
            <a:off x="3214678" y="4071942"/>
            <a:ext cx="3446463" cy="1927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AU" smtClean="0"/>
              <a:t>Aspects of Security</a:t>
            </a:r>
          </a:p>
        </p:txBody>
      </p:sp>
      <p:sp>
        <p:nvSpPr>
          <p:cNvPr id="26627" name="Rectangle 3"/>
          <p:cNvSpPr>
            <a:spLocks noGrp="1" noChangeArrowheads="1"/>
          </p:cNvSpPr>
          <p:nvPr>
            <p:ph idx="1"/>
          </p:nvPr>
        </p:nvSpPr>
        <p:spPr/>
        <p:txBody>
          <a:bodyPr/>
          <a:lstStyle/>
          <a:p>
            <a:pPr eaLnBrk="1" hangingPunct="1">
              <a:defRPr/>
            </a:pPr>
            <a:r>
              <a:rPr lang="en-US" dirty="0" smtClean="0"/>
              <a:t>Consider 3 aspects of information security</a:t>
            </a:r>
          </a:p>
          <a:p>
            <a:r>
              <a:rPr lang="en-CA" dirty="0" smtClean="0"/>
              <a:t>Security attack</a:t>
            </a:r>
          </a:p>
          <a:p>
            <a:pPr lvl="1"/>
            <a:r>
              <a:rPr lang="en-CA" dirty="0" smtClean="0"/>
              <a:t>Any action that compromises the security of information owned by an organization.</a:t>
            </a:r>
          </a:p>
          <a:p>
            <a:r>
              <a:rPr lang="en-CA" dirty="0" smtClean="0"/>
              <a:t>Security mechanism</a:t>
            </a:r>
          </a:p>
          <a:p>
            <a:pPr lvl="1"/>
            <a:r>
              <a:rPr lang="en-CA" dirty="0" smtClean="0"/>
              <a:t>A process that is designed to detect, prevent, or recover from a security attack.</a:t>
            </a:r>
          </a:p>
          <a:p>
            <a:r>
              <a:rPr lang="en-CA" dirty="0" smtClean="0"/>
              <a:t>Security service</a:t>
            </a:r>
          </a:p>
          <a:p>
            <a:pPr lvl="1"/>
            <a:r>
              <a:rPr lang="en-CA" dirty="0" smtClean="0"/>
              <a:t>A service that enhances the security of the data processing systems of an organization. </a:t>
            </a:r>
          </a:p>
          <a:p>
            <a:pPr lvl="1"/>
            <a:r>
              <a:rPr lang="en-CA" dirty="0" smtClean="0"/>
              <a:t>Intended to counter security attacks, and make use of one or more </a:t>
            </a:r>
            <a:r>
              <a:rPr lang="en-CA" b="1" dirty="0" smtClean="0"/>
              <a:t>security mechanisms </a:t>
            </a:r>
            <a:r>
              <a:rPr lang="en-CA" dirty="0" smtClean="0"/>
              <a:t>to provide the service.</a:t>
            </a:r>
            <a:endParaRPr lang="en-AU" dirty="0" smtClean="0"/>
          </a:p>
        </p:txBody>
      </p:sp>
      <p:sp>
        <p:nvSpPr>
          <p:cNvPr id="7" name="Footer Placeholder 6"/>
          <p:cNvSpPr>
            <a:spLocks noGrp="1"/>
          </p:cNvSpPr>
          <p:nvPr>
            <p:ph type="ftr" sz="quarter" idx="11"/>
          </p:nvPr>
        </p:nvSpPr>
        <p:spPr/>
        <p:txBody>
          <a:bodyPr/>
          <a:lstStyle/>
          <a:p>
            <a:pPr>
              <a:defRPr/>
            </a:pPr>
            <a:r>
              <a:rPr lang="en-US"/>
              <a:t>CSE 561  Cryptography</a:t>
            </a:r>
          </a:p>
        </p:txBody>
      </p:sp>
      <p:sp>
        <p:nvSpPr>
          <p:cNvPr id="6" name="Slide Number Placeholder 5"/>
          <p:cNvSpPr>
            <a:spLocks noGrp="1"/>
          </p:cNvSpPr>
          <p:nvPr>
            <p:ph type="sldNum" sz="quarter" idx="12"/>
          </p:nvPr>
        </p:nvSpPr>
        <p:spPr/>
        <p:txBody>
          <a:bodyPr/>
          <a:lstStyle/>
          <a:p>
            <a:pPr>
              <a:defRPr/>
            </a:pPr>
            <a:fld id="{6EF12792-ACDD-4D84-955E-6AB861470E82}" type="slidenum">
              <a:rPr lang="en-US"/>
              <a:pPr>
                <a:defRPr/>
              </a:pPr>
              <a:t>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6CA9145-A3C4-4022-B990-A03E3B455E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10132</TotalTime>
  <Words>1866</Words>
  <Application>Microsoft Office PowerPoint</Application>
  <PresentationFormat>On-screen Show (4:3)</PresentationFormat>
  <Paragraphs>228</Paragraphs>
  <Slides>27</Slides>
  <Notes>14</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Default Design</vt:lpstr>
      <vt:lpstr>1_Custom Design</vt:lpstr>
      <vt:lpstr>2_Custom Design</vt:lpstr>
      <vt:lpstr>CSE 6091: Cryptography Introduction  Salekul Islam United International University</vt:lpstr>
      <vt:lpstr>Target of this course</vt:lpstr>
      <vt:lpstr>Computer Security Concept</vt:lpstr>
      <vt:lpstr>Three Key Objectives</vt:lpstr>
      <vt:lpstr>CIA triad</vt:lpstr>
      <vt:lpstr>Two more objectives</vt:lpstr>
      <vt:lpstr>Security Trends</vt:lpstr>
      <vt:lpstr>OSI Security Architecture</vt:lpstr>
      <vt:lpstr>Aspects of Security</vt:lpstr>
      <vt:lpstr>Threats and Attacks (RFC 2828)</vt:lpstr>
      <vt:lpstr>Security Attacks</vt:lpstr>
      <vt:lpstr>Passive Attacks: Release of message contents</vt:lpstr>
      <vt:lpstr>Passive Attacks: Traffic analysis</vt:lpstr>
      <vt:lpstr>Active Attacks: Masquerade</vt:lpstr>
      <vt:lpstr>Active Attacks: Replay</vt:lpstr>
      <vt:lpstr>Active Attacks: Modification of messages</vt:lpstr>
      <vt:lpstr>Active Attacks: Denial of Service (DoS)</vt:lpstr>
      <vt:lpstr>Security Service</vt:lpstr>
      <vt:lpstr>Security Services (X.800)</vt:lpstr>
      <vt:lpstr>Security Mechanism</vt:lpstr>
      <vt:lpstr>Security Mechanisms (X.800)</vt:lpstr>
      <vt:lpstr>Security Mechanisms (X.800)</vt:lpstr>
      <vt:lpstr>Relationship Between Security Services and Mechanisms</vt:lpstr>
      <vt:lpstr>Model for Network Security</vt:lpstr>
      <vt:lpstr>Model for Network Security</vt:lpstr>
      <vt:lpstr>Model for Network Access Security</vt:lpstr>
      <vt:lpstr>Model for Network Access Security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Crystal Winter</dc:title>
  <dc:creator>Salekul</dc:creator>
  <cp:lastModifiedBy>salekul</cp:lastModifiedBy>
  <cp:revision>236</cp:revision>
  <dcterms:modified xsi:type="dcterms:W3CDTF">2014-09-27T09:20:51Z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TC025753819991</vt:lpwstr>
  </property>
</Properties>
</file>