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  <p:sldMasterId id="2147483655" r:id="rId2"/>
  </p:sldMasterIdLst>
  <p:notesMasterIdLst>
    <p:notesMasterId r:id="rId21"/>
  </p:notesMasterIdLst>
  <p:sldIdLst>
    <p:sldId id="256" r:id="rId3"/>
    <p:sldId id="268" r:id="rId4"/>
    <p:sldId id="273" r:id="rId5"/>
    <p:sldId id="257" r:id="rId6"/>
    <p:sldId id="258" r:id="rId7"/>
    <p:sldId id="259" r:id="rId8"/>
    <p:sldId id="261" r:id="rId9"/>
    <p:sldId id="262" r:id="rId10"/>
    <p:sldId id="269" r:id="rId11"/>
    <p:sldId id="263" r:id="rId12"/>
    <p:sldId id="264" r:id="rId13"/>
    <p:sldId id="265" r:id="rId14"/>
    <p:sldId id="266" r:id="rId15"/>
    <p:sldId id="267" r:id="rId16"/>
    <p:sldId id="270" r:id="rId17"/>
    <p:sldId id="271" r:id="rId18"/>
    <p:sldId id="272" r:id="rId19"/>
    <p:sldId id="274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4A7F396C-06A5-4B2A-8862-15DF483486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884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44463"/>
            <a:ext cx="8229600" cy="131127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371600"/>
            <a:ext cx="8229600" cy="533400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1295400" y="6324600"/>
            <a:ext cx="64770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Power Point Slides by Ronald J. Shope in collaboration with John W. Creswell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001000" y="6324600"/>
            <a:ext cx="914400" cy="228600"/>
          </a:xfrm>
        </p:spPr>
        <p:txBody>
          <a:bodyPr/>
          <a:lstStyle>
            <a:lvl1pPr>
              <a:defRPr/>
            </a:lvl1pPr>
          </a:lstStyle>
          <a:p>
            <a:fld id="{C5EB35F7-A36C-40EB-8938-67367E27D36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A46C1F-E021-4246-8EA5-30F213228F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42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B7B29E-8F06-4B08-9535-78A43BF0FA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8456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Creswell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454D8B-5CCB-41B4-BFD7-9A08895B8B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014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Creswell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858D4-81CD-4277-88D6-7530B7523F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6128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Creswell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CC5B8C-21C6-4581-82B9-BBE3E3E4AD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975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Creswell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829337-672F-4EB8-9F8F-21AEE2576B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293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Creswell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C6EFC8-2DC5-4083-ABF2-95AAF7676B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8169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Creswell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A437-79C9-435C-9994-54C6F2F850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5313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Creswell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1D5478-7CE6-4B52-9B13-648F3DC632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580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Creswell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801AA7-FDC1-4E16-9A97-3A07769DDE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70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D0C1A3-2295-4EA8-BD43-8061CD5EB5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029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Creswell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55E186-D69B-40FE-A9B6-8D287B1CD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116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Creswell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C44020-48C5-4EDD-8A66-27CD9CA933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3704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Creswell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EF1E0F-60C0-4525-93E7-2AE5F381B1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635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54A715-7736-4155-B56E-43C2A80AB9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344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CFB7D8-88BF-4320-B1A3-064FF8FC13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29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18833A-0608-474E-A694-C76159D9F5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121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BCA2C7-A00E-4B56-B775-7798708397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26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8A0E07-8BA3-4A66-A6CE-A83F22FB5C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23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D72D01-6774-47AE-BF2F-5EF345E7B4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3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11ABF2-5734-4A85-B674-BC97D66672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71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772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3000" y="6324600"/>
            <a:ext cx="6172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altLang="en-US"/>
              <a:t>Educational Research 2e:  Creswell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3246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accent1"/>
                </a:solidFill>
              </a:defRPr>
            </a:lvl1pPr>
          </a:lstStyle>
          <a:p>
            <a:fld id="{D2E259BE-B194-427B-A029-C6F0351E5BA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 Black" panose="020B0A040201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Educational Research 2e: Creswell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7FCDDBFB-061D-439C-BD16-EA3F517955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Power Point Slides by Ronald J. Shope in collaboration with John W. Creswell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57200"/>
            <a:ext cx="8229600" cy="998538"/>
          </a:xfrm>
        </p:spPr>
        <p:txBody>
          <a:bodyPr/>
          <a:lstStyle/>
          <a:p>
            <a:r>
              <a:rPr lang="en-US" altLang="en-US" sz="3200" smtClean="0"/>
              <a:t/>
            </a:r>
            <a:br>
              <a:rPr lang="en-US" altLang="en-US" sz="3200" smtClean="0"/>
            </a:br>
            <a:r>
              <a:rPr lang="en-US" altLang="en-US" sz="3200" smtClean="0"/>
              <a:t>Reporting </a:t>
            </a:r>
            <a:r>
              <a:rPr lang="en-US" altLang="en-US" sz="3200" dirty="0"/>
              <a:t>and Evaluating Research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 you write in a scholarly way?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Encode scholarly terms </a:t>
            </a:r>
          </a:p>
          <a:p>
            <a:r>
              <a:rPr lang="en-US" altLang="en-US"/>
              <a:t>Employ a point of view consistent with quantitative and qualitative approaches</a:t>
            </a:r>
          </a:p>
          <a:p>
            <a:r>
              <a:rPr lang="en-US" altLang="en-US"/>
              <a:t>Balance research and content</a:t>
            </a:r>
          </a:p>
          <a:p>
            <a:r>
              <a:rPr lang="en-US" altLang="en-US"/>
              <a:t>Interconnect parts of the study</a:t>
            </a:r>
          </a:p>
          <a:p>
            <a:r>
              <a:rPr lang="en-US" altLang="en-US"/>
              <a:t>Use computer aids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How do you evaluate the quality of your research report?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Does it meet publication standards?</a:t>
            </a:r>
          </a:p>
          <a:p>
            <a:r>
              <a:rPr lang="en-US" altLang="en-US"/>
              <a:t>Will it be useful in our school?</a:t>
            </a:r>
          </a:p>
          <a:p>
            <a:r>
              <a:rPr lang="en-US" altLang="en-US"/>
              <a:t>Will it advance policy discussions?</a:t>
            </a:r>
          </a:p>
          <a:p>
            <a:r>
              <a:rPr lang="en-US" altLang="en-US"/>
              <a:t>Will it add scholarly knowledge about a topic or research problem?</a:t>
            </a:r>
          </a:p>
          <a:p>
            <a:r>
              <a:rPr lang="en-US" altLang="en-US"/>
              <a:t>Will it help address some pressing educational problem?</a:t>
            </a:r>
          </a:p>
          <a:p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What are some signs of a poor quantitative research study?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Validity and reliability of data-gathering procedures</a:t>
            </a:r>
          </a:p>
          <a:p>
            <a:r>
              <a:rPr lang="en-US" altLang="en-US"/>
              <a:t>Inappropriate or problems in research designs</a:t>
            </a:r>
          </a:p>
          <a:p>
            <a:r>
              <a:rPr lang="en-US" altLang="en-US"/>
              <a:t>Limitations of study not stated</a:t>
            </a:r>
          </a:p>
          <a:p>
            <a:r>
              <a:rPr lang="en-US" altLang="en-US"/>
              <a:t>Inappropriate sampling</a:t>
            </a:r>
          </a:p>
          <a:p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What are some signs of a poor quantitative research study?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Results of analysis not clearly reported</a:t>
            </a:r>
          </a:p>
          <a:p>
            <a:r>
              <a:rPr lang="en-US" altLang="en-US"/>
              <a:t>Inappropriate methods to analyze data</a:t>
            </a:r>
          </a:p>
          <a:p>
            <a:r>
              <a:rPr lang="en-US" altLang="en-US"/>
              <a:t>Unclear writing</a:t>
            </a:r>
          </a:p>
          <a:p>
            <a:r>
              <a:rPr lang="en-US" altLang="en-US"/>
              <a:t>Assumptions not clearly stated</a:t>
            </a:r>
          </a:p>
          <a:p>
            <a:r>
              <a:rPr lang="en-US" altLang="en-US"/>
              <a:t>Data-gathering methods not clearly described</a:t>
            </a:r>
          </a:p>
          <a:p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are some signs of poor qualitative research?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Weak links to philosophical ideas behind the research</a:t>
            </a:r>
          </a:p>
          <a:p>
            <a:r>
              <a:rPr lang="en-US" altLang="en-US"/>
              <a:t>Lack of rigorous data analysis</a:t>
            </a:r>
          </a:p>
          <a:p>
            <a:r>
              <a:rPr lang="en-US" altLang="en-US"/>
              <a:t>Lack of advocacy for the participants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What are some qualitative standards to use? Lincoln’s (1995) philosophical criteria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1676400"/>
            <a:ext cx="8574087" cy="4306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/>
              <a:t>Standards set in inquiry community (guidelines for publication)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Positionality (“Text” honest and authentic)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Community (serves community purposes)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Voice (participants heard)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Critical Subjectivity (researcher heightened self-awareness/creates social transformation)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Reciprocity (between researcher and participants)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Sacredness of Relationships (respect for participants)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Sharing privileges (sharing of rewards with participants)	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What are some qualitative standards to use? Creswell’s (1998) procedural criteria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93088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b="1"/>
              <a:t>Rigorous data collection (multiple forms, extensive data)</a:t>
            </a:r>
          </a:p>
          <a:p>
            <a:pPr>
              <a:lnSpc>
                <a:spcPct val="80000"/>
              </a:lnSpc>
            </a:pPr>
            <a:r>
              <a:rPr lang="en-US" altLang="en-US" sz="2400" b="1"/>
              <a:t>Consistent with philosophical assumptions of qualitative research (evolving design, multiple perspectives)</a:t>
            </a:r>
          </a:p>
          <a:p>
            <a:pPr>
              <a:lnSpc>
                <a:spcPct val="80000"/>
              </a:lnSpc>
            </a:pPr>
            <a:r>
              <a:rPr lang="en-US" altLang="en-US" sz="2400" b="1"/>
              <a:t>Employs tradition of inquiry (e.g. case study, Grounded Theory, Narrative)</a:t>
            </a:r>
          </a:p>
          <a:p>
            <a:pPr>
              <a:lnSpc>
                <a:spcPct val="80000"/>
              </a:lnSpc>
            </a:pPr>
            <a:r>
              <a:rPr lang="en-US" altLang="en-US" sz="2400" b="1"/>
              <a:t>Starts with focus on central phenomenon</a:t>
            </a:r>
          </a:p>
          <a:p>
            <a:pPr>
              <a:lnSpc>
                <a:spcPct val="80000"/>
              </a:lnSpc>
            </a:pPr>
            <a:r>
              <a:rPr lang="en-US" altLang="en-US" sz="2400" b="1"/>
              <a:t>Written persuasively</a:t>
            </a:r>
          </a:p>
          <a:p>
            <a:pPr>
              <a:lnSpc>
                <a:spcPct val="80000"/>
              </a:lnSpc>
            </a:pPr>
            <a:r>
              <a:rPr lang="en-US" altLang="en-US" sz="2400" b="1"/>
              <a:t>Multiple levels of analysis</a:t>
            </a:r>
          </a:p>
          <a:p>
            <a:pPr>
              <a:lnSpc>
                <a:spcPct val="80000"/>
              </a:lnSpc>
            </a:pPr>
            <a:r>
              <a:rPr lang="en-US" altLang="en-US" sz="2400" b="1"/>
              <a:t>Narrative engages the reader</a:t>
            </a:r>
          </a:p>
          <a:p>
            <a:pPr>
              <a:lnSpc>
                <a:spcPct val="80000"/>
              </a:lnSpc>
            </a:pPr>
            <a:r>
              <a:rPr lang="en-US" altLang="en-US" sz="2400" b="1"/>
              <a:t>Includes strategies to confirm accuracy</a:t>
            </a:r>
          </a:p>
          <a:p>
            <a:pPr>
              <a:lnSpc>
                <a:spcPct val="80000"/>
              </a:lnSpc>
            </a:pPr>
            <a:endParaRPr lang="en-US" altLang="en-US" sz="2400" b="1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What are some qualitative standards to use? Richardson’s (2000) participatory advocacy criteria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/>
              <a:t>Substantive contribution (significant understanding of social life)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Aesthetic merit (practices open up text, artistically shaped, not boring)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Reflexivity (adequate self-awareness, self-exposure to reader)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Impact (affects the reader emotionally, intellectually, moved to action)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Expression of reality (seems “true”)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382000" cy="762000"/>
          </a:xfrm>
        </p:spPr>
        <p:txBody>
          <a:bodyPr/>
          <a:lstStyle/>
          <a:p>
            <a:r>
              <a:rPr lang="en-US" altLang="en-US"/>
              <a:t>What are some process criteria to use for all research?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Research problem</a:t>
            </a:r>
          </a:p>
          <a:p>
            <a:r>
              <a:rPr lang="en-US" altLang="en-US"/>
              <a:t>The literature review</a:t>
            </a:r>
          </a:p>
          <a:p>
            <a:r>
              <a:rPr lang="en-US" altLang="en-US"/>
              <a:t>The purpose statement and questions/hypotheses</a:t>
            </a:r>
          </a:p>
          <a:p>
            <a:r>
              <a:rPr lang="en-US" altLang="en-US"/>
              <a:t>The data collection</a:t>
            </a:r>
          </a:p>
          <a:p>
            <a:r>
              <a:rPr lang="en-US" altLang="en-US"/>
              <a:t>The data analysis</a:t>
            </a:r>
          </a:p>
          <a:p>
            <a:r>
              <a:rPr lang="en-US" altLang="en-US"/>
              <a:t>The report writing</a:t>
            </a: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Ideas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What is a research report?</a:t>
            </a:r>
          </a:p>
          <a:p>
            <a:pPr>
              <a:lnSpc>
                <a:spcPct val="90000"/>
              </a:lnSpc>
            </a:pPr>
            <a:r>
              <a:rPr lang="en-US" altLang="en-US"/>
              <a:t>Who will receive this report?</a:t>
            </a:r>
          </a:p>
          <a:p>
            <a:pPr>
              <a:lnSpc>
                <a:spcPct val="90000"/>
              </a:lnSpc>
            </a:pPr>
            <a:r>
              <a:rPr lang="en-US" altLang="en-US"/>
              <a:t>What are the types of reports?</a:t>
            </a:r>
          </a:p>
          <a:p>
            <a:pPr>
              <a:lnSpc>
                <a:spcPct val="90000"/>
              </a:lnSpc>
            </a:pPr>
            <a:r>
              <a:rPr lang="en-US" altLang="en-US"/>
              <a:t>How should your report be structured?</a:t>
            </a:r>
          </a:p>
          <a:p>
            <a:pPr>
              <a:lnSpc>
                <a:spcPct val="90000"/>
              </a:lnSpc>
            </a:pPr>
            <a:r>
              <a:rPr lang="en-US" altLang="en-US"/>
              <a:t>How do you write in a sensitive and scholarly way?</a:t>
            </a:r>
          </a:p>
          <a:p>
            <a:pPr>
              <a:lnSpc>
                <a:spcPct val="90000"/>
              </a:lnSpc>
            </a:pPr>
            <a:r>
              <a:rPr lang="en-US" altLang="en-US"/>
              <a:t>How do you evaluate the quality of your research?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research report?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</a:t>
            </a:r>
            <a:r>
              <a:rPr lang="en-US" altLang="en-US" b="1"/>
              <a:t>research report</a:t>
            </a:r>
            <a:r>
              <a:rPr lang="en-US" altLang="en-US"/>
              <a:t> is a completed study that reports an investigation or exploration of a problem, identifies questions to be addressed, and includes data collected, analyzed, and interpreted by the researcher. 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Who will receive this report?  The audience for your report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Determine the acceptable standards</a:t>
            </a:r>
          </a:p>
          <a:p>
            <a:r>
              <a:rPr lang="en-US" altLang="en-US"/>
              <a:t>Look in journals to learn the criteria required for submitting articles</a:t>
            </a:r>
          </a:p>
          <a:p>
            <a:r>
              <a:rPr lang="en-US" altLang="en-US"/>
              <a:t>Look at the literature for specific standards</a:t>
            </a:r>
          </a:p>
          <a:p>
            <a:r>
              <a:rPr lang="en-US" altLang="en-US"/>
              <a:t>Check with the school to determine specific standards for a thesis or dissertation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are the types of research reports?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Research Report:  a completed study that reports an investigation or exploration of a problem</a:t>
            </a:r>
          </a:p>
          <a:p>
            <a:pPr lvl="1"/>
            <a:r>
              <a:rPr lang="en-US" altLang="en-US"/>
              <a:t>Dissertations and theses</a:t>
            </a:r>
          </a:p>
          <a:p>
            <a:pPr lvl="1"/>
            <a:r>
              <a:rPr lang="en-US" altLang="en-US"/>
              <a:t>Dissertation and theses proposals</a:t>
            </a:r>
          </a:p>
          <a:p>
            <a:pPr lvl="1"/>
            <a:r>
              <a:rPr lang="en-US" altLang="en-US"/>
              <a:t>Journal articles</a:t>
            </a:r>
          </a:p>
          <a:p>
            <a:pPr lvl="1"/>
            <a:r>
              <a:rPr lang="en-US" altLang="en-US"/>
              <a:t>Conference papers</a:t>
            </a:r>
          </a:p>
          <a:p>
            <a:pPr lvl="1"/>
            <a:r>
              <a:rPr lang="en-US" altLang="en-US"/>
              <a:t>Conference paper proposals</a:t>
            </a:r>
          </a:p>
          <a:p>
            <a:pPr lvl="1"/>
            <a:r>
              <a:rPr lang="en-US" altLang="en-US"/>
              <a:t>Reports for policy makers and schools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can you learn about the structure of research report?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Examine the APA heading styles</a:t>
            </a:r>
          </a:p>
          <a:p>
            <a:r>
              <a:rPr lang="en-US" altLang="en-US"/>
              <a:t>Examine the six steps in the research process</a:t>
            </a:r>
          </a:p>
          <a:p>
            <a:r>
              <a:rPr lang="en-US" altLang="en-US"/>
              <a:t>Examine the research questions or hypotheses</a:t>
            </a:r>
          </a:p>
          <a:p>
            <a:r>
              <a:rPr lang="en-US" altLang="en-US"/>
              <a:t>Examine the structures or different types of reports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Structure of Quantitative and Qualitative Proposal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4876800" cy="4419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2800" b="1" u="sng">
                <a:solidFill>
                  <a:schemeClr val="hlink"/>
                </a:solidFill>
              </a:rPr>
              <a:t>Quantitative Format</a:t>
            </a:r>
            <a:endParaRPr lang="en-US" altLang="en-US" sz="2400" b="1" u="sng">
              <a:solidFill>
                <a:schemeClr val="hlink"/>
              </a:solidFill>
            </a:endParaRPr>
          </a:p>
          <a:p>
            <a:pPr algn="ctr"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</a:rPr>
              <a:t>Title page</a:t>
            </a:r>
          </a:p>
          <a:p>
            <a:pPr algn="ctr"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</a:rPr>
              <a:t>Abstract</a:t>
            </a:r>
          </a:p>
          <a:p>
            <a:pPr algn="ctr"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</a:rPr>
              <a:t>Introduction</a:t>
            </a:r>
          </a:p>
          <a:p>
            <a:pPr algn="ctr"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</a:rPr>
              <a:t>Review of the Literature</a:t>
            </a:r>
          </a:p>
          <a:p>
            <a:pPr algn="ctr"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</a:rPr>
              <a:t>Methodology</a:t>
            </a:r>
          </a:p>
          <a:p>
            <a:pPr algn="ctr"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</a:rPr>
              <a:t>Timeline, Budget, and Preliminary Chapter Outline</a:t>
            </a:r>
          </a:p>
          <a:p>
            <a:pPr algn="ctr"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</a:rPr>
              <a:t>References</a:t>
            </a:r>
          </a:p>
          <a:p>
            <a:pPr algn="ctr"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</a:rPr>
              <a:t>Appendices</a:t>
            </a:r>
          </a:p>
          <a:p>
            <a:pPr algn="ctr">
              <a:buFontTx/>
              <a:buNone/>
            </a:pPr>
            <a:r>
              <a:rPr lang="en-US" altLang="en-US" sz="2000">
                <a:solidFill>
                  <a:schemeClr val="hlink"/>
                </a:solidFill>
              </a:rPr>
              <a:t>	</a:t>
            </a:r>
            <a:endParaRPr lang="en-US" altLang="en-US" sz="2000" b="1" u="sng">
              <a:solidFill>
                <a:schemeClr val="hlink"/>
              </a:solidFill>
            </a:endParaRP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295400"/>
            <a:ext cx="4495800" cy="41148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800" b="1" u="sng">
                <a:solidFill>
                  <a:schemeClr val="folHlink"/>
                </a:solidFill>
              </a:rPr>
              <a:t>Qualitative Format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</a:rPr>
              <a:t>Title page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</a:rPr>
              <a:t>Abstract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</a:rPr>
              <a:t>Introduction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</a:rPr>
              <a:t>Procedure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</a:rPr>
              <a:t>Preliminary Findings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</a:rPr>
              <a:t>Anticipated Outcomes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</a:rPr>
              <a:t>Timeline, Budget, and Preliminary Chapter Outline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</a:rPr>
              <a:t>References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</a:rPr>
              <a:t>Appendices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Variations in Structure of a Qualitative Study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713" y="1524000"/>
            <a:ext cx="6132512" cy="4419600"/>
          </a:xfrm>
        </p:spPr>
        <p:txBody>
          <a:bodyPr/>
          <a:lstStyle/>
          <a:p>
            <a:r>
              <a:rPr lang="en-US" altLang="en-US"/>
              <a:t>Scientific model</a:t>
            </a:r>
          </a:p>
          <a:p>
            <a:r>
              <a:rPr lang="en-US" altLang="en-US"/>
              <a:t>Storytelling model</a:t>
            </a:r>
          </a:p>
          <a:p>
            <a:r>
              <a:rPr lang="en-US" altLang="en-US"/>
              <a:t>Thematic model</a:t>
            </a:r>
          </a:p>
          <a:p>
            <a:r>
              <a:rPr lang="en-US" altLang="en-US"/>
              <a:t>Descriptive model</a:t>
            </a:r>
          </a:p>
          <a:p>
            <a:r>
              <a:rPr lang="en-US" altLang="en-US"/>
              <a:t>Theoretical model</a:t>
            </a:r>
          </a:p>
          <a:p>
            <a:r>
              <a:rPr lang="en-US" altLang="en-US"/>
              <a:t>Experimental, alternative, or performance models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Educational Research 2e:  Creswell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How do you write your report in a sensitive and scholarly way?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 non-discriminatory language</a:t>
            </a:r>
          </a:p>
          <a:p>
            <a:pPr lvl="1"/>
            <a:r>
              <a:rPr lang="en-US" altLang="en-US"/>
              <a:t>Level of specificity</a:t>
            </a:r>
          </a:p>
          <a:p>
            <a:pPr lvl="1"/>
            <a:r>
              <a:rPr lang="en-US" altLang="en-US"/>
              <a:t>Labels for people</a:t>
            </a:r>
          </a:p>
          <a:p>
            <a:pPr lvl="1"/>
            <a:r>
              <a:rPr lang="en-US" altLang="en-US"/>
              <a:t>Terms for people in their own language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eswell 2E Spring 2004">
  <a:themeElements>
    <a:clrScheme name="Creswell 2E Spring 2004 3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Creswell 2E Spring 2004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reswell 2E Spring 2004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5">
        <a:dk1>
          <a:srgbClr val="58572B"/>
        </a:dk1>
        <a:lt1>
          <a:srgbClr val="FFFFCC"/>
        </a:lt1>
        <a:dk2>
          <a:srgbClr val="000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E2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6">
        <a:dk1>
          <a:srgbClr val="666699"/>
        </a:dk1>
        <a:lt1>
          <a:srgbClr val="B4BED7"/>
        </a:lt1>
        <a:dk2>
          <a:srgbClr val="FFFFFF"/>
        </a:dk2>
        <a:lt2>
          <a:srgbClr val="3E3E5C"/>
        </a:lt2>
        <a:accent1>
          <a:srgbClr val="E1E1FA"/>
        </a:accent1>
        <a:accent2>
          <a:srgbClr val="008080"/>
        </a:accent2>
        <a:accent3>
          <a:srgbClr val="D6DBE8"/>
        </a:accent3>
        <a:accent4>
          <a:srgbClr val="565682"/>
        </a:accent4>
        <a:accent5>
          <a:srgbClr val="EEEEFC"/>
        </a:accent5>
        <a:accent6>
          <a:srgbClr val="007373"/>
        </a:accent6>
        <a:hlink>
          <a:srgbClr val="3399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7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8A00"/>
        </a:accent6>
        <a:hlink>
          <a:srgbClr val="3366FF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8">
        <a:dk1>
          <a:srgbClr val="00B0DA"/>
        </a:dk1>
        <a:lt1>
          <a:srgbClr val="CCFFCC"/>
        </a:lt1>
        <a:dk2>
          <a:srgbClr val="FFFF99"/>
        </a:dk2>
        <a:lt2>
          <a:srgbClr val="005A58"/>
        </a:lt2>
        <a:accent1>
          <a:srgbClr val="CCECFF"/>
        </a:accent1>
        <a:accent2>
          <a:srgbClr val="6D6FC7"/>
        </a:accent2>
        <a:accent3>
          <a:srgbClr val="E2FFE2"/>
        </a:accent3>
        <a:accent4>
          <a:srgbClr val="0096BA"/>
        </a:accent4>
        <a:accent5>
          <a:srgbClr val="E2F4FF"/>
        </a:accent5>
        <a:accent6>
          <a:srgbClr val="6264B4"/>
        </a:accent6>
        <a:hlink>
          <a:srgbClr val="FF99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9">
        <a:dk1>
          <a:srgbClr val="9E9A00"/>
        </a:dk1>
        <a:lt1>
          <a:srgbClr val="F0FADC"/>
        </a:lt1>
        <a:dk2>
          <a:srgbClr val="000000"/>
        </a:dk2>
        <a:lt2>
          <a:srgbClr val="808080"/>
        </a:lt2>
        <a:accent1>
          <a:srgbClr val="F0FADC"/>
        </a:accent1>
        <a:accent2>
          <a:srgbClr val="9999FF"/>
        </a:accent2>
        <a:accent3>
          <a:srgbClr val="F6FCEB"/>
        </a:accent3>
        <a:accent4>
          <a:srgbClr val="868300"/>
        </a:accent4>
        <a:accent5>
          <a:srgbClr val="F6FCEB"/>
        </a:accent5>
        <a:accent6>
          <a:srgbClr val="8A8AE7"/>
        </a:accent6>
        <a:hlink>
          <a:srgbClr val="0033CC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eswell 2E Spring 2004 10">
        <a:dk1>
          <a:srgbClr val="9E9C4A"/>
        </a:dk1>
        <a:lt1>
          <a:srgbClr val="EBEBC8"/>
        </a:lt1>
        <a:dk2>
          <a:srgbClr val="E3EBF1"/>
        </a:dk2>
        <a:lt2>
          <a:srgbClr val="336699"/>
        </a:lt2>
        <a:accent1>
          <a:srgbClr val="E6EBA0"/>
        </a:accent1>
        <a:accent2>
          <a:srgbClr val="8FA418"/>
        </a:accent2>
        <a:accent3>
          <a:srgbClr val="F3F3E0"/>
        </a:accent3>
        <a:accent4>
          <a:srgbClr val="86853E"/>
        </a:accent4>
        <a:accent5>
          <a:srgbClr val="F0F3CD"/>
        </a:accent5>
        <a:accent6>
          <a:srgbClr val="819415"/>
        </a:accent6>
        <a:hlink>
          <a:srgbClr val="047A55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Creswell 2e Design Template</Template>
  <TotalTime>195</TotalTime>
  <Words>845</Words>
  <Application>Microsoft Office PowerPoint</Application>
  <PresentationFormat>On-screen Show (4:3)</PresentationFormat>
  <Paragraphs>137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Times New Roman</vt:lpstr>
      <vt:lpstr>Creswell 2E Spring 2004</vt:lpstr>
      <vt:lpstr>Custom Design</vt:lpstr>
      <vt:lpstr> Reporting and Evaluating Research </vt:lpstr>
      <vt:lpstr>Key Ideas</vt:lpstr>
      <vt:lpstr>What is a research report?</vt:lpstr>
      <vt:lpstr>Who will receive this report?  The audience for your report</vt:lpstr>
      <vt:lpstr>What are the types of research reports?</vt:lpstr>
      <vt:lpstr>How can you learn about the structure of research report?</vt:lpstr>
      <vt:lpstr>Structure of Quantitative and Qualitative Proposal</vt:lpstr>
      <vt:lpstr>Variations in Structure of a Qualitative Study</vt:lpstr>
      <vt:lpstr>How do you write your report in a sensitive and scholarly way?</vt:lpstr>
      <vt:lpstr>How do you write in a scholarly way?</vt:lpstr>
      <vt:lpstr>How do you evaluate the quality of your research report?</vt:lpstr>
      <vt:lpstr>What are some signs of a poor quantitative research study? </vt:lpstr>
      <vt:lpstr>What are some signs of a poor quantitative research study? </vt:lpstr>
      <vt:lpstr>What are some signs of poor qualitative research?</vt:lpstr>
      <vt:lpstr>What are some qualitative standards to use? Lincoln’s (1995) philosophical criteria</vt:lpstr>
      <vt:lpstr>What are some qualitative standards to use? Creswell’s (1998) procedural criteria</vt:lpstr>
      <vt:lpstr>What are some qualitative standards to use? Richardson’s (2000) participatory advocacy criteria</vt:lpstr>
      <vt:lpstr>What are some process criteria to use for all research?</vt:lpstr>
    </vt:vector>
  </TitlesOfParts>
  <Company>District 86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Hinsdale Township High School</dc:creator>
  <cp:lastModifiedBy>.</cp:lastModifiedBy>
  <cp:revision>23</cp:revision>
  <dcterms:created xsi:type="dcterms:W3CDTF">2001-05-16T02:16:54Z</dcterms:created>
  <dcterms:modified xsi:type="dcterms:W3CDTF">2020-09-30T05:53:33Z</dcterms:modified>
</cp:coreProperties>
</file>