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8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1" r:id="rId32"/>
    <p:sldId id="290" r:id="rId33"/>
    <p:sldId id="287" r:id="rId34"/>
  </p:sldIdLst>
  <p:sldSz cx="9144000" cy="5143500" type="screen16x9"/>
  <p:notesSz cx="9144000" cy="5143500"/>
  <p:embeddedFontLst>
    <p:embeddedFont>
      <p:font typeface="Calibri Light" panose="020F0302020204030204" pitchFamily="34" charset="0"/>
      <p:regular r:id="rId35"/>
      <p:italic r:id="rId36"/>
    </p:embeddedFont>
    <p:embeddedFont>
      <p:font typeface="Tahoma" panose="020B0604030504040204" pitchFamily="3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0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5796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18518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331508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35660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19369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382133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14774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169604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</p:spTree>
    <p:extLst>
      <p:ext uri="{BB962C8B-B14F-4D97-AF65-F5344CB8AC3E}">
        <p14:creationId xmlns:p14="http://schemas.microsoft.com/office/powerpoint/2010/main" val="5245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lang="en-MY" spc="30" smtClean="0"/>
              <a:t>‹#›</a:t>
            </a:fld>
            <a:endParaRPr lang="en-MY" spc="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plagiarism/self-plagiaris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ranker.com/review/melania-trump/1559752?ref=node_name&amp;pos=1&amp;a=0&amp;ltype=n&amp;l=1849799&amp;g=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anker.com/list/high-profile-cases-of-plagiarism/janaegre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abcnews.go.com/Technology/wireStory/dartmouth-college-professor-resigns-plagiarism-claim-578277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nker.com/list/high-profile-cases-of-plagiarism/janaegree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riting.umn.edu/sws/assets/pdf/plagpr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ranker.com/review/britney-spears/631101?ref=node_name&amp;pos=4&amp;a=0&amp;ltype=n&amp;l=1849799&amp;g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nker.com/list/high-profile-cases-of-plagiarism/janaegree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plagiarism/types-of-plagiaris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category/citing-sources/" TargetMode="External"/><Relationship Id="rId2" Type="http://schemas.openxmlformats.org/officeDocument/2006/relationships/hyperlink" Target="https://www.scribbr.com/citing-sources/how-to-paraphra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plagiarism-checker/" TargetMode="External"/><Relationship Id="rId2" Type="http://schemas.openxmlformats.org/officeDocument/2006/relationships/hyperlink" Target="https://www.scribbr.com/citing-sources/how-to-paraphras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citing-sources/in-text-citation-styles/" TargetMode="External"/><Relationship Id="rId2" Type="http://schemas.openxmlformats.org/officeDocument/2006/relationships/hyperlink" Target="https://www.scribbr.com/citing-sources/how-to-quot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citing-sources/how-to-paraphrase/" TargetMode="External"/><Relationship Id="rId2" Type="http://schemas.openxmlformats.org/officeDocument/2006/relationships/hyperlink" Target="https://www.scribbr.com/plagiarism/how-to-avoid-plagiari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citing-sources/citation-styles/" TargetMode="External"/><Relationship Id="rId5" Type="http://schemas.openxmlformats.org/officeDocument/2006/relationships/hyperlink" Target="https://www.scribbr.com/citing-sources/how-to-summarize/" TargetMode="External"/><Relationship Id="rId4" Type="http://schemas.openxmlformats.org/officeDocument/2006/relationships/hyperlink" Target="https://www.scribbr.com/citing-sources/how-to-quo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400110"/>
          </a:xfrm>
        </p:spPr>
        <p:txBody>
          <a:bodyPr>
            <a:normAutofit fontScale="90000"/>
          </a:bodyPr>
          <a:lstStyle/>
          <a:p>
            <a:r>
              <a:rPr lang="en-US" dirty="0"/>
              <a:t>Plagiarism, Similarity 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2825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>
                <a:solidFill>
                  <a:srgbClr val="EB5500"/>
                </a:solidFill>
              </a:rPr>
              <a:t>Global</a:t>
            </a:r>
            <a:r>
              <a:rPr spc="-220" dirty="0">
                <a:solidFill>
                  <a:srgbClr val="EB5500"/>
                </a:solidFill>
              </a:rPr>
              <a:t> </a:t>
            </a:r>
            <a:r>
              <a:rPr spc="75" dirty="0"/>
              <a:t>plagiarism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7231380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30" dirty="0">
                <a:solidFill>
                  <a:srgbClr val="585858"/>
                </a:solidFill>
                <a:latin typeface="Tahoma"/>
                <a:cs typeface="Tahoma"/>
              </a:rPr>
              <a:t>Global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6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Tahoma"/>
                <a:cs typeface="Tahoma"/>
              </a:rPr>
              <a:t>means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using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someone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else’s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EB5500"/>
                </a:solidFill>
                <a:latin typeface="Tahoma"/>
                <a:cs typeface="Tahoma"/>
              </a:rPr>
              <a:t>work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while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B5500"/>
                </a:solidFill>
                <a:latin typeface="Tahoma"/>
                <a:cs typeface="Tahoma"/>
              </a:rPr>
              <a:t>passing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EB5500"/>
                </a:solidFill>
                <a:latin typeface="Tahoma"/>
                <a:cs typeface="Tahoma"/>
              </a:rPr>
              <a:t>it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off</a:t>
            </a:r>
            <a:r>
              <a:rPr sz="1600" spc="-20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EB5500"/>
                </a:solidFill>
                <a:latin typeface="Tahoma"/>
                <a:cs typeface="Tahoma"/>
              </a:rPr>
              <a:t>as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your  </a:t>
            </a:r>
            <a:r>
              <a:rPr sz="1600" spc="-25" dirty="0">
                <a:solidFill>
                  <a:srgbClr val="EB5500"/>
                </a:solidFill>
                <a:latin typeface="Tahoma"/>
                <a:cs typeface="Tahoma"/>
              </a:rPr>
              <a:t>own</a:t>
            </a:r>
            <a:r>
              <a:rPr sz="1600" spc="-2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SzPct val="81250"/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words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EB5500"/>
                </a:solidFill>
                <a:latin typeface="Tahoma"/>
                <a:cs typeface="Tahoma"/>
              </a:rPr>
              <a:t>are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not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yours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therefore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plagiarized.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includes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having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friend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EB5500"/>
                </a:solidFill>
                <a:latin typeface="Tahoma"/>
                <a:cs typeface="Tahoma"/>
              </a:rPr>
              <a:t>or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family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member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EB5500"/>
                </a:solidFill>
                <a:latin typeface="Tahoma"/>
                <a:cs typeface="Tahoma"/>
              </a:rPr>
              <a:t>write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your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EB5500"/>
                </a:solidFill>
                <a:latin typeface="Tahoma"/>
                <a:cs typeface="Tahoma"/>
              </a:rPr>
              <a:t>essay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EB5500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paying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Tahoma"/>
                <a:cs typeface="Tahoma"/>
              </a:rPr>
              <a:t>an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essay.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735" y="666750"/>
            <a:ext cx="742116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>
                <a:solidFill>
                  <a:srgbClr val="EB5500"/>
                </a:solidFill>
              </a:rPr>
              <a:t>Plagiarizing </a:t>
            </a:r>
            <a:r>
              <a:rPr spc="50" dirty="0"/>
              <a:t>yourself</a:t>
            </a:r>
            <a:r>
              <a:rPr spc="-405" dirty="0"/>
              <a:t> </a:t>
            </a:r>
            <a:r>
              <a:rPr spc="50" dirty="0"/>
              <a:t>(</a:t>
            </a:r>
            <a:r>
              <a:rPr spc="50" dirty="0" smtClean="0"/>
              <a:t>self-plagiarism</a:t>
            </a:r>
            <a:r>
              <a:rPr spc="5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3371"/>
            <a:ext cx="7153275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Self-plagiarism</a:t>
            </a:r>
            <a:r>
              <a:rPr sz="1300" spc="-145" dirty="0">
                <a:solidFill>
                  <a:srgbClr val="1C3678"/>
                </a:solidFill>
                <a:latin typeface="Tahoma"/>
                <a:cs typeface="Tahoma"/>
                <a:hlinkClick r:id="rId2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be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tricky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frequently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unintentional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23215" marR="5080" indent="-311150">
              <a:lnSpc>
                <a:spcPct val="114999"/>
              </a:lnSpc>
              <a:spcBef>
                <a:spcPts val="5"/>
              </a:spcBef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There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couple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different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versions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self-plagiarism;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serious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being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turning</a:t>
            </a:r>
            <a:r>
              <a:rPr sz="1300" spc="-13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EB5500"/>
                </a:solidFill>
                <a:latin typeface="Tahoma"/>
                <a:cs typeface="Tahoma"/>
              </a:rPr>
              <a:t>a 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paper</a:t>
            </a:r>
            <a:r>
              <a:rPr sz="13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already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submitted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EB5500"/>
                </a:solidFill>
                <a:latin typeface="Tahoma"/>
                <a:cs typeface="Tahoma"/>
              </a:rPr>
              <a:t>for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grade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to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another</a:t>
            </a:r>
            <a:r>
              <a:rPr sz="1300" spc="-13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EB5500"/>
                </a:solidFill>
                <a:latin typeface="Tahoma"/>
                <a:cs typeface="Tahoma"/>
              </a:rPr>
              <a:t>class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Because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turned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paper</a:t>
            </a:r>
            <a:r>
              <a:rPr sz="13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 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already,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no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longer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original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work.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Self-plagiarism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can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also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occur</a:t>
            </a:r>
            <a:r>
              <a:rPr sz="1300" spc="-12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when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use</a:t>
            </a:r>
            <a:r>
              <a:rPr sz="13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ideas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EB5500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phrases</a:t>
            </a:r>
            <a:r>
              <a:rPr sz="13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your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previous</a:t>
            </a:r>
            <a:r>
              <a:rPr sz="13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papers</a:t>
            </a:r>
            <a:r>
              <a:rPr sz="13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EB5500"/>
                </a:solidFill>
                <a:latin typeface="Tahoma"/>
                <a:cs typeface="Tahoma"/>
              </a:rPr>
              <a:t>or</a:t>
            </a:r>
            <a:endParaRPr sz="13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sz="1300" spc="-20" dirty="0">
                <a:solidFill>
                  <a:srgbClr val="EB5500"/>
                </a:solidFill>
                <a:latin typeface="Tahoma"/>
                <a:cs typeface="Tahoma"/>
              </a:rPr>
              <a:t>assignments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23215" marR="105410" indent="-311150">
              <a:lnSpc>
                <a:spcPts val="1800"/>
              </a:lnSpc>
              <a:spcBef>
                <a:spcPts val="9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35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long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consult</a:t>
            </a:r>
            <a:r>
              <a:rPr sz="13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professors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check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whether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doing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falls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within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institution’s 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policies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,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citing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previous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papers</a:t>
            </a:r>
            <a:r>
              <a:rPr sz="13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have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EB5500"/>
                </a:solidFill>
                <a:latin typeface="Tahoma"/>
                <a:cs typeface="Tahoma"/>
              </a:rPr>
              <a:t>written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not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considered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self-plagiarism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9748"/>
            <a:ext cx="73060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75" dirty="0" smtClean="0"/>
              <a:t>S</a:t>
            </a:r>
            <a:r>
              <a:rPr spc="75" dirty="0" smtClean="0"/>
              <a:t>ource</a:t>
            </a:r>
            <a:r>
              <a:rPr lang="en-US" spc="75" dirty="0" smtClean="0"/>
              <a:t> </a:t>
            </a:r>
            <a:r>
              <a:rPr lang="en-US" spc="50" dirty="0" smtClean="0">
                <a:solidFill>
                  <a:srgbClr val="EB5500"/>
                </a:solidFill>
              </a:rPr>
              <a:t>Citing </a:t>
            </a:r>
            <a:r>
              <a:rPr lang="en-US" spc="105" dirty="0"/>
              <a:t>a</a:t>
            </a:r>
            <a:r>
              <a:rPr lang="en-US" spc="-590" dirty="0"/>
              <a:t> </a:t>
            </a:r>
            <a:r>
              <a:rPr lang="en-US" spc="30" dirty="0"/>
              <a:t>non-existent </a:t>
            </a:r>
            <a:endParaRPr spc="7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718947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You’re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searching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for </a:t>
            </a:r>
            <a:r>
              <a:rPr sz="1600" spc="-35" dirty="0">
                <a:solidFill>
                  <a:srgbClr val="EB5500"/>
                </a:solidFill>
                <a:latin typeface="Tahoma"/>
                <a:cs typeface="Tahoma"/>
              </a:rPr>
              <a:t>a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source </a:t>
            </a:r>
            <a:r>
              <a:rPr sz="1600" spc="35" dirty="0">
                <a:solidFill>
                  <a:srgbClr val="EB5500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EB5500"/>
                </a:solidFill>
                <a:latin typeface="Tahoma"/>
                <a:cs typeface="Tahoma"/>
              </a:rPr>
              <a:t>back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up </a:t>
            </a:r>
            <a:r>
              <a:rPr sz="1600" spc="-35" dirty="0">
                <a:solidFill>
                  <a:srgbClr val="EB5500"/>
                </a:solidFill>
                <a:latin typeface="Tahoma"/>
                <a:cs typeface="Tahoma"/>
              </a:rPr>
              <a:t>a </a:t>
            </a:r>
            <a:r>
              <a:rPr sz="1600" spc="5" dirty="0">
                <a:solidFill>
                  <a:srgbClr val="EB5500"/>
                </a:solidFill>
                <a:latin typeface="Tahoma"/>
                <a:cs typeface="Tahoma"/>
              </a:rPr>
              <a:t>statement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in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your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paper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but </a:t>
            </a:r>
            <a:r>
              <a:rPr sz="1600" spc="5" dirty="0">
                <a:solidFill>
                  <a:srgbClr val="EB5500"/>
                </a:solidFill>
                <a:latin typeface="Tahoma"/>
                <a:cs typeface="Tahoma"/>
              </a:rPr>
              <a:t>are 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unable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EB5500"/>
                </a:solidFill>
                <a:latin typeface="Tahoma"/>
                <a:cs typeface="Tahoma"/>
              </a:rPr>
              <a:t>to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find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EB5500"/>
                </a:solidFill>
                <a:latin typeface="Tahoma"/>
                <a:cs typeface="Tahoma"/>
              </a:rPr>
              <a:t>it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last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thing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should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do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EB5500"/>
                </a:solidFill>
                <a:latin typeface="Tahoma"/>
                <a:cs typeface="Tahoma"/>
              </a:rPr>
              <a:t>make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up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non-existent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source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Tahoma"/>
                <a:cs typeface="Tahoma"/>
              </a:rPr>
              <a:t>or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include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inaccurate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information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about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source.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These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are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also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forms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of 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plagiarism.</a:t>
            </a:r>
            <a:endParaRPr sz="1600">
              <a:latin typeface="Tahoma"/>
              <a:cs typeface="Tahoma"/>
            </a:endParaRPr>
          </a:p>
          <a:p>
            <a:pPr marL="323215" marR="58419" indent="-311150">
              <a:lnSpc>
                <a:spcPct val="114999"/>
              </a:lnSpc>
              <a:buSzPct val="81250"/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600" spc="55" dirty="0">
                <a:solidFill>
                  <a:srgbClr val="585858"/>
                </a:solidFill>
                <a:latin typeface="Tahoma"/>
                <a:cs typeface="Tahoma"/>
              </a:rPr>
              <a:t>By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doing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600" spc="-50" dirty="0">
                <a:solidFill>
                  <a:srgbClr val="EB5500"/>
                </a:solidFill>
                <a:latin typeface="Tahoma"/>
                <a:cs typeface="Tahoma"/>
              </a:rPr>
              <a:t>,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600" spc="-19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B5500"/>
                </a:solidFill>
                <a:latin typeface="Tahoma"/>
                <a:cs typeface="Tahoma"/>
              </a:rPr>
              <a:t>mislead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readers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your</a:t>
            </a:r>
            <a:r>
              <a:rPr sz="16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B5500"/>
                </a:solidFill>
                <a:latin typeface="Tahoma"/>
                <a:cs typeface="Tahoma"/>
              </a:rPr>
              <a:t>paper</a:t>
            </a:r>
            <a:r>
              <a:rPr sz="1600" spc="-13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by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pretending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theory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Tahoma"/>
                <a:cs typeface="Tahoma"/>
              </a:rPr>
              <a:t>or 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statement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supported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by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source.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3"/>
            <a:ext cx="181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/>
              <a:t>Plagiarism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6436995" cy="1656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D03000"/>
                </a:solidFill>
                <a:latin typeface="Tahoma"/>
                <a:cs typeface="Tahoma"/>
              </a:rPr>
              <a:t>word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plagiarism</a:t>
            </a:r>
            <a:r>
              <a:rPr sz="1600" spc="-14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comes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from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Latin</a:t>
            </a:r>
            <a:r>
              <a:rPr sz="1600" spc="-14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D03000"/>
                </a:solidFill>
                <a:latin typeface="Tahoma"/>
                <a:cs typeface="Tahoma"/>
              </a:rPr>
              <a:t>word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D03000"/>
                </a:solidFill>
                <a:latin typeface="Tahoma"/>
                <a:cs typeface="Tahoma"/>
              </a:rPr>
              <a:t>meaning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"kidnapper”</a:t>
            </a:r>
            <a:endParaRPr sz="16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avoidable</a:t>
            </a:r>
            <a:r>
              <a:rPr sz="16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endParaRPr sz="1600" dirty="0">
              <a:latin typeface="Tahoma"/>
              <a:cs typeface="Tahoma"/>
            </a:endParaRPr>
          </a:p>
          <a:p>
            <a:pPr marL="780415" lvl="1" indent="-299085">
              <a:lnSpc>
                <a:spcPct val="100000"/>
              </a:lnSpc>
              <a:spcBef>
                <a:spcPts val="890"/>
              </a:spcBef>
              <a:buSzPct val="68750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Understand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what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endParaRPr sz="1600" dirty="0">
              <a:latin typeface="Tahoma"/>
              <a:cs typeface="Tahoma"/>
            </a:endParaRPr>
          </a:p>
          <a:p>
            <a:pPr marL="780415" lvl="1" indent="-299085">
              <a:lnSpc>
                <a:spcPct val="100000"/>
              </a:lnSpc>
              <a:spcBef>
                <a:spcPts val="890"/>
              </a:spcBef>
              <a:buSzPct val="68750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Understand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what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citation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endParaRPr sz="1600" dirty="0">
              <a:latin typeface="Tahoma"/>
              <a:cs typeface="Tahoma"/>
            </a:endParaRPr>
          </a:p>
          <a:p>
            <a:pPr marL="780415" lvl="1" indent="-299085">
              <a:lnSpc>
                <a:spcPct val="100000"/>
              </a:lnSpc>
              <a:spcBef>
                <a:spcPts val="885"/>
              </a:spcBef>
              <a:buSzPct val="68750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Look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at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writing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like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reader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does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4836" y="4279391"/>
            <a:ext cx="5058156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3"/>
            <a:ext cx="397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/>
              <a:t>Plagiarism</a:t>
            </a:r>
            <a:r>
              <a:rPr sz="2800" spc="-150" dirty="0"/>
              <a:t> </a:t>
            </a:r>
            <a:r>
              <a:rPr sz="2800" spc="655" dirty="0"/>
              <a:t>–</a:t>
            </a:r>
            <a:r>
              <a:rPr sz="2800" spc="-185" dirty="0"/>
              <a:t> </a:t>
            </a:r>
            <a:r>
              <a:rPr sz="2800" spc="140" dirty="0"/>
              <a:t>What</a:t>
            </a:r>
            <a:r>
              <a:rPr sz="2800" spc="-165" dirty="0"/>
              <a:t> </a:t>
            </a:r>
            <a:r>
              <a:rPr sz="2800" spc="30" dirty="0"/>
              <a:t>is</a:t>
            </a:r>
            <a:r>
              <a:rPr sz="2800" spc="-190" dirty="0"/>
              <a:t> </a:t>
            </a:r>
            <a:r>
              <a:rPr sz="2800" spc="-15" dirty="0"/>
              <a:t>it?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649541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Submitting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paper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didn’t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write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yourself</a:t>
            </a:r>
            <a:r>
              <a:rPr sz="1600" spc="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Cheating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Copying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from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sources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pretending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Tahoma"/>
                <a:cs typeface="Tahoma"/>
              </a:rPr>
              <a:t>wrote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yourself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Cheating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Using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source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saying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different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source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Cheating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30" dirty="0">
                <a:solidFill>
                  <a:srgbClr val="D03000"/>
                </a:solidFill>
                <a:latin typeface="Tahoma"/>
                <a:cs typeface="Tahoma"/>
              </a:rPr>
              <a:t>You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D03000"/>
                </a:solidFill>
                <a:latin typeface="Tahoma"/>
                <a:cs typeface="Tahoma"/>
              </a:rPr>
              <a:t>use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author’s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ideas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D03000"/>
                </a:solidFill>
                <a:latin typeface="Tahoma"/>
                <a:cs typeface="Tahoma"/>
              </a:rPr>
              <a:t>and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words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D03000"/>
                </a:solidFill>
                <a:latin typeface="Tahoma"/>
                <a:cs typeface="Tahoma"/>
              </a:rPr>
              <a:t>without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giving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author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D03000"/>
                </a:solidFill>
                <a:latin typeface="Tahoma"/>
                <a:cs typeface="Tahoma"/>
              </a:rPr>
              <a:t>credit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001F5F"/>
                </a:solidFill>
                <a:latin typeface="Tahoma"/>
                <a:cs typeface="Tahoma"/>
              </a:rPr>
              <a:t>This</a:t>
            </a:r>
            <a:r>
              <a:rPr sz="1600" spc="-1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ahoma"/>
                <a:cs typeface="Tahoma"/>
              </a:rPr>
              <a:t>main</a:t>
            </a:r>
            <a:r>
              <a:rPr sz="1600" spc="-1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1F5F"/>
                </a:solidFill>
                <a:latin typeface="Tahoma"/>
                <a:cs typeface="Tahoma"/>
              </a:rPr>
              <a:t>source</a:t>
            </a:r>
            <a:r>
              <a:rPr sz="1600" spc="-1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1F5F"/>
                </a:solidFill>
                <a:latin typeface="Tahoma"/>
                <a:cs typeface="Tahoma"/>
              </a:rPr>
              <a:t>plagiarism!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Confusing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–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even</a:t>
            </a:r>
            <a:r>
              <a:rPr sz="1600" spc="-19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D03000"/>
                </a:solidFill>
                <a:latin typeface="Tahoma"/>
                <a:cs typeface="Tahoma"/>
              </a:rPr>
              <a:t>for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professionals!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534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>
                <a:solidFill>
                  <a:srgbClr val="EB5500"/>
                </a:solidFill>
              </a:rPr>
              <a:t>Talking</a:t>
            </a:r>
            <a:r>
              <a:rPr spc="-195" dirty="0">
                <a:solidFill>
                  <a:srgbClr val="EB5500"/>
                </a:solidFill>
              </a:rPr>
              <a:t> </a:t>
            </a:r>
            <a:r>
              <a:rPr spc="35" dirty="0"/>
              <a:t>to</a:t>
            </a:r>
            <a:r>
              <a:rPr spc="-180" dirty="0"/>
              <a:t> </a:t>
            </a:r>
            <a:r>
              <a:rPr spc="30" dirty="0"/>
              <a:t>your</a:t>
            </a:r>
            <a:r>
              <a:rPr spc="-204" dirty="0"/>
              <a:t> </a:t>
            </a:r>
            <a:r>
              <a:rPr spc="30" dirty="0"/>
              <a:t>reader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7353300" cy="22694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5" dirty="0">
                <a:solidFill>
                  <a:srgbClr val="D03000"/>
                </a:solidFill>
                <a:latin typeface="Tahoma"/>
                <a:cs typeface="Tahoma"/>
              </a:rPr>
              <a:t>Make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clear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who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said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what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Sometimes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you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D03000"/>
                </a:solidFill>
                <a:latin typeface="Tahoma"/>
                <a:cs typeface="Tahoma"/>
              </a:rPr>
              <a:t>use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exact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D03000"/>
                </a:solidFill>
                <a:latin typeface="Tahoma"/>
                <a:cs typeface="Tahoma"/>
              </a:rPr>
              <a:t>same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words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D03000"/>
                </a:solidFill>
                <a:latin typeface="Tahoma"/>
                <a:cs typeface="Tahoma"/>
              </a:rPr>
              <a:t>as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author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Sometimes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you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paraphrase</a:t>
            </a:r>
            <a:r>
              <a:rPr sz="1600" spc="-14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author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45" dirty="0">
                <a:solidFill>
                  <a:srgbClr val="D03000"/>
                </a:solidFill>
                <a:latin typeface="Tahoma"/>
                <a:cs typeface="Tahoma"/>
              </a:rPr>
              <a:t>But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D03000"/>
                </a:solidFill>
                <a:latin typeface="Tahoma"/>
                <a:cs typeface="Tahoma"/>
              </a:rPr>
              <a:t>always,</a:t>
            </a:r>
            <a:r>
              <a:rPr sz="1600" spc="-15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you</a:t>
            </a:r>
            <a:r>
              <a:rPr sz="1600" spc="-19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make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D03000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clear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which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words/thoughts</a:t>
            </a:r>
            <a:r>
              <a:rPr sz="1600" spc="-19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are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author’s,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which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are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yours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1C3678"/>
                </a:solidFill>
                <a:latin typeface="Tahoma"/>
                <a:cs typeface="Tahoma"/>
              </a:rPr>
              <a:t>Readers</a:t>
            </a:r>
            <a:r>
              <a:rPr sz="1600" spc="-175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1C3678"/>
                </a:solidFill>
                <a:latin typeface="Tahoma"/>
                <a:cs typeface="Tahoma"/>
              </a:rPr>
              <a:t>understand</a:t>
            </a:r>
            <a:r>
              <a:rPr sz="1600" spc="-16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1C3678"/>
                </a:solidFill>
                <a:latin typeface="Tahoma"/>
                <a:cs typeface="Tahoma"/>
              </a:rPr>
              <a:t>because</a:t>
            </a:r>
            <a:r>
              <a:rPr sz="1600" spc="-155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1C3678"/>
                </a:solidFill>
                <a:latin typeface="Tahoma"/>
                <a:cs typeface="Tahoma"/>
              </a:rPr>
              <a:t>you</a:t>
            </a:r>
            <a:r>
              <a:rPr sz="1600" spc="-165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1C3678"/>
                </a:solidFill>
                <a:latin typeface="Tahoma"/>
                <a:cs typeface="Tahoma"/>
              </a:rPr>
              <a:t>follow</a:t>
            </a:r>
            <a:r>
              <a:rPr sz="1600" spc="-17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C3678"/>
                </a:solidFill>
                <a:latin typeface="Tahoma"/>
                <a:cs typeface="Tahoma"/>
              </a:rPr>
              <a:t>certain</a:t>
            </a:r>
            <a:r>
              <a:rPr sz="1600" spc="-18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1C3678"/>
                </a:solidFill>
                <a:latin typeface="Tahoma"/>
                <a:cs typeface="Tahoma"/>
              </a:rPr>
              <a:t>conventions</a:t>
            </a:r>
            <a:r>
              <a:rPr sz="1600" spc="-16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1C3678"/>
                </a:solidFill>
                <a:latin typeface="Tahoma"/>
                <a:cs typeface="Tahoma"/>
              </a:rPr>
              <a:t>(agreed</a:t>
            </a:r>
            <a:r>
              <a:rPr sz="1600" spc="-185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1C3678"/>
                </a:solidFill>
                <a:latin typeface="Tahoma"/>
                <a:cs typeface="Tahoma"/>
              </a:rPr>
              <a:t>upon</a:t>
            </a:r>
            <a:r>
              <a:rPr sz="1600" spc="-19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1C3678"/>
                </a:solidFill>
                <a:latin typeface="Tahoma"/>
                <a:cs typeface="Tahoma"/>
              </a:rPr>
              <a:t>ways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85"/>
              </a:spcBef>
            </a:pPr>
            <a:r>
              <a:rPr sz="1600" spc="20" dirty="0">
                <a:solidFill>
                  <a:srgbClr val="1C3678"/>
                </a:solidFill>
                <a:latin typeface="Tahoma"/>
                <a:cs typeface="Tahoma"/>
              </a:rPr>
              <a:t>of </a:t>
            </a:r>
            <a:r>
              <a:rPr sz="1600" dirty="0">
                <a:solidFill>
                  <a:srgbClr val="1C3678"/>
                </a:solidFill>
                <a:latin typeface="Tahoma"/>
                <a:cs typeface="Tahoma"/>
              </a:rPr>
              <a:t>doing</a:t>
            </a:r>
            <a:r>
              <a:rPr sz="1600" spc="-405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1C3678"/>
                </a:solidFill>
                <a:latin typeface="Tahoma"/>
                <a:cs typeface="Tahoma"/>
              </a:rPr>
              <a:t>things)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2251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>
                <a:solidFill>
                  <a:srgbClr val="EB5500"/>
                </a:solidFill>
              </a:rPr>
              <a:t>Writing</a:t>
            </a:r>
            <a:r>
              <a:rPr spc="-250" dirty="0">
                <a:solidFill>
                  <a:srgbClr val="EB5500"/>
                </a:solidFill>
              </a:rPr>
              <a:t> </a:t>
            </a:r>
            <a:r>
              <a:rPr spc="55" dirty="0"/>
              <a:t>conventions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56840"/>
            <a:ext cx="437451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11150">
              <a:lnSpc>
                <a:spcPts val="1920"/>
              </a:lnSpc>
              <a:spcBef>
                <a:spcPts val="9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40" dirty="0">
                <a:solidFill>
                  <a:srgbClr val="D03000"/>
                </a:solidFill>
                <a:latin typeface="Tahoma"/>
                <a:cs typeface="Tahoma"/>
              </a:rPr>
              <a:t>When</a:t>
            </a:r>
            <a:r>
              <a:rPr sz="1600" spc="-204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borrowing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author’s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exact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D03000"/>
                </a:solidFill>
                <a:latin typeface="Tahoma"/>
                <a:cs typeface="Tahoma"/>
              </a:rPr>
              <a:t>same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words</a:t>
            </a:r>
            <a:endParaRPr sz="1600">
              <a:latin typeface="Tahoma"/>
              <a:cs typeface="Tahoma"/>
            </a:endParaRPr>
          </a:p>
          <a:p>
            <a:pPr marL="780415" lvl="1" indent="-299085">
              <a:lnSpc>
                <a:spcPts val="1680"/>
              </a:lnSpc>
              <a:buClr>
                <a:srgbClr val="585858"/>
              </a:buClr>
              <a:buSzPct val="78571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400" spc="50" dirty="0">
                <a:solidFill>
                  <a:srgbClr val="001F5F"/>
                </a:solidFill>
                <a:latin typeface="Tahoma"/>
                <a:cs typeface="Tahoma"/>
              </a:rPr>
              <a:t>Cite</a:t>
            </a:r>
            <a:r>
              <a:rPr sz="1400" spc="-1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Tahoma"/>
                <a:cs typeface="Tahoma"/>
              </a:rPr>
              <a:t>your</a:t>
            </a:r>
            <a:r>
              <a:rPr sz="1400" spc="-1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001F5F"/>
                </a:solidFill>
                <a:latin typeface="Tahoma"/>
                <a:cs typeface="Tahoma"/>
              </a:rPr>
              <a:t>author</a:t>
            </a:r>
            <a:endParaRPr sz="1400">
              <a:latin typeface="Tahoma"/>
              <a:cs typeface="Tahoma"/>
            </a:endParaRPr>
          </a:p>
          <a:p>
            <a:pPr marL="780415" lvl="1" indent="-299085">
              <a:lnSpc>
                <a:spcPct val="100000"/>
              </a:lnSpc>
              <a:buClr>
                <a:srgbClr val="585858"/>
              </a:buClr>
              <a:buSzPct val="78571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400" spc="25" dirty="0">
                <a:solidFill>
                  <a:srgbClr val="001F5F"/>
                </a:solidFill>
                <a:latin typeface="Tahoma"/>
                <a:cs typeface="Tahoma"/>
              </a:rPr>
              <a:t>Use</a:t>
            </a:r>
            <a:r>
              <a:rPr sz="1400" spc="-1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001F5F"/>
                </a:solidFill>
                <a:latin typeface="Tahoma"/>
                <a:cs typeface="Tahoma"/>
              </a:rPr>
              <a:t>quotation</a:t>
            </a:r>
            <a:r>
              <a:rPr sz="1400" spc="-1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1F5F"/>
                </a:solidFill>
                <a:latin typeface="Tahoma"/>
                <a:cs typeface="Tahoma"/>
              </a:rPr>
              <a:t>marks</a:t>
            </a:r>
            <a:r>
              <a:rPr sz="1400" spc="-1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001F5F"/>
                </a:solidFill>
                <a:latin typeface="Tahoma"/>
                <a:cs typeface="Tahoma"/>
              </a:rPr>
              <a:t>around</a:t>
            </a:r>
            <a:r>
              <a:rPr sz="1400" spc="-17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Tahoma"/>
                <a:cs typeface="Tahoma"/>
              </a:rPr>
              <a:t>borrowed</a:t>
            </a:r>
            <a:r>
              <a:rPr sz="1400" spc="-1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001F5F"/>
                </a:solidFill>
                <a:latin typeface="Tahoma"/>
                <a:cs typeface="Tahoma"/>
              </a:rPr>
              <a:t>words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Wingdings"/>
              <a:buChar char=""/>
            </a:pPr>
            <a:endParaRPr sz="15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Even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when</a:t>
            </a:r>
            <a:r>
              <a:rPr sz="1600" spc="-20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paraphrasing</a:t>
            </a:r>
            <a:r>
              <a:rPr sz="1600" spc="-14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author’s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information</a:t>
            </a:r>
            <a:endParaRPr sz="1600">
              <a:latin typeface="Tahoma"/>
              <a:cs typeface="Tahoma"/>
            </a:endParaRPr>
          </a:p>
          <a:p>
            <a:pPr marL="780415" lvl="1" indent="-299085">
              <a:lnSpc>
                <a:spcPct val="100000"/>
              </a:lnSpc>
              <a:buClr>
                <a:srgbClr val="585858"/>
              </a:buClr>
              <a:buSzPct val="78571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400" spc="50" dirty="0">
                <a:solidFill>
                  <a:srgbClr val="001F5F"/>
                </a:solidFill>
                <a:latin typeface="Tahoma"/>
                <a:cs typeface="Tahoma"/>
              </a:rPr>
              <a:t>Cite</a:t>
            </a:r>
            <a:r>
              <a:rPr sz="1400" spc="-1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Tahoma"/>
                <a:cs typeface="Tahoma"/>
              </a:rPr>
              <a:t>your</a:t>
            </a:r>
            <a:r>
              <a:rPr sz="1400" spc="-1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001F5F"/>
                </a:solidFill>
                <a:latin typeface="Tahoma"/>
                <a:cs typeface="Tahoma"/>
              </a:rPr>
              <a:t>author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Wingdings"/>
              <a:buChar char=""/>
            </a:pPr>
            <a:endParaRPr sz="1550">
              <a:latin typeface="Tahoma"/>
              <a:cs typeface="Tahoma"/>
            </a:endParaRPr>
          </a:p>
          <a:p>
            <a:pPr marL="323215" indent="-311150">
              <a:lnSpc>
                <a:spcPts val="1920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Always,</a:t>
            </a:r>
            <a:r>
              <a:rPr sz="1600" spc="-15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when</a:t>
            </a:r>
            <a:r>
              <a:rPr sz="1600" spc="-19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reporting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author’s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information</a:t>
            </a:r>
            <a:endParaRPr sz="1600">
              <a:latin typeface="Tahoma"/>
              <a:cs typeface="Tahoma"/>
            </a:endParaRPr>
          </a:p>
          <a:p>
            <a:pPr marL="780415" lvl="1" indent="-299085">
              <a:lnSpc>
                <a:spcPts val="1680"/>
              </a:lnSpc>
              <a:buClr>
                <a:srgbClr val="585858"/>
              </a:buClr>
              <a:buSzPct val="78571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400" spc="50" dirty="0">
                <a:solidFill>
                  <a:srgbClr val="001F5F"/>
                </a:solidFill>
                <a:latin typeface="Tahoma"/>
                <a:cs typeface="Tahoma"/>
              </a:rPr>
              <a:t>Cite</a:t>
            </a:r>
            <a:r>
              <a:rPr sz="1400" spc="-1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Tahoma"/>
                <a:cs typeface="Tahoma"/>
              </a:rPr>
              <a:t>your</a:t>
            </a:r>
            <a:r>
              <a:rPr sz="1400" spc="-19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001F5F"/>
                </a:solidFill>
                <a:latin typeface="Tahoma"/>
                <a:cs typeface="Tahoma"/>
              </a:rPr>
              <a:t>author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26854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EB5500"/>
                </a:solidFill>
              </a:rPr>
              <a:t>Cite </a:t>
            </a:r>
            <a:r>
              <a:rPr spc="30" dirty="0"/>
              <a:t>your</a:t>
            </a:r>
            <a:r>
              <a:rPr spc="-400" dirty="0"/>
              <a:t> </a:t>
            </a:r>
            <a:r>
              <a:rPr dirty="0"/>
              <a:t>author!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6932930" cy="25501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Cite?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Tahoma"/>
                <a:cs typeface="Tahoma"/>
              </a:rPr>
              <a:t>What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does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“cite”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85858"/>
                </a:solidFill>
                <a:latin typeface="Tahoma"/>
                <a:cs typeface="Tahoma"/>
              </a:rPr>
              <a:t>mean?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b="1" spc="70" dirty="0">
                <a:solidFill>
                  <a:srgbClr val="001F5F"/>
                </a:solidFill>
                <a:latin typeface="Calibri"/>
                <a:cs typeface="Calibri"/>
              </a:rPr>
              <a:t>According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1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001F5F"/>
                </a:solidFill>
                <a:latin typeface="Calibri"/>
                <a:cs typeface="Calibri"/>
              </a:rPr>
              <a:t>President</a:t>
            </a:r>
            <a:r>
              <a:rPr sz="16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001F5F"/>
                </a:solidFill>
                <a:latin typeface="Calibri"/>
                <a:cs typeface="Calibri"/>
              </a:rPr>
              <a:t>Obama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,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Tahoma"/>
                <a:cs typeface="Tahoma"/>
              </a:rPr>
              <a:t>economy…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b="1" spc="120" dirty="0">
                <a:solidFill>
                  <a:srgbClr val="001F5F"/>
                </a:solidFill>
                <a:latin typeface="Calibri"/>
                <a:cs typeface="Calibri"/>
              </a:rPr>
              <a:t>He</a:t>
            </a:r>
            <a:r>
              <a:rPr sz="16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Tahoma"/>
                <a:cs typeface="Tahoma"/>
              </a:rPr>
              <a:t>goes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on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585858"/>
                </a:solidFill>
                <a:latin typeface="Tahoma"/>
                <a:cs typeface="Tahoma"/>
              </a:rPr>
              <a:t>say…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b="1" spc="80" dirty="0">
                <a:solidFill>
                  <a:srgbClr val="001F5F"/>
                </a:solidFill>
                <a:latin typeface="Calibri"/>
                <a:cs typeface="Calibri"/>
              </a:rPr>
              <a:t>Lee</a:t>
            </a:r>
            <a:r>
              <a:rPr sz="16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001F5F"/>
                </a:solidFill>
                <a:latin typeface="Calibri"/>
                <a:cs typeface="Calibri"/>
              </a:rPr>
              <a:t>(2007)</a:t>
            </a:r>
            <a:r>
              <a:rPr sz="16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argues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inflation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will…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army’s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actions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were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“incomprehensible</a:t>
            </a:r>
            <a:r>
              <a:rPr sz="1600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reprehensible”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01F5F"/>
                </a:solidFill>
                <a:latin typeface="Calibri"/>
                <a:cs typeface="Calibri"/>
              </a:rPr>
              <a:t>(Adams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10" dirty="0">
                <a:solidFill>
                  <a:srgbClr val="001F5F"/>
                </a:solidFill>
                <a:latin typeface="Calibri"/>
                <a:cs typeface="Calibri"/>
              </a:rPr>
              <a:t>&amp;</a:t>
            </a:r>
            <a:endParaRPr sz="16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b="1" spc="40" dirty="0">
                <a:solidFill>
                  <a:srgbClr val="001F5F"/>
                </a:solidFill>
                <a:latin typeface="Calibri"/>
                <a:cs typeface="Calibri"/>
              </a:rPr>
              <a:t>Morten,</a:t>
            </a:r>
            <a:r>
              <a:rPr sz="16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001F5F"/>
                </a:solidFill>
                <a:latin typeface="Calibri"/>
                <a:cs typeface="Calibri"/>
              </a:rPr>
              <a:t>232).</a:t>
            </a:r>
            <a:endParaRPr sz="160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65" dirty="0">
                <a:solidFill>
                  <a:srgbClr val="585858"/>
                </a:solidFill>
                <a:latin typeface="Tahoma"/>
                <a:cs typeface="Tahoma"/>
              </a:rPr>
              <a:t>All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D03000"/>
                </a:solidFill>
                <a:latin typeface="Calibri"/>
                <a:cs typeface="Calibri"/>
              </a:rPr>
              <a:t>bold</a:t>
            </a:r>
            <a:r>
              <a:rPr sz="1600" b="1" spc="-40" dirty="0">
                <a:solidFill>
                  <a:srgbClr val="D03000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D03000"/>
                </a:solidFill>
                <a:latin typeface="Calibri"/>
                <a:cs typeface="Calibri"/>
              </a:rPr>
              <a:t>words</a:t>
            </a:r>
            <a:r>
              <a:rPr sz="1600" b="1" spc="-35" dirty="0">
                <a:solidFill>
                  <a:srgbClr val="D03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above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examples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citation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Wingdings"/>
              <a:buChar char=""/>
            </a:pPr>
            <a:endParaRPr sz="20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Different</a:t>
            </a:r>
            <a:r>
              <a:rPr sz="1600" spc="-19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001F5F"/>
                </a:solidFill>
                <a:latin typeface="Tahoma"/>
                <a:cs typeface="Tahoma"/>
              </a:rPr>
              <a:t>journals/conferences</a:t>
            </a:r>
            <a:r>
              <a:rPr sz="1600" spc="-1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Tahoma"/>
                <a:cs typeface="Tahoma"/>
              </a:rPr>
              <a:t>and</a:t>
            </a:r>
            <a:r>
              <a:rPr sz="1600" spc="-17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1F5F"/>
                </a:solidFill>
                <a:latin typeface="Tahoma"/>
                <a:cs typeface="Tahoma"/>
              </a:rPr>
              <a:t>dissertations</a:t>
            </a:r>
            <a:r>
              <a:rPr sz="1600" spc="1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001F5F"/>
                </a:solidFill>
                <a:latin typeface="Tahoma"/>
                <a:cs typeface="Tahoma"/>
              </a:rPr>
              <a:t>require</a:t>
            </a:r>
            <a:r>
              <a:rPr sz="1600" spc="-1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different</a:t>
            </a:r>
            <a:r>
              <a:rPr sz="1600" spc="-19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citation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spc="10" dirty="0">
                <a:solidFill>
                  <a:srgbClr val="001F5F"/>
                </a:solidFill>
                <a:latin typeface="Tahoma"/>
                <a:cs typeface="Tahoma"/>
              </a:rPr>
              <a:t>styles</a:t>
            </a:r>
            <a:r>
              <a:rPr sz="1600" spc="-1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1F5F"/>
                </a:solidFill>
                <a:latin typeface="Tahoma"/>
                <a:cs typeface="Tahoma"/>
              </a:rPr>
              <a:t>–</a:t>
            </a:r>
            <a:r>
              <a:rPr sz="1600" spc="-1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look</a:t>
            </a:r>
            <a:r>
              <a:rPr sz="1600" spc="-1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001F5F"/>
                </a:solidFill>
                <a:latin typeface="Tahoma"/>
                <a:cs typeface="Tahoma"/>
              </a:rPr>
              <a:t>your</a:t>
            </a:r>
            <a:r>
              <a:rPr sz="1600" spc="-1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001F5F"/>
                </a:solidFill>
                <a:latin typeface="Tahoma"/>
                <a:cs typeface="Tahoma"/>
              </a:rPr>
              <a:t>citation</a:t>
            </a:r>
            <a:r>
              <a:rPr sz="1600" spc="-1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001F5F"/>
                </a:solidFill>
                <a:latin typeface="Tahoma"/>
                <a:cs typeface="Tahoma"/>
              </a:rPr>
              <a:t>style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53447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What</a:t>
            </a:r>
            <a:r>
              <a:rPr spc="-185" dirty="0"/>
              <a:t> </a:t>
            </a:r>
            <a:r>
              <a:rPr spc="20" dirty="0"/>
              <a:t>are</a:t>
            </a:r>
            <a:r>
              <a:rPr spc="-185" dirty="0"/>
              <a:t> </a:t>
            </a:r>
            <a:r>
              <a:rPr spc="70" dirty="0"/>
              <a:t>you</a:t>
            </a:r>
            <a:r>
              <a:rPr spc="-165" dirty="0"/>
              <a:t> </a:t>
            </a:r>
            <a:r>
              <a:rPr spc="60" dirty="0">
                <a:solidFill>
                  <a:srgbClr val="EB5500"/>
                </a:solidFill>
              </a:rPr>
              <a:t>telling</a:t>
            </a:r>
            <a:r>
              <a:rPr spc="-165" dirty="0">
                <a:solidFill>
                  <a:srgbClr val="EB5500"/>
                </a:solidFill>
              </a:rPr>
              <a:t> </a:t>
            </a:r>
            <a:r>
              <a:rPr spc="30" dirty="0">
                <a:solidFill>
                  <a:srgbClr val="EB5500"/>
                </a:solidFill>
              </a:rPr>
              <a:t>your</a:t>
            </a:r>
            <a:r>
              <a:rPr spc="-180" dirty="0">
                <a:solidFill>
                  <a:srgbClr val="EB5500"/>
                </a:solidFill>
              </a:rPr>
              <a:t> </a:t>
            </a:r>
            <a:r>
              <a:rPr spc="45" dirty="0">
                <a:solidFill>
                  <a:srgbClr val="EB5500"/>
                </a:solidFill>
              </a:rPr>
              <a:t>reader?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21</a:t>
            </a:r>
          </a:p>
        </p:txBody>
      </p:sp>
      <p:sp>
        <p:nvSpPr>
          <p:cNvPr id="3" name="object 3"/>
          <p:cNvSpPr/>
          <p:nvPr/>
        </p:nvSpPr>
        <p:spPr>
          <a:xfrm>
            <a:off x="729995" y="1999488"/>
            <a:ext cx="6557772" cy="221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53447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What</a:t>
            </a:r>
            <a:r>
              <a:rPr spc="-185" dirty="0"/>
              <a:t> </a:t>
            </a:r>
            <a:r>
              <a:rPr spc="20" dirty="0"/>
              <a:t>are</a:t>
            </a:r>
            <a:r>
              <a:rPr spc="-185" dirty="0"/>
              <a:t> </a:t>
            </a:r>
            <a:r>
              <a:rPr spc="70" dirty="0"/>
              <a:t>you</a:t>
            </a:r>
            <a:r>
              <a:rPr spc="-165" dirty="0"/>
              <a:t> </a:t>
            </a:r>
            <a:r>
              <a:rPr spc="60" dirty="0">
                <a:solidFill>
                  <a:srgbClr val="EB5500"/>
                </a:solidFill>
              </a:rPr>
              <a:t>telling</a:t>
            </a:r>
            <a:r>
              <a:rPr spc="-165" dirty="0">
                <a:solidFill>
                  <a:srgbClr val="EB5500"/>
                </a:solidFill>
              </a:rPr>
              <a:t> </a:t>
            </a:r>
            <a:r>
              <a:rPr spc="30" dirty="0">
                <a:solidFill>
                  <a:srgbClr val="EB5500"/>
                </a:solidFill>
              </a:rPr>
              <a:t>your</a:t>
            </a:r>
            <a:r>
              <a:rPr spc="-180" dirty="0">
                <a:solidFill>
                  <a:srgbClr val="EB5500"/>
                </a:solidFill>
              </a:rPr>
              <a:t> </a:t>
            </a:r>
            <a:r>
              <a:rPr spc="45" dirty="0">
                <a:solidFill>
                  <a:srgbClr val="EB5500"/>
                </a:solidFill>
              </a:rPr>
              <a:t>reader?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3271875"/>
            <a:ext cx="6882130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50"/>
              </a:spcBef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400" spc="5" dirty="0">
                <a:solidFill>
                  <a:srgbClr val="585858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50"/>
              </a:spcBef>
              <a:buClr>
                <a:srgbClr val="585858"/>
              </a:buClr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400" dirty="0">
                <a:solidFill>
                  <a:srgbClr val="D03000"/>
                </a:solidFill>
                <a:latin typeface="Tahoma"/>
                <a:cs typeface="Tahoma"/>
              </a:rPr>
              <a:t>The</a:t>
            </a:r>
            <a:r>
              <a:rPr sz="14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D03000"/>
                </a:solidFill>
                <a:latin typeface="Tahoma"/>
                <a:cs typeface="Tahoma"/>
              </a:rPr>
              <a:t>link</a:t>
            </a:r>
            <a:r>
              <a:rPr sz="14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D03000"/>
                </a:solidFill>
                <a:latin typeface="Tahoma"/>
                <a:cs typeface="Tahoma"/>
              </a:rPr>
              <a:t>between</a:t>
            </a:r>
            <a:r>
              <a:rPr sz="1400" spc="-15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D03000"/>
                </a:solidFill>
                <a:latin typeface="Tahoma"/>
                <a:cs typeface="Tahoma"/>
              </a:rPr>
              <a:t>cell</a:t>
            </a:r>
            <a:r>
              <a:rPr sz="1400" spc="-16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D03000"/>
                </a:solidFill>
                <a:latin typeface="Tahoma"/>
                <a:cs typeface="Tahoma"/>
              </a:rPr>
              <a:t>phone</a:t>
            </a:r>
            <a:r>
              <a:rPr sz="14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03000"/>
                </a:solidFill>
                <a:latin typeface="Tahoma"/>
                <a:cs typeface="Tahoma"/>
              </a:rPr>
              <a:t>use</a:t>
            </a:r>
            <a:r>
              <a:rPr sz="14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D03000"/>
                </a:solidFill>
                <a:latin typeface="Tahoma"/>
                <a:cs typeface="Tahoma"/>
              </a:rPr>
              <a:t>and</a:t>
            </a:r>
            <a:r>
              <a:rPr sz="1400" spc="-16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D03000"/>
                </a:solidFill>
                <a:latin typeface="Tahoma"/>
                <a:cs typeface="Tahoma"/>
              </a:rPr>
              <a:t>grade</a:t>
            </a:r>
            <a:r>
              <a:rPr sz="1400" spc="-15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D03000"/>
                </a:solidFill>
                <a:latin typeface="Tahoma"/>
                <a:cs typeface="Tahoma"/>
              </a:rPr>
              <a:t>point</a:t>
            </a:r>
            <a:r>
              <a:rPr sz="14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03000"/>
                </a:solidFill>
                <a:latin typeface="Tahoma"/>
                <a:cs typeface="Tahoma"/>
              </a:rPr>
              <a:t>average</a:t>
            </a:r>
            <a:r>
              <a:rPr sz="1400" spc="-14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D03000"/>
                </a:solidFill>
                <a:latin typeface="Tahoma"/>
                <a:cs typeface="Tahoma"/>
              </a:rPr>
              <a:t>needs</a:t>
            </a:r>
            <a:r>
              <a:rPr sz="1400" spc="-14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D03000"/>
                </a:solidFill>
                <a:latin typeface="Tahoma"/>
                <a:cs typeface="Tahoma"/>
              </a:rPr>
              <a:t>further</a:t>
            </a:r>
            <a:r>
              <a:rPr sz="14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03000"/>
                </a:solidFill>
                <a:latin typeface="Tahoma"/>
                <a:cs typeface="Tahoma"/>
              </a:rPr>
              <a:t>investigation.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7403" y="2078735"/>
            <a:ext cx="6106285" cy="90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754761"/>
            <a:ext cx="60051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8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Melania</a:t>
            </a:r>
            <a:r>
              <a:rPr u="heavy" spc="-18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 </a:t>
            </a:r>
            <a:r>
              <a:rPr u="heavy" spc="-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Trump,</a:t>
            </a:r>
            <a:r>
              <a:rPr u="heavy" spc="-15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 </a:t>
            </a:r>
            <a:r>
              <a:rPr u="heavy" spc="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wife</a:t>
            </a:r>
            <a:r>
              <a:rPr u="heavy" spc="-1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 </a:t>
            </a:r>
            <a:r>
              <a:rPr u="heavy" spc="5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of</a:t>
            </a:r>
            <a:r>
              <a:rPr u="heavy" spc="-17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 </a:t>
            </a:r>
            <a:r>
              <a:rPr u="heavy" spc="1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Donald</a:t>
            </a:r>
            <a:r>
              <a:rPr u="heavy" spc="-18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 </a:t>
            </a:r>
            <a:r>
              <a:rPr u="heavy" spc="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hlinkClick r:id="rId2"/>
              </a:rPr>
              <a:t>Trump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0091" y="2133371"/>
            <a:ext cx="5532120" cy="70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Her </a:t>
            </a:r>
            <a:r>
              <a:rPr sz="1300" b="1" spc="40" dirty="0">
                <a:solidFill>
                  <a:srgbClr val="585858"/>
                </a:solidFill>
                <a:latin typeface="Calibri"/>
                <a:cs typeface="Calibri"/>
              </a:rPr>
              <a:t>Plagiarism: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Melania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Trump's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speech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from the </a:t>
            </a:r>
            <a:r>
              <a:rPr sz="1300" spc="40" dirty="0">
                <a:solidFill>
                  <a:srgbClr val="585858"/>
                </a:solidFill>
                <a:latin typeface="Tahoma"/>
                <a:cs typeface="Tahoma"/>
              </a:rPr>
              <a:t>2016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Republican 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National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Convention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appeared</a:t>
            </a:r>
            <a:r>
              <a:rPr sz="13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plagiarize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85858"/>
                </a:solidFill>
                <a:latin typeface="Tahoma"/>
                <a:cs typeface="Tahoma"/>
              </a:rPr>
              <a:t>First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Lady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85858"/>
                </a:solidFill>
                <a:latin typeface="Tahoma"/>
                <a:cs typeface="Tahoma"/>
              </a:rPr>
              <a:t>Michelle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Obama's 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speech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Democratic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National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Convention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2008.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995" y="2078735"/>
            <a:ext cx="1624584" cy="2086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3650" y="4859343"/>
            <a:ext cx="14986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975" y="4990077"/>
            <a:ext cx="40125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/>
                <a:cs typeface="Arial"/>
                <a:hlinkClick r:id="rId4"/>
              </a:rPr>
              <a:t>https://www.ranker.com/list/high-profile-cases-of-plagiarism/janaegreen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53447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What</a:t>
            </a:r>
            <a:r>
              <a:rPr spc="-185" dirty="0"/>
              <a:t> </a:t>
            </a:r>
            <a:r>
              <a:rPr spc="20" dirty="0"/>
              <a:t>are</a:t>
            </a:r>
            <a:r>
              <a:rPr spc="-185" dirty="0"/>
              <a:t> </a:t>
            </a:r>
            <a:r>
              <a:rPr spc="70" dirty="0"/>
              <a:t>you</a:t>
            </a:r>
            <a:r>
              <a:rPr spc="-165" dirty="0"/>
              <a:t> </a:t>
            </a:r>
            <a:r>
              <a:rPr spc="60" dirty="0">
                <a:solidFill>
                  <a:srgbClr val="EB5500"/>
                </a:solidFill>
              </a:rPr>
              <a:t>telling</a:t>
            </a:r>
            <a:r>
              <a:rPr spc="-165" dirty="0">
                <a:solidFill>
                  <a:srgbClr val="EB5500"/>
                </a:solidFill>
              </a:rPr>
              <a:t> </a:t>
            </a:r>
            <a:r>
              <a:rPr spc="30" dirty="0">
                <a:solidFill>
                  <a:srgbClr val="EB5500"/>
                </a:solidFill>
              </a:rPr>
              <a:t>your</a:t>
            </a:r>
            <a:r>
              <a:rPr spc="-180" dirty="0">
                <a:solidFill>
                  <a:srgbClr val="EB5500"/>
                </a:solidFill>
              </a:rPr>
              <a:t> </a:t>
            </a:r>
            <a:r>
              <a:rPr spc="45" dirty="0">
                <a:solidFill>
                  <a:srgbClr val="EB5500"/>
                </a:solidFill>
              </a:rPr>
              <a:t>reader?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3356050"/>
            <a:ext cx="689483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b="1" spc="65" dirty="0">
                <a:solidFill>
                  <a:srgbClr val="1C3678"/>
                </a:solidFill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323215" marR="5080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Survey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results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found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that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cell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phone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use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is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“negatively</a:t>
            </a:r>
            <a:r>
              <a:rPr sz="1600" spc="-14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predictive</a:t>
            </a:r>
            <a:r>
              <a:rPr sz="1600" spc="-13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of</a:t>
            </a:r>
            <a:r>
              <a:rPr sz="1600" spc="-18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overall 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grade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point </a:t>
            </a:r>
            <a:r>
              <a:rPr sz="1600" spc="-20" dirty="0">
                <a:solidFill>
                  <a:srgbClr val="D03000"/>
                </a:solidFill>
                <a:latin typeface="Tahoma"/>
                <a:cs typeface="Tahoma"/>
              </a:rPr>
              <a:t>average” </a:t>
            </a: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(Svinicki</a:t>
            </a:r>
            <a:r>
              <a:rPr sz="1600" spc="-34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D03000"/>
                </a:solidFill>
                <a:latin typeface="Tahoma"/>
                <a:cs typeface="Tahoma"/>
              </a:rPr>
              <a:t>19).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7403" y="2078735"/>
            <a:ext cx="6106285" cy="90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2455" y="2127504"/>
            <a:ext cx="6105144" cy="84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53447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What</a:t>
            </a:r>
            <a:r>
              <a:rPr spc="-185" dirty="0"/>
              <a:t> </a:t>
            </a:r>
            <a:r>
              <a:rPr spc="20" dirty="0"/>
              <a:t>are</a:t>
            </a:r>
            <a:r>
              <a:rPr spc="-185" dirty="0"/>
              <a:t> </a:t>
            </a:r>
            <a:r>
              <a:rPr spc="70" dirty="0"/>
              <a:t>you</a:t>
            </a:r>
            <a:r>
              <a:rPr spc="-165" dirty="0"/>
              <a:t> </a:t>
            </a:r>
            <a:r>
              <a:rPr spc="60" dirty="0">
                <a:solidFill>
                  <a:srgbClr val="EB5500"/>
                </a:solidFill>
              </a:rPr>
              <a:t>telling</a:t>
            </a:r>
            <a:r>
              <a:rPr spc="-165" dirty="0">
                <a:solidFill>
                  <a:srgbClr val="EB5500"/>
                </a:solidFill>
              </a:rPr>
              <a:t> </a:t>
            </a:r>
            <a:r>
              <a:rPr spc="30" dirty="0">
                <a:solidFill>
                  <a:srgbClr val="EB5500"/>
                </a:solidFill>
              </a:rPr>
              <a:t>your</a:t>
            </a:r>
            <a:r>
              <a:rPr spc="-180" dirty="0">
                <a:solidFill>
                  <a:srgbClr val="EB5500"/>
                </a:solidFill>
              </a:rPr>
              <a:t> </a:t>
            </a:r>
            <a:r>
              <a:rPr spc="45" dirty="0">
                <a:solidFill>
                  <a:srgbClr val="EB5500"/>
                </a:solidFill>
              </a:rPr>
              <a:t>reader?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3356050"/>
            <a:ext cx="723900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b="1" spc="65" dirty="0">
                <a:solidFill>
                  <a:srgbClr val="1C3678"/>
                </a:solidFill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323215" marR="5080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Survey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results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found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that</a:t>
            </a:r>
            <a:r>
              <a:rPr sz="1600" spc="-15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increased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cell</a:t>
            </a:r>
            <a:r>
              <a:rPr sz="1600" spc="-18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D03000"/>
                </a:solidFill>
                <a:latin typeface="Tahoma"/>
                <a:cs typeface="Tahoma"/>
              </a:rPr>
              <a:t>phone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use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D03000"/>
                </a:solidFill>
                <a:latin typeface="Tahoma"/>
                <a:cs typeface="Tahoma"/>
              </a:rPr>
              <a:t>corresponds</a:t>
            </a:r>
            <a:r>
              <a:rPr sz="1600" spc="-15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D03000"/>
                </a:solidFill>
                <a:latin typeface="Tahoma"/>
                <a:cs typeface="Tahoma"/>
              </a:rPr>
              <a:t>to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D03000"/>
                </a:solidFill>
                <a:latin typeface="Tahoma"/>
                <a:cs typeface="Tahoma"/>
              </a:rPr>
              <a:t>lower</a:t>
            </a:r>
            <a:r>
              <a:rPr sz="1600"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grade 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point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average</a:t>
            </a:r>
            <a:r>
              <a:rPr sz="1600" spc="-3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D03000"/>
                </a:solidFill>
                <a:latin typeface="Tahoma"/>
                <a:cs typeface="Tahoma"/>
              </a:rPr>
              <a:t>(Svinicki).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3372" y="2081783"/>
            <a:ext cx="5477256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635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solidFill>
                  <a:srgbClr val="EB5500"/>
                </a:solidFill>
              </a:rPr>
              <a:t>Plagiarism </a:t>
            </a:r>
            <a:r>
              <a:rPr spc="95" dirty="0"/>
              <a:t>can</a:t>
            </a:r>
            <a:r>
              <a:rPr spc="-490" dirty="0"/>
              <a:t> </a:t>
            </a:r>
            <a:r>
              <a:rPr spc="85" dirty="0"/>
              <a:t>happen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65984"/>
            <a:ext cx="725424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30" dirty="0">
                <a:solidFill>
                  <a:srgbClr val="1A1A1A"/>
                </a:solidFill>
                <a:latin typeface="Tahoma"/>
                <a:cs typeface="Tahoma"/>
              </a:rPr>
              <a:t>You</a:t>
            </a:r>
            <a:r>
              <a:rPr sz="16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ahoma"/>
                <a:cs typeface="Tahoma"/>
              </a:rPr>
              <a:t>paraphrase</a:t>
            </a:r>
            <a:r>
              <a:rPr sz="16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sz="1600" spc="-1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EB5500"/>
                </a:solidFill>
                <a:latin typeface="Tahoma"/>
                <a:cs typeface="Tahoma"/>
              </a:rPr>
              <a:t>author’s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words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but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6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do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not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cite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author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Wingdings"/>
              <a:buChar char=""/>
            </a:pPr>
            <a:endParaRPr sz="20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30" dirty="0">
                <a:solidFill>
                  <a:srgbClr val="1A1A1A"/>
                </a:solidFill>
                <a:latin typeface="Tahoma"/>
                <a:cs typeface="Tahoma"/>
              </a:rPr>
              <a:t>You</a:t>
            </a:r>
            <a:r>
              <a:rPr sz="16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ahoma"/>
                <a:cs typeface="Tahoma"/>
              </a:rPr>
              <a:t>just</a:t>
            </a:r>
            <a:r>
              <a:rPr sz="1600" spc="-1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Tahoma"/>
                <a:cs typeface="Tahoma"/>
              </a:rPr>
              <a:t>told</a:t>
            </a:r>
            <a:r>
              <a:rPr sz="1600" spc="-1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Tahoma"/>
                <a:cs typeface="Tahoma"/>
              </a:rPr>
              <a:t>your</a:t>
            </a:r>
            <a:r>
              <a:rPr sz="1600" spc="-1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Tahoma"/>
                <a:cs typeface="Tahoma"/>
              </a:rPr>
              <a:t>reader</a:t>
            </a:r>
            <a:r>
              <a:rPr sz="1600" spc="-1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Tahoma"/>
                <a:cs typeface="Tahoma"/>
              </a:rPr>
              <a:t>that</a:t>
            </a:r>
            <a:r>
              <a:rPr sz="1600" spc="-1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Tahoma"/>
                <a:cs typeface="Tahoma"/>
              </a:rPr>
              <a:t>it</a:t>
            </a:r>
            <a:r>
              <a:rPr sz="16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600" spc="-1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EB5500"/>
                </a:solidFill>
                <a:latin typeface="Tahoma"/>
                <a:cs typeface="Tahoma"/>
              </a:rPr>
              <a:t>YOUR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B5500"/>
                </a:solidFill>
                <a:latin typeface="Tahoma"/>
                <a:cs typeface="Tahoma"/>
              </a:rPr>
              <a:t>idea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Tahoma"/>
                <a:cs typeface="Tahoma"/>
              </a:rPr>
              <a:t>But</a:t>
            </a:r>
            <a:r>
              <a:rPr sz="16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600" spc="-1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Tahoma"/>
                <a:cs typeface="Tahoma"/>
              </a:rPr>
              <a:t>reality,</a:t>
            </a:r>
            <a:r>
              <a:rPr sz="1600" spc="-1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Tahoma"/>
                <a:cs typeface="Tahoma"/>
              </a:rPr>
              <a:t>it</a:t>
            </a:r>
            <a:r>
              <a:rPr sz="16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A1A1A"/>
                </a:solidFill>
                <a:latin typeface="Tahoma"/>
                <a:cs typeface="Tahoma"/>
              </a:rPr>
              <a:t>AUTHOR’s</a:t>
            </a:r>
            <a:endParaRPr sz="16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solidFill>
                  <a:srgbClr val="1A1A1A"/>
                </a:solidFill>
                <a:latin typeface="Tahoma"/>
                <a:cs typeface="Tahoma"/>
              </a:rPr>
              <a:t>idea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40" dirty="0">
                <a:solidFill>
                  <a:srgbClr val="EB5500"/>
                </a:solidFill>
                <a:latin typeface="Tahoma"/>
                <a:cs typeface="Tahoma"/>
              </a:rPr>
              <a:t>Maybe</a:t>
            </a:r>
            <a:r>
              <a:rPr sz="16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forgot</a:t>
            </a:r>
            <a:r>
              <a:rPr sz="1600" spc="-19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EB5500"/>
                </a:solidFill>
                <a:latin typeface="Tahoma"/>
                <a:cs typeface="Tahoma"/>
              </a:rPr>
              <a:t>or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misunderstood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B5500"/>
                </a:solidFill>
                <a:latin typeface="Tahoma"/>
                <a:cs typeface="Tahoma"/>
              </a:rPr>
              <a:t>convention,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but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still…it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EB5500"/>
                </a:solidFill>
                <a:latin typeface="Tahoma"/>
                <a:cs typeface="Tahoma"/>
              </a:rPr>
              <a:t>plagiarism.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3629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Lets</a:t>
            </a:r>
            <a:r>
              <a:rPr spc="-180" dirty="0"/>
              <a:t> </a:t>
            </a:r>
            <a:r>
              <a:rPr spc="40" dirty="0"/>
              <a:t>take</a:t>
            </a:r>
            <a:r>
              <a:rPr spc="-185" dirty="0"/>
              <a:t> </a:t>
            </a:r>
            <a:r>
              <a:rPr spc="105" dirty="0"/>
              <a:t>a</a:t>
            </a:r>
            <a:r>
              <a:rPr spc="-170" dirty="0"/>
              <a:t> </a:t>
            </a:r>
            <a:r>
              <a:rPr spc="-5" dirty="0"/>
              <a:t>quiz</a:t>
            </a:r>
            <a:r>
              <a:rPr spc="-165" dirty="0"/>
              <a:t> </a:t>
            </a:r>
            <a:r>
              <a:rPr spc="10" dirty="0"/>
              <a:t>[1/2]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3230" indent="-311150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20" dirty="0"/>
              <a:t>Excerpt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80" dirty="0"/>
              <a:t> </a:t>
            </a:r>
            <a:r>
              <a:rPr spc="25" dirty="0"/>
              <a:t>article</a:t>
            </a:r>
            <a:r>
              <a:rPr spc="-165" dirty="0"/>
              <a:t> </a:t>
            </a:r>
            <a:r>
              <a:rPr spc="10" dirty="0"/>
              <a:t>by</a:t>
            </a:r>
            <a:r>
              <a:rPr spc="-170" dirty="0"/>
              <a:t> </a:t>
            </a:r>
            <a:r>
              <a:rPr spc="15" dirty="0"/>
              <a:t>Svinicki</a:t>
            </a:r>
          </a:p>
          <a:p>
            <a:pPr marL="443230" marR="5080" indent="-311150">
              <a:lnSpc>
                <a:spcPct val="114999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5" dirty="0"/>
              <a:t>Survey</a:t>
            </a:r>
            <a:r>
              <a:rPr spc="-160" dirty="0"/>
              <a:t> </a:t>
            </a:r>
            <a:r>
              <a:rPr spc="15" dirty="0"/>
              <a:t>results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70" dirty="0"/>
              <a:t> </a:t>
            </a:r>
            <a:r>
              <a:rPr spc="50" dirty="0"/>
              <a:t>1500</a:t>
            </a:r>
            <a:r>
              <a:rPr spc="-190" dirty="0"/>
              <a:t> </a:t>
            </a:r>
            <a:r>
              <a:rPr dirty="0"/>
              <a:t>college</a:t>
            </a:r>
            <a:r>
              <a:rPr spc="-170" dirty="0"/>
              <a:t> </a:t>
            </a:r>
            <a:r>
              <a:rPr spc="5" dirty="0"/>
              <a:t>students</a:t>
            </a:r>
            <a:r>
              <a:rPr spc="-170" dirty="0"/>
              <a:t> </a:t>
            </a:r>
            <a:r>
              <a:rPr spc="5" dirty="0"/>
              <a:t>about</a:t>
            </a:r>
            <a:r>
              <a:rPr spc="-155" dirty="0"/>
              <a:t> </a:t>
            </a:r>
            <a:r>
              <a:rPr spc="30" dirty="0"/>
              <a:t>their</a:t>
            </a:r>
            <a:r>
              <a:rPr spc="-145" dirty="0"/>
              <a:t> </a:t>
            </a:r>
            <a:r>
              <a:rPr spc="20" dirty="0"/>
              <a:t>cell</a:t>
            </a:r>
            <a:r>
              <a:rPr spc="-170" dirty="0"/>
              <a:t> </a:t>
            </a:r>
            <a:r>
              <a:rPr spc="-5" dirty="0"/>
              <a:t>phone</a:t>
            </a:r>
            <a:r>
              <a:rPr spc="-165" dirty="0"/>
              <a:t> </a:t>
            </a:r>
            <a:r>
              <a:rPr spc="-15" dirty="0"/>
              <a:t>use</a:t>
            </a:r>
            <a:r>
              <a:rPr spc="-185" dirty="0"/>
              <a:t> </a:t>
            </a:r>
            <a:r>
              <a:rPr spc="5" dirty="0"/>
              <a:t>found</a:t>
            </a:r>
            <a:r>
              <a:rPr spc="-170" dirty="0"/>
              <a:t> </a:t>
            </a:r>
            <a:r>
              <a:rPr spc="20" dirty="0"/>
              <a:t>that  </a:t>
            </a:r>
            <a:r>
              <a:rPr spc="5" dirty="0"/>
              <a:t>increased</a:t>
            </a:r>
            <a:r>
              <a:rPr spc="-160" dirty="0"/>
              <a:t> </a:t>
            </a:r>
            <a:r>
              <a:rPr spc="-15" dirty="0"/>
              <a:t>use</a:t>
            </a:r>
            <a:r>
              <a:rPr spc="-190" dirty="0"/>
              <a:t> </a:t>
            </a:r>
            <a:r>
              <a:rPr spc="-10" dirty="0"/>
              <a:t>was</a:t>
            </a:r>
            <a:r>
              <a:rPr spc="-175" dirty="0"/>
              <a:t> </a:t>
            </a:r>
            <a:r>
              <a:rPr spc="5" dirty="0"/>
              <a:t>negatively</a:t>
            </a:r>
            <a:r>
              <a:rPr spc="-155" dirty="0"/>
              <a:t> </a:t>
            </a:r>
            <a:r>
              <a:rPr spc="20" dirty="0"/>
              <a:t>predictive</a:t>
            </a:r>
            <a:r>
              <a:rPr spc="-135" dirty="0"/>
              <a:t> </a:t>
            </a:r>
            <a:r>
              <a:rPr spc="20" dirty="0"/>
              <a:t>of</a:t>
            </a:r>
            <a:r>
              <a:rPr spc="-180" dirty="0"/>
              <a:t> </a:t>
            </a:r>
            <a:r>
              <a:rPr spc="20" dirty="0"/>
              <a:t>overall</a:t>
            </a:r>
            <a:r>
              <a:rPr spc="-170" dirty="0"/>
              <a:t> </a:t>
            </a:r>
            <a:r>
              <a:rPr spc="-10" dirty="0"/>
              <a:t>grade</a:t>
            </a:r>
            <a:r>
              <a:rPr spc="-180" dirty="0"/>
              <a:t> </a:t>
            </a:r>
            <a:r>
              <a:rPr spc="20" dirty="0"/>
              <a:t>point</a:t>
            </a:r>
            <a:r>
              <a:rPr spc="-160" dirty="0"/>
              <a:t> </a:t>
            </a:r>
            <a:r>
              <a:rPr spc="-25" dirty="0"/>
              <a:t>average.</a:t>
            </a:r>
          </a:p>
          <a:p>
            <a:pPr marL="120014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Wingdings"/>
              <a:buChar char=""/>
            </a:pPr>
            <a:endParaRPr sz="2050"/>
          </a:p>
          <a:p>
            <a:pPr marL="443230" indent="-311150">
              <a:lnSpc>
                <a:spcPct val="100000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dirty="0"/>
              <a:t>Student’s</a:t>
            </a:r>
            <a:r>
              <a:rPr spc="-170" dirty="0"/>
              <a:t> </a:t>
            </a:r>
            <a:r>
              <a:rPr dirty="0"/>
              <a:t>sentence</a:t>
            </a:r>
          </a:p>
          <a:p>
            <a:pPr marL="443230" marR="268605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10" dirty="0">
                <a:solidFill>
                  <a:srgbClr val="D03000"/>
                </a:solidFill>
              </a:rPr>
              <a:t>Svinicki’s</a:t>
            </a:r>
            <a:r>
              <a:rPr spc="-15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research</a:t>
            </a:r>
            <a:r>
              <a:rPr spc="-160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on</a:t>
            </a:r>
            <a:r>
              <a:rPr spc="-18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cell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-5" dirty="0">
                <a:solidFill>
                  <a:srgbClr val="D03000"/>
                </a:solidFill>
              </a:rPr>
              <a:t>phone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5" dirty="0">
                <a:solidFill>
                  <a:srgbClr val="D03000"/>
                </a:solidFill>
              </a:rPr>
              <a:t>use</a:t>
            </a:r>
            <a:r>
              <a:rPr spc="-18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found</a:t>
            </a:r>
            <a:r>
              <a:rPr spc="-19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that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increased</a:t>
            </a:r>
            <a:r>
              <a:rPr spc="-13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use</a:t>
            </a:r>
            <a:r>
              <a:rPr spc="-185" dirty="0">
                <a:solidFill>
                  <a:srgbClr val="D03000"/>
                </a:solidFill>
              </a:rPr>
              <a:t> </a:t>
            </a:r>
            <a:r>
              <a:rPr spc="-5" dirty="0">
                <a:solidFill>
                  <a:srgbClr val="D03000"/>
                </a:solidFill>
              </a:rPr>
              <a:t>was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negatively  </a:t>
            </a:r>
            <a:r>
              <a:rPr spc="20" dirty="0">
                <a:solidFill>
                  <a:srgbClr val="D03000"/>
                </a:solidFill>
              </a:rPr>
              <a:t>predictive</a:t>
            </a:r>
            <a:r>
              <a:rPr spc="-14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of</a:t>
            </a:r>
            <a:r>
              <a:rPr spc="-19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overall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grade</a:t>
            </a:r>
            <a:r>
              <a:rPr spc="-18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point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-30" dirty="0">
                <a:solidFill>
                  <a:srgbClr val="D03000"/>
                </a:solidFill>
              </a:rPr>
              <a:t>average.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3635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Lets</a:t>
            </a:r>
            <a:r>
              <a:rPr spc="-180" dirty="0"/>
              <a:t> </a:t>
            </a:r>
            <a:r>
              <a:rPr spc="40" dirty="0"/>
              <a:t>take</a:t>
            </a:r>
            <a:r>
              <a:rPr spc="-185" dirty="0"/>
              <a:t> </a:t>
            </a:r>
            <a:r>
              <a:rPr spc="105" dirty="0"/>
              <a:t>a</a:t>
            </a:r>
            <a:r>
              <a:rPr spc="-170" dirty="0"/>
              <a:t> </a:t>
            </a:r>
            <a:r>
              <a:rPr spc="-5" dirty="0"/>
              <a:t>quiz</a:t>
            </a:r>
            <a:r>
              <a:rPr spc="-160" dirty="0"/>
              <a:t> </a:t>
            </a:r>
            <a:r>
              <a:rPr spc="10" dirty="0"/>
              <a:t>[1/2]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3230" indent="-311150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20" dirty="0"/>
              <a:t>Excerpt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80" dirty="0"/>
              <a:t> </a:t>
            </a:r>
            <a:r>
              <a:rPr spc="25" dirty="0"/>
              <a:t>article</a:t>
            </a:r>
            <a:r>
              <a:rPr spc="-165" dirty="0"/>
              <a:t> </a:t>
            </a:r>
            <a:r>
              <a:rPr spc="10" dirty="0"/>
              <a:t>by</a:t>
            </a:r>
            <a:r>
              <a:rPr spc="-170" dirty="0"/>
              <a:t> </a:t>
            </a:r>
            <a:r>
              <a:rPr spc="15" dirty="0"/>
              <a:t>Svinicki</a:t>
            </a:r>
          </a:p>
          <a:p>
            <a:pPr marL="443230" marR="5080" indent="-311150">
              <a:lnSpc>
                <a:spcPct val="114999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5" dirty="0"/>
              <a:t>Survey</a:t>
            </a:r>
            <a:r>
              <a:rPr spc="-160" dirty="0"/>
              <a:t> </a:t>
            </a:r>
            <a:r>
              <a:rPr spc="15" dirty="0"/>
              <a:t>results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70" dirty="0"/>
              <a:t> </a:t>
            </a:r>
            <a:r>
              <a:rPr spc="50" dirty="0"/>
              <a:t>1500</a:t>
            </a:r>
            <a:r>
              <a:rPr spc="-190" dirty="0"/>
              <a:t> </a:t>
            </a:r>
            <a:r>
              <a:rPr dirty="0"/>
              <a:t>college</a:t>
            </a:r>
            <a:r>
              <a:rPr spc="-170" dirty="0"/>
              <a:t> </a:t>
            </a:r>
            <a:r>
              <a:rPr spc="5" dirty="0"/>
              <a:t>students</a:t>
            </a:r>
            <a:r>
              <a:rPr spc="-170" dirty="0"/>
              <a:t> </a:t>
            </a:r>
            <a:r>
              <a:rPr spc="5" dirty="0"/>
              <a:t>about</a:t>
            </a:r>
            <a:r>
              <a:rPr spc="-155" dirty="0"/>
              <a:t> </a:t>
            </a:r>
            <a:r>
              <a:rPr spc="30" dirty="0"/>
              <a:t>their</a:t>
            </a:r>
            <a:r>
              <a:rPr spc="-145" dirty="0"/>
              <a:t> </a:t>
            </a:r>
            <a:r>
              <a:rPr spc="20" dirty="0"/>
              <a:t>cell</a:t>
            </a:r>
            <a:r>
              <a:rPr spc="-170" dirty="0"/>
              <a:t> </a:t>
            </a:r>
            <a:r>
              <a:rPr spc="-5" dirty="0"/>
              <a:t>phone</a:t>
            </a:r>
            <a:r>
              <a:rPr spc="-165" dirty="0"/>
              <a:t> </a:t>
            </a:r>
            <a:r>
              <a:rPr spc="-15" dirty="0"/>
              <a:t>use</a:t>
            </a:r>
            <a:r>
              <a:rPr spc="-180" dirty="0"/>
              <a:t> </a:t>
            </a:r>
            <a:r>
              <a:rPr spc="5" dirty="0">
                <a:solidFill>
                  <a:srgbClr val="D03000"/>
                </a:solidFill>
              </a:rPr>
              <a:t>found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that  </a:t>
            </a:r>
            <a:r>
              <a:rPr spc="5" dirty="0">
                <a:solidFill>
                  <a:srgbClr val="D03000"/>
                </a:solidFill>
              </a:rPr>
              <a:t>increased</a:t>
            </a:r>
            <a:r>
              <a:rPr spc="-160" dirty="0">
                <a:solidFill>
                  <a:srgbClr val="D03000"/>
                </a:solidFill>
              </a:rPr>
              <a:t> </a:t>
            </a:r>
            <a:r>
              <a:rPr spc="-15" dirty="0">
                <a:solidFill>
                  <a:srgbClr val="D03000"/>
                </a:solidFill>
              </a:rPr>
              <a:t>use</a:t>
            </a:r>
            <a:r>
              <a:rPr spc="-19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was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negatively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predictive</a:t>
            </a:r>
            <a:r>
              <a:rPr spc="-14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of</a:t>
            </a:r>
            <a:r>
              <a:rPr spc="-18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overall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grade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point</a:t>
            </a:r>
            <a:r>
              <a:rPr spc="-165" dirty="0">
                <a:solidFill>
                  <a:srgbClr val="D03000"/>
                </a:solidFill>
              </a:rPr>
              <a:t> </a:t>
            </a:r>
            <a:r>
              <a:rPr spc="-25" dirty="0">
                <a:solidFill>
                  <a:srgbClr val="D03000"/>
                </a:solidFill>
              </a:rPr>
              <a:t>average</a:t>
            </a:r>
            <a:r>
              <a:rPr spc="-25" dirty="0"/>
              <a:t>.</a:t>
            </a:r>
          </a:p>
          <a:p>
            <a:pPr marL="120014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Wingdings"/>
              <a:buChar char=""/>
            </a:pPr>
            <a:endParaRPr sz="2050"/>
          </a:p>
          <a:p>
            <a:pPr marL="443230" indent="-311150">
              <a:lnSpc>
                <a:spcPct val="100000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dirty="0"/>
              <a:t>Student’s</a:t>
            </a:r>
            <a:r>
              <a:rPr spc="-170" dirty="0"/>
              <a:t> </a:t>
            </a:r>
            <a:r>
              <a:rPr dirty="0"/>
              <a:t>sentence</a:t>
            </a:r>
          </a:p>
          <a:p>
            <a:pPr marL="443230" marR="268605" indent="-311150">
              <a:lnSpc>
                <a:spcPct val="114999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10" dirty="0"/>
              <a:t>Svinicki’s</a:t>
            </a:r>
            <a:r>
              <a:rPr spc="-155" dirty="0"/>
              <a:t> </a:t>
            </a:r>
            <a:r>
              <a:rPr spc="5" dirty="0"/>
              <a:t>research</a:t>
            </a:r>
            <a:r>
              <a:rPr spc="-160" dirty="0"/>
              <a:t> </a:t>
            </a:r>
            <a:r>
              <a:rPr spc="5" dirty="0"/>
              <a:t>on</a:t>
            </a:r>
            <a:r>
              <a:rPr spc="-185" dirty="0"/>
              <a:t> </a:t>
            </a:r>
            <a:r>
              <a:rPr spc="20" dirty="0"/>
              <a:t>cell</a:t>
            </a:r>
            <a:r>
              <a:rPr spc="-175" dirty="0"/>
              <a:t> </a:t>
            </a:r>
            <a:r>
              <a:rPr spc="-5" dirty="0"/>
              <a:t>phone</a:t>
            </a:r>
            <a:r>
              <a:rPr spc="-170" dirty="0"/>
              <a:t> </a:t>
            </a:r>
            <a:r>
              <a:rPr spc="-15" dirty="0"/>
              <a:t>use</a:t>
            </a:r>
            <a:r>
              <a:rPr spc="-165" dirty="0"/>
              <a:t> </a:t>
            </a:r>
            <a:r>
              <a:rPr spc="10" dirty="0">
                <a:solidFill>
                  <a:srgbClr val="D03000"/>
                </a:solidFill>
              </a:rPr>
              <a:t>found</a:t>
            </a:r>
            <a:r>
              <a:rPr spc="-19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that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increased</a:t>
            </a:r>
            <a:r>
              <a:rPr spc="-18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use</a:t>
            </a:r>
            <a:r>
              <a:rPr spc="-185" dirty="0">
                <a:solidFill>
                  <a:srgbClr val="D03000"/>
                </a:solidFill>
              </a:rPr>
              <a:t> </a:t>
            </a:r>
            <a:r>
              <a:rPr spc="-5" dirty="0">
                <a:solidFill>
                  <a:srgbClr val="D03000"/>
                </a:solidFill>
              </a:rPr>
              <a:t>was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negatively  </a:t>
            </a:r>
            <a:r>
              <a:rPr spc="20" dirty="0">
                <a:solidFill>
                  <a:srgbClr val="D03000"/>
                </a:solidFill>
              </a:rPr>
              <a:t>predictive</a:t>
            </a:r>
            <a:r>
              <a:rPr spc="-14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of</a:t>
            </a:r>
            <a:r>
              <a:rPr spc="-19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overall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grade</a:t>
            </a:r>
            <a:r>
              <a:rPr spc="-180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point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-25" dirty="0">
                <a:solidFill>
                  <a:srgbClr val="D03000"/>
                </a:solidFill>
              </a:rPr>
              <a:t>average.</a:t>
            </a:r>
          </a:p>
          <a:p>
            <a:pPr marL="120014"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Wingdings"/>
              <a:buChar char=""/>
            </a:pPr>
            <a:endParaRPr sz="1800"/>
          </a:p>
          <a:p>
            <a:pPr marL="443230" marR="144780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10" dirty="0">
                <a:solidFill>
                  <a:srgbClr val="1C3678"/>
                </a:solidFill>
              </a:rPr>
              <a:t>Red</a:t>
            </a:r>
            <a:r>
              <a:rPr spc="-190" dirty="0">
                <a:solidFill>
                  <a:srgbClr val="1C3678"/>
                </a:solidFill>
              </a:rPr>
              <a:t> </a:t>
            </a:r>
            <a:r>
              <a:rPr spc="30" dirty="0">
                <a:solidFill>
                  <a:srgbClr val="1C3678"/>
                </a:solidFill>
              </a:rPr>
              <a:t>text</a:t>
            </a:r>
            <a:r>
              <a:rPr spc="-170" dirty="0">
                <a:solidFill>
                  <a:srgbClr val="1C3678"/>
                </a:solidFill>
              </a:rPr>
              <a:t> </a:t>
            </a:r>
            <a:r>
              <a:rPr spc="5" dirty="0">
                <a:solidFill>
                  <a:srgbClr val="1C3678"/>
                </a:solidFill>
              </a:rPr>
              <a:t>should</a:t>
            </a:r>
            <a:r>
              <a:rPr spc="-180" dirty="0">
                <a:solidFill>
                  <a:srgbClr val="1C3678"/>
                </a:solidFill>
              </a:rPr>
              <a:t> </a:t>
            </a:r>
            <a:r>
              <a:rPr dirty="0">
                <a:solidFill>
                  <a:srgbClr val="1C3678"/>
                </a:solidFill>
              </a:rPr>
              <a:t>be</a:t>
            </a:r>
            <a:r>
              <a:rPr spc="-175" dirty="0">
                <a:solidFill>
                  <a:srgbClr val="1C3678"/>
                </a:solidFill>
              </a:rPr>
              <a:t> </a:t>
            </a:r>
            <a:r>
              <a:rPr spc="10" dirty="0">
                <a:solidFill>
                  <a:srgbClr val="1C3678"/>
                </a:solidFill>
              </a:rPr>
              <a:t>inside</a:t>
            </a:r>
            <a:r>
              <a:rPr spc="-160" dirty="0">
                <a:solidFill>
                  <a:srgbClr val="1C3678"/>
                </a:solidFill>
              </a:rPr>
              <a:t> </a:t>
            </a:r>
            <a:r>
              <a:rPr spc="15" dirty="0">
                <a:solidFill>
                  <a:srgbClr val="1C3678"/>
                </a:solidFill>
              </a:rPr>
              <a:t>quotation</a:t>
            </a:r>
            <a:r>
              <a:rPr spc="-145" dirty="0">
                <a:solidFill>
                  <a:srgbClr val="1C3678"/>
                </a:solidFill>
              </a:rPr>
              <a:t> </a:t>
            </a:r>
            <a:r>
              <a:rPr spc="5" dirty="0">
                <a:solidFill>
                  <a:srgbClr val="1C3678"/>
                </a:solidFill>
              </a:rPr>
              <a:t>marks</a:t>
            </a:r>
            <a:r>
              <a:rPr spc="-160" dirty="0">
                <a:solidFill>
                  <a:srgbClr val="1C3678"/>
                </a:solidFill>
              </a:rPr>
              <a:t> </a:t>
            </a:r>
            <a:r>
              <a:rPr spc="-10" dirty="0">
                <a:solidFill>
                  <a:srgbClr val="1C3678"/>
                </a:solidFill>
              </a:rPr>
              <a:t>because</a:t>
            </a:r>
            <a:r>
              <a:rPr spc="-175" dirty="0">
                <a:solidFill>
                  <a:srgbClr val="1C3678"/>
                </a:solidFill>
              </a:rPr>
              <a:t> </a:t>
            </a:r>
            <a:r>
              <a:rPr spc="15" dirty="0">
                <a:solidFill>
                  <a:srgbClr val="1C3678"/>
                </a:solidFill>
              </a:rPr>
              <a:t>they</a:t>
            </a:r>
            <a:r>
              <a:rPr spc="-185" dirty="0">
                <a:solidFill>
                  <a:srgbClr val="1C3678"/>
                </a:solidFill>
              </a:rPr>
              <a:t> </a:t>
            </a:r>
            <a:r>
              <a:rPr spc="5" dirty="0">
                <a:solidFill>
                  <a:srgbClr val="1C3678"/>
                </a:solidFill>
              </a:rPr>
              <a:t>are</a:t>
            </a:r>
            <a:r>
              <a:rPr spc="-170" dirty="0">
                <a:solidFill>
                  <a:srgbClr val="1C3678"/>
                </a:solidFill>
              </a:rPr>
              <a:t> </a:t>
            </a:r>
            <a:r>
              <a:rPr spc="15" dirty="0">
                <a:solidFill>
                  <a:srgbClr val="1C3678"/>
                </a:solidFill>
              </a:rPr>
              <a:t>the</a:t>
            </a:r>
            <a:r>
              <a:rPr spc="-185" dirty="0">
                <a:solidFill>
                  <a:srgbClr val="1C3678"/>
                </a:solidFill>
              </a:rPr>
              <a:t> </a:t>
            </a:r>
            <a:r>
              <a:rPr spc="5" dirty="0">
                <a:solidFill>
                  <a:srgbClr val="1C3678"/>
                </a:solidFill>
              </a:rPr>
              <a:t>author’s</a:t>
            </a:r>
            <a:r>
              <a:rPr spc="-170" dirty="0">
                <a:solidFill>
                  <a:srgbClr val="1C3678"/>
                </a:solidFill>
              </a:rPr>
              <a:t> </a:t>
            </a:r>
            <a:r>
              <a:rPr spc="5" dirty="0">
                <a:solidFill>
                  <a:srgbClr val="1C3678"/>
                </a:solidFill>
              </a:rPr>
              <a:t>exact  </a:t>
            </a:r>
            <a:r>
              <a:rPr spc="20" dirty="0">
                <a:solidFill>
                  <a:srgbClr val="1C3678"/>
                </a:solidFill>
              </a:rPr>
              <a:t>words!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3858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Lets</a:t>
            </a:r>
            <a:r>
              <a:rPr spc="-180" dirty="0"/>
              <a:t> </a:t>
            </a:r>
            <a:r>
              <a:rPr spc="40" dirty="0"/>
              <a:t>take</a:t>
            </a:r>
            <a:r>
              <a:rPr spc="-185" dirty="0"/>
              <a:t> </a:t>
            </a:r>
            <a:r>
              <a:rPr spc="105" dirty="0"/>
              <a:t>a</a:t>
            </a:r>
            <a:r>
              <a:rPr spc="-170" dirty="0"/>
              <a:t> </a:t>
            </a:r>
            <a:r>
              <a:rPr spc="-5" dirty="0"/>
              <a:t>quiz</a:t>
            </a:r>
            <a:r>
              <a:rPr spc="-160" dirty="0"/>
              <a:t> </a:t>
            </a:r>
            <a:r>
              <a:rPr spc="45" dirty="0"/>
              <a:t>[2/2]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3230" indent="-311150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20" dirty="0"/>
              <a:t>Excerpt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80" dirty="0"/>
              <a:t> </a:t>
            </a:r>
            <a:r>
              <a:rPr spc="25" dirty="0"/>
              <a:t>article</a:t>
            </a:r>
            <a:r>
              <a:rPr spc="-165" dirty="0"/>
              <a:t> </a:t>
            </a:r>
            <a:r>
              <a:rPr spc="10" dirty="0"/>
              <a:t>by</a:t>
            </a:r>
            <a:r>
              <a:rPr spc="-170" dirty="0"/>
              <a:t> </a:t>
            </a:r>
            <a:r>
              <a:rPr spc="15" dirty="0"/>
              <a:t>Svinicki</a:t>
            </a:r>
          </a:p>
          <a:p>
            <a:pPr marL="443230" marR="5080" indent="-311150">
              <a:lnSpc>
                <a:spcPct val="114999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5" dirty="0"/>
              <a:t>Survey</a:t>
            </a:r>
            <a:r>
              <a:rPr spc="-160" dirty="0"/>
              <a:t> </a:t>
            </a:r>
            <a:r>
              <a:rPr spc="15" dirty="0"/>
              <a:t>results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70" dirty="0"/>
              <a:t> </a:t>
            </a:r>
            <a:r>
              <a:rPr spc="50" dirty="0"/>
              <a:t>1500</a:t>
            </a:r>
            <a:r>
              <a:rPr spc="-190" dirty="0"/>
              <a:t> </a:t>
            </a:r>
            <a:r>
              <a:rPr dirty="0"/>
              <a:t>college</a:t>
            </a:r>
            <a:r>
              <a:rPr spc="-170" dirty="0"/>
              <a:t> </a:t>
            </a:r>
            <a:r>
              <a:rPr spc="5" dirty="0"/>
              <a:t>students</a:t>
            </a:r>
            <a:r>
              <a:rPr spc="-170" dirty="0"/>
              <a:t> </a:t>
            </a:r>
            <a:r>
              <a:rPr spc="5" dirty="0"/>
              <a:t>about</a:t>
            </a:r>
            <a:r>
              <a:rPr spc="-155" dirty="0"/>
              <a:t> </a:t>
            </a:r>
            <a:r>
              <a:rPr spc="30" dirty="0"/>
              <a:t>their</a:t>
            </a:r>
            <a:r>
              <a:rPr spc="-145" dirty="0"/>
              <a:t> </a:t>
            </a:r>
            <a:r>
              <a:rPr spc="20" dirty="0"/>
              <a:t>cell</a:t>
            </a:r>
            <a:r>
              <a:rPr spc="-170" dirty="0"/>
              <a:t> </a:t>
            </a:r>
            <a:r>
              <a:rPr spc="-5" dirty="0"/>
              <a:t>phone</a:t>
            </a:r>
            <a:r>
              <a:rPr spc="-165" dirty="0"/>
              <a:t> </a:t>
            </a:r>
            <a:r>
              <a:rPr spc="-15" dirty="0"/>
              <a:t>use</a:t>
            </a:r>
            <a:r>
              <a:rPr spc="-185" dirty="0"/>
              <a:t> </a:t>
            </a:r>
            <a:r>
              <a:rPr spc="5" dirty="0"/>
              <a:t>found</a:t>
            </a:r>
            <a:r>
              <a:rPr spc="-170" dirty="0"/>
              <a:t> </a:t>
            </a:r>
            <a:r>
              <a:rPr spc="20" dirty="0"/>
              <a:t>that  </a:t>
            </a:r>
            <a:r>
              <a:rPr spc="5" dirty="0"/>
              <a:t>increased</a:t>
            </a:r>
            <a:r>
              <a:rPr spc="-160" dirty="0"/>
              <a:t> </a:t>
            </a:r>
            <a:r>
              <a:rPr spc="-15" dirty="0"/>
              <a:t>use</a:t>
            </a:r>
            <a:r>
              <a:rPr spc="-190" dirty="0"/>
              <a:t> </a:t>
            </a:r>
            <a:r>
              <a:rPr spc="-10" dirty="0"/>
              <a:t>was</a:t>
            </a:r>
            <a:r>
              <a:rPr spc="-175" dirty="0"/>
              <a:t> </a:t>
            </a:r>
            <a:r>
              <a:rPr spc="5" dirty="0"/>
              <a:t>negatively</a:t>
            </a:r>
            <a:r>
              <a:rPr spc="-155" dirty="0"/>
              <a:t> </a:t>
            </a:r>
            <a:r>
              <a:rPr spc="20" dirty="0"/>
              <a:t>predictive</a:t>
            </a:r>
            <a:r>
              <a:rPr spc="-135" dirty="0"/>
              <a:t> </a:t>
            </a:r>
            <a:r>
              <a:rPr spc="20" dirty="0"/>
              <a:t>of</a:t>
            </a:r>
            <a:r>
              <a:rPr spc="-180" dirty="0"/>
              <a:t> </a:t>
            </a:r>
            <a:r>
              <a:rPr spc="20" dirty="0"/>
              <a:t>overall</a:t>
            </a:r>
            <a:r>
              <a:rPr spc="-170" dirty="0"/>
              <a:t> </a:t>
            </a:r>
            <a:r>
              <a:rPr spc="-10" dirty="0"/>
              <a:t>grade</a:t>
            </a:r>
            <a:r>
              <a:rPr spc="-180" dirty="0"/>
              <a:t> </a:t>
            </a:r>
            <a:r>
              <a:rPr spc="20" dirty="0"/>
              <a:t>point</a:t>
            </a:r>
            <a:r>
              <a:rPr spc="-160" dirty="0"/>
              <a:t> </a:t>
            </a:r>
            <a:r>
              <a:rPr spc="-25" dirty="0"/>
              <a:t>average.</a:t>
            </a:r>
          </a:p>
          <a:p>
            <a:pPr marL="120014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Wingdings"/>
              <a:buChar char=""/>
            </a:pPr>
            <a:endParaRPr sz="2050"/>
          </a:p>
          <a:p>
            <a:pPr marL="443230" indent="-311150">
              <a:lnSpc>
                <a:spcPct val="100000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dirty="0"/>
              <a:t>Student’s</a:t>
            </a:r>
            <a:r>
              <a:rPr spc="-165" dirty="0"/>
              <a:t> </a:t>
            </a:r>
            <a:r>
              <a:rPr dirty="0"/>
              <a:t>sentence</a:t>
            </a:r>
          </a:p>
          <a:p>
            <a:pPr marL="443230" marR="120014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5" dirty="0">
                <a:solidFill>
                  <a:srgbClr val="D03000"/>
                </a:solidFill>
              </a:rPr>
              <a:t>Survey</a:t>
            </a:r>
            <a:r>
              <a:rPr spc="-165" dirty="0">
                <a:solidFill>
                  <a:srgbClr val="D03000"/>
                </a:solidFill>
              </a:rPr>
              <a:t> </a:t>
            </a:r>
            <a:r>
              <a:rPr spc="15" dirty="0">
                <a:solidFill>
                  <a:srgbClr val="D03000"/>
                </a:solidFill>
              </a:rPr>
              <a:t>results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found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that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increased</a:t>
            </a:r>
            <a:r>
              <a:rPr spc="-16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cell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-5" dirty="0">
                <a:solidFill>
                  <a:srgbClr val="D03000"/>
                </a:solidFill>
              </a:rPr>
              <a:t>phone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5" dirty="0">
                <a:solidFill>
                  <a:srgbClr val="D03000"/>
                </a:solidFill>
              </a:rPr>
              <a:t>use</a:t>
            </a:r>
            <a:r>
              <a:rPr spc="-155" dirty="0">
                <a:solidFill>
                  <a:srgbClr val="D03000"/>
                </a:solidFill>
              </a:rPr>
              <a:t> </a:t>
            </a:r>
            <a:r>
              <a:rPr spc="10" dirty="0">
                <a:solidFill>
                  <a:srgbClr val="D03000"/>
                </a:solidFill>
              </a:rPr>
              <a:t>corresponds</a:t>
            </a:r>
            <a:r>
              <a:rPr spc="-150" dirty="0">
                <a:solidFill>
                  <a:srgbClr val="D03000"/>
                </a:solidFill>
              </a:rPr>
              <a:t> </a:t>
            </a:r>
            <a:r>
              <a:rPr spc="35" dirty="0">
                <a:solidFill>
                  <a:srgbClr val="D03000"/>
                </a:solidFill>
              </a:rPr>
              <a:t>to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30" dirty="0">
                <a:solidFill>
                  <a:srgbClr val="D03000"/>
                </a:solidFill>
              </a:rPr>
              <a:t>lower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grade  </a:t>
            </a:r>
            <a:r>
              <a:rPr spc="20" dirty="0">
                <a:solidFill>
                  <a:srgbClr val="D03000"/>
                </a:solidFill>
              </a:rPr>
              <a:t>point </a:t>
            </a:r>
            <a:r>
              <a:rPr spc="-10" dirty="0">
                <a:solidFill>
                  <a:srgbClr val="D03000"/>
                </a:solidFill>
              </a:rPr>
              <a:t>average</a:t>
            </a:r>
            <a:r>
              <a:rPr spc="-365" dirty="0">
                <a:solidFill>
                  <a:srgbClr val="D03000"/>
                </a:solidFill>
              </a:rPr>
              <a:t> </a:t>
            </a:r>
            <a:r>
              <a:rPr spc="-25" dirty="0">
                <a:solidFill>
                  <a:srgbClr val="D03000"/>
                </a:solidFill>
              </a:rPr>
              <a:t>(Svinicki).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3858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Lets</a:t>
            </a:r>
            <a:r>
              <a:rPr spc="-180" dirty="0"/>
              <a:t> </a:t>
            </a:r>
            <a:r>
              <a:rPr spc="40" dirty="0"/>
              <a:t>take</a:t>
            </a:r>
            <a:r>
              <a:rPr spc="-185" dirty="0"/>
              <a:t> </a:t>
            </a:r>
            <a:r>
              <a:rPr spc="105" dirty="0"/>
              <a:t>a</a:t>
            </a:r>
            <a:r>
              <a:rPr spc="-170" dirty="0"/>
              <a:t> </a:t>
            </a:r>
            <a:r>
              <a:rPr spc="-5" dirty="0"/>
              <a:t>quiz</a:t>
            </a:r>
            <a:r>
              <a:rPr spc="-160" dirty="0"/>
              <a:t> </a:t>
            </a:r>
            <a:r>
              <a:rPr spc="45" dirty="0"/>
              <a:t>[2/2]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3230" indent="-311150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20" dirty="0"/>
              <a:t>Excerpt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80" dirty="0"/>
              <a:t> </a:t>
            </a:r>
            <a:r>
              <a:rPr spc="25" dirty="0"/>
              <a:t>article</a:t>
            </a:r>
            <a:r>
              <a:rPr spc="-165" dirty="0"/>
              <a:t> </a:t>
            </a:r>
            <a:r>
              <a:rPr spc="10" dirty="0"/>
              <a:t>by</a:t>
            </a:r>
            <a:r>
              <a:rPr spc="-170" dirty="0"/>
              <a:t> </a:t>
            </a:r>
            <a:r>
              <a:rPr spc="15" dirty="0"/>
              <a:t>Svinicki</a:t>
            </a:r>
          </a:p>
          <a:p>
            <a:pPr marL="443230" marR="5080" indent="-311150">
              <a:lnSpc>
                <a:spcPct val="114999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5" dirty="0"/>
              <a:t>Survey</a:t>
            </a:r>
            <a:r>
              <a:rPr spc="-160" dirty="0"/>
              <a:t> </a:t>
            </a:r>
            <a:r>
              <a:rPr spc="15" dirty="0"/>
              <a:t>results</a:t>
            </a:r>
            <a:r>
              <a:rPr spc="-170" dirty="0"/>
              <a:t> </a:t>
            </a:r>
            <a:r>
              <a:rPr spc="20" dirty="0"/>
              <a:t>from</a:t>
            </a:r>
            <a:r>
              <a:rPr spc="-170" dirty="0"/>
              <a:t> </a:t>
            </a:r>
            <a:r>
              <a:rPr spc="50" dirty="0"/>
              <a:t>1500</a:t>
            </a:r>
            <a:r>
              <a:rPr spc="-190" dirty="0"/>
              <a:t> </a:t>
            </a:r>
            <a:r>
              <a:rPr dirty="0"/>
              <a:t>college</a:t>
            </a:r>
            <a:r>
              <a:rPr spc="-170" dirty="0"/>
              <a:t> </a:t>
            </a:r>
            <a:r>
              <a:rPr spc="5" dirty="0"/>
              <a:t>students</a:t>
            </a:r>
            <a:r>
              <a:rPr spc="-170" dirty="0"/>
              <a:t> </a:t>
            </a:r>
            <a:r>
              <a:rPr spc="5" dirty="0"/>
              <a:t>about</a:t>
            </a:r>
            <a:r>
              <a:rPr spc="-155" dirty="0"/>
              <a:t> </a:t>
            </a:r>
            <a:r>
              <a:rPr spc="30" dirty="0"/>
              <a:t>their</a:t>
            </a:r>
            <a:r>
              <a:rPr spc="-145" dirty="0"/>
              <a:t> </a:t>
            </a:r>
            <a:r>
              <a:rPr spc="20" dirty="0"/>
              <a:t>cell</a:t>
            </a:r>
            <a:r>
              <a:rPr spc="-170" dirty="0"/>
              <a:t> </a:t>
            </a:r>
            <a:r>
              <a:rPr spc="-5" dirty="0"/>
              <a:t>phone</a:t>
            </a:r>
            <a:r>
              <a:rPr spc="-165" dirty="0"/>
              <a:t> </a:t>
            </a:r>
            <a:r>
              <a:rPr spc="-15" dirty="0"/>
              <a:t>use</a:t>
            </a:r>
            <a:r>
              <a:rPr spc="-185" dirty="0"/>
              <a:t> </a:t>
            </a:r>
            <a:r>
              <a:rPr spc="5" dirty="0"/>
              <a:t>found</a:t>
            </a:r>
            <a:r>
              <a:rPr spc="-170" dirty="0"/>
              <a:t> </a:t>
            </a:r>
            <a:r>
              <a:rPr spc="20" dirty="0"/>
              <a:t>that  </a:t>
            </a:r>
            <a:r>
              <a:rPr spc="5" dirty="0"/>
              <a:t>increased</a:t>
            </a:r>
            <a:r>
              <a:rPr spc="-160" dirty="0"/>
              <a:t> </a:t>
            </a:r>
            <a:r>
              <a:rPr spc="-15" dirty="0"/>
              <a:t>use</a:t>
            </a:r>
            <a:r>
              <a:rPr spc="-190" dirty="0"/>
              <a:t> </a:t>
            </a:r>
            <a:r>
              <a:rPr spc="-10" dirty="0"/>
              <a:t>was</a:t>
            </a:r>
            <a:r>
              <a:rPr spc="-175" dirty="0"/>
              <a:t> </a:t>
            </a:r>
            <a:r>
              <a:rPr spc="5" dirty="0"/>
              <a:t>negatively</a:t>
            </a:r>
            <a:r>
              <a:rPr spc="-155" dirty="0"/>
              <a:t> </a:t>
            </a:r>
            <a:r>
              <a:rPr spc="20" dirty="0"/>
              <a:t>predictive</a:t>
            </a:r>
            <a:r>
              <a:rPr spc="-135" dirty="0"/>
              <a:t> </a:t>
            </a:r>
            <a:r>
              <a:rPr spc="20" dirty="0"/>
              <a:t>of</a:t>
            </a:r>
            <a:r>
              <a:rPr spc="-180" dirty="0"/>
              <a:t> </a:t>
            </a:r>
            <a:r>
              <a:rPr spc="20" dirty="0"/>
              <a:t>overall</a:t>
            </a:r>
            <a:r>
              <a:rPr spc="-170" dirty="0"/>
              <a:t> </a:t>
            </a:r>
            <a:r>
              <a:rPr spc="-10" dirty="0"/>
              <a:t>grade</a:t>
            </a:r>
            <a:r>
              <a:rPr spc="-180" dirty="0"/>
              <a:t> </a:t>
            </a:r>
            <a:r>
              <a:rPr spc="20" dirty="0"/>
              <a:t>point</a:t>
            </a:r>
            <a:r>
              <a:rPr spc="-160" dirty="0"/>
              <a:t> </a:t>
            </a:r>
            <a:r>
              <a:rPr spc="-25" dirty="0"/>
              <a:t>average.</a:t>
            </a:r>
          </a:p>
          <a:p>
            <a:pPr marL="120014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Wingdings"/>
              <a:buChar char=""/>
            </a:pPr>
            <a:endParaRPr sz="2050"/>
          </a:p>
          <a:p>
            <a:pPr marL="443230" indent="-311150">
              <a:lnSpc>
                <a:spcPct val="100000"/>
              </a:lnSpc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dirty="0"/>
              <a:t>Student’s</a:t>
            </a:r>
            <a:r>
              <a:rPr spc="-165" dirty="0"/>
              <a:t> </a:t>
            </a:r>
            <a:r>
              <a:rPr dirty="0"/>
              <a:t>sentence</a:t>
            </a:r>
          </a:p>
          <a:p>
            <a:pPr marL="443230" marR="120014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spc="5" dirty="0">
                <a:solidFill>
                  <a:srgbClr val="D03000"/>
                </a:solidFill>
              </a:rPr>
              <a:t>Survey</a:t>
            </a:r>
            <a:r>
              <a:rPr spc="-165" dirty="0">
                <a:solidFill>
                  <a:srgbClr val="D03000"/>
                </a:solidFill>
              </a:rPr>
              <a:t> </a:t>
            </a:r>
            <a:r>
              <a:rPr spc="15" dirty="0">
                <a:solidFill>
                  <a:srgbClr val="D03000"/>
                </a:solidFill>
              </a:rPr>
              <a:t>results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found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that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5" dirty="0">
                <a:solidFill>
                  <a:srgbClr val="D03000"/>
                </a:solidFill>
              </a:rPr>
              <a:t>increased</a:t>
            </a:r>
            <a:r>
              <a:rPr spc="-165" dirty="0">
                <a:solidFill>
                  <a:srgbClr val="D03000"/>
                </a:solidFill>
              </a:rPr>
              <a:t> </a:t>
            </a:r>
            <a:r>
              <a:rPr spc="20" dirty="0">
                <a:solidFill>
                  <a:srgbClr val="D03000"/>
                </a:solidFill>
              </a:rPr>
              <a:t>cell</a:t>
            </a:r>
            <a:r>
              <a:rPr spc="-175" dirty="0">
                <a:solidFill>
                  <a:srgbClr val="D03000"/>
                </a:solidFill>
              </a:rPr>
              <a:t> </a:t>
            </a:r>
            <a:r>
              <a:rPr spc="-5" dirty="0">
                <a:solidFill>
                  <a:srgbClr val="D03000"/>
                </a:solidFill>
              </a:rPr>
              <a:t>phone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5" dirty="0">
                <a:solidFill>
                  <a:srgbClr val="D03000"/>
                </a:solidFill>
              </a:rPr>
              <a:t>use</a:t>
            </a:r>
            <a:r>
              <a:rPr spc="-155" dirty="0">
                <a:solidFill>
                  <a:srgbClr val="D03000"/>
                </a:solidFill>
              </a:rPr>
              <a:t> </a:t>
            </a:r>
            <a:r>
              <a:rPr spc="10" dirty="0">
                <a:solidFill>
                  <a:srgbClr val="D03000"/>
                </a:solidFill>
              </a:rPr>
              <a:t>corresponds</a:t>
            </a:r>
            <a:r>
              <a:rPr spc="-150" dirty="0">
                <a:solidFill>
                  <a:srgbClr val="D03000"/>
                </a:solidFill>
              </a:rPr>
              <a:t> </a:t>
            </a:r>
            <a:r>
              <a:rPr spc="35" dirty="0">
                <a:solidFill>
                  <a:srgbClr val="D03000"/>
                </a:solidFill>
              </a:rPr>
              <a:t>to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30" dirty="0">
                <a:solidFill>
                  <a:srgbClr val="D03000"/>
                </a:solidFill>
              </a:rPr>
              <a:t>lower</a:t>
            </a:r>
            <a:r>
              <a:rPr spc="-170" dirty="0">
                <a:solidFill>
                  <a:srgbClr val="D03000"/>
                </a:solidFill>
              </a:rPr>
              <a:t> </a:t>
            </a:r>
            <a:r>
              <a:rPr spc="-10" dirty="0">
                <a:solidFill>
                  <a:srgbClr val="D03000"/>
                </a:solidFill>
              </a:rPr>
              <a:t>grade  </a:t>
            </a:r>
            <a:r>
              <a:rPr spc="20" dirty="0">
                <a:solidFill>
                  <a:srgbClr val="D03000"/>
                </a:solidFill>
              </a:rPr>
              <a:t>point </a:t>
            </a:r>
            <a:r>
              <a:rPr spc="-10" dirty="0">
                <a:solidFill>
                  <a:srgbClr val="D03000"/>
                </a:solidFill>
              </a:rPr>
              <a:t>average</a:t>
            </a:r>
            <a:r>
              <a:rPr spc="-365" dirty="0">
                <a:solidFill>
                  <a:srgbClr val="D03000"/>
                </a:solidFill>
              </a:rPr>
              <a:t> </a:t>
            </a:r>
            <a:r>
              <a:rPr spc="-25" dirty="0">
                <a:solidFill>
                  <a:srgbClr val="D03000"/>
                </a:solidFill>
              </a:rPr>
              <a:t>(Svinicki).</a:t>
            </a:r>
          </a:p>
          <a:p>
            <a:pPr marL="120014"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Wingdings"/>
              <a:buChar char=""/>
            </a:pPr>
            <a:endParaRPr sz="1800"/>
          </a:p>
          <a:p>
            <a:pPr marL="443230" marR="245110" indent="-311150">
              <a:lnSpc>
                <a:spcPct val="114999"/>
              </a:lnSpc>
              <a:buClr>
                <a:srgbClr val="585858"/>
              </a:buClr>
              <a:buSzPct val="81250"/>
              <a:buFont typeface="Wingdings"/>
              <a:buChar char=""/>
              <a:tabLst>
                <a:tab pos="443230" algn="l"/>
                <a:tab pos="443865" algn="l"/>
              </a:tabLst>
            </a:pPr>
            <a:r>
              <a:rPr b="1" spc="40" dirty="0">
                <a:solidFill>
                  <a:srgbClr val="1C3678"/>
                </a:solidFill>
                <a:latin typeface="Calibri"/>
                <a:cs typeface="Calibri"/>
              </a:rPr>
              <a:t>No.</a:t>
            </a:r>
            <a:r>
              <a:rPr b="1" spc="-50" dirty="0">
                <a:solidFill>
                  <a:srgbClr val="1C3678"/>
                </a:solidFill>
                <a:latin typeface="Calibri"/>
                <a:cs typeface="Calibri"/>
              </a:rPr>
              <a:t> </a:t>
            </a:r>
            <a:r>
              <a:rPr b="1" spc="75" dirty="0">
                <a:solidFill>
                  <a:srgbClr val="1C3678"/>
                </a:solidFill>
                <a:latin typeface="Calibri"/>
                <a:cs typeface="Calibri"/>
              </a:rPr>
              <a:t>This</a:t>
            </a:r>
            <a:r>
              <a:rPr b="1" spc="-40" dirty="0">
                <a:solidFill>
                  <a:srgbClr val="1C3678"/>
                </a:solidFill>
                <a:latin typeface="Calibri"/>
                <a:cs typeface="Calibri"/>
              </a:rPr>
              <a:t> </a:t>
            </a:r>
            <a:r>
              <a:rPr b="1" spc="45" dirty="0">
                <a:solidFill>
                  <a:srgbClr val="1C3678"/>
                </a:solidFill>
                <a:latin typeface="Calibri"/>
                <a:cs typeface="Calibri"/>
              </a:rPr>
              <a:t>is</a:t>
            </a:r>
            <a:r>
              <a:rPr b="1" spc="-40" dirty="0">
                <a:solidFill>
                  <a:srgbClr val="1C3678"/>
                </a:solidFill>
                <a:latin typeface="Calibri"/>
                <a:cs typeface="Calibri"/>
              </a:rPr>
              <a:t> </a:t>
            </a:r>
            <a:r>
              <a:rPr b="1" spc="165" dirty="0">
                <a:solidFill>
                  <a:srgbClr val="1C3678"/>
                </a:solidFill>
                <a:latin typeface="Calibri"/>
                <a:cs typeface="Calibri"/>
              </a:rPr>
              <a:t>NOT</a:t>
            </a:r>
            <a:r>
              <a:rPr b="1" spc="-30" dirty="0">
                <a:solidFill>
                  <a:srgbClr val="1C3678"/>
                </a:solidFill>
                <a:latin typeface="Calibri"/>
                <a:cs typeface="Calibri"/>
              </a:rPr>
              <a:t> </a:t>
            </a:r>
            <a:r>
              <a:rPr b="1" spc="50" dirty="0">
                <a:solidFill>
                  <a:srgbClr val="1C3678"/>
                </a:solidFill>
                <a:latin typeface="Calibri"/>
                <a:cs typeface="Calibri"/>
              </a:rPr>
              <a:t>plagiarism</a:t>
            </a:r>
            <a:r>
              <a:rPr b="1" spc="-45" dirty="0">
                <a:solidFill>
                  <a:srgbClr val="1C3678"/>
                </a:solidFill>
                <a:latin typeface="Calibri"/>
                <a:cs typeface="Calibri"/>
              </a:rPr>
              <a:t> </a:t>
            </a:r>
            <a:r>
              <a:rPr b="1" spc="80" dirty="0">
                <a:latin typeface="Calibri"/>
                <a:cs typeface="Calibri"/>
              </a:rPr>
              <a:t>--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5" dirty="0"/>
              <a:t>The</a:t>
            </a:r>
            <a:r>
              <a:rPr spc="-175" dirty="0"/>
              <a:t> </a:t>
            </a:r>
            <a:r>
              <a:rPr spc="10" dirty="0"/>
              <a:t>student</a:t>
            </a:r>
            <a:r>
              <a:rPr spc="-175" dirty="0"/>
              <a:t> </a:t>
            </a:r>
            <a:r>
              <a:rPr dirty="0"/>
              <a:t>paraphrased</a:t>
            </a:r>
            <a:r>
              <a:rPr spc="-114" dirty="0"/>
              <a:t> </a:t>
            </a:r>
            <a:r>
              <a:rPr spc="10" dirty="0"/>
              <a:t>Svinicki’s</a:t>
            </a:r>
            <a:r>
              <a:rPr spc="-150" dirty="0"/>
              <a:t> </a:t>
            </a:r>
            <a:r>
              <a:rPr spc="15" dirty="0"/>
              <a:t>information  </a:t>
            </a:r>
            <a:r>
              <a:rPr spc="-15" dirty="0"/>
              <a:t>and </a:t>
            </a:r>
            <a:r>
              <a:rPr spc="20" dirty="0"/>
              <a:t>cited</a:t>
            </a:r>
            <a:r>
              <a:rPr spc="-340" dirty="0"/>
              <a:t> </a:t>
            </a:r>
            <a:r>
              <a:rPr spc="-5" dirty="0"/>
              <a:t>Svinicki.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29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8030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Assignment</a:t>
            </a:r>
            <a:r>
              <a:rPr spc="-200" dirty="0"/>
              <a:t> </a:t>
            </a:r>
            <a:r>
              <a:rPr spc="90" dirty="0"/>
              <a:t>Submission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64460"/>
            <a:ext cx="486537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50" dirty="0">
                <a:solidFill>
                  <a:srgbClr val="585858"/>
                </a:solidFill>
                <a:latin typeface="Tahoma"/>
                <a:cs typeface="Tahoma"/>
              </a:rPr>
              <a:t>All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assignments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MY" sz="1300" spc="30" dirty="0" smtClean="0">
                <a:solidFill>
                  <a:srgbClr val="585858"/>
                </a:solidFill>
                <a:latin typeface="Tahoma"/>
                <a:cs typeface="Tahoma"/>
              </a:rPr>
              <a:t>  </a:t>
            </a:r>
            <a:r>
              <a:rPr sz="1300" spc="5" dirty="0" smtClean="0">
                <a:solidFill>
                  <a:srgbClr val="585858"/>
                </a:solidFill>
                <a:latin typeface="Tahoma"/>
                <a:cs typeface="Tahoma"/>
              </a:rPr>
              <a:t>submitted</a:t>
            </a:r>
            <a:r>
              <a:rPr sz="1300" spc="-135" dirty="0" smtClean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 smtClean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lang="en-MY" sz="1300" spc="5" dirty="0" smtClean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1300" spc="-110" dirty="0" smtClean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turnitin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software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1487" y="2457070"/>
            <a:ext cx="6182097" cy="2305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28536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Plagiarism</a:t>
            </a:r>
            <a:r>
              <a:rPr spc="-254" dirty="0"/>
              <a:t> </a:t>
            </a:r>
            <a:r>
              <a:rPr spc="50" dirty="0"/>
              <a:t>Report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31</a:t>
            </a:r>
          </a:p>
        </p:txBody>
      </p:sp>
      <p:sp>
        <p:nvSpPr>
          <p:cNvPr id="3" name="object 3"/>
          <p:cNvSpPr/>
          <p:nvPr/>
        </p:nvSpPr>
        <p:spPr>
          <a:xfrm>
            <a:off x="4541520" y="0"/>
            <a:ext cx="3925824" cy="489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2681" y="938022"/>
            <a:ext cx="1059180" cy="873760"/>
          </a:xfrm>
          <a:custGeom>
            <a:avLst/>
            <a:gdLst/>
            <a:ahLst/>
            <a:cxnLst/>
            <a:rect l="l" t="t" r="r" b="b"/>
            <a:pathLst>
              <a:path w="1059179" h="873760">
                <a:moveTo>
                  <a:pt x="0" y="436625"/>
                </a:moveTo>
                <a:lnTo>
                  <a:pt x="2424" y="394571"/>
                </a:lnTo>
                <a:lnTo>
                  <a:pt x="9549" y="353648"/>
                </a:lnTo>
                <a:lnTo>
                  <a:pt x="21153" y="314040"/>
                </a:lnTo>
                <a:lnTo>
                  <a:pt x="37013" y="275930"/>
                </a:lnTo>
                <a:lnTo>
                  <a:pt x="56909" y="239500"/>
                </a:lnTo>
                <a:lnTo>
                  <a:pt x="80618" y="204935"/>
                </a:lnTo>
                <a:lnTo>
                  <a:pt x="107917" y="172415"/>
                </a:lnTo>
                <a:lnTo>
                  <a:pt x="138586" y="142125"/>
                </a:lnTo>
                <a:lnTo>
                  <a:pt x="172401" y="114246"/>
                </a:lnTo>
                <a:lnTo>
                  <a:pt x="209142" y="88963"/>
                </a:lnTo>
                <a:lnTo>
                  <a:pt x="248586" y="66458"/>
                </a:lnTo>
                <a:lnTo>
                  <a:pt x="290512" y="46913"/>
                </a:lnTo>
                <a:lnTo>
                  <a:pt x="334696" y="30512"/>
                </a:lnTo>
                <a:lnTo>
                  <a:pt x="380919" y="17437"/>
                </a:lnTo>
                <a:lnTo>
                  <a:pt x="428956" y="7871"/>
                </a:lnTo>
                <a:lnTo>
                  <a:pt x="478587" y="1998"/>
                </a:lnTo>
                <a:lnTo>
                  <a:pt x="529590" y="0"/>
                </a:lnTo>
                <a:lnTo>
                  <a:pt x="580592" y="1998"/>
                </a:lnTo>
                <a:lnTo>
                  <a:pt x="630223" y="7871"/>
                </a:lnTo>
                <a:lnTo>
                  <a:pt x="678260" y="17437"/>
                </a:lnTo>
                <a:lnTo>
                  <a:pt x="724483" y="30512"/>
                </a:lnTo>
                <a:lnTo>
                  <a:pt x="768667" y="46913"/>
                </a:lnTo>
                <a:lnTo>
                  <a:pt x="810593" y="66458"/>
                </a:lnTo>
                <a:lnTo>
                  <a:pt x="850037" y="88963"/>
                </a:lnTo>
                <a:lnTo>
                  <a:pt x="886778" y="114246"/>
                </a:lnTo>
                <a:lnTo>
                  <a:pt x="920593" y="142125"/>
                </a:lnTo>
                <a:lnTo>
                  <a:pt x="951262" y="172415"/>
                </a:lnTo>
                <a:lnTo>
                  <a:pt x="978561" y="204935"/>
                </a:lnTo>
                <a:lnTo>
                  <a:pt x="1002270" y="239500"/>
                </a:lnTo>
                <a:lnTo>
                  <a:pt x="1022166" y="275930"/>
                </a:lnTo>
                <a:lnTo>
                  <a:pt x="1038026" y="314040"/>
                </a:lnTo>
                <a:lnTo>
                  <a:pt x="1049630" y="353648"/>
                </a:lnTo>
                <a:lnTo>
                  <a:pt x="1056755" y="394571"/>
                </a:lnTo>
                <a:lnTo>
                  <a:pt x="1059179" y="436625"/>
                </a:lnTo>
                <a:lnTo>
                  <a:pt x="1056755" y="478680"/>
                </a:lnTo>
                <a:lnTo>
                  <a:pt x="1049630" y="519603"/>
                </a:lnTo>
                <a:lnTo>
                  <a:pt x="1038026" y="559211"/>
                </a:lnTo>
                <a:lnTo>
                  <a:pt x="1022166" y="597321"/>
                </a:lnTo>
                <a:lnTo>
                  <a:pt x="1002270" y="633751"/>
                </a:lnTo>
                <a:lnTo>
                  <a:pt x="978561" y="668316"/>
                </a:lnTo>
                <a:lnTo>
                  <a:pt x="951262" y="700836"/>
                </a:lnTo>
                <a:lnTo>
                  <a:pt x="920593" y="731126"/>
                </a:lnTo>
                <a:lnTo>
                  <a:pt x="886778" y="759005"/>
                </a:lnTo>
                <a:lnTo>
                  <a:pt x="850037" y="784288"/>
                </a:lnTo>
                <a:lnTo>
                  <a:pt x="810593" y="806793"/>
                </a:lnTo>
                <a:lnTo>
                  <a:pt x="768667" y="826338"/>
                </a:lnTo>
                <a:lnTo>
                  <a:pt x="724483" y="842739"/>
                </a:lnTo>
                <a:lnTo>
                  <a:pt x="678260" y="855814"/>
                </a:lnTo>
                <a:lnTo>
                  <a:pt x="630223" y="865380"/>
                </a:lnTo>
                <a:lnTo>
                  <a:pt x="580592" y="871253"/>
                </a:lnTo>
                <a:lnTo>
                  <a:pt x="529590" y="873251"/>
                </a:lnTo>
                <a:lnTo>
                  <a:pt x="478587" y="871253"/>
                </a:lnTo>
                <a:lnTo>
                  <a:pt x="428956" y="865380"/>
                </a:lnTo>
                <a:lnTo>
                  <a:pt x="380919" y="855814"/>
                </a:lnTo>
                <a:lnTo>
                  <a:pt x="334696" y="842739"/>
                </a:lnTo>
                <a:lnTo>
                  <a:pt x="290512" y="826338"/>
                </a:lnTo>
                <a:lnTo>
                  <a:pt x="248586" y="806793"/>
                </a:lnTo>
                <a:lnTo>
                  <a:pt x="209142" y="784288"/>
                </a:lnTo>
                <a:lnTo>
                  <a:pt x="172401" y="759005"/>
                </a:lnTo>
                <a:lnTo>
                  <a:pt x="138586" y="731126"/>
                </a:lnTo>
                <a:lnTo>
                  <a:pt x="107917" y="700836"/>
                </a:lnTo>
                <a:lnTo>
                  <a:pt x="80618" y="668316"/>
                </a:lnTo>
                <a:lnTo>
                  <a:pt x="56909" y="633751"/>
                </a:lnTo>
                <a:lnTo>
                  <a:pt x="37013" y="597321"/>
                </a:lnTo>
                <a:lnTo>
                  <a:pt x="21153" y="559211"/>
                </a:lnTo>
                <a:lnTo>
                  <a:pt x="9549" y="519603"/>
                </a:lnTo>
                <a:lnTo>
                  <a:pt x="2424" y="478680"/>
                </a:lnTo>
                <a:lnTo>
                  <a:pt x="0" y="436625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1990" y="66293"/>
            <a:ext cx="1059180" cy="871855"/>
          </a:xfrm>
          <a:custGeom>
            <a:avLst/>
            <a:gdLst/>
            <a:ahLst/>
            <a:cxnLst/>
            <a:rect l="l" t="t" r="r" b="b"/>
            <a:pathLst>
              <a:path w="1059179" h="871855">
                <a:moveTo>
                  <a:pt x="0" y="435863"/>
                </a:moveTo>
                <a:lnTo>
                  <a:pt x="2424" y="393896"/>
                </a:lnTo>
                <a:lnTo>
                  <a:pt x="9549" y="353055"/>
                </a:lnTo>
                <a:lnTo>
                  <a:pt x="21153" y="313523"/>
                </a:lnTo>
                <a:lnTo>
                  <a:pt x="37013" y="275484"/>
                </a:lnTo>
                <a:lnTo>
                  <a:pt x="56909" y="239121"/>
                </a:lnTo>
                <a:lnTo>
                  <a:pt x="80618" y="204615"/>
                </a:lnTo>
                <a:lnTo>
                  <a:pt x="107917" y="172151"/>
                </a:lnTo>
                <a:lnTo>
                  <a:pt x="138586" y="141911"/>
                </a:lnTo>
                <a:lnTo>
                  <a:pt x="172401" y="114078"/>
                </a:lnTo>
                <a:lnTo>
                  <a:pt x="209142" y="88834"/>
                </a:lnTo>
                <a:lnTo>
                  <a:pt x="248586" y="66363"/>
                </a:lnTo>
                <a:lnTo>
                  <a:pt x="290512" y="46847"/>
                </a:lnTo>
                <a:lnTo>
                  <a:pt x="334696" y="30470"/>
                </a:lnTo>
                <a:lnTo>
                  <a:pt x="380919" y="17413"/>
                </a:lnTo>
                <a:lnTo>
                  <a:pt x="428956" y="7861"/>
                </a:lnTo>
                <a:lnTo>
                  <a:pt x="478587" y="1995"/>
                </a:lnTo>
                <a:lnTo>
                  <a:pt x="529589" y="0"/>
                </a:lnTo>
                <a:lnTo>
                  <a:pt x="580592" y="1995"/>
                </a:lnTo>
                <a:lnTo>
                  <a:pt x="630223" y="7861"/>
                </a:lnTo>
                <a:lnTo>
                  <a:pt x="678260" y="17413"/>
                </a:lnTo>
                <a:lnTo>
                  <a:pt x="724483" y="30470"/>
                </a:lnTo>
                <a:lnTo>
                  <a:pt x="768667" y="46847"/>
                </a:lnTo>
                <a:lnTo>
                  <a:pt x="810593" y="66363"/>
                </a:lnTo>
                <a:lnTo>
                  <a:pt x="850037" y="88834"/>
                </a:lnTo>
                <a:lnTo>
                  <a:pt x="886778" y="114078"/>
                </a:lnTo>
                <a:lnTo>
                  <a:pt x="920593" y="141911"/>
                </a:lnTo>
                <a:lnTo>
                  <a:pt x="951262" y="172151"/>
                </a:lnTo>
                <a:lnTo>
                  <a:pt x="978561" y="204615"/>
                </a:lnTo>
                <a:lnTo>
                  <a:pt x="1002270" y="239121"/>
                </a:lnTo>
                <a:lnTo>
                  <a:pt x="1022166" y="275484"/>
                </a:lnTo>
                <a:lnTo>
                  <a:pt x="1038026" y="313523"/>
                </a:lnTo>
                <a:lnTo>
                  <a:pt x="1049630" y="353055"/>
                </a:lnTo>
                <a:lnTo>
                  <a:pt x="1056755" y="393896"/>
                </a:lnTo>
                <a:lnTo>
                  <a:pt x="1059180" y="435863"/>
                </a:lnTo>
                <a:lnTo>
                  <a:pt x="1056755" y="477831"/>
                </a:lnTo>
                <a:lnTo>
                  <a:pt x="1049630" y="518672"/>
                </a:lnTo>
                <a:lnTo>
                  <a:pt x="1038026" y="558204"/>
                </a:lnTo>
                <a:lnTo>
                  <a:pt x="1022166" y="596243"/>
                </a:lnTo>
                <a:lnTo>
                  <a:pt x="1002270" y="632606"/>
                </a:lnTo>
                <a:lnTo>
                  <a:pt x="978561" y="667112"/>
                </a:lnTo>
                <a:lnTo>
                  <a:pt x="951262" y="699576"/>
                </a:lnTo>
                <a:lnTo>
                  <a:pt x="920593" y="729816"/>
                </a:lnTo>
                <a:lnTo>
                  <a:pt x="886778" y="757649"/>
                </a:lnTo>
                <a:lnTo>
                  <a:pt x="850037" y="782893"/>
                </a:lnTo>
                <a:lnTo>
                  <a:pt x="810593" y="805364"/>
                </a:lnTo>
                <a:lnTo>
                  <a:pt x="768667" y="824880"/>
                </a:lnTo>
                <a:lnTo>
                  <a:pt x="724483" y="841257"/>
                </a:lnTo>
                <a:lnTo>
                  <a:pt x="678260" y="854314"/>
                </a:lnTo>
                <a:lnTo>
                  <a:pt x="630223" y="863866"/>
                </a:lnTo>
                <a:lnTo>
                  <a:pt x="580592" y="869732"/>
                </a:lnTo>
                <a:lnTo>
                  <a:pt x="529589" y="871727"/>
                </a:lnTo>
                <a:lnTo>
                  <a:pt x="478587" y="869732"/>
                </a:lnTo>
                <a:lnTo>
                  <a:pt x="428956" y="863866"/>
                </a:lnTo>
                <a:lnTo>
                  <a:pt x="380919" y="854314"/>
                </a:lnTo>
                <a:lnTo>
                  <a:pt x="334696" y="841257"/>
                </a:lnTo>
                <a:lnTo>
                  <a:pt x="290512" y="824880"/>
                </a:lnTo>
                <a:lnTo>
                  <a:pt x="248586" y="805364"/>
                </a:lnTo>
                <a:lnTo>
                  <a:pt x="209142" y="782893"/>
                </a:lnTo>
                <a:lnTo>
                  <a:pt x="172401" y="757649"/>
                </a:lnTo>
                <a:lnTo>
                  <a:pt x="138586" y="729816"/>
                </a:lnTo>
                <a:lnTo>
                  <a:pt x="107917" y="699576"/>
                </a:lnTo>
                <a:lnTo>
                  <a:pt x="80618" y="667112"/>
                </a:lnTo>
                <a:lnTo>
                  <a:pt x="56909" y="632606"/>
                </a:lnTo>
                <a:lnTo>
                  <a:pt x="37013" y="596243"/>
                </a:lnTo>
                <a:lnTo>
                  <a:pt x="21153" y="558204"/>
                </a:lnTo>
                <a:lnTo>
                  <a:pt x="9549" y="518672"/>
                </a:lnTo>
                <a:lnTo>
                  <a:pt x="2424" y="477831"/>
                </a:lnTo>
                <a:lnTo>
                  <a:pt x="0" y="435863"/>
                </a:lnTo>
                <a:close/>
              </a:path>
            </a:pathLst>
          </a:custGeom>
          <a:ln w="25907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4987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>
                <a:solidFill>
                  <a:srgbClr val="EB5500"/>
                </a:solidFill>
              </a:rPr>
              <a:t>University</a:t>
            </a:r>
            <a:r>
              <a:rPr spc="-204" dirty="0">
                <a:solidFill>
                  <a:srgbClr val="EB5500"/>
                </a:solidFill>
              </a:rPr>
              <a:t> </a:t>
            </a:r>
            <a:r>
              <a:rPr spc="50" dirty="0">
                <a:solidFill>
                  <a:srgbClr val="EB5500"/>
                </a:solidFill>
              </a:rPr>
              <a:t>of</a:t>
            </a:r>
            <a:r>
              <a:rPr spc="-190" dirty="0">
                <a:solidFill>
                  <a:srgbClr val="EB5500"/>
                </a:solidFill>
              </a:rPr>
              <a:t> </a:t>
            </a:r>
            <a:r>
              <a:rPr spc="125" dirty="0">
                <a:solidFill>
                  <a:srgbClr val="EB5500"/>
                </a:solidFill>
              </a:rPr>
              <a:t>Malaya</a:t>
            </a:r>
            <a:r>
              <a:rPr spc="-225" dirty="0">
                <a:solidFill>
                  <a:srgbClr val="EB5500"/>
                </a:solidFill>
              </a:rPr>
              <a:t> </a:t>
            </a:r>
            <a:r>
              <a:rPr spc="75" dirty="0"/>
              <a:t>Plagiarism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589047"/>
            <a:ext cx="6914515" cy="939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u="sng" spc="1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Similarity</a:t>
            </a:r>
            <a:r>
              <a:rPr sz="1300" u="sng" spc="-15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Index</a:t>
            </a:r>
            <a:r>
              <a:rPr sz="1300" u="sng" spc="-16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allowed</a:t>
            </a:r>
            <a:r>
              <a:rPr sz="1300" u="sng" spc="-1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up</a:t>
            </a:r>
            <a:r>
              <a:rPr sz="1300" u="sng" spc="-15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to</a:t>
            </a:r>
            <a:r>
              <a:rPr sz="1300" u="sng" spc="-1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–</a:t>
            </a:r>
            <a:r>
              <a:rPr sz="1300" u="sng" spc="-15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25%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u="sng" spc="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How</a:t>
            </a:r>
            <a:r>
              <a:rPr sz="1300" u="sng" spc="-1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to</a:t>
            </a:r>
            <a:r>
              <a:rPr sz="1300" u="sng" spc="-1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avoid</a:t>
            </a:r>
            <a:r>
              <a:rPr sz="1300" u="sng" spc="-1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Plagiarism</a:t>
            </a:r>
            <a:r>
              <a:rPr sz="1300" u="sng" spc="-1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-</a:t>
            </a:r>
            <a:r>
              <a:rPr sz="1300" u="sng" spc="9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a</a:t>
            </a:r>
            <a:r>
              <a:rPr sz="1300" u="sng" spc="-1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handbook</a:t>
            </a:r>
            <a:r>
              <a:rPr sz="1300" u="sng" spc="-1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for</a:t>
            </a:r>
            <a:r>
              <a:rPr sz="1300" u="sng" spc="-15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postgraduate</a:t>
            </a:r>
            <a:r>
              <a:rPr sz="1300" u="sng" spc="-1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students.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25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http://um-staging.cloudapp.net:8034/docs/librariesprovider80/download-rules-</a:t>
            </a:r>
            <a:endParaRPr sz="13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45"/>
              </a:spcBef>
            </a:pPr>
            <a:r>
              <a:rPr sz="1300" u="sng" spc="-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</a:rPr>
              <a:t>regulations/how_to_avoid_plagiarism_a_handbook_for_postgraduate_students.pdf?sfvrsn=2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H.</a:t>
            </a:r>
            <a:r>
              <a:rPr spc="-170" dirty="0"/>
              <a:t> </a:t>
            </a:r>
            <a:r>
              <a:rPr spc="20" dirty="0"/>
              <a:t>Gilbert</a:t>
            </a:r>
            <a:r>
              <a:rPr spc="-170" dirty="0"/>
              <a:t> </a:t>
            </a:r>
            <a:r>
              <a:rPr spc="65" dirty="0"/>
              <a:t>Welch,</a:t>
            </a:r>
            <a:r>
              <a:rPr spc="-175" dirty="0"/>
              <a:t> </a:t>
            </a:r>
            <a:r>
              <a:rPr spc="105" dirty="0"/>
              <a:t>a</a:t>
            </a:r>
            <a:r>
              <a:rPr spc="-180" dirty="0"/>
              <a:t> </a:t>
            </a:r>
            <a:r>
              <a:rPr spc="65" dirty="0"/>
              <a:t>Health</a:t>
            </a:r>
            <a:r>
              <a:rPr spc="-180" dirty="0"/>
              <a:t> </a:t>
            </a:r>
            <a:r>
              <a:rPr spc="55" dirty="0"/>
              <a:t>Policy</a:t>
            </a:r>
            <a:r>
              <a:rPr spc="-190" dirty="0"/>
              <a:t> </a:t>
            </a:r>
            <a:r>
              <a:rPr spc="15" dirty="0"/>
              <a:t>Expert</a:t>
            </a:r>
            <a:r>
              <a:rPr spc="-190" dirty="0"/>
              <a:t> </a:t>
            </a:r>
            <a:r>
              <a:rPr spc="35" dirty="0"/>
              <a:t>At </a:t>
            </a:r>
            <a:r>
              <a:rPr u="heavy" spc="35" dirty="0">
                <a:uFill>
                  <a:solidFill>
                    <a:srgbClr val="1A9987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1A9987"/>
                  </a:solidFill>
                </a:uFill>
              </a:rPr>
              <a:t>Dartm</a:t>
            </a:r>
            <a:r>
              <a:rPr spc="60" dirty="0"/>
              <a:t>outh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0091" y="1555140"/>
            <a:ext cx="5552440" cy="321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marR="5080" indent="-311150">
              <a:lnSpc>
                <a:spcPct val="115100"/>
              </a:lnSpc>
              <a:spcBef>
                <a:spcPts val="10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b="1" spc="75" dirty="0">
                <a:solidFill>
                  <a:srgbClr val="585858"/>
                </a:solidFill>
                <a:latin typeface="Calibri"/>
                <a:cs typeface="Calibri"/>
              </a:rPr>
              <a:t>His </a:t>
            </a:r>
            <a:r>
              <a:rPr sz="1300" b="1" spc="30" dirty="0">
                <a:solidFill>
                  <a:srgbClr val="585858"/>
                </a:solidFill>
                <a:latin typeface="Calibri"/>
                <a:cs typeface="Calibri"/>
              </a:rPr>
              <a:t>plagiarism: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In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September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2018, </a:t>
            </a:r>
            <a:r>
              <a:rPr sz="1300" spc="30" dirty="0">
                <a:solidFill>
                  <a:srgbClr val="FF0000"/>
                </a:solidFill>
                <a:latin typeface="Tahoma"/>
                <a:cs typeface="Tahoma"/>
              </a:rPr>
              <a:t>Welch </a:t>
            </a:r>
            <a:r>
              <a:rPr sz="1300" dirty="0">
                <a:solidFill>
                  <a:srgbClr val="FF0000"/>
                </a:solidFill>
                <a:latin typeface="Tahoma"/>
                <a:cs typeface="Tahoma"/>
              </a:rPr>
              <a:t>stepped </a:t>
            </a:r>
            <a:r>
              <a:rPr sz="1300" spc="5" dirty="0">
                <a:solidFill>
                  <a:srgbClr val="FF0000"/>
                </a:solidFill>
                <a:latin typeface="Tahoma"/>
                <a:cs typeface="Tahoma"/>
              </a:rPr>
              <a:t>down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from </a:t>
            </a:r>
            <a:r>
              <a:rPr sz="1300" dirty="0">
                <a:solidFill>
                  <a:srgbClr val="FF0000"/>
                </a:solidFill>
                <a:latin typeface="Tahoma"/>
                <a:cs typeface="Tahoma"/>
              </a:rPr>
              <a:t>his  </a:t>
            </a:r>
            <a:r>
              <a:rPr sz="1300" spc="15" dirty="0">
                <a:solidFill>
                  <a:srgbClr val="FF0000"/>
                </a:solidFill>
                <a:latin typeface="Tahoma"/>
                <a:cs typeface="Tahoma"/>
              </a:rPr>
              <a:t>position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at </a:t>
            </a:r>
            <a:r>
              <a:rPr sz="1300" spc="15" dirty="0">
                <a:solidFill>
                  <a:srgbClr val="FF0000"/>
                </a:solidFill>
                <a:latin typeface="Tahoma"/>
                <a:cs typeface="Tahoma"/>
              </a:rPr>
              <a:t>Darthmouth College after </a:t>
            </a:r>
            <a:r>
              <a:rPr sz="1300" spc="-5" dirty="0">
                <a:solidFill>
                  <a:srgbClr val="FF0000"/>
                </a:solidFill>
                <a:latin typeface="Tahoma"/>
                <a:cs typeface="Tahoma"/>
              </a:rPr>
              <a:t>being </a:t>
            </a:r>
            <a:r>
              <a:rPr sz="1300" spc="-10" dirty="0">
                <a:solidFill>
                  <a:srgbClr val="FF0000"/>
                </a:solidFill>
                <a:latin typeface="Tahoma"/>
                <a:cs typeface="Tahoma"/>
              </a:rPr>
              <a:t>accused </a:t>
            </a:r>
            <a:r>
              <a:rPr sz="1300" spc="15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1300" dirty="0">
                <a:solidFill>
                  <a:srgbClr val="FF0000"/>
                </a:solidFill>
                <a:latin typeface="Tahoma"/>
                <a:cs typeface="Tahoma"/>
              </a:rPr>
              <a:t>plagiarizing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 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work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other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professors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paper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published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i="1" spc="10" dirty="0">
                <a:solidFill>
                  <a:srgbClr val="585858"/>
                </a:solidFill>
                <a:latin typeface="Calibri"/>
                <a:cs typeface="Calibri"/>
              </a:rPr>
              <a:t>New</a:t>
            </a:r>
            <a:r>
              <a:rPr sz="1300" i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585858"/>
                </a:solidFill>
                <a:latin typeface="Calibri"/>
                <a:cs typeface="Calibri"/>
              </a:rPr>
              <a:t>England</a:t>
            </a:r>
            <a:r>
              <a:rPr sz="1300" i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i="1" spc="15" dirty="0">
                <a:solidFill>
                  <a:srgbClr val="585858"/>
                </a:solidFill>
                <a:latin typeface="Calibri"/>
                <a:cs typeface="Calibri"/>
              </a:rPr>
              <a:t>Journal  </a:t>
            </a:r>
            <a:r>
              <a:rPr sz="1300" i="1" spc="-15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3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Medicine.</a:t>
            </a:r>
            <a:endParaRPr sz="130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paper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discussed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benefits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breast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cancer</a:t>
            </a:r>
            <a:r>
              <a:rPr sz="13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screenings.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Associate</a:t>
            </a:r>
            <a:endParaRPr sz="1300">
              <a:latin typeface="Tahoma"/>
              <a:cs typeface="Tahoma"/>
            </a:endParaRPr>
          </a:p>
          <a:p>
            <a:pPr marL="323215" marR="159385">
              <a:lnSpc>
                <a:spcPct val="114999"/>
              </a:lnSpc>
              <a:spcBef>
                <a:spcPts val="10"/>
              </a:spcBef>
            </a:pP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Professor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Samir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Sonji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claimed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Welch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did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not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credit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him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Hiram 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Beltran-Sanchez,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researcher from </a:t>
            </a:r>
            <a:r>
              <a:rPr sz="1300" spc="35" dirty="0">
                <a:solidFill>
                  <a:srgbClr val="585858"/>
                </a:solidFill>
                <a:latin typeface="Tahoma"/>
                <a:cs typeface="Tahoma"/>
              </a:rPr>
              <a:t>UCLA,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whose methodologies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 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investigations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were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not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properly</a:t>
            </a:r>
            <a:r>
              <a:rPr sz="13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cited.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0000"/>
                </a:solidFill>
                <a:latin typeface="Tahoma"/>
                <a:cs typeface="Tahoma"/>
              </a:rPr>
              <a:t>Dartmouth</a:t>
            </a:r>
            <a:r>
              <a:rPr sz="1300" spc="-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Tahoma"/>
                <a:cs typeface="Tahoma"/>
              </a:rPr>
              <a:t>agreed</a:t>
            </a:r>
            <a:r>
              <a:rPr sz="13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0000"/>
                </a:solidFill>
                <a:latin typeface="Tahoma"/>
                <a:cs typeface="Tahoma"/>
              </a:rPr>
              <a:t>Welch</a:t>
            </a:r>
            <a:r>
              <a:rPr sz="13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Tahoma"/>
                <a:cs typeface="Tahoma"/>
              </a:rPr>
              <a:t>could  stay</a:t>
            </a:r>
            <a:r>
              <a:rPr sz="13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13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Tahoma"/>
                <a:cs typeface="Tahoma"/>
              </a:rPr>
              <a:t>school</a:t>
            </a:r>
            <a:r>
              <a:rPr sz="13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sz="1300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Tahoma"/>
                <a:cs typeface="Tahoma"/>
              </a:rPr>
              <a:t>he</a:t>
            </a:r>
            <a:r>
              <a:rPr sz="13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Tahoma"/>
                <a:cs typeface="Tahoma"/>
              </a:rPr>
              <a:t>agreed</a:t>
            </a:r>
            <a:r>
              <a:rPr sz="13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stop</a:t>
            </a:r>
            <a:r>
              <a:rPr sz="1300" spc="-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Tahoma"/>
                <a:cs typeface="Tahoma"/>
              </a:rPr>
              <a:t>teaching</a:t>
            </a:r>
            <a:r>
              <a:rPr sz="1300" spc="-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300" spc="-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3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0000"/>
                </a:solidFill>
                <a:latin typeface="Tahoma"/>
                <a:cs typeface="Tahoma"/>
              </a:rPr>
              <a:t>Soneji</a:t>
            </a:r>
            <a:r>
              <a:rPr sz="1300" spc="-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0000"/>
                </a:solidFill>
                <a:latin typeface="Tahoma"/>
                <a:cs typeface="Tahoma"/>
              </a:rPr>
              <a:t>co- 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author</a:t>
            </a:r>
            <a:r>
              <a:rPr sz="13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0000"/>
                </a:solidFill>
                <a:latin typeface="Tahoma"/>
                <a:cs typeface="Tahoma"/>
              </a:rPr>
              <a:t>said</a:t>
            </a:r>
            <a:r>
              <a:rPr sz="13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0000"/>
                </a:solidFill>
                <a:latin typeface="Tahoma"/>
                <a:cs typeface="Tahoma"/>
              </a:rPr>
              <a:t>paper,</a:t>
            </a:r>
            <a:r>
              <a:rPr sz="13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but</a:t>
            </a:r>
            <a:r>
              <a:rPr sz="13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0000"/>
                </a:solidFill>
                <a:latin typeface="Tahoma"/>
                <a:cs typeface="Tahoma"/>
              </a:rPr>
              <a:t>Welch</a:t>
            </a:r>
            <a:r>
              <a:rPr sz="13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0000"/>
                </a:solidFill>
                <a:latin typeface="Tahoma"/>
                <a:cs typeface="Tahoma"/>
              </a:rPr>
              <a:t>would</a:t>
            </a:r>
            <a:r>
              <a:rPr sz="13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0000"/>
                </a:solidFill>
                <a:latin typeface="Tahoma"/>
                <a:cs typeface="Tahoma"/>
              </a:rPr>
              <a:t>not.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323215" marR="154940" indent="-311150">
              <a:lnSpc>
                <a:spcPct val="114999"/>
              </a:lnSpc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"I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cannot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good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conscience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accept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demand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that </a:t>
            </a:r>
            <a:r>
              <a:rPr sz="1300" spc="-90" dirty="0">
                <a:solidFill>
                  <a:srgbClr val="585858"/>
                </a:solidFill>
                <a:latin typeface="Tahoma"/>
                <a:cs typeface="Tahoma"/>
              </a:rPr>
              <a:t>I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make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 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complainant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an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author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much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less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demand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90" dirty="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make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him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first 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author,"</a:t>
            </a:r>
            <a:r>
              <a:rPr sz="1300" spc="-1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300" u="sng" spc="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Welch</a:t>
            </a:r>
            <a:r>
              <a:rPr sz="1300" u="sng" spc="-28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300" u="sng" spc="-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said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6488" y="1982723"/>
            <a:ext cx="1677924" cy="1941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83650" y="4859343"/>
            <a:ext cx="14986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t>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975" y="4990077"/>
            <a:ext cx="40125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/>
                <a:cs typeface="Arial"/>
                <a:hlinkClick r:id="rId4"/>
              </a:rPr>
              <a:t>https://www.ranker.com/list/high-profile-cases-of-plagiarism/janaegreen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8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University Malaya IPS Rules and Regulation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19" y="801860"/>
            <a:ext cx="7185074" cy="38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85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5821"/>
          </a:xfrm>
        </p:spPr>
        <p:txBody>
          <a:bodyPr/>
          <a:lstStyle/>
          <a:p>
            <a:r>
              <a:rPr lang="en-US" dirty="0" err="1" smtClean="0"/>
              <a:t>Turnitin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1026" name="Picture 2" descr="https://media2.picsearch.com/is?TWhge2tquPvSg9qbaTg1OYPO8C36JfcRzmvMCThsm5A&amp;height=18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9" y="859666"/>
            <a:ext cx="7679028" cy="381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</a:t>
            </a:r>
            <a:r>
              <a:rPr lang="en-US" dirty="0"/>
              <a:t>Index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917" y="1369219"/>
            <a:ext cx="6952957" cy="33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1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238984"/>
            <a:ext cx="193476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Referen</a:t>
            </a:r>
            <a:r>
              <a:rPr spc="35" dirty="0"/>
              <a:t>c</a:t>
            </a:r>
            <a:r>
              <a:rPr spc="65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3066"/>
            <a:ext cx="7385684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Thanks</a:t>
            </a:r>
            <a:r>
              <a:rPr sz="14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4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Tahoma"/>
                <a:cs typeface="Tahoma"/>
              </a:rPr>
              <a:t>Katie</a:t>
            </a:r>
            <a:r>
              <a:rPr sz="1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Tahoma"/>
                <a:cs typeface="Tahoma"/>
              </a:rPr>
              <a:t>Levin</a:t>
            </a:r>
            <a:r>
              <a:rPr sz="1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4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Tahoma"/>
                <a:cs typeface="Tahoma"/>
              </a:rPr>
              <a:t>Student</a:t>
            </a:r>
            <a:r>
              <a:rPr sz="1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585858"/>
                </a:solidFill>
                <a:latin typeface="Tahoma"/>
                <a:cs typeface="Tahoma"/>
              </a:rPr>
              <a:t>Writing</a:t>
            </a:r>
            <a:r>
              <a:rPr sz="14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585858"/>
                </a:solidFill>
                <a:latin typeface="Tahoma"/>
                <a:cs typeface="Tahoma"/>
              </a:rPr>
              <a:t>Support</a:t>
            </a:r>
            <a:r>
              <a:rPr sz="14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Tahoma"/>
                <a:cs typeface="Tahoma"/>
              </a:rPr>
              <a:t>(SWS)</a:t>
            </a:r>
            <a:r>
              <a:rPr sz="1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sz="1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Tahoma"/>
                <a:cs typeface="Tahoma"/>
              </a:rPr>
              <a:t>her</a:t>
            </a:r>
            <a:r>
              <a:rPr sz="1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Tahoma"/>
                <a:cs typeface="Tahoma"/>
              </a:rPr>
              <a:t>“What</a:t>
            </a:r>
            <a:r>
              <a:rPr sz="1400" spc="-2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4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4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Tahoma"/>
                <a:cs typeface="Tahoma"/>
              </a:rPr>
              <a:t>Telling</a:t>
            </a:r>
            <a:r>
              <a:rPr sz="1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Tahoma"/>
                <a:cs typeface="Tahoma"/>
              </a:rPr>
              <a:t>Your  </a:t>
            </a:r>
            <a:r>
              <a:rPr sz="1400" spc="-15" dirty="0">
                <a:solidFill>
                  <a:srgbClr val="585858"/>
                </a:solidFill>
                <a:latin typeface="Tahoma"/>
                <a:cs typeface="Tahoma"/>
              </a:rPr>
              <a:t>Readers?”</a:t>
            </a:r>
            <a:r>
              <a:rPr sz="14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approach</a:t>
            </a:r>
            <a:r>
              <a:rPr sz="14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endParaRPr sz="14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50"/>
              </a:spcBef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400" spc="-10" dirty="0">
                <a:solidFill>
                  <a:srgbClr val="585858"/>
                </a:solidFill>
                <a:latin typeface="Tahoma"/>
                <a:cs typeface="Tahoma"/>
                <a:hlinkClick r:id="rId2"/>
              </a:rPr>
              <a:t>http://writing.umn.edu/sws/assets/pdf/plagpres.pdf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431" y="787349"/>
            <a:ext cx="41757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15" dirty="0">
                <a:solidFill>
                  <a:srgbClr val="1C3678"/>
                </a:solidFill>
                <a:uFill>
                  <a:solidFill>
                    <a:srgbClr val="1A9987"/>
                  </a:solidFill>
                </a:uFill>
                <a:hlinkClick r:id="rId2"/>
              </a:rPr>
              <a:t>Britn</a:t>
            </a:r>
            <a:r>
              <a:rPr spc="15" dirty="0">
                <a:solidFill>
                  <a:srgbClr val="1C3678"/>
                </a:solidFill>
                <a:hlinkClick r:id="rId2"/>
              </a:rPr>
              <a:t>ey</a:t>
            </a:r>
            <a:r>
              <a:rPr spc="-185" dirty="0">
                <a:solidFill>
                  <a:srgbClr val="1C3678"/>
                </a:solidFill>
                <a:hlinkClick r:id="rId2"/>
              </a:rPr>
              <a:t> </a:t>
            </a:r>
            <a:r>
              <a:rPr spc="40" dirty="0">
                <a:solidFill>
                  <a:srgbClr val="1C3678"/>
                </a:solidFill>
                <a:hlinkClick r:id="rId2"/>
              </a:rPr>
              <a:t>Spears,</a:t>
            </a:r>
            <a:r>
              <a:rPr spc="-190" dirty="0">
                <a:solidFill>
                  <a:srgbClr val="1C3678"/>
                </a:solidFill>
                <a:hlinkClick r:id="rId2"/>
              </a:rPr>
              <a:t> </a:t>
            </a:r>
            <a:r>
              <a:rPr spc="125" dirty="0">
                <a:solidFill>
                  <a:srgbClr val="1C3678"/>
                </a:solidFill>
                <a:hlinkClick r:id="rId2"/>
              </a:rPr>
              <a:t>pop</a:t>
            </a:r>
            <a:r>
              <a:rPr spc="-185" dirty="0">
                <a:solidFill>
                  <a:srgbClr val="1C3678"/>
                </a:solidFill>
                <a:hlinkClick r:id="rId2"/>
              </a:rPr>
              <a:t> </a:t>
            </a:r>
            <a:r>
              <a:rPr spc="65" dirty="0">
                <a:solidFill>
                  <a:srgbClr val="1C3678"/>
                </a:solidFill>
                <a:hlinkClick r:id="rId2"/>
              </a:rPr>
              <a:t>singer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0091" y="1555140"/>
            <a:ext cx="5447030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17145" indent="-311150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Her</a:t>
            </a:r>
            <a:r>
              <a:rPr sz="13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40" dirty="0">
                <a:solidFill>
                  <a:srgbClr val="585858"/>
                </a:solidFill>
                <a:latin typeface="Calibri"/>
                <a:cs typeface="Calibri"/>
              </a:rPr>
              <a:t>Plagiarism:</a:t>
            </a:r>
            <a:r>
              <a:rPr sz="13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2005,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Spears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her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record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label,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85858"/>
                </a:solidFill>
                <a:latin typeface="Tahoma"/>
                <a:cs typeface="Tahoma"/>
              </a:rPr>
              <a:t>Sony/BMG</a:t>
            </a:r>
            <a:r>
              <a:rPr sz="13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Music, 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were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sued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by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Steve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Wallace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allegedly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stealing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his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lyrics.</a:t>
            </a:r>
            <a:endParaRPr sz="1300">
              <a:latin typeface="Tahoma"/>
              <a:cs typeface="Tahoma"/>
            </a:endParaRPr>
          </a:p>
          <a:p>
            <a:pPr marL="323215" marR="5080" indent="-311150">
              <a:lnSpc>
                <a:spcPts val="1800"/>
              </a:lnSpc>
              <a:spcBef>
                <a:spcPts val="8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Wallace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claimed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her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85858"/>
                </a:solidFill>
                <a:latin typeface="Tahoma"/>
                <a:cs typeface="Tahoma"/>
              </a:rPr>
              <a:t>1998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hit,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"Sometimes,"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was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similar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song 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he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submitted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lyrics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contest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year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before.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Although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case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dismissed,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hit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Spears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alleges</a:t>
            </a:r>
            <a:endParaRPr sz="1300">
              <a:latin typeface="Tahoma"/>
              <a:cs typeface="Tahoma"/>
            </a:endParaRPr>
          </a:p>
          <a:p>
            <a:pPr marL="323215" marR="428625">
              <a:lnSpc>
                <a:spcPct val="114599"/>
              </a:lnSpc>
              <a:spcBef>
                <a:spcPts val="15"/>
              </a:spcBef>
            </a:pP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her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single,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“Hold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Against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85858"/>
                </a:solidFill>
                <a:latin typeface="Tahoma"/>
                <a:cs typeface="Tahoma"/>
              </a:rPr>
              <a:t>Me”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copies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several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lines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written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by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 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Bellamy</a:t>
            </a:r>
            <a:r>
              <a:rPr sz="13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Brothers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1970.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075" y="1655064"/>
            <a:ext cx="1435608" cy="2074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83650" y="4859343"/>
            <a:ext cx="14986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t>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975" y="4990077"/>
            <a:ext cx="40125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/>
                <a:cs typeface="Arial"/>
                <a:hlinkClick r:id="rId4"/>
              </a:rPr>
              <a:t>https://www.ranker.com/list/high-profile-cases-of-plagiarism/janaegreen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48" y="628650"/>
            <a:ext cx="3133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Types </a:t>
            </a:r>
            <a:r>
              <a:rPr spc="50" dirty="0"/>
              <a:t>of</a:t>
            </a:r>
            <a:r>
              <a:rPr spc="-475" dirty="0"/>
              <a:t> </a:t>
            </a:r>
            <a:r>
              <a:rPr spc="75" dirty="0"/>
              <a:t>Plagiarism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9050" y="4857699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t>8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489" y="1424939"/>
          <a:ext cx="6096000" cy="291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plagiarism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Severity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367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Paraphrasing</a:t>
                      </a:r>
                      <a:r>
                        <a:rPr sz="1400" spc="-5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plagiarism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Serious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Mosaic</a:t>
                      </a:r>
                      <a:r>
                        <a:rPr sz="1400" spc="-3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Plagiarism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Serious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Verbatim</a:t>
                      </a:r>
                      <a:r>
                        <a:rPr sz="1400" spc="-4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Plagiarism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Serious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Global</a:t>
                      </a:r>
                      <a:r>
                        <a:rPr sz="1400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plagiarism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Serious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Self-plagiarism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Moderate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39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r>
                        <a:rPr sz="1400" spc="-5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citation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Moderate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Non-existent</a:t>
                      </a:r>
                      <a:r>
                        <a:rPr sz="1400" spc="-4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Serious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82116" y="4927498"/>
            <a:ext cx="3121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/>
                <a:cs typeface="Arial"/>
                <a:hlinkClick r:id="rId2"/>
              </a:rPr>
              <a:t>https://www.scribbr.com/plagiarism/types-of-plagiarism/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38722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>
                <a:solidFill>
                  <a:srgbClr val="EB5500"/>
                </a:solidFill>
              </a:rPr>
              <a:t>Paraphrasing</a:t>
            </a:r>
            <a:r>
              <a:rPr spc="-204" dirty="0">
                <a:solidFill>
                  <a:srgbClr val="EB5500"/>
                </a:solidFill>
              </a:rPr>
              <a:t> </a:t>
            </a:r>
            <a:r>
              <a:rPr spc="75" dirty="0"/>
              <a:t>plagiarism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28799"/>
            <a:ext cx="7143750" cy="17087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SzPct val="81250"/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6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Paraphrasing</a:t>
            </a:r>
            <a:r>
              <a:rPr sz="1600" spc="-135" dirty="0">
                <a:solidFill>
                  <a:srgbClr val="1C3678"/>
                </a:solidFill>
                <a:latin typeface="Tahoma"/>
                <a:cs typeface="Tahoma"/>
                <a:hlinkClick r:id="rId2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act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B5500"/>
                </a:solidFill>
                <a:latin typeface="Tahoma"/>
                <a:cs typeface="Tahoma"/>
              </a:rPr>
              <a:t>rephrasing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EB5500"/>
                </a:solidFill>
                <a:latin typeface="Tahoma"/>
                <a:cs typeface="Tahoma"/>
              </a:rPr>
              <a:t>text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your</a:t>
            </a:r>
            <a:r>
              <a:rPr sz="16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own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words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Paraphrasing</a:t>
            </a:r>
            <a:r>
              <a:rPr sz="16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most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B5500"/>
                </a:solidFill>
                <a:latin typeface="Tahoma"/>
                <a:cs typeface="Tahoma"/>
              </a:rPr>
              <a:t>common</a:t>
            </a:r>
            <a:r>
              <a:rPr sz="16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type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plagiarism.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90"/>
              </a:spcBef>
              <a:buSzPct val="81250"/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Paraphrasing</a:t>
            </a:r>
            <a:r>
              <a:rPr sz="16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itself</a:t>
            </a:r>
            <a:r>
              <a:rPr sz="16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is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not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plagiarism</a:t>
            </a:r>
            <a:r>
              <a:rPr sz="16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so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long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EB5500"/>
                </a:solidFill>
                <a:latin typeface="Tahoma"/>
                <a:cs typeface="Tahoma"/>
              </a:rPr>
              <a:t>properly</a:t>
            </a:r>
            <a:r>
              <a:rPr sz="1600" spc="-14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600" u="sng" spc="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cite</a:t>
            </a:r>
            <a:r>
              <a:rPr sz="1600" u="sng" spc="-1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your</a:t>
            </a:r>
            <a:r>
              <a:rPr sz="1600" u="sng" spc="-16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600" u="sng" spc="-1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sources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85"/>
              </a:spcBef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However,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paraphrasing</a:t>
            </a:r>
            <a:r>
              <a:rPr sz="1600" spc="-12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becomes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EB5500"/>
                </a:solidFill>
                <a:latin typeface="Tahoma"/>
                <a:cs typeface="Tahoma"/>
              </a:rPr>
              <a:t>plagiarism</a:t>
            </a:r>
            <a:r>
              <a:rPr sz="16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when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read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EB5500"/>
                </a:solidFill>
                <a:latin typeface="Tahoma"/>
                <a:cs typeface="Tahoma"/>
              </a:rPr>
              <a:t>different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EB5500"/>
                </a:solidFill>
                <a:latin typeface="Tahoma"/>
                <a:cs typeface="Tahoma"/>
              </a:rPr>
              <a:t>sources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,</a:t>
            </a:r>
            <a:endParaRPr sz="1600">
              <a:latin typeface="Tahoma"/>
              <a:cs typeface="Tahoma"/>
            </a:endParaRPr>
          </a:p>
          <a:p>
            <a:pPr marL="323215" marR="17780">
              <a:lnSpc>
                <a:spcPct val="114999"/>
              </a:lnSpc>
              <a:spcBef>
                <a:spcPts val="5"/>
              </a:spcBef>
            </a:pP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pull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out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EB5500"/>
                </a:solidFill>
                <a:latin typeface="Tahoma"/>
                <a:cs typeface="Tahoma"/>
              </a:rPr>
              <a:t>key</a:t>
            </a:r>
            <a:r>
              <a:rPr sz="16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EB5500"/>
                </a:solidFill>
                <a:latin typeface="Tahoma"/>
                <a:cs typeface="Tahoma"/>
              </a:rPr>
              <a:t>points</a:t>
            </a:r>
            <a:r>
              <a:rPr sz="16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then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rewrite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these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points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they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were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own 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ideas.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66167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>
                <a:solidFill>
                  <a:srgbClr val="EB5500"/>
                </a:solidFill>
              </a:rPr>
              <a:t>Mosaic</a:t>
            </a:r>
            <a:r>
              <a:rPr spc="-190" dirty="0">
                <a:solidFill>
                  <a:srgbClr val="EB5500"/>
                </a:solidFill>
              </a:rPr>
              <a:t> </a:t>
            </a:r>
            <a:r>
              <a:rPr spc="75" dirty="0"/>
              <a:t>plagiarism</a:t>
            </a:r>
            <a:r>
              <a:rPr spc="-190" dirty="0"/>
              <a:t> </a:t>
            </a:r>
            <a:r>
              <a:rPr spc="40" dirty="0"/>
              <a:t>(patchwork</a:t>
            </a:r>
            <a:r>
              <a:rPr spc="-190" dirty="0"/>
              <a:t> </a:t>
            </a:r>
            <a:r>
              <a:rPr spc="55" dirty="0"/>
              <a:t>plagiarism)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3371"/>
            <a:ext cx="7136130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276225" indent="-311150">
              <a:lnSpc>
                <a:spcPct val="115399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EB5500"/>
                </a:solidFill>
                <a:latin typeface="Tahoma"/>
                <a:cs typeface="Tahoma"/>
              </a:rPr>
              <a:t>Patchwork</a:t>
            </a:r>
            <a:r>
              <a:rPr sz="1300" spc="-11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(also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known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mosaic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incremental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plagiarism)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similar 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300" u="sng" spc="-1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paraphrasing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25"/>
              </a:spcBef>
              <a:buClr>
                <a:srgbClr val="585858"/>
              </a:buClr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-20" dirty="0">
                <a:solidFill>
                  <a:srgbClr val="EB5500"/>
                </a:solidFill>
                <a:latin typeface="Tahoma"/>
                <a:cs typeface="Tahoma"/>
              </a:rPr>
              <a:t>It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when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copy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paste</a:t>
            </a:r>
            <a:r>
              <a:rPr sz="13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together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pieces</a:t>
            </a:r>
            <a:r>
              <a:rPr sz="13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of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different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texts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to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create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text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includes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rewording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pieces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sourced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material</a:t>
            </a:r>
            <a:r>
              <a:rPr sz="13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while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keeping</a:t>
            </a:r>
            <a:r>
              <a:rPr sz="13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structure</a:t>
            </a:r>
            <a:r>
              <a:rPr sz="1300" spc="-13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of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original</a:t>
            </a:r>
            <a:endParaRPr sz="13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29"/>
              </a:spcBef>
            </a:pP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texts.</a:t>
            </a:r>
            <a:endParaRPr sz="1300">
              <a:latin typeface="Tahoma"/>
              <a:cs typeface="Tahoma"/>
            </a:endParaRPr>
          </a:p>
          <a:p>
            <a:pPr marL="323215" marR="5080" indent="-311150">
              <a:lnSpc>
                <a:spcPct val="114999"/>
              </a:lnSpc>
              <a:spcBef>
                <a:spcPts val="1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type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requires</a:t>
            </a:r>
            <a:r>
              <a:rPr sz="13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little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more</a:t>
            </a:r>
            <a:r>
              <a:rPr sz="13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EB5500"/>
                </a:solidFill>
                <a:latin typeface="Tahoma"/>
                <a:cs typeface="Tahoma"/>
              </a:rPr>
              <a:t>effort</a:t>
            </a:r>
            <a:r>
              <a:rPr sz="1300" spc="-12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insidious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than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simply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incorrectly  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paraphrasing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source,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but</a:t>
            </a:r>
            <a:r>
              <a:rPr sz="1300" spc="-12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plagiarism</a:t>
            </a:r>
            <a:r>
              <a:rPr sz="1300" u="sng" spc="-1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30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checkers</a:t>
            </a:r>
            <a:r>
              <a:rPr sz="1300" u="sng" spc="-14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300" u="sng" spc="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like</a:t>
            </a:r>
            <a:r>
              <a:rPr sz="1300" u="sng" spc="-17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300" u="sng" spc="2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Turnitin</a:t>
            </a:r>
            <a:r>
              <a:rPr sz="1300" spc="-125" dirty="0">
                <a:solidFill>
                  <a:srgbClr val="1C3678"/>
                </a:solidFill>
                <a:latin typeface="Tahoma"/>
                <a:cs typeface="Tahoma"/>
                <a:hlinkClick r:id="rId3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still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easily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detect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this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kind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 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plagiarism.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5622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EB5500"/>
                </a:solidFill>
              </a:rPr>
              <a:t>Verbatim</a:t>
            </a:r>
            <a:r>
              <a:rPr spc="-185" dirty="0">
                <a:solidFill>
                  <a:srgbClr val="EB5500"/>
                </a:solidFill>
              </a:rPr>
              <a:t> </a:t>
            </a:r>
            <a:r>
              <a:rPr spc="75" dirty="0"/>
              <a:t>plagiarism</a:t>
            </a:r>
            <a:r>
              <a:rPr spc="-204" dirty="0"/>
              <a:t> </a:t>
            </a:r>
            <a:r>
              <a:rPr spc="65" dirty="0"/>
              <a:t>(Copy</a:t>
            </a:r>
            <a:r>
              <a:rPr spc="-175" dirty="0"/>
              <a:t> </a:t>
            </a:r>
            <a:r>
              <a:rPr spc="15" dirty="0"/>
              <a:t>&amp;</a:t>
            </a:r>
            <a:r>
              <a:rPr spc="-180" dirty="0"/>
              <a:t> </a:t>
            </a:r>
            <a:r>
              <a:rPr spc="45" dirty="0"/>
              <a:t>Paste)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3371"/>
            <a:ext cx="7226934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148590" indent="-311150">
              <a:lnSpc>
                <a:spcPct val="115399"/>
              </a:lnSpc>
              <a:spcBef>
                <a:spcPts val="100"/>
              </a:spcBef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commit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verbatim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plagiarism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when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EB5500"/>
                </a:solidFill>
                <a:latin typeface="Tahoma"/>
                <a:cs typeface="Tahoma"/>
              </a:rPr>
              <a:t>directly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copy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EB5500"/>
                </a:solidFill>
                <a:latin typeface="Tahoma"/>
                <a:cs typeface="Tahoma"/>
              </a:rPr>
              <a:t>text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from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source</a:t>
            </a:r>
            <a:r>
              <a:rPr sz="1300" spc="-13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paste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your </a:t>
            </a:r>
            <a:r>
              <a:rPr sz="1300" spc="2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own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document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without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properly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citing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information.</a:t>
            </a:r>
            <a:endParaRPr sz="1300">
              <a:latin typeface="Tahoma"/>
              <a:cs typeface="Tahoma"/>
            </a:endParaRPr>
          </a:p>
          <a:p>
            <a:pPr marL="323215" marR="5080" indent="-311150">
              <a:lnSpc>
                <a:spcPts val="1800"/>
              </a:lnSpc>
              <a:spcBef>
                <a:spcPts val="8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majority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structure</a:t>
            </a:r>
            <a:r>
              <a:rPr sz="1300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words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same,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then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verbatim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plagiarism,</a:t>
            </a:r>
            <a:r>
              <a:rPr sz="13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even</a:t>
            </a:r>
            <a:r>
              <a:rPr sz="13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EB5500"/>
                </a:solidFill>
                <a:latin typeface="Tahoma"/>
                <a:cs typeface="Tahoma"/>
              </a:rPr>
              <a:t>if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 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delete</a:t>
            </a:r>
            <a:r>
              <a:rPr sz="13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EB5500"/>
                </a:solidFill>
                <a:latin typeface="Tahoma"/>
                <a:cs typeface="Tahoma"/>
              </a:rPr>
              <a:t>change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couple</a:t>
            </a:r>
            <a:r>
              <a:rPr sz="1300" spc="-14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words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here</a:t>
            </a:r>
            <a:r>
              <a:rPr sz="13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there.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want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to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use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exact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EB5500"/>
                </a:solidFill>
                <a:latin typeface="Tahoma"/>
                <a:cs typeface="Tahoma"/>
              </a:rPr>
              <a:t>same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words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source,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need</a:t>
            </a:r>
            <a:r>
              <a:rPr sz="1300" spc="-17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to</a:t>
            </a:r>
            <a:r>
              <a:rPr sz="1300" spc="-14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30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quote</a:t>
            </a:r>
            <a:r>
              <a:rPr sz="1300" spc="-135" dirty="0">
                <a:solidFill>
                  <a:srgbClr val="1C3678"/>
                </a:solidFill>
                <a:latin typeface="Tahoma"/>
                <a:cs typeface="Tahoma"/>
                <a:hlinkClick r:id="rId2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original</a:t>
            </a:r>
            <a:r>
              <a:rPr sz="1300" spc="-12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source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by</a:t>
            </a:r>
            <a:endParaRPr sz="13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44"/>
              </a:spcBef>
            </a:pP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putting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copied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EB5500"/>
                </a:solidFill>
                <a:latin typeface="Tahoma"/>
                <a:cs typeface="Tahoma"/>
              </a:rPr>
              <a:t>text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EB5500"/>
                </a:solidFill>
                <a:latin typeface="Tahoma"/>
                <a:cs typeface="Tahoma"/>
              </a:rPr>
              <a:t>quotation</a:t>
            </a:r>
            <a:r>
              <a:rPr sz="1300" spc="-11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marks</a:t>
            </a:r>
            <a:r>
              <a:rPr sz="13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EB5500"/>
                </a:solidFill>
                <a:latin typeface="Tahoma"/>
                <a:cs typeface="Tahoma"/>
              </a:rPr>
              <a:t>including</a:t>
            </a:r>
            <a:r>
              <a:rPr sz="1300" spc="-12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EB5500"/>
                </a:solidFill>
                <a:latin typeface="Tahoma"/>
                <a:cs typeface="Tahoma"/>
              </a:rPr>
              <a:t>an</a:t>
            </a:r>
            <a:r>
              <a:rPr sz="1300" spc="-114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in-text</a:t>
            </a:r>
            <a:r>
              <a:rPr sz="1300" u="sng" spc="-1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citation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172"/>
            <a:ext cx="2761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solidFill>
                  <a:srgbClr val="EB5500"/>
                </a:solidFill>
              </a:rPr>
              <a:t>Citing</a:t>
            </a:r>
            <a:r>
              <a:rPr spc="-220" dirty="0">
                <a:solidFill>
                  <a:srgbClr val="EB5500"/>
                </a:solidFill>
              </a:rPr>
              <a:t> </a:t>
            </a:r>
            <a:r>
              <a:rPr spc="20" dirty="0"/>
              <a:t>incorrectly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pc="30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3371"/>
            <a:ext cx="7201534" cy="1165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first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step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145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avoiding</a:t>
            </a:r>
            <a:r>
              <a:rPr sz="1300" u="sng" spc="-13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2"/>
              </a:rPr>
              <a:t>plagiarism</a:t>
            </a:r>
            <a:r>
              <a:rPr sz="1300" spc="-155" dirty="0">
                <a:solidFill>
                  <a:srgbClr val="1C3678"/>
                </a:solidFill>
                <a:latin typeface="Tahoma"/>
                <a:cs typeface="Tahoma"/>
                <a:hlinkClick r:id="rId2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citing</a:t>
            </a:r>
            <a:r>
              <a:rPr sz="1300" spc="-12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EB5500"/>
                </a:solidFill>
                <a:latin typeface="Tahoma"/>
                <a:cs typeface="Tahoma"/>
              </a:rPr>
              <a:t>sources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However,</a:t>
            </a:r>
            <a:r>
              <a:rPr sz="13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citation</a:t>
            </a:r>
            <a:r>
              <a:rPr sz="13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not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enough;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EB5500"/>
                </a:solidFill>
                <a:latin typeface="Tahoma"/>
                <a:cs typeface="Tahoma"/>
              </a:rPr>
              <a:t>you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EB5500"/>
                </a:solidFill>
                <a:latin typeface="Tahoma"/>
                <a:cs typeface="Tahoma"/>
              </a:rPr>
              <a:t>need</a:t>
            </a:r>
            <a:r>
              <a:rPr sz="1300" spc="-17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EB5500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EB5500"/>
                </a:solidFill>
                <a:latin typeface="Tahoma"/>
                <a:cs typeface="Tahoma"/>
              </a:rPr>
              <a:t>correctly</a:t>
            </a:r>
            <a:r>
              <a:rPr sz="1300" spc="-13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cite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EB5500"/>
                </a:solidFill>
                <a:latin typeface="Tahoma"/>
                <a:cs typeface="Tahoma"/>
              </a:rPr>
              <a:t>all</a:t>
            </a:r>
            <a:r>
              <a:rPr sz="1300" spc="-15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EB5500"/>
                </a:solidFill>
                <a:latin typeface="Tahoma"/>
                <a:cs typeface="Tahoma"/>
              </a:rPr>
              <a:t>your</a:t>
            </a:r>
            <a:r>
              <a:rPr sz="1300" spc="-14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EB5500"/>
                </a:solidFill>
                <a:latin typeface="Tahoma"/>
                <a:cs typeface="Tahoma"/>
              </a:rPr>
              <a:t>sources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either</a:t>
            </a:r>
            <a:r>
              <a:rPr sz="1300" spc="-160" dirty="0">
                <a:solidFill>
                  <a:srgbClr val="1C3678"/>
                </a:solidFill>
                <a:latin typeface="Tahoma"/>
                <a:cs typeface="Tahoma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3"/>
              </a:rPr>
              <a:t>paraphrase</a:t>
            </a:r>
            <a:r>
              <a:rPr sz="1300" spc="-170" dirty="0">
                <a:solidFill>
                  <a:srgbClr val="1C3678"/>
                </a:solidFill>
                <a:latin typeface="Tahoma"/>
                <a:cs typeface="Tahoma"/>
                <a:hlinkClick r:id="rId3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(rephrase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text),</a:t>
            </a:r>
            <a:r>
              <a:rPr sz="1300" spc="-135" dirty="0">
                <a:solidFill>
                  <a:srgbClr val="1C3678"/>
                </a:solidFill>
                <a:latin typeface="Tahoma"/>
                <a:cs typeface="Tahoma"/>
                <a:hlinkClick r:id="rId4"/>
              </a:rPr>
              <a:t> </a:t>
            </a:r>
            <a:r>
              <a:rPr sz="13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4"/>
              </a:rPr>
              <a:t>quote</a:t>
            </a:r>
            <a:r>
              <a:rPr sz="1300" spc="-145" dirty="0">
                <a:solidFill>
                  <a:srgbClr val="1C3678"/>
                </a:solidFill>
                <a:latin typeface="Tahoma"/>
                <a:cs typeface="Tahoma"/>
                <a:hlinkClick r:id="rId4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1C3678"/>
                </a:solidFill>
                <a:latin typeface="Tahoma"/>
                <a:cs typeface="Tahoma"/>
                <a:hlinkClick r:id="rId5"/>
              </a:rPr>
              <a:t> </a:t>
            </a:r>
            <a:r>
              <a:rPr sz="130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5"/>
              </a:rPr>
              <a:t>summarize</a:t>
            </a:r>
            <a:r>
              <a:rPr sz="1300" spc="-160" dirty="0">
                <a:solidFill>
                  <a:srgbClr val="1C3678"/>
                </a:solidFill>
                <a:latin typeface="Tahoma"/>
                <a:cs typeface="Tahoma"/>
                <a:hlinkClick r:id="rId5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original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source.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23215" algn="l"/>
                <a:tab pos="323850" algn="l"/>
              </a:tabLst>
            </a:pPr>
            <a:r>
              <a:rPr sz="1300" spc="45" dirty="0">
                <a:solidFill>
                  <a:srgbClr val="585858"/>
                </a:solidFill>
                <a:latin typeface="Tahoma"/>
                <a:cs typeface="Tahoma"/>
              </a:rPr>
              <a:t>Make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sure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follow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guidelines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citation</a:t>
            </a:r>
            <a:r>
              <a:rPr sz="13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style.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If</a:t>
            </a:r>
            <a:r>
              <a:rPr sz="13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you’re</a:t>
            </a:r>
            <a:r>
              <a:rPr sz="13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not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sure</a:t>
            </a:r>
            <a:r>
              <a:rPr sz="13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which</a:t>
            </a:r>
            <a:r>
              <a:rPr sz="13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85858"/>
                </a:solidFill>
                <a:latin typeface="Tahoma"/>
                <a:cs typeface="Tahoma"/>
              </a:rPr>
              <a:t>citation</a:t>
            </a:r>
            <a:r>
              <a:rPr sz="1300" spc="-11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style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endParaRPr sz="130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229"/>
              </a:spcBef>
            </a:pP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use,</a:t>
            </a:r>
            <a:r>
              <a:rPr sz="13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sz="13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Tahoma"/>
                <a:cs typeface="Tahoma"/>
              </a:rPr>
              <a:t>read</a:t>
            </a:r>
            <a:r>
              <a:rPr sz="13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85858"/>
                </a:solidFill>
                <a:latin typeface="Tahoma"/>
                <a:cs typeface="Tahoma"/>
              </a:rPr>
              <a:t>our</a:t>
            </a:r>
            <a:r>
              <a:rPr sz="13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u="sng" spc="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quick</a:t>
            </a:r>
            <a:r>
              <a:rPr sz="1300" u="sng" spc="-14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300" u="sng" spc="-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guide</a:t>
            </a:r>
            <a:r>
              <a:rPr sz="1300" u="sng" spc="-16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300" u="sng" spc="3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to</a:t>
            </a:r>
            <a:r>
              <a:rPr sz="1300" u="sng" spc="-15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300" u="sng" spc="1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citation</a:t>
            </a:r>
            <a:r>
              <a:rPr sz="1300" u="sng" spc="-12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300" u="sng" spc="-10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Tahoma"/>
                <a:cs typeface="Tahoma"/>
                <a:hlinkClick r:id="rId6"/>
              </a:rPr>
              <a:t>styles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1622</Words>
  <Application>Microsoft Office PowerPoint</Application>
  <PresentationFormat>On-screen Show (16:9)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 Light</vt:lpstr>
      <vt:lpstr>Arial</vt:lpstr>
      <vt:lpstr>Wingdings</vt:lpstr>
      <vt:lpstr>Tahoma</vt:lpstr>
      <vt:lpstr>Calibri</vt:lpstr>
      <vt:lpstr>Retrospect</vt:lpstr>
      <vt:lpstr>Plagiarism, Similarity Index</vt:lpstr>
      <vt:lpstr>Melania Trump, wife of Donald Trump</vt:lpstr>
      <vt:lpstr>H. Gilbert Welch, a Health Policy Expert At  Dartmouth</vt:lpstr>
      <vt:lpstr>Britney Spears, pop singer</vt:lpstr>
      <vt:lpstr>Types of Plagiarism</vt:lpstr>
      <vt:lpstr>Paraphrasing plagiarism</vt:lpstr>
      <vt:lpstr>Mosaic plagiarism (patchwork plagiarism)</vt:lpstr>
      <vt:lpstr>Verbatim plagiarism (Copy &amp; Paste)</vt:lpstr>
      <vt:lpstr>Citing incorrectly</vt:lpstr>
      <vt:lpstr>Global plagiarism</vt:lpstr>
      <vt:lpstr>Plagiarizing yourself (self-plagiarism)</vt:lpstr>
      <vt:lpstr>Source Citing a non-existent </vt:lpstr>
      <vt:lpstr>Plagiarism</vt:lpstr>
      <vt:lpstr>Plagiarism – What is it?</vt:lpstr>
      <vt:lpstr>Talking to your reader</vt:lpstr>
      <vt:lpstr>Writing conventions</vt:lpstr>
      <vt:lpstr>Cite your author!</vt:lpstr>
      <vt:lpstr>What are you telling your reader?</vt:lpstr>
      <vt:lpstr>What are you telling your reader?</vt:lpstr>
      <vt:lpstr>What are you telling your reader?</vt:lpstr>
      <vt:lpstr>What are you telling your reader?</vt:lpstr>
      <vt:lpstr>Plagiarism can happen</vt:lpstr>
      <vt:lpstr>Lets take a quiz [1/2]</vt:lpstr>
      <vt:lpstr>Lets take a quiz [1/2]</vt:lpstr>
      <vt:lpstr>Lets take a quiz [2/2]</vt:lpstr>
      <vt:lpstr>Lets take a quiz [2/2]</vt:lpstr>
      <vt:lpstr>Assignment Submission</vt:lpstr>
      <vt:lpstr>Plagiarism Report</vt:lpstr>
      <vt:lpstr>University of Malaya Plagiarism</vt:lpstr>
      <vt:lpstr>University Malaya IPS Rules and Regulation </vt:lpstr>
      <vt:lpstr>Turnitin Report</vt:lpstr>
      <vt:lpstr>Similarity Index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ASAD</dc:creator>
  <cp:lastModifiedBy>.</cp:lastModifiedBy>
  <cp:revision>4</cp:revision>
  <dcterms:created xsi:type="dcterms:W3CDTF">2020-03-23T12:58:40Z</dcterms:created>
  <dcterms:modified xsi:type="dcterms:W3CDTF">2020-09-30T06:25:37Z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2020-03-23T00:00:00Z</vt:filetime>
  </property>
</Properties>
</file>