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5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8" r:id="rId4"/>
    <p:sldId id="259" r:id="rId5"/>
    <p:sldId id="278" r:id="rId6"/>
    <p:sldId id="277" r:id="rId7"/>
    <p:sldId id="260" r:id="rId8"/>
    <p:sldId id="257" r:id="rId9"/>
    <p:sldId id="262" r:id="rId10"/>
    <p:sldId id="265" r:id="rId11"/>
    <p:sldId id="271" r:id="rId12"/>
    <p:sldId id="263" r:id="rId13"/>
    <p:sldId id="264" r:id="rId14"/>
    <p:sldId id="274" r:id="rId15"/>
    <p:sldId id="275" r:id="rId16"/>
    <p:sldId id="267" r:id="rId17"/>
    <p:sldId id="280" r:id="rId18"/>
    <p:sldId id="266" r:id="rId19"/>
    <p:sldId id="28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AAE"/>
    <a:srgbClr val="00A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D3F1172-446C-4B24-A9AB-FF35E5DABE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799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6834807-440B-4366-A1F9-E47179550E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202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463"/>
            <a:ext cx="8229600" cy="131127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8229600" cy="533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1295400" y="6324600"/>
            <a:ext cx="6477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Power Point Slides by Ronald J. Shope in collaboration with John W. Creswell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01000" y="63246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fld id="{5EE8094C-9BC8-4DB5-88C7-212D565E94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2EB9FF-944F-4E95-AB77-71E61916A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19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73C96D-5FD9-49FF-987F-09A6EDD6E8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01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47C6A-98A8-4B82-9EAC-2515FFD4ED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55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616-510D-4A05-ABC3-FAFA20E40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61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12C8A-3508-4939-9152-BBD8549621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51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50E42-BF27-41C4-8F13-00879FD4A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094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1FBD1-49A1-4A63-8C5A-2EC8CAE55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925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992AD-B931-4D55-B0B3-A7E16B2F9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326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F1853-79EB-49E8-8349-5D215399E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391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E6154-2207-4092-AFD6-DE956641B9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46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BABBEF-D97A-473F-AD56-783B55901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367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38551-04DF-488A-B3AA-2246D249C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80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58A48-2739-4BA5-9A85-48C27014B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846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5A665-651C-4F1B-9D18-B9CC555969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42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45F182-455F-4570-A766-584C27623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57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520FB3-C3B1-4487-A359-92088448E2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36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156325-016E-425C-925D-8BBE20B781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1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30A473-F438-4FA4-948B-C588AA253B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1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A61631-E060-47C8-B430-C8B50DAD3B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C12CD1-6023-4D74-9B78-BE69A31732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92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DF5A7-F4EB-4CF6-B950-722BC01EAF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22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6172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accent1"/>
                </a:solidFill>
              </a:defRPr>
            </a:lvl1pPr>
          </a:lstStyle>
          <a:p>
            <a:fld id="{D89C49EC-B38C-4E6E-A14E-4B3B0FA7AD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2B41CF96-089A-49E5-86EC-D613A7C6A0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Power Point Slides by Ronald J. Shope in collaboration with John W. Creswell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7309" y="381000"/>
            <a:ext cx="8229600" cy="914400"/>
          </a:xfrm>
        </p:spPr>
        <p:txBody>
          <a:bodyPr/>
          <a:lstStyle/>
          <a:p>
            <a:pPr algn="ctr"/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smtClean="0"/>
              <a:t>Analyzing </a:t>
            </a:r>
            <a:r>
              <a:rPr lang="en-US" altLang="en-US" sz="2800" dirty="0"/>
              <a:t>and Interpreting Quantitative Data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924800" cy="762000"/>
          </a:xfrm>
        </p:spPr>
        <p:txBody>
          <a:bodyPr/>
          <a:lstStyle/>
          <a:p>
            <a:r>
              <a:rPr lang="en-US" altLang="en-US" sz="3200"/>
              <a:t>Computing the sample statistic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810000" y="1752600"/>
            <a:ext cx="30480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Inferential Statistics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53340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2209800" y="2667000"/>
            <a:ext cx="601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1524000" y="32004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>
            <a:off x="3657600" y="32004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5638800" y="32004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990600" y="312420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Parametric</a:t>
            </a:r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1981200" y="3328988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Nonparametric</a:t>
            </a:r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3397250" y="3138488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Parametric</a:t>
            </a:r>
          </a:p>
        </p:txBody>
      </p:sp>
      <p:sp>
        <p:nvSpPr>
          <p:cNvPr id="57385" name="Text Box 41"/>
          <p:cNvSpPr txBox="1">
            <a:spLocks noChangeArrowheads="1"/>
          </p:cNvSpPr>
          <p:nvPr/>
        </p:nvSpPr>
        <p:spPr bwMode="auto">
          <a:xfrm>
            <a:off x="4044950" y="3352800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Nonparametric</a:t>
            </a:r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6102350" y="3352800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Nonparametric</a:t>
            </a:r>
          </a:p>
        </p:txBody>
      </p:sp>
      <p:sp>
        <p:nvSpPr>
          <p:cNvPr id="57387" name="Text Box 43"/>
          <p:cNvSpPr txBox="1">
            <a:spLocks noChangeArrowheads="1"/>
          </p:cNvSpPr>
          <p:nvPr/>
        </p:nvSpPr>
        <p:spPr bwMode="auto">
          <a:xfrm>
            <a:off x="5302250" y="3138488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Parametric</a:t>
            </a:r>
          </a:p>
        </p:txBody>
      </p:sp>
      <p:sp>
        <p:nvSpPr>
          <p:cNvPr id="57388" name="Text Box 44"/>
          <p:cNvSpPr txBox="1">
            <a:spLocks noChangeArrowheads="1"/>
          </p:cNvSpPr>
          <p:nvPr/>
        </p:nvSpPr>
        <p:spPr bwMode="auto">
          <a:xfrm>
            <a:off x="7804150" y="3148013"/>
            <a:ext cx="11890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A47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anose="02020603050405020304" pitchFamily="18" charset="0"/>
              </a:rPr>
              <a:t>Chi-Square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Analysis</a:t>
            </a:r>
          </a:p>
          <a:p>
            <a:endParaRPr lang="en-US" altLang="en-US" sz="1600" b="1">
              <a:latin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</a:rPr>
              <a:t>Phi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Coefficient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57389" name="Text Box 45"/>
          <p:cNvSpPr txBox="1">
            <a:spLocks noChangeArrowheads="1"/>
          </p:cNvSpPr>
          <p:nvPr/>
        </p:nvSpPr>
        <p:spPr bwMode="auto">
          <a:xfrm>
            <a:off x="914400" y="3681413"/>
            <a:ext cx="1201738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Pearson</a:t>
            </a:r>
          </a:p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Correlation</a:t>
            </a:r>
          </a:p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Coefficient</a:t>
            </a:r>
            <a:endParaRPr lang="en-US" altLang="en-US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endParaRPr lang="en-US" altLang="en-US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Regression</a:t>
            </a:r>
          </a:p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Coefficient</a:t>
            </a:r>
            <a:endParaRPr lang="en-US" altLang="en-US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2203450" y="3968750"/>
            <a:ext cx="10763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Spearman</a:t>
            </a:r>
          </a:p>
          <a:p>
            <a:r>
              <a:rPr lang="en-US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Rho</a:t>
            </a:r>
          </a:p>
          <a:p>
            <a:endParaRPr lang="en-US" altLang="en-US" sz="16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en-US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Kendall’s</a:t>
            </a:r>
          </a:p>
          <a:p>
            <a:r>
              <a:rPr lang="en-US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Tau</a:t>
            </a:r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15240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>
            <a:off x="29718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2209800" y="2667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>
            <a:off x="4191000" y="2667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6324600" y="2667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>
            <a:off x="36576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>
            <a:off x="51054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400" name="Line 56"/>
          <p:cNvSpPr>
            <a:spLocks noChangeShapeType="1"/>
          </p:cNvSpPr>
          <p:nvPr/>
        </p:nvSpPr>
        <p:spPr bwMode="auto">
          <a:xfrm>
            <a:off x="56388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70866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>
            <a:off x="8229600" y="2667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403" name="Text Box 59"/>
          <p:cNvSpPr txBox="1">
            <a:spLocks noChangeArrowheads="1"/>
          </p:cNvSpPr>
          <p:nvPr/>
        </p:nvSpPr>
        <p:spPr bwMode="auto">
          <a:xfrm>
            <a:off x="1295400" y="2678113"/>
            <a:ext cx="14112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Continuous (iv)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Continuous (dv)</a:t>
            </a:r>
          </a:p>
        </p:txBody>
      </p:sp>
      <p:sp>
        <p:nvSpPr>
          <p:cNvPr id="57404" name="Text Box 60"/>
          <p:cNvSpPr txBox="1">
            <a:spLocks noChangeArrowheads="1"/>
          </p:cNvSpPr>
          <p:nvPr/>
        </p:nvSpPr>
        <p:spPr bwMode="auto">
          <a:xfrm>
            <a:off x="3513138" y="2667000"/>
            <a:ext cx="14208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Continuous (iv)-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Continuous (dv)</a:t>
            </a:r>
          </a:p>
        </p:txBody>
      </p:sp>
      <p:sp>
        <p:nvSpPr>
          <p:cNvPr id="57405" name="Text Box 61"/>
          <p:cNvSpPr txBox="1">
            <a:spLocks noChangeArrowheads="1"/>
          </p:cNvSpPr>
          <p:nvPr/>
        </p:nvSpPr>
        <p:spPr bwMode="auto">
          <a:xfrm>
            <a:off x="5494338" y="2682875"/>
            <a:ext cx="14208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Continuous (iv)-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Continuous (dv)</a:t>
            </a:r>
          </a:p>
        </p:txBody>
      </p:sp>
      <p:sp>
        <p:nvSpPr>
          <p:cNvPr id="57406" name="Text Box 62"/>
          <p:cNvSpPr txBox="1">
            <a:spLocks noChangeArrowheads="1"/>
          </p:cNvSpPr>
          <p:nvPr/>
        </p:nvSpPr>
        <p:spPr bwMode="auto">
          <a:xfrm>
            <a:off x="7323138" y="2667000"/>
            <a:ext cx="14208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Continuous (iv)-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Continuous (dv)</a:t>
            </a:r>
          </a:p>
        </p:txBody>
      </p:sp>
      <p:sp>
        <p:nvSpPr>
          <p:cNvPr id="57408" name="Text Box 64"/>
          <p:cNvSpPr txBox="1">
            <a:spLocks noChangeArrowheads="1"/>
          </p:cNvSpPr>
          <p:nvPr/>
        </p:nvSpPr>
        <p:spPr bwMode="auto">
          <a:xfrm>
            <a:off x="3200400" y="3795713"/>
            <a:ext cx="1177925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T-Test</a:t>
            </a:r>
          </a:p>
          <a:p>
            <a:endParaRPr lang="en-US" altLang="en-US" sz="1600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Analysis </a:t>
            </a:r>
          </a:p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of</a:t>
            </a:r>
          </a:p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Variance</a:t>
            </a:r>
          </a:p>
          <a:p>
            <a:endParaRPr lang="en-US" altLang="en-US" sz="1600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Analysis </a:t>
            </a:r>
          </a:p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of</a:t>
            </a:r>
          </a:p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Covariance</a:t>
            </a:r>
          </a:p>
        </p:txBody>
      </p:sp>
      <p:sp>
        <p:nvSpPr>
          <p:cNvPr id="57409" name="Text Box 65"/>
          <p:cNvSpPr txBox="1">
            <a:spLocks noChangeArrowheads="1"/>
          </p:cNvSpPr>
          <p:nvPr/>
        </p:nvSpPr>
        <p:spPr bwMode="auto">
          <a:xfrm>
            <a:off x="4451350" y="3657600"/>
            <a:ext cx="1119188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Times New Roman" panose="02020603050405020304" pitchFamily="18" charset="0"/>
              </a:rPr>
              <a:t>Mann-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Witney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U-Test</a:t>
            </a:r>
          </a:p>
          <a:p>
            <a:endParaRPr lang="en-US" altLang="en-US" sz="1600" b="1">
              <a:latin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</a:rPr>
              <a:t>Kruskall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Wallis Test</a:t>
            </a:r>
          </a:p>
          <a:p>
            <a:endParaRPr lang="en-US" altLang="en-US" sz="1600" b="1">
              <a:latin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</a:rPr>
              <a:t>Friedman 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Two-Way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Anova</a:t>
            </a:r>
          </a:p>
          <a:p>
            <a:endParaRPr lang="en-US" altLang="en-US" sz="1600">
              <a:latin typeface="Times New Roman" panose="02020603050405020304" pitchFamily="18" charset="0"/>
            </a:endParaRPr>
          </a:p>
          <a:p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7410" name="Text Box 66"/>
          <p:cNvSpPr txBox="1">
            <a:spLocks noChangeArrowheads="1"/>
          </p:cNvSpPr>
          <p:nvPr/>
        </p:nvSpPr>
        <p:spPr bwMode="auto">
          <a:xfrm>
            <a:off x="5257800" y="3719513"/>
            <a:ext cx="1327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Discriminant</a:t>
            </a:r>
          </a:p>
          <a:p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Analysis</a:t>
            </a:r>
          </a:p>
        </p:txBody>
      </p:sp>
      <p:sp>
        <p:nvSpPr>
          <p:cNvPr id="57411" name="Text Box 67"/>
          <p:cNvSpPr txBox="1">
            <a:spLocks noChangeArrowheads="1"/>
          </p:cNvSpPr>
          <p:nvPr/>
        </p:nvSpPr>
        <p:spPr bwMode="auto">
          <a:xfrm>
            <a:off x="6553200" y="3719513"/>
            <a:ext cx="12017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Point</a:t>
            </a:r>
          </a:p>
          <a:p>
            <a:r>
              <a:rPr lang="en-US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Biserian</a:t>
            </a:r>
          </a:p>
          <a:p>
            <a:r>
              <a:rPr lang="en-US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Correlation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select an appropriate statistic (see Table 7.5)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3697288"/>
          </a:xfrm>
        </p:spPr>
        <p:txBody>
          <a:bodyPr/>
          <a:lstStyle/>
          <a:p>
            <a:r>
              <a:rPr lang="en-US" altLang="en-US" sz="2800"/>
              <a:t>Determine the type of quantitative research question or hypothesis you want to analyze</a:t>
            </a:r>
          </a:p>
          <a:p>
            <a:r>
              <a:rPr lang="en-US" altLang="en-US" sz="2800"/>
              <a:t>Identify the number of independent variables</a:t>
            </a:r>
          </a:p>
          <a:p>
            <a:r>
              <a:rPr lang="en-US" altLang="en-US" sz="2800"/>
              <a:t>Identify the number of dependent variables</a:t>
            </a:r>
          </a:p>
          <a:p>
            <a:r>
              <a:rPr lang="en-US" altLang="en-US" sz="2800"/>
              <a:t>Identify whether covariates and the number of covariates are used in the research question or hypothesis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select an appropriate statistic (see Table 7.5)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419600"/>
          </a:xfrm>
        </p:spPr>
        <p:txBody>
          <a:bodyPr/>
          <a:lstStyle/>
          <a:p>
            <a:r>
              <a:rPr lang="en-US" altLang="en-US"/>
              <a:t>Consider the scale of measurement for your independent variable(s) in the research question or hypothesis</a:t>
            </a:r>
          </a:p>
          <a:p>
            <a:r>
              <a:rPr lang="en-US" altLang="en-US"/>
              <a:t>Identify the scale of measurement for the dependent variables (e.g. continuous or categorical)</a:t>
            </a:r>
          </a:p>
          <a:p>
            <a:r>
              <a:rPr lang="en-US" altLang="en-US"/>
              <a:t>Determine if the distribution of the scores is normal or skewed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60419" name="Freeform 3"/>
          <p:cNvSpPr>
            <a:spLocks/>
          </p:cNvSpPr>
          <p:nvPr/>
        </p:nvSpPr>
        <p:spPr bwMode="auto">
          <a:xfrm>
            <a:off x="1066800" y="4289425"/>
            <a:ext cx="1238250" cy="587375"/>
          </a:xfrm>
          <a:custGeom>
            <a:avLst/>
            <a:gdLst>
              <a:gd name="T0" fmla="*/ 573 w 573"/>
              <a:gd name="T1" fmla="*/ 0 h 238"/>
              <a:gd name="T2" fmla="*/ 573 w 573"/>
              <a:gd name="T3" fmla="*/ 238 h 238"/>
              <a:gd name="T4" fmla="*/ 0 w 573"/>
              <a:gd name="T5" fmla="*/ 238 h 238"/>
              <a:gd name="T6" fmla="*/ 34 w 573"/>
              <a:gd name="T7" fmla="*/ 236 h 238"/>
              <a:gd name="T8" fmla="*/ 71 w 573"/>
              <a:gd name="T9" fmla="*/ 235 h 238"/>
              <a:gd name="T10" fmla="*/ 107 w 573"/>
              <a:gd name="T11" fmla="*/ 229 h 238"/>
              <a:gd name="T12" fmla="*/ 144 w 573"/>
              <a:gd name="T13" fmla="*/ 221 h 238"/>
              <a:gd name="T14" fmla="*/ 178 w 573"/>
              <a:gd name="T15" fmla="*/ 212 h 238"/>
              <a:gd name="T16" fmla="*/ 215 w 573"/>
              <a:gd name="T17" fmla="*/ 198 h 238"/>
              <a:gd name="T18" fmla="*/ 251 w 573"/>
              <a:gd name="T19" fmla="*/ 185 h 238"/>
              <a:gd name="T20" fmla="*/ 286 w 573"/>
              <a:gd name="T21" fmla="*/ 171 h 238"/>
              <a:gd name="T22" fmla="*/ 322 w 573"/>
              <a:gd name="T23" fmla="*/ 154 h 238"/>
              <a:gd name="T24" fmla="*/ 359 w 573"/>
              <a:gd name="T25" fmla="*/ 135 h 238"/>
              <a:gd name="T26" fmla="*/ 395 w 573"/>
              <a:gd name="T27" fmla="*/ 115 h 238"/>
              <a:gd name="T28" fmla="*/ 430 w 573"/>
              <a:gd name="T29" fmla="*/ 94 h 238"/>
              <a:gd name="T30" fmla="*/ 502 w 573"/>
              <a:gd name="T31" fmla="*/ 50 h 238"/>
              <a:gd name="T32" fmla="*/ 573 w 573"/>
              <a:gd name="T33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3" h="238">
                <a:moveTo>
                  <a:pt x="573" y="0"/>
                </a:moveTo>
                <a:lnTo>
                  <a:pt x="573" y="238"/>
                </a:lnTo>
                <a:lnTo>
                  <a:pt x="0" y="238"/>
                </a:lnTo>
                <a:lnTo>
                  <a:pt x="34" y="236"/>
                </a:lnTo>
                <a:lnTo>
                  <a:pt x="71" y="235"/>
                </a:lnTo>
                <a:lnTo>
                  <a:pt x="107" y="229"/>
                </a:lnTo>
                <a:lnTo>
                  <a:pt x="144" y="221"/>
                </a:lnTo>
                <a:lnTo>
                  <a:pt x="178" y="212"/>
                </a:lnTo>
                <a:lnTo>
                  <a:pt x="215" y="198"/>
                </a:lnTo>
                <a:lnTo>
                  <a:pt x="251" y="185"/>
                </a:lnTo>
                <a:lnTo>
                  <a:pt x="286" y="171"/>
                </a:lnTo>
                <a:lnTo>
                  <a:pt x="322" y="154"/>
                </a:lnTo>
                <a:lnTo>
                  <a:pt x="359" y="135"/>
                </a:lnTo>
                <a:lnTo>
                  <a:pt x="395" y="115"/>
                </a:lnTo>
                <a:lnTo>
                  <a:pt x="430" y="94"/>
                </a:lnTo>
                <a:lnTo>
                  <a:pt x="502" y="50"/>
                </a:lnTo>
                <a:lnTo>
                  <a:pt x="573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20" name="Freeform 4"/>
          <p:cNvSpPr>
            <a:spLocks/>
          </p:cNvSpPr>
          <p:nvPr/>
        </p:nvSpPr>
        <p:spPr bwMode="auto">
          <a:xfrm>
            <a:off x="3554413" y="2659063"/>
            <a:ext cx="1244600" cy="2217737"/>
          </a:xfrm>
          <a:custGeom>
            <a:avLst/>
            <a:gdLst>
              <a:gd name="T0" fmla="*/ 522 w 576"/>
              <a:gd name="T1" fmla="*/ 0 h 898"/>
              <a:gd name="T2" fmla="*/ 576 w 576"/>
              <a:gd name="T3" fmla="*/ 0 h 898"/>
              <a:gd name="T4" fmla="*/ 576 w 576"/>
              <a:gd name="T5" fmla="*/ 898 h 898"/>
              <a:gd name="T6" fmla="*/ 0 w 576"/>
              <a:gd name="T7" fmla="*/ 898 h 898"/>
              <a:gd name="T8" fmla="*/ 0 w 576"/>
              <a:gd name="T9" fmla="*/ 220 h 898"/>
              <a:gd name="T10" fmla="*/ 65 w 576"/>
              <a:gd name="T11" fmla="*/ 178 h 898"/>
              <a:gd name="T12" fmla="*/ 131 w 576"/>
              <a:gd name="T13" fmla="*/ 138 h 898"/>
              <a:gd name="T14" fmla="*/ 163 w 576"/>
              <a:gd name="T15" fmla="*/ 119 h 898"/>
              <a:gd name="T16" fmla="*/ 196 w 576"/>
              <a:gd name="T17" fmla="*/ 101 h 898"/>
              <a:gd name="T18" fmla="*/ 229 w 576"/>
              <a:gd name="T19" fmla="*/ 84 h 898"/>
              <a:gd name="T20" fmla="*/ 261 w 576"/>
              <a:gd name="T21" fmla="*/ 69 h 898"/>
              <a:gd name="T22" fmla="*/ 294 w 576"/>
              <a:gd name="T23" fmla="*/ 55 h 898"/>
              <a:gd name="T24" fmla="*/ 327 w 576"/>
              <a:gd name="T25" fmla="*/ 42 h 898"/>
              <a:gd name="T26" fmla="*/ 359 w 576"/>
              <a:gd name="T27" fmla="*/ 32 h 898"/>
              <a:gd name="T28" fmla="*/ 392 w 576"/>
              <a:gd name="T29" fmla="*/ 23 h 898"/>
              <a:gd name="T30" fmla="*/ 424 w 576"/>
              <a:gd name="T31" fmla="*/ 13 h 898"/>
              <a:gd name="T32" fmla="*/ 457 w 576"/>
              <a:gd name="T33" fmla="*/ 7 h 898"/>
              <a:gd name="T34" fmla="*/ 490 w 576"/>
              <a:gd name="T35" fmla="*/ 2 h 898"/>
              <a:gd name="T36" fmla="*/ 522 w 576"/>
              <a:gd name="T37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6" h="898">
                <a:moveTo>
                  <a:pt x="522" y="0"/>
                </a:moveTo>
                <a:lnTo>
                  <a:pt x="576" y="0"/>
                </a:lnTo>
                <a:lnTo>
                  <a:pt x="576" y="898"/>
                </a:lnTo>
                <a:lnTo>
                  <a:pt x="0" y="898"/>
                </a:lnTo>
                <a:lnTo>
                  <a:pt x="0" y="220"/>
                </a:lnTo>
                <a:lnTo>
                  <a:pt x="65" y="178"/>
                </a:lnTo>
                <a:lnTo>
                  <a:pt x="131" y="138"/>
                </a:lnTo>
                <a:lnTo>
                  <a:pt x="163" y="119"/>
                </a:lnTo>
                <a:lnTo>
                  <a:pt x="196" y="101"/>
                </a:lnTo>
                <a:lnTo>
                  <a:pt x="229" y="84"/>
                </a:lnTo>
                <a:lnTo>
                  <a:pt x="261" y="69"/>
                </a:lnTo>
                <a:lnTo>
                  <a:pt x="294" y="55"/>
                </a:lnTo>
                <a:lnTo>
                  <a:pt x="327" y="42"/>
                </a:lnTo>
                <a:lnTo>
                  <a:pt x="359" y="32"/>
                </a:lnTo>
                <a:lnTo>
                  <a:pt x="392" y="23"/>
                </a:lnTo>
                <a:lnTo>
                  <a:pt x="424" y="13"/>
                </a:lnTo>
                <a:lnTo>
                  <a:pt x="457" y="7"/>
                </a:lnTo>
                <a:lnTo>
                  <a:pt x="490" y="2"/>
                </a:lnTo>
                <a:lnTo>
                  <a:pt x="522" y="0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1066800" y="2659063"/>
            <a:ext cx="6224588" cy="2217737"/>
            <a:chOff x="1152" y="1711"/>
            <a:chExt cx="2881" cy="898"/>
          </a:xfrm>
        </p:grpSpPr>
        <p:sp>
          <p:nvSpPr>
            <p:cNvPr id="60422" name="Freeform 6"/>
            <p:cNvSpPr>
              <a:spLocks/>
            </p:cNvSpPr>
            <p:nvPr/>
          </p:nvSpPr>
          <p:spPr bwMode="auto">
            <a:xfrm>
              <a:off x="1152" y="2371"/>
              <a:ext cx="573" cy="238"/>
            </a:xfrm>
            <a:custGeom>
              <a:avLst/>
              <a:gdLst>
                <a:gd name="T0" fmla="*/ 573 w 573"/>
                <a:gd name="T1" fmla="*/ 0 h 238"/>
                <a:gd name="T2" fmla="*/ 573 w 573"/>
                <a:gd name="T3" fmla="*/ 238 h 238"/>
                <a:gd name="T4" fmla="*/ 0 w 573"/>
                <a:gd name="T5" fmla="*/ 238 h 238"/>
                <a:gd name="T6" fmla="*/ 34 w 573"/>
                <a:gd name="T7" fmla="*/ 236 h 238"/>
                <a:gd name="T8" fmla="*/ 71 w 573"/>
                <a:gd name="T9" fmla="*/ 235 h 238"/>
                <a:gd name="T10" fmla="*/ 107 w 573"/>
                <a:gd name="T11" fmla="*/ 229 h 238"/>
                <a:gd name="T12" fmla="*/ 144 w 573"/>
                <a:gd name="T13" fmla="*/ 221 h 238"/>
                <a:gd name="T14" fmla="*/ 178 w 573"/>
                <a:gd name="T15" fmla="*/ 212 h 238"/>
                <a:gd name="T16" fmla="*/ 215 w 573"/>
                <a:gd name="T17" fmla="*/ 198 h 238"/>
                <a:gd name="T18" fmla="*/ 251 w 573"/>
                <a:gd name="T19" fmla="*/ 185 h 238"/>
                <a:gd name="T20" fmla="*/ 286 w 573"/>
                <a:gd name="T21" fmla="*/ 171 h 238"/>
                <a:gd name="T22" fmla="*/ 322 w 573"/>
                <a:gd name="T23" fmla="*/ 154 h 238"/>
                <a:gd name="T24" fmla="*/ 359 w 573"/>
                <a:gd name="T25" fmla="*/ 135 h 238"/>
                <a:gd name="T26" fmla="*/ 395 w 573"/>
                <a:gd name="T27" fmla="*/ 115 h 238"/>
                <a:gd name="T28" fmla="*/ 430 w 573"/>
                <a:gd name="T29" fmla="*/ 94 h 238"/>
                <a:gd name="T30" fmla="*/ 502 w 573"/>
                <a:gd name="T31" fmla="*/ 50 h 238"/>
                <a:gd name="T32" fmla="*/ 573 w 573"/>
                <a:gd name="T33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3" h="238">
                  <a:moveTo>
                    <a:pt x="573" y="0"/>
                  </a:moveTo>
                  <a:lnTo>
                    <a:pt x="573" y="238"/>
                  </a:lnTo>
                  <a:lnTo>
                    <a:pt x="0" y="238"/>
                  </a:lnTo>
                  <a:lnTo>
                    <a:pt x="34" y="236"/>
                  </a:lnTo>
                  <a:lnTo>
                    <a:pt x="71" y="235"/>
                  </a:lnTo>
                  <a:lnTo>
                    <a:pt x="107" y="229"/>
                  </a:lnTo>
                  <a:lnTo>
                    <a:pt x="144" y="221"/>
                  </a:lnTo>
                  <a:lnTo>
                    <a:pt x="178" y="212"/>
                  </a:lnTo>
                  <a:lnTo>
                    <a:pt x="215" y="198"/>
                  </a:lnTo>
                  <a:lnTo>
                    <a:pt x="251" y="185"/>
                  </a:lnTo>
                  <a:lnTo>
                    <a:pt x="286" y="171"/>
                  </a:lnTo>
                  <a:lnTo>
                    <a:pt x="322" y="154"/>
                  </a:lnTo>
                  <a:lnTo>
                    <a:pt x="359" y="135"/>
                  </a:lnTo>
                  <a:lnTo>
                    <a:pt x="395" y="115"/>
                  </a:lnTo>
                  <a:lnTo>
                    <a:pt x="430" y="94"/>
                  </a:lnTo>
                  <a:lnTo>
                    <a:pt x="502" y="5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60423" name="Freeform 7"/>
            <p:cNvSpPr>
              <a:spLocks/>
            </p:cNvSpPr>
            <p:nvPr/>
          </p:nvSpPr>
          <p:spPr bwMode="auto">
            <a:xfrm>
              <a:off x="2303" y="1711"/>
              <a:ext cx="576" cy="898"/>
            </a:xfrm>
            <a:custGeom>
              <a:avLst/>
              <a:gdLst>
                <a:gd name="T0" fmla="*/ 522 w 576"/>
                <a:gd name="T1" fmla="*/ 0 h 898"/>
                <a:gd name="T2" fmla="*/ 576 w 576"/>
                <a:gd name="T3" fmla="*/ 0 h 898"/>
                <a:gd name="T4" fmla="*/ 576 w 576"/>
                <a:gd name="T5" fmla="*/ 898 h 898"/>
                <a:gd name="T6" fmla="*/ 0 w 576"/>
                <a:gd name="T7" fmla="*/ 898 h 898"/>
                <a:gd name="T8" fmla="*/ 0 w 576"/>
                <a:gd name="T9" fmla="*/ 220 h 898"/>
                <a:gd name="T10" fmla="*/ 65 w 576"/>
                <a:gd name="T11" fmla="*/ 178 h 898"/>
                <a:gd name="T12" fmla="*/ 131 w 576"/>
                <a:gd name="T13" fmla="*/ 138 h 898"/>
                <a:gd name="T14" fmla="*/ 163 w 576"/>
                <a:gd name="T15" fmla="*/ 119 h 898"/>
                <a:gd name="T16" fmla="*/ 196 w 576"/>
                <a:gd name="T17" fmla="*/ 101 h 898"/>
                <a:gd name="T18" fmla="*/ 229 w 576"/>
                <a:gd name="T19" fmla="*/ 84 h 898"/>
                <a:gd name="T20" fmla="*/ 261 w 576"/>
                <a:gd name="T21" fmla="*/ 69 h 898"/>
                <a:gd name="T22" fmla="*/ 294 w 576"/>
                <a:gd name="T23" fmla="*/ 55 h 898"/>
                <a:gd name="T24" fmla="*/ 327 w 576"/>
                <a:gd name="T25" fmla="*/ 42 h 898"/>
                <a:gd name="T26" fmla="*/ 359 w 576"/>
                <a:gd name="T27" fmla="*/ 32 h 898"/>
                <a:gd name="T28" fmla="*/ 392 w 576"/>
                <a:gd name="T29" fmla="*/ 23 h 898"/>
                <a:gd name="T30" fmla="*/ 424 w 576"/>
                <a:gd name="T31" fmla="*/ 13 h 898"/>
                <a:gd name="T32" fmla="*/ 457 w 576"/>
                <a:gd name="T33" fmla="*/ 7 h 898"/>
                <a:gd name="T34" fmla="*/ 490 w 576"/>
                <a:gd name="T35" fmla="*/ 2 h 898"/>
                <a:gd name="T36" fmla="*/ 522 w 576"/>
                <a:gd name="T37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6" h="898">
                  <a:moveTo>
                    <a:pt x="522" y="0"/>
                  </a:moveTo>
                  <a:lnTo>
                    <a:pt x="576" y="0"/>
                  </a:lnTo>
                  <a:lnTo>
                    <a:pt x="576" y="898"/>
                  </a:lnTo>
                  <a:lnTo>
                    <a:pt x="0" y="898"/>
                  </a:lnTo>
                  <a:lnTo>
                    <a:pt x="0" y="220"/>
                  </a:lnTo>
                  <a:lnTo>
                    <a:pt x="65" y="178"/>
                  </a:lnTo>
                  <a:lnTo>
                    <a:pt x="131" y="138"/>
                  </a:lnTo>
                  <a:lnTo>
                    <a:pt x="163" y="119"/>
                  </a:lnTo>
                  <a:lnTo>
                    <a:pt x="196" y="101"/>
                  </a:lnTo>
                  <a:lnTo>
                    <a:pt x="229" y="84"/>
                  </a:lnTo>
                  <a:lnTo>
                    <a:pt x="261" y="69"/>
                  </a:lnTo>
                  <a:lnTo>
                    <a:pt x="294" y="55"/>
                  </a:lnTo>
                  <a:lnTo>
                    <a:pt x="327" y="42"/>
                  </a:lnTo>
                  <a:lnTo>
                    <a:pt x="359" y="32"/>
                  </a:lnTo>
                  <a:lnTo>
                    <a:pt x="392" y="23"/>
                  </a:lnTo>
                  <a:lnTo>
                    <a:pt x="424" y="13"/>
                  </a:lnTo>
                  <a:lnTo>
                    <a:pt x="457" y="7"/>
                  </a:lnTo>
                  <a:lnTo>
                    <a:pt x="490" y="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60424" name="Freeform 8"/>
            <p:cNvSpPr>
              <a:spLocks/>
            </p:cNvSpPr>
            <p:nvPr/>
          </p:nvSpPr>
          <p:spPr bwMode="auto">
            <a:xfrm>
              <a:off x="3457" y="1955"/>
              <a:ext cx="576" cy="654"/>
            </a:xfrm>
            <a:custGeom>
              <a:avLst/>
              <a:gdLst>
                <a:gd name="T0" fmla="*/ 576 w 576"/>
                <a:gd name="T1" fmla="*/ 426 h 654"/>
                <a:gd name="T2" fmla="*/ 576 w 576"/>
                <a:gd name="T3" fmla="*/ 654 h 654"/>
                <a:gd name="T4" fmla="*/ 0 w 576"/>
                <a:gd name="T5" fmla="*/ 654 h 654"/>
                <a:gd name="T6" fmla="*/ 0 w 576"/>
                <a:gd name="T7" fmla="*/ 0 h 654"/>
                <a:gd name="T8" fmla="*/ 71 w 576"/>
                <a:gd name="T9" fmla="*/ 49 h 654"/>
                <a:gd name="T10" fmla="*/ 144 w 576"/>
                <a:gd name="T11" fmla="*/ 103 h 654"/>
                <a:gd name="T12" fmla="*/ 215 w 576"/>
                <a:gd name="T13" fmla="*/ 159 h 654"/>
                <a:gd name="T14" fmla="*/ 288 w 576"/>
                <a:gd name="T15" fmla="*/ 215 h 654"/>
                <a:gd name="T16" fmla="*/ 361 w 576"/>
                <a:gd name="T17" fmla="*/ 268 h 654"/>
                <a:gd name="T18" fmla="*/ 432 w 576"/>
                <a:gd name="T19" fmla="*/ 324 h 654"/>
                <a:gd name="T20" fmla="*/ 505 w 576"/>
                <a:gd name="T21" fmla="*/ 376 h 654"/>
                <a:gd name="T22" fmla="*/ 576 w 576"/>
                <a:gd name="T23" fmla="*/ 42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6" h="654">
                  <a:moveTo>
                    <a:pt x="576" y="426"/>
                  </a:moveTo>
                  <a:lnTo>
                    <a:pt x="576" y="654"/>
                  </a:lnTo>
                  <a:lnTo>
                    <a:pt x="0" y="654"/>
                  </a:lnTo>
                  <a:lnTo>
                    <a:pt x="0" y="0"/>
                  </a:lnTo>
                  <a:lnTo>
                    <a:pt x="71" y="49"/>
                  </a:lnTo>
                  <a:lnTo>
                    <a:pt x="144" y="103"/>
                  </a:lnTo>
                  <a:lnTo>
                    <a:pt x="215" y="159"/>
                  </a:lnTo>
                  <a:lnTo>
                    <a:pt x="288" y="215"/>
                  </a:lnTo>
                  <a:lnTo>
                    <a:pt x="361" y="268"/>
                  </a:lnTo>
                  <a:lnTo>
                    <a:pt x="432" y="324"/>
                  </a:lnTo>
                  <a:lnTo>
                    <a:pt x="505" y="376"/>
                  </a:lnTo>
                  <a:lnTo>
                    <a:pt x="576" y="42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60425" name="Freeform 9"/>
          <p:cNvSpPr>
            <a:spLocks/>
          </p:cNvSpPr>
          <p:nvPr/>
        </p:nvSpPr>
        <p:spPr bwMode="auto">
          <a:xfrm>
            <a:off x="6046788" y="3262313"/>
            <a:ext cx="1244600" cy="1614487"/>
          </a:xfrm>
          <a:custGeom>
            <a:avLst/>
            <a:gdLst>
              <a:gd name="T0" fmla="*/ 576 w 576"/>
              <a:gd name="T1" fmla="*/ 426 h 654"/>
              <a:gd name="T2" fmla="*/ 576 w 576"/>
              <a:gd name="T3" fmla="*/ 654 h 654"/>
              <a:gd name="T4" fmla="*/ 0 w 576"/>
              <a:gd name="T5" fmla="*/ 654 h 654"/>
              <a:gd name="T6" fmla="*/ 0 w 576"/>
              <a:gd name="T7" fmla="*/ 0 h 654"/>
              <a:gd name="T8" fmla="*/ 71 w 576"/>
              <a:gd name="T9" fmla="*/ 49 h 654"/>
              <a:gd name="T10" fmla="*/ 144 w 576"/>
              <a:gd name="T11" fmla="*/ 103 h 654"/>
              <a:gd name="T12" fmla="*/ 215 w 576"/>
              <a:gd name="T13" fmla="*/ 159 h 654"/>
              <a:gd name="T14" fmla="*/ 288 w 576"/>
              <a:gd name="T15" fmla="*/ 215 h 654"/>
              <a:gd name="T16" fmla="*/ 361 w 576"/>
              <a:gd name="T17" fmla="*/ 268 h 654"/>
              <a:gd name="T18" fmla="*/ 432 w 576"/>
              <a:gd name="T19" fmla="*/ 324 h 654"/>
              <a:gd name="T20" fmla="*/ 505 w 576"/>
              <a:gd name="T21" fmla="*/ 376 h 654"/>
              <a:gd name="T22" fmla="*/ 576 w 576"/>
              <a:gd name="T23" fmla="*/ 426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6" h="654">
                <a:moveTo>
                  <a:pt x="576" y="426"/>
                </a:moveTo>
                <a:lnTo>
                  <a:pt x="576" y="654"/>
                </a:lnTo>
                <a:lnTo>
                  <a:pt x="0" y="654"/>
                </a:lnTo>
                <a:lnTo>
                  <a:pt x="0" y="0"/>
                </a:lnTo>
                <a:lnTo>
                  <a:pt x="71" y="49"/>
                </a:lnTo>
                <a:lnTo>
                  <a:pt x="144" y="103"/>
                </a:lnTo>
                <a:lnTo>
                  <a:pt x="215" y="159"/>
                </a:lnTo>
                <a:lnTo>
                  <a:pt x="288" y="215"/>
                </a:lnTo>
                <a:lnTo>
                  <a:pt x="361" y="268"/>
                </a:lnTo>
                <a:lnTo>
                  <a:pt x="432" y="324"/>
                </a:lnTo>
                <a:lnTo>
                  <a:pt x="505" y="376"/>
                </a:lnTo>
                <a:lnTo>
                  <a:pt x="576" y="426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26" name="Freeform 10"/>
          <p:cNvSpPr>
            <a:spLocks/>
          </p:cNvSpPr>
          <p:nvPr/>
        </p:nvSpPr>
        <p:spPr bwMode="auto">
          <a:xfrm>
            <a:off x="2305050" y="3201988"/>
            <a:ext cx="1249363" cy="1674812"/>
          </a:xfrm>
          <a:custGeom>
            <a:avLst/>
            <a:gdLst>
              <a:gd name="T0" fmla="*/ 0 w 578"/>
              <a:gd name="T1" fmla="*/ 440 h 678"/>
              <a:gd name="T2" fmla="*/ 0 w 578"/>
              <a:gd name="T3" fmla="*/ 678 h 678"/>
              <a:gd name="T4" fmla="*/ 578 w 578"/>
              <a:gd name="T5" fmla="*/ 678 h 678"/>
              <a:gd name="T6" fmla="*/ 578 w 578"/>
              <a:gd name="T7" fmla="*/ 0 h 678"/>
              <a:gd name="T8" fmla="*/ 505 w 578"/>
              <a:gd name="T9" fmla="*/ 52 h 678"/>
              <a:gd name="T10" fmla="*/ 432 w 578"/>
              <a:gd name="T11" fmla="*/ 108 h 678"/>
              <a:gd name="T12" fmla="*/ 361 w 578"/>
              <a:gd name="T13" fmla="*/ 164 h 678"/>
              <a:gd name="T14" fmla="*/ 288 w 578"/>
              <a:gd name="T15" fmla="*/ 219 h 678"/>
              <a:gd name="T16" fmla="*/ 217 w 578"/>
              <a:gd name="T17" fmla="*/ 277 h 678"/>
              <a:gd name="T18" fmla="*/ 144 w 578"/>
              <a:gd name="T19" fmla="*/ 333 h 678"/>
              <a:gd name="T20" fmla="*/ 73 w 578"/>
              <a:gd name="T21" fmla="*/ 388 h 678"/>
              <a:gd name="T22" fmla="*/ 0 w 578"/>
              <a:gd name="T23" fmla="*/ 44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8" h="678">
                <a:moveTo>
                  <a:pt x="0" y="440"/>
                </a:moveTo>
                <a:lnTo>
                  <a:pt x="0" y="678"/>
                </a:lnTo>
                <a:lnTo>
                  <a:pt x="578" y="678"/>
                </a:lnTo>
                <a:lnTo>
                  <a:pt x="578" y="0"/>
                </a:lnTo>
                <a:lnTo>
                  <a:pt x="505" y="52"/>
                </a:lnTo>
                <a:lnTo>
                  <a:pt x="432" y="108"/>
                </a:lnTo>
                <a:lnTo>
                  <a:pt x="361" y="164"/>
                </a:lnTo>
                <a:lnTo>
                  <a:pt x="288" y="219"/>
                </a:lnTo>
                <a:lnTo>
                  <a:pt x="217" y="277"/>
                </a:lnTo>
                <a:lnTo>
                  <a:pt x="144" y="333"/>
                </a:lnTo>
                <a:lnTo>
                  <a:pt x="73" y="388"/>
                </a:lnTo>
                <a:lnTo>
                  <a:pt x="0" y="44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27" name="Freeform 11"/>
          <p:cNvSpPr>
            <a:spLocks/>
          </p:cNvSpPr>
          <p:nvPr/>
        </p:nvSpPr>
        <p:spPr bwMode="auto">
          <a:xfrm>
            <a:off x="4799013" y="2659063"/>
            <a:ext cx="1247775" cy="2217737"/>
          </a:xfrm>
          <a:custGeom>
            <a:avLst/>
            <a:gdLst>
              <a:gd name="T0" fmla="*/ 15 w 578"/>
              <a:gd name="T1" fmla="*/ 0 h 898"/>
              <a:gd name="T2" fmla="*/ 0 w 578"/>
              <a:gd name="T3" fmla="*/ 0 h 898"/>
              <a:gd name="T4" fmla="*/ 0 w 578"/>
              <a:gd name="T5" fmla="*/ 898 h 898"/>
              <a:gd name="T6" fmla="*/ 578 w 578"/>
              <a:gd name="T7" fmla="*/ 898 h 898"/>
              <a:gd name="T8" fmla="*/ 578 w 578"/>
              <a:gd name="T9" fmla="*/ 244 h 898"/>
              <a:gd name="T10" fmla="*/ 507 w 578"/>
              <a:gd name="T11" fmla="*/ 195 h 898"/>
              <a:gd name="T12" fmla="*/ 436 w 578"/>
              <a:gd name="T13" fmla="*/ 151 h 898"/>
              <a:gd name="T14" fmla="*/ 401 w 578"/>
              <a:gd name="T15" fmla="*/ 130 h 898"/>
              <a:gd name="T16" fmla="*/ 367 w 578"/>
              <a:gd name="T17" fmla="*/ 111 h 898"/>
              <a:gd name="T18" fmla="*/ 332 w 578"/>
              <a:gd name="T19" fmla="*/ 94 h 898"/>
              <a:gd name="T20" fmla="*/ 296 w 578"/>
              <a:gd name="T21" fmla="*/ 76 h 898"/>
              <a:gd name="T22" fmla="*/ 261 w 578"/>
              <a:gd name="T23" fmla="*/ 61 h 898"/>
              <a:gd name="T24" fmla="*/ 227 w 578"/>
              <a:gd name="T25" fmla="*/ 48 h 898"/>
              <a:gd name="T26" fmla="*/ 190 w 578"/>
              <a:gd name="T27" fmla="*/ 34 h 898"/>
              <a:gd name="T28" fmla="*/ 156 w 578"/>
              <a:gd name="T29" fmla="*/ 25 h 898"/>
              <a:gd name="T30" fmla="*/ 121 w 578"/>
              <a:gd name="T31" fmla="*/ 15 h 898"/>
              <a:gd name="T32" fmla="*/ 86 w 578"/>
              <a:gd name="T33" fmla="*/ 7 h 898"/>
              <a:gd name="T34" fmla="*/ 52 w 578"/>
              <a:gd name="T35" fmla="*/ 3 h 898"/>
              <a:gd name="T36" fmla="*/ 15 w 578"/>
              <a:gd name="T37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8" h="898">
                <a:moveTo>
                  <a:pt x="15" y="0"/>
                </a:moveTo>
                <a:lnTo>
                  <a:pt x="0" y="0"/>
                </a:lnTo>
                <a:lnTo>
                  <a:pt x="0" y="898"/>
                </a:lnTo>
                <a:lnTo>
                  <a:pt x="578" y="898"/>
                </a:lnTo>
                <a:lnTo>
                  <a:pt x="578" y="244"/>
                </a:lnTo>
                <a:lnTo>
                  <a:pt x="507" y="195"/>
                </a:lnTo>
                <a:lnTo>
                  <a:pt x="436" y="151"/>
                </a:lnTo>
                <a:lnTo>
                  <a:pt x="401" y="130"/>
                </a:lnTo>
                <a:lnTo>
                  <a:pt x="367" y="111"/>
                </a:lnTo>
                <a:lnTo>
                  <a:pt x="332" y="94"/>
                </a:lnTo>
                <a:lnTo>
                  <a:pt x="296" y="76"/>
                </a:lnTo>
                <a:lnTo>
                  <a:pt x="261" y="61"/>
                </a:lnTo>
                <a:lnTo>
                  <a:pt x="227" y="48"/>
                </a:lnTo>
                <a:lnTo>
                  <a:pt x="190" y="34"/>
                </a:lnTo>
                <a:lnTo>
                  <a:pt x="156" y="25"/>
                </a:lnTo>
                <a:lnTo>
                  <a:pt x="121" y="15"/>
                </a:lnTo>
                <a:lnTo>
                  <a:pt x="86" y="7"/>
                </a:lnTo>
                <a:lnTo>
                  <a:pt x="52" y="3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28" name="Freeform 12"/>
          <p:cNvSpPr>
            <a:spLocks/>
          </p:cNvSpPr>
          <p:nvPr/>
        </p:nvSpPr>
        <p:spPr bwMode="auto">
          <a:xfrm>
            <a:off x="7291388" y="4313238"/>
            <a:ext cx="1243012" cy="563562"/>
          </a:xfrm>
          <a:custGeom>
            <a:avLst/>
            <a:gdLst>
              <a:gd name="T0" fmla="*/ 0 w 575"/>
              <a:gd name="T1" fmla="*/ 0 h 228"/>
              <a:gd name="T2" fmla="*/ 0 w 575"/>
              <a:gd name="T3" fmla="*/ 228 h 228"/>
              <a:gd name="T4" fmla="*/ 575 w 575"/>
              <a:gd name="T5" fmla="*/ 228 h 228"/>
              <a:gd name="T6" fmla="*/ 541 w 575"/>
              <a:gd name="T7" fmla="*/ 226 h 228"/>
              <a:gd name="T8" fmla="*/ 504 w 575"/>
              <a:gd name="T9" fmla="*/ 225 h 228"/>
              <a:gd name="T10" fmla="*/ 468 w 575"/>
              <a:gd name="T11" fmla="*/ 219 h 228"/>
              <a:gd name="T12" fmla="*/ 433 w 575"/>
              <a:gd name="T13" fmla="*/ 211 h 228"/>
              <a:gd name="T14" fmla="*/ 397 w 575"/>
              <a:gd name="T15" fmla="*/ 202 h 228"/>
              <a:gd name="T16" fmla="*/ 360 w 575"/>
              <a:gd name="T17" fmla="*/ 190 h 228"/>
              <a:gd name="T18" fmla="*/ 324 w 575"/>
              <a:gd name="T19" fmla="*/ 178 h 228"/>
              <a:gd name="T20" fmla="*/ 289 w 575"/>
              <a:gd name="T21" fmla="*/ 163 h 228"/>
              <a:gd name="T22" fmla="*/ 253 w 575"/>
              <a:gd name="T23" fmla="*/ 148 h 228"/>
              <a:gd name="T24" fmla="*/ 216 w 575"/>
              <a:gd name="T25" fmla="*/ 130 h 228"/>
              <a:gd name="T26" fmla="*/ 180 w 575"/>
              <a:gd name="T27" fmla="*/ 111 h 228"/>
              <a:gd name="T28" fmla="*/ 145 w 575"/>
              <a:gd name="T29" fmla="*/ 92 h 228"/>
              <a:gd name="T30" fmla="*/ 73 w 575"/>
              <a:gd name="T31" fmla="*/ 48 h 228"/>
              <a:gd name="T32" fmla="*/ 0 w 575"/>
              <a:gd name="T33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5" h="228">
                <a:moveTo>
                  <a:pt x="0" y="0"/>
                </a:moveTo>
                <a:lnTo>
                  <a:pt x="0" y="228"/>
                </a:lnTo>
                <a:lnTo>
                  <a:pt x="575" y="228"/>
                </a:lnTo>
                <a:lnTo>
                  <a:pt x="541" y="226"/>
                </a:lnTo>
                <a:lnTo>
                  <a:pt x="504" y="225"/>
                </a:lnTo>
                <a:lnTo>
                  <a:pt x="468" y="219"/>
                </a:lnTo>
                <a:lnTo>
                  <a:pt x="433" y="211"/>
                </a:lnTo>
                <a:lnTo>
                  <a:pt x="397" y="202"/>
                </a:lnTo>
                <a:lnTo>
                  <a:pt x="360" y="190"/>
                </a:lnTo>
                <a:lnTo>
                  <a:pt x="324" y="178"/>
                </a:lnTo>
                <a:lnTo>
                  <a:pt x="289" y="163"/>
                </a:lnTo>
                <a:lnTo>
                  <a:pt x="253" y="148"/>
                </a:lnTo>
                <a:lnTo>
                  <a:pt x="216" y="130"/>
                </a:lnTo>
                <a:lnTo>
                  <a:pt x="180" y="111"/>
                </a:lnTo>
                <a:lnTo>
                  <a:pt x="145" y="92"/>
                </a:lnTo>
                <a:lnTo>
                  <a:pt x="73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MY"/>
          </a:p>
        </p:txBody>
      </p:sp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2305050" y="2659063"/>
            <a:ext cx="6229350" cy="2217737"/>
            <a:chOff x="1725" y="1711"/>
            <a:chExt cx="2883" cy="898"/>
          </a:xfrm>
        </p:grpSpPr>
        <p:sp>
          <p:nvSpPr>
            <p:cNvPr id="60430" name="Freeform 14"/>
            <p:cNvSpPr>
              <a:spLocks/>
            </p:cNvSpPr>
            <p:nvPr/>
          </p:nvSpPr>
          <p:spPr bwMode="auto">
            <a:xfrm>
              <a:off x="1725" y="1931"/>
              <a:ext cx="578" cy="678"/>
            </a:xfrm>
            <a:custGeom>
              <a:avLst/>
              <a:gdLst>
                <a:gd name="T0" fmla="*/ 0 w 578"/>
                <a:gd name="T1" fmla="*/ 440 h 678"/>
                <a:gd name="T2" fmla="*/ 0 w 578"/>
                <a:gd name="T3" fmla="*/ 678 h 678"/>
                <a:gd name="T4" fmla="*/ 578 w 578"/>
                <a:gd name="T5" fmla="*/ 678 h 678"/>
                <a:gd name="T6" fmla="*/ 578 w 578"/>
                <a:gd name="T7" fmla="*/ 0 h 678"/>
                <a:gd name="T8" fmla="*/ 505 w 578"/>
                <a:gd name="T9" fmla="*/ 52 h 678"/>
                <a:gd name="T10" fmla="*/ 432 w 578"/>
                <a:gd name="T11" fmla="*/ 108 h 678"/>
                <a:gd name="T12" fmla="*/ 361 w 578"/>
                <a:gd name="T13" fmla="*/ 164 h 678"/>
                <a:gd name="T14" fmla="*/ 288 w 578"/>
                <a:gd name="T15" fmla="*/ 219 h 678"/>
                <a:gd name="T16" fmla="*/ 217 w 578"/>
                <a:gd name="T17" fmla="*/ 277 h 678"/>
                <a:gd name="T18" fmla="*/ 144 w 578"/>
                <a:gd name="T19" fmla="*/ 333 h 678"/>
                <a:gd name="T20" fmla="*/ 73 w 578"/>
                <a:gd name="T21" fmla="*/ 388 h 678"/>
                <a:gd name="T22" fmla="*/ 0 w 578"/>
                <a:gd name="T23" fmla="*/ 44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678">
                  <a:moveTo>
                    <a:pt x="0" y="440"/>
                  </a:moveTo>
                  <a:lnTo>
                    <a:pt x="0" y="678"/>
                  </a:lnTo>
                  <a:lnTo>
                    <a:pt x="578" y="678"/>
                  </a:lnTo>
                  <a:lnTo>
                    <a:pt x="578" y="0"/>
                  </a:lnTo>
                  <a:lnTo>
                    <a:pt x="505" y="52"/>
                  </a:lnTo>
                  <a:lnTo>
                    <a:pt x="432" y="108"/>
                  </a:lnTo>
                  <a:lnTo>
                    <a:pt x="361" y="164"/>
                  </a:lnTo>
                  <a:lnTo>
                    <a:pt x="288" y="219"/>
                  </a:lnTo>
                  <a:lnTo>
                    <a:pt x="217" y="277"/>
                  </a:lnTo>
                  <a:lnTo>
                    <a:pt x="144" y="333"/>
                  </a:lnTo>
                  <a:lnTo>
                    <a:pt x="73" y="388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EAAA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60431" name="Freeform 15"/>
            <p:cNvSpPr>
              <a:spLocks/>
            </p:cNvSpPr>
            <p:nvPr/>
          </p:nvSpPr>
          <p:spPr bwMode="auto">
            <a:xfrm>
              <a:off x="2879" y="1711"/>
              <a:ext cx="578" cy="898"/>
            </a:xfrm>
            <a:custGeom>
              <a:avLst/>
              <a:gdLst>
                <a:gd name="T0" fmla="*/ 15 w 578"/>
                <a:gd name="T1" fmla="*/ 0 h 898"/>
                <a:gd name="T2" fmla="*/ 0 w 578"/>
                <a:gd name="T3" fmla="*/ 0 h 898"/>
                <a:gd name="T4" fmla="*/ 0 w 578"/>
                <a:gd name="T5" fmla="*/ 898 h 898"/>
                <a:gd name="T6" fmla="*/ 578 w 578"/>
                <a:gd name="T7" fmla="*/ 898 h 898"/>
                <a:gd name="T8" fmla="*/ 578 w 578"/>
                <a:gd name="T9" fmla="*/ 244 h 898"/>
                <a:gd name="T10" fmla="*/ 507 w 578"/>
                <a:gd name="T11" fmla="*/ 195 h 898"/>
                <a:gd name="T12" fmla="*/ 436 w 578"/>
                <a:gd name="T13" fmla="*/ 151 h 898"/>
                <a:gd name="T14" fmla="*/ 401 w 578"/>
                <a:gd name="T15" fmla="*/ 130 h 898"/>
                <a:gd name="T16" fmla="*/ 367 w 578"/>
                <a:gd name="T17" fmla="*/ 111 h 898"/>
                <a:gd name="T18" fmla="*/ 332 w 578"/>
                <a:gd name="T19" fmla="*/ 94 h 898"/>
                <a:gd name="T20" fmla="*/ 296 w 578"/>
                <a:gd name="T21" fmla="*/ 76 h 898"/>
                <a:gd name="T22" fmla="*/ 261 w 578"/>
                <a:gd name="T23" fmla="*/ 61 h 898"/>
                <a:gd name="T24" fmla="*/ 227 w 578"/>
                <a:gd name="T25" fmla="*/ 48 h 898"/>
                <a:gd name="T26" fmla="*/ 190 w 578"/>
                <a:gd name="T27" fmla="*/ 34 h 898"/>
                <a:gd name="T28" fmla="*/ 156 w 578"/>
                <a:gd name="T29" fmla="*/ 25 h 898"/>
                <a:gd name="T30" fmla="*/ 121 w 578"/>
                <a:gd name="T31" fmla="*/ 15 h 898"/>
                <a:gd name="T32" fmla="*/ 86 w 578"/>
                <a:gd name="T33" fmla="*/ 7 h 898"/>
                <a:gd name="T34" fmla="*/ 52 w 578"/>
                <a:gd name="T35" fmla="*/ 3 h 898"/>
                <a:gd name="T36" fmla="*/ 15 w 578"/>
                <a:gd name="T37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8" h="898">
                  <a:moveTo>
                    <a:pt x="15" y="0"/>
                  </a:moveTo>
                  <a:lnTo>
                    <a:pt x="0" y="0"/>
                  </a:lnTo>
                  <a:lnTo>
                    <a:pt x="0" y="898"/>
                  </a:lnTo>
                  <a:lnTo>
                    <a:pt x="578" y="898"/>
                  </a:lnTo>
                  <a:lnTo>
                    <a:pt x="578" y="244"/>
                  </a:lnTo>
                  <a:lnTo>
                    <a:pt x="507" y="195"/>
                  </a:lnTo>
                  <a:lnTo>
                    <a:pt x="436" y="151"/>
                  </a:lnTo>
                  <a:lnTo>
                    <a:pt x="401" y="130"/>
                  </a:lnTo>
                  <a:lnTo>
                    <a:pt x="367" y="111"/>
                  </a:lnTo>
                  <a:lnTo>
                    <a:pt x="332" y="94"/>
                  </a:lnTo>
                  <a:lnTo>
                    <a:pt x="296" y="76"/>
                  </a:lnTo>
                  <a:lnTo>
                    <a:pt x="261" y="61"/>
                  </a:lnTo>
                  <a:lnTo>
                    <a:pt x="227" y="48"/>
                  </a:lnTo>
                  <a:lnTo>
                    <a:pt x="190" y="34"/>
                  </a:lnTo>
                  <a:lnTo>
                    <a:pt x="156" y="25"/>
                  </a:lnTo>
                  <a:lnTo>
                    <a:pt x="121" y="15"/>
                  </a:lnTo>
                  <a:lnTo>
                    <a:pt x="86" y="7"/>
                  </a:lnTo>
                  <a:lnTo>
                    <a:pt x="52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EAAA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60432" name="Freeform 16"/>
            <p:cNvSpPr>
              <a:spLocks/>
            </p:cNvSpPr>
            <p:nvPr/>
          </p:nvSpPr>
          <p:spPr bwMode="auto">
            <a:xfrm>
              <a:off x="4033" y="2381"/>
              <a:ext cx="575" cy="228"/>
            </a:xfrm>
            <a:custGeom>
              <a:avLst/>
              <a:gdLst>
                <a:gd name="T0" fmla="*/ 0 w 575"/>
                <a:gd name="T1" fmla="*/ 0 h 228"/>
                <a:gd name="T2" fmla="*/ 0 w 575"/>
                <a:gd name="T3" fmla="*/ 228 h 228"/>
                <a:gd name="T4" fmla="*/ 575 w 575"/>
                <a:gd name="T5" fmla="*/ 228 h 228"/>
                <a:gd name="T6" fmla="*/ 541 w 575"/>
                <a:gd name="T7" fmla="*/ 226 h 228"/>
                <a:gd name="T8" fmla="*/ 504 w 575"/>
                <a:gd name="T9" fmla="*/ 225 h 228"/>
                <a:gd name="T10" fmla="*/ 468 w 575"/>
                <a:gd name="T11" fmla="*/ 219 h 228"/>
                <a:gd name="T12" fmla="*/ 433 w 575"/>
                <a:gd name="T13" fmla="*/ 211 h 228"/>
                <a:gd name="T14" fmla="*/ 397 w 575"/>
                <a:gd name="T15" fmla="*/ 202 h 228"/>
                <a:gd name="T16" fmla="*/ 360 w 575"/>
                <a:gd name="T17" fmla="*/ 190 h 228"/>
                <a:gd name="T18" fmla="*/ 324 w 575"/>
                <a:gd name="T19" fmla="*/ 178 h 228"/>
                <a:gd name="T20" fmla="*/ 289 w 575"/>
                <a:gd name="T21" fmla="*/ 163 h 228"/>
                <a:gd name="T22" fmla="*/ 253 w 575"/>
                <a:gd name="T23" fmla="*/ 148 h 228"/>
                <a:gd name="T24" fmla="*/ 216 w 575"/>
                <a:gd name="T25" fmla="*/ 130 h 228"/>
                <a:gd name="T26" fmla="*/ 180 w 575"/>
                <a:gd name="T27" fmla="*/ 111 h 228"/>
                <a:gd name="T28" fmla="*/ 145 w 575"/>
                <a:gd name="T29" fmla="*/ 92 h 228"/>
                <a:gd name="T30" fmla="*/ 73 w 575"/>
                <a:gd name="T31" fmla="*/ 48 h 228"/>
                <a:gd name="T32" fmla="*/ 0 w 575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5" h="228">
                  <a:moveTo>
                    <a:pt x="0" y="0"/>
                  </a:moveTo>
                  <a:lnTo>
                    <a:pt x="0" y="228"/>
                  </a:lnTo>
                  <a:lnTo>
                    <a:pt x="575" y="228"/>
                  </a:lnTo>
                  <a:lnTo>
                    <a:pt x="541" y="226"/>
                  </a:lnTo>
                  <a:lnTo>
                    <a:pt x="504" y="225"/>
                  </a:lnTo>
                  <a:lnTo>
                    <a:pt x="468" y="219"/>
                  </a:lnTo>
                  <a:lnTo>
                    <a:pt x="433" y="211"/>
                  </a:lnTo>
                  <a:lnTo>
                    <a:pt x="397" y="202"/>
                  </a:lnTo>
                  <a:lnTo>
                    <a:pt x="360" y="190"/>
                  </a:lnTo>
                  <a:lnTo>
                    <a:pt x="324" y="178"/>
                  </a:lnTo>
                  <a:lnTo>
                    <a:pt x="289" y="163"/>
                  </a:lnTo>
                  <a:lnTo>
                    <a:pt x="253" y="148"/>
                  </a:lnTo>
                  <a:lnTo>
                    <a:pt x="216" y="130"/>
                  </a:lnTo>
                  <a:lnTo>
                    <a:pt x="180" y="111"/>
                  </a:lnTo>
                  <a:lnTo>
                    <a:pt x="145" y="92"/>
                  </a:lnTo>
                  <a:lnTo>
                    <a:pt x="73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AAAE"/>
            </a:solidFill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6043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Curve</a:t>
            </a:r>
          </a:p>
        </p:txBody>
      </p:sp>
      <p:sp>
        <p:nvSpPr>
          <p:cNvPr id="60434" name="AutoShape 18"/>
          <p:cNvSpPr>
            <a:spLocks noChangeArrowheads="1"/>
          </p:cNvSpPr>
          <p:nvPr/>
        </p:nvSpPr>
        <p:spPr bwMode="auto">
          <a:xfrm rot="2947313">
            <a:off x="5791200" y="2057400"/>
            <a:ext cx="381000" cy="838200"/>
          </a:xfrm>
          <a:prstGeom prst="downArrow">
            <a:avLst>
              <a:gd name="adj1" fmla="val 50000"/>
              <a:gd name="adj2" fmla="val 5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292850" y="1905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34%</a:t>
            </a:r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 rot="-1946028">
            <a:off x="3657600" y="2057400"/>
            <a:ext cx="381000" cy="838200"/>
          </a:xfrm>
          <a:prstGeom prst="downArrow">
            <a:avLst>
              <a:gd name="adj1" fmla="val 50000"/>
              <a:gd name="adj2" fmla="val 5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3168650" y="1752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34%</a:t>
            </a:r>
          </a:p>
        </p:txBody>
      </p:sp>
      <p:sp>
        <p:nvSpPr>
          <p:cNvPr id="60438" name="AutoShape 22"/>
          <p:cNvSpPr>
            <a:spLocks noChangeArrowheads="1"/>
          </p:cNvSpPr>
          <p:nvPr/>
        </p:nvSpPr>
        <p:spPr bwMode="auto">
          <a:xfrm rot="-1946028">
            <a:off x="2590800" y="2895600"/>
            <a:ext cx="381000" cy="838200"/>
          </a:xfrm>
          <a:prstGeom prst="downArrow">
            <a:avLst>
              <a:gd name="adj1" fmla="val 50000"/>
              <a:gd name="adj2" fmla="val 5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9" name="AutoShape 23"/>
          <p:cNvSpPr>
            <a:spLocks noChangeArrowheads="1"/>
          </p:cNvSpPr>
          <p:nvPr/>
        </p:nvSpPr>
        <p:spPr bwMode="auto">
          <a:xfrm rot="2947313">
            <a:off x="6858000" y="3124200"/>
            <a:ext cx="381000" cy="838200"/>
          </a:xfrm>
          <a:prstGeom prst="downArrow">
            <a:avLst>
              <a:gd name="adj1" fmla="val 50000"/>
              <a:gd name="adj2" fmla="val 5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1965325" y="2479675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13.5%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7223125" y="2784475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13.5%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42" name="AutoShape 26"/>
          <p:cNvSpPr>
            <a:spLocks noChangeArrowheads="1"/>
          </p:cNvSpPr>
          <p:nvPr/>
        </p:nvSpPr>
        <p:spPr bwMode="auto">
          <a:xfrm rot="-1946028">
            <a:off x="1371600" y="3810000"/>
            <a:ext cx="381000" cy="838200"/>
          </a:xfrm>
          <a:prstGeom prst="downArrow">
            <a:avLst>
              <a:gd name="adj1" fmla="val 50000"/>
              <a:gd name="adj2" fmla="val 5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3" name="AutoShape 27"/>
          <p:cNvSpPr>
            <a:spLocks noChangeArrowheads="1"/>
          </p:cNvSpPr>
          <p:nvPr/>
        </p:nvSpPr>
        <p:spPr bwMode="auto">
          <a:xfrm rot="2947313">
            <a:off x="7696200" y="3810000"/>
            <a:ext cx="381000" cy="838200"/>
          </a:xfrm>
          <a:prstGeom prst="downArrow">
            <a:avLst>
              <a:gd name="adj1" fmla="val 50000"/>
              <a:gd name="adj2" fmla="val 5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1050925" y="3470275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2.5%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7985125" y="3470275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2.5%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4800600" y="2667000"/>
            <a:ext cx="0" cy="2209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395663" y="5334000"/>
            <a:ext cx="285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Standard Deviations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4343400" y="48006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Mean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851525" y="4841875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7034213" y="4876800"/>
            <a:ext cx="50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+2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8024813" y="4876800"/>
            <a:ext cx="50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+3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276600" y="4876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2057400" y="4876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1066800" y="4876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-3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61442" name="Freeform 2"/>
          <p:cNvSpPr>
            <a:spLocks/>
          </p:cNvSpPr>
          <p:nvPr/>
        </p:nvSpPr>
        <p:spPr bwMode="auto">
          <a:xfrm>
            <a:off x="1982788" y="4002088"/>
            <a:ext cx="904875" cy="646112"/>
          </a:xfrm>
          <a:custGeom>
            <a:avLst/>
            <a:gdLst>
              <a:gd name="T0" fmla="*/ 573 w 573"/>
              <a:gd name="T1" fmla="*/ 0 h 238"/>
              <a:gd name="T2" fmla="*/ 573 w 573"/>
              <a:gd name="T3" fmla="*/ 238 h 238"/>
              <a:gd name="T4" fmla="*/ 0 w 573"/>
              <a:gd name="T5" fmla="*/ 238 h 238"/>
              <a:gd name="T6" fmla="*/ 34 w 573"/>
              <a:gd name="T7" fmla="*/ 236 h 238"/>
              <a:gd name="T8" fmla="*/ 71 w 573"/>
              <a:gd name="T9" fmla="*/ 235 h 238"/>
              <a:gd name="T10" fmla="*/ 107 w 573"/>
              <a:gd name="T11" fmla="*/ 229 h 238"/>
              <a:gd name="T12" fmla="*/ 144 w 573"/>
              <a:gd name="T13" fmla="*/ 221 h 238"/>
              <a:gd name="T14" fmla="*/ 178 w 573"/>
              <a:gd name="T15" fmla="*/ 212 h 238"/>
              <a:gd name="T16" fmla="*/ 215 w 573"/>
              <a:gd name="T17" fmla="*/ 198 h 238"/>
              <a:gd name="T18" fmla="*/ 251 w 573"/>
              <a:gd name="T19" fmla="*/ 185 h 238"/>
              <a:gd name="T20" fmla="*/ 286 w 573"/>
              <a:gd name="T21" fmla="*/ 171 h 238"/>
              <a:gd name="T22" fmla="*/ 322 w 573"/>
              <a:gd name="T23" fmla="*/ 154 h 238"/>
              <a:gd name="T24" fmla="*/ 359 w 573"/>
              <a:gd name="T25" fmla="*/ 135 h 238"/>
              <a:gd name="T26" fmla="*/ 395 w 573"/>
              <a:gd name="T27" fmla="*/ 115 h 238"/>
              <a:gd name="T28" fmla="*/ 430 w 573"/>
              <a:gd name="T29" fmla="*/ 94 h 238"/>
              <a:gd name="T30" fmla="*/ 502 w 573"/>
              <a:gd name="T31" fmla="*/ 50 h 238"/>
              <a:gd name="T32" fmla="*/ 573 w 573"/>
              <a:gd name="T33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3" h="238">
                <a:moveTo>
                  <a:pt x="573" y="0"/>
                </a:moveTo>
                <a:lnTo>
                  <a:pt x="573" y="238"/>
                </a:lnTo>
                <a:lnTo>
                  <a:pt x="0" y="238"/>
                </a:lnTo>
                <a:lnTo>
                  <a:pt x="34" y="236"/>
                </a:lnTo>
                <a:lnTo>
                  <a:pt x="71" y="235"/>
                </a:lnTo>
                <a:lnTo>
                  <a:pt x="107" y="229"/>
                </a:lnTo>
                <a:lnTo>
                  <a:pt x="144" y="221"/>
                </a:lnTo>
                <a:lnTo>
                  <a:pt x="178" y="212"/>
                </a:lnTo>
                <a:lnTo>
                  <a:pt x="215" y="198"/>
                </a:lnTo>
                <a:lnTo>
                  <a:pt x="251" y="185"/>
                </a:lnTo>
                <a:lnTo>
                  <a:pt x="286" y="171"/>
                </a:lnTo>
                <a:lnTo>
                  <a:pt x="322" y="154"/>
                </a:lnTo>
                <a:lnTo>
                  <a:pt x="359" y="135"/>
                </a:lnTo>
                <a:lnTo>
                  <a:pt x="395" y="115"/>
                </a:lnTo>
                <a:lnTo>
                  <a:pt x="430" y="94"/>
                </a:lnTo>
                <a:lnTo>
                  <a:pt x="502" y="50"/>
                </a:lnTo>
                <a:lnTo>
                  <a:pt x="573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61443" name="Freeform 3"/>
          <p:cNvSpPr>
            <a:spLocks/>
          </p:cNvSpPr>
          <p:nvPr/>
        </p:nvSpPr>
        <p:spPr bwMode="auto">
          <a:xfrm>
            <a:off x="3803650" y="2209800"/>
            <a:ext cx="911225" cy="2414588"/>
          </a:xfrm>
          <a:custGeom>
            <a:avLst/>
            <a:gdLst>
              <a:gd name="T0" fmla="*/ 522 w 576"/>
              <a:gd name="T1" fmla="*/ 0 h 898"/>
              <a:gd name="T2" fmla="*/ 576 w 576"/>
              <a:gd name="T3" fmla="*/ 0 h 898"/>
              <a:gd name="T4" fmla="*/ 576 w 576"/>
              <a:gd name="T5" fmla="*/ 898 h 898"/>
              <a:gd name="T6" fmla="*/ 0 w 576"/>
              <a:gd name="T7" fmla="*/ 898 h 898"/>
              <a:gd name="T8" fmla="*/ 0 w 576"/>
              <a:gd name="T9" fmla="*/ 220 h 898"/>
              <a:gd name="T10" fmla="*/ 65 w 576"/>
              <a:gd name="T11" fmla="*/ 178 h 898"/>
              <a:gd name="T12" fmla="*/ 131 w 576"/>
              <a:gd name="T13" fmla="*/ 138 h 898"/>
              <a:gd name="T14" fmla="*/ 163 w 576"/>
              <a:gd name="T15" fmla="*/ 119 h 898"/>
              <a:gd name="T16" fmla="*/ 196 w 576"/>
              <a:gd name="T17" fmla="*/ 101 h 898"/>
              <a:gd name="T18" fmla="*/ 229 w 576"/>
              <a:gd name="T19" fmla="*/ 84 h 898"/>
              <a:gd name="T20" fmla="*/ 261 w 576"/>
              <a:gd name="T21" fmla="*/ 69 h 898"/>
              <a:gd name="T22" fmla="*/ 294 w 576"/>
              <a:gd name="T23" fmla="*/ 55 h 898"/>
              <a:gd name="T24" fmla="*/ 327 w 576"/>
              <a:gd name="T25" fmla="*/ 42 h 898"/>
              <a:gd name="T26" fmla="*/ 359 w 576"/>
              <a:gd name="T27" fmla="*/ 32 h 898"/>
              <a:gd name="T28" fmla="*/ 392 w 576"/>
              <a:gd name="T29" fmla="*/ 23 h 898"/>
              <a:gd name="T30" fmla="*/ 424 w 576"/>
              <a:gd name="T31" fmla="*/ 13 h 898"/>
              <a:gd name="T32" fmla="*/ 457 w 576"/>
              <a:gd name="T33" fmla="*/ 7 h 898"/>
              <a:gd name="T34" fmla="*/ 490 w 576"/>
              <a:gd name="T35" fmla="*/ 2 h 898"/>
              <a:gd name="T36" fmla="*/ 522 w 576"/>
              <a:gd name="T37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6" h="898">
                <a:moveTo>
                  <a:pt x="522" y="0"/>
                </a:moveTo>
                <a:lnTo>
                  <a:pt x="576" y="0"/>
                </a:lnTo>
                <a:lnTo>
                  <a:pt x="576" y="898"/>
                </a:lnTo>
                <a:lnTo>
                  <a:pt x="0" y="898"/>
                </a:lnTo>
                <a:lnTo>
                  <a:pt x="0" y="220"/>
                </a:lnTo>
                <a:lnTo>
                  <a:pt x="65" y="178"/>
                </a:lnTo>
                <a:lnTo>
                  <a:pt x="131" y="138"/>
                </a:lnTo>
                <a:lnTo>
                  <a:pt x="163" y="119"/>
                </a:lnTo>
                <a:lnTo>
                  <a:pt x="196" y="101"/>
                </a:lnTo>
                <a:lnTo>
                  <a:pt x="229" y="84"/>
                </a:lnTo>
                <a:lnTo>
                  <a:pt x="261" y="69"/>
                </a:lnTo>
                <a:lnTo>
                  <a:pt x="294" y="55"/>
                </a:lnTo>
                <a:lnTo>
                  <a:pt x="327" y="42"/>
                </a:lnTo>
                <a:lnTo>
                  <a:pt x="359" y="32"/>
                </a:lnTo>
                <a:lnTo>
                  <a:pt x="392" y="23"/>
                </a:lnTo>
                <a:lnTo>
                  <a:pt x="424" y="13"/>
                </a:lnTo>
                <a:lnTo>
                  <a:pt x="457" y="7"/>
                </a:lnTo>
                <a:lnTo>
                  <a:pt x="490" y="2"/>
                </a:lnTo>
                <a:lnTo>
                  <a:pt x="522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44" name="Freeform 4"/>
          <p:cNvSpPr>
            <a:spLocks/>
          </p:cNvSpPr>
          <p:nvPr/>
        </p:nvSpPr>
        <p:spPr bwMode="auto">
          <a:xfrm>
            <a:off x="2889250" y="2782888"/>
            <a:ext cx="912813" cy="1841500"/>
          </a:xfrm>
          <a:custGeom>
            <a:avLst/>
            <a:gdLst>
              <a:gd name="T0" fmla="*/ 0 w 578"/>
              <a:gd name="T1" fmla="*/ 440 h 678"/>
              <a:gd name="T2" fmla="*/ 0 w 578"/>
              <a:gd name="T3" fmla="*/ 678 h 678"/>
              <a:gd name="T4" fmla="*/ 578 w 578"/>
              <a:gd name="T5" fmla="*/ 678 h 678"/>
              <a:gd name="T6" fmla="*/ 578 w 578"/>
              <a:gd name="T7" fmla="*/ 0 h 678"/>
              <a:gd name="T8" fmla="*/ 505 w 578"/>
              <a:gd name="T9" fmla="*/ 52 h 678"/>
              <a:gd name="T10" fmla="*/ 432 w 578"/>
              <a:gd name="T11" fmla="*/ 108 h 678"/>
              <a:gd name="T12" fmla="*/ 361 w 578"/>
              <a:gd name="T13" fmla="*/ 164 h 678"/>
              <a:gd name="T14" fmla="*/ 288 w 578"/>
              <a:gd name="T15" fmla="*/ 219 h 678"/>
              <a:gd name="T16" fmla="*/ 217 w 578"/>
              <a:gd name="T17" fmla="*/ 277 h 678"/>
              <a:gd name="T18" fmla="*/ 144 w 578"/>
              <a:gd name="T19" fmla="*/ 333 h 678"/>
              <a:gd name="T20" fmla="*/ 73 w 578"/>
              <a:gd name="T21" fmla="*/ 388 h 678"/>
              <a:gd name="T22" fmla="*/ 0 w 578"/>
              <a:gd name="T23" fmla="*/ 44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8" h="678">
                <a:moveTo>
                  <a:pt x="0" y="440"/>
                </a:moveTo>
                <a:lnTo>
                  <a:pt x="0" y="678"/>
                </a:lnTo>
                <a:lnTo>
                  <a:pt x="578" y="678"/>
                </a:lnTo>
                <a:lnTo>
                  <a:pt x="578" y="0"/>
                </a:lnTo>
                <a:lnTo>
                  <a:pt x="505" y="52"/>
                </a:lnTo>
                <a:lnTo>
                  <a:pt x="432" y="108"/>
                </a:lnTo>
                <a:lnTo>
                  <a:pt x="361" y="164"/>
                </a:lnTo>
                <a:lnTo>
                  <a:pt x="288" y="219"/>
                </a:lnTo>
                <a:lnTo>
                  <a:pt x="217" y="277"/>
                </a:lnTo>
                <a:lnTo>
                  <a:pt x="144" y="333"/>
                </a:lnTo>
                <a:lnTo>
                  <a:pt x="73" y="388"/>
                </a:lnTo>
                <a:lnTo>
                  <a:pt x="0" y="44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45" name="Freeform 5"/>
          <p:cNvSpPr>
            <a:spLocks/>
          </p:cNvSpPr>
          <p:nvPr/>
        </p:nvSpPr>
        <p:spPr bwMode="auto">
          <a:xfrm>
            <a:off x="4714875" y="2209800"/>
            <a:ext cx="912813" cy="2438400"/>
          </a:xfrm>
          <a:custGeom>
            <a:avLst/>
            <a:gdLst>
              <a:gd name="T0" fmla="*/ 15 w 578"/>
              <a:gd name="T1" fmla="*/ 0 h 898"/>
              <a:gd name="T2" fmla="*/ 0 w 578"/>
              <a:gd name="T3" fmla="*/ 0 h 898"/>
              <a:gd name="T4" fmla="*/ 0 w 578"/>
              <a:gd name="T5" fmla="*/ 898 h 898"/>
              <a:gd name="T6" fmla="*/ 578 w 578"/>
              <a:gd name="T7" fmla="*/ 898 h 898"/>
              <a:gd name="T8" fmla="*/ 578 w 578"/>
              <a:gd name="T9" fmla="*/ 244 h 898"/>
              <a:gd name="T10" fmla="*/ 507 w 578"/>
              <a:gd name="T11" fmla="*/ 195 h 898"/>
              <a:gd name="T12" fmla="*/ 436 w 578"/>
              <a:gd name="T13" fmla="*/ 151 h 898"/>
              <a:gd name="T14" fmla="*/ 401 w 578"/>
              <a:gd name="T15" fmla="*/ 130 h 898"/>
              <a:gd name="T16" fmla="*/ 367 w 578"/>
              <a:gd name="T17" fmla="*/ 111 h 898"/>
              <a:gd name="T18" fmla="*/ 332 w 578"/>
              <a:gd name="T19" fmla="*/ 94 h 898"/>
              <a:gd name="T20" fmla="*/ 296 w 578"/>
              <a:gd name="T21" fmla="*/ 76 h 898"/>
              <a:gd name="T22" fmla="*/ 261 w 578"/>
              <a:gd name="T23" fmla="*/ 61 h 898"/>
              <a:gd name="T24" fmla="*/ 227 w 578"/>
              <a:gd name="T25" fmla="*/ 48 h 898"/>
              <a:gd name="T26" fmla="*/ 190 w 578"/>
              <a:gd name="T27" fmla="*/ 34 h 898"/>
              <a:gd name="T28" fmla="*/ 156 w 578"/>
              <a:gd name="T29" fmla="*/ 25 h 898"/>
              <a:gd name="T30" fmla="*/ 121 w 578"/>
              <a:gd name="T31" fmla="*/ 15 h 898"/>
              <a:gd name="T32" fmla="*/ 86 w 578"/>
              <a:gd name="T33" fmla="*/ 7 h 898"/>
              <a:gd name="T34" fmla="*/ 52 w 578"/>
              <a:gd name="T35" fmla="*/ 3 h 898"/>
              <a:gd name="T36" fmla="*/ 15 w 578"/>
              <a:gd name="T37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8" h="898">
                <a:moveTo>
                  <a:pt x="15" y="0"/>
                </a:moveTo>
                <a:lnTo>
                  <a:pt x="0" y="0"/>
                </a:lnTo>
                <a:lnTo>
                  <a:pt x="0" y="898"/>
                </a:lnTo>
                <a:lnTo>
                  <a:pt x="578" y="898"/>
                </a:lnTo>
                <a:lnTo>
                  <a:pt x="578" y="244"/>
                </a:lnTo>
                <a:lnTo>
                  <a:pt x="507" y="195"/>
                </a:lnTo>
                <a:lnTo>
                  <a:pt x="436" y="151"/>
                </a:lnTo>
                <a:lnTo>
                  <a:pt x="401" y="130"/>
                </a:lnTo>
                <a:lnTo>
                  <a:pt x="367" y="111"/>
                </a:lnTo>
                <a:lnTo>
                  <a:pt x="332" y="94"/>
                </a:lnTo>
                <a:lnTo>
                  <a:pt x="296" y="76"/>
                </a:lnTo>
                <a:lnTo>
                  <a:pt x="261" y="61"/>
                </a:lnTo>
                <a:lnTo>
                  <a:pt x="227" y="48"/>
                </a:lnTo>
                <a:lnTo>
                  <a:pt x="190" y="34"/>
                </a:lnTo>
                <a:lnTo>
                  <a:pt x="156" y="25"/>
                </a:lnTo>
                <a:lnTo>
                  <a:pt x="121" y="15"/>
                </a:lnTo>
                <a:lnTo>
                  <a:pt x="86" y="7"/>
                </a:lnTo>
                <a:lnTo>
                  <a:pt x="52" y="3"/>
                </a:lnTo>
                <a:lnTo>
                  <a:pt x="15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/>
              <a:t>The Normal Curve of Means Differences of  All Possible Outcomes if the Null Hypothesis is True</a:t>
            </a:r>
            <a:endParaRPr lang="en-US" altLang="en-US" sz="2400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895600" y="3733800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6477000" y="3581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2362200" y="36576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6910388" y="3048000"/>
            <a:ext cx="16240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Reject the 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Null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Hypothesis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1195388" y="3048000"/>
            <a:ext cx="16240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Reject the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Null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Hypothesis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050925" y="4572000"/>
            <a:ext cx="2006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Times New Roman" panose="02020603050405020304" pitchFamily="18" charset="0"/>
              </a:rPr>
              <a:t>Extremely low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Probability Values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 if Null Hypothesis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 is True (Critical 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Region)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879725" y="4648200"/>
            <a:ext cx="168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Alpha=.025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6680200" y="4572000"/>
            <a:ext cx="2006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Times New Roman" panose="02020603050405020304" pitchFamily="18" charset="0"/>
              </a:rPr>
              <a:t>Extremely low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Probability Values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 if Null Hypothesis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 is True (Critical 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Region)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800600" y="4648200"/>
            <a:ext cx="168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Alpha=.025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389313" y="5375275"/>
            <a:ext cx="232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Two-Tailed Test</a:t>
            </a:r>
          </a:p>
        </p:txBody>
      </p:sp>
      <p:sp>
        <p:nvSpPr>
          <p:cNvPr id="61457" name="Freeform 17"/>
          <p:cNvSpPr>
            <a:spLocks/>
          </p:cNvSpPr>
          <p:nvPr/>
        </p:nvSpPr>
        <p:spPr bwMode="auto">
          <a:xfrm>
            <a:off x="5562600" y="2871788"/>
            <a:ext cx="909638" cy="1776412"/>
          </a:xfrm>
          <a:custGeom>
            <a:avLst/>
            <a:gdLst>
              <a:gd name="T0" fmla="*/ 576 w 576"/>
              <a:gd name="T1" fmla="*/ 426 h 654"/>
              <a:gd name="T2" fmla="*/ 576 w 576"/>
              <a:gd name="T3" fmla="*/ 654 h 654"/>
              <a:gd name="T4" fmla="*/ 0 w 576"/>
              <a:gd name="T5" fmla="*/ 654 h 654"/>
              <a:gd name="T6" fmla="*/ 0 w 576"/>
              <a:gd name="T7" fmla="*/ 0 h 654"/>
              <a:gd name="T8" fmla="*/ 71 w 576"/>
              <a:gd name="T9" fmla="*/ 49 h 654"/>
              <a:gd name="T10" fmla="*/ 144 w 576"/>
              <a:gd name="T11" fmla="*/ 103 h 654"/>
              <a:gd name="T12" fmla="*/ 215 w 576"/>
              <a:gd name="T13" fmla="*/ 159 h 654"/>
              <a:gd name="T14" fmla="*/ 288 w 576"/>
              <a:gd name="T15" fmla="*/ 215 h 654"/>
              <a:gd name="T16" fmla="*/ 361 w 576"/>
              <a:gd name="T17" fmla="*/ 268 h 654"/>
              <a:gd name="T18" fmla="*/ 432 w 576"/>
              <a:gd name="T19" fmla="*/ 324 h 654"/>
              <a:gd name="T20" fmla="*/ 505 w 576"/>
              <a:gd name="T21" fmla="*/ 376 h 654"/>
              <a:gd name="T22" fmla="*/ 576 w 576"/>
              <a:gd name="T23" fmla="*/ 426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6" h="654">
                <a:moveTo>
                  <a:pt x="576" y="426"/>
                </a:moveTo>
                <a:lnTo>
                  <a:pt x="576" y="654"/>
                </a:lnTo>
                <a:lnTo>
                  <a:pt x="0" y="654"/>
                </a:lnTo>
                <a:lnTo>
                  <a:pt x="0" y="0"/>
                </a:lnTo>
                <a:lnTo>
                  <a:pt x="71" y="49"/>
                </a:lnTo>
                <a:lnTo>
                  <a:pt x="144" y="103"/>
                </a:lnTo>
                <a:lnTo>
                  <a:pt x="215" y="159"/>
                </a:lnTo>
                <a:lnTo>
                  <a:pt x="288" y="215"/>
                </a:lnTo>
                <a:lnTo>
                  <a:pt x="361" y="268"/>
                </a:lnTo>
                <a:lnTo>
                  <a:pt x="432" y="324"/>
                </a:lnTo>
                <a:lnTo>
                  <a:pt x="505" y="376"/>
                </a:lnTo>
                <a:lnTo>
                  <a:pt x="576" y="426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3473450" y="3232150"/>
            <a:ext cx="2622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High Probability</a:t>
            </a:r>
          </a:p>
          <a:p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Values if the Null</a:t>
            </a:r>
          </a:p>
          <a:p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Hypothesis is True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59" name="Freeform 19"/>
          <p:cNvSpPr>
            <a:spLocks/>
          </p:cNvSpPr>
          <p:nvPr/>
        </p:nvSpPr>
        <p:spPr bwMode="auto">
          <a:xfrm>
            <a:off x="6483350" y="4038600"/>
            <a:ext cx="908050" cy="619125"/>
          </a:xfrm>
          <a:custGeom>
            <a:avLst/>
            <a:gdLst>
              <a:gd name="T0" fmla="*/ 0 w 575"/>
              <a:gd name="T1" fmla="*/ 0 h 228"/>
              <a:gd name="T2" fmla="*/ 0 w 575"/>
              <a:gd name="T3" fmla="*/ 228 h 228"/>
              <a:gd name="T4" fmla="*/ 575 w 575"/>
              <a:gd name="T5" fmla="*/ 228 h 228"/>
              <a:gd name="T6" fmla="*/ 541 w 575"/>
              <a:gd name="T7" fmla="*/ 226 h 228"/>
              <a:gd name="T8" fmla="*/ 504 w 575"/>
              <a:gd name="T9" fmla="*/ 225 h 228"/>
              <a:gd name="T10" fmla="*/ 468 w 575"/>
              <a:gd name="T11" fmla="*/ 219 h 228"/>
              <a:gd name="T12" fmla="*/ 433 w 575"/>
              <a:gd name="T13" fmla="*/ 211 h 228"/>
              <a:gd name="T14" fmla="*/ 397 w 575"/>
              <a:gd name="T15" fmla="*/ 202 h 228"/>
              <a:gd name="T16" fmla="*/ 360 w 575"/>
              <a:gd name="T17" fmla="*/ 190 h 228"/>
              <a:gd name="T18" fmla="*/ 324 w 575"/>
              <a:gd name="T19" fmla="*/ 178 h 228"/>
              <a:gd name="T20" fmla="*/ 289 w 575"/>
              <a:gd name="T21" fmla="*/ 163 h 228"/>
              <a:gd name="T22" fmla="*/ 253 w 575"/>
              <a:gd name="T23" fmla="*/ 148 h 228"/>
              <a:gd name="T24" fmla="*/ 216 w 575"/>
              <a:gd name="T25" fmla="*/ 130 h 228"/>
              <a:gd name="T26" fmla="*/ 180 w 575"/>
              <a:gd name="T27" fmla="*/ 111 h 228"/>
              <a:gd name="T28" fmla="*/ 145 w 575"/>
              <a:gd name="T29" fmla="*/ 92 h 228"/>
              <a:gd name="T30" fmla="*/ 73 w 575"/>
              <a:gd name="T31" fmla="*/ 48 h 228"/>
              <a:gd name="T32" fmla="*/ 0 w 575"/>
              <a:gd name="T33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5" h="228">
                <a:moveTo>
                  <a:pt x="0" y="0"/>
                </a:moveTo>
                <a:lnTo>
                  <a:pt x="0" y="228"/>
                </a:lnTo>
                <a:lnTo>
                  <a:pt x="575" y="228"/>
                </a:lnTo>
                <a:lnTo>
                  <a:pt x="541" y="226"/>
                </a:lnTo>
                <a:lnTo>
                  <a:pt x="504" y="225"/>
                </a:lnTo>
                <a:lnTo>
                  <a:pt x="468" y="219"/>
                </a:lnTo>
                <a:lnTo>
                  <a:pt x="433" y="211"/>
                </a:lnTo>
                <a:lnTo>
                  <a:pt x="397" y="202"/>
                </a:lnTo>
                <a:lnTo>
                  <a:pt x="360" y="190"/>
                </a:lnTo>
                <a:lnTo>
                  <a:pt x="324" y="178"/>
                </a:lnTo>
                <a:lnTo>
                  <a:pt x="289" y="163"/>
                </a:lnTo>
                <a:lnTo>
                  <a:pt x="253" y="148"/>
                </a:lnTo>
                <a:lnTo>
                  <a:pt x="216" y="130"/>
                </a:lnTo>
                <a:lnTo>
                  <a:pt x="180" y="111"/>
                </a:lnTo>
                <a:lnTo>
                  <a:pt x="145" y="92"/>
                </a:lnTo>
                <a:lnTo>
                  <a:pt x="73" y="48"/>
                </a:lnTo>
                <a:lnTo>
                  <a:pt x="0" y="0"/>
                </a:lnTo>
                <a:close/>
              </a:path>
            </a:pathLst>
          </a:custGeom>
          <a:solidFill>
            <a:srgbClr val="0EAAAE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6477000" y="3657600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Outcomes of hypothesis testing: Type I and type II errors</a:t>
            </a:r>
          </a:p>
        </p:txBody>
      </p:sp>
      <p:grpSp>
        <p:nvGrpSpPr>
          <p:cNvPr id="49173" name="Group 21"/>
          <p:cNvGrpSpPr>
            <a:grpSpLocks/>
          </p:cNvGrpSpPr>
          <p:nvPr/>
        </p:nvGrpSpPr>
        <p:grpSpPr bwMode="auto">
          <a:xfrm>
            <a:off x="685800" y="1447800"/>
            <a:ext cx="7848600" cy="4495800"/>
            <a:chOff x="576" y="1104"/>
            <a:chExt cx="4944" cy="2832"/>
          </a:xfrm>
        </p:grpSpPr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2700" y="1130"/>
              <a:ext cx="28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Times New Roman" panose="02020603050405020304" pitchFamily="18" charset="0"/>
                </a:rPr>
                <a:t>State of Affairs in the Population</a:t>
              </a:r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614" y="1104"/>
              <a:ext cx="1556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Times New Roman" panose="02020603050405020304" pitchFamily="18" charset="0"/>
                </a:rPr>
                <a:t>Decision made by</a:t>
              </a:r>
            </a:p>
            <a:p>
              <a:r>
                <a:rPr lang="en-US" altLang="en-US" sz="2400" b="1">
                  <a:latin typeface="Times New Roman" panose="02020603050405020304" pitchFamily="18" charset="0"/>
                </a:rPr>
                <a:t>the Researcher</a:t>
              </a:r>
            </a:p>
            <a:p>
              <a:r>
                <a:rPr lang="en-US" altLang="en-US" sz="2400" b="1">
                  <a:latin typeface="Times New Roman" panose="02020603050405020304" pitchFamily="18" charset="0"/>
                </a:rPr>
                <a:t>Based on the</a:t>
              </a:r>
            </a:p>
            <a:p>
              <a:r>
                <a:rPr lang="en-US" altLang="en-US" sz="2400" b="1">
                  <a:latin typeface="Times New Roman" panose="02020603050405020304" pitchFamily="18" charset="0"/>
                </a:rPr>
                <a:t>Statistical Test</a:t>
              </a:r>
            </a:p>
            <a:p>
              <a:r>
                <a:rPr lang="en-US" altLang="en-US" sz="2400" b="1">
                  <a:latin typeface="Times New Roman" panose="02020603050405020304" pitchFamily="18" charset="0"/>
                </a:rPr>
                <a:t>Value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2208" y="1920"/>
              <a:ext cx="1200" cy="100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en-US" altLang="en-US" sz="2000" b="1">
                  <a:latin typeface="Times New Roman" panose="02020603050405020304" pitchFamily="18" charset="0"/>
                </a:rPr>
                <a:t>Type I Error</a:t>
              </a:r>
              <a:endParaRPr lang="en-US" altLang="en-US" sz="2000">
                <a:latin typeface="Times New Roman" panose="02020603050405020304" pitchFamily="18" charset="0"/>
              </a:endParaRP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(false positive)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(probability=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Alpha)</a:t>
              </a:r>
              <a:endParaRPr lang="en-US" altLang="en-US" sz="2000" b="1">
                <a:latin typeface="Times New Roman" panose="02020603050405020304" pitchFamily="18" charset="0"/>
              </a:endParaRPr>
            </a:p>
            <a:p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9160" name="Rectangle 8"/>
            <p:cNvSpPr>
              <a:spLocks noChangeArrowheads="1"/>
            </p:cNvSpPr>
            <p:nvPr/>
          </p:nvSpPr>
          <p:spPr bwMode="auto">
            <a:xfrm>
              <a:off x="2208" y="2928"/>
              <a:ext cx="1200" cy="100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Correctly not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rejected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no error</a:t>
              </a:r>
              <a:endParaRPr lang="en-US" altLang="en-US" sz="2000" b="1">
                <a:latin typeface="Times New Roman" panose="02020603050405020304" pitchFamily="18" charset="0"/>
              </a:endParaRPr>
            </a:p>
            <a:p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3408" y="1920"/>
              <a:ext cx="1200" cy="100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Correctly 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rejected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no error</a:t>
              </a:r>
              <a:endParaRPr lang="en-US" altLang="en-US" sz="2000" b="1">
                <a:latin typeface="Times New Roman" panose="02020603050405020304" pitchFamily="18" charset="0"/>
              </a:endParaRP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(probability=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power)</a:t>
              </a: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408" y="2928"/>
              <a:ext cx="1200" cy="100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en-US" altLang="en-US" sz="2000" b="1">
                  <a:latin typeface="Times New Roman" panose="02020603050405020304" pitchFamily="18" charset="0"/>
                </a:rPr>
                <a:t>Type II Error</a:t>
              </a:r>
              <a:endParaRPr lang="en-US" altLang="en-US" sz="2000">
                <a:latin typeface="Times New Roman" panose="02020603050405020304" pitchFamily="18" charset="0"/>
              </a:endParaRP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(false negative)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(probability=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Beta)</a:t>
              </a:r>
              <a:endParaRPr lang="en-US" altLang="en-US" sz="2000" b="1">
                <a:latin typeface="Times New Roman" panose="02020603050405020304" pitchFamily="18" charset="0"/>
              </a:endParaRPr>
            </a:p>
            <a:p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9163" name="Text Box 11"/>
            <p:cNvSpPr txBox="1">
              <a:spLocks noChangeArrowheads="1"/>
            </p:cNvSpPr>
            <p:nvPr/>
          </p:nvSpPr>
          <p:spPr bwMode="auto">
            <a:xfrm>
              <a:off x="1200" y="2132"/>
              <a:ext cx="102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Reject the</a:t>
              </a:r>
            </a:p>
            <a:p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Null </a:t>
              </a:r>
            </a:p>
            <a:p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Hypothesis</a:t>
              </a:r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2486" y="1466"/>
              <a:ext cx="95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Times New Roman" panose="02020603050405020304" pitchFamily="18" charset="0"/>
                </a:rPr>
                <a:t>No Effect-</a:t>
              </a:r>
            </a:p>
            <a:p>
              <a:r>
                <a:rPr lang="en-US" altLang="en-US" sz="2400" b="1">
                  <a:latin typeface="Times New Roman" panose="02020603050405020304" pitchFamily="18" charset="0"/>
                </a:rPr>
                <a:t>Null True</a:t>
              </a:r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3581" y="1450"/>
              <a:ext cx="119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 </a:t>
              </a:r>
              <a:r>
                <a:rPr lang="en-US" altLang="en-US" sz="2400" b="1">
                  <a:latin typeface="Times New Roman" panose="02020603050405020304" pitchFamily="18" charset="0"/>
                </a:rPr>
                <a:t>Effect Exists</a:t>
              </a:r>
            </a:p>
            <a:p>
              <a:r>
                <a:rPr lang="en-US" altLang="en-US" sz="2400" b="1">
                  <a:latin typeface="Times New Roman" panose="02020603050405020304" pitchFamily="18" charset="0"/>
                </a:rPr>
                <a:t>Null False</a:t>
              </a:r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576" y="3092"/>
              <a:ext cx="151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Fail to Reject the</a:t>
              </a:r>
            </a:p>
            <a:p>
              <a:r>
                <a:rPr lang="en-US" altLang="en-US" sz="24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Null Hypothesis</a:t>
              </a: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2352" y="2928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3408" y="1872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inferential tests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Confidence intervals</a:t>
            </a:r>
          </a:p>
          <a:p>
            <a:r>
              <a:rPr lang="en-US" altLang="en-US"/>
              <a:t>Effect sizes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you report the results?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Tables summarize statistical information</a:t>
            </a:r>
          </a:p>
          <a:p>
            <a:r>
              <a:rPr lang="en-US" altLang="en-US"/>
              <a:t>Figures (charts, pictures, drawings) portray variables and their relationships</a:t>
            </a:r>
          </a:p>
          <a:p>
            <a:r>
              <a:rPr lang="en-US" altLang="en-US"/>
              <a:t>Detailed explanations about statistical results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you discuss the results?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Summarize major results</a:t>
            </a:r>
          </a:p>
          <a:p>
            <a:r>
              <a:rPr lang="en-US" altLang="en-US"/>
              <a:t>Explain why they occurred</a:t>
            </a:r>
          </a:p>
          <a:p>
            <a:r>
              <a:rPr lang="en-US" altLang="en-US"/>
              <a:t>Advance limitations</a:t>
            </a:r>
          </a:p>
          <a:p>
            <a:r>
              <a:rPr lang="en-US" altLang="en-US"/>
              <a:t>Suggest future research</a:t>
            </a:r>
          </a:p>
          <a:p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93038" cy="1600200"/>
          </a:xfrm>
        </p:spPr>
        <p:txBody>
          <a:bodyPr/>
          <a:lstStyle/>
          <a:p>
            <a:r>
              <a:rPr lang="en-US" altLang="en-US" sz="3200"/>
              <a:t>Steps in quantitative analysis and interpretation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r>
              <a:rPr lang="en-US" altLang="en-US"/>
              <a:t>How do you prepare the data for analysis?</a:t>
            </a:r>
          </a:p>
          <a:p>
            <a:r>
              <a:rPr lang="en-US" altLang="en-US"/>
              <a:t>How do you analyze the data?</a:t>
            </a:r>
          </a:p>
          <a:p>
            <a:r>
              <a:rPr lang="en-US" altLang="en-US"/>
              <a:t>How do you report the results?</a:t>
            </a:r>
          </a:p>
          <a:p>
            <a:r>
              <a:rPr lang="en-US" altLang="en-US"/>
              <a:t>How do you discuss the results?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you prepare the data for analysis? Inputting data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Score data by assigning numeric codes to responses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Create codebook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information from instrument when possible as part of coding scheme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Create data file in data grid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Create variable, value labels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Clean database, missing values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Determine types of Scores to analyze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Single item</a:t>
            </a:r>
          </a:p>
          <a:p>
            <a:r>
              <a:rPr lang="en-US" altLang="en-US"/>
              <a:t>Summed scores</a:t>
            </a:r>
          </a:p>
          <a:p>
            <a:r>
              <a:rPr lang="en-US" altLang="en-US"/>
              <a:t>Difference scores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a statistical program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64488" cy="4343400"/>
          </a:xfrm>
        </p:spPr>
        <p:txBody>
          <a:bodyPr/>
          <a:lstStyle/>
          <a:p>
            <a:r>
              <a:rPr lang="en-US" altLang="en-US"/>
              <a:t>Statistical Package for Social Sciences (SPSS) most popular</a:t>
            </a:r>
          </a:p>
          <a:p>
            <a:r>
              <a:rPr lang="en-US" altLang="en-US"/>
              <a:t>Other programs</a:t>
            </a:r>
          </a:p>
          <a:p>
            <a:pPr lvl="1"/>
            <a:r>
              <a:rPr lang="en-US" altLang="en-US"/>
              <a:t>Mini-tab</a:t>
            </a:r>
          </a:p>
          <a:p>
            <a:pPr lvl="1"/>
            <a:r>
              <a:rPr lang="en-US" altLang="en-US"/>
              <a:t>Statview</a:t>
            </a:r>
          </a:p>
          <a:p>
            <a:pPr lvl="1"/>
            <a:r>
              <a:rPr lang="en-US" altLang="en-US"/>
              <a:t>SAS (JMP/JMPIN)</a:t>
            </a:r>
          </a:p>
          <a:p>
            <a:pPr lvl="1"/>
            <a:r>
              <a:rPr lang="en-US" altLang="en-US"/>
              <a:t>StatPac</a:t>
            </a:r>
          </a:p>
          <a:p>
            <a:r>
              <a:rPr lang="en-US" altLang="en-US"/>
              <a:t>Use mainframe, PC or Mac platforms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you analyze the data? Conduct descriptive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7772400" cy="4114800"/>
          </a:xfrm>
        </p:spPr>
        <p:txBody>
          <a:bodyPr/>
          <a:lstStyle/>
          <a:p>
            <a:r>
              <a:rPr lang="en-US" altLang="en-US"/>
              <a:t>Conduct descriptive analysis</a:t>
            </a:r>
          </a:p>
          <a:p>
            <a:pPr lvl="1"/>
            <a:r>
              <a:rPr lang="en-US" altLang="en-US"/>
              <a:t>Measures of central tendency</a:t>
            </a:r>
          </a:p>
          <a:p>
            <a:pPr lvl="1"/>
            <a:r>
              <a:rPr lang="en-US" altLang="en-US"/>
              <a:t>Measures of variability</a:t>
            </a:r>
          </a:p>
          <a:p>
            <a:pPr lvl="1"/>
            <a:r>
              <a:rPr lang="en-US" altLang="en-US"/>
              <a:t>Measures of relative standing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4572000" y="29718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2667000" y="29718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 Descriptive statistics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048000" y="1752600"/>
            <a:ext cx="30480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Descriptive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Statistics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2743200" y="2971800"/>
            <a:ext cx="3886200" cy="0"/>
          </a:xfrm>
          <a:prstGeom prst="line">
            <a:avLst/>
          </a:prstGeom>
          <a:noFill/>
          <a:ln w="57150">
            <a:solidFill>
              <a:srgbClr val="00A4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6477000" y="29718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724400" y="2438400"/>
            <a:ext cx="0" cy="457200"/>
          </a:xfrm>
          <a:prstGeom prst="line">
            <a:avLst/>
          </a:prstGeom>
          <a:noFill/>
          <a:ln w="76200">
            <a:solidFill>
              <a:srgbClr val="00A4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371600" y="2955925"/>
            <a:ext cx="2811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latin typeface="Times New Roman" panose="02020603050405020304" pitchFamily="18" charset="0"/>
              </a:rPr>
              <a:t>      </a:t>
            </a:r>
            <a:r>
              <a:rPr lang="en-US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Central    Tendency</a:t>
            </a:r>
            <a:endParaRPr lang="en-US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043363" y="2955925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Variability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5486400" y="2955925"/>
            <a:ext cx="238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Relative     Standing</a:t>
            </a:r>
            <a:endParaRPr lang="en-US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2336800" y="4114800"/>
            <a:ext cx="933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Mean</a:t>
            </a:r>
          </a:p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Median</a:t>
            </a:r>
          </a:p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3638550" y="4114800"/>
            <a:ext cx="2152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Variance</a:t>
            </a:r>
          </a:p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Standard Deviation </a:t>
            </a:r>
          </a:p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Range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5734050" y="4191000"/>
            <a:ext cx="184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Z-Score</a:t>
            </a:r>
          </a:p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Percentile Ranks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Conduct inferential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Hypothesis testing</a:t>
            </a:r>
          </a:p>
          <a:p>
            <a:r>
              <a:rPr lang="en-US" altLang="en-US"/>
              <a:t>Confidence interval</a:t>
            </a:r>
          </a:p>
          <a:p>
            <a:r>
              <a:rPr lang="en-US" altLang="en-US"/>
              <a:t>Effect size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558800"/>
          </a:xfrm>
        </p:spPr>
        <p:txBody>
          <a:bodyPr/>
          <a:lstStyle/>
          <a:p>
            <a:r>
              <a:rPr lang="en-US" altLang="en-US"/>
              <a:t>Conduct hypothesis tests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772400" cy="4191000"/>
          </a:xfrm>
        </p:spPr>
        <p:txBody>
          <a:bodyPr/>
          <a:lstStyle/>
          <a:p>
            <a:r>
              <a:rPr lang="en-US" altLang="en-US"/>
              <a:t>Identify a null and alternative hypothesis</a:t>
            </a:r>
          </a:p>
          <a:p>
            <a:r>
              <a:rPr lang="en-US" altLang="en-US"/>
              <a:t>Set the level of significance (alpha level) for rejecting the null hypothesis</a:t>
            </a:r>
          </a:p>
          <a:p>
            <a:r>
              <a:rPr lang="en-US" altLang="en-US"/>
              <a:t>collect data</a:t>
            </a:r>
          </a:p>
          <a:p>
            <a:r>
              <a:rPr lang="en-US" altLang="en-US"/>
              <a:t>Compute the sample statistic </a:t>
            </a:r>
          </a:p>
          <a:p>
            <a:r>
              <a:rPr lang="en-US" altLang="en-US"/>
              <a:t>Make a decision about rejecting/failing to reject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swell 2E Spring 2004">
  <a:themeElements>
    <a:clrScheme name="Creswell 2E Spring 2004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Creswell 2E Spring 20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reswell 2E Spring 2004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Creswell 2e Design Template</Template>
  <TotalTime>498</TotalTime>
  <Words>740</Words>
  <Application>Microsoft Office PowerPoint</Application>
  <PresentationFormat>On-screen Show (4:3)</PresentationFormat>
  <Paragraphs>218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Times New Roman</vt:lpstr>
      <vt:lpstr>Creswell 2E Spring 2004</vt:lpstr>
      <vt:lpstr>Custom Design</vt:lpstr>
      <vt:lpstr>  Analyzing and Interpreting Quantitative Data </vt:lpstr>
      <vt:lpstr>Steps in quantitative analysis and interpretation</vt:lpstr>
      <vt:lpstr>How do you prepare the data for analysis? Inputting data</vt:lpstr>
      <vt:lpstr>Determine types of Scores to analyze</vt:lpstr>
      <vt:lpstr>Selecting a statistical program</vt:lpstr>
      <vt:lpstr>How do you analyze the data? Conduct descriptive analysis</vt:lpstr>
      <vt:lpstr>Run Descriptive statistics</vt:lpstr>
      <vt:lpstr>Conduct inferential analysis</vt:lpstr>
      <vt:lpstr>Conduct hypothesis tests</vt:lpstr>
      <vt:lpstr>Computing the sample statistic</vt:lpstr>
      <vt:lpstr>How to select an appropriate statistic (see Table 7.5)</vt:lpstr>
      <vt:lpstr>How to select an appropriate statistic (see Table 7.5)</vt:lpstr>
      <vt:lpstr>Normal Curve</vt:lpstr>
      <vt:lpstr>The Normal Curve of Means Differences of  All Possible Outcomes if the Null Hypothesis is True</vt:lpstr>
      <vt:lpstr>Outcomes of hypothesis testing: Type I and type II errors</vt:lpstr>
      <vt:lpstr>Other inferential tests</vt:lpstr>
      <vt:lpstr>How do you report the results?</vt:lpstr>
      <vt:lpstr>How do you discuss the results?</vt:lpstr>
    </vt:vector>
  </TitlesOfParts>
  <Company>Grace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</dc:title>
  <dc:creator>Ron Shope</dc:creator>
  <cp:lastModifiedBy>.</cp:lastModifiedBy>
  <cp:revision>47</cp:revision>
  <cp:lastPrinted>2001-05-06T05:22:48Z</cp:lastPrinted>
  <dcterms:created xsi:type="dcterms:W3CDTF">2001-04-30T03:00:04Z</dcterms:created>
  <dcterms:modified xsi:type="dcterms:W3CDTF">2020-09-30T06:14:38Z</dcterms:modified>
</cp:coreProperties>
</file>