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4"/>
    <p:sldMasterId id="2147483673" r:id="rId5"/>
  </p:sldMasterIdLst>
  <p:notesMasterIdLst>
    <p:notesMasterId r:id="rId19"/>
  </p:notesMasterIdLst>
  <p:sldIdLst>
    <p:sldId id="353" r:id="rId6"/>
    <p:sldId id="259" r:id="rId7"/>
    <p:sldId id="355" r:id="rId8"/>
    <p:sldId id="375" r:id="rId9"/>
    <p:sldId id="374" r:id="rId10"/>
    <p:sldId id="376" r:id="rId11"/>
    <p:sldId id="380" r:id="rId12"/>
    <p:sldId id="381" r:id="rId13"/>
    <p:sldId id="378" r:id="rId14"/>
    <p:sldId id="377" r:id="rId15"/>
    <p:sldId id="383" r:id="rId16"/>
    <p:sldId id="382" r:id="rId17"/>
    <p:sldId id="3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BA84D029-1998-4840-8AA0-F97C450C2E10}">
          <p14:sldIdLst>
            <p14:sldId id="353"/>
            <p14:sldId id="259"/>
            <p14:sldId id="355"/>
            <p14:sldId id="375"/>
            <p14:sldId id="374"/>
            <p14:sldId id="376"/>
            <p14:sldId id="380"/>
            <p14:sldId id="381"/>
            <p14:sldId id="378"/>
            <p14:sldId id="377"/>
            <p14:sldId id="383"/>
            <p14:sldId id="382"/>
            <p14:sldId id="3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4095"/>
    <a:srgbClr val="DCE3F3"/>
    <a:srgbClr val="ECF0F8"/>
    <a:srgbClr val="5072C4"/>
    <a:srgbClr val="FF0000"/>
    <a:srgbClr val="FFE5E5"/>
    <a:srgbClr val="FFFFFF"/>
    <a:srgbClr val="FF5030"/>
    <a:srgbClr val="BF0000"/>
    <a:srgbClr val="FF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F309C1-3626-4396-87C6-4F148D993442}" v="282" dt="2023-06-12T05:15:54.845"/>
    <p1510:client id="{E580C74F-11B3-4536-86E9-D1E6C10AEFE4}" v="53" dt="2023-06-11T14:38:50.3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showGuides="1">
      <p:cViewPr varScale="1">
        <p:scale>
          <a:sx n="107" d="100"/>
          <a:sy n="107" d="100"/>
        </p:scale>
        <p:origin x="672" y="102"/>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6/14/2023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siddique.info/ideal-computer-specs-for-python-programming.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What Are the Ideal Computer specs for Python programming - Developers Resources (ssiddique.info)</a:t>
            </a:r>
            <a:endParaRPr lang="en-MY" dirty="0"/>
          </a:p>
        </p:txBody>
      </p:sp>
      <p:sp>
        <p:nvSpPr>
          <p:cNvPr id="4" name="Slide Number Placeholder 3"/>
          <p:cNvSpPr>
            <a:spLocks noGrp="1"/>
          </p:cNvSpPr>
          <p:nvPr>
            <p:ph type="sldNum" sz="quarter" idx="5"/>
          </p:nvPr>
        </p:nvSpPr>
        <p:spPr/>
        <p:txBody>
          <a:bodyPr/>
          <a:lstStyle/>
          <a:p>
            <a:fld id="{652F1279-6CE4-4169-83D3-4483097B6907}" type="slidenum">
              <a:rPr lang="en-US" smtClean="0"/>
              <a:t>4</a:t>
            </a:fld>
            <a:endParaRPr lang="en-US"/>
          </a:p>
        </p:txBody>
      </p:sp>
    </p:spTree>
    <p:extLst>
      <p:ext uri="{BB962C8B-B14F-4D97-AF65-F5344CB8AC3E}">
        <p14:creationId xmlns:p14="http://schemas.microsoft.com/office/powerpoint/2010/main" val="1885440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29164E05-815B-4B23-98B3-E419AA6BB030}"/>
              </a:ext>
            </a:extLst>
          </p:cNvPr>
          <p:cNvGrpSpPr/>
          <p:nvPr userDrawn="1"/>
        </p:nvGrpSpPr>
        <p:grpSpPr>
          <a:xfrm>
            <a:off x="5252423" y="595071"/>
            <a:ext cx="6372712" cy="5822001"/>
            <a:chOff x="7192629" y="1828167"/>
            <a:chExt cx="3658514" cy="3342357"/>
          </a:xfrm>
          <a:solidFill>
            <a:schemeClr val="accent1">
              <a:alpha val="40000"/>
            </a:schemeClr>
          </a:solidFill>
        </p:grpSpPr>
        <p:sp>
          <p:nvSpPr>
            <p:cNvPr id="3" name="Freeform 16">
              <a:extLst>
                <a:ext uri="{FF2B5EF4-FFF2-40B4-BE49-F238E27FC236}">
                  <a16:creationId xmlns:a16="http://schemas.microsoft.com/office/drawing/2014/main" id="{7DA56005-1465-40D8-A03F-E660A9763FBD}"/>
                </a:ext>
              </a:extLst>
            </p:cNvPr>
            <p:cNvSpPr/>
            <p:nvPr userDrawn="1"/>
          </p:nvSpPr>
          <p:spPr>
            <a:xfrm rot="14821187">
              <a:off x="7343358" y="1881591"/>
              <a:ext cx="3138204" cy="3439661"/>
            </a:xfrm>
            <a:custGeom>
              <a:avLst/>
              <a:gdLst>
                <a:gd name="connsiteX0" fmla="*/ 255022 w 1226229"/>
                <a:gd name="connsiteY0" fmla="*/ 3188 h 1344022"/>
                <a:gd name="connsiteX1" fmla="*/ 36909 w 1226229"/>
                <a:gd name="connsiteY1" fmla="*/ 959533 h 1344022"/>
                <a:gd name="connsiteX2" fmla="*/ 875808 w 1226229"/>
                <a:gd name="connsiteY2" fmla="*/ 1337038 h 1344022"/>
                <a:gd name="connsiteX3" fmla="*/ 1202978 w 1226229"/>
                <a:gd name="connsiteY3" fmla="*/ 674307 h 1344022"/>
                <a:gd name="connsiteX4" fmla="*/ 255022 w 1226229"/>
                <a:gd name="connsiteY4" fmla="*/ 3188 h 1344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229" h="1344022">
                  <a:moveTo>
                    <a:pt x="255022" y="3188"/>
                  </a:moveTo>
                  <a:cubicBezTo>
                    <a:pt x="60677" y="50726"/>
                    <a:pt x="-66555" y="737225"/>
                    <a:pt x="36909" y="959533"/>
                  </a:cubicBezTo>
                  <a:cubicBezTo>
                    <a:pt x="140373" y="1181841"/>
                    <a:pt x="681463" y="1384576"/>
                    <a:pt x="875808" y="1337038"/>
                  </a:cubicBezTo>
                  <a:cubicBezTo>
                    <a:pt x="1070153" y="1289500"/>
                    <a:pt x="1300850" y="896615"/>
                    <a:pt x="1202978" y="674307"/>
                  </a:cubicBezTo>
                  <a:cubicBezTo>
                    <a:pt x="1105106" y="451999"/>
                    <a:pt x="449367" y="-44350"/>
                    <a:pt x="255022" y="318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4" name="Freeform 17">
              <a:extLst>
                <a:ext uri="{FF2B5EF4-FFF2-40B4-BE49-F238E27FC236}">
                  <a16:creationId xmlns:a16="http://schemas.microsoft.com/office/drawing/2014/main" id="{1F295692-F1CB-43EF-91E1-6BF5DB88A72A}"/>
                </a:ext>
              </a:extLst>
            </p:cNvPr>
            <p:cNvSpPr/>
            <p:nvPr userDrawn="1"/>
          </p:nvSpPr>
          <p:spPr>
            <a:xfrm rot="11086192">
              <a:off x="7805038" y="2070693"/>
              <a:ext cx="3046105" cy="2942250"/>
            </a:xfrm>
            <a:custGeom>
              <a:avLst/>
              <a:gdLst>
                <a:gd name="connsiteX0" fmla="*/ 51347 w 1697323"/>
                <a:gd name="connsiteY0" fmla="*/ 164668 h 1639454"/>
                <a:gd name="connsiteX1" fmla="*/ 613409 w 1697323"/>
                <a:gd name="connsiteY1" fmla="*/ 5277 h 1639454"/>
                <a:gd name="connsiteX2" fmla="*/ 1410364 w 1697323"/>
                <a:gd name="connsiteY2" fmla="*/ 324059 h 1639454"/>
                <a:gd name="connsiteX3" fmla="*/ 1628477 w 1697323"/>
                <a:gd name="connsiteY3" fmla="*/ 1313960 h 1639454"/>
                <a:gd name="connsiteX4" fmla="*/ 286239 w 1697323"/>
                <a:gd name="connsiteY4" fmla="*/ 1607574 h 1639454"/>
                <a:gd name="connsiteX5" fmla="*/ 51347 w 1697323"/>
                <a:gd name="connsiteY5" fmla="*/ 659618 h 1639454"/>
                <a:gd name="connsiteX6" fmla="*/ 51347 w 1697323"/>
                <a:gd name="connsiteY6" fmla="*/ 164668 h 163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7323" h="1639454">
                  <a:moveTo>
                    <a:pt x="51347" y="164668"/>
                  </a:moveTo>
                  <a:cubicBezTo>
                    <a:pt x="145024" y="55611"/>
                    <a:pt x="386906" y="-21288"/>
                    <a:pt x="613409" y="5277"/>
                  </a:cubicBezTo>
                  <a:cubicBezTo>
                    <a:pt x="839912" y="31842"/>
                    <a:pt x="1241186" y="105945"/>
                    <a:pt x="1410364" y="324059"/>
                  </a:cubicBezTo>
                  <a:cubicBezTo>
                    <a:pt x="1579542" y="542173"/>
                    <a:pt x="1815831" y="1100041"/>
                    <a:pt x="1628477" y="1313960"/>
                  </a:cubicBezTo>
                  <a:cubicBezTo>
                    <a:pt x="1441123" y="1527879"/>
                    <a:pt x="549094" y="1716631"/>
                    <a:pt x="286239" y="1607574"/>
                  </a:cubicBezTo>
                  <a:cubicBezTo>
                    <a:pt x="23384" y="1498517"/>
                    <a:pt x="89098" y="898704"/>
                    <a:pt x="51347" y="659618"/>
                  </a:cubicBezTo>
                  <a:cubicBezTo>
                    <a:pt x="13596" y="420532"/>
                    <a:pt x="-42330" y="273725"/>
                    <a:pt x="51347" y="1646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Freeform 18">
              <a:extLst>
                <a:ext uri="{FF2B5EF4-FFF2-40B4-BE49-F238E27FC236}">
                  <a16:creationId xmlns:a16="http://schemas.microsoft.com/office/drawing/2014/main" id="{A439D3AE-7105-4A40-9674-8C760CB3AA35}"/>
                </a:ext>
              </a:extLst>
            </p:cNvPr>
            <p:cNvSpPr/>
            <p:nvPr userDrawn="1"/>
          </p:nvSpPr>
          <p:spPr>
            <a:xfrm rot="1044868">
              <a:off x="7316937" y="1828167"/>
              <a:ext cx="3191046" cy="3082250"/>
            </a:xfrm>
            <a:custGeom>
              <a:avLst/>
              <a:gdLst>
                <a:gd name="connsiteX0" fmla="*/ 51347 w 1697323"/>
                <a:gd name="connsiteY0" fmla="*/ 164668 h 1639454"/>
                <a:gd name="connsiteX1" fmla="*/ 613409 w 1697323"/>
                <a:gd name="connsiteY1" fmla="*/ 5277 h 1639454"/>
                <a:gd name="connsiteX2" fmla="*/ 1410364 w 1697323"/>
                <a:gd name="connsiteY2" fmla="*/ 324059 h 1639454"/>
                <a:gd name="connsiteX3" fmla="*/ 1628477 w 1697323"/>
                <a:gd name="connsiteY3" fmla="*/ 1313960 h 1639454"/>
                <a:gd name="connsiteX4" fmla="*/ 286239 w 1697323"/>
                <a:gd name="connsiteY4" fmla="*/ 1607574 h 1639454"/>
                <a:gd name="connsiteX5" fmla="*/ 51347 w 1697323"/>
                <a:gd name="connsiteY5" fmla="*/ 659618 h 1639454"/>
                <a:gd name="connsiteX6" fmla="*/ 51347 w 1697323"/>
                <a:gd name="connsiteY6" fmla="*/ 164668 h 163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7323" h="1639454">
                  <a:moveTo>
                    <a:pt x="51347" y="164668"/>
                  </a:moveTo>
                  <a:cubicBezTo>
                    <a:pt x="145024" y="55611"/>
                    <a:pt x="386906" y="-21288"/>
                    <a:pt x="613409" y="5277"/>
                  </a:cubicBezTo>
                  <a:cubicBezTo>
                    <a:pt x="839912" y="31842"/>
                    <a:pt x="1241186" y="105945"/>
                    <a:pt x="1410364" y="324059"/>
                  </a:cubicBezTo>
                  <a:cubicBezTo>
                    <a:pt x="1579542" y="542173"/>
                    <a:pt x="1815831" y="1100041"/>
                    <a:pt x="1628477" y="1313960"/>
                  </a:cubicBezTo>
                  <a:cubicBezTo>
                    <a:pt x="1441123" y="1527879"/>
                    <a:pt x="549094" y="1716631"/>
                    <a:pt x="286239" y="1607574"/>
                  </a:cubicBezTo>
                  <a:cubicBezTo>
                    <a:pt x="23384" y="1498517"/>
                    <a:pt x="89098" y="898704"/>
                    <a:pt x="51347" y="659618"/>
                  </a:cubicBezTo>
                  <a:cubicBezTo>
                    <a:pt x="13596" y="420532"/>
                    <a:pt x="-42330" y="273725"/>
                    <a:pt x="51347" y="1646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6" name="Picture Placeholder 9">
            <a:extLst>
              <a:ext uri="{FF2B5EF4-FFF2-40B4-BE49-F238E27FC236}">
                <a16:creationId xmlns:a16="http://schemas.microsoft.com/office/drawing/2014/main" id="{440BF128-72E1-4450-B867-0C9D1EAE0B84}"/>
              </a:ext>
            </a:extLst>
          </p:cNvPr>
          <p:cNvSpPr>
            <a:spLocks noGrp="1"/>
          </p:cNvSpPr>
          <p:nvPr>
            <p:ph type="pic" sz="quarter" idx="14" hasCustomPrompt="1"/>
          </p:nvPr>
        </p:nvSpPr>
        <p:spPr>
          <a:xfrm rot="245957">
            <a:off x="5499002" y="866468"/>
            <a:ext cx="5305968" cy="5125064"/>
          </a:xfrm>
          <a:custGeom>
            <a:avLst/>
            <a:gdLst>
              <a:gd name="connsiteX0" fmla="*/ 3768999 w 5305968"/>
              <a:gd name="connsiteY0" fmla="*/ 464 h 5125064"/>
              <a:gd name="connsiteX1" fmla="*/ 4411163 w 5305968"/>
              <a:gd name="connsiteY1" fmla="*/ 99662 h 5125064"/>
              <a:gd name="connsiteX2" fmla="*/ 5145453 w 5305968"/>
              <a:gd name="connsiteY2" fmla="*/ 3063046 h 5125064"/>
              <a:gd name="connsiteX3" fmla="*/ 5145453 w 5305968"/>
              <a:gd name="connsiteY3" fmla="*/ 4610298 h 5125064"/>
              <a:gd name="connsiteX4" fmla="*/ 3388403 w 5305968"/>
              <a:gd name="connsiteY4" fmla="*/ 5108567 h 5125064"/>
              <a:gd name="connsiteX5" fmla="*/ 897060 w 5305968"/>
              <a:gd name="connsiteY5" fmla="*/ 4112030 h 5125064"/>
              <a:gd name="connsiteX6" fmla="*/ 215221 w 5305968"/>
              <a:gd name="connsiteY6" fmla="*/ 1017522 h 5125064"/>
              <a:gd name="connsiteX7" fmla="*/ 3768999 w 5305968"/>
              <a:gd name="connsiteY7" fmla="*/ 464 h 5125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05968" h="5125064">
                <a:moveTo>
                  <a:pt x="3768999" y="464"/>
                </a:moveTo>
                <a:cubicBezTo>
                  <a:pt x="4033876" y="4546"/>
                  <a:pt x="4257093" y="35739"/>
                  <a:pt x="4411163" y="99662"/>
                </a:cubicBezTo>
                <a:cubicBezTo>
                  <a:pt x="5232868" y="440582"/>
                  <a:pt x="5027441" y="2315644"/>
                  <a:pt x="5145453" y="3063046"/>
                </a:cubicBezTo>
                <a:cubicBezTo>
                  <a:pt x="5263466" y="3810447"/>
                  <a:pt x="5438295" y="4269378"/>
                  <a:pt x="5145453" y="4610298"/>
                </a:cubicBezTo>
                <a:cubicBezTo>
                  <a:pt x="4852612" y="4951219"/>
                  <a:pt x="4096470" y="5191611"/>
                  <a:pt x="3388403" y="5108567"/>
                </a:cubicBezTo>
                <a:cubicBezTo>
                  <a:pt x="2680337" y="5025523"/>
                  <a:pt x="1425923" y="4793871"/>
                  <a:pt x="897060" y="4112030"/>
                </a:cubicBezTo>
                <a:cubicBezTo>
                  <a:pt x="368196" y="3430188"/>
                  <a:pt x="-370462" y="1686249"/>
                  <a:pt x="215221" y="1017522"/>
                </a:cubicBezTo>
                <a:cubicBezTo>
                  <a:pt x="691089" y="474181"/>
                  <a:pt x="2621195" y="-17223"/>
                  <a:pt x="3768999" y="464"/>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5876A388-03D4-4E21-9CFF-1444C14A90CD}"/>
              </a:ext>
            </a:extLst>
          </p:cNvPr>
          <p:cNvSpPr/>
          <p:nvPr userDrawn="1"/>
        </p:nvSpPr>
        <p:spPr>
          <a:xfrm>
            <a:off x="0" y="4215744"/>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Oval 2">
            <a:extLst>
              <a:ext uri="{FF2B5EF4-FFF2-40B4-BE49-F238E27FC236}">
                <a16:creationId xmlns:a16="http://schemas.microsoft.com/office/drawing/2014/main" id="{6214CDF9-AED9-4026-A581-A8F00B1EF925}"/>
              </a:ext>
            </a:extLst>
          </p:cNvPr>
          <p:cNvSpPr/>
          <p:nvPr userDrawn="1"/>
        </p:nvSpPr>
        <p:spPr>
          <a:xfrm>
            <a:off x="8014620" y="4215744"/>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Oval 3">
            <a:extLst>
              <a:ext uri="{FF2B5EF4-FFF2-40B4-BE49-F238E27FC236}">
                <a16:creationId xmlns:a16="http://schemas.microsoft.com/office/drawing/2014/main" id="{B143BB15-413C-4F38-99B0-ECC0BC4EC242}"/>
              </a:ext>
            </a:extLst>
          </p:cNvPr>
          <p:cNvSpPr/>
          <p:nvPr userDrawn="1"/>
        </p:nvSpPr>
        <p:spPr>
          <a:xfrm>
            <a:off x="3880338" y="4567873"/>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 name="Graphic 14">
            <a:extLst>
              <a:ext uri="{FF2B5EF4-FFF2-40B4-BE49-F238E27FC236}">
                <a16:creationId xmlns:a16="http://schemas.microsoft.com/office/drawing/2014/main" id="{3CB50E4E-79E3-4B29-A80F-95BA1AB22371}"/>
              </a:ext>
            </a:extLst>
          </p:cNvPr>
          <p:cNvGrpSpPr/>
          <p:nvPr userDrawn="1"/>
        </p:nvGrpSpPr>
        <p:grpSpPr>
          <a:xfrm>
            <a:off x="4181510" y="1536176"/>
            <a:ext cx="3966027" cy="3201070"/>
            <a:chOff x="2444748" y="555045"/>
            <a:chExt cx="7282048" cy="5727454"/>
          </a:xfrm>
        </p:grpSpPr>
        <p:sp>
          <p:nvSpPr>
            <p:cNvPr id="6" name="Freeform: Shape 5">
              <a:extLst>
                <a:ext uri="{FF2B5EF4-FFF2-40B4-BE49-F238E27FC236}">
                  <a16:creationId xmlns:a16="http://schemas.microsoft.com/office/drawing/2014/main" id="{F09FB232-168F-426E-9D12-ED7532D9FC99}"/>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EAD57CC-CFF8-469E-B79E-12AF04039346}"/>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D56836D3-EB12-4352-8F3C-4586893E8C0B}"/>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345037-C6B7-4CE7-A997-0BFAC7C5124B}"/>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BB371CC5-4AC0-4F6F-8421-B0086183E79B}"/>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14F52072-7B4A-47A7-BDA8-C8BF0BAE8FBA}"/>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2D39DB49-D079-4C9D-9300-BE5C8068BF2C}"/>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46C65F46-58C2-4259-956C-7B7751D2F560}"/>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4" name="Graphic 14">
            <a:extLst>
              <a:ext uri="{FF2B5EF4-FFF2-40B4-BE49-F238E27FC236}">
                <a16:creationId xmlns:a16="http://schemas.microsoft.com/office/drawing/2014/main" id="{6ACB794B-451B-4D0E-A92D-2D834E6B95B1}"/>
              </a:ext>
            </a:extLst>
          </p:cNvPr>
          <p:cNvGrpSpPr/>
          <p:nvPr userDrawn="1"/>
        </p:nvGrpSpPr>
        <p:grpSpPr>
          <a:xfrm>
            <a:off x="802991" y="2192794"/>
            <a:ext cx="2744170" cy="2214881"/>
            <a:chOff x="2444748" y="555045"/>
            <a:chExt cx="7282048" cy="5727454"/>
          </a:xfrm>
        </p:grpSpPr>
        <p:sp>
          <p:nvSpPr>
            <p:cNvPr id="15" name="Freeform: Shape 14">
              <a:extLst>
                <a:ext uri="{FF2B5EF4-FFF2-40B4-BE49-F238E27FC236}">
                  <a16:creationId xmlns:a16="http://schemas.microsoft.com/office/drawing/2014/main" id="{273866AF-CBA6-4C21-AB5C-67789679AF8B}"/>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AAA4C3D-EBF9-4DE2-9DB8-64484048FF6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A10B71B7-BD22-41C5-B48C-AD24D7CA4331}"/>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93004617-7E73-48FF-8487-44D80221076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D06A476F-8B06-40D1-88C6-8B693C37695B}"/>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465B794B-BF05-43AF-A60D-76061A3BE712}"/>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858930C8-1C02-4751-9EED-8FF04C8AEF3F}"/>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D78753E-B58C-485C-B8A0-BCA29028DAE1}"/>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23" name="Graphic 14">
            <a:extLst>
              <a:ext uri="{FF2B5EF4-FFF2-40B4-BE49-F238E27FC236}">
                <a16:creationId xmlns:a16="http://schemas.microsoft.com/office/drawing/2014/main" id="{57A56478-E422-4562-B225-97CA1E0FB8EE}"/>
              </a:ext>
            </a:extLst>
          </p:cNvPr>
          <p:cNvGrpSpPr/>
          <p:nvPr userDrawn="1"/>
        </p:nvGrpSpPr>
        <p:grpSpPr>
          <a:xfrm>
            <a:off x="8753103" y="2192794"/>
            <a:ext cx="2744170" cy="2214881"/>
            <a:chOff x="2444748" y="555045"/>
            <a:chExt cx="7282048" cy="5727454"/>
          </a:xfrm>
        </p:grpSpPr>
        <p:sp>
          <p:nvSpPr>
            <p:cNvPr id="24" name="Freeform: Shape 23">
              <a:extLst>
                <a:ext uri="{FF2B5EF4-FFF2-40B4-BE49-F238E27FC236}">
                  <a16:creationId xmlns:a16="http://schemas.microsoft.com/office/drawing/2014/main" id="{457D1B5C-BD57-4B6C-B41A-830F8BE714A3}"/>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12F11A6-764A-478E-B64A-A3BAB4510F87}"/>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31EA8E44-3A33-427E-9C5B-C7A8CAB7C806}"/>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DFAB6EC-BB37-4AFC-841D-87A42571C014}"/>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5AFA7A29-C3B0-4755-85C9-66F5CF5C07C2}"/>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08E5451E-6A99-421A-952E-479DAC50567A}"/>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64A46CF5-7CFF-498D-A66A-F3D49F1BBEF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C82672F0-F064-40D6-B74B-97036200EB64}"/>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32" name="그림 개체 틀 2">
            <a:extLst>
              <a:ext uri="{FF2B5EF4-FFF2-40B4-BE49-F238E27FC236}">
                <a16:creationId xmlns:a16="http://schemas.microsoft.com/office/drawing/2014/main" id="{7E7544BA-CC25-4157-8AE3-C0152F17236F}"/>
              </a:ext>
            </a:extLst>
          </p:cNvPr>
          <p:cNvSpPr>
            <a:spLocks noGrp="1"/>
          </p:cNvSpPr>
          <p:nvPr>
            <p:ph type="pic" sz="quarter" idx="14" hasCustomPrompt="1"/>
          </p:nvPr>
        </p:nvSpPr>
        <p:spPr>
          <a:xfrm>
            <a:off x="4290236" y="1690027"/>
            <a:ext cx="3747829" cy="2184495"/>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3" name="그림 개체 틀 2">
            <a:extLst>
              <a:ext uri="{FF2B5EF4-FFF2-40B4-BE49-F238E27FC236}">
                <a16:creationId xmlns:a16="http://schemas.microsoft.com/office/drawing/2014/main" id="{F3E71E64-8A0E-468B-B5E4-3F2D3FD05567}"/>
              </a:ext>
            </a:extLst>
          </p:cNvPr>
          <p:cNvSpPr>
            <a:spLocks noGrp="1"/>
          </p:cNvSpPr>
          <p:nvPr>
            <p:ph type="pic" sz="quarter" idx="16" hasCustomPrompt="1"/>
          </p:nvPr>
        </p:nvSpPr>
        <p:spPr>
          <a:xfrm>
            <a:off x="918338" y="2295607"/>
            <a:ext cx="2513477" cy="149764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4" name="그림 개체 틀 2">
            <a:extLst>
              <a:ext uri="{FF2B5EF4-FFF2-40B4-BE49-F238E27FC236}">
                <a16:creationId xmlns:a16="http://schemas.microsoft.com/office/drawing/2014/main" id="{94F84734-A1D1-47E9-A477-49D248AF11E8}"/>
              </a:ext>
            </a:extLst>
          </p:cNvPr>
          <p:cNvSpPr>
            <a:spLocks noGrp="1"/>
          </p:cNvSpPr>
          <p:nvPr>
            <p:ph type="pic" sz="quarter" idx="33" hasCustomPrompt="1"/>
          </p:nvPr>
        </p:nvSpPr>
        <p:spPr>
          <a:xfrm>
            <a:off x="8868450" y="2295607"/>
            <a:ext cx="2513477" cy="149764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5" name="Text Placeholder 9">
            <a:extLst>
              <a:ext uri="{FF2B5EF4-FFF2-40B4-BE49-F238E27FC236}">
                <a16:creationId xmlns:a16="http://schemas.microsoft.com/office/drawing/2014/main" id="{3F48BB9B-D8C5-464B-9EE5-2898E552A203}"/>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7" name="Group 3">
            <a:extLst>
              <a:ext uri="{FF2B5EF4-FFF2-40B4-BE49-F238E27FC236}">
                <a16:creationId xmlns:a16="http://schemas.microsoft.com/office/drawing/2014/main" id="{903AE4A2-E018-4996-A603-98B21D6DBB9A}"/>
              </a:ext>
            </a:extLst>
          </p:cNvPr>
          <p:cNvGrpSpPr/>
          <p:nvPr userDrawn="1"/>
        </p:nvGrpSpPr>
        <p:grpSpPr>
          <a:xfrm>
            <a:off x="729449" y="1780758"/>
            <a:ext cx="2449180" cy="4305530"/>
            <a:chOff x="445712" y="1449040"/>
            <a:chExt cx="2113018" cy="3924176"/>
          </a:xfrm>
        </p:grpSpPr>
        <p:sp>
          <p:nvSpPr>
            <p:cNvPr id="8" name="Rounded Rectangle 4">
              <a:extLst>
                <a:ext uri="{FF2B5EF4-FFF2-40B4-BE49-F238E27FC236}">
                  <a16:creationId xmlns:a16="http://schemas.microsoft.com/office/drawing/2014/main" id="{504F0154-E554-4A32-9FA3-4F28FF857E57}"/>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9" name="Rectangle 5">
              <a:extLst>
                <a:ext uri="{FF2B5EF4-FFF2-40B4-BE49-F238E27FC236}">
                  <a16:creationId xmlns:a16="http://schemas.microsoft.com/office/drawing/2014/main" id="{0F827056-29D4-40C7-8AD3-CB956A290907}"/>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0" name="Group 6">
              <a:extLst>
                <a:ext uri="{FF2B5EF4-FFF2-40B4-BE49-F238E27FC236}">
                  <a16:creationId xmlns:a16="http://schemas.microsoft.com/office/drawing/2014/main" id="{F5D385B8-9C05-4A7D-BEB6-ED0EDC9F934E}"/>
                </a:ext>
              </a:extLst>
            </p:cNvPr>
            <p:cNvGrpSpPr/>
            <p:nvPr userDrawn="1"/>
          </p:nvGrpSpPr>
          <p:grpSpPr>
            <a:xfrm>
              <a:off x="1407705" y="5045834"/>
              <a:ext cx="211967" cy="211967"/>
              <a:chOff x="1549420" y="5712364"/>
              <a:chExt cx="312583" cy="312583"/>
            </a:xfrm>
          </p:grpSpPr>
          <p:sp>
            <p:nvSpPr>
              <p:cNvPr id="11" name="Oval 7">
                <a:extLst>
                  <a:ext uri="{FF2B5EF4-FFF2-40B4-BE49-F238E27FC236}">
                    <a16:creationId xmlns:a16="http://schemas.microsoft.com/office/drawing/2014/main" id="{FE0D0D4F-D5AB-4A80-9458-143071470DFB}"/>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ounded Rectangle 8">
                <a:extLst>
                  <a:ext uri="{FF2B5EF4-FFF2-40B4-BE49-F238E27FC236}">
                    <a16:creationId xmlns:a16="http://schemas.microsoft.com/office/drawing/2014/main" id="{EF3BC1F8-ECC6-4E4E-B350-7E0BA0AFF448}"/>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3" name="Picture Placeholder 2">
            <a:extLst>
              <a:ext uri="{FF2B5EF4-FFF2-40B4-BE49-F238E27FC236}">
                <a16:creationId xmlns:a16="http://schemas.microsoft.com/office/drawing/2014/main" id="{627F313A-721D-40B8-A940-573B2D422708}"/>
              </a:ext>
            </a:extLst>
          </p:cNvPr>
          <p:cNvSpPr>
            <a:spLocks noGrp="1"/>
          </p:cNvSpPr>
          <p:nvPr>
            <p:ph type="pic" idx="15" hasCustomPrompt="1"/>
          </p:nvPr>
        </p:nvSpPr>
        <p:spPr>
          <a:xfrm>
            <a:off x="873465" y="2174930"/>
            <a:ext cx="2152765"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9" name="Text Placeholder 9">
            <a:extLst>
              <a:ext uri="{FF2B5EF4-FFF2-40B4-BE49-F238E27FC236}">
                <a16:creationId xmlns:a16="http://schemas.microsoft.com/office/drawing/2014/main" id="{3E0DA4D0-6D7B-40D1-A558-E39272782615}"/>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B5E75A58-FDD1-4297-923E-107AE4B1F2F5}"/>
              </a:ext>
            </a:extLst>
          </p:cNvPr>
          <p:cNvSpPr>
            <a:spLocks noGrp="1"/>
          </p:cNvSpPr>
          <p:nvPr>
            <p:ph type="pic" idx="11" hasCustomPrompt="1"/>
          </p:nvPr>
        </p:nvSpPr>
        <p:spPr>
          <a:xfrm>
            <a:off x="905690"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5" name="Picture Placeholder 2">
            <a:extLst>
              <a:ext uri="{FF2B5EF4-FFF2-40B4-BE49-F238E27FC236}">
                <a16:creationId xmlns:a16="http://schemas.microsoft.com/office/drawing/2014/main" id="{F1F94A78-B4C2-4D3C-97FC-AD483DDAA8CB}"/>
              </a:ext>
            </a:extLst>
          </p:cNvPr>
          <p:cNvSpPr>
            <a:spLocks noGrp="1"/>
          </p:cNvSpPr>
          <p:nvPr>
            <p:ph type="pic" idx="13" hasCustomPrompt="1"/>
          </p:nvPr>
        </p:nvSpPr>
        <p:spPr>
          <a:xfrm>
            <a:off x="5289300"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id="{C05EDCFF-D2E4-4409-A0D5-E50B49AB1E3C}"/>
              </a:ext>
            </a:extLst>
          </p:cNvPr>
          <p:cNvSpPr>
            <a:spLocks noGrp="1"/>
          </p:cNvSpPr>
          <p:nvPr>
            <p:ph type="pic" idx="14" hasCustomPrompt="1"/>
          </p:nvPr>
        </p:nvSpPr>
        <p:spPr>
          <a:xfrm>
            <a:off x="3097495"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7" name="Picture Placeholder 2">
            <a:extLst>
              <a:ext uri="{FF2B5EF4-FFF2-40B4-BE49-F238E27FC236}">
                <a16:creationId xmlns:a16="http://schemas.microsoft.com/office/drawing/2014/main" id="{6FD53134-4CDA-4ED3-952F-FC3C46E2B00A}"/>
              </a:ext>
            </a:extLst>
          </p:cNvPr>
          <p:cNvSpPr>
            <a:spLocks noGrp="1"/>
          </p:cNvSpPr>
          <p:nvPr>
            <p:ph type="pic" idx="15" hasCustomPrompt="1"/>
          </p:nvPr>
        </p:nvSpPr>
        <p:spPr>
          <a:xfrm>
            <a:off x="7481105"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8" name="Picture Placeholder 2">
            <a:extLst>
              <a:ext uri="{FF2B5EF4-FFF2-40B4-BE49-F238E27FC236}">
                <a16:creationId xmlns:a16="http://schemas.microsoft.com/office/drawing/2014/main" id="{F608582F-D666-4A66-8F4A-4176789F2936}"/>
              </a:ext>
            </a:extLst>
          </p:cNvPr>
          <p:cNvSpPr>
            <a:spLocks noGrp="1"/>
          </p:cNvSpPr>
          <p:nvPr>
            <p:ph type="pic" idx="16" hasCustomPrompt="1"/>
          </p:nvPr>
        </p:nvSpPr>
        <p:spPr>
          <a:xfrm>
            <a:off x="3097495" y="4125365"/>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9" name="Picture Placeholder 2">
            <a:extLst>
              <a:ext uri="{FF2B5EF4-FFF2-40B4-BE49-F238E27FC236}">
                <a16:creationId xmlns:a16="http://schemas.microsoft.com/office/drawing/2014/main" id="{423CBC44-782A-4A70-AF0F-82AD8FB15AF3}"/>
              </a:ext>
            </a:extLst>
          </p:cNvPr>
          <p:cNvSpPr>
            <a:spLocks noGrp="1"/>
          </p:cNvSpPr>
          <p:nvPr>
            <p:ph type="pic" idx="17" hasCustomPrompt="1"/>
          </p:nvPr>
        </p:nvSpPr>
        <p:spPr>
          <a:xfrm>
            <a:off x="905690" y="4125365"/>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Picture Placeholder 2">
            <a:extLst>
              <a:ext uri="{FF2B5EF4-FFF2-40B4-BE49-F238E27FC236}">
                <a16:creationId xmlns:a16="http://schemas.microsoft.com/office/drawing/2014/main" id="{C44D3E9C-ECE1-428E-9C6A-C9DB9160337E}"/>
              </a:ext>
            </a:extLst>
          </p:cNvPr>
          <p:cNvSpPr>
            <a:spLocks noGrp="1"/>
          </p:cNvSpPr>
          <p:nvPr>
            <p:ph type="pic" idx="18" hasCustomPrompt="1"/>
          </p:nvPr>
        </p:nvSpPr>
        <p:spPr>
          <a:xfrm>
            <a:off x="5289300" y="4125365"/>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1" name="Picture Placeholder 2">
            <a:extLst>
              <a:ext uri="{FF2B5EF4-FFF2-40B4-BE49-F238E27FC236}">
                <a16:creationId xmlns:a16="http://schemas.microsoft.com/office/drawing/2014/main" id="{9BAC6FB0-627B-477E-A55D-1260E90A7565}"/>
              </a:ext>
            </a:extLst>
          </p:cNvPr>
          <p:cNvSpPr>
            <a:spLocks noGrp="1"/>
          </p:cNvSpPr>
          <p:nvPr>
            <p:ph type="pic" idx="19" hasCustomPrompt="1"/>
          </p:nvPr>
        </p:nvSpPr>
        <p:spPr>
          <a:xfrm>
            <a:off x="9672911"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10" name="자유형: 도형 9">
            <a:extLst>
              <a:ext uri="{FF2B5EF4-FFF2-40B4-BE49-F238E27FC236}">
                <a16:creationId xmlns:a16="http://schemas.microsoft.com/office/drawing/2014/main" id="{8AAEC1B5-D19C-441E-AC9C-A7011BE9CCA5}"/>
              </a:ext>
            </a:extLst>
          </p:cNvPr>
          <p:cNvSpPr/>
          <p:nvPr userDrawn="1"/>
        </p:nvSpPr>
        <p:spPr>
          <a:xfrm>
            <a:off x="5531703" y="857269"/>
            <a:ext cx="6339088" cy="6000731"/>
          </a:xfrm>
          <a:custGeom>
            <a:avLst/>
            <a:gdLst>
              <a:gd name="connsiteX0" fmla="*/ 4503422 w 6339088"/>
              <a:gd name="connsiteY0" fmla="*/ 2773272 h 6000731"/>
              <a:gd name="connsiteX1" fmla="*/ 4496660 w 6339088"/>
              <a:gd name="connsiteY1" fmla="*/ 2847678 h 6000731"/>
              <a:gd name="connsiteX2" fmla="*/ 4354884 w 6339088"/>
              <a:gd name="connsiteY2" fmla="*/ 3277412 h 6000731"/>
              <a:gd name="connsiteX3" fmla="*/ 4234233 w 6339088"/>
              <a:gd name="connsiteY3" fmla="*/ 3364659 h 6000731"/>
              <a:gd name="connsiteX4" fmla="*/ 4183019 w 6339088"/>
              <a:gd name="connsiteY4" fmla="*/ 3419601 h 6000731"/>
              <a:gd name="connsiteX5" fmla="*/ 4257976 w 6339088"/>
              <a:gd name="connsiteY5" fmla="*/ 3831389 h 6000731"/>
              <a:gd name="connsiteX6" fmla="*/ 4281443 w 6339088"/>
              <a:gd name="connsiteY6" fmla="*/ 3857066 h 6000731"/>
              <a:gd name="connsiteX7" fmla="*/ 4296768 w 6339088"/>
              <a:gd name="connsiteY7" fmla="*/ 3850440 h 6000731"/>
              <a:gd name="connsiteX8" fmla="*/ 4306984 w 6339088"/>
              <a:gd name="connsiteY8" fmla="*/ 3718605 h 6000731"/>
              <a:gd name="connsiteX9" fmla="*/ 4469602 w 6339088"/>
              <a:gd name="connsiteY9" fmla="*/ 3279623 h 6000731"/>
              <a:gd name="connsiteX10" fmla="*/ 4679984 w 6339088"/>
              <a:gd name="connsiteY10" fmla="*/ 3039288 h 6000731"/>
              <a:gd name="connsiteX11" fmla="*/ 4643951 w 6339088"/>
              <a:gd name="connsiteY11" fmla="*/ 2818276 h 6000731"/>
              <a:gd name="connsiteX12" fmla="*/ 4503422 w 6339088"/>
              <a:gd name="connsiteY12" fmla="*/ 2773272 h 6000731"/>
              <a:gd name="connsiteX13" fmla="*/ 3117955 w 6339088"/>
              <a:gd name="connsiteY13" fmla="*/ 1083 h 6000731"/>
              <a:gd name="connsiteX14" fmla="*/ 3521142 w 6339088"/>
              <a:gd name="connsiteY14" fmla="*/ 83611 h 6000731"/>
              <a:gd name="connsiteX15" fmla="*/ 4579770 w 6339088"/>
              <a:gd name="connsiteY15" fmla="*/ 492733 h 6000731"/>
              <a:gd name="connsiteX16" fmla="*/ 6071208 w 6339088"/>
              <a:gd name="connsiteY16" fmla="*/ 1075125 h 6000731"/>
              <a:gd name="connsiteX17" fmla="*/ 6247306 w 6339088"/>
              <a:gd name="connsiteY17" fmla="*/ 1144613 h 6000731"/>
              <a:gd name="connsiteX18" fmla="*/ 6339088 w 6339088"/>
              <a:gd name="connsiteY18" fmla="*/ 1233582 h 6000731"/>
              <a:gd name="connsiteX19" fmla="*/ 6060223 w 6339088"/>
              <a:gd name="connsiteY19" fmla="*/ 1282648 h 6000731"/>
              <a:gd name="connsiteX20" fmla="*/ 5218426 w 6339088"/>
              <a:gd name="connsiteY20" fmla="*/ 1426828 h 6000731"/>
              <a:gd name="connsiteX21" fmla="*/ 4512306 w 6339088"/>
              <a:gd name="connsiteY21" fmla="*/ 1547739 h 6000731"/>
              <a:gd name="connsiteX22" fmla="*/ 4550218 w 6339088"/>
              <a:gd name="connsiteY22" fmla="*/ 1647927 h 6000731"/>
              <a:gd name="connsiteX23" fmla="*/ 4620066 w 6339088"/>
              <a:gd name="connsiteY23" fmla="*/ 2112173 h 6000731"/>
              <a:gd name="connsiteX24" fmla="*/ 4773988 w 6339088"/>
              <a:gd name="connsiteY24" fmla="*/ 2425673 h 6000731"/>
              <a:gd name="connsiteX25" fmla="*/ 4959800 w 6339088"/>
              <a:gd name="connsiteY25" fmla="*/ 2530038 h 6000731"/>
              <a:gd name="connsiteX26" fmla="*/ 5328934 w 6339088"/>
              <a:gd name="connsiteY26" fmla="*/ 2854994 h 6000731"/>
              <a:gd name="connsiteX27" fmla="*/ 5584178 w 6339088"/>
              <a:gd name="connsiteY27" fmla="*/ 3383845 h 6000731"/>
              <a:gd name="connsiteX28" fmla="*/ 5701931 w 6339088"/>
              <a:gd name="connsiteY28" fmla="*/ 4079041 h 6000731"/>
              <a:gd name="connsiteX29" fmla="*/ 5769575 w 6339088"/>
              <a:gd name="connsiteY29" fmla="*/ 4668912 h 6000731"/>
              <a:gd name="connsiteX30" fmla="*/ 6105298 w 6339088"/>
              <a:gd name="connsiteY30" fmla="*/ 5573386 h 6000731"/>
              <a:gd name="connsiteX31" fmla="*/ 6189374 w 6339088"/>
              <a:gd name="connsiteY31" fmla="*/ 5943954 h 6000731"/>
              <a:gd name="connsiteX32" fmla="*/ 6184053 w 6339088"/>
              <a:gd name="connsiteY32" fmla="*/ 6000731 h 6000731"/>
              <a:gd name="connsiteX33" fmla="*/ 1594099 w 6339088"/>
              <a:gd name="connsiteY33" fmla="*/ 6000731 h 6000731"/>
              <a:gd name="connsiteX34" fmla="*/ 1838456 w 6339088"/>
              <a:gd name="connsiteY34" fmla="*/ 5766927 h 6000731"/>
              <a:gd name="connsiteX35" fmla="*/ 2896293 w 6339088"/>
              <a:gd name="connsiteY35" fmla="*/ 4653174 h 6000731"/>
              <a:gd name="connsiteX36" fmla="*/ 2933291 w 6339088"/>
              <a:gd name="connsiteY36" fmla="*/ 4448179 h 6000731"/>
              <a:gd name="connsiteX37" fmla="*/ 2863581 w 6339088"/>
              <a:gd name="connsiteY37" fmla="*/ 4315100 h 6000731"/>
              <a:gd name="connsiteX38" fmla="*/ 2594806 w 6339088"/>
              <a:gd name="connsiteY38" fmla="*/ 4198316 h 6000731"/>
              <a:gd name="connsiteX39" fmla="*/ 2435225 w 6339088"/>
              <a:gd name="connsiteY39" fmla="*/ 4230343 h 6000731"/>
              <a:gd name="connsiteX40" fmla="*/ 2144224 w 6339088"/>
              <a:gd name="connsiteY40" fmla="*/ 4285423 h 6000731"/>
              <a:gd name="connsiteX41" fmla="*/ 1990030 w 6339088"/>
              <a:gd name="connsiteY41" fmla="*/ 4194862 h 6000731"/>
              <a:gd name="connsiteX42" fmla="*/ 1950270 w 6339088"/>
              <a:gd name="connsiteY42" fmla="*/ 4043705 h 6000731"/>
              <a:gd name="connsiteX43" fmla="*/ 1820094 w 6339088"/>
              <a:gd name="connsiteY43" fmla="*/ 3897516 h 6000731"/>
              <a:gd name="connsiteX44" fmla="*/ 1782824 w 6339088"/>
              <a:gd name="connsiteY44" fmla="*/ 3815790 h 6000731"/>
              <a:gd name="connsiteX45" fmla="*/ 1827274 w 6339088"/>
              <a:gd name="connsiteY45" fmla="*/ 3725372 h 6000731"/>
              <a:gd name="connsiteX46" fmla="*/ 1779372 w 6339088"/>
              <a:gd name="connsiteY46" fmla="*/ 3699558 h 6000731"/>
              <a:gd name="connsiteX47" fmla="*/ 1671282 w 6339088"/>
              <a:gd name="connsiteY47" fmla="*/ 3501459 h 6000731"/>
              <a:gd name="connsiteX48" fmla="*/ 1634285 w 6339088"/>
              <a:gd name="connsiteY48" fmla="*/ 3441690 h 6000731"/>
              <a:gd name="connsiteX49" fmla="*/ 1479675 w 6339088"/>
              <a:gd name="connsiteY49" fmla="*/ 3375010 h 6000731"/>
              <a:gd name="connsiteX50" fmla="*/ 1411482 w 6339088"/>
              <a:gd name="connsiteY50" fmla="*/ 3193480 h 6000731"/>
              <a:gd name="connsiteX51" fmla="*/ 1472493 w 6339088"/>
              <a:gd name="connsiteY51" fmla="*/ 3061649 h 6000731"/>
              <a:gd name="connsiteX52" fmla="*/ 1620620 w 6339088"/>
              <a:gd name="connsiteY52" fmla="*/ 2390610 h 6000731"/>
              <a:gd name="connsiteX53" fmla="*/ 1717528 w 6339088"/>
              <a:gd name="connsiteY53" fmla="*/ 1540941 h 6000731"/>
              <a:gd name="connsiteX54" fmla="*/ 1728017 w 6339088"/>
              <a:gd name="connsiteY54" fmla="*/ 1409244 h 6000731"/>
              <a:gd name="connsiteX55" fmla="*/ 1738768 w 6339088"/>
              <a:gd name="connsiteY55" fmla="*/ 1249922 h 6000731"/>
              <a:gd name="connsiteX56" fmla="*/ 1775106 w 6339088"/>
              <a:gd name="connsiteY56" fmla="*/ 1209557 h 6000731"/>
              <a:gd name="connsiteX57" fmla="*/ 1133646 w 6339088"/>
              <a:gd name="connsiteY57" fmla="*/ 901417 h 6000731"/>
              <a:gd name="connsiteX58" fmla="*/ 146914 w 6339088"/>
              <a:gd name="connsiteY58" fmla="*/ 427195 h 6000731"/>
              <a:gd name="connsiteX59" fmla="*/ 52883 w 6339088"/>
              <a:gd name="connsiteY59" fmla="*/ 367943 h 6000731"/>
              <a:gd name="connsiteX60" fmla="*/ 0 w 6339088"/>
              <a:gd name="connsiteY60" fmla="*/ 302859 h 6000731"/>
              <a:gd name="connsiteX61" fmla="*/ 4176 w 6339088"/>
              <a:gd name="connsiteY61" fmla="*/ 293044 h 6000731"/>
              <a:gd name="connsiteX62" fmla="*/ 125920 w 6339088"/>
              <a:gd name="connsiteY62" fmla="*/ 281069 h 6000731"/>
              <a:gd name="connsiteX63" fmla="*/ 1731688 w 6339088"/>
              <a:gd name="connsiteY63" fmla="*/ 134361 h 6000731"/>
              <a:gd name="connsiteX64" fmla="*/ 2699778 w 6339088"/>
              <a:gd name="connsiteY64" fmla="*/ 40055 h 6000731"/>
              <a:gd name="connsiteX65" fmla="*/ 3117955 w 6339088"/>
              <a:gd name="connsiteY65" fmla="*/ 1083 h 6000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339088" h="6000731">
                <a:moveTo>
                  <a:pt x="4503422" y="2773272"/>
                </a:moveTo>
                <a:cubicBezTo>
                  <a:pt x="4500246" y="2806125"/>
                  <a:pt x="4495967" y="2826972"/>
                  <a:pt x="4496660" y="2847678"/>
                </a:cubicBezTo>
                <a:cubicBezTo>
                  <a:pt x="4502042" y="3008501"/>
                  <a:pt x="4431084" y="3143786"/>
                  <a:pt x="4354884" y="3277412"/>
                </a:cubicBezTo>
                <a:cubicBezTo>
                  <a:pt x="4327965" y="3324765"/>
                  <a:pt x="4294143" y="3361622"/>
                  <a:pt x="4234233" y="3364659"/>
                </a:cubicBezTo>
                <a:cubicBezTo>
                  <a:pt x="4201794" y="3366314"/>
                  <a:pt x="4188680" y="3383021"/>
                  <a:pt x="4183019" y="3419601"/>
                </a:cubicBezTo>
                <a:cubicBezTo>
                  <a:pt x="4160378" y="3566479"/>
                  <a:pt x="4204969" y="3699417"/>
                  <a:pt x="4257976" y="3831389"/>
                </a:cubicBezTo>
                <a:cubicBezTo>
                  <a:pt x="4262117" y="3841329"/>
                  <a:pt x="4273576" y="3848509"/>
                  <a:pt x="4281443" y="3857066"/>
                </a:cubicBezTo>
                <a:cubicBezTo>
                  <a:pt x="4286550" y="3854860"/>
                  <a:pt x="4291660" y="3852647"/>
                  <a:pt x="4296768" y="3850440"/>
                </a:cubicBezTo>
                <a:cubicBezTo>
                  <a:pt x="4300218" y="3806542"/>
                  <a:pt x="4304774" y="3762503"/>
                  <a:pt x="4306984" y="3718605"/>
                </a:cubicBezTo>
                <a:cubicBezTo>
                  <a:pt x="4315265" y="3555163"/>
                  <a:pt x="4364411" y="3406485"/>
                  <a:pt x="4469602" y="3279623"/>
                </a:cubicBezTo>
                <a:cubicBezTo>
                  <a:pt x="4537657" y="3197763"/>
                  <a:pt x="4609026" y="3118663"/>
                  <a:pt x="4679984" y="3039288"/>
                </a:cubicBezTo>
                <a:cubicBezTo>
                  <a:pt x="4751076" y="2959634"/>
                  <a:pt x="4738650" y="2866866"/>
                  <a:pt x="4643951" y="2818276"/>
                </a:cubicBezTo>
                <a:cubicBezTo>
                  <a:pt x="4602536" y="2797016"/>
                  <a:pt x="4554359" y="2789146"/>
                  <a:pt x="4503422" y="2773272"/>
                </a:cubicBezTo>
                <a:close/>
                <a:moveTo>
                  <a:pt x="3117955" y="1083"/>
                </a:moveTo>
                <a:cubicBezTo>
                  <a:pt x="3257948" y="-7207"/>
                  <a:pt x="3391176" y="33232"/>
                  <a:pt x="3521142" y="83611"/>
                </a:cubicBezTo>
                <a:cubicBezTo>
                  <a:pt x="3873820" y="219189"/>
                  <a:pt x="4227256" y="356027"/>
                  <a:pt x="4579770" y="492733"/>
                </a:cubicBezTo>
                <a:cubicBezTo>
                  <a:pt x="5076356" y="686401"/>
                  <a:pt x="5573705" y="881329"/>
                  <a:pt x="6071208" y="1075125"/>
                </a:cubicBezTo>
                <a:cubicBezTo>
                  <a:pt x="6129904" y="1098288"/>
                  <a:pt x="6188762" y="1120316"/>
                  <a:pt x="6247306" y="1144613"/>
                </a:cubicBezTo>
                <a:cubicBezTo>
                  <a:pt x="6284390" y="1161311"/>
                  <a:pt x="6318532" y="1185684"/>
                  <a:pt x="6339088" y="1233582"/>
                </a:cubicBezTo>
                <a:cubicBezTo>
                  <a:pt x="6242962" y="1250262"/>
                  <a:pt x="6151592" y="1266455"/>
                  <a:pt x="6060223" y="1282648"/>
                </a:cubicBezTo>
                <a:cubicBezTo>
                  <a:pt x="5779678" y="1330331"/>
                  <a:pt x="5499132" y="1378013"/>
                  <a:pt x="5218426" y="1426828"/>
                </a:cubicBezTo>
                <a:lnTo>
                  <a:pt x="4512306" y="1547739"/>
                </a:lnTo>
                <a:lnTo>
                  <a:pt x="4550218" y="1647927"/>
                </a:lnTo>
                <a:cubicBezTo>
                  <a:pt x="4583348" y="1800605"/>
                  <a:pt x="4606542" y="1956458"/>
                  <a:pt x="4620066" y="2112173"/>
                </a:cubicBezTo>
                <a:cubicBezTo>
                  <a:pt x="4631250" y="2240143"/>
                  <a:pt x="4674458" y="2347540"/>
                  <a:pt x="4773988" y="2425673"/>
                </a:cubicBezTo>
                <a:cubicBezTo>
                  <a:pt x="4829345" y="2469158"/>
                  <a:pt x="4893402" y="2507672"/>
                  <a:pt x="4959800" y="2530038"/>
                </a:cubicBezTo>
                <a:cubicBezTo>
                  <a:pt x="5130424" y="2587186"/>
                  <a:pt x="5251073" y="2695691"/>
                  <a:pt x="5328934" y="2854994"/>
                </a:cubicBezTo>
                <a:cubicBezTo>
                  <a:pt x="5414932" y="3030864"/>
                  <a:pt x="5503422" y="3205630"/>
                  <a:pt x="5584178" y="3383845"/>
                </a:cubicBezTo>
                <a:cubicBezTo>
                  <a:pt x="5684124" y="3604305"/>
                  <a:pt x="5741553" y="3833182"/>
                  <a:pt x="5701931" y="4079041"/>
                </a:cubicBezTo>
                <a:cubicBezTo>
                  <a:pt x="5669353" y="4281144"/>
                  <a:pt x="5702206" y="4478685"/>
                  <a:pt x="5769575" y="4668912"/>
                </a:cubicBezTo>
                <a:cubicBezTo>
                  <a:pt x="5876972" y="4972061"/>
                  <a:pt x="5986860" y="5274377"/>
                  <a:pt x="6105298" y="5573386"/>
                </a:cubicBezTo>
                <a:cubicBezTo>
                  <a:pt x="6153649" y="5695453"/>
                  <a:pt x="6188953" y="5817443"/>
                  <a:pt x="6189374" y="5943954"/>
                </a:cubicBezTo>
                <a:lnTo>
                  <a:pt x="6184053" y="6000731"/>
                </a:lnTo>
                <a:lnTo>
                  <a:pt x="1594099" y="6000731"/>
                </a:lnTo>
                <a:lnTo>
                  <a:pt x="1838456" y="5766927"/>
                </a:lnTo>
                <a:cubicBezTo>
                  <a:pt x="2199032" y="5403588"/>
                  <a:pt x="2544007" y="5024791"/>
                  <a:pt x="2896293" y="4653174"/>
                </a:cubicBezTo>
                <a:cubicBezTo>
                  <a:pt x="2954138" y="4592161"/>
                  <a:pt x="2961318" y="4522033"/>
                  <a:pt x="2933291" y="4448179"/>
                </a:cubicBezTo>
                <a:cubicBezTo>
                  <a:pt x="2915624" y="4401657"/>
                  <a:pt x="2892293" y="4355684"/>
                  <a:pt x="2863581" y="4315100"/>
                </a:cubicBezTo>
                <a:cubicBezTo>
                  <a:pt x="2798561" y="4223440"/>
                  <a:pt x="2714351" y="4169463"/>
                  <a:pt x="2594806" y="4198316"/>
                </a:cubicBezTo>
                <a:cubicBezTo>
                  <a:pt x="2542075" y="4211017"/>
                  <a:pt x="2488509" y="4219987"/>
                  <a:pt x="2435225" y="4230343"/>
                </a:cubicBezTo>
                <a:cubicBezTo>
                  <a:pt x="2338317" y="4249117"/>
                  <a:pt x="2241822" y="4270927"/>
                  <a:pt x="2144224" y="4285423"/>
                </a:cubicBezTo>
                <a:cubicBezTo>
                  <a:pt x="2061953" y="4297708"/>
                  <a:pt x="2020259" y="4272443"/>
                  <a:pt x="1990030" y="4194862"/>
                </a:cubicBezTo>
                <a:cubicBezTo>
                  <a:pt x="1971256" y="4146548"/>
                  <a:pt x="1954828" y="4095057"/>
                  <a:pt x="1950270" y="4043705"/>
                </a:cubicBezTo>
                <a:cubicBezTo>
                  <a:pt x="1942677" y="3959220"/>
                  <a:pt x="1916861" y="3903589"/>
                  <a:pt x="1820094" y="3897516"/>
                </a:cubicBezTo>
                <a:cubicBezTo>
                  <a:pt x="1776473" y="3894754"/>
                  <a:pt x="1761700" y="3858721"/>
                  <a:pt x="1782824" y="3815790"/>
                </a:cubicBezTo>
                <a:cubicBezTo>
                  <a:pt x="1797179" y="3786664"/>
                  <a:pt x="1811537" y="3757396"/>
                  <a:pt x="1827274" y="3725372"/>
                </a:cubicBezTo>
                <a:cubicBezTo>
                  <a:pt x="1809605" y="3715709"/>
                  <a:pt x="1794830" y="3706872"/>
                  <a:pt x="1779372" y="3699558"/>
                </a:cubicBezTo>
                <a:cubicBezTo>
                  <a:pt x="1654442" y="3639920"/>
                  <a:pt x="1653338" y="3639782"/>
                  <a:pt x="1671282" y="3501459"/>
                </a:cubicBezTo>
                <a:cubicBezTo>
                  <a:pt x="1675700" y="3467503"/>
                  <a:pt x="1664931" y="3453007"/>
                  <a:pt x="1634285" y="3441690"/>
                </a:cubicBezTo>
                <a:cubicBezTo>
                  <a:pt x="1581690" y="3422084"/>
                  <a:pt x="1529235" y="3401239"/>
                  <a:pt x="1479675" y="3375010"/>
                </a:cubicBezTo>
                <a:cubicBezTo>
                  <a:pt x="1394914" y="3330286"/>
                  <a:pt x="1377798" y="3283351"/>
                  <a:pt x="1411482" y="3193480"/>
                </a:cubicBezTo>
                <a:cubicBezTo>
                  <a:pt x="1428461" y="3148203"/>
                  <a:pt x="1447926" y="3103064"/>
                  <a:pt x="1472493" y="3061649"/>
                </a:cubicBezTo>
                <a:cubicBezTo>
                  <a:pt x="1595635" y="2853891"/>
                  <a:pt x="1639117" y="2628601"/>
                  <a:pt x="1620620" y="2390610"/>
                </a:cubicBezTo>
                <a:cubicBezTo>
                  <a:pt x="1598120" y="2100712"/>
                  <a:pt x="1624898" y="1817722"/>
                  <a:pt x="1717528" y="1540941"/>
                </a:cubicBezTo>
                <a:cubicBezTo>
                  <a:pt x="1731193" y="1500218"/>
                  <a:pt x="1732575" y="1452593"/>
                  <a:pt x="1728017" y="1409244"/>
                </a:cubicBezTo>
                <a:cubicBezTo>
                  <a:pt x="1720219" y="1335390"/>
                  <a:pt x="1719875" y="1287074"/>
                  <a:pt x="1738768" y="1249922"/>
                </a:cubicBezTo>
                <a:lnTo>
                  <a:pt x="1775106" y="1209557"/>
                </a:lnTo>
                <a:lnTo>
                  <a:pt x="1133646" y="901417"/>
                </a:lnTo>
                <a:cubicBezTo>
                  <a:pt x="804683" y="743721"/>
                  <a:pt x="475718" y="586025"/>
                  <a:pt x="146914" y="427195"/>
                </a:cubicBezTo>
                <a:cubicBezTo>
                  <a:pt x="114432" y="411136"/>
                  <a:pt x="81501" y="391551"/>
                  <a:pt x="52883" y="367943"/>
                </a:cubicBezTo>
                <a:cubicBezTo>
                  <a:pt x="32681" y="351286"/>
                  <a:pt x="17576" y="324934"/>
                  <a:pt x="0" y="302859"/>
                </a:cubicBezTo>
                <a:cubicBezTo>
                  <a:pt x="1394" y="299587"/>
                  <a:pt x="2785" y="296315"/>
                  <a:pt x="4176" y="293044"/>
                </a:cubicBezTo>
                <a:cubicBezTo>
                  <a:pt x="45013" y="289473"/>
                  <a:pt x="85083" y="284640"/>
                  <a:pt x="125920" y="281069"/>
                </a:cubicBezTo>
                <a:cubicBezTo>
                  <a:pt x="660766" y="232879"/>
                  <a:pt x="1195607" y="184689"/>
                  <a:pt x="1731688" y="134361"/>
                </a:cubicBezTo>
                <a:cubicBezTo>
                  <a:pt x="2054845" y="104143"/>
                  <a:pt x="2377389" y="71536"/>
                  <a:pt x="2699778" y="40055"/>
                </a:cubicBezTo>
                <a:cubicBezTo>
                  <a:pt x="2838558" y="26979"/>
                  <a:pt x="2977968" y="9370"/>
                  <a:pt x="3117955" y="1083"/>
                </a:cubicBezTo>
                <a:close/>
              </a:path>
            </a:pathLst>
          </a:cu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4" name="그림 개체 틀 3">
            <a:extLst>
              <a:ext uri="{FF2B5EF4-FFF2-40B4-BE49-F238E27FC236}">
                <a16:creationId xmlns:a16="http://schemas.microsoft.com/office/drawing/2014/main" id="{78037F00-E8F9-415D-B6FA-9628240541F2}"/>
              </a:ext>
            </a:extLst>
          </p:cNvPr>
          <p:cNvSpPr>
            <a:spLocks noGrp="1"/>
          </p:cNvSpPr>
          <p:nvPr>
            <p:ph type="pic" sz="quarter" idx="11" hasCustomPrompt="1"/>
          </p:nvPr>
        </p:nvSpPr>
        <p:spPr>
          <a:xfrm>
            <a:off x="5274528" y="733444"/>
            <a:ext cx="6339088" cy="6124557"/>
          </a:xfrm>
          <a:custGeom>
            <a:avLst/>
            <a:gdLst>
              <a:gd name="connsiteX0" fmla="*/ 4503422 w 6339088"/>
              <a:gd name="connsiteY0" fmla="*/ 2773272 h 6124557"/>
              <a:gd name="connsiteX1" fmla="*/ 4496660 w 6339088"/>
              <a:gd name="connsiteY1" fmla="*/ 2847678 h 6124557"/>
              <a:gd name="connsiteX2" fmla="*/ 4354884 w 6339088"/>
              <a:gd name="connsiteY2" fmla="*/ 3277412 h 6124557"/>
              <a:gd name="connsiteX3" fmla="*/ 4234233 w 6339088"/>
              <a:gd name="connsiteY3" fmla="*/ 3364659 h 6124557"/>
              <a:gd name="connsiteX4" fmla="*/ 4183019 w 6339088"/>
              <a:gd name="connsiteY4" fmla="*/ 3419601 h 6124557"/>
              <a:gd name="connsiteX5" fmla="*/ 4257976 w 6339088"/>
              <a:gd name="connsiteY5" fmla="*/ 3831389 h 6124557"/>
              <a:gd name="connsiteX6" fmla="*/ 4281443 w 6339088"/>
              <a:gd name="connsiteY6" fmla="*/ 3857066 h 6124557"/>
              <a:gd name="connsiteX7" fmla="*/ 4296768 w 6339088"/>
              <a:gd name="connsiteY7" fmla="*/ 3850440 h 6124557"/>
              <a:gd name="connsiteX8" fmla="*/ 4306984 w 6339088"/>
              <a:gd name="connsiteY8" fmla="*/ 3718605 h 6124557"/>
              <a:gd name="connsiteX9" fmla="*/ 4469602 w 6339088"/>
              <a:gd name="connsiteY9" fmla="*/ 3279623 h 6124557"/>
              <a:gd name="connsiteX10" fmla="*/ 4679984 w 6339088"/>
              <a:gd name="connsiteY10" fmla="*/ 3039288 h 6124557"/>
              <a:gd name="connsiteX11" fmla="*/ 4643951 w 6339088"/>
              <a:gd name="connsiteY11" fmla="*/ 2818276 h 6124557"/>
              <a:gd name="connsiteX12" fmla="*/ 4503422 w 6339088"/>
              <a:gd name="connsiteY12" fmla="*/ 2773272 h 6124557"/>
              <a:gd name="connsiteX13" fmla="*/ 3117955 w 6339088"/>
              <a:gd name="connsiteY13" fmla="*/ 1083 h 6124557"/>
              <a:gd name="connsiteX14" fmla="*/ 3521142 w 6339088"/>
              <a:gd name="connsiteY14" fmla="*/ 83611 h 6124557"/>
              <a:gd name="connsiteX15" fmla="*/ 4579770 w 6339088"/>
              <a:gd name="connsiteY15" fmla="*/ 492733 h 6124557"/>
              <a:gd name="connsiteX16" fmla="*/ 6071208 w 6339088"/>
              <a:gd name="connsiteY16" fmla="*/ 1075125 h 6124557"/>
              <a:gd name="connsiteX17" fmla="*/ 6247306 w 6339088"/>
              <a:gd name="connsiteY17" fmla="*/ 1144613 h 6124557"/>
              <a:gd name="connsiteX18" fmla="*/ 6339088 w 6339088"/>
              <a:gd name="connsiteY18" fmla="*/ 1233582 h 6124557"/>
              <a:gd name="connsiteX19" fmla="*/ 6060223 w 6339088"/>
              <a:gd name="connsiteY19" fmla="*/ 1282648 h 6124557"/>
              <a:gd name="connsiteX20" fmla="*/ 5218426 w 6339088"/>
              <a:gd name="connsiteY20" fmla="*/ 1426828 h 6124557"/>
              <a:gd name="connsiteX21" fmla="*/ 4512306 w 6339088"/>
              <a:gd name="connsiteY21" fmla="*/ 1547739 h 6124557"/>
              <a:gd name="connsiteX22" fmla="*/ 4550218 w 6339088"/>
              <a:gd name="connsiteY22" fmla="*/ 1647927 h 6124557"/>
              <a:gd name="connsiteX23" fmla="*/ 4620066 w 6339088"/>
              <a:gd name="connsiteY23" fmla="*/ 2112173 h 6124557"/>
              <a:gd name="connsiteX24" fmla="*/ 4773988 w 6339088"/>
              <a:gd name="connsiteY24" fmla="*/ 2425673 h 6124557"/>
              <a:gd name="connsiteX25" fmla="*/ 4959800 w 6339088"/>
              <a:gd name="connsiteY25" fmla="*/ 2530038 h 6124557"/>
              <a:gd name="connsiteX26" fmla="*/ 5328934 w 6339088"/>
              <a:gd name="connsiteY26" fmla="*/ 2854994 h 6124557"/>
              <a:gd name="connsiteX27" fmla="*/ 5584178 w 6339088"/>
              <a:gd name="connsiteY27" fmla="*/ 3383845 h 6124557"/>
              <a:gd name="connsiteX28" fmla="*/ 5701931 w 6339088"/>
              <a:gd name="connsiteY28" fmla="*/ 4079041 h 6124557"/>
              <a:gd name="connsiteX29" fmla="*/ 5769575 w 6339088"/>
              <a:gd name="connsiteY29" fmla="*/ 4668912 h 6124557"/>
              <a:gd name="connsiteX30" fmla="*/ 6105298 w 6339088"/>
              <a:gd name="connsiteY30" fmla="*/ 5573386 h 6124557"/>
              <a:gd name="connsiteX31" fmla="*/ 6177359 w 6339088"/>
              <a:gd name="connsiteY31" fmla="*/ 6072144 h 6124557"/>
              <a:gd name="connsiteX32" fmla="*/ 6164145 w 6339088"/>
              <a:gd name="connsiteY32" fmla="*/ 6124557 h 6124557"/>
              <a:gd name="connsiteX33" fmla="*/ 1464684 w 6339088"/>
              <a:gd name="connsiteY33" fmla="*/ 6124557 h 6124557"/>
              <a:gd name="connsiteX34" fmla="*/ 1838456 w 6339088"/>
              <a:gd name="connsiteY34" fmla="*/ 5766927 h 6124557"/>
              <a:gd name="connsiteX35" fmla="*/ 2896293 w 6339088"/>
              <a:gd name="connsiteY35" fmla="*/ 4653174 h 6124557"/>
              <a:gd name="connsiteX36" fmla="*/ 2933291 w 6339088"/>
              <a:gd name="connsiteY36" fmla="*/ 4448179 h 6124557"/>
              <a:gd name="connsiteX37" fmla="*/ 2863581 w 6339088"/>
              <a:gd name="connsiteY37" fmla="*/ 4315100 h 6124557"/>
              <a:gd name="connsiteX38" fmla="*/ 2594806 w 6339088"/>
              <a:gd name="connsiteY38" fmla="*/ 4198316 h 6124557"/>
              <a:gd name="connsiteX39" fmla="*/ 2435225 w 6339088"/>
              <a:gd name="connsiteY39" fmla="*/ 4230343 h 6124557"/>
              <a:gd name="connsiteX40" fmla="*/ 2144224 w 6339088"/>
              <a:gd name="connsiteY40" fmla="*/ 4285423 h 6124557"/>
              <a:gd name="connsiteX41" fmla="*/ 1990030 w 6339088"/>
              <a:gd name="connsiteY41" fmla="*/ 4194862 h 6124557"/>
              <a:gd name="connsiteX42" fmla="*/ 1950270 w 6339088"/>
              <a:gd name="connsiteY42" fmla="*/ 4043705 h 6124557"/>
              <a:gd name="connsiteX43" fmla="*/ 1820094 w 6339088"/>
              <a:gd name="connsiteY43" fmla="*/ 3897516 h 6124557"/>
              <a:gd name="connsiteX44" fmla="*/ 1782824 w 6339088"/>
              <a:gd name="connsiteY44" fmla="*/ 3815790 h 6124557"/>
              <a:gd name="connsiteX45" fmla="*/ 1827274 w 6339088"/>
              <a:gd name="connsiteY45" fmla="*/ 3725372 h 6124557"/>
              <a:gd name="connsiteX46" fmla="*/ 1779372 w 6339088"/>
              <a:gd name="connsiteY46" fmla="*/ 3699558 h 6124557"/>
              <a:gd name="connsiteX47" fmla="*/ 1671282 w 6339088"/>
              <a:gd name="connsiteY47" fmla="*/ 3501459 h 6124557"/>
              <a:gd name="connsiteX48" fmla="*/ 1634285 w 6339088"/>
              <a:gd name="connsiteY48" fmla="*/ 3441690 h 6124557"/>
              <a:gd name="connsiteX49" fmla="*/ 1479675 w 6339088"/>
              <a:gd name="connsiteY49" fmla="*/ 3375010 h 6124557"/>
              <a:gd name="connsiteX50" fmla="*/ 1411482 w 6339088"/>
              <a:gd name="connsiteY50" fmla="*/ 3193480 h 6124557"/>
              <a:gd name="connsiteX51" fmla="*/ 1472493 w 6339088"/>
              <a:gd name="connsiteY51" fmla="*/ 3061649 h 6124557"/>
              <a:gd name="connsiteX52" fmla="*/ 1620620 w 6339088"/>
              <a:gd name="connsiteY52" fmla="*/ 2390610 h 6124557"/>
              <a:gd name="connsiteX53" fmla="*/ 1717528 w 6339088"/>
              <a:gd name="connsiteY53" fmla="*/ 1540941 h 6124557"/>
              <a:gd name="connsiteX54" fmla="*/ 1728017 w 6339088"/>
              <a:gd name="connsiteY54" fmla="*/ 1409244 h 6124557"/>
              <a:gd name="connsiteX55" fmla="*/ 1738768 w 6339088"/>
              <a:gd name="connsiteY55" fmla="*/ 1249922 h 6124557"/>
              <a:gd name="connsiteX56" fmla="*/ 1775106 w 6339088"/>
              <a:gd name="connsiteY56" fmla="*/ 1209557 h 6124557"/>
              <a:gd name="connsiteX57" fmla="*/ 1133646 w 6339088"/>
              <a:gd name="connsiteY57" fmla="*/ 901417 h 6124557"/>
              <a:gd name="connsiteX58" fmla="*/ 146914 w 6339088"/>
              <a:gd name="connsiteY58" fmla="*/ 427195 h 6124557"/>
              <a:gd name="connsiteX59" fmla="*/ 52883 w 6339088"/>
              <a:gd name="connsiteY59" fmla="*/ 367943 h 6124557"/>
              <a:gd name="connsiteX60" fmla="*/ 0 w 6339088"/>
              <a:gd name="connsiteY60" fmla="*/ 302859 h 6124557"/>
              <a:gd name="connsiteX61" fmla="*/ 4176 w 6339088"/>
              <a:gd name="connsiteY61" fmla="*/ 293044 h 6124557"/>
              <a:gd name="connsiteX62" fmla="*/ 125920 w 6339088"/>
              <a:gd name="connsiteY62" fmla="*/ 281069 h 6124557"/>
              <a:gd name="connsiteX63" fmla="*/ 1731688 w 6339088"/>
              <a:gd name="connsiteY63" fmla="*/ 134361 h 6124557"/>
              <a:gd name="connsiteX64" fmla="*/ 2699778 w 6339088"/>
              <a:gd name="connsiteY64" fmla="*/ 40055 h 6124557"/>
              <a:gd name="connsiteX65" fmla="*/ 3117955 w 6339088"/>
              <a:gd name="connsiteY65" fmla="*/ 1083 h 612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339088" h="6124557">
                <a:moveTo>
                  <a:pt x="4503422" y="2773272"/>
                </a:moveTo>
                <a:cubicBezTo>
                  <a:pt x="4500246" y="2806125"/>
                  <a:pt x="4495967" y="2826972"/>
                  <a:pt x="4496660" y="2847678"/>
                </a:cubicBezTo>
                <a:cubicBezTo>
                  <a:pt x="4502042" y="3008501"/>
                  <a:pt x="4431084" y="3143786"/>
                  <a:pt x="4354884" y="3277412"/>
                </a:cubicBezTo>
                <a:cubicBezTo>
                  <a:pt x="4327965" y="3324765"/>
                  <a:pt x="4294143" y="3361622"/>
                  <a:pt x="4234233" y="3364659"/>
                </a:cubicBezTo>
                <a:cubicBezTo>
                  <a:pt x="4201794" y="3366314"/>
                  <a:pt x="4188680" y="3383021"/>
                  <a:pt x="4183019" y="3419601"/>
                </a:cubicBezTo>
                <a:cubicBezTo>
                  <a:pt x="4160378" y="3566479"/>
                  <a:pt x="4204969" y="3699417"/>
                  <a:pt x="4257976" y="3831389"/>
                </a:cubicBezTo>
                <a:cubicBezTo>
                  <a:pt x="4262117" y="3841329"/>
                  <a:pt x="4273576" y="3848509"/>
                  <a:pt x="4281443" y="3857066"/>
                </a:cubicBezTo>
                <a:cubicBezTo>
                  <a:pt x="4286550" y="3854860"/>
                  <a:pt x="4291660" y="3852647"/>
                  <a:pt x="4296768" y="3850440"/>
                </a:cubicBezTo>
                <a:cubicBezTo>
                  <a:pt x="4300218" y="3806542"/>
                  <a:pt x="4304774" y="3762503"/>
                  <a:pt x="4306984" y="3718605"/>
                </a:cubicBezTo>
                <a:cubicBezTo>
                  <a:pt x="4315265" y="3555163"/>
                  <a:pt x="4364411" y="3406485"/>
                  <a:pt x="4469602" y="3279623"/>
                </a:cubicBezTo>
                <a:cubicBezTo>
                  <a:pt x="4537657" y="3197763"/>
                  <a:pt x="4609026" y="3118663"/>
                  <a:pt x="4679984" y="3039288"/>
                </a:cubicBezTo>
                <a:cubicBezTo>
                  <a:pt x="4751076" y="2959634"/>
                  <a:pt x="4738650" y="2866866"/>
                  <a:pt x="4643951" y="2818276"/>
                </a:cubicBezTo>
                <a:cubicBezTo>
                  <a:pt x="4602536" y="2797016"/>
                  <a:pt x="4554359" y="2789146"/>
                  <a:pt x="4503422" y="2773272"/>
                </a:cubicBezTo>
                <a:close/>
                <a:moveTo>
                  <a:pt x="3117955" y="1083"/>
                </a:moveTo>
                <a:cubicBezTo>
                  <a:pt x="3257948" y="-7207"/>
                  <a:pt x="3391176" y="33232"/>
                  <a:pt x="3521142" y="83611"/>
                </a:cubicBezTo>
                <a:cubicBezTo>
                  <a:pt x="3873820" y="219189"/>
                  <a:pt x="4227256" y="356027"/>
                  <a:pt x="4579770" y="492733"/>
                </a:cubicBezTo>
                <a:cubicBezTo>
                  <a:pt x="5076356" y="686401"/>
                  <a:pt x="5573705" y="881329"/>
                  <a:pt x="6071208" y="1075125"/>
                </a:cubicBezTo>
                <a:cubicBezTo>
                  <a:pt x="6129904" y="1098288"/>
                  <a:pt x="6188762" y="1120316"/>
                  <a:pt x="6247306" y="1144613"/>
                </a:cubicBezTo>
                <a:cubicBezTo>
                  <a:pt x="6284390" y="1161311"/>
                  <a:pt x="6318532" y="1185684"/>
                  <a:pt x="6339088" y="1233582"/>
                </a:cubicBezTo>
                <a:cubicBezTo>
                  <a:pt x="6242962" y="1250262"/>
                  <a:pt x="6151592" y="1266455"/>
                  <a:pt x="6060223" y="1282648"/>
                </a:cubicBezTo>
                <a:cubicBezTo>
                  <a:pt x="5779678" y="1330331"/>
                  <a:pt x="5499132" y="1378013"/>
                  <a:pt x="5218426" y="1426828"/>
                </a:cubicBezTo>
                <a:lnTo>
                  <a:pt x="4512306" y="1547739"/>
                </a:lnTo>
                <a:lnTo>
                  <a:pt x="4550218" y="1647927"/>
                </a:lnTo>
                <a:cubicBezTo>
                  <a:pt x="4583348" y="1800605"/>
                  <a:pt x="4606542" y="1956458"/>
                  <a:pt x="4620066" y="2112173"/>
                </a:cubicBezTo>
                <a:cubicBezTo>
                  <a:pt x="4631250" y="2240143"/>
                  <a:pt x="4674458" y="2347540"/>
                  <a:pt x="4773988" y="2425673"/>
                </a:cubicBezTo>
                <a:cubicBezTo>
                  <a:pt x="4829345" y="2469158"/>
                  <a:pt x="4893402" y="2507672"/>
                  <a:pt x="4959800" y="2530038"/>
                </a:cubicBezTo>
                <a:cubicBezTo>
                  <a:pt x="5130424" y="2587186"/>
                  <a:pt x="5251073" y="2695691"/>
                  <a:pt x="5328934" y="2854994"/>
                </a:cubicBezTo>
                <a:cubicBezTo>
                  <a:pt x="5414932" y="3030864"/>
                  <a:pt x="5503422" y="3205630"/>
                  <a:pt x="5584178" y="3383845"/>
                </a:cubicBezTo>
                <a:cubicBezTo>
                  <a:pt x="5684124" y="3604305"/>
                  <a:pt x="5741553" y="3833182"/>
                  <a:pt x="5701931" y="4079041"/>
                </a:cubicBezTo>
                <a:cubicBezTo>
                  <a:pt x="5669353" y="4281144"/>
                  <a:pt x="5702206" y="4478685"/>
                  <a:pt x="5769575" y="4668912"/>
                </a:cubicBezTo>
                <a:cubicBezTo>
                  <a:pt x="5876972" y="4972061"/>
                  <a:pt x="5986860" y="5274377"/>
                  <a:pt x="6105298" y="5573386"/>
                </a:cubicBezTo>
                <a:cubicBezTo>
                  <a:pt x="6169766" y="5736142"/>
                  <a:pt x="6211040" y="5898760"/>
                  <a:pt x="6177359" y="6072144"/>
                </a:cubicBezTo>
                <a:lnTo>
                  <a:pt x="6164145" y="6124557"/>
                </a:lnTo>
                <a:lnTo>
                  <a:pt x="1464684" y="6124557"/>
                </a:lnTo>
                <a:lnTo>
                  <a:pt x="1838456" y="5766927"/>
                </a:lnTo>
                <a:cubicBezTo>
                  <a:pt x="2199032" y="5403588"/>
                  <a:pt x="2544007" y="5024791"/>
                  <a:pt x="2896293" y="4653174"/>
                </a:cubicBezTo>
                <a:cubicBezTo>
                  <a:pt x="2954138" y="4592161"/>
                  <a:pt x="2961318" y="4522033"/>
                  <a:pt x="2933291" y="4448179"/>
                </a:cubicBezTo>
                <a:cubicBezTo>
                  <a:pt x="2915624" y="4401657"/>
                  <a:pt x="2892293" y="4355684"/>
                  <a:pt x="2863581" y="4315100"/>
                </a:cubicBezTo>
                <a:cubicBezTo>
                  <a:pt x="2798561" y="4223440"/>
                  <a:pt x="2714351" y="4169463"/>
                  <a:pt x="2594806" y="4198316"/>
                </a:cubicBezTo>
                <a:cubicBezTo>
                  <a:pt x="2542075" y="4211017"/>
                  <a:pt x="2488509" y="4219987"/>
                  <a:pt x="2435225" y="4230343"/>
                </a:cubicBezTo>
                <a:cubicBezTo>
                  <a:pt x="2338317" y="4249117"/>
                  <a:pt x="2241822" y="4270927"/>
                  <a:pt x="2144224" y="4285423"/>
                </a:cubicBezTo>
                <a:cubicBezTo>
                  <a:pt x="2061953" y="4297708"/>
                  <a:pt x="2020259" y="4272443"/>
                  <a:pt x="1990030" y="4194862"/>
                </a:cubicBezTo>
                <a:cubicBezTo>
                  <a:pt x="1971256" y="4146548"/>
                  <a:pt x="1954828" y="4095057"/>
                  <a:pt x="1950270" y="4043705"/>
                </a:cubicBezTo>
                <a:cubicBezTo>
                  <a:pt x="1942677" y="3959220"/>
                  <a:pt x="1916861" y="3903589"/>
                  <a:pt x="1820094" y="3897516"/>
                </a:cubicBezTo>
                <a:cubicBezTo>
                  <a:pt x="1776473" y="3894754"/>
                  <a:pt x="1761700" y="3858721"/>
                  <a:pt x="1782824" y="3815790"/>
                </a:cubicBezTo>
                <a:cubicBezTo>
                  <a:pt x="1797179" y="3786664"/>
                  <a:pt x="1811537" y="3757396"/>
                  <a:pt x="1827274" y="3725372"/>
                </a:cubicBezTo>
                <a:cubicBezTo>
                  <a:pt x="1809605" y="3715709"/>
                  <a:pt x="1794830" y="3706872"/>
                  <a:pt x="1779372" y="3699558"/>
                </a:cubicBezTo>
                <a:cubicBezTo>
                  <a:pt x="1654442" y="3639920"/>
                  <a:pt x="1653338" y="3639782"/>
                  <a:pt x="1671282" y="3501459"/>
                </a:cubicBezTo>
                <a:cubicBezTo>
                  <a:pt x="1675700" y="3467503"/>
                  <a:pt x="1664931" y="3453007"/>
                  <a:pt x="1634285" y="3441690"/>
                </a:cubicBezTo>
                <a:cubicBezTo>
                  <a:pt x="1581690" y="3422084"/>
                  <a:pt x="1529235" y="3401239"/>
                  <a:pt x="1479675" y="3375010"/>
                </a:cubicBezTo>
                <a:cubicBezTo>
                  <a:pt x="1394914" y="3330286"/>
                  <a:pt x="1377798" y="3283351"/>
                  <a:pt x="1411482" y="3193480"/>
                </a:cubicBezTo>
                <a:cubicBezTo>
                  <a:pt x="1428461" y="3148203"/>
                  <a:pt x="1447926" y="3103064"/>
                  <a:pt x="1472493" y="3061649"/>
                </a:cubicBezTo>
                <a:cubicBezTo>
                  <a:pt x="1595635" y="2853891"/>
                  <a:pt x="1639117" y="2628601"/>
                  <a:pt x="1620620" y="2390610"/>
                </a:cubicBezTo>
                <a:cubicBezTo>
                  <a:pt x="1598120" y="2100712"/>
                  <a:pt x="1624898" y="1817722"/>
                  <a:pt x="1717528" y="1540941"/>
                </a:cubicBezTo>
                <a:cubicBezTo>
                  <a:pt x="1731193" y="1500218"/>
                  <a:pt x="1732575" y="1452593"/>
                  <a:pt x="1728017" y="1409244"/>
                </a:cubicBezTo>
                <a:cubicBezTo>
                  <a:pt x="1720219" y="1335390"/>
                  <a:pt x="1719875" y="1287074"/>
                  <a:pt x="1738768" y="1249922"/>
                </a:cubicBezTo>
                <a:lnTo>
                  <a:pt x="1775106" y="1209557"/>
                </a:lnTo>
                <a:lnTo>
                  <a:pt x="1133646" y="901417"/>
                </a:lnTo>
                <a:cubicBezTo>
                  <a:pt x="804683" y="743721"/>
                  <a:pt x="475718" y="586025"/>
                  <a:pt x="146914" y="427195"/>
                </a:cubicBezTo>
                <a:cubicBezTo>
                  <a:pt x="114432" y="411136"/>
                  <a:pt x="81501" y="391551"/>
                  <a:pt x="52883" y="367943"/>
                </a:cubicBezTo>
                <a:cubicBezTo>
                  <a:pt x="32681" y="351286"/>
                  <a:pt x="17576" y="324934"/>
                  <a:pt x="0" y="302859"/>
                </a:cubicBezTo>
                <a:cubicBezTo>
                  <a:pt x="1394" y="299587"/>
                  <a:pt x="2785" y="296315"/>
                  <a:pt x="4176" y="293044"/>
                </a:cubicBezTo>
                <a:cubicBezTo>
                  <a:pt x="45013" y="289473"/>
                  <a:pt x="85083" y="284640"/>
                  <a:pt x="125920" y="281069"/>
                </a:cubicBezTo>
                <a:cubicBezTo>
                  <a:pt x="660766" y="232879"/>
                  <a:pt x="1195607" y="184689"/>
                  <a:pt x="1731688" y="134361"/>
                </a:cubicBezTo>
                <a:cubicBezTo>
                  <a:pt x="2054845" y="104143"/>
                  <a:pt x="2377389" y="71536"/>
                  <a:pt x="2699778" y="40055"/>
                </a:cubicBezTo>
                <a:cubicBezTo>
                  <a:pt x="2838558" y="26979"/>
                  <a:pt x="2977968" y="9370"/>
                  <a:pt x="3117955" y="1083"/>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10" name="그림 개체 틀 9">
            <a:extLst>
              <a:ext uri="{FF2B5EF4-FFF2-40B4-BE49-F238E27FC236}">
                <a16:creationId xmlns:a16="http://schemas.microsoft.com/office/drawing/2014/main" id="{28522DAF-F091-475D-9453-DFCEB7833B2B}"/>
              </a:ext>
            </a:extLst>
          </p:cNvPr>
          <p:cNvSpPr>
            <a:spLocks noGrp="1"/>
          </p:cNvSpPr>
          <p:nvPr>
            <p:ph type="pic" idx="14" hasCustomPrompt="1"/>
          </p:nvPr>
        </p:nvSpPr>
        <p:spPr>
          <a:xfrm>
            <a:off x="5362576" y="-1"/>
            <a:ext cx="6638925" cy="6858000"/>
          </a:xfrm>
          <a:custGeom>
            <a:avLst/>
            <a:gdLst>
              <a:gd name="connsiteX0" fmla="*/ 625981 w 6638925"/>
              <a:gd name="connsiteY0" fmla="*/ 1038225 h 6858000"/>
              <a:gd name="connsiteX1" fmla="*/ 1251962 w 6638925"/>
              <a:gd name="connsiteY1" fmla="*/ 1664206 h 6858000"/>
              <a:gd name="connsiteX2" fmla="*/ 1251962 w 6638925"/>
              <a:gd name="connsiteY2" fmla="*/ 6858000 h 6858000"/>
              <a:gd name="connsiteX3" fmla="*/ 0 w 6638925"/>
              <a:gd name="connsiteY3" fmla="*/ 6858000 h 6858000"/>
              <a:gd name="connsiteX4" fmla="*/ 0 w 6638925"/>
              <a:gd name="connsiteY4" fmla="*/ 1664206 h 6858000"/>
              <a:gd name="connsiteX5" fmla="*/ 625981 w 6638925"/>
              <a:gd name="connsiteY5" fmla="*/ 1038225 h 6858000"/>
              <a:gd name="connsiteX6" fmla="*/ 4681632 w 6638925"/>
              <a:gd name="connsiteY6" fmla="*/ 1038224 h 6858000"/>
              <a:gd name="connsiteX7" fmla="*/ 5307613 w 6638925"/>
              <a:gd name="connsiteY7" fmla="*/ 1664205 h 6858000"/>
              <a:gd name="connsiteX8" fmla="*/ 5307613 w 6638925"/>
              <a:gd name="connsiteY8" fmla="*/ 6857999 h 6858000"/>
              <a:gd name="connsiteX9" fmla="*/ 4055651 w 6638925"/>
              <a:gd name="connsiteY9" fmla="*/ 6857999 h 6858000"/>
              <a:gd name="connsiteX10" fmla="*/ 4055651 w 6638925"/>
              <a:gd name="connsiteY10" fmla="*/ 1664205 h 6858000"/>
              <a:gd name="connsiteX11" fmla="*/ 4681632 w 6638925"/>
              <a:gd name="connsiteY11" fmla="*/ 1038224 h 6858000"/>
              <a:gd name="connsiteX12" fmla="*/ 3350320 w 6638925"/>
              <a:gd name="connsiteY12" fmla="*/ 171448 h 6858000"/>
              <a:gd name="connsiteX13" fmla="*/ 3976301 w 6638925"/>
              <a:gd name="connsiteY13" fmla="*/ 797429 h 6858000"/>
              <a:gd name="connsiteX14" fmla="*/ 3976301 w 6638925"/>
              <a:gd name="connsiteY14" fmla="*/ 6857999 h 6858000"/>
              <a:gd name="connsiteX15" fmla="*/ 2724339 w 6638925"/>
              <a:gd name="connsiteY15" fmla="*/ 6857999 h 6858000"/>
              <a:gd name="connsiteX16" fmla="*/ 2724339 w 6638925"/>
              <a:gd name="connsiteY16" fmla="*/ 797429 h 6858000"/>
              <a:gd name="connsiteX17" fmla="*/ 3350320 w 6638925"/>
              <a:gd name="connsiteY17" fmla="*/ 171448 h 6858000"/>
              <a:gd name="connsiteX18" fmla="*/ 5386963 w 6638925"/>
              <a:gd name="connsiteY18" fmla="*/ 0 h 6858000"/>
              <a:gd name="connsiteX19" fmla="*/ 6638925 w 6638925"/>
              <a:gd name="connsiteY19" fmla="*/ 0 h 6858000"/>
              <a:gd name="connsiteX20" fmla="*/ 6638925 w 6638925"/>
              <a:gd name="connsiteY20" fmla="*/ 5798629 h 6858000"/>
              <a:gd name="connsiteX21" fmla="*/ 6012944 w 6638925"/>
              <a:gd name="connsiteY21" fmla="*/ 6424610 h 6858000"/>
              <a:gd name="connsiteX22" fmla="*/ 5386963 w 6638925"/>
              <a:gd name="connsiteY22" fmla="*/ 5798629 h 6858000"/>
              <a:gd name="connsiteX23" fmla="*/ 1393027 w 6638925"/>
              <a:gd name="connsiteY23" fmla="*/ 0 h 6858000"/>
              <a:gd name="connsiteX24" fmla="*/ 2644989 w 6638925"/>
              <a:gd name="connsiteY24" fmla="*/ 0 h 6858000"/>
              <a:gd name="connsiteX25" fmla="*/ 2644989 w 6638925"/>
              <a:gd name="connsiteY25" fmla="*/ 5193794 h 6858000"/>
              <a:gd name="connsiteX26" fmla="*/ 2019008 w 6638925"/>
              <a:gd name="connsiteY26" fmla="*/ 5819775 h 6858000"/>
              <a:gd name="connsiteX27" fmla="*/ 1393027 w 6638925"/>
              <a:gd name="connsiteY27" fmla="*/ 51937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638925" h="6858000">
                <a:moveTo>
                  <a:pt x="625981" y="1038225"/>
                </a:moveTo>
                <a:cubicBezTo>
                  <a:pt x="971701" y="1038225"/>
                  <a:pt x="1251962" y="1318486"/>
                  <a:pt x="1251962" y="1664206"/>
                </a:cubicBezTo>
                <a:lnTo>
                  <a:pt x="1251962" y="6858000"/>
                </a:lnTo>
                <a:lnTo>
                  <a:pt x="0" y="6858000"/>
                </a:lnTo>
                <a:lnTo>
                  <a:pt x="0" y="1664206"/>
                </a:lnTo>
                <a:cubicBezTo>
                  <a:pt x="0" y="1318486"/>
                  <a:pt x="280261" y="1038225"/>
                  <a:pt x="625981" y="1038225"/>
                </a:cubicBezTo>
                <a:close/>
                <a:moveTo>
                  <a:pt x="4681632" y="1038224"/>
                </a:moveTo>
                <a:cubicBezTo>
                  <a:pt x="5027352" y="1038224"/>
                  <a:pt x="5307613" y="1318485"/>
                  <a:pt x="5307613" y="1664205"/>
                </a:cubicBezTo>
                <a:lnTo>
                  <a:pt x="5307613" y="6857999"/>
                </a:lnTo>
                <a:lnTo>
                  <a:pt x="4055651" y="6857999"/>
                </a:lnTo>
                <a:lnTo>
                  <a:pt x="4055651" y="1664205"/>
                </a:lnTo>
                <a:cubicBezTo>
                  <a:pt x="4055651" y="1318485"/>
                  <a:pt x="4335912" y="1038224"/>
                  <a:pt x="4681632" y="1038224"/>
                </a:cubicBezTo>
                <a:close/>
                <a:moveTo>
                  <a:pt x="3350320" y="171448"/>
                </a:moveTo>
                <a:cubicBezTo>
                  <a:pt x="3696040" y="171448"/>
                  <a:pt x="3976301" y="451709"/>
                  <a:pt x="3976301" y="797429"/>
                </a:cubicBezTo>
                <a:lnTo>
                  <a:pt x="3976301" y="6857999"/>
                </a:lnTo>
                <a:lnTo>
                  <a:pt x="2724339" y="6857999"/>
                </a:lnTo>
                <a:lnTo>
                  <a:pt x="2724339" y="797429"/>
                </a:lnTo>
                <a:cubicBezTo>
                  <a:pt x="2724339" y="451709"/>
                  <a:pt x="3004600" y="171448"/>
                  <a:pt x="3350320" y="171448"/>
                </a:cubicBezTo>
                <a:close/>
                <a:moveTo>
                  <a:pt x="5386963" y="0"/>
                </a:moveTo>
                <a:lnTo>
                  <a:pt x="6638925" y="0"/>
                </a:lnTo>
                <a:lnTo>
                  <a:pt x="6638925" y="5798629"/>
                </a:lnTo>
                <a:cubicBezTo>
                  <a:pt x="6638925" y="6144349"/>
                  <a:pt x="6358664" y="6424610"/>
                  <a:pt x="6012944" y="6424610"/>
                </a:cubicBezTo>
                <a:cubicBezTo>
                  <a:pt x="5667224" y="6424610"/>
                  <a:pt x="5386963" y="6144349"/>
                  <a:pt x="5386963" y="5798629"/>
                </a:cubicBezTo>
                <a:close/>
                <a:moveTo>
                  <a:pt x="1393027" y="0"/>
                </a:moveTo>
                <a:lnTo>
                  <a:pt x="2644989" y="0"/>
                </a:lnTo>
                <a:lnTo>
                  <a:pt x="2644989" y="5193794"/>
                </a:lnTo>
                <a:cubicBezTo>
                  <a:pt x="2644989" y="5539514"/>
                  <a:pt x="2364728" y="5819775"/>
                  <a:pt x="2019008" y="5819775"/>
                </a:cubicBezTo>
                <a:cubicBezTo>
                  <a:pt x="1673288" y="5819775"/>
                  <a:pt x="1393027" y="5539514"/>
                  <a:pt x="1393027" y="5193794"/>
                </a:cubicBezTo>
                <a:close/>
              </a:path>
            </a:pathLst>
          </a:custGeom>
          <a:solidFill>
            <a:schemeClr val="bg1">
              <a:lumMod val="95000"/>
            </a:schemeClr>
          </a:solidFill>
          <a:ln w="381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9" name="자유형: 도형 8">
            <a:extLst>
              <a:ext uri="{FF2B5EF4-FFF2-40B4-BE49-F238E27FC236}">
                <a16:creationId xmlns:a16="http://schemas.microsoft.com/office/drawing/2014/main" id="{E50F7605-A96E-467B-B520-710A70E7719F}"/>
              </a:ext>
            </a:extLst>
          </p:cNvPr>
          <p:cNvSpPr/>
          <p:nvPr userDrawn="1"/>
        </p:nvSpPr>
        <p:spPr>
          <a:xfrm>
            <a:off x="0" y="-1"/>
            <a:ext cx="4617008" cy="6508888"/>
          </a:xfrm>
          <a:custGeom>
            <a:avLst/>
            <a:gdLst>
              <a:gd name="connsiteX0" fmla="*/ 1362564 w 4617008"/>
              <a:gd name="connsiteY0" fmla="*/ 0 h 6508888"/>
              <a:gd name="connsiteX1" fmla="*/ 4617008 w 4617008"/>
              <a:gd name="connsiteY1" fmla="*/ 3254444 h 6508888"/>
              <a:gd name="connsiteX2" fmla="*/ 1362564 w 4617008"/>
              <a:gd name="connsiteY2" fmla="*/ 6508888 h 6508888"/>
              <a:gd name="connsiteX3" fmla="*/ 95788 w 4617008"/>
              <a:gd name="connsiteY3" fmla="*/ 6253138 h 6508888"/>
              <a:gd name="connsiteX4" fmla="*/ 0 w 4617008"/>
              <a:gd name="connsiteY4" fmla="*/ 6206995 h 6508888"/>
              <a:gd name="connsiteX5" fmla="*/ 0 w 4617008"/>
              <a:gd name="connsiteY5" fmla="*/ 301894 h 6508888"/>
              <a:gd name="connsiteX6" fmla="*/ 95788 w 4617008"/>
              <a:gd name="connsiteY6" fmla="*/ 255750 h 6508888"/>
              <a:gd name="connsiteX7" fmla="*/ 1362564 w 4617008"/>
              <a:gd name="connsiteY7" fmla="*/ 0 h 650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17008" h="6508888">
                <a:moveTo>
                  <a:pt x="1362564" y="0"/>
                </a:moveTo>
                <a:cubicBezTo>
                  <a:pt x="3159944" y="0"/>
                  <a:pt x="4617008" y="1457064"/>
                  <a:pt x="4617008" y="3254444"/>
                </a:cubicBezTo>
                <a:cubicBezTo>
                  <a:pt x="4617008" y="5051824"/>
                  <a:pt x="3159944" y="6508888"/>
                  <a:pt x="1362564" y="6508888"/>
                </a:cubicBezTo>
                <a:cubicBezTo>
                  <a:pt x="913219" y="6508888"/>
                  <a:pt x="485144" y="6417822"/>
                  <a:pt x="95788" y="6253138"/>
                </a:cubicBezTo>
                <a:lnTo>
                  <a:pt x="0" y="6206995"/>
                </a:lnTo>
                <a:lnTo>
                  <a:pt x="0" y="301894"/>
                </a:lnTo>
                <a:lnTo>
                  <a:pt x="95788" y="255750"/>
                </a:lnTo>
                <a:cubicBezTo>
                  <a:pt x="485144" y="91067"/>
                  <a:pt x="913219" y="0"/>
                  <a:pt x="136256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10" name="그림 개체 틀 9">
            <a:extLst>
              <a:ext uri="{FF2B5EF4-FFF2-40B4-BE49-F238E27FC236}">
                <a16:creationId xmlns:a16="http://schemas.microsoft.com/office/drawing/2014/main" id="{91D29CCD-1DCA-47D5-9788-AF0BC62CC34D}"/>
              </a:ext>
            </a:extLst>
          </p:cNvPr>
          <p:cNvSpPr>
            <a:spLocks noGrp="1"/>
          </p:cNvSpPr>
          <p:nvPr>
            <p:ph type="pic" idx="11" hasCustomPrompt="1"/>
          </p:nvPr>
        </p:nvSpPr>
        <p:spPr>
          <a:xfrm>
            <a:off x="0" y="388656"/>
            <a:ext cx="4494364" cy="6469344"/>
          </a:xfrm>
          <a:custGeom>
            <a:avLst/>
            <a:gdLst>
              <a:gd name="connsiteX0" fmla="*/ 1149249 w 4494364"/>
              <a:gd name="connsiteY0" fmla="*/ 0 h 6469344"/>
              <a:gd name="connsiteX1" fmla="*/ 4494364 w 4494364"/>
              <a:gd name="connsiteY1" fmla="*/ 3345115 h 6469344"/>
              <a:gd name="connsiteX2" fmla="*/ 2451319 w 4494364"/>
              <a:gd name="connsiteY2" fmla="*/ 6427355 h 6469344"/>
              <a:gd name="connsiteX3" fmla="*/ 2344823 w 4494364"/>
              <a:gd name="connsiteY3" fmla="*/ 6469344 h 6469344"/>
              <a:gd name="connsiteX4" fmla="*/ 0 w 4494364"/>
              <a:gd name="connsiteY4" fmla="*/ 6469344 h 6469344"/>
              <a:gd name="connsiteX5" fmla="*/ 0 w 4494364"/>
              <a:gd name="connsiteY5" fmla="*/ 202672 h 6469344"/>
              <a:gd name="connsiteX6" fmla="*/ 154514 w 4494364"/>
              <a:gd name="connsiteY6" fmla="*/ 150390 h 6469344"/>
              <a:gd name="connsiteX7" fmla="*/ 1149249 w 4494364"/>
              <a:gd name="connsiteY7" fmla="*/ 0 h 646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4364" h="6469344">
                <a:moveTo>
                  <a:pt x="1149249" y="0"/>
                </a:moveTo>
                <a:cubicBezTo>
                  <a:pt x="2996705" y="0"/>
                  <a:pt x="4494364" y="1497659"/>
                  <a:pt x="4494364" y="3345115"/>
                </a:cubicBezTo>
                <a:cubicBezTo>
                  <a:pt x="4494364" y="4730707"/>
                  <a:pt x="3651931" y="5919538"/>
                  <a:pt x="2451319" y="6427355"/>
                </a:cubicBezTo>
                <a:lnTo>
                  <a:pt x="2344823" y="6469344"/>
                </a:lnTo>
                <a:lnTo>
                  <a:pt x="0" y="6469344"/>
                </a:lnTo>
                <a:lnTo>
                  <a:pt x="0" y="202672"/>
                </a:lnTo>
                <a:lnTo>
                  <a:pt x="154514" y="150390"/>
                </a:lnTo>
                <a:cubicBezTo>
                  <a:pt x="468751" y="52652"/>
                  <a:pt x="802851" y="0"/>
                  <a:pt x="1149249" y="0"/>
                </a:cubicBezTo>
                <a:close/>
              </a:path>
            </a:pathLst>
          </a:custGeom>
          <a:solidFill>
            <a:schemeClr val="bg1">
              <a:lumMod val="95000"/>
            </a:schemeClr>
          </a:solidFill>
          <a:ln w="381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7"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mailto:imrulishu@gmail.co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BC3F2B27-6BC1-4CFD-852E-FFA8E9454EF4}"/>
              </a:ext>
            </a:extLst>
          </p:cNvPr>
          <p:cNvSpPr txBox="1"/>
          <p:nvPr/>
        </p:nvSpPr>
        <p:spPr>
          <a:xfrm>
            <a:off x="6058337" y="3695382"/>
            <a:ext cx="5271418" cy="666977"/>
          </a:xfrm>
          <a:prstGeom prst="rect">
            <a:avLst/>
          </a:prstGeom>
          <a:noFill/>
        </p:spPr>
        <p:txBody>
          <a:bodyPr wrap="square" rtlCol="0" anchor="ctr">
            <a:spAutoFit/>
          </a:bodyPr>
          <a:lstStyle/>
          <a:p>
            <a:pPr algn="r"/>
            <a:r>
              <a:rPr lang="en-MY" altLang="ko-KR" sz="1867" dirty="0">
                <a:cs typeface="Arial" pitchFamily="34" charset="0"/>
              </a:rPr>
              <a:t>WQD7001 Principle of Data Science </a:t>
            </a:r>
          </a:p>
          <a:p>
            <a:pPr algn="r"/>
            <a:r>
              <a:rPr lang="en-MY" altLang="ko-KR" sz="1867" dirty="0">
                <a:cs typeface="Arial" pitchFamily="34" charset="0"/>
              </a:rPr>
              <a:t>Group 11</a:t>
            </a:r>
            <a:endParaRPr lang="ko-KR" altLang="en-US" sz="1867" dirty="0">
              <a:cs typeface="Arial" pitchFamily="34" charset="0"/>
            </a:endParaRPr>
          </a:p>
        </p:txBody>
      </p:sp>
      <p:sp>
        <p:nvSpPr>
          <p:cNvPr id="25" name="TextBox 24">
            <a:extLst>
              <a:ext uri="{FF2B5EF4-FFF2-40B4-BE49-F238E27FC236}">
                <a16:creationId xmlns:a16="http://schemas.microsoft.com/office/drawing/2014/main" id="{0B1D812C-D782-491B-936F-87486118A9FD}"/>
              </a:ext>
            </a:extLst>
          </p:cNvPr>
          <p:cNvSpPr txBox="1"/>
          <p:nvPr/>
        </p:nvSpPr>
        <p:spPr>
          <a:xfrm>
            <a:off x="5047904" y="1265512"/>
            <a:ext cx="6281851" cy="2308324"/>
          </a:xfrm>
          <a:prstGeom prst="rect">
            <a:avLst/>
          </a:prstGeom>
          <a:noFill/>
        </p:spPr>
        <p:txBody>
          <a:bodyPr wrap="square" rtlCol="0" anchor="ctr">
            <a:spAutoFit/>
          </a:bodyPr>
          <a:lstStyle/>
          <a:p>
            <a:pPr algn="r"/>
            <a:r>
              <a:rPr lang="en-US" altLang="ko-KR" sz="4800" dirty="0">
                <a:solidFill>
                  <a:schemeClr val="accent2"/>
                </a:solidFill>
                <a:cs typeface="Arial" pitchFamily="34" charset="0"/>
              </a:rPr>
              <a:t>Recommendation System for Disney+ Shows and Movies</a:t>
            </a:r>
          </a:p>
        </p:txBody>
      </p:sp>
      <p:graphicFrame>
        <p:nvGraphicFramePr>
          <p:cNvPr id="51" name="Table 51">
            <a:extLst>
              <a:ext uri="{FF2B5EF4-FFF2-40B4-BE49-F238E27FC236}">
                <a16:creationId xmlns:a16="http://schemas.microsoft.com/office/drawing/2014/main" id="{FB6602F9-FBF8-5EAB-A376-71971C8ACECD}"/>
              </a:ext>
            </a:extLst>
          </p:cNvPr>
          <p:cNvGraphicFramePr>
            <a:graphicFrameLocks noGrp="1"/>
          </p:cNvGraphicFramePr>
          <p:nvPr>
            <p:extLst>
              <p:ext uri="{D42A27DB-BD31-4B8C-83A1-F6EECF244321}">
                <p14:modId xmlns:p14="http://schemas.microsoft.com/office/powerpoint/2010/main" val="3806546539"/>
              </p:ext>
            </p:extLst>
          </p:nvPr>
        </p:nvGraphicFramePr>
        <p:xfrm>
          <a:off x="5445276" y="4619613"/>
          <a:ext cx="5810047" cy="1676400"/>
        </p:xfrm>
        <a:graphic>
          <a:graphicData uri="http://schemas.openxmlformats.org/drawingml/2006/table">
            <a:tbl>
              <a:tblPr firstRow="1" bandRow="1">
                <a:tableStyleId>{5C22544A-7EE6-4342-B048-85BDC9FD1C3A}</a:tableStyleId>
              </a:tblPr>
              <a:tblGrid>
                <a:gridCol w="2731161">
                  <a:extLst>
                    <a:ext uri="{9D8B030D-6E8A-4147-A177-3AD203B41FA5}">
                      <a16:colId xmlns:a16="http://schemas.microsoft.com/office/drawing/2014/main" val="3031299060"/>
                    </a:ext>
                  </a:extLst>
                </a:gridCol>
                <a:gridCol w="1201479">
                  <a:extLst>
                    <a:ext uri="{9D8B030D-6E8A-4147-A177-3AD203B41FA5}">
                      <a16:colId xmlns:a16="http://schemas.microsoft.com/office/drawing/2014/main" val="88108585"/>
                    </a:ext>
                  </a:extLst>
                </a:gridCol>
                <a:gridCol w="1877407">
                  <a:extLst>
                    <a:ext uri="{9D8B030D-6E8A-4147-A177-3AD203B41FA5}">
                      <a16:colId xmlns:a16="http://schemas.microsoft.com/office/drawing/2014/main" val="1007631534"/>
                    </a:ext>
                  </a:extLst>
                </a:gridCol>
              </a:tblGrid>
              <a:tr h="324000">
                <a:tc>
                  <a:txBody>
                    <a:bodyPr/>
                    <a:lstStyle/>
                    <a:p>
                      <a:r>
                        <a:rPr lang="en-MY" sz="1600" b="0" dirty="0">
                          <a:solidFill>
                            <a:schemeClr val="bg1"/>
                          </a:solidFill>
                        </a:rPr>
                        <a:t>Name</a:t>
                      </a:r>
                    </a:p>
                  </a:txBody>
                  <a:tcPr/>
                </a:tc>
                <a:tc>
                  <a:txBody>
                    <a:bodyPr/>
                    <a:lstStyle/>
                    <a:p>
                      <a:r>
                        <a:rPr lang="en-MY" sz="1600" b="0" dirty="0">
                          <a:solidFill>
                            <a:schemeClr val="bg1"/>
                          </a:solidFill>
                        </a:rPr>
                        <a:t>Matric ID</a:t>
                      </a:r>
                    </a:p>
                  </a:txBody>
                  <a:tcPr/>
                </a:tc>
                <a:tc>
                  <a:txBody>
                    <a:bodyPr/>
                    <a:lstStyle/>
                    <a:p>
                      <a:r>
                        <a:rPr lang="en-MY" sz="1600" b="0" dirty="0">
                          <a:solidFill>
                            <a:schemeClr val="bg1"/>
                          </a:solidFill>
                        </a:rPr>
                        <a:t>Role</a:t>
                      </a:r>
                    </a:p>
                  </a:txBody>
                  <a:tcPr/>
                </a:tc>
                <a:extLst>
                  <a:ext uri="{0D108BD9-81ED-4DB2-BD59-A6C34878D82A}">
                    <a16:rowId xmlns:a16="http://schemas.microsoft.com/office/drawing/2014/main" val="3926778310"/>
                  </a:ext>
                </a:extLst>
              </a:tr>
              <a:tr h="324000">
                <a:tc>
                  <a:txBody>
                    <a:bodyPr/>
                    <a:lstStyle/>
                    <a:p>
                      <a:r>
                        <a:rPr lang="en-MY" sz="1600" dirty="0">
                          <a:solidFill>
                            <a:schemeClr val="tx1"/>
                          </a:solidFill>
                        </a:rPr>
                        <a:t>Nasir Uddin Ahmed</a:t>
                      </a:r>
                    </a:p>
                  </a:txBody>
                  <a:tcPr/>
                </a:tc>
                <a:tc>
                  <a:txBody>
                    <a:bodyPr/>
                    <a:lstStyle/>
                    <a:p>
                      <a:r>
                        <a:rPr lang="en-MY" sz="1600" dirty="0">
                          <a:solidFill>
                            <a:schemeClr val="tx1"/>
                          </a:solidFill>
                        </a:rPr>
                        <a:t>S2015449</a:t>
                      </a:r>
                    </a:p>
                  </a:txBody>
                  <a:tcPr/>
                </a:tc>
                <a:tc>
                  <a:txBody>
                    <a:bodyPr/>
                    <a:lstStyle/>
                    <a:p>
                      <a:r>
                        <a:rPr lang="en-MY" sz="1600" dirty="0">
                          <a:solidFill>
                            <a:schemeClr val="tx1"/>
                          </a:solidFill>
                        </a:rPr>
                        <a:t>Leader, Detective</a:t>
                      </a:r>
                    </a:p>
                  </a:txBody>
                  <a:tcPr/>
                </a:tc>
                <a:extLst>
                  <a:ext uri="{0D108BD9-81ED-4DB2-BD59-A6C34878D82A}">
                    <a16:rowId xmlns:a16="http://schemas.microsoft.com/office/drawing/2014/main" val="1868537660"/>
                  </a:ext>
                </a:extLst>
              </a:tr>
              <a:tr h="324000">
                <a:tc>
                  <a:txBody>
                    <a:bodyPr/>
                    <a:lstStyle/>
                    <a:p>
                      <a:r>
                        <a:rPr lang="en-MY" sz="1600" dirty="0">
                          <a:solidFill>
                            <a:schemeClr val="tx1"/>
                          </a:solidFill>
                        </a:rPr>
                        <a:t>Muhammad Shahzad Rafiq</a:t>
                      </a:r>
                    </a:p>
                  </a:txBody>
                  <a:tcPr/>
                </a:tc>
                <a:tc>
                  <a:txBody>
                    <a:bodyPr/>
                    <a:lstStyle/>
                    <a:p>
                      <a:r>
                        <a:rPr lang="en-MY" sz="1600" dirty="0">
                          <a:solidFill>
                            <a:schemeClr val="tx1"/>
                          </a:solidFill>
                        </a:rPr>
                        <a:t>S2150889</a:t>
                      </a:r>
                    </a:p>
                  </a:txBody>
                  <a:tcPr/>
                </a:tc>
                <a:tc>
                  <a:txBody>
                    <a:bodyPr/>
                    <a:lstStyle/>
                    <a:p>
                      <a:r>
                        <a:rPr lang="en-MY" sz="1600" dirty="0">
                          <a:solidFill>
                            <a:schemeClr val="tx1"/>
                          </a:solidFill>
                        </a:rPr>
                        <a:t>Maker</a:t>
                      </a:r>
                    </a:p>
                  </a:txBody>
                  <a:tcPr/>
                </a:tc>
                <a:extLst>
                  <a:ext uri="{0D108BD9-81ED-4DB2-BD59-A6C34878D82A}">
                    <a16:rowId xmlns:a16="http://schemas.microsoft.com/office/drawing/2014/main" val="174104813"/>
                  </a:ext>
                </a:extLst>
              </a:tr>
              <a:tr h="324000">
                <a:tc>
                  <a:txBody>
                    <a:bodyPr/>
                    <a:lstStyle/>
                    <a:p>
                      <a:r>
                        <a:rPr lang="en-MY" sz="1600" dirty="0" err="1">
                          <a:solidFill>
                            <a:schemeClr val="tx1"/>
                          </a:solidFill>
                        </a:rPr>
                        <a:t>Qixiang</a:t>
                      </a:r>
                      <a:r>
                        <a:rPr lang="en-MY" sz="1600" dirty="0">
                          <a:solidFill>
                            <a:schemeClr val="tx1"/>
                          </a:solidFill>
                        </a:rPr>
                        <a:t> Yin</a:t>
                      </a:r>
                    </a:p>
                  </a:txBody>
                  <a:tcPr/>
                </a:tc>
                <a:tc>
                  <a:txBody>
                    <a:bodyPr/>
                    <a:lstStyle/>
                    <a:p>
                      <a:r>
                        <a:rPr lang="en-MY" sz="1600" dirty="0">
                          <a:solidFill>
                            <a:schemeClr val="tx1"/>
                          </a:solidFill>
                        </a:rPr>
                        <a:t>S2150692</a:t>
                      </a:r>
                    </a:p>
                  </a:txBody>
                  <a:tcPr/>
                </a:tc>
                <a:tc>
                  <a:txBody>
                    <a:bodyPr/>
                    <a:lstStyle/>
                    <a:p>
                      <a:r>
                        <a:rPr lang="en-MY" sz="1600" dirty="0">
                          <a:solidFill>
                            <a:schemeClr val="tx1"/>
                          </a:solidFill>
                        </a:rPr>
                        <a:t>Oracle</a:t>
                      </a:r>
                    </a:p>
                  </a:txBody>
                  <a:tcPr/>
                </a:tc>
                <a:extLst>
                  <a:ext uri="{0D108BD9-81ED-4DB2-BD59-A6C34878D82A}">
                    <a16:rowId xmlns:a16="http://schemas.microsoft.com/office/drawing/2014/main" val="2215151443"/>
                  </a:ext>
                </a:extLst>
              </a:tr>
              <a:tr h="324000">
                <a:tc>
                  <a:txBody>
                    <a:bodyPr/>
                    <a:lstStyle/>
                    <a:p>
                      <a:r>
                        <a:rPr lang="en-MY" sz="1600" dirty="0">
                          <a:solidFill>
                            <a:schemeClr val="tx1"/>
                          </a:solidFill>
                        </a:rPr>
                        <a:t>Low Boon Kiat</a:t>
                      </a:r>
                    </a:p>
                  </a:txBody>
                  <a:tcPr/>
                </a:tc>
                <a:tc>
                  <a:txBody>
                    <a:bodyPr/>
                    <a:lstStyle/>
                    <a:p>
                      <a:r>
                        <a:rPr lang="en-MY" sz="1600" dirty="0">
                          <a:solidFill>
                            <a:schemeClr val="tx1"/>
                          </a:solidFill>
                        </a:rPr>
                        <a:t>17138399</a:t>
                      </a:r>
                    </a:p>
                  </a:txBody>
                  <a:tcPr/>
                </a:tc>
                <a:tc>
                  <a:txBody>
                    <a:bodyPr/>
                    <a:lstStyle/>
                    <a:p>
                      <a:r>
                        <a:rPr lang="en-MY" sz="1600" dirty="0">
                          <a:solidFill>
                            <a:schemeClr val="tx1"/>
                          </a:solidFill>
                        </a:rPr>
                        <a:t>Presenter</a:t>
                      </a:r>
                    </a:p>
                  </a:txBody>
                  <a:tcPr/>
                </a:tc>
                <a:extLst>
                  <a:ext uri="{0D108BD9-81ED-4DB2-BD59-A6C34878D82A}">
                    <a16:rowId xmlns:a16="http://schemas.microsoft.com/office/drawing/2014/main" val="3246541683"/>
                  </a:ext>
                </a:extLst>
              </a:tr>
            </a:tbl>
          </a:graphicData>
        </a:graphic>
      </p:graphicFrame>
      <p:pic>
        <p:nvPicPr>
          <p:cNvPr id="53" name="Picture 52">
            <a:extLst>
              <a:ext uri="{FF2B5EF4-FFF2-40B4-BE49-F238E27FC236}">
                <a16:creationId xmlns:a16="http://schemas.microsoft.com/office/drawing/2014/main" id="{A1677AFF-C694-46D4-CCCD-277C886A7A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5974" y="628191"/>
            <a:ext cx="1809350" cy="568739"/>
          </a:xfrm>
          <a:prstGeom prst="rect">
            <a:avLst/>
          </a:prstGeom>
        </p:spPr>
      </p:pic>
      <p:pic>
        <p:nvPicPr>
          <p:cNvPr id="9" name="Picture Placeholder 8">
            <a:extLst>
              <a:ext uri="{FF2B5EF4-FFF2-40B4-BE49-F238E27FC236}">
                <a16:creationId xmlns:a16="http://schemas.microsoft.com/office/drawing/2014/main" id="{8AA29801-B261-00BA-3ABF-C4070C4DC98F}"/>
              </a:ext>
            </a:extLst>
          </p:cNvPr>
          <p:cNvPicPr>
            <a:picLocks noGrp="1" noChangeAspect="1"/>
          </p:cNvPicPr>
          <p:nvPr>
            <p:ph type="pic" idx="11"/>
          </p:nvPr>
        </p:nvPicPr>
        <p:blipFill>
          <a:blip r:embed="rId3">
            <a:extLst>
              <a:ext uri="{28A0092B-C50C-407E-A947-70E740481C1C}">
                <a14:useLocalDpi xmlns:a14="http://schemas.microsoft.com/office/drawing/2010/main" val="0"/>
              </a:ext>
            </a:extLst>
          </a:blip>
          <a:srcRect l="30461" r="30461"/>
          <a:stretch>
            <a:fillRect/>
          </a:stretch>
        </p:blipFill>
        <p:spPr>
          <a:xfrm>
            <a:off x="0" y="69580"/>
            <a:ext cx="4716031" cy="6788420"/>
          </a:xfrm>
        </p:spPr>
      </p:pic>
    </p:spTree>
    <p:extLst>
      <p:ext uri="{BB962C8B-B14F-4D97-AF65-F5344CB8AC3E}">
        <p14:creationId xmlns:p14="http://schemas.microsoft.com/office/powerpoint/2010/main" val="1767432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B9F0B2-CA37-FF72-B7D8-BE06A5F0F373}"/>
              </a:ext>
            </a:extLst>
          </p:cNvPr>
          <p:cNvSpPr/>
          <p:nvPr/>
        </p:nvSpPr>
        <p:spPr>
          <a:xfrm>
            <a:off x="609600" y="928963"/>
            <a:ext cx="10246648" cy="45719"/>
          </a:xfrm>
          <a:prstGeom prst="rect">
            <a:avLst/>
          </a:prstGeom>
          <a:solidFill>
            <a:srgbClr val="3E4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Rectangle 15">
            <a:extLst>
              <a:ext uri="{FF2B5EF4-FFF2-40B4-BE49-F238E27FC236}">
                <a16:creationId xmlns:a16="http://schemas.microsoft.com/office/drawing/2014/main" id="{FB6F43D6-6DA6-4235-41B8-0802FFF990AC}"/>
              </a:ext>
            </a:extLst>
          </p:cNvPr>
          <p:cNvSpPr/>
          <p:nvPr/>
        </p:nvSpPr>
        <p:spPr>
          <a:xfrm>
            <a:off x="10856248" y="929243"/>
            <a:ext cx="726152"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Google Shape;613;p52">
            <a:extLst>
              <a:ext uri="{FF2B5EF4-FFF2-40B4-BE49-F238E27FC236}">
                <a16:creationId xmlns:a16="http://schemas.microsoft.com/office/drawing/2014/main" id="{9FFF17F6-5A4A-1B9D-DA5F-133ED9302EE9}"/>
              </a:ext>
            </a:extLst>
          </p:cNvPr>
          <p:cNvSpPr txBox="1">
            <a:spLocks/>
          </p:cNvSpPr>
          <p:nvPr/>
        </p:nvSpPr>
        <p:spPr>
          <a:xfrm>
            <a:off x="609600" y="356616"/>
            <a:ext cx="10787270"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4000" b="1" i="0" u="none" strike="noStrike" kern="0" cap="none" spc="0" normalizeH="0" baseline="0" noProof="0" dirty="0">
                <a:ln>
                  <a:noFill/>
                </a:ln>
                <a:solidFill>
                  <a:srgbClr val="3E4095"/>
                </a:solidFill>
                <a:effectLst/>
                <a:uLnTx/>
                <a:uFillTx/>
                <a:latin typeface="Arial"/>
                <a:cs typeface="Arial"/>
                <a:sym typeface="Arial"/>
              </a:rPr>
              <a:t>Deployment</a:t>
            </a:r>
          </a:p>
        </p:txBody>
      </p:sp>
      <p:grpSp>
        <p:nvGrpSpPr>
          <p:cNvPr id="22" name="Group 21">
            <a:extLst>
              <a:ext uri="{FF2B5EF4-FFF2-40B4-BE49-F238E27FC236}">
                <a16:creationId xmlns:a16="http://schemas.microsoft.com/office/drawing/2014/main" id="{F9E1F254-C371-EF13-B7E8-D7FC72AE567D}"/>
              </a:ext>
            </a:extLst>
          </p:cNvPr>
          <p:cNvGrpSpPr/>
          <p:nvPr/>
        </p:nvGrpSpPr>
        <p:grpSpPr>
          <a:xfrm>
            <a:off x="5432515" y="1200703"/>
            <a:ext cx="6149885" cy="5193644"/>
            <a:chOff x="4834606" y="1392288"/>
            <a:chExt cx="5267337" cy="4448323"/>
          </a:xfrm>
        </p:grpSpPr>
        <p:pic>
          <p:nvPicPr>
            <p:cNvPr id="19" name="Picture 18">
              <a:extLst>
                <a:ext uri="{FF2B5EF4-FFF2-40B4-BE49-F238E27FC236}">
                  <a16:creationId xmlns:a16="http://schemas.microsoft.com/office/drawing/2014/main" id="{D805793F-FB88-6F87-9C0B-FF449B3BB34B}"/>
                </a:ext>
              </a:extLst>
            </p:cNvPr>
            <p:cNvPicPr>
              <a:picLocks noChangeAspect="1"/>
            </p:cNvPicPr>
            <p:nvPr/>
          </p:nvPicPr>
          <p:blipFill rotWithShape="1">
            <a:blip r:embed="rId2"/>
            <a:srcRect r="19163"/>
            <a:stretch/>
          </p:blipFill>
          <p:spPr>
            <a:xfrm>
              <a:off x="4834606" y="1392288"/>
              <a:ext cx="5267335" cy="2829448"/>
            </a:xfrm>
            <a:prstGeom prst="rect">
              <a:avLst/>
            </a:prstGeom>
          </p:spPr>
        </p:pic>
        <p:pic>
          <p:nvPicPr>
            <p:cNvPr id="21" name="Picture 20">
              <a:extLst>
                <a:ext uri="{FF2B5EF4-FFF2-40B4-BE49-F238E27FC236}">
                  <a16:creationId xmlns:a16="http://schemas.microsoft.com/office/drawing/2014/main" id="{B9167484-3A0F-99FA-39AB-50930C56FF66}"/>
                </a:ext>
              </a:extLst>
            </p:cNvPr>
            <p:cNvPicPr>
              <a:picLocks noChangeAspect="1"/>
            </p:cNvPicPr>
            <p:nvPr/>
          </p:nvPicPr>
          <p:blipFill rotWithShape="1">
            <a:blip r:embed="rId3"/>
            <a:srcRect r="19163"/>
            <a:stretch/>
          </p:blipFill>
          <p:spPr>
            <a:xfrm>
              <a:off x="4834607" y="4214164"/>
              <a:ext cx="5267336" cy="1626447"/>
            </a:xfrm>
            <a:prstGeom prst="rect">
              <a:avLst/>
            </a:prstGeom>
          </p:spPr>
        </p:pic>
      </p:grpSp>
      <p:grpSp>
        <p:nvGrpSpPr>
          <p:cNvPr id="27" name="Group 26">
            <a:extLst>
              <a:ext uri="{FF2B5EF4-FFF2-40B4-BE49-F238E27FC236}">
                <a16:creationId xmlns:a16="http://schemas.microsoft.com/office/drawing/2014/main" id="{23B1D27D-3EB6-E4F1-5369-E4DB69419D54}"/>
              </a:ext>
            </a:extLst>
          </p:cNvPr>
          <p:cNvGrpSpPr/>
          <p:nvPr/>
        </p:nvGrpSpPr>
        <p:grpSpPr>
          <a:xfrm>
            <a:off x="609600" y="1200704"/>
            <a:ext cx="4502331" cy="1768406"/>
            <a:chOff x="1927965" y="1830781"/>
            <a:chExt cx="3398948" cy="1829399"/>
          </a:xfrm>
        </p:grpSpPr>
        <p:sp>
          <p:nvSpPr>
            <p:cNvPr id="30" name="Google Shape;617;p52">
              <a:extLst>
                <a:ext uri="{FF2B5EF4-FFF2-40B4-BE49-F238E27FC236}">
                  <a16:creationId xmlns:a16="http://schemas.microsoft.com/office/drawing/2014/main" id="{687485BA-CD9F-38CA-3216-E9F89C7E3F96}"/>
                </a:ext>
              </a:extLst>
            </p:cNvPr>
            <p:cNvSpPr/>
            <p:nvPr/>
          </p:nvSpPr>
          <p:spPr>
            <a:xfrm>
              <a:off x="1927965" y="1830781"/>
              <a:ext cx="3398947" cy="533283"/>
            </a:xfrm>
            <a:prstGeom prst="rect">
              <a:avLst/>
            </a:prstGeom>
            <a:solidFill>
              <a:srgbClr val="3E4095"/>
            </a:solidFill>
            <a:ln>
              <a:solidFill>
                <a:schemeClr val="accent1"/>
              </a:solidFill>
            </a:ln>
          </p:spPr>
          <p:txBody>
            <a:bodyPr spcFirstLastPara="1" wrap="square" lIns="91425" tIns="45700" rIns="91425" bIns="45700" anchor="ctr" anchorCtr="0">
              <a:noAutofit/>
            </a:bodyPr>
            <a:lstStyle/>
            <a:p>
              <a:pPr lvl="0" algn="ctr"/>
              <a:r>
                <a:rPr lang="en-US" sz="2000" b="1" dirty="0">
                  <a:solidFill>
                    <a:schemeClr val="lt1"/>
                  </a:solidFill>
                  <a:ea typeface="Arial"/>
                  <a:cs typeface="Arial"/>
                  <a:sym typeface="Arial"/>
                </a:rPr>
                <a:t>Data Product</a:t>
              </a:r>
            </a:p>
          </p:txBody>
        </p:sp>
        <p:sp>
          <p:nvSpPr>
            <p:cNvPr id="31" name="Google Shape;617;p52">
              <a:extLst>
                <a:ext uri="{FF2B5EF4-FFF2-40B4-BE49-F238E27FC236}">
                  <a16:creationId xmlns:a16="http://schemas.microsoft.com/office/drawing/2014/main" id="{CA5E460B-5DEB-7FAB-0C18-1D2CD95A27BD}"/>
                </a:ext>
              </a:extLst>
            </p:cNvPr>
            <p:cNvSpPr/>
            <p:nvPr/>
          </p:nvSpPr>
          <p:spPr>
            <a:xfrm>
              <a:off x="1927965" y="2356563"/>
              <a:ext cx="3398948" cy="1303617"/>
            </a:xfrm>
            <a:prstGeom prst="rect">
              <a:avLst/>
            </a:prstGeom>
            <a:solidFill>
              <a:schemeClr val="bg1"/>
            </a:solidFill>
            <a:ln>
              <a:solidFill>
                <a:schemeClr val="accent1"/>
              </a:solidFill>
            </a:ln>
          </p:spPr>
          <p:txBody>
            <a:bodyPr spcFirstLastPara="1" wrap="square" lIns="91425" tIns="45700" rIns="91425" bIns="45700" anchor="ctr" anchorCtr="0">
              <a:noAutofit/>
            </a:bodyPr>
            <a:lstStyle/>
            <a:p>
              <a:pPr algn="ctr"/>
              <a:r>
                <a:rPr lang="en-MY" sz="1600" dirty="0">
                  <a:latin typeface="Arial"/>
                  <a:ea typeface="Arial"/>
                  <a:cs typeface="Arial"/>
                  <a:sym typeface="Arial"/>
                </a:rPr>
                <a:t>An interactive web application on</a:t>
              </a:r>
              <a:r>
                <a:rPr lang="en-MY" sz="1600" b="1" dirty="0">
                  <a:latin typeface="Arial"/>
                  <a:ea typeface="Arial"/>
                  <a:cs typeface="Arial"/>
                  <a:sym typeface="Arial"/>
                </a:rPr>
                <a:t> Shiny </a:t>
              </a:r>
              <a:r>
                <a:rPr lang="en-MY" sz="1600" dirty="0">
                  <a:latin typeface="Arial"/>
                  <a:ea typeface="Arial"/>
                  <a:cs typeface="Arial"/>
                  <a:sym typeface="Arial"/>
                </a:rPr>
                <a:t>which provides personalized recommendation for Disney+ shows and movies</a:t>
              </a:r>
              <a:endParaRPr sz="1600" dirty="0">
                <a:latin typeface="Arial"/>
                <a:ea typeface="Arial"/>
                <a:cs typeface="Arial"/>
                <a:sym typeface="Arial"/>
              </a:endParaRPr>
            </a:p>
          </p:txBody>
        </p:sp>
      </p:grpSp>
      <p:sp>
        <p:nvSpPr>
          <p:cNvPr id="33" name="Google Shape;278;p26">
            <a:extLst>
              <a:ext uri="{FF2B5EF4-FFF2-40B4-BE49-F238E27FC236}">
                <a16:creationId xmlns:a16="http://schemas.microsoft.com/office/drawing/2014/main" id="{CB114AD0-B00E-F099-D659-F42337374A33}"/>
              </a:ext>
            </a:extLst>
          </p:cNvPr>
          <p:cNvSpPr/>
          <p:nvPr/>
        </p:nvSpPr>
        <p:spPr>
          <a:xfrm>
            <a:off x="609600" y="3429001"/>
            <a:ext cx="4502329" cy="2965346"/>
          </a:xfrm>
          <a:prstGeom prst="rect">
            <a:avLst/>
          </a:prstGeom>
          <a:solidFill>
            <a:srgbClr val="ECF0F8"/>
          </a:solidFill>
          <a:ln w="57150" cap="flat" cmpd="sng">
            <a:solidFill>
              <a:srgbClr val="ECF0F8"/>
            </a:solidFill>
            <a:prstDash val="solid"/>
            <a:miter lim="800000"/>
            <a:headEnd type="none" w="sm" len="sm"/>
            <a:tailEnd type="none" w="sm" len="sm"/>
          </a:ln>
        </p:spPr>
        <p:txBody>
          <a:bodyPr spcFirstLastPara="1" wrap="square" lIns="91425" tIns="45700" rIns="91425" bIns="45700" anchor="ctr" anchorCtr="0">
            <a:noAutofit/>
          </a:bodyPr>
          <a:lstStyle/>
          <a:p>
            <a:pPr marR="0" lvl="0" algn="ctr" defTabSz="914400" eaLnBrk="1" fontAlgn="auto" latinLnBrk="0" hangingPunct="1">
              <a:lnSpc>
                <a:spcPct val="100000"/>
              </a:lnSpc>
              <a:spcBef>
                <a:spcPts val="0"/>
              </a:spcBef>
              <a:spcAft>
                <a:spcPts val="600"/>
              </a:spcAft>
              <a:buClr>
                <a:srgbClr val="000000"/>
              </a:buClr>
              <a:buSzTx/>
              <a:tabLst/>
              <a:defRPr/>
            </a:pPr>
            <a:endParaRPr lang="en-US" sz="1600" kern="0" dirty="0">
              <a:solidFill>
                <a:srgbClr val="000000"/>
              </a:solidFill>
              <a:cs typeface="Arial"/>
              <a:sym typeface="Arial"/>
            </a:endParaRPr>
          </a:p>
          <a:p>
            <a:pPr marR="0" lvl="0" algn="ctr" defTabSz="914400" eaLnBrk="1" fontAlgn="auto" latinLnBrk="0" hangingPunct="1">
              <a:lnSpc>
                <a:spcPct val="100000"/>
              </a:lnSpc>
              <a:spcBef>
                <a:spcPts val="0"/>
              </a:spcBef>
              <a:spcAft>
                <a:spcPts val="600"/>
              </a:spcAft>
              <a:buClr>
                <a:srgbClr val="000000"/>
              </a:buClr>
              <a:buSzTx/>
              <a:tabLst/>
              <a:defRPr/>
            </a:pPr>
            <a:endParaRPr lang="en-US" sz="1600" kern="0" dirty="0">
              <a:solidFill>
                <a:srgbClr val="000000"/>
              </a:solidFill>
              <a:cs typeface="Arial"/>
              <a:sym typeface="Arial"/>
            </a:endParaRPr>
          </a:p>
          <a:p>
            <a:pPr marL="285750" marR="0" lvl="0" indent="-285750" algn="ctr" defTabSz="914400" eaLnBrk="1" fontAlgn="auto" latinLnBrk="0" hangingPunct="1">
              <a:lnSpc>
                <a:spcPct val="100000"/>
              </a:lnSpc>
              <a:spcBef>
                <a:spcPts val="0"/>
              </a:spcBef>
              <a:spcAft>
                <a:spcPts val="600"/>
              </a:spcAft>
              <a:buClr>
                <a:srgbClr val="000000"/>
              </a:buClr>
              <a:buSzTx/>
              <a:buFont typeface="Wingdings" panose="05000000000000000000" pitchFamily="2" charset="2"/>
              <a:buChar char="ü"/>
              <a:tabLst/>
              <a:defRPr/>
            </a:pPr>
            <a:r>
              <a:rPr lang="en-US" sz="1600" kern="0" dirty="0">
                <a:solidFill>
                  <a:srgbClr val="000000"/>
                </a:solidFill>
                <a:cs typeface="Arial"/>
                <a:sym typeface="Arial"/>
              </a:rPr>
              <a:t>Provided an intuitive user interface for users to explore personalized recommendations based on their preferences and interactions.</a:t>
            </a:r>
          </a:p>
          <a:p>
            <a:pPr marL="285750" marR="0" lvl="0" indent="-285750" algn="ctr" defTabSz="914400" eaLnBrk="1" fontAlgn="auto" latinLnBrk="0" hangingPunct="1">
              <a:lnSpc>
                <a:spcPct val="100000"/>
              </a:lnSpc>
              <a:spcBef>
                <a:spcPts val="0"/>
              </a:spcBef>
              <a:buClr>
                <a:srgbClr val="000000"/>
              </a:buClr>
              <a:buSzTx/>
              <a:buFont typeface="Wingdings" panose="05000000000000000000" pitchFamily="2" charset="2"/>
              <a:buChar char="ü"/>
              <a:tabLst/>
              <a:defRPr/>
            </a:pPr>
            <a:r>
              <a:rPr lang="en-US" sz="1600" kern="0" dirty="0">
                <a:solidFill>
                  <a:srgbClr val="000000"/>
                </a:solidFill>
                <a:cs typeface="Arial"/>
                <a:sym typeface="Arial"/>
              </a:rPr>
              <a:t>Require 3 inputs from users</a:t>
            </a:r>
          </a:p>
          <a:p>
            <a:pPr marL="285750" marR="0" lvl="0" indent="-285750" algn="ctr" defTabSz="914400" eaLnBrk="1" fontAlgn="auto" latinLnBrk="0" hangingPunct="1">
              <a:lnSpc>
                <a:spcPct val="100000"/>
              </a:lnSpc>
              <a:spcBef>
                <a:spcPts val="0"/>
              </a:spcBef>
              <a:buClr>
                <a:srgbClr val="000000"/>
              </a:buClr>
              <a:buSzTx/>
              <a:buFont typeface="Arial" panose="020B0604020202020204" pitchFamily="34" charset="0"/>
              <a:buChar char="•"/>
              <a:tabLst/>
              <a:defRPr/>
            </a:pPr>
            <a:r>
              <a:rPr lang="en-US" sz="1600" kern="0" dirty="0">
                <a:solidFill>
                  <a:srgbClr val="000000"/>
                </a:solidFill>
                <a:cs typeface="Arial"/>
                <a:sym typeface="Arial"/>
              </a:rPr>
              <a:t>Genre </a:t>
            </a:r>
          </a:p>
          <a:p>
            <a:pPr marL="285750" marR="0" lvl="0" indent="-285750" algn="ctr" defTabSz="914400" eaLnBrk="1" fontAlgn="auto" latinLnBrk="0" hangingPunct="1">
              <a:lnSpc>
                <a:spcPct val="100000"/>
              </a:lnSpc>
              <a:spcBef>
                <a:spcPts val="0"/>
              </a:spcBef>
              <a:buClr>
                <a:srgbClr val="000000"/>
              </a:buClr>
              <a:buSzTx/>
              <a:buFont typeface="Arial" panose="020B0604020202020204" pitchFamily="34" charset="0"/>
              <a:buChar char="•"/>
              <a:tabLst/>
              <a:defRPr/>
            </a:pPr>
            <a:r>
              <a:rPr lang="en-US" sz="1600" kern="0" dirty="0">
                <a:solidFill>
                  <a:srgbClr val="000000"/>
                </a:solidFill>
                <a:cs typeface="Arial"/>
                <a:sym typeface="Arial"/>
              </a:rPr>
              <a:t>Type</a:t>
            </a:r>
          </a:p>
          <a:p>
            <a:pPr marL="285750" marR="0" lvl="0" indent="-285750" algn="ctr" defTabSz="914400" eaLnBrk="1" fontAlgn="auto" latinLnBrk="0" hangingPunct="1">
              <a:lnSpc>
                <a:spcPct val="100000"/>
              </a:lnSpc>
              <a:spcBef>
                <a:spcPts val="0"/>
              </a:spcBef>
              <a:buClr>
                <a:srgbClr val="000000"/>
              </a:buClr>
              <a:buSzTx/>
              <a:buFont typeface="Arial" panose="020B0604020202020204" pitchFamily="34" charset="0"/>
              <a:buChar char="•"/>
              <a:tabLst/>
              <a:defRPr/>
            </a:pPr>
            <a:r>
              <a:rPr lang="en-US" sz="1600" kern="0" dirty="0">
                <a:solidFill>
                  <a:srgbClr val="000000"/>
                </a:solidFill>
                <a:cs typeface="Arial"/>
                <a:sym typeface="Arial"/>
              </a:rPr>
              <a:t>IMDb rating</a:t>
            </a:r>
          </a:p>
        </p:txBody>
      </p:sp>
      <p:sp>
        <p:nvSpPr>
          <p:cNvPr id="35" name="Oval 65">
            <a:extLst>
              <a:ext uri="{FF2B5EF4-FFF2-40B4-BE49-F238E27FC236}">
                <a16:creationId xmlns:a16="http://schemas.microsoft.com/office/drawing/2014/main" id="{02A3889C-B842-CFBA-3CBD-35079FFD2E54}"/>
              </a:ext>
            </a:extLst>
          </p:cNvPr>
          <p:cNvSpPr/>
          <p:nvPr/>
        </p:nvSpPr>
        <p:spPr>
          <a:xfrm>
            <a:off x="2333430" y="3116125"/>
            <a:ext cx="1054667" cy="10546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Freeform 32">
            <a:extLst>
              <a:ext uri="{FF2B5EF4-FFF2-40B4-BE49-F238E27FC236}">
                <a16:creationId xmlns:a16="http://schemas.microsoft.com/office/drawing/2014/main" id="{B4E05441-4B90-167C-33DB-C7138C9132BD}"/>
              </a:ext>
            </a:extLst>
          </p:cNvPr>
          <p:cNvSpPr/>
          <p:nvPr/>
        </p:nvSpPr>
        <p:spPr>
          <a:xfrm>
            <a:off x="2553776" y="3361110"/>
            <a:ext cx="597487" cy="547278"/>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1426981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B9F0B2-CA37-FF72-B7D8-BE06A5F0F373}"/>
              </a:ext>
            </a:extLst>
          </p:cNvPr>
          <p:cNvSpPr/>
          <p:nvPr/>
        </p:nvSpPr>
        <p:spPr>
          <a:xfrm>
            <a:off x="609600" y="928963"/>
            <a:ext cx="10246648" cy="45719"/>
          </a:xfrm>
          <a:prstGeom prst="rect">
            <a:avLst/>
          </a:prstGeom>
          <a:solidFill>
            <a:srgbClr val="3E4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Rectangle 15">
            <a:extLst>
              <a:ext uri="{FF2B5EF4-FFF2-40B4-BE49-F238E27FC236}">
                <a16:creationId xmlns:a16="http://schemas.microsoft.com/office/drawing/2014/main" id="{FB6F43D6-6DA6-4235-41B8-0802FFF990AC}"/>
              </a:ext>
            </a:extLst>
          </p:cNvPr>
          <p:cNvSpPr/>
          <p:nvPr/>
        </p:nvSpPr>
        <p:spPr>
          <a:xfrm>
            <a:off x="10856248" y="929243"/>
            <a:ext cx="726152"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Google Shape;613;p52">
            <a:extLst>
              <a:ext uri="{FF2B5EF4-FFF2-40B4-BE49-F238E27FC236}">
                <a16:creationId xmlns:a16="http://schemas.microsoft.com/office/drawing/2014/main" id="{9FFF17F6-5A4A-1B9D-DA5F-133ED9302EE9}"/>
              </a:ext>
            </a:extLst>
          </p:cNvPr>
          <p:cNvSpPr txBox="1">
            <a:spLocks/>
          </p:cNvSpPr>
          <p:nvPr/>
        </p:nvSpPr>
        <p:spPr>
          <a:xfrm>
            <a:off x="609600" y="356616"/>
            <a:ext cx="10787270"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4000" b="1" i="0" u="none" strike="noStrike" kern="0" cap="none" spc="0" normalizeH="0" baseline="0" noProof="0" dirty="0">
                <a:ln>
                  <a:noFill/>
                </a:ln>
                <a:solidFill>
                  <a:srgbClr val="3E4095"/>
                </a:solidFill>
                <a:effectLst/>
                <a:uLnTx/>
                <a:uFillTx/>
                <a:latin typeface="Arial"/>
                <a:cs typeface="Arial"/>
                <a:sym typeface="Arial"/>
              </a:rPr>
              <a:t>End User Feedback</a:t>
            </a:r>
          </a:p>
        </p:txBody>
      </p:sp>
      <p:sp>
        <p:nvSpPr>
          <p:cNvPr id="2" name="Google Shape;389;p33">
            <a:extLst>
              <a:ext uri="{FF2B5EF4-FFF2-40B4-BE49-F238E27FC236}">
                <a16:creationId xmlns:a16="http://schemas.microsoft.com/office/drawing/2014/main" id="{43D520DD-E654-E7FB-FD44-303C571194AA}"/>
              </a:ext>
            </a:extLst>
          </p:cNvPr>
          <p:cNvSpPr/>
          <p:nvPr/>
        </p:nvSpPr>
        <p:spPr>
          <a:xfrm>
            <a:off x="4624755" y="1151298"/>
            <a:ext cx="6935973" cy="537425"/>
          </a:xfrm>
          <a:prstGeom prst="rect">
            <a:avLst/>
          </a:prstGeom>
          <a:solidFill>
            <a:srgbClr val="3E4095"/>
          </a:solidFill>
          <a:ln w="38100">
            <a:solidFill>
              <a:srgbClr val="3E4095"/>
            </a:solid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MY" sz="2000" b="1" i="0" u="none" strike="noStrike" kern="0" cap="none" spc="0" normalizeH="0" baseline="0" noProof="0" dirty="0">
                <a:ln>
                  <a:noFill/>
                </a:ln>
                <a:solidFill>
                  <a:schemeClr val="bg1"/>
                </a:solidFill>
                <a:effectLst/>
                <a:uLnTx/>
                <a:uFillTx/>
                <a:ea typeface="Arial"/>
                <a:cs typeface="Arial"/>
                <a:sym typeface="Arial"/>
              </a:rPr>
              <a:t>Feedback</a:t>
            </a:r>
            <a:endParaRPr kumimoji="0" sz="1200" b="0" i="0" u="none" strike="noStrike" kern="0" cap="none" spc="0" normalizeH="0" baseline="0" noProof="0" dirty="0">
              <a:ln>
                <a:noFill/>
              </a:ln>
              <a:solidFill>
                <a:schemeClr val="bg1"/>
              </a:solidFill>
              <a:effectLst/>
              <a:uLnTx/>
              <a:uFillTx/>
              <a:cs typeface="Arial"/>
              <a:sym typeface="Arial"/>
            </a:endParaRPr>
          </a:p>
        </p:txBody>
      </p:sp>
      <p:sp>
        <p:nvSpPr>
          <p:cNvPr id="3" name="Google Shape;731;p58">
            <a:extLst>
              <a:ext uri="{FF2B5EF4-FFF2-40B4-BE49-F238E27FC236}">
                <a16:creationId xmlns:a16="http://schemas.microsoft.com/office/drawing/2014/main" id="{1BAAB1B1-B777-C8B2-DDF3-18D6AEDF01B2}"/>
              </a:ext>
            </a:extLst>
          </p:cNvPr>
          <p:cNvSpPr/>
          <p:nvPr/>
        </p:nvSpPr>
        <p:spPr>
          <a:xfrm rot="18900000">
            <a:off x="7875110" y="1510156"/>
            <a:ext cx="435261" cy="435261"/>
          </a:xfrm>
          <a:prstGeom prst="rtTriangle">
            <a:avLst/>
          </a:prstGeom>
          <a:solidFill>
            <a:schemeClr val="accent6"/>
          </a:solid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278;p26">
            <a:extLst>
              <a:ext uri="{FF2B5EF4-FFF2-40B4-BE49-F238E27FC236}">
                <a16:creationId xmlns:a16="http://schemas.microsoft.com/office/drawing/2014/main" id="{AAB44DB5-FA95-F55C-CF6F-D109D2BAAD25}"/>
              </a:ext>
            </a:extLst>
          </p:cNvPr>
          <p:cNvSpPr/>
          <p:nvPr/>
        </p:nvSpPr>
        <p:spPr>
          <a:xfrm>
            <a:off x="6602410" y="2123122"/>
            <a:ext cx="4979989" cy="1647298"/>
          </a:xfrm>
          <a:prstGeom prst="rect">
            <a:avLst/>
          </a:prstGeom>
          <a:solidFill>
            <a:srgbClr val="ECF0F8"/>
          </a:solidFill>
          <a:ln w="57150" cap="flat" cmpd="sng">
            <a:solidFill>
              <a:srgbClr val="ECF0F8"/>
            </a:solidFill>
            <a:prstDash val="solid"/>
            <a:miter lim="800000"/>
            <a:headEnd type="none" w="sm" len="sm"/>
            <a:tailEnd type="none" w="sm" len="sm"/>
          </a:ln>
        </p:spPr>
        <p:txBody>
          <a:bodyPr spcFirstLastPara="1" wrap="square" lIns="91425" tIns="45700" rIns="91425" bIns="45700" anchor="ctr" anchorCtr="0">
            <a:noAutofit/>
          </a:bodyPr>
          <a:lstStyle/>
          <a:p>
            <a:pPr marR="0" lvl="0" algn="just" defTabSz="914400" eaLnBrk="1" fontAlgn="auto" latinLnBrk="0" hangingPunct="1">
              <a:lnSpc>
                <a:spcPct val="100000"/>
              </a:lnSpc>
              <a:spcBef>
                <a:spcPts val="0"/>
              </a:spcBef>
              <a:buClr>
                <a:srgbClr val="000000"/>
              </a:buClr>
              <a:buSzTx/>
              <a:tabLst/>
              <a:defRPr/>
            </a:pPr>
            <a:r>
              <a:rPr lang="en-US" sz="1500" kern="0" dirty="0">
                <a:solidFill>
                  <a:srgbClr val="000000"/>
                </a:solidFill>
                <a:cs typeface="Arial"/>
                <a:sym typeface="Arial"/>
              </a:rPr>
              <a:t>Personalized suggestions on your data product may extend beyond individual preferences to include recommendations based on demographic information. This could include suggestions tailored for specific age groups, such as content suitable for children, teenagers, or adults.</a:t>
            </a:r>
          </a:p>
        </p:txBody>
      </p:sp>
      <p:sp>
        <p:nvSpPr>
          <p:cNvPr id="6" name="Google Shape;278;p26">
            <a:extLst>
              <a:ext uri="{FF2B5EF4-FFF2-40B4-BE49-F238E27FC236}">
                <a16:creationId xmlns:a16="http://schemas.microsoft.com/office/drawing/2014/main" id="{6AA8007D-040E-0A3E-8629-13525A14D908}"/>
              </a:ext>
            </a:extLst>
          </p:cNvPr>
          <p:cNvSpPr/>
          <p:nvPr/>
        </p:nvSpPr>
        <p:spPr>
          <a:xfrm>
            <a:off x="4624755" y="2123122"/>
            <a:ext cx="1977657" cy="1647297"/>
          </a:xfrm>
          <a:prstGeom prst="rect">
            <a:avLst/>
          </a:prstGeom>
          <a:solidFill>
            <a:srgbClr val="3E4095"/>
          </a:solidFill>
          <a:ln w="57150" cap="flat" cmpd="sng">
            <a:noFill/>
            <a:prstDash val="solid"/>
            <a:miter lim="800000"/>
            <a:headEnd type="none" w="sm" len="sm"/>
            <a:tailEnd type="none" w="sm" len="sm"/>
          </a:ln>
        </p:spPr>
        <p:txBody>
          <a:bodyPr spcFirstLastPara="1" wrap="square" lIns="91425" tIns="45700" rIns="91425" bIns="45700" anchor="ctr" anchorCtr="0">
            <a:noAutofit/>
          </a:bodyPr>
          <a:lstStyle/>
          <a:p>
            <a:pPr marR="0" lvl="0" algn="ctr" defTabSz="914400" eaLnBrk="1" fontAlgn="auto" latinLnBrk="0" hangingPunct="1">
              <a:lnSpc>
                <a:spcPct val="100000"/>
              </a:lnSpc>
              <a:spcBef>
                <a:spcPts val="0"/>
              </a:spcBef>
              <a:spcAft>
                <a:spcPts val="600"/>
              </a:spcAft>
              <a:buClr>
                <a:srgbClr val="000000"/>
              </a:buClr>
              <a:buSzTx/>
              <a:tabLst/>
              <a:defRPr/>
            </a:pPr>
            <a:r>
              <a:rPr lang="en-US" sz="1600" kern="0" dirty="0">
                <a:solidFill>
                  <a:schemeClr val="bg1"/>
                </a:solidFill>
                <a:cs typeface="Arial"/>
                <a:sym typeface="Arial"/>
              </a:rPr>
              <a:t>Personalized Suggestions</a:t>
            </a:r>
          </a:p>
        </p:txBody>
      </p:sp>
      <p:sp>
        <p:nvSpPr>
          <p:cNvPr id="7" name="Google Shape;278;p26">
            <a:extLst>
              <a:ext uri="{FF2B5EF4-FFF2-40B4-BE49-F238E27FC236}">
                <a16:creationId xmlns:a16="http://schemas.microsoft.com/office/drawing/2014/main" id="{888E4A4B-BDC2-D4DF-AC85-E9CE741D3099}"/>
              </a:ext>
            </a:extLst>
          </p:cNvPr>
          <p:cNvSpPr/>
          <p:nvPr/>
        </p:nvSpPr>
        <p:spPr>
          <a:xfrm>
            <a:off x="6602410" y="4041667"/>
            <a:ext cx="4979988" cy="1301740"/>
          </a:xfrm>
          <a:prstGeom prst="rect">
            <a:avLst/>
          </a:prstGeom>
          <a:solidFill>
            <a:srgbClr val="ECF0F8"/>
          </a:solidFill>
          <a:ln w="57150" cap="flat" cmpd="sng">
            <a:solidFill>
              <a:srgbClr val="ECF0F8"/>
            </a:solidFill>
            <a:prstDash val="solid"/>
            <a:miter lim="800000"/>
            <a:headEnd type="none" w="sm" len="sm"/>
            <a:tailEnd type="none" w="sm" len="sm"/>
          </a:ln>
        </p:spPr>
        <p:txBody>
          <a:bodyPr spcFirstLastPara="1" wrap="square" lIns="91425" tIns="45700" rIns="91425" bIns="45700" anchor="ctr" anchorCtr="0">
            <a:noAutofit/>
          </a:bodyPr>
          <a:lstStyle/>
          <a:p>
            <a:pPr marR="0" lvl="0" algn="just" defTabSz="914400" eaLnBrk="1" fontAlgn="auto" latinLnBrk="0" hangingPunct="1">
              <a:lnSpc>
                <a:spcPct val="100000"/>
              </a:lnSpc>
              <a:spcBef>
                <a:spcPts val="0"/>
              </a:spcBef>
              <a:buClr>
                <a:srgbClr val="000000"/>
              </a:buClr>
              <a:buSzTx/>
              <a:tabLst/>
              <a:defRPr/>
            </a:pPr>
            <a:r>
              <a:rPr lang="en-US" sz="1500" kern="0" dirty="0">
                <a:solidFill>
                  <a:srgbClr val="000000"/>
                </a:solidFill>
                <a:cs typeface="Arial"/>
                <a:sym typeface="Arial"/>
              </a:rPr>
              <a:t>Disney+ encompasses a vast library of content from various Disney-owned brands like Pixar, Marvel, Star Wars, and National Geographic. It can be considered in the future version of the data product. </a:t>
            </a:r>
          </a:p>
        </p:txBody>
      </p:sp>
      <p:sp>
        <p:nvSpPr>
          <p:cNvPr id="8" name="Google Shape;278;p26">
            <a:extLst>
              <a:ext uri="{FF2B5EF4-FFF2-40B4-BE49-F238E27FC236}">
                <a16:creationId xmlns:a16="http://schemas.microsoft.com/office/drawing/2014/main" id="{77240955-A2BD-3A0D-2569-D4B531D2FBBF}"/>
              </a:ext>
            </a:extLst>
          </p:cNvPr>
          <p:cNvSpPr/>
          <p:nvPr/>
        </p:nvSpPr>
        <p:spPr>
          <a:xfrm>
            <a:off x="4624753" y="4041668"/>
            <a:ext cx="1977657" cy="1301740"/>
          </a:xfrm>
          <a:prstGeom prst="rect">
            <a:avLst/>
          </a:prstGeom>
          <a:solidFill>
            <a:srgbClr val="3E4095"/>
          </a:solidFill>
          <a:ln w="57150" cap="flat" cmpd="sng">
            <a:noFill/>
            <a:prstDash val="solid"/>
            <a:miter lim="800000"/>
            <a:headEnd type="none" w="sm" len="sm"/>
            <a:tailEnd type="none" w="sm" len="sm"/>
          </a:ln>
        </p:spPr>
        <p:txBody>
          <a:bodyPr spcFirstLastPara="1" wrap="square" lIns="91425" tIns="45700" rIns="91425" bIns="45700" anchor="ctr" anchorCtr="0">
            <a:noAutofit/>
          </a:bodyPr>
          <a:lstStyle/>
          <a:p>
            <a:pPr marR="0" lvl="0" algn="ctr" defTabSz="914400" eaLnBrk="1" fontAlgn="auto" latinLnBrk="0" hangingPunct="1">
              <a:lnSpc>
                <a:spcPct val="100000"/>
              </a:lnSpc>
              <a:spcBef>
                <a:spcPts val="0"/>
              </a:spcBef>
              <a:buClr>
                <a:srgbClr val="000000"/>
              </a:buClr>
              <a:buSzTx/>
              <a:tabLst/>
              <a:defRPr/>
            </a:pPr>
            <a:r>
              <a:rPr lang="en-US" sz="1600" kern="0" dirty="0">
                <a:solidFill>
                  <a:schemeClr val="bg1"/>
                </a:solidFill>
                <a:cs typeface="Arial"/>
                <a:sym typeface="Arial"/>
              </a:rPr>
              <a:t>Recommendations from Multiple Disney Brands</a:t>
            </a:r>
          </a:p>
        </p:txBody>
      </p:sp>
      <p:sp>
        <p:nvSpPr>
          <p:cNvPr id="15" name="Rectangle 14">
            <a:extLst>
              <a:ext uri="{FF2B5EF4-FFF2-40B4-BE49-F238E27FC236}">
                <a16:creationId xmlns:a16="http://schemas.microsoft.com/office/drawing/2014/main" id="{B95AEFB0-1717-1E10-41EA-7A2FE26AAFDE}"/>
              </a:ext>
            </a:extLst>
          </p:cNvPr>
          <p:cNvSpPr/>
          <p:nvPr/>
        </p:nvSpPr>
        <p:spPr>
          <a:xfrm>
            <a:off x="660474" y="1151298"/>
            <a:ext cx="3656345" cy="5350086"/>
          </a:xfrm>
          <a:prstGeom prst="rect">
            <a:avLst/>
          </a:prstGeom>
          <a:solidFill>
            <a:srgbClr val="DCE3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Oval 11">
            <a:extLst>
              <a:ext uri="{FF2B5EF4-FFF2-40B4-BE49-F238E27FC236}">
                <a16:creationId xmlns:a16="http://schemas.microsoft.com/office/drawing/2014/main" id="{3CF06330-B2F5-A91E-C421-62DFC151E35F}"/>
              </a:ext>
            </a:extLst>
          </p:cNvPr>
          <p:cNvSpPr/>
          <p:nvPr/>
        </p:nvSpPr>
        <p:spPr>
          <a:xfrm>
            <a:off x="1618880" y="1399827"/>
            <a:ext cx="1739531" cy="1739531"/>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Google Shape;278;p26">
            <a:extLst>
              <a:ext uri="{FF2B5EF4-FFF2-40B4-BE49-F238E27FC236}">
                <a16:creationId xmlns:a16="http://schemas.microsoft.com/office/drawing/2014/main" id="{9F06E296-15CA-B347-A511-87455A561ACB}"/>
              </a:ext>
            </a:extLst>
          </p:cNvPr>
          <p:cNvSpPr/>
          <p:nvPr/>
        </p:nvSpPr>
        <p:spPr>
          <a:xfrm>
            <a:off x="6602410" y="5614654"/>
            <a:ext cx="4979988" cy="877063"/>
          </a:xfrm>
          <a:prstGeom prst="rect">
            <a:avLst/>
          </a:prstGeom>
          <a:solidFill>
            <a:srgbClr val="ECF0F8"/>
          </a:solidFill>
          <a:ln w="57150" cap="flat" cmpd="sng">
            <a:solidFill>
              <a:srgbClr val="ECF0F8"/>
            </a:solidFill>
            <a:prstDash val="solid"/>
            <a:miter lim="800000"/>
            <a:headEnd type="none" w="sm" len="sm"/>
            <a:tailEnd type="none" w="sm" len="sm"/>
          </a:ln>
        </p:spPr>
        <p:txBody>
          <a:bodyPr spcFirstLastPara="1" wrap="square" lIns="91425" tIns="45700" rIns="91425" bIns="45700" anchor="ctr" anchorCtr="0">
            <a:noAutofit/>
          </a:bodyPr>
          <a:lstStyle/>
          <a:p>
            <a:pPr marR="0" lvl="0" algn="just" defTabSz="914400" eaLnBrk="1" fontAlgn="auto" latinLnBrk="0" hangingPunct="1">
              <a:lnSpc>
                <a:spcPct val="100000"/>
              </a:lnSpc>
              <a:spcBef>
                <a:spcPts val="0"/>
              </a:spcBef>
              <a:buClr>
                <a:srgbClr val="000000"/>
              </a:buClr>
              <a:buSzTx/>
              <a:tabLst/>
              <a:defRPr/>
            </a:pPr>
            <a:r>
              <a:rPr lang="en-US" sz="1500" kern="0" dirty="0">
                <a:solidFill>
                  <a:srgbClr val="000000"/>
                </a:solidFill>
                <a:cs typeface="Arial"/>
                <a:sym typeface="Arial"/>
              </a:rPr>
              <a:t>May be the recommendation system to highlight new releases based on user preferences and viewing habits.</a:t>
            </a:r>
          </a:p>
        </p:txBody>
      </p:sp>
      <p:sp>
        <p:nvSpPr>
          <p:cNvPr id="10" name="Google Shape;278;p26">
            <a:extLst>
              <a:ext uri="{FF2B5EF4-FFF2-40B4-BE49-F238E27FC236}">
                <a16:creationId xmlns:a16="http://schemas.microsoft.com/office/drawing/2014/main" id="{6936F431-9B13-66D7-9713-9C16B265DD50}"/>
              </a:ext>
            </a:extLst>
          </p:cNvPr>
          <p:cNvSpPr/>
          <p:nvPr/>
        </p:nvSpPr>
        <p:spPr>
          <a:xfrm>
            <a:off x="4624753" y="5614656"/>
            <a:ext cx="1977657" cy="877062"/>
          </a:xfrm>
          <a:prstGeom prst="rect">
            <a:avLst/>
          </a:prstGeom>
          <a:solidFill>
            <a:srgbClr val="3E4095"/>
          </a:solidFill>
          <a:ln w="57150" cap="flat" cmpd="sng">
            <a:noFill/>
            <a:prstDash val="solid"/>
            <a:miter lim="800000"/>
            <a:headEnd type="none" w="sm" len="sm"/>
            <a:tailEnd type="none" w="sm" len="sm"/>
          </a:ln>
        </p:spPr>
        <p:txBody>
          <a:bodyPr spcFirstLastPara="1" wrap="square" lIns="91425" tIns="45700" rIns="91425" bIns="45700" anchor="ctr" anchorCtr="0">
            <a:noAutofit/>
          </a:bodyPr>
          <a:lstStyle/>
          <a:p>
            <a:pPr marR="0" lvl="0" algn="ctr" defTabSz="914400" eaLnBrk="1" fontAlgn="auto" latinLnBrk="0" hangingPunct="1">
              <a:lnSpc>
                <a:spcPct val="100000"/>
              </a:lnSpc>
              <a:spcBef>
                <a:spcPts val="0"/>
              </a:spcBef>
              <a:buClr>
                <a:srgbClr val="000000"/>
              </a:buClr>
              <a:buSzTx/>
              <a:tabLst/>
              <a:defRPr/>
            </a:pPr>
            <a:r>
              <a:rPr lang="en-US" sz="1600" kern="0" dirty="0">
                <a:solidFill>
                  <a:schemeClr val="bg1"/>
                </a:solidFill>
                <a:cs typeface="Arial"/>
                <a:sym typeface="Arial"/>
              </a:rPr>
              <a:t>New Releases and Exclusive Content</a:t>
            </a:r>
          </a:p>
        </p:txBody>
      </p:sp>
      <p:sp>
        <p:nvSpPr>
          <p:cNvPr id="11" name="Round Same Side Corner Rectangle 8">
            <a:extLst>
              <a:ext uri="{FF2B5EF4-FFF2-40B4-BE49-F238E27FC236}">
                <a16:creationId xmlns:a16="http://schemas.microsoft.com/office/drawing/2014/main" id="{81861938-829E-1E2E-6218-7B2F04022A43}"/>
              </a:ext>
            </a:extLst>
          </p:cNvPr>
          <p:cNvSpPr/>
          <p:nvPr/>
        </p:nvSpPr>
        <p:spPr>
          <a:xfrm>
            <a:off x="1931038" y="1655635"/>
            <a:ext cx="1114885" cy="1116595"/>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rgbClr val="3E4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TextBox 17">
            <a:extLst>
              <a:ext uri="{FF2B5EF4-FFF2-40B4-BE49-F238E27FC236}">
                <a16:creationId xmlns:a16="http://schemas.microsoft.com/office/drawing/2014/main" id="{71F21EBB-98C3-4D67-13F8-2000D58D9D4C}"/>
              </a:ext>
            </a:extLst>
          </p:cNvPr>
          <p:cNvSpPr txBox="1"/>
          <p:nvPr/>
        </p:nvSpPr>
        <p:spPr>
          <a:xfrm>
            <a:off x="930976" y="3315974"/>
            <a:ext cx="3115340" cy="2862322"/>
          </a:xfrm>
          <a:prstGeom prst="rect">
            <a:avLst/>
          </a:prstGeom>
          <a:noFill/>
        </p:spPr>
        <p:txBody>
          <a:bodyPr wrap="square" rtlCol="0">
            <a:spAutoFit/>
          </a:bodyPr>
          <a:lstStyle/>
          <a:p>
            <a:pPr algn="ctr"/>
            <a:r>
              <a:rPr lang="en-MY" b="1" dirty="0"/>
              <a:t>Name:</a:t>
            </a:r>
          </a:p>
          <a:p>
            <a:pPr algn="ctr"/>
            <a:r>
              <a:rPr lang="en-MY" dirty="0"/>
              <a:t>Muhammad </a:t>
            </a:r>
            <a:r>
              <a:rPr lang="en-MY" dirty="0" err="1"/>
              <a:t>Imrul</a:t>
            </a:r>
            <a:r>
              <a:rPr lang="en-MY" dirty="0"/>
              <a:t> </a:t>
            </a:r>
            <a:r>
              <a:rPr lang="en-MY" dirty="0" err="1"/>
              <a:t>Bahar</a:t>
            </a:r>
            <a:endParaRPr lang="en-MY" dirty="0"/>
          </a:p>
          <a:p>
            <a:pPr algn="ctr"/>
            <a:endParaRPr lang="en-MY" dirty="0"/>
          </a:p>
          <a:p>
            <a:pPr algn="ctr"/>
            <a:r>
              <a:rPr lang="en-MY" b="1" dirty="0"/>
              <a:t>Email Address:</a:t>
            </a:r>
          </a:p>
          <a:p>
            <a:pPr algn="ctr"/>
            <a:r>
              <a:rPr lang="en-MY" dirty="0"/>
              <a:t> </a:t>
            </a:r>
            <a:r>
              <a:rPr lang="en-MY" dirty="0">
                <a:hlinkClick r:id="rId2"/>
              </a:rPr>
              <a:t>imrulishu@gmail.com</a:t>
            </a:r>
            <a:endParaRPr lang="en-MY" dirty="0"/>
          </a:p>
          <a:p>
            <a:pPr algn="ctr"/>
            <a:endParaRPr lang="en-MY" dirty="0"/>
          </a:p>
          <a:p>
            <a:pPr algn="ctr"/>
            <a:r>
              <a:rPr lang="en-MY" b="1" dirty="0"/>
              <a:t>Job Description: </a:t>
            </a:r>
          </a:p>
          <a:p>
            <a:pPr algn="ctr"/>
            <a:r>
              <a:rPr lang="en-US" dirty="0"/>
              <a:t>Graphics Designer, </a:t>
            </a:r>
            <a:r>
              <a:rPr lang="en-US" dirty="0" err="1"/>
              <a:t>Chorki</a:t>
            </a:r>
            <a:r>
              <a:rPr lang="en-US" dirty="0"/>
              <a:t> (Bangladeshi subscription-based Streaming Platform.)</a:t>
            </a:r>
            <a:endParaRPr lang="en-MY" dirty="0"/>
          </a:p>
        </p:txBody>
      </p:sp>
    </p:spTree>
    <p:extLst>
      <p:ext uri="{BB962C8B-B14F-4D97-AF65-F5344CB8AC3E}">
        <p14:creationId xmlns:p14="http://schemas.microsoft.com/office/powerpoint/2010/main" val="3411090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B9F0B2-CA37-FF72-B7D8-BE06A5F0F373}"/>
              </a:ext>
            </a:extLst>
          </p:cNvPr>
          <p:cNvSpPr/>
          <p:nvPr/>
        </p:nvSpPr>
        <p:spPr>
          <a:xfrm>
            <a:off x="609600" y="928963"/>
            <a:ext cx="10246648" cy="45719"/>
          </a:xfrm>
          <a:prstGeom prst="rect">
            <a:avLst/>
          </a:prstGeom>
          <a:solidFill>
            <a:srgbClr val="3E4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Rectangle 15">
            <a:extLst>
              <a:ext uri="{FF2B5EF4-FFF2-40B4-BE49-F238E27FC236}">
                <a16:creationId xmlns:a16="http://schemas.microsoft.com/office/drawing/2014/main" id="{FB6F43D6-6DA6-4235-41B8-0802FFF990AC}"/>
              </a:ext>
            </a:extLst>
          </p:cNvPr>
          <p:cNvSpPr/>
          <p:nvPr/>
        </p:nvSpPr>
        <p:spPr>
          <a:xfrm>
            <a:off x="10856248" y="929243"/>
            <a:ext cx="726152"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Google Shape;613;p52">
            <a:extLst>
              <a:ext uri="{FF2B5EF4-FFF2-40B4-BE49-F238E27FC236}">
                <a16:creationId xmlns:a16="http://schemas.microsoft.com/office/drawing/2014/main" id="{9FFF17F6-5A4A-1B9D-DA5F-133ED9302EE9}"/>
              </a:ext>
            </a:extLst>
          </p:cNvPr>
          <p:cNvSpPr txBox="1">
            <a:spLocks/>
          </p:cNvSpPr>
          <p:nvPr/>
        </p:nvSpPr>
        <p:spPr>
          <a:xfrm>
            <a:off x="609600" y="356616"/>
            <a:ext cx="10787270"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4000" b="1" i="0" u="none" strike="noStrike" kern="0" cap="none" spc="0" normalizeH="0" baseline="0" noProof="0" dirty="0">
                <a:ln>
                  <a:noFill/>
                </a:ln>
                <a:solidFill>
                  <a:srgbClr val="3E4095"/>
                </a:solidFill>
                <a:effectLst/>
                <a:uLnTx/>
                <a:uFillTx/>
                <a:latin typeface="Arial"/>
                <a:cs typeface="Arial"/>
                <a:sym typeface="Arial"/>
              </a:rPr>
              <a:t>Future Work &amp; Conclusion </a:t>
            </a:r>
          </a:p>
        </p:txBody>
      </p:sp>
      <p:sp>
        <p:nvSpPr>
          <p:cNvPr id="50" name="Rounded Rectangle 2">
            <a:extLst>
              <a:ext uri="{FF2B5EF4-FFF2-40B4-BE49-F238E27FC236}">
                <a16:creationId xmlns:a16="http://schemas.microsoft.com/office/drawing/2014/main" id="{EEB270CA-4F94-0C17-F991-11510CBBEE34}"/>
              </a:ext>
            </a:extLst>
          </p:cNvPr>
          <p:cNvSpPr/>
          <p:nvPr/>
        </p:nvSpPr>
        <p:spPr>
          <a:xfrm flipH="1">
            <a:off x="1995133" y="1398430"/>
            <a:ext cx="9587267" cy="2105390"/>
          </a:xfrm>
          <a:prstGeom prst="roundRect">
            <a:avLst/>
          </a:prstGeom>
          <a:solidFill>
            <a:srgbClr val="3E4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2" name="Rounded Rectangle 3">
            <a:extLst>
              <a:ext uri="{FF2B5EF4-FFF2-40B4-BE49-F238E27FC236}">
                <a16:creationId xmlns:a16="http://schemas.microsoft.com/office/drawing/2014/main" id="{C7B82252-6E4F-54D4-CE0E-4EBDBDB3B3D6}"/>
              </a:ext>
            </a:extLst>
          </p:cNvPr>
          <p:cNvSpPr/>
          <p:nvPr/>
        </p:nvSpPr>
        <p:spPr>
          <a:xfrm flipH="1">
            <a:off x="2852170" y="1608067"/>
            <a:ext cx="8227136" cy="1626781"/>
          </a:xfrm>
          <a:prstGeom prst="round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grpSp>
        <p:nvGrpSpPr>
          <p:cNvPr id="56" name="Group 55">
            <a:extLst>
              <a:ext uri="{FF2B5EF4-FFF2-40B4-BE49-F238E27FC236}">
                <a16:creationId xmlns:a16="http://schemas.microsoft.com/office/drawing/2014/main" id="{6BA637D2-63B7-E9A8-35F4-51DDA56D2665}"/>
              </a:ext>
            </a:extLst>
          </p:cNvPr>
          <p:cNvGrpSpPr/>
          <p:nvPr/>
        </p:nvGrpSpPr>
        <p:grpSpPr>
          <a:xfrm>
            <a:off x="1293248" y="1855166"/>
            <a:ext cx="1366502" cy="1191918"/>
            <a:chOff x="1043608" y="2309090"/>
            <a:chExt cx="970807" cy="846777"/>
          </a:xfrm>
        </p:grpSpPr>
        <p:sp>
          <p:nvSpPr>
            <p:cNvPr id="54" name="Oval 53">
              <a:extLst>
                <a:ext uri="{FF2B5EF4-FFF2-40B4-BE49-F238E27FC236}">
                  <a16:creationId xmlns:a16="http://schemas.microsoft.com/office/drawing/2014/main" id="{E1E2D870-7FEC-DF51-4099-A26CFC4C4624}"/>
                </a:ext>
              </a:extLst>
            </p:cNvPr>
            <p:cNvSpPr/>
            <p:nvPr/>
          </p:nvSpPr>
          <p:spPr>
            <a:xfrm>
              <a:off x="1043608" y="2309090"/>
              <a:ext cx="846777" cy="846777"/>
            </a:xfrm>
            <a:prstGeom prst="ellipse">
              <a:avLst/>
            </a:prstGeom>
            <a:solidFill>
              <a:srgbClr val="3E409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5" name="Oval 54">
              <a:extLst>
                <a:ext uri="{FF2B5EF4-FFF2-40B4-BE49-F238E27FC236}">
                  <a16:creationId xmlns:a16="http://schemas.microsoft.com/office/drawing/2014/main" id="{64927432-83C2-D0ED-BE11-83E1DAAE53BD}"/>
                </a:ext>
              </a:extLst>
            </p:cNvPr>
            <p:cNvSpPr/>
            <p:nvPr/>
          </p:nvSpPr>
          <p:spPr>
            <a:xfrm>
              <a:off x="1187624" y="2322949"/>
              <a:ext cx="826791" cy="826791"/>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sp>
        <p:nvSpPr>
          <p:cNvPr id="58" name="TextBox 57">
            <a:extLst>
              <a:ext uri="{FF2B5EF4-FFF2-40B4-BE49-F238E27FC236}">
                <a16:creationId xmlns:a16="http://schemas.microsoft.com/office/drawing/2014/main" id="{CF9841A0-6196-C386-0957-A6BD4BD1447A}"/>
              </a:ext>
            </a:extLst>
          </p:cNvPr>
          <p:cNvSpPr txBox="1"/>
          <p:nvPr/>
        </p:nvSpPr>
        <p:spPr>
          <a:xfrm>
            <a:off x="1532845" y="2165610"/>
            <a:ext cx="1039613" cy="584775"/>
          </a:xfrm>
          <a:prstGeom prst="rect">
            <a:avLst/>
          </a:prstGeom>
          <a:noFill/>
        </p:spPr>
        <p:txBody>
          <a:bodyPr wrap="square" lIns="91440" tIns="45720" rIns="91440" bIns="45720" rtlCol="0" anchor="t">
            <a:spAutoFit/>
          </a:bodyPr>
          <a:lstStyle/>
          <a:p>
            <a:pPr algn="ctr"/>
            <a:r>
              <a:rPr lang="en-US" altLang="ko-KR" sz="1600" b="1" dirty="0">
                <a:cs typeface="Arial"/>
              </a:rPr>
              <a:t>Future</a:t>
            </a:r>
          </a:p>
          <a:p>
            <a:pPr algn="ctr"/>
            <a:r>
              <a:rPr lang="en-US" altLang="ko-KR" sz="1600" b="1" dirty="0">
                <a:cs typeface="Arial"/>
              </a:rPr>
              <a:t>Plan</a:t>
            </a:r>
          </a:p>
        </p:txBody>
      </p:sp>
      <p:grpSp>
        <p:nvGrpSpPr>
          <p:cNvPr id="66" name="Group 65">
            <a:extLst>
              <a:ext uri="{FF2B5EF4-FFF2-40B4-BE49-F238E27FC236}">
                <a16:creationId xmlns:a16="http://schemas.microsoft.com/office/drawing/2014/main" id="{3EEF2571-D9D4-0BC9-14FA-96536779C243}"/>
              </a:ext>
            </a:extLst>
          </p:cNvPr>
          <p:cNvGrpSpPr/>
          <p:nvPr/>
        </p:nvGrpSpPr>
        <p:grpSpPr>
          <a:xfrm>
            <a:off x="3209327" y="1804795"/>
            <a:ext cx="6576616" cy="1277830"/>
            <a:chOff x="2508896" y="4283314"/>
            <a:chExt cx="1984529" cy="1277830"/>
          </a:xfrm>
        </p:grpSpPr>
        <p:sp>
          <p:nvSpPr>
            <p:cNvPr id="64" name="TextBox 63">
              <a:extLst>
                <a:ext uri="{FF2B5EF4-FFF2-40B4-BE49-F238E27FC236}">
                  <a16:creationId xmlns:a16="http://schemas.microsoft.com/office/drawing/2014/main" id="{DCCC30C4-CF87-7CB0-1B69-E74F1BA5C403}"/>
                </a:ext>
              </a:extLst>
            </p:cNvPr>
            <p:cNvSpPr txBox="1"/>
            <p:nvPr/>
          </p:nvSpPr>
          <p:spPr>
            <a:xfrm>
              <a:off x="2508896" y="4360815"/>
              <a:ext cx="1941719" cy="1200329"/>
            </a:xfrm>
            <a:prstGeom prst="rect">
              <a:avLst/>
            </a:prstGeom>
            <a:noFill/>
          </p:spPr>
          <p:txBody>
            <a:bodyPr wrap="square" lIns="91440" tIns="45720" rIns="91440" bIns="45720" rtlCol="0" anchor="t">
              <a:spAutoFit/>
            </a:bodyPr>
            <a:lstStyle/>
            <a:p>
              <a:pPr marL="171450" indent="-171450">
                <a:buFont typeface="Wingdings"/>
                <a:buChar char="Ø"/>
              </a:pPr>
              <a:r>
                <a:rPr lang="en-US" altLang="ko-KR" dirty="0">
                  <a:cs typeface="Arial"/>
                </a:rPr>
                <a:t> Upgrade the system using a larger dataset. </a:t>
              </a:r>
              <a:endParaRPr lang="en-US" dirty="0">
                <a:cs typeface="Arial"/>
              </a:endParaRPr>
            </a:p>
            <a:p>
              <a:pPr marL="171450" indent="-171450">
                <a:buFont typeface="Wingdings"/>
                <a:buChar char="Ø"/>
              </a:pPr>
              <a:r>
                <a:rPr lang="en-US" altLang="ko-KR" dirty="0">
                  <a:cs typeface="Arial"/>
                </a:rPr>
                <a:t> Using more sophisticated algorithms .</a:t>
              </a:r>
              <a:endParaRPr lang="en-US" dirty="0">
                <a:cs typeface="Arial"/>
              </a:endParaRPr>
            </a:p>
            <a:p>
              <a:pPr marL="171450" indent="-171450">
                <a:buFont typeface="Wingdings"/>
                <a:buChar char="Ø"/>
              </a:pPr>
              <a:r>
                <a:rPr lang="en-US" altLang="ko-KR" dirty="0">
                  <a:cs typeface="Arial"/>
                </a:rPr>
                <a:t> Automation of the system.</a:t>
              </a:r>
              <a:endParaRPr lang="en-US" dirty="0">
                <a:cs typeface="Arial"/>
              </a:endParaRPr>
            </a:p>
            <a:p>
              <a:pPr marL="171450" indent="-171450">
                <a:buFont typeface="Wingdings"/>
                <a:buChar char="Ø"/>
              </a:pPr>
              <a:r>
                <a:rPr lang="en-US" altLang="ko-KR" dirty="0">
                  <a:cs typeface="Arial"/>
                </a:rPr>
                <a:t> Applying hybrid approach. </a:t>
              </a:r>
            </a:p>
          </p:txBody>
        </p:sp>
        <p:sp>
          <p:nvSpPr>
            <p:cNvPr id="65" name="TextBox 64">
              <a:extLst>
                <a:ext uri="{FF2B5EF4-FFF2-40B4-BE49-F238E27FC236}">
                  <a16:creationId xmlns:a16="http://schemas.microsoft.com/office/drawing/2014/main" id="{E563C4F8-925C-68D0-E6EC-020E629FAFD9}"/>
                </a:ext>
              </a:extLst>
            </p:cNvPr>
            <p:cNvSpPr txBox="1"/>
            <p:nvPr/>
          </p:nvSpPr>
          <p:spPr>
            <a:xfrm>
              <a:off x="2551706" y="4283314"/>
              <a:ext cx="1941719" cy="276999"/>
            </a:xfrm>
            <a:prstGeom prst="rect">
              <a:avLst/>
            </a:prstGeom>
            <a:noFill/>
          </p:spPr>
          <p:txBody>
            <a:bodyPr wrap="square" lIns="91440" tIns="45720" rIns="91440" bIns="45720" rtlCol="0" anchor="t">
              <a:spAutoFit/>
            </a:bodyPr>
            <a:lstStyle/>
            <a:p>
              <a:endParaRPr lang="en-US" altLang="ko-KR" sz="1200" b="1" dirty="0">
                <a:solidFill>
                  <a:schemeClr val="tx1">
                    <a:lumMod val="65000"/>
                    <a:lumOff val="35000"/>
                  </a:schemeClr>
                </a:solidFill>
                <a:cs typeface="Arial" pitchFamily="34" charset="0"/>
              </a:endParaRPr>
            </a:p>
          </p:txBody>
        </p:sp>
      </p:grpSp>
      <p:sp>
        <p:nvSpPr>
          <p:cNvPr id="72" name="Rounded Rectangle 2">
            <a:extLst>
              <a:ext uri="{FF2B5EF4-FFF2-40B4-BE49-F238E27FC236}">
                <a16:creationId xmlns:a16="http://schemas.microsoft.com/office/drawing/2014/main" id="{61E01D85-3FCD-71A3-737B-DBA5AA52E578}"/>
              </a:ext>
            </a:extLst>
          </p:cNvPr>
          <p:cNvSpPr/>
          <p:nvPr/>
        </p:nvSpPr>
        <p:spPr>
          <a:xfrm flipH="1">
            <a:off x="1495964" y="3898913"/>
            <a:ext cx="9565596" cy="2355910"/>
          </a:xfrm>
          <a:prstGeom prst="roundRect">
            <a:avLst/>
          </a:prstGeom>
          <a:solidFill>
            <a:srgbClr val="DC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3" name="Rounded Rectangle 3">
            <a:extLst>
              <a:ext uri="{FF2B5EF4-FFF2-40B4-BE49-F238E27FC236}">
                <a16:creationId xmlns:a16="http://schemas.microsoft.com/office/drawing/2014/main" id="{EA910A92-0481-3421-4843-4866C7A4CBF0}"/>
              </a:ext>
            </a:extLst>
          </p:cNvPr>
          <p:cNvSpPr/>
          <p:nvPr/>
        </p:nvSpPr>
        <p:spPr>
          <a:xfrm flipH="1">
            <a:off x="2335166" y="4053359"/>
            <a:ext cx="8244972" cy="2036587"/>
          </a:xfrm>
          <a:prstGeom prst="round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grpSp>
        <p:nvGrpSpPr>
          <p:cNvPr id="74" name="Group 73">
            <a:extLst>
              <a:ext uri="{FF2B5EF4-FFF2-40B4-BE49-F238E27FC236}">
                <a16:creationId xmlns:a16="http://schemas.microsoft.com/office/drawing/2014/main" id="{24230F51-E15A-0796-192F-9CB8F599925B}"/>
              </a:ext>
            </a:extLst>
          </p:cNvPr>
          <p:cNvGrpSpPr/>
          <p:nvPr/>
        </p:nvGrpSpPr>
        <p:grpSpPr>
          <a:xfrm>
            <a:off x="794080" y="4355649"/>
            <a:ext cx="1366502" cy="1191918"/>
            <a:chOff x="1043608" y="2309090"/>
            <a:chExt cx="970807" cy="846777"/>
          </a:xfrm>
        </p:grpSpPr>
        <p:sp>
          <p:nvSpPr>
            <p:cNvPr id="75" name="Oval 74">
              <a:extLst>
                <a:ext uri="{FF2B5EF4-FFF2-40B4-BE49-F238E27FC236}">
                  <a16:creationId xmlns:a16="http://schemas.microsoft.com/office/drawing/2014/main" id="{BEDE1C3E-94C5-E788-631E-212256B6BE85}"/>
                </a:ext>
              </a:extLst>
            </p:cNvPr>
            <p:cNvSpPr/>
            <p:nvPr/>
          </p:nvSpPr>
          <p:spPr>
            <a:xfrm>
              <a:off x="1043608" y="2309090"/>
              <a:ext cx="846777" cy="846777"/>
            </a:xfrm>
            <a:prstGeom prst="ellipse">
              <a:avLst/>
            </a:prstGeom>
            <a:solidFill>
              <a:srgbClr val="ECF0F8"/>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6" name="Oval 75">
              <a:extLst>
                <a:ext uri="{FF2B5EF4-FFF2-40B4-BE49-F238E27FC236}">
                  <a16:creationId xmlns:a16="http://schemas.microsoft.com/office/drawing/2014/main" id="{E45CD944-F48D-FE61-6321-D200E1B86443}"/>
                </a:ext>
              </a:extLst>
            </p:cNvPr>
            <p:cNvSpPr/>
            <p:nvPr/>
          </p:nvSpPr>
          <p:spPr>
            <a:xfrm>
              <a:off x="1187624" y="2322949"/>
              <a:ext cx="826791" cy="826791"/>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sp>
        <p:nvSpPr>
          <p:cNvPr id="77" name="TextBox 76">
            <a:extLst>
              <a:ext uri="{FF2B5EF4-FFF2-40B4-BE49-F238E27FC236}">
                <a16:creationId xmlns:a16="http://schemas.microsoft.com/office/drawing/2014/main" id="{21FC01D9-7481-16EB-F83C-42A5BC05A097}"/>
              </a:ext>
            </a:extLst>
          </p:cNvPr>
          <p:cNvSpPr txBox="1"/>
          <p:nvPr/>
        </p:nvSpPr>
        <p:spPr>
          <a:xfrm>
            <a:off x="968664" y="4816017"/>
            <a:ext cx="1191918" cy="307777"/>
          </a:xfrm>
          <a:prstGeom prst="rect">
            <a:avLst/>
          </a:prstGeom>
          <a:noFill/>
        </p:spPr>
        <p:txBody>
          <a:bodyPr wrap="square" lIns="91440" tIns="45720" rIns="91440" bIns="45720" rtlCol="0" anchor="t">
            <a:spAutoFit/>
          </a:bodyPr>
          <a:lstStyle/>
          <a:p>
            <a:pPr algn="ctr"/>
            <a:r>
              <a:rPr lang="en-US" altLang="ko-KR" sz="1400" b="1" dirty="0">
                <a:cs typeface="Arial"/>
              </a:rPr>
              <a:t>Conclusion</a:t>
            </a:r>
            <a:endParaRPr lang="en-US" sz="1400" b="1" dirty="0"/>
          </a:p>
        </p:txBody>
      </p:sp>
      <p:grpSp>
        <p:nvGrpSpPr>
          <p:cNvPr id="78" name="Group 77">
            <a:extLst>
              <a:ext uri="{FF2B5EF4-FFF2-40B4-BE49-F238E27FC236}">
                <a16:creationId xmlns:a16="http://schemas.microsoft.com/office/drawing/2014/main" id="{41465B40-0717-8AD4-FAE1-0E6D85DE02D9}"/>
              </a:ext>
            </a:extLst>
          </p:cNvPr>
          <p:cNvGrpSpPr/>
          <p:nvPr/>
        </p:nvGrpSpPr>
        <p:grpSpPr>
          <a:xfrm>
            <a:off x="2461584" y="4246631"/>
            <a:ext cx="7926763" cy="1754326"/>
            <a:chOff x="2551706" y="4224668"/>
            <a:chExt cx="2391943" cy="1754326"/>
          </a:xfrm>
        </p:grpSpPr>
        <p:sp>
          <p:nvSpPr>
            <p:cNvPr id="79" name="TextBox 78">
              <a:extLst>
                <a:ext uri="{FF2B5EF4-FFF2-40B4-BE49-F238E27FC236}">
                  <a16:creationId xmlns:a16="http://schemas.microsoft.com/office/drawing/2014/main" id="{18FB2CBA-E57F-F73E-BA81-D649439C45CB}"/>
                </a:ext>
              </a:extLst>
            </p:cNvPr>
            <p:cNvSpPr txBox="1"/>
            <p:nvPr/>
          </p:nvSpPr>
          <p:spPr>
            <a:xfrm>
              <a:off x="2551706" y="4224668"/>
              <a:ext cx="2391943" cy="1754326"/>
            </a:xfrm>
            <a:prstGeom prst="rect">
              <a:avLst/>
            </a:prstGeom>
            <a:noFill/>
          </p:spPr>
          <p:txBody>
            <a:bodyPr wrap="square" lIns="91440" tIns="45720" rIns="91440" bIns="45720" rtlCol="0" anchor="t">
              <a:spAutoFit/>
            </a:bodyPr>
            <a:lstStyle/>
            <a:p>
              <a:pPr algn="just"/>
              <a:r>
                <a:rPr lang="en-US" dirty="0">
                  <a:ea typeface="+mn-lt"/>
                  <a:cs typeface="+mn-lt"/>
                </a:rPr>
                <a:t>In this Disney+ recommendation system project, we tried to achieve accurate and high-quality content recommendations by effectively analyzing diverse movie features. Through capturing intricate relationships and extracting valuable insights on feature importance, the project delivered content recommendations, ultimately enriching the content discovery process for Disney+ users.</a:t>
              </a:r>
              <a:endParaRPr lang="en-US" dirty="0">
                <a:cs typeface="Arial"/>
              </a:endParaRPr>
            </a:p>
          </p:txBody>
        </p:sp>
        <p:sp>
          <p:nvSpPr>
            <p:cNvPr id="80" name="TextBox 79">
              <a:extLst>
                <a:ext uri="{FF2B5EF4-FFF2-40B4-BE49-F238E27FC236}">
                  <a16:creationId xmlns:a16="http://schemas.microsoft.com/office/drawing/2014/main" id="{AB49F9AE-8535-5786-DF83-FE9D5467129A}"/>
                </a:ext>
              </a:extLst>
            </p:cNvPr>
            <p:cNvSpPr txBox="1"/>
            <p:nvPr/>
          </p:nvSpPr>
          <p:spPr>
            <a:xfrm>
              <a:off x="2551706" y="4283314"/>
              <a:ext cx="1941719" cy="276999"/>
            </a:xfrm>
            <a:prstGeom prst="rect">
              <a:avLst/>
            </a:prstGeom>
            <a:noFill/>
          </p:spPr>
          <p:txBody>
            <a:bodyPr wrap="square" lIns="91440" tIns="45720" rIns="91440" bIns="45720" rtlCol="0" anchor="t">
              <a:spAutoFit/>
            </a:bodyPr>
            <a:lstStyle/>
            <a:p>
              <a:endParaRPr lang="en-US" altLang="ko-KR" sz="1200" b="1" dirty="0">
                <a:solidFill>
                  <a:schemeClr val="tx1">
                    <a:lumMod val="65000"/>
                    <a:lumOff val="35000"/>
                  </a:schemeClr>
                </a:solidFill>
                <a:cs typeface="Arial" pitchFamily="34" charset="0"/>
              </a:endParaRPr>
            </a:p>
          </p:txBody>
        </p:sp>
      </p:grpSp>
    </p:spTree>
    <p:extLst>
      <p:ext uri="{BB962C8B-B14F-4D97-AF65-F5344CB8AC3E}">
        <p14:creationId xmlns:p14="http://schemas.microsoft.com/office/powerpoint/2010/main" val="4161357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B9F0B2-CA37-FF72-B7D8-BE06A5F0F373}"/>
              </a:ext>
            </a:extLst>
          </p:cNvPr>
          <p:cNvSpPr/>
          <p:nvPr/>
        </p:nvSpPr>
        <p:spPr>
          <a:xfrm>
            <a:off x="609600" y="928963"/>
            <a:ext cx="10246648" cy="45719"/>
          </a:xfrm>
          <a:prstGeom prst="rect">
            <a:avLst/>
          </a:prstGeom>
          <a:solidFill>
            <a:srgbClr val="3E4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Rectangle 15">
            <a:extLst>
              <a:ext uri="{FF2B5EF4-FFF2-40B4-BE49-F238E27FC236}">
                <a16:creationId xmlns:a16="http://schemas.microsoft.com/office/drawing/2014/main" id="{FB6F43D6-6DA6-4235-41B8-0802FFF990AC}"/>
              </a:ext>
            </a:extLst>
          </p:cNvPr>
          <p:cNvSpPr/>
          <p:nvPr/>
        </p:nvSpPr>
        <p:spPr>
          <a:xfrm>
            <a:off x="10856248" y="929243"/>
            <a:ext cx="726152"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Google Shape;613;p52">
            <a:extLst>
              <a:ext uri="{FF2B5EF4-FFF2-40B4-BE49-F238E27FC236}">
                <a16:creationId xmlns:a16="http://schemas.microsoft.com/office/drawing/2014/main" id="{9FFF17F6-5A4A-1B9D-DA5F-133ED9302EE9}"/>
              </a:ext>
            </a:extLst>
          </p:cNvPr>
          <p:cNvSpPr txBox="1">
            <a:spLocks/>
          </p:cNvSpPr>
          <p:nvPr/>
        </p:nvSpPr>
        <p:spPr>
          <a:xfrm>
            <a:off x="609600" y="356616"/>
            <a:ext cx="10787270"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4000" b="1" i="0" u="none" strike="noStrike" kern="0" cap="none" spc="0" normalizeH="0" baseline="0" noProof="0" dirty="0">
                <a:ln>
                  <a:noFill/>
                </a:ln>
                <a:solidFill>
                  <a:srgbClr val="3E4095"/>
                </a:solidFill>
                <a:effectLst/>
                <a:uLnTx/>
                <a:uFillTx/>
                <a:latin typeface="Arial"/>
                <a:cs typeface="Arial"/>
                <a:sym typeface="Arial"/>
              </a:rPr>
              <a:t>Reference &amp; Appendices</a:t>
            </a:r>
          </a:p>
        </p:txBody>
      </p:sp>
      <p:sp>
        <p:nvSpPr>
          <p:cNvPr id="2" name="TextBox 1">
            <a:extLst>
              <a:ext uri="{FF2B5EF4-FFF2-40B4-BE49-F238E27FC236}">
                <a16:creationId xmlns:a16="http://schemas.microsoft.com/office/drawing/2014/main" id="{210017AB-AD5E-6F6A-7C76-11D933A49800}"/>
              </a:ext>
            </a:extLst>
          </p:cNvPr>
          <p:cNvSpPr txBox="1"/>
          <p:nvPr/>
        </p:nvSpPr>
        <p:spPr>
          <a:xfrm>
            <a:off x="609600" y="1063790"/>
            <a:ext cx="10972800" cy="4370427"/>
          </a:xfrm>
          <a:prstGeom prst="rect">
            <a:avLst/>
          </a:prstGeom>
          <a:noFill/>
        </p:spPr>
        <p:txBody>
          <a:bodyPr wrap="square" rtlCol="0">
            <a:spAutoFit/>
          </a:bodyPr>
          <a:lstStyle/>
          <a:p>
            <a:pPr marL="358775" indent="-358775" algn="just">
              <a:spcAft>
                <a:spcPts val="600"/>
              </a:spcAft>
            </a:pPr>
            <a:r>
              <a:rPr lang="en-MY" sz="1400" dirty="0">
                <a:effectLst/>
                <a:latin typeface="Times New Roman" panose="02020603050405020304" pitchFamily="18" charset="0"/>
                <a:ea typeface="Times New Roman" panose="02020603050405020304" pitchFamily="18" charset="0"/>
              </a:rPr>
              <a:t>Ahuja, R., Solanki, A., &amp; Nayyar, A. (2019). Movie Recommender System Using K-Means Clustering AND K-Nearest </a:t>
            </a:r>
            <a:r>
              <a:rPr lang="en-MY" sz="1400" dirty="0" err="1">
                <a:effectLst/>
                <a:latin typeface="Times New Roman" panose="02020603050405020304" pitchFamily="18" charset="0"/>
                <a:ea typeface="Times New Roman" panose="02020603050405020304" pitchFamily="18" charset="0"/>
              </a:rPr>
              <a:t>Neighbor</a:t>
            </a:r>
            <a:r>
              <a:rPr lang="en-MY" sz="1400" dirty="0">
                <a:effectLst/>
                <a:latin typeface="Times New Roman" panose="02020603050405020304" pitchFamily="18" charset="0"/>
                <a:ea typeface="Times New Roman" panose="02020603050405020304" pitchFamily="18" charset="0"/>
              </a:rPr>
              <a:t>. 2019 9th International Conference on Cloud Computing, Data Science &amp; Engineering (Confluence), 263–268. https://doi:10.1109/CONFLUENCE.2019.8776969 </a:t>
            </a:r>
          </a:p>
          <a:p>
            <a:pPr marL="358775" indent="-358775" algn="just">
              <a:spcAft>
                <a:spcPts val="600"/>
              </a:spcAft>
            </a:pPr>
            <a:r>
              <a:rPr lang="en-MY" sz="1400" dirty="0">
                <a:effectLst/>
                <a:latin typeface="Times New Roman" panose="02020603050405020304" pitchFamily="18" charset="0"/>
                <a:ea typeface="Times New Roman" panose="02020603050405020304" pitchFamily="18" charset="0"/>
              </a:rPr>
              <a:t>Awan, M. J., Khan, R. A., </a:t>
            </a:r>
            <a:r>
              <a:rPr lang="en-MY" sz="1400" dirty="0" err="1">
                <a:effectLst/>
                <a:latin typeface="Times New Roman" panose="02020603050405020304" pitchFamily="18" charset="0"/>
                <a:ea typeface="Times New Roman" panose="02020603050405020304" pitchFamily="18" charset="0"/>
              </a:rPr>
              <a:t>Nobanee</a:t>
            </a:r>
            <a:r>
              <a:rPr lang="en-MY" sz="1400" dirty="0">
                <a:effectLst/>
                <a:latin typeface="Times New Roman" panose="02020603050405020304" pitchFamily="18" charset="0"/>
                <a:ea typeface="Times New Roman" panose="02020603050405020304" pitchFamily="18" charset="0"/>
              </a:rPr>
              <a:t>, H., Yasin, A., Anwar, S. M., Naseem, U., &amp; Singh, V. P. (2021). A Recommendation Engine for Predicting Movie Ratings Using a Big Data Approach. Electronics, 10(10), 1215. https://doi.org/10.3390/electronics10101215 </a:t>
            </a:r>
          </a:p>
          <a:p>
            <a:pPr marL="358775" indent="-358775" algn="just">
              <a:spcAft>
                <a:spcPts val="600"/>
              </a:spcAft>
            </a:pPr>
            <a:r>
              <a:rPr lang="en-MY" sz="1400" dirty="0">
                <a:effectLst/>
                <a:latin typeface="Times New Roman" panose="02020603050405020304" pitchFamily="18" charset="0"/>
                <a:ea typeface="Times New Roman" panose="02020603050405020304" pitchFamily="18" charset="0"/>
              </a:rPr>
              <a:t>Fortune Business Insights (2022) Video Streaming Market Size Forecast 2022-2029, Video Streaming Market Size, Share, Growth &amp; Forecast [2029]. Available at: https://www.fortunebusinessinsights.com/video-streaming-market-103057 (Accessed: 08 May 2023). </a:t>
            </a:r>
          </a:p>
          <a:p>
            <a:pPr marL="358775" indent="-358775" algn="just">
              <a:spcAft>
                <a:spcPts val="600"/>
              </a:spcAft>
            </a:pPr>
            <a:r>
              <a:rPr lang="en-MY" sz="1400" dirty="0">
                <a:effectLst/>
                <a:latin typeface="Times New Roman" panose="02020603050405020304" pitchFamily="18" charset="0"/>
                <a:ea typeface="Times New Roman" panose="02020603050405020304" pitchFamily="18" charset="0"/>
              </a:rPr>
              <a:t>Gomez-Uribe, C. A., &amp; Hunt, N. (2015). The Netflix Recommender System. ACM Transactions on Management Information Systems, 6(4), 1–19. https://doi.org/10.1145/2843948 </a:t>
            </a:r>
          </a:p>
          <a:p>
            <a:pPr marL="358775" indent="-358775" algn="just">
              <a:spcAft>
                <a:spcPts val="600"/>
              </a:spcAft>
            </a:pPr>
            <a:r>
              <a:rPr lang="en-MY" sz="1400" dirty="0">
                <a:effectLst/>
                <a:latin typeface="Times New Roman" panose="02020603050405020304" pitchFamily="18" charset="0"/>
                <a:ea typeface="Times New Roman" panose="02020603050405020304" pitchFamily="18" charset="0"/>
              </a:rPr>
              <a:t>Richter, F. (2021) Infographic: Where Americans get their stream on, Statista Infographics. Available at: https://www.statista.com/chart/25382/most-used-video-streaming-platforms/ (Accessed: 08 May 2023). </a:t>
            </a:r>
          </a:p>
          <a:p>
            <a:pPr marL="358775" indent="-358775" algn="just">
              <a:spcAft>
                <a:spcPts val="600"/>
              </a:spcAft>
            </a:pPr>
            <a:r>
              <a:rPr lang="en-MY" sz="1400" dirty="0">
                <a:effectLst/>
                <a:latin typeface="Times New Roman" panose="02020603050405020304" pitchFamily="18" charset="0"/>
                <a:ea typeface="Times New Roman" panose="02020603050405020304" pitchFamily="18" charset="0"/>
              </a:rPr>
              <a:t>Roy, D., &amp; Dutta, M. (2022). A systematic review and research perspective on recommender systems. Journal of Big Data, 9(1), 59. https://doi:10.1186/s40537-022-00592-5 </a:t>
            </a:r>
          </a:p>
          <a:p>
            <a:pPr marL="358775" indent="-358775" algn="just">
              <a:spcAft>
                <a:spcPts val="600"/>
              </a:spcAft>
            </a:pPr>
            <a:r>
              <a:rPr lang="en-MY" sz="1400" dirty="0">
                <a:effectLst/>
                <a:latin typeface="Times New Roman" panose="02020603050405020304" pitchFamily="18" charset="0"/>
                <a:ea typeface="Times New Roman" panose="02020603050405020304" pitchFamily="18" charset="0"/>
              </a:rPr>
              <a:t>Schwartz, B. (2016) The paradox of choice why more is less. New York: Ecco. </a:t>
            </a:r>
          </a:p>
          <a:p>
            <a:pPr marL="358775" indent="-358775" algn="just">
              <a:spcAft>
                <a:spcPts val="600"/>
              </a:spcAft>
            </a:pPr>
            <a:r>
              <a:rPr lang="en-MY" sz="1400" dirty="0">
                <a:effectLst/>
                <a:latin typeface="Times New Roman" panose="02020603050405020304" pitchFamily="18" charset="0"/>
                <a:ea typeface="Times New Roman" panose="02020603050405020304" pitchFamily="18" charset="0"/>
              </a:rPr>
              <a:t>Zhang, J., Wang, Y., Yuan, Z., &amp; </a:t>
            </a:r>
            <a:r>
              <a:rPr lang="en-MY" sz="1400" dirty="0" err="1">
                <a:effectLst/>
                <a:latin typeface="Times New Roman" panose="02020603050405020304" pitchFamily="18" charset="0"/>
                <a:ea typeface="Times New Roman" panose="02020603050405020304" pitchFamily="18" charset="0"/>
              </a:rPr>
              <a:t>Jin</a:t>
            </a:r>
            <a:r>
              <a:rPr lang="en-MY" sz="1400" dirty="0">
                <a:effectLst/>
                <a:latin typeface="Times New Roman" panose="02020603050405020304" pitchFamily="18" charset="0"/>
                <a:ea typeface="Times New Roman" panose="02020603050405020304" pitchFamily="18" charset="0"/>
              </a:rPr>
              <a:t>, Q. (2020). Personalized real-time movie recommendation system: Practical prototype and evaluation. Tsinghua Science and Technology, 25(2), 180-191. https://doi:10.26599/TST.2018.9010118 </a:t>
            </a:r>
          </a:p>
          <a:p>
            <a:pPr marL="358775" indent="-358775" algn="just">
              <a:spcAft>
                <a:spcPts val="600"/>
              </a:spcAft>
            </a:pPr>
            <a:endParaRPr lang="en-MY" sz="1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3926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4684081" y="692446"/>
            <a:ext cx="4934452" cy="724247"/>
          </a:xfrm>
        </p:spPr>
        <p:txBody>
          <a:bodyPr/>
          <a:lstStyle/>
          <a:p>
            <a:pPr algn="l"/>
            <a:r>
              <a:rPr lang="en-US" sz="4000" dirty="0"/>
              <a:t>Table of Content</a:t>
            </a:r>
          </a:p>
        </p:txBody>
      </p:sp>
      <p:sp>
        <p:nvSpPr>
          <p:cNvPr id="50" name="TextBox 49">
            <a:extLst>
              <a:ext uri="{FF2B5EF4-FFF2-40B4-BE49-F238E27FC236}">
                <a16:creationId xmlns:a16="http://schemas.microsoft.com/office/drawing/2014/main" id="{52A67254-9911-D92A-62DF-CC72E7719F7B}"/>
              </a:ext>
            </a:extLst>
          </p:cNvPr>
          <p:cNvSpPr txBox="1"/>
          <p:nvPr/>
        </p:nvSpPr>
        <p:spPr>
          <a:xfrm>
            <a:off x="5442006" y="1965143"/>
            <a:ext cx="2528023" cy="584775"/>
          </a:xfrm>
          <a:prstGeom prst="rect">
            <a:avLst/>
          </a:prstGeom>
          <a:noFill/>
        </p:spPr>
        <p:txBody>
          <a:bodyPr wrap="square" lIns="108000" rIns="108000" rtlCol="0" anchor="ctr">
            <a:spAutoFit/>
          </a:bodyPr>
          <a:lstStyle/>
          <a:p>
            <a:r>
              <a:rPr lang="en-US" altLang="ko-KR" sz="1600" dirty="0">
                <a:cs typeface="Arial" pitchFamily="34" charset="0"/>
              </a:rPr>
              <a:t>Executive Summary (from the Proposal)</a:t>
            </a:r>
            <a:endParaRPr lang="ko-KR" altLang="en-US" sz="1600" dirty="0">
              <a:cs typeface="Arial" pitchFamily="34" charset="0"/>
            </a:endParaRPr>
          </a:p>
        </p:txBody>
      </p:sp>
      <p:grpSp>
        <p:nvGrpSpPr>
          <p:cNvPr id="63" name="Group 4">
            <a:extLst>
              <a:ext uri="{FF2B5EF4-FFF2-40B4-BE49-F238E27FC236}">
                <a16:creationId xmlns:a16="http://schemas.microsoft.com/office/drawing/2014/main" id="{AABF8693-5157-FE8C-2451-A93129060BFB}"/>
              </a:ext>
            </a:extLst>
          </p:cNvPr>
          <p:cNvGrpSpPr/>
          <p:nvPr/>
        </p:nvGrpSpPr>
        <p:grpSpPr>
          <a:xfrm>
            <a:off x="4684081" y="1941382"/>
            <a:ext cx="633776" cy="632298"/>
            <a:chOff x="5411156" y="1449052"/>
            <a:chExt cx="782620" cy="780795"/>
          </a:xfrm>
        </p:grpSpPr>
        <p:sp>
          <p:nvSpPr>
            <p:cNvPr id="64" name="Oval 5">
              <a:extLst>
                <a:ext uri="{FF2B5EF4-FFF2-40B4-BE49-F238E27FC236}">
                  <a16:creationId xmlns:a16="http://schemas.microsoft.com/office/drawing/2014/main" id="{695946C1-B354-19B4-4074-D11BB615ED6C}"/>
                </a:ext>
              </a:extLst>
            </p:cNvPr>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endParaRPr>
            </a:p>
          </p:txBody>
        </p:sp>
        <p:sp>
          <p:nvSpPr>
            <p:cNvPr id="65" name="TextBox 64">
              <a:extLst>
                <a:ext uri="{FF2B5EF4-FFF2-40B4-BE49-F238E27FC236}">
                  <a16:creationId xmlns:a16="http://schemas.microsoft.com/office/drawing/2014/main" id="{73826CEA-FFE7-5495-33FF-7B7D2A6DB702}"/>
                </a:ext>
              </a:extLst>
            </p:cNvPr>
            <p:cNvSpPr txBox="1"/>
            <p:nvPr/>
          </p:nvSpPr>
          <p:spPr>
            <a:xfrm>
              <a:off x="5411156" y="1602521"/>
              <a:ext cx="782620" cy="494077"/>
            </a:xfrm>
            <a:prstGeom prst="rect">
              <a:avLst/>
            </a:prstGeom>
            <a:noFill/>
          </p:spPr>
          <p:txBody>
            <a:bodyPr wrap="square" lIns="108000" rIns="108000" rtlCol="0" anchor="ctr">
              <a:spAutoFit/>
            </a:bodyPr>
            <a:lstStyle/>
            <a:p>
              <a:pPr algn="ctr"/>
              <a:r>
                <a:rPr lang="en-US" altLang="ko-KR" sz="2000" b="1" dirty="0">
                  <a:solidFill>
                    <a:schemeClr val="bg1"/>
                  </a:solidFill>
                  <a:cs typeface="Arial" pitchFamily="34" charset="0"/>
                </a:rPr>
                <a:t>01</a:t>
              </a:r>
              <a:endParaRPr lang="ko-KR" altLang="en-US" sz="2400" b="1" dirty="0">
                <a:solidFill>
                  <a:schemeClr val="bg1"/>
                </a:solidFill>
                <a:cs typeface="Arial" pitchFamily="34" charset="0"/>
              </a:endParaRPr>
            </a:p>
          </p:txBody>
        </p:sp>
      </p:grpSp>
      <p:sp>
        <p:nvSpPr>
          <p:cNvPr id="80" name="TextBox 79">
            <a:extLst>
              <a:ext uri="{FF2B5EF4-FFF2-40B4-BE49-F238E27FC236}">
                <a16:creationId xmlns:a16="http://schemas.microsoft.com/office/drawing/2014/main" id="{B0173B7E-8618-6E7B-2F3B-F8878E8A196E}"/>
              </a:ext>
            </a:extLst>
          </p:cNvPr>
          <p:cNvSpPr txBox="1"/>
          <p:nvPr/>
        </p:nvSpPr>
        <p:spPr>
          <a:xfrm>
            <a:off x="5442006" y="3118534"/>
            <a:ext cx="2674407" cy="584775"/>
          </a:xfrm>
          <a:prstGeom prst="rect">
            <a:avLst/>
          </a:prstGeom>
          <a:noFill/>
        </p:spPr>
        <p:txBody>
          <a:bodyPr wrap="square" lIns="108000" rIns="108000" rtlCol="0" anchor="ctr">
            <a:spAutoFit/>
          </a:bodyPr>
          <a:lstStyle/>
          <a:p>
            <a:r>
              <a:rPr lang="en-US" altLang="ko-KR" sz="1600" dirty="0">
                <a:cs typeface="Arial" pitchFamily="34" charset="0"/>
              </a:rPr>
              <a:t>Mechanics – Hardware, Software &amp; Platform Used</a:t>
            </a:r>
            <a:endParaRPr lang="ko-KR" altLang="en-US" sz="1600" dirty="0">
              <a:cs typeface="Arial" pitchFamily="34" charset="0"/>
            </a:endParaRPr>
          </a:p>
        </p:txBody>
      </p:sp>
      <p:grpSp>
        <p:nvGrpSpPr>
          <p:cNvPr id="81" name="Group 4">
            <a:extLst>
              <a:ext uri="{FF2B5EF4-FFF2-40B4-BE49-F238E27FC236}">
                <a16:creationId xmlns:a16="http://schemas.microsoft.com/office/drawing/2014/main" id="{8D1B432A-740A-58A3-2087-CD0C484107CB}"/>
              </a:ext>
            </a:extLst>
          </p:cNvPr>
          <p:cNvGrpSpPr/>
          <p:nvPr/>
        </p:nvGrpSpPr>
        <p:grpSpPr>
          <a:xfrm>
            <a:off x="4684083" y="3086587"/>
            <a:ext cx="633776" cy="632298"/>
            <a:chOff x="5411156" y="1449052"/>
            <a:chExt cx="782620" cy="780795"/>
          </a:xfrm>
        </p:grpSpPr>
        <p:sp>
          <p:nvSpPr>
            <p:cNvPr id="82" name="Oval 5">
              <a:extLst>
                <a:ext uri="{FF2B5EF4-FFF2-40B4-BE49-F238E27FC236}">
                  <a16:creationId xmlns:a16="http://schemas.microsoft.com/office/drawing/2014/main" id="{B26E5AFD-9F2B-568A-EB6F-A9490467507D}"/>
                </a:ext>
              </a:extLst>
            </p:cNvPr>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endParaRPr>
            </a:p>
          </p:txBody>
        </p:sp>
        <p:sp>
          <p:nvSpPr>
            <p:cNvPr id="83" name="TextBox 82">
              <a:extLst>
                <a:ext uri="{FF2B5EF4-FFF2-40B4-BE49-F238E27FC236}">
                  <a16:creationId xmlns:a16="http://schemas.microsoft.com/office/drawing/2014/main" id="{070C5A21-DA59-2FFB-9A32-42E6F505323D}"/>
                </a:ext>
              </a:extLst>
            </p:cNvPr>
            <p:cNvSpPr txBox="1"/>
            <p:nvPr/>
          </p:nvSpPr>
          <p:spPr>
            <a:xfrm>
              <a:off x="5411156" y="1602521"/>
              <a:ext cx="782620" cy="494077"/>
            </a:xfrm>
            <a:prstGeom prst="rect">
              <a:avLst/>
            </a:prstGeom>
            <a:noFill/>
          </p:spPr>
          <p:txBody>
            <a:bodyPr wrap="square" lIns="108000" rIns="108000" rtlCol="0" anchor="ctr">
              <a:spAutoFit/>
            </a:bodyPr>
            <a:lstStyle/>
            <a:p>
              <a:pPr algn="ctr"/>
              <a:r>
                <a:rPr lang="en-US" altLang="ko-KR" sz="2000" b="1" dirty="0">
                  <a:solidFill>
                    <a:schemeClr val="bg1"/>
                  </a:solidFill>
                  <a:cs typeface="Arial" pitchFamily="34" charset="0"/>
                </a:rPr>
                <a:t>02</a:t>
              </a:r>
              <a:endParaRPr lang="ko-KR" altLang="en-US" sz="2400" b="1" dirty="0">
                <a:solidFill>
                  <a:schemeClr val="bg1"/>
                </a:solidFill>
                <a:cs typeface="Arial" pitchFamily="34" charset="0"/>
              </a:endParaRPr>
            </a:p>
          </p:txBody>
        </p:sp>
      </p:grpSp>
      <p:sp>
        <p:nvSpPr>
          <p:cNvPr id="84" name="TextBox 83">
            <a:extLst>
              <a:ext uri="{FF2B5EF4-FFF2-40B4-BE49-F238E27FC236}">
                <a16:creationId xmlns:a16="http://schemas.microsoft.com/office/drawing/2014/main" id="{F865C76B-000B-6795-2C4D-100EBF23CEB4}"/>
              </a:ext>
            </a:extLst>
          </p:cNvPr>
          <p:cNvSpPr txBox="1"/>
          <p:nvPr/>
        </p:nvSpPr>
        <p:spPr>
          <a:xfrm>
            <a:off x="5442006" y="4306577"/>
            <a:ext cx="2528023" cy="584775"/>
          </a:xfrm>
          <a:prstGeom prst="rect">
            <a:avLst/>
          </a:prstGeom>
          <a:noFill/>
        </p:spPr>
        <p:txBody>
          <a:bodyPr wrap="square" lIns="108000" rIns="108000" rtlCol="0" anchor="ctr">
            <a:spAutoFit/>
          </a:bodyPr>
          <a:lstStyle/>
          <a:p>
            <a:r>
              <a:rPr lang="en-US" altLang="ko-KR" sz="1600" dirty="0">
                <a:cs typeface="Arial" pitchFamily="34" charset="0"/>
              </a:rPr>
              <a:t>Methodology – Design &amp; Development</a:t>
            </a:r>
            <a:endParaRPr lang="ko-KR" altLang="en-US" sz="1600" dirty="0">
              <a:cs typeface="Arial" pitchFamily="34" charset="0"/>
            </a:endParaRPr>
          </a:p>
        </p:txBody>
      </p:sp>
      <p:grpSp>
        <p:nvGrpSpPr>
          <p:cNvPr id="85" name="Group 4">
            <a:extLst>
              <a:ext uri="{FF2B5EF4-FFF2-40B4-BE49-F238E27FC236}">
                <a16:creationId xmlns:a16="http://schemas.microsoft.com/office/drawing/2014/main" id="{E843C53D-C775-3AD4-3627-EBE80ED73E6E}"/>
              </a:ext>
            </a:extLst>
          </p:cNvPr>
          <p:cNvGrpSpPr/>
          <p:nvPr/>
        </p:nvGrpSpPr>
        <p:grpSpPr>
          <a:xfrm>
            <a:off x="4684081" y="4290173"/>
            <a:ext cx="633776" cy="632298"/>
            <a:chOff x="5411156" y="1449052"/>
            <a:chExt cx="782620" cy="780795"/>
          </a:xfrm>
        </p:grpSpPr>
        <p:sp>
          <p:nvSpPr>
            <p:cNvPr id="86" name="Oval 5">
              <a:extLst>
                <a:ext uri="{FF2B5EF4-FFF2-40B4-BE49-F238E27FC236}">
                  <a16:creationId xmlns:a16="http://schemas.microsoft.com/office/drawing/2014/main" id="{BC8768C5-0B29-50D8-78CE-717811A17515}"/>
                </a:ext>
              </a:extLst>
            </p:cNvPr>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endParaRPr>
            </a:p>
          </p:txBody>
        </p:sp>
        <p:sp>
          <p:nvSpPr>
            <p:cNvPr id="87" name="TextBox 86">
              <a:extLst>
                <a:ext uri="{FF2B5EF4-FFF2-40B4-BE49-F238E27FC236}">
                  <a16:creationId xmlns:a16="http://schemas.microsoft.com/office/drawing/2014/main" id="{DB2A5DD0-5D7D-7BCB-F163-C69D3672C3AD}"/>
                </a:ext>
              </a:extLst>
            </p:cNvPr>
            <p:cNvSpPr txBox="1"/>
            <p:nvPr/>
          </p:nvSpPr>
          <p:spPr>
            <a:xfrm>
              <a:off x="5411156" y="1602521"/>
              <a:ext cx="782620" cy="494077"/>
            </a:xfrm>
            <a:prstGeom prst="rect">
              <a:avLst/>
            </a:prstGeom>
            <a:noFill/>
          </p:spPr>
          <p:txBody>
            <a:bodyPr wrap="square" lIns="108000" rIns="108000" rtlCol="0" anchor="ctr">
              <a:spAutoFit/>
            </a:bodyPr>
            <a:lstStyle/>
            <a:p>
              <a:pPr algn="ctr"/>
              <a:r>
                <a:rPr lang="en-US" altLang="ko-KR" sz="2000" b="1" dirty="0">
                  <a:solidFill>
                    <a:schemeClr val="bg1"/>
                  </a:solidFill>
                  <a:cs typeface="Arial" pitchFamily="34" charset="0"/>
                </a:rPr>
                <a:t>03</a:t>
              </a:r>
              <a:endParaRPr lang="ko-KR" altLang="en-US" sz="2400" b="1" dirty="0">
                <a:solidFill>
                  <a:schemeClr val="bg1"/>
                </a:solidFill>
                <a:cs typeface="Arial" pitchFamily="34" charset="0"/>
              </a:endParaRPr>
            </a:p>
          </p:txBody>
        </p:sp>
      </p:grpSp>
      <p:sp>
        <p:nvSpPr>
          <p:cNvPr id="88" name="TextBox 87">
            <a:extLst>
              <a:ext uri="{FF2B5EF4-FFF2-40B4-BE49-F238E27FC236}">
                <a16:creationId xmlns:a16="http://schemas.microsoft.com/office/drawing/2014/main" id="{655EC63D-BB66-147B-8E72-B27A4AC628D1}"/>
              </a:ext>
            </a:extLst>
          </p:cNvPr>
          <p:cNvSpPr txBox="1"/>
          <p:nvPr/>
        </p:nvSpPr>
        <p:spPr>
          <a:xfrm>
            <a:off x="5442007" y="5641624"/>
            <a:ext cx="2528022" cy="338554"/>
          </a:xfrm>
          <a:prstGeom prst="rect">
            <a:avLst/>
          </a:prstGeom>
          <a:noFill/>
        </p:spPr>
        <p:txBody>
          <a:bodyPr wrap="square" lIns="108000" rIns="108000" rtlCol="0">
            <a:spAutoFit/>
          </a:bodyPr>
          <a:lstStyle/>
          <a:p>
            <a:r>
              <a:rPr lang="en-US" altLang="ko-KR" sz="1600" dirty="0">
                <a:cs typeface="Arial" pitchFamily="34" charset="0"/>
              </a:rPr>
              <a:t>Experiment &amp; Results</a:t>
            </a:r>
            <a:endParaRPr lang="ko-KR" altLang="en-US" sz="1600" dirty="0">
              <a:cs typeface="Arial" pitchFamily="34" charset="0"/>
            </a:endParaRPr>
          </a:p>
        </p:txBody>
      </p:sp>
      <p:grpSp>
        <p:nvGrpSpPr>
          <p:cNvPr id="89" name="Group 4">
            <a:extLst>
              <a:ext uri="{FF2B5EF4-FFF2-40B4-BE49-F238E27FC236}">
                <a16:creationId xmlns:a16="http://schemas.microsoft.com/office/drawing/2014/main" id="{60EFDBC4-9200-BDB3-72AD-5AAE67CB44AE}"/>
              </a:ext>
            </a:extLst>
          </p:cNvPr>
          <p:cNvGrpSpPr/>
          <p:nvPr/>
        </p:nvGrpSpPr>
        <p:grpSpPr>
          <a:xfrm>
            <a:off x="4684082" y="5493288"/>
            <a:ext cx="633776" cy="632298"/>
            <a:chOff x="5411156" y="1449052"/>
            <a:chExt cx="782620" cy="780795"/>
          </a:xfrm>
        </p:grpSpPr>
        <p:sp>
          <p:nvSpPr>
            <p:cNvPr id="90" name="Oval 5">
              <a:extLst>
                <a:ext uri="{FF2B5EF4-FFF2-40B4-BE49-F238E27FC236}">
                  <a16:creationId xmlns:a16="http://schemas.microsoft.com/office/drawing/2014/main" id="{7CDB0F5E-CECE-F1C6-ABAB-B9B4EABDB677}"/>
                </a:ext>
              </a:extLst>
            </p:cNvPr>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endParaRPr>
            </a:p>
          </p:txBody>
        </p:sp>
        <p:sp>
          <p:nvSpPr>
            <p:cNvPr id="91" name="TextBox 90">
              <a:extLst>
                <a:ext uri="{FF2B5EF4-FFF2-40B4-BE49-F238E27FC236}">
                  <a16:creationId xmlns:a16="http://schemas.microsoft.com/office/drawing/2014/main" id="{89D8CC0B-1AD6-E21E-23BB-3E4D2EE043F5}"/>
                </a:ext>
              </a:extLst>
            </p:cNvPr>
            <p:cNvSpPr txBox="1"/>
            <p:nvPr/>
          </p:nvSpPr>
          <p:spPr>
            <a:xfrm>
              <a:off x="5411156" y="1602521"/>
              <a:ext cx="782620" cy="494077"/>
            </a:xfrm>
            <a:prstGeom prst="rect">
              <a:avLst/>
            </a:prstGeom>
            <a:noFill/>
          </p:spPr>
          <p:txBody>
            <a:bodyPr wrap="square" lIns="108000" rIns="108000" rtlCol="0" anchor="ctr">
              <a:spAutoFit/>
            </a:bodyPr>
            <a:lstStyle/>
            <a:p>
              <a:pPr algn="ctr"/>
              <a:r>
                <a:rPr lang="en-US" altLang="ko-KR" sz="2000" b="1" dirty="0">
                  <a:solidFill>
                    <a:schemeClr val="bg1"/>
                  </a:solidFill>
                  <a:cs typeface="Arial" pitchFamily="34" charset="0"/>
                </a:rPr>
                <a:t>04</a:t>
              </a:r>
              <a:endParaRPr lang="ko-KR" altLang="en-US" sz="2400" b="1" dirty="0">
                <a:solidFill>
                  <a:schemeClr val="bg1"/>
                </a:solidFill>
                <a:cs typeface="Arial" pitchFamily="34" charset="0"/>
              </a:endParaRPr>
            </a:p>
          </p:txBody>
        </p:sp>
      </p:grpSp>
      <p:sp>
        <p:nvSpPr>
          <p:cNvPr id="92" name="TextBox 91">
            <a:extLst>
              <a:ext uri="{FF2B5EF4-FFF2-40B4-BE49-F238E27FC236}">
                <a16:creationId xmlns:a16="http://schemas.microsoft.com/office/drawing/2014/main" id="{5FDDAD46-331F-91AE-CE2D-BE3967F97341}"/>
              </a:ext>
            </a:extLst>
          </p:cNvPr>
          <p:cNvSpPr txBox="1"/>
          <p:nvPr/>
        </p:nvSpPr>
        <p:spPr>
          <a:xfrm>
            <a:off x="9236700" y="3233459"/>
            <a:ext cx="2293087" cy="338554"/>
          </a:xfrm>
          <a:prstGeom prst="rect">
            <a:avLst/>
          </a:prstGeom>
          <a:noFill/>
        </p:spPr>
        <p:txBody>
          <a:bodyPr wrap="square" lIns="108000" rIns="108000" rtlCol="0">
            <a:spAutoFit/>
          </a:bodyPr>
          <a:lstStyle/>
          <a:p>
            <a:r>
              <a:rPr lang="en-US" altLang="ko-KR" sz="1600" dirty="0">
                <a:cs typeface="Arial" pitchFamily="34" charset="0"/>
              </a:rPr>
              <a:t>Deployment</a:t>
            </a:r>
            <a:endParaRPr lang="ko-KR" altLang="en-US" sz="1600" dirty="0">
              <a:cs typeface="Arial" pitchFamily="34" charset="0"/>
            </a:endParaRPr>
          </a:p>
        </p:txBody>
      </p:sp>
      <p:grpSp>
        <p:nvGrpSpPr>
          <p:cNvPr id="93" name="Group 4">
            <a:extLst>
              <a:ext uri="{FF2B5EF4-FFF2-40B4-BE49-F238E27FC236}">
                <a16:creationId xmlns:a16="http://schemas.microsoft.com/office/drawing/2014/main" id="{792CF76D-41B2-E768-3627-7AC456D967C5}"/>
              </a:ext>
            </a:extLst>
          </p:cNvPr>
          <p:cNvGrpSpPr/>
          <p:nvPr/>
        </p:nvGrpSpPr>
        <p:grpSpPr>
          <a:xfrm>
            <a:off x="8478775" y="3094773"/>
            <a:ext cx="633776" cy="632298"/>
            <a:chOff x="5411156" y="1449052"/>
            <a:chExt cx="782620" cy="780795"/>
          </a:xfrm>
        </p:grpSpPr>
        <p:sp>
          <p:nvSpPr>
            <p:cNvPr id="94" name="Oval 5">
              <a:extLst>
                <a:ext uri="{FF2B5EF4-FFF2-40B4-BE49-F238E27FC236}">
                  <a16:creationId xmlns:a16="http://schemas.microsoft.com/office/drawing/2014/main" id="{BBB10E65-2B4A-4E7E-3D5B-6763C86FA67F}"/>
                </a:ext>
              </a:extLst>
            </p:cNvPr>
            <p:cNvSpPr/>
            <p:nvPr/>
          </p:nvSpPr>
          <p:spPr>
            <a:xfrm>
              <a:off x="5412981" y="1449052"/>
              <a:ext cx="780795" cy="780795"/>
            </a:xfrm>
            <a:prstGeom prst="ellipse">
              <a:avLst/>
            </a:prstGeom>
            <a:solidFill>
              <a:srgbClr val="50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endParaRPr>
            </a:p>
          </p:txBody>
        </p:sp>
        <p:sp>
          <p:nvSpPr>
            <p:cNvPr id="95" name="TextBox 94">
              <a:extLst>
                <a:ext uri="{FF2B5EF4-FFF2-40B4-BE49-F238E27FC236}">
                  <a16:creationId xmlns:a16="http://schemas.microsoft.com/office/drawing/2014/main" id="{F418F50D-7250-0D91-6769-A98617E153D0}"/>
                </a:ext>
              </a:extLst>
            </p:cNvPr>
            <p:cNvSpPr txBox="1"/>
            <p:nvPr/>
          </p:nvSpPr>
          <p:spPr>
            <a:xfrm>
              <a:off x="5411156" y="1602521"/>
              <a:ext cx="782620" cy="494077"/>
            </a:xfrm>
            <a:prstGeom prst="rect">
              <a:avLst/>
            </a:prstGeom>
            <a:noFill/>
          </p:spPr>
          <p:txBody>
            <a:bodyPr wrap="square" lIns="108000" rIns="108000" rtlCol="0" anchor="ctr">
              <a:spAutoFit/>
            </a:bodyPr>
            <a:lstStyle/>
            <a:p>
              <a:pPr algn="ctr"/>
              <a:r>
                <a:rPr lang="en-US" altLang="ko-KR" sz="2000" b="1" dirty="0">
                  <a:solidFill>
                    <a:schemeClr val="bg1"/>
                  </a:solidFill>
                  <a:cs typeface="Arial" pitchFamily="34" charset="0"/>
                </a:rPr>
                <a:t>06</a:t>
              </a:r>
              <a:endParaRPr lang="ko-KR" altLang="en-US" sz="2400" b="1" dirty="0">
                <a:solidFill>
                  <a:schemeClr val="bg1"/>
                </a:solidFill>
                <a:cs typeface="Arial" pitchFamily="34" charset="0"/>
              </a:endParaRPr>
            </a:p>
          </p:txBody>
        </p:sp>
      </p:grpSp>
      <p:sp>
        <p:nvSpPr>
          <p:cNvPr id="98" name="TextBox 97">
            <a:extLst>
              <a:ext uri="{FF2B5EF4-FFF2-40B4-BE49-F238E27FC236}">
                <a16:creationId xmlns:a16="http://schemas.microsoft.com/office/drawing/2014/main" id="{0DFBF901-0B9E-1951-33FD-FB85345C2484}"/>
              </a:ext>
            </a:extLst>
          </p:cNvPr>
          <p:cNvSpPr txBox="1"/>
          <p:nvPr/>
        </p:nvSpPr>
        <p:spPr>
          <a:xfrm>
            <a:off x="9236700" y="4429688"/>
            <a:ext cx="2796751" cy="338554"/>
          </a:xfrm>
          <a:prstGeom prst="rect">
            <a:avLst/>
          </a:prstGeom>
          <a:noFill/>
        </p:spPr>
        <p:txBody>
          <a:bodyPr wrap="square" lIns="108000" rIns="108000" rtlCol="0">
            <a:spAutoFit/>
          </a:bodyPr>
          <a:lstStyle/>
          <a:p>
            <a:r>
              <a:rPr lang="en-US" altLang="ko-KR" sz="1600" dirty="0">
                <a:cs typeface="Arial" pitchFamily="34" charset="0"/>
              </a:rPr>
              <a:t>Future Work &amp; Conclusion</a:t>
            </a:r>
            <a:endParaRPr lang="ko-KR" altLang="en-US" sz="1600" dirty="0">
              <a:cs typeface="Arial" pitchFamily="34" charset="0"/>
            </a:endParaRPr>
          </a:p>
        </p:txBody>
      </p:sp>
      <p:grpSp>
        <p:nvGrpSpPr>
          <p:cNvPr id="99" name="Group 4">
            <a:extLst>
              <a:ext uri="{FF2B5EF4-FFF2-40B4-BE49-F238E27FC236}">
                <a16:creationId xmlns:a16="http://schemas.microsoft.com/office/drawing/2014/main" id="{DA5A4C6E-7094-0262-ACCD-ACB1AFE0CB35}"/>
              </a:ext>
            </a:extLst>
          </p:cNvPr>
          <p:cNvGrpSpPr/>
          <p:nvPr/>
        </p:nvGrpSpPr>
        <p:grpSpPr>
          <a:xfrm>
            <a:off x="8478775" y="4290173"/>
            <a:ext cx="633776" cy="632298"/>
            <a:chOff x="5411156" y="1449052"/>
            <a:chExt cx="782620" cy="780795"/>
          </a:xfrm>
        </p:grpSpPr>
        <p:sp>
          <p:nvSpPr>
            <p:cNvPr id="100" name="Oval 5">
              <a:extLst>
                <a:ext uri="{FF2B5EF4-FFF2-40B4-BE49-F238E27FC236}">
                  <a16:creationId xmlns:a16="http://schemas.microsoft.com/office/drawing/2014/main" id="{05D7B1F4-B09F-EE60-801D-90D5A12708DB}"/>
                </a:ext>
              </a:extLst>
            </p:cNvPr>
            <p:cNvSpPr/>
            <p:nvPr/>
          </p:nvSpPr>
          <p:spPr>
            <a:xfrm>
              <a:off x="5412981" y="1449052"/>
              <a:ext cx="780795" cy="78079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endParaRPr>
            </a:p>
          </p:txBody>
        </p:sp>
        <p:sp>
          <p:nvSpPr>
            <p:cNvPr id="101" name="TextBox 100">
              <a:extLst>
                <a:ext uri="{FF2B5EF4-FFF2-40B4-BE49-F238E27FC236}">
                  <a16:creationId xmlns:a16="http://schemas.microsoft.com/office/drawing/2014/main" id="{7E3B0999-4D09-F928-BE3A-BEA35B84BE5E}"/>
                </a:ext>
              </a:extLst>
            </p:cNvPr>
            <p:cNvSpPr txBox="1"/>
            <p:nvPr/>
          </p:nvSpPr>
          <p:spPr>
            <a:xfrm>
              <a:off x="5411156" y="1602521"/>
              <a:ext cx="782620" cy="494077"/>
            </a:xfrm>
            <a:prstGeom prst="rect">
              <a:avLst/>
            </a:prstGeom>
            <a:noFill/>
          </p:spPr>
          <p:txBody>
            <a:bodyPr wrap="square" lIns="108000" rIns="108000" rtlCol="0" anchor="ctr">
              <a:spAutoFit/>
            </a:bodyPr>
            <a:lstStyle/>
            <a:p>
              <a:pPr algn="ctr"/>
              <a:r>
                <a:rPr lang="en-US" altLang="ko-KR" sz="2000" b="1" dirty="0">
                  <a:solidFill>
                    <a:schemeClr val="bg1"/>
                  </a:solidFill>
                  <a:cs typeface="Arial" pitchFamily="34" charset="0"/>
                </a:rPr>
                <a:t>07</a:t>
              </a:r>
              <a:endParaRPr lang="ko-KR" altLang="en-US" sz="2400" b="1" dirty="0">
                <a:solidFill>
                  <a:schemeClr val="bg1"/>
                </a:solidFill>
                <a:cs typeface="Arial" pitchFamily="34" charset="0"/>
              </a:endParaRPr>
            </a:p>
          </p:txBody>
        </p:sp>
      </p:grpSp>
      <p:sp>
        <p:nvSpPr>
          <p:cNvPr id="102" name="TextBox 101">
            <a:extLst>
              <a:ext uri="{FF2B5EF4-FFF2-40B4-BE49-F238E27FC236}">
                <a16:creationId xmlns:a16="http://schemas.microsoft.com/office/drawing/2014/main" id="{E95916D1-56CB-A795-4141-BFC66BB953A3}"/>
              </a:ext>
            </a:extLst>
          </p:cNvPr>
          <p:cNvSpPr txBox="1"/>
          <p:nvPr/>
        </p:nvSpPr>
        <p:spPr>
          <a:xfrm>
            <a:off x="9236701" y="5648347"/>
            <a:ext cx="2565615" cy="338554"/>
          </a:xfrm>
          <a:prstGeom prst="rect">
            <a:avLst/>
          </a:prstGeom>
          <a:noFill/>
        </p:spPr>
        <p:txBody>
          <a:bodyPr wrap="square" lIns="108000" rIns="108000" rtlCol="0">
            <a:spAutoFit/>
          </a:bodyPr>
          <a:lstStyle/>
          <a:p>
            <a:r>
              <a:rPr lang="en-US" altLang="ko-KR" sz="1600" dirty="0">
                <a:cs typeface="Arial" pitchFamily="34" charset="0"/>
              </a:rPr>
              <a:t>Reference &amp; Appendixes</a:t>
            </a:r>
            <a:endParaRPr lang="ko-KR" altLang="en-US" sz="1600" dirty="0">
              <a:cs typeface="Arial" pitchFamily="34" charset="0"/>
            </a:endParaRPr>
          </a:p>
        </p:txBody>
      </p:sp>
      <p:grpSp>
        <p:nvGrpSpPr>
          <p:cNvPr id="103" name="Group 4">
            <a:extLst>
              <a:ext uri="{FF2B5EF4-FFF2-40B4-BE49-F238E27FC236}">
                <a16:creationId xmlns:a16="http://schemas.microsoft.com/office/drawing/2014/main" id="{84F32321-9824-FCE2-0BAA-5FDA16A2C581}"/>
              </a:ext>
            </a:extLst>
          </p:cNvPr>
          <p:cNvGrpSpPr/>
          <p:nvPr/>
        </p:nvGrpSpPr>
        <p:grpSpPr>
          <a:xfrm>
            <a:off x="8478776" y="5493288"/>
            <a:ext cx="633776" cy="632298"/>
            <a:chOff x="5411156" y="1449052"/>
            <a:chExt cx="782620" cy="780795"/>
          </a:xfrm>
        </p:grpSpPr>
        <p:sp>
          <p:nvSpPr>
            <p:cNvPr id="104" name="Oval 5">
              <a:extLst>
                <a:ext uri="{FF2B5EF4-FFF2-40B4-BE49-F238E27FC236}">
                  <a16:creationId xmlns:a16="http://schemas.microsoft.com/office/drawing/2014/main" id="{05E56414-A2DB-1FBE-0CC4-2A6335C1D427}"/>
                </a:ext>
              </a:extLst>
            </p:cNvPr>
            <p:cNvSpPr/>
            <p:nvPr/>
          </p:nvSpPr>
          <p:spPr>
            <a:xfrm>
              <a:off x="5412981" y="1449052"/>
              <a:ext cx="780795" cy="780795"/>
            </a:xfrm>
            <a:prstGeom prst="ellipse">
              <a:avLst/>
            </a:prstGeom>
            <a:solidFill>
              <a:srgbClr val="50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endParaRPr>
            </a:p>
          </p:txBody>
        </p:sp>
        <p:sp>
          <p:nvSpPr>
            <p:cNvPr id="105" name="TextBox 104">
              <a:extLst>
                <a:ext uri="{FF2B5EF4-FFF2-40B4-BE49-F238E27FC236}">
                  <a16:creationId xmlns:a16="http://schemas.microsoft.com/office/drawing/2014/main" id="{492A1AB4-3E84-CFA6-F55C-5DC1BF4DD87A}"/>
                </a:ext>
              </a:extLst>
            </p:cNvPr>
            <p:cNvSpPr txBox="1"/>
            <p:nvPr/>
          </p:nvSpPr>
          <p:spPr>
            <a:xfrm>
              <a:off x="5411156" y="1602521"/>
              <a:ext cx="782620" cy="494077"/>
            </a:xfrm>
            <a:prstGeom prst="rect">
              <a:avLst/>
            </a:prstGeom>
            <a:noFill/>
          </p:spPr>
          <p:txBody>
            <a:bodyPr wrap="square" lIns="108000" rIns="108000" rtlCol="0" anchor="ctr">
              <a:spAutoFit/>
            </a:bodyPr>
            <a:lstStyle/>
            <a:p>
              <a:pPr algn="ctr"/>
              <a:r>
                <a:rPr lang="en-US" altLang="ko-KR" sz="2000" b="1" dirty="0">
                  <a:solidFill>
                    <a:schemeClr val="bg1"/>
                  </a:solidFill>
                  <a:cs typeface="Arial" pitchFamily="34" charset="0"/>
                </a:rPr>
                <a:t>08</a:t>
              </a:r>
              <a:endParaRPr lang="ko-KR" altLang="en-US" sz="2400" b="1" dirty="0">
                <a:solidFill>
                  <a:schemeClr val="bg1"/>
                </a:solidFill>
                <a:cs typeface="Arial" pitchFamily="34" charset="0"/>
              </a:endParaRPr>
            </a:p>
          </p:txBody>
        </p:sp>
      </p:grpSp>
      <p:sp>
        <p:nvSpPr>
          <p:cNvPr id="3" name="AutoShape 2" descr="Disney+ Lost 4 Million Subscribers in Q1 - Thurrott.com">
            <a:extLst>
              <a:ext uri="{FF2B5EF4-FFF2-40B4-BE49-F238E27FC236}">
                <a16:creationId xmlns:a16="http://schemas.microsoft.com/office/drawing/2014/main" id="{AA8D021E-6107-866B-BDA2-C3CA74D791BC}"/>
              </a:ext>
            </a:extLst>
          </p:cNvPr>
          <p:cNvSpPr>
            <a:spLocks noChangeAspect="1" noChangeArrowheads="1"/>
          </p:cNvSpPr>
          <p:nvPr/>
        </p:nvSpPr>
        <p:spPr bwMode="auto">
          <a:xfrm>
            <a:off x="5254553" y="489813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p>
        </p:txBody>
      </p:sp>
      <p:pic>
        <p:nvPicPr>
          <p:cNvPr id="5" name="Picture 4">
            <a:extLst>
              <a:ext uri="{FF2B5EF4-FFF2-40B4-BE49-F238E27FC236}">
                <a16:creationId xmlns:a16="http://schemas.microsoft.com/office/drawing/2014/main" id="{417069D2-CF3E-A04E-9BBA-33B59EB0C267}"/>
              </a:ext>
            </a:extLst>
          </p:cNvPr>
          <p:cNvPicPr>
            <a:picLocks noChangeAspect="1"/>
          </p:cNvPicPr>
          <p:nvPr/>
        </p:nvPicPr>
        <p:blipFill rotWithShape="1">
          <a:blip r:embed="rId2">
            <a:extLst>
              <a:ext uri="{28A0092B-C50C-407E-A947-70E740481C1C}">
                <a14:useLocalDpi xmlns:a14="http://schemas.microsoft.com/office/drawing/2010/main" val="0"/>
              </a:ext>
            </a:extLst>
          </a:blip>
          <a:srcRect l="34272" r="30784"/>
          <a:stretch/>
        </p:blipFill>
        <p:spPr>
          <a:xfrm>
            <a:off x="0" y="0"/>
            <a:ext cx="4260073" cy="6858000"/>
          </a:xfrm>
          <a:prstGeom prst="rect">
            <a:avLst/>
          </a:prstGeom>
        </p:spPr>
      </p:pic>
      <p:sp>
        <p:nvSpPr>
          <p:cNvPr id="4" name="TextBox 3">
            <a:extLst>
              <a:ext uri="{FF2B5EF4-FFF2-40B4-BE49-F238E27FC236}">
                <a16:creationId xmlns:a16="http://schemas.microsoft.com/office/drawing/2014/main" id="{16C2D1E4-EC0F-B6B9-E391-447562EE219B}"/>
              </a:ext>
            </a:extLst>
          </p:cNvPr>
          <p:cNvSpPr txBox="1"/>
          <p:nvPr/>
        </p:nvSpPr>
        <p:spPr>
          <a:xfrm>
            <a:off x="9236700" y="1975291"/>
            <a:ext cx="2293087" cy="584775"/>
          </a:xfrm>
          <a:prstGeom prst="rect">
            <a:avLst/>
          </a:prstGeom>
          <a:noFill/>
        </p:spPr>
        <p:txBody>
          <a:bodyPr wrap="square" lIns="108000" rIns="108000" rtlCol="0" anchor="ctr">
            <a:spAutoFit/>
          </a:bodyPr>
          <a:lstStyle/>
          <a:p>
            <a:r>
              <a:rPr lang="en-US" altLang="ko-KR" sz="1600" dirty="0">
                <a:cs typeface="Arial" pitchFamily="34" charset="0"/>
              </a:rPr>
              <a:t>Plan for Reproducible Research</a:t>
            </a:r>
            <a:endParaRPr lang="ko-KR" altLang="en-US" sz="1600" dirty="0">
              <a:cs typeface="Arial" pitchFamily="34" charset="0"/>
            </a:endParaRPr>
          </a:p>
        </p:txBody>
      </p:sp>
      <p:grpSp>
        <p:nvGrpSpPr>
          <p:cNvPr id="6" name="Group 4">
            <a:extLst>
              <a:ext uri="{FF2B5EF4-FFF2-40B4-BE49-F238E27FC236}">
                <a16:creationId xmlns:a16="http://schemas.microsoft.com/office/drawing/2014/main" id="{9218EF35-319E-8F4D-4CCE-EDD28DFBACF0}"/>
              </a:ext>
            </a:extLst>
          </p:cNvPr>
          <p:cNvGrpSpPr/>
          <p:nvPr/>
        </p:nvGrpSpPr>
        <p:grpSpPr>
          <a:xfrm>
            <a:off x="8478775" y="1937678"/>
            <a:ext cx="633776" cy="632298"/>
            <a:chOff x="5411156" y="1449052"/>
            <a:chExt cx="782620" cy="780795"/>
          </a:xfrm>
        </p:grpSpPr>
        <p:sp>
          <p:nvSpPr>
            <p:cNvPr id="7" name="Oval 5">
              <a:extLst>
                <a:ext uri="{FF2B5EF4-FFF2-40B4-BE49-F238E27FC236}">
                  <a16:creationId xmlns:a16="http://schemas.microsoft.com/office/drawing/2014/main" id="{27904EB7-19C9-FC64-4CB0-72B5209EBAB6}"/>
                </a:ext>
              </a:extLst>
            </p:cNvPr>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endParaRPr>
            </a:p>
          </p:txBody>
        </p:sp>
        <p:sp>
          <p:nvSpPr>
            <p:cNvPr id="8" name="TextBox 7">
              <a:extLst>
                <a:ext uri="{FF2B5EF4-FFF2-40B4-BE49-F238E27FC236}">
                  <a16:creationId xmlns:a16="http://schemas.microsoft.com/office/drawing/2014/main" id="{1972928C-0888-604E-5251-E033A1B8C6C6}"/>
                </a:ext>
              </a:extLst>
            </p:cNvPr>
            <p:cNvSpPr txBox="1"/>
            <p:nvPr/>
          </p:nvSpPr>
          <p:spPr>
            <a:xfrm>
              <a:off x="5411156" y="1602521"/>
              <a:ext cx="782620" cy="494077"/>
            </a:xfrm>
            <a:prstGeom prst="rect">
              <a:avLst/>
            </a:prstGeom>
            <a:noFill/>
          </p:spPr>
          <p:txBody>
            <a:bodyPr wrap="square" lIns="108000" rIns="108000" rtlCol="0" anchor="ctr">
              <a:spAutoFit/>
            </a:bodyPr>
            <a:lstStyle/>
            <a:p>
              <a:pPr algn="ctr"/>
              <a:r>
                <a:rPr lang="en-US" altLang="ko-KR" sz="2000" b="1" dirty="0">
                  <a:solidFill>
                    <a:schemeClr val="bg1"/>
                  </a:solidFill>
                  <a:cs typeface="Arial" pitchFamily="34" charset="0"/>
                </a:rPr>
                <a:t>05</a:t>
              </a:r>
              <a:endParaRPr lang="ko-KR" altLang="en-US" sz="2400" b="1" dirty="0">
                <a:solidFill>
                  <a:schemeClr val="bg1"/>
                </a:solidFill>
                <a:cs typeface="Arial" pitchFamily="34" charset="0"/>
              </a:endParaRPr>
            </a:p>
          </p:txBody>
        </p:sp>
      </p:grpSp>
    </p:spTree>
    <p:extLst>
      <p:ext uri="{BB962C8B-B14F-4D97-AF65-F5344CB8AC3E}">
        <p14:creationId xmlns:p14="http://schemas.microsoft.com/office/powerpoint/2010/main" val="3979649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Rectangle 162">
            <a:extLst>
              <a:ext uri="{FF2B5EF4-FFF2-40B4-BE49-F238E27FC236}">
                <a16:creationId xmlns:a16="http://schemas.microsoft.com/office/drawing/2014/main" id="{890EB270-3A59-12AE-8841-021C51E06704}"/>
              </a:ext>
            </a:extLst>
          </p:cNvPr>
          <p:cNvSpPr/>
          <p:nvPr/>
        </p:nvSpPr>
        <p:spPr>
          <a:xfrm>
            <a:off x="1631974" y="4002783"/>
            <a:ext cx="1223763" cy="461665"/>
          </a:xfrm>
          <a:prstGeom prst="rect">
            <a:avLst/>
          </a:prstGeom>
          <a:solidFill>
            <a:srgbClr val="EC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4" name="Rectangle 13">
            <a:extLst>
              <a:ext uri="{FF2B5EF4-FFF2-40B4-BE49-F238E27FC236}">
                <a16:creationId xmlns:a16="http://schemas.microsoft.com/office/drawing/2014/main" id="{64B9F0B2-CA37-FF72-B7D8-BE06A5F0F373}"/>
              </a:ext>
            </a:extLst>
          </p:cNvPr>
          <p:cNvSpPr/>
          <p:nvPr/>
        </p:nvSpPr>
        <p:spPr>
          <a:xfrm>
            <a:off x="609600" y="928963"/>
            <a:ext cx="10246648" cy="45719"/>
          </a:xfrm>
          <a:prstGeom prst="rect">
            <a:avLst/>
          </a:prstGeom>
          <a:solidFill>
            <a:srgbClr val="3E4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Rectangle 15">
            <a:extLst>
              <a:ext uri="{FF2B5EF4-FFF2-40B4-BE49-F238E27FC236}">
                <a16:creationId xmlns:a16="http://schemas.microsoft.com/office/drawing/2014/main" id="{FB6F43D6-6DA6-4235-41B8-0802FFF990AC}"/>
              </a:ext>
            </a:extLst>
          </p:cNvPr>
          <p:cNvSpPr/>
          <p:nvPr/>
        </p:nvSpPr>
        <p:spPr>
          <a:xfrm>
            <a:off x="10856248" y="929243"/>
            <a:ext cx="726152"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Google Shape;613;p52">
            <a:extLst>
              <a:ext uri="{FF2B5EF4-FFF2-40B4-BE49-F238E27FC236}">
                <a16:creationId xmlns:a16="http://schemas.microsoft.com/office/drawing/2014/main" id="{9FFF17F6-5A4A-1B9D-DA5F-133ED9302EE9}"/>
              </a:ext>
            </a:extLst>
          </p:cNvPr>
          <p:cNvSpPr txBox="1">
            <a:spLocks/>
          </p:cNvSpPr>
          <p:nvPr/>
        </p:nvSpPr>
        <p:spPr>
          <a:xfrm>
            <a:off x="609600" y="356616"/>
            <a:ext cx="10787270"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4000" b="1" i="0" u="none" strike="noStrike" kern="0" cap="none" spc="0" normalizeH="0" baseline="0" noProof="0" dirty="0">
                <a:ln>
                  <a:noFill/>
                </a:ln>
                <a:solidFill>
                  <a:srgbClr val="3E4095"/>
                </a:solidFill>
                <a:effectLst/>
                <a:uLnTx/>
                <a:uFillTx/>
                <a:latin typeface="Arial"/>
                <a:cs typeface="Arial"/>
                <a:sym typeface="Arial"/>
              </a:rPr>
              <a:t>Executive Summary </a:t>
            </a:r>
            <a:r>
              <a:rPr kumimoji="0" lang="en-MY" sz="1600" b="0" i="0" u="none" strike="noStrike" kern="0" cap="none" spc="0" normalizeH="0" baseline="0" noProof="0" dirty="0">
                <a:ln>
                  <a:noFill/>
                </a:ln>
                <a:solidFill>
                  <a:srgbClr val="3E4095"/>
                </a:solidFill>
                <a:effectLst/>
                <a:uLnTx/>
                <a:uFillTx/>
                <a:latin typeface="Arial"/>
                <a:cs typeface="Arial"/>
                <a:sym typeface="Arial"/>
              </a:rPr>
              <a:t>(from the Proposal)</a:t>
            </a:r>
            <a:endParaRPr kumimoji="0" lang="en-MY" sz="4000" b="0" i="0" u="none" strike="noStrike" kern="0" cap="none" spc="0" normalizeH="0" baseline="0" noProof="0" dirty="0">
              <a:ln>
                <a:noFill/>
              </a:ln>
              <a:solidFill>
                <a:srgbClr val="3E4095"/>
              </a:solidFill>
              <a:effectLst/>
              <a:uLnTx/>
              <a:uFillTx/>
              <a:latin typeface="Arial"/>
              <a:cs typeface="Arial"/>
              <a:sym typeface="Arial"/>
            </a:endParaRPr>
          </a:p>
        </p:txBody>
      </p:sp>
      <p:sp>
        <p:nvSpPr>
          <p:cNvPr id="3" name="Text Placeholder 10">
            <a:extLst>
              <a:ext uri="{FF2B5EF4-FFF2-40B4-BE49-F238E27FC236}">
                <a16:creationId xmlns:a16="http://schemas.microsoft.com/office/drawing/2014/main" id="{CFD50D71-2511-9D3D-BA86-1AC8E505935F}"/>
              </a:ext>
            </a:extLst>
          </p:cNvPr>
          <p:cNvSpPr txBox="1">
            <a:spLocks/>
          </p:cNvSpPr>
          <p:nvPr/>
        </p:nvSpPr>
        <p:spPr>
          <a:xfrm>
            <a:off x="9669957" y="1773504"/>
            <a:ext cx="2024279" cy="831975"/>
          </a:xfrm>
          <a:prstGeom prst="rect">
            <a:avLst/>
          </a:prstGeom>
          <a:solidFill>
            <a:srgbClr val="ECF0F8"/>
          </a:solid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0"/>
              </a:spcBef>
              <a:buFont typeface="Arial" pitchFamily="34" charset="0"/>
              <a:buNone/>
              <a:defRPr/>
            </a:pPr>
            <a:r>
              <a:rPr lang="en-MY" altLang="ko-KR" sz="1200" dirty="0">
                <a:solidFill>
                  <a:prstClr val="black">
                    <a:lumMod val="85000"/>
                    <a:lumOff val="15000"/>
                  </a:prstClr>
                </a:solidFill>
                <a:cs typeface="Arial" pitchFamily="34" charset="0"/>
              </a:rPr>
              <a:t>To build a recommendation system which can help users to choose Disney+ video content.</a:t>
            </a:r>
            <a:endParaRPr lang="en-US" altLang="ko-KR" sz="1200" dirty="0">
              <a:solidFill>
                <a:prstClr val="black">
                  <a:lumMod val="85000"/>
                  <a:lumOff val="15000"/>
                </a:prstClr>
              </a:solidFill>
              <a:cs typeface="Arial" pitchFamily="34" charset="0"/>
            </a:endParaRPr>
          </a:p>
        </p:txBody>
      </p:sp>
      <p:sp>
        <p:nvSpPr>
          <p:cNvPr id="9" name="Rectangle 8">
            <a:extLst>
              <a:ext uri="{FF2B5EF4-FFF2-40B4-BE49-F238E27FC236}">
                <a16:creationId xmlns:a16="http://schemas.microsoft.com/office/drawing/2014/main" id="{F09F5151-C4D8-8B5D-C552-34B935B037A9}"/>
              </a:ext>
            </a:extLst>
          </p:cNvPr>
          <p:cNvSpPr/>
          <p:nvPr/>
        </p:nvSpPr>
        <p:spPr>
          <a:xfrm>
            <a:off x="4635322" y="1562770"/>
            <a:ext cx="3779235" cy="1198065"/>
          </a:xfrm>
          <a:prstGeom prst="rect">
            <a:avLst/>
          </a:prstGeom>
          <a:solidFill>
            <a:srgbClr val="EC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0" name="Freeform 17">
            <a:extLst>
              <a:ext uri="{FF2B5EF4-FFF2-40B4-BE49-F238E27FC236}">
                <a16:creationId xmlns:a16="http://schemas.microsoft.com/office/drawing/2014/main" id="{3C52650F-3417-B328-A059-EAA03216DED1}"/>
              </a:ext>
            </a:extLst>
          </p:cNvPr>
          <p:cNvSpPr/>
          <p:nvPr/>
        </p:nvSpPr>
        <p:spPr>
          <a:xfrm>
            <a:off x="4641271" y="1484537"/>
            <a:ext cx="2494059" cy="1301418"/>
          </a:xfrm>
          <a:custGeom>
            <a:avLst/>
            <a:gdLst>
              <a:gd name="connsiteX0" fmla="*/ 0 w 4637314"/>
              <a:gd name="connsiteY0" fmla="*/ 468086 h 2906486"/>
              <a:gd name="connsiteX1" fmla="*/ 65314 w 4637314"/>
              <a:gd name="connsiteY1" fmla="*/ 2906486 h 2906486"/>
              <a:gd name="connsiteX2" fmla="*/ 4637314 w 4637314"/>
              <a:gd name="connsiteY2" fmla="*/ 2862943 h 2906486"/>
              <a:gd name="connsiteX3" fmla="*/ 729343 w 4637314"/>
              <a:gd name="connsiteY3" fmla="*/ 0 h 2906486"/>
              <a:gd name="connsiteX4" fmla="*/ 141514 w 4637314"/>
              <a:gd name="connsiteY4" fmla="*/ 304800 h 2906486"/>
              <a:gd name="connsiteX5" fmla="*/ 0 w 4637314"/>
              <a:gd name="connsiteY5" fmla="*/ 468086 h 2906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7314" h="2906486">
                <a:moveTo>
                  <a:pt x="0" y="468086"/>
                </a:moveTo>
                <a:lnTo>
                  <a:pt x="65314" y="2906486"/>
                </a:lnTo>
                <a:lnTo>
                  <a:pt x="4637314" y="2862943"/>
                </a:lnTo>
                <a:lnTo>
                  <a:pt x="729343" y="0"/>
                </a:lnTo>
                <a:lnTo>
                  <a:pt x="141514" y="304800"/>
                </a:lnTo>
                <a:lnTo>
                  <a:pt x="0" y="468086"/>
                </a:lnTo>
                <a:close/>
              </a:path>
            </a:pathLst>
          </a:custGeom>
          <a:gradFill>
            <a:gsLst>
              <a:gs pos="0">
                <a:schemeClr val="bg1">
                  <a:alpha val="20000"/>
                </a:schemeClr>
              </a:gs>
              <a:gs pos="27000">
                <a:schemeClr val="bg1">
                  <a:alpha val="80000"/>
                </a:schemeClr>
              </a:gs>
              <a:gs pos="100000">
                <a:schemeClr val="bg1">
                  <a:lumMod val="9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1" name="Group 16">
            <a:extLst>
              <a:ext uri="{FF2B5EF4-FFF2-40B4-BE49-F238E27FC236}">
                <a16:creationId xmlns:a16="http://schemas.microsoft.com/office/drawing/2014/main" id="{DE866889-5000-47C7-7FE2-651B23AF2A5C}"/>
              </a:ext>
            </a:extLst>
          </p:cNvPr>
          <p:cNvGrpSpPr/>
          <p:nvPr/>
        </p:nvGrpSpPr>
        <p:grpSpPr>
          <a:xfrm>
            <a:off x="3542530" y="1266956"/>
            <a:ext cx="1413756" cy="1489698"/>
            <a:chOff x="435640" y="1356998"/>
            <a:chExt cx="3123898" cy="3291702"/>
          </a:xfrm>
          <a:solidFill>
            <a:srgbClr val="002060"/>
          </a:solidFill>
        </p:grpSpPr>
        <p:grpSp>
          <p:nvGrpSpPr>
            <p:cNvPr id="12" name="Group 47">
              <a:extLst>
                <a:ext uri="{FF2B5EF4-FFF2-40B4-BE49-F238E27FC236}">
                  <a16:creationId xmlns:a16="http://schemas.microsoft.com/office/drawing/2014/main" id="{066F66B1-9473-6EF6-02E8-C17763FCB579}"/>
                </a:ext>
              </a:extLst>
            </p:cNvPr>
            <p:cNvGrpSpPr/>
            <p:nvPr/>
          </p:nvGrpSpPr>
          <p:grpSpPr>
            <a:xfrm rot="3660000">
              <a:off x="1915710" y="1176300"/>
              <a:ext cx="197023" cy="1802702"/>
              <a:chOff x="1115616" y="2490394"/>
              <a:chExt cx="197023" cy="1802702"/>
            </a:xfrm>
            <a:grpFill/>
          </p:grpSpPr>
          <p:sp>
            <p:nvSpPr>
              <p:cNvPr id="24" name="Rectangle 48">
                <a:extLst>
                  <a:ext uri="{FF2B5EF4-FFF2-40B4-BE49-F238E27FC236}">
                    <a16:creationId xmlns:a16="http://schemas.microsoft.com/office/drawing/2014/main" id="{8AEF6E84-61DA-72AC-240A-605B489BDA3D}"/>
                  </a:ext>
                </a:extLst>
              </p:cNvPr>
              <p:cNvSpPr/>
              <p:nvPr/>
            </p:nvSpPr>
            <p:spPr>
              <a:xfrm>
                <a:off x="1115616" y="2492896"/>
                <a:ext cx="72008" cy="1800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Rectangle 49">
                <a:extLst>
                  <a:ext uri="{FF2B5EF4-FFF2-40B4-BE49-F238E27FC236}">
                    <a16:creationId xmlns:a16="http://schemas.microsoft.com/office/drawing/2014/main" id="{087CF99F-9F6D-B747-AE4E-987191C0945E}"/>
                  </a:ext>
                </a:extLst>
              </p:cNvPr>
              <p:cNvSpPr/>
              <p:nvPr/>
            </p:nvSpPr>
            <p:spPr>
              <a:xfrm>
                <a:off x="1240631" y="2490394"/>
                <a:ext cx="72008" cy="1800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3" name="Group 6">
              <a:extLst>
                <a:ext uri="{FF2B5EF4-FFF2-40B4-BE49-F238E27FC236}">
                  <a16:creationId xmlns:a16="http://schemas.microsoft.com/office/drawing/2014/main" id="{FADDB63D-1CEB-0E5C-8074-570406C2F39A}"/>
                </a:ext>
              </a:extLst>
            </p:cNvPr>
            <p:cNvGrpSpPr/>
            <p:nvPr/>
          </p:nvGrpSpPr>
          <p:grpSpPr>
            <a:xfrm>
              <a:off x="1142119" y="2490394"/>
              <a:ext cx="197023" cy="1802702"/>
              <a:chOff x="1115616" y="2490394"/>
              <a:chExt cx="197023" cy="1802702"/>
            </a:xfrm>
            <a:grpFill/>
          </p:grpSpPr>
          <p:sp>
            <p:nvSpPr>
              <p:cNvPr id="22" name="Rectangle 2">
                <a:extLst>
                  <a:ext uri="{FF2B5EF4-FFF2-40B4-BE49-F238E27FC236}">
                    <a16:creationId xmlns:a16="http://schemas.microsoft.com/office/drawing/2014/main" id="{6A004A50-1268-2299-BD1A-92F3AF0BD61D}"/>
                  </a:ext>
                </a:extLst>
              </p:cNvPr>
              <p:cNvSpPr/>
              <p:nvPr/>
            </p:nvSpPr>
            <p:spPr>
              <a:xfrm>
                <a:off x="1115616" y="2492896"/>
                <a:ext cx="72008" cy="1800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Rectangle 35">
                <a:extLst>
                  <a:ext uri="{FF2B5EF4-FFF2-40B4-BE49-F238E27FC236}">
                    <a16:creationId xmlns:a16="http://schemas.microsoft.com/office/drawing/2014/main" id="{E9575052-372B-AA1A-74A4-3B21B86E2087}"/>
                  </a:ext>
                </a:extLst>
              </p:cNvPr>
              <p:cNvSpPr/>
              <p:nvPr/>
            </p:nvSpPr>
            <p:spPr>
              <a:xfrm>
                <a:off x="1240631" y="2490394"/>
                <a:ext cx="72008" cy="1800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5" name="Group 4">
              <a:extLst>
                <a:ext uri="{FF2B5EF4-FFF2-40B4-BE49-F238E27FC236}">
                  <a16:creationId xmlns:a16="http://schemas.microsoft.com/office/drawing/2014/main" id="{BB624A4B-0B20-FF6E-2020-7C86D138A07B}"/>
                </a:ext>
              </a:extLst>
            </p:cNvPr>
            <p:cNvGrpSpPr/>
            <p:nvPr/>
          </p:nvGrpSpPr>
          <p:grpSpPr>
            <a:xfrm>
              <a:off x="1004052" y="2253815"/>
              <a:ext cx="473157" cy="473157"/>
              <a:chOff x="3275856" y="4077072"/>
              <a:chExt cx="504056" cy="504056"/>
            </a:xfrm>
            <a:grpFill/>
          </p:grpSpPr>
          <p:sp>
            <p:nvSpPr>
              <p:cNvPr id="20" name="Oval 3">
                <a:extLst>
                  <a:ext uri="{FF2B5EF4-FFF2-40B4-BE49-F238E27FC236}">
                    <a16:creationId xmlns:a16="http://schemas.microsoft.com/office/drawing/2014/main" id="{AA1DE973-6A01-0117-B20F-4BB7C4E8A04C}"/>
                  </a:ext>
                </a:extLst>
              </p:cNvPr>
              <p:cNvSpPr/>
              <p:nvPr/>
            </p:nvSpPr>
            <p:spPr>
              <a:xfrm>
                <a:off x="3275856" y="4077072"/>
                <a:ext cx="504056" cy="5040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Oval 37">
                <a:extLst>
                  <a:ext uri="{FF2B5EF4-FFF2-40B4-BE49-F238E27FC236}">
                    <a16:creationId xmlns:a16="http://schemas.microsoft.com/office/drawing/2014/main" id="{0825FA8B-A005-9903-EDB3-3AE61F93D86F}"/>
                  </a:ext>
                </a:extLst>
              </p:cNvPr>
              <p:cNvSpPr/>
              <p:nvPr/>
            </p:nvSpPr>
            <p:spPr>
              <a:xfrm>
                <a:off x="3375484" y="4176700"/>
                <a:ext cx="304800" cy="304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8" name="Oval 12">
              <a:extLst>
                <a:ext uri="{FF2B5EF4-FFF2-40B4-BE49-F238E27FC236}">
                  <a16:creationId xmlns:a16="http://schemas.microsoft.com/office/drawing/2014/main" id="{3C6880FD-EAF6-A51D-953B-227455F20ADA}"/>
                </a:ext>
              </a:extLst>
            </p:cNvPr>
            <p:cNvSpPr/>
            <p:nvPr/>
          </p:nvSpPr>
          <p:spPr>
            <a:xfrm>
              <a:off x="435640" y="4221088"/>
              <a:ext cx="1609980" cy="427612"/>
            </a:xfrm>
            <a:custGeom>
              <a:avLst/>
              <a:gdLst/>
              <a:ahLst/>
              <a:cxnLst/>
              <a:rect l="l" t="t" r="r" b="b"/>
              <a:pathLst>
                <a:path w="1534063" h="407449">
                  <a:moveTo>
                    <a:pt x="767031" y="0"/>
                  </a:moveTo>
                  <a:cubicBezTo>
                    <a:pt x="1137209" y="0"/>
                    <a:pt x="1448077" y="173138"/>
                    <a:pt x="1534063" y="407449"/>
                  </a:cubicBezTo>
                  <a:lnTo>
                    <a:pt x="0" y="407449"/>
                  </a:lnTo>
                  <a:cubicBezTo>
                    <a:pt x="85986" y="173138"/>
                    <a:pt x="396854" y="0"/>
                    <a:pt x="76703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Rounded Rectangle 14">
              <a:extLst>
                <a:ext uri="{FF2B5EF4-FFF2-40B4-BE49-F238E27FC236}">
                  <a16:creationId xmlns:a16="http://schemas.microsoft.com/office/drawing/2014/main" id="{5C59D73D-1278-376F-95D4-4D058E9CC6EA}"/>
                </a:ext>
              </a:extLst>
            </p:cNvPr>
            <p:cNvSpPr/>
            <p:nvPr/>
          </p:nvSpPr>
          <p:spPr>
            <a:xfrm rot="19800000">
              <a:off x="2546102" y="1356998"/>
              <a:ext cx="1013436" cy="790340"/>
            </a:xfrm>
            <a:custGeom>
              <a:avLst/>
              <a:gdLst/>
              <a:ahLst/>
              <a:cxnLst/>
              <a:rect l="l" t="t" r="r" b="b"/>
              <a:pathLst>
                <a:path w="4593188" h="2986373">
                  <a:moveTo>
                    <a:pt x="1308312" y="0"/>
                  </a:moveTo>
                  <a:lnTo>
                    <a:pt x="3212995" y="0"/>
                  </a:lnTo>
                  <a:cubicBezTo>
                    <a:pt x="3328954" y="0"/>
                    <a:pt x="3422957" y="94003"/>
                    <a:pt x="3422957" y="209962"/>
                  </a:cubicBezTo>
                  <a:lnTo>
                    <a:pt x="3422957" y="967743"/>
                  </a:lnTo>
                  <a:lnTo>
                    <a:pt x="3424105" y="967743"/>
                  </a:lnTo>
                  <a:lnTo>
                    <a:pt x="4593188" y="2964572"/>
                  </a:lnTo>
                  <a:lnTo>
                    <a:pt x="0" y="2986373"/>
                  </a:lnTo>
                  <a:lnTo>
                    <a:pt x="1092932" y="967743"/>
                  </a:lnTo>
                  <a:lnTo>
                    <a:pt x="1098350" y="967743"/>
                  </a:lnTo>
                  <a:lnTo>
                    <a:pt x="1098350" y="209962"/>
                  </a:lnTo>
                  <a:cubicBezTo>
                    <a:pt x="1098350" y="94003"/>
                    <a:pt x="1192353" y="0"/>
                    <a:pt x="130831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7" name="TextBox 26">
            <a:extLst>
              <a:ext uri="{FF2B5EF4-FFF2-40B4-BE49-F238E27FC236}">
                <a16:creationId xmlns:a16="http://schemas.microsoft.com/office/drawing/2014/main" id="{DD37AFB1-95F8-A436-A7A6-B41B2E8E7678}"/>
              </a:ext>
            </a:extLst>
          </p:cNvPr>
          <p:cNvSpPr txBox="1"/>
          <p:nvPr/>
        </p:nvSpPr>
        <p:spPr>
          <a:xfrm>
            <a:off x="4705601" y="1785634"/>
            <a:ext cx="3622804" cy="1015663"/>
          </a:xfrm>
          <a:prstGeom prst="rect">
            <a:avLst/>
          </a:prstGeom>
          <a:noFill/>
        </p:spPr>
        <p:txBody>
          <a:bodyPr wrap="square" rtlCol="0">
            <a:spAutoFit/>
          </a:bodyPr>
          <a:lstStyle/>
          <a:p>
            <a:pPr marL="171450" marR="0" lvl="0" indent="-171450" algn="just" defTabSz="914400" rtl="0" eaLnBrk="1" fontAlgn="auto" latinLnBrk="0" hangingPunct="1">
              <a:lnSpc>
                <a:spcPct val="100000"/>
              </a:lnSpc>
              <a:spcBef>
                <a:spcPts val="0"/>
              </a:spcBef>
              <a:buClrTx/>
              <a:buSzTx/>
              <a:buFont typeface="Arial" panose="020B0604020202020204" pitchFamily="34" charset="0"/>
              <a:buChar char="•"/>
              <a:tabLst/>
              <a:defRPr/>
            </a:pPr>
            <a:r>
              <a:rPr kumimoji="0" lang="en-US" altLang="ko-KR" sz="1200" b="0" i="0" u="none" strike="noStrike" kern="1200" cap="none" spc="0" normalizeH="0" baseline="0" noProof="0" dirty="0">
                <a:ln>
                  <a:noFill/>
                </a:ln>
                <a:solidFill>
                  <a:prstClr val="black">
                    <a:lumMod val="85000"/>
                    <a:lumOff val="15000"/>
                  </a:prstClr>
                </a:solidFill>
                <a:effectLst/>
                <a:uLnTx/>
                <a:uFillTx/>
                <a:latin typeface="Arial"/>
                <a:cs typeface="Arial" pitchFamily="34" charset="0"/>
              </a:rPr>
              <a:t>We tend to get overwhelmed quickly and make poor choices when presented with many options. </a:t>
            </a:r>
          </a:p>
          <a:p>
            <a:pPr marL="171450" marR="0" lvl="0" indent="-171450" algn="just" defTabSz="914400" rtl="0" eaLnBrk="1" fontAlgn="auto" latinLnBrk="0" hangingPunct="1">
              <a:lnSpc>
                <a:spcPct val="100000"/>
              </a:lnSpc>
              <a:spcBef>
                <a:spcPts val="0"/>
              </a:spcBef>
              <a:buClrTx/>
              <a:buSzTx/>
              <a:buFont typeface="Arial" panose="020B0604020202020204" pitchFamily="34" charset="0"/>
              <a:buChar char="•"/>
              <a:tabLst/>
              <a:defRPr/>
            </a:pPr>
            <a:r>
              <a:rPr kumimoji="0" lang="en-US" altLang="ko-KR" sz="1200" b="0" i="0" u="none" strike="noStrike" kern="1200" cap="none" spc="0" normalizeH="0" baseline="0" noProof="0" dirty="0">
                <a:ln>
                  <a:noFill/>
                </a:ln>
                <a:solidFill>
                  <a:prstClr val="black">
                    <a:lumMod val="85000"/>
                    <a:lumOff val="15000"/>
                  </a:prstClr>
                </a:solidFill>
                <a:effectLst/>
                <a:uLnTx/>
                <a:uFillTx/>
                <a:latin typeface="Arial"/>
                <a:cs typeface="Arial" pitchFamily="34" charset="0"/>
              </a:rPr>
              <a:t>This theory also applies to streaming media where </a:t>
            </a:r>
            <a:r>
              <a:rPr kumimoji="0" lang="en-US" altLang="ko-KR" sz="1200" i="0" u="none" strike="noStrike" kern="1200" cap="none" spc="0" normalizeH="0" baseline="0" noProof="0" dirty="0">
                <a:ln>
                  <a:noFill/>
                </a:ln>
                <a:solidFill>
                  <a:prstClr val="black">
                    <a:lumMod val="85000"/>
                    <a:lumOff val="15000"/>
                  </a:prstClr>
                </a:solidFill>
                <a:effectLst/>
                <a:uLnTx/>
                <a:uFillTx/>
                <a:latin typeface="Arial"/>
                <a:cs typeface="Arial" pitchFamily="34" charset="0"/>
              </a:rPr>
              <a:t>users are presented with thousands of video content.</a:t>
            </a:r>
          </a:p>
        </p:txBody>
      </p:sp>
      <p:sp>
        <p:nvSpPr>
          <p:cNvPr id="29" name="Donut 24">
            <a:extLst>
              <a:ext uri="{FF2B5EF4-FFF2-40B4-BE49-F238E27FC236}">
                <a16:creationId xmlns:a16="http://schemas.microsoft.com/office/drawing/2014/main" id="{23D0FECC-77BF-3B82-A6BA-E658E699CADB}"/>
              </a:ext>
            </a:extLst>
          </p:cNvPr>
          <p:cNvSpPr/>
          <p:nvPr/>
        </p:nvSpPr>
        <p:spPr>
          <a:xfrm>
            <a:off x="8877520" y="1779887"/>
            <a:ext cx="735629" cy="727961"/>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2" name="Text Placeholder 10">
            <a:extLst>
              <a:ext uri="{FF2B5EF4-FFF2-40B4-BE49-F238E27FC236}">
                <a16:creationId xmlns:a16="http://schemas.microsoft.com/office/drawing/2014/main" id="{C2E2C7C2-4FA9-32FE-A21E-EAE49CBD1646}"/>
              </a:ext>
            </a:extLst>
          </p:cNvPr>
          <p:cNvSpPr txBox="1">
            <a:spLocks/>
          </p:cNvSpPr>
          <p:nvPr/>
        </p:nvSpPr>
        <p:spPr>
          <a:xfrm>
            <a:off x="5655122" y="1575221"/>
            <a:ext cx="1718160" cy="268824"/>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1" hangingPunct="1">
              <a:spcBef>
                <a:spcPts val="0"/>
              </a:spcBef>
              <a:spcAft>
                <a:spcPts val="0"/>
              </a:spcAft>
              <a:buClrTx/>
              <a:buSzTx/>
              <a:buFont typeface="Arial" pitchFamily="34" charset="0"/>
              <a:buNone/>
              <a:tabLst/>
              <a:defRPr/>
            </a:pPr>
            <a:r>
              <a:rPr kumimoji="0" lang="en-MY" altLang="ko-KR" sz="1200" b="1" i="0" u="none" strike="noStrike" kern="1200" cap="none" spc="0" normalizeH="0" baseline="0" noProof="0" dirty="0">
                <a:ln>
                  <a:noFill/>
                </a:ln>
                <a:effectLst/>
                <a:uLnTx/>
                <a:uFillTx/>
                <a:latin typeface="Arial"/>
                <a:cs typeface="Arial" pitchFamily="34" charset="0"/>
              </a:rPr>
              <a:t>Problem Statement</a:t>
            </a:r>
            <a:endParaRPr kumimoji="0" lang="en-US" altLang="ko-KR" sz="1200" b="1" i="0" u="none" strike="noStrike" kern="1200" cap="none" spc="0" normalizeH="0" baseline="0" noProof="0" dirty="0">
              <a:ln>
                <a:noFill/>
              </a:ln>
              <a:effectLst/>
              <a:uLnTx/>
              <a:uFillTx/>
              <a:latin typeface="Arial"/>
              <a:cs typeface="Arial" pitchFamily="34" charset="0"/>
            </a:endParaRPr>
          </a:p>
        </p:txBody>
      </p:sp>
      <p:sp>
        <p:nvSpPr>
          <p:cNvPr id="90" name="Text Placeholder 10">
            <a:extLst>
              <a:ext uri="{FF2B5EF4-FFF2-40B4-BE49-F238E27FC236}">
                <a16:creationId xmlns:a16="http://schemas.microsoft.com/office/drawing/2014/main" id="{6BBA3BA3-2B78-E5EB-A496-5014204E0E40}"/>
              </a:ext>
            </a:extLst>
          </p:cNvPr>
          <p:cNvSpPr txBox="1">
            <a:spLocks/>
          </p:cNvSpPr>
          <p:nvPr/>
        </p:nvSpPr>
        <p:spPr>
          <a:xfrm>
            <a:off x="10067994" y="1534205"/>
            <a:ext cx="1201620" cy="286396"/>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1" hangingPunct="1">
              <a:spcBef>
                <a:spcPts val="0"/>
              </a:spcBef>
              <a:spcAft>
                <a:spcPts val="0"/>
              </a:spcAft>
              <a:buClrTx/>
              <a:buSzTx/>
              <a:buFont typeface="Arial" pitchFamily="34" charset="0"/>
              <a:buNone/>
              <a:tabLst/>
              <a:defRPr/>
            </a:pPr>
            <a:r>
              <a:rPr kumimoji="0" lang="en-MY" altLang="ko-KR" sz="1200" b="1" i="0" u="none" strike="noStrike" kern="1200" cap="none" spc="0" normalizeH="0" baseline="0" noProof="0" dirty="0">
                <a:ln>
                  <a:noFill/>
                </a:ln>
                <a:effectLst/>
                <a:uLnTx/>
                <a:uFillTx/>
                <a:latin typeface="Arial"/>
                <a:cs typeface="Arial" pitchFamily="34" charset="0"/>
              </a:rPr>
              <a:t>Project Goal</a:t>
            </a:r>
            <a:endParaRPr kumimoji="0" lang="en-US" altLang="ko-KR" sz="1200" b="1" i="0" u="none" strike="noStrike" kern="1200" cap="none" spc="0" normalizeH="0" baseline="0" noProof="0" dirty="0">
              <a:ln>
                <a:noFill/>
              </a:ln>
              <a:effectLst/>
              <a:uLnTx/>
              <a:uFillTx/>
              <a:latin typeface="Arial"/>
              <a:cs typeface="Arial" pitchFamily="34" charset="0"/>
            </a:endParaRPr>
          </a:p>
        </p:txBody>
      </p:sp>
      <p:grpSp>
        <p:nvGrpSpPr>
          <p:cNvPr id="96" name="그룹 2">
            <a:extLst>
              <a:ext uri="{FF2B5EF4-FFF2-40B4-BE49-F238E27FC236}">
                <a16:creationId xmlns:a16="http://schemas.microsoft.com/office/drawing/2014/main" id="{38FA470C-650D-290C-20DF-80EF82931C91}"/>
              </a:ext>
            </a:extLst>
          </p:cNvPr>
          <p:cNvGrpSpPr/>
          <p:nvPr/>
        </p:nvGrpSpPr>
        <p:grpSpPr>
          <a:xfrm>
            <a:off x="730256" y="3856733"/>
            <a:ext cx="831215" cy="720120"/>
            <a:chOff x="799577" y="1647202"/>
            <a:chExt cx="2969120" cy="2572284"/>
          </a:xfrm>
        </p:grpSpPr>
        <p:sp>
          <p:nvSpPr>
            <p:cNvPr id="97" name="타원 3">
              <a:extLst>
                <a:ext uri="{FF2B5EF4-FFF2-40B4-BE49-F238E27FC236}">
                  <a16:creationId xmlns:a16="http://schemas.microsoft.com/office/drawing/2014/main" id="{9C42AC7A-4715-2E6B-396B-1454DC85F927}"/>
                </a:ext>
              </a:extLst>
            </p:cNvPr>
            <p:cNvSpPr/>
            <p:nvPr/>
          </p:nvSpPr>
          <p:spPr>
            <a:xfrm>
              <a:off x="1196413" y="1647202"/>
              <a:ext cx="2572284" cy="2572284"/>
            </a:xfrm>
            <a:prstGeom prst="ellipse">
              <a:avLst/>
            </a:prstGeom>
            <a:solidFill>
              <a:srgbClr val="7344A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cs typeface="+mn-cs"/>
              </a:endParaRPr>
            </a:p>
          </p:txBody>
        </p:sp>
        <p:sp>
          <p:nvSpPr>
            <p:cNvPr id="98" name="그래픽 7">
              <a:extLst>
                <a:ext uri="{FF2B5EF4-FFF2-40B4-BE49-F238E27FC236}">
                  <a16:creationId xmlns:a16="http://schemas.microsoft.com/office/drawing/2014/main" id="{4EFEFC79-9C56-AE6D-331C-43285CC5FCE4}"/>
                </a:ext>
              </a:extLst>
            </p:cNvPr>
            <p:cNvSpPr/>
            <p:nvPr/>
          </p:nvSpPr>
          <p:spPr>
            <a:xfrm>
              <a:off x="799577" y="2363222"/>
              <a:ext cx="1875737" cy="1140244"/>
            </a:xfrm>
            <a:custGeom>
              <a:avLst/>
              <a:gdLst>
                <a:gd name="connsiteX0" fmla="*/ 0 w 1216866"/>
                <a:gd name="connsiteY0" fmla="*/ 155025 h 739722"/>
                <a:gd name="connsiteX1" fmla="*/ 842772 w 1216866"/>
                <a:gd name="connsiteY1" fmla="*/ 155025 h 739722"/>
                <a:gd name="connsiteX2" fmla="*/ 804672 w 1216866"/>
                <a:gd name="connsiteY2" fmla="*/ 42535 h 739722"/>
                <a:gd name="connsiteX3" fmla="*/ 877062 w 1216866"/>
                <a:gd name="connsiteY3" fmla="*/ 12531 h 739722"/>
                <a:gd name="connsiteX4" fmla="*/ 1204436 w 1216866"/>
                <a:gd name="connsiteY4" fmla="*/ 339905 h 739722"/>
                <a:gd name="connsiteX5" fmla="*/ 1204436 w 1216866"/>
                <a:gd name="connsiteY5" fmla="*/ 399913 h 739722"/>
                <a:gd name="connsiteX6" fmla="*/ 877062 w 1216866"/>
                <a:gd name="connsiteY6" fmla="*/ 727192 h 739722"/>
                <a:gd name="connsiteX7" fmla="*/ 804672 w 1216866"/>
                <a:gd name="connsiteY7" fmla="*/ 697188 h 739722"/>
                <a:gd name="connsiteX8" fmla="*/ 842772 w 1216866"/>
                <a:gd name="connsiteY8" fmla="*/ 584698 h 739722"/>
                <a:gd name="connsiteX9" fmla="*/ 0 w 1216866"/>
                <a:gd name="connsiteY9" fmla="*/ 584698 h 739722"/>
                <a:gd name="connsiteX10" fmla="*/ 0 w 1216866"/>
                <a:gd name="connsiteY10" fmla="*/ 155025 h 739722"/>
                <a:gd name="connsiteX11" fmla="*/ 0 w 1216866"/>
                <a:gd name="connsiteY11" fmla="*/ 155025 h 739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6866" h="739722">
                  <a:moveTo>
                    <a:pt x="0" y="155025"/>
                  </a:moveTo>
                  <a:lnTo>
                    <a:pt x="842772" y="155025"/>
                  </a:lnTo>
                  <a:lnTo>
                    <a:pt x="804672" y="42535"/>
                  </a:lnTo>
                  <a:cubicBezTo>
                    <a:pt x="804672" y="4720"/>
                    <a:pt x="850392" y="-14234"/>
                    <a:pt x="877062" y="12531"/>
                  </a:cubicBezTo>
                  <a:lnTo>
                    <a:pt x="1204436" y="339905"/>
                  </a:lnTo>
                  <a:cubicBezTo>
                    <a:pt x="1221010" y="356479"/>
                    <a:pt x="1221010" y="383339"/>
                    <a:pt x="1204436" y="399913"/>
                  </a:cubicBezTo>
                  <a:lnTo>
                    <a:pt x="877062" y="727192"/>
                  </a:lnTo>
                  <a:cubicBezTo>
                    <a:pt x="850297" y="753957"/>
                    <a:pt x="804672" y="735002"/>
                    <a:pt x="804672" y="697188"/>
                  </a:cubicBezTo>
                  <a:lnTo>
                    <a:pt x="842772" y="584698"/>
                  </a:lnTo>
                  <a:lnTo>
                    <a:pt x="0" y="584698"/>
                  </a:lnTo>
                  <a:lnTo>
                    <a:pt x="0" y="155025"/>
                  </a:lnTo>
                  <a:lnTo>
                    <a:pt x="0" y="155025"/>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endParaRPr>
            </a:p>
          </p:txBody>
        </p:sp>
      </p:grpSp>
      <p:sp>
        <p:nvSpPr>
          <p:cNvPr id="99" name="TextBox 98">
            <a:extLst>
              <a:ext uri="{FF2B5EF4-FFF2-40B4-BE49-F238E27FC236}">
                <a16:creationId xmlns:a16="http://schemas.microsoft.com/office/drawing/2014/main" id="{849B34D1-6C3F-2557-D27F-30D8D5DC12A3}"/>
              </a:ext>
            </a:extLst>
          </p:cNvPr>
          <p:cNvSpPr txBox="1"/>
          <p:nvPr/>
        </p:nvSpPr>
        <p:spPr>
          <a:xfrm>
            <a:off x="556992" y="4059237"/>
            <a:ext cx="723891" cy="261610"/>
          </a:xfrm>
          <a:prstGeom prst="rect">
            <a:avLst/>
          </a:prstGeom>
          <a:noFill/>
        </p:spPr>
        <p:txBody>
          <a:bodyPr wrap="square" rtlCol="0" anchor="ctr">
            <a:spAutoFit/>
          </a:bodyPr>
          <a:lstStyle/>
          <a:p>
            <a:pPr algn="ctr">
              <a:defRPr/>
            </a:pPr>
            <a:r>
              <a:rPr lang="en-US" altLang="ko-KR" sz="1100" b="1" dirty="0">
                <a:solidFill>
                  <a:srgbClr val="7344AE"/>
                </a:solidFill>
                <a:cs typeface="Arial" pitchFamily="34" charset="0"/>
              </a:rPr>
              <a:t>Domain</a:t>
            </a:r>
            <a:endParaRPr lang="ko-KR" altLang="en-US" sz="2000" b="1" dirty="0">
              <a:solidFill>
                <a:srgbClr val="7344AE"/>
              </a:solidFill>
              <a:cs typeface="Arial" pitchFamily="34" charset="0"/>
            </a:endParaRPr>
          </a:p>
        </p:txBody>
      </p:sp>
      <p:sp>
        <p:nvSpPr>
          <p:cNvPr id="100" name="Rectangle 36">
            <a:extLst>
              <a:ext uri="{FF2B5EF4-FFF2-40B4-BE49-F238E27FC236}">
                <a16:creationId xmlns:a16="http://schemas.microsoft.com/office/drawing/2014/main" id="{4D63476E-B30C-8AD7-ABC1-DF48676F039F}"/>
              </a:ext>
            </a:extLst>
          </p:cNvPr>
          <p:cNvSpPr/>
          <p:nvPr/>
        </p:nvSpPr>
        <p:spPr>
          <a:xfrm>
            <a:off x="1270802" y="4108232"/>
            <a:ext cx="218064" cy="18228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ysClr val="window" lastClr="FFFF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cs typeface="+mn-cs"/>
            </a:endParaRPr>
          </a:p>
        </p:txBody>
      </p:sp>
      <p:sp>
        <p:nvSpPr>
          <p:cNvPr id="102" name="TextBox 101">
            <a:extLst>
              <a:ext uri="{FF2B5EF4-FFF2-40B4-BE49-F238E27FC236}">
                <a16:creationId xmlns:a16="http://schemas.microsoft.com/office/drawing/2014/main" id="{9CAEA6C0-9C74-C4E1-3EA5-248C90962A6B}"/>
              </a:ext>
            </a:extLst>
          </p:cNvPr>
          <p:cNvSpPr txBox="1"/>
          <p:nvPr/>
        </p:nvSpPr>
        <p:spPr>
          <a:xfrm>
            <a:off x="1631191" y="3993258"/>
            <a:ext cx="1246666" cy="461665"/>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1200"/>
              </a:spcAft>
              <a:buClrTx/>
              <a:buSzTx/>
              <a:buFontTx/>
              <a:buNone/>
              <a:tabLst/>
              <a:defRPr/>
            </a:pPr>
            <a:r>
              <a:rPr kumimoji="0" lang="en-US" altLang="ko-KR" sz="1200" i="0" u="none" strike="noStrike" kern="0" cap="none" spc="0" normalizeH="0" baseline="0" noProof="0" dirty="0">
                <a:ln>
                  <a:noFill/>
                </a:ln>
                <a:effectLst/>
                <a:uLnTx/>
                <a:uFillTx/>
              </a:rPr>
              <a:t>Streaming media industry</a:t>
            </a:r>
          </a:p>
        </p:txBody>
      </p:sp>
      <p:grpSp>
        <p:nvGrpSpPr>
          <p:cNvPr id="103" name="그룹 2">
            <a:extLst>
              <a:ext uri="{FF2B5EF4-FFF2-40B4-BE49-F238E27FC236}">
                <a16:creationId xmlns:a16="http://schemas.microsoft.com/office/drawing/2014/main" id="{55B7FFB4-74B3-33A8-B5E9-1EB0E45D84D3}"/>
              </a:ext>
            </a:extLst>
          </p:cNvPr>
          <p:cNvGrpSpPr/>
          <p:nvPr/>
        </p:nvGrpSpPr>
        <p:grpSpPr>
          <a:xfrm>
            <a:off x="715397" y="5077058"/>
            <a:ext cx="831215" cy="726926"/>
            <a:chOff x="799577" y="1647202"/>
            <a:chExt cx="2969120" cy="2572284"/>
          </a:xfrm>
        </p:grpSpPr>
        <p:sp>
          <p:nvSpPr>
            <p:cNvPr id="104" name="타원 3">
              <a:extLst>
                <a:ext uri="{FF2B5EF4-FFF2-40B4-BE49-F238E27FC236}">
                  <a16:creationId xmlns:a16="http://schemas.microsoft.com/office/drawing/2014/main" id="{85D3486A-A0C7-BCBB-B847-3F1AF56E97E7}"/>
                </a:ext>
              </a:extLst>
            </p:cNvPr>
            <p:cNvSpPr/>
            <p:nvPr/>
          </p:nvSpPr>
          <p:spPr>
            <a:xfrm>
              <a:off x="1196413" y="1647202"/>
              <a:ext cx="2572284" cy="2572284"/>
            </a:xfrm>
            <a:prstGeom prst="ellipse">
              <a:avLst/>
            </a:prstGeom>
            <a:solidFill>
              <a:srgbClr val="FF503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Arial"/>
                <a:cs typeface="+mn-cs"/>
              </a:endParaRPr>
            </a:p>
          </p:txBody>
        </p:sp>
        <p:sp>
          <p:nvSpPr>
            <p:cNvPr id="105" name="그래픽 7">
              <a:extLst>
                <a:ext uri="{FF2B5EF4-FFF2-40B4-BE49-F238E27FC236}">
                  <a16:creationId xmlns:a16="http://schemas.microsoft.com/office/drawing/2014/main" id="{4928FC16-723E-611B-2EA7-698F0DF3F9CF}"/>
                </a:ext>
              </a:extLst>
            </p:cNvPr>
            <p:cNvSpPr/>
            <p:nvPr/>
          </p:nvSpPr>
          <p:spPr>
            <a:xfrm>
              <a:off x="799577" y="2363222"/>
              <a:ext cx="1875737" cy="1140244"/>
            </a:xfrm>
            <a:custGeom>
              <a:avLst/>
              <a:gdLst>
                <a:gd name="connsiteX0" fmla="*/ 0 w 1216866"/>
                <a:gd name="connsiteY0" fmla="*/ 155025 h 739722"/>
                <a:gd name="connsiteX1" fmla="*/ 842772 w 1216866"/>
                <a:gd name="connsiteY1" fmla="*/ 155025 h 739722"/>
                <a:gd name="connsiteX2" fmla="*/ 804672 w 1216866"/>
                <a:gd name="connsiteY2" fmla="*/ 42535 h 739722"/>
                <a:gd name="connsiteX3" fmla="*/ 877062 w 1216866"/>
                <a:gd name="connsiteY3" fmla="*/ 12531 h 739722"/>
                <a:gd name="connsiteX4" fmla="*/ 1204436 w 1216866"/>
                <a:gd name="connsiteY4" fmla="*/ 339905 h 739722"/>
                <a:gd name="connsiteX5" fmla="*/ 1204436 w 1216866"/>
                <a:gd name="connsiteY5" fmla="*/ 399913 h 739722"/>
                <a:gd name="connsiteX6" fmla="*/ 877062 w 1216866"/>
                <a:gd name="connsiteY6" fmla="*/ 727192 h 739722"/>
                <a:gd name="connsiteX7" fmla="*/ 804672 w 1216866"/>
                <a:gd name="connsiteY7" fmla="*/ 697188 h 739722"/>
                <a:gd name="connsiteX8" fmla="*/ 842772 w 1216866"/>
                <a:gd name="connsiteY8" fmla="*/ 584698 h 739722"/>
                <a:gd name="connsiteX9" fmla="*/ 0 w 1216866"/>
                <a:gd name="connsiteY9" fmla="*/ 584698 h 739722"/>
                <a:gd name="connsiteX10" fmla="*/ 0 w 1216866"/>
                <a:gd name="connsiteY10" fmla="*/ 155025 h 739722"/>
                <a:gd name="connsiteX11" fmla="*/ 0 w 1216866"/>
                <a:gd name="connsiteY11" fmla="*/ 155025 h 739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6866" h="739722">
                  <a:moveTo>
                    <a:pt x="0" y="155025"/>
                  </a:moveTo>
                  <a:lnTo>
                    <a:pt x="842772" y="155025"/>
                  </a:lnTo>
                  <a:lnTo>
                    <a:pt x="804672" y="42535"/>
                  </a:lnTo>
                  <a:cubicBezTo>
                    <a:pt x="804672" y="4720"/>
                    <a:pt x="850392" y="-14234"/>
                    <a:pt x="877062" y="12531"/>
                  </a:cubicBezTo>
                  <a:lnTo>
                    <a:pt x="1204436" y="339905"/>
                  </a:lnTo>
                  <a:cubicBezTo>
                    <a:pt x="1221010" y="356479"/>
                    <a:pt x="1221010" y="383339"/>
                    <a:pt x="1204436" y="399913"/>
                  </a:cubicBezTo>
                  <a:lnTo>
                    <a:pt x="877062" y="727192"/>
                  </a:lnTo>
                  <a:cubicBezTo>
                    <a:pt x="850297" y="753957"/>
                    <a:pt x="804672" y="735002"/>
                    <a:pt x="804672" y="697188"/>
                  </a:cubicBezTo>
                  <a:lnTo>
                    <a:pt x="842772" y="584698"/>
                  </a:lnTo>
                  <a:lnTo>
                    <a:pt x="0" y="584698"/>
                  </a:lnTo>
                  <a:lnTo>
                    <a:pt x="0" y="155025"/>
                  </a:lnTo>
                  <a:lnTo>
                    <a:pt x="0" y="155025"/>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endParaRPr>
            </a:p>
          </p:txBody>
        </p:sp>
      </p:grpSp>
      <p:sp>
        <p:nvSpPr>
          <p:cNvPr id="164" name="Rectangle 163">
            <a:extLst>
              <a:ext uri="{FF2B5EF4-FFF2-40B4-BE49-F238E27FC236}">
                <a16:creationId xmlns:a16="http://schemas.microsoft.com/office/drawing/2014/main" id="{B7DDEAE4-8E7D-D115-4A98-5DE902113F52}"/>
              </a:ext>
            </a:extLst>
          </p:cNvPr>
          <p:cNvSpPr/>
          <p:nvPr/>
        </p:nvSpPr>
        <p:spPr>
          <a:xfrm>
            <a:off x="1609328" y="4964463"/>
            <a:ext cx="1268529" cy="1200329"/>
          </a:xfrm>
          <a:prstGeom prst="rect">
            <a:avLst/>
          </a:prstGeom>
          <a:solidFill>
            <a:srgbClr val="EC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06" name="TextBox 105">
            <a:extLst>
              <a:ext uri="{FF2B5EF4-FFF2-40B4-BE49-F238E27FC236}">
                <a16:creationId xmlns:a16="http://schemas.microsoft.com/office/drawing/2014/main" id="{FB4E323C-6698-6C27-AE30-C8F6E5F26BA0}"/>
              </a:ext>
            </a:extLst>
          </p:cNvPr>
          <p:cNvSpPr txBox="1"/>
          <p:nvPr/>
        </p:nvSpPr>
        <p:spPr>
          <a:xfrm>
            <a:off x="592966" y="5293493"/>
            <a:ext cx="723891" cy="261610"/>
          </a:xfrm>
          <a:prstGeom prst="rect">
            <a:avLst/>
          </a:prstGeom>
          <a:noFill/>
        </p:spPr>
        <p:txBody>
          <a:bodyPr wrap="square" rtlCol="0" anchor="ctr">
            <a:spAutoFit/>
          </a:bodyPr>
          <a:lstStyle/>
          <a:p>
            <a:pPr algn="ctr">
              <a:defRPr/>
            </a:pPr>
            <a:r>
              <a:rPr lang="en-US" altLang="ko-KR" sz="1100" b="1" dirty="0">
                <a:solidFill>
                  <a:srgbClr val="FF5030"/>
                </a:solidFill>
                <a:cs typeface="Arial" pitchFamily="34" charset="0"/>
              </a:rPr>
              <a:t>Scope</a:t>
            </a:r>
            <a:endParaRPr lang="ko-KR" altLang="en-US" sz="2000" b="1" dirty="0">
              <a:solidFill>
                <a:srgbClr val="FF5030"/>
              </a:solidFill>
              <a:cs typeface="Arial" pitchFamily="34" charset="0"/>
            </a:endParaRPr>
          </a:p>
        </p:txBody>
      </p:sp>
      <p:sp>
        <p:nvSpPr>
          <p:cNvPr id="109" name="Oval 35">
            <a:extLst>
              <a:ext uri="{FF2B5EF4-FFF2-40B4-BE49-F238E27FC236}">
                <a16:creationId xmlns:a16="http://schemas.microsoft.com/office/drawing/2014/main" id="{E62AA0A7-1998-0897-C068-3A22A892BA23}"/>
              </a:ext>
            </a:extLst>
          </p:cNvPr>
          <p:cNvSpPr/>
          <p:nvPr/>
        </p:nvSpPr>
        <p:spPr>
          <a:xfrm>
            <a:off x="1205220" y="5272722"/>
            <a:ext cx="253171" cy="322233"/>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114" name="TextBox 113">
            <a:extLst>
              <a:ext uri="{FF2B5EF4-FFF2-40B4-BE49-F238E27FC236}">
                <a16:creationId xmlns:a16="http://schemas.microsoft.com/office/drawing/2014/main" id="{23759E89-CB59-65F9-D438-912BC7B85C89}"/>
              </a:ext>
            </a:extLst>
          </p:cNvPr>
          <p:cNvSpPr txBox="1"/>
          <p:nvPr/>
        </p:nvSpPr>
        <p:spPr>
          <a:xfrm>
            <a:off x="1597448" y="4973988"/>
            <a:ext cx="1334630" cy="1200329"/>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600"/>
              </a:spcAft>
              <a:buClrTx/>
              <a:buSzTx/>
              <a:tabLst/>
              <a:defRPr/>
            </a:pPr>
            <a:r>
              <a:rPr kumimoji="0" lang="en-US" altLang="ko-KR" sz="1200" i="0" u="none" strike="noStrike" kern="1200" cap="none" spc="0" normalizeH="0" baseline="0" noProof="0" dirty="0">
                <a:ln>
                  <a:noFill/>
                </a:ln>
                <a:effectLst/>
                <a:uLnTx/>
                <a:uFillTx/>
                <a:latin typeface="Arial"/>
                <a:cs typeface="+mn-cs"/>
              </a:rPr>
              <a:t>Building a  recommendation system to help users choose Disney+ video content</a:t>
            </a:r>
            <a:endParaRPr kumimoji="0" lang="ko-KR" altLang="en-US" sz="1050" i="0" u="none" strike="noStrike" kern="1200" cap="none" spc="0" normalizeH="0" baseline="0" noProof="0" dirty="0">
              <a:ln>
                <a:noFill/>
              </a:ln>
              <a:effectLst/>
              <a:uLnTx/>
              <a:uFillTx/>
              <a:latin typeface="Arial"/>
              <a:cs typeface="+mn-cs"/>
            </a:endParaRPr>
          </a:p>
        </p:txBody>
      </p:sp>
      <p:pic>
        <p:nvPicPr>
          <p:cNvPr id="115" name="Picture 114">
            <a:extLst>
              <a:ext uri="{FF2B5EF4-FFF2-40B4-BE49-F238E27FC236}">
                <a16:creationId xmlns:a16="http://schemas.microsoft.com/office/drawing/2014/main" id="{09CD0371-DD56-8037-93FE-DE2278858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508" y="1130059"/>
            <a:ext cx="1068159" cy="579559"/>
          </a:xfrm>
          <a:prstGeom prst="rect">
            <a:avLst/>
          </a:prstGeom>
        </p:spPr>
      </p:pic>
      <p:pic>
        <p:nvPicPr>
          <p:cNvPr id="116" name="Picture 23" descr="Table&#10;&#10;Description automatically generated">
            <a:extLst>
              <a:ext uri="{FF2B5EF4-FFF2-40B4-BE49-F238E27FC236}">
                <a16:creationId xmlns:a16="http://schemas.microsoft.com/office/drawing/2014/main" id="{B3F2785C-1746-2B45-DEB5-B1408685B608}"/>
              </a:ext>
            </a:extLst>
          </p:cNvPr>
          <p:cNvPicPr>
            <a:picLocks noChangeAspect="1"/>
          </p:cNvPicPr>
          <p:nvPr/>
        </p:nvPicPr>
        <p:blipFill rotWithShape="1">
          <a:blip r:embed="rId3"/>
          <a:srcRect r="6142"/>
          <a:stretch/>
        </p:blipFill>
        <p:spPr>
          <a:xfrm>
            <a:off x="3619152" y="4809443"/>
            <a:ext cx="1705724" cy="1748747"/>
          </a:xfrm>
          <a:prstGeom prst="rect">
            <a:avLst/>
          </a:prstGeom>
        </p:spPr>
      </p:pic>
      <p:sp>
        <p:nvSpPr>
          <p:cNvPr id="117" name="Text Placeholder 10">
            <a:extLst>
              <a:ext uri="{FF2B5EF4-FFF2-40B4-BE49-F238E27FC236}">
                <a16:creationId xmlns:a16="http://schemas.microsoft.com/office/drawing/2014/main" id="{94FB4F87-709F-3EB8-EC54-ED0F9C117B83}"/>
              </a:ext>
            </a:extLst>
          </p:cNvPr>
          <p:cNvSpPr txBox="1">
            <a:spLocks/>
          </p:cNvSpPr>
          <p:nvPr/>
        </p:nvSpPr>
        <p:spPr>
          <a:xfrm>
            <a:off x="5979068" y="5085727"/>
            <a:ext cx="1011415" cy="317755"/>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1" hangingPunct="1">
              <a:spcBef>
                <a:spcPts val="0"/>
              </a:spcBef>
              <a:spcAft>
                <a:spcPts val="0"/>
              </a:spcAft>
              <a:buClrTx/>
              <a:buSzTx/>
              <a:buFont typeface="Arial" pitchFamily="34" charset="0"/>
              <a:buNone/>
              <a:tabLst/>
              <a:defRPr/>
            </a:pPr>
            <a:r>
              <a:rPr kumimoji="0" lang="en-MY" altLang="ko-KR" sz="1200" b="1" i="0" u="none" strike="noStrike" kern="1200" cap="none" spc="0" normalizeH="0" baseline="0" noProof="0" dirty="0">
                <a:ln>
                  <a:noFill/>
                </a:ln>
                <a:effectLst/>
                <a:uLnTx/>
                <a:uFillTx/>
                <a:latin typeface="Arial"/>
                <a:cs typeface="Arial" pitchFamily="34" charset="0"/>
              </a:rPr>
              <a:t>Dataset</a:t>
            </a:r>
            <a:endParaRPr kumimoji="0" lang="en-US" altLang="ko-KR" sz="1200" b="1" i="0" u="none" strike="noStrike" kern="1200" cap="none" spc="0" normalizeH="0" baseline="0" noProof="0" dirty="0">
              <a:ln>
                <a:noFill/>
              </a:ln>
              <a:effectLst/>
              <a:uLnTx/>
              <a:uFillTx/>
              <a:latin typeface="Arial"/>
              <a:cs typeface="Arial" pitchFamily="34" charset="0"/>
            </a:endParaRPr>
          </a:p>
        </p:txBody>
      </p:sp>
      <p:sp>
        <p:nvSpPr>
          <p:cNvPr id="118" name="TextBox 117">
            <a:extLst>
              <a:ext uri="{FF2B5EF4-FFF2-40B4-BE49-F238E27FC236}">
                <a16:creationId xmlns:a16="http://schemas.microsoft.com/office/drawing/2014/main" id="{67EAA0A5-3B04-4753-39E6-E6BB37F2E9D1}"/>
              </a:ext>
            </a:extLst>
          </p:cNvPr>
          <p:cNvSpPr txBox="1"/>
          <p:nvPr/>
        </p:nvSpPr>
        <p:spPr>
          <a:xfrm>
            <a:off x="5324877" y="5363462"/>
            <a:ext cx="2338288" cy="1200329"/>
          </a:xfrm>
          <a:prstGeom prst="rect">
            <a:avLst/>
          </a:prstGeom>
          <a:solidFill>
            <a:srgbClr val="ECF0F8"/>
          </a:solidFill>
          <a:ln>
            <a:solidFill>
              <a:srgbClr val="ECF0F8"/>
            </a:solidFill>
          </a:ln>
        </p:spPr>
        <p:txBody>
          <a:bodyPr wrap="square" rtlCol="0">
            <a:spAutoFit/>
          </a:bodyPr>
          <a:lstStyle/>
          <a:p>
            <a:pPr marL="171450" marR="0" lvl="0" indent="-171450" algn="just" defTabSz="914400" rtl="0" eaLnBrk="1" fontAlgn="auto" latinLnBrk="0" hangingPunct="1">
              <a:lnSpc>
                <a:spcPct val="100000"/>
              </a:lnSpc>
              <a:spcBef>
                <a:spcPts val="0"/>
              </a:spcBef>
              <a:buClrTx/>
              <a:buSzTx/>
              <a:buFont typeface="Arial" panose="020B0604020202020204" pitchFamily="34" charset="0"/>
              <a:buChar char="•"/>
              <a:tabLst/>
              <a:defRPr/>
            </a:pPr>
            <a:r>
              <a:rPr kumimoji="0" lang="en-US" altLang="ko-KR" sz="1200" b="0" i="0" u="none" strike="noStrike" kern="1200" cap="none" spc="0" normalizeH="0" baseline="0" noProof="0" dirty="0">
                <a:ln>
                  <a:noFill/>
                </a:ln>
                <a:solidFill>
                  <a:prstClr val="black">
                    <a:lumMod val="85000"/>
                    <a:lumOff val="15000"/>
                  </a:prstClr>
                </a:solidFill>
                <a:effectLst/>
                <a:uLnTx/>
                <a:uFillTx/>
                <a:latin typeface="Arial"/>
                <a:cs typeface="Arial" pitchFamily="34" charset="0"/>
              </a:rPr>
              <a:t>Obtain from Kaggle</a:t>
            </a:r>
          </a:p>
          <a:p>
            <a:pPr marL="171450" marR="0" lvl="0" indent="-171450" algn="just" defTabSz="914400" rtl="0" eaLnBrk="1" fontAlgn="auto" latinLnBrk="0" hangingPunct="1">
              <a:lnSpc>
                <a:spcPct val="100000"/>
              </a:lnSpc>
              <a:spcBef>
                <a:spcPts val="0"/>
              </a:spcBef>
              <a:buClrTx/>
              <a:buSzTx/>
              <a:buFont typeface="Arial" panose="020B0604020202020204" pitchFamily="34" charset="0"/>
              <a:buChar char="•"/>
              <a:tabLst/>
              <a:defRPr/>
            </a:pPr>
            <a:r>
              <a:rPr kumimoji="0" lang="en-US" altLang="ko-KR" sz="1200" b="0" i="0" u="none" strike="noStrike" kern="1200" cap="none" spc="0" normalizeH="0" baseline="0" noProof="0" dirty="0">
                <a:ln>
                  <a:noFill/>
                </a:ln>
                <a:solidFill>
                  <a:prstClr val="black">
                    <a:lumMod val="85000"/>
                    <a:lumOff val="15000"/>
                  </a:prstClr>
                </a:solidFill>
                <a:effectLst/>
                <a:uLnTx/>
                <a:uFillTx/>
                <a:latin typeface="Arial"/>
                <a:cs typeface="Arial" pitchFamily="34" charset="0"/>
              </a:rPr>
              <a:t>17 categorical variables</a:t>
            </a:r>
          </a:p>
          <a:p>
            <a:pPr marL="171450" marR="0" lvl="0" indent="-171450" algn="just" defTabSz="914400" rtl="0" eaLnBrk="1" fontAlgn="auto" latinLnBrk="0" hangingPunct="1">
              <a:lnSpc>
                <a:spcPct val="100000"/>
              </a:lnSpc>
              <a:spcBef>
                <a:spcPts val="0"/>
              </a:spcBef>
              <a:buClrTx/>
              <a:buSzTx/>
              <a:buFont typeface="Arial" panose="020B0604020202020204" pitchFamily="34" charset="0"/>
              <a:buChar char="•"/>
              <a:tabLst/>
              <a:defRPr/>
            </a:pPr>
            <a:r>
              <a:rPr lang="en-US" altLang="ko-KR" sz="1200" dirty="0">
                <a:solidFill>
                  <a:prstClr val="black">
                    <a:lumMod val="85000"/>
                    <a:lumOff val="15000"/>
                  </a:prstClr>
                </a:solidFill>
                <a:latin typeface="Arial"/>
                <a:cs typeface="Arial" pitchFamily="34" charset="0"/>
              </a:rPr>
              <a:t>2 numerical variables</a:t>
            </a:r>
          </a:p>
          <a:p>
            <a:pPr marL="171450" marR="0" lvl="0" indent="-171450" algn="just" defTabSz="914400" rtl="0" eaLnBrk="1" fontAlgn="auto" latinLnBrk="0" hangingPunct="1">
              <a:lnSpc>
                <a:spcPct val="100000"/>
              </a:lnSpc>
              <a:spcBef>
                <a:spcPts val="0"/>
              </a:spcBef>
              <a:buClrTx/>
              <a:buSzTx/>
              <a:buFont typeface="Arial" panose="020B0604020202020204" pitchFamily="34" charset="0"/>
              <a:buChar char="•"/>
              <a:tabLst/>
              <a:defRPr/>
            </a:pPr>
            <a:r>
              <a:rPr kumimoji="0" lang="en-US" altLang="ko-KR" sz="1200" i="0" u="none" strike="noStrike" kern="1200" cap="none" spc="0" normalizeH="0" baseline="0" noProof="0" dirty="0">
                <a:ln>
                  <a:noFill/>
                </a:ln>
                <a:solidFill>
                  <a:prstClr val="black">
                    <a:lumMod val="85000"/>
                    <a:lumOff val="15000"/>
                  </a:prstClr>
                </a:solidFill>
                <a:effectLst/>
                <a:uLnTx/>
                <a:uFillTx/>
                <a:latin typeface="Arial"/>
                <a:cs typeface="Arial" pitchFamily="34" charset="0"/>
              </a:rPr>
              <a:t>918 observations</a:t>
            </a:r>
          </a:p>
          <a:p>
            <a:pPr marL="171450" marR="0" lvl="0" indent="-171450" algn="just" defTabSz="914400" rtl="0" eaLnBrk="1" fontAlgn="auto" latinLnBrk="0" hangingPunct="1">
              <a:lnSpc>
                <a:spcPct val="100000"/>
              </a:lnSpc>
              <a:spcBef>
                <a:spcPts val="0"/>
              </a:spcBef>
              <a:buClrTx/>
              <a:buSzTx/>
              <a:buFont typeface="Arial" panose="020B0604020202020204" pitchFamily="34" charset="0"/>
              <a:buChar char="•"/>
              <a:tabLst/>
              <a:defRPr/>
            </a:pPr>
            <a:r>
              <a:rPr lang="en-US" altLang="ko-KR" sz="1200" dirty="0">
                <a:solidFill>
                  <a:prstClr val="black">
                    <a:lumMod val="85000"/>
                    <a:lumOff val="15000"/>
                  </a:prstClr>
                </a:solidFill>
                <a:latin typeface="Arial"/>
                <a:cs typeface="Arial" pitchFamily="34" charset="0"/>
              </a:rPr>
              <a:t>Understand each variable and perform data cleaning</a:t>
            </a:r>
            <a:endParaRPr kumimoji="0" lang="en-US" altLang="ko-KR" sz="1200"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sp>
        <p:nvSpPr>
          <p:cNvPr id="119" name="Text Placeholder 10">
            <a:extLst>
              <a:ext uri="{FF2B5EF4-FFF2-40B4-BE49-F238E27FC236}">
                <a16:creationId xmlns:a16="http://schemas.microsoft.com/office/drawing/2014/main" id="{FA88713C-C09B-ADAB-0DB7-0123352EF677}"/>
              </a:ext>
            </a:extLst>
          </p:cNvPr>
          <p:cNvSpPr txBox="1">
            <a:spLocks/>
          </p:cNvSpPr>
          <p:nvPr/>
        </p:nvSpPr>
        <p:spPr>
          <a:xfrm>
            <a:off x="4106764" y="3372792"/>
            <a:ext cx="1891046" cy="317755"/>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1" hangingPunct="1">
              <a:spcBef>
                <a:spcPts val="0"/>
              </a:spcBef>
              <a:spcAft>
                <a:spcPts val="0"/>
              </a:spcAft>
              <a:buClrTx/>
              <a:buSzTx/>
              <a:buFont typeface="Arial" pitchFamily="34" charset="0"/>
              <a:buNone/>
              <a:tabLst/>
              <a:defRPr/>
            </a:pPr>
            <a:r>
              <a:rPr kumimoji="0" lang="en-MY" altLang="ko-KR" sz="1200" b="1" i="0" u="none" strike="noStrike" kern="1200" cap="none" spc="0" normalizeH="0" baseline="0" noProof="0" dirty="0">
                <a:ln>
                  <a:noFill/>
                </a:ln>
                <a:effectLst/>
                <a:uLnTx/>
                <a:uFillTx/>
                <a:latin typeface="Arial"/>
                <a:cs typeface="Arial" pitchFamily="34" charset="0"/>
              </a:rPr>
              <a:t>Collaborator/End User</a:t>
            </a:r>
            <a:endParaRPr kumimoji="0" lang="en-US" altLang="ko-KR" sz="1200" b="1" i="0" u="none" strike="noStrike" kern="1200" cap="none" spc="0" normalizeH="0" baseline="0" noProof="0" dirty="0">
              <a:ln>
                <a:noFill/>
              </a:ln>
              <a:effectLst/>
              <a:uLnTx/>
              <a:uFillTx/>
              <a:latin typeface="Arial"/>
              <a:cs typeface="Arial" pitchFamily="34" charset="0"/>
            </a:endParaRPr>
          </a:p>
        </p:txBody>
      </p:sp>
      <p:pic>
        <p:nvPicPr>
          <p:cNvPr id="137" name="Picture 136">
            <a:extLst>
              <a:ext uri="{FF2B5EF4-FFF2-40B4-BE49-F238E27FC236}">
                <a16:creationId xmlns:a16="http://schemas.microsoft.com/office/drawing/2014/main" id="{4227B567-41B3-0D69-4BFD-467157170586}"/>
              </a:ext>
            </a:extLst>
          </p:cNvPr>
          <p:cNvPicPr>
            <a:picLocks noChangeAspect="1"/>
          </p:cNvPicPr>
          <p:nvPr/>
        </p:nvPicPr>
        <p:blipFill>
          <a:blip r:embed="rId4"/>
          <a:stretch>
            <a:fillRect/>
          </a:stretch>
        </p:blipFill>
        <p:spPr>
          <a:xfrm>
            <a:off x="6465356" y="3442662"/>
            <a:ext cx="1197808" cy="1267330"/>
          </a:xfrm>
          <a:prstGeom prst="rect">
            <a:avLst/>
          </a:prstGeom>
        </p:spPr>
      </p:pic>
      <p:sp>
        <p:nvSpPr>
          <p:cNvPr id="138" name="TextBox 137">
            <a:extLst>
              <a:ext uri="{FF2B5EF4-FFF2-40B4-BE49-F238E27FC236}">
                <a16:creationId xmlns:a16="http://schemas.microsoft.com/office/drawing/2014/main" id="{809B9511-486F-C97E-F5C9-293C7A9D8946}"/>
              </a:ext>
            </a:extLst>
          </p:cNvPr>
          <p:cNvSpPr txBox="1"/>
          <p:nvPr/>
        </p:nvSpPr>
        <p:spPr>
          <a:xfrm>
            <a:off x="3619152" y="3672859"/>
            <a:ext cx="2933976" cy="1015663"/>
          </a:xfrm>
          <a:prstGeom prst="rect">
            <a:avLst/>
          </a:prstGeom>
          <a:solidFill>
            <a:srgbClr val="ECF0F8"/>
          </a:solidFill>
          <a:ln>
            <a:solidFill>
              <a:srgbClr val="ECF0F8"/>
            </a:solidFill>
          </a:ln>
        </p:spPr>
        <p:txBody>
          <a:bodyPr wrap="square" rtlCol="0">
            <a:spAutoFit/>
          </a:bodyPr>
          <a:lstStyle/>
          <a:p>
            <a:pPr marL="171450" marR="0" lvl="0" indent="-171450" algn="just" defTabSz="914400" rtl="0" eaLnBrk="1" fontAlgn="auto" latinLnBrk="0" hangingPunct="1">
              <a:lnSpc>
                <a:spcPct val="100000"/>
              </a:lnSpc>
              <a:spcBef>
                <a:spcPts val="0"/>
              </a:spcBef>
              <a:buClrTx/>
              <a:buSzTx/>
              <a:buFont typeface="Arial" panose="020B0604020202020204" pitchFamily="34" charset="0"/>
              <a:buChar char="•"/>
              <a:tabLst/>
              <a:defRPr/>
            </a:pPr>
            <a:r>
              <a:rPr kumimoji="0" lang="en-US" altLang="ko-KR" sz="1200" b="0" i="0" u="none" strike="noStrike" kern="1200" cap="none" spc="0" normalizeH="0" baseline="0" noProof="0" dirty="0">
                <a:ln>
                  <a:noFill/>
                </a:ln>
                <a:solidFill>
                  <a:prstClr val="black">
                    <a:lumMod val="85000"/>
                    <a:lumOff val="15000"/>
                  </a:prstClr>
                </a:solidFill>
                <a:effectLst/>
                <a:uLnTx/>
                <a:uFillTx/>
                <a:latin typeface="Arial"/>
                <a:cs typeface="Arial" pitchFamily="34" charset="0"/>
              </a:rPr>
              <a:t>End user will be a streaming media user who currently subscribes to Disney+.</a:t>
            </a:r>
          </a:p>
          <a:p>
            <a:pPr marL="171450" marR="0" lvl="0" indent="-171450" algn="just" defTabSz="914400" rtl="0" eaLnBrk="1" fontAlgn="auto" latinLnBrk="0" hangingPunct="1">
              <a:lnSpc>
                <a:spcPct val="100000"/>
              </a:lnSpc>
              <a:spcBef>
                <a:spcPts val="0"/>
              </a:spcBef>
              <a:buClrTx/>
              <a:buSzTx/>
              <a:buFont typeface="Arial" panose="020B0604020202020204" pitchFamily="34" charset="0"/>
              <a:buChar char="•"/>
              <a:tabLst/>
              <a:defRPr/>
            </a:pPr>
            <a:r>
              <a:rPr lang="en-US" altLang="ko-KR" sz="1200" dirty="0">
                <a:solidFill>
                  <a:prstClr val="black">
                    <a:lumMod val="85000"/>
                    <a:lumOff val="15000"/>
                  </a:prstClr>
                </a:solidFill>
                <a:latin typeface="Arial"/>
                <a:cs typeface="Arial" pitchFamily="34" charset="0"/>
              </a:rPr>
              <a:t>He or she will give us feedbacks after using our data product.</a:t>
            </a:r>
            <a:endParaRPr kumimoji="0" lang="en-US" altLang="ko-KR" sz="1200"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pic>
        <p:nvPicPr>
          <p:cNvPr id="139" name="Picture 18" descr="Text&#10;&#10;Description automatically generated">
            <a:extLst>
              <a:ext uri="{FF2B5EF4-FFF2-40B4-BE49-F238E27FC236}">
                <a16:creationId xmlns:a16="http://schemas.microsoft.com/office/drawing/2014/main" id="{E8C8E743-CB98-6526-6A03-F2FB7F1F36B2}"/>
              </a:ext>
            </a:extLst>
          </p:cNvPr>
          <p:cNvPicPr>
            <a:picLocks noChangeAspect="1"/>
          </p:cNvPicPr>
          <p:nvPr/>
        </p:nvPicPr>
        <p:blipFill>
          <a:blip r:embed="rId5"/>
          <a:stretch>
            <a:fillRect/>
          </a:stretch>
        </p:blipFill>
        <p:spPr>
          <a:xfrm>
            <a:off x="8326065" y="4801546"/>
            <a:ext cx="3431992" cy="1600182"/>
          </a:xfrm>
          <a:prstGeom prst="rect">
            <a:avLst/>
          </a:prstGeom>
        </p:spPr>
      </p:pic>
      <p:sp>
        <p:nvSpPr>
          <p:cNvPr id="140" name="Text Placeholder 10">
            <a:extLst>
              <a:ext uri="{FF2B5EF4-FFF2-40B4-BE49-F238E27FC236}">
                <a16:creationId xmlns:a16="http://schemas.microsoft.com/office/drawing/2014/main" id="{CD922394-609C-F72A-48DD-4C36F2E23318}"/>
              </a:ext>
            </a:extLst>
          </p:cNvPr>
          <p:cNvSpPr txBox="1">
            <a:spLocks/>
          </p:cNvSpPr>
          <p:nvPr/>
        </p:nvSpPr>
        <p:spPr>
          <a:xfrm>
            <a:off x="8792545" y="3372249"/>
            <a:ext cx="2485752" cy="317755"/>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1" hangingPunct="1">
              <a:spcBef>
                <a:spcPts val="0"/>
              </a:spcBef>
              <a:spcAft>
                <a:spcPts val="0"/>
              </a:spcAft>
              <a:buClrTx/>
              <a:buSzTx/>
              <a:buFont typeface="Arial" pitchFamily="34" charset="0"/>
              <a:buNone/>
              <a:tabLst/>
              <a:defRPr/>
            </a:pPr>
            <a:r>
              <a:rPr kumimoji="0" lang="en-MY" altLang="ko-KR" sz="1200" b="1" i="0" u="none" strike="noStrike" kern="1200" cap="none" spc="0" normalizeH="0" baseline="0" noProof="0" dirty="0">
                <a:ln>
                  <a:noFill/>
                </a:ln>
                <a:effectLst/>
                <a:uLnTx/>
                <a:uFillTx/>
                <a:latin typeface="Arial"/>
                <a:cs typeface="Arial" pitchFamily="34" charset="0"/>
              </a:rPr>
              <a:t>Exploratory Data Analysis (EDA)</a:t>
            </a:r>
            <a:endParaRPr kumimoji="0" lang="en-US" altLang="ko-KR" sz="1200" b="1" i="0" u="none" strike="noStrike" kern="1200" cap="none" spc="0" normalizeH="0" baseline="0" noProof="0" dirty="0">
              <a:ln>
                <a:noFill/>
              </a:ln>
              <a:effectLst/>
              <a:uLnTx/>
              <a:uFillTx/>
              <a:latin typeface="Arial"/>
              <a:cs typeface="Arial" pitchFamily="34" charset="0"/>
            </a:endParaRPr>
          </a:p>
        </p:txBody>
      </p:sp>
      <p:sp>
        <p:nvSpPr>
          <p:cNvPr id="141" name="TextBox 140">
            <a:extLst>
              <a:ext uri="{FF2B5EF4-FFF2-40B4-BE49-F238E27FC236}">
                <a16:creationId xmlns:a16="http://schemas.microsoft.com/office/drawing/2014/main" id="{51FBDF50-4910-74D2-5D6A-A0DAC5B7217C}"/>
              </a:ext>
            </a:extLst>
          </p:cNvPr>
          <p:cNvSpPr txBox="1"/>
          <p:nvPr/>
        </p:nvSpPr>
        <p:spPr>
          <a:xfrm>
            <a:off x="8247164" y="3683603"/>
            <a:ext cx="3534448" cy="1015663"/>
          </a:xfrm>
          <a:prstGeom prst="rect">
            <a:avLst/>
          </a:prstGeom>
          <a:solidFill>
            <a:srgbClr val="ECF0F8"/>
          </a:solidFill>
          <a:ln>
            <a:noFill/>
          </a:ln>
        </p:spPr>
        <p:txBody>
          <a:bodyPr wrap="square" rtlCol="0">
            <a:spAutoFit/>
          </a:bodyPr>
          <a:lstStyle/>
          <a:p>
            <a:pPr marL="171450" marR="0" lvl="0" indent="-171450" algn="just" defTabSz="914400" rtl="0" eaLnBrk="1" fontAlgn="auto" latinLnBrk="0" hangingPunct="1">
              <a:lnSpc>
                <a:spcPct val="100000"/>
              </a:lnSpc>
              <a:spcBef>
                <a:spcPts val="0"/>
              </a:spcBef>
              <a:buClrTx/>
              <a:buSzTx/>
              <a:buFont typeface="Arial" panose="020B0604020202020204" pitchFamily="34" charset="0"/>
              <a:buChar char="•"/>
              <a:tabLst/>
              <a:defRPr/>
            </a:pPr>
            <a:r>
              <a:rPr kumimoji="0" lang="en-US" altLang="ko-KR" sz="1200" b="0" i="0" u="none" strike="noStrike" kern="1200" cap="none" spc="0" normalizeH="0" baseline="0" noProof="0" dirty="0">
                <a:ln>
                  <a:noFill/>
                </a:ln>
                <a:solidFill>
                  <a:prstClr val="black">
                    <a:lumMod val="85000"/>
                    <a:lumOff val="15000"/>
                  </a:prstClr>
                </a:solidFill>
                <a:effectLst/>
                <a:uLnTx/>
                <a:uFillTx/>
                <a:latin typeface="Arial"/>
                <a:cs typeface="Arial" pitchFamily="34" charset="0"/>
              </a:rPr>
              <a:t>Uncover data patterns through descriptive statistics and visual analysis. </a:t>
            </a:r>
          </a:p>
          <a:p>
            <a:pPr marL="171450" marR="0" lvl="0" indent="-171450" algn="just" defTabSz="914400" rtl="0" eaLnBrk="1" fontAlgn="auto" latinLnBrk="0" hangingPunct="1">
              <a:lnSpc>
                <a:spcPct val="100000"/>
              </a:lnSpc>
              <a:spcBef>
                <a:spcPts val="0"/>
              </a:spcBef>
              <a:buClrTx/>
              <a:buSzTx/>
              <a:buFont typeface="Arial" panose="020B0604020202020204" pitchFamily="34" charset="0"/>
              <a:buChar char="•"/>
              <a:tabLst/>
              <a:defRPr/>
            </a:pPr>
            <a:r>
              <a:rPr lang="en-US" altLang="ko-KR" sz="1200" dirty="0">
                <a:solidFill>
                  <a:prstClr val="black">
                    <a:lumMod val="85000"/>
                    <a:lumOff val="15000"/>
                  </a:prstClr>
                </a:solidFill>
                <a:latin typeface="Arial"/>
                <a:cs typeface="Arial" pitchFamily="34" charset="0"/>
              </a:rPr>
              <a:t>For example, word cloud visually depicts the frequency of words in a given text, in this case, the titles of Disney Plus content. </a:t>
            </a:r>
          </a:p>
        </p:txBody>
      </p:sp>
      <p:sp>
        <p:nvSpPr>
          <p:cNvPr id="142" name="Text Placeholder 10">
            <a:extLst>
              <a:ext uri="{FF2B5EF4-FFF2-40B4-BE49-F238E27FC236}">
                <a16:creationId xmlns:a16="http://schemas.microsoft.com/office/drawing/2014/main" id="{5ABFC46B-7461-FA49-EF35-D819F3F2CC60}"/>
              </a:ext>
            </a:extLst>
          </p:cNvPr>
          <p:cNvSpPr txBox="1">
            <a:spLocks/>
          </p:cNvSpPr>
          <p:nvPr/>
        </p:nvSpPr>
        <p:spPr>
          <a:xfrm>
            <a:off x="602490" y="3422722"/>
            <a:ext cx="2402183" cy="317755"/>
          </a:xfrm>
          <a:prstGeom prst="rect">
            <a:avLst/>
          </a:prstGeom>
          <a:noFill/>
        </p:spPr>
        <p:txBody>
          <a:bodyPr anchor="t"/>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1" hangingPunct="1">
              <a:spcBef>
                <a:spcPts val="0"/>
              </a:spcBef>
              <a:spcAft>
                <a:spcPts val="0"/>
              </a:spcAft>
              <a:buClrTx/>
              <a:buSzTx/>
              <a:buFont typeface="Arial" pitchFamily="34" charset="0"/>
              <a:buNone/>
              <a:tabLst/>
              <a:defRPr/>
            </a:pPr>
            <a:r>
              <a:rPr kumimoji="0" lang="en-MY" altLang="ko-KR" sz="1200" b="1" i="0" u="none" strike="noStrike" kern="1200" cap="none" spc="0" normalizeH="0" baseline="0" noProof="0" dirty="0">
                <a:ln>
                  <a:noFill/>
                </a:ln>
                <a:effectLst/>
                <a:uLnTx/>
                <a:uFillTx/>
                <a:latin typeface="Arial"/>
                <a:cs typeface="Arial" pitchFamily="34" charset="0"/>
              </a:rPr>
              <a:t>Project Scope &amp; Domain</a:t>
            </a:r>
            <a:endParaRPr kumimoji="0" lang="en-US" altLang="ko-KR" sz="1200" b="1" i="0" u="none" strike="noStrike" kern="1200" cap="none" spc="0" normalizeH="0" baseline="0" noProof="0" dirty="0">
              <a:ln>
                <a:noFill/>
              </a:ln>
              <a:effectLst/>
              <a:uLnTx/>
              <a:uFillTx/>
              <a:latin typeface="Arial"/>
              <a:cs typeface="Arial" pitchFamily="34" charset="0"/>
            </a:endParaRPr>
          </a:p>
        </p:txBody>
      </p:sp>
      <p:cxnSp>
        <p:nvCxnSpPr>
          <p:cNvPr id="144" name="Straight Connector 143">
            <a:extLst>
              <a:ext uri="{FF2B5EF4-FFF2-40B4-BE49-F238E27FC236}">
                <a16:creationId xmlns:a16="http://schemas.microsoft.com/office/drawing/2014/main" id="{0243AA17-80C5-061F-C29B-FDED9FE26BC2}"/>
              </a:ext>
            </a:extLst>
          </p:cNvPr>
          <p:cNvCxnSpPr/>
          <p:nvPr/>
        </p:nvCxnSpPr>
        <p:spPr>
          <a:xfrm>
            <a:off x="595092" y="3213464"/>
            <a:ext cx="11186520" cy="0"/>
          </a:xfrm>
          <a:prstGeom prst="line">
            <a:avLst/>
          </a:prstGeom>
          <a:ln w="3175">
            <a:solidFill>
              <a:schemeClr val="bg1">
                <a:lumMod val="75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AE926404-A136-F0B8-68F3-D950E4E51DB9}"/>
              </a:ext>
            </a:extLst>
          </p:cNvPr>
          <p:cNvSpPr txBox="1"/>
          <p:nvPr/>
        </p:nvSpPr>
        <p:spPr>
          <a:xfrm>
            <a:off x="595092" y="1723011"/>
            <a:ext cx="2401703" cy="1200329"/>
          </a:xfrm>
          <a:prstGeom prst="rect">
            <a:avLst/>
          </a:prstGeom>
          <a:solidFill>
            <a:srgbClr val="ECF0F8"/>
          </a:solidFill>
          <a:ln>
            <a:noFill/>
          </a:ln>
        </p:spPr>
        <p:txBody>
          <a:bodyPr wrap="square" rtlCol="0">
            <a:spAutoFit/>
          </a:bodyPr>
          <a:lstStyle/>
          <a:p>
            <a:pPr marL="171450" marR="0" lvl="0" indent="-171450" algn="just" defTabSz="914400" rtl="0" eaLnBrk="1" fontAlgn="auto" latinLnBrk="0" hangingPunct="1">
              <a:lnSpc>
                <a:spcPct val="100000"/>
              </a:lnSpc>
              <a:spcBef>
                <a:spcPts val="0"/>
              </a:spcBef>
              <a:buClrTx/>
              <a:buSzTx/>
              <a:buFont typeface="Arial" panose="020B0604020202020204" pitchFamily="34" charset="0"/>
              <a:buChar char="•"/>
              <a:tabLst/>
              <a:defRPr/>
            </a:pPr>
            <a:r>
              <a:rPr lang="en-US" altLang="ko-KR" sz="1200" dirty="0">
                <a:solidFill>
                  <a:prstClr val="black">
                    <a:lumMod val="85000"/>
                    <a:lumOff val="15000"/>
                  </a:prstClr>
                </a:solidFill>
                <a:latin typeface="Arial"/>
                <a:cs typeface="Arial" pitchFamily="34" charset="0"/>
              </a:rPr>
              <a:t>Launched in Nov 2019.</a:t>
            </a:r>
            <a:endParaRPr kumimoji="0" lang="en-US" altLang="ko-KR" sz="1200" b="0"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a:p>
            <a:pPr marL="171450" marR="0" lvl="0" indent="-171450" algn="just" defTabSz="914400" rtl="0" eaLnBrk="1" fontAlgn="auto" latinLnBrk="0" hangingPunct="1">
              <a:lnSpc>
                <a:spcPct val="100000"/>
              </a:lnSpc>
              <a:spcBef>
                <a:spcPts val="0"/>
              </a:spcBef>
              <a:buClrTx/>
              <a:buSzTx/>
              <a:buFont typeface="Arial" panose="020B0604020202020204" pitchFamily="34" charset="0"/>
              <a:buChar char="•"/>
              <a:tabLst/>
              <a:defRPr/>
            </a:pPr>
            <a:r>
              <a:rPr lang="en-US" altLang="ko-KR" sz="1200" dirty="0">
                <a:solidFill>
                  <a:prstClr val="black">
                    <a:lumMod val="85000"/>
                    <a:lumOff val="15000"/>
                  </a:prstClr>
                </a:solidFill>
                <a:latin typeface="Arial"/>
                <a:cs typeface="Arial" pitchFamily="34" charset="0"/>
              </a:rPr>
              <a:t>Popular, classic content on the streaming platform e.g. Disney, Marvel, Star Wars.</a:t>
            </a:r>
          </a:p>
          <a:p>
            <a:pPr marL="171450" marR="0" lvl="0" indent="-171450" algn="just" defTabSz="914400" rtl="0" eaLnBrk="1" fontAlgn="auto" latinLnBrk="0" hangingPunct="1">
              <a:lnSpc>
                <a:spcPct val="100000"/>
              </a:lnSpc>
              <a:spcBef>
                <a:spcPts val="0"/>
              </a:spcBef>
              <a:buClrTx/>
              <a:buSzTx/>
              <a:buFont typeface="Arial" panose="020B0604020202020204" pitchFamily="34" charset="0"/>
              <a:buChar char="•"/>
              <a:tabLst/>
              <a:defRPr/>
            </a:pPr>
            <a:r>
              <a:rPr lang="en-US" altLang="ko-KR" sz="1200" dirty="0">
                <a:solidFill>
                  <a:prstClr val="black">
                    <a:lumMod val="85000"/>
                    <a:lumOff val="15000"/>
                  </a:prstClr>
                </a:solidFill>
                <a:latin typeface="Arial"/>
                <a:cs typeface="Arial" pitchFamily="34" charset="0"/>
              </a:rPr>
              <a:t>Growing fast. 160 million subscribers worldwide.</a:t>
            </a:r>
          </a:p>
        </p:txBody>
      </p:sp>
      <p:cxnSp>
        <p:nvCxnSpPr>
          <p:cNvPr id="147" name="Straight Connector 146">
            <a:extLst>
              <a:ext uri="{FF2B5EF4-FFF2-40B4-BE49-F238E27FC236}">
                <a16:creationId xmlns:a16="http://schemas.microsoft.com/office/drawing/2014/main" id="{F867A815-65EC-1632-A5F9-B441B30802B6}"/>
              </a:ext>
            </a:extLst>
          </p:cNvPr>
          <p:cNvCxnSpPr>
            <a:cxnSpLocks/>
          </p:cNvCxnSpPr>
          <p:nvPr/>
        </p:nvCxnSpPr>
        <p:spPr>
          <a:xfrm flipV="1">
            <a:off x="3299103" y="1053737"/>
            <a:ext cx="0" cy="2159727"/>
          </a:xfrm>
          <a:prstGeom prst="line">
            <a:avLst/>
          </a:prstGeom>
          <a:ln w="3175">
            <a:solidFill>
              <a:schemeClr val="bg1">
                <a:lumMod val="7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3545C0-B813-2F77-D986-40449A1FC83B}"/>
              </a:ext>
            </a:extLst>
          </p:cNvPr>
          <p:cNvCxnSpPr>
            <a:cxnSpLocks/>
          </p:cNvCxnSpPr>
          <p:nvPr/>
        </p:nvCxnSpPr>
        <p:spPr>
          <a:xfrm flipV="1">
            <a:off x="8707943" y="1053737"/>
            <a:ext cx="0" cy="2159727"/>
          </a:xfrm>
          <a:prstGeom prst="line">
            <a:avLst/>
          </a:prstGeom>
          <a:ln w="3175">
            <a:solidFill>
              <a:schemeClr val="bg1">
                <a:lumMod val="7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EDCCD05-FE48-36AC-8B56-108C0A947E5C}"/>
              </a:ext>
            </a:extLst>
          </p:cNvPr>
          <p:cNvCxnSpPr>
            <a:cxnSpLocks/>
          </p:cNvCxnSpPr>
          <p:nvPr/>
        </p:nvCxnSpPr>
        <p:spPr>
          <a:xfrm flipV="1">
            <a:off x="3136328" y="3213464"/>
            <a:ext cx="0" cy="3533998"/>
          </a:xfrm>
          <a:prstGeom prst="line">
            <a:avLst/>
          </a:prstGeom>
          <a:ln w="3175">
            <a:solidFill>
              <a:schemeClr val="bg1">
                <a:lumMod val="7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A1486081-F978-5726-A978-CD381D2D5A6F}"/>
              </a:ext>
            </a:extLst>
          </p:cNvPr>
          <p:cNvCxnSpPr>
            <a:cxnSpLocks/>
          </p:cNvCxnSpPr>
          <p:nvPr/>
        </p:nvCxnSpPr>
        <p:spPr>
          <a:xfrm flipV="1">
            <a:off x="7991356" y="3213464"/>
            <a:ext cx="0" cy="3533998"/>
          </a:xfrm>
          <a:prstGeom prst="line">
            <a:avLst/>
          </a:prstGeom>
          <a:ln w="3175">
            <a:solidFill>
              <a:schemeClr val="bg1">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408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B9F0B2-CA37-FF72-B7D8-BE06A5F0F373}"/>
              </a:ext>
            </a:extLst>
          </p:cNvPr>
          <p:cNvSpPr/>
          <p:nvPr/>
        </p:nvSpPr>
        <p:spPr>
          <a:xfrm>
            <a:off x="609600" y="928963"/>
            <a:ext cx="10246648" cy="45719"/>
          </a:xfrm>
          <a:prstGeom prst="rect">
            <a:avLst/>
          </a:prstGeom>
          <a:solidFill>
            <a:srgbClr val="3E4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Rectangle 15">
            <a:extLst>
              <a:ext uri="{FF2B5EF4-FFF2-40B4-BE49-F238E27FC236}">
                <a16:creationId xmlns:a16="http://schemas.microsoft.com/office/drawing/2014/main" id="{FB6F43D6-6DA6-4235-41B8-0802FFF990AC}"/>
              </a:ext>
            </a:extLst>
          </p:cNvPr>
          <p:cNvSpPr/>
          <p:nvPr/>
        </p:nvSpPr>
        <p:spPr>
          <a:xfrm>
            <a:off x="10856248" y="929243"/>
            <a:ext cx="726152"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Google Shape;613;p52">
            <a:extLst>
              <a:ext uri="{FF2B5EF4-FFF2-40B4-BE49-F238E27FC236}">
                <a16:creationId xmlns:a16="http://schemas.microsoft.com/office/drawing/2014/main" id="{9FFF17F6-5A4A-1B9D-DA5F-133ED9302EE9}"/>
              </a:ext>
            </a:extLst>
          </p:cNvPr>
          <p:cNvSpPr txBox="1">
            <a:spLocks/>
          </p:cNvSpPr>
          <p:nvPr/>
        </p:nvSpPr>
        <p:spPr>
          <a:xfrm>
            <a:off x="609600" y="356616"/>
            <a:ext cx="10787270"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4000" b="1" i="0" u="none" strike="noStrike" kern="0" cap="none" spc="0" normalizeH="0" baseline="0" noProof="0" dirty="0">
                <a:ln>
                  <a:noFill/>
                </a:ln>
                <a:solidFill>
                  <a:srgbClr val="3E4095"/>
                </a:solidFill>
                <a:effectLst/>
                <a:uLnTx/>
                <a:uFillTx/>
                <a:latin typeface="Arial"/>
                <a:cs typeface="Arial"/>
                <a:sym typeface="Arial"/>
              </a:rPr>
              <a:t>Mechanics </a:t>
            </a:r>
            <a:r>
              <a:rPr kumimoji="0" lang="en-MY" sz="1600" b="0" i="0" u="none" strike="noStrike" kern="0" cap="none" spc="0" normalizeH="0" baseline="0" noProof="0" dirty="0">
                <a:ln>
                  <a:noFill/>
                </a:ln>
                <a:solidFill>
                  <a:srgbClr val="3E4095"/>
                </a:solidFill>
                <a:effectLst/>
                <a:uLnTx/>
                <a:uFillTx/>
                <a:latin typeface="Arial"/>
                <a:cs typeface="Arial"/>
                <a:sym typeface="Arial"/>
              </a:rPr>
              <a:t>– Hardware, Software, Platform Used</a:t>
            </a:r>
            <a:endParaRPr kumimoji="0" lang="en-MY" sz="4000" b="0" i="0" u="none" strike="noStrike" kern="0" cap="none" spc="0" normalizeH="0" baseline="0" noProof="0" dirty="0">
              <a:ln>
                <a:noFill/>
              </a:ln>
              <a:solidFill>
                <a:srgbClr val="3E4095"/>
              </a:solidFill>
              <a:effectLst/>
              <a:uLnTx/>
              <a:uFillTx/>
              <a:latin typeface="Arial"/>
              <a:cs typeface="Arial"/>
              <a:sym typeface="Arial"/>
            </a:endParaRPr>
          </a:p>
        </p:txBody>
      </p:sp>
      <p:sp>
        <p:nvSpPr>
          <p:cNvPr id="5" name="Google Shape;278;p26">
            <a:extLst>
              <a:ext uri="{FF2B5EF4-FFF2-40B4-BE49-F238E27FC236}">
                <a16:creationId xmlns:a16="http://schemas.microsoft.com/office/drawing/2014/main" id="{FF22A7B3-A9CF-2091-6CAD-CF9C36D0E73F}"/>
              </a:ext>
            </a:extLst>
          </p:cNvPr>
          <p:cNvSpPr/>
          <p:nvPr/>
        </p:nvSpPr>
        <p:spPr>
          <a:xfrm>
            <a:off x="1161974" y="1686584"/>
            <a:ext cx="2551612" cy="4370225"/>
          </a:xfrm>
          <a:prstGeom prst="rect">
            <a:avLst/>
          </a:prstGeom>
          <a:solidFill>
            <a:srgbClr val="ECF0F8"/>
          </a:solidFill>
          <a:ln w="57150" cap="flat" cmpd="sng">
            <a:solidFill>
              <a:srgbClr val="ECF0F8"/>
            </a:solidFill>
            <a:prstDash val="solid"/>
            <a:miter lim="800000"/>
            <a:headEnd type="none" w="sm" len="sm"/>
            <a:tailEnd type="none" w="sm" len="sm"/>
          </a:ln>
        </p:spPr>
        <p:txBody>
          <a:bodyPr spcFirstLastPara="1" wrap="square" lIns="91425" tIns="45700" rIns="91425" bIns="45700" anchor="ctr" anchorCtr="0">
            <a:noAutofit/>
          </a:bodyPr>
          <a:lstStyle/>
          <a:p>
            <a:pPr marR="0" lvl="0" algn="ctr" defTabSz="914400" eaLnBrk="1" fontAlgn="auto" latinLnBrk="0" hangingPunct="1">
              <a:lnSpc>
                <a:spcPct val="100000"/>
              </a:lnSpc>
              <a:spcBef>
                <a:spcPts val="0"/>
              </a:spcBef>
              <a:spcAft>
                <a:spcPts val="0"/>
              </a:spcAft>
              <a:buClr>
                <a:srgbClr val="000000"/>
              </a:buClr>
              <a:buSzTx/>
              <a:tabLst/>
              <a:defRPr/>
            </a:pPr>
            <a:endParaRPr lang="en-US" sz="1600" kern="0" dirty="0">
              <a:solidFill>
                <a:srgbClr val="000000"/>
              </a:solidFill>
              <a:cs typeface="Arial"/>
              <a:sym typeface="Arial"/>
            </a:endParaRPr>
          </a:p>
        </p:txBody>
      </p:sp>
      <p:sp>
        <p:nvSpPr>
          <p:cNvPr id="3" name="Oval 18">
            <a:extLst>
              <a:ext uri="{FF2B5EF4-FFF2-40B4-BE49-F238E27FC236}">
                <a16:creationId xmlns:a16="http://schemas.microsoft.com/office/drawing/2014/main" id="{99A30214-5CC4-7054-1470-0373A1E93B84}"/>
              </a:ext>
            </a:extLst>
          </p:cNvPr>
          <p:cNvSpPr/>
          <p:nvPr/>
        </p:nvSpPr>
        <p:spPr>
          <a:xfrm>
            <a:off x="1963412" y="1208790"/>
            <a:ext cx="948735" cy="94873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Trapezoid 13">
            <a:extLst>
              <a:ext uri="{FF2B5EF4-FFF2-40B4-BE49-F238E27FC236}">
                <a16:creationId xmlns:a16="http://schemas.microsoft.com/office/drawing/2014/main" id="{F794DB75-AFBA-500E-7C99-DEB7874BAE97}"/>
              </a:ext>
            </a:extLst>
          </p:cNvPr>
          <p:cNvSpPr/>
          <p:nvPr/>
        </p:nvSpPr>
        <p:spPr>
          <a:xfrm>
            <a:off x="2173177" y="1462576"/>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rgbClr val="3E409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 name="TextBox 3">
            <a:extLst>
              <a:ext uri="{FF2B5EF4-FFF2-40B4-BE49-F238E27FC236}">
                <a16:creationId xmlns:a16="http://schemas.microsoft.com/office/drawing/2014/main" id="{5C0EFCD6-AA7B-5CB1-9267-720F36406148}"/>
              </a:ext>
            </a:extLst>
          </p:cNvPr>
          <p:cNvSpPr txBox="1"/>
          <p:nvPr/>
        </p:nvSpPr>
        <p:spPr>
          <a:xfrm>
            <a:off x="1748615" y="2353631"/>
            <a:ext cx="1378330" cy="400110"/>
          </a:xfrm>
          <a:prstGeom prst="rect">
            <a:avLst/>
          </a:prstGeom>
          <a:noFill/>
        </p:spPr>
        <p:txBody>
          <a:bodyPr wrap="square" rtlCol="0" anchor="ctr">
            <a:spAutoFit/>
          </a:bodyPr>
          <a:lstStyle/>
          <a:p>
            <a:pPr algn="ctr"/>
            <a:r>
              <a:rPr lang="en-US" altLang="ko-KR" sz="2000" b="1" dirty="0">
                <a:cs typeface="Arial" pitchFamily="34" charset="0"/>
              </a:rPr>
              <a:t>Hardware</a:t>
            </a:r>
            <a:endParaRPr lang="ko-KR" altLang="en-US" sz="2000" b="1" dirty="0">
              <a:cs typeface="Arial" pitchFamily="34" charset="0"/>
            </a:endParaRPr>
          </a:p>
        </p:txBody>
      </p:sp>
      <p:sp>
        <p:nvSpPr>
          <p:cNvPr id="19" name="TextBox 18">
            <a:extLst>
              <a:ext uri="{FF2B5EF4-FFF2-40B4-BE49-F238E27FC236}">
                <a16:creationId xmlns:a16="http://schemas.microsoft.com/office/drawing/2014/main" id="{968D418D-82FC-FBE3-373B-8CF8016522C6}"/>
              </a:ext>
            </a:extLst>
          </p:cNvPr>
          <p:cNvSpPr txBox="1"/>
          <p:nvPr/>
        </p:nvSpPr>
        <p:spPr>
          <a:xfrm>
            <a:off x="1161975" y="3580766"/>
            <a:ext cx="2551611" cy="247760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MY" sz="1400" dirty="0"/>
              <a:t>Minimum hardware requirement for Python.</a:t>
            </a:r>
          </a:p>
          <a:p>
            <a:pPr marL="285750" indent="-285750">
              <a:spcAft>
                <a:spcPts val="600"/>
              </a:spcAft>
              <a:buFont typeface="Arial" panose="020B0604020202020204" pitchFamily="34" charset="0"/>
              <a:buChar char="•"/>
            </a:pPr>
            <a:r>
              <a:rPr lang="en-MY" sz="1400" dirty="0"/>
              <a:t>Operating system: Windows 7, </a:t>
            </a:r>
            <a:r>
              <a:rPr lang="en-US" sz="1400" dirty="0"/>
              <a:t>Mac OS X 10.11</a:t>
            </a:r>
          </a:p>
          <a:p>
            <a:pPr marL="285750" indent="-285750">
              <a:spcAft>
                <a:spcPts val="600"/>
              </a:spcAft>
              <a:buFont typeface="Arial" panose="020B0604020202020204" pitchFamily="34" charset="0"/>
              <a:buChar char="•"/>
            </a:pPr>
            <a:r>
              <a:rPr lang="en-US" sz="1400" dirty="0"/>
              <a:t>CPU Architecture: Intel Core i3 or AMD Ryzen 3250u (64-bit)</a:t>
            </a:r>
          </a:p>
          <a:p>
            <a:pPr marL="285750" indent="-285750">
              <a:spcAft>
                <a:spcPts val="600"/>
              </a:spcAft>
              <a:buFont typeface="Arial" panose="020B0604020202020204" pitchFamily="34" charset="0"/>
              <a:buChar char="•"/>
            </a:pPr>
            <a:r>
              <a:rPr lang="en-US" sz="1400" dirty="0"/>
              <a:t>1GB RAM, 2GB hard-disk space</a:t>
            </a:r>
            <a:endParaRPr lang="en-MY" sz="1400" dirty="0"/>
          </a:p>
        </p:txBody>
      </p:sp>
      <p:sp>
        <p:nvSpPr>
          <p:cNvPr id="24" name="Google Shape;278;p26">
            <a:extLst>
              <a:ext uri="{FF2B5EF4-FFF2-40B4-BE49-F238E27FC236}">
                <a16:creationId xmlns:a16="http://schemas.microsoft.com/office/drawing/2014/main" id="{9B9E82C3-7EBF-20B2-001D-46B30D95B786}"/>
              </a:ext>
            </a:extLst>
          </p:cNvPr>
          <p:cNvSpPr/>
          <p:nvPr/>
        </p:nvSpPr>
        <p:spPr>
          <a:xfrm>
            <a:off x="4733146" y="1686585"/>
            <a:ext cx="2551612" cy="4370226"/>
          </a:xfrm>
          <a:prstGeom prst="rect">
            <a:avLst/>
          </a:prstGeom>
          <a:solidFill>
            <a:srgbClr val="FFDDDD"/>
          </a:solidFill>
          <a:ln w="57150" cap="flat" cmpd="sng">
            <a:solidFill>
              <a:srgbClr val="FFDDDD"/>
            </a:solidFill>
            <a:prstDash val="solid"/>
            <a:miter lim="800000"/>
            <a:headEnd type="none" w="sm" len="sm"/>
            <a:tailEnd type="none" w="sm" len="sm"/>
          </a:ln>
        </p:spPr>
        <p:txBody>
          <a:bodyPr spcFirstLastPara="1" wrap="square" lIns="91425" tIns="45700" rIns="91425" bIns="45700" anchor="ctr" anchorCtr="0">
            <a:noAutofit/>
          </a:bodyPr>
          <a:lstStyle/>
          <a:p>
            <a:pPr marR="0" lvl="0" algn="ctr" defTabSz="914400" eaLnBrk="1" fontAlgn="auto" latinLnBrk="0" hangingPunct="1">
              <a:lnSpc>
                <a:spcPct val="100000"/>
              </a:lnSpc>
              <a:spcBef>
                <a:spcPts val="0"/>
              </a:spcBef>
              <a:spcAft>
                <a:spcPts val="0"/>
              </a:spcAft>
              <a:buClr>
                <a:srgbClr val="000000"/>
              </a:buClr>
              <a:buSzTx/>
              <a:tabLst/>
              <a:defRPr/>
            </a:pPr>
            <a:endParaRPr lang="en-US" sz="1600" kern="0" dirty="0">
              <a:solidFill>
                <a:srgbClr val="000000"/>
              </a:solidFill>
              <a:cs typeface="Arial"/>
              <a:sym typeface="Arial"/>
            </a:endParaRPr>
          </a:p>
        </p:txBody>
      </p:sp>
      <p:sp>
        <p:nvSpPr>
          <p:cNvPr id="25" name="Oval 18">
            <a:extLst>
              <a:ext uri="{FF2B5EF4-FFF2-40B4-BE49-F238E27FC236}">
                <a16:creationId xmlns:a16="http://schemas.microsoft.com/office/drawing/2014/main" id="{DAEE48BF-B467-F226-53F9-8791B52DE2A5}"/>
              </a:ext>
            </a:extLst>
          </p:cNvPr>
          <p:cNvSpPr/>
          <p:nvPr/>
        </p:nvSpPr>
        <p:spPr>
          <a:xfrm>
            <a:off x="5534744" y="1208789"/>
            <a:ext cx="948735" cy="94873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TextBox 26">
            <a:extLst>
              <a:ext uri="{FF2B5EF4-FFF2-40B4-BE49-F238E27FC236}">
                <a16:creationId xmlns:a16="http://schemas.microsoft.com/office/drawing/2014/main" id="{E4E873E3-0816-C051-D602-D1D7F94556F4}"/>
              </a:ext>
            </a:extLst>
          </p:cNvPr>
          <p:cNvSpPr txBox="1"/>
          <p:nvPr/>
        </p:nvSpPr>
        <p:spPr>
          <a:xfrm>
            <a:off x="5319787" y="2353631"/>
            <a:ext cx="1378330" cy="400110"/>
          </a:xfrm>
          <a:prstGeom prst="rect">
            <a:avLst/>
          </a:prstGeom>
          <a:noFill/>
        </p:spPr>
        <p:txBody>
          <a:bodyPr wrap="square" rtlCol="0" anchor="ctr">
            <a:spAutoFit/>
          </a:bodyPr>
          <a:lstStyle/>
          <a:p>
            <a:pPr algn="ctr"/>
            <a:r>
              <a:rPr lang="en-US" altLang="ko-KR" sz="2000" b="1" dirty="0">
                <a:cs typeface="Arial" pitchFamily="34" charset="0"/>
              </a:rPr>
              <a:t>Software</a:t>
            </a:r>
            <a:endParaRPr lang="ko-KR" altLang="en-US" sz="2000" b="1" dirty="0">
              <a:cs typeface="Arial" pitchFamily="34" charset="0"/>
            </a:endParaRPr>
          </a:p>
        </p:txBody>
      </p:sp>
      <p:sp>
        <p:nvSpPr>
          <p:cNvPr id="15" name="Block Arc 14">
            <a:extLst>
              <a:ext uri="{FF2B5EF4-FFF2-40B4-BE49-F238E27FC236}">
                <a16:creationId xmlns:a16="http://schemas.microsoft.com/office/drawing/2014/main" id="{5E3DB417-390B-BAF0-C696-1C8EA0ADB6E5}"/>
              </a:ext>
            </a:extLst>
          </p:cNvPr>
          <p:cNvSpPr/>
          <p:nvPr/>
        </p:nvSpPr>
        <p:spPr>
          <a:xfrm rot="16200000">
            <a:off x="5725252" y="1406005"/>
            <a:ext cx="567400" cy="56777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8" name="TextBox 27">
            <a:extLst>
              <a:ext uri="{FF2B5EF4-FFF2-40B4-BE49-F238E27FC236}">
                <a16:creationId xmlns:a16="http://schemas.microsoft.com/office/drawing/2014/main" id="{DDF7A93F-7DB2-2062-68F8-3F49FBFB33A0}"/>
              </a:ext>
            </a:extLst>
          </p:cNvPr>
          <p:cNvSpPr txBox="1"/>
          <p:nvPr/>
        </p:nvSpPr>
        <p:spPr>
          <a:xfrm>
            <a:off x="4733147" y="3580767"/>
            <a:ext cx="2551611" cy="2400657"/>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MY" sz="1400" dirty="0"/>
              <a:t>The programming language used in this project is Python.</a:t>
            </a:r>
          </a:p>
          <a:p>
            <a:pPr marL="285750" indent="-285750">
              <a:spcAft>
                <a:spcPts val="600"/>
              </a:spcAft>
              <a:buFont typeface="Arial" panose="020B0604020202020204" pitchFamily="34" charset="0"/>
              <a:buChar char="•"/>
            </a:pPr>
            <a:r>
              <a:rPr lang="en-MY" sz="1400" dirty="0"/>
              <a:t>Python is chosen due to our familiarity with the tool and its vast amount of useful library.</a:t>
            </a:r>
          </a:p>
          <a:p>
            <a:pPr marL="285750" indent="-285750">
              <a:spcAft>
                <a:spcPts val="600"/>
              </a:spcAft>
              <a:buFont typeface="Arial" panose="020B0604020202020204" pitchFamily="34" charset="0"/>
              <a:buChar char="•"/>
            </a:pPr>
            <a:r>
              <a:rPr lang="en-MY" sz="1400" dirty="0"/>
              <a:t>Python has simplified syntax. Easy to use and learn by beginners.</a:t>
            </a:r>
          </a:p>
        </p:txBody>
      </p:sp>
      <p:sp>
        <p:nvSpPr>
          <p:cNvPr id="29" name="Google Shape;278;p26">
            <a:extLst>
              <a:ext uri="{FF2B5EF4-FFF2-40B4-BE49-F238E27FC236}">
                <a16:creationId xmlns:a16="http://schemas.microsoft.com/office/drawing/2014/main" id="{0309F6AC-143A-6B71-2787-674A2CB81F7E}"/>
              </a:ext>
            </a:extLst>
          </p:cNvPr>
          <p:cNvSpPr/>
          <p:nvPr/>
        </p:nvSpPr>
        <p:spPr>
          <a:xfrm>
            <a:off x="8304318" y="1686584"/>
            <a:ext cx="2551612" cy="4370227"/>
          </a:xfrm>
          <a:prstGeom prst="rect">
            <a:avLst/>
          </a:prstGeom>
          <a:solidFill>
            <a:srgbClr val="ECF0F8"/>
          </a:solidFill>
          <a:ln w="57150" cap="flat" cmpd="sng">
            <a:solidFill>
              <a:srgbClr val="ECF0F8"/>
            </a:solidFill>
            <a:prstDash val="solid"/>
            <a:miter lim="800000"/>
            <a:headEnd type="none" w="sm" len="sm"/>
            <a:tailEnd type="none" w="sm" len="sm"/>
          </a:ln>
        </p:spPr>
        <p:txBody>
          <a:bodyPr spcFirstLastPara="1" wrap="square" lIns="91425" tIns="45700" rIns="91425" bIns="45700" anchor="ctr" anchorCtr="0">
            <a:noAutofit/>
          </a:bodyPr>
          <a:lstStyle/>
          <a:p>
            <a:pPr marR="0" lvl="0" algn="ctr" defTabSz="914400" eaLnBrk="1" fontAlgn="auto" latinLnBrk="0" hangingPunct="1">
              <a:lnSpc>
                <a:spcPct val="100000"/>
              </a:lnSpc>
              <a:spcBef>
                <a:spcPts val="0"/>
              </a:spcBef>
              <a:spcAft>
                <a:spcPts val="0"/>
              </a:spcAft>
              <a:buClr>
                <a:srgbClr val="000000"/>
              </a:buClr>
              <a:buSzTx/>
              <a:tabLst/>
              <a:defRPr/>
            </a:pPr>
            <a:endParaRPr lang="en-US" sz="1600" kern="0" dirty="0">
              <a:solidFill>
                <a:srgbClr val="000000"/>
              </a:solidFill>
              <a:cs typeface="Arial"/>
              <a:sym typeface="Arial"/>
            </a:endParaRPr>
          </a:p>
        </p:txBody>
      </p:sp>
      <p:sp>
        <p:nvSpPr>
          <p:cNvPr id="30" name="Oval 18">
            <a:extLst>
              <a:ext uri="{FF2B5EF4-FFF2-40B4-BE49-F238E27FC236}">
                <a16:creationId xmlns:a16="http://schemas.microsoft.com/office/drawing/2014/main" id="{8D4BA8F8-B0BD-6B40-5222-EB4695FD23A0}"/>
              </a:ext>
            </a:extLst>
          </p:cNvPr>
          <p:cNvSpPr/>
          <p:nvPr/>
        </p:nvSpPr>
        <p:spPr>
          <a:xfrm>
            <a:off x="9105916" y="1208788"/>
            <a:ext cx="948735" cy="94873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TextBox 30">
            <a:extLst>
              <a:ext uri="{FF2B5EF4-FFF2-40B4-BE49-F238E27FC236}">
                <a16:creationId xmlns:a16="http://schemas.microsoft.com/office/drawing/2014/main" id="{D3BFCF1F-5BB6-B9B0-BEAC-EA494B29F851}"/>
              </a:ext>
            </a:extLst>
          </p:cNvPr>
          <p:cNvSpPr txBox="1"/>
          <p:nvPr/>
        </p:nvSpPr>
        <p:spPr>
          <a:xfrm>
            <a:off x="8890959" y="2353631"/>
            <a:ext cx="1378330" cy="400110"/>
          </a:xfrm>
          <a:prstGeom prst="rect">
            <a:avLst/>
          </a:prstGeom>
          <a:noFill/>
        </p:spPr>
        <p:txBody>
          <a:bodyPr wrap="square" rtlCol="0" anchor="ctr">
            <a:spAutoFit/>
          </a:bodyPr>
          <a:lstStyle/>
          <a:p>
            <a:pPr algn="ctr"/>
            <a:r>
              <a:rPr lang="en-US" altLang="ko-KR" sz="2000" b="1" dirty="0">
                <a:cs typeface="Arial" pitchFamily="34" charset="0"/>
              </a:rPr>
              <a:t>Platform</a:t>
            </a:r>
            <a:endParaRPr lang="ko-KR" altLang="en-US" sz="2000" b="1" dirty="0">
              <a:cs typeface="Arial" pitchFamily="34" charset="0"/>
            </a:endParaRPr>
          </a:p>
        </p:txBody>
      </p:sp>
      <p:sp>
        <p:nvSpPr>
          <p:cNvPr id="20" name="Oval 21">
            <a:extLst>
              <a:ext uri="{FF2B5EF4-FFF2-40B4-BE49-F238E27FC236}">
                <a16:creationId xmlns:a16="http://schemas.microsoft.com/office/drawing/2014/main" id="{DAEE37D1-76AB-0D95-B49A-48D408B5BCAE}"/>
              </a:ext>
            </a:extLst>
          </p:cNvPr>
          <p:cNvSpPr/>
          <p:nvPr/>
        </p:nvSpPr>
        <p:spPr>
          <a:xfrm rot="20700000">
            <a:off x="9262138" y="1404466"/>
            <a:ext cx="635972" cy="557384"/>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rgbClr val="3E409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3" name="TextBox 32">
            <a:extLst>
              <a:ext uri="{FF2B5EF4-FFF2-40B4-BE49-F238E27FC236}">
                <a16:creationId xmlns:a16="http://schemas.microsoft.com/office/drawing/2014/main" id="{441DB636-2524-17F5-C22C-A9C74D6963EE}"/>
              </a:ext>
            </a:extLst>
          </p:cNvPr>
          <p:cNvSpPr txBox="1"/>
          <p:nvPr/>
        </p:nvSpPr>
        <p:spPr>
          <a:xfrm>
            <a:off x="8304318" y="3580766"/>
            <a:ext cx="2551612" cy="2400657"/>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MY" sz="1400" dirty="0"/>
              <a:t>Use Google </a:t>
            </a:r>
            <a:r>
              <a:rPr lang="en-MY" sz="1400" dirty="0" err="1"/>
              <a:t>Colab</a:t>
            </a:r>
            <a:r>
              <a:rPr lang="en-MY" sz="1400" dirty="0"/>
              <a:t> to run Python. Cloud-based platform useful for collaboration.</a:t>
            </a:r>
          </a:p>
          <a:p>
            <a:pPr marL="285750" indent="-285750">
              <a:spcAft>
                <a:spcPts val="600"/>
              </a:spcAft>
              <a:buFont typeface="Arial" panose="020B0604020202020204" pitchFamily="34" charset="0"/>
              <a:buChar char="•"/>
            </a:pPr>
            <a:r>
              <a:rPr lang="en-MY" sz="1400" dirty="0"/>
              <a:t>Use Shiny to create interactive web application.</a:t>
            </a:r>
          </a:p>
          <a:p>
            <a:pPr marL="285750" indent="-285750">
              <a:spcAft>
                <a:spcPts val="600"/>
              </a:spcAft>
              <a:buFont typeface="Arial" panose="020B0604020202020204" pitchFamily="34" charset="0"/>
              <a:buChar char="•"/>
            </a:pPr>
            <a:r>
              <a:rPr lang="en-MY" sz="1400" dirty="0"/>
              <a:t>Use GitHub for version control to ensure reproducible research.</a:t>
            </a:r>
          </a:p>
        </p:txBody>
      </p:sp>
      <p:sp>
        <p:nvSpPr>
          <p:cNvPr id="47" name="Rectangle 46">
            <a:extLst>
              <a:ext uri="{FF2B5EF4-FFF2-40B4-BE49-F238E27FC236}">
                <a16:creationId xmlns:a16="http://schemas.microsoft.com/office/drawing/2014/main" id="{16615FCC-71AA-8C2C-A71D-84987CF89DCC}"/>
              </a:ext>
            </a:extLst>
          </p:cNvPr>
          <p:cNvSpPr/>
          <p:nvPr/>
        </p:nvSpPr>
        <p:spPr>
          <a:xfrm>
            <a:off x="1036320" y="2869145"/>
            <a:ext cx="9993706" cy="5962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p:txBody>
      </p:sp>
      <p:pic>
        <p:nvPicPr>
          <p:cNvPr id="42" name="Picture 41">
            <a:extLst>
              <a:ext uri="{FF2B5EF4-FFF2-40B4-BE49-F238E27FC236}">
                <a16:creationId xmlns:a16="http://schemas.microsoft.com/office/drawing/2014/main" id="{0888B63F-BA73-25D9-B5E1-219C2F135DD8}"/>
              </a:ext>
            </a:extLst>
          </p:cNvPr>
          <p:cNvPicPr>
            <a:picLocks noChangeAspect="1"/>
          </p:cNvPicPr>
          <p:nvPr/>
        </p:nvPicPr>
        <p:blipFill rotWithShape="1">
          <a:blip r:embed="rId3">
            <a:extLst>
              <a:ext uri="{28A0092B-C50C-407E-A947-70E740481C1C}">
                <a14:useLocalDpi xmlns:a14="http://schemas.microsoft.com/office/drawing/2010/main" val="0"/>
              </a:ext>
            </a:extLst>
          </a:blip>
          <a:srcRect l="2409" t="20669" r="2801" b="17996"/>
          <a:stretch/>
        </p:blipFill>
        <p:spPr>
          <a:xfrm>
            <a:off x="8631190" y="2989432"/>
            <a:ext cx="598227" cy="387094"/>
          </a:xfrm>
          <a:prstGeom prst="rect">
            <a:avLst/>
          </a:prstGeom>
        </p:spPr>
      </p:pic>
      <p:pic>
        <p:nvPicPr>
          <p:cNvPr id="44" name="Picture 43">
            <a:extLst>
              <a:ext uri="{FF2B5EF4-FFF2-40B4-BE49-F238E27FC236}">
                <a16:creationId xmlns:a16="http://schemas.microsoft.com/office/drawing/2014/main" id="{A493358A-9D4C-8E50-385C-683536D3EB03}"/>
              </a:ext>
            </a:extLst>
          </p:cNvPr>
          <p:cNvPicPr>
            <a:picLocks noChangeAspect="1"/>
          </p:cNvPicPr>
          <p:nvPr/>
        </p:nvPicPr>
        <p:blipFill rotWithShape="1">
          <a:blip r:embed="rId4">
            <a:extLst>
              <a:ext uri="{28A0092B-C50C-407E-A947-70E740481C1C}">
                <a14:useLocalDpi xmlns:a14="http://schemas.microsoft.com/office/drawing/2010/main" val="0"/>
              </a:ext>
            </a:extLst>
          </a:blip>
          <a:srcRect l="23756" r="23166"/>
          <a:stretch/>
        </p:blipFill>
        <p:spPr>
          <a:xfrm>
            <a:off x="9343956" y="2907085"/>
            <a:ext cx="479214" cy="508133"/>
          </a:xfrm>
          <a:prstGeom prst="rect">
            <a:avLst/>
          </a:prstGeom>
        </p:spPr>
      </p:pic>
      <p:pic>
        <p:nvPicPr>
          <p:cNvPr id="40" name="Picture 39">
            <a:extLst>
              <a:ext uri="{FF2B5EF4-FFF2-40B4-BE49-F238E27FC236}">
                <a16:creationId xmlns:a16="http://schemas.microsoft.com/office/drawing/2014/main" id="{9F20AC93-48EF-BEB0-36BE-3C082EBECDF8}"/>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foregroundMark x1="50120" y1="27055" x2="55639" y2="32004"/>
                        <a14:foregroundMark x1="55639" y1="32004" x2="51770" y2="40702"/>
                        <a14:foregroundMark x1="51770" y1="40702" x2="37972" y2="44241"/>
                        <a14:foregroundMark x1="37972" y1="44241" x2="31194" y2="59808"/>
                      </a14:backgroundRemoval>
                    </a14:imgEffect>
                  </a14:imgLayer>
                </a14:imgProps>
              </a:ext>
              <a:ext uri="{28A0092B-C50C-407E-A947-70E740481C1C}">
                <a14:useLocalDpi xmlns:a14="http://schemas.microsoft.com/office/drawing/2010/main" val="0"/>
              </a:ext>
            </a:extLst>
          </a:blip>
          <a:srcRect l="20667" t="20723" r="20929" b="19235"/>
          <a:stretch/>
        </p:blipFill>
        <p:spPr>
          <a:xfrm>
            <a:off x="5759977" y="2899097"/>
            <a:ext cx="546391" cy="561714"/>
          </a:xfrm>
          <a:prstGeom prst="rect">
            <a:avLst/>
          </a:prstGeom>
        </p:spPr>
      </p:pic>
      <p:pic>
        <p:nvPicPr>
          <p:cNvPr id="46" name="Picture 45">
            <a:extLst>
              <a:ext uri="{FF2B5EF4-FFF2-40B4-BE49-F238E27FC236}">
                <a16:creationId xmlns:a16="http://schemas.microsoft.com/office/drawing/2014/main" id="{871EC0E2-8096-FFF8-EF16-4478D002555A}"/>
              </a:ext>
            </a:extLst>
          </p:cNvPr>
          <p:cNvPicPr>
            <a:picLocks noChangeAspect="1"/>
          </p:cNvPicPr>
          <p:nvPr/>
        </p:nvPicPr>
        <p:blipFill rotWithShape="1">
          <a:blip r:embed="rId7">
            <a:extLst>
              <a:ext uri="{28A0092B-C50C-407E-A947-70E740481C1C}">
                <a14:useLocalDpi xmlns:a14="http://schemas.microsoft.com/office/drawing/2010/main" val="0"/>
              </a:ext>
            </a:extLst>
          </a:blip>
          <a:srcRect l="6209" t="7964" r="7469" b="7806"/>
          <a:stretch/>
        </p:blipFill>
        <p:spPr>
          <a:xfrm>
            <a:off x="9942377" y="2917563"/>
            <a:ext cx="479214" cy="467596"/>
          </a:xfrm>
          <a:prstGeom prst="rect">
            <a:avLst/>
          </a:prstGeom>
        </p:spPr>
      </p:pic>
      <p:pic>
        <p:nvPicPr>
          <p:cNvPr id="7" name="Picture 6">
            <a:extLst>
              <a:ext uri="{FF2B5EF4-FFF2-40B4-BE49-F238E27FC236}">
                <a16:creationId xmlns:a16="http://schemas.microsoft.com/office/drawing/2014/main" id="{40699688-D1B8-3210-C7B8-E97237BF48E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96336" y="2955060"/>
            <a:ext cx="427374" cy="427374"/>
          </a:xfrm>
          <a:prstGeom prst="rect">
            <a:avLst/>
          </a:prstGeom>
        </p:spPr>
      </p:pic>
      <p:pic>
        <p:nvPicPr>
          <p:cNvPr id="11" name="Picture 10">
            <a:extLst>
              <a:ext uri="{FF2B5EF4-FFF2-40B4-BE49-F238E27FC236}">
                <a16:creationId xmlns:a16="http://schemas.microsoft.com/office/drawing/2014/main" id="{0DC2D751-A9B7-0DEE-D1A7-FB74BC897D3E}"/>
              </a:ext>
            </a:extLst>
          </p:cNvPr>
          <p:cNvPicPr>
            <a:picLocks noChangeAspect="1"/>
          </p:cNvPicPr>
          <p:nvPr/>
        </p:nvPicPr>
        <p:blipFill rotWithShape="1">
          <a:blip r:embed="rId9">
            <a:extLst>
              <a:ext uri="{28A0092B-C50C-407E-A947-70E740481C1C}">
                <a14:useLocalDpi xmlns:a14="http://schemas.microsoft.com/office/drawing/2010/main" val="0"/>
              </a:ext>
            </a:extLst>
          </a:blip>
          <a:srcRect l="13781" t="15307" r="6652" b="18491"/>
          <a:stretch/>
        </p:blipFill>
        <p:spPr>
          <a:xfrm>
            <a:off x="2518166" y="2890270"/>
            <a:ext cx="608779" cy="506517"/>
          </a:xfrm>
          <a:prstGeom prst="rect">
            <a:avLst/>
          </a:prstGeom>
        </p:spPr>
      </p:pic>
    </p:spTree>
    <p:extLst>
      <p:ext uri="{BB962C8B-B14F-4D97-AF65-F5344CB8AC3E}">
        <p14:creationId xmlns:p14="http://schemas.microsoft.com/office/powerpoint/2010/main" val="1845127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B9F0B2-CA37-FF72-B7D8-BE06A5F0F373}"/>
              </a:ext>
            </a:extLst>
          </p:cNvPr>
          <p:cNvSpPr/>
          <p:nvPr/>
        </p:nvSpPr>
        <p:spPr>
          <a:xfrm>
            <a:off x="609600" y="928963"/>
            <a:ext cx="10246648" cy="45719"/>
          </a:xfrm>
          <a:prstGeom prst="rect">
            <a:avLst/>
          </a:prstGeom>
          <a:solidFill>
            <a:srgbClr val="3E4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Rectangle 15">
            <a:extLst>
              <a:ext uri="{FF2B5EF4-FFF2-40B4-BE49-F238E27FC236}">
                <a16:creationId xmlns:a16="http://schemas.microsoft.com/office/drawing/2014/main" id="{FB6F43D6-6DA6-4235-41B8-0802FFF990AC}"/>
              </a:ext>
            </a:extLst>
          </p:cNvPr>
          <p:cNvSpPr/>
          <p:nvPr/>
        </p:nvSpPr>
        <p:spPr>
          <a:xfrm>
            <a:off x="10856248" y="929243"/>
            <a:ext cx="726152"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Google Shape;613;p52">
            <a:extLst>
              <a:ext uri="{FF2B5EF4-FFF2-40B4-BE49-F238E27FC236}">
                <a16:creationId xmlns:a16="http://schemas.microsoft.com/office/drawing/2014/main" id="{9FFF17F6-5A4A-1B9D-DA5F-133ED9302EE9}"/>
              </a:ext>
            </a:extLst>
          </p:cNvPr>
          <p:cNvSpPr txBox="1">
            <a:spLocks/>
          </p:cNvSpPr>
          <p:nvPr/>
        </p:nvSpPr>
        <p:spPr>
          <a:xfrm>
            <a:off x="609600" y="356616"/>
            <a:ext cx="10787270"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4000" b="1" i="0" u="none" strike="noStrike" kern="0" cap="none" spc="0" normalizeH="0" baseline="0" noProof="0" dirty="0">
                <a:ln>
                  <a:noFill/>
                </a:ln>
                <a:solidFill>
                  <a:srgbClr val="3E4095"/>
                </a:solidFill>
                <a:effectLst/>
                <a:uLnTx/>
                <a:uFillTx/>
                <a:latin typeface="Arial"/>
                <a:cs typeface="Arial"/>
                <a:sym typeface="Arial"/>
              </a:rPr>
              <a:t>Methodology </a:t>
            </a:r>
            <a:r>
              <a:rPr kumimoji="0" lang="en-MY" sz="1600" b="0" i="0" u="none" strike="noStrike" kern="0" cap="none" spc="0" normalizeH="0" baseline="0" noProof="0" dirty="0">
                <a:ln>
                  <a:noFill/>
                </a:ln>
                <a:solidFill>
                  <a:srgbClr val="3E4095"/>
                </a:solidFill>
                <a:effectLst/>
                <a:uLnTx/>
                <a:uFillTx/>
                <a:latin typeface="Arial"/>
                <a:cs typeface="Arial"/>
                <a:sym typeface="Arial"/>
              </a:rPr>
              <a:t>– Design &amp; Development</a:t>
            </a:r>
            <a:endParaRPr kumimoji="0" lang="en-MY" sz="4000" b="0" i="0" u="none" strike="noStrike" kern="0" cap="none" spc="0" normalizeH="0" baseline="0" noProof="0" dirty="0">
              <a:ln>
                <a:noFill/>
              </a:ln>
              <a:solidFill>
                <a:srgbClr val="3E4095"/>
              </a:solidFill>
              <a:effectLst/>
              <a:uLnTx/>
              <a:uFillTx/>
              <a:latin typeface="Arial"/>
              <a:cs typeface="Arial"/>
              <a:sym typeface="Arial"/>
            </a:endParaRPr>
          </a:p>
        </p:txBody>
      </p:sp>
      <p:grpSp>
        <p:nvGrpSpPr>
          <p:cNvPr id="2" name="Group 1">
            <a:extLst>
              <a:ext uri="{FF2B5EF4-FFF2-40B4-BE49-F238E27FC236}">
                <a16:creationId xmlns:a16="http://schemas.microsoft.com/office/drawing/2014/main" id="{64B8EE23-8953-33A0-392B-BEE1B7F2F3FD}"/>
              </a:ext>
            </a:extLst>
          </p:cNvPr>
          <p:cNvGrpSpPr/>
          <p:nvPr/>
        </p:nvGrpSpPr>
        <p:grpSpPr>
          <a:xfrm>
            <a:off x="344791" y="1734263"/>
            <a:ext cx="2506273" cy="1744106"/>
            <a:chOff x="1927965" y="1830782"/>
            <a:chExt cx="3398948" cy="1804257"/>
          </a:xfrm>
        </p:grpSpPr>
        <p:sp>
          <p:nvSpPr>
            <p:cNvPr id="3" name="Google Shape;617;p52">
              <a:extLst>
                <a:ext uri="{FF2B5EF4-FFF2-40B4-BE49-F238E27FC236}">
                  <a16:creationId xmlns:a16="http://schemas.microsoft.com/office/drawing/2014/main" id="{F076483C-AF7E-305B-B84C-146A039CF3EA}"/>
                </a:ext>
              </a:extLst>
            </p:cNvPr>
            <p:cNvSpPr/>
            <p:nvPr/>
          </p:nvSpPr>
          <p:spPr>
            <a:xfrm>
              <a:off x="1927965" y="1830782"/>
              <a:ext cx="3398947" cy="418209"/>
            </a:xfrm>
            <a:prstGeom prst="rect">
              <a:avLst/>
            </a:prstGeom>
            <a:solidFill>
              <a:schemeClr val="accent1"/>
            </a:solidFill>
            <a:ln>
              <a:solidFill>
                <a:schemeClr val="accent1"/>
              </a:solidFill>
            </a:ln>
          </p:spPr>
          <p:txBody>
            <a:bodyPr spcFirstLastPara="1" wrap="square" lIns="91425" tIns="45700" rIns="91425" bIns="45700" anchor="ctr" anchorCtr="0">
              <a:noAutofit/>
            </a:bodyPr>
            <a:lstStyle/>
            <a:p>
              <a:pPr lvl="0" algn="ctr"/>
              <a:r>
                <a:rPr lang="en-US" sz="1600" b="1" dirty="0">
                  <a:solidFill>
                    <a:schemeClr val="lt1"/>
                  </a:solidFill>
                  <a:ea typeface="Arial"/>
                  <a:cs typeface="Arial"/>
                  <a:sym typeface="Arial"/>
                </a:rPr>
                <a:t>Define Problem &amp; Goals</a:t>
              </a:r>
            </a:p>
          </p:txBody>
        </p:sp>
        <p:sp>
          <p:nvSpPr>
            <p:cNvPr id="4" name="Google Shape;617;p52">
              <a:extLst>
                <a:ext uri="{FF2B5EF4-FFF2-40B4-BE49-F238E27FC236}">
                  <a16:creationId xmlns:a16="http://schemas.microsoft.com/office/drawing/2014/main" id="{B2CE8181-9F11-C0B4-76AF-987483544733}"/>
                </a:ext>
              </a:extLst>
            </p:cNvPr>
            <p:cNvSpPr/>
            <p:nvPr/>
          </p:nvSpPr>
          <p:spPr>
            <a:xfrm>
              <a:off x="1927965" y="2248990"/>
              <a:ext cx="3398948" cy="1386049"/>
            </a:xfrm>
            <a:prstGeom prst="rect">
              <a:avLst/>
            </a:prstGeom>
            <a:solidFill>
              <a:schemeClr val="bg1"/>
            </a:solidFill>
            <a:ln>
              <a:solidFill>
                <a:schemeClr val="accent1"/>
              </a:solidFill>
            </a:ln>
          </p:spPr>
          <p:txBody>
            <a:bodyPr spcFirstLastPara="1" wrap="square" lIns="91425" tIns="45700" rIns="91425" bIns="45700" anchor="ctr" anchorCtr="0">
              <a:noAutofit/>
            </a:bodyPr>
            <a:lstStyle/>
            <a:p>
              <a:pPr marL="179388" lvl="0" indent="-179388">
                <a:buFont typeface="Arial" panose="020B0604020202020204" pitchFamily="34" charset="0"/>
                <a:buChar char="•"/>
              </a:pPr>
              <a:r>
                <a:rPr lang="en-US" sz="1200" dirty="0">
                  <a:latin typeface="Arial"/>
                  <a:ea typeface="Arial"/>
                  <a:cs typeface="Arial"/>
                  <a:sym typeface="Arial"/>
                </a:rPr>
                <a:t>Human makes poor choices when presented with many options. </a:t>
              </a:r>
            </a:p>
            <a:p>
              <a:pPr marL="179388" lvl="0" indent="-179388">
                <a:buFont typeface="Arial" panose="020B0604020202020204" pitchFamily="34" charset="0"/>
                <a:buChar char="•"/>
              </a:pPr>
              <a:r>
                <a:rPr lang="en-US" sz="1200" dirty="0">
                  <a:latin typeface="Arial"/>
                  <a:ea typeface="Arial"/>
                  <a:cs typeface="Arial"/>
                  <a:sym typeface="Arial"/>
                </a:rPr>
                <a:t>Project goal is to build a recommendation system to help users to choose Disney+ content.</a:t>
              </a:r>
              <a:endParaRPr sz="1200" dirty="0">
                <a:latin typeface="Arial"/>
                <a:ea typeface="Arial"/>
                <a:cs typeface="Arial"/>
                <a:sym typeface="Arial"/>
              </a:endParaRPr>
            </a:p>
          </p:txBody>
        </p:sp>
      </p:grpSp>
      <p:grpSp>
        <p:nvGrpSpPr>
          <p:cNvPr id="5" name="Group 4">
            <a:extLst>
              <a:ext uri="{FF2B5EF4-FFF2-40B4-BE49-F238E27FC236}">
                <a16:creationId xmlns:a16="http://schemas.microsoft.com/office/drawing/2014/main" id="{31A90051-FEEA-89E0-0379-925C3668CDEB}"/>
              </a:ext>
            </a:extLst>
          </p:cNvPr>
          <p:cNvGrpSpPr/>
          <p:nvPr/>
        </p:nvGrpSpPr>
        <p:grpSpPr>
          <a:xfrm>
            <a:off x="3291621" y="1734262"/>
            <a:ext cx="2506273" cy="1744110"/>
            <a:chOff x="1927965" y="1830782"/>
            <a:chExt cx="3398948" cy="1804263"/>
          </a:xfrm>
        </p:grpSpPr>
        <p:sp>
          <p:nvSpPr>
            <p:cNvPr id="6" name="Google Shape;617;p52">
              <a:extLst>
                <a:ext uri="{FF2B5EF4-FFF2-40B4-BE49-F238E27FC236}">
                  <a16:creationId xmlns:a16="http://schemas.microsoft.com/office/drawing/2014/main" id="{3AE2E797-F172-033C-3452-9997D1D97DD2}"/>
                </a:ext>
              </a:extLst>
            </p:cNvPr>
            <p:cNvSpPr/>
            <p:nvPr/>
          </p:nvSpPr>
          <p:spPr>
            <a:xfrm>
              <a:off x="1927965" y="1830782"/>
              <a:ext cx="3398947" cy="418209"/>
            </a:xfrm>
            <a:prstGeom prst="rect">
              <a:avLst/>
            </a:prstGeom>
            <a:solidFill>
              <a:schemeClr val="accent6"/>
            </a:solidFill>
            <a:ln>
              <a:solidFill>
                <a:schemeClr val="accent6"/>
              </a:solidFill>
            </a:ln>
          </p:spPr>
          <p:txBody>
            <a:bodyPr spcFirstLastPara="1" wrap="square" lIns="91425" tIns="45700" rIns="91425" bIns="45700" anchor="ctr" anchorCtr="0">
              <a:noAutofit/>
            </a:bodyPr>
            <a:lstStyle/>
            <a:p>
              <a:pPr lvl="0" algn="ctr"/>
              <a:r>
                <a:rPr lang="en-US" sz="1600" b="1" dirty="0">
                  <a:solidFill>
                    <a:schemeClr val="lt1"/>
                  </a:solidFill>
                  <a:ea typeface="Arial"/>
                  <a:cs typeface="Arial"/>
                  <a:sym typeface="Arial"/>
                </a:rPr>
                <a:t>Data Procurement</a:t>
              </a:r>
            </a:p>
          </p:txBody>
        </p:sp>
        <p:sp>
          <p:nvSpPr>
            <p:cNvPr id="7" name="Google Shape;617;p52">
              <a:extLst>
                <a:ext uri="{FF2B5EF4-FFF2-40B4-BE49-F238E27FC236}">
                  <a16:creationId xmlns:a16="http://schemas.microsoft.com/office/drawing/2014/main" id="{AB4AFE47-DA39-2CAD-EC49-722AD8283DA9}"/>
                </a:ext>
              </a:extLst>
            </p:cNvPr>
            <p:cNvSpPr/>
            <p:nvPr/>
          </p:nvSpPr>
          <p:spPr>
            <a:xfrm>
              <a:off x="1927965" y="2248990"/>
              <a:ext cx="3398948" cy="1386055"/>
            </a:xfrm>
            <a:prstGeom prst="rect">
              <a:avLst/>
            </a:prstGeom>
            <a:solidFill>
              <a:schemeClr val="bg1"/>
            </a:solidFill>
            <a:ln>
              <a:solidFill>
                <a:schemeClr val="accent6"/>
              </a:solidFill>
            </a:ln>
          </p:spPr>
          <p:txBody>
            <a:bodyPr spcFirstLastPara="1" wrap="square" lIns="91425" tIns="45700" rIns="91425" bIns="45700" anchor="ctr" anchorCtr="0">
              <a:noAutofit/>
            </a:bodyPr>
            <a:lstStyle/>
            <a:p>
              <a:pPr marL="179388" lvl="0" indent="-179388">
                <a:buFont typeface="Arial" panose="020B0604020202020204" pitchFamily="34" charset="0"/>
                <a:buChar char="•"/>
              </a:pPr>
              <a:r>
                <a:rPr lang="en-US" sz="1300" dirty="0">
                  <a:latin typeface="Arial"/>
                  <a:ea typeface="Arial"/>
                  <a:cs typeface="Arial"/>
                  <a:sym typeface="Arial"/>
                </a:rPr>
                <a:t>Obtain dataset from Kaggle.</a:t>
              </a:r>
            </a:p>
            <a:p>
              <a:pPr marL="179388" lvl="0" indent="-179388">
                <a:buFont typeface="Arial" panose="020B0604020202020204" pitchFamily="34" charset="0"/>
                <a:buChar char="•"/>
              </a:pPr>
              <a:r>
                <a:rPr lang="en-US" sz="1300" dirty="0">
                  <a:latin typeface="Arial"/>
                  <a:ea typeface="Arial"/>
                  <a:cs typeface="Arial"/>
                  <a:sym typeface="Arial"/>
                </a:rPr>
                <a:t>Dataset released in 2020.</a:t>
              </a:r>
            </a:p>
            <a:p>
              <a:pPr marL="179388" lvl="0" indent="-179388">
                <a:buFont typeface="Arial" panose="020B0604020202020204" pitchFamily="34" charset="0"/>
                <a:buChar char="•"/>
              </a:pPr>
              <a:r>
                <a:rPr lang="en-US" sz="1300" dirty="0">
                  <a:latin typeface="Arial"/>
                  <a:ea typeface="Arial"/>
                  <a:cs typeface="Arial"/>
                  <a:sym typeface="Arial"/>
                </a:rPr>
                <a:t>Contains 992 observations and 19 attributes.</a:t>
              </a:r>
              <a:endParaRPr sz="1300" dirty="0">
                <a:latin typeface="Arial"/>
                <a:ea typeface="Arial"/>
                <a:cs typeface="Arial"/>
                <a:sym typeface="Arial"/>
              </a:endParaRPr>
            </a:p>
          </p:txBody>
        </p:sp>
      </p:grpSp>
      <p:grpSp>
        <p:nvGrpSpPr>
          <p:cNvPr id="8" name="Group 7">
            <a:extLst>
              <a:ext uri="{FF2B5EF4-FFF2-40B4-BE49-F238E27FC236}">
                <a16:creationId xmlns:a16="http://schemas.microsoft.com/office/drawing/2014/main" id="{06C81EAB-B528-A497-CC28-7CA2D2AA32B8}"/>
              </a:ext>
            </a:extLst>
          </p:cNvPr>
          <p:cNvGrpSpPr/>
          <p:nvPr/>
        </p:nvGrpSpPr>
        <p:grpSpPr>
          <a:xfrm>
            <a:off x="6238450" y="1734261"/>
            <a:ext cx="2506273" cy="1744110"/>
            <a:chOff x="1927965" y="1830782"/>
            <a:chExt cx="3398948" cy="1804263"/>
          </a:xfrm>
        </p:grpSpPr>
        <p:sp>
          <p:nvSpPr>
            <p:cNvPr id="9" name="Google Shape;617;p52">
              <a:extLst>
                <a:ext uri="{FF2B5EF4-FFF2-40B4-BE49-F238E27FC236}">
                  <a16:creationId xmlns:a16="http://schemas.microsoft.com/office/drawing/2014/main" id="{29374E10-CEC2-D5F1-F3D8-AB3D0DC29FC5}"/>
                </a:ext>
              </a:extLst>
            </p:cNvPr>
            <p:cNvSpPr/>
            <p:nvPr/>
          </p:nvSpPr>
          <p:spPr>
            <a:xfrm>
              <a:off x="1927965" y="1830782"/>
              <a:ext cx="3398947" cy="418209"/>
            </a:xfrm>
            <a:prstGeom prst="rect">
              <a:avLst/>
            </a:prstGeom>
            <a:solidFill>
              <a:schemeClr val="accent1"/>
            </a:solidFill>
            <a:ln>
              <a:solidFill>
                <a:schemeClr val="accent1"/>
              </a:solidFill>
            </a:ln>
          </p:spPr>
          <p:txBody>
            <a:bodyPr spcFirstLastPara="1" wrap="square" lIns="91425" tIns="45700" rIns="91425" bIns="45700" anchor="ctr" anchorCtr="0">
              <a:noAutofit/>
            </a:bodyPr>
            <a:lstStyle/>
            <a:p>
              <a:pPr lvl="0" algn="ctr"/>
              <a:r>
                <a:rPr lang="en-US" sz="1600" b="1" dirty="0">
                  <a:solidFill>
                    <a:schemeClr val="lt1"/>
                  </a:solidFill>
                  <a:ea typeface="Arial"/>
                  <a:cs typeface="Arial"/>
                  <a:sym typeface="Arial"/>
                </a:rPr>
                <a:t>Data Understanding</a:t>
              </a:r>
            </a:p>
          </p:txBody>
        </p:sp>
        <p:sp>
          <p:nvSpPr>
            <p:cNvPr id="10" name="Google Shape;617;p52">
              <a:extLst>
                <a:ext uri="{FF2B5EF4-FFF2-40B4-BE49-F238E27FC236}">
                  <a16:creationId xmlns:a16="http://schemas.microsoft.com/office/drawing/2014/main" id="{F7AC1456-D37E-1495-CB3A-AEE1DE196E26}"/>
                </a:ext>
              </a:extLst>
            </p:cNvPr>
            <p:cNvSpPr/>
            <p:nvPr/>
          </p:nvSpPr>
          <p:spPr>
            <a:xfrm>
              <a:off x="1927965" y="2248991"/>
              <a:ext cx="3398948" cy="1386054"/>
            </a:xfrm>
            <a:prstGeom prst="rect">
              <a:avLst/>
            </a:prstGeom>
            <a:solidFill>
              <a:schemeClr val="bg1"/>
            </a:solidFill>
            <a:ln>
              <a:solidFill>
                <a:schemeClr val="accent1"/>
              </a:solidFill>
            </a:ln>
          </p:spPr>
          <p:txBody>
            <a:bodyPr spcFirstLastPara="1" wrap="square" lIns="91425" tIns="45700" rIns="91425" bIns="45700" anchor="ctr" anchorCtr="0">
              <a:noAutofit/>
            </a:bodyPr>
            <a:lstStyle/>
            <a:p>
              <a:pPr marL="179388" lvl="0" indent="-179388">
                <a:buFont typeface="Arial" panose="020B0604020202020204" pitchFamily="34" charset="0"/>
                <a:buChar char="•"/>
              </a:pPr>
              <a:r>
                <a:rPr lang="en-US" sz="1300" dirty="0">
                  <a:latin typeface="Arial"/>
                  <a:ea typeface="Arial"/>
                  <a:cs typeface="Arial"/>
                  <a:sym typeface="Arial"/>
                </a:rPr>
                <a:t>Understand every attribute such as </a:t>
              </a:r>
              <a:r>
                <a:rPr lang="en-US" sz="1300" dirty="0" err="1">
                  <a:latin typeface="Arial"/>
                  <a:ea typeface="Arial"/>
                  <a:cs typeface="Arial"/>
                  <a:sym typeface="Arial"/>
                </a:rPr>
                <a:t>metascore</a:t>
              </a:r>
              <a:r>
                <a:rPr lang="en-US" sz="1300" dirty="0">
                  <a:latin typeface="Arial"/>
                  <a:ea typeface="Arial"/>
                  <a:cs typeface="Arial"/>
                  <a:sym typeface="Arial"/>
                </a:rPr>
                <a:t>, IMDb rating, IMDb votes, etc.</a:t>
              </a:r>
            </a:p>
            <a:p>
              <a:pPr marL="179388" lvl="0" indent="-179388">
                <a:buFont typeface="Arial" panose="020B0604020202020204" pitchFamily="34" charset="0"/>
                <a:buChar char="•"/>
              </a:pPr>
              <a:r>
                <a:rPr lang="en-US" sz="1300" dirty="0">
                  <a:latin typeface="Arial"/>
                  <a:ea typeface="Arial"/>
                  <a:cs typeface="Arial"/>
                  <a:sym typeface="Arial"/>
                </a:rPr>
                <a:t>17 categorical variables; 2 numerical variables.</a:t>
              </a:r>
            </a:p>
          </p:txBody>
        </p:sp>
      </p:grpSp>
      <p:grpSp>
        <p:nvGrpSpPr>
          <p:cNvPr id="11" name="Group 10">
            <a:extLst>
              <a:ext uri="{FF2B5EF4-FFF2-40B4-BE49-F238E27FC236}">
                <a16:creationId xmlns:a16="http://schemas.microsoft.com/office/drawing/2014/main" id="{EB5D02B9-8A4F-7E3C-11E3-401D963C42D4}"/>
              </a:ext>
            </a:extLst>
          </p:cNvPr>
          <p:cNvGrpSpPr/>
          <p:nvPr/>
        </p:nvGrpSpPr>
        <p:grpSpPr>
          <a:xfrm>
            <a:off x="9185278" y="1734262"/>
            <a:ext cx="2506273" cy="1744106"/>
            <a:chOff x="1927965" y="1830782"/>
            <a:chExt cx="3398948" cy="1804259"/>
          </a:xfrm>
        </p:grpSpPr>
        <p:sp>
          <p:nvSpPr>
            <p:cNvPr id="12" name="Google Shape;617;p52">
              <a:extLst>
                <a:ext uri="{FF2B5EF4-FFF2-40B4-BE49-F238E27FC236}">
                  <a16:creationId xmlns:a16="http://schemas.microsoft.com/office/drawing/2014/main" id="{BA0B0ECB-1F1F-4F5D-06D8-AE4454973779}"/>
                </a:ext>
              </a:extLst>
            </p:cNvPr>
            <p:cNvSpPr/>
            <p:nvPr/>
          </p:nvSpPr>
          <p:spPr>
            <a:xfrm>
              <a:off x="1927965" y="1830782"/>
              <a:ext cx="3398947" cy="418209"/>
            </a:xfrm>
            <a:prstGeom prst="rect">
              <a:avLst/>
            </a:prstGeom>
            <a:solidFill>
              <a:schemeClr val="accent6"/>
            </a:solidFill>
            <a:ln>
              <a:solidFill>
                <a:schemeClr val="accent6"/>
              </a:solidFill>
            </a:ln>
          </p:spPr>
          <p:txBody>
            <a:bodyPr spcFirstLastPara="1" wrap="square" lIns="91425" tIns="45700" rIns="91425" bIns="45700" anchor="ctr" anchorCtr="0">
              <a:noAutofit/>
            </a:bodyPr>
            <a:lstStyle/>
            <a:p>
              <a:pPr lvl="0" algn="ctr"/>
              <a:r>
                <a:rPr lang="en-US" sz="1600" b="1" dirty="0">
                  <a:solidFill>
                    <a:schemeClr val="lt1"/>
                  </a:solidFill>
                  <a:ea typeface="Arial"/>
                  <a:cs typeface="Arial"/>
                  <a:sym typeface="Arial"/>
                </a:rPr>
                <a:t>Data Preparation</a:t>
              </a:r>
            </a:p>
          </p:txBody>
        </p:sp>
        <p:sp>
          <p:nvSpPr>
            <p:cNvPr id="13" name="Google Shape;617;p52">
              <a:extLst>
                <a:ext uri="{FF2B5EF4-FFF2-40B4-BE49-F238E27FC236}">
                  <a16:creationId xmlns:a16="http://schemas.microsoft.com/office/drawing/2014/main" id="{9083E910-D8DB-5E8D-DCFD-BB74B65BE290}"/>
                </a:ext>
              </a:extLst>
            </p:cNvPr>
            <p:cNvSpPr/>
            <p:nvPr/>
          </p:nvSpPr>
          <p:spPr>
            <a:xfrm>
              <a:off x="1927965" y="2248990"/>
              <a:ext cx="3398948" cy="1386051"/>
            </a:xfrm>
            <a:prstGeom prst="rect">
              <a:avLst/>
            </a:prstGeom>
            <a:solidFill>
              <a:schemeClr val="bg1"/>
            </a:solidFill>
            <a:ln>
              <a:solidFill>
                <a:schemeClr val="accent6"/>
              </a:solidFill>
            </a:ln>
          </p:spPr>
          <p:txBody>
            <a:bodyPr spcFirstLastPara="1" wrap="square" lIns="91425" tIns="45700" rIns="91425" bIns="45700" anchor="ctr" anchorCtr="0">
              <a:noAutofit/>
            </a:bodyPr>
            <a:lstStyle/>
            <a:p>
              <a:pPr marL="179388" lvl="0" indent="-179388">
                <a:buFont typeface="Arial" panose="020B0604020202020204" pitchFamily="34" charset="0"/>
                <a:buChar char="•"/>
              </a:pPr>
              <a:r>
                <a:rPr lang="en-US" sz="1300" dirty="0">
                  <a:latin typeface="Arial"/>
                  <a:ea typeface="Arial"/>
                  <a:cs typeface="Arial"/>
                  <a:sym typeface="Arial"/>
                </a:rPr>
                <a:t>Check if there is any missing values, duplicate entries and outliers.</a:t>
              </a:r>
            </a:p>
          </p:txBody>
        </p:sp>
      </p:grpSp>
      <p:cxnSp>
        <p:nvCxnSpPr>
          <p:cNvPr id="15" name="Straight Connector 14">
            <a:extLst>
              <a:ext uri="{FF2B5EF4-FFF2-40B4-BE49-F238E27FC236}">
                <a16:creationId xmlns:a16="http://schemas.microsoft.com/office/drawing/2014/main" id="{FEEC3150-65FD-F7B9-E66C-827F365E879E}"/>
              </a:ext>
            </a:extLst>
          </p:cNvPr>
          <p:cNvCxnSpPr>
            <a:cxnSpLocks/>
          </p:cNvCxnSpPr>
          <p:nvPr/>
        </p:nvCxnSpPr>
        <p:spPr>
          <a:xfrm>
            <a:off x="2851063" y="2556672"/>
            <a:ext cx="44055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1BF204-E1E4-E5A0-DC2F-53AD5DD18A95}"/>
              </a:ext>
            </a:extLst>
          </p:cNvPr>
          <p:cNvCxnSpPr>
            <a:cxnSpLocks/>
          </p:cNvCxnSpPr>
          <p:nvPr/>
        </p:nvCxnSpPr>
        <p:spPr>
          <a:xfrm>
            <a:off x="5797893" y="2541723"/>
            <a:ext cx="44055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697D041-A3F8-7617-3E38-B7CCB0B7D26C}"/>
              </a:ext>
            </a:extLst>
          </p:cNvPr>
          <p:cNvCxnSpPr>
            <a:cxnSpLocks/>
          </p:cNvCxnSpPr>
          <p:nvPr/>
        </p:nvCxnSpPr>
        <p:spPr>
          <a:xfrm>
            <a:off x="8744722" y="2543723"/>
            <a:ext cx="44055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51">
            <a:extLst>
              <a:ext uri="{FF2B5EF4-FFF2-40B4-BE49-F238E27FC236}">
                <a16:creationId xmlns:a16="http://schemas.microsoft.com/office/drawing/2014/main" id="{2F6B714C-B7F8-17C5-1DFF-43AC2C76284A}"/>
              </a:ext>
            </a:extLst>
          </p:cNvPr>
          <p:cNvSpPr/>
          <p:nvPr/>
        </p:nvSpPr>
        <p:spPr>
          <a:xfrm rot="16200000" flipH="1">
            <a:off x="7223608" y="1127217"/>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1" name="Rectangle 130">
            <a:extLst>
              <a:ext uri="{FF2B5EF4-FFF2-40B4-BE49-F238E27FC236}">
                <a16:creationId xmlns:a16="http://schemas.microsoft.com/office/drawing/2014/main" id="{7175C9CB-CA61-E7D9-1643-4070D79B9E8E}"/>
              </a:ext>
            </a:extLst>
          </p:cNvPr>
          <p:cNvSpPr/>
          <p:nvPr/>
        </p:nvSpPr>
        <p:spPr>
          <a:xfrm>
            <a:off x="4307528" y="1181048"/>
            <a:ext cx="474968" cy="477124"/>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2" name="Rectangle 16">
            <a:extLst>
              <a:ext uri="{FF2B5EF4-FFF2-40B4-BE49-F238E27FC236}">
                <a16:creationId xmlns:a16="http://schemas.microsoft.com/office/drawing/2014/main" id="{DBBD16DC-3396-0E77-5E60-FFFF9DD7EFBA}"/>
              </a:ext>
            </a:extLst>
          </p:cNvPr>
          <p:cNvSpPr/>
          <p:nvPr/>
        </p:nvSpPr>
        <p:spPr>
          <a:xfrm rot="2700000">
            <a:off x="1426653" y="1112549"/>
            <a:ext cx="342546" cy="614121"/>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3" name="Group 22">
            <a:extLst>
              <a:ext uri="{FF2B5EF4-FFF2-40B4-BE49-F238E27FC236}">
                <a16:creationId xmlns:a16="http://schemas.microsoft.com/office/drawing/2014/main" id="{E26814F7-0191-AA53-299B-15C046331004}"/>
              </a:ext>
            </a:extLst>
          </p:cNvPr>
          <p:cNvGrpSpPr/>
          <p:nvPr/>
        </p:nvGrpSpPr>
        <p:grpSpPr>
          <a:xfrm>
            <a:off x="344790" y="4631763"/>
            <a:ext cx="2506273" cy="1744103"/>
            <a:chOff x="1927965" y="1830782"/>
            <a:chExt cx="3398948" cy="1804254"/>
          </a:xfrm>
        </p:grpSpPr>
        <p:sp>
          <p:nvSpPr>
            <p:cNvPr id="24" name="Google Shape;617;p52">
              <a:extLst>
                <a:ext uri="{FF2B5EF4-FFF2-40B4-BE49-F238E27FC236}">
                  <a16:creationId xmlns:a16="http://schemas.microsoft.com/office/drawing/2014/main" id="{669BB1EA-092C-57ED-E66B-EDC824CF32A7}"/>
                </a:ext>
              </a:extLst>
            </p:cNvPr>
            <p:cNvSpPr/>
            <p:nvPr/>
          </p:nvSpPr>
          <p:spPr>
            <a:xfrm>
              <a:off x="1927965" y="1830782"/>
              <a:ext cx="3398947" cy="418209"/>
            </a:xfrm>
            <a:prstGeom prst="rect">
              <a:avLst/>
            </a:prstGeom>
            <a:solidFill>
              <a:schemeClr val="accent1"/>
            </a:solidFill>
            <a:ln>
              <a:solidFill>
                <a:schemeClr val="accent1"/>
              </a:solidFill>
            </a:ln>
          </p:spPr>
          <p:txBody>
            <a:bodyPr spcFirstLastPara="1" wrap="square" lIns="91425" tIns="45700" rIns="91425" bIns="45700" anchor="ctr" anchorCtr="0">
              <a:noAutofit/>
            </a:bodyPr>
            <a:lstStyle/>
            <a:p>
              <a:pPr lvl="0" algn="ctr"/>
              <a:r>
                <a:rPr lang="en-US" sz="1600" b="1" dirty="0">
                  <a:solidFill>
                    <a:schemeClr val="lt1"/>
                  </a:solidFill>
                  <a:ea typeface="Arial"/>
                  <a:cs typeface="Arial"/>
                  <a:sym typeface="Arial"/>
                </a:rPr>
                <a:t>Results and Discussion</a:t>
              </a:r>
            </a:p>
          </p:txBody>
        </p:sp>
        <p:sp>
          <p:nvSpPr>
            <p:cNvPr id="25" name="Google Shape;617;p52">
              <a:extLst>
                <a:ext uri="{FF2B5EF4-FFF2-40B4-BE49-F238E27FC236}">
                  <a16:creationId xmlns:a16="http://schemas.microsoft.com/office/drawing/2014/main" id="{8270BA9E-DBAC-A7B0-D6A0-EEAF9D2D0006}"/>
                </a:ext>
              </a:extLst>
            </p:cNvPr>
            <p:cNvSpPr/>
            <p:nvPr/>
          </p:nvSpPr>
          <p:spPr>
            <a:xfrm>
              <a:off x="1927965" y="2248989"/>
              <a:ext cx="3398948" cy="1386047"/>
            </a:xfrm>
            <a:prstGeom prst="rect">
              <a:avLst/>
            </a:prstGeom>
            <a:solidFill>
              <a:schemeClr val="bg1"/>
            </a:solidFill>
            <a:ln>
              <a:solidFill>
                <a:schemeClr val="accent1"/>
              </a:solidFill>
            </a:ln>
          </p:spPr>
          <p:txBody>
            <a:bodyPr spcFirstLastPara="1" wrap="square" lIns="91425" tIns="45700" rIns="91425" bIns="45700" anchor="ctr" anchorCtr="0">
              <a:noAutofit/>
            </a:bodyPr>
            <a:lstStyle/>
            <a:p>
              <a:pPr marL="179388" lvl="0" indent="-179388">
                <a:buFont typeface="Arial" panose="020B0604020202020204" pitchFamily="34" charset="0"/>
                <a:buChar char="•"/>
              </a:pPr>
              <a:r>
                <a:rPr lang="en-US" sz="1300" dirty="0">
                  <a:latin typeface="Arial"/>
                  <a:ea typeface="Arial"/>
                  <a:cs typeface="Arial"/>
                  <a:sym typeface="Arial"/>
                </a:rPr>
                <a:t>Communicate our findings and recommendations to the stakeholders. </a:t>
              </a:r>
              <a:endParaRPr sz="1300" dirty="0">
                <a:latin typeface="Arial"/>
                <a:ea typeface="Arial"/>
                <a:cs typeface="Arial"/>
                <a:sym typeface="Arial"/>
              </a:endParaRPr>
            </a:p>
          </p:txBody>
        </p:sp>
      </p:grpSp>
      <p:grpSp>
        <p:nvGrpSpPr>
          <p:cNvPr id="26" name="Group 25">
            <a:extLst>
              <a:ext uri="{FF2B5EF4-FFF2-40B4-BE49-F238E27FC236}">
                <a16:creationId xmlns:a16="http://schemas.microsoft.com/office/drawing/2014/main" id="{50446EAC-E3FF-7AC8-7CE1-AC1336EFCEC4}"/>
              </a:ext>
            </a:extLst>
          </p:cNvPr>
          <p:cNvGrpSpPr/>
          <p:nvPr/>
        </p:nvGrpSpPr>
        <p:grpSpPr>
          <a:xfrm>
            <a:off x="3291620" y="4631762"/>
            <a:ext cx="2506273" cy="1744114"/>
            <a:chOff x="1927965" y="1830782"/>
            <a:chExt cx="3398948" cy="1804267"/>
          </a:xfrm>
        </p:grpSpPr>
        <p:sp>
          <p:nvSpPr>
            <p:cNvPr id="27" name="Google Shape;617;p52">
              <a:extLst>
                <a:ext uri="{FF2B5EF4-FFF2-40B4-BE49-F238E27FC236}">
                  <a16:creationId xmlns:a16="http://schemas.microsoft.com/office/drawing/2014/main" id="{941BB88A-44DC-DAD0-6676-44E953852A6E}"/>
                </a:ext>
              </a:extLst>
            </p:cNvPr>
            <p:cNvSpPr/>
            <p:nvPr/>
          </p:nvSpPr>
          <p:spPr>
            <a:xfrm>
              <a:off x="1927965" y="1830782"/>
              <a:ext cx="3398947" cy="418209"/>
            </a:xfrm>
            <a:prstGeom prst="rect">
              <a:avLst/>
            </a:prstGeom>
            <a:solidFill>
              <a:schemeClr val="accent6"/>
            </a:solidFill>
            <a:ln>
              <a:solidFill>
                <a:schemeClr val="accent6"/>
              </a:solidFill>
            </a:ln>
          </p:spPr>
          <p:txBody>
            <a:bodyPr spcFirstLastPara="1" wrap="square" lIns="91425" tIns="45700" rIns="91425" bIns="45700" anchor="ctr" anchorCtr="0">
              <a:noAutofit/>
            </a:bodyPr>
            <a:lstStyle/>
            <a:p>
              <a:pPr lvl="0" algn="ctr"/>
              <a:r>
                <a:rPr lang="en-US" sz="1600" b="1" dirty="0">
                  <a:solidFill>
                    <a:schemeClr val="lt1"/>
                  </a:solidFill>
                  <a:ea typeface="Arial"/>
                  <a:cs typeface="Arial"/>
                  <a:sym typeface="Arial"/>
                </a:rPr>
                <a:t>Modeling</a:t>
              </a:r>
            </a:p>
          </p:txBody>
        </p:sp>
        <p:sp>
          <p:nvSpPr>
            <p:cNvPr id="28" name="Google Shape;617;p52">
              <a:extLst>
                <a:ext uri="{FF2B5EF4-FFF2-40B4-BE49-F238E27FC236}">
                  <a16:creationId xmlns:a16="http://schemas.microsoft.com/office/drawing/2014/main" id="{B1F1A3F6-8EFE-819A-0740-49C48D5273FC}"/>
                </a:ext>
              </a:extLst>
            </p:cNvPr>
            <p:cNvSpPr/>
            <p:nvPr/>
          </p:nvSpPr>
          <p:spPr>
            <a:xfrm>
              <a:off x="1927965" y="2248990"/>
              <a:ext cx="3398948" cy="1386059"/>
            </a:xfrm>
            <a:prstGeom prst="rect">
              <a:avLst/>
            </a:prstGeom>
            <a:solidFill>
              <a:schemeClr val="bg1"/>
            </a:solidFill>
            <a:ln>
              <a:solidFill>
                <a:schemeClr val="accent6"/>
              </a:solidFill>
            </a:ln>
          </p:spPr>
          <p:txBody>
            <a:bodyPr spcFirstLastPara="1" wrap="square" lIns="91425" tIns="45700" rIns="91425" bIns="45700" anchor="ctr" anchorCtr="0">
              <a:noAutofit/>
            </a:bodyPr>
            <a:lstStyle/>
            <a:p>
              <a:pPr marL="179388" lvl="0" indent="-179388">
                <a:buFont typeface="Arial" panose="020B0604020202020204" pitchFamily="34" charset="0"/>
                <a:buChar char="•"/>
              </a:pPr>
              <a:r>
                <a:rPr lang="en-US" sz="1300" dirty="0">
                  <a:latin typeface="Arial"/>
                  <a:ea typeface="Arial"/>
                  <a:cs typeface="Arial"/>
                  <a:sym typeface="Arial"/>
                </a:rPr>
                <a:t>Apply 9 machine learning models to build recommendation systems.</a:t>
              </a:r>
            </a:p>
            <a:p>
              <a:pPr marL="179388" lvl="0" indent="-179388">
                <a:buFont typeface="Arial" panose="020B0604020202020204" pitchFamily="34" charset="0"/>
                <a:buChar char="•"/>
              </a:pPr>
              <a:r>
                <a:rPr lang="en-US" sz="1300" dirty="0">
                  <a:latin typeface="Arial"/>
                  <a:ea typeface="Arial"/>
                  <a:cs typeface="Arial"/>
                  <a:sym typeface="Arial"/>
                </a:rPr>
                <a:t>Evaluate and compare model performance.</a:t>
              </a:r>
              <a:endParaRPr sz="1300" dirty="0">
                <a:latin typeface="Arial"/>
                <a:ea typeface="Arial"/>
                <a:cs typeface="Arial"/>
                <a:sym typeface="Arial"/>
              </a:endParaRPr>
            </a:p>
          </p:txBody>
        </p:sp>
      </p:grpSp>
      <p:grpSp>
        <p:nvGrpSpPr>
          <p:cNvPr id="29" name="Group 28">
            <a:extLst>
              <a:ext uri="{FF2B5EF4-FFF2-40B4-BE49-F238E27FC236}">
                <a16:creationId xmlns:a16="http://schemas.microsoft.com/office/drawing/2014/main" id="{FFDB4E58-FF75-B471-3F96-B491FF6C8023}"/>
              </a:ext>
            </a:extLst>
          </p:cNvPr>
          <p:cNvGrpSpPr/>
          <p:nvPr/>
        </p:nvGrpSpPr>
        <p:grpSpPr>
          <a:xfrm>
            <a:off x="6238449" y="4631761"/>
            <a:ext cx="2506273" cy="1744114"/>
            <a:chOff x="1927965" y="1830782"/>
            <a:chExt cx="3398948" cy="1804267"/>
          </a:xfrm>
        </p:grpSpPr>
        <p:sp>
          <p:nvSpPr>
            <p:cNvPr id="30" name="Google Shape;617;p52">
              <a:extLst>
                <a:ext uri="{FF2B5EF4-FFF2-40B4-BE49-F238E27FC236}">
                  <a16:creationId xmlns:a16="http://schemas.microsoft.com/office/drawing/2014/main" id="{3DE7EA69-B365-D6C3-641C-FDDC198E006E}"/>
                </a:ext>
              </a:extLst>
            </p:cNvPr>
            <p:cNvSpPr/>
            <p:nvPr/>
          </p:nvSpPr>
          <p:spPr>
            <a:xfrm>
              <a:off x="1927965" y="1830782"/>
              <a:ext cx="3398947" cy="418209"/>
            </a:xfrm>
            <a:prstGeom prst="rect">
              <a:avLst/>
            </a:prstGeom>
            <a:solidFill>
              <a:schemeClr val="accent1"/>
            </a:solidFill>
            <a:ln>
              <a:solidFill>
                <a:schemeClr val="accent1"/>
              </a:solidFill>
            </a:ln>
          </p:spPr>
          <p:txBody>
            <a:bodyPr spcFirstLastPara="1" wrap="square" lIns="91425" tIns="45700" rIns="91425" bIns="45700" anchor="ctr" anchorCtr="0">
              <a:noAutofit/>
            </a:bodyPr>
            <a:lstStyle/>
            <a:p>
              <a:pPr lvl="0" algn="ctr"/>
              <a:r>
                <a:rPr lang="en-US" sz="1400" b="1" dirty="0">
                  <a:solidFill>
                    <a:schemeClr val="lt1"/>
                  </a:solidFill>
                  <a:ea typeface="Arial"/>
                  <a:cs typeface="Arial"/>
                  <a:sym typeface="Arial"/>
                </a:rPr>
                <a:t>Exploratory Data Analysis</a:t>
              </a:r>
            </a:p>
          </p:txBody>
        </p:sp>
        <p:sp>
          <p:nvSpPr>
            <p:cNvPr id="31" name="Google Shape;617;p52">
              <a:extLst>
                <a:ext uri="{FF2B5EF4-FFF2-40B4-BE49-F238E27FC236}">
                  <a16:creationId xmlns:a16="http://schemas.microsoft.com/office/drawing/2014/main" id="{43D9EE8D-2BED-F2DE-44A9-F14D7CDFE5EC}"/>
                </a:ext>
              </a:extLst>
            </p:cNvPr>
            <p:cNvSpPr/>
            <p:nvPr/>
          </p:nvSpPr>
          <p:spPr>
            <a:xfrm>
              <a:off x="1927965" y="2248991"/>
              <a:ext cx="3398948" cy="1386058"/>
            </a:xfrm>
            <a:prstGeom prst="rect">
              <a:avLst/>
            </a:prstGeom>
            <a:solidFill>
              <a:schemeClr val="bg1"/>
            </a:solidFill>
            <a:ln>
              <a:solidFill>
                <a:schemeClr val="accent1"/>
              </a:solidFill>
            </a:ln>
          </p:spPr>
          <p:txBody>
            <a:bodyPr spcFirstLastPara="1" wrap="square" lIns="91425" tIns="45700" rIns="91425" bIns="45700" anchor="ctr" anchorCtr="0">
              <a:noAutofit/>
            </a:bodyPr>
            <a:lstStyle/>
            <a:p>
              <a:pPr marL="179388" lvl="0" indent="-179388">
                <a:buFont typeface="Arial" panose="020B0604020202020204" pitchFamily="34" charset="0"/>
                <a:buChar char="•"/>
              </a:pPr>
              <a:r>
                <a:rPr lang="en-US" sz="1300" dirty="0">
                  <a:latin typeface="Arial"/>
                  <a:ea typeface="Arial"/>
                  <a:cs typeface="Arial"/>
                  <a:sym typeface="Arial"/>
                </a:rPr>
                <a:t>Descriptive statistics.</a:t>
              </a:r>
            </a:p>
            <a:p>
              <a:pPr marL="179388" lvl="0" indent="-179388">
                <a:buFont typeface="Arial" panose="020B0604020202020204" pitchFamily="34" charset="0"/>
                <a:buChar char="•"/>
              </a:pPr>
              <a:r>
                <a:rPr lang="en-US" sz="1300" dirty="0">
                  <a:latin typeface="Arial"/>
                  <a:ea typeface="Arial"/>
                  <a:cs typeface="Arial"/>
                  <a:sym typeface="Arial"/>
                </a:rPr>
                <a:t>Visual analysis includes correlation heatmap, histogram, word cloud, boxplot, tree map, etc. </a:t>
              </a:r>
            </a:p>
          </p:txBody>
        </p:sp>
      </p:grpSp>
      <p:grpSp>
        <p:nvGrpSpPr>
          <p:cNvPr id="32" name="Group 31">
            <a:extLst>
              <a:ext uri="{FF2B5EF4-FFF2-40B4-BE49-F238E27FC236}">
                <a16:creationId xmlns:a16="http://schemas.microsoft.com/office/drawing/2014/main" id="{70674791-F4D5-2E44-91BA-CEAD0C6B6610}"/>
              </a:ext>
            </a:extLst>
          </p:cNvPr>
          <p:cNvGrpSpPr/>
          <p:nvPr/>
        </p:nvGrpSpPr>
        <p:grpSpPr>
          <a:xfrm>
            <a:off x="9185277" y="4631761"/>
            <a:ext cx="2506273" cy="1744110"/>
            <a:chOff x="1927965" y="1830782"/>
            <a:chExt cx="3398948" cy="1804263"/>
          </a:xfrm>
        </p:grpSpPr>
        <p:sp>
          <p:nvSpPr>
            <p:cNvPr id="33" name="Google Shape;617;p52">
              <a:extLst>
                <a:ext uri="{FF2B5EF4-FFF2-40B4-BE49-F238E27FC236}">
                  <a16:creationId xmlns:a16="http://schemas.microsoft.com/office/drawing/2014/main" id="{1E3C9F0E-6D21-9C73-A49F-F365C7F54FDB}"/>
                </a:ext>
              </a:extLst>
            </p:cNvPr>
            <p:cNvSpPr/>
            <p:nvPr/>
          </p:nvSpPr>
          <p:spPr>
            <a:xfrm>
              <a:off x="1927965" y="1830782"/>
              <a:ext cx="3398947" cy="418209"/>
            </a:xfrm>
            <a:prstGeom prst="rect">
              <a:avLst/>
            </a:prstGeom>
            <a:solidFill>
              <a:schemeClr val="accent6"/>
            </a:solidFill>
            <a:ln>
              <a:solidFill>
                <a:schemeClr val="accent6"/>
              </a:solidFill>
            </a:ln>
          </p:spPr>
          <p:txBody>
            <a:bodyPr spcFirstLastPara="1" wrap="square" lIns="91425" tIns="45700" rIns="91425" bIns="45700" anchor="ctr" anchorCtr="0">
              <a:noAutofit/>
            </a:bodyPr>
            <a:lstStyle/>
            <a:p>
              <a:pPr lvl="0" algn="ctr"/>
              <a:r>
                <a:rPr lang="en-US" sz="1600" b="1" dirty="0">
                  <a:solidFill>
                    <a:schemeClr val="lt1"/>
                  </a:solidFill>
                  <a:ea typeface="Arial"/>
                  <a:cs typeface="Arial"/>
                  <a:sym typeface="Arial"/>
                </a:rPr>
                <a:t>Data Cleaning</a:t>
              </a:r>
            </a:p>
          </p:txBody>
        </p:sp>
        <p:sp>
          <p:nvSpPr>
            <p:cNvPr id="34" name="Google Shape;617;p52">
              <a:extLst>
                <a:ext uri="{FF2B5EF4-FFF2-40B4-BE49-F238E27FC236}">
                  <a16:creationId xmlns:a16="http://schemas.microsoft.com/office/drawing/2014/main" id="{F4AA8190-3DB4-D3C1-AB71-BB0619110027}"/>
                </a:ext>
              </a:extLst>
            </p:cNvPr>
            <p:cNvSpPr/>
            <p:nvPr/>
          </p:nvSpPr>
          <p:spPr>
            <a:xfrm>
              <a:off x="1927965" y="2248990"/>
              <a:ext cx="3398948" cy="1386055"/>
            </a:xfrm>
            <a:prstGeom prst="rect">
              <a:avLst/>
            </a:prstGeom>
            <a:solidFill>
              <a:schemeClr val="bg1"/>
            </a:solidFill>
            <a:ln>
              <a:solidFill>
                <a:schemeClr val="accent6"/>
              </a:solidFill>
            </a:ln>
          </p:spPr>
          <p:txBody>
            <a:bodyPr spcFirstLastPara="1" wrap="square" lIns="91425" tIns="45700" rIns="91425" bIns="45700" anchor="ctr" anchorCtr="0">
              <a:noAutofit/>
            </a:bodyPr>
            <a:lstStyle/>
            <a:p>
              <a:pPr marL="179388" lvl="0" indent="-179388">
                <a:buFont typeface="Arial" panose="020B0604020202020204" pitchFamily="34" charset="0"/>
                <a:buChar char="•"/>
              </a:pPr>
              <a:r>
                <a:rPr lang="en-US" sz="1300" dirty="0">
                  <a:latin typeface="Arial"/>
                  <a:ea typeface="Arial"/>
                  <a:cs typeface="Arial"/>
                  <a:sym typeface="Arial"/>
                </a:rPr>
                <a:t>Impute missing values.</a:t>
              </a:r>
            </a:p>
            <a:p>
              <a:pPr marL="179388" lvl="0" indent="-179388">
                <a:buFont typeface="Arial" panose="020B0604020202020204" pitchFamily="34" charset="0"/>
                <a:buChar char="•"/>
              </a:pPr>
              <a:r>
                <a:rPr lang="en-US" sz="1300" dirty="0">
                  <a:latin typeface="Arial"/>
                  <a:ea typeface="Arial"/>
                  <a:cs typeface="Arial"/>
                  <a:sym typeface="Arial"/>
                </a:rPr>
                <a:t>Remove duplicate entries.</a:t>
              </a:r>
            </a:p>
            <a:p>
              <a:pPr marL="179388" lvl="0" indent="-179388">
                <a:buFont typeface="Arial" panose="020B0604020202020204" pitchFamily="34" charset="0"/>
                <a:buChar char="•"/>
              </a:pPr>
              <a:r>
                <a:rPr lang="en-US" sz="1300" dirty="0">
                  <a:latin typeface="Arial"/>
                  <a:ea typeface="Arial"/>
                  <a:cs typeface="Arial"/>
                  <a:sym typeface="Arial"/>
                </a:rPr>
                <a:t>Apply </a:t>
              </a:r>
              <a:r>
                <a:rPr lang="en-US" sz="1300" dirty="0" err="1">
                  <a:latin typeface="Arial"/>
                  <a:ea typeface="Arial"/>
                  <a:cs typeface="Arial"/>
                  <a:sym typeface="Arial"/>
                </a:rPr>
                <a:t>winsorization</a:t>
              </a:r>
              <a:r>
                <a:rPr lang="en-US" sz="1300" dirty="0">
                  <a:latin typeface="Arial"/>
                  <a:ea typeface="Arial"/>
                  <a:cs typeface="Arial"/>
                  <a:sym typeface="Arial"/>
                </a:rPr>
                <a:t> technique to replace outliers.</a:t>
              </a:r>
            </a:p>
          </p:txBody>
        </p:sp>
      </p:grpSp>
      <p:cxnSp>
        <p:nvCxnSpPr>
          <p:cNvPr id="35" name="Straight Connector 34">
            <a:extLst>
              <a:ext uri="{FF2B5EF4-FFF2-40B4-BE49-F238E27FC236}">
                <a16:creationId xmlns:a16="http://schemas.microsoft.com/office/drawing/2014/main" id="{28D90EB9-99F7-12F3-1BE1-F4C856019F0E}"/>
              </a:ext>
            </a:extLst>
          </p:cNvPr>
          <p:cNvCxnSpPr>
            <a:cxnSpLocks/>
          </p:cNvCxnSpPr>
          <p:nvPr/>
        </p:nvCxnSpPr>
        <p:spPr>
          <a:xfrm>
            <a:off x="2851062" y="5475438"/>
            <a:ext cx="44055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9D8E4D8-05CE-22FA-4412-FA955516F7FC}"/>
              </a:ext>
            </a:extLst>
          </p:cNvPr>
          <p:cNvCxnSpPr>
            <a:cxnSpLocks/>
          </p:cNvCxnSpPr>
          <p:nvPr/>
        </p:nvCxnSpPr>
        <p:spPr>
          <a:xfrm>
            <a:off x="5797892" y="5460489"/>
            <a:ext cx="44055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4BB4754-DE2E-DC14-09CB-AC5D4993C97F}"/>
              </a:ext>
            </a:extLst>
          </p:cNvPr>
          <p:cNvCxnSpPr>
            <a:cxnSpLocks/>
          </p:cNvCxnSpPr>
          <p:nvPr/>
        </p:nvCxnSpPr>
        <p:spPr>
          <a:xfrm>
            <a:off x="8744721" y="5462489"/>
            <a:ext cx="44055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7">
            <a:extLst>
              <a:ext uri="{FF2B5EF4-FFF2-40B4-BE49-F238E27FC236}">
                <a16:creationId xmlns:a16="http://schemas.microsoft.com/office/drawing/2014/main" id="{806C94E4-FFAE-8F56-DFF1-7D18F236B50F}"/>
              </a:ext>
            </a:extLst>
          </p:cNvPr>
          <p:cNvSpPr/>
          <p:nvPr/>
        </p:nvSpPr>
        <p:spPr>
          <a:xfrm rot="18900000">
            <a:off x="7420687" y="4122869"/>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cxnSp>
        <p:nvCxnSpPr>
          <p:cNvPr id="39" name="Straight Connector 38">
            <a:extLst>
              <a:ext uri="{FF2B5EF4-FFF2-40B4-BE49-F238E27FC236}">
                <a16:creationId xmlns:a16="http://schemas.microsoft.com/office/drawing/2014/main" id="{302F25A1-C38E-4D9B-B60F-0B00E2ED5870}"/>
              </a:ext>
            </a:extLst>
          </p:cNvPr>
          <p:cNvCxnSpPr>
            <a:cxnSpLocks/>
          </p:cNvCxnSpPr>
          <p:nvPr/>
        </p:nvCxnSpPr>
        <p:spPr>
          <a:xfrm>
            <a:off x="11898059" y="2541723"/>
            <a:ext cx="0" cy="291876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21">
            <a:extLst>
              <a:ext uri="{FF2B5EF4-FFF2-40B4-BE49-F238E27FC236}">
                <a16:creationId xmlns:a16="http://schemas.microsoft.com/office/drawing/2014/main" id="{9FB49728-78AB-705D-CC4C-ABBA20AA2B70}"/>
              </a:ext>
            </a:extLst>
          </p:cNvPr>
          <p:cNvSpPr>
            <a:spLocks noChangeAspect="1"/>
          </p:cNvSpPr>
          <p:nvPr/>
        </p:nvSpPr>
        <p:spPr>
          <a:xfrm>
            <a:off x="4305565" y="4078548"/>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1" name="Parallelogram 30">
            <a:extLst>
              <a:ext uri="{FF2B5EF4-FFF2-40B4-BE49-F238E27FC236}">
                <a16:creationId xmlns:a16="http://schemas.microsoft.com/office/drawing/2014/main" id="{56B686C6-B652-DB5A-8DA4-2F0F48039CD0}"/>
              </a:ext>
            </a:extLst>
          </p:cNvPr>
          <p:cNvSpPr/>
          <p:nvPr/>
        </p:nvSpPr>
        <p:spPr>
          <a:xfrm flipH="1">
            <a:off x="1298348" y="4078548"/>
            <a:ext cx="514976" cy="51625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2" name="Rectangle 30">
            <a:extLst>
              <a:ext uri="{FF2B5EF4-FFF2-40B4-BE49-F238E27FC236}">
                <a16:creationId xmlns:a16="http://schemas.microsoft.com/office/drawing/2014/main" id="{FFA61A54-08A6-E3D4-EAEF-27B65E1F0AB9}"/>
              </a:ext>
            </a:extLst>
          </p:cNvPr>
          <p:cNvSpPr/>
          <p:nvPr/>
        </p:nvSpPr>
        <p:spPr>
          <a:xfrm>
            <a:off x="10229772" y="1200226"/>
            <a:ext cx="383738" cy="46827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3" name="Oval 47">
            <a:extLst>
              <a:ext uri="{FF2B5EF4-FFF2-40B4-BE49-F238E27FC236}">
                <a16:creationId xmlns:a16="http://schemas.microsoft.com/office/drawing/2014/main" id="{06B0CA2E-9C8E-F609-5615-86977F3F5A82}"/>
              </a:ext>
            </a:extLst>
          </p:cNvPr>
          <p:cNvSpPr>
            <a:spLocks noChangeAspect="1"/>
          </p:cNvSpPr>
          <p:nvPr/>
        </p:nvSpPr>
        <p:spPr>
          <a:xfrm>
            <a:off x="10208507" y="4159240"/>
            <a:ext cx="404266" cy="404266"/>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44" name="Straight Connector 43">
            <a:extLst>
              <a:ext uri="{FF2B5EF4-FFF2-40B4-BE49-F238E27FC236}">
                <a16:creationId xmlns:a16="http://schemas.microsoft.com/office/drawing/2014/main" id="{73185CF2-E172-D5B3-AA0F-65EEC4A42B4E}"/>
              </a:ext>
            </a:extLst>
          </p:cNvPr>
          <p:cNvCxnSpPr>
            <a:cxnSpLocks/>
          </p:cNvCxnSpPr>
          <p:nvPr/>
        </p:nvCxnSpPr>
        <p:spPr>
          <a:xfrm>
            <a:off x="11691726" y="2541723"/>
            <a:ext cx="20633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F77A384-B8DC-D413-BC1C-46A0509495CC}"/>
              </a:ext>
            </a:extLst>
          </p:cNvPr>
          <p:cNvCxnSpPr>
            <a:cxnSpLocks/>
          </p:cNvCxnSpPr>
          <p:nvPr/>
        </p:nvCxnSpPr>
        <p:spPr>
          <a:xfrm>
            <a:off x="11691726" y="5460489"/>
            <a:ext cx="20633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492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B9F0B2-CA37-FF72-B7D8-BE06A5F0F373}"/>
              </a:ext>
            </a:extLst>
          </p:cNvPr>
          <p:cNvSpPr/>
          <p:nvPr/>
        </p:nvSpPr>
        <p:spPr>
          <a:xfrm>
            <a:off x="609600" y="928963"/>
            <a:ext cx="10246648" cy="45719"/>
          </a:xfrm>
          <a:prstGeom prst="rect">
            <a:avLst/>
          </a:prstGeom>
          <a:solidFill>
            <a:srgbClr val="3E4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Rectangle 15">
            <a:extLst>
              <a:ext uri="{FF2B5EF4-FFF2-40B4-BE49-F238E27FC236}">
                <a16:creationId xmlns:a16="http://schemas.microsoft.com/office/drawing/2014/main" id="{FB6F43D6-6DA6-4235-41B8-0802FFF990AC}"/>
              </a:ext>
            </a:extLst>
          </p:cNvPr>
          <p:cNvSpPr/>
          <p:nvPr/>
        </p:nvSpPr>
        <p:spPr>
          <a:xfrm>
            <a:off x="10856248" y="929243"/>
            <a:ext cx="726152"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Google Shape;613;p52">
            <a:extLst>
              <a:ext uri="{FF2B5EF4-FFF2-40B4-BE49-F238E27FC236}">
                <a16:creationId xmlns:a16="http://schemas.microsoft.com/office/drawing/2014/main" id="{9FFF17F6-5A4A-1B9D-DA5F-133ED9302EE9}"/>
              </a:ext>
            </a:extLst>
          </p:cNvPr>
          <p:cNvSpPr txBox="1">
            <a:spLocks/>
          </p:cNvSpPr>
          <p:nvPr/>
        </p:nvSpPr>
        <p:spPr>
          <a:xfrm>
            <a:off x="609600" y="356616"/>
            <a:ext cx="10787270"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4000" b="1" i="0" u="none" strike="noStrike" kern="0" cap="none" spc="0" normalizeH="0" baseline="0" noProof="0" dirty="0">
                <a:ln>
                  <a:noFill/>
                </a:ln>
                <a:solidFill>
                  <a:srgbClr val="3E4095"/>
                </a:solidFill>
                <a:effectLst/>
                <a:uLnTx/>
                <a:uFillTx/>
                <a:latin typeface="Arial"/>
                <a:cs typeface="Arial"/>
                <a:sym typeface="Arial"/>
              </a:rPr>
              <a:t>Experiment &amp; Results </a:t>
            </a:r>
            <a:r>
              <a:rPr kumimoji="0" lang="en-MY" sz="1600" b="1" i="0" u="none" strike="noStrike" kern="0" cap="none" spc="0" normalizeH="0" baseline="0" noProof="0" dirty="0">
                <a:ln>
                  <a:noFill/>
                </a:ln>
                <a:solidFill>
                  <a:srgbClr val="3E4095"/>
                </a:solidFill>
                <a:effectLst/>
                <a:uLnTx/>
                <a:uFillTx/>
                <a:latin typeface="Arial"/>
                <a:cs typeface="Arial"/>
                <a:sym typeface="Arial"/>
              </a:rPr>
              <a:t>(1/3)</a:t>
            </a:r>
            <a:endParaRPr kumimoji="0" lang="en-MY" sz="4000" b="1" i="0" u="none" strike="noStrike" kern="0" cap="none" spc="0" normalizeH="0" baseline="0" noProof="0" dirty="0">
              <a:ln>
                <a:noFill/>
              </a:ln>
              <a:solidFill>
                <a:srgbClr val="3E4095"/>
              </a:solidFill>
              <a:effectLst/>
              <a:uLnTx/>
              <a:uFillTx/>
              <a:latin typeface="Arial"/>
              <a:cs typeface="Arial"/>
              <a:sym typeface="Arial"/>
            </a:endParaRPr>
          </a:p>
        </p:txBody>
      </p:sp>
      <p:sp>
        <p:nvSpPr>
          <p:cNvPr id="2" name="Google Shape;617;p52">
            <a:extLst>
              <a:ext uri="{FF2B5EF4-FFF2-40B4-BE49-F238E27FC236}">
                <a16:creationId xmlns:a16="http://schemas.microsoft.com/office/drawing/2014/main" id="{D14D9C7F-152E-4D70-CDB4-86441CE499D3}"/>
              </a:ext>
            </a:extLst>
          </p:cNvPr>
          <p:cNvSpPr/>
          <p:nvPr/>
        </p:nvSpPr>
        <p:spPr>
          <a:xfrm>
            <a:off x="609600" y="1005144"/>
            <a:ext cx="10972800" cy="533599"/>
          </a:xfrm>
          <a:prstGeom prst="rect">
            <a:avLst/>
          </a:prstGeom>
          <a:noFill/>
          <a:ln>
            <a:noFill/>
          </a:ln>
        </p:spPr>
        <p:txBody>
          <a:bodyPr spcFirstLastPara="1" wrap="square" lIns="91425" tIns="45700" rIns="91425" bIns="45700" anchor="ctr" anchorCtr="0">
            <a:noAutofit/>
          </a:bodyPr>
          <a:lstStyle/>
          <a:p>
            <a:pPr lvl="0"/>
            <a:r>
              <a:rPr lang="en-US" sz="2000" b="0" i="0" dirty="0">
                <a:solidFill>
                  <a:srgbClr val="333333"/>
                </a:solidFill>
                <a:effectLst/>
              </a:rPr>
              <a:t>Explored various recommendation techniques and evaluate each model performance.</a:t>
            </a:r>
          </a:p>
        </p:txBody>
      </p:sp>
      <p:grpSp>
        <p:nvGrpSpPr>
          <p:cNvPr id="5" name="Google Shape;277;p26">
            <a:extLst>
              <a:ext uri="{FF2B5EF4-FFF2-40B4-BE49-F238E27FC236}">
                <a16:creationId xmlns:a16="http://schemas.microsoft.com/office/drawing/2014/main" id="{EB9EA6C7-07C7-FE58-F8D7-BE83BB31720B}"/>
              </a:ext>
            </a:extLst>
          </p:cNvPr>
          <p:cNvGrpSpPr/>
          <p:nvPr/>
        </p:nvGrpSpPr>
        <p:grpSpPr>
          <a:xfrm>
            <a:off x="620231" y="1552725"/>
            <a:ext cx="5217041" cy="619136"/>
            <a:chOff x="4306843" y="1275655"/>
            <a:chExt cx="4464737" cy="983592"/>
          </a:xfrm>
        </p:grpSpPr>
        <p:sp>
          <p:nvSpPr>
            <p:cNvPr id="6" name="Google Shape;278;p26">
              <a:extLst>
                <a:ext uri="{FF2B5EF4-FFF2-40B4-BE49-F238E27FC236}">
                  <a16:creationId xmlns:a16="http://schemas.microsoft.com/office/drawing/2014/main" id="{8CD28AA6-4698-D8F4-1233-DD00ED2415F7}"/>
                </a:ext>
              </a:extLst>
            </p:cNvPr>
            <p:cNvSpPr/>
            <p:nvPr/>
          </p:nvSpPr>
          <p:spPr>
            <a:xfrm>
              <a:off x="4343401" y="1344832"/>
              <a:ext cx="4428179" cy="914415"/>
            </a:xfrm>
            <a:prstGeom prst="rect">
              <a:avLst/>
            </a:prstGeom>
            <a:solidFill>
              <a:srgbClr val="3E4095"/>
            </a:solidFill>
            <a:ln w="57150" cap="flat" cmpd="sng">
              <a:solidFill>
                <a:srgbClr val="3E40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MY" sz="2000" b="1" i="0" u="none" strike="noStrike" kern="0" cap="none" spc="0" normalizeH="0" baseline="0" noProof="0" dirty="0">
                  <a:ln>
                    <a:noFill/>
                  </a:ln>
                  <a:solidFill>
                    <a:srgbClr val="FFFFFF"/>
                  </a:solidFill>
                  <a:effectLst/>
                  <a:uLnTx/>
                  <a:uFillTx/>
                  <a:ea typeface="Arial"/>
                  <a:cs typeface="Arial"/>
                  <a:sym typeface="Arial"/>
                </a:rPr>
                <a:t>Content-Based Filtering</a:t>
              </a:r>
              <a:endParaRPr kumimoji="0" sz="1050" b="0" i="0" u="none" strike="noStrike" kern="0" cap="none" spc="0" normalizeH="0" baseline="0" noProof="0" dirty="0">
                <a:ln>
                  <a:noFill/>
                </a:ln>
                <a:solidFill>
                  <a:srgbClr val="000000"/>
                </a:solidFill>
                <a:effectLst/>
                <a:uLnTx/>
                <a:uFillTx/>
                <a:cs typeface="Arial"/>
                <a:sym typeface="Arial"/>
              </a:endParaRPr>
            </a:p>
          </p:txBody>
        </p:sp>
        <p:sp>
          <p:nvSpPr>
            <p:cNvPr id="7" name="Google Shape;279;p26">
              <a:extLst>
                <a:ext uri="{FF2B5EF4-FFF2-40B4-BE49-F238E27FC236}">
                  <a16:creationId xmlns:a16="http://schemas.microsoft.com/office/drawing/2014/main" id="{62F1FEEA-8EB5-9134-8E4F-0EE7B3DB7C57}"/>
                </a:ext>
              </a:extLst>
            </p:cNvPr>
            <p:cNvSpPr/>
            <p:nvPr/>
          </p:nvSpPr>
          <p:spPr>
            <a:xfrm rot="5400000">
              <a:off x="4282104" y="1300394"/>
              <a:ext cx="480094" cy="430616"/>
            </a:xfrm>
            <a:prstGeom prst="rtTriangle">
              <a:avLst/>
            </a:prstGeom>
            <a:solidFill>
              <a:srgbClr val="ED3237"/>
            </a:solid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sp>
        <p:nvSpPr>
          <p:cNvPr id="8" name="Google Shape;278;p26">
            <a:extLst>
              <a:ext uri="{FF2B5EF4-FFF2-40B4-BE49-F238E27FC236}">
                <a16:creationId xmlns:a16="http://schemas.microsoft.com/office/drawing/2014/main" id="{444FA555-594F-341F-F83F-90315D330018}"/>
              </a:ext>
            </a:extLst>
          </p:cNvPr>
          <p:cNvSpPr/>
          <p:nvPr/>
        </p:nvSpPr>
        <p:spPr>
          <a:xfrm>
            <a:off x="6496594" y="1596268"/>
            <a:ext cx="5075175" cy="4874585"/>
          </a:xfrm>
          <a:prstGeom prst="rect">
            <a:avLst/>
          </a:prstGeom>
          <a:noFill/>
          <a:ln w="57150" cap="flat" cmpd="sng">
            <a:solidFill>
              <a:srgbClr val="ECF0F8"/>
            </a:solidFill>
            <a:prstDash val="solid"/>
            <a:miter lim="800000"/>
            <a:headEnd type="none" w="sm" len="sm"/>
            <a:tailEnd type="none" w="sm" len="sm"/>
          </a:ln>
        </p:spPr>
        <p:txBody>
          <a:bodyPr spcFirstLastPara="1" wrap="square" lIns="91425" tIns="45700" rIns="91425" bIns="45700" anchor="ctr" anchorCtr="0">
            <a:noAutofit/>
          </a:bodyPr>
          <a:lstStyle/>
          <a:p>
            <a:pPr marR="0" lvl="0" algn="ctr" defTabSz="914400" eaLnBrk="1" fontAlgn="auto" latinLnBrk="0" hangingPunct="1">
              <a:lnSpc>
                <a:spcPct val="100000"/>
              </a:lnSpc>
              <a:spcBef>
                <a:spcPts val="0"/>
              </a:spcBef>
              <a:spcAft>
                <a:spcPts val="0"/>
              </a:spcAft>
              <a:buClr>
                <a:srgbClr val="000000"/>
              </a:buClr>
              <a:buSzTx/>
              <a:tabLst/>
              <a:defRPr/>
            </a:pPr>
            <a:r>
              <a:rPr kumimoji="0" lang="en-US" b="0" i="0" u="sng" strike="noStrike" kern="0" cap="none" spc="0" normalizeH="0" baseline="0" noProof="0" dirty="0">
                <a:ln>
                  <a:noFill/>
                </a:ln>
                <a:solidFill>
                  <a:srgbClr val="000000"/>
                </a:solidFill>
                <a:effectLst/>
                <a:uLnTx/>
                <a:uFillTx/>
                <a:cs typeface="Arial"/>
                <a:sym typeface="Arial"/>
              </a:rPr>
              <a:t>Result: </a:t>
            </a:r>
          </a:p>
          <a:p>
            <a:pPr marR="0" lvl="0" algn="ctr" defTabSz="91440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000000"/>
                </a:solidFill>
                <a:effectLst/>
                <a:uLnTx/>
                <a:uFillTx/>
                <a:cs typeface="Arial"/>
                <a:sym typeface="Arial"/>
              </a:rPr>
              <a:t>For content-based recommender, it is difficult to measure accuracy and precision because </a:t>
            </a:r>
            <a:r>
              <a:rPr kumimoji="0" lang="en-US" b="1" i="0" u="none" strike="noStrike" kern="0" cap="none" spc="0" normalizeH="0" baseline="0" noProof="0" dirty="0">
                <a:ln>
                  <a:noFill/>
                </a:ln>
                <a:solidFill>
                  <a:srgbClr val="000000"/>
                </a:solidFill>
                <a:effectLst/>
                <a:uLnTx/>
                <a:uFillTx/>
                <a:cs typeface="Arial"/>
                <a:sym typeface="Arial"/>
              </a:rPr>
              <a:t>user rating</a:t>
            </a:r>
            <a:r>
              <a:rPr kumimoji="0" lang="en-US" b="0" i="0" u="none" strike="noStrike" kern="0" cap="none" spc="0" normalizeH="0" baseline="0" noProof="0" dirty="0">
                <a:ln>
                  <a:noFill/>
                </a:ln>
                <a:solidFill>
                  <a:srgbClr val="000000"/>
                </a:solidFill>
                <a:effectLst/>
                <a:uLnTx/>
                <a:uFillTx/>
                <a:cs typeface="Arial"/>
                <a:sym typeface="Arial"/>
              </a:rPr>
              <a:t> </a:t>
            </a:r>
            <a:r>
              <a:rPr kumimoji="0" lang="en-US" b="1" i="0" u="none" strike="noStrike" kern="0" cap="none" spc="0" normalizeH="0" baseline="0" noProof="0" dirty="0">
                <a:ln>
                  <a:noFill/>
                </a:ln>
                <a:solidFill>
                  <a:srgbClr val="000000"/>
                </a:solidFill>
                <a:effectLst/>
                <a:uLnTx/>
                <a:uFillTx/>
                <a:cs typeface="Arial"/>
                <a:sym typeface="Arial"/>
              </a:rPr>
              <a:t>is not available </a:t>
            </a:r>
            <a:r>
              <a:rPr kumimoji="0" lang="en-US" b="0" i="0" u="none" strike="noStrike" kern="0" cap="none" spc="0" normalizeH="0" baseline="0" noProof="0" dirty="0">
                <a:ln>
                  <a:noFill/>
                </a:ln>
                <a:solidFill>
                  <a:srgbClr val="000000"/>
                </a:solidFill>
                <a:effectLst/>
                <a:uLnTx/>
                <a:uFillTx/>
                <a:cs typeface="Arial"/>
                <a:sym typeface="Arial"/>
              </a:rPr>
              <a:t>in our dataset. </a:t>
            </a:r>
          </a:p>
        </p:txBody>
      </p:sp>
      <p:sp>
        <p:nvSpPr>
          <p:cNvPr id="9" name="Google Shape;278;p26">
            <a:extLst>
              <a:ext uri="{FF2B5EF4-FFF2-40B4-BE49-F238E27FC236}">
                <a16:creationId xmlns:a16="http://schemas.microsoft.com/office/drawing/2014/main" id="{B290AA23-CC57-623E-C914-6FBD1EB9EAD2}"/>
              </a:ext>
            </a:extLst>
          </p:cNvPr>
          <p:cNvSpPr/>
          <p:nvPr/>
        </p:nvSpPr>
        <p:spPr>
          <a:xfrm>
            <a:off x="650698" y="2295583"/>
            <a:ext cx="5186574" cy="575593"/>
          </a:xfrm>
          <a:prstGeom prst="rect">
            <a:avLst/>
          </a:prstGeom>
          <a:solidFill>
            <a:srgbClr val="ECF0F8"/>
          </a:solidFill>
          <a:ln w="57150" cap="flat" cmpd="sng">
            <a:solidFill>
              <a:srgbClr val="ECF0F8"/>
            </a:solidFill>
            <a:prstDash val="solid"/>
            <a:miter lim="800000"/>
            <a:headEnd type="none" w="sm" len="sm"/>
            <a:tailEnd type="none" w="sm" len="sm"/>
          </a:ln>
        </p:spPr>
        <p:txBody>
          <a:bodyPr spcFirstLastPara="1" wrap="square" lIns="91425" tIns="45700" rIns="91425" bIns="45700" anchor="ctr" anchorCtr="0">
            <a:noAutofit/>
          </a:bodyPr>
          <a:lstStyle/>
          <a:p>
            <a:pPr marR="0" lvl="0" algn="ctr" defTabSz="914400" eaLnBrk="1" fontAlgn="auto" latinLnBrk="0" hangingPunct="1">
              <a:lnSpc>
                <a:spcPct val="100000"/>
              </a:lnSpc>
              <a:spcBef>
                <a:spcPts val="0"/>
              </a:spcBef>
              <a:spcAft>
                <a:spcPts val="0"/>
              </a:spcAft>
              <a:buClr>
                <a:srgbClr val="000000"/>
              </a:buClr>
              <a:buSzTx/>
              <a:tabLst/>
              <a:defRPr/>
            </a:pPr>
            <a:r>
              <a:rPr lang="en-US" sz="1600" kern="0" dirty="0">
                <a:solidFill>
                  <a:srgbClr val="000000"/>
                </a:solidFill>
                <a:cs typeface="Arial"/>
                <a:sym typeface="Arial"/>
              </a:rPr>
              <a:t>Leveraged textual features i.e. titles, descriptions, genres, and cast.</a:t>
            </a:r>
          </a:p>
        </p:txBody>
      </p:sp>
      <p:sp>
        <p:nvSpPr>
          <p:cNvPr id="10" name="Google Shape;278;p26">
            <a:extLst>
              <a:ext uri="{FF2B5EF4-FFF2-40B4-BE49-F238E27FC236}">
                <a16:creationId xmlns:a16="http://schemas.microsoft.com/office/drawing/2014/main" id="{F4696DEB-FED0-5621-04CD-EB47298F1953}"/>
              </a:ext>
            </a:extLst>
          </p:cNvPr>
          <p:cNvSpPr/>
          <p:nvPr/>
        </p:nvSpPr>
        <p:spPr>
          <a:xfrm>
            <a:off x="658125" y="3143989"/>
            <a:ext cx="5186574" cy="1173576"/>
          </a:xfrm>
          <a:prstGeom prst="rect">
            <a:avLst/>
          </a:prstGeom>
          <a:solidFill>
            <a:srgbClr val="ECF0F8"/>
          </a:solidFill>
          <a:ln w="57150" cap="flat" cmpd="sng">
            <a:solidFill>
              <a:srgbClr val="ECF0F8"/>
            </a:solidFill>
            <a:prstDash val="solid"/>
            <a:miter lim="800000"/>
            <a:headEnd type="none" w="sm" len="sm"/>
            <a:tailEnd type="none" w="sm" len="sm"/>
          </a:ln>
        </p:spPr>
        <p:txBody>
          <a:bodyPr spcFirstLastPara="1" wrap="square" lIns="91425" tIns="45700" rIns="91425" bIns="45700" anchor="ctr" anchorCtr="0">
            <a:noAutofit/>
          </a:bodyPr>
          <a:lstStyle/>
          <a:p>
            <a:pPr algn="ctr">
              <a:buClr>
                <a:srgbClr val="000000"/>
              </a:buClr>
              <a:defRPr/>
            </a:pPr>
            <a:r>
              <a:rPr lang="en-US" sz="1600" kern="0" dirty="0">
                <a:solidFill>
                  <a:srgbClr val="000000"/>
                </a:solidFill>
                <a:cs typeface="Arial"/>
                <a:sym typeface="Arial"/>
              </a:rPr>
              <a:t>Performed Bag of Words Technique. Creating a </a:t>
            </a:r>
            <a:r>
              <a:rPr lang="en-US" sz="1600" kern="0" dirty="0">
                <a:ea typeface="+mn-lt"/>
                <a:cs typeface="+mn-lt"/>
                <a:sym typeface="Arial"/>
              </a:rPr>
              <a:t>concatenation of metadata representation that captures important information about the movie, including the actors, genre, and plot.</a:t>
            </a:r>
            <a:endParaRPr lang="en-US" sz="1600" kern="0" dirty="0">
              <a:solidFill>
                <a:srgbClr val="000000"/>
              </a:solidFill>
              <a:cs typeface="Arial"/>
              <a:sym typeface="Arial"/>
            </a:endParaRPr>
          </a:p>
        </p:txBody>
      </p:sp>
      <p:sp>
        <p:nvSpPr>
          <p:cNvPr id="11" name="Google Shape;278;p26">
            <a:extLst>
              <a:ext uri="{FF2B5EF4-FFF2-40B4-BE49-F238E27FC236}">
                <a16:creationId xmlns:a16="http://schemas.microsoft.com/office/drawing/2014/main" id="{7044B502-1C6D-1F0F-C235-4068DAD60A3A}"/>
              </a:ext>
            </a:extLst>
          </p:cNvPr>
          <p:cNvSpPr/>
          <p:nvPr/>
        </p:nvSpPr>
        <p:spPr>
          <a:xfrm>
            <a:off x="658125" y="4637013"/>
            <a:ext cx="5186574" cy="1045273"/>
          </a:xfrm>
          <a:prstGeom prst="rect">
            <a:avLst/>
          </a:prstGeom>
          <a:solidFill>
            <a:srgbClr val="ECF0F8"/>
          </a:solidFill>
          <a:ln w="57150" cap="flat" cmpd="sng">
            <a:solidFill>
              <a:srgbClr val="ECF0F8"/>
            </a:solidFill>
            <a:prstDash val="solid"/>
            <a:miter lim="800000"/>
            <a:headEnd type="none" w="sm" len="sm"/>
            <a:tailEnd type="none" w="sm" len="sm"/>
          </a:ln>
        </p:spPr>
        <p:txBody>
          <a:bodyPr spcFirstLastPara="1" wrap="square" lIns="91425" tIns="45700" rIns="91425" bIns="45700" anchor="ctr" anchorCtr="0">
            <a:noAutofit/>
          </a:bodyPr>
          <a:lstStyle/>
          <a:p>
            <a:pPr algn="ctr">
              <a:defRPr/>
            </a:pPr>
            <a:r>
              <a:rPr lang="en-US" sz="1600" kern="0" dirty="0">
                <a:ea typeface="+mn-lt"/>
                <a:cs typeface="+mn-lt"/>
                <a:sym typeface="Arial"/>
              </a:rPr>
              <a:t>Count Vectorizer counts the occurrences of each word and creates a numerical representation of the text data.</a:t>
            </a:r>
            <a:r>
              <a:rPr lang="en-US" sz="1600" kern="0" dirty="0">
                <a:solidFill>
                  <a:srgbClr val="000000"/>
                </a:solidFill>
                <a:cs typeface="Arial"/>
                <a:sym typeface="Arial"/>
              </a:rPr>
              <a:t> Calculate cosine similarity to measure similarity between items.</a:t>
            </a:r>
            <a:endParaRPr lang="en-US">
              <a:cs typeface="Arial"/>
            </a:endParaRPr>
          </a:p>
        </p:txBody>
      </p:sp>
      <p:sp>
        <p:nvSpPr>
          <p:cNvPr id="12" name="Google Shape;278;p26">
            <a:extLst>
              <a:ext uri="{FF2B5EF4-FFF2-40B4-BE49-F238E27FC236}">
                <a16:creationId xmlns:a16="http://schemas.microsoft.com/office/drawing/2014/main" id="{B11C9669-02EC-44C6-1D5A-988DBA1C00DA}"/>
              </a:ext>
            </a:extLst>
          </p:cNvPr>
          <p:cNvSpPr/>
          <p:nvPr/>
        </p:nvSpPr>
        <p:spPr>
          <a:xfrm>
            <a:off x="650695" y="6012172"/>
            <a:ext cx="5194004" cy="479559"/>
          </a:xfrm>
          <a:prstGeom prst="rect">
            <a:avLst/>
          </a:prstGeom>
          <a:solidFill>
            <a:srgbClr val="ECF0F8"/>
          </a:solidFill>
          <a:ln w="57150" cap="flat" cmpd="sng">
            <a:solidFill>
              <a:srgbClr val="ECF0F8"/>
            </a:solidFill>
            <a:prstDash val="solid"/>
            <a:miter lim="800000"/>
            <a:headEnd type="none" w="sm" len="sm"/>
            <a:tailEnd type="none" w="sm" len="sm"/>
          </a:ln>
        </p:spPr>
        <p:txBody>
          <a:bodyPr spcFirstLastPara="1" wrap="square" lIns="91425" tIns="45700" rIns="91425" bIns="45700" anchor="ctr" anchorCtr="0">
            <a:noAutofit/>
          </a:bodyPr>
          <a:lstStyle/>
          <a:p>
            <a:pPr marR="0" lvl="0" algn="ctr" defTabSz="914400" eaLnBrk="1" fontAlgn="auto" latinLnBrk="0" hangingPunct="1">
              <a:lnSpc>
                <a:spcPct val="100000"/>
              </a:lnSpc>
              <a:spcBef>
                <a:spcPts val="0"/>
              </a:spcBef>
              <a:spcAft>
                <a:spcPts val="0"/>
              </a:spcAft>
              <a:buClr>
                <a:srgbClr val="000000"/>
              </a:buClr>
              <a:buSzTx/>
              <a:tabLst/>
              <a:defRPr/>
            </a:pPr>
            <a:r>
              <a:rPr lang="en-US" sz="1600" kern="0" dirty="0">
                <a:solidFill>
                  <a:srgbClr val="000000"/>
                </a:solidFill>
                <a:cs typeface="Arial"/>
                <a:sym typeface="Arial"/>
              </a:rPr>
              <a:t>Make recommendation based on similar content.</a:t>
            </a:r>
          </a:p>
        </p:txBody>
      </p:sp>
      <p:sp>
        <p:nvSpPr>
          <p:cNvPr id="13" name="Isosceles Triangle 12">
            <a:extLst>
              <a:ext uri="{FF2B5EF4-FFF2-40B4-BE49-F238E27FC236}">
                <a16:creationId xmlns:a16="http://schemas.microsoft.com/office/drawing/2014/main" id="{9B6CBB83-58E0-A261-930D-D129DB762482}"/>
              </a:ext>
            </a:extLst>
          </p:cNvPr>
          <p:cNvSpPr/>
          <p:nvPr/>
        </p:nvSpPr>
        <p:spPr>
          <a:xfrm rot="10800000">
            <a:off x="3242249" y="2929451"/>
            <a:ext cx="197916" cy="18144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5" name="Isosceles Triangle 14">
            <a:extLst>
              <a:ext uri="{FF2B5EF4-FFF2-40B4-BE49-F238E27FC236}">
                <a16:creationId xmlns:a16="http://schemas.microsoft.com/office/drawing/2014/main" id="{778BAD58-88E8-5A4E-5A0E-023D2A4AC7CE}"/>
              </a:ext>
            </a:extLst>
          </p:cNvPr>
          <p:cNvSpPr/>
          <p:nvPr/>
        </p:nvSpPr>
        <p:spPr>
          <a:xfrm rot="10800000">
            <a:off x="3242249" y="4410975"/>
            <a:ext cx="197916" cy="18144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8" name="Isosceles Triangle 17">
            <a:extLst>
              <a:ext uri="{FF2B5EF4-FFF2-40B4-BE49-F238E27FC236}">
                <a16:creationId xmlns:a16="http://schemas.microsoft.com/office/drawing/2014/main" id="{00F96A58-2E40-30CC-5F73-2BA6528A7F6F}"/>
              </a:ext>
            </a:extLst>
          </p:cNvPr>
          <p:cNvSpPr/>
          <p:nvPr/>
        </p:nvSpPr>
        <p:spPr>
          <a:xfrm rot="10800000">
            <a:off x="3249679" y="5762011"/>
            <a:ext cx="197916" cy="18144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137895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B9F0B2-CA37-FF72-B7D8-BE06A5F0F373}"/>
              </a:ext>
            </a:extLst>
          </p:cNvPr>
          <p:cNvSpPr/>
          <p:nvPr/>
        </p:nvSpPr>
        <p:spPr>
          <a:xfrm>
            <a:off x="609600" y="928963"/>
            <a:ext cx="10246648" cy="45719"/>
          </a:xfrm>
          <a:prstGeom prst="rect">
            <a:avLst/>
          </a:prstGeom>
          <a:solidFill>
            <a:srgbClr val="3E4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Rectangle 15">
            <a:extLst>
              <a:ext uri="{FF2B5EF4-FFF2-40B4-BE49-F238E27FC236}">
                <a16:creationId xmlns:a16="http://schemas.microsoft.com/office/drawing/2014/main" id="{FB6F43D6-6DA6-4235-41B8-0802FFF990AC}"/>
              </a:ext>
            </a:extLst>
          </p:cNvPr>
          <p:cNvSpPr/>
          <p:nvPr/>
        </p:nvSpPr>
        <p:spPr>
          <a:xfrm>
            <a:off x="10856248" y="929243"/>
            <a:ext cx="726152"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Google Shape;613;p52">
            <a:extLst>
              <a:ext uri="{FF2B5EF4-FFF2-40B4-BE49-F238E27FC236}">
                <a16:creationId xmlns:a16="http://schemas.microsoft.com/office/drawing/2014/main" id="{9FFF17F6-5A4A-1B9D-DA5F-133ED9302EE9}"/>
              </a:ext>
            </a:extLst>
          </p:cNvPr>
          <p:cNvSpPr txBox="1">
            <a:spLocks/>
          </p:cNvSpPr>
          <p:nvPr/>
        </p:nvSpPr>
        <p:spPr>
          <a:xfrm>
            <a:off x="609600" y="356616"/>
            <a:ext cx="10787270"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4000" b="1" i="0" u="none" strike="noStrike" kern="0" cap="none" spc="0" normalizeH="0" baseline="0" noProof="0" dirty="0">
                <a:ln>
                  <a:noFill/>
                </a:ln>
                <a:solidFill>
                  <a:srgbClr val="3E4095"/>
                </a:solidFill>
                <a:effectLst/>
                <a:uLnTx/>
                <a:uFillTx/>
                <a:latin typeface="Arial"/>
                <a:cs typeface="Arial"/>
                <a:sym typeface="Arial"/>
              </a:rPr>
              <a:t>Experiment &amp; Results </a:t>
            </a:r>
            <a:r>
              <a:rPr kumimoji="0" lang="en-MY" sz="1600" b="1" i="0" u="none" strike="noStrike" kern="0" cap="none" spc="0" normalizeH="0" baseline="0" noProof="0" dirty="0">
                <a:ln>
                  <a:noFill/>
                </a:ln>
                <a:solidFill>
                  <a:srgbClr val="3E4095"/>
                </a:solidFill>
                <a:effectLst/>
                <a:uLnTx/>
                <a:uFillTx/>
                <a:latin typeface="Arial"/>
                <a:cs typeface="Arial"/>
                <a:sym typeface="Arial"/>
              </a:rPr>
              <a:t>(2/3)</a:t>
            </a:r>
            <a:endParaRPr kumimoji="0" lang="en-MY" sz="4000" b="1" i="0" u="none" strike="noStrike" kern="0" cap="none" spc="0" normalizeH="0" baseline="0" noProof="0" dirty="0">
              <a:ln>
                <a:noFill/>
              </a:ln>
              <a:solidFill>
                <a:srgbClr val="3E4095"/>
              </a:solidFill>
              <a:effectLst/>
              <a:uLnTx/>
              <a:uFillTx/>
              <a:latin typeface="Arial"/>
              <a:cs typeface="Arial"/>
              <a:sym typeface="Arial"/>
            </a:endParaRPr>
          </a:p>
        </p:txBody>
      </p:sp>
      <p:sp>
        <p:nvSpPr>
          <p:cNvPr id="2" name="Google Shape;617;p52">
            <a:extLst>
              <a:ext uri="{FF2B5EF4-FFF2-40B4-BE49-F238E27FC236}">
                <a16:creationId xmlns:a16="http://schemas.microsoft.com/office/drawing/2014/main" id="{D14D9C7F-152E-4D70-CDB4-86441CE499D3}"/>
              </a:ext>
            </a:extLst>
          </p:cNvPr>
          <p:cNvSpPr/>
          <p:nvPr/>
        </p:nvSpPr>
        <p:spPr>
          <a:xfrm>
            <a:off x="609600" y="1005144"/>
            <a:ext cx="10972800" cy="533599"/>
          </a:xfrm>
          <a:prstGeom prst="rect">
            <a:avLst/>
          </a:prstGeom>
          <a:noFill/>
          <a:ln>
            <a:noFill/>
          </a:ln>
        </p:spPr>
        <p:txBody>
          <a:bodyPr spcFirstLastPara="1" wrap="square" lIns="91425" tIns="45700" rIns="91425" bIns="45700" anchor="ctr" anchorCtr="0">
            <a:noAutofit/>
          </a:bodyPr>
          <a:lstStyle/>
          <a:p>
            <a:pPr lvl="0"/>
            <a:r>
              <a:rPr lang="en-US" sz="2000" b="0" i="0" dirty="0">
                <a:solidFill>
                  <a:srgbClr val="333333"/>
                </a:solidFill>
                <a:effectLst/>
              </a:rPr>
              <a:t>Explored various recommendation techniques and evaluate each model performance.</a:t>
            </a:r>
          </a:p>
        </p:txBody>
      </p:sp>
      <p:grpSp>
        <p:nvGrpSpPr>
          <p:cNvPr id="5" name="Google Shape;277;p26">
            <a:extLst>
              <a:ext uri="{FF2B5EF4-FFF2-40B4-BE49-F238E27FC236}">
                <a16:creationId xmlns:a16="http://schemas.microsoft.com/office/drawing/2014/main" id="{EB9EA6C7-07C7-FE58-F8D7-BE83BB31720B}"/>
              </a:ext>
            </a:extLst>
          </p:cNvPr>
          <p:cNvGrpSpPr/>
          <p:nvPr/>
        </p:nvGrpSpPr>
        <p:grpSpPr>
          <a:xfrm>
            <a:off x="620231" y="1552725"/>
            <a:ext cx="5217041" cy="619136"/>
            <a:chOff x="4306843" y="1275655"/>
            <a:chExt cx="4464737" cy="983592"/>
          </a:xfrm>
        </p:grpSpPr>
        <p:sp>
          <p:nvSpPr>
            <p:cNvPr id="6" name="Google Shape;278;p26">
              <a:extLst>
                <a:ext uri="{FF2B5EF4-FFF2-40B4-BE49-F238E27FC236}">
                  <a16:creationId xmlns:a16="http://schemas.microsoft.com/office/drawing/2014/main" id="{8CD28AA6-4698-D8F4-1233-DD00ED2415F7}"/>
                </a:ext>
              </a:extLst>
            </p:cNvPr>
            <p:cNvSpPr/>
            <p:nvPr/>
          </p:nvSpPr>
          <p:spPr>
            <a:xfrm>
              <a:off x="4343401" y="1344832"/>
              <a:ext cx="4428179" cy="914415"/>
            </a:xfrm>
            <a:prstGeom prst="rect">
              <a:avLst/>
            </a:prstGeom>
            <a:solidFill>
              <a:srgbClr val="3E4095"/>
            </a:solidFill>
            <a:ln w="57150" cap="flat" cmpd="sng">
              <a:solidFill>
                <a:srgbClr val="3E40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MY" sz="2000" b="1" i="0" u="none" strike="noStrike" kern="0" cap="none" spc="0" normalizeH="0" baseline="0" noProof="0" dirty="0">
                  <a:ln>
                    <a:noFill/>
                  </a:ln>
                  <a:solidFill>
                    <a:srgbClr val="FFFFFF"/>
                  </a:solidFill>
                  <a:effectLst/>
                  <a:uLnTx/>
                  <a:uFillTx/>
                  <a:ea typeface="Arial"/>
                  <a:cs typeface="Arial"/>
                  <a:sym typeface="Arial"/>
                </a:rPr>
                <a:t>Conventional Machine Learning Algorithms</a:t>
              </a:r>
              <a:endParaRPr kumimoji="0" sz="1050" b="0" i="0" u="none" strike="noStrike" kern="0" cap="none" spc="0" normalizeH="0" baseline="0" noProof="0" dirty="0">
                <a:ln>
                  <a:noFill/>
                </a:ln>
                <a:solidFill>
                  <a:srgbClr val="000000"/>
                </a:solidFill>
                <a:effectLst/>
                <a:uLnTx/>
                <a:uFillTx/>
                <a:cs typeface="Arial"/>
                <a:sym typeface="Arial"/>
              </a:endParaRPr>
            </a:p>
          </p:txBody>
        </p:sp>
        <p:sp>
          <p:nvSpPr>
            <p:cNvPr id="7" name="Google Shape;279;p26">
              <a:extLst>
                <a:ext uri="{FF2B5EF4-FFF2-40B4-BE49-F238E27FC236}">
                  <a16:creationId xmlns:a16="http://schemas.microsoft.com/office/drawing/2014/main" id="{62F1FEEA-8EB5-9134-8E4F-0EE7B3DB7C57}"/>
                </a:ext>
              </a:extLst>
            </p:cNvPr>
            <p:cNvSpPr/>
            <p:nvPr/>
          </p:nvSpPr>
          <p:spPr>
            <a:xfrm rot="5400000">
              <a:off x="4282104" y="1300394"/>
              <a:ext cx="480094" cy="430616"/>
            </a:xfrm>
            <a:prstGeom prst="rtTriangle">
              <a:avLst/>
            </a:prstGeom>
            <a:solidFill>
              <a:srgbClr val="ED3237"/>
            </a:solid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sp>
        <p:nvSpPr>
          <p:cNvPr id="8" name="Google Shape;278;p26">
            <a:extLst>
              <a:ext uri="{FF2B5EF4-FFF2-40B4-BE49-F238E27FC236}">
                <a16:creationId xmlns:a16="http://schemas.microsoft.com/office/drawing/2014/main" id="{444FA555-594F-341F-F83F-90315D330018}"/>
              </a:ext>
            </a:extLst>
          </p:cNvPr>
          <p:cNvSpPr/>
          <p:nvPr/>
        </p:nvSpPr>
        <p:spPr>
          <a:xfrm>
            <a:off x="6096000" y="4796193"/>
            <a:ext cx="5486400" cy="1485216"/>
          </a:xfrm>
          <a:prstGeom prst="rect">
            <a:avLst/>
          </a:prstGeom>
          <a:noFill/>
          <a:ln w="57150" cap="flat" cmpd="sng">
            <a:solidFill>
              <a:srgbClr val="ECF0F8"/>
            </a:solidFill>
            <a:prstDash val="solid"/>
            <a:miter lim="800000"/>
            <a:headEnd type="none" w="sm" len="sm"/>
            <a:tailEnd type="none" w="sm" len="sm"/>
          </a:ln>
        </p:spPr>
        <p:txBody>
          <a:bodyPr spcFirstLastPara="1" wrap="square" lIns="91425" tIns="45700" rIns="91425" bIns="45700" anchor="ctr" anchorCtr="0">
            <a:noAutofit/>
          </a:bodyPr>
          <a:lstStyle/>
          <a:p>
            <a:pPr marR="0" lvl="0" algn="ctr" defTabSz="914400" eaLnBrk="1" fontAlgn="auto" latinLnBrk="0" hangingPunct="1">
              <a:lnSpc>
                <a:spcPct val="100000"/>
              </a:lnSpc>
              <a:spcBef>
                <a:spcPts val="0"/>
              </a:spcBef>
              <a:spcAft>
                <a:spcPts val="0"/>
              </a:spcAft>
              <a:buClr>
                <a:srgbClr val="000000"/>
              </a:buClr>
              <a:buSzTx/>
              <a:tabLst/>
              <a:defRPr/>
            </a:pPr>
            <a:r>
              <a:rPr kumimoji="0" lang="en-US" sz="1600" b="0" i="0" u="sng" strike="noStrike" kern="0" cap="none" spc="0" normalizeH="0" baseline="0" noProof="0" dirty="0">
                <a:ln>
                  <a:noFill/>
                </a:ln>
                <a:solidFill>
                  <a:srgbClr val="000000"/>
                </a:solidFill>
                <a:effectLst/>
                <a:uLnTx/>
                <a:uFillTx/>
                <a:cs typeface="Arial"/>
                <a:sym typeface="Arial"/>
              </a:rPr>
              <a:t>Result: </a:t>
            </a:r>
          </a:p>
          <a:p>
            <a:pPr algn="ctr">
              <a:buClr>
                <a:srgbClr val="000000"/>
              </a:buClr>
              <a:defRPr/>
            </a:pPr>
            <a:r>
              <a:rPr kumimoji="0" lang="en-US" sz="1600" b="1" i="0" u="none" strike="noStrike" kern="0" cap="none" spc="0" normalizeH="0" baseline="0" noProof="0" dirty="0">
                <a:ln>
                  <a:noFill/>
                </a:ln>
                <a:solidFill>
                  <a:srgbClr val="000000"/>
                </a:solidFill>
                <a:effectLst/>
                <a:uLnTx/>
                <a:uFillTx/>
                <a:cs typeface="Arial"/>
                <a:sym typeface="Arial"/>
              </a:rPr>
              <a:t>Random Forest </a:t>
            </a:r>
            <a:r>
              <a:rPr lang="en-US" sz="1600" b="1" kern="0" dirty="0">
                <a:solidFill>
                  <a:srgbClr val="000000"/>
                </a:solidFill>
                <a:cs typeface="Arial"/>
                <a:sym typeface="Arial"/>
              </a:rPr>
              <a:t>Model</a:t>
            </a:r>
            <a:r>
              <a:rPr kumimoji="0" lang="en-US" sz="1600" b="1"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a:ln>
                  <a:noFill/>
                </a:ln>
                <a:solidFill>
                  <a:srgbClr val="000000"/>
                </a:solidFill>
                <a:effectLst/>
                <a:uLnTx/>
                <a:uFillTx/>
                <a:cs typeface="Arial"/>
                <a:sym typeface="Arial"/>
              </a:rPr>
              <a:t>with Numerical and Categorical Features performed the best. It has the lowest errors (MSE &amp; MAE) and the highest R-squared value</a:t>
            </a:r>
            <a:r>
              <a:rPr lang="en-US" sz="1600" kern="0" dirty="0">
                <a:solidFill>
                  <a:srgbClr val="000000"/>
                </a:solidFill>
                <a:cs typeface="Arial"/>
                <a:sym typeface="Arial"/>
              </a:rPr>
              <a:t> (</a:t>
            </a:r>
            <a:r>
              <a:rPr lang="en-US" sz="1600" b="1" kern="0" dirty="0">
                <a:solidFill>
                  <a:srgbClr val="000000"/>
                </a:solidFill>
                <a:cs typeface="Arial"/>
                <a:sym typeface="Arial"/>
              </a:rPr>
              <a:t>0.849</a:t>
            </a:r>
            <a:r>
              <a:rPr lang="en-US" sz="1600" kern="0" dirty="0">
                <a:solidFill>
                  <a:srgbClr val="000000"/>
                </a:solidFill>
                <a:cs typeface="Arial"/>
                <a:sym typeface="Arial"/>
              </a:rPr>
              <a:t>),</a:t>
            </a:r>
            <a:r>
              <a:rPr kumimoji="0" lang="en-US" sz="1600" b="0" i="0" u="none" strike="noStrike" kern="0" cap="none" spc="0" normalizeH="0" baseline="0" noProof="0" dirty="0">
                <a:ln>
                  <a:noFill/>
                </a:ln>
                <a:solidFill>
                  <a:srgbClr val="000000"/>
                </a:solidFill>
                <a:effectLst/>
                <a:uLnTx/>
                <a:uFillTx/>
                <a:cs typeface="Arial"/>
                <a:sym typeface="Arial"/>
              </a:rPr>
              <a:t> indicating a better fit to the data and better predictive performance.</a:t>
            </a:r>
          </a:p>
        </p:txBody>
      </p:sp>
      <p:sp>
        <p:nvSpPr>
          <p:cNvPr id="10" name="Google Shape;278;p26">
            <a:extLst>
              <a:ext uri="{FF2B5EF4-FFF2-40B4-BE49-F238E27FC236}">
                <a16:creationId xmlns:a16="http://schemas.microsoft.com/office/drawing/2014/main" id="{F4696DEB-FED0-5621-04CD-EB47298F1953}"/>
              </a:ext>
            </a:extLst>
          </p:cNvPr>
          <p:cNvSpPr/>
          <p:nvPr/>
        </p:nvSpPr>
        <p:spPr>
          <a:xfrm>
            <a:off x="658125" y="2450584"/>
            <a:ext cx="5186574" cy="1443861"/>
          </a:xfrm>
          <a:prstGeom prst="rect">
            <a:avLst/>
          </a:prstGeom>
          <a:solidFill>
            <a:srgbClr val="ECF0F8"/>
          </a:solidFill>
          <a:ln w="57150" cap="flat" cmpd="sng">
            <a:solidFill>
              <a:srgbClr val="ECF0F8"/>
            </a:solidFill>
            <a:prstDash val="solid"/>
            <a:miter lim="800000"/>
            <a:headEnd type="none" w="sm" len="sm"/>
            <a:tailEnd type="none" w="sm" len="sm"/>
          </a:ln>
        </p:spPr>
        <p:txBody>
          <a:bodyPr spcFirstLastPara="1" wrap="square" lIns="91425" tIns="45700" rIns="91425" bIns="45700" anchor="t" anchorCtr="0">
            <a:noAutofit/>
          </a:bodyPr>
          <a:lstStyle/>
          <a:p>
            <a:pPr marR="0" lvl="0" algn="ctr" defTabSz="914400" eaLnBrk="1" fontAlgn="auto" latinLnBrk="0" hangingPunct="1">
              <a:lnSpc>
                <a:spcPct val="100000"/>
              </a:lnSpc>
              <a:spcBef>
                <a:spcPts val="0"/>
              </a:spcBef>
              <a:spcAft>
                <a:spcPts val="0"/>
              </a:spcAft>
              <a:buClr>
                <a:srgbClr val="000000"/>
              </a:buClr>
              <a:buSzTx/>
              <a:tabLst/>
              <a:defRPr/>
            </a:pPr>
            <a:r>
              <a:rPr lang="en-US" sz="1600" kern="0" dirty="0">
                <a:solidFill>
                  <a:srgbClr val="000000"/>
                </a:solidFill>
                <a:cs typeface="Arial"/>
                <a:sym typeface="Arial"/>
              </a:rPr>
              <a:t>Employed various machine learning models:</a:t>
            </a:r>
          </a:p>
          <a:p>
            <a:pPr marR="0" lvl="0" algn="ctr" defTabSz="914400" eaLnBrk="1" fontAlgn="auto" latinLnBrk="0" hangingPunct="1">
              <a:lnSpc>
                <a:spcPct val="100000"/>
              </a:lnSpc>
              <a:spcBef>
                <a:spcPts val="0"/>
              </a:spcBef>
              <a:spcAft>
                <a:spcPts val="0"/>
              </a:spcAft>
              <a:buClr>
                <a:srgbClr val="000000"/>
              </a:buClr>
              <a:buSzTx/>
              <a:tabLst/>
              <a:defRPr/>
            </a:pPr>
            <a:endParaRPr lang="en-US" sz="1600" kern="0" dirty="0">
              <a:solidFill>
                <a:srgbClr val="000000"/>
              </a:solidFill>
              <a:cs typeface="Arial"/>
              <a:sym typeface="Arial"/>
            </a:endParaRPr>
          </a:p>
          <a:p>
            <a:pPr marR="0" lvl="0" algn="ctr" defTabSz="914400" eaLnBrk="1" fontAlgn="auto" latinLnBrk="0" hangingPunct="1">
              <a:lnSpc>
                <a:spcPct val="100000"/>
              </a:lnSpc>
              <a:spcBef>
                <a:spcPts val="0"/>
              </a:spcBef>
              <a:spcAft>
                <a:spcPts val="0"/>
              </a:spcAft>
              <a:buClr>
                <a:srgbClr val="000000"/>
              </a:buClr>
              <a:buSzTx/>
              <a:tabLst/>
              <a:defRPr/>
            </a:pPr>
            <a:endParaRPr lang="en-US" sz="1600" kern="0" dirty="0">
              <a:solidFill>
                <a:srgbClr val="000000"/>
              </a:solidFill>
              <a:cs typeface="Arial"/>
              <a:sym typeface="Arial"/>
            </a:endParaRPr>
          </a:p>
          <a:p>
            <a:pPr marR="0" lvl="0" algn="ctr" defTabSz="914400" eaLnBrk="1" fontAlgn="auto" latinLnBrk="0" hangingPunct="1">
              <a:lnSpc>
                <a:spcPct val="100000"/>
              </a:lnSpc>
              <a:spcBef>
                <a:spcPts val="0"/>
              </a:spcBef>
              <a:spcAft>
                <a:spcPts val="0"/>
              </a:spcAft>
              <a:buClr>
                <a:srgbClr val="000000"/>
              </a:buClr>
              <a:buSzTx/>
              <a:tabLst/>
              <a:defRPr/>
            </a:pPr>
            <a:endParaRPr lang="en-US" sz="1600" kern="0" dirty="0">
              <a:solidFill>
                <a:srgbClr val="000000"/>
              </a:solidFill>
              <a:cs typeface="Arial"/>
              <a:sym typeface="Arial"/>
            </a:endParaRPr>
          </a:p>
          <a:p>
            <a:pPr marR="0" lvl="0" algn="ctr" defTabSz="914400" eaLnBrk="1" fontAlgn="auto" latinLnBrk="0" hangingPunct="1">
              <a:lnSpc>
                <a:spcPct val="100000"/>
              </a:lnSpc>
              <a:spcBef>
                <a:spcPts val="0"/>
              </a:spcBef>
              <a:spcAft>
                <a:spcPts val="0"/>
              </a:spcAft>
              <a:buClr>
                <a:srgbClr val="000000"/>
              </a:buClr>
              <a:buSzTx/>
              <a:tabLst/>
              <a:defRPr/>
            </a:pPr>
            <a:endParaRPr lang="en-US" sz="1600" kern="0" dirty="0">
              <a:solidFill>
                <a:srgbClr val="000000"/>
              </a:solidFill>
              <a:cs typeface="Arial"/>
              <a:sym typeface="Arial"/>
            </a:endParaRPr>
          </a:p>
        </p:txBody>
      </p:sp>
      <p:sp>
        <p:nvSpPr>
          <p:cNvPr id="11" name="Google Shape;278;p26">
            <a:extLst>
              <a:ext uri="{FF2B5EF4-FFF2-40B4-BE49-F238E27FC236}">
                <a16:creationId xmlns:a16="http://schemas.microsoft.com/office/drawing/2014/main" id="{7044B502-1C6D-1F0F-C235-4068DAD60A3A}"/>
              </a:ext>
            </a:extLst>
          </p:cNvPr>
          <p:cNvSpPr/>
          <p:nvPr/>
        </p:nvSpPr>
        <p:spPr>
          <a:xfrm>
            <a:off x="650698" y="4375791"/>
            <a:ext cx="5186574" cy="690369"/>
          </a:xfrm>
          <a:prstGeom prst="rect">
            <a:avLst/>
          </a:prstGeom>
          <a:solidFill>
            <a:srgbClr val="ECF0F8"/>
          </a:solidFill>
          <a:ln w="57150" cap="flat" cmpd="sng">
            <a:solidFill>
              <a:srgbClr val="ECF0F8"/>
            </a:solidFill>
            <a:prstDash val="solid"/>
            <a:miter lim="800000"/>
            <a:headEnd type="none" w="sm" len="sm"/>
            <a:tailEnd type="none" w="sm" len="sm"/>
          </a:ln>
        </p:spPr>
        <p:txBody>
          <a:bodyPr spcFirstLastPara="1" wrap="square" lIns="91425" tIns="45700" rIns="91425" bIns="45700" anchor="ctr" anchorCtr="0">
            <a:noAutofit/>
          </a:bodyPr>
          <a:lstStyle/>
          <a:p>
            <a:pPr marR="0" lvl="0" algn="ctr" defTabSz="914400" eaLnBrk="1" fontAlgn="auto" latinLnBrk="0" hangingPunct="1">
              <a:lnSpc>
                <a:spcPct val="100000"/>
              </a:lnSpc>
              <a:spcBef>
                <a:spcPts val="0"/>
              </a:spcBef>
              <a:spcAft>
                <a:spcPts val="0"/>
              </a:spcAft>
              <a:buClr>
                <a:srgbClr val="000000"/>
              </a:buClr>
              <a:buSzTx/>
              <a:tabLst/>
              <a:defRPr/>
            </a:pPr>
            <a:r>
              <a:rPr lang="en-US" sz="1600" kern="0" dirty="0">
                <a:solidFill>
                  <a:srgbClr val="000000"/>
                </a:solidFill>
                <a:cs typeface="Arial"/>
                <a:sym typeface="Arial"/>
              </a:rPr>
              <a:t>Used IMDb rating, IMDb votes, cast and crew information as inputs</a:t>
            </a:r>
          </a:p>
        </p:txBody>
      </p:sp>
      <p:sp>
        <p:nvSpPr>
          <p:cNvPr id="12" name="Google Shape;278;p26">
            <a:extLst>
              <a:ext uri="{FF2B5EF4-FFF2-40B4-BE49-F238E27FC236}">
                <a16:creationId xmlns:a16="http://schemas.microsoft.com/office/drawing/2014/main" id="{B11C9669-02EC-44C6-1D5A-988DBA1C00DA}"/>
              </a:ext>
            </a:extLst>
          </p:cNvPr>
          <p:cNvSpPr/>
          <p:nvPr/>
        </p:nvSpPr>
        <p:spPr>
          <a:xfrm>
            <a:off x="643268" y="5591040"/>
            <a:ext cx="5194004" cy="690369"/>
          </a:xfrm>
          <a:prstGeom prst="rect">
            <a:avLst/>
          </a:prstGeom>
          <a:solidFill>
            <a:srgbClr val="ECF0F8"/>
          </a:solidFill>
          <a:ln w="57150" cap="flat" cmpd="sng">
            <a:solidFill>
              <a:srgbClr val="ECF0F8"/>
            </a:solidFill>
            <a:prstDash val="solid"/>
            <a:miter lim="800000"/>
            <a:headEnd type="none" w="sm" len="sm"/>
            <a:tailEnd type="none" w="sm" len="sm"/>
          </a:ln>
        </p:spPr>
        <p:txBody>
          <a:bodyPr spcFirstLastPara="1" wrap="square" lIns="91425" tIns="45700" rIns="91425" bIns="45700" anchor="ctr" anchorCtr="0">
            <a:noAutofit/>
          </a:bodyPr>
          <a:lstStyle/>
          <a:p>
            <a:pPr marR="0" lvl="0" algn="ctr" defTabSz="914400" eaLnBrk="1" fontAlgn="auto" latinLnBrk="0" hangingPunct="1">
              <a:lnSpc>
                <a:spcPct val="100000"/>
              </a:lnSpc>
              <a:spcBef>
                <a:spcPts val="0"/>
              </a:spcBef>
              <a:spcAft>
                <a:spcPts val="0"/>
              </a:spcAft>
              <a:buClr>
                <a:srgbClr val="000000"/>
              </a:buClr>
              <a:buSzTx/>
              <a:tabLst/>
              <a:defRPr/>
            </a:pPr>
            <a:r>
              <a:rPr lang="en-US" sz="1600" kern="0" dirty="0">
                <a:solidFill>
                  <a:srgbClr val="000000"/>
                </a:solidFill>
                <a:cs typeface="Arial"/>
                <a:sym typeface="Arial"/>
              </a:rPr>
              <a:t>Performed cross-validation, train-test split and hyperparameter adjustment to reduce overfitting.</a:t>
            </a:r>
          </a:p>
        </p:txBody>
      </p:sp>
      <p:sp>
        <p:nvSpPr>
          <p:cNvPr id="15" name="Isosceles Triangle 14">
            <a:extLst>
              <a:ext uri="{FF2B5EF4-FFF2-40B4-BE49-F238E27FC236}">
                <a16:creationId xmlns:a16="http://schemas.microsoft.com/office/drawing/2014/main" id="{778BAD58-88E8-5A4E-5A0E-023D2A4AC7CE}"/>
              </a:ext>
            </a:extLst>
          </p:cNvPr>
          <p:cNvSpPr/>
          <p:nvPr/>
        </p:nvSpPr>
        <p:spPr>
          <a:xfrm rot="10800000">
            <a:off x="3130316" y="4052287"/>
            <a:ext cx="197916" cy="18144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8" name="Isosceles Triangle 17">
            <a:extLst>
              <a:ext uri="{FF2B5EF4-FFF2-40B4-BE49-F238E27FC236}">
                <a16:creationId xmlns:a16="http://schemas.microsoft.com/office/drawing/2014/main" id="{00F96A58-2E40-30CC-5F73-2BA6528A7F6F}"/>
              </a:ext>
            </a:extLst>
          </p:cNvPr>
          <p:cNvSpPr/>
          <p:nvPr/>
        </p:nvSpPr>
        <p:spPr>
          <a:xfrm rot="10800000">
            <a:off x="3137746" y="5255581"/>
            <a:ext cx="197916" cy="18144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Google Shape;617;p52">
            <a:extLst>
              <a:ext uri="{FF2B5EF4-FFF2-40B4-BE49-F238E27FC236}">
                <a16:creationId xmlns:a16="http://schemas.microsoft.com/office/drawing/2014/main" id="{43289370-757B-0628-645B-59E15DDADC41}"/>
              </a:ext>
            </a:extLst>
          </p:cNvPr>
          <p:cNvSpPr/>
          <p:nvPr/>
        </p:nvSpPr>
        <p:spPr>
          <a:xfrm>
            <a:off x="780045" y="2784186"/>
            <a:ext cx="2789470" cy="1101551"/>
          </a:xfrm>
          <a:prstGeom prst="rect">
            <a:avLst/>
          </a:prstGeom>
          <a:noFill/>
          <a:ln>
            <a:noFill/>
          </a:ln>
        </p:spPr>
        <p:txBody>
          <a:bodyPr spcFirstLastPara="1" wrap="square" lIns="91425" tIns="45700" rIns="91425" bIns="45700" anchor="t" anchorCtr="0">
            <a:noAutofit/>
          </a:bodyPr>
          <a:lstStyle/>
          <a:p>
            <a:pPr marL="285750" lvl="0" indent="-285750">
              <a:buFont typeface="Arial" panose="020B0604020202020204" pitchFamily="34" charset="0"/>
              <a:buChar char="•"/>
            </a:pPr>
            <a:r>
              <a:rPr lang="en-US" sz="1600" b="0" i="0" dirty="0">
                <a:solidFill>
                  <a:srgbClr val="333333"/>
                </a:solidFill>
                <a:effectLst/>
              </a:rPr>
              <a:t>Decision Tree</a:t>
            </a:r>
          </a:p>
          <a:p>
            <a:pPr marL="285750" lvl="0" indent="-285750">
              <a:buFont typeface="Arial" panose="020B0604020202020204" pitchFamily="34" charset="0"/>
              <a:buChar char="•"/>
            </a:pPr>
            <a:r>
              <a:rPr lang="en-US" sz="1600" dirty="0">
                <a:solidFill>
                  <a:srgbClr val="333333"/>
                </a:solidFill>
              </a:rPr>
              <a:t>Bagging Algorithm</a:t>
            </a:r>
          </a:p>
          <a:p>
            <a:pPr marL="285750" lvl="0" indent="-285750">
              <a:buFont typeface="Arial" panose="020B0604020202020204" pitchFamily="34" charset="0"/>
              <a:buChar char="•"/>
            </a:pPr>
            <a:r>
              <a:rPr lang="en-US" sz="1600" b="0" i="0" dirty="0">
                <a:solidFill>
                  <a:srgbClr val="333333"/>
                </a:solidFill>
                <a:effectLst/>
              </a:rPr>
              <a:t>Support Ve</a:t>
            </a:r>
            <a:r>
              <a:rPr lang="en-US" sz="1600" dirty="0">
                <a:solidFill>
                  <a:srgbClr val="333333"/>
                </a:solidFill>
              </a:rPr>
              <a:t>ndor Machine</a:t>
            </a:r>
          </a:p>
          <a:p>
            <a:pPr marL="285750" lvl="0" indent="-285750">
              <a:buFont typeface="Arial" panose="020B0604020202020204" pitchFamily="34" charset="0"/>
              <a:buChar char="•"/>
            </a:pPr>
            <a:r>
              <a:rPr lang="en-US" sz="1600" b="0" i="0" dirty="0">
                <a:solidFill>
                  <a:srgbClr val="333333"/>
                </a:solidFill>
                <a:effectLst/>
              </a:rPr>
              <a:t>Random Forest</a:t>
            </a:r>
          </a:p>
        </p:txBody>
      </p:sp>
      <p:sp>
        <p:nvSpPr>
          <p:cNvPr id="4" name="Google Shape;617;p52">
            <a:extLst>
              <a:ext uri="{FF2B5EF4-FFF2-40B4-BE49-F238E27FC236}">
                <a16:creationId xmlns:a16="http://schemas.microsoft.com/office/drawing/2014/main" id="{0A4A6D0A-1BC4-A240-38D4-6BD8F609939F}"/>
              </a:ext>
            </a:extLst>
          </p:cNvPr>
          <p:cNvSpPr/>
          <p:nvPr/>
        </p:nvSpPr>
        <p:spPr>
          <a:xfrm>
            <a:off x="3470553" y="2792895"/>
            <a:ext cx="2256496" cy="1101550"/>
          </a:xfrm>
          <a:prstGeom prst="rect">
            <a:avLst/>
          </a:prstGeom>
          <a:noFill/>
          <a:ln>
            <a:noFill/>
          </a:ln>
        </p:spPr>
        <p:txBody>
          <a:bodyPr spcFirstLastPara="1" wrap="square" lIns="91425" tIns="45700" rIns="91425" bIns="45700" anchor="t" anchorCtr="0">
            <a:noAutofit/>
          </a:bodyPr>
          <a:lstStyle/>
          <a:p>
            <a:pPr marL="285750" lvl="0" indent="-285750">
              <a:buFont typeface="Arial" panose="020B0604020202020204" pitchFamily="34" charset="0"/>
              <a:buChar char="•"/>
            </a:pPr>
            <a:r>
              <a:rPr lang="en-US" sz="1600" b="0" i="0" dirty="0">
                <a:solidFill>
                  <a:srgbClr val="333333"/>
                </a:solidFill>
                <a:effectLst/>
              </a:rPr>
              <a:t>Linear Regression</a:t>
            </a:r>
          </a:p>
          <a:p>
            <a:pPr marL="285750" lvl="0" indent="-285750">
              <a:buFont typeface="Arial" panose="020B0604020202020204" pitchFamily="34" charset="0"/>
              <a:buChar char="•"/>
            </a:pPr>
            <a:r>
              <a:rPr lang="en-US" sz="1600" dirty="0">
                <a:solidFill>
                  <a:srgbClr val="333333"/>
                </a:solidFill>
              </a:rPr>
              <a:t>Lasso Regression</a:t>
            </a:r>
          </a:p>
          <a:p>
            <a:pPr marL="285750" lvl="0" indent="-285750">
              <a:buFont typeface="Arial" panose="020B0604020202020204" pitchFamily="34" charset="0"/>
              <a:buChar char="•"/>
            </a:pPr>
            <a:r>
              <a:rPr lang="en-US" sz="1600" b="0" i="0" dirty="0">
                <a:solidFill>
                  <a:srgbClr val="333333"/>
                </a:solidFill>
                <a:effectLst/>
              </a:rPr>
              <a:t>Ridge Regression</a:t>
            </a:r>
            <a:endParaRPr lang="en-US" sz="1600" dirty="0">
              <a:solidFill>
                <a:srgbClr val="333333"/>
              </a:solidFill>
            </a:endParaRPr>
          </a:p>
        </p:txBody>
      </p:sp>
      <p:pic>
        <p:nvPicPr>
          <p:cNvPr id="19" name="Picture 18">
            <a:extLst>
              <a:ext uri="{FF2B5EF4-FFF2-40B4-BE49-F238E27FC236}">
                <a16:creationId xmlns:a16="http://schemas.microsoft.com/office/drawing/2014/main" id="{702AD2AF-9DCE-8364-F877-C912C8E09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1405" y="1502368"/>
            <a:ext cx="5619820" cy="3192480"/>
          </a:xfrm>
          <a:prstGeom prst="rect">
            <a:avLst/>
          </a:prstGeom>
        </p:spPr>
      </p:pic>
    </p:spTree>
    <p:extLst>
      <p:ext uri="{BB962C8B-B14F-4D97-AF65-F5344CB8AC3E}">
        <p14:creationId xmlns:p14="http://schemas.microsoft.com/office/powerpoint/2010/main" val="3034579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B9F0B2-CA37-FF72-B7D8-BE06A5F0F373}"/>
              </a:ext>
            </a:extLst>
          </p:cNvPr>
          <p:cNvSpPr/>
          <p:nvPr/>
        </p:nvSpPr>
        <p:spPr>
          <a:xfrm>
            <a:off x="609600" y="928963"/>
            <a:ext cx="10246648" cy="45719"/>
          </a:xfrm>
          <a:prstGeom prst="rect">
            <a:avLst/>
          </a:prstGeom>
          <a:solidFill>
            <a:srgbClr val="3E4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Rectangle 15">
            <a:extLst>
              <a:ext uri="{FF2B5EF4-FFF2-40B4-BE49-F238E27FC236}">
                <a16:creationId xmlns:a16="http://schemas.microsoft.com/office/drawing/2014/main" id="{FB6F43D6-6DA6-4235-41B8-0802FFF990AC}"/>
              </a:ext>
            </a:extLst>
          </p:cNvPr>
          <p:cNvSpPr/>
          <p:nvPr/>
        </p:nvSpPr>
        <p:spPr>
          <a:xfrm>
            <a:off x="10856248" y="929243"/>
            <a:ext cx="726152"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Google Shape;613;p52">
            <a:extLst>
              <a:ext uri="{FF2B5EF4-FFF2-40B4-BE49-F238E27FC236}">
                <a16:creationId xmlns:a16="http://schemas.microsoft.com/office/drawing/2014/main" id="{9FFF17F6-5A4A-1B9D-DA5F-133ED9302EE9}"/>
              </a:ext>
            </a:extLst>
          </p:cNvPr>
          <p:cNvSpPr txBox="1">
            <a:spLocks/>
          </p:cNvSpPr>
          <p:nvPr/>
        </p:nvSpPr>
        <p:spPr>
          <a:xfrm>
            <a:off x="609600" y="356616"/>
            <a:ext cx="10787270"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4000" b="1" i="0" u="none" strike="noStrike" kern="0" cap="none" spc="0" normalizeH="0" baseline="0" noProof="0" dirty="0">
                <a:ln>
                  <a:noFill/>
                </a:ln>
                <a:solidFill>
                  <a:srgbClr val="3E4095"/>
                </a:solidFill>
                <a:effectLst/>
                <a:uLnTx/>
                <a:uFillTx/>
                <a:latin typeface="Arial"/>
                <a:cs typeface="Arial"/>
                <a:sym typeface="Arial"/>
              </a:rPr>
              <a:t>Experiment &amp; Results </a:t>
            </a:r>
            <a:r>
              <a:rPr kumimoji="0" lang="en-MY" sz="1600" b="1" i="0" u="none" strike="noStrike" kern="0" cap="none" spc="0" normalizeH="0" baseline="0" noProof="0" dirty="0">
                <a:ln>
                  <a:noFill/>
                </a:ln>
                <a:solidFill>
                  <a:srgbClr val="3E4095"/>
                </a:solidFill>
                <a:effectLst/>
                <a:uLnTx/>
                <a:uFillTx/>
                <a:latin typeface="Arial"/>
                <a:cs typeface="Arial"/>
                <a:sym typeface="Arial"/>
              </a:rPr>
              <a:t>(3/3)</a:t>
            </a:r>
            <a:endParaRPr kumimoji="0" lang="en-MY" sz="4000" b="1" i="0" u="none" strike="noStrike" kern="0" cap="none" spc="0" normalizeH="0" baseline="0" noProof="0" dirty="0">
              <a:ln>
                <a:noFill/>
              </a:ln>
              <a:solidFill>
                <a:srgbClr val="3E4095"/>
              </a:solidFill>
              <a:effectLst/>
              <a:uLnTx/>
              <a:uFillTx/>
              <a:latin typeface="Arial"/>
              <a:cs typeface="Arial"/>
              <a:sym typeface="Arial"/>
            </a:endParaRPr>
          </a:p>
        </p:txBody>
      </p:sp>
      <p:sp>
        <p:nvSpPr>
          <p:cNvPr id="2" name="Google Shape;617;p52">
            <a:extLst>
              <a:ext uri="{FF2B5EF4-FFF2-40B4-BE49-F238E27FC236}">
                <a16:creationId xmlns:a16="http://schemas.microsoft.com/office/drawing/2014/main" id="{D14D9C7F-152E-4D70-CDB4-86441CE499D3}"/>
              </a:ext>
            </a:extLst>
          </p:cNvPr>
          <p:cNvSpPr/>
          <p:nvPr/>
        </p:nvSpPr>
        <p:spPr>
          <a:xfrm>
            <a:off x="609600" y="1005144"/>
            <a:ext cx="10972800" cy="533599"/>
          </a:xfrm>
          <a:prstGeom prst="rect">
            <a:avLst/>
          </a:prstGeom>
          <a:noFill/>
          <a:ln>
            <a:noFill/>
          </a:ln>
        </p:spPr>
        <p:txBody>
          <a:bodyPr spcFirstLastPara="1" wrap="square" lIns="91425" tIns="45700" rIns="91425" bIns="45700" anchor="ctr" anchorCtr="0">
            <a:noAutofit/>
          </a:bodyPr>
          <a:lstStyle/>
          <a:p>
            <a:pPr lvl="0"/>
            <a:r>
              <a:rPr lang="en-US" sz="2000" b="0" i="0" dirty="0">
                <a:solidFill>
                  <a:srgbClr val="333333"/>
                </a:solidFill>
                <a:effectLst/>
              </a:rPr>
              <a:t>Explored various recommendation techniques and evaluate each model performance.</a:t>
            </a:r>
          </a:p>
        </p:txBody>
      </p:sp>
      <p:grpSp>
        <p:nvGrpSpPr>
          <p:cNvPr id="5" name="Google Shape;277;p26">
            <a:extLst>
              <a:ext uri="{FF2B5EF4-FFF2-40B4-BE49-F238E27FC236}">
                <a16:creationId xmlns:a16="http://schemas.microsoft.com/office/drawing/2014/main" id="{EB9EA6C7-07C7-FE58-F8D7-BE83BB31720B}"/>
              </a:ext>
            </a:extLst>
          </p:cNvPr>
          <p:cNvGrpSpPr/>
          <p:nvPr/>
        </p:nvGrpSpPr>
        <p:grpSpPr>
          <a:xfrm>
            <a:off x="620231" y="1552725"/>
            <a:ext cx="5217041" cy="619136"/>
            <a:chOff x="4306843" y="1275655"/>
            <a:chExt cx="4464737" cy="983592"/>
          </a:xfrm>
        </p:grpSpPr>
        <p:sp>
          <p:nvSpPr>
            <p:cNvPr id="6" name="Google Shape;278;p26">
              <a:extLst>
                <a:ext uri="{FF2B5EF4-FFF2-40B4-BE49-F238E27FC236}">
                  <a16:creationId xmlns:a16="http://schemas.microsoft.com/office/drawing/2014/main" id="{8CD28AA6-4698-D8F4-1233-DD00ED2415F7}"/>
                </a:ext>
              </a:extLst>
            </p:cNvPr>
            <p:cNvSpPr/>
            <p:nvPr/>
          </p:nvSpPr>
          <p:spPr>
            <a:xfrm>
              <a:off x="4343401" y="1344832"/>
              <a:ext cx="4428179" cy="914415"/>
            </a:xfrm>
            <a:prstGeom prst="rect">
              <a:avLst/>
            </a:prstGeom>
            <a:solidFill>
              <a:srgbClr val="3E4095"/>
            </a:solidFill>
            <a:ln w="57150" cap="flat" cmpd="sng">
              <a:solidFill>
                <a:srgbClr val="3E40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MY" sz="2000" b="1" i="0" u="none" strike="noStrike" kern="0" cap="none" spc="0" normalizeH="0" baseline="0" noProof="0" dirty="0">
                  <a:ln>
                    <a:noFill/>
                  </a:ln>
                  <a:solidFill>
                    <a:srgbClr val="FFFFFF"/>
                  </a:solidFill>
                  <a:effectLst/>
                  <a:uLnTx/>
                  <a:uFillTx/>
                  <a:ea typeface="Arial"/>
                  <a:cs typeface="Arial"/>
                  <a:sym typeface="Arial"/>
                </a:rPr>
                <a:t>Item-based Collaborative Filtering</a:t>
              </a:r>
              <a:endParaRPr kumimoji="0" sz="2000" b="0" i="0" u="none" strike="noStrike" kern="0" cap="none" spc="0" normalizeH="0" baseline="0" noProof="0" dirty="0">
                <a:ln>
                  <a:noFill/>
                </a:ln>
                <a:solidFill>
                  <a:srgbClr val="000000"/>
                </a:solidFill>
                <a:effectLst/>
                <a:uLnTx/>
                <a:uFillTx/>
                <a:cs typeface="Arial"/>
                <a:sym typeface="Arial"/>
              </a:endParaRPr>
            </a:p>
          </p:txBody>
        </p:sp>
        <p:sp>
          <p:nvSpPr>
            <p:cNvPr id="7" name="Google Shape;279;p26">
              <a:extLst>
                <a:ext uri="{FF2B5EF4-FFF2-40B4-BE49-F238E27FC236}">
                  <a16:creationId xmlns:a16="http://schemas.microsoft.com/office/drawing/2014/main" id="{62F1FEEA-8EB5-9134-8E4F-0EE7B3DB7C57}"/>
                </a:ext>
              </a:extLst>
            </p:cNvPr>
            <p:cNvSpPr/>
            <p:nvPr/>
          </p:nvSpPr>
          <p:spPr>
            <a:xfrm rot="5400000">
              <a:off x="4282104" y="1300394"/>
              <a:ext cx="480094" cy="430616"/>
            </a:xfrm>
            <a:prstGeom prst="rtTriangle">
              <a:avLst/>
            </a:prstGeom>
            <a:solidFill>
              <a:srgbClr val="ED3237"/>
            </a:solid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sp>
        <p:nvSpPr>
          <p:cNvPr id="8" name="Google Shape;278;p26">
            <a:extLst>
              <a:ext uri="{FF2B5EF4-FFF2-40B4-BE49-F238E27FC236}">
                <a16:creationId xmlns:a16="http://schemas.microsoft.com/office/drawing/2014/main" id="{444FA555-594F-341F-F83F-90315D330018}"/>
              </a:ext>
            </a:extLst>
          </p:cNvPr>
          <p:cNvSpPr/>
          <p:nvPr/>
        </p:nvSpPr>
        <p:spPr>
          <a:xfrm>
            <a:off x="6095999" y="4012042"/>
            <a:ext cx="5615473" cy="2083957"/>
          </a:xfrm>
          <a:prstGeom prst="rect">
            <a:avLst/>
          </a:prstGeom>
          <a:noFill/>
          <a:ln w="57150" cap="flat" cmpd="sng">
            <a:solidFill>
              <a:srgbClr val="ECF0F8"/>
            </a:solidFill>
            <a:prstDash val="solid"/>
            <a:miter lim="800000"/>
            <a:headEnd type="none" w="sm" len="sm"/>
            <a:tailEnd type="none" w="sm" len="sm"/>
          </a:ln>
        </p:spPr>
        <p:txBody>
          <a:bodyPr spcFirstLastPara="1" wrap="square" lIns="91425" tIns="45700" rIns="91425" bIns="45700" anchor="ctr" anchorCtr="0">
            <a:noAutofit/>
          </a:bodyPr>
          <a:lstStyle/>
          <a:p>
            <a:pPr marR="0" lvl="0" algn="ctr" defTabSz="914400" eaLnBrk="1" fontAlgn="auto" latinLnBrk="0" hangingPunct="1">
              <a:lnSpc>
                <a:spcPct val="100000"/>
              </a:lnSpc>
              <a:spcBef>
                <a:spcPts val="0"/>
              </a:spcBef>
              <a:spcAft>
                <a:spcPts val="0"/>
              </a:spcAft>
              <a:buClr>
                <a:srgbClr val="000000"/>
              </a:buClr>
              <a:buSzTx/>
              <a:tabLst/>
              <a:defRPr/>
            </a:pPr>
            <a:r>
              <a:rPr kumimoji="0" lang="en-US" sz="1600" b="0" i="0" u="sng" strike="noStrike" kern="0" cap="none" spc="0" normalizeH="0" baseline="0" noProof="0" dirty="0">
                <a:ln>
                  <a:noFill/>
                </a:ln>
                <a:solidFill>
                  <a:srgbClr val="000000"/>
                </a:solidFill>
                <a:effectLst/>
                <a:uLnTx/>
                <a:uFillTx/>
                <a:cs typeface="Arial"/>
                <a:sym typeface="Arial"/>
              </a:rPr>
              <a:t>Result: </a:t>
            </a:r>
          </a:p>
          <a:p>
            <a:pPr lvl="0" algn="ctr">
              <a:buClr>
                <a:srgbClr val="000000"/>
              </a:buClr>
              <a:defRPr/>
            </a:pPr>
            <a:r>
              <a:rPr lang="en-US" sz="1600" kern="0" dirty="0">
                <a:solidFill>
                  <a:srgbClr val="000000"/>
                </a:solidFill>
                <a:cs typeface="Arial"/>
                <a:sym typeface="Arial"/>
              </a:rPr>
              <a:t>Overall results look promising. Mean </a:t>
            </a:r>
            <a:r>
              <a:rPr kumimoji="0" lang="en-US" sz="1600" i="0" u="none" strike="noStrike" kern="0" cap="none" spc="0" normalizeH="0" baseline="0" noProof="0" dirty="0">
                <a:ln>
                  <a:noFill/>
                </a:ln>
                <a:solidFill>
                  <a:srgbClr val="000000"/>
                </a:solidFill>
                <a:effectLst/>
                <a:uLnTx/>
                <a:uFillTx/>
                <a:cs typeface="Arial"/>
                <a:sym typeface="Arial"/>
              </a:rPr>
              <a:t>RMSE and MAE are relatively good. There is still some variation between the folds. This suggests that the recommendation system is not yet fully converged. Suggest to use a larger dataset, and hybrid approach for further improvement</a:t>
            </a:r>
            <a:r>
              <a:rPr kumimoji="0" lang="en-US" sz="1600" b="1" i="0" u="none" strike="noStrike" kern="0" cap="none" spc="0" normalizeH="0" baseline="0" noProof="0" dirty="0">
                <a:ln>
                  <a:noFill/>
                </a:ln>
                <a:solidFill>
                  <a:srgbClr val="000000"/>
                </a:solidFill>
                <a:effectLst/>
                <a:uLnTx/>
                <a:uFillTx/>
                <a:cs typeface="Arial"/>
                <a:sym typeface="Arial"/>
              </a:rPr>
              <a:t>. </a:t>
            </a:r>
          </a:p>
        </p:txBody>
      </p:sp>
      <p:sp>
        <p:nvSpPr>
          <p:cNvPr id="10" name="Google Shape;278;p26">
            <a:extLst>
              <a:ext uri="{FF2B5EF4-FFF2-40B4-BE49-F238E27FC236}">
                <a16:creationId xmlns:a16="http://schemas.microsoft.com/office/drawing/2014/main" id="{F4696DEB-FED0-5621-04CD-EB47298F1953}"/>
              </a:ext>
            </a:extLst>
          </p:cNvPr>
          <p:cNvSpPr/>
          <p:nvPr/>
        </p:nvSpPr>
        <p:spPr>
          <a:xfrm>
            <a:off x="658125" y="2450585"/>
            <a:ext cx="5186574" cy="841256"/>
          </a:xfrm>
          <a:prstGeom prst="rect">
            <a:avLst/>
          </a:prstGeom>
          <a:solidFill>
            <a:srgbClr val="ECF0F8"/>
          </a:solidFill>
          <a:ln w="57150" cap="flat" cmpd="sng">
            <a:solidFill>
              <a:srgbClr val="ECF0F8"/>
            </a:solidFill>
            <a:prstDash val="solid"/>
            <a:miter lim="800000"/>
            <a:headEnd type="none" w="sm" len="sm"/>
            <a:tailEnd type="none" w="sm" len="sm"/>
          </a:ln>
        </p:spPr>
        <p:txBody>
          <a:bodyPr spcFirstLastPara="1" wrap="square" lIns="91425" tIns="45700" rIns="91425" bIns="45700" anchor="ctr" anchorCtr="0">
            <a:noAutofit/>
          </a:bodyPr>
          <a:lstStyle/>
          <a:p>
            <a:pPr marR="0" lvl="0" algn="ctr" defTabSz="914400" eaLnBrk="1" fontAlgn="auto" latinLnBrk="0" hangingPunct="1">
              <a:lnSpc>
                <a:spcPct val="100000"/>
              </a:lnSpc>
              <a:spcBef>
                <a:spcPts val="0"/>
              </a:spcBef>
              <a:spcAft>
                <a:spcPts val="0"/>
              </a:spcAft>
              <a:buClr>
                <a:srgbClr val="000000"/>
              </a:buClr>
              <a:buSzTx/>
              <a:tabLst/>
              <a:defRPr/>
            </a:pPr>
            <a:r>
              <a:rPr lang="en-US" sz="1600" kern="0" dirty="0">
                <a:solidFill>
                  <a:srgbClr val="000000"/>
                </a:solidFill>
                <a:cs typeface="Arial"/>
                <a:sym typeface="Arial"/>
              </a:rPr>
              <a:t>Employed KNN (k-nearest neighbors) algorithm.</a:t>
            </a:r>
          </a:p>
        </p:txBody>
      </p:sp>
      <p:sp>
        <p:nvSpPr>
          <p:cNvPr id="11" name="Google Shape;278;p26">
            <a:extLst>
              <a:ext uri="{FF2B5EF4-FFF2-40B4-BE49-F238E27FC236}">
                <a16:creationId xmlns:a16="http://schemas.microsoft.com/office/drawing/2014/main" id="{7044B502-1C6D-1F0F-C235-4068DAD60A3A}"/>
              </a:ext>
            </a:extLst>
          </p:cNvPr>
          <p:cNvSpPr/>
          <p:nvPr/>
        </p:nvSpPr>
        <p:spPr>
          <a:xfrm>
            <a:off x="650698" y="3834926"/>
            <a:ext cx="5186574" cy="773431"/>
          </a:xfrm>
          <a:prstGeom prst="rect">
            <a:avLst/>
          </a:prstGeom>
          <a:solidFill>
            <a:srgbClr val="ECF0F8"/>
          </a:solidFill>
          <a:ln w="57150" cap="flat" cmpd="sng">
            <a:solidFill>
              <a:srgbClr val="ECF0F8"/>
            </a:solidFill>
            <a:prstDash val="solid"/>
            <a:miter lim="800000"/>
            <a:headEnd type="none" w="sm" len="sm"/>
            <a:tailEnd type="none" w="sm" len="sm"/>
          </a:ln>
        </p:spPr>
        <p:txBody>
          <a:bodyPr spcFirstLastPara="1" wrap="square" lIns="91425" tIns="45700" rIns="91425" bIns="45700" anchor="ctr" anchorCtr="0">
            <a:noAutofit/>
          </a:bodyPr>
          <a:lstStyle/>
          <a:p>
            <a:pPr marR="0" lvl="0" algn="ctr" defTabSz="914400" eaLnBrk="1" fontAlgn="auto" latinLnBrk="0" hangingPunct="1">
              <a:lnSpc>
                <a:spcPct val="100000"/>
              </a:lnSpc>
              <a:spcBef>
                <a:spcPts val="0"/>
              </a:spcBef>
              <a:spcAft>
                <a:spcPts val="0"/>
              </a:spcAft>
              <a:buClr>
                <a:srgbClr val="000000"/>
              </a:buClr>
              <a:buSzTx/>
              <a:tabLst/>
              <a:defRPr/>
            </a:pPr>
            <a:r>
              <a:rPr lang="en-US" sz="1600" kern="0" dirty="0">
                <a:solidFill>
                  <a:srgbClr val="000000"/>
                </a:solidFill>
                <a:cs typeface="Arial"/>
                <a:sym typeface="Arial"/>
              </a:rPr>
              <a:t>Performed cross-validation with 5 folds.</a:t>
            </a:r>
          </a:p>
        </p:txBody>
      </p:sp>
      <p:sp>
        <p:nvSpPr>
          <p:cNvPr id="12" name="Google Shape;278;p26">
            <a:extLst>
              <a:ext uri="{FF2B5EF4-FFF2-40B4-BE49-F238E27FC236}">
                <a16:creationId xmlns:a16="http://schemas.microsoft.com/office/drawing/2014/main" id="{B11C9669-02EC-44C6-1D5A-988DBA1C00DA}"/>
              </a:ext>
            </a:extLst>
          </p:cNvPr>
          <p:cNvSpPr/>
          <p:nvPr/>
        </p:nvSpPr>
        <p:spPr>
          <a:xfrm>
            <a:off x="643268" y="5184751"/>
            <a:ext cx="5194004" cy="911248"/>
          </a:xfrm>
          <a:prstGeom prst="rect">
            <a:avLst/>
          </a:prstGeom>
          <a:solidFill>
            <a:srgbClr val="ECF0F8"/>
          </a:solidFill>
          <a:ln w="57150" cap="flat" cmpd="sng">
            <a:solidFill>
              <a:srgbClr val="ECF0F8"/>
            </a:solidFill>
            <a:prstDash val="solid"/>
            <a:miter lim="800000"/>
            <a:headEnd type="none" w="sm" len="sm"/>
            <a:tailEnd type="none" w="sm" len="sm"/>
          </a:ln>
        </p:spPr>
        <p:txBody>
          <a:bodyPr spcFirstLastPara="1" wrap="square" lIns="91425" tIns="45700" rIns="91425" bIns="45700" anchor="ctr" anchorCtr="0">
            <a:noAutofit/>
          </a:bodyPr>
          <a:lstStyle/>
          <a:p>
            <a:pPr marR="0" lvl="0" algn="ctr" defTabSz="914400" eaLnBrk="1" fontAlgn="auto" latinLnBrk="0" hangingPunct="1">
              <a:lnSpc>
                <a:spcPct val="100000"/>
              </a:lnSpc>
              <a:spcBef>
                <a:spcPts val="0"/>
              </a:spcBef>
              <a:spcAft>
                <a:spcPts val="0"/>
              </a:spcAft>
              <a:buClr>
                <a:srgbClr val="000000"/>
              </a:buClr>
              <a:buSzTx/>
              <a:tabLst/>
              <a:defRPr/>
            </a:pPr>
            <a:r>
              <a:rPr lang="en-US" sz="1600" kern="0" dirty="0">
                <a:solidFill>
                  <a:srgbClr val="000000"/>
                </a:solidFill>
                <a:cs typeface="Arial"/>
                <a:sym typeface="Arial"/>
              </a:rPr>
              <a:t>Evaluate model performance using Root Mean Squared Error (RMSE) and Mean Absolute Error (MAE)</a:t>
            </a:r>
          </a:p>
        </p:txBody>
      </p:sp>
      <p:sp>
        <p:nvSpPr>
          <p:cNvPr id="15" name="Isosceles Triangle 14">
            <a:extLst>
              <a:ext uri="{FF2B5EF4-FFF2-40B4-BE49-F238E27FC236}">
                <a16:creationId xmlns:a16="http://schemas.microsoft.com/office/drawing/2014/main" id="{778BAD58-88E8-5A4E-5A0E-023D2A4AC7CE}"/>
              </a:ext>
            </a:extLst>
          </p:cNvPr>
          <p:cNvSpPr/>
          <p:nvPr/>
        </p:nvSpPr>
        <p:spPr>
          <a:xfrm rot="10800000">
            <a:off x="3151152" y="3489792"/>
            <a:ext cx="197916" cy="18144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8" name="Isosceles Triangle 17">
            <a:extLst>
              <a:ext uri="{FF2B5EF4-FFF2-40B4-BE49-F238E27FC236}">
                <a16:creationId xmlns:a16="http://schemas.microsoft.com/office/drawing/2014/main" id="{00F96A58-2E40-30CC-5F73-2BA6528A7F6F}"/>
              </a:ext>
            </a:extLst>
          </p:cNvPr>
          <p:cNvSpPr/>
          <p:nvPr/>
        </p:nvSpPr>
        <p:spPr>
          <a:xfrm rot="10800000">
            <a:off x="3151152" y="4813238"/>
            <a:ext cx="197916" cy="18144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9" name="Picture 8">
            <a:extLst>
              <a:ext uri="{FF2B5EF4-FFF2-40B4-BE49-F238E27FC236}">
                <a16:creationId xmlns:a16="http://schemas.microsoft.com/office/drawing/2014/main" id="{D0BB9759-1108-120C-291C-8DC1A7D31EFD}"/>
              </a:ext>
            </a:extLst>
          </p:cNvPr>
          <p:cNvPicPr>
            <a:picLocks noChangeAspect="1"/>
          </p:cNvPicPr>
          <p:nvPr/>
        </p:nvPicPr>
        <p:blipFill rotWithShape="1">
          <a:blip r:embed="rId2">
            <a:extLst>
              <a:ext uri="{28A0092B-C50C-407E-A947-70E740481C1C}">
                <a14:useLocalDpi xmlns:a14="http://schemas.microsoft.com/office/drawing/2010/main" val="0"/>
              </a:ext>
            </a:extLst>
          </a:blip>
          <a:srcRect l="2407" r="1768"/>
          <a:stretch/>
        </p:blipFill>
        <p:spPr>
          <a:xfrm>
            <a:off x="6016067" y="1538743"/>
            <a:ext cx="5695406" cy="2436495"/>
          </a:xfrm>
          <a:prstGeom prst="rect">
            <a:avLst/>
          </a:prstGeom>
        </p:spPr>
      </p:pic>
    </p:spTree>
    <p:extLst>
      <p:ext uri="{BB962C8B-B14F-4D97-AF65-F5344CB8AC3E}">
        <p14:creationId xmlns:p14="http://schemas.microsoft.com/office/powerpoint/2010/main" val="3270237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B9F0B2-CA37-FF72-B7D8-BE06A5F0F373}"/>
              </a:ext>
            </a:extLst>
          </p:cNvPr>
          <p:cNvSpPr/>
          <p:nvPr/>
        </p:nvSpPr>
        <p:spPr>
          <a:xfrm>
            <a:off x="609600" y="928963"/>
            <a:ext cx="10246648" cy="45719"/>
          </a:xfrm>
          <a:prstGeom prst="rect">
            <a:avLst/>
          </a:prstGeom>
          <a:solidFill>
            <a:srgbClr val="3E4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Rectangle 15">
            <a:extLst>
              <a:ext uri="{FF2B5EF4-FFF2-40B4-BE49-F238E27FC236}">
                <a16:creationId xmlns:a16="http://schemas.microsoft.com/office/drawing/2014/main" id="{FB6F43D6-6DA6-4235-41B8-0802FFF990AC}"/>
              </a:ext>
            </a:extLst>
          </p:cNvPr>
          <p:cNvSpPr/>
          <p:nvPr/>
        </p:nvSpPr>
        <p:spPr>
          <a:xfrm>
            <a:off x="10856248" y="929243"/>
            <a:ext cx="726152"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Google Shape;613;p52">
            <a:extLst>
              <a:ext uri="{FF2B5EF4-FFF2-40B4-BE49-F238E27FC236}">
                <a16:creationId xmlns:a16="http://schemas.microsoft.com/office/drawing/2014/main" id="{9FFF17F6-5A4A-1B9D-DA5F-133ED9302EE9}"/>
              </a:ext>
            </a:extLst>
          </p:cNvPr>
          <p:cNvSpPr txBox="1">
            <a:spLocks/>
          </p:cNvSpPr>
          <p:nvPr/>
        </p:nvSpPr>
        <p:spPr>
          <a:xfrm>
            <a:off x="609600" y="356616"/>
            <a:ext cx="10787270"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4000" b="1" i="0" u="none" strike="noStrike" kern="0" cap="none" spc="0" normalizeH="0" baseline="0" noProof="0" dirty="0">
                <a:ln>
                  <a:noFill/>
                </a:ln>
                <a:solidFill>
                  <a:srgbClr val="3E4095"/>
                </a:solidFill>
                <a:effectLst/>
                <a:uLnTx/>
                <a:uFillTx/>
                <a:latin typeface="Arial"/>
                <a:cs typeface="Arial"/>
                <a:sym typeface="Arial"/>
              </a:rPr>
              <a:t>Plan for Reproducible Research</a:t>
            </a:r>
          </a:p>
        </p:txBody>
      </p:sp>
      <p:grpSp>
        <p:nvGrpSpPr>
          <p:cNvPr id="3" name="Group 2">
            <a:extLst>
              <a:ext uri="{FF2B5EF4-FFF2-40B4-BE49-F238E27FC236}">
                <a16:creationId xmlns:a16="http://schemas.microsoft.com/office/drawing/2014/main" id="{1409369C-3215-C738-334C-D6DB33A7A8A6}"/>
              </a:ext>
            </a:extLst>
          </p:cNvPr>
          <p:cNvGrpSpPr/>
          <p:nvPr/>
        </p:nvGrpSpPr>
        <p:grpSpPr>
          <a:xfrm>
            <a:off x="4324539" y="1972346"/>
            <a:ext cx="3542922" cy="3542920"/>
            <a:chOff x="5908432" y="2538327"/>
            <a:chExt cx="2942763" cy="2942762"/>
          </a:xfrm>
        </p:grpSpPr>
        <p:grpSp>
          <p:nvGrpSpPr>
            <p:cNvPr id="4" name="Group 3">
              <a:extLst>
                <a:ext uri="{FF2B5EF4-FFF2-40B4-BE49-F238E27FC236}">
                  <a16:creationId xmlns:a16="http://schemas.microsoft.com/office/drawing/2014/main" id="{B54801E3-B73E-42FB-CB32-B9E73BDBE0D8}"/>
                </a:ext>
              </a:extLst>
            </p:cNvPr>
            <p:cNvGrpSpPr/>
            <p:nvPr/>
          </p:nvGrpSpPr>
          <p:grpSpPr>
            <a:xfrm>
              <a:off x="5908432" y="2681654"/>
              <a:ext cx="1731806" cy="1652953"/>
              <a:chOff x="4563208" y="3552093"/>
              <a:chExt cx="1731806" cy="1652953"/>
            </a:xfrm>
          </p:grpSpPr>
          <p:sp>
            <p:nvSpPr>
              <p:cNvPr id="15" name="Block Arc 14">
                <a:extLst>
                  <a:ext uri="{FF2B5EF4-FFF2-40B4-BE49-F238E27FC236}">
                    <a16:creationId xmlns:a16="http://schemas.microsoft.com/office/drawing/2014/main" id="{C3497000-25AF-A22E-B024-813DC6CE44B9}"/>
                  </a:ext>
                </a:extLst>
              </p:cNvPr>
              <p:cNvSpPr/>
              <p:nvPr/>
            </p:nvSpPr>
            <p:spPr>
              <a:xfrm>
                <a:off x="4563208" y="3552093"/>
                <a:ext cx="1652953" cy="1652953"/>
              </a:xfrm>
              <a:prstGeom prst="blockArc">
                <a:avLst>
                  <a:gd name="adj1" fmla="val 8112798"/>
                  <a:gd name="adj2" fmla="val 61390"/>
                  <a:gd name="adj3" fmla="val 2020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8" name="Isosceles Triangle 17">
                <a:extLst>
                  <a:ext uri="{FF2B5EF4-FFF2-40B4-BE49-F238E27FC236}">
                    <a16:creationId xmlns:a16="http://schemas.microsoft.com/office/drawing/2014/main" id="{0FFD125C-BF76-E753-72C7-E2E8AC4689CF}"/>
                  </a:ext>
                </a:extLst>
              </p:cNvPr>
              <p:cNvSpPr/>
              <p:nvPr/>
            </p:nvSpPr>
            <p:spPr>
              <a:xfrm rot="18900000">
                <a:off x="5774165" y="4118144"/>
                <a:ext cx="520849" cy="520849"/>
              </a:xfrm>
              <a:prstGeom prst="triangle">
                <a:avLst>
                  <a:gd name="adj" fmla="val 85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grpSp>
        <p:grpSp>
          <p:nvGrpSpPr>
            <p:cNvPr id="5" name="Group 4">
              <a:extLst>
                <a:ext uri="{FF2B5EF4-FFF2-40B4-BE49-F238E27FC236}">
                  <a16:creationId xmlns:a16="http://schemas.microsoft.com/office/drawing/2014/main" id="{CD22C0B8-F393-C5D0-7091-2FC4DD49F613}"/>
                </a:ext>
              </a:extLst>
            </p:cNvPr>
            <p:cNvGrpSpPr/>
            <p:nvPr/>
          </p:nvGrpSpPr>
          <p:grpSpPr>
            <a:xfrm rot="5400000">
              <a:off x="6981864" y="2577753"/>
              <a:ext cx="1731805" cy="1652953"/>
              <a:chOff x="4563209" y="3552093"/>
              <a:chExt cx="1731805" cy="1652953"/>
            </a:xfrm>
            <a:solidFill>
              <a:schemeClr val="accent2"/>
            </a:solidFill>
          </p:grpSpPr>
          <p:sp>
            <p:nvSpPr>
              <p:cNvPr id="12" name="Block Arc 11">
                <a:extLst>
                  <a:ext uri="{FF2B5EF4-FFF2-40B4-BE49-F238E27FC236}">
                    <a16:creationId xmlns:a16="http://schemas.microsoft.com/office/drawing/2014/main" id="{FAD53ED1-705B-3B8C-5B73-DE10ED44773D}"/>
                  </a:ext>
                </a:extLst>
              </p:cNvPr>
              <p:cNvSpPr/>
              <p:nvPr/>
            </p:nvSpPr>
            <p:spPr>
              <a:xfrm>
                <a:off x="4563208" y="3552093"/>
                <a:ext cx="1652953" cy="1652953"/>
              </a:xfrm>
              <a:prstGeom prst="blockArc">
                <a:avLst>
                  <a:gd name="adj1" fmla="val 8252576"/>
                  <a:gd name="adj2" fmla="val 61390"/>
                  <a:gd name="adj3" fmla="val 2020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3" name="Isosceles Triangle 12">
                <a:extLst>
                  <a:ext uri="{FF2B5EF4-FFF2-40B4-BE49-F238E27FC236}">
                    <a16:creationId xmlns:a16="http://schemas.microsoft.com/office/drawing/2014/main" id="{3BA05C42-5DD3-9820-4CD2-75523B477B16}"/>
                  </a:ext>
                </a:extLst>
              </p:cNvPr>
              <p:cNvSpPr/>
              <p:nvPr/>
            </p:nvSpPr>
            <p:spPr>
              <a:xfrm rot="18900000">
                <a:off x="5774165" y="4118144"/>
                <a:ext cx="520849" cy="520849"/>
              </a:xfrm>
              <a:prstGeom prst="triangle">
                <a:avLst>
                  <a:gd name="adj" fmla="val 8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grpSp>
        <p:grpSp>
          <p:nvGrpSpPr>
            <p:cNvPr id="6" name="Group 5">
              <a:extLst>
                <a:ext uri="{FF2B5EF4-FFF2-40B4-BE49-F238E27FC236}">
                  <a16:creationId xmlns:a16="http://schemas.microsoft.com/office/drawing/2014/main" id="{9451287C-B8F9-869F-609B-05D114028D29}"/>
                </a:ext>
              </a:extLst>
            </p:cNvPr>
            <p:cNvGrpSpPr/>
            <p:nvPr/>
          </p:nvGrpSpPr>
          <p:grpSpPr>
            <a:xfrm rot="10800000">
              <a:off x="7119389" y="3665557"/>
              <a:ext cx="1731806" cy="1652953"/>
              <a:chOff x="4563208" y="3552093"/>
              <a:chExt cx="1731806" cy="1652953"/>
            </a:xfrm>
            <a:solidFill>
              <a:schemeClr val="accent3"/>
            </a:solidFill>
          </p:grpSpPr>
          <p:sp>
            <p:nvSpPr>
              <p:cNvPr id="10" name="Block Arc 9">
                <a:extLst>
                  <a:ext uri="{FF2B5EF4-FFF2-40B4-BE49-F238E27FC236}">
                    <a16:creationId xmlns:a16="http://schemas.microsoft.com/office/drawing/2014/main" id="{910FC90B-7131-838B-B528-1C0C18393C69}"/>
                  </a:ext>
                </a:extLst>
              </p:cNvPr>
              <p:cNvSpPr/>
              <p:nvPr/>
            </p:nvSpPr>
            <p:spPr>
              <a:xfrm>
                <a:off x="4563208" y="3552093"/>
                <a:ext cx="1652953" cy="1652953"/>
              </a:xfrm>
              <a:prstGeom prst="blockArc">
                <a:avLst>
                  <a:gd name="adj1" fmla="val 8139892"/>
                  <a:gd name="adj2" fmla="val 61390"/>
                  <a:gd name="adj3" fmla="val 2020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11" name="Isosceles Triangle 10">
                <a:extLst>
                  <a:ext uri="{FF2B5EF4-FFF2-40B4-BE49-F238E27FC236}">
                    <a16:creationId xmlns:a16="http://schemas.microsoft.com/office/drawing/2014/main" id="{B0B25659-9AE0-D571-2AF5-4835FF5210CC}"/>
                  </a:ext>
                </a:extLst>
              </p:cNvPr>
              <p:cNvSpPr/>
              <p:nvPr/>
            </p:nvSpPr>
            <p:spPr>
              <a:xfrm rot="18900000">
                <a:off x="5774165" y="4118144"/>
                <a:ext cx="520849" cy="520849"/>
              </a:xfrm>
              <a:prstGeom prst="triangle">
                <a:avLst>
                  <a:gd name="adj" fmla="val 8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grpSp>
        <p:grpSp>
          <p:nvGrpSpPr>
            <p:cNvPr id="7" name="Group 6">
              <a:extLst>
                <a:ext uri="{FF2B5EF4-FFF2-40B4-BE49-F238E27FC236}">
                  <a16:creationId xmlns:a16="http://schemas.microsoft.com/office/drawing/2014/main" id="{1CD12FAC-1784-D1BF-CF98-C3D4F692B392}"/>
                </a:ext>
              </a:extLst>
            </p:cNvPr>
            <p:cNvGrpSpPr/>
            <p:nvPr/>
          </p:nvGrpSpPr>
          <p:grpSpPr>
            <a:xfrm rot="16200000">
              <a:off x="6042935" y="3788709"/>
              <a:ext cx="1731806" cy="1652953"/>
              <a:chOff x="4563208" y="3552094"/>
              <a:chExt cx="1731806" cy="1652953"/>
            </a:xfrm>
            <a:solidFill>
              <a:schemeClr val="accent4"/>
            </a:solidFill>
          </p:grpSpPr>
          <p:sp>
            <p:nvSpPr>
              <p:cNvPr id="8" name="Block Arc 7">
                <a:extLst>
                  <a:ext uri="{FF2B5EF4-FFF2-40B4-BE49-F238E27FC236}">
                    <a16:creationId xmlns:a16="http://schemas.microsoft.com/office/drawing/2014/main" id="{BB8DB82D-9ABC-B987-C931-EAAC3E8B9A9F}"/>
                  </a:ext>
                </a:extLst>
              </p:cNvPr>
              <p:cNvSpPr/>
              <p:nvPr/>
            </p:nvSpPr>
            <p:spPr>
              <a:xfrm>
                <a:off x="4563208" y="3552093"/>
                <a:ext cx="1652953" cy="1652953"/>
              </a:xfrm>
              <a:prstGeom prst="blockArc">
                <a:avLst>
                  <a:gd name="adj1" fmla="val 8165342"/>
                  <a:gd name="adj2" fmla="val 61390"/>
                  <a:gd name="adj3" fmla="val 2020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 name="Isosceles Triangle 8">
                <a:extLst>
                  <a:ext uri="{FF2B5EF4-FFF2-40B4-BE49-F238E27FC236}">
                    <a16:creationId xmlns:a16="http://schemas.microsoft.com/office/drawing/2014/main" id="{5AFF7B18-44A7-5811-275F-0F96B9D182AF}"/>
                  </a:ext>
                </a:extLst>
              </p:cNvPr>
              <p:cNvSpPr/>
              <p:nvPr/>
            </p:nvSpPr>
            <p:spPr>
              <a:xfrm rot="18900000">
                <a:off x="5774165" y="4118144"/>
                <a:ext cx="520849" cy="520849"/>
              </a:xfrm>
              <a:prstGeom prst="triangle">
                <a:avLst>
                  <a:gd name="adj" fmla="val 8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grpSp>
      </p:grpSp>
      <p:sp>
        <p:nvSpPr>
          <p:cNvPr id="20" name="Round Same Side Corner Rectangle 36">
            <a:extLst>
              <a:ext uri="{FF2B5EF4-FFF2-40B4-BE49-F238E27FC236}">
                <a16:creationId xmlns:a16="http://schemas.microsoft.com/office/drawing/2014/main" id="{4E7D4E00-BD7C-115E-097E-DB249B1232C9}"/>
              </a:ext>
            </a:extLst>
          </p:cNvPr>
          <p:cNvSpPr>
            <a:spLocks noChangeAspect="1"/>
          </p:cNvSpPr>
          <p:nvPr/>
        </p:nvSpPr>
        <p:spPr>
          <a:xfrm>
            <a:off x="6541550" y="2727686"/>
            <a:ext cx="368639" cy="291452"/>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grpSp>
        <p:nvGrpSpPr>
          <p:cNvPr id="27" name="Group 26">
            <a:extLst>
              <a:ext uri="{FF2B5EF4-FFF2-40B4-BE49-F238E27FC236}">
                <a16:creationId xmlns:a16="http://schemas.microsoft.com/office/drawing/2014/main" id="{ECFEFEE0-4566-626F-9C44-D0E5E376756A}"/>
              </a:ext>
            </a:extLst>
          </p:cNvPr>
          <p:cNvGrpSpPr/>
          <p:nvPr/>
        </p:nvGrpSpPr>
        <p:grpSpPr>
          <a:xfrm>
            <a:off x="8175469" y="4591882"/>
            <a:ext cx="2980057" cy="1283990"/>
            <a:chOff x="539552" y="2708920"/>
            <a:chExt cx="1872208" cy="1283990"/>
          </a:xfrm>
        </p:grpSpPr>
        <p:sp>
          <p:nvSpPr>
            <p:cNvPr id="28" name="Rounded Rectangle 51">
              <a:extLst>
                <a:ext uri="{FF2B5EF4-FFF2-40B4-BE49-F238E27FC236}">
                  <a16:creationId xmlns:a16="http://schemas.microsoft.com/office/drawing/2014/main" id="{FD7FA39C-81FB-7ADD-761F-95CCEC58CF3E}"/>
                </a:ext>
              </a:extLst>
            </p:cNvPr>
            <p:cNvSpPr/>
            <p:nvPr/>
          </p:nvSpPr>
          <p:spPr>
            <a:xfrm>
              <a:off x="611560" y="2708920"/>
              <a:ext cx="1728192" cy="379785"/>
            </a:xfrm>
            <a:prstGeom prst="roundRect">
              <a:avLst>
                <a:gd name="adj" fmla="val 50000"/>
              </a:avLst>
            </a:prstGeom>
            <a:solidFill>
              <a:srgbClr val="5072C4"/>
            </a:solidFill>
            <a:ln w="44450">
              <a:solidFill>
                <a:srgbClr val="50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29" name="TextBox 28">
              <a:extLst>
                <a:ext uri="{FF2B5EF4-FFF2-40B4-BE49-F238E27FC236}">
                  <a16:creationId xmlns:a16="http://schemas.microsoft.com/office/drawing/2014/main" id="{AF58267B-227E-3D97-6D18-BB33FC31DB2D}"/>
                </a:ext>
              </a:extLst>
            </p:cNvPr>
            <p:cNvSpPr txBox="1"/>
            <p:nvPr/>
          </p:nvSpPr>
          <p:spPr>
            <a:xfrm>
              <a:off x="539552" y="3161913"/>
              <a:ext cx="1872208" cy="83099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ko-KR" sz="1200" dirty="0">
                  <a:solidFill>
                    <a:prstClr val="black">
                      <a:lumMod val="75000"/>
                      <a:lumOff val="25000"/>
                    </a:prstClr>
                  </a:solidFill>
                  <a:latin typeface="Arial"/>
                  <a:cs typeface="Arial" pitchFamily="34" charset="0"/>
                </a:rPr>
                <a:t>Share the documentation, code, and dataset with others. Encourage others to replicate the research and provide feedback or suggestions for improvement.</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30" name="TextBox 29">
              <a:extLst>
                <a:ext uri="{FF2B5EF4-FFF2-40B4-BE49-F238E27FC236}">
                  <a16:creationId xmlns:a16="http://schemas.microsoft.com/office/drawing/2014/main" id="{74AA4555-C4F3-7AC8-B9AA-6FEBCEF63660}"/>
                </a:ext>
              </a:extLst>
            </p:cNvPr>
            <p:cNvSpPr txBox="1"/>
            <p:nvPr/>
          </p:nvSpPr>
          <p:spPr>
            <a:xfrm>
              <a:off x="665833" y="2744923"/>
              <a:ext cx="1619647"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white"/>
                  </a:solidFill>
                  <a:effectLst/>
                  <a:uLnTx/>
                  <a:uFillTx/>
                  <a:latin typeface="Arial"/>
                  <a:cs typeface="Arial" pitchFamily="34" charset="0"/>
                </a:rPr>
                <a:t>Reproducibility Validation</a:t>
              </a:r>
              <a:endParaRPr kumimoji="0" lang="ko-KR" altLang="en-US" sz="1400" b="1" i="0" u="none" strike="noStrike" kern="1200" cap="none" spc="0" normalizeH="0" baseline="0" noProof="0" dirty="0">
                <a:ln>
                  <a:noFill/>
                </a:ln>
                <a:solidFill>
                  <a:prstClr val="white"/>
                </a:solidFill>
                <a:effectLst/>
                <a:uLnTx/>
                <a:uFillTx/>
                <a:latin typeface="Arial"/>
                <a:cs typeface="Arial" pitchFamily="34" charset="0"/>
              </a:endParaRPr>
            </a:p>
          </p:txBody>
        </p:sp>
      </p:grpSp>
      <p:grpSp>
        <p:nvGrpSpPr>
          <p:cNvPr id="35" name="Group 34">
            <a:extLst>
              <a:ext uri="{FF2B5EF4-FFF2-40B4-BE49-F238E27FC236}">
                <a16:creationId xmlns:a16="http://schemas.microsoft.com/office/drawing/2014/main" id="{53352033-BE7A-AD61-870C-62EFDA9AFB29}"/>
              </a:ext>
            </a:extLst>
          </p:cNvPr>
          <p:cNvGrpSpPr/>
          <p:nvPr/>
        </p:nvGrpSpPr>
        <p:grpSpPr>
          <a:xfrm>
            <a:off x="1031089" y="4591882"/>
            <a:ext cx="2980057" cy="1294623"/>
            <a:chOff x="539552" y="2708920"/>
            <a:chExt cx="1872208" cy="1294623"/>
          </a:xfrm>
        </p:grpSpPr>
        <p:sp>
          <p:nvSpPr>
            <p:cNvPr id="36" name="Rounded Rectangle 51">
              <a:extLst>
                <a:ext uri="{FF2B5EF4-FFF2-40B4-BE49-F238E27FC236}">
                  <a16:creationId xmlns:a16="http://schemas.microsoft.com/office/drawing/2014/main" id="{03308C92-325C-4AAE-7BB6-4E7DAE0114DA}"/>
                </a:ext>
              </a:extLst>
            </p:cNvPr>
            <p:cNvSpPr/>
            <p:nvPr/>
          </p:nvSpPr>
          <p:spPr>
            <a:xfrm>
              <a:off x="611560" y="2708920"/>
              <a:ext cx="1728192" cy="379785"/>
            </a:xfrm>
            <a:prstGeom prst="roundRect">
              <a:avLst>
                <a:gd name="adj" fmla="val 50000"/>
              </a:avLst>
            </a:prstGeom>
            <a:solidFill>
              <a:srgbClr val="FF0000"/>
            </a:solid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37" name="TextBox 36">
              <a:extLst>
                <a:ext uri="{FF2B5EF4-FFF2-40B4-BE49-F238E27FC236}">
                  <a16:creationId xmlns:a16="http://schemas.microsoft.com/office/drawing/2014/main" id="{9149D99B-EB49-1D2C-3924-91F61AFBD243}"/>
                </a:ext>
              </a:extLst>
            </p:cNvPr>
            <p:cNvSpPr txBox="1"/>
            <p:nvPr/>
          </p:nvSpPr>
          <p:spPr>
            <a:xfrm>
              <a:off x="539552" y="3172546"/>
              <a:ext cx="1872208" cy="83099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ko-KR" sz="1200" dirty="0">
                  <a:solidFill>
                    <a:prstClr val="black">
                      <a:lumMod val="75000"/>
                      <a:lumOff val="25000"/>
                    </a:prstClr>
                  </a:solidFill>
                  <a:latin typeface="Arial"/>
                  <a:cs typeface="Arial" pitchFamily="34" charset="0"/>
                </a:rPr>
                <a:t>Document the code with comments that explain what each part of the code does. This will make it easier for others to understand and modify the code. </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38" name="TextBox 37">
              <a:extLst>
                <a:ext uri="{FF2B5EF4-FFF2-40B4-BE49-F238E27FC236}">
                  <a16:creationId xmlns:a16="http://schemas.microsoft.com/office/drawing/2014/main" id="{071C8000-0820-C407-0C29-17935BA1BF60}"/>
                </a:ext>
              </a:extLst>
            </p:cNvPr>
            <p:cNvSpPr txBox="1"/>
            <p:nvPr/>
          </p:nvSpPr>
          <p:spPr>
            <a:xfrm>
              <a:off x="665833" y="2744923"/>
              <a:ext cx="1619647"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white"/>
                  </a:solidFill>
                  <a:effectLst/>
                  <a:uLnTx/>
                  <a:uFillTx/>
                  <a:latin typeface="Arial"/>
                  <a:cs typeface="Arial" pitchFamily="34" charset="0"/>
                </a:rPr>
                <a:t>Code Documentation</a:t>
              </a:r>
              <a:endParaRPr kumimoji="0" lang="ko-KR" altLang="en-US" sz="1400" b="1" i="0" u="none" strike="noStrike" kern="1200" cap="none" spc="0" normalizeH="0" baseline="0" noProof="0" dirty="0">
                <a:ln>
                  <a:noFill/>
                </a:ln>
                <a:solidFill>
                  <a:prstClr val="white"/>
                </a:solidFill>
                <a:effectLst/>
                <a:uLnTx/>
                <a:uFillTx/>
                <a:latin typeface="Arial"/>
                <a:cs typeface="Arial" pitchFamily="34" charset="0"/>
              </a:endParaRPr>
            </a:p>
          </p:txBody>
        </p:sp>
      </p:grpSp>
      <p:grpSp>
        <p:nvGrpSpPr>
          <p:cNvPr id="39" name="Group 38">
            <a:extLst>
              <a:ext uri="{FF2B5EF4-FFF2-40B4-BE49-F238E27FC236}">
                <a16:creationId xmlns:a16="http://schemas.microsoft.com/office/drawing/2014/main" id="{01424AE2-91CB-5F37-D987-D5359A9F018B}"/>
              </a:ext>
            </a:extLst>
          </p:cNvPr>
          <p:cNvGrpSpPr/>
          <p:nvPr/>
        </p:nvGrpSpPr>
        <p:grpSpPr>
          <a:xfrm>
            <a:off x="1052355" y="1717428"/>
            <a:ext cx="2980057" cy="1078058"/>
            <a:chOff x="539552" y="2708920"/>
            <a:chExt cx="1872208" cy="1078058"/>
          </a:xfrm>
        </p:grpSpPr>
        <p:sp>
          <p:nvSpPr>
            <p:cNvPr id="40" name="Rounded Rectangle 51">
              <a:extLst>
                <a:ext uri="{FF2B5EF4-FFF2-40B4-BE49-F238E27FC236}">
                  <a16:creationId xmlns:a16="http://schemas.microsoft.com/office/drawing/2014/main" id="{1B472825-14C9-611C-D364-FBAFEBB4EA23}"/>
                </a:ext>
              </a:extLst>
            </p:cNvPr>
            <p:cNvSpPr/>
            <p:nvPr/>
          </p:nvSpPr>
          <p:spPr>
            <a:xfrm>
              <a:off x="611560" y="2708920"/>
              <a:ext cx="1728192" cy="379785"/>
            </a:xfrm>
            <a:prstGeom prst="roundRect">
              <a:avLst>
                <a:gd name="adj" fmla="val 50000"/>
              </a:avLst>
            </a:prstGeom>
            <a:solidFill>
              <a:schemeClr val="accent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41" name="TextBox 40">
              <a:extLst>
                <a:ext uri="{FF2B5EF4-FFF2-40B4-BE49-F238E27FC236}">
                  <a16:creationId xmlns:a16="http://schemas.microsoft.com/office/drawing/2014/main" id="{DA1555BB-7532-5349-809C-4653BF5AB72B}"/>
                </a:ext>
              </a:extLst>
            </p:cNvPr>
            <p:cNvSpPr txBox="1"/>
            <p:nvPr/>
          </p:nvSpPr>
          <p:spPr>
            <a:xfrm>
              <a:off x="539552" y="3140647"/>
              <a:ext cx="1872208"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ko-KR" sz="1200" dirty="0">
                  <a:solidFill>
                    <a:prstClr val="black">
                      <a:lumMod val="75000"/>
                      <a:lumOff val="25000"/>
                    </a:prstClr>
                  </a:solidFill>
                  <a:latin typeface="Arial"/>
                  <a:cs typeface="Arial" pitchFamily="34" charset="0"/>
                </a:rPr>
                <a:t>U</a:t>
              </a: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se Git to track changes to the code. This will make it easy to reproduce the results of the project at any point in time. </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42" name="TextBox 41">
              <a:extLst>
                <a:ext uri="{FF2B5EF4-FFF2-40B4-BE49-F238E27FC236}">
                  <a16:creationId xmlns:a16="http://schemas.microsoft.com/office/drawing/2014/main" id="{B8AAA634-D53D-A1A9-7334-11EADE16689F}"/>
                </a:ext>
              </a:extLst>
            </p:cNvPr>
            <p:cNvSpPr txBox="1"/>
            <p:nvPr/>
          </p:nvSpPr>
          <p:spPr>
            <a:xfrm>
              <a:off x="665833" y="2744923"/>
              <a:ext cx="1619647"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white"/>
                  </a:solidFill>
                  <a:effectLst/>
                  <a:uLnTx/>
                  <a:uFillTx/>
                  <a:latin typeface="Arial"/>
                  <a:cs typeface="Arial" pitchFamily="34" charset="0"/>
                </a:rPr>
                <a:t>Version Control</a:t>
              </a:r>
              <a:endParaRPr kumimoji="0" lang="ko-KR" altLang="en-US" sz="1400" b="1" i="0" u="none" strike="noStrike" kern="1200" cap="none" spc="0" normalizeH="0" baseline="0" noProof="0" dirty="0">
                <a:ln>
                  <a:noFill/>
                </a:ln>
                <a:solidFill>
                  <a:prstClr val="white"/>
                </a:solidFill>
                <a:effectLst/>
                <a:uLnTx/>
                <a:uFillTx/>
                <a:latin typeface="Arial"/>
                <a:cs typeface="Arial" pitchFamily="34" charset="0"/>
              </a:endParaRPr>
            </a:p>
          </p:txBody>
        </p:sp>
      </p:grpSp>
      <p:grpSp>
        <p:nvGrpSpPr>
          <p:cNvPr id="43" name="Group 42">
            <a:extLst>
              <a:ext uri="{FF2B5EF4-FFF2-40B4-BE49-F238E27FC236}">
                <a16:creationId xmlns:a16="http://schemas.microsoft.com/office/drawing/2014/main" id="{16635A5D-39E4-DE70-94E0-CB529A9EDC58}"/>
              </a:ext>
            </a:extLst>
          </p:cNvPr>
          <p:cNvGrpSpPr/>
          <p:nvPr/>
        </p:nvGrpSpPr>
        <p:grpSpPr>
          <a:xfrm>
            <a:off x="8167877" y="1720471"/>
            <a:ext cx="2980057" cy="1273357"/>
            <a:chOff x="539552" y="2708920"/>
            <a:chExt cx="1872208" cy="1273357"/>
          </a:xfrm>
        </p:grpSpPr>
        <p:sp>
          <p:nvSpPr>
            <p:cNvPr id="44" name="Rounded Rectangle 51">
              <a:extLst>
                <a:ext uri="{FF2B5EF4-FFF2-40B4-BE49-F238E27FC236}">
                  <a16:creationId xmlns:a16="http://schemas.microsoft.com/office/drawing/2014/main" id="{B3109D3B-4458-99F8-D11A-8BAB37DB9ABF}"/>
                </a:ext>
              </a:extLst>
            </p:cNvPr>
            <p:cNvSpPr/>
            <p:nvPr/>
          </p:nvSpPr>
          <p:spPr>
            <a:xfrm>
              <a:off x="611560" y="2708920"/>
              <a:ext cx="1728192" cy="379785"/>
            </a:xfrm>
            <a:prstGeom prst="roundRect">
              <a:avLst>
                <a:gd name="adj" fmla="val 50000"/>
              </a:avLst>
            </a:prstGeom>
            <a:solidFill>
              <a:srgbClr val="FF0000"/>
            </a:solid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45" name="TextBox 44">
              <a:extLst>
                <a:ext uri="{FF2B5EF4-FFF2-40B4-BE49-F238E27FC236}">
                  <a16:creationId xmlns:a16="http://schemas.microsoft.com/office/drawing/2014/main" id="{20212309-4658-F309-6C36-CE4E88DE0183}"/>
                </a:ext>
              </a:extLst>
            </p:cNvPr>
            <p:cNvSpPr txBox="1"/>
            <p:nvPr/>
          </p:nvSpPr>
          <p:spPr>
            <a:xfrm>
              <a:off x="539552" y="3151280"/>
              <a:ext cx="1872208" cy="83099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ko-KR" sz="1200" dirty="0">
                  <a:solidFill>
                    <a:prstClr val="black">
                      <a:lumMod val="75000"/>
                      <a:lumOff val="25000"/>
                    </a:prstClr>
                  </a:solidFill>
                  <a:latin typeface="Arial"/>
                  <a:cs typeface="Arial" pitchFamily="34" charset="0"/>
                </a:rPr>
                <a:t>Store the data in a data repository, such as a Google Cloud Storage bucket or AWS . This will make it easy to share the data with others. </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46" name="TextBox 45">
              <a:extLst>
                <a:ext uri="{FF2B5EF4-FFF2-40B4-BE49-F238E27FC236}">
                  <a16:creationId xmlns:a16="http://schemas.microsoft.com/office/drawing/2014/main" id="{05F62753-041C-8790-982F-4FC844F6613D}"/>
                </a:ext>
              </a:extLst>
            </p:cNvPr>
            <p:cNvSpPr txBox="1"/>
            <p:nvPr/>
          </p:nvSpPr>
          <p:spPr>
            <a:xfrm>
              <a:off x="665833" y="2744923"/>
              <a:ext cx="1619647"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white"/>
                  </a:solidFill>
                  <a:effectLst/>
                  <a:uLnTx/>
                  <a:uFillTx/>
                  <a:latin typeface="Arial"/>
                  <a:cs typeface="Arial" pitchFamily="34" charset="0"/>
                </a:rPr>
                <a:t>Data Repository</a:t>
              </a:r>
              <a:endParaRPr kumimoji="0" lang="ko-KR" altLang="en-US" sz="1400" b="1" i="0" u="none" strike="noStrike" kern="1200" cap="none" spc="0" normalizeH="0" baseline="0" noProof="0" dirty="0">
                <a:ln>
                  <a:noFill/>
                </a:ln>
                <a:solidFill>
                  <a:prstClr val="white"/>
                </a:solidFill>
                <a:effectLst/>
                <a:uLnTx/>
                <a:uFillTx/>
                <a:latin typeface="Arial"/>
                <a:cs typeface="Arial" pitchFamily="34" charset="0"/>
              </a:endParaRPr>
            </a:p>
          </p:txBody>
        </p:sp>
      </p:grpSp>
      <p:pic>
        <p:nvPicPr>
          <p:cNvPr id="48" name="Picture 47">
            <a:extLst>
              <a:ext uri="{FF2B5EF4-FFF2-40B4-BE49-F238E27FC236}">
                <a16:creationId xmlns:a16="http://schemas.microsoft.com/office/drawing/2014/main" id="{033AA9DA-893A-DB90-8B55-468ED0D01781}"/>
              </a:ext>
            </a:extLst>
          </p:cNvPr>
          <p:cNvPicPr>
            <a:picLocks noChangeAspect="1"/>
          </p:cNvPicPr>
          <p:nvPr/>
        </p:nvPicPr>
        <p:blipFill rotWithShape="1">
          <a:blip r:embed="rId2">
            <a:extLst>
              <a:ext uri="{28A0092B-C50C-407E-A947-70E740481C1C}">
                <a14:useLocalDpi xmlns:a14="http://schemas.microsoft.com/office/drawing/2010/main" val="0"/>
              </a:ext>
            </a:extLst>
          </a:blip>
          <a:srcRect l="8631" t="25043" r="63521" b="27506"/>
          <a:stretch/>
        </p:blipFill>
        <p:spPr>
          <a:xfrm>
            <a:off x="5091322" y="2853733"/>
            <a:ext cx="414957" cy="397729"/>
          </a:xfrm>
          <a:prstGeom prst="rect">
            <a:avLst/>
          </a:prstGeom>
        </p:spPr>
      </p:pic>
      <p:sp>
        <p:nvSpPr>
          <p:cNvPr id="49" name="Rectangle 30">
            <a:extLst>
              <a:ext uri="{FF2B5EF4-FFF2-40B4-BE49-F238E27FC236}">
                <a16:creationId xmlns:a16="http://schemas.microsoft.com/office/drawing/2014/main" id="{4268834E-D0B6-404B-D80B-24F98B92AE77}"/>
              </a:ext>
            </a:extLst>
          </p:cNvPr>
          <p:cNvSpPr/>
          <p:nvPr/>
        </p:nvSpPr>
        <p:spPr>
          <a:xfrm>
            <a:off x="5291257" y="4402382"/>
            <a:ext cx="307777" cy="306877"/>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0" name="Frame 17">
            <a:extLst>
              <a:ext uri="{FF2B5EF4-FFF2-40B4-BE49-F238E27FC236}">
                <a16:creationId xmlns:a16="http://schemas.microsoft.com/office/drawing/2014/main" id="{D8314A59-16D3-B6FF-0474-3B0EF2ED3512}"/>
              </a:ext>
            </a:extLst>
          </p:cNvPr>
          <p:cNvSpPr/>
          <p:nvPr/>
        </p:nvSpPr>
        <p:spPr>
          <a:xfrm>
            <a:off x="6767326" y="4259519"/>
            <a:ext cx="285726" cy="285726"/>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8082030"/>
      </p:ext>
    </p:extLst>
  </p:cSld>
  <p:clrMapOvr>
    <a:masterClrMapping/>
  </p:clrMapOvr>
</p:sld>
</file>

<file path=ppt/theme/theme1.xml><?xml version="1.0" encoding="utf-8"?>
<a:theme xmlns:a="http://schemas.openxmlformats.org/drawingml/2006/main" name="Contents Slide Master">
  <a:themeElements>
    <a:clrScheme name="ALLPPT-512">
      <a:dk1>
        <a:sysClr val="windowText" lastClr="000000"/>
      </a:dk1>
      <a:lt1>
        <a:sysClr val="window" lastClr="FFFFFF"/>
      </a:lt1>
      <a:dk2>
        <a:srgbClr val="1F497D"/>
      </a:dk2>
      <a:lt2>
        <a:srgbClr val="EEECE1"/>
      </a:lt2>
      <a:accent1>
        <a:srgbClr val="5072C4"/>
      </a:accent1>
      <a:accent2>
        <a:srgbClr val="FF0000"/>
      </a:accent2>
      <a:accent3>
        <a:srgbClr val="5072C4"/>
      </a:accent3>
      <a:accent4>
        <a:srgbClr val="FF0000"/>
      </a:accent4>
      <a:accent5>
        <a:srgbClr val="5072C4"/>
      </a:accent5>
      <a:accent6>
        <a:srgbClr val="FF000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13E95C607B4744865D5272EA9E9CEA" ma:contentTypeVersion="11" ma:contentTypeDescription="Create a new document." ma:contentTypeScope="" ma:versionID="5426f245fd16509055cd5f326cf0d6c5">
  <xsd:schema xmlns:xsd="http://www.w3.org/2001/XMLSchema" xmlns:xs="http://www.w3.org/2001/XMLSchema" xmlns:p="http://schemas.microsoft.com/office/2006/metadata/properties" xmlns:ns2="09b86e8b-6e88-4d0e-961e-51f3705d26c6" xmlns:ns3="ba041a15-287f-4877-a1a8-1a7b1cd97a61" targetNamespace="http://schemas.microsoft.com/office/2006/metadata/properties" ma:root="true" ma:fieldsID="f0d66048095f2ec9c6af83372dd47798" ns2:_="" ns3:_="">
    <xsd:import namespace="09b86e8b-6e88-4d0e-961e-51f3705d26c6"/>
    <xsd:import namespace="ba041a15-287f-4877-a1a8-1a7b1cd97a6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LengthInSecond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b86e8b-6e88-4d0e-961e-51f3705d26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bf53b18-50df-45e7-80ee-dd1a395fc61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a041a15-287f-4877-a1a8-1a7b1cd97a6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6572848-0235-4fa0-ba96-f206d20b388d}" ma:internalName="TaxCatchAll" ma:showField="CatchAllData" ma:web="ba041a15-287f-4877-a1a8-1a7b1cd97a6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ba041a15-287f-4877-a1a8-1a7b1cd97a61" xsi:nil="true"/>
    <lcf76f155ced4ddcb4097134ff3c332f xmlns="09b86e8b-6e88-4d0e-961e-51f3705d26c6">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C35529-81E2-411C-8371-B4B362FD934C}">
  <ds:schemaRefs>
    <ds:schemaRef ds:uri="09b86e8b-6e88-4d0e-961e-51f3705d26c6"/>
    <ds:schemaRef ds:uri="ba041a15-287f-4877-a1a8-1a7b1cd97a6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55E0703-AFBE-4BF1-878A-4B9A69B151D5}">
  <ds:schemaRefs>
    <ds:schemaRef ds:uri="http://schemas.microsoft.com/office/2006/documentManagement/types"/>
    <ds:schemaRef ds:uri="09b86e8b-6e88-4d0e-961e-51f3705d26c6"/>
    <ds:schemaRef ds:uri="http://www.w3.org/XML/1998/namespace"/>
    <ds:schemaRef ds:uri="http://purl.org/dc/terms/"/>
    <ds:schemaRef ds:uri="ba041a15-287f-4877-a1a8-1a7b1cd97a61"/>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A9035B4E-ED61-4600-A877-D1482DE8EA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3843</TotalTime>
  <Words>1674</Words>
  <Application>Microsoft Office PowerPoint</Application>
  <PresentationFormat>Widescreen</PresentationFormat>
  <Paragraphs>189</Paragraphs>
  <Slides>13</Slides>
  <Notes>1</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Low Boon Kiat</cp:lastModifiedBy>
  <cp:revision>174</cp:revision>
  <dcterms:created xsi:type="dcterms:W3CDTF">2020-01-20T05:08:25Z</dcterms:created>
  <dcterms:modified xsi:type="dcterms:W3CDTF">2023-06-15T01:47:18Z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0x0101000C13E95C607B4744865D5272EA9E9CEA</vt:lpwstr>
  </property>
  <property fmtid="{D5CDD505-2E9C-101B-9397-08002B2CF9AE}" pid="3" name="MediaServiceImageTags">
    <vt:lpwstr/>
  </property>
</Properties>
</file>