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5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8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6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7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lynn28/2025-premier-league-stats-matches-salari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6CD7-66E5-4C12-2FFA-F095746D023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90500"/>
            <a:ext cx="5226050" cy="38719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COM692 Coursework 2 </a:t>
            </a:r>
            <a:br>
              <a:rPr lang="en-US" sz="3800" dirty="0"/>
            </a:br>
            <a:br>
              <a:rPr lang="en-US" sz="3800" dirty="0"/>
            </a:br>
            <a:r>
              <a:rPr lang="en-US" sz="3800" dirty="0"/>
              <a:t>Presentation</a:t>
            </a:r>
            <a:br>
              <a:rPr lang="en-US" sz="3800" dirty="0"/>
            </a:br>
            <a:r>
              <a:rPr lang="en-GB" sz="3800" dirty="0"/>
              <a:t>Football Data Analytics: Insights from the </a:t>
            </a:r>
            <a:r>
              <a:rPr lang="en-GB" sz="3800" i="1" dirty="0"/>
              <a:t>English Premier League</a:t>
            </a:r>
            <a:endParaRPr lang="en-US" sz="3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83118-20E0-90F9-1766-420EE09F8E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454525"/>
            <a:ext cx="4857750" cy="1004888"/>
          </a:xfrm>
        </p:spPr>
        <p:txBody>
          <a:bodyPr>
            <a:normAutofit/>
          </a:bodyPr>
          <a:lstStyle/>
          <a:p>
            <a:r>
              <a:rPr lang="en-US" b="1" dirty="0"/>
              <a:t>Rahmatul Ektidar Aziz</a:t>
            </a:r>
          </a:p>
          <a:p>
            <a:r>
              <a:rPr lang="en-US" b="1" dirty="0"/>
              <a:t>10280470</a:t>
            </a:r>
          </a:p>
        </p:txBody>
      </p:sp>
      <p:pic>
        <p:nvPicPr>
          <p:cNvPr id="4" name="Picture 3" descr="A colorful circular pattern with a white circle&#10;&#10;AI-generated content may be incorrect.">
            <a:extLst>
              <a:ext uri="{FF2B5EF4-FFF2-40B4-BE49-F238E27FC236}">
                <a16:creationId xmlns:a16="http://schemas.microsoft.com/office/drawing/2014/main" id="{0EA3810A-B423-5B96-D603-1490E051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5" r="43381" b="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AE3D6-F2D1-EA66-D0FA-0AC4E1F8B1A5}"/>
              </a:ext>
            </a:extLst>
          </p:cNvPr>
          <p:cNvSpPr txBox="1"/>
          <p:nvPr/>
        </p:nvSpPr>
        <p:spPr>
          <a:xfrm>
            <a:off x="716280" y="106680"/>
            <a:ext cx="1075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cap="all">
                <a:latin typeface="+mj-lt"/>
              </a:rPr>
              <a:t>Introduction</a:t>
            </a:r>
            <a:endParaRPr lang="en-US" sz="3600" cap="all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879F0-99CC-3307-8791-3E49876AEEC2}"/>
              </a:ext>
            </a:extLst>
          </p:cNvPr>
          <p:cNvSpPr txBox="1"/>
          <p:nvPr/>
        </p:nvSpPr>
        <p:spPr>
          <a:xfrm>
            <a:off x="545385" y="753011"/>
            <a:ext cx="10871857" cy="4695468"/>
          </a:xfrm>
          <a:custGeom>
            <a:avLst/>
            <a:gdLst>
              <a:gd name="connsiteX0" fmla="*/ 0 w 10902337"/>
              <a:gd name="connsiteY0" fmla="*/ 0 h 6463308"/>
              <a:gd name="connsiteX1" fmla="*/ 10902337 w 10902337"/>
              <a:gd name="connsiteY1" fmla="*/ 0 h 6463308"/>
              <a:gd name="connsiteX2" fmla="*/ 10902337 w 10902337"/>
              <a:gd name="connsiteY2" fmla="*/ 6463308 h 6463308"/>
              <a:gd name="connsiteX3" fmla="*/ 0 w 10902337"/>
              <a:gd name="connsiteY3" fmla="*/ 6463308 h 6463308"/>
              <a:gd name="connsiteX4" fmla="*/ 0 w 10902337"/>
              <a:gd name="connsiteY4" fmla="*/ 0 h 6463308"/>
              <a:gd name="connsiteX0" fmla="*/ 60960 w 10902337"/>
              <a:gd name="connsiteY0" fmla="*/ 53340 h 6463308"/>
              <a:gd name="connsiteX1" fmla="*/ 10902337 w 10902337"/>
              <a:gd name="connsiteY1" fmla="*/ 0 h 6463308"/>
              <a:gd name="connsiteX2" fmla="*/ 10902337 w 10902337"/>
              <a:gd name="connsiteY2" fmla="*/ 6463308 h 6463308"/>
              <a:gd name="connsiteX3" fmla="*/ 0 w 10902337"/>
              <a:gd name="connsiteY3" fmla="*/ 6463308 h 6463308"/>
              <a:gd name="connsiteX4" fmla="*/ 60960 w 10902337"/>
              <a:gd name="connsiteY4" fmla="*/ 53340 h 6463308"/>
              <a:gd name="connsiteX0" fmla="*/ 0 w 10841377"/>
              <a:gd name="connsiteY0" fmla="*/ 53340 h 6463308"/>
              <a:gd name="connsiteX1" fmla="*/ 10841377 w 10841377"/>
              <a:gd name="connsiteY1" fmla="*/ 0 h 6463308"/>
              <a:gd name="connsiteX2" fmla="*/ 10841377 w 10841377"/>
              <a:gd name="connsiteY2" fmla="*/ 6463308 h 6463308"/>
              <a:gd name="connsiteX3" fmla="*/ 91440 w 10841377"/>
              <a:gd name="connsiteY3" fmla="*/ 5526048 h 6463308"/>
              <a:gd name="connsiteX4" fmla="*/ 0 w 10841377"/>
              <a:gd name="connsiteY4" fmla="*/ 53340 h 6463308"/>
              <a:gd name="connsiteX0" fmla="*/ 0 w 10841377"/>
              <a:gd name="connsiteY0" fmla="*/ 53340 h 5526048"/>
              <a:gd name="connsiteX1" fmla="*/ 10841377 w 10841377"/>
              <a:gd name="connsiteY1" fmla="*/ 0 h 5526048"/>
              <a:gd name="connsiteX2" fmla="*/ 10666117 w 10841377"/>
              <a:gd name="connsiteY2" fmla="*/ 4573548 h 5526048"/>
              <a:gd name="connsiteX3" fmla="*/ 91440 w 10841377"/>
              <a:gd name="connsiteY3" fmla="*/ 5526048 h 5526048"/>
              <a:gd name="connsiteX4" fmla="*/ 0 w 10841377"/>
              <a:gd name="connsiteY4" fmla="*/ 53340 h 5526048"/>
              <a:gd name="connsiteX0" fmla="*/ 0 w 10841377"/>
              <a:gd name="connsiteY0" fmla="*/ 53340 h 4695468"/>
              <a:gd name="connsiteX1" fmla="*/ 10841377 w 10841377"/>
              <a:gd name="connsiteY1" fmla="*/ 0 h 4695468"/>
              <a:gd name="connsiteX2" fmla="*/ 10666117 w 10841377"/>
              <a:gd name="connsiteY2" fmla="*/ 4573548 h 4695468"/>
              <a:gd name="connsiteX3" fmla="*/ 160020 w 10841377"/>
              <a:gd name="connsiteY3" fmla="*/ 4695468 h 4695468"/>
              <a:gd name="connsiteX4" fmla="*/ 0 w 10841377"/>
              <a:gd name="connsiteY4" fmla="*/ 53340 h 4695468"/>
              <a:gd name="connsiteX0" fmla="*/ 30480 w 10871857"/>
              <a:gd name="connsiteY0" fmla="*/ 53340 h 4695468"/>
              <a:gd name="connsiteX1" fmla="*/ 10871857 w 10871857"/>
              <a:gd name="connsiteY1" fmla="*/ 0 h 4695468"/>
              <a:gd name="connsiteX2" fmla="*/ 10696597 w 10871857"/>
              <a:gd name="connsiteY2" fmla="*/ 4573548 h 4695468"/>
              <a:gd name="connsiteX3" fmla="*/ 0 w 10871857"/>
              <a:gd name="connsiteY3" fmla="*/ 4695468 h 4695468"/>
              <a:gd name="connsiteX4" fmla="*/ 30480 w 10871857"/>
              <a:gd name="connsiteY4" fmla="*/ 53340 h 4695468"/>
              <a:gd name="connsiteX0" fmla="*/ 30480 w 10887097"/>
              <a:gd name="connsiteY0" fmla="*/ 53340 h 4931688"/>
              <a:gd name="connsiteX1" fmla="*/ 10871857 w 10887097"/>
              <a:gd name="connsiteY1" fmla="*/ 0 h 4931688"/>
              <a:gd name="connsiteX2" fmla="*/ 10887097 w 10887097"/>
              <a:gd name="connsiteY2" fmla="*/ 4931688 h 4931688"/>
              <a:gd name="connsiteX3" fmla="*/ 0 w 10887097"/>
              <a:gd name="connsiteY3" fmla="*/ 4695468 h 4931688"/>
              <a:gd name="connsiteX4" fmla="*/ 30480 w 10887097"/>
              <a:gd name="connsiteY4" fmla="*/ 53340 h 4931688"/>
              <a:gd name="connsiteX0" fmla="*/ 30480 w 10871857"/>
              <a:gd name="connsiteY0" fmla="*/ 53340 h 4695468"/>
              <a:gd name="connsiteX1" fmla="*/ 10871857 w 10871857"/>
              <a:gd name="connsiteY1" fmla="*/ 0 h 4695468"/>
              <a:gd name="connsiteX2" fmla="*/ 10856617 w 10871857"/>
              <a:gd name="connsiteY2" fmla="*/ 4687848 h 4695468"/>
              <a:gd name="connsiteX3" fmla="*/ 0 w 10871857"/>
              <a:gd name="connsiteY3" fmla="*/ 4695468 h 4695468"/>
              <a:gd name="connsiteX4" fmla="*/ 30480 w 10871857"/>
              <a:gd name="connsiteY4" fmla="*/ 53340 h 469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71857" h="4695468">
                <a:moveTo>
                  <a:pt x="30480" y="53340"/>
                </a:moveTo>
                <a:lnTo>
                  <a:pt x="10871857" y="0"/>
                </a:lnTo>
                <a:lnTo>
                  <a:pt x="10856617" y="4687848"/>
                </a:lnTo>
                <a:lnTo>
                  <a:pt x="0" y="4695468"/>
                </a:lnTo>
                <a:lnTo>
                  <a:pt x="30480" y="5334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Domain - English Premier League (EPL)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– Public CSVs (Team stats, match summaries, standings)</a:t>
            </a:r>
          </a:p>
          <a:p>
            <a:r>
              <a:rPr lang="en-US" dirty="0"/>
              <a:t>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Fig1: Team stats                                                Fig2: Match Summaries              Fig3: Standings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 - </a:t>
            </a:r>
            <a:r>
              <a:rPr lang="en-GB" dirty="0"/>
              <a:t>Explore patterns and build a model to predict match outcomes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7F0AD-2D97-A1F7-1DDB-407D2BB6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36" y="1840412"/>
            <a:ext cx="3620655" cy="15056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3F4D4-9089-2E84-8513-A967E1F485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165"/>
          <a:stretch>
            <a:fillRect/>
          </a:stretch>
        </p:blipFill>
        <p:spPr>
          <a:xfrm>
            <a:off x="5067513" y="1721799"/>
            <a:ext cx="2670598" cy="1671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DCD55-38F5-1C84-B94D-CB38C19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744" y="1721799"/>
            <a:ext cx="2535016" cy="15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3F28-09CB-880B-FB1F-E79A6807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pPr algn="ctr"/>
            <a:r>
              <a:rPr lang="en-US" dirty="0"/>
              <a:t>Data 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92A407-076D-7852-424E-6D77009A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35" y="901229"/>
            <a:ext cx="4725059" cy="7335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3C4F47-B26F-474B-6039-B326F4DC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4" y="1940976"/>
            <a:ext cx="10850508" cy="1030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5CC16-7B05-0BEE-D147-75E2BD9F7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" y="3779520"/>
            <a:ext cx="3305636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B5367-5330-CCC8-DF8E-B94D72D1B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4" y="4585415"/>
            <a:ext cx="4287981" cy="142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2018DC-F0E7-611E-DBF4-2DA2C19AD107}"/>
              </a:ext>
            </a:extLst>
          </p:cNvPr>
          <p:cNvSpPr txBox="1"/>
          <p:nvPr/>
        </p:nvSpPr>
        <p:spPr>
          <a:xfrm>
            <a:off x="5214213" y="967481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duplicates from match summary</a:t>
            </a:r>
          </a:p>
          <a:p>
            <a:r>
              <a:rPr lang="en-US" i="1" dirty="0"/>
              <a:t>This confirms all duplicate rows have been removed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5E5A-CEC8-F1D4-6ADE-AAE062A07333}"/>
              </a:ext>
            </a:extLst>
          </p:cNvPr>
          <p:cNvSpPr txBox="1"/>
          <p:nvPr/>
        </p:nvSpPr>
        <p:spPr>
          <a:xfrm>
            <a:off x="478356" y="2928827"/>
            <a:ext cx="10963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Formatted Data Column</a:t>
            </a:r>
          </a:p>
          <a:p>
            <a:r>
              <a:rPr lang="en-US" i="1" dirty="0"/>
              <a:t>The date column is now in proper </a:t>
            </a:r>
            <a:r>
              <a:rPr lang="en-US" i="1" dirty="0" err="1"/>
              <a:t>POSIXct</a:t>
            </a:r>
            <a:r>
              <a:rPr lang="en-US" i="1" dirty="0"/>
              <a:t> format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F04BA6-1890-B956-A30C-2BEE4292E93E}"/>
              </a:ext>
            </a:extLst>
          </p:cNvPr>
          <p:cNvSpPr txBox="1"/>
          <p:nvPr/>
        </p:nvSpPr>
        <p:spPr>
          <a:xfrm>
            <a:off x="4023360" y="3779520"/>
            <a:ext cx="512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Missing Values</a:t>
            </a:r>
          </a:p>
          <a:p>
            <a:r>
              <a:rPr lang="en-US" i="1" dirty="0"/>
              <a:t>Confirms no NA values remain in the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416B2-EFA6-2FD3-88CC-7B56278EB7EA}"/>
              </a:ext>
            </a:extLst>
          </p:cNvPr>
          <p:cNvSpPr txBox="1"/>
          <p:nvPr/>
        </p:nvSpPr>
        <p:spPr>
          <a:xfrm>
            <a:off x="4945380" y="4884420"/>
            <a:ext cx="665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Merged team stats with standings</a:t>
            </a:r>
          </a:p>
          <a:p>
            <a:r>
              <a:rPr lang="en-US" i="1" dirty="0"/>
              <a:t>New column </a:t>
            </a:r>
            <a:r>
              <a:rPr lang="en-US" i="1" dirty="0" err="1"/>
              <a:t>goal_differemce</a:t>
            </a:r>
            <a:r>
              <a:rPr lang="en-US" i="1" dirty="0"/>
              <a:t> added and correct (goals – co </a:t>
            </a:r>
            <a:r>
              <a:rPr lang="en-US" i="1" dirty="0" err="1"/>
              <a:t>nceded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11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E831C-6E99-5E83-8C82-627DBD31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59" y="-183141"/>
            <a:ext cx="10514641" cy="9930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/>
              <a:t>Exploratory Data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694DCE-A2D7-4A0F-AC05-EA03D435A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showing a green and white chart">
            <a:extLst>
              <a:ext uri="{FF2B5EF4-FFF2-40B4-BE49-F238E27FC236}">
                <a16:creationId xmlns:a16="http://schemas.microsoft.com/office/drawing/2014/main" id="{1D35D3C0-30A8-DFBA-1D91-91144C3F4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55" y="2485498"/>
            <a:ext cx="1747301" cy="1358526"/>
          </a:xfrm>
          <a:prstGeom prst="rect">
            <a:avLst/>
          </a:prstGeom>
        </p:spPr>
      </p:pic>
      <p:pic>
        <p:nvPicPr>
          <p:cNvPr id="5" name="Picture 4" descr="A close-up of a graph">
            <a:extLst>
              <a:ext uri="{FF2B5EF4-FFF2-40B4-BE49-F238E27FC236}">
                <a16:creationId xmlns:a16="http://schemas.microsoft.com/office/drawing/2014/main" id="{A724CF7D-44B6-EA19-D7C6-741ABE6DF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13" y="5275923"/>
            <a:ext cx="1669543" cy="1296559"/>
          </a:xfrm>
          <a:prstGeom prst="rect">
            <a:avLst/>
          </a:prstGeom>
        </p:spPr>
      </p:pic>
      <p:pic>
        <p:nvPicPr>
          <p:cNvPr id="9" name="Picture 8" descr="A graph with a red line going up">
            <a:extLst>
              <a:ext uri="{FF2B5EF4-FFF2-40B4-BE49-F238E27FC236}">
                <a16:creationId xmlns:a16="http://schemas.microsoft.com/office/drawing/2014/main" id="{EEDFA990-1B37-969C-E5B1-A1B283D1E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836885"/>
            <a:ext cx="1928941" cy="1499751"/>
          </a:xfrm>
          <a:prstGeom prst="rect">
            <a:avLst/>
          </a:prstGeom>
        </p:spPr>
      </p:pic>
      <p:pic>
        <p:nvPicPr>
          <p:cNvPr id="7" name="Picture 6" descr="A graph with purple squares">
            <a:extLst>
              <a:ext uri="{FF2B5EF4-FFF2-40B4-BE49-F238E27FC236}">
                <a16:creationId xmlns:a16="http://schemas.microsoft.com/office/drawing/2014/main" id="{2C7CFA95-62ED-0BDD-B0AE-9D22C0300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17" y="3939708"/>
            <a:ext cx="1595539" cy="124053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C388BB-E8CF-4A7F-B2AD-63FFB7BF1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F85F32-6A93-3359-26C7-F2F957098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343" y="1092119"/>
            <a:ext cx="6134956" cy="8764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B5988-6FE3-46D7-1BE4-CBEF7AF6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816" y="2560887"/>
            <a:ext cx="6154009" cy="10955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AACFD9-C808-4227-9D8A-426F6B5D0D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3343" y="4003929"/>
            <a:ext cx="6801799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C11802-D0D0-A10B-DD2C-288BDABCED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3343" y="5456497"/>
            <a:ext cx="581106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4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5CA540-64C3-534B-77F2-DAF50F695512}"/>
              </a:ext>
            </a:extLst>
          </p:cNvPr>
          <p:cNvSpPr txBox="1"/>
          <p:nvPr/>
        </p:nvSpPr>
        <p:spPr>
          <a:xfrm>
            <a:off x="754380" y="91440"/>
            <a:ext cx="1069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Predictive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F9EC4-9F49-41BE-6D22-2FAB9D33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406" y="5406355"/>
            <a:ext cx="5277587" cy="49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1A8CC-EBFA-AC34-156E-4A7125642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654" y="1035861"/>
            <a:ext cx="4755089" cy="217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D321DF-D16E-8C81-271D-515B0265B142}"/>
              </a:ext>
            </a:extLst>
          </p:cNvPr>
          <p:cNvSpPr txBox="1"/>
          <p:nvPr/>
        </p:nvSpPr>
        <p:spPr>
          <a:xfrm>
            <a:off x="838200" y="883920"/>
            <a:ext cx="5631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Binary outcome defined : </a:t>
            </a:r>
            <a:r>
              <a:rPr lang="en-US" dirty="0" err="1"/>
              <a:t>HomeWin</a:t>
            </a:r>
            <a:r>
              <a:rPr lang="en-US" dirty="0"/>
              <a:t> =1, Else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Lasso Logistic Regression : </a:t>
            </a:r>
            <a:r>
              <a:rPr lang="en-US" dirty="0"/>
              <a:t>(</a:t>
            </a:r>
            <a:r>
              <a:rPr lang="en-US" dirty="0" err="1"/>
              <a:t>cv.glmnet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Train-test split : </a:t>
            </a:r>
            <a:r>
              <a:rPr lang="en-US" dirty="0"/>
              <a:t>(80/20)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Results : Accuracy : 100%, AUC : 1.0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8BB5C-C217-950B-527A-D81818104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08" y="3408367"/>
            <a:ext cx="6477904" cy="17052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7A34AE-691C-8BBF-FD55-6723A4752411}"/>
              </a:ext>
            </a:extLst>
          </p:cNvPr>
          <p:cNvSpPr txBox="1"/>
          <p:nvPr/>
        </p:nvSpPr>
        <p:spPr>
          <a:xfrm>
            <a:off x="7117078" y="3253740"/>
            <a:ext cx="420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I used a Lasso Logistic Regression model with an 80/20 train-test split. The model achieved 100% accuracy and AUC of 1.0 on the test set, but this result likely indicates overfitting. In future iterations, I would explore adding more predictors or regularisation tuning.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213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296E2-8DA4-6BDA-71C2-DDA2E8EFBE40}"/>
              </a:ext>
            </a:extLst>
          </p:cNvPr>
          <p:cNvSpPr txBox="1"/>
          <p:nvPr/>
        </p:nvSpPr>
        <p:spPr>
          <a:xfrm>
            <a:off x="297865" y="143603"/>
            <a:ext cx="3138055" cy="1567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latin typeface="+mj-lt"/>
                <a:ea typeface="+mj-ea"/>
                <a:cs typeface="+mj-cs"/>
              </a:rPr>
              <a:t>EVALUATION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F38B1-662C-C320-CF50-728C8E043C08}"/>
              </a:ext>
            </a:extLst>
          </p:cNvPr>
          <p:cNvSpPr txBox="1"/>
          <p:nvPr/>
        </p:nvSpPr>
        <p:spPr>
          <a:xfrm>
            <a:off x="381685" y="1674570"/>
            <a:ext cx="2703583" cy="96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500" dirty="0"/>
              <a:t>✅ ROC curve indicates strong separation (AUC = 1.0); may require further validation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5173B2-624F-BB68-578E-73F18D25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0" y="723901"/>
            <a:ext cx="6958458" cy="54102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D75A036F-31AC-A6BE-0F12-86DC9CE694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FC85D-9D4C-DE3E-47AF-946017FE5D59}"/>
              </a:ext>
            </a:extLst>
          </p:cNvPr>
          <p:cNvSpPr txBox="1"/>
          <p:nvPr/>
        </p:nvSpPr>
        <p:spPr>
          <a:xfrm>
            <a:off x="305498" y="2898418"/>
            <a:ext cx="341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⚡ Possession, </a:t>
            </a:r>
            <a:r>
              <a:rPr lang="en-GB" dirty="0" err="1"/>
              <a:t>xG</a:t>
            </a:r>
            <a:r>
              <a:rPr lang="en-GB" dirty="0"/>
              <a:t>, and goal count strongly correlate with better league rank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71ECD9-90DF-5E42-EE14-696AEA485237}"/>
              </a:ext>
            </a:extLst>
          </p:cNvPr>
          <p:cNvGraphicFramePr>
            <a:graphicFrameLocks noGrp="1"/>
          </p:cNvGraphicFramePr>
          <p:nvPr/>
        </p:nvGraphicFramePr>
        <p:xfrm>
          <a:off x="700088" y="3909695"/>
          <a:ext cx="10691812" cy="365760"/>
        </p:xfrm>
        <a:graphic>
          <a:graphicData uri="http://schemas.openxmlformats.org/drawingml/2006/table">
            <a:tbl>
              <a:tblPr/>
              <a:tblGrid>
                <a:gridCol w="10691812">
                  <a:extLst>
                    <a:ext uri="{9D8B030D-6E8A-4147-A177-3AD203B41FA5}">
                      <a16:colId xmlns:a16="http://schemas.microsoft.com/office/drawing/2014/main" val="18885558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2932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07638B-0C9A-963F-9564-ABA8627B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83857"/>
              </p:ext>
            </p:extLst>
          </p:nvPr>
        </p:nvGraphicFramePr>
        <p:xfrm>
          <a:off x="305498" y="4275455"/>
          <a:ext cx="3269932" cy="914400"/>
        </p:xfrm>
        <a:graphic>
          <a:graphicData uri="http://schemas.openxmlformats.org/drawingml/2006/table">
            <a:tbl>
              <a:tblPr/>
              <a:tblGrid>
                <a:gridCol w="3269932">
                  <a:extLst>
                    <a:ext uri="{9D8B030D-6E8A-4147-A177-3AD203B41FA5}">
                      <a16:colId xmlns:a16="http://schemas.microsoft.com/office/drawing/2014/main" val="3882614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📈 Home goals and attendance are predictive of home wins (via Lasso logistic regression)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51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68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EA46-FFB1-462E-DAB2-66EB48CBA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144" y="814486"/>
            <a:ext cx="9989574" cy="359860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E976C-0DEC-E701-F125-C0C77D915DA5}"/>
              </a:ext>
            </a:extLst>
          </p:cNvPr>
          <p:cNvSpPr txBox="1"/>
          <p:nvPr/>
        </p:nvSpPr>
        <p:spPr>
          <a:xfrm>
            <a:off x="786384" y="2151153"/>
            <a:ext cx="106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🧹 </a:t>
            </a:r>
            <a:r>
              <a:rPr lang="en-GB" i="1" dirty="0"/>
              <a:t>Thorough data cleaning (e.g., duplicates, NAs, date parsing) and correlation analysis identified key predictors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C39B5-03E6-CFE0-A751-2BCD436334AE}"/>
              </a:ext>
            </a:extLst>
          </p:cNvPr>
          <p:cNvSpPr txBox="1"/>
          <p:nvPr/>
        </p:nvSpPr>
        <p:spPr>
          <a:xfrm>
            <a:off x="859536" y="3151354"/>
            <a:ext cx="105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🛡️ </a:t>
            </a:r>
            <a:r>
              <a:rPr lang="en-GB" i="1" dirty="0"/>
              <a:t>Lasso regularisation improved model generalisation — but perfect accuracy suggests further validation is needed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5D6C8-DF5E-78A2-7764-9C64602C99CC}"/>
              </a:ext>
            </a:extLst>
          </p:cNvPr>
          <p:cNvSpPr txBox="1"/>
          <p:nvPr/>
        </p:nvSpPr>
        <p:spPr>
          <a:xfrm>
            <a:off x="929755" y="4413092"/>
            <a:ext cx="8983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✅ </a:t>
            </a:r>
            <a:r>
              <a:rPr lang="en-US" altLang="en-US" i="1" dirty="0">
                <a:latin typeface="Arial" panose="020B0604020202020204" pitchFamily="34" charset="0"/>
              </a:rPr>
              <a:t>All project objectives were addressed with meaningful analytical results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✅ </a:t>
            </a:r>
            <a:r>
              <a:rPr lang="en-US" altLang="en-US" i="1" dirty="0">
                <a:latin typeface="Arial" panose="020B0604020202020204" pitchFamily="34" charset="0"/>
              </a:rPr>
              <a:t>Project goals were met; future work will explore more robust evaluation methods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4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8124-4901-32A3-4EE2-6A5312C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12971-7E84-C1CB-7ECE-9AF5E204C26B}"/>
              </a:ext>
            </a:extLst>
          </p:cNvPr>
          <p:cNvSpPr txBox="1"/>
          <p:nvPr/>
        </p:nvSpPr>
        <p:spPr>
          <a:xfrm>
            <a:off x="781235" y="1811045"/>
            <a:ext cx="10235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📦 </a:t>
            </a:r>
            <a:r>
              <a:rPr lang="en-US" b="1" dirty="0"/>
              <a:t>R packages:</a:t>
            </a:r>
            <a:r>
              <a:rPr lang="en-US" dirty="0"/>
              <a:t> ggplot2,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corrplot</a:t>
            </a:r>
            <a:r>
              <a:rPr lang="en-US" dirty="0"/>
              <a:t>, </a:t>
            </a:r>
            <a:r>
              <a:rPr lang="en-US" dirty="0" err="1"/>
              <a:t>glmnet</a:t>
            </a:r>
            <a:r>
              <a:rPr lang="en-US" dirty="0"/>
              <a:t>, </a:t>
            </a:r>
            <a:r>
              <a:rPr lang="en-US" dirty="0" err="1"/>
              <a:t>pROC</a:t>
            </a:r>
            <a:endParaRPr lang="en-US" dirty="0"/>
          </a:p>
          <a:p>
            <a:endParaRPr lang="en-US" dirty="0"/>
          </a:p>
          <a:p>
            <a:r>
              <a:rPr lang="en-GB" dirty="0"/>
              <a:t>📊 </a:t>
            </a:r>
            <a:r>
              <a:rPr lang="en-GB" b="1" dirty="0"/>
              <a:t>Dataset:</a:t>
            </a:r>
            <a:r>
              <a:rPr lang="en-GB" dirty="0"/>
              <a:t> Custom-created CSVs from Kaggle ( </a:t>
            </a:r>
            <a:r>
              <a:rPr lang="en-US" u="sng" dirty="0">
                <a:effectLst/>
                <a:hlinkClick r:id="rId2"/>
              </a:rPr>
              <a:t>https://www.kaggle.com/datasets/flynn28/2025-premier-league-stats-matches-salaries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📚 </a:t>
            </a:r>
            <a:r>
              <a:rPr lang="en-GB" b="1" dirty="0"/>
              <a:t>Course Material:</a:t>
            </a:r>
            <a:r>
              <a:rPr lang="en-GB" dirty="0"/>
              <a:t> Lecture material from COM692</a:t>
            </a:r>
          </a:p>
          <a:p>
            <a:endParaRPr lang="en-GB" dirty="0"/>
          </a:p>
          <a:p>
            <a:r>
              <a:rPr lang="fr-FR" dirty="0"/>
              <a:t>📖 </a:t>
            </a:r>
            <a:r>
              <a:rPr lang="fr-FR" b="1" dirty="0"/>
              <a:t>Documentation:</a:t>
            </a:r>
            <a:r>
              <a:rPr lang="fr-FR" dirty="0"/>
              <a:t> CRAN documentation for glmnet &amp; pROC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7517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378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COM692 Coursework 2   Presentation Football Data Analytics: Insights from the English Premier League</vt:lpstr>
      <vt:lpstr>PowerPoint Presentation</vt:lpstr>
      <vt:lpstr>Data Processing</vt:lpstr>
      <vt:lpstr>Exploratory Data analysis</vt:lpstr>
      <vt:lpstr>PowerPoint Presentation</vt:lpstr>
      <vt:lpstr>PowerPoint Presentation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Rahmatul Ektidar Aziz</dc:creator>
  <cp:lastModifiedBy>Rahmatul Ektidar Aziz</cp:lastModifiedBy>
  <cp:revision>2</cp:revision>
  <dcterms:created xsi:type="dcterms:W3CDTF">2025-07-30T05:30:53Z</dcterms:created>
  <dcterms:modified xsi:type="dcterms:W3CDTF">2025-07-30T07:39:38Z</dcterms:modified>
</cp:coreProperties>
</file>