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83" r:id="rId7"/>
    <p:sldId id="264" r:id="rId8"/>
    <p:sldId id="268" r:id="rId9"/>
    <p:sldId id="28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923628"/>
    <a:srgbClr val="395964"/>
    <a:srgbClr val="F4B184"/>
    <a:srgbClr val="294997"/>
    <a:srgbClr val="116FA7"/>
    <a:srgbClr val="FFFFFF"/>
    <a:srgbClr val="140035"/>
    <a:srgbClr val="39A1FF"/>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E0770-61B0-4840-BE25-8BFE26B36729}" v="72" dt="2021-08-31T08:14:12.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3968-6764-4C18-8086-1086B55216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3AA2E1-E4E6-4F85-BB0A-B4C5AB478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38A05D-D903-443C-AD20-B352CDEDC475}"/>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5" name="Footer Placeholder 4">
            <a:extLst>
              <a:ext uri="{FF2B5EF4-FFF2-40B4-BE49-F238E27FC236}">
                <a16:creationId xmlns:a16="http://schemas.microsoft.com/office/drawing/2014/main" id="{401CBD08-6434-444F-8295-70A074B15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44BB2-3100-44BA-B6D2-8BEB49A64CDD}"/>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180891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5F12-611F-4D8E-A6B1-709DBE24DC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3C32EB-DBF1-4CAF-BC9B-7D80431A1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39D6F-3852-4BFE-9AB3-627CA43A23AC}"/>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5" name="Footer Placeholder 4">
            <a:extLst>
              <a:ext uri="{FF2B5EF4-FFF2-40B4-BE49-F238E27FC236}">
                <a16:creationId xmlns:a16="http://schemas.microsoft.com/office/drawing/2014/main" id="{AE4F034F-EF31-40C8-827D-F76B3B1EE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49DAF-9E11-4DCC-86E4-7D325195C42D}"/>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371743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7B57A-2449-43C2-BC99-7A8D2B35A8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22E5D-9D98-41BA-AC9F-A006A457F0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F3918-0074-49DA-AAD7-E57E1E0EA8F9}"/>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5" name="Footer Placeholder 4">
            <a:extLst>
              <a:ext uri="{FF2B5EF4-FFF2-40B4-BE49-F238E27FC236}">
                <a16:creationId xmlns:a16="http://schemas.microsoft.com/office/drawing/2014/main" id="{1AC1BB9A-5448-47F1-B65D-D01F94BDF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A4185-013C-4B1A-A174-71FF48463975}"/>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89714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F286-CBA7-47E9-BAFA-0EA71D20D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6DCAF-9B2B-4D56-99E3-D2AE500E4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EAA3D-6592-4CB0-B3BA-3202E2D59EEE}"/>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5" name="Footer Placeholder 4">
            <a:extLst>
              <a:ext uri="{FF2B5EF4-FFF2-40B4-BE49-F238E27FC236}">
                <a16:creationId xmlns:a16="http://schemas.microsoft.com/office/drawing/2014/main" id="{F15C34E0-CB0B-4865-92A1-3FEE3E81B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F123E-DDD5-48A1-9418-39AFCE441F4E}"/>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153670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FB9-17B3-4817-97F4-F28DD4651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56C5B-5890-4212-97DF-1D24DD9E9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0431B6-5F06-4094-B1FC-5A81FE9B0B95}"/>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5" name="Footer Placeholder 4">
            <a:extLst>
              <a:ext uri="{FF2B5EF4-FFF2-40B4-BE49-F238E27FC236}">
                <a16:creationId xmlns:a16="http://schemas.microsoft.com/office/drawing/2014/main" id="{8EA62540-D05D-49F4-8C80-709EECCF5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03DFA-7C9B-4A45-AFBC-D335196CE042}"/>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238046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71D1-9471-4799-BCC6-4E7875DDE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EB0F1B-F2B2-4C05-AD59-38D53A6F28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20299-A0EC-467B-AC95-9E78EB404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85D941-F91B-4E65-ACEF-B473221D6662}"/>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6" name="Footer Placeholder 5">
            <a:extLst>
              <a:ext uri="{FF2B5EF4-FFF2-40B4-BE49-F238E27FC236}">
                <a16:creationId xmlns:a16="http://schemas.microsoft.com/office/drawing/2014/main" id="{F729CBC4-55C4-4694-B698-9F5D8382B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6EF13-F843-49A9-AB89-D3C0AA23A5C2}"/>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3800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2BD-D2CB-4E24-93AC-AA92B64606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33049-665A-4DF2-805C-7092C9B8F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5387A-0760-4FE3-BDAD-C04774958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7FD154-6F1B-4D92-8B1E-DCFC22C28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794A2D-FF4B-4447-BD68-EB62BD6CAF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B3F53-1F25-41F4-B774-C509BB13FC55}"/>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8" name="Footer Placeholder 7">
            <a:extLst>
              <a:ext uri="{FF2B5EF4-FFF2-40B4-BE49-F238E27FC236}">
                <a16:creationId xmlns:a16="http://schemas.microsoft.com/office/drawing/2014/main" id="{672DEBC6-2C3D-41DE-8C92-E7B5201C76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4B58D0-B95C-441C-8CBF-FB13C4165E4C}"/>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348950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99E0-A5DC-4FAB-9691-2BD2243565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AB423F-6220-4616-B00A-B9CA6FFAE41F}"/>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4" name="Footer Placeholder 3">
            <a:extLst>
              <a:ext uri="{FF2B5EF4-FFF2-40B4-BE49-F238E27FC236}">
                <a16:creationId xmlns:a16="http://schemas.microsoft.com/office/drawing/2014/main" id="{06296C6D-B898-4DDB-A727-94645537B2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8ACE61-19DD-44FB-9DE1-19BF116E348D}"/>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10762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0FDF80-013A-4E44-A836-C2587597D5BE}"/>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3" name="Footer Placeholder 2">
            <a:extLst>
              <a:ext uri="{FF2B5EF4-FFF2-40B4-BE49-F238E27FC236}">
                <a16:creationId xmlns:a16="http://schemas.microsoft.com/office/drawing/2014/main" id="{BE499474-42B9-42BF-8E87-C986AC1B7E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1D8DEA-EC10-4B94-A596-3DB95B82D008}"/>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275852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71C7-41C6-41F9-BEAC-24C0D7647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2BE0E1-C945-42E8-A59C-21A8EF66E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16E396-FDDC-4A55-A376-DC034286A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7BBD0-6438-4F83-BDA4-B868205ABC4B}"/>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6" name="Footer Placeholder 5">
            <a:extLst>
              <a:ext uri="{FF2B5EF4-FFF2-40B4-BE49-F238E27FC236}">
                <a16:creationId xmlns:a16="http://schemas.microsoft.com/office/drawing/2014/main" id="{F25D2684-A720-4AEC-ADC7-6BA8EECCE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2085E-CBAC-4E44-8174-1066ABB02D55}"/>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189703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8C52-FAD0-476E-910A-4EE331BEC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D85FC-7CD9-4C08-B28E-1B4610C97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AE6F88-D076-4C27-9BC0-E7568AD14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ED1B1-5703-4DF2-805E-17CC32271EAA}"/>
              </a:ext>
            </a:extLst>
          </p:cNvPr>
          <p:cNvSpPr>
            <a:spLocks noGrp="1"/>
          </p:cNvSpPr>
          <p:nvPr>
            <p:ph type="dt" sz="half" idx="10"/>
          </p:nvPr>
        </p:nvSpPr>
        <p:spPr/>
        <p:txBody>
          <a:bodyPr/>
          <a:lstStyle/>
          <a:p>
            <a:fld id="{98000235-B02E-40D7-95E3-A3E48C7CA1FF}" type="datetimeFigureOut">
              <a:rPr lang="en-US" smtClean="0"/>
              <a:t>4/23/2022</a:t>
            </a:fld>
            <a:endParaRPr lang="en-US"/>
          </a:p>
        </p:txBody>
      </p:sp>
      <p:sp>
        <p:nvSpPr>
          <p:cNvPr id="6" name="Footer Placeholder 5">
            <a:extLst>
              <a:ext uri="{FF2B5EF4-FFF2-40B4-BE49-F238E27FC236}">
                <a16:creationId xmlns:a16="http://schemas.microsoft.com/office/drawing/2014/main" id="{3F9616E2-AEAF-4D03-8AD0-FB0512DA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686BE-4F25-4DB7-A067-F301A304F9E1}"/>
              </a:ext>
            </a:extLst>
          </p:cNvPr>
          <p:cNvSpPr>
            <a:spLocks noGrp="1"/>
          </p:cNvSpPr>
          <p:nvPr>
            <p:ph type="sldNum" sz="quarter" idx="12"/>
          </p:nvPr>
        </p:nvSpPr>
        <p:spPr/>
        <p:txBody>
          <a:bodyPr/>
          <a:lstStyle/>
          <a:p>
            <a:fld id="{94CD7553-249E-45EF-95CA-8C2E3A92F3FB}" type="slidenum">
              <a:rPr lang="en-US" smtClean="0"/>
              <a:t>‹#›</a:t>
            </a:fld>
            <a:endParaRPr lang="en-US"/>
          </a:p>
        </p:txBody>
      </p:sp>
    </p:spTree>
    <p:extLst>
      <p:ext uri="{BB962C8B-B14F-4D97-AF65-F5344CB8AC3E}">
        <p14:creationId xmlns:p14="http://schemas.microsoft.com/office/powerpoint/2010/main" val="371212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F39B32-C3BB-4BE9-BA13-AAB5CA05F0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0ADC16-99ED-49FA-94EA-957DCE019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A6368-967F-4A1E-99CD-52A771340D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00235-B02E-40D7-95E3-A3E48C7CA1FF}" type="datetimeFigureOut">
              <a:rPr lang="en-US" smtClean="0"/>
              <a:t>4/23/2022</a:t>
            </a:fld>
            <a:endParaRPr lang="en-US"/>
          </a:p>
        </p:txBody>
      </p:sp>
      <p:sp>
        <p:nvSpPr>
          <p:cNvPr id="5" name="Footer Placeholder 4">
            <a:extLst>
              <a:ext uri="{FF2B5EF4-FFF2-40B4-BE49-F238E27FC236}">
                <a16:creationId xmlns:a16="http://schemas.microsoft.com/office/drawing/2014/main" id="{09054FD2-107A-4E85-B2CC-29D02E41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40BED0-EB19-4E77-84CF-F96AD69B9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D7553-249E-45EF-95CA-8C2E3A92F3FB}" type="slidenum">
              <a:rPr lang="en-US" smtClean="0"/>
              <a:t>‹#›</a:t>
            </a:fld>
            <a:endParaRPr lang="en-US"/>
          </a:p>
        </p:txBody>
      </p:sp>
    </p:spTree>
    <p:extLst>
      <p:ext uri="{BB962C8B-B14F-4D97-AF65-F5344CB8AC3E}">
        <p14:creationId xmlns:p14="http://schemas.microsoft.com/office/powerpoint/2010/main" val="2039567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kaggle.com/datasets/faizunnabi/autism-scree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Freeform: Shape 4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FB29B8-3392-4BCC-9E42-2323B98BAB08}"/>
              </a:ext>
            </a:extLst>
          </p:cNvPr>
          <p:cNvSpPr txBox="1"/>
          <p:nvPr/>
        </p:nvSpPr>
        <p:spPr>
          <a:xfrm>
            <a:off x="75414" y="3515632"/>
            <a:ext cx="5351453" cy="81086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dirty="0">
                <a:solidFill>
                  <a:schemeClr val="tx1"/>
                </a:solidFill>
                <a:latin typeface="Times New Roman" panose="02020603050405020304" pitchFamily="18" charset="0"/>
                <a:ea typeface="+mj-ea"/>
                <a:cs typeface="Times New Roman" panose="02020603050405020304" pitchFamily="18" charset="0"/>
              </a:rPr>
              <a:t>Project Title: Autism Detection</a:t>
            </a:r>
          </a:p>
        </p:txBody>
      </p:sp>
      <p:sp>
        <p:nvSpPr>
          <p:cNvPr id="56" name="Rectangle 5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ext&#10;&#10;Description automatically generated">
            <a:extLst>
              <a:ext uri="{FF2B5EF4-FFF2-40B4-BE49-F238E27FC236}">
                <a16:creationId xmlns:a16="http://schemas.microsoft.com/office/drawing/2014/main" id="{08082AB0-171B-4E9C-B8F5-31C2D168B0AD}"/>
              </a:ext>
            </a:extLst>
          </p:cNvPr>
          <p:cNvPicPr>
            <a:picLocks noChangeAspect="1"/>
          </p:cNvPicPr>
          <p:nvPr/>
        </p:nvPicPr>
        <p:blipFill rotWithShape="1">
          <a:blip r:embed="rId2">
            <a:extLst>
              <a:ext uri="{28A0092B-C50C-407E-A947-70E740481C1C}">
                <a14:useLocalDpi xmlns:a14="http://schemas.microsoft.com/office/drawing/2010/main" val="0"/>
              </a:ext>
            </a:extLst>
          </a:blip>
          <a:srcRect l="3537" r="20559"/>
          <a:stretch/>
        </p:blipFill>
        <p:spPr>
          <a:xfrm>
            <a:off x="5296357" y="1547446"/>
            <a:ext cx="6526835" cy="4501662"/>
          </a:xfrm>
          <a:prstGeom prst="rect">
            <a:avLst/>
          </a:prstGeom>
        </p:spPr>
      </p:pic>
    </p:spTree>
    <p:extLst>
      <p:ext uri="{BB962C8B-B14F-4D97-AF65-F5344CB8AC3E}">
        <p14:creationId xmlns:p14="http://schemas.microsoft.com/office/powerpoint/2010/main" val="391844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07971B-7C83-4D15-A18B-153AA8BC2CA4}"/>
              </a:ext>
            </a:extLst>
          </p:cNvPr>
          <p:cNvSpPr/>
          <p:nvPr/>
        </p:nvSpPr>
        <p:spPr>
          <a:xfrm>
            <a:off x="0" y="0"/>
            <a:ext cx="12192000" cy="6858000"/>
          </a:xfrm>
          <a:prstGeom prst="rect">
            <a:avLst/>
          </a:prstGeom>
          <a:solidFill>
            <a:srgbClr val="F4B1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F5321476-795E-4296-B99B-1EA53C78686F}"/>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43617D8D-3A78-4901-BB99-B7DC8B47EF13}"/>
              </a:ext>
            </a:extLst>
          </p:cNvPr>
          <p:cNvPicPr/>
          <p:nvPr/>
        </p:nvPicPr>
        <p:blipFill rotWithShape="1">
          <a:blip r:embed="rId2"/>
          <a:srcRect b="25460"/>
          <a:stretch/>
        </p:blipFill>
        <p:spPr>
          <a:xfrm>
            <a:off x="0" y="0"/>
            <a:ext cx="12192000" cy="5111931"/>
          </a:xfrm>
          <a:prstGeom prst="rect">
            <a:avLst/>
          </a:prstGeom>
        </p:spPr>
      </p:pic>
      <p:sp>
        <p:nvSpPr>
          <p:cNvPr id="5" name="TextBox 4">
            <a:extLst>
              <a:ext uri="{FF2B5EF4-FFF2-40B4-BE49-F238E27FC236}">
                <a16:creationId xmlns:a16="http://schemas.microsoft.com/office/drawing/2014/main" id="{E3FC066C-3BD8-462B-B23D-212684E222A4}"/>
              </a:ext>
            </a:extLst>
          </p:cNvPr>
          <p:cNvSpPr txBox="1"/>
          <p:nvPr/>
        </p:nvSpPr>
        <p:spPr>
          <a:xfrm>
            <a:off x="2368731" y="5216434"/>
            <a:ext cx="7654835" cy="1015663"/>
          </a:xfrm>
          <a:prstGeom prst="rect">
            <a:avLst/>
          </a:prstGeom>
          <a:noFill/>
        </p:spPr>
        <p:txBody>
          <a:bodyPr wrap="square" rtlCol="0">
            <a:spAutoFit/>
          </a:bodyPr>
          <a:lstStyle/>
          <a:p>
            <a:pPr algn="ctr"/>
            <a:r>
              <a:rPr lang="en-US" sz="6000" dirty="0">
                <a:solidFill>
                  <a:srgbClr val="395964"/>
                </a:solidFill>
                <a:latin typeface="A_Nefel_Sereke" panose="02010000000000000000" pitchFamily="2" charset="-78"/>
                <a:cs typeface="A_Nefel_Sereke" panose="02010000000000000000" pitchFamily="2" charset="-78"/>
              </a:rPr>
              <a:t>THANK YOU</a:t>
            </a:r>
          </a:p>
        </p:txBody>
      </p:sp>
    </p:spTree>
    <p:extLst>
      <p:ext uri="{BB962C8B-B14F-4D97-AF65-F5344CB8AC3E}">
        <p14:creationId xmlns:p14="http://schemas.microsoft.com/office/powerpoint/2010/main" val="30522788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C445A1-5AD5-4EF1-BCDC-FF7935150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300" y="1386840"/>
            <a:ext cx="7787400" cy="4380412"/>
          </a:xfrm>
          <a:prstGeom prst="rect">
            <a:avLst/>
          </a:prstGeom>
        </p:spPr>
      </p:pic>
      <p:sp>
        <p:nvSpPr>
          <p:cNvPr id="6" name="TextBox 5">
            <a:extLst>
              <a:ext uri="{FF2B5EF4-FFF2-40B4-BE49-F238E27FC236}">
                <a16:creationId xmlns:a16="http://schemas.microsoft.com/office/drawing/2014/main" id="{72A0F093-EED3-4D1C-A64D-FC3F9C8D437C}"/>
              </a:ext>
            </a:extLst>
          </p:cNvPr>
          <p:cNvSpPr txBox="1"/>
          <p:nvPr/>
        </p:nvSpPr>
        <p:spPr>
          <a:xfrm>
            <a:off x="612742" y="4946233"/>
            <a:ext cx="10852428" cy="830997"/>
          </a:xfrm>
          <a:prstGeom prst="rect">
            <a:avLst/>
          </a:prstGeom>
          <a:noFill/>
        </p:spPr>
        <p:txBody>
          <a:bodyPr wrap="square" rtlCol="0">
            <a:spAutoFit/>
          </a:bodyPr>
          <a:lstStyle/>
          <a:p>
            <a:r>
              <a:rPr lang="en-US" sz="1600" b="1" dirty="0" err="1">
                <a:solidFill>
                  <a:srgbClr val="F37918"/>
                </a:solidFill>
                <a:latin typeface="Lucida Bright" panose="02040602050505020304" pitchFamily="18" charset="0"/>
              </a:rPr>
              <a:t>Plabon</a:t>
            </a:r>
            <a:r>
              <a:rPr lang="en-US" sz="1600" b="1" dirty="0">
                <a:solidFill>
                  <a:srgbClr val="F37918"/>
                </a:solidFill>
                <a:latin typeface="Lucida Bright" panose="02040602050505020304" pitchFamily="18" charset="0"/>
              </a:rPr>
              <a:t> Banik	   Mohammad Rifat Sarker	 </a:t>
            </a:r>
            <a:r>
              <a:rPr lang="en-US" sz="1600" b="1" dirty="0">
                <a:solidFill>
                  <a:schemeClr val="accent2"/>
                </a:solidFill>
                <a:latin typeface="Lucida Bright" panose="02040602050505020304" pitchFamily="18" charset="0"/>
              </a:rPr>
              <a:t>     </a:t>
            </a:r>
            <a:r>
              <a:rPr lang="en-US" sz="1600" b="1" i="0" dirty="0" err="1">
                <a:solidFill>
                  <a:schemeClr val="accent2"/>
                </a:solidFill>
                <a:effectLst/>
                <a:latin typeface="Roboto" panose="02000000000000000000" pitchFamily="2" charset="0"/>
              </a:rPr>
              <a:t>Sayma</a:t>
            </a:r>
            <a:r>
              <a:rPr lang="en-US" sz="1600" b="1" i="0" dirty="0">
                <a:solidFill>
                  <a:schemeClr val="accent2"/>
                </a:solidFill>
                <a:effectLst/>
                <a:latin typeface="Roboto" panose="02000000000000000000" pitchFamily="2" charset="0"/>
              </a:rPr>
              <a:t> Haque Arshe </a:t>
            </a:r>
            <a:r>
              <a:rPr lang="en-US" sz="1600" b="1" dirty="0">
                <a:solidFill>
                  <a:schemeClr val="accent2"/>
                </a:solidFill>
                <a:latin typeface="Lucida Bright" panose="02040602050505020304" pitchFamily="18" charset="0"/>
              </a:rPr>
              <a:t>	     Md. Tahmid Zoayed</a:t>
            </a:r>
          </a:p>
          <a:p>
            <a:endParaRPr lang="en-US" sz="1600" dirty="0">
              <a:solidFill>
                <a:schemeClr val="accent2"/>
              </a:solidFill>
              <a:latin typeface="Lucida Bright" panose="02040602050505020304" pitchFamily="18" charset="0"/>
            </a:endParaRPr>
          </a:p>
          <a:p>
            <a:r>
              <a:rPr lang="en-US" sz="1600" dirty="0">
                <a:solidFill>
                  <a:schemeClr val="accent2"/>
                </a:solidFill>
                <a:latin typeface="Lucida Bright" panose="02040602050505020304" pitchFamily="18" charset="0"/>
              </a:rPr>
              <a:t>2019-1-60-167	           2019-1-60-169                      </a:t>
            </a:r>
            <a:r>
              <a:rPr lang="en-US" sz="1600" b="0" i="0" dirty="0">
                <a:solidFill>
                  <a:schemeClr val="accent2"/>
                </a:solidFill>
                <a:effectLst/>
                <a:latin typeface="Roboto" panose="02000000000000000000" pitchFamily="2" charset="0"/>
              </a:rPr>
              <a:t>2019-1-60-021                             2019-1-60-154</a:t>
            </a:r>
            <a:endParaRPr lang="en-US" sz="1600" dirty="0">
              <a:solidFill>
                <a:schemeClr val="accent2"/>
              </a:solidFill>
            </a:endParaRPr>
          </a:p>
        </p:txBody>
      </p:sp>
      <p:sp>
        <p:nvSpPr>
          <p:cNvPr id="7" name="TextBox 6">
            <a:extLst>
              <a:ext uri="{FF2B5EF4-FFF2-40B4-BE49-F238E27FC236}">
                <a16:creationId xmlns:a16="http://schemas.microsoft.com/office/drawing/2014/main" id="{35B0A374-CEB6-4AD9-B7C3-993B770FA27B}"/>
              </a:ext>
            </a:extLst>
          </p:cNvPr>
          <p:cNvSpPr txBox="1"/>
          <p:nvPr/>
        </p:nvSpPr>
        <p:spPr>
          <a:xfrm>
            <a:off x="3821978" y="869462"/>
            <a:ext cx="4548040" cy="769441"/>
          </a:xfrm>
          <a:prstGeom prst="rect">
            <a:avLst/>
          </a:prstGeom>
          <a:noFill/>
        </p:spPr>
        <p:txBody>
          <a:bodyPr wrap="none" rtlCol="0">
            <a:spAutoFit/>
          </a:bodyPr>
          <a:lstStyle/>
          <a:p>
            <a:r>
              <a:rPr lang="en-US" sz="4400" b="1" dirty="0">
                <a:solidFill>
                  <a:srgbClr val="F1730C"/>
                </a:solidFill>
                <a:latin typeface="Lucida Bright" panose="02040602050505020304" pitchFamily="18" charset="0"/>
              </a:rPr>
              <a:t>Team Members</a:t>
            </a:r>
          </a:p>
        </p:txBody>
      </p:sp>
    </p:spTree>
    <p:extLst>
      <p:ext uri="{BB962C8B-B14F-4D97-AF65-F5344CB8AC3E}">
        <p14:creationId xmlns:p14="http://schemas.microsoft.com/office/powerpoint/2010/main" val="301366334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E65C7F0-ACE6-4C04-8AEC-15950D06C921}"/>
              </a:ext>
            </a:extLst>
          </p:cNvPr>
          <p:cNvSpPr txBox="1"/>
          <p:nvPr/>
        </p:nvSpPr>
        <p:spPr>
          <a:xfrm>
            <a:off x="135546" y="2073798"/>
            <a:ext cx="5452531" cy="2920340"/>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800" b="1" kern="1200" dirty="0">
                <a:solidFill>
                  <a:schemeClr val="tx1"/>
                </a:solidFill>
                <a:latin typeface="Times New Roman" panose="02020603050405020304" pitchFamily="18" charset="0"/>
                <a:ea typeface="+mj-ea"/>
                <a:cs typeface="Times New Roman" panose="02020603050405020304" pitchFamily="18" charset="0"/>
              </a:rPr>
              <a:t>    What is Autism?</a:t>
            </a:r>
          </a:p>
        </p:txBody>
      </p:sp>
      <p:sp>
        <p:nvSpPr>
          <p:cNvPr id="2" name="TextBox 1">
            <a:extLst>
              <a:ext uri="{FF2B5EF4-FFF2-40B4-BE49-F238E27FC236}">
                <a16:creationId xmlns:a16="http://schemas.microsoft.com/office/drawing/2014/main" id="{23FB1512-F90A-4475-9ED6-4FBD36DCE663}"/>
              </a:ext>
            </a:extLst>
          </p:cNvPr>
          <p:cNvSpPr txBox="1"/>
          <p:nvPr/>
        </p:nvSpPr>
        <p:spPr>
          <a:xfrm>
            <a:off x="643469" y="1782981"/>
            <a:ext cx="5198570" cy="4393982"/>
          </a:xfrm>
          <a:prstGeom prst="rect">
            <a:avLst/>
          </a:prstGeom>
        </p:spPr>
        <p:txBody>
          <a:bodyPr vert="horz" lIns="91440" tIns="45720" rIns="91440" bIns="45720" rtlCol="0">
            <a:normAutofit/>
          </a:bodyPr>
          <a:lstStyle/>
          <a:p>
            <a:pPr>
              <a:lnSpc>
                <a:spcPct val="90000"/>
              </a:lnSpc>
              <a:spcAft>
                <a:spcPts val="600"/>
              </a:spcAft>
            </a:pPr>
            <a:endParaRPr lang="en-US" sz="24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Diagram&#10;&#10;Description automatically generated">
            <a:extLst>
              <a:ext uri="{FF2B5EF4-FFF2-40B4-BE49-F238E27FC236}">
                <a16:creationId xmlns:a16="http://schemas.microsoft.com/office/drawing/2014/main" id="{40DE30E2-5351-4EEC-AB59-B153252F2630}"/>
              </a:ext>
            </a:extLst>
          </p:cNvPr>
          <p:cNvPicPr>
            <a:picLocks noChangeAspect="1"/>
          </p:cNvPicPr>
          <p:nvPr/>
        </p:nvPicPr>
        <p:blipFill rotWithShape="1">
          <a:blip r:embed="rId2">
            <a:extLst>
              <a:ext uri="{28A0092B-C50C-407E-A947-70E740481C1C}">
                <a14:useLocalDpi xmlns:a14="http://schemas.microsoft.com/office/drawing/2010/main" val="0"/>
              </a:ext>
            </a:extLst>
          </a:blip>
          <a:srcRect b="7426"/>
          <a:stretch/>
        </p:blipFill>
        <p:spPr>
          <a:xfrm>
            <a:off x="6349962" y="995933"/>
            <a:ext cx="4593995" cy="5318919"/>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927150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C1CA6EF-3DFD-4041-8C4E-3DFCA9DD4BBA}"/>
              </a:ext>
            </a:extLst>
          </p:cNvPr>
          <p:cNvSpPr txBox="1"/>
          <p:nvPr/>
        </p:nvSpPr>
        <p:spPr>
          <a:xfrm>
            <a:off x="7320466" y="609600"/>
            <a:ext cx="4038833" cy="132289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Times New Roman" panose="02020603050405020304" pitchFamily="18" charset="0"/>
                <a:ea typeface="+mj-ea"/>
                <a:cs typeface="Times New Roman" panose="02020603050405020304" pitchFamily="18" charset="0"/>
              </a:rPr>
              <a:t>How will this project help?</a:t>
            </a:r>
          </a:p>
        </p:txBody>
      </p:sp>
      <p:pic>
        <p:nvPicPr>
          <p:cNvPr id="3" name="Picture 2">
            <a:extLst>
              <a:ext uri="{FF2B5EF4-FFF2-40B4-BE49-F238E27FC236}">
                <a16:creationId xmlns:a16="http://schemas.microsoft.com/office/drawing/2014/main" id="{F2F3E595-EA86-4F8A-B849-56B68AB3AB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98" r="41083"/>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2" name="TextBox 1">
            <a:extLst>
              <a:ext uri="{FF2B5EF4-FFF2-40B4-BE49-F238E27FC236}">
                <a16:creationId xmlns:a16="http://schemas.microsoft.com/office/drawing/2014/main" id="{E8D549BC-8596-4E01-80CE-2F8D5E2934D8}"/>
              </a:ext>
            </a:extLst>
          </p:cNvPr>
          <p:cNvSpPr txBox="1"/>
          <p:nvPr/>
        </p:nvSpPr>
        <p:spPr>
          <a:xfrm>
            <a:off x="6901731" y="2542095"/>
            <a:ext cx="5051457" cy="3151695"/>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Through this project, we will be able to detect the autism patient through people’s behavior.</a:t>
            </a:r>
          </a:p>
          <a:p>
            <a:pPr marL="114300">
              <a:lnSpc>
                <a:spcPct val="90000"/>
              </a:lnSpc>
              <a:spcAft>
                <a:spcPts val="600"/>
              </a:spcAft>
            </a:pPr>
            <a:endParaRPr lang="en-US" sz="2400"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have chosen a dataset which will be trained under certain algorithms and prepare a system to detect autism using attributes.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6787848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2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BB1B7BD3-A801-4961-A59C-C41DD788B7CD}"/>
              </a:ext>
            </a:extLst>
          </p:cNvPr>
          <p:cNvSpPr txBox="1"/>
          <p:nvPr/>
        </p:nvSpPr>
        <p:spPr>
          <a:xfrm>
            <a:off x="538009" y="1883333"/>
            <a:ext cx="5863532" cy="3612493"/>
          </a:xfrm>
          <a:prstGeom prst="rect">
            <a:avLst/>
          </a:prstGeom>
        </p:spPr>
        <p:txBody>
          <a:bodyPr vert="horz" lIns="91440" tIns="45720" rIns="91440" bIns="45720" rtlCol="0" anchor="t">
            <a:normAutofit/>
          </a:bodyPr>
          <a:lstStyle/>
          <a:p>
            <a:pPr>
              <a:lnSpc>
                <a:spcPct val="90000"/>
              </a:lnSpc>
              <a:spcAft>
                <a:spcPts val="600"/>
              </a:spcAft>
            </a:pPr>
            <a:r>
              <a:rPr lang="en-US" sz="4000" b="1" dirty="0">
                <a:latin typeface="Times New Roman" panose="02020603050405020304" pitchFamily="18" charset="0"/>
                <a:cs typeface="Times New Roman" panose="02020603050405020304" pitchFamily="18" charset="0"/>
              </a:rPr>
              <a:t>Dataset</a:t>
            </a:r>
          </a:p>
          <a:p>
            <a:pPr indent="-228600">
              <a:lnSpc>
                <a:spcPct val="90000"/>
              </a:lnSpc>
              <a:spcAft>
                <a:spcPts val="600"/>
              </a:spcAft>
              <a:buFont typeface="Arial" panose="020B0604020202020204" pitchFamily="34" charset="0"/>
              <a:buChar char="•"/>
            </a:pPr>
            <a:endParaRPr lang="en-US" sz="2400" b="1" dirty="0"/>
          </a:p>
          <a:p>
            <a:pPr marL="342900" indent="-342900">
              <a:lnSpc>
                <a:spcPct val="90000"/>
              </a:lnSpc>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From Kaggle (Link: </a:t>
            </a:r>
            <a:r>
              <a:rPr lang="en-US" sz="2800" dirty="0">
                <a:latin typeface="Times New Roman" panose="02020603050405020304" pitchFamily="18" charset="0"/>
                <a:cs typeface="Times New Roman" panose="02020603050405020304" pitchFamily="18" charset="0"/>
                <a:hlinkClick r:id="rId2"/>
              </a:rPr>
              <a:t>https://www.kaggle.com/datasets/faizunnabi/autism-screening</a:t>
            </a:r>
            <a:r>
              <a:rPr lang="en-US" sz="2800" dirty="0">
                <a:latin typeface="Times New Roman" panose="02020603050405020304" pitchFamily="18" charset="0"/>
                <a:cs typeface="Times New Roman" panose="02020603050405020304" pitchFamily="18" charset="0"/>
              </a:rPr>
              <a:t>)</a:t>
            </a:r>
          </a:p>
          <a:p>
            <a:pPr>
              <a:lnSpc>
                <a:spcPct val="90000"/>
              </a:lnSpc>
              <a:spcAft>
                <a:spcPts val="600"/>
              </a:spcAft>
            </a:pPr>
            <a:endParaRPr lang="en-US" sz="28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706 people’s records with 21 features</a:t>
            </a:r>
          </a:p>
          <a:p>
            <a:pPr>
              <a:lnSpc>
                <a:spcPct val="90000"/>
              </a:lnSpc>
              <a:spcAft>
                <a:spcPts val="600"/>
              </a:spcAft>
            </a:pPr>
            <a:r>
              <a:rPr lang="en-US" sz="2000" dirty="0"/>
              <a:t>  </a:t>
            </a:r>
          </a:p>
        </p:txBody>
      </p:sp>
      <p:pic>
        <p:nvPicPr>
          <p:cNvPr id="3" name="Picture 2" descr="A picture containing text&#10;&#10;Description automatically generated">
            <a:extLst>
              <a:ext uri="{FF2B5EF4-FFF2-40B4-BE49-F238E27FC236}">
                <a16:creationId xmlns:a16="http://schemas.microsoft.com/office/drawing/2014/main" id="{CE5558D3-191B-4944-AEF1-2A5EEB8EF0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1541" y="1003954"/>
            <a:ext cx="5031085" cy="5031085"/>
          </a:xfrm>
          <a:prstGeom prst="rect">
            <a:avLst/>
          </a:prstGeom>
        </p:spPr>
      </p:pic>
    </p:spTree>
    <p:extLst>
      <p:ext uri="{BB962C8B-B14F-4D97-AF65-F5344CB8AC3E}">
        <p14:creationId xmlns:p14="http://schemas.microsoft.com/office/powerpoint/2010/main" val="36250859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aphicFrame>
        <p:nvGraphicFramePr>
          <p:cNvPr id="14" name="Table 14">
            <a:extLst>
              <a:ext uri="{FF2B5EF4-FFF2-40B4-BE49-F238E27FC236}">
                <a16:creationId xmlns:a16="http://schemas.microsoft.com/office/drawing/2014/main" id="{C3A9220E-3131-4ECE-A231-C29B9D387253}"/>
              </a:ext>
            </a:extLst>
          </p:cNvPr>
          <p:cNvGraphicFramePr>
            <a:graphicFrameLocks noGrp="1"/>
          </p:cNvGraphicFramePr>
          <p:nvPr>
            <p:extLst>
              <p:ext uri="{D42A27DB-BD31-4B8C-83A1-F6EECF244321}">
                <p14:modId xmlns:p14="http://schemas.microsoft.com/office/powerpoint/2010/main" val="3524462627"/>
              </p:ext>
            </p:extLst>
          </p:nvPr>
        </p:nvGraphicFramePr>
        <p:xfrm>
          <a:off x="405959" y="1485396"/>
          <a:ext cx="5416610" cy="5076825"/>
        </p:xfrm>
        <a:graphic>
          <a:graphicData uri="http://schemas.openxmlformats.org/drawingml/2006/table">
            <a:tbl>
              <a:tblPr firstRow="1" bandRow="1">
                <a:tableStyleId>{21E4AEA4-8DFA-4A89-87EB-49C32662AFE0}</a:tableStyleId>
              </a:tblPr>
              <a:tblGrid>
                <a:gridCol w="1083322">
                  <a:extLst>
                    <a:ext uri="{9D8B030D-6E8A-4147-A177-3AD203B41FA5}">
                      <a16:colId xmlns:a16="http://schemas.microsoft.com/office/drawing/2014/main" val="4084986582"/>
                    </a:ext>
                  </a:extLst>
                </a:gridCol>
                <a:gridCol w="1083322">
                  <a:extLst>
                    <a:ext uri="{9D8B030D-6E8A-4147-A177-3AD203B41FA5}">
                      <a16:colId xmlns:a16="http://schemas.microsoft.com/office/drawing/2014/main" val="2291103798"/>
                    </a:ext>
                  </a:extLst>
                </a:gridCol>
                <a:gridCol w="1083322">
                  <a:extLst>
                    <a:ext uri="{9D8B030D-6E8A-4147-A177-3AD203B41FA5}">
                      <a16:colId xmlns:a16="http://schemas.microsoft.com/office/drawing/2014/main" val="1295538099"/>
                    </a:ext>
                  </a:extLst>
                </a:gridCol>
                <a:gridCol w="1083322">
                  <a:extLst>
                    <a:ext uri="{9D8B030D-6E8A-4147-A177-3AD203B41FA5}">
                      <a16:colId xmlns:a16="http://schemas.microsoft.com/office/drawing/2014/main" val="1837150379"/>
                    </a:ext>
                  </a:extLst>
                </a:gridCol>
                <a:gridCol w="1083322">
                  <a:extLst>
                    <a:ext uri="{9D8B030D-6E8A-4147-A177-3AD203B41FA5}">
                      <a16:colId xmlns:a16="http://schemas.microsoft.com/office/drawing/2014/main" val="2514724421"/>
                    </a:ext>
                  </a:extLst>
                </a:gridCol>
              </a:tblGrid>
              <a:tr h="410239">
                <a:tc>
                  <a:txBody>
                    <a:bodyPr/>
                    <a:lstStyle/>
                    <a:p>
                      <a:pPr algn="ctr" fontAlgn="b">
                        <a:lnSpc>
                          <a:spcPct val="150000"/>
                        </a:lnSpc>
                      </a:pPr>
                      <a:r>
                        <a:rPr lang="en-US" sz="1600" b="1" i="0" u="none" strike="noStrike" dirty="0">
                          <a:solidFill>
                            <a:schemeClr val="bg1"/>
                          </a:solidFill>
                          <a:effectLst/>
                          <a:latin typeface="Times New Roman" panose="02020603050405020304" pitchFamily="18" charset="0"/>
                          <a:cs typeface="Times New Roman" panose="02020603050405020304" pitchFamily="18" charset="0"/>
                        </a:rPr>
                        <a:t>Id</a:t>
                      </a:r>
                    </a:p>
                  </a:txBody>
                  <a:tcPr marL="9525" marR="9525" marT="9525" marB="0" anchor="ctr"/>
                </a:tc>
                <a:tc>
                  <a:txBody>
                    <a:bodyPr/>
                    <a:lstStyle/>
                    <a:p>
                      <a:pPr algn="ctr" fontAlgn="b">
                        <a:lnSpc>
                          <a:spcPct val="150000"/>
                        </a:lnSpc>
                      </a:pPr>
                      <a:r>
                        <a:rPr lang="en-US" sz="1600" b="1" i="0" u="none" strike="noStrike" dirty="0">
                          <a:solidFill>
                            <a:schemeClr val="bg1"/>
                          </a:solidFill>
                          <a:effectLst/>
                          <a:latin typeface="Times New Roman" panose="02020603050405020304" pitchFamily="18" charset="0"/>
                          <a:cs typeface="Times New Roman" panose="02020603050405020304" pitchFamily="18" charset="0"/>
                        </a:rPr>
                        <a:t>A2_Score</a:t>
                      </a:r>
                    </a:p>
                  </a:txBody>
                  <a:tcPr marL="9525" marR="9525" marT="9525" marB="0" anchor="ctr"/>
                </a:tc>
                <a:tc>
                  <a:txBody>
                    <a:bodyPr/>
                    <a:lstStyle/>
                    <a:p>
                      <a:pPr algn="ctr">
                        <a:lnSpc>
                          <a:spcPct val="150000"/>
                        </a:lnSpc>
                      </a:pPr>
                      <a:r>
                        <a:rPr lang="en-US" sz="1600" b="1" dirty="0">
                          <a:solidFill>
                            <a:schemeClr val="bg1"/>
                          </a:solidFill>
                          <a:latin typeface="Times New Roman" panose="02020603050405020304" pitchFamily="18" charset="0"/>
                          <a:cs typeface="Times New Roman" panose="02020603050405020304" pitchFamily="18" charset="0"/>
                        </a:rPr>
                        <a:t>*******</a:t>
                      </a:r>
                    </a:p>
                  </a:txBody>
                  <a:tcPr anchor="ctr"/>
                </a:tc>
                <a:tc>
                  <a:txBody>
                    <a:bodyPr/>
                    <a:lstStyle/>
                    <a:p>
                      <a:pPr algn="ctr" fontAlgn="b">
                        <a:lnSpc>
                          <a:spcPct val="150000"/>
                        </a:lnSpc>
                      </a:pPr>
                      <a:r>
                        <a:rPr lang="en-US" sz="1600" b="1" i="0" u="none" strike="noStrike" dirty="0">
                          <a:solidFill>
                            <a:schemeClr val="bg1"/>
                          </a:solidFill>
                          <a:effectLst/>
                          <a:latin typeface="Times New Roman" panose="02020603050405020304" pitchFamily="18" charset="0"/>
                          <a:cs typeface="Times New Roman" panose="02020603050405020304" pitchFamily="18" charset="0"/>
                        </a:rPr>
                        <a:t>Age</a:t>
                      </a:r>
                    </a:p>
                  </a:txBody>
                  <a:tcPr marL="9525" marR="9525" marT="9525" marB="0" anchor="ctr"/>
                </a:tc>
                <a:tc>
                  <a:txBody>
                    <a:bodyPr/>
                    <a:lstStyle/>
                    <a:p>
                      <a:pPr algn="ctr" fontAlgn="b">
                        <a:lnSpc>
                          <a:spcPct val="150000"/>
                        </a:lnSpc>
                      </a:pPr>
                      <a:r>
                        <a:rPr lang="en-US" sz="1600" b="1" i="0" u="none" strike="noStrike" dirty="0">
                          <a:solidFill>
                            <a:schemeClr val="bg1"/>
                          </a:solidFill>
                          <a:effectLst/>
                          <a:latin typeface="Times New Roman" panose="02020603050405020304" pitchFamily="18" charset="0"/>
                          <a:cs typeface="Times New Roman" panose="02020603050405020304" pitchFamily="18" charset="0"/>
                        </a:rPr>
                        <a:t>Class/ASD</a:t>
                      </a:r>
                    </a:p>
                  </a:txBody>
                  <a:tcPr marL="9525" marR="9525" marT="9525" marB="0" anchor="ctr"/>
                </a:tc>
                <a:extLst>
                  <a:ext uri="{0D108BD9-81ED-4DB2-BD59-A6C34878D82A}">
                    <a16:rowId xmlns:a16="http://schemas.microsoft.com/office/drawing/2014/main" val="2598694806"/>
                  </a:ext>
                </a:extLst>
              </a:tr>
              <a:tr h="410239">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ct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NO</a:t>
                      </a:r>
                    </a:p>
                  </a:txBody>
                  <a:tcPr marL="9525" marR="9525" marT="9525" marB="0" anchor="ctr"/>
                </a:tc>
                <a:extLst>
                  <a:ext uri="{0D108BD9-81ED-4DB2-BD59-A6C34878D82A}">
                    <a16:rowId xmlns:a16="http://schemas.microsoft.com/office/drawing/2014/main" val="4002150014"/>
                  </a:ext>
                </a:extLst>
              </a:tr>
              <a:tr h="410239">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ct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NO</a:t>
                      </a:r>
                    </a:p>
                  </a:txBody>
                  <a:tcPr marL="9525" marR="9525" marT="9525" marB="0" anchor="ctr"/>
                </a:tc>
                <a:extLst>
                  <a:ext uri="{0D108BD9-81ED-4DB2-BD59-A6C34878D82A}">
                    <a16:rowId xmlns:a16="http://schemas.microsoft.com/office/drawing/2014/main" val="2810372036"/>
                  </a:ext>
                </a:extLst>
              </a:tr>
              <a:tr h="410239">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ct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YES</a:t>
                      </a:r>
                    </a:p>
                  </a:txBody>
                  <a:tcPr marL="9525" marR="9525" marT="9525" marB="0" anchor="ctr"/>
                </a:tc>
                <a:extLst>
                  <a:ext uri="{0D108BD9-81ED-4DB2-BD59-A6C34878D82A}">
                    <a16:rowId xmlns:a16="http://schemas.microsoft.com/office/drawing/2014/main" val="315120786"/>
                  </a:ext>
                </a:extLst>
              </a:tr>
              <a:tr h="410239">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35</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NO</a:t>
                      </a:r>
                    </a:p>
                  </a:txBody>
                  <a:tcPr marL="9525" marR="9525" marT="9525" marB="0" anchor="ctr"/>
                </a:tc>
                <a:extLst>
                  <a:ext uri="{0D108BD9-81ED-4DB2-BD59-A6C34878D82A}">
                    <a16:rowId xmlns:a16="http://schemas.microsoft.com/office/drawing/2014/main" val="4113239782"/>
                  </a:ext>
                </a:extLst>
              </a:tr>
              <a:tr h="410239">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40</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NO</a:t>
                      </a:r>
                    </a:p>
                  </a:txBody>
                  <a:tcPr marL="9525" marR="9525" marT="9525" marB="0" anchor="ctr"/>
                </a:tc>
                <a:extLst>
                  <a:ext uri="{0D108BD9-81ED-4DB2-BD59-A6C34878D82A}">
                    <a16:rowId xmlns:a16="http://schemas.microsoft.com/office/drawing/2014/main" val="434495485"/>
                  </a:ext>
                </a:extLst>
              </a:tr>
              <a:tr h="410239">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36</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YES</a:t>
                      </a:r>
                    </a:p>
                  </a:txBody>
                  <a:tcPr marL="9525" marR="9525" marT="9525" marB="0" anchor="ctr"/>
                </a:tc>
                <a:extLst>
                  <a:ext uri="{0D108BD9-81ED-4DB2-BD59-A6C34878D82A}">
                    <a16:rowId xmlns:a16="http://schemas.microsoft.com/office/drawing/2014/main" val="3456363704"/>
                  </a:ext>
                </a:extLst>
              </a:tr>
              <a:tr h="410239">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NO</a:t>
                      </a:r>
                    </a:p>
                  </a:txBody>
                  <a:tcPr marL="9525" marR="9525" marT="9525" marB="0" anchor="ctr"/>
                </a:tc>
                <a:extLst>
                  <a:ext uri="{0D108BD9-81ED-4DB2-BD59-A6C34878D82A}">
                    <a16:rowId xmlns:a16="http://schemas.microsoft.com/office/drawing/2014/main" val="3732934971"/>
                  </a:ext>
                </a:extLst>
              </a:tr>
              <a:tr h="410239">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64</a:t>
                      </a:r>
                    </a:p>
                  </a:txBody>
                  <a:tcPr marL="9525" marR="9525" marT="9525"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NO</a:t>
                      </a:r>
                    </a:p>
                  </a:txBody>
                  <a:tcPr marL="9525" marR="9525" marT="9525" marB="0" anchor="ctr"/>
                </a:tc>
                <a:extLst>
                  <a:ext uri="{0D108BD9-81ED-4DB2-BD59-A6C34878D82A}">
                    <a16:rowId xmlns:a16="http://schemas.microsoft.com/office/drawing/2014/main" val="3999908822"/>
                  </a:ext>
                </a:extLst>
              </a:tr>
              <a:tr h="426893">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ct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ct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ct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NO</a:t>
                      </a:r>
                    </a:p>
                  </a:txBody>
                  <a:tcPr marL="9525" marR="9525" marT="9525" marB="0" anchor="ctr"/>
                </a:tc>
                <a:extLst>
                  <a:ext uri="{0D108BD9-81ED-4DB2-BD59-A6C34878D82A}">
                    <a16:rowId xmlns:a16="http://schemas.microsoft.com/office/drawing/2014/main" val="4218397512"/>
                  </a:ext>
                </a:extLst>
              </a:tr>
            </a:tbl>
          </a:graphicData>
        </a:graphic>
      </p:graphicFrame>
      <p:pic>
        <p:nvPicPr>
          <p:cNvPr id="16" name="Picture 15">
            <a:extLst>
              <a:ext uri="{FF2B5EF4-FFF2-40B4-BE49-F238E27FC236}">
                <a16:creationId xmlns:a16="http://schemas.microsoft.com/office/drawing/2014/main" id="{39C1CFFA-AEDC-42A7-8004-BC8359436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327" y="810705"/>
            <a:ext cx="6100673" cy="5384198"/>
          </a:xfrm>
          <a:prstGeom prst="rect">
            <a:avLst/>
          </a:prstGeom>
        </p:spPr>
      </p:pic>
      <p:sp>
        <p:nvSpPr>
          <p:cNvPr id="18" name="Rectangle 17">
            <a:extLst>
              <a:ext uri="{FF2B5EF4-FFF2-40B4-BE49-F238E27FC236}">
                <a16:creationId xmlns:a16="http://schemas.microsoft.com/office/drawing/2014/main" id="{0051193A-6CBA-49A8-AA76-6BB823D0D1ED}"/>
              </a:ext>
            </a:extLst>
          </p:cNvPr>
          <p:cNvSpPr/>
          <p:nvPr/>
        </p:nvSpPr>
        <p:spPr>
          <a:xfrm>
            <a:off x="723224" y="442797"/>
            <a:ext cx="4782079" cy="923330"/>
          </a:xfrm>
          <a:prstGeom prst="rect">
            <a:avLst/>
          </a:prstGeom>
          <a:noFill/>
        </p:spPr>
        <p:txBody>
          <a:bodyPr wrap="none" lIns="91440" tIns="45720" rIns="91440" bIns="45720">
            <a:spAutoFit/>
          </a:bodyPr>
          <a:lstStyle/>
          <a:p>
            <a:pPr algn="ctr"/>
            <a:r>
              <a:rPr lang="en-US" sz="5400" b="1" cap="none" spc="0" dirty="0">
                <a:ln w="0"/>
                <a:solidFill>
                  <a:schemeClr val="accent2">
                    <a:lumMod val="60000"/>
                    <a:lumOff val="40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Sample Dataset</a:t>
            </a:r>
          </a:p>
        </p:txBody>
      </p:sp>
    </p:spTree>
    <p:extLst>
      <p:ext uri="{BB962C8B-B14F-4D97-AF65-F5344CB8AC3E}">
        <p14:creationId xmlns:p14="http://schemas.microsoft.com/office/powerpoint/2010/main" val="229960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C3CE7C-67BD-4A96-9566-E946E24EC593}"/>
              </a:ext>
            </a:extLst>
          </p:cNvPr>
          <p:cNvSpPr txBox="1"/>
          <p:nvPr/>
        </p:nvSpPr>
        <p:spPr>
          <a:xfrm>
            <a:off x="6360935" y="259237"/>
            <a:ext cx="4414848" cy="1716255"/>
          </a:xfrm>
          <a:prstGeom prst="rect">
            <a:avLst/>
          </a:prstGeom>
        </p:spPr>
        <p:txBody>
          <a:bodyPr vert="horz" lIns="91440" tIns="45720" rIns="91440" bIns="45720" rtlCol="0" anchor="b">
            <a:normAutofit/>
          </a:bodyPr>
          <a:lstStyle/>
          <a:p>
            <a:pPr marL="0" marR="0" lvl="0" indent="0" algn="ctr">
              <a:lnSpc>
                <a:spcPct val="90000"/>
              </a:lnSpc>
              <a:spcBef>
                <a:spcPct val="0"/>
              </a:spcBef>
              <a:spcAft>
                <a:spcPts val="600"/>
              </a:spcAft>
            </a:pPr>
            <a:r>
              <a:rPr lang="en-US" sz="4000" b="1" dirty="0">
                <a:latin typeface="Times New Roman" panose="02020603050405020304" pitchFamily="18" charset="0"/>
                <a:ea typeface="+mj-ea"/>
                <a:cs typeface="Times New Roman" panose="02020603050405020304" pitchFamily="18" charset="0"/>
                <a:sym typeface="Times New Roman"/>
              </a:rPr>
              <a:t>Preprocessing Techniques</a:t>
            </a:r>
          </a:p>
        </p:txBody>
      </p:sp>
      <p:sp>
        <p:nvSpPr>
          <p:cNvPr id="26" name="Rectangle 2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35;p5">
            <a:extLst>
              <a:ext uri="{FF2B5EF4-FFF2-40B4-BE49-F238E27FC236}">
                <a16:creationId xmlns:a16="http://schemas.microsoft.com/office/drawing/2014/main" id="{7576012F-CED2-4BEB-A2B6-04CC9C58EA28}"/>
              </a:ext>
            </a:extLst>
          </p:cNvPr>
          <p:cNvPicPr preferRelativeResize="0"/>
          <p:nvPr/>
        </p:nvPicPr>
        <p:blipFill rotWithShape="1">
          <a:blip r:embed="rId2"/>
          <a:srcRect l="26540" r="26533" b="1"/>
          <a:stretch/>
        </p:blipFill>
        <p:spPr>
          <a:xfrm>
            <a:off x="-843111" y="-713500"/>
            <a:ext cx="7466132" cy="8285000"/>
          </a:xfrm>
          <a:prstGeom prst="rect">
            <a:avLst/>
          </a:prstGeom>
          <a:noFill/>
        </p:spPr>
      </p:pic>
      <p:sp>
        <p:nvSpPr>
          <p:cNvPr id="7" name="Google Shape;134;p5">
            <a:extLst>
              <a:ext uri="{FF2B5EF4-FFF2-40B4-BE49-F238E27FC236}">
                <a16:creationId xmlns:a16="http://schemas.microsoft.com/office/drawing/2014/main" id="{DD7843C0-9A45-4D27-B2AB-4991D2BBEEFA}"/>
              </a:ext>
            </a:extLst>
          </p:cNvPr>
          <p:cNvSpPr txBox="1"/>
          <p:nvPr/>
        </p:nvSpPr>
        <p:spPr>
          <a:xfrm>
            <a:off x="6053614" y="2234729"/>
            <a:ext cx="5291577" cy="4364034"/>
          </a:xfrm>
          <a:prstGeom prst="rect">
            <a:avLst/>
          </a:prstGeom>
        </p:spPr>
        <p:txBody>
          <a:bodyPr spcFirstLastPara="1" vert="horz" lIns="91440" tIns="45720" rIns="91440" bIns="45720" rtlCol="0" anchor="t" anchorCtr="0">
            <a:normAutofit fontScale="47500" lnSpcReduction="20000"/>
          </a:bodyPr>
          <a:lstStyle/>
          <a:p>
            <a:pPr marL="457200" marR="0" lvl="0" indent="-228600">
              <a:lnSpc>
                <a:spcPct val="90000"/>
              </a:lnSpc>
              <a:spcBef>
                <a:spcPts val="0"/>
              </a:spcBef>
              <a:spcAft>
                <a:spcPts val="600"/>
              </a:spcAft>
              <a:buClr>
                <a:schemeClr val="dk1"/>
              </a:buClr>
              <a:buSzPts val="2700"/>
              <a:buFont typeface="Arial" panose="020B0604020202020204" pitchFamily="34" charset="0"/>
              <a:buChar char="•"/>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Missing Data</a:t>
            </a:r>
          </a:p>
          <a:p>
            <a:pPr marL="228600" marR="0" lvl="0">
              <a:lnSpc>
                <a:spcPct val="90000"/>
              </a:lnSpc>
              <a:spcBef>
                <a:spcPts val="0"/>
              </a:spcBef>
              <a:spcAft>
                <a:spcPts val="600"/>
              </a:spcAft>
              <a:buClr>
                <a:schemeClr val="dk1"/>
              </a:buClr>
              <a:buSzPts val="2700"/>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  - Checking the correlation of each   attribute.</a:t>
            </a:r>
          </a:p>
          <a:p>
            <a:pPr marL="228600">
              <a:lnSpc>
                <a:spcPct val="90000"/>
              </a:lnSpc>
              <a:spcAft>
                <a:spcPts val="600"/>
              </a:spcAft>
              <a:buClr>
                <a:schemeClr val="dk1"/>
              </a:buClr>
              <a:buSzPts val="2700"/>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  - By finding null values</a:t>
            </a:r>
          </a:p>
          <a:p>
            <a:pPr marL="228600">
              <a:lnSpc>
                <a:spcPct val="90000"/>
              </a:lnSpc>
              <a:spcAft>
                <a:spcPts val="600"/>
              </a:spcAft>
              <a:buClr>
                <a:schemeClr val="dk1"/>
              </a:buClr>
              <a:buSzPts val="2700"/>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  - By deleting  particular rows</a:t>
            </a:r>
          </a:p>
          <a:p>
            <a:pPr marR="0" lvl="0">
              <a:lnSpc>
                <a:spcPct val="90000"/>
              </a:lnSpc>
              <a:spcBef>
                <a:spcPts val="0"/>
              </a:spcBef>
              <a:spcAft>
                <a:spcPts val="600"/>
              </a:spcAft>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       - By calculating the mean, median, mode        and switch them with null values.</a:t>
            </a:r>
          </a:p>
          <a:p>
            <a:pPr marL="457200" marR="0" lvl="0" indent="-228600">
              <a:lnSpc>
                <a:spcPct val="90000"/>
              </a:lnSpc>
              <a:spcBef>
                <a:spcPts val="0"/>
              </a:spcBef>
              <a:spcAft>
                <a:spcPts val="600"/>
              </a:spcAft>
              <a:buClr>
                <a:schemeClr val="dk1"/>
              </a:buClr>
              <a:buSzPts val="2700"/>
              <a:buFont typeface="Arial" panose="020B0604020202020204" pitchFamily="34" charset="0"/>
              <a:buChar char="•"/>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Encoding technique like one hot level encoding.</a:t>
            </a:r>
          </a:p>
          <a:p>
            <a:pPr marL="457200" lvl="0" indent="-228600">
              <a:lnSpc>
                <a:spcPct val="90000"/>
              </a:lnSpc>
              <a:spcBef>
                <a:spcPts val="0"/>
              </a:spcBef>
              <a:spcAft>
                <a:spcPts val="600"/>
              </a:spcAft>
              <a:buClr>
                <a:schemeClr val="dk1"/>
              </a:buClr>
              <a:buSzPts val="2700"/>
              <a:buFont typeface="Arial" panose="020B0604020202020204" pitchFamily="34" charset="0"/>
              <a:buChar char="•"/>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Feature scaling</a:t>
            </a:r>
          </a:p>
          <a:p>
            <a:pPr marL="228600" lvl="0">
              <a:lnSpc>
                <a:spcPct val="90000"/>
              </a:lnSpc>
              <a:spcBef>
                <a:spcPts val="0"/>
              </a:spcBef>
              <a:spcAft>
                <a:spcPts val="600"/>
              </a:spcAft>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   - Normalization</a:t>
            </a:r>
          </a:p>
          <a:p>
            <a:pPr marL="228600" lvl="0">
              <a:lnSpc>
                <a:spcPct val="90000"/>
              </a:lnSpc>
              <a:spcBef>
                <a:spcPts val="0"/>
              </a:spcBef>
              <a:spcAft>
                <a:spcPts val="600"/>
              </a:spcAft>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   - Standardization</a:t>
            </a:r>
          </a:p>
          <a:p>
            <a:pPr marL="457200" lvl="0" indent="-228600">
              <a:lnSpc>
                <a:spcPct val="90000"/>
              </a:lnSpc>
              <a:spcBef>
                <a:spcPts val="0"/>
              </a:spcBef>
              <a:spcAft>
                <a:spcPts val="600"/>
              </a:spcAft>
              <a:buClr>
                <a:schemeClr val="dk1"/>
              </a:buClr>
              <a:buSzPts val="2700"/>
              <a:buFont typeface="Arial" panose="020B0604020202020204" pitchFamily="34" charset="0"/>
              <a:buChar char="•"/>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Feature Selection</a:t>
            </a:r>
          </a:p>
          <a:p>
            <a:pPr marL="457200" marR="0" lvl="0" indent="-228600">
              <a:lnSpc>
                <a:spcPct val="90000"/>
              </a:lnSpc>
              <a:spcBef>
                <a:spcPts val="0"/>
              </a:spcBef>
              <a:spcAft>
                <a:spcPts val="600"/>
              </a:spcAft>
              <a:buClr>
                <a:schemeClr val="dk1"/>
              </a:buClr>
              <a:buSzPts val="2700"/>
              <a:buFont typeface="Arial" panose="020B0604020202020204" pitchFamily="34" charset="0"/>
              <a:buChar char="•"/>
            </a:pPr>
            <a:r>
              <a:rPr lang="en-US" sz="4600" dirty="0">
                <a:solidFill>
                  <a:schemeClr val="tx1">
                    <a:alpha val="80000"/>
                  </a:schemeClr>
                </a:solidFill>
                <a:latin typeface="Times New Roman" panose="02020603050405020304" pitchFamily="18" charset="0"/>
                <a:cs typeface="Times New Roman" panose="02020603050405020304" pitchFamily="18" charset="0"/>
                <a:sym typeface="Times New Roman"/>
              </a:rPr>
              <a:t>Splitting dataset into training and test set</a:t>
            </a:r>
          </a:p>
          <a:p>
            <a:pPr marL="0" marR="0" lvl="0" indent="-228600">
              <a:lnSpc>
                <a:spcPct val="90000"/>
              </a:lnSpc>
              <a:spcBef>
                <a:spcPts val="0"/>
              </a:spcBef>
              <a:spcAft>
                <a:spcPts val="600"/>
              </a:spcAft>
              <a:buFont typeface="Arial" panose="020B0604020202020204" pitchFamily="34" charset="0"/>
              <a:buChar char="•"/>
            </a:pPr>
            <a:endParaRPr lang="en-US" sz="1900" dirty="0">
              <a:solidFill>
                <a:schemeClr val="tx1">
                  <a:alpha val="80000"/>
                </a:schemeClr>
              </a:solidFill>
              <a:sym typeface="Calibri"/>
            </a:endParaRP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3736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72">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30" name="Freeform: Shape 74">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TextBox 4">
            <a:extLst>
              <a:ext uri="{FF2B5EF4-FFF2-40B4-BE49-F238E27FC236}">
                <a16:creationId xmlns:a16="http://schemas.microsoft.com/office/drawing/2014/main" id="{93A0E341-9C8F-4CA3-833F-4B5F688D0C1E}"/>
              </a:ext>
            </a:extLst>
          </p:cNvPr>
          <p:cNvSpPr txBox="1"/>
          <p:nvPr/>
        </p:nvSpPr>
        <p:spPr>
          <a:xfrm>
            <a:off x="1148434" y="2208985"/>
            <a:ext cx="4248318" cy="1952947"/>
          </a:xfrm>
          <a:prstGeom prst="rect">
            <a:avLst/>
          </a:prstGeom>
          <a:noFill/>
        </p:spPr>
        <p:txBody>
          <a:bodyPr vert="horz" lIns="91440" tIns="45720" rIns="91440" bIns="45720" rtlCol="0" anchor="ctr">
            <a:normAutofit/>
          </a:bodyPr>
          <a:lstStyle/>
          <a:p>
            <a:pPr marL="0" marR="0" lvl="0" indent="0" algn="ctr">
              <a:lnSpc>
                <a:spcPct val="90000"/>
              </a:lnSpc>
              <a:spcBef>
                <a:spcPct val="0"/>
              </a:spcBef>
              <a:spcAft>
                <a:spcPts val="600"/>
              </a:spcAft>
            </a:pPr>
            <a:r>
              <a:rPr lang="en-US" sz="4000" b="1" dirty="0">
                <a:solidFill>
                  <a:srgbClr val="080808"/>
                </a:solidFill>
                <a:latin typeface="Times New Roman" panose="02020603050405020304" pitchFamily="18" charset="0"/>
                <a:ea typeface="+mj-ea"/>
                <a:cs typeface="Times New Roman" panose="02020603050405020304" pitchFamily="18" charset="0"/>
                <a:sym typeface="Times New Roman"/>
              </a:rPr>
              <a:t>Machine Learning Techniques</a:t>
            </a:r>
          </a:p>
        </p:txBody>
      </p:sp>
      <p:sp>
        <p:nvSpPr>
          <p:cNvPr id="1031" name="Isosceles Triangle 76">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Rectangle 78">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80">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77C2D141-F73C-4BF3-B3DF-D3BA74B8B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7826" y="1350438"/>
            <a:ext cx="4160520" cy="4157124"/>
          </a:xfrm>
          <a:custGeom>
            <a:avLst/>
            <a:gdLst>
              <a:gd name="connsiteX0" fmla="*/ 2080261 w 4160520"/>
              <a:gd name="connsiteY0" fmla="*/ 0 h 4157124"/>
              <a:gd name="connsiteX1" fmla="*/ 4160520 w 4160520"/>
              <a:gd name="connsiteY1" fmla="*/ 2078563 h 4157124"/>
              <a:gd name="connsiteX2" fmla="*/ 2080261 w 4160520"/>
              <a:gd name="connsiteY2" fmla="*/ 4157124 h 4157124"/>
              <a:gd name="connsiteX3" fmla="*/ 0 w 4160520"/>
              <a:gd name="connsiteY3" fmla="*/ 2078563 h 4157124"/>
            </a:gdLst>
            <a:ahLst/>
            <a:cxnLst>
              <a:cxn ang="0">
                <a:pos x="connsiteX0" y="connsiteY0"/>
              </a:cxn>
              <a:cxn ang="0">
                <a:pos x="connsiteX1" y="connsiteY1"/>
              </a:cxn>
              <a:cxn ang="0">
                <a:pos x="connsiteX2" y="connsiteY2"/>
              </a:cxn>
              <a:cxn ang="0">
                <a:pos x="connsiteX3" y="connsiteY3"/>
              </a:cxn>
            </a:cxnLst>
            <a:rect l="l" t="t" r="r" b="b"/>
            <a:pathLst>
              <a:path w="4160520" h="4157124">
                <a:moveTo>
                  <a:pt x="2080261" y="0"/>
                </a:moveTo>
                <a:lnTo>
                  <a:pt x="4160520" y="2078563"/>
                </a:lnTo>
                <a:lnTo>
                  <a:pt x="2080261" y="4157124"/>
                </a:lnTo>
                <a:lnTo>
                  <a:pt x="0" y="207856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DB456AC5-2DFE-4E00-B0CE-30AAA2A3D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7566" y="1"/>
            <a:ext cx="3997403" cy="3295805"/>
          </a:xfrm>
          <a:custGeom>
            <a:avLst/>
            <a:gdLst>
              <a:gd name="connsiteX0" fmla="*/ 1352836 w 4160520"/>
              <a:gd name="connsiteY0" fmla="*/ 0 h 3430293"/>
              <a:gd name="connsiteX1" fmla="*/ 2807685 w 4160520"/>
              <a:gd name="connsiteY1" fmla="*/ 0 h 3430293"/>
              <a:gd name="connsiteX2" fmla="*/ 4160520 w 4160520"/>
              <a:gd name="connsiteY2" fmla="*/ 1351732 h 3430293"/>
              <a:gd name="connsiteX3" fmla="*/ 2080261 w 4160520"/>
              <a:gd name="connsiteY3" fmla="*/ 3430293 h 3430293"/>
              <a:gd name="connsiteX4" fmla="*/ 0 w 4160520"/>
              <a:gd name="connsiteY4" fmla="*/ 1351732 h 343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520" h="3430293">
                <a:moveTo>
                  <a:pt x="1352836" y="0"/>
                </a:moveTo>
                <a:lnTo>
                  <a:pt x="2807685" y="0"/>
                </a:lnTo>
                <a:lnTo>
                  <a:pt x="4160520" y="1351732"/>
                </a:lnTo>
                <a:lnTo>
                  <a:pt x="2080261" y="3430293"/>
                </a:lnTo>
                <a:lnTo>
                  <a:pt x="0" y="13517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Isosceles Triangle 88">
            <a:extLst>
              <a:ext uri="{FF2B5EF4-FFF2-40B4-BE49-F238E27FC236}">
                <a16:creationId xmlns:a16="http://schemas.microsoft.com/office/drawing/2014/main" id="{D3EB41F8-8868-4FC3-8553-94FEE5A8B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972" y="6102888"/>
            <a:ext cx="1510228" cy="755112"/>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39671820-9967-4806-B0A7-4944C2A4A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47566" y="3562194"/>
            <a:ext cx="3997403" cy="3295805"/>
          </a:xfrm>
          <a:custGeom>
            <a:avLst/>
            <a:gdLst>
              <a:gd name="connsiteX0" fmla="*/ 1352836 w 4160520"/>
              <a:gd name="connsiteY0" fmla="*/ 0 h 3430293"/>
              <a:gd name="connsiteX1" fmla="*/ 2807685 w 4160520"/>
              <a:gd name="connsiteY1" fmla="*/ 0 h 3430293"/>
              <a:gd name="connsiteX2" fmla="*/ 4160520 w 4160520"/>
              <a:gd name="connsiteY2" fmla="*/ 1351732 h 3430293"/>
              <a:gd name="connsiteX3" fmla="*/ 2080261 w 4160520"/>
              <a:gd name="connsiteY3" fmla="*/ 3430293 h 3430293"/>
              <a:gd name="connsiteX4" fmla="*/ 0 w 4160520"/>
              <a:gd name="connsiteY4" fmla="*/ 1351732 h 343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520" h="3430293">
                <a:moveTo>
                  <a:pt x="1352836" y="0"/>
                </a:moveTo>
                <a:lnTo>
                  <a:pt x="2807685" y="0"/>
                </a:lnTo>
                <a:lnTo>
                  <a:pt x="4160520" y="1351732"/>
                </a:lnTo>
                <a:lnTo>
                  <a:pt x="2080261" y="3430293"/>
                </a:lnTo>
                <a:lnTo>
                  <a:pt x="0" y="13517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E594B317-2E07-40A4-A66C-3BEB2E98169A}"/>
              </a:ext>
            </a:extLst>
          </p:cNvPr>
          <p:cNvPicPr>
            <a:picLocks noChangeAspect="1"/>
          </p:cNvPicPr>
          <p:nvPr/>
        </p:nvPicPr>
        <p:blipFill>
          <a:blip r:embed="rId2"/>
          <a:stretch>
            <a:fillRect/>
          </a:stretch>
        </p:blipFill>
        <p:spPr>
          <a:xfrm>
            <a:off x="8704061" y="2479787"/>
            <a:ext cx="1844894" cy="1411345"/>
          </a:xfrm>
          <a:prstGeom prst="rect">
            <a:avLst/>
          </a:prstGeom>
        </p:spPr>
      </p:pic>
      <p:sp>
        <p:nvSpPr>
          <p:cNvPr id="7" name="TextBox 6">
            <a:extLst>
              <a:ext uri="{FF2B5EF4-FFF2-40B4-BE49-F238E27FC236}">
                <a16:creationId xmlns:a16="http://schemas.microsoft.com/office/drawing/2014/main" id="{990FAA5D-FAB5-4CD5-900F-7B5238D86FDA}"/>
              </a:ext>
            </a:extLst>
          </p:cNvPr>
          <p:cNvSpPr txBox="1"/>
          <p:nvPr/>
        </p:nvSpPr>
        <p:spPr>
          <a:xfrm>
            <a:off x="6595435" y="1801015"/>
            <a:ext cx="2063141"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Logistic Regression</a:t>
            </a:r>
          </a:p>
        </p:txBody>
      </p:sp>
      <p:sp>
        <p:nvSpPr>
          <p:cNvPr id="29" name="TextBox 28">
            <a:extLst>
              <a:ext uri="{FF2B5EF4-FFF2-40B4-BE49-F238E27FC236}">
                <a16:creationId xmlns:a16="http://schemas.microsoft.com/office/drawing/2014/main" id="{C358B87C-1178-4849-A37F-04258C446D55}"/>
              </a:ext>
            </a:extLst>
          </p:cNvPr>
          <p:cNvSpPr txBox="1"/>
          <p:nvPr/>
        </p:nvSpPr>
        <p:spPr>
          <a:xfrm>
            <a:off x="8904870" y="3756442"/>
            <a:ext cx="189591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Random Forest</a:t>
            </a:r>
          </a:p>
        </p:txBody>
      </p:sp>
      <p:sp>
        <p:nvSpPr>
          <p:cNvPr id="30" name="TextBox 29">
            <a:extLst>
              <a:ext uri="{FF2B5EF4-FFF2-40B4-BE49-F238E27FC236}">
                <a16:creationId xmlns:a16="http://schemas.microsoft.com/office/drawing/2014/main" id="{0AEC285F-670E-4AB7-9AB9-567C31B3C0A6}"/>
              </a:ext>
            </a:extLst>
          </p:cNvPr>
          <p:cNvSpPr txBox="1"/>
          <p:nvPr/>
        </p:nvSpPr>
        <p:spPr>
          <a:xfrm>
            <a:off x="6595435" y="6223403"/>
            <a:ext cx="1923849"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Neural Network</a:t>
            </a:r>
          </a:p>
        </p:txBody>
      </p:sp>
      <p:pic>
        <p:nvPicPr>
          <p:cNvPr id="4" name="Picture 3">
            <a:extLst>
              <a:ext uri="{FF2B5EF4-FFF2-40B4-BE49-F238E27FC236}">
                <a16:creationId xmlns:a16="http://schemas.microsoft.com/office/drawing/2014/main" id="{8BA9EC05-1B51-4942-B4BA-9DEBED0AA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688" y="520470"/>
            <a:ext cx="2289004" cy="1241542"/>
          </a:xfrm>
          <a:prstGeom prst="rect">
            <a:avLst/>
          </a:prstGeom>
        </p:spPr>
      </p:pic>
      <p:pic>
        <p:nvPicPr>
          <p:cNvPr id="9" name="Picture 8">
            <a:extLst>
              <a:ext uri="{FF2B5EF4-FFF2-40B4-BE49-F238E27FC236}">
                <a16:creationId xmlns:a16="http://schemas.microsoft.com/office/drawing/2014/main" id="{58278352-CD89-49B0-9369-6EC27C7285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305" y="4732371"/>
            <a:ext cx="2257271" cy="1400198"/>
          </a:xfrm>
          <a:prstGeom prst="rect">
            <a:avLst/>
          </a:prstGeom>
        </p:spPr>
      </p:pic>
    </p:spTree>
    <p:extLst>
      <p:ext uri="{BB962C8B-B14F-4D97-AF65-F5344CB8AC3E}">
        <p14:creationId xmlns:p14="http://schemas.microsoft.com/office/powerpoint/2010/main" val="1227318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3A0E341-9C8F-4CA3-833F-4B5F688D0C1E}"/>
              </a:ext>
            </a:extLst>
          </p:cNvPr>
          <p:cNvSpPr txBox="1"/>
          <p:nvPr/>
        </p:nvSpPr>
        <p:spPr>
          <a:xfrm>
            <a:off x="282805" y="443061"/>
            <a:ext cx="5533534" cy="5967166"/>
          </a:xfrm>
          <a:prstGeom prst="rect">
            <a:avLst/>
          </a:prstGeom>
        </p:spPr>
        <p:txBody>
          <a:bodyPr vert="horz" lIns="91440" tIns="45720" rIns="91440" bIns="45720" rtlCol="0" anchor="t">
            <a:normAutofit/>
          </a:bodyPr>
          <a:lstStyle/>
          <a:p>
            <a:pPr>
              <a:lnSpc>
                <a:spcPct val="90000"/>
              </a:lnSpc>
              <a:spcAft>
                <a:spcPts val="600"/>
              </a:spcAft>
            </a:pPr>
            <a:r>
              <a:rPr lang="en-US" sz="3600" b="1" dirty="0">
                <a:solidFill>
                  <a:srgbClr val="595959"/>
                </a:solidFill>
              </a:rPr>
              <a:t>Conclusion</a:t>
            </a:r>
          </a:p>
          <a:p>
            <a:pPr>
              <a:lnSpc>
                <a:spcPct val="90000"/>
              </a:lnSpc>
              <a:spcAft>
                <a:spcPts val="600"/>
              </a:spcAft>
            </a:pPr>
            <a:endParaRPr lang="en-US" sz="2000" b="1" dirty="0">
              <a:solidFill>
                <a:srgbClr val="595959"/>
              </a:solidFill>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400" dirty="0">
                <a:solidFill>
                  <a:srgbClr val="595959"/>
                </a:solidFill>
                <a:latin typeface="Times New Roman" panose="02020603050405020304" pitchFamily="18" charset="0"/>
                <a:cs typeface="Times New Roman" panose="02020603050405020304" pitchFamily="18" charset="0"/>
              </a:rPr>
              <a:t>We will keep the machine learning technique with optimal results. We’ll try different algorithms and finally select the best performing algorithm for this dataset which will help us to get the better version of the result.</a:t>
            </a:r>
          </a:p>
          <a:p>
            <a:pPr>
              <a:lnSpc>
                <a:spcPct val="90000"/>
              </a:lnSpc>
              <a:spcAft>
                <a:spcPts val="600"/>
              </a:spcAft>
            </a:pPr>
            <a:endParaRPr lang="en-US" sz="2400" dirty="0">
              <a:solidFill>
                <a:srgbClr val="595959"/>
              </a:solidFill>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GB" sz="2400" dirty="0">
                <a:solidFill>
                  <a:srgbClr val="595959"/>
                </a:solidFill>
                <a:latin typeface="Times New Roman" panose="02020603050405020304" pitchFamily="18" charset="0"/>
                <a:cs typeface="Times New Roman" panose="02020603050405020304" pitchFamily="18" charset="0"/>
              </a:rPr>
              <a:t>Using machine-learning technologies to improve diagnosis, subtype classification, and support for people on the spectrum</a:t>
            </a:r>
            <a:r>
              <a:rPr lang="en-GB" sz="2400" b="1" dirty="0">
                <a:solidFill>
                  <a:srgbClr val="595959"/>
                </a:solidFill>
                <a:latin typeface="Times New Roman" panose="02020603050405020304" pitchFamily="18" charset="0"/>
                <a:cs typeface="Times New Roman" panose="02020603050405020304" pitchFamily="18" charset="0"/>
              </a:rPr>
              <a:t>.</a:t>
            </a:r>
            <a:endParaRPr lang="en-US" sz="2400" b="1" dirty="0">
              <a:solidFill>
                <a:srgbClr val="595959"/>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AE0E60C-F381-4910-9835-A4AA7857A24D}"/>
              </a:ext>
            </a:extLst>
          </p:cNvPr>
          <p:cNvPicPr>
            <a:picLocks noChangeAspect="1"/>
          </p:cNvPicPr>
          <p:nvPr/>
        </p:nvPicPr>
        <p:blipFill>
          <a:blip r:embed="rId2"/>
          <a:stretch>
            <a:fillRect/>
          </a:stretch>
        </p:blipFill>
        <p:spPr>
          <a:xfrm>
            <a:off x="6781801" y="2252520"/>
            <a:ext cx="4797056" cy="3158465"/>
          </a:xfrm>
          <a:prstGeom prst="rect">
            <a:avLst/>
          </a:prstGeom>
        </p:spPr>
      </p:pic>
    </p:spTree>
    <p:extLst>
      <p:ext uri="{BB962C8B-B14F-4D97-AF65-F5344CB8AC3E}">
        <p14:creationId xmlns:p14="http://schemas.microsoft.com/office/powerpoint/2010/main" val="234422501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299</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A_Nefel_Sereke</vt:lpstr>
      <vt:lpstr>Arial</vt:lpstr>
      <vt:lpstr>Calibri</vt:lpstr>
      <vt:lpstr>Calibri Light</vt:lpstr>
      <vt:lpstr>Lucida Bright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naeem mizan</dc:creator>
  <cp:lastModifiedBy> </cp:lastModifiedBy>
  <cp:revision>46</cp:revision>
  <dcterms:created xsi:type="dcterms:W3CDTF">2021-05-19T14:06:26Z</dcterms:created>
  <dcterms:modified xsi:type="dcterms:W3CDTF">2022-04-23T18:25:46Z</dcterms:modified>
</cp:coreProperties>
</file>