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DBFB745-0FAB-412A-B8A8-2722EA1BECF4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A9F5586-4DC8-40A4-B966-91BCEF79308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31640" y="4077072"/>
            <a:ext cx="6701027" cy="1753231"/>
          </a:xfrm>
        </p:spPr>
        <p:txBody>
          <a:bodyPr/>
          <a:lstStyle/>
          <a:p>
            <a:r>
              <a:rPr lang="tr-TR" dirty="0"/>
              <a:t>Görüntü işleme teknikleri kullanılarak ekmek doku analizi ve </a:t>
            </a:r>
            <a:r>
              <a:rPr lang="tr-TR" dirty="0" err="1"/>
              <a:t>arayüz</a:t>
            </a:r>
            <a:r>
              <a:rPr lang="tr-TR" dirty="0"/>
              <a:t> programının geliştirilmesi</a:t>
            </a:r>
          </a:p>
        </p:txBody>
      </p:sp>
    </p:spTree>
    <p:extLst>
      <p:ext uri="{BB962C8B-B14F-4D97-AF65-F5344CB8AC3E}">
        <p14:creationId xmlns:p14="http://schemas.microsoft.com/office/powerpoint/2010/main" val="25948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BBE siyah-beyaz görüntüler üzerine uygulanmakta olup birbiri ile 4’lü ya da 8’li komşuluğa sahip piksellerin bir grup içerisinde toplanmasını sağlayan bir </a:t>
            </a:r>
            <a:r>
              <a:rPr lang="tr-TR" dirty="0" smtClean="0"/>
              <a:t>işlemdir</a:t>
            </a:r>
          </a:p>
          <a:p>
            <a:r>
              <a:rPr lang="tr-TR" dirty="0"/>
              <a:t>Yöntem ile görüntü üzerindeki tüm pikseller taranarak her piksele, </a:t>
            </a:r>
            <a:r>
              <a:rPr lang="tr-TR" dirty="0" smtClean="0"/>
              <a:t>belirli bir </a:t>
            </a:r>
            <a:r>
              <a:rPr lang="tr-TR" dirty="0"/>
              <a:t>algoritma </a:t>
            </a:r>
            <a:r>
              <a:rPr lang="tr-TR" dirty="0" smtClean="0"/>
              <a:t>uygulanmaktadır.</a:t>
            </a:r>
          </a:p>
          <a:p>
            <a:r>
              <a:rPr lang="tr-TR" dirty="0"/>
              <a:t>Bu sayede her bir gözenek ayrı bir nesne olarak algılanmakta ve bu gözeneklere ait sayı, alan, yoğunluk yuvarlaklık, şekil faktörü gibi sayısal verilere ulaşmak kolay </a:t>
            </a:r>
            <a:r>
              <a:rPr lang="tr-TR" dirty="0" smtClean="0"/>
              <a:t>olmaktadır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Bağlantılı Bileşen Etiketleme İle Gözenek Etiketleme</a:t>
            </a:r>
          </a:p>
        </p:txBody>
      </p:sp>
    </p:spTree>
    <p:extLst>
      <p:ext uri="{BB962C8B-B14F-4D97-AF65-F5344CB8AC3E}">
        <p14:creationId xmlns:p14="http://schemas.microsoft.com/office/powerpoint/2010/main" val="2012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3212976"/>
            <a:ext cx="7745505" cy="3877815"/>
          </a:xfrm>
        </p:spPr>
        <p:txBody>
          <a:bodyPr/>
          <a:lstStyle/>
          <a:p>
            <a:r>
              <a:rPr lang="tr-TR" dirty="0"/>
              <a:t>Bu hem bize gözeneklerin sınıflandırılması imkânı vermekte hem de görsel analiz imkânı sunmaktadır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Gözeneklerin Büyüklüklerine Göre Sınıflandırılması</a:t>
            </a:r>
          </a:p>
        </p:txBody>
      </p:sp>
    </p:spTree>
    <p:extLst>
      <p:ext uri="{BB962C8B-B14F-4D97-AF65-F5344CB8AC3E}">
        <p14:creationId xmlns:p14="http://schemas.microsoft.com/office/powerpoint/2010/main" val="25226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Çalışmada farklı katkı maddeli tüm ekmek görüntüleri kullanılarak otomatik </a:t>
            </a:r>
            <a:r>
              <a:rPr lang="tr-TR" dirty="0" err="1"/>
              <a:t>bölütlenen</a:t>
            </a:r>
            <a:r>
              <a:rPr lang="tr-TR" dirty="0"/>
              <a:t> gözeneklerin, </a:t>
            </a:r>
            <a:r>
              <a:rPr lang="tr-TR" dirty="0" err="1"/>
              <a:t>ImageJ</a:t>
            </a:r>
            <a:r>
              <a:rPr lang="tr-TR" dirty="0"/>
              <a:t> programında bir uzman gıda mühendisi yardımıyla elle </a:t>
            </a:r>
            <a:r>
              <a:rPr lang="tr-TR" dirty="0" err="1"/>
              <a:t>bölütlenmesi</a:t>
            </a:r>
            <a:r>
              <a:rPr lang="tr-TR" dirty="0"/>
              <a:t> de yapılmıştır. </a:t>
            </a:r>
          </a:p>
          <a:p>
            <a:r>
              <a:rPr lang="tr-TR" dirty="0" smtClean="0"/>
              <a:t>Literatürde</a:t>
            </a:r>
            <a:r>
              <a:rPr lang="tr-TR" dirty="0"/>
              <a:t>, ZSI indeksinin 0,7’den büyük olması durumunda çalışmanın yeterli başarıma sahip olduğu ifade edilmektedir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ZSI Başarım İndeksinin Belirlenmesi </a:t>
            </a:r>
          </a:p>
        </p:txBody>
      </p:sp>
    </p:spTree>
    <p:extLst>
      <p:ext uri="{BB962C8B-B14F-4D97-AF65-F5344CB8AC3E}">
        <p14:creationId xmlns:p14="http://schemas.microsoft.com/office/powerpoint/2010/main" val="6803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Çalışmada ayrıca </a:t>
            </a:r>
            <a:r>
              <a:rPr lang="tr-TR" dirty="0" err="1"/>
              <a:t>Matlab</a:t>
            </a:r>
            <a:r>
              <a:rPr lang="tr-TR" dirty="0"/>
              <a:t> GUI </a:t>
            </a:r>
            <a:r>
              <a:rPr lang="tr-TR" dirty="0" err="1"/>
              <a:t>arayüz</a:t>
            </a:r>
            <a:r>
              <a:rPr lang="tr-TR" dirty="0"/>
              <a:t> programı kullanılarak, ekmek doku/gözenek </a:t>
            </a:r>
            <a:r>
              <a:rPr lang="tr-TR" dirty="0" err="1"/>
              <a:t>bölütleme</a:t>
            </a:r>
            <a:r>
              <a:rPr lang="tr-TR" dirty="0"/>
              <a:t> ve gözeneklere ait sayısal verilerin elde edilmesine yönelik bir ara yüz programı oluşturulmuştur.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Geliştirilen </a:t>
            </a:r>
            <a:r>
              <a:rPr lang="tr-TR" dirty="0" err="1"/>
              <a:t>Arayüz</a:t>
            </a:r>
            <a:r>
              <a:rPr lang="tr-TR" dirty="0"/>
              <a:t> Programı </a:t>
            </a:r>
          </a:p>
        </p:txBody>
      </p:sp>
    </p:spTree>
    <p:extLst>
      <p:ext uri="{BB962C8B-B14F-4D97-AF65-F5344CB8AC3E}">
        <p14:creationId xmlns:p14="http://schemas.microsoft.com/office/powerpoint/2010/main" val="18805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Yapılan çalışmada </a:t>
            </a:r>
            <a:r>
              <a:rPr lang="tr-TR" dirty="0" err="1"/>
              <a:t>bölütlenen</a:t>
            </a:r>
            <a:r>
              <a:rPr lang="tr-TR" dirty="0"/>
              <a:t> ekmek dokusuna </a:t>
            </a:r>
            <a:r>
              <a:rPr lang="tr-TR" dirty="0" smtClean="0"/>
              <a:t>ait parametreler elde edilmiştir.</a:t>
            </a:r>
          </a:p>
          <a:p>
            <a:r>
              <a:rPr lang="tr-TR" dirty="0" err="1"/>
              <a:t>DATEM’li</a:t>
            </a:r>
            <a:r>
              <a:rPr lang="tr-TR" dirty="0"/>
              <a:t> ekmeklerdeki toplam gözenek sayısı </a:t>
            </a:r>
            <a:r>
              <a:rPr lang="tr-TR" dirty="0" err="1"/>
              <a:t>lipazlarla</a:t>
            </a:r>
            <a:r>
              <a:rPr lang="tr-TR" dirty="0"/>
              <a:t> kıyaslandığında daha fazla </a:t>
            </a:r>
            <a:r>
              <a:rPr lang="tr-TR" dirty="0" smtClean="0"/>
              <a:t>olmaktadır.</a:t>
            </a:r>
          </a:p>
          <a:p>
            <a:r>
              <a:rPr lang="tr-TR" dirty="0"/>
              <a:t>FL için ise 30mg.kg-1 </a:t>
            </a:r>
            <a:r>
              <a:rPr lang="tr-TR" dirty="0" err="1"/>
              <a:t>konstrasyonu</a:t>
            </a:r>
            <a:r>
              <a:rPr lang="tr-TR" dirty="0"/>
              <a:t> ve yukarısında azalma olduğu görülmüştür. </a:t>
            </a:r>
            <a:r>
              <a:rPr lang="tr-TR" dirty="0" err="1"/>
              <a:t>GL’nin</a:t>
            </a:r>
            <a:r>
              <a:rPr lang="tr-TR" dirty="0"/>
              <a:t> ise boşluk oranı üzerinde ciddi bir etkisi olmadığı </a:t>
            </a:r>
            <a:r>
              <a:rPr lang="tr-TR" dirty="0" smtClean="0"/>
              <a:t>görülmüştür</a:t>
            </a:r>
          </a:p>
          <a:p>
            <a:r>
              <a:rPr lang="tr-TR" dirty="0"/>
              <a:t>Çalışmada elde edilen sonuçlar, görüntü işleme teknikleri kullanılarak ekmek gözeneklerinin morfolojik yapısının incelenmesine dayalı bir ekmek kalitesi analizinin yapılabileceğini ortaya koymaktadır.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SONUÇLAR VE TARTIŞMALAR</a:t>
            </a:r>
          </a:p>
        </p:txBody>
      </p:sp>
    </p:spTree>
    <p:extLst>
      <p:ext uri="{BB962C8B-B14F-4D97-AF65-F5344CB8AC3E}">
        <p14:creationId xmlns:p14="http://schemas.microsoft.com/office/powerpoint/2010/main" val="3034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Yapılan çalışmada görüntü işleme teknikleri </a:t>
            </a:r>
            <a:r>
              <a:rPr lang="tr-TR" dirty="0" err="1" smtClean="0"/>
              <a:t>kullanılarake</a:t>
            </a:r>
            <a:r>
              <a:rPr lang="tr-TR" dirty="0" smtClean="0"/>
              <a:t> </a:t>
            </a:r>
            <a:r>
              <a:rPr lang="tr-TR" dirty="0" err="1" smtClean="0"/>
              <a:t>kmek</a:t>
            </a:r>
            <a:r>
              <a:rPr lang="tr-TR" dirty="0" smtClean="0"/>
              <a:t> </a:t>
            </a:r>
            <a:r>
              <a:rPr lang="tr-TR" dirty="0"/>
              <a:t>yapısında meydana gelen değişimler ve gözeneklere ait sayısal veriler elde edilerek </a:t>
            </a:r>
            <a:r>
              <a:rPr lang="tr-TR" dirty="0" smtClean="0"/>
              <a:t>belirlenmiştir.</a:t>
            </a:r>
          </a:p>
          <a:p>
            <a:r>
              <a:rPr lang="tr-TR" dirty="0"/>
              <a:t>Buradan da DATEM katkı maddesinin ekmek hacmini arttırdığı sonucuna varılmıştır. </a:t>
            </a:r>
            <a:endParaRPr lang="tr-TR" dirty="0" smtClean="0"/>
          </a:p>
          <a:p>
            <a:r>
              <a:rPr lang="tr-TR" dirty="0"/>
              <a:t>Bu kapsamda en fazla gözenek sayısı ve en yüksek yoğunluk değerine %0,75’li yoğunlukta ulaşıldığı görülmüştür</a:t>
            </a:r>
            <a:r>
              <a:rPr lang="tr-TR" dirty="0" smtClean="0"/>
              <a:t>.</a:t>
            </a:r>
          </a:p>
          <a:p>
            <a:r>
              <a:rPr lang="tr-TR" dirty="0"/>
              <a:t>FL ve GL </a:t>
            </a:r>
            <a:r>
              <a:rPr lang="tr-TR" dirty="0" err="1"/>
              <a:t>lipaz</a:t>
            </a:r>
            <a:r>
              <a:rPr lang="tr-TR" dirty="0"/>
              <a:t> enzimlerinin DATEM kadar olmasa da ekmek hacmine olumlu etki yaptığını </a:t>
            </a:r>
            <a:r>
              <a:rPr lang="tr-TR" dirty="0" smtClean="0"/>
              <a:t>göstermiştir.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SONUÇLAR</a:t>
            </a:r>
          </a:p>
        </p:txBody>
      </p:sp>
    </p:spTree>
    <p:extLst>
      <p:ext uri="{BB962C8B-B14F-4D97-AF65-F5344CB8AC3E}">
        <p14:creationId xmlns:p14="http://schemas.microsoft.com/office/powerpoint/2010/main" val="33799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Öz miktarı ve kalitesi yetersiz olan unlardan yapılan </a:t>
            </a:r>
            <a:r>
              <a:rPr lang="tr-TR" dirty="0" smtClean="0"/>
              <a:t>ekmekler kısa </a:t>
            </a:r>
            <a:r>
              <a:rPr lang="tr-TR" dirty="0"/>
              <a:t>sürede </a:t>
            </a:r>
            <a:r>
              <a:rPr lang="tr-TR" dirty="0" smtClean="0"/>
              <a:t>bayatlamaktadır.</a:t>
            </a:r>
          </a:p>
          <a:p>
            <a:r>
              <a:rPr lang="tr-TR" dirty="0"/>
              <a:t>Bu bayatlama sürecinde ekmeğin fiziksel yapısında çeşitli değişmeler meydana gelmektedir. </a:t>
            </a:r>
            <a:endParaRPr lang="tr-TR" dirty="0" smtClean="0"/>
          </a:p>
          <a:p>
            <a:r>
              <a:rPr lang="tr-TR" dirty="0" smtClean="0"/>
              <a:t>Bunlar tat, koku, ekmeğin sertliği</a:t>
            </a:r>
            <a:r>
              <a:rPr lang="tr-TR" dirty="0"/>
              <a:t>, parlaklığı, nişastanın amilaz enzimine duyarlılığının azalması, ekmek içinden çözünmüş nişasta miktarının </a:t>
            </a:r>
            <a:r>
              <a:rPr lang="tr-TR" dirty="0" smtClean="0"/>
              <a:t>azalmasıdır.</a:t>
            </a:r>
          </a:p>
          <a:p>
            <a:r>
              <a:rPr lang="tr-TR" dirty="0" smtClean="0"/>
              <a:t>Uygun </a:t>
            </a:r>
            <a:r>
              <a:rPr lang="tr-TR" dirty="0"/>
              <a:t>miktarda katkı maddesi ilavesi yapılarak üretilen ekmeklerin raf ömrü </a:t>
            </a:r>
            <a:r>
              <a:rPr lang="tr-TR" dirty="0" smtClean="0"/>
              <a:t>uzar.</a:t>
            </a:r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90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332656"/>
            <a:ext cx="7745505" cy="554461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Katkı maddesine örnek olarak DATEM maddesi verilebilir.</a:t>
            </a:r>
          </a:p>
          <a:p>
            <a:r>
              <a:rPr lang="tr-TR" dirty="0"/>
              <a:t>Yapısında bulunan yağlar ekmek kalitesinin belirlenmesinde kullanılan en önemli parametrelerden </a:t>
            </a:r>
            <a:r>
              <a:rPr lang="tr-TR" dirty="0" smtClean="0"/>
              <a:t>biridir.</a:t>
            </a:r>
          </a:p>
          <a:p>
            <a:r>
              <a:rPr lang="tr-TR" dirty="0"/>
              <a:t>Gelişen görüntü işleme teknikleriyle birlikte ekmek kalite analizlerinin daha ucuz, hızlı ve güvenilir şekilde yapılabilmesi sağlanmaya </a:t>
            </a:r>
            <a:r>
              <a:rPr lang="tr-TR" dirty="0" smtClean="0"/>
              <a:t>çalışılmaktadır</a:t>
            </a:r>
          </a:p>
          <a:p>
            <a:r>
              <a:rPr lang="tr-TR" dirty="0"/>
              <a:t>Ekmek kalitesinin belirlenmesine yönelik literatürde yapılmış değişik çalışmalar vardır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/>
              <a:t>Kamman</a:t>
            </a:r>
            <a:r>
              <a:rPr lang="tr-TR" dirty="0"/>
              <a:t> yapmış olduğu çalışmada ekmeğin gözenekli yapısının ve bu gözeneklere ait büyüklük, düzen, gözenek duvarı kalınlığı, şekil faktörü gibi parametrelerin ekmek kalitesine önemli etkisi olduğunu </a:t>
            </a:r>
            <a:r>
              <a:rPr lang="tr-TR" dirty="0" smtClean="0"/>
              <a:t>vurgulamıştır</a:t>
            </a:r>
          </a:p>
          <a:p>
            <a:endParaRPr lang="tr-TR" dirty="0"/>
          </a:p>
          <a:p>
            <a:r>
              <a:rPr lang="tr-TR" dirty="0" err="1"/>
              <a:t>Ursula</a:t>
            </a:r>
            <a:r>
              <a:rPr lang="tr-TR" dirty="0"/>
              <a:t> </a:t>
            </a:r>
            <a:r>
              <a:rPr lang="tr-TR" dirty="0" err="1"/>
              <a:t>Gonzales</a:t>
            </a:r>
            <a:r>
              <a:rPr lang="tr-TR" dirty="0"/>
              <a:t> ve arkadaşlarının yapmış oldukları bir çalışmada ise, </a:t>
            </a:r>
            <a:r>
              <a:rPr lang="tr-TR" dirty="0" smtClean="0"/>
              <a:t>analiz </a:t>
            </a:r>
            <a:r>
              <a:rPr lang="tr-TR" dirty="0"/>
              <a:t>sonucunda organik ekmeklerin daha büyük gözeneklere sahip olduğu, bu yüzden daha heterojen ve büyük taneli bir yapıda olduğu ifade edilmiştir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1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260648"/>
            <a:ext cx="7745505" cy="626469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 H.D. </a:t>
            </a:r>
            <a:r>
              <a:rPr lang="tr-TR" dirty="0" err="1"/>
              <a:t>Sapirstein</a:t>
            </a:r>
            <a:r>
              <a:rPr lang="tr-TR" dirty="0"/>
              <a:t> ve arkadaşlarının yapmış oldukları çalışmada, </a:t>
            </a:r>
            <a:r>
              <a:rPr lang="tr-TR" dirty="0" smtClean="0"/>
              <a:t>elde </a:t>
            </a:r>
            <a:r>
              <a:rPr lang="tr-TR" dirty="0"/>
              <a:t>edilen sonuçlar </a:t>
            </a:r>
            <a:r>
              <a:rPr lang="tr-TR" dirty="0" err="1"/>
              <a:t>oksidanlı</a:t>
            </a:r>
            <a:r>
              <a:rPr lang="tr-TR" dirty="0"/>
              <a:t> ekmeklerin </a:t>
            </a:r>
            <a:r>
              <a:rPr lang="tr-TR" dirty="0" err="1"/>
              <a:t>oksidansız</a:t>
            </a:r>
            <a:r>
              <a:rPr lang="tr-TR" dirty="0"/>
              <a:t> ekmeklere göre %6 daha parlak, %21 daha fazla gözenek yoğunluğuna, %17 daha küçük gözeneklere, %13 daha ince gözeneklere ve %16 daha fazla birbirine benzer gözeneklere sahip olduğunu </a:t>
            </a:r>
            <a:r>
              <a:rPr lang="tr-TR" dirty="0" smtClean="0"/>
              <a:t>göstermiştir.</a:t>
            </a:r>
          </a:p>
          <a:p>
            <a:r>
              <a:rPr lang="tr-TR" dirty="0"/>
              <a:t>Francis </a:t>
            </a:r>
            <a:r>
              <a:rPr lang="tr-TR" dirty="0" err="1"/>
              <a:t>Butler</a:t>
            </a:r>
            <a:r>
              <a:rPr lang="tr-TR" dirty="0"/>
              <a:t> ve arkadaşlarının yapmış oldukları bir </a:t>
            </a:r>
            <a:r>
              <a:rPr lang="tr-TR" dirty="0" smtClean="0"/>
              <a:t>analizde </a:t>
            </a:r>
            <a:r>
              <a:rPr lang="tr-TR" dirty="0"/>
              <a:t>ekmek gözeneklerine ait gözenek alanı, gözenek yoğunluğu, boşluk oranı gibi öznitelikler </a:t>
            </a:r>
            <a:r>
              <a:rPr lang="tr-TR" dirty="0" smtClean="0"/>
              <a:t>hesaplanmıştır.</a:t>
            </a:r>
          </a:p>
          <a:p>
            <a:r>
              <a:rPr lang="tr-TR" dirty="0"/>
              <a:t>DATEM katkı maddesi ile FL ve GL enzimlerinin doğrudan ekmek yapım yöntemiyle (AACC 10-10B, AACC, 2000) elde edilen ekmeklerde kaliteye etkisi </a:t>
            </a:r>
            <a:r>
              <a:rPr lang="tr-TR" dirty="0" smtClean="0"/>
              <a:t>belirlenmiştir</a:t>
            </a:r>
          </a:p>
          <a:p>
            <a:r>
              <a:rPr lang="tr-TR" dirty="0"/>
              <a:t>Bu amaçla görüntü işleme teknikleri kullanılarak ekmek içi gözeneklerinin </a:t>
            </a:r>
            <a:r>
              <a:rPr lang="tr-TR" dirty="0" err="1"/>
              <a:t>bölütlenmesi</a:t>
            </a:r>
            <a:r>
              <a:rPr lang="tr-TR" dirty="0"/>
              <a:t> temelli bir yazılım geliştirilmiştir</a:t>
            </a:r>
            <a:r>
              <a:rPr lang="tr-TR" dirty="0" smtClean="0"/>
              <a:t>.</a:t>
            </a:r>
          </a:p>
          <a:p>
            <a:r>
              <a:rPr lang="tr-TR" dirty="0"/>
              <a:t>Sonuçta ekmek kalitesine etki eden faktörleri belirleyebilecek başarılı bir ara yüz geliştirilmiştir.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33170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340768"/>
            <a:ext cx="7992888" cy="5256584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Ekmek hazırlama içeriğine 1 kg un (%14 rutubetli) üzerinden, %3 maya, %1,5 tuz, 10 mg/kg alfa-amilaz ve 75 mg/kg </a:t>
            </a:r>
            <a:r>
              <a:rPr lang="tr-TR" dirty="0" err="1"/>
              <a:t>askorbik</a:t>
            </a:r>
            <a:r>
              <a:rPr lang="tr-TR" dirty="0"/>
              <a:t> asit eklenerek başlanmıştır. Karışıma ilave edilecek su miktarı </a:t>
            </a:r>
            <a:r>
              <a:rPr lang="tr-TR" dirty="0" err="1"/>
              <a:t>farinogafta</a:t>
            </a:r>
            <a:r>
              <a:rPr lang="tr-TR" dirty="0"/>
              <a:t> belirlenmiş ve %62,6 oranında </a:t>
            </a:r>
            <a:r>
              <a:rPr lang="tr-TR" dirty="0" err="1"/>
              <a:t>formülasyona</a:t>
            </a:r>
            <a:r>
              <a:rPr lang="tr-TR" dirty="0"/>
              <a:t> su eklenmiştir</a:t>
            </a:r>
            <a:r>
              <a:rPr lang="tr-TR" dirty="0" smtClean="0"/>
              <a:t>.</a:t>
            </a:r>
          </a:p>
          <a:p>
            <a:r>
              <a:rPr lang="tr-TR" dirty="0"/>
              <a:t>30°C’de %85 nispi nemde 30 dakika fermantasyona bırakılmıştır. </a:t>
            </a:r>
            <a:endParaRPr lang="tr-TR" dirty="0" smtClean="0"/>
          </a:p>
          <a:p>
            <a:r>
              <a:rPr lang="tr-TR" dirty="0" smtClean="0"/>
              <a:t>10 eşit parçaya bölünmüş,30 dakika  daha fermantasyona bırakılmıştır.</a:t>
            </a:r>
          </a:p>
          <a:p>
            <a:r>
              <a:rPr lang="tr-TR" dirty="0" smtClean="0"/>
              <a:t>Oluşan hamur 60 dakika bekletilip 220 derece fırında 25 dakika pişirilmiş 2 saat soğumaya bırakılmış, sonrasında 25 mm kalınlıkta parçalara bölünmüştür.</a:t>
            </a:r>
          </a:p>
          <a:p>
            <a:r>
              <a:rPr lang="tr-TR" dirty="0" smtClean="0"/>
              <a:t>Bu parçalar tarayıcıdan </a:t>
            </a:r>
            <a:r>
              <a:rPr lang="tr-TR" dirty="0"/>
              <a:t>bilgisayara aktarılmış, </a:t>
            </a:r>
            <a:r>
              <a:rPr lang="tr-TR" dirty="0" smtClean="0"/>
              <a:t>görüntüler</a:t>
            </a:r>
            <a:r>
              <a:rPr lang="tr-TR" dirty="0"/>
              <a:t>, 300 </a:t>
            </a:r>
            <a:r>
              <a:rPr lang="tr-TR" dirty="0" err="1"/>
              <a:t>DPI’da</a:t>
            </a:r>
            <a:r>
              <a:rPr lang="tr-TR" dirty="0"/>
              <a:t> ve RGB renkli olarak BMP formatında 3508*2552 piksel olarak bilgisayara </a:t>
            </a:r>
            <a:r>
              <a:rPr lang="tr-TR" dirty="0" smtClean="0"/>
              <a:t>kaydedilmiştir</a:t>
            </a:r>
          </a:p>
          <a:p>
            <a:r>
              <a:rPr lang="tr-TR" dirty="0"/>
              <a:t>Bu kontrol grubunu oluşturan ekmeklerin yapımında hiçbir katkı maddesi kullanılmamıştır. 32 tanesi ise DATEM katkı maddesinin (%0,25, %0,50, %0,75, %1,00) farklı konsantrasyonundan, 32 tanesi </a:t>
            </a:r>
            <a:r>
              <a:rPr lang="tr-TR" dirty="0" err="1"/>
              <a:t>lipopan</a:t>
            </a:r>
            <a:r>
              <a:rPr lang="tr-TR" dirty="0"/>
              <a:t> FBG </a:t>
            </a:r>
            <a:r>
              <a:rPr lang="tr-TR" dirty="0" err="1"/>
              <a:t>fosfolipaz</a:t>
            </a:r>
            <a:r>
              <a:rPr lang="tr-TR" dirty="0"/>
              <a:t> (FL) enziminin (10, 20, 30, 40 mg/kg) konsantrasyonlarından ve 32 tanesi ise </a:t>
            </a:r>
            <a:r>
              <a:rPr lang="tr-TR" dirty="0" err="1"/>
              <a:t>grindamyl</a:t>
            </a:r>
            <a:r>
              <a:rPr lang="tr-TR" dirty="0"/>
              <a:t> </a:t>
            </a:r>
            <a:r>
              <a:rPr lang="tr-TR" dirty="0" err="1"/>
              <a:t>glikolipaz</a:t>
            </a:r>
            <a:r>
              <a:rPr lang="tr-TR" dirty="0"/>
              <a:t> (GL) enziminin (30, 60, 90, 120 mg/kg) konsantrasyonlarından oluşmaktadır.</a:t>
            </a:r>
          </a:p>
          <a:p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0"/>
            <a:ext cx="7756263" cy="1054250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dirty="0"/>
              <a:t>DENEYSEL METOT </a:t>
            </a:r>
          </a:p>
        </p:txBody>
      </p:sp>
    </p:spTree>
    <p:extLst>
      <p:ext uri="{BB962C8B-B14F-4D97-AF65-F5344CB8AC3E}">
        <p14:creationId xmlns:p14="http://schemas.microsoft.com/office/powerpoint/2010/main" val="4591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Öncelikle her bir ekmek görüntüsü ayrı bir görüntü olacak şekilde 104 farklı renkli ekmek görüntüsü elde edilmiştir. Daha sonra elde edilen renkli 104 adet ekmek görüntüsü gri seviye görüntüsüne </a:t>
            </a:r>
            <a:r>
              <a:rPr lang="tr-TR" dirty="0" smtClean="0"/>
              <a:t>dönüştürülmüştür</a:t>
            </a:r>
          </a:p>
          <a:p>
            <a:r>
              <a:rPr lang="tr-TR" dirty="0"/>
              <a:t>ZSI başarım belirleme indeksine göre test edilmiştir.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Yöntemler</a:t>
            </a:r>
          </a:p>
        </p:txBody>
      </p:sp>
    </p:spTree>
    <p:extLst>
      <p:ext uri="{BB962C8B-B14F-4D97-AF65-F5344CB8AC3E}">
        <p14:creationId xmlns:p14="http://schemas.microsoft.com/office/powerpoint/2010/main" val="19342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Histogramı</a:t>
            </a:r>
            <a:r>
              <a:rPr lang="tr-TR" dirty="0" smtClean="0"/>
              <a:t> </a:t>
            </a:r>
            <a:r>
              <a:rPr lang="tr-TR" dirty="0"/>
              <a:t>geniş bir bölgeye yayma mantığına </a:t>
            </a:r>
            <a:r>
              <a:rPr lang="tr-TR" dirty="0" smtClean="0"/>
              <a:t>dayanmaktadır</a:t>
            </a:r>
          </a:p>
          <a:p>
            <a:r>
              <a:rPr lang="tr-TR" dirty="0" smtClean="0"/>
              <a:t>Görüntü kontrastları iyileştirilmiştir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Histogram</a:t>
            </a:r>
            <a:r>
              <a:rPr lang="tr-TR" dirty="0"/>
              <a:t> Germe</a:t>
            </a:r>
          </a:p>
        </p:txBody>
      </p:sp>
    </p:spTree>
    <p:extLst>
      <p:ext uri="{BB962C8B-B14F-4D97-AF65-F5344CB8AC3E}">
        <p14:creationId xmlns:p14="http://schemas.microsoft.com/office/powerpoint/2010/main" val="41959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Histogram</a:t>
            </a:r>
            <a:r>
              <a:rPr lang="tr-TR" dirty="0"/>
              <a:t> eşitleme renk değerleri düzgün dağılımlı olmayan görüntüler için uygun bir görüntü iyileştirme metodudur</a:t>
            </a:r>
            <a:r>
              <a:rPr lang="tr-TR" dirty="0" smtClean="0"/>
              <a:t>.</a:t>
            </a:r>
          </a:p>
          <a:p>
            <a:r>
              <a:rPr lang="tr-TR" dirty="0" err="1"/>
              <a:t>Histogram</a:t>
            </a:r>
            <a:r>
              <a:rPr lang="tr-TR" dirty="0"/>
              <a:t> eşitleme işleminden sonra ön işleme aşaması bitmiş olup, gözeneklerin </a:t>
            </a:r>
            <a:r>
              <a:rPr lang="tr-TR" dirty="0" err="1"/>
              <a:t>bölütlenmesiyle</a:t>
            </a:r>
            <a:r>
              <a:rPr lang="tr-TR" dirty="0"/>
              <a:t> görüntü işleme aşamasına geçilecektir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Histogram</a:t>
            </a:r>
            <a:r>
              <a:rPr lang="tr-TR" dirty="0"/>
              <a:t> Eşitleme</a:t>
            </a:r>
          </a:p>
        </p:txBody>
      </p:sp>
    </p:spTree>
    <p:extLst>
      <p:ext uri="{BB962C8B-B14F-4D97-AF65-F5344CB8AC3E}">
        <p14:creationId xmlns:p14="http://schemas.microsoft.com/office/powerpoint/2010/main" val="5828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Görüntüler </a:t>
            </a:r>
            <a:r>
              <a:rPr lang="tr-TR" dirty="0"/>
              <a:t>öncelikle otsu yöntemiyle </a:t>
            </a:r>
            <a:r>
              <a:rPr lang="tr-TR" dirty="0" err="1"/>
              <a:t>eşiklenerek</a:t>
            </a:r>
            <a:r>
              <a:rPr lang="tr-TR" dirty="0"/>
              <a:t> ikili görüntü haline </a:t>
            </a:r>
            <a:r>
              <a:rPr lang="tr-TR" dirty="0" smtClean="0"/>
              <a:t>dönüştürülür.</a:t>
            </a:r>
          </a:p>
          <a:p>
            <a:r>
              <a:rPr lang="tr-TR" dirty="0"/>
              <a:t>Bu yöntem kullanılırken m*n boyutlarında görüntünün arka plan ve ön plan olmak üzere iki sınıftan oluştuğu varsayımı </a:t>
            </a:r>
            <a:r>
              <a:rPr lang="tr-TR" dirty="0" smtClean="0"/>
              <a:t>yapılır.</a:t>
            </a:r>
          </a:p>
          <a:p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Gözeneklerin Otomatik Olarak </a:t>
            </a:r>
            <a:r>
              <a:rPr lang="tr-TR" dirty="0" err="1"/>
              <a:t>Bölütlenmesi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59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68</TotalTime>
  <Words>908</Words>
  <Application>Microsoft Office PowerPoint</Application>
  <PresentationFormat>Ekran Gösterisi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Cilt</vt:lpstr>
      <vt:lpstr>Görüntü işleme teknikleri kullanılarak ekmek doku analizi ve arayüz programının geliştirilmesi</vt:lpstr>
      <vt:lpstr>Giriş</vt:lpstr>
      <vt:lpstr>PowerPoint Sunusu</vt:lpstr>
      <vt:lpstr>PowerPoint Sunusu</vt:lpstr>
      <vt:lpstr> DENEYSEL METOT </vt:lpstr>
      <vt:lpstr>Yöntemler</vt:lpstr>
      <vt:lpstr>Histogram Germe</vt:lpstr>
      <vt:lpstr>Histogram Eşitleme</vt:lpstr>
      <vt:lpstr>Gözeneklerin Otomatik Olarak Bölütlenmesi</vt:lpstr>
      <vt:lpstr>Bağlantılı Bileşen Etiketleme İle Gözenek Etiketleme</vt:lpstr>
      <vt:lpstr>Gözeneklerin Büyüklüklerine Göre Sınıflandırılması</vt:lpstr>
      <vt:lpstr>ZSI Başarım İndeksinin Belirlenmesi </vt:lpstr>
      <vt:lpstr>Geliştirilen Arayüz Programı </vt:lpstr>
      <vt:lpstr>SONUÇLAR VE TARTIŞMALAR</vt:lpstr>
      <vt:lpstr>SONUÇLAR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işleme teknikleri kullanılarak ekmek doku analizi ve arayüz programının geliştirilmesi</dc:title>
  <dc:creator>user</dc:creator>
  <cp:lastModifiedBy>user</cp:lastModifiedBy>
  <cp:revision>7</cp:revision>
  <dcterms:created xsi:type="dcterms:W3CDTF">2022-11-09T22:05:19Z</dcterms:created>
  <dcterms:modified xsi:type="dcterms:W3CDTF">2022-11-09T23:14:17Z</dcterms:modified>
</cp:coreProperties>
</file>