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F75A06-280E-4B2B-86CA-D4876EC70235}" type="datetimeFigureOut">
              <a:rPr lang="tr-TR" smtClean="0"/>
              <a:t>17.11.2022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C012C8-2FB4-46BD-9566-1E8D95DE1D81}" type="slidenum">
              <a:rPr lang="tr-TR" smtClean="0"/>
              <a:t>‹#›</a:t>
            </a:fld>
            <a:endParaRPr lang="tr-TR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5A06-280E-4B2B-86CA-D4876EC70235}" type="datetimeFigureOut">
              <a:rPr lang="tr-TR" smtClean="0"/>
              <a:t>17.11.2022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12C8-2FB4-46BD-9566-1E8D95DE1D81}" type="slidenum">
              <a:rPr lang="tr-TR" smtClean="0"/>
              <a:t>‹#›</a:t>
            </a:fld>
            <a:endParaRPr lang="tr-TR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5A06-280E-4B2B-86CA-D4876EC70235}" type="datetimeFigureOut">
              <a:rPr lang="tr-TR" smtClean="0"/>
              <a:t>17.11.2022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12C8-2FB4-46BD-9566-1E8D95DE1D81}" type="slidenum">
              <a:rPr lang="tr-TR" smtClean="0"/>
              <a:t>‹#›</a:t>
            </a:fld>
            <a:endParaRPr lang="tr-TR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5A06-280E-4B2B-86CA-D4876EC70235}" type="datetimeFigureOut">
              <a:rPr lang="tr-TR" smtClean="0"/>
              <a:t>17.11.2022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12C8-2FB4-46BD-9566-1E8D95DE1D81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5A06-280E-4B2B-86CA-D4876EC70235}" type="datetimeFigureOut">
              <a:rPr lang="tr-TR" smtClean="0"/>
              <a:t>17.11.2022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12C8-2FB4-46BD-9566-1E8D95DE1D81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5A06-280E-4B2B-86CA-D4876EC70235}" type="datetimeFigureOut">
              <a:rPr lang="tr-TR" smtClean="0"/>
              <a:t>17.11.2022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12C8-2FB4-46BD-9566-1E8D95DE1D81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5A06-280E-4B2B-86CA-D4876EC70235}" type="datetimeFigureOut">
              <a:rPr lang="tr-TR" smtClean="0"/>
              <a:t>17.11.2022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12C8-2FB4-46BD-9566-1E8D95DE1D81}" type="slidenum">
              <a:rPr lang="tr-TR" smtClean="0"/>
              <a:t>‹#›</a:t>
            </a:fld>
            <a:endParaRPr lang="tr-TR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5A06-280E-4B2B-86CA-D4876EC70235}" type="datetimeFigureOut">
              <a:rPr lang="tr-TR" smtClean="0"/>
              <a:t>17.11.2022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12C8-2FB4-46BD-9566-1E8D95DE1D81}" type="slidenum">
              <a:rPr lang="tr-TR" smtClean="0"/>
              <a:t>‹#›</a:t>
            </a:fld>
            <a:endParaRPr lang="tr-TR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5A06-280E-4B2B-86CA-D4876EC70235}" type="datetimeFigureOut">
              <a:rPr lang="tr-TR" smtClean="0"/>
              <a:t>17.11.2022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12C8-2FB4-46BD-9566-1E8D95DE1D8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5A06-280E-4B2B-86CA-D4876EC70235}" type="datetimeFigureOut">
              <a:rPr lang="tr-TR" smtClean="0"/>
              <a:t>17.11.2022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12C8-2FB4-46BD-9566-1E8D95DE1D8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5A06-280E-4B2B-86CA-D4876EC70235}" type="datetimeFigureOut">
              <a:rPr lang="tr-TR" smtClean="0"/>
              <a:t>17.11.2022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12C8-2FB4-46BD-9566-1E8D95DE1D8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BF75A06-280E-4B2B-86CA-D4876EC70235}" type="datetimeFigureOut">
              <a:rPr lang="tr-TR" smtClean="0"/>
              <a:t>17.11.2022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0C012C8-2FB4-46BD-9566-1E8D95DE1D81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187624" y="3356992"/>
            <a:ext cx="6777318" cy="1731982"/>
          </a:xfrm>
        </p:spPr>
        <p:txBody>
          <a:bodyPr/>
          <a:lstStyle/>
          <a:p>
            <a:r>
              <a:rPr lang="tr-TR" dirty="0"/>
              <a:t>Görüntü İşleme Yöntemleri Kullanılarak Kiraz Meyvesinin Sınıflandırılması </a:t>
            </a:r>
          </a:p>
        </p:txBody>
      </p:sp>
    </p:spTree>
    <p:extLst>
      <p:ext uri="{BB962C8B-B14F-4D97-AF65-F5344CB8AC3E}">
        <p14:creationId xmlns:p14="http://schemas.microsoft.com/office/powerpoint/2010/main" val="329160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755576" y="1340768"/>
            <a:ext cx="7745505" cy="3877815"/>
          </a:xfrm>
        </p:spPr>
        <p:txBody>
          <a:bodyPr/>
          <a:lstStyle/>
          <a:p>
            <a:r>
              <a:rPr lang="tr-TR" dirty="0"/>
              <a:t>Ayrıca kiraz meyvesinin sınıflandırılması için uygulanan algoritma ve filtreleme yöntemleri farklı meyvelerin sınıflandırılmasında da </a:t>
            </a:r>
            <a:r>
              <a:rPr lang="tr-TR" dirty="0" smtClean="0"/>
              <a:t>kullanılabilmektedir</a:t>
            </a:r>
          </a:p>
          <a:p>
            <a:endParaRPr lang="tr-TR" dirty="0"/>
          </a:p>
          <a:p>
            <a:r>
              <a:rPr lang="tr-TR" dirty="0"/>
              <a:t> </a:t>
            </a:r>
            <a:r>
              <a:rPr lang="tr-TR" dirty="0" err="1"/>
              <a:t>Matlab</a:t>
            </a:r>
            <a:r>
              <a:rPr lang="tr-TR" dirty="0"/>
              <a:t> programında görüntü işleme yöntemleri ile kiraz meyvesinin sınıflandırılması üzerine yapılmış bu çalışma, diğer çalışmalar içinde bir örnek teşkil edecektir</a:t>
            </a:r>
          </a:p>
        </p:txBody>
      </p:sp>
    </p:spTree>
    <p:extLst>
      <p:ext uri="{BB962C8B-B14F-4D97-AF65-F5344CB8AC3E}">
        <p14:creationId xmlns:p14="http://schemas.microsoft.com/office/powerpoint/2010/main" val="296524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Kiraz, gülgiller </a:t>
            </a:r>
            <a:r>
              <a:rPr lang="tr-TR" dirty="0" smtClean="0"/>
              <a:t>familyasındandır</a:t>
            </a:r>
          </a:p>
          <a:p>
            <a:r>
              <a:rPr lang="de-DE" dirty="0"/>
              <a:t>500 bin ton </a:t>
            </a:r>
            <a:r>
              <a:rPr lang="de-DE" dirty="0" err="1"/>
              <a:t>üretimle</a:t>
            </a:r>
            <a:r>
              <a:rPr lang="de-DE" dirty="0"/>
              <a:t> </a:t>
            </a:r>
            <a:r>
              <a:rPr lang="de-DE" dirty="0" err="1"/>
              <a:t>Türkiye</a:t>
            </a:r>
            <a:r>
              <a:rPr lang="de-DE" dirty="0"/>
              <a:t> </a:t>
            </a:r>
            <a:r>
              <a:rPr lang="tr-TR" dirty="0" smtClean="0"/>
              <a:t>birinci sıradadır.</a:t>
            </a:r>
          </a:p>
          <a:p>
            <a:r>
              <a:rPr lang="tr-TR" dirty="0"/>
              <a:t> 2012 yılı TÜİK verilerine göre Türkiye sert çekirdekli meyve üretiminde 480 bin ton üretim kapasitesi ile kiraz %20’ </a:t>
            </a:r>
            <a:r>
              <a:rPr lang="tr-TR" dirty="0" err="1"/>
              <a:t>lik</a:t>
            </a:r>
            <a:r>
              <a:rPr lang="tr-TR" dirty="0"/>
              <a:t> bir paya </a:t>
            </a:r>
            <a:r>
              <a:rPr lang="tr-TR" dirty="0" smtClean="0"/>
              <a:t>sahiptir</a:t>
            </a:r>
          </a:p>
          <a:p>
            <a:r>
              <a:rPr lang="tr-TR" dirty="0"/>
              <a:t> kiraz üretiminde ilk 6 ülke arasında Türkiye’nin üretimdeki payı %35’tir</a:t>
            </a: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1. Giriş </a:t>
            </a:r>
          </a:p>
        </p:txBody>
      </p:sp>
    </p:spTree>
    <p:extLst>
      <p:ext uri="{BB962C8B-B14F-4D97-AF65-F5344CB8AC3E}">
        <p14:creationId xmlns:p14="http://schemas.microsoft.com/office/powerpoint/2010/main" val="185623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683568" y="548680"/>
            <a:ext cx="7745505" cy="3877815"/>
          </a:xfrm>
        </p:spPr>
        <p:txBody>
          <a:bodyPr/>
          <a:lstStyle/>
          <a:p>
            <a:r>
              <a:rPr lang="tr-TR" dirty="0" smtClean="0"/>
              <a:t>Kiraz </a:t>
            </a:r>
            <a:r>
              <a:rPr lang="tr-TR" dirty="0"/>
              <a:t>meyvesinin, </a:t>
            </a:r>
            <a:r>
              <a:rPr lang="tr-TR" dirty="0" err="1"/>
              <a:t>Matlab</a:t>
            </a:r>
            <a:r>
              <a:rPr lang="tr-TR" dirty="0"/>
              <a:t> R2013a programı kullanılarak büyüklüklerine göre sınıflandırılması amaçlanmıştır</a:t>
            </a:r>
            <a:r>
              <a:rPr lang="tr-TR" dirty="0" smtClean="0"/>
              <a:t>.</a:t>
            </a:r>
          </a:p>
          <a:p>
            <a:r>
              <a:rPr lang="tr-TR" dirty="0"/>
              <a:t> görüntü işleme donanımlarında kullanılan bu ışık kaynakları UR, NIR, IR gibi </a:t>
            </a:r>
            <a:r>
              <a:rPr lang="tr-TR" dirty="0" err="1"/>
              <a:t>infarred</a:t>
            </a:r>
            <a:r>
              <a:rPr lang="tr-TR" dirty="0"/>
              <a:t> ve </a:t>
            </a:r>
            <a:r>
              <a:rPr lang="tr-TR" dirty="0" err="1"/>
              <a:t>ultraviole</a:t>
            </a:r>
            <a:r>
              <a:rPr lang="tr-TR" dirty="0"/>
              <a:t> ışınlardır </a:t>
            </a:r>
          </a:p>
        </p:txBody>
      </p:sp>
    </p:spTree>
    <p:extLst>
      <p:ext uri="{BB962C8B-B14F-4D97-AF65-F5344CB8AC3E}">
        <p14:creationId xmlns:p14="http://schemas.microsoft.com/office/powerpoint/2010/main" val="255022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Latince ismi 'Prunus </a:t>
            </a:r>
            <a:r>
              <a:rPr lang="tr-TR" dirty="0" err="1"/>
              <a:t>avium</a:t>
            </a:r>
            <a:r>
              <a:rPr lang="tr-TR" dirty="0"/>
              <a:t>' </a:t>
            </a:r>
            <a:endParaRPr lang="tr-TR" dirty="0" smtClean="0"/>
          </a:p>
          <a:p>
            <a:r>
              <a:rPr lang="tr-TR" dirty="0"/>
              <a:t> kiraz, tatlı aromalı, sulu ve sert çekirdekli bir meyve </a:t>
            </a:r>
            <a:r>
              <a:rPr lang="tr-TR" dirty="0" smtClean="0"/>
              <a:t>türüdür</a:t>
            </a:r>
          </a:p>
          <a:p>
            <a:r>
              <a:rPr lang="tr-TR" dirty="0"/>
              <a:t>Türkiye 2018 yılında 84.087 ha ile toplam dünya kiraz alanının %19’unu ve 639.564 ton ile de toplam dünya kiraz üretiminin %25’ini oluşturarak Dünya Liderliğini sürdürmektedir</a:t>
            </a: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2.1. Kiraz Meyvesi </a:t>
            </a:r>
          </a:p>
        </p:txBody>
      </p:sp>
    </p:spTree>
    <p:extLst>
      <p:ext uri="{BB962C8B-B14F-4D97-AF65-F5344CB8AC3E}">
        <p14:creationId xmlns:p14="http://schemas.microsoft.com/office/powerpoint/2010/main" val="179859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Günümüzde görüntü işleme </a:t>
            </a:r>
            <a:r>
              <a:rPr lang="tr-TR" dirty="0" smtClean="0"/>
              <a:t>birçok alanda kullanılmaktadır.</a:t>
            </a:r>
          </a:p>
          <a:p>
            <a:r>
              <a:rPr lang="tr-TR" dirty="0"/>
              <a:t>Görüntü işlemede c, c++, </a:t>
            </a:r>
            <a:r>
              <a:rPr lang="tr-TR" dirty="0" err="1"/>
              <a:t>python</a:t>
            </a:r>
            <a:r>
              <a:rPr lang="tr-TR" dirty="0"/>
              <a:t> gibi yazılım dillerinin yanı sıra amaca uygun çeşitli kütüphanelerde kullanılmaktadır. </a:t>
            </a:r>
            <a:r>
              <a:rPr lang="tr-TR" dirty="0" err="1"/>
              <a:t>OpenCV</a:t>
            </a:r>
            <a:r>
              <a:rPr lang="tr-TR" dirty="0"/>
              <a:t> gibi popüler kütüphanelerin </a:t>
            </a:r>
            <a:r>
              <a:rPr lang="tr-TR" dirty="0" err="1"/>
              <a:t>yanısıra</a:t>
            </a:r>
            <a:r>
              <a:rPr lang="tr-TR" dirty="0"/>
              <a:t> MATLAB programlama </a:t>
            </a:r>
            <a:r>
              <a:rPr lang="tr-TR" dirty="0" err="1"/>
              <a:t>dilide</a:t>
            </a:r>
            <a:r>
              <a:rPr lang="tr-TR" dirty="0"/>
              <a:t> görüntü işlemede en çok kullanılan programlama dilleri arasındadır</a:t>
            </a: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2.2. Görüntü İşleme </a:t>
            </a:r>
          </a:p>
        </p:txBody>
      </p:sp>
    </p:spTree>
    <p:extLst>
      <p:ext uri="{BB962C8B-B14F-4D97-AF65-F5344CB8AC3E}">
        <p14:creationId xmlns:p14="http://schemas.microsoft.com/office/powerpoint/2010/main" val="294951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Yapılan çalışmada ülkemizde yaygın olarak yetiştirilen kiraz meyvesi ele </a:t>
            </a:r>
            <a:r>
              <a:rPr lang="tr-TR" dirty="0" smtClean="0"/>
              <a:t>alınmıştır</a:t>
            </a:r>
          </a:p>
          <a:p>
            <a:r>
              <a:rPr lang="tr-TR" dirty="0"/>
              <a:t> </a:t>
            </a:r>
            <a:r>
              <a:rPr lang="tr-TR" dirty="0" err="1"/>
              <a:t>Matlab</a:t>
            </a:r>
            <a:r>
              <a:rPr lang="tr-TR" dirty="0"/>
              <a:t> R2013a programı </a:t>
            </a:r>
            <a:r>
              <a:rPr lang="tr-TR" dirty="0" smtClean="0"/>
              <a:t>kullanılmıştır</a:t>
            </a:r>
          </a:p>
          <a:p>
            <a:r>
              <a:rPr lang="tr-TR" dirty="0"/>
              <a:t>İşlenmiş olarak sisteme yüklenen resim siyah- beyaz piksellere dönüştürülmektedir</a:t>
            </a:r>
            <a:endParaRPr lang="tr-TR" dirty="0" smtClean="0"/>
          </a:p>
          <a:p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2.3. Uygulama </a:t>
            </a:r>
          </a:p>
        </p:txBody>
      </p:sp>
    </p:spTree>
    <p:extLst>
      <p:ext uri="{BB962C8B-B14F-4D97-AF65-F5344CB8AC3E}">
        <p14:creationId xmlns:p14="http://schemas.microsoft.com/office/powerpoint/2010/main" val="230724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683568" y="1556792"/>
            <a:ext cx="7745505" cy="3877815"/>
          </a:xfrm>
        </p:spPr>
        <p:txBody>
          <a:bodyPr>
            <a:normAutofit lnSpcReduction="10000"/>
          </a:bodyPr>
          <a:lstStyle/>
          <a:p>
            <a:r>
              <a:rPr lang="tr-TR" dirty="0"/>
              <a:t>İkinci aşamada ise </a:t>
            </a:r>
            <a:r>
              <a:rPr lang="tr-TR" dirty="0" err="1"/>
              <a:t>binary</a:t>
            </a:r>
            <a:r>
              <a:rPr lang="tr-TR" dirty="0"/>
              <a:t> </a:t>
            </a:r>
            <a:r>
              <a:rPr lang="tr-TR" dirty="0" err="1"/>
              <a:t>moddaki</a:t>
            </a:r>
            <a:r>
              <a:rPr lang="tr-TR" dirty="0"/>
              <a:t> resim </a:t>
            </a:r>
            <a:r>
              <a:rPr lang="tr-TR" dirty="0" err="1"/>
              <a:t>Matlab</a:t>
            </a:r>
            <a:r>
              <a:rPr lang="tr-TR" dirty="0"/>
              <a:t> </a:t>
            </a:r>
            <a:r>
              <a:rPr lang="tr-TR" dirty="0" err="1"/>
              <a:t>bwboundaries</a:t>
            </a:r>
            <a:r>
              <a:rPr lang="tr-TR" dirty="0"/>
              <a:t> komutu ile ters çevrilerek arka plan siyaha sınıflandırılacak olan kirazlar beyaza </a:t>
            </a:r>
            <a:r>
              <a:rPr lang="tr-TR" dirty="0" smtClean="0"/>
              <a:t>dönüştürülmektedir</a:t>
            </a:r>
          </a:p>
          <a:p>
            <a:r>
              <a:rPr lang="tr-TR" dirty="0" smtClean="0"/>
              <a:t>Gürültü </a:t>
            </a:r>
            <a:r>
              <a:rPr lang="tr-TR" dirty="0"/>
              <a:t>olarak tabir edilen nesneler </a:t>
            </a:r>
            <a:r>
              <a:rPr lang="tr-TR" dirty="0" err="1"/>
              <a:t>Matlab</a:t>
            </a:r>
            <a:r>
              <a:rPr lang="tr-TR" dirty="0"/>
              <a:t> </a:t>
            </a:r>
            <a:r>
              <a:rPr lang="tr-TR" dirty="0" err="1"/>
              <a:t>bwareaopen</a:t>
            </a:r>
            <a:r>
              <a:rPr lang="tr-TR" dirty="0"/>
              <a:t> komutu ile </a:t>
            </a:r>
            <a:r>
              <a:rPr lang="tr-TR" dirty="0" smtClean="0"/>
              <a:t>kaldırılmıştır</a:t>
            </a:r>
          </a:p>
          <a:p>
            <a:r>
              <a:rPr lang="tr-TR" dirty="0"/>
              <a:t> Daha sonra program tarafından tespit edilen kirazların sınırları </a:t>
            </a:r>
            <a:r>
              <a:rPr lang="tr-TR" dirty="0" err="1"/>
              <a:t>eşikleme</a:t>
            </a:r>
            <a:r>
              <a:rPr lang="tr-TR" dirty="0"/>
              <a:t> yöntemi kullanılarak mavi renk ile belirlenmiş ve resimde bulunan nesne sayısı ekrana yansıtılmıştır. </a:t>
            </a:r>
          </a:p>
        </p:txBody>
      </p:sp>
    </p:spTree>
    <p:extLst>
      <p:ext uri="{BB962C8B-B14F-4D97-AF65-F5344CB8AC3E}">
        <p14:creationId xmlns:p14="http://schemas.microsoft.com/office/powerpoint/2010/main" val="40484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Sınırları belirlenen kirazlar belirli işlemlerden geçirildikten sonra kirazlara ait alan bilgileri </a:t>
            </a:r>
            <a:r>
              <a:rPr lang="tr-TR" dirty="0" smtClean="0"/>
              <a:t>hesaplanmıştır</a:t>
            </a:r>
          </a:p>
          <a:p>
            <a:r>
              <a:rPr lang="tr-TR" dirty="0"/>
              <a:t>Yapılan çalışmada kirazlar üst üste gelmeden ayrık olarak resimlenmiştir. Bu sayede sınıflandırma başarısı %100 olarak gerçekleşmiştir</a:t>
            </a: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3. Araştırma Sonuçları ve Tartışma  Sınırları </a:t>
            </a:r>
          </a:p>
        </p:txBody>
      </p:sp>
    </p:spTree>
    <p:extLst>
      <p:ext uri="{BB962C8B-B14F-4D97-AF65-F5344CB8AC3E}">
        <p14:creationId xmlns:p14="http://schemas.microsoft.com/office/powerpoint/2010/main" val="152720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 Ülkemizde yaygın olarak yetiştirilen ve en önemli ihracat ürünlerinden birisi olan kiraz meyvesinin klasik sınıflandırma yöntemleri yerine görüntü işleme teknikleri ile sınıflandırılması </a:t>
            </a:r>
            <a:r>
              <a:rPr lang="tr-TR" dirty="0" smtClean="0"/>
              <a:t>sağlanmıştır</a:t>
            </a:r>
          </a:p>
          <a:p>
            <a:r>
              <a:rPr lang="tr-TR" dirty="0"/>
              <a:t> Yapılan çalışmada kiraz meyvesinin referans boyut değerleri isteğe göre değiştirilerek farklı boyutlarda sınıflama işlemleri de gerçekleştirilebilmektedir. </a:t>
            </a: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4. Sonuç </a:t>
            </a:r>
          </a:p>
        </p:txBody>
      </p:sp>
    </p:spTree>
    <p:extLst>
      <p:ext uri="{BB962C8B-B14F-4D97-AF65-F5344CB8AC3E}">
        <p14:creationId xmlns:p14="http://schemas.microsoft.com/office/powerpoint/2010/main" val="284748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lt">
  <a:themeElements>
    <a:clrScheme name="Cilt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ilt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lt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41</TotalTime>
  <Words>383</Words>
  <Application>Microsoft Office PowerPoint</Application>
  <PresentationFormat>Ekran Gösterisi (4:3)</PresentationFormat>
  <Paragraphs>31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1" baseType="lpstr">
      <vt:lpstr>Cilt</vt:lpstr>
      <vt:lpstr>Görüntü İşleme Yöntemleri Kullanılarak Kiraz Meyvesinin Sınıflandırılması </vt:lpstr>
      <vt:lpstr>1. Giriş </vt:lpstr>
      <vt:lpstr>PowerPoint Sunusu</vt:lpstr>
      <vt:lpstr>2.1. Kiraz Meyvesi </vt:lpstr>
      <vt:lpstr>2.2. Görüntü İşleme </vt:lpstr>
      <vt:lpstr>2.3. Uygulama </vt:lpstr>
      <vt:lpstr>PowerPoint Sunusu</vt:lpstr>
      <vt:lpstr>3. Araştırma Sonuçları ve Tartışma  Sınırları </vt:lpstr>
      <vt:lpstr>4. Sonuç 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user</dc:creator>
  <cp:lastModifiedBy>user</cp:lastModifiedBy>
  <cp:revision>4</cp:revision>
  <dcterms:created xsi:type="dcterms:W3CDTF">2022-11-17T08:42:43Z</dcterms:created>
  <dcterms:modified xsi:type="dcterms:W3CDTF">2022-11-17T09:24:38Z</dcterms:modified>
</cp:coreProperties>
</file>