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7932F870-8871-4C04-82F7-4932FBB18AE0}" type="datetimeFigureOut">
              <a:rPr lang="tr-TR" smtClean="0"/>
              <a:t>11.12.2022</a:t>
            </a:fld>
            <a:endParaRPr lang="tr-T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99D6957-37E2-4CC5-8B72-2C188DFED86B}" type="slidenum">
              <a:rPr lang="tr-TR" smtClean="0"/>
              <a:t>‹#›</a:t>
            </a:fld>
            <a:endParaRPr lang="tr-TR"/>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7932F870-8871-4C04-82F7-4932FBB18AE0}" type="datetimeFigureOut">
              <a:rPr lang="tr-TR" smtClean="0"/>
              <a:t>11.12.2022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9D6957-37E2-4CC5-8B72-2C188DFED86B}" type="slidenum">
              <a:rPr lang="tr-TR" smtClean="0"/>
              <a:t>‹#›</a:t>
            </a:fld>
            <a:endParaRPr lang="tr-TR"/>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7932F870-8871-4C04-82F7-4932FBB18AE0}" type="datetimeFigureOut">
              <a:rPr lang="tr-TR" smtClean="0"/>
              <a:t>11.12.2022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9D6957-37E2-4CC5-8B72-2C188DFED86B}" type="slidenum">
              <a:rPr lang="tr-TR" smtClean="0"/>
              <a:t>‹#›</a:t>
            </a:fld>
            <a:endParaRPr lang="tr-TR"/>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7932F870-8871-4C04-82F7-4932FBB18AE0}" type="datetimeFigureOut">
              <a:rPr lang="tr-TR" smtClean="0"/>
              <a:t>11.12.2022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9D6957-37E2-4CC5-8B72-2C188DFED86B}" type="slidenum">
              <a:rPr lang="tr-TR" smtClean="0"/>
              <a:t>‹#›</a:t>
            </a:fld>
            <a:endParaRPr lang="tr-TR"/>
          </a:p>
        </p:txBody>
      </p:sp>
      <p:sp>
        <p:nvSpPr>
          <p:cNvPr id="11" name="Title 10"/>
          <p:cNvSpPr>
            <a:spLocks noGrp="1"/>
          </p:cNvSpPr>
          <p:nvPr>
            <p:ph type="title"/>
          </p:nvPr>
        </p:nvSpPr>
        <p:spPr/>
        <p:txBody>
          <a:bodyPr/>
          <a:lstStyle/>
          <a:p>
            <a:r>
              <a:rPr lang="tr-TR" smtClean="0"/>
              <a:t>Asıl başlık stili için tıklatın</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932F870-8871-4C04-82F7-4932FBB18AE0}" type="datetimeFigureOut">
              <a:rPr lang="tr-TR" smtClean="0"/>
              <a:t>11.12.2022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9D6957-37E2-4CC5-8B72-2C188DFED86B}"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932F870-8871-4C04-82F7-4932FBB18AE0}" type="datetimeFigureOut">
              <a:rPr lang="tr-TR" smtClean="0"/>
              <a:t>11.12.2022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9D6957-37E2-4CC5-8B72-2C188DFED86B}" type="slidenum">
              <a:rPr lang="tr-TR" smtClean="0"/>
              <a:t>‹#›</a:t>
            </a:fld>
            <a:endParaRPr lang="tr-TR"/>
          </a:p>
        </p:txBody>
      </p:sp>
      <p:sp>
        <p:nvSpPr>
          <p:cNvPr id="12" name="Title 11"/>
          <p:cNvSpPr>
            <a:spLocks noGrp="1"/>
          </p:cNvSpPr>
          <p:nvPr>
            <p:ph type="title"/>
          </p:nvPr>
        </p:nvSpPr>
        <p:spPr/>
        <p:txBody>
          <a:bodyPr/>
          <a:lstStyle>
            <a:lvl1pPr>
              <a:defRPr>
                <a:solidFill>
                  <a:schemeClr val="tx2"/>
                </a:solidFill>
              </a:defRPr>
            </a:lvl1pPr>
          </a:lstStyle>
          <a:p>
            <a:r>
              <a:rPr lang="tr-TR" smtClean="0"/>
              <a:t>Asıl başlık stili için tıklatın</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932F870-8871-4C04-82F7-4932FBB18AE0}" type="datetimeFigureOut">
              <a:rPr lang="tr-TR" smtClean="0"/>
              <a:t>11.12.2022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99D6957-37E2-4CC5-8B72-2C188DFED86B}" type="slidenum">
              <a:rPr lang="tr-TR" smtClean="0"/>
              <a:t>‹#›</a:t>
            </a:fld>
            <a:endParaRPr lang="tr-TR"/>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932F870-8871-4C04-82F7-4932FBB18AE0}" type="datetimeFigureOut">
              <a:rPr lang="tr-TR" smtClean="0"/>
              <a:t>11.12.2022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99D6957-37E2-4CC5-8B72-2C188DFED86B}" type="slidenum">
              <a:rPr lang="tr-TR" smtClean="0"/>
              <a:t>‹#›</a:t>
            </a:fld>
            <a:endParaRPr lang="tr-TR"/>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2F870-8871-4C04-82F7-4932FBB18AE0}" type="datetimeFigureOut">
              <a:rPr lang="tr-TR" smtClean="0"/>
              <a:t>11.12.2022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99D6957-37E2-4CC5-8B72-2C188DFED86B}"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tr-TR" smtClean="0"/>
              <a:t>Asıl başlık stili için tıklatın</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932F870-8871-4C04-82F7-4932FBB18AE0}" type="datetimeFigureOut">
              <a:rPr lang="tr-TR" smtClean="0"/>
              <a:t>11.12.2022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9D6957-37E2-4CC5-8B72-2C188DFED86B}"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tr-TR" smtClean="0"/>
              <a:t>Asıl başlık stili için tıklatın</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932F870-8871-4C04-82F7-4932FBB18AE0}" type="datetimeFigureOut">
              <a:rPr lang="tr-TR" smtClean="0"/>
              <a:t>11.12.2022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9D6957-37E2-4CC5-8B72-2C188DFED86B}"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7932F870-8871-4C04-82F7-4932FBB18AE0}" type="datetimeFigureOut">
              <a:rPr lang="tr-TR" smtClean="0"/>
              <a:t>11.12.2022</a:t>
            </a:fld>
            <a:endParaRPr lang="tr-TR"/>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tr-TR"/>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299D6957-37E2-4CC5-8B72-2C188DFED86B}"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259632" y="3645024"/>
            <a:ext cx="6777318" cy="1731982"/>
          </a:xfrm>
        </p:spPr>
        <p:txBody>
          <a:bodyPr/>
          <a:lstStyle/>
          <a:p>
            <a:r>
              <a:rPr lang="tr-TR" dirty="0"/>
              <a:t>Retina kan damarlarını çıkarmak için </a:t>
            </a:r>
            <a:r>
              <a:rPr lang="tr-TR" dirty="0" err="1"/>
              <a:t>eşikleme</a:t>
            </a:r>
            <a:r>
              <a:rPr lang="tr-TR" dirty="0"/>
              <a:t> temelli morfolojik bir yöntem</a:t>
            </a:r>
          </a:p>
        </p:txBody>
      </p:sp>
    </p:spTree>
    <p:extLst>
      <p:ext uri="{BB962C8B-B14F-4D97-AF65-F5344CB8AC3E}">
        <p14:creationId xmlns:p14="http://schemas.microsoft.com/office/powerpoint/2010/main" val="30168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a:t>Önerilen yöntemde, veri setinde bulunan </a:t>
            </a:r>
            <a:r>
              <a:rPr lang="tr-TR" dirty="0" err="1"/>
              <a:t>fundus</a:t>
            </a:r>
            <a:r>
              <a:rPr lang="tr-TR" dirty="0"/>
              <a:t> görüntülerine ait damarların </a:t>
            </a:r>
            <a:r>
              <a:rPr lang="tr-TR" dirty="0" err="1"/>
              <a:t>bölütlenmesi</a:t>
            </a:r>
            <a:r>
              <a:rPr lang="tr-TR" dirty="0"/>
              <a:t> sağlanmıştır. Öncelikle, veri setinde bulunan görüntüler RGB renk uzayından gri ölçekli görüntülere dönüştürülür. Gri ölçekli görüntülerin tersi üzerinde önerilen sistem </a:t>
            </a:r>
            <a:r>
              <a:rPr lang="tr-TR" dirty="0" smtClean="0"/>
              <a:t>uygulanır.</a:t>
            </a:r>
            <a:endParaRPr lang="tr-TR" dirty="0"/>
          </a:p>
        </p:txBody>
      </p:sp>
      <p:sp>
        <p:nvSpPr>
          <p:cNvPr id="3" name="Başlık 2"/>
          <p:cNvSpPr>
            <a:spLocks noGrp="1"/>
          </p:cNvSpPr>
          <p:nvPr>
            <p:ph type="title"/>
          </p:nvPr>
        </p:nvSpPr>
        <p:spPr/>
        <p:txBody>
          <a:bodyPr/>
          <a:lstStyle/>
          <a:p>
            <a:r>
              <a:rPr lang="tr-TR" dirty="0"/>
              <a:t>3 Kullanılan yöntem</a:t>
            </a:r>
          </a:p>
        </p:txBody>
      </p:sp>
    </p:spTree>
    <p:extLst>
      <p:ext uri="{BB962C8B-B14F-4D97-AF65-F5344CB8AC3E}">
        <p14:creationId xmlns:p14="http://schemas.microsoft.com/office/powerpoint/2010/main" val="992905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a:t>Önerilen yöntem diğer yöntemlerle kıyaslanabilir olması açısından halka açık olarak sunulan DRIVE veri seti üzerinde test edilmiştir</a:t>
            </a:r>
            <a:r>
              <a:rPr lang="tr-TR" dirty="0" smtClean="0"/>
              <a:t>.</a:t>
            </a:r>
          </a:p>
          <a:p>
            <a:r>
              <a:rPr lang="tr-TR" dirty="0"/>
              <a:t>Veri setindeki damar pikselleri, deneyimli bir göz doktoru tarafından eğitilmiş üç gözlemci tarafından manuel olarak bölümlere ayrılmıştır. Test seti iki farklı gözlemci tarafından iki kez </a:t>
            </a:r>
            <a:r>
              <a:rPr lang="tr-TR" dirty="0" err="1"/>
              <a:t>bölütlendirilmiş</a:t>
            </a:r>
            <a:r>
              <a:rPr lang="tr-TR" dirty="0"/>
              <a:t> görüntülerden oluşur. </a:t>
            </a:r>
          </a:p>
        </p:txBody>
      </p:sp>
      <p:sp>
        <p:nvSpPr>
          <p:cNvPr id="3" name="Başlık 2"/>
          <p:cNvSpPr>
            <a:spLocks noGrp="1"/>
          </p:cNvSpPr>
          <p:nvPr>
            <p:ph type="title"/>
          </p:nvPr>
        </p:nvSpPr>
        <p:spPr/>
        <p:txBody>
          <a:bodyPr/>
          <a:lstStyle/>
          <a:p>
            <a:r>
              <a:rPr lang="tr-TR" dirty="0"/>
              <a:t>3.1 Veri seti</a:t>
            </a:r>
          </a:p>
        </p:txBody>
      </p:sp>
    </p:spTree>
    <p:extLst>
      <p:ext uri="{BB962C8B-B14F-4D97-AF65-F5344CB8AC3E}">
        <p14:creationId xmlns:p14="http://schemas.microsoft.com/office/powerpoint/2010/main" val="116443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70000" lnSpcReduction="20000"/>
          </a:bodyPr>
          <a:lstStyle/>
          <a:p>
            <a:r>
              <a:rPr lang="tr-TR" dirty="0"/>
              <a:t>Retina kan damarları, retina arka planına göre daha koyu görünürler. Ancak, bazı durumlarda kan damarlarının merkez çizgisi bölgesinde parlaklık </a:t>
            </a:r>
            <a:r>
              <a:rPr lang="tr-TR" dirty="0" smtClean="0"/>
              <a:t>görünür.</a:t>
            </a:r>
          </a:p>
          <a:p>
            <a:r>
              <a:rPr lang="tr-TR" dirty="0"/>
              <a:t>Belirli bir açıda yönlendirilmiş çizgisel bir yapılandırma elamanı </a:t>
            </a:r>
            <a:r>
              <a:rPr lang="tr-TR" dirty="0" err="1"/>
              <a:t>fundus</a:t>
            </a:r>
            <a:r>
              <a:rPr lang="tr-TR" dirty="0"/>
              <a:t> içerisinde tutulamadığında bir damarı veya damarın bir kısmını yok edebilir. Bu problem genelde yapılandırma elemanı dikey yönlere sahip olduğunda ve yapılandırma elemanı damar genişliğinden daha büyük olduğu durumlarda ortaya </a:t>
            </a:r>
            <a:r>
              <a:rPr lang="tr-TR" dirty="0" smtClean="0"/>
              <a:t>çıkmıştır</a:t>
            </a:r>
          </a:p>
          <a:p>
            <a:r>
              <a:rPr lang="tr-TR" dirty="0"/>
              <a:t>M. </a:t>
            </a:r>
            <a:r>
              <a:rPr lang="tr-TR" dirty="0" err="1"/>
              <a:t>Fraz</a:t>
            </a:r>
            <a:r>
              <a:rPr lang="tr-TR" dirty="0"/>
              <a:t> vd</a:t>
            </a:r>
            <a:r>
              <a:rPr lang="tr-TR" dirty="0" smtClean="0"/>
              <a:t>. </a:t>
            </a:r>
            <a:r>
              <a:rPr lang="tr-TR" dirty="0"/>
              <a:t>bu probleme çözüm olması için 21 piksel uzunluğunda bir çizgisel yapılandırma elemanı belirlemiştir. </a:t>
            </a:r>
            <a:endParaRPr lang="tr-TR" dirty="0" smtClean="0"/>
          </a:p>
          <a:p>
            <a:r>
              <a:rPr lang="tr-TR" dirty="0"/>
              <a:t>M. </a:t>
            </a:r>
            <a:r>
              <a:rPr lang="tr-TR" dirty="0" err="1"/>
              <a:t>Fraz</a:t>
            </a:r>
            <a:r>
              <a:rPr lang="tr-TR" dirty="0"/>
              <a:t> vd. </a:t>
            </a:r>
            <a:r>
              <a:rPr lang="tr-TR" dirty="0" smtClean="0"/>
              <a:t>tarafından </a:t>
            </a:r>
            <a:r>
              <a:rPr lang="tr-TR" dirty="0"/>
              <a:t>önerilen toplam üst şapka dönüşümünden esinlenerek her biri 21 piksel uzunluğunda bir çizgiyi temsil eden ve her 22.5° 'de döndürülen bir çizgi yapılandırma elemanı sadece üst şapkaya değil ayrıca alt şapka ve morfolojik açma işlemine uygulanmıştır</a:t>
            </a:r>
            <a:r>
              <a:rPr lang="tr-TR" dirty="0" smtClean="0"/>
              <a:t>.</a:t>
            </a:r>
          </a:p>
          <a:p>
            <a:r>
              <a:rPr lang="tr-TR" dirty="0"/>
              <a:t>Daha sonra, M. D. </a:t>
            </a:r>
            <a:r>
              <a:rPr lang="tr-TR" dirty="0" err="1"/>
              <a:t>Saleh</a:t>
            </a:r>
            <a:r>
              <a:rPr lang="tr-TR" dirty="0"/>
              <a:t> vd</a:t>
            </a:r>
            <a:r>
              <a:rPr lang="tr-TR" dirty="0" smtClean="0"/>
              <a:t>. </a:t>
            </a:r>
            <a:r>
              <a:rPr lang="tr-TR" dirty="0"/>
              <a:t>tarafından önerilen matematiksel ifade kullanılmış ve Denklem (10)’ da elde edilen sonuçlar bu matematiksel ifadeye göre nihai sonuca ulaşmıştır</a:t>
            </a:r>
          </a:p>
        </p:txBody>
      </p:sp>
      <p:sp>
        <p:nvSpPr>
          <p:cNvPr id="3" name="Başlık 2"/>
          <p:cNvSpPr>
            <a:spLocks noGrp="1"/>
          </p:cNvSpPr>
          <p:nvPr>
            <p:ph type="title"/>
          </p:nvPr>
        </p:nvSpPr>
        <p:spPr/>
        <p:txBody>
          <a:bodyPr/>
          <a:lstStyle/>
          <a:p>
            <a:r>
              <a:rPr lang="tr-TR" dirty="0"/>
              <a:t>3.2 Morfolojik işlemler</a:t>
            </a:r>
          </a:p>
        </p:txBody>
      </p:sp>
    </p:spTree>
    <p:extLst>
      <p:ext uri="{BB962C8B-B14F-4D97-AF65-F5344CB8AC3E}">
        <p14:creationId xmlns:p14="http://schemas.microsoft.com/office/powerpoint/2010/main" val="3263518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70000" lnSpcReduction="20000"/>
          </a:bodyPr>
          <a:lstStyle/>
          <a:p>
            <a:r>
              <a:rPr lang="tr-TR" dirty="0"/>
              <a:t>Üç farklı </a:t>
            </a:r>
            <a:r>
              <a:rPr lang="tr-TR" dirty="0" err="1"/>
              <a:t>eşikleme</a:t>
            </a:r>
            <a:r>
              <a:rPr lang="tr-TR" dirty="0"/>
              <a:t> algoritması iyileştirilmiş </a:t>
            </a:r>
            <a:r>
              <a:rPr lang="tr-TR" dirty="0" err="1"/>
              <a:t>fundus</a:t>
            </a:r>
            <a:r>
              <a:rPr lang="tr-TR" dirty="0"/>
              <a:t> görüntüleri üzerinde uygulanarak damar piksellerinin </a:t>
            </a:r>
            <a:r>
              <a:rPr lang="tr-TR" dirty="0" err="1"/>
              <a:t>bölütlenmesi</a:t>
            </a:r>
            <a:r>
              <a:rPr lang="tr-TR" dirty="0"/>
              <a:t> </a:t>
            </a:r>
            <a:r>
              <a:rPr lang="tr-TR" dirty="0" smtClean="0"/>
              <a:t>sağlanmıştır.</a:t>
            </a:r>
          </a:p>
          <a:p>
            <a:r>
              <a:rPr lang="tr-TR" dirty="0"/>
              <a:t>Performans iyileştirme yönteminde damara ait olmayan damar benzeri görüntüler morfolojik işlemler kullanılarak yok edilmiştir</a:t>
            </a:r>
            <a:r>
              <a:rPr lang="tr-TR" dirty="0" smtClean="0"/>
              <a:t>.</a:t>
            </a:r>
          </a:p>
          <a:p>
            <a:r>
              <a:rPr lang="tr-TR" dirty="0" smtClean="0"/>
              <a:t>ACC=TP+TN/TP+FP+TN+FN</a:t>
            </a:r>
          </a:p>
          <a:p>
            <a:r>
              <a:rPr lang="tr-TR" dirty="0"/>
              <a:t>Burada, TP parametresi doğru pozitif, FP parametresi yanlış pozitif, TN parametresi doğru negatif ve FN parametresi yanlış negatif pikselleri temsil eder. ACC parametresi doğruluk oranını temsil </a:t>
            </a:r>
            <a:r>
              <a:rPr lang="tr-TR" dirty="0" smtClean="0"/>
              <a:t>eder</a:t>
            </a:r>
          </a:p>
          <a:p>
            <a:r>
              <a:rPr lang="tr-TR" dirty="0"/>
              <a:t>“1” olan piksellerin toplamı TP parametresinin değerini oluşturur. </a:t>
            </a:r>
            <a:endParaRPr lang="tr-TR" dirty="0" smtClean="0"/>
          </a:p>
          <a:p>
            <a:r>
              <a:rPr lang="tr-TR" dirty="0"/>
              <a:t>“0” olan piksellerin toplamı TN parametresinin değerini </a:t>
            </a:r>
            <a:r>
              <a:rPr lang="tr-TR" dirty="0" smtClean="0"/>
              <a:t>oluşturur</a:t>
            </a:r>
          </a:p>
          <a:p>
            <a:r>
              <a:rPr lang="tr-TR" dirty="0"/>
              <a:t>e piksel değerleri </a:t>
            </a:r>
            <a:r>
              <a:rPr lang="tr-TR" dirty="0" err="1"/>
              <a:t>bölütlenmiş</a:t>
            </a:r>
            <a:r>
              <a:rPr lang="tr-TR" dirty="0"/>
              <a:t> görüntü için “0”, gerçek zemin görüntüsü için “1” olan piksellerin toplamı </a:t>
            </a:r>
            <a:r>
              <a:rPr lang="tr-TR" dirty="0" smtClean="0"/>
              <a:t>FN</a:t>
            </a:r>
          </a:p>
          <a:p>
            <a:r>
              <a:rPr lang="tr-TR" dirty="0"/>
              <a:t>piksel değerleri </a:t>
            </a:r>
            <a:r>
              <a:rPr lang="tr-TR" dirty="0" err="1"/>
              <a:t>bölütlenmiş</a:t>
            </a:r>
            <a:r>
              <a:rPr lang="tr-TR" dirty="0"/>
              <a:t> görüntü için “1”, gerçek zemin görüntüsü için “0” olan piksellerin toplamı FP parametresinin değerini oluşturur</a:t>
            </a:r>
          </a:p>
        </p:txBody>
      </p:sp>
      <p:sp>
        <p:nvSpPr>
          <p:cNvPr id="3" name="Başlık 2"/>
          <p:cNvSpPr>
            <a:spLocks noGrp="1"/>
          </p:cNvSpPr>
          <p:nvPr>
            <p:ph type="title"/>
          </p:nvPr>
        </p:nvSpPr>
        <p:spPr/>
        <p:txBody>
          <a:bodyPr/>
          <a:lstStyle/>
          <a:p>
            <a:r>
              <a:rPr lang="tr-TR" dirty="0"/>
              <a:t>4 Bulgular ve tartışma 4.1 </a:t>
            </a:r>
            <a:r>
              <a:rPr lang="tr-TR" dirty="0" err="1"/>
              <a:t>Bölütleme</a:t>
            </a:r>
            <a:r>
              <a:rPr lang="tr-TR" dirty="0"/>
              <a:t> sonuçları</a:t>
            </a:r>
          </a:p>
        </p:txBody>
      </p:sp>
    </p:spTree>
    <p:extLst>
      <p:ext uri="{BB962C8B-B14F-4D97-AF65-F5344CB8AC3E}">
        <p14:creationId xmlns:p14="http://schemas.microsoft.com/office/powerpoint/2010/main" val="2787228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lnSpcReduction="10000"/>
          </a:bodyPr>
          <a:lstStyle/>
          <a:p>
            <a:r>
              <a:rPr lang="tr-TR" dirty="0"/>
              <a:t>Bu makalede, paylaşıma açık olarak sunulan DRIVE veri seti üzerinde morfolojik işlemlere dayalı bir damar iyileştirme yöntemi kullanılmıştır. Damar iyileştirme aşamasından sonra Çoklu </a:t>
            </a:r>
            <a:r>
              <a:rPr lang="tr-TR" dirty="0" err="1"/>
              <a:t>Eşikleme</a:t>
            </a:r>
            <a:r>
              <a:rPr lang="tr-TR" dirty="0"/>
              <a:t>, Bulanık Mantık Tabanlı </a:t>
            </a:r>
            <a:r>
              <a:rPr lang="tr-TR" dirty="0" err="1"/>
              <a:t>Eşikleme</a:t>
            </a:r>
            <a:r>
              <a:rPr lang="tr-TR" dirty="0"/>
              <a:t> ve Maksimum </a:t>
            </a:r>
            <a:r>
              <a:rPr lang="tr-TR" dirty="0" err="1"/>
              <a:t>Eşikleme</a:t>
            </a:r>
            <a:r>
              <a:rPr lang="tr-TR" dirty="0"/>
              <a:t> yöntemleri kullanılarak damar </a:t>
            </a:r>
            <a:r>
              <a:rPr lang="tr-TR" dirty="0" err="1"/>
              <a:t>bölütlemesi</a:t>
            </a:r>
            <a:r>
              <a:rPr lang="tr-TR" dirty="0"/>
              <a:t> </a:t>
            </a:r>
            <a:r>
              <a:rPr lang="tr-TR" dirty="0" smtClean="0"/>
              <a:t>yapılmıştır.</a:t>
            </a:r>
          </a:p>
          <a:p>
            <a:r>
              <a:rPr lang="tr-TR" dirty="0"/>
              <a:t>Bu makalede, Bulanık Mantık Tabanlı </a:t>
            </a:r>
            <a:r>
              <a:rPr lang="tr-TR" dirty="0" err="1"/>
              <a:t>Eşikleme</a:t>
            </a:r>
            <a:r>
              <a:rPr lang="tr-TR" dirty="0"/>
              <a:t> yönteminin ortalama doğruluk oranı 0.952 olarak hesaplanmış ve diğer iki </a:t>
            </a:r>
            <a:r>
              <a:rPr lang="tr-TR" dirty="0" err="1"/>
              <a:t>eşikleme</a:t>
            </a:r>
            <a:r>
              <a:rPr lang="tr-TR" dirty="0"/>
              <a:t> yönteminden daha yüksek bir değere sahip olmuştur. </a:t>
            </a:r>
          </a:p>
        </p:txBody>
      </p:sp>
      <p:sp>
        <p:nvSpPr>
          <p:cNvPr id="3" name="Başlık 2"/>
          <p:cNvSpPr>
            <a:spLocks noGrp="1"/>
          </p:cNvSpPr>
          <p:nvPr>
            <p:ph type="title"/>
          </p:nvPr>
        </p:nvSpPr>
        <p:spPr/>
        <p:txBody>
          <a:bodyPr/>
          <a:lstStyle/>
          <a:p>
            <a:r>
              <a:rPr lang="tr-TR" dirty="0"/>
              <a:t>5 Sonuçlar</a:t>
            </a:r>
          </a:p>
        </p:txBody>
      </p:sp>
    </p:spTree>
    <p:extLst>
      <p:ext uri="{BB962C8B-B14F-4D97-AF65-F5344CB8AC3E}">
        <p14:creationId xmlns:p14="http://schemas.microsoft.com/office/powerpoint/2010/main" val="2794272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a:xfrm>
            <a:off x="683568" y="3140968"/>
            <a:ext cx="7756263" cy="1054250"/>
          </a:xfrm>
        </p:spPr>
        <p:txBody>
          <a:bodyPr/>
          <a:lstStyle/>
          <a:p>
            <a:r>
              <a:rPr lang="tr-TR" dirty="0"/>
              <a:t>Görüntü işleme teknikleri ve kümeleme yöntemleri kullanılarak fındık meyvesinin tespit ve sınıflandırılması </a:t>
            </a:r>
          </a:p>
        </p:txBody>
      </p:sp>
    </p:spTree>
    <p:extLst>
      <p:ext uri="{BB962C8B-B14F-4D97-AF65-F5344CB8AC3E}">
        <p14:creationId xmlns:p14="http://schemas.microsoft.com/office/powerpoint/2010/main" val="3678703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92500" lnSpcReduction="20000"/>
          </a:bodyPr>
          <a:lstStyle/>
          <a:p>
            <a:r>
              <a:rPr lang="tr-TR" dirty="0"/>
              <a:t>Görüntü işleme ve bilgisayarlı görme uygulamaları son yıllarda ciddi bir artış </a:t>
            </a:r>
            <a:r>
              <a:rPr lang="tr-TR" dirty="0" smtClean="0"/>
              <a:t>göstermektedir.</a:t>
            </a:r>
          </a:p>
          <a:p>
            <a:r>
              <a:rPr lang="tr-TR" dirty="0"/>
              <a:t>Görüntü işleme teknikleri kullanılarak yapılan çalışmalarda, ilk olarak kameradan görüntüler </a:t>
            </a:r>
            <a:r>
              <a:rPr lang="tr-TR" dirty="0" smtClean="0"/>
              <a:t>alınmaktadır.</a:t>
            </a:r>
          </a:p>
          <a:p>
            <a:r>
              <a:rPr lang="tr-TR" dirty="0"/>
              <a:t>Alınan görüntüler üzerinde, görüntü ön işleme adımları uygulanmakta ve ilgilenilen nesnelere ait özellik çıkartımı gerçekleştirilmektedir. </a:t>
            </a:r>
            <a:endParaRPr lang="tr-TR" dirty="0" smtClean="0"/>
          </a:p>
          <a:p>
            <a:r>
              <a:rPr lang="tr-TR" dirty="0"/>
              <a:t>Nesnelere ait basit özellikler kullanılarak hızlı ve etkili nesne tanımaya yönelik </a:t>
            </a:r>
            <a:r>
              <a:rPr lang="tr-TR" dirty="0" smtClean="0"/>
              <a:t>çalışmalar, </a:t>
            </a:r>
            <a:r>
              <a:rPr lang="tr-TR" dirty="0"/>
              <a:t>karmaşık arka plan çıkarımı ile </a:t>
            </a:r>
            <a:r>
              <a:rPr lang="tr-TR" dirty="0" smtClean="0"/>
              <a:t>tanıma, </a:t>
            </a:r>
            <a:r>
              <a:rPr lang="tr-TR" dirty="0"/>
              <a:t>şekil tanıma, renk tanıma, kenar ve köşe tanıma, istatistiksel örüntü tanıma, şablon eşleme gibi çeşitli yöntemler kullanılmaktadır .</a:t>
            </a:r>
            <a:r>
              <a:rPr lang="tr-TR" dirty="0" smtClean="0"/>
              <a:t> </a:t>
            </a:r>
            <a:endParaRPr lang="tr-TR" dirty="0"/>
          </a:p>
        </p:txBody>
      </p:sp>
      <p:sp>
        <p:nvSpPr>
          <p:cNvPr id="3" name="Başlık 2"/>
          <p:cNvSpPr>
            <a:spLocks noGrp="1"/>
          </p:cNvSpPr>
          <p:nvPr>
            <p:ph type="title"/>
          </p:nvPr>
        </p:nvSpPr>
        <p:spPr/>
        <p:txBody>
          <a:bodyPr/>
          <a:lstStyle/>
          <a:p>
            <a:r>
              <a:rPr lang="tr-TR" dirty="0"/>
              <a:t>1. GİRİŞ</a:t>
            </a:r>
          </a:p>
        </p:txBody>
      </p:sp>
    </p:spTree>
    <p:extLst>
      <p:ext uri="{BB962C8B-B14F-4D97-AF65-F5344CB8AC3E}">
        <p14:creationId xmlns:p14="http://schemas.microsoft.com/office/powerpoint/2010/main" val="502236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83568" y="260648"/>
            <a:ext cx="8064896" cy="6264696"/>
          </a:xfrm>
        </p:spPr>
        <p:txBody>
          <a:bodyPr/>
          <a:lstStyle/>
          <a:p>
            <a:r>
              <a:rPr lang="tr-TR" dirty="0"/>
              <a:t>Ayrıca tarım alanında, görüntü işleme tekniklerinin kullanılması ile yapılan çeşitli çalışmalarda şeftali </a:t>
            </a:r>
            <a:r>
              <a:rPr lang="tr-TR" dirty="0" smtClean="0"/>
              <a:t>, elma, </a:t>
            </a:r>
            <a:r>
              <a:rPr lang="tr-TR" dirty="0"/>
              <a:t>buğday </a:t>
            </a:r>
            <a:r>
              <a:rPr lang="tr-TR" dirty="0" smtClean="0"/>
              <a:t>, </a:t>
            </a:r>
            <a:r>
              <a:rPr lang="tr-TR" dirty="0"/>
              <a:t>fındık </a:t>
            </a:r>
            <a:r>
              <a:rPr lang="tr-TR" dirty="0" smtClean="0"/>
              <a:t>, kiraz, </a:t>
            </a:r>
            <a:r>
              <a:rPr lang="tr-TR" dirty="0"/>
              <a:t>ceviz </a:t>
            </a:r>
            <a:r>
              <a:rPr lang="tr-TR" dirty="0" smtClean="0"/>
              <a:t>, </a:t>
            </a:r>
            <a:r>
              <a:rPr lang="tr-TR" dirty="0"/>
              <a:t>badem </a:t>
            </a:r>
            <a:r>
              <a:rPr lang="tr-TR" dirty="0" smtClean="0"/>
              <a:t>vb</a:t>
            </a:r>
            <a:r>
              <a:rPr lang="tr-TR" dirty="0"/>
              <a:t>. meyveler sınıflandırılmakta ve özellikleri </a:t>
            </a:r>
            <a:r>
              <a:rPr lang="tr-TR" dirty="0" smtClean="0"/>
              <a:t>belirlenmektedir.</a:t>
            </a:r>
          </a:p>
          <a:p>
            <a:r>
              <a:rPr lang="tr-TR" dirty="0"/>
              <a:t>K-</a:t>
            </a:r>
            <a:r>
              <a:rPr lang="tr-TR" dirty="0" err="1"/>
              <a:t>means</a:t>
            </a:r>
            <a:r>
              <a:rPr lang="tr-TR" dirty="0"/>
              <a:t> ve türevleri yaygın olarak kullanılmakta olan kümeleme algoritmalarıdır. K-</a:t>
            </a:r>
            <a:r>
              <a:rPr lang="tr-TR" dirty="0" err="1"/>
              <a:t>means</a:t>
            </a:r>
            <a:r>
              <a:rPr lang="tr-TR" dirty="0"/>
              <a:t> algoritması ile aynı türden nesneler farklı özelliklerine göre, benzer kümelere </a:t>
            </a:r>
            <a:r>
              <a:rPr lang="tr-TR" dirty="0" smtClean="0"/>
              <a:t>ayrılmaktadırlar.</a:t>
            </a:r>
          </a:p>
          <a:p>
            <a:r>
              <a:rPr lang="tr-TR" dirty="0"/>
              <a:t>ilk aşamasında kameradan alınan görüntü üzerinde, görüntü ön işleme adımı uygulanmaktadır. İkinci aşamada, ortamda bulunan nesneler tespit edilmekte ve nesnelere ait veriler bilgi </a:t>
            </a:r>
            <a:r>
              <a:rPr lang="tr-TR" dirty="0" err="1"/>
              <a:t>veritabanına</a:t>
            </a:r>
            <a:r>
              <a:rPr lang="tr-TR" dirty="0"/>
              <a:t> aktarılmaktadır. Son aşamada ise bilgi </a:t>
            </a:r>
            <a:r>
              <a:rPr lang="tr-TR" dirty="0" err="1"/>
              <a:t>veritabanı</a:t>
            </a:r>
            <a:r>
              <a:rPr lang="tr-TR" dirty="0"/>
              <a:t> kullanılarak nesnelerin sınıflandırılması gerçekleştirilmektedir. </a:t>
            </a:r>
          </a:p>
        </p:txBody>
      </p:sp>
    </p:spTree>
    <p:extLst>
      <p:ext uri="{BB962C8B-B14F-4D97-AF65-F5344CB8AC3E}">
        <p14:creationId xmlns:p14="http://schemas.microsoft.com/office/powerpoint/2010/main" val="3758754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lnSpcReduction="10000"/>
          </a:bodyPr>
          <a:lstStyle/>
          <a:p>
            <a:r>
              <a:rPr lang="tr-TR" dirty="0"/>
              <a:t>Ortamda bulunan aynı nesnelerin tespit edilerek, sınıflandırılmasına yönelik yapılan çalışmada üç aşamalı bir yöntem önerilmektedir</a:t>
            </a:r>
            <a:r>
              <a:rPr lang="tr-TR" dirty="0" smtClean="0"/>
              <a:t>.</a:t>
            </a:r>
          </a:p>
          <a:p>
            <a:r>
              <a:rPr lang="tr-TR" dirty="0"/>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p>
        </p:txBody>
      </p:sp>
      <p:sp>
        <p:nvSpPr>
          <p:cNvPr id="3" name="Başlık 2"/>
          <p:cNvSpPr>
            <a:spLocks noGrp="1"/>
          </p:cNvSpPr>
          <p:nvPr>
            <p:ph type="title"/>
          </p:nvPr>
        </p:nvSpPr>
        <p:spPr/>
        <p:txBody>
          <a:bodyPr/>
          <a:lstStyle/>
          <a:p>
            <a:r>
              <a:rPr lang="tr-TR" dirty="0"/>
              <a:t>ÖNERİLEN YÖNTEM (PROPOSED METHOD)</a:t>
            </a:r>
          </a:p>
        </p:txBody>
      </p:sp>
    </p:spTree>
    <p:extLst>
      <p:ext uri="{BB962C8B-B14F-4D97-AF65-F5344CB8AC3E}">
        <p14:creationId xmlns:p14="http://schemas.microsoft.com/office/powerpoint/2010/main" val="1449775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99247" y="2248347"/>
            <a:ext cx="7833193" cy="4349005"/>
          </a:xfrm>
        </p:spPr>
        <p:txBody>
          <a:bodyPr>
            <a:normAutofit fontScale="70000" lnSpcReduction="20000"/>
          </a:bodyPr>
          <a:lstStyle/>
          <a:p>
            <a:r>
              <a:rPr lang="tr-TR" dirty="0"/>
              <a:t>Görüntü ön işleme aşamasında, kameradan alınan görüntü üzerinde sırasıyla filtreleme, resmin grileştirilmesi ve ikili resme çevrilmesi işlemleri uygulanmaktadır. </a:t>
            </a:r>
            <a:endParaRPr lang="tr-TR" dirty="0" smtClean="0"/>
          </a:p>
          <a:p>
            <a:r>
              <a:rPr lang="tr-TR" dirty="0"/>
              <a:t>Filtre uygulama adımında, görüntü üzerinde yer alan tuz biber gürültülerinin giderilmesi ve resimde yer alan gereksiz ayrıntıların azaltılması sağlanmaktadır</a:t>
            </a:r>
            <a:r>
              <a:rPr lang="tr-TR" dirty="0" smtClean="0"/>
              <a:t>.</a:t>
            </a:r>
          </a:p>
          <a:p>
            <a:r>
              <a:rPr lang="tr-TR" dirty="0"/>
              <a:t>Çekirdek matrisi, görüntü üzerinde kayan pencere yöntemi kullanılarak gezdirilmekte ve her bir piksel için, yeni değerler hesaplanmaktadır. </a:t>
            </a:r>
            <a:endParaRPr lang="tr-TR" dirty="0" smtClean="0"/>
          </a:p>
          <a:p>
            <a:r>
              <a:rPr lang="tr-TR" dirty="0"/>
              <a:t>K, </a:t>
            </a:r>
            <a:r>
              <a:rPr lang="tr-TR" dirty="0" err="1"/>
              <a:t>NxN</a:t>
            </a:r>
            <a:r>
              <a:rPr lang="tr-TR" dirty="0"/>
              <a:t> boyutlarında filtreleme için kullanılan çekirdek matrisini, IR, kameradan alınan renkli görüntüye ait matrisi, I R I , filtreleme sonunda oluşan yeni görüntü matrisini ifade etmektedir. </a:t>
            </a:r>
            <a:endParaRPr lang="tr-TR" dirty="0" smtClean="0"/>
          </a:p>
          <a:p>
            <a:r>
              <a:rPr lang="tr-TR" dirty="0"/>
              <a:t>Filtreleme işleminden sonra renkli görüntünün, grileştirilmesi adımı </a:t>
            </a:r>
            <a:r>
              <a:rPr lang="tr-TR" dirty="0" smtClean="0"/>
              <a:t>gerçekleştirilmektedir</a:t>
            </a:r>
          </a:p>
          <a:p>
            <a:r>
              <a:rPr lang="tr-TR" dirty="0"/>
              <a:t>Gri olarak elde edilen görüntü üzerinde, </a:t>
            </a:r>
            <a:r>
              <a:rPr lang="tr-TR" dirty="0" err="1"/>
              <a:t>eşikleme</a:t>
            </a:r>
            <a:r>
              <a:rPr lang="tr-TR" dirty="0"/>
              <a:t> işlemi uygulanarak sadece ilgili nesnelere ait yer alan bölümler kullanılmaktadır. </a:t>
            </a:r>
            <a:r>
              <a:rPr lang="tr-TR" dirty="0" err="1"/>
              <a:t>Eşikleme</a:t>
            </a:r>
            <a:r>
              <a:rPr lang="tr-TR" dirty="0"/>
              <a:t> işleminde kullanılan en küçük (</a:t>
            </a:r>
            <a:r>
              <a:rPr lang="tr-TR" dirty="0" err="1"/>
              <a:t>min</a:t>
            </a:r>
            <a:r>
              <a:rPr lang="tr-TR" dirty="0"/>
              <a:t>) ve en büyük değerler (</a:t>
            </a:r>
            <a:r>
              <a:rPr lang="tr-TR" dirty="0" err="1"/>
              <a:t>max</a:t>
            </a:r>
            <a:r>
              <a:rPr lang="tr-TR" dirty="0"/>
              <a:t>) deneysel çalışmalar sonucunda belirlenmektedir. Gri görüntü içerisinde yer alan piksel değerleri </a:t>
            </a:r>
            <a:r>
              <a:rPr lang="tr-TR" dirty="0" err="1"/>
              <a:t>min</a:t>
            </a:r>
            <a:r>
              <a:rPr lang="tr-TR" dirty="0"/>
              <a:t> ve </a:t>
            </a:r>
            <a:r>
              <a:rPr lang="tr-TR" dirty="0" err="1"/>
              <a:t>max</a:t>
            </a:r>
            <a:r>
              <a:rPr lang="tr-TR" dirty="0"/>
              <a:t> değerleri arasında bulunup bulunmadığı karşılaştırılarak, ikili görüntü için yeni değer ataması gerçekleştirilmektedir.</a:t>
            </a:r>
          </a:p>
        </p:txBody>
      </p:sp>
      <p:sp>
        <p:nvSpPr>
          <p:cNvPr id="3" name="Başlık 2"/>
          <p:cNvSpPr>
            <a:spLocks noGrp="1"/>
          </p:cNvSpPr>
          <p:nvPr>
            <p:ph type="title"/>
          </p:nvPr>
        </p:nvSpPr>
        <p:spPr/>
        <p:txBody>
          <a:bodyPr/>
          <a:lstStyle/>
          <a:p>
            <a:r>
              <a:rPr lang="tr-TR" dirty="0"/>
              <a:t>2.1. Görüntü ön işleme aşaması (Image </a:t>
            </a:r>
            <a:r>
              <a:rPr lang="tr-TR" dirty="0" err="1"/>
              <a:t>preprocessing</a:t>
            </a:r>
            <a:r>
              <a:rPr lang="tr-TR" dirty="0"/>
              <a:t>)</a:t>
            </a:r>
          </a:p>
        </p:txBody>
      </p:sp>
    </p:spTree>
    <p:extLst>
      <p:ext uri="{BB962C8B-B14F-4D97-AF65-F5344CB8AC3E}">
        <p14:creationId xmlns:p14="http://schemas.microsoft.com/office/powerpoint/2010/main" val="1794167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539552" y="332656"/>
            <a:ext cx="8136904" cy="5904656"/>
          </a:xfrm>
        </p:spPr>
        <p:txBody>
          <a:bodyPr>
            <a:normAutofit fontScale="85000" lnSpcReduction="20000"/>
          </a:bodyPr>
          <a:lstStyle/>
          <a:p>
            <a:r>
              <a:rPr lang="tr-TR" dirty="0"/>
              <a:t>Diyabete bağlı retina bozuklukları kişilerde körlüğe sebep olan ve Diyabetik </a:t>
            </a:r>
            <a:r>
              <a:rPr lang="tr-TR" dirty="0" err="1"/>
              <a:t>Retinopati</a:t>
            </a:r>
            <a:r>
              <a:rPr lang="tr-TR" dirty="0"/>
              <a:t> (DR) olarak adlandırılan en önemli hastalıklardan </a:t>
            </a:r>
            <a:r>
              <a:rPr lang="tr-TR" dirty="0" smtClean="0"/>
              <a:t>biridir</a:t>
            </a:r>
          </a:p>
          <a:p>
            <a:r>
              <a:rPr lang="tr-TR" dirty="0"/>
              <a:t>Derin öğrenme yöntemleri ile retina damar </a:t>
            </a:r>
            <a:r>
              <a:rPr lang="tr-TR" dirty="0" err="1"/>
              <a:t>bölütleme</a:t>
            </a:r>
            <a:r>
              <a:rPr lang="tr-TR" dirty="0"/>
              <a:t> sistemlerinin geliştirilmesi daha sağlam sonuçlar verir ancak donanım bağlılığı gerektirir. </a:t>
            </a:r>
            <a:endParaRPr lang="tr-TR" dirty="0" smtClean="0"/>
          </a:p>
          <a:p>
            <a:r>
              <a:rPr lang="tr-TR" dirty="0"/>
              <a:t>Bu makalede geleneksel bir yöntem olan morfolojik tabanlı bir yöntem kullanılmış olup literatürde önerilen diğer yöntemler şöyledir: </a:t>
            </a:r>
            <a:endParaRPr lang="tr-TR" dirty="0" smtClean="0"/>
          </a:p>
          <a:p>
            <a:r>
              <a:rPr lang="tr-TR" dirty="0" err="1"/>
              <a:t>Soares</a:t>
            </a:r>
            <a:r>
              <a:rPr lang="tr-TR" dirty="0"/>
              <a:t> </a:t>
            </a:r>
            <a:r>
              <a:rPr lang="tr-TR" dirty="0" err="1" smtClean="0"/>
              <a:t>vd</a:t>
            </a:r>
            <a:r>
              <a:rPr lang="tr-TR" dirty="0"/>
              <a:t> tarafından retina görüntülerinin piksel parlaklık değerleri üzerinde faklı ölçeklerde </a:t>
            </a:r>
            <a:r>
              <a:rPr lang="tr-TR" dirty="0" err="1"/>
              <a:t>Gabor</a:t>
            </a:r>
            <a:r>
              <a:rPr lang="tr-TR" dirty="0"/>
              <a:t>-Dalgacık dönüşümü </a:t>
            </a:r>
            <a:r>
              <a:rPr lang="tr-TR" dirty="0" smtClean="0"/>
              <a:t>uygulanmıştır.</a:t>
            </a:r>
          </a:p>
          <a:p>
            <a:r>
              <a:rPr lang="tr-TR" dirty="0" err="1"/>
              <a:t>Niemeijer</a:t>
            </a:r>
            <a:r>
              <a:rPr lang="tr-TR" dirty="0"/>
              <a:t> </a:t>
            </a:r>
            <a:r>
              <a:rPr lang="tr-TR" dirty="0" err="1" smtClean="0"/>
              <a:t>vd</a:t>
            </a:r>
            <a:r>
              <a:rPr lang="tr-TR" dirty="0" smtClean="0"/>
              <a:t> piksel </a:t>
            </a:r>
            <a:r>
              <a:rPr lang="tr-TR" dirty="0"/>
              <a:t>sınıflandırma yöntemini önermişlerdir</a:t>
            </a:r>
            <a:r>
              <a:rPr lang="tr-TR" dirty="0" smtClean="0"/>
              <a:t>.</a:t>
            </a:r>
          </a:p>
          <a:p>
            <a:r>
              <a:rPr lang="tr-TR" dirty="0"/>
              <a:t>Diego </a:t>
            </a:r>
            <a:r>
              <a:rPr lang="tr-TR" dirty="0" err="1"/>
              <a:t>Marín</a:t>
            </a:r>
            <a:r>
              <a:rPr lang="tr-TR" dirty="0"/>
              <a:t> vd. </a:t>
            </a:r>
            <a:r>
              <a:rPr lang="tr-TR" dirty="0" smtClean="0"/>
              <a:t>tarafından </a:t>
            </a:r>
            <a:r>
              <a:rPr lang="tr-TR" dirty="0" err="1"/>
              <a:t>fundus</a:t>
            </a:r>
            <a:r>
              <a:rPr lang="tr-TR" dirty="0"/>
              <a:t> görüntüsündeki her pikselden yedi boyutlu bir özellik vektörü çıkarılmıştır. </a:t>
            </a:r>
            <a:endParaRPr lang="tr-TR" dirty="0" smtClean="0"/>
          </a:p>
          <a:p>
            <a:r>
              <a:rPr lang="tr-TR" dirty="0"/>
              <a:t>M. Elena </a:t>
            </a:r>
            <a:r>
              <a:rPr lang="tr-TR" dirty="0" err="1"/>
              <a:t>Martinez-Perez</a:t>
            </a:r>
            <a:r>
              <a:rPr lang="tr-TR" dirty="0"/>
              <a:t> vd</a:t>
            </a:r>
            <a:r>
              <a:rPr lang="tr-TR" dirty="0" smtClean="0"/>
              <a:t>. </a:t>
            </a:r>
            <a:r>
              <a:rPr lang="tr-TR" dirty="0"/>
              <a:t>tarafından </a:t>
            </a:r>
            <a:r>
              <a:rPr lang="tr-TR" dirty="0" err="1"/>
              <a:t>hessian</a:t>
            </a:r>
            <a:r>
              <a:rPr lang="tr-TR" dirty="0"/>
              <a:t> matrisinin </a:t>
            </a:r>
            <a:r>
              <a:rPr lang="tr-TR" dirty="0" err="1"/>
              <a:t>özdeğer</a:t>
            </a:r>
            <a:r>
              <a:rPr lang="tr-TR" dirty="0"/>
              <a:t> analizine dayanan bir çizgi geliştirme filtresi önerilmiştir</a:t>
            </a:r>
            <a:r>
              <a:rPr lang="tr-TR" dirty="0" smtClean="0"/>
              <a:t>.</a:t>
            </a:r>
          </a:p>
          <a:p>
            <a:r>
              <a:rPr lang="tr-TR" dirty="0" err="1"/>
              <a:t>Sven</a:t>
            </a:r>
            <a:r>
              <a:rPr lang="tr-TR" dirty="0"/>
              <a:t> </a:t>
            </a:r>
            <a:r>
              <a:rPr lang="tr-TR" dirty="0" err="1"/>
              <a:t>Holm</a:t>
            </a:r>
            <a:r>
              <a:rPr lang="tr-TR" dirty="0"/>
              <a:t> vd. </a:t>
            </a:r>
            <a:r>
              <a:rPr lang="tr-TR" dirty="0" smtClean="0"/>
              <a:t>tarafından </a:t>
            </a:r>
            <a:r>
              <a:rPr lang="tr-TR" dirty="0"/>
              <a:t>damar </a:t>
            </a:r>
            <a:r>
              <a:rPr lang="tr-TR" dirty="0" err="1"/>
              <a:t>bölütleme</a:t>
            </a:r>
            <a:r>
              <a:rPr lang="tr-TR" dirty="0"/>
              <a:t> için iki paralel yöntem </a:t>
            </a:r>
            <a:r>
              <a:rPr lang="tr-TR" dirty="0" smtClean="0"/>
              <a:t>önerilmiştir.</a:t>
            </a:r>
          </a:p>
          <a:p>
            <a:r>
              <a:rPr lang="tr-TR" dirty="0" err="1"/>
              <a:t>Chengzhang</a:t>
            </a:r>
            <a:r>
              <a:rPr lang="tr-TR" dirty="0"/>
              <a:t> </a:t>
            </a:r>
            <a:r>
              <a:rPr lang="tr-TR" dirty="0" err="1"/>
              <a:t>Zhu</a:t>
            </a:r>
            <a:r>
              <a:rPr lang="tr-TR" dirty="0"/>
              <a:t> </a:t>
            </a:r>
            <a:r>
              <a:rPr lang="tr-TR" dirty="0" err="1" smtClean="0"/>
              <a:t>vd</a:t>
            </a:r>
            <a:r>
              <a:rPr lang="tr-TR" dirty="0" smtClean="0"/>
              <a:t> tarafından </a:t>
            </a:r>
            <a:r>
              <a:rPr lang="tr-TR" dirty="0"/>
              <a:t>Aşırı Öğrenme Makinesine dayalı denetimli bir yöntem önerilmiştir.</a:t>
            </a:r>
          </a:p>
        </p:txBody>
      </p:sp>
    </p:spTree>
    <p:extLst>
      <p:ext uri="{BB962C8B-B14F-4D97-AF65-F5344CB8AC3E}">
        <p14:creationId xmlns:p14="http://schemas.microsoft.com/office/powerpoint/2010/main" val="3734479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2"/>
          <p:cNvSpPr>
            <a:spLocks noGrp="1"/>
          </p:cNvSpPr>
          <p:nvPr>
            <p:ph idx="1"/>
          </p:nvPr>
        </p:nvSpPr>
        <p:spPr>
          <a:xfrm>
            <a:off x="684213" y="260350"/>
            <a:ext cx="8135937" cy="6337300"/>
          </a:xfrm>
        </p:spPr>
        <p:txBody>
          <a:bodyPr/>
          <a:lstStyle/>
          <a:p>
            <a:r>
              <a:rPr lang="tr-TR" dirty="0" err="1"/>
              <a:t>Eşikleme</a:t>
            </a:r>
            <a:r>
              <a:rPr lang="tr-TR" dirty="0"/>
              <a:t>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a:t>
            </a:r>
            <a:r>
              <a:rPr lang="tr-TR" dirty="0" smtClean="0"/>
              <a:t>.</a:t>
            </a:r>
          </a:p>
          <a:p>
            <a:r>
              <a:rPr lang="tr-TR" dirty="0" smtClean="0"/>
              <a:t>Önerilen </a:t>
            </a:r>
            <a:r>
              <a:rPr lang="tr-TR" dirty="0"/>
              <a:t>çalışmada, ikili görüntü üzerinde, aşındırma (</a:t>
            </a:r>
            <a:r>
              <a:rPr lang="tr-TR" dirty="0" err="1"/>
              <a:t>erosion</a:t>
            </a:r>
            <a:r>
              <a:rPr lang="tr-TR" dirty="0"/>
              <a:t>) ve genişleme (</a:t>
            </a:r>
            <a:r>
              <a:rPr lang="tr-TR" dirty="0" err="1"/>
              <a:t>dilation</a:t>
            </a:r>
            <a:r>
              <a:rPr lang="tr-TR" dirty="0"/>
              <a:t>) morfolojik işlemleri </a:t>
            </a:r>
            <a:r>
              <a:rPr lang="tr-TR" dirty="0" smtClean="0"/>
              <a:t>uygulanmaktadır.</a:t>
            </a:r>
          </a:p>
          <a:p>
            <a:r>
              <a:rPr lang="tr-TR" dirty="0"/>
              <a:t>Aşındırma işlemi, ikili resim üzerinde yer alan beyaz alanları daraltmak ve siyah bölgelerdeki beyazlıkları temizlemek için kullanılmaktadır. Genişleme işlemi ise, beyaz alanların sınırlarını genişletirken aynı zamanda beyaz bölgede yer alan siyah noktaları temizlemektedir.</a:t>
            </a:r>
          </a:p>
        </p:txBody>
      </p:sp>
    </p:spTree>
    <p:extLst>
      <p:ext uri="{BB962C8B-B14F-4D97-AF65-F5344CB8AC3E}">
        <p14:creationId xmlns:p14="http://schemas.microsoft.com/office/powerpoint/2010/main" val="916758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251520" y="1772816"/>
            <a:ext cx="8568952" cy="4968552"/>
          </a:xfrm>
        </p:spPr>
        <p:txBody>
          <a:bodyPr>
            <a:normAutofit fontScale="92500" lnSpcReduction="10000"/>
          </a:bodyPr>
          <a:lstStyle/>
          <a:p>
            <a:r>
              <a:rPr lang="tr-TR" dirty="0"/>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a:t>
            </a:r>
            <a:r>
              <a:rPr lang="tr-TR" dirty="0" smtClean="0"/>
              <a:t>.</a:t>
            </a:r>
          </a:p>
          <a:p>
            <a:r>
              <a:rPr lang="tr-TR" dirty="0"/>
              <a:t>Her bir nesneye ait dış hatlar ve nesne numaraları belirlendikten sonra, nesnenin alanını hesaplamak için moment alma işlemi gerçekleştirilmektedir. </a:t>
            </a:r>
            <a:endParaRPr lang="tr-TR" dirty="0" smtClean="0"/>
          </a:p>
          <a:p>
            <a:r>
              <a:rPr lang="tr-TR" dirty="0"/>
              <a:t>Önerilen çalışmada ortamda bulunan nesneler, alan, çap, yarıçap, genişlik, yükseklik vb. özellikleri kullanılarak sınıflandırılmaktadır. Yapılan çalışmada, görüntü işleme teknikleri kullanılarak bulunan nesnelerin sınıflandırma işleminde iki farklı kümeleme yöntemi önerilmektedir. </a:t>
            </a:r>
          </a:p>
        </p:txBody>
      </p:sp>
      <p:sp>
        <p:nvSpPr>
          <p:cNvPr id="3" name="Başlık 2"/>
          <p:cNvSpPr>
            <a:spLocks noGrp="1"/>
          </p:cNvSpPr>
          <p:nvPr>
            <p:ph type="title"/>
          </p:nvPr>
        </p:nvSpPr>
        <p:spPr>
          <a:xfrm>
            <a:off x="179512" y="0"/>
            <a:ext cx="8784976" cy="1700808"/>
          </a:xfrm>
        </p:spPr>
        <p:txBody>
          <a:bodyPr/>
          <a:lstStyle/>
          <a:p>
            <a:r>
              <a:rPr lang="tr-TR" dirty="0"/>
              <a:t>2.2. Nesne bulma ve özellik çıkarımı işlemi </a:t>
            </a:r>
            <a:r>
              <a:rPr lang="tr-TR" dirty="0" smtClean="0"/>
              <a:t>aşaması</a:t>
            </a:r>
            <a:endParaRPr lang="tr-TR" dirty="0"/>
          </a:p>
        </p:txBody>
      </p:sp>
    </p:spTree>
    <p:extLst>
      <p:ext uri="{BB962C8B-B14F-4D97-AF65-F5344CB8AC3E}">
        <p14:creationId xmlns:p14="http://schemas.microsoft.com/office/powerpoint/2010/main" val="1207573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a:t>Önerilen ilk yöntemde ortamda bulunan nesneler kendi aralarında otomatik olarak 3 sınıfa ayrıştırılmaktadır. </a:t>
            </a:r>
            <a:endParaRPr lang="tr-TR" dirty="0" smtClean="0"/>
          </a:p>
          <a:p>
            <a:r>
              <a:rPr lang="tr-TR" dirty="0"/>
              <a:t>Nesneleri sınıflandırma aşamasında, ilgili nesnenin alanı ile her bir küme merkezi arasındaki mesafe hesaplanmaktadır. Nesneler kendilerine en yakın noktada bulunan küme merkezlerine yerleştirilerek sınıflandırılmaktadır.</a:t>
            </a:r>
          </a:p>
        </p:txBody>
      </p:sp>
      <p:sp>
        <p:nvSpPr>
          <p:cNvPr id="3" name="Başlık 2"/>
          <p:cNvSpPr>
            <a:spLocks noGrp="1"/>
          </p:cNvSpPr>
          <p:nvPr>
            <p:ph type="title"/>
          </p:nvPr>
        </p:nvSpPr>
        <p:spPr>
          <a:xfrm>
            <a:off x="251520" y="332656"/>
            <a:ext cx="8640960" cy="936104"/>
          </a:xfrm>
        </p:spPr>
        <p:txBody>
          <a:bodyPr/>
          <a:lstStyle/>
          <a:p>
            <a:r>
              <a:rPr lang="tr-TR" dirty="0"/>
              <a:t>Ortalama tabanlı sınıflandırma</a:t>
            </a:r>
          </a:p>
        </p:txBody>
      </p:sp>
    </p:spTree>
    <p:extLst>
      <p:ext uri="{BB962C8B-B14F-4D97-AF65-F5344CB8AC3E}">
        <p14:creationId xmlns:p14="http://schemas.microsoft.com/office/powerpoint/2010/main" val="1733632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a:t>K-</a:t>
            </a:r>
            <a:r>
              <a:rPr lang="tr-TR" dirty="0" err="1"/>
              <a:t>means</a:t>
            </a:r>
            <a:r>
              <a:rPr lang="tr-TR" dirty="0"/>
              <a:t> algoritması, N adet veri nesnesinin K adet kümeye </a:t>
            </a:r>
            <a:r>
              <a:rPr lang="tr-TR" dirty="0" smtClean="0"/>
              <a:t>bölünmesidir</a:t>
            </a:r>
          </a:p>
          <a:p>
            <a:r>
              <a:rPr lang="tr-TR" dirty="0"/>
              <a:t>K-</a:t>
            </a:r>
            <a:r>
              <a:rPr lang="tr-TR" dirty="0" err="1"/>
              <a:t>means</a:t>
            </a:r>
            <a:r>
              <a:rPr lang="tr-TR" dirty="0"/>
              <a:t> algoritmasının temel amacı bölümleme sonucunda elde edilen küme içindeki verilerin benzerliklerinin maksimum, kümeler arasındaki benzerliklerin ise minimum olmasıdır</a:t>
            </a:r>
            <a:r>
              <a:rPr lang="tr-TR" dirty="0" smtClean="0"/>
              <a:t>.</a:t>
            </a:r>
          </a:p>
          <a:p>
            <a:r>
              <a:rPr lang="tr-TR" dirty="0" smtClean="0"/>
              <a:t>-4 aşaması vardır.</a:t>
            </a:r>
          </a:p>
          <a:p>
            <a:endParaRPr lang="tr-TR" dirty="0"/>
          </a:p>
        </p:txBody>
      </p:sp>
      <p:sp>
        <p:nvSpPr>
          <p:cNvPr id="3" name="Başlık 2"/>
          <p:cNvSpPr>
            <a:spLocks noGrp="1"/>
          </p:cNvSpPr>
          <p:nvPr>
            <p:ph type="title"/>
          </p:nvPr>
        </p:nvSpPr>
        <p:spPr/>
        <p:txBody>
          <a:bodyPr/>
          <a:lstStyle/>
          <a:p>
            <a:r>
              <a:rPr lang="tr-TR" dirty="0"/>
              <a:t>. K-</a:t>
            </a:r>
            <a:r>
              <a:rPr lang="tr-TR" dirty="0" err="1"/>
              <a:t>means</a:t>
            </a:r>
            <a:r>
              <a:rPr lang="tr-TR" dirty="0"/>
              <a:t> kümeleme yöntemi</a:t>
            </a:r>
          </a:p>
        </p:txBody>
      </p:sp>
    </p:spTree>
    <p:extLst>
      <p:ext uri="{BB962C8B-B14F-4D97-AF65-F5344CB8AC3E}">
        <p14:creationId xmlns:p14="http://schemas.microsoft.com/office/powerpoint/2010/main" val="3278004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755576" y="188640"/>
            <a:ext cx="7848872" cy="6048672"/>
          </a:xfrm>
        </p:spPr>
        <p:txBody>
          <a:bodyPr>
            <a:normAutofit/>
          </a:bodyPr>
          <a:lstStyle/>
          <a:p>
            <a:r>
              <a:rPr lang="tr-TR" dirty="0"/>
              <a:t>1. İlk olarak, K adet küme için rastgele başlangıç küme merkezleri belirlenmektedir, </a:t>
            </a:r>
            <a:endParaRPr lang="tr-TR" dirty="0" smtClean="0"/>
          </a:p>
          <a:p>
            <a:r>
              <a:rPr lang="tr-TR" dirty="0" smtClean="0"/>
              <a:t>2</a:t>
            </a:r>
            <a:r>
              <a:rPr lang="tr-TR" dirty="0"/>
              <a:t>. Her nesnenin seçilmiş olan küme merkez noktalarına olan uzaklığı hesaplanmaktadır. Küme merkez noktalarına olan uzaklıklarına göre tüm nesneler k adet kümeden en yakın olan kümeye yerleştirilmektedir</a:t>
            </a:r>
            <a:r>
              <a:rPr lang="tr-TR" dirty="0" smtClean="0"/>
              <a:t>,</a:t>
            </a:r>
          </a:p>
          <a:p>
            <a:r>
              <a:rPr lang="tr-TR" dirty="0" smtClean="0"/>
              <a:t> </a:t>
            </a:r>
            <a:r>
              <a:rPr lang="tr-TR" dirty="0"/>
              <a:t>3. Yeni oluşan kümelerin merkez noktaları, o kümedeki tüm nesnelerin ortalama değerlerinden elde edilmiş veriye göre değiştirilmektedir, </a:t>
            </a:r>
            <a:endParaRPr lang="tr-TR" dirty="0" smtClean="0"/>
          </a:p>
          <a:p>
            <a:r>
              <a:rPr lang="tr-TR" dirty="0" smtClean="0"/>
              <a:t>4</a:t>
            </a:r>
            <a:r>
              <a:rPr lang="tr-TR" dirty="0"/>
              <a:t>. Küme merkez noktaları sabit olmadığı sürece 2. ve 3. adımlar tekrarlanmaktadır</a:t>
            </a:r>
          </a:p>
        </p:txBody>
      </p:sp>
    </p:spTree>
    <p:extLst>
      <p:ext uri="{BB962C8B-B14F-4D97-AF65-F5344CB8AC3E}">
        <p14:creationId xmlns:p14="http://schemas.microsoft.com/office/powerpoint/2010/main" val="3248960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85000" lnSpcReduction="10000"/>
          </a:bodyPr>
          <a:lstStyle/>
          <a:p>
            <a:r>
              <a:rPr lang="tr-TR" dirty="0"/>
              <a:t>Önerilen yöntem ile ortamda bulunan fındıkların tespit edilerek kümelenmesine yönelik deneysel çalışma </a:t>
            </a:r>
            <a:r>
              <a:rPr lang="tr-TR" dirty="0" smtClean="0"/>
              <a:t>yapılmaktadır.</a:t>
            </a:r>
          </a:p>
          <a:p>
            <a:r>
              <a:rPr lang="tr-TR" dirty="0"/>
              <a:t>Alınan görüntüler, </a:t>
            </a:r>
            <a:r>
              <a:rPr lang="tr-TR" dirty="0" err="1"/>
              <a:t>Ubuntu</a:t>
            </a:r>
            <a:r>
              <a:rPr lang="tr-TR" dirty="0"/>
              <a:t> 12.04 işletim sistemine sahip bir bilgisayar üzerinde işlenmektedir. Görüntülerin işlenmesi ve sınıflandırılması aşamalarında </a:t>
            </a:r>
            <a:r>
              <a:rPr lang="tr-TR" dirty="0" err="1"/>
              <a:t>OpenCV</a:t>
            </a:r>
            <a:r>
              <a:rPr lang="tr-TR" dirty="0"/>
              <a:t> Kütüphanesi ve </a:t>
            </a:r>
            <a:r>
              <a:rPr lang="tr-TR" dirty="0" err="1"/>
              <a:t>Weka</a:t>
            </a:r>
            <a:r>
              <a:rPr lang="tr-TR" dirty="0"/>
              <a:t> yazılımları kullanılmaktadır</a:t>
            </a:r>
            <a:r>
              <a:rPr lang="tr-TR" dirty="0" smtClean="0"/>
              <a:t>.</a:t>
            </a:r>
          </a:p>
          <a:p>
            <a:r>
              <a:rPr lang="tr-TR" dirty="0"/>
              <a:t>Sunulan örnek çalışmada, iki yöntem ile kümelemenin %92 oranda benzerlik gösterdiği gözlenmektedir. </a:t>
            </a:r>
            <a:endParaRPr lang="tr-TR" dirty="0" smtClean="0"/>
          </a:p>
          <a:p>
            <a:r>
              <a:rPr lang="tr-TR" dirty="0"/>
              <a:t>Ortama yerleştirilen fındıkların görüntü işleme tekniği kullanılarak %100 oranında tespit edildiği gözlenmiştir. </a:t>
            </a:r>
            <a:r>
              <a:rPr lang="tr-TR" dirty="0" err="1"/>
              <a:t>Kmeans</a:t>
            </a:r>
            <a:r>
              <a:rPr lang="tr-TR" dirty="0"/>
              <a:t> ve ortalama tabanlı kümeleme yöntemleri kullanılarak yapılan sınıflama sonuçlarındaki benzeşen fındık sayısı ve iki yöntemin </a:t>
            </a:r>
            <a:r>
              <a:rPr lang="tr-TR" dirty="0" smtClean="0"/>
              <a:t>benzerlik sunulmaktadır</a:t>
            </a:r>
            <a:r>
              <a:rPr lang="tr-TR" dirty="0"/>
              <a:t>. </a:t>
            </a:r>
          </a:p>
        </p:txBody>
      </p:sp>
      <p:sp>
        <p:nvSpPr>
          <p:cNvPr id="3" name="Başlık 2"/>
          <p:cNvSpPr>
            <a:spLocks noGrp="1"/>
          </p:cNvSpPr>
          <p:nvPr>
            <p:ph type="title"/>
          </p:nvPr>
        </p:nvSpPr>
        <p:spPr/>
        <p:txBody>
          <a:bodyPr/>
          <a:lstStyle/>
          <a:p>
            <a:r>
              <a:rPr lang="tr-TR" dirty="0"/>
              <a:t>3. DENEYSEL ÇALIŞMA</a:t>
            </a:r>
          </a:p>
        </p:txBody>
      </p:sp>
    </p:spTree>
    <p:extLst>
      <p:ext uri="{BB962C8B-B14F-4D97-AF65-F5344CB8AC3E}">
        <p14:creationId xmlns:p14="http://schemas.microsoft.com/office/powerpoint/2010/main" val="709568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85000" lnSpcReduction="20000"/>
          </a:bodyPr>
          <a:lstStyle/>
          <a:p>
            <a:r>
              <a:rPr lang="tr-TR" dirty="0"/>
              <a:t>Makalede, görüntü işleme teknikleri kullanılarak ortamda bulunan nesnelerin tespit ve sınıflandırılmasına yönelik çalışma sunulmaktadır</a:t>
            </a:r>
            <a:r>
              <a:rPr lang="tr-TR" dirty="0" smtClean="0"/>
              <a:t>.</a:t>
            </a:r>
          </a:p>
          <a:p>
            <a:r>
              <a:rPr lang="tr-TR" dirty="0"/>
              <a:t>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a:t>
            </a:r>
            <a:endParaRPr lang="tr-TR" dirty="0" smtClean="0"/>
          </a:p>
          <a:p>
            <a:r>
              <a:rPr lang="tr-TR" dirty="0"/>
              <a:t>Nesne tespiti ve özellik çıkarımı aşamasında ise, ortamda yer alan nesnelerin bulunması ve alan, boyut ve konum gibi özellik bilgileri elde edilmektedir. Sınıflandırma aşamasında, bilgi </a:t>
            </a:r>
            <a:r>
              <a:rPr lang="tr-TR" dirty="0" err="1"/>
              <a:t>veritabanında</a:t>
            </a:r>
            <a:r>
              <a:rPr lang="tr-TR" dirty="0"/>
              <a:t> bulunan veriler, ortalama tabanlı ve K-</a:t>
            </a:r>
            <a:r>
              <a:rPr lang="tr-TR" dirty="0" err="1"/>
              <a:t>means</a:t>
            </a:r>
            <a:r>
              <a:rPr lang="tr-TR" dirty="0"/>
              <a:t> algoritmaları kullanılarak sınıflandırılmaktadır. </a:t>
            </a:r>
          </a:p>
        </p:txBody>
      </p:sp>
      <p:sp>
        <p:nvSpPr>
          <p:cNvPr id="3" name="Başlık 2"/>
          <p:cNvSpPr>
            <a:spLocks noGrp="1"/>
          </p:cNvSpPr>
          <p:nvPr>
            <p:ph type="title"/>
          </p:nvPr>
        </p:nvSpPr>
        <p:spPr/>
        <p:txBody>
          <a:bodyPr/>
          <a:lstStyle/>
          <a:p>
            <a:r>
              <a:rPr lang="tr-TR" dirty="0"/>
              <a:t>SONUÇLAR</a:t>
            </a:r>
          </a:p>
        </p:txBody>
      </p:sp>
    </p:spTree>
    <p:extLst>
      <p:ext uri="{BB962C8B-B14F-4D97-AF65-F5344CB8AC3E}">
        <p14:creationId xmlns:p14="http://schemas.microsoft.com/office/powerpoint/2010/main" val="3466693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11560" y="332656"/>
            <a:ext cx="7920880" cy="6048672"/>
          </a:xfrm>
        </p:spPr>
        <p:txBody>
          <a:bodyPr>
            <a:normAutofit/>
          </a:bodyPr>
          <a:lstStyle/>
          <a:p>
            <a:r>
              <a:rPr lang="tr-TR" dirty="0"/>
              <a:t>Makalenin, deneysel çalışma bölümünde örnekleme işlemi için fındık meyvesi kullanılmaktadır</a:t>
            </a:r>
            <a:r>
              <a:rPr lang="tr-TR" dirty="0" smtClean="0"/>
              <a:t>.</a:t>
            </a:r>
          </a:p>
          <a:p>
            <a:r>
              <a:rPr lang="tr-TR" dirty="0" smtClean="0"/>
              <a:t> </a:t>
            </a:r>
            <a:r>
              <a:rPr lang="tr-TR" dirty="0"/>
              <a:t>Çalışma ortamında bulunan fındık meyveleri gerçek zamanlı olarak %100 başarımla tespit edilmektedir. Ortalama tabanlı ve K-</a:t>
            </a:r>
            <a:r>
              <a:rPr lang="tr-TR" dirty="0" err="1"/>
              <a:t>means</a:t>
            </a:r>
            <a:r>
              <a:rPr lang="tr-TR" dirty="0"/>
              <a:t> kümeleme yöntemleri kullanılarak fındık meyvelerinin küçük, orta ve büyük olarak sınıflandırılması gerçekleştirilmektedir. </a:t>
            </a:r>
            <a:endParaRPr lang="tr-TR" dirty="0" smtClean="0"/>
          </a:p>
          <a:p>
            <a:r>
              <a:rPr lang="tr-TR" dirty="0" smtClean="0"/>
              <a:t>Yapılan </a:t>
            </a:r>
            <a:r>
              <a:rPr lang="tr-TR" dirty="0"/>
              <a:t>deneysel çalışmalarda, </a:t>
            </a:r>
            <a:r>
              <a:rPr lang="tr-TR" dirty="0" err="1"/>
              <a:t>gerçeklenen</a:t>
            </a:r>
            <a:r>
              <a:rPr lang="tr-TR" dirty="0"/>
              <a:t> iki algoritma ile sınıflandırmanın %90 ile %100 oranlarında benzerlik gösterdiği tespit edilmektedir.</a:t>
            </a:r>
          </a:p>
        </p:txBody>
      </p:sp>
    </p:spTree>
    <p:extLst>
      <p:ext uri="{BB962C8B-B14F-4D97-AF65-F5344CB8AC3E}">
        <p14:creationId xmlns:p14="http://schemas.microsoft.com/office/powerpoint/2010/main" val="365386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83568" y="188640"/>
            <a:ext cx="8064896" cy="6336704"/>
          </a:xfrm>
        </p:spPr>
        <p:txBody>
          <a:bodyPr/>
          <a:lstStyle/>
          <a:p>
            <a:r>
              <a:rPr lang="tr-TR" dirty="0" err="1"/>
              <a:t>Jingliang</a:t>
            </a:r>
            <a:r>
              <a:rPr lang="tr-TR" dirty="0"/>
              <a:t> </a:t>
            </a:r>
            <a:r>
              <a:rPr lang="tr-TR" dirty="0" err="1"/>
              <a:t>Zhao</a:t>
            </a:r>
            <a:r>
              <a:rPr lang="tr-TR" dirty="0"/>
              <a:t> vd. </a:t>
            </a:r>
            <a:r>
              <a:rPr lang="tr-TR" dirty="0" smtClean="0"/>
              <a:t>tarafından </a:t>
            </a:r>
            <a:r>
              <a:rPr lang="tr-TR" dirty="0"/>
              <a:t>öncelikli olarak </a:t>
            </a:r>
            <a:r>
              <a:rPr lang="tr-TR" dirty="0" err="1"/>
              <a:t>fundus</a:t>
            </a:r>
            <a:r>
              <a:rPr lang="tr-TR" dirty="0"/>
              <a:t> görüntüler üzerinde görüntü iyileştirilmesi yapılmıştır</a:t>
            </a:r>
            <a:r>
              <a:rPr lang="tr-TR" dirty="0" smtClean="0"/>
              <a:t>.</a:t>
            </a:r>
          </a:p>
          <a:p>
            <a:r>
              <a:rPr lang="tr-TR" dirty="0"/>
              <a:t>Retinanın oksijensiz kalması sonucu retinada istenmeyen yeni damarlar oluşur. Bu damarlar hassas bir yapıda olup DR hastalığının </a:t>
            </a:r>
            <a:r>
              <a:rPr lang="tr-TR" dirty="0" smtClean="0"/>
              <a:t>habercisidir.</a:t>
            </a:r>
          </a:p>
          <a:p>
            <a:r>
              <a:rPr lang="tr-TR" dirty="0" smtClean="0"/>
              <a:t>Bu </a:t>
            </a:r>
            <a:r>
              <a:rPr lang="tr-TR" dirty="0"/>
              <a:t>makalede, retina damar ağ yapısını otomatik olarak </a:t>
            </a:r>
            <a:r>
              <a:rPr lang="tr-TR" dirty="0" err="1"/>
              <a:t>bölütleyen</a:t>
            </a:r>
            <a:r>
              <a:rPr lang="tr-TR" dirty="0"/>
              <a:t> morfolojik tabanlı bir yöntem önerilmiştir. Bu yöntem morfolojik işlemlere dayalı iki farklı yöntemden esinlenerek oluşturulmuştur</a:t>
            </a:r>
            <a:r>
              <a:rPr lang="tr-TR" dirty="0" smtClean="0"/>
              <a:t>.</a:t>
            </a:r>
          </a:p>
          <a:p>
            <a:r>
              <a:rPr lang="tr-TR" dirty="0" smtClean="0"/>
              <a:t>İlk </a:t>
            </a:r>
            <a:r>
              <a:rPr lang="tr-TR" dirty="0"/>
              <a:t>önce RGB renk uzayındaki görüntüler gri ölçekli görüntülere dönüştürülmüştür. Daha sonra, gri ölçekli görüntünün tersi üzerinde üst-şapka, alt-şapka ve morfolojik açma yöntemi uygulanmıştır. </a:t>
            </a:r>
            <a:endParaRPr lang="tr-TR" dirty="0" smtClean="0"/>
          </a:p>
          <a:p>
            <a:r>
              <a:rPr lang="tr-TR" dirty="0"/>
              <a:t>Çoklu </a:t>
            </a:r>
            <a:r>
              <a:rPr lang="tr-TR" dirty="0" err="1"/>
              <a:t>Eşikleme</a:t>
            </a:r>
            <a:r>
              <a:rPr lang="tr-TR" dirty="0"/>
              <a:t> yöntemi, Maksimum </a:t>
            </a:r>
            <a:r>
              <a:rPr lang="tr-TR" dirty="0" err="1"/>
              <a:t>Entropi</a:t>
            </a:r>
            <a:r>
              <a:rPr lang="tr-TR" dirty="0"/>
              <a:t> Tabanlı </a:t>
            </a:r>
            <a:r>
              <a:rPr lang="tr-TR" dirty="0" err="1"/>
              <a:t>Eşikleme</a:t>
            </a:r>
            <a:r>
              <a:rPr lang="tr-TR" dirty="0"/>
              <a:t> yöntemi ve Bulanık Kümeleme Tabanlı </a:t>
            </a:r>
            <a:r>
              <a:rPr lang="tr-TR" dirty="0" err="1"/>
              <a:t>Eşikleme</a:t>
            </a:r>
            <a:r>
              <a:rPr lang="tr-TR" dirty="0"/>
              <a:t> yöntemidir</a:t>
            </a:r>
            <a:endParaRPr lang="tr-TR" dirty="0" smtClean="0"/>
          </a:p>
          <a:p>
            <a:endParaRPr lang="tr-TR" dirty="0"/>
          </a:p>
        </p:txBody>
      </p:sp>
    </p:spTree>
    <p:extLst>
      <p:ext uri="{BB962C8B-B14F-4D97-AF65-F5344CB8AC3E}">
        <p14:creationId xmlns:p14="http://schemas.microsoft.com/office/powerpoint/2010/main" val="304173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83569" y="1700809"/>
            <a:ext cx="7761184" cy="4425354"/>
          </a:xfrm>
        </p:spPr>
        <p:txBody>
          <a:bodyPr>
            <a:normAutofit lnSpcReduction="10000"/>
          </a:bodyPr>
          <a:lstStyle/>
          <a:p>
            <a:r>
              <a:rPr lang="tr-TR" dirty="0"/>
              <a:t>Morfolojik işlemlerin temel amacı, görüntünün temel özelliklerini korumak ve görüntüyü </a:t>
            </a:r>
            <a:r>
              <a:rPr lang="tr-TR" dirty="0" smtClean="0"/>
              <a:t>basitleştirmektir.</a:t>
            </a:r>
          </a:p>
          <a:p>
            <a:r>
              <a:rPr lang="tr-TR" dirty="0" err="1"/>
              <a:t>Üstşapka</a:t>
            </a:r>
            <a:r>
              <a:rPr lang="tr-TR" dirty="0"/>
              <a:t> dönüşümü, bir giriş görüntüsüne morfolojik açma işlemi uygulandıktan sonra uygulama sonucunun orijinal giriş görüntüsünden çıkarılması </a:t>
            </a:r>
            <a:r>
              <a:rPr lang="tr-TR" dirty="0" smtClean="0"/>
              <a:t>işlemidir.</a:t>
            </a:r>
          </a:p>
          <a:p>
            <a:r>
              <a:rPr lang="tr-TR" dirty="0"/>
              <a:t>Alt-şapka dönüşümü, bir giriş görüntüsüne morfolojik bir kapama işlemi uygulandıktan sonra uygulama sonucunun orijinal giriş görüntüsünden çıkarılması </a:t>
            </a:r>
            <a:r>
              <a:rPr lang="tr-TR" dirty="0" smtClean="0"/>
              <a:t>işlemidir.</a:t>
            </a:r>
          </a:p>
          <a:p>
            <a:r>
              <a:rPr lang="fr-FR" dirty="0"/>
              <a:t>T (g</a:t>
            </a:r>
            <a:r>
              <a:rPr lang="fr-FR" dirty="0" smtClean="0"/>
              <a:t>)</a:t>
            </a:r>
            <a:r>
              <a:rPr lang="tr-TR" dirty="0" smtClean="0"/>
              <a:t> =</a:t>
            </a:r>
            <a:r>
              <a:rPr lang="fr-FR" dirty="0" smtClean="0"/>
              <a:t> </a:t>
            </a:r>
            <a:r>
              <a:rPr lang="tr-TR" dirty="0"/>
              <a:t>g</a:t>
            </a:r>
            <a:r>
              <a:rPr lang="tr-TR" dirty="0" smtClean="0"/>
              <a:t>-(</a:t>
            </a:r>
            <a:r>
              <a:rPr lang="fr-FR" dirty="0" smtClean="0"/>
              <a:t>g</a:t>
            </a:r>
            <a:r>
              <a:rPr lang="tr-TR" dirty="0" smtClean="0"/>
              <a:t> o</a:t>
            </a:r>
            <a:r>
              <a:rPr lang="fr-FR" dirty="0" smtClean="0"/>
              <a:t> </a:t>
            </a:r>
            <a:r>
              <a:rPr lang="fr-FR" dirty="0"/>
              <a:t>SE</a:t>
            </a:r>
            <a:r>
              <a:rPr lang="fr-FR" dirty="0" smtClean="0"/>
              <a:t>)</a:t>
            </a:r>
            <a:r>
              <a:rPr lang="tr-TR" dirty="0" smtClean="0"/>
              <a:t>	DENKLEM 1</a:t>
            </a:r>
          </a:p>
          <a:p>
            <a:r>
              <a:rPr lang="tr-TR" dirty="0"/>
              <a:t>B </a:t>
            </a:r>
            <a:r>
              <a:rPr lang="tr-TR" dirty="0" smtClean="0"/>
              <a:t>(g)= (g o SE) –g		DENKLEM 2</a:t>
            </a:r>
            <a:endParaRPr lang="tr-TR" dirty="0"/>
          </a:p>
        </p:txBody>
      </p:sp>
      <p:sp>
        <p:nvSpPr>
          <p:cNvPr id="3" name="Başlık 2"/>
          <p:cNvSpPr>
            <a:spLocks noGrp="1"/>
          </p:cNvSpPr>
          <p:nvPr>
            <p:ph type="title"/>
          </p:nvPr>
        </p:nvSpPr>
        <p:spPr>
          <a:xfrm>
            <a:off x="683568" y="332656"/>
            <a:ext cx="7756263" cy="1054250"/>
          </a:xfrm>
        </p:spPr>
        <p:txBody>
          <a:bodyPr/>
          <a:lstStyle/>
          <a:p>
            <a:r>
              <a:rPr lang="tr-TR" dirty="0"/>
              <a:t>2 Materyal ve metot</a:t>
            </a:r>
            <a:br>
              <a:rPr lang="tr-TR" dirty="0"/>
            </a:br>
            <a:r>
              <a:rPr lang="tr-TR" dirty="0"/>
              <a:t>2.1 Morfolojik işlemler</a:t>
            </a:r>
          </a:p>
        </p:txBody>
      </p:sp>
    </p:spTree>
    <p:extLst>
      <p:ext uri="{BB962C8B-B14F-4D97-AF65-F5344CB8AC3E}">
        <p14:creationId xmlns:p14="http://schemas.microsoft.com/office/powerpoint/2010/main" val="883422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2"/>
          <p:cNvSpPr>
            <a:spLocks noGrp="1"/>
          </p:cNvSpPr>
          <p:nvPr>
            <p:ph idx="1"/>
          </p:nvPr>
        </p:nvSpPr>
        <p:spPr>
          <a:xfrm>
            <a:off x="684213" y="260350"/>
            <a:ext cx="7991475" cy="6264275"/>
          </a:xfrm>
        </p:spPr>
        <p:txBody>
          <a:bodyPr/>
          <a:lstStyle/>
          <a:p>
            <a:r>
              <a:rPr lang="tr-TR" dirty="0"/>
              <a:t>Denklem (1) 'e göre, açma operatörü görüntünün arka planına etki ettiğinden, üst-şapka dönüşümünün görüntünün arka planını çıkarması beklenir</a:t>
            </a:r>
            <a:r>
              <a:rPr lang="tr-TR" dirty="0" smtClean="0"/>
              <a:t>.</a:t>
            </a:r>
          </a:p>
          <a:p>
            <a:r>
              <a:rPr lang="tr-TR" dirty="0"/>
              <a:t>Denklem (2) 'ye göre, alt-şapka dönüşümü görüntünün arka planını etkiler ve görüntünün arka plandaki maskeden daha küçük olan bazı karanlık alanları üzerinde etkili olur. </a:t>
            </a:r>
            <a:endParaRPr lang="tr-TR" dirty="0" smtClean="0"/>
          </a:p>
          <a:p>
            <a:endParaRPr lang="tr-TR" dirty="0"/>
          </a:p>
        </p:txBody>
      </p:sp>
    </p:spTree>
    <p:extLst>
      <p:ext uri="{BB962C8B-B14F-4D97-AF65-F5344CB8AC3E}">
        <p14:creationId xmlns:p14="http://schemas.microsoft.com/office/powerpoint/2010/main" val="3784892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err="1"/>
              <a:t>Eşikleme</a:t>
            </a:r>
            <a:r>
              <a:rPr lang="tr-TR" dirty="0"/>
              <a:t> işlemi, gri ölçekli bir görünün yoğunluk seviyesine göre sınıflara ayrıldığı bir işlemdir. Bu sınıflandırma işlemi için tanımlanmış kurallara uygun bir eşik değeri seçmek </a:t>
            </a:r>
            <a:r>
              <a:rPr lang="tr-TR" dirty="0" smtClean="0"/>
              <a:t>gerekir.</a:t>
            </a:r>
            <a:endParaRPr lang="tr-TR" dirty="0"/>
          </a:p>
        </p:txBody>
      </p:sp>
      <p:sp>
        <p:nvSpPr>
          <p:cNvPr id="3" name="Başlık 2"/>
          <p:cNvSpPr>
            <a:spLocks noGrp="1"/>
          </p:cNvSpPr>
          <p:nvPr>
            <p:ph type="title"/>
          </p:nvPr>
        </p:nvSpPr>
        <p:spPr/>
        <p:txBody>
          <a:bodyPr/>
          <a:lstStyle/>
          <a:p>
            <a:r>
              <a:rPr lang="tr-TR" dirty="0"/>
              <a:t>2.2 </a:t>
            </a:r>
            <a:r>
              <a:rPr lang="tr-TR" dirty="0" err="1"/>
              <a:t>Eşikleme</a:t>
            </a:r>
            <a:r>
              <a:rPr lang="tr-TR" dirty="0"/>
              <a:t> yöntemleri</a:t>
            </a:r>
          </a:p>
        </p:txBody>
      </p:sp>
    </p:spTree>
    <p:extLst>
      <p:ext uri="{BB962C8B-B14F-4D97-AF65-F5344CB8AC3E}">
        <p14:creationId xmlns:p14="http://schemas.microsoft.com/office/powerpoint/2010/main" val="263351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a:t>Gri ölçekli görüntüyü birkaç farklı bölgeye ayırabilen bir işlemdir [18]. Bu işleme ait uyulması gereken kural Denklem (3)’de matematiksel olarak ifade edilmiştir.</a:t>
            </a:r>
          </a:p>
        </p:txBody>
      </p:sp>
      <p:sp>
        <p:nvSpPr>
          <p:cNvPr id="3" name="Başlık 2"/>
          <p:cNvSpPr>
            <a:spLocks noGrp="1"/>
          </p:cNvSpPr>
          <p:nvPr>
            <p:ph type="title"/>
          </p:nvPr>
        </p:nvSpPr>
        <p:spPr/>
        <p:txBody>
          <a:bodyPr/>
          <a:lstStyle/>
          <a:p>
            <a:r>
              <a:rPr lang="tr-TR" dirty="0"/>
              <a:t>2.2.1 Çok seviyeli </a:t>
            </a:r>
            <a:r>
              <a:rPr lang="tr-TR" dirty="0" err="1"/>
              <a:t>eşikleme</a:t>
            </a:r>
            <a:endParaRPr lang="tr-TR" dirty="0"/>
          </a:p>
        </p:txBody>
      </p:sp>
    </p:spTree>
    <p:extLst>
      <p:ext uri="{BB962C8B-B14F-4D97-AF65-F5344CB8AC3E}">
        <p14:creationId xmlns:p14="http://schemas.microsoft.com/office/powerpoint/2010/main" val="2865756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err="1"/>
              <a:t>Entopi</a:t>
            </a:r>
            <a:r>
              <a:rPr lang="tr-TR" dirty="0"/>
              <a:t> yöntemlerine bağlı </a:t>
            </a:r>
            <a:r>
              <a:rPr lang="tr-TR" dirty="0" err="1"/>
              <a:t>eşikleme</a:t>
            </a:r>
            <a:r>
              <a:rPr lang="tr-TR" dirty="0"/>
              <a:t> işlemi araştırmacılar tarafından tercih edilen bir </a:t>
            </a:r>
            <a:r>
              <a:rPr lang="tr-TR" dirty="0" smtClean="0"/>
              <a:t>yöntemdir</a:t>
            </a:r>
          </a:p>
          <a:p>
            <a:r>
              <a:rPr lang="tr-TR" dirty="0" smtClean="0"/>
              <a:t>Bu </a:t>
            </a:r>
            <a:r>
              <a:rPr lang="tr-TR" dirty="0"/>
              <a:t>yönteme göre, bir görüntüdeki yoğunluk değerlerinin olasılık dağılımına katkı veren ön ve arka plan görüntüsüne ait </a:t>
            </a:r>
            <a:r>
              <a:rPr lang="tr-TR" dirty="0" err="1"/>
              <a:t>entropi</a:t>
            </a:r>
            <a:r>
              <a:rPr lang="tr-TR" dirty="0"/>
              <a:t> değerleri ayrı ayrı hesaplanır ve toplamları maksimize edilir.</a:t>
            </a:r>
          </a:p>
        </p:txBody>
      </p:sp>
      <p:sp>
        <p:nvSpPr>
          <p:cNvPr id="3" name="Başlık 2"/>
          <p:cNvSpPr>
            <a:spLocks noGrp="1"/>
          </p:cNvSpPr>
          <p:nvPr>
            <p:ph type="title"/>
          </p:nvPr>
        </p:nvSpPr>
        <p:spPr/>
        <p:txBody>
          <a:bodyPr/>
          <a:lstStyle/>
          <a:p>
            <a:r>
              <a:rPr lang="tr-TR" dirty="0"/>
              <a:t>2.2.2 Maksimum </a:t>
            </a:r>
            <a:r>
              <a:rPr lang="tr-TR" dirty="0" err="1"/>
              <a:t>entropi</a:t>
            </a:r>
            <a:r>
              <a:rPr lang="tr-TR" dirty="0"/>
              <a:t> tabanlı </a:t>
            </a:r>
            <a:r>
              <a:rPr lang="tr-TR" dirty="0" err="1"/>
              <a:t>eşikleme</a:t>
            </a:r>
            <a:endParaRPr lang="tr-TR" dirty="0"/>
          </a:p>
        </p:txBody>
      </p:sp>
    </p:spTree>
    <p:extLst>
      <p:ext uri="{BB962C8B-B14F-4D97-AF65-F5344CB8AC3E}">
        <p14:creationId xmlns:p14="http://schemas.microsoft.com/office/powerpoint/2010/main" val="275530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a:t>Bulanık kümeleme bir yumuşak kümeleme tekniğidir. Bu kümeleme yöntemi, nesnelerin kümelere olan aitliğini ifade etmek için bir derece kavramı </a:t>
            </a:r>
            <a:r>
              <a:rPr lang="tr-TR" dirty="0" smtClean="0"/>
              <a:t>kullanır</a:t>
            </a:r>
          </a:p>
          <a:p>
            <a:endParaRPr lang="tr-TR" dirty="0"/>
          </a:p>
        </p:txBody>
      </p:sp>
      <p:sp>
        <p:nvSpPr>
          <p:cNvPr id="3" name="Başlık 2"/>
          <p:cNvSpPr>
            <a:spLocks noGrp="1"/>
          </p:cNvSpPr>
          <p:nvPr>
            <p:ph type="title"/>
          </p:nvPr>
        </p:nvSpPr>
        <p:spPr/>
        <p:txBody>
          <a:bodyPr/>
          <a:lstStyle/>
          <a:p>
            <a:r>
              <a:rPr lang="tr-TR" dirty="0"/>
              <a:t>2.2.3 Bulanık mantık tabanlı </a:t>
            </a:r>
            <a:r>
              <a:rPr lang="tr-TR" dirty="0" err="1"/>
              <a:t>eşikleme</a:t>
            </a:r>
            <a:endParaRPr lang="tr-TR" dirty="0"/>
          </a:p>
        </p:txBody>
      </p:sp>
    </p:spTree>
    <p:extLst>
      <p:ext uri="{BB962C8B-B14F-4D97-AF65-F5344CB8AC3E}">
        <p14:creationId xmlns:p14="http://schemas.microsoft.com/office/powerpoint/2010/main" val="38345658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lt">
  <a:themeElements>
    <a:clrScheme name="Cilt">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Cilt">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lt">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1299</TotalTime>
  <Words>2041</Words>
  <Application>Microsoft Office PowerPoint</Application>
  <PresentationFormat>Ekran Gösterisi (4:3)</PresentationFormat>
  <Paragraphs>104</Paragraphs>
  <Slides>27</Slides>
  <Notes>0</Notes>
  <HiddenSlides>0</HiddenSlides>
  <MMClips>0</MMClips>
  <ScaleCrop>false</ScaleCrop>
  <HeadingPairs>
    <vt:vector size="4" baseType="variant">
      <vt:variant>
        <vt:lpstr>Tema</vt:lpstr>
      </vt:variant>
      <vt:variant>
        <vt:i4>1</vt:i4>
      </vt:variant>
      <vt:variant>
        <vt:lpstr>Slayt Başlıkları</vt:lpstr>
      </vt:variant>
      <vt:variant>
        <vt:i4>27</vt:i4>
      </vt:variant>
    </vt:vector>
  </HeadingPairs>
  <TitlesOfParts>
    <vt:vector size="28" baseType="lpstr">
      <vt:lpstr>Cilt</vt:lpstr>
      <vt:lpstr>Retina kan damarlarını çıkarmak için eşikleme temelli morfolojik bir yöntem</vt:lpstr>
      <vt:lpstr>PowerPoint Sunusu</vt:lpstr>
      <vt:lpstr>PowerPoint Sunusu</vt:lpstr>
      <vt:lpstr>2 Materyal ve metot 2.1 Morfolojik işlemler</vt:lpstr>
      <vt:lpstr>PowerPoint Sunusu</vt:lpstr>
      <vt:lpstr>2.2 Eşikleme yöntemleri</vt:lpstr>
      <vt:lpstr>2.2.1 Çok seviyeli eşikleme</vt:lpstr>
      <vt:lpstr>2.2.2 Maksimum entropi tabanlı eşikleme</vt:lpstr>
      <vt:lpstr>2.2.3 Bulanık mantık tabanlı eşikleme</vt:lpstr>
      <vt:lpstr>3 Kullanılan yöntem</vt:lpstr>
      <vt:lpstr>3.1 Veri seti</vt:lpstr>
      <vt:lpstr>3.2 Morfolojik işlemler</vt:lpstr>
      <vt:lpstr>4 Bulgular ve tartışma 4.1 Bölütleme sonuçları</vt:lpstr>
      <vt:lpstr>5 Sonuçlar</vt:lpstr>
      <vt:lpstr>Görüntü işleme teknikleri ve kümeleme yöntemleri kullanılarak fındık meyvesinin tespit ve sınıflandırılması </vt:lpstr>
      <vt:lpstr>1. GİRİŞ</vt:lpstr>
      <vt:lpstr>PowerPoint Sunusu</vt:lpstr>
      <vt:lpstr>ÖNERİLEN YÖNTEM (PROPOSED METHOD)</vt:lpstr>
      <vt:lpstr>2.1. Görüntü ön işleme aşaması (Image preprocessing)</vt:lpstr>
      <vt:lpstr>PowerPoint Sunusu</vt:lpstr>
      <vt:lpstr>2.2. Nesne bulma ve özellik çıkarımı işlemi aşaması</vt:lpstr>
      <vt:lpstr>Ortalama tabanlı sınıflandırma</vt:lpstr>
      <vt:lpstr>. K-means kümeleme yöntemi</vt:lpstr>
      <vt:lpstr>PowerPoint Sunusu</vt:lpstr>
      <vt:lpstr>3. DENEYSEL ÇALIŞMA</vt:lpstr>
      <vt:lpstr>SONUÇLAR</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toshiba</dc:creator>
  <cp:lastModifiedBy>toshiba</cp:lastModifiedBy>
  <cp:revision>8</cp:revision>
  <dcterms:created xsi:type="dcterms:W3CDTF">2022-12-11T12:41:29Z</dcterms:created>
  <dcterms:modified xsi:type="dcterms:W3CDTF">2022-12-12T10:20:33Z</dcterms:modified>
</cp:coreProperties>
</file>