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8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7" r:id="rId3"/>
    <p:sldMasterId id="2147483691" r:id="rId4"/>
    <p:sldMasterId id="2147483705" r:id="rId5"/>
    <p:sldMasterId id="2147483719" r:id="rId6"/>
    <p:sldMasterId id="2147483731" r:id="rId7"/>
    <p:sldMasterId id="2147483743" r:id="rId8"/>
    <p:sldMasterId id="2147483755" r:id="rId9"/>
    <p:sldMasterId id="2147483779" r:id="rId10"/>
  </p:sldMasterIdLst>
  <p:notesMasterIdLst>
    <p:notesMasterId r:id="rId127"/>
  </p:notesMasterIdLst>
  <p:sldIdLst>
    <p:sldId id="365" r:id="rId11"/>
    <p:sldId id="257" r:id="rId12"/>
    <p:sldId id="350" r:id="rId13"/>
    <p:sldId id="972" r:id="rId14"/>
    <p:sldId id="329" r:id="rId15"/>
    <p:sldId id="261" r:id="rId16"/>
    <p:sldId id="974" r:id="rId17"/>
    <p:sldId id="368" r:id="rId18"/>
    <p:sldId id="976" r:id="rId19"/>
    <p:sldId id="977" r:id="rId20"/>
    <p:sldId id="978" r:id="rId21"/>
    <p:sldId id="366" r:id="rId22"/>
    <p:sldId id="354" r:id="rId23"/>
    <p:sldId id="979" r:id="rId24"/>
    <p:sldId id="1588" r:id="rId25"/>
    <p:sldId id="1589" r:id="rId26"/>
    <p:sldId id="1592" r:id="rId27"/>
    <p:sldId id="1594" r:id="rId28"/>
    <p:sldId id="956" r:id="rId29"/>
    <p:sldId id="955" r:id="rId30"/>
    <p:sldId id="1597" r:id="rId31"/>
    <p:sldId id="1590" r:id="rId32"/>
    <p:sldId id="1598" r:id="rId33"/>
    <p:sldId id="1591" r:id="rId34"/>
    <p:sldId id="1599" r:id="rId35"/>
    <p:sldId id="1593" r:id="rId36"/>
    <p:sldId id="1584" r:id="rId37"/>
    <p:sldId id="1583" r:id="rId38"/>
    <p:sldId id="1595" r:id="rId39"/>
    <p:sldId id="1580" r:id="rId40"/>
    <p:sldId id="1596" r:id="rId41"/>
    <p:sldId id="1581" r:id="rId42"/>
    <p:sldId id="1600" r:id="rId43"/>
    <p:sldId id="333" r:id="rId44"/>
    <p:sldId id="334" r:id="rId45"/>
    <p:sldId id="1602" r:id="rId46"/>
    <p:sldId id="336" r:id="rId47"/>
    <p:sldId id="1601" r:id="rId48"/>
    <p:sldId id="341" r:id="rId49"/>
    <p:sldId id="1701" r:id="rId50"/>
    <p:sldId id="677" r:id="rId51"/>
    <p:sldId id="674" r:id="rId52"/>
    <p:sldId id="675" r:id="rId53"/>
    <p:sldId id="676" r:id="rId54"/>
    <p:sldId id="824" r:id="rId55"/>
    <p:sldId id="678" r:id="rId56"/>
    <p:sldId id="883" r:id="rId57"/>
    <p:sldId id="730" r:id="rId58"/>
    <p:sldId id="733" r:id="rId59"/>
    <p:sldId id="734" r:id="rId60"/>
    <p:sldId id="735" r:id="rId61"/>
    <p:sldId id="736" r:id="rId62"/>
    <p:sldId id="737" r:id="rId63"/>
    <p:sldId id="738" r:id="rId64"/>
    <p:sldId id="739" r:id="rId65"/>
    <p:sldId id="1785" r:id="rId66"/>
    <p:sldId id="957" r:id="rId67"/>
    <p:sldId id="958" r:id="rId68"/>
    <p:sldId id="961" r:id="rId69"/>
    <p:sldId id="1604" r:id="rId70"/>
    <p:sldId id="1603" r:id="rId71"/>
    <p:sldId id="964" r:id="rId72"/>
    <p:sldId id="965" r:id="rId73"/>
    <p:sldId id="1606" r:id="rId74"/>
    <p:sldId id="967" r:id="rId75"/>
    <p:sldId id="1605" r:id="rId76"/>
    <p:sldId id="1607" r:id="rId77"/>
    <p:sldId id="1608" r:id="rId78"/>
    <p:sldId id="335" r:id="rId79"/>
    <p:sldId id="1786" r:id="rId80"/>
    <p:sldId id="1609" r:id="rId81"/>
    <p:sldId id="1784" r:id="rId82"/>
    <p:sldId id="347" r:id="rId83"/>
    <p:sldId id="348" r:id="rId84"/>
    <p:sldId id="1610" r:id="rId85"/>
    <p:sldId id="1611" r:id="rId86"/>
    <p:sldId id="1612" r:id="rId87"/>
    <p:sldId id="1613" r:id="rId88"/>
    <p:sldId id="1614" r:id="rId89"/>
    <p:sldId id="968" r:id="rId90"/>
    <p:sldId id="969" r:id="rId91"/>
    <p:sldId id="444" r:id="rId92"/>
    <p:sldId id="1616" r:id="rId93"/>
    <p:sldId id="970" r:id="rId94"/>
    <p:sldId id="287" r:id="rId95"/>
    <p:sldId id="289" r:id="rId96"/>
    <p:sldId id="290" r:id="rId97"/>
    <p:sldId id="485" r:id="rId98"/>
    <p:sldId id="1620" r:id="rId99"/>
    <p:sldId id="1617" r:id="rId100"/>
    <p:sldId id="292" r:id="rId101"/>
    <p:sldId id="293" r:id="rId102"/>
    <p:sldId id="294" r:id="rId103"/>
    <p:sldId id="487" r:id="rId104"/>
    <p:sldId id="295" r:id="rId105"/>
    <p:sldId id="825" r:id="rId106"/>
    <p:sldId id="488" r:id="rId107"/>
    <p:sldId id="452" r:id="rId108"/>
    <p:sldId id="489" r:id="rId109"/>
    <p:sldId id="794" r:id="rId110"/>
    <p:sldId id="296" r:id="rId111"/>
    <p:sldId id="971" r:id="rId112"/>
    <p:sldId id="449" r:id="rId113"/>
    <p:sldId id="328" r:id="rId114"/>
    <p:sldId id="301" r:id="rId115"/>
    <p:sldId id="490" r:id="rId116"/>
    <p:sldId id="302" r:id="rId117"/>
    <p:sldId id="491" r:id="rId118"/>
    <p:sldId id="303" r:id="rId119"/>
    <p:sldId id="304" r:id="rId120"/>
    <p:sldId id="305" r:id="rId121"/>
    <p:sldId id="1668" r:id="rId122"/>
    <p:sldId id="1669" r:id="rId123"/>
    <p:sldId id="314" r:id="rId124"/>
    <p:sldId id="315" r:id="rId125"/>
    <p:sldId id="277" r:id="rId126"/>
  </p:sldIdLst>
  <p:sldSz cx="9144000" cy="6858000" type="screen4x3"/>
  <p:notesSz cx="6858000" cy="9144000"/>
  <p:custDataLst>
    <p:tags r:id="rId1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0" userDrawn="1">
          <p15:clr>
            <a:srgbClr val="A4A3A4"/>
          </p15:clr>
        </p15:guide>
        <p15:guide id="2" pos="2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2709" autoAdjust="0"/>
  </p:normalViewPr>
  <p:slideViewPr>
    <p:cSldViewPr showGuides="1">
      <p:cViewPr varScale="1">
        <p:scale>
          <a:sx n="94" d="100"/>
          <a:sy n="94" d="100"/>
        </p:scale>
        <p:origin x="1890" y="66"/>
      </p:cViewPr>
      <p:guideLst>
        <p:guide orient="horz" pos="1970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slide" Target="slides/slide113.xml"/><Relationship Id="rId128" Type="http://schemas.openxmlformats.org/officeDocument/2006/relationships/tags" Target="tags/tag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124" Type="http://schemas.openxmlformats.org/officeDocument/2006/relationships/slide" Target="slides/slide114.xml"/><Relationship Id="rId129" Type="http://schemas.openxmlformats.org/officeDocument/2006/relationships/presProps" Target="presProps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slide" Target="slides/slide109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130" Type="http://schemas.openxmlformats.org/officeDocument/2006/relationships/viewProps" Target="viewProps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slide" Target="slides/slide110.xml"/><Relationship Id="rId125" Type="http://schemas.openxmlformats.org/officeDocument/2006/relationships/slide" Target="slides/slide11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131" Type="http://schemas.openxmlformats.org/officeDocument/2006/relationships/theme" Target="theme/theme1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126" Type="http://schemas.openxmlformats.org/officeDocument/2006/relationships/slide" Target="slides/slide11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slide" Target="slides/slide11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32" Type="http://schemas.openxmlformats.org/officeDocument/2006/relationships/tableStyles" Target="tableStyles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2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slide" Target="slides/slide1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2708" name="幻灯片图像占位符 512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文本占位符 5124"/>
          <p:cNvSpPr>
            <a:spLocks noGrp="1" noRot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>
                <a:cs typeface="+mn-ea"/>
              </a:defRPr>
            </a:lvl1pPr>
          </a:lstStyle>
          <a:p>
            <a:pPr>
              <a:defRPr/>
            </a:pPr>
            <a:fld id="{CC17A324-636A-418F-B7D6-59DD5AF056DD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19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95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102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36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42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63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65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87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88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17A324-636A-418F-B7D6-59DD5AF056DD}" type="slidenum">
              <a:rPr lang="en-US" altLang="zh-CN" smtClean="0"/>
              <a:t>94</a:t>
            </a:fld>
            <a:endParaRPr lang="zh-CN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49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组合 2050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矩形 20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" name="矩形 2052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" name="组合 2053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矩形 20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1" name="矩形 205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" name="矩形 205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矩形 205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矩形 2058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06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15" name="页脚占位符 206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6" name="灯片编号占位符 206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6CE89DE-1DD2-413E-A62E-D6EB3F2186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145EBDAD-021A-4288-90F1-5C5A3E58EA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239963" cy="59150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9225" y="188913"/>
            <a:ext cx="6590035" cy="59150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D1967ACC-73B3-4FD2-9CB7-C7A17A810A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华中科技大学未来学院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D5ADB242-9D34-43BE-8E01-A3BA7D3852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E220AE2C-7B78-45B7-B413-D6F4678DCB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49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组合 2050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矩形 20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" name="矩形 2052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" name="组合 2053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矩形 20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1" name="矩形 205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" name="矩形 205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矩形 205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矩形 2058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06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15" name="页脚占位符 206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6" name="灯片编号占位符 206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826544BA-2AC6-4EE8-976C-A668D91184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DABDEAEB-C24E-4F4D-BD9B-086D6B2F8F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C4FD02F9-D62D-480E-8E27-41D88B88F1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3" y="176848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225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749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4188612F-4299-464B-8688-240BB233A2F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8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EDDB2BE9-7C8A-439D-A727-9F3E0BA5DD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5C559A1-3D9D-4605-8334-D18EBDECA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4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BF15A56E-9B42-4F98-AC5D-13358BF902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3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931AD4CD-14E5-4E04-9CE2-0A9C459260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F35EF521-499D-4BE0-B409-2786A044FC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D5834FA8-3EA1-4989-B8CC-78AE0C84C2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07285DEA-C3F9-4177-BB54-A7897D7117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239963" cy="59150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9225" y="188913"/>
            <a:ext cx="6590035" cy="59150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AF7B0933-0224-46A0-A74B-6265C5A670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3B6CB7A6-98BC-495A-9202-0DDDD7711E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24D24093-705E-419F-8B8B-54667AFCC0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49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组合 2050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矩形 20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" name="矩形 2052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" name="组合 2053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矩形 20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1" name="矩形 205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" name="矩形 205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矩形 205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矩形 2058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06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15" name="页脚占位符 206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6" name="灯片编号占位符 206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9DDE2ED7-6EF3-43C4-AD86-7C2EF30D4D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E6B2BA6-7160-4C79-AC12-7AA4C87639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E0BEF10A-82CC-47E8-BD38-FC076102A2D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8F481EFE-B67E-448E-8836-C94C4BEC67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3" y="176848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225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749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2052DCDC-89D0-4EBB-B240-70D73CB0ABE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8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921242A4-26A9-43DC-815C-A5F08582A3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4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4A46B33-AC4D-4095-8E6D-641BB0091B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3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A5526772-6447-48AA-AAF7-FBF6CBB4B1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30807C9-38C1-4356-A610-39C6BCA0E0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75B5247-2D16-42AF-9574-6B66E7B068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EA34E11F-FD30-49A3-91B2-1646683875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239963" cy="59150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9225" y="188913"/>
            <a:ext cx="6590035" cy="59150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D4E1986-9707-4684-A08B-1FF4841782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004736A-7193-44CE-90EB-70E8D151D0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3" y="176848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225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749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BB812195-A082-44E6-A26D-8B8F039271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E25B3477-A629-4C34-A5FC-BF092C7FA8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49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组合 2050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矩形 20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" name="矩形 2052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" name="组合 2053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矩形 20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1" name="矩形 205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" name="矩形 205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矩形 205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矩形 2058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06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15" name="页脚占位符 206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6" name="灯片编号占位符 206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6AA3F77D-833A-4067-B400-A050B911E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E1A57B4-8A15-4F98-BABB-61F2C7FAA6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5E4F6AED-9361-4E59-A3DD-C6533F7048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3" y="176848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225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749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8213448B-5935-41DD-98A3-985133E167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8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D74EBDA1-D6AE-4BD6-9AA4-5DCDE7A76D1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4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BBB5B1B-9FFC-4456-B68C-10E6E4034A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3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BBBB3D70-473D-4B9B-A486-7496129CC9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85D4B9FB-714D-45FD-B614-71D85C9A0C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2162E86D-DC78-4BD1-8CFE-D797C4485A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8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3EF7CC32-5726-465F-A5C8-D33AC5875C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3B8EE435-00E8-4FC7-85FC-743C0AB6A4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239963" cy="59150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9225" y="188913"/>
            <a:ext cx="6590035" cy="59150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EE4861F-8565-4E6E-9DC1-E658AAABF0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212D8455-ACEC-440E-A70A-69069ACAA77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770C6741-9EC6-4B33-875C-F52D358936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049"/>
          <p:cNvGrpSpPr/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组合 2050"/>
            <p:cNvGrpSpPr/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矩形 20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" name="矩形 2052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grpSp>
          <p:nvGrpSpPr>
            <p:cNvPr id="6" name="组合 2053"/>
            <p:cNvGrpSpPr/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矩形 20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1" name="矩形 205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7" name="矩形 2056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矩形 2057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矩形 2058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060" name="标题 2059"/>
          <p:cNvSpPr>
            <a:spLocks noGrp="1"/>
          </p:cNvSpPr>
          <p:nvPr>
            <p:ph type="ctrTitle"/>
          </p:nvPr>
        </p:nvSpPr>
        <p:spPr>
          <a:xfrm>
            <a:off x="611188" y="26035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61" name="副标题 206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061"/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15" name="页脚占位符 2062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6" name="灯片编号占位符 2063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dirty="0">
                <a:solidFill>
                  <a:schemeClr val="bg2"/>
                </a:solidFill>
                <a:ea typeface="黑体" panose="02010609060101010101" pitchFamily="49" charset="-122"/>
              </a:defRPr>
            </a:lvl1pPr>
          </a:lstStyle>
          <a:p>
            <a:fld id="{CF72BE35-DF70-4680-89A3-9AF1893C64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51BEC04F-36A9-4355-9D93-8075C32C5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9A84C986-C3A3-47A4-93AB-A2DEEAD3D4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323" y="176848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9225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749" y="1268413"/>
            <a:ext cx="4390327" cy="48355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6E09B65B-199E-450C-9BE9-FC2C669EC3F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8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9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9C95F450-7F94-43A4-86C7-97487575E6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4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41875115-DA8A-4808-83E3-BB81298231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4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5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C6B500EF-60BC-49B4-AD61-35574698D0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3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C2A092FC-5C84-4A27-AA69-F310975708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A59E93EF-8ABC-46B8-BE35-13F9B373159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CBD45E93-B85C-4496-A53B-8FBCD2D0EF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F2FABB8A-69ED-487D-8250-4422EDDCD1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188913"/>
            <a:ext cx="2239963" cy="59150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9225" y="188913"/>
            <a:ext cx="6590035" cy="59150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A187E9AF-900A-413D-B298-BD8506440C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98706D9C-EFA8-41EB-B966-DC6DA0E93A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5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F1C2CE21-41B9-4DA7-9C47-2EFB1D3B1F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3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4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8FE6A0D0-674C-48CA-8A0A-A3B628E814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华中科技大学未来学院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F828C0A2-7D9B-4FBD-8937-77F60E8DE0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华中科技大学未来学院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B962C8B-B14F-4D97-AF65-F5344CB8AC3E}" type="datetime1">
              <a:rPr lang="en-US" altLang="en-US"/>
              <a:t>11/18/2024</a:t>
            </a:fld>
            <a:endParaRPr lang="en-US" altLang="en-US"/>
          </a:p>
        </p:txBody>
      </p:sp>
      <p:sp>
        <p:nvSpPr>
          <p:cNvPr id="6" name="页脚占位符 103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10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>
                <a:ea typeface="黑体" panose="02010609060101010101" pitchFamily="49" charset="-122"/>
              </a:defRPr>
            </a:lvl1pPr>
          </a:lstStyle>
          <a:p>
            <a:fld id="{399DF9C1-7FC7-4431-BC67-3BFD89D1A3D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>
            <a:spLocks noChangeArrowheads="1"/>
          </p:cNvSpPr>
          <p:nvPr/>
        </p:nvSpPr>
        <p:spPr bwMode="auto">
          <a:xfrm>
            <a:off x="417513" y="1539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矩形 1026"/>
          <p:cNvSpPr>
            <a:spLocks noChangeArrowheads="1"/>
          </p:cNvSpPr>
          <p:nvPr/>
        </p:nvSpPr>
        <p:spPr bwMode="auto">
          <a:xfrm>
            <a:off x="800100" y="1539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矩形 1027"/>
          <p:cNvSpPr>
            <a:spLocks noChangeArrowheads="1"/>
          </p:cNvSpPr>
          <p:nvPr/>
        </p:nvSpPr>
        <p:spPr bwMode="auto">
          <a:xfrm>
            <a:off x="541338" y="5762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911225" y="5762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矩形 1029"/>
          <p:cNvSpPr>
            <a:spLocks noChangeArrowheads="1"/>
          </p:cNvSpPr>
          <p:nvPr/>
        </p:nvSpPr>
        <p:spPr bwMode="auto">
          <a:xfrm>
            <a:off x="127000" y="5032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矩形 1030"/>
          <p:cNvSpPr>
            <a:spLocks noChangeArrowheads="1"/>
          </p:cNvSpPr>
          <p:nvPr/>
        </p:nvSpPr>
        <p:spPr bwMode="auto">
          <a:xfrm>
            <a:off x="762000" y="460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矩形 1031"/>
          <p:cNvSpPr>
            <a:spLocks noChangeArrowheads="1"/>
          </p:cNvSpPr>
          <p:nvPr/>
        </p:nvSpPr>
        <p:spPr bwMode="auto">
          <a:xfrm>
            <a:off x="442913" y="8366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标题 10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82550"/>
            <a:ext cx="77930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1034" name="文本占位符 103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49225" y="1268413"/>
            <a:ext cx="89598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2024/11/18</a:t>
            </a:fld>
            <a:endParaRPr lang="zh-CN" altLang="en-US">
              <a:cs typeface="+mn-cs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4FA7378C-7D17-4517-BC80-C8D0D5889860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1025"/>
          <p:cNvSpPr>
            <a:spLocks noChangeArrowheads="1"/>
          </p:cNvSpPr>
          <p:nvPr/>
        </p:nvSpPr>
        <p:spPr bwMode="auto">
          <a:xfrm>
            <a:off x="417513" y="22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1" name="矩形 1026"/>
          <p:cNvSpPr>
            <a:spLocks noChangeArrowheads="1"/>
          </p:cNvSpPr>
          <p:nvPr/>
        </p:nvSpPr>
        <p:spPr bwMode="auto">
          <a:xfrm>
            <a:off x="800100" y="22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2" name="矩形 1027"/>
          <p:cNvSpPr>
            <a:spLocks noChangeArrowheads="1"/>
          </p:cNvSpPr>
          <p:nvPr/>
        </p:nvSpPr>
        <p:spPr bwMode="auto">
          <a:xfrm>
            <a:off x="541338" y="64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3" name="矩形 1028"/>
          <p:cNvSpPr>
            <a:spLocks noChangeArrowheads="1"/>
          </p:cNvSpPr>
          <p:nvPr/>
        </p:nvSpPr>
        <p:spPr bwMode="auto">
          <a:xfrm>
            <a:off x="911225" y="64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4" name="矩形 1029"/>
          <p:cNvSpPr>
            <a:spLocks noChangeArrowheads="1"/>
          </p:cNvSpPr>
          <p:nvPr/>
        </p:nvSpPr>
        <p:spPr bwMode="auto">
          <a:xfrm>
            <a:off x="127000" y="57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5" name="矩形 1030"/>
          <p:cNvSpPr>
            <a:spLocks noChangeArrowheads="1"/>
          </p:cNvSpPr>
          <p:nvPr/>
        </p:nvSpPr>
        <p:spPr bwMode="auto">
          <a:xfrm>
            <a:off x="762000" y="11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6" name="矩形 1031"/>
          <p:cNvSpPr>
            <a:spLocks noChangeArrowheads="1"/>
          </p:cNvSpPr>
          <p:nvPr/>
        </p:nvSpPr>
        <p:spPr bwMode="auto">
          <a:xfrm>
            <a:off x="442913" y="90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7" name="标题 10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12725"/>
            <a:ext cx="77930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2058" name="文本占位符 103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49225" y="1268413"/>
            <a:ext cx="89598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2024/11/18</a:t>
            </a:fld>
            <a:endParaRPr lang="zh-CN" altLang="en-US">
              <a:cs typeface="+mn-cs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851559D5-C558-4A0C-8BD4-4319540209F6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25"/>
          <p:cNvSpPr>
            <a:spLocks noChangeArrowheads="1"/>
          </p:cNvSpPr>
          <p:nvPr/>
        </p:nvSpPr>
        <p:spPr bwMode="auto">
          <a:xfrm>
            <a:off x="417513" y="1539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5" name="矩形 1026"/>
          <p:cNvSpPr>
            <a:spLocks noChangeArrowheads="1"/>
          </p:cNvSpPr>
          <p:nvPr/>
        </p:nvSpPr>
        <p:spPr bwMode="auto">
          <a:xfrm>
            <a:off x="800100" y="1539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6" name="矩形 1027"/>
          <p:cNvSpPr>
            <a:spLocks noChangeArrowheads="1"/>
          </p:cNvSpPr>
          <p:nvPr/>
        </p:nvSpPr>
        <p:spPr bwMode="auto">
          <a:xfrm>
            <a:off x="541338" y="5762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7" name="矩形 1028"/>
          <p:cNvSpPr>
            <a:spLocks noChangeArrowheads="1"/>
          </p:cNvSpPr>
          <p:nvPr/>
        </p:nvSpPr>
        <p:spPr bwMode="auto">
          <a:xfrm>
            <a:off x="911225" y="5762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8" name="矩形 1029"/>
          <p:cNvSpPr>
            <a:spLocks noChangeArrowheads="1"/>
          </p:cNvSpPr>
          <p:nvPr/>
        </p:nvSpPr>
        <p:spPr bwMode="auto">
          <a:xfrm>
            <a:off x="127000" y="5032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79" name="矩形 1030"/>
          <p:cNvSpPr>
            <a:spLocks noChangeArrowheads="1"/>
          </p:cNvSpPr>
          <p:nvPr/>
        </p:nvSpPr>
        <p:spPr bwMode="auto">
          <a:xfrm>
            <a:off x="762000" y="460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80" name="矩形 1031"/>
          <p:cNvSpPr>
            <a:spLocks noChangeArrowheads="1"/>
          </p:cNvSpPr>
          <p:nvPr/>
        </p:nvSpPr>
        <p:spPr bwMode="auto">
          <a:xfrm>
            <a:off x="442913" y="8366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3081" name="标题 10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95250"/>
            <a:ext cx="77930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3082" name="文本占位符 103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49225" y="1268413"/>
            <a:ext cx="89598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2024/11/18</a:t>
            </a:fld>
            <a:endParaRPr lang="zh-CN" altLang="en-US">
              <a:cs typeface="+mn-cs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1C8E6293-C383-47DC-BA88-DFADDF682701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025"/>
          <p:cNvSpPr>
            <a:spLocks noChangeArrowheads="1"/>
          </p:cNvSpPr>
          <p:nvPr/>
        </p:nvSpPr>
        <p:spPr bwMode="auto">
          <a:xfrm>
            <a:off x="417513" y="1539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099" name="矩形 1026"/>
          <p:cNvSpPr>
            <a:spLocks noChangeArrowheads="1"/>
          </p:cNvSpPr>
          <p:nvPr/>
        </p:nvSpPr>
        <p:spPr bwMode="auto">
          <a:xfrm>
            <a:off x="800100" y="1539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0" name="矩形 1027"/>
          <p:cNvSpPr>
            <a:spLocks noChangeArrowheads="1"/>
          </p:cNvSpPr>
          <p:nvPr/>
        </p:nvSpPr>
        <p:spPr bwMode="auto">
          <a:xfrm>
            <a:off x="541338" y="5762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1" name="矩形 1028"/>
          <p:cNvSpPr>
            <a:spLocks noChangeArrowheads="1"/>
          </p:cNvSpPr>
          <p:nvPr/>
        </p:nvSpPr>
        <p:spPr bwMode="auto">
          <a:xfrm>
            <a:off x="911225" y="5762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2" name="矩形 1029"/>
          <p:cNvSpPr>
            <a:spLocks noChangeArrowheads="1"/>
          </p:cNvSpPr>
          <p:nvPr/>
        </p:nvSpPr>
        <p:spPr bwMode="auto">
          <a:xfrm>
            <a:off x="127000" y="5032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3" name="矩形 1030"/>
          <p:cNvSpPr>
            <a:spLocks noChangeArrowheads="1"/>
          </p:cNvSpPr>
          <p:nvPr/>
        </p:nvSpPr>
        <p:spPr bwMode="auto">
          <a:xfrm>
            <a:off x="762000" y="460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4" name="矩形 1031"/>
          <p:cNvSpPr>
            <a:spLocks noChangeArrowheads="1"/>
          </p:cNvSpPr>
          <p:nvPr/>
        </p:nvSpPr>
        <p:spPr bwMode="auto">
          <a:xfrm>
            <a:off x="442913" y="8366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4105" name="标题 10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188913"/>
            <a:ext cx="779303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4106" name="文本占位符 103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49225" y="1268413"/>
            <a:ext cx="89598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2024/11/18</a:t>
            </a:fld>
            <a:endParaRPr lang="zh-CN" altLang="en-US">
              <a:cs typeface="+mn-cs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A0BC5301-0688-4267-9B57-CAD3E63FA5FE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025"/>
          <p:cNvSpPr>
            <a:spLocks noChangeArrowheads="1"/>
          </p:cNvSpPr>
          <p:nvPr/>
        </p:nvSpPr>
        <p:spPr bwMode="auto">
          <a:xfrm>
            <a:off x="417513" y="15398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3" name="矩形 1026"/>
          <p:cNvSpPr>
            <a:spLocks noChangeArrowheads="1"/>
          </p:cNvSpPr>
          <p:nvPr/>
        </p:nvSpPr>
        <p:spPr bwMode="auto">
          <a:xfrm>
            <a:off x="800100" y="15398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4" name="矩形 1027"/>
          <p:cNvSpPr>
            <a:spLocks noChangeArrowheads="1"/>
          </p:cNvSpPr>
          <p:nvPr/>
        </p:nvSpPr>
        <p:spPr bwMode="auto">
          <a:xfrm>
            <a:off x="541338" y="57626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5" name="矩形 1028"/>
          <p:cNvSpPr>
            <a:spLocks noChangeArrowheads="1"/>
          </p:cNvSpPr>
          <p:nvPr/>
        </p:nvSpPr>
        <p:spPr bwMode="auto">
          <a:xfrm>
            <a:off x="911225" y="57626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6" name="矩形 1029"/>
          <p:cNvSpPr>
            <a:spLocks noChangeArrowheads="1"/>
          </p:cNvSpPr>
          <p:nvPr/>
        </p:nvSpPr>
        <p:spPr bwMode="auto">
          <a:xfrm>
            <a:off x="127000" y="5032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7" name="矩形 1030"/>
          <p:cNvSpPr>
            <a:spLocks noChangeArrowheads="1"/>
          </p:cNvSpPr>
          <p:nvPr/>
        </p:nvSpPr>
        <p:spPr bwMode="auto">
          <a:xfrm>
            <a:off x="762000" y="460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8" name="矩形 1031"/>
          <p:cNvSpPr>
            <a:spLocks noChangeArrowheads="1"/>
          </p:cNvSpPr>
          <p:nvPr/>
        </p:nvSpPr>
        <p:spPr bwMode="auto">
          <a:xfrm>
            <a:off x="442913" y="8366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9" name="标题 10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82550"/>
            <a:ext cx="77930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C</a:t>
            </a:r>
            <a:r>
              <a:rPr lang="zh-CN" altLang="en-US"/>
              <a:t>语言程序设计</a:t>
            </a:r>
          </a:p>
        </p:txBody>
      </p:sp>
      <p:sp>
        <p:nvSpPr>
          <p:cNvPr id="5130" name="文本占位符 1033"/>
          <p:cNvSpPr>
            <a:spLocks noGrp="1" noChangeArrowheads="1"/>
          </p:cNvSpPr>
          <p:nvPr>
            <p:ph type="body" idx="9"/>
          </p:nvPr>
        </p:nvSpPr>
        <p:spPr bwMode="auto">
          <a:xfrm>
            <a:off x="149225" y="1268413"/>
            <a:ext cx="895985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日期占位符 1034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BB962C8B-B14F-4D97-AF65-F5344CB8AC3E}" type="datetime1">
              <a:rPr lang="zh-CN" altLang="en-US"/>
              <a:t>2024/11/18</a:t>
            </a:fld>
            <a:endParaRPr lang="zh-CN" altLang="en-US">
              <a:cs typeface="+mn-cs"/>
            </a:endParaRPr>
          </a:p>
        </p:txBody>
      </p:sp>
      <p:sp>
        <p:nvSpPr>
          <p:cNvPr id="1036" name="页脚占位符 1035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华中科技大学计算机学院</a:t>
            </a:r>
          </a:p>
        </p:txBody>
      </p:sp>
      <p:sp>
        <p:nvSpPr>
          <p:cNvPr id="1037" name="灯片编号占位符 1036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>
                <a:latin typeface="Tahoma" panose="020B0604030504040204" pitchFamily="34" charset="0"/>
                <a:cs typeface="+mn-ea"/>
              </a:defRPr>
            </a:lvl1pPr>
          </a:lstStyle>
          <a:p>
            <a:pPr>
              <a:defRPr/>
            </a:pPr>
            <a:fld id="{F700AFC2-0338-4FB4-821E-72C07756D7EC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b="1" i="0" u="none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1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0.xml"/><Relationship Id="rId5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6145"/>
          <p:cNvSpPr>
            <a:spLocks noGrp="1" noChangeArrowheads="1"/>
          </p:cNvSpPr>
          <p:nvPr>
            <p:ph type="ctrTitle"/>
          </p:nvPr>
        </p:nvSpPr>
        <p:spPr>
          <a:xfrm>
            <a:off x="611188" y="1412875"/>
            <a:ext cx="7772400" cy="1462088"/>
          </a:xfrm>
        </p:spPr>
        <p:txBody>
          <a:bodyPr/>
          <a:lstStyle/>
          <a:p>
            <a:r>
              <a:rPr lang="en-US" altLang="zh-CN" sz="4800"/>
              <a:t>C</a:t>
            </a:r>
            <a:r>
              <a:rPr lang="zh-CN" altLang="en-US" sz="4800"/>
              <a:t>语言程序设计</a:t>
            </a:r>
            <a:br>
              <a:rPr lang="zh-CN" altLang="en-US" sz="4800"/>
            </a:br>
            <a:r>
              <a:rPr lang="en-US" altLang="zh-CN" sz="3600">
                <a:latin typeface="Times New Roman" panose="02020603050405020304" pitchFamily="18" charset="0"/>
              </a:rPr>
              <a:t>The C Programming Language</a:t>
            </a:r>
            <a:r>
              <a:rPr lang="en-US" altLang="zh-CN" sz="4800"/>
              <a:t> </a:t>
            </a:r>
          </a:p>
        </p:txBody>
      </p:sp>
      <p:sp>
        <p:nvSpPr>
          <p:cNvPr id="73730" name="矩形 6146"/>
          <p:cNvSpPr>
            <a:spLocks noChangeArrowheads="1"/>
          </p:cNvSpPr>
          <p:nvPr/>
        </p:nvSpPr>
        <p:spPr bwMode="auto">
          <a:xfrm>
            <a:off x="395288" y="3500438"/>
            <a:ext cx="84963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数组</a:t>
            </a:r>
            <a:b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武汉光电国家研究中心</a:t>
            </a:r>
            <a:br>
              <a:rPr lang="zh-CN" altLang="en-US" sz="32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32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李春花</a:t>
            </a:r>
          </a:p>
        </p:txBody>
      </p:sp>
      <p:sp>
        <p:nvSpPr>
          <p:cNvPr id="7373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fld id="{C20A4E88-4A62-47E9-91EB-37DFF2000FCB}" type="slidenum">
              <a:rPr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8433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93037" cy="768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600" dirty="0"/>
              <a:t>一维数组使用要点</a:t>
            </a:r>
          </a:p>
        </p:txBody>
      </p:sp>
      <p:grpSp>
        <p:nvGrpSpPr>
          <p:cNvPr id="18437" name="组合 18436"/>
          <p:cNvGrpSpPr/>
          <p:nvPr/>
        </p:nvGrpSpPr>
        <p:grpSpPr bwMode="auto">
          <a:xfrm>
            <a:off x="5932487" y="1803549"/>
            <a:ext cx="2527302" cy="4649787"/>
            <a:chOff x="-66" y="0"/>
            <a:chExt cx="1592" cy="2929"/>
          </a:xfrm>
        </p:grpSpPr>
        <p:sp>
          <p:nvSpPr>
            <p:cNvPr id="79877" name="矩形 18437"/>
            <p:cNvSpPr>
              <a:spLocks noChangeArrowheads="1"/>
            </p:cNvSpPr>
            <p:nvPr/>
          </p:nvSpPr>
          <p:spPr bwMode="auto">
            <a:xfrm>
              <a:off x="1098" y="570"/>
              <a:ext cx="428" cy="98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a[0]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a[1]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a[2]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a[3]</a:t>
              </a:r>
            </a:p>
          </p:txBody>
        </p:sp>
        <p:sp>
          <p:nvSpPr>
            <p:cNvPr id="79878" name="矩形 18438"/>
            <p:cNvSpPr>
              <a:spLocks noChangeArrowheads="1"/>
            </p:cNvSpPr>
            <p:nvPr/>
          </p:nvSpPr>
          <p:spPr bwMode="auto">
            <a:xfrm>
              <a:off x="530" y="13"/>
              <a:ext cx="528" cy="29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eaLnBrk="0" hangingPunct="0"/>
              <a:endParaRPr lang="zh-CN" altLang="en-US" sz="2000"/>
            </a:p>
          </p:txBody>
        </p:sp>
        <p:sp>
          <p:nvSpPr>
            <p:cNvPr id="79879" name="直接连接符 18439"/>
            <p:cNvSpPr>
              <a:spLocks noChangeShapeType="1"/>
            </p:cNvSpPr>
            <p:nvPr/>
          </p:nvSpPr>
          <p:spPr bwMode="auto">
            <a:xfrm flipH="1">
              <a:off x="530" y="105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0" name="直接连接符 18440"/>
            <p:cNvSpPr>
              <a:spLocks noChangeShapeType="1"/>
            </p:cNvSpPr>
            <p:nvPr/>
          </p:nvSpPr>
          <p:spPr bwMode="auto">
            <a:xfrm flipH="1">
              <a:off x="530" y="1585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1" name="直接连接符 18441"/>
            <p:cNvSpPr>
              <a:spLocks noChangeShapeType="1"/>
            </p:cNvSpPr>
            <p:nvPr/>
          </p:nvSpPr>
          <p:spPr bwMode="auto">
            <a:xfrm flipH="1">
              <a:off x="530" y="1873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2" name="左大括号 18442"/>
            <p:cNvSpPr/>
            <p:nvPr/>
          </p:nvSpPr>
          <p:spPr bwMode="auto">
            <a:xfrm>
              <a:off x="347" y="655"/>
              <a:ext cx="162" cy="913"/>
            </a:xfrm>
            <a:prstGeom prst="leftBrace">
              <a:avLst>
                <a:gd name="adj1" fmla="val 60466"/>
                <a:gd name="adj2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 sz="2000"/>
            </a:p>
          </p:txBody>
        </p:sp>
        <p:sp>
          <p:nvSpPr>
            <p:cNvPr id="79883" name="矩形 18443"/>
            <p:cNvSpPr>
              <a:spLocks noChangeArrowheads="1"/>
            </p:cNvSpPr>
            <p:nvPr/>
          </p:nvSpPr>
          <p:spPr bwMode="auto">
            <a:xfrm>
              <a:off x="-66" y="972"/>
              <a:ext cx="386" cy="31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16B</a:t>
              </a:r>
            </a:p>
          </p:txBody>
        </p:sp>
        <p:sp>
          <p:nvSpPr>
            <p:cNvPr id="79884" name="直接连接符 18444"/>
            <p:cNvSpPr>
              <a:spLocks noChangeShapeType="1"/>
            </p:cNvSpPr>
            <p:nvPr/>
          </p:nvSpPr>
          <p:spPr bwMode="auto">
            <a:xfrm flipH="1">
              <a:off x="521" y="1308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5" name="矩形 18445"/>
            <p:cNvSpPr>
              <a:spLocks noChangeArrowheads="1"/>
            </p:cNvSpPr>
            <p:nvPr/>
          </p:nvSpPr>
          <p:spPr bwMode="auto">
            <a:xfrm>
              <a:off x="713" y="2365"/>
              <a:ext cx="157" cy="41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9886" name="矩形 18446"/>
            <p:cNvSpPr>
              <a:spLocks noChangeArrowheads="1"/>
            </p:cNvSpPr>
            <p:nvPr/>
          </p:nvSpPr>
          <p:spPr bwMode="auto">
            <a:xfrm>
              <a:off x="685" y="0"/>
              <a:ext cx="157" cy="41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9887" name="直接连接符 18447"/>
            <p:cNvSpPr>
              <a:spLocks noChangeShapeType="1"/>
            </p:cNvSpPr>
            <p:nvPr/>
          </p:nvSpPr>
          <p:spPr bwMode="auto">
            <a:xfrm flipH="1">
              <a:off x="521" y="2124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8" name="直接连接符 18448"/>
            <p:cNvSpPr>
              <a:spLocks noChangeShapeType="1"/>
            </p:cNvSpPr>
            <p:nvPr/>
          </p:nvSpPr>
          <p:spPr bwMode="auto">
            <a:xfrm flipH="1">
              <a:off x="521" y="2364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9" name="直接连接符 18449"/>
            <p:cNvSpPr>
              <a:spLocks noChangeShapeType="1"/>
            </p:cNvSpPr>
            <p:nvPr/>
          </p:nvSpPr>
          <p:spPr bwMode="auto">
            <a:xfrm flipH="1">
              <a:off x="530" y="828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90" name="直接连接符 18450"/>
            <p:cNvSpPr>
              <a:spLocks noChangeShapeType="1"/>
            </p:cNvSpPr>
            <p:nvPr/>
          </p:nvSpPr>
          <p:spPr bwMode="auto">
            <a:xfrm flipH="1">
              <a:off x="521" y="63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7990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A3ED037-76D4-48F3-B439-13B9D7F82AB1}" type="slidenum">
              <a:rPr altLang="en-US" sz="2000" smtClean="0">
                <a:latin typeface="Arial" panose="020B0604020202020204" pitchFamily="34" charset="0"/>
              </a:rPr>
              <a:t>10</a:t>
            </a:fld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1749" y="925794"/>
            <a:ext cx="848050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数组名表示数据存储区域的首地址，因此，</a:t>
            </a:r>
            <a:b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数组的首地址也是第一个元素变量的地址</a:t>
            </a:r>
          </a:p>
        </p:txBody>
      </p:sp>
      <p:sp>
        <p:nvSpPr>
          <p:cNvPr id="31" name="矩形 30"/>
          <p:cNvSpPr/>
          <p:nvPr/>
        </p:nvSpPr>
        <p:spPr>
          <a:xfrm>
            <a:off x="959938" y="2269963"/>
            <a:ext cx="3404798" cy="96128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a[4];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首地址为：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&amp;a[0]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0413" y="5220770"/>
            <a:ext cx="5370444" cy="11350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Tx/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数组名是一个地址常量，不能向它赋值，也不能对它进行自加自减等操作</a:t>
            </a:r>
          </a:p>
        </p:txBody>
      </p:sp>
      <p:sp>
        <p:nvSpPr>
          <p:cNvPr id="33" name="矩形 32"/>
          <p:cNvSpPr/>
          <p:nvPr/>
        </p:nvSpPr>
        <p:spPr>
          <a:xfrm>
            <a:off x="950413" y="3336152"/>
            <a:ext cx="4972549" cy="188461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0x128;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a=&amp;a[0]=0x128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a[0]=1;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&amp;a[1]=0x132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a[1]=2;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&amp;a[2]=0x136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a[2]=3;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6250780" y="2851349"/>
            <a:ext cx="625476" cy="15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90555" y="2401724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/>
          </a:p>
        </p:txBody>
      </p:sp>
      <p:sp>
        <p:nvSpPr>
          <p:cNvPr id="40" name="矩形 39"/>
          <p:cNvSpPr/>
          <p:nvPr/>
        </p:nvSpPr>
        <p:spPr>
          <a:xfrm>
            <a:off x="5327938" y="2663334"/>
            <a:ext cx="970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0x128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本框 18452"/>
          <p:cNvSpPr txBox="1">
            <a:spLocks noChangeArrowheads="1"/>
          </p:cNvSpPr>
          <p:nvPr/>
        </p:nvSpPr>
        <p:spPr bwMode="auto">
          <a:xfrm>
            <a:off x="7148003" y="3901158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2" name="文本框 18453"/>
          <p:cNvSpPr txBox="1">
            <a:spLocks noChangeArrowheads="1"/>
          </p:cNvSpPr>
          <p:nvPr/>
        </p:nvSpPr>
        <p:spPr bwMode="auto">
          <a:xfrm>
            <a:off x="7138987" y="3436329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>
                <a:latin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3" name="文本框 18454"/>
          <p:cNvSpPr txBox="1">
            <a:spLocks noChangeArrowheads="1"/>
          </p:cNvSpPr>
          <p:nvPr/>
        </p:nvSpPr>
        <p:spPr bwMode="auto">
          <a:xfrm>
            <a:off x="7124700" y="3061680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4" name="文本框 18455"/>
          <p:cNvSpPr txBox="1">
            <a:spLocks noChangeArrowheads="1"/>
          </p:cNvSpPr>
          <p:nvPr/>
        </p:nvSpPr>
        <p:spPr bwMode="auto">
          <a:xfrm>
            <a:off x="7124700" y="2742079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4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27" name="文本框 61523"/>
          <p:cNvSpPr txBox="1">
            <a:spLocks noChangeArrowheads="1"/>
          </p:cNvSpPr>
          <p:nvPr/>
        </p:nvSpPr>
        <p:spPr bwMode="auto">
          <a:xfrm>
            <a:off x="369570" y="1268730"/>
            <a:ext cx="4545965" cy="36626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 i="1">
                <a:solidFill>
                  <a:srgbClr val="0000FF"/>
                </a:solidFill>
                <a:latin typeface="Times New Roman" panose="02020603050405020304" pitchFamily="18" charset="0"/>
              </a:rPr>
              <a:t>/*  deletes all character c in s   */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void strdelc(char s[ ],char c)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{  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 </a:t>
            </a:r>
            <a:r>
              <a:rPr lang="en-US" altLang="zh-CN" sz="2400">
                <a:cs typeface="Arial" panose="020B0604020202020204" pitchFamily="34" charset="0"/>
              </a:rPr>
              <a:t>   </a:t>
            </a:r>
            <a:r>
              <a:rPr lang="zh-CN" altLang="en-US" sz="2400">
                <a:cs typeface="Arial" panose="020B0604020202020204" pitchFamily="34" charset="0"/>
              </a:rPr>
              <a:t>int j, k ;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    for(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j=k=0;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FF0000"/>
                </a:solidFill>
                <a:cs typeface="Arial" panose="020B0604020202020204" pitchFamily="34" charset="0"/>
              </a:rPr>
              <a:t>s[j]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!=</a:t>
            </a:r>
            <a:r>
              <a:rPr lang="en-US" altLang="zh-CN" sz="2400">
                <a:cs typeface="Arial" panose="020B0604020202020204" pitchFamily="34" charset="0"/>
              </a:rPr>
              <a:t> ’</a:t>
            </a:r>
            <a:r>
              <a:rPr lang="zh-CN" altLang="en-US" sz="2400">
                <a:cs typeface="Arial" panose="020B0604020202020204" pitchFamily="34" charset="0"/>
              </a:rPr>
              <a:t>\0</a:t>
            </a:r>
            <a:r>
              <a:rPr lang="en-US" altLang="zh-CN" sz="2400">
                <a:cs typeface="Arial" panose="020B0604020202020204" pitchFamily="34" charset="0"/>
              </a:rPr>
              <a:t>’</a:t>
            </a:r>
            <a:r>
              <a:rPr lang="zh-CN" altLang="en-US" sz="2400">
                <a:cs typeface="Arial" panose="020B0604020202020204" pitchFamily="34" charset="0"/>
              </a:rPr>
              <a:t>;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j++)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       if(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s[j]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!=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c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)  s[k++]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=</a:t>
            </a:r>
            <a:r>
              <a:rPr lang="en-US" altLang="zh-CN" sz="2400">
                <a:cs typeface="Arial" panose="020B0604020202020204" pitchFamily="34" charset="0"/>
              </a:rPr>
              <a:t> </a:t>
            </a:r>
            <a:r>
              <a:rPr lang="zh-CN" altLang="en-US" sz="2400">
                <a:cs typeface="Arial" panose="020B0604020202020204" pitchFamily="34" charset="0"/>
              </a:rPr>
              <a:t>s[j];</a:t>
            </a:r>
          </a:p>
          <a:p>
            <a:pPr marL="0" indent="0" eaLnBrk="1" latinLnBrk="0" hangingPunct="1">
              <a:spcBef>
                <a:spcPts val="12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    s[k]=</a:t>
            </a:r>
            <a:r>
              <a:rPr lang="en-US" altLang="zh-CN" sz="2400">
                <a:cs typeface="Arial" panose="020B0604020202020204" pitchFamily="34" charset="0"/>
              </a:rPr>
              <a:t>’</a:t>
            </a:r>
            <a:r>
              <a:rPr lang="zh-CN" altLang="en-US" sz="2400">
                <a:cs typeface="Arial" panose="020B0604020202020204" pitchFamily="34" charset="0"/>
              </a:rPr>
              <a:t>\0</a:t>
            </a:r>
            <a:r>
              <a:rPr lang="en-US" altLang="zh-CN" sz="2400">
                <a:cs typeface="Arial" panose="020B0604020202020204" pitchFamily="34" charset="0"/>
              </a:rPr>
              <a:t>’</a:t>
            </a:r>
            <a:r>
              <a:rPr lang="zh-CN" altLang="en-US" sz="2400">
                <a:cs typeface="Arial" panose="020B0604020202020204" pitchFamily="34" charset="0"/>
              </a:rPr>
              <a:t>;</a:t>
            </a:r>
          </a:p>
          <a:p>
            <a:pPr marL="0" indent="0" eaLnBrk="1" latinLnBrk="0" hangingPunct="1">
              <a:spcBef>
                <a:spcPts val="600"/>
              </a:spcBef>
              <a:tabLst>
                <a:tab pos="387350" algn="l"/>
                <a:tab pos="387350" algn="l"/>
              </a:tabLst>
            </a:pPr>
            <a:r>
              <a:rPr lang="zh-CN" altLang="en-US" sz="2400">
                <a:cs typeface="Arial" panose="020B0604020202020204" pitchFamily="34" charset="0"/>
              </a:rPr>
              <a:t> }</a:t>
            </a:r>
          </a:p>
        </p:txBody>
      </p:sp>
      <p:sp>
        <p:nvSpPr>
          <p:cNvPr id="13423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C97F44A-44AF-495F-BD8E-9C52EAD7D771}" type="slidenum">
              <a:rPr altLang="en-US" smtClean="0">
                <a:latin typeface="Arial" panose="020B0604020202020204" pitchFamily="34" charset="0"/>
              </a:rPr>
              <a:t>100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4231" name="标题 60417"/>
          <p:cNvSpPr>
            <a:spLocks noGrp="1" noChangeArrowheads="1"/>
          </p:cNvSpPr>
          <p:nvPr>
            <p:ph type="title"/>
          </p:nvPr>
        </p:nvSpPr>
        <p:spPr>
          <a:xfrm>
            <a:off x="34925" y="261938"/>
            <a:ext cx="9036050" cy="576262"/>
          </a:xfrm>
        </p:spPr>
        <p:txBody>
          <a:bodyPr/>
          <a:lstStyle/>
          <a:p>
            <a:r>
              <a:rPr lang="en-US" altLang="zh-CN" sz="3200"/>
              <a:t> </a:t>
            </a:r>
            <a:r>
              <a:rPr lang="zh-CN" altLang="en-US" sz="3200"/>
              <a:t>从串</a:t>
            </a:r>
            <a:r>
              <a:rPr lang="en-US" altLang="zh-CN" sz="3200"/>
              <a:t>s</a:t>
            </a:r>
            <a:r>
              <a:rPr lang="zh-CN" altLang="en-US" sz="3200"/>
              <a:t>中删除所有与给定字符</a:t>
            </a:r>
            <a:r>
              <a:rPr lang="en-US" altLang="zh-CN" sz="3200"/>
              <a:t>c</a:t>
            </a:r>
            <a:r>
              <a:rPr lang="zh-CN" altLang="en-US" sz="3200"/>
              <a:t>相同的字符</a:t>
            </a:r>
          </a:p>
        </p:txBody>
      </p:sp>
      <p:sp>
        <p:nvSpPr>
          <p:cNvPr id="60419" name="文本框 60418"/>
          <p:cNvSpPr txBox="1">
            <a:spLocks noChangeArrowheads="1"/>
          </p:cNvSpPr>
          <p:nvPr/>
        </p:nvSpPr>
        <p:spPr bwMode="auto">
          <a:xfrm>
            <a:off x="5650230" y="2851785"/>
            <a:ext cx="276161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如果s[j]不等于c，则  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s[k]=s[j]，k++</a:t>
            </a:r>
          </a:p>
        </p:txBody>
      </p:sp>
      <p:sp>
        <p:nvSpPr>
          <p:cNvPr id="60420" name="文本框 60419"/>
          <p:cNvSpPr txBox="1">
            <a:spLocks noChangeArrowheads="1"/>
          </p:cNvSpPr>
          <p:nvPr/>
        </p:nvSpPr>
        <p:spPr bwMode="auto">
          <a:xfrm>
            <a:off x="5163185" y="1457325"/>
            <a:ext cx="88836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Times New Roman" panose="02020603050405020304" pitchFamily="18" charset="0"/>
              </a:rPr>
              <a:t>c: ‘l’</a:t>
            </a:r>
          </a:p>
        </p:txBody>
      </p:sp>
      <p:sp>
        <p:nvSpPr>
          <p:cNvPr id="60421" name="文本框 60420"/>
          <p:cNvSpPr txBox="1">
            <a:spLocks noChangeArrowheads="1"/>
          </p:cNvSpPr>
          <p:nvPr/>
        </p:nvSpPr>
        <p:spPr bwMode="auto">
          <a:xfrm>
            <a:off x="5217795" y="1915160"/>
            <a:ext cx="385318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000" b="1"/>
              <a:t>j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b="1" i="1">
                <a:latin typeface="黑体" panose="02010609060101010101" pitchFamily="49" charset="-122"/>
                <a:ea typeface="黑体" panose="02010609060101010101" pitchFamily="49" charset="-122"/>
              </a:rPr>
              <a:t>读指示器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，从头顺序扫到尾  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k:</a:t>
            </a:r>
            <a:r>
              <a:rPr lang="zh-CN" altLang="en-US" sz="2000" b="1" i="1">
                <a:latin typeface="黑体" panose="02010609060101010101" pitchFamily="49" charset="-122"/>
                <a:ea typeface="黑体" panose="02010609060101010101" pitchFamily="49" charset="-122"/>
              </a:rPr>
              <a:t>写指示器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，初值为0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90185" y="3700145"/>
            <a:ext cx="14585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s[k]=</a:t>
            </a:r>
            <a:r>
              <a:rPr lang="en-US" altLang="zh-CN" sz="2000">
                <a:highlight>
                  <a:srgbClr val="FFFF00"/>
                </a:highlight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‘\0’;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63489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695325"/>
          </a:xfrm>
        </p:spPr>
        <p:txBody>
          <a:bodyPr/>
          <a:lstStyle/>
          <a:p>
            <a:r>
              <a:rPr lang="en-US" altLang="zh-CN" sz="3600"/>
              <a:t>  </a:t>
            </a:r>
          </a:p>
        </p:txBody>
      </p:sp>
      <p:sp>
        <p:nvSpPr>
          <p:cNvPr id="63491" name="矩形 63490"/>
          <p:cNvSpPr>
            <a:spLocks noChangeArrowheads="1"/>
          </p:cNvSpPr>
          <p:nvPr/>
        </p:nvSpPr>
        <p:spPr bwMode="auto">
          <a:xfrm>
            <a:off x="323850" y="1412875"/>
            <a:ext cx="82804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字符串匹配</a:t>
            </a:r>
            <a:r>
              <a:rPr lang="zh-CN" altLang="en-US" sz="2800" dirty="0">
                <a:ea typeface="黑体" panose="02010609060101010101" pitchFamily="49" charset="-122"/>
              </a:rPr>
              <a:t>–––文本处理的一个重要领域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指从文本中找出给定字符串的一个或所有出现的位置----</a:t>
            </a: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求字符串s(文本)子串t 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None/>
            </a:pPr>
            <a:endParaRPr lang="zh-CN" altLang="en-US" sz="2800" b="1" i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strstr函数功能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如果字符串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是字符串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的子串，则返回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中第一次出现时的位置（即下标）。否则，返回 -1。</a:t>
            </a:r>
          </a:p>
        </p:txBody>
      </p:sp>
      <p:sp>
        <p:nvSpPr>
          <p:cNvPr id="136195" name="矩形 63491"/>
          <p:cNvSpPr>
            <a:spLocks noGrp="1" noChangeArrowheads="1"/>
          </p:cNvSpPr>
          <p:nvPr/>
        </p:nvSpPr>
        <p:spPr bwMode="auto">
          <a:xfrm>
            <a:off x="34925" y="261938"/>
            <a:ext cx="90360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黑体" panose="02010609060101010101" pitchFamily="49" charset="-122"/>
              </a:rPr>
              <a:t>8 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49" charset="-122"/>
              </a:rPr>
              <a:t>字符串匹配</a:t>
            </a:r>
          </a:p>
        </p:txBody>
      </p:sp>
      <p:sp>
        <p:nvSpPr>
          <p:cNvPr id="13619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2390038A-F621-429C-B6E9-554F078E3DD0}" type="slidenum">
              <a:rPr altLang="en-US" smtClean="0">
                <a:latin typeface="Arial" panose="020B0604020202020204" pitchFamily="34" charset="0"/>
              </a:rPr>
              <a:t>101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64513" descr="2012072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981075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图片 64514" descr="20120726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419350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图片 64515" descr="20120726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3859213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图片 64516" descr="20120726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5300663"/>
            <a:ext cx="3829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内容占位符 64517"/>
          <p:cNvSpPr>
            <a:spLocks noGrp="1" noChangeArrowheads="1"/>
          </p:cNvSpPr>
          <p:nvPr>
            <p:ph sz="half" idx="1"/>
          </p:nvPr>
        </p:nvSpPr>
        <p:spPr>
          <a:xfrm>
            <a:off x="3922713" y="1123950"/>
            <a:ext cx="4968875" cy="3957638"/>
          </a:xfrm>
          <a:solidFill>
            <a:schemeClr val="bg1"/>
          </a:solidFill>
          <a:ln>
            <a:solidFill>
              <a:schemeClr val="accent2"/>
            </a:solidFill>
            <a:miter lim="800000"/>
          </a:ln>
        </p:spPr>
        <p:txBody>
          <a:bodyPr/>
          <a:lstStyle/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for 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 = 0; s[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] != '\0';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++) {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开始第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轮匹配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for (j=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, k=0; t[k]!='\0' ; </a:t>
            </a:r>
            <a:r>
              <a:rPr lang="en-US" altLang="zh-CN" sz="2000" dirty="0" err="1">
                <a:latin typeface="Times New Roman" panose="02020603050405020304" pitchFamily="18" charset="0"/>
              </a:rPr>
              <a:t>j++</a:t>
            </a:r>
            <a:r>
              <a:rPr lang="en-US" altLang="zh-CN" sz="2000" dirty="0">
                <a:latin typeface="Times New Roman" panose="02020603050405020304" pitchFamily="18" charset="0"/>
              </a:rPr>
              <a:t>, k++) 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if(s[j]!=t[k])   break</a:t>
            </a:r>
            <a:r>
              <a:rPr lang="en-US" altLang="zh-CN" sz="1800" dirty="0">
                <a:latin typeface="Times New Roman" panose="02020603050405020304" pitchFamily="18" charset="0"/>
              </a:rPr>
              <a:t>;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//</a:t>
            </a:r>
            <a:r>
              <a:rPr lang="zh-CN" altLang="en-US" sz="1800" dirty="0">
                <a:solidFill>
                  <a:srgbClr val="FF0000"/>
                </a:solidFill>
              </a:rPr>
              <a:t>结束本轮匹配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判断</a:t>
            </a:r>
            <a:r>
              <a:rPr lang="zh-CN" altLang="en-US" sz="2000" dirty="0">
                <a:solidFill>
                  <a:srgbClr val="FF0000"/>
                </a:solidFill>
              </a:rPr>
              <a:t>本轮匹配是否成功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if (t[k] = = '\0')  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return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;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匹配成功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返回下标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 </a:t>
            </a:r>
          </a:p>
          <a:p>
            <a:pPr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return -1;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不存在子串，返回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64520" name="矩形 64519"/>
          <p:cNvSpPr>
            <a:spLocks noChangeArrowheads="1"/>
          </p:cNvSpPr>
          <p:nvPr/>
        </p:nvSpPr>
        <p:spPr bwMode="auto">
          <a:xfrm>
            <a:off x="3997325" y="5080000"/>
            <a:ext cx="49149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BF(Brute Force ) </a:t>
            </a:r>
            <a:r>
              <a:rPr lang="zh-CN" altLang="en-US" sz="2000" b="1">
                <a:latin typeface="Times New Roman" panose="02020603050405020304" pitchFamily="18" charset="0"/>
              </a:rPr>
              <a:t>暴力求解法、穷举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KMP</a:t>
            </a:r>
            <a:r>
              <a:rPr lang="en-US" altLang="zh-CN" sz="2400">
                <a:latin typeface="Times New Roman" panose="02020603050405020304" pitchFamily="18" charset="0"/>
              </a:rPr>
              <a:t>(Knuth-Morris-Pratt)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BM</a:t>
            </a:r>
            <a:r>
              <a:rPr lang="en-US" altLang="zh-CN" sz="2400">
                <a:latin typeface="Times New Roman" panose="02020603050405020304" pitchFamily="18" charset="0"/>
              </a:rPr>
              <a:t>(Boyer-Moore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):</a:t>
            </a:r>
            <a:r>
              <a:rPr lang="en-US" altLang="zh-CN" sz="2400" b="1">
                <a:latin typeface="Times New Roman" panose="02020603050405020304" pitchFamily="18" charset="0"/>
              </a:rPr>
              <a:t>文本编辑器</a:t>
            </a:r>
            <a:r>
              <a:rPr lang="zh-CN" altLang="en-US" sz="2400" b="1">
                <a:latin typeface="Times New Roman" panose="02020603050405020304" pitchFamily="18" charset="0"/>
              </a:rPr>
              <a:t>常用</a:t>
            </a:r>
          </a:p>
        </p:txBody>
      </p:sp>
      <p:sp>
        <p:nvSpPr>
          <p:cNvPr id="137224" name="矩形 63491"/>
          <p:cNvSpPr>
            <a:spLocks noGrp="1" noChangeArrowheads="1"/>
          </p:cNvSpPr>
          <p:nvPr/>
        </p:nvSpPr>
        <p:spPr bwMode="auto">
          <a:xfrm>
            <a:off x="34925" y="202206"/>
            <a:ext cx="90360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b="1">
                <a:solidFill>
                  <a:schemeClr val="tx2"/>
                </a:solidFill>
                <a:ea typeface="黑体" panose="02010609060101010101" pitchFamily="49" charset="-122"/>
              </a:rPr>
              <a:t>暴力法找子串</a:t>
            </a:r>
          </a:p>
        </p:txBody>
      </p:sp>
      <p:sp>
        <p:nvSpPr>
          <p:cNvPr id="26" name="矩形 25"/>
          <p:cNvSpPr/>
          <p:nvPr/>
        </p:nvSpPr>
        <p:spPr>
          <a:xfrm>
            <a:off x="493722" y="912845"/>
            <a:ext cx="237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56954" y="21131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465468" y="1577140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596528" y="1540898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660171" y="2277683"/>
            <a:ext cx="237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588416" y="2975124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526606" y="362527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902970" y="3757295"/>
            <a:ext cx="237490" cy="3181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827584" y="4345359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755576" y="50131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971600" y="64852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  <p:sp>
        <p:nvSpPr>
          <p:cNvPr id="37" name="矩形 36"/>
          <p:cNvSpPr/>
          <p:nvPr/>
        </p:nvSpPr>
        <p:spPr>
          <a:xfrm>
            <a:off x="1112283" y="5229706"/>
            <a:ext cx="237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/>
          </a:p>
        </p:txBody>
      </p:sp>
      <p:sp>
        <p:nvSpPr>
          <p:cNvPr id="38" name="矩形 37"/>
          <p:cNvSpPr/>
          <p:nvPr/>
        </p:nvSpPr>
        <p:spPr>
          <a:xfrm>
            <a:off x="1040528" y="5850365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2175247" y="5838008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2175247" y="654517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653699" y="224089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45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4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uiExpand="1" build="p" animBg="1"/>
      <p:bldP spid="645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文本占位符 65537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569325" cy="453548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/*str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str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:  return index of t in s, -1 if none */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int </a:t>
            </a:r>
            <a:r>
              <a:rPr lang="zh-CN" altLang="en-US" sz="2400" dirty="0">
                <a:latin typeface="Times New Roman" panose="02020603050405020304" pitchFamily="18" charset="0"/>
              </a:rPr>
              <a:t>my</a:t>
            </a:r>
            <a:r>
              <a:rPr lang="en-US" altLang="zh-CN" sz="2400" dirty="0">
                <a:latin typeface="Times New Roman" panose="02020603050405020304" pitchFamily="18" charset="0"/>
              </a:rPr>
              <a:t>str</a:t>
            </a:r>
            <a:r>
              <a:rPr lang="zh-CN" altLang="en-US" sz="2400" dirty="0">
                <a:latin typeface="Times New Roman" panose="02020603050405020304" pitchFamily="18" charset="0"/>
              </a:rPr>
              <a:t>str</a:t>
            </a:r>
            <a:r>
              <a:rPr lang="en-US" altLang="zh-CN" sz="2400" dirty="0">
                <a:latin typeface="Times New Roman" panose="02020603050405020304" pitchFamily="18" charset="0"/>
              </a:rPr>
              <a:t>(char s[ ], char t[ ])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{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j, k;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for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= 0; s[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!= '\0';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++) {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for (j=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k=0; t[k]!='\0' 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j++</a:t>
            </a:r>
            <a:r>
              <a:rPr lang="en-US" altLang="zh-CN" sz="2400" dirty="0">
                <a:latin typeface="Times New Roman" panose="02020603050405020304" pitchFamily="18" charset="0"/>
              </a:rPr>
              <a:t>, k++)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</a:rPr>
              <a:t>     if(s[j]!=t[k]) 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   break;     /*</a:t>
            </a:r>
            <a:r>
              <a:rPr lang="zh-CN" altLang="en-US" sz="2400" b="0" dirty="0"/>
              <a:t>结束本</a:t>
            </a:r>
            <a:r>
              <a:rPr lang="zh-CN" altLang="en-US" sz="2400" dirty="0"/>
              <a:t>轮匹配*</a:t>
            </a:r>
            <a:r>
              <a:rPr lang="en-US" altLang="zh-CN" sz="2400" dirty="0"/>
              <a:t>/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if (t[k] = = '\0') 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return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;     </a:t>
            </a:r>
            <a:r>
              <a:rPr lang="en-US" altLang="zh-CN" sz="2400" dirty="0"/>
              <a:t>/*</a:t>
            </a:r>
            <a:r>
              <a:rPr lang="zh-CN" altLang="en-US" sz="2400" dirty="0"/>
              <a:t>匹配成功   返回下标*</a:t>
            </a:r>
            <a:r>
              <a:rPr lang="en-US" altLang="zh-CN" sz="2400" dirty="0"/>
              <a:t>/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}  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return -1;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} </a:t>
            </a:r>
          </a:p>
        </p:txBody>
      </p:sp>
      <p:sp>
        <p:nvSpPr>
          <p:cNvPr id="65539" name="矩形 65538"/>
          <p:cNvSpPr>
            <a:spLocks noChangeArrowheads="1"/>
          </p:cNvSpPr>
          <p:nvPr/>
        </p:nvSpPr>
        <p:spPr bwMode="auto">
          <a:xfrm>
            <a:off x="2437130" y="5300980"/>
            <a:ext cx="6022975" cy="82994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for (j=i, k=0; t[k] &amp;&amp; s[j]= =t[k]; j++, k++) 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            ; </a:t>
            </a:r>
          </a:p>
        </p:txBody>
      </p:sp>
      <p:sp>
        <p:nvSpPr>
          <p:cNvPr id="65540" name="矩形 65539"/>
          <p:cNvSpPr>
            <a:spLocks noChangeArrowheads="1"/>
          </p:cNvSpPr>
          <p:nvPr/>
        </p:nvSpPr>
        <p:spPr bwMode="auto">
          <a:xfrm>
            <a:off x="1187450" y="2636838"/>
            <a:ext cx="6408738" cy="11525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5541" name="直接连接符 65540"/>
          <p:cNvSpPr>
            <a:spLocks noChangeShapeType="1"/>
          </p:cNvSpPr>
          <p:nvPr/>
        </p:nvSpPr>
        <p:spPr bwMode="auto">
          <a:xfrm>
            <a:off x="5148263" y="3789363"/>
            <a:ext cx="360362" cy="1511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22398F3C-214F-4FDA-B241-9FC6C153BB2C}" type="slidenum">
              <a:rPr altLang="en-US" smtClean="0">
                <a:latin typeface="Arial" panose="020B0604020202020204" pitchFamily="34" charset="0"/>
              </a:rPr>
              <a:t>103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8" name="矩形 63491"/>
          <p:cNvSpPr>
            <a:spLocks noGrp="1" noChangeArrowheads="1"/>
          </p:cNvSpPr>
          <p:nvPr/>
        </p:nvSpPr>
        <p:spPr bwMode="auto">
          <a:xfrm>
            <a:off x="34925" y="261938"/>
            <a:ext cx="90360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b="1">
                <a:solidFill>
                  <a:schemeClr val="tx2"/>
                </a:solidFill>
                <a:ea typeface="黑体" panose="02010609060101010101" pitchFamily="49" charset="-122"/>
              </a:rPr>
              <a:t> 找子串函数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ldLvl="0" animBg="1"/>
      <p:bldP spid="6554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矩形 66561"/>
          <p:cNvSpPr>
            <a:spLocks noChangeArrowheads="1"/>
          </p:cNvSpPr>
          <p:nvPr/>
        </p:nvSpPr>
        <p:spPr bwMode="auto">
          <a:xfrm>
            <a:off x="1255713" y="979488"/>
            <a:ext cx="74723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s1[ ]="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like the C programming.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", s2[]="ram";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 =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mystrstr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(s1,s2);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( i&gt;=0)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printf("the sub-string's position is %d\n",i);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else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printf("\"%s\" does not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exist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in \"%s\"\n", s2,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0;</a:t>
            </a:r>
            <a:r>
              <a:rPr lang="zh-CN" altLang="en-US" sz="2400" b="1" i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926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E31E1480-E997-4443-9A70-3FB9AF3637E8}" type="slidenum">
              <a:rPr altLang="en-US" smtClean="0">
                <a:latin typeface="Arial" panose="020B0604020202020204" pitchFamily="34" charset="0"/>
              </a:rPr>
              <a:t>104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9269" name="矩形 63491"/>
          <p:cNvSpPr>
            <a:spLocks noGrp="1" noChangeArrowheads="1"/>
          </p:cNvSpPr>
          <p:nvPr/>
        </p:nvSpPr>
        <p:spPr bwMode="auto">
          <a:xfrm>
            <a:off x="34925" y="261938"/>
            <a:ext cx="90360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b="1">
                <a:solidFill>
                  <a:schemeClr val="tx2"/>
                </a:solidFill>
                <a:ea typeface="黑体" panose="02010609060101010101" pitchFamily="49" charset="-122"/>
              </a:rPr>
              <a:t> 调用子串函数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标题 67585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en-US" altLang="zh-CN" sz="3600" dirty="0"/>
              <a:t>9 </a:t>
            </a:r>
            <a:r>
              <a:rPr lang="zh-CN" altLang="en-US" sz="3600" dirty="0"/>
              <a:t>数字串与数之间转换的函数</a:t>
            </a:r>
          </a:p>
        </p:txBody>
      </p:sp>
      <p:sp>
        <p:nvSpPr>
          <p:cNvPr id="140290" name="文本占位符 67586"/>
          <p:cNvSpPr>
            <a:spLocks noGrp="1" noChangeArrowheads="1"/>
          </p:cNvSpPr>
          <p:nvPr>
            <p:ph idx="1"/>
          </p:nvPr>
        </p:nvSpPr>
        <p:spPr>
          <a:xfrm>
            <a:off x="149225" y="1270000"/>
            <a:ext cx="8816975" cy="48355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dirty="0"/>
              <a:t>串与数值之间的转换函数（</a:t>
            </a:r>
            <a:r>
              <a:rPr lang="zh-CN" altLang="en-US" sz="3600" dirty="0">
                <a:solidFill>
                  <a:schemeClr val="hlink"/>
                </a:solidFill>
              </a:rPr>
              <a:t>&lt;stdlib.h&gt;</a:t>
            </a:r>
            <a:r>
              <a:rPr lang="zh-CN" altLang="en-US" sz="3600" dirty="0"/>
              <a:t>）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十进制串转换为整数(atoi)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chemeClr val="hlink"/>
                </a:solidFill>
                <a:sym typeface="+mn-ea"/>
              </a:rPr>
              <a:t>整数转换为十进制串</a:t>
            </a:r>
            <a:r>
              <a:rPr lang="zh-CN" altLang="en-US" sz="3200" dirty="0">
                <a:sym typeface="+mn-ea"/>
              </a:rPr>
              <a:t>(itoa) </a:t>
            </a:r>
            <a:endParaRPr lang="zh-CN" altLang="en-US" sz="3200" dirty="0">
              <a:solidFill>
                <a:schemeClr val="hlink"/>
              </a:solidFill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十进制串转换为长整数(atol)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/>
              <a:t>十进制串转换为浮点型数(atof)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3200" dirty="0">
                <a:solidFill>
                  <a:schemeClr val="hlink"/>
                </a:solidFill>
              </a:rPr>
              <a:t>十六进制串转换为整数</a:t>
            </a:r>
            <a:r>
              <a:rPr lang="zh-CN" altLang="en-US" sz="3200" dirty="0"/>
              <a:t>(htoi)</a:t>
            </a:r>
            <a:endParaRPr lang="zh-CN" altLang="en-US" sz="3200" dirty="0">
              <a:solidFill>
                <a:schemeClr val="hlink"/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zh-CN" altLang="en-US" sz="3200" dirty="0">
              <a:solidFill>
                <a:schemeClr val="hlink"/>
              </a:solidFill>
              <a:sym typeface="Arial" panose="020B0604020202020204" pitchFamily="34" charset="0"/>
            </a:endParaRPr>
          </a:p>
        </p:txBody>
      </p:sp>
      <p:sp>
        <p:nvSpPr>
          <p:cNvPr id="14029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27448FDD-4969-4C53-AB9F-6A4DF091EE27}" type="slidenum">
              <a:rPr altLang="en-US" smtClean="0">
                <a:latin typeface="Arial" panose="020B0604020202020204" pitchFamily="34" charset="0"/>
              </a:rPr>
              <a:t>105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标题 68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十进制串转换为整数(atoi)</a:t>
            </a:r>
          </a:p>
        </p:txBody>
      </p:sp>
      <p:sp>
        <p:nvSpPr>
          <p:cNvPr id="68611" name="矩形 68610"/>
          <p:cNvSpPr>
            <a:spLocks noChangeArrowheads="1"/>
          </p:cNvSpPr>
          <p:nvPr/>
        </p:nvSpPr>
        <p:spPr bwMode="auto">
          <a:xfrm>
            <a:off x="250825" y="1052736"/>
            <a:ext cx="8748713" cy="4546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    将一个十进制数字串转换成为对应的整数的函数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atoi函数功能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   // </a:t>
            </a: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int </a:t>
            </a:r>
            <a:r>
              <a:rPr lang="en-US" altLang="pt-BR" sz="2400" b="1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my</a:t>
            </a: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atoi(char s[])</a:t>
            </a:r>
            <a:r>
              <a:rPr lang="en-US" altLang="pt-BR" sz="2400" b="1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;</a:t>
            </a:r>
            <a:endParaRPr lang="pt-BR" altLang="en-US" sz="24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将s字符数组中存放的一个十进制数字串转换成为对应的整数，并返回该整数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</a:rPr>
              <a:t>算法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ASCII码字符s[j]转换为对应数字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s[j]-′0′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本位乘以</a:t>
            </a: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加下一位的算法</a:t>
            </a:r>
            <a:endParaRPr lang="pt-BR" altLang="zh-CN" sz="2400" b="1" dirty="0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4131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53E0D146-7172-4933-9542-8202A019BF9E}" type="slidenum">
              <a:rPr altLang="en-US" smtClean="0">
                <a:latin typeface="Arial" panose="020B0604020202020204" pitchFamily="34" charset="0"/>
              </a:rPr>
              <a:t>106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5936" y="2893204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ahoma-Bold"/>
              </a:rPr>
              <a:t>字串 </a:t>
            </a:r>
            <a:r>
              <a:rPr lang="en-US" altLang="zh-CN" sz="2000" b="1" dirty="0">
                <a:latin typeface="Tahoma-Bold"/>
              </a:rPr>
              <a:t>“54321”  </a:t>
            </a:r>
            <a:r>
              <a:rPr lang="en-US" altLang="zh-CN" sz="2000" b="1" dirty="0">
                <a:latin typeface="Tahoma-Bold"/>
                <a:sym typeface="Wingdings" panose="05000000000000000000" pitchFamily="2" charset="2"/>
              </a:rPr>
              <a:t> </a:t>
            </a:r>
            <a:r>
              <a:rPr lang="zh-CN" altLang="en-US" sz="2000" b="1" dirty="0">
                <a:latin typeface="Tahoma-Bold"/>
                <a:sym typeface="Wingdings" panose="05000000000000000000" pitchFamily="2" charset="2"/>
              </a:rPr>
              <a:t>整数 </a:t>
            </a:r>
            <a:r>
              <a:rPr lang="en-US" altLang="zh-CN" sz="2000" b="1" dirty="0">
                <a:latin typeface="Tahoma-Bold"/>
              </a:rPr>
              <a:t>54321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43608" y="5452011"/>
            <a:ext cx="6775032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54321=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5432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+1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	    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543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           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(((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54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10+1</a:t>
            </a:r>
          </a:p>
          <a:p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           =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((((</a:t>
            </a:r>
            <a:r>
              <a:rPr lang="en-US" altLang="zh-CN" sz="2000" b="1" dirty="0">
                <a:solidFill>
                  <a:srgbClr val="FF0000"/>
                </a:solidFill>
                <a:latin typeface="Tahoma-Bold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+5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10+4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10+2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10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latin typeface="Tahoma-Bold"/>
                <a:ea typeface="宋体" panose="02010600030101010101" pitchFamily="2" charset="-122"/>
              </a:rPr>
              <a:t>+1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696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atoi</a:t>
            </a:r>
            <a:r>
              <a:rPr lang="zh-CN" altLang="en-US" sz="3600"/>
              <a:t>函数</a:t>
            </a:r>
          </a:p>
        </p:txBody>
      </p:sp>
      <p:sp>
        <p:nvSpPr>
          <p:cNvPr id="69635" name="矩形 69634"/>
          <p:cNvSpPr>
            <a:spLocks noChangeArrowheads="1"/>
          </p:cNvSpPr>
          <p:nvPr/>
        </p:nvSpPr>
        <p:spPr bwMode="auto">
          <a:xfrm>
            <a:off x="467678" y="119602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#define BASE 10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/* converts a string s to an int  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int </a:t>
            </a:r>
            <a:r>
              <a:rPr lang="en-US" altLang="pt-BR" sz="2400" b="1" dirty="0">
                <a:solidFill>
                  <a:schemeClr val="tx2"/>
                </a:solidFill>
                <a:latin typeface="Tahoma" panose="020B0604030504040204" pitchFamily="34" charset="0"/>
              </a:rPr>
              <a:t>my</a:t>
            </a: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atoi(char s[])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	int j=0,num=0;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	for(; s[j]!=′\0′; j++)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		 num=num*BASE +s[j]-′0′;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	return num;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}</a:t>
            </a:r>
            <a:endParaRPr lang="zh-CN" altLang="en-US" sz="2400" b="1" dirty="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sp>
        <p:nvSpPr>
          <p:cNvPr id="14234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6D56B79-E820-4B8A-9D0F-AC687E18E8C8}" type="slidenum">
              <a:rPr altLang="en-US" smtClean="0">
                <a:latin typeface="Arial" panose="020B0604020202020204" pitchFamily="34" charset="0"/>
              </a:rPr>
              <a:t>107</a:t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99739" y="4307443"/>
            <a:ext cx="11148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72" y="4725214"/>
            <a:ext cx="5681363" cy="164518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标题 70657"/>
          <p:cNvSpPr>
            <a:spLocks noGrp="1" noChangeArrowheads="1"/>
          </p:cNvSpPr>
          <p:nvPr>
            <p:ph type="title"/>
          </p:nvPr>
        </p:nvSpPr>
        <p:spPr>
          <a:xfrm>
            <a:off x="596900" y="188913"/>
            <a:ext cx="8224838" cy="695325"/>
          </a:xfrm>
        </p:spPr>
        <p:txBody>
          <a:bodyPr/>
          <a:lstStyle/>
          <a:p>
            <a:r>
              <a:rPr lang="zh-CN" altLang="en-US" sz="3200"/>
              <a:t>  整数转换为十进制数字串（</a:t>
            </a:r>
            <a:r>
              <a:rPr lang="en-US" altLang="zh-CN" sz="3200"/>
              <a:t>itoa</a:t>
            </a:r>
            <a:r>
              <a:rPr lang="zh-CN" altLang="en-US" sz="3200"/>
              <a:t>） </a:t>
            </a:r>
          </a:p>
        </p:txBody>
      </p:sp>
      <p:sp>
        <p:nvSpPr>
          <p:cNvPr id="70659" name="矩形 70658"/>
          <p:cNvSpPr/>
          <p:nvPr/>
        </p:nvSpPr>
        <p:spPr>
          <a:xfrm>
            <a:off x="107950" y="1116013"/>
            <a:ext cx="8931275" cy="48339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defRPr/>
            </a:pPr>
            <a:r>
              <a:rPr lang="en-US" altLang="zh-CN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转换之后的数字串怎么返回？</a:t>
            </a:r>
            <a:r>
              <a:rPr lang="zh-CN" altLang="en-US" sz="24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函数不能直接返回数组类型</a:t>
            </a:r>
            <a:endParaRPr lang="zh-CN" altLang="en-US" sz="2400" noProof="1">
              <a:sym typeface="+mn-ea"/>
            </a:endParaRP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Font typeface="Wingdings" panose="05000000000000000000" charset="0"/>
              <a:buChar char="Ø"/>
              <a:defRPr/>
            </a:pP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形式参数：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defRPr/>
            </a:pP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待转换的整数：n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defRPr/>
            </a:pP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转换结果串：字符数组s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Font typeface="Wingdings" panose="05000000000000000000" charset="0"/>
              <a:buChar char="Ø"/>
              <a:defRPr/>
            </a:pP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返回值：</a:t>
            </a:r>
          </a:p>
          <a:p>
            <a:pPr lvl="1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Font typeface="Wingdings" panose="05000000000000000000" charset="0"/>
              <a:buNone/>
              <a:defRPr/>
            </a:pPr>
            <a:r>
              <a:rPr lang="en-US" altLang="zh-CN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无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函数原型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defRPr/>
            </a:pP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void my</a:t>
            </a: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itoa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(int n,</a:t>
            </a:r>
            <a:r>
              <a:rPr lang="en-US" altLang="zh-CN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char s[]);</a:t>
            </a:r>
          </a:p>
          <a:p>
            <a:pPr marL="990600" lvl="1" indent="-533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noProof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算法</a:t>
            </a:r>
            <a:r>
              <a:rPr lang="zh-CN" altLang="en-US" sz="2800" b="1" noProof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：分解出n的每一位数字存于数组s中。</a:t>
            </a:r>
          </a:p>
        </p:txBody>
      </p:sp>
      <p:sp>
        <p:nvSpPr>
          <p:cNvPr id="14336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927FFC7-C940-4762-A0A1-AD4D9E61A2D1}" type="slidenum">
              <a:rPr altLang="en-US" smtClean="0">
                <a:latin typeface="Arial" panose="020B0604020202020204" pitchFamily="34" charset="0"/>
              </a:rPr>
              <a:t>108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E6F125FB-BD47-4D0E-B91A-6D62083CD18C}" type="slidenum">
              <a:rPr altLang="en-US" smtClean="0">
                <a:latin typeface="Arial" panose="020B0604020202020204" pitchFamily="34" charset="0"/>
              </a:rPr>
              <a:t>109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8185" y="973455"/>
            <a:ext cx="4571365" cy="570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converts a integer n to a string s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itoa</a:t>
            </a: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zh-CN" sz="20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n,char</a:t>
            </a: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s[]){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 sign, j=0;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pt-B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if((sign=n)&lt;0) n=-n;</a:t>
            </a:r>
            <a:r>
              <a:rPr lang="en-US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处理负数</a:t>
            </a:r>
            <a:endParaRPr lang="pt-BR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while(n&gt;0){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pt-BR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s[j++] =</a:t>
            </a:r>
            <a:r>
              <a:rPr lang="en-US" altLang="pt-BR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pt-BR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 /=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if(sign&lt;0)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′-′;  </a:t>
            </a:r>
            <a:r>
              <a:rPr lang="en-US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处理负数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33339A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s[j] = ′\0′;</a:t>
            </a:r>
            <a:endParaRPr lang="en-US" altLang="zh-CN" sz="2000" b="1" dirty="0">
              <a:solidFill>
                <a:srgbClr val="33339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mystrrev</a:t>
            </a:r>
            <a:r>
              <a:rPr lang="en-US" altLang="zh-CN" sz="20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33339A"/>
                </a:solidFill>
                <a:latin typeface="Arial-BoldMT"/>
              </a:rPr>
              <a:t>}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9512" y="1611921"/>
            <a:ext cx="393587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altLang="zh-CN" sz="2000" b="1" dirty="0">
                <a:solidFill>
                  <a:srgbClr val="C10000"/>
                </a:solidFill>
                <a:latin typeface="Tahoma-Bold"/>
              </a:rPr>
              <a:t>      </a:t>
            </a:r>
            <a:r>
              <a:rPr lang="pt-BR" altLang="zh-CN" sz="2000" b="1" dirty="0">
                <a:solidFill>
                  <a:srgbClr val="C10000"/>
                </a:solidFill>
                <a:cs typeface="Arial" panose="020B0604020202020204" pitchFamily="34" charset="0"/>
              </a:rPr>
              <a:t>n      n/10      n%10   s[</a:t>
            </a:r>
            <a:r>
              <a:rPr lang="en-US" altLang="pt-BR" sz="2000" b="1" dirty="0">
                <a:solidFill>
                  <a:srgbClr val="C10000"/>
                </a:solidFill>
                <a:cs typeface="Arial" panose="020B0604020202020204" pitchFamily="34" charset="0"/>
              </a:rPr>
              <a:t> </a:t>
            </a:r>
            <a:r>
              <a:rPr lang="pt-BR" altLang="zh-CN" sz="2000" b="1" dirty="0">
                <a:solidFill>
                  <a:srgbClr val="C10000"/>
                </a:solidFill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1348       134           8       </a:t>
            </a:r>
            <a:r>
              <a:rPr lang="en-US" altLang="zh-CN" sz="2000" b="1" dirty="0">
                <a:solidFill>
                  <a:srgbClr val="FF00FF"/>
                </a:solidFill>
                <a:latin typeface="Tahoma-Bold"/>
              </a:rPr>
              <a:t>’8’</a:t>
            </a:r>
            <a:endParaRPr lang="zh-CN" altLang="en-US" sz="2000" b="1" dirty="0">
              <a:solidFill>
                <a:srgbClr val="FF40FF"/>
              </a:solidFill>
              <a:latin typeface="Menlo-Bold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  134         13           4       </a:t>
            </a:r>
            <a:r>
              <a:rPr lang="en-US" altLang="zh-CN" sz="2000" b="1" dirty="0">
                <a:solidFill>
                  <a:srgbClr val="FF00FF"/>
                </a:solidFill>
                <a:latin typeface="Tahoma-Bold"/>
              </a:rPr>
              <a:t>’4’</a:t>
            </a:r>
            <a:endParaRPr lang="zh-CN" altLang="en-US" sz="2000" b="1" dirty="0">
              <a:solidFill>
                <a:srgbClr val="FF40FF"/>
              </a:solidFill>
              <a:latin typeface="Menlo-Bold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    13           1            3       </a:t>
            </a:r>
            <a:r>
              <a:rPr lang="en-US" altLang="zh-CN" sz="2000" b="1" dirty="0">
                <a:solidFill>
                  <a:srgbClr val="FF00FF"/>
                </a:solidFill>
                <a:latin typeface="Tahoma-Bold"/>
              </a:rPr>
              <a:t>’3’</a:t>
            </a:r>
            <a:endParaRPr lang="zh-CN" altLang="en-US" sz="2000" b="1" dirty="0">
              <a:solidFill>
                <a:srgbClr val="FF40FF"/>
              </a:solidFill>
              <a:latin typeface="Menlo-Bold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ahoma-Bold"/>
              </a:rPr>
              <a:t>      1           </a:t>
            </a:r>
            <a:r>
              <a:rPr lang="en-US" altLang="zh-CN" sz="2000" b="1" dirty="0">
                <a:solidFill>
                  <a:srgbClr val="FF0000"/>
                </a:solidFill>
                <a:latin typeface="Tahoma-Bold"/>
              </a:rPr>
              <a:t>0            </a:t>
            </a:r>
            <a:r>
              <a:rPr lang="en-US" altLang="zh-CN" sz="2000" b="1" dirty="0">
                <a:latin typeface="Tahoma-Bold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ahoma-Bold"/>
              </a:rPr>
              <a:t>       </a:t>
            </a:r>
            <a:r>
              <a:rPr lang="en-US" altLang="zh-CN" sz="2000" b="1" dirty="0">
                <a:solidFill>
                  <a:srgbClr val="FF00FF"/>
                </a:solidFill>
                <a:latin typeface="Tahoma-Bold"/>
              </a:rPr>
              <a:t>’1’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0" y="1153096"/>
            <a:ext cx="1200150" cy="333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705" y="3620770"/>
            <a:ext cx="4205605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①计算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之余数，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转换成对应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，顺序存入字符数组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n/BASE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之商，重复上述步骤①，直到商等于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③逆置字符串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443702" y="4004801"/>
            <a:ext cx="133677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363792" y="164722"/>
            <a:ext cx="656780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void my</a:t>
            </a:r>
            <a:r>
              <a:rPr lang="zh-CN" altLang="en-US" b="1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itoa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(int n,</a:t>
            </a:r>
            <a:r>
              <a:rPr lang="en-US" altLang="zh-CN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  <a:sym typeface="+mn-ea"/>
              </a:rPr>
              <a:t>char s[]);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0470" y="3620770"/>
            <a:ext cx="17113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zh-CN" sz="2000" b="1" dirty="0">
                <a:solidFill>
                  <a:srgbClr val="33339A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n%</a:t>
            </a:r>
            <a:r>
              <a:rPr lang="pt-BR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BASE</a:t>
            </a:r>
            <a:r>
              <a:rPr lang="pt-BR" altLang="zh-CN" sz="2000" b="1" dirty="0">
                <a:solidFill>
                  <a:srgbClr val="33339A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+′0′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4" y="2400683"/>
            <a:ext cx="7884368" cy="30932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9442" y="1208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626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9626F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6312" y="138981"/>
            <a:ext cx="6049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计算学生的平均成绩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39" y="5500798"/>
            <a:ext cx="6479601" cy="77555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051720" y="2334108"/>
            <a:ext cx="22989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28680" y="3645024"/>
            <a:ext cx="13350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40348" y="4221088"/>
            <a:ext cx="12443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959299"/>
            <a:ext cx="3744416" cy="998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607" y="2051039"/>
            <a:ext cx="4321521" cy="283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标题 72705"/>
          <p:cNvSpPr>
            <a:spLocks noGrp="1" noChangeArrowheads="1"/>
          </p:cNvSpPr>
          <p:nvPr>
            <p:ph type="title"/>
          </p:nvPr>
        </p:nvSpPr>
        <p:spPr>
          <a:xfrm>
            <a:off x="541338" y="277813"/>
            <a:ext cx="8156575" cy="560387"/>
          </a:xfrm>
        </p:spPr>
        <p:txBody>
          <a:bodyPr/>
          <a:lstStyle/>
          <a:p>
            <a:pPr algn="l"/>
            <a:r>
              <a:rPr lang="zh-CN" altLang="en-US" sz="3200"/>
              <a:t>  十六进制数字串转换为对应的整数</a:t>
            </a:r>
            <a:r>
              <a:rPr lang="en-US" altLang="zh-CN" sz="3200"/>
              <a:t>(htoi)</a:t>
            </a:r>
            <a:r>
              <a:rPr lang="zh-CN" altLang="en-US" sz="3200"/>
              <a:t> </a:t>
            </a:r>
          </a:p>
        </p:txBody>
      </p:sp>
      <p:sp>
        <p:nvSpPr>
          <p:cNvPr id="145410" name="文本占位符 72706"/>
          <p:cNvSpPr>
            <a:spLocks noGrp="1" noChangeArrowheads="1"/>
          </p:cNvSpPr>
          <p:nvPr>
            <p:ph idx="1"/>
          </p:nvPr>
        </p:nvSpPr>
        <p:spPr>
          <a:xfrm>
            <a:off x="149225" y="1125538"/>
            <a:ext cx="8797925" cy="5118100"/>
          </a:xfrm>
        </p:spPr>
        <p:txBody>
          <a:bodyPr/>
          <a:lstStyle/>
          <a:p>
            <a:pPr>
              <a:lnSpc>
                <a:spcPct val="117000"/>
              </a:lnSpc>
              <a:spcBef>
                <a:spcPts val="0"/>
              </a:spcBef>
            </a:pPr>
            <a:r>
              <a:rPr lang="zh-CN" altLang="en-US" sz="2800" dirty="0"/>
              <a:t>将一个以0x（0X）为前缀的十六进制数字串转换成为对应的整数的函数 </a:t>
            </a:r>
          </a:p>
          <a:p>
            <a:pPr eaLnBrk="1" latinLnBrk="0" hangingPunct="1">
              <a:lnSpc>
                <a:spcPct val="117000"/>
              </a:lnSpc>
              <a:spcBef>
                <a:spcPts val="1200"/>
              </a:spcBef>
            </a:pPr>
            <a:r>
              <a:rPr lang="en-US" altLang="zh-CN" sz="2800" dirty="0" err="1">
                <a:solidFill>
                  <a:schemeClr val="hlink"/>
                </a:solidFill>
                <a:sym typeface="+mn-ea"/>
              </a:rPr>
              <a:t>int htoi(char s[])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17000"/>
              </a:lnSpc>
              <a:spcBef>
                <a:spcPts val="0"/>
              </a:spcBef>
            </a:pPr>
            <a:r>
              <a:rPr lang="zh-CN" altLang="en-US" sz="2400" dirty="0"/>
              <a:t>将一个存放在字符数组</a:t>
            </a:r>
            <a:r>
              <a:rPr lang="en-US" altLang="zh-CN" sz="2400" dirty="0"/>
              <a:t>s</a:t>
            </a:r>
            <a:r>
              <a:rPr lang="zh-CN" altLang="en-US" sz="2400" dirty="0"/>
              <a:t>中的十六进制数字串转换成为对应的整数，并返回转换后的整数</a:t>
            </a:r>
          </a:p>
          <a:p>
            <a:pPr eaLnBrk="1" latinLnBrk="0" hangingPunct="1">
              <a:lnSpc>
                <a:spcPct val="117000"/>
              </a:lnSpc>
              <a:spcBef>
                <a:spcPts val="1200"/>
              </a:spcBef>
            </a:pPr>
            <a:r>
              <a:rPr lang="zh-CN" altLang="en-US" sz="2740" dirty="0">
                <a:solidFill>
                  <a:schemeClr val="hlink"/>
                </a:solidFill>
                <a:sym typeface="+mn-ea"/>
              </a:rPr>
              <a:t>问题</a:t>
            </a:r>
            <a:endParaRPr lang="zh-CN" altLang="en-US" sz="2740" dirty="0">
              <a:solidFill>
                <a:schemeClr val="hlink"/>
              </a:solidFill>
            </a:endParaRPr>
          </a:p>
          <a:p>
            <a:pPr lvl="1" eaLnBrk="1" latinLnBrk="0" hangingPunct="1">
              <a:lnSpc>
                <a:spcPct val="117000"/>
              </a:lnSpc>
              <a:spcBef>
                <a:spcPts val="600"/>
              </a:spcBef>
            </a:pPr>
            <a:r>
              <a:rPr lang="zh-CN" altLang="en-US" sz="2740" dirty="0">
                <a:sym typeface="+mn-ea"/>
              </a:rPr>
              <a:t>当基数</a:t>
            </a:r>
            <a:r>
              <a:rPr lang="en-US" altLang="zh-CN" sz="2740" dirty="0">
                <a:sym typeface="+mn-ea"/>
              </a:rPr>
              <a:t>BASE</a:t>
            </a:r>
            <a:r>
              <a:rPr lang="zh-CN" altLang="en-US" sz="2740" dirty="0">
                <a:sym typeface="+mn-ea"/>
              </a:rPr>
              <a:t>大于</a:t>
            </a:r>
            <a:r>
              <a:rPr lang="en-US" altLang="zh-CN" sz="2740" dirty="0">
                <a:sym typeface="+mn-ea"/>
              </a:rPr>
              <a:t>10</a:t>
            </a:r>
            <a:r>
              <a:rPr lang="zh-CN" altLang="en-US" sz="2740" dirty="0">
                <a:sym typeface="+mn-ea"/>
              </a:rPr>
              <a:t>，如：</a:t>
            </a:r>
            <a:r>
              <a:rPr lang="en-US" altLang="zh-CN" sz="2740" dirty="0">
                <a:sym typeface="+mn-ea"/>
              </a:rPr>
              <a:t>16</a:t>
            </a:r>
            <a:r>
              <a:rPr lang="zh-CN" altLang="en-US" sz="2740" dirty="0">
                <a:sym typeface="+mn-ea"/>
              </a:rPr>
              <a:t>，由于十六进制数的</a:t>
            </a:r>
            <a:r>
              <a:rPr lang="zh-CN" altLang="en-US" sz="2740" dirty="0">
                <a:solidFill>
                  <a:srgbClr val="FF0000"/>
                </a:solidFill>
                <a:sym typeface="+mn-ea"/>
              </a:rPr>
              <a:t>表示形式</a:t>
            </a:r>
            <a:r>
              <a:rPr lang="zh-CN" altLang="en-US" sz="2740" dirty="0">
                <a:sym typeface="+mn-ea"/>
              </a:rPr>
              <a:t>，如</a:t>
            </a:r>
            <a:r>
              <a:rPr lang="en-US" altLang="zh-CN" sz="2740" dirty="0">
                <a:sym typeface="+mn-ea"/>
              </a:rPr>
              <a:t>′a′</a:t>
            </a:r>
            <a:r>
              <a:rPr lang="zh-CN" altLang="en-US" sz="2740" dirty="0">
                <a:sym typeface="+mn-ea"/>
              </a:rPr>
              <a:t>和</a:t>
            </a:r>
            <a:r>
              <a:rPr lang="en-US" altLang="zh-CN" sz="2740" dirty="0">
                <a:sym typeface="+mn-ea"/>
              </a:rPr>
              <a:t>′A′</a:t>
            </a:r>
            <a:r>
              <a:rPr lang="zh-CN" altLang="en-US" sz="2740" dirty="0">
                <a:sym typeface="+mn-ea"/>
              </a:rPr>
              <a:t>，</a:t>
            </a:r>
            <a:r>
              <a:rPr lang="en-US" altLang="zh-CN" sz="2740" dirty="0">
                <a:sym typeface="+mn-ea"/>
              </a:rPr>
              <a:t>′b′</a:t>
            </a:r>
            <a:r>
              <a:rPr lang="zh-CN" altLang="en-US" sz="2740" dirty="0">
                <a:sym typeface="+mn-ea"/>
              </a:rPr>
              <a:t>和</a:t>
            </a:r>
            <a:r>
              <a:rPr lang="en-US" altLang="zh-CN" sz="2740" dirty="0">
                <a:sym typeface="+mn-ea"/>
              </a:rPr>
              <a:t>′B′</a:t>
            </a:r>
            <a:endParaRPr lang="en-US" altLang="zh-CN" sz="2740" dirty="0"/>
          </a:p>
          <a:p>
            <a:pPr lvl="1" eaLnBrk="1" latinLnBrk="0" hangingPunct="1">
              <a:lnSpc>
                <a:spcPct val="117000"/>
              </a:lnSpc>
              <a:spcBef>
                <a:spcPts val="600"/>
              </a:spcBef>
            </a:pPr>
            <a:r>
              <a:rPr lang="zh-CN" altLang="en-US" sz="2740" dirty="0">
                <a:sym typeface="+mn-ea"/>
              </a:rPr>
              <a:t>以及</a:t>
            </a:r>
            <a:r>
              <a:rPr lang="en-US" altLang="zh-CN" sz="2740" dirty="0">
                <a:sym typeface="+mn-ea"/>
              </a:rPr>
              <a:t> 0</a:t>
            </a:r>
            <a:r>
              <a:rPr lang="zh-CN" altLang="en-US" sz="2740" dirty="0">
                <a:sym typeface="+mn-ea"/>
              </a:rPr>
              <a:t>到</a:t>
            </a:r>
            <a:r>
              <a:rPr lang="en-US" altLang="zh-CN" sz="2740" dirty="0">
                <a:sym typeface="+mn-ea"/>
              </a:rPr>
              <a:t>f</a:t>
            </a:r>
            <a:r>
              <a:rPr lang="zh-CN" altLang="en-US" sz="2740" dirty="0">
                <a:sym typeface="+mn-ea"/>
              </a:rPr>
              <a:t>或</a:t>
            </a:r>
            <a:r>
              <a:rPr lang="en-US" altLang="zh-CN" sz="2740" dirty="0">
                <a:sym typeface="+mn-ea"/>
              </a:rPr>
              <a:t>F</a:t>
            </a:r>
            <a:r>
              <a:rPr lang="zh-CN" altLang="en-US" sz="2740" dirty="0">
                <a:sym typeface="+mn-ea"/>
              </a:rPr>
              <a:t>在</a:t>
            </a:r>
            <a:r>
              <a:rPr lang="en-US" altLang="zh-CN" sz="2740" dirty="0">
                <a:sym typeface="+mn-ea"/>
              </a:rPr>
              <a:t>ASCII</a:t>
            </a:r>
            <a:r>
              <a:rPr lang="zh-CN" altLang="en-US" sz="2740" dirty="0">
                <a:sym typeface="+mn-ea"/>
              </a:rPr>
              <a:t>码表的</a:t>
            </a:r>
            <a:r>
              <a:rPr lang="zh-CN" altLang="en-US" sz="2740" dirty="0">
                <a:solidFill>
                  <a:srgbClr val="FF0000"/>
                </a:solidFill>
                <a:sym typeface="+mn-ea"/>
              </a:rPr>
              <a:t>编码不连续性</a:t>
            </a:r>
            <a:endParaRPr lang="zh-CN" altLang="en-US" sz="2740" dirty="0"/>
          </a:p>
          <a:p>
            <a:pPr marL="457200" lvl="1" indent="0" eaLnBrk="1" latinLnBrk="0" hangingPunct="1">
              <a:lnSpc>
                <a:spcPct val="117000"/>
              </a:lnSpc>
              <a:spcBef>
                <a:spcPts val="600"/>
              </a:spcBef>
              <a:buNone/>
            </a:pPr>
            <a:r>
              <a:rPr lang="zh-CN" altLang="en-US" sz="2740" dirty="0">
                <a:sym typeface="+mn-ea"/>
              </a:rPr>
              <a:t>因此在转换中需要进行分别处理</a:t>
            </a:r>
            <a:endParaRPr lang="zh-CN" altLang="en-US" sz="2740" dirty="0"/>
          </a:p>
        </p:txBody>
      </p:sp>
      <p:sp>
        <p:nvSpPr>
          <p:cNvPr id="14541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67E3566-AFA5-4CEC-8849-ED7B006DE631}" type="slidenum">
              <a:rPr altLang="en-US" smtClean="0">
                <a:latin typeface="Arial" panose="020B0604020202020204" pitchFamily="34" charset="0"/>
              </a:rPr>
              <a:t>110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8130" y="386080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2400" b="1" dirty="0">
                <a:solidFill>
                  <a:schemeClr val="tx2"/>
                </a:solidFill>
                <a:highlight>
                  <a:srgbClr val="FFFF00"/>
                </a:highlight>
                <a:cs typeface="Arial" panose="020B0604020202020204" pitchFamily="34" charset="0"/>
                <a:sym typeface="+mn-ea"/>
              </a:rPr>
              <a:t>num=num*BASE +s[j]-′0′;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3729"/>
          <p:cNvSpPr>
            <a:spLocks noChangeArrowheads="1"/>
          </p:cNvSpPr>
          <p:nvPr/>
        </p:nvSpPr>
        <p:spPr bwMode="auto">
          <a:xfrm>
            <a:off x="109855" y="116205"/>
            <a:ext cx="8827770" cy="62401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800" rIns="0" bIns="10800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latinLnBrk="0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htoi(char s[])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j=0,num=0;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if(s[j]==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&amp;&amp; (s[j+1]==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 s[j+1]==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))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/*跳过前缀*/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j+=2;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else     return-1;    /*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不是十六进制数字串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*/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for(;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s[j]!=′\0′;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j++){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if(s[j]&gt;=‘0’  &amp;&amp; s[j]&lt;=‘9’) num=num*16+</a:t>
            </a:r>
            <a:r>
              <a:rPr lang="pt-BR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s[j]-’0’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	if(s[j]&gt;=‘a’  &amp;&amp; s[j]&lt;=‘f’)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num=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if(s[j]&gt;=‘A’  &amp;&amp; s[j]&lt;=‘F’)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num=</a:t>
            </a:r>
            <a:endParaRPr lang="pt-BR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return num;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/  不能处理前导空白符和符号位 ，如何改进？ 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"     0XBE"   ，  "     -0XBE"  </a:t>
            </a:r>
          </a:p>
        </p:txBody>
      </p:sp>
      <p:sp>
        <p:nvSpPr>
          <p:cNvPr id="14643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F6819A89-3A50-44E6-96A3-6313213DC0C3}" type="slidenum">
              <a:rPr altLang="en-US" smtClean="0">
                <a:latin typeface="Arial" panose="020B0604020202020204" pitchFamily="34" charset="0"/>
              </a:rPr>
              <a:t>111</a:t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733251" y="1772816"/>
            <a:ext cx="15684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51730" y="116205"/>
            <a:ext cx="41922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2400" b="1" dirty="0">
                <a:solidFill>
                  <a:schemeClr val="tx2"/>
                </a:solidFill>
                <a:highlight>
                  <a:srgbClr val="FFFF00"/>
                </a:highlight>
                <a:cs typeface="Arial" panose="020B0604020202020204" pitchFamily="34" charset="0"/>
                <a:sym typeface="+mn-ea"/>
              </a:rPr>
              <a:t>num=num*BASE +s[j]-′0′;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53990" y="3573145"/>
            <a:ext cx="2961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num*16+</a:t>
            </a:r>
            <a:r>
              <a:rPr lang="pt-BR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s[j]-’a’+10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270" y="4033520"/>
            <a:ext cx="2959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num*16+</a:t>
            </a:r>
            <a:r>
              <a:rPr lang="pt-BR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s[j]-’A’+10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3110" y="120650"/>
            <a:ext cx="1344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9626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练习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39626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6" y="962786"/>
            <a:ext cx="4054625" cy="1097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4" y="2198373"/>
            <a:ext cx="8181535" cy="10976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32" y="4903468"/>
            <a:ext cx="6276216" cy="1386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1" y="3476623"/>
            <a:ext cx="8296898" cy="1221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34477" y="147052"/>
            <a:ext cx="684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二维字符数组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995553"/>
            <a:ext cx="8505825" cy="1428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" y="2565513"/>
            <a:ext cx="6972300" cy="1876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" y="4606136"/>
            <a:ext cx="8764143" cy="9852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" y="5580603"/>
            <a:ext cx="8928975" cy="551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标题 81921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/>
              <a:t>二维字符数组的使用 </a:t>
            </a:r>
          </a:p>
        </p:txBody>
      </p:sp>
      <p:sp>
        <p:nvSpPr>
          <p:cNvPr id="81923" name="内容占位符 81922"/>
          <p:cNvSpPr>
            <a:spLocks noGrp="1" noChangeArrowheads="1"/>
          </p:cNvSpPr>
          <p:nvPr>
            <p:ph idx="1"/>
          </p:nvPr>
        </p:nvSpPr>
        <p:spPr>
          <a:xfrm>
            <a:off x="149225" y="1196975"/>
            <a:ext cx="8959850" cy="5762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char devices[ ][10]={"hard disk", "CRT", "keyboard"};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</p:txBody>
      </p:sp>
      <p:sp>
        <p:nvSpPr>
          <p:cNvPr id="81924" name="矩形 81923"/>
          <p:cNvSpPr>
            <a:spLocks noChangeArrowheads="1"/>
          </p:cNvSpPr>
          <p:nvPr/>
        </p:nvSpPr>
        <p:spPr bwMode="auto">
          <a:xfrm>
            <a:off x="179388" y="3295650"/>
            <a:ext cx="87852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可以引用单个字符元素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0" hangingPunct="0">
              <a:spcBef>
                <a:spcPts val="1000"/>
              </a:spcBef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2"/>
                </a:solidFill>
              </a:rPr>
              <a:t>devices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[2][3]   值为  ‘b’</a:t>
            </a:r>
          </a:p>
          <a:p>
            <a:pPr eaLnBrk="0" hangingPunct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hlink"/>
                </a:solidFill>
              </a:rPr>
              <a:t>可以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引用字符串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eaLnBrk="0" hangingPunct="0">
              <a:spcBef>
                <a:spcPts val="1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 devices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[i]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2800" b="1">
                <a:solidFill>
                  <a:schemeClr val="tx2"/>
                </a:solidFill>
              </a:rPr>
              <a:t>devices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第i行字符串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的首地址</a:t>
            </a:r>
          </a:p>
          <a:p>
            <a:pPr lvl="2" eaLnBrk="0" hangingPunct="0">
              <a:spcBef>
                <a:spcPts val="1000"/>
              </a:spcBef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printf(“%s”,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devices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[1]);     /*  输出   CRT   */</a:t>
            </a:r>
          </a:p>
        </p:txBody>
      </p:sp>
      <p:grpSp>
        <p:nvGrpSpPr>
          <p:cNvPr id="81925" name="组合 81924"/>
          <p:cNvGrpSpPr/>
          <p:nvPr/>
        </p:nvGrpSpPr>
        <p:grpSpPr bwMode="auto">
          <a:xfrm>
            <a:off x="1504950" y="1784350"/>
            <a:ext cx="6480175" cy="1295400"/>
            <a:chOff x="0" y="0"/>
            <a:chExt cx="4082" cy="816"/>
          </a:xfrm>
        </p:grpSpPr>
        <p:sp>
          <p:nvSpPr>
            <p:cNvPr id="148485" name="矩形 81925"/>
            <p:cNvSpPr>
              <a:spLocks noChangeArrowheads="1"/>
            </p:cNvSpPr>
            <p:nvPr/>
          </p:nvSpPr>
          <p:spPr bwMode="auto">
            <a:xfrm>
              <a:off x="0" y="0"/>
              <a:ext cx="408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altLang="zh-CN" sz="2400">
                  <a:latin typeface="Times New Roman" panose="02020603050405020304" pitchFamily="18" charset="0"/>
                </a:rPr>
                <a:t>  h     a      r     d             d     i      s     k     \0</a:t>
              </a: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  C    R     T    \0</a:t>
              </a:r>
            </a:p>
            <a:p>
              <a:r>
                <a:rPr lang="en-US" altLang="zh-CN" sz="2400">
                  <a:latin typeface="Times New Roman" panose="02020603050405020304" pitchFamily="18" charset="0"/>
                </a:rPr>
                <a:t>  k     e      y     b    o      a     r      d     \0</a:t>
              </a:r>
            </a:p>
          </p:txBody>
        </p:sp>
        <p:sp>
          <p:nvSpPr>
            <p:cNvPr id="148486" name="直接连接符 81926"/>
            <p:cNvSpPr>
              <a:spLocks noChangeShapeType="1"/>
            </p:cNvSpPr>
            <p:nvPr/>
          </p:nvSpPr>
          <p:spPr bwMode="auto">
            <a:xfrm>
              <a:off x="0" y="528"/>
              <a:ext cx="408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7" name="直接连接符 81927"/>
            <p:cNvSpPr>
              <a:spLocks noChangeShapeType="1"/>
            </p:cNvSpPr>
            <p:nvPr/>
          </p:nvSpPr>
          <p:spPr bwMode="auto">
            <a:xfrm flipV="1">
              <a:off x="0" y="272"/>
              <a:ext cx="4082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8" name="直接连接符 81928"/>
            <p:cNvSpPr>
              <a:spLocks noChangeShapeType="1"/>
            </p:cNvSpPr>
            <p:nvPr/>
          </p:nvSpPr>
          <p:spPr bwMode="auto">
            <a:xfrm>
              <a:off x="384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9" name="直接连接符 81929"/>
            <p:cNvSpPr>
              <a:spLocks noChangeShapeType="1"/>
            </p:cNvSpPr>
            <p:nvPr/>
          </p:nvSpPr>
          <p:spPr bwMode="auto">
            <a:xfrm>
              <a:off x="720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0" name="直接连接符 81930"/>
            <p:cNvSpPr>
              <a:spLocks noChangeShapeType="1"/>
            </p:cNvSpPr>
            <p:nvPr/>
          </p:nvSpPr>
          <p:spPr bwMode="auto">
            <a:xfrm>
              <a:off x="1056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1" name="直接连接符 81931"/>
            <p:cNvSpPr>
              <a:spLocks noChangeShapeType="1"/>
            </p:cNvSpPr>
            <p:nvPr/>
          </p:nvSpPr>
          <p:spPr bwMode="auto">
            <a:xfrm>
              <a:off x="1392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2" name="直接连接符 81932"/>
            <p:cNvSpPr>
              <a:spLocks noChangeShapeType="1"/>
            </p:cNvSpPr>
            <p:nvPr/>
          </p:nvSpPr>
          <p:spPr bwMode="auto">
            <a:xfrm>
              <a:off x="1728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3" name="直接连接符 81933"/>
            <p:cNvSpPr>
              <a:spLocks noChangeShapeType="1"/>
            </p:cNvSpPr>
            <p:nvPr/>
          </p:nvSpPr>
          <p:spPr bwMode="auto">
            <a:xfrm>
              <a:off x="2064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4" name="直接连接符 81934"/>
            <p:cNvSpPr>
              <a:spLocks noChangeShapeType="1"/>
            </p:cNvSpPr>
            <p:nvPr/>
          </p:nvSpPr>
          <p:spPr bwMode="auto">
            <a:xfrm>
              <a:off x="2767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5" name="直接连接符 81935"/>
            <p:cNvSpPr>
              <a:spLocks noChangeShapeType="1"/>
            </p:cNvSpPr>
            <p:nvPr/>
          </p:nvSpPr>
          <p:spPr bwMode="auto">
            <a:xfrm>
              <a:off x="3130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6" name="直接连接符 81936"/>
            <p:cNvSpPr>
              <a:spLocks noChangeShapeType="1"/>
            </p:cNvSpPr>
            <p:nvPr/>
          </p:nvSpPr>
          <p:spPr bwMode="auto">
            <a:xfrm>
              <a:off x="3447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7" name="直接连接符 81937"/>
            <p:cNvSpPr>
              <a:spLocks noChangeShapeType="1"/>
            </p:cNvSpPr>
            <p:nvPr/>
          </p:nvSpPr>
          <p:spPr bwMode="auto">
            <a:xfrm>
              <a:off x="3765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8" name="直接连接符 81938"/>
            <p:cNvSpPr>
              <a:spLocks noChangeShapeType="1"/>
            </p:cNvSpPr>
            <p:nvPr/>
          </p:nvSpPr>
          <p:spPr bwMode="auto">
            <a:xfrm>
              <a:off x="2404" y="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50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39611E1A-9065-40D6-B073-8D58EADE1C65}" type="slidenum">
              <a:rPr altLang="en-US" smtClean="0">
                <a:latin typeface="Arial" panose="020B0604020202020204" pitchFamily="34" charset="0"/>
              </a:rPr>
              <a:t>114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8502" name="文本框 1"/>
          <p:cNvSpPr txBox="1">
            <a:spLocks noChangeArrowheads="1"/>
          </p:cNvSpPr>
          <p:nvPr/>
        </p:nvSpPr>
        <p:spPr bwMode="auto">
          <a:xfrm>
            <a:off x="6975475" y="1701800"/>
            <a:ext cx="1557338" cy="1752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标题 82945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695325"/>
          </a:xfrm>
        </p:spPr>
        <p:txBody>
          <a:bodyPr/>
          <a:lstStyle/>
          <a:p>
            <a:r>
              <a:rPr lang="en-US" altLang="zh-CN" sz="3600"/>
              <a:t>  </a:t>
            </a:r>
            <a:r>
              <a:rPr lang="zh-CN" altLang="en-US" sz="3600"/>
              <a:t>字符串数组的输入输出操作 </a:t>
            </a:r>
          </a:p>
        </p:txBody>
      </p:sp>
      <p:sp>
        <p:nvSpPr>
          <p:cNvPr id="82947" name="矩形 82946"/>
          <p:cNvSpPr>
            <a:spLocks noChangeArrowheads="1"/>
          </p:cNvSpPr>
          <p:nvPr/>
        </p:nvSpPr>
        <p:spPr bwMode="auto">
          <a:xfrm>
            <a:off x="436563" y="982028"/>
            <a:ext cx="831215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main(void)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int i;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char devices[ ][1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]={"hard disk", "CRT", "keyboard"};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devices[0][0]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'H'; 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/* "hard disk"变为"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ard disk"*/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devices[2][0]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'K'; 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/* "keyboard "变为"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eyboard "*/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for(i=0;i&lt;3;i++)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   printf("%s\n", 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&amp;devices[i][0]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 /*  同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devices[i]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*/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scanf("%s",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devices[1]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   /*  同 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&amp;devices[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][0]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*/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for(i=0;i&lt;3;i++)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   printf("%s\n", 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devices[i]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</a:p>
          <a:p>
            <a:pPr eaLnBrk="1" latinLnBrk="0" hangingPunct="1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4950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3CD54D84-0597-47F0-81A3-448A859C6105}" type="slidenum">
              <a:rPr altLang="en-US" smtClean="0">
                <a:latin typeface="Arial" panose="020B0604020202020204" pitchFamily="34" charset="0"/>
              </a:rPr>
              <a:t>115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82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7" name="矩形 6"/>
          <p:cNvSpPr/>
          <p:nvPr/>
        </p:nvSpPr>
        <p:spPr>
          <a:xfrm>
            <a:off x="588645" y="869315"/>
            <a:ext cx="7936230" cy="43357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本章要掌握的内容有：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数组的概念；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一维数组、二维数组的定义和应用；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字符串的表示方法、常用字符串处理函数的编写与调用；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数组在函数中的传递方式；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选择排序、冒泡排序、二分查找的思想和算法；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9457"/>
          <p:cNvSpPr>
            <a:spLocks noGrp="1" noChangeArrowheads="1"/>
          </p:cNvSpPr>
          <p:nvPr>
            <p:ph type="title"/>
          </p:nvPr>
        </p:nvSpPr>
        <p:spPr>
          <a:xfrm>
            <a:off x="684213" y="241300"/>
            <a:ext cx="7793037" cy="571500"/>
          </a:xfrm>
        </p:spPr>
        <p:txBody>
          <a:bodyPr/>
          <a:lstStyle/>
          <a:p>
            <a:r>
              <a:rPr lang="zh-CN" altLang="en-US" sz="3600"/>
              <a:t>一维数组的初始化</a:t>
            </a:r>
          </a:p>
        </p:txBody>
      </p:sp>
      <p:sp>
        <p:nvSpPr>
          <p:cNvPr id="80898" name="内容占位符 19458"/>
          <p:cNvSpPr>
            <a:spLocks noGrp="1" noChangeArrowheads="1"/>
          </p:cNvSpPr>
          <p:nvPr>
            <p:ph idx="1"/>
          </p:nvPr>
        </p:nvSpPr>
        <p:spPr>
          <a:xfrm>
            <a:off x="156032" y="1124744"/>
            <a:ext cx="8780462" cy="5715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[</a:t>
            </a:r>
            <a:r>
              <a:rPr lang="zh-CN" altLang="en-US" sz="2400" dirty="0">
                <a:solidFill>
                  <a:srgbClr val="0070C0"/>
                </a:solidFill>
              </a:rPr>
              <a:t>存储类型</a:t>
            </a:r>
            <a:r>
              <a:rPr lang="en-US" altLang="zh-CN" sz="2400" dirty="0">
                <a:solidFill>
                  <a:srgbClr val="0070C0"/>
                </a:solidFill>
              </a:rPr>
              <a:t>]</a:t>
            </a:r>
            <a:r>
              <a:rPr lang="zh-CN" altLang="en-US" sz="2400" dirty="0">
                <a:solidFill>
                  <a:srgbClr val="0070C0"/>
                </a:solidFill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zh-CN" altLang="en-US" sz="2400" dirty="0">
                <a:solidFill>
                  <a:schemeClr val="hlink"/>
                </a:solidFill>
              </a:rPr>
              <a:t>类型  数组名[常量表达式]={初值}；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8090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6B553AA-1007-4470-BB4C-465FFED8099E}" type="slidenum">
              <a:rPr altLang="en-US" smtClean="0">
                <a:latin typeface="Arial" panose="020B0604020202020204" pitchFamily="34" charset="0"/>
              </a:rPr>
              <a:t>12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881" y="2072974"/>
            <a:ext cx="5854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初始化方式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8" name="矩形 7"/>
          <p:cNvSpPr/>
          <p:nvPr/>
        </p:nvSpPr>
        <p:spPr>
          <a:xfrm>
            <a:off x="684213" y="4587610"/>
            <a:ext cx="8120168" cy="17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对部分元素赋初值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（即，初值个数少于数组长度）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b[20]={1,2,3,4,5};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数组长度不能省掉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个下标变量赋值，后面元素都为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b[0]=1;b[1]=2;b[2]=3;b[3]=4;b[4]=5; b[5]=b[6]=…=b[19]=0 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2534639"/>
            <a:ext cx="7283399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对全部元素赋初值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（即，初值的个数与数组长度相等）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 x[5]={2,4,6,8,10};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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x[ ]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2,4,6,8,10};  </a:t>
            </a:r>
            <a:r>
              <a:rPr lang="en-US" altLang="zh-CN" sz="2000" b="1" dirty="0"/>
              <a:t>/*</a:t>
            </a:r>
            <a:r>
              <a:rPr lang="zh-CN" altLang="en-US" sz="2000" b="1" dirty="0">
                <a:solidFill>
                  <a:srgbClr val="FF0000"/>
                </a:solidFill>
              </a:rPr>
              <a:t>数组长度由初值个数确定</a:t>
            </a:r>
            <a:r>
              <a:rPr lang="zh-CN" altLang="en-US" sz="2000" b="1" dirty="0"/>
              <a:t>*</a:t>
            </a:r>
            <a:r>
              <a:rPr lang="en-US" altLang="zh-CN" sz="2000" b="1" dirty="0"/>
              <a:t>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  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[0]=2; x[1]=4; x[2]=6; x[3]=8; x[4]=10;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2381" y="1611309"/>
            <a:ext cx="4572000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1800" b="1" dirty="0">
                <a:solidFill>
                  <a:srgbClr val="008100"/>
                </a:solidFill>
                <a:latin typeface="Tahoma-Bold"/>
              </a:rPr>
              <a:t>{</a:t>
            </a:r>
            <a:r>
              <a:rPr lang="zh-CN" altLang="en-US" sz="1800" b="1" dirty="0">
                <a:solidFill>
                  <a:srgbClr val="FF00FF"/>
                </a:solidFill>
                <a:latin typeface="宋体" panose="02010600030101010101" pitchFamily="2" charset="-122"/>
              </a:rPr>
              <a:t>初值表</a:t>
            </a:r>
            <a:r>
              <a:rPr lang="en-US" altLang="zh-CN" sz="1800" b="1" dirty="0">
                <a:solidFill>
                  <a:srgbClr val="008100"/>
                </a:solidFill>
                <a:latin typeface="Tahoma-Bold"/>
              </a:rPr>
              <a:t>}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缺省，数组元素的初值取决于</a:t>
            </a:r>
            <a:r>
              <a:rPr lang="zh-CN" altLang="en-US" sz="1800" b="1" dirty="0">
                <a:solidFill>
                  <a:srgbClr val="FF00FF"/>
                </a:solidFill>
                <a:latin typeface="宋体" panose="02010600030101010101" pitchFamily="2" charset="-122"/>
              </a:rPr>
              <a:t>存储类型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：外部数组和静态数组之初值为</a:t>
            </a:r>
            <a:r>
              <a:rPr lang="en-US" altLang="zh-CN" sz="1800" b="1" dirty="0">
                <a:solidFill>
                  <a:srgbClr val="FF0000"/>
                </a:solidFill>
                <a:latin typeface="Tahoma-Bold"/>
              </a:rPr>
              <a:t>0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，局部之初值为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</a:rPr>
              <a:t>随机值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即不确定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lang="zh-CN" altLang="en-US" sz="1800" b="1" dirty="0"/>
          </a:p>
        </p:txBody>
      </p:sp>
      <p:sp>
        <p:nvSpPr>
          <p:cNvPr id="11" name="矩形 10"/>
          <p:cNvSpPr/>
          <p:nvPr/>
        </p:nvSpPr>
        <p:spPr>
          <a:xfrm>
            <a:off x="4977364" y="5039419"/>
            <a:ext cx="22078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c</a:t>
            </a:r>
            <a:r>
              <a:rPr lang="en-US" altLang="zh-CN" sz="2000" b="1" dirty="0">
                <a:solidFill>
                  <a:srgbClr val="0070C0"/>
                </a:solidFill>
                <a:latin typeface="Tahoma-Bold"/>
              </a:rPr>
              <a:t>[5]={ , ,3, ,5};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24328" y="496765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一维数组的初始化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1" y="1107566"/>
            <a:ext cx="3856730" cy="584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9" y="2051736"/>
            <a:ext cx="3736658" cy="14946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89" y="4019168"/>
            <a:ext cx="4957497" cy="10527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55" y="1692341"/>
            <a:ext cx="3396640" cy="1583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数组的运算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733" y="1515908"/>
            <a:ext cx="5689600" cy="173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int x[3]={1,2,3}, y[3]={4,5,6}, z[3] , k=1;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z[0] = x[0] + y[0];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z[1] = x[0] + y[3];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z[k] = ++x[0] + --y[k++]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z[1] = x[0] + y[</a:t>
            </a:r>
            <a:r>
              <a:rPr kumimoji="0" lang="es-E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x[1]</a:t>
            </a:r>
            <a:r>
              <a:rPr kumimoji="0" lang="es-E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Arial" panose="020B0604020202020204" pitchFamily="34" charset="0"/>
              </a:rPr>
              <a:t>];   </a:t>
            </a:r>
            <a:r>
              <a:rPr kumimoji="0" lang="es-E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/* </a:t>
            </a:r>
            <a:r>
              <a:rPr kumimoji="0" lang="zh-CN" alt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等价于</a:t>
            </a:r>
            <a:r>
              <a:rPr kumimoji="0" lang="es-E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z[1]= x[0]+y[2]; */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816834"/>
            <a:ext cx="4597400" cy="7390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4097020"/>
            <a:ext cx="591820" cy="431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78" y="4620552"/>
            <a:ext cx="3479800" cy="7271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555" y="5010127"/>
            <a:ext cx="3619501" cy="3471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295" y="4974590"/>
            <a:ext cx="401320" cy="4273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02" y="1014480"/>
            <a:ext cx="5120756" cy="4057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7060" y="5377180"/>
            <a:ext cx="4386580" cy="8477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0002" y="3337339"/>
            <a:ext cx="6554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语言没有提供数组整体的赋值，需要程序员自己实现。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739" y="5412371"/>
            <a:ext cx="2878264" cy="38963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55" y="5412105"/>
            <a:ext cx="616585" cy="448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984" y="5911773"/>
            <a:ext cx="3835502" cy="76218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60" y="6281420"/>
            <a:ext cx="580390" cy="422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47110" y="4580890"/>
            <a:ext cx="5615305" cy="3683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/>
            <a:r>
              <a:rPr lang="en-US" altLang="zh-CN" sz="1800" b="1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void *</a:t>
            </a:r>
            <a:r>
              <a:rPr lang="en-US" altLang="zh-CN" sz="1800" b="1" i="0">
                <a:solidFill>
                  <a:srgbClr val="F73131"/>
                </a:solidFill>
                <a:latin typeface="Arial" panose="020B0604020202020204"/>
                <a:ea typeface="Arial" panose="020B0604020202020204"/>
              </a:rPr>
              <a:t>memcpy</a:t>
            </a:r>
            <a:r>
              <a:rPr lang="en-US" altLang="zh-CN" sz="1800" b="1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(void *dest, void *src, size_t count);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6" grpId="0"/>
      <p:bldP spid="2" grpId="0" bldLvl="0" animBg="1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15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6" y="1051257"/>
            <a:ext cx="8286750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8" y="2037179"/>
            <a:ext cx="7777163" cy="44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16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711325"/>
            <a:ext cx="7267575" cy="1362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5226721"/>
            <a:ext cx="6915150" cy="134302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14325" y="865187"/>
            <a:ext cx="2647950" cy="5992813"/>
            <a:chOff x="314325" y="865187"/>
            <a:chExt cx="2647950" cy="599281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325" y="865187"/>
              <a:ext cx="2647950" cy="80962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950" y="6543675"/>
              <a:ext cx="257175" cy="31432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2" y="3144379"/>
            <a:ext cx="79152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17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4261855" y="2493196"/>
            <a:ext cx="3463529" cy="2564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45/2=22            余数=1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22/2=11            余数=0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11/2=5              余数=1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5/2=2                余数=1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2/2=1                余数=0</a:t>
            </a:r>
          </a:p>
          <a:p>
            <a:pPr marL="0" marR="0" lvl="0" indent="0" algn="l" defTabSz="4572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1/2=0                余数=1</a:t>
            </a:r>
          </a:p>
        </p:txBody>
      </p:sp>
      <p:sp>
        <p:nvSpPr>
          <p:cNvPr id="9" name="AutoShape 4"/>
          <p:cNvSpPr/>
          <p:nvPr/>
        </p:nvSpPr>
        <p:spPr>
          <a:xfrm>
            <a:off x="8100060" y="2483485"/>
            <a:ext cx="287655" cy="2463800"/>
          </a:xfrm>
          <a:prstGeom prst="upArrow">
            <a:avLst>
              <a:gd name="adj1" fmla="val 50000"/>
              <a:gd name="adj2" fmla="val 276475"/>
            </a:avLst>
          </a:prstGeom>
          <a:solidFill>
            <a:srgbClr val="CC3300"/>
          </a:solidFill>
          <a:ln w="9525">
            <a:noFill/>
          </a:ln>
        </p:spPr>
        <p:txBody>
          <a:bodyPr vert="eaVert" wrap="square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997417" y="2564646"/>
            <a:ext cx="2343150" cy="1638300"/>
          </a:xfrm>
          <a:prstGeom prst="rect">
            <a:avLst/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just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不断地除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，求其余数，直到被除数为0，最后余数倒序排列。</a:t>
            </a:r>
          </a:p>
        </p:txBody>
      </p:sp>
      <p:sp>
        <p:nvSpPr>
          <p:cNvPr id="11" name="Text Box 2"/>
          <p:cNvSpPr txBox="1"/>
          <p:nvPr/>
        </p:nvSpPr>
        <p:spPr>
          <a:xfrm>
            <a:off x="565150" y="1050925"/>
            <a:ext cx="7843520" cy="421005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输入一个十进制数，输出它对应的二（八）进制数。</a:t>
            </a:r>
          </a:p>
        </p:txBody>
      </p:sp>
      <p:sp>
        <p:nvSpPr>
          <p:cNvPr id="12" name="Text Box 2"/>
          <p:cNvSpPr txBox="1"/>
          <p:nvPr/>
        </p:nvSpPr>
        <p:spPr>
          <a:xfrm>
            <a:off x="4261855" y="1749202"/>
            <a:ext cx="3947021" cy="389474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十进制数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转二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进制数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方法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9970" y="2344420"/>
            <a:ext cx="628015" cy="2753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0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1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2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3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4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5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r</a:t>
            </a:r>
            <a:r>
              <a:rPr lang="en-US" altLang="zh-CN" sz="2400" b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6</a:t>
            </a:r>
          </a:p>
        </p:txBody>
      </p:sp>
      <p:sp>
        <p:nvSpPr>
          <p:cNvPr id="3" name="Text Box 5"/>
          <p:cNvSpPr txBox="1"/>
          <p:nvPr/>
        </p:nvSpPr>
        <p:spPr>
          <a:xfrm>
            <a:off x="997417" y="4433451"/>
            <a:ext cx="2343150" cy="1738630"/>
          </a:xfrm>
          <a:prstGeom prst="rect">
            <a:avLst/>
          </a:prstGeom>
          <a:noFill/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just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while(x){</a:t>
            </a:r>
          </a:p>
          <a:p>
            <a:pPr marL="0" marR="0" lvl="0" indent="0" algn="just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r</a:t>
            </a:r>
            <a:r>
              <a:rPr lang="en-US" altLang="zh-CN" sz="2800" b="1" baseline="-250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i</a:t>
            </a:r>
            <a:r>
              <a:rPr lang="en-US" sz="28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←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x%2 </a:t>
            </a:r>
          </a:p>
          <a:p>
            <a:pPr marL="0" marR="0" lvl="0" indent="0" algn="just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x←x/2</a:t>
            </a:r>
          </a:p>
          <a:p>
            <a:pPr marL="0" marR="0" lvl="0" indent="0" algn="just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  <p:bldP spid="10" grpId="0" bldLvl="0" animBg="1"/>
      <p:bldP spid="2" grpId="0"/>
      <p:bldP spid="2" grpId="1"/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18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565149" y="1050892"/>
            <a:ext cx="7139763" cy="389474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输入一个十进制数，输出它对应的八进制数。</a:t>
            </a:r>
          </a:p>
        </p:txBody>
      </p:sp>
      <p:sp>
        <p:nvSpPr>
          <p:cNvPr id="13" name="Text Box 2"/>
          <p:cNvSpPr txBox="1"/>
          <p:nvPr/>
        </p:nvSpPr>
        <p:spPr>
          <a:xfrm>
            <a:off x="969187" y="1484784"/>
            <a:ext cx="3393495" cy="529145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defTabSz="45720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include&lt;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stdio.h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&gt;</a:t>
            </a:r>
            <a:endParaRPr lang="zh-CN" altLang="zh-CN" sz="24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main(void)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    int x , i, n 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int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[100];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(“%d”, &amp;x);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__________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while(x)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 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3"/>
          <p:cNvSpPr txBox="1"/>
          <p:nvPr/>
        </p:nvSpPr>
        <p:spPr>
          <a:xfrm>
            <a:off x="4380092" y="1484784"/>
            <a:ext cx="3117850" cy="204787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for(i=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n-1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i&gt;=0;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i--)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(“%d”, 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[i]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lvl="0" indent="0" defTabSz="457200" eaLnBrk="1" hangingPunct="1">
              <a:lnSpc>
                <a:spcPct val="110000"/>
              </a:lnSpc>
              <a:buNone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lang="en-US" altLang="zh-CN" sz="2100" b="1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printf</a:t>
            </a:r>
            <a:r>
              <a:rPr lang="en-US" altLang="zh-CN" sz="2100" b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(“\n”)</a:t>
            </a:r>
            <a:r>
              <a:rPr lang="zh-CN" altLang="zh-CN" sz="2100" b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;</a:t>
            </a:r>
            <a:endParaRPr lang="en-US" altLang="zh-CN" sz="2100" b="1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lvl="0" indent="0" defTabSz="457200" eaLnBrk="1" hangingPunct="1">
              <a:lnSpc>
                <a:spcPct val="110000"/>
              </a:lnSpc>
              <a:buNone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return 0;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5" name="AutoShape 4"/>
          <p:cNvSpPr/>
          <p:nvPr/>
        </p:nvSpPr>
        <p:spPr>
          <a:xfrm>
            <a:off x="3562582" y="3570642"/>
            <a:ext cx="1600200" cy="857250"/>
          </a:xfrm>
          <a:prstGeom prst="wedgeRoundRectCallout">
            <a:avLst>
              <a:gd name="adj1" fmla="val -74058"/>
              <a:gd name="adj2" fmla="val 56203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将余数依次存入数组中</a:t>
            </a:r>
          </a:p>
        </p:txBody>
      </p:sp>
      <p:sp>
        <p:nvSpPr>
          <p:cNvPr id="16" name="矩形 15"/>
          <p:cNvSpPr/>
          <p:nvPr/>
        </p:nvSpPr>
        <p:spPr>
          <a:xfrm>
            <a:off x="1541769" y="4565127"/>
            <a:ext cx="1655437" cy="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[i]=x%8;</a:t>
            </a:r>
          </a:p>
        </p:txBody>
      </p:sp>
      <p:sp>
        <p:nvSpPr>
          <p:cNvPr id="17" name="矩形 16"/>
          <p:cNvSpPr/>
          <p:nvPr/>
        </p:nvSpPr>
        <p:spPr>
          <a:xfrm>
            <a:off x="1541770" y="4951482"/>
            <a:ext cx="3179437" cy="465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x=x/8;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重新计算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80369" y="5399051"/>
            <a:ext cx="3763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i++;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统计数组元素个数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标注: 线形 18"/>
          <p:cNvSpPr/>
          <p:nvPr/>
        </p:nvSpPr>
        <p:spPr>
          <a:xfrm>
            <a:off x="7202777" y="1739253"/>
            <a:ext cx="1583745" cy="622667"/>
          </a:xfrm>
          <a:prstGeom prst="borderCallout1">
            <a:avLst>
              <a:gd name="adj1" fmla="val 3494"/>
              <a:gd name="adj2" fmla="val 1931"/>
              <a:gd name="adj3" fmla="val 3094"/>
              <a:gd name="adj4" fmla="val 4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逆序输出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数组中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的元素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49919" y="6199842"/>
            <a:ext cx="3763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数组实际元素个数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31640" y="6634924"/>
            <a:ext cx="34712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580369" y="5860716"/>
            <a:ext cx="34712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27480" y="3429000"/>
            <a:ext cx="13677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2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矩形 25602"/>
          <p:cNvSpPr>
            <a:spLocks noChangeArrowheads="1"/>
          </p:cNvSpPr>
          <p:nvPr/>
        </p:nvSpPr>
        <p:spPr bwMode="auto">
          <a:xfrm>
            <a:off x="381000" y="3573016"/>
            <a:ext cx="8382000" cy="2514600"/>
          </a:xfrm>
          <a:prstGeom prst="rect">
            <a:avLst/>
          </a:prstGeom>
          <a:solidFill>
            <a:srgbClr val="FFFFC1"/>
          </a:solidFill>
          <a:ln w="9525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5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19DA76-2348-499B-9B25-524F2CB7CE4A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19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2951" name="Rectangle 2"/>
          <p:cNvSpPr>
            <a:spLocks noGrp="1" noChangeArrowheads="1"/>
          </p:cNvSpPr>
          <p:nvPr>
            <p:ph idx="1"/>
          </p:nvPr>
        </p:nvSpPr>
        <p:spPr>
          <a:xfrm>
            <a:off x="3360578" y="1700808"/>
            <a:ext cx="4005262" cy="162560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变量的值（传值）</a:t>
            </a: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变量的地址值（传址）</a:t>
            </a:r>
          </a:p>
        </p:txBody>
      </p:sp>
      <p:sp>
        <p:nvSpPr>
          <p:cNvPr id="82952" name="Rectangle 2"/>
          <p:cNvSpPr>
            <a:spLocks noGrp="1" noChangeArrowheads="1"/>
          </p:cNvSpPr>
          <p:nvPr/>
        </p:nvSpPr>
        <p:spPr bwMode="auto">
          <a:xfrm>
            <a:off x="1043608" y="2299691"/>
            <a:ext cx="211665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两种传参方式</a:t>
            </a:r>
          </a:p>
        </p:txBody>
      </p:sp>
      <p:sp>
        <p:nvSpPr>
          <p:cNvPr id="82953" name="AutoShape 7"/>
          <p:cNvSpPr/>
          <p:nvPr/>
        </p:nvSpPr>
        <p:spPr bwMode="auto">
          <a:xfrm>
            <a:off x="2995453" y="2135783"/>
            <a:ext cx="312737" cy="776287"/>
          </a:xfrm>
          <a:prstGeom prst="leftBrace">
            <a:avLst>
              <a:gd name="adj1" fmla="val 6152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标题 24577"/>
          <p:cNvSpPr txBox="1">
            <a:spLocks noChangeArrowheads="1"/>
          </p:cNvSpPr>
          <p:nvPr/>
        </p:nvSpPr>
        <p:spPr bwMode="auto">
          <a:xfrm>
            <a:off x="827088" y="227013"/>
            <a:ext cx="7793037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sz="3600"/>
              <a:t>一维数组作为函数参数</a:t>
            </a:r>
            <a:endParaRPr lang="zh-CN" altLang="en-US" sz="3600" dirty="0"/>
          </a:p>
        </p:txBody>
      </p:sp>
      <p:sp>
        <p:nvSpPr>
          <p:cNvPr id="15" name="Text Box 2"/>
          <p:cNvSpPr txBox="1"/>
          <p:nvPr/>
        </p:nvSpPr>
        <p:spPr>
          <a:xfrm>
            <a:off x="696990" y="1180117"/>
            <a:ext cx="8034338" cy="389474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语言允许参数为数组类型，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数组类型参数属于传址方式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5005" y="3717290"/>
            <a:ext cx="779081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latinLnBrk="0" hangingPunct="1">
              <a:lnSpc>
                <a:spcPct val="120000"/>
              </a:lnSpc>
            </a:pP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用数组名作参数时，则为地址传送，即实参数组的首地址传递给形参数组首地址。所以,</a:t>
            </a:r>
            <a:r>
              <a:rPr lang="zh-CN" altLang="en-US" sz="28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实参、形参数组共享相同的内存单元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。相当于是</a:t>
            </a:r>
            <a:r>
              <a:rPr lang="zh-CN" altLang="en-US" sz="2800" b="1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值的双向传递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9218"/>
          <p:cNvSpPr>
            <a:spLocks noGrp="1" noChangeArrowheads="1"/>
          </p:cNvSpPr>
          <p:nvPr>
            <p:ph type="title"/>
          </p:nvPr>
        </p:nvSpPr>
        <p:spPr>
          <a:xfrm>
            <a:off x="684213" y="123825"/>
            <a:ext cx="7793037" cy="688975"/>
          </a:xfrm>
        </p:spPr>
        <p:txBody>
          <a:bodyPr/>
          <a:lstStyle/>
          <a:p>
            <a:r>
              <a:rPr lang="zh-CN" altLang="zh-CN" b="0"/>
              <a:t>主要内容</a:t>
            </a:r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137A787-A54B-4871-B9E4-7D33C6908932}" type="slidenum">
              <a:rPr altLang="en-US" smtClean="0">
                <a:latin typeface="Arial" panose="020B0604020202020204" pitchFamily="34" charset="0"/>
              </a:r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850" y="1447800"/>
            <a:ext cx="7353295" cy="48013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noProof="1"/>
          </a:p>
          <a:p>
            <a:pPr marL="571500" indent="-571500">
              <a:lnSpc>
                <a:spcPct val="130000"/>
              </a:lnSpc>
              <a:buFont typeface="Wingdings" panose="05000000000000000000" charset="0"/>
              <a:buChar char=""/>
              <a:defRPr/>
            </a:pPr>
            <a:r>
              <a:rPr lang="zh-CN" altLang="en-US" noProof="1">
                <a:sym typeface="+mn-ea"/>
              </a:rPr>
              <a:t>一维数组的声明、初始化与应用 </a:t>
            </a:r>
            <a:endParaRPr lang="en-US" altLang="zh-CN" noProof="1">
              <a:sym typeface="+mn-ea"/>
            </a:endParaRPr>
          </a:p>
          <a:p>
            <a:pPr marL="571500" indent="-571500">
              <a:lnSpc>
                <a:spcPct val="130000"/>
              </a:lnSpc>
              <a:buFont typeface="Wingdings" panose="05000000000000000000" charset="0"/>
              <a:buChar char=""/>
              <a:defRPr/>
            </a:pPr>
            <a:r>
              <a:rPr lang="zh-CN" altLang="en-US" noProof="1">
                <a:sym typeface="+mn-ea"/>
              </a:rPr>
              <a:t>二维数组的声明、初始化与应用 </a:t>
            </a:r>
            <a:endParaRPr lang="zh-CN" altLang="en-US" noProof="1"/>
          </a:p>
          <a:p>
            <a:pPr marL="571500" indent="-571500">
              <a:lnSpc>
                <a:spcPct val="130000"/>
              </a:lnSpc>
              <a:buFont typeface="Wingdings" panose="05000000000000000000" charset="0"/>
              <a:buChar char=""/>
              <a:defRPr/>
            </a:pPr>
            <a:r>
              <a:rPr lang="zh-CN" altLang="en-US" noProof="1">
                <a:sym typeface="+mn-ea"/>
              </a:rPr>
              <a:t>数组作为函数参数的使用 </a:t>
            </a:r>
            <a:endParaRPr lang="zh-CN" altLang="en-US" noProof="1"/>
          </a:p>
          <a:p>
            <a:pPr marL="571500" indent="-571500">
              <a:lnSpc>
                <a:spcPct val="130000"/>
              </a:lnSpc>
              <a:buFont typeface="Wingdings" panose="05000000000000000000" charset="0"/>
              <a:buChar char=""/>
              <a:defRPr/>
            </a:pPr>
            <a:r>
              <a:rPr lang="zh-CN" altLang="en-US" noProof="1">
                <a:sym typeface="+mn-ea"/>
              </a:rPr>
              <a:t>字符串数组与应用</a:t>
            </a:r>
            <a:endParaRPr lang="zh-CN" altLang="en-US" noProof="1"/>
          </a:p>
          <a:p>
            <a:pPr marL="571500" indent="-571500">
              <a:lnSpc>
                <a:spcPct val="130000"/>
              </a:lnSpc>
              <a:buFont typeface="Wingdings" panose="05000000000000000000" charset="0"/>
              <a:buChar char=""/>
              <a:defRPr/>
            </a:pPr>
            <a:r>
              <a:rPr lang="zh-CN" altLang="en-US" noProof="1">
                <a:sym typeface="+mn-ea"/>
              </a:rPr>
              <a:t>多维数组</a:t>
            </a:r>
            <a:endParaRPr lang="en-US" altLang="zh-CN" noProof="1">
              <a:sym typeface="+mn-ea"/>
            </a:endParaRPr>
          </a:p>
          <a:p>
            <a:pPr marL="571500" indent="-571500">
              <a:defRPr/>
            </a:pPr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695938" y="3850956"/>
            <a:ext cx="1093787" cy="771525"/>
            <a:chOff x="10830" y="2233"/>
            <a:chExt cx="2149" cy="1246"/>
          </a:xfrm>
        </p:grpSpPr>
        <p:grpSp>
          <p:nvGrpSpPr>
            <p:cNvPr id="81922" name="组合 24607"/>
            <p:cNvGrpSpPr/>
            <p:nvPr/>
          </p:nvGrpSpPr>
          <p:grpSpPr bwMode="auto">
            <a:xfrm>
              <a:off x="12075" y="2232"/>
              <a:ext cx="905" cy="530"/>
              <a:chOff x="0" y="0"/>
              <a:chExt cx="362" cy="212"/>
            </a:xfrm>
          </p:grpSpPr>
          <p:sp>
            <p:nvSpPr>
              <p:cNvPr id="81923" name="文本框 2460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  <p:sp>
            <p:nvSpPr>
              <p:cNvPr id="81924" name="文本框 24609"/>
              <p:cNvSpPr txBox="1">
                <a:spLocks noChangeArrowheads="1"/>
              </p:cNvSpPr>
              <p:nvPr/>
            </p:nvSpPr>
            <p:spPr bwMode="auto">
              <a:xfrm>
                <a:off x="181" y="0"/>
                <a:ext cx="181" cy="2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1925" name="直接连接符 24611"/>
            <p:cNvSpPr>
              <a:spLocks noChangeShapeType="1"/>
            </p:cNvSpPr>
            <p:nvPr/>
          </p:nvSpPr>
          <p:spPr bwMode="auto">
            <a:xfrm flipH="1">
              <a:off x="10830" y="2572"/>
              <a:ext cx="1927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26" name="标题 24577"/>
          <p:cNvSpPr>
            <a:spLocks noGrp="1" noChangeArrowheads="1"/>
          </p:cNvSpPr>
          <p:nvPr>
            <p:ph type="title"/>
          </p:nvPr>
        </p:nvSpPr>
        <p:spPr>
          <a:xfrm>
            <a:off x="827088" y="227013"/>
            <a:ext cx="7793037" cy="623887"/>
          </a:xfrm>
        </p:spPr>
        <p:txBody>
          <a:bodyPr/>
          <a:lstStyle/>
          <a:p>
            <a:r>
              <a:rPr lang="zh-CN" altLang="en-US" sz="3600" dirty="0"/>
              <a:t>一维数组作为函数参数</a:t>
            </a:r>
          </a:p>
        </p:txBody>
      </p:sp>
      <p:graphicFrame>
        <p:nvGraphicFramePr>
          <p:cNvPr id="24579" name="内容占位符 24578"/>
          <p:cNvGraphicFramePr>
            <a:graphicFrameLocks noGrp="1"/>
          </p:cNvGraphicFramePr>
          <p:nvPr>
            <p:ph sz="half" idx="4294967295"/>
          </p:nvPr>
        </p:nvGraphicFramePr>
        <p:xfrm>
          <a:off x="6677025" y="4668838"/>
          <a:ext cx="1693863" cy="377825"/>
        </p:xfrm>
        <a:graphic>
          <a:graphicData uri="http://schemas.openxmlformats.org/drawingml/2006/table">
            <a:tbl>
              <a:tblPr/>
              <a:tblGrid>
                <a:gridCol w="33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L="36000" marR="36000" marT="36024" marB="360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593" name="表格 24592"/>
          <p:cNvGraphicFramePr/>
          <p:nvPr/>
        </p:nvGraphicFramePr>
        <p:xfrm>
          <a:off x="6677025" y="4700308"/>
          <a:ext cx="1728788" cy="376848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60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marL="36000" marR="36000" marT="36024" marB="360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14" name="矩形 24613"/>
          <p:cNvSpPr>
            <a:spLocks noChangeArrowheads="1"/>
          </p:cNvSpPr>
          <p:nvPr/>
        </p:nvSpPr>
        <p:spPr bwMode="auto">
          <a:xfrm>
            <a:off x="541338" y="1044575"/>
            <a:ext cx="5915025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void fun(int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y[ ],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int n)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{  int i;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for(i=0; i&lt;n; i++)     y[i]++;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}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main(void)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{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,x[5]={1,2,3,4,5};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fun(x,5);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for(i=0;i&lt;=4;i++)  printf(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%d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x[i]);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fun(&amp;x[2], 3);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printf(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\n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);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for(i=0;i&lt;=4;i++)  printf(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%d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,x[i]);</a:t>
            </a: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}</a:t>
            </a:r>
          </a:p>
        </p:txBody>
      </p:sp>
      <p:graphicFrame>
        <p:nvGraphicFramePr>
          <p:cNvPr id="24615" name="内容占位符 24614"/>
          <p:cNvGraphicFramePr>
            <a:graphicFrameLocks noGrp="1"/>
          </p:cNvGraphicFramePr>
          <p:nvPr>
            <p:ph sz="half" idx="4294967295"/>
          </p:nvPr>
        </p:nvGraphicFramePr>
        <p:xfrm>
          <a:off x="6677025" y="4707359"/>
          <a:ext cx="1728788" cy="377825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2</a:t>
                      </a:r>
                      <a:endParaRPr lang="zh-CN" altLang="en-US" sz="2000"/>
                    </a:p>
                  </a:txBody>
                  <a:tcPr marL="36000" marR="36000" marT="36024" marB="3602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3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5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6</a:t>
                      </a:r>
                      <a:endParaRPr lang="zh-CN" altLang="en-US" sz="200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i="0" u="none" kern="1200" baseline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marL="36000" marR="36000" marT="36024" marB="3602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7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01384" y="6199505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A5FED-74F8-4EC3-83A5-E3D546D567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20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7402596" y="3868836"/>
            <a:ext cx="877809" cy="797868"/>
            <a:chOff x="10779" y="6048"/>
            <a:chExt cx="1383" cy="1257"/>
          </a:xfrm>
        </p:grpSpPr>
        <p:sp>
          <p:nvSpPr>
            <p:cNvPr id="81974" name="直接连接符 24612"/>
            <p:cNvSpPr>
              <a:spLocks noChangeShapeType="1"/>
            </p:cNvSpPr>
            <p:nvPr/>
          </p:nvSpPr>
          <p:spPr bwMode="auto">
            <a:xfrm flipH="1">
              <a:off x="10779" y="6365"/>
              <a:ext cx="1182" cy="9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75" name="文本框 24609"/>
            <p:cNvSpPr txBox="1">
              <a:spLocks noChangeArrowheads="1"/>
            </p:cNvSpPr>
            <p:nvPr/>
          </p:nvSpPr>
          <p:spPr bwMode="auto">
            <a:xfrm>
              <a:off x="11710" y="6048"/>
              <a:ext cx="452" cy="5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6319504" y="3679032"/>
            <a:ext cx="544513" cy="966787"/>
            <a:chOff x="10149" y="1955"/>
            <a:chExt cx="858" cy="1524"/>
          </a:xfrm>
        </p:grpSpPr>
        <p:sp>
          <p:nvSpPr>
            <p:cNvPr id="81977" name="文本框 24606"/>
            <p:cNvSpPr txBox="1">
              <a:spLocks noChangeArrowheads="1"/>
            </p:cNvSpPr>
            <p:nvPr/>
          </p:nvSpPr>
          <p:spPr bwMode="auto">
            <a:xfrm>
              <a:off x="10148" y="1997"/>
              <a:ext cx="452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rPr>
                <a:t>x</a:t>
              </a:r>
            </a:p>
          </p:txBody>
        </p:sp>
        <p:sp>
          <p:nvSpPr>
            <p:cNvPr id="81978" name="直接连接符 24610"/>
            <p:cNvSpPr>
              <a:spLocks noChangeShapeType="1"/>
            </p:cNvSpPr>
            <p:nvPr/>
          </p:nvSpPr>
          <p:spPr bwMode="auto">
            <a:xfrm>
              <a:off x="10715" y="2572"/>
              <a:ext cx="0" cy="9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79" name="文本框 24609"/>
            <p:cNvSpPr txBox="1">
              <a:spLocks noChangeArrowheads="1"/>
            </p:cNvSpPr>
            <p:nvPr/>
          </p:nvSpPr>
          <p:spPr bwMode="auto">
            <a:xfrm>
              <a:off x="10554" y="1954"/>
              <a:ext cx="452" cy="5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0" name="标注: 线形 39"/>
          <p:cNvSpPr/>
          <p:nvPr/>
        </p:nvSpPr>
        <p:spPr>
          <a:xfrm>
            <a:off x="4139565" y="1052830"/>
            <a:ext cx="3317240" cy="777240"/>
          </a:xfrm>
          <a:prstGeom prst="borderCallout1">
            <a:avLst>
              <a:gd name="adj1" fmla="val 44245"/>
              <a:gd name="adj2" fmla="val -14318"/>
              <a:gd name="adj3" fmla="val 45566"/>
              <a:gd name="adj4" fmla="val -103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eaLnBrk="1" latinLnBrk="0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形参数组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不指定大小</a:t>
            </a:r>
          </a:p>
          <a:p>
            <a:pPr marL="0" indent="0" algn="ctr" eaLnBrk="1" latinLnBrk="0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跟随一个数组大小参数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标题 24577"/>
          <p:cNvSpPr>
            <a:spLocks noGrp="1" noChangeArrowheads="1"/>
          </p:cNvSpPr>
          <p:nvPr>
            <p:ph type="title"/>
          </p:nvPr>
        </p:nvSpPr>
        <p:spPr>
          <a:xfrm>
            <a:off x="827088" y="227013"/>
            <a:ext cx="7793037" cy="623887"/>
          </a:xfrm>
        </p:spPr>
        <p:txBody>
          <a:bodyPr/>
          <a:lstStyle/>
          <a:p>
            <a:r>
              <a:rPr lang="zh-CN" altLang="en-US" sz="3600" dirty="0"/>
              <a:t>一维数组作为函数参数</a:t>
            </a:r>
          </a:p>
        </p:txBody>
      </p:sp>
      <p:sp>
        <p:nvSpPr>
          <p:cNvPr id="8197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01384" y="6025934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3A5FED-74F8-4EC3-83A5-E3D546D567CC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3669" y="901548"/>
            <a:ext cx="8262715" cy="574438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个整数存入一个一维数组中，编写一函数求其最大值。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9084" y="1488841"/>
            <a:ext cx="4429061" cy="532320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buNone/>
            </a:pPr>
            <a:r>
              <a:rPr lang="en-US" altLang="zh-CN" sz="2000" dirty="0" err="1">
                <a:solidFill>
                  <a:srgbClr val="3333FF"/>
                </a:solidFill>
              </a:rPr>
              <a:t>int findmax</a:t>
            </a:r>
            <a:r>
              <a:rPr lang="en-US" altLang="zh-CN" sz="2000" dirty="0"/>
              <a:t>( int </a:t>
            </a:r>
            <a:r>
              <a:rPr lang="en-US" altLang="zh-CN" sz="2000" b="1" dirty="0">
                <a:solidFill>
                  <a:srgbClr val="3333FF"/>
                </a:solidFill>
              </a:rPr>
              <a:t>a[ ]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dirty="0">
                <a:solidFill>
                  <a:schemeClr val="tx1"/>
                </a:solidFill>
              </a:rPr>
              <a:t>int n</a:t>
            </a:r>
            <a:r>
              <a:rPr lang="en-US" altLang="zh-CN" sz="2000" dirty="0"/>
              <a:t>); //</a:t>
            </a:r>
            <a:r>
              <a:rPr lang="zh-CN" altLang="en-US" sz="2000" dirty="0"/>
              <a:t>函数声明</a:t>
            </a:r>
          </a:p>
          <a:p>
            <a:pPr>
              <a:buNone/>
            </a:pPr>
            <a:r>
              <a:rPr lang="en-US" altLang="zh-CN" sz="2000" dirty="0"/>
              <a:t>int main( )</a:t>
            </a:r>
          </a:p>
          <a:p>
            <a:pPr>
              <a:buNone/>
            </a:pPr>
            <a:r>
              <a:rPr lang="en-US" altLang="zh-CN" sz="2000" dirty="0"/>
              <a:t>{</a:t>
            </a:r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a[10];</a:t>
            </a:r>
          </a:p>
          <a:p>
            <a:pPr>
              <a:buNone/>
            </a:pPr>
            <a:r>
              <a:rPr lang="en-US" altLang="zh-CN" sz="2000" dirty="0"/>
              <a:t>    int  max;</a:t>
            </a:r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("input the numbers:\n");</a:t>
            </a:r>
          </a:p>
          <a:p>
            <a:pPr>
              <a:buNone/>
            </a:pPr>
            <a:r>
              <a:rPr lang="en-US" altLang="zh-CN" sz="2000" dirty="0"/>
              <a:t>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=0;i&lt;10;i++) //</a:t>
            </a:r>
            <a:r>
              <a:rPr lang="zh-CN" altLang="en-US" sz="2000" dirty="0"/>
              <a:t>输入整数序列</a:t>
            </a:r>
          </a:p>
          <a:p>
            <a:pPr>
              <a:buNone/>
            </a:pPr>
            <a:r>
              <a:rPr lang="en-US" altLang="zh-CN" sz="2000" dirty="0"/>
              <a:t>    {    </a:t>
            </a:r>
          </a:p>
          <a:p>
            <a:pPr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("%d", &amp;a[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</a:t>
            </a:r>
          </a:p>
          <a:p>
            <a:pPr>
              <a:buNone/>
            </a:pPr>
            <a:r>
              <a:rPr lang="en-US" altLang="zh-CN" sz="2000" dirty="0"/>
              <a:t>    }</a:t>
            </a:r>
          </a:p>
          <a:p>
            <a:pPr>
              <a:buNone/>
            </a:pPr>
            <a:r>
              <a:rPr lang="en-US" altLang="zh-CN" sz="2000" dirty="0"/>
              <a:t>    max = </a:t>
            </a:r>
            <a:r>
              <a:rPr lang="en-US" altLang="zh-CN" sz="2000" dirty="0" err="1"/>
              <a:t>findmax</a:t>
            </a:r>
            <a:r>
              <a:rPr lang="en-US" altLang="zh-CN" sz="2000" dirty="0"/>
              <a:t>(a, 10);</a:t>
            </a:r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(“the max = %d”, max);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return 0;</a:t>
            </a:r>
          </a:p>
          <a:p>
            <a:pPr>
              <a:buNone/>
            </a:pPr>
            <a:r>
              <a:rPr lang="en-US" altLang="zh-CN" sz="2000" dirty="0"/>
              <a:t>}   </a:t>
            </a:r>
            <a:endParaRPr lang="zh-CN" altLang="zh-CN" sz="2000" dirty="0"/>
          </a:p>
        </p:txBody>
      </p:sp>
      <p:sp>
        <p:nvSpPr>
          <p:cNvPr id="33" name="矩形 32"/>
          <p:cNvSpPr/>
          <p:nvPr/>
        </p:nvSpPr>
        <p:spPr>
          <a:xfrm>
            <a:off x="4928145" y="1631197"/>
            <a:ext cx="3561038" cy="316928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findmax</a:t>
            </a:r>
            <a:r>
              <a:rPr lang="en-US" altLang="zh-CN" sz="2000" dirty="0"/>
              <a:t>( int </a:t>
            </a:r>
            <a:r>
              <a:rPr lang="en-US" altLang="zh-CN" sz="2000" b="1" dirty="0">
                <a:solidFill>
                  <a:srgbClr val="3333FF"/>
                </a:solidFill>
              </a:rPr>
              <a:t>x[ ]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en-US" altLang="zh-CN" sz="2000" dirty="0">
                <a:solidFill>
                  <a:schemeClr val="tx1"/>
                </a:solidFill>
              </a:rPr>
              <a:t>int n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{    </a:t>
            </a:r>
          </a:p>
          <a:p>
            <a:pPr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max = x[0];</a:t>
            </a:r>
          </a:p>
          <a:p>
            <a:pPr>
              <a:buNone/>
            </a:pPr>
            <a:r>
              <a:rPr lang="en-US" altLang="zh-CN" sz="2000" dirty="0"/>
              <a:t>    </a:t>
            </a:r>
          </a:p>
          <a:p>
            <a:pPr>
              <a:buNone/>
            </a:pPr>
            <a:r>
              <a:rPr lang="en-US" altLang="zh-CN" sz="2000" dirty="0"/>
              <a:t>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&lt;n 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>
              <a:buNone/>
            </a:pPr>
            <a:r>
              <a:rPr lang="en-US" altLang="zh-CN" sz="2000" dirty="0"/>
              <a:t>    {</a:t>
            </a:r>
          </a:p>
          <a:p>
            <a:pPr>
              <a:buNone/>
            </a:pPr>
            <a:r>
              <a:rPr lang="en-US" altLang="zh-CN" sz="2000" dirty="0"/>
              <a:t>        if(x[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 max) max = 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</a:p>
          <a:p>
            <a:pPr>
              <a:buNone/>
            </a:pPr>
            <a:r>
              <a:rPr lang="en-US" altLang="zh-CN" sz="2000" dirty="0"/>
              <a:t>    }</a:t>
            </a:r>
          </a:p>
          <a:p>
            <a:pPr>
              <a:buNone/>
            </a:pPr>
            <a:r>
              <a:rPr lang="en-US" altLang="zh-CN" sz="2000" dirty="0"/>
              <a:t>    return max;       </a:t>
            </a:r>
          </a:p>
          <a:p>
            <a:pPr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34" name="对话气泡: 圆角矩形 16"/>
          <p:cNvSpPr/>
          <p:nvPr/>
        </p:nvSpPr>
        <p:spPr>
          <a:xfrm>
            <a:off x="3491475" y="4725043"/>
            <a:ext cx="2310226" cy="467092"/>
          </a:xfrm>
          <a:prstGeom prst="wedgeRoundRectCallout">
            <a:avLst>
              <a:gd name="adj1" fmla="val -49571"/>
              <a:gd name="adj2" fmla="val 4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b="1" dirty="0">
                <a:solidFill>
                  <a:prstClr val="black"/>
                </a:solidFill>
                <a:latin typeface="+mn-ea"/>
              </a:rPr>
              <a:t>实参为数组首地址</a:t>
            </a:r>
            <a:r>
              <a:rPr lang="en-US" altLang="zh-CN" sz="2000" b="1" dirty="0">
                <a:solidFill>
                  <a:prstClr val="black"/>
                </a:solidFill>
                <a:latin typeface="+mn-ea"/>
              </a:rPr>
              <a:t>;</a:t>
            </a:r>
            <a:endParaRPr lang="zh-CN" altLang="en-US" sz="2000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矩形: 圆角 20"/>
          <p:cNvSpPr/>
          <p:nvPr/>
        </p:nvSpPr>
        <p:spPr>
          <a:xfrm>
            <a:off x="321388" y="1521300"/>
            <a:ext cx="4429061" cy="529207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6" name="矩形: 圆角 20"/>
          <p:cNvSpPr/>
          <p:nvPr/>
        </p:nvSpPr>
        <p:spPr>
          <a:xfrm>
            <a:off x="4750449" y="1525683"/>
            <a:ext cx="4032227" cy="470898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700151" y="5470257"/>
            <a:ext cx="36302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3333FF"/>
                </a:solidFill>
              </a:rPr>
              <a:t> max = </a:t>
            </a:r>
            <a:r>
              <a:rPr lang="en-US" altLang="zh-CN" sz="2000" b="1" dirty="0" err="1">
                <a:solidFill>
                  <a:srgbClr val="3333FF"/>
                </a:solidFill>
              </a:rPr>
              <a:t>findmax</a:t>
            </a:r>
            <a:r>
              <a:rPr lang="en-US" altLang="zh-CN" sz="2000" b="1" dirty="0">
                <a:solidFill>
                  <a:srgbClr val="3333FF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&amp;a[2], 8</a:t>
            </a:r>
            <a:r>
              <a:rPr lang="en-US" altLang="zh-CN" sz="2000" b="1" dirty="0">
                <a:solidFill>
                  <a:srgbClr val="3333FF"/>
                </a:solidFill>
              </a:rPr>
              <a:t>);  //?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4670" y="5789208"/>
            <a:ext cx="3221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3333FF"/>
                </a:solidFill>
              </a:rPr>
              <a:t>printf</a:t>
            </a:r>
            <a:r>
              <a:rPr lang="en-US" altLang="zh-CN" sz="2000" b="1" dirty="0">
                <a:solidFill>
                  <a:srgbClr val="3333FF"/>
                </a:solidFill>
              </a:rPr>
              <a:t>(“the max = %d”, max);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  <a:r>
              <a:rPr lang="en-US" altLang="zh-CN" dirty="0"/>
              <a:t>—</a:t>
            </a:r>
            <a:r>
              <a:rPr lang="zh-CN" altLang="en-US" dirty="0"/>
              <a:t>逆序保存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22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849" y="886180"/>
            <a:ext cx="8437639" cy="103065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将一个从键盘输入的整数序列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按逆序重新存放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并显示，整数个数由键盘输入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个数：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，则要求改为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保存。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2071742"/>
            <a:ext cx="4241338" cy="3815080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main( )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a[100];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int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n, temp;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("input the numbers:\n");</a:t>
            </a:r>
          </a:p>
          <a:p>
            <a:pPr marL="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</a:t>
            </a:r>
            <a:r>
              <a:rPr lang="en-US" altLang="zh-CN" sz="2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scanf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("%d", &amp;n);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for(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=0;i&lt;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n;i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输入整数序列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d",&amp;a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]);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4899479" y="2062639"/>
            <a:ext cx="3957307" cy="4231005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for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                   ;       ;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temp=a[j];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a[j]=a[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];</a:t>
            </a:r>
            <a:endParaRPr kumimoji="0" lang="en-US" altLang="zh-CN" sz="2000" b="1" i="0" u="none" strike="noStrike" kern="1200" cap="none" spc="0" normalizeH="0" baseline="0" dirty="0" err="1">
              <a:solidFill>
                <a:srgbClr val="3333FF"/>
              </a:solidFill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]=temp;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("now the numbers are:\n");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dirty="0" err="1">
                <a:solidFill>
                  <a:srgbClr val="3333FF"/>
                </a:solidFill>
                <a:cs typeface="+mn-cs"/>
              </a:rPr>
              <a:t>//</a:t>
            </a:r>
            <a:r>
              <a:rPr kumimoji="0" lang="en-US" altLang="zh-CN" sz="2000" b="1" i="0" u="none" strike="noStrike" kern="1200" cap="none" spc="0" normalizeH="0" baseline="0" dirty="0" err="1">
                <a:solidFill>
                  <a:srgbClr val="3333FF"/>
                </a:solidFill>
              </a:rPr>
              <a:t>输出重排后的整数序列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for(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=0;i&lt;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n;i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++)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("%5d",a[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]);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return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: 圆角 20"/>
          <p:cNvSpPr/>
          <p:nvPr/>
        </p:nvSpPr>
        <p:spPr>
          <a:xfrm>
            <a:off x="525388" y="2043594"/>
            <a:ext cx="4122611" cy="440974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20"/>
          <p:cNvSpPr/>
          <p:nvPr/>
        </p:nvSpPr>
        <p:spPr>
          <a:xfrm>
            <a:off x="4799212" y="2021827"/>
            <a:ext cx="3949252" cy="443150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: 圆角 4"/>
          <p:cNvSpPr/>
          <p:nvPr/>
        </p:nvSpPr>
        <p:spPr>
          <a:xfrm>
            <a:off x="5602570" y="5733324"/>
            <a:ext cx="3541430" cy="11972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运行结果：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input the numbers: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8  6  5  4  1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now the numbers are :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1  4  5  6  8</a:t>
            </a:r>
          </a:p>
        </p:txBody>
      </p:sp>
      <p:sp>
        <p:nvSpPr>
          <p:cNvPr id="16" name="矩形 15"/>
          <p:cNvSpPr/>
          <p:nvPr/>
        </p:nvSpPr>
        <p:spPr>
          <a:xfrm>
            <a:off x="626450" y="5355274"/>
            <a:ext cx="4064439" cy="807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/*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将整数序列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依次从首尾向中间相互交换元素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从而实现逆序排列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64280" y="2071742"/>
            <a:ext cx="116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=0, j=n-1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43746" y="20615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02754" y="2057963"/>
            <a:ext cx="853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++, j--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2325" y="3140710"/>
            <a:ext cx="1610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3333FF"/>
                </a:solidFill>
                <a:sym typeface="+mn-ea"/>
              </a:rPr>
              <a:t>改为函数？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/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逆序保存</a:t>
            </a:r>
            <a:r>
              <a:rPr lang="en-US" altLang="zh-CN" dirty="0"/>
              <a:t>—</a:t>
            </a:r>
            <a:r>
              <a:rPr lang="zh-CN" altLang="en-US" dirty="0"/>
              <a:t>函数版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23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849" y="886180"/>
            <a:ext cx="8437639" cy="103065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将一个从键盘输入的整数序列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按逆序重新存放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并显示，整数个数由键盘输入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个数：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，则要求改为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保存。</a:t>
            </a:r>
          </a:p>
        </p:txBody>
      </p:sp>
      <p:sp>
        <p:nvSpPr>
          <p:cNvPr id="9" name="矩形 8"/>
          <p:cNvSpPr/>
          <p:nvPr/>
        </p:nvSpPr>
        <p:spPr>
          <a:xfrm>
            <a:off x="395536" y="2071742"/>
            <a:ext cx="4241338" cy="4831080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main( )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a[100];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int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n, temp;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("input the numbers:\n");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scanf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("%d", &amp;n);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for(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=0;i&lt;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n;i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输入整数序列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d",&amp;a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]);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      </a:t>
            </a:r>
            <a:r>
              <a:rPr lang="en-US" altLang="zh-CN" sz="2000" b="1" dirty="0" err="1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reverseA</a:t>
            </a:r>
            <a:r>
              <a:rPr lang="en-US" altLang="zh-CN" sz="20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a,n</a:t>
            </a:r>
            <a:r>
              <a:rPr lang="en-US" altLang="zh-CN" sz="20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);</a:t>
            </a:r>
            <a:r>
              <a:rPr lang="en-US" altLang="zh-CN" sz="2000" dirty="0">
                <a:solidFill>
                  <a:srgbClr val="0070C0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函数调用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a,n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   return 0;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}</a:t>
            </a:r>
          </a:p>
          <a:p>
            <a:pPr marL="457200" marR="0" lvl="1" indent="0" algn="l" defTabSz="4572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4932041" y="2062639"/>
            <a:ext cx="3816424" cy="4399915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void </a:t>
            </a:r>
            <a:r>
              <a:rPr lang="en-US" altLang="zh-CN" sz="2000" b="1" dirty="0" err="1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reverseA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(int a[ ], int n)</a:t>
            </a: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Calibri" panose="020F0502020204030204"/>
                <a:ea typeface="等线" panose="02010600030101010101" pitchFamily="2" charset="-122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int temp;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for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(int </a:t>
            </a:r>
            <a:r>
              <a:rPr kumimoji="0" lang="en-US" altLang="zh-CN" sz="20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=0, j=n-1; </a:t>
            </a:r>
            <a:r>
              <a:rPr kumimoji="0" lang="en-US" altLang="zh-CN" sz="20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&lt;j; </a:t>
            </a:r>
            <a:r>
              <a:rPr kumimoji="0" lang="en-US" altLang="zh-CN" sz="20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++, j-- )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temp=a[j];  a[j]=a[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]; 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]=temp;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</a:t>
            </a:r>
          </a:p>
          <a:p>
            <a:pPr lvl="0" defTabSz="457200" fontAlgn="auto">
              <a:spcBef>
                <a:spcPts val="600"/>
              </a:spcBef>
              <a:spcAft>
                <a:spcPts val="0"/>
              </a:spcAft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void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printA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int a[ ], int n)</a:t>
            </a:r>
          </a:p>
          <a:p>
            <a:pPr lvl="0" defTabSz="457200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latin typeface="Calibri" panose="020F0502020204030204"/>
                <a:ea typeface="等线" panose="02010600030101010101" pitchFamily="2" charset="-122"/>
              </a:rPr>
              <a:t> 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</a:t>
            </a:r>
          </a:p>
          <a:p>
            <a:pPr lvl="0" defTabSz="457200" fontAlgn="auto">
              <a:spcBef>
                <a:spcPts val="600"/>
              </a:spcBef>
              <a:spcAft>
                <a:spcPts val="0"/>
              </a:spcAft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for(int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=0;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&lt;n;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++)     </a:t>
            </a:r>
          </a:p>
          <a:p>
            <a:pPr lvl="0" defTabSz="457200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("%5d",a[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]);     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: 圆角 20"/>
          <p:cNvSpPr/>
          <p:nvPr/>
        </p:nvSpPr>
        <p:spPr>
          <a:xfrm>
            <a:off x="525388" y="2043594"/>
            <a:ext cx="4122611" cy="440974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20"/>
          <p:cNvSpPr/>
          <p:nvPr/>
        </p:nvSpPr>
        <p:spPr>
          <a:xfrm>
            <a:off x="4659124" y="2021827"/>
            <a:ext cx="4089340" cy="443150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  <a:r>
              <a:rPr lang="en-US" altLang="zh-CN" dirty="0"/>
              <a:t>—</a:t>
            </a:r>
            <a:r>
              <a:rPr lang="zh-CN" altLang="en-US" dirty="0"/>
              <a:t>找最值位置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089" y="928776"/>
            <a:ext cx="7868961" cy="8535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个整数到一个数组中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找其中最小值，并将最小值调整到数组的首位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452" y="1946143"/>
            <a:ext cx="3480492" cy="3815080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include&lt;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#define   SIZE   10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int main( 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{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=0;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int data[SIZE];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("input the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numbers: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");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for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= 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&lt; SIZE;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++)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("%d", &amp;data[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]);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  ______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  </a:t>
            </a:r>
          </a:p>
        </p:txBody>
      </p:sp>
      <p:sp>
        <p:nvSpPr>
          <p:cNvPr id="10" name="矩形 9"/>
          <p:cNvSpPr/>
          <p:nvPr/>
        </p:nvSpPr>
        <p:spPr>
          <a:xfrm>
            <a:off x="4184057" y="1961045"/>
            <a:ext cx="4959943" cy="4861560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for(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&lt;SIZE;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{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if( data[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 &lt; data[j] )   j=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    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if(j&gt;0)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k=data[0];  data[0]=data[j]; data[j]=k;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("\n");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for(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&lt;SIZE;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输出调整后的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数组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("%4d",data[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]);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return 0;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83768" y="2636912"/>
            <a:ext cx="208823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比较数组中的值，记下最小值的下标</a:t>
            </a:r>
          </a:p>
        </p:txBody>
      </p:sp>
      <p:sp>
        <p:nvSpPr>
          <p:cNvPr id="12" name="矩形: 圆角 20"/>
          <p:cNvSpPr/>
          <p:nvPr/>
        </p:nvSpPr>
        <p:spPr>
          <a:xfrm>
            <a:off x="463748" y="1854912"/>
            <a:ext cx="3604196" cy="47351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20"/>
          <p:cNvSpPr/>
          <p:nvPr/>
        </p:nvSpPr>
        <p:spPr>
          <a:xfrm>
            <a:off x="4067944" y="1862172"/>
            <a:ext cx="4959943" cy="47351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26565" y="5321300"/>
            <a:ext cx="2469515" cy="7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存放最小值的下标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设第一个最小</a:t>
            </a:r>
          </a:p>
        </p:txBody>
      </p:sp>
      <p:sp>
        <p:nvSpPr>
          <p:cNvPr id="2" name="矩形 1"/>
          <p:cNvSpPr/>
          <p:nvPr/>
        </p:nvSpPr>
        <p:spPr>
          <a:xfrm>
            <a:off x="5262163" y="3322867"/>
            <a:ext cx="3303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//</a:t>
            </a:r>
            <a:r>
              <a:rPr lang="zh-CN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如果最小值下标不是</a:t>
            </a:r>
            <a:r>
              <a:rPr lang="en-US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0</a:t>
            </a:r>
            <a:r>
              <a:rPr lang="zh-CN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，则将</a:t>
            </a:r>
            <a:r>
              <a:rPr lang="en-US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//</a:t>
            </a:r>
            <a:r>
              <a:rPr lang="zh-CN" altLang="zh-CN" sz="18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该值和数组首项中的值交换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405" y="5229225"/>
            <a:ext cx="918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int j=0;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42150" y="1950720"/>
            <a:ext cx="16109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改为函数？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" grpId="0"/>
      <p:bldP spid="3" grpId="0"/>
      <p:bldP spid="3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找最值位置</a:t>
            </a:r>
            <a:r>
              <a:rPr lang="en-US" altLang="zh-CN" dirty="0"/>
              <a:t>—</a:t>
            </a:r>
            <a:r>
              <a:rPr lang="zh-CN" altLang="en-US" dirty="0"/>
              <a:t>函数版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25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089" y="928776"/>
            <a:ext cx="7868961" cy="85356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个整数到一个数组中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找其中最小值，并将最小值调整到数组的首位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7452" y="1881974"/>
            <a:ext cx="3480492" cy="5169535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include&lt;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#define   SIZE   10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int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findMaxPos</a:t>
            </a:r>
            <a:r>
              <a:rPr lang="en-US" altLang="zh-CN" sz="20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(int a[ ], int n)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main( 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 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data[SIZE];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("input the numbers: ");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for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= 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&lt; SIZE;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("%d", &amp;data[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]);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findMaxPos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(a, SIZE)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lvl="0" defTabSz="4572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printA</a:t>
            </a:r>
            <a:r>
              <a:rPr lang="en-US" altLang="zh-CN" sz="20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(a, SIZE)</a:t>
            </a:r>
            <a:r>
              <a:rPr lang="zh-CN" altLang="en-US" sz="2000" b="1" dirty="0">
                <a:solidFill>
                  <a:srgbClr val="3333FF"/>
                </a:solidFill>
                <a:latin typeface="Calibri" panose="020F0502020204030204"/>
                <a:ea typeface="等线" panose="02010600030101010101" pitchFamily="2" charset="-122"/>
              </a:rPr>
              <a:t>；</a:t>
            </a:r>
            <a:endParaRPr lang="en-US" altLang="zh-CN" sz="2000" dirty="0">
              <a:solidFill>
                <a:srgbClr val="0070C0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lvl="0" defTabSz="4572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return 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lvl="0" defTabSz="4572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Calibri" panose="020F0502020204030204"/>
                <a:ea typeface="等线" panose="02010600030101010101" pitchFamily="2" charset="-122"/>
              </a:rPr>
              <a:t>}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2577" y="1961045"/>
            <a:ext cx="4959943" cy="3999865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findMaxPos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(int a[ ], int n)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for(int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=1,j=0;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&lt;n;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if( a[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 &lt; a[j] )   j=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            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if(j&gt;0)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int k=a[0];  a[0]=a[j]; a[j]=k;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return j;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20"/>
          <p:cNvSpPr/>
          <p:nvPr/>
        </p:nvSpPr>
        <p:spPr>
          <a:xfrm>
            <a:off x="463748" y="1854912"/>
            <a:ext cx="3604196" cy="47351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20"/>
          <p:cNvSpPr/>
          <p:nvPr/>
        </p:nvSpPr>
        <p:spPr>
          <a:xfrm>
            <a:off x="4067944" y="1862172"/>
            <a:ext cx="4959943" cy="473517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8104" y="3845894"/>
            <a:ext cx="3303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如果最小值下标不是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，则将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该值和数组首项中的值交换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  <a:r>
              <a:rPr lang="en-US" altLang="zh-CN" dirty="0"/>
              <a:t>—</a:t>
            </a:r>
            <a:r>
              <a:rPr lang="zh-CN" altLang="en-US" dirty="0"/>
              <a:t>插入元素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26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2171700" y="2114554"/>
          <a:ext cx="4286248" cy="434579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23"/>
          <p:cNvSpPr txBox="1"/>
          <p:nvPr/>
        </p:nvSpPr>
        <p:spPr>
          <a:xfrm>
            <a:off x="1485900" y="2686050"/>
            <a:ext cx="3600450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输入：cin&gt;&gt;x;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25</a:t>
            </a:r>
          </a:p>
        </p:txBody>
      </p:sp>
      <p:graphicFrame>
        <p:nvGraphicFramePr>
          <p:cNvPr id="10" name="Group 24"/>
          <p:cNvGraphicFramePr>
            <a:graphicFrameLocks noGrp="1"/>
          </p:cNvGraphicFramePr>
          <p:nvPr/>
        </p:nvGraphicFramePr>
        <p:xfrm>
          <a:off x="2171700" y="3257554"/>
          <a:ext cx="4286248" cy="434579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4"/>
          <p:cNvGraphicFramePr>
            <a:graphicFrameLocks noGrp="1"/>
          </p:cNvGraphicFramePr>
          <p:nvPr/>
        </p:nvGraphicFramePr>
        <p:xfrm>
          <a:off x="2171700" y="4000501"/>
          <a:ext cx="4286248" cy="547688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64"/>
          <p:cNvSpPr/>
          <p:nvPr/>
        </p:nvSpPr>
        <p:spPr>
          <a:xfrm flipV="1">
            <a:off x="4286250" y="4457700"/>
            <a:ext cx="2857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Text Box 65"/>
          <p:cNvSpPr txBox="1"/>
          <p:nvPr/>
        </p:nvSpPr>
        <p:spPr>
          <a:xfrm>
            <a:off x="4000500" y="4914907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66"/>
          <p:cNvSpPr txBox="1"/>
          <p:nvPr/>
        </p:nvSpPr>
        <p:spPr>
          <a:xfrm>
            <a:off x="3600450" y="508635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15" name="Text Box 67"/>
          <p:cNvSpPr txBox="1"/>
          <p:nvPr/>
        </p:nvSpPr>
        <p:spPr>
          <a:xfrm>
            <a:off x="4400550" y="40576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16" name="Text Box 68"/>
          <p:cNvSpPr txBox="1"/>
          <p:nvPr/>
        </p:nvSpPr>
        <p:spPr>
          <a:xfrm>
            <a:off x="5143500" y="4914907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69"/>
          <p:cNvSpPr txBox="1"/>
          <p:nvPr/>
        </p:nvSpPr>
        <p:spPr>
          <a:xfrm>
            <a:off x="4800600" y="508635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18" name="Text Box 70"/>
          <p:cNvSpPr txBox="1"/>
          <p:nvPr/>
        </p:nvSpPr>
        <p:spPr>
          <a:xfrm>
            <a:off x="4057650" y="49720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19" name="Line 71"/>
          <p:cNvSpPr/>
          <p:nvPr/>
        </p:nvSpPr>
        <p:spPr>
          <a:xfrm>
            <a:off x="4743450" y="4457700"/>
            <a:ext cx="4000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Text Box 72"/>
          <p:cNvSpPr txBox="1"/>
          <p:nvPr/>
        </p:nvSpPr>
        <p:spPr>
          <a:xfrm>
            <a:off x="5200650" y="49720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1" name="Line 73"/>
          <p:cNvSpPr/>
          <p:nvPr/>
        </p:nvSpPr>
        <p:spPr>
          <a:xfrm flipH="1">
            <a:off x="4514850" y="5200650"/>
            <a:ext cx="5715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Text Box 74"/>
          <p:cNvSpPr txBox="1"/>
          <p:nvPr/>
        </p:nvSpPr>
        <p:spPr>
          <a:xfrm>
            <a:off x="4057650" y="49720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84200" y="5800690"/>
            <a:ext cx="78867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：先找到插入位置，然后逐一替换插入位置开始后的所有元素</a:t>
            </a:r>
          </a:p>
        </p:txBody>
      </p:sp>
      <p:sp>
        <p:nvSpPr>
          <p:cNvPr id="24" name="Text Box 2"/>
          <p:cNvSpPr txBox="1"/>
          <p:nvPr/>
        </p:nvSpPr>
        <p:spPr>
          <a:xfrm>
            <a:off x="584200" y="980485"/>
            <a:ext cx="7785100" cy="9363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有一个已排好序的数组,现输入一个数,要求按原来排序的规律将它插入数组中。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20" grpId="0" animBg="1"/>
      <p:bldP spid="22" grpId="0" animBg="1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3234" name="Group 2"/>
          <p:cNvGraphicFramePr>
            <a:graphicFrameLocks noGrp="1"/>
          </p:cNvGraphicFramePr>
          <p:nvPr/>
        </p:nvGraphicFramePr>
        <p:xfrm>
          <a:off x="1768289" y="1409701"/>
          <a:ext cx="4286248" cy="547688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254" name="Line 22"/>
          <p:cNvSpPr/>
          <p:nvPr/>
        </p:nvSpPr>
        <p:spPr>
          <a:xfrm flipV="1">
            <a:off x="3882839" y="1866900"/>
            <a:ext cx="2857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55" name="Text Box 23"/>
          <p:cNvSpPr txBox="1"/>
          <p:nvPr/>
        </p:nvSpPr>
        <p:spPr>
          <a:xfrm>
            <a:off x="3597089" y="2324107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56" name="Text Box 24"/>
          <p:cNvSpPr txBox="1"/>
          <p:nvPr/>
        </p:nvSpPr>
        <p:spPr>
          <a:xfrm>
            <a:off x="3197039" y="249555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223257" name="Text Box 25"/>
          <p:cNvSpPr txBox="1"/>
          <p:nvPr/>
        </p:nvSpPr>
        <p:spPr>
          <a:xfrm>
            <a:off x="3997139" y="14668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223258" name="Text Box 26"/>
          <p:cNvSpPr txBox="1"/>
          <p:nvPr/>
        </p:nvSpPr>
        <p:spPr>
          <a:xfrm>
            <a:off x="4740089" y="2324107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59" name="Text Box 27"/>
          <p:cNvSpPr txBox="1"/>
          <p:nvPr/>
        </p:nvSpPr>
        <p:spPr>
          <a:xfrm>
            <a:off x="4397189" y="249555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223260" name="Text Box 28"/>
          <p:cNvSpPr txBox="1"/>
          <p:nvPr/>
        </p:nvSpPr>
        <p:spPr>
          <a:xfrm>
            <a:off x="3654239" y="23812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223261" name="Line 29"/>
          <p:cNvSpPr/>
          <p:nvPr/>
        </p:nvSpPr>
        <p:spPr>
          <a:xfrm>
            <a:off x="4340039" y="1866900"/>
            <a:ext cx="4000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62" name="Text Box 30"/>
          <p:cNvSpPr txBox="1"/>
          <p:nvPr/>
        </p:nvSpPr>
        <p:spPr>
          <a:xfrm>
            <a:off x="4797239" y="23812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23263" name="Line 31"/>
          <p:cNvSpPr/>
          <p:nvPr/>
        </p:nvSpPr>
        <p:spPr>
          <a:xfrm flipH="1">
            <a:off x="4111439" y="2609850"/>
            <a:ext cx="5715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64" name="Text Box 32"/>
          <p:cNvSpPr txBox="1"/>
          <p:nvPr/>
        </p:nvSpPr>
        <p:spPr>
          <a:xfrm>
            <a:off x="3654239" y="23812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graphicFrame>
        <p:nvGraphicFramePr>
          <p:cNvPr id="223265" name="Group 33"/>
          <p:cNvGraphicFramePr>
            <a:graphicFrameLocks noGrp="1"/>
          </p:cNvGraphicFramePr>
          <p:nvPr/>
        </p:nvGraphicFramePr>
        <p:xfrm>
          <a:off x="1768289" y="3520891"/>
          <a:ext cx="4286248" cy="547688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285" name="Line 53"/>
          <p:cNvSpPr/>
          <p:nvPr/>
        </p:nvSpPr>
        <p:spPr>
          <a:xfrm flipV="1">
            <a:off x="4397189" y="3978090"/>
            <a:ext cx="2857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86" name="Text Box 54"/>
          <p:cNvSpPr txBox="1"/>
          <p:nvPr/>
        </p:nvSpPr>
        <p:spPr>
          <a:xfrm>
            <a:off x="4111439" y="4435297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87" name="Text Box 55"/>
          <p:cNvSpPr txBox="1"/>
          <p:nvPr/>
        </p:nvSpPr>
        <p:spPr>
          <a:xfrm>
            <a:off x="3711389" y="460674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223288" name="Text Box 56"/>
          <p:cNvSpPr txBox="1"/>
          <p:nvPr/>
        </p:nvSpPr>
        <p:spPr>
          <a:xfrm>
            <a:off x="4568639" y="357804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23289" name="Text Box 57"/>
          <p:cNvSpPr txBox="1"/>
          <p:nvPr/>
        </p:nvSpPr>
        <p:spPr>
          <a:xfrm>
            <a:off x="5254439" y="4435295"/>
            <a:ext cx="514350" cy="496867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23290" name="Text Box 58"/>
          <p:cNvSpPr txBox="1"/>
          <p:nvPr/>
        </p:nvSpPr>
        <p:spPr>
          <a:xfrm>
            <a:off x="4911539" y="4606747"/>
            <a:ext cx="4000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y</a:t>
            </a:r>
          </a:p>
        </p:txBody>
      </p:sp>
      <p:sp>
        <p:nvSpPr>
          <p:cNvPr id="223291" name="Text Box 59"/>
          <p:cNvSpPr txBox="1"/>
          <p:nvPr/>
        </p:nvSpPr>
        <p:spPr>
          <a:xfrm>
            <a:off x="4168589" y="449244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223292" name="Line 60"/>
          <p:cNvSpPr/>
          <p:nvPr/>
        </p:nvSpPr>
        <p:spPr>
          <a:xfrm>
            <a:off x="4854389" y="3978090"/>
            <a:ext cx="40005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93" name="Text Box 61"/>
          <p:cNvSpPr txBox="1"/>
          <p:nvPr/>
        </p:nvSpPr>
        <p:spPr>
          <a:xfrm>
            <a:off x="5311589" y="449244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</a:t>
            </a:r>
          </a:p>
        </p:txBody>
      </p:sp>
      <p:sp>
        <p:nvSpPr>
          <p:cNvPr id="223294" name="Line 62"/>
          <p:cNvSpPr/>
          <p:nvPr/>
        </p:nvSpPr>
        <p:spPr>
          <a:xfrm flipH="1">
            <a:off x="4625789" y="4721040"/>
            <a:ext cx="5715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3295" name="Text Box 63"/>
          <p:cNvSpPr txBox="1"/>
          <p:nvPr/>
        </p:nvSpPr>
        <p:spPr>
          <a:xfrm>
            <a:off x="4168589" y="449244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</a:t>
            </a:r>
          </a:p>
        </p:txBody>
      </p:sp>
      <p:sp>
        <p:nvSpPr>
          <p:cNvPr id="28" name="Text Box 2"/>
          <p:cNvSpPr txBox="1"/>
          <p:nvPr/>
        </p:nvSpPr>
        <p:spPr>
          <a:xfrm>
            <a:off x="504639" y="61045"/>
            <a:ext cx="7785100" cy="9363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有一个已排好序的数组,现输入一个数,要求按原来排序的规律将它插入数组中。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8139" y="5443263"/>
            <a:ext cx="788670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：先找到插入位置，然后逐一替换插入位置开始后的所有元素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04025" y="2204720"/>
            <a:ext cx="1567180" cy="1272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int y=a[j];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a[j]=x;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x=y;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6" grpId="0" animBg="1"/>
      <p:bldP spid="223287" grpId="0"/>
      <p:bldP spid="223288" grpId="0" animBg="1"/>
      <p:bldP spid="223289" grpId="0" animBg="1"/>
      <p:bldP spid="223290" grpId="0"/>
      <p:bldP spid="223291" grpId="0" animBg="1"/>
      <p:bldP spid="223293" grpId="0" animBg="1"/>
      <p:bldP spid="223295" grpId="0" animBg="1"/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58" name="Text Box 2"/>
          <p:cNvSpPr txBox="1"/>
          <p:nvPr/>
        </p:nvSpPr>
        <p:spPr>
          <a:xfrm>
            <a:off x="564833" y="1216618"/>
            <a:ext cx="3950017" cy="5042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main(void)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a[6]={1,4,7,10,12};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int 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for(int i=0;i&lt;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;i++)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\n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sert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x:  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(“%d”, &amp;x);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for(i=0;i&lt;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;i++)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if(a[i]&gt;x)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_______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找插入位置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259" name="Text Box 3"/>
          <p:cNvSpPr txBox="1"/>
          <p:nvPr/>
        </p:nvSpPr>
        <p:spPr>
          <a:xfrm>
            <a:off x="4286250" y="1464395"/>
            <a:ext cx="413385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for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j++)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{	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/>
                <a:ea typeface="宋体" panose="02010600030101010101" pitchFamily="2" charset="-122"/>
              </a:rPr>
              <a:t>    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y=a[j];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	a[j]=x;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	x=y;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开始逐一替换元素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for( i=0;i&lt;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;i++)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(“\n”);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/>
                <a:ea typeface="宋体" panose="02010600030101010101" pitchFamily="2" charset="-122"/>
              </a:rPr>
              <a:t>      return 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24260" name="Line 4"/>
          <p:cNvSpPr/>
          <p:nvPr/>
        </p:nvSpPr>
        <p:spPr>
          <a:xfrm>
            <a:off x="4501515" y="1464394"/>
            <a:ext cx="0" cy="452431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4262" name="AutoShape 6"/>
          <p:cNvSpPr/>
          <p:nvPr/>
        </p:nvSpPr>
        <p:spPr>
          <a:xfrm>
            <a:off x="3028950" y="4621454"/>
            <a:ext cx="1257300" cy="457200"/>
          </a:xfrm>
          <a:prstGeom prst="wedgeRoundRectCallout">
            <a:avLst>
              <a:gd name="adj1" fmla="val -51807"/>
              <a:gd name="adj2" fmla="val 2150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从头比较</a:t>
            </a:r>
          </a:p>
        </p:txBody>
      </p:sp>
      <p:sp>
        <p:nvSpPr>
          <p:cNvPr id="224263" name="AutoShape 7"/>
          <p:cNvSpPr/>
          <p:nvPr/>
        </p:nvSpPr>
        <p:spPr>
          <a:xfrm>
            <a:off x="3200400" y="6036461"/>
            <a:ext cx="2171700" cy="400050"/>
          </a:xfrm>
          <a:prstGeom prst="wedgeRoundRectCallout">
            <a:avLst>
              <a:gd name="adj1" fmla="val -39101"/>
              <a:gd name="adj2" fmla="val -131358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大于这个数退出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8650" y="469278"/>
            <a:ext cx="78867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：先找到插入位置，然后逐一替换插入位置开始后的所有元素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5313101" y="145169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j=i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57950" y="1451692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</a:rPr>
              <a:t>j&lt;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</a:rPr>
              <a:t>=5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5875" y="5300980"/>
            <a:ext cx="1206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sym typeface="+mn-ea"/>
              </a:rPr>
              <a:t>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  <p:bldP spid="224259" grpId="0"/>
      <p:bldP spid="224262" grpId="0" animBg="1"/>
      <p:bldP spid="224263" grpId="0" animBg="1"/>
      <p:bldP spid="6" grpId="0"/>
      <p:bldP spid="2" grpId="0"/>
      <p:bldP spid="3" grpId="0"/>
      <p:bldP spid="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  <a:r>
              <a:rPr lang="en-US" altLang="zh-CN" dirty="0"/>
              <a:t>—</a:t>
            </a:r>
            <a:r>
              <a:rPr lang="zh-CN" altLang="en-US" dirty="0"/>
              <a:t>插入元素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29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Text Box 2"/>
          <p:cNvSpPr txBox="1"/>
          <p:nvPr/>
        </p:nvSpPr>
        <p:spPr>
          <a:xfrm>
            <a:off x="584200" y="980485"/>
            <a:ext cx="7785100" cy="9363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有一个已排好序的数组,现输入一个数,要求按原来排序的规律将它插入数组中。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25" name="Group 2"/>
          <p:cNvGraphicFramePr>
            <a:graphicFrameLocks noGrp="1"/>
          </p:cNvGraphicFramePr>
          <p:nvPr/>
        </p:nvGraphicFramePr>
        <p:xfrm>
          <a:off x="2514600" y="2190754"/>
          <a:ext cx="4286248" cy="434579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45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22"/>
          <p:cNvSpPr txBox="1"/>
          <p:nvPr/>
        </p:nvSpPr>
        <p:spPr>
          <a:xfrm>
            <a:off x="2114550" y="2133607"/>
            <a:ext cx="2857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</a:t>
            </a:r>
          </a:p>
        </p:txBody>
      </p:sp>
      <p:graphicFrame>
        <p:nvGraphicFramePr>
          <p:cNvPr id="27" name="Group 23"/>
          <p:cNvGraphicFramePr>
            <a:graphicFrameLocks noGrp="1"/>
          </p:cNvGraphicFramePr>
          <p:nvPr/>
        </p:nvGraphicFramePr>
        <p:xfrm>
          <a:off x="2514600" y="3162300"/>
          <a:ext cx="4286248" cy="571500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 Box 43"/>
          <p:cNvSpPr txBox="1"/>
          <p:nvPr/>
        </p:nvSpPr>
        <p:spPr>
          <a:xfrm>
            <a:off x="2114550" y="3105157"/>
            <a:ext cx="34290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29" name="Text Box 44"/>
          <p:cNvSpPr txBox="1"/>
          <p:nvPr/>
        </p:nvSpPr>
        <p:spPr>
          <a:xfrm>
            <a:off x="1428750" y="4019550"/>
            <a:ext cx="3600450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输入：cin&gt;&gt;x;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25</a:t>
            </a:r>
          </a:p>
        </p:txBody>
      </p:sp>
      <p:sp>
        <p:nvSpPr>
          <p:cNvPr id="30" name="Line 45"/>
          <p:cNvSpPr/>
          <p:nvPr/>
        </p:nvSpPr>
        <p:spPr>
          <a:xfrm>
            <a:off x="2800350" y="2647950"/>
            <a:ext cx="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Text Box 46"/>
          <p:cNvSpPr txBox="1"/>
          <p:nvPr/>
        </p:nvSpPr>
        <p:spPr>
          <a:xfrm>
            <a:off x="2628900" y="3219450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32" name="Line 47"/>
          <p:cNvSpPr/>
          <p:nvPr/>
        </p:nvSpPr>
        <p:spPr>
          <a:xfrm>
            <a:off x="3314700" y="2647950"/>
            <a:ext cx="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Text Box 48"/>
          <p:cNvSpPr txBox="1"/>
          <p:nvPr/>
        </p:nvSpPr>
        <p:spPr>
          <a:xfrm>
            <a:off x="3143250" y="3219450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34" name="Line 49"/>
          <p:cNvSpPr/>
          <p:nvPr/>
        </p:nvSpPr>
        <p:spPr>
          <a:xfrm>
            <a:off x="3886200" y="2647950"/>
            <a:ext cx="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Text Box 50"/>
          <p:cNvSpPr txBox="1"/>
          <p:nvPr/>
        </p:nvSpPr>
        <p:spPr>
          <a:xfrm>
            <a:off x="3714750" y="3219450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36" name="Line 51"/>
          <p:cNvSpPr/>
          <p:nvPr/>
        </p:nvSpPr>
        <p:spPr>
          <a:xfrm>
            <a:off x="4343400" y="2647950"/>
            <a:ext cx="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Text Box 52"/>
          <p:cNvSpPr txBox="1"/>
          <p:nvPr/>
        </p:nvSpPr>
        <p:spPr>
          <a:xfrm>
            <a:off x="4171950" y="32194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8" name="Line 53"/>
          <p:cNvSpPr/>
          <p:nvPr/>
        </p:nvSpPr>
        <p:spPr>
          <a:xfrm flipV="1">
            <a:off x="4114800" y="3619500"/>
            <a:ext cx="628650" cy="5143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Text Box 54"/>
          <p:cNvSpPr txBox="1"/>
          <p:nvPr/>
        </p:nvSpPr>
        <p:spPr>
          <a:xfrm>
            <a:off x="4743450" y="32194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40" name="Line 55"/>
          <p:cNvSpPr/>
          <p:nvPr/>
        </p:nvSpPr>
        <p:spPr>
          <a:xfrm>
            <a:off x="4914900" y="2647950"/>
            <a:ext cx="5715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" name="Text Box 56"/>
          <p:cNvSpPr txBox="1"/>
          <p:nvPr/>
        </p:nvSpPr>
        <p:spPr>
          <a:xfrm>
            <a:off x="5314950" y="32194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42" name="Line 57"/>
          <p:cNvSpPr/>
          <p:nvPr/>
        </p:nvSpPr>
        <p:spPr>
          <a:xfrm>
            <a:off x="5429250" y="2647950"/>
            <a:ext cx="5715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Text Box 58"/>
          <p:cNvSpPr txBox="1"/>
          <p:nvPr/>
        </p:nvSpPr>
        <p:spPr>
          <a:xfrm>
            <a:off x="5829300" y="32194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</a:t>
            </a:r>
          </a:p>
        </p:txBody>
      </p:sp>
      <p:sp>
        <p:nvSpPr>
          <p:cNvPr id="44" name="Line 59"/>
          <p:cNvSpPr/>
          <p:nvPr/>
        </p:nvSpPr>
        <p:spPr>
          <a:xfrm>
            <a:off x="5943600" y="2647950"/>
            <a:ext cx="571500" cy="4572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Text Box 60"/>
          <p:cNvSpPr txBox="1"/>
          <p:nvPr/>
        </p:nvSpPr>
        <p:spPr>
          <a:xfrm>
            <a:off x="6343650" y="3219451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78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83768" y="4977252"/>
            <a:ext cx="7793036" cy="1135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定义一个新数组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，将插入位置前、后的元素分别赋值给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，插入位置放入新元素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124057" y="131498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9626F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9626F"/>
              </a:solidFill>
              <a:effectLst/>
              <a:uLnTx/>
              <a:uFillTx/>
              <a:latin typeface="Segoe UI" panose="020B0502040204020203" pitchFamily="34" charset="0"/>
              <a:ea typeface="等线" panose="02010600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73763" y="1419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问题引入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57" y="5852160"/>
            <a:ext cx="6062848" cy="4385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30" y="958259"/>
            <a:ext cx="6617828" cy="941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542" y="1899461"/>
            <a:ext cx="594360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0" y="2641370"/>
            <a:ext cx="8096250" cy="25622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49899" y="4847376"/>
            <a:ext cx="4572000" cy="8056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可是我们总共有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52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位同学啊？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52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HeitiSC-Light"/>
                <a:ea typeface="等线" panose="02010600030101010101" pitchFamily="2" charset="-122"/>
                <a:cs typeface="+mn-cs"/>
              </a:rPr>
              <a:t>个变量呗，⾏么？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355" name="Text Box 2"/>
          <p:cNvSpPr txBox="1"/>
          <p:nvPr/>
        </p:nvSpPr>
        <p:spPr>
          <a:xfrm>
            <a:off x="827411" y="812900"/>
            <a:ext cx="3560441" cy="498062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void main(void)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int a[6]={1,4,7,10,12};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int b[6];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int x;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for(int i=0;i&lt;5;i++)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\n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sert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x:  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(“%d”, &amp;x);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for(i=0;i&lt;5;i++)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{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if(a[i]&lt;x)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b[i]=a[i];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else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break;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28356" name="Text Box 3"/>
          <p:cNvSpPr txBox="1"/>
          <p:nvPr/>
        </p:nvSpPr>
        <p:spPr>
          <a:xfrm>
            <a:off x="4756150" y="958215"/>
            <a:ext cx="3789045" cy="30607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for(int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j=i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j++)</a:t>
            </a:r>
          </a:p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b[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j+1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]=a[j];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for(i=0;i&lt;6;i++)</a:t>
            </a:r>
          </a:p>
          <a:p>
            <a:pPr marL="342900" marR="0" lvl="1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(“n”)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308" name="Line 4"/>
          <p:cNvSpPr/>
          <p:nvPr/>
        </p:nvSpPr>
        <p:spPr>
          <a:xfrm>
            <a:off x="4571999" y="958187"/>
            <a:ext cx="0" cy="55807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309" name="AutoShape 5"/>
          <p:cNvSpPr/>
          <p:nvPr/>
        </p:nvSpPr>
        <p:spPr>
          <a:xfrm>
            <a:off x="2794478" y="4878678"/>
            <a:ext cx="2543175" cy="400050"/>
          </a:xfrm>
          <a:prstGeom prst="wedgeRoundRectCallout">
            <a:avLst>
              <a:gd name="adj1" fmla="val -42977"/>
              <a:gd name="adj2" fmla="val 52579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小于这个数直接赋值</a:t>
            </a:r>
          </a:p>
        </p:txBody>
      </p:sp>
      <p:sp>
        <p:nvSpPr>
          <p:cNvPr id="226310" name="AutoShape 6"/>
          <p:cNvSpPr/>
          <p:nvPr/>
        </p:nvSpPr>
        <p:spPr>
          <a:xfrm>
            <a:off x="2794478" y="5748198"/>
            <a:ext cx="2171700" cy="400050"/>
          </a:xfrm>
          <a:prstGeom prst="wedgeRoundRectCallout">
            <a:avLst>
              <a:gd name="adj1" fmla="val -52046"/>
              <a:gd name="adj2" fmla="val 13888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大于这个数退出</a:t>
            </a:r>
          </a:p>
        </p:txBody>
      </p:sp>
      <p:sp>
        <p:nvSpPr>
          <p:cNvPr id="226311" name="AutoShape 7"/>
          <p:cNvSpPr/>
          <p:nvPr/>
        </p:nvSpPr>
        <p:spPr>
          <a:xfrm>
            <a:off x="3314704" y="1847663"/>
            <a:ext cx="1753234" cy="702628"/>
          </a:xfrm>
          <a:prstGeom prst="wedgeRoundRectCallout">
            <a:avLst>
              <a:gd name="adj1" fmla="val 58849"/>
              <a:gd name="adj2" fmla="val -17856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插入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点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后的元素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继续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赋值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8264" y="174886"/>
            <a:ext cx="7727471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定义一个新数组，将插入位置前、后的元素分别赋值给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08625" y="909777"/>
            <a:ext cx="1577676" cy="49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1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b[i]=x;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67938" y="1402925"/>
            <a:ext cx="2666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37653" y="2355425"/>
            <a:ext cx="2666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333825" y="955703"/>
            <a:ext cx="1901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</a:rPr>
              <a:t>插入新元素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537522" y="1447373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/>
              </a:rPr>
              <a:t>j&lt;5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534144" y="1909038"/>
            <a:ext cx="6192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ldLvl="0" animBg="1"/>
      <p:bldP spid="226310" grpId="0" bldLvl="0" animBg="1"/>
      <p:bldP spid="226311" grpId="0" bldLvl="0" animBg="1"/>
      <p:bldP spid="2" grpId="0"/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  <a:r>
              <a:rPr lang="en-US" altLang="zh-CN" dirty="0"/>
              <a:t>—</a:t>
            </a:r>
            <a:r>
              <a:rPr lang="zh-CN" altLang="en-US" dirty="0"/>
              <a:t>插入元素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D1C1D2-ACFD-4A0E-A340-BA179BE34BE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Text Box 2"/>
          <p:cNvSpPr txBox="1"/>
          <p:nvPr/>
        </p:nvSpPr>
        <p:spPr>
          <a:xfrm>
            <a:off x="584200" y="980485"/>
            <a:ext cx="7785100" cy="9363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有一个已排好序的数组,现输入一个数,要求按原来排序的规律将它插入数组中。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25" name="Group 2"/>
          <p:cNvGraphicFramePr>
            <a:graphicFrameLocks noGrp="1"/>
          </p:cNvGraphicFramePr>
          <p:nvPr/>
        </p:nvGraphicFramePr>
        <p:xfrm>
          <a:off x="2642348" y="2401363"/>
          <a:ext cx="4286248" cy="571500"/>
        </p:xfrm>
        <a:graphic>
          <a:graphicData uri="http://schemas.openxmlformats.org/drawingml/2006/table">
            <a:tbl>
              <a:tblPr/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7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22"/>
          <p:cNvSpPr txBox="1"/>
          <p:nvPr/>
        </p:nvSpPr>
        <p:spPr>
          <a:xfrm>
            <a:off x="2242298" y="2344219"/>
            <a:ext cx="28575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27" name="Text Box 23"/>
          <p:cNvSpPr txBox="1"/>
          <p:nvPr/>
        </p:nvSpPr>
        <p:spPr>
          <a:xfrm>
            <a:off x="1499348" y="3601513"/>
            <a:ext cx="3600450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输入：cin&gt;&gt;x;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25</a:t>
            </a:r>
          </a:p>
        </p:txBody>
      </p:sp>
      <p:sp>
        <p:nvSpPr>
          <p:cNvPr id="28" name="Text Box 24"/>
          <p:cNvSpPr txBox="1"/>
          <p:nvPr/>
        </p:nvSpPr>
        <p:spPr>
          <a:xfrm>
            <a:off x="6471398" y="2458514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78</a:t>
            </a:r>
          </a:p>
        </p:txBody>
      </p:sp>
      <p:sp>
        <p:nvSpPr>
          <p:cNvPr id="29" name="AutoShape 25"/>
          <p:cNvSpPr/>
          <p:nvPr/>
        </p:nvSpPr>
        <p:spPr>
          <a:xfrm>
            <a:off x="5957048" y="1936439"/>
            <a:ext cx="800100" cy="415498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AutoShape 26"/>
          <p:cNvSpPr/>
          <p:nvPr/>
        </p:nvSpPr>
        <p:spPr>
          <a:xfrm>
            <a:off x="5442698" y="1936439"/>
            <a:ext cx="800100" cy="415498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 Box 27"/>
          <p:cNvSpPr txBox="1"/>
          <p:nvPr/>
        </p:nvSpPr>
        <p:spPr>
          <a:xfrm>
            <a:off x="5957048" y="2458514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56</a:t>
            </a:r>
          </a:p>
        </p:txBody>
      </p:sp>
      <p:sp>
        <p:nvSpPr>
          <p:cNvPr id="32" name="AutoShape 28"/>
          <p:cNvSpPr/>
          <p:nvPr/>
        </p:nvSpPr>
        <p:spPr>
          <a:xfrm>
            <a:off x="4928348" y="1936439"/>
            <a:ext cx="800100" cy="415498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 Box 29"/>
          <p:cNvSpPr txBox="1"/>
          <p:nvPr/>
        </p:nvSpPr>
        <p:spPr>
          <a:xfrm>
            <a:off x="5442698" y="2458514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34</a:t>
            </a:r>
          </a:p>
        </p:txBody>
      </p:sp>
      <p:sp>
        <p:nvSpPr>
          <p:cNvPr id="34" name="Line 30"/>
          <p:cNvSpPr/>
          <p:nvPr/>
        </p:nvSpPr>
        <p:spPr>
          <a:xfrm flipV="1">
            <a:off x="4071098" y="2972863"/>
            <a:ext cx="914400" cy="7429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Text Box 31"/>
          <p:cNvSpPr txBox="1"/>
          <p:nvPr/>
        </p:nvSpPr>
        <p:spPr>
          <a:xfrm>
            <a:off x="4871198" y="2458514"/>
            <a:ext cx="342900" cy="40453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25</a:t>
            </a:r>
          </a:p>
        </p:txBody>
      </p:sp>
      <p:sp>
        <p:nvSpPr>
          <p:cNvPr id="36" name="Text Box 32"/>
          <p:cNvSpPr txBox="1"/>
          <p:nvPr/>
        </p:nvSpPr>
        <p:spPr>
          <a:xfrm>
            <a:off x="2985248" y="4173018"/>
            <a:ext cx="2857500" cy="49686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i=n-1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;i&gt;=0;i--)</a:t>
            </a:r>
          </a:p>
        </p:txBody>
      </p:sp>
      <p:sp>
        <p:nvSpPr>
          <p:cNvPr id="37" name="Rectangle 33"/>
          <p:cNvSpPr/>
          <p:nvPr/>
        </p:nvSpPr>
        <p:spPr>
          <a:xfrm>
            <a:off x="4219028" y="4749506"/>
            <a:ext cx="1800493" cy="447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从后向前循环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13380" y="5283608"/>
            <a:ext cx="7369321" cy="1135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从数组尾部开始，依次比较，不满足条件时将当前元素向后移动一位，直到找到放入位置。</a:t>
            </a:r>
          </a:p>
        </p:txBody>
      </p:sp>
      <p:sp>
        <p:nvSpPr>
          <p:cNvPr id="39" name="标注: 线形 38"/>
          <p:cNvSpPr/>
          <p:nvPr/>
        </p:nvSpPr>
        <p:spPr bwMode="auto">
          <a:xfrm>
            <a:off x="4498041" y="3817285"/>
            <a:ext cx="2642347" cy="357041"/>
          </a:xfrm>
          <a:prstGeom prst="borderCallout1">
            <a:avLst>
              <a:gd name="adj1" fmla="val 48551"/>
              <a:gd name="adj2" fmla="val -3325"/>
              <a:gd name="adj3" fmla="val 137307"/>
              <a:gd name="adj4" fmla="val -217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rtlCol="0" anchor="t" anchorCtr="0" compatLnSpc="1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为数组中实际元素个数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/>
      <p:bldP spid="37" grpId="0"/>
      <p:bldP spid="38" grpId="0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572250" y="6351214"/>
            <a:ext cx="20574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403" name="Text Box 2"/>
          <p:cNvSpPr txBox="1"/>
          <p:nvPr/>
        </p:nvSpPr>
        <p:spPr>
          <a:xfrm>
            <a:off x="887339" y="1314451"/>
            <a:ext cx="3392556" cy="5368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main(void)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 int a[6]={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,10,12};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int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for(i=0;i&lt;5;i++)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\n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sert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x:  "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(“%d”, &amp;x);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for(</a:t>
            </a:r>
            <a:r>
              <a:rPr kumimoji="0" lang="en-US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;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0;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i--)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{    if(a[i]&gt;x)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a[i+1]=a[i];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else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break;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}</a:t>
            </a:r>
          </a:p>
        </p:txBody>
      </p:sp>
      <p:sp>
        <p:nvSpPr>
          <p:cNvPr id="230404" name="Text Box 3"/>
          <p:cNvSpPr txBox="1"/>
          <p:nvPr/>
        </p:nvSpPr>
        <p:spPr>
          <a:xfrm>
            <a:off x="4572000" y="1485901"/>
            <a:ext cx="3257550" cy="28975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a[i+1]=x;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for(i=0;i&lt;6;i++)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(“%d\t”,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(“n”)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/>
                <a:ea typeface="宋体" panose="02010600030101010101" pitchFamily="2" charset="-122"/>
              </a:rPr>
              <a:t>    return 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0" marR="0" lvl="0" indent="0" algn="l" defTabSz="457200" rtl="0" eaLnBrk="1" fontAlgn="base" latinLnBrk="0" hangingPunct="1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356" name="Line 4"/>
          <p:cNvSpPr/>
          <p:nvPr/>
        </p:nvSpPr>
        <p:spPr>
          <a:xfrm>
            <a:off x="4400550" y="1314450"/>
            <a:ext cx="0" cy="5143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8357" name="AutoShape 5"/>
          <p:cNvSpPr/>
          <p:nvPr/>
        </p:nvSpPr>
        <p:spPr>
          <a:xfrm>
            <a:off x="3730622" y="4166013"/>
            <a:ext cx="2971800" cy="457200"/>
          </a:xfrm>
          <a:prstGeom prst="wedgeRoundRectCallout">
            <a:avLst>
              <a:gd name="adj1" fmla="val -54361"/>
              <a:gd name="adj2" fmla="val 14708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关键！从后面开始循环</a:t>
            </a:r>
          </a:p>
        </p:txBody>
      </p:sp>
      <p:sp>
        <p:nvSpPr>
          <p:cNvPr id="228358" name="AutoShape 6"/>
          <p:cNvSpPr/>
          <p:nvPr/>
        </p:nvSpPr>
        <p:spPr>
          <a:xfrm>
            <a:off x="3730622" y="5026832"/>
            <a:ext cx="2289178" cy="457200"/>
          </a:xfrm>
          <a:prstGeom prst="wedgeRoundRectCallout">
            <a:avLst>
              <a:gd name="adj1" fmla="val -62625"/>
              <a:gd name="adj2" fmla="val -12759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将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前向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数后</a:t>
            </a: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移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一位</a:t>
            </a:r>
            <a:endParaRPr kumimoji="0" lang="zh-CN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359" name="AutoShape 7"/>
          <p:cNvSpPr/>
          <p:nvPr/>
        </p:nvSpPr>
        <p:spPr>
          <a:xfrm>
            <a:off x="3311522" y="5824164"/>
            <a:ext cx="2114550" cy="457200"/>
          </a:xfrm>
          <a:prstGeom prst="wedgeRoundRectCallout">
            <a:avLst>
              <a:gd name="adj1" fmla="val -68261"/>
              <a:gd name="adj2" fmla="val -7727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不大于退出循环</a:t>
            </a:r>
          </a:p>
        </p:txBody>
      </p:sp>
      <p:sp>
        <p:nvSpPr>
          <p:cNvPr id="228360" name="AutoShape 8"/>
          <p:cNvSpPr/>
          <p:nvPr/>
        </p:nvSpPr>
        <p:spPr>
          <a:xfrm>
            <a:off x="6572250" y="1485902"/>
            <a:ext cx="971550" cy="457200"/>
          </a:xfrm>
          <a:prstGeom prst="wedgeRoundRectCallout">
            <a:avLst>
              <a:gd name="adj1" fmla="val -84190"/>
              <a:gd name="adj2" fmla="val 782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3500" tIns="8100" rIns="13500" bIns="81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ctr" defTabSz="4572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插入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x</a:t>
            </a:r>
            <a:endParaRPr kumimoji="0" lang="zh-CN" altLang="zh-CN" sz="2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7339" y="261893"/>
            <a:ext cx="7369321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从数组尾部开始，依次比较，不满足条件时将当前元素向后移动一位，直到找到放入位置。</a:t>
            </a:r>
          </a:p>
        </p:txBody>
      </p:sp>
      <p:sp>
        <p:nvSpPr>
          <p:cNvPr id="2" name="矩形 1"/>
          <p:cNvSpPr/>
          <p:nvPr/>
        </p:nvSpPr>
        <p:spPr>
          <a:xfrm>
            <a:off x="1599264" y="4154165"/>
            <a:ext cx="598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i=4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8" grpId="0" animBg="1"/>
      <p:bldP spid="228359" grpId="0" animBg="1"/>
      <p:bldP spid="228360" grpId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26625"/>
          <p:cNvSpPr>
            <a:spLocks noGrp="1" noChangeArrowheads="1"/>
          </p:cNvSpPr>
          <p:nvPr>
            <p:ph type="title"/>
          </p:nvPr>
        </p:nvSpPr>
        <p:spPr>
          <a:xfrm>
            <a:off x="666750" y="196850"/>
            <a:ext cx="8226425" cy="615950"/>
          </a:xfrm>
        </p:spPr>
        <p:txBody>
          <a:bodyPr/>
          <a:lstStyle/>
          <a:p>
            <a:r>
              <a:rPr lang="zh-CN" altLang="en-US" sz="3600" dirty="0"/>
              <a:t>一维数组典型应用</a:t>
            </a:r>
            <a:r>
              <a:rPr lang="en-US" altLang="zh-CN" sz="3600" dirty="0"/>
              <a:t>—</a:t>
            </a:r>
            <a:r>
              <a:rPr lang="zh-CN" altLang="en-US" sz="3600" dirty="0"/>
              <a:t>排序问题 </a:t>
            </a:r>
          </a:p>
        </p:txBody>
      </p:sp>
      <p:sp>
        <p:nvSpPr>
          <p:cNvPr id="8397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30764D-321D-428A-B18D-0F805BA139F9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33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488" y="980728"/>
            <a:ext cx="7792960" cy="1435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ea typeface="黑体" panose="02010609060101010101" pitchFamily="49" charset="-122"/>
              </a:rPr>
              <a:t>排序问题</a:t>
            </a:r>
            <a:r>
              <a:rPr lang="en-US" altLang="zh-CN" sz="2400" dirty="0">
                <a:latin typeface="Tahoma" panose="020B0604030504040204" pitchFamily="34" charset="0"/>
              </a:rPr>
              <a:t>–––</a:t>
            </a:r>
            <a:r>
              <a:rPr lang="zh-CN" altLang="en-US" sz="2400" dirty="0">
                <a:ea typeface="黑体" panose="02010609060101010101" pitchFamily="49" charset="-122"/>
              </a:rPr>
              <a:t>计算机处理数据的一个重要问题</a:t>
            </a:r>
            <a:endParaRPr lang="zh-CN" altLang="en-US" sz="1800" b="1" dirty="0">
              <a:ea typeface="黑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常用的排序算法：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冒泡排序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、选择排序、插入排序、快速排序法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1488" y="2552494"/>
            <a:ext cx="7720952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zh-CN" altLang="en-US" sz="20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：将数组中的相邻两个元素进行比较，将比较大（较小）的数通过两两比较移动到数组末尾（开始），执行一遍内层循环，确定一个最大（最小）的数，外层循环从数组末尾（开始）遍历到开始（末尾）</a:t>
            </a:r>
            <a:endParaRPr lang="zh-CN" altLang="en-US" sz="2000" b="1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90" y="4620344"/>
            <a:ext cx="73914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7649"/>
          <p:cNvSpPr txBox="1">
            <a:spLocks noChangeArrowheads="1"/>
          </p:cNvSpPr>
          <p:nvPr/>
        </p:nvSpPr>
        <p:spPr bwMode="auto">
          <a:xfrm>
            <a:off x="1127125" y="171450"/>
            <a:ext cx="661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冒泡</a:t>
            </a:r>
            <a:r>
              <a:rPr lang="en-US" altLang="zh-CN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(bubble)</a:t>
            </a:r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排序法</a:t>
            </a:r>
          </a:p>
        </p:txBody>
      </p:sp>
      <p:sp>
        <p:nvSpPr>
          <p:cNvPr id="27651" name="矩形 27650"/>
          <p:cNvSpPr>
            <a:spLocks noChangeArrowheads="1"/>
          </p:cNvSpPr>
          <p:nvPr/>
        </p:nvSpPr>
        <p:spPr bwMode="auto">
          <a:xfrm>
            <a:off x="327025" y="3649663"/>
            <a:ext cx="8277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565150" indent="-56515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2.对剩下的n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–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1个元素,比较(n-2)次后，得到次大的数。</a:t>
            </a:r>
          </a:p>
        </p:txBody>
      </p:sp>
      <p:sp>
        <p:nvSpPr>
          <p:cNvPr id="27652" name="矩形 27651"/>
          <p:cNvSpPr>
            <a:spLocks noChangeArrowheads="1"/>
          </p:cNvSpPr>
          <p:nvPr/>
        </p:nvSpPr>
        <p:spPr bwMode="auto">
          <a:xfrm>
            <a:off x="323850" y="5013325"/>
            <a:ext cx="679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对上述过程重复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直至剩下一个元素。</a:t>
            </a:r>
          </a:p>
        </p:txBody>
      </p:sp>
      <p:sp>
        <p:nvSpPr>
          <p:cNvPr id="27653" name="矩形 27652"/>
          <p:cNvSpPr>
            <a:spLocks noChangeArrowheads="1"/>
          </p:cNvSpPr>
          <p:nvPr/>
        </p:nvSpPr>
        <p:spPr bwMode="auto">
          <a:xfrm>
            <a:off x="250825" y="2354263"/>
            <a:ext cx="8288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9925" indent="-669925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1.对n个元素,依次比较相邻的两个数,小的调到前头，比较(n-1)次后，最大的一个数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沉底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27654" name="图片 27653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06663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图片 27654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92538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图片 27655" descr="Red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173663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矩形 27656"/>
          <p:cNvSpPr>
            <a:spLocks noChangeArrowheads="1"/>
          </p:cNvSpPr>
          <p:nvPr/>
        </p:nvSpPr>
        <p:spPr bwMode="auto">
          <a:xfrm>
            <a:off x="323850" y="1258888"/>
            <a:ext cx="8604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基本思路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 设有n个数,需将它们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顺序排列。则：</a:t>
            </a:r>
          </a:p>
        </p:txBody>
      </p:sp>
      <p:sp>
        <p:nvSpPr>
          <p:cNvPr id="8500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37D137F2-464B-44AF-B05D-1E4F7F8C478C}" type="slidenum">
              <a:rPr altLang="en-US" smtClean="0">
                <a:latin typeface="Arial" panose="020B0604020202020204" pitchFamily="34" charset="0"/>
              </a:rPr>
              <a:t>34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7651" grpId="0"/>
      <p:bldP spid="27652" grpId="0"/>
      <p:bldP spid="276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" y="115888"/>
            <a:ext cx="8424863" cy="143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8674" name="文本框 28673"/>
          <p:cNvSpPr txBox="1">
            <a:spLocks noChangeArrowheads="1"/>
          </p:cNvSpPr>
          <p:nvPr/>
        </p:nvSpPr>
        <p:spPr bwMode="auto">
          <a:xfrm>
            <a:off x="581184" y="98556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 int a[4] = {10    8    5    7};</a:t>
            </a:r>
          </a:p>
        </p:txBody>
      </p:sp>
      <p:sp>
        <p:nvSpPr>
          <p:cNvPr id="28675" name="矩形 28674"/>
          <p:cNvSpPr>
            <a:spLocks noChangeArrowheads="1"/>
          </p:cNvSpPr>
          <p:nvPr/>
        </p:nvSpPr>
        <p:spPr bwMode="auto">
          <a:xfrm>
            <a:off x="603250" y="1385267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10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8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</p:txBody>
      </p:sp>
      <p:sp>
        <p:nvSpPr>
          <p:cNvPr id="28676" name="矩形 28675"/>
          <p:cNvSpPr>
            <a:spLocks noChangeArrowheads="1"/>
          </p:cNvSpPr>
          <p:nvPr/>
        </p:nvSpPr>
        <p:spPr bwMode="auto">
          <a:xfrm>
            <a:off x="1905000" y="14614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8677" name="任意多边形 28676"/>
          <p:cNvSpPr>
            <a:spLocks noChangeArrowheads="1"/>
          </p:cNvSpPr>
          <p:nvPr/>
        </p:nvSpPr>
        <p:spPr bwMode="auto">
          <a:xfrm rot="2322797">
            <a:off x="2263775" y="1559892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2895600" y="1385267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</p:txBody>
      </p:sp>
      <p:sp>
        <p:nvSpPr>
          <p:cNvPr id="28679" name="矩形 28678"/>
          <p:cNvSpPr>
            <a:spLocks noChangeArrowheads="1"/>
          </p:cNvSpPr>
          <p:nvPr/>
        </p:nvSpPr>
        <p:spPr bwMode="auto">
          <a:xfrm>
            <a:off x="2895600" y="18424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8680" name="任意多边形 28679"/>
          <p:cNvSpPr>
            <a:spLocks noChangeArrowheads="1"/>
          </p:cNvSpPr>
          <p:nvPr/>
        </p:nvSpPr>
        <p:spPr bwMode="auto">
          <a:xfrm rot="2322797">
            <a:off x="3200400" y="1994867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3810000" y="1385267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</p:txBody>
      </p:sp>
      <p:sp>
        <p:nvSpPr>
          <p:cNvPr id="28682" name="矩形 28681"/>
          <p:cNvSpPr>
            <a:spLocks noChangeArrowheads="1"/>
          </p:cNvSpPr>
          <p:nvPr/>
        </p:nvSpPr>
        <p:spPr bwMode="auto">
          <a:xfrm>
            <a:off x="3810000" y="22996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3" name="任意多边形 28682"/>
          <p:cNvSpPr>
            <a:spLocks noChangeArrowheads="1"/>
          </p:cNvSpPr>
          <p:nvPr/>
        </p:nvSpPr>
        <p:spPr bwMode="auto">
          <a:xfrm rot="2322797">
            <a:off x="4114800" y="2452067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矩形 28683"/>
          <p:cNvSpPr>
            <a:spLocks noChangeArrowheads="1"/>
          </p:cNvSpPr>
          <p:nvPr/>
        </p:nvSpPr>
        <p:spPr bwMode="auto">
          <a:xfrm>
            <a:off x="4572000" y="1385267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85" name="矩形 28684"/>
          <p:cNvSpPr>
            <a:spLocks noChangeArrowheads="1"/>
          </p:cNvSpPr>
          <p:nvPr/>
        </p:nvSpPr>
        <p:spPr bwMode="auto">
          <a:xfrm>
            <a:off x="5335588" y="1958023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86" name="矩形 28685"/>
          <p:cNvSpPr>
            <a:spLocks noChangeArrowheads="1"/>
          </p:cNvSpPr>
          <p:nvPr/>
        </p:nvSpPr>
        <p:spPr bwMode="auto">
          <a:xfrm>
            <a:off x="596900" y="3214067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87" name="矩形 28686"/>
          <p:cNvSpPr>
            <a:spLocks noChangeArrowheads="1"/>
          </p:cNvSpPr>
          <p:nvPr/>
        </p:nvSpPr>
        <p:spPr bwMode="auto">
          <a:xfrm>
            <a:off x="1898650" y="32902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8" name="任意多边形 28687"/>
          <p:cNvSpPr>
            <a:spLocks noChangeArrowheads="1"/>
          </p:cNvSpPr>
          <p:nvPr/>
        </p:nvSpPr>
        <p:spPr bwMode="auto">
          <a:xfrm rot="2322797">
            <a:off x="2257425" y="3388692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矩形 28688"/>
          <p:cNvSpPr>
            <a:spLocks noChangeArrowheads="1"/>
          </p:cNvSpPr>
          <p:nvPr/>
        </p:nvSpPr>
        <p:spPr bwMode="auto">
          <a:xfrm>
            <a:off x="2889250" y="3214067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8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0" name="矩形 28689"/>
          <p:cNvSpPr>
            <a:spLocks noChangeArrowheads="1"/>
          </p:cNvSpPr>
          <p:nvPr/>
        </p:nvSpPr>
        <p:spPr bwMode="auto">
          <a:xfrm>
            <a:off x="2889250" y="36712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1" name="任意多边形 28690"/>
          <p:cNvSpPr>
            <a:spLocks noChangeArrowheads="1"/>
          </p:cNvSpPr>
          <p:nvPr/>
        </p:nvSpPr>
        <p:spPr bwMode="auto">
          <a:xfrm rot="2322797">
            <a:off x="3194050" y="3823667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矩形 28691"/>
          <p:cNvSpPr>
            <a:spLocks noChangeArrowheads="1"/>
          </p:cNvSpPr>
          <p:nvPr/>
        </p:nvSpPr>
        <p:spPr bwMode="auto">
          <a:xfrm>
            <a:off x="3803650" y="3214067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8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3" name="矩形 28692"/>
          <p:cNvSpPr>
            <a:spLocks noChangeArrowheads="1"/>
          </p:cNvSpPr>
          <p:nvPr/>
        </p:nvSpPr>
        <p:spPr bwMode="auto">
          <a:xfrm>
            <a:off x="4729440" y="3795755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94" name="矩形 28693"/>
          <p:cNvSpPr>
            <a:spLocks noChangeArrowheads="1"/>
          </p:cNvSpPr>
          <p:nvPr/>
        </p:nvSpPr>
        <p:spPr bwMode="auto">
          <a:xfrm>
            <a:off x="596900" y="4966667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5" name="矩形 28694"/>
          <p:cNvSpPr>
            <a:spLocks noChangeArrowheads="1"/>
          </p:cNvSpPr>
          <p:nvPr/>
        </p:nvSpPr>
        <p:spPr bwMode="auto">
          <a:xfrm>
            <a:off x="1898650" y="5042867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6" name="矩形 28695"/>
          <p:cNvSpPr>
            <a:spLocks noChangeArrowheads="1"/>
          </p:cNvSpPr>
          <p:nvPr/>
        </p:nvSpPr>
        <p:spPr bwMode="auto">
          <a:xfrm>
            <a:off x="3097809" y="5614367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97" name="直接连接符 28696"/>
          <p:cNvSpPr>
            <a:spLocks noChangeShapeType="1"/>
          </p:cNvSpPr>
          <p:nvPr/>
        </p:nvSpPr>
        <p:spPr bwMode="auto">
          <a:xfrm>
            <a:off x="0" y="3214067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直接连接符 28697"/>
          <p:cNvSpPr>
            <a:spLocks noChangeShapeType="1"/>
          </p:cNvSpPr>
          <p:nvPr/>
        </p:nvSpPr>
        <p:spPr bwMode="auto">
          <a:xfrm>
            <a:off x="4763" y="4966667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直接连接符 28698"/>
          <p:cNvSpPr>
            <a:spLocks noChangeShapeType="1"/>
          </p:cNvSpPr>
          <p:nvPr/>
        </p:nvSpPr>
        <p:spPr bwMode="auto">
          <a:xfrm>
            <a:off x="4763" y="1309067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矩形 28701"/>
          <p:cNvSpPr>
            <a:spLocks noChangeArrowheads="1"/>
          </p:cNvSpPr>
          <p:nvPr/>
        </p:nvSpPr>
        <p:spPr bwMode="auto">
          <a:xfrm>
            <a:off x="6848475" y="1942148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交换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703" name="矩形 28702"/>
          <p:cNvSpPr>
            <a:spLocks noChangeArrowheads="1"/>
          </p:cNvSpPr>
          <p:nvPr/>
        </p:nvSpPr>
        <p:spPr bwMode="auto">
          <a:xfrm>
            <a:off x="6242328" y="3797342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704" name="矩形 28703"/>
          <p:cNvSpPr>
            <a:spLocks noChangeArrowheads="1"/>
          </p:cNvSpPr>
          <p:nvPr/>
        </p:nvSpPr>
        <p:spPr bwMode="auto">
          <a:xfrm>
            <a:off x="4610696" y="5600080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8605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42150" y="6500192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4EF8917C-F380-4053-8B2B-A644D52A3AB1}" type="slidenum">
              <a:rPr altLang="en-US" smtClean="0">
                <a:latin typeface="Arial" panose="020B0604020202020204" pitchFamily="34" charset="0"/>
              </a:rPr>
              <a:t>35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" name="Text Box 4"/>
          <p:cNvSpPr txBox="1"/>
          <p:nvPr/>
        </p:nvSpPr>
        <p:spPr>
          <a:xfrm>
            <a:off x="393105" y="644234"/>
            <a:ext cx="8424863" cy="665831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8100" rIns="13500" bIns="81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zh-CN" sz="2000" b="1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将相邻的两个数两两比较，将小的调到前头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/>
                <a:ea typeface="宋体" panose="02010600030101010101" pitchFamily="2" charset="-122"/>
              </a:rPr>
              <a:t>，每进行一轮，最大的一个数“沉底”，直到剩下一个元素。</a:t>
            </a:r>
            <a:endParaRPr lang="zh-CN" altLang="zh-CN" sz="2000" b="1" dirty="0">
              <a:solidFill>
                <a:srgbClr val="0070C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 animBg="1"/>
      <p:bldP spid="28678" grpId="0"/>
      <p:bldP spid="28679" grpId="0" animBg="1"/>
      <p:bldP spid="28681" grpId="0"/>
      <p:bldP spid="28684" grpId="0"/>
      <p:bldP spid="28685" grpId="0"/>
      <p:bldP spid="28686" grpId="0"/>
      <p:bldP spid="28689" grpId="0"/>
      <p:bldP spid="28692" grpId="0"/>
      <p:bldP spid="28693" grpId="0"/>
      <p:bldP spid="28694" grpId="0"/>
      <p:bldP spid="28696" grpId="0"/>
      <p:bldP spid="28702" grpId="0"/>
      <p:bldP spid="28703" grpId="0"/>
      <p:bldP spid="287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" y="115888"/>
            <a:ext cx="8424863" cy="143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28674" name="文本框 28673"/>
          <p:cNvSpPr txBox="1">
            <a:spLocks noChangeArrowheads="1"/>
          </p:cNvSpPr>
          <p:nvPr/>
        </p:nvSpPr>
        <p:spPr bwMode="auto">
          <a:xfrm>
            <a:off x="684213" y="260350"/>
            <a:ext cx="4824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 int a[4] = {10    8    5    7};</a:t>
            </a:r>
          </a:p>
        </p:txBody>
      </p:sp>
      <p:sp>
        <p:nvSpPr>
          <p:cNvPr id="28675" name="矩形 28674"/>
          <p:cNvSpPr>
            <a:spLocks noChangeArrowheads="1"/>
          </p:cNvSpPr>
          <p:nvPr/>
        </p:nvSpPr>
        <p:spPr bwMode="auto">
          <a:xfrm>
            <a:off x="603250" y="1128713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10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8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</p:txBody>
      </p:sp>
      <p:sp>
        <p:nvSpPr>
          <p:cNvPr id="28676" name="矩形 28675"/>
          <p:cNvSpPr>
            <a:spLocks noChangeArrowheads="1"/>
          </p:cNvSpPr>
          <p:nvPr/>
        </p:nvSpPr>
        <p:spPr bwMode="auto">
          <a:xfrm>
            <a:off x="1905000" y="12049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8677" name="任意多边形 28676"/>
          <p:cNvSpPr>
            <a:spLocks noChangeArrowheads="1"/>
          </p:cNvSpPr>
          <p:nvPr/>
        </p:nvSpPr>
        <p:spPr bwMode="auto">
          <a:xfrm rot="2322797">
            <a:off x="2263775" y="1303338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2895600" y="1128713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</p:txBody>
      </p:sp>
      <p:sp>
        <p:nvSpPr>
          <p:cNvPr id="28679" name="矩形 28678"/>
          <p:cNvSpPr>
            <a:spLocks noChangeArrowheads="1"/>
          </p:cNvSpPr>
          <p:nvPr/>
        </p:nvSpPr>
        <p:spPr bwMode="auto">
          <a:xfrm>
            <a:off x="2895600" y="15859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/>
          </a:p>
        </p:txBody>
      </p:sp>
      <p:sp>
        <p:nvSpPr>
          <p:cNvPr id="28680" name="任意多边形 28679"/>
          <p:cNvSpPr>
            <a:spLocks noChangeArrowheads="1"/>
          </p:cNvSpPr>
          <p:nvPr/>
        </p:nvSpPr>
        <p:spPr bwMode="auto">
          <a:xfrm rot="2322797">
            <a:off x="3200400" y="1738313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3810000" y="1128713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</p:txBody>
      </p:sp>
      <p:sp>
        <p:nvSpPr>
          <p:cNvPr id="28682" name="矩形 28681"/>
          <p:cNvSpPr>
            <a:spLocks noChangeArrowheads="1"/>
          </p:cNvSpPr>
          <p:nvPr/>
        </p:nvSpPr>
        <p:spPr bwMode="auto">
          <a:xfrm>
            <a:off x="3810000" y="20431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3" name="任意多边形 28682"/>
          <p:cNvSpPr>
            <a:spLocks noChangeArrowheads="1"/>
          </p:cNvSpPr>
          <p:nvPr/>
        </p:nvSpPr>
        <p:spPr bwMode="auto">
          <a:xfrm rot="2322797">
            <a:off x="4114800" y="2195513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矩形 28683"/>
          <p:cNvSpPr>
            <a:spLocks noChangeArrowheads="1"/>
          </p:cNvSpPr>
          <p:nvPr/>
        </p:nvSpPr>
        <p:spPr bwMode="auto">
          <a:xfrm>
            <a:off x="4572000" y="1128713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85" name="矩形 28684"/>
          <p:cNvSpPr>
            <a:spLocks noChangeArrowheads="1"/>
          </p:cNvSpPr>
          <p:nvPr/>
        </p:nvSpPr>
        <p:spPr bwMode="auto">
          <a:xfrm>
            <a:off x="5416550" y="1117601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86" name="矩形 28685"/>
          <p:cNvSpPr>
            <a:spLocks noChangeArrowheads="1"/>
          </p:cNvSpPr>
          <p:nvPr/>
        </p:nvSpPr>
        <p:spPr bwMode="auto">
          <a:xfrm>
            <a:off x="596900" y="2957513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  8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5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87" name="矩形 28686"/>
          <p:cNvSpPr>
            <a:spLocks noChangeArrowheads="1"/>
          </p:cNvSpPr>
          <p:nvPr/>
        </p:nvSpPr>
        <p:spPr bwMode="auto">
          <a:xfrm>
            <a:off x="1898650" y="30337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8" name="任意多边形 28687"/>
          <p:cNvSpPr>
            <a:spLocks noChangeArrowheads="1"/>
          </p:cNvSpPr>
          <p:nvPr/>
        </p:nvSpPr>
        <p:spPr bwMode="auto">
          <a:xfrm rot="2322797">
            <a:off x="2257425" y="3132138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矩形 28688"/>
          <p:cNvSpPr>
            <a:spLocks noChangeArrowheads="1"/>
          </p:cNvSpPr>
          <p:nvPr/>
        </p:nvSpPr>
        <p:spPr bwMode="auto">
          <a:xfrm>
            <a:off x="2889250" y="2957513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8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0" name="矩形 28689"/>
          <p:cNvSpPr>
            <a:spLocks noChangeArrowheads="1"/>
          </p:cNvSpPr>
          <p:nvPr/>
        </p:nvSpPr>
        <p:spPr bwMode="auto">
          <a:xfrm>
            <a:off x="2889250" y="34147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1" name="任意多边形 28690"/>
          <p:cNvSpPr>
            <a:spLocks noChangeArrowheads="1"/>
          </p:cNvSpPr>
          <p:nvPr/>
        </p:nvSpPr>
        <p:spPr bwMode="auto">
          <a:xfrm rot="2322797">
            <a:off x="3194050" y="3567113"/>
            <a:ext cx="423863" cy="5334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矩形 28691"/>
          <p:cNvSpPr>
            <a:spLocks noChangeArrowheads="1"/>
          </p:cNvSpPr>
          <p:nvPr/>
        </p:nvSpPr>
        <p:spPr bwMode="auto">
          <a:xfrm>
            <a:off x="3803650" y="2957513"/>
            <a:ext cx="717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  7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  8</a:t>
            </a:r>
          </a:p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693" name="矩形 28692"/>
          <p:cNvSpPr>
            <a:spLocks noChangeArrowheads="1"/>
          </p:cNvSpPr>
          <p:nvPr/>
        </p:nvSpPr>
        <p:spPr bwMode="auto">
          <a:xfrm>
            <a:off x="4400709" y="3161615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94" name="矩形 28693"/>
          <p:cNvSpPr>
            <a:spLocks noChangeArrowheads="1"/>
          </p:cNvSpPr>
          <p:nvPr/>
        </p:nvSpPr>
        <p:spPr bwMode="auto">
          <a:xfrm>
            <a:off x="596900" y="4710113"/>
            <a:ext cx="19954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轮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   </a:t>
            </a:r>
            <a:r>
              <a:rPr lang="en-US" altLang="zh-CN" sz="2800" b="1">
                <a:latin typeface="Times New Roman" panose="02020603050405020304" pitchFamily="18" charset="0"/>
              </a:rPr>
              <a:t>  5  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7</a:t>
            </a: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r>
              <a:rPr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695" name="矩形 28694"/>
          <p:cNvSpPr>
            <a:spLocks noChangeArrowheads="1"/>
          </p:cNvSpPr>
          <p:nvPr/>
        </p:nvSpPr>
        <p:spPr bwMode="auto">
          <a:xfrm>
            <a:off x="1898650" y="4786313"/>
            <a:ext cx="457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6" name="矩形 28695"/>
          <p:cNvSpPr>
            <a:spLocks noChangeArrowheads="1"/>
          </p:cNvSpPr>
          <p:nvPr/>
        </p:nvSpPr>
        <p:spPr bwMode="auto">
          <a:xfrm>
            <a:off x="2405722" y="5381624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697" name="直接连接符 28696"/>
          <p:cNvSpPr>
            <a:spLocks noChangeShapeType="1"/>
          </p:cNvSpPr>
          <p:nvPr/>
        </p:nvSpPr>
        <p:spPr bwMode="auto">
          <a:xfrm>
            <a:off x="0" y="29575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直接连接符 28697"/>
          <p:cNvSpPr>
            <a:spLocks noChangeShapeType="1"/>
          </p:cNvSpPr>
          <p:nvPr/>
        </p:nvSpPr>
        <p:spPr bwMode="auto">
          <a:xfrm>
            <a:off x="4763" y="47101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直接连接符 28698"/>
          <p:cNvSpPr>
            <a:spLocks noChangeShapeType="1"/>
          </p:cNvSpPr>
          <p:nvPr/>
        </p:nvSpPr>
        <p:spPr bwMode="auto">
          <a:xfrm>
            <a:off x="4763" y="1052513"/>
            <a:ext cx="9144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</a:ln>
          <a:effectLst>
            <a:prstShdw prst="shdw17" dist="17961" dir="2700000">
              <a:srgbClr val="1F1F7A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矩形 28701"/>
          <p:cNvSpPr>
            <a:spLocks noChangeArrowheads="1"/>
          </p:cNvSpPr>
          <p:nvPr/>
        </p:nvSpPr>
        <p:spPr bwMode="auto">
          <a:xfrm>
            <a:off x="6929437" y="1101726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交换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703" name="矩形 28702"/>
          <p:cNvSpPr>
            <a:spLocks noChangeArrowheads="1"/>
          </p:cNvSpPr>
          <p:nvPr/>
        </p:nvSpPr>
        <p:spPr bwMode="auto">
          <a:xfrm>
            <a:off x="5913597" y="3163202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28704" name="矩形 28703"/>
          <p:cNvSpPr>
            <a:spLocks noChangeArrowheads="1"/>
          </p:cNvSpPr>
          <p:nvPr/>
        </p:nvSpPr>
        <p:spPr bwMode="auto">
          <a:xfrm>
            <a:off x="3918609" y="5367337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8605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4EF8917C-F380-4053-8B2B-A644D52A3AB1}" type="slidenum">
              <a:rPr altLang="en-US" smtClean="0">
                <a:latin typeface="Arial" panose="020B0604020202020204" pitchFamily="34" charset="0"/>
              </a:rPr>
              <a:t>36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206366" y="1631949"/>
            <a:ext cx="3798887" cy="1441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i="1" dirty="0">
                <a:latin typeface="Times New Roman" panose="02020603050405020304" pitchFamily="18" charset="0"/>
              </a:rPr>
              <a:t>  n个数进行  </a:t>
            </a: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轮比较</a:t>
            </a:r>
          </a:p>
          <a:p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for(i=1;i&lt; n;i++){</a:t>
            </a:r>
          </a:p>
          <a:p>
            <a:r>
              <a:rPr lang="zh-CN" altLang="en-US" sz="2000" b="1" i="1" dirty="0">
                <a:latin typeface="Times New Roman" panose="02020603050405020304" pitchFamily="18" charset="0"/>
              </a:rPr>
              <a:t>    相邻元素的一 一比较, 交换</a:t>
            </a:r>
          </a:p>
          <a:p>
            <a:r>
              <a:rPr lang="zh-CN" altLang="en-US" sz="2000" b="1" i="1" dirty="0"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784274" y="3746133"/>
            <a:ext cx="4187825" cy="527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zh-CN" altLang="en-US" sz="2400" b="1" i="1">
                <a:latin typeface="Times New Roman" panose="02020603050405020304" pitchFamily="18" charset="0"/>
              </a:rPr>
              <a:t>第 i轮中要进行  </a:t>
            </a:r>
            <a:r>
              <a:rPr lang="zh-CN" altLang="en-US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2400" b="1" i="1">
                <a:latin typeface="Times New Roman" panose="02020603050405020304" pitchFamily="18" charset="0"/>
              </a:rPr>
              <a:t>次两两比较</a:t>
            </a:r>
            <a:endParaRPr lang="zh-CN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517356" y="4321813"/>
            <a:ext cx="3455987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</a:rPr>
              <a:t>for(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=1;i&lt;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n;i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++) {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for(j=0;j&lt;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n-i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;j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++)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if(a[j]&gt;a[j+1])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a[j]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a[j+1]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交换</a:t>
            </a:r>
          </a:p>
          <a:p>
            <a:r>
              <a:rPr lang="en-US" altLang="zh-CN" sz="2000" b="1" i="1" dirty="0">
                <a:latin typeface="Times New Roman" panose="02020603050405020304" pitchFamily="18" charset="0"/>
              </a:rPr>
              <a:t>}</a:t>
            </a:r>
          </a:p>
          <a:p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 animBg="1"/>
      <p:bldP spid="34" grpId="0" bldLvl="0" animBg="1"/>
      <p:bldP spid="3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29697"/>
          <p:cNvSpPr txBox="1">
            <a:spLocks noChangeArrowheads="1"/>
          </p:cNvSpPr>
          <p:nvPr/>
        </p:nvSpPr>
        <p:spPr bwMode="auto">
          <a:xfrm>
            <a:off x="107950" y="44450"/>
            <a:ext cx="84836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#include&lt;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#define N 10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BubbleSort</a:t>
            </a:r>
            <a:r>
              <a:rPr lang="en-US" altLang="zh-CN" sz="2400" b="1" dirty="0">
                <a:latin typeface="Times New Roman" panose="02020603050405020304" pitchFamily="18" charset="0"/>
              </a:rPr>
              <a:t> ( int a[ ],int n)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int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j, t;  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for 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=1;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&lt;n;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++)   </a:t>
            </a:r>
            <a:r>
              <a:rPr lang="en-US" altLang="zh-CN" sz="2400" b="1" dirty="0">
                <a:solidFill>
                  <a:schemeClr val="hlink"/>
                </a:solidFill>
              </a:rPr>
              <a:t>/* </a:t>
            </a:r>
            <a:r>
              <a:rPr lang="zh-CN" altLang="en-US" sz="2400" b="1" dirty="0">
                <a:solidFill>
                  <a:schemeClr val="hlink"/>
                </a:solidFill>
              </a:rPr>
              <a:t>共进行</a:t>
            </a:r>
            <a:r>
              <a:rPr lang="en-US" altLang="zh-CN" sz="2400" b="1" dirty="0">
                <a:solidFill>
                  <a:schemeClr val="hlink"/>
                </a:solidFill>
              </a:rPr>
              <a:t>n-1</a:t>
            </a:r>
            <a:r>
              <a:rPr lang="zh-CN" altLang="en-US" sz="2400" b="1" dirty="0">
                <a:solidFill>
                  <a:schemeClr val="hlink"/>
                </a:solidFill>
              </a:rPr>
              <a:t>轮</a:t>
            </a:r>
            <a:r>
              <a:rPr lang="en-US" altLang="zh-CN" sz="2400" b="1" dirty="0">
                <a:solidFill>
                  <a:schemeClr val="hlink"/>
                </a:solidFill>
              </a:rPr>
              <a:t>"</a:t>
            </a:r>
            <a:r>
              <a:rPr lang="zh-CN" altLang="en-US" sz="2400" b="1" dirty="0">
                <a:solidFill>
                  <a:schemeClr val="hlink"/>
                </a:solidFill>
              </a:rPr>
              <a:t>冒泡</a:t>
            </a:r>
            <a:r>
              <a:rPr lang="en-US" altLang="zh-CN" sz="2400" b="1" dirty="0">
                <a:solidFill>
                  <a:schemeClr val="hlink"/>
                </a:solidFill>
              </a:rPr>
              <a:t>" */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for (j=0; j&lt;n-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j++</a:t>
            </a:r>
            <a:r>
              <a:rPr lang="en-US" altLang="zh-CN" sz="2400" b="1" dirty="0">
                <a:latin typeface="Times New Roman" panose="02020603050405020304" pitchFamily="18" charset="0"/>
              </a:rPr>
              <a:t>)  </a:t>
            </a:r>
            <a:r>
              <a:rPr lang="en-US" altLang="zh-CN" sz="2400" b="1" dirty="0">
                <a:solidFill>
                  <a:schemeClr val="hlink"/>
                </a:solidFill>
              </a:rPr>
              <a:t>/* </a:t>
            </a:r>
            <a:r>
              <a:rPr lang="zh-CN" altLang="en-US" sz="2400" b="1" dirty="0">
                <a:solidFill>
                  <a:schemeClr val="hlink"/>
                </a:solidFill>
              </a:rPr>
              <a:t>对两两相邻的元素进行比较 </a:t>
            </a:r>
            <a:r>
              <a:rPr lang="en-US" altLang="zh-CN" sz="2400" b="1" dirty="0">
                <a:solidFill>
                  <a:schemeClr val="hlink"/>
                </a:solidFill>
              </a:rPr>
              <a:t>*/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      if (a[j]&gt;a[j+1] ) {  t=a[j];  a[j]=a[j+1];  a[j+1]=t; }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int main ( )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{  int x[N],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 (" please input %d numbers: \n ", N);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for 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&lt;N;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++)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</a:rPr>
              <a:t>(" %d ",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&amp;x[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BubbleSort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, N ) ;    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 (" the sorted numbers: \n ");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for 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=0;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&lt;N;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++)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</a:rPr>
              <a:t>("%d  ", x[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]);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    return 0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</a:p>
          <a:p>
            <a:pPr eaLnBrk="0" hangingPunct="0"/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BA24D092-5E8C-4AEF-908D-F66F8FAC300D}" type="slidenum">
              <a:rPr altLang="en-US" smtClean="0">
                <a:latin typeface="Arial" panose="020B0604020202020204" pitchFamily="34" charset="0"/>
              </a:rPr>
              <a:t>37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4572000" y="1052513"/>
            <a:ext cx="1938338" cy="792162"/>
          </a:xfrm>
          <a:prstGeom prst="borderCallout2">
            <a:avLst>
              <a:gd name="adj1" fmla="val 79149"/>
              <a:gd name="adj2" fmla="val -3590"/>
              <a:gd name="adj3" fmla="val 63993"/>
              <a:gd name="adj4" fmla="val -18701"/>
              <a:gd name="adj5" fmla="val 23897"/>
              <a:gd name="adj6" fmla="val -6291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i="1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形参数组</a:t>
            </a:r>
          </a:p>
          <a:p>
            <a:pPr algn="ctr">
              <a:defRPr/>
            </a:pPr>
            <a:r>
              <a:rPr lang="zh-CN" altLang="en-US" sz="2400" i="1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不指定大小</a:t>
            </a:r>
          </a:p>
        </p:txBody>
      </p:sp>
      <p:sp>
        <p:nvSpPr>
          <p:cNvPr id="4" name="线形标注 2 3"/>
          <p:cNvSpPr/>
          <p:nvPr/>
        </p:nvSpPr>
        <p:spPr>
          <a:xfrm>
            <a:off x="6732588" y="404813"/>
            <a:ext cx="1819275" cy="792162"/>
          </a:xfrm>
          <a:prstGeom prst="borderCallout2">
            <a:avLst>
              <a:gd name="adj1" fmla="val 18750"/>
              <a:gd name="adj2" fmla="val -8333"/>
              <a:gd name="adj3" fmla="val -160"/>
              <a:gd name="adj4" fmla="val -49511"/>
              <a:gd name="adj5" fmla="val 61587"/>
              <a:gd name="adj6" fmla="val -150104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待排序元素</a:t>
            </a:r>
          </a:p>
          <a:p>
            <a:pPr algn="ctr"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的个数</a:t>
            </a:r>
            <a:endParaRPr lang="zh-CN" altLang="en-US" sz="2400" i="1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4067175" y="3213100"/>
            <a:ext cx="2255838" cy="577850"/>
          </a:xfrm>
          <a:prstGeom prst="borderCallout2">
            <a:avLst>
              <a:gd name="adj1" fmla="val 40006"/>
              <a:gd name="adj2" fmla="val -2283"/>
              <a:gd name="adj3" fmla="val 37645"/>
              <a:gd name="adj4" fmla="val -16667"/>
              <a:gd name="adj5" fmla="val 301208"/>
              <a:gd name="adj6" fmla="val -79132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实参是数组名</a:t>
            </a:r>
            <a:endParaRPr lang="zh-CN" altLang="en-US" sz="2400" i="1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选择法排序</a:t>
            </a:r>
          </a:p>
        </p:txBody>
      </p:sp>
      <p:sp>
        <p:nvSpPr>
          <p:cNvPr id="8" name="矩形 7"/>
          <p:cNvSpPr/>
          <p:nvPr/>
        </p:nvSpPr>
        <p:spPr>
          <a:xfrm>
            <a:off x="779511" y="1144946"/>
            <a:ext cx="765675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用选择法排序编程实现：将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个整数按从小到大的顺序排序，并分行输出排序前、后的结果。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1290" y="2924944"/>
            <a:ext cx="7664971" cy="236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工作原理：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/>
                <a:ea typeface="等线" panose="02010600030101010101" pitchFamily="2" charset="-122"/>
                <a:cs typeface="+mn-cs"/>
              </a:rPr>
              <a:t>每一轮从待排序的数据元素中选出最小（或最大）的一个元素，存放在序列的起始位置；然后，再从剩余未排序元素中继续寻找最小（大）元素，放到已排序序列的末尾。以此类推，直到全部待排序的数据元素排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选择法排序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" y="908720"/>
            <a:ext cx="4591761" cy="5160122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54" y="891245"/>
            <a:ext cx="4378658" cy="5390211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14" name="矩形 13"/>
          <p:cNvSpPr/>
          <p:nvPr/>
        </p:nvSpPr>
        <p:spPr>
          <a:xfrm>
            <a:off x="827584" y="6193815"/>
            <a:ext cx="2595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：边比较边交换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50267" y="6269250"/>
            <a:ext cx="2895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：边找边设立标记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矩形 10243"/>
          <p:cNvSpPr>
            <a:spLocks noChangeArrowheads="1"/>
          </p:cNvSpPr>
          <p:nvPr/>
        </p:nvSpPr>
        <p:spPr bwMode="auto">
          <a:xfrm>
            <a:off x="395288" y="288925"/>
            <a:ext cx="7793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7.1 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数组概述</a:t>
            </a:r>
          </a:p>
        </p:txBody>
      </p:sp>
      <p:sp>
        <p:nvSpPr>
          <p:cNvPr id="7580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B142DE-A25F-43A1-8D4C-B3DCCDAFE12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26" y="5425096"/>
            <a:ext cx="7820025" cy="8001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13" y="1092460"/>
            <a:ext cx="8401050" cy="169434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266337" y="591966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STHeitiSC-Light"/>
              </a:rPr>
              <a:t>结构体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00226" y="2752984"/>
            <a:ext cx="43432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82414" y="5825146"/>
            <a:ext cx="33879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14" y="2977416"/>
            <a:ext cx="4124325" cy="108585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690" y="3027026"/>
            <a:ext cx="1809750" cy="381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986" y="4173589"/>
            <a:ext cx="4991100" cy="1095375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1403648" y="4063266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29697"/>
          <p:cNvSpPr txBox="1">
            <a:spLocks noChangeArrowheads="1"/>
          </p:cNvSpPr>
          <p:nvPr/>
        </p:nvSpPr>
        <p:spPr bwMode="auto">
          <a:xfrm>
            <a:off x="107950" y="-27305"/>
            <a:ext cx="8839200" cy="30473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SelectSort_1</a:t>
            </a:r>
            <a:r>
              <a:rPr lang="en-US" altLang="zh-CN" sz="2400" b="1" dirty="0">
                <a:latin typeface="Times New Roman" panose="02020603050405020304" pitchFamily="18" charset="0"/>
              </a:rPr>
              <a:t> ( int a[ ], int n)  //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边比较边交换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, j, t; 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for ( i=0; 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&lt;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n-1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++ ) 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共进行n-1轮排序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for ( j=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i+1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j&lt;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N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j++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) </a:t>
            </a:r>
            <a:r>
              <a:rPr lang="zh-CN" altLang="en-US" sz="1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en-US" altLang="zh-CN" sz="1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剩余元素</a:t>
            </a:r>
            <a:r>
              <a:rPr lang="zh-CN" altLang="en-US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与第一个元素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进行比较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     if( a[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j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] &lt; 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a[i]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)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{  t  = a[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];   a[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] = a[j];   a[j] = t; }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若小就交换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BA24D092-5E8C-4AEF-908D-F66F8FAC300D}" type="slidenum">
              <a:rPr altLang="en-US" smtClean="0">
                <a:latin typeface="Arial" panose="020B0604020202020204" pitchFamily="34" charset="0"/>
              </a:rPr>
              <a:t>40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5560" y="2852420"/>
            <a:ext cx="8839200" cy="41554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2400" b="1" dirty="0" err="1">
                <a:solidFill>
                  <a:srgbClr val="3333FF"/>
                </a:solidFill>
                <a:latin typeface="Times New Roman" panose="02020603050405020304" pitchFamily="18" charset="0"/>
              </a:rPr>
              <a:t>SelectSort_2</a:t>
            </a:r>
            <a:r>
              <a:rPr lang="en-US" altLang="zh-CN" sz="2400" b="1" dirty="0">
                <a:latin typeface="Times New Roman" panose="02020603050405020304" pitchFamily="18" charset="0"/>
              </a:rPr>
              <a:t>( int a[ ], int n)  // 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边找边记录最小值下标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</a:rPr>
              <a:t>       int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</a:rPr>
              <a:t>, j,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 t;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for ( i=0; 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&lt;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n-1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++)   </a:t>
            </a:r>
            <a:r>
              <a:rPr lang="zh-CN" altLang="en-US" sz="18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共进行n-1轮排序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  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k=i;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</a:t>
            </a:r>
            <a:r>
              <a:rPr lang="en-US" altLang="zh-CN" sz="20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//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最小值下标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for ( j =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i+1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j&lt;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N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; j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++ )  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剩余元素</a:t>
            </a:r>
            <a:r>
              <a:rPr lang="zh-CN" altLang="en-US" sz="2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与当前最小元素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进行比较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if( a[j] &lt; 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a[k]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)   k = j;    </a:t>
            </a:r>
            <a:r>
              <a:rPr lang="zh-CN" altLang="en-US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 若小就更换下标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           if(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  <a:sym typeface="+mn-ea"/>
              </a:rPr>
              <a:t>k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!= 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) {  t  = a[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];   a[</a:t>
            </a:r>
            <a:r>
              <a:rPr lang="en-US" altLang="zh-CN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i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] = a[k];   </a:t>
            </a:r>
            <a:r>
              <a:rPr lang="en-US" altLang="zh-CN" sz="2400" b="1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a[k]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= t; } 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//若不等就交换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sym typeface="+mn-ea"/>
              </a:rPr>
              <a:t>  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30721"/>
          <p:cNvSpPr>
            <a:spLocks noGrp="1" noChangeArrowheads="1"/>
          </p:cNvSpPr>
          <p:nvPr>
            <p:ph type="title"/>
          </p:nvPr>
        </p:nvSpPr>
        <p:spPr>
          <a:xfrm>
            <a:off x="684213" y="261938"/>
            <a:ext cx="7793037" cy="576262"/>
          </a:xfrm>
        </p:spPr>
        <p:txBody>
          <a:bodyPr/>
          <a:lstStyle/>
          <a:p>
            <a:r>
              <a:rPr lang="zh-CN" altLang="en-US" sz="3600"/>
              <a:t>基于分治策略的二分查找</a:t>
            </a:r>
          </a:p>
        </p:txBody>
      </p:sp>
      <p:sp>
        <p:nvSpPr>
          <p:cNvPr id="30722" name="文本占位符 30722"/>
          <p:cNvSpPr>
            <a:spLocks noGrp="1" noChangeArrowheads="1"/>
          </p:cNvSpPr>
          <p:nvPr>
            <p:ph idx="1"/>
          </p:nvPr>
        </p:nvSpPr>
        <p:spPr>
          <a:xfrm>
            <a:off x="294009" y="1196975"/>
            <a:ext cx="8526463" cy="48355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二分查找</a:t>
            </a:r>
            <a:r>
              <a:rPr lang="zh-CN" altLang="en-US" sz="2400" b="0" dirty="0">
                <a:solidFill>
                  <a:srgbClr val="FF0000"/>
                </a:solidFill>
              </a:rPr>
              <a:t>（也称折半查找）</a:t>
            </a:r>
            <a:r>
              <a:rPr lang="zh-CN" altLang="en-US" sz="2400" dirty="0">
                <a:solidFill>
                  <a:schemeClr val="tx1"/>
                </a:solidFill>
              </a:rPr>
              <a:t>算法的思路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将已排好序的n个元素(存放于数组a)分成两半，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取a[n/2]与x比较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如果x=a[n/2]，则找到x，算法结束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如果x&lt;a[n/2]，则在数组a的前半部分继续查找x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如果x&gt;a[n/2]，则在数组a的后半部分继续查找x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返回值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</a:rPr>
              <a:t>如果找到x，返回x在数组a中的位置（下标）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如果没有找到，返回-1 </a:t>
            </a:r>
          </a:p>
        </p:txBody>
      </p:sp>
      <p:sp>
        <p:nvSpPr>
          <p:cNvPr id="8806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BCFCAC-50A0-4F6E-9C6E-69937456B1E7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41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" y="115888"/>
            <a:ext cx="8424863" cy="143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1746" name="文本框 31745"/>
          <p:cNvSpPr txBox="1">
            <a:spLocks noChangeArrowheads="1"/>
          </p:cNvSpPr>
          <p:nvPr/>
        </p:nvSpPr>
        <p:spPr bwMode="auto">
          <a:xfrm>
            <a:off x="1447800" y="187325"/>
            <a:ext cx="672465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758825" indent="-758825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n=7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个数中 找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x=14</a:t>
            </a:r>
          </a:p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8      13       21       28       35     41      52</a:t>
            </a:r>
          </a:p>
        </p:txBody>
      </p:sp>
      <p:sp>
        <p:nvSpPr>
          <p:cNvPr id="31747" name="文本框 31746"/>
          <p:cNvSpPr txBox="1">
            <a:spLocks noChangeArrowheads="1"/>
          </p:cNvSpPr>
          <p:nvPr/>
        </p:nvSpPr>
        <p:spPr bwMode="auto">
          <a:xfrm>
            <a:off x="914400" y="1252538"/>
            <a:ext cx="655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left                               mid                           right</a:t>
            </a:r>
          </a:p>
        </p:txBody>
      </p:sp>
      <p:sp>
        <p:nvSpPr>
          <p:cNvPr id="31748" name="直接连接符 31747"/>
          <p:cNvSpPr>
            <a:spLocks noChangeShapeType="1"/>
          </p:cNvSpPr>
          <p:nvPr/>
        </p:nvSpPr>
        <p:spPr bwMode="auto">
          <a:xfrm>
            <a:off x="1143000" y="1173163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直接连接符 31748"/>
          <p:cNvSpPr>
            <a:spLocks noChangeShapeType="1"/>
          </p:cNvSpPr>
          <p:nvPr/>
        </p:nvSpPr>
        <p:spPr bwMode="auto">
          <a:xfrm flipH="1" flipV="1">
            <a:off x="1600200" y="1173163"/>
            <a:ext cx="19050" cy="1762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直接连接符 31749"/>
          <p:cNvSpPr>
            <a:spLocks noChangeShapeType="1"/>
          </p:cNvSpPr>
          <p:nvPr/>
        </p:nvSpPr>
        <p:spPr bwMode="auto">
          <a:xfrm flipH="1" flipV="1">
            <a:off x="4419600" y="1173163"/>
            <a:ext cx="7938" cy="1762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直接连接符 31750"/>
          <p:cNvSpPr>
            <a:spLocks noChangeShapeType="1"/>
          </p:cNvSpPr>
          <p:nvPr/>
        </p:nvSpPr>
        <p:spPr bwMode="auto">
          <a:xfrm>
            <a:off x="990600" y="16383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文本框 31751"/>
          <p:cNvSpPr txBox="1">
            <a:spLocks noChangeArrowheads="1"/>
          </p:cNvSpPr>
          <p:nvPr/>
        </p:nvSpPr>
        <p:spPr bwMode="auto">
          <a:xfrm>
            <a:off x="827584" y="1879600"/>
            <a:ext cx="472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left        mid       right</a:t>
            </a:r>
          </a:p>
        </p:txBody>
      </p:sp>
      <p:sp>
        <p:nvSpPr>
          <p:cNvPr id="31753" name="直接连接符 31752"/>
          <p:cNvSpPr>
            <a:spLocks noChangeShapeType="1"/>
          </p:cNvSpPr>
          <p:nvPr/>
        </p:nvSpPr>
        <p:spPr bwMode="auto">
          <a:xfrm flipH="1" flipV="1">
            <a:off x="7010400" y="1173163"/>
            <a:ext cx="9525" cy="17621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直接连接符 31753"/>
          <p:cNvSpPr>
            <a:spLocks noChangeShapeType="1"/>
          </p:cNvSpPr>
          <p:nvPr/>
        </p:nvSpPr>
        <p:spPr bwMode="auto">
          <a:xfrm flipV="1">
            <a:off x="1589584" y="16383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直接连接符 31754"/>
          <p:cNvSpPr>
            <a:spLocks noChangeShapeType="1"/>
          </p:cNvSpPr>
          <p:nvPr/>
        </p:nvSpPr>
        <p:spPr bwMode="auto">
          <a:xfrm flipV="1">
            <a:off x="2438400" y="16383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直接连接符 31755"/>
          <p:cNvSpPr>
            <a:spLocks noChangeShapeType="1"/>
          </p:cNvSpPr>
          <p:nvPr/>
        </p:nvSpPr>
        <p:spPr bwMode="auto">
          <a:xfrm flipV="1">
            <a:off x="3352800" y="1638300"/>
            <a:ext cx="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直接连接符 31756"/>
          <p:cNvSpPr>
            <a:spLocks noChangeShapeType="1"/>
          </p:cNvSpPr>
          <p:nvPr/>
        </p:nvSpPr>
        <p:spPr bwMode="auto">
          <a:xfrm>
            <a:off x="990600" y="22479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文本框 31757"/>
          <p:cNvSpPr txBox="1">
            <a:spLocks noChangeArrowheads="1"/>
          </p:cNvSpPr>
          <p:nvPr/>
        </p:nvSpPr>
        <p:spPr bwMode="auto">
          <a:xfrm>
            <a:off x="739960" y="2309814"/>
            <a:ext cx="6559550" cy="433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 令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left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right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=n-1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mid = (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left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+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right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/ 2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a[mid]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hlink"/>
                </a:solidFill>
              </a:rPr>
              <a:t>◆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x&lt;a[mid],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x在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a[0]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a[mid-1]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范围内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令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right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=mid-1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hlink"/>
                </a:solidFill>
              </a:rPr>
              <a:t>◆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x&gt;a[mid],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x在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a[mid+1]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a[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right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范围内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令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left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=mid+1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i="1" dirty="0">
                <a:solidFill>
                  <a:schemeClr val="hlink"/>
                </a:solidFill>
              </a:rPr>
              <a:t>◆</a:t>
            </a:r>
            <a:r>
              <a:rPr lang="zh-CN" altLang="en-US" sz="2400" b="1" i="1" dirty="0">
                <a:solidFill>
                  <a:schemeClr val="tx2"/>
                </a:solidFill>
              </a:rPr>
              <a:t>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x==a[mid],</a:t>
            </a:r>
            <a:r>
              <a:rPr lang="zh-CN" altLang="en-US" sz="24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x在数组a中的下标为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mid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转2</a:t>
            </a: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，直至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left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right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91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BBBF156C-A7B5-4E12-B68E-64BDBEFA9783}" type="slidenum">
              <a:rPr altLang="en-US" smtClean="0">
                <a:latin typeface="Arial" panose="020B0604020202020204" pitchFamily="34" charset="0"/>
              </a:rPr>
              <a:t>42</a:t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468081" y="4653136"/>
            <a:ext cx="16728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419872" y="5589240"/>
            <a:ext cx="16728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30" y="2500611"/>
            <a:ext cx="4287002" cy="102356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3" name="矩形 22"/>
          <p:cNvSpPr/>
          <p:nvPr/>
        </p:nvSpPr>
        <p:spPr>
          <a:xfrm>
            <a:off x="6616323" y="41914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终止条件？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52" grpId="0"/>
      <p:bldP spid="23" grpId="0"/>
      <p:bldP spid="2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32769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611187"/>
          </a:xfrm>
        </p:spPr>
        <p:txBody>
          <a:bodyPr/>
          <a:lstStyle/>
          <a:p>
            <a:r>
              <a:rPr lang="en-US" altLang="zh-CN" sz="3600"/>
              <a:t>  </a:t>
            </a:r>
            <a:r>
              <a:rPr lang="zh-CN" altLang="en-US" sz="3600"/>
              <a:t>二分查找函数 </a:t>
            </a:r>
          </a:p>
        </p:txBody>
      </p:sp>
      <p:sp>
        <p:nvSpPr>
          <p:cNvPr id="32771" name="矩形 32770"/>
          <p:cNvSpPr>
            <a:spLocks noChangeArrowheads="1"/>
          </p:cNvSpPr>
          <p:nvPr/>
        </p:nvSpPr>
        <p:spPr bwMode="auto">
          <a:xfrm>
            <a:off x="684213" y="1052736"/>
            <a:ext cx="8280400" cy="548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609600" indent="-609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/*  find x in  a[0]~ a[n-1] ( sort ascending )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return  the subscript , or –1 if no match       */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BinarySearch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(int a[ ], int x, int n)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int  left=0,  right=n-1,  mid;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while(left&lt;=right) 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mid=(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left+right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)/2;  </a:t>
            </a:r>
            <a:r>
              <a:rPr lang="en-US" altLang="zh-CN" sz="2400" b="1" dirty="0"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计算中间元素的下标 </a:t>
            </a:r>
            <a:r>
              <a:rPr lang="en-US" altLang="zh-CN" sz="2400" b="1" dirty="0">
                <a:latin typeface="Times New Roman" panose="02020603050405020304" pitchFamily="18" charset="0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if(x&lt;a[mid])	 right=mid-1;   </a:t>
            </a:r>
            <a:r>
              <a:rPr lang="en-US" altLang="zh-CN" sz="2000" b="1" dirty="0"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在左半部找</a:t>
            </a:r>
            <a:r>
              <a:rPr lang="en-US" altLang="zh-CN" sz="2000" b="1" dirty="0">
                <a:latin typeface="Times New Roman" panose="02020603050405020304" pitchFamily="18" charset="0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else if(x&gt;a[mid])  left=mid+1;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/*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在右半部找</a:t>
            </a:r>
            <a:r>
              <a:rPr lang="en-US" altLang="zh-CN" sz="2400" b="1" dirty="0">
                <a:latin typeface="Times New Roman" panose="02020603050405020304" pitchFamily="18" charset="0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else  return (mid);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找到，返回下标 </a:t>
            </a:r>
            <a:r>
              <a:rPr lang="en-US" altLang="zh-CN" sz="2400" b="1" dirty="0">
                <a:latin typeface="Times New Roman" panose="02020603050405020304" pitchFamily="18" charset="0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return -1;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没有找到，返回</a:t>
            </a:r>
            <a:r>
              <a:rPr lang="en-US" altLang="zh-CN" sz="2400" b="1" dirty="0">
                <a:latin typeface="Times New Roman" panose="02020603050405020304" pitchFamily="18" charset="0"/>
              </a:rPr>
              <a:t>-1 */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011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28B5BC39-4216-4054-8303-2C6396AA0963}" type="slidenum">
              <a:rPr altLang="en-US" smtClean="0">
                <a:latin typeface="Arial" panose="020B0604020202020204" pitchFamily="34" charset="0"/>
              </a:rPr>
              <a:t>43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33793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en-US" altLang="zh-CN"/>
              <a:t>  </a:t>
            </a:r>
            <a:r>
              <a:rPr lang="zh-CN" altLang="en-US"/>
              <a:t>二分查找函数 </a:t>
            </a:r>
          </a:p>
        </p:txBody>
      </p:sp>
      <p:sp>
        <p:nvSpPr>
          <p:cNvPr id="33795" name="矩形 33794"/>
          <p:cNvSpPr>
            <a:spLocks noChangeArrowheads="1"/>
          </p:cNvSpPr>
          <p:nvPr/>
        </p:nvSpPr>
        <p:spPr bwMode="auto">
          <a:xfrm>
            <a:off x="395288" y="1341438"/>
            <a:ext cx="640873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609600" indent="-609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#include&lt;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int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BinarySearch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(int a[ ], int x, int n);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int x[ ]={1,3,5,7,9,11,13,15,17,19},  index;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index=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BinarySearch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(x,11,10)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if(index! = -1)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("find %d!\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n",x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[index]);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else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("not find!\n");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return 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1139" name="矩形 33795"/>
          <p:cNvSpPr>
            <a:spLocks noChangeArrowheads="1"/>
          </p:cNvSpPr>
          <p:nvPr/>
        </p:nvSpPr>
        <p:spPr bwMode="auto">
          <a:xfrm>
            <a:off x="5653088" y="1196975"/>
            <a:ext cx="3240087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tx2"/>
                </a:solidFill>
              </a:rPr>
              <a:t>运行结果是：</a:t>
            </a:r>
          </a:p>
          <a:p>
            <a:pPr eaLnBrk="0" hangingPunct="0"/>
            <a:r>
              <a:rPr lang="zh-CN" altLang="en-US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find 11!</a:t>
            </a:r>
          </a:p>
        </p:txBody>
      </p:sp>
      <p:sp>
        <p:nvSpPr>
          <p:cNvPr id="9114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40E6311D-2CDB-4BE8-80CE-B60241A19D4B}" type="slidenum">
              <a:rPr altLang="en-US" smtClean="0">
                <a:latin typeface="Arial" panose="020B0604020202020204" pitchFamily="34" charset="0"/>
              </a:rPr>
              <a:t>44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911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34817"/>
          <p:cNvSpPr>
            <a:spLocks noGrp="1" noChangeArrowheads="1"/>
          </p:cNvSpPr>
          <p:nvPr>
            <p:ph type="title"/>
          </p:nvPr>
        </p:nvSpPr>
        <p:spPr>
          <a:xfrm>
            <a:off x="539750" y="349250"/>
            <a:ext cx="8280400" cy="585788"/>
          </a:xfrm>
        </p:spPr>
        <p:txBody>
          <a:bodyPr/>
          <a:lstStyle/>
          <a:p>
            <a:r>
              <a:rPr lang="zh-CN" altLang="en-US" sz="3600"/>
              <a:t>分治法与递归</a:t>
            </a:r>
          </a:p>
        </p:txBody>
      </p:sp>
      <p:sp>
        <p:nvSpPr>
          <p:cNvPr id="93186" name="文本占位符 34818"/>
          <p:cNvSpPr>
            <a:spLocks noGrp="1" noChangeArrowheads="1"/>
          </p:cNvSpPr>
          <p:nvPr>
            <p:ph idx="1"/>
          </p:nvPr>
        </p:nvSpPr>
        <p:spPr>
          <a:xfrm>
            <a:off x="252413" y="1487488"/>
            <a:ext cx="8707437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分治法</a:t>
            </a:r>
            <a:r>
              <a:rPr lang="zh-CN" altLang="en-US" dirty="0">
                <a:solidFill>
                  <a:schemeClr val="tx1"/>
                </a:solidFill>
              </a:rPr>
              <a:t>：将一个大问题划分成若干子问题，这些子问题互相独立且与原问题相同、规模缩小。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分治与递归像一对孪生兄弟，经常同时应用在算法设计之中</a:t>
            </a:r>
            <a:r>
              <a:rPr lang="zh-CN" altLang="en-US" dirty="0"/>
              <a:t>，并由此产生许多高效算法。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递归求解子问题。</a:t>
            </a:r>
          </a:p>
        </p:txBody>
      </p:sp>
      <p:sp>
        <p:nvSpPr>
          <p:cNvPr id="9318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9201AB7-9D37-4FB0-9120-C00CC2BD9A0A}" type="slidenum">
              <a:rPr altLang="en-US" smtClean="0">
                <a:latin typeface="Arial" panose="020B0604020202020204" pitchFamily="34" charset="0"/>
              </a:rPr>
              <a:t>45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35841"/>
          <p:cNvSpPr>
            <a:spLocks noGrp="1" noChangeArrowheads="1"/>
          </p:cNvSpPr>
          <p:nvPr>
            <p:ph type="title"/>
          </p:nvPr>
        </p:nvSpPr>
        <p:spPr>
          <a:xfrm>
            <a:off x="684213" y="168275"/>
            <a:ext cx="7793037" cy="644525"/>
          </a:xfrm>
        </p:spPr>
        <p:txBody>
          <a:bodyPr/>
          <a:lstStyle/>
          <a:p>
            <a:r>
              <a:rPr lang="zh-CN" altLang="en-US" sz="3600"/>
              <a:t>用递归实现二分查找</a:t>
            </a:r>
            <a:endParaRPr lang="en-US" altLang="zh-CN" sz="3600"/>
          </a:p>
        </p:txBody>
      </p:sp>
      <p:sp>
        <p:nvSpPr>
          <p:cNvPr id="35843" name="文本框 35842"/>
          <p:cNvSpPr txBox="1">
            <a:spLocks noChangeArrowheads="1"/>
          </p:cNvSpPr>
          <p:nvPr/>
        </p:nvSpPr>
        <p:spPr bwMode="auto">
          <a:xfrm>
            <a:off x="1260475" y="10541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758825" indent="-758825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8      13       21       28       35     41      52</a:t>
            </a:r>
          </a:p>
        </p:txBody>
      </p:sp>
      <p:sp>
        <p:nvSpPr>
          <p:cNvPr id="35844" name="文本框 35843"/>
          <p:cNvSpPr txBox="1">
            <a:spLocks noChangeArrowheads="1"/>
          </p:cNvSpPr>
          <p:nvPr/>
        </p:nvSpPr>
        <p:spPr bwMode="auto">
          <a:xfrm>
            <a:off x="698500" y="1682750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     left                              mid                           right</a:t>
            </a:r>
          </a:p>
        </p:txBody>
      </p:sp>
      <p:sp>
        <p:nvSpPr>
          <p:cNvPr id="35845" name="直接连接符 35844"/>
          <p:cNvSpPr>
            <a:spLocks noChangeShapeType="1"/>
          </p:cNvSpPr>
          <p:nvPr/>
        </p:nvSpPr>
        <p:spPr bwMode="auto">
          <a:xfrm flipH="1" flipV="1">
            <a:off x="1384300" y="1603375"/>
            <a:ext cx="19050" cy="1762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直接连接符 35845"/>
          <p:cNvSpPr>
            <a:spLocks noChangeShapeType="1"/>
          </p:cNvSpPr>
          <p:nvPr/>
        </p:nvSpPr>
        <p:spPr bwMode="auto">
          <a:xfrm flipH="1" flipV="1">
            <a:off x="4203700" y="1603375"/>
            <a:ext cx="9525" cy="1762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直接连接符 35846"/>
          <p:cNvSpPr>
            <a:spLocks noChangeShapeType="1"/>
          </p:cNvSpPr>
          <p:nvPr/>
        </p:nvSpPr>
        <p:spPr bwMode="auto">
          <a:xfrm flipH="1" flipV="1">
            <a:off x="6794500" y="1603375"/>
            <a:ext cx="9525" cy="1762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文本框 35848"/>
          <p:cNvSpPr txBox="1">
            <a:spLocks noChangeArrowheads="1"/>
          </p:cNvSpPr>
          <p:nvPr/>
        </p:nvSpPr>
        <p:spPr bwMode="auto">
          <a:xfrm>
            <a:off x="466725" y="4263603"/>
            <a:ext cx="8266113" cy="20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函数原型：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</a:rPr>
              <a:t>int BinarySearch(int a[ ], int x, int </a:t>
            </a:r>
            <a:r>
              <a:rPr lang="en-US" altLang="zh-CN" sz="2800" dirty="0">
                <a:latin typeface="Times New Roman" panose="02020603050405020304" pitchFamily="18" charset="0"/>
              </a:rPr>
              <a:t>left, int right</a:t>
            </a:r>
            <a:r>
              <a:rPr lang="zh-CN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结束条件？</a:t>
            </a:r>
          </a:p>
        </p:txBody>
      </p:sp>
      <p:sp>
        <p:nvSpPr>
          <p:cNvPr id="9421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B7D3F8FC-6032-4A63-9A87-4C2F175F2116}" type="slidenum">
              <a:rPr altLang="en-US" smtClean="0">
                <a:latin typeface="Arial" panose="020B0604020202020204" pitchFamily="34" charset="0"/>
              </a:rPr>
              <a:t>46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6274" y="245712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a[left]~a[right]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46200" y="3091583"/>
            <a:ext cx="57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x&lt;a[mid], 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a[left]~a[ mid-1]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46352" y="3692103"/>
            <a:ext cx="6249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x&gt;a[mid], 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a[mid+1]~a[ right]</a:t>
            </a:r>
            <a:r>
              <a:rPr lang="zh-CN" altLang="en-US" sz="2400" b="1" dirty="0">
                <a:solidFill>
                  <a:srgbClr val="3333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5343" y="4398242"/>
            <a:ext cx="62919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int 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BinarySearch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+mn-ea"/>
              </a:rPr>
              <a:t>(int a[ ], int x, int n);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 noChangeArrowheads="1"/>
          </p:cNvSpPr>
          <p:nvPr>
            <p:ph type="title"/>
          </p:nvPr>
        </p:nvSpPr>
        <p:spPr>
          <a:xfrm>
            <a:off x="684213" y="282575"/>
            <a:ext cx="7793037" cy="603250"/>
          </a:xfrm>
        </p:spPr>
        <p:txBody>
          <a:bodyPr/>
          <a:lstStyle/>
          <a:p>
            <a:r>
              <a:rPr lang="zh-CN" altLang="en-US" sz="3600">
                <a:sym typeface="黑体" panose="02010609060101010101" pitchFamily="49" charset="-122"/>
              </a:rPr>
              <a:t>二分查找的递归形式</a:t>
            </a:r>
          </a:p>
        </p:txBody>
      </p:sp>
      <p:sp>
        <p:nvSpPr>
          <p:cNvPr id="95234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7" y="1268413"/>
            <a:ext cx="8341047" cy="48355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//在升序数组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pitchFamily="49" charset="-122"/>
              </a:rPr>
              <a:t>left]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黑体" panose="02010609060101010101" pitchFamily="49" charset="-122"/>
              </a:rPr>
              <a:t>~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黑体" panose="02010609060101010101" pitchFamily="49" charset="-122"/>
              </a:rPr>
              <a:t>a[right]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中找x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int BinarySearch(int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[ ],int x,int </a:t>
            </a:r>
            <a:r>
              <a:rPr lang="en-US" altLang="zh-CN" sz="2400" dirty="0">
                <a:latin typeface="宋体" panose="02010600030101010101" pitchFamily="2" charset="-122"/>
                <a:sym typeface="黑体" panose="02010609060101010101" pitchFamily="49" charset="-122"/>
              </a:rPr>
              <a:t>left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,int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if(</a:t>
            </a:r>
            <a:r>
              <a:rPr lang="en-US" altLang="zh-CN" sz="2400" dirty="0">
                <a:latin typeface="宋体" panose="02010600030101010101" pitchFamily="2" charset="-122"/>
                <a:sym typeface="黑体" panose="02010609060101010101" pitchFamily="49" charset="-122"/>
              </a:rPr>
              <a:t>left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) return -1;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没有找到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int mid=(</a:t>
            </a:r>
            <a:r>
              <a:rPr lang="en-US" altLang="zh-CN" sz="2400" dirty="0">
                <a:latin typeface="宋体" panose="02010600030101010101" pitchFamily="2" charset="-122"/>
                <a:sym typeface="黑体" panose="02010609060101010101" pitchFamily="49" charset="-122"/>
              </a:rPr>
              <a:t>left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)/2;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if(x==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[mid]) return mid;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//找到x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else if(x&gt;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//x在后半部分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BinarySearch(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,x,mid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else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//x在前半部分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return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BinarySearch(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,x,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,mid-1)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36865"/>
          <p:cNvSpPr>
            <a:spLocks noGrp="1" noChangeArrowheads="1"/>
          </p:cNvSpPr>
          <p:nvPr>
            <p:ph type="title"/>
          </p:nvPr>
        </p:nvSpPr>
        <p:spPr>
          <a:xfrm>
            <a:off x="679450" y="116632"/>
            <a:ext cx="8280400" cy="715962"/>
          </a:xfrm>
        </p:spPr>
        <p:txBody>
          <a:bodyPr/>
          <a:lstStyle/>
          <a:p>
            <a:r>
              <a:rPr lang="zh-CN" altLang="en-US" sz="3600"/>
              <a:t>基于分治策略的排序（</a:t>
            </a:r>
            <a:r>
              <a:rPr lang="en-US" altLang="zh-CN" sz="3600"/>
              <a:t>5</a:t>
            </a:r>
            <a:r>
              <a:rPr lang="zh-CN" altLang="en-US" sz="3600"/>
              <a:t>.</a:t>
            </a:r>
            <a:r>
              <a:rPr lang="en-US" altLang="zh-CN" sz="3600"/>
              <a:t>4.5</a:t>
            </a:r>
            <a:r>
              <a:rPr lang="zh-CN" altLang="en-US" sz="3600"/>
              <a:t>节）</a:t>
            </a:r>
          </a:p>
        </p:txBody>
      </p:sp>
      <p:sp>
        <p:nvSpPr>
          <p:cNvPr id="36867" name="矩形 36866"/>
          <p:cNvSpPr>
            <a:spLocks noGrp="1" noChangeArrowheads="1"/>
          </p:cNvSpPr>
          <p:nvPr/>
        </p:nvSpPr>
        <p:spPr bwMode="auto">
          <a:xfrm>
            <a:off x="180975" y="980728"/>
            <a:ext cx="8778875" cy="572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905" indent="-1905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  <a:ea typeface="黑体" panose="02010609060101010101" pitchFamily="49" charset="-122"/>
              </a:rPr>
              <a:t>（1）分解：</a:t>
            </a:r>
            <a:r>
              <a:rPr lang="zh-CN" altLang="en-US" sz="3200" b="1" dirty="0">
                <a:solidFill>
                  <a:schemeClr val="tx2"/>
                </a:solidFill>
                <a:ea typeface="楷体" panose="02010609060101010101" pitchFamily="49" charset="-122"/>
              </a:rPr>
              <a:t>将数组分为两部分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给定数组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[left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dirty="0">
                <a:solidFill>
                  <a:schemeClr val="hlink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right]</a:t>
            </a:r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，从中选择一个元素（称为分区元素），并把其余元素划分为两个子集合：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a[left]～a[split-1] 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a[split]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a[split+1]~a[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right]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     左边部分的所有元素都比右边部分的元素小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[]={ 6   5   2  </a:t>
            </a:r>
            <a:r>
              <a:rPr lang="zh-CN" altLang="en-US" sz="2800" b="1" dirty="0">
                <a:solidFill>
                  <a:srgbClr val="2BA72E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 7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3  1  8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2BA72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3  1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2BA72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</a:rPr>
              <a:t>  8</a:t>
            </a:r>
            <a:endParaRPr lang="zh-CN" altLang="en-US" sz="2800" b="1" dirty="0">
              <a:solidFill>
                <a:schemeClr val="tx2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2）递归求解</a:t>
            </a:r>
          </a:p>
          <a:p>
            <a:pPr algn="just">
              <a:lnSpc>
                <a:spcPct val="11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对两个子集合递归应用同一过程，当某个子集合中的元素个数小于2时，递归结束。</a:t>
            </a:r>
          </a:p>
        </p:txBody>
      </p:sp>
      <p:sp>
        <p:nvSpPr>
          <p:cNvPr id="9728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865A54B9-DA3D-471F-A3DD-F8059CBACDF6}" type="slidenum">
              <a:rPr altLang="en-US" smtClean="0">
                <a:latin typeface="Arial" panose="020B0604020202020204" pitchFamily="34" charset="0"/>
              </a:rPr>
              <a:t>48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71800" y="5118727"/>
            <a:ext cx="6116042" cy="542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void QuickSort(int a[ ],int left,int right)</a:t>
            </a:r>
            <a:r>
              <a:rPr lang="en-US" altLang="zh-CN" sz="2800" dirty="0"/>
              <a:t>;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37889"/>
          <p:cNvSpPr>
            <a:spLocks noGrp="1" noChangeArrowheads="1"/>
          </p:cNvSpPr>
          <p:nvPr>
            <p:ph type="title"/>
          </p:nvPr>
        </p:nvSpPr>
        <p:spPr>
          <a:xfrm>
            <a:off x="539750" y="250825"/>
            <a:ext cx="8280400" cy="609600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en-US" altLang="zh-CN" sz="3600"/>
              <a:t>QuickSort</a:t>
            </a:r>
          </a:p>
        </p:txBody>
      </p:sp>
      <p:sp>
        <p:nvSpPr>
          <p:cNvPr id="98306" name="文本占位符 37890"/>
          <p:cNvSpPr>
            <a:spLocks noGrp="1" noChangeArrowheads="1"/>
          </p:cNvSpPr>
          <p:nvPr>
            <p:ph idx="1"/>
          </p:nvPr>
        </p:nvSpPr>
        <p:spPr>
          <a:xfrm>
            <a:off x="395536" y="1630362"/>
            <a:ext cx="8564314" cy="4613275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/* quick排序法  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void QuickSort(int a[ ],int left,int right)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{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int split;    	/*  分区位置  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if(left&lt;right)  /* 待排序数组的元素个数至少为2  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{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split=</a:t>
            </a:r>
            <a:r>
              <a:rPr lang="zh-CN" altLang="en-US" sz="2000" dirty="0">
                <a:solidFill>
                  <a:srgbClr val="FF0000"/>
                </a:solidFill>
              </a:rPr>
              <a:t>partition</a:t>
            </a:r>
            <a:r>
              <a:rPr lang="zh-CN" altLang="en-US" sz="2000" dirty="0"/>
              <a:t>(a,</a:t>
            </a:r>
            <a:r>
              <a:rPr lang="en-US" altLang="zh-CN" sz="2000" dirty="0"/>
              <a:t> </a:t>
            </a:r>
            <a:r>
              <a:rPr lang="zh-CN" altLang="en-US" sz="2000" dirty="0"/>
              <a:t>left,</a:t>
            </a:r>
            <a:r>
              <a:rPr lang="en-US" altLang="zh-CN" sz="2000" dirty="0"/>
              <a:t> </a:t>
            </a:r>
            <a:r>
              <a:rPr lang="zh-CN" altLang="en-US" sz="2000" dirty="0"/>
              <a:t>right);</a:t>
            </a:r>
            <a:r>
              <a:rPr lang="en-US" altLang="zh-CN" sz="2000" dirty="0"/>
              <a:t> </a:t>
            </a:r>
            <a:r>
              <a:rPr lang="zh-CN" altLang="en-US" sz="2000" dirty="0"/>
              <a:t>/*  将数组元素分成两部分*/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QuickSort(a,</a:t>
            </a:r>
            <a:r>
              <a:rPr lang="en-US" altLang="zh-CN" sz="2000" dirty="0"/>
              <a:t> </a:t>
            </a:r>
            <a:r>
              <a:rPr lang="zh-CN" altLang="en-US" sz="2000" dirty="0"/>
              <a:t>left,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B050"/>
                </a:solidFill>
              </a:rPr>
              <a:t>split-1</a:t>
            </a:r>
            <a:r>
              <a:rPr lang="zh-CN" altLang="en-US" sz="2000" dirty="0"/>
              <a:t>);  	/*  对左边部分递归排序  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QuickSort(a,</a:t>
            </a:r>
            <a:r>
              <a:rPr lang="en-US" altLang="zh-CN" sz="2000" dirty="0"/>
              <a:t> </a:t>
            </a:r>
            <a:r>
              <a:rPr lang="zh-CN" altLang="en-US" sz="2000" dirty="0">
                <a:solidFill>
                  <a:srgbClr val="00B050"/>
                </a:solidFill>
              </a:rPr>
              <a:t>split+1</a:t>
            </a:r>
            <a:r>
              <a:rPr lang="zh-CN" altLang="en-US" sz="2000" dirty="0"/>
              <a:t>,</a:t>
            </a:r>
            <a:r>
              <a:rPr lang="en-US" altLang="zh-CN" sz="2000" dirty="0"/>
              <a:t> </a:t>
            </a:r>
            <a:r>
              <a:rPr lang="zh-CN" altLang="en-US" sz="2000" dirty="0"/>
              <a:t>right);  /*   对右边部分递归排序  */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}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}</a:t>
            </a:r>
          </a:p>
        </p:txBody>
      </p:sp>
      <p:sp>
        <p:nvSpPr>
          <p:cNvPr id="9830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C089D09-F04D-4DA9-AB67-C599C9571563}" type="slidenum">
              <a:rPr altLang="en-US" smtClean="0">
                <a:latin typeface="Arial" panose="020B0604020202020204" pitchFamily="34" charset="0"/>
              </a:rPr>
              <a:t>49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573325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核心：如何分区？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0241"/>
          <p:cNvSpPr txBox="1"/>
          <p:nvPr/>
        </p:nvSpPr>
        <p:spPr>
          <a:xfrm>
            <a:off x="539750" y="2708275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score</a:t>
            </a:r>
            <a:r>
              <a:rPr lang="zh-CN" altLang="en-US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是含有</a:t>
            </a: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30</a:t>
            </a:r>
            <a:r>
              <a:rPr lang="zh-CN" altLang="en-US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个元素的</a:t>
            </a: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int</a:t>
            </a:r>
            <a:r>
              <a:rPr lang="zh-CN" altLang="en-US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型数组</a:t>
            </a:r>
          </a:p>
        </p:txBody>
      </p:sp>
      <p:sp>
        <p:nvSpPr>
          <p:cNvPr id="10243" name="文本框 10242"/>
          <p:cNvSpPr txBox="1">
            <a:spLocks noChangeArrowheads="1"/>
          </p:cNvSpPr>
          <p:nvPr/>
        </p:nvSpPr>
        <p:spPr bwMode="auto">
          <a:xfrm>
            <a:off x="107950" y="1196975"/>
            <a:ext cx="70580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u="sng">
                <a:solidFill>
                  <a:schemeClr val="tx2"/>
                </a:solidFill>
              </a:rPr>
              <a:t>用来描述一群有联系的</a:t>
            </a:r>
            <a:r>
              <a:rPr lang="zh-CN" altLang="en-US" sz="2800" b="1" u="sng">
                <a:solidFill>
                  <a:srgbClr val="FF0000"/>
                </a:solidFill>
              </a:rPr>
              <a:t>同类型</a:t>
            </a:r>
            <a:r>
              <a:rPr lang="zh-CN" altLang="en-US" sz="2800" b="1" u="sng">
                <a:solidFill>
                  <a:schemeClr val="tx2"/>
                </a:solidFill>
              </a:rPr>
              <a:t>数据集合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#define SIZE 30</a:t>
            </a:r>
          </a:p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int 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score</a:t>
            </a:r>
            <a:r>
              <a:rPr lang="en-US" altLang="zh-CN" sz="2800" b="1">
                <a:latin typeface="Times New Roman" panose="02020603050405020304" pitchFamily="18" charset="0"/>
              </a:rPr>
              <a:t>[SIZE];</a:t>
            </a:r>
          </a:p>
        </p:txBody>
      </p:sp>
      <p:sp>
        <p:nvSpPr>
          <p:cNvPr id="75779" name="矩形 10243"/>
          <p:cNvSpPr>
            <a:spLocks noChangeArrowheads="1"/>
          </p:cNvSpPr>
          <p:nvPr/>
        </p:nvSpPr>
        <p:spPr bwMode="auto">
          <a:xfrm>
            <a:off x="395288" y="288925"/>
            <a:ext cx="7793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</a:rPr>
              <a:t>7.1 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数组概述</a:t>
            </a:r>
          </a:p>
        </p:txBody>
      </p:sp>
      <p:sp>
        <p:nvSpPr>
          <p:cNvPr id="10245" name="文本框 10244"/>
          <p:cNvSpPr txBox="1"/>
          <p:nvPr/>
        </p:nvSpPr>
        <p:spPr>
          <a:xfrm>
            <a:off x="107950" y="3286125"/>
            <a:ext cx="78486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数组：是固定数量的同类型元素的</a:t>
            </a:r>
            <a:r>
              <a:rPr lang="zh-CN" altLang="en-US" sz="2800" b="1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黑体" panose="02010609060101010101" pitchFamily="49" charset="-122"/>
                <a:cs typeface="+mn-ea"/>
              </a:rPr>
              <a:t>集合</a:t>
            </a:r>
            <a:r>
              <a:rPr lang="zh-CN" altLang="en-US" sz="2800" b="1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ea"/>
              </a:rPr>
              <a:t>。</a:t>
            </a:r>
            <a:endParaRPr lang="zh-CN" altLang="en-US" sz="2800" b="1" noProof="1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6" name="矩形 10245"/>
          <p:cNvSpPr>
            <a:spLocks noChangeArrowheads="1"/>
          </p:cNvSpPr>
          <p:nvPr/>
        </p:nvSpPr>
        <p:spPr bwMode="auto">
          <a:xfrm>
            <a:off x="179388" y="4038600"/>
            <a:ext cx="7200900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ts val="15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数组元素的下标从</a:t>
            </a:r>
            <a:r>
              <a:rPr lang="en-US" altLang="zh-CN" sz="2400" b="1">
                <a:solidFill>
                  <a:schemeClr val="tx2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开始</a:t>
            </a:r>
          </a:p>
          <a:p>
            <a:pPr eaLnBrk="0" hangingPunct="0">
              <a:spcBef>
                <a:spcPts val="15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数组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score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30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个元素是：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score[0]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score[29]</a:t>
            </a:r>
          </a:p>
          <a:p>
            <a:pPr eaLnBrk="0" hangingPunct="0">
              <a:spcBef>
                <a:spcPts val="15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ea typeface="黑体" panose="02010609060101010101" pitchFamily="49" charset="-122"/>
              </a:rPr>
              <a:t>各个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元素在内存中连续存放</a:t>
            </a:r>
            <a:r>
              <a:rPr lang="zh-CN" altLang="en-US" sz="2400" b="1">
                <a:solidFill>
                  <a:schemeClr val="tx2"/>
                </a:solidFill>
              </a:rPr>
              <a:t> </a:t>
            </a:r>
            <a:endParaRPr lang="zh-CN" altLang="en-US" sz="2400"/>
          </a:p>
          <a:p>
            <a:pPr eaLnBrk="0" hangingPunct="0">
              <a:spcBef>
                <a:spcPts val="15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  数组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score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所占内：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sizeof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int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en-US" altLang="zh-CN" sz="2400" b="1">
                <a:latin typeface="楷体_GB2312" pitchFamily="1" charset="-122"/>
                <a:ea typeface="楷体_GB2312" pitchFamily="1" charset="-122"/>
              </a:rPr>
              <a:t>* SIZE</a:t>
            </a:r>
          </a:p>
        </p:txBody>
      </p:sp>
      <p:grpSp>
        <p:nvGrpSpPr>
          <p:cNvPr id="10247" name="组合 10246"/>
          <p:cNvGrpSpPr/>
          <p:nvPr/>
        </p:nvGrpSpPr>
        <p:grpSpPr bwMode="auto">
          <a:xfrm>
            <a:off x="5940425" y="890588"/>
            <a:ext cx="3100388" cy="4267200"/>
            <a:chOff x="0" y="0"/>
            <a:chExt cx="1953" cy="2688"/>
          </a:xfrm>
        </p:grpSpPr>
        <p:grpSp>
          <p:nvGrpSpPr>
            <p:cNvPr id="75783" name="组合 10247"/>
            <p:cNvGrpSpPr/>
            <p:nvPr/>
          </p:nvGrpSpPr>
          <p:grpSpPr bwMode="auto">
            <a:xfrm>
              <a:off x="0" y="0"/>
              <a:ext cx="1953" cy="2688"/>
              <a:chOff x="0" y="0"/>
              <a:chExt cx="1953" cy="2688"/>
            </a:xfrm>
          </p:grpSpPr>
          <p:sp>
            <p:nvSpPr>
              <p:cNvPr id="75784" name="矩形 10248"/>
              <p:cNvSpPr>
                <a:spLocks noChangeArrowheads="1"/>
              </p:cNvSpPr>
              <p:nvPr/>
            </p:nvSpPr>
            <p:spPr bwMode="auto">
              <a:xfrm>
                <a:off x="1245" y="544"/>
                <a:ext cx="708" cy="1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/>
                  <a:t>score[0]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score[1]</a:t>
                </a:r>
              </a:p>
              <a:p>
                <a:endParaRPr lang="en-US" altLang="zh-CN" sz="1800"/>
              </a:p>
              <a:p>
                <a:endParaRPr lang="en-US" altLang="zh-CN" sz="1800"/>
              </a:p>
              <a:p>
                <a:endParaRPr lang="en-US" altLang="zh-CN" sz="1800"/>
              </a:p>
              <a:p>
                <a:r>
                  <a:rPr lang="en-US" altLang="zh-CN" sz="1800"/>
                  <a:t>score[28]</a:t>
                </a:r>
              </a:p>
              <a:p>
                <a:endParaRPr lang="en-US" altLang="zh-CN" sz="1800"/>
              </a:p>
              <a:p>
                <a:r>
                  <a:rPr lang="en-US" altLang="zh-CN" sz="1800"/>
                  <a:t>score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[29]</a:t>
                </a:r>
              </a:p>
            </p:txBody>
          </p:sp>
          <p:sp>
            <p:nvSpPr>
              <p:cNvPr id="75785" name="矩形 10249"/>
              <p:cNvSpPr>
                <a:spLocks noChangeArrowheads="1"/>
              </p:cNvSpPr>
              <p:nvPr/>
            </p:nvSpPr>
            <p:spPr bwMode="auto">
              <a:xfrm>
                <a:off x="740" y="0"/>
                <a:ext cx="528" cy="26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75786" name="直接连接符 10250"/>
              <p:cNvSpPr>
                <a:spLocks noChangeShapeType="1"/>
              </p:cNvSpPr>
              <p:nvPr/>
            </p:nvSpPr>
            <p:spPr bwMode="auto">
              <a:xfrm flipH="1">
                <a:off x="746" y="529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7" name="直接连接符 10251"/>
              <p:cNvSpPr>
                <a:spLocks noChangeShapeType="1"/>
              </p:cNvSpPr>
              <p:nvPr/>
            </p:nvSpPr>
            <p:spPr bwMode="auto">
              <a:xfrm flipH="1">
                <a:off x="746" y="817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8" name="直接连接符 10252"/>
              <p:cNvSpPr>
                <a:spLocks noChangeShapeType="1"/>
              </p:cNvSpPr>
              <p:nvPr/>
            </p:nvSpPr>
            <p:spPr bwMode="auto">
              <a:xfrm flipH="1">
                <a:off x="746" y="1105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89" name="直接连接符 10253"/>
              <p:cNvSpPr>
                <a:spLocks noChangeShapeType="1"/>
              </p:cNvSpPr>
              <p:nvPr/>
            </p:nvSpPr>
            <p:spPr bwMode="auto">
              <a:xfrm flipH="1">
                <a:off x="746" y="1633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0" name="直接连接符 10254"/>
              <p:cNvSpPr>
                <a:spLocks noChangeShapeType="1"/>
              </p:cNvSpPr>
              <p:nvPr/>
            </p:nvSpPr>
            <p:spPr bwMode="auto">
              <a:xfrm flipH="1">
                <a:off x="746" y="1921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1" name="左大括号 10255"/>
              <p:cNvSpPr/>
              <p:nvPr/>
            </p:nvSpPr>
            <p:spPr bwMode="auto">
              <a:xfrm>
                <a:off x="404" y="545"/>
                <a:ext cx="296" cy="1587"/>
              </a:xfrm>
              <a:prstGeom prst="leftBrace">
                <a:avLst>
                  <a:gd name="adj1" fmla="val 4420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/>
              </a:p>
            </p:txBody>
          </p:sp>
          <p:sp>
            <p:nvSpPr>
              <p:cNvPr id="75792" name="矩形 10256"/>
              <p:cNvSpPr>
                <a:spLocks noChangeArrowheads="1"/>
              </p:cNvSpPr>
              <p:nvPr/>
            </p:nvSpPr>
            <p:spPr bwMode="auto">
              <a:xfrm>
                <a:off x="0" y="1179"/>
                <a:ext cx="452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120B</a:t>
                </a:r>
              </a:p>
            </p:txBody>
          </p:sp>
          <p:sp>
            <p:nvSpPr>
              <p:cNvPr id="75793" name="未知"/>
              <p:cNvSpPr>
                <a:spLocks noChangeArrowheads="1"/>
              </p:cNvSpPr>
              <p:nvPr/>
            </p:nvSpPr>
            <p:spPr bwMode="auto">
              <a:xfrm>
                <a:off x="633" y="1353"/>
                <a:ext cx="771" cy="114"/>
              </a:xfrm>
              <a:custGeom>
                <a:avLst/>
                <a:gdLst>
                  <a:gd name="T0" fmla="*/ 0 w 771"/>
                  <a:gd name="T1" fmla="*/ 8 h 114"/>
                  <a:gd name="T2" fmla="*/ 363 w 771"/>
                  <a:gd name="T3" fmla="*/ 99 h 114"/>
                  <a:gd name="T4" fmla="*/ 499 w 771"/>
                  <a:gd name="T5" fmla="*/ 99 h 114"/>
                  <a:gd name="T6" fmla="*/ 681 w 771"/>
                  <a:gd name="T7" fmla="*/ 8 h 114"/>
                  <a:gd name="T8" fmla="*/ 771 w 771"/>
                  <a:gd name="T9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1" h="114">
                    <a:moveTo>
                      <a:pt x="0" y="8"/>
                    </a:moveTo>
                    <a:cubicBezTo>
                      <a:pt x="140" y="46"/>
                      <a:pt x="280" y="84"/>
                      <a:pt x="363" y="99"/>
                    </a:cubicBezTo>
                    <a:cubicBezTo>
                      <a:pt x="446" y="114"/>
                      <a:pt x="446" y="114"/>
                      <a:pt x="499" y="99"/>
                    </a:cubicBezTo>
                    <a:cubicBezTo>
                      <a:pt x="552" y="84"/>
                      <a:pt x="636" y="16"/>
                      <a:pt x="681" y="8"/>
                    </a:cubicBezTo>
                    <a:cubicBezTo>
                      <a:pt x="726" y="0"/>
                      <a:pt x="756" y="53"/>
                      <a:pt x="771" y="5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4" name="未知"/>
              <p:cNvSpPr>
                <a:spLocks noChangeArrowheads="1"/>
              </p:cNvSpPr>
              <p:nvPr/>
            </p:nvSpPr>
            <p:spPr bwMode="auto">
              <a:xfrm>
                <a:off x="633" y="1406"/>
                <a:ext cx="771" cy="114"/>
              </a:xfrm>
              <a:custGeom>
                <a:avLst/>
                <a:gdLst>
                  <a:gd name="T0" fmla="*/ 0 w 771"/>
                  <a:gd name="T1" fmla="*/ 8 h 114"/>
                  <a:gd name="T2" fmla="*/ 363 w 771"/>
                  <a:gd name="T3" fmla="*/ 99 h 114"/>
                  <a:gd name="T4" fmla="*/ 499 w 771"/>
                  <a:gd name="T5" fmla="*/ 99 h 114"/>
                  <a:gd name="T6" fmla="*/ 681 w 771"/>
                  <a:gd name="T7" fmla="*/ 8 h 114"/>
                  <a:gd name="T8" fmla="*/ 771 w 771"/>
                  <a:gd name="T9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1" h="114">
                    <a:moveTo>
                      <a:pt x="0" y="8"/>
                    </a:moveTo>
                    <a:cubicBezTo>
                      <a:pt x="140" y="46"/>
                      <a:pt x="280" y="84"/>
                      <a:pt x="363" y="99"/>
                    </a:cubicBezTo>
                    <a:cubicBezTo>
                      <a:pt x="446" y="114"/>
                      <a:pt x="446" y="114"/>
                      <a:pt x="499" y="99"/>
                    </a:cubicBezTo>
                    <a:cubicBezTo>
                      <a:pt x="552" y="84"/>
                      <a:pt x="636" y="16"/>
                      <a:pt x="681" y="8"/>
                    </a:cubicBezTo>
                    <a:cubicBezTo>
                      <a:pt x="726" y="0"/>
                      <a:pt x="756" y="53"/>
                      <a:pt x="771" y="5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5" name="直接连接符 10259"/>
              <p:cNvSpPr>
                <a:spLocks noChangeShapeType="1"/>
              </p:cNvSpPr>
              <p:nvPr/>
            </p:nvSpPr>
            <p:spPr bwMode="auto">
              <a:xfrm flipH="1">
                <a:off x="724" y="2176"/>
                <a:ext cx="52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96" name="文本框 10260"/>
            <p:cNvSpPr txBox="1">
              <a:spLocks noChangeArrowheads="1"/>
            </p:cNvSpPr>
            <p:nvPr/>
          </p:nvSpPr>
          <p:spPr bwMode="auto">
            <a:xfrm>
              <a:off x="181" y="510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低地址</a:t>
              </a:r>
            </a:p>
          </p:txBody>
        </p:sp>
        <p:sp>
          <p:nvSpPr>
            <p:cNvPr id="75797" name="文本框 10261"/>
            <p:cNvSpPr txBox="1">
              <a:spLocks noChangeArrowheads="1"/>
            </p:cNvSpPr>
            <p:nvPr/>
          </p:nvSpPr>
          <p:spPr bwMode="auto">
            <a:xfrm>
              <a:off x="181" y="1939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/>
                <a:t>高地址</a:t>
              </a:r>
            </a:p>
          </p:txBody>
        </p:sp>
      </p:grpSp>
      <p:sp>
        <p:nvSpPr>
          <p:cNvPr id="7580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AB142DE-A25F-43A1-8D4C-B3DCCDAFE120}" type="slidenum">
              <a:rPr altLang="en-US" smtClean="0">
                <a:latin typeface="Arial" panose="020B0604020202020204" pitchFamily="34" charset="0"/>
              </a:r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34652" y="5451476"/>
            <a:ext cx="2037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STHeitiSC-Light"/>
              </a:rPr>
              <a:t>假设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(int)=4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uiExpand="1" build="p"/>
      <p:bldP spid="10245" grpId="0"/>
      <p:bldP spid="10246" grpId="0" build="p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5" y="115888"/>
            <a:ext cx="1368425" cy="136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38914" name="内容占位符 38913"/>
          <p:cNvSpPr>
            <a:spLocks noGrp="1" noChangeArrowheads="1"/>
          </p:cNvSpPr>
          <p:nvPr>
            <p:ph idx="1"/>
          </p:nvPr>
        </p:nvSpPr>
        <p:spPr>
          <a:xfrm>
            <a:off x="179388" y="838200"/>
            <a:ext cx="8713787" cy="504031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选择中间元素作为切分元素，即初始 </a:t>
            </a:r>
            <a:r>
              <a:rPr lang="en-US" altLang="zh-CN" sz="2400" dirty="0">
                <a:latin typeface="Times New Roman" panose="02020603050405020304" pitchFamily="18" charset="0"/>
              </a:rPr>
              <a:t>split=3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a[]={ 6   5   2 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7  3  1  8}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(1)  </a:t>
            </a:r>
            <a:r>
              <a:rPr lang="zh-CN" altLang="en-US" sz="2400" dirty="0">
                <a:latin typeface="Times New Roman" panose="02020603050405020304" pitchFamily="18" charset="0"/>
              </a:rPr>
              <a:t>移切分元素到最左边位置</a:t>
            </a:r>
            <a:r>
              <a:rPr lang="en-US" altLang="zh-CN" dirty="0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300" dirty="0"/>
              <a:t>         </a:t>
            </a:r>
            <a:r>
              <a:rPr lang="zh-CN" altLang="en-US" sz="3300" dirty="0"/>
              <a:t> </a:t>
            </a:r>
            <a:r>
              <a:rPr lang="en-US" altLang="zh-CN" sz="3300" dirty="0"/>
              <a:t>       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4</a:t>
            </a:r>
            <a:r>
              <a:rPr lang="en-US" altLang="zh-CN" sz="2800" dirty="0">
                <a:sym typeface="Arial" panose="020B0604020202020204" pitchFamily="34" charset="0"/>
              </a:rPr>
              <a:t>  5  2 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en-US" altLang="zh-CN" sz="2800" dirty="0">
                <a:sym typeface="Arial" panose="020B0604020202020204" pitchFamily="34" charset="0"/>
              </a:rPr>
              <a:t>  7  3  1  8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300" dirty="0"/>
              <a:t>                 </a:t>
            </a:r>
          </a:p>
        </p:txBody>
      </p:sp>
      <p:sp>
        <p:nvSpPr>
          <p:cNvPr id="99332" name="标题 38914"/>
          <p:cNvSpPr>
            <a:spLocks noGrp="1" noChangeArrowheads="1"/>
          </p:cNvSpPr>
          <p:nvPr>
            <p:ph type="title"/>
          </p:nvPr>
        </p:nvSpPr>
        <p:spPr>
          <a:xfrm>
            <a:off x="574675" y="122238"/>
            <a:ext cx="8001000" cy="642937"/>
          </a:xfrm>
        </p:spPr>
        <p:txBody>
          <a:bodyPr/>
          <a:lstStyle/>
          <a:p>
            <a:r>
              <a:rPr lang="zh-CN" altLang="en-US" sz="3500" dirty="0">
                <a:solidFill>
                  <a:srgbClr val="FF0000"/>
                </a:solidFill>
              </a:rPr>
              <a:t>分区（方法</a:t>
            </a:r>
            <a:r>
              <a:rPr lang="en-US" altLang="zh-CN" sz="3500" dirty="0">
                <a:solidFill>
                  <a:srgbClr val="FF0000"/>
                </a:solidFill>
              </a:rPr>
              <a:t>1</a:t>
            </a:r>
            <a:r>
              <a:rPr lang="zh-CN" altLang="en-US" sz="3500" dirty="0">
                <a:solidFill>
                  <a:srgbClr val="FF0000"/>
                </a:solidFill>
              </a:rPr>
              <a:t>）</a:t>
            </a:r>
            <a:endParaRPr lang="zh-CN" altLang="en-US" sz="35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矩形 38915"/>
          <p:cNvSpPr>
            <a:spLocks noChangeArrowheads="1"/>
          </p:cNvSpPr>
          <p:nvPr/>
        </p:nvSpPr>
        <p:spPr bwMode="auto">
          <a:xfrm>
            <a:off x="395288" y="4257675"/>
            <a:ext cx="367188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(2) 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分区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grpSp>
        <p:nvGrpSpPr>
          <p:cNvPr id="38917" name="组合 38916"/>
          <p:cNvGrpSpPr/>
          <p:nvPr/>
        </p:nvGrpSpPr>
        <p:grpSpPr bwMode="auto">
          <a:xfrm>
            <a:off x="2987675" y="2651760"/>
            <a:ext cx="863600" cy="566367"/>
            <a:chOff x="0" y="0"/>
            <a:chExt cx="544" cy="484"/>
          </a:xfrm>
        </p:grpSpPr>
        <p:sp>
          <p:nvSpPr>
            <p:cNvPr id="99335" name="直接连接符 38917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文本框 38918"/>
            <p:cNvSpPr txBox="1">
              <a:spLocks noChangeArrowheads="1"/>
            </p:cNvSpPr>
            <p:nvPr/>
          </p:nvSpPr>
          <p:spPr bwMode="auto">
            <a:xfrm>
              <a:off x="0" y="91"/>
              <a:ext cx="544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8920" name="组合 38919"/>
          <p:cNvGrpSpPr/>
          <p:nvPr/>
        </p:nvGrpSpPr>
        <p:grpSpPr bwMode="auto">
          <a:xfrm>
            <a:off x="2051050" y="2636838"/>
            <a:ext cx="1368425" cy="673256"/>
            <a:chOff x="0" y="0"/>
            <a:chExt cx="862" cy="544"/>
          </a:xfrm>
        </p:grpSpPr>
        <p:sp>
          <p:nvSpPr>
            <p:cNvPr id="99338" name="直接连接符 38920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9" name="文本框 38921"/>
            <p:cNvSpPr txBox="1">
              <a:spLocks noChangeArrowheads="1"/>
            </p:cNvSpPr>
            <p:nvPr/>
          </p:nvSpPr>
          <p:spPr bwMode="auto">
            <a:xfrm>
              <a:off x="0" y="175"/>
              <a:ext cx="86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last</a:t>
              </a:r>
            </a:p>
          </p:txBody>
        </p:sp>
      </p:grpSp>
      <p:grpSp>
        <p:nvGrpSpPr>
          <p:cNvPr id="38923" name="组合 38922"/>
          <p:cNvGrpSpPr/>
          <p:nvPr/>
        </p:nvGrpSpPr>
        <p:grpSpPr bwMode="auto">
          <a:xfrm>
            <a:off x="5654675" y="2636838"/>
            <a:ext cx="1368425" cy="517525"/>
            <a:chOff x="0" y="0"/>
            <a:chExt cx="862" cy="399"/>
          </a:xfrm>
        </p:grpSpPr>
        <p:sp>
          <p:nvSpPr>
            <p:cNvPr id="99341" name="直接连接符 38923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2" name="文本框 38924"/>
            <p:cNvSpPr txBox="1">
              <a:spLocks noChangeArrowheads="1"/>
            </p:cNvSpPr>
            <p:nvPr/>
          </p:nvSpPr>
          <p:spPr bwMode="auto">
            <a:xfrm>
              <a:off x="0" y="46"/>
              <a:ext cx="86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right</a:t>
              </a:r>
            </a:p>
          </p:txBody>
        </p:sp>
      </p:grpSp>
      <p:grpSp>
        <p:nvGrpSpPr>
          <p:cNvPr id="38926" name="组合 38925"/>
          <p:cNvGrpSpPr/>
          <p:nvPr/>
        </p:nvGrpSpPr>
        <p:grpSpPr bwMode="auto">
          <a:xfrm>
            <a:off x="1403350" y="2564904"/>
            <a:ext cx="1368425" cy="676276"/>
            <a:chOff x="0" y="0"/>
            <a:chExt cx="862" cy="426"/>
          </a:xfrm>
        </p:grpSpPr>
        <p:sp>
          <p:nvSpPr>
            <p:cNvPr id="99344" name="直接连接符 38926"/>
            <p:cNvSpPr>
              <a:spLocks noChangeShapeType="1"/>
            </p:cNvSpPr>
            <p:nvPr/>
          </p:nvSpPr>
          <p:spPr bwMode="auto">
            <a:xfrm flipV="1">
              <a:off x="363" y="0"/>
              <a:ext cx="36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5" name="文本框 38927"/>
            <p:cNvSpPr txBox="1">
              <a:spLocks noChangeArrowheads="1"/>
            </p:cNvSpPr>
            <p:nvPr/>
          </p:nvSpPr>
          <p:spPr bwMode="auto">
            <a:xfrm>
              <a:off x="0" y="136"/>
              <a:ext cx="86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left</a:t>
              </a:r>
            </a:p>
          </p:txBody>
        </p:sp>
      </p:grpSp>
      <p:sp>
        <p:nvSpPr>
          <p:cNvPr id="38929" name="矩形 38928"/>
          <p:cNvSpPr>
            <a:spLocks noChangeArrowheads="1"/>
          </p:cNvSpPr>
          <p:nvPr/>
        </p:nvSpPr>
        <p:spPr bwMode="auto">
          <a:xfrm>
            <a:off x="2411413" y="3141663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>
                <a:latin typeface="Verdana" panose="020B0604030504040204" pitchFamily="34" charset="0"/>
              </a:rPr>
              <a:t>  </a:t>
            </a:r>
            <a:r>
              <a:rPr lang="en-US" altLang="zh-CN" sz="2800">
                <a:solidFill>
                  <a:srgbClr val="FF00FF"/>
                </a:solidFill>
                <a:latin typeface="Verdana" panose="020B0604030504040204" pitchFamily="34" charset="0"/>
              </a:rPr>
              <a:t>2  5</a:t>
            </a:r>
            <a:r>
              <a:rPr lang="en-US" altLang="zh-CN" sz="2800">
                <a:latin typeface="Verdana" panose="020B0604030504040204" pitchFamily="34" charset="0"/>
              </a:rPr>
              <a:t>  6  7  3  1  8</a:t>
            </a:r>
          </a:p>
        </p:txBody>
      </p:sp>
      <p:grpSp>
        <p:nvGrpSpPr>
          <p:cNvPr id="38930" name="组合 38929"/>
          <p:cNvGrpSpPr/>
          <p:nvPr/>
        </p:nvGrpSpPr>
        <p:grpSpPr bwMode="auto">
          <a:xfrm>
            <a:off x="3492500" y="2636838"/>
            <a:ext cx="863600" cy="577850"/>
            <a:chOff x="0" y="0"/>
            <a:chExt cx="544" cy="434"/>
          </a:xfrm>
        </p:grpSpPr>
        <p:sp>
          <p:nvSpPr>
            <p:cNvPr id="99348" name="直接连接符 38930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文本框 38931"/>
            <p:cNvSpPr txBox="1">
              <a:spLocks noChangeArrowheads="1"/>
            </p:cNvSpPr>
            <p:nvPr/>
          </p:nvSpPr>
          <p:spPr bwMode="auto">
            <a:xfrm>
              <a:off x="0" y="91"/>
              <a:ext cx="54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8933" name="组合 38932"/>
          <p:cNvGrpSpPr/>
          <p:nvPr/>
        </p:nvGrpSpPr>
        <p:grpSpPr bwMode="auto">
          <a:xfrm>
            <a:off x="3563938" y="3547417"/>
            <a:ext cx="863600" cy="385273"/>
            <a:chOff x="0" y="0"/>
            <a:chExt cx="544" cy="308"/>
          </a:xfrm>
        </p:grpSpPr>
        <p:sp>
          <p:nvSpPr>
            <p:cNvPr id="99351" name="直接连接符 38933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文本框 38934"/>
            <p:cNvSpPr txBox="1">
              <a:spLocks noChangeArrowheads="1"/>
            </p:cNvSpPr>
            <p:nvPr/>
          </p:nvSpPr>
          <p:spPr bwMode="auto">
            <a:xfrm>
              <a:off x="0" y="20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8936" name="组合 38935"/>
          <p:cNvGrpSpPr/>
          <p:nvPr/>
        </p:nvGrpSpPr>
        <p:grpSpPr bwMode="auto">
          <a:xfrm>
            <a:off x="2482851" y="3501008"/>
            <a:ext cx="1368425" cy="383847"/>
            <a:chOff x="0" y="0"/>
            <a:chExt cx="862" cy="288"/>
          </a:xfrm>
        </p:grpSpPr>
        <p:sp>
          <p:nvSpPr>
            <p:cNvPr id="99354" name="直接连接符 38936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文本框 38937"/>
            <p:cNvSpPr txBox="1">
              <a:spLocks noChangeArrowheads="1"/>
            </p:cNvSpPr>
            <p:nvPr/>
          </p:nvSpPr>
          <p:spPr bwMode="auto">
            <a:xfrm>
              <a:off x="0" y="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last</a:t>
              </a:r>
            </a:p>
          </p:txBody>
        </p:sp>
      </p:grpSp>
      <p:grpSp>
        <p:nvGrpSpPr>
          <p:cNvPr id="38939" name="组合 38938"/>
          <p:cNvGrpSpPr/>
          <p:nvPr/>
        </p:nvGrpSpPr>
        <p:grpSpPr bwMode="auto">
          <a:xfrm>
            <a:off x="4067175" y="3547417"/>
            <a:ext cx="865188" cy="461963"/>
            <a:chOff x="-1" y="0"/>
            <a:chExt cx="545" cy="291"/>
          </a:xfrm>
        </p:grpSpPr>
        <p:sp>
          <p:nvSpPr>
            <p:cNvPr id="99357" name="直接连接符 38939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3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文本框 38940"/>
            <p:cNvSpPr txBox="1">
              <a:spLocks noChangeArrowheads="1"/>
            </p:cNvSpPr>
            <p:nvPr/>
          </p:nvSpPr>
          <p:spPr bwMode="auto">
            <a:xfrm>
              <a:off x="-1" y="0"/>
              <a:ext cx="5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42" name="组合 38941"/>
          <p:cNvGrpSpPr/>
          <p:nvPr/>
        </p:nvGrpSpPr>
        <p:grpSpPr bwMode="auto">
          <a:xfrm>
            <a:off x="4500563" y="3548062"/>
            <a:ext cx="863600" cy="457201"/>
            <a:chOff x="0" y="29"/>
            <a:chExt cx="544" cy="288"/>
          </a:xfrm>
        </p:grpSpPr>
        <p:sp>
          <p:nvSpPr>
            <p:cNvPr id="99360" name="直接连接符 38942"/>
            <p:cNvSpPr>
              <a:spLocks noChangeShapeType="1"/>
            </p:cNvSpPr>
            <p:nvPr/>
          </p:nvSpPr>
          <p:spPr bwMode="auto">
            <a:xfrm flipV="1">
              <a:off x="0" y="45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1" name="文本框 38943"/>
            <p:cNvSpPr txBox="1">
              <a:spLocks noChangeArrowheads="1"/>
            </p:cNvSpPr>
            <p:nvPr/>
          </p:nvSpPr>
          <p:spPr bwMode="auto">
            <a:xfrm>
              <a:off x="0" y="29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45" name="组合 38944"/>
          <p:cNvGrpSpPr/>
          <p:nvPr/>
        </p:nvGrpSpPr>
        <p:grpSpPr bwMode="auto">
          <a:xfrm>
            <a:off x="5003800" y="3573462"/>
            <a:ext cx="863600" cy="457201"/>
            <a:chOff x="0" y="45"/>
            <a:chExt cx="544" cy="288"/>
          </a:xfrm>
        </p:grpSpPr>
        <p:sp>
          <p:nvSpPr>
            <p:cNvPr id="99363" name="直接连接符 38945"/>
            <p:cNvSpPr>
              <a:spLocks noChangeShapeType="1"/>
            </p:cNvSpPr>
            <p:nvPr/>
          </p:nvSpPr>
          <p:spPr bwMode="auto">
            <a:xfrm flipV="1">
              <a:off x="0" y="45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64" name="文本框 38946"/>
            <p:cNvSpPr txBox="1">
              <a:spLocks noChangeArrowheads="1"/>
            </p:cNvSpPr>
            <p:nvPr/>
          </p:nvSpPr>
          <p:spPr bwMode="auto">
            <a:xfrm>
              <a:off x="0" y="45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8948" name="矩形 38947"/>
          <p:cNvSpPr>
            <a:spLocks noChangeArrowheads="1"/>
          </p:cNvSpPr>
          <p:nvPr/>
        </p:nvSpPr>
        <p:spPr bwMode="auto">
          <a:xfrm>
            <a:off x="2339975" y="3860800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2  3</a:t>
            </a:r>
            <a:r>
              <a:rPr lang="en-US" altLang="zh-CN" sz="2800" dirty="0">
                <a:latin typeface="Verdana" panose="020B0604030504040204" pitchFamily="34" charset="0"/>
              </a:rPr>
              <a:t>  6  7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5</a:t>
            </a:r>
            <a:r>
              <a:rPr lang="en-US" altLang="zh-CN" sz="2800" dirty="0">
                <a:latin typeface="Verdana" panose="020B0604030504040204" pitchFamily="34" charset="0"/>
              </a:rPr>
              <a:t>  1  8</a:t>
            </a:r>
          </a:p>
        </p:txBody>
      </p:sp>
      <p:grpSp>
        <p:nvGrpSpPr>
          <p:cNvPr id="38949" name="组合 38948"/>
          <p:cNvGrpSpPr/>
          <p:nvPr/>
        </p:nvGrpSpPr>
        <p:grpSpPr bwMode="auto">
          <a:xfrm>
            <a:off x="4932536" y="4292826"/>
            <a:ext cx="863600" cy="456739"/>
            <a:chOff x="0" y="-14"/>
            <a:chExt cx="544" cy="401"/>
          </a:xfrm>
        </p:grpSpPr>
        <p:sp>
          <p:nvSpPr>
            <p:cNvPr id="99367" name="直接连接符 38949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99368" name="文本框 38950"/>
            <p:cNvSpPr txBox="1">
              <a:spLocks noChangeArrowheads="1"/>
            </p:cNvSpPr>
            <p:nvPr/>
          </p:nvSpPr>
          <p:spPr bwMode="auto">
            <a:xfrm>
              <a:off x="0" y="-14"/>
              <a:ext cx="5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52" name="组合 38951"/>
          <p:cNvGrpSpPr/>
          <p:nvPr/>
        </p:nvGrpSpPr>
        <p:grpSpPr bwMode="auto">
          <a:xfrm>
            <a:off x="2916412" y="4221666"/>
            <a:ext cx="1368425" cy="512120"/>
            <a:chOff x="-23" y="-42"/>
            <a:chExt cx="862" cy="401"/>
          </a:xfrm>
        </p:grpSpPr>
        <p:sp>
          <p:nvSpPr>
            <p:cNvPr id="99370" name="直接连接符 38952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1" name="文本框 38953"/>
            <p:cNvSpPr txBox="1">
              <a:spLocks noChangeArrowheads="1"/>
            </p:cNvSpPr>
            <p:nvPr/>
          </p:nvSpPr>
          <p:spPr bwMode="auto">
            <a:xfrm>
              <a:off x="-23" y="-42"/>
              <a:ext cx="862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last</a:t>
              </a:r>
            </a:p>
          </p:txBody>
        </p:sp>
      </p:grpSp>
      <p:grpSp>
        <p:nvGrpSpPr>
          <p:cNvPr id="38955" name="组合 38954"/>
          <p:cNvGrpSpPr/>
          <p:nvPr/>
        </p:nvGrpSpPr>
        <p:grpSpPr bwMode="auto">
          <a:xfrm>
            <a:off x="5437188" y="4292826"/>
            <a:ext cx="863600" cy="456739"/>
            <a:chOff x="0" y="-14"/>
            <a:chExt cx="544" cy="401"/>
          </a:xfrm>
        </p:grpSpPr>
        <p:sp>
          <p:nvSpPr>
            <p:cNvPr id="99373" name="直接连接符 38955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4" name="文本框 38956"/>
            <p:cNvSpPr txBox="1">
              <a:spLocks noChangeArrowheads="1"/>
            </p:cNvSpPr>
            <p:nvPr/>
          </p:nvSpPr>
          <p:spPr bwMode="auto">
            <a:xfrm>
              <a:off x="0" y="-14"/>
              <a:ext cx="5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8958" name="矩形 38957"/>
          <p:cNvSpPr>
            <a:spLocks noChangeArrowheads="1"/>
          </p:cNvSpPr>
          <p:nvPr/>
        </p:nvSpPr>
        <p:spPr bwMode="auto">
          <a:xfrm>
            <a:off x="2339975" y="45799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2  3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800" dirty="0">
                <a:latin typeface="Verdana" panose="020B0604030504040204" pitchFamily="34" charset="0"/>
              </a:rPr>
              <a:t>  7  5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6</a:t>
            </a:r>
            <a:r>
              <a:rPr lang="en-US" altLang="zh-CN" sz="2800" dirty="0">
                <a:latin typeface="Verdana" panose="020B0604030504040204" pitchFamily="34" charset="0"/>
              </a:rPr>
              <a:t>  8</a:t>
            </a:r>
          </a:p>
        </p:txBody>
      </p:sp>
      <p:grpSp>
        <p:nvGrpSpPr>
          <p:cNvPr id="38959" name="组合 38958"/>
          <p:cNvGrpSpPr/>
          <p:nvPr/>
        </p:nvGrpSpPr>
        <p:grpSpPr bwMode="auto">
          <a:xfrm>
            <a:off x="3416300" y="4940757"/>
            <a:ext cx="1371600" cy="457200"/>
            <a:chOff x="0" y="0"/>
            <a:chExt cx="862" cy="403"/>
          </a:xfrm>
        </p:grpSpPr>
        <p:sp>
          <p:nvSpPr>
            <p:cNvPr id="99377" name="直接连接符 38959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8" name="文本框 38960"/>
            <p:cNvSpPr txBox="1">
              <a:spLocks noChangeArrowheads="1"/>
            </p:cNvSpPr>
            <p:nvPr/>
          </p:nvSpPr>
          <p:spPr bwMode="auto">
            <a:xfrm>
              <a:off x="0" y="0"/>
              <a:ext cx="86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last</a:t>
              </a:r>
            </a:p>
          </p:txBody>
        </p:sp>
      </p:grpSp>
      <p:grpSp>
        <p:nvGrpSpPr>
          <p:cNvPr id="38962" name="组合 38961"/>
          <p:cNvGrpSpPr/>
          <p:nvPr/>
        </p:nvGrpSpPr>
        <p:grpSpPr bwMode="auto">
          <a:xfrm>
            <a:off x="5435600" y="4940300"/>
            <a:ext cx="865188" cy="458293"/>
            <a:chOff x="0" y="0"/>
            <a:chExt cx="544" cy="404"/>
          </a:xfrm>
        </p:grpSpPr>
        <p:sp>
          <p:nvSpPr>
            <p:cNvPr id="99380" name="直接连接符 38962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1" name="文本框 38963"/>
            <p:cNvSpPr txBox="1">
              <a:spLocks noChangeArrowheads="1"/>
            </p:cNvSpPr>
            <p:nvPr/>
          </p:nvSpPr>
          <p:spPr bwMode="auto">
            <a:xfrm>
              <a:off x="0" y="1"/>
              <a:ext cx="5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65" name="组合 38964"/>
          <p:cNvGrpSpPr/>
          <p:nvPr/>
        </p:nvGrpSpPr>
        <p:grpSpPr bwMode="auto">
          <a:xfrm>
            <a:off x="5867400" y="4940300"/>
            <a:ext cx="865188" cy="458293"/>
            <a:chOff x="0" y="0"/>
            <a:chExt cx="544" cy="404"/>
          </a:xfrm>
        </p:grpSpPr>
        <p:sp>
          <p:nvSpPr>
            <p:cNvPr id="99383" name="直接连接符 38965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84" name="文本框 38966"/>
            <p:cNvSpPr txBox="1">
              <a:spLocks noChangeArrowheads="1"/>
            </p:cNvSpPr>
            <p:nvPr/>
          </p:nvSpPr>
          <p:spPr bwMode="auto">
            <a:xfrm>
              <a:off x="0" y="1"/>
              <a:ext cx="5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8968" name="直接连接符 38967"/>
          <p:cNvSpPr>
            <a:spLocks noChangeShapeType="1"/>
          </p:cNvSpPr>
          <p:nvPr/>
        </p:nvSpPr>
        <p:spPr bwMode="auto">
          <a:xfrm>
            <a:off x="827088" y="3213100"/>
            <a:ext cx="6481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直接连接符 38968"/>
          <p:cNvSpPr>
            <a:spLocks noChangeShapeType="1"/>
          </p:cNvSpPr>
          <p:nvPr/>
        </p:nvSpPr>
        <p:spPr bwMode="auto">
          <a:xfrm>
            <a:off x="827088" y="5373688"/>
            <a:ext cx="6481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矩形 38969"/>
          <p:cNvSpPr>
            <a:spLocks noChangeArrowheads="1"/>
          </p:cNvSpPr>
          <p:nvPr/>
        </p:nvSpPr>
        <p:spPr bwMode="auto">
          <a:xfrm>
            <a:off x="2339975" y="571658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2BA72E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2  3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2BA72E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 dirty="0">
                <a:latin typeface="Verdana" panose="020B0604030504040204" pitchFamily="34" charset="0"/>
              </a:rPr>
              <a:t>  7  5  6  8</a:t>
            </a:r>
          </a:p>
        </p:txBody>
      </p:sp>
      <p:grpSp>
        <p:nvGrpSpPr>
          <p:cNvPr id="38971" name="组合 38970"/>
          <p:cNvGrpSpPr/>
          <p:nvPr/>
        </p:nvGrpSpPr>
        <p:grpSpPr bwMode="auto">
          <a:xfrm>
            <a:off x="3416300" y="6148705"/>
            <a:ext cx="1371600" cy="593725"/>
            <a:chOff x="0" y="0"/>
            <a:chExt cx="862" cy="523"/>
          </a:xfrm>
        </p:grpSpPr>
        <p:sp>
          <p:nvSpPr>
            <p:cNvPr id="99389" name="直接连接符 38971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0" name="文本框 38972"/>
            <p:cNvSpPr txBox="1">
              <a:spLocks noChangeArrowheads="1"/>
            </p:cNvSpPr>
            <p:nvPr/>
          </p:nvSpPr>
          <p:spPr bwMode="auto">
            <a:xfrm>
              <a:off x="0" y="120"/>
              <a:ext cx="86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last</a:t>
              </a:r>
            </a:p>
          </p:txBody>
        </p:sp>
      </p:grpSp>
      <p:grpSp>
        <p:nvGrpSpPr>
          <p:cNvPr id="38974" name="组合 38973"/>
          <p:cNvGrpSpPr/>
          <p:nvPr/>
        </p:nvGrpSpPr>
        <p:grpSpPr bwMode="auto">
          <a:xfrm>
            <a:off x="5867400" y="6149340"/>
            <a:ext cx="865505" cy="614675"/>
            <a:chOff x="0" y="0"/>
            <a:chExt cx="544" cy="612"/>
          </a:xfrm>
        </p:grpSpPr>
        <p:sp>
          <p:nvSpPr>
            <p:cNvPr id="99392" name="直接连接符 38974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93" name="文本框 38975"/>
            <p:cNvSpPr txBox="1">
              <a:spLocks noChangeArrowheads="1"/>
            </p:cNvSpPr>
            <p:nvPr/>
          </p:nvSpPr>
          <p:spPr bwMode="auto">
            <a:xfrm>
              <a:off x="0" y="154"/>
              <a:ext cx="544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8977" name="矩形 38976"/>
          <p:cNvSpPr>
            <a:spLocks noChangeArrowheads="1"/>
          </p:cNvSpPr>
          <p:nvPr/>
        </p:nvSpPr>
        <p:spPr bwMode="auto">
          <a:xfrm>
            <a:off x="393700" y="5349875"/>
            <a:ext cx="6383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tx2"/>
                </a:solidFill>
                <a:latin typeface="Tahoma" panose="020B0604030504040204" pitchFamily="34" charset="0"/>
              </a:rPr>
              <a:t>(3) 恢复切分元素到中间, last</a:t>
            </a:r>
            <a:r>
              <a:rPr lang="zh-CN" altLang="en-US" sz="2400" b="1">
                <a:solidFill>
                  <a:schemeClr val="tx2"/>
                </a:solidFill>
                <a:latin typeface="Tahoma" panose="020B0604030504040204" pitchFamily="34" charset="0"/>
              </a:rPr>
              <a:t>即为切分点下标</a:t>
            </a:r>
          </a:p>
        </p:txBody>
      </p:sp>
      <p:sp>
        <p:nvSpPr>
          <p:cNvPr id="9939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3CCD7916-9C57-4E48-B750-163235E82259}" type="slidenum">
              <a:rPr altLang="en-US" smtClean="0">
                <a:latin typeface="Arial" panose="020B0604020202020204" pitchFamily="34" charset="0"/>
              </a:rPr>
              <a:t>50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8745" y="2132965"/>
            <a:ext cx="26752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swap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(a, left, 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split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);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72225" y="3387090"/>
            <a:ext cx="27997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if (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dirty="0" err="1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] &lt; 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[left])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   swap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(a, </a:t>
            </a:r>
            <a:r>
              <a:rPr lang="en-US" altLang="zh-CN" sz="24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++last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59880" y="2696210"/>
            <a:ext cx="1564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last = left;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23660" y="5877560"/>
            <a:ext cx="2523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swap(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sym typeface="+mn-ea"/>
              </a:rPr>
              <a:t>, left, last); </a:t>
            </a: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4796011" y="1556792"/>
            <a:ext cx="1368425" cy="517525"/>
            <a:chOff x="0" y="0"/>
            <a:chExt cx="862" cy="399"/>
          </a:xfrm>
        </p:grpSpPr>
        <p:sp>
          <p:nvSpPr>
            <p:cNvPr id="73" name="直接连接符 38923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文本框 38924"/>
            <p:cNvSpPr txBox="1">
              <a:spLocks noChangeArrowheads="1"/>
            </p:cNvSpPr>
            <p:nvPr/>
          </p:nvSpPr>
          <p:spPr bwMode="auto">
            <a:xfrm>
              <a:off x="0" y="46"/>
              <a:ext cx="86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split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  <p:bldP spid="38916" grpId="0"/>
      <p:bldP spid="38929" grpId="0"/>
      <p:bldP spid="38948" grpId="0"/>
      <p:bldP spid="38958" grpId="0"/>
      <p:bldP spid="38970" grpId="0"/>
      <p:bldP spid="38977" grpId="0"/>
      <p:bldP spid="3" grpId="0"/>
      <p:bldP spid="3" grpId="1"/>
      <p:bldP spid="4" grpId="1"/>
      <p:bldP spid="5" grpId="0"/>
      <p:bldP spid="5" grpId="1"/>
      <p:bldP spid="8" grpId="1"/>
      <p:bldP spid="8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39937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713788" cy="5792118"/>
          </a:xfrm>
          <a:solidFill>
            <a:schemeClr val="bg1"/>
          </a:solidFill>
          <a:ln>
            <a:solidFill>
              <a:srgbClr val="2BA72E"/>
            </a:solidFill>
            <a:miter lim="800000"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BA72E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2BA72E"/>
                </a:solidFill>
                <a:latin typeface="Times New Roman" panose="02020603050405020304" pitchFamily="18" charset="0"/>
              </a:rPr>
              <a:t>将数组a中的元素a[left ]至a[right]分成左右两部分，返回切分点的下标。  </a:t>
            </a:r>
            <a:r>
              <a:rPr lang="en-US" altLang="zh-CN" sz="2000" dirty="0">
                <a:solidFill>
                  <a:srgbClr val="2BA72E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int partition_v1(int a[ ],int left,int right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last; </a:t>
            </a: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/*last为左边部分最后一个元素的位置*/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int  split=(left+right)/2;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 /*  选择中间元素作为切分元素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swap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, left, </a:t>
            </a:r>
            <a:r>
              <a:rPr lang="zh-CN" altLang="en-US" sz="2400" dirty="0">
                <a:latin typeface="Times New Roman" panose="02020603050405020304" pitchFamily="18" charset="0"/>
              </a:rPr>
              <a:t>split</a:t>
            </a:r>
            <a:r>
              <a:rPr lang="en-US" altLang="zh-CN" sz="2400" dirty="0">
                <a:latin typeface="Times New Roman" panose="02020603050405020304" pitchFamily="18" charset="0"/>
              </a:rPr>
              <a:t>); 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/*  移切分元素到最左边位置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last = left;     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/* 初始化last */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</a:rPr>
              <a:t>for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= left + 1;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 &lt;= right;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++)  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 /*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分区：</a:t>
            </a:r>
            <a:r>
              <a:rPr lang="zh-CN" altLang="en-US" sz="2400" dirty="0">
                <a:solidFill>
                  <a:srgbClr val="2BA72E"/>
                </a:solidFill>
              </a:rPr>
              <a:t>从左至右扫描 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 */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if (</a:t>
            </a:r>
            <a:r>
              <a:rPr lang="zh-CN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 &lt; </a:t>
            </a:r>
            <a:r>
              <a:rPr lang="zh-CN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[left]) </a:t>
            </a:r>
            <a:r>
              <a:rPr lang="zh-CN" altLang="en-US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/* 小的数移到左边*/</a:t>
            </a:r>
            <a:endParaRPr lang="en-US" altLang="zh-CN" sz="2400" dirty="0">
              <a:solidFill>
                <a:srgbClr val="2BA72E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swap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, ++last,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swap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, left, last);   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将切分元素移到两部分之间</a:t>
            </a:r>
            <a:r>
              <a:rPr lang="en-US" altLang="zh-CN" sz="2400" dirty="0">
                <a:solidFill>
                  <a:srgbClr val="2BA72E"/>
                </a:solidFill>
                <a:latin typeface="Times New Roman" panose="02020603050405020304" pitchFamily="18" charset="0"/>
              </a:rPr>
              <a:t>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return last；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5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8A70BC3D-A00C-4F69-A5D7-714D884F7136}" type="slidenum">
              <a:rPr altLang="en-US" smtClean="0">
                <a:latin typeface="Arial" panose="020B0604020202020204" pitchFamily="34" charset="0"/>
              </a:rPr>
              <a:t>51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0357" name="标题 37889"/>
          <p:cNvSpPr>
            <a:spLocks noGrp="1" noChangeArrowheads="1"/>
          </p:cNvSpPr>
          <p:nvPr>
            <p:ph type="title"/>
          </p:nvPr>
        </p:nvSpPr>
        <p:spPr>
          <a:xfrm>
            <a:off x="539750" y="314325"/>
            <a:ext cx="8280400" cy="546100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zh-CN" altLang="en-US" sz="3600">
                <a:latin typeface="Times New Roman" panose="02020603050405020304" pitchFamily="18" charset="0"/>
              </a:rPr>
              <a:t>partition_v1</a:t>
            </a:r>
            <a:endParaRPr lang="en-US" altLang="zh-CN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uiExpand="1" build="p" bldLvl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文本占位符 40961"/>
          <p:cNvSpPr>
            <a:spLocks noGrp="1" noChangeArrowheads="1"/>
          </p:cNvSpPr>
          <p:nvPr>
            <p:ph idx="1"/>
          </p:nvPr>
        </p:nvSpPr>
        <p:spPr>
          <a:xfrm>
            <a:off x="179388" y="1124744"/>
            <a:ext cx="8713787" cy="487600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2BA72E"/>
                </a:solidFill>
              </a:rPr>
              <a:t>           </a:t>
            </a:r>
            <a:r>
              <a:rPr lang="en-US" altLang="zh-CN" sz="2800" dirty="0">
                <a:solidFill>
                  <a:srgbClr val="2BA72E"/>
                </a:solidFill>
              </a:rPr>
              <a:t>/* swap:  </a:t>
            </a:r>
            <a:r>
              <a:rPr lang="zh-CN" altLang="en-US" sz="2800" dirty="0">
                <a:solidFill>
                  <a:srgbClr val="2BA72E"/>
                </a:solidFill>
              </a:rPr>
              <a:t>交换</a:t>
            </a:r>
            <a:r>
              <a:rPr lang="en-US" altLang="zh-CN" sz="2800" dirty="0">
                <a:solidFill>
                  <a:srgbClr val="2BA72E"/>
                </a:solidFill>
              </a:rPr>
              <a:t> a[</a:t>
            </a:r>
            <a:r>
              <a:rPr lang="en-US" altLang="zh-CN" sz="2800" dirty="0" err="1">
                <a:solidFill>
                  <a:srgbClr val="2BA72E"/>
                </a:solidFill>
              </a:rPr>
              <a:t>i</a:t>
            </a:r>
            <a:r>
              <a:rPr lang="en-US" altLang="zh-CN" sz="2800" dirty="0">
                <a:solidFill>
                  <a:srgbClr val="2BA72E"/>
                </a:solidFill>
              </a:rPr>
              <a:t>] and a[j] */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void swap(int a[], 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int j)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{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int temp;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temp =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a[j];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a[j] = temp; </a:t>
            </a:r>
          </a:p>
          <a:p>
            <a:pPr lvl="2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} </a:t>
            </a:r>
          </a:p>
          <a:p>
            <a:pPr>
              <a:lnSpc>
                <a:spcPct val="114000"/>
              </a:lnSpc>
            </a:pPr>
            <a:r>
              <a:rPr lang="en-US" altLang="zh-CN" sz="2800" dirty="0"/>
              <a:t> </a:t>
            </a:r>
            <a:r>
              <a:rPr lang="en-US" altLang="zh-CN" sz="2800" dirty="0" err="1"/>
              <a:t>stdlib.h</a:t>
            </a:r>
            <a:r>
              <a:rPr lang="zh-CN" altLang="en-US" sz="2800" dirty="0"/>
              <a:t> 中有 </a:t>
            </a:r>
            <a:r>
              <a:rPr lang="zh-CN" altLang="en-US" sz="2800" dirty="0">
                <a:solidFill>
                  <a:srgbClr val="CC0000"/>
                </a:solidFill>
              </a:rPr>
              <a:t>函数 </a:t>
            </a:r>
            <a:r>
              <a:rPr lang="en-US" altLang="zh-CN" sz="2800" dirty="0" err="1">
                <a:solidFill>
                  <a:srgbClr val="CC0000"/>
                </a:solidFill>
              </a:rPr>
              <a:t>qsort</a:t>
            </a:r>
            <a:r>
              <a:rPr lang="zh-CN" altLang="en-US" sz="2800" dirty="0">
                <a:solidFill>
                  <a:srgbClr val="CC0000"/>
                </a:solidFill>
              </a:rPr>
              <a:t> </a:t>
            </a:r>
            <a:r>
              <a:rPr lang="zh-CN" altLang="en-US" sz="2800" dirty="0"/>
              <a:t>能对任意类型的对象排序。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D0DF96FB-3EC6-48FA-84EF-CA9286F7C8B6}" type="slidenum">
              <a:rPr altLang="en-US" smtClean="0">
                <a:latin typeface="Arial" panose="020B0604020202020204" pitchFamily="34" charset="0"/>
              </a:rPr>
              <a:t>52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81" name="标题 37889"/>
          <p:cNvSpPr>
            <a:spLocks noGrp="1" noChangeArrowheads="1"/>
          </p:cNvSpPr>
          <p:nvPr>
            <p:ph type="title"/>
          </p:nvPr>
        </p:nvSpPr>
        <p:spPr>
          <a:xfrm>
            <a:off x="539750" y="312738"/>
            <a:ext cx="8280400" cy="547687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en-US" altLang="zh-CN" sz="3600">
                <a:latin typeface="Times New Roman" panose="02020603050405020304" pitchFamily="18" charset="0"/>
                <a:sym typeface="黑体" panose="02010609060101010101" pitchFamily="49" charset="-122"/>
              </a:rPr>
              <a:t>swap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950" y="115888"/>
            <a:ext cx="8856663" cy="1728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  <p:sp>
        <p:nvSpPr>
          <p:cNvPr id="102403" name="内容占位符 41985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713788" cy="5040313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</a:rPr>
              <a:t>选择中间元素作为切分元素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a[]={ 6   5   2  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7  3  1  8}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(1)  </a:t>
            </a:r>
            <a:r>
              <a:rPr lang="zh-CN" altLang="en-US" sz="2400">
                <a:latin typeface="Times New Roman" panose="02020603050405020304" pitchFamily="18" charset="0"/>
              </a:rPr>
              <a:t>移切分元素到最左边位置</a:t>
            </a:r>
            <a:r>
              <a:rPr lang="en-US" altLang="zh-CN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/>
              <a:t>               </a:t>
            </a:r>
            <a:r>
              <a:rPr lang="zh-CN" altLang="en-US" sz="3300"/>
              <a:t>    </a:t>
            </a:r>
            <a:r>
              <a:rPr lang="en-US" altLang="zh-CN" sz="2800">
                <a:solidFill>
                  <a:srgbClr val="FF00FF"/>
                </a:solidFill>
                <a:sym typeface="Arial" panose="020B0604020202020204" pitchFamily="34" charset="0"/>
              </a:rPr>
              <a:t>4  </a:t>
            </a:r>
            <a:r>
              <a:rPr lang="en-US" altLang="zh-CN" sz="2800">
                <a:sym typeface="Arial" panose="020B0604020202020204" pitchFamily="34" charset="0"/>
              </a:rPr>
              <a:t>5  2  </a:t>
            </a:r>
            <a:r>
              <a:rPr lang="en-US" altLang="zh-CN" sz="2800">
                <a:solidFill>
                  <a:srgbClr val="FF00FF"/>
                </a:solidFill>
                <a:sym typeface="Arial" panose="020B0604020202020204" pitchFamily="34" charset="0"/>
              </a:rPr>
              <a:t>6</a:t>
            </a:r>
            <a:r>
              <a:rPr lang="en-US" altLang="zh-CN" sz="2800">
                <a:sym typeface="Arial" panose="020B0604020202020204" pitchFamily="34" charset="0"/>
              </a:rPr>
              <a:t>  7  3  </a:t>
            </a:r>
            <a:r>
              <a:rPr lang="zh-CN" altLang="en-US" sz="2800">
                <a:sym typeface="Arial" panose="020B0604020202020204" pitchFamily="34" charset="0"/>
              </a:rPr>
              <a:t> </a:t>
            </a:r>
            <a:r>
              <a:rPr lang="en-US" altLang="zh-CN" sz="2800">
                <a:sym typeface="Arial" panose="020B0604020202020204" pitchFamily="34" charset="0"/>
              </a:rPr>
              <a:t>1 </a:t>
            </a:r>
            <a:r>
              <a:rPr lang="zh-CN" altLang="en-US" sz="2800">
                <a:sym typeface="Arial" panose="020B0604020202020204" pitchFamily="34" charset="0"/>
              </a:rPr>
              <a:t> </a:t>
            </a:r>
            <a:r>
              <a:rPr lang="en-US" altLang="zh-CN" sz="2800">
                <a:sym typeface="Arial" panose="020B0604020202020204" pitchFamily="34" charset="0"/>
              </a:rPr>
              <a:t> 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300"/>
              <a:t>                 </a:t>
            </a:r>
          </a:p>
        </p:txBody>
      </p:sp>
      <p:sp>
        <p:nvSpPr>
          <p:cNvPr id="102404" name="标题 41986"/>
          <p:cNvSpPr>
            <a:spLocks noGrp="1" noChangeArrowheads="1"/>
          </p:cNvSpPr>
          <p:nvPr>
            <p:ph type="title"/>
          </p:nvPr>
        </p:nvSpPr>
        <p:spPr>
          <a:xfrm>
            <a:off x="3133725" y="260350"/>
            <a:ext cx="2816225" cy="460375"/>
          </a:xfrm>
        </p:spPr>
        <p:txBody>
          <a:bodyPr/>
          <a:lstStyle/>
          <a:p>
            <a:r>
              <a:rPr lang="zh-CN" altLang="en-US" sz="3100">
                <a:solidFill>
                  <a:srgbClr val="FF0000"/>
                </a:solidFill>
              </a:rPr>
              <a:t>分区（方法</a:t>
            </a:r>
            <a:r>
              <a:rPr lang="en-US" altLang="zh-CN" sz="3100">
                <a:solidFill>
                  <a:srgbClr val="FF0000"/>
                </a:solidFill>
              </a:rPr>
              <a:t>2</a:t>
            </a:r>
            <a:r>
              <a:rPr lang="zh-CN" altLang="en-US" sz="3100">
                <a:solidFill>
                  <a:srgbClr val="FF0000"/>
                </a:solidFill>
              </a:rPr>
              <a:t>）</a:t>
            </a:r>
            <a:endParaRPr lang="zh-CN" altLang="en-US" sz="31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矩形 41987"/>
          <p:cNvSpPr>
            <a:spLocks noChangeArrowheads="1"/>
          </p:cNvSpPr>
          <p:nvPr/>
        </p:nvSpPr>
        <p:spPr bwMode="auto">
          <a:xfrm>
            <a:off x="466725" y="3713163"/>
            <a:ext cx="18002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Tahoma" panose="020B0604030504040204" pitchFamily="34" charset="0"/>
              </a:rPr>
              <a:t>(2) </a:t>
            </a:r>
            <a:r>
              <a:rPr lang="zh-CN" altLang="en-US" sz="2400" b="1">
                <a:solidFill>
                  <a:schemeClr val="tx2"/>
                </a:solidFill>
                <a:ea typeface="黑体" panose="02010609060101010101" pitchFamily="49" charset="-122"/>
              </a:rPr>
              <a:t>分区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grpSp>
        <p:nvGrpSpPr>
          <p:cNvPr id="41989" name="组合 41988"/>
          <p:cNvGrpSpPr/>
          <p:nvPr/>
        </p:nvGrpSpPr>
        <p:grpSpPr bwMode="auto">
          <a:xfrm>
            <a:off x="3132138" y="3140075"/>
            <a:ext cx="863600" cy="577850"/>
            <a:chOff x="0" y="0"/>
            <a:chExt cx="544" cy="434"/>
          </a:xfrm>
        </p:grpSpPr>
        <p:sp>
          <p:nvSpPr>
            <p:cNvPr id="102407" name="直接连接符 41989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文本框 41990"/>
            <p:cNvSpPr txBox="1">
              <a:spLocks noChangeArrowheads="1"/>
            </p:cNvSpPr>
            <p:nvPr/>
          </p:nvSpPr>
          <p:spPr bwMode="auto">
            <a:xfrm>
              <a:off x="0" y="91"/>
              <a:ext cx="54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1992" name="组合 41991"/>
          <p:cNvGrpSpPr/>
          <p:nvPr/>
        </p:nvGrpSpPr>
        <p:grpSpPr bwMode="auto">
          <a:xfrm>
            <a:off x="6084168" y="3052724"/>
            <a:ext cx="287338" cy="592300"/>
            <a:chOff x="0" y="-56"/>
            <a:chExt cx="862" cy="353"/>
          </a:xfrm>
        </p:grpSpPr>
        <p:sp>
          <p:nvSpPr>
            <p:cNvPr id="102410" name="直接连接符 41992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文本框 41993"/>
            <p:cNvSpPr txBox="1">
              <a:spLocks noChangeArrowheads="1"/>
            </p:cNvSpPr>
            <p:nvPr/>
          </p:nvSpPr>
          <p:spPr bwMode="auto">
            <a:xfrm>
              <a:off x="0" y="-56"/>
              <a:ext cx="862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1995" name="矩形 41994"/>
          <p:cNvSpPr>
            <a:spLocks noChangeArrowheads="1"/>
          </p:cNvSpPr>
          <p:nvPr/>
        </p:nvSpPr>
        <p:spPr bwMode="auto">
          <a:xfrm>
            <a:off x="2411413" y="3644900"/>
            <a:ext cx="4392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FF00FF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>
                <a:latin typeface="Verdana" panose="020B0604030504040204" pitchFamily="34" charset="0"/>
              </a:rPr>
              <a:t>  </a:t>
            </a:r>
            <a:r>
              <a:rPr lang="zh-CN" altLang="en-US" sz="2800">
                <a:solidFill>
                  <a:srgbClr val="FF00FF"/>
                </a:solidFill>
                <a:latin typeface="Verdana" panose="020B0604030504040204" pitchFamily="34" charset="0"/>
              </a:rPr>
              <a:t>1</a:t>
            </a:r>
            <a:r>
              <a:rPr lang="en-US" altLang="zh-CN" sz="2800">
                <a:solidFill>
                  <a:srgbClr val="FF00FF"/>
                </a:solidFill>
                <a:latin typeface="Verdana" panose="020B0604030504040204" pitchFamily="34" charset="0"/>
              </a:rPr>
              <a:t>  </a:t>
            </a:r>
            <a:r>
              <a:rPr lang="zh-CN" altLang="en-US" sz="2800">
                <a:latin typeface="Verdana" panose="020B0604030504040204" pitchFamily="34" charset="0"/>
              </a:rPr>
              <a:t>2</a:t>
            </a:r>
            <a:r>
              <a:rPr lang="en-US" altLang="zh-CN" sz="2800">
                <a:latin typeface="Verdana" panose="020B0604030504040204" pitchFamily="34" charset="0"/>
              </a:rPr>
              <a:t>  6  7  3  </a:t>
            </a:r>
            <a:r>
              <a:rPr lang="zh-CN" altLang="en-US" sz="2800">
                <a:solidFill>
                  <a:srgbClr val="FF00FF"/>
                </a:solidFill>
                <a:latin typeface="Verdana" panose="020B0604030504040204" pitchFamily="34" charset="0"/>
              </a:rPr>
              <a:t>5</a:t>
            </a:r>
            <a:r>
              <a:rPr lang="en-US" altLang="zh-CN" sz="2800">
                <a:latin typeface="Verdana" panose="020B0604030504040204" pitchFamily="34" charset="0"/>
              </a:rPr>
              <a:t>  8</a:t>
            </a:r>
          </a:p>
        </p:txBody>
      </p:sp>
      <p:grpSp>
        <p:nvGrpSpPr>
          <p:cNvPr id="41996" name="组合 41995"/>
          <p:cNvGrpSpPr/>
          <p:nvPr/>
        </p:nvGrpSpPr>
        <p:grpSpPr bwMode="auto">
          <a:xfrm>
            <a:off x="3563938" y="4005263"/>
            <a:ext cx="863600" cy="528637"/>
            <a:chOff x="0" y="0"/>
            <a:chExt cx="544" cy="333"/>
          </a:xfrm>
        </p:grpSpPr>
        <p:sp>
          <p:nvSpPr>
            <p:cNvPr id="102414" name="直接连接符 41996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5" name="文本框 41997"/>
            <p:cNvSpPr txBox="1">
              <a:spLocks noChangeArrowheads="1"/>
            </p:cNvSpPr>
            <p:nvPr/>
          </p:nvSpPr>
          <p:spPr bwMode="auto">
            <a:xfrm>
              <a:off x="0" y="45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99" name="组合 41998"/>
          <p:cNvGrpSpPr/>
          <p:nvPr/>
        </p:nvGrpSpPr>
        <p:grpSpPr bwMode="auto">
          <a:xfrm>
            <a:off x="5003800" y="4005263"/>
            <a:ext cx="863600" cy="457200"/>
            <a:chOff x="0" y="0"/>
            <a:chExt cx="544" cy="288"/>
          </a:xfrm>
        </p:grpSpPr>
        <p:sp>
          <p:nvSpPr>
            <p:cNvPr id="102417" name="直接连接符 41999"/>
            <p:cNvSpPr>
              <a:spLocks noChangeShapeType="1"/>
            </p:cNvSpPr>
            <p:nvPr/>
          </p:nvSpPr>
          <p:spPr bwMode="auto">
            <a:xfrm flipV="1">
              <a:off x="0" y="0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8" name="文本框 42000"/>
            <p:cNvSpPr txBox="1">
              <a:spLocks noChangeArrowheads="1"/>
            </p:cNvSpPr>
            <p:nvPr/>
          </p:nvSpPr>
          <p:spPr bwMode="auto">
            <a:xfrm>
              <a:off x="0" y="0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j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02" name="矩形 42001"/>
          <p:cNvSpPr>
            <a:spLocks noChangeArrowheads="1"/>
          </p:cNvSpPr>
          <p:nvPr/>
        </p:nvSpPr>
        <p:spPr bwMode="auto">
          <a:xfrm>
            <a:off x="2411760" y="4364038"/>
            <a:ext cx="4392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00FF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1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2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solidFill>
                  <a:srgbClr val="FF00FF"/>
                </a:solidFill>
                <a:latin typeface="Verdana" panose="020B0604030504040204" pitchFamily="34" charset="0"/>
              </a:rPr>
              <a:t>3</a:t>
            </a:r>
            <a:r>
              <a:rPr lang="en-US" altLang="zh-CN" sz="2800" dirty="0">
                <a:latin typeface="Verdana" panose="020B0604030504040204" pitchFamily="34" charset="0"/>
              </a:rPr>
              <a:t>  7  </a:t>
            </a:r>
            <a:r>
              <a:rPr lang="zh-CN" altLang="en-US" sz="2800" dirty="0">
                <a:solidFill>
                  <a:srgbClr val="FF00FF"/>
                </a:solidFill>
                <a:latin typeface="Verdana" panose="020B0604030504040204" pitchFamily="34" charset="0"/>
              </a:rPr>
              <a:t>6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5</a:t>
            </a:r>
            <a:r>
              <a:rPr lang="en-US" altLang="zh-CN" sz="2800" dirty="0">
                <a:latin typeface="Verdana" panose="020B0604030504040204" pitchFamily="34" charset="0"/>
              </a:rPr>
              <a:t>  8</a:t>
            </a:r>
          </a:p>
        </p:txBody>
      </p:sp>
      <p:grpSp>
        <p:nvGrpSpPr>
          <p:cNvPr id="42003" name="组合 42002"/>
          <p:cNvGrpSpPr/>
          <p:nvPr/>
        </p:nvGrpSpPr>
        <p:grpSpPr bwMode="auto">
          <a:xfrm>
            <a:off x="4500488" y="4772461"/>
            <a:ext cx="863600" cy="456739"/>
            <a:chOff x="0" y="-14"/>
            <a:chExt cx="544" cy="401"/>
          </a:xfrm>
        </p:grpSpPr>
        <p:sp>
          <p:nvSpPr>
            <p:cNvPr id="102421" name="直接连接符 42003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文本框 42004"/>
            <p:cNvSpPr txBox="1">
              <a:spLocks noChangeArrowheads="1"/>
            </p:cNvSpPr>
            <p:nvPr/>
          </p:nvSpPr>
          <p:spPr bwMode="auto">
            <a:xfrm>
              <a:off x="0" y="-14"/>
              <a:ext cx="5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42006" name="组合 42005"/>
          <p:cNvGrpSpPr/>
          <p:nvPr/>
        </p:nvGrpSpPr>
        <p:grpSpPr bwMode="auto">
          <a:xfrm>
            <a:off x="3995663" y="4748517"/>
            <a:ext cx="901700" cy="456738"/>
            <a:chOff x="0" y="-22"/>
            <a:chExt cx="568" cy="401"/>
          </a:xfrm>
        </p:grpSpPr>
        <p:sp>
          <p:nvSpPr>
            <p:cNvPr id="102424" name="直接连接符 42006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文本框 42007"/>
            <p:cNvSpPr txBox="1">
              <a:spLocks noChangeArrowheads="1"/>
            </p:cNvSpPr>
            <p:nvPr/>
          </p:nvSpPr>
          <p:spPr bwMode="auto">
            <a:xfrm>
              <a:off x="24" y="-22"/>
              <a:ext cx="54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j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09" name="直接连接符 42008"/>
          <p:cNvSpPr>
            <a:spLocks noChangeShapeType="1"/>
          </p:cNvSpPr>
          <p:nvPr/>
        </p:nvSpPr>
        <p:spPr bwMode="auto">
          <a:xfrm>
            <a:off x="827088" y="3643313"/>
            <a:ext cx="6481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直接连接符 42009"/>
          <p:cNvSpPr>
            <a:spLocks noChangeShapeType="1"/>
          </p:cNvSpPr>
          <p:nvPr/>
        </p:nvSpPr>
        <p:spPr bwMode="auto">
          <a:xfrm>
            <a:off x="827088" y="5229200"/>
            <a:ext cx="6481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矩形 42010"/>
          <p:cNvSpPr>
            <a:spLocks noChangeArrowheads="1"/>
          </p:cNvSpPr>
          <p:nvPr/>
        </p:nvSpPr>
        <p:spPr bwMode="auto">
          <a:xfrm>
            <a:off x="2339975" y="5572397"/>
            <a:ext cx="43926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2BA72E"/>
                </a:solidFill>
                <a:latin typeface="Verdana" panose="020B0604030504040204" pitchFamily="34" charset="0"/>
              </a:rPr>
              <a:t>3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1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2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en-US" altLang="zh-CN" sz="2800" dirty="0">
                <a:solidFill>
                  <a:srgbClr val="2BA72E"/>
                </a:solidFill>
                <a:latin typeface="Verdana" panose="020B0604030504040204" pitchFamily="34" charset="0"/>
              </a:rPr>
              <a:t>4</a:t>
            </a:r>
            <a:r>
              <a:rPr lang="en-US" altLang="zh-CN" sz="2800" dirty="0">
                <a:latin typeface="Verdana" panose="020B0604030504040204" pitchFamily="34" charset="0"/>
              </a:rPr>
              <a:t>  7  </a:t>
            </a:r>
            <a:r>
              <a:rPr lang="zh-CN" altLang="en-US" sz="2800" dirty="0">
                <a:latin typeface="Verdana" panose="020B0604030504040204" pitchFamily="34" charset="0"/>
              </a:rPr>
              <a:t>6</a:t>
            </a:r>
            <a:r>
              <a:rPr lang="en-US" altLang="zh-CN" sz="2800" dirty="0">
                <a:latin typeface="Verdana" panose="020B0604030504040204" pitchFamily="34" charset="0"/>
              </a:rPr>
              <a:t>  </a:t>
            </a:r>
            <a:r>
              <a:rPr lang="zh-CN" altLang="en-US" sz="2800" dirty="0">
                <a:latin typeface="Verdana" panose="020B0604030504040204" pitchFamily="34" charset="0"/>
              </a:rPr>
              <a:t>5</a:t>
            </a:r>
            <a:r>
              <a:rPr lang="en-US" altLang="zh-CN" sz="2800" dirty="0">
                <a:latin typeface="Verdana" panose="020B0604030504040204" pitchFamily="34" charset="0"/>
              </a:rPr>
              <a:t>  8</a:t>
            </a:r>
          </a:p>
        </p:txBody>
      </p:sp>
      <p:grpSp>
        <p:nvGrpSpPr>
          <p:cNvPr id="42012" name="组合 42011"/>
          <p:cNvGrpSpPr/>
          <p:nvPr/>
        </p:nvGrpSpPr>
        <p:grpSpPr bwMode="auto">
          <a:xfrm>
            <a:off x="3416300" y="6075635"/>
            <a:ext cx="1371600" cy="593725"/>
            <a:chOff x="0" y="0"/>
            <a:chExt cx="862" cy="523"/>
          </a:xfrm>
        </p:grpSpPr>
        <p:sp>
          <p:nvSpPr>
            <p:cNvPr id="102430" name="直接连接符 42012"/>
            <p:cNvSpPr>
              <a:spLocks noChangeShapeType="1"/>
            </p:cNvSpPr>
            <p:nvPr/>
          </p:nvSpPr>
          <p:spPr bwMode="auto">
            <a:xfrm flipV="1">
              <a:off x="36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1" name="文本框 42013"/>
            <p:cNvSpPr txBox="1">
              <a:spLocks noChangeArrowheads="1"/>
            </p:cNvSpPr>
            <p:nvPr/>
          </p:nvSpPr>
          <p:spPr bwMode="auto">
            <a:xfrm>
              <a:off x="0" y="120"/>
              <a:ext cx="86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     j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015" name="组合 42014"/>
          <p:cNvGrpSpPr/>
          <p:nvPr/>
        </p:nvGrpSpPr>
        <p:grpSpPr bwMode="auto">
          <a:xfrm>
            <a:off x="4500563" y="6075635"/>
            <a:ext cx="865187" cy="558800"/>
            <a:chOff x="0" y="0"/>
            <a:chExt cx="544" cy="494"/>
          </a:xfrm>
        </p:grpSpPr>
        <p:sp>
          <p:nvSpPr>
            <p:cNvPr id="102433" name="直接连接符 42015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4" name="文本框 42016"/>
            <p:cNvSpPr txBox="1">
              <a:spLocks noChangeArrowheads="1"/>
            </p:cNvSpPr>
            <p:nvPr/>
          </p:nvSpPr>
          <p:spPr bwMode="auto">
            <a:xfrm>
              <a:off x="0" y="91"/>
              <a:ext cx="5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i</a:t>
              </a:r>
            </a:p>
          </p:txBody>
        </p:sp>
      </p:grpSp>
      <p:sp>
        <p:nvSpPr>
          <p:cNvPr id="42018" name="矩形 42017"/>
          <p:cNvSpPr>
            <a:spLocks noChangeArrowheads="1"/>
          </p:cNvSpPr>
          <p:nvPr/>
        </p:nvSpPr>
        <p:spPr bwMode="auto">
          <a:xfrm>
            <a:off x="495300" y="5239022"/>
            <a:ext cx="3497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(3) </a:t>
            </a:r>
            <a:r>
              <a:rPr lang="en-US" altLang="zh-CN" sz="2400" b="1" dirty="0" err="1">
                <a:solidFill>
                  <a:schemeClr val="tx2"/>
                </a:solidFill>
                <a:latin typeface="Tahoma" panose="020B0604030504040204" pitchFamily="34" charset="0"/>
              </a:rPr>
              <a:t>恢复切分元素到中间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42019" name="组合 42018"/>
          <p:cNvGrpSpPr/>
          <p:nvPr/>
        </p:nvGrpSpPr>
        <p:grpSpPr bwMode="auto">
          <a:xfrm>
            <a:off x="5508624" y="3069306"/>
            <a:ext cx="440881" cy="463610"/>
            <a:chOff x="0" y="-49"/>
            <a:chExt cx="377" cy="321"/>
          </a:xfrm>
        </p:grpSpPr>
        <p:sp>
          <p:nvSpPr>
            <p:cNvPr id="102437" name="直接连接符 42019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8" name="文本框 42020"/>
            <p:cNvSpPr txBox="1">
              <a:spLocks noChangeArrowheads="1"/>
            </p:cNvSpPr>
            <p:nvPr/>
          </p:nvSpPr>
          <p:spPr bwMode="auto">
            <a:xfrm>
              <a:off x="122" y="-49"/>
              <a:ext cx="255" cy="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2022" name="文本框 42021"/>
          <p:cNvSpPr txBox="1">
            <a:spLocks noChangeArrowheads="1"/>
          </p:cNvSpPr>
          <p:nvPr/>
        </p:nvSpPr>
        <p:spPr bwMode="auto">
          <a:xfrm>
            <a:off x="5508625" y="763588"/>
            <a:ext cx="3230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/>
              <a:t>i 从左至右扫描，</a:t>
            </a:r>
          </a:p>
          <a:p>
            <a:pPr eaLnBrk="0" hangingPunct="0"/>
            <a:r>
              <a:rPr lang="zh-CN" altLang="en-US" sz="2000" b="1"/>
              <a:t>找到比切分元素大的数停止</a:t>
            </a:r>
          </a:p>
        </p:txBody>
      </p:sp>
      <p:sp>
        <p:nvSpPr>
          <p:cNvPr id="42023" name="文本框 42022"/>
          <p:cNvSpPr txBox="1">
            <a:spLocks noChangeArrowheads="1"/>
          </p:cNvSpPr>
          <p:nvPr/>
        </p:nvSpPr>
        <p:spPr bwMode="auto">
          <a:xfrm>
            <a:off x="5518150" y="1574800"/>
            <a:ext cx="323056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/>
              <a:t>j从右至左扫描，</a:t>
            </a:r>
          </a:p>
          <a:p>
            <a:pPr eaLnBrk="0" hangingPunct="0"/>
            <a:r>
              <a:rPr lang="zh-CN" altLang="en-US" sz="2000" b="1"/>
              <a:t>找到比切分元素小的数停止</a:t>
            </a:r>
          </a:p>
        </p:txBody>
      </p:sp>
      <p:sp>
        <p:nvSpPr>
          <p:cNvPr id="42024" name="文本框 42023"/>
          <p:cNvSpPr txBox="1">
            <a:spLocks noChangeArrowheads="1"/>
          </p:cNvSpPr>
          <p:nvPr/>
        </p:nvSpPr>
        <p:spPr bwMode="auto">
          <a:xfrm>
            <a:off x="6877050" y="2852738"/>
            <a:ext cx="201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/>
              <a:t>交换a[j]和a[j]</a:t>
            </a:r>
          </a:p>
        </p:txBody>
      </p:sp>
      <p:grpSp>
        <p:nvGrpSpPr>
          <p:cNvPr id="42025" name="组合 42024"/>
          <p:cNvGrpSpPr/>
          <p:nvPr/>
        </p:nvGrpSpPr>
        <p:grpSpPr bwMode="auto">
          <a:xfrm>
            <a:off x="4068763" y="4005263"/>
            <a:ext cx="863600" cy="528637"/>
            <a:chOff x="0" y="0"/>
            <a:chExt cx="544" cy="333"/>
          </a:xfrm>
        </p:grpSpPr>
        <p:sp>
          <p:nvSpPr>
            <p:cNvPr id="102443" name="直接连接符 42025"/>
            <p:cNvSpPr>
              <a:spLocks noChangeShapeType="1"/>
            </p:cNvSpPr>
            <p:nvPr/>
          </p:nvSpPr>
          <p:spPr bwMode="auto">
            <a:xfrm flipV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4" name="文本框 42026"/>
            <p:cNvSpPr txBox="1">
              <a:spLocks noChangeArrowheads="1"/>
            </p:cNvSpPr>
            <p:nvPr/>
          </p:nvSpPr>
          <p:spPr bwMode="auto">
            <a:xfrm>
              <a:off x="0" y="45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 err="1"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2028" name="文本框 42027"/>
          <p:cNvSpPr txBox="1">
            <a:spLocks noChangeArrowheads="1"/>
          </p:cNvSpPr>
          <p:nvPr/>
        </p:nvSpPr>
        <p:spPr bwMode="auto">
          <a:xfrm>
            <a:off x="6804025" y="4364038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/>
              <a:t> </a:t>
            </a:r>
            <a:r>
              <a:rPr lang="zh-CN" altLang="en-US" sz="2400" b="1"/>
              <a:t>扫描相遇结束</a:t>
            </a:r>
          </a:p>
        </p:txBody>
      </p:sp>
      <p:sp>
        <p:nvSpPr>
          <p:cNvPr id="10244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575C249-38E8-42B6-8561-64160658AF07}" type="slidenum">
              <a:rPr altLang="en-US" smtClean="0">
                <a:latin typeface="Arial" panose="020B0604020202020204" pitchFamily="34" charset="0"/>
              </a:rPr>
              <a:t>53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5" grpId="0"/>
      <p:bldP spid="42002" grpId="0"/>
      <p:bldP spid="42011" grpId="0"/>
      <p:bldP spid="42018" grpId="0"/>
      <p:bldP spid="42022" grpId="0" bldLvl="0"/>
      <p:bldP spid="42023" grpId="0" bldLvl="0"/>
      <p:bldP spid="42024" grpId="0" bldLvl="0"/>
      <p:bldP spid="42028" grpId="0" bldLvl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43009"/>
          <p:cNvSpPr>
            <a:spLocks noGrp="1" noChangeArrowheads="1"/>
          </p:cNvSpPr>
          <p:nvPr>
            <p:ph type="title"/>
          </p:nvPr>
        </p:nvSpPr>
        <p:spPr>
          <a:xfrm>
            <a:off x="539750" y="207963"/>
            <a:ext cx="8280400" cy="652462"/>
          </a:xfrm>
        </p:spPr>
        <p:txBody>
          <a:bodyPr/>
          <a:lstStyle/>
          <a:p>
            <a:r>
              <a:rPr lang="zh-CN" altLang="en-US" sz="3600"/>
              <a:t>函数</a:t>
            </a:r>
            <a:r>
              <a:rPr lang="en-US" altLang="zh-CN" sz="3600"/>
              <a:t>partition_v2</a:t>
            </a:r>
          </a:p>
        </p:txBody>
      </p:sp>
      <p:sp>
        <p:nvSpPr>
          <p:cNvPr id="103426" name="文本占位符 43010"/>
          <p:cNvSpPr>
            <a:spLocks noGrp="1" noChangeArrowheads="1"/>
          </p:cNvSpPr>
          <p:nvPr>
            <p:ph idx="1"/>
          </p:nvPr>
        </p:nvSpPr>
        <p:spPr>
          <a:xfrm>
            <a:off x="323528" y="1072059"/>
            <a:ext cx="8636322" cy="5525293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int partition</a:t>
            </a:r>
            <a:r>
              <a:rPr lang="en-US" altLang="zh-CN" sz="2000" dirty="0"/>
              <a:t>_v2</a:t>
            </a:r>
            <a:r>
              <a:rPr lang="zh-CN" altLang="en-US" sz="2000" dirty="0"/>
              <a:t>(int a[ ],int left,int right 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int  i=left, j=right+1;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int  split=(left+right)/2; </a:t>
            </a:r>
            <a:r>
              <a:rPr lang="zh-CN" altLang="en-US" sz="2000" dirty="0">
                <a:solidFill>
                  <a:srgbClr val="2BA72E"/>
                </a:solidFill>
              </a:rPr>
              <a:t> /*  选择中间元素作为切分元素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	swap(a, left, split);  </a:t>
            </a:r>
            <a:r>
              <a:rPr lang="zh-CN" altLang="en-US" sz="2000" dirty="0">
                <a:solidFill>
                  <a:srgbClr val="2BA72E"/>
                </a:solidFill>
              </a:rPr>
              <a:t> /*  将切分元素移到数组的开头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for ( ; ; )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	while(a[++i]&lt;=a[left] &amp;&amp; i &lt;= right);  </a:t>
            </a:r>
            <a:r>
              <a:rPr lang="zh-CN" altLang="en-US" sz="2000" dirty="0">
                <a:solidFill>
                  <a:srgbClr val="2BA72E"/>
                </a:solidFill>
              </a:rPr>
              <a:t> /*从左至右扫描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	while(a[--j]&gt; a[left]);	</a:t>
            </a:r>
            <a:r>
              <a:rPr lang="zh-CN" altLang="en-US" sz="2000" dirty="0">
                <a:solidFill>
                  <a:srgbClr val="2BA72E"/>
                </a:solidFill>
              </a:rPr>
              <a:t>/*  从右至左扫描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	if(i&gt;=j) break;   </a:t>
            </a:r>
            <a:r>
              <a:rPr lang="zh-CN" altLang="en-US" sz="2000" dirty="0">
                <a:solidFill>
                  <a:srgbClr val="2BA72E"/>
                </a:solidFill>
              </a:rPr>
              <a:t>  /*  扫描相遇（或交叉）结束循环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	swap(a,i,j);         </a:t>
            </a:r>
            <a:r>
              <a:rPr lang="zh-CN" altLang="en-US" sz="2000" dirty="0">
                <a:solidFill>
                  <a:srgbClr val="2BA72E"/>
                </a:solidFill>
              </a:rPr>
              <a:t>/*  交换左右两边的元素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}  /*  </a:t>
            </a:r>
            <a:r>
              <a:rPr lang="zh-CN" altLang="en-US" sz="2000" dirty="0">
                <a:solidFill>
                  <a:srgbClr val="C00000"/>
                </a:solidFill>
              </a:rPr>
              <a:t>j 是切分元素的位置  </a:t>
            </a:r>
            <a:r>
              <a:rPr lang="zh-CN" altLang="en-US" sz="2000" dirty="0"/>
              <a:t>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	swap(a, left, j);  </a:t>
            </a:r>
            <a:r>
              <a:rPr lang="zh-CN" altLang="en-US" sz="2000" dirty="0">
                <a:solidFill>
                  <a:srgbClr val="2BA72E"/>
                </a:solidFill>
              </a:rPr>
              <a:t>  /*  将切分元素重新移到中间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	return j;    </a:t>
            </a:r>
            <a:r>
              <a:rPr lang="zh-CN" altLang="en-US" sz="2000" dirty="0">
                <a:solidFill>
                  <a:srgbClr val="2BA72E"/>
                </a:solidFill>
              </a:rPr>
              <a:t> /*  返回切分元素的下标  */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}</a:t>
            </a:r>
          </a:p>
        </p:txBody>
      </p:sp>
      <p:sp>
        <p:nvSpPr>
          <p:cNvPr id="10342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539D3EA-63C8-40E8-8FAE-4FB914FC6457}" type="slidenum">
              <a:rPr altLang="en-US" smtClean="0">
                <a:latin typeface="Arial" panose="020B0604020202020204" pitchFamily="34" charset="0"/>
              </a:rPr>
              <a:t>54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44033"/>
          <p:cNvSpPr>
            <a:spLocks noGrp="1" noChangeArrowheads="1"/>
          </p:cNvSpPr>
          <p:nvPr>
            <p:ph type="title"/>
          </p:nvPr>
        </p:nvSpPr>
        <p:spPr>
          <a:xfrm>
            <a:off x="539750" y="114300"/>
            <a:ext cx="8280400" cy="747713"/>
          </a:xfrm>
        </p:spPr>
        <p:txBody>
          <a:bodyPr/>
          <a:lstStyle/>
          <a:p>
            <a:r>
              <a:rPr lang="zh-CN" altLang="en-US"/>
              <a:t>切分元素的选择</a:t>
            </a:r>
          </a:p>
        </p:txBody>
      </p:sp>
      <p:sp>
        <p:nvSpPr>
          <p:cNvPr id="51202" name="文本占位符 44034"/>
          <p:cNvSpPr>
            <a:spLocks noGrp="1"/>
          </p:cNvSpPr>
          <p:nvPr>
            <p:ph idx="1"/>
          </p:nvPr>
        </p:nvSpPr>
        <p:spPr>
          <a:xfrm>
            <a:off x="252413" y="1271588"/>
            <a:ext cx="8707437" cy="4114800"/>
          </a:xfrm>
        </p:spPr>
        <p:txBody>
          <a:bodyPr/>
          <a:lstStyle/>
          <a:p>
            <a:pPr algn="just">
              <a:lnSpc>
                <a:spcPct val="135000"/>
              </a:lnSpc>
              <a:defRPr/>
            </a:pPr>
            <a:r>
              <a:rPr lang="zh-CN" altLang="en-US" sz="2800" noProof="1"/>
              <a:t>选择切分元素有很多种策略，最简单的方法是选用数组的第一个元素，该法对随机排列的数组很好，如果数据基本有序，则执行效率很差。</a:t>
            </a:r>
            <a:endParaRPr lang="en-US" altLang="zh-CN" sz="2800" noProof="1"/>
          </a:p>
          <a:p>
            <a:pPr algn="just">
              <a:lnSpc>
                <a:spcPct val="135000"/>
              </a:lnSpc>
              <a:defRPr/>
            </a:pPr>
            <a:r>
              <a:rPr lang="zh-CN" altLang="en-US" sz="2800" noProof="1"/>
              <a:t>分区方法</a:t>
            </a:r>
            <a:r>
              <a:rPr lang="en-US" altLang="zh-CN" sz="2800" noProof="1"/>
              <a:t>2</a:t>
            </a:r>
            <a:r>
              <a:rPr lang="zh-CN" altLang="en-US" sz="2800" noProof="1"/>
              <a:t>可极大提高对有序或基本有序数组排序的效率。更加完善的策略是选择中间值，或至少是介于最大值和最小值之间的数值。</a:t>
            </a:r>
          </a:p>
          <a:p>
            <a:pPr algn="just">
              <a:lnSpc>
                <a:spcPct val="135000"/>
              </a:lnSpc>
              <a:defRPr/>
            </a:pPr>
            <a:r>
              <a:rPr lang="zh-CN" altLang="en-US" sz="2800" noProof="1"/>
              <a:t>编写测试主函数用于输出排序结果。</a:t>
            </a:r>
          </a:p>
          <a:p>
            <a:pPr marL="0" indent="0" algn="just">
              <a:lnSpc>
                <a:spcPct val="135000"/>
              </a:lnSpc>
              <a:buFont typeface="Wingdings" panose="05000000000000000000" pitchFamily="2" charset="2"/>
              <a:buNone/>
              <a:defRPr/>
            </a:pPr>
            <a:endParaRPr lang="en-US" altLang="zh-CN" sz="2800" noProof="1"/>
          </a:p>
        </p:txBody>
      </p:sp>
      <p:sp>
        <p:nvSpPr>
          <p:cNvPr id="10445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AABB8766-C1E4-4C09-A536-DC1A5D7939BE}" type="slidenum">
              <a:rPr altLang="en-US" smtClean="0">
                <a:latin typeface="Arial" panose="020B0604020202020204" pitchFamily="34" charset="0"/>
              </a:rPr>
              <a:t>55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 noChangeArrowheads="1"/>
          </p:cNvSpPr>
          <p:nvPr>
            <p:ph type="title"/>
          </p:nvPr>
        </p:nvSpPr>
        <p:spPr>
          <a:xfrm>
            <a:off x="684213" y="254000"/>
            <a:ext cx="7793037" cy="558800"/>
          </a:xfrm>
        </p:spPr>
        <p:txBody>
          <a:bodyPr/>
          <a:lstStyle/>
          <a:p>
            <a:r>
              <a:rPr lang="zh-CN" altLang="en-US" sz="3600"/>
              <a:t>分治法练习</a:t>
            </a:r>
          </a:p>
        </p:txBody>
      </p:sp>
      <p:sp>
        <p:nvSpPr>
          <p:cNvPr id="962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51520" y="1268413"/>
            <a:ext cx="8786118" cy="48355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、使用分治的思想从一个无序的整数数组中查找最大值。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如果数组大小为1，则可以直接给出结果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如果数组大小为2，则一次比较即可结果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  如果数组大小</a:t>
            </a:r>
            <a:r>
              <a:rPr lang="en-US" altLang="zh-CN" sz="2800" dirty="0">
                <a:solidFill>
                  <a:schemeClr val="tx1"/>
                </a:solidFill>
              </a:rPr>
              <a:t>&gt;</a:t>
            </a:r>
            <a:r>
              <a:rPr lang="zh-CN" altLang="en-US" sz="2800" dirty="0">
                <a:solidFill>
                  <a:schemeClr val="tx1"/>
                </a:solidFill>
              </a:rPr>
              <a:t>2，则分治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zh-CN" altLang="en-US" sz="2800" dirty="0">
                <a:solidFill>
                  <a:schemeClr val="tx1"/>
                </a:solidFill>
              </a:rPr>
              <a:t>二分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，递归求解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   int find_max(int a[],int low,int high)；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74753"/>
          <p:cNvSpPr>
            <a:spLocks noGrp="1" noChangeArrowheads="1"/>
          </p:cNvSpPr>
          <p:nvPr>
            <p:ph type="title"/>
          </p:nvPr>
        </p:nvSpPr>
        <p:spPr>
          <a:xfrm>
            <a:off x="684213" y="88900"/>
            <a:ext cx="7793037" cy="796925"/>
          </a:xfrm>
        </p:spPr>
        <p:txBody>
          <a:bodyPr/>
          <a:lstStyle/>
          <a:p>
            <a:r>
              <a:rPr lang="zh-CN" altLang="en-US" sz="4000"/>
              <a:t>7.</a:t>
            </a:r>
            <a:r>
              <a:rPr lang="en-US" altLang="zh-CN" sz="4000"/>
              <a:t>3</a:t>
            </a:r>
            <a:r>
              <a:rPr lang="zh-CN" altLang="en-US" sz="4000"/>
              <a:t>  二维数组</a:t>
            </a:r>
          </a:p>
        </p:txBody>
      </p:sp>
      <p:graphicFrame>
        <p:nvGraphicFramePr>
          <p:cNvPr id="105475" name="内容占位符 105474"/>
          <p:cNvGraphicFramePr>
            <a:graphicFrameLocks noGrp="1"/>
          </p:cNvGraphicFramePr>
          <p:nvPr>
            <p:ph sz="half" idx="2"/>
          </p:nvPr>
        </p:nvGraphicFramePr>
        <p:xfrm>
          <a:off x="2339752" y="2407922"/>
          <a:ext cx="3816350" cy="1419225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en-US" sz="2000" b="1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语文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英语</a:t>
                      </a:r>
                    </a:p>
                  </a:txBody>
                  <a:tcPr marL="91432" marR="914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</a:rPr>
                        <a:t>物理</a:t>
                      </a:r>
                    </a:p>
                  </a:txBody>
                  <a:tcPr marL="91432" marR="914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altLang="zh-CN" sz="2000" dirty="0"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altLang="zh-CN" sz="2000" dirty="0"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altLang="zh-CN" sz="2000" dirty="0"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80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88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 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 78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 92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</a:rPr>
                        <a:t> …</a:t>
                      </a:r>
                      <a:endParaRPr lang="zh-CN" altLang="en-US" sz="2000" dirty="0">
                        <a:latin typeface="Arial" panose="020B0604020202020204" pitchFamily="34" charset="0"/>
                      </a:endParaRPr>
                    </a:p>
                  </a:txBody>
                  <a:tcPr marL="91432" marR="914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775" name="矩形 74774"/>
          <p:cNvSpPr/>
          <p:nvPr/>
        </p:nvSpPr>
        <p:spPr>
          <a:xfrm>
            <a:off x="395288" y="4262462"/>
            <a:ext cx="8640762" cy="1974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solidFill>
                  <a:schemeClr val="tx1"/>
                </a:solidFill>
              </a:rPr>
              <a:t>如何描述上面的</a:t>
            </a:r>
            <a:r>
              <a:rPr lang="en-US" altLang="en-US" sz="2400" noProof="1">
                <a:solidFill>
                  <a:schemeClr val="hlink"/>
                </a:solidFill>
              </a:rPr>
              <a:t>课程成绩表</a:t>
            </a:r>
            <a:r>
              <a:rPr lang="en-US" altLang="en-US" sz="2400" noProof="1">
                <a:solidFill>
                  <a:schemeClr val="tx1"/>
                </a:solidFill>
              </a:rPr>
              <a:t>中的成绩数据？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solidFill>
                  <a:schemeClr val="hlink"/>
                </a:solidFill>
              </a:rPr>
              <a:t>用二维数组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solidFill>
                  <a:schemeClr val="hlink"/>
                </a:solidFill>
              </a:rPr>
              <a:t>  </a:t>
            </a:r>
            <a:r>
              <a:rPr lang="en-US" altLang="zh-CN" sz="2400" noProof="1">
                <a:solidFill>
                  <a:schemeClr val="hlink"/>
                </a:solidFill>
              </a:rPr>
              <a:t>int score[30][4];  </a:t>
            </a:r>
            <a:r>
              <a:rPr lang="en-US" altLang="zh-CN" sz="2400" noProof="1">
                <a:solidFill>
                  <a:schemeClr val="tx1"/>
                </a:solidFill>
              </a:rPr>
              <a:t> </a:t>
            </a:r>
            <a:r>
              <a:rPr lang="en-US" altLang="zh-CN" sz="2400" noProof="1">
                <a:solidFill>
                  <a:srgbClr val="0070C0"/>
                </a:solidFill>
              </a:rPr>
              <a:t> </a:t>
            </a:r>
            <a:r>
              <a:rPr lang="en-US" altLang="zh-CN" sz="2400" noProof="1">
                <a:solidFill>
                  <a:srgbClr val="0070C0"/>
                </a:solidFill>
                <a:latin typeface="黑体" panose="02010609060101010101" pitchFamily="49" charset="-122"/>
              </a:rPr>
              <a:t>/* </a:t>
            </a:r>
            <a:r>
              <a:rPr lang="en-US" altLang="zh-CN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score</a:t>
            </a:r>
            <a:r>
              <a:rPr lang="en-US" altLang="en-US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是</a:t>
            </a:r>
            <a:r>
              <a:rPr lang="en-US" altLang="zh-CN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30</a:t>
            </a:r>
            <a:r>
              <a:rPr lang="en-US" altLang="en-US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行</a:t>
            </a:r>
            <a:r>
              <a:rPr lang="en-US" altLang="zh-CN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4</a:t>
            </a:r>
            <a:r>
              <a:rPr lang="en-US" altLang="en-US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列的</a:t>
            </a:r>
            <a:r>
              <a:rPr lang="en-US" altLang="zh-CN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int</a:t>
            </a:r>
            <a:r>
              <a:rPr lang="en-US" altLang="en-US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型数组  </a:t>
            </a:r>
            <a:r>
              <a:rPr lang="en-US" altLang="zh-CN" sz="2400" i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</a:rPr>
              <a:t>*/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noProof="1">
                <a:solidFill>
                  <a:schemeClr val="tx1"/>
                </a:solidFill>
              </a:rPr>
              <a:t>二维数组还可以描述数学中的矩阵或行列式</a:t>
            </a:r>
          </a:p>
        </p:txBody>
      </p:sp>
      <p:sp>
        <p:nvSpPr>
          <p:cNvPr id="74776" name="矩形 74775"/>
          <p:cNvSpPr>
            <a:spLocks noChangeArrowheads="1"/>
          </p:cNvSpPr>
          <p:nvPr/>
        </p:nvSpPr>
        <p:spPr bwMode="auto">
          <a:xfrm>
            <a:off x="268287" y="1109322"/>
            <a:ext cx="8208963" cy="107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lvl="1" indent="-457200" eaLnBrk="0" hangingPunc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有两个下标</a:t>
            </a:r>
          </a:p>
          <a:p>
            <a:pPr marL="914400" lvl="1" indent="-457200" eaLnBrk="0" hangingPunct="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ea typeface="黑体" panose="02010609060101010101" pitchFamily="49" charset="-122"/>
              </a:rPr>
              <a:t>可用于表示数据阵列(二维数据表格）</a:t>
            </a:r>
          </a:p>
        </p:txBody>
      </p:sp>
      <p:sp>
        <p:nvSpPr>
          <p:cNvPr id="105498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1BBB888-FDCE-4ECA-AA12-88E11B431EBE}" type="slidenum">
              <a:rPr altLang="en-US" smtClean="0">
                <a:latin typeface="Arial" panose="020B0604020202020204" pitchFamily="34" charset="0"/>
              </a:rPr>
              <a:t>57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5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75777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93037" cy="696912"/>
          </a:xfrm>
        </p:spPr>
        <p:txBody>
          <a:bodyPr/>
          <a:lstStyle/>
          <a:p>
            <a:r>
              <a:rPr lang="zh-CN" altLang="en-US" sz="3600"/>
              <a:t>二维数组的声明与使用</a:t>
            </a:r>
          </a:p>
        </p:txBody>
      </p:sp>
      <p:sp>
        <p:nvSpPr>
          <p:cNvPr id="106498" name="文本占位符 75778"/>
          <p:cNvSpPr>
            <a:spLocks noGrp="1" noChangeArrowheads="1"/>
          </p:cNvSpPr>
          <p:nvPr>
            <p:ph idx="1"/>
          </p:nvPr>
        </p:nvSpPr>
        <p:spPr>
          <a:xfrm>
            <a:off x="281781" y="1101354"/>
            <a:ext cx="8597900" cy="2603018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声明</a:t>
            </a:r>
          </a:p>
          <a:p>
            <a:pPr>
              <a:lnSpc>
                <a:spcPct val="14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  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</a:rPr>
              <a:t>使用  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</a:rPr>
              <a:t>          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650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EA06A7E5-6E2B-4C2C-9B5A-DC36076B74E4}" type="slidenum">
              <a:rPr altLang="en-US" smtClean="0">
                <a:latin typeface="Arial" panose="020B0604020202020204" pitchFamily="34" charset="0"/>
              </a:rPr>
              <a:t>58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15616" y="1529504"/>
            <a:ext cx="7506340" cy="1112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行下标</a:t>
            </a:r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列下标</a:t>
            </a:r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zh-CN" altLang="en-US" sz="2400" b="1" dirty="0"/>
              <a:t>           例 </a:t>
            </a:r>
            <a:r>
              <a:rPr lang="en-US" altLang="zh-CN" sz="2400" b="1" dirty="0"/>
              <a:t>:   int a[2][3]</a:t>
            </a:r>
            <a:r>
              <a:rPr lang="zh-CN" altLang="en-US" sz="2400" b="1" dirty="0"/>
              <a:t>；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2X3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的二维数组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*/</a:t>
            </a:r>
            <a:r>
              <a:rPr lang="en-US" altLang="zh-CN" sz="1800" dirty="0"/>
              <a:t>	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1100" y="4027388"/>
            <a:ext cx="7019870" cy="22398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如 </a:t>
            </a:r>
            <a:r>
              <a:rPr lang="en-US" altLang="zh-CN" sz="2400" b="1" dirty="0"/>
              <a:t>:  a[0][2]=1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赋给元素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a[0][2]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/>
              <a:t>a[1][1]=a[0][2]; 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将元素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a[0][2]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赋给元素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a[1][1]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(“%d”, &amp;a[1][2]); 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给元素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输入值</a:t>
            </a: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(“%d”, a[1][2]); 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输出元素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a[1][2]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</a:p>
        </p:txBody>
      </p:sp>
      <p:sp>
        <p:nvSpPr>
          <p:cNvPr id="2" name="矩形 1"/>
          <p:cNvSpPr/>
          <p:nvPr/>
        </p:nvSpPr>
        <p:spPr>
          <a:xfrm>
            <a:off x="1979712" y="3050819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数组名[行下标][列下标]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78849"/>
          <p:cNvSpPr>
            <a:spLocks noGrp="1" noChangeArrowheads="1"/>
          </p:cNvSpPr>
          <p:nvPr>
            <p:ph type="title"/>
          </p:nvPr>
        </p:nvSpPr>
        <p:spPr>
          <a:xfrm>
            <a:off x="684213" y="122238"/>
            <a:ext cx="7793037" cy="690562"/>
          </a:xfrm>
        </p:spPr>
        <p:txBody>
          <a:bodyPr/>
          <a:lstStyle/>
          <a:p>
            <a:r>
              <a:rPr lang="zh-CN" altLang="en-US" sz="3600"/>
              <a:t>二维数组的存储结构</a:t>
            </a:r>
          </a:p>
        </p:txBody>
      </p:sp>
      <p:sp>
        <p:nvSpPr>
          <p:cNvPr id="107522" name="矩形 78850"/>
          <p:cNvSpPr>
            <a:spLocks noChangeArrowheads="1"/>
          </p:cNvSpPr>
          <p:nvPr/>
        </p:nvSpPr>
        <p:spPr bwMode="auto">
          <a:xfrm>
            <a:off x="395288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755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AAF900E-A918-44E8-8E4A-E5252EF89292}" type="slidenum">
              <a:rPr altLang="en-US" smtClean="0">
                <a:latin typeface="Arial" panose="020B0604020202020204" pitchFamily="34" charset="0"/>
              </a:rPr>
              <a:t>59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0031" y="1360179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16821" y="4191359"/>
          <a:ext cx="3472980" cy="1411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  <a:p>
                      <a:pPr algn="ctr"/>
                      <a:r>
                        <a:rPr lang="en-US" altLang="zh-CN" sz="2000" dirty="0"/>
                        <a:t>=1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28" y="1380976"/>
            <a:ext cx="1342689" cy="39783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67091" y="2246892"/>
            <a:ext cx="413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例 </a:t>
            </a:r>
            <a:r>
              <a:rPr lang="en-US" altLang="zh-CN" sz="2400" b="1" dirty="0"/>
              <a:t>:   int a[2][3]={1,2,3,4,5,6}</a:t>
            </a:r>
            <a:r>
              <a:rPr lang="zh-CN" altLang="en-US" sz="2400" b="1" dirty="0"/>
              <a:t>；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1073931" y="3490398"/>
            <a:ext cx="310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二维数组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的逻辑结构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48" y="1469871"/>
            <a:ext cx="2977651" cy="2448589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804331" y="4191359"/>
            <a:ext cx="4088149" cy="1532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可看作是有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个一维数组的数组：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/>
              <a:t>每个一维数组</a:t>
            </a:r>
            <a:r>
              <a:rPr lang="en-US" altLang="zh-CN" sz="2000" b="1" dirty="0">
                <a:solidFill>
                  <a:srgbClr val="FF0000"/>
                </a:solidFill>
              </a:rPr>
              <a:t>a[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 </a:t>
            </a:r>
            <a:r>
              <a:rPr lang="zh-CN" altLang="en-US" sz="2000" dirty="0"/>
              <a:t>具有</a:t>
            </a:r>
            <a:r>
              <a:rPr lang="en-US" altLang="zh-CN" sz="2000" b="1" dirty="0"/>
              <a:t>3</a:t>
            </a:r>
            <a:r>
              <a:rPr lang="zh-CN" altLang="en-US" sz="2000" dirty="0"/>
              <a:t>个</a:t>
            </a:r>
            <a:r>
              <a:rPr lang="en-US" altLang="zh-CN" sz="2000" b="1" dirty="0"/>
              <a:t>int</a:t>
            </a:r>
            <a:r>
              <a:rPr lang="zh-CN" altLang="en-US" sz="2000" dirty="0"/>
              <a:t>型的数组元素</a:t>
            </a:r>
            <a:r>
              <a:rPr lang="en-US" altLang="zh-CN" sz="2000" dirty="0"/>
              <a:t>a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Tahoma-Bold"/>
              </a:rPr>
              <a:t>0</a:t>
            </a:r>
            <a:r>
              <a:rPr lang="en-US" altLang="zh-CN" sz="2000" dirty="0"/>
              <a:t>]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Tahoma-Bold"/>
              </a:rPr>
              <a:t>1</a:t>
            </a:r>
            <a:r>
              <a:rPr lang="en-US" altLang="zh-CN" sz="2000" dirty="0"/>
              <a:t>]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dirty="0"/>
              <a:t>[</a:t>
            </a:r>
            <a:r>
              <a:rPr lang="en-US" altLang="zh-CN" sz="2000" b="1" dirty="0">
                <a:solidFill>
                  <a:srgbClr val="006600"/>
                </a:solidFill>
                <a:latin typeface="Tahoma-Bold"/>
              </a:rPr>
              <a:t>2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188777" y="2624482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86117" y="2624482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9167" y="425287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a[0]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304674" y="4962307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66FF"/>
                </a:solidFill>
              </a:rPr>
              <a:t>a[1]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1265"/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93037" cy="660400"/>
          </a:xfrm>
        </p:spPr>
        <p:txBody>
          <a:bodyPr/>
          <a:lstStyle/>
          <a:p>
            <a:r>
              <a:rPr lang="en-US" altLang="zh-CN"/>
              <a:t>7.2  </a:t>
            </a:r>
            <a:r>
              <a:rPr lang="zh-CN" altLang="en-US"/>
              <a:t>一维数组</a:t>
            </a:r>
          </a:p>
        </p:txBody>
      </p:sp>
      <p:sp>
        <p:nvSpPr>
          <p:cNvPr id="76802" name="文本占位符 11266"/>
          <p:cNvSpPr>
            <a:spLocks noGrp="1" noChangeArrowheads="1"/>
          </p:cNvSpPr>
          <p:nvPr>
            <p:ph idx="1"/>
          </p:nvPr>
        </p:nvSpPr>
        <p:spPr>
          <a:xfrm>
            <a:off x="436563" y="1627188"/>
            <a:ext cx="8453437" cy="1852612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只有一个下标</a:t>
            </a:r>
          </a:p>
          <a:p>
            <a:r>
              <a:rPr lang="zh-CN" altLang="en-US">
                <a:solidFill>
                  <a:schemeClr val="tx1"/>
                </a:solidFill>
              </a:rPr>
              <a:t>可用于表示一个线性的数据队列</a:t>
            </a:r>
          </a:p>
        </p:txBody>
      </p:sp>
      <p:sp>
        <p:nvSpPr>
          <p:cNvPr id="7680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FD1C1D2-ACFD-4A0E-A340-BA179BE34BE9}" type="slidenum">
              <a:rPr altLang="en-US" smtClean="0">
                <a:latin typeface="Arial" panose="020B0604020202020204" pitchFamily="34" charset="0"/>
              </a:r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78849"/>
          <p:cNvSpPr>
            <a:spLocks noGrp="1" noChangeArrowheads="1"/>
          </p:cNvSpPr>
          <p:nvPr>
            <p:ph type="title"/>
          </p:nvPr>
        </p:nvSpPr>
        <p:spPr>
          <a:xfrm>
            <a:off x="684213" y="122238"/>
            <a:ext cx="7793037" cy="690562"/>
          </a:xfrm>
        </p:spPr>
        <p:txBody>
          <a:bodyPr/>
          <a:lstStyle/>
          <a:p>
            <a:r>
              <a:rPr lang="zh-CN" altLang="en-US" sz="3600"/>
              <a:t>二维数组的存储结构</a:t>
            </a:r>
          </a:p>
        </p:txBody>
      </p:sp>
      <p:sp>
        <p:nvSpPr>
          <p:cNvPr id="107522" name="矩形 78850"/>
          <p:cNvSpPr>
            <a:spLocks noChangeArrowheads="1"/>
          </p:cNvSpPr>
          <p:nvPr/>
        </p:nvSpPr>
        <p:spPr bwMode="auto">
          <a:xfrm>
            <a:off x="395288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755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AAF900E-A918-44E8-8E4A-E5252EF89292}" type="slidenum">
              <a:rPr altLang="en-US" smtClean="0">
                <a:latin typeface="Arial" panose="020B0604020202020204" pitchFamily="34" charset="0"/>
              </a:rPr>
              <a:t>60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0031" y="1360179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存储方式：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935115" y="3768923"/>
          <a:ext cx="3472980" cy="1411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5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  <a:p>
                      <a:pPr algn="ctr"/>
                      <a:r>
                        <a:rPr lang="en-US" altLang="zh-CN" sz="2000" dirty="0"/>
                        <a:t>=1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][1]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2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[0]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[1]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[2]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/>
                        <a:t>=6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28" y="1380976"/>
            <a:ext cx="1342689" cy="39783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67091" y="2246892"/>
            <a:ext cx="413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例 </a:t>
            </a:r>
            <a:r>
              <a:rPr lang="en-US" altLang="zh-CN" sz="2400" b="1" dirty="0"/>
              <a:t>:   int a[2][3]={1,2,3,4,5,6}</a:t>
            </a:r>
            <a:r>
              <a:rPr lang="zh-CN" altLang="en-US" sz="2400" b="1" dirty="0"/>
              <a:t>；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1092225" y="3067962"/>
            <a:ext cx="310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二维数组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的逻辑结构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188777" y="2624482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886117" y="2624482"/>
            <a:ext cx="5418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9167" y="3861048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a[0]</a:t>
            </a:r>
            <a:endParaRPr lang="zh-CN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304674" y="4570477"/>
            <a:ext cx="607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66FF"/>
                </a:solidFill>
              </a:rPr>
              <a:t>a[1]</a:t>
            </a:r>
            <a:endParaRPr lang="zh-CN" altLang="en-US" sz="2000" dirty="0"/>
          </a:p>
        </p:txBody>
      </p:sp>
      <p:sp>
        <p:nvSpPr>
          <p:cNvPr id="39" name="箭头: 右 38"/>
          <p:cNvSpPr/>
          <p:nvPr/>
        </p:nvSpPr>
        <p:spPr>
          <a:xfrm>
            <a:off x="4698645" y="4171251"/>
            <a:ext cx="480938" cy="24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292095" y="2883982"/>
          <a:ext cx="1185155" cy="239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a[0]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2000" dirty="0"/>
                        <a:t>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a[0]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dirty="0"/>
                        <a:t>1]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a[0]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000" dirty="0"/>
                        <a:t>2]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dirty="0"/>
                        <a:t>[0]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dirty="0"/>
                        <a:t>[1]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0066FF"/>
                          </a:solidFill>
                        </a:rPr>
                        <a:t>a[1]</a:t>
                      </a:r>
                      <a:r>
                        <a:rPr lang="en-US" altLang="zh-CN" sz="2000" dirty="0"/>
                        <a:t>[2]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415077" y="2485230"/>
          <a:ext cx="86995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435611" y="2867733"/>
          <a:ext cx="977655" cy="239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0xffd0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0xffd4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0xffd8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0xffdc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0xffe0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0xffe4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5055119" y="1849123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二维数组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的物理存储结构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79873"/>
          <p:cNvSpPr>
            <a:spLocks noGrp="1" noChangeArrowheads="1"/>
          </p:cNvSpPr>
          <p:nvPr>
            <p:ph type="title"/>
          </p:nvPr>
        </p:nvSpPr>
        <p:spPr>
          <a:xfrm>
            <a:off x="684213" y="257175"/>
            <a:ext cx="7793037" cy="555625"/>
          </a:xfrm>
        </p:spPr>
        <p:txBody>
          <a:bodyPr/>
          <a:lstStyle/>
          <a:p>
            <a:r>
              <a:rPr lang="zh-CN" altLang="en-US" sz="3600"/>
              <a:t>二维数组的初始化</a:t>
            </a:r>
          </a:p>
        </p:txBody>
      </p:sp>
      <p:sp>
        <p:nvSpPr>
          <p:cNvPr id="10854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6B4CE28-20D3-4114-832F-9323FAD7AEFF}" type="slidenum">
              <a:rPr altLang="en-US" smtClean="0">
                <a:latin typeface="Arial" panose="020B0604020202020204" pitchFamily="34" charset="0"/>
              </a:rPr>
              <a:t>61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8251" y="1606078"/>
            <a:ext cx="5354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+mn-ea"/>
              </a:rPr>
              <a:t>int a[3][4]={ {1,2,3,4}, {5,6,7,8}, {9,10,11,12} };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8251" y="2521690"/>
            <a:ext cx="5282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int a[ ][4]={ {1,2,3,4}, {5,6,7,8}, {9,10,11,12} };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8250" y="5434888"/>
            <a:ext cx="4562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int a[3][4]={1,2,3,4,5,6,7,8,9,10,11,12};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6290" y="3908428"/>
            <a:ext cx="3560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int a[ ][3]={ {1,2}, {1,2,3}, {1} }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347" y="3414992"/>
            <a:ext cx="1512168" cy="122369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9840" y="1059269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按照逻辑结构赋初值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（按行赋初值）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5269" y="2076684"/>
            <a:ext cx="5989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维大小的说明可以省略，但第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维大小不能省</a:t>
            </a:r>
          </a:p>
        </p:txBody>
      </p:sp>
      <p:sp>
        <p:nvSpPr>
          <p:cNvPr id="14" name="矩形 13"/>
          <p:cNvSpPr/>
          <p:nvPr/>
        </p:nvSpPr>
        <p:spPr>
          <a:xfrm>
            <a:off x="1108250" y="2985296"/>
            <a:ext cx="5282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int a[3][ ]={ {1,2,3,4}, {5,6,7,8}, {9,10,11,12} };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5269" y="3471631"/>
            <a:ext cx="3458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也可以只对部分元素赋初值</a:t>
            </a:r>
          </a:p>
        </p:txBody>
      </p:sp>
      <p:sp>
        <p:nvSpPr>
          <p:cNvPr id="16" name="箭头: 右 15"/>
          <p:cNvSpPr/>
          <p:nvPr/>
        </p:nvSpPr>
        <p:spPr>
          <a:xfrm>
            <a:off x="5236187" y="3986826"/>
            <a:ext cx="796200" cy="200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61720" y="4331335"/>
            <a:ext cx="55987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只对各行前面几列赋初值，未赋值的元素值自动为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9841" y="4806236"/>
            <a:ext cx="8425661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按照物理存储结构赋初值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按顺序依次赋初值，一维数组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矩形 18"/>
          <p:cNvSpPr/>
          <p:nvPr/>
        </p:nvSpPr>
        <p:spPr>
          <a:xfrm>
            <a:off x="1108250" y="5864553"/>
            <a:ext cx="775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int b[ ][3]={1,3,5,6,7};  //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维大小的说明可以省略；也可以部分赋初值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19020" y="2899222"/>
            <a:ext cx="812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596442" y="5787820"/>
            <a:ext cx="7112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20533" y="5787821"/>
            <a:ext cx="711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16400" y="5787820"/>
            <a:ext cx="1100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28709" y="6194220"/>
            <a:ext cx="5644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07" y="3056789"/>
            <a:ext cx="387149" cy="306493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3131840" y="1977965"/>
            <a:ext cx="9782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80731" y="1977965"/>
            <a:ext cx="8128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32387" y="1978502"/>
            <a:ext cx="11744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81" y="1061058"/>
            <a:ext cx="1352550" cy="44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 animBg="1"/>
      <p:bldP spid="17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76801"/>
          <p:cNvSpPr>
            <a:spLocks noGrp="1" noChangeArrowheads="1"/>
          </p:cNvSpPr>
          <p:nvPr>
            <p:ph type="title"/>
          </p:nvPr>
        </p:nvSpPr>
        <p:spPr>
          <a:xfrm>
            <a:off x="396875" y="1050925"/>
            <a:ext cx="8351838" cy="136683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</a:rPr>
              <a:t>例：设全班同学修了高等数学﹑普通物理、c语言和英语4门课程并取得了成绩，要求计算每个同学的平均成绩，并输出成绩表。</a:t>
            </a:r>
          </a:p>
        </p:txBody>
      </p:sp>
      <p:graphicFrame>
        <p:nvGraphicFramePr>
          <p:cNvPr id="109571" name="内容占位符 109570"/>
          <p:cNvGraphicFramePr>
            <a:graphicFrameLocks noGrp="1"/>
          </p:cNvGraphicFramePr>
          <p:nvPr>
            <p:ph sz="half" idx="2"/>
          </p:nvPr>
        </p:nvGraphicFramePr>
        <p:xfrm>
          <a:off x="828675" y="2644775"/>
          <a:ext cx="7632700" cy="2365375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物理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</a:rPr>
                        <a:t>语言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Arial" panose="020B0604020202020204" pitchFamily="34" charset="0"/>
                        </a:rPr>
                        <a:t>英语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Arial" panose="020B0604020202020204" pitchFamily="34" charset="0"/>
                        </a:rPr>
                        <a:t>平均成绩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1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78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92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altLang="zh-CN" sz="2000" b="1" dirty="0"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  <a:p>
                      <a:pPr lvl="0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…</a:t>
                      </a: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80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88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…</a:t>
                      </a: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3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78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92</a:t>
                      </a:r>
                    </a:p>
                    <a:p>
                      <a:pPr lvl="0" eaLnBrk="1" hangingPunct="1"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</a:rPr>
                        <a:t> …</a:t>
                      </a:r>
                      <a:endParaRPr lang="zh-CN" altLang="en-US" sz="20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823" name="文本框 76822"/>
          <p:cNvSpPr txBox="1">
            <a:spLocks noChangeArrowheads="1"/>
          </p:cNvSpPr>
          <p:nvPr/>
        </p:nvSpPr>
        <p:spPr bwMode="auto">
          <a:xfrm>
            <a:off x="322263" y="3135313"/>
            <a:ext cx="528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/>
              <a:t>01</a:t>
            </a:r>
          </a:p>
          <a:p>
            <a:pPr eaLnBrk="0" hangingPunct="0"/>
            <a:r>
              <a:rPr lang="zh-CN" altLang="en-US" sz="2000"/>
              <a:t>02</a:t>
            </a:r>
          </a:p>
        </p:txBody>
      </p:sp>
      <p:sp>
        <p:nvSpPr>
          <p:cNvPr id="76824" name="文本框 76823"/>
          <p:cNvSpPr txBox="1">
            <a:spLocks noChangeArrowheads="1"/>
          </p:cNvSpPr>
          <p:nvPr/>
        </p:nvSpPr>
        <p:spPr bwMode="auto">
          <a:xfrm>
            <a:off x="179388" y="2719388"/>
            <a:ext cx="98901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/>
              <a:t>序号</a:t>
            </a:r>
          </a:p>
        </p:txBody>
      </p:sp>
      <p:sp>
        <p:nvSpPr>
          <p:cNvPr id="76825" name="文本框 76824"/>
          <p:cNvSpPr txBox="1">
            <a:spLocks noChangeArrowheads="1"/>
          </p:cNvSpPr>
          <p:nvPr/>
        </p:nvSpPr>
        <p:spPr bwMode="auto">
          <a:xfrm>
            <a:off x="515938" y="5090707"/>
            <a:ext cx="794385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dirty="0"/>
              <a:t>用二维数组表示上表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dirty="0"/>
              <a:t>   </a:t>
            </a:r>
            <a:r>
              <a:rPr lang="zh-CN" altLang="en-US" sz="2800" b="1" dirty="0"/>
              <a:t>int  s[N][M</a:t>
            </a:r>
            <a:r>
              <a:rPr lang="zh-CN" altLang="en-US" sz="2800" b="1" dirty="0">
                <a:solidFill>
                  <a:srgbClr val="FF0000"/>
                </a:solidFill>
              </a:rPr>
              <a:t>+1</a:t>
            </a:r>
            <a:r>
              <a:rPr lang="zh-CN" altLang="en-US" sz="2800" b="1" dirty="0"/>
              <a:t>]</a:t>
            </a:r>
            <a:r>
              <a:rPr lang="en-US" altLang="zh-CN" sz="2800" b="1" dirty="0"/>
              <a:t>;   </a:t>
            </a:r>
            <a:r>
              <a:rPr lang="zh-CN" altLang="en-US" sz="2800" dirty="0"/>
              <a:t>/</a:t>
            </a:r>
            <a:r>
              <a:rPr lang="en-US" altLang="zh-CN" sz="2800" dirty="0"/>
              <a:t>/</a:t>
            </a:r>
            <a:r>
              <a:rPr lang="zh-CN" altLang="en-US" sz="2800" dirty="0"/>
              <a:t>  N-人数，M-课程数</a:t>
            </a:r>
          </a:p>
        </p:txBody>
      </p:sp>
      <p:sp>
        <p:nvSpPr>
          <p:cNvPr id="10959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FADDA240-FF3E-425E-BE33-7000A48426B4}" type="slidenum">
              <a:rPr altLang="en-US" smtClean="0">
                <a:latin typeface="Arial" panose="020B0604020202020204" pitchFamily="34" charset="0"/>
              </a:rPr>
              <a:t>62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96" name="标题 79873"/>
          <p:cNvSpPr>
            <a:spLocks noGrp="1" noChangeArrowheads="1"/>
          </p:cNvSpPr>
          <p:nvPr/>
        </p:nvSpPr>
        <p:spPr bwMode="auto">
          <a:xfrm>
            <a:off x="684213" y="257175"/>
            <a:ext cx="77930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3" grpId="0" bldLvl="0"/>
      <p:bldP spid="76824" grpId="0" bldLvl="0"/>
      <p:bldP spid="76825" grpId="0" bldLvl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文本占位符 77825"/>
          <p:cNvSpPr>
            <a:spLocks noGrp="1" noChangeArrowheads="1"/>
          </p:cNvSpPr>
          <p:nvPr>
            <p:ph idx="1"/>
          </p:nvPr>
        </p:nvSpPr>
        <p:spPr>
          <a:xfrm>
            <a:off x="109538" y="117475"/>
            <a:ext cx="8837612" cy="6583363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#include&lt;stdio.h&gt;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#define N  10      </a:t>
            </a:r>
            <a:r>
              <a:rPr lang="zh-CN" altLang="en-US" sz="2000" dirty="0">
                <a:solidFill>
                  <a:schemeClr val="tx1"/>
                </a:solidFill>
              </a:rPr>
              <a:t> /*  人数 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#define M  4      </a:t>
            </a:r>
            <a:r>
              <a:rPr lang="zh-CN" altLang="en-US" sz="2000" dirty="0">
                <a:solidFill>
                  <a:schemeClr val="tx1"/>
                </a:solidFill>
              </a:rPr>
              <a:t>  /*  课程数 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double  CalAverage</a:t>
            </a:r>
            <a:r>
              <a:rPr lang="en-US" altLang="zh-CN" sz="2000" dirty="0"/>
              <a:t>(</a:t>
            </a:r>
            <a:r>
              <a:rPr lang="zh-CN" altLang="en-US" sz="2000" dirty="0"/>
              <a:t>int [ ]</a:t>
            </a:r>
            <a:r>
              <a:rPr lang="en-US" altLang="zh-CN" sz="2000" dirty="0"/>
              <a:t>, </a:t>
            </a:r>
            <a:r>
              <a:rPr lang="zh-CN" altLang="en-US" sz="2000" dirty="0"/>
              <a:t>int </a:t>
            </a:r>
            <a:r>
              <a:rPr lang="en-US" altLang="zh-CN" sz="2000" dirty="0"/>
              <a:t>); </a:t>
            </a:r>
            <a:r>
              <a:rPr lang="zh-CN" altLang="en-US" sz="2000" dirty="0">
                <a:solidFill>
                  <a:schemeClr val="tx1"/>
                </a:solidFill>
              </a:rPr>
              <a:t>/*  计算平均值，该函数定义略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{	</a:t>
            </a:r>
            <a:r>
              <a:rPr lang="zh-CN" altLang="en-US" sz="2000" dirty="0">
                <a:solidFill>
                  <a:schemeClr val="hlink"/>
                </a:solidFill>
              </a:rPr>
              <a:t>int x[N][M+1];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int i,j;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for(i=0;</a:t>
            </a:r>
            <a:r>
              <a:rPr lang="en-US" altLang="zh-CN" sz="2000" dirty="0"/>
              <a:t> </a:t>
            </a:r>
            <a:r>
              <a:rPr lang="zh-CN" altLang="en-US" sz="2000" dirty="0"/>
              <a:t>i&lt;N;</a:t>
            </a:r>
            <a:r>
              <a:rPr lang="en-US" altLang="zh-CN" sz="2000" dirty="0"/>
              <a:t> </a:t>
            </a:r>
            <a:r>
              <a:rPr lang="zh-CN" altLang="en-US" sz="2000" dirty="0"/>
              <a:t>i++){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     </a:t>
            </a:r>
            <a:r>
              <a:rPr lang="zh-CN" altLang="en-US" sz="2000" dirty="0"/>
              <a:t>for(j=0;</a:t>
            </a:r>
            <a:r>
              <a:rPr lang="en-US" altLang="zh-CN" sz="2000" dirty="0"/>
              <a:t> </a:t>
            </a:r>
            <a:r>
              <a:rPr lang="zh-CN" altLang="en-US" sz="2000" dirty="0"/>
              <a:t>j&lt;M;</a:t>
            </a:r>
            <a:r>
              <a:rPr lang="en-US" altLang="zh-CN" sz="2000" dirty="0"/>
              <a:t> </a:t>
            </a:r>
            <a:r>
              <a:rPr lang="zh-CN" altLang="en-US" sz="2000" dirty="0"/>
              <a:t>j++)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    </a:t>
            </a:r>
            <a:r>
              <a:rPr lang="zh-CN" altLang="en-US" sz="2000" dirty="0"/>
              <a:t>scanf("%d",</a:t>
            </a:r>
            <a:r>
              <a:rPr lang="zh-CN" altLang="en-US" sz="2000" dirty="0">
                <a:solidFill>
                  <a:srgbClr val="00B050"/>
                </a:solidFill>
              </a:rPr>
              <a:t>&amp;</a:t>
            </a:r>
            <a:r>
              <a:rPr lang="zh-CN" altLang="en-US" sz="2000" dirty="0">
                <a:solidFill>
                  <a:schemeClr val="hlink"/>
                </a:solidFill>
              </a:rPr>
              <a:t>x[i][j]</a:t>
            </a:r>
            <a:r>
              <a:rPr lang="zh-CN" altLang="en-US" sz="2000" dirty="0"/>
              <a:t>);	</a:t>
            </a:r>
            <a:r>
              <a:rPr lang="zh-CN" altLang="en-US" sz="2000" dirty="0">
                <a:solidFill>
                  <a:schemeClr val="tx1"/>
                </a:solidFill>
              </a:rPr>
              <a:t>/*输入成绩*/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                                                     </a:t>
            </a:r>
            <a:r>
              <a:rPr lang="en-US" altLang="zh-CN" sz="2000" dirty="0"/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/*计算学生的平均成绩*/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printf("\n");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for(i=0;i&lt;N;i++){ /*输出成绩表*/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     </a:t>
            </a:r>
            <a:r>
              <a:rPr lang="zh-CN" altLang="en-US" sz="2000" dirty="0"/>
              <a:t>for(j=0;j&lt;=M;j++)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	</a:t>
            </a:r>
            <a:r>
              <a:rPr lang="en-US" altLang="zh-CN" sz="2000" dirty="0"/>
              <a:t>    </a:t>
            </a:r>
            <a:r>
              <a:rPr lang="zh-CN" altLang="en-US" sz="2000" dirty="0"/>
              <a:t>printf("%d\t",</a:t>
            </a:r>
            <a:r>
              <a:rPr lang="zh-CN" altLang="en-US" sz="2000" dirty="0">
                <a:solidFill>
                  <a:schemeClr val="hlink"/>
                </a:solidFill>
              </a:rPr>
              <a:t>x[i][j]</a:t>
            </a:r>
            <a:r>
              <a:rPr lang="zh-CN" altLang="en-US" sz="2000" dirty="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     </a:t>
            </a:r>
            <a:r>
              <a:rPr lang="zh-CN" altLang="en-US" sz="2000" dirty="0"/>
              <a:t>printf("\n");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}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hlink"/>
                </a:solidFill>
              </a:rPr>
              <a:t>// 扩展程序功能：加一行，储存每门课的平均成绩及总平均成绩</a:t>
            </a:r>
          </a:p>
        </p:txBody>
      </p:sp>
      <p:sp>
        <p:nvSpPr>
          <p:cNvPr id="77827" name="文本框 77826"/>
          <p:cNvSpPr txBox="1">
            <a:spLocks noChangeArrowheads="1"/>
          </p:cNvSpPr>
          <p:nvPr/>
        </p:nvSpPr>
        <p:spPr bwMode="auto">
          <a:xfrm>
            <a:off x="5292080" y="3789040"/>
            <a:ext cx="2577231" cy="5232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dirty="0"/>
              <a:t>x[i]&lt;=&gt;&amp;x[i][0]</a:t>
            </a:r>
          </a:p>
        </p:txBody>
      </p:sp>
      <p:sp>
        <p:nvSpPr>
          <p:cNvPr id="11059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D14B95F9-9081-4CBB-B94B-A9CC6DB3C5E1}" type="slidenum">
              <a:rPr altLang="en-US" smtClean="0">
                <a:latin typeface="Arial" panose="020B0604020202020204" pitchFamily="34" charset="0"/>
              </a:rPr>
              <a:t>63</a:t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99592" y="3645024"/>
            <a:ext cx="38884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55576" y="3276282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x[i][M]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=CalAverage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x[i]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0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60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60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60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60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60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60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60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60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60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60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60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60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60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60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601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7" grpId="0" uiExpand="1" build="p" animBg="1"/>
      <p:bldP spid="77827" grpId="0" bldLvl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24577"/>
          <p:cNvSpPr>
            <a:spLocks noGrp="1" noChangeArrowheads="1"/>
          </p:cNvSpPr>
          <p:nvPr>
            <p:ph type="title"/>
          </p:nvPr>
        </p:nvSpPr>
        <p:spPr>
          <a:xfrm>
            <a:off x="827088" y="227013"/>
            <a:ext cx="7793037" cy="623887"/>
          </a:xfrm>
        </p:spPr>
        <p:txBody>
          <a:bodyPr/>
          <a:lstStyle/>
          <a:p>
            <a:r>
              <a:rPr lang="zh-CN" altLang="en-US" sz="3600"/>
              <a:t>二维数组作为函数参数</a:t>
            </a:r>
          </a:p>
        </p:txBody>
      </p:sp>
      <p:sp>
        <p:nvSpPr>
          <p:cNvPr id="11162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035A27-1973-4FF2-AB5C-CBA7FD7BC61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64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667" y="989663"/>
            <a:ext cx="8500533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Cal_Averge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][M+1]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n)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sum;</a:t>
            </a:r>
          </a:p>
          <a:p>
            <a:pPr>
              <a:lnSpc>
                <a:spcPct val="120000"/>
              </a:lnSpc>
            </a:pPr>
            <a:r>
              <a:rPr lang="nn-NO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for(i=0;i&lt;</a:t>
            </a:r>
            <a:r>
              <a:rPr lang="nn-NO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nn-NO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;i++){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for(sum=0, j=0; j&lt;M;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sum+=a[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     /*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的成绩和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=sum*1.0/M+0.5;    /*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学生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的平均成绩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舍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入）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pt-B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x[N][M+1], </a:t>
            </a:r>
            <a:r>
              <a:rPr lang="pt-BR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j;</a:t>
            </a:r>
          </a:p>
          <a:p>
            <a:pPr>
              <a:lnSpc>
                <a:spcPct val="120000"/>
              </a:lnSpc>
            </a:pPr>
            <a:r>
              <a:rPr lang="nn-NO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for(i=0;i&lt;N;i++)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for(j=0; j&lt;M;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d",&amp;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/*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输入学生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成绩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Cal_Averge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N)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注: 线形 6"/>
          <p:cNvSpPr/>
          <p:nvPr/>
        </p:nvSpPr>
        <p:spPr>
          <a:xfrm>
            <a:off x="5031276" y="972628"/>
            <a:ext cx="2997108" cy="898538"/>
          </a:xfrm>
          <a:prstGeom prst="borderCallout1">
            <a:avLst>
              <a:gd name="adj1" fmla="val 38975"/>
              <a:gd name="adj2" fmla="val -25111"/>
              <a:gd name="adj3" fmla="val 70918"/>
              <a:gd name="adj4" fmla="val -46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维大小（即行数）通过函数形参给出</a:t>
            </a:r>
          </a:p>
        </p:txBody>
      </p:sp>
      <p:sp>
        <p:nvSpPr>
          <p:cNvPr id="8" name="标注: 线形 7"/>
          <p:cNvSpPr/>
          <p:nvPr/>
        </p:nvSpPr>
        <p:spPr>
          <a:xfrm>
            <a:off x="5030552" y="1993549"/>
            <a:ext cx="2997108" cy="796506"/>
          </a:xfrm>
          <a:prstGeom prst="borderCallout1">
            <a:avLst>
              <a:gd name="adj1" fmla="val -83056"/>
              <a:gd name="adj2" fmla="val -56590"/>
              <a:gd name="adj3" fmla="val 48794"/>
              <a:gd name="adj4" fmla="val -82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形参中一定要给出第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维的大小，否则编译不过</a:t>
            </a:r>
          </a:p>
        </p:txBody>
      </p:sp>
      <p:sp>
        <p:nvSpPr>
          <p:cNvPr id="9" name="标注: 线形 8"/>
          <p:cNvSpPr/>
          <p:nvPr/>
        </p:nvSpPr>
        <p:spPr>
          <a:xfrm>
            <a:off x="2915047" y="6237115"/>
            <a:ext cx="1904999" cy="441825"/>
          </a:xfrm>
          <a:prstGeom prst="borderCallout1">
            <a:avLst>
              <a:gd name="adj1" fmla="val 52406"/>
              <a:gd name="adj2" fmla="val 1673"/>
              <a:gd name="adj3" fmla="val -27239"/>
              <a:gd name="adj4" fmla="val -3026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实参是数组名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24577"/>
          <p:cNvSpPr>
            <a:spLocks noGrp="1" noChangeArrowheads="1"/>
          </p:cNvSpPr>
          <p:nvPr>
            <p:ph type="title"/>
          </p:nvPr>
        </p:nvSpPr>
        <p:spPr>
          <a:xfrm>
            <a:off x="827088" y="227013"/>
            <a:ext cx="7793037" cy="623887"/>
          </a:xfrm>
        </p:spPr>
        <p:txBody>
          <a:bodyPr/>
          <a:lstStyle/>
          <a:p>
            <a:r>
              <a:rPr lang="zh-CN" altLang="en-US" sz="3600"/>
              <a:t>二维数组作为函数参数</a:t>
            </a:r>
          </a:p>
        </p:txBody>
      </p:sp>
      <p:sp>
        <p:nvSpPr>
          <p:cNvPr id="24614" name="矩形 24613"/>
          <p:cNvSpPr>
            <a:spLocks noChangeArrowheads="1"/>
          </p:cNvSpPr>
          <p:nvPr/>
        </p:nvSpPr>
        <p:spPr bwMode="auto">
          <a:xfrm>
            <a:off x="263525" y="999951"/>
            <a:ext cx="856297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Cal_Averge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(int 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int m,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a[ ][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i,j,sum;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for(i=0;i&lt;n;i++){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for(sum=0,j=0;j&lt;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m-1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;j++)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sum+=a[i][j];  /* 学生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的成绩和 */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a[i][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]=sum*1.0/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+0.5;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 学生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的平均成绩(4舍5入） */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main(void)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x[N][M+1]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for(i=0;i&lt;N;i++)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for(j=0;j&lt;M;j++)  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scanf("%d",&amp;x[i][j]);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/*输入成绩*/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Cal_Averge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N, M+1,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4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37D551A5-EE7D-4A09-B8FB-31E0E1513710}" type="slidenum">
              <a:rPr altLang="en-US" smtClean="0">
                <a:latin typeface="Arial" panose="020B0604020202020204" pitchFamily="34" charset="0"/>
              </a:rPr>
              <a:t>65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646663" y="1161772"/>
            <a:ext cx="2790974" cy="1003300"/>
          </a:xfrm>
          <a:prstGeom prst="borderCallout2">
            <a:avLst>
              <a:gd name="adj1" fmla="val 50368"/>
              <a:gd name="adj2" fmla="val -1866"/>
              <a:gd name="adj3" fmla="val 41692"/>
              <a:gd name="adj4" fmla="val -10190"/>
              <a:gd name="adj5" fmla="val 20167"/>
              <a:gd name="adj6" fmla="val -52127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第</a:t>
            </a:r>
            <a:r>
              <a:rPr lang="en-US" altLang="zh-CN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1</a:t>
            </a: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维不指定大小，</a:t>
            </a:r>
            <a:endParaRPr lang="en-US" altLang="zh-CN" sz="2400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  <a:p>
            <a:pPr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第</a:t>
            </a:r>
            <a:r>
              <a:rPr lang="en-US" altLang="zh-CN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2</a:t>
            </a: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维是</a:t>
            </a:r>
            <a:r>
              <a:rPr lang="en-US" altLang="zh-CN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m</a:t>
            </a:r>
            <a:endParaRPr lang="zh-CN" altLang="en-US" sz="2400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2699792" y="1554381"/>
            <a:ext cx="2255837" cy="362451"/>
          </a:xfrm>
          <a:prstGeom prst="borderCallout2">
            <a:avLst>
              <a:gd name="adj1" fmla="val -4486"/>
              <a:gd name="adj2" fmla="val 15135"/>
              <a:gd name="adj3" fmla="val -22913"/>
              <a:gd name="adj4" fmla="val 17813"/>
              <a:gd name="adj5" fmla="val -3459"/>
              <a:gd name="adj6" fmla="val 1765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n</a:t>
            </a:r>
            <a:r>
              <a:rPr lang="zh-CN" altLang="en-US" sz="20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为行数，</a:t>
            </a:r>
            <a:r>
              <a:rPr lang="en-US" altLang="zh-CN" sz="20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m</a:t>
            </a:r>
            <a:r>
              <a:rPr lang="zh-CN" altLang="en-US" sz="20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为列数</a:t>
            </a:r>
            <a:endParaRPr lang="zh-CN" altLang="en-US" sz="2000" i="1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5076056" y="4581128"/>
            <a:ext cx="2255837" cy="5778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266"/>
              <a:gd name="adj6" fmla="val -92689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noProof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实参为数组名</a:t>
            </a:r>
            <a:endParaRPr lang="zh-CN" altLang="en-US" sz="2400" i="1" noProof="1">
              <a:solidFill>
                <a:schemeClr val="tx1"/>
              </a:solidFill>
              <a:latin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标题 24577"/>
          <p:cNvSpPr>
            <a:spLocks noGrp="1" noChangeArrowheads="1"/>
          </p:cNvSpPr>
          <p:nvPr>
            <p:ph type="title"/>
          </p:nvPr>
        </p:nvSpPr>
        <p:spPr>
          <a:xfrm>
            <a:off x="827088" y="227013"/>
            <a:ext cx="7793037" cy="623887"/>
          </a:xfrm>
        </p:spPr>
        <p:txBody>
          <a:bodyPr/>
          <a:lstStyle/>
          <a:p>
            <a:r>
              <a:rPr lang="zh-CN" altLang="en-US" sz="3600"/>
              <a:t>二维数组作为函数参数</a:t>
            </a:r>
          </a:p>
        </p:txBody>
      </p:sp>
      <p:sp>
        <p:nvSpPr>
          <p:cNvPr id="11162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F035A27-1973-4FF2-AB5C-CBA7FD7BC618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66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29715"/>
            <a:ext cx="8286750" cy="7429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619672" y="2414958"/>
            <a:ext cx="3878261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改用二维数组编写本例程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7866" y="1904063"/>
            <a:ext cx="2661134" cy="3329674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177" y="2153814"/>
            <a:ext cx="3953856" cy="3970318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#define M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#define N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main(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, j, max;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row=0,col=0;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a[M][N] = {{1,2,3},{2,-3,4},{9,4,7}};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max=a[0][0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];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//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默认第一个元素最大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/*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以下循环将数组中的元素与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逐一比较，记下最大值的下标*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50058" y="1901974"/>
            <a:ext cx="4214541" cy="4524315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=0;i&lt;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M;i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for (j=0;j&lt;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N;j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if (a[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][j]&gt;=max)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max=a[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][j];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row=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col=j;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("max=%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d,row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=%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d,col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=%d\n",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max,row,col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);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return 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9" name="矩形: 圆角 20"/>
          <p:cNvSpPr/>
          <p:nvPr/>
        </p:nvSpPr>
        <p:spPr>
          <a:xfrm>
            <a:off x="400443" y="1904063"/>
            <a:ext cx="3781263" cy="4173352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: 圆角 20"/>
          <p:cNvSpPr/>
          <p:nvPr/>
        </p:nvSpPr>
        <p:spPr>
          <a:xfrm>
            <a:off x="4348976" y="1897407"/>
            <a:ext cx="4515624" cy="438813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6745272" y="217595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用函数如何实现？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831" y="981155"/>
            <a:ext cx="8514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矩阵，求其中最大值，及其所在的行号和列号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562" y="1578873"/>
            <a:ext cx="2291386" cy="344005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04219" y="1014399"/>
            <a:ext cx="8335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用函数实现：求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矩阵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元素的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最大值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，并返回其位置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4219" y="1508889"/>
            <a:ext cx="5687941" cy="4339650"/>
            <a:chOff x="491979" y="2015702"/>
            <a:chExt cx="5377911" cy="4063771"/>
          </a:xfrm>
        </p:grpSpPr>
        <p:sp>
          <p:nvSpPr>
            <p:cNvPr id="6" name="矩形 5"/>
            <p:cNvSpPr/>
            <p:nvPr/>
          </p:nvSpPr>
          <p:spPr>
            <a:xfrm>
              <a:off x="500381" y="2015702"/>
              <a:ext cx="5369509" cy="4063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int max_value (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int array[ ][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]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, int m               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{      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int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max=a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rray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[0][0];  </a:t>
              </a:r>
              <a:endPara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for (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int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i=0;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i&lt;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m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i++)  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//从第0行到第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m-1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行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for (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int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j=0;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j&lt;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;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j++)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//从第0列到第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N-1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列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    if (a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rray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[i][j]&gt;max)</a:t>
              </a:r>
              <a:endPara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   {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         max=a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rray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[i][j];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//max将取该元素的值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    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}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return max;</a:t>
              </a:r>
            </a:p>
            <a:p>
              <a:pPr marL="457200" marR="0" lvl="1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91979" y="5611794"/>
              <a:ext cx="3337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}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062462" y="1901241"/>
            <a:ext cx="5314275" cy="40011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如何实现同时返回最大值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所在的行号和列号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0088" y="1497256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 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3484" y="4321317"/>
            <a:ext cx="1973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[0]=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[1]=j;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09045" y="4345381"/>
            <a:ext cx="283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获取行列号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79180" y="4738777"/>
            <a:ext cx="4572000" cy="203132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main(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[2]={0};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int a[3][3] = {{1,2,3},{2,-3,4},{9,4,7}};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	int max=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max_value 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a, 3,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>
                <a:latin typeface="Times New Roman" panose="02020603050405020304"/>
              </a:rPr>
              <a:t>        return 0;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1" grpId="0"/>
      <p:bldP spid="12" grpId="0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r="-1"/>
          <a:stretch>
            <a:fillRect/>
          </a:stretch>
        </p:blipFill>
        <p:spPr bwMode="auto">
          <a:xfrm>
            <a:off x="1332584" y="1686631"/>
            <a:ext cx="1704794" cy="1352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03" y="1658056"/>
            <a:ext cx="1727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箭头: 右 9"/>
          <p:cNvSpPr/>
          <p:nvPr/>
        </p:nvSpPr>
        <p:spPr>
          <a:xfrm>
            <a:off x="3435370" y="2243695"/>
            <a:ext cx="360040" cy="22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67017" y="3240944"/>
            <a:ext cx="5213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以主对角线为对称轴，交换所有对称点元素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6489811" y="1682992"/>
            <a:ext cx="1965603" cy="124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对称点元素：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行列位置交换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a[i][j]=a[j][i];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61126" y="1751729"/>
            <a:ext cx="1447710" cy="11632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8"/>
          <p:cNvSpPr txBox="1"/>
          <p:nvPr/>
        </p:nvSpPr>
        <p:spPr>
          <a:xfrm>
            <a:off x="1072134" y="3857102"/>
            <a:ext cx="3200400" cy="24132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lIns="18000" tIns="10800" rIns="18000" bIns="10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 (i=0; i&lt;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i++)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for (j=0; j&lt;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j++)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{  t=a[i][j];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a[i][j]=a[j][i];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a[j][i]=t;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} </a:t>
            </a:r>
          </a:p>
        </p:txBody>
      </p:sp>
      <p:sp>
        <p:nvSpPr>
          <p:cNvPr id="18" name="Text Box 9"/>
          <p:cNvSpPr txBox="1"/>
          <p:nvPr/>
        </p:nvSpPr>
        <p:spPr>
          <a:xfrm>
            <a:off x="4319975" y="3853925"/>
            <a:ext cx="3200400" cy="2476137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lIns="18000" tIns="10800" rIns="18000" bIns="10800">
            <a:spAutoFit/>
          </a:bodyPr>
          <a:lstStyle>
            <a:defPPr>
              <a:defRPr lang="en-US"/>
            </a:defPPr>
            <a:lvl1pPr indent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defRPr>
            </a:lvl1pPr>
            <a:lvl2pPr marL="742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/>
            </a:lvl2pPr>
            <a:lvl3pPr marL="1143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/>
            </a:lvl3pPr>
            <a:lvl4pPr marL="1600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/>
            </a:lvl4pPr>
            <a:lvl5pPr marL="20574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/>
            </a:lvl5pPr>
          </a:lstStyle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for (i=0; i&lt;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i++)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for (j=0;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j&lt;i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 j++)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{  t=a[i][j];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a[i][j]=a[j][i];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   a[j][i]=t;</a:t>
            </a:r>
          </a:p>
          <a:p>
            <a:pPr marL="0" marR="0" lvl="0" indent="0" algn="l" defTabSz="4572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    } </a:t>
            </a:r>
          </a:p>
        </p:txBody>
      </p:sp>
      <p:pic>
        <p:nvPicPr>
          <p:cNvPr id="19" name="Picture 2" descr="https://gimg2.baidu.com/image_search/src=http%3A%2F%2Fimg.tukuppt.com%2Fpng_preview%2F00%2F29%2F04%2FkMWshqjyzP.jpg%21%2Ffw%2F780&amp;refer=http%3A%2F%2Fimg.tukuppt.com&amp;app=2002&amp;size=f9999,10000&amp;q=a80&amp;n=0&amp;g=0n&amp;fmt=auto?sec=1669715336&amp;t=924915b099dde5637b9adc62ba62117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0" y="4703968"/>
            <a:ext cx="617359" cy="9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img1.baidu.com/it/u=2956776314,2926943649&amp;fm=253&amp;fmt=auto&amp;app=138&amp;f=JPEG?w=500&amp;h=5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87" y="4857194"/>
            <a:ext cx="781576" cy="78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6445207" y="4250244"/>
            <a:ext cx="2464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(j=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i+1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j&lt;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j++)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40303" y="3874332"/>
            <a:ext cx="24646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j&lt;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N-1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j++)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836" y="963777"/>
            <a:ext cx="5101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旋转方阵：</a:t>
            </a:r>
            <a:r>
              <a:rPr lang="zh-CN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将数组行列式互换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  <p:bldP spid="18" grpId="0" animBg="1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2289"/>
          <p:cNvSpPr>
            <a:spLocks noGrp="1" noChangeArrowheads="1"/>
          </p:cNvSpPr>
          <p:nvPr>
            <p:ph type="title"/>
          </p:nvPr>
        </p:nvSpPr>
        <p:spPr>
          <a:xfrm>
            <a:off x="684213" y="227013"/>
            <a:ext cx="7793037" cy="585787"/>
          </a:xfrm>
        </p:spPr>
        <p:txBody>
          <a:bodyPr/>
          <a:lstStyle/>
          <a:p>
            <a:r>
              <a:rPr lang="zh-CN" altLang="en-US" sz="3600" dirty="0"/>
              <a:t>一维数组的声明</a:t>
            </a:r>
          </a:p>
        </p:txBody>
      </p:sp>
      <p:sp>
        <p:nvSpPr>
          <p:cNvPr id="77826" name="文本占位符 12290"/>
          <p:cNvSpPr>
            <a:spLocks noGrp="1" noChangeArrowheads="1"/>
          </p:cNvSpPr>
          <p:nvPr>
            <p:ph idx="1"/>
          </p:nvPr>
        </p:nvSpPr>
        <p:spPr>
          <a:xfrm>
            <a:off x="179388" y="692696"/>
            <a:ext cx="8785225" cy="57927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   </a:t>
            </a:r>
            <a:r>
              <a:rPr lang="en-US" altLang="zh-CN" sz="2800" dirty="0"/>
              <a:t>[</a:t>
            </a:r>
            <a:r>
              <a:rPr lang="zh-CN" altLang="en-US" sz="2800" dirty="0"/>
              <a:t>存储类型</a:t>
            </a:r>
            <a:r>
              <a:rPr lang="en-US" altLang="zh-CN" sz="2800" dirty="0"/>
              <a:t>]</a:t>
            </a: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chemeClr val="hlink"/>
                </a:solidFill>
              </a:rPr>
              <a:t>数据类型  数组名</a:t>
            </a:r>
            <a:r>
              <a:rPr lang="en-US" altLang="zh-CN" sz="2800" dirty="0">
                <a:solidFill>
                  <a:schemeClr val="hlink"/>
                </a:solidFill>
              </a:rPr>
              <a:t>[</a:t>
            </a:r>
            <a:r>
              <a:rPr lang="zh-CN" altLang="en-US" sz="2800" dirty="0">
                <a:solidFill>
                  <a:schemeClr val="hlink"/>
                </a:solidFill>
              </a:rPr>
              <a:t>常量</a:t>
            </a:r>
            <a:r>
              <a:rPr lang="en-US" altLang="zh-CN" sz="2800" dirty="0">
                <a:solidFill>
                  <a:schemeClr val="hlink"/>
                </a:solidFill>
              </a:rPr>
              <a:t>]</a:t>
            </a:r>
            <a:r>
              <a:rPr lang="en-US" altLang="zh-CN" sz="2800" dirty="0"/>
              <a:t>={</a:t>
            </a:r>
            <a:r>
              <a:rPr lang="zh-CN" altLang="en-US" sz="2800" dirty="0"/>
              <a:t>初值表</a:t>
            </a:r>
            <a:r>
              <a:rPr lang="en-US" altLang="zh-CN" sz="2800" dirty="0"/>
              <a:t>}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chemeClr val="hlink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蓝色部分可选</a:t>
            </a:r>
          </a:p>
          <a:p>
            <a:pPr lvl="1"/>
            <a:r>
              <a:rPr lang="zh-CN" altLang="en-US" sz="2400" b="0" dirty="0">
                <a:solidFill>
                  <a:schemeClr val="tx1"/>
                </a:solidFill>
              </a:rPr>
              <a:t>存储类型不能是 </a:t>
            </a:r>
            <a:r>
              <a:rPr lang="en-US" altLang="zh-CN" sz="2400" b="0" dirty="0">
                <a:solidFill>
                  <a:schemeClr val="tx1"/>
                </a:solidFill>
              </a:rPr>
              <a:t>register</a:t>
            </a:r>
          </a:p>
          <a:p>
            <a:pPr lvl="1"/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rgbClr val="FF0000"/>
                </a:solidFill>
              </a:rPr>
              <a:t>int </a:t>
            </a:r>
            <a:r>
              <a:rPr lang="en-US" altLang="zh-CN" sz="2400" b="0" dirty="0">
                <a:solidFill>
                  <a:schemeClr val="tx1"/>
                </a:solidFill>
              </a:rPr>
              <a:t>score[</a:t>
            </a:r>
            <a:r>
              <a:rPr lang="en-US" altLang="zh-CN" sz="2400" b="0" dirty="0">
                <a:solidFill>
                  <a:srgbClr val="FF0000"/>
                </a:solidFill>
              </a:rPr>
              <a:t>SIZE</a:t>
            </a:r>
            <a:r>
              <a:rPr lang="en-US" altLang="zh-CN" sz="2400" b="0" dirty="0">
                <a:solidFill>
                  <a:schemeClr val="tx1"/>
                </a:solidFill>
              </a:rPr>
              <a:t>];         // </a:t>
            </a:r>
            <a:r>
              <a:rPr lang="zh-CN" altLang="en-US" sz="2400" b="0" dirty="0">
                <a:solidFill>
                  <a:schemeClr val="tx1"/>
                </a:solidFill>
              </a:rPr>
              <a:t>一维</a:t>
            </a:r>
            <a:r>
              <a:rPr lang="en-US" altLang="zh-CN" sz="2400" b="0" dirty="0">
                <a:solidFill>
                  <a:schemeClr val="tx1"/>
                </a:solidFill>
              </a:rPr>
              <a:t>int</a:t>
            </a:r>
            <a:r>
              <a:rPr lang="zh-CN" altLang="en-US" sz="2400" b="0" dirty="0">
                <a:solidFill>
                  <a:schemeClr val="tx1"/>
                </a:solidFill>
              </a:rPr>
              <a:t>型数组变量</a:t>
            </a:r>
            <a:r>
              <a:rPr lang="en-US" altLang="zh-CN" sz="2400" b="0" dirty="0">
                <a:solidFill>
                  <a:schemeClr val="tx1"/>
                </a:solidFill>
              </a:rPr>
              <a:t>score</a:t>
            </a:r>
          </a:p>
          <a:p>
            <a:pPr lvl="1"/>
            <a:r>
              <a:rPr lang="en-US" altLang="zh-CN" sz="2400" b="0" dirty="0">
                <a:solidFill>
                  <a:srgbClr val="FF0000"/>
                </a:solidFill>
              </a:rPr>
              <a:t>double</a:t>
            </a:r>
            <a:r>
              <a:rPr lang="en-US" altLang="zh-CN" sz="2400" b="0" dirty="0">
                <a:solidFill>
                  <a:schemeClr val="tx1"/>
                </a:solidFill>
              </a:rPr>
              <a:t> d[</a:t>
            </a:r>
            <a:r>
              <a:rPr lang="en-US" altLang="zh-CN" sz="2400" b="0" dirty="0">
                <a:solidFill>
                  <a:srgbClr val="FF0000"/>
                </a:solidFill>
              </a:rPr>
              <a:t>5</a:t>
            </a:r>
            <a:r>
              <a:rPr lang="en-US" altLang="zh-CN" sz="2400" b="0" dirty="0">
                <a:solidFill>
                  <a:schemeClr val="tx1"/>
                </a:solidFill>
              </a:rPr>
              <a:t>], e[</a:t>
            </a:r>
            <a:r>
              <a:rPr lang="en-US" altLang="zh-CN" sz="2400" b="0" dirty="0">
                <a:solidFill>
                  <a:srgbClr val="FF0000"/>
                </a:solidFill>
              </a:rPr>
              <a:t>SIZE</a:t>
            </a:r>
            <a:r>
              <a:rPr lang="en-US" altLang="zh-CN" sz="2400" b="0" dirty="0">
                <a:solidFill>
                  <a:schemeClr val="tx1"/>
                </a:solidFill>
              </a:rPr>
              <a:t>]; // </a:t>
            </a:r>
            <a:r>
              <a:rPr lang="zh-CN" altLang="en-US" sz="2400" b="0" dirty="0">
                <a:solidFill>
                  <a:schemeClr val="tx1"/>
                </a:solidFill>
              </a:rPr>
              <a:t>一维</a:t>
            </a:r>
            <a:r>
              <a:rPr lang="en-US" altLang="zh-CN" sz="2400" b="0" dirty="0">
                <a:solidFill>
                  <a:schemeClr val="tx1"/>
                </a:solidFill>
              </a:rPr>
              <a:t>double</a:t>
            </a:r>
            <a:r>
              <a:rPr lang="zh-CN" altLang="en-US" sz="2400" b="0" dirty="0">
                <a:solidFill>
                  <a:schemeClr val="tx1"/>
                </a:solidFill>
              </a:rPr>
              <a:t>型数组变量</a:t>
            </a:r>
            <a:r>
              <a:rPr lang="en-US" altLang="zh-CN" sz="2400" b="0" dirty="0">
                <a:solidFill>
                  <a:schemeClr val="tx1"/>
                </a:solidFill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</a:rPr>
              <a:t>和</a:t>
            </a:r>
            <a:r>
              <a:rPr lang="en-US" altLang="zh-CN" sz="2400" b="0" dirty="0">
                <a:solidFill>
                  <a:schemeClr val="tx1"/>
                </a:solidFill>
              </a:rPr>
              <a:t>e</a:t>
            </a:r>
          </a:p>
          <a:p>
            <a:pPr lvl="1"/>
            <a:r>
              <a:rPr lang="en-US" altLang="zh-CN" sz="2400" b="0" dirty="0">
                <a:solidFill>
                  <a:srgbClr val="FF0000"/>
                </a:solidFill>
              </a:rPr>
              <a:t>char</a:t>
            </a:r>
            <a:r>
              <a:rPr lang="en-US" altLang="zh-CN" sz="2400" b="0" dirty="0">
                <a:solidFill>
                  <a:schemeClr val="tx1"/>
                </a:solidFill>
              </a:rPr>
              <a:t> name[</a:t>
            </a:r>
            <a:r>
              <a:rPr lang="en-US" altLang="zh-CN" sz="2400" b="0" dirty="0">
                <a:solidFill>
                  <a:srgbClr val="FF0000"/>
                </a:solidFill>
              </a:rPr>
              <a:t>SIZE*5</a:t>
            </a:r>
            <a:r>
              <a:rPr lang="en-US" altLang="zh-CN" sz="2400" b="0" dirty="0">
                <a:solidFill>
                  <a:schemeClr val="tx1"/>
                </a:solidFill>
              </a:rPr>
              <a:t>];   // </a:t>
            </a:r>
            <a:r>
              <a:rPr lang="zh-CN" altLang="en-US" sz="2400" b="0" dirty="0">
                <a:solidFill>
                  <a:schemeClr val="tx1"/>
                </a:solidFill>
              </a:rPr>
              <a:t>一维</a:t>
            </a:r>
            <a:r>
              <a:rPr lang="en-US" altLang="zh-CN" sz="2400" b="0" dirty="0">
                <a:solidFill>
                  <a:schemeClr val="tx1"/>
                </a:solidFill>
              </a:rPr>
              <a:t>char</a:t>
            </a:r>
            <a:r>
              <a:rPr lang="zh-CN" altLang="en-US" sz="2400" b="0" dirty="0">
                <a:solidFill>
                  <a:schemeClr val="tx1"/>
                </a:solidFill>
              </a:rPr>
              <a:t>型数组变量</a:t>
            </a:r>
            <a:r>
              <a:rPr lang="en-US" altLang="zh-CN" sz="2400" b="0" dirty="0">
                <a:solidFill>
                  <a:schemeClr val="tx1"/>
                </a:solidFill>
              </a:rPr>
              <a:t>name</a:t>
            </a:r>
          </a:p>
          <a:p>
            <a:pPr lvl="1"/>
            <a:r>
              <a:rPr lang="en-US" altLang="zh-CN" sz="2400" b="0" dirty="0">
                <a:solidFill>
                  <a:srgbClr val="FF0000"/>
                </a:solidFill>
              </a:rPr>
              <a:t>static</a:t>
            </a:r>
            <a:r>
              <a:rPr lang="en-US" altLang="zh-CN" sz="2400" b="0" dirty="0">
                <a:solidFill>
                  <a:schemeClr val="tx1"/>
                </a:solidFill>
              </a:rPr>
              <a:t> int y[10];         // </a:t>
            </a:r>
            <a:r>
              <a:rPr lang="zh-CN" altLang="en-US" sz="2400" b="0" dirty="0">
                <a:solidFill>
                  <a:schemeClr val="tx1"/>
                </a:solidFill>
              </a:rPr>
              <a:t>一维静态</a:t>
            </a:r>
            <a:r>
              <a:rPr lang="en-US" altLang="zh-CN" sz="2400" b="0" dirty="0">
                <a:solidFill>
                  <a:schemeClr val="tx1"/>
                </a:solidFill>
              </a:rPr>
              <a:t>int</a:t>
            </a:r>
            <a:r>
              <a:rPr lang="zh-CN" altLang="en-US" sz="2400" b="0" dirty="0">
                <a:solidFill>
                  <a:schemeClr val="tx1"/>
                </a:solidFill>
              </a:rPr>
              <a:t>型数组变量</a:t>
            </a:r>
            <a:r>
              <a:rPr lang="en-US" altLang="zh-CN" sz="2400" b="0" dirty="0">
                <a:solidFill>
                  <a:schemeClr val="tx1"/>
                </a:solidFill>
              </a:rPr>
              <a:t>y, </a:t>
            </a:r>
            <a:r>
              <a:rPr lang="zh-CN" altLang="en-US" sz="2400" b="0" dirty="0">
                <a:solidFill>
                  <a:schemeClr val="tx1"/>
                </a:solidFill>
              </a:rPr>
              <a:t>即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2400" b="0" dirty="0">
                <a:solidFill>
                  <a:schemeClr val="tx1"/>
                </a:solidFill>
              </a:rPr>
              <a:t>                                     y[0]~y[9]</a:t>
            </a:r>
            <a:r>
              <a:rPr lang="zh-CN" altLang="en-US" sz="2400" b="0" dirty="0">
                <a:solidFill>
                  <a:schemeClr val="tx1"/>
                </a:solidFill>
              </a:rPr>
              <a:t>均为</a:t>
            </a:r>
            <a:r>
              <a:rPr lang="en-US" altLang="zh-CN" sz="2400" b="0" dirty="0">
                <a:solidFill>
                  <a:schemeClr val="tx1"/>
                </a:solidFill>
              </a:rPr>
              <a:t>static int</a:t>
            </a:r>
            <a:r>
              <a:rPr lang="zh-CN" altLang="en-US" sz="2400" b="0" dirty="0">
                <a:solidFill>
                  <a:schemeClr val="tx1"/>
                </a:solidFill>
              </a:rPr>
              <a:t>型变量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400" b="0" dirty="0">
                <a:solidFill>
                  <a:srgbClr val="FF0000"/>
                </a:solidFill>
              </a:rPr>
              <a:t>extern</a:t>
            </a:r>
            <a:r>
              <a:rPr lang="en-US" altLang="zh-CN" sz="2400" b="0" dirty="0">
                <a:solidFill>
                  <a:schemeClr val="tx1"/>
                </a:solidFill>
              </a:rPr>
              <a:t> double s[2];    // </a:t>
            </a:r>
            <a:r>
              <a:rPr lang="zh-CN" altLang="en-US" sz="2400" b="0" dirty="0">
                <a:solidFill>
                  <a:schemeClr val="tx1"/>
                </a:solidFill>
              </a:rPr>
              <a:t>一维外部</a:t>
            </a:r>
            <a:r>
              <a:rPr lang="en-US" altLang="zh-CN" sz="2400" b="0" dirty="0">
                <a:solidFill>
                  <a:schemeClr val="tx1"/>
                </a:solidFill>
              </a:rPr>
              <a:t>double</a:t>
            </a:r>
            <a:r>
              <a:rPr lang="zh-CN" altLang="en-US" sz="2400" b="0" dirty="0">
                <a:solidFill>
                  <a:schemeClr val="tx1"/>
                </a:solidFill>
              </a:rPr>
              <a:t>型数组变量</a:t>
            </a:r>
            <a:r>
              <a:rPr lang="en-US" altLang="zh-CN" sz="2400" b="0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en-US" altLang="zh-CN" sz="2400" b="0" dirty="0">
                <a:solidFill>
                  <a:schemeClr val="tx1"/>
                </a:solidFill>
              </a:rPr>
              <a:t>int </a:t>
            </a:r>
            <a:r>
              <a:rPr lang="en-US" altLang="zh-CN" sz="2400" b="0" dirty="0">
                <a:solidFill>
                  <a:srgbClr val="FF0000"/>
                </a:solidFill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</a:rPr>
              <a:t>=4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a[</a:t>
            </a:r>
            <a:r>
              <a:rPr lang="en-US" altLang="zh-CN" sz="2400" b="0" dirty="0">
                <a:solidFill>
                  <a:srgbClr val="FF0000"/>
                </a:solidFill>
              </a:rPr>
              <a:t>n</a:t>
            </a:r>
            <a:r>
              <a:rPr lang="en-US" altLang="zh-CN" sz="2400" b="0" dirty="0">
                <a:solidFill>
                  <a:schemeClr val="tx1"/>
                </a:solidFill>
              </a:rPr>
              <a:t>];        </a:t>
            </a:r>
            <a:r>
              <a:rPr lang="en-US" altLang="zh-CN" sz="2400" b="0" dirty="0">
                <a:solidFill>
                  <a:srgbClr val="FF0000"/>
                </a:solidFill>
              </a:rPr>
              <a:t>// C99</a:t>
            </a:r>
            <a:r>
              <a:rPr lang="zh-CN" altLang="en-US" sz="2400" b="0" dirty="0">
                <a:solidFill>
                  <a:srgbClr val="FF0000"/>
                </a:solidFill>
              </a:rPr>
              <a:t>支持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lvl="1"/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1A2DF3-7967-44E9-9FDC-9BE0B10AA4A0}" type="slidenum">
              <a:rPr kumimoji="0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7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标注: 线形 6"/>
          <p:cNvSpPr/>
          <p:nvPr/>
        </p:nvSpPr>
        <p:spPr>
          <a:xfrm>
            <a:off x="6011926" y="2060848"/>
            <a:ext cx="2060448" cy="724343"/>
          </a:xfrm>
          <a:prstGeom prst="borderCallout1">
            <a:avLst>
              <a:gd name="adj1" fmla="val -1448"/>
              <a:gd name="adj2" fmla="val 13269"/>
              <a:gd name="adj3" fmla="val -35620"/>
              <a:gd name="adj4" fmla="val -102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表示元素个数，即数组长度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2775" y="2420938"/>
            <a:ext cx="574675" cy="27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913" y="4724400"/>
            <a:ext cx="2592387" cy="43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3667" name="标题 1"/>
          <p:cNvSpPr>
            <a:spLocks noGrp="1" noChangeArrowheads="1"/>
          </p:cNvSpPr>
          <p:nvPr>
            <p:ph type="title"/>
          </p:nvPr>
        </p:nvSpPr>
        <p:spPr>
          <a:xfrm>
            <a:off x="684213" y="127000"/>
            <a:ext cx="7793037" cy="758825"/>
          </a:xfrm>
        </p:spPr>
        <p:txBody>
          <a:bodyPr/>
          <a:lstStyle/>
          <a:p>
            <a:r>
              <a:rPr lang="zh-CN" altLang="en-US" sz="3600"/>
              <a:t>构造</a:t>
            </a:r>
            <a:r>
              <a:rPr lang="en-US" altLang="zh-CN" sz="3600"/>
              <a:t>n</a:t>
            </a:r>
            <a:r>
              <a:rPr lang="zh-CN" altLang="en-US" sz="3600"/>
              <a:t>阶旋转方阵</a:t>
            </a:r>
          </a:p>
        </p:txBody>
      </p:sp>
      <p:sp>
        <p:nvSpPr>
          <p:cNvPr id="113668" name="日期占位符 3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741C20-3D60-4BC2-A4BC-FC209488EC50}" type="datetime1"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2024/11/18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750" y="1701800"/>
            <a:ext cx="2663825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9475" y="1701800"/>
            <a:ext cx="433388" cy="2735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 panose="020B060403050404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38150" y="1517650"/>
          <a:ext cx="8224838" cy="4057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3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6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2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57428"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889"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68"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159"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889"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7">
                <a:tc gridSpan="5"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（a）顺转方阵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269875" algn="ctr"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（b）逆转方阵</a:t>
                      </a:r>
                      <a:endParaRPr lang="en-US" altLang="en-US" sz="1800" b="1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  <p:bldP spid="7" grpId="0" bldLvl="0" animBg="1"/>
      <p:bldP spid="8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00173" y="1131208"/>
            <a:ext cx="4251649" cy="544639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#define SIZE 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fill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_Array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array[ 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[SIZE], int 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prn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_Array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array[ 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[SIZE], int 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rev_Array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array[ 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[SIZE], int 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mian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int data[SIZE][SIZE];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输入矩阵中的值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fill_Array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(data, SIZE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);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矩阵转置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rev_Array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data, SIZE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输出矩阵中的值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prn_Array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(data, SIZE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  return 0;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18" name="矩形 17"/>
          <p:cNvSpPr/>
          <p:nvPr/>
        </p:nvSpPr>
        <p:spPr>
          <a:xfrm>
            <a:off x="4816452" y="1242720"/>
            <a:ext cx="4123007" cy="426021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rev_Array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int array[ 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[SIZE], int 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tmp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for(int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n-1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		for(int j=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i+1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j&lt;n;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j++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        {</a:t>
            </a:r>
          </a:p>
          <a:p>
            <a:pPr marL="457200" marR="0" lvl="1" indent="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//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交换所有对称点元素</a:t>
            </a:r>
          </a:p>
          <a:p>
            <a:pPr marL="457200" marR="0" lvl="1" indent="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tmp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=array[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][j];    </a:t>
            </a:r>
          </a:p>
          <a:p>
            <a:pPr marL="457200" marR="0" lvl="1" indent="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	   array[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][j]= array [j][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];</a:t>
            </a:r>
          </a:p>
          <a:p>
            <a:pPr marL="457200" marR="0" lvl="1" indent="0" algn="l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array[j][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tmp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: 圆角 20"/>
          <p:cNvSpPr/>
          <p:nvPr/>
        </p:nvSpPr>
        <p:spPr>
          <a:xfrm>
            <a:off x="280123" y="1029611"/>
            <a:ext cx="4471700" cy="558002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20"/>
          <p:cNvSpPr/>
          <p:nvPr/>
        </p:nvSpPr>
        <p:spPr>
          <a:xfrm>
            <a:off x="4832950" y="1029610"/>
            <a:ext cx="4123007" cy="5580019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旋转方阵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543" y="3134141"/>
            <a:ext cx="7428110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第一个矩阵的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必须等于第二个矩阵的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行数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，一个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的矩阵 乘以一个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列矩阵，其结果是一个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  <a:r>
              <a:rPr lang="zh-CN" altLang="en-US" sz="1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×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;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乘以矩阵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，则结果矩阵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中每个元素的值为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740803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75136"/>
            <a:ext cx="1766887" cy="9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592792"/>
            <a:ext cx="2171126" cy="11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027" y="4271698"/>
            <a:ext cx="4360600" cy="2325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67422" y="4652367"/>
                <a:ext cx="195329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𝒋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sub>
                          </m:s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22" y="4652367"/>
                <a:ext cx="1953292" cy="756169"/>
              </a:xfrm>
              <a:prstGeom prst="rect">
                <a:avLst/>
              </a:prstGeom>
              <a:blipFill rotWithShape="1">
                <a:blip r:embed="rId5"/>
                <a:stretch>
                  <a:fillRect l="-15" t="-47" r="-829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1811370" y="1960061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08096" y="1975581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 =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51111"/>
            <a:ext cx="6602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矩阵相乘：计算如下所示两个矩阵的乘积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78638" y="3231886"/>
                <a:ext cx="6772213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杨辉三角形是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展开后各项的系数，有以下规律：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）各行的第一个数都是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1,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即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a[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][0]=1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；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）各行的最后一个数都是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1,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即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a[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][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]=1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；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）从第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3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行起，除上面指出的第一个数和最后一个数外，其余各数是上一行同列和前一列两个数之和，可以这样表示：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            a[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][j]=a[i-1][j-1]+a[i-1][j]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3" panose="05040102010807070707" pitchFamily="18" charset="2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其中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为行数，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j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为列数。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38" y="3231886"/>
                <a:ext cx="6772213" cy="3000821"/>
              </a:xfrm>
              <a:prstGeom prst="rect">
                <a:avLst/>
              </a:prstGeom>
              <a:blipFill rotWithShape="1">
                <a:blip r:embed="rId2"/>
                <a:stretch>
                  <a:fillRect t="-12" r="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28490" y="2959391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分析：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1" y="1621845"/>
            <a:ext cx="2286000" cy="133754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708484" y="5284283"/>
            <a:ext cx="38432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2022" y="1023119"/>
            <a:ext cx="817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杨辉三角形：输出下列形式的杨辉三角形的前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7716" y="904066"/>
            <a:ext cx="5061284" cy="590804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＃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include&lt;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stdio.h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int main(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a[10][10]={0};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int i, j;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for(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&lt;10;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给第一列和对角线位置赋值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a[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][0]=1;        a[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]=1;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for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=2;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&lt;10;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++)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从第三行开始计算值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for (j=1;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j&lt;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j++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只需计算左下角值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a[i][j]=a[i-1][j-1]+a[i-1][j];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for(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=0;i&lt;10;i++) {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 按格式输出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for(j=0;j&lt;=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j++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("%5d",a[i][j]);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printf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("\n");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     return 0</a:t>
            </a:r>
            <a:r>
              <a:rPr lang="zh-CN" altLang="en-US" sz="18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；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}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727623" y="853446"/>
            <a:ext cx="5378027" cy="587305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8052" y="4293096"/>
            <a:ext cx="183769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按规律求数组元数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a[i][j]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杨辉三角形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94" y="1019756"/>
            <a:ext cx="5580367" cy="4550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827" y="2526149"/>
            <a:ext cx="2565734" cy="19574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492" y="863872"/>
            <a:ext cx="1803233" cy="15863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92" y="4483627"/>
            <a:ext cx="2028074" cy="18307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89" y="5570621"/>
            <a:ext cx="4721711" cy="743754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72" y="1588788"/>
            <a:ext cx="2337068" cy="21096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28" y="1056702"/>
            <a:ext cx="5709981" cy="50072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90272" y="3905525"/>
            <a:ext cx="2547720" cy="198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奇数阶幻方求解口诀：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居上行最中间，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右上斜填不间断，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出边移到另一边，</a:t>
            </a: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1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遇数下移一格填。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1" y="1162049"/>
            <a:ext cx="8250468" cy="411981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08" y="1118184"/>
            <a:ext cx="7440480" cy="26958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27" y="3902743"/>
            <a:ext cx="6286533" cy="235367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09045" y="147052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5" y="1101264"/>
            <a:ext cx="8352509" cy="4938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7409"/>
          <p:cNvSpPr>
            <a:spLocks noGrp="1" noChangeArrowheads="1"/>
          </p:cNvSpPr>
          <p:nvPr>
            <p:ph type="title"/>
          </p:nvPr>
        </p:nvSpPr>
        <p:spPr>
          <a:xfrm>
            <a:off x="682625" y="311150"/>
            <a:ext cx="7793038" cy="522288"/>
          </a:xfrm>
        </p:spPr>
        <p:txBody>
          <a:bodyPr/>
          <a:lstStyle/>
          <a:p>
            <a:r>
              <a:rPr lang="zh-CN" altLang="en-US" sz="3600" dirty="0"/>
              <a:t>一维数组元素的引用 </a:t>
            </a:r>
          </a:p>
        </p:txBody>
      </p:sp>
      <p:sp>
        <p:nvSpPr>
          <p:cNvPr id="78850" name="文本占位符 17410"/>
          <p:cNvSpPr>
            <a:spLocks noGrp="1" noChangeArrowheads="1"/>
          </p:cNvSpPr>
          <p:nvPr>
            <p:ph idx="1"/>
          </p:nvPr>
        </p:nvSpPr>
        <p:spPr>
          <a:xfrm>
            <a:off x="323850" y="1646670"/>
            <a:ext cx="4897438" cy="6572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>
                <a:solidFill>
                  <a:schemeClr val="hlink"/>
                </a:solidFill>
              </a:rPr>
              <a:t>数组名</a:t>
            </a:r>
            <a:r>
              <a:rPr lang="en-US" altLang="zh-CN" sz="2400">
                <a:solidFill>
                  <a:schemeClr val="hlink"/>
                </a:solidFill>
              </a:rPr>
              <a:t>[</a:t>
            </a:r>
            <a:r>
              <a:rPr lang="zh-CN" altLang="en-US" sz="2400" u="sng">
                <a:solidFill>
                  <a:schemeClr val="hlink"/>
                </a:solidFill>
              </a:rPr>
              <a:t>下标表达式</a:t>
            </a:r>
            <a:r>
              <a:rPr lang="en-US" altLang="zh-CN" sz="2400">
                <a:solidFill>
                  <a:schemeClr val="hlink"/>
                </a:solidFill>
              </a:rPr>
              <a:t>]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7412" name="任意多边形 17411"/>
          <p:cNvSpPr>
            <a:spLocks noChangeArrowheads="1"/>
          </p:cNvSpPr>
          <p:nvPr/>
        </p:nvSpPr>
        <p:spPr bwMode="auto">
          <a:xfrm flipH="1">
            <a:off x="2454466" y="2023051"/>
            <a:ext cx="595533" cy="1029449"/>
          </a:xfrm>
          <a:custGeom>
            <a:avLst/>
            <a:gdLst>
              <a:gd name="T0" fmla="*/ 15428 w 21600"/>
              <a:gd name="T1" fmla="*/ 0 h 21600"/>
              <a:gd name="T2" fmla="*/ 9257 w 21600"/>
              <a:gd name="T3" fmla="*/ 7200 h 21600"/>
              <a:gd name="T4" fmla="*/ 12343 w 21600"/>
              <a:gd name="T5" fmla="*/ 7200 h 21600"/>
              <a:gd name="T6" fmla="*/ 12343 w 21600"/>
              <a:gd name="T7" fmla="*/ 14400 h 21600"/>
              <a:gd name="T8" fmla="*/ 0 w 21600"/>
              <a:gd name="T9" fmla="*/ 14400 h 21600"/>
              <a:gd name="T10" fmla="*/ 0 w 21600"/>
              <a:gd name="T11" fmla="*/ 21600 h 21600"/>
              <a:gd name="T12" fmla="*/ 18514 w 21600"/>
              <a:gd name="T13" fmla="*/ 21600 h 21600"/>
              <a:gd name="T14" fmla="*/ 18514 w 21600"/>
              <a:gd name="T15" fmla="*/ 7200 h 21600"/>
              <a:gd name="T16" fmla="*/ 21600 w 21600"/>
              <a:gd name="T17" fmla="*/ 7200 h 21600"/>
              <a:gd name="T18" fmla="*/ 15428 w 21600"/>
              <a:gd name="T19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15428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8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文本框 17412"/>
          <p:cNvSpPr txBox="1">
            <a:spLocks noChangeArrowheads="1"/>
          </p:cNvSpPr>
          <p:nvPr/>
        </p:nvSpPr>
        <p:spPr bwMode="auto">
          <a:xfrm>
            <a:off x="3087688" y="2404960"/>
            <a:ext cx="1828800" cy="1029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整型表达式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其值称为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7414" name="文本框 17413"/>
          <p:cNvSpPr txBox="1">
            <a:spLocks noChangeArrowheads="1"/>
          </p:cNvSpPr>
          <p:nvPr/>
        </p:nvSpPr>
        <p:spPr bwMode="auto">
          <a:xfrm>
            <a:off x="5221288" y="1760970"/>
            <a:ext cx="1828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整型常量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415" name="文本框 17414"/>
          <p:cNvSpPr txBox="1">
            <a:spLocks noChangeArrowheads="1"/>
          </p:cNvSpPr>
          <p:nvPr/>
        </p:nvSpPr>
        <p:spPr bwMode="auto">
          <a:xfrm>
            <a:off x="5221288" y="2291195"/>
            <a:ext cx="1828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整型变量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416" name="文本框 17415"/>
          <p:cNvSpPr txBox="1">
            <a:spLocks noChangeArrowheads="1"/>
          </p:cNvSpPr>
          <p:nvPr/>
        </p:nvSpPr>
        <p:spPr bwMode="auto">
          <a:xfrm>
            <a:off x="5151263" y="2793329"/>
            <a:ext cx="3810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含有运算符的整型表达式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417" name="文本框 17416"/>
          <p:cNvSpPr txBox="1">
            <a:spLocks noChangeArrowheads="1"/>
          </p:cNvSpPr>
          <p:nvPr/>
        </p:nvSpPr>
        <p:spPr bwMode="auto">
          <a:xfrm>
            <a:off x="5221288" y="3357995"/>
            <a:ext cx="30480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值为整型的函数调用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418" name="左大括号 17417"/>
          <p:cNvSpPr/>
          <p:nvPr/>
        </p:nvSpPr>
        <p:spPr bwMode="auto">
          <a:xfrm>
            <a:off x="4916488" y="1986395"/>
            <a:ext cx="304800" cy="1752600"/>
          </a:xfrm>
          <a:prstGeom prst="leftBrace">
            <a:avLst>
              <a:gd name="adj1" fmla="val 4741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" name="矩形 17418"/>
          <p:cNvSpPr>
            <a:spLocks noChangeArrowheads="1"/>
          </p:cNvSpPr>
          <p:nvPr/>
        </p:nvSpPr>
        <p:spPr bwMode="auto">
          <a:xfrm>
            <a:off x="675855" y="4073507"/>
            <a:ext cx="82073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hangingPunct="0"/>
            <a:r>
              <a:rPr lang="en-US" altLang="zh-CN" sz="2800" b="1" dirty="0">
                <a:solidFill>
                  <a:schemeClr val="tx2"/>
                </a:solidFill>
              </a:rPr>
              <a:t>a[2] </a:t>
            </a:r>
            <a:r>
              <a:rPr lang="zh-CN" altLang="en-US" sz="2800" b="1" dirty="0">
                <a:solidFill>
                  <a:schemeClr val="tx2"/>
                </a:solidFill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</a:rPr>
              <a:t>a[</a:t>
            </a:r>
            <a:r>
              <a:rPr lang="en-US" altLang="zh-CN" sz="2800" b="1" dirty="0" err="1">
                <a:solidFill>
                  <a:schemeClr val="tx2"/>
                </a:solidFill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</a:rPr>
              <a:t>] </a:t>
            </a:r>
            <a:r>
              <a:rPr lang="zh-CN" altLang="en-US" sz="2800" b="1" dirty="0">
                <a:solidFill>
                  <a:schemeClr val="tx2"/>
                </a:solidFill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</a:rPr>
              <a:t>a[</a:t>
            </a:r>
            <a:r>
              <a:rPr lang="en-US" altLang="zh-CN" sz="2800" b="1" dirty="0" err="1">
                <a:solidFill>
                  <a:schemeClr val="tx2"/>
                </a:solidFill>
              </a:rPr>
              <a:t>i+j</a:t>
            </a:r>
            <a:r>
              <a:rPr lang="en-US" altLang="zh-CN" sz="2800" b="1" dirty="0">
                <a:solidFill>
                  <a:schemeClr val="tx2"/>
                </a:solidFill>
              </a:rPr>
              <a:t>]</a:t>
            </a:r>
            <a:r>
              <a:rPr lang="zh-CN" altLang="en-US" sz="2800" b="1" dirty="0">
                <a:solidFill>
                  <a:schemeClr val="tx2"/>
                </a:solidFill>
              </a:rPr>
              <a:t>、</a:t>
            </a:r>
            <a:r>
              <a:rPr lang="en-US" altLang="zh-CN" sz="2800" b="1" dirty="0">
                <a:solidFill>
                  <a:schemeClr val="tx2"/>
                </a:solidFill>
              </a:rPr>
              <a:t>a[max(</a:t>
            </a:r>
            <a:r>
              <a:rPr lang="en-US" altLang="zh-CN" sz="2800" b="1" dirty="0" err="1">
                <a:solidFill>
                  <a:schemeClr val="tx2"/>
                </a:solidFill>
              </a:rPr>
              <a:t>a,b</a:t>
            </a:r>
            <a:r>
              <a:rPr lang="en-US" altLang="zh-CN" sz="2800" b="1" dirty="0">
                <a:solidFill>
                  <a:schemeClr val="tx2"/>
                </a:solidFill>
              </a:rPr>
              <a:t>)]</a:t>
            </a:r>
            <a:r>
              <a:rPr lang="en-US" altLang="zh-CN" sz="2800" dirty="0"/>
              <a:t> </a:t>
            </a:r>
          </a:p>
          <a:p>
            <a:pPr lvl="1" eaLnBrk="0" hangingPunct="0"/>
            <a:endParaRPr lang="en-US" altLang="zh-CN" sz="2800" i="1" dirty="0"/>
          </a:p>
          <a:p>
            <a:pPr lvl="1" eaLnBrk="0" hangingPunct="0"/>
            <a:r>
              <a:rPr lang="zh-CN" altLang="en-US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代表了一个元素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zh-CN" altLang="en-US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等价一个同类型的变量。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886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8FC2766-9D8B-499E-8632-A3C7B727E0CE}" type="slidenum">
              <a:rPr altLang="en-US" smtClean="0">
                <a:latin typeface="Arial" panose="020B0604020202020204" pitchFamily="34" charset="0"/>
              </a:r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8829" y="5783855"/>
            <a:ext cx="7731671" cy="453457"/>
            <a:chOff x="472537" y="4319835"/>
            <a:chExt cx="7731671" cy="45345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537" y="4362130"/>
              <a:ext cx="504117" cy="368866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855363" y="4319835"/>
              <a:ext cx="7348845" cy="453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语言下标下界约定为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，即下标取值范围是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0~</a:t>
              </a: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数组元素个数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37" y="1011462"/>
            <a:ext cx="6873037" cy="47332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/>
      <p:bldP spid="17415" grpId="0"/>
      <p:bldP spid="17416" grpId="0"/>
      <p:bldP spid="17417" grpId="0"/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91137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/>
              <a:t>7.</a:t>
            </a:r>
            <a:r>
              <a:rPr lang="en-US" altLang="zh-CN"/>
              <a:t>4</a:t>
            </a:r>
            <a:r>
              <a:rPr lang="zh-CN" altLang="en-US"/>
              <a:t>  </a:t>
            </a:r>
            <a:r>
              <a:rPr lang="en-US" altLang="zh-CN"/>
              <a:t>n</a:t>
            </a:r>
            <a:r>
              <a:rPr lang="zh-CN" altLang="en-US"/>
              <a:t>维数组</a:t>
            </a:r>
          </a:p>
        </p:txBody>
      </p:sp>
      <p:sp>
        <p:nvSpPr>
          <p:cNvPr id="91139" name="矩形 91138"/>
          <p:cNvSpPr>
            <a:spLocks noChangeArrowheads="1"/>
          </p:cNvSpPr>
          <p:nvPr/>
        </p:nvSpPr>
        <p:spPr bwMode="auto">
          <a:xfrm>
            <a:off x="395288" y="1125538"/>
            <a:ext cx="70564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/>
              <a:t>三维数组可以描述空间中的点集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/>
              <a:t>n</a:t>
            </a:r>
            <a:r>
              <a:rPr lang="zh-CN" altLang="en-US" sz="2800"/>
              <a:t>维数组来描述</a:t>
            </a:r>
            <a:r>
              <a:rPr lang="en-US" altLang="zh-CN" sz="2800"/>
              <a:t>n</a:t>
            </a:r>
            <a:r>
              <a:rPr lang="zh-CN" altLang="en-US" sz="2800"/>
              <a:t>维线性空间中的</a:t>
            </a:r>
            <a:r>
              <a:rPr lang="en-US" altLang="zh-CN" sz="2800"/>
              <a:t>n</a:t>
            </a:r>
            <a:r>
              <a:rPr lang="zh-CN" altLang="en-US" sz="2800"/>
              <a:t>维向量 </a:t>
            </a:r>
          </a:p>
        </p:txBody>
      </p:sp>
      <p:sp>
        <p:nvSpPr>
          <p:cNvPr id="91140" name="矩形 91139"/>
          <p:cNvSpPr>
            <a:spLocks noChangeArrowheads="1"/>
          </p:cNvSpPr>
          <p:nvPr/>
        </p:nvSpPr>
        <p:spPr bwMode="auto">
          <a:xfrm>
            <a:off x="323850" y="2414588"/>
            <a:ext cx="83359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  int </a:t>
            </a:r>
            <a:r>
              <a:rPr lang="en-US" altLang="zh-CN" sz="2800" b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[ ][3][3]={ { {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1,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2,</a:t>
            </a:r>
            <a:r>
              <a:rPr lang="en-US" altLang="zh-CN" sz="2800" b="1">
                <a:latin typeface="Times New Roman" panose="02020603050405020304" pitchFamily="18" charset="0"/>
              </a:rPr>
              <a:t>90</a:t>
            </a:r>
            <a:r>
              <a:rPr lang="zh-CN" altLang="en-US" sz="2800" b="1">
                <a:latin typeface="Times New Roman" panose="02020603050405020304" pitchFamily="18" charset="0"/>
              </a:rPr>
              <a:t>},{</a:t>
            </a: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3,</a:t>
            </a: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</a:rPr>
              <a:t>4,</a:t>
            </a: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</a:rPr>
              <a:t>0},{</a:t>
            </a: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5,</a:t>
            </a: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0,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0} },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                          { {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0,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6,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7},{</a:t>
            </a: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8,</a:t>
            </a: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</a:rPr>
              <a:t>0,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0},{</a:t>
            </a:r>
            <a:r>
              <a:rPr lang="en-US" altLang="zh-CN" sz="2800" b="1">
                <a:latin typeface="Times New Roman" panose="02020603050405020304" pitchFamily="18" charset="0"/>
              </a:rPr>
              <a:t>8</a:t>
            </a:r>
            <a:r>
              <a:rPr lang="zh-CN" altLang="en-US" sz="2800" b="1">
                <a:latin typeface="Times New Roman" panose="02020603050405020304" pitchFamily="18" charset="0"/>
              </a:rPr>
              <a:t>9,</a:t>
            </a:r>
            <a:r>
              <a:rPr lang="en-US" altLang="zh-CN" sz="2800" b="1">
                <a:latin typeface="Times New Roman" panose="02020603050405020304" pitchFamily="18" charset="0"/>
              </a:rPr>
              <a:t>6</a:t>
            </a:r>
            <a:r>
              <a:rPr lang="zh-CN" altLang="en-US" sz="2800" b="1">
                <a:latin typeface="Times New Roman" panose="02020603050405020304" pitchFamily="18" charset="0"/>
              </a:rPr>
              <a:t>0,</a:t>
            </a:r>
            <a:r>
              <a:rPr lang="en-US" altLang="zh-CN" sz="2800" b="1">
                <a:latin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</a:rPr>
              <a:t>0} }</a:t>
            </a:r>
          </a:p>
          <a:p>
            <a:r>
              <a:rPr lang="zh-CN" altLang="en-US" sz="2800" b="1">
                <a:latin typeface="Times New Roman" panose="02020603050405020304" pitchFamily="18" charset="0"/>
              </a:rPr>
              <a:t>                          };</a:t>
            </a:r>
          </a:p>
        </p:txBody>
      </p:sp>
      <p:grpSp>
        <p:nvGrpSpPr>
          <p:cNvPr id="91141" name="组合 91140"/>
          <p:cNvGrpSpPr/>
          <p:nvPr/>
        </p:nvGrpSpPr>
        <p:grpSpPr bwMode="auto">
          <a:xfrm>
            <a:off x="2360613" y="3419475"/>
            <a:ext cx="5667375" cy="2743200"/>
            <a:chOff x="270" y="39"/>
            <a:chExt cx="3570" cy="1728"/>
          </a:xfrm>
        </p:grpSpPr>
        <p:sp>
          <p:nvSpPr>
            <p:cNvPr id="114693" name="矩形 91141"/>
            <p:cNvSpPr>
              <a:spLocks noChangeArrowheads="1"/>
            </p:cNvSpPr>
            <p:nvPr/>
          </p:nvSpPr>
          <p:spPr bwMode="auto">
            <a:xfrm>
              <a:off x="1056" y="903"/>
              <a:ext cx="16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81        82        90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73        94        90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65        70        80</a:t>
              </a:r>
            </a:p>
          </p:txBody>
        </p:sp>
        <p:sp>
          <p:nvSpPr>
            <p:cNvPr id="114694" name="直接连接符 91142"/>
            <p:cNvSpPr>
              <a:spLocks noChangeShapeType="1"/>
            </p:cNvSpPr>
            <p:nvPr/>
          </p:nvSpPr>
          <p:spPr bwMode="auto">
            <a:xfrm>
              <a:off x="1056" y="1191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5" name="直接连接符 91143"/>
            <p:cNvSpPr>
              <a:spLocks noChangeShapeType="1"/>
            </p:cNvSpPr>
            <p:nvPr/>
          </p:nvSpPr>
          <p:spPr bwMode="auto">
            <a:xfrm>
              <a:off x="1056" y="1479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6" name="直接连接符 91144"/>
            <p:cNvSpPr>
              <a:spLocks noChangeShapeType="1"/>
            </p:cNvSpPr>
            <p:nvPr/>
          </p:nvSpPr>
          <p:spPr bwMode="auto">
            <a:xfrm>
              <a:off x="1632" y="90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7" name="直接连接符 91145"/>
            <p:cNvSpPr>
              <a:spLocks noChangeShapeType="1"/>
            </p:cNvSpPr>
            <p:nvPr/>
          </p:nvSpPr>
          <p:spPr bwMode="auto">
            <a:xfrm>
              <a:off x="2160" y="903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98" name="矩形 91146"/>
            <p:cNvSpPr>
              <a:spLocks noChangeArrowheads="1"/>
            </p:cNvSpPr>
            <p:nvPr/>
          </p:nvSpPr>
          <p:spPr bwMode="auto">
            <a:xfrm>
              <a:off x="2160" y="39"/>
              <a:ext cx="1680" cy="8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80        86       87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78        90       80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>
                  <a:latin typeface="Times New Roman" panose="02020603050405020304" pitchFamily="18" charset="0"/>
                </a:rPr>
                <a:t>   89        60       70</a:t>
              </a:r>
            </a:p>
          </p:txBody>
        </p:sp>
        <p:sp>
          <p:nvSpPr>
            <p:cNvPr id="114699" name="直接连接符 91147"/>
            <p:cNvSpPr>
              <a:spLocks noChangeShapeType="1"/>
            </p:cNvSpPr>
            <p:nvPr/>
          </p:nvSpPr>
          <p:spPr bwMode="auto">
            <a:xfrm>
              <a:off x="2160" y="327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0" name="直接连接符 91148"/>
            <p:cNvSpPr>
              <a:spLocks noChangeShapeType="1"/>
            </p:cNvSpPr>
            <p:nvPr/>
          </p:nvSpPr>
          <p:spPr bwMode="auto">
            <a:xfrm>
              <a:off x="2160" y="615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直接连接符 91149"/>
            <p:cNvSpPr>
              <a:spLocks noChangeShapeType="1"/>
            </p:cNvSpPr>
            <p:nvPr/>
          </p:nvSpPr>
          <p:spPr bwMode="auto">
            <a:xfrm>
              <a:off x="2736" y="39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2" name="直接连接符 91150"/>
            <p:cNvSpPr>
              <a:spLocks noChangeShapeType="1"/>
            </p:cNvSpPr>
            <p:nvPr/>
          </p:nvSpPr>
          <p:spPr bwMode="auto">
            <a:xfrm>
              <a:off x="3264" y="39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3" name="矩形 91151"/>
            <p:cNvSpPr>
              <a:spLocks noChangeArrowheads="1"/>
            </p:cNvSpPr>
            <p:nvPr/>
          </p:nvSpPr>
          <p:spPr bwMode="auto">
            <a:xfrm>
              <a:off x="270" y="1170"/>
              <a:ext cx="124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  第</a:t>
              </a:r>
              <a:r>
                <a:rPr lang="en-US" altLang="zh-CN" sz="2800" b="1">
                  <a:latin typeface="Times New Roman" panose="02020603050405020304" pitchFamily="18" charset="0"/>
                </a:rPr>
                <a:t>0</a:t>
              </a:r>
              <a:r>
                <a:rPr lang="zh-CN" altLang="en-US" sz="2800" b="1">
                  <a:latin typeface="Times New Roman" panose="02020603050405020304" pitchFamily="18" charset="0"/>
                </a:rPr>
                <a:t>页</a:t>
              </a:r>
            </a:p>
          </p:txBody>
        </p:sp>
        <p:sp>
          <p:nvSpPr>
            <p:cNvPr id="114704" name="矩形 91152"/>
            <p:cNvSpPr>
              <a:spLocks noChangeArrowheads="1"/>
            </p:cNvSpPr>
            <p:nvPr/>
          </p:nvSpPr>
          <p:spPr bwMode="auto">
            <a:xfrm>
              <a:off x="1335" y="315"/>
              <a:ext cx="124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  第</a:t>
              </a:r>
              <a:r>
                <a:rPr lang="en-US" altLang="zh-CN" sz="2800" b="1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</a:rPr>
                <a:t>页</a:t>
              </a:r>
            </a:p>
          </p:txBody>
        </p:sp>
      </p:grpSp>
      <p:sp>
        <p:nvSpPr>
          <p:cNvPr id="11470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A40C49E1-DDCB-4839-B6FE-949ED9C90987}" type="slidenum">
              <a:rPr altLang="en-US" smtClean="0">
                <a:latin typeface="Arial" panose="020B0604020202020204" pitchFamily="34" charset="0"/>
              </a:rPr>
              <a:t>80</a:t>
            </a:fld>
            <a:endParaRPr lang="zh-CN" altLang="en-US"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914984" y="2924623"/>
            <a:ext cx="5113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914984" y="3355788"/>
            <a:ext cx="51130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标题 45057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/>
              <a:t>7.</a:t>
            </a:r>
            <a:r>
              <a:rPr lang="en-US" altLang="zh-CN"/>
              <a:t>5</a:t>
            </a:r>
            <a:r>
              <a:rPr lang="zh-CN" altLang="en-US"/>
              <a:t>  字符数组和字符串</a:t>
            </a:r>
          </a:p>
        </p:txBody>
      </p:sp>
      <p:sp>
        <p:nvSpPr>
          <p:cNvPr id="115714" name="文本占位符 45058"/>
          <p:cNvSpPr>
            <a:spLocks noGrp="1" noChangeArrowheads="1"/>
          </p:cNvSpPr>
          <p:nvPr>
            <p:ph idx="1"/>
          </p:nvPr>
        </p:nvSpPr>
        <p:spPr>
          <a:xfrm>
            <a:off x="179388" y="1196752"/>
            <a:ext cx="8866187" cy="5256584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类型为char的数组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存放字符数据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字符串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由零个或零个以上的字符组成的有限序列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----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用一维字符数组存放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末尾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加一个空字符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‘\0’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来构造字符串</a:t>
            </a:r>
            <a:r>
              <a:rPr lang="zh-CN" altLang="en-US" sz="3200" dirty="0"/>
              <a:t> 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字符串常量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如“</a:t>
            </a:r>
            <a:r>
              <a:rPr lang="en-US" altLang="zh-CN" dirty="0" err="1">
                <a:solidFill>
                  <a:schemeClr val="tx1"/>
                </a:solidFill>
                <a:latin typeface="黑体" panose="02010609060101010101" pitchFamily="49" charset="-122"/>
              </a:rPr>
              <a:t>hust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”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尾部隐含空字符‘\0’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%s 也会自动加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‘\0’作为结尾符 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字符串的长度 = 字符串的存储长度–1</a:t>
            </a:r>
            <a:endParaRPr lang="en-US" altLang="zh-CN" dirty="0">
              <a:solidFill>
                <a:schemeClr val="hlink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字符串数组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</a:rPr>
              <a:t>----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</a:rPr>
              <a:t>用二维字符数组存放</a:t>
            </a:r>
            <a:endParaRPr lang="zh-CN" altLang="en-US" dirty="0">
              <a:solidFill>
                <a:schemeClr val="hlink"/>
              </a:solidFill>
              <a:latin typeface="黑体" panose="02010609060101010101" pitchFamily="49" charset="-122"/>
            </a:endParaRPr>
          </a:p>
        </p:txBody>
      </p:sp>
      <p:sp>
        <p:nvSpPr>
          <p:cNvPr id="11571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8921204-B0D8-494E-8524-E56A595BC2B1}" type="slidenum">
              <a:rPr altLang="en-US" smtClean="0">
                <a:latin typeface="Arial" panose="020B0604020202020204" pitchFamily="34" charset="0"/>
              </a:rPr>
              <a:t>81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标题 46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字符数组的声明和使用</a:t>
            </a:r>
          </a:p>
        </p:txBody>
      </p:sp>
      <p:sp>
        <p:nvSpPr>
          <p:cNvPr id="116738" name="文本占位符 46082"/>
          <p:cNvSpPr>
            <a:spLocks noGrp="1" noChangeArrowheads="1"/>
          </p:cNvSpPr>
          <p:nvPr>
            <p:ph idx="1"/>
          </p:nvPr>
        </p:nvSpPr>
        <p:spPr>
          <a:xfrm>
            <a:off x="215106" y="988356"/>
            <a:ext cx="8713788" cy="3598582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字符数组的定义和使用与一维数组是一致的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char s[81];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i="1" dirty="0">
                <a:solidFill>
                  <a:schemeClr val="tx1"/>
                </a:solidFill>
                <a:latin typeface="黑体" panose="02010609060101010101" pitchFamily="49" charset="-122"/>
              </a:rPr>
              <a:t>s是字符型数组，可以放入81个字符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</a:rPr>
              <a:t>可以表示最多由80个字符组成的字符串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solidFill>
                  <a:schemeClr val="hlink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</a:rPr>
              <a:t>81</a:t>
            </a: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</a:rPr>
              <a:t>个为串尾符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</a:rPr>
              <a:t>‘\0’</a:t>
            </a:r>
            <a:endParaRPr lang="zh-CN" altLang="en-US" sz="2400" dirty="0">
              <a:solidFill>
                <a:schemeClr val="hlink"/>
              </a:soli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dirty="0"/>
              <a:t>   字符数组的最小长度=该字符串的长度+1</a:t>
            </a:r>
            <a:endParaRPr lang="zh-CN" altLang="en-US" sz="2800" i="1" dirty="0">
              <a:solidFill>
                <a:schemeClr val="hlink"/>
              </a:solidFill>
              <a:latin typeface="黑体" panose="02010609060101010101" pitchFamily="49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i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1674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8213FE83-7EEC-452A-9017-AEE89A3E4E5A}" type="slidenum">
              <a:rPr altLang="en-US" smtClean="0">
                <a:latin typeface="Arial" panose="020B0604020202020204" pitchFamily="34" charset="0"/>
              </a:rPr>
              <a:t>82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813" y="4725200"/>
            <a:ext cx="4076844" cy="14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char s1[ ]={'w','h','a'};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char s2[ ]="wha";</a:t>
            </a:r>
          </a:p>
        </p:txBody>
      </p:sp>
      <p:sp>
        <p:nvSpPr>
          <p:cNvPr id="3" name="矩形 2"/>
          <p:cNvSpPr/>
          <p:nvPr/>
        </p:nvSpPr>
        <p:spPr>
          <a:xfrm>
            <a:off x="4688646" y="4868878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sizeof(s1)</a:t>
            </a:r>
            <a:r>
              <a:rPr lang="en-US" altLang="zh-CN" dirty="0"/>
              <a:t>=</a:t>
            </a:r>
            <a:r>
              <a:rPr lang="zh-CN" altLang="en-US" dirty="0"/>
              <a:t>？</a:t>
            </a:r>
          </a:p>
        </p:txBody>
      </p:sp>
      <p:sp>
        <p:nvSpPr>
          <p:cNvPr id="7" name="矩形 6"/>
          <p:cNvSpPr/>
          <p:nvPr/>
        </p:nvSpPr>
        <p:spPr>
          <a:xfrm>
            <a:off x="4688646" y="5645216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sizeof(s</a:t>
            </a:r>
            <a:r>
              <a:rPr lang="en-US" altLang="zh-CN" dirty="0"/>
              <a:t>2</a:t>
            </a:r>
            <a:r>
              <a:rPr lang="zh-CN" altLang="en-US" dirty="0"/>
              <a:t>)</a:t>
            </a:r>
            <a:r>
              <a:rPr lang="en-US" altLang="zh-CN" dirty="0"/>
              <a:t>=</a:t>
            </a:r>
            <a:r>
              <a:rPr lang="zh-CN" altLang="en-US"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标题 48129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 sz="3600"/>
              <a:t>字符数组的初始化</a:t>
            </a:r>
          </a:p>
        </p:txBody>
      </p:sp>
      <p:sp>
        <p:nvSpPr>
          <p:cNvPr id="11878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65F6551-33E5-4944-8DCC-AD0765D6EC04}" type="slidenum">
              <a:rPr altLang="en-US" smtClean="0">
                <a:latin typeface="Arial" panose="020B0604020202020204" pitchFamily="34" charset="0"/>
              </a:rPr>
              <a:t>83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4505" y="1036955"/>
            <a:ext cx="61283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：通过初始化列表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逐个元素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1595120"/>
            <a:ext cx="81299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char s1[8]={ 'W' , 'u' , 'h' , 'a' , 'n' };  //s1</a:t>
            </a:r>
            <a:r>
              <a:rPr lang="zh-CN" altLang="en-US" sz="2400" b="1" dirty="0">
                <a:solidFill>
                  <a:srgbClr val="0066FF"/>
                </a:solidFill>
                <a:ea typeface="宋体" panose="02010600030101010101" pitchFamily="2" charset="-122"/>
              </a:rPr>
              <a:t>值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: “Wuhan”</a:t>
            </a:r>
          </a:p>
        </p:txBody>
      </p:sp>
      <p:sp>
        <p:nvSpPr>
          <p:cNvPr id="10" name="矩形 9"/>
          <p:cNvSpPr/>
          <p:nvPr/>
        </p:nvSpPr>
        <p:spPr>
          <a:xfrm>
            <a:off x="799700" y="3878898"/>
            <a:ext cx="53917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方法2：直接用一个字符串常量赋初值</a:t>
            </a:r>
          </a:p>
        </p:txBody>
      </p:sp>
      <p:sp>
        <p:nvSpPr>
          <p:cNvPr id="11" name="矩形 10"/>
          <p:cNvSpPr/>
          <p:nvPr/>
        </p:nvSpPr>
        <p:spPr>
          <a:xfrm>
            <a:off x="1002183" y="4477584"/>
            <a:ext cx="50761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char s2[8]="Wuhan"; //s2</a:t>
            </a:r>
            <a:r>
              <a:rPr lang="zh-CN" altLang="en-US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值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: “Wuhan”</a:t>
            </a:r>
          </a:p>
        </p:txBody>
      </p:sp>
      <p:sp>
        <p:nvSpPr>
          <p:cNvPr id="12" name="对话气泡: 圆角矩形 11"/>
          <p:cNvSpPr/>
          <p:nvPr/>
        </p:nvSpPr>
        <p:spPr>
          <a:xfrm>
            <a:off x="6304597" y="3714750"/>
            <a:ext cx="2531745" cy="782955"/>
          </a:xfrm>
          <a:prstGeom prst="wedgeRoundRectCallout">
            <a:avLst>
              <a:gd name="adj1" fmla="val -43704"/>
              <a:gd name="adj2" fmla="val 11982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zh-CN" sz="1800" b="1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末尾自动加 '\0 '字符，作为一个结束标志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5" y="2147570"/>
            <a:ext cx="7326630" cy="5759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37" y="5039758"/>
            <a:ext cx="7376160" cy="56578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003318" y="5664702"/>
            <a:ext cx="560957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char s3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[ ]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="Wuhan"; //s3</a:t>
            </a:r>
            <a:r>
              <a:rPr lang="zh-CN" altLang="en-US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值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  <a:sym typeface="+mn-ea"/>
              </a:rPr>
              <a:t>: “Wuhan”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29" y="6147596"/>
            <a:ext cx="5791835" cy="582930"/>
          </a:xfrm>
          <a:prstGeom prst="rect">
            <a:avLst/>
          </a:prstGeom>
        </p:spPr>
      </p:pic>
      <p:sp>
        <p:nvSpPr>
          <p:cNvPr id="18" name="对话气泡: 圆角矩形 16"/>
          <p:cNvSpPr/>
          <p:nvPr/>
        </p:nvSpPr>
        <p:spPr>
          <a:xfrm>
            <a:off x="6736864" y="5947571"/>
            <a:ext cx="2237740" cy="782955"/>
          </a:xfrm>
          <a:prstGeom prst="wedgeRoundRectCallout">
            <a:avLst>
              <a:gd name="adj1" fmla="val -39139"/>
              <a:gd name="adj2" fmla="val 5032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/>
            <a:r>
              <a:rPr lang="zh-CN" altLang="zh-CN" sz="1800" b="1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字符数组长度等于字符串的存储长度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13360" y="3878580"/>
            <a:ext cx="65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✔</a:t>
            </a:r>
          </a:p>
        </p:txBody>
      </p:sp>
      <p:sp>
        <p:nvSpPr>
          <p:cNvPr id="2" name="矩形 1"/>
          <p:cNvSpPr/>
          <p:nvPr/>
        </p:nvSpPr>
        <p:spPr>
          <a:xfrm>
            <a:off x="706755" y="2852420"/>
            <a:ext cx="7497445" cy="90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char s[ ]={ 'W' , 'u' , 'h' , 'a' , 'n' };  // s1</a:t>
            </a:r>
            <a:r>
              <a:rPr lang="zh-CN" altLang="en-US" sz="2400" b="1" dirty="0">
                <a:solidFill>
                  <a:srgbClr val="0066FF"/>
                </a:solidFill>
                <a:ea typeface="宋体" panose="02010600030101010101" pitchFamily="2" charset="-122"/>
              </a:rPr>
              <a:t>值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: “Wuhan”</a:t>
            </a:r>
          </a:p>
          <a:p>
            <a:pPr marL="0" indent="0" eaLnBrk="1" latinLnBrk="0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                                                        // </a:t>
            </a:r>
            <a:r>
              <a:rPr lang="zh-CN" altLang="en-US" sz="2400" b="1" dirty="0">
                <a:solidFill>
                  <a:srgbClr val="0066FF"/>
                </a:solidFill>
                <a:ea typeface="宋体" panose="02010600030101010101" pitchFamily="2" charset="-122"/>
              </a:rPr>
              <a:t>尾部无</a:t>
            </a:r>
            <a:r>
              <a:rPr lang="en-US" altLang="zh-CN" sz="2400" b="1" dirty="0">
                <a:solidFill>
                  <a:srgbClr val="0066FF"/>
                </a:solidFill>
                <a:ea typeface="宋体" panose="02010600030101010101" pitchFamily="2" charset="-122"/>
              </a:rPr>
              <a:t>’\0’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40" y="3295015"/>
            <a:ext cx="3995420" cy="49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 bldLvl="0" animBg="1"/>
      <p:bldP spid="16" grpId="0"/>
      <p:bldP spid="18" grpId="0" bldLvl="0" animBg="1"/>
      <p:bldP spid="1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标题 48129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 sz="3600"/>
              <a:t>字符数组的初始化</a:t>
            </a:r>
          </a:p>
        </p:txBody>
      </p:sp>
      <p:sp>
        <p:nvSpPr>
          <p:cNvPr id="119810" name="文本占位符 48130"/>
          <p:cNvSpPr>
            <a:spLocks noGrp="1" noChangeArrowheads="1"/>
          </p:cNvSpPr>
          <p:nvPr>
            <p:ph idx="1"/>
          </p:nvPr>
        </p:nvSpPr>
        <p:spPr>
          <a:xfrm>
            <a:off x="196850" y="3559176"/>
            <a:ext cx="6237288" cy="2913062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</a:rPr>
              <a:t>  char s[]=“Com</a:t>
            </a:r>
            <a:r>
              <a:rPr lang="en-US" altLang="zh-CN" dirty="0">
                <a:latin typeface="黑体" panose="02010609060101010101" pitchFamily="49" charset="-122"/>
              </a:rPr>
              <a:t>\0</a:t>
            </a:r>
            <a:r>
              <a:rPr lang="zh-CN" altLang="en-US" dirty="0">
                <a:latin typeface="黑体" panose="02010609060101010101" pitchFamily="49" charset="-122"/>
              </a:rPr>
              <a:t>puter”;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</a:rPr>
              <a:t>strlen</a:t>
            </a:r>
            <a:r>
              <a:rPr lang="en-US" altLang="zh-CN" dirty="0">
                <a:latin typeface="黑体" panose="02010609060101010101" pitchFamily="49" charset="-122"/>
              </a:rPr>
              <a:t>(s) =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?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zh-CN" dirty="0" err="1">
                <a:latin typeface="黑体" panose="02010609060101010101" pitchFamily="49" charset="-122"/>
              </a:rPr>
              <a:t>sizeof</a:t>
            </a:r>
            <a:r>
              <a:rPr lang="en-US" altLang="zh-CN" dirty="0">
                <a:latin typeface="黑体" panose="02010609060101010101" pitchFamily="49" charset="-122"/>
              </a:rPr>
              <a:t> s =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</a:rPr>
              <a:t>?</a:t>
            </a:r>
          </a:p>
        </p:txBody>
      </p:sp>
      <p:sp>
        <p:nvSpPr>
          <p:cNvPr id="119813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B89E9505-429C-4A2F-A755-904DF77E1373}" type="slidenum">
              <a:rPr altLang="en-US" smtClean="0">
                <a:latin typeface="Arial" panose="020B0604020202020204" pitchFamily="34" charset="0"/>
              </a:rPr>
              <a:t>84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427984" y="4365104"/>
            <a:ext cx="838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410522" y="5138216"/>
            <a:ext cx="8382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10</a:t>
            </a:r>
          </a:p>
        </p:txBody>
      </p:sp>
      <p:sp>
        <p:nvSpPr>
          <p:cNvPr id="7" name="矩形 6"/>
          <p:cNvSpPr/>
          <p:nvPr/>
        </p:nvSpPr>
        <p:spPr>
          <a:xfrm>
            <a:off x="646693" y="1200974"/>
            <a:ext cx="4076844" cy="147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char s1[ ]={'w','h','a'};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char s2[ ]="wha";</a:t>
            </a:r>
          </a:p>
        </p:txBody>
      </p:sp>
      <p:sp>
        <p:nvSpPr>
          <p:cNvPr id="8" name="矩形 7"/>
          <p:cNvSpPr/>
          <p:nvPr/>
        </p:nvSpPr>
        <p:spPr>
          <a:xfrm>
            <a:off x="4643516" y="1356717"/>
            <a:ext cx="2847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+mn-ea"/>
              </a:rPr>
              <a:t>sizeof(s1)=？</a:t>
            </a:r>
          </a:p>
        </p:txBody>
      </p:sp>
      <p:sp>
        <p:nvSpPr>
          <p:cNvPr id="9" name="矩形 8"/>
          <p:cNvSpPr/>
          <p:nvPr/>
        </p:nvSpPr>
        <p:spPr>
          <a:xfrm>
            <a:off x="4548901" y="2132420"/>
            <a:ext cx="284734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+mn-ea"/>
              </a:rPr>
              <a:t>sizeof(s2)=？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8" grpId="0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47105"/>
          <p:cNvSpPr>
            <a:spLocks noChangeArrowheads="1"/>
          </p:cNvSpPr>
          <p:nvPr/>
        </p:nvSpPr>
        <p:spPr bwMode="auto">
          <a:xfrm>
            <a:off x="395536" y="1196974"/>
            <a:ext cx="8677027" cy="525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381000" indent="-3810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38200" indent="-3810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/>
              <a:t>// </a:t>
            </a:r>
            <a:r>
              <a:rPr lang="zh-CN" altLang="en-US" sz="2800" b="1" dirty="0"/>
              <a:t>编程产生26个大写英文字母组成的字符串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stdio.h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int main(void)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char Capital[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27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</a:t>
            </a:r>
          </a:p>
          <a:p>
            <a:pPr lvl="1" eaLnBrk="1" latinLnBrk="0" hangingPunct="1">
              <a:lnSpc>
                <a:spcPct val="80000"/>
              </a:lnSpc>
              <a:spcBef>
                <a:spcPts val="18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for(int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=0;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&lt;26;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++) 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=‘A’+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;       </a:t>
            </a:r>
          </a:p>
          <a:p>
            <a:pPr lvl="1" eaLnBrk="1" latinLnBrk="0" hangingPunct="1">
              <a:lnSpc>
                <a:spcPct val="80000"/>
              </a:lnSpc>
              <a:spcBef>
                <a:spcPts val="18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Capital[26] =‘\0’; </a:t>
            </a:r>
            <a:r>
              <a:rPr lang="en-US" altLang="zh-CN" sz="2400" b="1" dirty="0">
                <a:latin typeface="Times New Roman" panose="02020603050405020304" pitchFamily="18" charset="0"/>
              </a:rPr>
              <a:t>/*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在末尾加 ‘</a:t>
            </a:r>
            <a:r>
              <a:rPr lang="en-US" altLang="zh-CN" sz="2000" b="1" dirty="0">
                <a:latin typeface="黑体" panose="02010609060101010101" pitchFamily="49" charset="-122"/>
              </a:rPr>
              <a:t>\0’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来构造字符串</a:t>
            </a:r>
            <a:r>
              <a:rPr lang="en-US" altLang="zh-CN" sz="2000" b="1" dirty="0">
                <a:latin typeface="黑体" panose="02010609060101010101" pitchFamily="49" charset="-122"/>
              </a:rPr>
              <a:t>*/</a:t>
            </a:r>
            <a:r>
              <a:rPr lang="en-US" altLang="zh-CN" sz="2000" b="1" dirty="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lvl="1" eaLnBrk="1" latinLnBrk="0" hangingPunct="1">
              <a:lnSpc>
                <a:spcPct val="80000"/>
              </a:lnSpc>
              <a:spcBef>
                <a:spcPts val="18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puts(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);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return 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117762" name="标题 47106"/>
          <p:cNvSpPr>
            <a:spLocks noGrp="1" noChangeArrowheads="1"/>
          </p:cNvSpPr>
          <p:nvPr>
            <p:ph type="title"/>
          </p:nvPr>
        </p:nvSpPr>
        <p:spPr>
          <a:xfrm>
            <a:off x="34925" y="312738"/>
            <a:ext cx="8766175" cy="525462"/>
          </a:xfrm>
        </p:spPr>
        <p:txBody>
          <a:bodyPr/>
          <a:lstStyle/>
          <a:p>
            <a:r>
              <a:rPr lang="zh-CN" altLang="en-US" sz="3600"/>
              <a:t>构造字符串 </a:t>
            </a:r>
          </a:p>
        </p:txBody>
      </p:sp>
      <p:sp>
        <p:nvSpPr>
          <p:cNvPr id="117765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FFF95CEC-9187-485A-9128-B54B21B8F874}" type="slidenum">
              <a:rPr altLang="en-US" smtClean="0">
                <a:latin typeface="Arial" panose="020B0604020202020204" pitchFamily="34" charset="0"/>
              </a:rPr>
              <a:t>85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49153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 sz="3600"/>
              <a:t>字符串处理函数 </a:t>
            </a:r>
          </a:p>
        </p:txBody>
      </p:sp>
      <p:sp>
        <p:nvSpPr>
          <p:cNvPr id="120834" name="文本占位符 49154"/>
          <p:cNvSpPr>
            <a:spLocks noGrp="1" noChangeArrowheads="1"/>
          </p:cNvSpPr>
          <p:nvPr>
            <p:ph idx="1"/>
          </p:nvPr>
        </p:nvSpPr>
        <p:spPr>
          <a:xfrm>
            <a:off x="323527" y="980728"/>
            <a:ext cx="7992889" cy="4835525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US" sz="2800" dirty="0"/>
              <a:t>串操作函数（&lt;string.h&gt;）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求字符串</a:t>
            </a:r>
            <a:r>
              <a:rPr lang="zh-CN" altLang="en-US" dirty="0">
                <a:solidFill>
                  <a:srgbClr val="3333FF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(strlen)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---- </a:t>
            </a:r>
            <a:r>
              <a:rPr lang="zh-CN" altLang="en-US" dirty="0">
                <a:solidFill>
                  <a:srgbClr val="FF0000"/>
                </a:solidFill>
              </a:rPr>
              <a:t>不计‘\0’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字符串的</a:t>
            </a:r>
            <a:r>
              <a:rPr lang="zh-CN" altLang="en-US" dirty="0">
                <a:solidFill>
                  <a:srgbClr val="3333FF"/>
                </a:solidFill>
              </a:rPr>
              <a:t>拷贝</a:t>
            </a:r>
            <a:r>
              <a:rPr lang="zh-CN" altLang="en-US" dirty="0">
                <a:solidFill>
                  <a:schemeClr val="tx1"/>
                </a:solidFill>
              </a:rPr>
              <a:t>(strcpy)               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字符串的</a:t>
            </a:r>
            <a:r>
              <a:rPr lang="zh-CN" altLang="en-US" dirty="0">
                <a:solidFill>
                  <a:srgbClr val="3333FF"/>
                </a:solidFill>
              </a:rPr>
              <a:t>比较</a:t>
            </a:r>
            <a:r>
              <a:rPr lang="zh-CN" altLang="en-US" dirty="0">
                <a:solidFill>
                  <a:schemeClr val="tx1"/>
                </a:solidFill>
              </a:rPr>
              <a:t>(strcmp)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字符串的</a:t>
            </a:r>
            <a:r>
              <a:rPr lang="zh-CN" altLang="en-US" dirty="0">
                <a:solidFill>
                  <a:srgbClr val="3333FF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(strcat)       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求字符串的</a:t>
            </a:r>
            <a:r>
              <a:rPr lang="zh-CN" altLang="en-US" dirty="0">
                <a:solidFill>
                  <a:srgbClr val="3333FF"/>
                </a:solidFill>
              </a:rPr>
              <a:t>子串</a:t>
            </a:r>
            <a:r>
              <a:rPr lang="zh-CN" altLang="en-US" dirty="0">
                <a:solidFill>
                  <a:schemeClr val="tx1"/>
                </a:solidFill>
              </a:rPr>
              <a:t>(strstr)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在字符串</a:t>
            </a:r>
            <a:r>
              <a:rPr lang="zh-CN" altLang="en-US" dirty="0">
                <a:solidFill>
                  <a:srgbClr val="3333FF"/>
                </a:solidFill>
              </a:rPr>
              <a:t>查找指定字符</a:t>
            </a:r>
            <a:r>
              <a:rPr lang="zh-CN" altLang="en-US" dirty="0">
                <a:solidFill>
                  <a:schemeClr val="tx1"/>
                </a:solidFill>
              </a:rPr>
              <a:t>(str</a:t>
            </a:r>
            <a:r>
              <a:rPr lang="en-US" altLang="zh-CN" dirty="0" err="1">
                <a:solidFill>
                  <a:schemeClr val="tx1"/>
                </a:solidFill>
              </a:rPr>
              <a:t>chr</a:t>
            </a:r>
            <a:r>
              <a:rPr lang="zh-CN" altLang="en-US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将字符串</a:t>
            </a:r>
            <a:r>
              <a:rPr lang="zh-CN" altLang="en-US" dirty="0">
                <a:solidFill>
                  <a:srgbClr val="3333FF"/>
                </a:solidFill>
              </a:rPr>
              <a:t>反转等函数</a:t>
            </a:r>
            <a:r>
              <a:rPr lang="zh-CN" altLang="en-US" dirty="0">
                <a:solidFill>
                  <a:schemeClr val="tx1"/>
                </a:solidFill>
              </a:rPr>
              <a:t>(strrev) </a:t>
            </a:r>
            <a:r>
              <a:rPr lang="en-US" altLang="zh-CN" dirty="0">
                <a:solidFill>
                  <a:srgbClr val="FF0000"/>
                </a:solidFill>
              </a:rPr>
              <a:t>----</a:t>
            </a:r>
            <a:r>
              <a:rPr lang="zh-CN" altLang="en-US" dirty="0">
                <a:solidFill>
                  <a:srgbClr val="FF0000"/>
                </a:solidFill>
              </a:rPr>
              <a:t>非标准</a:t>
            </a:r>
          </a:p>
        </p:txBody>
      </p:sp>
      <p:sp>
        <p:nvSpPr>
          <p:cNvPr id="120837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34888FD-5072-4ECA-B512-3A7D270F1AE7}" type="slidenum">
              <a:rPr altLang="en-US" smtClean="0">
                <a:latin typeface="Arial" panose="020B0604020202020204" pitchFamily="34" charset="0"/>
              </a:rPr>
              <a:t>86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5661646"/>
            <a:ext cx="828167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标题 50177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93037" cy="623887"/>
          </a:xfrm>
        </p:spPr>
        <p:txBody>
          <a:bodyPr/>
          <a:lstStyle/>
          <a:p>
            <a:r>
              <a:rPr lang="en-US" altLang="zh-CN" sz="3600" dirty="0"/>
              <a:t>1 </a:t>
            </a:r>
            <a:r>
              <a:rPr lang="zh-CN" altLang="en-US" sz="3600" dirty="0"/>
              <a:t>求字符串长度的函数 </a:t>
            </a:r>
          </a:p>
        </p:txBody>
      </p:sp>
      <p:sp>
        <p:nvSpPr>
          <p:cNvPr id="50179" name="矩形 50178"/>
          <p:cNvSpPr>
            <a:spLocks noChangeArrowheads="1"/>
          </p:cNvSpPr>
          <p:nvPr/>
        </p:nvSpPr>
        <p:spPr bwMode="auto">
          <a:xfrm>
            <a:off x="1089024" y="980728"/>
            <a:ext cx="765944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gets length of s 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mystrlen(char s[ 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int j=0;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while(s[j]!=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\0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j++;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return j;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char str[100];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gets(str);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/*  scanf("%s",str);   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printf(“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length of string is %d\n”,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mystrlen(str)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return 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186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97255C85-3D09-4A42-8152-D6E2FA31ED00}" type="slidenum">
              <a:rPr altLang="en-US" smtClean="0">
                <a:latin typeface="Arial" panose="020B0604020202020204" pitchFamily="34" charset="0"/>
              </a:rPr>
              <a:t>87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6612" y="2276872"/>
            <a:ext cx="3634740" cy="4603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等价于：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while(s[j])  </a:t>
            </a:r>
            <a:r>
              <a:rPr lang="en-US" altLang="zh-CN" sz="24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zh-CN" altLang="en-US" sz="2400" dirty="0">
                <a:solidFill>
                  <a:srgbClr val="33339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solidFill>
                <a:srgbClr val="33339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6612" y="3249519"/>
            <a:ext cx="3483646" cy="4603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NewRomanPS-BoldMT"/>
              </a:rPr>
              <a:t>等价吗？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while(s[</a:t>
            </a:r>
            <a:r>
              <a:rPr lang="en-US" altLang="zh-CN" sz="24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400" dirty="0">
                <a:solidFill>
                  <a:srgbClr val="33339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400" dirty="0">
              <a:solidFill>
                <a:srgbClr val="33339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/>
        </p:nvCxnSpPr>
        <p:spPr>
          <a:xfrm>
            <a:off x="4067944" y="2738537"/>
            <a:ext cx="2520491" cy="51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16016" y="3831431"/>
            <a:ext cx="38373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NewRomanPS-BoldMT"/>
              </a:rPr>
              <a:t>两者执行完后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solidFill>
                  <a:srgbClr val="FF0000"/>
                </a:solidFill>
                <a:latin typeface="TimesNewRomanPS-BoldMT"/>
              </a:rPr>
              <a:t>的值不一样</a:t>
            </a:r>
            <a:r>
              <a:rPr lang="en-US" altLang="zh-CN" sz="2400" b="1" dirty="0">
                <a:solidFill>
                  <a:srgbClr val="FF0000"/>
                </a:solidFill>
                <a:latin typeface="TimesNewRomanPS-BoldMT"/>
              </a:rPr>
              <a:t>!</a:t>
            </a:r>
            <a:endParaRPr lang="zh-CN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 noChangeArrowheads="1"/>
          </p:cNvSpPr>
          <p:nvPr>
            <p:ph type="title"/>
          </p:nvPr>
        </p:nvSpPr>
        <p:spPr>
          <a:xfrm>
            <a:off x="684213" y="117475"/>
            <a:ext cx="7793037" cy="730250"/>
          </a:xfrm>
        </p:spPr>
        <p:txBody>
          <a:bodyPr/>
          <a:lstStyle/>
          <a:p>
            <a:r>
              <a:rPr lang="en-US" altLang="zh-CN" sz="3600" dirty="0"/>
              <a:t>  2 </a:t>
            </a:r>
            <a:r>
              <a:rPr lang="zh-CN" altLang="en-US" sz="3600" dirty="0"/>
              <a:t>将字符串反转的函数 </a:t>
            </a:r>
          </a:p>
        </p:txBody>
      </p:sp>
      <p:grpSp>
        <p:nvGrpSpPr>
          <p:cNvPr id="51203" name="组合 51202"/>
          <p:cNvGrpSpPr/>
          <p:nvPr/>
        </p:nvGrpSpPr>
        <p:grpSpPr bwMode="auto">
          <a:xfrm>
            <a:off x="-321627" y="1900238"/>
            <a:ext cx="4895850" cy="547687"/>
            <a:chOff x="0" y="0"/>
            <a:chExt cx="7710" cy="861"/>
          </a:xfrm>
        </p:grpSpPr>
        <p:sp>
          <p:nvSpPr>
            <p:cNvPr id="122883" name="矩形 51203"/>
            <p:cNvSpPr>
              <a:spLocks noChangeArrowheads="1"/>
            </p:cNvSpPr>
            <p:nvPr/>
          </p:nvSpPr>
          <p:spPr bwMode="auto">
            <a:xfrm>
              <a:off x="1456" y="27"/>
              <a:ext cx="5023" cy="8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22884" name="直接连接符 51204"/>
            <p:cNvSpPr>
              <a:spLocks noChangeShapeType="1"/>
            </p:cNvSpPr>
            <p:nvPr/>
          </p:nvSpPr>
          <p:spPr bwMode="auto">
            <a:xfrm>
              <a:off x="1919" y="57"/>
              <a:ext cx="0" cy="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5" name="直接连接符 51205"/>
            <p:cNvSpPr>
              <a:spLocks noChangeShapeType="1"/>
            </p:cNvSpPr>
            <p:nvPr/>
          </p:nvSpPr>
          <p:spPr bwMode="auto">
            <a:xfrm>
              <a:off x="2492" y="57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直接连接符 51206"/>
            <p:cNvSpPr>
              <a:spLocks noChangeShapeType="1"/>
            </p:cNvSpPr>
            <p:nvPr/>
          </p:nvSpPr>
          <p:spPr bwMode="auto">
            <a:xfrm>
              <a:off x="5329" y="2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直接连接符 51207"/>
            <p:cNvSpPr>
              <a:spLocks noChangeShapeType="1"/>
            </p:cNvSpPr>
            <p:nvPr/>
          </p:nvSpPr>
          <p:spPr bwMode="auto">
            <a:xfrm>
              <a:off x="3172" y="37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矩形 51208"/>
            <p:cNvSpPr>
              <a:spLocks noChangeArrowheads="1"/>
            </p:cNvSpPr>
            <p:nvPr/>
          </p:nvSpPr>
          <p:spPr bwMode="auto">
            <a:xfrm>
              <a:off x="0" y="0"/>
              <a:ext cx="7711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   t:   c  h   i   n   a  \0     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2889" name="直接连接符 51209"/>
            <p:cNvSpPr>
              <a:spLocks noChangeShapeType="1"/>
            </p:cNvSpPr>
            <p:nvPr/>
          </p:nvSpPr>
          <p:spPr bwMode="auto">
            <a:xfrm>
              <a:off x="3853" y="22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直接连接符 51210"/>
            <p:cNvSpPr>
              <a:spLocks noChangeShapeType="1"/>
            </p:cNvSpPr>
            <p:nvPr/>
          </p:nvSpPr>
          <p:spPr bwMode="auto">
            <a:xfrm>
              <a:off x="4533" y="37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12" name="组合 51211"/>
          <p:cNvGrpSpPr/>
          <p:nvPr/>
        </p:nvGrpSpPr>
        <p:grpSpPr bwMode="auto">
          <a:xfrm>
            <a:off x="629285" y="2406650"/>
            <a:ext cx="487363" cy="949325"/>
            <a:chOff x="0" y="0"/>
            <a:chExt cx="768" cy="1497"/>
          </a:xfrm>
        </p:grpSpPr>
        <p:sp>
          <p:nvSpPr>
            <p:cNvPr id="122892" name="箭头 738"/>
            <p:cNvSpPr>
              <a:spLocks noChangeShapeType="1"/>
            </p:cNvSpPr>
            <p:nvPr/>
          </p:nvSpPr>
          <p:spPr bwMode="auto">
            <a:xfrm flipV="1">
              <a:off x="204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3" name="文本框 51213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i</a:t>
              </a:r>
            </a:p>
          </p:txBody>
        </p:sp>
      </p:grpSp>
      <p:grpSp>
        <p:nvGrpSpPr>
          <p:cNvPr id="51215" name="组合 51214"/>
          <p:cNvGrpSpPr/>
          <p:nvPr/>
        </p:nvGrpSpPr>
        <p:grpSpPr bwMode="auto">
          <a:xfrm>
            <a:off x="2213610" y="2406650"/>
            <a:ext cx="487363" cy="949325"/>
            <a:chOff x="0" y="0"/>
            <a:chExt cx="768" cy="1497"/>
          </a:xfrm>
        </p:grpSpPr>
        <p:sp>
          <p:nvSpPr>
            <p:cNvPr id="122895" name="箭头 738"/>
            <p:cNvSpPr>
              <a:spLocks noChangeShapeType="1"/>
            </p:cNvSpPr>
            <p:nvPr/>
          </p:nvSpPr>
          <p:spPr bwMode="auto">
            <a:xfrm flipV="1">
              <a:off x="225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6" name="文本框 51216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j</a:t>
              </a:r>
            </a:p>
          </p:txBody>
        </p:sp>
      </p:grpSp>
      <p:sp>
        <p:nvSpPr>
          <p:cNvPr id="51218" name="文本框 51217"/>
          <p:cNvSpPr txBox="1">
            <a:spLocks noChangeArrowheads="1"/>
          </p:cNvSpPr>
          <p:nvPr/>
        </p:nvSpPr>
        <p:spPr bwMode="auto">
          <a:xfrm>
            <a:off x="684848" y="1093973"/>
            <a:ext cx="331311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交换</a:t>
            </a:r>
            <a:r>
              <a:rPr lang="zh-CN" altLang="en-US" dirty="0"/>
              <a:t>t[i]与t[j]</a:t>
            </a:r>
          </a:p>
        </p:txBody>
      </p:sp>
      <p:grpSp>
        <p:nvGrpSpPr>
          <p:cNvPr id="51219" name="组合 51218"/>
          <p:cNvGrpSpPr/>
          <p:nvPr/>
        </p:nvGrpSpPr>
        <p:grpSpPr bwMode="auto">
          <a:xfrm>
            <a:off x="-313690" y="3284538"/>
            <a:ext cx="4887913" cy="546100"/>
            <a:chOff x="0" y="0"/>
            <a:chExt cx="7710" cy="859"/>
          </a:xfrm>
        </p:grpSpPr>
        <p:sp>
          <p:nvSpPr>
            <p:cNvPr id="122899" name="矩形 51219"/>
            <p:cNvSpPr>
              <a:spLocks noChangeArrowheads="1"/>
            </p:cNvSpPr>
            <p:nvPr/>
          </p:nvSpPr>
          <p:spPr bwMode="auto">
            <a:xfrm>
              <a:off x="1456" y="25"/>
              <a:ext cx="5023" cy="8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22900" name="直接连接符 51220"/>
            <p:cNvSpPr>
              <a:spLocks noChangeShapeType="1"/>
            </p:cNvSpPr>
            <p:nvPr/>
          </p:nvSpPr>
          <p:spPr bwMode="auto">
            <a:xfrm>
              <a:off x="1919" y="55"/>
              <a:ext cx="0" cy="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直接连接符 51221"/>
            <p:cNvSpPr>
              <a:spLocks noChangeShapeType="1"/>
            </p:cNvSpPr>
            <p:nvPr/>
          </p:nvSpPr>
          <p:spPr bwMode="auto">
            <a:xfrm>
              <a:off x="2492" y="5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2" name="直接连接符 51222"/>
            <p:cNvSpPr>
              <a:spLocks noChangeShapeType="1"/>
            </p:cNvSpPr>
            <p:nvPr/>
          </p:nvSpPr>
          <p:spPr bwMode="auto">
            <a:xfrm>
              <a:off x="5329" y="0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3" name="直接连接符 51223"/>
            <p:cNvSpPr>
              <a:spLocks noChangeShapeType="1"/>
            </p:cNvSpPr>
            <p:nvPr/>
          </p:nvSpPr>
          <p:spPr bwMode="auto">
            <a:xfrm>
              <a:off x="3172" y="3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4" name="矩形 51224"/>
            <p:cNvSpPr>
              <a:spLocks noChangeArrowheads="1"/>
            </p:cNvSpPr>
            <p:nvPr/>
          </p:nvSpPr>
          <p:spPr bwMode="auto">
            <a:xfrm>
              <a:off x="0" y="0"/>
              <a:ext cx="7711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   t:   </a:t>
              </a:r>
              <a:r>
                <a:rPr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h   i   n   </a:t>
              </a:r>
              <a:r>
                <a:rPr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c</a:t>
              </a: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\0       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2905" name="直接连接符 51225"/>
            <p:cNvSpPr>
              <a:spLocks noChangeShapeType="1"/>
            </p:cNvSpPr>
            <p:nvPr/>
          </p:nvSpPr>
          <p:spPr bwMode="auto">
            <a:xfrm>
              <a:off x="3853" y="20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6" name="直接连接符 51226"/>
            <p:cNvSpPr>
              <a:spLocks noChangeShapeType="1"/>
            </p:cNvSpPr>
            <p:nvPr/>
          </p:nvSpPr>
          <p:spPr bwMode="auto">
            <a:xfrm>
              <a:off x="4533" y="3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28" name="组合 51227"/>
          <p:cNvGrpSpPr/>
          <p:nvPr/>
        </p:nvGrpSpPr>
        <p:grpSpPr bwMode="auto">
          <a:xfrm>
            <a:off x="974090" y="3789363"/>
            <a:ext cx="487363" cy="950912"/>
            <a:chOff x="0" y="0"/>
            <a:chExt cx="768" cy="1497"/>
          </a:xfrm>
        </p:grpSpPr>
        <p:sp>
          <p:nvSpPr>
            <p:cNvPr id="122908" name="箭头 738"/>
            <p:cNvSpPr>
              <a:spLocks noChangeShapeType="1"/>
            </p:cNvSpPr>
            <p:nvPr/>
          </p:nvSpPr>
          <p:spPr bwMode="auto">
            <a:xfrm flipV="1">
              <a:off x="204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文本框 51229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i</a:t>
              </a:r>
            </a:p>
          </p:txBody>
        </p:sp>
      </p:grpSp>
      <p:grpSp>
        <p:nvGrpSpPr>
          <p:cNvPr id="51231" name="组合 51230"/>
          <p:cNvGrpSpPr/>
          <p:nvPr/>
        </p:nvGrpSpPr>
        <p:grpSpPr bwMode="auto">
          <a:xfrm>
            <a:off x="1773873" y="3789363"/>
            <a:ext cx="487362" cy="950912"/>
            <a:chOff x="0" y="0"/>
            <a:chExt cx="768" cy="1497"/>
          </a:xfrm>
        </p:grpSpPr>
        <p:sp>
          <p:nvSpPr>
            <p:cNvPr id="122911" name="箭头 738"/>
            <p:cNvSpPr>
              <a:spLocks noChangeShapeType="1"/>
            </p:cNvSpPr>
            <p:nvPr/>
          </p:nvSpPr>
          <p:spPr bwMode="auto">
            <a:xfrm flipV="1">
              <a:off x="225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2" name="文本框 51232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j</a:t>
              </a:r>
              <a:endParaRPr lang="zh-CN" altLang="en-US" sz="1800"/>
            </a:p>
          </p:txBody>
        </p:sp>
      </p:grpSp>
      <p:grpSp>
        <p:nvGrpSpPr>
          <p:cNvPr id="51234" name="组合 51233"/>
          <p:cNvGrpSpPr/>
          <p:nvPr/>
        </p:nvGrpSpPr>
        <p:grpSpPr bwMode="auto">
          <a:xfrm>
            <a:off x="-394652" y="4756150"/>
            <a:ext cx="4887912" cy="544513"/>
            <a:chOff x="0" y="0"/>
            <a:chExt cx="7710" cy="859"/>
          </a:xfrm>
        </p:grpSpPr>
        <p:sp>
          <p:nvSpPr>
            <p:cNvPr id="122914" name="矩形 51234"/>
            <p:cNvSpPr>
              <a:spLocks noChangeArrowheads="1"/>
            </p:cNvSpPr>
            <p:nvPr/>
          </p:nvSpPr>
          <p:spPr bwMode="auto">
            <a:xfrm>
              <a:off x="1456" y="25"/>
              <a:ext cx="5023" cy="8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22915" name="直接连接符 51235"/>
            <p:cNvSpPr>
              <a:spLocks noChangeShapeType="1"/>
            </p:cNvSpPr>
            <p:nvPr/>
          </p:nvSpPr>
          <p:spPr bwMode="auto">
            <a:xfrm>
              <a:off x="1919" y="55"/>
              <a:ext cx="0" cy="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6" name="直接连接符 51236"/>
            <p:cNvSpPr>
              <a:spLocks noChangeShapeType="1"/>
            </p:cNvSpPr>
            <p:nvPr/>
          </p:nvSpPr>
          <p:spPr bwMode="auto">
            <a:xfrm>
              <a:off x="2492" y="5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7" name="直接连接符 51237"/>
            <p:cNvSpPr>
              <a:spLocks noChangeShapeType="1"/>
            </p:cNvSpPr>
            <p:nvPr/>
          </p:nvSpPr>
          <p:spPr bwMode="auto">
            <a:xfrm>
              <a:off x="5329" y="0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8" name="直接连接符 51238"/>
            <p:cNvSpPr>
              <a:spLocks noChangeShapeType="1"/>
            </p:cNvSpPr>
            <p:nvPr/>
          </p:nvSpPr>
          <p:spPr bwMode="auto">
            <a:xfrm>
              <a:off x="3172" y="3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9" name="矩形 51239"/>
            <p:cNvSpPr>
              <a:spLocks noChangeArrowheads="1"/>
            </p:cNvSpPr>
            <p:nvPr/>
          </p:nvSpPr>
          <p:spPr bwMode="auto">
            <a:xfrm>
              <a:off x="0" y="0"/>
              <a:ext cx="7711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   t:   </a:t>
              </a:r>
              <a:r>
                <a:rPr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a</a:t>
              </a: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</a:t>
              </a:r>
              <a:r>
                <a:rPr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n</a:t>
              </a: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 i   </a:t>
              </a:r>
              <a:r>
                <a:rPr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h   c</a:t>
              </a:r>
              <a:r>
                <a:rPr lang="zh-CN" altLang="en-US" sz="2800">
                  <a:latin typeface="Times New Roman" panose="02020603050405020304" pitchFamily="18" charset="0"/>
                  <a:sym typeface="Wingdings" panose="05000000000000000000" pitchFamily="2" charset="2"/>
                </a:rPr>
                <a:t>  \0       </a:t>
              </a:r>
              <a:r>
                <a:rPr lang="zh-CN" altLang="en-US" sz="280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2920" name="直接连接符 51240"/>
            <p:cNvSpPr>
              <a:spLocks noChangeShapeType="1"/>
            </p:cNvSpPr>
            <p:nvPr/>
          </p:nvSpPr>
          <p:spPr bwMode="auto">
            <a:xfrm>
              <a:off x="3853" y="20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1" name="直接连接符 51241"/>
            <p:cNvSpPr>
              <a:spLocks noChangeShapeType="1"/>
            </p:cNvSpPr>
            <p:nvPr/>
          </p:nvSpPr>
          <p:spPr bwMode="auto">
            <a:xfrm>
              <a:off x="4533" y="35"/>
              <a:ext cx="0" cy="8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43" name="组合 51242"/>
          <p:cNvGrpSpPr/>
          <p:nvPr/>
        </p:nvGrpSpPr>
        <p:grpSpPr bwMode="auto">
          <a:xfrm>
            <a:off x="1205548" y="5286375"/>
            <a:ext cx="487362" cy="950913"/>
            <a:chOff x="0" y="0"/>
            <a:chExt cx="768" cy="1497"/>
          </a:xfrm>
        </p:grpSpPr>
        <p:sp>
          <p:nvSpPr>
            <p:cNvPr id="122923" name="箭头 738"/>
            <p:cNvSpPr>
              <a:spLocks noChangeShapeType="1"/>
            </p:cNvSpPr>
            <p:nvPr/>
          </p:nvSpPr>
          <p:spPr bwMode="auto">
            <a:xfrm flipV="1">
              <a:off x="204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文本框 51244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i</a:t>
              </a:r>
            </a:p>
          </p:txBody>
        </p:sp>
      </p:grpSp>
      <p:grpSp>
        <p:nvGrpSpPr>
          <p:cNvPr id="51246" name="组合 51245"/>
          <p:cNvGrpSpPr/>
          <p:nvPr/>
        </p:nvGrpSpPr>
        <p:grpSpPr bwMode="auto">
          <a:xfrm>
            <a:off x="1334135" y="5286375"/>
            <a:ext cx="487363" cy="950913"/>
            <a:chOff x="0" y="0"/>
            <a:chExt cx="768" cy="1497"/>
          </a:xfrm>
        </p:grpSpPr>
        <p:sp>
          <p:nvSpPr>
            <p:cNvPr id="122926" name="箭头 738"/>
            <p:cNvSpPr>
              <a:spLocks noChangeShapeType="1"/>
            </p:cNvSpPr>
            <p:nvPr/>
          </p:nvSpPr>
          <p:spPr bwMode="auto">
            <a:xfrm flipV="1">
              <a:off x="225" y="0"/>
              <a:ext cx="1" cy="79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文本框 51247"/>
            <p:cNvSpPr txBox="1">
              <a:spLocks noChangeArrowheads="1"/>
            </p:cNvSpPr>
            <p:nvPr/>
          </p:nvSpPr>
          <p:spPr bwMode="auto">
            <a:xfrm>
              <a:off x="0" y="681"/>
              <a:ext cx="769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/>
                <a:t>j</a:t>
              </a:r>
              <a:endParaRPr lang="zh-CN" altLang="en-US" sz="1800"/>
            </a:p>
          </p:txBody>
        </p:sp>
      </p:grpSp>
      <p:sp>
        <p:nvSpPr>
          <p:cNvPr id="51249" name="文本框 51248"/>
          <p:cNvSpPr txBox="1">
            <a:spLocks noChangeArrowheads="1"/>
          </p:cNvSpPr>
          <p:nvPr/>
        </p:nvSpPr>
        <p:spPr bwMode="auto">
          <a:xfrm>
            <a:off x="1917290" y="5516837"/>
            <a:ext cx="33131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i&gt;=j 结束循环</a:t>
            </a:r>
          </a:p>
        </p:txBody>
      </p:sp>
      <p:sp>
        <p:nvSpPr>
          <p:cNvPr id="51250" name="矩形 51249"/>
          <p:cNvSpPr>
            <a:spLocks noChangeArrowheads="1"/>
          </p:cNvSpPr>
          <p:nvPr/>
        </p:nvSpPr>
        <p:spPr bwMode="auto">
          <a:xfrm>
            <a:off x="4138930" y="1412240"/>
            <a:ext cx="4681855" cy="39604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lIns="18000" tIns="10800" rIns="18000" bIns="10800"/>
          <a:lstStyle>
            <a:lvl1pPr marL="609600" indent="-609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mystrrev(char s[])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 i, j;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/*前、后指示器*/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c;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for(i=0,j=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strlen(s)-1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;i&lt;j;i++,j--)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c=s[i]； s[i]=s[j]； s[j]=c;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3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DF21B25-DBD5-4BE2-B1B7-C34F8AC35207}" type="slidenum">
              <a:rPr altLang="en-US" smtClean="0">
                <a:latin typeface="Arial" panose="020B0604020202020204" pitchFamily="34" charset="0"/>
              </a:rPr>
              <a:t>88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9" grpId="0"/>
      <p:bldP spid="51249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52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  3 </a:t>
            </a:r>
            <a:r>
              <a:rPr lang="zh-CN" altLang="en-US" sz="3600" dirty="0"/>
              <a:t>字符串拷贝的函数</a:t>
            </a:r>
          </a:p>
        </p:txBody>
      </p:sp>
      <p:sp>
        <p:nvSpPr>
          <p:cNvPr id="52227" name="矩形 52226"/>
          <p:cNvSpPr>
            <a:spLocks noChangeArrowheads="1"/>
          </p:cNvSpPr>
          <p:nvPr/>
        </p:nvSpPr>
        <p:spPr bwMode="auto">
          <a:xfrm>
            <a:off x="323850" y="980222"/>
            <a:ext cx="849788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copies string </a:t>
            </a:r>
            <a:r>
              <a:rPr lang="zh-CN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to t </a:t>
            </a: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mystrcpy(char t[ ], char s[ 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int j=0;</a:t>
            </a:r>
          </a:p>
          <a:p>
            <a:pPr eaLnBrk="1" latinLnBrk="0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s[j] !=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\0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 eaLnBrk="1" latinLnBrk="0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t[j]=s[j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j++;  }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main(void)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str1[30],  str2[]= "there is a boat on the lake.";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mystrcpy(str1,str2)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puts(str1);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39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970395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68EF65D-CAFA-4946-8902-1D520866769D}" type="slidenum">
              <a:rPr altLang="en-US" smtClean="0">
                <a:latin typeface="Arial" panose="020B0604020202020204" pitchFamily="34" charset="0"/>
              </a:rPr>
              <a:t>89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15815" y="2957086"/>
            <a:ext cx="15601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对吗？</a:t>
            </a:r>
          </a:p>
        </p:txBody>
      </p:sp>
      <p:sp>
        <p:nvSpPr>
          <p:cNvPr id="4" name="矩形 3"/>
          <p:cNvSpPr/>
          <p:nvPr/>
        </p:nvSpPr>
        <p:spPr>
          <a:xfrm>
            <a:off x="3996060" y="5660281"/>
            <a:ext cx="46710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这种情况输出或许</a:t>
            </a:r>
            <a:r>
              <a:rPr 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没问题！</a:t>
            </a:r>
          </a:p>
        </p:txBody>
      </p:sp>
      <p:sp>
        <p:nvSpPr>
          <p:cNvPr id="11" name="矩形 10"/>
          <p:cNvSpPr/>
          <p:nvPr/>
        </p:nvSpPr>
        <p:spPr>
          <a:xfrm>
            <a:off x="3275965" y="3355975"/>
            <a:ext cx="3444875" cy="4603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NewRomanPS-BoldMT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等价于：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t[j] = s[</a:t>
            </a:r>
            <a:r>
              <a:rPr lang="en-US" altLang="zh-CN" sz="24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j++]</a:t>
            </a:r>
            <a:r>
              <a:rPr lang="zh-CN" altLang="en-US" sz="2400" dirty="0">
                <a:solidFill>
                  <a:srgbClr val="33339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33339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965" y="2780030"/>
            <a:ext cx="3218815" cy="4603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imesNewRomanPS-BoldMT"/>
              </a:rPr>
              <a:t>// </a:t>
            </a:r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等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价于：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 s[j] )</a:t>
            </a:r>
            <a:endParaRPr lang="en-US" altLang="zh-CN" sz="2400" dirty="0">
              <a:solidFill>
                <a:srgbClr val="33339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23445" y="1916321"/>
            <a:ext cx="6216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目的字串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t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存储空间必须大于源字串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s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长度！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1" grpId="0" animBg="1"/>
      <p:bldP spid="11" grpId="1" animBg="1"/>
      <p:bldP spid="5" grpId="0" animBg="1"/>
      <p:bldP spid="5" grpId="1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8433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7793037" cy="7683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600" dirty="0"/>
              <a:t>一维数组使用要点</a:t>
            </a:r>
          </a:p>
        </p:txBody>
      </p:sp>
      <p:sp>
        <p:nvSpPr>
          <p:cNvPr id="18435" name="文本框 18434"/>
          <p:cNvSpPr txBox="1">
            <a:spLocks noChangeArrowheads="1"/>
          </p:cNvSpPr>
          <p:nvPr/>
        </p:nvSpPr>
        <p:spPr bwMode="auto">
          <a:xfrm>
            <a:off x="557460" y="1798637"/>
            <a:ext cx="3124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int  a[4],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for(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i&lt;=</a:t>
            </a:r>
            <a:r>
              <a:rPr lang="en-US" altLang="zh-CN" sz="2800" b="1" dirty="0">
                <a:latin typeface="Times New Roman" panose="02020603050405020304" pitchFamily="18" charset="0"/>
              </a:rPr>
              <a:t>4;i++)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a[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]=i+1;</a:t>
            </a:r>
          </a:p>
        </p:txBody>
      </p:sp>
      <p:sp>
        <p:nvSpPr>
          <p:cNvPr id="18436" name="文本框 18435"/>
          <p:cNvSpPr txBox="1">
            <a:spLocks noChangeArrowheads="1"/>
          </p:cNvSpPr>
          <p:nvPr/>
        </p:nvSpPr>
        <p:spPr bwMode="auto">
          <a:xfrm>
            <a:off x="3993071" y="2285549"/>
            <a:ext cx="1752600" cy="56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a[4]=5;</a:t>
            </a:r>
          </a:p>
        </p:txBody>
      </p:sp>
      <p:grpSp>
        <p:nvGrpSpPr>
          <p:cNvPr id="18437" name="组合 18436"/>
          <p:cNvGrpSpPr/>
          <p:nvPr/>
        </p:nvGrpSpPr>
        <p:grpSpPr bwMode="auto">
          <a:xfrm>
            <a:off x="5932487" y="1803549"/>
            <a:ext cx="2527302" cy="4649787"/>
            <a:chOff x="-66" y="0"/>
            <a:chExt cx="1592" cy="2929"/>
          </a:xfrm>
        </p:grpSpPr>
        <p:sp>
          <p:nvSpPr>
            <p:cNvPr id="79877" name="矩形 18437"/>
            <p:cNvSpPr>
              <a:spLocks noChangeArrowheads="1"/>
            </p:cNvSpPr>
            <p:nvPr/>
          </p:nvSpPr>
          <p:spPr bwMode="auto">
            <a:xfrm>
              <a:off x="1098" y="570"/>
              <a:ext cx="428" cy="98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</a:rPr>
                <a:t>a[0]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a[1]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a[2]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</a:rPr>
                <a:t>a[3]</a:t>
              </a:r>
            </a:p>
          </p:txBody>
        </p:sp>
        <p:sp>
          <p:nvSpPr>
            <p:cNvPr id="79878" name="矩形 18438"/>
            <p:cNvSpPr>
              <a:spLocks noChangeArrowheads="1"/>
            </p:cNvSpPr>
            <p:nvPr/>
          </p:nvSpPr>
          <p:spPr bwMode="auto">
            <a:xfrm>
              <a:off x="530" y="13"/>
              <a:ext cx="528" cy="291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eaLnBrk="0" hangingPunct="0"/>
              <a:endParaRPr lang="zh-CN" altLang="en-US" sz="2000"/>
            </a:p>
          </p:txBody>
        </p:sp>
        <p:sp>
          <p:nvSpPr>
            <p:cNvPr id="79879" name="直接连接符 18439"/>
            <p:cNvSpPr>
              <a:spLocks noChangeShapeType="1"/>
            </p:cNvSpPr>
            <p:nvPr/>
          </p:nvSpPr>
          <p:spPr bwMode="auto">
            <a:xfrm flipH="1">
              <a:off x="530" y="105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0" name="直接连接符 18440"/>
            <p:cNvSpPr>
              <a:spLocks noChangeShapeType="1"/>
            </p:cNvSpPr>
            <p:nvPr/>
          </p:nvSpPr>
          <p:spPr bwMode="auto">
            <a:xfrm flipH="1">
              <a:off x="530" y="1585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1" name="直接连接符 18441"/>
            <p:cNvSpPr>
              <a:spLocks noChangeShapeType="1"/>
            </p:cNvSpPr>
            <p:nvPr/>
          </p:nvSpPr>
          <p:spPr bwMode="auto">
            <a:xfrm flipH="1">
              <a:off x="530" y="1873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2" name="左大括号 18442"/>
            <p:cNvSpPr/>
            <p:nvPr/>
          </p:nvSpPr>
          <p:spPr bwMode="auto">
            <a:xfrm>
              <a:off x="347" y="655"/>
              <a:ext cx="162" cy="913"/>
            </a:xfrm>
            <a:prstGeom prst="leftBrace">
              <a:avLst>
                <a:gd name="adj1" fmla="val 60466"/>
                <a:gd name="adj2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eaLnBrk="0" hangingPunct="0"/>
              <a:endParaRPr lang="zh-CN" altLang="en-US" sz="2000"/>
            </a:p>
          </p:txBody>
        </p:sp>
        <p:sp>
          <p:nvSpPr>
            <p:cNvPr id="79883" name="矩形 18443"/>
            <p:cNvSpPr>
              <a:spLocks noChangeArrowheads="1"/>
            </p:cNvSpPr>
            <p:nvPr/>
          </p:nvSpPr>
          <p:spPr bwMode="auto">
            <a:xfrm>
              <a:off x="-66" y="972"/>
              <a:ext cx="386" cy="31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16B</a:t>
              </a:r>
            </a:p>
          </p:txBody>
        </p:sp>
        <p:sp>
          <p:nvSpPr>
            <p:cNvPr id="79884" name="直接连接符 18444"/>
            <p:cNvSpPr>
              <a:spLocks noChangeShapeType="1"/>
            </p:cNvSpPr>
            <p:nvPr/>
          </p:nvSpPr>
          <p:spPr bwMode="auto">
            <a:xfrm flipH="1">
              <a:off x="521" y="1308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5" name="矩形 18445"/>
            <p:cNvSpPr>
              <a:spLocks noChangeArrowheads="1"/>
            </p:cNvSpPr>
            <p:nvPr/>
          </p:nvSpPr>
          <p:spPr bwMode="auto">
            <a:xfrm>
              <a:off x="713" y="2365"/>
              <a:ext cx="157" cy="41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9886" name="矩形 18446"/>
            <p:cNvSpPr>
              <a:spLocks noChangeArrowheads="1"/>
            </p:cNvSpPr>
            <p:nvPr/>
          </p:nvSpPr>
          <p:spPr bwMode="auto">
            <a:xfrm>
              <a:off x="685" y="0"/>
              <a:ext cx="157" cy="41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9887" name="直接连接符 18447"/>
            <p:cNvSpPr>
              <a:spLocks noChangeShapeType="1"/>
            </p:cNvSpPr>
            <p:nvPr/>
          </p:nvSpPr>
          <p:spPr bwMode="auto">
            <a:xfrm flipH="1">
              <a:off x="521" y="2124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8" name="直接连接符 18448"/>
            <p:cNvSpPr>
              <a:spLocks noChangeShapeType="1"/>
            </p:cNvSpPr>
            <p:nvPr/>
          </p:nvSpPr>
          <p:spPr bwMode="auto">
            <a:xfrm flipH="1">
              <a:off x="521" y="2364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89" name="直接连接符 18449"/>
            <p:cNvSpPr>
              <a:spLocks noChangeShapeType="1"/>
            </p:cNvSpPr>
            <p:nvPr/>
          </p:nvSpPr>
          <p:spPr bwMode="auto">
            <a:xfrm flipH="1">
              <a:off x="530" y="828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9890" name="直接连接符 18450"/>
            <p:cNvSpPr>
              <a:spLocks noChangeShapeType="1"/>
            </p:cNvSpPr>
            <p:nvPr/>
          </p:nvSpPr>
          <p:spPr bwMode="auto">
            <a:xfrm flipH="1">
              <a:off x="521" y="637"/>
              <a:ext cx="5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8452" name="文本框 18451"/>
          <p:cNvSpPr txBox="1">
            <a:spLocks noChangeArrowheads="1"/>
          </p:cNvSpPr>
          <p:nvPr/>
        </p:nvSpPr>
        <p:spPr bwMode="auto">
          <a:xfrm>
            <a:off x="7082358" y="4331089"/>
            <a:ext cx="5334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3" name="文本框 18452"/>
          <p:cNvSpPr txBox="1">
            <a:spLocks noChangeArrowheads="1"/>
          </p:cNvSpPr>
          <p:nvPr/>
        </p:nvSpPr>
        <p:spPr bwMode="auto">
          <a:xfrm>
            <a:off x="7092950" y="3902546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8454" name="文本框 18453"/>
          <p:cNvSpPr txBox="1">
            <a:spLocks noChangeArrowheads="1"/>
          </p:cNvSpPr>
          <p:nvPr/>
        </p:nvSpPr>
        <p:spPr bwMode="auto">
          <a:xfrm>
            <a:off x="7083934" y="3437717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>
                <a:latin typeface="Times New Roman" panose="02020603050405020304" pitchFamily="18" charset="0"/>
              </a:rPr>
              <a:t>3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8455" name="文本框 18454"/>
          <p:cNvSpPr txBox="1">
            <a:spLocks noChangeArrowheads="1"/>
          </p:cNvSpPr>
          <p:nvPr/>
        </p:nvSpPr>
        <p:spPr bwMode="auto">
          <a:xfrm>
            <a:off x="7069647" y="3063068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>
                <a:latin typeface="Times New Roman" panose="02020603050405020304" pitchFamily="18" charset="0"/>
              </a:rPr>
              <a:t>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8456" name="文本框 18455"/>
          <p:cNvSpPr txBox="1">
            <a:spLocks noChangeArrowheads="1"/>
          </p:cNvSpPr>
          <p:nvPr/>
        </p:nvSpPr>
        <p:spPr bwMode="auto">
          <a:xfrm>
            <a:off x="7069647" y="2743467"/>
            <a:ext cx="381000" cy="43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18457" name="文本框 18456"/>
          <p:cNvSpPr txBox="1">
            <a:spLocks noChangeArrowheads="1"/>
          </p:cNvSpPr>
          <p:nvPr/>
        </p:nvSpPr>
        <p:spPr bwMode="auto">
          <a:xfrm>
            <a:off x="439738" y="3773215"/>
            <a:ext cx="5334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下标越界，破坏数组以外的其它变量的值，可能造成严重后果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58" name="文本框 18457"/>
          <p:cNvSpPr txBox="1">
            <a:spLocks noChangeArrowheads="1"/>
          </p:cNvSpPr>
          <p:nvPr/>
        </p:nvSpPr>
        <p:spPr bwMode="auto">
          <a:xfrm>
            <a:off x="858960" y="4822973"/>
            <a:ext cx="3124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int  a[4],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for(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=0;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i&lt;</a:t>
            </a:r>
            <a:r>
              <a:rPr lang="en-US" altLang="zh-CN" sz="2800" b="1" dirty="0">
                <a:latin typeface="Times New Roman" panose="02020603050405020304" pitchFamily="18" charset="0"/>
              </a:rPr>
              <a:t>4;i++)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a[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</a:rPr>
              <a:t>]=i+1;</a:t>
            </a:r>
          </a:p>
        </p:txBody>
      </p:sp>
      <p:sp>
        <p:nvSpPr>
          <p:cNvPr id="18459" name="矩形 18458"/>
          <p:cNvSpPr>
            <a:spLocks noChangeArrowheads="1"/>
          </p:cNvSpPr>
          <p:nvPr/>
        </p:nvSpPr>
        <p:spPr bwMode="auto">
          <a:xfrm>
            <a:off x="3739958" y="3097089"/>
            <a:ext cx="1627369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下标越界</a:t>
            </a:r>
          </a:p>
        </p:txBody>
      </p:sp>
      <p:sp>
        <p:nvSpPr>
          <p:cNvPr id="18460" name="直接连接符 18459"/>
          <p:cNvSpPr>
            <a:spLocks noChangeShapeType="1"/>
          </p:cNvSpPr>
          <p:nvPr/>
        </p:nvSpPr>
        <p:spPr bwMode="auto">
          <a:xfrm flipV="1">
            <a:off x="4499992" y="2813199"/>
            <a:ext cx="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90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CA3ED037-76D4-48F3-B439-13B9D7F82AB1}" type="slidenum">
              <a:rPr altLang="en-US" sz="2000" smtClean="0">
                <a:latin typeface="Arial" panose="020B0604020202020204" pitchFamily="34" charset="0"/>
              </a:rPr>
              <a:t>9</a:t>
            </a:fld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970" y="1135538"/>
            <a:ext cx="7286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下标从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开始，且值不要超过数组的范围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50780" y="2851349"/>
            <a:ext cx="625476" cy="15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290555" y="2401724"/>
            <a:ext cx="391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52" grpId="0"/>
      <p:bldP spid="18453" grpId="0"/>
      <p:bldP spid="18454" grpId="0"/>
      <p:bldP spid="18455" grpId="0"/>
      <p:bldP spid="18456" grpId="0"/>
      <p:bldP spid="18457" grpId="0"/>
      <p:bldP spid="18458" grpId="0"/>
      <p:bldP spid="18459" grpId="0"/>
      <p:bldP spid="3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52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  3 </a:t>
            </a:r>
            <a:r>
              <a:rPr lang="zh-CN" altLang="en-US" sz="3600" dirty="0"/>
              <a:t>字符串拷贝的函数</a:t>
            </a:r>
          </a:p>
        </p:txBody>
      </p:sp>
      <p:sp>
        <p:nvSpPr>
          <p:cNvPr id="52227" name="矩形 52226"/>
          <p:cNvSpPr>
            <a:spLocks noChangeArrowheads="1"/>
          </p:cNvSpPr>
          <p:nvPr/>
        </p:nvSpPr>
        <p:spPr bwMode="auto">
          <a:xfrm>
            <a:off x="323850" y="908467"/>
            <a:ext cx="849788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copies string </a:t>
            </a:r>
            <a:r>
              <a:rPr lang="zh-CN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to t</a:t>
            </a: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mystrcpy(char t[ ], char s[ 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int j=0;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 s[j] 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\0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 eaLnBrk="1" latinLnBrk="0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t[j]=s[j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}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main(void)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char str1[30]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"there",  str2[]= "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is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mystrcpy(str1,str2)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puts(str1);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39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42150" y="631539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68EF65D-CAFA-4946-8902-1D520866769D}" type="slidenum">
              <a:rPr altLang="en-US" smtClean="0">
                <a:latin typeface="Arial" panose="020B0604020202020204" pitchFamily="34" charset="0"/>
              </a:rPr>
              <a:t>90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584" y="3428494"/>
            <a:ext cx="1656080" cy="431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[j]='\0';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7584" y="3859659"/>
            <a:ext cx="116392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10960" y="3356739"/>
            <a:ext cx="65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16" y="5444840"/>
            <a:ext cx="1449866" cy="6752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36905" y="2996456"/>
            <a:ext cx="40671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结束符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’\0’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未被拷贝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!!!</a:t>
            </a:r>
          </a:p>
        </p:txBody>
      </p:sp>
      <p:sp>
        <p:nvSpPr>
          <p:cNvPr id="9" name="矩形 8"/>
          <p:cNvSpPr/>
          <p:nvPr/>
        </p:nvSpPr>
        <p:spPr>
          <a:xfrm>
            <a:off x="2555880" y="4148346"/>
            <a:ext cx="64585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当目的字串有内容且长度大于源字串时</a:t>
            </a:r>
            <a:endParaRPr 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5445125"/>
            <a:ext cx="553085" cy="7099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04220" y="6117719"/>
            <a:ext cx="656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75555" y="6021070"/>
            <a:ext cx="432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✘</a:t>
            </a:r>
          </a:p>
        </p:txBody>
      </p:sp>
      <p:sp>
        <p:nvSpPr>
          <p:cNvPr id="12" name="矩形 11"/>
          <p:cNvSpPr/>
          <p:nvPr/>
        </p:nvSpPr>
        <p:spPr>
          <a:xfrm>
            <a:off x="2123445" y="1844566"/>
            <a:ext cx="62166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目的字串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t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存储空间必须大于源字串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s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长度！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5" grpId="1"/>
      <p:bldP spid="9" grpId="0"/>
      <p:bldP spid="11" grpId="0"/>
      <p:bldP spid="2" grpId="0"/>
      <p:bldP spid="2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标题 522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  3 </a:t>
            </a:r>
            <a:r>
              <a:rPr lang="zh-CN" altLang="en-US" sz="3600" dirty="0"/>
              <a:t>字符串拷贝的函数</a:t>
            </a:r>
          </a:p>
        </p:txBody>
      </p:sp>
      <p:sp>
        <p:nvSpPr>
          <p:cNvPr id="52227" name="矩形 52226"/>
          <p:cNvSpPr>
            <a:spLocks noChangeArrowheads="1"/>
          </p:cNvSpPr>
          <p:nvPr/>
        </p:nvSpPr>
        <p:spPr bwMode="auto">
          <a:xfrm>
            <a:off x="323850" y="979805"/>
            <a:ext cx="8497888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copies string </a:t>
            </a:r>
            <a:r>
              <a:rPr lang="zh-CN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to t </a:t>
            </a:r>
            <a:r>
              <a:rPr lang="zh-CN" altLang="en-US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*/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mystrcpy(char t[ ], char s[ 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int j=0;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while( s[j] 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‘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\0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latinLnBrk="0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	t[j]=s[j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[j]='\0';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char str1[30],  str2[]= "there is a boat on the lake.";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mystrcpy(str1,str2)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puts(str1);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return 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23910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42150" y="6315393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668EF65D-CAFA-4946-8902-1D520866769D}" type="slidenum">
              <a:rPr altLang="en-US" smtClean="0">
                <a:latin typeface="Arial" panose="020B0604020202020204" pitchFamily="34" charset="0"/>
              </a:rPr>
              <a:t>91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24300" y="3932555"/>
            <a:ext cx="4526915" cy="82994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或</a:t>
            </a:r>
            <a:r>
              <a:rPr lang="en-US" altLang="zh-CN" sz="2400" b="1" dirty="0">
                <a:solidFill>
                  <a:srgbClr val="00B050"/>
                </a:solidFill>
                <a:latin typeface="TimesNewRomanPS-BoldMT"/>
              </a:rPr>
              <a:t>           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(t[j]=s[j])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zh-CN" altLang="en-US" sz="2400" dirty="0">
                <a:solidFill>
                  <a:srgbClr val="33339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while(t[j]=s[j++]) ;</a:t>
            </a:r>
            <a:endParaRPr lang="en-US" altLang="zh-CN" sz="2400" dirty="0">
              <a:solidFill>
                <a:srgbClr val="33339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5835" y="1916321"/>
            <a:ext cx="70535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目的字串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t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存储空间必须大于源字串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s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长度！</a:t>
            </a:r>
            <a:endParaRPr lang="zh-CN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4300" y="2780665"/>
            <a:ext cx="4527550" cy="90360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B050"/>
                </a:solidFill>
                <a:latin typeface="TimesNewRomanPS-BoldMT"/>
                <a:sym typeface="+mn-ea"/>
              </a:rPr>
              <a:t>等价于：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while(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t[j]=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s[j]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‘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\0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’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j++;</a:t>
            </a:r>
            <a:endParaRPr lang="en-US" altLang="zh-CN" sz="2400" b="1" dirty="0">
              <a:solidFill>
                <a:srgbClr val="33339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5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标题 54273"/>
          <p:cNvSpPr>
            <a:spLocks noGrp="1" noChangeArrowheads="1"/>
          </p:cNvSpPr>
          <p:nvPr>
            <p:ph type="title"/>
          </p:nvPr>
        </p:nvSpPr>
        <p:spPr>
          <a:xfrm>
            <a:off x="682625" y="115888"/>
            <a:ext cx="7793038" cy="731837"/>
          </a:xfrm>
        </p:spPr>
        <p:txBody>
          <a:bodyPr/>
          <a:lstStyle/>
          <a:p>
            <a:r>
              <a:rPr lang="en-US" altLang="zh-CN" sz="3600" dirty="0"/>
              <a:t> 4 </a:t>
            </a:r>
            <a:r>
              <a:rPr lang="zh-CN" altLang="en-US" sz="3600" dirty="0"/>
              <a:t>两个字符串比较函数 </a:t>
            </a:r>
          </a:p>
        </p:txBody>
      </p:sp>
      <p:sp>
        <p:nvSpPr>
          <p:cNvPr id="54275" name="矩形 54274"/>
          <p:cNvSpPr>
            <a:spLocks noChangeArrowheads="1"/>
          </p:cNvSpPr>
          <p:nvPr/>
        </p:nvSpPr>
        <p:spPr bwMode="auto">
          <a:xfrm>
            <a:off x="107950" y="1557338"/>
            <a:ext cx="43211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u="sng" dirty="0">
                <a:solidFill>
                  <a:schemeClr val="hlink"/>
                </a:solidFill>
                <a:ea typeface="黑体" panose="02010609060101010101" pitchFamily="49" charset="-122"/>
              </a:rPr>
              <a:t>比较规则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      从两个字符串的</a:t>
            </a:r>
            <a:r>
              <a:rPr lang="zh-CN" altLang="en-US" sz="2400" b="1" dirty="0">
                <a:ea typeface="黑体" panose="02010609060101010101" pitchFamily="49" charset="-122"/>
              </a:rPr>
              <a:t>第一个字符起开始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按照字符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ASCII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</a:rPr>
              <a:t>码值的大小进行比较</a:t>
            </a: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4276" name="矩形 54275"/>
          <p:cNvSpPr>
            <a:spLocks noChangeArrowheads="1"/>
          </p:cNvSpPr>
          <p:nvPr/>
        </p:nvSpPr>
        <p:spPr bwMode="auto">
          <a:xfrm>
            <a:off x="4643438" y="1412875"/>
            <a:ext cx="4249737" cy="460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 compares t to 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return a value: =0  if s</a:t>
            </a:r>
            <a:r>
              <a:rPr lang="en-US" altLang="zh-CN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&gt;0 if s&gt;t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&lt;0 if s&lt;t   */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mystrcmp(char s[],char t[])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int j=0;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while(s[j]==t[j] &amp;&amp;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s[j]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 '\0' 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j++;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return</a:t>
            </a:r>
            <a:r>
              <a:rPr lang="zh-CN" alt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pic>
        <p:nvPicPr>
          <p:cNvPr id="125956" name="内容占位符 54276" descr="20120726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3573780"/>
            <a:ext cx="3835400" cy="1587500"/>
          </a:xfrm>
        </p:spPr>
      </p:pic>
      <p:sp>
        <p:nvSpPr>
          <p:cNvPr id="12595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F307AA53-209D-4B58-9044-130B03767C1E}" type="slidenum">
              <a:rPr altLang="en-US" smtClean="0">
                <a:latin typeface="Arial" panose="020B0604020202020204" pitchFamily="34" charset="0"/>
              </a:rPr>
              <a:t>92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25" y="5134828"/>
            <a:ext cx="28403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s==t,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s&gt;t,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&gt;0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s&lt;t,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&lt;0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5652120" y="5066020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s[j]-t[j]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42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uiExpand="1" build="p" animBg="1"/>
      <p:bldP spid="7" grpId="0"/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标题 55297"/>
          <p:cNvSpPr>
            <a:spLocks noGrp="1" noChangeArrowheads="1"/>
          </p:cNvSpPr>
          <p:nvPr>
            <p:ph type="title"/>
          </p:nvPr>
        </p:nvSpPr>
        <p:spPr>
          <a:xfrm>
            <a:off x="684213" y="153988"/>
            <a:ext cx="7793037" cy="731837"/>
          </a:xfrm>
        </p:spPr>
        <p:txBody>
          <a:bodyPr/>
          <a:lstStyle/>
          <a:p>
            <a:r>
              <a:rPr lang="zh-CN" altLang="en-US" sz="3600"/>
              <a:t>例  验证密码</a:t>
            </a:r>
          </a:p>
        </p:txBody>
      </p:sp>
      <p:sp>
        <p:nvSpPr>
          <p:cNvPr id="55299" name="矩形 55298"/>
          <p:cNvSpPr>
            <a:spLocks noChangeArrowheads="1"/>
          </p:cNvSpPr>
          <p:nvPr/>
        </p:nvSpPr>
        <p:spPr bwMode="auto">
          <a:xfrm>
            <a:off x="1115695" y="1196975"/>
            <a:ext cx="7487920" cy="529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609600" indent="-609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 main(void)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	char pw[</a:t>
            </a:r>
            <a:r>
              <a:rPr lang="en-US" altLang="zh-CN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]="1234",s[20];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int  count=3;</a:t>
            </a:r>
            <a:endParaRPr lang="zh-CN" altLang="en-US" sz="2400" b="1" dirty="0">
              <a:solidFill>
                <a:schemeClr val="hlink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do {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printf("Input  password\n"）；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2400" b="1" dirty="0" err="1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scanf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“%s”,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s);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count--;              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}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while</a:t>
            </a:r>
            <a:endParaRPr lang="en-US" altLang="zh-CN" sz="2400" b="1" dirty="0">
              <a:solidFill>
                <a:schemeClr val="hlink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if(</a:t>
            </a:r>
            <a:r>
              <a:rPr lang="zh-CN" altLang="en-US" sz="2400" b="1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mystrcmp(pw,s)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  //</a:t>
            </a:r>
            <a:r>
              <a:rPr lang="zh-CN" altLang="en-US" sz="2400" b="1" dirty="0">
                <a:latin typeface="Calibri" panose="020F0502020204030204" charset="0"/>
                <a:cs typeface="Calibri" panose="020F0502020204030204" charset="0"/>
              </a:rPr>
              <a:t>密码不正确</a:t>
            </a:r>
            <a:endParaRPr lang="zh-CN" altLang="en-US" sz="2400" b="1" dirty="0">
              <a:solidFill>
                <a:schemeClr val="hlink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return 1;</a:t>
            </a:r>
            <a:endParaRPr lang="zh-CN" altLang="en-US" sz="2400" b="1" dirty="0">
              <a:solidFill>
                <a:schemeClr val="tx2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....    </a:t>
            </a:r>
            <a:r>
              <a:rPr lang="en-US" altLang="zh-CN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// </a:t>
            </a: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进入系统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return 0;</a:t>
            </a: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698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ADE23F8-CD0A-4806-AC2D-9A723FEA75CA}" type="slidenum">
              <a:rPr altLang="en-US" smtClean="0">
                <a:latin typeface="Arial" panose="020B0604020202020204" pitchFamily="34" charset="0"/>
              </a:rPr>
              <a:t>93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0020" y="4076700"/>
            <a:ext cx="47644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count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&amp;&amp; </a:t>
            </a:r>
            <a:r>
              <a:rPr lang="zh-CN" altLang="en-US" sz="2400" b="1" dirty="0">
                <a:solidFill>
                  <a:srgbClr val="00B05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mystrcmp(pw,s)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); 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771679" y="4508994"/>
            <a:ext cx="4105275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43940" y="83693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int mystrcmp(char s[],char t[])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矩形 57345"/>
          <p:cNvSpPr>
            <a:spLocks noChangeArrowheads="1"/>
          </p:cNvSpPr>
          <p:nvPr/>
        </p:nvSpPr>
        <p:spPr bwMode="auto">
          <a:xfrm>
            <a:off x="611188" y="1109842"/>
            <a:ext cx="8064500" cy="5487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连接到字串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的尾部，结果放在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</a:t>
            </a:r>
            <a:endParaRPr lang="zh-CN" altLang="en-US" sz="2400" b="1" i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mystrcat(char t[],char s[])       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j=0, k=0;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while(t[j++]!=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'\0'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while(t[j++]=s[k++])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char s1[80]="I like ", s2[]="the C programming. " 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mystrcat(s1,s2);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printf("%s\n",s1);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7347" name="矩形 57346"/>
          <p:cNvSpPr>
            <a:spLocks noChangeArrowheads="1"/>
          </p:cNvSpPr>
          <p:nvPr/>
        </p:nvSpPr>
        <p:spPr bwMode="auto">
          <a:xfrm>
            <a:off x="4860033" y="5654198"/>
            <a:ext cx="1905000" cy="91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</a:rPr>
              <a:t>运行结果：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I like</a:t>
            </a:r>
          </a:p>
        </p:txBody>
      </p:sp>
      <p:sp>
        <p:nvSpPr>
          <p:cNvPr id="12902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D45A772D-E2EB-4D2A-B81F-51AFA401B9DD}" type="slidenum">
              <a:rPr altLang="en-US" smtClean="0">
                <a:latin typeface="Arial" panose="020B0604020202020204" pitchFamily="34" charset="0"/>
              </a:rPr>
              <a:t>94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30" name="标题 56321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7793037" cy="738188"/>
          </a:xfrm>
        </p:spPr>
        <p:txBody>
          <a:bodyPr/>
          <a:lstStyle/>
          <a:p>
            <a:r>
              <a:rPr lang="en-US" altLang="zh-CN" sz="3600"/>
              <a:t>  5 </a:t>
            </a:r>
            <a:r>
              <a:rPr lang="zh-CN" altLang="en-US" sz="3600"/>
              <a:t>字符串连接函数 </a:t>
            </a:r>
          </a:p>
        </p:txBody>
      </p:sp>
      <p:sp>
        <p:nvSpPr>
          <p:cNvPr id="6" name="矩形 5"/>
          <p:cNvSpPr/>
          <p:nvPr/>
        </p:nvSpPr>
        <p:spPr>
          <a:xfrm>
            <a:off x="6390571" y="5879803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261426" y="3212975"/>
            <a:ext cx="201311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187624" y="4070588"/>
            <a:ext cx="2944531" cy="6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73915" y="2854677"/>
            <a:ext cx="514655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分号结束后执行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j=j+1;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移到了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后面一位了！</a:t>
            </a:r>
            <a:endParaRPr lang="en-US" altLang="zh-CN" sz="1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导致字串连接后</a:t>
            </a: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中含有两个字符结尾符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9399" y="3695740"/>
            <a:ext cx="3495040" cy="46037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改法</a:t>
            </a:r>
            <a:r>
              <a:rPr lang="en-US" altLang="zh-CN" sz="2400" b="1" dirty="0">
                <a:solidFill>
                  <a:srgbClr val="00B050"/>
                </a:solidFill>
                <a:latin typeface="TimesNewRomanPS-BoldMT"/>
              </a:rPr>
              <a:t>1</a:t>
            </a:r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：</a:t>
            </a:r>
            <a:r>
              <a:rPr lang="en-US" altLang="zh-CN" sz="2400" b="1" dirty="0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while(t[j])  </a:t>
            </a:r>
            <a:r>
              <a:rPr lang="en-US" altLang="zh-CN" sz="2400" b="1" dirty="0" err="1">
                <a:solidFill>
                  <a:srgbClr val="3333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zh-CN" altLang="en-US" sz="2400" dirty="0">
                <a:solidFill>
                  <a:srgbClr val="33339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rgbClr val="33339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74540" y="3228365"/>
            <a:ext cx="1464859" cy="4579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47500" y="1916321"/>
            <a:ext cx="57092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//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t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字串存储空间必须大于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s+t 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字串长度！</a:t>
            </a:r>
          </a:p>
        </p:txBody>
      </p:sp>
      <p:pic>
        <p:nvPicPr>
          <p:cNvPr id="19" name="Picture 2" descr="https://gimg2.baidu.com/image_search/src=http%3A%2F%2Fimg.tukuppt.com%2Fpng_preview%2F00%2F29%2F04%2FkMWshqjyzP.jpg%21%2Ffw%2F780&amp;refer=http%3A%2F%2Fimg.tukuppt.com&amp;app=2002&amp;size=f9999,10000&amp;q=a80&amp;n=0&amp;g=0n&amp;fmt=auto?sec=1669715336&amp;t=924915b099dde5637b9adc62ba621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90" y="2854848"/>
            <a:ext cx="617359" cy="9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nimBg="1"/>
      <p:bldP spid="6" grpId="0"/>
      <p:bldP spid="9" grpId="0"/>
      <p:bldP spid="10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56321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7793037" cy="738188"/>
          </a:xfrm>
        </p:spPr>
        <p:txBody>
          <a:bodyPr/>
          <a:lstStyle/>
          <a:p>
            <a:r>
              <a:rPr lang="en-US" altLang="zh-CN" sz="3600" dirty="0"/>
              <a:t>  5 </a:t>
            </a:r>
            <a:r>
              <a:rPr lang="zh-CN" altLang="en-US" sz="3600" dirty="0"/>
              <a:t>字符串连接函数 </a:t>
            </a:r>
          </a:p>
        </p:txBody>
      </p:sp>
      <p:sp>
        <p:nvSpPr>
          <p:cNvPr id="56323" name="矩形 56322"/>
          <p:cNvSpPr>
            <a:spLocks noChangeArrowheads="1"/>
          </p:cNvSpPr>
          <p:nvPr/>
        </p:nvSpPr>
        <p:spPr bwMode="auto">
          <a:xfrm>
            <a:off x="611188" y="908050"/>
            <a:ext cx="80645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连接到字串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的尾部，结果放在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mystrcat(char t[],char s[])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j=0,k=0;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while(t[j++]!=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'\0'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while((t[j++]=s[k++]))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main(void)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char s1[80]="I like ", s2[]="the C programming. "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mystrcat(s1,s2)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printf("%s\n",s1);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6324" name="矩形 56323"/>
          <p:cNvSpPr>
            <a:spLocks noChangeArrowheads="1"/>
          </p:cNvSpPr>
          <p:nvPr/>
        </p:nvSpPr>
        <p:spPr bwMode="auto">
          <a:xfrm>
            <a:off x="3987587" y="5733256"/>
            <a:ext cx="3968789" cy="97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</a:rPr>
              <a:t>运行结果：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2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I like the C programming.</a:t>
            </a:r>
          </a:p>
        </p:txBody>
      </p:sp>
      <p:sp>
        <p:nvSpPr>
          <p:cNvPr id="128006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33F204A-D95A-4846-B6D9-A0A9D23FD543}" type="slidenum">
              <a:rPr altLang="en-US" smtClean="0">
                <a:latin typeface="Arial" panose="020B0604020202020204" pitchFamily="34" charset="0"/>
              </a:rPr>
              <a:t>95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37640" y="5987832"/>
            <a:ext cx="678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15616" y="3077949"/>
            <a:ext cx="665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j--;</a:t>
            </a:r>
          </a:p>
        </p:txBody>
      </p:sp>
      <p:sp>
        <p:nvSpPr>
          <p:cNvPr id="8" name="矩形 7"/>
          <p:cNvSpPr/>
          <p:nvPr/>
        </p:nvSpPr>
        <p:spPr>
          <a:xfrm>
            <a:off x="35200" y="313950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改法</a:t>
            </a:r>
            <a:r>
              <a:rPr lang="en-US" altLang="zh-CN" sz="2400" b="1" dirty="0">
                <a:solidFill>
                  <a:srgbClr val="00B050"/>
                </a:solidFill>
                <a:latin typeface="TimesNewRomanPS-BoldMT"/>
              </a:rPr>
              <a:t>2</a:t>
            </a:r>
            <a:r>
              <a:rPr lang="zh-CN" altLang="en-US" sz="2400" b="1" dirty="0">
                <a:solidFill>
                  <a:srgbClr val="00B050"/>
                </a:solidFill>
                <a:latin typeface="TimesNewRomanPS-BoldMT"/>
              </a:rPr>
              <a:t>：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580486"/>
            <a:ext cx="679944" cy="6547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5467968" y="1965561"/>
            <a:ext cx="3352504" cy="18846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连接前两个字串的后面都有一个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'\0',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连接时将字串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取消，只在新串最后保留一个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'\0'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uiExpand="1" build="p" animBg="1"/>
      <p:bldP spid="6" grpId="0"/>
      <p:bldP spid="2" grpId="0"/>
      <p:bldP spid="8" grpId="0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矩形 57345"/>
          <p:cNvSpPr>
            <a:spLocks noChangeArrowheads="1"/>
          </p:cNvSpPr>
          <p:nvPr/>
        </p:nvSpPr>
        <p:spPr bwMode="auto">
          <a:xfrm>
            <a:off x="611188" y="979760"/>
            <a:ext cx="8208962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功能：将字串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连接到字串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的尾部，结果放在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mystrcat(char t[],char s[])         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j=0,k=0;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while(t[j++]!=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'\0'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j--;               </a:t>
            </a:r>
            <a:endParaRPr lang="zh-CN" altLang="en-US" sz="24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while((t[j++]=s[k++]))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;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main(void)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	char s1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 ]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="I like ", s2[]="the C programming.“ ;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mystrcat(s1,s2)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printf("%s\n",s1);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return 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14000"/>
              </a:lnSpc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005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01CE2AAE-5B53-4FEB-8E87-E96C11B73485}" type="slidenum">
              <a:rPr altLang="en-US" smtClean="0">
                <a:latin typeface="Arial" panose="020B0604020202020204" pitchFamily="34" charset="0"/>
              </a:rPr>
              <a:t>96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线形标注 1(带强调线) 2"/>
          <p:cNvSpPr/>
          <p:nvPr/>
        </p:nvSpPr>
        <p:spPr>
          <a:xfrm>
            <a:off x="3285331" y="3886402"/>
            <a:ext cx="2590800" cy="755650"/>
          </a:xfrm>
          <a:prstGeom prst="accentCallout1">
            <a:avLst>
              <a:gd name="adj1" fmla="val 18750"/>
              <a:gd name="adj2" fmla="val -8333"/>
              <a:gd name="adj3" fmla="val 121576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noProof="1">
                <a:solidFill>
                  <a:srgbClr val="FF0000"/>
                </a:solidFill>
              </a:rPr>
              <a:t>缺省长度？</a:t>
            </a:r>
          </a:p>
        </p:txBody>
      </p:sp>
      <p:sp>
        <p:nvSpPr>
          <p:cNvPr id="130054" name="标题 56321"/>
          <p:cNvSpPr>
            <a:spLocks noGrp="1" noChangeArrowheads="1"/>
          </p:cNvSpPr>
          <p:nvPr>
            <p:ph type="title"/>
          </p:nvPr>
        </p:nvSpPr>
        <p:spPr>
          <a:xfrm>
            <a:off x="684213" y="146050"/>
            <a:ext cx="7793037" cy="738188"/>
          </a:xfrm>
        </p:spPr>
        <p:txBody>
          <a:bodyPr/>
          <a:lstStyle/>
          <a:p>
            <a:r>
              <a:rPr lang="en-US" altLang="zh-CN" sz="3600"/>
              <a:t>  5 </a:t>
            </a:r>
            <a:r>
              <a:rPr lang="zh-CN" altLang="en-US" sz="3600"/>
              <a:t>字符串连接函数 </a:t>
            </a:r>
          </a:p>
        </p:txBody>
      </p:sp>
      <p:sp>
        <p:nvSpPr>
          <p:cNvPr id="57347" name="矩形 57346"/>
          <p:cNvSpPr>
            <a:spLocks noChangeArrowheads="1"/>
          </p:cNvSpPr>
          <p:nvPr/>
        </p:nvSpPr>
        <p:spPr bwMode="auto">
          <a:xfrm>
            <a:off x="4067944" y="5800726"/>
            <a:ext cx="2520279" cy="50859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 marL="533400" indent="-5334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可能引发</a:t>
            </a:r>
            <a:r>
              <a:rPr lang="zh-CN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异常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!</a:t>
            </a:r>
            <a:endParaRPr lang="zh-CN" altLang="zh-CN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24" y="2715627"/>
            <a:ext cx="679944" cy="6547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6079524" y="2331534"/>
            <a:ext cx="2872588" cy="1476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必须足够大，以便容纳连接后的新字符串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nimBg="1"/>
      <p:bldP spid="8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标题 58369"/>
          <p:cNvSpPr>
            <a:spLocks noGrp="1" noChangeArrowheads="1"/>
          </p:cNvSpPr>
          <p:nvPr>
            <p:ph type="title"/>
          </p:nvPr>
        </p:nvSpPr>
        <p:spPr>
          <a:xfrm>
            <a:off x="180975" y="117475"/>
            <a:ext cx="8785225" cy="720725"/>
          </a:xfrm>
        </p:spPr>
        <p:txBody>
          <a:bodyPr/>
          <a:lstStyle/>
          <a:p>
            <a:r>
              <a:rPr lang="en-US" altLang="zh-CN" sz="3600" dirty="0"/>
              <a:t>  6 </a:t>
            </a:r>
            <a:r>
              <a:rPr lang="zh-CN" altLang="en-US" sz="3600" dirty="0"/>
              <a:t>删除字符串首尾空白字符的函数 </a:t>
            </a:r>
          </a:p>
        </p:txBody>
      </p:sp>
      <p:sp>
        <p:nvSpPr>
          <p:cNvPr id="131132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15AAD861-BE54-4BFD-9572-846311F450DF}" type="slidenum">
              <a:rPr altLang="en-US" smtClean="0">
                <a:latin typeface="Arial" panose="020B0604020202020204" pitchFamily="34" charset="0"/>
              </a:rPr>
              <a:t>97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8" y="963901"/>
            <a:ext cx="6967719" cy="41882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05" y="1580817"/>
            <a:ext cx="6633984" cy="556902"/>
          </a:xfrm>
          <a:prstGeom prst="rect">
            <a:avLst/>
          </a:prstGeom>
        </p:spPr>
      </p:pic>
      <p:sp>
        <p:nvSpPr>
          <p:cNvPr id="65" name="矩形 64"/>
          <p:cNvSpPr/>
          <p:nvPr/>
        </p:nvSpPr>
        <p:spPr>
          <a:xfrm>
            <a:off x="1388186" y="2233027"/>
            <a:ext cx="7175046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循环次数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新串字符数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=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原串字符数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首部空白字符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尾部空白字符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算法步骤：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首部空白字符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尾部空白字符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新串字符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）循环赋值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尾部加 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标题 59393"/>
          <p:cNvSpPr>
            <a:spLocks noGrp="1" noChangeArrowheads="1"/>
          </p:cNvSpPr>
          <p:nvPr>
            <p:ph type="title"/>
          </p:nvPr>
        </p:nvSpPr>
        <p:spPr>
          <a:xfrm>
            <a:off x="179388" y="357188"/>
            <a:ext cx="8785225" cy="479425"/>
          </a:xfrm>
        </p:spPr>
        <p:txBody>
          <a:bodyPr/>
          <a:lstStyle/>
          <a:p>
            <a:r>
              <a:rPr lang="en-US" altLang="zh-CN" sz="3600"/>
              <a:t>  </a:t>
            </a:r>
            <a:r>
              <a:rPr lang="zh-CN" altLang="en-US" sz="3600"/>
              <a:t>删除字符串首尾空白字符的函数 </a:t>
            </a:r>
          </a:p>
        </p:txBody>
      </p:sp>
      <p:sp>
        <p:nvSpPr>
          <p:cNvPr id="59395" name="矩形 59394"/>
          <p:cNvSpPr>
            <a:spLocks noChangeArrowheads="1"/>
          </p:cNvSpPr>
          <p:nvPr/>
        </p:nvSpPr>
        <p:spPr bwMode="auto">
          <a:xfrm>
            <a:off x="323850" y="1330643"/>
            <a:ext cx="8640763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marL="342900" indent="-3429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deletes spacing of beginning and end in s 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trim(char s[])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 int 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j=0,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num, k, L=strlen(s);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while(s[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]== ' ' || s[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]== ' \t ' || s[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]== ' \n ' ||s[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]== ' \r ') 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++;        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计算首部空白字符的个数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=L-1;          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为字符串最后一个字符(</a:t>
            </a:r>
            <a:r>
              <a:rPr lang="pt-BR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\0 </a:t>
            </a:r>
            <a:r>
              <a:rPr lang="pt-BR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前面)的下标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while(s[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]==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]==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\t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]==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\n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s[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]==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\r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++;    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计算尾部空白字符的个数 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num=L-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pt-BR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计算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新串字符数</a:t>
            </a:r>
            <a:endParaRPr lang="pt-BR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for(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=0;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&lt;num;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s[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]=s[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pt-BR" sz="24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];</a:t>
            </a:r>
            <a:r>
              <a:rPr lang="en-US" altLang="pt-BR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//新的</a:t>
            </a:r>
            <a:r>
              <a:rPr lang="zh-CN" altLang="en-US" sz="24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从下标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000" b="1" i="1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处开始，长度为num</a:t>
            </a:r>
            <a:endParaRPr lang="en-US" altLang="pt-BR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</a:t>
            </a:r>
            <a:r>
              <a:rPr lang="pt-BR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s[num]= ‘ \0 ’;</a:t>
            </a: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 </a:t>
            </a:r>
            <a:r>
              <a:rPr lang="zh-CN" altLang="en-US" sz="20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末尾加‘\0’来构造新字符串</a:t>
            </a:r>
            <a:r>
              <a:rPr lang="zh-CN" altLang="en-US" sz="2000" b="1" dirty="0">
                <a:solidFill>
                  <a:schemeClr val="hlink"/>
                </a:solidFill>
                <a:ea typeface="黑体" panose="02010609060101010101" pitchFamily="49" charset="-122"/>
              </a:rPr>
              <a:t> </a:t>
            </a:r>
            <a:endParaRPr lang="pt-BR" altLang="en-US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strlen(s);</a:t>
            </a:r>
          </a:p>
          <a:p>
            <a:pPr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32101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71965C58-D4C2-4792-A86A-445C0BF93C77}" type="slidenum">
              <a:rPr altLang="en-US" smtClean="0">
                <a:latin typeface="Arial" panose="020B0604020202020204" pitchFamily="34" charset="0"/>
              </a:rPr>
              <a:t>98</a:t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8" y="963901"/>
            <a:ext cx="6967719" cy="4188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标题 60417"/>
          <p:cNvSpPr>
            <a:spLocks noGrp="1" noChangeArrowheads="1"/>
          </p:cNvSpPr>
          <p:nvPr>
            <p:ph type="title"/>
          </p:nvPr>
        </p:nvSpPr>
        <p:spPr>
          <a:xfrm>
            <a:off x="573405" y="262255"/>
            <a:ext cx="8497570" cy="575945"/>
          </a:xfrm>
        </p:spPr>
        <p:txBody>
          <a:bodyPr/>
          <a:lstStyle/>
          <a:p>
            <a:r>
              <a:rPr lang="en-US" altLang="zh-CN" sz="3200" dirty="0"/>
              <a:t> 7 </a:t>
            </a:r>
            <a:r>
              <a:rPr lang="zh-CN" altLang="en-US" sz="3200" dirty="0"/>
              <a:t>从串</a:t>
            </a:r>
            <a:r>
              <a:rPr lang="en-US" altLang="zh-CN" sz="3200" dirty="0"/>
              <a:t>s</a:t>
            </a:r>
            <a:r>
              <a:rPr lang="zh-CN" altLang="en-US" sz="3200" dirty="0"/>
              <a:t>中删除所有与给定字符</a:t>
            </a:r>
            <a:r>
              <a:rPr lang="en-US" altLang="zh-CN" sz="3200" dirty="0"/>
              <a:t>c</a:t>
            </a:r>
            <a:r>
              <a:rPr lang="zh-CN" altLang="en-US" sz="3200" dirty="0"/>
              <a:t>相同的字符</a:t>
            </a:r>
          </a:p>
        </p:txBody>
      </p:sp>
      <p:sp>
        <p:nvSpPr>
          <p:cNvPr id="60419" name="文本框 60418"/>
          <p:cNvSpPr txBox="1">
            <a:spLocks noChangeArrowheads="1"/>
          </p:cNvSpPr>
          <p:nvPr/>
        </p:nvSpPr>
        <p:spPr bwMode="auto">
          <a:xfrm>
            <a:off x="5076190" y="2277745"/>
            <a:ext cx="3651885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如果s[j]不等于c，则  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s[k]=s[j]，k++</a:t>
            </a:r>
          </a:p>
        </p:txBody>
      </p:sp>
      <p:sp>
        <p:nvSpPr>
          <p:cNvPr id="60420" name="文本框 60419"/>
          <p:cNvSpPr txBox="1">
            <a:spLocks noChangeArrowheads="1"/>
          </p:cNvSpPr>
          <p:nvPr/>
        </p:nvSpPr>
        <p:spPr bwMode="auto">
          <a:xfrm>
            <a:off x="4589145" y="88328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</a:rPr>
              <a:t>c: ‘l’</a:t>
            </a:r>
          </a:p>
        </p:txBody>
      </p:sp>
      <p:sp>
        <p:nvSpPr>
          <p:cNvPr id="60421" name="文本框 60420"/>
          <p:cNvSpPr txBox="1">
            <a:spLocks noChangeArrowheads="1"/>
          </p:cNvSpPr>
          <p:nvPr/>
        </p:nvSpPr>
        <p:spPr bwMode="auto">
          <a:xfrm>
            <a:off x="4643755" y="1341120"/>
            <a:ext cx="4297363" cy="94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87350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400" b="1"/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i="1">
                <a:latin typeface="黑体" panose="02010609060101010101" pitchFamily="49" charset="-122"/>
                <a:ea typeface="黑体" panose="02010609060101010101" pitchFamily="49" charset="-122"/>
              </a:rPr>
              <a:t>读指示器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，从头顺序扫到尾  </a:t>
            </a:r>
          </a:p>
          <a:p>
            <a:pPr>
              <a:spcBef>
                <a:spcPct val="30000"/>
              </a:spcBef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k:</a:t>
            </a:r>
            <a:r>
              <a:rPr lang="zh-CN" altLang="en-US" sz="2400" b="1" i="1">
                <a:latin typeface="黑体" panose="02010609060101010101" pitchFamily="49" charset="-122"/>
                <a:ea typeface="黑体" panose="02010609060101010101" pitchFamily="49" charset="-122"/>
              </a:rPr>
              <a:t>写指示器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，初值为0</a:t>
            </a:r>
          </a:p>
        </p:txBody>
      </p:sp>
      <p:grpSp>
        <p:nvGrpSpPr>
          <p:cNvPr id="60422" name="组合 60421"/>
          <p:cNvGrpSpPr/>
          <p:nvPr/>
        </p:nvGrpSpPr>
        <p:grpSpPr bwMode="auto">
          <a:xfrm>
            <a:off x="181610" y="812165"/>
            <a:ext cx="4894263" cy="1562735"/>
            <a:chOff x="0" y="0"/>
            <a:chExt cx="7708" cy="2461"/>
          </a:xfrm>
        </p:grpSpPr>
        <p:grpSp>
          <p:nvGrpSpPr>
            <p:cNvPr id="133126" name="组合 60422"/>
            <p:cNvGrpSpPr/>
            <p:nvPr/>
          </p:nvGrpSpPr>
          <p:grpSpPr bwMode="auto">
            <a:xfrm>
              <a:off x="0" y="833"/>
              <a:ext cx="7708" cy="861"/>
              <a:chOff x="0" y="0"/>
              <a:chExt cx="7710" cy="861"/>
            </a:xfrm>
          </p:grpSpPr>
          <p:sp>
            <p:nvSpPr>
              <p:cNvPr id="133127" name="矩形 60423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128" name="直接连接符 60424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29" name="直接连接符 60425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0" name="直接连接符 60426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1" name="直接连接符 60427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2" name="矩形 604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l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33" name="直接连接符 60429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4" name="直接连接符 60430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35" name="组合 60431"/>
            <p:cNvGrpSpPr/>
            <p:nvPr/>
          </p:nvGrpSpPr>
          <p:grpSpPr bwMode="auto">
            <a:xfrm>
              <a:off x="1244" y="0"/>
              <a:ext cx="394" cy="833"/>
              <a:chOff x="0" y="0"/>
              <a:chExt cx="394" cy="833"/>
            </a:xfrm>
          </p:grpSpPr>
          <p:sp>
            <p:nvSpPr>
              <p:cNvPr id="133136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37" name="文本框 6043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3138" name="组合 60434"/>
            <p:cNvGrpSpPr/>
            <p:nvPr/>
          </p:nvGrpSpPr>
          <p:grpSpPr bwMode="auto">
            <a:xfrm>
              <a:off x="1161" y="1711"/>
              <a:ext cx="536" cy="750"/>
              <a:chOff x="-8" y="-29"/>
              <a:chExt cx="536" cy="750"/>
            </a:xfrm>
          </p:grpSpPr>
          <p:sp>
            <p:nvSpPr>
              <p:cNvPr id="133139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0" name="文本框 60436"/>
              <p:cNvSpPr txBox="1">
                <a:spLocks noChangeArrowheads="1"/>
              </p:cNvSpPr>
              <p:nvPr/>
            </p:nvSpPr>
            <p:spPr bwMode="auto">
              <a:xfrm>
                <a:off x="-8" y="-29"/>
                <a:ext cx="536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</a:p>
            </p:txBody>
          </p:sp>
        </p:grpSp>
      </p:grpSp>
      <p:grpSp>
        <p:nvGrpSpPr>
          <p:cNvPr id="60438" name="组合 60437"/>
          <p:cNvGrpSpPr/>
          <p:nvPr/>
        </p:nvGrpSpPr>
        <p:grpSpPr bwMode="auto">
          <a:xfrm>
            <a:off x="180023" y="1990090"/>
            <a:ext cx="4892675" cy="1516063"/>
            <a:chOff x="0" y="0"/>
            <a:chExt cx="7706" cy="2386"/>
          </a:xfrm>
        </p:grpSpPr>
        <p:grpSp>
          <p:nvGrpSpPr>
            <p:cNvPr id="133142" name="组合 60438"/>
            <p:cNvGrpSpPr/>
            <p:nvPr/>
          </p:nvGrpSpPr>
          <p:grpSpPr bwMode="auto">
            <a:xfrm>
              <a:off x="0" y="833"/>
              <a:ext cx="7706" cy="861"/>
              <a:chOff x="0" y="0"/>
              <a:chExt cx="7710" cy="861"/>
            </a:xfrm>
          </p:grpSpPr>
          <p:sp>
            <p:nvSpPr>
              <p:cNvPr id="133143" name="矩形 60439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144" name="直接连接符 60440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5" name="直接连接符 60441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6" name="直接连接符 60442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7" name="直接连接符 60443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8" name="矩形 604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l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49" name="直接连接符 60445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0" name="直接连接符 60446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51" name="组合 60447"/>
            <p:cNvGrpSpPr/>
            <p:nvPr/>
          </p:nvGrpSpPr>
          <p:grpSpPr bwMode="auto">
            <a:xfrm>
              <a:off x="1868" y="0"/>
              <a:ext cx="394" cy="833"/>
              <a:chOff x="0" y="0"/>
              <a:chExt cx="394" cy="833"/>
            </a:xfrm>
          </p:grpSpPr>
          <p:sp>
            <p:nvSpPr>
              <p:cNvPr id="133152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3" name="文本框 6044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3154" name="组合 60450"/>
            <p:cNvGrpSpPr/>
            <p:nvPr/>
          </p:nvGrpSpPr>
          <p:grpSpPr bwMode="auto">
            <a:xfrm>
              <a:off x="1851" y="1666"/>
              <a:ext cx="528" cy="721"/>
              <a:chOff x="0" y="0"/>
              <a:chExt cx="528" cy="721"/>
            </a:xfrm>
          </p:grpSpPr>
          <p:sp>
            <p:nvSpPr>
              <p:cNvPr id="133155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6" name="文本框 60452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</p:grpSp>
      <p:grpSp>
        <p:nvGrpSpPr>
          <p:cNvPr id="60454" name="组合 60453"/>
          <p:cNvGrpSpPr/>
          <p:nvPr/>
        </p:nvGrpSpPr>
        <p:grpSpPr bwMode="auto">
          <a:xfrm>
            <a:off x="178435" y="3142615"/>
            <a:ext cx="4881563" cy="1538288"/>
            <a:chOff x="0" y="0"/>
            <a:chExt cx="7686" cy="2421"/>
          </a:xfrm>
        </p:grpSpPr>
        <p:grpSp>
          <p:nvGrpSpPr>
            <p:cNvPr id="133158" name="组合 60454"/>
            <p:cNvGrpSpPr/>
            <p:nvPr/>
          </p:nvGrpSpPr>
          <p:grpSpPr bwMode="auto">
            <a:xfrm>
              <a:off x="0" y="833"/>
              <a:ext cx="7686" cy="861"/>
              <a:chOff x="0" y="0"/>
              <a:chExt cx="7710" cy="861"/>
            </a:xfrm>
          </p:grpSpPr>
          <p:sp>
            <p:nvSpPr>
              <p:cNvPr id="133159" name="矩形 60455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160" name="直接连接符 60456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1" name="直接连接符 60457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2" name="直接连接符 60458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3" name="直接连接符 60459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4" name="矩形 604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l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5" name="直接连接符 60461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6" name="直接连接符 60462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67" name="组合 60463"/>
            <p:cNvGrpSpPr/>
            <p:nvPr/>
          </p:nvGrpSpPr>
          <p:grpSpPr bwMode="auto">
            <a:xfrm>
              <a:off x="2553" y="0"/>
              <a:ext cx="394" cy="833"/>
              <a:chOff x="0" y="0"/>
              <a:chExt cx="394" cy="833"/>
            </a:xfrm>
          </p:grpSpPr>
          <p:sp>
            <p:nvSpPr>
              <p:cNvPr id="133168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9" name="文本框 6046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3170" name="组合 60466"/>
            <p:cNvGrpSpPr/>
            <p:nvPr/>
          </p:nvGrpSpPr>
          <p:grpSpPr bwMode="auto">
            <a:xfrm>
              <a:off x="2382" y="1701"/>
              <a:ext cx="528" cy="721"/>
              <a:chOff x="0" y="0"/>
              <a:chExt cx="528" cy="721"/>
            </a:xfrm>
          </p:grpSpPr>
          <p:sp>
            <p:nvSpPr>
              <p:cNvPr id="133171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2" name="文本框 60468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</p:grpSp>
      <p:grpSp>
        <p:nvGrpSpPr>
          <p:cNvPr id="60470" name="组合 60469"/>
          <p:cNvGrpSpPr/>
          <p:nvPr/>
        </p:nvGrpSpPr>
        <p:grpSpPr bwMode="auto">
          <a:xfrm>
            <a:off x="178435" y="4270058"/>
            <a:ext cx="4881563" cy="1536700"/>
            <a:chOff x="0" y="0"/>
            <a:chExt cx="7686" cy="2420"/>
          </a:xfrm>
        </p:grpSpPr>
        <p:grpSp>
          <p:nvGrpSpPr>
            <p:cNvPr id="133174" name="组合 60470"/>
            <p:cNvGrpSpPr/>
            <p:nvPr/>
          </p:nvGrpSpPr>
          <p:grpSpPr bwMode="auto">
            <a:xfrm>
              <a:off x="0" y="832"/>
              <a:ext cx="7686" cy="861"/>
              <a:chOff x="0" y="0"/>
              <a:chExt cx="7710" cy="861"/>
            </a:xfrm>
          </p:grpSpPr>
          <p:sp>
            <p:nvSpPr>
              <p:cNvPr id="133175" name="矩形 60471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176" name="直接连接符 60472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7" name="直接连接符 60473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8" name="直接连接符 60474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9" name="直接连接符 60475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0" name="矩形 6047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l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81" name="直接连接符 60477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2" name="直接连接符 60478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183" name="组合 60479"/>
            <p:cNvGrpSpPr/>
            <p:nvPr/>
          </p:nvGrpSpPr>
          <p:grpSpPr bwMode="auto">
            <a:xfrm>
              <a:off x="2382" y="1700"/>
              <a:ext cx="528" cy="721"/>
              <a:chOff x="0" y="0"/>
              <a:chExt cx="528" cy="721"/>
            </a:xfrm>
          </p:grpSpPr>
          <p:sp>
            <p:nvSpPr>
              <p:cNvPr id="133184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5" name="文本框 60481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  <p:grpSp>
          <p:nvGrpSpPr>
            <p:cNvPr id="133186" name="组合 60482"/>
            <p:cNvGrpSpPr/>
            <p:nvPr/>
          </p:nvGrpSpPr>
          <p:grpSpPr bwMode="auto">
            <a:xfrm>
              <a:off x="3234" y="0"/>
              <a:ext cx="394" cy="833"/>
              <a:chOff x="0" y="0"/>
              <a:chExt cx="394" cy="833"/>
            </a:xfrm>
          </p:grpSpPr>
          <p:sp>
            <p:nvSpPr>
              <p:cNvPr id="133187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8" name="文本框 6048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</p:grpSp>
      <p:grpSp>
        <p:nvGrpSpPr>
          <p:cNvPr id="60486" name="组合 60485"/>
          <p:cNvGrpSpPr/>
          <p:nvPr/>
        </p:nvGrpSpPr>
        <p:grpSpPr bwMode="auto">
          <a:xfrm>
            <a:off x="4226560" y="3215005"/>
            <a:ext cx="4881563" cy="1509713"/>
            <a:chOff x="0" y="0"/>
            <a:chExt cx="7686" cy="2379"/>
          </a:xfrm>
        </p:grpSpPr>
        <p:grpSp>
          <p:nvGrpSpPr>
            <p:cNvPr id="133190" name="组合 60486"/>
            <p:cNvGrpSpPr/>
            <p:nvPr/>
          </p:nvGrpSpPr>
          <p:grpSpPr bwMode="auto">
            <a:xfrm>
              <a:off x="3189" y="1659"/>
              <a:ext cx="528" cy="721"/>
              <a:chOff x="0" y="0"/>
              <a:chExt cx="528" cy="721"/>
            </a:xfrm>
          </p:grpSpPr>
          <p:sp>
            <p:nvSpPr>
              <p:cNvPr id="133191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92" name="文本框 60488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  <p:grpSp>
          <p:nvGrpSpPr>
            <p:cNvPr id="133193" name="组合 60489"/>
            <p:cNvGrpSpPr/>
            <p:nvPr/>
          </p:nvGrpSpPr>
          <p:grpSpPr bwMode="auto">
            <a:xfrm>
              <a:off x="3890" y="0"/>
              <a:ext cx="394" cy="833"/>
              <a:chOff x="0" y="0"/>
              <a:chExt cx="394" cy="833"/>
            </a:xfrm>
          </p:grpSpPr>
          <p:sp>
            <p:nvSpPr>
              <p:cNvPr id="133194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95" name="文本框 6049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3196" name="组合 60492"/>
            <p:cNvGrpSpPr/>
            <p:nvPr/>
          </p:nvGrpSpPr>
          <p:grpSpPr bwMode="auto">
            <a:xfrm>
              <a:off x="0" y="793"/>
              <a:ext cx="7686" cy="861"/>
              <a:chOff x="0" y="0"/>
              <a:chExt cx="7710" cy="861"/>
            </a:xfrm>
          </p:grpSpPr>
          <p:sp>
            <p:nvSpPr>
              <p:cNvPr id="133197" name="矩形 60493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198" name="直接连接符 60494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99" name="直接连接符 60495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0" name="直接连接符 60496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1" name="直接连接符 60497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2" name="矩形 604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o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03" name="直接连接符 60499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4" name="直接连接符 60500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0502" name="组合 60501"/>
          <p:cNvGrpSpPr/>
          <p:nvPr/>
        </p:nvGrpSpPr>
        <p:grpSpPr bwMode="auto">
          <a:xfrm>
            <a:off x="181610" y="5372418"/>
            <a:ext cx="4881563" cy="1536700"/>
            <a:chOff x="0" y="0"/>
            <a:chExt cx="7686" cy="2420"/>
          </a:xfrm>
        </p:grpSpPr>
        <p:grpSp>
          <p:nvGrpSpPr>
            <p:cNvPr id="133206" name="组合 60502"/>
            <p:cNvGrpSpPr/>
            <p:nvPr/>
          </p:nvGrpSpPr>
          <p:grpSpPr bwMode="auto">
            <a:xfrm>
              <a:off x="0" y="832"/>
              <a:ext cx="7686" cy="861"/>
              <a:chOff x="0" y="0"/>
              <a:chExt cx="7710" cy="861"/>
            </a:xfrm>
          </p:grpSpPr>
          <p:sp>
            <p:nvSpPr>
              <p:cNvPr id="133207" name="矩形 60503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3208" name="直接连接符 60504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09" name="直接连接符 60505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0" name="直接连接符 60506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1" name="直接连接符 60507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2" name="矩形 6050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l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213" name="直接连接符 60509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4" name="直接连接符 60510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215" name="组合 60511"/>
            <p:cNvGrpSpPr/>
            <p:nvPr/>
          </p:nvGrpSpPr>
          <p:grpSpPr bwMode="auto">
            <a:xfrm>
              <a:off x="2357" y="1700"/>
              <a:ext cx="528" cy="721"/>
              <a:chOff x="0" y="0"/>
              <a:chExt cx="528" cy="721"/>
            </a:xfrm>
          </p:grpSpPr>
          <p:sp>
            <p:nvSpPr>
              <p:cNvPr id="133216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17" name="文本框 60513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  <p:grpSp>
          <p:nvGrpSpPr>
            <p:cNvPr id="133218" name="组合 60514"/>
            <p:cNvGrpSpPr/>
            <p:nvPr/>
          </p:nvGrpSpPr>
          <p:grpSpPr bwMode="auto">
            <a:xfrm>
              <a:off x="3752" y="0"/>
              <a:ext cx="394" cy="833"/>
              <a:chOff x="0" y="0"/>
              <a:chExt cx="394" cy="833"/>
            </a:xfrm>
          </p:grpSpPr>
          <p:sp>
            <p:nvSpPr>
              <p:cNvPr id="133219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20" name="文本框 605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</p:grpSp>
      <p:sp>
        <p:nvSpPr>
          <p:cNvPr id="13322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eaLnBrk="0" hangingPunct="0"/>
            <a:fld id="{D00AA05C-DBF6-4A52-A31D-9E1B515FCC54}" type="slidenum">
              <a:rPr altLang="en-US" smtClean="0">
                <a:latin typeface="Arial" panose="020B0604020202020204" pitchFamily="34" charset="0"/>
              </a:rPr>
              <a:t>99</a:t>
            </a:fld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6560" y="4297045"/>
            <a:ext cx="4881880" cy="1510030"/>
            <a:chOff x="6430" y="7445"/>
            <a:chExt cx="7688" cy="2378"/>
          </a:xfrm>
        </p:grpSpPr>
        <p:grpSp>
          <p:nvGrpSpPr>
            <p:cNvPr id="134212" name="组合 61508"/>
            <p:cNvGrpSpPr/>
            <p:nvPr/>
          </p:nvGrpSpPr>
          <p:grpSpPr bwMode="auto">
            <a:xfrm>
              <a:off x="9620" y="9103"/>
              <a:ext cx="528" cy="720"/>
              <a:chOff x="0" y="0"/>
              <a:chExt cx="528" cy="721"/>
            </a:xfrm>
          </p:grpSpPr>
          <p:sp>
            <p:nvSpPr>
              <p:cNvPr id="134213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14" name="文本框 61510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  <p:grpSp>
          <p:nvGrpSpPr>
            <p:cNvPr id="134215" name="组合 61511"/>
            <p:cNvGrpSpPr/>
            <p:nvPr/>
          </p:nvGrpSpPr>
          <p:grpSpPr bwMode="auto">
            <a:xfrm>
              <a:off x="11000" y="7445"/>
              <a:ext cx="393" cy="833"/>
              <a:chOff x="0" y="0"/>
              <a:chExt cx="394" cy="833"/>
            </a:xfrm>
          </p:grpSpPr>
          <p:sp>
            <p:nvSpPr>
              <p:cNvPr id="134216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17" name="文本框 6151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4218" name="组合 61514"/>
            <p:cNvGrpSpPr/>
            <p:nvPr/>
          </p:nvGrpSpPr>
          <p:grpSpPr bwMode="auto">
            <a:xfrm>
              <a:off x="6430" y="8238"/>
              <a:ext cx="7688" cy="860"/>
              <a:chOff x="0" y="0"/>
              <a:chExt cx="7710" cy="861"/>
            </a:xfrm>
          </p:grpSpPr>
          <p:sp>
            <p:nvSpPr>
              <p:cNvPr id="134219" name="矩形 61515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4220" name="直接连接符 61516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1" name="直接连接符 61517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2" name="直接连接符 61518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3" name="直接连接符 61519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4" name="矩形 615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o   l 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5" name="直接连接符 61521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226" name="直接连接符 61522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226560" y="5445125"/>
            <a:ext cx="4881880" cy="1510030"/>
            <a:chOff x="6430" y="7445"/>
            <a:chExt cx="7688" cy="2378"/>
          </a:xfrm>
        </p:grpSpPr>
        <p:grpSp>
          <p:nvGrpSpPr>
            <p:cNvPr id="135236" name="组合 62532"/>
            <p:cNvGrpSpPr/>
            <p:nvPr/>
          </p:nvGrpSpPr>
          <p:grpSpPr bwMode="auto">
            <a:xfrm>
              <a:off x="9620" y="9103"/>
              <a:ext cx="528" cy="720"/>
              <a:chOff x="0" y="0"/>
              <a:chExt cx="528" cy="721"/>
            </a:xfrm>
          </p:grpSpPr>
          <p:sp>
            <p:nvSpPr>
              <p:cNvPr id="135237" name="箭头 1079"/>
              <p:cNvSpPr>
                <a:spLocks noChangeShapeType="1"/>
              </p:cNvSpPr>
              <p:nvPr/>
            </p:nvSpPr>
            <p:spPr bwMode="auto">
              <a:xfrm flipV="1">
                <a:off x="416" y="0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38" name="文本框 62534"/>
              <p:cNvSpPr txBox="1">
                <a:spLocks noChangeArrowheads="1"/>
              </p:cNvSpPr>
              <p:nvPr/>
            </p:nvSpPr>
            <p:spPr bwMode="auto">
              <a:xfrm>
                <a:off x="0" y="1"/>
                <a:ext cx="528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400"/>
                  <a:t>k</a:t>
                </a:r>
                <a:endParaRPr lang="zh-CN" altLang="en-US" sz="1800"/>
              </a:p>
            </p:txBody>
          </p:sp>
        </p:grpSp>
        <p:grpSp>
          <p:nvGrpSpPr>
            <p:cNvPr id="135239" name="组合 62535"/>
            <p:cNvGrpSpPr/>
            <p:nvPr/>
          </p:nvGrpSpPr>
          <p:grpSpPr bwMode="auto">
            <a:xfrm>
              <a:off x="11000" y="7445"/>
              <a:ext cx="393" cy="833"/>
              <a:chOff x="0" y="0"/>
              <a:chExt cx="394" cy="833"/>
            </a:xfrm>
          </p:grpSpPr>
          <p:sp>
            <p:nvSpPr>
              <p:cNvPr id="135240" name="箭头 1081"/>
              <p:cNvSpPr>
                <a:spLocks noChangeShapeType="1"/>
              </p:cNvSpPr>
              <p:nvPr/>
            </p:nvSpPr>
            <p:spPr bwMode="auto">
              <a:xfrm>
                <a:off x="341" y="267"/>
                <a:ext cx="1" cy="56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1" name="文本框 6253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9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/>
                  <a:t>j</a:t>
                </a:r>
              </a:p>
            </p:txBody>
          </p:sp>
        </p:grpSp>
        <p:grpSp>
          <p:nvGrpSpPr>
            <p:cNvPr id="135242" name="组合 62538"/>
            <p:cNvGrpSpPr/>
            <p:nvPr/>
          </p:nvGrpSpPr>
          <p:grpSpPr bwMode="auto">
            <a:xfrm>
              <a:off x="6430" y="8238"/>
              <a:ext cx="7688" cy="860"/>
              <a:chOff x="0" y="0"/>
              <a:chExt cx="7710" cy="861"/>
            </a:xfrm>
          </p:grpSpPr>
          <p:sp>
            <p:nvSpPr>
              <p:cNvPr id="135243" name="矩形 62539"/>
              <p:cNvSpPr>
                <a:spLocks noChangeArrowheads="1"/>
              </p:cNvSpPr>
              <p:nvPr/>
            </p:nvSpPr>
            <p:spPr bwMode="auto">
              <a:xfrm>
                <a:off x="1456" y="27"/>
                <a:ext cx="5023" cy="8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35244" name="直接连接符 62540"/>
              <p:cNvSpPr>
                <a:spLocks noChangeShapeType="1"/>
              </p:cNvSpPr>
              <p:nvPr/>
            </p:nvSpPr>
            <p:spPr bwMode="auto">
              <a:xfrm>
                <a:off x="1919" y="57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5" name="直接连接符 62541"/>
              <p:cNvSpPr>
                <a:spLocks noChangeShapeType="1"/>
              </p:cNvSpPr>
              <p:nvPr/>
            </p:nvSpPr>
            <p:spPr bwMode="auto">
              <a:xfrm>
                <a:off x="2492" y="5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6" name="直接连接符 62542"/>
              <p:cNvSpPr>
                <a:spLocks noChangeShapeType="1"/>
              </p:cNvSpPr>
              <p:nvPr/>
            </p:nvSpPr>
            <p:spPr bwMode="auto">
              <a:xfrm>
                <a:off x="5329" y="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7" name="直接连接符 62543"/>
              <p:cNvSpPr>
                <a:spLocks noChangeShapeType="1"/>
              </p:cNvSpPr>
              <p:nvPr/>
            </p:nvSpPr>
            <p:spPr bwMode="auto">
              <a:xfrm>
                <a:off x="3172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48" name="矩形 625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711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   s:   h  e   o  </a:t>
                </a:r>
                <a:r>
                  <a:rPr lang="zh-CN" altLang="en-US" sz="2800">
                    <a:solidFill>
                      <a:schemeClr val="hlink"/>
                    </a:solidFill>
                    <a:latin typeface="Times New Roman" panose="02020603050405020304" pitchFamily="18" charset="0"/>
                    <a:sym typeface="Wingdings" panose="05000000000000000000" pitchFamily="2" charset="2"/>
                  </a:rPr>
                  <a:t>\0</a:t>
                </a:r>
                <a:r>
                  <a:rPr lang="zh-CN" altLang="en-US" sz="2800">
                    <a:latin typeface="Times New Roman" panose="02020603050405020304" pitchFamily="18" charset="0"/>
                    <a:sym typeface="Wingdings" panose="05000000000000000000" pitchFamily="2" charset="2"/>
                  </a:rPr>
                  <a:t>  o  \0      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249" name="直接连接符 62545"/>
              <p:cNvSpPr>
                <a:spLocks noChangeShapeType="1"/>
              </p:cNvSpPr>
              <p:nvPr/>
            </p:nvSpPr>
            <p:spPr bwMode="auto">
              <a:xfrm>
                <a:off x="3853" y="22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250" name="直接连接符 62546"/>
              <p:cNvSpPr>
                <a:spLocks noChangeShapeType="1"/>
              </p:cNvSpPr>
              <p:nvPr/>
            </p:nvSpPr>
            <p:spPr bwMode="auto">
              <a:xfrm>
                <a:off x="4533" y="37"/>
                <a:ext cx="0" cy="8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4716145" y="3126105"/>
            <a:ext cx="1626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highlight>
                  <a:srgbClr val="FFFF00"/>
                </a:highlight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s[k]=</a:t>
            </a:r>
            <a:r>
              <a:rPr lang="en-US" altLang="zh-CN" sz="2400">
                <a:highlight>
                  <a:srgbClr val="FFFF00"/>
                </a:highlight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‘\0’;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60420" grpId="0"/>
      <p:bldP spid="60421" grpId="0" uiExpand="1" build="p"/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gyYjM2MDNjZmQ2OTQ3NDFiOGMzYTk3YmQxZTBhZjEifQ=="/>
</p:tagLst>
</file>

<file path=ppt/theme/theme1.xml><?xml version="1.0" encoding="utf-8"?>
<a:theme xmlns:a="http://schemas.openxmlformats.org/drawingml/2006/main" name="my_model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y_model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1_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y_model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2_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y_model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3_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y_model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>
    <a:extraClrScheme>
      <a:clrScheme name="4_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14499</Words>
  <Application>Microsoft Office PowerPoint</Application>
  <PresentationFormat>全屏显示(4:3)</PresentationFormat>
  <Paragraphs>2003</Paragraphs>
  <Slides>116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116</vt:i4>
      </vt:variant>
    </vt:vector>
  </HeadingPairs>
  <TitlesOfParts>
    <vt:vector size="151" baseType="lpstr">
      <vt:lpstr>Arial-BoldMT</vt:lpstr>
      <vt:lpstr>Helvetica Neue</vt:lpstr>
      <vt:lpstr>Menlo-Bold</vt:lpstr>
      <vt:lpstr>STHeitiSC-Light</vt:lpstr>
      <vt:lpstr>Tahoma-Bold</vt:lpstr>
      <vt:lpstr>TimesNewRomanPS-BoldMT</vt:lpstr>
      <vt:lpstr>等线</vt:lpstr>
      <vt:lpstr>黑体</vt:lpstr>
      <vt:lpstr>华文新魏</vt:lpstr>
      <vt:lpstr>楷体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Segoe UI</vt:lpstr>
      <vt:lpstr>Tahoma</vt:lpstr>
      <vt:lpstr>Times New Roman</vt:lpstr>
      <vt:lpstr>Verdana</vt:lpstr>
      <vt:lpstr>Wingdings</vt:lpstr>
      <vt:lpstr>Wingdings 3</vt:lpstr>
      <vt:lpstr>my_model</vt:lpstr>
      <vt:lpstr>1_my_model</vt:lpstr>
      <vt:lpstr>2_my_model</vt:lpstr>
      <vt:lpstr>3_my_model</vt:lpstr>
      <vt:lpstr>4_my_model</vt:lpstr>
      <vt:lpstr>Office 主题​​</vt:lpstr>
      <vt:lpstr>1_Office 主题​​</vt:lpstr>
      <vt:lpstr>2_Office 主题​​</vt:lpstr>
      <vt:lpstr>3_Office 主题​​</vt:lpstr>
      <vt:lpstr>5_Office 主题​​</vt:lpstr>
      <vt:lpstr>C语言程序设计 The C Programming Language </vt:lpstr>
      <vt:lpstr>主要内容</vt:lpstr>
      <vt:lpstr>PowerPoint 演示文稿</vt:lpstr>
      <vt:lpstr>PowerPoint 演示文稿</vt:lpstr>
      <vt:lpstr>PowerPoint 演示文稿</vt:lpstr>
      <vt:lpstr>7.2  一维数组</vt:lpstr>
      <vt:lpstr>一维数组的声明</vt:lpstr>
      <vt:lpstr>一维数组元素的引用 </vt:lpstr>
      <vt:lpstr>一维数组使用要点</vt:lpstr>
      <vt:lpstr>一维数组使用要点</vt:lpstr>
      <vt:lpstr>PowerPoint 演示文稿</vt:lpstr>
      <vt:lpstr>一维数组的初始化</vt:lpstr>
      <vt:lpstr>PowerPoint 演示文稿</vt:lpstr>
      <vt:lpstr>数组的运算</vt:lpstr>
      <vt:lpstr>一维数组程序举例</vt:lpstr>
      <vt:lpstr>一维数组程序举例</vt:lpstr>
      <vt:lpstr>一维数组程序举例</vt:lpstr>
      <vt:lpstr>一维数组程序举例</vt:lpstr>
      <vt:lpstr>PowerPoint 演示文稿</vt:lpstr>
      <vt:lpstr>一维数组作为函数参数</vt:lpstr>
      <vt:lpstr>一维数组作为函数参数</vt:lpstr>
      <vt:lpstr>一维数组程序举例—逆序保存</vt:lpstr>
      <vt:lpstr>逆序保存—函数版</vt:lpstr>
      <vt:lpstr>一维数组程序举例—找最值位置</vt:lpstr>
      <vt:lpstr>找最值位置—函数版</vt:lpstr>
      <vt:lpstr>一维数组程序举例—插入元素</vt:lpstr>
      <vt:lpstr>PowerPoint 演示文稿</vt:lpstr>
      <vt:lpstr>PowerPoint 演示文稿</vt:lpstr>
      <vt:lpstr>一维数组程序举例—插入元素</vt:lpstr>
      <vt:lpstr>PowerPoint 演示文稿</vt:lpstr>
      <vt:lpstr>一维数组程序举例—插入元素</vt:lpstr>
      <vt:lpstr>PowerPoint 演示文稿</vt:lpstr>
      <vt:lpstr>一维数组典型应用—排序问题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基于分治策略的二分查找</vt:lpstr>
      <vt:lpstr>PowerPoint 演示文稿</vt:lpstr>
      <vt:lpstr>  二分查找函数 </vt:lpstr>
      <vt:lpstr>  二分查找函数 </vt:lpstr>
      <vt:lpstr>分治法与递归</vt:lpstr>
      <vt:lpstr>用递归实现二分查找</vt:lpstr>
      <vt:lpstr>二分查找的递归形式</vt:lpstr>
      <vt:lpstr>基于分治策略的排序（5.4.5节）</vt:lpstr>
      <vt:lpstr>函数QuickSort</vt:lpstr>
      <vt:lpstr>分区（方法1）</vt:lpstr>
      <vt:lpstr>函数partition_v1</vt:lpstr>
      <vt:lpstr>函数swap</vt:lpstr>
      <vt:lpstr>分区（方法2）</vt:lpstr>
      <vt:lpstr>函数partition_v2</vt:lpstr>
      <vt:lpstr>切分元素的选择</vt:lpstr>
      <vt:lpstr>分治法练习</vt:lpstr>
      <vt:lpstr>7.3  二维数组</vt:lpstr>
      <vt:lpstr>二维数组的声明与使用</vt:lpstr>
      <vt:lpstr>二维数组的存储结构</vt:lpstr>
      <vt:lpstr>二维数组的存储结构</vt:lpstr>
      <vt:lpstr>二维数组的初始化</vt:lpstr>
      <vt:lpstr>例：设全班同学修了高等数学﹑普通物理、c语言和英语4门课程并取得了成绩，要求计算每个同学的平均成绩，并输出成绩表。</vt:lpstr>
      <vt:lpstr>PowerPoint 演示文稿</vt:lpstr>
      <vt:lpstr>二维数组作为函数参数</vt:lpstr>
      <vt:lpstr>二维数组作为函数参数</vt:lpstr>
      <vt:lpstr>二维数组作为函数参数</vt:lpstr>
      <vt:lpstr>PowerPoint 演示文稿</vt:lpstr>
      <vt:lpstr>PowerPoint 演示文稿</vt:lpstr>
      <vt:lpstr>PowerPoint 演示文稿</vt:lpstr>
      <vt:lpstr>构造n阶旋转方阵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 n维数组</vt:lpstr>
      <vt:lpstr>7.5  字符数组和字符串</vt:lpstr>
      <vt:lpstr>字符数组的声明和使用</vt:lpstr>
      <vt:lpstr>字符数组的初始化</vt:lpstr>
      <vt:lpstr>字符数组的初始化</vt:lpstr>
      <vt:lpstr>构造字符串 </vt:lpstr>
      <vt:lpstr>字符串处理函数 </vt:lpstr>
      <vt:lpstr>1 求字符串长度的函数 </vt:lpstr>
      <vt:lpstr>  2 将字符串反转的函数 </vt:lpstr>
      <vt:lpstr>  3 字符串拷贝的函数</vt:lpstr>
      <vt:lpstr>  3 字符串拷贝的函数</vt:lpstr>
      <vt:lpstr>  3 字符串拷贝的函数</vt:lpstr>
      <vt:lpstr> 4 两个字符串比较函数 </vt:lpstr>
      <vt:lpstr>例  验证密码</vt:lpstr>
      <vt:lpstr>  5 字符串连接函数 </vt:lpstr>
      <vt:lpstr>  5 字符串连接函数 </vt:lpstr>
      <vt:lpstr>  5 字符串连接函数 </vt:lpstr>
      <vt:lpstr>  6 删除字符串首尾空白字符的函数 </vt:lpstr>
      <vt:lpstr>  删除字符串首尾空白字符的函数 </vt:lpstr>
      <vt:lpstr> 7 从串s中删除所有与给定字符c相同的字符</vt:lpstr>
      <vt:lpstr> 从串s中删除所有与给定字符c相同的字符</vt:lpstr>
      <vt:lpstr>  </vt:lpstr>
      <vt:lpstr>PowerPoint 演示文稿</vt:lpstr>
      <vt:lpstr>PowerPoint 演示文稿</vt:lpstr>
      <vt:lpstr>PowerPoint 演示文稿</vt:lpstr>
      <vt:lpstr>9 数字串与数之间转换的函数</vt:lpstr>
      <vt:lpstr>十进制串转换为整数(atoi)</vt:lpstr>
      <vt:lpstr>atoi函数</vt:lpstr>
      <vt:lpstr>  整数转换为十进制数字串（itoa） </vt:lpstr>
      <vt:lpstr>PowerPoint 演示文稿</vt:lpstr>
      <vt:lpstr>  十六进制数字串转换为对应的整数(htoi) </vt:lpstr>
      <vt:lpstr>PowerPoint 演示文稿</vt:lpstr>
      <vt:lpstr>PowerPoint 演示文稿</vt:lpstr>
      <vt:lpstr>PowerPoint 演示文稿</vt:lpstr>
      <vt:lpstr>二维字符数组的使用 </vt:lpstr>
      <vt:lpstr>  字符串数组的输入输出操作 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CJC</dc:creator>
  <cp:lastModifiedBy>HuSt-JxL-PC</cp:lastModifiedBy>
  <cp:revision>528</cp:revision>
  <dcterms:created xsi:type="dcterms:W3CDTF">2007-12-26T08:54:00Z</dcterms:created>
  <dcterms:modified xsi:type="dcterms:W3CDTF">2024-11-18T03:54:36Z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1552E0A6885E45A6AD2F6027A179DAD1</vt:lpwstr>
  </property>
</Properties>
</file>