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61" r:id="rId3"/>
    <p:sldId id="262" r:id="rId4"/>
    <p:sldId id="264" r:id="rId5"/>
    <p:sldId id="266" r:id="rId6"/>
    <p:sldId id="267" r:id="rId7"/>
    <p:sldId id="26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4" d="100"/>
          <a:sy n="114" d="100"/>
        </p:scale>
        <p:origin x="540" y="96"/>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2" Type="http://schemas.openxmlformats.org/officeDocument/2006/relationships/image" Target="../media/image4.png"/><Relationship Id="rId21" Type="http://schemas.openxmlformats.org/officeDocument/2006/relationships/tags" Target="../tags/tag17.xml"/><Relationship Id="rId20" Type="http://schemas.openxmlformats.org/officeDocument/2006/relationships/image" Target="../media/image3.png"/><Relationship Id="rId2" Type="http://schemas.openxmlformats.org/officeDocument/2006/relationships/tags" Target="../tags/tag1.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image" Target="../media/image2.svg"/><Relationship Id="rId15" Type="http://schemas.openxmlformats.org/officeDocument/2006/relationships/image" Target="../media/image1.png"/><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8" Type="http://schemas.openxmlformats.org/officeDocument/2006/relationships/tags" Target="../tags/tag83.xml"/><Relationship Id="rId17" Type="http://schemas.openxmlformats.org/officeDocument/2006/relationships/tags" Target="../tags/tag82.xml"/><Relationship Id="rId16" Type="http://schemas.openxmlformats.org/officeDocument/2006/relationships/image" Target="../media/image2.svg"/><Relationship Id="rId15" Type="http://schemas.openxmlformats.org/officeDocument/2006/relationships/image" Target="../media/image1.png"/><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image" Target="../media/image4.png"/><Relationship Id="rId10" Type="http://schemas.openxmlformats.org/officeDocument/2006/relationships/tags" Target="../tags/tag7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1" Type="http://schemas.openxmlformats.org/officeDocument/2006/relationships/image" Target="../media/image5.png"/><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1" name="矩形 20"/>
          <p:cNvSpPr/>
          <p:nvPr userDrawn="1">
            <p:custDataLst>
              <p:tags r:id="rId2"/>
            </p:custDataLst>
          </p:nvPr>
        </p:nvSpPr>
        <p:spPr>
          <a:xfrm>
            <a:off x="0" y="0"/>
            <a:ext cx="12192000" cy="6857999"/>
          </a:xfrm>
          <a:prstGeom prst="rect">
            <a:avLst/>
          </a:prstGeom>
          <a:gradFill flip="none" rotWithShape="1">
            <a:gsLst>
              <a:gs pos="0">
                <a:schemeClr val="accent1">
                  <a:alpha val="2000"/>
                </a:schemeClr>
              </a:gs>
              <a:gs pos="85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userDrawn="1">
            <p:custDataLst>
              <p:tags r:id="rId3"/>
            </p:custDataLst>
          </p:nvPr>
        </p:nvSpPr>
        <p:spPr>
          <a:xfrm flipH="1">
            <a:off x="11116310" y="3715385"/>
            <a:ext cx="528955" cy="410210"/>
          </a:xfrm>
          <a:custGeom>
            <a:avLst/>
            <a:gdLst>
              <a:gd name="connsiteX0" fmla="*/ 199 w 833"/>
              <a:gd name="connsiteY0" fmla="*/ 439 h 646"/>
              <a:gd name="connsiteX1" fmla="*/ 0 w 833"/>
              <a:gd name="connsiteY1" fmla="*/ 341 h 646"/>
              <a:gd name="connsiteX2" fmla="*/ 833 w 833"/>
              <a:gd name="connsiteY2" fmla="*/ 0 h 646"/>
              <a:gd name="connsiteX3" fmla="*/ 508 w 833"/>
              <a:gd name="connsiteY3" fmla="*/ 617 h 646"/>
              <a:gd name="connsiteX4" fmla="*/ 415 w 833"/>
              <a:gd name="connsiteY4" fmla="*/ 513 h 646"/>
              <a:gd name="connsiteX5" fmla="*/ 270 w 833"/>
              <a:gd name="connsiteY5" fmla="*/ 646 h 646"/>
              <a:gd name="connsiteX6" fmla="*/ 199 w 833"/>
              <a:gd name="connsiteY6" fmla="*/ 439 h 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3" h="646">
                <a:moveTo>
                  <a:pt x="199" y="439"/>
                </a:moveTo>
                <a:lnTo>
                  <a:pt x="0" y="341"/>
                </a:lnTo>
                <a:lnTo>
                  <a:pt x="833" y="0"/>
                </a:lnTo>
                <a:lnTo>
                  <a:pt x="508" y="617"/>
                </a:lnTo>
                <a:lnTo>
                  <a:pt x="415" y="513"/>
                </a:lnTo>
                <a:lnTo>
                  <a:pt x="270" y="646"/>
                </a:lnTo>
                <a:lnTo>
                  <a:pt x="199" y="439"/>
                </a:lnTo>
                <a:close/>
              </a:path>
            </a:pathLst>
          </a:cu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任意多边形 6"/>
          <p:cNvSpPr/>
          <p:nvPr userDrawn="1">
            <p:custDataLst>
              <p:tags r:id="rId4"/>
            </p:custDataLst>
          </p:nvPr>
        </p:nvSpPr>
        <p:spPr>
          <a:xfrm>
            <a:off x="6377940" y="3212465"/>
            <a:ext cx="412750" cy="262890"/>
          </a:xfrm>
          <a:custGeom>
            <a:avLst/>
            <a:gdLst>
              <a:gd name="connsiteX0" fmla="*/ 111 w 606"/>
              <a:gd name="connsiteY0" fmla="*/ 252 h 398"/>
              <a:gd name="connsiteX1" fmla="*/ 0 w 606"/>
              <a:gd name="connsiteY1" fmla="*/ 154 h 398"/>
              <a:gd name="connsiteX2" fmla="*/ 606 w 606"/>
              <a:gd name="connsiteY2" fmla="*/ 0 h 398"/>
              <a:gd name="connsiteX3" fmla="*/ 344 w 606"/>
              <a:gd name="connsiteY3" fmla="*/ 379 h 398"/>
              <a:gd name="connsiteX4" fmla="*/ 265 w 606"/>
              <a:gd name="connsiteY4" fmla="*/ 312 h 398"/>
              <a:gd name="connsiteX5" fmla="*/ 141 w 606"/>
              <a:gd name="connsiteY5" fmla="*/ 398 h 398"/>
              <a:gd name="connsiteX6" fmla="*/ 111 w 606"/>
              <a:gd name="connsiteY6" fmla="*/ 252 h 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 h="398">
                <a:moveTo>
                  <a:pt x="111" y="252"/>
                </a:moveTo>
                <a:lnTo>
                  <a:pt x="0" y="154"/>
                </a:lnTo>
                <a:lnTo>
                  <a:pt x="606" y="0"/>
                </a:lnTo>
                <a:lnTo>
                  <a:pt x="344" y="379"/>
                </a:lnTo>
                <a:lnTo>
                  <a:pt x="265" y="312"/>
                </a:lnTo>
                <a:lnTo>
                  <a:pt x="141" y="398"/>
                </a:lnTo>
                <a:lnTo>
                  <a:pt x="111" y="252"/>
                </a:lnTo>
                <a:close/>
              </a:path>
            </a:pathLst>
          </a:cu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圆角矩形 27"/>
          <p:cNvSpPr/>
          <p:nvPr userDrawn="1">
            <p:custDataLst>
              <p:tags r:id="rId5"/>
            </p:custDataLst>
          </p:nvPr>
        </p:nvSpPr>
        <p:spPr>
          <a:xfrm>
            <a:off x="957600" y="804545"/>
            <a:ext cx="71755" cy="215900"/>
          </a:xfrm>
          <a:prstGeom prst="roundRect">
            <a:avLst>
              <a:gd name="adj" fmla="val 50000"/>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l"/>
            <a:endParaRPr lang="zh-CN" altLang="en-US">
              <a:cs typeface="MiSans Light" panose="00000400000000000000" charset="-122"/>
            </a:endParaRPr>
          </a:p>
        </p:txBody>
      </p:sp>
      <p:sp>
        <p:nvSpPr>
          <p:cNvPr id="2" name="标题 1"/>
          <p:cNvSpPr>
            <a:spLocks noGrp="1"/>
          </p:cNvSpPr>
          <p:nvPr>
            <p:ph type="ctrTitle" hasCustomPrompt="1"/>
            <p:custDataLst>
              <p:tags r:id="rId6"/>
            </p:custDataLst>
          </p:nvPr>
        </p:nvSpPr>
        <p:spPr>
          <a:xfrm>
            <a:off x="932180" y="1408430"/>
            <a:ext cx="5339080" cy="2266950"/>
          </a:xfrm>
        </p:spPr>
        <p:txBody>
          <a:bodyPr wrap="square" anchor="b">
            <a:normAutofit/>
          </a:bodyPr>
          <a:lstStyle>
            <a:lvl1pPr algn="l">
              <a:lnSpc>
                <a:spcPct val="100000"/>
              </a:lnSpc>
              <a:defRPr sz="6000">
                <a:solidFill>
                  <a:schemeClr val="tx2">
                    <a:lumMod val="60000"/>
                    <a:lumOff val="40000"/>
                  </a:schemeClr>
                </a:solidFill>
              </a:defRPr>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7"/>
            </p:custDataLst>
          </p:nvPr>
        </p:nvSpPr>
        <p:spPr>
          <a:xfrm>
            <a:off x="932180" y="3833495"/>
            <a:ext cx="5335270" cy="815975"/>
          </a:xfrm>
        </p:spPr>
        <p:txBody>
          <a:bodyPr wrap="square" anchor="t" anchorCtr="0">
            <a:normAutofit/>
          </a:bodyPr>
          <a:lstStyle>
            <a:lvl1pPr marL="0" indent="0" algn="l">
              <a:lnSpc>
                <a:spcPct val="100000"/>
              </a:lnSpc>
              <a:buNone/>
              <a:defRPr sz="20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8"/>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1"/>
            </p:custDataLst>
          </p:nvPr>
        </p:nvSpPr>
        <p:spPr>
          <a:xfrm>
            <a:off x="1191600" y="727200"/>
            <a:ext cx="4064400" cy="367200"/>
          </a:xfrm>
        </p:spPr>
        <p:txBody>
          <a:bodyPr wrap="square" anchor="ctr">
            <a:normAutofit/>
          </a:bodyPr>
          <a:lstStyle>
            <a:lvl1pPr marL="0" indent="0">
              <a:lnSpc>
                <a:spcPct val="100000"/>
              </a:lnSpc>
              <a:buNone/>
              <a:defRPr sz="1800">
                <a:solidFill>
                  <a:schemeClr val="accent1">
                    <a:lumMod val="75000"/>
                  </a:schemeClr>
                </a:solidFill>
              </a:defRPr>
            </a:lvl1pPr>
          </a:lstStyle>
          <a:p>
            <a:pPr lvl="0"/>
            <a:r>
              <a:rPr lang="zh-CN" altLang="en-US" dirty="0"/>
              <a:t>公司名</a:t>
            </a:r>
            <a:endParaRPr lang="zh-CN" altLang="en-US" dirty="0"/>
          </a:p>
        </p:txBody>
      </p:sp>
      <p:sp>
        <p:nvSpPr>
          <p:cNvPr id="30" name="任意多边形: 形状 29"/>
          <p:cNvSpPr/>
          <p:nvPr userDrawn="1">
            <p:custDataLst>
              <p:tags r:id="rId12"/>
            </p:custDataLst>
          </p:nvPr>
        </p:nvSpPr>
        <p:spPr>
          <a:xfrm>
            <a:off x="925283" y="4678400"/>
            <a:ext cx="5514776" cy="627396"/>
          </a:xfrm>
          <a:custGeom>
            <a:avLst/>
            <a:gdLst>
              <a:gd name="connsiteX0" fmla="*/ 313698 w 5514776"/>
              <a:gd name="connsiteY0" fmla="*/ 0 h 627396"/>
              <a:gd name="connsiteX1" fmla="*/ 5201078 w 5514776"/>
              <a:gd name="connsiteY1" fmla="*/ 1 h 627396"/>
              <a:gd name="connsiteX2" fmla="*/ 5514776 w 5514776"/>
              <a:gd name="connsiteY2" fmla="*/ 313699 h 627396"/>
              <a:gd name="connsiteX3" fmla="*/ 5514775 w 5514776"/>
              <a:gd name="connsiteY3" fmla="*/ 313698 h 627396"/>
              <a:gd name="connsiteX4" fmla="*/ 5201077 w 5514776"/>
              <a:gd name="connsiteY4" fmla="*/ 627396 h 627396"/>
              <a:gd name="connsiteX5" fmla="*/ 313698 w 5514776"/>
              <a:gd name="connsiteY5" fmla="*/ 627396 h 627396"/>
              <a:gd name="connsiteX6" fmla="*/ 0 w 5514776"/>
              <a:gd name="connsiteY6" fmla="*/ 313698 h 627396"/>
              <a:gd name="connsiteX7" fmla="*/ 313698 w 5514776"/>
              <a:gd name="connsiteY7" fmla="*/ 0 h 6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776" h="627396">
                <a:moveTo>
                  <a:pt x="313698" y="0"/>
                </a:moveTo>
                <a:cubicBezTo>
                  <a:pt x="1942825" y="0"/>
                  <a:pt x="3571951" y="1"/>
                  <a:pt x="5201078" y="1"/>
                </a:cubicBezTo>
                <a:cubicBezTo>
                  <a:pt x="5374329" y="1"/>
                  <a:pt x="5514776" y="140448"/>
                  <a:pt x="5514776" y="313699"/>
                </a:cubicBezTo>
                <a:lnTo>
                  <a:pt x="5514775" y="313698"/>
                </a:lnTo>
                <a:cubicBezTo>
                  <a:pt x="5514775" y="486949"/>
                  <a:pt x="5374328" y="627396"/>
                  <a:pt x="5201077" y="627396"/>
                </a:cubicBezTo>
                <a:lnTo>
                  <a:pt x="313698" y="627396"/>
                </a:lnTo>
                <a:cubicBezTo>
                  <a:pt x="140447" y="627396"/>
                  <a:pt x="0" y="486949"/>
                  <a:pt x="0" y="313698"/>
                </a:cubicBezTo>
                <a:cubicBezTo>
                  <a:pt x="0" y="140447"/>
                  <a:pt x="140447" y="0"/>
                  <a:pt x="313698" y="0"/>
                </a:cubicBezTo>
                <a:close/>
              </a:path>
            </a:pathLst>
          </a:custGeom>
          <a:gradFill>
            <a:gsLst>
              <a:gs pos="69000">
                <a:schemeClr val="accent1">
                  <a:alpha val="0"/>
                </a:schemeClr>
              </a:gs>
              <a:gs pos="0">
                <a:schemeClr val="accent1">
                  <a:alpha val="50000"/>
                </a:schemeClr>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3" name="椭圆 32"/>
          <p:cNvSpPr/>
          <p:nvPr userDrawn="1">
            <p:custDataLst>
              <p:tags r:id="rId13"/>
            </p:custDataLst>
          </p:nvPr>
        </p:nvSpPr>
        <p:spPr>
          <a:xfrm>
            <a:off x="1028207" y="4793036"/>
            <a:ext cx="398124" cy="398124"/>
          </a:xfrm>
          <a:prstGeom prst="ellipse">
            <a:avLst/>
          </a:prstGeom>
          <a:solidFill>
            <a:schemeClr val="accent1">
              <a:lumMod val="75000"/>
            </a:schemeClr>
          </a:solidFill>
          <a:ln w="222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 name="图形 799"/>
          <p:cNvPicPr>
            <a:picLocks noChangeAspect="1"/>
          </p:cNvPicPr>
          <p:nvPr userDrawn="1">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rot="16200000">
            <a:off x="1153842" y="4924205"/>
            <a:ext cx="159976" cy="135786"/>
          </a:xfrm>
          <a:prstGeom prst="rect">
            <a:avLst/>
          </a:prstGeom>
        </p:spPr>
      </p:pic>
      <p:sp>
        <p:nvSpPr>
          <p:cNvPr id="35" name="署名占位符 10"/>
          <p:cNvSpPr>
            <a:spLocks noGrp="1"/>
          </p:cNvSpPr>
          <p:nvPr>
            <p:ph type="body" sz="quarter" idx="18" hasCustomPrompt="1"/>
            <p:custDataLst>
              <p:tags r:id="rId17"/>
            </p:custDataLst>
          </p:nvPr>
        </p:nvSpPr>
        <p:spPr>
          <a:xfrm>
            <a:off x="1813300" y="4740098"/>
            <a:ext cx="2880000" cy="504000"/>
          </a:xfrm>
          <a:prstGeom prst="rect">
            <a:avLst/>
          </a:prstGeom>
          <a:noFill/>
        </p:spPr>
        <p:txBody>
          <a:bodyPr wrap="square" anchor="ctr">
            <a:normAutofit/>
          </a:bodyPr>
          <a:lstStyle>
            <a:lvl1pPr marL="0" indent="0" algn="l">
              <a:lnSpc>
                <a:spcPct val="100000"/>
              </a:lnSpc>
              <a:buNone/>
              <a:defRPr sz="1800" b="1">
                <a:solidFill>
                  <a:schemeClr val="tx2"/>
                </a:solidFill>
              </a:defRPr>
            </a:lvl1pPr>
          </a:lstStyle>
          <a:p>
            <a:pPr lvl="0"/>
            <a:r>
              <a:rPr lang="zh-CN" altLang="en-US" dirty="0"/>
              <a:t>署名</a:t>
            </a:r>
            <a:endParaRPr lang="zh-CN" altLang="en-US" dirty="0"/>
          </a:p>
        </p:txBody>
      </p:sp>
      <p:sp>
        <p:nvSpPr>
          <p:cNvPr id="46" name="矩形: 圆角 45"/>
          <p:cNvSpPr/>
          <p:nvPr userDrawn="1">
            <p:custDataLst>
              <p:tags r:id="rId18"/>
            </p:custDataLst>
          </p:nvPr>
        </p:nvSpPr>
        <p:spPr>
          <a:xfrm>
            <a:off x="6543675" y="1196975"/>
            <a:ext cx="4956175" cy="5644515"/>
          </a:xfrm>
          <a:prstGeom prst="roundRect">
            <a:avLst>
              <a:gd name="adj" fmla="val 50000"/>
            </a:avLst>
          </a:prstGeom>
          <a:gradFill>
            <a:gsLst>
              <a:gs pos="0">
                <a:schemeClr val="accent1">
                  <a:alpha val="40000"/>
                </a:schemeClr>
              </a:gs>
              <a:gs pos="64000">
                <a:schemeClr val="accent1">
                  <a:alpha val="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OPPOSans R" panose="00020600040101010101" pitchFamily="18" charset="-122"/>
            </a:endParaRPr>
          </a:p>
        </p:txBody>
      </p:sp>
      <p:pic>
        <p:nvPicPr>
          <p:cNvPr id="25" name="图片 24" descr="图形用户界面&#10;&#10;描述已自动生成"/>
          <p:cNvPicPr>
            <a:picLocks noChangeAspect="1"/>
          </p:cNvPicPr>
          <p:nvPr userDrawn="1">
            <p:custDataLst>
              <p:tags r:id="rId19"/>
            </p:custDataLst>
          </p:nvPr>
        </p:nvPicPr>
        <p:blipFill>
          <a:blip r:embed="rId20" cstate="print">
            <a:extLst>
              <a:ext uri="{28A0092B-C50C-407E-A947-70E740481C1C}">
                <a14:useLocalDpi xmlns:a14="http://schemas.microsoft.com/office/drawing/2010/main" val="0"/>
              </a:ext>
            </a:extLst>
          </a:blip>
          <a:srcRect/>
          <a:stretch>
            <a:fillRect/>
          </a:stretch>
        </p:blipFill>
        <p:spPr>
          <a:xfrm>
            <a:off x="6341795" y="2186606"/>
            <a:ext cx="5293873" cy="3666277"/>
          </a:xfrm>
          <a:custGeom>
            <a:avLst/>
            <a:gdLst>
              <a:gd name="connsiteX0" fmla="*/ 1640155 w 5293873"/>
              <a:gd name="connsiteY0" fmla="*/ 0 h 3666277"/>
              <a:gd name="connsiteX1" fmla="*/ 5293873 w 5293873"/>
              <a:gd name="connsiteY1" fmla="*/ 0 h 3666277"/>
              <a:gd name="connsiteX2" fmla="*/ 5293873 w 5293873"/>
              <a:gd name="connsiteY2" fmla="*/ 3666277 h 3666277"/>
              <a:gd name="connsiteX3" fmla="*/ 0 w 5293873"/>
              <a:gd name="connsiteY3" fmla="*/ 3666277 h 3666277"/>
              <a:gd name="connsiteX4" fmla="*/ 0 w 5293873"/>
              <a:gd name="connsiteY4" fmla="*/ 594694 h 3666277"/>
              <a:gd name="connsiteX5" fmla="*/ 1640155 w 5293873"/>
              <a:gd name="connsiteY5" fmla="*/ 594694 h 366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93873" h="3666277">
                <a:moveTo>
                  <a:pt x="1640155" y="0"/>
                </a:moveTo>
                <a:lnTo>
                  <a:pt x="5293873" y="0"/>
                </a:lnTo>
                <a:lnTo>
                  <a:pt x="5293873" y="3666277"/>
                </a:lnTo>
                <a:lnTo>
                  <a:pt x="0" y="3666277"/>
                </a:lnTo>
                <a:lnTo>
                  <a:pt x="0" y="594694"/>
                </a:lnTo>
                <a:lnTo>
                  <a:pt x="1640155" y="594694"/>
                </a:lnTo>
                <a:close/>
              </a:path>
            </a:pathLst>
          </a:custGeom>
        </p:spPr>
      </p:pic>
      <p:pic>
        <p:nvPicPr>
          <p:cNvPr id="23" name="图片 22" descr="图形用户界面, 应用程序&#10;&#10;描述已自动生成"/>
          <p:cNvPicPr>
            <a:picLocks noChangeAspect="1"/>
          </p:cNvPicPr>
          <p:nvPr userDrawn="1">
            <p:custDataLst>
              <p:tags r:id="rId21"/>
            </p:custDataLst>
          </p:nvPr>
        </p:nvPicPr>
        <p:blipFill>
          <a:blip r:embed="rId22" cstate="print">
            <a:extLst>
              <a:ext uri="{28A0092B-C50C-407E-A947-70E740481C1C}">
                <a14:useLocalDpi xmlns:a14="http://schemas.microsoft.com/office/drawing/2010/main" val="0"/>
              </a:ext>
            </a:extLst>
          </a:blip>
          <a:srcRect l="59971" t="646" r="23805" b="88108"/>
          <a:stretch>
            <a:fillRect/>
          </a:stretch>
        </p:blipFill>
        <p:spPr>
          <a:xfrm>
            <a:off x="6560820" y="2187574"/>
            <a:ext cx="1026845" cy="491077"/>
          </a:xfrm>
          <a:custGeom>
            <a:avLst/>
            <a:gdLst>
              <a:gd name="connsiteX0" fmla="*/ 374630 w 1009161"/>
              <a:gd name="connsiteY0" fmla="*/ 1494 h 475203"/>
              <a:gd name="connsiteX1" fmla="*/ 713354 w 1009161"/>
              <a:gd name="connsiteY1" fmla="*/ 131380 h 475203"/>
              <a:gd name="connsiteX2" fmla="*/ 1006235 w 1009161"/>
              <a:gd name="connsiteY2" fmla="*/ 352951 h 475203"/>
              <a:gd name="connsiteX3" fmla="*/ 489236 w 1009161"/>
              <a:gd name="connsiteY3" fmla="*/ 447183 h 475203"/>
              <a:gd name="connsiteX4" fmla="*/ 251 w 1009161"/>
              <a:gd name="connsiteY4" fmla="*/ 347858 h 475203"/>
              <a:gd name="connsiteX5" fmla="*/ 374630 w 1009161"/>
              <a:gd name="connsiteY5" fmla="*/ 1494 h 47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161" h="475203">
                <a:moveTo>
                  <a:pt x="374630" y="1494"/>
                </a:moveTo>
                <a:cubicBezTo>
                  <a:pt x="588561" y="-16334"/>
                  <a:pt x="713354" y="131380"/>
                  <a:pt x="713354" y="131380"/>
                </a:cubicBezTo>
                <a:cubicBezTo>
                  <a:pt x="820319" y="133927"/>
                  <a:pt x="1036796" y="215424"/>
                  <a:pt x="1006235" y="352951"/>
                </a:cubicBezTo>
                <a:cubicBezTo>
                  <a:pt x="975673" y="490478"/>
                  <a:pt x="698073" y="482838"/>
                  <a:pt x="489236" y="447183"/>
                </a:cubicBezTo>
                <a:cubicBezTo>
                  <a:pt x="328788" y="503212"/>
                  <a:pt x="7892" y="477744"/>
                  <a:pt x="251" y="347858"/>
                </a:cubicBezTo>
                <a:cubicBezTo>
                  <a:pt x="-7389" y="217971"/>
                  <a:pt x="160699" y="19322"/>
                  <a:pt x="374630" y="1494"/>
                </a:cubicBezTo>
                <a:close/>
              </a:path>
            </a:pathLst>
          </a:cu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23" name="矩形 22"/>
          <p:cNvSpPr/>
          <p:nvPr userDrawn="1">
            <p:custDataLst>
              <p:tags r:id="rId2"/>
            </p:custDataLst>
          </p:nvPr>
        </p:nvSpPr>
        <p:spPr>
          <a:xfrm>
            <a:off x="0" y="0"/>
            <a:ext cx="12192000" cy="6857999"/>
          </a:xfrm>
          <a:prstGeom prst="rect">
            <a:avLst/>
          </a:prstGeom>
          <a:gradFill flip="none" rotWithShape="1">
            <a:gsLst>
              <a:gs pos="0">
                <a:schemeClr val="accent1">
                  <a:alpha val="2000"/>
                </a:schemeClr>
              </a:gs>
              <a:gs pos="85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任意多边形 8"/>
          <p:cNvSpPr/>
          <p:nvPr userDrawn="1">
            <p:custDataLst>
              <p:tags r:id="rId3"/>
            </p:custDataLst>
          </p:nvPr>
        </p:nvSpPr>
        <p:spPr>
          <a:xfrm rot="840000">
            <a:off x="772333" y="2359793"/>
            <a:ext cx="589280" cy="462915"/>
          </a:xfrm>
          <a:custGeom>
            <a:avLst/>
            <a:gdLst>
              <a:gd name="connsiteX0" fmla="*/ 226 w 928"/>
              <a:gd name="connsiteY0" fmla="*/ 487 h 729"/>
              <a:gd name="connsiteX1" fmla="*/ 0 w 928"/>
              <a:gd name="connsiteY1" fmla="*/ 373 h 729"/>
              <a:gd name="connsiteX2" fmla="*/ 928 w 928"/>
              <a:gd name="connsiteY2" fmla="*/ 0 h 729"/>
              <a:gd name="connsiteX3" fmla="*/ 608 w 928"/>
              <a:gd name="connsiteY3" fmla="*/ 642 h 729"/>
              <a:gd name="connsiteX4" fmla="*/ 472 w 928"/>
              <a:gd name="connsiteY4" fmla="*/ 574 h 729"/>
              <a:gd name="connsiteX5" fmla="*/ 307 w 928"/>
              <a:gd name="connsiteY5" fmla="*/ 729 h 729"/>
              <a:gd name="connsiteX6" fmla="*/ 226 w 928"/>
              <a:gd name="connsiteY6" fmla="*/ 487 h 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8" h="729">
                <a:moveTo>
                  <a:pt x="226" y="487"/>
                </a:moveTo>
                <a:lnTo>
                  <a:pt x="0" y="373"/>
                </a:lnTo>
                <a:lnTo>
                  <a:pt x="928" y="0"/>
                </a:lnTo>
                <a:lnTo>
                  <a:pt x="608" y="642"/>
                </a:lnTo>
                <a:lnTo>
                  <a:pt x="472" y="574"/>
                </a:lnTo>
                <a:lnTo>
                  <a:pt x="307" y="729"/>
                </a:lnTo>
                <a:lnTo>
                  <a:pt x="226" y="487"/>
                </a:lnTo>
                <a:close/>
              </a:path>
            </a:pathLst>
          </a:custGeom>
          <a:solidFill>
            <a:srgbClr val="FFFFFF"/>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4"/>
            </p:custDataLst>
          </p:nvPr>
        </p:nvSpPr>
        <p:spPr>
          <a:xfrm>
            <a:off x="5880100" y="3053715"/>
            <a:ext cx="5258435" cy="1531620"/>
          </a:xfrm>
        </p:spPr>
        <p:txBody>
          <a:bodyPr wrap="square" anchor="t" anchorCtr="0">
            <a:normAutofit/>
          </a:bodyPr>
          <a:lstStyle>
            <a:lvl1pPr algn="r">
              <a:lnSpc>
                <a:spcPct val="100000"/>
              </a:lnSpc>
              <a:defRPr sz="6000"/>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5"/>
            </p:custDataLst>
          </p:nvPr>
        </p:nvSpPr>
        <p:spPr>
          <a:xfrm>
            <a:off x="5803335" y="2278800"/>
            <a:ext cx="5335200" cy="507600"/>
          </a:xfrm>
        </p:spPr>
        <p:txBody>
          <a:bodyPr wrap="square" anchor="ctr" anchorCtr="0">
            <a:normAutofit/>
          </a:bodyPr>
          <a:lstStyle>
            <a:lvl1pPr marL="0" indent="0" algn="r">
              <a:lnSpc>
                <a:spcPct val="100000"/>
              </a:lnSpc>
              <a:buNone/>
              <a:defRPr sz="20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25" name="矩形: 圆角 24"/>
          <p:cNvSpPr/>
          <p:nvPr userDrawn="1">
            <p:custDataLst>
              <p:tags r:id="rId9"/>
            </p:custDataLst>
          </p:nvPr>
        </p:nvSpPr>
        <p:spPr>
          <a:xfrm>
            <a:off x="625475" y="1196975"/>
            <a:ext cx="4956175" cy="5661025"/>
          </a:xfrm>
          <a:prstGeom prst="roundRect">
            <a:avLst>
              <a:gd name="adj" fmla="val 50000"/>
            </a:avLst>
          </a:prstGeom>
          <a:gradFill>
            <a:gsLst>
              <a:gs pos="0">
                <a:schemeClr val="accent1">
                  <a:alpha val="40000"/>
                </a:schemeClr>
              </a:gs>
              <a:gs pos="64000">
                <a:schemeClr val="accent1">
                  <a:alpha val="0"/>
                </a:schemeClr>
              </a:gs>
            </a:gsLst>
            <a:lin ang="5400000" scaled="1"/>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OPPOSans R" panose="00020600040101010101" pitchFamily="18" charset="-122"/>
              <a:sym typeface="+mn-ea"/>
            </a:endParaRPr>
          </a:p>
        </p:txBody>
      </p:sp>
      <p:pic>
        <p:nvPicPr>
          <p:cNvPr id="17" name="图片 16" descr="图形用户界面, 应用程序&#10;&#10;描述已自动生成"/>
          <p:cNvPicPr>
            <a:picLocks noChangeAspect="1"/>
          </p:cNvPicPr>
          <p:nvPr userDrawn="1">
            <p:custDataLst>
              <p:tags r:id="rId10"/>
            </p:custDataLst>
          </p:nvPr>
        </p:nvPicPr>
        <p:blipFill>
          <a:blip r:embed="rId11" cstate="print">
            <a:extLst>
              <a:ext uri="{28A0092B-C50C-407E-A947-70E740481C1C}">
                <a14:useLocalDpi xmlns:a14="http://schemas.microsoft.com/office/drawing/2010/main" val="0"/>
              </a:ext>
            </a:extLst>
          </a:blip>
          <a:srcRect/>
          <a:stretch>
            <a:fillRect/>
          </a:stretch>
        </p:blipFill>
        <p:spPr>
          <a:xfrm>
            <a:off x="635291" y="2235852"/>
            <a:ext cx="5196661" cy="3529947"/>
          </a:xfrm>
          <a:custGeom>
            <a:avLst/>
            <a:gdLst>
              <a:gd name="connsiteX0" fmla="*/ 0 w 5196661"/>
              <a:gd name="connsiteY0" fmla="*/ 0 h 3529947"/>
              <a:gd name="connsiteX1" fmla="*/ 2496529 w 5196661"/>
              <a:gd name="connsiteY1" fmla="*/ 0 h 3529947"/>
              <a:gd name="connsiteX2" fmla="*/ 2496529 w 5196661"/>
              <a:gd name="connsiteY2" fmla="*/ 476868 h 3529947"/>
              <a:gd name="connsiteX3" fmla="*/ 4028149 w 5196661"/>
              <a:gd name="connsiteY3" fmla="*/ 476868 h 3529947"/>
              <a:gd name="connsiteX4" fmla="*/ 4028149 w 5196661"/>
              <a:gd name="connsiteY4" fmla="*/ 0 h 3529947"/>
              <a:gd name="connsiteX5" fmla="*/ 5196661 w 5196661"/>
              <a:gd name="connsiteY5" fmla="*/ 0 h 3529947"/>
              <a:gd name="connsiteX6" fmla="*/ 5196661 w 5196661"/>
              <a:gd name="connsiteY6" fmla="*/ 3529947 h 3529947"/>
              <a:gd name="connsiteX7" fmla="*/ 0 w 5196661"/>
              <a:gd name="connsiteY7" fmla="*/ 3529947 h 3529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6661" h="3529947">
                <a:moveTo>
                  <a:pt x="0" y="0"/>
                </a:moveTo>
                <a:lnTo>
                  <a:pt x="2496529" y="0"/>
                </a:lnTo>
                <a:lnTo>
                  <a:pt x="2496529" y="476868"/>
                </a:lnTo>
                <a:lnTo>
                  <a:pt x="4028149" y="476868"/>
                </a:lnTo>
                <a:lnTo>
                  <a:pt x="4028149" y="0"/>
                </a:lnTo>
                <a:lnTo>
                  <a:pt x="5196661" y="0"/>
                </a:lnTo>
                <a:lnTo>
                  <a:pt x="5196661" y="3529947"/>
                </a:lnTo>
                <a:lnTo>
                  <a:pt x="0" y="3529947"/>
                </a:lnTo>
                <a:close/>
              </a:path>
            </a:pathLst>
          </a:custGeom>
        </p:spPr>
      </p:pic>
      <p:sp>
        <p:nvSpPr>
          <p:cNvPr id="34" name="任意多边形: 形状 33"/>
          <p:cNvSpPr/>
          <p:nvPr userDrawn="1">
            <p:custDataLst>
              <p:tags r:id="rId12"/>
            </p:custDataLst>
          </p:nvPr>
        </p:nvSpPr>
        <p:spPr>
          <a:xfrm rot="10800000">
            <a:off x="5713183" y="4678400"/>
            <a:ext cx="5514776" cy="627396"/>
          </a:xfrm>
          <a:custGeom>
            <a:avLst/>
            <a:gdLst>
              <a:gd name="connsiteX0" fmla="*/ 313698 w 5514776"/>
              <a:gd name="connsiteY0" fmla="*/ 0 h 627396"/>
              <a:gd name="connsiteX1" fmla="*/ 5201078 w 5514776"/>
              <a:gd name="connsiteY1" fmla="*/ 1 h 627396"/>
              <a:gd name="connsiteX2" fmla="*/ 5514776 w 5514776"/>
              <a:gd name="connsiteY2" fmla="*/ 313699 h 627396"/>
              <a:gd name="connsiteX3" fmla="*/ 5514775 w 5514776"/>
              <a:gd name="connsiteY3" fmla="*/ 313698 h 627396"/>
              <a:gd name="connsiteX4" fmla="*/ 5201077 w 5514776"/>
              <a:gd name="connsiteY4" fmla="*/ 627396 h 627396"/>
              <a:gd name="connsiteX5" fmla="*/ 313698 w 5514776"/>
              <a:gd name="connsiteY5" fmla="*/ 627396 h 627396"/>
              <a:gd name="connsiteX6" fmla="*/ 0 w 5514776"/>
              <a:gd name="connsiteY6" fmla="*/ 313698 h 627396"/>
              <a:gd name="connsiteX7" fmla="*/ 313698 w 5514776"/>
              <a:gd name="connsiteY7" fmla="*/ 0 h 62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14776" h="627396">
                <a:moveTo>
                  <a:pt x="313698" y="0"/>
                </a:moveTo>
                <a:cubicBezTo>
                  <a:pt x="1942825" y="0"/>
                  <a:pt x="3571951" y="1"/>
                  <a:pt x="5201078" y="1"/>
                </a:cubicBezTo>
                <a:cubicBezTo>
                  <a:pt x="5374329" y="1"/>
                  <a:pt x="5514776" y="140448"/>
                  <a:pt x="5514776" y="313699"/>
                </a:cubicBezTo>
                <a:lnTo>
                  <a:pt x="5514775" y="313698"/>
                </a:lnTo>
                <a:cubicBezTo>
                  <a:pt x="5514775" y="486949"/>
                  <a:pt x="5374328" y="627396"/>
                  <a:pt x="5201077" y="627396"/>
                </a:cubicBezTo>
                <a:lnTo>
                  <a:pt x="313698" y="627396"/>
                </a:lnTo>
                <a:cubicBezTo>
                  <a:pt x="140447" y="627396"/>
                  <a:pt x="0" y="486949"/>
                  <a:pt x="0" y="313698"/>
                </a:cubicBezTo>
                <a:cubicBezTo>
                  <a:pt x="0" y="140447"/>
                  <a:pt x="140447" y="0"/>
                  <a:pt x="313698" y="0"/>
                </a:cubicBezTo>
                <a:close/>
              </a:path>
            </a:pathLst>
          </a:custGeom>
          <a:gradFill>
            <a:gsLst>
              <a:gs pos="69000">
                <a:schemeClr val="accent1">
                  <a:alpha val="0"/>
                </a:schemeClr>
              </a:gs>
              <a:gs pos="0">
                <a:schemeClr val="accent1">
                  <a:alpha val="50000"/>
                </a:schemeClr>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椭圆 34"/>
          <p:cNvSpPr/>
          <p:nvPr userDrawn="1">
            <p:custDataLst>
              <p:tags r:id="rId13"/>
            </p:custDataLst>
          </p:nvPr>
        </p:nvSpPr>
        <p:spPr>
          <a:xfrm rot="10800000">
            <a:off x="10726911" y="4793036"/>
            <a:ext cx="398124" cy="398124"/>
          </a:xfrm>
          <a:prstGeom prst="ellipse">
            <a:avLst/>
          </a:prstGeom>
          <a:solidFill>
            <a:schemeClr val="accent1">
              <a:lumMod val="75000"/>
            </a:schemeClr>
          </a:solidFill>
          <a:ln w="222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 name="图形 799"/>
          <p:cNvPicPr>
            <a:picLocks noChangeAspect="1"/>
          </p:cNvPicPr>
          <p:nvPr userDrawn="1">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rot="5400000">
            <a:off x="10839424" y="4924205"/>
            <a:ext cx="159976" cy="135786"/>
          </a:xfrm>
          <a:prstGeom prst="rect">
            <a:avLst/>
          </a:prstGeom>
        </p:spPr>
      </p:pic>
      <p:sp>
        <p:nvSpPr>
          <p:cNvPr id="37" name="署名占位符 10"/>
          <p:cNvSpPr>
            <a:spLocks noGrp="1"/>
          </p:cNvSpPr>
          <p:nvPr>
            <p:ph type="body" sz="quarter" idx="18" hasCustomPrompt="1"/>
            <p:custDataLst>
              <p:tags r:id="rId17"/>
            </p:custDataLst>
          </p:nvPr>
        </p:nvSpPr>
        <p:spPr>
          <a:xfrm>
            <a:off x="7490200" y="4740098"/>
            <a:ext cx="2880000" cy="504000"/>
          </a:xfrm>
          <a:prstGeom prst="rect">
            <a:avLst/>
          </a:prstGeom>
          <a:noFill/>
        </p:spPr>
        <p:txBody>
          <a:bodyPr wrap="square" anchor="ctr">
            <a:normAutofit/>
          </a:bodyPr>
          <a:lstStyle>
            <a:lvl1pPr marL="0" indent="0" algn="r">
              <a:lnSpc>
                <a:spcPct val="100000"/>
              </a:lnSpc>
              <a:buNone/>
              <a:defRPr sz="1800" b="1">
                <a:solidFill>
                  <a:schemeClr val="tx2"/>
                </a:solidFill>
              </a:defRPr>
            </a:lvl1pPr>
          </a:lstStyle>
          <a:p>
            <a:pPr lvl="0"/>
            <a:r>
              <a:rPr lang="zh-CN" altLang="en-US" dirty="0"/>
              <a:t>署名</a:t>
            </a:r>
            <a:endParaRPr lang="zh-CN" altLang="en-US" dirty="0"/>
          </a:p>
        </p:txBody>
      </p:sp>
      <p:pic>
        <p:nvPicPr>
          <p:cNvPr id="15" name="图片 14" descr="图形用户界面, 应用程序&#10;&#10;描述已自动生成"/>
          <p:cNvPicPr>
            <a:picLocks noChangeAspect="1"/>
          </p:cNvPicPr>
          <p:nvPr userDrawn="1">
            <p:custDataLst>
              <p:tags r:id="rId18"/>
            </p:custDataLst>
          </p:nvPr>
        </p:nvPicPr>
        <p:blipFill>
          <a:blip r:embed="rId11" cstate="print">
            <a:extLst>
              <a:ext uri="{28A0092B-C50C-407E-A947-70E740481C1C}">
                <a14:useLocalDpi xmlns:a14="http://schemas.microsoft.com/office/drawing/2010/main" val="0"/>
              </a:ext>
            </a:extLst>
          </a:blip>
          <a:srcRect l="59971" t="646" r="23805" b="88108"/>
          <a:stretch>
            <a:fillRect/>
          </a:stretch>
        </p:blipFill>
        <p:spPr>
          <a:xfrm>
            <a:off x="3729038" y="2221707"/>
            <a:ext cx="873918" cy="443320"/>
          </a:xfrm>
          <a:custGeom>
            <a:avLst/>
            <a:gdLst>
              <a:gd name="connsiteX0" fmla="*/ 374630 w 1009161"/>
              <a:gd name="connsiteY0" fmla="*/ 1494 h 475203"/>
              <a:gd name="connsiteX1" fmla="*/ 713354 w 1009161"/>
              <a:gd name="connsiteY1" fmla="*/ 131380 h 475203"/>
              <a:gd name="connsiteX2" fmla="*/ 1006235 w 1009161"/>
              <a:gd name="connsiteY2" fmla="*/ 352951 h 475203"/>
              <a:gd name="connsiteX3" fmla="*/ 489236 w 1009161"/>
              <a:gd name="connsiteY3" fmla="*/ 447183 h 475203"/>
              <a:gd name="connsiteX4" fmla="*/ 251 w 1009161"/>
              <a:gd name="connsiteY4" fmla="*/ 347858 h 475203"/>
              <a:gd name="connsiteX5" fmla="*/ 374630 w 1009161"/>
              <a:gd name="connsiteY5" fmla="*/ 1494 h 47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9161" h="475203">
                <a:moveTo>
                  <a:pt x="374630" y="1494"/>
                </a:moveTo>
                <a:cubicBezTo>
                  <a:pt x="588561" y="-16334"/>
                  <a:pt x="713354" y="131380"/>
                  <a:pt x="713354" y="131380"/>
                </a:cubicBezTo>
                <a:cubicBezTo>
                  <a:pt x="820319" y="133927"/>
                  <a:pt x="1036796" y="215424"/>
                  <a:pt x="1006235" y="352951"/>
                </a:cubicBezTo>
                <a:cubicBezTo>
                  <a:pt x="975673" y="490478"/>
                  <a:pt x="698073" y="482838"/>
                  <a:pt x="489236" y="447183"/>
                </a:cubicBezTo>
                <a:cubicBezTo>
                  <a:pt x="328788" y="503212"/>
                  <a:pt x="7892" y="477744"/>
                  <a:pt x="251" y="347858"/>
                </a:cubicBezTo>
                <a:cubicBezTo>
                  <a:pt x="-7389" y="217971"/>
                  <a:pt x="160699" y="19322"/>
                  <a:pt x="374630" y="1494"/>
                </a:cubicBezTo>
                <a:close/>
              </a:path>
            </a:pathLst>
          </a:cu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6857999"/>
          </a:xfrm>
          <a:prstGeom prst="rect">
            <a:avLst/>
          </a:prstGeom>
          <a:gradFill flip="none" rotWithShape="1">
            <a:gsLst>
              <a:gs pos="0">
                <a:schemeClr val="accent1">
                  <a:alpha val="2000"/>
                </a:schemeClr>
              </a:gs>
              <a:gs pos="85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11" name="Ellipse 2_#color_$accent1_$accent1-2764&amp;1309"/>
          <p:cNvSpPr/>
          <p:nvPr userDrawn="1">
            <p:custDataLst>
              <p:tags r:id="rId6"/>
            </p:custDataLst>
          </p:nvPr>
        </p:nvSpPr>
        <p:spPr>
          <a:xfrm flipH="1">
            <a:off x="0" y="0"/>
            <a:ext cx="1785257" cy="1328659"/>
          </a:xfrm>
          <a:custGeom>
            <a:avLst/>
            <a:gdLst/>
            <a:ahLst/>
            <a:cxnLst/>
            <a:rect l="l" t="t" r="r" b="b"/>
            <a:pathLst>
              <a:path w="5511800" h="4102100">
                <a:moveTo>
                  <a:pt x="255523" y="0"/>
                </a:moveTo>
                <a:lnTo>
                  <a:pt x="5511800" y="0"/>
                </a:lnTo>
                <a:lnTo>
                  <a:pt x="5511800" y="2491384"/>
                </a:lnTo>
                <a:cubicBezTo>
                  <a:pt x="5034953" y="3446285"/>
                  <a:pt x="4048214" y="4102100"/>
                  <a:pt x="2908300" y="4102100"/>
                </a:cubicBezTo>
                <a:cubicBezTo>
                  <a:pt x="1302093" y="4102100"/>
                  <a:pt x="0" y="2800007"/>
                  <a:pt x="0" y="1193800"/>
                </a:cubicBezTo>
                <a:cubicBezTo>
                  <a:pt x="0" y="768347"/>
                  <a:pt x="91356" y="364231"/>
                  <a:pt x="255523" y="0"/>
                </a:cubicBezTo>
              </a:path>
            </a:pathLst>
          </a:custGeom>
          <a:gradFill>
            <a:gsLst>
              <a:gs pos="16620">
                <a:schemeClr val="accent1">
                  <a:alpha val="23000"/>
                </a:schemeClr>
              </a:gs>
              <a:gs pos="76000">
                <a:srgbClr val="FFFFFF">
                  <a:alpha val="0"/>
                </a:srgbClr>
              </a:gs>
            </a:gsLst>
            <a:lin ang="17400000" scaled="0"/>
          </a:gradFill>
          <a:ln w="25400">
            <a:noFill/>
          </a:ln>
          <a:effectLst>
            <a:softEdge rad="88900"/>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7"/>
            </p:custDataLst>
          </p:nvPr>
        </p:nvSpPr>
        <p:spPr>
          <a:xfrm>
            <a:off x="856615" y="540022"/>
            <a:ext cx="2176871" cy="1410970"/>
          </a:xfrm>
        </p:spPr>
        <p:txBody>
          <a:bodyPr wrap="square" anchor="b">
            <a:normAutofit/>
          </a:bodyPr>
          <a:lstStyle>
            <a:lvl1pPr>
              <a:defRPr sz="6600">
                <a:solidFill>
                  <a:schemeClr val="tx2">
                    <a:lumMod val="60000"/>
                    <a:lumOff val="40000"/>
                  </a:schemeClr>
                </a:solidFill>
              </a:defRPr>
            </a:lvl1pPr>
          </a:lstStyle>
          <a:p>
            <a:r>
              <a:rPr lang="zh-CN" altLang="en-US" dirty="0"/>
              <a:t>标题</a:t>
            </a:r>
            <a:endParaRPr lang="zh-CN" altLang="en-US" dirty="0"/>
          </a:p>
        </p:txBody>
      </p:sp>
      <p:cxnSp>
        <p:nvCxnSpPr>
          <p:cNvPr id="13" name="直接连接符 12"/>
          <p:cNvCxnSpPr/>
          <p:nvPr userDrawn="1">
            <p:custDataLst>
              <p:tags r:id="rId8"/>
            </p:custDataLst>
          </p:nvPr>
        </p:nvCxnSpPr>
        <p:spPr>
          <a:xfrm>
            <a:off x="11077567" y="1013335"/>
            <a:ext cx="274646" cy="0"/>
          </a:xfrm>
          <a:prstGeom prst="line">
            <a:avLst/>
          </a:prstGeom>
          <a:ln w="34925"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9"/>
            </p:custDataLst>
          </p:nvPr>
        </p:nvCxnSpPr>
        <p:spPr>
          <a:xfrm>
            <a:off x="11167589" y="1108266"/>
            <a:ext cx="184624" cy="0"/>
          </a:xfrm>
          <a:prstGeom prst="line">
            <a:avLst/>
          </a:prstGeom>
          <a:ln w="34925" cap="rnd">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7999"/>
          </a:xfrm>
          <a:prstGeom prst="rect">
            <a:avLst/>
          </a:prstGeom>
          <a:gradFill flip="none" rotWithShape="1">
            <a:gsLst>
              <a:gs pos="0">
                <a:schemeClr val="accent1">
                  <a:alpha val="2000"/>
                </a:schemeClr>
              </a:gs>
              <a:gs pos="85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Ellipse 2_#color_$accent1_$accent1-2764&amp;1309"/>
          <p:cNvSpPr/>
          <p:nvPr userDrawn="1">
            <p:custDataLst>
              <p:tags r:id="rId3"/>
            </p:custDataLst>
          </p:nvPr>
        </p:nvSpPr>
        <p:spPr>
          <a:xfrm>
            <a:off x="6023221" y="419100"/>
            <a:ext cx="6168779" cy="4591050"/>
          </a:xfrm>
          <a:custGeom>
            <a:avLst/>
            <a:gdLst/>
            <a:ahLst/>
            <a:cxnLst/>
            <a:rect l="l" t="t" r="r" b="b"/>
            <a:pathLst>
              <a:path w="5511800" h="4102100">
                <a:moveTo>
                  <a:pt x="255523" y="0"/>
                </a:moveTo>
                <a:lnTo>
                  <a:pt x="5511800" y="0"/>
                </a:lnTo>
                <a:lnTo>
                  <a:pt x="5511800" y="2491384"/>
                </a:lnTo>
                <a:cubicBezTo>
                  <a:pt x="5034953" y="3446285"/>
                  <a:pt x="4048214" y="4102100"/>
                  <a:pt x="2908300" y="4102100"/>
                </a:cubicBezTo>
                <a:cubicBezTo>
                  <a:pt x="1302093" y="4102100"/>
                  <a:pt x="0" y="2800007"/>
                  <a:pt x="0" y="1193800"/>
                </a:cubicBezTo>
                <a:cubicBezTo>
                  <a:pt x="0" y="768347"/>
                  <a:pt x="91356" y="364231"/>
                  <a:pt x="255523" y="0"/>
                </a:cubicBezTo>
              </a:path>
            </a:pathLst>
          </a:custGeom>
          <a:gradFill>
            <a:gsLst>
              <a:gs pos="16620">
                <a:schemeClr val="accent1">
                  <a:alpha val="40000"/>
                </a:schemeClr>
              </a:gs>
              <a:gs pos="76000">
                <a:srgbClr val="FFFFFF">
                  <a:alpha val="0"/>
                </a:srgbClr>
              </a:gs>
            </a:gsLst>
            <a:lin ang="17400000" scaled="0"/>
          </a:gradFill>
          <a:ln w="25400">
            <a:noFill/>
          </a:ln>
          <a:effectLst>
            <a:softEdge rad="76200"/>
          </a:effectLst>
        </p:spPr>
        <p:style>
          <a:lnRef idx="2">
            <a:schemeClr val="accent1">
              <a:lumMod val="75000"/>
            </a:schemeClr>
          </a:lnRef>
          <a:fillRef idx="1">
            <a:schemeClr val="accent1"/>
          </a:fillRef>
          <a:effectRef idx="0">
            <a:srgbClr val="FFFFFF"/>
          </a:effectRef>
          <a:fontRef idx="minor">
            <a:schemeClr val="lt1"/>
          </a:fontRef>
        </p:style>
      </p:sp>
      <p:sp>
        <p:nvSpPr>
          <p:cNvPr id="13" name="Ellipse 2_#color_$accent1_$accent1_1-2764&amp;1333"/>
          <p:cNvSpPr/>
          <p:nvPr userDrawn="1">
            <p:custDataLst>
              <p:tags r:id="rId4"/>
            </p:custDataLst>
          </p:nvPr>
        </p:nvSpPr>
        <p:spPr>
          <a:xfrm>
            <a:off x="6730091" y="3605123"/>
            <a:ext cx="4992915" cy="2548027"/>
          </a:xfrm>
          <a:custGeom>
            <a:avLst/>
            <a:gdLst/>
            <a:ahLst/>
            <a:cxnLst/>
            <a:rect l="l" t="t" r="r" b="b"/>
            <a:pathLst>
              <a:path w="3683370" h="1933144">
                <a:moveTo>
                  <a:pt x="3681133" y="1933143"/>
                </a:moveTo>
                <a:lnTo>
                  <a:pt x="2231" y="1933143"/>
                </a:lnTo>
                <a:cubicBezTo>
                  <a:pt x="750" y="1902841"/>
                  <a:pt x="0" y="1872348"/>
                  <a:pt x="0" y="1841690"/>
                </a:cubicBezTo>
                <a:cubicBezTo>
                  <a:pt x="0" y="824550"/>
                  <a:pt x="824550" y="0"/>
                  <a:pt x="1841690" y="0"/>
                </a:cubicBezTo>
                <a:cubicBezTo>
                  <a:pt x="2858821" y="0"/>
                  <a:pt x="3683368" y="824550"/>
                  <a:pt x="3683368" y="1841690"/>
                </a:cubicBezTo>
                <a:cubicBezTo>
                  <a:pt x="3683368" y="1872348"/>
                  <a:pt x="3682619" y="1902841"/>
                  <a:pt x="3681133" y="1933143"/>
                </a:cubicBezTo>
              </a:path>
            </a:pathLst>
          </a:custGeom>
          <a:gradFill>
            <a:gsLst>
              <a:gs pos="16620">
                <a:schemeClr val="accent2">
                  <a:alpha val="27000"/>
                </a:schemeClr>
              </a:gs>
              <a:gs pos="100000">
                <a:schemeClr val="accent1">
                  <a:lumMod val="20000"/>
                  <a:lumOff val="80000"/>
                  <a:alpha val="0"/>
                </a:schemeClr>
              </a:gs>
            </a:gsLst>
            <a:lin ang="5400000" scaled="0"/>
          </a:gradFill>
          <a:ln w="25400">
            <a:noFill/>
          </a:ln>
          <a:effectLst>
            <a:softEdge rad="152400"/>
          </a:effectLst>
        </p:spPr>
        <p:style>
          <a:lnRef idx="2">
            <a:schemeClr val="accent1">
              <a:lumMod val="75000"/>
            </a:schemeClr>
          </a:lnRef>
          <a:fillRef idx="1">
            <a:schemeClr val="accent1"/>
          </a:fillRef>
          <a:effectRef idx="0">
            <a:srgbClr val="FFFFFF"/>
          </a:effectRef>
          <a:fontRef idx="minor">
            <a:schemeClr val="lt1"/>
          </a:fontRef>
        </p:style>
      </p:sp>
      <p:sp>
        <p:nvSpPr>
          <p:cNvPr id="2" name="标题 1"/>
          <p:cNvSpPr>
            <a:spLocks noGrp="1"/>
          </p:cNvSpPr>
          <p:nvPr>
            <p:ph type="title" hasCustomPrompt="1"/>
            <p:custDataLst>
              <p:tags r:id="rId5"/>
            </p:custDataLst>
          </p:nvPr>
        </p:nvSpPr>
        <p:spPr>
          <a:xfrm>
            <a:off x="1004570" y="3234055"/>
            <a:ext cx="4632960" cy="2416175"/>
          </a:xfrm>
        </p:spPr>
        <p:txBody>
          <a:bodyPr wrap="square" anchor="t" anchorCtr="0">
            <a:normAutofit/>
          </a:bodyPr>
          <a:lstStyle>
            <a:lvl1pPr algn="l">
              <a:defRPr sz="5400">
                <a:solidFill>
                  <a:schemeClr val="tx2">
                    <a:lumMod val="60000"/>
                    <a:lumOff val="40000"/>
                  </a:schemeClr>
                </a:solidFill>
              </a:defRPr>
            </a:lvl1pPr>
          </a:lstStyle>
          <a:p>
            <a:r>
              <a:rPr lang="zh-CN" altLang="en-US" dirty="0"/>
              <a:t>单击编辑母版标题</a:t>
            </a:r>
            <a:endParaRPr lang="zh-CN" altLang="en-US" dirty="0"/>
          </a:p>
        </p:txBody>
      </p:sp>
      <p:sp>
        <p:nvSpPr>
          <p:cNvPr id="8" name="节编号 3"/>
          <p:cNvSpPr>
            <a:spLocks noGrp="1"/>
          </p:cNvSpPr>
          <p:nvPr>
            <p:ph type="body" sz="quarter" idx="13" hasCustomPrompt="1"/>
            <p:custDataLst>
              <p:tags r:id="rId6"/>
            </p:custDataLst>
          </p:nvPr>
        </p:nvSpPr>
        <p:spPr>
          <a:xfrm>
            <a:off x="1101725" y="1415415"/>
            <a:ext cx="4535805" cy="1430655"/>
          </a:xfrm>
        </p:spPr>
        <p:txBody>
          <a:bodyPr wrap="none" anchor="b" anchorCtr="0">
            <a:normAutofit/>
          </a:bodyPr>
          <a:lstStyle>
            <a:lvl1pPr marL="0" indent="0" algn="l">
              <a:buNone/>
              <a:defRPr sz="3600" b="1">
                <a:solidFill>
                  <a:schemeClr val="tx2">
                    <a:lumMod val="60000"/>
                    <a:lumOff val="40000"/>
                  </a:schemeClr>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8"/>
            </p:custDataLst>
          </p:nvPr>
        </p:nvSpPr>
        <p:spPr/>
        <p:txBody>
          <a:bodyPr/>
          <a:lstStyle/>
          <a:p>
            <a:endParaRPr lang="zh-CN" altLang="en-US" dirty="0"/>
          </a:p>
        </p:txBody>
      </p:sp>
      <p:sp>
        <p:nvSpPr>
          <p:cNvPr id="6" name="灯片编号占位符 6"/>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pic>
        <p:nvPicPr>
          <p:cNvPr id="10" name="图片 9" descr="图标&#10;&#10;描述已自动生成"/>
          <p:cNvPicPr>
            <a:picLocks noChangeAspect="1"/>
          </p:cNvPicPr>
          <p:nvPr userDrawn="1">
            <p:custDataLst>
              <p:tags r:id="rId10"/>
            </p:custDataLst>
          </p:nvPr>
        </p:nvPicPr>
        <p:blipFill>
          <a:blip r:embed="rId11" cstate="print">
            <a:extLst>
              <a:ext uri="{28A0092B-C50C-407E-A947-70E740481C1C}">
                <a14:useLocalDpi xmlns:a14="http://schemas.microsoft.com/office/drawing/2010/main" val="0"/>
              </a:ext>
            </a:extLst>
          </a:blip>
          <a:stretch>
            <a:fillRect/>
          </a:stretch>
        </p:blipFill>
        <p:spPr>
          <a:xfrm>
            <a:off x="6937810" y="2021061"/>
            <a:ext cx="4704520" cy="375653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chorCtr="0">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b" anchorCtr="0">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tags" Target="../tags/tag92.xml"/><Relationship Id="rId2" Type="http://schemas.openxmlformats.org/officeDocument/2006/relationships/slideLayout" Target="../slideLayouts/slideLayout2.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11"/>
          <p:cNvSpPr/>
          <p:nvPr userDrawn="1">
            <p:custDataLst>
              <p:tags r:id="rId12"/>
            </p:custDataLst>
          </p:nvPr>
        </p:nvSpPr>
        <p:spPr>
          <a:xfrm>
            <a:off x="0" y="0"/>
            <a:ext cx="12192000" cy="6857999"/>
          </a:xfrm>
          <a:prstGeom prst="rect">
            <a:avLst/>
          </a:prstGeom>
          <a:gradFill flip="none" rotWithShape="1">
            <a:gsLst>
              <a:gs pos="0">
                <a:schemeClr val="accent1">
                  <a:alpha val="2000"/>
                </a:schemeClr>
              </a:gs>
              <a:gs pos="85000">
                <a:schemeClr val="accent1">
                  <a:alpha val="2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wrap="square" lIns="0" tIns="0" rIns="0" bIns="0" rtlCol="0" anchor="b"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13" name="Ellipse 2_#color_$accent1_$accent1-2764&amp;1309"/>
          <p:cNvSpPr/>
          <p:nvPr userDrawn="1">
            <p:custDataLst>
              <p:tags r:id="rId18"/>
            </p:custDataLst>
          </p:nvPr>
        </p:nvSpPr>
        <p:spPr>
          <a:xfrm>
            <a:off x="10957463" y="0"/>
            <a:ext cx="1234537" cy="918791"/>
          </a:xfrm>
          <a:custGeom>
            <a:avLst/>
            <a:gdLst/>
            <a:ahLst/>
            <a:cxnLst/>
            <a:rect l="l" t="t" r="r" b="b"/>
            <a:pathLst>
              <a:path w="5511800" h="4102100">
                <a:moveTo>
                  <a:pt x="255523" y="0"/>
                </a:moveTo>
                <a:lnTo>
                  <a:pt x="5511800" y="0"/>
                </a:lnTo>
                <a:lnTo>
                  <a:pt x="5511800" y="2491384"/>
                </a:lnTo>
                <a:cubicBezTo>
                  <a:pt x="5034953" y="3446285"/>
                  <a:pt x="4048214" y="4102100"/>
                  <a:pt x="2908300" y="4102100"/>
                </a:cubicBezTo>
                <a:cubicBezTo>
                  <a:pt x="1302093" y="4102100"/>
                  <a:pt x="0" y="2800007"/>
                  <a:pt x="0" y="1193800"/>
                </a:cubicBezTo>
                <a:cubicBezTo>
                  <a:pt x="0" y="768347"/>
                  <a:pt x="91356" y="364231"/>
                  <a:pt x="255523" y="0"/>
                </a:cubicBezTo>
              </a:path>
            </a:pathLst>
          </a:custGeom>
          <a:gradFill>
            <a:gsLst>
              <a:gs pos="16620">
                <a:schemeClr val="accent1">
                  <a:alpha val="27000"/>
                </a:schemeClr>
              </a:gs>
              <a:gs pos="76000">
                <a:srgbClr val="FFFFFF">
                  <a:alpha val="0"/>
                </a:srgbClr>
              </a:gs>
            </a:gsLst>
            <a:lin ang="17400000" scaled="0"/>
          </a:gradFill>
          <a:ln w="25400">
            <a:noFill/>
          </a:ln>
          <a:effectLst>
            <a:softEdge rad="25400"/>
          </a:effectLst>
        </p:spPr>
        <p:style>
          <a:lnRef idx="2">
            <a:schemeClr val="accent1">
              <a:lumMod val="75000"/>
            </a:schemeClr>
          </a:lnRef>
          <a:fillRef idx="1">
            <a:schemeClr val="accent1"/>
          </a:fillRef>
          <a:effectRef idx="0">
            <a:srgbClr val="FFFFFF"/>
          </a:effectRef>
          <a:fontRef idx="minor">
            <a:schemeClr val="lt1"/>
          </a:fontRef>
        </p:style>
      </p:sp>
      <p:sp>
        <p:nvSpPr>
          <p:cNvPr id="15" name="Ellipse 2_#color_$accent1_$accent1_1-2764&amp;1333"/>
          <p:cNvSpPr/>
          <p:nvPr userDrawn="1">
            <p:custDataLst>
              <p:tags r:id="rId19"/>
            </p:custDataLst>
          </p:nvPr>
        </p:nvSpPr>
        <p:spPr>
          <a:xfrm>
            <a:off x="10796657" y="637608"/>
            <a:ext cx="999215" cy="509928"/>
          </a:xfrm>
          <a:custGeom>
            <a:avLst/>
            <a:gdLst/>
            <a:ahLst/>
            <a:cxnLst/>
            <a:rect l="l" t="t" r="r" b="b"/>
            <a:pathLst>
              <a:path w="3683370" h="1933144">
                <a:moveTo>
                  <a:pt x="3681133" y="1933143"/>
                </a:moveTo>
                <a:lnTo>
                  <a:pt x="2231" y="1933143"/>
                </a:lnTo>
                <a:cubicBezTo>
                  <a:pt x="750" y="1902841"/>
                  <a:pt x="0" y="1872348"/>
                  <a:pt x="0" y="1841690"/>
                </a:cubicBezTo>
                <a:cubicBezTo>
                  <a:pt x="0" y="824550"/>
                  <a:pt x="824550" y="0"/>
                  <a:pt x="1841690" y="0"/>
                </a:cubicBezTo>
                <a:cubicBezTo>
                  <a:pt x="2858821" y="0"/>
                  <a:pt x="3683368" y="824550"/>
                  <a:pt x="3683368" y="1841690"/>
                </a:cubicBezTo>
                <a:cubicBezTo>
                  <a:pt x="3683368" y="1872348"/>
                  <a:pt x="3682619" y="1902841"/>
                  <a:pt x="3681133" y="1933143"/>
                </a:cubicBezTo>
              </a:path>
            </a:pathLst>
          </a:custGeom>
          <a:gradFill>
            <a:gsLst>
              <a:gs pos="16620">
                <a:schemeClr val="accent2">
                  <a:alpha val="27000"/>
                </a:schemeClr>
              </a:gs>
              <a:gs pos="100000">
                <a:schemeClr val="accent1">
                  <a:lumMod val="20000"/>
                  <a:lumOff val="80000"/>
                  <a:alpha val="0"/>
                </a:schemeClr>
              </a:gs>
            </a:gsLst>
            <a:lin ang="5400000" scaled="0"/>
          </a:gradFill>
          <a:ln w="25400">
            <a:noFill/>
          </a:ln>
          <a:effectLst>
            <a:softEdge rad="25400"/>
          </a:effectLst>
        </p:spPr>
        <p:style>
          <a:lnRef idx="2">
            <a:schemeClr val="accent1">
              <a:lumMod val="75000"/>
            </a:schemeClr>
          </a:lnRef>
          <a:fillRef idx="1">
            <a:schemeClr val="accent1"/>
          </a:fillRef>
          <a:effectRef idx="0">
            <a:srgbClr val="FFFFFF"/>
          </a:effectRef>
          <a:fontRef idx="minor">
            <a:schemeClr val="lt1"/>
          </a:fontRef>
        </p:style>
      </p:sp>
      <p:sp>
        <p:nvSpPr>
          <p:cNvPr id="7"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gradFill>
            <a:gsLst>
              <a:gs pos="0">
                <a:schemeClr val="tx2">
                  <a:lumMod val="60000"/>
                  <a:lumOff val="40000"/>
                </a:schemeClr>
              </a:gs>
              <a:gs pos="60000">
                <a:schemeClr val="tx2">
                  <a:lumMod val="60000"/>
                  <a:lumOff val="40000"/>
                </a:schemeClr>
              </a:gs>
            </a:gsLst>
            <a:lin ang="5400000" scaled="0"/>
          </a:gra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normAutofit fontScale="90000"/>
          </a:bodyPr>
          <a:lstStyle/>
          <a:p>
            <a:r>
              <a:rPr lang="en-US" altLang="zh-CN"/>
              <a:t>2025</a:t>
            </a:r>
            <a:r>
              <a:rPr lang="zh-CN" altLang="en-US"/>
              <a:t>春自学任务强调事项</a:t>
            </a:r>
            <a:endParaRPr lang="zh-CN" altLang="en-US"/>
          </a:p>
        </p:txBody>
      </p:sp>
      <p:sp>
        <p:nvSpPr>
          <p:cNvPr id="10" name="署名"/>
          <p:cNvSpPr>
            <a:spLocks noGrp="1"/>
          </p:cNvSpPr>
          <p:nvPr>
            <p:ph type="body" sz="quarter" idx="18"/>
            <p:custDataLst>
              <p:tags r:id="rId2"/>
            </p:custDataLst>
          </p:nvPr>
        </p:nvSpPr>
        <p:spPr/>
        <p:txBody>
          <a:bodyPr/>
          <a:lstStyle/>
          <a:p>
            <a:r>
              <a:rPr lang="zh-CN" altLang="en-US"/>
              <a:t>大学外语系</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a:t>自学内容（提高班）</a:t>
            </a:r>
            <a:endParaRPr lang="zh-CN" altLang="en-US"/>
          </a:p>
        </p:txBody>
      </p:sp>
      <p:sp>
        <p:nvSpPr>
          <p:cNvPr id="3" name="正文"/>
          <p:cNvSpPr>
            <a:spLocks noGrp="1"/>
          </p:cNvSpPr>
          <p:nvPr>
            <p:ph idx="1"/>
            <p:custDataLst>
              <p:tags r:id="rId2"/>
            </p:custDataLst>
          </p:nvPr>
        </p:nvSpPr>
        <p:spPr>
          <a:xfrm>
            <a:off x="695960" y="1301750"/>
            <a:ext cx="10800080" cy="5337810"/>
          </a:xfrm>
        </p:spPr>
        <p:txBody>
          <a:bodyPr>
            <a:normAutofit fontScale="90000" lnSpcReduction="10000"/>
          </a:bodyPr>
          <a:lstStyle/>
          <a:p>
            <a:pPr marL="0" indent="0">
              <a:buNone/>
            </a:pPr>
            <a:r>
              <a:rPr lang="en-US" altLang="zh-CN" dirty="0">
                <a:sym typeface="+mn-ea"/>
              </a:rPr>
              <a:t>1. </a:t>
            </a:r>
            <a:r>
              <a:rPr lang="zh-CN" altLang="en-US" dirty="0">
                <a:sym typeface="+mn-ea"/>
              </a:rPr>
              <a:t>必选：</a:t>
            </a:r>
            <a:endParaRPr lang="zh-CN" altLang="en-US" dirty="0"/>
          </a:p>
          <a:p>
            <a:pPr marL="0" indent="0">
              <a:buNone/>
            </a:pPr>
            <a:r>
              <a:rPr lang="zh-CN" altLang="en-US" dirty="0">
                <a:sym typeface="+mn-ea"/>
              </a:rPr>
              <a:t>在</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学在华科大课程平台</a:t>
            </a:r>
            <a:r>
              <a:rPr lang="zh-CN" altLang="en-US" dirty="0">
                <a:sym typeface="+mn-ea"/>
              </a:rPr>
              <a:t>自学慕课</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《学术英语读写（二）》</a:t>
            </a:r>
            <a:r>
              <a:rPr lang="zh-CN" altLang="en-US" dirty="0">
                <a:sym typeface="+mn-ea"/>
              </a:rPr>
              <a:t>并完成单元检测题。</a:t>
            </a:r>
            <a:endParaRPr lang="zh-CN" altLang="en-US" dirty="0"/>
          </a:p>
          <a:p>
            <a:pPr marL="0" indent="0">
              <a:buNone/>
            </a:pPr>
            <a:r>
              <a:rPr lang="en-US" altLang="zh-CN" dirty="0">
                <a:sym typeface="+mn-ea"/>
              </a:rPr>
              <a:t>2. </a:t>
            </a:r>
            <a:r>
              <a:rPr lang="zh-CN" altLang="en-US" dirty="0">
                <a:sym typeface="+mn-ea"/>
              </a:rPr>
              <a:t>自选：以下三项</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任选一项</a:t>
            </a:r>
            <a:r>
              <a:rPr lang="zh-CN" altLang="en-US" dirty="0">
                <a:sym typeface="+mn-ea"/>
              </a:rPr>
              <a:t>完成。</a:t>
            </a:r>
            <a:endParaRPr lang="zh-CN" altLang="en-US" dirty="0"/>
          </a:p>
          <a:p>
            <a:pPr marL="0" indent="0">
              <a:buNone/>
            </a:pPr>
            <a:r>
              <a:rPr lang="zh-CN" altLang="en-US" dirty="0">
                <a:sym typeface="+mn-ea"/>
              </a:rPr>
              <a:t>1）在</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学在华科大课程平台</a:t>
            </a:r>
            <a:r>
              <a:rPr lang="zh-CN" altLang="en-US" dirty="0">
                <a:sym typeface="+mn-ea"/>
              </a:rPr>
              <a:t>自学慕课</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《大学英语词汇解析（二）》</a:t>
            </a:r>
            <a:r>
              <a:rPr lang="zh-CN" altLang="en-US" dirty="0">
                <a:sym typeface="+mn-ea"/>
              </a:rPr>
              <a:t>并完成单元检测题，且在</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好策读书平台</a:t>
            </a:r>
            <a:r>
              <a:rPr lang="zh-CN" altLang="en-US" dirty="0">
                <a:sym typeface="+mn-ea"/>
              </a:rPr>
              <a:t>阅读书籍</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一本</a:t>
            </a:r>
            <a:r>
              <a:rPr lang="zh-CN" altLang="en-US" dirty="0">
                <a:sym typeface="+mn-ea"/>
              </a:rPr>
              <a:t>并完成相关检测题；</a:t>
            </a:r>
            <a:endParaRPr lang="zh-CN" altLang="en-US" dirty="0"/>
          </a:p>
          <a:p>
            <a:pPr marL="0" indent="0">
              <a:buNone/>
            </a:pPr>
            <a:r>
              <a:rPr lang="zh-CN" altLang="en-US" dirty="0">
                <a:sym typeface="+mn-ea"/>
              </a:rPr>
              <a:t>2）在</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U校园平台</a:t>
            </a:r>
            <a:r>
              <a:rPr lang="zh-CN" altLang="en-US" dirty="0">
                <a:sym typeface="+mn-ea"/>
              </a:rPr>
              <a:t>自学</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《新视野大学英语视听说思政数字课程 2》4-6单元</a:t>
            </a:r>
            <a:r>
              <a:rPr lang="zh-CN" altLang="en-US" dirty="0">
                <a:sym typeface="+mn-ea"/>
              </a:rPr>
              <a:t>并完成相关检测题，且在</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好策读书平台</a:t>
            </a:r>
            <a:r>
              <a:rPr lang="zh-CN" altLang="en-US" dirty="0">
                <a:sym typeface="+mn-ea"/>
              </a:rPr>
              <a:t>阅读书籍</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一本</a:t>
            </a:r>
            <a:r>
              <a:rPr lang="zh-CN" altLang="en-US" dirty="0">
                <a:sym typeface="+mn-ea"/>
              </a:rPr>
              <a:t>并完成相关检测题；</a:t>
            </a:r>
            <a:endParaRPr lang="zh-CN" altLang="en-US" dirty="0"/>
          </a:p>
          <a:p>
            <a:pPr marL="0" indent="0">
              <a:buNone/>
            </a:pPr>
            <a:r>
              <a:rPr lang="en-US" altLang="zh-CN" dirty="0">
                <a:sym typeface="+mn-ea"/>
              </a:rPr>
              <a:t>3</a:t>
            </a:r>
            <a:r>
              <a:rPr lang="zh-CN" altLang="en-US" dirty="0">
                <a:sym typeface="+mn-ea"/>
              </a:rPr>
              <a:t>）参加</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高级口译实训、国际测试培训、学术英语入门、学科竞赛培训</a:t>
            </a:r>
            <a:r>
              <a:rPr lang="zh-CN" altLang="en-US" dirty="0">
                <a:sym typeface="+mn-ea"/>
              </a:rPr>
              <a:t>（</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任选一项</a:t>
            </a:r>
            <a:r>
              <a:rPr lang="zh-CN" altLang="en-US" dirty="0">
                <a:sym typeface="+mn-ea"/>
              </a:rPr>
              <a:t>）。其中，高级口译实训、国际测试培训和学术英语入门需要完成</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10学时</a:t>
            </a:r>
            <a:r>
              <a:rPr lang="zh-CN" altLang="en-US" dirty="0">
                <a:sym typeface="+mn-ea"/>
              </a:rPr>
              <a:t>的学习任务</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并通过课程测试</a:t>
            </a:r>
            <a:r>
              <a:rPr lang="zh-CN" altLang="en-US" dirty="0">
                <a:sym typeface="+mn-ea"/>
              </a:rPr>
              <a:t>，才能得到相应的分数。学科竞赛培训不仅需要完成</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10学时</a:t>
            </a:r>
            <a:r>
              <a:rPr lang="zh-CN" altLang="en-US" dirty="0">
                <a:sym typeface="+mn-ea"/>
              </a:rPr>
              <a:t>的学习任务，而且需要参加至少</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一种英语学科竞赛</a:t>
            </a:r>
            <a:r>
              <a:rPr lang="zh-CN" altLang="en-US" dirty="0">
                <a:sym typeface="+mn-ea"/>
              </a:rPr>
              <a:t>，方能视为合格。</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高级选修课注意事项</a:t>
            </a:r>
            <a:endParaRPr lang="zh-CN" altLang="en-US"/>
          </a:p>
        </p:txBody>
      </p:sp>
      <p:sp>
        <p:nvSpPr>
          <p:cNvPr id="3" name="内容占位符 2"/>
          <p:cNvSpPr>
            <a:spLocks noGrp="1"/>
          </p:cNvSpPr>
          <p:nvPr>
            <p:ph idx="1"/>
          </p:nvPr>
        </p:nvSpPr>
        <p:spPr/>
        <p:txBody>
          <a:bodyPr/>
          <a:lstStyle/>
          <a:p>
            <a:pPr>
              <a:lnSpc>
                <a:spcPct val="140000"/>
              </a:lnSpc>
            </a:pPr>
            <a:r>
              <a:rPr lang="zh-CN" altLang="en-US" kern="100" dirty="0">
                <a:effectLst/>
                <a:latin typeface="+mn-ea"/>
                <a:cs typeface="江城圆体 400W" panose="020B0500000000000000" pitchFamily="34" charset="-122"/>
                <a:sym typeface="+mn-ea"/>
              </a:rPr>
              <a:t>通过扫描二维码进行选课和选时间块；</a:t>
            </a:r>
            <a:endParaRPr lang="zh-CN" altLang="en-US" kern="100" dirty="0">
              <a:effectLst/>
              <a:latin typeface="+mn-ea"/>
              <a:cs typeface="江城圆体 400W" panose="020B0500000000000000" pitchFamily="34" charset="-122"/>
              <a:sym typeface="+mn-ea"/>
            </a:endParaRPr>
          </a:p>
          <a:p>
            <a:pPr>
              <a:lnSpc>
                <a:spcPct val="140000"/>
              </a:lnSpc>
            </a:pPr>
            <a:r>
              <a:rPr lang="zh-CN" altLang="en-US" kern="100" dirty="0">
                <a:effectLst/>
                <a:latin typeface="+mn-ea"/>
                <a:cs typeface="江城圆体 400W" panose="020B0500000000000000" pitchFamily="34" charset="-122"/>
                <a:sym typeface="+mn-ea"/>
              </a:rPr>
              <a:t>每位同学只能选择一门课程，每门课程的时间块可以多选；</a:t>
            </a:r>
            <a:endParaRPr lang="zh-CN" altLang="en-US" kern="100" dirty="0">
              <a:effectLst/>
              <a:latin typeface="+mn-ea"/>
              <a:cs typeface="江城圆体 400W" panose="020B0500000000000000" pitchFamily="34" charset="-122"/>
            </a:endParaRPr>
          </a:p>
          <a:p>
            <a:pPr>
              <a:lnSpc>
                <a:spcPct val="140000"/>
              </a:lnSpc>
            </a:pPr>
            <a:r>
              <a:rPr lang="zh-CN" altLang="en-US" kern="100" dirty="0">
                <a:effectLst/>
                <a:latin typeface="+mn-ea"/>
                <a:cs typeface="江城圆体 400W" panose="020B0500000000000000" pitchFamily="34" charset="-122"/>
                <a:sym typeface="+mn-ea"/>
              </a:rPr>
              <a:t>选课截止时间为</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2025年2月23日晚上11: 59</a:t>
            </a:r>
            <a:r>
              <a:rPr lang="zh-CN" altLang="en-US" kern="100" dirty="0">
                <a:effectLst/>
                <a:latin typeface="+mn-ea"/>
                <a:cs typeface="江城圆体 400W" panose="020B0500000000000000" pitchFamily="34" charset="-122"/>
                <a:sym typeface="+mn-ea"/>
              </a:rPr>
              <a:t>；</a:t>
            </a:r>
            <a:endParaRPr lang="zh-CN" altLang="en-US" kern="100" dirty="0">
              <a:effectLst/>
              <a:latin typeface="+mn-ea"/>
              <a:cs typeface="江城圆体 400W" panose="020B0500000000000000" pitchFamily="34" charset="-122"/>
              <a:sym typeface="+mn-ea"/>
            </a:endParaRPr>
          </a:p>
          <a:p>
            <a:pPr>
              <a:lnSpc>
                <a:spcPct val="140000"/>
              </a:lnSpc>
            </a:pPr>
            <a:r>
              <a:rPr lang="zh-CN" altLang="en-US" kern="100" dirty="0">
                <a:effectLst/>
                <a:latin typeface="+mn-ea"/>
                <a:cs typeface="江城圆体 400W" panose="020B0500000000000000" pitchFamily="34" charset="-122"/>
                <a:sym typeface="+mn-ea"/>
              </a:rPr>
              <a:t>每位学生</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只有一次选课机会</a:t>
            </a:r>
            <a:r>
              <a:rPr lang="zh-CN" altLang="en-US" kern="100" dirty="0">
                <a:effectLst/>
                <a:latin typeface="+mn-ea"/>
                <a:cs typeface="江城圆体 400W" panose="020B0500000000000000" pitchFamily="34" charset="-122"/>
                <a:sym typeface="+mn-ea"/>
              </a:rPr>
              <a:t>，请慎重考虑之后再提交！重复登录选课一律视为无效；</a:t>
            </a:r>
            <a:endParaRPr lang="zh-CN" altLang="en-US" kern="100" dirty="0">
              <a:effectLst/>
              <a:latin typeface="+mn-ea"/>
              <a:cs typeface="江城圆体 400W" panose="020B0500000000000000" pitchFamily="34" charset="-122"/>
              <a:sym typeface="+mn-ea"/>
            </a:endParaRPr>
          </a:p>
          <a:p>
            <a:pPr>
              <a:lnSpc>
                <a:spcPct val="140000"/>
              </a:lnSpc>
            </a:pPr>
            <a:r>
              <a:rPr lang="zh-CN" altLang="en-US" kern="100" dirty="0">
                <a:effectLst/>
                <a:latin typeface="+mn-ea"/>
                <a:cs typeface="江城圆体 400W" panose="020B0500000000000000" pitchFamily="34" charset="-122"/>
                <a:sym typeface="+mn-ea"/>
              </a:rPr>
              <a:t>一旦选定必须按课表规定时间上课，否则会扣考勤分；</a:t>
            </a:r>
            <a:endParaRPr lang="zh-CN" altLang="en-US" kern="100" dirty="0">
              <a:effectLst/>
              <a:latin typeface="+mn-ea"/>
              <a:cs typeface="江城圆体 400W" panose="020B0500000000000000" pitchFamily="34" charset="-122"/>
              <a:sym typeface="+mn-ea"/>
            </a:endParaRPr>
          </a:p>
          <a:p>
            <a:pPr>
              <a:lnSpc>
                <a:spcPct val="140000"/>
              </a:lnSpc>
            </a:pPr>
            <a:r>
              <a:rPr lang="zh-CN" altLang="en-US" kern="100" dirty="0">
                <a:effectLst/>
                <a:latin typeface="+mn-ea"/>
                <a:cs typeface="江城圆体 400W" panose="020B0500000000000000" pitchFamily="34" charset="-122"/>
                <a:sym typeface="+mn-ea"/>
              </a:rPr>
              <a:t>如果因为课程冲突不能按规定时间上课，可以退出高级选修课，改选</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慕课+好策</a:t>
            </a:r>
            <a:endParaRPr lang="zh-CN" altLang="en-US" kern="100" dirty="0">
              <a:effectLst/>
              <a:latin typeface="+mn-ea"/>
              <a:cs typeface="江城圆体 400W" panose="020B0500000000000000" pitchFamily="34" charset="-122"/>
              <a:sym typeface="+mn-ea"/>
            </a:endParaRPr>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慕课注意事项</a:t>
            </a:r>
            <a:endParaRPr lang="zh-CN" altLang="en-US"/>
          </a:p>
        </p:txBody>
      </p:sp>
      <p:sp>
        <p:nvSpPr>
          <p:cNvPr id="3" name="内容占位符 2"/>
          <p:cNvSpPr>
            <a:spLocks noGrp="1"/>
          </p:cNvSpPr>
          <p:nvPr>
            <p:ph idx="1"/>
          </p:nvPr>
        </p:nvSpPr>
        <p:spPr/>
        <p:txBody>
          <a:bodyPr>
            <a:normAutofit fontScale="90000" lnSpcReduction="20000"/>
          </a:bodyPr>
          <a:lstStyle/>
          <a:p>
            <a:pPr>
              <a:buFont typeface="Arial" panose="020B0604020202020204" pitchFamily="34" charset="0"/>
              <a:buChar char="•"/>
            </a:pPr>
            <a:r>
              <a:rPr lang="zh-CN" altLang="en-US">
                <a:sym typeface="+mn-ea"/>
              </a:rPr>
              <a:t>普通班必修</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《大学英语词汇解析（二）》（10分）</a:t>
            </a:r>
            <a:r>
              <a:rPr lang="zh-CN" altLang="en-US" b="1">
                <a:solidFill>
                  <a:srgbClr val="C00000"/>
                </a:solidFill>
                <a:sym typeface="+mn-ea"/>
              </a:rPr>
              <a:t>，</a:t>
            </a:r>
            <a:r>
              <a:rPr lang="zh-CN" altLang="en-US">
                <a:sym typeface="+mn-ea"/>
              </a:rPr>
              <a:t>提高班必修</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《学术英语读写（二）》（10分）</a:t>
            </a:r>
            <a:r>
              <a:rPr lang="zh-CN" altLang="en-US" b="1">
                <a:solidFill>
                  <a:srgbClr val="C00000"/>
                </a:solidFill>
                <a:sym typeface="+mn-ea"/>
              </a:rPr>
              <a:t>，</a:t>
            </a:r>
            <a:r>
              <a:rPr lang="zh-CN" altLang="en-US">
                <a:sym typeface="+mn-ea"/>
              </a:rPr>
              <a:t>选修</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《大学英语词汇解析（二）》（5分）</a:t>
            </a:r>
            <a:r>
              <a:rPr lang="zh-CN" altLang="en-US" b="1">
                <a:solidFill>
                  <a:srgbClr val="C00000"/>
                </a:solidFill>
                <a:sym typeface="+mn-ea"/>
              </a:rPr>
              <a:t>；</a:t>
            </a:r>
            <a:endParaRPr lang="zh-CN" altLang="en-US" b="1">
              <a:solidFill>
                <a:srgbClr val="C00000"/>
              </a:solidFill>
              <a:sym typeface="+mn-ea"/>
            </a:endParaRPr>
          </a:p>
          <a:p>
            <a:pPr>
              <a:buFont typeface="Arial" panose="020B0604020202020204" pitchFamily="34" charset="0"/>
              <a:buChar char="•"/>
            </a:pPr>
            <a:r>
              <a:rPr lang="zh-CN" altLang="en-US">
                <a:sym typeface="+mn-ea"/>
              </a:rPr>
              <a:t>只能在</a:t>
            </a:r>
            <a:r>
              <a:rPr lang="en-US" altLang="zh-CN">
                <a:sym typeface="+mn-ea"/>
              </a:rPr>
              <a:t>“</a:t>
            </a:r>
            <a:r>
              <a:rPr lang="zh-CN" altLang="en-US">
                <a:sym typeface="+mn-ea"/>
              </a:rPr>
              <a:t>学在华科大</a:t>
            </a:r>
            <a:r>
              <a:rPr lang="en-US" altLang="zh-CN">
                <a:sym typeface="+mn-ea"/>
              </a:rPr>
              <a:t>”</a:t>
            </a:r>
            <a:r>
              <a:rPr lang="zh-CN" altLang="en-US">
                <a:sym typeface="+mn-ea"/>
              </a:rPr>
              <a:t>平台学习课程，</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不能在中国大学 MOOC 平台学习</a:t>
            </a:r>
            <a:r>
              <a:rPr lang="zh-CN" altLang="en-US">
                <a:sym typeface="+mn-ea"/>
              </a:rPr>
              <a:t>，否则没有成绩；</a:t>
            </a:r>
            <a:endParaRPr lang="zh-CN" altLang="en-US">
              <a:sym typeface="+mn-ea"/>
            </a:endParaRPr>
          </a:p>
          <a:p>
            <a:pPr>
              <a:buFont typeface="Arial" panose="020B0604020202020204" pitchFamily="34" charset="0"/>
              <a:buChar char="•"/>
            </a:pPr>
            <a:r>
              <a:rPr lang="zh-CN" altLang="en-US">
                <a:sym typeface="+mn-ea"/>
              </a:rPr>
              <a:t>本课程平台直接对接学校教务系统，所以</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无需使用虚拟学号</a:t>
            </a:r>
            <a:r>
              <a:rPr lang="zh-CN" altLang="en-US" b="1">
                <a:solidFill>
                  <a:srgbClr val="C00000"/>
                </a:solidFill>
                <a:sym typeface="+mn-ea"/>
              </a:rPr>
              <a:t>；</a:t>
            </a:r>
            <a:endParaRPr lang="zh-CN" altLang="en-US"/>
          </a:p>
          <a:p>
            <a:pPr>
              <a:buFont typeface="Arial" panose="020B0604020202020204" pitchFamily="34" charset="0"/>
              <a:buChar char="•"/>
            </a:pPr>
            <a:r>
              <a:rPr>
                <a:sym typeface="+mn-ea"/>
              </a:rPr>
              <a:t>成绩权重：</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章节任务点70%+章节测验30%</a:t>
            </a:r>
            <a:r>
              <a:rPr lang="zh-CN" b="1">
                <a:solidFill>
                  <a:srgbClr val="C00000"/>
                </a:solidFill>
                <a:sym typeface="+mn-ea"/>
              </a:rPr>
              <a:t>；</a:t>
            </a:r>
            <a:endParaRPr b="1">
              <a:solidFill>
                <a:srgbClr val="C00000"/>
              </a:solidFill>
              <a:sym typeface="+mn-ea"/>
            </a:endParaRPr>
          </a:p>
          <a:p>
            <a:pPr>
              <a:buFont typeface="Arial" panose="020B0604020202020204" pitchFamily="34" charset="0"/>
              <a:buChar char="•"/>
            </a:pPr>
            <a:r>
              <a:rPr lang="zh-CN" altLang="en-US">
                <a:sym typeface="+mn-ea"/>
              </a:rPr>
              <a:t>完成章节测验包含在完成任务点范围内；</a:t>
            </a:r>
            <a:endParaRPr lang="zh-CN" altLang="en-US"/>
          </a:p>
          <a:p>
            <a:pPr>
              <a:buFont typeface="Arial" panose="020B0604020202020204" pitchFamily="34" charset="0"/>
              <a:buChar char="•"/>
            </a:pPr>
            <a:r>
              <a:rPr lang="zh-CN" altLang="en-US">
                <a:sym typeface="+mn-ea"/>
              </a:rPr>
              <a:t>章节测验部分学生</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只有一次答题机会</a:t>
            </a:r>
            <a:r>
              <a:rPr lang="zh-CN" altLang="en-US">
                <a:sym typeface="+mn-ea"/>
              </a:rPr>
              <a:t>，不允许反复刷题；</a:t>
            </a:r>
            <a:endParaRPr lang="zh-CN" altLang="en-US"/>
          </a:p>
          <a:p>
            <a:pPr>
              <a:buFont typeface="Arial" panose="020B0604020202020204" pitchFamily="34" charset="0"/>
              <a:buChar char="•"/>
            </a:pPr>
            <a:r>
              <a:rPr lang="zh-CN" altLang="en-US">
                <a:sym typeface="+mn-ea"/>
              </a:rPr>
              <a:t>最终成绩按照学生完成任务点情况和章节测验平均成绩由系统自动计算；</a:t>
            </a:r>
            <a:endParaRPr lang="zh-CN" altLang="en-US"/>
          </a:p>
          <a:p>
            <a:pPr>
              <a:buFont typeface="Arial" panose="020B0604020202020204" pitchFamily="34" charset="0"/>
              <a:buChar char="•"/>
            </a:pPr>
            <a:r>
              <a:rPr lang="zh-CN" altLang="en-US">
                <a:sym typeface="+mn-ea"/>
              </a:rPr>
              <a:t>艺术类学生名单也拟导入课程平台，</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可以学习，但期末不计分</a:t>
            </a:r>
            <a:r>
              <a:rPr lang="zh-CN" altLang="en-US" b="1">
                <a:solidFill>
                  <a:srgbClr val="C00000"/>
                </a:solidFill>
                <a:sym typeface="+mn-ea"/>
              </a:rPr>
              <a:t>。</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a:t>
            </a:r>
            <a:r>
              <a:rPr lang="zh-CN" altLang="en-US"/>
              <a:t>校园注意事项</a:t>
            </a:r>
            <a:endParaRPr lang="zh-CN" altLang="en-US"/>
          </a:p>
        </p:txBody>
      </p:sp>
      <p:sp>
        <p:nvSpPr>
          <p:cNvPr id="3" name="内容占位符 2"/>
          <p:cNvSpPr>
            <a:spLocks noGrp="1"/>
          </p:cNvSpPr>
          <p:nvPr>
            <p:ph idx="1"/>
          </p:nvPr>
        </p:nvSpPr>
        <p:spPr>
          <a:xfrm>
            <a:off x="695960" y="1148715"/>
            <a:ext cx="11315065" cy="5440045"/>
          </a:xfrm>
        </p:spPr>
        <p:txBody>
          <a:bodyPr>
            <a:noAutofit/>
          </a:bodyPr>
          <a:lstStyle/>
          <a:p>
            <a:r>
              <a:rPr lang="en-US" altLang="zh-CN" sz="2200"/>
              <a:t>U</a:t>
            </a:r>
            <a:r>
              <a:rPr lang="zh-CN" altLang="en-US" sz="2200"/>
              <a:t>校园任务选择</a:t>
            </a:r>
            <a:r>
              <a:rPr lang="zh-CN" altLang="en-US" sz="2200" kern="100" dirty="0">
                <a:effectLst/>
                <a:latin typeface="+mn-ea"/>
                <a:cs typeface="江城圆体 400W" panose="020B0500000000000000" pitchFamily="34" charset="-122"/>
                <a:sym typeface="+mn-ea"/>
              </a:rPr>
              <a:t>通过</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扫描二维码</a:t>
            </a:r>
            <a:r>
              <a:rPr lang="zh-CN" altLang="en-US" sz="2200" kern="100" dirty="0">
                <a:effectLst/>
                <a:latin typeface="+mn-ea"/>
                <a:cs typeface="江城圆体 400W" panose="020B0500000000000000" pitchFamily="34" charset="-122"/>
                <a:sym typeface="+mn-ea"/>
              </a:rPr>
              <a:t>进行，学生需要填写姓名、虚拟学号、专业班和任课教师姓名，并选择普通班自学任务或者提高班自学任务。</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截止日期为2月23日晚11:59</a:t>
            </a:r>
            <a:r>
              <a:rPr lang="zh-CN" altLang="en-US" sz="2200" kern="100" dirty="0">
                <a:effectLst/>
                <a:latin typeface="+mn-ea"/>
                <a:cs typeface="江城圆体 400W" panose="020B0500000000000000" pitchFamily="34" charset="-122"/>
                <a:sym typeface="+mn-ea"/>
              </a:rPr>
              <a:t>。请老师强调</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个人信息必须填写正确</a:t>
            </a:r>
            <a:r>
              <a:rPr lang="zh-CN" altLang="en-US" sz="2200" kern="100" dirty="0">
                <a:effectLst/>
                <a:latin typeface="+mn-ea"/>
                <a:cs typeface="江城圆体 400W" panose="020B0500000000000000" pitchFamily="34" charset="-122"/>
                <a:sym typeface="+mn-ea"/>
              </a:rPr>
              <a:t>，否则会导致没有成绩；</a:t>
            </a:r>
            <a:endParaRPr lang="zh-CN" altLang="en-US" sz="2200" kern="100" dirty="0">
              <a:effectLst/>
              <a:latin typeface="+mn-ea"/>
              <a:cs typeface="江城圆体 400W" panose="020B0500000000000000" pitchFamily="34" charset="-122"/>
              <a:sym typeface="+mn-ea"/>
            </a:endParaRPr>
          </a:p>
          <a:p>
            <a:r>
              <a:rPr lang="zh-CN" altLang="en-US" sz="2200"/>
              <a:t>必须用</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rPr>
              <a:t>虚拟学号</a:t>
            </a:r>
            <a:r>
              <a:rPr lang="zh-CN" altLang="en-US" sz="2200"/>
              <a:t>认证身份，用真实学号的将没有成绩；</a:t>
            </a:r>
            <a:endParaRPr lang="zh-CN" altLang="en-US" sz="2200"/>
          </a:p>
          <a:p>
            <a:r>
              <a:rPr lang="zh-CN" altLang="en-US" sz="2200"/>
              <a:t>选择成功的学生将按任务类型分配至</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25春普通班选修</a:t>
            </a:r>
            <a:r>
              <a:rPr lang="zh-CN" altLang="en-US" sz="2200">
                <a:sym typeface="+mn-ea"/>
              </a:rPr>
              <a:t>或</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25春提高班选修</a:t>
            </a:r>
            <a:r>
              <a:rPr lang="zh-CN" altLang="en-US" sz="2200">
                <a:sym typeface="+mn-ea"/>
              </a:rPr>
              <a:t>班级，学生必须在分配的班级里学习课程，在自然班里学习将没有成绩；</a:t>
            </a:r>
            <a:endParaRPr lang="zh-CN" altLang="en-US" sz="2200">
              <a:sym typeface="+mn-ea"/>
            </a:endParaRPr>
          </a:p>
          <a:p>
            <a:r>
              <a:rPr lang="zh-CN" altLang="en-US" sz="2200">
                <a:sym typeface="+mn-ea"/>
              </a:rPr>
              <a:t>学生必须要用教材上的</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验证码</a:t>
            </a:r>
            <a:r>
              <a:rPr lang="zh-CN" altLang="en-US" sz="2200">
                <a:sym typeface="+mn-ea"/>
              </a:rPr>
              <a:t>进行验证才能学习，没有使用验证码进行的学习将没有成绩；</a:t>
            </a:r>
            <a:endParaRPr lang="zh-CN" altLang="en-US" sz="2200">
              <a:sym typeface="+mn-ea"/>
            </a:endParaRPr>
          </a:p>
          <a:p>
            <a:r>
              <a:rPr lang="zh-CN" altLang="en-US" sz="2200">
                <a:latin typeface="Arial" panose="020B0604020202020204" pitchFamily="34" charset="0"/>
                <a:ea typeface="微软雅黑" panose="020B0503020204020204" charset="-122"/>
                <a:cs typeface="Arial" panose="020B0604020202020204" pitchFamily="34" charset="0"/>
                <a:sym typeface="+mn-ea"/>
              </a:rPr>
              <a:t>权重：</a:t>
            </a:r>
            <a:r>
              <a:rPr lang="en-US" altLang="zh-CN" sz="2400" b="1" spc="70" dirty="0">
                <a:solidFill>
                  <a:srgbClr val="C00000"/>
                </a:solidFill>
                <a:latin typeface="微软雅黑" panose="020B0503020204020204" charset="-122"/>
                <a:ea typeface="微软雅黑" panose="020B0503020204020204" charset="-122"/>
                <a:cs typeface="微软雅黑" panose="020B0503020204020204" charset="-122"/>
                <a:sym typeface="+mn-ea"/>
              </a:rPr>
              <a:t>学习时长20%+答题正确率80%</a:t>
            </a:r>
            <a:r>
              <a:rPr lang="zh-CN" altLang="en-US" sz="2200" b="1">
                <a:solidFill>
                  <a:srgbClr val="C00000"/>
                </a:solidFill>
                <a:sym typeface="+mn-ea"/>
              </a:rPr>
              <a:t>，</a:t>
            </a:r>
            <a:r>
              <a:rPr lang="zh-CN" altLang="en-US" sz="2200">
                <a:sym typeface="+mn-ea"/>
              </a:rPr>
              <a:t>由平台自动计算；</a:t>
            </a:r>
            <a:endParaRPr lang="zh-CN" altLang="en-US" sz="2200">
              <a:sym typeface="+mn-ea"/>
            </a:endParaRPr>
          </a:p>
          <a:p>
            <a:r>
              <a:rPr lang="zh-CN" altLang="en-US" sz="2200">
                <a:latin typeface="Arial" panose="020B0604020202020204" pitchFamily="34" charset="0"/>
                <a:cs typeface="Arial" panose="020B0604020202020204" pitchFamily="34" charset="0"/>
                <a:sym typeface="+mn-ea"/>
              </a:rPr>
              <a:t>普通班学习时长不少于</a:t>
            </a:r>
            <a:r>
              <a:rPr lang="en-US" altLang="zh-CN" sz="2200" b="1">
                <a:solidFill>
                  <a:srgbClr val="C00000"/>
                </a:solidFill>
                <a:latin typeface="Arial" panose="020B0604020202020204" pitchFamily="34" charset="0"/>
                <a:cs typeface="Arial" panose="020B0604020202020204" pitchFamily="34" charset="0"/>
                <a:sym typeface="+mn-ea"/>
              </a:rPr>
              <a:t>6</a:t>
            </a:r>
            <a:r>
              <a:rPr lang="zh-CN" altLang="en-US" sz="2200">
                <a:latin typeface="Arial" panose="020B0604020202020204" pitchFamily="34" charset="0"/>
                <a:cs typeface="Arial" panose="020B0604020202020204" pitchFamily="34" charset="0"/>
                <a:sym typeface="+mn-ea"/>
              </a:rPr>
              <a:t>小时，提高班学习时长不少于</a:t>
            </a:r>
            <a:r>
              <a:rPr lang="en-US" altLang="zh-CN" sz="2200" b="1">
                <a:solidFill>
                  <a:srgbClr val="C00000"/>
                </a:solidFill>
                <a:latin typeface="Arial" panose="020B0604020202020204" pitchFamily="34" charset="0"/>
                <a:cs typeface="Arial" panose="020B0604020202020204" pitchFamily="34" charset="0"/>
                <a:sym typeface="+mn-ea"/>
              </a:rPr>
              <a:t>3</a:t>
            </a:r>
            <a:r>
              <a:rPr lang="zh-CN" altLang="en-US" sz="2200">
                <a:latin typeface="Arial" panose="020B0604020202020204" pitchFamily="34" charset="0"/>
                <a:cs typeface="Arial" panose="020B0604020202020204" pitchFamily="34" charset="0"/>
                <a:sym typeface="+mn-ea"/>
              </a:rPr>
              <a:t>小时；</a:t>
            </a:r>
            <a:endParaRPr lang="en-US" altLang="zh-CN" sz="2200" strike="noStrike" noProof="1">
              <a:solidFill>
                <a:schemeClr val="tx1"/>
              </a:solidFill>
              <a:latin typeface="Arial" panose="020B0604020202020204" pitchFamily="34" charset="0"/>
              <a:cs typeface="Arial" panose="020B0604020202020204" pitchFamily="34" charset="0"/>
              <a:sym typeface="+mn-ea"/>
            </a:endParaRPr>
          </a:p>
          <a:p>
            <a:r>
              <a:rPr lang="zh-CN" altLang="en-US" sz="2200">
                <a:sym typeface="+mn-ea"/>
              </a:rPr>
              <a:t>学生有任何问题，请任课老师代为在微信技术支持群里提问。</a:t>
            </a:r>
            <a:endParaRPr lang="zh-CN" altLang="en-US" sz="2200">
              <a:sym typeface="+mn-ea"/>
            </a:endParaRPr>
          </a:p>
          <a:p>
            <a:endParaRPr lang="zh-CN" altLang="en-US" sz="22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好策注意事项</a:t>
            </a:r>
            <a:endParaRPr lang="zh-CN" altLang="en-US"/>
          </a:p>
        </p:txBody>
      </p:sp>
      <p:sp>
        <p:nvSpPr>
          <p:cNvPr id="3" name="内容占位符 2"/>
          <p:cNvSpPr>
            <a:spLocks noGrp="1"/>
          </p:cNvSpPr>
          <p:nvPr>
            <p:ph idx="1"/>
          </p:nvPr>
        </p:nvSpPr>
        <p:spPr/>
        <p:txBody>
          <a:bodyPr/>
          <a:lstStyle/>
          <a:p>
            <a:r>
              <a:rPr lang="en-US" altLang="zh-CN"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请务必</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用</a:t>
            </a:r>
            <a:r>
              <a:rPr lang="zh-CN" altLang="en-US" b="1" u="sng" spc="70" dirty="0">
                <a:solidFill>
                  <a:srgbClr val="C00000"/>
                </a:solidFill>
                <a:latin typeface="微软雅黑" panose="020B0503020204020204" charset="-122"/>
                <a:ea typeface="微软雅黑" panose="020B0503020204020204" charset="-122"/>
                <a:cs typeface="微软雅黑" panose="020B0503020204020204" charset="-122"/>
                <a:sym typeface="+mn-ea"/>
              </a:rPr>
              <a:t>虚拟学</a:t>
            </a:r>
            <a:r>
              <a:rPr lang="en-US" altLang="zh-CN" b="1" u="sng" spc="70" dirty="0">
                <a:solidFill>
                  <a:srgbClr val="C00000"/>
                </a:solidFill>
                <a:latin typeface="微软雅黑" panose="020B0503020204020204" charset="-122"/>
                <a:ea typeface="微软雅黑" panose="020B0503020204020204" charset="-122"/>
                <a:cs typeface="微软雅黑" panose="020B0503020204020204" charset="-122"/>
                <a:sym typeface="+mn-ea"/>
              </a:rPr>
              <a:t>号</a:t>
            </a:r>
            <a:r>
              <a:rPr lang="zh-CN" altLang="en-US" b="1" spc="70" dirty="0">
                <a:solidFill>
                  <a:srgbClr val="C00000"/>
                </a:solidFill>
                <a:latin typeface="微软雅黑" panose="020B0503020204020204" charset="-122"/>
                <a:ea typeface="微软雅黑" panose="020B0503020204020204" charset="-122"/>
                <a:cs typeface="微软雅黑" panose="020B0503020204020204" charset="-122"/>
                <a:sym typeface="+mn-ea"/>
              </a:rPr>
              <a:t>绑定</a:t>
            </a:r>
            <a:r>
              <a:rPr lang="en-US" altLang="zh-CN" b="1" spc="70" dirty="0">
                <a:solidFill>
                  <a:srgbClr val="C00000"/>
                </a:solidFill>
                <a:latin typeface="微软雅黑" panose="020B0503020204020204" charset="-122"/>
                <a:ea typeface="微软雅黑" panose="020B0503020204020204" charset="-122"/>
                <a:cs typeface="微软雅黑" panose="020B0503020204020204" charset="-122"/>
                <a:sym typeface="+mn-ea"/>
              </a:rPr>
              <a:t>好策平台</a:t>
            </a:r>
            <a:r>
              <a:rPr lang="en-US" altLang="zh-CN"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，用</a:t>
            </a:r>
            <a:r>
              <a:rPr lang="zh-CN" altLang="en-US"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真实</a:t>
            </a:r>
            <a:r>
              <a:rPr lang="en-US" altLang="zh-CN"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学号的期末将无法计算成绩。</a:t>
            </a:r>
            <a:endParaRPr lang="en-US" altLang="zh-CN" spc="7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第</a:t>
            </a:r>
            <a:r>
              <a:rPr lang="zh-CN" altLang="en-US"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二</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周周一（2月24日）早上8点至第</a:t>
            </a:r>
            <a:r>
              <a:rPr lang="zh-CN" altLang="en-US"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二</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周周日（3月2日）晚上12点</a:t>
            </a:r>
            <a:r>
              <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为</a:t>
            </a:r>
            <a:r>
              <a:rPr lang="en-US" altLang="zh-CN" b="1" spc="40" dirty="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选书</a:t>
            </a:r>
            <a:r>
              <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时间</a:t>
            </a:r>
            <a:r>
              <a:rPr lang="zh-CN" altLang="en-US"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altLang="zh-CN" spc="7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请务必</a:t>
            </a:r>
            <a:r>
              <a:rPr altLang="zh-CN" b="1" spc="70">
                <a:solidFill>
                  <a:srgbClr val="C00000"/>
                </a:solidFill>
                <a:latin typeface="微软雅黑" panose="020B0503020204020204" charset="-122"/>
                <a:ea typeface="微软雅黑" panose="020B0503020204020204" charset="-122"/>
                <a:cs typeface="微软雅黑" panose="020B0503020204020204" charset="-122"/>
                <a:sym typeface="+mn-ea"/>
              </a:rPr>
              <a:t>在规定时间内完成选书</a:t>
            </a:r>
            <a:r>
              <a:rPr altLang="zh-CN" spc="7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，否则将无法获得与读书活动相关的平时成绩。</a:t>
            </a:r>
            <a:endPar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第</a:t>
            </a:r>
            <a:r>
              <a:rPr lang="zh-CN" altLang="en-US"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三</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周周一（3月3日）--第十</a:t>
            </a:r>
            <a:r>
              <a:rPr lang="zh-CN" altLang="en-US"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二</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周周日（5月11日）</a:t>
            </a:r>
            <a:r>
              <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为</a:t>
            </a:r>
            <a:r>
              <a:rPr lang="en-US" altLang="zh-CN" b="1" spc="40" dirty="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读书</a:t>
            </a:r>
            <a:r>
              <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时间</a:t>
            </a:r>
            <a:endParaRPr lang="en-US" altLang="zh-CN"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r>
              <a:rPr lang="zh-CN" altLang="en-US"/>
              <a:t>作业截止日期为</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第十</a:t>
            </a:r>
            <a:r>
              <a:rPr lang="zh-CN" altLang="en-US"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四</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周周日（5月25日）晚12点</a:t>
            </a:r>
            <a:endPar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endParaRPr>
          </a:p>
          <a:p>
            <a:r>
              <a:rPr altLang="zh-CN"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每本书阅读周期为</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10周</a:t>
            </a:r>
            <a:r>
              <a:rPr altLang="zh-CN"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，共需完成</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10次检测题</a:t>
            </a:r>
            <a:r>
              <a:rPr altLang="zh-CN"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，每完成一次检测题即可得到相应的</a:t>
            </a:r>
            <a:r>
              <a:rPr lang="zh-CN" altLang="en-US"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分值（</a:t>
            </a:r>
            <a:r>
              <a:rPr altLang="zh-CN" b="1" spc="40">
                <a:ln w="3175">
                  <a:noFill/>
                  <a:prstDash val="dash"/>
                </a:ln>
                <a:solidFill>
                  <a:srgbClr val="C00000"/>
                </a:solidFill>
                <a:uFillTx/>
                <a:latin typeface="微软雅黑" panose="020B0503020204020204" charset="-122"/>
                <a:ea typeface="微软雅黑" panose="020B0503020204020204" charset="-122"/>
                <a:cs typeface="微软雅黑" panose="020B0503020204020204" charset="-122"/>
                <a:sym typeface="+mn-ea"/>
              </a:rPr>
              <a:t>普通班1分/次，共计10分，提高班0.5分/次，共计5分</a:t>
            </a:r>
            <a:r>
              <a:rPr lang="zh-CN" altLang="en-US"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r>
              <a:rPr altLang="zh-CN"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5"/>
  <p:tag name="KSO_WM_UNIT_LAYERLEVEL" val="1"/>
  <p:tag name="KSO_WM_TAG_VERSION" val="3.0"/>
  <p:tag name="KSO_WM_BEAUTIFY_FLAG" val="#wm#"/>
  <p:tag name="KSO_WM_UNIT_PRESET_TEXT" val="公司名占位符"/>
  <p:tag name="KSO_WM_UNIT_NOCLEAR" val="0"/>
  <p:tag name="KSO_WM_UNIT_VALUE" val="11"/>
  <p:tag name="KSO_WM_UNIT_TYPE" val="f"/>
  <p:tag name="KSO_WM_UNIT_INDEX" val="5"/>
  <p:tag name="KSO_WM_UNIT_SUBTYPE" val="g"/>
</p:tagLst>
</file>

<file path=ppt/tags/tag100.xml><?xml version="1.0" encoding="utf-8"?>
<p:tagLst xmlns:p="http://schemas.openxmlformats.org/presentationml/2006/main">
  <p:tag name="KSO_WM_BEAUTIFY_FLAG" val="#wm#"/>
  <p:tag name="KSO_WM_TEMPLATE_CATEGORY" val="custom"/>
  <p:tag name="KSO_WM_TEMPLATE_INDEX" val="20233364"/>
</p:tagLst>
</file>

<file path=ppt/tags/tag101.xml><?xml version="1.0" encoding="utf-8"?>
<p:tagLst xmlns:p="http://schemas.openxmlformats.org/presentationml/2006/main">
  <p:tag name="KSO_WM_BEAUTIFY_FLAG" val="#wm#"/>
  <p:tag name="KSO_WM_TEMPLATE_CATEGORY" val="custom"/>
  <p:tag name="KSO_WM_TEMPLATE_INDEX" val="20233364"/>
</p:tagLst>
</file>

<file path=ppt/tags/tag102.xml><?xml version="1.0" encoding="utf-8"?>
<p:tagLst xmlns:p="http://schemas.openxmlformats.org/presentationml/2006/main">
  <p:tag name="KSO_WM_BEAUTIFY_FLAG" val="#wm#"/>
  <p:tag name="KSO_WM_TEMPLATE_CATEGORY" val="custom"/>
  <p:tag name="KSO_WM_TEMPLATE_INDEX" val="20233364"/>
</p:tagLst>
</file>

<file path=ppt/tags/tag11.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3.0"/>
  <p:tag name="KSO_WM_BEAUTIFY_FLAG" val="#wm#"/>
  <p:tag name="KSO_WM_UNIT_TYPE" val="i"/>
  <p:tag name="KSO_WM_UNIT_INDEX"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29.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30.xml><?xml version="1.0" encoding="utf-8"?>
<p:tagLst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BEAUTIFY_FLAG" val="#wm#"/>
  <p:tag name="KSO_WM_UNIT_TYPE" val="i"/>
  <p:tag name="KSO_WM_UNIT_INDEX"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BEAUTIFY_FLAG" val="#wm#"/>
  <p:tag name="KSO_WM_UNIT_TYPE" val="i"/>
  <p:tag name="KSO_WM_UNIT_INDEX" val="4"/>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3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3.0"/>
  <p:tag name="KSO_WM_UNIT_TYPE" val="i"/>
  <p:tag name="KSO_WM_UNIT_INDEX" val="4"/>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79.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3364"/>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3364"/>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BEAUTIFY_FLAG" val="#wm#"/>
  <p:tag name="KSO_WM_UNIT_TYPE" val="i"/>
  <p:tag name="KSO_WM_UNIT_INDEX" val="3"/>
</p:tagLst>
</file>

<file path=ppt/tags/tag9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364"/>
  <p:tag name="KSO_WM_TEMPLATE_THUMBS_INDEX" val="1、9"/>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364_9*a*1"/>
  <p:tag name="KSO_WM_TEMPLATE_CATEGORY" val="custom"/>
  <p:tag name="KSO_WM_TEMPLATE_INDEX" val="20233364"/>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364_9*f*4"/>
  <p:tag name="KSO_WM_TEMPLATE_CATEGORY" val="custom"/>
  <p:tag name="KSO_WM_TEMPLATE_INDEX" val="20233364"/>
  <p:tag name="KSO_WM_UNIT_LAYERLEVEL" val="1"/>
  <p:tag name="KSO_WM_TAG_VERSION" val="3.0"/>
  <p:tag name="KSO_WM_BEAUTIFY_FLAG" val="#wm#"/>
  <p:tag name="KSO_WM_UNIT_SUBTYPE" val="b"/>
  <p:tag name="KSO_WM_UNIT_NOCLEAR" val="0"/>
  <p:tag name="KSO_WM_UNIT_VALUE" val="8"/>
  <p:tag name="KSO_WM_UNIT_TYPE" val="f"/>
  <p:tag name="KSO_WM_UNIT_INDEX" val="4"/>
</p:tagLst>
</file>

<file path=ppt/tags/tag95.xml><?xml version="1.0" encoding="utf-8"?>
<p:tagLst xmlns:p="http://schemas.openxmlformats.org/presentationml/2006/main">
  <p:tag name="KSO_WM_SLIDE_ID" val="custom20233364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3364"/>
  <p:tag name="KSO_WM_SLIDE_TYPE" val="endPage"/>
  <p:tag name="KSO_WM_SLIDE_SUBTYPE" val="pureTxt"/>
  <p:tag name="KSO_WM_SLIDE_LAYOUT" val="a_b_f"/>
  <p:tag name="KSO_WM_SLIDE_LAYOUT_CNT" val="1_1_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364_8*a*1"/>
  <p:tag name="KSO_WM_TEMPLATE_CATEGORY" val="custom"/>
  <p:tag name="KSO_WM_TEMPLATE_INDEX" val="20233364"/>
  <p:tag name="KSO_WM_UNIT_LAYERLEVEL" val="1"/>
  <p:tag name="KSO_WM_TAG_VERSION" val="3.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3364_8*f*1"/>
  <p:tag name="KSO_WM_TEMPLATE_CATEGORY" val="custom"/>
  <p:tag name="KSO_WM_TEMPLATE_INDEX" val="20233364"/>
  <p:tag name="KSO_WM_UNIT_LAYERLEVEL" val="1"/>
  <p:tag name="KSO_WM_TAG_VERSION" val="3.0"/>
  <p:tag name="KSO_WM_BEAUTIFY_FLAG" val="#wm#"/>
  <p:tag name="KSO_WM_UNIT_SUBTYPE" val="a"/>
  <p:tag name="KSO_WM_UNIT_NOCLEAR" val="0"/>
  <p:tag name="KSO_WM_UNIT_VALUE" val="330"/>
  <p:tag name="KSO_WM_UNIT_TYPE" val="f"/>
  <p:tag name="KSO_WM_UNIT_INDEX" val="1"/>
  <p:tag name="KSO_WM_UNIT_PRESET_TEXT" val="单击此处添加文本"/>
  <p:tag name="KSO_WM_UNIT_TEXT_TYPE" val="1"/>
</p:tagLst>
</file>

<file path=ppt/tags/tag98.xml><?xml version="1.0" encoding="utf-8"?>
<p:tagLst xmlns:p="http://schemas.openxmlformats.org/presentationml/2006/main">
  <p:tag name="KSO_WM_SLIDE_ID" val="custom20233364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3364"/>
  <p:tag name="KSO_WM_SLIDE_TYPE" val="text"/>
  <p:tag name="KSO_WM_SLIDE_SUBTYPE" val="pureTxt"/>
  <p:tag name="KSO_WM_SLIDE_SIZE" val="850*457"/>
  <p:tag name="KSO_WM_SLIDE_POSITION" val="54*28"/>
  <p:tag name="KSO_WM_SLIDE_LAYOUT" val="a_f"/>
  <p:tag name="KSO_WM_SLIDE_LAYOUT_CNT" val="1_1"/>
</p:tagLst>
</file>

<file path=ppt/tags/tag99.xml><?xml version="1.0" encoding="utf-8"?>
<p:tagLst xmlns:p="http://schemas.openxmlformats.org/presentationml/2006/main">
  <p:tag name="KSO_WM_BEAUTIFY_FLAG" val="#wm#"/>
  <p:tag name="KSO_WM_TEMPLATE_CATEGORY" val="custom"/>
  <p:tag name="KSO_WM_TEMPLATE_INDEX" val="20233364"/>
</p:tagLst>
</file>

<file path=ppt/theme/theme1.xml><?xml version="1.0" encoding="utf-8"?>
<a:theme xmlns:a="http://schemas.openxmlformats.org/drawingml/2006/main" name="简约风蓝色3D渐变职场办公">
  <a:themeElements>
    <a:clrScheme name="蓝色简约主">
      <a:dk1>
        <a:srgbClr val="000000"/>
      </a:dk1>
      <a:lt1>
        <a:srgbClr val="FFFFFF"/>
      </a:lt1>
      <a:dk2>
        <a:srgbClr val="16468D"/>
      </a:dk2>
      <a:lt2>
        <a:srgbClr val="D2F0FB"/>
      </a:lt2>
      <a:accent1>
        <a:srgbClr val="018AFF"/>
      </a:accent1>
      <a:accent2>
        <a:srgbClr val="109BEE"/>
      </a:accent2>
      <a:accent3>
        <a:srgbClr val="16AADB"/>
      </a:accent3>
      <a:accent4>
        <a:srgbClr val="1BB8C7"/>
      </a:accent4>
      <a:accent5>
        <a:srgbClr val="1FC5B1"/>
      </a:accent5>
      <a:accent6>
        <a:srgbClr val="23D197"/>
      </a:accent6>
      <a:hlink>
        <a:srgbClr val="F128E5"/>
      </a:hlink>
      <a:folHlink>
        <a:srgbClr val="12E863"/>
      </a:folHlink>
    </a:clrScheme>
    <a:fontScheme name="自定义 38">
      <a:majorFont>
        <a:latin typeface="MiSans Bold"/>
        <a:ea typeface="MiSans Bold"/>
        <a:cs typeface=""/>
      </a:majorFont>
      <a:minorFont>
        <a:latin typeface="MiSans Light"/>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1350</Words>
  <Application>WPS 演示</Application>
  <PresentationFormat>宽屏</PresentationFormat>
  <Paragraphs>53</Paragraphs>
  <Slides>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vt:i4>
      </vt:variant>
    </vt:vector>
  </HeadingPairs>
  <TitlesOfParts>
    <vt:vector size="21" baseType="lpstr">
      <vt:lpstr>Arial</vt:lpstr>
      <vt:lpstr>宋体</vt:lpstr>
      <vt:lpstr>Wingdings</vt:lpstr>
      <vt:lpstr>MiSans Light</vt:lpstr>
      <vt:lpstr>OPPOSans R</vt:lpstr>
      <vt:lpstr>微软雅黑</vt:lpstr>
      <vt:lpstr>江城圆体 400W</vt:lpstr>
      <vt:lpstr>Gungsuh</vt:lpstr>
      <vt:lpstr>Malgun Gothic</vt:lpstr>
      <vt:lpstr>MiSans Bold</vt:lpstr>
      <vt:lpstr>Segoe Print</vt:lpstr>
      <vt:lpstr>MiSans Normal</vt:lpstr>
      <vt:lpstr>Arial Unicode MS</vt:lpstr>
      <vt:lpstr>Calibri</vt:lpstr>
      <vt:lpstr>简约风蓝色3D渐变职场办公</vt:lpstr>
      <vt:lpstr>2025春自学任务强调事项</vt:lpstr>
      <vt:lpstr>自学内容（提高班）</vt:lpstr>
      <vt:lpstr>高级选修课注意事项</vt:lpstr>
      <vt:lpstr>慕课注意事项</vt:lpstr>
      <vt:lpstr>U校园注意事项</vt:lpstr>
      <vt:lpstr>好策注意事项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THINKCENTRE</dc:creator>
  <cp:lastModifiedBy>Lydia周</cp:lastModifiedBy>
  <cp:revision>161</cp:revision>
  <dcterms:created xsi:type="dcterms:W3CDTF">2019-06-19T02:08:00Z</dcterms:created>
  <dcterms:modified xsi:type="dcterms:W3CDTF">2025-02-17T13:20:57Z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42FDCFC339F440B1A239822241E6CFC4_11</vt:lpwstr>
  </property>
</Properties>
</file>