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519" r:id="rId3"/>
    <p:sldId id="285" r:id="rId4"/>
    <p:sldId id="291" r:id="rId5"/>
    <p:sldId id="292" r:id="rId6"/>
    <p:sldId id="1006" r:id="rId7"/>
    <p:sldId id="1007" r:id="rId8"/>
    <p:sldId id="301" r:id="rId9"/>
    <p:sldId id="300" r:id="rId10"/>
    <p:sldId id="306" r:id="rId11"/>
    <p:sldId id="1008" r:id="rId12"/>
    <p:sldId id="302" r:id="rId13"/>
    <p:sldId id="307" r:id="rId14"/>
    <p:sldId id="308" r:id="rId15"/>
    <p:sldId id="1009" r:id="rId16"/>
    <p:sldId id="1010" r:id="rId17"/>
    <p:sldId id="1011" r:id="rId18"/>
    <p:sldId id="1018" r:id="rId19"/>
    <p:sldId id="1032" r:id="rId20"/>
    <p:sldId id="1033" r:id="rId21"/>
    <p:sldId id="521" r:id="rId22"/>
    <p:sldId id="1020" r:id="rId23"/>
    <p:sldId id="1022" r:id="rId24"/>
    <p:sldId id="1023" r:id="rId25"/>
    <p:sldId id="1024" r:id="rId26"/>
    <p:sldId id="1025" r:id="rId27"/>
    <p:sldId id="1027" r:id="rId28"/>
    <p:sldId id="1028" r:id="rId29"/>
    <p:sldId id="522" r:id="rId30"/>
    <p:sldId id="436" r:id="rId31"/>
    <p:sldId id="529" r:id="rId32"/>
    <p:sldId id="1030" r:id="rId33"/>
    <p:sldId id="440" r:id="rId34"/>
    <p:sldId id="441" r:id="rId35"/>
    <p:sldId id="443" r:id="rId36"/>
    <p:sldId id="444" r:id="rId37"/>
    <p:sldId id="446" r:id="rId38"/>
    <p:sldId id="445" r:id="rId39"/>
    <p:sldId id="448" r:id="rId40"/>
    <p:sldId id="449" r:id="rId41"/>
    <p:sldId id="1031" r:id="rId42"/>
    <p:sldId id="528" r:id="rId43"/>
    <p:sldId id="532" r:id="rId44"/>
    <p:sldId id="1017" r:id="rId45"/>
    <p:sldId id="53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9"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588C8-7E6C-4B9B-B932-DDF46B6E36D9}" type="datetimeFigureOut">
              <a:rPr lang="zh-CN" altLang="en-US" smtClean="0"/>
              <a:t>2024/11/14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B0FAB-8F07-4D20-9096-A6DE89DD96E8}" type="slidenum">
              <a:rPr lang="zh-CN" altLang="en-US" smtClean="0"/>
              <a:t>‹#›</a:t>
            </a:fld>
            <a:endParaRPr lang="zh-CN" altLang="en-US"/>
          </a:p>
        </p:txBody>
      </p:sp>
    </p:spTree>
    <p:extLst>
      <p:ext uri="{BB962C8B-B14F-4D97-AF65-F5344CB8AC3E}">
        <p14:creationId xmlns:p14="http://schemas.microsoft.com/office/powerpoint/2010/main" val="311046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82BC11C1-F773-125F-8D34-6A697A8732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DBA5142C-0450-A579-268B-28690FA0C7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zh-CN"/>
              <a:t>https://zhuanlan.zhihu.com/p/57592248</a:t>
            </a:r>
            <a:endParaRPr lang="zh-CN" altLang="en-US"/>
          </a:p>
        </p:txBody>
      </p:sp>
      <p:sp>
        <p:nvSpPr>
          <p:cNvPr id="16388" name="灯片编号占位符 3">
            <a:extLst>
              <a:ext uri="{FF2B5EF4-FFF2-40B4-BE49-F238E27FC236}">
                <a16:creationId xmlns:a16="http://schemas.microsoft.com/office/drawing/2014/main" id="{9E97B699-8DDB-F335-A60C-04E1CA8143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35D7DCD-3644-4474-AA5D-BF50D4C08AF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C5979A6C-2373-6D16-A02C-B7698D008E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F8526BE9-B8BD-6649-B643-BC65B16DA2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29700" name="灯片编号占位符 3">
            <a:extLst>
              <a:ext uri="{FF2B5EF4-FFF2-40B4-BE49-F238E27FC236}">
                <a16:creationId xmlns:a16="http://schemas.microsoft.com/office/drawing/2014/main" id="{2579F1C2-2DAB-84B3-EB8B-F4F3ED38F7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D936B1-9985-4D1C-BAA8-997F8E2042E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49161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595E841-569F-3B13-899E-92CAC267D8B8}"/>
              </a:ext>
            </a:extLst>
          </p:cNvPr>
          <p:cNvSpPr>
            <a:spLocks noGrp="1"/>
          </p:cNvSpPr>
          <p:nvPr>
            <p:ph type="dt" sz="half" idx="10"/>
          </p:nvPr>
        </p:nvSpPr>
        <p:spPr/>
        <p:txBody>
          <a:bodyPr/>
          <a:lstStyle>
            <a:lvl1pPr>
              <a:defRPr/>
            </a:lvl1pPr>
          </a:lstStyle>
          <a:p>
            <a:pPr>
              <a:defRPr/>
            </a:pPr>
            <a:fld id="{669A6952-B017-4D13-A597-857EB4090A9F}"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2470D3BE-D8DC-E5F9-A252-2856F8035F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54A57C-5AA2-2A0D-6FAC-B777C04059A4}"/>
              </a:ext>
            </a:extLst>
          </p:cNvPr>
          <p:cNvSpPr>
            <a:spLocks noGrp="1"/>
          </p:cNvSpPr>
          <p:nvPr>
            <p:ph type="sldNum" sz="quarter" idx="12"/>
          </p:nvPr>
        </p:nvSpPr>
        <p:spPr/>
        <p:txBody>
          <a:bodyPr/>
          <a:lstStyle>
            <a:lvl1pPr>
              <a:defRPr/>
            </a:lvl1pPr>
          </a:lstStyle>
          <a:p>
            <a:pPr>
              <a:defRPr/>
            </a:pPr>
            <a:fld id="{B132A524-9758-496F-AC62-9604540F3F9B}" type="slidenum">
              <a:rPr lang="zh-CN" altLang="en-US"/>
              <a:pPr>
                <a:defRPr/>
              </a:pPr>
              <a:t>‹#›</a:t>
            </a:fld>
            <a:endParaRPr lang="zh-CN" altLang="en-US"/>
          </a:p>
        </p:txBody>
      </p:sp>
    </p:spTree>
    <p:extLst>
      <p:ext uri="{BB962C8B-B14F-4D97-AF65-F5344CB8AC3E}">
        <p14:creationId xmlns:p14="http://schemas.microsoft.com/office/powerpoint/2010/main" val="400537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C853A5-B077-4DDA-5C24-E3471007C489}"/>
              </a:ext>
            </a:extLst>
          </p:cNvPr>
          <p:cNvSpPr>
            <a:spLocks noGrp="1"/>
          </p:cNvSpPr>
          <p:nvPr>
            <p:ph type="dt" sz="half" idx="10"/>
          </p:nvPr>
        </p:nvSpPr>
        <p:spPr/>
        <p:txBody>
          <a:bodyPr/>
          <a:lstStyle>
            <a:lvl1pPr>
              <a:defRPr/>
            </a:lvl1pPr>
          </a:lstStyle>
          <a:p>
            <a:pPr>
              <a:defRPr/>
            </a:pPr>
            <a:fld id="{20BA380A-C3C3-4AFB-A2A1-0C156E81B430}"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A4ABE005-F075-61F4-960B-44848B9DF49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E573D5D-194D-D28A-C895-7C6DD62C7A5E}"/>
              </a:ext>
            </a:extLst>
          </p:cNvPr>
          <p:cNvSpPr>
            <a:spLocks noGrp="1"/>
          </p:cNvSpPr>
          <p:nvPr>
            <p:ph type="sldNum" sz="quarter" idx="12"/>
          </p:nvPr>
        </p:nvSpPr>
        <p:spPr/>
        <p:txBody>
          <a:bodyPr/>
          <a:lstStyle>
            <a:lvl1pPr>
              <a:defRPr/>
            </a:lvl1pPr>
          </a:lstStyle>
          <a:p>
            <a:pPr>
              <a:defRPr/>
            </a:pPr>
            <a:fld id="{67350D03-59E7-422C-82FA-3ED6DB5C8985}" type="slidenum">
              <a:rPr lang="zh-CN" altLang="en-US"/>
              <a:pPr>
                <a:defRPr/>
              </a:pPr>
              <a:t>‹#›</a:t>
            </a:fld>
            <a:endParaRPr lang="zh-CN" altLang="en-US"/>
          </a:p>
        </p:txBody>
      </p:sp>
    </p:spTree>
    <p:extLst>
      <p:ext uri="{BB962C8B-B14F-4D97-AF65-F5344CB8AC3E}">
        <p14:creationId xmlns:p14="http://schemas.microsoft.com/office/powerpoint/2010/main" val="36502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DF04D6-350E-F79F-B73E-8103A6B10449}"/>
              </a:ext>
            </a:extLst>
          </p:cNvPr>
          <p:cNvSpPr>
            <a:spLocks noGrp="1"/>
          </p:cNvSpPr>
          <p:nvPr>
            <p:ph type="dt" sz="half" idx="10"/>
          </p:nvPr>
        </p:nvSpPr>
        <p:spPr/>
        <p:txBody>
          <a:bodyPr/>
          <a:lstStyle>
            <a:lvl1pPr>
              <a:defRPr/>
            </a:lvl1pPr>
          </a:lstStyle>
          <a:p>
            <a:pPr>
              <a:defRPr/>
            </a:pPr>
            <a:fld id="{995451B6-2BE7-47E0-926D-4F11FC209DC0}"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5E63835F-A9D1-F316-12EA-0050F933F1C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7B7440A-C7D9-14B2-0720-745E926A81B1}"/>
              </a:ext>
            </a:extLst>
          </p:cNvPr>
          <p:cNvSpPr>
            <a:spLocks noGrp="1"/>
          </p:cNvSpPr>
          <p:nvPr>
            <p:ph type="sldNum" sz="quarter" idx="12"/>
          </p:nvPr>
        </p:nvSpPr>
        <p:spPr/>
        <p:txBody>
          <a:bodyPr/>
          <a:lstStyle>
            <a:lvl1pPr>
              <a:defRPr/>
            </a:lvl1pPr>
          </a:lstStyle>
          <a:p>
            <a:pPr>
              <a:defRPr/>
            </a:pPr>
            <a:fld id="{5236FD35-5C2A-42F6-88F9-45970843E5A9}" type="slidenum">
              <a:rPr lang="zh-CN" altLang="en-US"/>
              <a:pPr>
                <a:defRPr/>
              </a:pPr>
              <a:t>‹#›</a:t>
            </a:fld>
            <a:endParaRPr lang="zh-CN" altLang="en-US"/>
          </a:p>
        </p:txBody>
      </p:sp>
    </p:spTree>
    <p:extLst>
      <p:ext uri="{BB962C8B-B14F-4D97-AF65-F5344CB8AC3E}">
        <p14:creationId xmlns:p14="http://schemas.microsoft.com/office/powerpoint/2010/main" val="128252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0C0C81-D4FF-E171-D06C-DE4063747322}"/>
              </a:ext>
            </a:extLst>
          </p:cNvPr>
          <p:cNvSpPr>
            <a:spLocks noGrp="1"/>
          </p:cNvSpPr>
          <p:nvPr>
            <p:ph type="dt" sz="half" idx="10"/>
          </p:nvPr>
        </p:nvSpPr>
        <p:spPr/>
        <p:txBody>
          <a:bodyPr/>
          <a:lstStyle>
            <a:lvl1pPr>
              <a:defRPr/>
            </a:lvl1pPr>
          </a:lstStyle>
          <a:p>
            <a:pPr>
              <a:defRPr/>
            </a:pPr>
            <a:fld id="{8ED124BD-9159-458F-95E8-D8E1E14F7B06}"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BABE0797-4955-CFC0-79CA-B6C927916CC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7FBE657-C079-39B1-5DCC-301673D1AE35}"/>
              </a:ext>
            </a:extLst>
          </p:cNvPr>
          <p:cNvSpPr>
            <a:spLocks noGrp="1"/>
          </p:cNvSpPr>
          <p:nvPr>
            <p:ph type="sldNum" sz="quarter" idx="12"/>
          </p:nvPr>
        </p:nvSpPr>
        <p:spPr/>
        <p:txBody>
          <a:bodyPr/>
          <a:lstStyle>
            <a:lvl1pPr>
              <a:defRPr/>
            </a:lvl1pPr>
          </a:lstStyle>
          <a:p>
            <a:pPr>
              <a:defRPr/>
            </a:pPr>
            <a:fld id="{95A1758B-8BC8-417A-AC4A-69447B4C791A}" type="slidenum">
              <a:rPr lang="zh-CN" altLang="en-US"/>
              <a:pPr>
                <a:defRPr/>
              </a:pPr>
              <a:t>‹#›</a:t>
            </a:fld>
            <a:endParaRPr lang="zh-CN" altLang="en-US"/>
          </a:p>
        </p:txBody>
      </p:sp>
    </p:spTree>
    <p:extLst>
      <p:ext uri="{BB962C8B-B14F-4D97-AF65-F5344CB8AC3E}">
        <p14:creationId xmlns:p14="http://schemas.microsoft.com/office/powerpoint/2010/main" val="412144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CD3609-6FF8-5723-8731-BA5106C52A94}"/>
              </a:ext>
            </a:extLst>
          </p:cNvPr>
          <p:cNvSpPr>
            <a:spLocks noGrp="1"/>
          </p:cNvSpPr>
          <p:nvPr>
            <p:ph type="dt" sz="half" idx="10"/>
          </p:nvPr>
        </p:nvSpPr>
        <p:spPr/>
        <p:txBody>
          <a:bodyPr/>
          <a:lstStyle>
            <a:lvl1pPr>
              <a:defRPr/>
            </a:lvl1pPr>
          </a:lstStyle>
          <a:p>
            <a:pPr>
              <a:defRPr/>
            </a:pPr>
            <a:fld id="{0D68B479-E7BD-419B-883C-867F71AB8E24}"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080F3822-C23C-7EC5-0BB5-EAD67A3950A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4DC03ED-CFC9-44D1-DF44-ABAB5B500525}"/>
              </a:ext>
            </a:extLst>
          </p:cNvPr>
          <p:cNvSpPr>
            <a:spLocks noGrp="1"/>
          </p:cNvSpPr>
          <p:nvPr>
            <p:ph type="sldNum" sz="quarter" idx="12"/>
          </p:nvPr>
        </p:nvSpPr>
        <p:spPr/>
        <p:txBody>
          <a:bodyPr/>
          <a:lstStyle>
            <a:lvl1pPr>
              <a:defRPr/>
            </a:lvl1pPr>
          </a:lstStyle>
          <a:p>
            <a:pPr>
              <a:defRPr/>
            </a:pPr>
            <a:fld id="{FDFAE1CD-1F7D-45D9-B857-B2AFE0061A80}" type="slidenum">
              <a:rPr lang="zh-CN" altLang="en-US"/>
              <a:pPr>
                <a:defRPr/>
              </a:pPr>
              <a:t>‹#›</a:t>
            </a:fld>
            <a:endParaRPr lang="zh-CN" altLang="en-US"/>
          </a:p>
        </p:txBody>
      </p:sp>
    </p:spTree>
    <p:extLst>
      <p:ext uri="{BB962C8B-B14F-4D97-AF65-F5344CB8AC3E}">
        <p14:creationId xmlns:p14="http://schemas.microsoft.com/office/powerpoint/2010/main" val="123976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B9DB0E-CC12-C66D-E2C2-6E067B5ACA2A}"/>
              </a:ext>
            </a:extLst>
          </p:cNvPr>
          <p:cNvSpPr>
            <a:spLocks noGrp="1"/>
          </p:cNvSpPr>
          <p:nvPr>
            <p:ph type="dt" sz="half" idx="10"/>
          </p:nvPr>
        </p:nvSpPr>
        <p:spPr/>
        <p:txBody>
          <a:bodyPr/>
          <a:lstStyle>
            <a:lvl1pPr>
              <a:defRPr/>
            </a:lvl1pPr>
          </a:lstStyle>
          <a:p>
            <a:pPr>
              <a:defRPr/>
            </a:pPr>
            <a:fld id="{140BB613-EBA0-4695-8446-4606FABBBC34}"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7A977775-47E5-98D0-3FEA-5A355638777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D45136C-ACCE-C4B4-46B8-63814EE3829C}"/>
              </a:ext>
            </a:extLst>
          </p:cNvPr>
          <p:cNvSpPr>
            <a:spLocks noGrp="1"/>
          </p:cNvSpPr>
          <p:nvPr>
            <p:ph type="sldNum" sz="quarter" idx="12"/>
          </p:nvPr>
        </p:nvSpPr>
        <p:spPr/>
        <p:txBody>
          <a:bodyPr/>
          <a:lstStyle>
            <a:lvl1pPr>
              <a:defRPr/>
            </a:lvl1pPr>
          </a:lstStyle>
          <a:p>
            <a:pPr>
              <a:defRPr/>
            </a:pPr>
            <a:fld id="{587640D7-AE50-43CA-A538-97B1819E6A22}" type="slidenum">
              <a:rPr lang="zh-CN" altLang="en-US"/>
              <a:pPr>
                <a:defRPr/>
              </a:pPr>
              <a:t>‹#›</a:t>
            </a:fld>
            <a:endParaRPr lang="zh-CN" altLang="en-US"/>
          </a:p>
        </p:txBody>
      </p:sp>
    </p:spTree>
    <p:extLst>
      <p:ext uri="{BB962C8B-B14F-4D97-AF65-F5344CB8AC3E}">
        <p14:creationId xmlns:p14="http://schemas.microsoft.com/office/powerpoint/2010/main" val="4071352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DBC96174-CA44-6A1D-DC94-4BE4CE2862F8}"/>
              </a:ext>
            </a:extLst>
          </p:cNvPr>
          <p:cNvSpPr>
            <a:spLocks noGrp="1"/>
          </p:cNvSpPr>
          <p:nvPr>
            <p:ph type="dt" sz="half" idx="10"/>
          </p:nvPr>
        </p:nvSpPr>
        <p:spPr/>
        <p:txBody>
          <a:bodyPr/>
          <a:lstStyle>
            <a:lvl1pPr>
              <a:defRPr/>
            </a:lvl1pPr>
          </a:lstStyle>
          <a:p>
            <a:pPr>
              <a:defRPr/>
            </a:pPr>
            <a:fld id="{A7C2FBDE-FA30-4F55-A976-ECC66A7DC8AF}" type="datetimeFigureOut">
              <a:rPr lang="zh-CN" altLang="en-US"/>
              <a:pPr>
                <a:defRPr/>
              </a:pPr>
              <a:t>2024/11/14</a:t>
            </a:fld>
            <a:endParaRPr lang="zh-CN" altLang="en-US"/>
          </a:p>
        </p:txBody>
      </p:sp>
      <p:sp>
        <p:nvSpPr>
          <p:cNvPr id="6" name="页脚占位符 4">
            <a:extLst>
              <a:ext uri="{FF2B5EF4-FFF2-40B4-BE49-F238E27FC236}">
                <a16:creationId xmlns:a16="http://schemas.microsoft.com/office/drawing/2014/main" id="{2244A189-E4E3-57DE-43A9-E5206B1E59F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11D77F5-35C7-3978-A3E7-D71F2749793F}"/>
              </a:ext>
            </a:extLst>
          </p:cNvPr>
          <p:cNvSpPr>
            <a:spLocks noGrp="1"/>
          </p:cNvSpPr>
          <p:nvPr>
            <p:ph type="sldNum" sz="quarter" idx="12"/>
          </p:nvPr>
        </p:nvSpPr>
        <p:spPr/>
        <p:txBody>
          <a:bodyPr/>
          <a:lstStyle>
            <a:lvl1pPr>
              <a:defRPr/>
            </a:lvl1pPr>
          </a:lstStyle>
          <a:p>
            <a:pPr>
              <a:defRPr/>
            </a:pPr>
            <a:fld id="{43E7CE26-126C-4386-95B9-3F49DBF911F8}" type="slidenum">
              <a:rPr lang="zh-CN" altLang="en-US"/>
              <a:pPr>
                <a:defRPr/>
              </a:pPr>
              <a:t>‹#›</a:t>
            </a:fld>
            <a:endParaRPr lang="zh-CN" altLang="en-US"/>
          </a:p>
        </p:txBody>
      </p:sp>
    </p:spTree>
    <p:extLst>
      <p:ext uri="{BB962C8B-B14F-4D97-AF65-F5344CB8AC3E}">
        <p14:creationId xmlns:p14="http://schemas.microsoft.com/office/powerpoint/2010/main" val="312389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B6754E3-41FE-0E4F-5579-61CC1C61E40A}"/>
              </a:ext>
            </a:extLst>
          </p:cNvPr>
          <p:cNvSpPr>
            <a:spLocks noGrp="1"/>
          </p:cNvSpPr>
          <p:nvPr>
            <p:ph type="dt" sz="half" idx="10"/>
          </p:nvPr>
        </p:nvSpPr>
        <p:spPr/>
        <p:txBody>
          <a:bodyPr/>
          <a:lstStyle>
            <a:lvl1pPr>
              <a:defRPr/>
            </a:lvl1pPr>
          </a:lstStyle>
          <a:p>
            <a:pPr>
              <a:defRPr/>
            </a:pPr>
            <a:fld id="{4E9DD3FA-B48E-44E6-8908-6D8399FE82E0}" type="datetimeFigureOut">
              <a:rPr lang="zh-CN" altLang="en-US"/>
              <a:pPr>
                <a:defRPr/>
              </a:pPr>
              <a:t>2024/11/14</a:t>
            </a:fld>
            <a:endParaRPr lang="zh-CN" altLang="en-US"/>
          </a:p>
        </p:txBody>
      </p:sp>
      <p:sp>
        <p:nvSpPr>
          <p:cNvPr id="8" name="页脚占位符 4">
            <a:extLst>
              <a:ext uri="{FF2B5EF4-FFF2-40B4-BE49-F238E27FC236}">
                <a16:creationId xmlns:a16="http://schemas.microsoft.com/office/drawing/2014/main" id="{10FF689E-5935-668A-1E46-59E96FCACBA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48BD880-C140-24D3-653B-FD4DCA14953A}"/>
              </a:ext>
            </a:extLst>
          </p:cNvPr>
          <p:cNvSpPr>
            <a:spLocks noGrp="1"/>
          </p:cNvSpPr>
          <p:nvPr>
            <p:ph type="sldNum" sz="quarter" idx="12"/>
          </p:nvPr>
        </p:nvSpPr>
        <p:spPr/>
        <p:txBody>
          <a:bodyPr/>
          <a:lstStyle>
            <a:lvl1pPr>
              <a:defRPr/>
            </a:lvl1pPr>
          </a:lstStyle>
          <a:p>
            <a:pPr>
              <a:defRPr/>
            </a:pPr>
            <a:fld id="{6DD989FF-719F-4B3C-9F9E-F5C3AE8B628F}" type="slidenum">
              <a:rPr lang="zh-CN" altLang="en-US"/>
              <a:pPr>
                <a:defRPr/>
              </a:pPr>
              <a:t>‹#›</a:t>
            </a:fld>
            <a:endParaRPr lang="zh-CN" altLang="en-US"/>
          </a:p>
        </p:txBody>
      </p:sp>
    </p:spTree>
    <p:extLst>
      <p:ext uri="{BB962C8B-B14F-4D97-AF65-F5344CB8AC3E}">
        <p14:creationId xmlns:p14="http://schemas.microsoft.com/office/powerpoint/2010/main" val="105000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27D6E1F0-9605-FD60-DB4F-21B824D30CEB}"/>
              </a:ext>
            </a:extLst>
          </p:cNvPr>
          <p:cNvSpPr>
            <a:spLocks noGrp="1"/>
          </p:cNvSpPr>
          <p:nvPr>
            <p:ph type="dt" sz="half" idx="10"/>
          </p:nvPr>
        </p:nvSpPr>
        <p:spPr/>
        <p:txBody>
          <a:bodyPr/>
          <a:lstStyle>
            <a:lvl1pPr>
              <a:defRPr/>
            </a:lvl1pPr>
          </a:lstStyle>
          <a:p>
            <a:pPr>
              <a:defRPr/>
            </a:pPr>
            <a:fld id="{647302D4-893D-473C-B58A-B559E0A4566B}" type="datetimeFigureOut">
              <a:rPr lang="zh-CN" altLang="en-US"/>
              <a:pPr>
                <a:defRPr/>
              </a:pPr>
              <a:t>2024/11/14</a:t>
            </a:fld>
            <a:endParaRPr lang="zh-CN" altLang="en-US"/>
          </a:p>
        </p:txBody>
      </p:sp>
      <p:sp>
        <p:nvSpPr>
          <p:cNvPr id="4" name="页脚占位符 4">
            <a:extLst>
              <a:ext uri="{FF2B5EF4-FFF2-40B4-BE49-F238E27FC236}">
                <a16:creationId xmlns:a16="http://schemas.microsoft.com/office/drawing/2014/main" id="{907AF705-972C-E91E-7D9C-5EC328046F9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7199629B-1961-B9E1-0AF8-A1DCA0F818A8}"/>
              </a:ext>
            </a:extLst>
          </p:cNvPr>
          <p:cNvSpPr>
            <a:spLocks noGrp="1"/>
          </p:cNvSpPr>
          <p:nvPr>
            <p:ph type="sldNum" sz="quarter" idx="12"/>
          </p:nvPr>
        </p:nvSpPr>
        <p:spPr/>
        <p:txBody>
          <a:bodyPr/>
          <a:lstStyle>
            <a:lvl1pPr>
              <a:defRPr/>
            </a:lvl1pPr>
          </a:lstStyle>
          <a:p>
            <a:pPr>
              <a:defRPr/>
            </a:pPr>
            <a:fld id="{EE853912-2F39-4000-A646-B2AD07CC077B}" type="slidenum">
              <a:rPr lang="zh-CN" altLang="en-US"/>
              <a:pPr>
                <a:defRPr/>
              </a:pPr>
              <a:t>‹#›</a:t>
            </a:fld>
            <a:endParaRPr lang="zh-CN" altLang="en-US"/>
          </a:p>
        </p:txBody>
      </p:sp>
    </p:spTree>
    <p:extLst>
      <p:ext uri="{BB962C8B-B14F-4D97-AF65-F5344CB8AC3E}">
        <p14:creationId xmlns:p14="http://schemas.microsoft.com/office/powerpoint/2010/main" val="453960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F62B87A-3043-BC02-B6F7-93F82A8E289D}"/>
              </a:ext>
            </a:extLst>
          </p:cNvPr>
          <p:cNvSpPr>
            <a:spLocks noGrp="1"/>
          </p:cNvSpPr>
          <p:nvPr>
            <p:ph type="dt" sz="half" idx="10"/>
          </p:nvPr>
        </p:nvSpPr>
        <p:spPr/>
        <p:txBody>
          <a:bodyPr/>
          <a:lstStyle>
            <a:lvl1pPr>
              <a:defRPr/>
            </a:lvl1pPr>
          </a:lstStyle>
          <a:p>
            <a:pPr>
              <a:defRPr/>
            </a:pPr>
            <a:fld id="{EB99EF10-9ABB-42A8-AC7C-0D4DB56A5CEB}" type="datetimeFigureOut">
              <a:rPr lang="zh-CN" altLang="en-US"/>
              <a:pPr>
                <a:defRPr/>
              </a:pPr>
              <a:t>2024/11/14</a:t>
            </a:fld>
            <a:endParaRPr lang="zh-CN" altLang="en-US"/>
          </a:p>
        </p:txBody>
      </p:sp>
      <p:sp>
        <p:nvSpPr>
          <p:cNvPr id="3" name="页脚占位符 4">
            <a:extLst>
              <a:ext uri="{FF2B5EF4-FFF2-40B4-BE49-F238E27FC236}">
                <a16:creationId xmlns:a16="http://schemas.microsoft.com/office/drawing/2014/main" id="{A367E22F-8A51-9FFB-F9A5-28378A88F46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CA5241F2-9E45-40F1-9616-EB8EAC3DA754}"/>
              </a:ext>
            </a:extLst>
          </p:cNvPr>
          <p:cNvSpPr>
            <a:spLocks noGrp="1"/>
          </p:cNvSpPr>
          <p:nvPr>
            <p:ph type="sldNum" sz="quarter" idx="12"/>
          </p:nvPr>
        </p:nvSpPr>
        <p:spPr/>
        <p:txBody>
          <a:bodyPr/>
          <a:lstStyle>
            <a:lvl1pPr>
              <a:defRPr/>
            </a:lvl1pPr>
          </a:lstStyle>
          <a:p>
            <a:pPr>
              <a:defRPr/>
            </a:pPr>
            <a:fld id="{BA8E5588-4BA4-4DBE-BD43-1774AFA4E85E}" type="slidenum">
              <a:rPr lang="zh-CN" altLang="en-US"/>
              <a:pPr>
                <a:defRPr/>
              </a:pPr>
              <a:t>‹#›</a:t>
            </a:fld>
            <a:endParaRPr lang="zh-CN" altLang="en-US"/>
          </a:p>
        </p:txBody>
      </p:sp>
    </p:spTree>
    <p:extLst>
      <p:ext uri="{BB962C8B-B14F-4D97-AF65-F5344CB8AC3E}">
        <p14:creationId xmlns:p14="http://schemas.microsoft.com/office/powerpoint/2010/main" val="2526431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C30A1E-9148-41FB-88D0-2055E294AF83}"/>
              </a:ext>
            </a:extLst>
          </p:cNvPr>
          <p:cNvSpPr>
            <a:spLocks noGrp="1"/>
          </p:cNvSpPr>
          <p:nvPr>
            <p:ph type="dt" sz="half" idx="10"/>
          </p:nvPr>
        </p:nvSpPr>
        <p:spPr/>
        <p:txBody>
          <a:bodyPr/>
          <a:lstStyle>
            <a:lvl1pPr>
              <a:defRPr/>
            </a:lvl1pPr>
          </a:lstStyle>
          <a:p>
            <a:pPr>
              <a:defRPr/>
            </a:pPr>
            <a:fld id="{74B3C8B4-3E05-4B18-BBDD-7B99F7A389FF}" type="datetimeFigureOut">
              <a:rPr lang="zh-CN" altLang="en-US"/>
              <a:pPr>
                <a:defRPr/>
              </a:pPr>
              <a:t>2024/11/14</a:t>
            </a:fld>
            <a:endParaRPr lang="zh-CN" altLang="en-US"/>
          </a:p>
        </p:txBody>
      </p:sp>
      <p:sp>
        <p:nvSpPr>
          <p:cNvPr id="6" name="页脚占位符 4">
            <a:extLst>
              <a:ext uri="{FF2B5EF4-FFF2-40B4-BE49-F238E27FC236}">
                <a16:creationId xmlns:a16="http://schemas.microsoft.com/office/drawing/2014/main" id="{4594592E-1EAE-9C2E-D8A5-74A1BDAE551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5B736DF-6F3A-0C5D-A4E1-63A740B51846}"/>
              </a:ext>
            </a:extLst>
          </p:cNvPr>
          <p:cNvSpPr>
            <a:spLocks noGrp="1"/>
          </p:cNvSpPr>
          <p:nvPr>
            <p:ph type="sldNum" sz="quarter" idx="12"/>
          </p:nvPr>
        </p:nvSpPr>
        <p:spPr/>
        <p:txBody>
          <a:bodyPr/>
          <a:lstStyle>
            <a:lvl1pPr>
              <a:defRPr/>
            </a:lvl1pPr>
          </a:lstStyle>
          <a:p>
            <a:pPr>
              <a:defRPr/>
            </a:pPr>
            <a:fld id="{B5D5EA69-BD3B-47C4-A98B-AB851F45E643}" type="slidenum">
              <a:rPr lang="zh-CN" altLang="en-US"/>
              <a:pPr>
                <a:defRPr/>
              </a:pPr>
              <a:t>‹#›</a:t>
            </a:fld>
            <a:endParaRPr lang="zh-CN" altLang="en-US"/>
          </a:p>
        </p:txBody>
      </p:sp>
    </p:spTree>
    <p:extLst>
      <p:ext uri="{BB962C8B-B14F-4D97-AF65-F5344CB8AC3E}">
        <p14:creationId xmlns:p14="http://schemas.microsoft.com/office/powerpoint/2010/main" val="33292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1CE1BA-E29A-2458-BD4A-39FC29901B85}"/>
              </a:ext>
            </a:extLst>
          </p:cNvPr>
          <p:cNvSpPr>
            <a:spLocks noGrp="1"/>
          </p:cNvSpPr>
          <p:nvPr>
            <p:ph type="dt" sz="half" idx="10"/>
          </p:nvPr>
        </p:nvSpPr>
        <p:spPr/>
        <p:txBody>
          <a:bodyPr/>
          <a:lstStyle>
            <a:lvl1pPr>
              <a:defRPr/>
            </a:lvl1pPr>
          </a:lstStyle>
          <a:p>
            <a:pPr>
              <a:defRPr/>
            </a:pPr>
            <a:fld id="{C8337C03-DB78-4349-A210-B9CEA164FD88}"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FEEC903F-957D-FCFE-0BA6-FF4B6F93E1A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F541911-BF64-2B2D-1487-AC2A31E7581B}"/>
              </a:ext>
            </a:extLst>
          </p:cNvPr>
          <p:cNvSpPr>
            <a:spLocks noGrp="1"/>
          </p:cNvSpPr>
          <p:nvPr>
            <p:ph type="sldNum" sz="quarter" idx="12"/>
          </p:nvPr>
        </p:nvSpPr>
        <p:spPr/>
        <p:txBody>
          <a:bodyPr/>
          <a:lstStyle>
            <a:lvl1pPr>
              <a:defRPr/>
            </a:lvl1pPr>
          </a:lstStyle>
          <a:p>
            <a:pPr>
              <a:defRPr/>
            </a:pPr>
            <a:fld id="{C015B66F-2901-4FBD-8A87-BF077E874B10}" type="slidenum">
              <a:rPr lang="zh-CN" altLang="en-US"/>
              <a:pPr>
                <a:defRPr/>
              </a:pPr>
              <a:t>‹#›</a:t>
            </a:fld>
            <a:endParaRPr lang="zh-CN" altLang="en-US"/>
          </a:p>
        </p:txBody>
      </p:sp>
    </p:spTree>
    <p:extLst>
      <p:ext uri="{BB962C8B-B14F-4D97-AF65-F5344CB8AC3E}">
        <p14:creationId xmlns:p14="http://schemas.microsoft.com/office/powerpoint/2010/main" val="1949298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B62FBA8-942B-3B68-22C8-8B5C83AE8674}"/>
              </a:ext>
            </a:extLst>
          </p:cNvPr>
          <p:cNvSpPr>
            <a:spLocks noGrp="1"/>
          </p:cNvSpPr>
          <p:nvPr>
            <p:ph type="dt" sz="half" idx="10"/>
          </p:nvPr>
        </p:nvSpPr>
        <p:spPr/>
        <p:txBody>
          <a:bodyPr/>
          <a:lstStyle>
            <a:lvl1pPr>
              <a:defRPr/>
            </a:lvl1pPr>
          </a:lstStyle>
          <a:p>
            <a:pPr>
              <a:defRPr/>
            </a:pPr>
            <a:fld id="{41CF03D8-8F02-41FB-A53B-46D2BEE951C9}" type="datetimeFigureOut">
              <a:rPr lang="zh-CN" altLang="en-US"/>
              <a:pPr>
                <a:defRPr/>
              </a:pPr>
              <a:t>2024/11/14</a:t>
            </a:fld>
            <a:endParaRPr lang="zh-CN" altLang="en-US"/>
          </a:p>
        </p:txBody>
      </p:sp>
      <p:sp>
        <p:nvSpPr>
          <p:cNvPr id="6" name="页脚占位符 4">
            <a:extLst>
              <a:ext uri="{FF2B5EF4-FFF2-40B4-BE49-F238E27FC236}">
                <a16:creationId xmlns:a16="http://schemas.microsoft.com/office/drawing/2014/main" id="{704536BA-A37E-5CFA-29F3-89AEEB706C7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9F43CF1-58B4-5E27-7175-B35FC0EF1B8D}"/>
              </a:ext>
            </a:extLst>
          </p:cNvPr>
          <p:cNvSpPr>
            <a:spLocks noGrp="1"/>
          </p:cNvSpPr>
          <p:nvPr>
            <p:ph type="sldNum" sz="quarter" idx="12"/>
          </p:nvPr>
        </p:nvSpPr>
        <p:spPr/>
        <p:txBody>
          <a:bodyPr/>
          <a:lstStyle>
            <a:lvl1pPr>
              <a:defRPr/>
            </a:lvl1pPr>
          </a:lstStyle>
          <a:p>
            <a:pPr>
              <a:defRPr/>
            </a:pPr>
            <a:fld id="{7E1C328F-E71C-4293-85F3-3E0F44D78BE8}" type="slidenum">
              <a:rPr lang="zh-CN" altLang="en-US"/>
              <a:pPr>
                <a:defRPr/>
              </a:pPr>
              <a:t>‹#›</a:t>
            </a:fld>
            <a:endParaRPr lang="zh-CN" altLang="en-US"/>
          </a:p>
        </p:txBody>
      </p:sp>
    </p:spTree>
    <p:extLst>
      <p:ext uri="{BB962C8B-B14F-4D97-AF65-F5344CB8AC3E}">
        <p14:creationId xmlns:p14="http://schemas.microsoft.com/office/powerpoint/2010/main" val="3616772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8FE2F5-FC5F-9D95-815A-7F6D183FD970}"/>
              </a:ext>
            </a:extLst>
          </p:cNvPr>
          <p:cNvSpPr>
            <a:spLocks noGrp="1"/>
          </p:cNvSpPr>
          <p:nvPr>
            <p:ph type="dt" sz="half" idx="10"/>
          </p:nvPr>
        </p:nvSpPr>
        <p:spPr/>
        <p:txBody>
          <a:bodyPr/>
          <a:lstStyle>
            <a:lvl1pPr>
              <a:defRPr/>
            </a:lvl1pPr>
          </a:lstStyle>
          <a:p>
            <a:pPr>
              <a:defRPr/>
            </a:pPr>
            <a:fld id="{E19DC9B6-E110-4512-AD38-C1378F95D08D}"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BBC45CC4-CE96-8309-6D73-AE0633D88B5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E93802-610C-379C-F47E-9A30F923A712}"/>
              </a:ext>
            </a:extLst>
          </p:cNvPr>
          <p:cNvSpPr>
            <a:spLocks noGrp="1"/>
          </p:cNvSpPr>
          <p:nvPr>
            <p:ph type="sldNum" sz="quarter" idx="12"/>
          </p:nvPr>
        </p:nvSpPr>
        <p:spPr/>
        <p:txBody>
          <a:bodyPr/>
          <a:lstStyle>
            <a:lvl1pPr>
              <a:defRPr/>
            </a:lvl1pPr>
          </a:lstStyle>
          <a:p>
            <a:pPr>
              <a:defRPr/>
            </a:pPr>
            <a:fld id="{70A822CC-EA77-4FDD-8964-41D938544F1F}" type="slidenum">
              <a:rPr lang="zh-CN" altLang="en-US"/>
              <a:pPr>
                <a:defRPr/>
              </a:pPr>
              <a:t>‹#›</a:t>
            </a:fld>
            <a:endParaRPr lang="zh-CN" altLang="en-US"/>
          </a:p>
        </p:txBody>
      </p:sp>
    </p:spTree>
    <p:extLst>
      <p:ext uri="{BB962C8B-B14F-4D97-AF65-F5344CB8AC3E}">
        <p14:creationId xmlns:p14="http://schemas.microsoft.com/office/powerpoint/2010/main" val="770302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C0FF74-802C-7061-F958-B495CC48677D}"/>
              </a:ext>
            </a:extLst>
          </p:cNvPr>
          <p:cNvSpPr>
            <a:spLocks noGrp="1"/>
          </p:cNvSpPr>
          <p:nvPr>
            <p:ph type="dt" sz="half" idx="10"/>
          </p:nvPr>
        </p:nvSpPr>
        <p:spPr/>
        <p:txBody>
          <a:bodyPr/>
          <a:lstStyle>
            <a:lvl1pPr>
              <a:defRPr/>
            </a:lvl1pPr>
          </a:lstStyle>
          <a:p>
            <a:pPr>
              <a:defRPr/>
            </a:pPr>
            <a:fld id="{FA37FA95-D8D8-40E0-85A9-9C3D038DA8C6}"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09384052-E316-8599-EA07-D238B0F2983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080D35-37F3-CE63-8C3D-617C69D3ED7C}"/>
              </a:ext>
            </a:extLst>
          </p:cNvPr>
          <p:cNvSpPr>
            <a:spLocks noGrp="1"/>
          </p:cNvSpPr>
          <p:nvPr>
            <p:ph type="sldNum" sz="quarter" idx="12"/>
          </p:nvPr>
        </p:nvSpPr>
        <p:spPr/>
        <p:txBody>
          <a:bodyPr/>
          <a:lstStyle>
            <a:lvl1pPr>
              <a:defRPr/>
            </a:lvl1pPr>
          </a:lstStyle>
          <a:p>
            <a:pPr>
              <a:defRPr/>
            </a:pPr>
            <a:fld id="{BA58A03F-D5EF-4B60-A4F8-45CF70E36F49}" type="slidenum">
              <a:rPr lang="zh-CN" altLang="en-US"/>
              <a:pPr>
                <a:defRPr/>
              </a:pPr>
              <a:t>‹#›</a:t>
            </a:fld>
            <a:endParaRPr lang="zh-CN" altLang="en-US"/>
          </a:p>
        </p:txBody>
      </p:sp>
    </p:spTree>
    <p:extLst>
      <p:ext uri="{BB962C8B-B14F-4D97-AF65-F5344CB8AC3E}">
        <p14:creationId xmlns:p14="http://schemas.microsoft.com/office/powerpoint/2010/main" val="401949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1AF646-04C6-5804-AD47-EF39AEC1A837}"/>
              </a:ext>
            </a:extLst>
          </p:cNvPr>
          <p:cNvSpPr>
            <a:spLocks noGrp="1"/>
          </p:cNvSpPr>
          <p:nvPr>
            <p:ph type="dt" sz="half" idx="10"/>
          </p:nvPr>
        </p:nvSpPr>
        <p:spPr/>
        <p:txBody>
          <a:bodyPr/>
          <a:lstStyle>
            <a:lvl1pPr>
              <a:defRPr/>
            </a:lvl1pPr>
          </a:lstStyle>
          <a:p>
            <a:pPr>
              <a:defRPr/>
            </a:pPr>
            <a:fld id="{0BC109A2-4382-4BF4-97B8-8ADFA3584257}"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89A52546-4B46-29FC-C977-C06F5D1EF9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3827AAE-C754-466E-17A0-40F860D97981}"/>
              </a:ext>
            </a:extLst>
          </p:cNvPr>
          <p:cNvSpPr>
            <a:spLocks noGrp="1"/>
          </p:cNvSpPr>
          <p:nvPr>
            <p:ph type="sldNum" sz="quarter" idx="12"/>
          </p:nvPr>
        </p:nvSpPr>
        <p:spPr/>
        <p:txBody>
          <a:bodyPr/>
          <a:lstStyle>
            <a:lvl1pPr>
              <a:defRPr/>
            </a:lvl1pPr>
          </a:lstStyle>
          <a:p>
            <a:pPr>
              <a:defRPr/>
            </a:pPr>
            <a:fld id="{B6B3A68E-5227-4095-9AEE-96939B9DF54C}" type="slidenum">
              <a:rPr lang="zh-CN" altLang="en-US"/>
              <a:pPr>
                <a:defRPr/>
              </a:pPr>
              <a:t>‹#›</a:t>
            </a:fld>
            <a:endParaRPr lang="zh-CN" altLang="en-US"/>
          </a:p>
        </p:txBody>
      </p:sp>
    </p:spTree>
    <p:extLst>
      <p:ext uri="{BB962C8B-B14F-4D97-AF65-F5344CB8AC3E}">
        <p14:creationId xmlns:p14="http://schemas.microsoft.com/office/powerpoint/2010/main" val="424022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54FC206-BAA7-F94E-83CD-8686A19FF8A7}"/>
              </a:ext>
            </a:extLst>
          </p:cNvPr>
          <p:cNvSpPr>
            <a:spLocks noGrp="1"/>
          </p:cNvSpPr>
          <p:nvPr>
            <p:ph type="dt" sz="half" idx="10"/>
          </p:nvPr>
        </p:nvSpPr>
        <p:spPr/>
        <p:txBody>
          <a:bodyPr/>
          <a:lstStyle>
            <a:lvl1pPr>
              <a:defRPr/>
            </a:lvl1pPr>
          </a:lstStyle>
          <a:p>
            <a:pPr>
              <a:defRPr/>
            </a:pPr>
            <a:fld id="{C7756185-A222-42D6-B5FD-F668F0D44B3C}" type="datetimeFigureOut">
              <a:rPr lang="zh-CN" altLang="en-US"/>
              <a:pPr>
                <a:defRPr/>
              </a:pPr>
              <a:t>2024/11/14</a:t>
            </a:fld>
            <a:endParaRPr lang="zh-CN" altLang="en-US"/>
          </a:p>
        </p:txBody>
      </p:sp>
      <p:sp>
        <p:nvSpPr>
          <p:cNvPr id="6" name="页脚占位符 4">
            <a:extLst>
              <a:ext uri="{FF2B5EF4-FFF2-40B4-BE49-F238E27FC236}">
                <a16:creationId xmlns:a16="http://schemas.microsoft.com/office/drawing/2014/main" id="{BBA898FF-459C-39C5-A468-24FF9BCF527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1915290-17D4-F36F-389B-7E0FA2F1B019}"/>
              </a:ext>
            </a:extLst>
          </p:cNvPr>
          <p:cNvSpPr>
            <a:spLocks noGrp="1"/>
          </p:cNvSpPr>
          <p:nvPr>
            <p:ph type="sldNum" sz="quarter" idx="12"/>
          </p:nvPr>
        </p:nvSpPr>
        <p:spPr/>
        <p:txBody>
          <a:bodyPr/>
          <a:lstStyle>
            <a:lvl1pPr>
              <a:defRPr/>
            </a:lvl1pPr>
          </a:lstStyle>
          <a:p>
            <a:pPr>
              <a:defRPr/>
            </a:pPr>
            <a:fld id="{1FF62DD2-63E1-4128-AEF9-1A48ADAC9476}" type="slidenum">
              <a:rPr lang="zh-CN" altLang="en-US"/>
              <a:pPr>
                <a:defRPr/>
              </a:pPr>
              <a:t>‹#›</a:t>
            </a:fld>
            <a:endParaRPr lang="zh-CN" altLang="en-US"/>
          </a:p>
        </p:txBody>
      </p:sp>
    </p:spTree>
    <p:extLst>
      <p:ext uri="{BB962C8B-B14F-4D97-AF65-F5344CB8AC3E}">
        <p14:creationId xmlns:p14="http://schemas.microsoft.com/office/powerpoint/2010/main" val="370636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725084D5-C187-3B95-EA59-A8B6910CE68C}"/>
              </a:ext>
            </a:extLst>
          </p:cNvPr>
          <p:cNvSpPr>
            <a:spLocks noGrp="1"/>
          </p:cNvSpPr>
          <p:nvPr>
            <p:ph type="dt" sz="half" idx="10"/>
          </p:nvPr>
        </p:nvSpPr>
        <p:spPr/>
        <p:txBody>
          <a:bodyPr/>
          <a:lstStyle>
            <a:lvl1pPr>
              <a:defRPr/>
            </a:lvl1pPr>
          </a:lstStyle>
          <a:p>
            <a:pPr>
              <a:defRPr/>
            </a:pPr>
            <a:fld id="{2820383C-0D32-42B4-B611-2A64FE3E4B3A}" type="datetimeFigureOut">
              <a:rPr lang="zh-CN" altLang="en-US"/>
              <a:pPr>
                <a:defRPr/>
              </a:pPr>
              <a:t>2024/11/14</a:t>
            </a:fld>
            <a:endParaRPr lang="zh-CN" altLang="en-US"/>
          </a:p>
        </p:txBody>
      </p:sp>
      <p:sp>
        <p:nvSpPr>
          <p:cNvPr id="8" name="页脚占位符 4">
            <a:extLst>
              <a:ext uri="{FF2B5EF4-FFF2-40B4-BE49-F238E27FC236}">
                <a16:creationId xmlns:a16="http://schemas.microsoft.com/office/drawing/2014/main" id="{964B22F4-82B6-5D0D-9F1F-97BD2B6B759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F0AF3A5C-825E-1D45-EB63-176C568BB2D9}"/>
              </a:ext>
            </a:extLst>
          </p:cNvPr>
          <p:cNvSpPr>
            <a:spLocks noGrp="1"/>
          </p:cNvSpPr>
          <p:nvPr>
            <p:ph type="sldNum" sz="quarter" idx="12"/>
          </p:nvPr>
        </p:nvSpPr>
        <p:spPr/>
        <p:txBody>
          <a:bodyPr/>
          <a:lstStyle>
            <a:lvl1pPr>
              <a:defRPr/>
            </a:lvl1pPr>
          </a:lstStyle>
          <a:p>
            <a:pPr>
              <a:defRPr/>
            </a:pPr>
            <a:fld id="{F014618F-489B-4F05-A58B-25F272520D5B}" type="slidenum">
              <a:rPr lang="zh-CN" altLang="en-US"/>
              <a:pPr>
                <a:defRPr/>
              </a:pPr>
              <a:t>‹#›</a:t>
            </a:fld>
            <a:endParaRPr lang="zh-CN" altLang="en-US"/>
          </a:p>
        </p:txBody>
      </p:sp>
    </p:spTree>
    <p:extLst>
      <p:ext uri="{BB962C8B-B14F-4D97-AF65-F5344CB8AC3E}">
        <p14:creationId xmlns:p14="http://schemas.microsoft.com/office/powerpoint/2010/main" val="30393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3DED808E-8ACD-374F-4310-0F71D546998E}"/>
              </a:ext>
            </a:extLst>
          </p:cNvPr>
          <p:cNvSpPr>
            <a:spLocks noGrp="1"/>
          </p:cNvSpPr>
          <p:nvPr>
            <p:ph type="dt" sz="half" idx="10"/>
          </p:nvPr>
        </p:nvSpPr>
        <p:spPr/>
        <p:txBody>
          <a:bodyPr/>
          <a:lstStyle>
            <a:lvl1pPr>
              <a:defRPr/>
            </a:lvl1pPr>
          </a:lstStyle>
          <a:p>
            <a:pPr>
              <a:defRPr/>
            </a:pPr>
            <a:fld id="{336D00A0-563B-433A-AAA2-38DA4E848D82}" type="datetimeFigureOut">
              <a:rPr lang="zh-CN" altLang="en-US"/>
              <a:pPr>
                <a:defRPr/>
              </a:pPr>
              <a:t>2024/11/14</a:t>
            </a:fld>
            <a:endParaRPr lang="zh-CN" altLang="en-US"/>
          </a:p>
        </p:txBody>
      </p:sp>
      <p:sp>
        <p:nvSpPr>
          <p:cNvPr id="4" name="页脚占位符 4">
            <a:extLst>
              <a:ext uri="{FF2B5EF4-FFF2-40B4-BE49-F238E27FC236}">
                <a16:creationId xmlns:a16="http://schemas.microsoft.com/office/drawing/2014/main" id="{D33ACF56-D8A3-73A9-C652-CD3E6C171A83}"/>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FF5E0505-72F7-9A66-CF3A-527063EAEACA}"/>
              </a:ext>
            </a:extLst>
          </p:cNvPr>
          <p:cNvSpPr>
            <a:spLocks noGrp="1"/>
          </p:cNvSpPr>
          <p:nvPr>
            <p:ph type="sldNum" sz="quarter" idx="12"/>
          </p:nvPr>
        </p:nvSpPr>
        <p:spPr/>
        <p:txBody>
          <a:bodyPr/>
          <a:lstStyle>
            <a:lvl1pPr>
              <a:defRPr/>
            </a:lvl1pPr>
          </a:lstStyle>
          <a:p>
            <a:pPr>
              <a:defRPr/>
            </a:pPr>
            <a:fld id="{BC51FFAD-E522-4AA8-9DAD-72E58AC94EAA}" type="slidenum">
              <a:rPr lang="zh-CN" altLang="en-US"/>
              <a:pPr>
                <a:defRPr/>
              </a:pPr>
              <a:t>‹#›</a:t>
            </a:fld>
            <a:endParaRPr lang="zh-CN" altLang="en-US"/>
          </a:p>
        </p:txBody>
      </p:sp>
    </p:spTree>
    <p:extLst>
      <p:ext uri="{BB962C8B-B14F-4D97-AF65-F5344CB8AC3E}">
        <p14:creationId xmlns:p14="http://schemas.microsoft.com/office/powerpoint/2010/main" val="198325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D41B456-505F-11E5-60F3-B6FD5AA73186}"/>
              </a:ext>
            </a:extLst>
          </p:cNvPr>
          <p:cNvSpPr>
            <a:spLocks noGrp="1"/>
          </p:cNvSpPr>
          <p:nvPr>
            <p:ph type="dt" sz="half" idx="10"/>
          </p:nvPr>
        </p:nvSpPr>
        <p:spPr/>
        <p:txBody>
          <a:bodyPr/>
          <a:lstStyle>
            <a:lvl1pPr>
              <a:defRPr/>
            </a:lvl1pPr>
          </a:lstStyle>
          <a:p>
            <a:pPr>
              <a:defRPr/>
            </a:pPr>
            <a:fld id="{EE9EA072-8AEA-4E63-A937-434F115A30EC}" type="datetimeFigureOut">
              <a:rPr lang="zh-CN" altLang="en-US"/>
              <a:pPr>
                <a:defRPr/>
              </a:pPr>
              <a:t>2024/11/14</a:t>
            </a:fld>
            <a:endParaRPr lang="zh-CN" altLang="en-US"/>
          </a:p>
        </p:txBody>
      </p:sp>
      <p:sp>
        <p:nvSpPr>
          <p:cNvPr id="3" name="页脚占位符 4">
            <a:extLst>
              <a:ext uri="{FF2B5EF4-FFF2-40B4-BE49-F238E27FC236}">
                <a16:creationId xmlns:a16="http://schemas.microsoft.com/office/drawing/2014/main" id="{F534A8DA-A0E3-7359-2908-B9CA0ED469A6}"/>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DD04473-FEE2-CCC2-7C52-C7C8E6BBFE5E}"/>
              </a:ext>
            </a:extLst>
          </p:cNvPr>
          <p:cNvSpPr>
            <a:spLocks noGrp="1"/>
          </p:cNvSpPr>
          <p:nvPr>
            <p:ph type="sldNum" sz="quarter" idx="12"/>
          </p:nvPr>
        </p:nvSpPr>
        <p:spPr/>
        <p:txBody>
          <a:bodyPr/>
          <a:lstStyle>
            <a:lvl1pPr>
              <a:defRPr/>
            </a:lvl1pPr>
          </a:lstStyle>
          <a:p>
            <a:pPr>
              <a:defRPr/>
            </a:pPr>
            <a:fld id="{7E9AAD80-89BB-4FDF-BA2A-3549F5548C7F}" type="slidenum">
              <a:rPr lang="zh-CN" altLang="en-US"/>
              <a:pPr>
                <a:defRPr/>
              </a:pPr>
              <a:t>‹#›</a:t>
            </a:fld>
            <a:endParaRPr lang="zh-CN" altLang="en-US"/>
          </a:p>
        </p:txBody>
      </p:sp>
    </p:spTree>
    <p:extLst>
      <p:ext uri="{BB962C8B-B14F-4D97-AF65-F5344CB8AC3E}">
        <p14:creationId xmlns:p14="http://schemas.microsoft.com/office/powerpoint/2010/main" val="34845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5727D13B-7A37-D97F-426A-B4B3D0AB2199}"/>
              </a:ext>
            </a:extLst>
          </p:cNvPr>
          <p:cNvSpPr>
            <a:spLocks noGrp="1"/>
          </p:cNvSpPr>
          <p:nvPr>
            <p:ph type="dt" sz="half" idx="10"/>
          </p:nvPr>
        </p:nvSpPr>
        <p:spPr/>
        <p:txBody>
          <a:bodyPr/>
          <a:lstStyle>
            <a:lvl1pPr>
              <a:defRPr/>
            </a:lvl1pPr>
          </a:lstStyle>
          <a:p>
            <a:pPr>
              <a:defRPr/>
            </a:pPr>
            <a:fld id="{82FD4939-01E7-45C0-AFBF-70F8D0F65A09}" type="datetimeFigureOut">
              <a:rPr lang="zh-CN" altLang="en-US"/>
              <a:pPr>
                <a:defRPr/>
              </a:pPr>
              <a:t>2024/11/14</a:t>
            </a:fld>
            <a:endParaRPr lang="zh-CN" altLang="en-US"/>
          </a:p>
        </p:txBody>
      </p:sp>
      <p:sp>
        <p:nvSpPr>
          <p:cNvPr id="6" name="页脚占位符 4">
            <a:extLst>
              <a:ext uri="{FF2B5EF4-FFF2-40B4-BE49-F238E27FC236}">
                <a16:creationId xmlns:a16="http://schemas.microsoft.com/office/drawing/2014/main" id="{95C8E367-2412-155A-D3AB-6112E0228AF8}"/>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3A2EE1D-79E8-7062-AF2A-492731EF5679}"/>
              </a:ext>
            </a:extLst>
          </p:cNvPr>
          <p:cNvSpPr>
            <a:spLocks noGrp="1"/>
          </p:cNvSpPr>
          <p:nvPr>
            <p:ph type="sldNum" sz="quarter" idx="12"/>
          </p:nvPr>
        </p:nvSpPr>
        <p:spPr/>
        <p:txBody>
          <a:bodyPr/>
          <a:lstStyle>
            <a:lvl1pPr>
              <a:defRPr/>
            </a:lvl1pPr>
          </a:lstStyle>
          <a:p>
            <a:pPr>
              <a:defRPr/>
            </a:pPr>
            <a:fld id="{8712984E-945C-4A53-98B7-66EAB4DEA805}" type="slidenum">
              <a:rPr lang="zh-CN" altLang="en-US"/>
              <a:pPr>
                <a:defRPr/>
              </a:pPr>
              <a:t>‹#›</a:t>
            </a:fld>
            <a:endParaRPr lang="zh-CN" altLang="en-US"/>
          </a:p>
        </p:txBody>
      </p:sp>
    </p:spTree>
    <p:extLst>
      <p:ext uri="{BB962C8B-B14F-4D97-AF65-F5344CB8AC3E}">
        <p14:creationId xmlns:p14="http://schemas.microsoft.com/office/powerpoint/2010/main" val="43823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5EDAB43F-C25C-9C2B-C82A-FAC1D188FF25}"/>
              </a:ext>
            </a:extLst>
          </p:cNvPr>
          <p:cNvSpPr>
            <a:spLocks noGrp="1"/>
          </p:cNvSpPr>
          <p:nvPr>
            <p:ph type="dt" sz="half" idx="10"/>
          </p:nvPr>
        </p:nvSpPr>
        <p:spPr/>
        <p:txBody>
          <a:bodyPr/>
          <a:lstStyle>
            <a:lvl1pPr>
              <a:defRPr/>
            </a:lvl1pPr>
          </a:lstStyle>
          <a:p>
            <a:pPr>
              <a:defRPr/>
            </a:pPr>
            <a:fld id="{363B6F19-49D1-461F-8A40-061563B74ED3}" type="datetimeFigureOut">
              <a:rPr lang="zh-CN" altLang="en-US"/>
              <a:pPr>
                <a:defRPr/>
              </a:pPr>
              <a:t>2024/11/14</a:t>
            </a:fld>
            <a:endParaRPr lang="zh-CN" altLang="en-US"/>
          </a:p>
        </p:txBody>
      </p:sp>
      <p:sp>
        <p:nvSpPr>
          <p:cNvPr id="6" name="页脚占位符 4">
            <a:extLst>
              <a:ext uri="{FF2B5EF4-FFF2-40B4-BE49-F238E27FC236}">
                <a16:creationId xmlns:a16="http://schemas.microsoft.com/office/drawing/2014/main" id="{21AAF5BD-6656-69FC-8BF9-49A51BFF85D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98F73F6-9007-2D6B-EC57-41407F3212DB}"/>
              </a:ext>
            </a:extLst>
          </p:cNvPr>
          <p:cNvSpPr>
            <a:spLocks noGrp="1"/>
          </p:cNvSpPr>
          <p:nvPr>
            <p:ph type="sldNum" sz="quarter" idx="12"/>
          </p:nvPr>
        </p:nvSpPr>
        <p:spPr/>
        <p:txBody>
          <a:bodyPr/>
          <a:lstStyle>
            <a:lvl1pPr>
              <a:defRPr/>
            </a:lvl1pPr>
          </a:lstStyle>
          <a:p>
            <a:pPr>
              <a:defRPr/>
            </a:pPr>
            <a:fld id="{B7622034-BA9F-4C92-BB68-01693D69FF0C}" type="slidenum">
              <a:rPr lang="zh-CN" altLang="en-US"/>
              <a:pPr>
                <a:defRPr/>
              </a:pPr>
              <a:t>‹#›</a:t>
            </a:fld>
            <a:endParaRPr lang="zh-CN" altLang="en-US"/>
          </a:p>
        </p:txBody>
      </p:sp>
    </p:spTree>
    <p:extLst>
      <p:ext uri="{BB962C8B-B14F-4D97-AF65-F5344CB8AC3E}">
        <p14:creationId xmlns:p14="http://schemas.microsoft.com/office/powerpoint/2010/main" val="80636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B3124909-7E11-13C8-8700-940B6A811290}"/>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66F8600B-307C-5540-7E8B-11C1C9A02999}"/>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9AB328-E329-02DA-7444-DA43144BB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3943AA2-5EB5-4FAE-8740-D9DDD9ECB37A}"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C0E04CB8-F1BC-3F4A-1766-D622660ED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65ABE1B-945E-D593-1620-F474FCDB095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A6F4E47-23BF-4D58-B33A-B3F478AD84DF}" type="slidenum">
              <a:rPr lang="zh-CN" altLang="en-US"/>
              <a:pPr>
                <a:defRPr/>
              </a:pPr>
              <a:t>‹#›</a:t>
            </a:fld>
            <a:endParaRPr lang="zh-CN" altLang="en-US"/>
          </a:p>
        </p:txBody>
      </p:sp>
    </p:spTree>
    <p:extLst>
      <p:ext uri="{BB962C8B-B14F-4D97-AF65-F5344CB8AC3E}">
        <p14:creationId xmlns:p14="http://schemas.microsoft.com/office/powerpoint/2010/main" val="136876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3D0A5B0-133B-DFA6-72B8-F1BF1FAA4C8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BE6D6FB0-7EE9-564C-C6C9-4D1A6B64787A}"/>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0E63C9F-A0FF-4EB0-886A-6A1692E10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2C6C97E-7981-4CD8-91C4-299D37DFF500}" type="datetimeFigureOut">
              <a:rPr lang="zh-CN" altLang="en-US"/>
              <a:pPr>
                <a:defRPr/>
              </a:pPr>
              <a:t>2024/11/14</a:t>
            </a:fld>
            <a:endParaRPr lang="zh-CN" altLang="en-US"/>
          </a:p>
        </p:txBody>
      </p:sp>
      <p:sp>
        <p:nvSpPr>
          <p:cNvPr id="5" name="页脚占位符 4">
            <a:extLst>
              <a:ext uri="{FF2B5EF4-FFF2-40B4-BE49-F238E27FC236}">
                <a16:creationId xmlns:a16="http://schemas.microsoft.com/office/drawing/2014/main" id="{13818515-FC5E-75F0-11FD-4B2A5086A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BCD140E-E1C6-43C6-9B47-BAE97708B694}"/>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BE83478-499A-4CC1-B152-CFA1B1601343}" type="slidenum">
              <a:rPr lang="zh-CN" altLang="en-US"/>
              <a:pPr>
                <a:defRPr/>
              </a:pPr>
              <a:t>‹#›</a:t>
            </a:fld>
            <a:endParaRPr lang="zh-CN" altLang="en-US"/>
          </a:p>
        </p:txBody>
      </p:sp>
    </p:spTree>
    <p:extLst>
      <p:ext uri="{BB962C8B-B14F-4D97-AF65-F5344CB8AC3E}">
        <p14:creationId xmlns:p14="http://schemas.microsoft.com/office/powerpoint/2010/main" val="7338201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2">
            <a:extLst>
              <a:ext uri="{FF2B5EF4-FFF2-40B4-BE49-F238E27FC236}">
                <a16:creationId xmlns:a16="http://schemas.microsoft.com/office/drawing/2014/main" id="{018AB01B-7756-BC65-E086-F14F7FBFCE01}"/>
              </a:ext>
            </a:extLst>
          </p:cNvPr>
          <p:cNvGrpSpPr>
            <a:grpSpLocks/>
          </p:cNvGrpSpPr>
          <p:nvPr/>
        </p:nvGrpSpPr>
        <p:grpSpPr bwMode="auto">
          <a:xfrm>
            <a:off x="463550" y="2368550"/>
            <a:ext cx="9564688" cy="1282700"/>
            <a:chOff x="2008414" y="2311091"/>
            <a:chExt cx="6477881" cy="1281736"/>
          </a:xfrm>
        </p:grpSpPr>
        <p:sp>
          <p:nvSpPr>
            <p:cNvPr id="49" name="任意多边形 48">
              <a:extLst>
                <a:ext uri="{FF2B5EF4-FFF2-40B4-BE49-F238E27FC236}">
                  <a16:creationId xmlns:a16="http://schemas.microsoft.com/office/drawing/2014/main" id="{1618749A-30EB-CF11-353E-9D55D46F4E2A}"/>
                </a:ext>
              </a:extLst>
            </p:cNvPr>
            <p:cNvSpPr/>
            <p:nvPr/>
          </p:nvSpPr>
          <p:spPr>
            <a:xfrm>
              <a:off x="2034218" y="2311091"/>
              <a:ext cx="2359992" cy="1281736"/>
            </a:xfrm>
            <a:custGeom>
              <a:avLst/>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551" name="文本框 7">
              <a:extLst>
                <a:ext uri="{FF2B5EF4-FFF2-40B4-BE49-F238E27FC236}">
                  <a16:creationId xmlns:a16="http://schemas.microsoft.com/office/drawing/2014/main" id="{9C613286-79B5-E035-47DF-A33D42F2AF68}"/>
                </a:ext>
              </a:extLst>
            </p:cNvPr>
            <p:cNvSpPr txBox="1">
              <a:spLocks noChangeArrowheads="1"/>
            </p:cNvSpPr>
            <p:nvPr/>
          </p:nvSpPr>
          <p:spPr bwMode="auto">
            <a:xfrm>
              <a:off x="2008414" y="2596200"/>
              <a:ext cx="62012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srgbClr val="FFFFFF"/>
                  </a:solidFill>
                  <a:effectLst/>
                  <a:uLnTx/>
                  <a:uFillTx/>
                  <a:latin typeface="Aparajita" panose="02020603050405020304" pitchFamily="18" charset="0"/>
                  <a:ea typeface="微软雅黑 Light" panose="020B0502040204020203" pitchFamily="34" charset="-122"/>
                  <a:cs typeface="Aparajita" panose="02020603050405020304" pitchFamily="18" charset="0"/>
                </a:rPr>
                <a:t>PART 3</a:t>
              </a:r>
              <a:r>
                <a:rPr lang="en-US" altLang="zh-CN" sz="4800" b="1" dirty="0">
                  <a:solidFill>
                    <a:srgbClr val="FFFFFF"/>
                  </a:solidFill>
                  <a:latin typeface="Aparajita" panose="02020603050405020304" pitchFamily="18" charset="0"/>
                  <a:ea typeface="微软雅黑 Light" panose="020B0502040204020203" pitchFamily="34" charset="-122"/>
                  <a:cs typeface="Aparajita" panose="02020603050405020304" pitchFamily="18" charset="0"/>
                </a:rPr>
                <a:t>.1</a:t>
              </a:r>
              <a:endParaRPr kumimoji="0" lang="zh-CN" altLang="en-US" sz="4800" b="1" i="0" u="none" strike="noStrike" kern="1200" cap="none" spc="0" normalizeH="0" baseline="0" noProof="0" dirty="0">
                <a:ln>
                  <a:noFill/>
                </a:ln>
                <a:solidFill>
                  <a:srgbClr val="FFFFFF"/>
                </a:solidFill>
                <a:effectLst/>
                <a:uLnTx/>
                <a:uFillTx/>
                <a:latin typeface="Aparajita" panose="02020603050405020304" pitchFamily="18" charset="0"/>
                <a:ea typeface="微软雅黑 Light" panose="020B0502040204020203" pitchFamily="34" charset="-122"/>
                <a:cs typeface="Aparajita" panose="02020603050405020304" pitchFamily="18" charset="0"/>
              </a:endParaRPr>
            </a:p>
          </p:txBody>
        </p:sp>
        <p:sp>
          <p:nvSpPr>
            <p:cNvPr id="65552" name="文本框 11">
              <a:extLst>
                <a:ext uri="{FF2B5EF4-FFF2-40B4-BE49-F238E27FC236}">
                  <a16:creationId xmlns:a16="http://schemas.microsoft.com/office/drawing/2014/main" id="{70AFDD1B-2974-63C1-C31F-5C26218F0D6B}"/>
                </a:ext>
              </a:extLst>
            </p:cNvPr>
            <p:cNvSpPr txBox="1">
              <a:spLocks noChangeArrowheads="1"/>
            </p:cNvSpPr>
            <p:nvPr/>
          </p:nvSpPr>
          <p:spPr bwMode="auto">
            <a:xfrm>
              <a:off x="4528331" y="2564276"/>
              <a:ext cx="3957964" cy="92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5400" b="1" dirty="0">
                  <a:solidFill>
                    <a:srgbClr val="2190C3"/>
                  </a:solidFill>
                  <a:latin typeface="Aparajita" panose="02020603050405020304" pitchFamily="18" charset="0"/>
                  <a:ea typeface="微软雅黑 Light" panose="020B0502040204020203" pitchFamily="34" charset="-122"/>
                  <a:cs typeface="Aparajita" panose="02020603050405020304" pitchFamily="18" charset="0"/>
                </a:rPr>
                <a:t>Academic integrity</a:t>
              </a:r>
              <a:endParaRPr kumimoji="0" lang="en-GB" altLang="zh-CN" sz="5400" b="1" i="0" u="none" strike="noStrike" kern="1200" cap="none" spc="0" normalizeH="0" baseline="0" noProof="0" dirty="0">
                <a:ln>
                  <a:noFill/>
                </a:ln>
                <a:solidFill>
                  <a:srgbClr val="2190C3"/>
                </a:solidFill>
                <a:effectLst/>
                <a:uLnTx/>
                <a:uFillTx/>
                <a:latin typeface="Aparajita" panose="02020603050405020304" pitchFamily="18" charset="0"/>
                <a:ea typeface="微软雅黑 Light" panose="020B0502040204020203" pitchFamily="34" charset="-122"/>
                <a:cs typeface="Aparajita" panose="02020603050405020304" pitchFamily="18" charset="0"/>
              </a:endParaRPr>
            </a:p>
          </p:txBody>
        </p:sp>
      </p:grpSp>
      <p:grpSp>
        <p:nvGrpSpPr>
          <p:cNvPr id="65539" name="组合 30">
            <a:extLst>
              <a:ext uri="{FF2B5EF4-FFF2-40B4-BE49-F238E27FC236}">
                <a16:creationId xmlns:a16="http://schemas.microsoft.com/office/drawing/2014/main" id="{F2D693F3-182D-5EF8-98AD-A0C3303FE972}"/>
              </a:ext>
            </a:extLst>
          </p:cNvPr>
          <p:cNvGrpSpPr>
            <a:grpSpLocks/>
          </p:cNvGrpSpPr>
          <p:nvPr/>
        </p:nvGrpSpPr>
        <p:grpSpPr bwMode="auto">
          <a:xfrm>
            <a:off x="-2684463" y="5157788"/>
            <a:ext cx="4568826" cy="2959100"/>
            <a:chOff x="-4203378" y="2664492"/>
            <a:chExt cx="10599474" cy="6862469"/>
          </a:xfrm>
        </p:grpSpPr>
        <p:sp>
          <p:nvSpPr>
            <p:cNvPr id="32" name="任意多边形 31">
              <a:extLst>
                <a:ext uri="{FF2B5EF4-FFF2-40B4-BE49-F238E27FC236}">
                  <a16:creationId xmlns:a16="http://schemas.microsoft.com/office/drawing/2014/main" id="{6CFEA5C8-BDE8-9119-8649-4777CC3F747F}"/>
                </a:ext>
              </a:extLst>
            </p:cNvPr>
            <p:cNvSpPr/>
            <p:nvPr/>
          </p:nvSpPr>
          <p:spPr>
            <a:xfrm rot="19642042">
              <a:off x="-2004668" y="4254935"/>
              <a:ext cx="4305346" cy="717907"/>
            </a:xfrm>
            <a:custGeom>
              <a:avLst/>
              <a:gdLst>
                <a:gd name="connsiteX0" fmla="*/ 4304910 w 4304910"/>
                <a:gd name="connsiteY0" fmla="*/ 358230 h 716460"/>
                <a:gd name="connsiteX1" fmla="*/ 4247200 w 4304910"/>
                <a:gd name="connsiteY1" fmla="*/ 378875 h 716460"/>
                <a:gd name="connsiteX2" fmla="*/ 2152454 w 4304910"/>
                <a:gd name="connsiteY2" fmla="*/ 716460 h 716460"/>
                <a:gd name="connsiteX3" fmla="*/ 57712 w 4304910"/>
                <a:gd name="connsiteY3" fmla="*/ 378875 h 716460"/>
                <a:gd name="connsiteX4" fmla="*/ 0 w 4304910"/>
                <a:gd name="connsiteY4" fmla="*/ 358229 h 716460"/>
                <a:gd name="connsiteX5" fmla="*/ 57710 w 4304910"/>
                <a:gd name="connsiteY5" fmla="*/ 337583 h 716460"/>
                <a:gd name="connsiteX6" fmla="*/ 2152452 w 4304910"/>
                <a:gd name="connsiteY6" fmla="*/ 0 h 716460"/>
                <a:gd name="connsiteX7" fmla="*/ 4247198 w 4304910"/>
                <a:gd name="connsiteY7" fmla="*/ 337584 h 716460"/>
                <a:gd name="connsiteX8" fmla="*/ 4304910 w 4304910"/>
                <a:gd name="connsiteY8" fmla="*/ 358230 h 71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10" h="716460">
                  <a:moveTo>
                    <a:pt x="4304910" y="358230"/>
                  </a:moveTo>
                  <a:lnTo>
                    <a:pt x="4247200" y="378875"/>
                  </a:lnTo>
                  <a:cubicBezTo>
                    <a:pt x="3602149" y="596382"/>
                    <a:pt x="2894593" y="716459"/>
                    <a:pt x="2152454" y="716460"/>
                  </a:cubicBezTo>
                  <a:cubicBezTo>
                    <a:pt x="1410318" y="716460"/>
                    <a:pt x="702762" y="596382"/>
                    <a:pt x="57712" y="378875"/>
                  </a:cubicBezTo>
                  <a:lnTo>
                    <a:pt x="0" y="358229"/>
                  </a:lnTo>
                  <a:lnTo>
                    <a:pt x="57710" y="337583"/>
                  </a:lnTo>
                  <a:cubicBezTo>
                    <a:pt x="702760" y="120077"/>
                    <a:pt x="1410316" y="0"/>
                    <a:pt x="2152452" y="0"/>
                  </a:cubicBezTo>
                  <a:cubicBezTo>
                    <a:pt x="2894590" y="0"/>
                    <a:pt x="3602147" y="120077"/>
                    <a:pt x="4247198" y="337584"/>
                  </a:cubicBezTo>
                  <a:lnTo>
                    <a:pt x="4304910" y="358230"/>
                  </a:lnTo>
                  <a:close/>
                </a:path>
              </a:pathLst>
            </a:custGeom>
            <a:solidFill>
              <a:srgbClr val="0949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任意多边形 39">
              <a:extLst>
                <a:ext uri="{FF2B5EF4-FFF2-40B4-BE49-F238E27FC236}">
                  <a16:creationId xmlns:a16="http://schemas.microsoft.com/office/drawing/2014/main" id="{4B9AEF05-842A-91B3-4A08-6A51253D4D8D}"/>
                </a:ext>
              </a:extLst>
            </p:cNvPr>
            <p:cNvSpPr/>
            <p:nvPr/>
          </p:nvSpPr>
          <p:spPr>
            <a:xfrm rot="19642042">
              <a:off x="-1054472" y="5738612"/>
              <a:ext cx="4301662" cy="714227"/>
            </a:xfrm>
            <a:custGeom>
              <a:avLst/>
              <a:gdLst>
                <a:gd name="connsiteX0" fmla="*/ 4304909 w 4304909"/>
                <a:gd name="connsiteY0" fmla="*/ 358230 h 716460"/>
                <a:gd name="connsiteX1" fmla="*/ 4247200 w 4304909"/>
                <a:gd name="connsiteY1" fmla="*/ 378875 h 716460"/>
                <a:gd name="connsiteX2" fmla="*/ 2152454 w 4304909"/>
                <a:gd name="connsiteY2" fmla="*/ 716460 h 716460"/>
                <a:gd name="connsiteX3" fmla="*/ 57711 w 4304909"/>
                <a:gd name="connsiteY3" fmla="*/ 378876 h 716460"/>
                <a:gd name="connsiteX4" fmla="*/ 0 w 4304909"/>
                <a:gd name="connsiteY4" fmla="*/ 358230 h 716460"/>
                <a:gd name="connsiteX5" fmla="*/ 57712 w 4304909"/>
                <a:gd name="connsiteY5" fmla="*/ 337584 h 716460"/>
                <a:gd name="connsiteX6" fmla="*/ 2152454 w 4304909"/>
                <a:gd name="connsiteY6" fmla="*/ 1 h 716460"/>
                <a:gd name="connsiteX7" fmla="*/ 4247200 w 4304909"/>
                <a:gd name="connsiteY7" fmla="*/ 337585 h 716460"/>
                <a:gd name="connsiteX8" fmla="*/ 4304909 w 4304909"/>
                <a:gd name="connsiteY8" fmla="*/ 358230 h 71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09" h="716460">
                  <a:moveTo>
                    <a:pt x="4304909" y="358230"/>
                  </a:moveTo>
                  <a:lnTo>
                    <a:pt x="4247200" y="378875"/>
                  </a:lnTo>
                  <a:cubicBezTo>
                    <a:pt x="3602149" y="596382"/>
                    <a:pt x="2894592" y="716460"/>
                    <a:pt x="2152454" y="716460"/>
                  </a:cubicBezTo>
                  <a:cubicBezTo>
                    <a:pt x="1410317" y="716460"/>
                    <a:pt x="702762" y="596382"/>
                    <a:pt x="57711" y="378876"/>
                  </a:cubicBezTo>
                  <a:lnTo>
                    <a:pt x="0" y="358230"/>
                  </a:lnTo>
                  <a:lnTo>
                    <a:pt x="57712" y="337584"/>
                  </a:lnTo>
                  <a:cubicBezTo>
                    <a:pt x="702762" y="120078"/>
                    <a:pt x="1410318" y="0"/>
                    <a:pt x="2152454" y="1"/>
                  </a:cubicBezTo>
                  <a:cubicBezTo>
                    <a:pt x="2894592" y="0"/>
                    <a:pt x="3602149" y="120078"/>
                    <a:pt x="4247200" y="337585"/>
                  </a:cubicBezTo>
                  <a:lnTo>
                    <a:pt x="4304909" y="358230"/>
                  </a:lnTo>
                  <a:close/>
                </a:path>
              </a:pathLst>
            </a:custGeom>
            <a:solidFill>
              <a:srgbClr val="668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任意多边形 40">
              <a:extLst>
                <a:ext uri="{FF2B5EF4-FFF2-40B4-BE49-F238E27FC236}">
                  <a16:creationId xmlns:a16="http://schemas.microsoft.com/office/drawing/2014/main" id="{F3FA1065-1F96-55F1-8C7F-0D1EE7E0CCF2}"/>
                </a:ext>
              </a:extLst>
            </p:cNvPr>
            <p:cNvSpPr/>
            <p:nvPr/>
          </p:nvSpPr>
          <p:spPr>
            <a:xfrm rot="19642042">
              <a:off x="-107960" y="7218608"/>
              <a:ext cx="4305346" cy="717910"/>
            </a:xfrm>
            <a:custGeom>
              <a:avLst/>
              <a:gdLst>
                <a:gd name="connsiteX0" fmla="*/ 4304907 w 4304907"/>
                <a:gd name="connsiteY0" fmla="*/ 358230 h 716460"/>
                <a:gd name="connsiteX1" fmla="*/ 4247198 w 4304907"/>
                <a:gd name="connsiteY1" fmla="*/ 378875 h 716460"/>
                <a:gd name="connsiteX2" fmla="*/ 2152452 w 4304907"/>
                <a:gd name="connsiteY2" fmla="*/ 716460 h 716460"/>
                <a:gd name="connsiteX3" fmla="*/ 57710 w 4304907"/>
                <a:gd name="connsiteY3" fmla="*/ 378875 h 716460"/>
                <a:gd name="connsiteX4" fmla="*/ 0 w 4304907"/>
                <a:gd name="connsiteY4" fmla="*/ 358229 h 716460"/>
                <a:gd name="connsiteX5" fmla="*/ 57709 w 4304907"/>
                <a:gd name="connsiteY5" fmla="*/ 337584 h 716460"/>
                <a:gd name="connsiteX6" fmla="*/ 2152451 w 4304907"/>
                <a:gd name="connsiteY6" fmla="*/ 1 h 716460"/>
                <a:gd name="connsiteX7" fmla="*/ 4247197 w 4304907"/>
                <a:gd name="connsiteY7" fmla="*/ 337585 h 716460"/>
                <a:gd name="connsiteX8" fmla="*/ 4304907 w 4304907"/>
                <a:gd name="connsiteY8" fmla="*/ 358230 h 71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07" h="716460">
                  <a:moveTo>
                    <a:pt x="4304907" y="358230"/>
                  </a:moveTo>
                  <a:lnTo>
                    <a:pt x="4247198" y="378875"/>
                  </a:lnTo>
                  <a:cubicBezTo>
                    <a:pt x="3602148" y="596382"/>
                    <a:pt x="2894590" y="716459"/>
                    <a:pt x="2152452" y="716460"/>
                  </a:cubicBezTo>
                  <a:cubicBezTo>
                    <a:pt x="1410316" y="716459"/>
                    <a:pt x="702760" y="596382"/>
                    <a:pt x="57710" y="378875"/>
                  </a:cubicBezTo>
                  <a:lnTo>
                    <a:pt x="0" y="358229"/>
                  </a:lnTo>
                  <a:lnTo>
                    <a:pt x="57709" y="337584"/>
                  </a:lnTo>
                  <a:cubicBezTo>
                    <a:pt x="702759" y="120078"/>
                    <a:pt x="1410315" y="0"/>
                    <a:pt x="2152451" y="1"/>
                  </a:cubicBezTo>
                  <a:cubicBezTo>
                    <a:pt x="2894589" y="0"/>
                    <a:pt x="3602146" y="120078"/>
                    <a:pt x="4247197" y="337585"/>
                  </a:cubicBezTo>
                  <a:lnTo>
                    <a:pt x="4304907" y="358230"/>
                  </a:lnTo>
                  <a:close/>
                </a:path>
              </a:pathLst>
            </a:custGeom>
            <a:solidFill>
              <a:srgbClr val="C55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任意多边形 41">
              <a:extLst>
                <a:ext uri="{FF2B5EF4-FFF2-40B4-BE49-F238E27FC236}">
                  <a16:creationId xmlns:a16="http://schemas.microsoft.com/office/drawing/2014/main" id="{205F6303-E1D7-A08C-CC05-2FB5DA3D9055}"/>
                </a:ext>
              </a:extLst>
            </p:cNvPr>
            <p:cNvSpPr/>
            <p:nvPr/>
          </p:nvSpPr>
          <p:spPr>
            <a:xfrm rot="19642042">
              <a:off x="-4203378" y="2664492"/>
              <a:ext cx="7561056" cy="2116909"/>
            </a:xfrm>
            <a:custGeom>
              <a:avLst/>
              <a:gdLst>
                <a:gd name="connsiteX0" fmla="*/ 7073671 w 7560880"/>
                <a:gd name="connsiteY0" fmla="*/ 895793 h 2117104"/>
                <a:gd name="connsiteX1" fmla="*/ 7253728 w 7560880"/>
                <a:gd name="connsiteY1" fmla="*/ 1011260 h 2117104"/>
                <a:gd name="connsiteX2" fmla="*/ 7560880 w 7560880"/>
                <a:gd name="connsiteY2" fmla="*/ 1237666 h 2117104"/>
                <a:gd name="connsiteX3" fmla="*/ 7253728 w 7560880"/>
                <a:gd name="connsiteY3" fmla="*/ 1464074 h 2117104"/>
                <a:gd name="connsiteX4" fmla="*/ 6087848 w 7560880"/>
                <a:gd name="connsiteY4" fmla="*/ 2061670 h 2117104"/>
                <a:gd name="connsiteX5" fmla="*/ 5932894 w 7560880"/>
                <a:gd name="connsiteY5" fmla="*/ 2117104 h 2117104"/>
                <a:gd name="connsiteX6" fmla="*/ 5875182 w 7560880"/>
                <a:gd name="connsiteY6" fmla="*/ 2096458 h 2117104"/>
                <a:gd name="connsiteX7" fmla="*/ 3780436 w 7560880"/>
                <a:gd name="connsiteY7" fmla="*/ 1758874 h 2117104"/>
                <a:gd name="connsiteX8" fmla="*/ 1685694 w 7560880"/>
                <a:gd name="connsiteY8" fmla="*/ 2096457 h 2117104"/>
                <a:gd name="connsiteX9" fmla="*/ 1627984 w 7560880"/>
                <a:gd name="connsiteY9" fmla="*/ 2117103 h 2117104"/>
                <a:gd name="connsiteX10" fmla="*/ 1473032 w 7560880"/>
                <a:gd name="connsiteY10" fmla="*/ 2061670 h 2117104"/>
                <a:gd name="connsiteX11" fmla="*/ 307152 w 7560880"/>
                <a:gd name="connsiteY11" fmla="*/ 1464074 h 2117104"/>
                <a:gd name="connsiteX12" fmla="*/ 0 w 7560880"/>
                <a:gd name="connsiteY12" fmla="*/ 1237667 h 2117104"/>
                <a:gd name="connsiteX13" fmla="*/ 307152 w 7560880"/>
                <a:gd name="connsiteY13" fmla="*/ 1011259 h 2117104"/>
                <a:gd name="connsiteX14" fmla="*/ 3780438 w 7560880"/>
                <a:gd name="connsiteY14" fmla="*/ 0 h 2117104"/>
                <a:gd name="connsiteX15" fmla="*/ 7073671 w 7560880"/>
                <a:gd name="connsiteY15" fmla="*/ 895793 h 211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60880" h="2117104">
                  <a:moveTo>
                    <a:pt x="7073671" y="895793"/>
                  </a:moveTo>
                  <a:cubicBezTo>
                    <a:pt x="7134705" y="933276"/>
                    <a:pt x="7194737" y="971775"/>
                    <a:pt x="7253728" y="1011260"/>
                  </a:cubicBezTo>
                  <a:lnTo>
                    <a:pt x="7560880" y="1237666"/>
                  </a:lnTo>
                  <a:lnTo>
                    <a:pt x="7253728" y="1464074"/>
                  </a:lnTo>
                  <a:cubicBezTo>
                    <a:pt x="6899777" y="1700982"/>
                    <a:pt x="6508392" y="1902417"/>
                    <a:pt x="6087848" y="2061670"/>
                  </a:cubicBezTo>
                  <a:lnTo>
                    <a:pt x="5932894" y="2117104"/>
                  </a:lnTo>
                  <a:lnTo>
                    <a:pt x="5875182" y="2096458"/>
                  </a:lnTo>
                  <a:cubicBezTo>
                    <a:pt x="5230131" y="1878951"/>
                    <a:pt x="4522574" y="1758874"/>
                    <a:pt x="3780436" y="1758874"/>
                  </a:cubicBezTo>
                  <a:cubicBezTo>
                    <a:pt x="3038300" y="1758874"/>
                    <a:pt x="2330744" y="1878951"/>
                    <a:pt x="1685694" y="2096457"/>
                  </a:cubicBezTo>
                  <a:lnTo>
                    <a:pt x="1627984" y="2117103"/>
                  </a:lnTo>
                  <a:lnTo>
                    <a:pt x="1473032" y="2061670"/>
                  </a:lnTo>
                  <a:cubicBezTo>
                    <a:pt x="1052488" y="1902418"/>
                    <a:pt x="661103" y="1700982"/>
                    <a:pt x="307152" y="1464074"/>
                  </a:cubicBezTo>
                  <a:lnTo>
                    <a:pt x="0" y="1237667"/>
                  </a:lnTo>
                  <a:lnTo>
                    <a:pt x="307152" y="1011259"/>
                  </a:lnTo>
                  <a:cubicBezTo>
                    <a:pt x="1251022" y="379504"/>
                    <a:pt x="2461085" y="0"/>
                    <a:pt x="3780438" y="0"/>
                  </a:cubicBezTo>
                  <a:cubicBezTo>
                    <a:pt x="5017335" y="0"/>
                    <a:pt x="6158173" y="333549"/>
                    <a:pt x="7073671" y="895793"/>
                  </a:cubicBez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任意多边形 42">
              <a:extLst>
                <a:ext uri="{FF2B5EF4-FFF2-40B4-BE49-F238E27FC236}">
                  <a16:creationId xmlns:a16="http://schemas.microsoft.com/office/drawing/2014/main" id="{D9A02D4F-AEB2-1EAE-AC8A-A2AC338E0243}"/>
                </a:ext>
              </a:extLst>
            </p:cNvPr>
            <p:cNvSpPr/>
            <p:nvPr/>
          </p:nvSpPr>
          <p:spPr>
            <a:xfrm rot="19642042">
              <a:off x="-3157426" y="4475830"/>
              <a:ext cx="7561056" cy="1759796"/>
            </a:xfrm>
            <a:custGeom>
              <a:avLst/>
              <a:gdLst>
                <a:gd name="connsiteX0" fmla="*/ 7073672 w 7560881"/>
                <a:gd name="connsiteY0" fmla="*/ 537564 h 1758874"/>
                <a:gd name="connsiteX1" fmla="*/ 7253729 w 7560881"/>
                <a:gd name="connsiteY1" fmla="*/ 653031 h 1758874"/>
                <a:gd name="connsiteX2" fmla="*/ 7560881 w 7560881"/>
                <a:gd name="connsiteY2" fmla="*/ 879437 h 1758874"/>
                <a:gd name="connsiteX3" fmla="*/ 7253729 w 7560881"/>
                <a:gd name="connsiteY3" fmla="*/ 1105844 h 1758874"/>
                <a:gd name="connsiteX4" fmla="*/ 6087848 w 7560881"/>
                <a:gd name="connsiteY4" fmla="*/ 1703440 h 1758874"/>
                <a:gd name="connsiteX5" fmla="*/ 5932894 w 7560881"/>
                <a:gd name="connsiteY5" fmla="*/ 1758874 h 1758874"/>
                <a:gd name="connsiteX6" fmla="*/ 5875185 w 7560881"/>
                <a:gd name="connsiteY6" fmla="*/ 1738229 h 1758874"/>
                <a:gd name="connsiteX7" fmla="*/ 3780439 w 7560881"/>
                <a:gd name="connsiteY7" fmla="*/ 1400645 h 1758874"/>
                <a:gd name="connsiteX8" fmla="*/ 1685697 w 7560881"/>
                <a:gd name="connsiteY8" fmla="*/ 1738228 h 1758874"/>
                <a:gd name="connsiteX9" fmla="*/ 1627985 w 7560881"/>
                <a:gd name="connsiteY9" fmla="*/ 1758874 h 1758874"/>
                <a:gd name="connsiteX10" fmla="*/ 1473032 w 7560881"/>
                <a:gd name="connsiteY10" fmla="*/ 1703440 h 1758874"/>
                <a:gd name="connsiteX11" fmla="*/ 307152 w 7560881"/>
                <a:gd name="connsiteY11" fmla="*/ 1105845 h 1758874"/>
                <a:gd name="connsiteX12" fmla="*/ 0 w 7560881"/>
                <a:gd name="connsiteY12" fmla="*/ 879437 h 1758874"/>
                <a:gd name="connsiteX13" fmla="*/ 307152 w 7560881"/>
                <a:gd name="connsiteY13" fmla="*/ 653030 h 1758874"/>
                <a:gd name="connsiteX14" fmla="*/ 1473033 w 7560881"/>
                <a:gd name="connsiteY14" fmla="*/ 55434 h 1758874"/>
                <a:gd name="connsiteX15" fmla="*/ 1627986 w 7560881"/>
                <a:gd name="connsiteY15" fmla="*/ 0 h 1758874"/>
                <a:gd name="connsiteX16" fmla="*/ 1685698 w 7560881"/>
                <a:gd name="connsiteY16" fmla="*/ 20646 h 1758874"/>
                <a:gd name="connsiteX17" fmla="*/ 3780440 w 7560881"/>
                <a:gd name="connsiteY17" fmla="*/ 358231 h 1758874"/>
                <a:gd name="connsiteX18" fmla="*/ 5875186 w 7560881"/>
                <a:gd name="connsiteY18" fmla="*/ 20646 h 1758874"/>
                <a:gd name="connsiteX19" fmla="*/ 5932896 w 7560881"/>
                <a:gd name="connsiteY19" fmla="*/ 1 h 1758874"/>
                <a:gd name="connsiteX20" fmla="*/ 6087848 w 7560881"/>
                <a:gd name="connsiteY20" fmla="*/ 55435 h 1758874"/>
                <a:gd name="connsiteX21" fmla="*/ 7073672 w 7560881"/>
                <a:gd name="connsiteY21" fmla="*/ 537564 h 175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60881" h="1758874">
                  <a:moveTo>
                    <a:pt x="7073672" y="537564"/>
                  </a:moveTo>
                  <a:cubicBezTo>
                    <a:pt x="7134705" y="575047"/>
                    <a:pt x="7194737" y="613546"/>
                    <a:pt x="7253729" y="653031"/>
                  </a:cubicBezTo>
                  <a:lnTo>
                    <a:pt x="7560881" y="879437"/>
                  </a:lnTo>
                  <a:lnTo>
                    <a:pt x="7253729" y="1105844"/>
                  </a:lnTo>
                  <a:cubicBezTo>
                    <a:pt x="6899777" y="1342752"/>
                    <a:pt x="6508393" y="1544188"/>
                    <a:pt x="6087848" y="1703440"/>
                  </a:cubicBezTo>
                  <a:lnTo>
                    <a:pt x="5932894" y="1758874"/>
                  </a:lnTo>
                  <a:lnTo>
                    <a:pt x="5875185" y="1738229"/>
                  </a:lnTo>
                  <a:cubicBezTo>
                    <a:pt x="5230134" y="1520722"/>
                    <a:pt x="4522577" y="1400644"/>
                    <a:pt x="3780439" y="1400645"/>
                  </a:cubicBezTo>
                  <a:cubicBezTo>
                    <a:pt x="3038303" y="1400644"/>
                    <a:pt x="2330747" y="1520722"/>
                    <a:pt x="1685697" y="1738228"/>
                  </a:cubicBezTo>
                  <a:lnTo>
                    <a:pt x="1627985" y="1758874"/>
                  </a:lnTo>
                  <a:lnTo>
                    <a:pt x="1473032" y="1703440"/>
                  </a:lnTo>
                  <a:cubicBezTo>
                    <a:pt x="1052488" y="1544188"/>
                    <a:pt x="661104" y="1342753"/>
                    <a:pt x="307152" y="1105845"/>
                  </a:cubicBezTo>
                  <a:lnTo>
                    <a:pt x="0" y="879437"/>
                  </a:lnTo>
                  <a:lnTo>
                    <a:pt x="307152" y="653030"/>
                  </a:lnTo>
                  <a:cubicBezTo>
                    <a:pt x="661104" y="416122"/>
                    <a:pt x="1052488" y="214686"/>
                    <a:pt x="1473033" y="55434"/>
                  </a:cubicBezTo>
                  <a:lnTo>
                    <a:pt x="1627986" y="0"/>
                  </a:lnTo>
                  <a:lnTo>
                    <a:pt x="1685698" y="20646"/>
                  </a:lnTo>
                  <a:cubicBezTo>
                    <a:pt x="2330748" y="238153"/>
                    <a:pt x="3038304" y="358231"/>
                    <a:pt x="3780440" y="358231"/>
                  </a:cubicBezTo>
                  <a:cubicBezTo>
                    <a:pt x="4522579" y="358230"/>
                    <a:pt x="5230135" y="238153"/>
                    <a:pt x="5875186" y="20646"/>
                  </a:cubicBezTo>
                  <a:lnTo>
                    <a:pt x="5932896" y="1"/>
                  </a:lnTo>
                  <a:lnTo>
                    <a:pt x="6087848" y="55435"/>
                  </a:lnTo>
                  <a:cubicBezTo>
                    <a:pt x="6438302" y="188145"/>
                    <a:pt x="6768506" y="350149"/>
                    <a:pt x="7073672" y="537564"/>
                  </a:cubicBezTo>
                  <a:close/>
                </a:path>
              </a:pathLst>
            </a:custGeom>
            <a:solidFill>
              <a:srgbClr val="68B3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任意多边形 43">
              <a:extLst>
                <a:ext uri="{FF2B5EF4-FFF2-40B4-BE49-F238E27FC236}">
                  <a16:creationId xmlns:a16="http://schemas.microsoft.com/office/drawing/2014/main" id="{B87239A1-B7F9-FC22-E25B-909D0C4D9DA9}"/>
                </a:ext>
              </a:extLst>
            </p:cNvPr>
            <p:cNvSpPr/>
            <p:nvPr/>
          </p:nvSpPr>
          <p:spPr>
            <a:xfrm rot="19642042">
              <a:off x="-2210912" y="5955826"/>
              <a:ext cx="7561056" cy="1759796"/>
            </a:xfrm>
            <a:custGeom>
              <a:avLst/>
              <a:gdLst>
                <a:gd name="connsiteX0" fmla="*/ 7073671 w 7560880"/>
                <a:gd name="connsiteY0" fmla="*/ 537563 h 1758874"/>
                <a:gd name="connsiteX1" fmla="*/ 7253728 w 7560880"/>
                <a:gd name="connsiteY1" fmla="*/ 653030 h 1758874"/>
                <a:gd name="connsiteX2" fmla="*/ 7560880 w 7560880"/>
                <a:gd name="connsiteY2" fmla="*/ 879436 h 1758874"/>
                <a:gd name="connsiteX3" fmla="*/ 7253728 w 7560880"/>
                <a:gd name="connsiteY3" fmla="*/ 1105844 h 1758874"/>
                <a:gd name="connsiteX4" fmla="*/ 6087848 w 7560880"/>
                <a:gd name="connsiteY4" fmla="*/ 1703440 h 1758874"/>
                <a:gd name="connsiteX5" fmla="*/ 5932893 w 7560880"/>
                <a:gd name="connsiteY5" fmla="*/ 1758874 h 1758874"/>
                <a:gd name="connsiteX6" fmla="*/ 5875183 w 7560880"/>
                <a:gd name="connsiteY6" fmla="*/ 1738229 h 1758874"/>
                <a:gd name="connsiteX7" fmla="*/ 3780437 w 7560880"/>
                <a:gd name="connsiteY7" fmla="*/ 1400645 h 1758874"/>
                <a:gd name="connsiteX8" fmla="*/ 1685695 w 7560880"/>
                <a:gd name="connsiteY8" fmla="*/ 1738228 h 1758874"/>
                <a:gd name="connsiteX9" fmla="*/ 1627986 w 7560880"/>
                <a:gd name="connsiteY9" fmla="*/ 1758873 h 1758874"/>
                <a:gd name="connsiteX10" fmla="*/ 1473032 w 7560880"/>
                <a:gd name="connsiteY10" fmla="*/ 1703439 h 1758874"/>
                <a:gd name="connsiteX11" fmla="*/ 307153 w 7560880"/>
                <a:gd name="connsiteY11" fmla="*/ 1105844 h 1758874"/>
                <a:gd name="connsiteX12" fmla="*/ 0 w 7560880"/>
                <a:gd name="connsiteY12" fmla="*/ 879437 h 1758874"/>
                <a:gd name="connsiteX13" fmla="*/ 307153 w 7560880"/>
                <a:gd name="connsiteY13" fmla="*/ 653030 h 1758874"/>
                <a:gd name="connsiteX14" fmla="*/ 1473032 w 7560880"/>
                <a:gd name="connsiteY14" fmla="*/ 55434 h 1758874"/>
                <a:gd name="connsiteX15" fmla="*/ 1627984 w 7560880"/>
                <a:gd name="connsiteY15" fmla="*/ 0 h 1758874"/>
                <a:gd name="connsiteX16" fmla="*/ 1685695 w 7560880"/>
                <a:gd name="connsiteY16" fmla="*/ 20646 h 1758874"/>
                <a:gd name="connsiteX17" fmla="*/ 3780438 w 7560880"/>
                <a:gd name="connsiteY17" fmla="*/ 358230 h 1758874"/>
                <a:gd name="connsiteX18" fmla="*/ 5875184 w 7560880"/>
                <a:gd name="connsiteY18" fmla="*/ 20645 h 1758874"/>
                <a:gd name="connsiteX19" fmla="*/ 5932893 w 7560880"/>
                <a:gd name="connsiteY19" fmla="*/ 0 h 1758874"/>
                <a:gd name="connsiteX20" fmla="*/ 6087848 w 7560880"/>
                <a:gd name="connsiteY20" fmla="*/ 55434 h 1758874"/>
                <a:gd name="connsiteX21" fmla="*/ 7073671 w 7560880"/>
                <a:gd name="connsiteY21" fmla="*/ 537563 h 175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60880" h="1758874">
                  <a:moveTo>
                    <a:pt x="7073671" y="537563"/>
                  </a:moveTo>
                  <a:cubicBezTo>
                    <a:pt x="7134705" y="575046"/>
                    <a:pt x="7194736" y="613546"/>
                    <a:pt x="7253728" y="653030"/>
                  </a:cubicBezTo>
                  <a:lnTo>
                    <a:pt x="7560880" y="879436"/>
                  </a:lnTo>
                  <a:lnTo>
                    <a:pt x="7253728" y="1105844"/>
                  </a:lnTo>
                  <a:cubicBezTo>
                    <a:pt x="6899777" y="1342752"/>
                    <a:pt x="6508392" y="1544188"/>
                    <a:pt x="6087848" y="1703440"/>
                  </a:cubicBezTo>
                  <a:lnTo>
                    <a:pt x="5932893" y="1758874"/>
                  </a:lnTo>
                  <a:lnTo>
                    <a:pt x="5875183" y="1738229"/>
                  </a:lnTo>
                  <a:cubicBezTo>
                    <a:pt x="5230132" y="1520722"/>
                    <a:pt x="4522575" y="1400644"/>
                    <a:pt x="3780437" y="1400645"/>
                  </a:cubicBezTo>
                  <a:cubicBezTo>
                    <a:pt x="3038301" y="1400644"/>
                    <a:pt x="2330745" y="1520722"/>
                    <a:pt x="1685695" y="1738228"/>
                  </a:cubicBezTo>
                  <a:lnTo>
                    <a:pt x="1627986" y="1758873"/>
                  </a:lnTo>
                  <a:lnTo>
                    <a:pt x="1473032" y="1703439"/>
                  </a:lnTo>
                  <a:cubicBezTo>
                    <a:pt x="1052489" y="1544187"/>
                    <a:pt x="661104" y="1342752"/>
                    <a:pt x="307153" y="1105844"/>
                  </a:cubicBezTo>
                  <a:lnTo>
                    <a:pt x="0" y="879437"/>
                  </a:lnTo>
                  <a:lnTo>
                    <a:pt x="307153" y="653030"/>
                  </a:lnTo>
                  <a:cubicBezTo>
                    <a:pt x="661104" y="416122"/>
                    <a:pt x="1052488" y="214686"/>
                    <a:pt x="1473032" y="55434"/>
                  </a:cubicBezTo>
                  <a:lnTo>
                    <a:pt x="1627984" y="0"/>
                  </a:lnTo>
                  <a:lnTo>
                    <a:pt x="1685695" y="20646"/>
                  </a:lnTo>
                  <a:cubicBezTo>
                    <a:pt x="2330746" y="238152"/>
                    <a:pt x="3038301" y="358230"/>
                    <a:pt x="3780438" y="358230"/>
                  </a:cubicBezTo>
                  <a:cubicBezTo>
                    <a:pt x="4522576" y="358230"/>
                    <a:pt x="5230133" y="238152"/>
                    <a:pt x="5875184" y="20645"/>
                  </a:cubicBezTo>
                  <a:lnTo>
                    <a:pt x="5932893" y="0"/>
                  </a:lnTo>
                  <a:lnTo>
                    <a:pt x="6087848" y="55434"/>
                  </a:lnTo>
                  <a:cubicBezTo>
                    <a:pt x="6438301" y="188144"/>
                    <a:pt x="6768505" y="350149"/>
                    <a:pt x="7073671" y="537563"/>
                  </a:cubicBezTo>
                  <a:close/>
                </a:path>
              </a:pathLst>
            </a:custGeom>
            <a:solidFill>
              <a:srgbClr val="D6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任意多边形 44">
              <a:extLst>
                <a:ext uri="{FF2B5EF4-FFF2-40B4-BE49-F238E27FC236}">
                  <a16:creationId xmlns:a16="http://schemas.microsoft.com/office/drawing/2014/main" id="{511D27B1-E9C7-977D-9D2D-A9E2E2ADE087}"/>
                </a:ext>
              </a:extLst>
            </p:cNvPr>
            <p:cNvSpPr/>
            <p:nvPr/>
          </p:nvSpPr>
          <p:spPr>
            <a:xfrm rot="19642042">
              <a:off x="-1164960" y="7410050"/>
              <a:ext cx="7561056" cy="2116911"/>
            </a:xfrm>
            <a:custGeom>
              <a:avLst/>
              <a:gdLst>
                <a:gd name="connsiteX0" fmla="*/ 7073671 w 7560880"/>
                <a:gd name="connsiteY0" fmla="*/ 537564 h 2117105"/>
                <a:gd name="connsiteX1" fmla="*/ 7253729 w 7560880"/>
                <a:gd name="connsiteY1" fmla="*/ 653031 h 2117105"/>
                <a:gd name="connsiteX2" fmla="*/ 7560880 w 7560880"/>
                <a:gd name="connsiteY2" fmla="*/ 879437 h 2117105"/>
                <a:gd name="connsiteX3" fmla="*/ 7253729 w 7560880"/>
                <a:gd name="connsiteY3" fmla="*/ 1105845 h 2117105"/>
                <a:gd name="connsiteX4" fmla="*/ 3780438 w 7560880"/>
                <a:gd name="connsiteY4" fmla="*/ 2117105 h 2117105"/>
                <a:gd name="connsiteX5" fmla="*/ 307153 w 7560880"/>
                <a:gd name="connsiteY5" fmla="*/ 1105844 h 2117105"/>
                <a:gd name="connsiteX6" fmla="*/ 0 w 7560880"/>
                <a:gd name="connsiteY6" fmla="*/ 879438 h 2117105"/>
                <a:gd name="connsiteX7" fmla="*/ 307153 w 7560880"/>
                <a:gd name="connsiteY7" fmla="*/ 653031 h 2117105"/>
                <a:gd name="connsiteX8" fmla="*/ 1473032 w 7560880"/>
                <a:gd name="connsiteY8" fmla="*/ 55435 h 2117105"/>
                <a:gd name="connsiteX9" fmla="*/ 1627987 w 7560880"/>
                <a:gd name="connsiteY9" fmla="*/ 0 h 2117105"/>
                <a:gd name="connsiteX10" fmla="*/ 1685697 w 7560880"/>
                <a:gd name="connsiteY10" fmla="*/ 20646 h 2117105"/>
                <a:gd name="connsiteX11" fmla="*/ 3780439 w 7560880"/>
                <a:gd name="connsiteY11" fmla="*/ 358231 h 2117105"/>
                <a:gd name="connsiteX12" fmla="*/ 5875185 w 7560880"/>
                <a:gd name="connsiteY12" fmla="*/ 20646 h 2117105"/>
                <a:gd name="connsiteX13" fmla="*/ 5932894 w 7560880"/>
                <a:gd name="connsiteY13" fmla="*/ 1 h 2117105"/>
                <a:gd name="connsiteX14" fmla="*/ 6087848 w 7560880"/>
                <a:gd name="connsiteY14" fmla="*/ 55435 h 2117105"/>
                <a:gd name="connsiteX15" fmla="*/ 7073671 w 7560880"/>
                <a:gd name="connsiteY15" fmla="*/ 537564 h 211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60880" h="2117105">
                  <a:moveTo>
                    <a:pt x="7073671" y="537564"/>
                  </a:moveTo>
                  <a:cubicBezTo>
                    <a:pt x="7134705" y="575047"/>
                    <a:pt x="7194737" y="613547"/>
                    <a:pt x="7253729" y="653031"/>
                  </a:cubicBezTo>
                  <a:lnTo>
                    <a:pt x="7560880" y="879437"/>
                  </a:lnTo>
                  <a:lnTo>
                    <a:pt x="7253729" y="1105845"/>
                  </a:lnTo>
                  <a:cubicBezTo>
                    <a:pt x="6309858" y="1737600"/>
                    <a:pt x="5099795" y="2117104"/>
                    <a:pt x="3780438" y="2117105"/>
                  </a:cubicBezTo>
                  <a:cubicBezTo>
                    <a:pt x="2461086" y="2117104"/>
                    <a:pt x="1251023" y="1737599"/>
                    <a:pt x="307153" y="1105844"/>
                  </a:cubicBezTo>
                  <a:lnTo>
                    <a:pt x="0" y="879438"/>
                  </a:lnTo>
                  <a:lnTo>
                    <a:pt x="307153" y="653031"/>
                  </a:lnTo>
                  <a:cubicBezTo>
                    <a:pt x="661104" y="416122"/>
                    <a:pt x="1052489" y="214687"/>
                    <a:pt x="1473032" y="55435"/>
                  </a:cubicBezTo>
                  <a:lnTo>
                    <a:pt x="1627987" y="0"/>
                  </a:lnTo>
                  <a:lnTo>
                    <a:pt x="1685697" y="20646"/>
                  </a:lnTo>
                  <a:cubicBezTo>
                    <a:pt x="2330747" y="238153"/>
                    <a:pt x="3038303" y="358230"/>
                    <a:pt x="3780439" y="358231"/>
                  </a:cubicBezTo>
                  <a:cubicBezTo>
                    <a:pt x="4522577" y="358230"/>
                    <a:pt x="5230135" y="238153"/>
                    <a:pt x="5875185" y="20646"/>
                  </a:cubicBezTo>
                  <a:lnTo>
                    <a:pt x="5932894" y="1"/>
                  </a:lnTo>
                  <a:lnTo>
                    <a:pt x="6087848" y="55435"/>
                  </a:lnTo>
                  <a:cubicBezTo>
                    <a:pt x="6438302" y="188146"/>
                    <a:pt x="6768505" y="350150"/>
                    <a:pt x="7073671" y="537564"/>
                  </a:cubicBezTo>
                  <a:close/>
                </a:path>
              </a:pathLst>
            </a:custGeom>
            <a:solidFill>
              <a:srgbClr val="EB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FA749AE5-DEE9-CCB8-022E-B621528E2735}"/>
              </a:ext>
            </a:extLst>
          </p:cNvPr>
          <p:cNvPicPr>
            <a:picLocks noChangeAspect="1"/>
          </p:cNvPicPr>
          <p:nvPr/>
        </p:nvPicPr>
        <p:blipFill rotWithShape="1">
          <a:blip r:embed="rId2"/>
          <a:srcRect l="136" t="12714" r="1513" b="13989"/>
          <a:stretch/>
        </p:blipFill>
        <p:spPr>
          <a:xfrm>
            <a:off x="8624262" y="441626"/>
            <a:ext cx="1006106" cy="776899"/>
          </a:xfrm>
          <a:prstGeom prst="ellipse">
            <a:avLst/>
          </a:prstGeom>
        </p:spPr>
      </p:pic>
      <p:sp>
        <p:nvSpPr>
          <p:cNvPr id="65541" name="文本框 32">
            <a:extLst>
              <a:ext uri="{FF2B5EF4-FFF2-40B4-BE49-F238E27FC236}">
                <a16:creationId xmlns:a16="http://schemas.microsoft.com/office/drawing/2014/main" id="{D06CF2E1-7627-765E-82E6-BA76709E60A7}"/>
              </a:ext>
            </a:extLst>
          </p:cNvPr>
          <p:cNvSpPr txBox="1">
            <a:spLocks noChangeArrowheads="1"/>
          </p:cNvSpPr>
          <p:nvPr/>
        </p:nvSpPr>
        <p:spPr bwMode="auto">
          <a:xfrm>
            <a:off x="9920288" y="488950"/>
            <a:ext cx="1763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华中科技大学</a:t>
            </a:r>
            <a:endParaRPr kumimoji="0"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Huazhong University of Science and Technology</a:t>
            </a:r>
            <a:endParaRPr kumimoji="0" lang="zh-CN" altLang="en-US"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C6AF07B5-E64A-3C7E-0286-82E7247686C4}"/>
              </a:ext>
            </a:extLst>
          </p:cNvPr>
          <p:cNvCxnSpPr/>
          <p:nvPr/>
        </p:nvCxnSpPr>
        <p:spPr>
          <a:xfrm>
            <a:off x="9775825" y="404813"/>
            <a:ext cx="0" cy="814387"/>
          </a:xfrm>
          <a:prstGeom prst="line">
            <a:avLst/>
          </a:prstGeom>
          <a:ln w="1270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AEA98F9-61F0-6542-D9F9-6EE145848D07}"/>
              </a:ext>
            </a:extLst>
          </p:cNvPr>
          <p:cNvSpPr txBox="1"/>
          <p:nvPr/>
        </p:nvSpPr>
        <p:spPr>
          <a:xfrm>
            <a:off x="8521002" y="5627077"/>
            <a:ext cx="2240783" cy="369332"/>
          </a:xfrm>
          <a:prstGeom prst="rect">
            <a:avLst/>
          </a:prstGeom>
          <a:noFill/>
        </p:spPr>
        <p:txBody>
          <a:bodyPr wrap="square" rtlCol="0">
            <a:spAutoFit/>
          </a:bodyPr>
          <a:lstStyle/>
          <a:p>
            <a:r>
              <a:rPr lang="en-US" altLang="zh-CN" dirty="0"/>
              <a:t>Shi Yaqian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框 1">
            <a:extLst>
              <a:ext uri="{FF2B5EF4-FFF2-40B4-BE49-F238E27FC236}">
                <a16:creationId xmlns:a16="http://schemas.microsoft.com/office/drawing/2014/main" id="{F8CE4E87-7602-2150-C624-B31DB24DE6E4}"/>
              </a:ext>
            </a:extLst>
          </p:cNvPr>
          <p:cNvSpPr txBox="1">
            <a:spLocks noChangeArrowheads="1"/>
          </p:cNvSpPr>
          <p:nvPr/>
        </p:nvSpPr>
        <p:spPr bwMode="auto">
          <a:xfrm>
            <a:off x="1550988" y="2036763"/>
            <a:ext cx="8616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Fake peer review is when an author manipulates the reviewer-recommendation option given by peer-reviewed journals. For this fraudulent activity, </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authors will submit the name of a real scientist as the recommended reviewer, but they will provide false contact information</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to route the review request to another person who will give them a positive review, supporting publication of the manuscript. This other person can be the </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authors themselves</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 </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friend/colleague</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or </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 third-party company </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that sells fake peer review services for a price. (From Filipodia Publishing LLC)</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33CD80C3-8F37-0712-0F15-8C405EE2B547}"/>
              </a:ext>
            </a:extLst>
          </p:cNvPr>
          <p:cNvSpPr/>
          <p:nvPr/>
        </p:nvSpPr>
        <p:spPr>
          <a:xfrm>
            <a:off x="1550988" y="646906"/>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Faked peer review</a:t>
            </a:r>
          </a:p>
        </p:txBody>
      </p:sp>
    </p:spTree>
    <p:extLst>
      <p:ext uri="{BB962C8B-B14F-4D97-AF65-F5344CB8AC3E}">
        <p14:creationId xmlns:p14="http://schemas.microsoft.com/office/powerpoint/2010/main" val="351057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1">
            <a:extLst>
              <a:ext uri="{FF2B5EF4-FFF2-40B4-BE49-F238E27FC236}">
                <a16:creationId xmlns:a16="http://schemas.microsoft.com/office/drawing/2014/main" id="{84E4986D-812E-76D5-C8ED-DF06830D3626}"/>
              </a:ext>
            </a:extLst>
          </p:cNvPr>
          <p:cNvSpPr txBox="1">
            <a:spLocks noChangeArrowheads="1"/>
          </p:cNvSpPr>
          <p:nvPr/>
        </p:nvSpPr>
        <p:spPr bwMode="auto">
          <a:xfrm>
            <a:off x="1271588" y="1784350"/>
            <a:ext cx="92440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the request of the Journal‘s Editor, the Publisher and the authors, the following article has been retracted… The article has been retracted from Journal of International Medical Research because </a:t>
            </a:r>
            <a:r>
              <a:rPr kumimoji="0"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 co-authors of the paper had not consented to the paper's submission for publication</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because </a:t>
            </a:r>
            <a:r>
              <a:rPr kumimoji="0"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 paper does not present the complete findings of the authors' research</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corresponding author, Dr Li, </a:t>
            </a:r>
            <a:r>
              <a:rPr kumimoji="0"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submitted the paper with fraudulent contact details for his co-authors and without their consent to submit</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580" name="文本框 1">
            <a:extLst>
              <a:ext uri="{FF2B5EF4-FFF2-40B4-BE49-F238E27FC236}">
                <a16:creationId xmlns:a16="http://schemas.microsoft.com/office/drawing/2014/main" id="{7E31814E-3519-B6FA-030B-6246F69CD654}"/>
              </a:ext>
            </a:extLst>
          </p:cNvPr>
          <p:cNvSpPr txBox="1">
            <a:spLocks noChangeArrowheads="1"/>
          </p:cNvSpPr>
          <p:nvPr/>
        </p:nvSpPr>
        <p:spPr bwMode="auto">
          <a:xfrm>
            <a:off x="1331913" y="4135438"/>
            <a:ext cx="943292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the request of the Journal Editor and the Publisher, the following article has been retracted. The article has been retracted after the journal received notice from </a:t>
            </a:r>
            <a:r>
              <a:rPr kumimoji="0"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Sentara Norfolk General Hospital in Norfolk, Virginia (“Sentara”) raising concerns about the accuracy of COVID-19 hospital mortality data reported in the article pertaining to Sentara</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E7C88498-448E-DF90-5095-FD95E2ACCCF9}"/>
              </a:ext>
            </a:extLst>
          </p:cNvPr>
          <p:cNvSpPr/>
          <p:nvPr/>
        </p:nvSpPr>
        <p:spPr>
          <a:xfrm>
            <a:off x="1389063" y="392112"/>
            <a:ext cx="8709025" cy="11652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No permission from institutions/researchers</a:t>
            </a:r>
          </a:p>
        </p:txBody>
      </p:sp>
    </p:spTree>
    <p:extLst>
      <p:ext uri="{BB962C8B-B14F-4D97-AF65-F5344CB8AC3E}">
        <p14:creationId xmlns:p14="http://schemas.microsoft.com/office/powerpoint/2010/main" val="1871384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F3ECB1-A994-1399-6DF8-E43E33AFCBF0}"/>
              </a:ext>
            </a:extLst>
          </p:cNvPr>
          <p:cNvSpPr txBox="1"/>
          <p:nvPr/>
        </p:nvSpPr>
        <p:spPr>
          <a:xfrm>
            <a:off x="1420813" y="2662238"/>
            <a:ext cx="9177337" cy="2216150"/>
          </a:xfrm>
          <a:prstGeom prst="rect">
            <a:avLst/>
          </a:prstGeom>
          <a:noFill/>
        </p:spPr>
        <p:txBody>
          <a:bodyPr>
            <a:spAutoFit/>
          </a:bodyPr>
          <a:lstStyle/>
          <a:p>
            <a:pPr marL="0" marR="0" lvl="0" indent="-540000" algn="just" defTabSz="914400" rtl="0" eaLnBrk="0" fontAlgn="base" latinLnBrk="0" hangingPunct="0">
              <a:lnSpc>
                <a:spcPct val="100000"/>
              </a:lnSpc>
              <a:spcBef>
                <a:spcPct val="0"/>
              </a:spcBef>
              <a:spcAft>
                <a:spcPct val="0"/>
              </a:spcAft>
              <a:buClrTx/>
              <a:buSzTx/>
              <a:buFontTx/>
              <a:buNone/>
              <a:tabLst/>
              <a:defRPr/>
            </a:pPr>
            <a:r>
              <a:rPr kumimoji="0" lang="en-GB"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unfortunate mistakes</a:t>
            </a:r>
          </a:p>
          <a:p>
            <a:pPr marL="0" marR="0" lvl="0" indent="-540000" algn="just" defTabSz="914400" rtl="0" eaLnBrk="0" fontAlgn="base" latinLnBrk="0" hangingPunct="0">
              <a:lnSpc>
                <a:spcPct val="100000"/>
              </a:lnSpc>
              <a:spcBef>
                <a:spcPct val="0"/>
              </a:spcBef>
              <a:spcAft>
                <a:spcPct val="0"/>
              </a:spcAft>
              <a:buClrTx/>
              <a:buSzTx/>
              <a:buFontTx/>
              <a:buNone/>
              <a:tabLst/>
              <a:defRPr/>
            </a:pPr>
            <a:r>
              <a:rPr kumimoji="0" lang="en-GB"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self-retraction</a:t>
            </a:r>
          </a:p>
          <a:p>
            <a:pPr marL="0" marR="0" lvl="0" indent="-54000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e.g.,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   authors wish to retract their paper</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authors have become aware of problems associated with treatment group assignments that have made accurate interpretation of data impossible.</a:t>
            </a:r>
            <a:endParaRPr kumimoji="0" lang="en-GB"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FD985D1B-8887-4325-8B88-1368CCF39543}"/>
              </a:ext>
            </a:extLst>
          </p:cNvPr>
          <p:cNvSpPr/>
          <p:nvPr/>
        </p:nvSpPr>
        <p:spPr>
          <a:xfrm>
            <a:off x="1468438" y="825500"/>
            <a:ext cx="8709025" cy="11652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Honest/administrative error</a:t>
            </a:r>
            <a:endPar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5814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a:extLst>
              <a:ext uri="{FF2B5EF4-FFF2-40B4-BE49-F238E27FC236}">
                <a16:creationId xmlns:a16="http://schemas.microsoft.com/office/drawing/2014/main" id="{303239BD-DE43-19E5-320D-641C781F41FB}"/>
              </a:ext>
            </a:extLst>
          </p:cNvPr>
          <p:cNvSpPr>
            <a:spLocks noGrp="1"/>
          </p:cNvSpPr>
          <p:nvPr>
            <p:ph idx="1"/>
          </p:nvPr>
        </p:nvSpPr>
        <p:spPr>
          <a:xfrm>
            <a:off x="957263" y="1598613"/>
            <a:ext cx="10515600" cy="4822825"/>
          </a:xfrm>
        </p:spPr>
        <p:txBody>
          <a:bodyPr/>
          <a:lstStyle/>
          <a:p>
            <a:pPr marL="0" indent="0" algn="just">
              <a:buFont typeface="Arial" panose="020B0604020202020204" pitchFamily="34" charset="0"/>
              <a:buNone/>
              <a:defRPr/>
            </a:pPr>
            <a:endParaRPr lang="en-US" altLang="zh-CN" b="1" dirty="0">
              <a:solidFill>
                <a:schemeClr val="accent2"/>
              </a:solidFill>
              <a:latin typeface="Times New Roman" panose="02020603050405020304" pitchFamily="18" charset="0"/>
              <a:cs typeface="Times New Roman" panose="02020603050405020304" pitchFamily="18" charset="0"/>
            </a:endParaRPr>
          </a:p>
          <a:p>
            <a:pPr algn="just">
              <a:defRPr/>
            </a:pPr>
            <a:r>
              <a:rPr lang="en-US" altLang="zh-CN" sz="2400" dirty="0">
                <a:latin typeface="Times New Roman" panose="02020603050405020304" pitchFamily="18" charset="0"/>
                <a:cs typeface="Times New Roman" panose="02020603050405020304" pitchFamily="18" charset="0"/>
              </a:rPr>
              <a:t>Withdrawal or retraction of the published papers</a:t>
            </a:r>
          </a:p>
          <a:p>
            <a:pPr algn="just">
              <a:defRPr/>
            </a:pPr>
            <a:r>
              <a:rPr lang="en-US" altLang="zh-CN" sz="2400" dirty="0">
                <a:latin typeface="Times New Roman" panose="02020603050405020304" pitchFamily="18" charset="0"/>
                <a:cs typeface="Times New Roman" panose="02020603050405020304" pitchFamily="18" charset="0"/>
              </a:rPr>
              <a:t>Reprimand (</a:t>
            </a:r>
            <a:r>
              <a:rPr lang="zh-CN" altLang="en-US" sz="2400" dirty="0">
                <a:latin typeface="Times New Roman" panose="02020603050405020304" pitchFamily="18" charset="0"/>
                <a:cs typeface="Times New Roman" panose="02020603050405020304" pitchFamily="18" charset="0"/>
              </a:rPr>
              <a:t>惩戒</a:t>
            </a:r>
            <a:r>
              <a:rPr lang="en-US" altLang="zh-CN" sz="2400" dirty="0">
                <a:latin typeface="Times New Roman" panose="02020603050405020304" pitchFamily="18" charset="0"/>
                <a:cs typeface="Times New Roman" panose="02020603050405020304" pitchFamily="18" charset="0"/>
              </a:rPr>
              <a:t>)</a:t>
            </a:r>
          </a:p>
          <a:p>
            <a:pPr algn="just">
              <a:defRPr/>
            </a:pPr>
            <a:r>
              <a:rPr lang="en-US" altLang="zh-CN" sz="2400" dirty="0">
                <a:latin typeface="Times New Roman" panose="02020603050405020304" pitchFamily="18" charset="0"/>
                <a:cs typeface="Times New Roman" panose="02020603050405020304" pitchFamily="18" charset="0"/>
              </a:rPr>
              <a:t>Removal from project</a:t>
            </a:r>
          </a:p>
          <a:p>
            <a:pPr algn="just">
              <a:defRPr/>
            </a:pPr>
            <a:r>
              <a:rPr lang="en-US" altLang="zh-CN" sz="2400" dirty="0">
                <a:latin typeface="Times New Roman" panose="02020603050405020304" pitchFamily="18" charset="0"/>
                <a:cs typeface="Times New Roman" panose="02020603050405020304" pitchFamily="18" charset="0"/>
              </a:rPr>
              <a:t>Rank and salary reduction</a:t>
            </a:r>
          </a:p>
          <a:p>
            <a:pPr algn="just">
              <a:defRPr/>
            </a:pPr>
            <a:r>
              <a:rPr lang="en-US" altLang="zh-CN" sz="2400" dirty="0">
                <a:latin typeface="Times New Roman" panose="02020603050405020304" pitchFamily="18" charset="0"/>
                <a:cs typeface="Times New Roman" panose="02020603050405020304" pitchFamily="18" charset="0"/>
              </a:rPr>
              <a:t>Dismissal</a:t>
            </a:r>
          </a:p>
          <a:p>
            <a:pPr algn="just">
              <a:defRPr/>
            </a:pPr>
            <a:r>
              <a:rPr lang="en-US" altLang="zh-CN" sz="2400" dirty="0">
                <a:latin typeface="Times New Roman" panose="02020603050405020304" pitchFamily="18" charset="0"/>
                <a:cs typeface="Times New Roman" panose="02020603050405020304" pitchFamily="18" charset="0"/>
              </a:rPr>
              <a:t>Restitution of funds to the granting agency</a:t>
            </a:r>
          </a:p>
          <a:p>
            <a:pPr algn="just">
              <a:defRPr/>
            </a:pPr>
            <a:r>
              <a:rPr lang="en-US" altLang="zh-CN" sz="2400" dirty="0">
                <a:latin typeface="Times New Roman" panose="02020603050405020304" pitchFamily="18" charset="0"/>
                <a:cs typeface="Times New Roman" panose="02020603050405020304" pitchFamily="18" charset="0"/>
              </a:rPr>
              <a:t>Ineligibility to apply for grants for years</a:t>
            </a:r>
          </a:p>
          <a:p>
            <a:pPr marL="0" indent="0" algn="just">
              <a:buFont typeface="Arial" panose="020B0604020202020204" pitchFamily="34" charset="0"/>
              <a:buNone/>
              <a:defRPr/>
            </a:pPr>
            <a:r>
              <a:rPr lang="en-US" altLang="zh-CN" sz="2400" dirty="0">
                <a:latin typeface="Times New Roman" panose="02020603050405020304" pitchFamily="18" charset="0"/>
                <a:cs typeface="Times New Roman" panose="02020603050405020304" pitchFamily="18" charset="0"/>
              </a:rPr>
              <a:t>…</a:t>
            </a:r>
            <a:endParaRPr lang="en-US" altLang="zh-CN" b="1" dirty="0">
              <a:solidFill>
                <a:schemeClr val="accent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defRPr/>
            </a:pPr>
            <a:r>
              <a:rPr lang="en-US" altLang="zh-CN" b="1" dirty="0">
                <a:solidFill>
                  <a:schemeClr val="accent2"/>
                </a:solidFill>
                <a:latin typeface="Times New Roman" panose="02020603050405020304" pitchFamily="18" charset="0"/>
                <a:cs typeface="Times New Roman" panose="02020603050405020304" pitchFamily="18" charset="0"/>
              </a:rPr>
              <a:t>The end of your research career!</a:t>
            </a:r>
          </a:p>
          <a:p>
            <a:pPr marL="0" indent="0" algn="just">
              <a:buFont typeface="Arial" panose="020B0604020202020204" pitchFamily="34" charset="0"/>
              <a:buNone/>
              <a:defRPr/>
            </a:pPr>
            <a:endParaRPr lang="en-US" altLang="zh-CN"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86E6C88-67DE-385F-B06F-245AE7136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2395575"/>
            <a:ext cx="4118594" cy="20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7E526B85-53F2-9949-E85E-4959DDA762C3}"/>
              </a:ext>
            </a:extLst>
          </p:cNvPr>
          <p:cNvSpPr/>
          <p:nvPr/>
        </p:nvSpPr>
        <p:spPr>
          <a:xfrm>
            <a:off x="1425576" y="436562"/>
            <a:ext cx="8709025" cy="11652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Consequences of misconducts</a:t>
            </a:r>
          </a:p>
        </p:txBody>
      </p:sp>
    </p:spTree>
    <p:extLst>
      <p:ext uri="{BB962C8B-B14F-4D97-AF65-F5344CB8AC3E}">
        <p14:creationId xmlns:p14="http://schemas.microsoft.com/office/powerpoint/2010/main" val="376888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7EB6E3-EE4B-58B9-D5EB-A7E9A5AB6865}"/>
              </a:ext>
            </a:extLst>
          </p:cNvPr>
          <p:cNvSpPr>
            <a:spLocks noGrp="1"/>
          </p:cNvSpPr>
          <p:nvPr>
            <p:ph idx="1"/>
          </p:nvPr>
        </p:nvSpPr>
        <p:spPr>
          <a:xfrm>
            <a:off x="838200" y="3821113"/>
            <a:ext cx="10515600" cy="2355850"/>
          </a:xfrm>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You published a paper in a Chinese journal last year. Now, you translate it into an English version and submit to an international journal. This is NOT a breach of academic integrity. (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Your dissertation requires at least 100 references. But you only used 90 references. You add 10 more references to your dissertation even though you did not read them. (          )</a:t>
            </a:r>
          </a:p>
        </p:txBody>
      </p:sp>
      <p:sp>
        <p:nvSpPr>
          <p:cNvPr id="4" name="矩形 3">
            <a:extLst>
              <a:ext uri="{FF2B5EF4-FFF2-40B4-BE49-F238E27FC236}">
                <a16:creationId xmlns:a16="http://schemas.microsoft.com/office/drawing/2014/main" id="{0241E518-E199-E7F9-4C20-CB51F57A9417}"/>
              </a:ext>
            </a:extLst>
          </p:cNvPr>
          <p:cNvSpPr/>
          <p:nvPr/>
        </p:nvSpPr>
        <p:spPr>
          <a:xfrm>
            <a:off x="1425576" y="436562"/>
            <a:ext cx="8709025" cy="11652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Academic Integrity Quiz</a:t>
            </a:r>
            <a:endPar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48B088F-AAF9-C044-E208-B1964D779F11}"/>
              </a:ext>
            </a:extLst>
          </p:cNvPr>
          <p:cNvSpPr txBox="1"/>
          <p:nvPr/>
        </p:nvSpPr>
        <p:spPr>
          <a:xfrm>
            <a:off x="1162051" y="1819275"/>
            <a:ext cx="9777412" cy="1643527"/>
          </a:xfrm>
          <a:prstGeom prst="rect">
            <a:avLst/>
          </a:prstGeom>
          <a:noFill/>
        </p:spPr>
        <p:txBody>
          <a:bodyPr wrap="square" rtlCol="0">
            <a:spAutoFit/>
          </a:bodyPr>
          <a:lstStyle/>
          <a:p>
            <a:pPr marR="0" lvl="0" algn="l" defTabSz="914400" rtl="0" eaLnBrk="0" fontAlgn="base" latinLnBrk="0" hangingPunct="0">
              <a:lnSpc>
                <a:spcPct val="90000"/>
              </a:lnSpc>
              <a:spcBef>
                <a:spcPts val="1000"/>
              </a:spcBef>
              <a:spcAft>
                <a:spcPct val="0"/>
              </a:spcAft>
              <a:buClrTx/>
              <a:buSzTx/>
              <a:tabLst/>
              <a:defRPr/>
            </a:pP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Below are a list of statements about research ethics. You are supposed to read each statement carefully and judge whether it is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true or false</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You may write a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“T” </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for true and an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 </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for false in the bracket following the statement. </a:t>
            </a:r>
          </a:p>
        </p:txBody>
      </p:sp>
    </p:spTree>
    <p:extLst>
      <p:ext uri="{BB962C8B-B14F-4D97-AF65-F5344CB8AC3E}">
        <p14:creationId xmlns:p14="http://schemas.microsoft.com/office/powerpoint/2010/main" val="94771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962CA-B548-8963-1861-2A0AEE32DD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A7C5D40-1AF1-73EF-B729-90B69DFB529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F28995A-7843-BDFE-0499-73EF306C5911}"/>
              </a:ext>
            </a:extLst>
          </p:cNvPr>
          <p:cNvSpPr>
            <a:spLocks noGrp="1"/>
          </p:cNvSpPr>
          <p:nvPr>
            <p:ph idx="1"/>
          </p:nvPr>
        </p:nvSpPr>
        <p:spPr>
          <a:xfrm>
            <a:off x="838200" y="1825624"/>
            <a:ext cx="10515600" cy="4765675"/>
          </a:xfrm>
        </p:spPr>
        <p:txBody>
          <a:bodyPr/>
          <a:lstStyle/>
          <a:p>
            <a:pPr marL="0" indent="0">
              <a:buNone/>
            </a:pP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Below are a list of statements about research ethics. You are supposed to read each statement carefully and judge whether it is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true or false</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You may write a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“T” </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for true and an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 </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for false in the bracket following the statement. </a:t>
            </a:r>
          </a:p>
          <a:p>
            <a:pPr marL="0" indent="0">
              <a:buNone/>
            </a:pPr>
            <a:endPar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You use the same method as your friend’s to do the experiments and your friend has published his paper, so you just copy the Method section in the his paper. This is NOT a breach of academic integrity. (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You intended to explore the doctoral students’ motivation of publication. To this end, you made a survey by questionnaire.  You collected 123 questionnaires. However, when you analyzed these questionnaires, you found three of them were undergraduate students, so you eliminated them. This is a breach of academic integrity. (         )</a:t>
            </a:r>
          </a:p>
        </p:txBody>
      </p:sp>
      <p:sp>
        <p:nvSpPr>
          <p:cNvPr id="4" name="矩形 3">
            <a:extLst>
              <a:ext uri="{FF2B5EF4-FFF2-40B4-BE49-F238E27FC236}">
                <a16:creationId xmlns:a16="http://schemas.microsoft.com/office/drawing/2014/main" id="{B2D0D129-3E81-DA95-0838-33661694A3AA}"/>
              </a:ext>
            </a:extLst>
          </p:cNvPr>
          <p:cNvSpPr/>
          <p:nvPr/>
        </p:nvSpPr>
        <p:spPr>
          <a:xfrm>
            <a:off x="1425576" y="436562"/>
            <a:ext cx="8709025" cy="11652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Academic Integrity Quiz</a:t>
            </a:r>
            <a:endPar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377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47A2C-FC26-38DB-31E4-7A6DE780EE9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77B229C-8C68-19AB-A64D-10E0AC00DEA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896F854-0B0B-24D7-DE74-588041EFA9B5}"/>
              </a:ext>
            </a:extLst>
          </p:cNvPr>
          <p:cNvSpPr>
            <a:spLocks noGrp="1"/>
          </p:cNvSpPr>
          <p:nvPr>
            <p:ph idx="1"/>
          </p:nvPr>
        </p:nvSpPr>
        <p:spPr>
          <a:xfrm>
            <a:off x="838200" y="1825624"/>
            <a:ext cx="10515600" cy="4765675"/>
          </a:xfrm>
        </p:spPr>
        <p:txBody>
          <a:bodyPr/>
          <a:lstStyle/>
          <a:p>
            <a:pPr marL="0" indent="0">
              <a:buNone/>
            </a:pP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Below are a list of statements about research ethics. You are supposed to read each statement carefully and judge whether it is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true or false</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You may write a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“T” </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for true and an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 </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for false in the bracket following the statement. </a:t>
            </a:r>
          </a:p>
          <a:p>
            <a:pPr marL="0" indent="0">
              <a:buNone/>
            </a:pPr>
            <a:endPar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You finished an experiment and the results were promising. However, you were too busy to write this paper. Therefore, you asked your classmates to write it and you gave them 1000 RMB. This is NOT a breach of academic integrity.  (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You finished your first draft of a paper, but there were some grammatical mistakes. Therefore, you invited your friend to polish your language. This is NOT a breach of academic integrity. (          )</a:t>
            </a:r>
          </a:p>
        </p:txBody>
      </p:sp>
      <p:sp>
        <p:nvSpPr>
          <p:cNvPr id="4" name="矩形 3">
            <a:extLst>
              <a:ext uri="{FF2B5EF4-FFF2-40B4-BE49-F238E27FC236}">
                <a16:creationId xmlns:a16="http://schemas.microsoft.com/office/drawing/2014/main" id="{5EA5DFB2-238C-3D33-E6F6-176C9856EA7F}"/>
              </a:ext>
            </a:extLst>
          </p:cNvPr>
          <p:cNvSpPr/>
          <p:nvPr/>
        </p:nvSpPr>
        <p:spPr>
          <a:xfrm>
            <a:off x="1425576" y="436562"/>
            <a:ext cx="8709025" cy="11652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Academic Integrity Quiz</a:t>
            </a:r>
            <a:endPar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441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C8534-2499-DCFC-3DD7-EB4C718476D8}"/>
            </a:ext>
          </a:extLst>
        </p:cNvPr>
        <p:cNvGrpSpPr/>
        <p:nvPr/>
      </p:nvGrpSpPr>
      <p:grpSpPr>
        <a:xfrm>
          <a:off x="0" y="0"/>
          <a:ext cx="0" cy="0"/>
          <a:chOff x="0" y="0"/>
          <a:chExt cx="0" cy="0"/>
        </a:xfrm>
      </p:grpSpPr>
      <p:grpSp>
        <p:nvGrpSpPr>
          <p:cNvPr id="65538" name="组合 2">
            <a:extLst>
              <a:ext uri="{FF2B5EF4-FFF2-40B4-BE49-F238E27FC236}">
                <a16:creationId xmlns:a16="http://schemas.microsoft.com/office/drawing/2014/main" id="{24423003-73D4-C21B-0245-8C394DC15F5D}"/>
              </a:ext>
            </a:extLst>
          </p:cNvPr>
          <p:cNvGrpSpPr>
            <a:grpSpLocks/>
          </p:cNvGrpSpPr>
          <p:nvPr/>
        </p:nvGrpSpPr>
        <p:grpSpPr bwMode="auto">
          <a:xfrm>
            <a:off x="463550" y="2368550"/>
            <a:ext cx="9564688" cy="1282700"/>
            <a:chOff x="2008414" y="2311091"/>
            <a:chExt cx="6477881" cy="1281736"/>
          </a:xfrm>
        </p:grpSpPr>
        <p:sp>
          <p:nvSpPr>
            <p:cNvPr id="49" name="任意多边形 48">
              <a:extLst>
                <a:ext uri="{FF2B5EF4-FFF2-40B4-BE49-F238E27FC236}">
                  <a16:creationId xmlns:a16="http://schemas.microsoft.com/office/drawing/2014/main" id="{C60EF1B7-6E7F-F664-CF71-653E73ADB7D0}"/>
                </a:ext>
              </a:extLst>
            </p:cNvPr>
            <p:cNvSpPr/>
            <p:nvPr/>
          </p:nvSpPr>
          <p:spPr>
            <a:xfrm>
              <a:off x="2034218" y="2311091"/>
              <a:ext cx="2359992" cy="1281736"/>
            </a:xfrm>
            <a:custGeom>
              <a:avLst/>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551" name="文本框 7">
              <a:extLst>
                <a:ext uri="{FF2B5EF4-FFF2-40B4-BE49-F238E27FC236}">
                  <a16:creationId xmlns:a16="http://schemas.microsoft.com/office/drawing/2014/main" id="{1AE5E332-AF32-D66E-EE8E-E10C535F232D}"/>
                </a:ext>
              </a:extLst>
            </p:cNvPr>
            <p:cNvSpPr txBox="1">
              <a:spLocks noChangeArrowheads="1"/>
            </p:cNvSpPr>
            <p:nvPr/>
          </p:nvSpPr>
          <p:spPr bwMode="auto">
            <a:xfrm>
              <a:off x="2008414" y="2596200"/>
              <a:ext cx="62012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srgbClr val="FFFFFF"/>
                  </a:solidFill>
                  <a:effectLst/>
                  <a:uLnTx/>
                  <a:uFillTx/>
                  <a:latin typeface="Aparajita" panose="02020603050405020304" pitchFamily="18" charset="0"/>
                  <a:ea typeface="微软雅黑 Light" panose="020B0502040204020203" pitchFamily="34" charset="-122"/>
                  <a:cs typeface="Aparajita" panose="02020603050405020304" pitchFamily="18" charset="0"/>
                </a:rPr>
                <a:t>PART 3</a:t>
              </a:r>
              <a:r>
                <a:rPr lang="en-US" altLang="zh-CN" sz="4800" b="1">
                  <a:solidFill>
                    <a:srgbClr val="FFFFFF"/>
                  </a:solidFill>
                  <a:latin typeface="Aparajita" panose="02020603050405020304" pitchFamily="18" charset="0"/>
                  <a:ea typeface="微软雅黑 Light" panose="020B0502040204020203" pitchFamily="34" charset="-122"/>
                  <a:cs typeface="Aparajita" panose="02020603050405020304" pitchFamily="18" charset="0"/>
                </a:rPr>
                <a:t>.</a:t>
              </a:r>
              <a:r>
                <a:rPr lang="en-US" altLang="zh-CN" sz="4800" b="1" dirty="0">
                  <a:solidFill>
                    <a:srgbClr val="FFFFFF"/>
                  </a:solidFill>
                  <a:latin typeface="Aparajita" panose="02020603050405020304" pitchFamily="18" charset="0"/>
                  <a:ea typeface="微软雅黑 Light" panose="020B0502040204020203" pitchFamily="34" charset="-122"/>
                  <a:cs typeface="Aparajita" panose="02020603050405020304" pitchFamily="18" charset="0"/>
                </a:rPr>
                <a:t>2</a:t>
              </a:r>
              <a:endParaRPr kumimoji="0" lang="zh-CN" altLang="en-US" sz="4800" b="1" i="0" u="none" strike="noStrike" kern="1200" cap="none" spc="0" normalizeH="0" baseline="0" noProof="0" dirty="0">
                <a:ln>
                  <a:noFill/>
                </a:ln>
                <a:solidFill>
                  <a:srgbClr val="FFFFFF"/>
                </a:solidFill>
                <a:effectLst/>
                <a:uLnTx/>
                <a:uFillTx/>
                <a:latin typeface="Aparajita" panose="02020603050405020304" pitchFamily="18" charset="0"/>
                <a:ea typeface="微软雅黑 Light" panose="020B0502040204020203" pitchFamily="34" charset="-122"/>
                <a:cs typeface="Aparajita" panose="02020603050405020304" pitchFamily="18" charset="0"/>
              </a:endParaRPr>
            </a:p>
          </p:txBody>
        </p:sp>
        <p:sp>
          <p:nvSpPr>
            <p:cNvPr id="65552" name="文本框 11">
              <a:extLst>
                <a:ext uri="{FF2B5EF4-FFF2-40B4-BE49-F238E27FC236}">
                  <a16:creationId xmlns:a16="http://schemas.microsoft.com/office/drawing/2014/main" id="{268B8F1C-B76D-0190-D747-6EE2EF8F9037}"/>
                </a:ext>
              </a:extLst>
            </p:cNvPr>
            <p:cNvSpPr txBox="1">
              <a:spLocks noChangeArrowheads="1"/>
            </p:cNvSpPr>
            <p:nvPr/>
          </p:nvSpPr>
          <p:spPr bwMode="auto">
            <a:xfrm>
              <a:off x="4528331" y="2564276"/>
              <a:ext cx="3957964" cy="92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5400" b="1" dirty="0">
                  <a:solidFill>
                    <a:srgbClr val="2190C3"/>
                  </a:solidFill>
                  <a:latin typeface="Aparajita" panose="02020603050405020304" pitchFamily="18" charset="0"/>
                  <a:ea typeface="微软雅黑 Light" panose="020B0502040204020203" pitchFamily="34" charset="-122"/>
                  <a:cs typeface="Aparajita" panose="02020603050405020304" pitchFamily="18" charset="0"/>
                </a:rPr>
                <a:t>Methodology</a:t>
              </a:r>
              <a:endParaRPr kumimoji="0" lang="en-GB" altLang="zh-CN" sz="5400" b="1" i="0" u="none" strike="noStrike" kern="1200" cap="none" spc="0" normalizeH="0" baseline="0" noProof="0" dirty="0">
                <a:ln>
                  <a:noFill/>
                </a:ln>
                <a:solidFill>
                  <a:srgbClr val="2190C3"/>
                </a:solidFill>
                <a:effectLst/>
                <a:uLnTx/>
                <a:uFillTx/>
                <a:latin typeface="Aparajita" panose="02020603050405020304" pitchFamily="18" charset="0"/>
                <a:ea typeface="微软雅黑 Light" panose="020B0502040204020203" pitchFamily="34" charset="-122"/>
                <a:cs typeface="Aparajita" panose="02020603050405020304" pitchFamily="18" charset="0"/>
              </a:endParaRPr>
            </a:p>
          </p:txBody>
        </p:sp>
      </p:grpSp>
      <p:grpSp>
        <p:nvGrpSpPr>
          <p:cNvPr id="65539" name="组合 30">
            <a:extLst>
              <a:ext uri="{FF2B5EF4-FFF2-40B4-BE49-F238E27FC236}">
                <a16:creationId xmlns:a16="http://schemas.microsoft.com/office/drawing/2014/main" id="{920F283F-66EA-A643-0EAD-6F1573F1DFEF}"/>
              </a:ext>
            </a:extLst>
          </p:cNvPr>
          <p:cNvGrpSpPr>
            <a:grpSpLocks/>
          </p:cNvGrpSpPr>
          <p:nvPr/>
        </p:nvGrpSpPr>
        <p:grpSpPr bwMode="auto">
          <a:xfrm>
            <a:off x="-2684463" y="5157788"/>
            <a:ext cx="4568826" cy="2959100"/>
            <a:chOff x="-4203378" y="2664492"/>
            <a:chExt cx="10599474" cy="6862469"/>
          </a:xfrm>
        </p:grpSpPr>
        <p:sp>
          <p:nvSpPr>
            <p:cNvPr id="32" name="任意多边形 31">
              <a:extLst>
                <a:ext uri="{FF2B5EF4-FFF2-40B4-BE49-F238E27FC236}">
                  <a16:creationId xmlns:a16="http://schemas.microsoft.com/office/drawing/2014/main" id="{5CB2C62B-E4E3-C6FF-6D88-4B37BF582F89}"/>
                </a:ext>
              </a:extLst>
            </p:cNvPr>
            <p:cNvSpPr/>
            <p:nvPr/>
          </p:nvSpPr>
          <p:spPr>
            <a:xfrm rot="19642042">
              <a:off x="-2004668" y="4254935"/>
              <a:ext cx="4305346" cy="717907"/>
            </a:xfrm>
            <a:custGeom>
              <a:avLst/>
              <a:gdLst>
                <a:gd name="connsiteX0" fmla="*/ 4304910 w 4304910"/>
                <a:gd name="connsiteY0" fmla="*/ 358230 h 716460"/>
                <a:gd name="connsiteX1" fmla="*/ 4247200 w 4304910"/>
                <a:gd name="connsiteY1" fmla="*/ 378875 h 716460"/>
                <a:gd name="connsiteX2" fmla="*/ 2152454 w 4304910"/>
                <a:gd name="connsiteY2" fmla="*/ 716460 h 716460"/>
                <a:gd name="connsiteX3" fmla="*/ 57712 w 4304910"/>
                <a:gd name="connsiteY3" fmla="*/ 378875 h 716460"/>
                <a:gd name="connsiteX4" fmla="*/ 0 w 4304910"/>
                <a:gd name="connsiteY4" fmla="*/ 358229 h 716460"/>
                <a:gd name="connsiteX5" fmla="*/ 57710 w 4304910"/>
                <a:gd name="connsiteY5" fmla="*/ 337583 h 716460"/>
                <a:gd name="connsiteX6" fmla="*/ 2152452 w 4304910"/>
                <a:gd name="connsiteY6" fmla="*/ 0 h 716460"/>
                <a:gd name="connsiteX7" fmla="*/ 4247198 w 4304910"/>
                <a:gd name="connsiteY7" fmla="*/ 337584 h 716460"/>
                <a:gd name="connsiteX8" fmla="*/ 4304910 w 4304910"/>
                <a:gd name="connsiteY8" fmla="*/ 358230 h 71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10" h="716460">
                  <a:moveTo>
                    <a:pt x="4304910" y="358230"/>
                  </a:moveTo>
                  <a:lnTo>
                    <a:pt x="4247200" y="378875"/>
                  </a:lnTo>
                  <a:cubicBezTo>
                    <a:pt x="3602149" y="596382"/>
                    <a:pt x="2894593" y="716459"/>
                    <a:pt x="2152454" y="716460"/>
                  </a:cubicBezTo>
                  <a:cubicBezTo>
                    <a:pt x="1410318" y="716460"/>
                    <a:pt x="702762" y="596382"/>
                    <a:pt x="57712" y="378875"/>
                  </a:cubicBezTo>
                  <a:lnTo>
                    <a:pt x="0" y="358229"/>
                  </a:lnTo>
                  <a:lnTo>
                    <a:pt x="57710" y="337583"/>
                  </a:lnTo>
                  <a:cubicBezTo>
                    <a:pt x="702760" y="120077"/>
                    <a:pt x="1410316" y="0"/>
                    <a:pt x="2152452" y="0"/>
                  </a:cubicBezTo>
                  <a:cubicBezTo>
                    <a:pt x="2894590" y="0"/>
                    <a:pt x="3602147" y="120077"/>
                    <a:pt x="4247198" y="337584"/>
                  </a:cubicBezTo>
                  <a:lnTo>
                    <a:pt x="4304910" y="358230"/>
                  </a:lnTo>
                  <a:close/>
                </a:path>
              </a:pathLst>
            </a:custGeom>
            <a:solidFill>
              <a:srgbClr val="0949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任意多边形 39">
              <a:extLst>
                <a:ext uri="{FF2B5EF4-FFF2-40B4-BE49-F238E27FC236}">
                  <a16:creationId xmlns:a16="http://schemas.microsoft.com/office/drawing/2014/main" id="{7DA04341-30D1-2B21-DABD-3D901D44B0FB}"/>
                </a:ext>
              </a:extLst>
            </p:cNvPr>
            <p:cNvSpPr/>
            <p:nvPr/>
          </p:nvSpPr>
          <p:spPr>
            <a:xfrm rot="19642042">
              <a:off x="-1054472" y="5738612"/>
              <a:ext cx="4301662" cy="714227"/>
            </a:xfrm>
            <a:custGeom>
              <a:avLst/>
              <a:gdLst>
                <a:gd name="connsiteX0" fmla="*/ 4304909 w 4304909"/>
                <a:gd name="connsiteY0" fmla="*/ 358230 h 716460"/>
                <a:gd name="connsiteX1" fmla="*/ 4247200 w 4304909"/>
                <a:gd name="connsiteY1" fmla="*/ 378875 h 716460"/>
                <a:gd name="connsiteX2" fmla="*/ 2152454 w 4304909"/>
                <a:gd name="connsiteY2" fmla="*/ 716460 h 716460"/>
                <a:gd name="connsiteX3" fmla="*/ 57711 w 4304909"/>
                <a:gd name="connsiteY3" fmla="*/ 378876 h 716460"/>
                <a:gd name="connsiteX4" fmla="*/ 0 w 4304909"/>
                <a:gd name="connsiteY4" fmla="*/ 358230 h 716460"/>
                <a:gd name="connsiteX5" fmla="*/ 57712 w 4304909"/>
                <a:gd name="connsiteY5" fmla="*/ 337584 h 716460"/>
                <a:gd name="connsiteX6" fmla="*/ 2152454 w 4304909"/>
                <a:gd name="connsiteY6" fmla="*/ 1 h 716460"/>
                <a:gd name="connsiteX7" fmla="*/ 4247200 w 4304909"/>
                <a:gd name="connsiteY7" fmla="*/ 337585 h 716460"/>
                <a:gd name="connsiteX8" fmla="*/ 4304909 w 4304909"/>
                <a:gd name="connsiteY8" fmla="*/ 358230 h 71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09" h="716460">
                  <a:moveTo>
                    <a:pt x="4304909" y="358230"/>
                  </a:moveTo>
                  <a:lnTo>
                    <a:pt x="4247200" y="378875"/>
                  </a:lnTo>
                  <a:cubicBezTo>
                    <a:pt x="3602149" y="596382"/>
                    <a:pt x="2894592" y="716460"/>
                    <a:pt x="2152454" y="716460"/>
                  </a:cubicBezTo>
                  <a:cubicBezTo>
                    <a:pt x="1410317" y="716460"/>
                    <a:pt x="702762" y="596382"/>
                    <a:pt x="57711" y="378876"/>
                  </a:cubicBezTo>
                  <a:lnTo>
                    <a:pt x="0" y="358230"/>
                  </a:lnTo>
                  <a:lnTo>
                    <a:pt x="57712" y="337584"/>
                  </a:lnTo>
                  <a:cubicBezTo>
                    <a:pt x="702762" y="120078"/>
                    <a:pt x="1410318" y="0"/>
                    <a:pt x="2152454" y="1"/>
                  </a:cubicBezTo>
                  <a:cubicBezTo>
                    <a:pt x="2894592" y="0"/>
                    <a:pt x="3602149" y="120078"/>
                    <a:pt x="4247200" y="337585"/>
                  </a:cubicBezTo>
                  <a:lnTo>
                    <a:pt x="4304909" y="358230"/>
                  </a:lnTo>
                  <a:close/>
                </a:path>
              </a:pathLst>
            </a:custGeom>
            <a:solidFill>
              <a:srgbClr val="668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任意多边形 40">
              <a:extLst>
                <a:ext uri="{FF2B5EF4-FFF2-40B4-BE49-F238E27FC236}">
                  <a16:creationId xmlns:a16="http://schemas.microsoft.com/office/drawing/2014/main" id="{C88DC038-DB54-9075-ADCA-0332417295B7}"/>
                </a:ext>
              </a:extLst>
            </p:cNvPr>
            <p:cNvSpPr/>
            <p:nvPr/>
          </p:nvSpPr>
          <p:spPr>
            <a:xfrm rot="19642042">
              <a:off x="-107960" y="7218608"/>
              <a:ext cx="4305346" cy="717910"/>
            </a:xfrm>
            <a:custGeom>
              <a:avLst/>
              <a:gdLst>
                <a:gd name="connsiteX0" fmla="*/ 4304907 w 4304907"/>
                <a:gd name="connsiteY0" fmla="*/ 358230 h 716460"/>
                <a:gd name="connsiteX1" fmla="*/ 4247198 w 4304907"/>
                <a:gd name="connsiteY1" fmla="*/ 378875 h 716460"/>
                <a:gd name="connsiteX2" fmla="*/ 2152452 w 4304907"/>
                <a:gd name="connsiteY2" fmla="*/ 716460 h 716460"/>
                <a:gd name="connsiteX3" fmla="*/ 57710 w 4304907"/>
                <a:gd name="connsiteY3" fmla="*/ 378875 h 716460"/>
                <a:gd name="connsiteX4" fmla="*/ 0 w 4304907"/>
                <a:gd name="connsiteY4" fmla="*/ 358229 h 716460"/>
                <a:gd name="connsiteX5" fmla="*/ 57709 w 4304907"/>
                <a:gd name="connsiteY5" fmla="*/ 337584 h 716460"/>
                <a:gd name="connsiteX6" fmla="*/ 2152451 w 4304907"/>
                <a:gd name="connsiteY6" fmla="*/ 1 h 716460"/>
                <a:gd name="connsiteX7" fmla="*/ 4247197 w 4304907"/>
                <a:gd name="connsiteY7" fmla="*/ 337585 h 716460"/>
                <a:gd name="connsiteX8" fmla="*/ 4304907 w 4304907"/>
                <a:gd name="connsiteY8" fmla="*/ 358230 h 71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07" h="716460">
                  <a:moveTo>
                    <a:pt x="4304907" y="358230"/>
                  </a:moveTo>
                  <a:lnTo>
                    <a:pt x="4247198" y="378875"/>
                  </a:lnTo>
                  <a:cubicBezTo>
                    <a:pt x="3602148" y="596382"/>
                    <a:pt x="2894590" y="716459"/>
                    <a:pt x="2152452" y="716460"/>
                  </a:cubicBezTo>
                  <a:cubicBezTo>
                    <a:pt x="1410316" y="716459"/>
                    <a:pt x="702760" y="596382"/>
                    <a:pt x="57710" y="378875"/>
                  </a:cubicBezTo>
                  <a:lnTo>
                    <a:pt x="0" y="358229"/>
                  </a:lnTo>
                  <a:lnTo>
                    <a:pt x="57709" y="337584"/>
                  </a:lnTo>
                  <a:cubicBezTo>
                    <a:pt x="702759" y="120078"/>
                    <a:pt x="1410315" y="0"/>
                    <a:pt x="2152451" y="1"/>
                  </a:cubicBezTo>
                  <a:cubicBezTo>
                    <a:pt x="2894589" y="0"/>
                    <a:pt x="3602146" y="120078"/>
                    <a:pt x="4247197" y="337585"/>
                  </a:cubicBezTo>
                  <a:lnTo>
                    <a:pt x="4304907" y="358230"/>
                  </a:lnTo>
                  <a:close/>
                </a:path>
              </a:pathLst>
            </a:custGeom>
            <a:solidFill>
              <a:srgbClr val="C55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任意多边形 41">
              <a:extLst>
                <a:ext uri="{FF2B5EF4-FFF2-40B4-BE49-F238E27FC236}">
                  <a16:creationId xmlns:a16="http://schemas.microsoft.com/office/drawing/2014/main" id="{BBA9BE47-92CE-DFEE-AE0D-F26DBE90B18B}"/>
                </a:ext>
              </a:extLst>
            </p:cNvPr>
            <p:cNvSpPr/>
            <p:nvPr/>
          </p:nvSpPr>
          <p:spPr>
            <a:xfrm rot="19642042">
              <a:off x="-4203378" y="2664492"/>
              <a:ext cx="7561056" cy="2116909"/>
            </a:xfrm>
            <a:custGeom>
              <a:avLst/>
              <a:gdLst>
                <a:gd name="connsiteX0" fmla="*/ 7073671 w 7560880"/>
                <a:gd name="connsiteY0" fmla="*/ 895793 h 2117104"/>
                <a:gd name="connsiteX1" fmla="*/ 7253728 w 7560880"/>
                <a:gd name="connsiteY1" fmla="*/ 1011260 h 2117104"/>
                <a:gd name="connsiteX2" fmla="*/ 7560880 w 7560880"/>
                <a:gd name="connsiteY2" fmla="*/ 1237666 h 2117104"/>
                <a:gd name="connsiteX3" fmla="*/ 7253728 w 7560880"/>
                <a:gd name="connsiteY3" fmla="*/ 1464074 h 2117104"/>
                <a:gd name="connsiteX4" fmla="*/ 6087848 w 7560880"/>
                <a:gd name="connsiteY4" fmla="*/ 2061670 h 2117104"/>
                <a:gd name="connsiteX5" fmla="*/ 5932894 w 7560880"/>
                <a:gd name="connsiteY5" fmla="*/ 2117104 h 2117104"/>
                <a:gd name="connsiteX6" fmla="*/ 5875182 w 7560880"/>
                <a:gd name="connsiteY6" fmla="*/ 2096458 h 2117104"/>
                <a:gd name="connsiteX7" fmla="*/ 3780436 w 7560880"/>
                <a:gd name="connsiteY7" fmla="*/ 1758874 h 2117104"/>
                <a:gd name="connsiteX8" fmla="*/ 1685694 w 7560880"/>
                <a:gd name="connsiteY8" fmla="*/ 2096457 h 2117104"/>
                <a:gd name="connsiteX9" fmla="*/ 1627984 w 7560880"/>
                <a:gd name="connsiteY9" fmla="*/ 2117103 h 2117104"/>
                <a:gd name="connsiteX10" fmla="*/ 1473032 w 7560880"/>
                <a:gd name="connsiteY10" fmla="*/ 2061670 h 2117104"/>
                <a:gd name="connsiteX11" fmla="*/ 307152 w 7560880"/>
                <a:gd name="connsiteY11" fmla="*/ 1464074 h 2117104"/>
                <a:gd name="connsiteX12" fmla="*/ 0 w 7560880"/>
                <a:gd name="connsiteY12" fmla="*/ 1237667 h 2117104"/>
                <a:gd name="connsiteX13" fmla="*/ 307152 w 7560880"/>
                <a:gd name="connsiteY13" fmla="*/ 1011259 h 2117104"/>
                <a:gd name="connsiteX14" fmla="*/ 3780438 w 7560880"/>
                <a:gd name="connsiteY14" fmla="*/ 0 h 2117104"/>
                <a:gd name="connsiteX15" fmla="*/ 7073671 w 7560880"/>
                <a:gd name="connsiteY15" fmla="*/ 895793 h 211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60880" h="2117104">
                  <a:moveTo>
                    <a:pt x="7073671" y="895793"/>
                  </a:moveTo>
                  <a:cubicBezTo>
                    <a:pt x="7134705" y="933276"/>
                    <a:pt x="7194737" y="971775"/>
                    <a:pt x="7253728" y="1011260"/>
                  </a:cubicBezTo>
                  <a:lnTo>
                    <a:pt x="7560880" y="1237666"/>
                  </a:lnTo>
                  <a:lnTo>
                    <a:pt x="7253728" y="1464074"/>
                  </a:lnTo>
                  <a:cubicBezTo>
                    <a:pt x="6899777" y="1700982"/>
                    <a:pt x="6508392" y="1902417"/>
                    <a:pt x="6087848" y="2061670"/>
                  </a:cubicBezTo>
                  <a:lnTo>
                    <a:pt x="5932894" y="2117104"/>
                  </a:lnTo>
                  <a:lnTo>
                    <a:pt x="5875182" y="2096458"/>
                  </a:lnTo>
                  <a:cubicBezTo>
                    <a:pt x="5230131" y="1878951"/>
                    <a:pt x="4522574" y="1758874"/>
                    <a:pt x="3780436" y="1758874"/>
                  </a:cubicBezTo>
                  <a:cubicBezTo>
                    <a:pt x="3038300" y="1758874"/>
                    <a:pt x="2330744" y="1878951"/>
                    <a:pt x="1685694" y="2096457"/>
                  </a:cubicBezTo>
                  <a:lnTo>
                    <a:pt x="1627984" y="2117103"/>
                  </a:lnTo>
                  <a:lnTo>
                    <a:pt x="1473032" y="2061670"/>
                  </a:lnTo>
                  <a:cubicBezTo>
                    <a:pt x="1052488" y="1902418"/>
                    <a:pt x="661103" y="1700982"/>
                    <a:pt x="307152" y="1464074"/>
                  </a:cubicBezTo>
                  <a:lnTo>
                    <a:pt x="0" y="1237667"/>
                  </a:lnTo>
                  <a:lnTo>
                    <a:pt x="307152" y="1011259"/>
                  </a:lnTo>
                  <a:cubicBezTo>
                    <a:pt x="1251022" y="379504"/>
                    <a:pt x="2461085" y="0"/>
                    <a:pt x="3780438" y="0"/>
                  </a:cubicBezTo>
                  <a:cubicBezTo>
                    <a:pt x="5017335" y="0"/>
                    <a:pt x="6158173" y="333549"/>
                    <a:pt x="7073671" y="895793"/>
                  </a:cubicBez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任意多边形 42">
              <a:extLst>
                <a:ext uri="{FF2B5EF4-FFF2-40B4-BE49-F238E27FC236}">
                  <a16:creationId xmlns:a16="http://schemas.microsoft.com/office/drawing/2014/main" id="{D3E9CD43-9E5F-5DF3-B16F-5D08540C2C2F}"/>
                </a:ext>
              </a:extLst>
            </p:cNvPr>
            <p:cNvSpPr/>
            <p:nvPr/>
          </p:nvSpPr>
          <p:spPr>
            <a:xfrm rot="19642042">
              <a:off x="-3157426" y="4475830"/>
              <a:ext cx="7561056" cy="1759796"/>
            </a:xfrm>
            <a:custGeom>
              <a:avLst/>
              <a:gdLst>
                <a:gd name="connsiteX0" fmla="*/ 7073672 w 7560881"/>
                <a:gd name="connsiteY0" fmla="*/ 537564 h 1758874"/>
                <a:gd name="connsiteX1" fmla="*/ 7253729 w 7560881"/>
                <a:gd name="connsiteY1" fmla="*/ 653031 h 1758874"/>
                <a:gd name="connsiteX2" fmla="*/ 7560881 w 7560881"/>
                <a:gd name="connsiteY2" fmla="*/ 879437 h 1758874"/>
                <a:gd name="connsiteX3" fmla="*/ 7253729 w 7560881"/>
                <a:gd name="connsiteY3" fmla="*/ 1105844 h 1758874"/>
                <a:gd name="connsiteX4" fmla="*/ 6087848 w 7560881"/>
                <a:gd name="connsiteY4" fmla="*/ 1703440 h 1758874"/>
                <a:gd name="connsiteX5" fmla="*/ 5932894 w 7560881"/>
                <a:gd name="connsiteY5" fmla="*/ 1758874 h 1758874"/>
                <a:gd name="connsiteX6" fmla="*/ 5875185 w 7560881"/>
                <a:gd name="connsiteY6" fmla="*/ 1738229 h 1758874"/>
                <a:gd name="connsiteX7" fmla="*/ 3780439 w 7560881"/>
                <a:gd name="connsiteY7" fmla="*/ 1400645 h 1758874"/>
                <a:gd name="connsiteX8" fmla="*/ 1685697 w 7560881"/>
                <a:gd name="connsiteY8" fmla="*/ 1738228 h 1758874"/>
                <a:gd name="connsiteX9" fmla="*/ 1627985 w 7560881"/>
                <a:gd name="connsiteY9" fmla="*/ 1758874 h 1758874"/>
                <a:gd name="connsiteX10" fmla="*/ 1473032 w 7560881"/>
                <a:gd name="connsiteY10" fmla="*/ 1703440 h 1758874"/>
                <a:gd name="connsiteX11" fmla="*/ 307152 w 7560881"/>
                <a:gd name="connsiteY11" fmla="*/ 1105845 h 1758874"/>
                <a:gd name="connsiteX12" fmla="*/ 0 w 7560881"/>
                <a:gd name="connsiteY12" fmla="*/ 879437 h 1758874"/>
                <a:gd name="connsiteX13" fmla="*/ 307152 w 7560881"/>
                <a:gd name="connsiteY13" fmla="*/ 653030 h 1758874"/>
                <a:gd name="connsiteX14" fmla="*/ 1473033 w 7560881"/>
                <a:gd name="connsiteY14" fmla="*/ 55434 h 1758874"/>
                <a:gd name="connsiteX15" fmla="*/ 1627986 w 7560881"/>
                <a:gd name="connsiteY15" fmla="*/ 0 h 1758874"/>
                <a:gd name="connsiteX16" fmla="*/ 1685698 w 7560881"/>
                <a:gd name="connsiteY16" fmla="*/ 20646 h 1758874"/>
                <a:gd name="connsiteX17" fmla="*/ 3780440 w 7560881"/>
                <a:gd name="connsiteY17" fmla="*/ 358231 h 1758874"/>
                <a:gd name="connsiteX18" fmla="*/ 5875186 w 7560881"/>
                <a:gd name="connsiteY18" fmla="*/ 20646 h 1758874"/>
                <a:gd name="connsiteX19" fmla="*/ 5932896 w 7560881"/>
                <a:gd name="connsiteY19" fmla="*/ 1 h 1758874"/>
                <a:gd name="connsiteX20" fmla="*/ 6087848 w 7560881"/>
                <a:gd name="connsiteY20" fmla="*/ 55435 h 1758874"/>
                <a:gd name="connsiteX21" fmla="*/ 7073672 w 7560881"/>
                <a:gd name="connsiteY21" fmla="*/ 537564 h 175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60881" h="1758874">
                  <a:moveTo>
                    <a:pt x="7073672" y="537564"/>
                  </a:moveTo>
                  <a:cubicBezTo>
                    <a:pt x="7134705" y="575047"/>
                    <a:pt x="7194737" y="613546"/>
                    <a:pt x="7253729" y="653031"/>
                  </a:cubicBezTo>
                  <a:lnTo>
                    <a:pt x="7560881" y="879437"/>
                  </a:lnTo>
                  <a:lnTo>
                    <a:pt x="7253729" y="1105844"/>
                  </a:lnTo>
                  <a:cubicBezTo>
                    <a:pt x="6899777" y="1342752"/>
                    <a:pt x="6508393" y="1544188"/>
                    <a:pt x="6087848" y="1703440"/>
                  </a:cubicBezTo>
                  <a:lnTo>
                    <a:pt x="5932894" y="1758874"/>
                  </a:lnTo>
                  <a:lnTo>
                    <a:pt x="5875185" y="1738229"/>
                  </a:lnTo>
                  <a:cubicBezTo>
                    <a:pt x="5230134" y="1520722"/>
                    <a:pt x="4522577" y="1400644"/>
                    <a:pt x="3780439" y="1400645"/>
                  </a:cubicBezTo>
                  <a:cubicBezTo>
                    <a:pt x="3038303" y="1400644"/>
                    <a:pt x="2330747" y="1520722"/>
                    <a:pt x="1685697" y="1738228"/>
                  </a:cubicBezTo>
                  <a:lnTo>
                    <a:pt x="1627985" y="1758874"/>
                  </a:lnTo>
                  <a:lnTo>
                    <a:pt x="1473032" y="1703440"/>
                  </a:lnTo>
                  <a:cubicBezTo>
                    <a:pt x="1052488" y="1544188"/>
                    <a:pt x="661104" y="1342753"/>
                    <a:pt x="307152" y="1105845"/>
                  </a:cubicBezTo>
                  <a:lnTo>
                    <a:pt x="0" y="879437"/>
                  </a:lnTo>
                  <a:lnTo>
                    <a:pt x="307152" y="653030"/>
                  </a:lnTo>
                  <a:cubicBezTo>
                    <a:pt x="661104" y="416122"/>
                    <a:pt x="1052488" y="214686"/>
                    <a:pt x="1473033" y="55434"/>
                  </a:cubicBezTo>
                  <a:lnTo>
                    <a:pt x="1627986" y="0"/>
                  </a:lnTo>
                  <a:lnTo>
                    <a:pt x="1685698" y="20646"/>
                  </a:lnTo>
                  <a:cubicBezTo>
                    <a:pt x="2330748" y="238153"/>
                    <a:pt x="3038304" y="358231"/>
                    <a:pt x="3780440" y="358231"/>
                  </a:cubicBezTo>
                  <a:cubicBezTo>
                    <a:pt x="4522579" y="358230"/>
                    <a:pt x="5230135" y="238153"/>
                    <a:pt x="5875186" y="20646"/>
                  </a:cubicBezTo>
                  <a:lnTo>
                    <a:pt x="5932896" y="1"/>
                  </a:lnTo>
                  <a:lnTo>
                    <a:pt x="6087848" y="55435"/>
                  </a:lnTo>
                  <a:cubicBezTo>
                    <a:pt x="6438302" y="188145"/>
                    <a:pt x="6768506" y="350149"/>
                    <a:pt x="7073672" y="537564"/>
                  </a:cubicBezTo>
                  <a:close/>
                </a:path>
              </a:pathLst>
            </a:custGeom>
            <a:solidFill>
              <a:srgbClr val="68B3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任意多边形 43">
              <a:extLst>
                <a:ext uri="{FF2B5EF4-FFF2-40B4-BE49-F238E27FC236}">
                  <a16:creationId xmlns:a16="http://schemas.microsoft.com/office/drawing/2014/main" id="{B0625409-E98B-D6E5-6499-8B7B8EB9B257}"/>
                </a:ext>
              </a:extLst>
            </p:cNvPr>
            <p:cNvSpPr/>
            <p:nvPr/>
          </p:nvSpPr>
          <p:spPr>
            <a:xfrm rot="19642042">
              <a:off x="-2210912" y="5955826"/>
              <a:ext cx="7561056" cy="1759796"/>
            </a:xfrm>
            <a:custGeom>
              <a:avLst/>
              <a:gdLst>
                <a:gd name="connsiteX0" fmla="*/ 7073671 w 7560880"/>
                <a:gd name="connsiteY0" fmla="*/ 537563 h 1758874"/>
                <a:gd name="connsiteX1" fmla="*/ 7253728 w 7560880"/>
                <a:gd name="connsiteY1" fmla="*/ 653030 h 1758874"/>
                <a:gd name="connsiteX2" fmla="*/ 7560880 w 7560880"/>
                <a:gd name="connsiteY2" fmla="*/ 879436 h 1758874"/>
                <a:gd name="connsiteX3" fmla="*/ 7253728 w 7560880"/>
                <a:gd name="connsiteY3" fmla="*/ 1105844 h 1758874"/>
                <a:gd name="connsiteX4" fmla="*/ 6087848 w 7560880"/>
                <a:gd name="connsiteY4" fmla="*/ 1703440 h 1758874"/>
                <a:gd name="connsiteX5" fmla="*/ 5932893 w 7560880"/>
                <a:gd name="connsiteY5" fmla="*/ 1758874 h 1758874"/>
                <a:gd name="connsiteX6" fmla="*/ 5875183 w 7560880"/>
                <a:gd name="connsiteY6" fmla="*/ 1738229 h 1758874"/>
                <a:gd name="connsiteX7" fmla="*/ 3780437 w 7560880"/>
                <a:gd name="connsiteY7" fmla="*/ 1400645 h 1758874"/>
                <a:gd name="connsiteX8" fmla="*/ 1685695 w 7560880"/>
                <a:gd name="connsiteY8" fmla="*/ 1738228 h 1758874"/>
                <a:gd name="connsiteX9" fmla="*/ 1627986 w 7560880"/>
                <a:gd name="connsiteY9" fmla="*/ 1758873 h 1758874"/>
                <a:gd name="connsiteX10" fmla="*/ 1473032 w 7560880"/>
                <a:gd name="connsiteY10" fmla="*/ 1703439 h 1758874"/>
                <a:gd name="connsiteX11" fmla="*/ 307153 w 7560880"/>
                <a:gd name="connsiteY11" fmla="*/ 1105844 h 1758874"/>
                <a:gd name="connsiteX12" fmla="*/ 0 w 7560880"/>
                <a:gd name="connsiteY12" fmla="*/ 879437 h 1758874"/>
                <a:gd name="connsiteX13" fmla="*/ 307153 w 7560880"/>
                <a:gd name="connsiteY13" fmla="*/ 653030 h 1758874"/>
                <a:gd name="connsiteX14" fmla="*/ 1473032 w 7560880"/>
                <a:gd name="connsiteY14" fmla="*/ 55434 h 1758874"/>
                <a:gd name="connsiteX15" fmla="*/ 1627984 w 7560880"/>
                <a:gd name="connsiteY15" fmla="*/ 0 h 1758874"/>
                <a:gd name="connsiteX16" fmla="*/ 1685695 w 7560880"/>
                <a:gd name="connsiteY16" fmla="*/ 20646 h 1758874"/>
                <a:gd name="connsiteX17" fmla="*/ 3780438 w 7560880"/>
                <a:gd name="connsiteY17" fmla="*/ 358230 h 1758874"/>
                <a:gd name="connsiteX18" fmla="*/ 5875184 w 7560880"/>
                <a:gd name="connsiteY18" fmla="*/ 20645 h 1758874"/>
                <a:gd name="connsiteX19" fmla="*/ 5932893 w 7560880"/>
                <a:gd name="connsiteY19" fmla="*/ 0 h 1758874"/>
                <a:gd name="connsiteX20" fmla="*/ 6087848 w 7560880"/>
                <a:gd name="connsiteY20" fmla="*/ 55434 h 1758874"/>
                <a:gd name="connsiteX21" fmla="*/ 7073671 w 7560880"/>
                <a:gd name="connsiteY21" fmla="*/ 537563 h 175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60880" h="1758874">
                  <a:moveTo>
                    <a:pt x="7073671" y="537563"/>
                  </a:moveTo>
                  <a:cubicBezTo>
                    <a:pt x="7134705" y="575046"/>
                    <a:pt x="7194736" y="613546"/>
                    <a:pt x="7253728" y="653030"/>
                  </a:cubicBezTo>
                  <a:lnTo>
                    <a:pt x="7560880" y="879436"/>
                  </a:lnTo>
                  <a:lnTo>
                    <a:pt x="7253728" y="1105844"/>
                  </a:lnTo>
                  <a:cubicBezTo>
                    <a:pt x="6899777" y="1342752"/>
                    <a:pt x="6508392" y="1544188"/>
                    <a:pt x="6087848" y="1703440"/>
                  </a:cubicBezTo>
                  <a:lnTo>
                    <a:pt x="5932893" y="1758874"/>
                  </a:lnTo>
                  <a:lnTo>
                    <a:pt x="5875183" y="1738229"/>
                  </a:lnTo>
                  <a:cubicBezTo>
                    <a:pt x="5230132" y="1520722"/>
                    <a:pt x="4522575" y="1400644"/>
                    <a:pt x="3780437" y="1400645"/>
                  </a:cubicBezTo>
                  <a:cubicBezTo>
                    <a:pt x="3038301" y="1400644"/>
                    <a:pt x="2330745" y="1520722"/>
                    <a:pt x="1685695" y="1738228"/>
                  </a:cubicBezTo>
                  <a:lnTo>
                    <a:pt x="1627986" y="1758873"/>
                  </a:lnTo>
                  <a:lnTo>
                    <a:pt x="1473032" y="1703439"/>
                  </a:lnTo>
                  <a:cubicBezTo>
                    <a:pt x="1052489" y="1544187"/>
                    <a:pt x="661104" y="1342752"/>
                    <a:pt x="307153" y="1105844"/>
                  </a:cubicBezTo>
                  <a:lnTo>
                    <a:pt x="0" y="879437"/>
                  </a:lnTo>
                  <a:lnTo>
                    <a:pt x="307153" y="653030"/>
                  </a:lnTo>
                  <a:cubicBezTo>
                    <a:pt x="661104" y="416122"/>
                    <a:pt x="1052488" y="214686"/>
                    <a:pt x="1473032" y="55434"/>
                  </a:cubicBezTo>
                  <a:lnTo>
                    <a:pt x="1627984" y="0"/>
                  </a:lnTo>
                  <a:lnTo>
                    <a:pt x="1685695" y="20646"/>
                  </a:lnTo>
                  <a:cubicBezTo>
                    <a:pt x="2330746" y="238152"/>
                    <a:pt x="3038301" y="358230"/>
                    <a:pt x="3780438" y="358230"/>
                  </a:cubicBezTo>
                  <a:cubicBezTo>
                    <a:pt x="4522576" y="358230"/>
                    <a:pt x="5230133" y="238152"/>
                    <a:pt x="5875184" y="20645"/>
                  </a:cubicBezTo>
                  <a:lnTo>
                    <a:pt x="5932893" y="0"/>
                  </a:lnTo>
                  <a:lnTo>
                    <a:pt x="6087848" y="55434"/>
                  </a:lnTo>
                  <a:cubicBezTo>
                    <a:pt x="6438301" y="188144"/>
                    <a:pt x="6768505" y="350149"/>
                    <a:pt x="7073671" y="537563"/>
                  </a:cubicBezTo>
                  <a:close/>
                </a:path>
              </a:pathLst>
            </a:custGeom>
            <a:solidFill>
              <a:srgbClr val="D6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任意多边形 44">
              <a:extLst>
                <a:ext uri="{FF2B5EF4-FFF2-40B4-BE49-F238E27FC236}">
                  <a16:creationId xmlns:a16="http://schemas.microsoft.com/office/drawing/2014/main" id="{6F766368-C383-A4D5-317B-F911773EEB14}"/>
                </a:ext>
              </a:extLst>
            </p:cNvPr>
            <p:cNvSpPr/>
            <p:nvPr/>
          </p:nvSpPr>
          <p:spPr>
            <a:xfrm rot="19642042">
              <a:off x="-1164960" y="7410050"/>
              <a:ext cx="7561056" cy="2116911"/>
            </a:xfrm>
            <a:custGeom>
              <a:avLst/>
              <a:gdLst>
                <a:gd name="connsiteX0" fmla="*/ 7073671 w 7560880"/>
                <a:gd name="connsiteY0" fmla="*/ 537564 h 2117105"/>
                <a:gd name="connsiteX1" fmla="*/ 7253729 w 7560880"/>
                <a:gd name="connsiteY1" fmla="*/ 653031 h 2117105"/>
                <a:gd name="connsiteX2" fmla="*/ 7560880 w 7560880"/>
                <a:gd name="connsiteY2" fmla="*/ 879437 h 2117105"/>
                <a:gd name="connsiteX3" fmla="*/ 7253729 w 7560880"/>
                <a:gd name="connsiteY3" fmla="*/ 1105845 h 2117105"/>
                <a:gd name="connsiteX4" fmla="*/ 3780438 w 7560880"/>
                <a:gd name="connsiteY4" fmla="*/ 2117105 h 2117105"/>
                <a:gd name="connsiteX5" fmla="*/ 307153 w 7560880"/>
                <a:gd name="connsiteY5" fmla="*/ 1105844 h 2117105"/>
                <a:gd name="connsiteX6" fmla="*/ 0 w 7560880"/>
                <a:gd name="connsiteY6" fmla="*/ 879438 h 2117105"/>
                <a:gd name="connsiteX7" fmla="*/ 307153 w 7560880"/>
                <a:gd name="connsiteY7" fmla="*/ 653031 h 2117105"/>
                <a:gd name="connsiteX8" fmla="*/ 1473032 w 7560880"/>
                <a:gd name="connsiteY8" fmla="*/ 55435 h 2117105"/>
                <a:gd name="connsiteX9" fmla="*/ 1627987 w 7560880"/>
                <a:gd name="connsiteY9" fmla="*/ 0 h 2117105"/>
                <a:gd name="connsiteX10" fmla="*/ 1685697 w 7560880"/>
                <a:gd name="connsiteY10" fmla="*/ 20646 h 2117105"/>
                <a:gd name="connsiteX11" fmla="*/ 3780439 w 7560880"/>
                <a:gd name="connsiteY11" fmla="*/ 358231 h 2117105"/>
                <a:gd name="connsiteX12" fmla="*/ 5875185 w 7560880"/>
                <a:gd name="connsiteY12" fmla="*/ 20646 h 2117105"/>
                <a:gd name="connsiteX13" fmla="*/ 5932894 w 7560880"/>
                <a:gd name="connsiteY13" fmla="*/ 1 h 2117105"/>
                <a:gd name="connsiteX14" fmla="*/ 6087848 w 7560880"/>
                <a:gd name="connsiteY14" fmla="*/ 55435 h 2117105"/>
                <a:gd name="connsiteX15" fmla="*/ 7073671 w 7560880"/>
                <a:gd name="connsiteY15" fmla="*/ 537564 h 211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60880" h="2117105">
                  <a:moveTo>
                    <a:pt x="7073671" y="537564"/>
                  </a:moveTo>
                  <a:cubicBezTo>
                    <a:pt x="7134705" y="575047"/>
                    <a:pt x="7194737" y="613547"/>
                    <a:pt x="7253729" y="653031"/>
                  </a:cubicBezTo>
                  <a:lnTo>
                    <a:pt x="7560880" y="879437"/>
                  </a:lnTo>
                  <a:lnTo>
                    <a:pt x="7253729" y="1105845"/>
                  </a:lnTo>
                  <a:cubicBezTo>
                    <a:pt x="6309858" y="1737600"/>
                    <a:pt x="5099795" y="2117104"/>
                    <a:pt x="3780438" y="2117105"/>
                  </a:cubicBezTo>
                  <a:cubicBezTo>
                    <a:pt x="2461086" y="2117104"/>
                    <a:pt x="1251023" y="1737599"/>
                    <a:pt x="307153" y="1105844"/>
                  </a:cubicBezTo>
                  <a:lnTo>
                    <a:pt x="0" y="879438"/>
                  </a:lnTo>
                  <a:lnTo>
                    <a:pt x="307153" y="653031"/>
                  </a:lnTo>
                  <a:cubicBezTo>
                    <a:pt x="661104" y="416122"/>
                    <a:pt x="1052489" y="214687"/>
                    <a:pt x="1473032" y="55435"/>
                  </a:cubicBezTo>
                  <a:lnTo>
                    <a:pt x="1627987" y="0"/>
                  </a:lnTo>
                  <a:lnTo>
                    <a:pt x="1685697" y="20646"/>
                  </a:lnTo>
                  <a:cubicBezTo>
                    <a:pt x="2330747" y="238153"/>
                    <a:pt x="3038303" y="358230"/>
                    <a:pt x="3780439" y="358231"/>
                  </a:cubicBezTo>
                  <a:cubicBezTo>
                    <a:pt x="4522577" y="358230"/>
                    <a:pt x="5230135" y="238153"/>
                    <a:pt x="5875185" y="20646"/>
                  </a:cubicBezTo>
                  <a:lnTo>
                    <a:pt x="5932894" y="1"/>
                  </a:lnTo>
                  <a:lnTo>
                    <a:pt x="6087848" y="55435"/>
                  </a:lnTo>
                  <a:cubicBezTo>
                    <a:pt x="6438302" y="188146"/>
                    <a:pt x="6768505" y="350150"/>
                    <a:pt x="7073671" y="537564"/>
                  </a:cubicBezTo>
                  <a:close/>
                </a:path>
              </a:pathLst>
            </a:custGeom>
            <a:solidFill>
              <a:srgbClr val="EB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8836C7A9-648F-5F1C-B48E-CD1F5D3C70BF}"/>
              </a:ext>
            </a:extLst>
          </p:cNvPr>
          <p:cNvPicPr>
            <a:picLocks noChangeAspect="1"/>
          </p:cNvPicPr>
          <p:nvPr/>
        </p:nvPicPr>
        <p:blipFill rotWithShape="1">
          <a:blip r:embed="rId2"/>
          <a:srcRect l="136" t="12714" r="1513" b="13989"/>
          <a:stretch/>
        </p:blipFill>
        <p:spPr>
          <a:xfrm>
            <a:off x="8624262" y="441626"/>
            <a:ext cx="1006106" cy="776899"/>
          </a:xfrm>
          <a:prstGeom prst="ellipse">
            <a:avLst/>
          </a:prstGeom>
        </p:spPr>
      </p:pic>
      <p:sp>
        <p:nvSpPr>
          <p:cNvPr id="65541" name="文本框 32">
            <a:extLst>
              <a:ext uri="{FF2B5EF4-FFF2-40B4-BE49-F238E27FC236}">
                <a16:creationId xmlns:a16="http://schemas.microsoft.com/office/drawing/2014/main" id="{9D393155-2EE8-B4C1-43D1-2407CC1FFB5E}"/>
              </a:ext>
            </a:extLst>
          </p:cNvPr>
          <p:cNvSpPr txBox="1">
            <a:spLocks noChangeArrowheads="1"/>
          </p:cNvSpPr>
          <p:nvPr/>
        </p:nvSpPr>
        <p:spPr bwMode="auto">
          <a:xfrm>
            <a:off x="9920288" y="488950"/>
            <a:ext cx="1763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华中科技大学</a:t>
            </a:r>
            <a:endParaRPr kumimoji="0"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Huazhong University of Science and Technology</a:t>
            </a:r>
            <a:endParaRPr kumimoji="0" lang="zh-CN" altLang="en-US" sz="1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723B3CF4-69EE-579E-B289-046F9E7EB4ED}"/>
              </a:ext>
            </a:extLst>
          </p:cNvPr>
          <p:cNvCxnSpPr/>
          <p:nvPr/>
        </p:nvCxnSpPr>
        <p:spPr>
          <a:xfrm>
            <a:off x="9775825" y="404813"/>
            <a:ext cx="0" cy="81438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62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put an elephant in a fridge 的图像结果">
            <a:extLst>
              <a:ext uri="{FF2B5EF4-FFF2-40B4-BE49-F238E27FC236}">
                <a16:creationId xmlns:a16="http://schemas.microsoft.com/office/drawing/2014/main" id="{4A659877-1B29-B908-72F3-3E1831133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843" y="3553373"/>
            <a:ext cx="8487126" cy="221018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E176A16-0F1F-32A6-FA29-2057D1907605}"/>
              </a:ext>
            </a:extLst>
          </p:cNvPr>
          <p:cNvSpPr/>
          <p:nvPr/>
        </p:nvSpPr>
        <p:spPr>
          <a:xfrm>
            <a:off x="1741487" y="591877"/>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To put an elephant in a fridge</a:t>
            </a:r>
            <a:endPar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1AD1A53-B6B2-323D-D5E7-CD24593F32FE}"/>
              </a:ext>
            </a:extLst>
          </p:cNvPr>
          <p:cNvSpPr txBox="1"/>
          <p:nvPr/>
        </p:nvSpPr>
        <p:spPr>
          <a:xfrm>
            <a:off x="1919843" y="1810138"/>
            <a:ext cx="8709025" cy="1200329"/>
          </a:xfrm>
          <a:prstGeom prst="rect">
            <a:avLst/>
          </a:prstGeom>
          <a:noFill/>
        </p:spPr>
        <p:txBody>
          <a:bodyPr wrap="square" rtlCol="0">
            <a:spAutoFit/>
          </a:bodyPr>
          <a:lstStyle/>
          <a:p>
            <a:r>
              <a:rPr lang="en-US" altLang="zh-CN" sz="2400" dirty="0"/>
              <a:t>If you’re doing an experiment to examine whether you can put an elephant in a fridge. How will  describe the methodology in this experiment?</a:t>
            </a:r>
            <a:endParaRPr lang="zh-CN" altLang="en-US" sz="2400" dirty="0"/>
          </a:p>
        </p:txBody>
      </p:sp>
    </p:spTree>
    <p:extLst>
      <p:ext uri="{BB962C8B-B14F-4D97-AF65-F5344CB8AC3E}">
        <p14:creationId xmlns:p14="http://schemas.microsoft.com/office/powerpoint/2010/main" val="380415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BA714-A21E-3B10-1E13-4A16F340423F}"/>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A804C297-EEE8-BDA5-3352-17341AEF14E0}"/>
              </a:ext>
            </a:extLst>
          </p:cNvPr>
          <p:cNvSpPr/>
          <p:nvPr/>
        </p:nvSpPr>
        <p:spPr>
          <a:xfrm>
            <a:off x="1741487" y="591877"/>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To put an elephant in a fridge</a:t>
            </a:r>
            <a:endPar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9131AED9-138B-39FC-F1CB-70B32C6BD871}"/>
              </a:ext>
            </a:extLst>
          </p:cNvPr>
          <p:cNvSpPr txBox="1"/>
          <p:nvPr/>
        </p:nvSpPr>
        <p:spPr>
          <a:xfrm>
            <a:off x="1611086" y="2986094"/>
            <a:ext cx="8329126"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Fridge: specifications, materials, interior structures… </a:t>
            </a:r>
            <a:endParaRPr lang="zh-CN" altLang="en-US" sz="28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BBCC77C-CA0E-884D-DF6A-99FAA72DBD0D}"/>
              </a:ext>
            </a:extLst>
          </p:cNvPr>
          <p:cNvSpPr txBox="1"/>
          <p:nvPr/>
        </p:nvSpPr>
        <p:spPr>
          <a:xfrm>
            <a:off x="1611086" y="2146823"/>
            <a:ext cx="8329126"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Elephant: size, weight, age, gender, variety  </a:t>
            </a:r>
            <a:endParaRPr lang="zh-CN" altLang="en-US" sz="28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12B16A6-1ABD-39F0-F7E7-05A30D93FD8F}"/>
              </a:ext>
            </a:extLst>
          </p:cNvPr>
          <p:cNvSpPr txBox="1"/>
          <p:nvPr/>
        </p:nvSpPr>
        <p:spPr>
          <a:xfrm>
            <a:off x="2211355" y="4732200"/>
            <a:ext cx="8329126"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Step 1: </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9E8DC88-689C-1F4B-5122-2C491052840D}"/>
              </a:ext>
            </a:extLst>
          </p:cNvPr>
          <p:cNvSpPr txBox="1"/>
          <p:nvPr/>
        </p:nvSpPr>
        <p:spPr>
          <a:xfrm>
            <a:off x="1611086" y="4199426"/>
            <a:ext cx="8329126"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Process:</a:t>
            </a:r>
          </a:p>
        </p:txBody>
      </p:sp>
      <p:sp>
        <p:nvSpPr>
          <p:cNvPr id="7" name="文本框 6">
            <a:extLst>
              <a:ext uri="{FF2B5EF4-FFF2-40B4-BE49-F238E27FC236}">
                <a16:creationId xmlns:a16="http://schemas.microsoft.com/office/drawing/2014/main" id="{7AB5D23D-211D-2375-7548-29EE95B850E1}"/>
              </a:ext>
            </a:extLst>
          </p:cNvPr>
          <p:cNvSpPr txBox="1"/>
          <p:nvPr/>
        </p:nvSpPr>
        <p:spPr>
          <a:xfrm>
            <a:off x="2211355" y="5460943"/>
            <a:ext cx="8329126"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Step 2: </a:t>
            </a:r>
            <a:endParaRPr lang="zh-CN" altLang="en-US" sz="28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7F998D1-1750-8674-8CF7-C35741A90C22}"/>
              </a:ext>
            </a:extLst>
          </p:cNvPr>
          <p:cNvSpPr txBox="1"/>
          <p:nvPr/>
        </p:nvSpPr>
        <p:spPr>
          <a:xfrm>
            <a:off x="2211355" y="6180081"/>
            <a:ext cx="8329126"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Step 3: </a:t>
            </a:r>
            <a:endParaRPr lang="zh-CN" altLang="en-US" sz="28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A4CC4A4-79C8-E06B-E3F9-F71D872CA9B7}"/>
              </a:ext>
            </a:extLst>
          </p:cNvPr>
          <p:cNvSpPr txBox="1"/>
          <p:nvPr/>
        </p:nvSpPr>
        <p:spPr>
          <a:xfrm>
            <a:off x="1611086" y="3676206"/>
            <a:ext cx="10309608"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Tools/Instruments: materials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63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10">
            <a:extLst>
              <a:ext uri="{FF2B5EF4-FFF2-40B4-BE49-F238E27FC236}">
                <a16:creationId xmlns:a16="http://schemas.microsoft.com/office/drawing/2014/main" id="{C32DC91A-DD87-F545-BB81-D5CC64F77F65}"/>
              </a:ext>
            </a:extLst>
          </p:cNvPr>
          <p:cNvSpPr>
            <a:spLocks noGrp="1"/>
          </p:cNvSpPr>
          <p:nvPr>
            <p:ph idx="1"/>
          </p:nvPr>
        </p:nvSpPr>
        <p:spPr>
          <a:xfrm>
            <a:off x="838200" y="2449512"/>
            <a:ext cx="10515600" cy="4351338"/>
          </a:xfrm>
        </p:spPr>
        <p:txBody>
          <a:bodyPr/>
          <a:lstStyle/>
          <a:p>
            <a:pPr eaLnBrk="1" hangingPunct="1">
              <a:buFont typeface="Wingdings" panose="05000000000000000000" pitchFamily="2" charset="2"/>
              <a:buChar char="Ø"/>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Academic integrity is a </a:t>
            </a:r>
            <a:r>
              <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fundamental value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upon which colleges and universities are built. Students, faculty and staff are expected to contribute </a:t>
            </a:r>
            <a:r>
              <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candid/fair opinions</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reviews and assessments of research and other academic exercises that are </a:t>
            </a:r>
            <a:r>
              <a:rPr lang="en-US" altLang="zh-CN" sz="28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vital</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to sustaining the discussion and exchange of ideas. </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endParaRPr lang="en-US" altLang="zh-CN" dirty="0">
              <a:ea typeface="宋体" panose="02010600030101010101" pitchFamily="2" charset="-122"/>
            </a:endParaRPr>
          </a:p>
        </p:txBody>
      </p:sp>
      <p:pic>
        <p:nvPicPr>
          <p:cNvPr id="2" name="图片 1">
            <a:extLst>
              <a:ext uri="{FF2B5EF4-FFF2-40B4-BE49-F238E27FC236}">
                <a16:creationId xmlns:a16="http://schemas.microsoft.com/office/drawing/2014/main" id="{7C3128DB-ABB7-437B-9545-4E03C7CF2F1D}"/>
              </a:ext>
            </a:extLst>
          </p:cNvPr>
          <p:cNvPicPr>
            <a:picLocks noChangeAspect="1"/>
          </p:cNvPicPr>
          <p:nvPr/>
        </p:nvPicPr>
        <p:blipFill>
          <a:blip r:embed="rId2"/>
          <a:stretch>
            <a:fillRect/>
          </a:stretch>
        </p:blipFill>
        <p:spPr>
          <a:xfrm>
            <a:off x="7896200" y="4581128"/>
            <a:ext cx="2952750" cy="1552575"/>
          </a:xfrm>
          <a:prstGeom prst="rect">
            <a:avLst/>
          </a:prstGeom>
        </p:spPr>
      </p:pic>
      <p:sp>
        <p:nvSpPr>
          <p:cNvPr id="3" name="矩形 2">
            <a:extLst>
              <a:ext uri="{FF2B5EF4-FFF2-40B4-BE49-F238E27FC236}">
                <a16:creationId xmlns:a16="http://schemas.microsoft.com/office/drawing/2014/main" id="{2E7F6677-0D35-EB3F-C6D9-55B044321C17}"/>
              </a:ext>
            </a:extLst>
          </p:cNvPr>
          <p:cNvSpPr/>
          <p:nvPr/>
        </p:nvSpPr>
        <p:spPr>
          <a:xfrm>
            <a:off x="1341438" y="566341"/>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Academic integrity</a:t>
            </a:r>
            <a:r>
              <a:rPr kumimoji="0" lang="zh-CN" altLang="en-US" sz="4400" b="1" i="0" u="none" strike="noStrike" kern="1200" cap="none" spc="0" normalizeH="0" baseline="0" noProof="0" dirty="0">
                <a:ln>
                  <a:noFill/>
                </a:ln>
                <a:solidFill>
                  <a:schemeClr val="bg1"/>
                </a:solidFill>
                <a:effectLst/>
                <a:uLnTx/>
                <a:uFillTx/>
                <a:latin typeface="Gill Sans MT" panose="020B0502020104020203" pitchFamily="34" charset="0"/>
                <a:ea typeface="宋体" panose="02010600030101010101" pitchFamily="2" charset="-122"/>
                <a:cs typeface="+mj-cs"/>
              </a:rPr>
              <a:t>学术诚信</a:t>
            </a:r>
            <a:endParaRPr kumimoji="0" lang="zh-CN" altLang="en-US"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9033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E2A8D5-9083-AC5E-E7DA-643A4093BB93}"/>
              </a:ext>
            </a:extLst>
          </p:cNvPr>
          <p:cNvSpPr/>
          <p:nvPr/>
        </p:nvSpPr>
        <p:spPr>
          <a:xfrm>
            <a:off x="1741487" y="75584"/>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altLang="zh-CN" sz="4400" b="1"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Methodology</a:t>
            </a:r>
            <a:endPar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
            <a:extLst>
              <a:ext uri="{FF2B5EF4-FFF2-40B4-BE49-F238E27FC236}">
                <a16:creationId xmlns:a16="http://schemas.microsoft.com/office/drawing/2014/main" id="{616FB27C-CA93-6143-19B7-00760076F04D}"/>
              </a:ext>
            </a:extLst>
          </p:cNvPr>
          <p:cNvSpPr txBox="1">
            <a:spLocks noChangeArrowheads="1"/>
          </p:cNvSpPr>
          <p:nvPr/>
        </p:nvSpPr>
        <p:spPr bwMode="auto">
          <a:xfrm>
            <a:off x="1570664" y="1232795"/>
            <a:ext cx="9738756" cy="238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90000"/>
              </a:lnSpc>
              <a:buFont typeface="Wingdings" panose="05000000000000000000" pitchFamily="2" charset="2"/>
              <a:buChar char="Ø"/>
            </a:pPr>
            <a:r>
              <a:rPr lang="en-US" altLang="zh-CN" sz="2800" b="1" kern="0" dirty="0">
                <a:latin typeface="Times New Roman" panose="02020603050405020304" pitchFamily="18" charset="0"/>
                <a:ea typeface="宋体" panose="02010600030101010101" pitchFamily="2" charset="-122"/>
                <a:cs typeface="Times New Roman" panose="02020603050405020304" pitchFamily="18" charset="0"/>
              </a:rPr>
              <a:t>Please read the methodology sections of the research paper below and answer the following questions.</a:t>
            </a:r>
          </a:p>
          <a:p>
            <a:pPr>
              <a:lnSpc>
                <a:spcPct val="90000"/>
              </a:lnSpc>
              <a:buFont typeface="Arial" panose="020B0604020202020204" pitchFamily="34" charset="0"/>
              <a:buChar char="•"/>
            </a:pPr>
            <a:r>
              <a:rPr lang="en-US" altLang="zh-CN" sz="2400" kern="0" dirty="0">
                <a:latin typeface="Times New Roman" panose="02020603050405020304" pitchFamily="18" charset="0"/>
                <a:cs typeface="Times New Roman" panose="02020603050405020304" pitchFamily="18" charset="0"/>
              </a:rPr>
              <a:t>Article 1: Social Sciences (Print)</a:t>
            </a:r>
          </a:p>
          <a:p>
            <a:pPr marL="0" indent="0">
              <a:lnSpc>
                <a:spcPct val="90000"/>
              </a:lnSpc>
              <a:buNone/>
            </a:pPr>
            <a:r>
              <a:rPr lang="en-US" altLang="zh-CN" sz="2400" kern="0" dirty="0">
                <a:latin typeface="Times New Roman" panose="02020603050405020304" pitchFamily="18" charset="0"/>
                <a:cs typeface="Times New Roman" panose="02020603050405020304" pitchFamily="18" charset="0"/>
              </a:rPr>
              <a:t>Li, C. (2021). A control value theory approach to boredom in English classes among university students in China. </a:t>
            </a:r>
            <a:r>
              <a:rPr lang="en-US" altLang="zh-CN" sz="2400" i="1" kern="0" dirty="0">
                <a:latin typeface="Times New Roman" panose="02020603050405020304" pitchFamily="18" charset="0"/>
                <a:cs typeface="Times New Roman" panose="02020603050405020304" pitchFamily="18" charset="0"/>
              </a:rPr>
              <a:t>The Modern Language Journal</a:t>
            </a:r>
            <a:r>
              <a:rPr lang="en-US" altLang="zh-CN" sz="2400" kern="0" dirty="0">
                <a:latin typeface="Times New Roman" panose="02020603050405020304" pitchFamily="18" charset="0"/>
                <a:cs typeface="Times New Roman" panose="02020603050405020304" pitchFamily="18" charset="0"/>
              </a:rPr>
              <a:t>, 105 (1), 317-334.</a:t>
            </a:r>
            <a:endParaRPr lang="zh-CN" altLang="en-US" sz="24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AD3E756-5D3F-0DB8-12C1-A121D9B0A674}"/>
              </a:ext>
            </a:extLst>
          </p:cNvPr>
          <p:cNvSpPr txBox="1"/>
          <p:nvPr/>
        </p:nvSpPr>
        <p:spPr>
          <a:xfrm>
            <a:off x="1445060" y="3886947"/>
            <a:ext cx="9864360" cy="226966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How is it organized? What are the main components/structures?</a:t>
            </a:r>
          </a:p>
          <a:p>
            <a:pPr marL="285750" indent="-28575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Identify the key moves or steps the authors take to explain their research methods. For example, do they describe the participants, procedures, materials, and data analysis techniques?</a:t>
            </a:r>
          </a:p>
          <a:p>
            <a:pPr marL="285750" indent="-28575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What tense and voice are predominantly used? </a:t>
            </a:r>
          </a:p>
        </p:txBody>
      </p:sp>
    </p:spTree>
    <p:extLst>
      <p:ext uri="{BB962C8B-B14F-4D97-AF65-F5344CB8AC3E}">
        <p14:creationId xmlns:p14="http://schemas.microsoft.com/office/powerpoint/2010/main" val="204466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BF8D7-CFE7-242C-41AC-6CC874C0868F}"/>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58CFDE2A-73E9-45E1-0BA8-26FAFF9F916B}"/>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Methodology</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圆角 4">
            <a:extLst>
              <a:ext uri="{FF2B5EF4-FFF2-40B4-BE49-F238E27FC236}">
                <a16:creationId xmlns:a16="http://schemas.microsoft.com/office/drawing/2014/main" id="{51A18492-9AE3-83AD-57F0-47A99571F335}"/>
              </a:ext>
            </a:extLst>
          </p:cNvPr>
          <p:cNvSpPr/>
          <p:nvPr/>
        </p:nvSpPr>
        <p:spPr>
          <a:xfrm>
            <a:off x="160774" y="2677169"/>
            <a:ext cx="1927382" cy="10080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Recruiting Strategy</a:t>
            </a:r>
            <a:endParaRPr lang="zh-CN" altLang="en-US" dirty="0"/>
          </a:p>
        </p:txBody>
      </p:sp>
      <p:sp>
        <p:nvSpPr>
          <p:cNvPr id="6" name="箭头: 右 5">
            <a:extLst>
              <a:ext uri="{FF2B5EF4-FFF2-40B4-BE49-F238E27FC236}">
                <a16:creationId xmlns:a16="http://schemas.microsoft.com/office/drawing/2014/main" id="{D57B4C5D-15BD-F216-12FD-7B7AD72A230C}"/>
              </a:ext>
            </a:extLst>
          </p:cNvPr>
          <p:cNvSpPr/>
          <p:nvPr/>
        </p:nvSpPr>
        <p:spPr>
          <a:xfrm>
            <a:off x="2173567" y="3019530"/>
            <a:ext cx="597877" cy="27130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86EB63C5-F454-BA3D-D6C0-B7996085630B}"/>
              </a:ext>
            </a:extLst>
          </p:cNvPr>
          <p:cNvSpPr/>
          <p:nvPr/>
        </p:nvSpPr>
        <p:spPr>
          <a:xfrm>
            <a:off x="2850994" y="2709824"/>
            <a:ext cx="1746127" cy="10080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Sample</a:t>
            </a:r>
            <a:endParaRPr lang="zh-CN" altLang="en-US" dirty="0"/>
          </a:p>
        </p:txBody>
      </p:sp>
      <p:sp>
        <p:nvSpPr>
          <p:cNvPr id="8" name="箭头: 右 7">
            <a:extLst>
              <a:ext uri="{FF2B5EF4-FFF2-40B4-BE49-F238E27FC236}">
                <a16:creationId xmlns:a16="http://schemas.microsoft.com/office/drawing/2014/main" id="{9BA8A712-2F6E-8279-6AF4-16E93D250399}"/>
              </a:ext>
            </a:extLst>
          </p:cNvPr>
          <p:cNvSpPr/>
          <p:nvPr/>
        </p:nvSpPr>
        <p:spPr>
          <a:xfrm>
            <a:off x="4648812" y="3054699"/>
            <a:ext cx="597877" cy="27130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948CBBE8-19F0-C96F-E34F-36183A180AB9}"/>
              </a:ext>
            </a:extLst>
          </p:cNvPr>
          <p:cNvSpPr/>
          <p:nvPr/>
        </p:nvSpPr>
        <p:spPr>
          <a:xfrm>
            <a:off x="5298380" y="2719873"/>
            <a:ext cx="1806802" cy="9488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Data Collection Procedure</a:t>
            </a:r>
            <a:endParaRPr lang="zh-CN" altLang="en-US" dirty="0"/>
          </a:p>
        </p:txBody>
      </p:sp>
      <p:sp>
        <p:nvSpPr>
          <p:cNvPr id="11" name="箭头: 右 10">
            <a:extLst>
              <a:ext uri="{FF2B5EF4-FFF2-40B4-BE49-F238E27FC236}">
                <a16:creationId xmlns:a16="http://schemas.microsoft.com/office/drawing/2014/main" id="{2F43BBCC-2001-C2C7-B198-5C58E3B9B133}"/>
              </a:ext>
            </a:extLst>
          </p:cNvPr>
          <p:cNvSpPr/>
          <p:nvPr/>
        </p:nvSpPr>
        <p:spPr>
          <a:xfrm>
            <a:off x="7105182" y="3039627"/>
            <a:ext cx="597877" cy="27130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489D8A45-5D28-3CD0-D505-780A5026410B}"/>
              </a:ext>
            </a:extLst>
          </p:cNvPr>
          <p:cNvSpPr/>
          <p:nvPr/>
        </p:nvSpPr>
        <p:spPr>
          <a:xfrm>
            <a:off x="7703059" y="2741943"/>
            <a:ext cx="1746127" cy="8968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Instruments</a:t>
            </a:r>
            <a:endParaRPr lang="zh-CN" altLang="en-US" dirty="0"/>
          </a:p>
        </p:txBody>
      </p:sp>
      <p:sp>
        <p:nvSpPr>
          <p:cNvPr id="13" name="箭头: 右 12">
            <a:extLst>
              <a:ext uri="{FF2B5EF4-FFF2-40B4-BE49-F238E27FC236}">
                <a16:creationId xmlns:a16="http://schemas.microsoft.com/office/drawing/2014/main" id="{58A7ABD9-F2B8-96CA-2D0B-F8A35E192642}"/>
              </a:ext>
            </a:extLst>
          </p:cNvPr>
          <p:cNvSpPr/>
          <p:nvPr/>
        </p:nvSpPr>
        <p:spPr>
          <a:xfrm>
            <a:off x="9449186" y="3078202"/>
            <a:ext cx="597877" cy="27130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2B5E49EB-9E6F-45CF-44EC-862E0B77543C}"/>
              </a:ext>
            </a:extLst>
          </p:cNvPr>
          <p:cNvSpPr/>
          <p:nvPr/>
        </p:nvSpPr>
        <p:spPr>
          <a:xfrm>
            <a:off x="10047063" y="2804382"/>
            <a:ext cx="1746127" cy="8968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Data Analyses</a:t>
            </a:r>
            <a:endParaRPr lang="zh-CN" altLang="en-US" dirty="0"/>
          </a:p>
        </p:txBody>
      </p:sp>
      <p:sp>
        <p:nvSpPr>
          <p:cNvPr id="16" name="文本框 15">
            <a:extLst>
              <a:ext uri="{FF2B5EF4-FFF2-40B4-BE49-F238E27FC236}">
                <a16:creationId xmlns:a16="http://schemas.microsoft.com/office/drawing/2014/main" id="{8316F0E7-FF85-AE0F-80F4-975613FAA54C}"/>
              </a:ext>
            </a:extLst>
          </p:cNvPr>
          <p:cNvSpPr txBox="1"/>
          <p:nvPr/>
        </p:nvSpPr>
        <p:spPr>
          <a:xfrm>
            <a:off x="4878475" y="4079631"/>
            <a:ext cx="2974312"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Tools: QR code</a:t>
            </a:r>
          </a:p>
          <a:p>
            <a:pPr marL="285750" indent="-285750">
              <a:buFont typeface="Arial" panose="020B0604020202020204" pitchFamily="34" charset="0"/>
              <a:buChar char="•"/>
            </a:pPr>
            <a:r>
              <a:rPr lang="en-US" altLang="zh-CN" dirty="0"/>
              <a:t>Questionnaire completion </a:t>
            </a:r>
          </a:p>
          <a:p>
            <a:pPr marL="285750" indent="-285750">
              <a:buFont typeface="Arial" panose="020B0604020202020204" pitchFamily="34" charset="0"/>
              <a:buChar char="•"/>
            </a:pPr>
            <a:r>
              <a:rPr lang="en-US" altLang="zh-CN" dirty="0"/>
              <a:t>Invitation to interview</a:t>
            </a:r>
          </a:p>
          <a:p>
            <a:pPr marL="285750" indent="-285750">
              <a:buFont typeface="Arial" panose="020B0604020202020204" pitchFamily="34" charset="0"/>
              <a:buChar char="•"/>
            </a:pPr>
            <a:r>
              <a:rPr lang="en-US" altLang="zh-CN" dirty="0"/>
              <a:t>Acknowledgments</a:t>
            </a:r>
            <a:endParaRPr lang="zh-CN" altLang="en-US" dirty="0"/>
          </a:p>
        </p:txBody>
      </p:sp>
      <p:sp>
        <p:nvSpPr>
          <p:cNvPr id="17" name="文本框 16">
            <a:extLst>
              <a:ext uri="{FF2B5EF4-FFF2-40B4-BE49-F238E27FC236}">
                <a16:creationId xmlns:a16="http://schemas.microsoft.com/office/drawing/2014/main" id="{4C6ED04A-F7BC-24BC-56AC-7D4B7914CC7C}"/>
              </a:ext>
            </a:extLst>
          </p:cNvPr>
          <p:cNvSpPr txBox="1"/>
          <p:nvPr/>
        </p:nvSpPr>
        <p:spPr>
          <a:xfrm>
            <a:off x="9691634" y="3868615"/>
            <a:ext cx="2652765"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Quantitative data analysis: descriptive statistics, normality tests, correlation analyses, and regression analyses  </a:t>
            </a:r>
          </a:p>
          <a:p>
            <a:pPr marL="285750" indent="-285750">
              <a:buFont typeface="Arial" panose="020B0604020202020204" pitchFamily="34" charset="0"/>
              <a:buChar char="•"/>
            </a:pPr>
            <a:r>
              <a:rPr lang="en-US" altLang="zh-CN" dirty="0"/>
              <a:t>Qualitative data analysis: coding, and cross-case comparisons</a:t>
            </a:r>
            <a:endParaRPr lang="zh-CN" altLang="en-US" dirty="0"/>
          </a:p>
        </p:txBody>
      </p:sp>
      <p:sp>
        <p:nvSpPr>
          <p:cNvPr id="18" name="文本框 17">
            <a:extLst>
              <a:ext uri="{FF2B5EF4-FFF2-40B4-BE49-F238E27FC236}">
                <a16:creationId xmlns:a16="http://schemas.microsoft.com/office/drawing/2014/main" id="{DA1A04CA-D5B8-DEF4-D370-01D2198486A6}"/>
              </a:ext>
            </a:extLst>
          </p:cNvPr>
          <p:cNvSpPr txBox="1"/>
          <p:nvPr/>
        </p:nvSpPr>
        <p:spPr>
          <a:xfrm>
            <a:off x="7586505" y="3936442"/>
            <a:ext cx="2311121"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Questionnaires: Control Appraisal Measure, Value Appraisals Measures, English (as a Foreign Language) Boredom Measure</a:t>
            </a:r>
          </a:p>
          <a:p>
            <a:pPr marL="285750" indent="-285750">
              <a:buFont typeface="Arial" panose="020B0604020202020204" pitchFamily="34" charset="0"/>
              <a:buChar char="•"/>
            </a:pPr>
            <a:r>
              <a:rPr lang="en-US" altLang="zh-CN" dirty="0" err="1"/>
              <a:t>Semistructured</a:t>
            </a:r>
            <a:r>
              <a:rPr lang="en-US" altLang="zh-CN" dirty="0"/>
              <a:t> Interview</a:t>
            </a:r>
            <a:endParaRPr lang="zh-CN" altLang="en-US" dirty="0"/>
          </a:p>
        </p:txBody>
      </p:sp>
      <p:sp>
        <p:nvSpPr>
          <p:cNvPr id="19" name="文本框 18">
            <a:extLst>
              <a:ext uri="{FF2B5EF4-FFF2-40B4-BE49-F238E27FC236}">
                <a16:creationId xmlns:a16="http://schemas.microsoft.com/office/drawing/2014/main" id="{1FD79448-134F-D90C-FB24-D8D8ECB93584}"/>
              </a:ext>
            </a:extLst>
          </p:cNvPr>
          <p:cNvSpPr txBox="1"/>
          <p:nvPr/>
        </p:nvSpPr>
        <p:spPr>
          <a:xfrm>
            <a:off x="2733152" y="4079631"/>
            <a:ext cx="2029767"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2,269 university students</a:t>
            </a:r>
          </a:p>
          <a:p>
            <a:pPr marL="285750" indent="-285750">
              <a:buFont typeface="Arial" panose="020B0604020202020204" pitchFamily="34" charset="0"/>
              <a:buChar char="•"/>
            </a:pPr>
            <a:r>
              <a:rPr lang="en-US" altLang="zh-CN" dirty="0"/>
              <a:t>2,002 (88.23%)</a:t>
            </a:r>
          </a:p>
          <a:p>
            <a:pPr marL="285750" indent="-285750">
              <a:buFont typeface="Arial" panose="020B0604020202020204" pitchFamily="34" charset="0"/>
              <a:buChar char="•"/>
            </a:pPr>
            <a:r>
              <a:rPr lang="en-US" altLang="zh-CN" dirty="0"/>
              <a:t>58 classes from 11 universities</a:t>
            </a:r>
          </a:p>
          <a:p>
            <a:pPr marL="285750" indent="-285750">
              <a:buFont typeface="Arial" panose="020B0604020202020204" pitchFamily="34" charset="0"/>
              <a:buChar char="•"/>
            </a:pPr>
            <a:r>
              <a:rPr lang="en-US" altLang="zh-CN" dirty="0"/>
              <a:t>Semi-structured interviews</a:t>
            </a:r>
            <a:endParaRPr lang="zh-CN" altLang="en-US" dirty="0"/>
          </a:p>
        </p:txBody>
      </p:sp>
      <p:sp>
        <p:nvSpPr>
          <p:cNvPr id="20" name="文本框 19">
            <a:extLst>
              <a:ext uri="{FF2B5EF4-FFF2-40B4-BE49-F238E27FC236}">
                <a16:creationId xmlns:a16="http://schemas.microsoft.com/office/drawing/2014/main" id="{B07401E4-DCC9-5CAB-6A15-34E17F84D9C9}"/>
              </a:ext>
            </a:extLst>
          </p:cNvPr>
          <p:cNvSpPr txBox="1"/>
          <p:nvPr/>
        </p:nvSpPr>
        <p:spPr>
          <a:xfrm>
            <a:off x="61966" y="4056185"/>
            <a:ext cx="2029767"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convenience sampling</a:t>
            </a:r>
          </a:p>
          <a:p>
            <a:pPr marL="285750" indent="-285750">
              <a:buFont typeface="Arial" panose="020B0604020202020204" pitchFamily="34" charset="0"/>
              <a:buChar char="•"/>
            </a:pPr>
            <a:r>
              <a:rPr lang="en-US" altLang="zh-CN" dirty="0"/>
              <a:t>Purposeful sampling</a:t>
            </a:r>
            <a:endParaRPr lang="zh-CN" altLang="en-US" dirty="0"/>
          </a:p>
        </p:txBody>
      </p:sp>
    </p:spTree>
    <p:extLst>
      <p:ext uri="{BB962C8B-B14F-4D97-AF65-F5344CB8AC3E}">
        <p14:creationId xmlns:p14="http://schemas.microsoft.com/office/powerpoint/2010/main" val="243779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animBg="1"/>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E2A8D5-9083-AC5E-E7DA-643A4093BB93}"/>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圆角 3">
            <a:extLst>
              <a:ext uri="{FF2B5EF4-FFF2-40B4-BE49-F238E27FC236}">
                <a16:creationId xmlns:a16="http://schemas.microsoft.com/office/drawing/2014/main" id="{D76BAE36-AF03-E647-64E0-CECB46C4967F}"/>
              </a:ext>
            </a:extLst>
          </p:cNvPr>
          <p:cNvSpPr/>
          <p:nvPr/>
        </p:nvSpPr>
        <p:spPr>
          <a:xfrm>
            <a:off x="2246313" y="2255838"/>
            <a:ext cx="2197100" cy="627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Functions</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圆角 4">
            <a:extLst>
              <a:ext uri="{FF2B5EF4-FFF2-40B4-BE49-F238E27FC236}">
                <a16:creationId xmlns:a16="http://schemas.microsoft.com/office/drawing/2014/main" id="{20586FF7-6AE6-BBBD-8C5E-6E28FC434D67}"/>
              </a:ext>
            </a:extLst>
          </p:cNvPr>
          <p:cNvSpPr/>
          <p:nvPr/>
        </p:nvSpPr>
        <p:spPr>
          <a:xfrm>
            <a:off x="7537450" y="2255838"/>
            <a:ext cx="2195513" cy="627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Fundamentals</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圆角 5">
            <a:extLst>
              <a:ext uri="{FF2B5EF4-FFF2-40B4-BE49-F238E27FC236}">
                <a16:creationId xmlns:a16="http://schemas.microsoft.com/office/drawing/2014/main" id="{16DB7338-4EC8-E898-05B6-6333CF9F0C3B}"/>
              </a:ext>
            </a:extLst>
          </p:cNvPr>
          <p:cNvSpPr/>
          <p:nvPr/>
        </p:nvSpPr>
        <p:spPr>
          <a:xfrm>
            <a:off x="1490663" y="3116263"/>
            <a:ext cx="3706812" cy="351313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8000" marR="0" lvl="0" indent="-1800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 specify the methods and procedures conducting the present study</a:t>
            </a:r>
          </a:p>
          <a:p>
            <a:pPr marL="288000" marR="0" lvl="0" indent="-1800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 present data collection and treatment</a:t>
            </a:r>
          </a:p>
        </p:txBody>
      </p:sp>
      <p:sp>
        <p:nvSpPr>
          <p:cNvPr id="7" name="矩形: 圆角 6">
            <a:extLst>
              <a:ext uri="{FF2B5EF4-FFF2-40B4-BE49-F238E27FC236}">
                <a16:creationId xmlns:a16="http://schemas.microsoft.com/office/drawing/2014/main" id="{CF697A31-6510-B120-0440-C3980A045CA4}"/>
              </a:ext>
            </a:extLst>
          </p:cNvPr>
          <p:cNvSpPr/>
          <p:nvPr/>
        </p:nvSpPr>
        <p:spPr>
          <a:xfrm>
            <a:off x="6743700" y="3116263"/>
            <a:ext cx="3706813" cy="351313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8000" marR="0" lvl="0" indent="-1800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Theoretical framework or models and research </a:t>
            </a:r>
          </a:p>
          <a:p>
            <a:pPr marL="288000" marR="0" lvl="0" indent="-1800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Experimental apparatus and procedures </a:t>
            </a:r>
          </a:p>
          <a:p>
            <a:pPr marL="288000" marR="0" lvl="0" indent="-1800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Description of materials/data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E2A8D5-9083-AC5E-E7DA-643A4093BB93}"/>
              </a:ext>
            </a:extLst>
          </p:cNvPr>
          <p:cNvSpPr/>
          <p:nvPr/>
        </p:nvSpPr>
        <p:spPr>
          <a:xfrm>
            <a:off x="1741487" y="341865"/>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Names of Methods Section</a:t>
            </a:r>
          </a:p>
        </p:txBody>
      </p:sp>
      <p:sp>
        <p:nvSpPr>
          <p:cNvPr id="8" name="Rectangle 3">
            <a:extLst>
              <a:ext uri="{FF2B5EF4-FFF2-40B4-BE49-F238E27FC236}">
                <a16:creationId xmlns:a16="http://schemas.microsoft.com/office/drawing/2014/main" id="{616FB27C-CA93-6143-19B7-00760076F04D}"/>
              </a:ext>
            </a:extLst>
          </p:cNvPr>
          <p:cNvSpPr txBox="1">
            <a:spLocks noChangeArrowheads="1"/>
          </p:cNvSpPr>
          <p:nvPr/>
        </p:nvSpPr>
        <p:spPr bwMode="auto">
          <a:xfrm>
            <a:off x="1899736" y="1614558"/>
            <a:ext cx="8392525" cy="460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90000"/>
              </a:lnSpc>
            </a:pPr>
            <a:r>
              <a:rPr lang="zh-CN" altLang="en-US" sz="2800" kern="0" dirty="0">
                <a:latin typeface="Gill Sans MT" panose="020B0502020104020203" pitchFamily="34" charset="0"/>
                <a:ea typeface="宋体" panose="02010600030101010101" pitchFamily="2" charset="-122"/>
              </a:rPr>
              <a:t>Methods</a:t>
            </a:r>
          </a:p>
          <a:p>
            <a:pPr>
              <a:lnSpc>
                <a:spcPct val="90000"/>
              </a:lnSpc>
            </a:pPr>
            <a:r>
              <a:rPr lang="zh-CN" altLang="en-US" sz="2800" kern="0" dirty="0">
                <a:latin typeface="Gill Sans MT" panose="020B0502020104020203" pitchFamily="34" charset="0"/>
                <a:ea typeface="宋体" panose="02010600030101010101" pitchFamily="2" charset="-122"/>
              </a:rPr>
              <a:t>Methods and Materials</a:t>
            </a:r>
            <a:endParaRPr lang="en-US" altLang="zh-CN" sz="2800" kern="0" dirty="0">
              <a:latin typeface="Gill Sans MT" panose="020B0502020104020203" pitchFamily="34" charset="0"/>
              <a:ea typeface="宋体" panose="02010600030101010101" pitchFamily="2" charset="-122"/>
            </a:endParaRPr>
          </a:p>
          <a:p>
            <a:pPr>
              <a:lnSpc>
                <a:spcPct val="90000"/>
              </a:lnSpc>
            </a:pPr>
            <a:r>
              <a:rPr lang="en-US" altLang="zh-CN" sz="2800" kern="0" dirty="0">
                <a:latin typeface="Gill Sans MT" panose="020B0502020104020203" pitchFamily="34" charset="0"/>
                <a:ea typeface="宋体" panose="02010600030101010101" pitchFamily="2" charset="-122"/>
              </a:rPr>
              <a:t>(Proposed) Methodology</a:t>
            </a:r>
            <a:endParaRPr lang="zh-CN" altLang="en-US" sz="2800" kern="0" dirty="0">
              <a:latin typeface="Gill Sans MT" panose="020B0502020104020203" pitchFamily="34" charset="0"/>
              <a:ea typeface="宋体" panose="02010600030101010101" pitchFamily="2" charset="-122"/>
            </a:endParaRPr>
          </a:p>
          <a:p>
            <a:pPr>
              <a:lnSpc>
                <a:spcPct val="90000"/>
              </a:lnSpc>
            </a:pPr>
            <a:r>
              <a:rPr lang="zh-CN" altLang="en-US" sz="2800" kern="0" dirty="0">
                <a:latin typeface="Gill Sans MT" panose="020B0502020104020203" pitchFamily="34" charset="0"/>
                <a:ea typeface="宋体" panose="02010600030101010101" pitchFamily="2" charset="-122"/>
              </a:rPr>
              <a:t>Experiment</a:t>
            </a:r>
          </a:p>
          <a:p>
            <a:pPr>
              <a:lnSpc>
                <a:spcPct val="90000"/>
              </a:lnSpc>
            </a:pPr>
            <a:r>
              <a:rPr lang="zh-CN" altLang="en-US" sz="2800" kern="0" dirty="0">
                <a:latin typeface="Gill Sans MT" panose="020B0502020104020203" pitchFamily="34" charset="0"/>
                <a:ea typeface="宋体" panose="02010600030101010101" pitchFamily="2" charset="-122"/>
              </a:rPr>
              <a:t>Method Description and Validation</a:t>
            </a:r>
            <a:endParaRPr lang="en-US" altLang="zh-CN" sz="2800" kern="0" dirty="0">
              <a:latin typeface="Gill Sans MT" panose="020B0502020104020203" pitchFamily="34" charset="0"/>
              <a:ea typeface="宋体" panose="02010600030101010101" pitchFamily="2" charset="-122"/>
            </a:endParaRPr>
          </a:p>
          <a:p>
            <a:pPr>
              <a:lnSpc>
                <a:spcPct val="90000"/>
              </a:lnSpc>
            </a:pPr>
            <a:r>
              <a:rPr lang="en-US" altLang="zh-CN" sz="2800" kern="0" dirty="0">
                <a:latin typeface="Gill Sans MT" panose="020B0502020104020203" pitchFamily="34" charset="0"/>
                <a:ea typeface="宋体" panose="02010600030101010101" pitchFamily="2" charset="-122"/>
              </a:rPr>
              <a:t>…</a:t>
            </a:r>
            <a:endParaRPr lang="zh-CN" altLang="en-US" sz="2800" kern="0" dirty="0">
              <a:latin typeface="Gill Sans MT" panose="020B0502020104020203" pitchFamily="34" charset="0"/>
              <a:ea typeface="宋体" panose="02010600030101010101" pitchFamily="2" charset="-122"/>
            </a:endParaRPr>
          </a:p>
          <a:p>
            <a:pPr>
              <a:lnSpc>
                <a:spcPct val="90000"/>
              </a:lnSpc>
            </a:pPr>
            <a:r>
              <a:rPr lang="zh-CN" altLang="en-US" sz="28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Different names but the same content</a:t>
            </a:r>
          </a:p>
          <a:p>
            <a:pPr>
              <a:lnSpc>
                <a:spcPct val="90000"/>
              </a:lnSpc>
            </a:pPr>
            <a:r>
              <a:rPr lang="zh-CN" altLang="en-US" sz="2800" kern="0" dirty="0">
                <a:latin typeface="Gill Sans MT" panose="020B0502020104020203" pitchFamily="34" charset="0"/>
                <a:ea typeface="宋体" panose="02010600030101010101" pitchFamily="2" charset="-122"/>
              </a:rPr>
              <a:t>In most journals the </a:t>
            </a:r>
            <a:r>
              <a:rPr lang="zh-CN" altLang="en-US" sz="2800" kern="0" dirty="0">
                <a:solidFill>
                  <a:srgbClr val="FF0000"/>
                </a:solidFill>
                <a:latin typeface="Gill Sans MT" panose="020B0502020104020203" pitchFamily="34" charset="0"/>
                <a:ea typeface="宋体" panose="02010600030101010101" pitchFamily="2" charset="-122"/>
              </a:rPr>
              <a:t>Methods section follows the Literature Review</a:t>
            </a:r>
            <a:r>
              <a:rPr lang="en-US" altLang="zh-CN" sz="2800" kern="0" dirty="0">
                <a:solidFill>
                  <a:srgbClr val="FF0000"/>
                </a:solidFill>
                <a:latin typeface="Gill Sans MT" panose="020B0502020104020203" pitchFamily="34" charset="0"/>
                <a:ea typeface="宋体" panose="02010600030101010101" pitchFamily="2" charset="-122"/>
              </a:rPr>
              <a:t>/Introduction</a:t>
            </a:r>
            <a:r>
              <a:rPr lang="zh-CN" altLang="en-US" sz="2800" kern="0" dirty="0">
                <a:latin typeface="Gill Sans MT" panose="020B0502020104020203" pitchFamily="34" charset="0"/>
                <a:ea typeface="宋体" panose="02010600030101010101" pitchFamily="2" charset="-122"/>
              </a:rPr>
              <a:t>, in others it follows the Conclusions. We choose </a:t>
            </a:r>
            <a:r>
              <a:rPr lang="zh-CN" altLang="en-US" sz="2800" kern="0" dirty="0">
                <a:solidFill>
                  <a:srgbClr val="FF0000"/>
                </a:solidFill>
                <a:latin typeface="Gill Sans MT" panose="020B0502020104020203" pitchFamily="34" charset="0"/>
                <a:ea typeface="宋体" panose="02010600030101010101" pitchFamily="2" charset="-122"/>
              </a:rPr>
              <a:t>the former one</a:t>
            </a:r>
            <a:r>
              <a:rPr lang="zh-CN" altLang="en-US" sz="2800" kern="0" dirty="0">
                <a:latin typeface="Gill Sans MT" panose="020B0502020104020203" pitchFamily="34" charset="0"/>
                <a:ea typeface="宋体" panose="02010600030101010101" pitchFamily="2" charset="-122"/>
              </a:rPr>
              <a:t>.</a:t>
            </a:r>
          </a:p>
        </p:txBody>
      </p:sp>
      <p:pic>
        <p:nvPicPr>
          <p:cNvPr id="4" name="图片 1">
            <a:extLst>
              <a:ext uri="{FF2B5EF4-FFF2-40B4-BE49-F238E27FC236}">
                <a16:creationId xmlns:a16="http://schemas.microsoft.com/office/drawing/2014/main" id="{3C48828D-B3A2-3408-281F-E4F270601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055" y="2189438"/>
            <a:ext cx="27622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32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E2A8D5-9083-AC5E-E7DA-643A4093BB93}"/>
              </a:ext>
            </a:extLst>
          </p:cNvPr>
          <p:cNvSpPr/>
          <p:nvPr/>
        </p:nvSpPr>
        <p:spPr>
          <a:xfrm>
            <a:off x="1741487" y="341865"/>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altLang="zh-CN" sz="4400" b="1"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4400" b="1" dirty="0" err="1">
                <a:solidFill>
                  <a:prstClr val="white"/>
                </a:solidFill>
                <a:latin typeface="Times New Roman" panose="02020603050405020304" pitchFamily="18" charset="0"/>
                <a:ea typeface="宋体" panose="02010600030101010101" pitchFamily="2" charset="-122"/>
                <a:cs typeface="Times New Roman" panose="02020603050405020304" pitchFamily="18" charset="0"/>
              </a:rPr>
              <a:t>tructure</a:t>
            </a: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 of Method Section</a:t>
            </a:r>
          </a:p>
        </p:txBody>
      </p:sp>
      <p:sp>
        <p:nvSpPr>
          <p:cNvPr id="11" name="内容占位符 2">
            <a:extLst>
              <a:ext uri="{FF2B5EF4-FFF2-40B4-BE49-F238E27FC236}">
                <a16:creationId xmlns:a16="http://schemas.microsoft.com/office/drawing/2014/main" id="{3F9505B4-176A-6F01-F0F3-E856D8704C15}"/>
              </a:ext>
            </a:extLst>
          </p:cNvPr>
          <p:cNvSpPr txBox="1">
            <a:spLocks noChangeArrowheads="1"/>
          </p:cNvSpPr>
          <p:nvPr/>
        </p:nvSpPr>
        <p:spPr bwMode="auto">
          <a:xfrm>
            <a:off x="1600200" y="186855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altLang="zh-CN" kern="0" dirty="0">
                <a:latin typeface="Gill Sans MT" panose="020B0502020104020203" pitchFamily="34" charset="0"/>
                <a:ea typeface="宋体" panose="02010600030101010101" pitchFamily="2" charset="-122"/>
              </a:rPr>
              <a:t>Research questions or hypothesis</a:t>
            </a:r>
          </a:p>
          <a:p>
            <a:r>
              <a:rPr lang="en-US" altLang="zh-CN" kern="0" dirty="0">
                <a:latin typeface="Gill Sans MT" panose="020B0502020104020203" pitchFamily="34" charset="0"/>
                <a:ea typeface="宋体" panose="02010600030101010101" pitchFamily="2" charset="-122"/>
              </a:rPr>
              <a:t>Datasets/Data</a:t>
            </a:r>
            <a:r>
              <a:rPr lang="zh-CN" altLang="en-US" kern="0" dirty="0">
                <a:latin typeface="Gill Sans MT" panose="020B0502020104020203" pitchFamily="34" charset="0"/>
                <a:ea typeface="宋体" panose="02010600030101010101" pitchFamily="2" charset="-122"/>
              </a:rPr>
              <a:t> </a:t>
            </a:r>
            <a:r>
              <a:rPr lang="en-US" altLang="zh-CN" kern="0" dirty="0">
                <a:latin typeface="Gill Sans MT" panose="020B0502020104020203" pitchFamily="34" charset="0"/>
                <a:ea typeface="宋体" panose="02010600030101010101" pitchFamily="2" charset="-122"/>
              </a:rPr>
              <a:t>collection</a:t>
            </a:r>
          </a:p>
          <a:p>
            <a:r>
              <a:rPr lang="en-US" altLang="zh-CN" kern="0" dirty="0">
                <a:latin typeface="Gill Sans MT" panose="020B0502020104020203" pitchFamily="34" charset="0"/>
                <a:ea typeface="宋体" panose="02010600030101010101" pitchFamily="2" charset="-122"/>
              </a:rPr>
              <a:t>Participants/subjects/samples</a:t>
            </a:r>
          </a:p>
          <a:p>
            <a:r>
              <a:rPr lang="en-US" altLang="zh-CN" kern="0" dirty="0">
                <a:latin typeface="Gill Sans MT" panose="020B0502020104020203" pitchFamily="34" charset="0"/>
                <a:ea typeface="宋体" panose="02010600030101010101" pitchFamily="2" charset="-122"/>
              </a:rPr>
              <a:t>Materials</a:t>
            </a:r>
          </a:p>
          <a:p>
            <a:r>
              <a:rPr lang="en-US" altLang="zh-CN" kern="0" dirty="0">
                <a:latin typeface="Gill Sans MT" panose="020B0502020104020203" pitchFamily="34" charset="0"/>
                <a:ea typeface="宋体" panose="02010600030101010101" pitchFamily="2" charset="-122"/>
              </a:rPr>
              <a:t>Instruments</a:t>
            </a:r>
          </a:p>
          <a:p>
            <a:r>
              <a:rPr lang="en-US" altLang="zh-CN" kern="0" dirty="0">
                <a:latin typeface="Gill Sans MT" panose="020B0502020104020203" pitchFamily="34" charset="0"/>
                <a:ea typeface="宋体" panose="02010600030101010101" pitchFamily="2" charset="-122"/>
              </a:rPr>
              <a:t>Procedures</a:t>
            </a:r>
          </a:p>
          <a:p>
            <a:pPr>
              <a:buFontTx/>
              <a:buNone/>
            </a:pPr>
            <a:r>
              <a:rPr lang="en-US" altLang="zh-CN" i="1" kern="0" dirty="0">
                <a:solidFill>
                  <a:srgbClr val="FF0000"/>
                </a:solidFill>
                <a:latin typeface="Agency FB" panose="020B0503020202020204" pitchFamily="34" charset="0"/>
                <a:ea typeface="宋体" panose="02010600030101010101" pitchFamily="2" charset="-122"/>
              </a:rPr>
              <a:t>It may vary depending on requirements of different journals</a:t>
            </a:r>
            <a:endParaRPr lang="zh-CN" altLang="en-US" i="1" kern="0" dirty="0">
              <a:solidFill>
                <a:srgbClr val="FF0000"/>
              </a:solidFill>
              <a:latin typeface="Agency FB" panose="020B0503020202020204" pitchFamily="34" charset="0"/>
              <a:ea typeface="宋体" panose="02010600030101010101" pitchFamily="2" charset="-122"/>
            </a:endParaRPr>
          </a:p>
        </p:txBody>
      </p:sp>
      <p:pic>
        <p:nvPicPr>
          <p:cNvPr id="12" name="图片 1">
            <a:extLst>
              <a:ext uri="{FF2B5EF4-FFF2-40B4-BE49-F238E27FC236}">
                <a16:creationId xmlns:a16="http://schemas.microsoft.com/office/drawing/2014/main" id="{79610C16-6491-911B-E38A-37C92E131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5" y="2976632"/>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008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E2A8D5-9083-AC5E-E7DA-643A4093BB93}"/>
              </a:ext>
            </a:extLst>
          </p:cNvPr>
          <p:cNvSpPr/>
          <p:nvPr/>
        </p:nvSpPr>
        <p:spPr>
          <a:xfrm>
            <a:off x="1741487" y="341865"/>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Structures of Method Section</a:t>
            </a:r>
          </a:p>
        </p:txBody>
      </p:sp>
      <p:pic>
        <p:nvPicPr>
          <p:cNvPr id="4" name="图片 3">
            <a:extLst>
              <a:ext uri="{FF2B5EF4-FFF2-40B4-BE49-F238E27FC236}">
                <a16:creationId xmlns:a16="http://schemas.microsoft.com/office/drawing/2014/main" id="{8A7F1AF4-AEFF-723A-D070-0862E3E05C66}"/>
              </a:ext>
            </a:extLst>
          </p:cNvPr>
          <p:cNvPicPr>
            <a:picLocks noChangeAspect="1"/>
          </p:cNvPicPr>
          <p:nvPr/>
        </p:nvPicPr>
        <p:blipFill>
          <a:blip r:embed="rId2"/>
          <a:stretch>
            <a:fillRect/>
          </a:stretch>
        </p:blipFill>
        <p:spPr>
          <a:xfrm>
            <a:off x="3563386" y="1171929"/>
            <a:ext cx="5451406" cy="5484596"/>
          </a:xfrm>
          <a:prstGeom prst="rect">
            <a:avLst/>
          </a:prstGeom>
        </p:spPr>
      </p:pic>
    </p:spTree>
    <p:extLst>
      <p:ext uri="{BB962C8B-B14F-4D97-AF65-F5344CB8AC3E}">
        <p14:creationId xmlns:p14="http://schemas.microsoft.com/office/powerpoint/2010/main" val="97898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6601B5-238B-B976-5C3B-014CE5231047}"/>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Purposes of the Methods Section</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3">
            <a:extLst>
              <a:ext uri="{FF2B5EF4-FFF2-40B4-BE49-F238E27FC236}">
                <a16:creationId xmlns:a16="http://schemas.microsoft.com/office/drawing/2014/main" id="{CCF668AC-53C8-C3A7-4B13-6E3A5BA45C29}"/>
              </a:ext>
            </a:extLst>
          </p:cNvPr>
          <p:cNvSpPr txBox="1">
            <a:spLocks noChangeArrowheads="1"/>
          </p:cNvSpPr>
          <p:nvPr/>
        </p:nvSpPr>
        <p:spPr bwMode="auto">
          <a:xfrm>
            <a:off x="1620078" y="220648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en-US" altLang="zh-CN" kern="0">
                <a:latin typeface="Gill Sans MT" panose="020B0502020104020203" pitchFamily="34" charset="0"/>
                <a:ea typeface="宋体" panose="02010600030101010101" pitchFamily="2" charset="-122"/>
              </a:rPr>
              <a:t>To allow others to </a:t>
            </a:r>
            <a:r>
              <a:rPr lang="en-US" altLang="zh-CN" kern="0">
                <a:solidFill>
                  <a:srgbClr val="FF0000"/>
                </a:solidFill>
                <a:latin typeface="Gill Sans MT" panose="020B0502020104020203" pitchFamily="34" charset="0"/>
                <a:ea typeface="宋体" panose="02010600030101010101" pitchFamily="2" charset="-122"/>
              </a:rPr>
              <a:t>replicate</a:t>
            </a:r>
            <a:r>
              <a:rPr lang="en-US" altLang="zh-CN" kern="0">
                <a:latin typeface="Gill Sans MT" panose="020B0502020104020203" pitchFamily="34" charset="0"/>
                <a:ea typeface="宋体" panose="02010600030101010101" pitchFamily="2" charset="-122"/>
              </a:rPr>
              <a:t> what you did</a:t>
            </a:r>
          </a:p>
          <a:p>
            <a:pPr lvl="1" eaLnBrk="1" hangingPunct="1"/>
            <a:r>
              <a:rPr lang="en-US" altLang="zh-CN" kern="0">
                <a:latin typeface="Gill Sans MT" panose="020B0502020104020203" pitchFamily="34" charset="0"/>
                <a:ea typeface="宋体" panose="02010600030101010101" pitchFamily="2" charset="-122"/>
              </a:rPr>
              <a:t>In order to </a:t>
            </a:r>
            <a:r>
              <a:rPr lang="en-US" altLang="zh-CN" kern="0">
                <a:solidFill>
                  <a:srgbClr val="FF0000"/>
                </a:solidFill>
                <a:latin typeface="Gill Sans MT" panose="020B0502020104020203" pitchFamily="34" charset="0"/>
                <a:ea typeface="宋体" panose="02010600030101010101" pitchFamily="2" charset="-122"/>
              </a:rPr>
              <a:t>test</a:t>
            </a:r>
            <a:r>
              <a:rPr lang="en-US" altLang="zh-CN" kern="0">
                <a:latin typeface="Gill Sans MT" panose="020B0502020104020203" pitchFamily="34" charset="0"/>
                <a:ea typeface="宋体" panose="02010600030101010101" pitchFamily="2" charset="-122"/>
              </a:rPr>
              <a:t> it</a:t>
            </a:r>
          </a:p>
          <a:p>
            <a:pPr lvl="1" eaLnBrk="1" hangingPunct="1"/>
            <a:r>
              <a:rPr lang="en-US" altLang="zh-CN" kern="0">
                <a:latin typeface="Gill Sans MT" panose="020B0502020104020203" pitchFamily="34" charset="0"/>
                <a:ea typeface="宋体" panose="02010600030101010101" pitchFamily="2" charset="-122"/>
              </a:rPr>
              <a:t>In order to do </a:t>
            </a:r>
            <a:r>
              <a:rPr lang="en-US" altLang="zh-CN" kern="0">
                <a:solidFill>
                  <a:srgbClr val="FF0000"/>
                </a:solidFill>
                <a:latin typeface="Gill Sans MT" panose="020B0502020104020203" pitchFamily="34" charset="0"/>
                <a:ea typeface="宋体" panose="02010600030101010101" pitchFamily="2" charset="-122"/>
              </a:rPr>
              <a:t>further research</a:t>
            </a:r>
          </a:p>
          <a:p>
            <a:pPr eaLnBrk="1" hangingPunct="1"/>
            <a:r>
              <a:rPr lang="en-US" altLang="zh-CN" kern="0">
                <a:latin typeface="Gill Sans MT" panose="020B0502020104020203" pitchFamily="34" charset="0"/>
                <a:ea typeface="宋体" panose="02010600030101010101" pitchFamily="2" charset="-122"/>
              </a:rPr>
              <a:t>To allow others to </a:t>
            </a:r>
            <a:r>
              <a:rPr lang="en-US" altLang="zh-CN" kern="0">
                <a:solidFill>
                  <a:srgbClr val="FF0000"/>
                </a:solidFill>
                <a:latin typeface="Gill Sans MT" panose="020B0502020104020203" pitchFamily="34" charset="0"/>
                <a:ea typeface="宋体" panose="02010600030101010101" pitchFamily="2" charset="-122"/>
              </a:rPr>
              <a:t>evaluate</a:t>
            </a:r>
            <a:r>
              <a:rPr lang="en-US" altLang="zh-CN" kern="0">
                <a:latin typeface="Gill Sans MT" panose="020B0502020104020203" pitchFamily="34" charset="0"/>
                <a:ea typeface="宋体" panose="02010600030101010101" pitchFamily="2" charset="-122"/>
              </a:rPr>
              <a:t> what you did</a:t>
            </a:r>
          </a:p>
          <a:p>
            <a:pPr lvl="1" eaLnBrk="1" hangingPunct="1"/>
            <a:r>
              <a:rPr lang="en-US" altLang="zh-CN" kern="0">
                <a:latin typeface="Gill Sans MT" panose="020B0502020104020203" pitchFamily="34" charset="0"/>
                <a:ea typeface="宋体" panose="02010600030101010101" pitchFamily="2" charset="-122"/>
              </a:rPr>
              <a:t>To determine whether the conclusions seem </a:t>
            </a:r>
            <a:r>
              <a:rPr lang="en-US" altLang="zh-CN" kern="0">
                <a:solidFill>
                  <a:srgbClr val="FF0000"/>
                </a:solidFill>
                <a:latin typeface="Gill Sans MT" panose="020B0502020104020203" pitchFamily="34" charset="0"/>
                <a:ea typeface="宋体" panose="02010600030101010101" pitchFamily="2" charset="-122"/>
              </a:rPr>
              <a:t>valid</a:t>
            </a:r>
          </a:p>
          <a:p>
            <a:pPr lvl="1" eaLnBrk="1" hangingPunct="1"/>
            <a:r>
              <a:rPr lang="en-US" altLang="zh-CN" kern="0">
                <a:latin typeface="Gill Sans MT" panose="020B0502020104020203" pitchFamily="34" charset="0"/>
                <a:ea typeface="宋体" panose="02010600030101010101" pitchFamily="2" charset="-122"/>
              </a:rPr>
              <a:t>To determine whether the findings seem </a:t>
            </a:r>
            <a:r>
              <a:rPr lang="en-US" altLang="zh-CN" kern="0">
                <a:solidFill>
                  <a:srgbClr val="FF0000"/>
                </a:solidFill>
                <a:latin typeface="Gill Sans MT" panose="020B0502020104020203" pitchFamily="34" charset="0"/>
                <a:ea typeface="宋体" panose="02010600030101010101" pitchFamily="2" charset="-122"/>
              </a:rPr>
              <a:t>applicable </a:t>
            </a:r>
            <a:r>
              <a:rPr lang="en-US" altLang="zh-CN" kern="0">
                <a:latin typeface="Gill Sans MT" panose="020B0502020104020203" pitchFamily="34" charset="0"/>
                <a:ea typeface="宋体" panose="02010600030101010101" pitchFamily="2" charset="-122"/>
              </a:rPr>
              <a:t>to other situations</a:t>
            </a:r>
            <a:endParaRPr lang="en-US" altLang="zh-CN" kern="0" dirty="0">
              <a:latin typeface="Gill Sans MT" panose="020B0502020104020203" pitchFamily="34" charset="0"/>
              <a:ea typeface="宋体" panose="02010600030101010101" pitchFamily="2" charset="-122"/>
            </a:endParaRPr>
          </a:p>
        </p:txBody>
      </p:sp>
      <p:pic>
        <p:nvPicPr>
          <p:cNvPr id="4" name="图片 1">
            <a:extLst>
              <a:ext uri="{FF2B5EF4-FFF2-40B4-BE49-F238E27FC236}">
                <a16:creationId xmlns:a16="http://schemas.microsoft.com/office/drawing/2014/main" id="{DB9D11A5-9251-C9D1-4C08-89588D210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928" y="5748337"/>
            <a:ext cx="14287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6601B5-238B-B976-5C3B-014CE5231047}"/>
              </a:ext>
            </a:extLst>
          </p:cNvPr>
          <p:cNvSpPr/>
          <p:nvPr/>
        </p:nvSpPr>
        <p:spPr>
          <a:xfrm>
            <a:off x="1741488" y="709613"/>
            <a:ext cx="9112250"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Requirements of the Methods section</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3">
            <a:extLst>
              <a:ext uri="{FF2B5EF4-FFF2-40B4-BE49-F238E27FC236}">
                <a16:creationId xmlns:a16="http://schemas.microsoft.com/office/drawing/2014/main" id="{CCF668AC-53C8-C3A7-4B13-6E3A5BA45C29}"/>
              </a:ext>
            </a:extLst>
          </p:cNvPr>
          <p:cNvSpPr txBox="1">
            <a:spLocks noChangeArrowheads="1"/>
          </p:cNvSpPr>
          <p:nvPr/>
        </p:nvSpPr>
        <p:spPr bwMode="auto">
          <a:xfrm>
            <a:off x="1701041" y="24017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en-US" altLang="zh-CN" kern="0" dirty="0">
                <a:latin typeface="Gill Sans MT" panose="020B0502020104020203" pitchFamily="34" charset="0"/>
                <a:ea typeface="宋体" panose="02010600030101010101" pitchFamily="2" charset="-122"/>
              </a:rPr>
              <a:t>The description of methods in your study should be as detailed as possible.</a:t>
            </a:r>
          </a:p>
          <a:p>
            <a:pPr eaLnBrk="1" hangingPunct="1">
              <a:buFont typeface="Wingdings" panose="05000000000000000000" pitchFamily="2" charset="2"/>
              <a:buChar char="l"/>
            </a:pPr>
            <a:r>
              <a:rPr lang="en-US" altLang="zh-CN" sz="2000" kern="0" dirty="0">
                <a:latin typeface="Gill Sans MT" panose="020B0502020104020203" pitchFamily="34" charset="0"/>
                <a:ea typeface="宋体" panose="02010600030101010101" pitchFamily="2" charset="-122"/>
              </a:rPr>
              <a:t>Reliability: consistency</a:t>
            </a:r>
          </a:p>
          <a:p>
            <a:pPr eaLnBrk="1" hangingPunct="1">
              <a:buFont typeface="Wingdings" panose="05000000000000000000" pitchFamily="2" charset="2"/>
              <a:buChar char="l"/>
            </a:pPr>
            <a:r>
              <a:rPr lang="en-US" altLang="zh-CN" sz="2000" kern="0" dirty="0">
                <a:latin typeface="Gill Sans MT" panose="020B0502020104020203" pitchFamily="34" charset="0"/>
                <a:ea typeface="宋体" panose="02010600030101010101" pitchFamily="2" charset="-122"/>
              </a:rPr>
              <a:t>Validity: accuracy, measure what you want to measure</a:t>
            </a:r>
          </a:p>
          <a:p>
            <a:pPr eaLnBrk="1" hangingPunct="1">
              <a:buFont typeface="Wingdings" panose="05000000000000000000" pitchFamily="2" charset="2"/>
              <a:buChar char="l"/>
            </a:pPr>
            <a:r>
              <a:rPr lang="en-US" altLang="zh-CN" sz="2000" kern="0" dirty="0">
                <a:latin typeface="Gill Sans MT" panose="020B0502020104020203" pitchFamily="34" charset="0"/>
                <a:ea typeface="宋体" panose="02010600030101010101" pitchFamily="2" charset="-122"/>
              </a:rPr>
              <a:t>Justify every option in the Methods section</a:t>
            </a:r>
          </a:p>
          <a:p>
            <a:pPr marL="0" indent="0" eaLnBrk="1" hangingPunct="1">
              <a:buNone/>
            </a:pPr>
            <a:r>
              <a:rPr lang="en-US" altLang="zh-CN" sz="2000" kern="0" dirty="0">
                <a:latin typeface="Gill Sans MT" panose="020B0502020104020203" pitchFamily="34" charset="0"/>
                <a:ea typeface="宋体" panose="02010600030101010101" pitchFamily="2" charset="-122"/>
              </a:rPr>
              <a:t>      1) the group of participants</a:t>
            </a:r>
          </a:p>
          <a:p>
            <a:pPr marL="0" indent="0" eaLnBrk="1" hangingPunct="1">
              <a:buNone/>
            </a:pPr>
            <a:r>
              <a:rPr lang="en-US" altLang="zh-CN" sz="2000" kern="0" dirty="0">
                <a:latin typeface="Gill Sans MT" panose="020B0502020104020203" pitchFamily="34" charset="0"/>
                <a:ea typeface="宋体" panose="02010600030101010101" pitchFamily="2" charset="-122"/>
              </a:rPr>
              <a:t>      2) the corpus (size, representative)</a:t>
            </a:r>
          </a:p>
          <a:p>
            <a:pPr marL="0" indent="0" eaLnBrk="1" hangingPunct="1">
              <a:buNone/>
            </a:pPr>
            <a:r>
              <a:rPr lang="en-US" altLang="zh-CN" sz="2000" kern="0" dirty="0">
                <a:latin typeface="Gill Sans MT" panose="020B0502020104020203" pitchFamily="34" charset="0"/>
                <a:ea typeface="宋体" panose="02010600030101010101" pitchFamily="2" charset="-122"/>
              </a:rPr>
              <a:t>      3) the tools (reliability and validity of the questionnaires)</a:t>
            </a:r>
          </a:p>
          <a:p>
            <a:pPr marL="0" indent="0" eaLnBrk="1" hangingPunct="1">
              <a:buNone/>
            </a:pPr>
            <a:r>
              <a:rPr lang="en-US" altLang="zh-CN" sz="2000" kern="0" dirty="0">
                <a:latin typeface="Gill Sans MT" panose="020B0502020104020203" pitchFamily="34" charset="0"/>
                <a:ea typeface="宋体" panose="02010600030101010101" pitchFamily="2" charset="-122"/>
              </a:rPr>
              <a:t>      4) validity: syntactic parsing, </a:t>
            </a:r>
            <a:r>
              <a:rPr lang="en-US" altLang="zh-CN" sz="2000" kern="0" dirty="0" err="1">
                <a:latin typeface="Gill Sans MT" panose="020B0502020104020203" pitchFamily="34" charset="0"/>
                <a:ea typeface="宋体" panose="02010600030101010101" pitchFamily="2" charset="-122"/>
              </a:rPr>
              <a:t>Standford</a:t>
            </a:r>
            <a:r>
              <a:rPr lang="en-US" altLang="zh-CN" sz="2000" kern="0" dirty="0">
                <a:latin typeface="Gill Sans MT" panose="020B0502020104020203" pitchFamily="34" charset="0"/>
                <a:ea typeface="宋体" panose="02010600030101010101" pitchFamily="2" charset="-122"/>
              </a:rPr>
              <a:t> parser 88%</a:t>
            </a:r>
          </a:p>
          <a:p>
            <a:pPr marL="0" indent="0" eaLnBrk="1" hangingPunct="1">
              <a:buNone/>
            </a:pPr>
            <a:r>
              <a:rPr lang="en-US" altLang="zh-CN" sz="2000" kern="0" dirty="0">
                <a:latin typeface="Gill Sans MT" panose="020B0502020104020203" pitchFamily="34" charset="0"/>
                <a:ea typeface="宋体" panose="02010600030101010101" pitchFamily="2" charset="-122"/>
              </a:rPr>
              <a:t>      5) the span of time</a:t>
            </a:r>
          </a:p>
        </p:txBody>
      </p:sp>
    </p:spTree>
    <p:extLst>
      <p:ext uri="{BB962C8B-B14F-4D97-AF65-F5344CB8AC3E}">
        <p14:creationId xmlns:p14="http://schemas.microsoft.com/office/powerpoint/2010/main" val="1163907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6601B5-238B-B976-5C3B-014CE5231047}"/>
              </a:ext>
            </a:extLst>
          </p:cNvPr>
          <p:cNvSpPr/>
          <p:nvPr/>
        </p:nvSpPr>
        <p:spPr>
          <a:xfrm>
            <a:off x="1741488" y="709613"/>
            <a:ext cx="9050442"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Requirements of the Methods section</a:t>
            </a:r>
          </a:p>
        </p:txBody>
      </p:sp>
      <p:sp>
        <p:nvSpPr>
          <p:cNvPr id="6" name="Rectangle 3">
            <a:extLst>
              <a:ext uri="{FF2B5EF4-FFF2-40B4-BE49-F238E27FC236}">
                <a16:creationId xmlns:a16="http://schemas.microsoft.com/office/drawing/2014/main" id="{CFAAF85A-FCBE-A6BB-6898-36D701C2E739}"/>
              </a:ext>
            </a:extLst>
          </p:cNvPr>
          <p:cNvSpPr txBox="1">
            <a:spLocks noChangeArrowheads="1"/>
          </p:cNvSpPr>
          <p:nvPr/>
        </p:nvSpPr>
        <p:spPr bwMode="auto">
          <a:xfrm>
            <a:off x="1555879" y="1928190"/>
            <a:ext cx="879532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altLang="zh-CN" kern="0" dirty="0">
                <a:latin typeface="Gill Sans MT" panose="020B0502020104020203" pitchFamily="34" charset="0"/>
                <a:ea typeface="宋体" panose="02010600030101010101" pitchFamily="2" charset="-122"/>
              </a:rPr>
              <a:t>D</a:t>
            </a:r>
            <a:r>
              <a:rPr lang="zh-CN" altLang="en-US" kern="0" dirty="0">
                <a:latin typeface="Gill Sans MT" panose="020B0502020104020203" pitchFamily="34" charset="0"/>
                <a:ea typeface="宋体" panose="02010600030101010101" pitchFamily="2" charset="-122"/>
              </a:rPr>
              <a:t>escribe the materials and/or the methods in a complete yet concise way, for example by referring to other works in the literature, including your own, that make use of the same or similar methods.</a:t>
            </a:r>
          </a:p>
          <a:p>
            <a:r>
              <a:rPr lang="zh-CN" altLang="en-US" kern="0" dirty="0">
                <a:latin typeface="Gill Sans MT" panose="020B0502020104020203" pitchFamily="34" charset="0"/>
                <a:ea typeface="宋体" panose="02010600030101010101" pitchFamily="2" charset="-122"/>
              </a:rPr>
              <a:t>Write clearly and in a </a:t>
            </a:r>
            <a:r>
              <a:rPr lang="zh-CN" altLang="en-US" kern="0" dirty="0">
                <a:solidFill>
                  <a:srgbClr val="FF0000"/>
                </a:solidFill>
                <a:latin typeface="Gill Sans MT" panose="020B0502020104020203" pitchFamily="34" charset="0"/>
                <a:ea typeface="宋体" panose="02010600030101010101" pitchFamily="2" charset="-122"/>
              </a:rPr>
              <a:t>logical order</a:t>
            </a:r>
          </a:p>
          <a:p>
            <a:r>
              <a:rPr lang="zh-CN" altLang="en-US" kern="0" dirty="0">
                <a:latin typeface="Gill Sans MT" panose="020B0502020104020203" pitchFamily="34" charset="0"/>
                <a:ea typeface="宋体" panose="02010600030101010101" pitchFamily="2" charset="-122"/>
              </a:rPr>
              <a:t>Do not write more than two steps in one sentence</a:t>
            </a:r>
          </a:p>
        </p:txBody>
      </p:sp>
      <p:pic>
        <p:nvPicPr>
          <p:cNvPr id="7" name="图片 1">
            <a:extLst>
              <a:ext uri="{FF2B5EF4-FFF2-40B4-BE49-F238E27FC236}">
                <a16:creationId xmlns:a16="http://schemas.microsoft.com/office/drawing/2014/main" id="{88C22679-5051-8691-BAAF-80385F049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279" y="5028785"/>
            <a:ext cx="19589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806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78A1ADA-6F6B-2A73-B723-FA8E4CF2E79C}"/>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Method-examples</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D56F67A3-3953-E215-B958-02D23442FB11}"/>
              </a:ext>
            </a:extLst>
          </p:cNvPr>
          <p:cNvSpPr txBox="1"/>
          <p:nvPr/>
        </p:nvSpPr>
        <p:spPr>
          <a:xfrm>
            <a:off x="1741488" y="2601913"/>
            <a:ext cx="10366375" cy="2270125"/>
          </a:xfrm>
          <a:prstGeom prst="rect">
            <a:avLst/>
          </a:prstGeom>
          <a:noFill/>
        </p:spPr>
        <p:txBody>
          <a:bodyPr>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Materials/data</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Quantities </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Sources </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Details of data collection</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Reasons for using such materials/data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E258E9D-528C-137F-BFCF-E60DB9F53B18}"/>
              </a:ext>
            </a:extLst>
          </p:cNvPr>
          <p:cNvSpPr txBox="1"/>
          <p:nvPr/>
        </p:nvSpPr>
        <p:spPr>
          <a:xfrm>
            <a:off x="485775" y="1327150"/>
            <a:ext cx="4572000" cy="2723823"/>
          </a:xfrm>
          <a:prstGeom prst="rect">
            <a:avLst/>
          </a:prstGeom>
          <a:noFill/>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“知网是什么东西？”</a:t>
            </a:r>
            <a:endPar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数据造假</a:t>
            </a:r>
            <a:endPar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小学生写论文：结直肠癌研究获得全国大奖</a:t>
            </a:r>
            <a:endPar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pic>
        <p:nvPicPr>
          <p:cNvPr id="15363" name="图片 10">
            <a:extLst>
              <a:ext uri="{FF2B5EF4-FFF2-40B4-BE49-F238E27FC236}">
                <a16:creationId xmlns:a16="http://schemas.microsoft.com/office/drawing/2014/main" id="{98688D2A-1847-2808-96AA-9AFE6CE34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249" r="1743" b="4529"/>
          <a:stretch/>
        </p:blipFill>
        <p:spPr bwMode="auto">
          <a:xfrm>
            <a:off x="5351463" y="1327150"/>
            <a:ext cx="3155950" cy="9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图片 9">
            <a:extLst>
              <a:ext uri="{FF2B5EF4-FFF2-40B4-BE49-F238E27FC236}">
                <a16:creationId xmlns:a16="http://schemas.microsoft.com/office/drawing/2014/main" id="{DF51FBB4-BD9A-7144-4642-173430044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713" y="373560"/>
            <a:ext cx="3451225"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11">
            <a:extLst>
              <a:ext uri="{FF2B5EF4-FFF2-40B4-BE49-F238E27FC236}">
                <a16:creationId xmlns:a16="http://schemas.microsoft.com/office/drawing/2014/main" id="{59EB5BF3-395C-AE8C-E4BC-427B0E3702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0656" y="2441489"/>
            <a:ext cx="335756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图片 8" descr="图形用户界面, 文本, 应用程序&#10;&#10;描述已自动生成">
            <a:extLst>
              <a:ext uri="{FF2B5EF4-FFF2-40B4-BE49-F238E27FC236}">
                <a16:creationId xmlns:a16="http://schemas.microsoft.com/office/drawing/2014/main" id="{A2FF936F-EB67-AF9D-ABF6-AC6FF29B2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35939" y="3039417"/>
            <a:ext cx="371633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CE7086DC-9D0B-628F-021C-13BF9614A6FD}"/>
              </a:ext>
            </a:extLst>
          </p:cNvPr>
          <p:cNvSpPr/>
          <p:nvPr/>
        </p:nvSpPr>
        <p:spPr>
          <a:xfrm>
            <a:off x="390526" y="215796"/>
            <a:ext cx="7745414" cy="85576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Academic integrity</a:t>
            </a:r>
            <a:endParaRPr kumimoji="0" lang="zh-CN" altLang="en-US"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1062020-60BC-86D7-6B75-2A0AADD2CB06}"/>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B00F94BC-BA1F-8E9D-89BA-72293F89971F}"/>
              </a:ext>
            </a:extLst>
          </p:cNvPr>
          <p:cNvSpPr txBox="1"/>
          <p:nvPr/>
        </p:nvSpPr>
        <p:spPr>
          <a:xfrm>
            <a:off x="1741488" y="2601913"/>
            <a:ext cx="10366375" cy="3155950"/>
          </a:xfrm>
          <a:prstGeom prst="rect">
            <a:avLst/>
          </a:prstGeom>
          <a:noFill/>
        </p:spPr>
        <p:txBody>
          <a:bodyPr>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Typical sentence structures for describing Materials/data</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data/materials used in this study were …. collected by. The data/materials consisted of …, with a total of more than…words.</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data/materials were used in this study for two reasons. First, … Second, …Therefore, it is particularly appropriate for its use in the present study.</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We employed xxx data. </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data of … were selected according to the following criteria</a:t>
            </a:r>
          </a:p>
        </p:txBody>
      </p:sp>
    </p:spTree>
    <p:extLst>
      <p:ext uri="{BB962C8B-B14F-4D97-AF65-F5344CB8AC3E}">
        <p14:creationId xmlns:p14="http://schemas.microsoft.com/office/powerpoint/2010/main" val="337724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1062020-60BC-86D7-6B75-2A0AADD2CB06}"/>
              </a:ext>
            </a:extLst>
          </p:cNvPr>
          <p:cNvSpPr/>
          <p:nvPr/>
        </p:nvSpPr>
        <p:spPr>
          <a:xfrm>
            <a:off x="1532766" y="232535"/>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3162985-65C9-986B-8A7F-6DF2F2A37011}"/>
              </a:ext>
            </a:extLst>
          </p:cNvPr>
          <p:cNvPicPr>
            <a:picLocks noChangeAspect="1"/>
          </p:cNvPicPr>
          <p:nvPr/>
        </p:nvPicPr>
        <p:blipFill>
          <a:blip r:embed="rId2"/>
          <a:stretch>
            <a:fillRect/>
          </a:stretch>
        </p:blipFill>
        <p:spPr>
          <a:xfrm>
            <a:off x="1817511" y="1369029"/>
            <a:ext cx="8618576" cy="54331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8933567-0EE4-F06A-BE3F-F39E4A2D91A9}"/>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06455D21-6503-D538-0D85-44A84A6DF400}"/>
              </a:ext>
            </a:extLst>
          </p:cNvPr>
          <p:cNvSpPr txBox="1"/>
          <p:nvPr/>
        </p:nvSpPr>
        <p:spPr>
          <a:xfrm>
            <a:off x="1741488" y="2601913"/>
            <a:ext cx="8709025" cy="2713037"/>
          </a:xfrm>
          <a:prstGeom prst="rect">
            <a:avLst/>
          </a:prstGeom>
          <a:noFill/>
        </p:spPr>
        <p:txBody>
          <a:bodyPr>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Subject</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Human subjects can be commonly used as sources in the field of art and social science.</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Special characteristics should be described, such as the subjects’ age, gender, social and cultural background</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standard/criteria of subject selection should be provided.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9CE764-5A4A-885D-5AC3-0C44F7B724A7}"/>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D93E137B-F860-27F9-5834-000D9C3EAD60}"/>
              </a:ext>
            </a:extLst>
          </p:cNvPr>
          <p:cNvSpPr txBox="1"/>
          <p:nvPr/>
        </p:nvSpPr>
        <p:spPr>
          <a:xfrm>
            <a:off x="1741488" y="2601913"/>
            <a:ext cx="8709025" cy="4486275"/>
          </a:xfrm>
          <a:prstGeom prst="rect">
            <a:avLst/>
          </a:prstGeom>
          <a:noFill/>
        </p:spPr>
        <p:txBody>
          <a:bodyPr>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Typical sentence structure of subject description</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 total of … participants (xxx females, xxx males; age range = xxx–xxx years, with a mean of xxx) took part in the study for monetary reward</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They were…from…</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XXX volunteers were studied (mean age=, mean range=, females=, males= ). </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All volunteers gave written informed consent to participate in the study which was approved by…</a:t>
            </a: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0087ED7-6B97-4D43-9F48-727BE86A71BB}"/>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5779" name="文本框 1">
            <a:extLst>
              <a:ext uri="{FF2B5EF4-FFF2-40B4-BE49-F238E27FC236}">
                <a16:creationId xmlns:a16="http://schemas.microsoft.com/office/drawing/2014/main" id="{F1B14A80-BC5B-911B-261D-FDFD23334C4D}"/>
              </a:ext>
            </a:extLst>
          </p:cNvPr>
          <p:cNvSpPr txBox="1">
            <a:spLocks noChangeArrowheads="1"/>
          </p:cNvSpPr>
          <p:nvPr/>
        </p:nvSpPr>
        <p:spPr bwMode="auto">
          <a:xfrm>
            <a:off x="1741488" y="2041525"/>
            <a:ext cx="7872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Examples of subject description</a:t>
            </a:r>
          </a:p>
        </p:txBody>
      </p:sp>
      <p:sp>
        <p:nvSpPr>
          <p:cNvPr id="75780" name="文本框 5">
            <a:extLst>
              <a:ext uri="{FF2B5EF4-FFF2-40B4-BE49-F238E27FC236}">
                <a16:creationId xmlns:a16="http://schemas.microsoft.com/office/drawing/2014/main" id="{1BF5CA6F-AA86-3039-7C75-D1FCF3754C48}"/>
              </a:ext>
            </a:extLst>
          </p:cNvPr>
          <p:cNvSpPr txBox="1">
            <a:spLocks noChangeArrowheads="1"/>
          </p:cNvSpPr>
          <p:nvPr/>
        </p:nvSpPr>
        <p:spPr bwMode="auto">
          <a:xfrm>
            <a:off x="1595438" y="2827338"/>
            <a:ext cx="887571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131413"/>
                </a:solidFill>
                <a:effectLst/>
                <a:uLnTx/>
                <a:uFillTx/>
                <a:latin typeface="Times New Roman" panose="02020603050405020304" pitchFamily="18" charset="0"/>
                <a:ea typeface="宋体" panose="02010600030101010101" pitchFamily="2" charset="-122"/>
                <a:cs typeface="Times New Roman" panose="02020603050405020304" pitchFamily="18" charset="0"/>
              </a:rPr>
              <a:t>A total of 205 participants took part in the study for monetary reward. They were undergraduate or postgraduate students from South China Normal University and neighboring universities. we excluded the two wubi-method participants, leaving 203 participants (151 females, 52 males; age range = 17–26 years, with a mean of 20.02). All participants reported being right-handed, having normal hearing, and having normal or corrected-tonormal vision (Wang, 2021).</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a:ln>
                <a:noFill/>
              </a:ln>
              <a:solidFill>
                <a:srgbClr val="13141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Wang, R., Huang, S., Zhou, Y., &amp; Cai, Z. G. (2020). Chinese character handwriting: A large-scale behavioral study and a database. </a:t>
            </a:r>
            <a:r>
              <a:rPr kumimoji="0" lang="en-US" altLang="zh-CN" sz="2000" b="0"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Behavior Research Methods</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52(1), 82-96.</a:t>
            </a:r>
            <a:endPar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704BC9C-B15C-FA1F-90CC-6B2C121EAF60}"/>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6B6B910D-9647-914A-65EC-239AC53A39EE}"/>
              </a:ext>
            </a:extLst>
          </p:cNvPr>
          <p:cNvSpPr txBox="1"/>
          <p:nvPr/>
        </p:nvSpPr>
        <p:spPr>
          <a:xfrm>
            <a:off x="1741488" y="2601913"/>
            <a:ext cx="8709025" cy="1827212"/>
          </a:xfrm>
          <a:prstGeom prst="rect">
            <a:avLst/>
          </a:prstGeom>
          <a:noFill/>
        </p:spPr>
        <p:txBody>
          <a:bodyPr>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Examples of subject description</a:t>
            </a:r>
          </a:p>
          <a:p>
            <a:pPr marL="0" marR="0" lvl="0" indent="0" algn="l" defTabSz="914400" rtl="0" eaLnBrk="0" fontAlgn="base" latinLnBrk="0" hangingPunct="0">
              <a:lnSpc>
                <a:spcPct val="12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6804" name="图片 5">
            <a:extLst>
              <a:ext uri="{FF2B5EF4-FFF2-40B4-BE49-F238E27FC236}">
                <a16:creationId xmlns:a16="http://schemas.microsoft.com/office/drawing/2014/main" id="{E4F473DD-011C-DDDB-5E34-E496EA29C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88" y="3514725"/>
            <a:ext cx="80867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6D9BFA7-0514-8B47-7179-7DBDAE5C6C9E}"/>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7827" name="文本框 1">
            <a:extLst>
              <a:ext uri="{FF2B5EF4-FFF2-40B4-BE49-F238E27FC236}">
                <a16:creationId xmlns:a16="http://schemas.microsoft.com/office/drawing/2014/main" id="{B74A888C-4D4C-4611-3F40-FF512DE18F87}"/>
              </a:ext>
            </a:extLst>
          </p:cNvPr>
          <p:cNvSpPr txBox="1">
            <a:spLocks noChangeArrowheads="1"/>
          </p:cNvSpPr>
          <p:nvPr/>
        </p:nvSpPr>
        <p:spPr bwMode="auto">
          <a:xfrm>
            <a:off x="1741488" y="2041525"/>
            <a:ext cx="7872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Examples of subject description</a:t>
            </a:r>
          </a:p>
        </p:txBody>
      </p:sp>
      <p:sp>
        <p:nvSpPr>
          <p:cNvPr id="77828" name="文本框 5">
            <a:extLst>
              <a:ext uri="{FF2B5EF4-FFF2-40B4-BE49-F238E27FC236}">
                <a16:creationId xmlns:a16="http://schemas.microsoft.com/office/drawing/2014/main" id="{19F8F01F-AA67-CFA8-4541-0C1F9407AF82}"/>
              </a:ext>
            </a:extLst>
          </p:cNvPr>
          <p:cNvSpPr txBox="1">
            <a:spLocks noChangeArrowheads="1"/>
          </p:cNvSpPr>
          <p:nvPr/>
        </p:nvSpPr>
        <p:spPr bwMode="auto">
          <a:xfrm>
            <a:off x="1595438" y="2827338"/>
            <a:ext cx="951706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131413"/>
                </a:solidFill>
                <a:effectLst/>
                <a:uLnTx/>
                <a:uFillTx/>
                <a:latin typeface="Times New Roman" panose="02020603050405020304" pitchFamily="18" charset="0"/>
                <a:ea typeface="宋体" panose="02010600030101010101" pitchFamily="2" charset="-122"/>
                <a:cs typeface="Times New Roman" panose="02020603050405020304" pitchFamily="18" charset="0"/>
              </a:rPr>
              <a:t>Eighteen healthy male volunteers (mean age 24 years, range 19–30) were studied. All subjects were free of gastrointestinal symptoms, with no previous gastrointestinal surgery, and were not taking any medications. Subjects were studied after an overnight fast and were not allowed to smoke or drink alcohol for at least 24 hours before the study. All volunteers gave written informed consent to participate in the study which was approved by the medical ethics committee of the Academic Medical Centre, Amsterdam.</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a:ln>
                <a:noFill/>
              </a:ln>
              <a:solidFill>
                <a:srgbClr val="13141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Kuiken, S. D., Vergeer, M., Heisterkamp, S. H., Tytgat, G. N. J., &amp; Boeckxstaens, G. E. E. (2002). Role of nitric oxide in gastric motor and sensory functions in healthy subjects. </a:t>
            </a:r>
            <a:r>
              <a:rPr kumimoji="0" lang="en-US" altLang="zh-CN" sz="2000" b="0" i="1"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Gut</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51(2), 212-218.</a:t>
            </a:r>
            <a:endPar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1DB4D0-E756-124A-1D91-079C3D009F39}"/>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947480BE-94B3-B8F3-353E-D2617B0ABF43}"/>
              </a:ext>
            </a:extLst>
          </p:cNvPr>
          <p:cNvSpPr txBox="1"/>
          <p:nvPr/>
        </p:nvSpPr>
        <p:spPr>
          <a:xfrm>
            <a:off x="1828800" y="2365375"/>
            <a:ext cx="7872413" cy="83185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Method/data processing and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2" name="文本框 5">
            <a:extLst>
              <a:ext uri="{FF2B5EF4-FFF2-40B4-BE49-F238E27FC236}">
                <a16:creationId xmlns:a16="http://schemas.microsoft.com/office/drawing/2014/main" id="{7A1896EA-71AC-2241-5B06-EDDA69B39AD8}"/>
              </a:ext>
            </a:extLst>
          </p:cNvPr>
          <p:cNvSpPr txBox="1">
            <a:spLocks noChangeArrowheads="1"/>
          </p:cNvSpPr>
          <p:nvPr/>
        </p:nvSpPr>
        <p:spPr bwMode="auto">
          <a:xfrm>
            <a:off x="1928813" y="2949575"/>
            <a:ext cx="88757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It can be presented in a chronological way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details of data processing and analysis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It is necessary to provide justifications, explanations, and (sometimes) examples </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DA33355-75A5-7F76-6390-64B82BC69379}"/>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899" name="文本框 1">
            <a:extLst>
              <a:ext uri="{FF2B5EF4-FFF2-40B4-BE49-F238E27FC236}">
                <a16:creationId xmlns:a16="http://schemas.microsoft.com/office/drawing/2014/main" id="{8E51A7B9-1FEE-D17B-9A19-451C7C825151}"/>
              </a:ext>
            </a:extLst>
          </p:cNvPr>
          <p:cNvSpPr txBox="1">
            <a:spLocks noChangeArrowheads="1"/>
          </p:cNvSpPr>
          <p:nvPr/>
        </p:nvSpPr>
        <p:spPr bwMode="auto">
          <a:xfrm>
            <a:off x="1793875" y="1987550"/>
            <a:ext cx="895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Typical sentence structures of method/data processing and analysis</a:t>
            </a:r>
          </a:p>
        </p:txBody>
      </p:sp>
      <p:sp>
        <p:nvSpPr>
          <p:cNvPr id="80900" name="文本框 5">
            <a:extLst>
              <a:ext uri="{FF2B5EF4-FFF2-40B4-BE49-F238E27FC236}">
                <a16:creationId xmlns:a16="http://schemas.microsoft.com/office/drawing/2014/main" id="{986BCB32-063C-13C2-0A8D-08728683CCAC}"/>
              </a:ext>
            </a:extLst>
          </p:cNvPr>
          <p:cNvSpPr txBox="1">
            <a:spLocks noChangeArrowheads="1"/>
          </p:cNvSpPr>
          <p:nvPr/>
        </p:nvSpPr>
        <p:spPr bwMode="auto">
          <a:xfrm>
            <a:off x="1831975" y="2719388"/>
            <a:ext cx="887571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experiment was carried out/performed/conducted in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apparatus included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We processed and analyzed the data in the following steps. First, … Second, … Third,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For illustration purposes, we described below the process of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We used xxx rather than yyy because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reason for using xxx is that it can … and has been found to be effective for…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XXX has been used in many previous studies and proven to be useful</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8006B70-919D-C817-22AF-F319FB93F12D}"/>
              </a:ext>
            </a:extLst>
          </p:cNvPr>
          <p:cNvSpPr/>
          <p:nvPr/>
        </p:nvSpPr>
        <p:spPr>
          <a:xfrm>
            <a:off x="1741488" y="709613"/>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a:t>
            </a:r>
            <a:endParaRPr kumimoji="0" lang="zh-CN" altLang="en-US"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23" name="文本框 1">
            <a:extLst>
              <a:ext uri="{FF2B5EF4-FFF2-40B4-BE49-F238E27FC236}">
                <a16:creationId xmlns:a16="http://schemas.microsoft.com/office/drawing/2014/main" id="{9148FC18-54DF-E844-80CF-0DAF85B7AA81}"/>
              </a:ext>
            </a:extLst>
          </p:cNvPr>
          <p:cNvSpPr txBox="1">
            <a:spLocks noChangeArrowheads="1"/>
          </p:cNvSpPr>
          <p:nvPr/>
        </p:nvSpPr>
        <p:spPr bwMode="auto">
          <a:xfrm>
            <a:off x="1793875" y="1987550"/>
            <a:ext cx="895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Examples of method/data processing and analysis</a:t>
            </a:r>
          </a:p>
        </p:txBody>
      </p:sp>
      <p:sp>
        <p:nvSpPr>
          <p:cNvPr id="81924" name="文本框 5">
            <a:extLst>
              <a:ext uri="{FF2B5EF4-FFF2-40B4-BE49-F238E27FC236}">
                <a16:creationId xmlns:a16="http://schemas.microsoft.com/office/drawing/2014/main" id="{88D843CC-B922-1858-BCC3-E3F89D9AAAC2}"/>
              </a:ext>
            </a:extLst>
          </p:cNvPr>
          <p:cNvSpPr txBox="1">
            <a:spLocks noChangeArrowheads="1"/>
          </p:cNvSpPr>
          <p:nvPr/>
        </p:nvSpPr>
        <p:spPr bwMode="auto">
          <a:xfrm>
            <a:off x="1831975" y="2719388"/>
            <a:ext cx="88757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classification task was performed as follows. </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First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data were randomly split into the training and testing data. The split ratio between the training and testing data was set at 6:4. </a:t>
            </a: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Such a ratio has been used in many previous studies and proven to be useful</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(e.g., Moustafa &amp; Slay, 2016)... </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Then</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testing data were applied to evaluate the classification performance of the trained model… </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Last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we conducted feature ranking based on their average weights in the five algorithms (Sun et al., 2013; Zaharie, Lungeanu, &amp; Holban, 2007). </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id="{F5C65FF9-6552-DED6-C84D-D2E58DA0096F}"/>
              </a:ext>
            </a:extLst>
          </p:cNvPr>
          <p:cNvSpPr>
            <a:spLocks noGrp="1"/>
          </p:cNvSpPr>
          <p:nvPr>
            <p:ph idx="1"/>
          </p:nvPr>
        </p:nvSpPr>
        <p:spPr>
          <a:xfrm>
            <a:off x="831850" y="1233488"/>
            <a:ext cx="11006138" cy="6065837"/>
          </a:xfrm>
        </p:spPr>
        <p:txBody>
          <a:bodyPr/>
          <a:lstStyle/>
          <a:p>
            <a:pPr marL="0" indent="0">
              <a:lnSpc>
                <a:spcPct val="100000"/>
              </a:lnSpc>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Lei, L., &amp; Zhang, Y. (2018). Lack of improvement in scientific integrity: An analysis of </a:t>
            </a:r>
            <a:r>
              <a:rPr lang="en-US" altLang="zh-CN" sz="2000" dirty="0" err="1">
                <a:latin typeface="Times New Roman" panose="02020603050405020304" pitchFamily="18" charset="0"/>
                <a:cs typeface="Times New Roman" panose="02020603050405020304" pitchFamily="18" charset="0"/>
              </a:rPr>
              <a:t>WoS</a:t>
            </a:r>
            <a:r>
              <a:rPr lang="en-US" altLang="zh-CN" sz="2000" dirty="0">
                <a:latin typeface="Times New Roman" panose="02020603050405020304" pitchFamily="18" charset="0"/>
                <a:cs typeface="Times New Roman" panose="02020603050405020304" pitchFamily="18" charset="0"/>
              </a:rPr>
              <a:t> retractions by Chinese researchers (1997–2016). </a:t>
            </a:r>
            <a:r>
              <a:rPr lang="en-US" altLang="zh-CN" sz="2000" i="1" dirty="0">
                <a:latin typeface="Times New Roman" panose="02020603050405020304" pitchFamily="18" charset="0"/>
                <a:cs typeface="Times New Roman" panose="02020603050405020304" pitchFamily="18" charset="0"/>
              </a:rPr>
              <a:t>Science and Engineering Ethics</a:t>
            </a:r>
            <a:r>
              <a:rPr lang="en-US" altLang="zh-CN" sz="2000" dirty="0">
                <a:latin typeface="Times New Roman" panose="02020603050405020304" pitchFamily="18" charset="0"/>
                <a:cs typeface="Times New Roman" panose="02020603050405020304" pitchFamily="18" charset="0"/>
              </a:rPr>
              <a:t>, 24(5), 1409-1420.</a:t>
            </a:r>
          </a:p>
          <a:p>
            <a:pPr marL="0" indent="0">
              <a:lnSpc>
                <a:spcPct val="100000"/>
              </a:lnSpc>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 Data:</a:t>
            </a:r>
          </a:p>
          <a:p>
            <a:pPr marL="0" indent="0">
              <a:lnSpc>
                <a:spcPct val="100000"/>
              </a:lnSpc>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The bibliometric information of 834 retractions from the Web of Science SCI-expanded database by Chinese researchers.</a:t>
            </a:r>
          </a:p>
          <a:p>
            <a:pPr marL="0" indent="0">
              <a:lnSpc>
                <a:spcPct val="150000"/>
              </a:lnSpc>
              <a:buFont typeface="Arial" panose="020B0604020202020204" pitchFamily="34" charset="0"/>
              <a:buNone/>
            </a:pPr>
            <a:endParaRPr lang="en-US" altLang="zh-CN" sz="2000" dirty="0">
              <a:latin typeface="Times New Roman" panose="02020603050405020304" pitchFamily="18" charset="0"/>
              <a:cs typeface="Times New Roman" panose="02020603050405020304" pitchFamily="18" charset="0"/>
            </a:endParaRPr>
          </a:p>
        </p:txBody>
      </p:sp>
      <p:pic>
        <p:nvPicPr>
          <p:cNvPr id="17411" name="图片 8">
            <a:extLst>
              <a:ext uri="{FF2B5EF4-FFF2-40B4-BE49-F238E27FC236}">
                <a16:creationId xmlns:a16="http://schemas.microsoft.com/office/drawing/2014/main" id="{52703A32-73E7-3550-D2ED-4239A885F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3" y="3125788"/>
            <a:ext cx="8488362"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9C4F2743-ECC2-818F-84A4-E3AEF909D3A9}"/>
              </a:ext>
            </a:extLst>
          </p:cNvPr>
          <p:cNvCxnSpPr/>
          <p:nvPr/>
        </p:nvCxnSpPr>
        <p:spPr>
          <a:xfrm>
            <a:off x="3929063" y="6659563"/>
            <a:ext cx="21669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60DA15B-0486-188A-BC78-DBCDDE92656B}"/>
              </a:ext>
            </a:extLst>
          </p:cNvPr>
          <p:cNvSpPr/>
          <p:nvPr/>
        </p:nvSpPr>
        <p:spPr>
          <a:xfrm>
            <a:off x="1279525" y="198436"/>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A research on retractions</a:t>
            </a:r>
            <a:endParaRPr kumimoji="0" lang="zh-CN" altLang="en-US"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09082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文本框 1">
            <a:extLst>
              <a:ext uri="{FF2B5EF4-FFF2-40B4-BE49-F238E27FC236}">
                <a16:creationId xmlns:a16="http://schemas.microsoft.com/office/drawing/2014/main" id="{9148FC18-54DF-E844-80CF-0DAF85B7AA81}"/>
              </a:ext>
            </a:extLst>
          </p:cNvPr>
          <p:cNvSpPr txBox="1">
            <a:spLocks noChangeArrowheads="1"/>
          </p:cNvSpPr>
          <p:nvPr/>
        </p:nvSpPr>
        <p:spPr bwMode="auto">
          <a:xfrm>
            <a:off x="1326736" y="278019"/>
            <a:ext cx="895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Examples of method/data processing and analysis</a:t>
            </a:r>
          </a:p>
        </p:txBody>
      </p:sp>
      <p:pic>
        <p:nvPicPr>
          <p:cNvPr id="4" name="图片 3">
            <a:extLst>
              <a:ext uri="{FF2B5EF4-FFF2-40B4-BE49-F238E27FC236}">
                <a16:creationId xmlns:a16="http://schemas.microsoft.com/office/drawing/2014/main" id="{FE7F7A61-66E8-4EFF-D1CF-24A6C7663D32}"/>
              </a:ext>
            </a:extLst>
          </p:cNvPr>
          <p:cNvPicPr>
            <a:picLocks noChangeAspect="1"/>
          </p:cNvPicPr>
          <p:nvPr/>
        </p:nvPicPr>
        <p:blipFill>
          <a:blip r:embed="rId2"/>
          <a:stretch>
            <a:fillRect/>
          </a:stretch>
        </p:blipFill>
        <p:spPr>
          <a:xfrm>
            <a:off x="1103657" y="836406"/>
            <a:ext cx="5810250" cy="5743575"/>
          </a:xfrm>
          <a:prstGeom prst="rect">
            <a:avLst/>
          </a:prstGeom>
        </p:spPr>
      </p:pic>
      <p:pic>
        <p:nvPicPr>
          <p:cNvPr id="6" name="图片 5">
            <a:extLst>
              <a:ext uri="{FF2B5EF4-FFF2-40B4-BE49-F238E27FC236}">
                <a16:creationId xmlns:a16="http://schemas.microsoft.com/office/drawing/2014/main" id="{0498922C-D5DA-6646-7495-555D85A75A8C}"/>
              </a:ext>
            </a:extLst>
          </p:cNvPr>
          <p:cNvPicPr>
            <a:picLocks noChangeAspect="1"/>
          </p:cNvPicPr>
          <p:nvPr/>
        </p:nvPicPr>
        <p:blipFill>
          <a:blip r:embed="rId3"/>
          <a:stretch>
            <a:fillRect/>
          </a:stretch>
        </p:blipFill>
        <p:spPr>
          <a:xfrm>
            <a:off x="6724650" y="3314287"/>
            <a:ext cx="5467350" cy="1581150"/>
          </a:xfrm>
          <a:prstGeom prst="rect">
            <a:avLst/>
          </a:prstGeom>
        </p:spPr>
      </p:pic>
    </p:spTree>
    <p:extLst>
      <p:ext uri="{BB962C8B-B14F-4D97-AF65-F5344CB8AC3E}">
        <p14:creationId xmlns:p14="http://schemas.microsoft.com/office/powerpoint/2010/main" val="2107228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6601B5-238B-B976-5C3B-014CE5231047}"/>
              </a:ext>
            </a:extLst>
          </p:cNvPr>
          <p:cNvSpPr/>
          <p:nvPr/>
        </p:nvSpPr>
        <p:spPr>
          <a:xfrm>
            <a:off x="1204775" y="546653"/>
            <a:ext cx="10125833" cy="8845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Other points to consider</a:t>
            </a:r>
          </a:p>
        </p:txBody>
      </p:sp>
      <p:sp>
        <p:nvSpPr>
          <p:cNvPr id="4" name="Rectangle 3">
            <a:extLst>
              <a:ext uri="{FF2B5EF4-FFF2-40B4-BE49-F238E27FC236}">
                <a16:creationId xmlns:a16="http://schemas.microsoft.com/office/drawing/2014/main" id="{5ACE28BA-6F35-0272-43AC-4ACA6DEE50B9}"/>
              </a:ext>
            </a:extLst>
          </p:cNvPr>
          <p:cNvSpPr txBox="1">
            <a:spLocks noChangeArrowheads="1"/>
          </p:cNvSpPr>
          <p:nvPr/>
        </p:nvSpPr>
        <p:spPr bwMode="auto">
          <a:xfrm>
            <a:off x="1343591" y="1815412"/>
            <a:ext cx="922089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80000"/>
              </a:lnSpc>
            </a:pPr>
            <a:r>
              <a:rPr lang="zh-CN" altLang="en-US" kern="0" dirty="0">
                <a:solidFill>
                  <a:srgbClr val="FF0000"/>
                </a:solidFill>
                <a:latin typeface="Gill Sans MT" panose="020B0502020104020203" pitchFamily="34" charset="0"/>
                <a:ea typeface="宋体" panose="02010600030101010101" pitchFamily="2" charset="-122"/>
              </a:rPr>
              <a:t>Tenses </a:t>
            </a:r>
            <a:r>
              <a:rPr lang="zh-CN" altLang="en-US" kern="0" dirty="0">
                <a:latin typeface="Gill Sans MT" panose="020B0502020104020203" pitchFamily="34" charset="0"/>
                <a:ea typeface="宋体" panose="02010600030101010101" pitchFamily="2" charset="-122"/>
              </a:rPr>
              <a:t>used</a:t>
            </a:r>
          </a:p>
          <a:p>
            <a:pPr lvl="1">
              <a:lnSpc>
                <a:spcPct val="80000"/>
              </a:lnSpc>
              <a:buFont typeface="Arial" panose="020B0604020202020204" pitchFamily="34" charset="0"/>
              <a:buChar char="•"/>
            </a:pPr>
            <a:r>
              <a:rPr lang="zh-CN" altLang="en-US" sz="2700" kern="0" dirty="0">
                <a:solidFill>
                  <a:srgbClr val="FF0000"/>
                </a:solidFill>
                <a:latin typeface="Gill Sans MT" panose="020B0502020104020203" pitchFamily="34" charset="0"/>
                <a:ea typeface="宋体" panose="02010600030101010101" pitchFamily="2" charset="-122"/>
              </a:rPr>
              <a:t>past simple</a:t>
            </a:r>
            <a:endParaRPr lang="en-US" altLang="zh-CN" sz="2700" kern="0" dirty="0">
              <a:solidFill>
                <a:srgbClr val="FF0000"/>
              </a:solidFill>
              <a:latin typeface="Gill Sans MT" panose="020B0502020104020203" pitchFamily="34" charset="0"/>
              <a:ea typeface="宋体" panose="02010600030101010101" pitchFamily="2" charset="-122"/>
            </a:endParaRPr>
          </a:p>
          <a:p>
            <a:pPr marL="457200" lvl="1" indent="-457200">
              <a:lnSpc>
                <a:spcPct val="80000"/>
              </a:lnSpc>
              <a:buFont typeface="Wingdings" panose="05000000000000000000" pitchFamily="2" charset="2"/>
              <a:buChar char="l"/>
            </a:pPr>
            <a:endParaRPr lang="zh-CN" altLang="en-US" kern="0" dirty="0">
              <a:latin typeface="Gill Sans MT" panose="020B0502020104020203" pitchFamily="34" charset="0"/>
              <a:ea typeface="宋体" panose="02010600030101010101" pitchFamily="2" charset="-122"/>
            </a:endParaRPr>
          </a:p>
          <a:p>
            <a:pPr>
              <a:lnSpc>
                <a:spcPct val="80000"/>
              </a:lnSpc>
              <a:buFont typeface="Arial" panose="020B0604020202020204" pitchFamily="34" charset="0"/>
              <a:buChar char="•"/>
            </a:pPr>
            <a:r>
              <a:rPr lang="en-US" altLang="zh-CN" kern="0" dirty="0">
                <a:latin typeface="Gill Sans MT" panose="020B0502020104020203" pitchFamily="34" charset="0"/>
                <a:ea typeface="宋体" panose="02010600030101010101" pitchFamily="2" charset="-122"/>
              </a:rPr>
              <a:t>Voice used</a:t>
            </a:r>
          </a:p>
          <a:p>
            <a:pPr marL="612000">
              <a:lnSpc>
                <a:spcPct val="80000"/>
              </a:lnSpc>
            </a:pPr>
            <a:r>
              <a:rPr lang="en-US" altLang="zh-CN" sz="3200" kern="0" dirty="0">
                <a:latin typeface="Gill Sans MT" panose="020B0502020104020203" pitchFamily="34" charset="0"/>
                <a:ea typeface="宋体" panose="02010600030101010101" pitchFamily="2" charset="-122"/>
              </a:rPr>
              <a:t>passive voice </a:t>
            </a:r>
            <a:r>
              <a:rPr lang="en-US" altLang="zh-CN" sz="3200" kern="0" dirty="0">
                <a:solidFill>
                  <a:srgbClr val="FF0000"/>
                </a:solidFill>
                <a:latin typeface="Gill Sans MT" panose="020B0502020104020203" pitchFamily="34" charset="0"/>
                <a:ea typeface="宋体" panose="02010600030101010101" pitchFamily="2" charset="-122"/>
              </a:rPr>
              <a:t>vs. </a:t>
            </a:r>
            <a:r>
              <a:rPr lang="en-US" altLang="zh-CN" sz="3200" kern="0" dirty="0">
                <a:latin typeface="Gill Sans MT" panose="020B0502020104020203" pitchFamily="34" charset="0"/>
                <a:ea typeface="宋体" panose="02010600030101010101" pitchFamily="2" charset="-122"/>
              </a:rPr>
              <a:t>active voice?</a:t>
            </a:r>
          </a:p>
          <a:p>
            <a:pPr marL="269100" indent="0">
              <a:lnSpc>
                <a:spcPct val="80000"/>
              </a:lnSpc>
              <a:buNone/>
            </a:pPr>
            <a:endParaRPr lang="en-US" altLang="zh-CN" sz="3200" kern="0" dirty="0">
              <a:latin typeface="Gill Sans MT" panose="020B0502020104020203" pitchFamily="34" charset="0"/>
              <a:ea typeface="宋体" panose="02010600030101010101" pitchFamily="2" charset="-122"/>
            </a:endParaRPr>
          </a:p>
          <a:p>
            <a:pPr marL="269100" indent="0">
              <a:lnSpc>
                <a:spcPct val="80000"/>
              </a:lnSpc>
              <a:buNone/>
            </a:pPr>
            <a:r>
              <a:rPr lang="en-US" altLang="zh-CN" sz="3200" kern="0" dirty="0">
                <a:latin typeface="Gill Sans MT" panose="020B0502020104020203" pitchFamily="34" charset="0"/>
                <a:ea typeface="宋体" panose="02010600030101010101" pitchFamily="2" charset="-122"/>
              </a:rPr>
              <a:t>Li Z. (2022). Is academic writing less passivized? Corpus-based evidence from research article abstracts in applied linguistics over the past three decades (1990–2019). Scientometrics,127, pp.5773–5792.</a:t>
            </a:r>
          </a:p>
          <a:p>
            <a:pPr>
              <a:lnSpc>
                <a:spcPct val="80000"/>
              </a:lnSpc>
              <a:buFont typeface="Arial" panose="020B0604020202020204" pitchFamily="34" charset="0"/>
              <a:buChar char="•"/>
            </a:pPr>
            <a:endParaRPr lang="zh-CN" altLang="en-US" kern="0" dirty="0">
              <a:latin typeface="Gill Sans MT" panose="020B0502020104020203" pitchFamily="34" charset="0"/>
              <a:ea typeface="宋体" panose="02010600030101010101" pitchFamily="2" charset="-122"/>
            </a:endParaRPr>
          </a:p>
        </p:txBody>
      </p:sp>
    </p:spTree>
    <p:extLst>
      <p:ext uri="{BB962C8B-B14F-4D97-AF65-F5344CB8AC3E}">
        <p14:creationId xmlns:p14="http://schemas.microsoft.com/office/powerpoint/2010/main" val="307859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6601B5-238B-B976-5C3B-014CE5231047}"/>
              </a:ext>
            </a:extLst>
          </p:cNvPr>
          <p:cNvSpPr/>
          <p:nvPr/>
        </p:nvSpPr>
        <p:spPr>
          <a:xfrm>
            <a:off x="1204775" y="546653"/>
            <a:ext cx="10125833" cy="8845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Other points to consider</a:t>
            </a:r>
          </a:p>
        </p:txBody>
      </p:sp>
      <p:sp>
        <p:nvSpPr>
          <p:cNvPr id="4" name="Rectangle 3">
            <a:extLst>
              <a:ext uri="{FF2B5EF4-FFF2-40B4-BE49-F238E27FC236}">
                <a16:creationId xmlns:a16="http://schemas.microsoft.com/office/drawing/2014/main" id="{5ACE28BA-6F35-0272-43AC-4ACA6DEE50B9}"/>
              </a:ext>
            </a:extLst>
          </p:cNvPr>
          <p:cNvSpPr txBox="1">
            <a:spLocks noChangeArrowheads="1"/>
          </p:cNvSpPr>
          <p:nvPr/>
        </p:nvSpPr>
        <p:spPr bwMode="auto">
          <a:xfrm>
            <a:off x="920439" y="2073830"/>
            <a:ext cx="10694504"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just">
              <a:lnSpc>
                <a:spcPct val="80000"/>
              </a:lnSpc>
              <a:buNone/>
            </a:pPr>
            <a:r>
              <a:rPr lang="en-US" altLang="zh-CN" sz="2000" dirty="0">
                <a:solidFill>
                  <a:srgbClr val="333333"/>
                </a:solidFill>
                <a:latin typeface="Times New Roman" panose="02020603050405020304" pitchFamily="18" charset="0"/>
                <a:cs typeface="Times New Roman" panose="02020603050405020304" pitchFamily="18" charset="0"/>
              </a:rPr>
              <a:t>The passive voice is an essential construction for packaging information. Previous studies observed a trend that academic writing in the late half of the twentieth century witnesses a noticeable decline in the use of the passive voice. Unfortunately, indications of such trend in current academic writing are suggestive and diachronic investigation of </a:t>
            </a:r>
            <a:r>
              <a:rPr lang="en-US" altLang="zh-CN" sz="2000" dirty="0" err="1">
                <a:solidFill>
                  <a:srgbClr val="333333"/>
                </a:solidFill>
                <a:latin typeface="Times New Roman" panose="02020603050405020304" pitchFamily="18" charset="0"/>
                <a:cs typeface="Times New Roman" panose="02020603050405020304" pitchFamily="18" charset="0"/>
              </a:rPr>
              <a:t>passivization</a:t>
            </a:r>
            <a:r>
              <a:rPr lang="en-US" altLang="zh-CN" sz="2000" dirty="0">
                <a:solidFill>
                  <a:srgbClr val="333333"/>
                </a:solidFill>
                <a:latin typeface="Times New Roman" panose="02020603050405020304" pitchFamily="18" charset="0"/>
                <a:cs typeface="Times New Roman" panose="02020603050405020304" pitchFamily="18" charset="0"/>
              </a:rPr>
              <a:t> in the part-genre of research article abstracts receives little attention. To further attest the trend regarding </a:t>
            </a:r>
            <a:r>
              <a:rPr lang="en-US" altLang="zh-CN" sz="2000" dirty="0" err="1">
                <a:solidFill>
                  <a:srgbClr val="333333"/>
                </a:solidFill>
                <a:latin typeface="Times New Roman" panose="02020603050405020304" pitchFamily="18" charset="0"/>
                <a:cs typeface="Times New Roman" panose="02020603050405020304" pitchFamily="18" charset="0"/>
              </a:rPr>
              <a:t>passivization</a:t>
            </a:r>
            <a:r>
              <a:rPr lang="en-US" altLang="zh-CN" sz="2000" dirty="0">
                <a:solidFill>
                  <a:srgbClr val="333333"/>
                </a:solidFill>
                <a:latin typeface="Times New Roman" panose="02020603050405020304" pitchFamily="18" charset="0"/>
                <a:cs typeface="Times New Roman" panose="02020603050405020304" pitchFamily="18" charset="0"/>
              </a:rPr>
              <a:t>, this study tracks the evolution of passive uses as well as its relation with active uses initiated by personal pronouns in research article abstracts in applied linguistics. To this end, </a:t>
            </a:r>
            <a:r>
              <a:rPr lang="en-US" altLang="zh-CN" sz="2000" dirty="0">
                <a:solidFill>
                  <a:srgbClr val="FF0000"/>
                </a:solidFill>
                <a:latin typeface="Times New Roman" panose="02020603050405020304" pitchFamily="18" charset="0"/>
                <a:cs typeface="Times New Roman" panose="02020603050405020304" pitchFamily="18" charset="0"/>
              </a:rPr>
              <a:t>qualitative and quantitative analysis were conducted on a self-built corpus of 2707 abstracts published in four authoritative applied linguistics journals between 1990 and 2019</a:t>
            </a:r>
            <a:r>
              <a:rPr lang="en-US" altLang="zh-CN" sz="2000" dirty="0">
                <a:solidFill>
                  <a:srgbClr val="333333"/>
                </a:solidFill>
                <a:latin typeface="Times New Roman" panose="02020603050405020304" pitchFamily="18" charset="0"/>
                <a:cs typeface="Times New Roman" panose="02020603050405020304" pitchFamily="18" charset="0"/>
              </a:rPr>
              <a:t>. The abstracts were grouped into single- and co-authored ones using a self-compiled Visual Basic for Application Excel program and the data were statistically analyzed using SPSS Statistics 17.0. It is found that </a:t>
            </a:r>
            <a:r>
              <a:rPr lang="en-US" altLang="zh-CN" sz="2000" dirty="0">
                <a:solidFill>
                  <a:srgbClr val="FF0000"/>
                </a:solidFill>
                <a:latin typeface="Times New Roman" panose="02020603050405020304" pitchFamily="18" charset="0"/>
                <a:cs typeface="Times New Roman" panose="02020603050405020304" pitchFamily="18" charset="0"/>
              </a:rPr>
              <a:t>the occurrence of the passive voice displays an overall declining trend and a significantly negative correlation with the incidence of personal pronoun active uses over the three decades</a:t>
            </a:r>
            <a:r>
              <a:rPr lang="en-US" altLang="zh-CN" sz="2000" dirty="0">
                <a:solidFill>
                  <a:srgbClr val="333333"/>
                </a:solidFill>
                <a:latin typeface="Times New Roman" panose="02020603050405020304" pitchFamily="18" charset="0"/>
                <a:cs typeface="Times New Roman" panose="02020603050405020304" pitchFamily="18" charset="0"/>
              </a:rPr>
              <a:t>, particularly in co-authored abstracts. Surprisingly, a synchronous dwindle is also detected in the occurrence of personal pronoun active uses in co-authored abstracts, particularly in the latest decade. These findings suggest </a:t>
            </a:r>
            <a:r>
              <a:rPr lang="en-US" altLang="zh-CN" sz="2000" dirty="0">
                <a:solidFill>
                  <a:srgbClr val="FF0000"/>
                </a:solidFill>
                <a:latin typeface="Times New Roman" panose="02020603050405020304" pitchFamily="18" charset="0"/>
                <a:cs typeface="Times New Roman" panose="02020603050405020304" pitchFamily="18" charset="0"/>
              </a:rPr>
              <a:t>a shift towards an increasingly informational, efficient and reader-friendly style</a:t>
            </a:r>
            <a:r>
              <a:rPr lang="en-US" altLang="zh-CN" sz="2000" dirty="0">
                <a:solidFill>
                  <a:srgbClr val="333333"/>
                </a:solidFill>
                <a:latin typeface="Times New Roman" panose="02020603050405020304" pitchFamily="18" charset="0"/>
                <a:cs typeface="Times New Roman" panose="02020603050405020304" pitchFamily="18" charset="0"/>
              </a:rPr>
              <a:t> in abstract writing and give implications to academic writing and English for Academic Purposes instruction.</a:t>
            </a:r>
            <a:endParaRPr lang="zh-CN" altLang="en-US" sz="2000" kern="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31033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D4F98-9F82-E6AC-6DEE-CF6C66206718}"/>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8481BFD1-3D29-0895-E00C-A7706E5B6FEE}"/>
              </a:ext>
            </a:extLst>
          </p:cNvPr>
          <p:cNvSpPr/>
          <p:nvPr/>
        </p:nvSpPr>
        <p:spPr>
          <a:xfrm>
            <a:off x="1741487" y="341865"/>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44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Further practice</a:t>
            </a:r>
          </a:p>
        </p:txBody>
      </p:sp>
      <p:sp>
        <p:nvSpPr>
          <p:cNvPr id="7" name="文本框 6">
            <a:extLst>
              <a:ext uri="{FF2B5EF4-FFF2-40B4-BE49-F238E27FC236}">
                <a16:creationId xmlns:a16="http://schemas.microsoft.com/office/drawing/2014/main" id="{39CABF27-1433-0891-FA0A-88F0A98F98EE}"/>
              </a:ext>
            </a:extLst>
          </p:cNvPr>
          <p:cNvSpPr txBox="1"/>
          <p:nvPr/>
        </p:nvSpPr>
        <p:spPr>
          <a:xfrm>
            <a:off x="1873390" y="2368120"/>
            <a:ext cx="7838342" cy="2062103"/>
          </a:xfrm>
          <a:prstGeom prst="rect">
            <a:avLst/>
          </a:prstGeom>
          <a:noFill/>
        </p:spPr>
        <p:txBody>
          <a:bodyPr wrap="square">
            <a:spAutoFit/>
          </a:bodyPr>
          <a:lstStyle/>
          <a:p>
            <a:pPr algn="l"/>
            <a:r>
              <a:rPr lang="en-US" altLang="zh-CN" sz="3200" i="0" dirty="0">
                <a:solidFill>
                  <a:srgbClr val="24292F"/>
                </a:solidFill>
                <a:effectLst/>
                <a:latin typeface="Times New Roman" panose="02020603050405020304" pitchFamily="18" charset="0"/>
                <a:cs typeface="Times New Roman" panose="02020603050405020304" pitchFamily="18" charset="0"/>
              </a:rPr>
              <a:t>Please search and find a research paper of high quality </a:t>
            </a:r>
            <a:r>
              <a:rPr lang="en-US" altLang="zh-CN" sz="3200" dirty="0">
                <a:solidFill>
                  <a:srgbClr val="24292F"/>
                </a:solidFill>
                <a:latin typeface="Times New Roman" panose="02020603050405020304" pitchFamily="18" charset="0"/>
                <a:cs typeface="Times New Roman" panose="02020603050405020304" pitchFamily="18" charset="0"/>
              </a:rPr>
              <a:t>you are interested in. Analyze the structure, moves, and language features of its methodology section. </a:t>
            </a:r>
            <a:r>
              <a:rPr lang="en-US" altLang="zh-CN" sz="3200" i="0" dirty="0">
                <a:solidFill>
                  <a:srgbClr val="24292F"/>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4019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3DDEB2-934F-2F14-A635-6D4AF5417DD1}"/>
              </a:ext>
            </a:extLst>
          </p:cNvPr>
          <p:cNvSpPr/>
          <p:nvPr/>
        </p:nvSpPr>
        <p:spPr>
          <a:xfrm>
            <a:off x="4625407" y="2967335"/>
            <a:ext cx="2941191" cy="1107996"/>
          </a:xfrm>
          <a:prstGeom prst="rect">
            <a:avLst/>
          </a:prstGeom>
          <a:noFill/>
        </p:spPr>
        <p:txBody>
          <a:bodyPr wrap="none" lIns="91440" tIns="45720" rIns="91440" bIns="45720">
            <a:spAutoFit/>
          </a:bodyPr>
          <a:lstStyle/>
          <a:p>
            <a:pPr algn="ctr"/>
            <a:r>
              <a:rPr lang="en-US" altLang="zh-CN" sz="6600" b="1" cap="none" spc="0" dirty="0">
                <a:ln w="0"/>
                <a:solidFill>
                  <a:schemeClr val="accent1"/>
                </a:solidFill>
                <a:effectLst>
                  <a:outerShdw blurRad="38100" dist="25400" dir="5400000" algn="ctr" rotWithShape="0">
                    <a:srgbClr val="6E747A">
                      <a:alpha val="43000"/>
                    </a:srgbClr>
                  </a:outerShdw>
                </a:effectLst>
              </a:rPr>
              <a:t>Thanks!</a:t>
            </a:r>
            <a:endParaRPr lang="zh-CN" altLang="en-US" sz="6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4282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6" descr="图表, 折线图&#10;&#10;描述已自动生成">
            <a:extLst>
              <a:ext uri="{FF2B5EF4-FFF2-40B4-BE49-F238E27FC236}">
                <a16:creationId xmlns:a16="http://schemas.microsoft.com/office/drawing/2014/main" id="{5E4B2647-D392-EDE4-9E9C-7B146C5488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560" y="1556792"/>
            <a:ext cx="5232718" cy="471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9">
            <a:extLst>
              <a:ext uri="{FF2B5EF4-FFF2-40B4-BE49-F238E27FC236}">
                <a16:creationId xmlns:a16="http://schemas.microsoft.com/office/drawing/2014/main" id="{F9BF3C51-940B-641F-A055-2F253CCA5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38" y="1556792"/>
            <a:ext cx="561975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FD27C9BE-0349-B6B7-913F-975C5DC3D6B0}"/>
              </a:ext>
            </a:extLst>
          </p:cNvPr>
          <p:cNvSpPr/>
          <p:nvPr/>
        </p:nvSpPr>
        <p:spPr>
          <a:xfrm>
            <a:off x="1389063" y="471736"/>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A research on retractions</a:t>
            </a:r>
            <a:endParaRPr kumimoji="0" lang="zh-CN" altLang="en-US"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5635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2" descr="图表&#10;&#10;描述已自动生成">
            <a:extLst>
              <a:ext uri="{FF2B5EF4-FFF2-40B4-BE49-F238E27FC236}">
                <a16:creationId xmlns:a16="http://schemas.microsoft.com/office/drawing/2014/main" id="{1A48947D-C7D3-0286-993F-F4BD0C6C1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1556792"/>
            <a:ext cx="5401791" cy="470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5D7C6D1-9AA6-3E07-C51D-3F0C7BFFC4A5}"/>
              </a:ext>
            </a:extLst>
          </p:cNvPr>
          <p:cNvSpPr/>
          <p:nvPr/>
        </p:nvSpPr>
        <p:spPr>
          <a:xfrm>
            <a:off x="1412876" y="469898"/>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A research on retractions</a:t>
            </a:r>
            <a:endParaRPr kumimoji="0" lang="zh-CN" altLang="en-US"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7067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EAF0E-7934-BB3C-D7A9-92278B6602E3}"/>
              </a:ext>
            </a:extLst>
          </p:cNvPr>
          <p:cNvSpPr/>
          <p:nvPr/>
        </p:nvSpPr>
        <p:spPr>
          <a:xfrm>
            <a:off x="2066925" y="1938338"/>
            <a:ext cx="2297113" cy="735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Misconduct</a:t>
            </a: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84" name="文本框 4">
            <a:extLst>
              <a:ext uri="{FF2B5EF4-FFF2-40B4-BE49-F238E27FC236}">
                <a16:creationId xmlns:a16="http://schemas.microsoft.com/office/drawing/2014/main" id="{7E4D289A-5CC2-8684-55A4-C5AA9743967A}"/>
              </a:ext>
            </a:extLst>
          </p:cNvPr>
          <p:cNvSpPr txBox="1">
            <a:spLocks noChangeArrowheads="1"/>
          </p:cNvSpPr>
          <p:nvPr/>
        </p:nvSpPr>
        <p:spPr bwMode="auto">
          <a:xfrm>
            <a:off x="1243013" y="2997200"/>
            <a:ext cx="4572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Fraud (fabrication, falsification)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Plagiarism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Faked peer review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Duplicate publication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 permission from institutions/researchers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3B15FAF-194E-8FA7-468D-B29E55438331}"/>
              </a:ext>
            </a:extLst>
          </p:cNvPr>
          <p:cNvSpPr/>
          <p:nvPr/>
        </p:nvSpPr>
        <p:spPr>
          <a:xfrm>
            <a:off x="7167563" y="1808163"/>
            <a:ext cx="2295525" cy="73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Error</a:t>
            </a: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86" name="文本框 7">
            <a:extLst>
              <a:ext uri="{FF2B5EF4-FFF2-40B4-BE49-F238E27FC236}">
                <a16:creationId xmlns:a16="http://schemas.microsoft.com/office/drawing/2014/main" id="{8BD74D21-14E8-E495-48C8-EC9F8CC82EC1}"/>
              </a:ext>
            </a:extLst>
          </p:cNvPr>
          <p:cNvSpPr txBox="1">
            <a:spLocks noChangeArrowheads="1"/>
          </p:cNvSpPr>
          <p:nvPr/>
        </p:nvSpPr>
        <p:spPr bwMode="auto">
          <a:xfrm>
            <a:off x="6711950" y="2940050"/>
            <a:ext cx="3925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Honest/administrative error</a:t>
            </a:r>
          </a:p>
        </p:txBody>
      </p:sp>
      <p:pic>
        <p:nvPicPr>
          <p:cNvPr id="6" name="图片 5">
            <a:extLst>
              <a:ext uri="{FF2B5EF4-FFF2-40B4-BE49-F238E27FC236}">
                <a16:creationId xmlns:a16="http://schemas.microsoft.com/office/drawing/2014/main" id="{1A074D9C-46F9-6DA5-2B41-645CBE6990C1}"/>
              </a:ext>
            </a:extLst>
          </p:cNvPr>
          <p:cNvPicPr>
            <a:picLocks noChangeAspect="1"/>
          </p:cNvPicPr>
          <p:nvPr/>
        </p:nvPicPr>
        <p:blipFill>
          <a:blip r:embed="rId2"/>
          <a:stretch>
            <a:fillRect/>
          </a:stretch>
        </p:blipFill>
        <p:spPr>
          <a:xfrm>
            <a:off x="8760296" y="4437112"/>
            <a:ext cx="2514600" cy="1819275"/>
          </a:xfrm>
          <a:prstGeom prst="rect">
            <a:avLst/>
          </a:prstGeom>
        </p:spPr>
      </p:pic>
      <p:sp>
        <p:nvSpPr>
          <p:cNvPr id="3" name="矩形 2">
            <a:extLst>
              <a:ext uri="{FF2B5EF4-FFF2-40B4-BE49-F238E27FC236}">
                <a16:creationId xmlns:a16="http://schemas.microsoft.com/office/drawing/2014/main" id="{125B5159-462F-D4B0-53CE-B5CF7C933B2B}"/>
              </a:ext>
            </a:extLst>
          </p:cNvPr>
          <p:cNvSpPr/>
          <p:nvPr/>
        </p:nvSpPr>
        <p:spPr>
          <a:xfrm>
            <a:off x="1365251" y="476251"/>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Reasons for retractions</a:t>
            </a:r>
          </a:p>
        </p:txBody>
      </p:sp>
    </p:spTree>
    <p:extLst>
      <p:ext uri="{BB962C8B-B14F-4D97-AF65-F5344CB8AC3E}">
        <p14:creationId xmlns:p14="http://schemas.microsoft.com/office/powerpoint/2010/main" val="207635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框 1">
            <a:extLst>
              <a:ext uri="{FF2B5EF4-FFF2-40B4-BE49-F238E27FC236}">
                <a16:creationId xmlns:a16="http://schemas.microsoft.com/office/drawing/2014/main" id="{1048520D-016B-9C82-07EC-1E1CB8084294}"/>
              </a:ext>
            </a:extLst>
          </p:cNvPr>
          <p:cNvSpPr txBox="1">
            <a:spLocks noChangeArrowheads="1"/>
          </p:cNvSpPr>
          <p:nvPr/>
        </p:nvSpPr>
        <p:spPr bwMode="auto">
          <a:xfrm>
            <a:off x="938213" y="1849438"/>
            <a:ext cx="104314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We are retracting our study because of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 continued inability of the research community to replicate the key results in Figure 4</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using the protocols provided in our paper. In this figure we report that the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Natronobacterium</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gregoryi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Argonaute</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can efficiently create double-strand breaks and edit the genome of human cells using 5′ phosphorylated single-stranded DNA as a guide. Despite the efforts of many laboratories (Protein Cell 7, 913–915, 2016; Nat.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Biotechnol</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35, 17–18, 2017; Cell Res. 26, 1349–1352, 2016; PLOS One 12, e0177444, 2017),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 independent replication of these results has not been reported</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We are therefore retracting our initial report at this time to maintain the integrity of the scientific record. We nevertheless continue to investigate the reasons for this lack of reproducibility with the aim of providing an optimized protocol.</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0E20576B-3D78-E8DD-76D9-C040E2CEE872}"/>
              </a:ext>
            </a:extLst>
          </p:cNvPr>
          <p:cNvSpPr/>
          <p:nvPr/>
        </p:nvSpPr>
        <p:spPr>
          <a:xfrm>
            <a:off x="1441450" y="523082"/>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Fraud (fabrication, falsification)</a:t>
            </a:r>
          </a:p>
        </p:txBody>
      </p:sp>
    </p:spTree>
    <p:extLst>
      <p:ext uri="{BB962C8B-B14F-4D97-AF65-F5344CB8AC3E}">
        <p14:creationId xmlns:p14="http://schemas.microsoft.com/office/powerpoint/2010/main" val="4216447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框 1">
            <a:extLst>
              <a:ext uri="{FF2B5EF4-FFF2-40B4-BE49-F238E27FC236}">
                <a16:creationId xmlns:a16="http://schemas.microsoft.com/office/drawing/2014/main" id="{0734C49B-98AD-EA72-CE47-3E8E57FFB9FA}"/>
              </a:ext>
            </a:extLst>
          </p:cNvPr>
          <p:cNvSpPr txBox="1">
            <a:spLocks noChangeArrowheads="1"/>
          </p:cNvSpPr>
          <p:nvPr/>
        </p:nvSpPr>
        <p:spPr bwMode="auto">
          <a:xfrm>
            <a:off x="466725" y="3776663"/>
            <a:ext cx="597376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2A2D35"/>
                </a:solidFill>
                <a:effectLst/>
                <a:uLnTx/>
                <a:uFillTx/>
                <a:latin typeface="Times New Roman" panose="02020603050405020304" pitchFamily="18" charset="0"/>
                <a:ea typeface="宋体" panose="02010600030101010101" pitchFamily="2" charset="-122"/>
                <a:cs typeface="Times New Roman" panose="02020603050405020304" pitchFamily="18" charset="0"/>
              </a:rPr>
              <a:t>The above article, published online on 12 August, 2021, in Wiley Online Library, has been retracted by agreement between the journal Editor in Chief, V.M Balasubramaniam and Wiley Periodicals LLC. The retraction has been agreed due </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to major overlap with a previously published Chinese-language version of this article from the same group of authors</a:t>
            </a:r>
            <a:r>
              <a:rPr kumimoji="0" lang="en-US" altLang="zh-CN" sz="2400" b="0" i="0" u="none" strike="noStrike" kern="1200" cap="none" spc="0" normalizeH="0" baseline="0" noProof="0">
                <a:ln>
                  <a:noFill/>
                </a:ln>
                <a:solidFill>
                  <a:srgbClr val="2A2D35"/>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2" name="文本框 2">
            <a:extLst>
              <a:ext uri="{FF2B5EF4-FFF2-40B4-BE49-F238E27FC236}">
                <a16:creationId xmlns:a16="http://schemas.microsoft.com/office/drawing/2014/main" id="{8E7000EB-88AE-E2DA-A515-DB51994FA2EA}"/>
              </a:ext>
            </a:extLst>
          </p:cNvPr>
          <p:cNvSpPr txBox="1">
            <a:spLocks noChangeArrowheads="1"/>
          </p:cNvSpPr>
          <p:nvPr/>
        </p:nvSpPr>
        <p:spPr bwMode="auto">
          <a:xfrm>
            <a:off x="6569075" y="1651000"/>
            <a:ext cx="48910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GB"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above article, published online on 12 December 2020 on Wiley Online Library (wileyonlinelibrary.com), has been retracted by mutual agreement among the authors, the journal co- Editors-in-Chief. The retraction has been issued due to </a:t>
            </a:r>
            <a:r>
              <a:rPr kumimoji="0" lang="en-GB"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unattributed overlap between this article and the following article published in Thrombosis Research</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2533" name="图片 3">
            <a:extLst>
              <a:ext uri="{FF2B5EF4-FFF2-40B4-BE49-F238E27FC236}">
                <a16:creationId xmlns:a16="http://schemas.microsoft.com/office/drawing/2014/main" id="{94BB5CD7-5F60-5177-9A87-0CCCC371B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031"/>
          <a:stretch>
            <a:fillRect/>
          </a:stretch>
        </p:blipFill>
        <p:spPr bwMode="auto">
          <a:xfrm>
            <a:off x="938213" y="1471613"/>
            <a:ext cx="3371850"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B0B65157-FAA5-B809-DF69-40991765D4EE}"/>
              </a:ext>
            </a:extLst>
          </p:cNvPr>
          <p:cNvSpPr/>
          <p:nvPr/>
        </p:nvSpPr>
        <p:spPr>
          <a:xfrm>
            <a:off x="1408113" y="246857"/>
            <a:ext cx="8709025" cy="10080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Plagiarism</a:t>
            </a:r>
            <a:endParaRPr kumimoji="0" lang="en-US"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6149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2966</Words>
  <Application>Microsoft Office PowerPoint</Application>
  <PresentationFormat>宽屏</PresentationFormat>
  <Paragraphs>224</Paragraphs>
  <Slides>44</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44</vt:i4>
      </vt:variant>
    </vt:vector>
  </HeadingPairs>
  <TitlesOfParts>
    <vt:vector size="56" baseType="lpstr">
      <vt:lpstr>等线</vt:lpstr>
      <vt:lpstr>宋体</vt:lpstr>
      <vt:lpstr>Agency FB</vt:lpstr>
      <vt:lpstr>Aparajita</vt:lpstr>
      <vt:lpstr>Arial</vt:lpstr>
      <vt:lpstr>Calibri</vt:lpstr>
      <vt:lpstr>Calibri Light</vt:lpstr>
      <vt:lpstr>Gill Sans MT</vt:lpstr>
      <vt:lpstr>Times New Roman</vt:lpstr>
      <vt:lpstr>Wingdings</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Yaqian</dc:creator>
  <cp:lastModifiedBy>Yaqian Shi</cp:lastModifiedBy>
  <cp:revision>27</cp:revision>
  <dcterms:created xsi:type="dcterms:W3CDTF">2022-10-18T09:14:13Z</dcterms:created>
  <dcterms:modified xsi:type="dcterms:W3CDTF">2024-11-13T23:45:10Z</dcterms:modified>
</cp:coreProperties>
</file>