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sldIdLst>
    <p:sldId id="256" r:id="rId2"/>
    <p:sldId id="257" r:id="rId3"/>
    <p:sldId id="258" r:id="rId4"/>
    <p:sldId id="264" r:id="rId5"/>
    <p:sldId id="260" r:id="rId6"/>
    <p:sldId id="288" r:id="rId7"/>
    <p:sldId id="289" r:id="rId8"/>
    <p:sldId id="290" r:id="rId9"/>
    <p:sldId id="291" r:id="rId10"/>
    <p:sldId id="292" r:id="rId11"/>
    <p:sldId id="293" r:id="rId12"/>
    <p:sldId id="369" r:id="rId13"/>
    <p:sldId id="475" r:id="rId14"/>
    <p:sldId id="477" r:id="rId15"/>
    <p:sldId id="273" r:id="rId16"/>
    <p:sldId id="274" r:id="rId17"/>
    <p:sldId id="275" r:id="rId18"/>
    <p:sldId id="307" r:id="rId19"/>
    <p:sldId id="308" r:id="rId20"/>
    <p:sldId id="309" r:id="rId21"/>
    <p:sldId id="311" r:id="rId22"/>
    <p:sldId id="310" r:id="rId23"/>
    <p:sldId id="276" r:id="rId24"/>
    <p:sldId id="277" r:id="rId25"/>
    <p:sldId id="312" r:id="rId26"/>
    <p:sldId id="313" r:id="rId27"/>
    <p:sldId id="314" r:id="rId28"/>
    <p:sldId id="370" r:id="rId29"/>
    <p:sldId id="315" r:id="rId30"/>
    <p:sldId id="316" r:id="rId31"/>
    <p:sldId id="261" r:id="rId32"/>
    <p:sldId id="317" r:id="rId33"/>
    <p:sldId id="318" r:id="rId34"/>
    <p:sldId id="319" r:id="rId35"/>
    <p:sldId id="320" r:id="rId36"/>
    <p:sldId id="371" r:id="rId37"/>
    <p:sldId id="282" r:id="rId38"/>
    <p:sldId id="373" r:id="rId39"/>
    <p:sldId id="374" r:id="rId40"/>
    <p:sldId id="326" r:id="rId41"/>
    <p:sldId id="327" r:id="rId42"/>
    <p:sldId id="331" r:id="rId43"/>
    <p:sldId id="330" r:id="rId44"/>
    <p:sldId id="329" r:id="rId45"/>
    <p:sldId id="375" r:id="rId46"/>
    <p:sldId id="376" r:id="rId47"/>
    <p:sldId id="328" r:id="rId48"/>
    <p:sldId id="332" r:id="rId49"/>
    <p:sldId id="333" r:id="rId50"/>
    <p:sldId id="334" r:id="rId51"/>
    <p:sldId id="335" r:id="rId52"/>
    <p:sldId id="380" r:id="rId53"/>
    <p:sldId id="336" r:id="rId54"/>
    <p:sldId id="337" r:id="rId55"/>
    <p:sldId id="338" r:id="rId56"/>
    <p:sldId id="342" r:id="rId57"/>
    <p:sldId id="341" r:id="rId58"/>
    <p:sldId id="340" r:id="rId59"/>
    <p:sldId id="339" r:id="rId60"/>
    <p:sldId id="345" r:id="rId61"/>
    <p:sldId id="378" r:id="rId62"/>
    <p:sldId id="346" r:id="rId63"/>
    <p:sldId id="344" r:id="rId64"/>
    <p:sldId id="343" r:id="rId65"/>
    <p:sldId id="347" r:id="rId66"/>
    <p:sldId id="348" r:id="rId67"/>
    <p:sldId id="350" r:id="rId68"/>
    <p:sldId id="351" r:id="rId69"/>
    <p:sldId id="353" r:id="rId70"/>
    <p:sldId id="283" r:id="rId71"/>
    <p:sldId id="354" r:id="rId72"/>
    <p:sldId id="355" r:id="rId73"/>
    <p:sldId id="356" r:id="rId74"/>
    <p:sldId id="357" r:id="rId75"/>
    <p:sldId id="358" r:id="rId76"/>
    <p:sldId id="359" r:id="rId77"/>
    <p:sldId id="360" r:id="rId78"/>
    <p:sldId id="361" r:id="rId79"/>
    <p:sldId id="362" r:id="rId80"/>
    <p:sldId id="363" r:id="rId81"/>
    <p:sldId id="364" r:id="rId82"/>
    <p:sldId id="365" r:id="rId83"/>
    <p:sldId id="366" r:id="rId84"/>
  </p:sldIdLst>
  <p:sldSz cx="12192000" cy="6858000"/>
  <p:notesSz cx="6858000" cy="9144000"/>
  <p:custDataLst>
    <p:tags r:id="rId8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916">
          <p15:clr>
            <a:srgbClr val="A4A3A4"/>
          </p15:clr>
        </p15:guide>
        <p15:guide id="2" pos="3856">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A8152"/>
    <a:srgbClr val="F19B48"/>
    <a:srgbClr val="DD5C60"/>
    <a:srgbClr val="DA5362"/>
    <a:srgbClr val="E98462"/>
    <a:srgbClr val="D0645C"/>
    <a:srgbClr val="E47057"/>
    <a:srgbClr val="E0645C"/>
    <a:srgbClr val="DE615D"/>
    <a:srgbClr val="72BEB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84856" autoAdjust="0"/>
  </p:normalViewPr>
  <p:slideViewPr>
    <p:cSldViewPr snapToGrid="0">
      <p:cViewPr varScale="1">
        <p:scale>
          <a:sx n="96" d="100"/>
          <a:sy n="96" d="100"/>
        </p:scale>
        <p:origin x="-1464" y="360"/>
      </p:cViewPr>
      <p:guideLst>
        <p:guide orient="horz" pos="3916"/>
        <p:guide pos="3856"/>
      </p:guideLst>
    </p:cSldViewPr>
  </p:slideViewPr>
  <p:notesTextViewPr>
    <p:cViewPr>
      <p:scale>
        <a:sx n="3" d="2"/>
        <a:sy n="3" d="2"/>
      </p:scale>
      <p:origin x="0" y="0"/>
    </p:cViewPr>
  </p:notesTextViewPr>
  <p:notesViewPr>
    <p:cSldViewPr snapToGrid="0">
      <p:cViewPr varScale="1">
        <p:scale>
          <a:sx n="42" d="100"/>
          <a:sy n="42" d="100"/>
        </p:scale>
        <p:origin x="1264" y="4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74150-691D-4CED-9EBA-FD031415F7D1}" type="datetimeFigureOut">
              <a:rPr lang="zh-CN" altLang="en-US" smtClean="0"/>
              <a:pPr/>
              <a:t>2024/12/24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E95C8-61BF-4202-86FB-D2B4C742908F}" type="slidenum">
              <a:rPr lang="zh-CN" altLang="en-US" smtClean="0"/>
              <a:pPr/>
              <a:t>‹#›</a:t>
            </a:fld>
            <a:endParaRPr lang="zh-CN" altLang="en-US"/>
          </a:p>
        </p:txBody>
      </p:sp>
    </p:spTree>
    <p:extLst>
      <p:ext uri="{BB962C8B-B14F-4D97-AF65-F5344CB8AC3E}">
        <p14:creationId xmlns:p14="http://schemas.microsoft.com/office/powerpoint/2010/main" xmlns="" val="287776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a:t>
            </a:fld>
            <a:endParaRPr lang="zh-CN" altLang="en-US"/>
          </a:p>
        </p:txBody>
      </p:sp>
    </p:spTree>
    <p:extLst>
      <p:ext uri="{BB962C8B-B14F-4D97-AF65-F5344CB8AC3E}">
        <p14:creationId xmlns:p14="http://schemas.microsoft.com/office/powerpoint/2010/main" xmlns="" val="20426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DE95C8-61BF-4202-86FB-D2B4C742908F}" type="slidenum">
              <a:rPr lang="zh-CN" altLang="en-US" smtClean="0"/>
              <a:pPr/>
              <a:t>13</a:t>
            </a:fld>
            <a:endParaRPr lang="zh-CN" altLang="en-US"/>
          </a:p>
        </p:txBody>
      </p:sp>
    </p:spTree>
    <p:extLst>
      <p:ext uri="{BB962C8B-B14F-4D97-AF65-F5344CB8AC3E}">
        <p14:creationId xmlns:p14="http://schemas.microsoft.com/office/powerpoint/2010/main" xmlns="" val="3699990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DE95C8-61BF-4202-86FB-D2B4C742908F}" type="slidenum">
              <a:rPr lang="zh-CN" altLang="en-US" smtClean="0"/>
              <a:pPr/>
              <a:t>14</a:t>
            </a:fld>
            <a:endParaRPr lang="zh-CN" altLang="en-US"/>
          </a:p>
        </p:txBody>
      </p:sp>
    </p:spTree>
    <p:extLst>
      <p:ext uri="{BB962C8B-B14F-4D97-AF65-F5344CB8AC3E}">
        <p14:creationId xmlns:p14="http://schemas.microsoft.com/office/powerpoint/2010/main" xmlns="" val="1355379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23</a:t>
            </a:fld>
            <a:endParaRPr lang="zh-CN" altLang="en-US"/>
          </a:p>
        </p:txBody>
      </p:sp>
    </p:spTree>
    <p:extLst>
      <p:ext uri="{BB962C8B-B14F-4D97-AF65-F5344CB8AC3E}">
        <p14:creationId xmlns:p14="http://schemas.microsoft.com/office/powerpoint/2010/main" xmlns="" val="3225461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24</a:t>
            </a:fld>
            <a:endParaRPr lang="zh-CN" altLang="en-US"/>
          </a:p>
        </p:txBody>
      </p:sp>
    </p:spTree>
    <p:extLst>
      <p:ext uri="{BB962C8B-B14F-4D97-AF65-F5344CB8AC3E}">
        <p14:creationId xmlns:p14="http://schemas.microsoft.com/office/powerpoint/2010/main" xmlns="" val="3054250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25</a:t>
            </a:fld>
            <a:endParaRPr lang="zh-CN" altLang="en-US"/>
          </a:p>
        </p:txBody>
      </p:sp>
    </p:spTree>
    <p:extLst>
      <p:ext uri="{BB962C8B-B14F-4D97-AF65-F5344CB8AC3E}">
        <p14:creationId xmlns:p14="http://schemas.microsoft.com/office/powerpoint/2010/main" xmlns="" val="3785534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26</a:t>
            </a:fld>
            <a:endParaRPr lang="zh-CN" altLang="en-US"/>
          </a:p>
        </p:txBody>
      </p:sp>
    </p:spTree>
    <p:extLst>
      <p:ext uri="{BB962C8B-B14F-4D97-AF65-F5344CB8AC3E}">
        <p14:creationId xmlns:p14="http://schemas.microsoft.com/office/powerpoint/2010/main" xmlns="" val="3028508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27</a:t>
            </a:fld>
            <a:endParaRPr lang="zh-CN" altLang="en-US"/>
          </a:p>
        </p:txBody>
      </p:sp>
    </p:spTree>
    <p:extLst>
      <p:ext uri="{BB962C8B-B14F-4D97-AF65-F5344CB8AC3E}">
        <p14:creationId xmlns:p14="http://schemas.microsoft.com/office/powerpoint/2010/main" xmlns="" val="2552410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28</a:t>
            </a:fld>
            <a:endParaRPr lang="zh-CN" altLang="en-US"/>
          </a:p>
        </p:txBody>
      </p:sp>
    </p:spTree>
    <p:extLst>
      <p:ext uri="{BB962C8B-B14F-4D97-AF65-F5344CB8AC3E}">
        <p14:creationId xmlns:p14="http://schemas.microsoft.com/office/powerpoint/2010/main" xmlns="" val="327965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29</a:t>
            </a:fld>
            <a:endParaRPr lang="zh-CN" altLang="en-US"/>
          </a:p>
        </p:txBody>
      </p:sp>
    </p:spTree>
    <p:extLst>
      <p:ext uri="{BB962C8B-B14F-4D97-AF65-F5344CB8AC3E}">
        <p14:creationId xmlns:p14="http://schemas.microsoft.com/office/powerpoint/2010/main" xmlns="" val="1055449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30</a:t>
            </a:fld>
            <a:endParaRPr lang="zh-CN" altLang="en-US"/>
          </a:p>
        </p:txBody>
      </p:sp>
    </p:spTree>
    <p:extLst>
      <p:ext uri="{BB962C8B-B14F-4D97-AF65-F5344CB8AC3E}">
        <p14:creationId xmlns:p14="http://schemas.microsoft.com/office/powerpoint/2010/main" xmlns="" val="192610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5</a:t>
            </a:fld>
            <a:endParaRPr lang="zh-CN" altLang="en-US"/>
          </a:p>
        </p:txBody>
      </p:sp>
    </p:spTree>
    <p:extLst>
      <p:ext uri="{BB962C8B-B14F-4D97-AF65-F5344CB8AC3E}">
        <p14:creationId xmlns:p14="http://schemas.microsoft.com/office/powerpoint/2010/main" xmlns="" val="2863952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31</a:t>
            </a:fld>
            <a:endParaRPr lang="zh-CN" altLang="en-US"/>
          </a:p>
        </p:txBody>
      </p:sp>
    </p:spTree>
    <p:extLst>
      <p:ext uri="{BB962C8B-B14F-4D97-AF65-F5344CB8AC3E}">
        <p14:creationId xmlns:p14="http://schemas.microsoft.com/office/powerpoint/2010/main" xmlns="" val="2519371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32</a:t>
            </a:fld>
            <a:endParaRPr lang="zh-CN" altLang="en-US"/>
          </a:p>
        </p:txBody>
      </p:sp>
    </p:spTree>
    <p:extLst>
      <p:ext uri="{BB962C8B-B14F-4D97-AF65-F5344CB8AC3E}">
        <p14:creationId xmlns:p14="http://schemas.microsoft.com/office/powerpoint/2010/main" xmlns="" val="1561456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33</a:t>
            </a:fld>
            <a:endParaRPr lang="zh-CN" altLang="en-US"/>
          </a:p>
        </p:txBody>
      </p:sp>
    </p:spTree>
    <p:extLst>
      <p:ext uri="{BB962C8B-B14F-4D97-AF65-F5344CB8AC3E}">
        <p14:creationId xmlns:p14="http://schemas.microsoft.com/office/powerpoint/2010/main" xmlns="" val="664728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34</a:t>
            </a:fld>
            <a:endParaRPr lang="zh-CN" altLang="en-US"/>
          </a:p>
        </p:txBody>
      </p:sp>
    </p:spTree>
    <p:extLst>
      <p:ext uri="{BB962C8B-B14F-4D97-AF65-F5344CB8AC3E}">
        <p14:creationId xmlns:p14="http://schemas.microsoft.com/office/powerpoint/2010/main" xmlns="" val="4235354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35</a:t>
            </a:fld>
            <a:endParaRPr lang="zh-CN" altLang="en-US"/>
          </a:p>
        </p:txBody>
      </p:sp>
    </p:spTree>
    <p:extLst>
      <p:ext uri="{BB962C8B-B14F-4D97-AF65-F5344CB8AC3E}">
        <p14:creationId xmlns:p14="http://schemas.microsoft.com/office/powerpoint/2010/main" xmlns="" val="2262141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36</a:t>
            </a:fld>
            <a:endParaRPr lang="zh-CN" altLang="en-US"/>
          </a:p>
        </p:txBody>
      </p:sp>
    </p:spTree>
    <p:extLst>
      <p:ext uri="{BB962C8B-B14F-4D97-AF65-F5344CB8AC3E}">
        <p14:creationId xmlns:p14="http://schemas.microsoft.com/office/powerpoint/2010/main" xmlns="" val="762313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37</a:t>
            </a:fld>
            <a:endParaRPr lang="zh-CN" altLang="en-US"/>
          </a:p>
        </p:txBody>
      </p:sp>
    </p:spTree>
    <p:extLst>
      <p:ext uri="{BB962C8B-B14F-4D97-AF65-F5344CB8AC3E}">
        <p14:creationId xmlns:p14="http://schemas.microsoft.com/office/powerpoint/2010/main" xmlns="" val="2031811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38</a:t>
            </a:fld>
            <a:endParaRPr lang="zh-CN" altLang="en-US"/>
          </a:p>
        </p:txBody>
      </p:sp>
    </p:spTree>
    <p:extLst>
      <p:ext uri="{BB962C8B-B14F-4D97-AF65-F5344CB8AC3E}">
        <p14:creationId xmlns:p14="http://schemas.microsoft.com/office/powerpoint/2010/main" xmlns="" val="35837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39</a:t>
            </a:fld>
            <a:endParaRPr lang="zh-CN" altLang="en-US"/>
          </a:p>
        </p:txBody>
      </p:sp>
    </p:spTree>
    <p:extLst>
      <p:ext uri="{BB962C8B-B14F-4D97-AF65-F5344CB8AC3E}">
        <p14:creationId xmlns:p14="http://schemas.microsoft.com/office/powerpoint/2010/main" xmlns="" val="3834973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70627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6</a:t>
            </a:fld>
            <a:endParaRPr lang="zh-CN" altLang="en-US"/>
          </a:p>
        </p:txBody>
      </p:sp>
    </p:spTree>
    <p:extLst>
      <p:ext uri="{BB962C8B-B14F-4D97-AF65-F5344CB8AC3E}">
        <p14:creationId xmlns:p14="http://schemas.microsoft.com/office/powerpoint/2010/main" xmlns="" val="4206304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800890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802005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777864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738941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510581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5041507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5748134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6682252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6523540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093726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7</a:t>
            </a:fld>
            <a:endParaRPr lang="zh-CN" altLang="en-US"/>
          </a:p>
        </p:txBody>
      </p:sp>
    </p:spTree>
    <p:extLst>
      <p:ext uri="{BB962C8B-B14F-4D97-AF65-F5344CB8AC3E}">
        <p14:creationId xmlns:p14="http://schemas.microsoft.com/office/powerpoint/2010/main" xmlns="" val="29337438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4734164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4120422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1858365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9236601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0163924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68906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725415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3451618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5654498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28672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8</a:t>
            </a:fld>
            <a:endParaRPr lang="zh-CN" altLang="en-US"/>
          </a:p>
        </p:txBody>
      </p:sp>
    </p:spTree>
    <p:extLst>
      <p:ext uri="{BB962C8B-B14F-4D97-AF65-F5344CB8AC3E}">
        <p14:creationId xmlns:p14="http://schemas.microsoft.com/office/powerpoint/2010/main" xmlns="" val="17217405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3604758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7024328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6648005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2549585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8288358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0237413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7668764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5781410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97172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9</a:t>
            </a:fld>
            <a:endParaRPr lang="zh-CN" altLang="en-US"/>
          </a:p>
        </p:txBody>
      </p:sp>
    </p:spTree>
    <p:extLst>
      <p:ext uri="{BB962C8B-B14F-4D97-AF65-F5344CB8AC3E}">
        <p14:creationId xmlns:p14="http://schemas.microsoft.com/office/powerpoint/2010/main" xmlns="" val="2234665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10</a:t>
            </a:fld>
            <a:endParaRPr lang="zh-CN" altLang="en-US"/>
          </a:p>
        </p:txBody>
      </p:sp>
    </p:spTree>
    <p:extLst>
      <p:ext uri="{BB962C8B-B14F-4D97-AF65-F5344CB8AC3E}">
        <p14:creationId xmlns:p14="http://schemas.microsoft.com/office/powerpoint/2010/main" xmlns="" val="87938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11</a:t>
            </a:fld>
            <a:endParaRPr lang="zh-CN" altLang="en-US"/>
          </a:p>
        </p:txBody>
      </p:sp>
    </p:spTree>
    <p:extLst>
      <p:ext uri="{BB962C8B-B14F-4D97-AF65-F5344CB8AC3E}">
        <p14:creationId xmlns:p14="http://schemas.microsoft.com/office/powerpoint/2010/main" xmlns="" val="367005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DE95C8-61BF-4202-86FB-D2B4C742908F}" type="slidenum">
              <a:rPr lang="zh-CN" altLang="en-US" smtClean="0"/>
              <a:pPr/>
              <a:t>12</a:t>
            </a:fld>
            <a:endParaRPr lang="zh-CN" altLang="en-US"/>
          </a:p>
        </p:txBody>
      </p:sp>
    </p:spTree>
    <p:extLst>
      <p:ext uri="{BB962C8B-B14F-4D97-AF65-F5344CB8AC3E}">
        <p14:creationId xmlns:p14="http://schemas.microsoft.com/office/powerpoint/2010/main" xmlns="" val="2485810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67.xml"/><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67.xml"/><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67.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67.xml"/></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67.xml"/></Relationships>
</file>

<file path=ppt/slideLayouts/_rels/slideLayout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67.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67.xml"/><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67.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67.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slide" Target="../slides/slide5.xml"/><Relationship Id="rId4" Type="http://schemas.openxmlformats.org/officeDocument/2006/relationships/slide" Target="../slides/slide15.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67.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67.xml"/><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slide" Target="../slides/slide15.xml"/><Relationship Id="rId4" Type="http://schemas.openxmlformats.org/officeDocument/2006/relationships/slide" Target="../slides/slide5.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67.xml"/><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背景图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ploring-activity-模板">
    <p:spTree>
      <p:nvGrpSpPr>
        <p:cNvPr id="1" name=""/>
        <p:cNvGrpSpPr/>
        <p:nvPr/>
      </p:nvGrpSpPr>
      <p:grpSpPr>
        <a:xfrm>
          <a:off x="0" y="0"/>
          <a:ext cx="0" cy="0"/>
          <a:chOff x="0" y="0"/>
          <a:chExt cx="0" cy="0"/>
        </a:xfrm>
      </p:grpSpPr>
      <p:sp>
        <p:nvSpPr>
          <p:cNvPr id="18" name="椭圆 17"/>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26"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30" name="文本框 29">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31" name="文本框 30">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1" name="矩形 10">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4"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2"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earching-activity-模板">
    <p:spTree>
      <p:nvGrpSpPr>
        <p:cNvPr id="1" name=""/>
        <p:cNvGrpSpPr/>
        <p:nvPr/>
      </p:nvGrpSpPr>
      <p:grpSpPr>
        <a:xfrm>
          <a:off x="0" y="0"/>
          <a:ext cx="0" cy="0"/>
          <a:chOff x="0" y="0"/>
          <a:chExt cx="0" cy="0"/>
        </a:xfrm>
      </p:grpSpPr>
      <p:sp>
        <p:nvSpPr>
          <p:cNvPr id="11" name="椭圆 10"/>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userDrawn="1"/>
        </p:nvSpPr>
        <p:spPr>
          <a:xfrm>
            <a:off x="919321" y="936437"/>
            <a:ext cx="4432300" cy="584775"/>
          </a:xfrm>
          <a:prstGeom prst="rect">
            <a:avLst/>
          </a:prstGeom>
          <a:noFill/>
        </p:spPr>
        <p:txBody>
          <a:bodyPr wrap="square" rtlCol="0">
            <a:spAutoFit/>
          </a:bodyPr>
          <a:lstStyle/>
          <a:p>
            <a:r>
              <a:rPr lang="en-US" altLang="zh-CN" sz="3200" b="1" dirty="0"/>
              <a:t>Researching</a:t>
            </a:r>
            <a:endParaRPr lang="en-GB" altLang="zh-CN" sz="3200" b="1" dirty="0"/>
          </a:p>
        </p:txBody>
      </p:sp>
      <p:sp>
        <p:nvSpPr>
          <p:cNvPr id="21"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30" name="文本框 29">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31" name="文本框 30">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4" name="矩形 13">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2"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structing 过渡页-模板">
    <p:spTree>
      <p:nvGrpSpPr>
        <p:cNvPr id="1" name=""/>
        <p:cNvGrpSpPr/>
        <p:nvPr/>
      </p:nvGrpSpPr>
      <p:grpSpPr>
        <a:xfrm>
          <a:off x="0" y="0"/>
          <a:ext cx="0" cy="0"/>
          <a:chOff x="0" y="0"/>
          <a:chExt cx="0" cy="0"/>
        </a:xfrm>
      </p:grpSpPr>
      <p:sp>
        <p:nvSpPr>
          <p:cNvPr id="10" name="椭圆 9"/>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8" name="文本框 17">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9" name="文本框 18">
            <a:hlinkClick r:id="rId4" action="ppaction://hlinksldjump"/>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0" name="圆角矩形 26"/>
          <p:cNvSpPr/>
          <p:nvPr userDrawn="1"/>
        </p:nvSpPr>
        <p:spPr>
          <a:xfrm>
            <a:off x="-385011" y="1942412"/>
            <a:ext cx="13042232" cy="3320704"/>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27"/>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
        <p:nvSpPr>
          <p:cNvPr id="14" name="矩形 13">
            <a:hlinkClick r:id="rId2"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3"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hlinkClick r:id="rId4"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structing-activity-模板">
    <p:spTree>
      <p:nvGrpSpPr>
        <p:cNvPr id="1" name=""/>
        <p:cNvGrpSpPr/>
        <p:nvPr/>
      </p:nvGrpSpPr>
      <p:grpSpPr>
        <a:xfrm>
          <a:off x="0" y="0"/>
          <a:ext cx="0" cy="0"/>
          <a:chOff x="0" y="0"/>
          <a:chExt cx="0" cy="0"/>
        </a:xfrm>
      </p:grpSpPr>
      <p:sp>
        <p:nvSpPr>
          <p:cNvPr id="14" name="椭圆 1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燕尾形 27"/>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
        <p:nvSpPr>
          <p:cNvPr id="1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8" name="文本框 17">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9" name="文本框 18">
            <a:hlinkClick r:id="rId4" action="ppaction://hlinksldjump"/>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0" name="矩形 19">
            <a:hlinkClick r:id="rId2"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hlinkClick r:id="rId3"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hlinkClick r:id="rId4"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wcasing 过渡页-模板">
    <p:spTree>
      <p:nvGrpSpPr>
        <p:cNvPr id="1" name=""/>
        <p:cNvGrpSpPr/>
        <p:nvPr/>
      </p:nvGrpSpPr>
      <p:grpSpPr>
        <a:xfrm>
          <a:off x="0" y="0"/>
          <a:ext cx="0" cy="0"/>
          <a:chOff x="0" y="0"/>
          <a:chExt cx="0" cy="0"/>
        </a:xfrm>
      </p:grpSpPr>
      <p:sp>
        <p:nvSpPr>
          <p:cNvPr id="2" name="圆角矩形 30"/>
          <p:cNvSpPr/>
          <p:nvPr userDrawn="1"/>
        </p:nvSpPr>
        <p:spPr>
          <a:xfrm>
            <a:off x="-385011" y="1942412"/>
            <a:ext cx="13042232" cy="1736453"/>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13"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7" name="文本框 16">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8" name="文本框 17">
            <a:hlinkClick r:id="rId4" action="ppaction://hlinksldjump"/>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9" name="矩形 18">
            <a:hlinkClick r:id="rId2"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3"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hlinkClick r:id="rId4"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wcasing activity-模板">
    <p:spTree>
      <p:nvGrpSpPr>
        <p:cNvPr id="1" name=""/>
        <p:cNvGrpSpPr/>
        <p:nvPr/>
      </p:nvGrpSpPr>
      <p:grpSpPr>
        <a:xfrm>
          <a:off x="0" y="0"/>
          <a:ext cx="0" cy="0"/>
          <a:chOff x="0" y="0"/>
          <a:chExt cx="0" cy="0"/>
        </a:xfrm>
      </p:grpSpPr>
      <p:sp>
        <p:nvSpPr>
          <p:cNvPr id="4" name="椭圆 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1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6" name="文本框 1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7" name="文本框 16">
            <a:hlinkClick r:id="rId4" action="ppaction://hlinksldjump"/>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8" name="矩形 17">
            <a:hlinkClick r:id="rId2"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3"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4"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ssageA 翻译页-模板">
    <p:spTree>
      <p:nvGrpSpPr>
        <p:cNvPr id="1" name=""/>
        <p:cNvGrpSpPr/>
        <p:nvPr/>
      </p:nvGrpSpPr>
      <p:grpSpPr>
        <a:xfrm>
          <a:off x="0" y="0"/>
          <a:ext cx="0" cy="0"/>
          <a:chOff x="0" y="0"/>
          <a:chExt cx="0" cy="0"/>
        </a:xfrm>
      </p:grpSpPr>
      <p:sp>
        <p:nvSpPr>
          <p:cNvPr id="2" name="矩形: 圆角 34">
            <a:hlinkClick r:id="" action="ppaction://noaction"/>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3" name="圆角矩形 10"/>
          <p:cNvSpPr/>
          <p:nvPr userDrawn="1"/>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4" name="圆角矩形 11"/>
          <p:cNvSpPr/>
          <p:nvPr userDrawn="1"/>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437545" y="552405"/>
            <a:ext cx="596900" cy="5969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ssageB_翻译页-模板">
    <p:spTree>
      <p:nvGrpSpPr>
        <p:cNvPr id="1" name=""/>
        <p:cNvGrpSpPr/>
        <p:nvPr/>
      </p:nvGrpSpPr>
      <p:grpSpPr>
        <a:xfrm>
          <a:off x="0" y="0"/>
          <a:ext cx="0" cy="0"/>
          <a:chOff x="0" y="0"/>
          <a:chExt cx="0" cy="0"/>
        </a:xfrm>
      </p:grpSpPr>
      <p:sp>
        <p:nvSpPr>
          <p:cNvPr id="7" name="圆角矩形 10"/>
          <p:cNvSpPr/>
          <p:nvPr userDrawn="1"/>
        </p:nvSpPr>
        <p:spPr>
          <a:xfrm>
            <a:off x="8304043" y="436718"/>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436400" y="550800"/>
            <a:ext cx="597600" cy="589525"/>
          </a:xfrm>
          <a:prstGeom prst="rect">
            <a:avLst/>
          </a:prstGeom>
        </p:spPr>
      </p:pic>
      <p:sp>
        <p:nvSpPr>
          <p:cNvPr id="6" name="矩形: 圆角 34">
            <a:hlinkClick r:id="" action="ppaction://noaction"/>
          </p:cNvPr>
          <p:cNvSpPr/>
          <p:nvPr userDrawn="1"/>
        </p:nvSpPr>
        <p:spPr>
          <a:xfrm>
            <a:off x="151380"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8" name="圆角矩形 11"/>
          <p:cNvSpPr/>
          <p:nvPr userDrawn="1"/>
        </p:nvSpPr>
        <p:spPr>
          <a:xfrm>
            <a:off x="921844" y="1276554"/>
            <a:ext cx="10751979" cy="6336360"/>
          </a:xfrm>
          <a:prstGeom prst="roundRect">
            <a:avLst>
              <a:gd name="adj" fmla="val 4742"/>
            </a:avLst>
          </a:prstGeom>
          <a:solidFill>
            <a:schemeClr val="bg1"/>
          </a:solidFill>
          <a:ln w="57150">
            <a:solidFill>
              <a:srgbClr val="E47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知识点-模板">
    <p:spTree>
      <p:nvGrpSpPr>
        <p:cNvPr id="1" name=""/>
        <p:cNvGrpSpPr/>
        <p:nvPr/>
      </p:nvGrpSpPr>
      <p:grpSpPr>
        <a:xfrm>
          <a:off x="0" y="0"/>
          <a:ext cx="0" cy="0"/>
          <a:chOff x="0" y="0"/>
          <a:chExt cx="0" cy="0"/>
        </a:xfrm>
      </p:grpSpPr>
      <p:sp>
        <p:nvSpPr>
          <p:cNvPr id="6" name="矩形 5"/>
          <p:cNvSpPr/>
          <p:nvPr userDrawn="1"/>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8" name="矩形: 圆角 34">
            <a:hlinkClick r:id="" action="ppaction://noaction"/>
          </p:cNvPr>
          <p:cNvSpPr/>
          <p:nvPr userDrawn="1"/>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页-模板">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paring-过渡页">
    <p:spTree>
      <p:nvGrpSpPr>
        <p:cNvPr id="1" name=""/>
        <p:cNvGrpSpPr/>
        <p:nvPr/>
      </p:nvGrpSpPr>
      <p:grpSpPr>
        <a:xfrm>
          <a:off x="0" y="0"/>
          <a:ext cx="0" cy="0"/>
          <a:chOff x="0" y="0"/>
          <a:chExt cx="0" cy="0"/>
        </a:xfrm>
      </p:grpSpPr>
      <p:sp>
        <p:nvSpPr>
          <p:cNvPr id="7" name="圆角矩形 2"/>
          <p:cNvSpPr/>
          <p:nvPr userDrawn="1"/>
        </p:nvSpPr>
        <p:spPr>
          <a:xfrm>
            <a:off x="-385011" y="1942412"/>
            <a:ext cx="13042232" cy="2665679"/>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5" name="文本框 14">
            <a:hlinkClick r:id="rId3" action="ppaction://hlinksldjump"/>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6" name="文本框 15">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7" name="文本框 16">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2" name="矩形 1">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2"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paring-activity模板">
    <p:spTree>
      <p:nvGrpSpPr>
        <p:cNvPr id="1" name=""/>
        <p:cNvGrpSpPr/>
        <p:nvPr/>
      </p:nvGrpSpPr>
      <p:grpSpPr>
        <a:xfrm>
          <a:off x="0" y="0"/>
          <a:ext cx="0" cy="0"/>
          <a:chOff x="0" y="0"/>
          <a:chExt cx="0" cy="0"/>
        </a:xfrm>
      </p:grpSpPr>
      <p:sp>
        <p:nvSpPr>
          <p:cNvPr id="7"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8" name="文本框 17"/>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9" name="文本框 18">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0" name="文本框 19">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4"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itiating-过渡页模板">
    <p:spTree>
      <p:nvGrpSpPr>
        <p:cNvPr id="1" name=""/>
        <p:cNvGrpSpPr/>
        <p:nvPr/>
      </p:nvGrpSpPr>
      <p:grpSpPr>
        <a:xfrm>
          <a:off x="0" y="0"/>
          <a:ext cx="0" cy="0"/>
          <a:chOff x="0" y="0"/>
          <a:chExt cx="0" cy="0"/>
        </a:xfrm>
      </p:grpSpPr>
      <p:sp>
        <p:nvSpPr>
          <p:cNvPr id="41" name="圆角矩形 2"/>
          <p:cNvSpPr/>
          <p:nvPr userDrawn="1"/>
        </p:nvSpPr>
        <p:spPr>
          <a:xfrm>
            <a:off x="-385011" y="1942413"/>
            <a:ext cx="13042232" cy="1835504"/>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文本框 46"/>
          <p:cNvSpPr txBox="1"/>
          <p:nvPr userDrawn="1"/>
        </p:nvSpPr>
        <p:spPr>
          <a:xfrm>
            <a:off x="919321" y="936000"/>
            <a:ext cx="4432300" cy="584775"/>
          </a:xfrm>
          <a:prstGeom prst="rect">
            <a:avLst/>
          </a:prstGeom>
          <a:noFill/>
        </p:spPr>
        <p:txBody>
          <a:bodyPr wrap="square" rtlCol="0">
            <a:spAutoFit/>
          </a:bodyPr>
          <a:lstStyle/>
          <a:p>
            <a:r>
              <a:rPr lang="en-US" altLang="zh-CN" sz="3200" b="1" dirty="0"/>
              <a:t>Initiating</a:t>
            </a:r>
            <a:endParaRPr lang="zh-CN" altLang="en-US" sz="3200" b="1" dirty="0"/>
          </a:p>
        </p:txBody>
      </p:sp>
      <p:sp>
        <p:nvSpPr>
          <p:cNvPr id="49" name="文本框 48"/>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50" name="文本框 49">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51" name="文本框 50">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矩形 11">
            <a:hlinkClick r:id="rId4"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2"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ssageA-模板">
    <p:spTree>
      <p:nvGrpSpPr>
        <p:cNvPr id="1" name=""/>
        <p:cNvGrpSpPr/>
        <p:nvPr/>
      </p:nvGrpSpPr>
      <p:grpSpPr>
        <a:xfrm>
          <a:off x="0" y="0"/>
          <a:ext cx="0" cy="0"/>
          <a:chOff x="0" y="0"/>
          <a:chExt cx="0" cy="0"/>
        </a:xfrm>
      </p:grpSpPr>
      <p:sp>
        <p:nvSpPr>
          <p:cNvPr id="13" name="椭圆 12"/>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16" name="圆角矩形 1"/>
          <p:cNvSpPr/>
          <p:nvPr userDrawn="1"/>
        </p:nvSpPr>
        <p:spPr>
          <a:xfrm>
            <a:off x="8301519" y="936435"/>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7" name="圆角矩形 13"/>
          <p:cNvSpPr/>
          <p:nvPr userDrawn="1"/>
        </p:nvSpPr>
        <p:spPr>
          <a:xfrm>
            <a:off x="919320" y="1733748"/>
            <a:ext cx="10751979" cy="5898951"/>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437545" y="1052122"/>
            <a:ext cx="596900" cy="596900"/>
          </a:xfrm>
          <a:prstGeom prst="rect">
            <a:avLst/>
          </a:prstGeom>
        </p:spPr>
      </p:pic>
      <p:sp>
        <p:nvSpPr>
          <p:cNvPr id="21" name="燕尾形 14"/>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16">
            <a:hlinkClick r:id="rId3"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8"/>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0"/>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26" name="文本框 25">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9" name="矩形 18">
            <a:hlinkClick r:id="rId5"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4"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hlinkClick r:id="rId3"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itiating Activity-模板">
    <p:spTree>
      <p:nvGrpSpPr>
        <p:cNvPr id="1" name=""/>
        <p:cNvGrpSpPr/>
        <p:nvPr/>
      </p:nvGrpSpPr>
      <p:grpSpPr>
        <a:xfrm>
          <a:off x="0" y="0"/>
          <a:ext cx="0" cy="0"/>
          <a:chOff x="0" y="0"/>
          <a:chExt cx="0" cy="0"/>
        </a:xfrm>
      </p:grpSpPr>
      <p:sp>
        <p:nvSpPr>
          <p:cNvPr id="19" name="椭圆 18"/>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29" name="燕尾形 14"/>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16">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燕尾形 18"/>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20"/>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34" name="文本框 33">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35" name="文本框 34"/>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矩形 11">
            <a:hlinkClick r:id="rId4"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2"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loring过渡页-模板">
    <p:spTree>
      <p:nvGrpSpPr>
        <p:cNvPr id="1" name=""/>
        <p:cNvGrpSpPr/>
        <p:nvPr/>
      </p:nvGrpSpPr>
      <p:grpSpPr>
        <a:xfrm>
          <a:off x="0" y="0"/>
          <a:ext cx="0" cy="0"/>
          <a:chOff x="0" y="0"/>
          <a:chExt cx="0" cy="0"/>
        </a:xfrm>
      </p:grpSpPr>
      <p:sp>
        <p:nvSpPr>
          <p:cNvPr id="2" name="圆角矩形 2"/>
          <p:cNvSpPr/>
          <p:nvPr userDrawn="1"/>
        </p:nvSpPr>
        <p:spPr>
          <a:xfrm>
            <a:off x="-385011" y="1942412"/>
            <a:ext cx="13042232" cy="266567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3"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a:hlinkClick r:id="rId3" action="ppaction://hlinksldjump"/>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a:t>
            </a:r>
          </a:p>
          <a:p>
            <a:pPr algn="ctr"/>
            <a:r>
              <a:rPr lang="en-US" altLang="zh-CN" b="1" dirty="0">
                <a:solidFill>
                  <a:schemeClr val="bg1"/>
                </a:solidFill>
              </a:rPr>
              <a:t> </a:t>
            </a:r>
          </a:p>
        </p:txBody>
      </p:sp>
      <p:sp>
        <p:nvSpPr>
          <p:cNvPr id="17" name="文本框 16">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8" name="文本框 17">
            <a:hlinkClick r:id="rId2" action="ppaction://hlinksldjump"/>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endParaRPr lang="en-US" altLang="zh-CN" b="1" dirty="0">
              <a:solidFill>
                <a:schemeClr val="bg1"/>
              </a:solidFill>
            </a:endParaRPr>
          </a:p>
        </p:txBody>
      </p:sp>
      <p:sp>
        <p:nvSpPr>
          <p:cNvPr id="12" name="矩形 11">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4"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2"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ssageB-模板">
    <p:spTree>
      <p:nvGrpSpPr>
        <p:cNvPr id="1" name=""/>
        <p:cNvGrpSpPr/>
        <p:nvPr/>
      </p:nvGrpSpPr>
      <p:grpSpPr>
        <a:xfrm>
          <a:off x="0" y="0"/>
          <a:ext cx="0" cy="0"/>
          <a:chOff x="0" y="0"/>
          <a:chExt cx="0" cy="0"/>
        </a:xfrm>
      </p:grpSpPr>
      <p:sp>
        <p:nvSpPr>
          <p:cNvPr id="5" name="椭圆 4"/>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1" name="圆角矩形 14"/>
          <p:cNvSpPr/>
          <p:nvPr userDrawn="1"/>
        </p:nvSpPr>
        <p:spPr>
          <a:xfrm>
            <a:off x="8301519" y="936435"/>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12" name="圆角矩形 16"/>
          <p:cNvSpPr/>
          <p:nvPr userDrawn="1"/>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2" cstate="print"/>
          <a:stretch>
            <a:fillRect/>
          </a:stretch>
        </p:blipFill>
        <p:spPr>
          <a:xfrm>
            <a:off x="10479898" y="1046472"/>
            <a:ext cx="594501" cy="599456"/>
          </a:xfrm>
          <a:prstGeom prst="rect">
            <a:avLst/>
          </a:prstGeom>
        </p:spPr>
      </p:pic>
      <p:sp>
        <p:nvSpPr>
          <p:cNvPr id="15"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21">
            <a:hlinkClick r:id="rId3"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9">
            <a:hlinkClick r:id="rId4"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9" name="文本框 18">
            <a:hlinkClick r:id="rId5"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20" name="文本框 19">
            <a:hlinkClick r:id="rId3"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21" name="矩形 20">
            <a:hlinkClick r:id="rId4"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hlinkClick r:id="rId5"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hlinkClick r:id="rId3"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earching过渡页-模板">
    <p:spTree>
      <p:nvGrpSpPr>
        <p:cNvPr id="1" name=""/>
        <p:cNvGrpSpPr/>
        <p:nvPr/>
      </p:nvGrpSpPr>
      <p:grpSpPr>
        <a:xfrm>
          <a:off x="0" y="0"/>
          <a:ext cx="0" cy="0"/>
          <a:chOff x="0" y="0"/>
          <a:chExt cx="0" cy="0"/>
        </a:xfrm>
      </p:grpSpPr>
      <p:sp>
        <p:nvSpPr>
          <p:cNvPr id="2" name="圆角矩形 2"/>
          <p:cNvSpPr/>
          <p:nvPr userDrawn="1"/>
        </p:nvSpPr>
        <p:spPr>
          <a:xfrm>
            <a:off x="-385011" y="1942412"/>
            <a:ext cx="13042232" cy="297890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userDrawn="1"/>
        </p:nvSpPr>
        <p:spPr>
          <a:xfrm>
            <a:off x="919321" y="970017"/>
            <a:ext cx="4432300" cy="584775"/>
          </a:xfrm>
          <a:prstGeom prst="rect">
            <a:avLst/>
          </a:prstGeom>
          <a:noFill/>
        </p:spPr>
        <p:txBody>
          <a:bodyPr wrap="square" rtlCol="0">
            <a:spAutoFit/>
          </a:bodyPr>
          <a:lstStyle/>
          <a:p>
            <a:r>
              <a:rPr lang="en-US" altLang="zh-CN" sz="3200" b="1" dirty="0"/>
              <a:t>Researching</a:t>
            </a:r>
            <a:endParaRPr lang="zh-CN" altLang="en-US" sz="3200" b="1" dirty="0"/>
          </a:p>
        </p:txBody>
      </p:sp>
      <p:sp>
        <p:nvSpPr>
          <p:cNvPr id="19"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3" name="文本框 22">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24" name="文本框 23">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矩形 11">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4" action="ppaction://hlinksldjump"/>
          </p:cNvPr>
          <p:cNvSpPr/>
          <p:nvPr userDrawn="1"/>
        </p:nvSpPr>
        <p:spPr>
          <a:xfrm>
            <a:off x="4309105" y="7305"/>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2" action="ppaction://hlinksldjump"/>
          </p:cNvPr>
          <p:cNvSpPr/>
          <p:nvPr userDrawn="1"/>
        </p:nvSpPr>
        <p:spPr>
          <a:xfrm>
            <a:off x="8309605" y="-2323"/>
            <a:ext cx="35740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slide" Target="slide54.xml"/></Relationships>
</file>

<file path=ppt/slides/_rels/slide11.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slide" Target="slide55.xml"/></Relationships>
</file>

<file path=ppt/slides/_rels/slide12.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image" Target="../media/image8.png"/><Relationship Id="rId7" Type="http://schemas.openxmlformats.org/officeDocument/2006/relationships/slide" Target="slide35.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slide" Target="slide31.xml"/><Relationship Id="rId5" Type="http://schemas.openxmlformats.org/officeDocument/2006/relationships/slide" Target="slide28.xml"/><Relationship Id="rId4" Type="http://schemas.openxmlformats.org/officeDocument/2006/relationships/slide" Target="slide25.xml"/></Relationships>
</file>

<file path=ppt/slides/_rels/slide13.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image" Target="../media/image8.png"/><Relationship Id="rId7" Type="http://schemas.openxmlformats.org/officeDocument/2006/relationships/slide" Target="slide35.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slide" Target="slide31.xml"/><Relationship Id="rId5" Type="http://schemas.openxmlformats.org/officeDocument/2006/relationships/slide" Target="slide28.xml"/><Relationship Id="rId4" Type="http://schemas.openxmlformats.org/officeDocument/2006/relationships/slide" Target="slide25.xml"/></Relationships>
</file>

<file path=ppt/slides/_rels/slide14.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image" Target="../media/image8.png"/><Relationship Id="rId7" Type="http://schemas.openxmlformats.org/officeDocument/2006/relationships/slide" Target="slide35.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slide" Target="slide31.xml"/><Relationship Id="rId5" Type="http://schemas.openxmlformats.org/officeDocument/2006/relationships/slide" Target="slide28.xml"/><Relationship Id="rId4" Type="http://schemas.openxmlformats.org/officeDocument/2006/relationships/slide" Target="slide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77.xml"/><Relationship Id="rId1" Type="http://schemas.openxmlformats.org/officeDocument/2006/relationships/slideLayout" Target="../slideLayouts/slideLayout8.xml"/><Relationship Id="rId5" Type="http://schemas.openxmlformats.org/officeDocument/2006/relationships/slide" Target="slide58.xml"/><Relationship Id="rId4" Type="http://schemas.openxmlformats.org/officeDocument/2006/relationships/slide" Target="slide56.xml"/></Relationships>
</file>

<file path=ppt/slides/_rels/slide17.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78.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7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80.xml"/><Relationship Id="rId1" Type="http://schemas.openxmlformats.org/officeDocument/2006/relationships/slideLayout" Target="../slideLayouts/slideLayout8.xml"/><Relationship Id="rId5" Type="http://schemas.openxmlformats.org/officeDocument/2006/relationships/slide" Target="slide65.xml"/><Relationship Id="rId4" Type="http://schemas.openxmlformats.org/officeDocument/2006/relationships/slide" Target="slide6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slide" Target="slide81.xml"/><Relationship Id="rId1" Type="http://schemas.openxmlformats.org/officeDocument/2006/relationships/slideLayout" Target="../slideLayouts/slideLayout8.xml"/><Relationship Id="rId4" Type="http://schemas.openxmlformats.org/officeDocument/2006/relationships/slide" Target="slide67.xml"/></Relationships>
</file>

<file path=ppt/slides/_rels/slide21.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8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slide" Target="slide8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9.png"/><Relationship Id="rId7" Type="http://schemas.openxmlformats.org/officeDocument/2006/relationships/slide" Target="slide24.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slide" Target="slide23.xml"/><Relationship Id="rId5" Type="http://schemas.openxmlformats.org/officeDocument/2006/relationships/image" Target="../media/image8.png"/><Relationship Id="rId10" Type="http://schemas.openxmlformats.org/officeDocument/2006/relationships/slide" Target="slide30.xml"/><Relationship Id="rId4" Type="http://schemas.openxmlformats.org/officeDocument/2006/relationships/image" Target="../media/image10.png"/><Relationship Id="rId9" Type="http://schemas.openxmlformats.org/officeDocument/2006/relationships/slide" Target="slide29.xml"/></Relationships>
</file>

<file path=ppt/slides/_rels/slide2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notesSlide" Target="../notesSlides/notesSlide13.xml"/><Relationship Id="rId7" Type="http://schemas.openxmlformats.org/officeDocument/2006/relationships/slide" Target="slide27.xml"/><Relationship Id="rId2" Type="http://schemas.openxmlformats.org/officeDocument/2006/relationships/slideLayout" Target="../slideLayouts/slideLayout10.xml"/><Relationship Id="rId1" Type="http://schemas.openxmlformats.org/officeDocument/2006/relationships/tags" Target="../tags/tag2.xml"/><Relationship Id="rId6" Type="http://schemas.openxmlformats.org/officeDocument/2006/relationships/slide" Target="slide23.xml"/><Relationship Id="rId5" Type="http://schemas.openxmlformats.org/officeDocument/2006/relationships/slide" Target="slide24.xml"/><Relationship Id="rId4" Type="http://schemas.openxmlformats.org/officeDocument/2006/relationships/image" Target="../media/image8.png"/><Relationship Id="rId9" Type="http://schemas.openxmlformats.org/officeDocument/2006/relationships/slide" Target="slide30.xml"/></Relationships>
</file>

<file path=ppt/slides/_rels/slide25.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image" Target="../media/image8.png"/><Relationship Id="rId7" Type="http://schemas.openxmlformats.org/officeDocument/2006/relationships/slide" Target="slide29.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slide" Target="slide27.xml"/><Relationship Id="rId5" Type="http://schemas.openxmlformats.org/officeDocument/2006/relationships/slide" Target="slide23.xml"/><Relationship Id="rId4" Type="http://schemas.openxmlformats.org/officeDocument/2006/relationships/slide" Target="slide24.xml"/></Relationships>
</file>

<file path=ppt/slides/_rels/slide26.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notesSlide" Target="../notesSlides/notesSlide15.xml"/><Relationship Id="rId7" Type="http://schemas.openxmlformats.org/officeDocument/2006/relationships/slide" Target="slide27.xml"/><Relationship Id="rId2" Type="http://schemas.openxmlformats.org/officeDocument/2006/relationships/slideLayout" Target="../slideLayouts/slideLayout10.xml"/><Relationship Id="rId1" Type="http://schemas.openxmlformats.org/officeDocument/2006/relationships/tags" Target="../tags/tag3.xml"/><Relationship Id="rId6" Type="http://schemas.openxmlformats.org/officeDocument/2006/relationships/slide" Target="slide23.xml"/><Relationship Id="rId5" Type="http://schemas.openxmlformats.org/officeDocument/2006/relationships/slide" Target="slide24.xml"/><Relationship Id="rId4" Type="http://schemas.openxmlformats.org/officeDocument/2006/relationships/image" Target="../media/image8.png"/><Relationship Id="rId9" Type="http://schemas.openxmlformats.org/officeDocument/2006/relationships/slide" Target="slide30.xml"/></Relationships>
</file>

<file path=ppt/slides/_rels/slide27.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8.png"/><Relationship Id="rId7" Type="http://schemas.openxmlformats.org/officeDocument/2006/relationships/slide" Target="slide30.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slide" Target="slide29.xml"/><Relationship Id="rId5" Type="http://schemas.openxmlformats.org/officeDocument/2006/relationships/slide" Target="slide24.xml"/><Relationship Id="rId4" Type="http://schemas.openxmlformats.org/officeDocument/2006/relationships/slide" Target="slide27.xml"/></Relationships>
</file>

<file path=ppt/slides/_rels/slide28.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8.png"/><Relationship Id="rId7" Type="http://schemas.openxmlformats.org/officeDocument/2006/relationships/slide" Target="slide30.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slide" Target="slide29.xml"/><Relationship Id="rId5" Type="http://schemas.openxmlformats.org/officeDocument/2006/relationships/slide" Target="slide24.xml"/><Relationship Id="rId4" Type="http://schemas.openxmlformats.org/officeDocument/2006/relationships/slide" Target="slide27.xml"/></Relationships>
</file>

<file path=ppt/slides/_rels/slide29.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8.png"/><Relationship Id="rId7" Type="http://schemas.openxmlformats.org/officeDocument/2006/relationships/slide" Target="slide30.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slide" Target="slide27.xml"/><Relationship Id="rId5" Type="http://schemas.openxmlformats.org/officeDocument/2006/relationships/slide" Target="slide24.xml"/><Relationship Id="rId4" Type="http://schemas.openxmlformats.org/officeDocument/2006/relationships/slide" Target="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image" Target="../media/image11.png"/><Relationship Id="rId7" Type="http://schemas.openxmlformats.org/officeDocument/2006/relationships/slide" Target="slide27.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slide" Target="slide24.xml"/><Relationship Id="rId5" Type="http://schemas.openxmlformats.org/officeDocument/2006/relationships/slide" Target="slide30.xml"/><Relationship Id="rId4" Type="http://schemas.openxmlformats.org/officeDocument/2006/relationships/image" Target="../media/image8.png"/><Relationship Id="rId9" Type="http://schemas.openxmlformats.org/officeDocument/2006/relationships/slide" Target="slide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slide" Target="slide37.xml"/><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70.xml"/><Relationship Id="rId4" Type="http://schemas.openxmlformats.org/officeDocument/2006/relationships/slide" Target="slide38.xml"/></Relationships>
</file>

<file path=ppt/slides/_rels/slide5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slide" Target="slide41.xml"/><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71.xml"/><Relationship Id="rId4" Type="http://schemas.openxmlformats.org/officeDocument/2006/relationships/slide" Target="slide4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slide" Target="slide44.xml"/><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slide" Target="slide48.xml"/><Relationship Id="rId5" Type="http://schemas.openxmlformats.org/officeDocument/2006/relationships/slide" Target="slide72.xml"/><Relationship Id="rId4" Type="http://schemas.openxmlformats.org/officeDocument/2006/relationships/slide" Target="slide46.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6.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7.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8.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0.xm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1.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slide" Target="slide73.xml"/></Relationships>
</file>

<file path=ppt/slides/_rels/slide8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slide" Target="slide50.xm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53.xml"/><Relationship Id="rId4" Type="http://schemas.openxmlformats.org/officeDocument/2006/relationships/slide" Target="slide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4971600" y="1055688"/>
            <a:ext cx="5137150" cy="3741737"/>
          </a:xfrm>
          <a:prstGeom prst="rect">
            <a:avLst/>
          </a:prstGeom>
        </p:spPr>
        <p:txBody>
          <a:bodyPr>
            <a:noAutofit/>
          </a:bodyPr>
          <a:lstStyle/>
          <a:p>
            <a:pPr algn="l"/>
            <a:r>
              <a:rPr lang="en-US" altLang="zh-CN" sz="3600" dirty="0">
                <a:solidFill>
                  <a:schemeClr val="bg2"/>
                </a:solidFill>
                <a:latin typeface="Arial" panose="020B0604020202020204" pitchFamily="34" charset="0"/>
                <a:ea typeface="Adobe 黑体 Std R" panose="020B0400000000000000" pitchFamily="34" charset="-122"/>
                <a:cs typeface="Arial" panose="020B0604020202020204" pitchFamily="34" charset="0"/>
              </a:rPr>
              <a:t>NEW</a:t>
            </a: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EXPERIENCING ENGLISH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2ND EDITION</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800" b="1" dirty="0" err="1">
                <a:solidFill>
                  <a:schemeClr val="bg2"/>
                </a:solidFill>
                <a:latin typeface="Arial" panose="020B0604020202020204" pitchFamily="34" charset="0"/>
                <a:ea typeface="Adobe 黑体 Std R" panose="020B0400000000000000" pitchFamily="34" charset="-122"/>
                <a:cs typeface="Arial" panose="020B0604020202020204" pitchFamily="34" charset="0"/>
              </a:rPr>
              <a:t>Coursebook</a:t>
            </a:r>
            <a:r>
              <a:rPr lang="en-US" altLang="zh-CN" sz="48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1</a:t>
            </a:r>
            <a: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br>
            <a:endParaRPr lang="zh-CN" altLang="en-US"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9" name="矩形 8"/>
          <p:cNvSpPr/>
          <p:nvPr/>
        </p:nvSpPr>
        <p:spPr>
          <a:xfrm>
            <a:off x="4715838" y="4685016"/>
            <a:ext cx="7623425" cy="15378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1383" y="871501"/>
            <a:ext cx="4013557" cy="5351410"/>
          </a:xfrm>
          <a:prstGeom prst="rect">
            <a:avLst/>
          </a:prstGeom>
        </p:spPr>
      </p:pic>
      <p:sp>
        <p:nvSpPr>
          <p:cNvPr id="10" name="文本框 9"/>
          <p:cNvSpPr txBox="1"/>
          <p:nvPr/>
        </p:nvSpPr>
        <p:spPr>
          <a:xfrm>
            <a:off x="5054885" y="4853798"/>
            <a:ext cx="5137078" cy="1200329"/>
          </a:xfrm>
          <a:prstGeom prst="rect">
            <a:avLst/>
          </a:prstGeom>
          <a:noFill/>
        </p:spPr>
        <p:txBody>
          <a:bodyPr wrap="square" rtlCol="0">
            <a:spAutoFit/>
          </a:bodyPr>
          <a:lstStyle/>
          <a:p>
            <a:r>
              <a:rPr lang="en-US" altLang="zh-CN" sz="7200" b="1" dirty="0">
                <a:latin typeface="Arial" panose="020B0604020202020204" pitchFamily="34" charset="0"/>
                <a:cs typeface="Arial" panose="020B0604020202020204" pitchFamily="34" charset="0"/>
              </a:rPr>
              <a:t>UNIT 1</a:t>
            </a:r>
            <a:endParaRPr lang="zh-CN" altLang="en-US" sz="7200" b="1" dirty="0">
              <a:latin typeface="Arial" panose="020B0604020202020204" pitchFamily="34" charset="0"/>
              <a:cs typeface="Arial" panose="020B0604020202020204" pitchFamily="34" charset="0"/>
            </a:endParaRPr>
          </a:p>
        </p:txBody>
      </p:sp>
      <p:sp>
        <p:nvSpPr>
          <p:cNvPr id="11" name="文本框 10"/>
          <p:cNvSpPr txBox="1"/>
          <p:nvPr/>
        </p:nvSpPr>
        <p:spPr>
          <a:xfrm>
            <a:off x="11364114" y="205483"/>
            <a:ext cx="615553" cy="1828800"/>
          </a:xfrm>
          <a:prstGeom prst="rect">
            <a:avLst/>
          </a:prstGeom>
          <a:noFill/>
        </p:spPr>
        <p:txBody>
          <a:bodyPr vert="eaVert" wrap="square" rtlCol="0">
            <a:spAutoFit/>
          </a:bodyPr>
          <a:lstStyle/>
          <a:p>
            <a:r>
              <a:rPr lang="zh-CN" altLang="en-US" sz="2800" b="1" dirty="0">
                <a:solidFill>
                  <a:schemeClr val="bg1">
                    <a:lumMod val="85000"/>
                    <a:alpha val="75000"/>
                  </a:schemeClr>
                </a:solidFill>
                <a:latin typeface="黑体" panose="02010609060101010101" pitchFamily="49" charset="-122"/>
                <a:ea typeface="黑体" panose="02010609060101010101" pitchFamily="49" charset="-122"/>
              </a:rPr>
              <a:t>励 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127925"/>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        Expecting close relationships like the ones that had taken years to develop was unfair to myself and the people around me. Going to college is a massive change — so many students are being uprooted from the familiar comforts of their homes and thrust into a completely new place. It was beyond unrealistic for me to anticipate a seamless transition. </a:t>
            </a:r>
          </a:p>
          <a:p>
            <a:pPr>
              <a:lnSpc>
                <a:spcPct val="120000"/>
              </a:lnSpc>
            </a:pPr>
            <a:r>
              <a:rPr lang="en-US" altLang="zh-CN" sz="2200" dirty="0"/>
              <a:t>        After I posted the video I had people of all ages and genders reaching out to me, explaining how they felt the same way when they started a new job, when they moved to a new place, even when they started retirement.</a:t>
            </a:r>
          </a:p>
          <a:p>
            <a:pPr>
              <a:lnSpc>
                <a:spcPct val="120000"/>
              </a:lnSpc>
            </a:pPr>
            <a:endParaRPr lang="en-US" altLang="zh-CN" sz="2200" dirty="0"/>
          </a:p>
        </p:txBody>
      </p:sp>
      <p:sp>
        <p:nvSpPr>
          <p:cNvPr id="18" name="文本框 17"/>
          <p:cNvSpPr txBox="1"/>
          <p:nvPr/>
        </p:nvSpPr>
        <p:spPr>
          <a:xfrm>
            <a:off x="919320" y="1953355"/>
            <a:ext cx="467691" cy="575298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10</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4" action="ppaction://hlinksldjump"/>
          </p:cNvPr>
          <p:cNvSpPr/>
          <p:nvPr/>
        </p:nvSpPr>
        <p:spPr>
          <a:xfrm>
            <a:off x="2651822" y="410680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pic>
        <p:nvPicPr>
          <p:cNvPr id="4" name="图片 3" descr="qr"/>
          <p:cNvPicPr>
            <a:picLocks noChangeAspect="1"/>
          </p:cNvPicPr>
          <p:nvPr/>
        </p:nvPicPr>
        <p:blipFill>
          <a:blip r:embed="rId5" cstate="print"/>
          <a:stretch>
            <a:fillRect/>
          </a:stretch>
        </p:blipFill>
        <p:spPr>
          <a:xfrm>
            <a:off x="10437495" y="1040130"/>
            <a:ext cx="612775" cy="612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2932430"/>
          </a:xfrm>
          <a:prstGeom prst="rect">
            <a:avLst/>
          </a:prstGeom>
          <a:noFill/>
        </p:spPr>
        <p:txBody>
          <a:bodyPr wrap="square" rtlCol="0">
            <a:spAutoFit/>
          </a:bodyPr>
          <a:lstStyle/>
          <a:p>
            <a:pPr>
              <a:lnSpc>
                <a:spcPct val="120000"/>
              </a:lnSpc>
            </a:pPr>
            <a:endParaRPr lang="en-US" altLang="zh-CN" sz="2200" dirty="0"/>
          </a:p>
          <a:p>
            <a:pPr>
              <a:lnSpc>
                <a:spcPct val="120000"/>
              </a:lnSpc>
            </a:pPr>
            <a:r>
              <a:rPr lang="en-US" altLang="zh-CN" sz="2200" dirty="0"/>
              <a:t>        Loneliness is too often paired with self-blame and self-criticism: “I can’t find my place among these people, so it must be my fault.” My social life became a big game of trial and error, slowly learning in which groups I felt welcome and included.         It was hard! It was draining! But by putting myself out there, I found so many communities on campus to invest myself in, and where I knew I would be happily received.</a:t>
            </a:r>
          </a:p>
          <a:p>
            <a:pPr>
              <a:lnSpc>
                <a:spcPct val="120000"/>
              </a:lnSpc>
            </a:pPr>
            <a:endParaRPr lang="en-US" altLang="zh-CN" sz="2200" dirty="0"/>
          </a:p>
        </p:txBody>
      </p:sp>
      <p:sp>
        <p:nvSpPr>
          <p:cNvPr id="18" name="文本框 17"/>
          <p:cNvSpPr txBox="1"/>
          <p:nvPr/>
        </p:nvSpPr>
        <p:spPr>
          <a:xfrm>
            <a:off x="919320" y="1952252"/>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4" action="ppaction://hlinksldjump"/>
          </p:cNvPr>
          <p:cNvSpPr/>
          <p:nvPr/>
        </p:nvSpPr>
        <p:spPr>
          <a:xfrm>
            <a:off x="9999141" y="321673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pic>
        <p:nvPicPr>
          <p:cNvPr id="4" name="图片 3" descr="qr"/>
          <p:cNvPicPr>
            <a:picLocks noChangeAspect="1"/>
          </p:cNvPicPr>
          <p:nvPr/>
        </p:nvPicPr>
        <p:blipFill>
          <a:blip r:embed="rId5" cstate="print"/>
          <a:stretch>
            <a:fillRect/>
          </a:stretch>
        </p:blipFill>
        <p:spPr>
          <a:xfrm>
            <a:off x="10437495" y="1040130"/>
            <a:ext cx="612775" cy="612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419726" y="2387779"/>
            <a:ext cx="11229474" cy="40449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9321" y="1569359"/>
            <a:ext cx="1089167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rPr>
              <a:t>Activity 1.10</a:t>
            </a:r>
            <a:endParaRPr kumimoji="0" lang="zh-CN" altLang="en-US"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839757" y="2226797"/>
            <a:ext cx="986589" cy="986589"/>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t>TIPS</a:t>
            </a:r>
            <a:endParaRPr lang="zh-CN" altLang="en-US" sz="2200" b="1" dirty="0"/>
          </a:p>
        </p:txBody>
      </p:sp>
      <p:sp>
        <p:nvSpPr>
          <p:cNvPr id="2" name="文本框 1"/>
          <p:cNvSpPr txBox="1"/>
          <p:nvPr/>
        </p:nvSpPr>
        <p:spPr>
          <a:xfrm>
            <a:off x="1847612" y="2513080"/>
            <a:ext cx="9728345" cy="4201791"/>
          </a:xfrm>
          <a:prstGeom prst="rect">
            <a:avLst/>
          </a:prstGeom>
          <a:noFill/>
        </p:spPr>
        <p:txBody>
          <a:bodyPr wrap="square" rtlCol="0">
            <a:spAutoFit/>
          </a:bodyPr>
          <a:lstStyle/>
          <a:p>
            <a:pPr>
              <a:lnSpc>
                <a:spcPct val="120000"/>
              </a:lnSpc>
            </a:pPr>
            <a:r>
              <a:rPr lang="en-US" altLang="zh-CN" sz="2600" b="1" dirty="0">
                <a:cs typeface="Times New Roman" panose="02020603050405020304" pitchFamily="18" charset="0"/>
              </a:rPr>
              <a:t>Sequence, Events and Narratives </a:t>
            </a:r>
          </a:p>
          <a:p>
            <a:pPr>
              <a:lnSpc>
                <a:spcPct val="120000"/>
              </a:lnSpc>
            </a:pPr>
            <a:r>
              <a:rPr lang="en-US" altLang="zh-CN" sz="2200" dirty="0">
                <a:cs typeface="Times New Roman" panose="02020603050405020304" pitchFamily="18" charset="0"/>
              </a:rPr>
              <a:t>Telling a story typically involves talking about a series of occurrences. Chronological order often seems the most logical way of ordering events in a story. You begin with the earliest event and then move forward in time. However, sometimes it can be more effective to begin with an exciting moment from the climax of the story or an important event from the past before returning to a chronological narration. You can order the story in a way that highlights the parts that are most interesting to your reader. This is the narrative order. Use transitional words / phrases and tenses properly so the reader understands the sequence of your story.</a:t>
            </a:r>
            <a:endParaRPr lang="zh-CN" altLang="en-US" sz="2200" dirty="0">
              <a:cs typeface="Times New Roman" panose="02020603050405020304" pitchFamily="18" charset="0"/>
            </a:endParaRPr>
          </a:p>
          <a:p>
            <a:pPr>
              <a:lnSpc>
                <a:spcPct val="120000"/>
              </a:lnSpc>
            </a:pPr>
            <a:endParaRPr lang="zh-CN" altLang="en-US" sz="2200" dirty="0"/>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1.7</a:t>
              </a:r>
              <a:endParaRPr lang="zh-CN" altLang="en-US" sz="1200" b="1" dirty="0">
                <a:solidFill>
                  <a:schemeClr val="bg1"/>
                </a:solidFill>
              </a:endParaRPr>
            </a:p>
          </p:txBody>
        </p:sp>
      </p:grpSp>
      <p:grpSp>
        <p:nvGrpSpPr>
          <p:cNvPr id="51" name="组合 50"/>
          <p:cNvGrpSpPr/>
          <p:nvPr/>
        </p:nvGrpSpPr>
        <p:grpSpPr>
          <a:xfrm>
            <a:off x="9809575" y="888454"/>
            <a:ext cx="799525" cy="586284"/>
            <a:chOff x="6218013" y="812542"/>
            <a:chExt cx="799525" cy="586284"/>
          </a:xfrm>
        </p:grpSpPr>
        <p:sp>
          <p:nvSpPr>
            <p:cNvPr id="52" name="椭圆 5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1.8</a:t>
              </a:r>
              <a:endParaRPr lang="zh-CN" altLang="en-US" sz="1200" b="1" dirty="0">
                <a:solidFill>
                  <a:schemeClr val="bg1"/>
                </a:solidFill>
              </a:endParaRPr>
            </a:p>
          </p:txBody>
        </p:sp>
      </p:grpSp>
      <p:grpSp>
        <p:nvGrpSpPr>
          <p:cNvPr id="60" name="组合 59"/>
          <p:cNvGrpSpPr/>
          <p:nvPr/>
        </p:nvGrpSpPr>
        <p:grpSpPr>
          <a:xfrm>
            <a:off x="10534028" y="891542"/>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1.9</a:t>
              </a:r>
              <a:endParaRPr lang="zh-CN" altLang="en-US" sz="1200" b="1" dirty="0">
                <a:solidFill>
                  <a:schemeClr val="bg1"/>
                </a:solidFill>
              </a:endParaRPr>
            </a:p>
          </p:txBody>
        </p:sp>
      </p:grpSp>
      <p:grpSp>
        <p:nvGrpSpPr>
          <p:cNvPr id="64" name="组合 63"/>
          <p:cNvGrpSpPr/>
          <p:nvPr/>
        </p:nvGrpSpPr>
        <p:grpSpPr>
          <a:xfrm>
            <a:off x="11255653" y="886655"/>
            <a:ext cx="799525" cy="586284"/>
            <a:chOff x="6218013" y="812542"/>
            <a:chExt cx="799525" cy="586284"/>
          </a:xfrm>
        </p:grpSpPr>
        <p:sp>
          <p:nvSpPr>
            <p:cNvPr id="65" name="椭圆 64"/>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6" name="图片 6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1.10</a:t>
              </a:r>
              <a:endParaRPr lang="zh-CN" altLang="en-US" sz="1200" b="1" dirty="0">
                <a:solidFill>
                  <a:schemeClr val="bg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962660" y="2326640"/>
            <a:ext cx="10848340" cy="4270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9321" y="1569359"/>
            <a:ext cx="1089167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rPr>
              <a:t>Activity 1.10</a:t>
            </a:r>
            <a:endParaRPr kumimoji="0" lang="zh-CN" altLang="en-US"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1059180" y="2446655"/>
            <a:ext cx="10655935" cy="4150360"/>
          </a:xfrm>
          <a:prstGeom prst="rect">
            <a:avLst/>
          </a:prstGeom>
          <a:noFill/>
        </p:spPr>
        <p:txBody>
          <a:bodyPr wrap="square" rtlCol="0">
            <a:spAutoFit/>
          </a:bodyPr>
          <a:lstStyle/>
          <a:p>
            <a:pPr>
              <a:lnSpc>
                <a:spcPct val="120000"/>
              </a:lnSpc>
            </a:pPr>
            <a:r>
              <a:rPr lang="en-US" altLang="zh-CN" sz="2200" dirty="0">
                <a:solidFill>
                  <a:srgbClr val="DD5C60"/>
                </a:solidFill>
                <a:effectLst/>
                <a:ea typeface="宋体" panose="02010600030101010101" pitchFamily="2" charset="-122"/>
              </a:rPr>
              <a:t>1) The new order (The sentence numbers in Activity 1.9 are used hereafter): </a:t>
            </a:r>
          </a:p>
          <a:p>
            <a:pPr>
              <a:lnSpc>
                <a:spcPct val="120000"/>
              </a:lnSpc>
            </a:pPr>
            <a:r>
              <a:rPr lang="en-US" altLang="zh-CN" sz="2200" dirty="0">
                <a:solidFill>
                  <a:srgbClr val="DD5C60"/>
                </a:solidFill>
                <a:effectLst/>
                <a:ea typeface="宋体" panose="02010600030101010101" pitchFamily="2" charset="-122"/>
              </a:rPr>
              <a:t>3. I had been a pretty social person in high school. I expected to make great friends right away when I got to college. </a:t>
            </a:r>
          </a:p>
          <a:p>
            <a:pPr>
              <a:lnSpc>
                <a:spcPct val="120000"/>
              </a:lnSpc>
            </a:pPr>
            <a:r>
              <a:rPr lang="en-US" altLang="zh-CN" sz="2200" dirty="0">
                <a:solidFill>
                  <a:srgbClr val="DD5C60"/>
                </a:solidFill>
                <a:effectLst/>
                <a:ea typeface="宋体" panose="02010600030101010101" pitchFamily="2" charset="-122"/>
              </a:rPr>
              <a:t>1.+2. Now I’ve lived alone on campus for two weeks. Life doesn’t turn out as I’ve expected however. In the past two weeks, I couldn’t get past superficial conversations. I couldn’t seem to enjoy parties, feel comfortable on campus, or just meet people who I wanted to spend more time around. (The worst part is </a:t>
            </a:r>
          </a:p>
          <a:p>
            <a:pPr>
              <a:lnSpc>
                <a:spcPct val="120000"/>
              </a:lnSpc>
            </a:pPr>
            <a:r>
              <a:rPr lang="en-US" altLang="zh-CN" sz="2200" dirty="0">
                <a:solidFill>
                  <a:srgbClr val="DD5C60"/>
                </a:solidFill>
                <a:effectLst/>
                <a:ea typeface="宋体" panose="02010600030101010101" pitchFamily="2" charset="-122"/>
              </a:rPr>
              <a:t>that I feel I am the only one who is this lonely. I can see all these freshmen walk in packs — just massive groups of friends already formed in the first two weeks of school.) </a:t>
            </a:r>
          </a:p>
          <a:p>
            <a:pPr>
              <a:lnSpc>
                <a:spcPct val="120000"/>
              </a:lnSpc>
            </a:pPr>
            <a:r>
              <a:rPr lang="en-US" altLang="zh-CN" sz="2200" dirty="0">
                <a:solidFill>
                  <a:srgbClr val="DD5C60"/>
                </a:solidFill>
                <a:effectLst/>
                <a:ea typeface="宋体" panose="02010600030101010101" pitchFamily="2" charset="-122"/>
              </a:rPr>
              <a:t>4.+5.+6.: Unchanged.</a:t>
            </a:r>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1.7</a:t>
              </a:r>
              <a:endParaRPr lang="zh-CN" altLang="en-US" sz="1200" b="1" dirty="0">
                <a:solidFill>
                  <a:schemeClr val="bg1"/>
                </a:solidFill>
              </a:endParaRPr>
            </a:p>
          </p:txBody>
        </p:sp>
      </p:grpSp>
      <p:grpSp>
        <p:nvGrpSpPr>
          <p:cNvPr id="51" name="组合 50"/>
          <p:cNvGrpSpPr/>
          <p:nvPr/>
        </p:nvGrpSpPr>
        <p:grpSpPr>
          <a:xfrm>
            <a:off x="9809575" y="888454"/>
            <a:ext cx="799525" cy="586284"/>
            <a:chOff x="6218013" y="812542"/>
            <a:chExt cx="799525" cy="586284"/>
          </a:xfrm>
        </p:grpSpPr>
        <p:sp>
          <p:nvSpPr>
            <p:cNvPr id="52" name="椭圆 5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1.8</a:t>
              </a:r>
              <a:endParaRPr lang="zh-CN" altLang="en-US" sz="1200" b="1" dirty="0">
                <a:solidFill>
                  <a:schemeClr val="bg1"/>
                </a:solidFill>
              </a:endParaRPr>
            </a:p>
          </p:txBody>
        </p:sp>
      </p:grpSp>
      <p:grpSp>
        <p:nvGrpSpPr>
          <p:cNvPr id="60" name="组合 59"/>
          <p:cNvGrpSpPr/>
          <p:nvPr/>
        </p:nvGrpSpPr>
        <p:grpSpPr>
          <a:xfrm>
            <a:off x="10534028" y="891542"/>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1.9</a:t>
              </a:r>
              <a:endParaRPr lang="zh-CN" altLang="en-US" sz="1200" b="1" dirty="0">
                <a:solidFill>
                  <a:schemeClr val="bg1"/>
                </a:solidFill>
              </a:endParaRPr>
            </a:p>
          </p:txBody>
        </p:sp>
      </p:grpSp>
      <p:grpSp>
        <p:nvGrpSpPr>
          <p:cNvPr id="64" name="组合 63"/>
          <p:cNvGrpSpPr/>
          <p:nvPr/>
        </p:nvGrpSpPr>
        <p:grpSpPr>
          <a:xfrm>
            <a:off x="11255653" y="886655"/>
            <a:ext cx="799525" cy="586284"/>
            <a:chOff x="6218013" y="812542"/>
            <a:chExt cx="799525" cy="586284"/>
          </a:xfrm>
        </p:grpSpPr>
        <p:sp>
          <p:nvSpPr>
            <p:cNvPr id="65" name="椭圆 64"/>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6" name="图片 6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1.10</a:t>
              </a:r>
              <a:endParaRPr lang="zh-CN" altLang="en-US" sz="1200" b="1" dirty="0">
                <a:solidFill>
                  <a:schemeClr val="bg1"/>
                </a:solidFill>
              </a:endParaRPr>
            </a:p>
          </p:txBody>
        </p:sp>
      </p:gr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nextCondLst>
                <p:cond evt="onClick" delay="0">
                  <p:tgtEl>
                    <p:spTgt spid="39"/>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962660" y="2326640"/>
            <a:ext cx="10855325" cy="4270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9321" y="1569359"/>
            <a:ext cx="1089167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rPr>
              <a:t>Activity 1.10</a:t>
            </a:r>
            <a:endParaRPr kumimoji="0" lang="zh-CN" altLang="en-US"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1062355" y="2433955"/>
            <a:ext cx="10655935" cy="3338195"/>
          </a:xfrm>
          <a:prstGeom prst="rect">
            <a:avLst/>
          </a:prstGeom>
          <a:noFill/>
        </p:spPr>
        <p:txBody>
          <a:bodyPr wrap="square" rtlCol="0">
            <a:spAutoFit/>
          </a:bodyPr>
          <a:lstStyle/>
          <a:p>
            <a:pPr>
              <a:lnSpc>
                <a:spcPct val="120000"/>
              </a:lnSpc>
            </a:pPr>
            <a:r>
              <a:rPr lang="en-US" altLang="zh-CN" sz="2200" dirty="0">
                <a:solidFill>
                  <a:srgbClr val="DD5C60"/>
                </a:solidFill>
                <a:effectLst/>
                <a:ea typeface="宋体" panose="02010600030101010101" pitchFamily="2" charset="-122"/>
              </a:rPr>
              <a:t>(Note: The original sentence 1 and a part of sentence 2 are combined and re-phrased in a way that it relates more closely to the theme of “social person / making great friends” and “expect” in sentence 3. Information about my leaving home and coming to college is implied by “when I get to college.” Details provided by the original sentence 1 about how “I waved good-bye to my parents” are not highly relevant, and omitted therefore.) </a:t>
            </a:r>
          </a:p>
          <a:p>
            <a:pPr>
              <a:lnSpc>
                <a:spcPct val="120000"/>
              </a:lnSpc>
            </a:pPr>
            <a:endParaRPr lang="en-US" altLang="zh-CN" sz="2200" dirty="0">
              <a:solidFill>
                <a:srgbClr val="DD5C60"/>
              </a:solidFill>
              <a:effectLst/>
              <a:ea typeface="宋体" panose="02010600030101010101" pitchFamily="2" charset="-122"/>
            </a:endParaRPr>
          </a:p>
          <a:p>
            <a:pPr>
              <a:lnSpc>
                <a:spcPct val="120000"/>
              </a:lnSpc>
            </a:pPr>
            <a:r>
              <a:rPr lang="en-US" altLang="zh-CN" sz="2200" dirty="0">
                <a:solidFill>
                  <a:srgbClr val="DD5C60"/>
                </a:solidFill>
                <a:effectLst/>
                <a:ea typeface="宋体" panose="02010600030101010101" pitchFamily="2" charset="-122"/>
              </a:rPr>
              <a:t>2) The main difference between the two versions is that they order events differently. The narrative in 1.10 follows a chronological order while that in 1.9 a narrative order.</a:t>
            </a:r>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1.7</a:t>
              </a:r>
              <a:endParaRPr lang="zh-CN" altLang="en-US" sz="1200" b="1" dirty="0">
                <a:solidFill>
                  <a:schemeClr val="bg1"/>
                </a:solidFill>
              </a:endParaRPr>
            </a:p>
          </p:txBody>
        </p:sp>
      </p:grpSp>
      <p:grpSp>
        <p:nvGrpSpPr>
          <p:cNvPr id="51" name="组合 50"/>
          <p:cNvGrpSpPr/>
          <p:nvPr/>
        </p:nvGrpSpPr>
        <p:grpSpPr>
          <a:xfrm>
            <a:off x="9809575" y="888454"/>
            <a:ext cx="799525" cy="586284"/>
            <a:chOff x="6218013" y="812542"/>
            <a:chExt cx="799525" cy="586284"/>
          </a:xfrm>
        </p:grpSpPr>
        <p:sp>
          <p:nvSpPr>
            <p:cNvPr id="52" name="椭圆 5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1.8</a:t>
              </a:r>
              <a:endParaRPr lang="zh-CN" altLang="en-US" sz="1200" b="1" dirty="0">
                <a:solidFill>
                  <a:schemeClr val="bg1"/>
                </a:solidFill>
              </a:endParaRPr>
            </a:p>
          </p:txBody>
        </p:sp>
      </p:grpSp>
      <p:grpSp>
        <p:nvGrpSpPr>
          <p:cNvPr id="60" name="组合 59"/>
          <p:cNvGrpSpPr/>
          <p:nvPr/>
        </p:nvGrpSpPr>
        <p:grpSpPr>
          <a:xfrm>
            <a:off x="10534028" y="891542"/>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1.9</a:t>
              </a:r>
              <a:endParaRPr lang="zh-CN" altLang="en-US" sz="1200" b="1" dirty="0">
                <a:solidFill>
                  <a:schemeClr val="bg1"/>
                </a:solidFill>
              </a:endParaRPr>
            </a:p>
          </p:txBody>
        </p:sp>
      </p:grpSp>
      <p:grpSp>
        <p:nvGrpSpPr>
          <p:cNvPr id="64" name="组合 63"/>
          <p:cNvGrpSpPr/>
          <p:nvPr/>
        </p:nvGrpSpPr>
        <p:grpSpPr>
          <a:xfrm>
            <a:off x="11255653" y="886655"/>
            <a:ext cx="799525" cy="586284"/>
            <a:chOff x="6218013" y="812542"/>
            <a:chExt cx="799525" cy="586284"/>
          </a:xfrm>
        </p:grpSpPr>
        <p:sp>
          <p:nvSpPr>
            <p:cNvPr id="65" name="椭圆 64"/>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6" name="图片 6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1.10</a:t>
              </a:r>
              <a:endParaRPr lang="zh-CN" altLang="en-US" sz="1200" b="1" dirty="0">
                <a:solidFill>
                  <a:schemeClr val="bg1"/>
                </a:solidFill>
              </a:endParaRPr>
            </a:p>
          </p:txBody>
        </p:sp>
      </p:gr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nextCondLst>
                <p:cond evt="onClick" delay="0">
                  <p:tgtEl>
                    <p:spTgt spid="39"/>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85011" y="1942412"/>
            <a:ext cx="13042232" cy="266567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20"/>
          <p:cNvSpPr/>
          <p:nvPr/>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燕尾形 9"/>
          <p:cNvSpPr/>
          <p:nvPr/>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3" name="文本框 12"/>
          <p:cNvSpPr txBox="1"/>
          <p:nvPr/>
        </p:nvSpPr>
        <p:spPr>
          <a:xfrm>
            <a:off x="388800" y="2379600"/>
            <a:ext cx="11415600" cy="1392369"/>
          </a:xfrm>
          <a:prstGeom prst="rect">
            <a:avLst/>
          </a:prstGeom>
          <a:noFill/>
        </p:spPr>
        <p:txBody>
          <a:bodyPr wrap="square" rtlCol="0">
            <a:spAutoFit/>
          </a:bodyPr>
          <a:lstStyle/>
          <a:p>
            <a:pPr algn="just">
              <a:lnSpc>
                <a:spcPct val="120000"/>
              </a:lnSpc>
            </a:pPr>
            <a:r>
              <a:rPr lang="en-US" altLang="zh-CN" sz="2400" b="1" dirty="0"/>
              <a:t>Going to college often means leaving home, in many cases for the first time, and moving into a new and stressful environment. Let’s see what some of the most common causes of stress are, according to experts.</a:t>
            </a:r>
            <a:endParaRPr lang="zh-CN" altLang="en-US" sz="2400" dirty="0"/>
          </a:p>
        </p:txBody>
      </p:sp>
      <p:sp>
        <p:nvSpPr>
          <p:cNvPr id="14" name="文本框 13"/>
          <p:cNvSpPr txBox="1"/>
          <p:nvPr/>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3832459"/>
          </a:xfrm>
          <a:prstGeom prst="rect">
            <a:avLst/>
          </a:prstGeom>
          <a:noFill/>
        </p:spPr>
        <p:txBody>
          <a:bodyPr wrap="square" rtlCol="0">
            <a:spAutoFit/>
          </a:bodyPr>
          <a:lstStyle/>
          <a:p>
            <a:pPr algn="ctr">
              <a:lnSpc>
                <a:spcPct val="120000"/>
              </a:lnSpc>
            </a:pPr>
            <a:r>
              <a:rPr lang="en-US" altLang="zh-CN" sz="2800" b="1" dirty="0">
                <a:ea typeface="+mj-ea"/>
              </a:rPr>
              <a:t>Top 6 Challenges Most College Freshmen Face</a:t>
            </a:r>
          </a:p>
          <a:p>
            <a:pPr algn="ctr">
              <a:lnSpc>
                <a:spcPct val="120000"/>
              </a:lnSpc>
            </a:pPr>
            <a:r>
              <a:rPr lang="en-US" altLang="zh-CN" sz="2200" dirty="0">
                <a:ea typeface="+mj-ea"/>
              </a:rPr>
              <a:t>        </a:t>
            </a:r>
          </a:p>
          <a:p>
            <a:pPr>
              <a:lnSpc>
                <a:spcPct val="120000"/>
              </a:lnSpc>
            </a:pPr>
            <a:r>
              <a:rPr lang="en-US" altLang="zh-CN" sz="2200" dirty="0">
                <a:ea typeface="+mj-ea"/>
              </a:rPr>
              <a:t>        Transitioning from high school to college is a phase that every student must face at one point in their life.         Because of the differences in high school life and college life, the transition comes with a myriad of challenges.         Notwithstanding personal problems that anyone may have, there are common problems that every freshman faces. While some of these challenges may be mild, some issues might run deeper if they fail to attend to them in the right way. The following are challenges most college freshmen </a:t>
            </a:r>
          </a:p>
          <a:p>
            <a:pPr>
              <a:lnSpc>
                <a:spcPct val="120000"/>
              </a:lnSpc>
            </a:pPr>
            <a:r>
              <a:rPr lang="en-US" altLang="zh-CN" sz="2200" dirty="0">
                <a:ea typeface="+mj-ea"/>
              </a:rPr>
              <a:t>face. </a:t>
            </a:r>
          </a:p>
        </p:txBody>
      </p:sp>
      <p:sp>
        <p:nvSpPr>
          <p:cNvPr id="23" name="文本框 22"/>
          <p:cNvSpPr txBox="1"/>
          <p:nvPr/>
        </p:nvSpPr>
        <p:spPr>
          <a:xfrm>
            <a:off x="919320" y="2460252"/>
            <a:ext cx="467691" cy="456124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6" name="矩形: 圆角 34">
            <a:hlinkClick r:id="rId3" action="ppaction://hlinksldjump"/>
          </p:cNvPr>
          <p:cNvSpPr/>
          <p:nvPr/>
        </p:nvSpPr>
        <p:spPr>
          <a:xfrm>
            <a:off x="7085617" y="3730754"/>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矩形: 圆角 34">
            <a:hlinkClick r:id="rId4" action="ppaction://hlinksldjump"/>
          </p:cNvPr>
          <p:cNvSpPr/>
          <p:nvPr/>
        </p:nvSpPr>
        <p:spPr>
          <a:xfrm>
            <a:off x="3943963" y="3349334"/>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圆角 34">
            <a:hlinkClick r:id="rId5" action="ppaction://hlinksldjump"/>
          </p:cNvPr>
          <p:cNvSpPr/>
          <p:nvPr/>
        </p:nvSpPr>
        <p:spPr>
          <a:xfrm>
            <a:off x="2026069" y="5406589"/>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87011" y="1967052"/>
            <a:ext cx="10284290" cy="4154984"/>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latin typeface="Trade Gothic LT Std" panose="020B0503020502020204" pitchFamily="34" charset="0"/>
              </a:rPr>
              <a:t>        </a:t>
            </a:r>
            <a:r>
              <a:rPr lang="en-US" altLang="zh-CN" sz="2200" dirty="0">
                <a:ea typeface="+mj-ea"/>
              </a:rPr>
              <a:t>One of the best ways to succeed in college is good time management. All through your life, from kindergarten to high school, there are scheduled school days that are structured according to fixed portions of time and they remain the same all through the school year. For twelve years, a student’s day is structured and fixed. Then suddenly, the student is thrust into a college life that is flexible and unpredictable.         This proves to be very challenging to most freshmen as most do not know how to manage their time and fit in their courses around other obligations they may have, such as clubs, sports and part time jobs. The secret to balancing these obligations, is having excellent time management skills. Also, know when to say no.</a:t>
            </a:r>
          </a:p>
        </p:txBody>
      </p:sp>
      <p:sp>
        <p:nvSpPr>
          <p:cNvPr id="23" name="文本框 22"/>
          <p:cNvSpPr txBox="1"/>
          <p:nvPr/>
        </p:nvSpPr>
        <p:spPr>
          <a:xfrm>
            <a:off x="919320" y="2376028"/>
            <a:ext cx="467691" cy="4154984"/>
          </a:xfrm>
          <a:prstGeom prst="rect">
            <a:avLst/>
          </a:prstGeom>
          <a:noFill/>
        </p:spPr>
        <p:txBody>
          <a:bodyPr wrap="square" rtlCol="0">
            <a:spAutoFit/>
          </a:bodyPr>
          <a:lstStyle/>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26" name="圆角矩形 25"/>
          <p:cNvSpPr/>
          <p:nvPr/>
        </p:nvSpPr>
        <p:spPr>
          <a:xfrm>
            <a:off x="1387010" y="1965553"/>
            <a:ext cx="4127100"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Time Management</a:t>
            </a:r>
          </a:p>
        </p:txBody>
      </p:sp>
      <p:sp>
        <p:nvSpPr>
          <p:cNvPr id="7" name="矩形: 圆角 34">
            <a:hlinkClick r:id="rId3" action="ppaction://hlinksldjump"/>
          </p:cNvPr>
          <p:cNvSpPr/>
          <p:nvPr/>
        </p:nvSpPr>
        <p:spPr>
          <a:xfrm>
            <a:off x="9152487" y="4103954"/>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87011" y="1967052"/>
            <a:ext cx="10284290" cy="4154984"/>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latin typeface="Trade Gothic LT Std" panose="020B0503020502020204" pitchFamily="34" charset="0"/>
              </a:rPr>
              <a:t>        </a:t>
            </a:r>
            <a:r>
              <a:rPr lang="en-US" altLang="zh-CN" sz="2200" dirty="0">
                <a:ea typeface="+mj-ea"/>
              </a:rPr>
              <a:t>Academic challenges are always anticipated by a majority of freshmen. What most don’t anticipate, however, is the magnitude of the workload awaiting them.         Most freshmen are surprised by the amount of reading and the length of research papers they need to write. In college, there are a lot of readings and a need to be prepared for every class beforehand. Even when the professor has not assigned any homework, you still have required readings to keep up with. To help with your homework you can look online for essay writing resources and guides for tips, but make sure your essay is your own work.</a:t>
            </a:r>
          </a:p>
          <a:p>
            <a:pPr>
              <a:lnSpc>
                <a:spcPct val="120000"/>
              </a:lnSpc>
            </a:pPr>
            <a:endParaRPr lang="en-US" altLang="zh-CN" sz="2200" dirty="0">
              <a:ea typeface="+mj-ea"/>
            </a:endParaRPr>
          </a:p>
        </p:txBody>
      </p:sp>
      <p:sp>
        <p:nvSpPr>
          <p:cNvPr id="23" name="文本框 22"/>
          <p:cNvSpPr txBox="1"/>
          <p:nvPr/>
        </p:nvSpPr>
        <p:spPr>
          <a:xfrm>
            <a:off x="919320" y="2376028"/>
            <a:ext cx="467691" cy="4154984"/>
          </a:xfrm>
          <a:prstGeom prst="rect">
            <a:avLst/>
          </a:prstGeom>
          <a:noFill/>
        </p:spPr>
        <p:txBody>
          <a:bodyPr wrap="square" rtlCol="0">
            <a:spAutoFit/>
          </a:bodyPr>
          <a:lstStyle/>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圆角矩形 25"/>
          <p:cNvSpPr/>
          <p:nvPr/>
        </p:nvSpPr>
        <p:spPr>
          <a:xfrm>
            <a:off x="1387010" y="1965553"/>
            <a:ext cx="4127100"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Academic Challenges </a:t>
            </a:r>
          </a:p>
        </p:txBody>
      </p:sp>
      <p:sp>
        <p:nvSpPr>
          <p:cNvPr id="8" name="矩形: 圆角 34">
            <a:hlinkClick r:id="rId3" action="ppaction://hlinksldjump"/>
          </p:cNvPr>
          <p:cNvSpPr/>
          <p:nvPr/>
        </p:nvSpPr>
        <p:spPr>
          <a:xfrm>
            <a:off x="10042178" y="2896432"/>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71836" y="2377821"/>
            <a:ext cx="9846945" cy="4431983"/>
          </a:xfrm>
          <a:prstGeom prst="rect">
            <a:avLst/>
          </a:prstGeom>
          <a:noFill/>
        </p:spPr>
        <p:txBody>
          <a:bodyPr wrap="square" rtlCol="0" anchor="t">
            <a:spAutoFit/>
          </a:bodyPr>
          <a:lstStyle/>
          <a:p>
            <a:pPr>
              <a:lnSpc>
                <a:spcPct val="120000"/>
              </a:lnSpc>
            </a:pPr>
            <a:r>
              <a:rPr lang="en-US" altLang="zh-CN" sz="2200" dirty="0">
                <a:ea typeface="+mj-ea"/>
              </a:rPr>
              <a:t>        In college, an individual is treated like an adult. This means that they are responsible for the actions and decisions that they make. Personal responsibility means that freshmen must understand that they are ultimately responsible for what happens in their life. When you were young, it was easier to blame your parents and teachers for your failures. In college, on the other hand, all your successes and failures are accredited to you.         You decide whether or not to pre-register for the courses for the semester, attend class on time, submit your research papers on time, sleep early, etc.         As a student, you should take time to plan your schedule at the beginning of every semester. This will ensure that you develop healthy habits. Make it an obligation to read ahead and prepare efficiently for every class.</a:t>
            </a:r>
          </a:p>
          <a:p>
            <a:endParaRPr lang="zh-CN" altLang="en-US" dirty="0"/>
          </a:p>
        </p:txBody>
      </p:sp>
      <p:sp>
        <p:nvSpPr>
          <p:cNvPr id="23" name="文本框 22"/>
          <p:cNvSpPr txBox="1"/>
          <p:nvPr/>
        </p:nvSpPr>
        <p:spPr>
          <a:xfrm>
            <a:off x="919320" y="2376028"/>
            <a:ext cx="467691" cy="4154984"/>
          </a:xfrm>
          <a:prstGeom prst="rect">
            <a:avLst/>
          </a:prstGeom>
          <a:noFill/>
        </p:spPr>
        <p:txBody>
          <a:bodyPr wrap="square" rtlCol="0">
            <a:spAutoFit/>
          </a:bodyPr>
          <a:lstStyle/>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圆角矩形 25"/>
          <p:cNvSpPr/>
          <p:nvPr/>
        </p:nvSpPr>
        <p:spPr>
          <a:xfrm>
            <a:off x="1387010" y="1965553"/>
            <a:ext cx="4355422"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Increased Personal Responsibility</a:t>
            </a:r>
          </a:p>
        </p:txBody>
      </p:sp>
      <p:sp>
        <p:nvSpPr>
          <p:cNvPr id="8" name="矩形: 圆角 34">
            <a:hlinkClick r:id="rId3" action="ppaction://hlinksldjump"/>
          </p:cNvPr>
          <p:cNvSpPr/>
          <p:nvPr/>
        </p:nvSpPr>
        <p:spPr>
          <a:xfrm>
            <a:off x="4872313" y="445352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4" action="ppaction://hlinksldjump"/>
          </p:cNvPr>
          <p:cNvSpPr/>
          <p:nvPr/>
        </p:nvSpPr>
        <p:spPr>
          <a:xfrm>
            <a:off x="3219532" y="5267788"/>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0" name="矩形: 圆角 34">
            <a:hlinkClick r:id="rId5" action="ppaction://hlinksldjump"/>
          </p:cNvPr>
          <p:cNvSpPr/>
          <p:nvPr/>
        </p:nvSpPr>
        <p:spPr>
          <a:xfrm>
            <a:off x="9218042" y="6043018"/>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04088" y="716499"/>
            <a:ext cx="3352800" cy="1325563"/>
          </a:xfrm>
          <a:prstGeom prst="rect">
            <a:avLst/>
          </a:prstGeom>
        </p:spPr>
        <p:txBody>
          <a:bodyPr/>
          <a:lstStyle/>
          <a:p>
            <a:r>
              <a:rPr lang="en-US" altLang="zh-CN" b="1" dirty="0">
                <a:solidFill>
                  <a:schemeClr val="bg1"/>
                </a:solidFill>
                <a:latin typeface="Arial" panose="020B0604020202020204" pitchFamily="34" charset="0"/>
                <a:cs typeface="Arial" panose="020B0604020202020204" pitchFamily="34" charset="0"/>
              </a:rPr>
              <a:t>MODULE 1</a:t>
            </a:r>
            <a:endParaRPr lang="zh-CN" altLang="en-US" b="1" dirty="0">
              <a:solidFill>
                <a:schemeClr val="bg1"/>
              </a:solidFill>
              <a:latin typeface="Arial" panose="020B0604020202020204" pitchFamily="34" charset="0"/>
              <a:cs typeface="Arial" panose="020B0604020202020204" pitchFamily="34" charset="0"/>
            </a:endParaRPr>
          </a:p>
        </p:txBody>
      </p:sp>
      <p:sp>
        <p:nvSpPr>
          <p:cNvPr id="4" name="圆角矩形 3"/>
          <p:cNvSpPr/>
          <p:nvPr/>
        </p:nvSpPr>
        <p:spPr>
          <a:xfrm>
            <a:off x="584200" y="1562100"/>
            <a:ext cx="11087100" cy="6070600"/>
          </a:xfrm>
          <a:prstGeom prst="roundRect">
            <a:avLst>
              <a:gd name="adj" fmla="val 47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50900" y="1845782"/>
            <a:ext cx="10414000" cy="584775"/>
          </a:xfrm>
          <a:prstGeom prst="rect">
            <a:avLst/>
          </a:prstGeom>
          <a:noFill/>
        </p:spPr>
        <p:txBody>
          <a:bodyPr wrap="square" rtlCol="0">
            <a:spAutoFit/>
          </a:bodyPr>
          <a:lstStyle/>
          <a:p>
            <a:r>
              <a:rPr lang="en-GB" altLang="zh-CN" sz="3200" b="1" dirty="0">
                <a:solidFill>
                  <a:srgbClr val="E0645C"/>
                </a:solidFill>
                <a:latin typeface="Arial" panose="020B0604020202020204" pitchFamily="34" charset="0"/>
                <a:cs typeface="Arial" panose="020B0604020202020204" pitchFamily="34" charset="0"/>
              </a:rPr>
              <a:t>Transition from High School to College</a:t>
            </a:r>
            <a:endParaRPr lang="zh-CN" altLang="en-US" sz="3200" b="1" dirty="0">
              <a:solidFill>
                <a:srgbClr val="E0645C"/>
              </a:solidFill>
              <a:latin typeface="Arial" panose="020B0604020202020204" pitchFamily="34" charset="0"/>
              <a:cs typeface="Arial" panose="020B0604020202020204" pitchFamily="34" charset="0"/>
            </a:endParaRPr>
          </a:p>
        </p:txBody>
      </p:sp>
      <p:sp>
        <p:nvSpPr>
          <p:cNvPr id="6" name="文本框 5"/>
          <p:cNvSpPr txBox="1"/>
          <p:nvPr/>
        </p:nvSpPr>
        <p:spPr>
          <a:xfrm>
            <a:off x="864170" y="2522024"/>
            <a:ext cx="10464800" cy="4154984"/>
          </a:xfrm>
          <a:prstGeom prst="rect">
            <a:avLst/>
          </a:prstGeom>
          <a:noFill/>
        </p:spPr>
        <p:txBody>
          <a:bodyPr wrap="square" rtlCol="0">
            <a:spAutoFit/>
          </a:bodyPr>
          <a:lstStyle/>
          <a:p>
            <a:r>
              <a:rPr lang="en-US" altLang="zh-CN" sz="2400" dirty="0"/>
              <a:t>Transitioning from high school to college is a phase that new comers to college all face. Because of the difference between high school and college life, the transition comes with many challenges. Some of these challenges may be minor, while others might become difficult if they are not dealt with in an </a:t>
            </a:r>
            <a:r>
              <a:rPr lang="en-GB" altLang="zh-CN" sz="2400" dirty="0"/>
              <a:t>appropriate way.</a:t>
            </a:r>
          </a:p>
          <a:p>
            <a:endParaRPr lang="en-GB" altLang="zh-CN" sz="2400" dirty="0"/>
          </a:p>
          <a:p>
            <a:r>
              <a:rPr lang="en-US" altLang="zh-CN" sz="2400" dirty="0"/>
              <a:t>In this module, you will reflect on what you have been through, read about other students’ experiences as well as experts’ analysis and tips on how to cope with emerging difficulties. During the process, you are encouraged to find your own way, and share your experiences with others. This module is designed to help you survive and thrive in the transition from high school to college, and set you up for success in college.</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87011" y="1967052"/>
            <a:ext cx="10284290" cy="4534190"/>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latin typeface="Trade Gothic LT Std" panose="020B0503020502020204" pitchFamily="34" charset="0"/>
              </a:rPr>
              <a:t>        </a:t>
            </a:r>
            <a:r>
              <a:rPr lang="en-US" altLang="zh-CN" sz="2200" dirty="0">
                <a:ea typeface="+mj-ea"/>
              </a:rPr>
              <a:t>Because of the numerous challenges freshmen face, they need to maintain balance to stay sane. However, even maintaining balance in one’s life can be a challenge. As a freshman, you will be constantly juggling your academics with your personal life.         First of all, you need to be aware of everything going on in your life. You need to learn how to be flexible. Schedule time for academic study. Make sure that your social life does not interfere with your academics in any way. Balance your social time and your need for sleep. You have to learn how to balance your budget to ensure that you have enough to purchase essentials.         Keep in mind that it is your future that is in the balance. Make wise choices.</a:t>
            </a:r>
          </a:p>
          <a:p>
            <a:pPr>
              <a:lnSpc>
                <a:spcPct val="120000"/>
              </a:lnSpc>
            </a:pPr>
            <a:endParaRPr lang="en-US" altLang="zh-CN" sz="2200" dirty="0">
              <a:ea typeface="+mj-ea"/>
            </a:endParaRPr>
          </a:p>
        </p:txBody>
      </p:sp>
      <p:sp>
        <p:nvSpPr>
          <p:cNvPr id="7" name="圆角矩形 25"/>
          <p:cNvSpPr/>
          <p:nvPr/>
        </p:nvSpPr>
        <p:spPr>
          <a:xfrm>
            <a:off x="1387010" y="1965553"/>
            <a:ext cx="4127100"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Balancing Challenge</a:t>
            </a:r>
          </a:p>
        </p:txBody>
      </p:sp>
      <p:sp>
        <p:nvSpPr>
          <p:cNvPr id="23" name="文本框 22"/>
          <p:cNvSpPr txBox="1"/>
          <p:nvPr/>
        </p:nvSpPr>
        <p:spPr>
          <a:xfrm>
            <a:off x="919320" y="2376028"/>
            <a:ext cx="467691" cy="4154984"/>
          </a:xfrm>
          <a:prstGeom prst="rect">
            <a:avLst/>
          </a:prstGeom>
          <a:noFill/>
        </p:spPr>
        <p:txBody>
          <a:bodyPr wrap="square" rtlCol="0">
            <a:spAutoFit/>
          </a:bodyPr>
          <a:lstStyle/>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3" action="ppaction://hlinksldjump"/>
          </p:cNvPr>
          <p:cNvSpPr/>
          <p:nvPr/>
        </p:nvSpPr>
        <p:spPr>
          <a:xfrm>
            <a:off x="10587601" y="3302483"/>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4" action="ppaction://hlinksldjump"/>
          </p:cNvPr>
          <p:cNvSpPr/>
          <p:nvPr/>
        </p:nvSpPr>
        <p:spPr>
          <a:xfrm>
            <a:off x="3766651" y="5293647"/>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87011" y="1967052"/>
            <a:ext cx="10284290" cy="4534190"/>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latin typeface="Trade Gothic LT Std" panose="020B0503020502020204" pitchFamily="34" charset="0"/>
              </a:rPr>
              <a:t>        </a:t>
            </a:r>
            <a:r>
              <a:rPr lang="en-US" altLang="zh-CN" sz="2200" dirty="0">
                <a:ea typeface="+mj-ea"/>
              </a:rPr>
              <a:t>College life is not only restricted to the classroom. A huge part of what makes the experience memorable happens outside the class. When you enter college, you begin a new chapter of your life. You will get roommates that you have never met before in your life. You have to make new friends. But worst of all, you begin school at the bottom of the hierarchy as a first year student. Making new friends with your classmates is important because you will need help from fellow classmates with your academic study. If you decide to enter into a relationship, make sure that it does not interfere with your classwork.         You must learn how to say no and stick to your principles. Learn how to balance time with your friends so that you have some alone time to yourself. </a:t>
            </a:r>
          </a:p>
          <a:p>
            <a:pPr>
              <a:lnSpc>
                <a:spcPct val="120000"/>
              </a:lnSpc>
            </a:pPr>
            <a:endParaRPr lang="en-US" altLang="zh-CN" sz="2200" dirty="0">
              <a:ea typeface="+mj-ea"/>
            </a:endParaRPr>
          </a:p>
        </p:txBody>
      </p:sp>
      <p:sp>
        <p:nvSpPr>
          <p:cNvPr id="23" name="文本框 22"/>
          <p:cNvSpPr txBox="1"/>
          <p:nvPr/>
        </p:nvSpPr>
        <p:spPr>
          <a:xfrm>
            <a:off x="919320" y="2376028"/>
            <a:ext cx="467691" cy="4154984"/>
          </a:xfrm>
          <a:prstGeom prst="rect">
            <a:avLst/>
          </a:prstGeom>
          <a:noFill/>
        </p:spPr>
        <p:txBody>
          <a:bodyPr wrap="square" rtlCol="0">
            <a:spAutoFit/>
          </a:bodyPr>
          <a:lstStyle/>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圆角矩形 25"/>
          <p:cNvSpPr/>
          <p:nvPr/>
        </p:nvSpPr>
        <p:spPr>
          <a:xfrm>
            <a:off x="1387010" y="1965553"/>
            <a:ext cx="4127100"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Social Problems</a:t>
            </a:r>
          </a:p>
        </p:txBody>
      </p:sp>
      <p:sp>
        <p:nvSpPr>
          <p:cNvPr id="8" name="矩形: 圆角 34">
            <a:hlinkClick r:id="rId3" action="ppaction://hlinksldjump"/>
          </p:cNvPr>
          <p:cNvSpPr/>
          <p:nvPr/>
        </p:nvSpPr>
        <p:spPr>
          <a:xfrm>
            <a:off x="2665169" y="5295376"/>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87011" y="1967052"/>
            <a:ext cx="10284290" cy="4127925"/>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latin typeface="Trade Gothic LT Std" panose="020B0503020502020204" pitchFamily="34" charset="0"/>
              </a:rPr>
              <a:t>        </a:t>
            </a:r>
            <a:r>
              <a:rPr lang="en-US" altLang="zh-CN" sz="2200" dirty="0">
                <a:ea typeface="+mj-ea"/>
              </a:rPr>
              <a:t>The academic workload, the pressure of making new friends and fitting in coupled with the challenges of independence and new responsibility can result in high stress levels. The American College Health association conducted research revealing that 30% of undergraduates experience stress to such an extent that it has influenced their academic results.         Similar research has shown the majority of stressed students are freshmen. Stress has many negative effects on students’ lives and they must find ways to deal with it. Exercise, motivation, talking it out with friends or a counselor are various ways that can help with stress.</a:t>
            </a:r>
          </a:p>
          <a:p>
            <a:pPr>
              <a:lnSpc>
                <a:spcPct val="120000"/>
              </a:lnSpc>
            </a:pPr>
            <a:endParaRPr lang="en-US" altLang="zh-CN" sz="2200" dirty="0">
              <a:ea typeface="+mj-ea"/>
            </a:endParaRPr>
          </a:p>
        </p:txBody>
      </p:sp>
      <p:sp>
        <p:nvSpPr>
          <p:cNvPr id="23" name="文本框 22"/>
          <p:cNvSpPr txBox="1"/>
          <p:nvPr/>
        </p:nvSpPr>
        <p:spPr>
          <a:xfrm>
            <a:off x="919320" y="2376028"/>
            <a:ext cx="467691" cy="4154984"/>
          </a:xfrm>
          <a:prstGeom prst="rect">
            <a:avLst/>
          </a:prstGeom>
          <a:noFill/>
        </p:spPr>
        <p:txBody>
          <a:bodyPr wrap="square" rtlCol="0">
            <a:spAutoFit/>
          </a:bodyPr>
          <a:lstStyle/>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圆角矩形 25"/>
          <p:cNvSpPr/>
          <p:nvPr/>
        </p:nvSpPr>
        <p:spPr>
          <a:xfrm>
            <a:off x="1387010" y="1965553"/>
            <a:ext cx="4127100"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Stress</a:t>
            </a:r>
          </a:p>
        </p:txBody>
      </p:sp>
      <p:sp>
        <p:nvSpPr>
          <p:cNvPr id="8" name="矩形: 圆角 34">
            <a:hlinkClick r:id="rId3" action="ppaction://hlinksldjump"/>
          </p:cNvPr>
          <p:cNvSpPr/>
          <p:nvPr/>
        </p:nvSpPr>
        <p:spPr>
          <a:xfrm>
            <a:off x="3445374" y="407378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3077210"/>
            <a:ext cx="11810365" cy="3170555"/>
          </a:xfrm>
          <a:prstGeom prst="rect">
            <a:avLst/>
          </a:prstGeom>
        </p:spPr>
      </p:pic>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1.11</a:t>
            </a:r>
            <a:endParaRPr lang="zh-CN" altLang="en-US" sz="2600" b="1" dirty="0">
              <a:solidFill>
                <a:srgbClr val="DA5362"/>
              </a:solidFill>
            </a:endParaRPr>
          </a:p>
        </p:txBody>
      </p:sp>
      <p:sp>
        <p:nvSpPr>
          <p:cNvPr id="30" name="文本框 29"/>
          <p:cNvSpPr txBox="1"/>
          <p:nvPr/>
        </p:nvSpPr>
        <p:spPr>
          <a:xfrm>
            <a:off x="919321" y="2061802"/>
            <a:ext cx="10795000" cy="1015663"/>
          </a:xfrm>
          <a:prstGeom prst="rect">
            <a:avLst/>
          </a:prstGeom>
          <a:noFill/>
        </p:spPr>
        <p:txBody>
          <a:bodyPr wrap="square" rtlCol="0">
            <a:spAutoFit/>
          </a:bodyPr>
          <a:lstStyle/>
          <a:p>
            <a:r>
              <a:rPr lang="en-US" altLang="zh-CN" sz="2000" i="1" dirty="0"/>
              <a:t>Read the second half of Para. 1 again and complete the diagram that shows how the author brings the number of challenges down from “a myriad” to six. Then circle the different words the author uses to avoid repeating the word “challenge” in the paragraph.</a:t>
            </a: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33" name="文本框 32"/>
          <p:cNvSpPr txBox="1"/>
          <p:nvPr/>
        </p:nvSpPr>
        <p:spPr>
          <a:xfrm>
            <a:off x="6519522" y="5282626"/>
            <a:ext cx="185697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i="0" u="none" strike="noStrike" kern="1200" cap="none" spc="0" normalizeH="0" baseline="0" noProof="0" dirty="0">
                <a:ln>
                  <a:noFill/>
                </a:ln>
                <a:solidFill>
                  <a:srgbClr val="DD5C60"/>
                </a:solidFill>
                <a:effectLst/>
                <a:uLnTx/>
                <a:uFillTx/>
                <a:ea typeface="宋体" panose="02010600030101010101" pitchFamily="2" charset="-122"/>
                <a:cs typeface="+mn-cs"/>
              </a:rPr>
              <a:t>deeper issues</a:t>
            </a:r>
            <a:endParaRPr kumimoji="0" lang="zh-CN" altLang="zh-CN" sz="2200" i="0" u="none" strike="noStrike" kern="1200" cap="none" spc="0" normalizeH="0" baseline="0" noProof="0" dirty="0">
              <a:ln>
                <a:noFill/>
              </a:ln>
              <a:solidFill>
                <a:srgbClr val="DD5C60"/>
              </a:solidFill>
              <a:effectLst/>
              <a:uLnTx/>
              <a:uFillTx/>
              <a:ea typeface="宋体" panose="02010600030101010101" pitchFamily="2" charset="-122"/>
              <a:cs typeface="+mn-cs"/>
            </a:endParaRPr>
          </a:p>
        </p:txBody>
      </p:sp>
      <p:sp>
        <p:nvSpPr>
          <p:cNvPr id="36" name="文本框 35"/>
          <p:cNvSpPr txBox="1"/>
          <p:nvPr/>
        </p:nvSpPr>
        <p:spPr>
          <a:xfrm>
            <a:off x="3179468" y="4754975"/>
            <a:ext cx="247498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i="0" u="none" strike="noStrike" kern="1200" cap="none" spc="0" normalizeH="0" baseline="0" noProof="0" dirty="0">
                <a:ln>
                  <a:noFill/>
                </a:ln>
                <a:solidFill>
                  <a:srgbClr val="DD5C60"/>
                </a:solidFill>
                <a:effectLst/>
                <a:uLnTx/>
                <a:uFillTx/>
                <a:ea typeface="宋体" panose="02010600030101010101" pitchFamily="2" charset="-122"/>
                <a:cs typeface="+mn-cs"/>
              </a:rPr>
              <a:t>common problems</a:t>
            </a:r>
            <a:endParaRPr kumimoji="0" lang="zh-CN" altLang="zh-CN" sz="2000" i="0" u="none" strike="noStrike" kern="1200" cap="none" spc="0" normalizeH="0" baseline="0" noProof="0" dirty="0">
              <a:ln>
                <a:noFill/>
              </a:ln>
              <a:solidFill>
                <a:srgbClr val="DD5C60"/>
              </a:solidFill>
              <a:effectLst/>
              <a:uLnTx/>
              <a:uFillTx/>
              <a:ea typeface="宋体" panose="02010600030101010101" pitchFamily="2" charset="-122"/>
              <a:cs typeface="+mn-cs"/>
            </a:endParaRPr>
          </a:p>
        </p:txBody>
      </p:sp>
      <p:sp>
        <p:nvSpPr>
          <p:cNvPr id="37" name="文本框 36"/>
          <p:cNvSpPr txBox="1"/>
          <p:nvPr/>
        </p:nvSpPr>
        <p:spPr>
          <a:xfrm>
            <a:off x="9435450" y="5511799"/>
            <a:ext cx="261999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i="0" u="none" strike="noStrike" kern="1200" cap="none" spc="0" normalizeH="0" baseline="0" noProof="0" dirty="0">
                <a:ln>
                  <a:noFill/>
                </a:ln>
                <a:solidFill>
                  <a:srgbClr val="DD5C60"/>
                </a:solidFill>
                <a:effectLst/>
                <a:uLnTx/>
                <a:uFillTx/>
                <a:ea typeface="宋体" panose="02010600030101010101" pitchFamily="2" charset="-122"/>
                <a:cs typeface="+mn-cs"/>
              </a:rPr>
              <a:t>most common ones</a:t>
            </a:r>
            <a:endParaRPr kumimoji="0" lang="zh-CN" altLang="zh-CN" sz="2000" i="0" u="none" strike="noStrike" kern="1200" cap="none" spc="0" normalizeH="0" baseline="0" noProof="0" dirty="0">
              <a:ln>
                <a:noFill/>
              </a:ln>
              <a:solidFill>
                <a:srgbClr val="DD5C60"/>
              </a:solidFill>
              <a:effectLst/>
              <a:uLnTx/>
              <a:uFillTx/>
              <a:ea typeface="宋体" panose="02010600030101010101" pitchFamily="2" charset="-122"/>
              <a:cs typeface="+mn-cs"/>
            </a:endParaRPr>
          </a:p>
        </p:txBody>
      </p:sp>
      <p:pic>
        <p:nvPicPr>
          <p:cNvPr id="2" name="图片 1"/>
          <p:cNvPicPr>
            <a:picLocks noChangeAspect="1"/>
          </p:cNvPicPr>
          <p:nvPr/>
        </p:nvPicPr>
        <p:blipFill>
          <a:blip r:embed="rId4" cstate="print"/>
          <a:stretch>
            <a:fillRect/>
          </a:stretch>
        </p:blipFill>
        <p:spPr>
          <a:xfrm>
            <a:off x="1272225" y="6068542"/>
            <a:ext cx="6175783" cy="591363"/>
          </a:xfrm>
          <a:prstGeom prst="rect">
            <a:avLst/>
          </a:prstGeom>
        </p:spPr>
      </p:pic>
      <p:grpSp>
        <p:nvGrpSpPr>
          <p:cNvPr id="3" name="组合 2"/>
          <p:cNvGrpSpPr/>
          <p:nvPr/>
        </p:nvGrpSpPr>
        <p:grpSpPr>
          <a:xfrm>
            <a:off x="8001755" y="957715"/>
            <a:ext cx="3712566" cy="592460"/>
            <a:chOff x="8342612" y="885366"/>
            <a:chExt cx="3712566" cy="592460"/>
          </a:xfrm>
        </p:grpSpPr>
        <p:grpSp>
          <p:nvGrpSpPr>
            <p:cNvPr id="48" name="组合 47"/>
            <p:cNvGrpSpPr/>
            <p:nvPr/>
          </p:nvGrpSpPr>
          <p:grpSpPr>
            <a:xfrm>
              <a:off x="8342612" y="885366"/>
              <a:ext cx="799525" cy="586284"/>
              <a:chOff x="6218013" y="812542"/>
              <a:chExt cx="799525" cy="586284"/>
            </a:xfrm>
          </p:grpSpPr>
          <p:sp>
            <p:nvSpPr>
              <p:cNvPr id="49" name="椭圆 4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1.11</a:t>
                </a:r>
                <a:endParaRPr lang="zh-CN" altLang="en-US" sz="1200" b="1" dirty="0">
                  <a:solidFill>
                    <a:schemeClr val="bg1"/>
                  </a:solidFill>
                </a:endParaRPr>
              </a:p>
            </p:txBody>
          </p:sp>
        </p:grpSp>
        <p:grpSp>
          <p:nvGrpSpPr>
            <p:cNvPr id="52" name="组合 51"/>
            <p:cNvGrpSpPr/>
            <p:nvPr/>
          </p:nvGrpSpPr>
          <p:grpSpPr>
            <a:xfrm>
              <a:off x="9067065" y="888454"/>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1.12</a:t>
                </a:r>
                <a:endParaRPr lang="zh-CN" altLang="en-US" sz="1200" b="1" dirty="0">
                  <a:solidFill>
                    <a:schemeClr val="bg1"/>
                  </a:solidFill>
                </a:endParaRPr>
              </a:p>
            </p:txBody>
          </p:sp>
        </p:grpSp>
        <p:grpSp>
          <p:nvGrpSpPr>
            <p:cNvPr id="56" name="组合 55"/>
            <p:cNvGrpSpPr/>
            <p:nvPr/>
          </p:nvGrpSpPr>
          <p:grpSpPr>
            <a:xfrm>
              <a:off x="9782143" y="888454"/>
              <a:ext cx="799525" cy="586284"/>
              <a:chOff x="6218013" y="812542"/>
              <a:chExt cx="799525" cy="586284"/>
            </a:xfrm>
          </p:grpSpPr>
          <p:sp>
            <p:nvSpPr>
              <p:cNvPr id="57" name="椭圆 5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8" name="图片 57"/>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9" name="文本框 58">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1.13</a:t>
                </a:r>
                <a:endParaRPr lang="zh-CN" altLang="en-US" sz="1200" b="1" dirty="0">
                  <a:solidFill>
                    <a:schemeClr val="bg1"/>
                  </a:solidFill>
                </a:endParaRPr>
              </a:p>
            </p:txBody>
          </p:sp>
        </p:grpSp>
        <p:grpSp>
          <p:nvGrpSpPr>
            <p:cNvPr id="60" name="组合 59"/>
            <p:cNvGrpSpPr/>
            <p:nvPr/>
          </p:nvGrpSpPr>
          <p:grpSpPr>
            <a:xfrm>
              <a:off x="10534028" y="891542"/>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9"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1.14</a:t>
                </a:r>
                <a:endParaRPr lang="zh-CN" altLang="en-US" sz="1200" b="1" dirty="0">
                  <a:solidFill>
                    <a:schemeClr val="bg1"/>
                  </a:solidFill>
                </a:endParaRPr>
              </a:p>
            </p:txBody>
          </p:sp>
        </p:grpSp>
        <p:grpSp>
          <p:nvGrpSpPr>
            <p:cNvPr id="64" name="组合 63"/>
            <p:cNvGrpSpPr/>
            <p:nvPr/>
          </p:nvGrpSpPr>
          <p:grpSpPr>
            <a:xfrm>
              <a:off x="11255653" y="886655"/>
              <a:ext cx="799525" cy="586284"/>
              <a:chOff x="6218013" y="812542"/>
              <a:chExt cx="799525" cy="586284"/>
            </a:xfrm>
          </p:grpSpPr>
          <p:sp>
            <p:nvSpPr>
              <p:cNvPr id="65" name="椭圆 6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6" name="图片 65"/>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10"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1.15</a:t>
                </a:r>
                <a:endParaRPr lang="zh-CN" altLang="en-US" sz="1200" b="1" dirty="0">
                  <a:solidFill>
                    <a:schemeClr val="bg1"/>
                  </a:solidFill>
                </a:endParaRPr>
              </a:p>
            </p:txBody>
          </p:sp>
        </p:gr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nextCondLst>
                <p:cond evt="onClick" delay="0">
                  <p:tgtEl>
                    <p:spTgt spid="31"/>
                  </p:tgtEl>
                </p:cond>
              </p:nextCondLst>
            </p:seq>
          </p:childTnLst>
        </p:cTn>
      </p:par>
    </p:tnLst>
    <p:bldLst>
      <p:bldP spid="33" grpId="0"/>
      <p:bldP spid="36" grpId="0"/>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1.12</a:t>
            </a:r>
            <a:endParaRPr lang="zh-CN" altLang="en-US" sz="2600" b="1" dirty="0">
              <a:solidFill>
                <a:srgbClr val="DA5362"/>
              </a:solidFill>
            </a:endParaRPr>
          </a:p>
        </p:txBody>
      </p:sp>
      <p:sp>
        <p:nvSpPr>
          <p:cNvPr id="30" name="文本框 29"/>
          <p:cNvSpPr txBox="1"/>
          <p:nvPr/>
        </p:nvSpPr>
        <p:spPr>
          <a:xfrm>
            <a:off x="919321" y="2061802"/>
            <a:ext cx="10795000" cy="1015663"/>
          </a:xfrm>
          <a:prstGeom prst="rect">
            <a:avLst/>
          </a:prstGeom>
          <a:noFill/>
        </p:spPr>
        <p:txBody>
          <a:bodyPr wrap="square" rtlCol="0">
            <a:spAutoFit/>
          </a:bodyPr>
          <a:lstStyle/>
          <a:p>
            <a:r>
              <a:rPr lang="en-US" altLang="zh-CN" sz="2000" i="1" dirty="0"/>
              <a:t>Read the second half of Para. 1 again and complete the diagram that shows how the author brings the number of challenges down from “a myriad” to six. Then circle the different words the author uses to avoid repeating the word “challenge” in the paragraph.</a:t>
            </a: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18" name="表格 17"/>
          <p:cNvGraphicFramePr>
            <a:graphicFrameLocks noGrp="1"/>
          </p:cNvGraphicFramePr>
          <p:nvPr>
            <p:custDataLst>
              <p:tags r:id="rId1"/>
            </p:custDataLst>
          </p:nvPr>
        </p:nvGraphicFramePr>
        <p:xfrm>
          <a:off x="988847" y="3179814"/>
          <a:ext cx="10655947" cy="3454902"/>
        </p:xfrm>
        <a:graphic>
          <a:graphicData uri="http://schemas.openxmlformats.org/drawingml/2006/table">
            <a:tbl>
              <a:tblPr firstRow="1" firstCol="1" bandRow="1">
                <a:tableStyleId>{5C22544A-7EE6-4342-B048-85BDC9FD1C3A}</a:tableStyleId>
              </a:tblPr>
              <a:tblGrid>
                <a:gridCol w="2243451">
                  <a:extLst>
                    <a:ext uri="{9D8B030D-6E8A-4147-A177-3AD203B41FA5}">
                      <a16:colId xmlns:a16="http://schemas.microsoft.com/office/drawing/2014/main" xmlns="" val="20000"/>
                    </a:ext>
                  </a:extLst>
                </a:gridCol>
                <a:gridCol w="8412496">
                  <a:extLst>
                    <a:ext uri="{9D8B030D-6E8A-4147-A177-3AD203B41FA5}">
                      <a16:colId xmlns:a16="http://schemas.microsoft.com/office/drawing/2014/main" xmlns="" val="20001"/>
                    </a:ext>
                  </a:extLst>
                </a:gridCol>
              </a:tblGrid>
              <a:tr h="615824">
                <a:tc>
                  <a:txBody>
                    <a:bodyPr/>
                    <a:lstStyle/>
                    <a:p>
                      <a:pPr marR="19685" algn="ctr">
                        <a:lnSpc>
                          <a:spcPct val="100000"/>
                        </a:lnSpc>
                        <a:spcAft>
                          <a:spcPts val="0"/>
                        </a:spcAft>
                        <a:tabLst>
                          <a:tab pos="2070735" algn="l"/>
                        </a:tabLst>
                      </a:pPr>
                      <a:r>
                        <a:rPr lang="en-US" sz="2200" kern="100" dirty="0">
                          <a:effectLst/>
                          <a:latin typeface="+mn-lt"/>
                          <a:cs typeface="Times New Roman" panose="02020603050405020304" pitchFamily="18" charset="0"/>
                        </a:rPr>
                        <a:t>Challenge</a:t>
                      </a:r>
                      <a:r>
                        <a:rPr lang="en-US" altLang="zh-CN" sz="2200" kern="100" dirty="0">
                          <a:effectLst/>
                          <a:latin typeface="+mn-lt"/>
                          <a:cs typeface="Times New Roman" panose="02020603050405020304" pitchFamily="18" charset="0"/>
                        </a:rPr>
                        <a:t>s</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799465" algn="ctr" defTabSz="914400" rtl="0" eaLnBrk="1" latinLnBrk="0" hangingPunct="1">
                        <a:lnSpc>
                          <a:spcPct val="100000"/>
                        </a:lnSpc>
                        <a:spcAft>
                          <a:spcPts val="0"/>
                        </a:spcAft>
                        <a:tabLst>
                          <a:tab pos="2070735" algn="l"/>
                        </a:tabLst>
                      </a:pPr>
                      <a:r>
                        <a:rPr lang="en-US" sz="2200" b="1" kern="100" dirty="0">
                          <a:solidFill>
                            <a:schemeClr val="lt1"/>
                          </a:solidFill>
                          <a:effectLst/>
                          <a:latin typeface="+mn-lt"/>
                          <a:ea typeface="+mn-ea"/>
                          <a:cs typeface="Times New Roman" panose="02020603050405020304" pitchFamily="18" charset="0"/>
                        </a:rPr>
                        <a:t>Cause &amp; Advice </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10000"/>
                  </a:ext>
                </a:extLst>
              </a:tr>
              <a:tr h="729208">
                <a:tc>
                  <a:txBody>
                    <a:bodyPr/>
                    <a:lstStyle/>
                    <a:p>
                      <a:pPr marR="19685" algn="ctr">
                        <a:lnSpc>
                          <a:spcPct val="100000"/>
                        </a:lnSpc>
                        <a:spcAft>
                          <a:spcPts val="0"/>
                        </a:spcAft>
                        <a:tabLst>
                          <a:tab pos="2070735" algn="l"/>
                        </a:tabLst>
                      </a:pPr>
                      <a:r>
                        <a:rPr lang="en-US" sz="2200" b="1" kern="100" dirty="0">
                          <a:solidFill>
                            <a:schemeClr val="tx1"/>
                          </a:solidFill>
                          <a:effectLst/>
                          <a:latin typeface="+mn-lt"/>
                          <a:cs typeface="Times New Roman" panose="02020603050405020304" pitchFamily="18" charset="0"/>
                        </a:rPr>
                        <a:t>Time </a:t>
                      </a:r>
                    </a:p>
                    <a:p>
                      <a:pPr marR="19685" algn="ctr">
                        <a:lnSpc>
                          <a:spcPct val="100000"/>
                        </a:lnSpc>
                        <a:spcAft>
                          <a:spcPts val="0"/>
                        </a:spcAft>
                        <a:tabLst>
                          <a:tab pos="2070735" algn="l"/>
                        </a:tabLst>
                      </a:pPr>
                      <a:r>
                        <a:rPr lang="en-US" sz="2200" b="1" kern="100" dirty="0">
                          <a:solidFill>
                            <a:schemeClr val="tx1"/>
                          </a:solidFill>
                          <a:effectLst/>
                          <a:latin typeface="+mn-lt"/>
                          <a:cs typeface="Times New Roman" panose="02020603050405020304" pitchFamily="18" charset="0"/>
                        </a:rPr>
                        <a:t>Management</a:t>
                      </a:r>
                      <a:endParaRPr lang="zh-CN" sz="2200" b="1" kern="100" dirty="0">
                        <a:solidFill>
                          <a:schemeClr val="tx1"/>
                        </a:solidFill>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spcAft>
                          <a:spcPts val="0"/>
                        </a:spcAft>
                        <a:buSzPts val="650"/>
                        <a:buFont typeface="Wingdings" panose="05000000000000000000" pitchFamily="2" charset="2"/>
                        <a:buNone/>
                      </a:pPr>
                      <a:r>
                        <a:rPr lang="en-US" altLang="zh-CN" sz="2200" b="1" kern="100" dirty="0">
                          <a:solidFill>
                            <a:schemeClr val="accent2"/>
                          </a:solidFill>
                          <a:effectLst/>
                          <a:latin typeface="+mn-lt"/>
                          <a:cs typeface="Times New Roman" panose="02020603050405020304" pitchFamily="18" charset="0"/>
                        </a:rPr>
                        <a:t>Cause: </a:t>
                      </a:r>
                      <a:r>
                        <a:rPr lang="en-US" sz="2200" kern="100" dirty="0">
                          <a:effectLst/>
                          <a:latin typeface="+mn-lt"/>
                          <a:cs typeface="Times New Roman" panose="02020603050405020304" pitchFamily="18" charset="0"/>
                        </a:rPr>
                        <a:t>College life is more 1. </a:t>
                      </a:r>
                      <a:r>
                        <a:rPr lang="en-US" sz="2200" u="sng" kern="100" dirty="0">
                          <a:solidFill>
                            <a:schemeClr val="tx1"/>
                          </a:solidFill>
                          <a:effectLst/>
                          <a:latin typeface="+mn-lt"/>
                          <a:cs typeface="Times New Roman" panose="02020603050405020304" pitchFamily="18" charset="0"/>
                        </a:rPr>
                        <a:t>                                              </a:t>
                      </a:r>
                      <a:r>
                        <a:rPr lang="en-US" sz="2200" kern="100" dirty="0">
                          <a:effectLst/>
                          <a:latin typeface="+mn-lt"/>
                          <a:cs typeface="Times New Roman" panose="02020603050405020304" pitchFamily="18" charset="0"/>
                        </a:rPr>
                        <a:t>. </a:t>
                      </a:r>
                      <a:endParaRPr lang="zh-CN" sz="2200" kern="100" dirty="0">
                        <a:effectLst/>
                        <a:latin typeface="+mn-lt"/>
                        <a:cs typeface="Times New Roman" panose="02020603050405020304" pitchFamily="18" charset="0"/>
                      </a:endParaRPr>
                    </a:p>
                    <a:p>
                      <a:pPr marL="0" lvl="0" indent="0">
                        <a:spcAft>
                          <a:spcPts val="0"/>
                        </a:spcAft>
                        <a:buSzPts val="650"/>
                        <a:buFont typeface="Wingdings" panose="05000000000000000000" pitchFamily="2" charset="2"/>
                        <a:buNone/>
                      </a:pPr>
                      <a:r>
                        <a:rPr lang="en-US" sz="2200" b="1" kern="100" dirty="0">
                          <a:solidFill>
                            <a:srgbClr val="DA5362"/>
                          </a:solidFill>
                          <a:effectLst/>
                          <a:latin typeface="+mn-lt"/>
                          <a:ea typeface="+mn-ea"/>
                          <a:cs typeface="Times New Roman" panose="02020603050405020304" pitchFamily="18" charset="0"/>
                        </a:rPr>
                        <a:t>Advice: </a:t>
                      </a:r>
                      <a:r>
                        <a:rPr lang="en-US" sz="2200" kern="100" dirty="0">
                          <a:effectLst/>
                          <a:latin typeface="+mn-lt"/>
                          <a:cs typeface="Times New Roman" panose="02020603050405020304" pitchFamily="18" charset="0"/>
                        </a:rPr>
                        <a:t>Have excellent 2. </a:t>
                      </a:r>
                      <a:r>
                        <a:rPr lang="en-US" sz="2200" b="0" u="none" kern="100" dirty="0">
                          <a:solidFill>
                            <a:schemeClr val="tx1"/>
                          </a:solidFill>
                          <a:effectLst/>
                          <a:latin typeface="+mn-lt"/>
                          <a:cs typeface="Times New Roman" panose="02020603050405020304" pitchFamily="18" charset="0"/>
                        </a:rPr>
                        <a:t>_______________ </a:t>
                      </a:r>
                      <a:r>
                        <a:rPr lang="en-US" sz="2200" kern="100" dirty="0">
                          <a:effectLst/>
                          <a:latin typeface="+mn-lt"/>
                          <a:cs typeface="Times New Roman" panose="02020603050405020304" pitchFamily="18" charset="0"/>
                        </a:rPr>
                        <a:t>skills. </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1"/>
                  </a:ext>
                </a:extLst>
              </a:tr>
              <a:tr h="2109870">
                <a:tc>
                  <a:txBody>
                    <a:bodyPr/>
                    <a:lstStyle/>
                    <a:p>
                      <a:pPr marR="19685" algn="ctr">
                        <a:lnSpc>
                          <a:spcPct val="100000"/>
                        </a:lnSpc>
                        <a:spcAft>
                          <a:spcPts val="0"/>
                        </a:spcAft>
                        <a:tabLst>
                          <a:tab pos="2070735" algn="l"/>
                        </a:tabLst>
                      </a:pPr>
                      <a:r>
                        <a:rPr lang="en-US" sz="2200" b="1" kern="100" dirty="0">
                          <a:solidFill>
                            <a:schemeClr val="tx1"/>
                          </a:solidFill>
                          <a:effectLst/>
                          <a:latin typeface="+mn-lt"/>
                          <a:cs typeface="Times New Roman" panose="02020603050405020304" pitchFamily="18" charset="0"/>
                        </a:rPr>
                        <a:t>Academic </a:t>
                      </a:r>
                    </a:p>
                    <a:p>
                      <a:pPr marR="19685" algn="ctr">
                        <a:lnSpc>
                          <a:spcPct val="100000"/>
                        </a:lnSpc>
                        <a:spcAft>
                          <a:spcPts val="0"/>
                        </a:spcAft>
                        <a:tabLst>
                          <a:tab pos="2070735" algn="l"/>
                        </a:tabLst>
                      </a:pPr>
                      <a:r>
                        <a:rPr lang="en-US" sz="2200" b="1" kern="100" dirty="0">
                          <a:solidFill>
                            <a:schemeClr val="tx1"/>
                          </a:solidFill>
                          <a:effectLst/>
                          <a:latin typeface="+mn-lt"/>
                          <a:cs typeface="Times New Roman" panose="02020603050405020304" pitchFamily="18" charset="0"/>
                        </a:rPr>
                        <a:t>Challenges</a:t>
                      </a:r>
                      <a:endParaRPr lang="zh-CN" sz="2200" b="1" kern="100" dirty="0">
                        <a:solidFill>
                          <a:schemeClr val="tx1"/>
                        </a:solidFill>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spcAft>
                          <a:spcPts val="0"/>
                        </a:spcAft>
                        <a:buSzPts val="650"/>
                        <a:buFont typeface="Wingdings" panose="05000000000000000000" pitchFamily="2" charset="2"/>
                        <a:buNone/>
                      </a:pPr>
                      <a:r>
                        <a:rPr lang="en-US" altLang="zh-CN" sz="2200" b="1" kern="100" dirty="0">
                          <a:solidFill>
                            <a:schemeClr val="accent2"/>
                          </a:solidFill>
                          <a:effectLst/>
                          <a:latin typeface="+mn-lt"/>
                          <a:ea typeface="+mn-ea"/>
                          <a:cs typeface="Times New Roman" panose="02020603050405020304" pitchFamily="18" charset="0"/>
                        </a:rPr>
                        <a:t>Cause: </a:t>
                      </a:r>
                      <a:r>
                        <a:rPr lang="en-US" sz="2200" kern="100" dirty="0">
                          <a:effectLst/>
                          <a:latin typeface="+mn-lt"/>
                          <a:cs typeface="Times New Roman" panose="02020603050405020304" pitchFamily="18" charset="0"/>
                        </a:rPr>
                        <a:t>The majority of freshmen don’t anticipate </a:t>
                      </a:r>
                    </a:p>
                    <a:p>
                      <a:pPr marL="0" lvl="0" indent="0">
                        <a:spcAft>
                          <a:spcPts val="0"/>
                        </a:spcAft>
                        <a:buSzPts val="650"/>
                        <a:buFont typeface="Wingdings" panose="05000000000000000000" pitchFamily="2" charset="2"/>
                        <a:buNone/>
                      </a:pPr>
                      <a:r>
                        <a:rPr lang="en-US" sz="2200" kern="100" dirty="0">
                          <a:effectLst/>
                          <a:latin typeface="+mn-lt"/>
                          <a:cs typeface="Times New Roman" panose="02020603050405020304" pitchFamily="18" charset="0"/>
                        </a:rPr>
                        <a:t>3</a:t>
                      </a:r>
                      <a:r>
                        <a:rPr lang="en-US" sz="2200" u="none" kern="100" dirty="0">
                          <a:effectLst/>
                          <a:latin typeface="+mn-lt"/>
                          <a:cs typeface="Times New Roman" panose="02020603050405020304" pitchFamily="18" charset="0"/>
                        </a:rPr>
                        <a:t>. ___________________________________</a:t>
                      </a:r>
                      <a:r>
                        <a:rPr lang="en-US" sz="2200" kern="100" dirty="0">
                          <a:effectLst/>
                          <a:latin typeface="+mn-lt"/>
                          <a:cs typeface="Times New Roman" panose="02020603050405020304" pitchFamily="18" charset="0"/>
                        </a:rPr>
                        <a:t>awaiting them. </a:t>
                      </a:r>
                      <a:endParaRPr lang="zh-CN" sz="2200" kern="100" dirty="0">
                        <a:effectLst/>
                        <a:latin typeface="+mn-lt"/>
                        <a:cs typeface="Times New Roman" panose="02020603050405020304" pitchFamily="18" charset="0"/>
                      </a:endParaRPr>
                    </a:p>
                    <a:p>
                      <a:pPr marL="0" lvl="0" indent="0">
                        <a:spcAft>
                          <a:spcPts val="0"/>
                        </a:spcAft>
                        <a:buSzPts val="650"/>
                        <a:buFont typeface="Wingdings" panose="05000000000000000000" pitchFamily="2" charset="2"/>
                        <a:buNone/>
                      </a:pPr>
                      <a:r>
                        <a:rPr lang="en-US" altLang="zh-CN" sz="2200" b="1" kern="100" dirty="0">
                          <a:solidFill>
                            <a:srgbClr val="DA5362"/>
                          </a:solidFill>
                          <a:effectLst/>
                          <a:latin typeface="+mn-lt"/>
                          <a:ea typeface="+mn-ea"/>
                          <a:cs typeface="Times New Roman" panose="02020603050405020304" pitchFamily="18" charset="0"/>
                        </a:rPr>
                        <a:t>Advice: </a:t>
                      </a:r>
                      <a:r>
                        <a:rPr lang="en-US" altLang="zh-CN" sz="2200" kern="100" dirty="0">
                          <a:effectLst/>
                          <a:latin typeface="+mn-lt"/>
                          <a:cs typeface="Times New Roman" panose="02020603050405020304" pitchFamily="18" charset="0"/>
                        </a:rPr>
                        <a:t>4. </a:t>
                      </a:r>
                      <a:r>
                        <a:rPr lang="en-US" sz="2200" u="sng" kern="100" dirty="0">
                          <a:solidFill>
                            <a:schemeClr val="tx1"/>
                          </a:solidFill>
                          <a:effectLst/>
                          <a:latin typeface="+mn-lt"/>
                          <a:cs typeface="Times New Roman" panose="02020603050405020304" pitchFamily="18" charset="0"/>
                        </a:rPr>
                        <a:t>                      </a:t>
                      </a:r>
                      <a:r>
                        <a:rPr lang="en-US" sz="2200" kern="100" dirty="0">
                          <a:effectLst/>
                          <a:latin typeface="+mn-lt"/>
                          <a:cs typeface="Times New Roman" panose="02020603050405020304" pitchFamily="18" charset="0"/>
                        </a:rPr>
                        <a:t> </a:t>
                      </a:r>
                      <a:r>
                        <a:rPr lang="en-US" altLang="zh-CN" sz="2200" kern="100" dirty="0">
                          <a:effectLst/>
                          <a:latin typeface="+mn-lt"/>
                          <a:cs typeface="Times New Roman" panose="02020603050405020304" pitchFamily="18" charset="0"/>
                        </a:rPr>
                        <a:t>f</a:t>
                      </a:r>
                      <a:r>
                        <a:rPr lang="en-US" sz="2200" kern="100" dirty="0">
                          <a:effectLst/>
                          <a:latin typeface="+mn-lt"/>
                          <a:cs typeface="Times New Roman" panose="02020603050405020304" pitchFamily="18" charset="0"/>
                        </a:rPr>
                        <a:t>or every class beforehand, keep up with </a:t>
                      </a:r>
                    </a:p>
                    <a:p>
                      <a:pPr marL="0" lvl="0" indent="0">
                        <a:spcAft>
                          <a:spcPts val="0"/>
                        </a:spcAft>
                        <a:buSzPts val="650"/>
                        <a:buFont typeface="Wingdings" panose="05000000000000000000" pitchFamily="2" charset="2"/>
                        <a:buNone/>
                      </a:pPr>
                      <a:r>
                        <a:rPr lang="en-US" sz="2200" kern="100" dirty="0">
                          <a:effectLst/>
                          <a:latin typeface="+mn-lt"/>
                          <a:cs typeface="Times New Roman" panose="02020603050405020304" pitchFamily="18" charset="0"/>
                        </a:rPr>
                        <a:t>5._______________, and 6.</a:t>
                      </a:r>
                      <a:r>
                        <a:rPr lang="en-US" sz="2200" kern="100" dirty="0">
                          <a:solidFill>
                            <a:schemeClr val="tx1"/>
                          </a:solidFill>
                          <a:effectLst/>
                          <a:latin typeface="+mn-lt"/>
                          <a:cs typeface="Times New Roman" panose="02020603050405020304" pitchFamily="18" charset="0"/>
                        </a:rPr>
                        <a:t> </a:t>
                      </a:r>
                      <a:r>
                        <a:rPr lang="en-US" sz="2200" u="sng" kern="100" dirty="0">
                          <a:solidFill>
                            <a:schemeClr val="tx1"/>
                          </a:solidFill>
                          <a:effectLst/>
                          <a:latin typeface="+mn-lt"/>
                          <a:cs typeface="Times New Roman" panose="02020603050405020304" pitchFamily="18" charset="0"/>
                        </a:rPr>
                        <a:t>                     </a:t>
                      </a:r>
                      <a:r>
                        <a:rPr lang="en-US" sz="2200" kern="100" dirty="0">
                          <a:effectLst/>
                          <a:latin typeface="+mn-lt"/>
                          <a:cs typeface="Times New Roman" panose="02020603050405020304" pitchFamily="18" charset="0"/>
                        </a:rPr>
                        <a:t> for resources and guides for tips. </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2"/>
                  </a:ext>
                </a:extLst>
              </a:tr>
            </a:tbl>
          </a:graphicData>
        </a:graphic>
      </p:graphicFrame>
      <p:sp>
        <p:nvSpPr>
          <p:cNvPr id="26" name="文本框 25"/>
          <p:cNvSpPr txBox="1"/>
          <p:nvPr/>
        </p:nvSpPr>
        <p:spPr>
          <a:xfrm>
            <a:off x="6476622" y="3772624"/>
            <a:ext cx="3167777"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flexible and unpredictable</a:t>
            </a:r>
            <a:endParaRPr lang="zh-CN" altLang="en-US" sz="2200" dirty="0">
              <a:solidFill>
                <a:srgbClr val="DD5C60"/>
              </a:solidFill>
            </a:endParaRPr>
          </a:p>
        </p:txBody>
      </p:sp>
      <p:sp>
        <p:nvSpPr>
          <p:cNvPr id="27" name="文本框 26"/>
          <p:cNvSpPr txBox="1"/>
          <p:nvPr/>
        </p:nvSpPr>
        <p:spPr>
          <a:xfrm>
            <a:off x="6066885" y="4079580"/>
            <a:ext cx="2413590"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time management </a:t>
            </a:r>
            <a:endParaRPr lang="zh-CN" altLang="en-US" sz="2200" dirty="0">
              <a:solidFill>
                <a:srgbClr val="DD5C60"/>
              </a:solidFill>
            </a:endParaRPr>
          </a:p>
        </p:txBody>
      </p:sp>
      <p:sp>
        <p:nvSpPr>
          <p:cNvPr id="28" name="文本框 27"/>
          <p:cNvSpPr txBox="1"/>
          <p:nvPr/>
        </p:nvSpPr>
        <p:spPr>
          <a:xfrm>
            <a:off x="3387371" y="5154526"/>
            <a:ext cx="5410497" cy="430887"/>
          </a:xfrm>
          <a:prstGeom prst="rect">
            <a:avLst/>
          </a:prstGeom>
          <a:noFill/>
        </p:spPr>
        <p:txBody>
          <a:bodyPr wrap="square" rtlCol="0">
            <a:spAutoFit/>
          </a:bodyPr>
          <a:lstStyle/>
          <a:p>
            <a:r>
              <a:rPr lang="en-US" altLang="zh-CN" sz="2200" kern="100" dirty="0">
                <a:solidFill>
                  <a:srgbClr val="DD5C60"/>
                </a:solidFill>
                <a:effectLst/>
                <a:cs typeface="Times New Roman" panose="02020603050405020304" pitchFamily="18" charset="0"/>
              </a:rPr>
              <a:t> </a:t>
            </a:r>
            <a:r>
              <a:rPr lang="en-US" altLang="zh-CN" sz="2200" dirty="0">
                <a:solidFill>
                  <a:srgbClr val="DD5C60"/>
                </a:solidFill>
                <a:effectLst/>
                <a:ea typeface="宋体" panose="02010600030101010101" pitchFamily="2" charset="-122"/>
              </a:rPr>
              <a:t>the magnitude / huge amount of workload</a:t>
            </a:r>
            <a:endParaRPr lang="zh-CN" altLang="en-US" sz="2200" dirty="0">
              <a:solidFill>
                <a:srgbClr val="DD5C60"/>
              </a:solidFill>
            </a:endParaRPr>
          </a:p>
        </p:txBody>
      </p:sp>
      <p:sp>
        <p:nvSpPr>
          <p:cNvPr id="32" name="文本框 31"/>
          <p:cNvSpPr txBox="1"/>
          <p:nvPr/>
        </p:nvSpPr>
        <p:spPr>
          <a:xfrm>
            <a:off x="4362728" y="5501287"/>
            <a:ext cx="1679946"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Be prepared </a:t>
            </a:r>
            <a:endParaRPr lang="zh-CN" altLang="en-US" sz="2200" dirty="0">
              <a:solidFill>
                <a:srgbClr val="DD5C60"/>
              </a:solidFill>
            </a:endParaRPr>
          </a:p>
        </p:txBody>
      </p:sp>
      <p:sp>
        <p:nvSpPr>
          <p:cNvPr id="33" name="文本框 32"/>
          <p:cNvSpPr txBox="1"/>
          <p:nvPr/>
        </p:nvSpPr>
        <p:spPr>
          <a:xfrm>
            <a:off x="3468832" y="5833006"/>
            <a:ext cx="2213604"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required readings</a:t>
            </a:r>
            <a:endParaRPr lang="zh-CN" altLang="en-US" sz="2200" dirty="0">
              <a:solidFill>
                <a:srgbClr val="DD5C60"/>
              </a:solidFill>
            </a:endParaRPr>
          </a:p>
        </p:txBody>
      </p:sp>
      <p:sp>
        <p:nvSpPr>
          <p:cNvPr id="34" name="文本框 33"/>
          <p:cNvSpPr txBox="1"/>
          <p:nvPr/>
        </p:nvSpPr>
        <p:spPr>
          <a:xfrm>
            <a:off x="6407693" y="5857445"/>
            <a:ext cx="1444310"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look online </a:t>
            </a:r>
            <a:endParaRPr lang="zh-CN" altLang="en-US" sz="2200" dirty="0">
              <a:solidFill>
                <a:srgbClr val="DD5C60"/>
              </a:solidFill>
            </a:endParaRPr>
          </a:p>
        </p:txBody>
      </p:sp>
      <p:grpSp>
        <p:nvGrpSpPr>
          <p:cNvPr id="45" name="组合 44"/>
          <p:cNvGrpSpPr/>
          <p:nvPr/>
        </p:nvGrpSpPr>
        <p:grpSpPr>
          <a:xfrm>
            <a:off x="8715121" y="951450"/>
            <a:ext cx="799525" cy="586284"/>
            <a:chOff x="6218013" y="812542"/>
            <a:chExt cx="799525" cy="586284"/>
          </a:xfrm>
        </p:grpSpPr>
        <p:sp>
          <p:nvSpPr>
            <p:cNvPr id="62" name="椭圆 61"/>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3" name="图片 6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5" name="文本框 74">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1.12</a:t>
              </a:r>
              <a:endParaRPr lang="zh-CN" altLang="en-US" sz="1200" b="1" dirty="0">
                <a:solidFill>
                  <a:schemeClr val="bg1"/>
                </a:solidFill>
              </a:endParaRPr>
            </a:p>
          </p:txBody>
        </p:sp>
      </p:grpSp>
      <p:grpSp>
        <p:nvGrpSpPr>
          <p:cNvPr id="46" name="组合 45"/>
          <p:cNvGrpSpPr/>
          <p:nvPr/>
        </p:nvGrpSpPr>
        <p:grpSpPr>
          <a:xfrm>
            <a:off x="7998343" y="944881"/>
            <a:ext cx="799525" cy="586284"/>
            <a:chOff x="6218013" y="812542"/>
            <a:chExt cx="799525" cy="586284"/>
          </a:xfrm>
        </p:grpSpPr>
        <p:sp>
          <p:nvSpPr>
            <p:cNvPr id="59" name="椭圆 5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0" name="图片 59"/>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1" name="文本框 60">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1.11</a:t>
              </a:r>
              <a:endParaRPr lang="zh-CN" altLang="en-US" sz="1200" b="1" dirty="0">
                <a:solidFill>
                  <a:schemeClr val="bg1"/>
                </a:solidFill>
              </a:endParaRPr>
            </a:p>
          </p:txBody>
        </p:sp>
      </p:grpSp>
      <p:grpSp>
        <p:nvGrpSpPr>
          <p:cNvPr id="47" name="组合 46"/>
          <p:cNvGrpSpPr/>
          <p:nvPr/>
        </p:nvGrpSpPr>
        <p:grpSpPr>
          <a:xfrm>
            <a:off x="9441286" y="960803"/>
            <a:ext cx="799525" cy="586284"/>
            <a:chOff x="6218013" y="812542"/>
            <a:chExt cx="799525" cy="586284"/>
          </a:xfrm>
        </p:grpSpPr>
        <p:sp>
          <p:nvSpPr>
            <p:cNvPr id="56" name="椭圆 5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7" name="图片 5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1.13</a:t>
              </a:r>
              <a:endParaRPr lang="zh-CN" altLang="en-US" sz="1200" b="1" dirty="0">
                <a:solidFill>
                  <a:schemeClr val="bg1"/>
                </a:solidFill>
              </a:endParaRPr>
            </a:p>
          </p:txBody>
        </p:sp>
      </p:grpSp>
      <p:grpSp>
        <p:nvGrpSpPr>
          <p:cNvPr id="48" name="组合 47"/>
          <p:cNvGrpSpPr/>
          <p:nvPr/>
        </p:nvGrpSpPr>
        <p:grpSpPr>
          <a:xfrm>
            <a:off x="10193171" y="963891"/>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1.14</a:t>
              </a:r>
              <a:endParaRPr lang="zh-CN" altLang="en-US" sz="1200" b="1" dirty="0">
                <a:solidFill>
                  <a:schemeClr val="bg1"/>
                </a:solidFill>
              </a:endParaRPr>
            </a:p>
          </p:txBody>
        </p:sp>
      </p:grpSp>
      <p:grpSp>
        <p:nvGrpSpPr>
          <p:cNvPr id="49" name="组合 48"/>
          <p:cNvGrpSpPr/>
          <p:nvPr/>
        </p:nvGrpSpPr>
        <p:grpSpPr>
          <a:xfrm>
            <a:off x="10914796" y="959004"/>
            <a:ext cx="799525" cy="586284"/>
            <a:chOff x="6218013" y="812542"/>
            <a:chExt cx="799525" cy="586284"/>
          </a:xfrm>
        </p:grpSpPr>
        <p:sp>
          <p:nvSpPr>
            <p:cNvPr id="50" name="椭圆 4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1" name="图片 50"/>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2" name="文本框 51">
              <a:hlinkClick r:id="rId9"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1.15</a:t>
              </a:r>
              <a:endParaRPr lang="zh-CN" altLang="en-US" sz="1200" b="1" dirty="0">
                <a:solidFill>
                  <a:schemeClr val="bg1"/>
                </a:solidFill>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nextCondLst>
                <p:cond evt="onClick" delay="0">
                  <p:tgtEl>
                    <p:spTgt spid="31"/>
                  </p:tgtEl>
                </p:cond>
              </p:nextCondLst>
            </p:seq>
          </p:childTnLst>
        </p:cTn>
      </p:par>
    </p:tnLst>
    <p:bldLst>
      <p:bldP spid="26" grpId="0"/>
      <p:bldP spid="27" grpId="0"/>
      <p:bldP spid="28" grpId="0"/>
      <p:bldP spid="32" grpId="0"/>
      <p:bldP spid="33"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1.12</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18" name="表格 17"/>
          <p:cNvGraphicFramePr>
            <a:graphicFrameLocks noGrp="1"/>
          </p:cNvGraphicFramePr>
          <p:nvPr/>
        </p:nvGraphicFramePr>
        <p:xfrm>
          <a:off x="988596" y="2290584"/>
          <a:ext cx="10655947" cy="4303904"/>
        </p:xfrm>
        <a:graphic>
          <a:graphicData uri="http://schemas.openxmlformats.org/drawingml/2006/table">
            <a:tbl>
              <a:tblPr firstRow="1" firstCol="1" bandRow="1">
                <a:tableStyleId>{5C22544A-7EE6-4342-B048-85BDC9FD1C3A}</a:tableStyleId>
              </a:tblPr>
              <a:tblGrid>
                <a:gridCol w="2243451">
                  <a:extLst>
                    <a:ext uri="{9D8B030D-6E8A-4147-A177-3AD203B41FA5}">
                      <a16:colId xmlns:a16="http://schemas.microsoft.com/office/drawing/2014/main" xmlns="" val="20000"/>
                    </a:ext>
                  </a:extLst>
                </a:gridCol>
                <a:gridCol w="8412496">
                  <a:extLst>
                    <a:ext uri="{9D8B030D-6E8A-4147-A177-3AD203B41FA5}">
                      <a16:colId xmlns:a16="http://schemas.microsoft.com/office/drawing/2014/main" xmlns="" val="20001"/>
                    </a:ext>
                  </a:extLst>
                </a:gridCol>
              </a:tblGrid>
              <a:tr h="615824">
                <a:tc>
                  <a:txBody>
                    <a:bodyPr/>
                    <a:lstStyle/>
                    <a:p>
                      <a:pPr marR="19685" algn="ctr">
                        <a:lnSpc>
                          <a:spcPct val="100000"/>
                        </a:lnSpc>
                        <a:spcAft>
                          <a:spcPts val="0"/>
                        </a:spcAft>
                        <a:tabLst>
                          <a:tab pos="2070735" algn="l"/>
                        </a:tabLst>
                      </a:pPr>
                      <a:r>
                        <a:rPr lang="en-US" sz="2200" kern="100" dirty="0">
                          <a:effectLst/>
                          <a:latin typeface="+mn-lt"/>
                          <a:cs typeface="Times New Roman" panose="02020603050405020304" pitchFamily="18" charset="0"/>
                        </a:rPr>
                        <a:t>Challenge</a:t>
                      </a:r>
                      <a:r>
                        <a:rPr lang="en-US" altLang="zh-CN" sz="2200" kern="100" dirty="0">
                          <a:effectLst/>
                          <a:latin typeface="+mn-lt"/>
                          <a:cs typeface="Times New Roman" panose="02020603050405020304" pitchFamily="18" charset="0"/>
                        </a:rPr>
                        <a:t>s</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905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799465" algn="ctr" defTabSz="914400" rtl="0" eaLnBrk="1" latinLnBrk="0" hangingPunct="1">
                        <a:lnSpc>
                          <a:spcPct val="100000"/>
                        </a:lnSpc>
                        <a:spcAft>
                          <a:spcPts val="0"/>
                        </a:spcAft>
                        <a:tabLst>
                          <a:tab pos="2070735" algn="l"/>
                        </a:tabLst>
                      </a:pPr>
                      <a:r>
                        <a:rPr lang="en-US" sz="2200" b="1" kern="100" dirty="0">
                          <a:solidFill>
                            <a:schemeClr val="lt1"/>
                          </a:solidFill>
                          <a:effectLst/>
                          <a:latin typeface="+mn-lt"/>
                          <a:ea typeface="+mn-ea"/>
                          <a:cs typeface="Times New Roman" panose="02020603050405020304" pitchFamily="18" charset="0"/>
                        </a:rPr>
                        <a:t>Cause &amp; Advice </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10000"/>
                  </a:ext>
                </a:extLst>
              </a:tr>
              <a:tr h="729208">
                <a:tc>
                  <a:txBody>
                    <a:bodyPr/>
                    <a:lstStyle/>
                    <a:p>
                      <a:pPr marL="0" marR="19685" algn="ctr" defTabSz="914400" rtl="0" eaLnBrk="1" latinLnBrk="0" hangingPunct="1">
                        <a:lnSpc>
                          <a:spcPct val="100000"/>
                        </a:lnSpc>
                        <a:spcAft>
                          <a:spcPts val="0"/>
                        </a:spcAft>
                        <a:tabLst>
                          <a:tab pos="2070735" algn="l"/>
                        </a:tabLst>
                      </a:pPr>
                      <a:r>
                        <a:rPr lang="en-US" sz="2200" b="1" kern="100" dirty="0">
                          <a:solidFill>
                            <a:schemeClr val="tx1"/>
                          </a:solidFill>
                          <a:effectLst/>
                          <a:latin typeface="+mn-lt"/>
                          <a:ea typeface="+mn-ea"/>
                          <a:cs typeface="Times New Roman" panose="02020603050405020304" pitchFamily="18" charset="0"/>
                        </a:rPr>
                        <a:t>Increased Personal Responsibility</a:t>
                      </a:r>
                      <a:endParaRPr lang="zh-CN" altLang="en-US" sz="2200" b="1" kern="100" dirty="0">
                        <a:solidFill>
                          <a:schemeClr val="tx1"/>
                        </a:solidFill>
                        <a:effectLst/>
                        <a:latin typeface="+mn-lt"/>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19685" lvl="0" indent="0" algn="l" defTabSz="914400" rtl="0" eaLnBrk="1" latinLnBrk="0" hangingPunct="1">
                        <a:lnSpc>
                          <a:spcPct val="100000"/>
                        </a:lnSpc>
                        <a:spcAft>
                          <a:spcPts val="0"/>
                        </a:spcAft>
                        <a:buSzPts val="650"/>
                        <a:buFont typeface="Wingdings" panose="05000000000000000000" pitchFamily="2" charset="2"/>
                        <a:buNone/>
                        <a:tabLst>
                          <a:tab pos="2070735" algn="l"/>
                        </a:tabLst>
                      </a:pPr>
                      <a:r>
                        <a:rPr lang="en-US" altLang="zh-CN" sz="2200" b="1" kern="100" dirty="0">
                          <a:solidFill>
                            <a:schemeClr val="accent2"/>
                          </a:solidFill>
                          <a:effectLst/>
                          <a:latin typeface="+mn-lt"/>
                          <a:cs typeface="Times New Roman" panose="02020603050405020304" pitchFamily="18" charset="0"/>
                        </a:rPr>
                        <a:t>Cause: </a:t>
                      </a:r>
                      <a:r>
                        <a:rPr lang="en-US" sz="2200" kern="100" dirty="0">
                          <a:solidFill>
                            <a:schemeClr val="dk1"/>
                          </a:solidFill>
                          <a:effectLst/>
                          <a:latin typeface="+mn-lt"/>
                          <a:ea typeface="+mn-ea"/>
                          <a:cs typeface="Times New Roman" panose="02020603050405020304" pitchFamily="18" charset="0"/>
                        </a:rPr>
                        <a:t>College students take personal responsibility for 7.</a:t>
                      </a:r>
                      <a:r>
                        <a:rPr lang="en-US" sz="2200" u="sng" kern="100" dirty="0">
                          <a:solidFill>
                            <a:srgbClr val="FF0000"/>
                          </a:solidFill>
                          <a:effectLst/>
                          <a:latin typeface="+mn-lt"/>
                          <a:ea typeface="+mn-ea"/>
                          <a:cs typeface="Times New Roman" panose="02020603050405020304" pitchFamily="18" charset="0"/>
                        </a:rPr>
                        <a:t>      </a:t>
                      </a:r>
                      <a:r>
                        <a:rPr lang="en-US" sz="2200" kern="100" dirty="0">
                          <a:solidFill>
                            <a:schemeClr val="dk1"/>
                          </a:solidFill>
                          <a:effectLst/>
                          <a:latin typeface="+mn-lt"/>
                          <a:ea typeface="+mn-ea"/>
                          <a:cs typeface="Times New Roman" panose="02020603050405020304" pitchFamily="18" charset="0"/>
                        </a:rPr>
                        <a:t> </a:t>
                      </a:r>
                    </a:p>
                    <a:p>
                      <a:pPr marL="0" marR="19685" lvl="0" indent="0" algn="l" defTabSz="914400" rtl="0" eaLnBrk="1" latinLnBrk="0" hangingPunct="1">
                        <a:lnSpc>
                          <a:spcPct val="100000"/>
                        </a:lnSpc>
                        <a:spcAft>
                          <a:spcPts val="0"/>
                        </a:spcAft>
                        <a:buSzPts val="650"/>
                        <a:buFont typeface="Wingdings" panose="05000000000000000000" pitchFamily="2" charset="2"/>
                        <a:buNone/>
                        <a:tabLst>
                          <a:tab pos="2070735" algn="l"/>
                        </a:tabLst>
                      </a:pPr>
                      <a:r>
                        <a:rPr lang="en-US" sz="2200" u="sng" kern="100" dirty="0">
                          <a:solidFill>
                            <a:schemeClr val="tx1"/>
                          </a:solidFill>
                          <a:effectLst/>
                          <a:latin typeface="+mn-lt"/>
                          <a:ea typeface="+mn-ea"/>
                          <a:cs typeface="Times New Roman" panose="02020603050405020304" pitchFamily="18" charset="0"/>
                        </a:rPr>
                        <a:t>                                              </a:t>
                      </a:r>
                      <a:r>
                        <a:rPr lang="en-US" sz="2200" kern="100" dirty="0">
                          <a:solidFill>
                            <a:schemeClr val="dk1"/>
                          </a:solidFill>
                          <a:effectLst/>
                          <a:latin typeface="+mn-lt"/>
                          <a:ea typeface="+mn-ea"/>
                          <a:cs typeface="Times New Roman" panose="02020603050405020304" pitchFamily="18" charset="0"/>
                        </a:rPr>
                        <a:t> that they make.</a:t>
                      </a:r>
                      <a:endParaRPr lang="zh-CN" altLang="en-US" sz="2200" kern="100" dirty="0">
                        <a:solidFill>
                          <a:schemeClr val="dk1"/>
                        </a:solidFill>
                        <a:effectLst/>
                        <a:latin typeface="+mn-lt"/>
                        <a:ea typeface="+mn-ea"/>
                        <a:cs typeface="Times New Roman" panose="02020603050405020304" pitchFamily="18" charset="0"/>
                      </a:endParaRPr>
                    </a:p>
                    <a:p>
                      <a:pPr marL="0" marR="19685" lvl="0" indent="0" algn="l" defTabSz="914400" rtl="0" eaLnBrk="1" latinLnBrk="0" hangingPunct="1">
                        <a:lnSpc>
                          <a:spcPct val="100000"/>
                        </a:lnSpc>
                        <a:spcAft>
                          <a:spcPts val="0"/>
                        </a:spcAft>
                        <a:buSzPts val="650"/>
                        <a:buFont typeface="Wingdings" panose="05000000000000000000" pitchFamily="2" charset="2"/>
                        <a:buNone/>
                        <a:tabLst>
                          <a:tab pos="2070735" algn="l"/>
                        </a:tabLst>
                      </a:pPr>
                      <a:r>
                        <a:rPr lang="en-US" altLang="zh-CN" sz="2200" b="1" kern="100" dirty="0">
                          <a:solidFill>
                            <a:srgbClr val="DA5362"/>
                          </a:solidFill>
                          <a:effectLst/>
                          <a:latin typeface="+mn-lt"/>
                          <a:ea typeface="+mn-ea"/>
                          <a:cs typeface="Times New Roman" panose="02020603050405020304" pitchFamily="18" charset="0"/>
                        </a:rPr>
                        <a:t>Advice: </a:t>
                      </a:r>
                      <a:r>
                        <a:rPr lang="en-US" sz="2200" kern="100" dirty="0">
                          <a:solidFill>
                            <a:schemeClr val="dk1"/>
                          </a:solidFill>
                          <a:effectLst/>
                          <a:latin typeface="+mn-lt"/>
                          <a:ea typeface="+mn-ea"/>
                          <a:cs typeface="Times New Roman" panose="02020603050405020304" pitchFamily="18" charset="0"/>
                        </a:rPr>
                        <a:t>Shoulder the responsibility like 8. </a:t>
                      </a:r>
                      <a:r>
                        <a:rPr lang="en-US" sz="2200" u="sng" kern="100" dirty="0">
                          <a:solidFill>
                            <a:schemeClr val="tx1"/>
                          </a:solidFill>
                          <a:effectLst/>
                          <a:latin typeface="+mn-lt"/>
                          <a:ea typeface="+mn-ea"/>
                          <a:cs typeface="Times New Roman" panose="02020603050405020304" pitchFamily="18" charset="0"/>
                        </a:rPr>
                        <a:t>                </a:t>
                      </a:r>
                      <a:r>
                        <a:rPr lang="en-US" sz="2200" kern="100" dirty="0">
                          <a:solidFill>
                            <a:schemeClr val="dk1"/>
                          </a:solidFill>
                          <a:effectLst/>
                          <a:latin typeface="+mn-lt"/>
                          <a:ea typeface="+mn-ea"/>
                          <a:cs typeface="Times New Roman" panose="02020603050405020304" pitchFamily="18" charset="0"/>
                        </a:rPr>
                        <a:t>; take good care of all the courses and health. </a:t>
                      </a:r>
                      <a:endParaRPr lang="zh-CN" altLang="en-US" sz="2200" kern="100" dirty="0">
                        <a:solidFill>
                          <a:schemeClr val="dk1"/>
                        </a:solidFill>
                        <a:effectLst/>
                        <a:latin typeface="+mn-lt"/>
                        <a:ea typeface="+mn-ea"/>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1"/>
                  </a:ext>
                </a:extLst>
              </a:tr>
              <a:tr h="2330842">
                <a:tc>
                  <a:txBody>
                    <a:bodyPr/>
                    <a:lstStyle/>
                    <a:p>
                      <a:pPr marL="0" marR="19685" algn="ctr" defTabSz="914400" rtl="0" eaLnBrk="1" latinLnBrk="0" hangingPunct="1">
                        <a:lnSpc>
                          <a:spcPct val="100000"/>
                        </a:lnSpc>
                        <a:spcAft>
                          <a:spcPts val="0"/>
                        </a:spcAft>
                        <a:tabLst>
                          <a:tab pos="2070735" algn="l"/>
                        </a:tabLst>
                      </a:pPr>
                      <a:r>
                        <a:rPr lang="en-US" sz="2200" b="1" kern="100" dirty="0">
                          <a:solidFill>
                            <a:schemeClr val="tx1"/>
                          </a:solidFill>
                          <a:effectLst/>
                          <a:latin typeface="+mn-lt"/>
                          <a:ea typeface="+mn-ea"/>
                          <a:cs typeface="Times New Roman" panose="02020603050405020304" pitchFamily="18" charset="0"/>
                        </a:rPr>
                        <a:t>Balancing Challenge</a:t>
                      </a:r>
                      <a:endParaRPr lang="zh-CN" altLang="en-US" sz="2200" b="1" kern="100" dirty="0">
                        <a:solidFill>
                          <a:schemeClr val="tx1"/>
                        </a:solidFill>
                        <a:effectLst/>
                        <a:latin typeface="+mn-lt"/>
                        <a:ea typeface="+mn-ea"/>
                        <a:cs typeface="Times New Roman" panose="02020603050405020304" pitchFamily="18" charset="0"/>
                      </a:endParaRPr>
                    </a:p>
                  </a:txBody>
                  <a:tcPr marL="54696" marR="54696"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spcAft>
                          <a:spcPts val="0"/>
                        </a:spcAft>
                        <a:buSzPts val="650"/>
                        <a:buFont typeface="Wingdings" panose="05000000000000000000" pitchFamily="2" charset="2"/>
                        <a:buNone/>
                      </a:pPr>
                      <a:r>
                        <a:rPr lang="en-US" altLang="zh-CN" sz="2200" b="1" kern="100" dirty="0">
                          <a:solidFill>
                            <a:schemeClr val="accent2"/>
                          </a:solidFill>
                          <a:effectLst/>
                          <a:latin typeface="+mn-lt"/>
                          <a:cs typeface="Times New Roman" panose="02020603050405020304" pitchFamily="18" charset="0"/>
                        </a:rPr>
                        <a:t>Cause: </a:t>
                      </a:r>
                      <a:r>
                        <a:rPr lang="en-US" sz="2200" kern="100" dirty="0">
                          <a:effectLst/>
                          <a:latin typeface="+mn-lt"/>
                          <a:cs typeface="Times New Roman" panose="02020603050405020304" pitchFamily="18" charset="0"/>
                        </a:rPr>
                        <a:t>A freshman faces 9</a:t>
                      </a:r>
                      <a:r>
                        <a:rPr lang="en-US" sz="2200" kern="100" dirty="0">
                          <a:solidFill>
                            <a:schemeClr val="tx1"/>
                          </a:solidFill>
                          <a:effectLst/>
                          <a:latin typeface="+mn-lt"/>
                          <a:cs typeface="Times New Roman" panose="02020603050405020304" pitchFamily="18" charset="0"/>
                        </a:rPr>
                        <a:t>. </a:t>
                      </a:r>
                      <a:r>
                        <a:rPr lang="en-US" sz="2200" u="sng" kern="100" dirty="0">
                          <a:solidFill>
                            <a:schemeClr val="tx1"/>
                          </a:solidFill>
                          <a:effectLst/>
                          <a:latin typeface="+mn-lt"/>
                          <a:cs typeface="Times New Roman" panose="02020603050405020304" pitchFamily="18" charset="0"/>
                        </a:rPr>
                        <a:t>                   </a:t>
                      </a:r>
                      <a:r>
                        <a:rPr lang="en-US" sz="2200" kern="100" dirty="0">
                          <a:effectLst/>
                          <a:latin typeface="+mn-lt"/>
                          <a:cs typeface="Times New Roman" panose="02020603050405020304" pitchFamily="18" charset="0"/>
                        </a:rPr>
                        <a:t> challenges. </a:t>
                      </a:r>
                      <a:endParaRPr lang="zh-CN" sz="2200" kern="100" dirty="0">
                        <a:effectLst/>
                        <a:latin typeface="+mn-lt"/>
                        <a:cs typeface="Times New Roman" panose="02020603050405020304" pitchFamily="18" charset="0"/>
                      </a:endParaRPr>
                    </a:p>
                    <a:p>
                      <a:pPr marL="0" lvl="0" indent="0">
                        <a:spcAft>
                          <a:spcPts val="0"/>
                        </a:spcAft>
                        <a:buSzPts val="650"/>
                        <a:buFont typeface="Wingdings" panose="05000000000000000000" pitchFamily="2" charset="2"/>
                        <a:buNone/>
                      </a:pPr>
                      <a:r>
                        <a:rPr lang="en-US" altLang="zh-CN" sz="2200" b="1" kern="100" dirty="0">
                          <a:solidFill>
                            <a:srgbClr val="DA5362"/>
                          </a:solidFill>
                          <a:effectLst/>
                          <a:latin typeface="+mn-lt"/>
                          <a:ea typeface="+mn-ea"/>
                          <a:cs typeface="Times New Roman" panose="02020603050405020304" pitchFamily="18" charset="0"/>
                        </a:rPr>
                        <a:t>Advice: </a:t>
                      </a:r>
                      <a:r>
                        <a:rPr lang="en-US" altLang="zh-CN" sz="2200" b="1" kern="100" dirty="0">
                          <a:solidFill>
                            <a:schemeClr val="tx1"/>
                          </a:solidFill>
                          <a:effectLst/>
                          <a:latin typeface="+mn-lt"/>
                          <a:ea typeface="+mn-ea"/>
                          <a:cs typeface="Times New Roman" panose="02020603050405020304" pitchFamily="18" charset="0"/>
                        </a:rPr>
                        <a:t>-</a:t>
                      </a:r>
                      <a:r>
                        <a:rPr lang="en-US" sz="2200" kern="100" dirty="0">
                          <a:effectLst/>
                          <a:latin typeface="+mn-lt"/>
                          <a:cs typeface="Times New Roman" panose="02020603050405020304" pitchFamily="18" charset="0"/>
                        </a:rPr>
                        <a:t>Be 10</a:t>
                      </a:r>
                      <a:r>
                        <a:rPr lang="en-US" sz="2200" kern="100" dirty="0">
                          <a:solidFill>
                            <a:schemeClr val="tx1"/>
                          </a:solidFill>
                          <a:effectLst/>
                          <a:latin typeface="+mn-lt"/>
                          <a:cs typeface="Times New Roman" panose="02020603050405020304" pitchFamily="18" charset="0"/>
                        </a:rPr>
                        <a:t>. </a:t>
                      </a:r>
                      <a:r>
                        <a:rPr lang="en-US" sz="2200" u="sng" kern="100" dirty="0">
                          <a:solidFill>
                            <a:schemeClr val="tx1"/>
                          </a:solidFill>
                          <a:effectLst/>
                          <a:latin typeface="+mn-lt"/>
                          <a:cs typeface="Times New Roman" panose="02020603050405020304" pitchFamily="18" charset="0"/>
                        </a:rPr>
                        <a:t>                 </a:t>
                      </a:r>
                      <a:r>
                        <a:rPr lang="en-US" sz="2200" kern="100" dirty="0">
                          <a:effectLst/>
                          <a:latin typeface="+mn-lt"/>
                          <a:cs typeface="Times New Roman" panose="02020603050405020304" pitchFamily="18" charset="0"/>
                        </a:rPr>
                        <a:t> everything going on in life; </a:t>
                      </a:r>
                    </a:p>
                    <a:p>
                      <a:pPr marL="0" lvl="0" indent="0">
                        <a:spcAft>
                          <a:spcPts val="0"/>
                        </a:spcAft>
                        <a:buSzPts val="650"/>
                        <a:buFont typeface="Wingdings" panose="05000000000000000000" pitchFamily="2" charset="2"/>
                        <a:buNone/>
                      </a:pPr>
                      <a:r>
                        <a:rPr lang="en-US" sz="2200" kern="100" dirty="0">
                          <a:effectLst/>
                          <a:latin typeface="+mn-lt"/>
                          <a:cs typeface="Times New Roman" panose="02020603050405020304" pitchFamily="18" charset="0"/>
                        </a:rPr>
                        <a:t>               -Learn how to be 11</a:t>
                      </a:r>
                      <a:r>
                        <a:rPr lang="en-US" sz="2200" kern="100" dirty="0">
                          <a:solidFill>
                            <a:schemeClr val="tx1"/>
                          </a:solidFill>
                          <a:effectLst/>
                          <a:latin typeface="+mn-lt"/>
                          <a:cs typeface="Times New Roman" panose="02020603050405020304" pitchFamily="18" charset="0"/>
                        </a:rPr>
                        <a:t>. ______;</a:t>
                      </a:r>
                    </a:p>
                    <a:p>
                      <a:pPr marL="0" lvl="0" indent="0">
                        <a:spcAft>
                          <a:spcPts val="0"/>
                        </a:spcAft>
                        <a:buSzPts val="650"/>
                        <a:buFont typeface="Wingdings" panose="05000000000000000000" pitchFamily="2" charset="2"/>
                        <a:buNone/>
                      </a:pPr>
                      <a:r>
                        <a:rPr lang="en-US" sz="2200" kern="100" dirty="0">
                          <a:effectLst/>
                          <a:latin typeface="+mn-lt"/>
                          <a:cs typeface="Times New Roman" panose="02020603050405020304" pitchFamily="18" charset="0"/>
                        </a:rPr>
                        <a:t>               -Schedule time for 12</a:t>
                      </a:r>
                      <a:r>
                        <a:rPr lang="en-US" sz="2200" kern="100" dirty="0">
                          <a:solidFill>
                            <a:schemeClr val="tx1"/>
                          </a:solidFill>
                          <a:effectLst/>
                          <a:latin typeface="+mn-lt"/>
                          <a:cs typeface="Times New Roman" panose="02020603050405020304" pitchFamily="18" charset="0"/>
                        </a:rPr>
                        <a:t>._____________</a:t>
                      </a:r>
                      <a:r>
                        <a:rPr lang="en-US" sz="2200" kern="100" dirty="0">
                          <a:effectLst/>
                          <a:latin typeface="+mn-lt"/>
                          <a:cs typeface="Times New Roman" panose="02020603050405020304" pitchFamily="18" charset="0"/>
                        </a:rPr>
                        <a:t>; </a:t>
                      </a:r>
                    </a:p>
                    <a:p>
                      <a:pPr marL="0" lvl="0" indent="0">
                        <a:spcAft>
                          <a:spcPts val="0"/>
                        </a:spcAft>
                        <a:buSzPts val="650"/>
                        <a:buFont typeface="Wingdings" panose="05000000000000000000" pitchFamily="2" charset="2"/>
                        <a:buNone/>
                      </a:pPr>
                      <a:r>
                        <a:rPr lang="en-US" sz="2200" kern="100" dirty="0">
                          <a:effectLst/>
                          <a:latin typeface="+mn-lt"/>
                          <a:cs typeface="Times New Roman" panose="02020603050405020304" pitchFamily="18" charset="0"/>
                        </a:rPr>
                        <a:t>               -Balance your social time and your 13. </a:t>
                      </a:r>
                      <a:r>
                        <a:rPr lang="en-US" altLang="zh-CN" sz="2200" kern="100" dirty="0">
                          <a:solidFill>
                            <a:schemeClr val="tx1"/>
                          </a:solidFill>
                          <a:effectLst/>
                          <a:latin typeface="+mn-lt"/>
                          <a:cs typeface="Times New Roman" panose="02020603050405020304" pitchFamily="18" charset="0"/>
                        </a:rPr>
                        <a:t>____________</a:t>
                      </a:r>
                      <a:r>
                        <a:rPr lang="en-US" sz="2200" b="0" kern="100" dirty="0">
                          <a:effectLst/>
                          <a:latin typeface="+mn-lt"/>
                          <a:cs typeface="Times New Roman" panose="02020603050405020304" pitchFamily="18" charset="0"/>
                        </a:rPr>
                        <a:t>; </a:t>
                      </a:r>
                    </a:p>
                    <a:p>
                      <a:pPr marL="989330" lvl="0" indent="-989330">
                        <a:spcAft>
                          <a:spcPts val="0"/>
                        </a:spcAft>
                        <a:buSzPts val="650"/>
                        <a:buFont typeface="Wingdings" panose="05000000000000000000" pitchFamily="2" charset="2"/>
                        <a:buNone/>
                      </a:pPr>
                      <a:r>
                        <a:rPr lang="en-US" sz="2200" kern="100" dirty="0">
                          <a:effectLst/>
                          <a:latin typeface="+mn-lt"/>
                          <a:cs typeface="Times New Roman" panose="02020603050405020304" pitchFamily="18" charset="0"/>
                        </a:rPr>
                        <a:t>               -Balance your budget to ensure you have enough to   14</a:t>
                      </a:r>
                      <a:r>
                        <a:rPr lang="en-US" sz="2200" kern="100" dirty="0">
                          <a:solidFill>
                            <a:schemeClr val="tx1"/>
                          </a:solidFill>
                          <a:effectLst/>
                          <a:latin typeface="+mn-lt"/>
                          <a:cs typeface="Times New Roman" panose="02020603050405020304" pitchFamily="18" charset="0"/>
                        </a:rPr>
                        <a:t>.________________ first.</a:t>
                      </a:r>
                      <a:endParaRPr lang="en-US" sz="2200" u="none" kern="100" dirty="0">
                        <a:solidFill>
                          <a:schemeClr val="tx1"/>
                        </a:solidFill>
                        <a:effectLst/>
                        <a:latin typeface="+mn-lt"/>
                        <a:cs typeface="Times New Roman" panose="02020603050405020304" pitchFamily="18" charset="0"/>
                      </a:endParaRPr>
                    </a:p>
                  </a:txBody>
                  <a:tcPr marL="54696" marR="54696"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2"/>
                  </a:ext>
                </a:extLst>
              </a:tr>
            </a:tbl>
          </a:graphicData>
        </a:graphic>
      </p:graphicFrame>
      <p:sp>
        <p:nvSpPr>
          <p:cNvPr id="26" name="文本框 25"/>
          <p:cNvSpPr txBox="1"/>
          <p:nvPr/>
        </p:nvSpPr>
        <p:spPr>
          <a:xfrm>
            <a:off x="3225195" y="3181657"/>
            <a:ext cx="3253563"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the actions and decisions</a:t>
            </a:r>
            <a:endParaRPr lang="zh-CN" altLang="en-US" sz="2200" dirty="0">
              <a:solidFill>
                <a:srgbClr val="DD5C60"/>
              </a:solidFill>
            </a:endParaRPr>
          </a:p>
        </p:txBody>
      </p:sp>
      <p:sp>
        <p:nvSpPr>
          <p:cNvPr id="27" name="文本框 26"/>
          <p:cNvSpPr txBox="1"/>
          <p:nvPr/>
        </p:nvSpPr>
        <p:spPr>
          <a:xfrm>
            <a:off x="7990395" y="3529176"/>
            <a:ext cx="1269854"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an adult</a:t>
            </a:r>
            <a:endParaRPr lang="zh-CN" altLang="en-US" sz="2200" dirty="0">
              <a:solidFill>
                <a:srgbClr val="DD5C60"/>
              </a:solidFill>
            </a:endParaRPr>
          </a:p>
        </p:txBody>
      </p:sp>
      <p:sp>
        <p:nvSpPr>
          <p:cNvPr id="28" name="文本框 27"/>
          <p:cNvSpPr txBox="1"/>
          <p:nvPr/>
        </p:nvSpPr>
        <p:spPr>
          <a:xfrm>
            <a:off x="6328926" y="4204102"/>
            <a:ext cx="1472680"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numerous</a:t>
            </a:r>
            <a:endParaRPr lang="zh-CN" altLang="en-US" sz="2200" dirty="0">
              <a:solidFill>
                <a:srgbClr val="DD5C60"/>
              </a:solidFill>
            </a:endParaRPr>
          </a:p>
        </p:txBody>
      </p:sp>
      <p:sp>
        <p:nvSpPr>
          <p:cNvPr id="32" name="文本框 31"/>
          <p:cNvSpPr txBox="1"/>
          <p:nvPr/>
        </p:nvSpPr>
        <p:spPr>
          <a:xfrm>
            <a:off x="5023497" y="4523357"/>
            <a:ext cx="1211498"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aware of </a:t>
            </a:r>
            <a:endParaRPr lang="zh-CN" altLang="en-US" sz="2200" dirty="0">
              <a:solidFill>
                <a:srgbClr val="DD5C60"/>
              </a:solidFill>
            </a:endParaRPr>
          </a:p>
        </p:txBody>
      </p:sp>
      <p:sp>
        <p:nvSpPr>
          <p:cNvPr id="33" name="文本框 32"/>
          <p:cNvSpPr txBox="1"/>
          <p:nvPr/>
        </p:nvSpPr>
        <p:spPr>
          <a:xfrm>
            <a:off x="6563604" y="4858177"/>
            <a:ext cx="1112874"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flexible</a:t>
            </a:r>
            <a:endParaRPr lang="zh-CN" altLang="en-US" sz="2200" dirty="0">
              <a:solidFill>
                <a:srgbClr val="DD5C60"/>
              </a:solidFill>
            </a:endParaRPr>
          </a:p>
        </p:txBody>
      </p:sp>
      <p:sp>
        <p:nvSpPr>
          <p:cNvPr id="34" name="文本框 33"/>
          <p:cNvSpPr txBox="1"/>
          <p:nvPr/>
        </p:nvSpPr>
        <p:spPr>
          <a:xfrm>
            <a:off x="6646179" y="5175113"/>
            <a:ext cx="2009554" cy="430887"/>
          </a:xfrm>
          <a:prstGeom prst="rect">
            <a:avLst/>
          </a:prstGeom>
          <a:noFill/>
        </p:spPr>
        <p:txBody>
          <a:bodyPr wrap="square" rtlCol="0">
            <a:spAutoFit/>
          </a:bodyPr>
          <a:lstStyle/>
          <a:p>
            <a:r>
              <a:rPr lang="en-US" altLang="zh-CN" sz="2200" kern="100" dirty="0">
                <a:solidFill>
                  <a:srgbClr val="DD5C60"/>
                </a:solidFill>
                <a:cs typeface="Times New Roman" panose="02020603050405020304" pitchFamily="18" charset="0"/>
              </a:rPr>
              <a:t>academic study</a:t>
            </a:r>
          </a:p>
        </p:txBody>
      </p:sp>
      <p:sp>
        <p:nvSpPr>
          <p:cNvPr id="36" name="文本框 35"/>
          <p:cNvSpPr txBox="1"/>
          <p:nvPr/>
        </p:nvSpPr>
        <p:spPr>
          <a:xfrm>
            <a:off x="8516537" y="5500529"/>
            <a:ext cx="2009554"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need for sleep</a:t>
            </a:r>
            <a:endParaRPr lang="zh-CN" altLang="en-US" sz="2200" dirty="0">
              <a:solidFill>
                <a:srgbClr val="DD5C60"/>
              </a:solidFill>
            </a:endParaRPr>
          </a:p>
        </p:txBody>
      </p:sp>
      <p:sp>
        <p:nvSpPr>
          <p:cNvPr id="37" name="文本框 36"/>
          <p:cNvSpPr txBox="1"/>
          <p:nvPr/>
        </p:nvSpPr>
        <p:spPr>
          <a:xfrm>
            <a:off x="4575370" y="6170824"/>
            <a:ext cx="2509289"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purchase essentials</a:t>
            </a:r>
            <a:endParaRPr lang="zh-CN" altLang="en-US" sz="2200" dirty="0">
              <a:solidFill>
                <a:srgbClr val="DD5C60"/>
              </a:solidFill>
            </a:endParaRPr>
          </a:p>
        </p:txBody>
      </p:sp>
      <p:grpSp>
        <p:nvGrpSpPr>
          <p:cNvPr id="44" name="组合 43"/>
          <p:cNvGrpSpPr/>
          <p:nvPr/>
        </p:nvGrpSpPr>
        <p:grpSpPr>
          <a:xfrm>
            <a:off x="8715121" y="951450"/>
            <a:ext cx="799525" cy="586284"/>
            <a:chOff x="6218013" y="812542"/>
            <a:chExt cx="799525" cy="586284"/>
          </a:xfrm>
        </p:grpSpPr>
        <p:sp>
          <p:nvSpPr>
            <p:cNvPr id="45" name="椭圆 44"/>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6" name="图片 4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7" name="文本框 46">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1.12</a:t>
              </a:r>
              <a:endParaRPr lang="zh-CN" altLang="en-US" sz="1200" b="1" dirty="0">
                <a:solidFill>
                  <a:schemeClr val="bg1"/>
                </a:solidFill>
              </a:endParaRPr>
            </a:p>
          </p:txBody>
        </p:sp>
      </p:grpSp>
      <p:grpSp>
        <p:nvGrpSpPr>
          <p:cNvPr id="48" name="组合 47"/>
          <p:cNvGrpSpPr/>
          <p:nvPr/>
        </p:nvGrpSpPr>
        <p:grpSpPr>
          <a:xfrm>
            <a:off x="7998343" y="944881"/>
            <a:ext cx="799525" cy="586284"/>
            <a:chOff x="6218013" y="812542"/>
            <a:chExt cx="799525" cy="586284"/>
          </a:xfrm>
        </p:grpSpPr>
        <p:sp>
          <p:nvSpPr>
            <p:cNvPr id="49" name="椭圆 4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1.11</a:t>
              </a:r>
              <a:endParaRPr lang="zh-CN" altLang="en-US" sz="1200" b="1" dirty="0">
                <a:solidFill>
                  <a:schemeClr val="bg1"/>
                </a:solidFill>
              </a:endParaRPr>
            </a:p>
          </p:txBody>
        </p:sp>
      </p:grpSp>
      <p:grpSp>
        <p:nvGrpSpPr>
          <p:cNvPr id="52" name="组合 51"/>
          <p:cNvGrpSpPr/>
          <p:nvPr/>
        </p:nvGrpSpPr>
        <p:grpSpPr>
          <a:xfrm>
            <a:off x="9441286" y="960803"/>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1.13</a:t>
              </a:r>
              <a:endParaRPr lang="zh-CN" altLang="en-US" sz="1200" b="1" dirty="0">
                <a:solidFill>
                  <a:schemeClr val="bg1"/>
                </a:solidFill>
              </a:endParaRPr>
            </a:p>
          </p:txBody>
        </p:sp>
      </p:grpSp>
      <p:grpSp>
        <p:nvGrpSpPr>
          <p:cNvPr id="56" name="组合 55"/>
          <p:cNvGrpSpPr/>
          <p:nvPr/>
        </p:nvGrpSpPr>
        <p:grpSpPr>
          <a:xfrm>
            <a:off x="10193171" y="963891"/>
            <a:ext cx="799525" cy="586284"/>
            <a:chOff x="6218013" y="812542"/>
            <a:chExt cx="799525" cy="586284"/>
          </a:xfrm>
        </p:grpSpPr>
        <p:sp>
          <p:nvSpPr>
            <p:cNvPr id="57" name="椭圆 5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8" name="图片 5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9" name="文本框 58">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1.14</a:t>
              </a:r>
              <a:endParaRPr lang="zh-CN" altLang="en-US" sz="1200" b="1" dirty="0">
                <a:solidFill>
                  <a:schemeClr val="bg1"/>
                </a:solidFill>
              </a:endParaRPr>
            </a:p>
          </p:txBody>
        </p:sp>
      </p:grpSp>
      <p:grpSp>
        <p:nvGrpSpPr>
          <p:cNvPr id="60" name="组合 59"/>
          <p:cNvGrpSpPr/>
          <p:nvPr/>
        </p:nvGrpSpPr>
        <p:grpSpPr>
          <a:xfrm>
            <a:off x="10914796" y="959004"/>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1.15</a:t>
              </a:r>
              <a:endParaRPr lang="zh-CN" altLang="en-US" sz="1200" b="1" dirty="0">
                <a:solidFill>
                  <a:schemeClr val="bg1"/>
                </a:solidFill>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childTnLst>
              </p:cTn>
              <p:nextCondLst>
                <p:cond evt="onClick" delay="0">
                  <p:tgtEl>
                    <p:spTgt spid="31"/>
                  </p:tgtEl>
                </p:cond>
              </p:nextCondLst>
            </p:seq>
          </p:childTnLst>
        </p:cTn>
      </p:par>
    </p:tnLst>
    <p:bldLst>
      <p:bldP spid="26" grpId="0"/>
      <p:bldP spid="27" grpId="0"/>
      <p:bldP spid="28" grpId="0"/>
      <p:bldP spid="32" grpId="0"/>
      <p:bldP spid="33" grpId="0"/>
      <p:bldP spid="34" grpId="0"/>
      <p:bldP spid="36" grpId="0"/>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1.12</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18" name="表格 17"/>
          <p:cNvGraphicFramePr>
            <a:graphicFrameLocks noGrp="1"/>
          </p:cNvGraphicFramePr>
          <p:nvPr>
            <p:custDataLst>
              <p:tags r:id="rId1"/>
            </p:custDataLst>
          </p:nvPr>
        </p:nvGraphicFramePr>
        <p:xfrm>
          <a:off x="988596" y="2290584"/>
          <a:ext cx="10655947" cy="4623066"/>
        </p:xfrm>
        <a:graphic>
          <a:graphicData uri="http://schemas.openxmlformats.org/drawingml/2006/table">
            <a:tbl>
              <a:tblPr firstRow="1" firstCol="1" bandRow="1">
                <a:tableStyleId>{5C22544A-7EE6-4342-B048-85BDC9FD1C3A}</a:tableStyleId>
              </a:tblPr>
              <a:tblGrid>
                <a:gridCol w="2243451">
                  <a:extLst>
                    <a:ext uri="{9D8B030D-6E8A-4147-A177-3AD203B41FA5}">
                      <a16:colId xmlns:a16="http://schemas.microsoft.com/office/drawing/2014/main" xmlns="" val="20000"/>
                    </a:ext>
                  </a:extLst>
                </a:gridCol>
                <a:gridCol w="8412496">
                  <a:extLst>
                    <a:ext uri="{9D8B030D-6E8A-4147-A177-3AD203B41FA5}">
                      <a16:colId xmlns:a16="http://schemas.microsoft.com/office/drawing/2014/main" xmlns="" val="20001"/>
                    </a:ext>
                  </a:extLst>
                </a:gridCol>
              </a:tblGrid>
              <a:tr h="615824">
                <a:tc>
                  <a:txBody>
                    <a:bodyPr/>
                    <a:lstStyle/>
                    <a:p>
                      <a:pPr marR="19685" algn="ctr">
                        <a:lnSpc>
                          <a:spcPct val="100000"/>
                        </a:lnSpc>
                        <a:spcAft>
                          <a:spcPts val="0"/>
                        </a:spcAft>
                        <a:tabLst>
                          <a:tab pos="2070735" algn="l"/>
                        </a:tabLst>
                      </a:pPr>
                      <a:r>
                        <a:rPr lang="en-US" sz="2200" kern="100" dirty="0">
                          <a:effectLst/>
                          <a:latin typeface="+mn-lt"/>
                          <a:cs typeface="Times New Roman" panose="02020603050405020304" pitchFamily="18" charset="0"/>
                        </a:rPr>
                        <a:t>Challenge</a:t>
                      </a:r>
                      <a:r>
                        <a:rPr lang="en-US" altLang="zh-CN" sz="2200" kern="100" dirty="0">
                          <a:effectLst/>
                          <a:latin typeface="+mn-lt"/>
                          <a:cs typeface="Times New Roman" panose="02020603050405020304" pitchFamily="18" charset="0"/>
                        </a:rPr>
                        <a:t>s</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799465" algn="ctr" defTabSz="914400" rtl="0" eaLnBrk="1" latinLnBrk="0" hangingPunct="1">
                        <a:lnSpc>
                          <a:spcPct val="100000"/>
                        </a:lnSpc>
                        <a:spcAft>
                          <a:spcPts val="0"/>
                        </a:spcAft>
                        <a:tabLst>
                          <a:tab pos="2070735" algn="l"/>
                        </a:tabLst>
                      </a:pPr>
                      <a:r>
                        <a:rPr lang="en-US" sz="2200" b="1" kern="100" dirty="0">
                          <a:solidFill>
                            <a:schemeClr val="lt1"/>
                          </a:solidFill>
                          <a:effectLst/>
                          <a:latin typeface="+mn-lt"/>
                          <a:ea typeface="+mn-ea"/>
                          <a:cs typeface="Times New Roman" panose="02020603050405020304" pitchFamily="18" charset="0"/>
                        </a:rPr>
                        <a:t>Cause &amp; Advice </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10000"/>
                  </a:ext>
                </a:extLst>
              </a:tr>
              <a:tr h="1676400">
                <a:tc>
                  <a:txBody>
                    <a:bodyPr/>
                    <a:lstStyle/>
                    <a:p>
                      <a:pPr marL="0" marR="19685" algn="ctr" defTabSz="914400" rtl="0" eaLnBrk="1" latinLnBrk="0" hangingPunct="1">
                        <a:lnSpc>
                          <a:spcPct val="100000"/>
                        </a:lnSpc>
                        <a:spcAft>
                          <a:spcPts val="0"/>
                        </a:spcAft>
                        <a:tabLst>
                          <a:tab pos="2070735" algn="l"/>
                        </a:tabLst>
                      </a:pPr>
                      <a:r>
                        <a:rPr lang="en-US" sz="2200" b="1" kern="100" dirty="0">
                          <a:solidFill>
                            <a:schemeClr val="tx1"/>
                          </a:solidFill>
                          <a:effectLst/>
                          <a:latin typeface="+mn-lt"/>
                          <a:ea typeface="+mn-ea"/>
                          <a:cs typeface="Times New Roman" panose="02020603050405020304" pitchFamily="18" charset="0"/>
                        </a:rPr>
                        <a:t>Social Problems</a:t>
                      </a:r>
                      <a:endParaRPr lang="zh-CN" altLang="en-US" sz="2200" b="1" kern="100" dirty="0">
                        <a:solidFill>
                          <a:schemeClr val="tx1"/>
                        </a:solidFill>
                        <a:effectLst/>
                        <a:latin typeface="+mn-lt"/>
                        <a:ea typeface="+mn-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19685" lvl="0" indent="0" algn="l" defTabSz="914400" rtl="0" eaLnBrk="1" latinLnBrk="0" hangingPunct="1">
                        <a:lnSpc>
                          <a:spcPct val="100000"/>
                        </a:lnSpc>
                        <a:spcAft>
                          <a:spcPts val="0"/>
                        </a:spcAft>
                        <a:buSzPts val="650"/>
                        <a:buFont typeface="Wingdings" panose="05000000000000000000" pitchFamily="2" charset="2"/>
                        <a:buNone/>
                        <a:tabLst>
                          <a:tab pos="2070735" algn="l"/>
                        </a:tabLst>
                      </a:pPr>
                      <a:r>
                        <a:rPr lang="en-US" altLang="zh-CN" sz="2200" b="1" kern="100" dirty="0">
                          <a:solidFill>
                            <a:schemeClr val="accent2"/>
                          </a:solidFill>
                          <a:effectLst/>
                          <a:latin typeface="+mn-lt"/>
                          <a:cs typeface="Times New Roman" panose="02020603050405020304" pitchFamily="18" charset="0"/>
                        </a:rPr>
                        <a:t>Cause: </a:t>
                      </a:r>
                      <a:r>
                        <a:rPr lang="en-US" sz="2200" kern="100" dirty="0">
                          <a:solidFill>
                            <a:schemeClr val="dk1"/>
                          </a:solidFill>
                          <a:effectLst/>
                          <a:latin typeface="+mn-lt"/>
                          <a:ea typeface="+mn-ea"/>
                          <a:cs typeface="Times New Roman" panose="02020603050405020304" pitchFamily="18" charset="0"/>
                        </a:rPr>
                        <a:t>Entering college, you will get 15. __________ that you have never met before in your life. You have to make new friends and you begin school at the 16. ______ of the hierarchy. </a:t>
                      </a:r>
                    </a:p>
                    <a:p>
                      <a:pPr marL="0" marR="19685" lvl="0" indent="0" algn="l" defTabSz="914400" rtl="0" eaLnBrk="1" latinLnBrk="0" hangingPunct="1">
                        <a:lnSpc>
                          <a:spcPct val="100000"/>
                        </a:lnSpc>
                        <a:spcAft>
                          <a:spcPts val="0"/>
                        </a:spcAft>
                        <a:buSzPts val="650"/>
                        <a:buFont typeface="Wingdings" panose="05000000000000000000" pitchFamily="2" charset="2"/>
                        <a:buNone/>
                        <a:tabLst>
                          <a:tab pos="2070735" algn="l"/>
                        </a:tabLst>
                      </a:pPr>
                      <a:r>
                        <a:rPr lang="en-US" altLang="zh-CN" sz="2200" b="1" kern="100" dirty="0">
                          <a:solidFill>
                            <a:srgbClr val="DA5362"/>
                          </a:solidFill>
                          <a:effectLst/>
                          <a:latin typeface="+mn-lt"/>
                          <a:ea typeface="+mn-ea"/>
                          <a:cs typeface="Times New Roman" panose="02020603050405020304" pitchFamily="18" charset="0"/>
                        </a:rPr>
                        <a:t>Advice: </a:t>
                      </a:r>
                      <a:r>
                        <a:rPr lang="en-US" sz="2200" kern="100" dirty="0">
                          <a:solidFill>
                            <a:schemeClr val="dk1"/>
                          </a:solidFill>
                          <a:effectLst/>
                          <a:latin typeface="+mn-lt"/>
                          <a:ea typeface="+mn-ea"/>
                          <a:cs typeface="Times New Roman" panose="02020603050405020304" pitchFamily="18" charset="0"/>
                        </a:rPr>
                        <a:t>Make new friends, but learn to balance time with your friends so that you have 17. ______________ to yourself. </a:t>
                      </a:r>
                      <a:endParaRPr lang="zh-CN" altLang="en-US" sz="2200" kern="100" dirty="0">
                        <a:solidFill>
                          <a:schemeClr val="dk1"/>
                        </a:solidFill>
                        <a:effectLst/>
                        <a:latin typeface="+mn-lt"/>
                        <a:ea typeface="+mn-ea"/>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1"/>
                  </a:ext>
                </a:extLst>
              </a:tr>
              <a:tr h="2330842">
                <a:tc>
                  <a:txBody>
                    <a:bodyPr/>
                    <a:lstStyle/>
                    <a:p>
                      <a:pPr marL="0" marR="19685" algn="ctr" defTabSz="914400" rtl="0" eaLnBrk="1" latinLnBrk="0" hangingPunct="1">
                        <a:lnSpc>
                          <a:spcPct val="100000"/>
                        </a:lnSpc>
                        <a:spcAft>
                          <a:spcPts val="0"/>
                        </a:spcAft>
                        <a:tabLst>
                          <a:tab pos="2070735" algn="l"/>
                        </a:tabLst>
                      </a:pPr>
                      <a:r>
                        <a:rPr lang="en-US" sz="2200" b="1" kern="100" dirty="0">
                          <a:solidFill>
                            <a:schemeClr val="tx1"/>
                          </a:solidFill>
                          <a:effectLst/>
                          <a:latin typeface="+mn-lt"/>
                          <a:ea typeface="+mn-ea"/>
                          <a:cs typeface="Times New Roman" panose="02020603050405020304" pitchFamily="18" charset="0"/>
                        </a:rPr>
                        <a:t>Stress</a:t>
                      </a:r>
                      <a:endParaRPr lang="zh-CN" altLang="en-US" sz="2200" b="1" kern="100" dirty="0">
                        <a:solidFill>
                          <a:schemeClr val="tx1"/>
                        </a:solidFill>
                        <a:effectLst/>
                        <a:latin typeface="+mn-lt"/>
                        <a:ea typeface="+mn-ea"/>
                        <a:cs typeface="Times New Roman" panose="02020603050405020304" pitchFamily="18" charset="0"/>
                      </a:endParaRPr>
                    </a:p>
                  </a:txBody>
                  <a:tcPr marL="54696" marR="54696"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spcAft>
                          <a:spcPts val="0"/>
                        </a:spcAft>
                        <a:buSzPts val="650"/>
                        <a:buFont typeface="Wingdings" panose="05000000000000000000" pitchFamily="2" charset="2"/>
                        <a:buNone/>
                      </a:pPr>
                      <a:r>
                        <a:rPr lang="en-US" altLang="zh-CN" sz="2200" b="1" kern="100" dirty="0">
                          <a:solidFill>
                            <a:schemeClr val="accent2"/>
                          </a:solidFill>
                          <a:effectLst/>
                          <a:latin typeface="+mn-lt"/>
                          <a:cs typeface="Times New Roman" panose="02020603050405020304" pitchFamily="18" charset="0"/>
                        </a:rPr>
                        <a:t>Cause: </a:t>
                      </a:r>
                      <a:r>
                        <a:rPr lang="en-US" altLang="zh-CN" sz="2200" b="0" kern="100" dirty="0">
                          <a:solidFill>
                            <a:schemeClr val="tx1"/>
                          </a:solidFill>
                          <a:effectLst/>
                          <a:latin typeface="+mn-lt"/>
                          <a:cs typeface="Times New Roman" panose="02020603050405020304" pitchFamily="18" charset="0"/>
                        </a:rPr>
                        <a:t>The 18. ________ workload, the pressure of making new friends and 19. _______ coupled with the challenges of 20. ______________________________ can result in high stress levels.</a:t>
                      </a:r>
                    </a:p>
                    <a:p>
                      <a:pPr marL="0" lvl="0" indent="0">
                        <a:spcAft>
                          <a:spcPts val="0"/>
                        </a:spcAft>
                        <a:buSzPts val="650"/>
                        <a:buFont typeface="Wingdings" panose="05000000000000000000" pitchFamily="2" charset="2"/>
                        <a:buNone/>
                      </a:pPr>
                      <a:r>
                        <a:rPr lang="en-US" altLang="zh-CN" sz="2200" b="0" kern="100" dirty="0">
                          <a:solidFill>
                            <a:schemeClr val="tx1"/>
                          </a:solidFill>
                          <a:effectLst/>
                          <a:latin typeface="+mn-lt"/>
                          <a:cs typeface="Times New Roman" panose="02020603050405020304" pitchFamily="18" charset="0"/>
                        </a:rPr>
                        <a:t> </a:t>
                      </a:r>
                      <a:r>
                        <a:rPr lang="en-US" altLang="zh-CN" sz="2200" b="1" kern="100" dirty="0">
                          <a:solidFill>
                            <a:srgbClr val="DA5362"/>
                          </a:solidFill>
                          <a:effectLst/>
                          <a:latin typeface="+mn-lt"/>
                          <a:ea typeface="+mn-ea"/>
                          <a:cs typeface="Times New Roman" panose="02020603050405020304" pitchFamily="18" charset="0"/>
                        </a:rPr>
                        <a:t>Advice: </a:t>
                      </a:r>
                      <a:r>
                        <a:rPr lang="en-US" altLang="zh-CN" sz="2200" b="0" kern="100" dirty="0">
                          <a:solidFill>
                            <a:schemeClr val="tx1"/>
                          </a:solidFill>
                          <a:effectLst/>
                          <a:latin typeface="+mn-lt"/>
                          <a:cs typeface="Times New Roman" panose="02020603050405020304" pitchFamily="18" charset="0"/>
                        </a:rPr>
                        <a:t>Exercise, 21. _________, and talking it out are various ways that can help with stress.</a:t>
                      </a:r>
                      <a:endParaRPr lang="en-US" sz="2200" b="0" u="none" kern="100" dirty="0">
                        <a:solidFill>
                          <a:schemeClr val="tx1"/>
                        </a:solidFill>
                        <a:effectLst/>
                        <a:latin typeface="+mn-lt"/>
                        <a:cs typeface="Times New Roman" panose="02020603050405020304" pitchFamily="18" charset="0"/>
                      </a:endParaRPr>
                    </a:p>
                  </a:txBody>
                  <a:tcPr marL="54696" marR="54696"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2"/>
                  </a:ext>
                </a:extLst>
              </a:tr>
            </a:tbl>
          </a:graphicData>
        </a:graphic>
      </p:graphicFrame>
      <p:sp>
        <p:nvSpPr>
          <p:cNvPr id="25" name="文本框 24"/>
          <p:cNvSpPr txBox="1"/>
          <p:nvPr/>
        </p:nvSpPr>
        <p:spPr>
          <a:xfrm>
            <a:off x="7801090" y="2852534"/>
            <a:ext cx="1573619"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roommates</a:t>
            </a:r>
            <a:endParaRPr lang="zh-CN" altLang="en-US" sz="2200" dirty="0">
              <a:solidFill>
                <a:srgbClr val="DD5C60"/>
              </a:solidFill>
            </a:endParaRPr>
          </a:p>
        </p:txBody>
      </p:sp>
      <p:sp>
        <p:nvSpPr>
          <p:cNvPr id="26" name="文本框 25"/>
          <p:cNvSpPr txBox="1"/>
          <p:nvPr/>
        </p:nvSpPr>
        <p:spPr>
          <a:xfrm>
            <a:off x="5817890" y="3520347"/>
            <a:ext cx="1052623"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bottom</a:t>
            </a:r>
            <a:endParaRPr lang="zh-CN" altLang="en-US" sz="2200" dirty="0">
              <a:solidFill>
                <a:srgbClr val="DD5C60"/>
              </a:solidFill>
            </a:endParaRPr>
          </a:p>
        </p:txBody>
      </p:sp>
      <p:sp>
        <p:nvSpPr>
          <p:cNvPr id="27" name="文本框 26"/>
          <p:cNvSpPr txBox="1"/>
          <p:nvPr/>
        </p:nvSpPr>
        <p:spPr>
          <a:xfrm>
            <a:off x="5566670" y="4191802"/>
            <a:ext cx="2232837"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some alone time</a:t>
            </a:r>
            <a:endParaRPr lang="zh-CN" altLang="en-US" sz="2200" dirty="0">
              <a:solidFill>
                <a:srgbClr val="DD5C60"/>
              </a:solidFill>
            </a:endParaRPr>
          </a:p>
        </p:txBody>
      </p:sp>
      <p:sp>
        <p:nvSpPr>
          <p:cNvPr id="28" name="文本框 27"/>
          <p:cNvSpPr txBox="1"/>
          <p:nvPr/>
        </p:nvSpPr>
        <p:spPr>
          <a:xfrm>
            <a:off x="4952153" y="4862712"/>
            <a:ext cx="1339702"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academic</a:t>
            </a:r>
            <a:endParaRPr lang="zh-CN" altLang="en-US" sz="2200" dirty="0">
              <a:solidFill>
                <a:srgbClr val="DD5C60"/>
              </a:solidFill>
            </a:endParaRPr>
          </a:p>
        </p:txBody>
      </p:sp>
      <p:sp>
        <p:nvSpPr>
          <p:cNvPr id="30" name="文本框 29"/>
          <p:cNvSpPr txBox="1"/>
          <p:nvPr/>
        </p:nvSpPr>
        <p:spPr>
          <a:xfrm>
            <a:off x="4116179" y="5166854"/>
            <a:ext cx="1198145"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fitting in </a:t>
            </a:r>
            <a:endParaRPr lang="zh-CN" altLang="en-US" sz="2200" dirty="0">
              <a:solidFill>
                <a:srgbClr val="DD5C60"/>
              </a:solidFill>
            </a:endParaRPr>
          </a:p>
        </p:txBody>
      </p:sp>
      <p:sp>
        <p:nvSpPr>
          <p:cNvPr id="32" name="文本框 31"/>
          <p:cNvSpPr txBox="1"/>
          <p:nvPr/>
        </p:nvSpPr>
        <p:spPr>
          <a:xfrm>
            <a:off x="3178671" y="5507006"/>
            <a:ext cx="4416613"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independence and new responsibility</a:t>
            </a:r>
            <a:endParaRPr lang="zh-CN" altLang="en-US" sz="2200" dirty="0">
              <a:solidFill>
                <a:srgbClr val="DD5C60"/>
              </a:solidFill>
            </a:endParaRPr>
          </a:p>
        </p:txBody>
      </p:sp>
      <p:sp>
        <p:nvSpPr>
          <p:cNvPr id="33" name="文本框 32"/>
          <p:cNvSpPr txBox="1"/>
          <p:nvPr/>
        </p:nvSpPr>
        <p:spPr>
          <a:xfrm>
            <a:off x="5640292" y="5876766"/>
            <a:ext cx="1491617" cy="430887"/>
          </a:xfrm>
          <a:prstGeom prst="rect">
            <a:avLst/>
          </a:prstGeom>
          <a:noFill/>
        </p:spPr>
        <p:txBody>
          <a:bodyPr wrap="square" rtlCol="0">
            <a:spAutoFit/>
          </a:bodyPr>
          <a:lstStyle/>
          <a:p>
            <a:r>
              <a:rPr kumimoji="0" lang="en-US" altLang="zh-CN" sz="2200" b="0" i="0" strike="noStrike" kern="100" cap="none" spc="0" normalizeH="0" baseline="0" noProof="0" dirty="0">
                <a:ln>
                  <a:noFill/>
                </a:ln>
                <a:solidFill>
                  <a:srgbClr val="DD5C60"/>
                </a:solidFill>
                <a:effectLst/>
                <a:uLnTx/>
                <a:uFillTx/>
                <a:cs typeface="Times New Roman" panose="02020603050405020304" pitchFamily="18" charset="0"/>
              </a:rPr>
              <a:t>motivation</a:t>
            </a:r>
            <a:endParaRPr lang="zh-CN" altLang="en-US" sz="2200" dirty="0">
              <a:solidFill>
                <a:srgbClr val="DD5C60"/>
              </a:solidFill>
            </a:endParaRPr>
          </a:p>
        </p:txBody>
      </p:sp>
      <p:grpSp>
        <p:nvGrpSpPr>
          <p:cNvPr id="44" name="组合 43"/>
          <p:cNvGrpSpPr/>
          <p:nvPr/>
        </p:nvGrpSpPr>
        <p:grpSpPr>
          <a:xfrm>
            <a:off x="8715121" y="951450"/>
            <a:ext cx="799525" cy="586284"/>
            <a:chOff x="6218013" y="812542"/>
            <a:chExt cx="799525" cy="586284"/>
          </a:xfrm>
        </p:grpSpPr>
        <p:sp>
          <p:nvSpPr>
            <p:cNvPr id="45" name="椭圆 44"/>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6" name="图片 45"/>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7" name="文本框 46">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1.12</a:t>
              </a:r>
              <a:endParaRPr lang="zh-CN" altLang="en-US" sz="1200" b="1" dirty="0">
                <a:solidFill>
                  <a:schemeClr val="bg1"/>
                </a:solidFill>
              </a:endParaRPr>
            </a:p>
          </p:txBody>
        </p:sp>
      </p:grpSp>
      <p:grpSp>
        <p:nvGrpSpPr>
          <p:cNvPr id="48" name="组合 47"/>
          <p:cNvGrpSpPr/>
          <p:nvPr/>
        </p:nvGrpSpPr>
        <p:grpSpPr>
          <a:xfrm>
            <a:off x="7998343" y="944881"/>
            <a:ext cx="799525" cy="586284"/>
            <a:chOff x="6218013" y="812542"/>
            <a:chExt cx="799525" cy="586284"/>
          </a:xfrm>
        </p:grpSpPr>
        <p:sp>
          <p:nvSpPr>
            <p:cNvPr id="49" name="椭圆 4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1.11</a:t>
              </a:r>
              <a:endParaRPr lang="zh-CN" altLang="en-US" sz="1200" b="1" dirty="0">
                <a:solidFill>
                  <a:schemeClr val="bg1"/>
                </a:solidFill>
              </a:endParaRPr>
            </a:p>
          </p:txBody>
        </p:sp>
      </p:grpSp>
      <p:grpSp>
        <p:nvGrpSpPr>
          <p:cNvPr id="52" name="组合 51"/>
          <p:cNvGrpSpPr/>
          <p:nvPr/>
        </p:nvGrpSpPr>
        <p:grpSpPr>
          <a:xfrm>
            <a:off x="9441286" y="960803"/>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1.13</a:t>
              </a:r>
              <a:endParaRPr lang="zh-CN" altLang="en-US" sz="1200" b="1" dirty="0">
                <a:solidFill>
                  <a:schemeClr val="bg1"/>
                </a:solidFill>
              </a:endParaRPr>
            </a:p>
          </p:txBody>
        </p:sp>
      </p:grpSp>
      <p:grpSp>
        <p:nvGrpSpPr>
          <p:cNvPr id="56" name="组合 55"/>
          <p:cNvGrpSpPr/>
          <p:nvPr/>
        </p:nvGrpSpPr>
        <p:grpSpPr>
          <a:xfrm>
            <a:off x="10193171" y="963891"/>
            <a:ext cx="799525" cy="586284"/>
            <a:chOff x="6218013" y="812542"/>
            <a:chExt cx="799525" cy="586284"/>
          </a:xfrm>
        </p:grpSpPr>
        <p:sp>
          <p:nvSpPr>
            <p:cNvPr id="57" name="椭圆 5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8" name="图片 5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9" name="文本框 58">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1.14</a:t>
              </a:r>
              <a:endParaRPr lang="zh-CN" altLang="en-US" sz="1200" b="1" dirty="0">
                <a:solidFill>
                  <a:schemeClr val="bg1"/>
                </a:solidFill>
              </a:endParaRPr>
            </a:p>
          </p:txBody>
        </p:sp>
      </p:grpSp>
      <p:grpSp>
        <p:nvGrpSpPr>
          <p:cNvPr id="60" name="组合 59"/>
          <p:cNvGrpSpPr/>
          <p:nvPr/>
        </p:nvGrpSpPr>
        <p:grpSpPr>
          <a:xfrm>
            <a:off x="10914796" y="959004"/>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9"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1.15</a:t>
              </a:r>
              <a:endParaRPr lang="zh-CN" altLang="en-US" sz="1200" b="1" dirty="0">
                <a:solidFill>
                  <a:schemeClr val="bg1"/>
                </a:solidFill>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nextCondLst>
                <p:cond evt="onClick" delay="0">
                  <p:tgtEl>
                    <p:spTgt spid="31"/>
                  </p:tgtEl>
                </p:cond>
              </p:nextCondLst>
            </p:seq>
          </p:childTnLst>
        </p:cTn>
      </p:par>
    </p:tnLst>
    <p:bldLst>
      <p:bldP spid="25" grpId="0"/>
      <p:bldP spid="26" grpId="0"/>
      <p:bldP spid="27" grpId="0"/>
      <p:bldP spid="28" grpId="0"/>
      <p:bldP spid="30" grpId="0"/>
      <p:bldP spid="32"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870981" y="2134415"/>
            <a:ext cx="10891679" cy="492443"/>
          </a:xfrm>
          <a:prstGeom prst="rect">
            <a:avLst/>
          </a:prstGeom>
          <a:noFill/>
        </p:spPr>
        <p:txBody>
          <a:bodyPr wrap="square" rtlCol="0">
            <a:spAutoFit/>
          </a:bodyPr>
          <a:lstStyle/>
          <a:p>
            <a:r>
              <a:rPr lang="en-US" altLang="zh-CN" sz="2600" b="1" dirty="0">
                <a:solidFill>
                  <a:srgbClr val="DA5362"/>
                </a:solidFill>
              </a:rPr>
              <a:t>Activity 1.13</a:t>
            </a:r>
            <a:endParaRPr lang="zh-CN" altLang="en-US" sz="2600" b="1" dirty="0">
              <a:solidFill>
                <a:srgbClr val="DA5362"/>
              </a:solidFill>
            </a:endParaRPr>
          </a:p>
        </p:txBody>
      </p:sp>
      <p:sp>
        <p:nvSpPr>
          <p:cNvPr id="25" name="文本框 24"/>
          <p:cNvSpPr txBox="1"/>
          <p:nvPr/>
        </p:nvSpPr>
        <p:spPr>
          <a:xfrm>
            <a:off x="919321" y="2555578"/>
            <a:ext cx="107950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What the author of Passage A experienced is clearly a “social problem” according to the categories given in Passage B. But her trouble is not addressed directly in Passage B. Suppose an expert would like to compose a paragraph in response to the challenge of “Making Friends.” Put the following sentences in a logical order to make such a paragraph. </a:t>
            </a:r>
          </a:p>
        </p:txBody>
      </p:sp>
      <p:grpSp>
        <p:nvGrpSpPr>
          <p:cNvPr id="45" name="组合 44"/>
          <p:cNvGrpSpPr/>
          <p:nvPr/>
        </p:nvGrpSpPr>
        <p:grpSpPr>
          <a:xfrm>
            <a:off x="9447833" y="944881"/>
            <a:ext cx="799525" cy="586284"/>
            <a:chOff x="6218013" y="812542"/>
            <a:chExt cx="799525" cy="586284"/>
          </a:xfrm>
        </p:grpSpPr>
        <p:sp>
          <p:nvSpPr>
            <p:cNvPr id="62" name="椭圆 61"/>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3" name="图片 6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1.13</a:t>
              </a:r>
              <a:endParaRPr lang="zh-CN" altLang="en-US" sz="1200" b="1" dirty="0">
                <a:solidFill>
                  <a:schemeClr val="bg1"/>
                </a:solidFill>
              </a:endParaRPr>
            </a:p>
          </p:txBody>
        </p:sp>
      </p:grpSp>
      <p:grpSp>
        <p:nvGrpSpPr>
          <p:cNvPr id="46" name="组合 45"/>
          <p:cNvGrpSpPr/>
          <p:nvPr/>
        </p:nvGrpSpPr>
        <p:grpSpPr>
          <a:xfrm>
            <a:off x="8726208" y="960803"/>
            <a:ext cx="799525" cy="586284"/>
            <a:chOff x="6218013" y="812542"/>
            <a:chExt cx="799525" cy="586284"/>
          </a:xfrm>
        </p:grpSpPr>
        <p:sp>
          <p:nvSpPr>
            <p:cNvPr id="59" name="椭圆 5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0" name="图片 5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1" name="文本框 60">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1.12</a:t>
              </a:r>
              <a:endParaRPr lang="zh-CN" altLang="en-US" sz="1200" b="1" dirty="0">
                <a:solidFill>
                  <a:schemeClr val="bg1"/>
                </a:solidFill>
              </a:endParaRPr>
            </a:p>
          </p:txBody>
        </p:sp>
      </p:grpSp>
      <p:grpSp>
        <p:nvGrpSpPr>
          <p:cNvPr id="48" name="组合 47"/>
          <p:cNvGrpSpPr/>
          <p:nvPr/>
        </p:nvGrpSpPr>
        <p:grpSpPr>
          <a:xfrm>
            <a:off x="10193171" y="963891"/>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1.14</a:t>
              </a:r>
              <a:endParaRPr lang="zh-CN" altLang="en-US" sz="1200" b="1" dirty="0">
                <a:solidFill>
                  <a:schemeClr val="bg1"/>
                </a:solidFill>
              </a:endParaRPr>
            </a:p>
          </p:txBody>
        </p:sp>
      </p:grpSp>
      <p:grpSp>
        <p:nvGrpSpPr>
          <p:cNvPr id="49" name="组合 48"/>
          <p:cNvGrpSpPr/>
          <p:nvPr/>
        </p:nvGrpSpPr>
        <p:grpSpPr>
          <a:xfrm>
            <a:off x="10914796" y="959004"/>
            <a:ext cx="799525" cy="586284"/>
            <a:chOff x="6218013" y="812542"/>
            <a:chExt cx="799525" cy="586284"/>
          </a:xfrm>
        </p:grpSpPr>
        <p:sp>
          <p:nvSpPr>
            <p:cNvPr id="50" name="椭圆 4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1" name="图片 5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2" name="文本框 51">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1.15</a:t>
              </a:r>
              <a:endParaRPr lang="zh-CN" altLang="en-US" sz="1200" b="1" dirty="0">
                <a:solidFill>
                  <a:schemeClr val="bg1"/>
                </a:solidFill>
              </a:endParaRPr>
            </a:p>
          </p:txBody>
        </p:sp>
      </p:grpSp>
      <p:grpSp>
        <p:nvGrpSpPr>
          <p:cNvPr id="27" name="组合 26"/>
          <p:cNvGrpSpPr/>
          <p:nvPr/>
        </p:nvGrpSpPr>
        <p:grpSpPr>
          <a:xfrm>
            <a:off x="7998343" y="944881"/>
            <a:ext cx="799525" cy="586284"/>
            <a:chOff x="6218013" y="812542"/>
            <a:chExt cx="799525" cy="586284"/>
          </a:xfrm>
        </p:grpSpPr>
        <p:sp>
          <p:nvSpPr>
            <p:cNvPr id="28" name="椭圆 2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0" name="图片 2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1" name="文本框 30">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1.11</a:t>
              </a:r>
              <a:endParaRPr lang="zh-CN" altLang="en-US" sz="1200" b="1" dirty="0">
                <a:solidFill>
                  <a:schemeClr val="bg1"/>
                </a:solidFil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037259" y="2322099"/>
            <a:ext cx="11295014" cy="3793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1.13</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28" name="文本框 27"/>
          <p:cNvSpPr txBox="1"/>
          <p:nvPr/>
        </p:nvSpPr>
        <p:spPr>
          <a:xfrm>
            <a:off x="1056724" y="2581249"/>
            <a:ext cx="11135275" cy="2909130"/>
          </a:xfrm>
          <a:prstGeom prst="rect">
            <a:avLst/>
          </a:prstGeom>
          <a:noFill/>
        </p:spPr>
        <p:txBody>
          <a:bodyPr wrap="square" rtlCol="0">
            <a:spAutoFit/>
          </a:bodyPr>
          <a:lstStyle/>
          <a:p>
            <a:pPr>
              <a:lnSpc>
                <a:spcPct val="120000"/>
              </a:lnSpc>
            </a:pPr>
            <a:r>
              <a:rPr lang="en-US" altLang="zh-CN" sz="2200" dirty="0">
                <a:cs typeface="Times New Roman" panose="02020603050405020304" pitchFamily="18" charset="0"/>
              </a:rPr>
              <a:t>1. Understand that a close relationship takes time to develop, and be patient. </a:t>
            </a:r>
          </a:p>
          <a:p>
            <a:pPr>
              <a:lnSpc>
                <a:spcPct val="120000"/>
              </a:lnSpc>
            </a:pPr>
            <a:r>
              <a:rPr lang="en-US" altLang="zh-CN" sz="2200" dirty="0">
                <a:cs typeface="Times New Roman" panose="02020603050405020304" pitchFamily="18" charset="0"/>
              </a:rPr>
              <a:t>2. In high school your best friends have been your friends for a really long time. </a:t>
            </a:r>
          </a:p>
          <a:p>
            <a:pPr>
              <a:lnSpc>
                <a:spcPct val="120000"/>
              </a:lnSpc>
            </a:pPr>
            <a:r>
              <a:rPr lang="en-US" altLang="zh-CN" sz="2200" dirty="0">
                <a:cs typeface="Times New Roman" panose="02020603050405020304" pitchFamily="18" charset="0"/>
              </a:rPr>
              <a:t>3. Sadly, ties with old friends weaken due to distance. There is a need to forge new relationships. </a:t>
            </a:r>
          </a:p>
          <a:p>
            <a:pPr marL="265430" indent="-265430">
              <a:lnSpc>
                <a:spcPct val="120000"/>
              </a:lnSpc>
            </a:pPr>
            <a:r>
              <a:rPr lang="en-US" altLang="zh-CN" sz="2200" dirty="0">
                <a:cs typeface="Times New Roman" panose="02020603050405020304" pitchFamily="18" charset="0"/>
              </a:rPr>
              <a:t>4. When you enter college, you are uprooted from the familiar environment of your home and thrust into a completely new place, you will most probably turn to your friends for comfort. </a:t>
            </a:r>
          </a:p>
          <a:p>
            <a:pPr>
              <a:lnSpc>
                <a:spcPct val="120000"/>
              </a:lnSpc>
            </a:pPr>
            <a:r>
              <a:rPr lang="en-US" altLang="zh-CN" sz="2200" dirty="0">
                <a:cs typeface="Times New Roman" panose="02020603050405020304" pitchFamily="18" charset="0"/>
              </a:rPr>
              <a:t>5. Consider your social life as a big game of trial and error, and put yourself out there. </a:t>
            </a:r>
          </a:p>
          <a:p>
            <a:pPr>
              <a:lnSpc>
                <a:spcPct val="120000"/>
              </a:lnSpc>
            </a:pPr>
            <a:r>
              <a:rPr lang="en-US" altLang="zh-CN" sz="2200" dirty="0">
                <a:cs typeface="Times New Roman" panose="02020603050405020304" pitchFamily="18" charset="0"/>
              </a:rPr>
              <a:t>6. However, it is unrealistic to expect you will meet your new best friends instantly. </a:t>
            </a:r>
            <a:endParaRPr lang="zh-CN" altLang="en-US" sz="2200" dirty="0"/>
          </a:p>
        </p:txBody>
      </p:sp>
      <p:sp>
        <p:nvSpPr>
          <p:cNvPr id="2" name="矩形: 圆角 1"/>
          <p:cNvSpPr/>
          <p:nvPr/>
        </p:nvSpPr>
        <p:spPr>
          <a:xfrm>
            <a:off x="159576" y="2060645"/>
            <a:ext cx="2244409" cy="614926"/>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407" y="2152665"/>
            <a:ext cx="1994749" cy="430887"/>
          </a:xfrm>
          <a:prstGeom prst="rect">
            <a:avLst/>
          </a:prstGeom>
          <a:noFill/>
        </p:spPr>
        <p:txBody>
          <a:bodyPr wrap="square" rtlCol="0">
            <a:spAutoFit/>
          </a:bodyPr>
          <a:lstStyle/>
          <a:p>
            <a:pPr algn="ctr"/>
            <a:r>
              <a:rPr lang="en-US" altLang="zh-CN" sz="2200" b="1" dirty="0">
                <a:solidFill>
                  <a:schemeClr val="bg1"/>
                </a:solidFill>
              </a:rPr>
              <a:t>Making Friends</a:t>
            </a:r>
            <a:endParaRPr lang="zh-CN" altLang="en-US" sz="2200" b="1" dirty="0">
              <a:solidFill>
                <a:schemeClr val="bg1"/>
              </a:solidFill>
            </a:endParaRPr>
          </a:p>
        </p:txBody>
      </p:sp>
      <p:grpSp>
        <p:nvGrpSpPr>
          <p:cNvPr id="9" name="组合 8"/>
          <p:cNvGrpSpPr/>
          <p:nvPr/>
        </p:nvGrpSpPr>
        <p:grpSpPr>
          <a:xfrm>
            <a:off x="1024447" y="5564348"/>
            <a:ext cx="7193197" cy="441093"/>
            <a:chOff x="1176847" y="5615148"/>
            <a:chExt cx="7193197" cy="441093"/>
          </a:xfrm>
        </p:grpSpPr>
        <p:sp>
          <p:nvSpPr>
            <p:cNvPr id="4" name="文本框 3"/>
            <p:cNvSpPr txBox="1"/>
            <p:nvPr/>
          </p:nvSpPr>
          <p:spPr>
            <a:xfrm>
              <a:off x="1176847" y="5625354"/>
              <a:ext cx="7193197" cy="430887"/>
            </a:xfrm>
            <a:prstGeom prst="rect">
              <a:avLst/>
            </a:prstGeom>
            <a:solidFill>
              <a:srgbClr val="F19B48">
                <a:alpha val="80000"/>
              </a:srgbClr>
            </a:solidFill>
          </p:spPr>
          <p:txBody>
            <a:bodyPr wrap="square" rtlCol="0">
              <a:spAutoFit/>
            </a:bodyPr>
            <a:lstStyle/>
            <a:p>
              <a:r>
                <a:rPr lang="en-US" altLang="zh-CN" sz="2200" dirty="0"/>
                <a:t>The logical order of the paragraph is: 2, 4, ___, ___, ___, ___ </a:t>
              </a:r>
              <a:endParaRPr lang="zh-CN" altLang="en-US" sz="2200" dirty="0"/>
            </a:p>
          </p:txBody>
        </p:sp>
        <p:sp>
          <p:nvSpPr>
            <p:cNvPr id="32" name="文本框 31"/>
            <p:cNvSpPr txBox="1"/>
            <p:nvPr/>
          </p:nvSpPr>
          <p:spPr>
            <a:xfrm>
              <a:off x="6618002" y="5615148"/>
              <a:ext cx="297025"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srgbClr val="DD5C60"/>
                  </a:solidFill>
                  <a:effectLst/>
                  <a:uLnTx/>
                  <a:uFillTx/>
                  <a:ea typeface="宋体" panose="02010600030101010101" pitchFamily="2" charset="-122"/>
                  <a:cs typeface="Arial" panose="020B0604020202020204" pitchFamily="34" charset="0"/>
                </a:rPr>
                <a:t>6</a:t>
              </a:r>
              <a:endParaRPr kumimoji="0" lang="zh-CN" altLang="en-US" sz="2200" b="1" i="0" u="none" strike="noStrike" kern="1200" cap="none" spc="0" normalizeH="0" baseline="0" noProof="0" dirty="0">
                <a:ln>
                  <a:noFill/>
                </a:ln>
                <a:solidFill>
                  <a:srgbClr val="DD5C60"/>
                </a:solidFill>
                <a:effectLst/>
                <a:uLnTx/>
                <a:uFillTx/>
                <a:ea typeface="宋体" panose="02010600030101010101" pitchFamily="2" charset="-122"/>
                <a:cs typeface="Arial" panose="020B0604020202020204" pitchFamily="34" charset="0"/>
              </a:endParaRPr>
            </a:p>
          </p:txBody>
        </p:sp>
        <p:sp>
          <p:nvSpPr>
            <p:cNvPr id="33" name="文本框 32"/>
            <p:cNvSpPr txBox="1"/>
            <p:nvPr/>
          </p:nvSpPr>
          <p:spPr>
            <a:xfrm>
              <a:off x="7208839" y="5615148"/>
              <a:ext cx="297025"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srgbClr val="DD5C60"/>
                  </a:solidFill>
                  <a:effectLst/>
                  <a:uLnTx/>
                  <a:uFillTx/>
                  <a:ea typeface="宋体" panose="02010600030101010101" pitchFamily="2" charset="-122"/>
                  <a:cs typeface="Arial" panose="020B0604020202020204" pitchFamily="34" charset="0"/>
                </a:rPr>
                <a:t>1</a:t>
              </a:r>
              <a:endParaRPr kumimoji="0" lang="zh-CN" altLang="en-US" sz="2200" b="1" i="0" u="none" strike="noStrike" kern="1200" cap="none" spc="0" normalizeH="0" baseline="0" noProof="0" dirty="0">
                <a:ln>
                  <a:noFill/>
                </a:ln>
                <a:solidFill>
                  <a:srgbClr val="DD5C60"/>
                </a:solidFill>
                <a:effectLst/>
                <a:uLnTx/>
                <a:uFillTx/>
                <a:ea typeface="宋体" panose="02010600030101010101" pitchFamily="2" charset="-122"/>
                <a:cs typeface="Arial" panose="020B0604020202020204" pitchFamily="34" charset="0"/>
              </a:endParaRPr>
            </a:p>
          </p:txBody>
        </p:sp>
        <p:sp>
          <p:nvSpPr>
            <p:cNvPr id="34" name="文本框 33"/>
            <p:cNvSpPr txBox="1"/>
            <p:nvPr/>
          </p:nvSpPr>
          <p:spPr>
            <a:xfrm>
              <a:off x="6056247" y="5615148"/>
              <a:ext cx="297025"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srgbClr val="DD5C60"/>
                  </a:solidFill>
                  <a:effectLst/>
                  <a:uLnTx/>
                  <a:uFillTx/>
                  <a:ea typeface="宋体" panose="02010600030101010101" pitchFamily="2" charset="-122"/>
                  <a:cs typeface="Arial" panose="020B0604020202020204" pitchFamily="34" charset="0"/>
                </a:rPr>
                <a:t>3</a:t>
              </a:r>
              <a:endParaRPr kumimoji="0" lang="zh-CN" altLang="en-US" sz="2200" b="1" i="0" u="none" strike="noStrike" kern="1200" cap="none" spc="0" normalizeH="0" baseline="0" noProof="0" dirty="0">
                <a:ln>
                  <a:noFill/>
                </a:ln>
                <a:solidFill>
                  <a:srgbClr val="DD5C60"/>
                </a:solidFill>
                <a:effectLst/>
                <a:uLnTx/>
                <a:uFillTx/>
                <a:ea typeface="宋体" panose="02010600030101010101" pitchFamily="2" charset="-122"/>
                <a:cs typeface="Arial" panose="020B0604020202020204" pitchFamily="34" charset="0"/>
              </a:endParaRPr>
            </a:p>
          </p:txBody>
        </p:sp>
        <p:sp>
          <p:nvSpPr>
            <p:cNvPr id="35" name="文本框 34"/>
            <p:cNvSpPr txBox="1"/>
            <p:nvPr/>
          </p:nvSpPr>
          <p:spPr>
            <a:xfrm>
              <a:off x="7787337" y="5615148"/>
              <a:ext cx="314522" cy="430887"/>
            </a:xfrm>
            <a:prstGeom prst="rect">
              <a:avLst/>
            </a:prstGeom>
            <a:noFill/>
          </p:spPr>
          <p:txBody>
            <a:bodyPr wrap="square" rtlCol="0">
              <a:spAutoFit/>
            </a:bodyPr>
            <a:lstStyle/>
            <a:p>
              <a:r>
                <a:rPr lang="en-US" altLang="zh-CN" sz="2200" b="1" dirty="0">
                  <a:solidFill>
                    <a:srgbClr val="DD5C60"/>
                  </a:solidFill>
                  <a:cs typeface="Arial" panose="020B0604020202020204" pitchFamily="34" charset="0"/>
                </a:rPr>
                <a:t>5</a:t>
              </a:r>
              <a:endParaRPr lang="zh-CN" altLang="en-US" sz="2200" b="1" dirty="0">
                <a:solidFill>
                  <a:srgbClr val="DD5C60"/>
                </a:solidFill>
                <a:cs typeface="Arial" panose="020B0604020202020204" pitchFamily="34" charset="0"/>
              </a:endParaRPr>
            </a:p>
          </p:txBody>
        </p:sp>
      </p:grpSp>
      <p:grpSp>
        <p:nvGrpSpPr>
          <p:cNvPr id="44" name="组合 43"/>
          <p:cNvGrpSpPr/>
          <p:nvPr/>
        </p:nvGrpSpPr>
        <p:grpSpPr>
          <a:xfrm>
            <a:off x="9447833" y="944881"/>
            <a:ext cx="799525" cy="586284"/>
            <a:chOff x="6218013" y="812542"/>
            <a:chExt cx="799525" cy="586284"/>
          </a:xfrm>
        </p:grpSpPr>
        <p:sp>
          <p:nvSpPr>
            <p:cNvPr id="45" name="椭圆 44"/>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6" name="图片 4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7" name="文本框 46">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1.13</a:t>
              </a:r>
              <a:endParaRPr lang="zh-CN" altLang="en-US" sz="1200" b="1" dirty="0">
                <a:solidFill>
                  <a:schemeClr val="bg1"/>
                </a:solidFill>
              </a:endParaRPr>
            </a:p>
          </p:txBody>
        </p:sp>
      </p:grpSp>
      <p:grpSp>
        <p:nvGrpSpPr>
          <p:cNvPr id="48" name="组合 47"/>
          <p:cNvGrpSpPr/>
          <p:nvPr/>
        </p:nvGrpSpPr>
        <p:grpSpPr>
          <a:xfrm>
            <a:off x="8726208" y="960803"/>
            <a:ext cx="799525" cy="586284"/>
            <a:chOff x="6218013" y="812542"/>
            <a:chExt cx="799525" cy="586284"/>
          </a:xfrm>
        </p:grpSpPr>
        <p:sp>
          <p:nvSpPr>
            <p:cNvPr id="49" name="椭圆 4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1.12</a:t>
              </a:r>
              <a:endParaRPr lang="zh-CN" altLang="en-US" sz="1200" b="1" dirty="0">
                <a:solidFill>
                  <a:schemeClr val="bg1"/>
                </a:solidFill>
              </a:endParaRPr>
            </a:p>
          </p:txBody>
        </p:sp>
      </p:grpSp>
      <p:grpSp>
        <p:nvGrpSpPr>
          <p:cNvPr id="52" name="组合 51"/>
          <p:cNvGrpSpPr/>
          <p:nvPr/>
        </p:nvGrpSpPr>
        <p:grpSpPr>
          <a:xfrm>
            <a:off x="10193171" y="963891"/>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1.14</a:t>
              </a:r>
              <a:endParaRPr lang="zh-CN" altLang="en-US" sz="1200" b="1" dirty="0">
                <a:solidFill>
                  <a:schemeClr val="bg1"/>
                </a:solidFill>
              </a:endParaRPr>
            </a:p>
          </p:txBody>
        </p:sp>
      </p:grpSp>
      <p:grpSp>
        <p:nvGrpSpPr>
          <p:cNvPr id="56" name="组合 55"/>
          <p:cNvGrpSpPr/>
          <p:nvPr/>
        </p:nvGrpSpPr>
        <p:grpSpPr>
          <a:xfrm>
            <a:off x="10914796" y="959004"/>
            <a:ext cx="799525" cy="586284"/>
            <a:chOff x="6218013" y="812542"/>
            <a:chExt cx="799525" cy="586284"/>
          </a:xfrm>
        </p:grpSpPr>
        <p:sp>
          <p:nvSpPr>
            <p:cNvPr id="57" name="椭圆 5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8" name="图片 5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9" name="文本框 58">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1.15</a:t>
              </a:r>
              <a:endParaRPr lang="zh-CN" altLang="en-US" sz="1200" b="1" dirty="0">
                <a:solidFill>
                  <a:schemeClr val="bg1"/>
                </a:solidFill>
              </a:endParaRPr>
            </a:p>
          </p:txBody>
        </p:sp>
      </p:grpSp>
      <p:grpSp>
        <p:nvGrpSpPr>
          <p:cNvPr id="60" name="组合 59"/>
          <p:cNvGrpSpPr/>
          <p:nvPr/>
        </p:nvGrpSpPr>
        <p:grpSpPr>
          <a:xfrm>
            <a:off x="7998343" y="944881"/>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1.11</a:t>
              </a:r>
              <a:endParaRPr lang="zh-CN" altLang="en-US" sz="1200" b="1" dirty="0">
                <a:solidFill>
                  <a:schemeClr val="bg1"/>
                </a:solidFill>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31"/>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1.14</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25" name="文本框 24"/>
          <p:cNvSpPr txBox="1"/>
          <p:nvPr/>
        </p:nvSpPr>
        <p:spPr>
          <a:xfrm>
            <a:off x="919321" y="2061802"/>
            <a:ext cx="107950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might have experienced different challenges than the six covered by the passage. In the following narrative, a freshman, not used to the food of the school canteen, shares his experience. Fill in the blanks with the appropriate form of the verbs provided in the brackets. </a:t>
            </a:r>
          </a:p>
        </p:txBody>
      </p:sp>
      <p:sp>
        <p:nvSpPr>
          <p:cNvPr id="26" name="矩形 25"/>
          <p:cNvSpPr/>
          <p:nvPr/>
        </p:nvSpPr>
        <p:spPr>
          <a:xfrm>
            <a:off x="974740" y="3203242"/>
            <a:ext cx="11514344" cy="33166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168708" y="3204531"/>
            <a:ext cx="10886470" cy="3315395"/>
          </a:xfrm>
          <a:prstGeom prst="rect">
            <a:avLst/>
          </a:prstGeom>
          <a:noFill/>
        </p:spPr>
        <p:txBody>
          <a:bodyPr wrap="square" rtlCol="0">
            <a:spAutoFit/>
          </a:bodyPr>
          <a:lstStyle/>
          <a:p>
            <a:pPr>
              <a:lnSpc>
                <a:spcPct val="120000"/>
              </a:lnSpc>
            </a:pPr>
            <a:r>
              <a:rPr lang="en-US" altLang="zh-CN" sz="2200" dirty="0"/>
              <a:t>I had been doing fine and enjoyed my new FREEDOM, until the canteen food caused the trouble. I 1.______ (buy) pork for my meal one day and 2.____ (be) surprised by the sweet taste of it. The next day I 3._______ (change) to beef. It 4._____ (taste) anything but normal and less spicy than I 5. ___________  (expect). The third day, I  6.____ (try) a dish with “spicy” in its name, but it only 7. ________ (confirm) my guess that people in different places </a:t>
            </a:r>
          </a:p>
          <a:p>
            <a:pPr>
              <a:lnSpc>
                <a:spcPct val="120000"/>
              </a:lnSpc>
            </a:pPr>
            <a:r>
              <a:rPr lang="en-US" altLang="zh-CN" sz="2200" dirty="0"/>
              <a:t>8. _____</a:t>
            </a:r>
            <a:r>
              <a:rPr lang="zh-CN" altLang="en-US" sz="2200" dirty="0"/>
              <a:t> </a:t>
            </a:r>
            <a:r>
              <a:rPr lang="en-US" altLang="zh-CN" sz="2200" dirty="0"/>
              <a:t>(define) the word “spicy” differently. When I video 9. ______ (chat) with my mum days later and 10. _____(hear) her 11. ______ (say), “I 12. _________</a:t>
            </a:r>
            <a:r>
              <a:rPr lang="zh-CN" altLang="en-US" sz="2200" dirty="0"/>
              <a:t> </a:t>
            </a:r>
            <a:r>
              <a:rPr lang="en-US" altLang="zh-CN" sz="2200" dirty="0"/>
              <a:t>(cook) the spicy chicken. You can’t try it for me now,” tears welled up in my eyes and I knew I was missing home. </a:t>
            </a:r>
            <a:endParaRPr lang="zh-CN" altLang="en-US" sz="2200" dirty="0"/>
          </a:p>
        </p:txBody>
      </p:sp>
      <p:sp>
        <p:nvSpPr>
          <p:cNvPr id="30" name="文本框 29"/>
          <p:cNvSpPr txBox="1"/>
          <p:nvPr/>
        </p:nvSpPr>
        <p:spPr>
          <a:xfrm>
            <a:off x="2446227" y="3613077"/>
            <a:ext cx="1184838" cy="430887"/>
          </a:xfrm>
          <a:prstGeom prst="rect">
            <a:avLst/>
          </a:prstGeom>
          <a:noFill/>
        </p:spPr>
        <p:txBody>
          <a:bodyPr wrap="square" rtlCol="0">
            <a:spAutoFit/>
          </a:bodyPr>
          <a:lstStyle/>
          <a:p>
            <a:r>
              <a:rPr kumimoji="0" lang="en-US" altLang="zh-CN" sz="2200"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 bought</a:t>
            </a:r>
            <a:endParaRPr lang="zh-CN" altLang="en-US" sz="2200" dirty="0">
              <a:solidFill>
                <a:srgbClr val="DD5C60"/>
              </a:solidFill>
            </a:endParaRPr>
          </a:p>
        </p:txBody>
      </p:sp>
      <p:sp>
        <p:nvSpPr>
          <p:cNvPr id="32" name="文本框 31"/>
          <p:cNvSpPr txBox="1"/>
          <p:nvPr/>
        </p:nvSpPr>
        <p:spPr>
          <a:xfrm>
            <a:off x="7758451" y="3645363"/>
            <a:ext cx="717698" cy="430887"/>
          </a:xfrm>
          <a:prstGeom prst="rect">
            <a:avLst/>
          </a:prstGeom>
          <a:noFill/>
        </p:spPr>
        <p:txBody>
          <a:bodyPr wrap="square" rtlCol="0">
            <a:spAutoFit/>
          </a:bodyPr>
          <a:lstStyle/>
          <a:p>
            <a:r>
              <a:rPr kumimoji="0" lang="en-US" altLang="zh-CN" sz="2200"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was</a:t>
            </a:r>
            <a:endParaRPr lang="zh-CN" altLang="en-US" sz="2200" dirty="0">
              <a:solidFill>
                <a:srgbClr val="DD5C60"/>
              </a:solidFill>
            </a:endParaRPr>
          </a:p>
        </p:txBody>
      </p:sp>
      <p:sp>
        <p:nvSpPr>
          <p:cNvPr id="33" name="文本框 32"/>
          <p:cNvSpPr txBox="1"/>
          <p:nvPr/>
        </p:nvSpPr>
        <p:spPr>
          <a:xfrm>
            <a:off x="4251995" y="4021509"/>
            <a:ext cx="1184838" cy="430887"/>
          </a:xfrm>
          <a:prstGeom prst="rect">
            <a:avLst/>
          </a:prstGeom>
          <a:noFill/>
        </p:spPr>
        <p:txBody>
          <a:bodyPr wrap="square" rtlCol="0">
            <a:spAutoFit/>
          </a:bodyPr>
          <a:lstStyle/>
          <a:p>
            <a:r>
              <a:rPr kumimoji="0" lang="en-US" altLang="zh-CN" sz="2200"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changed </a:t>
            </a:r>
            <a:endParaRPr lang="zh-CN" altLang="en-US" sz="2200" dirty="0">
              <a:solidFill>
                <a:srgbClr val="DD5C60"/>
              </a:solidFill>
            </a:endParaRPr>
          </a:p>
        </p:txBody>
      </p:sp>
      <p:sp>
        <p:nvSpPr>
          <p:cNvPr id="34" name="文本框 33"/>
          <p:cNvSpPr txBox="1"/>
          <p:nvPr/>
        </p:nvSpPr>
        <p:spPr>
          <a:xfrm>
            <a:off x="3764744" y="4422495"/>
            <a:ext cx="1713753" cy="430887"/>
          </a:xfrm>
          <a:prstGeom prst="rect">
            <a:avLst/>
          </a:prstGeom>
          <a:noFill/>
        </p:spPr>
        <p:txBody>
          <a:bodyPr wrap="square" rtlCol="0">
            <a:spAutoFit/>
          </a:bodyPr>
          <a:lstStyle/>
          <a:p>
            <a:r>
              <a:rPr kumimoji="0" lang="en-US" altLang="zh-CN" sz="2200"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had expected</a:t>
            </a:r>
            <a:endParaRPr lang="zh-CN" altLang="en-US" sz="2200" dirty="0">
              <a:solidFill>
                <a:srgbClr val="DD5C60"/>
              </a:solidFill>
            </a:endParaRPr>
          </a:p>
        </p:txBody>
      </p:sp>
      <p:sp>
        <p:nvSpPr>
          <p:cNvPr id="35" name="文本框 34"/>
          <p:cNvSpPr txBox="1"/>
          <p:nvPr/>
        </p:nvSpPr>
        <p:spPr>
          <a:xfrm>
            <a:off x="4011241" y="4868925"/>
            <a:ext cx="1481707" cy="430887"/>
          </a:xfrm>
          <a:prstGeom prst="rect">
            <a:avLst/>
          </a:prstGeom>
          <a:noFill/>
        </p:spPr>
        <p:txBody>
          <a:bodyPr wrap="square" rtlCol="0">
            <a:spAutoFit/>
          </a:bodyPr>
          <a:lstStyle/>
          <a:p>
            <a:r>
              <a:rPr kumimoji="0" lang="en-US" altLang="zh-CN" sz="2200"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confirmed</a:t>
            </a:r>
            <a:endParaRPr lang="zh-CN" altLang="en-US" sz="2200" dirty="0">
              <a:solidFill>
                <a:srgbClr val="DD5C60"/>
              </a:solidFill>
            </a:endParaRPr>
          </a:p>
        </p:txBody>
      </p:sp>
      <p:sp>
        <p:nvSpPr>
          <p:cNvPr id="36" name="文本框 35"/>
          <p:cNvSpPr txBox="1"/>
          <p:nvPr/>
        </p:nvSpPr>
        <p:spPr>
          <a:xfrm>
            <a:off x="1413988" y="5250950"/>
            <a:ext cx="1091263" cy="430887"/>
          </a:xfrm>
          <a:prstGeom prst="rect">
            <a:avLst/>
          </a:prstGeom>
          <a:noFill/>
        </p:spPr>
        <p:txBody>
          <a:bodyPr wrap="square" rtlCol="0">
            <a:spAutoFit/>
          </a:bodyPr>
          <a:lstStyle/>
          <a:p>
            <a:r>
              <a:rPr kumimoji="0" lang="en-US" altLang="zh-CN" sz="2200"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define</a:t>
            </a:r>
            <a:endParaRPr lang="zh-CN" altLang="en-US" sz="2200" dirty="0">
              <a:solidFill>
                <a:srgbClr val="DD5C60"/>
              </a:solidFill>
            </a:endParaRPr>
          </a:p>
        </p:txBody>
      </p:sp>
      <p:sp>
        <p:nvSpPr>
          <p:cNvPr id="37" name="文本框 36"/>
          <p:cNvSpPr txBox="1"/>
          <p:nvPr/>
        </p:nvSpPr>
        <p:spPr>
          <a:xfrm>
            <a:off x="8227258" y="5260889"/>
            <a:ext cx="1248292" cy="430887"/>
          </a:xfrm>
          <a:prstGeom prst="rect">
            <a:avLst/>
          </a:prstGeom>
          <a:noFill/>
        </p:spPr>
        <p:txBody>
          <a:bodyPr wrap="square" rtlCol="0">
            <a:spAutoFit/>
          </a:bodyPr>
          <a:lstStyle/>
          <a:p>
            <a:r>
              <a:rPr kumimoji="0" lang="en-US" altLang="zh-CN" sz="2200"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chatted</a:t>
            </a:r>
            <a:endParaRPr lang="zh-CN" altLang="en-US" sz="2200" dirty="0">
              <a:solidFill>
                <a:srgbClr val="DD5C60"/>
              </a:solidFill>
            </a:endParaRPr>
          </a:p>
        </p:txBody>
      </p:sp>
      <p:sp>
        <p:nvSpPr>
          <p:cNvPr id="38" name="文本框 37"/>
          <p:cNvSpPr txBox="1"/>
          <p:nvPr/>
        </p:nvSpPr>
        <p:spPr>
          <a:xfrm>
            <a:off x="3251269" y="5664058"/>
            <a:ext cx="925346" cy="430887"/>
          </a:xfrm>
          <a:prstGeom prst="rect">
            <a:avLst/>
          </a:prstGeom>
          <a:noFill/>
        </p:spPr>
        <p:txBody>
          <a:bodyPr wrap="square" rtlCol="0">
            <a:spAutoFit/>
          </a:bodyPr>
          <a:lstStyle/>
          <a:p>
            <a:r>
              <a:rPr kumimoji="0" lang="en-US" altLang="zh-CN" sz="2200"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heard</a:t>
            </a:r>
            <a:endParaRPr lang="zh-CN" altLang="en-US" sz="2200" dirty="0">
              <a:solidFill>
                <a:srgbClr val="DD5C60"/>
              </a:solidFill>
            </a:endParaRPr>
          </a:p>
        </p:txBody>
      </p:sp>
      <p:sp>
        <p:nvSpPr>
          <p:cNvPr id="39" name="文本框 38"/>
          <p:cNvSpPr txBox="1"/>
          <p:nvPr/>
        </p:nvSpPr>
        <p:spPr>
          <a:xfrm>
            <a:off x="5577529" y="5634425"/>
            <a:ext cx="1198654" cy="430887"/>
          </a:xfrm>
          <a:prstGeom prst="rect">
            <a:avLst/>
          </a:prstGeom>
          <a:noFill/>
        </p:spPr>
        <p:txBody>
          <a:bodyPr wrap="square" rtlCol="0">
            <a:spAutoFit/>
          </a:bodyPr>
          <a:lstStyle/>
          <a:p>
            <a:r>
              <a:rPr kumimoji="0" lang="en-US" altLang="zh-CN" sz="2200"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saying</a:t>
            </a:r>
            <a:endParaRPr lang="zh-CN" altLang="en-US" sz="2200" dirty="0">
              <a:solidFill>
                <a:srgbClr val="DD5C60"/>
              </a:solidFill>
            </a:endParaRPr>
          </a:p>
        </p:txBody>
      </p:sp>
      <p:sp>
        <p:nvSpPr>
          <p:cNvPr id="40" name="文本框 39"/>
          <p:cNvSpPr txBox="1"/>
          <p:nvPr/>
        </p:nvSpPr>
        <p:spPr>
          <a:xfrm>
            <a:off x="7745959" y="5634428"/>
            <a:ext cx="1557363" cy="430887"/>
          </a:xfrm>
          <a:prstGeom prst="rect">
            <a:avLst/>
          </a:prstGeom>
          <a:noFill/>
        </p:spPr>
        <p:txBody>
          <a:bodyPr wrap="square" rtlCol="0">
            <a:spAutoFit/>
          </a:bodyPr>
          <a:lstStyle/>
          <a:p>
            <a:r>
              <a:rPr kumimoji="0" lang="en-US" altLang="zh-CN" sz="2200"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am cooking</a:t>
            </a:r>
            <a:endParaRPr lang="zh-CN" altLang="en-US" sz="2200" dirty="0">
              <a:solidFill>
                <a:srgbClr val="DD5C60"/>
              </a:solidFill>
            </a:endParaRPr>
          </a:p>
        </p:txBody>
      </p:sp>
      <p:sp>
        <p:nvSpPr>
          <p:cNvPr id="41" name="文本框 40"/>
          <p:cNvSpPr txBox="1"/>
          <p:nvPr/>
        </p:nvSpPr>
        <p:spPr>
          <a:xfrm>
            <a:off x="7671747" y="4054270"/>
            <a:ext cx="1041991" cy="430887"/>
          </a:xfrm>
          <a:prstGeom prst="rect">
            <a:avLst/>
          </a:prstGeom>
          <a:noFill/>
        </p:spPr>
        <p:txBody>
          <a:bodyPr wrap="square" rtlCol="0">
            <a:spAutoFit/>
          </a:bodyPr>
          <a:lstStyle/>
          <a:p>
            <a:r>
              <a:rPr kumimoji="0" lang="en-US" altLang="zh-CN" sz="2200"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tasted</a:t>
            </a:r>
            <a:endParaRPr lang="zh-CN" altLang="en-US" sz="2200" dirty="0">
              <a:solidFill>
                <a:srgbClr val="DD5C60"/>
              </a:solidFill>
            </a:endParaRPr>
          </a:p>
        </p:txBody>
      </p:sp>
      <p:sp>
        <p:nvSpPr>
          <p:cNvPr id="42" name="文本框 41"/>
          <p:cNvSpPr txBox="1"/>
          <p:nvPr/>
        </p:nvSpPr>
        <p:spPr>
          <a:xfrm>
            <a:off x="8523775" y="4451781"/>
            <a:ext cx="809007" cy="430887"/>
          </a:xfrm>
          <a:prstGeom prst="rect">
            <a:avLst/>
          </a:prstGeom>
          <a:noFill/>
        </p:spPr>
        <p:txBody>
          <a:bodyPr wrap="square" rtlCol="0">
            <a:spAutoFit/>
          </a:bodyPr>
          <a:lstStyle/>
          <a:p>
            <a:r>
              <a:rPr kumimoji="0" lang="en-US" altLang="zh-CN" sz="2200"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tried</a:t>
            </a:r>
            <a:endParaRPr lang="zh-CN" altLang="en-US" sz="2200" dirty="0">
              <a:solidFill>
                <a:srgbClr val="DD5C60"/>
              </a:solidFill>
            </a:endParaRPr>
          </a:p>
        </p:txBody>
      </p:sp>
      <p:grpSp>
        <p:nvGrpSpPr>
          <p:cNvPr id="45" name="组合 44"/>
          <p:cNvGrpSpPr/>
          <p:nvPr/>
        </p:nvGrpSpPr>
        <p:grpSpPr>
          <a:xfrm>
            <a:off x="10188631" y="957634"/>
            <a:ext cx="799525" cy="586284"/>
            <a:chOff x="6218013" y="812542"/>
            <a:chExt cx="799525" cy="586284"/>
          </a:xfrm>
        </p:grpSpPr>
        <p:sp>
          <p:nvSpPr>
            <p:cNvPr id="62" name="椭圆 61"/>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3" name="图片 6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3" name="文本框 82">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1.14</a:t>
              </a:r>
              <a:endParaRPr lang="zh-CN" altLang="en-US" sz="1200" b="1" dirty="0">
                <a:solidFill>
                  <a:schemeClr val="bg1"/>
                </a:solidFill>
              </a:endParaRPr>
            </a:p>
          </p:txBody>
        </p:sp>
      </p:grpSp>
      <p:grpSp>
        <p:nvGrpSpPr>
          <p:cNvPr id="46" name="组合 45"/>
          <p:cNvGrpSpPr/>
          <p:nvPr/>
        </p:nvGrpSpPr>
        <p:grpSpPr>
          <a:xfrm>
            <a:off x="8726208" y="960803"/>
            <a:ext cx="799525" cy="586284"/>
            <a:chOff x="6218013" y="812542"/>
            <a:chExt cx="799525" cy="586284"/>
          </a:xfrm>
        </p:grpSpPr>
        <p:sp>
          <p:nvSpPr>
            <p:cNvPr id="59" name="椭圆 5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0" name="图片 5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1" name="文本框 60">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1.12</a:t>
              </a:r>
              <a:endParaRPr lang="zh-CN" altLang="en-US" sz="1200" b="1" dirty="0">
                <a:solidFill>
                  <a:schemeClr val="bg1"/>
                </a:solidFill>
              </a:endParaRPr>
            </a:p>
          </p:txBody>
        </p:sp>
      </p:grpSp>
      <p:grpSp>
        <p:nvGrpSpPr>
          <p:cNvPr id="47" name="组合 46"/>
          <p:cNvGrpSpPr/>
          <p:nvPr/>
        </p:nvGrpSpPr>
        <p:grpSpPr>
          <a:xfrm>
            <a:off x="9441286" y="960803"/>
            <a:ext cx="799525" cy="586284"/>
            <a:chOff x="6218013" y="812542"/>
            <a:chExt cx="799525" cy="586284"/>
          </a:xfrm>
        </p:grpSpPr>
        <p:sp>
          <p:nvSpPr>
            <p:cNvPr id="56" name="椭圆 5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7" name="图片 5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1.13</a:t>
              </a:r>
              <a:endParaRPr lang="zh-CN" altLang="en-US" sz="1200" b="1" dirty="0">
                <a:solidFill>
                  <a:schemeClr val="bg1"/>
                </a:solidFill>
              </a:endParaRPr>
            </a:p>
          </p:txBody>
        </p:sp>
      </p:grpSp>
      <p:grpSp>
        <p:nvGrpSpPr>
          <p:cNvPr id="49" name="组合 48"/>
          <p:cNvGrpSpPr/>
          <p:nvPr/>
        </p:nvGrpSpPr>
        <p:grpSpPr>
          <a:xfrm>
            <a:off x="10914796" y="959004"/>
            <a:ext cx="799525" cy="586284"/>
            <a:chOff x="6218013" y="812542"/>
            <a:chExt cx="799525" cy="586284"/>
          </a:xfrm>
        </p:grpSpPr>
        <p:sp>
          <p:nvSpPr>
            <p:cNvPr id="50" name="椭圆 4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1" name="图片 5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2" name="文本框 51">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1.15</a:t>
              </a:r>
              <a:endParaRPr lang="zh-CN" altLang="en-US" sz="1200" b="1" dirty="0">
                <a:solidFill>
                  <a:schemeClr val="bg1"/>
                </a:solidFill>
              </a:endParaRPr>
            </a:p>
          </p:txBody>
        </p:sp>
      </p:grpSp>
      <p:grpSp>
        <p:nvGrpSpPr>
          <p:cNvPr id="43" name="组合 42"/>
          <p:cNvGrpSpPr/>
          <p:nvPr/>
        </p:nvGrpSpPr>
        <p:grpSpPr>
          <a:xfrm>
            <a:off x="7998343" y="944881"/>
            <a:ext cx="799525" cy="586284"/>
            <a:chOff x="6218013" y="812542"/>
            <a:chExt cx="799525" cy="586284"/>
          </a:xfrm>
        </p:grpSpPr>
        <p:sp>
          <p:nvSpPr>
            <p:cNvPr id="64" name="椭圆 6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1.11</a:t>
              </a:r>
              <a:endParaRPr lang="zh-CN" altLang="en-US" sz="1200" b="1" dirty="0">
                <a:solidFill>
                  <a:schemeClr val="bg1"/>
                </a:solidFill>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childTnLst>
              </p:cTn>
              <p:nextCondLst>
                <p:cond evt="onClick" delay="0">
                  <p:tgtEl>
                    <p:spTgt spid="31"/>
                  </p:tgtEl>
                </p:cond>
              </p:nextCondLst>
            </p:seq>
          </p:childTnLst>
        </p:cTn>
      </p:par>
    </p:tnLst>
    <p:bldLst>
      <p:bldP spid="30" grpId="0"/>
      <p:bldP spid="32" grpId="0"/>
      <p:bldP spid="33" grpId="0"/>
      <p:bldP spid="34" grpId="0"/>
      <p:bldP spid="35" grpId="0"/>
      <p:bldP spid="36" grpId="0"/>
      <p:bldP spid="37" grpId="0"/>
      <p:bldP spid="38" grpId="0"/>
      <p:bldP spid="39" grpId="0"/>
      <p:bldP spid="40" grpId="0"/>
      <p:bldP spid="41"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0"/>
            <a:ext cx="1639985" cy="6858000"/>
          </a:xfrm>
          <a:prstGeom prst="rect">
            <a:avLst/>
          </a:prstGeom>
        </p:spPr>
      </p:pic>
      <p:sp>
        <p:nvSpPr>
          <p:cNvPr id="5" name="文本框 4"/>
          <p:cNvSpPr txBox="1"/>
          <p:nvPr/>
        </p:nvSpPr>
        <p:spPr>
          <a:xfrm>
            <a:off x="1790700" y="533400"/>
            <a:ext cx="10401300" cy="707886"/>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1 </a:t>
            </a:r>
            <a:r>
              <a:rPr lang="en-GB" altLang="zh-CN" sz="4000" b="1" dirty="0">
                <a:solidFill>
                  <a:schemeClr val="bg1"/>
                </a:solidFill>
                <a:latin typeface="Arial" panose="020B0604020202020204" pitchFamily="34" charset="0"/>
                <a:cs typeface="Arial" panose="020B0604020202020204" pitchFamily="34" charset="0"/>
              </a:rPr>
              <a:t>Challenges for College Freshmen</a:t>
            </a:r>
            <a:endParaRPr lang="zh-CN" altLang="en-US" sz="4000" dirty="0">
              <a:solidFill>
                <a:schemeClr val="bg1"/>
              </a:solidFill>
              <a:latin typeface="Arial" panose="020B0604020202020204" pitchFamily="34" charset="0"/>
              <a:cs typeface="Arial" panose="020B0604020202020204" pitchFamily="34" charset="0"/>
            </a:endParaRPr>
          </a:p>
        </p:txBody>
      </p:sp>
      <p:sp>
        <p:nvSpPr>
          <p:cNvPr id="6" name="文本框 5"/>
          <p:cNvSpPr txBox="1"/>
          <p:nvPr/>
        </p:nvSpPr>
        <p:spPr>
          <a:xfrm>
            <a:off x="1930400" y="1524000"/>
            <a:ext cx="10020300" cy="1384995"/>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ISSUE</a:t>
            </a:r>
          </a:p>
          <a:p>
            <a:pPr marL="285750" indent="-285750">
              <a:buFont typeface="Arial" panose="020B0604020202020204" pitchFamily="34" charset="0"/>
              <a:buChar char="•"/>
            </a:pPr>
            <a:r>
              <a:rPr lang="en-US" altLang="zh-CN" sz="2800" dirty="0">
                <a:solidFill>
                  <a:schemeClr val="bg1"/>
                </a:solidFill>
              </a:rPr>
              <a:t>What are some of the things you have been through? </a:t>
            </a:r>
          </a:p>
          <a:p>
            <a:pPr marL="285750" indent="-285750">
              <a:buFont typeface="Arial" panose="020B0604020202020204" pitchFamily="34" charset="0"/>
              <a:buChar char="•"/>
            </a:pPr>
            <a:r>
              <a:rPr lang="en-US" altLang="zh-CN" sz="2800" dirty="0">
                <a:solidFill>
                  <a:schemeClr val="bg1"/>
                </a:solidFill>
              </a:rPr>
              <a:t>What challenges do most college freshmen face?</a:t>
            </a:r>
            <a:endParaRPr lang="zh-CN" altLang="en-US" sz="2800" dirty="0">
              <a:solidFill>
                <a:schemeClr val="bg1"/>
              </a:solidFill>
            </a:endParaRPr>
          </a:p>
        </p:txBody>
      </p:sp>
      <p:sp>
        <p:nvSpPr>
          <p:cNvPr id="7" name="文本框 6"/>
          <p:cNvSpPr txBox="1"/>
          <p:nvPr/>
        </p:nvSpPr>
        <p:spPr>
          <a:xfrm>
            <a:off x="1930400" y="3285177"/>
            <a:ext cx="10020300" cy="1384995"/>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PROJECT</a:t>
            </a:r>
          </a:p>
          <a:p>
            <a:r>
              <a:rPr lang="en-US" altLang="zh-CN" sz="2800" dirty="0">
                <a:solidFill>
                  <a:schemeClr val="bg1"/>
                </a:solidFill>
              </a:rPr>
              <a:t>Create a comic strip depicting an unforgettable moment in the first few weeks in college</a:t>
            </a:r>
            <a:endParaRPr lang="en-US" altLang="zh-CN" sz="28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1.15</a:t>
            </a:r>
            <a:endParaRPr lang="zh-CN" altLang="en-US" sz="2600" b="1" dirty="0">
              <a:solidFill>
                <a:srgbClr val="DA5362"/>
              </a:solidFill>
            </a:endParaRPr>
          </a:p>
        </p:txBody>
      </p:sp>
      <p:sp>
        <p:nvSpPr>
          <p:cNvPr id="25" name="文本框 24"/>
          <p:cNvSpPr txBox="1"/>
          <p:nvPr/>
        </p:nvSpPr>
        <p:spPr>
          <a:xfrm>
            <a:off x="919321" y="2061802"/>
            <a:ext cx="10795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Write a paragraph in response to the challenge experienced by the student in Activity 1.14 or any other challenge(s) you or your friends have faced. Follow the prompts below:</a:t>
            </a:r>
          </a:p>
        </p:txBody>
      </p:sp>
      <p:pic>
        <p:nvPicPr>
          <p:cNvPr id="3" name="图片 2"/>
          <p:cNvPicPr>
            <a:picLocks noChangeAspect="1"/>
          </p:cNvPicPr>
          <p:nvPr/>
        </p:nvPicPr>
        <p:blipFill>
          <a:blip r:embed="rId3" cstate="print"/>
          <a:srcRect r="68019"/>
          <a:stretch>
            <a:fillRect/>
          </a:stretch>
        </p:blipFill>
        <p:spPr>
          <a:xfrm>
            <a:off x="919480" y="2958465"/>
            <a:ext cx="3169285" cy="3234055"/>
          </a:xfrm>
          <a:prstGeom prst="rect">
            <a:avLst/>
          </a:prstGeom>
        </p:spPr>
      </p:pic>
      <p:sp>
        <p:nvSpPr>
          <p:cNvPr id="2" name="文本框 1"/>
          <p:cNvSpPr txBox="1"/>
          <p:nvPr/>
        </p:nvSpPr>
        <p:spPr>
          <a:xfrm>
            <a:off x="4185920" y="2769870"/>
            <a:ext cx="7625080" cy="3815080"/>
          </a:xfrm>
          <a:prstGeom prst="rect">
            <a:avLst/>
          </a:prstGeom>
          <a:noFill/>
        </p:spPr>
        <p:txBody>
          <a:bodyPr wrap="square" rtlCol="0" anchor="t">
            <a:spAutoFit/>
          </a:bodyPr>
          <a:lstStyle/>
          <a:p>
            <a:r>
              <a:rPr lang="en-US" altLang="zh-CN" sz="2200" noProof="0" dirty="0">
                <a:ln>
                  <a:noFill/>
                </a:ln>
                <a:solidFill>
                  <a:srgbClr val="DD5C60"/>
                </a:solidFill>
                <a:effectLst/>
                <a:uLnTx/>
                <a:uFillTx/>
                <a:ea typeface="宋体" panose="02010600030101010101" pitchFamily="2" charset="-122"/>
                <a:cs typeface="Times New Roman" panose="02020603050405020304" pitchFamily="18" charset="0"/>
              </a:rPr>
              <a:t>Homesickness</a:t>
            </a:r>
          </a:p>
          <a:p>
            <a:r>
              <a:rPr lang="en-US" altLang="zh-CN" sz="2200" noProof="0" dirty="0">
                <a:ln>
                  <a:noFill/>
                </a:ln>
                <a:solidFill>
                  <a:srgbClr val="DD5C60"/>
                </a:solidFill>
                <a:effectLst/>
                <a:uLnTx/>
                <a:uFillTx/>
                <a:ea typeface="宋体" panose="02010600030101010101" pitchFamily="2" charset="-122"/>
                <a:cs typeface="Times New Roman" panose="02020603050405020304" pitchFamily="18" charset="0"/>
              </a:rPr>
              <a:t>You get so excited at the beginning of the semester that homesickness doesn’t even feel possible. But everyone will experience it at some point, when you can’t fall asleep at night, when you are not used to the food in school canteens, or when you don’t get along with your roommates. It could be the smell of home, your favorite dinner your mum used to make, or your friends and the fun things you used to do. Call your family and friends from time to time. Plan a trip back home or a visit to your friends during the next holiday break. Do things that will relax yourself. You’ll feel better gradually.</a:t>
            </a:r>
          </a:p>
        </p:txBody>
      </p:sp>
      <p:sp>
        <p:nvSpPr>
          <p:cNvPr id="4" name="圆角矩形 3"/>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5" name="组合 44"/>
          <p:cNvGrpSpPr/>
          <p:nvPr/>
        </p:nvGrpSpPr>
        <p:grpSpPr>
          <a:xfrm>
            <a:off x="10914796" y="946680"/>
            <a:ext cx="799525" cy="586284"/>
            <a:chOff x="6218013" y="812542"/>
            <a:chExt cx="799525" cy="586284"/>
          </a:xfrm>
        </p:grpSpPr>
        <p:sp>
          <p:nvSpPr>
            <p:cNvPr id="62" name="椭圆 61"/>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3" name="图片 6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1.15</a:t>
              </a:r>
              <a:endParaRPr lang="zh-CN" altLang="en-US" sz="1200" b="1" dirty="0">
                <a:solidFill>
                  <a:schemeClr val="bg1"/>
                </a:solidFill>
              </a:endParaRPr>
            </a:p>
          </p:txBody>
        </p:sp>
      </p:grpSp>
      <p:grpSp>
        <p:nvGrpSpPr>
          <p:cNvPr id="46" name="组合 45"/>
          <p:cNvGrpSpPr/>
          <p:nvPr/>
        </p:nvGrpSpPr>
        <p:grpSpPr>
          <a:xfrm>
            <a:off x="8726208" y="960803"/>
            <a:ext cx="799525" cy="586284"/>
            <a:chOff x="6218013" y="812542"/>
            <a:chExt cx="799525" cy="586284"/>
          </a:xfrm>
        </p:grpSpPr>
        <p:sp>
          <p:nvSpPr>
            <p:cNvPr id="59" name="椭圆 5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0" name="图片 59"/>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1" name="文本框 60">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1.12</a:t>
              </a:r>
              <a:endParaRPr lang="zh-CN" altLang="en-US" sz="1200" b="1" dirty="0">
                <a:solidFill>
                  <a:schemeClr val="bg1"/>
                </a:solidFill>
              </a:endParaRPr>
            </a:p>
          </p:txBody>
        </p:sp>
      </p:grpSp>
      <p:grpSp>
        <p:nvGrpSpPr>
          <p:cNvPr id="47" name="组合 46"/>
          <p:cNvGrpSpPr/>
          <p:nvPr/>
        </p:nvGrpSpPr>
        <p:grpSpPr>
          <a:xfrm>
            <a:off x="9441286" y="960803"/>
            <a:ext cx="799525" cy="586284"/>
            <a:chOff x="6218013" y="812542"/>
            <a:chExt cx="799525" cy="586284"/>
          </a:xfrm>
        </p:grpSpPr>
        <p:sp>
          <p:nvSpPr>
            <p:cNvPr id="56" name="椭圆 5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7" name="图片 5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1.13</a:t>
              </a:r>
              <a:endParaRPr lang="zh-CN" altLang="en-US" sz="1200" b="1" dirty="0">
                <a:solidFill>
                  <a:schemeClr val="bg1"/>
                </a:solidFill>
              </a:endParaRPr>
            </a:p>
          </p:txBody>
        </p:sp>
      </p:grpSp>
      <p:grpSp>
        <p:nvGrpSpPr>
          <p:cNvPr id="48" name="组合 47"/>
          <p:cNvGrpSpPr/>
          <p:nvPr/>
        </p:nvGrpSpPr>
        <p:grpSpPr>
          <a:xfrm>
            <a:off x="10193171" y="963891"/>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1.14</a:t>
              </a:r>
              <a:endParaRPr lang="zh-CN" altLang="en-US" sz="1200" b="1" dirty="0">
                <a:solidFill>
                  <a:schemeClr val="bg1"/>
                </a:solidFill>
              </a:endParaRPr>
            </a:p>
          </p:txBody>
        </p:sp>
      </p:grpSp>
      <p:grpSp>
        <p:nvGrpSpPr>
          <p:cNvPr id="28" name="组合 27"/>
          <p:cNvGrpSpPr/>
          <p:nvPr/>
        </p:nvGrpSpPr>
        <p:grpSpPr>
          <a:xfrm>
            <a:off x="7998343" y="944881"/>
            <a:ext cx="799525" cy="586284"/>
            <a:chOff x="6218013" y="812542"/>
            <a:chExt cx="799525" cy="586284"/>
          </a:xfrm>
        </p:grpSpPr>
        <p:sp>
          <p:nvSpPr>
            <p:cNvPr id="30" name="椭圆 2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1" name="图片 30"/>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2" name="文本框 31">
              <a:hlinkClick r:id="rId9"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1.11</a:t>
              </a:r>
              <a:endParaRPr lang="zh-CN" altLang="en-US" sz="1200" b="1" dirty="0">
                <a:solidFill>
                  <a:schemeClr val="bg1"/>
                </a:solidFill>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nextCondLst>
                <p:cond evt="onClick" delay="0">
                  <p:tgtEl>
                    <p:spTgt spid="4"/>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8800" y="2134842"/>
            <a:ext cx="11415600" cy="2721964"/>
          </a:xfrm>
          <a:prstGeom prst="rect">
            <a:avLst/>
          </a:prstGeom>
          <a:noFill/>
        </p:spPr>
        <p:txBody>
          <a:bodyPr wrap="square" rtlCol="0">
            <a:spAutoFit/>
          </a:bodyPr>
          <a:lstStyle/>
          <a:p>
            <a:pPr algn="just">
              <a:lnSpc>
                <a:spcPct val="120000"/>
              </a:lnSpc>
            </a:pPr>
            <a:r>
              <a:rPr lang="en-US" altLang="zh-CN" sz="2400" b="1" dirty="0"/>
              <a:t>When we describe a personal experience or tell a story, we shape a narrative. A narrative is a way of presenting connected events in order. Narrative writing typically contains dialogue. Dialogue adds depth, tension and character development to a narrative. As dialogue is spoken, you will find it has many features that are different from written language. Let’s learn about the features of spoken language and how it differs from written language.</a:t>
            </a:r>
            <a:endParaRPr lang="zh-CN" altLang="en-US"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34787"/>
            <a:ext cx="10613204" cy="4431983"/>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Differences between spoken and written languages</a:t>
            </a:r>
          </a:p>
          <a:p>
            <a:pPr indent="263525">
              <a:lnSpc>
                <a:spcPct val="120000"/>
              </a:lnSpc>
            </a:pPr>
            <a:r>
              <a:rPr lang="en-US" altLang="zh-CN" sz="2200" dirty="0"/>
              <a:t>    Spoken language differs from written language in many ways. Here are just some of the differences:</a:t>
            </a:r>
          </a:p>
          <a:p>
            <a:pPr marL="538480" indent="-274955">
              <a:lnSpc>
                <a:spcPct val="120000"/>
              </a:lnSpc>
              <a:buFont typeface="Arial" panose="020B0604020202020204" pitchFamily="34" charset="0"/>
              <a:buChar char="•"/>
            </a:pPr>
            <a:r>
              <a:rPr lang="en-US" altLang="zh-CN" sz="2200" dirty="0"/>
              <a:t>Written texts cannot usually be changed once they have been printed / written out, whereas speakers can correct themselves and change their utterances as they go along.</a:t>
            </a:r>
          </a:p>
          <a:p>
            <a:pPr marL="538480" indent="-274955">
              <a:lnSpc>
                <a:spcPct val="120000"/>
              </a:lnSpc>
              <a:buFont typeface="Arial" panose="020B0604020202020204" pitchFamily="34" charset="0"/>
              <a:buChar char="•"/>
            </a:pPr>
            <a:r>
              <a:rPr lang="en-US" altLang="zh-CN" sz="2200" dirty="0"/>
              <a:t>Writers receive no immediate feedback from their readers. Therefore they cannot rely on context to clarify things. They need to explain things clearly and unambiguously. On the other hand, speech is usually a dynamic interaction between two or more people. Context and shared knowledge play a major role, so it is possible to leave much unsaid or indirectly implied.</a:t>
            </a:r>
            <a:endParaRPr lang="zh-CN" altLang="en-US" sz="2200" dirty="0"/>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SPEAKING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Features of Spoken Language</a:t>
            </a:r>
            <a:endParaRPr lang="zh-CN" altLang="en-US" sz="2400" b="1" dirty="0">
              <a:solidFill>
                <a:srgbClr val="DD5C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37080"/>
            <a:ext cx="10613204" cy="4466479"/>
          </a:xfrm>
          <a:prstGeom prst="rect">
            <a:avLst/>
          </a:prstGeom>
          <a:solidFill>
            <a:schemeClr val="bg1">
              <a:lumMod val="95000"/>
            </a:schemeClr>
          </a:solidFill>
        </p:spPr>
        <p:txBody>
          <a:bodyPr wrap="square" rtlCol="0">
            <a:spAutoFit/>
          </a:bodyPr>
          <a:lstStyle/>
          <a:p>
            <a:endParaRPr lang="en-US" altLang="zh-CN" sz="2200" dirty="0"/>
          </a:p>
          <a:p>
            <a:pPr marL="538480" indent="-274955">
              <a:lnSpc>
                <a:spcPct val="120000"/>
              </a:lnSpc>
              <a:buFont typeface="Arial" panose="020B0604020202020204" pitchFamily="34" charset="0"/>
              <a:buChar char="•"/>
            </a:pPr>
            <a:r>
              <a:rPr lang="en-US" altLang="zh-CN" sz="2200" dirty="0"/>
              <a:t>Written language tends to be more complex than speech, with longer sentences and many subordinate clauses. Spoken language tends to be full of repetitions, incomplete sentences, corrections and interruptions. </a:t>
            </a:r>
          </a:p>
          <a:p>
            <a:pPr marL="538480" indent="-274955">
              <a:lnSpc>
                <a:spcPct val="120000"/>
              </a:lnSpc>
              <a:buFont typeface="Arial" panose="020B0604020202020204" pitchFamily="34" charset="0"/>
              <a:buChar char="•"/>
            </a:pPr>
            <a:r>
              <a:rPr lang="en-US" altLang="zh-CN" sz="2200" dirty="0"/>
              <a:t>Writers make use of punctuation, headings, layout, colors and other graphical effects in their written texts. Such things are not available in speech. Speech uses timing, tone, volume, and timbre to add emotional context.</a:t>
            </a:r>
          </a:p>
          <a:p>
            <a:pPr>
              <a:lnSpc>
                <a:spcPct val="120000"/>
              </a:lnSpc>
            </a:pPr>
            <a:r>
              <a:rPr lang="en-US" altLang="zh-CN" sz="2200" b="1" dirty="0">
                <a:solidFill>
                  <a:srgbClr val="DD5C60"/>
                </a:solidFill>
              </a:rPr>
              <a:t>Words / Expressions used typically in everyday speech</a:t>
            </a:r>
          </a:p>
          <a:p>
            <a:pPr>
              <a:lnSpc>
                <a:spcPct val="120000"/>
              </a:lnSpc>
            </a:pPr>
            <a:r>
              <a:rPr lang="en-US" altLang="zh-CN" sz="2200" dirty="0"/>
              <a:t>         When speaking, people tend to include contractions such as I’ll or don’t, which are not appropriate in formal written language. Some types of vocabulary are used only or mainly in speech, including slang expressions, colloquialism, and tags.</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SPEAKING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Features of Spoken Language</a:t>
            </a:r>
            <a:endParaRPr lang="zh-CN" altLang="en-US" sz="2400" b="1" dirty="0">
              <a:solidFill>
                <a:srgbClr val="DD5C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24042" y="1936209"/>
            <a:ext cx="10613204" cy="3315395"/>
          </a:xfrm>
          <a:prstGeom prst="rect">
            <a:avLst/>
          </a:prstGeom>
          <a:solidFill>
            <a:schemeClr val="bg1">
              <a:lumMod val="95000"/>
            </a:schemeClr>
          </a:solidFill>
        </p:spPr>
        <p:txBody>
          <a:bodyPr wrap="square" rtlCol="0">
            <a:spAutoFit/>
          </a:bodyPr>
          <a:lstStyle/>
          <a:p>
            <a:pPr indent="355600">
              <a:lnSpc>
                <a:spcPct val="120000"/>
              </a:lnSpc>
            </a:pPr>
            <a:endParaRPr lang="en-US" altLang="zh-CN" sz="2200" dirty="0"/>
          </a:p>
          <a:p>
            <a:pPr indent="355600">
              <a:lnSpc>
                <a:spcPct val="120000"/>
              </a:lnSpc>
            </a:pPr>
            <a:r>
              <a:rPr lang="en-US" altLang="zh-CN" sz="2200" dirty="0"/>
              <a:t>Here are some examples: </a:t>
            </a:r>
          </a:p>
          <a:p>
            <a:pPr marL="538480" indent="-182880">
              <a:lnSpc>
                <a:spcPct val="120000"/>
              </a:lnSpc>
              <a:buFont typeface="Arial" panose="020B0604020202020204" pitchFamily="34" charset="0"/>
              <a:buChar char="•"/>
            </a:pPr>
            <a:r>
              <a:rPr lang="en-US" altLang="zh-CN" sz="2200" dirty="0"/>
              <a:t>I’m </a:t>
            </a:r>
            <a:r>
              <a:rPr lang="en-US" altLang="zh-CN" sz="2200" dirty="0" err="1"/>
              <a:t>fixin</a:t>
            </a:r>
            <a:r>
              <a:rPr lang="en-US" altLang="zh-CN" sz="2200" dirty="0"/>
              <a:t>’ to go to the park. (preparing to)</a:t>
            </a:r>
          </a:p>
          <a:p>
            <a:pPr marL="538480" indent="-182880">
              <a:lnSpc>
                <a:spcPct val="120000"/>
              </a:lnSpc>
              <a:buFont typeface="Arial" panose="020B0604020202020204" pitchFamily="34" charset="0"/>
              <a:buChar char="•"/>
            </a:pPr>
            <a:r>
              <a:rPr lang="en-US" altLang="zh-CN" sz="2200" dirty="0" err="1"/>
              <a:t>Betcha</a:t>
            </a:r>
            <a:r>
              <a:rPr lang="en-US" altLang="zh-CN" sz="2200" dirty="0"/>
              <a:t> didn’t know: sharks attack submarines. (bet you)</a:t>
            </a:r>
          </a:p>
          <a:p>
            <a:pPr marL="538480" indent="-182880">
              <a:lnSpc>
                <a:spcPct val="120000"/>
              </a:lnSpc>
              <a:buFont typeface="Arial" panose="020B0604020202020204" pitchFamily="34" charset="0"/>
              <a:buChar char="•"/>
            </a:pPr>
            <a:r>
              <a:rPr lang="en-US" altLang="zh-CN" sz="2200" dirty="0"/>
              <a:t>Can you get some milk from the ice box? (refrigerator)</a:t>
            </a:r>
          </a:p>
          <a:p>
            <a:pPr marL="538480" indent="-182880">
              <a:lnSpc>
                <a:spcPct val="120000"/>
              </a:lnSpc>
              <a:buFont typeface="Arial" panose="020B0604020202020204" pitchFamily="34" charset="0"/>
              <a:buChar char="•"/>
            </a:pPr>
            <a:r>
              <a:rPr lang="en-US" altLang="zh-CN" sz="2200" dirty="0"/>
              <a:t>y’all (you all)</a:t>
            </a:r>
          </a:p>
          <a:p>
            <a:pPr marL="538480" indent="-182880">
              <a:lnSpc>
                <a:spcPct val="120000"/>
              </a:lnSpc>
              <a:buFont typeface="Arial" panose="020B0604020202020204" pitchFamily="34" charset="0"/>
              <a:buChar char="•"/>
            </a:pPr>
            <a:r>
              <a:rPr lang="en-US" altLang="zh-CN" sz="2200" dirty="0"/>
              <a:t>Hey, bro, what’s up? (a male friend)</a:t>
            </a:r>
          </a:p>
          <a:p>
            <a:pPr marL="538480" indent="-182880">
              <a:lnSpc>
                <a:spcPct val="120000"/>
              </a:lnSpc>
              <a:buFont typeface="Arial" panose="020B0604020202020204" pitchFamily="34" charset="0"/>
              <a:buChar char="•"/>
            </a:pPr>
            <a:r>
              <a:rPr lang="en-US" altLang="zh-CN" sz="2200" dirty="0"/>
              <a:t>Speaking in written language or writing in spoken language are both inappropriate.</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SPEAKING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Features of Spoken Language</a:t>
            </a:r>
            <a:endParaRPr lang="zh-CN" altLang="en-US" sz="2400" b="1" dirty="0">
              <a:solidFill>
                <a:srgbClr val="DD5C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20265"/>
            <a:ext cx="10613204" cy="3721660"/>
          </a:xfrm>
          <a:prstGeom prst="rect">
            <a:avLst/>
          </a:prstGeom>
          <a:solidFill>
            <a:schemeClr val="bg1">
              <a:lumMod val="95000"/>
            </a:schemeClr>
          </a:solidFill>
        </p:spPr>
        <p:txBody>
          <a:bodyPr wrap="square" rtlCol="0">
            <a:spAutoFit/>
          </a:bodyPr>
          <a:lstStyle/>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Incomplete sentences in conversations</a:t>
            </a:r>
          </a:p>
          <a:p>
            <a:pPr>
              <a:lnSpc>
                <a:spcPct val="120000"/>
              </a:lnSpc>
            </a:pPr>
            <a:r>
              <a:rPr lang="en-US" altLang="zh-CN" sz="2200" dirty="0"/>
              <a:t>         Consider the following dialogue between two students in a university library.</a:t>
            </a:r>
          </a:p>
          <a:p>
            <a:pPr>
              <a:lnSpc>
                <a:spcPct val="120000"/>
              </a:lnSpc>
            </a:pPr>
            <a:r>
              <a:rPr lang="en-US" altLang="zh-CN" sz="2200" dirty="0"/>
              <a:t>         A: You finished yet? </a:t>
            </a:r>
          </a:p>
          <a:p>
            <a:pPr>
              <a:lnSpc>
                <a:spcPct val="120000"/>
              </a:lnSpc>
            </a:pPr>
            <a:r>
              <a:rPr lang="en-US" altLang="zh-CN" sz="2200" dirty="0"/>
              <a:t>         B: Nearly. </a:t>
            </a:r>
          </a:p>
          <a:p>
            <a:pPr>
              <a:lnSpc>
                <a:spcPct val="120000"/>
              </a:lnSpc>
            </a:pPr>
            <a:r>
              <a:rPr lang="en-US" altLang="zh-CN" sz="2200" dirty="0"/>
              <a:t>         A: Want to go and grab a coffee? </a:t>
            </a:r>
          </a:p>
          <a:p>
            <a:pPr>
              <a:lnSpc>
                <a:spcPct val="120000"/>
              </a:lnSpc>
            </a:pPr>
            <a:r>
              <a:rPr lang="en-US" altLang="zh-CN" sz="2200" dirty="0"/>
              <a:t>         B: When I get to the end of this bit, maybe. </a:t>
            </a:r>
          </a:p>
          <a:p>
            <a:pPr>
              <a:lnSpc>
                <a:spcPct val="120000"/>
              </a:lnSpc>
            </a:pPr>
            <a:r>
              <a:rPr lang="en-US" altLang="zh-CN" sz="2200" dirty="0"/>
              <a:t>         A: Okay, fine. </a:t>
            </a:r>
          </a:p>
          <a:p>
            <a:pPr>
              <a:lnSpc>
                <a:spcPct val="120000"/>
              </a:lnSpc>
            </a:pPr>
            <a:r>
              <a:rPr lang="en-US" altLang="zh-CN" sz="2200" dirty="0"/>
              <a:t>         B: You go. I’ll be there in a bit.</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SPEAKING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Features of Spoken Language</a:t>
            </a:r>
            <a:endParaRPr lang="zh-CN" altLang="en-US" sz="2400" b="1" dirty="0">
              <a:solidFill>
                <a:srgbClr val="DD5C6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29895"/>
            <a:ext cx="10613204" cy="3315395"/>
          </a:xfrm>
          <a:prstGeom prst="rect">
            <a:avLst/>
          </a:prstGeom>
          <a:solidFill>
            <a:schemeClr val="bg1">
              <a:lumMod val="95000"/>
            </a:schemeClr>
          </a:solidFill>
        </p:spPr>
        <p:txBody>
          <a:bodyPr wrap="square" rtlCol="0">
            <a:spAutoFit/>
          </a:bodyPr>
          <a:lstStyle/>
          <a:p>
            <a:pPr>
              <a:lnSpc>
                <a:spcPct val="120000"/>
              </a:lnSpc>
            </a:pPr>
            <a:endParaRPr lang="en-US" altLang="zh-CN" sz="2200" b="1" dirty="0">
              <a:solidFill>
                <a:srgbClr val="DD5C60"/>
              </a:solidFill>
            </a:endParaRPr>
          </a:p>
          <a:p>
            <a:pPr>
              <a:lnSpc>
                <a:spcPct val="120000"/>
              </a:lnSpc>
            </a:pPr>
            <a:r>
              <a:rPr lang="en-US" altLang="zh-CN" sz="2200" dirty="0"/>
              <a:t>        Only the final line contains what we would conventionally recognize as a fully-formed sentence. Why is this “looser” approach to grammar acceptable in speech but not in writing? A lot comes down to shared understanding and context. When you’re talking to someone face-to-face, you rely a lot on the shared context and your shared understanding. There’s a lot that can remain unsaid and this is what some linguists term “</a:t>
            </a:r>
            <a:r>
              <a:rPr lang="en-US" altLang="zh-CN" sz="2200" b="1" dirty="0"/>
              <a:t>situational ellipsis</a:t>
            </a:r>
            <a:r>
              <a:rPr lang="en-US" altLang="zh-CN" sz="2200" dirty="0"/>
              <a:t>,” i.e., leaving out various grammatical words from sentences such as pronouns, articles, and prepositions.</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SPEAKING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Features of Spoken Language</a:t>
            </a:r>
            <a:endParaRPr lang="zh-CN" altLang="en-US" sz="2400" b="1" dirty="0">
              <a:solidFill>
                <a:srgbClr val="DD5C6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200400"/>
            <a:ext cx="12192000" cy="16586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1</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1034444" cy="904863"/>
          </a:xfrm>
          <a:prstGeom prst="rect">
            <a:avLst/>
          </a:prstGeom>
          <a:noFill/>
        </p:spPr>
        <p:txBody>
          <a:bodyPr wrap="square" rtlCol="0">
            <a:spAutoFit/>
          </a:bodyPr>
          <a:lstStyle/>
          <a:p>
            <a:pPr>
              <a:lnSpc>
                <a:spcPct val="120000"/>
              </a:lnSpc>
            </a:pPr>
            <a:r>
              <a:rPr lang="en-US" altLang="zh-CN" sz="2200" b="1" u="sng" dirty="0">
                <a:solidFill>
                  <a:srgbClr val="DD5C60"/>
                </a:solidFill>
                <a:cs typeface="Times New Roman" panose="02020603050405020304" pitchFamily="18" charset="0"/>
              </a:rPr>
              <a:t>Being known as “the girl with no friends”</a:t>
            </a:r>
            <a:r>
              <a:rPr lang="en-US" altLang="zh-CN" sz="2200" b="1" dirty="0">
                <a:solidFill>
                  <a:srgbClr val="DD5C60"/>
                </a:solidFill>
                <a:cs typeface="Times New Roman" panose="02020603050405020304" pitchFamily="18" charset="0"/>
              </a:rPr>
              <a:t> </a:t>
            </a:r>
            <a:r>
              <a:rPr lang="en-US" altLang="zh-CN" sz="2200" b="1" dirty="0">
                <a:solidFill>
                  <a:prstClr val="black"/>
                </a:solidFill>
                <a:cs typeface="Times New Roman" panose="02020603050405020304" pitchFamily="18" charset="0"/>
              </a:rPr>
              <a:t>wasn’t my favorite part about </a:t>
            </a:r>
            <a:r>
              <a:rPr lang="en-US" altLang="zh-CN" sz="2200" b="1" u="sng" dirty="0">
                <a:solidFill>
                  <a:srgbClr val="DD5C60"/>
                </a:solidFill>
                <a:cs typeface="Times New Roman" panose="02020603050405020304" pitchFamily="18" charset="0"/>
              </a:rPr>
              <a:t>having made a video that went viral</a:t>
            </a:r>
            <a:r>
              <a:rPr lang="en-US" altLang="zh-CN" sz="2200" b="1" dirty="0">
                <a:solidFill>
                  <a:srgbClr val="DD5C60"/>
                </a:solidFill>
                <a:cs typeface="Times New Roman" panose="02020603050405020304" pitchFamily="18" charset="0"/>
              </a:rPr>
              <a:t> </a:t>
            </a:r>
            <a:r>
              <a:rPr lang="en-US" altLang="zh-CN" sz="2200" b="1" dirty="0">
                <a:solidFill>
                  <a:prstClr val="black"/>
                </a:solidFill>
                <a:cs typeface="Times New Roman" panose="02020603050405020304" pitchFamily="18" charset="0"/>
              </a:rPr>
              <a:t>— but you take what you can get. </a:t>
            </a:r>
            <a:r>
              <a:rPr lang="en-US" altLang="zh-CN" sz="2200" dirty="0">
                <a:solidFill>
                  <a:prstClr val="black"/>
                </a:solidFill>
                <a:cs typeface="Times New Roman" panose="02020603050405020304" pitchFamily="18" charset="0"/>
              </a:rPr>
              <a:t>(Lines 1-2, para. 1) </a:t>
            </a:r>
          </a:p>
        </p:txBody>
      </p:sp>
      <p:sp>
        <p:nvSpPr>
          <p:cNvPr id="32" name="圆角矩形 31"/>
          <p:cNvSpPr/>
          <p:nvPr/>
        </p:nvSpPr>
        <p:spPr>
          <a:xfrm>
            <a:off x="1041992" y="297608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6" name="文本框 5"/>
          <p:cNvSpPr txBox="1"/>
          <p:nvPr/>
        </p:nvSpPr>
        <p:spPr>
          <a:xfrm>
            <a:off x="956928" y="3373546"/>
            <a:ext cx="10823943" cy="1311128"/>
          </a:xfrm>
          <a:prstGeom prst="rect">
            <a:avLst/>
          </a:prstGeom>
          <a:noFill/>
        </p:spPr>
        <p:txBody>
          <a:bodyPr wrap="square" rtlCol="0">
            <a:spAutoFit/>
          </a:bodyPr>
          <a:lstStyle/>
          <a:p>
            <a:pPr>
              <a:lnSpc>
                <a:spcPct val="120000"/>
              </a:lnSpc>
            </a:pPr>
            <a:r>
              <a:rPr lang="en-US" altLang="zh-CN" sz="2200" dirty="0">
                <a:solidFill>
                  <a:prstClr val="black"/>
                </a:solidFill>
                <a:ea typeface="黑体" panose="02010609060101010101" pitchFamily="49" charset="-122"/>
                <a:cs typeface="Times New Roman" panose="02020603050405020304" pitchFamily="18" charset="0"/>
              </a:rPr>
              <a:t>Being known as “the girl with no friends” </a:t>
            </a:r>
            <a:r>
              <a:rPr lang="zh-CN" altLang="en-US" sz="2200" dirty="0">
                <a:solidFill>
                  <a:prstClr val="black"/>
                </a:solidFill>
                <a:ea typeface="黑体" panose="02010609060101010101" pitchFamily="49" charset="-122"/>
                <a:cs typeface="Times New Roman" panose="02020603050405020304" pitchFamily="18" charset="0"/>
              </a:rPr>
              <a:t>是动名词短语（</a:t>
            </a:r>
            <a:r>
              <a:rPr lang="en-US" altLang="zh-CN" sz="2200" dirty="0">
                <a:solidFill>
                  <a:prstClr val="black"/>
                </a:solidFill>
                <a:ea typeface="黑体" panose="02010609060101010101" pitchFamily="49" charset="-122"/>
                <a:cs typeface="Times New Roman" panose="02020603050405020304" pitchFamily="18" charset="0"/>
              </a:rPr>
              <a:t>gerund phrase</a:t>
            </a:r>
            <a:r>
              <a:rPr lang="zh-CN" altLang="en-US" sz="2200" dirty="0">
                <a:solidFill>
                  <a:prstClr val="black"/>
                </a:solidFill>
                <a:ea typeface="黑体" panose="02010609060101010101" pitchFamily="49" charset="-122"/>
                <a:cs typeface="Times New Roman" panose="02020603050405020304" pitchFamily="18" charset="0"/>
              </a:rPr>
              <a:t>）做句子主语；</a:t>
            </a:r>
          </a:p>
          <a:p>
            <a:pPr>
              <a:lnSpc>
                <a:spcPct val="120000"/>
              </a:lnSpc>
            </a:pPr>
            <a:r>
              <a:rPr lang="en-US" altLang="zh-CN" sz="2200" dirty="0">
                <a:solidFill>
                  <a:prstClr val="black"/>
                </a:solidFill>
                <a:ea typeface="黑体" panose="02010609060101010101" pitchFamily="49" charset="-122"/>
                <a:cs typeface="Times New Roman" panose="02020603050405020304" pitchFamily="18" charset="0"/>
              </a:rPr>
              <a:t>having made a video that went viral </a:t>
            </a:r>
            <a:r>
              <a:rPr lang="zh-CN" altLang="en-US" sz="2200" dirty="0">
                <a:solidFill>
                  <a:prstClr val="black"/>
                </a:solidFill>
                <a:ea typeface="黑体" panose="02010609060101010101" pitchFamily="49" charset="-122"/>
                <a:cs typeface="Times New Roman" panose="02020603050405020304" pitchFamily="18" charset="0"/>
              </a:rPr>
              <a:t>是动名词短语做介词宾语，短语中还包含了一个修饰</a:t>
            </a:r>
          </a:p>
          <a:p>
            <a:pPr>
              <a:lnSpc>
                <a:spcPct val="120000"/>
              </a:lnSpc>
            </a:pPr>
            <a:r>
              <a:rPr lang="en-US" altLang="zh-CN" sz="2200" dirty="0">
                <a:solidFill>
                  <a:prstClr val="black"/>
                </a:solidFill>
                <a:ea typeface="黑体" panose="02010609060101010101" pitchFamily="49" charset="-122"/>
                <a:cs typeface="Times New Roman" panose="02020603050405020304" pitchFamily="18" charset="0"/>
              </a:rPr>
              <a:t>video </a:t>
            </a:r>
            <a:r>
              <a:rPr lang="zh-CN" altLang="en-US" sz="2200" dirty="0">
                <a:solidFill>
                  <a:prstClr val="black"/>
                </a:solidFill>
                <a:ea typeface="黑体" panose="02010609060101010101" pitchFamily="49" charset="-122"/>
                <a:cs typeface="Times New Roman" panose="02020603050405020304" pitchFamily="18" charset="0"/>
              </a:rPr>
              <a:t>的定语从句（</a:t>
            </a:r>
            <a:r>
              <a:rPr lang="en-US" altLang="zh-CN" sz="2200" dirty="0">
                <a:solidFill>
                  <a:prstClr val="black"/>
                </a:solidFill>
                <a:ea typeface="黑体" panose="02010609060101010101" pitchFamily="49" charset="-122"/>
                <a:cs typeface="Times New Roman" panose="02020603050405020304" pitchFamily="18" charset="0"/>
              </a:rPr>
              <a:t>that went viral</a:t>
            </a:r>
            <a:r>
              <a:rPr lang="zh-CN" altLang="en-US" sz="2200" dirty="0">
                <a:solidFill>
                  <a:prstClr val="black"/>
                </a:solidFill>
                <a:ea typeface="黑体" panose="02010609060101010101" pitchFamily="49" charset="-122"/>
                <a:cs typeface="Times New Roman" panose="02020603050405020304" pitchFamily="18" charset="0"/>
              </a:rPr>
              <a:t>）。</a:t>
            </a:r>
            <a:endParaRPr lang="zh-CN" altLang="en-US" sz="2200" dirty="0">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738687"/>
            <a:ext cx="12192000" cy="20859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2</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0758377" cy="250286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About a year ago, as a college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freshman</a:t>
            </a:r>
            <a:r>
              <a:rPr kumimoji="0" lang="en-US" altLang="zh-CN" sz="2200" b="1" i="0" u="none" strike="noStrike" kern="1200" cap="none" spc="0" normalizeH="0" baseline="0" noProof="0" dirty="0">
                <a:ln>
                  <a:noFill/>
                </a:ln>
                <a:solidFill>
                  <a:srgbClr val="C00000"/>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Cornell, I was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assigned</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short video project for my </a:t>
            </a:r>
            <a:r>
              <a:rPr kumimoji="0" lang="en-US" altLang="zh-CN" sz="2200" b="1"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Intro to Digital Media</a:t>
            </a:r>
            <a:r>
              <a:rPr kumimoji="0" lang="en-US" altLang="zh-CN" sz="2200" b="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course.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1-2, para. 2) </a:t>
            </a:r>
          </a:p>
          <a:p>
            <a:pPr>
              <a:lnSpc>
                <a:spcPct val="120000"/>
              </a:lnSpc>
            </a:pPr>
            <a:r>
              <a:rPr lang="en-US" altLang="zh-CN" sz="2200" b="1" dirty="0">
                <a:ea typeface="黑体" panose="02010609060101010101" pitchFamily="49" charset="-122"/>
                <a:cs typeface="Times New Roman" panose="02020603050405020304" pitchFamily="18" charset="0"/>
              </a:rPr>
              <a:t>assign</a:t>
            </a:r>
            <a:r>
              <a:rPr lang="en-US" altLang="zh-CN" sz="2200" dirty="0">
                <a:ea typeface="黑体" panose="02010609060101010101" pitchFamily="49" charset="-122"/>
                <a:cs typeface="Times New Roman" panose="02020603050405020304" pitchFamily="18" charset="0"/>
              </a:rPr>
              <a:t> </a:t>
            </a:r>
            <a:r>
              <a:rPr lang="en-US" altLang="zh-CN" sz="2200" i="1" dirty="0">
                <a:ea typeface="黑体" panose="02010609060101010101" pitchFamily="49" charset="-122"/>
                <a:cs typeface="Times New Roman" panose="02020603050405020304" pitchFamily="18" charset="0"/>
              </a:rPr>
              <a:t>v.  </a:t>
            </a:r>
            <a:r>
              <a:rPr lang="en-US" altLang="zh-CN" sz="2200" dirty="0">
                <a:ea typeface="黑体" panose="02010609060101010101" pitchFamily="49" charset="-122"/>
                <a:cs typeface="Times New Roman" panose="02020603050405020304" pitchFamily="18" charset="0"/>
              </a:rPr>
              <a:t>to give sb some work or responsibility </a:t>
            </a:r>
            <a:r>
              <a:rPr lang="zh-CN" altLang="en-US" sz="2200" dirty="0">
                <a:ea typeface="黑体" panose="02010609060101010101" pitchFamily="49" charset="-122"/>
                <a:cs typeface="Times New Roman" panose="02020603050405020304" pitchFamily="18" charset="0"/>
              </a:rPr>
              <a:t>分派，布置（工作、任务等）</a:t>
            </a:r>
          </a:p>
          <a:p>
            <a:pPr marL="538480" indent="-538480">
              <a:lnSpc>
                <a:spcPct val="120000"/>
              </a:lnSpc>
            </a:pPr>
            <a:r>
              <a:rPr lang="en-US" altLang="zh-CN" sz="2200" i="1" dirty="0">
                <a:ea typeface="黑体" panose="02010609060101010101" pitchFamily="49" charset="-122"/>
                <a:cs typeface="Times New Roman" panose="02020603050405020304" pitchFamily="18" charset="0"/>
              </a:rPr>
              <a:t>e.g. </a:t>
            </a:r>
            <a:r>
              <a:rPr lang="en-US" altLang="zh-CN" sz="2200" dirty="0">
                <a:ea typeface="黑体" panose="02010609060101010101" pitchFamily="49" charset="-122"/>
                <a:cs typeface="Times New Roman" panose="02020603050405020304" pitchFamily="18" charset="0"/>
              </a:rPr>
              <a:t>The teacher </a:t>
            </a:r>
            <a:r>
              <a:rPr lang="en-US" altLang="zh-CN" sz="2200" b="1" i="1" dirty="0">
                <a:ea typeface="黑体" panose="02010609060101010101" pitchFamily="49" charset="-122"/>
                <a:cs typeface="Times New Roman" panose="02020603050405020304" pitchFamily="18" charset="0"/>
              </a:rPr>
              <a:t>assigned</a:t>
            </a:r>
            <a:r>
              <a:rPr lang="en-US" altLang="zh-CN" sz="2200" dirty="0">
                <a:ea typeface="黑体" panose="02010609060101010101" pitchFamily="49" charset="-122"/>
                <a:cs typeface="Times New Roman" panose="02020603050405020304" pitchFamily="18" charset="0"/>
              </a:rPr>
              <a:t> a different task to each of the children. / The teacher </a:t>
            </a:r>
            <a:r>
              <a:rPr lang="en-US" altLang="zh-CN" sz="2200" b="1" i="1" dirty="0">
                <a:ea typeface="黑体" panose="02010609060101010101" pitchFamily="49" charset="-122"/>
                <a:cs typeface="Times New Roman" panose="02020603050405020304" pitchFamily="18" charset="0"/>
              </a:rPr>
              <a:t>assigned </a:t>
            </a:r>
            <a:r>
              <a:rPr lang="en-US" altLang="zh-CN" sz="2200" dirty="0">
                <a:ea typeface="黑体" panose="02010609060101010101" pitchFamily="49" charset="-122"/>
                <a:cs typeface="Times New Roman" panose="02020603050405020304" pitchFamily="18" charset="0"/>
              </a:rPr>
              <a:t>each of the children a different task. </a:t>
            </a:r>
            <a:r>
              <a:rPr lang="zh-CN" altLang="en-US" sz="2200" dirty="0">
                <a:solidFill>
                  <a:prstClr val="black"/>
                </a:solidFill>
                <a:ea typeface="黑体" panose="02010609060101010101" pitchFamily="49" charset="-122"/>
                <a:cs typeface="Times New Roman" panose="02020603050405020304" pitchFamily="18" charset="0"/>
              </a:rPr>
              <a:t>老师给每个孩子布置了不同的作业。</a:t>
            </a:r>
          </a:p>
          <a:p>
            <a:pPr marR="0" lvl="0" algn="just" defTabSz="914400" rtl="0" eaLnBrk="1" fontAlgn="auto" latinLnBrk="0" hangingPunct="1">
              <a:lnSpc>
                <a:spcPct val="1200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p:txBody>
      </p:sp>
      <p:sp>
        <p:nvSpPr>
          <p:cNvPr id="4" name="文本框 3"/>
          <p:cNvSpPr txBox="1"/>
          <p:nvPr/>
        </p:nvSpPr>
        <p:spPr>
          <a:xfrm>
            <a:off x="956928" y="3940708"/>
            <a:ext cx="10823943" cy="1684885"/>
          </a:xfrm>
          <a:prstGeom prst="rect">
            <a:avLst/>
          </a:prstGeom>
          <a:noFill/>
        </p:spPr>
        <p:txBody>
          <a:bodyPr wrap="square" rtlCol="0">
            <a:spAutoFit/>
          </a:bodyPr>
          <a:lstStyle/>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大学一至四年级的学生分别称作：</a:t>
            </a:r>
            <a:r>
              <a:rPr lang="en-US" altLang="zh-CN" sz="2200" dirty="0">
                <a:ea typeface="黑体" panose="02010609060101010101" pitchFamily="49" charset="-122"/>
                <a:cs typeface="Times New Roman" panose="02020603050405020304" pitchFamily="18" charset="0"/>
              </a:rPr>
              <a:t>freshman, sophomore, junior, </a:t>
            </a:r>
            <a:r>
              <a:rPr lang="zh-CN" altLang="en-US" sz="2200" dirty="0">
                <a:ea typeface="黑体" panose="02010609060101010101" pitchFamily="49" charset="-122"/>
                <a:cs typeface="Times New Roman" panose="02020603050405020304" pitchFamily="18" charset="0"/>
              </a:rPr>
              <a:t>以及</a:t>
            </a:r>
            <a:r>
              <a:rPr lang="en-US" altLang="zh-CN" sz="2200" dirty="0">
                <a:ea typeface="黑体" panose="02010609060101010101" pitchFamily="49" charset="-122"/>
                <a:cs typeface="Times New Roman" panose="02020603050405020304" pitchFamily="18" charset="0"/>
              </a:rPr>
              <a:t>senior</a:t>
            </a:r>
            <a:r>
              <a:rPr lang="zh-CN" altLang="en-US" sz="2200" dirty="0">
                <a:ea typeface="黑体" panose="02010609060101010101" pitchFamily="49" charset="-122"/>
                <a:cs typeface="Times New Roman" panose="02020603050405020304" pitchFamily="18" charset="0"/>
              </a:rPr>
              <a:t>。</a:t>
            </a:r>
            <a:endParaRPr lang="en-US" altLang="zh-CN" sz="2200" dirty="0">
              <a:ea typeface="黑体" panose="02010609060101010101" pitchFamily="49" charset="-122"/>
              <a:cs typeface="Times New Roman" panose="02020603050405020304" pitchFamily="18" charset="0"/>
            </a:endParaRPr>
          </a:p>
          <a:p>
            <a:pPr>
              <a:lnSpc>
                <a:spcPct val="120000"/>
              </a:lnSpc>
            </a:pPr>
            <a:endParaRPr lang="en-US" altLang="zh-CN" sz="2200" dirty="0">
              <a:ea typeface="黑体" panose="02010609060101010101" pitchFamily="49" charset="-122"/>
              <a:cs typeface="Times New Roman" panose="02020603050405020304" pitchFamily="18" charset="0"/>
            </a:endParaRPr>
          </a:p>
          <a:p>
            <a:pPr>
              <a:lnSpc>
                <a:spcPct val="120000"/>
              </a:lnSpc>
            </a:pPr>
            <a:r>
              <a:rPr lang="zh-CN" altLang="en-US" sz="2200" dirty="0">
                <a:effectLst/>
                <a:ea typeface="黑体" panose="02010609060101010101" pitchFamily="49" charset="-122"/>
                <a:cs typeface="Times New Roman" panose="02020603050405020304" pitchFamily="18" charset="0"/>
              </a:rPr>
              <a:t>动词 </a:t>
            </a:r>
            <a:r>
              <a:rPr lang="en-US" altLang="zh-CN" sz="2200" dirty="0">
                <a:effectLst/>
                <a:ea typeface="黑体" panose="02010609060101010101" pitchFamily="49" charset="-122"/>
                <a:cs typeface="Times New Roman" panose="02020603050405020304" pitchFamily="18" charset="0"/>
              </a:rPr>
              <a:t>assign </a:t>
            </a:r>
            <a:r>
              <a:rPr lang="zh-CN" altLang="en-US" sz="2200" dirty="0">
                <a:effectLst/>
                <a:ea typeface="黑体" panose="02010609060101010101" pitchFamily="49" charset="-122"/>
                <a:cs typeface="Times New Roman" panose="02020603050405020304" pitchFamily="18" charset="0"/>
              </a:rPr>
              <a:t>作“分派、布置”讲的时候跟双宾语 </a:t>
            </a:r>
            <a:r>
              <a:rPr lang="en-US" altLang="zh-CN" sz="2200" dirty="0">
                <a:effectLst/>
                <a:ea typeface="黑体" panose="02010609060101010101" pitchFamily="49" charset="-122"/>
                <a:cs typeface="Times New Roman" panose="02020603050405020304" pitchFamily="18" charset="0"/>
              </a:rPr>
              <a:t>1) assign sb </a:t>
            </a:r>
            <a:r>
              <a:rPr lang="en-US" altLang="zh-CN" sz="2200" dirty="0" err="1">
                <a:effectLst/>
                <a:ea typeface="黑体" panose="02010609060101010101" pitchFamily="49" charset="-122"/>
                <a:cs typeface="Times New Roman" panose="02020603050405020304" pitchFamily="18" charset="0"/>
              </a:rPr>
              <a:t>sth</a:t>
            </a:r>
            <a:r>
              <a:rPr lang="zh-CN" altLang="en-US" sz="2200" dirty="0">
                <a:effectLst/>
                <a:ea typeface="黑体" panose="02010609060101010101" pitchFamily="49" charset="-122"/>
                <a:cs typeface="Times New Roman" panose="02020603050405020304" pitchFamily="18" charset="0"/>
              </a:rPr>
              <a:t>，</a:t>
            </a:r>
            <a:r>
              <a:rPr lang="en-US" altLang="zh-CN" sz="2200" dirty="0">
                <a:effectLst/>
                <a:ea typeface="黑体" panose="02010609060101010101" pitchFamily="49" charset="-122"/>
                <a:cs typeface="Times New Roman" panose="02020603050405020304" pitchFamily="18" charset="0"/>
              </a:rPr>
              <a:t>2) assign </a:t>
            </a:r>
            <a:r>
              <a:rPr lang="en-US" altLang="zh-CN" sz="2200" dirty="0" err="1">
                <a:effectLst/>
                <a:ea typeface="黑体" panose="02010609060101010101" pitchFamily="49" charset="-122"/>
                <a:cs typeface="Times New Roman" panose="02020603050405020304" pitchFamily="18" charset="0"/>
              </a:rPr>
              <a:t>sth</a:t>
            </a:r>
            <a:r>
              <a:rPr lang="en-US" altLang="zh-CN" sz="2200" dirty="0">
                <a:effectLst/>
                <a:ea typeface="黑体" panose="02010609060101010101" pitchFamily="49" charset="-122"/>
                <a:cs typeface="Times New Roman" panose="02020603050405020304" pitchFamily="18" charset="0"/>
              </a:rPr>
              <a:t> to sb</a:t>
            </a:r>
            <a:r>
              <a:rPr lang="zh-CN" altLang="en-US" sz="2200" dirty="0">
                <a:effectLst/>
                <a:ea typeface="黑体" panose="02010609060101010101" pitchFamily="49" charset="-122"/>
                <a:cs typeface="Times New Roman" panose="02020603050405020304" pitchFamily="18" charset="0"/>
              </a:rPr>
              <a:t>，被</a:t>
            </a:r>
          </a:p>
          <a:p>
            <a:pPr>
              <a:lnSpc>
                <a:spcPct val="120000"/>
              </a:lnSpc>
            </a:pPr>
            <a:r>
              <a:rPr lang="zh-CN" altLang="en-US" sz="2200" dirty="0">
                <a:effectLst/>
                <a:ea typeface="黑体" panose="02010609060101010101" pitchFamily="49" charset="-122"/>
                <a:cs typeface="Times New Roman" panose="02020603050405020304" pitchFamily="18" charset="0"/>
              </a:rPr>
              <a:t>动结构为 </a:t>
            </a:r>
            <a:r>
              <a:rPr lang="en-US" altLang="zh-CN" sz="2200" dirty="0">
                <a:effectLst/>
                <a:ea typeface="黑体" panose="02010609060101010101" pitchFamily="49" charset="-122"/>
                <a:cs typeface="Times New Roman" panose="02020603050405020304" pitchFamily="18" charset="0"/>
              </a:rPr>
              <a:t>sb be assigned </a:t>
            </a:r>
            <a:r>
              <a:rPr lang="en-US" altLang="zh-CN" sz="2200" dirty="0" err="1">
                <a:effectLst/>
                <a:ea typeface="黑体" panose="02010609060101010101" pitchFamily="49" charset="-122"/>
                <a:cs typeface="Times New Roman" panose="02020603050405020304" pitchFamily="18" charset="0"/>
              </a:rPr>
              <a:t>sth</a:t>
            </a:r>
            <a:r>
              <a:rPr lang="en-US" altLang="zh-CN" sz="2200" dirty="0">
                <a:effectLst/>
                <a:ea typeface="黑体" panose="02010609060101010101" pitchFamily="49" charset="-122"/>
                <a:cs typeface="Times New Roman" panose="02020603050405020304" pitchFamily="18" charset="0"/>
              </a:rPr>
              <a:t> </a:t>
            </a:r>
            <a:r>
              <a:rPr lang="zh-CN" altLang="en-US" sz="2200" dirty="0">
                <a:effectLst/>
                <a:ea typeface="黑体" panose="02010609060101010101" pitchFamily="49" charset="-122"/>
                <a:cs typeface="Times New Roman" panose="02020603050405020304" pitchFamily="18" charset="0"/>
              </a:rPr>
              <a:t>和 </a:t>
            </a:r>
            <a:r>
              <a:rPr lang="en-US" altLang="zh-CN" sz="2200" dirty="0" err="1">
                <a:effectLst/>
                <a:ea typeface="黑体" panose="02010609060101010101" pitchFamily="49" charset="-122"/>
                <a:cs typeface="Times New Roman" panose="02020603050405020304" pitchFamily="18" charset="0"/>
              </a:rPr>
              <a:t>sth</a:t>
            </a:r>
            <a:r>
              <a:rPr lang="en-US" altLang="zh-CN" sz="2200" dirty="0">
                <a:effectLst/>
                <a:ea typeface="黑体" panose="02010609060101010101" pitchFamily="49" charset="-122"/>
                <a:cs typeface="Times New Roman" panose="02020603050405020304" pitchFamily="18" charset="0"/>
              </a:rPr>
              <a:t> be assigned to sb</a:t>
            </a:r>
            <a:r>
              <a:rPr lang="zh-CN" altLang="en-US" sz="2200" dirty="0">
                <a:effectLst/>
                <a:ea typeface="黑体" panose="02010609060101010101" pitchFamily="49" charset="-122"/>
                <a:cs typeface="Times New Roman" panose="02020603050405020304" pitchFamily="18" charset="0"/>
              </a:rPr>
              <a:t>。</a:t>
            </a:r>
            <a:endParaRPr lang="zh-CN" altLang="en-US" sz="2200" dirty="0">
              <a:ea typeface="黑体" panose="02010609060101010101" pitchFamily="49" charset="-122"/>
            </a:endParaRPr>
          </a:p>
        </p:txBody>
      </p:sp>
      <p:sp>
        <p:nvSpPr>
          <p:cNvPr id="32" name="圆角矩形 31"/>
          <p:cNvSpPr/>
          <p:nvPr/>
        </p:nvSpPr>
        <p:spPr>
          <a:xfrm>
            <a:off x="1041992" y="351437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10" name="文本框 9"/>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107107"/>
            <a:ext cx="12192000" cy="1598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2</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0758377" cy="290913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About a year ago, as a college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freshman</a:t>
            </a:r>
            <a:r>
              <a:rPr kumimoji="0" lang="en-US" altLang="zh-CN" sz="2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Cornell, I was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assigned</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short video project for my </a:t>
            </a:r>
            <a:r>
              <a:rPr kumimoji="0" lang="en-US" altLang="zh-CN" sz="2200" b="1"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Intro to Digital Media</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course.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1-2, para. 2) </a:t>
            </a:r>
          </a:p>
          <a:p>
            <a:pPr marL="1695450" indent="-1695450" algn="just">
              <a:lnSpc>
                <a:spcPct val="120000"/>
              </a:lnSpc>
            </a:pPr>
            <a:r>
              <a:rPr lang="en-US" altLang="zh-CN" sz="2200" b="1" kern="100" dirty="0">
                <a:solidFill>
                  <a:srgbClr val="0D0D0D"/>
                </a:solidFill>
                <a:effectLst/>
                <a:ea typeface="宋体" panose="02010600030101010101" pitchFamily="2" charset="-122"/>
                <a:cs typeface="Times New Roman" panose="02020603050405020304" pitchFamily="18" charset="0"/>
              </a:rPr>
              <a:t>assignment</a:t>
            </a:r>
            <a:r>
              <a:rPr lang="en-US" altLang="zh-CN" sz="2200" kern="100" dirty="0">
                <a:solidFill>
                  <a:srgbClr val="0D0D0D"/>
                </a:solidFill>
                <a:effectLst/>
                <a:ea typeface="宋体" panose="02010600030101010101" pitchFamily="2" charset="-122"/>
                <a:cs typeface="Times New Roman" panose="02020603050405020304" pitchFamily="18" charset="0"/>
              </a:rPr>
              <a:t> </a:t>
            </a:r>
            <a:r>
              <a:rPr lang="en-US" altLang="zh-CN" sz="2200" i="1" kern="100" dirty="0">
                <a:solidFill>
                  <a:srgbClr val="0D0D0D"/>
                </a:solidFill>
                <a:effectLst/>
                <a:ea typeface="宋体" panose="02010600030101010101" pitchFamily="2" charset="-122"/>
                <a:cs typeface="Times New Roman" panose="02020603050405020304" pitchFamily="18" charset="0"/>
              </a:rPr>
              <a:t>n.</a:t>
            </a:r>
            <a:r>
              <a:rPr lang="en-US" altLang="zh-CN" sz="2200" kern="100" dirty="0">
                <a:solidFill>
                  <a:srgbClr val="0D0D0D"/>
                </a:solidFill>
                <a:effectLst/>
                <a:ea typeface="宋体" panose="02010600030101010101" pitchFamily="2" charset="-122"/>
                <a:cs typeface="Times New Roman" panose="02020603050405020304" pitchFamily="18" charset="0"/>
              </a:rPr>
              <a:t> </a:t>
            </a:r>
            <a:r>
              <a:rPr lang="en-US" altLang="zh-CN" sz="2200" kern="100" dirty="0">
                <a:effectLst/>
                <a:ea typeface="宋体" panose="02010600030101010101" pitchFamily="2" charset="-122"/>
                <a:cs typeface="Times New Roman" panose="02020603050405020304" pitchFamily="18" charset="0"/>
              </a:rPr>
              <a:t>a task or piece of work that sb is given to do, usually as part of their job or studies </a:t>
            </a:r>
            <a:r>
              <a:rPr lang="zh-CN" altLang="zh-CN" sz="2200" kern="100" dirty="0">
                <a:effectLst/>
                <a:latin typeface="黑体" panose="02010609060101010101" pitchFamily="49" charset="-122"/>
                <a:ea typeface="黑体" panose="02010609060101010101" pitchFamily="49" charset="-122"/>
                <a:cs typeface="Times New Roman" panose="02020603050405020304" pitchFamily="18" charset="0"/>
              </a:rPr>
              <a:t>（分派的）工作，任务，作业</a:t>
            </a:r>
            <a:r>
              <a:rPr lang="zh-CN" altLang="zh-CN" sz="2200" kern="100" dirty="0">
                <a:effectLst/>
                <a:ea typeface="Times New Roman" panose="02020603050405020304" pitchFamily="18" charset="0"/>
                <a:cs typeface="Times New Roman" panose="02020603050405020304" pitchFamily="18" charset="0"/>
              </a:rPr>
              <a:t> </a:t>
            </a:r>
            <a:endParaRPr lang="en-US" altLang="zh-CN" sz="2200" kern="100" dirty="0">
              <a:ea typeface="宋体" panose="02010600030101010101" pitchFamily="2" charset="-122"/>
              <a:cs typeface="Times New Roman" panose="02020603050405020304" pitchFamily="18" charset="0"/>
            </a:endParaRPr>
          </a:p>
          <a:p>
            <a:pPr marL="443230" indent="-443230" algn="just">
              <a:lnSpc>
                <a:spcPct val="120000"/>
              </a:lnSpc>
            </a:pPr>
            <a:r>
              <a:rPr lang="en-US" altLang="zh-CN" sz="2200" i="1" kern="100" dirty="0">
                <a:solidFill>
                  <a:srgbClr val="0D0D0D"/>
                </a:solidFill>
                <a:effectLst/>
                <a:ea typeface="宋体" panose="02010600030101010101" pitchFamily="2" charset="-122"/>
                <a:cs typeface="Times New Roman" panose="02020603050405020304" pitchFamily="18" charset="0"/>
              </a:rPr>
              <a:t>e.g. </a:t>
            </a:r>
            <a:r>
              <a:rPr lang="en-US" altLang="zh-CN" sz="2200" kern="100" dirty="0">
                <a:solidFill>
                  <a:srgbClr val="0D0D0D"/>
                </a:solidFill>
                <a:effectLst/>
                <a:ea typeface="宋体" panose="02010600030101010101" pitchFamily="2" charset="-122"/>
                <a:cs typeface="Times New Roman" panose="02020603050405020304" pitchFamily="18" charset="0"/>
              </a:rPr>
              <a:t>You will need to complete three written </a:t>
            </a:r>
            <a:r>
              <a:rPr lang="en-US" altLang="zh-CN" sz="2200" b="1" i="1" kern="100" dirty="0">
                <a:solidFill>
                  <a:srgbClr val="0D0D0D"/>
                </a:solidFill>
                <a:effectLst/>
                <a:ea typeface="宋体" panose="02010600030101010101" pitchFamily="2" charset="-122"/>
                <a:cs typeface="Times New Roman" panose="02020603050405020304" pitchFamily="18" charset="0"/>
              </a:rPr>
              <a:t>assignments</a:t>
            </a:r>
            <a:r>
              <a:rPr lang="en-US" altLang="zh-CN" sz="2200" kern="100" dirty="0">
                <a:solidFill>
                  <a:srgbClr val="0D0D0D"/>
                </a:solidFill>
                <a:effectLst/>
                <a:ea typeface="宋体" panose="02010600030101010101" pitchFamily="2" charset="-122"/>
                <a:cs typeface="Times New Roman" panose="02020603050405020304" pitchFamily="18" charset="0"/>
              </a:rPr>
              <a:t> per semester. </a:t>
            </a:r>
            <a:r>
              <a:rPr lang="zh-CN" altLang="zh-CN" sz="2200" kern="100" dirty="0">
                <a:solidFill>
                  <a:srgbClr val="0D0D0D"/>
                </a:solidFill>
                <a:effectLst/>
                <a:latin typeface="黑体" panose="02010609060101010101" pitchFamily="49" charset="-122"/>
                <a:ea typeface="黑体" panose="02010609060101010101" pitchFamily="49" charset="-122"/>
                <a:cs typeface="Times New Roman" panose="02020603050405020304" pitchFamily="18" charset="0"/>
              </a:rPr>
              <a:t>你每学期要完成三个书面作业。</a:t>
            </a:r>
            <a:endParaRPr lang="en-US" altLang="zh-CN" sz="2200" kern="100" dirty="0">
              <a:solidFill>
                <a:srgbClr val="0D0D0D"/>
              </a:solidFill>
              <a:effectLst/>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p:txBody>
      </p:sp>
      <p:sp>
        <p:nvSpPr>
          <p:cNvPr id="4" name="文本框 3"/>
          <p:cNvSpPr txBox="1"/>
          <p:nvPr/>
        </p:nvSpPr>
        <p:spPr>
          <a:xfrm>
            <a:off x="956928" y="4309127"/>
            <a:ext cx="11235072" cy="127862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Intro to Digital Media course: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数字媒体入门课。标题中第一个单词的首字母须大写，其余单词的首字母一般大写，例外包括冠词和三个字母以下的介词与连词等；</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Intro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是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Introduction</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的缩写。</a:t>
            </a:r>
          </a:p>
        </p:txBody>
      </p:sp>
      <p:sp>
        <p:nvSpPr>
          <p:cNvPr id="32" name="圆角矩形 31"/>
          <p:cNvSpPr/>
          <p:nvPr/>
        </p:nvSpPr>
        <p:spPr>
          <a:xfrm>
            <a:off x="1041992" y="3882789"/>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1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1" name="文本框 10"/>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0" y="0"/>
            <a:ext cx="1639985" cy="6858000"/>
          </a:xfrm>
          <a:prstGeom prst="rect">
            <a:avLst/>
          </a:prstGeom>
        </p:spPr>
      </p:pic>
      <p:sp>
        <p:nvSpPr>
          <p:cNvPr id="5" name="文本框 4"/>
          <p:cNvSpPr txBox="1"/>
          <p:nvPr/>
        </p:nvSpPr>
        <p:spPr>
          <a:xfrm>
            <a:off x="1790700" y="533400"/>
            <a:ext cx="10401300" cy="707886"/>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1 </a:t>
            </a:r>
            <a:r>
              <a:rPr lang="en-GB" altLang="zh-CN" sz="4000" b="1" dirty="0">
                <a:solidFill>
                  <a:schemeClr val="bg1"/>
                </a:solidFill>
                <a:latin typeface="Arial" panose="020B0604020202020204" pitchFamily="34" charset="0"/>
                <a:cs typeface="Arial" panose="020B0604020202020204" pitchFamily="34" charset="0"/>
              </a:rPr>
              <a:t>Challenges for College Freshmen</a:t>
            </a:r>
            <a:endParaRPr lang="zh-CN" altLang="en-US" sz="4000" dirty="0">
              <a:solidFill>
                <a:schemeClr val="bg1"/>
              </a:solidFill>
              <a:latin typeface="Arial" panose="020B0604020202020204" pitchFamily="34" charset="0"/>
              <a:cs typeface="Arial" panose="020B0604020202020204" pitchFamily="34" charset="0"/>
            </a:endParaRPr>
          </a:p>
        </p:txBody>
      </p:sp>
      <p:sp>
        <p:nvSpPr>
          <p:cNvPr id="8" name="文本框 7"/>
          <p:cNvSpPr txBox="1"/>
          <p:nvPr/>
        </p:nvSpPr>
        <p:spPr>
          <a:xfrm>
            <a:off x="1848208" y="1567120"/>
            <a:ext cx="10020300" cy="3538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OBJECTIVES</a:t>
            </a:r>
          </a:p>
          <a:p>
            <a:pPr marL="342900" indent="-342900">
              <a:buFont typeface="Arial" panose="020B0604020202020204" pitchFamily="34" charset="0"/>
              <a:buChar char="•"/>
            </a:pPr>
            <a:r>
              <a:rPr lang="en-US" altLang="zh-CN" sz="2800" dirty="0">
                <a:solidFill>
                  <a:schemeClr val="bg1"/>
                </a:solidFill>
              </a:rPr>
              <a:t>develop a positive outlook on life by learning to cope with challenges </a:t>
            </a:r>
            <a:r>
              <a:rPr lang="en-GB" altLang="zh-CN" sz="2800" dirty="0">
                <a:solidFill>
                  <a:schemeClr val="bg1"/>
                </a:solidFill>
              </a:rPr>
              <a:t>and difficulties;</a:t>
            </a:r>
          </a:p>
          <a:p>
            <a:pPr marL="342900" indent="-342900">
              <a:buFont typeface="Arial" panose="020B0604020202020204" pitchFamily="34" charset="0"/>
              <a:buChar char="•"/>
            </a:pPr>
            <a:r>
              <a:rPr lang="en-US" altLang="zh-CN" sz="2800" dirty="0">
                <a:solidFill>
                  <a:schemeClr val="bg1"/>
                </a:solidFill>
              </a:rPr>
              <a:t>use precise vocabulary to describe feelings and emotions;</a:t>
            </a:r>
          </a:p>
          <a:p>
            <a:pPr marL="342900" indent="-342900">
              <a:buFont typeface="Arial" panose="020B0604020202020204" pitchFamily="34" charset="0"/>
              <a:buChar char="•"/>
            </a:pPr>
            <a:r>
              <a:rPr lang="en-US" altLang="zh-CN" sz="2800" dirty="0">
                <a:solidFill>
                  <a:schemeClr val="bg1"/>
                </a:solidFill>
              </a:rPr>
              <a:t>construct a narrative of personal experiences;</a:t>
            </a:r>
          </a:p>
          <a:p>
            <a:pPr marL="342900" indent="-342900">
              <a:buFont typeface="Arial" panose="020B0604020202020204" pitchFamily="34" charset="0"/>
              <a:buChar char="•"/>
            </a:pPr>
            <a:r>
              <a:rPr lang="en-US" altLang="zh-CN" sz="2800" dirty="0">
                <a:solidFill>
                  <a:schemeClr val="bg1"/>
                </a:solidFill>
              </a:rPr>
              <a:t>be aware of the main features of spoken language;</a:t>
            </a:r>
          </a:p>
          <a:p>
            <a:pPr marL="342900" indent="-342900">
              <a:buFont typeface="Arial" panose="020B0604020202020204" pitchFamily="34" charset="0"/>
              <a:buChar char="•"/>
            </a:pPr>
            <a:r>
              <a:rPr lang="en-US" altLang="zh-CN" sz="2800" dirty="0">
                <a:solidFill>
                  <a:schemeClr val="bg1"/>
                </a:solidFill>
              </a:rPr>
              <a:t>learn to open up and communicate with others to present personal </a:t>
            </a:r>
            <a:r>
              <a:rPr lang="en-GB" altLang="zh-CN" sz="2800" dirty="0">
                <a:solidFill>
                  <a:schemeClr val="bg1"/>
                </a:solidFill>
              </a:rPr>
              <a:t>feelings and experiences.</a:t>
            </a:r>
            <a:endParaRPr lang="en-US" altLang="zh-CN" sz="28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949493"/>
            <a:ext cx="12192000" cy="12799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 decided to focus on my disappointment with the early weeks of college: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How I couldn’t</a:t>
            </a:r>
            <a:r>
              <a:rPr kumimoji="0" lang="en-US" altLang="zh-CN" sz="2200" b="1"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get past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superficial</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conversations,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how I couldn’t</a:t>
            </a:r>
            <a:r>
              <a:rPr kumimoji="0" lang="en-US" altLang="zh-CN" sz="2200" b="1"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 </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seem to enjoy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parties, feel comfortable on campus, or just meet people who I wanted to spend more time around.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2-5, para. 2) </a:t>
            </a:r>
          </a:p>
          <a:p>
            <a:pPr marL="1798955" marR="0" lvl="0" indent="-179895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superficial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not concerned with anything serious or important and lacking any depth of understanding or feeling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浅薄的；肤浅的 </a:t>
            </a:r>
          </a:p>
          <a:p>
            <a:pPr marL="2419350" marR="0" lvl="0" indent="-241935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guests engaged in</a:t>
            </a:r>
            <a:r>
              <a:rPr lang="en-US" altLang="zh-CN" sz="2200" dirty="0">
                <a:ea typeface="黑体" panose="02010609060101010101" pitchFamily="49" charset="-122"/>
                <a:cs typeface="Times New Roman" panose="02020603050405020304" pitchFamily="18" charset="0"/>
              </a:rPr>
              <a:t> </a:t>
            </a:r>
            <a:r>
              <a:rPr lang="en-US" altLang="zh-CN" sz="2200" b="1" i="1" dirty="0">
                <a:ea typeface="黑体" panose="02010609060101010101" pitchFamily="49" charset="-122"/>
                <a:cs typeface="Times New Roman" panose="02020603050405020304" pitchFamily="18" charset="0"/>
              </a:rPr>
              <a:t>superficial</a:t>
            </a:r>
            <a:r>
              <a:rPr lang="en-US" altLang="zh-CN" sz="2200" dirty="0">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chatter.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客人闲聊起来。</a:t>
            </a:r>
          </a:p>
        </p:txBody>
      </p:sp>
      <p:sp>
        <p:nvSpPr>
          <p:cNvPr id="4" name="文本框 3"/>
          <p:cNvSpPr txBox="1"/>
          <p:nvPr/>
        </p:nvSpPr>
        <p:spPr>
          <a:xfrm>
            <a:off x="956928" y="4231648"/>
            <a:ext cx="10823943" cy="87235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冒号后面句子中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how I couldn’t (seem to)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结构出现了两次，但在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feel comfortable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和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just </a:t>
            </a:r>
          </a:p>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meet people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前都做了省略，以免重复。</a:t>
            </a:r>
          </a:p>
        </p:txBody>
      </p:sp>
      <p:sp>
        <p:nvSpPr>
          <p:cNvPr id="32" name="圆角矩形 31"/>
          <p:cNvSpPr/>
          <p:nvPr/>
        </p:nvSpPr>
        <p:spPr>
          <a:xfrm>
            <a:off x="1041992" y="379340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2" name="文本框 11"/>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394114"/>
            <a:ext cx="12192000" cy="1055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 had been a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pretty</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social person in high school and I fully expected to make great friends right away when I got to college.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1-2, para. 3)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pretty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adv.</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very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相当地  </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It’s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pretty</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hard to explain.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这事很难解释清楚。</a:t>
            </a:r>
          </a:p>
        </p:txBody>
      </p:sp>
      <p:sp>
        <p:nvSpPr>
          <p:cNvPr id="4" name="文本框 3"/>
          <p:cNvSpPr txBox="1"/>
          <p:nvPr/>
        </p:nvSpPr>
        <p:spPr>
          <a:xfrm>
            <a:off x="956928" y="3596134"/>
            <a:ext cx="10823943" cy="46609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pretty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作程度副词修饰形容词的用法常见于口语。</a:t>
            </a:r>
          </a:p>
        </p:txBody>
      </p:sp>
      <p:sp>
        <p:nvSpPr>
          <p:cNvPr id="32" name="圆角矩形 31"/>
          <p:cNvSpPr/>
          <p:nvPr/>
        </p:nvSpPr>
        <p:spPr>
          <a:xfrm>
            <a:off x="1041992" y="316979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73967"/>
            <a:ext cx="10758377"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had been looking</a:t>
            </a:r>
            <a:r>
              <a:rPr kumimoji="0" lang="en-US" altLang="zh-CN" sz="2200" b="1" i="0"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 </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forward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college for years.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1, para. 4) </a:t>
            </a:r>
          </a:p>
        </p:txBody>
      </p:sp>
      <p:grpSp>
        <p:nvGrpSpPr>
          <p:cNvPr id="6" name="组合 5"/>
          <p:cNvGrpSpPr/>
          <p:nvPr/>
        </p:nvGrpSpPr>
        <p:grpSpPr>
          <a:xfrm>
            <a:off x="0" y="2102623"/>
            <a:ext cx="12192000" cy="3257654"/>
            <a:chOff x="0" y="2976083"/>
            <a:chExt cx="12192000" cy="3257654"/>
          </a:xfrm>
        </p:grpSpPr>
        <p:sp>
          <p:nvSpPr>
            <p:cNvPr id="5" name="矩形 4"/>
            <p:cNvSpPr/>
            <p:nvPr/>
          </p:nvSpPr>
          <p:spPr>
            <a:xfrm>
              <a:off x="0" y="3200401"/>
              <a:ext cx="12192000" cy="30333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3402421"/>
              <a:ext cx="10823943" cy="2529923"/>
            </a:xfrm>
            <a:prstGeom prst="rect">
              <a:avLst/>
            </a:prstGeom>
            <a:noFill/>
          </p:spPr>
          <p:txBody>
            <a:bodyPr wrap="square" rtlCol="0">
              <a:spAutoFit/>
            </a:bodyPr>
            <a:lstStyle/>
            <a:p>
              <a:pPr marR="0" lvl="0"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谓语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had been looking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为过去完成进行时。本段中第一句谓语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had been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是过去完成时。英语中可以通过动词的屈折变化，或用助动词来表示动作什么时候发生的，而汉语一般通过时间状语或上下文传递时间信息。这个差异做英汉互译的时候需要注意，如：</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indent="533400"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 didn’t know her.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我</a:t>
              </a: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之前</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并不认识她。</a:t>
              </a:r>
            </a:p>
            <a:p>
              <a:pPr marL="530225" marR="0" lvl="0"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Some of the high school friends I was missing had been my friends for my whole life.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4-5, para. 9)</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我</a:t>
              </a: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当时</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日思夜想的那些高中朋友有些可是打小就很要好的。</a:t>
              </a:r>
            </a:p>
          </p:txBody>
        </p:sp>
        <p:sp>
          <p:nvSpPr>
            <p:cNvPr id="32" name="圆角矩形 31"/>
            <p:cNvSpPr/>
            <p:nvPr/>
          </p:nvSpPr>
          <p:spPr>
            <a:xfrm>
              <a:off x="1041992" y="297608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326000"/>
            <a:ext cx="12192000" cy="22785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9033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 started studying for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standardized tests</a:t>
            </a:r>
            <a:r>
              <a:rPr kumimoji="0" lang="en-US" altLang="zh-CN" sz="2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10th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hammered out extracurricular activities and A.P. courses all through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11th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and spent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senior year</a:t>
            </a:r>
            <a:r>
              <a:rPr kumimoji="0" lang="en-US" altLang="zh-CN" sz="2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typing applications till my fingers practically bled.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1-3, para. 4) </a:t>
            </a:r>
          </a:p>
          <a:p>
            <a:pPr marR="0" lvl="0" algn="just" defTabSz="914400" rtl="0" eaLnBrk="1" fontAlgn="auto" latinLnBrk="0" hangingPunct="1">
              <a:lnSpc>
                <a:spcPct val="120000"/>
              </a:lnSpc>
              <a:spcBef>
                <a:spcPts val="0"/>
              </a:spcBef>
              <a:spcAft>
                <a:spcPts val="0"/>
              </a:spcAft>
              <a:buClrTx/>
              <a:buSzTx/>
              <a:buFontTx/>
              <a:buNone/>
              <a:defRPr/>
            </a:pPr>
            <a:endParaRPr kumimoji="0" lang="en-US" altLang="zh-CN" sz="2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endParaRPr>
          </a:p>
        </p:txBody>
      </p:sp>
      <p:sp>
        <p:nvSpPr>
          <p:cNvPr id="4" name="文本框 3"/>
          <p:cNvSpPr txBox="1"/>
          <p:nvPr/>
        </p:nvSpPr>
        <p:spPr>
          <a:xfrm>
            <a:off x="956928" y="3479896"/>
            <a:ext cx="10823943" cy="2091150"/>
          </a:xfrm>
          <a:prstGeom prst="rect">
            <a:avLst/>
          </a:prstGeom>
          <a:noFill/>
        </p:spPr>
        <p:txBody>
          <a:bodyPr wrap="square" rtlCol="0">
            <a:spAutoFit/>
          </a:bodyPr>
          <a:lstStyle/>
          <a:p>
            <a:pPr marL="269875" marR="0" lvl="0" indent="-269875" algn="just" defTabSz="914400" rtl="0" eaLnBrk="1" fontAlgn="auto" latinLnBrk="0" hangingPunct="1">
              <a:lnSpc>
                <a:spcPct val="120000"/>
              </a:lnSpc>
              <a:spcBef>
                <a:spcPts val="0"/>
              </a:spcBef>
              <a:spcAft>
                <a:spcPts val="0"/>
              </a:spcAft>
              <a:buClrTx/>
              <a:buSzTx/>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 standardized test: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标准化考试。</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ACT (American College Test)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SAT (Scholastic Aptitude </a:t>
            </a:r>
          </a:p>
          <a:p>
            <a:pPr marL="88900" marR="0" lvl="0" indent="177800" algn="just" defTabSz="914400" rtl="0" eaLnBrk="1" fontAlgn="auto" latinLnBrk="0" hangingPunct="1">
              <a:lnSpc>
                <a:spcPct val="120000"/>
              </a:lnSpc>
              <a:spcBef>
                <a:spcPts val="0"/>
              </a:spcBef>
              <a:spcAft>
                <a:spcPts val="0"/>
              </a:spcAft>
              <a:buClrTx/>
              <a:buSzTx/>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Test)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是美国两个主要的大学升学标准化考试。</a:t>
            </a:r>
          </a:p>
          <a:p>
            <a:pPr marL="269875" marR="0" lvl="0" indent="-269875" algn="just" defTabSz="914400" rtl="0" eaLnBrk="1" fontAlgn="auto" latinLnBrk="0" hangingPunct="1">
              <a:lnSpc>
                <a:spcPct val="120000"/>
              </a:lnSpc>
              <a:spcBef>
                <a:spcPts val="0"/>
              </a:spcBef>
              <a:spcAft>
                <a:spcPts val="0"/>
              </a:spcAft>
              <a:buClrTx/>
              <a:buSzTx/>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2)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美国高中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4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年在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K-12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体系中对应的是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9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到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12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年级，这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4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年学生的称呼跟大学四年相</a:t>
            </a:r>
          </a:p>
          <a:p>
            <a:pPr marL="269875" marR="0" lvl="0" indent="-3175" algn="just" defTabSz="914400" rtl="0" eaLnBrk="1" fontAlgn="auto" latinLnBrk="0" hangingPunct="1">
              <a:lnSpc>
                <a:spcPct val="120000"/>
              </a:lnSpc>
              <a:spcBef>
                <a:spcPts val="0"/>
              </a:spcBef>
              <a:spcAft>
                <a:spcPts val="0"/>
              </a:spcAft>
              <a:buClrTx/>
              <a:buSzTx/>
              <a:defRPr/>
            </a:pP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同，分别为：</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Freshman (9th Grade)</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Sophomore (10th Grade)</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Junior (11th Grade)</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p>
          <a:p>
            <a:pPr marL="269875" marR="0" lvl="0" indent="-3175" algn="just" defTabSz="914400" rtl="0" eaLnBrk="1" fontAlgn="auto" latinLnBrk="0" hangingPunct="1">
              <a:lnSpc>
                <a:spcPct val="120000"/>
              </a:lnSpc>
              <a:spcBef>
                <a:spcPts val="0"/>
              </a:spcBef>
              <a:spcAft>
                <a:spcPts val="0"/>
              </a:spcAft>
              <a:buClrTx/>
              <a:buSzTx/>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Senior (12th Grade)</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10168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374871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worst part was that I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felt as if</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 were the only one who was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this</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lonely. I’d see all these freshmen walk in packs </a:t>
            </a:r>
            <a:r>
              <a:rPr kumimoji="0" lang="en-US" altLang="zh-CN" sz="2200" b="1" i="0"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just massive groups of friends already formed in the first two weeks of school.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1-3, para. 5)</a:t>
            </a:r>
          </a:p>
          <a:p>
            <a:pPr marL="3673475" marR="0" lvl="0" indent="-367347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feel as if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also</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feel as though) :</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experience a particular feeling or emotion in a way that suggests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觉得好像；感到彷佛</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You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feel as if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nothing was ever going to happen again.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你觉得似乎再也不会出什么事了</a:t>
            </a:r>
            <a:r>
              <a:rPr lang="zh-CN" altLang="en-US" sz="2200" dirty="0">
                <a:ea typeface="黑体" panose="02010609060101010101" pitchFamily="49" charset="-122"/>
                <a:cs typeface="Times New Roman" panose="02020603050405020304" pitchFamily="18" charset="0"/>
              </a:rPr>
              <a:t>。</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endParaRPr lang="en-US" altLang="zh-CN" sz="2200" dirty="0">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lang="en-US" altLang="zh-CN" sz="2200" b="1" kern="100" dirty="0">
                <a:effectLst/>
                <a:ea typeface="黑体" panose="02010609060101010101" pitchFamily="49" charset="-122"/>
                <a:cs typeface="Times New Roman" panose="02020603050405020304" pitchFamily="18" charset="0"/>
              </a:rPr>
              <a:t>this </a:t>
            </a:r>
            <a:r>
              <a:rPr lang="en-US" altLang="zh-CN" sz="2200" i="1" kern="100" dirty="0">
                <a:effectLst/>
                <a:ea typeface="黑体" panose="02010609060101010101" pitchFamily="49" charset="-122"/>
                <a:cs typeface="Times New Roman" panose="02020603050405020304" pitchFamily="18" charset="0"/>
              </a:rPr>
              <a:t>adv. </a:t>
            </a:r>
            <a:r>
              <a:rPr lang="en-US" altLang="zh-CN" sz="2200" kern="100" dirty="0">
                <a:effectLst/>
                <a:ea typeface="黑体" panose="02010609060101010101" pitchFamily="49" charset="-122"/>
                <a:cs typeface="Times New Roman" panose="02020603050405020304" pitchFamily="18" charset="0"/>
              </a:rPr>
              <a:t>to this degree; so </a:t>
            </a:r>
            <a:r>
              <a:rPr lang="zh-CN" altLang="zh-CN" sz="2200" kern="100" dirty="0">
                <a:effectLst/>
                <a:ea typeface="黑体" panose="02010609060101010101" pitchFamily="49" charset="-122"/>
                <a:cs typeface="Times New Roman" panose="02020603050405020304" pitchFamily="18" charset="0"/>
              </a:rPr>
              <a:t>这样；这么</a:t>
            </a:r>
            <a:endParaRPr lang="en-US" altLang="zh-CN" sz="2200" kern="100" dirty="0">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lang="en-US" altLang="zh-CN" sz="2200" i="1" kern="100" dirty="0">
                <a:effectLst/>
                <a:ea typeface="黑体" panose="02010609060101010101" pitchFamily="49" charset="-122"/>
                <a:cs typeface="Times New Roman" panose="02020603050405020304" pitchFamily="18" charset="0"/>
              </a:rPr>
              <a:t>e.g. </a:t>
            </a:r>
            <a:r>
              <a:rPr lang="en-US" altLang="zh-CN" sz="2200" kern="100" dirty="0">
                <a:effectLst/>
                <a:ea typeface="黑体" panose="02010609060101010101" pitchFamily="49" charset="-122"/>
                <a:cs typeface="Times New Roman" panose="02020603050405020304" pitchFamily="18" charset="0"/>
              </a:rPr>
              <a:t>I didn’t think we’d </a:t>
            </a:r>
            <a:r>
              <a:rPr lang="en-US" altLang="zh-CN" sz="2200" dirty="0">
                <a:ea typeface="黑体" panose="02010609060101010101" pitchFamily="49" charset="-122"/>
                <a:cs typeface="Times New Roman" panose="02020603050405020304" pitchFamily="18" charset="0"/>
              </a:rPr>
              <a:t>get</a:t>
            </a:r>
            <a:r>
              <a:rPr lang="en-US" altLang="zh-CN" sz="2200" b="1" i="1" dirty="0">
                <a:ea typeface="黑体" panose="02010609060101010101" pitchFamily="49" charset="-122"/>
                <a:cs typeface="Times New Roman" panose="02020603050405020304" pitchFamily="18" charset="0"/>
              </a:rPr>
              <a:t> this </a:t>
            </a:r>
            <a:r>
              <a:rPr lang="en-US" altLang="zh-CN" sz="2200" kern="100" dirty="0">
                <a:effectLst/>
                <a:ea typeface="黑体" panose="02010609060101010101" pitchFamily="49" charset="-122"/>
                <a:cs typeface="Times New Roman" panose="02020603050405020304" pitchFamily="18" charset="0"/>
              </a:rPr>
              <a:t>far. </a:t>
            </a:r>
            <a:r>
              <a:rPr lang="zh-CN" altLang="zh-CN" sz="2200" kern="100" dirty="0">
                <a:effectLst/>
                <a:ea typeface="黑体" panose="02010609060101010101" pitchFamily="49" charset="-122"/>
                <a:cs typeface="Times New Roman" panose="02020603050405020304" pitchFamily="18" charset="0"/>
              </a:rPr>
              <a:t>我未曾想到我们会走得这么远。</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009564"/>
            <a:ext cx="12192000" cy="24242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128406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worst part was that I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felt as if</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 were the only one who was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this</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lonely. I’d see all these freshmen walk in packs </a:t>
            </a:r>
            <a:r>
              <a:rPr kumimoji="0" lang="en-US" altLang="zh-CN" sz="2200" b="1" i="0"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just massive groups of friends already formed in the first two weeks of school.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1-3, para. 5)</a:t>
            </a:r>
          </a:p>
        </p:txBody>
      </p:sp>
      <p:sp>
        <p:nvSpPr>
          <p:cNvPr id="4" name="文本框 3"/>
          <p:cNvSpPr txBox="1"/>
          <p:nvPr/>
        </p:nvSpPr>
        <p:spPr>
          <a:xfrm>
            <a:off x="956928" y="3211586"/>
            <a:ext cx="10823943" cy="2091150"/>
          </a:xfrm>
          <a:prstGeom prst="rect">
            <a:avLst/>
          </a:prstGeom>
          <a:noFill/>
        </p:spPr>
        <p:txBody>
          <a:bodyPr wrap="square" rtlCol="0">
            <a:spAutoFit/>
          </a:bodyPr>
          <a:lstStyle/>
          <a:p>
            <a:pPr marL="269875" marR="0" lvl="0" indent="-269875" algn="l"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1</a:t>
            </a:r>
            <a:r>
              <a:rPr lang="en-US" altLang="zh-CN" sz="2200" dirty="0">
                <a:ea typeface="黑体" panose="02010609060101010101" pitchFamily="49" charset="-122"/>
                <a:cs typeface="Times New Roman" panose="02020603050405020304" pitchFamily="18" charset="0"/>
              </a:rPr>
              <a:t>)</a:t>
            </a:r>
            <a:r>
              <a:rPr lang="zh-CN" altLang="en-US" sz="2200" dirty="0">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feel as if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后面从句的主语是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，谓语动词用的是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were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不是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was</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，表明它是虚拟语气，表达一种假设的情形。</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269875" indent="-269875">
              <a:lnSpc>
                <a:spcPct val="120000"/>
              </a:lnSpc>
              <a:defRPr/>
            </a:pPr>
            <a:r>
              <a:rPr lang="en-US" altLang="zh-CN" sz="2200" kern="100" dirty="0">
                <a:effectLst/>
                <a:ea typeface="黑体" panose="02010609060101010101" pitchFamily="49" charset="-122"/>
                <a:cs typeface="Times New Roman" panose="02020603050405020304" pitchFamily="18" charset="0"/>
              </a:rPr>
              <a:t>2)</a:t>
            </a:r>
            <a:r>
              <a:rPr lang="zh-CN" altLang="en-US" sz="2200" kern="100" dirty="0">
                <a:effectLst/>
                <a:ea typeface="黑体" panose="02010609060101010101" pitchFamily="49" charset="-122"/>
                <a:cs typeface="Times New Roman" panose="02020603050405020304" pitchFamily="18" charset="0"/>
              </a:rPr>
              <a:t> 文中多处使用了破折号，破折号后面大多针对前面内容提供解释或不同说法，比如第 </a:t>
            </a:r>
            <a:r>
              <a:rPr lang="en-US" altLang="zh-CN" sz="2200" kern="100" dirty="0">
                <a:effectLst/>
                <a:ea typeface="黑体" panose="02010609060101010101" pitchFamily="49" charset="-122"/>
                <a:cs typeface="Times New Roman" panose="02020603050405020304" pitchFamily="18" charset="0"/>
              </a:rPr>
              <a:t>5 </a:t>
            </a:r>
            <a:r>
              <a:rPr lang="zh-CN" altLang="en-US" sz="2200" kern="100" dirty="0">
                <a:effectLst/>
                <a:ea typeface="黑体" panose="02010609060101010101" pitchFamily="49" charset="-122"/>
                <a:cs typeface="Times New Roman" panose="02020603050405020304" pitchFamily="18" charset="0"/>
              </a:rPr>
              <a:t>段的第 </a:t>
            </a:r>
            <a:r>
              <a:rPr lang="en-US" altLang="zh-CN" sz="2200" kern="100" dirty="0">
                <a:effectLst/>
                <a:ea typeface="黑体" panose="02010609060101010101" pitchFamily="49" charset="-122"/>
                <a:cs typeface="Times New Roman" panose="02020603050405020304" pitchFamily="18" charset="0"/>
              </a:rPr>
              <a:t>4 </a:t>
            </a:r>
            <a:r>
              <a:rPr lang="zh-CN" altLang="en-US" sz="2200" kern="100" dirty="0">
                <a:effectLst/>
                <a:ea typeface="黑体" panose="02010609060101010101" pitchFamily="49" charset="-122"/>
                <a:cs typeface="Times New Roman" panose="02020603050405020304" pitchFamily="18" charset="0"/>
              </a:rPr>
              <a:t>行、第 </a:t>
            </a:r>
            <a:r>
              <a:rPr lang="en-US" altLang="zh-CN" sz="2200" kern="100" dirty="0">
                <a:effectLst/>
                <a:ea typeface="黑体" panose="02010609060101010101" pitchFamily="49" charset="-122"/>
                <a:cs typeface="Times New Roman" panose="02020603050405020304" pitchFamily="18" charset="0"/>
              </a:rPr>
              <a:t>9 </a:t>
            </a:r>
            <a:r>
              <a:rPr lang="zh-CN" altLang="en-US" sz="2200" kern="100" dirty="0">
                <a:effectLst/>
                <a:ea typeface="黑体" panose="02010609060101010101" pitchFamily="49" charset="-122"/>
                <a:cs typeface="Times New Roman" panose="02020603050405020304" pitchFamily="18" charset="0"/>
              </a:rPr>
              <a:t>段的第 </a:t>
            </a:r>
            <a:r>
              <a:rPr lang="en-US" altLang="zh-CN" sz="2200" kern="100" dirty="0">
                <a:effectLst/>
                <a:ea typeface="黑体" panose="02010609060101010101" pitchFamily="49" charset="-122"/>
                <a:cs typeface="Times New Roman" panose="02020603050405020304" pitchFamily="18" charset="0"/>
              </a:rPr>
              <a:t>3 </a:t>
            </a:r>
            <a:r>
              <a:rPr lang="zh-CN" altLang="en-US" sz="2200" kern="100" dirty="0">
                <a:effectLst/>
                <a:ea typeface="黑体" panose="02010609060101010101" pitchFamily="49" charset="-122"/>
                <a:cs typeface="Times New Roman" panose="02020603050405020304" pitchFamily="18" charset="0"/>
              </a:rPr>
              <a:t>行、第 </a:t>
            </a:r>
            <a:r>
              <a:rPr lang="en-US" altLang="zh-CN" sz="2200" kern="100" dirty="0">
                <a:effectLst/>
                <a:ea typeface="黑体" panose="02010609060101010101" pitchFamily="49" charset="-122"/>
                <a:cs typeface="Times New Roman" panose="02020603050405020304" pitchFamily="18" charset="0"/>
              </a:rPr>
              <a:t>10 </a:t>
            </a:r>
            <a:r>
              <a:rPr lang="zh-CN" altLang="en-US" sz="2200" kern="100" dirty="0">
                <a:effectLst/>
                <a:ea typeface="黑体" panose="02010609060101010101" pitchFamily="49" charset="-122"/>
                <a:cs typeface="Times New Roman" panose="02020603050405020304" pitchFamily="18" charset="0"/>
              </a:rPr>
              <a:t>段的第 </a:t>
            </a:r>
            <a:r>
              <a:rPr lang="en-US" altLang="zh-CN" sz="2200" kern="100" dirty="0">
                <a:effectLst/>
                <a:ea typeface="黑体" panose="02010609060101010101" pitchFamily="49" charset="-122"/>
                <a:cs typeface="Times New Roman" panose="02020603050405020304" pitchFamily="18" charset="0"/>
              </a:rPr>
              <a:t>3 </a:t>
            </a:r>
            <a:r>
              <a:rPr lang="zh-CN" altLang="en-US" sz="2200" kern="100" dirty="0">
                <a:effectLst/>
                <a:ea typeface="黑体" panose="02010609060101010101" pitchFamily="49" charset="-122"/>
                <a:cs typeface="Times New Roman" panose="02020603050405020304" pitchFamily="18" charset="0"/>
              </a:rPr>
              <a:t>行；但第 </a:t>
            </a:r>
            <a:r>
              <a:rPr lang="en-US" altLang="zh-CN" sz="2200" kern="100" dirty="0">
                <a:effectLst/>
                <a:ea typeface="黑体" panose="02010609060101010101" pitchFamily="49" charset="-122"/>
                <a:cs typeface="Times New Roman" panose="02020603050405020304" pitchFamily="18" charset="0"/>
              </a:rPr>
              <a:t>1 </a:t>
            </a:r>
            <a:r>
              <a:rPr lang="zh-CN" altLang="en-US" sz="2200" kern="100" dirty="0">
                <a:effectLst/>
                <a:ea typeface="黑体" panose="02010609060101010101" pitchFamily="49" charset="-122"/>
                <a:cs typeface="Times New Roman" panose="02020603050405020304" pitchFamily="18" charset="0"/>
              </a:rPr>
              <a:t>段第 </a:t>
            </a:r>
            <a:r>
              <a:rPr lang="en-US" altLang="zh-CN" sz="2200" kern="100" dirty="0">
                <a:effectLst/>
                <a:ea typeface="黑体" panose="02010609060101010101" pitchFamily="49" charset="-122"/>
                <a:cs typeface="Times New Roman" panose="02020603050405020304" pitchFamily="18" charset="0"/>
              </a:rPr>
              <a:t>2 </a:t>
            </a:r>
            <a:r>
              <a:rPr lang="zh-CN" altLang="en-US" sz="2200" kern="100" dirty="0">
                <a:effectLst/>
                <a:ea typeface="黑体" panose="02010609060101010101" pitchFamily="49" charset="-122"/>
                <a:cs typeface="Times New Roman" panose="02020603050405020304" pitchFamily="18" charset="0"/>
              </a:rPr>
              <a:t>行的破折号表示转</a:t>
            </a:r>
          </a:p>
          <a:p>
            <a:pPr marL="269875" indent="-3175">
              <a:lnSpc>
                <a:spcPct val="120000"/>
              </a:lnSpc>
              <a:defRPr/>
            </a:pPr>
            <a:r>
              <a:rPr lang="zh-CN" altLang="en-US" sz="2200" kern="100" dirty="0">
                <a:effectLst/>
                <a:ea typeface="黑体" panose="02010609060101010101" pitchFamily="49" charset="-122"/>
                <a:cs typeface="Times New Roman" panose="02020603050405020304" pitchFamily="18" charset="0"/>
              </a:rPr>
              <a:t>折关系。</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78524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4191917"/>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immediately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turned on</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myself —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criticized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blamed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myself for being weird and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unapproachable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4-5, para. 5)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turn on</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attack sb suddenly and unexpectedly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突然攻击</a:t>
            </a:r>
          </a:p>
          <a:p>
            <a:pPr marR="0" lvl="0" indent="190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Why are you all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turning on</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me (= criticizing or blaming me)?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你们怎么突然都冲我来了？</a:t>
            </a:r>
          </a:p>
          <a:p>
            <a:pPr marL="1252855" marR="0" lvl="0" indent="-124777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criticize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say that you disapprove of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sb</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say what you do not like or think is wrong about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sb</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批评；批判；挑剔；指责</a:t>
            </a: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p>
          <a:p>
            <a:pPr marL="536575" indent="-536575" algn="just">
              <a:lnSpc>
                <a:spcPct val="120000"/>
              </a:lnSpc>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government has been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criticized</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for not taking the problem seriously.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政府因没有认真对待这个问题而受到批评。</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536575" indent="-536575" algn="just">
              <a:lnSpc>
                <a:spcPct val="120000"/>
              </a:lnSpc>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blame</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think or say that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sb</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is responsible for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bad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把</a:t>
            </a:r>
            <a:r>
              <a:rPr lang="en-US" altLang="zh-CN" sz="2400" dirty="0"/>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归咎于；责怪；指责</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984250" indent="-984250" algn="just">
              <a:lnSpc>
                <a:spcPct val="120000"/>
              </a:lnSpc>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She </a:t>
            </a:r>
            <a:r>
              <a:rPr kumimoji="0" lang="en-US" altLang="zh-CN" sz="220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doesn</a:t>
            </a:r>
            <a:r>
              <a:rPr lang="en-US" altLang="zh-CN" sz="2200" dirty="0">
                <a:ea typeface="黑体" panose="02010609060101010101" pitchFamily="49" charset="-122"/>
                <a:cs typeface="Times New Roman" panose="02020603050405020304" pitchFamily="18" charset="0"/>
              </a:rPr>
              <a: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blame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anyone for her father’s death.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她没把她父亲的死归罪于任何人。</a:t>
            </a:r>
          </a:p>
        </p:txBody>
      </p:sp>
      <p:sp>
        <p:nvSpPr>
          <p:cNvPr id="7" name="文本框 6"/>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257640"/>
            <a:ext cx="12192000" cy="13991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02888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 immediately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turned on</a:t>
            </a:r>
            <a:r>
              <a:rPr lang="en-US" altLang="zh-CN" sz="2200" b="1" dirty="0">
                <a:solidFill>
                  <a:prstClr val="black"/>
                </a:solidFill>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myself —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criticized</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and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blamed</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myself for being weird and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unapproachable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4-5, para. 5)</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unapproachable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unfriendly and not easy to talk to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不友好的；难接近的；不好说话的</a:t>
            </a:r>
          </a:p>
          <a:p>
            <a:pPr marR="0" lvl="0" algn="just" defTabSz="914400" rtl="0" eaLnBrk="1" fontAlgn="auto" latinLnBrk="0" hangingPunct="1">
              <a:lnSpc>
                <a:spcPct val="10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judge was a stern,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unapproachable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man.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那位法官是个严肃、难以接近的人。</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endParaRPr kumimoji="0" lang="zh-CN" altLang="en-US"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p:txBody>
      </p:sp>
      <p:sp>
        <p:nvSpPr>
          <p:cNvPr id="4" name="文本框 3"/>
          <p:cNvSpPr txBox="1"/>
          <p:nvPr/>
        </p:nvSpPr>
        <p:spPr>
          <a:xfrm>
            <a:off x="956928" y="3463191"/>
            <a:ext cx="10823943" cy="87235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criticize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和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blame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两个动作目的不一样：</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criticize</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（批评）主要目的是指出某人犯了错和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p>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或犯了什么错；而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blame</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（责怪）的目的是为了指出错误该由谁来担责。</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10156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028325"/>
            <a:ext cx="12192000" cy="19993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They’d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post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more and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text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me less.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2, para. 6)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post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put information or pictures on a website</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（在网站上）发布（信息或图片）</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text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send sb a written message using a mobile/ cell phone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（用手机给某人）发短信</a:t>
            </a:r>
          </a:p>
        </p:txBody>
      </p:sp>
      <p:sp>
        <p:nvSpPr>
          <p:cNvPr id="4" name="文本框 3"/>
          <p:cNvSpPr txBox="1"/>
          <p:nvPr/>
        </p:nvSpPr>
        <p:spPr>
          <a:xfrm>
            <a:off x="956928" y="3230346"/>
            <a:ext cx="10823943"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移动终端、社交媒体的广泛应用使很多词汇增添了新的语义，例如这句中的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post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text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文中类似例子还有第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段第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2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行的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viral</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（像病毒一样在网上迅速传播的）、第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7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段第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3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行的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view</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（点击，浏览）以及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comment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（留言）。其他常见例子还有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friend</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（加好友）、</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like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（点赞）、</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follow / subscribe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（关注）。</a:t>
            </a:r>
            <a:endPar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80400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497628"/>
            <a:ext cx="12192000" cy="11261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90368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wasn’t interested in forging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fake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relationships out of necessity. I wanted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genuine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friendships that I could treasure.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3-5, para. 6)</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fake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not genuine; appearing to be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it is not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假的 </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fake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smile of friendliness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假装友好的微笑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genuine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sincere and honest; that can be trusted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真诚的；诚实的；可信赖的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genuine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concern for others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对他人真诚的关心 </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indent="53975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 very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genuine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person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非常诚实可信的人 </a:t>
            </a:r>
          </a:p>
        </p:txBody>
      </p:sp>
      <p:sp>
        <p:nvSpPr>
          <p:cNvPr id="4" name="文本框 3"/>
          <p:cNvSpPr txBox="1"/>
          <p:nvPr/>
        </p:nvSpPr>
        <p:spPr>
          <a:xfrm>
            <a:off x="956928" y="4699649"/>
            <a:ext cx="10823943" cy="46609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fake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genuine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这对</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反义词</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在前后句子中并列使用可突出反差，增强修辞效果。</a:t>
            </a:r>
            <a:endParaRPr kumimoji="0" lang="zh-CN" altLang="en-US" sz="220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427331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265783"/>
          </a:xfrm>
          <a:prstGeom prst="rect">
            <a:avLst/>
          </a:prstGeom>
          <a:noFill/>
        </p:spPr>
        <p:txBody>
          <a:bodyPr wrap="square" rtlCol="0">
            <a:spAutoFit/>
          </a:bodyPr>
          <a:lstStyle/>
          <a:p>
            <a:pPr algn="ctr">
              <a:lnSpc>
                <a:spcPct val="120000"/>
              </a:lnSpc>
            </a:pPr>
            <a:r>
              <a:rPr lang="en-US" altLang="zh-CN" sz="2800" b="1" dirty="0"/>
              <a:t>My College Transition: Being the Girl with No Friends</a:t>
            </a:r>
            <a:endParaRPr lang="en-US" altLang="zh-CN" sz="2100" dirty="0"/>
          </a:p>
          <a:p>
            <a:pPr>
              <a:lnSpc>
                <a:spcPct val="120000"/>
              </a:lnSpc>
            </a:pPr>
            <a:r>
              <a:rPr lang="en-US" altLang="zh-CN" sz="2200" dirty="0"/>
              <a:t>        </a:t>
            </a:r>
          </a:p>
          <a:p>
            <a:pPr>
              <a:lnSpc>
                <a:spcPct val="120000"/>
              </a:lnSpc>
            </a:pPr>
            <a:r>
              <a:rPr lang="en-US" altLang="zh-CN" sz="2200" dirty="0"/>
              <a:t>        Being known as “the girl with no friends” wasn’t my favorite part about having made a video that went viral — but you take what you can get.</a:t>
            </a:r>
          </a:p>
          <a:p>
            <a:pPr>
              <a:lnSpc>
                <a:spcPct val="120000"/>
              </a:lnSpc>
            </a:pPr>
            <a:r>
              <a:rPr lang="en-US" altLang="zh-CN" sz="2200" dirty="0"/>
              <a:t>        About a year ago, as a college freshman at Cornell, I was assigned a short video project for my Intro to Digital Media course.          I decided to focus on my disappointment with the early weeks of college: How I couldn’t get past superficial conversations, how I couldn’t seem to enjoy parties, feel comfortable on campus, or just meet people who I wanted to spend more time around.          I felt so lost and beyond confused.</a:t>
            </a:r>
          </a:p>
        </p:txBody>
      </p:sp>
      <p:sp>
        <p:nvSpPr>
          <p:cNvPr id="18" name="文本框 17"/>
          <p:cNvSpPr txBox="1"/>
          <p:nvPr/>
        </p:nvSpPr>
        <p:spPr>
          <a:xfrm>
            <a:off x="919320" y="2460252"/>
            <a:ext cx="467691" cy="456124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7907410" y="3387786"/>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p:cNvPr>
          <p:cNvSpPr/>
          <p:nvPr/>
        </p:nvSpPr>
        <p:spPr>
          <a:xfrm>
            <a:off x="6463567" y="4127375"/>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5"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6" action="ppaction://hlinksldjump"/>
          </p:cNvPr>
          <p:cNvSpPr/>
          <p:nvPr/>
        </p:nvSpPr>
        <p:spPr>
          <a:xfrm>
            <a:off x="7815738" y="5395384"/>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pic>
        <p:nvPicPr>
          <p:cNvPr id="4" name="图片 3" descr="qr"/>
          <p:cNvPicPr>
            <a:picLocks noChangeAspect="1"/>
          </p:cNvPicPr>
          <p:nvPr/>
        </p:nvPicPr>
        <p:blipFill>
          <a:blip r:embed="rId7" cstate="print"/>
          <a:stretch>
            <a:fillRect/>
          </a:stretch>
        </p:blipFill>
        <p:spPr>
          <a:xfrm>
            <a:off x="10437495" y="1040130"/>
            <a:ext cx="612775" cy="6127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82028"/>
            <a:ext cx="12192000" cy="26417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27862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spoke on panels, gave </a:t>
            </a:r>
            <a:r>
              <a:rPr lang="en-US" altLang="zh-CN" sz="2200" b="1" u="sng" dirty="0">
                <a:solidFill>
                  <a:srgbClr val="DD5C60"/>
                </a:solidFill>
                <a:ea typeface="黑体" panose="02010609060101010101" pitchFamily="49" charset="-122"/>
                <a:cs typeface="Times New Roman" panose="02020603050405020304" pitchFamily="18" charset="0"/>
              </a:rPr>
              <a:t>tons of</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interviews and won an award at a film festival.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7-8, para. 7) </a:t>
            </a:r>
          </a:p>
          <a:p>
            <a:pPr marR="0" lvl="0" indent="190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unit for measuring weight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吨</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4" name="文本框 3"/>
          <p:cNvSpPr txBox="1"/>
          <p:nvPr/>
        </p:nvSpPr>
        <p:spPr>
          <a:xfrm>
            <a:off x="956928" y="3184049"/>
            <a:ext cx="11235072"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第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6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段第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行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ton of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跟这句的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tons of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相似，也表示“很多”，它们的用法跟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lot of /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lots of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相仿，可数、不可数名词都能修饰，风格上也都不太正式，在口语中使用居多，</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如：</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What have you got in this bag? It weighs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ton</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你这口袋里装的是什么？重死了！</a:t>
            </a:r>
          </a:p>
          <a:p>
            <a:pPr marL="538480" marR="0" lvl="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They’ve got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tons of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money.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他们腰缠万贯。</a:t>
            </a:r>
          </a:p>
          <a:p>
            <a:pPr marL="538480" marR="0" lvl="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I’ve still got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tons</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do.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我还有许多事要做。</a:t>
            </a:r>
            <a:endParaRPr kumimoji="0" lang="zh-CN" altLang="en-US" sz="220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75771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34245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 was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overwhelming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in the most beautiful way, and was further proof that I wasn’t alone in my experience.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8) </a:t>
            </a:r>
          </a:p>
          <a:p>
            <a:pPr marR="0" lvl="0" algn="just" defTabSz="914400" rtl="0" eaLnBrk="1" fontAlgn="auto" latinLnBrk="0" hangingPunct="1">
              <a:lnSpc>
                <a:spcPct val="1200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2246630" marR="0" lvl="0" indent="-224663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overwhelming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very great or very strong; so powerful that you cannot resist it or decide how to react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巨大的；压倒性的；无法抗拒的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evidence against him was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overwhelming</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对他不利的证据确凿，无法抵赖。</a:t>
            </a:r>
          </a:p>
          <a:p>
            <a:pPr marL="539750"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overwhelming</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majority of those present were in favor of the plan.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绝大多数与会者都赞同这个计划。</a:t>
            </a:r>
          </a:p>
        </p:txBody>
      </p:sp>
      <p:sp>
        <p:nvSpPr>
          <p:cNvPr id="7" name="文本框 6"/>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737679"/>
            <a:ext cx="12192000" cy="26751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 was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overwhelming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in the most beautiful way, and was further proof that I wasn’t alone in my experience.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8) </a:t>
            </a:r>
          </a:p>
        </p:txBody>
      </p:sp>
      <p:sp>
        <p:nvSpPr>
          <p:cNvPr id="4" name="文本框 3"/>
          <p:cNvSpPr txBox="1"/>
          <p:nvPr/>
        </p:nvSpPr>
        <p:spPr>
          <a:xfrm>
            <a:off x="956928" y="3040097"/>
            <a:ext cx="10823943" cy="2160591"/>
          </a:xfrm>
          <a:prstGeom prst="rect">
            <a:avLst/>
          </a:prstGeom>
          <a:noFill/>
        </p:spPr>
        <p:txBody>
          <a:bodyPr wrap="square" rtlCol="0">
            <a:spAutoFit/>
          </a:bodyPr>
          <a:lstStyle/>
          <a:p>
            <a:pPr lvl="0" algn="just">
              <a:lnSpc>
                <a:spcPct val="120000"/>
              </a:lnSpc>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形容词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overwhelming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由动词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overwhelm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的现在分词转化而来，表示“让人</a:t>
            </a:r>
            <a:r>
              <a:rPr lang="en-US" altLang="zh-CN" sz="2000" dirty="0"/>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的，”类似例子如：</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interest → interesting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让人感兴趣的，</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bore → boring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让人乏味的，</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challenge → challenging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让人觉得有挑战的。动词词尾加</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构成的形容词一般仅用来修饰人，表示“（某人）感觉</a:t>
            </a:r>
            <a:r>
              <a:rPr lang="en-US" altLang="zh-CN" sz="2000" dirty="0"/>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样的，”，例如；</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I’m interested in the book.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我对这本书很感兴趣。</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little boy felt bored in class.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小男孩课上感到无聊。</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51336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186746"/>
            <a:ext cx="12192000" cy="1698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678687" cy="128406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assume I could instantly meet my new best friends while also getting used to a new place, starting a new academic career, and learning how to adjust to life away from home — that’s a full plate already.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1-4, para. 9)</a:t>
            </a:r>
          </a:p>
        </p:txBody>
      </p:sp>
      <p:sp>
        <p:nvSpPr>
          <p:cNvPr id="4" name="文本框 3"/>
          <p:cNvSpPr txBox="1"/>
          <p:nvPr/>
        </p:nvSpPr>
        <p:spPr>
          <a:xfrm>
            <a:off x="956928" y="3388766"/>
            <a:ext cx="11017954"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这是一个动词不定式结构而非完整句子，为前一句中的名词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expectations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提供解释。</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assume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后面跟一个宾语从句，其中又有一个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while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引导的很长的时间状语从句。破折号后面的短句中，主语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所指应该是前面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while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时间状语从句中三个并列的现在分词结构。</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9624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797947"/>
            <a:ext cx="12192000" cy="18116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471539"/>
          </a:xfrm>
          <a:prstGeom prst="rect">
            <a:avLst/>
          </a:prstGeom>
          <a:noFill/>
        </p:spPr>
        <p:txBody>
          <a:bodyPr wrap="square" rtlCol="0">
            <a:spAutoFit/>
          </a:bodyPr>
          <a:lstStyle/>
          <a:p>
            <a:pPr marL="532130" marR="0" lvl="0" indent="-53213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 was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beyond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unrealistic for me to anticipate a seamless transition.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4-5, para. 10) </a:t>
            </a:r>
          </a:p>
        </p:txBody>
      </p:sp>
      <p:sp>
        <p:nvSpPr>
          <p:cNvPr id="4" name="文本框 3"/>
          <p:cNvSpPr txBox="1"/>
          <p:nvPr/>
        </p:nvSpPr>
        <p:spPr>
          <a:xfrm>
            <a:off x="956928" y="2999968"/>
            <a:ext cx="10823943"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这里</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beyond</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作</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副词用，修饰形容词</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unrealistic</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，表示“非常”，类似用法在本文中还有一处：</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 felt so lost and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beyond</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confused</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5, para. 2</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）不过这种用法不是特别正式，更常见于口语。</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57363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128451"/>
            <a:ext cx="12192000" cy="193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My social life became a big game of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trial and error</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slowly learning in which groups I felt welcome and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included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2-4, para. 12) </a:t>
            </a:r>
          </a:p>
          <a:p>
            <a:pPr marL="1789430" marR="0" lvl="0" indent="-178943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trial and error</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process of solving a problem by trying various methods until you find a method that is successful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反复试验；不断摸索</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Children learn to use computer programs by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trial and error</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儿童通过反复摸索才学会运用计算机程序。</a:t>
            </a:r>
          </a:p>
        </p:txBody>
      </p:sp>
      <p:sp>
        <p:nvSpPr>
          <p:cNvPr id="4" name="文本框 3"/>
          <p:cNvSpPr txBox="1"/>
          <p:nvPr/>
        </p:nvSpPr>
        <p:spPr>
          <a:xfrm>
            <a:off x="956928" y="4298942"/>
            <a:ext cx="10823943"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included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include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的过去分词形式。跟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depressed</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bored</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frustrated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这种由过去分词转化而来的形容词不同的是，</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included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尚未正式确立为形容词，保留了更多动词过去分词的特征，</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feel included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可以理解为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feel that one is included</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（感觉自己被接纳，没有被群体排除在外）。</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90413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07159"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235072" cy="374871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Transitioning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from high school to college is a phase that every student must face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at one point</a:t>
            </a:r>
            <a:r>
              <a:rPr kumimoji="0" lang="en-US" altLang="zh-CN" sz="2200" b="1" i="0" u="none"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 their life.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1)</a:t>
            </a:r>
          </a:p>
          <a:p>
            <a:pPr marL="1431925" marR="0" lvl="0" indent="-143192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transition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change or to make </a:t>
            </a:r>
            <a:r>
              <a:rPr kumimoji="0" lang="en-US" altLang="zh-CN" sz="220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change from one state or condition to another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过渡；转变 </a:t>
            </a:r>
          </a:p>
          <a:p>
            <a:pPr marL="1520825" marR="0" lvl="0" indent="-152082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He will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transition</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his new role next month.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他下个月将转换到新角色。</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1520825" lvl="0" indent="-1520825" algn="just">
              <a:lnSpc>
                <a:spcPct val="120000"/>
              </a:lnSpc>
              <a:defRPr/>
            </a:pPr>
            <a:r>
              <a:rPr lang="en-US" altLang="zh-CN" sz="2200" b="1" dirty="0">
                <a:ea typeface="黑体" panose="02010609060101010101" pitchFamily="49" charset="-122"/>
                <a:cs typeface="Times New Roman" panose="02020603050405020304" pitchFamily="18" charset="0"/>
              </a:rPr>
              <a:t>at one point</a:t>
            </a:r>
            <a:r>
              <a:rPr lang="en-US" altLang="zh-CN" sz="2200" dirty="0">
                <a:ea typeface="黑体" panose="02010609060101010101" pitchFamily="49" charset="-122"/>
                <a:cs typeface="Times New Roman" panose="02020603050405020304" pitchFamily="18" charset="0"/>
              </a:rPr>
              <a:t>: at an exact moment, time, or stage in the development of </a:t>
            </a:r>
            <a:r>
              <a:rPr lang="en-US" altLang="zh-CN" sz="2200" dirty="0" err="1">
                <a:ea typeface="黑体" panose="02010609060101010101" pitchFamily="49" charset="-122"/>
                <a:cs typeface="Times New Roman" panose="02020603050405020304" pitchFamily="18" charset="0"/>
              </a:rPr>
              <a:t>sth</a:t>
            </a:r>
            <a:r>
              <a:rPr lang="en-US" altLang="zh-CN" sz="2200" dirty="0">
                <a:ea typeface="黑体" panose="02010609060101010101" pitchFamily="49" charset="-122"/>
                <a:cs typeface="Times New Roman" panose="02020603050405020304" pitchFamily="18" charset="0"/>
              </a:rPr>
              <a:t> </a:t>
            </a:r>
            <a:r>
              <a:rPr lang="zh-CN" altLang="zh-CN" sz="2200" dirty="0">
                <a:ea typeface="黑体" panose="02010609060101010101" pitchFamily="49" charset="-122"/>
                <a:cs typeface="Times New Roman" panose="02020603050405020304" pitchFamily="18" charset="0"/>
              </a:rPr>
              <a:t>在某一时刻，一度 </a:t>
            </a:r>
          </a:p>
          <a:p>
            <a:pPr lvl="0" algn="just">
              <a:lnSpc>
                <a:spcPct val="120000"/>
              </a:lnSpc>
              <a:defRPr/>
            </a:pPr>
            <a:r>
              <a:rPr lang="en-US" altLang="zh-CN" sz="2200" i="1" dirty="0">
                <a:ea typeface="黑体" panose="02010609060101010101" pitchFamily="49" charset="-122"/>
                <a:cs typeface="Times New Roman" panose="02020603050405020304" pitchFamily="18" charset="0"/>
              </a:rPr>
              <a:t>e.g. </a:t>
            </a:r>
            <a:r>
              <a:rPr lang="en-US" altLang="zh-CN" sz="2200" dirty="0">
                <a:ea typeface="黑体" panose="02010609060101010101" pitchFamily="49" charset="-122"/>
                <a:cs typeface="Times New Roman" panose="02020603050405020304" pitchFamily="18" charset="0"/>
              </a:rPr>
              <a:t>That had been an issue </a:t>
            </a:r>
            <a:r>
              <a:rPr lang="en-US" altLang="zh-CN" sz="2200" b="1" i="1" dirty="0">
                <a:ea typeface="黑体" panose="02010609060101010101" pitchFamily="49" charset="-122"/>
                <a:cs typeface="Times New Roman" panose="02020603050405020304" pitchFamily="18" charset="0"/>
              </a:rPr>
              <a:t>at one point</a:t>
            </a:r>
            <a:r>
              <a:rPr lang="en-US" altLang="zh-CN" sz="2200" dirty="0">
                <a:ea typeface="黑体" panose="02010609060101010101" pitchFamily="49" charset="-122"/>
                <a:cs typeface="Times New Roman" panose="02020603050405020304" pitchFamily="18" charset="0"/>
              </a:rPr>
              <a:t>. </a:t>
            </a:r>
            <a:r>
              <a:rPr lang="zh-CN" altLang="zh-CN" sz="2200" dirty="0">
                <a:ea typeface="黑体" panose="02010609060101010101" pitchFamily="49" charset="-122"/>
                <a:cs typeface="Times New Roman" panose="02020603050405020304" pitchFamily="18" charset="0"/>
              </a:rPr>
              <a:t>这曾一度是个问题。</a:t>
            </a:r>
            <a:endParaRPr lang="en-US" altLang="zh-CN" sz="2200" dirty="0">
              <a:ea typeface="黑体" panose="02010609060101010101" pitchFamily="49" charset="-122"/>
              <a:cs typeface="Times New Roman" panose="02020603050405020304" pitchFamily="18" charset="0"/>
            </a:endParaRPr>
          </a:p>
          <a:p>
            <a:pPr marL="538480" lvl="0" algn="just">
              <a:lnSpc>
                <a:spcPct val="120000"/>
              </a:lnSpc>
              <a:defRPr/>
            </a:pPr>
            <a:r>
              <a:rPr lang="en-US" altLang="zh-CN" sz="2200" dirty="0">
                <a:ea typeface="黑体" panose="02010609060101010101" pitchFamily="49" charset="-122"/>
                <a:cs typeface="Times New Roman" panose="02020603050405020304" pitchFamily="18" charset="0"/>
              </a:rPr>
              <a:t>Those knocked more than 200,000 customers offline </a:t>
            </a:r>
            <a:r>
              <a:rPr lang="en-US" altLang="zh-CN" sz="2200" b="1" i="1" dirty="0">
                <a:ea typeface="黑体" panose="02010609060101010101" pitchFamily="49" charset="-122"/>
                <a:cs typeface="Times New Roman" panose="02020603050405020304" pitchFamily="18" charset="0"/>
              </a:rPr>
              <a:t>at one point</a:t>
            </a:r>
            <a:r>
              <a:rPr lang="en-US" altLang="zh-CN" sz="2200" dirty="0">
                <a:ea typeface="黑体" panose="02010609060101010101" pitchFamily="49" charset="-122"/>
                <a:cs typeface="Times New Roman" panose="02020603050405020304" pitchFamily="18" charset="0"/>
              </a:rPr>
              <a:t>. </a:t>
            </a:r>
            <a:r>
              <a:rPr lang="zh-CN" altLang="zh-CN" sz="2200" dirty="0">
                <a:ea typeface="黑体" panose="02010609060101010101" pitchFamily="49" charset="-122"/>
                <a:cs typeface="Times New Roman" panose="02020603050405020304" pitchFamily="18" charset="0"/>
              </a:rPr>
              <a:t>这些攻击一度让</a:t>
            </a:r>
            <a:r>
              <a:rPr lang="en-US" altLang="zh-CN" sz="2200" dirty="0">
                <a:ea typeface="黑体" panose="02010609060101010101" pitchFamily="49" charset="-122"/>
                <a:cs typeface="Times New Roman" panose="02020603050405020304" pitchFamily="18" charset="0"/>
              </a:rPr>
              <a:t>20</a:t>
            </a:r>
            <a:r>
              <a:rPr lang="zh-CN" altLang="zh-CN" sz="2200" dirty="0">
                <a:ea typeface="黑体" panose="02010609060101010101" pitchFamily="49" charset="-122"/>
                <a:cs typeface="Times New Roman" panose="02020603050405020304" pitchFamily="18" charset="0"/>
              </a:rPr>
              <a:t>多万名用户掉线。</a:t>
            </a:r>
            <a:endParaRPr lang="zh-CN" altLang="en-US" sz="2200" dirty="0">
              <a:ea typeface="黑体" panose="02010609060101010101" pitchFamily="49" charset="-122"/>
              <a:cs typeface="Times New Roman" panose="02020603050405020304" pitchFamily="18" charset="0"/>
            </a:endParaRPr>
          </a:p>
          <a:p>
            <a:pPr marL="1520825" marR="0" lvl="0" indent="-1520825" algn="just" defTabSz="914400" rtl="0" eaLnBrk="1" fontAlgn="auto" latinLnBrk="0" hangingPunct="1">
              <a:lnSpc>
                <a:spcPct val="120000"/>
              </a:lnSpc>
              <a:spcBef>
                <a:spcPts val="0"/>
              </a:spcBef>
              <a:spcAft>
                <a:spcPts val="0"/>
              </a:spcAft>
              <a:buClrTx/>
              <a:buSzTx/>
              <a:buFontTx/>
              <a:buNone/>
              <a:defRPr/>
            </a:pPr>
            <a:endPar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4" name="矩形 3"/>
          <p:cNvSpPr/>
          <p:nvPr/>
        </p:nvSpPr>
        <p:spPr>
          <a:xfrm>
            <a:off x="-117944" y="4726422"/>
            <a:ext cx="12192000" cy="14756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838984" y="4928443"/>
            <a:ext cx="10823943" cy="87235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如果主语用</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Transition from high school to college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语法上也讲得通，即</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transition</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用作名词，不过名词主要表达静止的状态，而动词突出变化过程，显得更为生动。 </a:t>
            </a:r>
            <a:endPar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6" name="圆角矩形 31"/>
          <p:cNvSpPr/>
          <p:nvPr/>
        </p:nvSpPr>
        <p:spPr>
          <a:xfrm>
            <a:off x="924048" y="4502105"/>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541595"/>
            <a:ext cx="12192000" cy="11355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Because of the differences in high school life and college life, the transition comes with </a:t>
            </a:r>
            <a:r>
              <a:rPr lang="en-US" altLang="zh-CN" sz="2200" b="1" u="sng" dirty="0">
                <a:solidFill>
                  <a:srgbClr val="DD5C60"/>
                </a:solidFill>
                <a:ea typeface="黑体" panose="02010609060101010101" pitchFamily="49" charset="-122"/>
                <a:cs typeface="Times New Roman" panose="02020603050405020304" pitchFamily="18" charset="0"/>
              </a:rPr>
              <a:t>a myriad of</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challenges.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2-3, Para. 1)</a:t>
            </a:r>
          </a:p>
          <a:p>
            <a:pPr marR="0" lvl="0" algn="l"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 myriad of</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an extremely large number of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无数；大量 </a:t>
            </a:r>
          </a:p>
          <a:p>
            <a:pPr marR="0" lvl="0" algn="l" defTabSz="914400" rtl="0" eaLnBrk="1" fontAlgn="auto" latinLnBrk="0" hangingPunct="1">
              <a:lnSpc>
                <a:spcPct val="120000"/>
              </a:lnSpc>
              <a:spcBef>
                <a:spcPts val="0"/>
              </a:spcBef>
              <a:spcAft>
                <a:spcPts val="0"/>
              </a:spcAft>
              <a:buClrTx/>
              <a:buSzTx/>
              <a:buFontTx/>
              <a:buNone/>
              <a:defRPr/>
            </a:pP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Designs are available in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 myriad of</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colors.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各种</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色彩的款式应有尽有。</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4" name="文本框 3"/>
          <p:cNvSpPr txBox="1"/>
          <p:nvPr/>
        </p:nvSpPr>
        <p:spPr>
          <a:xfrm>
            <a:off x="956928" y="3906453"/>
            <a:ext cx="10823943"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短语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myriad of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修饰可数名词；跟前面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ton of / tons of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相比，</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myriad of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更正式。</a:t>
            </a:r>
            <a:endPar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31727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06371"/>
            <a:ext cx="12192000" cy="43133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471539"/>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following are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challenges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most college freshmen face.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6, para. 1)</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4" name="文本框 3"/>
          <p:cNvSpPr txBox="1"/>
          <p:nvPr/>
        </p:nvSpPr>
        <p:spPr>
          <a:xfrm>
            <a:off x="956928" y="2208392"/>
            <a:ext cx="10823943" cy="412247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句中</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challenge</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跟动词</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face</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搭配，类似的“动</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名”搭配还有： </a:t>
            </a:r>
          </a:p>
          <a:p>
            <a:pPr marR="0" lvl="0" indent="45085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meet / respond to / rise to / take up /take on challenges</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（面对挑战）</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indent="45085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pose / present challenges (</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带来挑战</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p>
          <a:p>
            <a:pPr marR="0" lvl="0" algn="just" defTabSz="914400" rtl="0" eaLnBrk="1" fontAlgn="auto" latinLnBrk="0" hangingPunct="1">
              <a:lnSpc>
                <a:spcPct val="120000"/>
              </a:lnSpc>
              <a:spcBef>
                <a:spcPts val="0"/>
              </a:spcBef>
              <a:spcAft>
                <a:spcPts val="0"/>
              </a:spcAft>
              <a:buClrTx/>
              <a:buSzTx/>
              <a:buFontTx/>
              <a:buNone/>
              <a:defRPr/>
            </a:pP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名词还有常见的“形容词</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名词”搭配，文中此类搭配有：</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50850" marR="0" lvl="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numerous challenges</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1, para. 5</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academic challenges</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Title, para. 3</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balancing challenge</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Title, para. 5</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更多此类搭配：</a:t>
            </a:r>
          </a:p>
          <a:p>
            <a:pPr marR="0" lvl="0" indent="45085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enormous / big / huge / great / radical / serious challenges </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（巨大挑战）</a:t>
            </a:r>
          </a:p>
          <a:p>
            <a:pPr marL="452755" marR="0" lvl="0" indent="-1905"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major / main challenges</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（重大挑战）</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52755" marR="0" lvl="0" indent="-1905"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economic/intellectual/political challenges </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（经济</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智力</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政治挑战）</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178205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68389"/>
            <a:ext cx="12192000" cy="16036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For twelve years, a student’s life is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structured and fixed</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Then suddenly, the student is thrust into a college life that is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flexible and unpredictable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4-5, para. 2)</a:t>
            </a:r>
          </a:p>
        </p:txBody>
      </p:sp>
      <p:sp>
        <p:nvSpPr>
          <p:cNvPr id="4" name="文本框 3"/>
          <p:cNvSpPr txBox="1"/>
          <p:nvPr/>
        </p:nvSpPr>
        <p:spPr>
          <a:xfrm>
            <a:off x="956928" y="3170410"/>
            <a:ext cx="10823943" cy="87235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两对形容词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structured and fixed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flexible and unpredictable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分别描述中小学和大学生活</a:t>
            </a: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的特点，它们意义相反，对照使用以增强反差的修辞效果。</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74407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3748719"/>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        I had been a pretty social person in high school and I fully expected to make great friends right away when I got to college.         It’s supposed to be the time of your life, right? </a:t>
            </a:r>
          </a:p>
          <a:p>
            <a:pPr>
              <a:lnSpc>
                <a:spcPct val="120000"/>
              </a:lnSpc>
            </a:pPr>
            <a:r>
              <a:rPr lang="en-US" altLang="zh-CN" sz="2200" dirty="0"/>
              <a:t>        I had been looking forward to college for years.         I started studying for standardized tests in 10th, hammered out extracurricular activities and A. P. courses all through 11th, and spent senior year typing applications till my fingers practically bled.         I got into a great school, pleasing myself and my family. This was not the payoff I expected.</a:t>
            </a:r>
          </a:p>
        </p:txBody>
      </p:sp>
      <p:sp>
        <p:nvSpPr>
          <p:cNvPr id="18" name="文本框 17"/>
          <p:cNvSpPr txBox="1"/>
          <p:nvPr/>
        </p:nvSpPr>
        <p:spPr>
          <a:xfrm>
            <a:off x="919320" y="1953360"/>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6014071" y="288496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p:cNvPr>
          <p:cNvSpPr/>
          <p:nvPr/>
        </p:nvSpPr>
        <p:spPr>
          <a:xfrm>
            <a:off x="7345409" y="3688884"/>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5"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6" action="ppaction://hlinksldjump"/>
          </p:cNvPr>
          <p:cNvSpPr/>
          <p:nvPr/>
        </p:nvSpPr>
        <p:spPr>
          <a:xfrm>
            <a:off x="11155111" y="449633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pic>
        <p:nvPicPr>
          <p:cNvPr id="4" name="图片 3" descr="qr"/>
          <p:cNvPicPr>
            <a:picLocks noChangeAspect="1"/>
          </p:cNvPicPr>
          <p:nvPr/>
        </p:nvPicPr>
        <p:blipFill>
          <a:blip r:embed="rId7" cstate="print"/>
          <a:stretch>
            <a:fillRect/>
          </a:stretch>
        </p:blipFill>
        <p:spPr>
          <a:xfrm>
            <a:off x="10437495" y="1040130"/>
            <a:ext cx="612775" cy="6127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11295"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Academic challenges are always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anticipated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by a majority of freshmen. What most don’t anticipate, however, is the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magnitude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of the workload awaiting them.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1-3, para. 3)</a:t>
            </a:r>
          </a:p>
          <a:p>
            <a:pPr marL="1431925" marR="0" lvl="0" indent="-1431925" algn="l"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anticipate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see what might happen in the future and take action to prepare for it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预见，预计（并做准备）</a:t>
            </a:r>
          </a:p>
          <a:p>
            <a:pPr marL="447675" marR="0" lvl="0" indent="-447675" algn="l" defTabSz="914400" rtl="0" eaLnBrk="1" fontAlgn="auto" latinLnBrk="0" hangingPunct="1">
              <a:lnSpc>
                <a:spcPct val="120000"/>
              </a:lnSpc>
              <a:spcBef>
                <a:spcPts val="0"/>
              </a:spcBef>
              <a:spcAft>
                <a:spcPts val="0"/>
              </a:spcAft>
              <a:buClrTx/>
              <a:buSzTx/>
              <a:buFontTx/>
              <a:buNone/>
              <a:defRPr/>
            </a:pP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Try and</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anticipate</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what the interviewers may ask. </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rPr>
              <a:t>尽量设想</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rPr>
              <a:t>面试官</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rPr>
              <a:t>会提出什么问题。</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endParaRPr>
          </a:p>
          <a:p>
            <a:pPr marL="1608455" marR="0" lvl="0" indent="-1608455" algn="l"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magnitude</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n.</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 great size or importance of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 degree to which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is large or important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巨大；重大；重要性 </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1608455" marR="0" lvl="0" indent="-1608455" algn="l" defTabSz="914400" rtl="0" eaLnBrk="1" fontAlgn="auto" latinLnBrk="0" hangingPunct="1">
              <a:lnSpc>
                <a:spcPct val="120000"/>
              </a:lnSpc>
              <a:spcBef>
                <a:spcPts val="0"/>
              </a:spcBef>
              <a:spcAft>
                <a:spcPts val="0"/>
              </a:spcAft>
              <a:buClrTx/>
              <a:buSzTx/>
              <a:buFontTx/>
              <a:buNone/>
              <a:defRPr/>
            </a:pP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We did not realize the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magnitude</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o</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 the problem.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我们没有意识到问题竟如此严重。</a:t>
            </a:r>
            <a:endPar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7" name="文本框 6"/>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667765"/>
            <a:ext cx="12192000" cy="3156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圆角矩形 31"/>
          <p:cNvSpPr/>
          <p:nvPr/>
        </p:nvSpPr>
        <p:spPr>
          <a:xfrm>
            <a:off x="1041992" y="244344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11295"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Academic challenges are always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anticipated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by a majority of freshmen. What most don’t anticipate, however, is the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magnitude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of the workload awaiting them.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1-3, para. 3)</a:t>
            </a:r>
          </a:p>
        </p:txBody>
      </p:sp>
      <p:sp>
        <p:nvSpPr>
          <p:cNvPr id="4" name="文本框 3"/>
          <p:cNvSpPr txBox="1"/>
          <p:nvPr/>
        </p:nvSpPr>
        <p:spPr>
          <a:xfrm>
            <a:off x="956928" y="2816020"/>
            <a:ext cx="10329023" cy="2936188"/>
          </a:xfrm>
          <a:prstGeom prst="rect">
            <a:avLst/>
          </a:prstGeom>
          <a:noFill/>
        </p:spPr>
        <p:txBody>
          <a:bodyPr wrap="square" rtlCol="0">
            <a:spAutoFit/>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Compare </a:t>
            </a:r>
            <a:r>
              <a:rPr lang="en-US" altLang="zh-CN" sz="2200" dirty="0">
                <a:solidFill>
                  <a:prstClr val="black"/>
                </a:solidFill>
                <a:ea typeface="黑体" panose="02010609060101010101" pitchFamily="49" charset="-122"/>
                <a:cs typeface="Times New Roman" panose="02020603050405020304" pitchFamily="18" charset="0"/>
              </a:rPr>
              <a: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anticipate” and “expect” </a:t>
            </a:r>
            <a:endParaRPr lang="en-US" altLang="zh-CN" sz="2200" dirty="0">
              <a:solidFill>
                <a:prstClr val="black"/>
              </a:solidFill>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srgbClr val="E98462"/>
                </a:solidFill>
                <a:effectLst/>
                <a:uLnTx/>
                <a:uFillTx/>
                <a:ea typeface="黑体" panose="02010609060101010101" pitchFamily="49" charset="-122"/>
                <a:cs typeface="Times New Roman" panose="02020603050405020304" pitchFamily="18" charset="0"/>
              </a:rPr>
              <a:t>1</a:t>
            </a:r>
            <a:r>
              <a:rPr kumimoji="0" lang="zh-CN" altLang="en-US" sz="2200" b="1" i="0" u="none" strike="noStrike" kern="1200" cap="none" spc="0" normalizeH="0" baseline="0" noProof="0" dirty="0">
                <a:ln>
                  <a:noFill/>
                </a:ln>
                <a:solidFill>
                  <a:srgbClr val="E98462"/>
                </a:solidFill>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solidFill>
                  <a:srgbClr val="E98462"/>
                </a:solidFill>
                <a:effectLst/>
                <a:uLnTx/>
                <a:uFillTx/>
                <a:ea typeface="黑体" panose="02010609060101010101" pitchFamily="49" charset="-122"/>
                <a:cs typeface="Times New Roman" panose="02020603050405020304" pitchFamily="18" charset="0"/>
              </a:rPr>
              <a:t>Similarities</a:t>
            </a:r>
          </a:p>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-Both can mean “to think or believe that sth will happen” </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预计，预料</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are</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expecting</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 rise in food prices this month.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我们预计这个月的食品会涨价。</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indent="446405" algn="l"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We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anticipate</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that sales will rise next year.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我们预料明年销售量将会增加。</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a:lnSpc>
                <a:spcPct val="120000"/>
              </a:lnSpc>
              <a:defRPr/>
            </a:pPr>
            <a:r>
              <a:rPr kumimoji="0" lang="en-US" altLang="zh-CN" sz="2200" b="0" i="0"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-Both can mean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think with pleasure and excitement about sth that is going to happen” </a:t>
            </a:r>
            <a:r>
              <a:rPr kumimoji="0" lang="zh-CN"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期盼；期望</a:t>
            </a:r>
            <a:endParaRPr lang="en-US" altLang="zh-CN" sz="2200" dirty="0">
              <a:solidFill>
                <a:prstClr val="black"/>
              </a:solidFill>
              <a:latin typeface="黑体" panose="02010609060101010101" pitchFamily="49" charset="-122"/>
              <a:ea typeface="黑体" panose="02010609060101010101" pitchFamily="49" charset="-122"/>
            </a:endParaRPr>
          </a:p>
        </p:txBody>
      </p:sp>
      <p:sp>
        <p:nvSpPr>
          <p:cNvPr id="10" name="文本框 9"/>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448650"/>
            <a:ext cx="12192000" cy="3193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956928" y="2650671"/>
            <a:ext cx="11046019" cy="2936188"/>
          </a:xfrm>
          <a:prstGeom prst="rect">
            <a:avLst/>
          </a:prstGeom>
          <a:noFill/>
        </p:spPr>
        <p:txBody>
          <a:bodyPr wrap="square" rtlCol="0">
            <a:spAutoFit/>
          </a:bodyPr>
          <a:lstStyle/>
          <a:p>
            <a:pPr marL="357505" lvl="0" indent="-357505">
              <a:lnSpc>
                <a:spcPct val="120000"/>
              </a:lnSpc>
              <a:defRPr/>
            </a:pPr>
            <a:r>
              <a:rPr lang="en-US" altLang="zh-CN" sz="2200" i="1" dirty="0">
                <a:solidFill>
                  <a:prstClr val="black"/>
                </a:solidFill>
                <a:ea typeface="黑体" panose="02010609060101010101" pitchFamily="49" charset="-122"/>
              </a:rPr>
              <a:t>e.g. </a:t>
            </a:r>
            <a:r>
              <a:rPr lang="en-US" altLang="zh-CN" sz="2200" dirty="0">
                <a:solidFill>
                  <a:prstClr val="black"/>
                </a:solidFill>
                <a:ea typeface="黑体" panose="02010609060101010101" pitchFamily="49" charset="-122"/>
              </a:rPr>
              <a:t>I </a:t>
            </a:r>
            <a:r>
              <a:rPr lang="en-US" altLang="zh-CN" sz="2200" b="1" i="1" dirty="0">
                <a:ea typeface="黑体" panose="02010609060101010101" pitchFamily="49" charset="-122"/>
              </a:rPr>
              <a:t>expect</a:t>
            </a:r>
            <a:r>
              <a:rPr lang="en-US" altLang="zh-CN" sz="2200" dirty="0">
                <a:ea typeface="黑体" panose="02010609060101010101" pitchFamily="49" charset="-122"/>
              </a:rPr>
              <a:t> to be paid promptly for the work. </a:t>
            </a:r>
            <a:r>
              <a:rPr lang="zh-CN" altLang="en-US" sz="2200" dirty="0">
                <a:ea typeface="黑体" panose="02010609060101010101" pitchFamily="49" charset="-122"/>
              </a:rPr>
              <a:t>我希望立即就得到工钱。</a:t>
            </a:r>
            <a:endParaRPr lang="en-US" altLang="zh-CN" sz="2200" dirty="0">
              <a:ea typeface="黑体" panose="02010609060101010101" pitchFamily="49" charset="-122"/>
            </a:endParaRPr>
          </a:p>
          <a:p>
            <a:pPr marL="446405" lvl="0">
              <a:lnSpc>
                <a:spcPct val="120000"/>
              </a:lnSpc>
              <a:defRPr/>
            </a:pPr>
            <a:r>
              <a:rPr lang="en-US" altLang="zh-CN" sz="2200" dirty="0">
                <a:ea typeface="黑体" panose="02010609060101010101" pitchFamily="49" charset="-122"/>
              </a:rPr>
              <a:t>We eagerly </a:t>
            </a:r>
            <a:r>
              <a:rPr lang="en-US" altLang="zh-CN" sz="2200" b="1" i="1" dirty="0">
                <a:ea typeface="黑体" panose="02010609060101010101" pitchFamily="49" charset="-122"/>
              </a:rPr>
              <a:t>anticipated</a:t>
            </a:r>
            <a:r>
              <a:rPr lang="en-US" altLang="zh-CN" sz="2200" dirty="0">
                <a:ea typeface="黑体" panose="02010609060101010101" pitchFamily="49" charset="-122"/>
              </a:rPr>
              <a:t> th</a:t>
            </a:r>
            <a:r>
              <a:rPr lang="en-US" altLang="zh-CN" sz="2200" dirty="0">
                <a:solidFill>
                  <a:prstClr val="black"/>
                </a:solidFill>
                <a:ea typeface="黑体" panose="02010609060101010101" pitchFamily="49" charset="-122"/>
              </a:rPr>
              <a:t>e day we would leave school. </a:t>
            </a:r>
            <a:r>
              <a:rPr lang="zh-CN" altLang="zh-CN" sz="2200" dirty="0">
                <a:solidFill>
                  <a:prstClr val="black"/>
                </a:solidFill>
                <a:ea typeface="黑体" panose="02010609060101010101" pitchFamily="49" charset="-122"/>
              </a:rPr>
              <a:t>我们迫切地期盼着毕业离校的那一天。</a:t>
            </a:r>
            <a:endParaRPr kumimoji="0" lang="en-US" altLang="zh-CN" sz="2200" b="1" i="0" u="none" strike="noStrike" kern="1200" cap="none" spc="0" normalizeH="0" baseline="0" noProof="0" dirty="0">
              <a:ln>
                <a:noFill/>
              </a:ln>
              <a:solidFill>
                <a:srgbClr val="E98462"/>
              </a:solidFill>
              <a:effectLst/>
              <a:uLnTx/>
              <a:uFillTx/>
              <a:ea typeface="黑体" panose="02010609060101010101" pitchFamily="49" charset="-122"/>
            </a:endParaRPr>
          </a:p>
          <a:p>
            <a:pPr lvl="0">
              <a:lnSpc>
                <a:spcPct val="120000"/>
              </a:lnSpc>
              <a:defRPr/>
            </a:pPr>
            <a:r>
              <a:rPr kumimoji="0" lang="en-US" altLang="zh-CN" sz="2200" b="1" i="0" u="none" strike="noStrike" kern="1200" cap="none" spc="0" normalizeH="0" baseline="0" noProof="0" dirty="0">
                <a:ln>
                  <a:noFill/>
                </a:ln>
                <a:solidFill>
                  <a:srgbClr val="E98462"/>
                </a:solidFill>
                <a:effectLst/>
                <a:uLnTx/>
                <a:uFillTx/>
                <a:ea typeface="黑体" panose="02010609060101010101" pitchFamily="49" charset="-122"/>
              </a:rPr>
              <a:t>2</a:t>
            </a:r>
            <a:r>
              <a:rPr kumimoji="0" lang="zh-CN" altLang="en-US" sz="2200" b="1" i="0" u="none" strike="noStrike" kern="1200" cap="none" spc="0" normalizeH="0" baseline="0" noProof="0" dirty="0">
                <a:ln>
                  <a:noFill/>
                </a:ln>
                <a:solidFill>
                  <a:srgbClr val="E98462"/>
                </a:solidFill>
                <a:effectLst/>
                <a:uLnTx/>
                <a:uFillTx/>
                <a:ea typeface="黑体" panose="02010609060101010101" pitchFamily="49" charset="-122"/>
              </a:rPr>
              <a:t>）</a:t>
            </a:r>
            <a:r>
              <a:rPr kumimoji="0" lang="en-US" altLang="zh-CN" sz="2200" b="1" i="0" u="none" strike="noStrike" kern="1200" cap="none" spc="0" normalizeH="0" baseline="0" noProof="0" dirty="0">
                <a:ln>
                  <a:noFill/>
                </a:ln>
                <a:solidFill>
                  <a:srgbClr val="E98462"/>
                </a:solidFill>
                <a:effectLst/>
                <a:uLnTx/>
                <a:uFillTx/>
                <a:ea typeface="黑体" panose="02010609060101010101" pitchFamily="49" charset="-122"/>
              </a:rPr>
              <a:t>Differences</a:t>
            </a:r>
            <a:r>
              <a:rPr kumimoji="0" lang="en-US" altLang="zh-CN" sz="2200" b="0" i="0" u="none" strike="noStrike" kern="1200" cap="none" spc="0" normalizeH="0" baseline="0" noProof="0" dirty="0">
                <a:ln>
                  <a:noFill/>
                </a:ln>
                <a:solidFill>
                  <a:srgbClr val="E98462"/>
                </a:solidFill>
                <a:effectLst/>
                <a:uLnTx/>
                <a:uFillTx/>
                <a:ea typeface="黑体" panose="02010609060101010101" pitchFamily="49" charset="-122"/>
              </a:rPr>
              <a:t> </a:t>
            </a:r>
            <a:endParaRPr kumimoji="0" lang="zh-CN" altLang="zh-CN" sz="2200" b="0" i="0" u="none" strike="noStrike" kern="1200" cap="none" spc="0" normalizeH="0" baseline="0" noProof="0" dirty="0">
              <a:ln>
                <a:noFill/>
              </a:ln>
              <a:solidFill>
                <a:srgbClr val="E98462"/>
              </a:solidFill>
              <a:effectLst/>
              <a:uLnTx/>
              <a:uFillTx/>
              <a:ea typeface="黑体" panose="02010609060101010101" pitchFamily="49" charset="-122"/>
            </a:endParaRPr>
          </a:p>
          <a:p>
            <a:pPr marR="0" lvl="0" algn="l"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rPr>
              <a:t> “Anticipate” in some contexts can be associated with acting because of an expectation. </a:t>
            </a:r>
            <a:endPar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endParaRPr>
          </a:p>
          <a:p>
            <a:pPr marL="450850" marR="0" lvl="0" indent="-450850" algn="l" defTabSz="914400" rtl="0" eaLnBrk="1" fontAlgn="auto" latinLnBrk="0" hangingPunct="1">
              <a:lnSpc>
                <a:spcPct val="120000"/>
              </a:lnSpc>
              <a:spcBef>
                <a:spcPts val="0"/>
              </a:spcBef>
              <a:spcAft>
                <a:spcPts val="0"/>
              </a:spcAft>
              <a:buClrTx/>
              <a:buSzTx/>
              <a:buFontTx/>
              <a:buNone/>
              <a:defRPr/>
            </a:pPr>
            <a:r>
              <a:rPr kumimoji="0" lang="en-US" altLang="zh-CN" sz="2200" b="0" i="1" u="none" strike="noStrike" kern="1200" cap="none" spc="0" normalizeH="0" baseline="0" noProof="0" dirty="0">
                <a:ln>
                  <a:noFill/>
                </a:ln>
                <a:solidFill>
                  <a:prstClr val="black"/>
                </a:solidFill>
                <a:effectLst/>
                <a:uLnTx/>
                <a:uFillTx/>
                <a:ea typeface="黑体" panose="02010609060101010101" pitchFamily="49" charset="-122"/>
              </a:rPr>
              <a:t>e.g.</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rPr>
              <a:t> Skilled sportsmen </a:t>
            </a:r>
            <a:r>
              <a:rPr kumimoji="0" lang="en-US" altLang="zh-CN" sz="2200" b="1" i="1" u="none" strike="noStrike" kern="1200" cap="none" spc="0" normalizeH="0" baseline="0" noProof="0" dirty="0">
                <a:ln>
                  <a:noFill/>
                </a:ln>
                <a:effectLst/>
                <a:uLnTx/>
                <a:uFillTx/>
                <a:ea typeface="黑体" panose="02010609060101010101" pitchFamily="49" charset="-122"/>
              </a:rPr>
              <a:t>anticipate</a:t>
            </a:r>
            <a:r>
              <a:rPr kumimoji="0" lang="en-US" altLang="zh-CN" sz="2200" b="0" i="0" u="none" strike="noStrike" kern="1200" cap="none" spc="0" normalizeH="0" baseline="0" noProof="0" dirty="0">
                <a:ln>
                  <a:noFill/>
                </a:ln>
                <a:effectLst/>
                <a:uLnTx/>
                <a:uFillTx/>
                <a:ea typeface="黑体" panose="02010609060101010101" pitchFamily="49" charset="-122"/>
              </a:rPr>
              <a:t> the action and position themselves accordingly. </a:t>
            </a:r>
            <a:r>
              <a:rPr kumimoji="0" lang="zh-CN" altLang="zh-CN" sz="2200" b="0" i="0" u="none" strike="noStrike" kern="1200" cap="none" spc="0" normalizeH="0" baseline="0" noProof="0" dirty="0">
                <a:ln>
                  <a:noFill/>
                </a:ln>
                <a:effectLst/>
                <a:uLnTx/>
                <a:uFillTx/>
                <a:ea typeface="黑体" panose="02010609060101010101" pitchFamily="49" charset="-122"/>
              </a:rPr>
              <a:t>技术好的运动员可以提前预判动作，然后摆好应对姿势。</a:t>
            </a:r>
            <a:endPar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22433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11295"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Academic challenges are always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anticipated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by a majority of freshmen. What most don’t anticipate, however, is the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magnitude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of the workload awaiting them.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1-3, para. 3)</a:t>
            </a:r>
          </a:p>
        </p:txBody>
      </p:sp>
      <p:sp>
        <p:nvSpPr>
          <p:cNvPr id="11" name="文本框 10"/>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68389"/>
            <a:ext cx="12192000" cy="30462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 college, on the other hand, all your successes and failures are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accredited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you.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4-5, para. 4)</a:t>
            </a:r>
          </a:p>
          <a:p>
            <a:pPr marL="1252855" marR="0" lvl="0" indent="-125285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accredit</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be</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lieve that sb is responsible for doing or saying </a:t>
            </a:r>
            <a:r>
              <a:rPr kumimoji="0" lang="en-US" altLang="zh-CN" sz="2200" b="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把…归于；认为（某事为某人所说、所做）</a:t>
            </a:r>
            <a:endParaRPr lang="en-US" altLang="zh-CN" sz="2200" b="1" dirty="0">
              <a:solidFill>
                <a:prstClr val="black"/>
              </a:solidFill>
              <a:ea typeface="黑体" panose="02010609060101010101" pitchFamily="49" charset="-122"/>
              <a:cs typeface="Times New Roman" panose="02020603050405020304" pitchFamily="18" charset="0"/>
            </a:endParaRPr>
          </a:p>
        </p:txBody>
      </p:sp>
      <p:sp>
        <p:nvSpPr>
          <p:cNvPr id="4" name="文本框 3"/>
          <p:cNvSpPr txBox="1"/>
          <p:nvPr/>
        </p:nvSpPr>
        <p:spPr>
          <a:xfrm>
            <a:off x="956928" y="3125806"/>
            <a:ext cx="10823943" cy="2973122"/>
          </a:xfrm>
          <a:prstGeom prst="rect">
            <a:avLst/>
          </a:prstGeom>
          <a:noFill/>
        </p:spPr>
        <p:txBody>
          <a:bodyPr wrap="square" rtlCol="0">
            <a:spAutoFit/>
          </a:bodyPr>
          <a:lstStyle/>
          <a:p>
            <a:pPr lvl="0" algn="just">
              <a:lnSpc>
                <a:spcPct val="120000"/>
              </a:lnSpc>
              <a:defRPr/>
            </a:pP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动词</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accredit </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作“把</a:t>
            </a:r>
            <a:r>
              <a:rPr lang="en-US" altLang="zh-CN" sz="2000" dirty="0"/>
              <a:t>······</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归于”讲有两种常用结构</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 to accredit </a:t>
            </a:r>
            <a:r>
              <a:rPr kumimoji="0" lang="en-US" altLang="zh-CN" sz="2200" b="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sb, 2) to accredit sb with </a:t>
            </a:r>
            <a:r>
              <a:rPr kumimoji="0" lang="en-US" altLang="zh-CN" sz="2200" b="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；实际使用中它们的被动语态更为常见：</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a:t>
            </a:r>
            <a:r>
              <a:rPr lang="en-US" altLang="zh-CN" sz="2200" dirty="0">
                <a:solidFill>
                  <a:prstClr val="black"/>
                </a:solidFill>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be accredited to sb, 2) sb be accredited with </a:t>
            </a:r>
            <a:r>
              <a:rPr kumimoji="0" lang="en-US" altLang="zh-CN" sz="2200" b="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discovery of distillation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is</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usually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accredited</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 Arabs.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通常认为，蒸馏法是阿拉伯人发明的。</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47675" marR="0" lvl="0" indent="-1905"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Arabs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are</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usually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accredited </a:t>
            </a:r>
            <a:r>
              <a:rPr kumimoji="0" lang="en-US" altLang="zh-CN" sz="220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with</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discovery of distillation.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通常认为，阿拉伯人发明了蒸馏法。</a:t>
            </a:r>
            <a:endPar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74407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68390"/>
            <a:ext cx="12192000" cy="14697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You decide whether or not to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pre-register for the courses</a:t>
            </a:r>
            <a:r>
              <a:rPr kumimoji="0" lang="en-US" altLang="zh-CN" sz="2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for the semester, attend class on time, submit your research papers on time, sleep early, etc.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5-7, para. 4) </a:t>
            </a:r>
          </a:p>
        </p:txBody>
      </p:sp>
      <p:sp>
        <p:nvSpPr>
          <p:cNvPr id="4" name="文本框 3"/>
          <p:cNvSpPr txBox="1"/>
          <p:nvPr/>
        </p:nvSpPr>
        <p:spPr>
          <a:xfrm>
            <a:off x="956928" y="3170410"/>
            <a:ext cx="10823943" cy="877804"/>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pre-registration serves to collect the interests of Ss in courses. Through pre-registration, </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Ss show their interest in the courses they wish to study for the following quarter or semester.  </a:t>
            </a:r>
            <a:endParaRPr kumimoji="0" lang="zh-CN" altLang="en-US" sz="2200" b="0" i="0" u="none" strike="noStrike" kern="1200" cap="none" spc="0" normalizeH="0" baseline="0" noProof="0" dirty="0">
              <a:ln>
                <a:noFill/>
              </a:ln>
              <a:solidFill>
                <a:srgbClr val="0070C0"/>
              </a:solidFill>
              <a:effectLst/>
              <a:uLnTx/>
              <a:uFillTx/>
              <a:ea typeface="宋体" panose="02010600030101010101" pitchFamily="2" charset="-122"/>
              <a:cs typeface="Times New Roman" panose="02020603050405020304" pitchFamily="18" charset="0"/>
            </a:endParaRPr>
          </a:p>
        </p:txBody>
      </p:sp>
      <p:sp>
        <p:nvSpPr>
          <p:cNvPr id="32" name="圆角矩形 31"/>
          <p:cNvSpPr/>
          <p:nvPr/>
        </p:nvSpPr>
        <p:spPr>
          <a:xfrm>
            <a:off x="1041992" y="274407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68389"/>
            <a:ext cx="12192000" cy="20897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43088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Make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it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an obligation to read ahead and prepare efficiently for every class.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9, para. 4)</a:t>
            </a:r>
          </a:p>
        </p:txBody>
      </p:sp>
      <p:sp>
        <p:nvSpPr>
          <p:cNvPr id="4" name="文本框 3"/>
          <p:cNvSpPr txBox="1"/>
          <p:nvPr/>
        </p:nvSpPr>
        <p:spPr>
          <a:xfrm>
            <a:off x="956928" y="3170410"/>
            <a:ext cx="10823943"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在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make it an obligation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结构中，代词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是动词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make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的宾语；而名词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an obligation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是宾语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的补足语，提供信息补充说明把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变成了什么。此外，动词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make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的真正宾语是动词不定式结构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 every class</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，因为这个结构偏长，用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替代它放在正常宾语位置上，动词不定式结构挪到句子最后，从而获得结构上的平衡。</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74407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3196953"/>
            <a:ext cx="12192000" cy="3177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956928" y="3398975"/>
            <a:ext cx="10823943" cy="290368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动词</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juggle </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表示“尽力同时应付</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的时候有两种常用结构：</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 to juggle A and B</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2) to juggle A with B</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。如果宾语是三种事物，则用以下结构：</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1) to juggle A, B, and C</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2) to juggle A with B and C</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p>
          <a:p>
            <a:pPr marL="536575" marR="0" lvl="0" indent="-536575" algn="just" defTabSz="914400" rtl="0" eaLnBrk="1" fontAlgn="auto" latinLnBrk="0" hangingPunct="1">
              <a:lnSpc>
                <a:spcPct val="120000"/>
              </a:lnSpc>
              <a:spcBef>
                <a:spcPts val="0"/>
              </a:spcBef>
              <a:spcAft>
                <a:spcPts val="0"/>
              </a:spcAft>
              <a:buClrTx/>
              <a:buSzTx/>
              <a:buFontTx/>
              <a:buNone/>
              <a:defRPr/>
            </a:pPr>
            <a:r>
              <a:rPr kumimoji="0" lang="en-US"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Working mothers are used to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juggling</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their jobs, their children's needs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and</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their housework.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为人母的职业女性已经习惯了既要工作，又要照顾孩子，还得做家务。</a:t>
            </a:r>
          </a:p>
          <a:p>
            <a:pPr marL="536575" marR="0" lvl="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It’s hard trying to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juggle</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 job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with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kids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and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housework.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很难既工作，又照顾孩子，还要做家务。</a:t>
            </a: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As a freshman, you will be constantly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juggling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your academics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with</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your personal life.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2-3, para. 5)</a:t>
            </a:r>
          </a:p>
          <a:p>
            <a:pPr marL="1078230" marR="0" lvl="0" indent="-107823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juggle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try to deal with two or more important jobs or activities at the same time so that you can fit all of them into your life </a:t>
            </a:r>
            <a:r>
              <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尽力同时应付（两个或更多的重要工作或活动）</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 name="圆角矩形 31"/>
          <p:cNvSpPr/>
          <p:nvPr/>
        </p:nvSpPr>
        <p:spPr>
          <a:xfrm>
            <a:off x="1040400" y="298269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71621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You have to learn how to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balance your budget</a:t>
            </a:r>
            <a:r>
              <a:rPr kumimoji="0" lang="en-US" altLang="zh-CN" sz="2200" b="1" i="0" u="none" strike="noStrike" kern="1200" cap="none" spc="0" normalizeH="0" baseline="0" noProof="0" dirty="0">
                <a:ln>
                  <a:noFill/>
                </a:ln>
                <a:solidFill>
                  <a:srgbClr val="FF0000"/>
                </a:solidFill>
                <a:effectLst/>
                <a:uLnTx/>
                <a:uFillTx/>
                <a:ea typeface="黑体" panose="02010609060101010101" pitchFamily="49"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ensure that you have enough to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purchase</a:t>
            </a:r>
            <a:r>
              <a:rPr kumimoji="0" lang="en-US" altLang="zh-CN" sz="2200" b="1" i="0" u="none"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essentials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6-7, para. 5)</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balance your budget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you only spend as much money as you earn</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平衡预算；收支平衡</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purchase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buy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买；购买；采购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They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purchased</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 land for $1 million.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他们用</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100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万美元的价格买下了这块地。</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2872105" marR="0" lvl="0" indent="-287210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essential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n.</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[usually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pl.</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that is needed in a particular situation or in order to do a particular thing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必不可少的东西；必需品</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studio had all the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essentials</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like heating and running water.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工作室里具备所有的基本设施，如暖气和自来水。</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452874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If you decide to enter into a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relationship</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make sure that it does not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interfere with</a:t>
            </a:r>
            <a:r>
              <a:rPr kumimoji="0" lang="en-US" altLang="zh-CN" sz="2200" b="1" i="0" u="none" strike="noStrike" kern="1200" cap="none" spc="0" normalizeH="0" baseline="0" noProof="0" dirty="0">
                <a:ln>
                  <a:noFill/>
                </a:ln>
                <a:solidFill>
                  <a:srgbClr val="FF0000"/>
                </a:solidFill>
                <a:effectLst/>
                <a:uLnTx/>
                <a:uFillTx/>
                <a:ea typeface="黑体" panose="02010609060101010101" pitchFamily="49"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your classwork.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6-7, para. 6) </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relationship</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n.</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 loving friendship between two people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男女朋友关系</a:t>
            </a:r>
            <a:endPar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She’s had a series of miserable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relationships</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她经历了一次又一次的恋爱波折。</a:t>
            </a:r>
          </a:p>
          <a:p>
            <a:pPr marL="357505" marR="0" lvl="0" indent="179705"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Are you in a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relationship</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你</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们</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在恋爱吗？</a:t>
            </a:r>
          </a:p>
          <a:p>
            <a:pPr marL="1879600" marR="0" lvl="0" indent="-187960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interfere with</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prevent </a:t>
            </a:r>
            <a:r>
              <a:rPr kumimoji="0" lang="en-US"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from succeeding or from being done or happening as planned</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妨碍；干扰</a:t>
            </a:r>
          </a:p>
          <a:p>
            <a:pPr marL="449580" marR="0" lvl="0" indent="-449580" algn="just" defTabSz="914400" rtl="0" eaLnBrk="1" fontAlgn="auto" latinLnBrk="0" hangingPunct="1">
              <a:lnSpc>
                <a:spcPct val="120000"/>
              </a:lnSpc>
              <a:spcBef>
                <a:spcPts val="0"/>
              </a:spcBef>
              <a:spcAft>
                <a:spcPts val="0"/>
              </a:spcAft>
              <a:buClrTx/>
              <a:buSzTx/>
              <a:buFontTx/>
              <a:buNone/>
              <a:defRPr/>
            </a:pPr>
            <a:r>
              <a:rPr kumimoji="0" lang="en-US"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She never allows her personal feelings to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interfere with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her work.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她从不允许个人情绪妨碍到自己的工作。</a:t>
            </a:r>
            <a:endPar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Anxiety can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interfere with</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children’s performance at school. </a:t>
            </a:r>
            <a:r>
              <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焦虑会影响孩子在学校的表现。</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28406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American College Health Association conducted research </a:t>
            </a:r>
            <a:r>
              <a:rPr lang="en-US" altLang="zh-CN" sz="2200" b="1" u="sng" dirty="0">
                <a:solidFill>
                  <a:srgbClr val="DD5C60"/>
                </a:solidFill>
                <a:ea typeface="黑体" panose="02010609060101010101" pitchFamily="49" charset="-122"/>
                <a:cs typeface="Times New Roman" panose="02020603050405020304" pitchFamily="18" charset="0"/>
              </a:rPr>
              <a:t>revealing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that 30% of undergraduates experience stress to such an extent that it has influenced their academic results.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2-4, para. 7) </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矩形 7"/>
          <p:cNvSpPr/>
          <p:nvPr/>
        </p:nvSpPr>
        <p:spPr>
          <a:xfrm>
            <a:off x="0" y="3212493"/>
            <a:ext cx="12192000" cy="19993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956928" y="3414514"/>
            <a:ext cx="10823943" cy="1684885"/>
          </a:xfrm>
          <a:prstGeom prst="rect">
            <a:avLst/>
          </a:prstGeom>
          <a:noFill/>
        </p:spPr>
        <p:txBody>
          <a:bodyPr wrap="square" rtlCol="0">
            <a:spAutoFit/>
          </a:bodyPr>
          <a:lstStyle/>
          <a:p>
            <a:pPr marL="982980" marR="0" lvl="0" indent="-98298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句中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revealing that …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是现在分词结构，用来限定前面的先行词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research</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revealing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后面不仅有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引导的宾语从句，从句中还有一个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引导的修饰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extent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的定语从句，因此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research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的修饰成分选择现在分词结构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revealing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而不是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引导的定语从句来完成。</a:t>
            </a:r>
            <a:endPar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10" name="圆角矩形 31"/>
          <p:cNvSpPr/>
          <p:nvPr/>
        </p:nvSpPr>
        <p:spPr>
          <a:xfrm>
            <a:off x="1041992" y="298817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0" y="374590"/>
            <a:ext cx="62129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127925"/>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        The worst part was that I felt as if I were the only one who was this lonely. I’d see all these freshmen walk in packs — just massive groups of friends already formed in the first two weeks of school.         I couldn’t muster the courage to ask people to get lunch. It was so frustrating. I immediately turned on myself — criticized and blamed myself for being weird and unapproachable. </a:t>
            </a:r>
          </a:p>
          <a:p>
            <a:pPr>
              <a:lnSpc>
                <a:spcPct val="120000"/>
              </a:lnSpc>
            </a:pPr>
            <a:r>
              <a:rPr lang="en-US" altLang="zh-CN" sz="2200" dirty="0"/>
              <a:t>         I spent a ton of time on social media, constantly checking in on my high school friends and seeing how they were getting along at their colleges. They’d post more and text me less.         I really tried to put myself out there, but the more people I met, the more defeated I felt. I wasn’t interested in forging fake relationships out of necessity.</a:t>
            </a:r>
          </a:p>
        </p:txBody>
      </p:sp>
      <p:sp>
        <p:nvSpPr>
          <p:cNvPr id="18" name="文本框 17"/>
          <p:cNvSpPr txBox="1"/>
          <p:nvPr/>
        </p:nvSpPr>
        <p:spPr>
          <a:xfrm>
            <a:off x="919320" y="1953357"/>
            <a:ext cx="467691" cy="575298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3873040" y="3309074"/>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p:cNvPr>
          <p:cNvSpPr/>
          <p:nvPr/>
        </p:nvSpPr>
        <p:spPr>
          <a:xfrm>
            <a:off x="4599474" y="410352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5" action="ppaction://hlinksldjump"/>
          </p:cNvPr>
          <p:cNvSpPr/>
          <p:nvPr/>
        </p:nvSpPr>
        <p:spPr>
          <a:xfrm>
            <a:off x="10437545" y="6106082"/>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6" action="ppaction://hlinksldjump"/>
          </p:cNvPr>
          <p:cNvSpPr/>
          <p:nvPr/>
        </p:nvSpPr>
        <p:spPr>
          <a:xfrm>
            <a:off x="2938558" y="5285232"/>
            <a:ext cx="509062" cy="278956"/>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pic>
        <p:nvPicPr>
          <p:cNvPr id="4" name="图片 3" descr="qr"/>
          <p:cNvPicPr>
            <a:picLocks noChangeAspect="1"/>
          </p:cNvPicPr>
          <p:nvPr/>
        </p:nvPicPr>
        <p:blipFill>
          <a:blip r:embed="rId7" cstate="print"/>
          <a:stretch>
            <a:fillRect/>
          </a:stretch>
        </p:blipFill>
        <p:spPr>
          <a:xfrm>
            <a:off x="10437495" y="1040130"/>
            <a:ext cx="612775" cy="61277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88638"/>
          </a:xfrm>
          <a:prstGeom prst="rect">
            <a:avLst/>
          </a:prstGeom>
          <a:noFill/>
        </p:spPr>
        <p:txBody>
          <a:bodyPr wrap="square" rtlCol="0">
            <a:spAutoFit/>
          </a:bodyPr>
          <a:lstStyle/>
          <a:p>
            <a:pPr indent="356870" algn="ctr"/>
            <a:r>
              <a:rPr lang="zh-CN" altLang="zh-CN" sz="2600" b="1" kern="100" dirty="0">
                <a:latin typeface="黑体" panose="02010609060101010101" pitchFamily="49" charset="-122"/>
                <a:ea typeface="黑体" panose="02010609060101010101" pitchFamily="49" charset="-122"/>
                <a:cs typeface="Times New Roman" panose="02020603050405020304" pitchFamily="18" charset="0"/>
              </a:rPr>
              <a:t>我的大学过渡期：当了那个“没有朋友的女生”</a:t>
            </a:r>
            <a:endParaRPr lang="zh-CN" altLang="zh-CN" sz="26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Trade Gothic LT Std" panose="020B0503020502020204" pitchFamily="34" charset="0"/>
            </a:endParaRP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自从做了一段视频在网上走红，我就成了众人口中那个“没有朋友的女生”，这个称呼我并不喜欢</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但既然来了就只能接受它。</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大约一年前，我还是康奈尔大一新生的时候，上的数字媒体入门课给我布置了一个拍摄短视频的项目作业。我当时决定聚焦自己开学这几周经历的沮丧：怎么搞得客套的寒暄接受不了，开派对好像也提不起劲，在校园也不觉得很舒服，那种想花时间多相处的人也碰不到。我特别迷茫，无比困惑。</a:t>
            </a:r>
          </a:p>
        </p:txBody>
      </p:sp>
      <p:sp>
        <p:nvSpPr>
          <p:cNvPr id="15" name="文本框 14"/>
          <p:cNvSpPr txBox="1"/>
          <p:nvPr/>
        </p:nvSpPr>
        <p:spPr>
          <a:xfrm>
            <a:off x="919320" y="1784626"/>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4" name="图片 3" descr="qr"/>
          <p:cNvPicPr>
            <a:picLocks noChangeAspect="1"/>
          </p:cNvPicPr>
          <p:nvPr/>
        </p:nvPicPr>
        <p:blipFill>
          <a:blip r:embed="rId3" cstate="print"/>
          <a:stretch>
            <a:fillRect/>
          </a:stretch>
        </p:blipFill>
        <p:spPr>
          <a:xfrm>
            <a:off x="10437495" y="550545"/>
            <a:ext cx="612775" cy="61277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49433" y="1504913"/>
            <a:ext cx="10284290" cy="3065455"/>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8480">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我在高中时代可是一个社交达人，满心希望进了大学之后马上找到好朋友。大学应该是人生最美好的时光，对吧</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a:t>
            </a:r>
          </a:p>
          <a:p>
            <a:pPr indent="538480">
              <a:lnSpc>
                <a:spcPct val="120000"/>
              </a:lnSpc>
            </a:pP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8480" algn="just"/>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我盼着上大学也有几年了。</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10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年级着手准备标准化考试，</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11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年级忙课外活动和大学预科课程，</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12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年级写申请，打字打到手指磨出血的程度，最后终于录进了一所好学校，我和家人都特别高兴。没想到却是这样的回报。</a:t>
            </a:r>
            <a:endParaRPr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2" name="文本框 1"/>
          <p:cNvSpPr txBox="1"/>
          <p:nvPr/>
        </p:nvSpPr>
        <p:spPr>
          <a:xfrm>
            <a:off x="919320" y="1784626"/>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pic>
        <p:nvPicPr>
          <p:cNvPr id="4" name="图片 3" descr="qr"/>
          <p:cNvPicPr>
            <a:picLocks noChangeAspect="1"/>
          </p:cNvPicPr>
          <p:nvPr/>
        </p:nvPicPr>
        <p:blipFill>
          <a:blip r:embed="rId3" cstate="print"/>
          <a:stretch>
            <a:fillRect/>
          </a:stretch>
        </p:blipFill>
        <p:spPr>
          <a:xfrm>
            <a:off x="10437495" y="550545"/>
            <a:ext cx="612775" cy="61277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50000" y="1517326"/>
            <a:ext cx="10284290" cy="3404009"/>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8480">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最糟糕的一点是我感觉好像只有我一个人这么孤单。看着新生大多三五成群地走在路上</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开学才两周他们已经交了一堆朋友，我却没有勇气叫别人一起吃午饭。这种感觉让人特别懊恼。我立即到自己身上找根源</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责备自己性格乖张，难以接近。</a:t>
            </a:r>
          </a:p>
          <a:p>
            <a:pPr indent="538480"/>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8480"/>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花大把的时间去看社交媒体，不停地刷高中朋友的状态，看看他们大学过得怎么样。他们的帖子越发越多，给我的私信却越来越少。我真的已经尽力地去融入新环境，但是遇到的人越多，挫败感也越强。带着功利目的违心地交友我没有兴趣， </a:t>
            </a: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2" name="文本框 1"/>
          <p:cNvSpPr txBox="1"/>
          <p:nvPr/>
        </p:nvSpPr>
        <p:spPr>
          <a:xfrm>
            <a:off x="919320" y="1784626"/>
            <a:ext cx="467691" cy="53467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pic>
        <p:nvPicPr>
          <p:cNvPr id="4" name="图片 3" descr="qr"/>
          <p:cNvPicPr>
            <a:picLocks noChangeAspect="1"/>
          </p:cNvPicPr>
          <p:nvPr/>
        </p:nvPicPr>
        <p:blipFill>
          <a:blip r:embed="rId3" cstate="print"/>
          <a:stretch>
            <a:fillRect/>
          </a:stretch>
        </p:blipFill>
        <p:spPr>
          <a:xfrm>
            <a:off x="10437495" y="550545"/>
            <a:ext cx="612775" cy="61277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50000" y="1504800"/>
            <a:ext cx="10174512" cy="4581191"/>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黑体" panose="02010609060101010101" pitchFamily="49" charset="-122"/>
              <a:ea typeface="黑体" panose="02010609060101010101" pitchFamily="49" charset="-122"/>
            </a:endParaRPr>
          </a:p>
          <a:p>
            <a:pPr>
              <a:lnSpc>
                <a:spcPct val="120000"/>
              </a:lnSpc>
            </a:pPr>
            <a:r>
              <a:rPr lang="zh-CN" altLang="en-US" sz="2200" dirty="0">
                <a:latin typeface="黑体" panose="02010609060101010101" pitchFamily="49" charset="-122"/>
                <a:ea typeface="黑体" panose="02010609060101010101" pitchFamily="49" charset="-122"/>
              </a:rPr>
              <a:t>我想要的是值得珍惜的真挚友情。可为什么进校一个月都找不到呢</a:t>
            </a:r>
            <a:r>
              <a:rPr lang="en-US" altLang="zh-CN" sz="2200" dirty="0">
                <a:latin typeface="黑体" panose="02010609060101010101" pitchFamily="49" charset="-122"/>
                <a:ea typeface="黑体" panose="02010609060101010101" pitchFamily="49" charset="-122"/>
              </a:rPr>
              <a:t>?</a:t>
            </a:r>
          </a:p>
          <a:p>
            <a:pPr>
              <a:lnSpc>
                <a:spcPct val="120000"/>
              </a:lnSpc>
            </a:pPr>
            <a:endParaRPr lang="en-US" altLang="zh-CN" sz="2200" dirty="0">
              <a:latin typeface="黑体" panose="02010609060101010101" pitchFamily="49" charset="-122"/>
              <a:ea typeface="黑体" panose="02010609060101010101" pitchFamily="49" charset="-122"/>
            </a:endParaRPr>
          </a:p>
          <a:p>
            <a:pPr indent="532130">
              <a:lnSpc>
                <a:spcPct val="120000"/>
              </a:lnSpc>
            </a:pPr>
            <a:r>
              <a:rPr lang="zh-CN" altLang="en-US" sz="2200" dirty="0">
                <a:latin typeface="黑体" panose="02010609060101010101" pitchFamily="49" charset="-122"/>
                <a:ea typeface="黑体" panose="02010609060101010101" pitchFamily="49" charset="-122"/>
              </a:rPr>
              <a:t>我把自己这种孤独感倾注到四分半钟的视频里，将其命名为</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我的大学过渡期</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，并发布到了我的社交媒体账号上，以为只有我的老师和几个朋友会看到。但现在这个视频的浏览量已经超过</a:t>
            </a:r>
            <a:r>
              <a:rPr lang="en-US" altLang="zh-CN" sz="2200" dirty="0">
                <a:latin typeface="黑体" panose="02010609060101010101" pitchFamily="49" charset="-122"/>
                <a:ea typeface="黑体" panose="02010609060101010101" pitchFamily="49" charset="-122"/>
              </a:rPr>
              <a:t>27.5 </a:t>
            </a:r>
            <a:r>
              <a:rPr lang="zh-CN" altLang="en-US" sz="2200" dirty="0">
                <a:latin typeface="黑体" panose="02010609060101010101" pitchFamily="49" charset="-122"/>
                <a:ea typeface="黑体" panose="02010609060101010101" pitchFamily="49" charset="-122"/>
              </a:rPr>
              <a:t>万、评论达数百条了。全国各地的学生都来找我，讲述他们的经历，感谢我让他们不再觉得自己那么孤单。多所大学的管理人员给我写信，希望获得我的许可，把视频播给他们的新生看。我甚至还拿到几个视频设计的自由职业岗位，参加座谈会，接受了无数采访，还拿到一个电影节奖项。</a:t>
            </a:r>
            <a:endParaRPr sz="2200" dirty="0">
              <a:latin typeface="黑体" panose="02010609060101010101" pitchFamily="49" charset="-122"/>
              <a:ea typeface="黑体" panose="02010609060101010101" pitchFamily="49" charset="-122"/>
            </a:endParaRPr>
          </a:p>
        </p:txBody>
      </p:sp>
      <p:sp>
        <p:nvSpPr>
          <p:cNvPr id="15" name="文本框 14"/>
          <p:cNvSpPr txBox="1"/>
          <p:nvPr/>
        </p:nvSpPr>
        <p:spPr>
          <a:xfrm>
            <a:off x="919320" y="1854199"/>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4" name="图片 3" descr="qr"/>
          <p:cNvPicPr>
            <a:picLocks noChangeAspect="1"/>
          </p:cNvPicPr>
          <p:nvPr/>
        </p:nvPicPr>
        <p:blipFill>
          <a:blip r:embed="rId3" cstate="print"/>
          <a:stretch>
            <a:fillRect/>
          </a:stretch>
        </p:blipFill>
        <p:spPr>
          <a:xfrm>
            <a:off x="10437495" y="550545"/>
            <a:ext cx="612775" cy="61277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437545" y="552405"/>
            <a:ext cx="596900" cy="596900"/>
          </a:xfrm>
          <a:prstGeom prst="rect">
            <a:avLst/>
          </a:prstGeom>
        </p:spPr>
      </p:pic>
      <p:sp>
        <p:nvSpPr>
          <p:cNvPr id="14" name="文本框 13"/>
          <p:cNvSpPr txBox="1"/>
          <p:nvPr/>
        </p:nvSpPr>
        <p:spPr>
          <a:xfrm>
            <a:off x="1350000" y="1504800"/>
            <a:ext cx="10284290" cy="3959482"/>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sz="2200" dirty="0">
              <a:latin typeface="黑体" panose="02010609060101010101" pitchFamily="49" charset="-122"/>
              <a:ea typeface="黑体" panose="02010609060101010101" pitchFamily="49" charset="-122"/>
            </a:endParaRPr>
          </a:p>
          <a:p>
            <a:pPr indent="630555" algn="just"/>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8480" algn="just">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反响之热烈让人目不暇接，特别美好的那种目不暇接，这件事进一步证实了我的经历并非个案，而且说明敞开心扉把大学校园的孤独感表达出来多么必要。</a:t>
            </a:r>
            <a:endParaRPr lang="zh-CN"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8480" algn="just">
              <a:lnSpc>
                <a:spcPct val="120000"/>
              </a:lnSpc>
            </a:pP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848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现在上了大二，我意识到了自己对大学第一年的期望有多不切实际。那是在自己去习惯新地方、开始新学业、适应离开家独自生活</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任务已经满满当当的同时，指望自己还能立即找到新的挚友。而我当时日思夜想的那些高中朋友有些可是打小就认识的。</a:t>
            </a:r>
            <a:endParaRPr lang="zh-CN"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04071"/>
            <a:ext cx="467691" cy="496189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3"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4" name="图片 3" descr="qr"/>
          <p:cNvPicPr>
            <a:picLocks noChangeAspect="1"/>
          </p:cNvPicPr>
          <p:nvPr/>
        </p:nvPicPr>
        <p:blipFill>
          <a:blip r:embed="rId4" cstate="print"/>
          <a:stretch>
            <a:fillRect/>
          </a:stretch>
        </p:blipFill>
        <p:spPr>
          <a:xfrm>
            <a:off x="10437495" y="550545"/>
            <a:ext cx="612775" cy="61277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50000" y="1504800"/>
            <a:ext cx="10284290" cy="376866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黑体" panose="02010609060101010101" pitchFamily="49" charset="-122"/>
              <a:ea typeface="黑体" panose="02010609060101010101" pitchFamily="49" charset="-122"/>
            </a:endParaRPr>
          </a:p>
          <a:p>
            <a:pPr indent="53848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指望立即拥有那种花了很多年才建立起来的亲密关系，这种期望对我自己以及周围的人而言都过于苛刻。上大学带来的变化可谓翻天覆地</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这么多学生从熟悉、舒适的家里被连根拔起，扔到一个全新的环境。我指望这个过渡期是一个无缝衔接的过程原本就不现实。 </a:t>
            </a:r>
            <a:endParaRPr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630555" algn="just">
              <a:lnSpc>
                <a:spcPct val="120000"/>
              </a:lnSpc>
            </a:pP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848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自从上传了视频之后，各种年龄和不同性别的人都来找我，讲述他们换了新工作、搬到新地方、甚至刚退休的时候都曾有过类似的感受。</a:t>
            </a:r>
          </a:p>
        </p:txBody>
      </p:sp>
      <p:sp>
        <p:nvSpPr>
          <p:cNvPr id="15" name="文本框 14"/>
          <p:cNvSpPr txBox="1"/>
          <p:nvPr/>
        </p:nvSpPr>
        <p:spPr>
          <a:xfrm>
            <a:off x="919320" y="1936087"/>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10</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4" name="图片 3" descr="qr"/>
          <p:cNvPicPr>
            <a:picLocks noChangeAspect="1"/>
          </p:cNvPicPr>
          <p:nvPr/>
        </p:nvPicPr>
        <p:blipFill>
          <a:blip r:embed="rId3" cstate="print"/>
          <a:stretch>
            <a:fillRect/>
          </a:stretch>
        </p:blipFill>
        <p:spPr>
          <a:xfrm>
            <a:off x="10437495" y="550545"/>
            <a:ext cx="612775" cy="61277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50000" y="1504800"/>
            <a:ext cx="10284290" cy="3146952"/>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sz="2200" dirty="0">
              <a:latin typeface="黑体" panose="02010609060101010101" pitchFamily="49" charset="-122"/>
              <a:ea typeface="黑体" panose="02010609060101010101" pitchFamily="49" charset="-122"/>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848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伴随着孤独感的，经常还有对自己的指责和批评：“我没办法融入这群人成为他们的一员，问题一定出在我身上。”我的社交生活变成了一场大型试错游戏，慢慢地，我了解了在哪些群体自己受欢迎被接纳。这个过程很艰难，耗精费神！但通过让自己去尝试融入，我找到了很多可以投入时间精力的校园团体，我清楚了自己在哪会被愉快地接纳。</a:t>
            </a:r>
            <a:endParaRPr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04071"/>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4" name="图片 3" descr="qr"/>
          <p:cNvPicPr>
            <a:picLocks noChangeAspect="1"/>
          </p:cNvPicPr>
          <p:nvPr/>
        </p:nvPicPr>
        <p:blipFill>
          <a:blip r:embed="rId3" cstate="print"/>
          <a:stretch>
            <a:fillRect/>
          </a:stretch>
        </p:blipFill>
        <p:spPr>
          <a:xfrm>
            <a:off x="10437495" y="550545"/>
            <a:ext cx="612775" cy="61277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740687"/>
          </a:xfrm>
          <a:prstGeom prst="rect">
            <a:avLst/>
          </a:prstGeom>
          <a:noFill/>
        </p:spPr>
        <p:txBody>
          <a:bodyPr wrap="square" rtlCol="0">
            <a:spAutoFit/>
          </a:bodyPr>
          <a:lstStyle/>
          <a:p>
            <a:pPr indent="356870" algn="ct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多数大一新生面临的六大挑战 </a:t>
            </a:r>
          </a:p>
          <a:p>
            <a:endParaRPr lang="en-US" altLang="zh-CN" sz="2200" dirty="0">
              <a:latin typeface="黑体" panose="02010609060101010101" pitchFamily="49" charset="-122"/>
              <a:ea typeface="黑体" panose="02010609060101010101" pitchFamily="49" charset="-122"/>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848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从高中过渡到大学是每个学生的人生当中必须面对的阶段。由于高中生活跟大学生活有诸多不同，这个过渡过程充满了挑战。尽管每人可能都有各自不同的困难，也有很多问题是每个新生共有的，其中有些问题可能比较轻微，而有些问题处理不当可能影响深远。以下是多数大一新生面临的挑战。</a:t>
            </a:r>
          </a:p>
        </p:txBody>
      </p:sp>
      <p:sp>
        <p:nvSpPr>
          <p:cNvPr id="15" name="文本框 14"/>
          <p:cNvSpPr txBox="1"/>
          <p:nvPr/>
        </p:nvSpPr>
        <p:spPr>
          <a:xfrm>
            <a:off x="919320" y="1704071"/>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时间管理 </a:t>
            </a:r>
          </a:p>
          <a:p>
            <a:pPr indent="53848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在大学里取得成功最好的方法之一就是优秀的时间管理。你的人生从幼儿园到高中，去上学的日子每天都按照固定时段做了安排，并且一学年保持不变。整整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12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年，学生的每一天都被安排好并且保持固定不动大多数大一新生来说充满挑战，因为大多数人都不知道怎么去管理自己的时间，怎么兼顾课业和可能同时承担的其他事务，比如社团活动、运动和兼职。做到事务之间平衡的秘诀就是拥有优秀的时间管理技能，以及知道什么时候说“不”。</a:t>
            </a:r>
            <a:endParaRPr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04071"/>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1466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学业挑战 </a:t>
            </a:r>
          </a:p>
          <a:p>
            <a:pPr indent="53848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大多数新生对学业上的挑战一直都是有心理准备的。但是让大多数人始料未及的是等待他们的工作量如此之大。要读的内容之多，要写的研究论文之长，让大多数大一新生大为惊讶。大学里有很多阅读任务要完成，每一节课前都需要做好准备。即便教授没有布置任何家庭作业，你仍然要跟上规定的阅读进度。你可以上网查询资料和指导建议来帮助自己完成作业，但要保证文章的原创性。</a:t>
            </a:r>
          </a:p>
        </p:txBody>
      </p:sp>
      <p:sp>
        <p:nvSpPr>
          <p:cNvPr id="15" name="文本框 14"/>
          <p:cNvSpPr txBox="1"/>
          <p:nvPr/>
        </p:nvSpPr>
        <p:spPr>
          <a:xfrm>
            <a:off x="919320" y="1704071"/>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127925"/>
          </a:xfrm>
          <a:prstGeom prst="rect">
            <a:avLst/>
          </a:prstGeom>
          <a:noFill/>
        </p:spPr>
        <p:txBody>
          <a:bodyPr wrap="square" rtlCol="0">
            <a:spAutoFit/>
          </a:bodyPr>
          <a:lstStyle/>
          <a:p>
            <a:pPr>
              <a:lnSpc>
                <a:spcPct val="120000"/>
              </a:lnSpc>
            </a:pPr>
            <a:endParaRPr lang="en-US" altLang="zh-CN" sz="2200" dirty="0"/>
          </a:p>
          <a:p>
            <a:pPr>
              <a:lnSpc>
                <a:spcPct val="120000"/>
              </a:lnSpc>
            </a:pPr>
            <a:r>
              <a:rPr lang="en-US" altLang="zh-CN" sz="2200" dirty="0"/>
              <a:t>I wanted genuine friendships that I could treasure.         Why couldn’t I find them in my first month on campus?</a:t>
            </a:r>
          </a:p>
          <a:p>
            <a:pPr>
              <a:lnSpc>
                <a:spcPct val="120000"/>
              </a:lnSpc>
            </a:pPr>
            <a:r>
              <a:rPr lang="en-US" altLang="zh-CN" sz="2200" dirty="0"/>
              <a:t>        I poured my loneliness into the four-and-a-half-minute film I made, called “My College Transition.” I posted it on my social media account, expecting only my professor and a couple of friends to see it. It now has over 275,000 views and hundreds of comments. I had students from all over the country reaching out to me and expressing their experiences, thanking me for making them feel less alone. Administrators from various universities wrote to me asking for permission to show the video to their freshman class. I even landed a few freelance video design jobs.</a:t>
            </a:r>
          </a:p>
        </p:txBody>
      </p:sp>
      <p:sp>
        <p:nvSpPr>
          <p:cNvPr id="18" name="文本框 17"/>
          <p:cNvSpPr txBox="1"/>
          <p:nvPr/>
        </p:nvSpPr>
        <p:spPr>
          <a:xfrm>
            <a:off x="919320" y="2380740"/>
            <a:ext cx="467691" cy="412792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7200353" y="248684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12184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pic>
        <p:nvPicPr>
          <p:cNvPr id="4" name="图片 3" descr="qr"/>
          <p:cNvPicPr>
            <a:picLocks noChangeAspect="1"/>
          </p:cNvPicPr>
          <p:nvPr/>
        </p:nvPicPr>
        <p:blipFill>
          <a:blip r:embed="rId5" cstate="print"/>
          <a:stretch>
            <a:fillRect/>
          </a:stretch>
        </p:blipFill>
        <p:spPr>
          <a:xfrm>
            <a:off x="10437495" y="1040130"/>
            <a:ext cx="612775" cy="61277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02719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更多的个人责任 </a:t>
            </a:r>
          </a:p>
          <a:p>
            <a:pPr indent="53848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大学里每个人都被当作成年人看待。这意味着大家要对自己的行为和决定负责。个人责任这一条是说新生必须明白，生活中发生的一切事情最终都要由自己承担责任。年纪小的时候更容易把自己的失败怪罪到父母和老师头上。但是到了大学，所有的成功和失败都归在你自己头上。你自己决定是否提前注册学期课程，是否按时上课，是否按时提交研究论文，是否早睡等等。作为一名学生，每学期一开始你都应该花点时间来规划一下时间表，这样可以确保你养成健康的习惯。把每节课前的阅读和有效的准备当作硬性任务去完成。</a:t>
            </a:r>
          </a:p>
        </p:txBody>
      </p:sp>
      <p:sp>
        <p:nvSpPr>
          <p:cNvPr id="15" name="文本框 14"/>
          <p:cNvSpPr txBox="1"/>
          <p:nvPr/>
        </p:nvSpPr>
        <p:spPr>
          <a:xfrm>
            <a:off x="919320" y="1704071"/>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平衡的挑战 </a:t>
            </a:r>
          </a:p>
          <a:p>
            <a:pPr indent="538480" algn="just">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因为大一新生要面对无数的挑战，所以要想不惊慌失措，就需要保持平衡。但是，哪怕是保持生活上的平衡也会成为挑战。作为大一新生，你将一直需要尽力同时应付学业和个人生活两个方面。首先，你要十分清楚自己生活中都有哪些事情。要学着怎样去灵活变通，安排好学习的时间，确保社交生活不会以任何方式干扰学业，平衡好社交时间和睡眠需求。必须学会如何平衡预算，保证有足够的钱购买基本的必须品。记住，能否达到平衡关乎自己的未来。做明智的选择。</a:t>
            </a:r>
          </a:p>
        </p:txBody>
      </p:sp>
      <p:sp>
        <p:nvSpPr>
          <p:cNvPr id="15" name="文本框 14"/>
          <p:cNvSpPr txBox="1"/>
          <p:nvPr/>
        </p:nvSpPr>
        <p:spPr>
          <a:xfrm>
            <a:off x="919320" y="1704071"/>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gn="just"/>
            <a:endPar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社交问题 </a:t>
            </a:r>
          </a:p>
          <a:p>
            <a:pPr indent="53848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大学生活不仅仅局限于课堂。大部分让大学终身难忘的经历都发生在教室外面。步入大学，人生也翻开了新的篇章。你会有以前从未谋面的室友，你得结交新朋友，最最糟糕的是，你们大一新生在学校的等级制度中处于最底层。跟班级里的同学交朋友很重要，因为你在学业上可能需要他们的帮助。如果决定谈恋爱，要保证它不会影响课业。必须学会说不，以及坚持自己的原则。学会如何平衡跟朋友相处的时间，这样才能拥有自己独处的时间。</a:t>
            </a:r>
          </a:p>
        </p:txBody>
      </p:sp>
      <p:sp>
        <p:nvSpPr>
          <p:cNvPr id="15" name="文本框 14"/>
          <p:cNvSpPr txBox="1"/>
          <p:nvPr/>
        </p:nvSpPr>
        <p:spPr>
          <a:xfrm>
            <a:off x="919320" y="1704071"/>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1466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压力 </a:t>
            </a:r>
          </a:p>
          <a:p>
            <a:pPr indent="53848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学业负担、交新朋友和融入新环境的压力，外加独立和责任两大挑战，会让压力水平提升。美国大学健康协会开展了研究，发现有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30%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的本科生因为压力太大影响了学业成绩。类似的研究显示受到压力影响的学生绝大多数都是大一新生。压力给学生的生活带来很多负面影响，他们必须找到应对的办法。锻炼、找到激发积极性的动力、向朋友或者咨询师倾诉等不同的方式都能起到缓解压力的作用。</a:t>
            </a:r>
            <a:endParaRPr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04071"/>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EA8152"/>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127925"/>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 I spoke on panels, gave tons of interviews and won an award at a film festival. </a:t>
            </a:r>
          </a:p>
          <a:p>
            <a:pPr>
              <a:lnSpc>
                <a:spcPct val="120000"/>
              </a:lnSpc>
            </a:pPr>
            <a:r>
              <a:rPr lang="en-US" altLang="zh-CN" sz="2200" dirty="0"/>
              <a:t>        It was overwhelming in the most beautiful way, and was further proof that I wasn’t alone in my experience.         It also showed how necessary it was for people to be open about isolation on college campuses. </a:t>
            </a:r>
          </a:p>
          <a:p>
            <a:pPr indent="263525">
              <a:lnSpc>
                <a:spcPct val="120000"/>
              </a:lnSpc>
            </a:pPr>
            <a:r>
              <a:rPr lang="en-US" altLang="zh-CN" sz="2200" dirty="0"/>
              <a:t>    Now a sophomore, I see how ridiculous my expectations were for my first year. To assume I could instantly meet my new best friends while also getting used to a new place, starting a new academic career, and learning how to adjust to life away from home — that’s a full plate already.         Some of the high school friends I was missing had been my friends for my whole life.</a:t>
            </a:r>
          </a:p>
        </p:txBody>
      </p:sp>
      <p:sp>
        <p:nvSpPr>
          <p:cNvPr id="18" name="文本框 17"/>
          <p:cNvSpPr txBox="1"/>
          <p:nvPr/>
        </p:nvSpPr>
        <p:spPr>
          <a:xfrm>
            <a:off x="919320" y="1943417"/>
            <a:ext cx="467691" cy="53467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10358715" y="245817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117449"/>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6" name="矩形: 圆角 34">
            <a:hlinkClick r:id="rId5" action="ppaction://hlinksldjump"/>
          </p:cNvPr>
          <p:cNvSpPr/>
          <p:nvPr/>
        </p:nvSpPr>
        <p:spPr>
          <a:xfrm>
            <a:off x="4334524" y="530658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矩形: 圆角 34">
            <a:hlinkClick r:id="rId6" action="ppaction://hlinksldjump"/>
          </p:cNvPr>
          <p:cNvSpPr/>
          <p:nvPr/>
        </p:nvSpPr>
        <p:spPr>
          <a:xfrm>
            <a:off x="4189312" y="329400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pic>
        <p:nvPicPr>
          <p:cNvPr id="4" name="图片 3" descr="qr"/>
          <p:cNvPicPr>
            <a:picLocks noChangeAspect="1"/>
          </p:cNvPicPr>
          <p:nvPr/>
        </p:nvPicPr>
        <p:blipFill>
          <a:blip r:embed="rId7" cstate="print"/>
          <a:stretch>
            <a:fillRect/>
          </a:stretch>
        </p:blipFill>
        <p:spPr>
          <a:xfrm>
            <a:off x="10437495" y="1040130"/>
            <a:ext cx="612775" cy="61277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M4NDg3NDVjMTI5NTQ5MDZhOTQ2MGJiMmE0OWMxOGQ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fee2b327-9ac4-44ee-88e5-5431d92ff249}"/>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64290b4-2c90-41dc-bd7f-c3e05d56bca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12309</Words>
  <Application>Microsoft Office PowerPoint</Application>
  <PresentationFormat>自定义</PresentationFormat>
  <Paragraphs>1019</Paragraphs>
  <Slides>83</Slides>
  <Notes>58</Notes>
  <HiddenSlides>0</HiddenSlides>
  <MMClips>0</MMClips>
  <ScaleCrop>false</ScaleCrop>
  <HeadingPairs>
    <vt:vector size="4" baseType="variant">
      <vt:variant>
        <vt:lpstr>主题</vt:lpstr>
      </vt:variant>
      <vt:variant>
        <vt:i4>1</vt:i4>
      </vt:variant>
      <vt:variant>
        <vt:lpstr>幻灯片标题</vt:lpstr>
      </vt:variant>
      <vt:variant>
        <vt:i4>83</vt:i4>
      </vt:variant>
    </vt:vector>
  </HeadingPairs>
  <TitlesOfParts>
    <vt:vector size="84" baseType="lpstr">
      <vt:lpstr>Office 主题</vt:lpstr>
      <vt:lpstr>NEW  EXPERIENCING ENGLISH      2ND EDITION  Coursebook 1 </vt:lpstr>
      <vt:lpstr>MODULE 1</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EXPERIENCING ENGLISH     2ND EDITION  BOOK 1</dc:title>
  <dc:creator>hello</dc:creator>
  <cp:lastModifiedBy>Echo Wu</cp:lastModifiedBy>
  <cp:revision>182</cp:revision>
  <dcterms:created xsi:type="dcterms:W3CDTF">2022-04-21T02:30:00Z</dcterms:created>
  <dcterms:modified xsi:type="dcterms:W3CDTF">2024-12-24T03:48:52Z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B7227FF702ED42D7A7CF42A04C99E91D</vt:lpwstr>
  </property>
  <property fmtid="{D5CDD505-2E9C-101B-9397-08002B2CF9AE}" pid="3" name="KSOProductBuildVer">
    <vt:lpwstr>2052-11.1.0.12302</vt:lpwstr>
  </property>
</Properties>
</file>