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2"/>
    <p:sldId id="258" r:id="rId3"/>
    <p:sldId id="264" r:id="rId4"/>
    <p:sldId id="269" r:id="rId5"/>
    <p:sldId id="260" r:id="rId6"/>
    <p:sldId id="288" r:id="rId7"/>
    <p:sldId id="289" r:id="rId8"/>
    <p:sldId id="290" r:id="rId9"/>
    <p:sldId id="291" r:id="rId10"/>
    <p:sldId id="387" r:id="rId11"/>
    <p:sldId id="271" r:id="rId12"/>
    <p:sldId id="382" r:id="rId13"/>
    <p:sldId id="274" r:id="rId14"/>
    <p:sldId id="275" r:id="rId15"/>
    <p:sldId id="307" r:id="rId16"/>
    <p:sldId id="308" r:id="rId17"/>
    <p:sldId id="309" r:id="rId18"/>
    <p:sldId id="311" r:id="rId19"/>
    <p:sldId id="261" r:id="rId20"/>
    <p:sldId id="317" r:id="rId21"/>
    <p:sldId id="318" r:id="rId22"/>
    <p:sldId id="319" r:id="rId23"/>
    <p:sldId id="414" r:id="rId24"/>
    <p:sldId id="320" r:id="rId25"/>
    <p:sldId id="282" r:id="rId26"/>
    <p:sldId id="390" r:id="rId27"/>
    <p:sldId id="373" r:id="rId28"/>
    <p:sldId id="326" r:id="rId29"/>
    <p:sldId id="327" r:id="rId30"/>
    <p:sldId id="391" r:id="rId31"/>
    <p:sldId id="331" r:id="rId32"/>
    <p:sldId id="330" r:id="rId33"/>
    <p:sldId id="329" r:id="rId34"/>
    <p:sldId id="376" r:id="rId35"/>
    <p:sldId id="332" r:id="rId36"/>
    <p:sldId id="401" r:id="rId37"/>
    <p:sldId id="333" r:id="rId38"/>
    <p:sldId id="334" r:id="rId39"/>
    <p:sldId id="335" r:id="rId40"/>
    <p:sldId id="342" r:id="rId41"/>
    <p:sldId id="341" r:id="rId42"/>
    <p:sldId id="340" r:id="rId43"/>
    <p:sldId id="339" r:id="rId44"/>
    <p:sldId id="345" r:id="rId45"/>
    <p:sldId id="344" r:id="rId46"/>
    <p:sldId id="392" r:id="rId47"/>
    <p:sldId id="343" r:id="rId48"/>
    <p:sldId id="347" r:id="rId49"/>
    <p:sldId id="348" r:id="rId50"/>
    <p:sldId id="350" r:id="rId51"/>
    <p:sldId id="351" r:id="rId52"/>
    <p:sldId id="393" r:id="rId53"/>
    <p:sldId id="353" r:id="rId54"/>
    <p:sldId id="394" r:id="rId55"/>
    <p:sldId id="283" r:id="rId56"/>
    <p:sldId id="354" r:id="rId57"/>
    <p:sldId id="355" r:id="rId58"/>
    <p:sldId id="356" r:id="rId59"/>
    <p:sldId id="357" r:id="rId60"/>
    <p:sldId id="358" r:id="rId61"/>
    <p:sldId id="360" r:id="rId62"/>
    <p:sldId id="361" r:id="rId63"/>
    <p:sldId id="362" r:id="rId64"/>
    <p:sldId id="363" r:id="rId65"/>
    <p:sldId id="364" r:id="rId66"/>
    <p:sldId id="365" r:id="rId67"/>
  </p:sldIdLst>
  <p:sldSz cx="12192000" cy="6858000"/>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799">
          <p15:clr>
            <a:srgbClr val="A4A3A4"/>
          </p15:clr>
        </p15:guide>
        <p15:guide id="2" pos="386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9553503951"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A5362"/>
    <a:srgbClr val="F19B48"/>
    <a:srgbClr val="DD5C60"/>
    <a:srgbClr val="E47057"/>
    <a:srgbClr val="EA8152"/>
    <a:srgbClr val="FBE2C9"/>
    <a:srgbClr val="F7C99B"/>
    <a:srgbClr val="B8955C"/>
    <a:srgbClr val="CCB38A"/>
    <a:srgbClr val="63A0D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09" autoAdjust="0"/>
    <p:restoredTop sz="62203" autoAdjust="0"/>
  </p:normalViewPr>
  <p:slideViewPr>
    <p:cSldViewPr snapToGrid="0">
      <p:cViewPr varScale="1">
        <p:scale>
          <a:sx n="69" d="100"/>
          <a:sy n="69" d="100"/>
        </p:scale>
        <p:origin x="-2430" y="-102"/>
      </p:cViewPr>
      <p:guideLst>
        <p:guide orient="horz" pos="3799"/>
        <p:guide pos="3860"/>
      </p:guideLst>
    </p:cSldViewPr>
  </p:slideViewPr>
  <p:notesTextViewPr>
    <p:cViewPr>
      <p:scale>
        <a:sx n="3" d="2"/>
        <a:sy n="3" d="2"/>
      </p:scale>
      <p:origin x="0" y="0"/>
    </p:cViewPr>
  </p:notesTextViewPr>
  <p:notesViewPr>
    <p:cSldViewPr snapToGrid="0">
      <p:cViewPr varScale="1">
        <p:scale>
          <a:sx n="42" d="100"/>
          <a:sy n="42" d="100"/>
        </p:scale>
        <p:origin x="1264" y="4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74150-691D-4CED-9EBA-FD031415F7D1}"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95C8-61BF-4202-86FB-D2B4C742908F}" type="slidenum">
              <a:rPr lang="zh-CN" altLang="en-US" smtClean="0"/>
              <a:pPr/>
              <a:t>‹#›</a:t>
            </a:fld>
            <a:endParaRPr lang="zh-CN" altLang="en-US"/>
          </a:p>
        </p:txBody>
      </p:sp>
    </p:spTree>
    <p:extLst>
      <p:ext uri="{BB962C8B-B14F-4D97-AF65-F5344CB8AC3E}">
        <p14:creationId xmlns:p14="http://schemas.microsoft.com/office/powerpoint/2010/main" xmlns="" val="3154809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a:t>
            </a:fld>
            <a:endParaRPr lang="zh-CN" altLang="en-US"/>
          </a:p>
        </p:txBody>
      </p:sp>
    </p:spTree>
    <p:extLst>
      <p:ext uri="{BB962C8B-B14F-4D97-AF65-F5344CB8AC3E}">
        <p14:creationId xmlns:p14="http://schemas.microsoft.com/office/powerpoint/2010/main" xmlns="" val="3664055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20</a:t>
            </a:fld>
            <a:endParaRPr lang="zh-CN" altLang="en-US"/>
          </a:p>
        </p:txBody>
      </p:sp>
    </p:spTree>
    <p:extLst>
      <p:ext uri="{BB962C8B-B14F-4D97-AF65-F5344CB8AC3E}">
        <p14:creationId xmlns:p14="http://schemas.microsoft.com/office/powerpoint/2010/main" xmlns="" val="3073955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21</a:t>
            </a:fld>
            <a:endParaRPr lang="zh-CN" altLang="en-US"/>
          </a:p>
        </p:txBody>
      </p:sp>
    </p:spTree>
    <p:extLst>
      <p:ext uri="{BB962C8B-B14F-4D97-AF65-F5344CB8AC3E}">
        <p14:creationId xmlns:p14="http://schemas.microsoft.com/office/powerpoint/2010/main" xmlns="" val="400855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22</a:t>
            </a:fld>
            <a:endParaRPr lang="zh-CN" altLang="en-US"/>
          </a:p>
        </p:txBody>
      </p:sp>
    </p:spTree>
    <p:extLst>
      <p:ext uri="{BB962C8B-B14F-4D97-AF65-F5344CB8AC3E}">
        <p14:creationId xmlns:p14="http://schemas.microsoft.com/office/powerpoint/2010/main" xmlns="" val="51490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23</a:t>
            </a:fld>
            <a:endParaRPr lang="zh-CN" altLang="en-US"/>
          </a:p>
        </p:txBody>
      </p:sp>
    </p:spTree>
    <p:extLst>
      <p:ext uri="{BB962C8B-B14F-4D97-AF65-F5344CB8AC3E}">
        <p14:creationId xmlns:p14="http://schemas.microsoft.com/office/powerpoint/2010/main" xmlns="" val="4047156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24</a:t>
            </a:fld>
            <a:endParaRPr lang="zh-CN" altLang="en-US"/>
          </a:p>
        </p:txBody>
      </p:sp>
    </p:spTree>
    <p:extLst>
      <p:ext uri="{BB962C8B-B14F-4D97-AF65-F5344CB8AC3E}">
        <p14:creationId xmlns:p14="http://schemas.microsoft.com/office/powerpoint/2010/main" xmlns="" val="4141903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25</a:t>
            </a:fld>
            <a:endParaRPr lang="zh-CN" altLang="en-US"/>
          </a:p>
        </p:txBody>
      </p:sp>
    </p:spTree>
    <p:extLst>
      <p:ext uri="{BB962C8B-B14F-4D97-AF65-F5344CB8AC3E}">
        <p14:creationId xmlns:p14="http://schemas.microsoft.com/office/powerpoint/2010/main" xmlns="" val="2811774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26</a:t>
            </a:fld>
            <a:endParaRPr lang="zh-CN" altLang="en-US"/>
          </a:p>
        </p:txBody>
      </p:sp>
    </p:spTree>
    <p:extLst>
      <p:ext uri="{BB962C8B-B14F-4D97-AF65-F5344CB8AC3E}">
        <p14:creationId xmlns:p14="http://schemas.microsoft.com/office/powerpoint/2010/main" xmlns="" val="2474552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27</a:t>
            </a:fld>
            <a:endParaRPr lang="zh-CN" altLang="en-US"/>
          </a:p>
        </p:txBody>
      </p:sp>
    </p:spTree>
    <p:extLst>
      <p:ext uri="{BB962C8B-B14F-4D97-AF65-F5344CB8AC3E}">
        <p14:creationId xmlns:p14="http://schemas.microsoft.com/office/powerpoint/2010/main" xmlns="" val="3342983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540545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00240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a:t>
            </a:fld>
            <a:endParaRPr lang="zh-CN" altLang="en-US"/>
          </a:p>
        </p:txBody>
      </p:sp>
    </p:spTree>
    <p:extLst>
      <p:ext uri="{BB962C8B-B14F-4D97-AF65-F5344CB8AC3E}">
        <p14:creationId xmlns:p14="http://schemas.microsoft.com/office/powerpoint/2010/main" xmlns="" val="3543604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6225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5260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01383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355899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155431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059879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60768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51293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43748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34112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a:t>
            </a:fld>
            <a:endParaRPr lang="zh-CN" altLang="en-US"/>
          </a:p>
        </p:txBody>
      </p:sp>
    </p:spTree>
    <p:extLst>
      <p:ext uri="{BB962C8B-B14F-4D97-AF65-F5344CB8AC3E}">
        <p14:creationId xmlns:p14="http://schemas.microsoft.com/office/powerpoint/2010/main" xmlns="" val="2010846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69498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48243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43561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123072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50341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94136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55011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287329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51388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168356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6</a:t>
            </a:fld>
            <a:endParaRPr lang="zh-CN" altLang="en-US"/>
          </a:p>
        </p:txBody>
      </p:sp>
    </p:spTree>
    <p:extLst>
      <p:ext uri="{BB962C8B-B14F-4D97-AF65-F5344CB8AC3E}">
        <p14:creationId xmlns:p14="http://schemas.microsoft.com/office/powerpoint/2010/main" xmlns="" val="1219479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700050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504654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83275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401300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98361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7</a:t>
            </a:fld>
            <a:endParaRPr lang="zh-CN" altLang="en-US"/>
          </a:p>
        </p:txBody>
      </p:sp>
    </p:spTree>
    <p:extLst>
      <p:ext uri="{BB962C8B-B14F-4D97-AF65-F5344CB8AC3E}">
        <p14:creationId xmlns:p14="http://schemas.microsoft.com/office/powerpoint/2010/main" xmlns="" val="185478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8</a:t>
            </a:fld>
            <a:endParaRPr lang="zh-CN" altLang="en-US"/>
          </a:p>
        </p:txBody>
      </p:sp>
    </p:spTree>
    <p:extLst>
      <p:ext uri="{BB962C8B-B14F-4D97-AF65-F5344CB8AC3E}">
        <p14:creationId xmlns:p14="http://schemas.microsoft.com/office/powerpoint/2010/main" xmlns="" val="79283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9</a:t>
            </a:fld>
            <a:endParaRPr lang="zh-CN" altLang="en-US"/>
          </a:p>
        </p:txBody>
      </p:sp>
    </p:spTree>
    <p:extLst>
      <p:ext uri="{BB962C8B-B14F-4D97-AF65-F5344CB8AC3E}">
        <p14:creationId xmlns:p14="http://schemas.microsoft.com/office/powerpoint/2010/main" xmlns="" val="224497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10</a:t>
            </a:fld>
            <a:endParaRPr lang="zh-CN" altLang="en-US"/>
          </a:p>
        </p:txBody>
      </p:sp>
    </p:spTree>
    <p:extLst>
      <p:ext uri="{BB962C8B-B14F-4D97-AF65-F5344CB8AC3E}">
        <p14:creationId xmlns:p14="http://schemas.microsoft.com/office/powerpoint/2010/main" xmlns="" val="27117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19</a:t>
            </a:fld>
            <a:endParaRPr lang="zh-CN" altLang="en-US"/>
          </a:p>
        </p:txBody>
      </p:sp>
    </p:spTree>
    <p:extLst>
      <p:ext uri="{BB962C8B-B14F-4D97-AF65-F5344CB8AC3E}">
        <p14:creationId xmlns:p14="http://schemas.microsoft.com/office/powerpoint/2010/main" xmlns="" val="2365521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7.xml"/><Relationship Id="rId1" Type="http://schemas.openxmlformats.org/officeDocument/2006/relationships/slideMaster" Target="../slideMasters/slideMaster1.xml"/><Relationship Id="rId4" Type="http://schemas.openxmlformats.org/officeDocument/2006/relationships/slide" Target="../slides/slide33.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7.xml"/><Relationship Id="rId1" Type="http://schemas.openxmlformats.org/officeDocument/2006/relationships/slideMaster" Target="../slideMasters/slideMaster1.xml"/><Relationship Id="rId4" Type="http://schemas.openxmlformats.org/officeDocument/2006/relationships/slide" Target="../slides/slide33.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57.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57.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57.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5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7.xml"/><Relationship Id="rId1" Type="http://schemas.openxmlformats.org/officeDocument/2006/relationships/slideMaster" Target="../slideMasters/slideMaster1.xml"/><Relationship Id="rId4" Type="http://schemas.openxmlformats.org/officeDocument/2006/relationships/slide" Target="../slides/slide33.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57.xml"/><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57.xml"/><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57.xml"/><Relationship Id="rId1" Type="http://schemas.openxmlformats.org/officeDocument/2006/relationships/slideMaster" Target="../slideMasters/slideMaster1.xml"/><Relationship Id="rId5" Type="http://schemas.openxmlformats.org/officeDocument/2006/relationships/slide" Target="../slides/slide4.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57.xml"/><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7.xml"/><Relationship Id="rId1" Type="http://schemas.openxmlformats.org/officeDocument/2006/relationships/slideMaster" Target="../slideMasters/slideMaster1.xml"/><Relationship Id="rId4" Type="http://schemas.openxmlformats.org/officeDocument/2006/relationships/slide" Target="../slides/slide33.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7.xml"/><Relationship Id="rId1" Type="http://schemas.openxmlformats.org/officeDocument/2006/relationships/slideMaster" Target="../slideMasters/slideMaster1.xml"/><Relationship Id="rId5" Type="http://schemas.openxmlformats.org/officeDocument/2006/relationships/slide" Target="../slides/slide33.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7.xml"/><Relationship Id="rId1" Type="http://schemas.openxmlformats.org/officeDocument/2006/relationships/slideMaster" Target="../slideMasters/slideMaster1.xml"/><Relationship Id="rId4" Type="http://schemas.openxmlformats.org/officeDocument/2006/relationships/slide" Target="../slides/slide3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图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ploring-activity-模板">
    <p:spTree>
      <p:nvGrpSpPr>
        <p:cNvPr id="1" name=""/>
        <p:cNvGrpSpPr/>
        <p:nvPr/>
      </p:nvGrpSpPr>
      <p:grpSpPr>
        <a:xfrm>
          <a:off x="0" y="0"/>
          <a:ext cx="0" cy="0"/>
          <a:chOff x="0" y="0"/>
          <a:chExt cx="0" cy="0"/>
        </a:xfrm>
      </p:grpSpPr>
      <p:sp>
        <p:nvSpPr>
          <p:cNvPr id="14"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21" name="文本框 20">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3" name="文本框 22">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文本框 10">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矩形 11">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4"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p:cNvPr>
          <p:cNvSpPr/>
          <p:nvPr userDrawn="1"/>
        </p:nvSpPr>
        <p:spPr>
          <a:xfrm>
            <a:off x="8289115" y="4416"/>
            <a:ext cx="372788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ing-activity-模板">
    <p:spTree>
      <p:nvGrpSpPr>
        <p:cNvPr id="1" name=""/>
        <p:cNvGrpSpPr/>
        <p:nvPr/>
      </p:nvGrpSpPr>
      <p:grpSpPr>
        <a:xfrm>
          <a:off x="0" y="0"/>
          <a:ext cx="0" cy="0"/>
          <a:chOff x="0" y="0"/>
          <a:chExt cx="0" cy="0"/>
        </a:xfrm>
      </p:grpSpPr>
      <p:sp>
        <p:nvSpPr>
          <p:cNvPr id="11" name="椭圆 10"/>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36437"/>
            <a:ext cx="4432300" cy="584775"/>
          </a:xfrm>
          <a:prstGeom prst="rect">
            <a:avLst/>
          </a:prstGeom>
          <a:noFill/>
        </p:spPr>
        <p:txBody>
          <a:bodyPr wrap="square" rtlCol="0">
            <a:spAutoFit/>
          </a:bodyPr>
          <a:lstStyle/>
          <a:p>
            <a:r>
              <a:rPr lang="en-US" altLang="zh-CN" sz="3200" b="1" dirty="0"/>
              <a:t>Researching</a:t>
            </a:r>
            <a:endParaRPr lang="en-GB" altLang="zh-CN" sz="3200" b="1" dirty="0"/>
          </a:p>
        </p:txBody>
      </p:sp>
      <p:sp>
        <p:nvSpPr>
          <p:cNvPr id="16" name="燕尾形 12"/>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3">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8" name="文本框 27">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4" name="文本框 13">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5" name="矩形 14">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4"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2" action="ppaction://hlinksldjump"/>
          </p:cNvPr>
          <p:cNvSpPr/>
          <p:nvPr userDrawn="1"/>
        </p:nvSpPr>
        <p:spPr>
          <a:xfrm>
            <a:off x="8334750" y="4416"/>
            <a:ext cx="3682249"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structing 过渡页-模板">
    <p:spTree>
      <p:nvGrpSpPr>
        <p:cNvPr id="1" name=""/>
        <p:cNvGrpSpPr/>
        <p:nvPr/>
      </p:nvGrpSpPr>
      <p:grpSpPr>
        <a:xfrm>
          <a:off x="0" y="0"/>
          <a:ext cx="0" cy="0"/>
          <a:chOff x="0" y="0"/>
          <a:chExt cx="0" cy="0"/>
        </a:xfrm>
      </p:grpSpPr>
      <p:sp>
        <p:nvSpPr>
          <p:cNvPr id="10" name="椭圆 9"/>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圆角矩形 26"/>
          <p:cNvSpPr/>
          <p:nvPr userDrawn="1"/>
        </p:nvSpPr>
        <p:spPr>
          <a:xfrm>
            <a:off x="-385011" y="1942412"/>
            <a:ext cx="13042232" cy="3320704"/>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4" name="矩形 13">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4" action="ppaction://hlinksldjump"/>
          </p:cNvPr>
          <p:cNvSpPr/>
          <p:nvPr userDrawn="1"/>
        </p:nvSpPr>
        <p:spPr>
          <a:xfrm>
            <a:off x="8334750" y="4416"/>
            <a:ext cx="3682249"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structing-activity-模板">
    <p:spTree>
      <p:nvGrpSpPr>
        <p:cNvPr id="1" name=""/>
        <p:cNvGrpSpPr/>
        <p:nvPr/>
      </p:nvGrpSpPr>
      <p:grpSpPr>
        <a:xfrm>
          <a:off x="0" y="0"/>
          <a:ext cx="0" cy="0"/>
          <a:chOff x="0" y="0"/>
          <a:chExt cx="0" cy="0"/>
        </a:xfrm>
      </p:grpSpPr>
      <p:sp>
        <p:nvSpPr>
          <p:cNvPr id="14" name="椭圆 1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9"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2" name="文本框 11">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3" name="矩形 12">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3"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4" action="ppaction://hlinksldjump"/>
          </p:cNvPr>
          <p:cNvSpPr/>
          <p:nvPr userDrawn="1"/>
        </p:nvSpPr>
        <p:spPr>
          <a:xfrm>
            <a:off x="8334750" y="4416"/>
            <a:ext cx="3682249"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wcasing 过渡页-模板">
    <p:spTree>
      <p:nvGrpSpPr>
        <p:cNvPr id="1" name=""/>
        <p:cNvGrpSpPr/>
        <p:nvPr/>
      </p:nvGrpSpPr>
      <p:grpSpPr>
        <a:xfrm>
          <a:off x="0" y="0"/>
          <a:ext cx="0" cy="0"/>
          <a:chOff x="0" y="0"/>
          <a:chExt cx="0" cy="0"/>
        </a:xfrm>
      </p:grpSpPr>
      <p:sp>
        <p:nvSpPr>
          <p:cNvPr id="2" name="圆角矩形 30"/>
          <p:cNvSpPr/>
          <p:nvPr userDrawn="1"/>
        </p:nvSpPr>
        <p:spPr>
          <a:xfrm>
            <a:off x="-385011" y="1942412"/>
            <a:ext cx="13042232" cy="1736453"/>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3" name="文本框 12">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4" name="矩形 13">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4" action="ppaction://hlinksldjump"/>
          </p:cNvPr>
          <p:cNvSpPr/>
          <p:nvPr userDrawn="1"/>
        </p:nvSpPr>
        <p:spPr>
          <a:xfrm>
            <a:off x="8334750" y="4416"/>
            <a:ext cx="3682249"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casing activity-模板">
    <p:spTree>
      <p:nvGrpSpPr>
        <p:cNvPr id="1" name=""/>
        <p:cNvGrpSpPr/>
        <p:nvPr/>
      </p:nvGrpSpPr>
      <p:grpSpPr>
        <a:xfrm>
          <a:off x="0" y="0"/>
          <a:ext cx="0" cy="0"/>
          <a:chOff x="0" y="0"/>
          <a:chExt cx="0" cy="0"/>
        </a:xfrm>
      </p:grpSpPr>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2" name="文本框 11">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3" name="矩形 12">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userDrawn="1"/>
        </p:nvSpPr>
        <p:spPr>
          <a:xfrm>
            <a:off x="8334750" y="4416"/>
            <a:ext cx="3682249"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ssageA 翻译页-模板">
    <p:spTree>
      <p:nvGrpSpPr>
        <p:cNvPr id="1" name=""/>
        <p:cNvGrpSpPr/>
        <p:nvPr/>
      </p:nvGrpSpPr>
      <p:grpSpPr>
        <a:xfrm>
          <a:off x="0" y="0"/>
          <a:ext cx="0" cy="0"/>
          <a:chOff x="0" y="0"/>
          <a:chExt cx="0" cy="0"/>
        </a:xfrm>
      </p:grpSpPr>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p:cNvSpPr/>
          <p:nvPr userDrawn="1"/>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36845" y="546554"/>
            <a:ext cx="597600" cy="60275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sageB_翻译页-模板">
    <p:spTree>
      <p:nvGrpSpPr>
        <p:cNvPr id="1" name=""/>
        <p:cNvGrpSpPr/>
        <p:nvPr/>
      </p:nvGrpSpPr>
      <p:grpSpPr>
        <a:xfrm>
          <a:off x="0" y="0"/>
          <a:ext cx="0" cy="0"/>
          <a:chOff x="0" y="0"/>
          <a:chExt cx="0" cy="0"/>
        </a:xfrm>
      </p:grpSpPr>
      <p:sp>
        <p:nvSpPr>
          <p:cNvPr id="8" name="圆角矩形 14"/>
          <p:cNvSpPr/>
          <p:nvPr userDrawn="1"/>
        </p:nvSpPr>
        <p:spPr>
          <a:xfrm>
            <a:off x="8301519" y="429538"/>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36845" y="535860"/>
            <a:ext cx="597600" cy="613445"/>
          </a:xfrm>
          <a:prstGeom prst="rect">
            <a:avLst/>
          </a:prstGeom>
        </p:spPr>
      </p:pic>
      <p:sp>
        <p:nvSpPr>
          <p:cNvPr id="6" name="圆角矩形 16"/>
          <p:cNvSpPr/>
          <p:nvPr userDrawn="1"/>
        </p:nvSpPr>
        <p:spPr>
          <a:xfrm>
            <a:off x="919320" y="1276554"/>
            <a:ext cx="10751979" cy="6336360"/>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知识点-模板">
    <p:spTree>
      <p:nvGrpSpPr>
        <p:cNvPr id="1" name=""/>
        <p:cNvGrpSpPr/>
        <p:nvPr/>
      </p:nvGrpSpPr>
      <p:grpSpPr>
        <a:xfrm>
          <a:off x="0" y="0"/>
          <a:ext cx="0" cy="0"/>
          <a:chOff x="0" y="0"/>
          <a:chExt cx="0" cy="0"/>
        </a:xfrm>
      </p:grpSpPr>
      <p:sp>
        <p:nvSpPr>
          <p:cNvPr id="6" name="矩形 5"/>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8" name="矩形: 圆角 34">
            <a:hlinkClick r:id="" action="ppaction://noaction"/>
          </p:cNvPr>
          <p:cNvSpPr/>
          <p:nvPr userDrawn="1"/>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页-模板">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paring-过渡页">
    <p:spTree>
      <p:nvGrpSpPr>
        <p:cNvPr id="1" name=""/>
        <p:cNvGrpSpPr/>
        <p:nvPr/>
      </p:nvGrpSpPr>
      <p:grpSpPr>
        <a:xfrm>
          <a:off x="0" y="0"/>
          <a:ext cx="0" cy="0"/>
          <a:chOff x="0" y="0"/>
          <a:chExt cx="0" cy="0"/>
        </a:xfrm>
      </p:grpSpPr>
      <p:sp>
        <p:nvSpPr>
          <p:cNvPr id="7" name="圆角矩形 2"/>
          <p:cNvSpPr/>
          <p:nvPr userDrawn="1"/>
        </p:nvSpPr>
        <p:spPr>
          <a:xfrm>
            <a:off x="-385011" y="1942412"/>
            <a:ext cx="13042232" cy="2665679"/>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5" name="文本框 14">
            <a:hlinkClick r:id="rId3"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6" name="文本框 15">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2" name="矩形 1">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4309105" y="-2322"/>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2" action="ppaction://hlinksldjump"/>
          </p:cNvPr>
          <p:cNvSpPr/>
          <p:nvPr userDrawn="1"/>
        </p:nvSpPr>
        <p:spPr>
          <a:xfrm>
            <a:off x="8309606" y="4416"/>
            <a:ext cx="370739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paring-activity模板">
    <p:spTree>
      <p:nvGrpSpPr>
        <p:cNvPr id="1" name=""/>
        <p:cNvGrpSpPr/>
        <p:nvPr/>
      </p:nvGrpSpPr>
      <p:grpSpPr>
        <a:xfrm>
          <a:off x="0" y="0"/>
          <a:ext cx="0" cy="0"/>
          <a:chOff x="0" y="0"/>
          <a:chExt cx="0" cy="0"/>
        </a:xfrm>
      </p:grpSpPr>
      <p:sp>
        <p:nvSpPr>
          <p:cNvPr id="7"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9" name="文本框 18">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0" name="文本框 1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文本框 12">
            <a:hlinkClick r:id="rId4"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4" name="矩形 13">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p:cNvPr>
          <p:cNvSpPr/>
          <p:nvPr userDrawn="1"/>
        </p:nvSpPr>
        <p:spPr>
          <a:xfrm>
            <a:off x="8417809" y="4416"/>
            <a:ext cx="359919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itiating-过渡页模板">
    <p:spTree>
      <p:nvGrpSpPr>
        <p:cNvPr id="1" name=""/>
        <p:cNvGrpSpPr/>
        <p:nvPr/>
      </p:nvGrpSpPr>
      <p:grpSpPr>
        <a:xfrm>
          <a:off x="0" y="0"/>
          <a:ext cx="0" cy="0"/>
          <a:chOff x="0" y="0"/>
          <a:chExt cx="0" cy="0"/>
        </a:xfrm>
      </p:grpSpPr>
      <p:sp>
        <p:nvSpPr>
          <p:cNvPr id="41" name="圆角矩形 2"/>
          <p:cNvSpPr/>
          <p:nvPr userDrawn="1"/>
        </p:nvSpPr>
        <p:spPr>
          <a:xfrm>
            <a:off x="-385011" y="1942413"/>
            <a:ext cx="13042232" cy="1835504"/>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p:cNvSpPr txBox="1"/>
          <p:nvPr userDrawn="1"/>
        </p:nvSpPr>
        <p:spPr>
          <a:xfrm>
            <a:off x="919321" y="936000"/>
            <a:ext cx="4432300" cy="584775"/>
          </a:xfrm>
          <a:prstGeom prst="rect">
            <a:avLst/>
          </a:prstGeom>
          <a:noFill/>
        </p:spPr>
        <p:txBody>
          <a:bodyPr wrap="square" rtlCol="0">
            <a:spAutoFit/>
          </a:bodyPr>
          <a:lstStyle/>
          <a:p>
            <a:r>
              <a:rPr lang="en-US" altLang="zh-CN" sz="3200" b="1" dirty="0"/>
              <a:t>Initiating</a:t>
            </a:r>
            <a:endParaRPr lang="zh-CN" altLang="en-US" sz="3200" b="1" dirty="0"/>
          </a:p>
        </p:txBody>
      </p:sp>
      <p:sp>
        <p:nvSpPr>
          <p:cNvPr id="50" name="文本框 49">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51" name="文本框 50">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文本框 11">
            <a:hlinkClick r:id="rId4"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3" name="矩形 12">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4309105" y="-2322"/>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366225" y="4416"/>
            <a:ext cx="365077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ssageA-模板">
    <p:spTree>
      <p:nvGrpSpPr>
        <p:cNvPr id="1" name=""/>
        <p:cNvGrpSpPr/>
        <p:nvPr/>
      </p:nvGrpSpPr>
      <p:grpSpPr>
        <a:xfrm>
          <a:off x="0" y="0"/>
          <a:ext cx="0" cy="0"/>
          <a:chOff x="0" y="0"/>
          <a:chExt cx="0" cy="0"/>
        </a:xfrm>
      </p:grpSpPr>
      <p:sp>
        <p:nvSpPr>
          <p:cNvPr id="13" name="椭圆 12"/>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16" name="圆角矩形 1"/>
          <p:cNvSpPr/>
          <p:nvPr userDrawn="1"/>
        </p:nvSpPr>
        <p:spPr>
          <a:xfrm>
            <a:off x="8301519" y="936435"/>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7" name="圆角矩形 13"/>
          <p:cNvSpPr/>
          <p:nvPr userDrawn="1"/>
        </p:nvSpPr>
        <p:spPr>
          <a:xfrm>
            <a:off x="919320" y="1733748"/>
            <a:ext cx="10751979" cy="5898951"/>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pic>
        <p:nvPicPr>
          <p:cNvPr id="3" name="图片 2"/>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441953" y="1055531"/>
            <a:ext cx="592492" cy="597600"/>
          </a:xfrm>
          <a:prstGeom prst="rect">
            <a:avLst/>
          </a:prstGeom>
        </p:spPr>
      </p:pic>
      <p:sp>
        <p:nvSpPr>
          <p:cNvPr id="18" name="文本框 17">
            <a:hlinkClick r:id="rId5"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9" name="矩形 18">
            <a:hlinkClick r:id="rId5"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3"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hlinkClick r:id="rId2" action="ppaction://hlinksldjump"/>
          </p:cNvPr>
          <p:cNvSpPr/>
          <p:nvPr userDrawn="1"/>
        </p:nvSpPr>
        <p:spPr>
          <a:xfrm>
            <a:off x="8376816" y="4416"/>
            <a:ext cx="364018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itiating Activity-模板">
    <p:spTree>
      <p:nvGrpSpPr>
        <p:cNvPr id="1" name=""/>
        <p:cNvGrpSpPr/>
        <p:nvPr/>
      </p:nvGrpSpPr>
      <p:grpSpPr>
        <a:xfrm>
          <a:off x="0" y="0"/>
          <a:ext cx="0" cy="0"/>
          <a:chOff x="0" y="0"/>
          <a:chExt cx="0" cy="0"/>
        </a:xfrm>
      </p:grpSpPr>
      <p:sp>
        <p:nvSpPr>
          <p:cNvPr id="19" name="椭圆 18"/>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29"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文本框 33">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35" name="文本框 34"/>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文本框 11">
            <a:hlinkClick r:id="rId4"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3" name="矩形 12">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279203" y="4416"/>
            <a:ext cx="373779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loring过渡页-模板">
    <p:spTree>
      <p:nvGrpSpPr>
        <p:cNvPr id="1" name=""/>
        <p:cNvGrpSpPr/>
        <p:nvPr/>
      </p:nvGrpSpPr>
      <p:grpSpPr>
        <a:xfrm>
          <a:off x="0" y="0"/>
          <a:ext cx="0" cy="0"/>
          <a:chOff x="0" y="0"/>
          <a:chExt cx="0" cy="0"/>
        </a:xfrm>
      </p:grpSpPr>
      <p:sp>
        <p:nvSpPr>
          <p:cNvPr id="2" name="圆角矩形 2"/>
          <p:cNvSpPr/>
          <p:nvPr userDrawn="1"/>
        </p:nvSpPr>
        <p:spPr>
          <a:xfrm>
            <a:off x="-385011" y="1942412"/>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376816" y="4416"/>
            <a:ext cx="364018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ssageB-模板">
    <p:spTree>
      <p:nvGrpSpPr>
        <p:cNvPr id="1" name=""/>
        <p:cNvGrpSpPr/>
        <p:nvPr/>
      </p:nvGrpSpPr>
      <p:grpSpPr>
        <a:xfrm>
          <a:off x="0" y="0"/>
          <a:ext cx="0" cy="0"/>
          <a:chOff x="0" y="0"/>
          <a:chExt cx="0" cy="0"/>
        </a:xfrm>
      </p:grpSpPr>
      <p:sp>
        <p:nvSpPr>
          <p:cNvPr id="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8" name="文本框 7">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0" name="文本框 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圆角矩形 14"/>
          <p:cNvSpPr/>
          <p:nvPr userDrawn="1"/>
        </p:nvSpPr>
        <p:spPr>
          <a:xfrm>
            <a:off x="8301519" y="936435"/>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12" name="圆角矩形 16"/>
          <p:cNvSpPr/>
          <p:nvPr userDrawn="1"/>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437545" y="1049830"/>
            <a:ext cx="597600" cy="613445"/>
          </a:xfrm>
          <a:prstGeom prst="rect">
            <a:avLst/>
          </a:prstGeom>
        </p:spPr>
      </p:pic>
      <p:sp>
        <p:nvSpPr>
          <p:cNvPr id="15" name="文本框 14">
            <a:hlinkClick r:id="rId5"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6" name="矩形 15">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5"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2" action="ppaction://hlinksldjump"/>
          </p:cNvPr>
          <p:cNvSpPr/>
          <p:nvPr userDrawn="1"/>
        </p:nvSpPr>
        <p:spPr>
          <a:xfrm>
            <a:off x="8237137" y="4416"/>
            <a:ext cx="377986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earching过渡页-模板">
    <p:spTree>
      <p:nvGrpSpPr>
        <p:cNvPr id="1" name=""/>
        <p:cNvGrpSpPr/>
        <p:nvPr/>
      </p:nvGrpSpPr>
      <p:grpSpPr>
        <a:xfrm>
          <a:off x="0" y="0"/>
          <a:ext cx="0" cy="0"/>
          <a:chOff x="0" y="0"/>
          <a:chExt cx="0" cy="0"/>
        </a:xfrm>
      </p:grpSpPr>
      <p:sp>
        <p:nvSpPr>
          <p:cNvPr id="2" name="圆角矩形 2"/>
          <p:cNvSpPr/>
          <p:nvPr userDrawn="1"/>
        </p:nvSpPr>
        <p:spPr>
          <a:xfrm>
            <a:off x="-385011" y="1942412"/>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Researching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文本框 12">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4" name="矩形 13">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userDrawn="1"/>
        </p:nvSpPr>
        <p:spPr>
          <a:xfrm>
            <a:off x="4319696" y="-2322"/>
            <a:ext cx="356345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p:cNvPr>
          <p:cNvSpPr/>
          <p:nvPr userDrawn="1"/>
        </p:nvSpPr>
        <p:spPr>
          <a:xfrm>
            <a:off x="8376816" y="4416"/>
            <a:ext cx="364018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slide" Target="slide39.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1.xml"/><Relationship Id="rId7" Type="http://schemas.openxmlformats.org/officeDocument/2006/relationships/slide" Target="slide3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9.xml"/><Relationship Id="rId5" Type="http://schemas.openxmlformats.org/officeDocument/2006/relationships/slide" Target="slide27.xml"/><Relationship Id="rId10" Type="http://schemas.openxmlformats.org/officeDocument/2006/relationships/image" Target="../media/image10.png"/><Relationship Id="rId4" Type="http://schemas.openxmlformats.org/officeDocument/2006/relationships/slide" Target="slide26.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11.xml"/><Relationship Id="rId7" Type="http://schemas.openxmlformats.org/officeDocument/2006/relationships/slide" Target="slide3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9.xml"/><Relationship Id="rId5" Type="http://schemas.openxmlformats.org/officeDocument/2006/relationships/slide" Target="slide27.xml"/><Relationship Id="rId4" Type="http://schemas.openxmlformats.org/officeDocument/2006/relationships/slide" Target="slide26.xml"/></Relationships>
</file>

<file path=ppt/slides/_rels/slide13.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61.xml"/><Relationship Id="rId1" Type="http://schemas.openxmlformats.org/officeDocument/2006/relationships/slideLayout" Target="../slideLayouts/slideLayout8.xml"/><Relationship Id="rId4" Type="http://schemas.openxmlformats.org/officeDocument/2006/relationships/slide" Target="slide40.xml"/></Relationships>
</file>

<file path=ppt/slides/_rels/slide1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62.xml"/><Relationship Id="rId1" Type="http://schemas.openxmlformats.org/officeDocument/2006/relationships/slideLayout" Target="../slideLayouts/slideLayout8.xml"/><Relationship Id="rId6" Type="http://schemas.openxmlformats.org/officeDocument/2006/relationships/slide" Target="slide45.xml"/><Relationship Id="rId5" Type="http://schemas.openxmlformats.org/officeDocument/2006/relationships/slide" Target="slide44.xml"/><Relationship Id="rId4" Type="http://schemas.openxmlformats.org/officeDocument/2006/relationships/slide" Target="slide42.xml"/></Relationships>
</file>

<file path=ppt/slides/_rels/slide1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63.xml"/><Relationship Id="rId1" Type="http://schemas.openxmlformats.org/officeDocument/2006/relationships/slideLayout" Target="../slideLayouts/slideLayout8.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16.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5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65.xml"/><Relationship Id="rId1" Type="http://schemas.openxmlformats.org/officeDocument/2006/relationships/slideLayout" Target="../slideLayouts/slideLayout8.xml"/><Relationship Id="rId4" Type="http://schemas.openxmlformats.org/officeDocument/2006/relationships/slide" Target="slide53.xml"/></Relationships>
</file>

<file path=ppt/slides/_rels/slide18.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6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slide" Target="slide55.xml"/><Relationship Id="rId4" Type="http://schemas.openxmlformats.org/officeDocument/2006/relationships/slide" Target="slide27.xml"/></Relationships>
</file>

<file path=ppt/slides/_rels/slide5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56.xml"/><Relationship Id="rId4" Type="http://schemas.openxmlformats.org/officeDocument/2006/relationships/slide" Target="slide31.xml"/></Relationships>
</file>

<file path=ppt/slides/_rels/slide6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57.xml"/><Relationship Id="rId4" Type="http://schemas.openxmlformats.org/officeDocument/2006/relationships/slide" Target="slide34.xml"/></Relationships>
</file>

<file path=ppt/slides/_rels/slide8.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slide" Target="slide35.xml"/></Relationships>
</file>

<file path=ppt/slides/_rels/slide9.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slide" Target="slide37.xml"/><Relationship Id="rId4" Type="http://schemas.openxmlformats.org/officeDocument/2006/relationships/slide" Target="slide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971600" y="1055688"/>
            <a:ext cx="5137150" cy="3741737"/>
          </a:xfrm>
          <a:prstGeom prst="rect">
            <a:avLst/>
          </a:prstGeom>
        </p:spPr>
        <p:txBody>
          <a:bodyPr>
            <a:noAutofit/>
          </a:bodyPr>
          <a:lstStyle/>
          <a:p>
            <a:pPr algn="l"/>
            <a:r>
              <a:rPr lang="en-US" altLang="zh-CN" sz="3600" dirty="0">
                <a:solidFill>
                  <a:schemeClr val="bg2"/>
                </a:solidFill>
                <a:latin typeface="Arial" panose="020B0604020202020204" pitchFamily="34" charset="0"/>
                <a:ea typeface="Adobe 黑体 Std R" panose="020B0400000000000000" pitchFamily="34" charset="-122"/>
                <a:cs typeface="Arial" panose="020B0604020202020204" pitchFamily="34" charset="0"/>
              </a:rPr>
              <a:t>NEW</a:t>
            </a: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EXPERIENCING ENGLISH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2ND EDITION</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800" b="1" dirty="0" err="1">
                <a:solidFill>
                  <a:schemeClr val="bg2"/>
                </a:solidFill>
                <a:latin typeface="Arial" panose="020B0604020202020204" pitchFamily="34" charset="0"/>
                <a:ea typeface="Adobe 黑体 Std R" panose="020B0400000000000000" pitchFamily="34" charset="-122"/>
                <a:cs typeface="Arial" panose="020B0604020202020204" pitchFamily="34" charset="0"/>
              </a:rPr>
              <a:t>Coursebook</a:t>
            </a:r>
            <a:r>
              <a:rPr lang="en-US" altLang="zh-CN" sz="48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1</a:t>
            </a:r>
            <a: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br>
            <a:endParaRPr lang="zh-CN" altLang="en-US"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9" name="矩形 8"/>
          <p:cNvSpPr/>
          <p:nvPr/>
        </p:nvSpPr>
        <p:spPr>
          <a:xfrm>
            <a:off x="4715838" y="4685016"/>
            <a:ext cx="7623425" cy="15378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1383" y="871501"/>
            <a:ext cx="4013557" cy="5351410"/>
          </a:xfrm>
          <a:prstGeom prst="rect">
            <a:avLst/>
          </a:prstGeom>
        </p:spPr>
      </p:pic>
      <p:sp>
        <p:nvSpPr>
          <p:cNvPr id="10" name="文本框 9"/>
          <p:cNvSpPr txBox="1"/>
          <p:nvPr/>
        </p:nvSpPr>
        <p:spPr>
          <a:xfrm>
            <a:off x="5054885" y="4853798"/>
            <a:ext cx="5137078" cy="1200329"/>
          </a:xfrm>
          <a:prstGeom prst="rect">
            <a:avLst/>
          </a:prstGeom>
          <a:noFill/>
        </p:spPr>
        <p:txBody>
          <a:bodyPr wrap="square" rtlCol="0">
            <a:spAutoFit/>
          </a:bodyPr>
          <a:lstStyle/>
          <a:p>
            <a:r>
              <a:rPr lang="en-US" altLang="zh-CN" sz="7200" b="1" dirty="0">
                <a:latin typeface="Arial" panose="020B0604020202020204" pitchFamily="34" charset="0"/>
                <a:cs typeface="Arial" panose="020B0604020202020204" pitchFamily="34" charset="0"/>
              </a:rPr>
              <a:t>UNIT 2</a:t>
            </a:r>
            <a:endParaRPr lang="zh-CN" altLang="en-US" sz="7200" b="1" dirty="0">
              <a:latin typeface="Arial" panose="020B0604020202020204" pitchFamily="34" charset="0"/>
              <a:cs typeface="Arial" panose="020B0604020202020204" pitchFamily="34" charset="0"/>
            </a:endParaRPr>
          </a:p>
        </p:txBody>
      </p:sp>
      <p:sp>
        <p:nvSpPr>
          <p:cNvPr id="11" name="文本框 10"/>
          <p:cNvSpPr txBox="1"/>
          <p:nvPr/>
        </p:nvSpPr>
        <p:spPr>
          <a:xfrm>
            <a:off x="11364114" y="205483"/>
            <a:ext cx="615553" cy="1828800"/>
          </a:xfrm>
          <a:prstGeom prst="rect">
            <a:avLst/>
          </a:prstGeom>
          <a:noFill/>
        </p:spPr>
        <p:txBody>
          <a:bodyPr vert="eaVert" wrap="square" rtlCol="0">
            <a:spAutoFit/>
          </a:bodyPr>
          <a:lstStyle/>
          <a:p>
            <a:r>
              <a:rPr lang="zh-CN" altLang="en-US" sz="2800" b="1" dirty="0">
                <a:solidFill>
                  <a:schemeClr val="bg1">
                    <a:lumMod val="85000"/>
                    <a:alpha val="75000"/>
                  </a:schemeClr>
                </a:solidFill>
                <a:latin typeface="黑体" panose="02010609060101010101" pitchFamily="49" charset="-122"/>
                <a:ea typeface="黑体" panose="02010609060101010101" pitchFamily="49" charset="-122"/>
              </a:rPr>
              <a:t>励 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2502865"/>
          </a:xfrm>
          <a:prstGeom prst="rect">
            <a:avLst/>
          </a:prstGeom>
          <a:noFill/>
        </p:spPr>
        <p:txBody>
          <a:bodyPr wrap="square" rtlCol="0">
            <a:spAutoFit/>
          </a:bodyPr>
          <a:lstStyle/>
          <a:p>
            <a:pPr>
              <a:lnSpc>
                <a:spcPct val="120000"/>
              </a:lnSpc>
            </a:pPr>
            <a:endParaRPr lang="en-US" altLang="zh-CN" sz="2200" dirty="0"/>
          </a:p>
          <a:p>
            <a:pPr>
              <a:lnSpc>
                <a:spcPct val="120000"/>
              </a:lnSpc>
            </a:pPr>
            <a:r>
              <a:rPr lang="en-US" altLang="zh-CN" sz="2200" dirty="0"/>
              <a:t>Mexican food was very popular among us and certainly was hard to resist on “Taco Tuesdays” or anytime burritos were on the menu! So Chipotle Mexican Grill is my favorite place to go on campus to eat with friends. Their menu has a lot of variety so everyone can find something that they like. While it can be a little pricey for a college student, they give you a lot of food for what you pay for.</a:t>
            </a:r>
          </a:p>
        </p:txBody>
      </p:sp>
      <p:sp>
        <p:nvSpPr>
          <p:cNvPr id="18" name="文本框 17"/>
          <p:cNvSpPr txBox="1"/>
          <p:nvPr/>
        </p:nvSpPr>
        <p:spPr>
          <a:xfrm>
            <a:off x="919320" y="2460252"/>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768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4" action="ppaction://hlinksldjump"/>
          </p:cNvPr>
          <p:cNvSpPr/>
          <p:nvPr/>
        </p:nvSpPr>
        <p:spPr>
          <a:xfrm>
            <a:off x="7855881" y="411054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2.6</a:t>
            </a:r>
            <a:endParaRPr lang="zh-CN" altLang="en-US" sz="2600" b="1" dirty="0">
              <a:solidFill>
                <a:srgbClr val="DA5362"/>
              </a:solidFill>
            </a:endParaRPr>
          </a:p>
        </p:txBody>
      </p:sp>
      <p:sp>
        <p:nvSpPr>
          <p:cNvPr id="22" name="文本框 21"/>
          <p:cNvSpPr txBox="1"/>
          <p:nvPr/>
        </p:nvSpPr>
        <p:spPr>
          <a:xfrm>
            <a:off x="919321" y="2061802"/>
            <a:ext cx="10795000" cy="1323439"/>
          </a:xfrm>
          <a:prstGeom prst="rect">
            <a:avLst/>
          </a:prstGeom>
          <a:noFill/>
        </p:spPr>
        <p:txBody>
          <a:bodyPr wrap="square" rtlCol="0">
            <a:spAutoFit/>
          </a:bodyPr>
          <a:lstStyle/>
          <a:p>
            <a:r>
              <a:rPr lang="en-US" altLang="zh-CN" sz="2000" i="1" dirty="0"/>
              <a:t>The author lists several different food options on campus. Find these options and put them in the space under the corresponding pictures. For those pictures showing an option other than those in the passage, find out their names by discussing with your classmates or searching online. Then talk with your classmates about what options are available in your university.</a:t>
            </a: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2.8</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2.9</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2.10</a:t>
              </a:r>
              <a:endParaRPr lang="zh-CN" altLang="en-US" sz="1200" b="1" dirty="0">
                <a:solidFill>
                  <a:schemeClr val="bg1"/>
                </a:solidFill>
              </a:endParaRPr>
            </a:p>
          </p:txBody>
        </p:sp>
      </p:grpSp>
      <p:pic>
        <p:nvPicPr>
          <p:cNvPr id="6" name="图片 5"/>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43121" y="3521596"/>
            <a:ext cx="3693186" cy="2432579"/>
          </a:xfrm>
          <a:prstGeom prst="rect">
            <a:avLst/>
          </a:prstGeom>
        </p:spPr>
      </p:pic>
      <p:pic>
        <p:nvPicPr>
          <p:cNvPr id="10" name="图片 9"/>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553120" y="3559696"/>
            <a:ext cx="3485980" cy="2372264"/>
          </a:xfrm>
          <a:prstGeom prst="rect">
            <a:avLst/>
          </a:prstGeom>
        </p:spPr>
      </p:pic>
      <p:pic>
        <p:nvPicPr>
          <p:cNvPr id="12" name="图片 11"/>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8154144" y="3559697"/>
            <a:ext cx="3620418" cy="2376840"/>
          </a:xfrm>
          <a:prstGeom prst="rect">
            <a:avLst/>
          </a:prstGeom>
        </p:spPr>
      </p:pic>
      <p:sp>
        <p:nvSpPr>
          <p:cNvPr id="2" name="文本框 1"/>
          <p:cNvSpPr txBox="1"/>
          <p:nvPr/>
        </p:nvSpPr>
        <p:spPr>
          <a:xfrm>
            <a:off x="326571" y="6113417"/>
            <a:ext cx="11965578" cy="430887"/>
          </a:xfrm>
          <a:prstGeom prst="rect">
            <a:avLst/>
          </a:prstGeom>
          <a:noFill/>
        </p:spPr>
        <p:txBody>
          <a:bodyPr wrap="square" rtlCol="0">
            <a:spAutoFit/>
          </a:bodyPr>
          <a:lstStyle/>
          <a:p>
            <a:r>
              <a:rPr lang="en-US" altLang="zh-CN" sz="2200" dirty="0"/>
              <a:t>     1. ______________________     2. _______________________       3.____________________</a:t>
            </a:r>
            <a:endParaRPr lang="zh-CN" altLang="en-US" sz="2200" dirty="0"/>
          </a:p>
        </p:txBody>
      </p:sp>
      <p:sp>
        <p:nvSpPr>
          <p:cNvPr id="3" name="文本框 2"/>
          <p:cNvSpPr txBox="1"/>
          <p:nvPr/>
        </p:nvSpPr>
        <p:spPr>
          <a:xfrm>
            <a:off x="1030731" y="6113416"/>
            <a:ext cx="2978331" cy="430887"/>
          </a:xfrm>
          <a:prstGeom prst="rect">
            <a:avLst/>
          </a:prstGeom>
          <a:noFill/>
        </p:spPr>
        <p:txBody>
          <a:bodyPr wrap="square" rtlCol="0">
            <a:spAutoFit/>
          </a:bodyPr>
          <a:lstStyle/>
          <a:p>
            <a:r>
              <a:rPr lang="en-US" altLang="zh-CN" sz="2200" dirty="0">
                <a:solidFill>
                  <a:srgbClr val="DD5C60"/>
                </a:solidFill>
              </a:rPr>
              <a:t> Smaller restaurant food</a:t>
            </a:r>
            <a:endParaRPr lang="zh-CN" altLang="en-US" sz="2200" dirty="0">
              <a:solidFill>
                <a:srgbClr val="DD5C60"/>
              </a:solidFill>
            </a:endParaRPr>
          </a:p>
        </p:txBody>
      </p:sp>
      <p:sp>
        <p:nvSpPr>
          <p:cNvPr id="4" name="文本框 3"/>
          <p:cNvSpPr txBox="1"/>
          <p:nvPr/>
        </p:nvSpPr>
        <p:spPr>
          <a:xfrm>
            <a:off x="5268082" y="6123187"/>
            <a:ext cx="1959428" cy="430887"/>
          </a:xfrm>
          <a:prstGeom prst="rect">
            <a:avLst/>
          </a:prstGeom>
          <a:noFill/>
        </p:spPr>
        <p:txBody>
          <a:bodyPr wrap="square" rtlCol="0">
            <a:spAutoFit/>
          </a:bodyPr>
          <a:lstStyle/>
          <a:p>
            <a:r>
              <a:rPr lang="en-US" altLang="zh-CN" sz="2200" dirty="0">
                <a:solidFill>
                  <a:srgbClr val="DD5C60"/>
                </a:solidFill>
              </a:rPr>
              <a:t>Cafeteria food</a:t>
            </a:r>
            <a:endParaRPr lang="zh-CN" altLang="en-US" sz="2200" dirty="0">
              <a:solidFill>
                <a:srgbClr val="DD5C60"/>
              </a:solidFill>
            </a:endParaRPr>
          </a:p>
        </p:txBody>
      </p:sp>
      <p:sp>
        <p:nvSpPr>
          <p:cNvPr id="5" name="文本框 4"/>
          <p:cNvSpPr txBox="1"/>
          <p:nvPr/>
        </p:nvSpPr>
        <p:spPr>
          <a:xfrm>
            <a:off x="9141032" y="6112301"/>
            <a:ext cx="1776474" cy="430887"/>
          </a:xfrm>
          <a:prstGeom prst="rect">
            <a:avLst/>
          </a:prstGeom>
          <a:noFill/>
        </p:spPr>
        <p:txBody>
          <a:bodyPr wrap="square" rtlCol="0">
            <a:spAutoFit/>
          </a:bodyPr>
          <a:lstStyle/>
          <a:p>
            <a:r>
              <a:rPr lang="en-US" altLang="zh-CN" sz="2200" dirty="0">
                <a:solidFill>
                  <a:srgbClr val="DD5C60"/>
                </a:solidFill>
              </a:rPr>
              <a:t> Canteen food</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nextCondLst>
                <p:cond evt="onClick" delay="0">
                  <p:tgtEl>
                    <p:spTgt spid="39"/>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2.6</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2.8</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2.9</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2.10</a:t>
              </a:r>
              <a:endParaRPr lang="zh-CN" altLang="en-US" sz="1200" b="1" dirty="0">
                <a:solidFill>
                  <a:schemeClr val="bg1"/>
                </a:solidFill>
              </a:endParaRPr>
            </a:p>
          </p:txBody>
        </p:sp>
      </p:grpSp>
      <p:pic>
        <p:nvPicPr>
          <p:cNvPr id="3" name="图片 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19100" y="2286000"/>
            <a:ext cx="11353800" cy="2286000"/>
          </a:xfrm>
          <a:prstGeom prst="rect">
            <a:avLst/>
          </a:prstGeom>
        </p:spPr>
      </p:pic>
      <p:sp>
        <p:nvSpPr>
          <p:cNvPr id="25" name="文本框 24"/>
          <p:cNvSpPr txBox="1"/>
          <p:nvPr/>
        </p:nvSpPr>
        <p:spPr>
          <a:xfrm>
            <a:off x="326571" y="4767939"/>
            <a:ext cx="11965578" cy="430887"/>
          </a:xfrm>
          <a:prstGeom prst="rect">
            <a:avLst/>
          </a:prstGeom>
          <a:noFill/>
        </p:spPr>
        <p:txBody>
          <a:bodyPr wrap="square" rtlCol="0">
            <a:spAutoFit/>
          </a:bodyPr>
          <a:lstStyle/>
          <a:p>
            <a:r>
              <a:rPr lang="en-US" altLang="zh-CN" sz="2200" dirty="0"/>
              <a:t>4. ______________________           5. _______________________         6.____________________</a:t>
            </a:r>
            <a:endParaRPr lang="zh-CN" altLang="en-US" sz="2200" dirty="0"/>
          </a:p>
        </p:txBody>
      </p:sp>
      <p:sp>
        <p:nvSpPr>
          <p:cNvPr id="2" name="文本框 1"/>
          <p:cNvSpPr txBox="1"/>
          <p:nvPr/>
        </p:nvSpPr>
        <p:spPr>
          <a:xfrm>
            <a:off x="1417034" y="4767939"/>
            <a:ext cx="1397726" cy="430887"/>
          </a:xfrm>
          <a:prstGeom prst="rect">
            <a:avLst/>
          </a:prstGeom>
          <a:noFill/>
        </p:spPr>
        <p:txBody>
          <a:bodyPr wrap="square" rtlCol="0">
            <a:spAutoFit/>
          </a:bodyPr>
          <a:lstStyle/>
          <a:p>
            <a:r>
              <a:rPr lang="en-US" altLang="zh-CN" sz="2200" dirty="0">
                <a:solidFill>
                  <a:srgbClr val="DD5C60"/>
                </a:solidFill>
              </a:rPr>
              <a:t>Food truck</a:t>
            </a:r>
            <a:endParaRPr lang="zh-CN" altLang="en-US" sz="2200" dirty="0">
              <a:solidFill>
                <a:srgbClr val="DD5C60"/>
              </a:solidFill>
            </a:endParaRPr>
          </a:p>
        </p:txBody>
      </p:sp>
      <p:sp>
        <p:nvSpPr>
          <p:cNvPr id="4" name="文本框 3"/>
          <p:cNvSpPr txBox="1"/>
          <p:nvPr/>
        </p:nvSpPr>
        <p:spPr>
          <a:xfrm>
            <a:off x="5378490" y="4734717"/>
            <a:ext cx="1828800" cy="430887"/>
          </a:xfrm>
          <a:prstGeom prst="rect">
            <a:avLst/>
          </a:prstGeom>
          <a:noFill/>
        </p:spPr>
        <p:txBody>
          <a:bodyPr wrap="square" rtlCol="0">
            <a:spAutoFit/>
          </a:bodyPr>
          <a:lstStyle/>
          <a:p>
            <a:r>
              <a:rPr lang="en-US" altLang="zh-CN" sz="2200" dirty="0">
                <a:solidFill>
                  <a:srgbClr val="DD5C60"/>
                </a:solidFill>
              </a:rPr>
              <a:t> Food delivery</a:t>
            </a:r>
            <a:endParaRPr lang="zh-CN" altLang="en-US" sz="2200" dirty="0">
              <a:solidFill>
                <a:srgbClr val="DD5C60"/>
              </a:solidFill>
            </a:endParaRPr>
          </a:p>
        </p:txBody>
      </p:sp>
      <p:sp>
        <p:nvSpPr>
          <p:cNvPr id="5" name="文本框 4"/>
          <p:cNvSpPr txBox="1"/>
          <p:nvPr/>
        </p:nvSpPr>
        <p:spPr>
          <a:xfrm>
            <a:off x="8958429" y="4778134"/>
            <a:ext cx="2323350" cy="430632"/>
          </a:xfrm>
          <a:prstGeom prst="rect">
            <a:avLst/>
          </a:prstGeom>
          <a:noFill/>
        </p:spPr>
        <p:txBody>
          <a:bodyPr wrap="square" rtlCol="0">
            <a:spAutoFit/>
          </a:bodyPr>
          <a:lstStyle/>
          <a:p>
            <a:r>
              <a:rPr lang="en-US" altLang="zh-CN" sz="2200" dirty="0">
                <a:solidFill>
                  <a:srgbClr val="DD5C60"/>
                </a:solidFill>
              </a:rPr>
              <a:t> Convenience food</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nextCondLst>
                <p:cond evt="onClick" delay="0">
                  <p:tgtEl>
                    <p:spTgt spid="39"/>
                  </p:tgtEl>
                </p:cond>
              </p:nextCondLst>
            </p:seq>
          </p:childTnLst>
        </p:cTn>
      </p:par>
    </p:tnLst>
    <p:bldLst>
      <p:bldP spid="2"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644990"/>
          </a:xfrm>
          <a:prstGeom prst="rect">
            <a:avLst/>
          </a:prstGeom>
          <a:noFill/>
        </p:spPr>
        <p:txBody>
          <a:bodyPr wrap="square" rtlCol="0">
            <a:spAutoFit/>
          </a:bodyPr>
          <a:lstStyle/>
          <a:p>
            <a:pPr algn="ctr">
              <a:lnSpc>
                <a:spcPct val="120000"/>
              </a:lnSpc>
            </a:pPr>
            <a:r>
              <a:rPr lang="en-US" altLang="zh-CN" sz="2800" b="1" dirty="0">
                <a:ea typeface="+mj-ea"/>
              </a:rPr>
              <a:t>Home Cooking</a:t>
            </a:r>
            <a:r>
              <a:rPr lang="en-US" altLang="zh-CN" sz="2200" dirty="0">
                <a:ea typeface="+mj-ea"/>
              </a:rPr>
              <a:t>        </a:t>
            </a:r>
          </a:p>
          <a:p>
            <a:pPr>
              <a:lnSpc>
                <a:spcPct val="120000"/>
              </a:lnSpc>
            </a:pPr>
            <a:r>
              <a:rPr lang="en-US" altLang="zh-CN" sz="2200" dirty="0">
                <a:ea typeface="+mj-ea"/>
              </a:rPr>
              <a:t>  </a:t>
            </a:r>
          </a:p>
          <a:p>
            <a:pPr>
              <a:lnSpc>
                <a:spcPct val="120000"/>
              </a:lnSpc>
            </a:pPr>
            <a:r>
              <a:rPr lang="en-US" altLang="zh-CN" sz="2200" dirty="0">
                <a:ea typeface="+mj-ea"/>
              </a:rPr>
              <a:t>        Unlike some people, who love to go out, I love to stay home. This may be caused by laziness, anxiety or xenophobia, and in the days when my friends were happily traveling to Bolivia and Nepal, I was ashamed to admit that what I liked best was hanging around the house.</a:t>
            </a:r>
          </a:p>
          <a:p>
            <a:pPr algn="l">
              <a:lnSpc>
                <a:spcPct val="120000"/>
              </a:lnSpc>
            </a:pPr>
            <a:r>
              <a:rPr lang="en-US" altLang="zh-CN" sz="2200" dirty="0">
                <a:ea typeface="+mj-ea"/>
              </a:rPr>
              <a:t>        I am probably not much fun as a traveler, either.         My idea of a good time abroad is to visit someone’s house and hang out, poking into their cupboards if they will let me. </a:t>
            </a:r>
          </a:p>
          <a:p>
            <a:pPr algn="l">
              <a:lnSpc>
                <a:spcPct val="120000"/>
              </a:lnSpc>
            </a:pPr>
            <a:r>
              <a:rPr lang="en-US" altLang="zh-CN" sz="2200" dirty="0">
                <a:ea typeface="+mj-ea"/>
              </a:rPr>
              <a:t>       One summer I spent some time in a farmhouse on the island of Minorca. This was my idea of bliss: a vacation at home (even if it wasn’t my home). I could wake up in the morning, make the coffee and wander outside to pick apricots for breakfast.</a:t>
            </a:r>
          </a:p>
        </p:txBody>
      </p:sp>
      <p:sp>
        <p:nvSpPr>
          <p:cNvPr id="23" name="文本框 22"/>
          <p:cNvSpPr txBox="1"/>
          <p:nvPr/>
        </p:nvSpPr>
        <p:spPr>
          <a:xfrm>
            <a:off x="919320" y="2460252"/>
            <a:ext cx="467691" cy="615925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55960" y="614969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3" action="ppaction://hlinksldjump"/>
          </p:cNvPr>
          <p:cNvSpPr/>
          <p:nvPr/>
        </p:nvSpPr>
        <p:spPr>
          <a:xfrm>
            <a:off x="1345640" y="538735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圆角 34">
            <a:hlinkClick r:id="rId4" action="ppaction://hlinksldjump"/>
          </p:cNvPr>
          <p:cNvSpPr/>
          <p:nvPr/>
        </p:nvSpPr>
        <p:spPr>
          <a:xfrm>
            <a:off x="7465097" y="460090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068389" cy="4556125"/>
          </a:xfrm>
          <a:prstGeom prst="rect">
            <a:avLst/>
          </a:prstGeom>
          <a:noFill/>
        </p:spPr>
        <p:txBody>
          <a:bodyPr wrap="square" rtlCol="0">
            <a:spAutoFit/>
          </a:bodyPr>
          <a:lstStyle/>
          <a:p>
            <a:pPr algn="just">
              <a:lnSpc>
                <a:spcPct val="120000"/>
              </a:lnSpc>
            </a:pPr>
            <a:r>
              <a:rPr lang="en-US" altLang="zh-CN" sz="2200" dirty="0">
                <a:ea typeface="+mj-ea"/>
              </a:rPr>
              <a:t>I could wander around the markets figuring out that night’s dinner. In foreign countries I am drawn into grocery shops, supermarkets and kitchen supply houses. I explain this by reminding my friends that, as I was taught in my </a:t>
            </a:r>
            <a:r>
              <a:rPr lang="en-US" altLang="zh-CN" sz="2200" i="1" dirty="0">
                <a:ea typeface="+mj-ea"/>
              </a:rPr>
              <a:t>Introduction to Anthropology</a:t>
            </a:r>
            <a:r>
              <a:rPr lang="en-US" altLang="zh-CN" sz="2200" dirty="0">
                <a:ea typeface="+mj-ea"/>
              </a:rPr>
              <a:t>, it is not just the Great Works of mankind that make a culture.         It is the daily things, like what people eat and how they serve it.</a:t>
            </a:r>
          </a:p>
          <a:p>
            <a:pPr algn="just">
              <a:lnSpc>
                <a:spcPct val="120000"/>
              </a:lnSpc>
            </a:pPr>
            <a:r>
              <a:rPr lang="en-US" altLang="zh-CN" sz="2200" dirty="0">
                <a:ea typeface="+mj-ea"/>
              </a:rPr>
              <a:t>        I love to eat out, but even more, I love to eat in. The best dinner party I ever went to was a black-tie affair to celebrate a book, catered by the author’s sister.         When we sat down in our long dresses and tuxedos, my heart failed. What sort of fancy something or other were we going to get?         I remembered the sad story told to me by a colleague who went to a white-tie dinner and received, for the main </a:t>
            </a:r>
          </a:p>
          <a:p>
            <a:pPr algn="just">
              <a:lnSpc>
                <a:spcPct val="120000"/>
              </a:lnSpc>
            </a:pPr>
            <a:r>
              <a:rPr lang="en-US" altLang="zh-CN" sz="2200" dirty="0">
                <a:ea typeface="+mj-ea"/>
              </a:rPr>
              <a:t>course, one half of a flounder fillet.</a:t>
            </a:r>
          </a:p>
        </p:txBody>
      </p:sp>
      <p:sp>
        <p:nvSpPr>
          <p:cNvPr id="23" name="文本框 22"/>
          <p:cNvSpPr txBox="1"/>
          <p:nvPr/>
        </p:nvSpPr>
        <p:spPr>
          <a:xfrm>
            <a:off x="919320" y="2376028"/>
            <a:ext cx="467691" cy="53676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10084775" y="445775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4" action="ppaction://hlinksldjump"/>
          </p:cNvPr>
          <p:cNvSpPr/>
          <p:nvPr/>
        </p:nvSpPr>
        <p:spPr>
          <a:xfrm>
            <a:off x="8010203" y="3276372"/>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5" action="ppaction://hlinksldjump"/>
          </p:cNvPr>
          <p:cNvSpPr/>
          <p:nvPr/>
        </p:nvSpPr>
        <p:spPr>
          <a:xfrm>
            <a:off x="6375184" y="5335035"/>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6" action="ppaction://hlinksldjump"/>
          </p:cNvPr>
          <p:cNvSpPr/>
          <p:nvPr/>
        </p:nvSpPr>
        <p:spPr>
          <a:xfrm>
            <a:off x="5537019" y="611111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284290" cy="4150360"/>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ea typeface="+mj-ea"/>
              </a:rPr>
              <a:t>        When the food appeared at this party, I could scarcely contain my delight.         It was home food! The most delicious kind: a savory beef stew with olives and buttered noodles, a plain green salad with a wonderful dressing, and some runny cheese and chocolate mousse for dessert. Heaven!</a:t>
            </a:r>
          </a:p>
          <a:p>
            <a:pPr>
              <a:lnSpc>
                <a:spcPct val="120000"/>
              </a:lnSpc>
            </a:pPr>
            <a:r>
              <a:rPr lang="en-US" altLang="zh-CN" sz="2200" dirty="0">
                <a:ea typeface="+mj-ea"/>
              </a:rPr>
              <a:t>        The thing about homebodies is that they can usually be found at home. I usually am, and I like to feed people. Since I am a writer by profession, it was inevitable that I would be inclined to write about food.</a:t>
            </a:r>
          </a:p>
          <a:p>
            <a:pPr>
              <a:lnSpc>
                <a:spcPct val="120000"/>
              </a:lnSpc>
            </a:pPr>
            <a:r>
              <a:rPr lang="en-US" altLang="zh-CN" sz="2200" dirty="0">
                <a:ea typeface="+mj-ea"/>
              </a:rPr>
              <a:t>        My books abound in recipes for chicken.         Nowadays, almost everyone I know has either given up red meat or restricts it severely.          </a:t>
            </a: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10333499" y="2457972"/>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p:cNvPr>
          <p:cNvSpPr/>
          <p:nvPr/>
        </p:nvSpPr>
        <p:spPr>
          <a:xfrm>
            <a:off x="5065745" y="490191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5" action="ppaction://hlinksldjump"/>
          </p:cNvPr>
          <p:cNvSpPr/>
          <p:nvPr/>
        </p:nvSpPr>
        <p:spPr>
          <a:xfrm>
            <a:off x="6529156" y="5281585"/>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1" name="矩形: 圆角 34">
            <a:hlinkClick r:id="rId6" action="ppaction://hlinksldjump"/>
          </p:cNvPr>
          <p:cNvSpPr/>
          <p:nvPr/>
        </p:nvSpPr>
        <p:spPr>
          <a:xfrm>
            <a:off x="6852936" y="570329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19320" y="2376028"/>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8" name="文本框 17"/>
          <p:cNvSpPr txBox="1"/>
          <p:nvPr/>
        </p:nvSpPr>
        <p:spPr>
          <a:xfrm>
            <a:off x="1387011" y="1967052"/>
            <a:ext cx="10284290" cy="4561249"/>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ea typeface="+mj-ea"/>
                <a:sym typeface="+mn-ea"/>
              </a:rPr>
              <a:t>Furthermore, I began to cook for </a:t>
            </a:r>
            <a:r>
              <a:rPr lang="en-US" altLang="zh-CN" sz="2200" dirty="0">
                <a:ea typeface="+mj-ea"/>
              </a:rPr>
              <a:t>myself at a time when beef prices skyrocketed and people on tiny salaries simply ceased to think about it. But chicken was and still is cheap.</a:t>
            </a:r>
            <a:endParaRPr lang="en-US" altLang="zh-CN" sz="2200" dirty="0">
              <a:latin typeface="Trade Gothic LT Std" panose="020B0503020502020204" pitchFamily="34" charset="0"/>
            </a:endParaRPr>
          </a:p>
          <a:p>
            <a:pPr>
              <a:lnSpc>
                <a:spcPct val="120000"/>
              </a:lnSpc>
            </a:pPr>
            <a:r>
              <a:rPr lang="en-US" altLang="zh-CN" sz="2200" dirty="0">
                <a:ea typeface="+mj-ea"/>
              </a:rPr>
              <a:t>         I myself prefer an organic chicken. It is a depressing fact of life that we must now be so vigilant about what we eat. Not a day goes by that we are not told that something else is bad for us:         butter, coffee, chocolate, tap water, wheat. When my daughter was a toddler and beginning to drink large quantities of apple juice, I learned that the apple crop was universally sprayed, year after year, with a known carcinogen and mutagen. Thereafter, I began to order apple juice by the case from an organic farm. I also routinely order organic apple sauce, preservative-free yeast, and a remarkable organic bread flour. </a:t>
            </a:r>
          </a:p>
        </p:txBody>
      </p:sp>
      <p:sp>
        <p:nvSpPr>
          <p:cNvPr id="11" name="矩形: 圆角 34">
            <a:hlinkClick r:id="rId2" action="ppaction://hlinksldjump"/>
          </p:cNvPr>
          <p:cNvSpPr/>
          <p:nvPr/>
        </p:nvSpPr>
        <p:spPr>
          <a:xfrm>
            <a:off x="3476706" y="409514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24" name="圆角矩形 23">
            <a:hlinkClick r:id="rId3"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284290" cy="3338195"/>
          </a:xfrm>
          <a:prstGeom prst="rect">
            <a:avLst/>
          </a:prstGeom>
          <a:noFill/>
        </p:spPr>
        <p:txBody>
          <a:bodyPr wrap="square" rtlCol="0">
            <a:spAutoFit/>
          </a:bodyPr>
          <a:lstStyle/>
          <a:p>
            <a:pPr>
              <a:lnSpc>
                <a:spcPct val="120000"/>
              </a:lnSpc>
            </a:pPr>
            <a:r>
              <a:rPr lang="en-US" altLang="zh-CN" sz="2200" dirty="0">
                <a:ea typeface="+mj-ea"/>
              </a:rPr>
              <a:t>I have also invested in a high-tech water filter that removes just about everything (including fluoride — but this is not much of a problem         since most children will eat toothpaste as if it were candy) from your water and makes it taste as if it came from a mountain spring.   </a:t>
            </a:r>
          </a:p>
          <a:p>
            <a:pPr>
              <a:lnSpc>
                <a:spcPct val="120000"/>
              </a:lnSpc>
            </a:pPr>
            <a:r>
              <a:rPr lang="en-US" altLang="zh-CN" sz="2200" dirty="0">
                <a:ea typeface="+mj-ea"/>
              </a:rPr>
              <a:t>        We live in an age of convenience foods and household appliances. We do not have to slaughter pigs, pluck chickens, or make soap and candles, but still everyone complains that they hardly have any time. The modern family, we are told, is falling apart. It does not dine: it grazes from snack to snack.</a:t>
            </a:r>
          </a:p>
        </p:txBody>
      </p:sp>
      <p:sp>
        <p:nvSpPr>
          <p:cNvPr id="23" name="文本框 22"/>
          <p:cNvSpPr txBox="1"/>
          <p:nvPr/>
        </p:nvSpPr>
        <p:spPr>
          <a:xfrm>
            <a:off x="919320" y="2376028"/>
            <a:ext cx="467691" cy="41503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10" name="矩形: 圆角 34">
            <a:hlinkClick r:id="rId3" action="ppaction://hlinksldjump"/>
          </p:cNvPr>
          <p:cNvSpPr/>
          <p:nvPr/>
        </p:nvSpPr>
        <p:spPr>
          <a:xfrm>
            <a:off x="7714082" y="250043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1" name="矩形: 圆角 34">
            <a:hlinkClick r:id="rId4" action="ppaction://hlinksldjump"/>
          </p:cNvPr>
          <p:cNvSpPr/>
          <p:nvPr/>
        </p:nvSpPr>
        <p:spPr>
          <a:xfrm>
            <a:off x="5959839" y="490693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284290" cy="3743960"/>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ea typeface="+mj-ea"/>
              </a:rPr>
              <a:t>        I have no idea whether or not the modern family is falling apart. I do know that many people still like to cook for their family, but that when they rush home after a day at the office they may not have a lot of time and energy to spend on cooking.</a:t>
            </a:r>
          </a:p>
          <a:p>
            <a:pPr>
              <a:lnSpc>
                <a:spcPct val="120000"/>
              </a:lnSpc>
            </a:pPr>
            <a:r>
              <a:rPr lang="en-US" altLang="zh-CN" sz="2200" dirty="0">
                <a:ea typeface="+mj-ea"/>
              </a:rPr>
              <a:t>        I am no superwoman, but I like to cook and I am lucky that I work at home. On the other hand, while I like a nice meal, I do not want to be made a nervous wreck in the process of producing one. I like dishes that are easy, savory, and frequently cook themselves (or cook quickly).         I like to feel a little more ambitious on a weekend, when I have time to cook without too much interruption.</a:t>
            </a: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10</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4770085" y="490161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8800" y="2102321"/>
            <a:ext cx="11415600" cy="2278765"/>
          </a:xfrm>
          <a:prstGeom prst="rect">
            <a:avLst/>
          </a:prstGeom>
          <a:noFill/>
        </p:spPr>
        <p:txBody>
          <a:bodyPr wrap="square" rtlCol="0">
            <a:spAutoFit/>
          </a:bodyPr>
          <a:lstStyle/>
          <a:p>
            <a:pPr>
              <a:lnSpc>
                <a:spcPct val="120000"/>
              </a:lnSpc>
            </a:pPr>
            <a:r>
              <a:rPr lang="en-US" altLang="zh-CN" sz="2400" b="1" dirty="0"/>
              <a:t>In this unit, you have described various kinds of food and shared your experience about food with your classmates. The primary purpose of description is to construct a picture of a person, place or thing using words, and in such a way that other readers can visualize what you are talking about in their mind. There are a number of ideas and methods you can use to improve the quality of description in your writing.</a:t>
            </a:r>
            <a:endParaRPr lang="zh-CN" alt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2 </a:t>
            </a:r>
            <a:r>
              <a:rPr lang="en-GB" altLang="zh-CN" sz="4000" b="1" dirty="0">
                <a:solidFill>
                  <a:schemeClr val="bg1"/>
                </a:solidFill>
                <a:latin typeface="Arial" panose="020B0604020202020204" pitchFamily="34" charset="0"/>
                <a:cs typeface="Arial" panose="020B0604020202020204" pitchFamily="34" charset="0"/>
              </a:rPr>
              <a:t>Eating Healthy</a:t>
            </a:r>
            <a:endParaRPr lang="zh-CN" altLang="en-US" sz="4000" b="1"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1930400" y="1524000"/>
            <a:ext cx="10020300" cy="138499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ISSUE</a:t>
            </a:r>
          </a:p>
          <a:p>
            <a:pPr marL="285750" indent="-285750">
              <a:buFont typeface="Arial" panose="020B0604020202020204" pitchFamily="34" charset="0"/>
              <a:buChar char="•"/>
            </a:pPr>
            <a:r>
              <a:rPr lang="en-US" altLang="zh-CN" sz="2800" dirty="0">
                <a:solidFill>
                  <a:schemeClr val="bg1"/>
                </a:solidFill>
              </a:rPr>
              <a:t>What do you think are some of the healthy eating choices for college students?</a:t>
            </a:r>
            <a:endParaRPr lang="zh-CN" altLang="en-US" sz="2800" dirty="0">
              <a:solidFill>
                <a:schemeClr val="bg1"/>
              </a:solidFill>
            </a:endParaRPr>
          </a:p>
        </p:txBody>
      </p:sp>
      <p:sp>
        <p:nvSpPr>
          <p:cNvPr id="7" name="文本框 6"/>
          <p:cNvSpPr txBox="1"/>
          <p:nvPr/>
        </p:nvSpPr>
        <p:spPr>
          <a:xfrm>
            <a:off x="1930400" y="3285177"/>
            <a:ext cx="10020300" cy="95313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PROJECT</a:t>
            </a:r>
          </a:p>
          <a:p>
            <a:r>
              <a:rPr lang="en-US" altLang="zh-CN" sz="2800" dirty="0">
                <a:solidFill>
                  <a:schemeClr val="bg1"/>
                </a:solidFill>
              </a:rPr>
              <a:t>Recommend a dish to your university canteen to improve its menu</a:t>
            </a:r>
            <a:endParaRPr lang="en-US" altLang="zh-CN" sz="2800" b="1" dirty="0">
              <a:solidFill>
                <a:schemeClr val="bg1"/>
              </a:solidFill>
              <a:latin typeface="Arial" panose="020B0604020202020204" pitchFamily="34" charset="0"/>
              <a:cs typeface="Arial" panose="020B0604020202020204" pitchFamily="34" charset="0"/>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18247" t="-400" r="42578"/>
          <a:stretch/>
        </p:blipFill>
        <p:spPr>
          <a:xfrm>
            <a:off x="-12192" y="-15240"/>
            <a:ext cx="1648968" cy="68640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73675"/>
            <a:ext cx="9935110" cy="3998659"/>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What is descriptive writing?</a:t>
            </a:r>
          </a:p>
          <a:p>
            <a:pPr indent="363855">
              <a:lnSpc>
                <a:spcPct val="120000"/>
              </a:lnSpc>
            </a:pPr>
            <a:r>
              <a:rPr lang="en-US" altLang="zh-CN" sz="2200" dirty="0"/>
              <a:t>    Descriptive writing is a type of writing that uses details to paint a picture with words. This process will provide readers with descriptions of people, places, objects, and events through the use of suitable details. More than any other kind of writing, descriptive writing strives to create a vivid and involved experience for the reader.</a:t>
            </a:r>
          </a:p>
          <a:p>
            <a:pPr>
              <a:lnSpc>
                <a:spcPct val="120000"/>
              </a:lnSpc>
            </a:pPr>
            <a:r>
              <a:rPr lang="en-US" altLang="zh-CN" sz="2200" b="1" dirty="0">
                <a:solidFill>
                  <a:srgbClr val="DD5C60"/>
                </a:solidFill>
              </a:rPr>
              <a:t>Elements of descriptive writing</a:t>
            </a:r>
          </a:p>
          <a:p>
            <a:pPr indent="363855">
              <a:lnSpc>
                <a:spcPct val="120000"/>
              </a:lnSpc>
            </a:pPr>
            <a:r>
              <a:rPr lang="en-US" altLang="zh-CN" sz="2200" dirty="0"/>
              <a:t>    Good descriptive writing has four elements: it makes a dominant impression on the reader, it provides sensory details, it uses precise and figurative language, and it is carefully organized.</a:t>
            </a:r>
            <a:endParaRPr lang="zh-CN" altLang="en-US"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Descriptive Writing</a:t>
            </a:r>
            <a:endParaRPr lang="zh-CN" altLang="en-US" sz="2400" b="1" dirty="0">
              <a:solidFill>
                <a:srgbClr val="DD5C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88" y="1983600"/>
            <a:ext cx="9925173" cy="4466479"/>
          </a:xfrm>
          <a:prstGeom prst="rect">
            <a:avLst/>
          </a:prstGeom>
          <a:solidFill>
            <a:schemeClr val="bg1">
              <a:lumMod val="95000"/>
            </a:schemeClr>
          </a:solidFill>
        </p:spPr>
        <p:txBody>
          <a:bodyPr wrap="square" rtlCol="0">
            <a:spAutoFit/>
          </a:bodyPr>
          <a:lstStyle/>
          <a:p>
            <a:endParaRPr lang="en-US" altLang="zh-CN" sz="2200" dirty="0"/>
          </a:p>
          <a:p>
            <a:pPr marL="363855">
              <a:lnSpc>
                <a:spcPct val="120000"/>
              </a:lnSpc>
            </a:pPr>
            <a:r>
              <a:rPr lang="en-US" altLang="zh-CN" sz="2200" b="1" dirty="0">
                <a:solidFill>
                  <a:srgbClr val="CB8471"/>
                </a:solidFill>
              </a:rPr>
              <a:t>    1. Dominant impression</a:t>
            </a:r>
          </a:p>
          <a:p>
            <a:pPr indent="363855">
              <a:lnSpc>
                <a:spcPct val="120000"/>
              </a:lnSpc>
            </a:pPr>
            <a:r>
              <a:rPr lang="en-US" altLang="zh-CN" sz="2200" dirty="0"/>
              <a:t>    A descriptive essay requires you to describe an image in your head, but at the same time there is a lot going on in that one picture. It is possible to put in too much description. Your main goal is to evoke a strong sense of familiarity and appreciation in the reader. You should select the most relevant and important details in order to create the impression you want your reader to have.</a:t>
            </a:r>
          </a:p>
          <a:p>
            <a:pPr marL="363855">
              <a:lnSpc>
                <a:spcPct val="120000"/>
              </a:lnSpc>
            </a:pPr>
            <a:r>
              <a:rPr lang="en-US" altLang="zh-CN" sz="2200" b="1" dirty="0">
                <a:solidFill>
                  <a:srgbClr val="CB8471"/>
                </a:solidFill>
              </a:rPr>
              <a:t>    2. Sensory details</a:t>
            </a:r>
          </a:p>
          <a:p>
            <a:pPr indent="363855">
              <a:lnSpc>
                <a:spcPct val="120000"/>
              </a:lnSpc>
            </a:pPr>
            <a:r>
              <a:rPr lang="en-US" altLang="zh-CN" sz="2200" dirty="0"/>
              <a:t>    When you have decided what you are going to write about, draw up a sensory chart, mapping the details that are the strongest in your memory. Describing an image involves appealing to the five senses: sight, sound, smell, taste and feel. </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sym typeface="+mn-ea"/>
              </a:rPr>
              <a:t>WRITING</a:t>
            </a:r>
            <a:r>
              <a:rPr lang="en-US" altLang="zh-CN" sz="2400" b="1" dirty="0">
                <a:solidFill>
                  <a:schemeClr val="bg1"/>
                </a:solidFill>
              </a:rPr>
              <a:t>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Descriptive Writing</a:t>
            </a:r>
            <a:endParaRPr lang="zh-CN" altLang="en-US" sz="2400" b="1" dirty="0">
              <a:solidFill>
                <a:srgbClr val="DD5C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6800" y="1983600"/>
            <a:ext cx="9926061" cy="2909130"/>
          </a:xfrm>
          <a:prstGeom prst="rect">
            <a:avLst/>
          </a:prstGeom>
          <a:solidFill>
            <a:schemeClr val="bg1">
              <a:lumMod val="95000"/>
            </a:schemeClr>
          </a:solidFill>
        </p:spPr>
        <p:txBody>
          <a:bodyPr wrap="square" rtlCol="0">
            <a:spAutoFit/>
          </a:bodyPr>
          <a:lstStyle/>
          <a:p>
            <a:pPr algn="just">
              <a:lnSpc>
                <a:spcPct val="120000"/>
              </a:lnSpc>
            </a:pPr>
            <a:endParaRPr lang="en-US" altLang="zh-CN" sz="2200" dirty="0"/>
          </a:p>
          <a:p>
            <a:pPr algn="just">
              <a:lnSpc>
                <a:spcPct val="120000"/>
              </a:lnSpc>
            </a:pPr>
            <a:r>
              <a:rPr lang="en-US" altLang="zh-CN" sz="2200" dirty="0"/>
              <a:t>If you are asked to describe your favorite food, make sure that you include its taste, color, aroma, shape, size, texture, etc. in your sensory chart. For instance, if you choose pizza, you might start by writing down a few words: sauce, cheese, crust, pepperoni, sausage, spices, hot, melted, crispy, etc. You might also want to ask yourself: How does it make me think or feel? What memories or stories could I attach to it?</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sym typeface="+mn-ea"/>
              </a:rPr>
              <a:t>WRITING</a:t>
            </a:r>
            <a:r>
              <a:rPr lang="en-US" altLang="zh-CN" sz="2400" b="1" dirty="0">
                <a:solidFill>
                  <a:schemeClr val="bg1"/>
                </a:solidFill>
              </a:rPr>
              <a:t>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Descriptive Writing</a:t>
            </a:r>
            <a:endParaRPr lang="zh-CN" altLang="en-US" sz="2400" b="1" dirty="0">
              <a:solidFill>
                <a:srgbClr val="DD5C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6800" y="1983600"/>
            <a:ext cx="9926061" cy="3748719"/>
          </a:xfrm>
          <a:prstGeom prst="rect">
            <a:avLst/>
          </a:prstGeom>
          <a:solidFill>
            <a:schemeClr val="bg1">
              <a:lumMod val="95000"/>
            </a:schemeClr>
          </a:solidFill>
        </p:spPr>
        <p:txBody>
          <a:bodyPr wrap="square" rtlCol="0">
            <a:spAutoFit/>
          </a:bodyPr>
          <a:lstStyle/>
          <a:p>
            <a:pPr marL="363855">
              <a:lnSpc>
                <a:spcPct val="120000"/>
              </a:lnSpc>
            </a:pPr>
            <a:endParaRPr lang="en-US" altLang="zh-CN" sz="2200" dirty="0"/>
          </a:p>
          <a:p>
            <a:pPr marL="363855">
              <a:lnSpc>
                <a:spcPct val="120000"/>
              </a:lnSpc>
            </a:pPr>
            <a:r>
              <a:rPr lang="en-US" altLang="zh-CN" sz="2200" b="1" dirty="0">
                <a:solidFill>
                  <a:srgbClr val="CB8471"/>
                </a:solidFill>
              </a:rPr>
              <a:t>    3. Precise and figurative language</a:t>
            </a:r>
          </a:p>
          <a:p>
            <a:pPr indent="355600" algn="just">
              <a:lnSpc>
                <a:spcPct val="120000"/>
              </a:lnSpc>
            </a:pPr>
            <a:r>
              <a:rPr lang="en-US" altLang="zh-CN" sz="2200" dirty="0"/>
              <a:t>    A combination of literal and figurative language is crucial to descriptive writing. Literal language requires knowing many adjectives, synonyms and antonyms. Figurative language conveys hidden meaning through the use of figurative devices such as simile, irony, and metaphor. These tools make your description even more colorful. Instead of telling readers about the image, you can show them. You can describe through making a comparison and using a simile, like “the water was as warm as a blanket”, or a metaphor, like “the sun is a gold medallion in the sky”. You</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sym typeface="+mn-ea"/>
              </a:rPr>
              <a:t>WRITING</a:t>
            </a:r>
            <a:r>
              <a:rPr lang="en-US" altLang="zh-CN" sz="2400" b="1" dirty="0">
                <a:solidFill>
                  <a:schemeClr val="bg1"/>
                </a:solidFill>
              </a:rPr>
              <a:t>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Descriptive Writing</a:t>
            </a:r>
            <a:endParaRPr lang="zh-CN" altLang="en-US" sz="2400" b="1" dirty="0">
              <a:solidFill>
                <a:srgbClr val="DD5C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83600"/>
            <a:ext cx="9925171" cy="3315395"/>
          </a:xfrm>
          <a:prstGeom prst="rect">
            <a:avLst/>
          </a:prstGeom>
          <a:solidFill>
            <a:schemeClr val="bg1">
              <a:lumMod val="95000"/>
            </a:schemeClr>
          </a:solidFill>
        </p:spPr>
        <p:txBody>
          <a:bodyPr wrap="square" rtlCol="0">
            <a:spAutoFit/>
          </a:bodyPr>
          <a:lstStyle/>
          <a:p>
            <a:pPr>
              <a:lnSpc>
                <a:spcPct val="120000"/>
              </a:lnSpc>
            </a:pPr>
            <a:endParaRPr lang="en-US" altLang="zh-CN" sz="2200" dirty="0"/>
          </a:p>
          <a:p>
            <a:pPr>
              <a:lnSpc>
                <a:spcPct val="120000"/>
              </a:lnSpc>
            </a:pPr>
            <a:r>
              <a:rPr lang="en-US" altLang="zh-CN" sz="2200" dirty="0"/>
              <a:t>might describe using ironic juxtaposition, like “she brought us to the beach every weekend but would never bathe because of her fear of sharks.”</a:t>
            </a:r>
          </a:p>
          <a:p>
            <a:pPr marL="363855">
              <a:lnSpc>
                <a:spcPct val="120000"/>
              </a:lnSpc>
            </a:pPr>
            <a:r>
              <a:rPr lang="en-US" altLang="zh-CN" sz="2200" b="1" dirty="0">
                <a:solidFill>
                  <a:srgbClr val="CB8471"/>
                </a:solidFill>
              </a:rPr>
              <a:t>    4. Careful organization</a:t>
            </a:r>
          </a:p>
          <a:p>
            <a:pPr indent="363855">
              <a:lnSpc>
                <a:spcPct val="120000"/>
              </a:lnSpc>
            </a:pPr>
            <a:r>
              <a:rPr lang="en-US" altLang="zh-CN" sz="2200" dirty="0"/>
              <a:t>    It is easy to fall into an incoherent emotional rambling when writing a descriptive essay. However, you must strive to present an organized and logical description if the reader is to walk away from the essay with a cogent sense of what it is you are attempting to describe.</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sym typeface="+mn-ea"/>
              </a:rPr>
              <a:t>WRITING</a:t>
            </a:r>
            <a:r>
              <a:rPr lang="en-US" altLang="zh-CN" sz="2400" b="1" dirty="0">
                <a:solidFill>
                  <a:schemeClr val="bg1"/>
                </a:solidFill>
              </a:rPr>
              <a:t>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Descriptive Writing</a:t>
            </a:r>
            <a:endParaRPr lang="zh-CN" altLang="en-US" sz="2400" b="1" dirty="0">
              <a:solidFill>
                <a:srgbClr val="DD5C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1034444" cy="1311128"/>
          </a:xfrm>
          <a:prstGeom prst="rect">
            <a:avLst/>
          </a:prstGeom>
          <a:noFill/>
        </p:spPr>
        <p:txBody>
          <a:bodyPr wrap="square" rtlCol="0">
            <a:spAutoFit/>
          </a:bodyPr>
          <a:lstStyle/>
          <a:p>
            <a:pPr>
              <a:lnSpc>
                <a:spcPct val="120000"/>
              </a:lnSpc>
            </a:pPr>
            <a:r>
              <a:rPr lang="en-US" altLang="zh-CN" sz="2200" b="1" dirty="0">
                <a:solidFill>
                  <a:prstClr val="black"/>
                </a:solidFill>
                <a:cs typeface="Times New Roman" panose="02020603050405020304" pitchFamily="18" charset="0"/>
              </a:rPr>
              <a:t>As a college student, you need to </a:t>
            </a:r>
            <a:r>
              <a:rPr lang="en-US" altLang="zh-CN" sz="2200" b="1" u="sng" dirty="0">
                <a:solidFill>
                  <a:srgbClr val="DD5C60"/>
                </a:solidFill>
                <a:cs typeface="Times New Roman" panose="02020603050405020304" pitchFamily="18" charset="0"/>
              </a:rPr>
              <a:t>factor in</a:t>
            </a:r>
            <a:r>
              <a:rPr lang="en-US" altLang="zh-CN" sz="2200" b="1" dirty="0">
                <a:solidFill>
                  <a:srgbClr val="DD5C60"/>
                </a:solidFill>
                <a:cs typeface="Times New Roman" panose="02020603050405020304" pitchFamily="18" charset="0"/>
              </a:rPr>
              <a:t> </a:t>
            </a:r>
            <a:r>
              <a:rPr lang="en-US" altLang="zh-CN" sz="2200" b="1" dirty="0">
                <a:solidFill>
                  <a:prstClr val="black"/>
                </a:solidFill>
                <a:cs typeface="Times New Roman" panose="02020603050405020304" pitchFamily="18" charset="0"/>
              </a:rPr>
              <a:t>your meals every day. Whether it’s </a:t>
            </a:r>
            <a:r>
              <a:rPr lang="en-US" altLang="zh-CN" sz="2200" b="1" u="sng" dirty="0">
                <a:solidFill>
                  <a:srgbClr val="DD5C60"/>
                </a:solidFill>
                <a:cs typeface="Times New Roman" panose="02020603050405020304" pitchFamily="18" charset="0"/>
              </a:rPr>
              <a:t>a quick bite</a:t>
            </a:r>
            <a:r>
              <a:rPr lang="en-US" altLang="zh-CN" sz="2200" b="1" u="sng" dirty="0">
                <a:solidFill>
                  <a:prstClr val="black"/>
                </a:solidFill>
                <a:cs typeface="Times New Roman" panose="02020603050405020304" pitchFamily="18" charset="0"/>
              </a:rPr>
              <a:t> </a:t>
            </a:r>
            <a:r>
              <a:rPr lang="en-US" altLang="zh-CN" sz="2200" b="1" dirty="0">
                <a:solidFill>
                  <a:prstClr val="black"/>
                </a:solidFill>
                <a:cs typeface="Times New Roman" panose="02020603050405020304" pitchFamily="18" charset="0"/>
              </a:rPr>
              <a:t>before class or practice, a bigger evening meal with your friends, or picking up a smoothie </a:t>
            </a:r>
            <a:r>
              <a:rPr lang="en-US" altLang="zh-CN" sz="2200" b="1" u="sng" dirty="0">
                <a:solidFill>
                  <a:srgbClr val="DD5C60"/>
                </a:solidFill>
                <a:cs typeface="Times New Roman" panose="02020603050405020304" pitchFamily="18" charset="0"/>
              </a:rPr>
              <a:t>on</a:t>
            </a:r>
            <a:r>
              <a:rPr lang="en-US" altLang="zh-CN" sz="2200" b="1" u="sng" dirty="0">
                <a:solidFill>
                  <a:prstClr val="black"/>
                </a:solidFill>
                <a:cs typeface="Times New Roman" panose="02020603050405020304" pitchFamily="18" charset="0"/>
              </a:rPr>
              <a:t> </a:t>
            </a:r>
            <a:r>
              <a:rPr lang="en-US" altLang="zh-CN" sz="2200" b="1" u="sng" dirty="0">
                <a:solidFill>
                  <a:srgbClr val="DD5C60"/>
                </a:solidFill>
                <a:cs typeface="Times New Roman" panose="02020603050405020304" pitchFamily="18" charset="0"/>
              </a:rPr>
              <a:t>the fly</a:t>
            </a:r>
            <a:r>
              <a:rPr lang="en-US" altLang="zh-CN" sz="2200" b="1" dirty="0">
                <a:solidFill>
                  <a:prstClr val="black"/>
                </a:solidFill>
                <a:cs typeface="Times New Roman" panose="02020603050405020304" pitchFamily="18" charset="0"/>
              </a:rPr>
              <a:t>, you need to eat! </a:t>
            </a:r>
            <a:r>
              <a:rPr lang="en-US" altLang="zh-CN" sz="2200" dirty="0">
                <a:solidFill>
                  <a:prstClr val="black"/>
                </a:solidFill>
                <a:cs typeface="Times New Roman" panose="02020603050405020304" pitchFamily="18" charset="0"/>
              </a:rPr>
              <a:t>(Lines 1-3, para. 1)</a:t>
            </a:r>
          </a:p>
        </p:txBody>
      </p:sp>
      <p:sp>
        <p:nvSpPr>
          <p:cNvPr id="11" name="文本框 10"/>
          <p:cNvSpPr txBox="1"/>
          <p:nvPr/>
        </p:nvSpPr>
        <p:spPr>
          <a:xfrm>
            <a:off x="956928" y="2581669"/>
            <a:ext cx="10758376" cy="3379387"/>
          </a:xfrm>
          <a:prstGeom prst="rect">
            <a:avLst/>
          </a:prstGeom>
          <a:noFill/>
        </p:spPr>
        <p:txBody>
          <a:bodyPr wrap="square">
            <a:spAutoFit/>
          </a:bodyPr>
          <a:lstStyle/>
          <a:p>
            <a:pPr marL="2244725" indent="-2244725">
              <a:lnSpc>
                <a:spcPct val="120000"/>
              </a:lnSpc>
            </a:pPr>
            <a:r>
              <a:rPr lang="en-US" altLang="zh-CN" sz="2200" b="1" dirty="0">
                <a:ea typeface="黑体" panose="02010609060101010101" pitchFamily="49" charset="-122"/>
                <a:cs typeface="Times New Roman" panose="02020603050405020304" pitchFamily="18" charset="0"/>
              </a:rPr>
              <a:t>factor </a:t>
            </a:r>
            <a:r>
              <a:rPr lang="en-US" altLang="zh-CN" sz="2200" b="1" dirty="0" err="1">
                <a:ea typeface="黑体" panose="02010609060101010101" pitchFamily="49" charset="-122"/>
                <a:cs typeface="Times New Roman" panose="02020603050405020304" pitchFamily="18" charset="0"/>
              </a:rPr>
              <a:t>sth</a:t>
            </a:r>
            <a:r>
              <a:rPr lang="en-US" altLang="zh-CN" sz="2200" b="1" dirty="0">
                <a:ea typeface="黑体" panose="02010609060101010101" pitchFamily="49" charset="-122"/>
                <a:cs typeface="Times New Roman" panose="02020603050405020304" pitchFamily="18" charset="0"/>
              </a:rPr>
              <a:t> in / into</a:t>
            </a:r>
            <a:r>
              <a:rPr lang="en-US" altLang="zh-CN" sz="2200" dirty="0">
                <a:ea typeface="黑体" panose="02010609060101010101" pitchFamily="49" charset="-122"/>
                <a:cs typeface="Times New Roman" panose="02020603050405020304" pitchFamily="18" charset="0"/>
              </a:rPr>
              <a:t>: </a:t>
            </a:r>
            <a:r>
              <a:rPr lang="en-US" altLang="zh-CN" sz="2200" dirty="0">
                <a:latin typeface="Calibri" panose="020F0502020204030204" charset="0"/>
                <a:ea typeface="黑体" panose="02010609060101010101" pitchFamily="49" charset="-122"/>
                <a:cs typeface="Calibri" panose="020F0502020204030204" charset="0"/>
              </a:rPr>
              <a:t>to include a particular fact or situation when you are thinking about or planning </a:t>
            </a:r>
            <a:r>
              <a:rPr lang="en-US" altLang="zh-CN" sz="2200" dirty="0" err="1">
                <a:latin typeface="Calibri" panose="020F0502020204030204" charset="0"/>
                <a:ea typeface="黑体" panose="02010609060101010101" pitchFamily="49" charset="-122"/>
                <a:cs typeface="Calibri" panose="020F0502020204030204" charset="0"/>
              </a:rPr>
              <a:t>sth</a:t>
            </a:r>
            <a:r>
              <a:rPr lang="en-US" altLang="zh-CN" sz="2200" dirty="0">
                <a:latin typeface="Calibri" panose="020F0502020204030204" charset="0"/>
                <a:ea typeface="黑体" panose="02010609060101010101" pitchFamily="49" charset="-122"/>
                <a:cs typeface="Calibri" panose="020F0502020204030204" charset="0"/>
              </a:rPr>
              <a:t> </a:t>
            </a:r>
            <a:r>
              <a:rPr lang="zh-CN" altLang="en-US" sz="2200" dirty="0">
                <a:ea typeface="黑体" panose="02010609060101010101" pitchFamily="49" charset="-122"/>
                <a:cs typeface="Times New Roman" panose="02020603050405020304" pitchFamily="18" charset="0"/>
              </a:rPr>
              <a:t>把</a:t>
            </a:r>
            <a:r>
              <a:rPr lang="en-US" altLang="zh-CN" sz="2000" dirty="0"/>
              <a:t>······</a:t>
            </a:r>
            <a:r>
              <a:rPr lang="zh-CN" altLang="en-US" sz="2200" dirty="0">
                <a:ea typeface="黑体" panose="02010609060101010101" pitchFamily="49" charset="-122"/>
                <a:cs typeface="Times New Roman" panose="02020603050405020304" pitchFamily="18" charset="0"/>
              </a:rPr>
              <a:t>因素包括进去</a:t>
            </a:r>
            <a:endParaRPr lang="en-US" altLang="zh-CN" sz="2200" dirty="0">
              <a:ea typeface="黑体" panose="02010609060101010101" pitchFamily="49" charset="-122"/>
              <a:cs typeface="Times New Roman" panose="02020603050405020304" pitchFamily="18" charset="0"/>
            </a:endParaRPr>
          </a:p>
          <a:p>
            <a:pPr marL="443230" indent="-443230">
              <a:lnSpc>
                <a:spcPct val="120000"/>
              </a:lnSpc>
            </a:pPr>
            <a:r>
              <a:rPr lang="en-US" altLang="zh-CN" sz="2200" i="1" dirty="0">
                <a:ea typeface="黑体" panose="02010609060101010101" pitchFamily="49" charset="-122"/>
                <a:cs typeface="Times New Roman" panose="02020603050405020304" pitchFamily="18" charset="0"/>
              </a:rPr>
              <a:t>e.g. </a:t>
            </a:r>
            <a:r>
              <a:rPr lang="en-US" altLang="zh-CN" sz="2200" dirty="0">
                <a:ea typeface="黑体" panose="02010609060101010101" pitchFamily="49" charset="-122"/>
                <a:cs typeface="Times New Roman" panose="02020603050405020304" pitchFamily="18" charset="0"/>
              </a:rPr>
              <a:t>Remember to </a:t>
            </a:r>
            <a:r>
              <a:rPr lang="en-US" altLang="zh-CN" sz="2200" b="1" i="1" dirty="0">
                <a:ea typeface="黑体" panose="02010609060101010101" pitchFamily="49" charset="-122"/>
                <a:cs typeface="Times New Roman" panose="02020603050405020304" pitchFamily="18" charset="0"/>
              </a:rPr>
              <a:t>factor in </a:t>
            </a:r>
            <a:r>
              <a:rPr lang="en-US" altLang="zh-CN" sz="2200" dirty="0">
                <a:ea typeface="黑体" panose="02010609060101010101" pitchFamily="49" charset="-122"/>
                <a:cs typeface="Times New Roman" panose="02020603050405020304" pitchFamily="18" charset="0"/>
              </a:rPr>
              <a:t>staffing costs when you are planning the project. </a:t>
            </a:r>
            <a:r>
              <a:rPr lang="zh-CN" altLang="en-US" sz="2200" dirty="0">
                <a:ea typeface="黑体" panose="02010609060101010101" pitchFamily="49" charset="-122"/>
                <a:cs typeface="Times New Roman" panose="02020603050405020304" pitchFamily="18" charset="0"/>
              </a:rPr>
              <a:t>规划该项目时记得把雇人费用这个因素考虑进去。</a:t>
            </a:r>
            <a:endParaRPr lang="en-US" altLang="zh-CN" sz="2200" dirty="0">
              <a:ea typeface="黑体" panose="02010609060101010101" pitchFamily="49" charset="-122"/>
              <a:cs typeface="Times New Roman" panose="02020603050405020304" pitchFamily="18" charset="0"/>
            </a:endParaRPr>
          </a:p>
          <a:p>
            <a:pPr marL="1440180" indent="-1440180">
              <a:lnSpc>
                <a:spcPct val="120000"/>
              </a:lnSpc>
            </a:pPr>
            <a:r>
              <a:rPr lang="en-US" altLang="zh-CN" sz="2200" b="1" dirty="0">
                <a:ea typeface="黑体" panose="02010609060101010101" pitchFamily="49" charset="-122"/>
                <a:cs typeface="Times New Roman" panose="02020603050405020304" pitchFamily="18" charset="0"/>
              </a:rPr>
              <a:t>a quick bite</a:t>
            </a:r>
            <a:r>
              <a:rPr lang="en-US" altLang="zh-CN" sz="2200" dirty="0">
                <a:ea typeface="黑体" panose="02010609060101010101" pitchFamily="49" charset="-122"/>
                <a:cs typeface="Times New Roman" panose="02020603050405020304" pitchFamily="18" charset="0"/>
              </a:rPr>
              <a:t>:</a:t>
            </a:r>
            <a:r>
              <a:rPr lang="en-US" altLang="zh-CN" sz="2200" b="1" dirty="0">
                <a:ea typeface="黑体" panose="02010609060101010101" pitchFamily="49" charset="-122"/>
                <a:cs typeface="Times New Roman" panose="02020603050405020304" pitchFamily="18" charset="0"/>
              </a:rPr>
              <a:t> </a:t>
            </a:r>
            <a:r>
              <a:rPr lang="en-US" altLang="zh-CN" sz="2200" dirty="0">
                <a:ea typeface="黑体" panose="02010609060101010101" pitchFamily="49" charset="-122"/>
                <a:cs typeface="Times New Roman" panose="02020603050405020304" pitchFamily="18" charset="0"/>
              </a:rPr>
              <a:t>(</a:t>
            </a:r>
            <a:r>
              <a:rPr lang="en-US" altLang="zh-CN" sz="2200" i="1" dirty="0">
                <a:ea typeface="黑体" panose="02010609060101010101" pitchFamily="49" charset="-122"/>
                <a:cs typeface="Times New Roman" panose="02020603050405020304" pitchFamily="18" charset="0"/>
              </a:rPr>
              <a:t>informal</a:t>
            </a:r>
            <a:r>
              <a:rPr lang="en-US" altLang="zh-CN" sz="2200" dirty="0">
                <a:ea typeface="黑体" panose="02010609060101010101" pitchFamily="49" charset="-122"/>
                <a:cs typeface="Times New Roman" panose="02020603050405020304" pitchFamily="18" charset="0"/>
              </a:rPr>
              <a:t>) a small amount of food or a small meal eaten in a hurry </a:t>
            </a:r>
            <a:r>
              <a:rPr lang="zh-CN" altLang="en-US" sz="2200" dirty="0">
                <a:ea typeface="黑体" panose="02010609060101010101" pitchFamily="49" charset="-122"/>
                <a:cs typeface="Times New Roman" panose="02020603050405020304" pitchFamily="18" charset="0"/>
              </a:rPr>
              <a:t>快速简单的一餐</a:t>
            </a:r>
            <a:endParaRPr lang="en-US" altLang="zh-CN" sz="2200" dirty="0">
              <a:ea typeface="黑体" panose="02010609060101010101" pitchFamily="49" charset="-122"/>
              <a:cs typeface="Times New Roman" panose="02020603050405020304" pitchFamily="18" charset="0"/>
            </a:endParaRPr>
          </a:p>
          <a:p>
            <a:pPr marL="446405" indent="-446405">
              <a:lnSpc>
                <a:spcPct val="120000"/>
              </a:lnSpc>
            </a:pPr>
            <a:r>
              <a:rPr lang="en-US" altLang="zh-CN" sz="2200" i="1" dirty="0">
                <a:ea typeface="黑体" panose="02010609060101010101" pitchFamily="49" charset="-122"/>
                <a:cs typeface="Times New Roman" panose="02020603050405020304" pitchFamily="18" charset="0"/>
              </a:rPr>
              <a:t>e.g. </a:t>
            </a:r>
            <a:r>
              <a:rPr lang="en-US" altLang="zh-CN" sz="2200" dirty="0">
                <a:ea typeface="黑体" panose="02010609060101010101" pitchFamily="49" charset="-122"/>
                <a:cs typeface="Times New Roman" panose="02020603050405020304" pitchFamily="18" charset="0"/>
              </a:rPr>
              <a:t>We will have a ten-minute break, so you need to grab </a:t>
            </a:r>
            <a:r>
              <a:rPr lang="en-US" altLang="zh-CN" sz="2200" b="1" i="1" dirty="0">
                <a:ea typeface="黑体" panose="02010609060101010101" pitchFamily="49" charset="-122"/>
                <a:cs typeface="Times New Roman" panose="02020603050405020304" pitchFamily="18" charset="0"/>
              </a:rPr>
              <a:t>a quick bite </a:t>
            </a:r>
            <a:r>
              <a:rPr lang="en-US" altLang="zh-CN" sz="2200" dirty="0">
                <a:ea typeface="黑体" panose="02010609060101010101" pitchFamily="49" charset="-122"/>
                <a:cs typeface="Times New Roman" panose="02020603050405020304" pitchFamily="18" charset="0"/>
              </a:rPr>
              <a:t>and then come back. </a:t>
            </a:r>
            <a:r>
              <a:rPr lang="zh-CN" altLang="en-US" sz="2200" dirty="0">
                <a:ea typeface="黑体" panose="02010609060101010101" pitchFamily="49" charset="-122"/>
                <a:cs typeface="Times New Roman" panose="02020603050405020304" pitchFamily="18" charset="0"/>
              </a:rPr>
              <a:t>我们休息 </a:t>
            </a:r>
            <a:r>
              <a:rPr lang="en-US" altLang="zh-CN" sz="2200" dirty="0">
                <a:ea typeface="黑体" panose="02010609060101010101" pitchFamily="49" charset="-122"/>
                <a:cs typeface="Times New Roman" panose="02020603050405020304" pitchFamily="18" charset="0"/>
              </a:rPr>
              <a:t>10 </a:t>
            </a:r>
            <a:r>
              <a:rPr lang="zh-CN" altLang="en-US" sz="2200" dirty="0">
                <a:ea typeface="黑体" panose="02010609060101010101" pitchFamily="49" charset="-122"/>
                <a:cs typeface="Times New Roman" panose="02020603050405020304" pitchFamily="18" charset="0"/>
              </a:rPr>
              <a:t>分钟，所以你需要赶快简单吃点东西，然后回来。</a:t>
            </a:r>
            <a:endParaRPr lang="zh-CN" altLang="en-US" sz="2200" dirty="0">
              <a:solidFill>
                <a:prstClr val="black"/>
              </a:solidFill>
              <a:ea typeface="黑体" panose="02010609060101010101" pitchFamily="49"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1034444" cy="1284069"/>
          </a:xfrm>
          <a:prstGeom prst="rect">
            <a:avLst/>
          </a:prstGeom>
          <a:noFill/>
        </p:spPr>
        <p:txBody>
          <a:bodyPr wrap="square" rtlCol="0">
            <a:spAutoFit/>
          </a:bodyPr>
          <a:lstStyle/>
          <a:p>
            <a:pPr>
              <a:lnSpc>
                <a:spcPct val="120000"/>
              </a:lnSpc>
            </a:pPr>
            <a:r>
              <a:rPr lang="en-US" altLang="zh-CN" sz="2200" b="1" dirty="0">
                <a:solidFill>
                  <a:prstClr val="black"/>
                </a:solidFill>
                <a:cs typeface="Times New Roman" panose="02020603050405020304" pitchFamily="18" charset="0"/>
              </a:rPr>
              <a:t>As a College student, you need to </a:t>
            </a:r>
            <a:r>
              <a:rPr lang="en-US" altLang="zh-CN" sz="2200" b="1" u="sng" dirty="0">
                <a:solidFill>
                  <a:srgbClr val="DD5C60"/>
                </a:solidFill>
                <a:cs typeface="Times New Roman" panose="02020603050405020304" pitchFamily="18" charset="0"/>
              </a:rPr>
              <a:t>factor in</a:t>
            </a:r>
            <a:r>
              <a:rPr lang="en-US" altLang="zh-CN" sz="2200" b="1" dirty="0">
                <a:solidFill>
                  <a:srgbClr val="E47057"/>
                </a:solidFill>
                <a:cs typeface="Times New Roman" panose="02020603050405020304" pitchFamily="18" charset="0"/>
              </a:rPr>
              <a:t> </a:t>
            </a:r>
            <a:r>
              <a:rPr lang="en-US" altLang="zh-CN" sz="2200" b="1" dirty="0">
                <a:solidFill>
                  <a:prstClr val="black"/>
                </a:solidFill>
                <a:cs typeface="Times New Roman" panose="02020603050405020304" pitchFamily="18" charset="0"/>
              </a:rPr>
              <a:t>your meals every day. Whether it’s </a:t>
            </a:r>
            <a:r>
              <a:rPr lang="en-US" altLang="zh-CN" sz="2200" b="1" u="sng" dirty="0">
                <a:solidFill>
                  <a:srgbClr val="DD5C60"/>
                </a:solidFill>
                <a:cs typeface="Times New Roman" panose="02020603050405020304" pitchFamily="18" charset="0"/>
              </a:rPr>
              <a:t>a quick bite </a:t>
            </a:r>
            <a:r>
              <a:rPr lang="en-US" altLang="zh-CN" sz="2200" b="1" dirty="0">
                <a:solidFill>
                  <a:prstClr val="black"/>
                </a:solidFill>
                <a:cs typeface="Times New Roman" panose="02020603050405020304" pitchFamily="18" charset="0"/>
              </a:rPr>
              <a:t>before class or practice, a bigger evening meal with your friends, or picking up a smoothie </a:t>
            </a:r>
            <a:r>
              <a:rPr lang="en-US" altLang="zh-CN" sz="2200" b="1" u="sng" dirty="0">
                <a:solidFill>
                  <a:srgbClr val="DD5C60"/>
                </a:solidFill>
                <a:cs typeface="Times New Roman" panose="02020603050405020304" pitchFamily="18" charset="0"/>
              </a:rPr>
              <a:t>on the fly</a:t>
            </a:r>
            <a:r>
              <a:rPr lang="en-US" altLang="zh-CN" sz="2200" b="1" dirty="0">
                <a:solidFill>
                  <a:prstClr val="black"/>
                </a:solidFill>
                <a:cs typeface="Times New Roman" panose="02020603050405020304" pitchFamily="18" charset="0"/>
              </a:rPr>
              <a:t>, you need to eat! </a:t>
            </a:r>
            <a:r>
              <a:rPr lang="en-US" altLang="zh-CN" sz="2200" dirty="0">
                <a:solidFill>
                  <a:prstClr val="black"/>
                </a:solidFill>
                <a:cs typeface="Times New Roman" panose="02020603050405020304" pitchFamily="18" charset="0"/>
              </a:rPr>
              <a:t>(Lines 1-3, para. 1)</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1" name="文本框 10"/>
          <p:cNvSpPr txBox="1"/>
          <p:nvPr/>
        </p:nvSpPr>
        <p:spPr>
          <a:xfrm>
            <a:off x="956928" y="4273493"/>
            <a:ext cx="10758376" cy="1278620"/>
          </a:xfrm>
          <a:prstGeom prst="rect">
            <a:avLst/>
          </a:prstGeom>
          <a:noFill/>
        </p:spPr>
        <p:txBody>
          <a:bodyPr wrap="square">
            <a:spAutoFit/>
          </a:bodyPr>
          <a:lstStyle/>
          <a:p>
            <a:pPr marL="1257300" indent="-1257300">
              <a:lnSpc>
                <a:spcPct val="120000"/>
              </a:lnSpc>
            </a:pPr>
            <a:r>
              <a:rPr lang="en-US" altLang="zh-CN" sz="2200" b="1" dirty="0">
                <a:ea typeface="黑体" panose="02010609060101010101" pitchFamily="49" charset="-122"/>
                <a:cs typeface="Times New Roman" panose="02020603050405020304" pitchFamily="18" charset="0"/>
              </a:rPr>
              <a:t>on the fly</a:t>
            </a:r>
            <a:r>
              <a:rPr lang="en-US" altLang="zh-CN" sz="2200" dirty="0">
                <a:ea typeface="黑体" panose="02010609060101010101" pitchFamily="49" charset="-122"/>
                <a:cs typeface="Times New Roman" panose="02020603050405020304" pitchFamily="18" charset="0"/>
              </a:rPr>
              <a:t>:</a:t>
            </a:r>
            <a:r>
              <a:rPr lang="en-US" altLang="zh-CN" sz="2200" b="1" dirty="0">
                <a:ea typeface="黑体" panose="02010609060101010101" pitchFamily="49" charset="-122"/>
                <a:cs typeface="Times New Roman" panose="02020603050405020304" pitchFamily="18" charset="0"/>
              </a:rPr>
              <a:t> </a:t>
            </a:r>
            <a:r>
              <a:rPr lang="en-US" altLang="zh-CN" sz="2200" dirty="0">
                <a:ea typeface="黑体" panose="02010609060101010101" pitchFamily="49" charset="-122"/>
                <a:cs typeface="Times New Roman" panose="02020603050405020304" pitchFamily="18" charset="0"/>
              </a:rPr>
              <a:t>(</a:t>
            </a:r>
            <a:r>
              <a:rPr lang="en-US" altLang="zh-CN" sz="2200" i="1" dirty="0">
                <a:ea typeface="黑体" panose="02010609060101010101" pitchFamily="49" charset="-122"/>
                <a:cs typeface="Times New Roman" panose="02020603050405020304" pitchFamily="18" charset="0"/>
              </a:rPr>
              <a:t>informal</a:t>
            </a:r>
            <a:r>
              <a:rPr lang="en-US" altLang="zh-CN" sz="2200" dirty="0">
                <a:ea typeface="黑体" panose="02010609060101010101" pitchFamily="49" charset="-122"/>
                <a:cs typeface="Times New Roman" panose="02020603050405020304" pitchFamily="18" charset="0"/>
              </a:rPr>
              <a:t>) if you do </a:t>
            </a:r>
            <a:r>
              <a:rPr lang="en-US" altLang="zh-CN" sz="2200" dirty="0" err="1">
                <a:ea typeface="黑体" panose="02010609060101010101" pitchFamily="49" charset="-122"/>
                <a:cs typeface="Times New Roman" panose="02020603050405020304" pitchFamily="18" charset="0"/>
              </a:rPr>
              <a:t>sth</a:t>
            </a:r>
            <a:r>
              <a:rPr lang="en-US" altLang="zh-CN" sz="2200" dirty="0">
                <a:ea typeface="黑体" panose="02010609060101010101" pitchFamily="49" charset="-122"/>
                <a:cs typeface="Times New Roman" panose="02020603050405020304" pitchFamily="18" charset="0"/>
              </a:rPr>
              <a:t> on the fly, you do it quickly while </a:t>
            </a:r>
            <a:r>
              <a:rPr lang="en-US" altLang="zh-CN" sz="2200" dirty="0" err="1">
                <a:ea typeface="黑体" panose="02010609060101010101" pitchFamily="49" charset="-122"/>
                <a:cs typeface="Times New Roman" panose="02020603050405020304" pitchFamily="18" charset="0"/>
              </a:rPr>
              <a:t>sth</a:t>
            </a:r>
            <a:r>
              <a:rPr lang="en-US" altLang="zh-CN" sz="2200" dirty="0">
                <a:ea typeface="黑体" panose="02010609060101010101" pitchFamily="49" charset="-122"/>
                <a:cs typeface="Times New Roman" panose="02020603050405020304" pitchFamily="18" charset="0"/>
              </a:rPr>
              <a:t> else is happening, and without thinking about it very much </a:t>
            </a:r>
            <a:r>
              <a:rPr lang="zh-CN" altLang="en-US" sz="2200" dirty="0">
                <a:ea typeface="黑体" panose="02010609060101010101" pitchFamily="49" charset="-122"/>
                <a:cs typeface="Times New Roman" panose="02020603050405020304" pitchFamily="18" charset="0"/>
              </a:rPr>
              <a:t>赶紧地；匆忙中</a:t>
            </a:r>
            <a:endParaRPr lang="en-US" altLang="zh-CN" sz="2200" dirty="0">
              <a:ea typeface="黑体" panose="02010609060101010101" pitchFamily="49" charset="-122"/>
              <a:cs typeface="Times New Roman" panose="02020603050405020304" pitchFamily="18" charset="0"/>
            </a:endParaRPr>
          </a:p>
          <a:p>
            <a:pPr marL="2240280" indent="-2240280">
              <a:lnSpc>
                <a:spcPct val="120000"/>
              </a:lnSpc>
            </a:pPr>
            <a:r>
              <a:rPr lang="en-US" altLang="zh-CN" sz="2200" i="1" dirty="0">
                <a:ea typeface="黑体" panose="02010609060101010101" pitchFamily="49" charset="-122"/>
                <a:cs typeface="Times New Roman" panose="02020603050405020304" pitchFamily="18" charset="0"/>
              </a:rPr>
              <a:t>e.g. </a:t>
            </a:r>
            <a:r>
              <a:rPr lang="en-US" altLang="zh-CN" sz="2200" dirty="0">
                <a:ea typeface="黑体" panose="02010609060101010101" pitchFamily="49" charset="-122"/>
                <a:cs typeface="Times New Roman" panose="02020603050405020304" pitchFamily="18" charset="0"/>
              </a:rPr>
              <a:t>Sometimes you have to make decisions </a:t>
            </a:r>
            <a:r>
              <a:rPr lang="en-US" altLang="zh-CN" sz="2200" b="1" i="1" dirty="0">
                <a:ea typeface="黑体" panose="02010609060101010101" pitchFamily="49" charset="-122"/>
                <a:cs typeface="Times New Roman" panose="02020603050405020304" pitchFamily="18" charset="0"/>
              </a:rPr>
              <a:t>on the fly</a:t>
            </a: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有时候不得已要在匆忙之中拿主意。</a:t>
            </a:r>
            <a:endParaRPr lang="zh-CN" altLang="en-US" sz="2200" dirty="0">
              <a:solidFill>
                <a:prstClr val="black"/>
              </a:solidFill>
              <a:ea typeface="黑体" panose="02010609060101010101" pitchFamily="49" charset="-122"/>
              <a:cs typeface="Times New Roman" panose="02020603050405020304" pitchFamily="18" charset="0"/>
            </a:endParaRPr>
          </a:p>
        </p:txBody>
      </p:sp>
      <p:sp>
        <p:nvSpPr>
          <p:cNvPr id="13" name="矩形 12"/>
          <p:cNvSpPr/>
          <p:nvPr/>
        </p:nvSpPr>
        <p:spPr>
          <a:xfrm>
            <a:off x="0" y="2842357"/>
            <a:ext cx="12192000" cy="1202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56928" y="3044378"/>
            <a:ext cx="10823943" cy="498598"/>
          </a:xfrm>
          <a:prstGeom prst="rect">
            <a:avLst/>
          </a:prstGeom>
          <a:noFill/>
        </p:spPr>
        <p:txBody>
          <a:bodyPr wrap="square" rtlCol="0">
            <a:spAutoFit/>
          </a:bodyPr>
          <a:lstStyle/>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此处 “</a:t>
            </a:r>
            <a:r>
              <a:rPr lang="en-US" altLang="zh-CN" sz="2200" dirty="0">
                <a:solidFill>
                  <a:prstClr val="black"/>
                </a:solidFill>
                <a:ea typeface="黑体" panose="02010609060101010101" pitchFamily="49" charset="-122"/>
                <a:cs typeface="Times New Roman" panose="02020603050405020304" pitchFamily="18" charset="0"/>
              </a:rPr>
              <a:t>a quick bite</a:t>
            </a:r>
            <a:r>
              <a:rPr lang="zh-CN" altLang="en-US" sz="2200" dirty="0">
                <a:solidFill>
                  <a:prstClr val="black"/>
                </a:solidFill>
                <a:ea typeface="黑体" panose="02010609060101010101" pitchFamily="49" charset="-122"/>
                <a:cs typeface="Times New Roman" panose="02020603050405020304" pitchFamily="18" charset="0"/>
              </a:rPr>
              <a:t> ”是一个名词词组，可以和 “</a:t>
            </a:r>
            <a:r>
              <a:rPr lang="en-US" altLang="zh-CN" sz="2200" dirty="0">
                <a:solidFill>
                  <a:prstClr val="black"/>
                </a:solidFill>
                <a:ea typeface="黑体" panose="02010609060101010101" pitchFamily="49" charset="-122"/>
                <a:cs typeface="Times New Roman" panose="02020603050405020304" pitchFamily="18" charset="0"/>
              </a:rPr>
              <a:t>grab</a:t>
            </a:r>
            <a:r>
              <a:rPr lang="zh-CN" altLang="en-US" sz="2200" dirty="0">
                <a:solidFill>
                  <a:prstClr val="black"/>
                </a:solidFill>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 get</a:t>
            </a:r>
            <a:r>
              <a:rPr lang="zh-CN" altLang="en-US" sz="2200" dirty="0">
                <a:solidFill>
                  <a:prstClr val="black"/>
                </a:solidFill>
                <a:ea typeface="黑体" panose="02010609060101010101" pitchFamily="49" charset="-122"/>
                <a:cs typeface="Times New Roman" panose="02020603050405020304" pitchFamily="18" charset="0"/>
              </a:rPr>
              <a:t> ”</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等动词搭配使用。</a:t>
            </a:r>
            <a:endParaRPr lang="zh-CN" altLang="en-US" sz="2200" dirty="0">
              <a:ea typeface="黑体" panose="02010609060101010101" pitchFamily="49" charset="-122"/>
            </a:endParaRPr>
          </a:p>
        </p:txBody>
      </p:sp>
      <p:sp>
        <p:nvSpPr>
          <p:cNvPr id="15" name="圆角矩形 31"/>
          <p:cNvSpPr/>
          <p:nvPr/>
        </p:nvSpPr>
        <p:spPr>
          <a:xfrm>
            <a:off x="1041992" y="261804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2" name="文本框 11"/>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03589"/>
            <a:ext cx="12192000" cy="15470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0758377" cy="47153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You will find </a:t>
            </a:r>
            <a:r>
              <a:rPr lang="en-US" altLang="zh-CN" sz="2200" b="1" u="sng" dirty="0">
                <a:solidFill>
                  <a:srgbClr val="DD5C60"/>
                </a:solidFill>
                <a:cs typeface="Times New Roman" panose="02020603050405020304" pitchFamily="18" charset="0"/>
              </a:rPr>
              <a:t>pretty much</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anything you want.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2, para. 2)</a:t>
            </a:r>
          </a:p>
        </p:txBody>
      </p:sp>
      <p:sp>
        <p:nvSpPr>
          <p:cNvPr id="4" name="文本框 3"/>
          <p:cNvSpPr txBox="1"/>
          <p:nvPr/>
        </p:nvSpPr>
        <p:spPr>
          <a:xfrm>
            <a:off x="956928" y="3675183"/>
            <a:ext cx="10823943" cy="904863"/>
          </a:xfrm>
          <a:prstGeom prst="rect">
            <a:avLst/>
          </a:prstGeom>
          <a:noFill/>
        </p:spPr>
        <p:txBody>
          <a:bodyPr wrap="square" rtlCol="0">
            <a:spAutoFit/>
          </a:bodyPr>
          <a:lstStyle/>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pretty much</a:t>
            </a:r>
            <a:r>
              <a:rPr lang="zh-CN" altLang="en-US" sz="2200" dirty="0">
                <a:solidFill>
                  <a:prstClr val="black"/>
                </a:solidFill>
                <a:ea typeface="黑体" panose="02010609060101010101" pitchFamily="49" charset="-122"/>
                <a:cs typeface="Times New Roman" panose="02020603050405020304" pitchFamily="18" charset="0"/>
              </a:rPr>
              <a:t> ”</a:t>
            </a:r>
            <a:r>
              <a:rPr lang="en-US"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通常用作状语；英式英语中还可以用 “</a:t>
            </a:r>
            <a:r>
              <a:rPr lang="en-US" altLang="zh-CN" sz="2200" dirty="0">
                <a:solidFill>
                  <a:prstClr val="black"/>
                </a:solidFill>
                <a:ea typeface="黑体" panose="02010609060101010101" pitchFamily="49" charset="-122"/>
                <a:cs typeface="Times New Roman" panose="02020603050405020304" pitchFamily="18" charset="0"/>
              </a:rPr>
              <a:t>pretty nearly” </a:t>
            </a:r>
            <a:r>
              <a:rPr lang="zh-CN" altLang="en-US" sz="2200" dirty="0">
                <a:solidFill>
                  <a:prstClr val="black"/>
                </a:solidFill>
                <a:ea typeface="黑体" panose="02010609060101010101" pitchFamily="49" charset="-122"/>
                <a:cs typeface="Times New Roman" panose="02020603050405020304" pitchFamily="18" charset="0"/>
              </a:rPr>
              <a:t>表示同样的意思，美式英语中则用 “</a:t>
            </a:r>
            <a:r>
              <a:rPr lang="en-US" altLang="zh-CN" sz="2200" dirty="0">
                <a:solidFill>
                  <a:prstClr val="black"/>
                </a:solidFill>
                <a:ea typeface="黑体" panose="02010609060101010101" pitchFamily="49" charset="-122"/>
                <a:cs typeface="Times New Roman" panose="02020603050405020304" pitchFamily="18" charset="0"/>
              </a:rPr>
              <a:t>pretty near</a:t>
            </a:r>
            <a:r>
              <a:rPr lang="zh-CN" altLang="en-US" sz="2200" dirty="0">
                <a:solidFill>
                  <a:prstClr val="black"/>
                </a:solidFill>
                <a:ea typeface="黑体" panose="02010609060101010101" pitchFamily="49" charset="-122"/>
                <a:cs typeface="Times New Roman" panose="02020603050405020304" pitchFamily="18" charset="0"/>
              </a:rPr>
              <a:t> ” 。</a:t>
            </a:r>
            <a:endParaRPr lang="zh-CN" altLang="en-US" sz="2200" dirty="0">
              <a:ea typeface="黑体" panose="02010609060101010101" pitchFamily="49" charset="-122"/>
            </a:endParaRPr>
          </a:p>
        </p:txBody>
      </p:sp>
      <p:sp>
        <p:nvSpPr>
          <p:cNvPr id="32" name="圆角矩形 31"/>
          <p:cNvSpPr/>
          <p:nvPr/>
        </p:nvSpPr>
        <p:spPr>
          <a:xfrm>
            <a:off x="1041992" y="317927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p:cNvSpPr txBox="1"/>
          <p:nvPr/>
        </p:nvSpPr>
        <p:spPr>
          <a:xfrm>
            <a:off x="956928" y="1833059"/>
            <a:ext cx="10758376" cy="872355"/>
          </a:xfrm>
          <a:prstGeom prst="rect">
            <a:avLst/>
          </a:prstGeom>
          <a:noFill/>
        </p:spPr>
        <p:txBody>
          <a:bodyPr wrap="square">
            <a:spAutoFit/>
          </a:bodyPr>
          <a:lstStyle/>
          <a:p>
            <a:pPr>
              <a:lnSpc>
                <a:spcPct val="120000"/>
              </a:lnSpc>
            </a:pPr>
            <a:r>
              <a:rPr lang="en-US" altLang="zh-CN" sz="2200" b="1" dirty="0">
                <a:ea typeface="黑体" panose="02010609060101010101" pitchFamily="49" charset="-122"/>
                <a:cs typeface="Times New Roman" panose="02020603050405020304" pitchFamily="18" charset="0"/>
              </a:rPr>
              <a:t>pretty much</a:t>
            </a:r>
            <a:r>
              <a:rPr lang="en-US" altLang="zh-CN" sz="2200" dirty="0">
                <a:ea typeface="黑体" panose="02010609060101010101" pitchFamily="49" charset="-122"/>
                <a:cs typeface="Times New Roman" panose="02020603050405020304" pitchFamily="18" charset="0"/>
              </a:rPr>
              <a:t>:</a:t>
            </a:r>
            <a:r>
              <a:rPr lang="en-US" altLang="zh-CN" sz="2200" b="1" dirty="0">
                <a:ea typeface="黑体" panose="02010609060101010101" pitchFamily="49" charset="-122"/>
                <a:cs typeface="Times New Roman" panose="02020603050405020304" pitchFamily="18" charset="0"/>
              </a:rPr>
              <a:t> </a:t>
            </a:r>
            <a:r>
              <a:rPr lang="en-US" altLang="zh-CN" sz="2200" dirty="0">
                <a:ea typeface="黑体" panose="02010609060101010101" pitchFamily="49" charset="-122"/>
                <a:cs typeface="Times New Roman" panose="02020603050405020304" pitchFamily="18" charset="0"/>
              </a:rPr>
              <a:t>(</a:t>
            </a:r>
            <a:r>
              <a:rPr lang="en-US" altLang="zh-CN" sz="2200" i="1" dirty="0">
                <a:ea typeface="黑体" panose="02010609060101010101" pitchFamily="49" charset="-122"/>
                <a:cs typeface="Times New Roman" panose="02020603050405020304" pitchFamily="18" charset="0"/>
              </a:rPr>
              <a:t>informal</a:t>
            </a:r>
            <a:r>
              <a:rPr lang="en-US" altLang="zh-CN" sz="2200" dirty="0">
                <a:ea typeface="黑体" panose="02010609060101010101" pitchFamily="49" charset="-122"/>
                <a:cs typeface="Times New Roman" panose="02020603050405020304" pitchFamily="18" charset="0"/>
              </a:rPr>
              <a:t>) almost; almost completely </a:t>
            </a:r>
            <a:r>
              <a:rPr lang="zh-CN" altLang="en-US" sz="2200" dirty="0">
                <a:ea typeface="黑体" panose="02010609060101010101" pitchFamily="49" charset="-122"/>
                <a:cs typeface="Times New Roman" panose="02020603050405020304" pitchFamily="18" charset="0"/>
              </a:rPr>
              <a:t>几乎；差不多</a:t>
            </a:r>
            <a:endParaRPr lang="en-US" altLang="zh-CN" sz="2200" dirty="0">
              <a:ea typeface="黑体" panose="02010609060101010101" pitchFamily="49" charset="-122"/>
              <a:cs typeface="Times New Roman" panose="02020603050405020304" pitchFamily="18" charset="0"/>
            </a:endParaRPr>
          </a:p>
          <a:p>
            <a:pPr>
              <a:lnSpc>
                <a:spcPct val="120000"/>
              </a:lnSpc>
            </a:pPr>
            <a:r>
              <a:rPr lang="en-US" altLang="zh-CN" sz="2200" i="1" dirty="0">
                <a:ea typeface="黑体" panose="02010609060101010101" pitchFamily="49" charset="-122"/>
                <a:cs typeface="Times New Roman" panose="02020603050405020304" pitchFamily="18" charset="0"/>
              </a:rPr>
              <a:t>e.g. </a:t>
            </a:r>
            <a:r>
              <a:rPr lang="en-US" altLang="zh-CN" sz="2200" dirty="0">
                <a:ea typeface="黑体" panose="02010609060101010101" pitchFamily="49" charset="-122"/>
                <a:cs typeface="Times New Roman" panose="02020603050405020304" pitchFamily="18" charset="0"/>
              </a:rPr>
              <a:t>One dog looks </a:t>
            </a:r>
            <a:r>
              <a:rPr lang="en-US" altLang="zh-CN" sz="2200" b="1" i="1" dirty="0">
                <a:ea typeface="黑体" panose="02010609060101010101" pitchFamily="49" charset="-122"/>
                <a:cs typeface="Times New Roman" panose="02020603050405020304" pitchFamily="18" charset="0"/>
              </a:rPr>
              <a:t>pretty much </a:t>
            </a:r>
            <a:r>
              <a:rPr lang="en-US" altLang="zh-CN" sz="2200" dirty="0">
                <a:ea typeface="黑体" panose="02010609060101010101" pitchFamily="49" charset="-122"/>
                <a:cs typeface="Times New Roman" panose="02020603050405020304" pitchFamily="18" charset="0"/>
              </a:rPr>
              <a:t>like another to me. </a:t>
            </a:r>
            <a:r>
              <a:rPr lang="zh-CN" altLang="en-US" sz="2200" dirty="0">
                <a:ea typeface="黑体" panose="02010609060101010101" pitchFamily="49" charset="-122"/>
                <a:cs typeface="Times New Roman" panose="02020603050405020304" pitchFamily="18" charset="0"/>
              </a:rPr>
              <a:t>在我看来，狗长得都差不多。</a:t>
            </a:r>
            <a:endParaRPr lang="zh-CN" altLang="en-US" sz="2200" dirty="0">
              <a:solidFill>
                <a:prstClr val="black"/>
              </a:solidFill>
              <a:ea typeface="黑体" panose="02010609060101010101" pitchFamily="49" charset="-122"/>
              <a:cs typeface="Times New Roman" panose="02020603050405020304" pitchFamily="18" charset="0"/>
            </a:endParaRPr>
          </a:p>
        </p:txBody>
      </p:sp>
      <p:sp>
        <p:nvSpPr>
          <p:cNvPr id="13" name="文本框 12"/>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For instance, you will find a </a:t>
            </a:r>
            <a:r>
              <a:rPr lang="en-US" altLang="zh-CN" sz="2200" b="1" u="sng" dirty="0">
                <a:solidFill>
                  <a:srgbClr val="DD5C60"/>
                </a:solidFill>
                <a:cs typeface="Times New Roman" panose="02020603050405020304" pitchFamily="18" charset="0"/>
              </a:rPr>
              <a:t>salad bar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drinks station, desserts table / ice-cream machine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and 2–3 </a:t>
            </a:r>
            <a:r>
              <a:rPr lang="en-US" altLang="zh-CN" sz="2200" b="1" u="sng" dirty="0">
                <a:solidFill>
                  <a:srgbClr val="DD5C60"/>
                </a:solidFill>
                <a:cs typeface="Times New Roman" panose="02020603050405020304" pitchFamily="18" charset="0"/>
              </a:rPr>
              <a:t>hot food stations</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that offer different menus each day.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3)</a:t>
            </a: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矩形 11"/>
          <p:cNvSpPr/>
          <p:nvPr/>
        </p:nvSpPr>
        <p:spPr>
          <a:xfrm>
            <a:off x="0" y="2725291"/>
            <a:ext cx="12192000" cy="24660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56928" y="2927313"/>
            <a:ext cx="10823943" cy="2091150"/>
          </a:xfrm>
          <a:prstGeom prst="rect">
            <a:avLst/>
          </a:prstGeom>
          <a:noFill/>
        </p:spPr>
        <p:txBody>
          <a:bodyPr wrap="square" rtlCol="0">
            <a:spAutoFit/>
          </a:bodyPr>
          <a:lstStyle/>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句中的 </a:t>
            </a:r>
            <a:r>
              <a:rPr lang="en-US" altLang="zh-CN" sz="2200" dirty="0">
                <a:solidFill>
                  <a:prstClr val="black"/>
                </a:solidFill>
                <a:ea typeface="黑体" panose="02010609060101010101" pitchFamily="49" charset="-122"/>
                <a:cs typeface="Times New Roman" panose="02020603050405020304" pitchFamily="18" charset="0"/>
              </a:rPr>
              <a:t>salad bar</a:t>
            </a:r>
            <a:r>
              <a:rPr lang="zh-CN" altLang="en-US" sz="2200" dirty="0">
                <a:solidFill>
                  <a:prstClr val="black"/>
                </a:solidFill>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drinks station</a:t>
            </a:r>
            <a:r>
              <a:rPr lang="zh-CN" altLang="en-US" sz="2200" dirty="0">
                <a:solidFill>
                  <a:prstClr val="black"/>
                </a:solidFill>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desserts table / ice-cream machine </a:t>
            </a:r>
            <a:r>
              <a:rPr lang="zh-CN" altLang="en-US" sz="2200" dirty="0">
                <a:solidFill>
                  <a:prstClr val="black"/>
                </a:solidFill>
                <a:ea typeface="黑体" panose="02010609060101010101" pitchFamily="49" charset="-122"/>
                <a:cs typeface="Times New Roman" panose="02020603050405020304" pitchFamily="18" charset="0"/>
              </a:rPr>
              <a:t>和 </a:t>
            </a:r>
            <a:r>
              <a:rPr lang="en-US" altLang="zh-CN" sz="2200" dirty="0">
                <a:solidFill>
                  <a:prstClr val="black"/>
                </a:solidFill>
                <a:ea typeface="黑体" panose="02010609060101010101" pitchFamily="49" charset="-122"/>
                <a:cs typeface="Times New Roman" panose="02020603050405020304" pitchFamily="18" charset="0"/>
              </a:rPr>
              <a:t>hot food station </a:t>
            </a:r>
            <a:r>
              <a:rPr lang="zh-CN" altLang="en-US" sz="2200" dirty="0">
                <a:solidFill>
                  <a:prstClr val="black"/>
                </a:solidFill>
                <a:ea typeface="黑体" panose="02010609060101010101" pitchFamily="49" charset="-122"/>
                <a:cs typeface="Times New Roman" panose="02020603050405020304" pitchFamily="18" charset="0"/>
              </a:rPr>
              <a:t>都</a:t>
            </a:r>
          </a:p>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是食堂里面提供不同食物的窗口或者柜台，通常自助自取，例如 </a:t>
            </a:r>
            <a:r>
              <a:rPr lang="en-US" altLang="zh-CN" sz="2200" dirty="0">
                <a:solidFill>
                  <a:prstClr val="black"/>
                </a:solidFill>
                <a:ea typeface="黑体" panose="02010609060101010101" pitchFamily="49" charset="-122"/>
                <a:cs typeface="Times New Roman" panose="02020603050405020304" pitchFamily="18" charset="0"/>
              </a:rPr>
              <a:t>a salad bar </a:t>
            </a:r>
            <a:r>
              <a:rPr lang="zh-CN" altLang="en-US" sz="2200" dirty="0">
                <a:solidFill>
                  <a:prstClr val="black"/>
                </a:solidFill>
                <a:ea typeface="黑体" panose="02010609060101010101" pitchFamily="49" charset="-122"/>
                <a:cs typeface="Times New Roman" panose="02020603050405020304" pitchFamily="18" charset="0"/>
              </a:rPr>
              <a:t>是提供各种沙拉的窗口或者柜台，</a:t>
            </a:r>
            <a:r>
              <a:rPr lang="en-US" altLang="zh-CN" sz="2200" dirty="0">
                <a:solidFill>
                  <a:prstClr val="black"/>
                </a:solidFill>
                <a:ea typeface="黑体" panose="02010609060101010101" pitchFamily="49" charset="-122"/>
                <a:cs typeface="Times New Roman" panose="02020603050405020304" pitchFamily="18" charset="0"/>
              </a:rPr>
              <a:t>drinks station </a:t>
            </a:r>
            <a:r>
              <a:rPr lang="zh-CN" altLang="en-US" sz="2200" dirty="0">
                <a:solidFill>
                  <a:prstClr val="black"/>
                </a:solidFill>
                <a:ea typeface="黑体" panose="02010609060101010101" pitchFamily="49" charset="-122"/>
                <a:cs typeface="Times New Roman" panose="02020603050405020304" pitchFamily="18" charset="0"/>
              </a:rPr>
              <a:t>是饮料自助区，</a:t>
            </a:r>
            <a:r>
              <a:rPr lang="en-US" altLang="zh-CN" sz="2200" dirty="0">
                <a:solidFill>
                  <a:prstClr val="black"/>
                </a:solidFill>
                <a:ea typeface="黑体" panose="02010609060101010101" pitchFamily="49" charset="-122"/>
                <a:cs typeface="Times New Roman" panose="02020603050405020304" pitchFamily="18" charset="0"/>
              </a:rPr>
              <a:t>dessert table </a:t>
            </a:r>
            <a:r>
              <a:rPr lang="zh-CN" altLang="en-US" sz="2200" dirty="0">
                <a:solidFill>
                  <a:prstClr val="black"/>
                </a:solidFill>
                <a:ea typeface="黑体" panose="02010609060101010101" pitchFamily="49" charset="-122"/>
                <a:cs typeface="Times New Roman" panose="02020603050405020304" pitchFamily="18" charset="0"/>
              </a:rPr>
              <a:t>有蛋糕、布丁之类的甜点，</a:t>
            </a:r>
            <a:r>
              <a:rPr lang="en-US" altLang="zh-CN" sz="2200" dirty="0">
                <a:solidFill>
                  <a:prstClr val="black"/>
                </a:solidFill>
                <a:ea typeface="黑体" panose="02010609060101010101" pitchFamily="49" charset="-122"/>
                <a:cs typeface="Times New Roman" panose="02020603050405020304" pitchFamily="18" charset="0"/>
              </a:rPr>
              <a:t>ice-cream machine </a:t>
            </a:r>
            <a:r>
              <a:rPr lang="zh-CN" altLang="en-US" sz="2200" dirty="0">
                <a:solidFill>
                  <a:prstClr val="black"/>
                </a:solidFill>
                <a:ea typeface="黑体" panose="02010609060101010101" pitchFamily="49" charset="-122"/>
                <a:cs typeface="Times New Roman" panose="02020603050405020304" pitchFamily="18" charset="0"/>
              </a:rPr>
              <a:t>是自助服务的冰激凌机，而 </a:t>
            </a:r>
            <a:r>
              <a:rPr lang="en-US" altLang="zh-CN" sz="2200" dirty="0">
                <a:solidFill>
                  <a:prstClr val="black"/>
                </a:solidFill>
                <a:ea typeface="黑体" panose="02010609060101010101" pitchFamily="49" charset="-122"/>
                <a:cs typeface="Times New Roman" panose="02020603050405020304" pitchFamily="18" charset="0"/>
              </a:rPr>
              <a:t>hot food station </a:t>
            </a:r>
            <a:r>
              <a:rPr lang="zh-CN" altLang="en-US" sz="2200" dirty="0">
                <a:solidFill>
                  <a:prstClr val="black"/>
                </a:solidFill>
                <a:ea typeface="黑体" panose="02010609060101010101" pitchFamily="49" charset="-122"/>
                <a:cs typeface="Times New Roman" panose="02020603050405020304" pitchFamily="18" charset="0"/>
              </a:rPr>
              <a:t>则是提供热餐的热菜供应区。</a:t>
            </a:r>
            <a:endParaRPr lang="zh-CN" altLang="en-US" sz="2200" dirty="0">
              <a:ea typeface="黑体" panose="02010609060101010101" pitchFamily="49" charset="-122"/>
            </a:endParaRPr>
          </a:p>
        </p:txBody>
      </p:sp>
      <p:sp>
        <p:nvSpPr>
          <p:cNvPr id="14" name="圆角矩形 31"/>
          <p:cNvSpPr/>
          <p:nvPr/>
        </p:nvSpPr>
        <p:spPr>
          <a:xfrm>
            <a:off x="1041992" y="250097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5" name="文本框 14"/>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78195"/>
            <a:ext cx="12192000" cy="2045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 the mornings, you’ll be able to </a:t>
            </a:r>
            <a:r>
              <a:rPr lang="en-US" altLang="zh-CN" sz="2200" b="1" u="sng" dirty="0">
                <a:solidFill>
                  <a:srgbClr val="DD5C60"/>
                </a:solidFill>
                <a:cs typeface="Times New Roman" panose="02020603050405020304" pitchFamily="18" charset="0"/>
              </a:rPr>
              <a:t>opt for</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hot food, such as a freshly made </a:t>
            </a:r>
            <a:r>
              <a:rPr lang="en-US" altLang="zh-CN" sz="2200" b="1" u="sng" dirty="0">
                <a:solidFill>
                  <a:srgbClr val="DD5C60"/>
                </a:solidFill>
                <a:cs typeface="Times New Roman" panose="02020603050405020304" pitchFamily="18" charset="0"/>
              </a:rPr>
              <a:t>omelet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5, para. 3)</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opt for</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choose to take a particular course of action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选择；挑选</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After graduating she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opted for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career in music.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毕业后她选择了从事音乐工作。</a:t>
            </a:r>
          </a:p>
        </p:txBody>
      </p:sp>
      <p:sp>
        <p:nvSpPr>
          <p:cNvPr id="4" name="文本框 3"/>
          <p:cNvSpPr txBox="1"/>
          <p:nvPr/>
        </p:nvSpPr>
        <p:spPr>
          <a:xfrm>
            <a:off x="956928" y="3680216"/>
            <a:ext cx="10823943" cy="1717393"/>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动词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opt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的意思是“选择、抉择”，除了经常跟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for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连用，也用于其他结构，如：</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When her parents divorced, Ann </a:t>
            </a:r>
            <a:r>
              <a:rPr kumimoji="0" lang="en-US" altLang="zh-CN" sz="2200" b="1"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opted to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live with her father.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父母离婚时，安选择了跟父亲过。</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Employees may </a:t>
            </a:r>
            <a:r>
              <a:rPr kumimoji="0" lang="en-US" altLang="zh-CN" sz="2200" b="1"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opt out of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the company’s pension plan.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雇员可选择不参加该公司的养老金计划。名词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option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是它的派生词。</a:t>
            </a:r>
          </a:p>
        </p:txBody>
      </p:sp>
      <p:sp>
        <p:nvSpPr>
          <p:cNvPr id="32" name="圆角矩形 31"/>
          <p:cNvSpPr/>
          <p:nvPr/>
        </p:nvSpPr>
        <p:spPr>
          <a:xfrm>
            <a:off x="1041992" y="325387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2 </a:t>
            </a:r>
            <a:r>
              <a:rPr lang="en-GB" altLang="zh-CN" sz="4000" b="1" dirty="0">
                <a:solidFill>
                  <a:schemeClr val="bg1"/>
                </a:solidFill>
                <a:latin typeface="Arial" panose="020B0604020202020204" pitchFamily="34" charset="0"/>
                <a:cs typeface="Arial" panose="020B0604020202020204" pitchFamily="34" charset="0"/>
              </a:rPr>
              <a:t>Eating Healthy</a:t>
            </a:r>
            <a:endParaRPr lang="zh-CN" altLang="en-US" sz="4000" b="1" dirty="0">
              <a:solidFill>
                <a:schemeClr val="bg1"/>
              </a:solidFill>
              <a:latin typeface="Arial" panose="020B0604020202020204" pitchFamily="34" charset="0"/>
              <a:cs typeface="Arial" panose="020B0604020202020204" pitchFamily="34" charset="0"/>
            </a:endParaRPr>
          </a:p>
        </p:txBody>
      </p:sp>
      <p:sp>
        <p:nvSpPr>
          <p:cNvPr id="8" name="文本框 7"/>
          <p:cNvSpPr txBox="1"/>
          <p:nvPr/>
        </p:nvSpPr>
        <p:spPr>
          <a:xfrm>
            <a:off x="1929600" y="1522800"/>
            <a:ext cx="10020300" cy="3970318"/>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r>
              <a:rPr lang="en-US" altLang="zh-CN" sz="2800" dirty="0">
                <a:solidFill>
                  <a:schemeClr val="bg1"/>
                </a:solidFill>
              </a:rPr>
              <a:t>build your competence in disseminating Chinese culture by learning to describe Chinese cuisine in English;</a:t>
            </a:r>
          </a:p>
          <a:p>
            <a:pPr marL="342900" indent="-342900">
              <a:buFont typeface="Arial" panose="020B0604020202020204" pitchFamily="34" charset="0"/>
              <a:buChar char="•"/>
            </a:pPr>
            <a:r>
              <a:rPr lang="en-US" altLang="zh-CN" sz="2800" dirty="0">
                <a:solidFill>
                  <a:schemeClr val="bg1"/>
                </a:solidFill>
              </a:rPr>
              <a:t>use precise language to describe food;</a:t>
            </a:r>
          </a:p>
          <a:p>
            <a:pPr marL="342900" indent="-342900">
              <a:buFont typeface="Arial" panose="020B0604020202020204" pitchFamily="34" charset="0"/>
              <a:buChar char="•"/>
            </a:pPr>
            <a:r>
              <a:rPr lang="en-US" altLang="zh-CN" sz="2800" dirty="0">
                <a:solidFill>
                  <a:schemeClr val="bg1"/>
                </a:solidFill>
              </a:rPr>
              <a:t>learn about different aspects to be covered in descriptions of food;</a:t>
            </a:r>
          </a:p>
          <a:p>
            <a:pPr marL="342900" indent="-342900">
              <a:buFont typeface="Arial" panose="020B0604020202020204" pitchFamily="34" charset="0"/>
              <a:buChar char="•"/>
            </a:pPr>
            <a:r>
              <a:rPr lang="en-US" altLang="zh-CN" sz="2800" dirty="0">
                <a:solidFill>
                  <a:schemeClr val="bg1"/>
                </a:solidFill>
              </a:rPr>
              <a:t>gain new knowledge and develop your skills in descriptive writing;</a:t>
            </a:r>
          </a:p>
          <a:p>
            <a:pPr marL="342900" indent="-342900">
              <a:buFont typeface="Arial" panose="020B0604020202020204" pitchFamily="34" charset="0"/>
              <a:buChar char="•"/>
            </a:pPr>
            <a:r>
              <a:rPr lang="en-US" altLang="zh-CN" sz="2800" dirty="0">
                <a:solidFill>
                  <a:schemeClr val="bg1"/>
                </a:solidFill>
              </a:rPr>
              <a:t>enhance your skills in obtaining, analyzing and evaluating information.</a:t>
            </a:r>
            <a:endParaRPr lang="en-US" altLang="zh-CN" sz="2800" b="1" dirty="0">
              <a:solidFill>
                <a:schemeClr val="bg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xmlns="" val="0"/>
              </a:ext>
            </a:extLst>
          </a:blip>
          <a:srcRect l="18247" t="-400" r="42578"/>
          <a:stretch/>
        </p:blipFill>
        <p:spPr>
          <a:xfrm>
            <a:off x="-12192" y="-15240"/>
            <a:ext cx="1648968" cy="686409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635207"/>
            <a:ext cx="12192000" cy="28414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 the mornings, you’ll be able to </a:t>
            </a:r>
            <a:r>
              <a:rPr lang="en-US" altLang="zh-CN" sz="2200" b="1" u="sng" dirty="0">
                <a:solidFill>
                  <a:srgbClr val="DD5C60"/>
                </a:solidFill>
                <a:cs typeface="Times New Roman" panose="02020603050405020304" pitchFamily="18" charset="0"/>
              </a:rPr>
              <a:t>opt for</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hot food, such as a freshly made </a:t>
            </a:r>
            <a:r>
              <a:rPr lang="en-US" altLang="zh-CN" sz="2200" b="1" u="sng" dirty="0">
                <a:solidFill>
                  <a:srgbClr val="DD5C60"/>
                </a:solidFill>
                <a:cs typeface="Times New Roman" panose="02020603050405020304" pitchFamily="18" charset="0"/>
              </a:rPr>
              <a:t>omelet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5, para. 3)</a:t>
            </a:r>
          </a:p>
          <a:p>
            <a:pPr marL="1163955" marR="0" lvl="0" indent="-116395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omelet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 hot dish of eggs mixed together and fried, often with cheese, meat, vegetables, etc. added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煎蛋卷，摊鸡蛋（常加入奶酪、肉和蔬菜）</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cheese and mushroom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omelet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奶酪、蘑菇蛋饼</a:t>
            </a:r>
          </a:p>
        </p:txBody>
      </p:sp>
      <p:sp>
        <p:nvSpPr>
          <p:cNvPr id="4" name="文本框 3"/>
          <p:cNvSpPr txBox="1"/>
          <p:nvPr/>
        </p:nvSpPr>
        <p:spPr>
          <a:xfrm>
            <a:off x="956928" y="3837228"/>
            <a:ext cx="10823943" cy="249741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omelet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 </a:t>
            </a:r>
            <a:r>
              <a:rPr kumimoji="0" lang="en-US" altLang="zh-CN" sz="2200" b="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omelette</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的美式拼写。煎蛋卷最简单的做法就是将搅好的蛋液倒入平底锅，用黄油或者普通的食用油煎制而成，不过更为常见的西式做法是把奶酪、肉、蔬菜混合翻炒后加入蛋液待其凝固后用铲子将蛋饼卷起。其他几种常见的鸡蛋吃法有：</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scrambled eggs</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（炒蛋）</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hard-boiled eggs</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（水煮全熟的）</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soft-boiled eggs</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（水煮糖心的）</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poached eggs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（水煮荷包蛋）</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over-medium eggs</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（双面煎至半熟以上的蛋）</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over-easy eggs</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（双面嫩煎的蛋）</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sunny-side up eggs</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（单面煎的蛋）</a:t>
            </a:r>
          </a:p>
        </p:txBody>
      </p:sp>
      <p:sp>
        <p:nvSpPr>
          <p:cNvPr id="32" name="圆角矩形 31"/>
          <p:cNvSpPr/>
          <p:nvPr/>
        </p:nvSpPr>
        <p:spPr>
          <a:xfrm>
            <a:off x="1041992" y="341089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05384"/>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Dinner is much the same, and you can </a:t>
            </a:r>
            <a:r>
              <a:rPr lang="en-US" altLang="zh-CN" sz="2200" b="1" u="sng" dirty="0">
                <a:solidFill>
                  <a:srgbClr val="DD5C60"/>
                </a:solidFill>
                <a:cs typeface="Times New Roman" panose="02020603050405020304" pitchFamily="18" charset="0"/>
              </a:rPr>
              <a:t>fill up on</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as much food as you like!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7, para. 3)</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fill up on </a:t>
            </a:r>
            <a:r>
              <a:rPr kumimoji="0" lang="en-US" altLang="zh-CN" sz="2200" b="1"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become completely full from eating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吃饱；填饱</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444500" marR="0" lvl="0" indent="-44450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If the kids aren’t hungry, it’s probably because they have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filled up on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junk food.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如果孩子们不觉得饿，也许是因为他们吃垃圾食品把肚子填饱了。</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If you’re</a:t>
            </a:r>
            <a:r>
              <a:rPr lang="en-US" altLang="zh-CN" sz="2200" b="1" dirty="0">
                <a:solidFill>
                  <a:srgbClr val="DD5C60"/>
                </a:solidFill>
                <a:cs typeface="Times New Roman" panose="02020603050405020304" pitchFamily="18" charset="0"/>
              </a:rPr>
              <a:t> </a:t>
            </a:r>
            <a:r>
              <a:rPr lang="en-US" altLang="zh-CN" sz="2200" b="1" u="sng" dirty="0">
                <a:solidFill>
                  <a:srgbClr val="DD5C60"/>
                </a:solidFill>
                <a:cs typeface="Times New Roman" panose="02020603050405020304" pitchFamily="18" charset="0"/>
              </a:rPr>
              <a:t>after</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something more specific …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1, para. 4)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after</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prep.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trying to find or catch sb /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寻找；追捕</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444500" marR="0" lvl="0" indent="-44450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police are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after</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him.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警方正在追捕他。</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He’s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after</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job at our place.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他到我们这儿找工作。</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On this campus, you will find seafood pizza, </a:t>
            </a:r>
            <a:r>
              <a:rPr lang="en-US" altLang="zh-CN" sz="2200" b="1" u="sng" dirty="0">
                <a:solidFill>
                  <a:srgbClr val="DD5C60"/>
                </a:solidFill>
                <a:cs typeface="Times New Roman" panose="02020603050405020304" pitchFamily="18" charset="0"/>
              </a:rPr>
              <a:t>chicken and dumplings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and sweet chili chicken.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5)</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0" y="2923779"/>
            <a:ext cx="12192000" cy="19739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3215251"/>
            <a:ext cx="10823943" cy="127862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Chicken and dumplings</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鸡汤面疙瘩；鸡汤面片）是美国南方的一种传统食物，它的做法是在炖好鸡汤后加入面片或者面疙瘩煮熟。这种食物据说起源于南北战争或者大萧条时期，因其便宜而且饱腹，帮助许多家庭度过了经济困难时期。</a:t>
            </a:r>
          </a:p>
        </p:txBody>
      </p:sp>
      <p:sp>
        <p:nvSpPr>
          <p:cNvPr id="10" name="圆角矩形 31"/>
          <p:cNvSpPr/>
          <p:nvPr/>
        </p:nvSpPr>
        <p:spPr>
          <a:xfrm>
            <a:off x="1041992" y="269946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They even have a restaurant that features a </a:t>
            </a:r>
            <a:r>
              <a:rPr lang="en-US" altLang="zh-CN" sz="2200" b="1" u="sng" dirty="0">
                <a:solidFill>
                  <a:srgbClr val="DD5C60"/>
                </a:solidFill>
                <a:cs typeface="Times New Roman" panose="02020603050405020304" pitchFamily="18" charset="0"/>
              </a:rPr>
              <a:t>rotating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menu of Chinese, Japanese, Thai, Vietnamese, Korean, Indian, and Hawaiian food.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5-6, para. 5)</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rotating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(job, function or operation) regularly changing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轮换的；轮值的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536575" marR="0" lvl="0" indent="-5365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China holds the BRICS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rotating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presidency this year.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中国是今年金砖国家的轮值主席国。</a:t>
            </a: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8"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文本框 8"/>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71621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Personally, while at college, I’d </a:t>
            </a:r>
            <a:r>
              <a:rPr lang="en-US" altLang="zh-CN" sz="2200" b="1" u="sng" dirty="0">
                <a:solidFill>
                  <a:srgbClr val="DD5C60"/>
                </a:solidFill>
                <a:cs typeface="Times New Roman" panose="02020603050405020304" pitchFamily="18" charset="0"/>
              </a:rPr>
              <a:t>grab</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something quick like a smoothie or bread if I had an early class or </a:t>
            </a:r>
            <a:r>
              <a:rPr lang="en-US" altLang="zh-CN" sz="2200" b="1" u="sng" dirty="0">
                <a:solidFill>
                  <a:srgbClr val="DD5C60"/>
                </a:solidFill>
                <a:cs typeface="Times New Roman" panose="02020603050405020304" pitchFamily="18" charset="0"/>
              </a:rPr>
              <a:t>training session</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 the </a:t>
            </a:r>
            <a:r>
              <a:rPr lang="en-US" altLang="zh-CN" sz="2200" b="1" u="sng" dirty="0">
                <a:solidFill>
                  <a:srgbClr val="DD5C60"/>
                </a:solidFill>
                <a:cs typeface="Times New Roman" panose="02020603050405020304" pitchFamily="18" charset="0"/>
              </a:rPr>
              <a:t>weight room</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7)</a:t>
            </a:r>
          </a:p>
          <a:p>
            <a:pPr marL="809625" marR="0" lvl="0" indent="-80962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grab</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have or take </a:t>
            </a:r>
            <a:r>
              <a:rPr kumimoji="0" lang="en-US"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quickly, especially because you are in a hurry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（尤指匆忙地）取，拿，吃，喝</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Let’s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grab</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 sandwich before we go.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咱们赶快吃个三明治就走吧。</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training session</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period of time that is spent on training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训练课，培训时段</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4500" marR="0" lvl="0" indent="-44450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He will continue to supervise the teams, at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training sessions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and on match days.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他将继续在训练课和比赛日指导球队。</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weight room</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room containing equipment for weight training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负重训练房</a:t>
            </a:r>
          </a:p>
        </p:txBody>
      </p:sp>
      <p:sp>
        <p:nvSpPr>
          <p:cNvPr id="7" name="文本框 6"/>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047120"/>
            <a:ext cx="12192000" cy="17780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31"/>
          <p:cNvSpPr/>
          <p:nvPr/>
        </p:nvSpPr>
        <p:spPr>
          <a:xfrm>
            <a:off x="1041992" y="2848929"/>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Personally, while at college, I’d </a:t>
            </a:r>
            <a:r>
              <a:rPr lang="en-US" altLang="zh-CN" sz="2200" b="1" u="sng" dirty="0">
                <a:solidFill>
                  <a:srgbClr val="DD5C60"/>
                </a:solidFill>
                <a:cs typeface="Times New Roman" panose="02020603050405020304" pitchFamily="18" charset="0"/>
              </a:rPr>
              <a:t>grab</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something quick like a smoothie or bread if I had an early class or </a:t>
            </a:r>
            <a:r>
              <a:rPr lang="en-US" altLang="zh-CN" sz="2200" b="1" u="sng" dirty="0">
                <a:solidFill>
                  <a:srgbClr val="DD5C60"/>
                </a:solidFill>
                <a:cs typeface="Times New Roman" panose="02020603050405020304" pitchFamily="18" charset="0"/>
              </a:rPr>
              <a:t>training session</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 the </a:t>
            </a:r>
            <a:r>
              <a:rPr lang="en-US" altLang="zh-CN" sz="2200" b="1" u="sng" dirty="0">
                <a:solidFill>
                  <a:srgbClr val="DD5C60"/>
                </a:solidFill>
                <a:cs typeface="Times New Roman" panose="02020603050405020304" pitchFamily="18" charset="0"/>
              </a:rPr>
              <a:t>weight room</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7)</a:t>
            </a: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3" name="文本框 12"/>
          <p:cNvSpPr txBox="1"/>
          <p:nvPr/>
        </p:nvSpPr>
        <p:spPr>
          <a:xfrm>
            <a:off x="956928" y="3175425"/>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weight training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负重训练，又称重量训练，是以增加肌肉强度、耐力、体积为目标的运动训练。重量训练并非一种独立运动项目，而是不同项目的运动员通过提升肌力、爆发力、肌耐力等来提升运动表现的一个基本训练元素。</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3193942"/>
            <a:ext cx="12192000" cy="34672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Lunchtime would be around 12:30 – 13:00 and my “</a:t>
            </a:r>
            <a:r>
              <a:rPr lang="en-US" altLang="zh-CN" sz="2200" b="1" u="sng" dirty="0">
                <a:solidFill>
                  <a:srgbClr val="DD5C60"/>
                </a:solidFill>
                <a:cs typeface="Times New Roman" panose="02020603050405020304" pitchFamily="18" charset="0"/>
              </a:rPr>
              <a:t>go to</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would be either a fresh </a:t>
            </a:r>
            <a:r>
              <a:rPr lang="en-US" altLang="zh-CN" sz="2200" b="1" u="sng" dirty="0">
                <a:solidFill>
                  <a:srgbClr val="DD5C60"/>
                </a:solidFill>
                <a:cs typeface="Times New Roman" panose="02020603050405020304" pitchFamily="18" charset="0"/>
              </a:rPr>
              <a:t>stir fry</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or pizza or a sandwich made up </a:t>
            </a:r>
            <a:r>
              <a:rPr lang="en-US" altLang="zh-CN" sz="2200" b="1" u="sng" dirty="0">
                <a:solidFill>
                  <a:srgbClr val="DD5C60"/>
                </a:solidFill>
                <a:cs typeface="Times New Roman" panose="02020603050405020304" pitchFamily="18" charset="0"/>
              </a:rPr>
              <a:t>on the spot</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by one of the amazing chefs.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8)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spot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immediately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当场；当下</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He answered the question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spot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他当场回答了那个问题。</a:t>
            </a:r>
          </a:p>
        </p:txBody>
      </p:sp>
      <p:sp>
        <p:nvSpPr>
          <p:cNvPr id="12" name="文本框 11"/>
          <p:cNvSpPr txBox="1"/>
          <p:nvPr/>
        </p:nvSpPr>
        <p:spPr>
          <a:xfrm>
            <a:off x="956928" y="3395964"/>
            <a:ext cx="10823943" cy="374871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句中的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go to</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and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stir fry</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是由动词词组转化而来的名词词组</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意思分别是“常爱去的地方”和“热的炒菜”。</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a:p>
            <a:pPr lvl="0">
              <a:lnSpc>
                <a:spcPct val="120000"/>
              </a:lnSpc>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词性转化是英语的一种构词方法，它是指单词在拼写和发音不变的情况下由一个词类转化为另一个词类</a:t>
            </a:r>
            <a:r>
              <a:rPr lang="zh-CN" altLang="en-US" sz="2200" dirty="0">
                <a:solidFill>
                  <a:prstClr val="black"/>
                </a:solidFill>
                <a:ea typeface="黑体" panose="02010609060101010101" pitchFamily="49" charset="-122"/>
                <a:cs typeface="Times New Roman" panose="02020603050405020304" pitchFamily="18" charset="0"/>
              </a:rPr>
              <a:t>。词性转化有不同种类，例如：</a:t>
            </a:r>
            <a:endParaRPr lang="en-US" altLang="zh-CN" sz="2200" dirty="0">
              <a:solidFill>
                <a:prstClr val="black"/>
              </a:solidFill>
              <a:ea typeface="黑体" panose="02010609060101010101" pitchFamily="49" charset="-122"/>
              <a:cs typeface="Times New Roman" panose="02020603050405020304" pitchFamily="18" charset="0"/>
            </a:endParaRPr>
          </a:p>
          <a:p>
            <a:pPr lvl="0">
              <a:lnSpc>
                <a:spcPct val="120000"/>
              </a:lnSpc>
              <a:defRPr/>
            </a:pPr>
            <a:r>
              <a:rPr lang="zh-CN" altLang="en-US" sz="2200" dirty="0">
                <a:solidFill>
                  <a:prstClr val="black"/>
                </a:solidFill>
                <a:ea typeface="黑体" panose="02010609060101010101" pitchFamily="49" charset="-122"/>
                <a:cs typeface="Times New Roman" panose="02020603050405020304" pitchFamily="18" charset="0"/>
              </a:rPr>
              <a:t>名词转化为动词：</a:t>
            </a:r>
            <a:r>
              <a:rPr lang="en-US" altLang="zh-CN" sz="2200" dirty="0">
                <a:solidFill>
                  <a:prstClr val="black"/>
                </a:solidFill>
                <a:ea typeface="黑体" panose="02010609060101010101" pitchFamily="49" charset="-122"/>
                <a:cs typeface="Times New Roman" panose="02020603050405020304" pitchFamily="18" charset="0"/>
              </a:rPr>
              <a:t>a </a:t>
            </a:r>
            <a:r>
              <a:rPr lang="en-US" altLang="zh-CN" sz="2200" b="1" i="1" dirty="0">
                <a:solidFill>
                  <a:prstClr val="black"/>
                </a:solidFill>
                <a:ea typeface="黑体" panose="02010609060101010101" pitchFamily="49" charset="-122"/>
                <a:cs typeface="Times New Roman" panose="02020603050405020304" pitchFamily="18" charset="0"/>
              </a:rPr>
              <a:t>microwave</a:t>
            </a:r>
            <a:r>
              <a:rPr lang="en-US" altLang="zh-CN" sz="2200" dirty="0">
                <a:solidFill>
                  <a:prstClr val="black"/>
                </a:solidFill>
                <a:ea typeface="黑体" panose="02010609060101010101" pitchFamily="49" charset="-122"/>
                <a:cs typeface="Times New Roman" panose="02020603050405020304" pitchFamily="18" charset="0"/>
              </a:rPr>
              <a:t> → to </a:t>
            </a:r>
            <a:r>
              <a:rPr lang="en-US" altLang="zh-CN" sz="2200" b="1" i="1" dirty="0">
                <a:solidFill>
                  <a:prstClr val="black"/>
                </a:solidFill>
                <a:ea typeface="黑体" panose="02010609060101010101" pitchFamily="49" charset="-122"/>
                <a:cs typeface="Times New Roman" panose="02020603050405020304" pitchFamily="18" charset="0"/>
              </a:rPr>
              <a:t>microwave</a:t>
            </a:r>
            <a:r>
              <a:rPr lang="en-US" altLang="zh-CN" sz="2200" dirty="0">
                <a:solidFill>
                  <a:prstClr val="black"/>
                </a:solidFill>
                <a:ea typeface="黑体" panose="02010609060101010101" pitchFamily="49" charset="-122"/>
                <a:cs typeface="Times New Roman" panose="02020603050405020304" pitchFamily="18" charset="0"/>
              </a:rPr>
              <a:t> </a:t>
            </a:r>
            <a:r>
              <a:rPr lang="en-US" altLang="zh-CN" sz="2200" dirty="0" err="1">
                <a:solidFill>
                  <a:prstClr val="black"/>
                </a:solidFill>
                <a:ea typeface="黑体" panose="02010609060101010101" pitchFamily="49" charset="-122"/>
                <a:cs typeface="Times New Roman" panose="02020603050405020304" pitchFamily="18" charset="0"/>
              </a:rPr>
              <a:t>sth</a:t>
            </a:r>
            <a:endParaRPr lang="en-US" altLang="zh-CN" sz="2200" dirty="0">
              <a:solidFill>
                <a:prstClr val="black"/>
              </a:solidFill>
              <a:ea typeface="黑体" panose="02010609060101010101" pitchFamily="49" charset="-122"/>
              <a:cs typeface="Times New Roman" panose="02020603050405020304" pitchFamily="18" charset="0"/>
            </a:endParaRPr>
          </a:p>
          <a:p>
            <a:pPr lvl="0">
              <a:lnSpc>
                <a:spcPct val="120000"/>
              </a:lnSpc>
              <a:defRPr/>
            </a:pPr>
            <a:r>
              <a:rPr lang="zh-CN" altLang="en-US" sz="2200" dirty="0">
                <a:solidFill>
                  <a:prstClr val="black"/>
                </a:solidFill>
                <a:ea typeface="黑体" panose="02010609060101010101" pitchFamily="49" charset="-122"/>
                <a:cs typeface="Times New Roman" panose="02020603050405020304" pitchFamily="18" charset="0"/>
              </a:rPr>
              <a:t>动词转化为名词：</a:t>
            </a:r>
            <a:r>
              <a:rPr lang="en-US" altLang="zh-CN" sz="2200" dirty="0">
                <a:solidFill>
                  <a:prstClr val="black"/>
                </a:solidFill>
                <a:ea typeface="黑体" panose="02010609060101010101" pitchFamily="49" charset="-122"/>
                <a:cs typeface="Times New Roman" panose="02020603050405020304" pitchFamily="18" charset="0"/>
              </a:rPr>
              <a:t>to </a:t>
            </a:r>
            <a:r>
              <a:rPr lang="en-US" altLang="zh-CN" sz="2200" b="1" i="1" dirty="0">
                <a:solidFill>
                  <a:prstClr val="black"/>
                </a:solidFill>
                <a:ea typeface="黑体" panose="02010609060101010101" pitchFamily="49" charset="-122"/>
                <a:cs typeface="Times New Roman" panose="02020603050405020304" pitchFamily="18" charset="0"/>
              </a:rPr>
              <a:t>fear</a:t>
            </a:r>
            <a:r>
              <a:rPr lang="en-US" altLang="zh-CN" sz="2200" dirty="0">
                <a:solidFill>
                  <a:prstClr val="black"/>
                </a:solidFill>
                <a:ea typeface="黑体" panose="02010609060101010101" pitchFamily="49" charset="-122"/>
                <a:cs typeface="Times New Roman" panose="02020603050405020304" pitchFamily="18" charset="0"/>
              </a:rPr>
              <a:t> spiders → a </a:t>
            </a:r>
            <a:r>
              <a:rPr lang="en-US" altLang="zh-CN" sz="2200" b="1" i="1" dirty="0">
                <a:solidFill>
                  <a:prstClr val="black"/>
                </a:solidFill>
                <a:ea typeface="黑体" panose="02010609060101010101" pitchFamily="49" charset="-122"/>
                <a:cs typeface="Times New Roman" panose="02020603050405020304" pitchFamily="18" charset="0"/>
              </a:rPr>
              <a:t>fear</a:t>
            </a:r>
            <a:r>
              <a:rPr lang="en-US" altLang="zh-CN" sz="2200" dirty="0">
                <a:solidFill>
                  <a:prstClr val="black"/>
                </a:solidFill>
                <a:ea typeface="黑体" panose="02010609060101010101" pitchFamily="49" charset="-122"/>
                <a:cs typeface="Times New Roman" panose="02020603050405020304" pitchFamily="18" charset="0"/>
              </a:rPr>
              <a:t> of spiders </a:t>
            </a:r>
          </a:p>
          <a:p>
            <a:pPr lvl="0">
              <a:lnSpc>
                <a:spcPct val="120000"/>
              </a:lnSpc>
              <a:defRPr/>
            </a:pPr>
            <a:r>
              <a:rPr lang="zh-CN" altLang="en-US" sz="2200" dirty="0">
                <a:solidFill>
                  <a:prstClr val="black"/>
                </a:solidFill>
                <a:ea typeface="黑体" panose="02010609060101010101" pitchFamily="49" charset="-122"/>
                <a:cs typeface="Times New Roman" panose="02020603050405020304" pitchFamily="18" charset="0"/>
              </a:rPr>
              <a:t>形容词转化为动词：</a:t>
            </a:r>
            <a:r>
              <a:rPr lang="en-US" altLang="zh-CN" sz="2200" b="1" i="1" dirty="0">
                <a:solidFill>
                  <a:prstClr val="black"/>
                </a:solidFill>
                <a:ea typeface="黑体" panose="02010609060101010101" pitchFamily="49" charset="-122"/>
                <a:cs typeface="Times New Roman" panose="02020603050405020304" pitchFamily="18" charset="0"/>
              </a:rPr>
              <a:t>green </a:t>
            </a:r>
            <a:r>
              <a:rPr lang="en-US" altLang="zh-CN" sz="2200" dirty="0">
                <a:solidFill>
                  <a:prstClr val="black"/>
                </a:solidFill>
                <a:ea typeface="黑体" panose="02010609060101010101" pitchFamily="49" charset="-122"/>
                <a:cs typeface="Times New Roman" panose="02020603050405020304" pitchFamily="18" charset="0"/>
              </a:rPr>
              <a:t>trees → to </a:t>
            </a:r>
            <a:r>
              <a:rPr lang="en-US" altLang="zh-CN" sz="2200" b="1" i="1" dirty="0">
                <a:solidFill>
                  <a:prstClr val="black"/>
                </a:solidFill>
                <a:ea typeface="黑体" panose="02010609060101010101" pitchFamily="49" charset="-122"/>
                <a:cs typeface="Times New Roman" panose="02020603050405020304" pitchFamily="18" charset="0"/>
              </a:rPr>
              <a:t>green</a:t>
            </a:r>
            <a:r>
              <a:rPr lang="en-US" altLang="zh-CN" sz="2200" dirty="0">
                <a:solidFill>
                  <a:prstClr val="black"/>
                </a:solidFill>
                <a:ea typeface="黑体" panose="02010609060101010101" pitchFamily="49" charset="-122"/>
                <a:cs typeface="Times New Roman" panose="02020603050405020304" pitchFamily="18" charset="0"/>
              </a:rPr>
              <a:t> a city (</a:t>
            </a:r>
            <a:r>
              <a:rPr lang="zh-CN" altLang="en-US" sz="2200" dirty="0">
                <a:solidFill>
                  <a:prstClr val="black"/>
                </a:solidFill>
                <a:ea typeface="黑体" panose="02010609060101010101" pitchFamily="49" charset="-122"/>
                <a:cs typeface="Times New Roman" panose="02020603050405020304" pitchFamily="18" charset="0"/>
              </a:rPr>
              <a:t>绿化城市</a:t>
            </a:r>
            <a:r>
              <a:rPr lang="en-US" altLang="zh-CN" sz="2200" dirty="0">
                <a:solidFill>
                  <a:prstClr val="black"/>
                </a:solidFill>
                <a:ea typeface="黑体" panose="02010609060101010101" pitchFamily="49" charset="-122"/>
                <a:cs typeface="Times New Roman" panose="02020603050405020304" pitchFamily="18" charset="0"/>
              </a:rPr>
              <a:t>)</a:t>
            </a:r>
          </a:p>
          <a:p>
            <a:pPr lvl="0">
              <a:lnSpc>
                <a:spcPct val="120000"/>
              </a:lnSpc>
              <a:defRPr/>
            </a:pPr>
            <a:r>
              <a:rPr lang="zh-CN" altLang="en-US" sz="2200" dirty="0">
                <a:solidFill>
                  <a:prstClr val="black"/>
                </a:solidFill>
                <a:ea typeface="黑体" panose="02010609060101010101" pitchFamily="49" charset="-122"/>
                <a:cs typeface="Times New Roman" panose="02020603050405020304" pitchFamily="18" charset="0"/>
              </a:rPr>
              <a:t>介词转化为名词：</a:t>
            </a:r>
            <a:r>
              <a:rPr lang="en-US" altLang="zh-CN" sz="2200" dirty="0">
                <a:solidFill>
                  <a:prstClr val="black"/>
                </a:solidFill>
                <a:ea typeface="黑体" panose="02010609060101010101" pitchFamily="49" charset="-122"/>
                <a:cs typeface="Times New Roman" panose="02020603050405020304" pitchFamily="18" charset="0"/>
              </a:rPr>
              <a:t>stand </a:t>
            </a:r>
            <a:r>
              <a:rPr lang="en-US" altLang="zh-CN" sz="2200" b="1" i="1" dirty="0">
                <a:solidFill>
                  <a:prstClr val="black"/>
                </a:solidFill>
                <a:ea typeface="黑体" panose="02010609060101010101" pitchFamily="49" charset="-122"/>
                <a:cs typeface="Times New Roman" panose="02020603050405020304" pitchFamily="18" charset="0"/>
              </a:rPr>
              <a:t>up</a:t>
            </a:r>
            <a:r>
              <a:rPr lang="en-US" altLang="zh-CN" sz="2200" dirty="0">
                <a:solidFill>
                  <a:prstClr val="black"/>
                </a:solidFill>
                <a:ea typeface="黑体" panose="02010609060101010101" pitchFamily="49" charset="-122"/>
                <a:cs typeface="Times New Roman" panose="02020603050405020304" pitchFamily="18" charset="0"/>
              </a:rPr>
              <a:t>, sit </a:t>
            </a:r>
            <a:r>
              <a:rPr lang="en-US" altLang="zh-CN" sz="2200" b="1" i="1" dirty="0">
                <a:solidFill>
                  <a:prstClr val="black"/>
                </a:solidFill>
                <a:ea typeface="黑体" panose="02010609060101010101" pitchFamily="49" charset="-122"/>
                <a:cs typeface="Times New Roman" panose="02020603050405020304" pitchFamily="18" charset="0"/>
              </a:rPr>
              <a:t>down</a:t>
            </a:r>
            <a:r>
              <a:rPr lang="en-US" altLang="zh-CN" sz="2200" dirty="0">
                <a:solidFill>
                  <a:prstClr val="black"/>
                </a:solidFill>
                <a:ea typeface="黑体" panose="02010609060101010101" pitchFamily="49" charset="-122"/>
                <a:cs typeface="Times New Roman" panose="02020603050405020304" pitchFamily="18" charset="0"/>
              </a:rPr>
              <a:t> → the </a:t>
            </a:r>
            <a:r>
              <a:rPr lang="en-US" altLang="zh-CN" sz="2200" b="1" i="1" dirty="0">
                <a:solidFill>
                  <a:prstClr val="black"/>
                </a:solidFill>
                <a:ea typeface="黑体" panose="02010609060101010101" pitchFamily="49" charset="-122"/>
                <a:cs typeface="Times New Roman" panose="02020603050405020304" pitchFamily="18" charset="0"/>
              </a:rPr>
              <a:t>ups</a:t>
            </a:r>
            <a:r>
              <a:rPr lang="en-US" altLang="zh-CN" sz="2200" dirty="0">
                <a:solidFill>
                  <a:prstClr val="black"/>
                </a:solidFill>
                <a:ea typeface="黑体" panose="02010609060101010101" pitchFamily="49" charset="-122"/>
                <a:cs typeface="Times New Roman" panose="02020603050405020304" pitchFamily="18" charset="0"/>
              </a:rPr>
              <a:t> and </a:t>
            </a:r>
            <a:r>
              <a:rPr lang="en-US" altLang="zh-CN" sz="2200" b="1" i="1" dirty="0">
                <a:solidFill>
                  <a:prstClr val="black"/>
                </a:solidFill>
                <a:ea typeface="黑体" panose="02010609060101010101" pitchFamily="49" charset="-122"/>
                <a:cs typeface="Times New Roman" panose="02020603050405020304" pitchFamily="18" charset="0"/>
              </a:rPr>
              <a:t>downs</a:t>
            </a:r>
            <a:r>
              <a:rPr lang="en-US" altLang="zh-CN" sz="2200" dirty="0">
                <a:solidFill>
                  <a:prstClr val="black"/>
                </a:solidFill>
                <a:ea typeface="黑体" panose="02010609060101010101" pitchFamily="49" charset="-122"/>
                <a:cs typeface="Times New Roman" panose="02020603050405020304" pitchFamily="18" charset="0"/>
              </a:rPr>
              <a:t> of life</a:t>
            </a:r>
            <a:endParaRPr lang="zh-CN" altLang="en-US" sz="2200" dirty="0">
              <a:solidFill>
                <a:prstClr val="black"/>
              </a:solidFill>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p:txBody>
      </p:sp>
      <p:sp>
        <p:nvSpPr>
          <p:cNvPr id="13" name="圆角矩形 31"/>
          <p:cNvSpPr/>
          <p:nvPr/>
        </p:nvSpPr>
        <p:spPr>
          <a:xfrm>
            <a:off x="1041992" y="299575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5" name="文本框 14"/>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31872"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was always something to look forward to and a great opportunity to socialize and enjoy good </a:t>
            </a:r>
            <a:r>
              <a:rPr lang="en-US" altLang="zh-CN" sz="2200" b="1" u="sng" dirty="0">
                <a:solidFill>
                  <a:srgbClr val="DD5C60"/>
                </a:solidFill>
                <a:cs typeface="Times New Roman" panose="02020603050405020304" pitchFamily="18" charset="0"/>
              </a:rPr>
              <a:t>company</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3-4, para. 9)</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company</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fact of being with sb else and not alone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陪伴；做伴</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4500" marR="0" lvl="0" indent="-44450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children are very good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company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pleasant to be with) at this age.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和这个年龄的孩子在一起很开心。</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7675" marR="0" lvl="0" indent="-3175"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 spent a pleasant evening in the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company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of friends.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我与朋友一起度过了一个愉快夜晚。</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While it can be a little pricey for a college student, they give you a lot of food for </a:t>
            </a:r>
            <a:r>
              <a:rPr lang="en-US" altLang="zh-CN" sz="2200" b="1" u="sng" dirty="0">
                <a:solidFill>
                  <a:srgbClr val="DD5C60"/>
                </a:solidFill>
                <a:cs typeface="Times New Roman" panose="02020603050405020304" pitchFamily="18" charset="0"/>
              </a:rPr>
              <a:t>what you pay for</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8-9, para. 9)</a:t>
            </a: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矩形 11"/>
          <p:cNvSpPr/>
          <p:nvPr/>
        </p:nvSpPr>
        <p:spPr>
          <a:xfrm>
            <a:off x="0" y="2920352"/>
            <a:ext cx="12192000" cy="16936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956928" y="3122372"/>
            <a:ext cx="10823943" cy="1311128"/>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句中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what you pay for</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是介词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for</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”的宾语从句，表示“相对于你所支付的（价格）”。与主句连在一起就是“他们给你足量的食物，物有所值”。词组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get what you pay for</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表示购买者得到了物有所值的东西。</a:t>
            </a:r>
          </a:p>
        </p:txBody>
      </p:sp>
      <p:sp>
        <p:nvSpPr>
          <p:cNvPr id="14" name="圆角矩形 31"/>
          <p:cNvSpPr/>
          <p:nvPr/>
        </p:nvSpPr>
        <p:spPr>
          <a:xfrm>
            <a:off x="1041992" y="269603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372666"/>
            <a:ext cx="11415600" cy="1754326"/>
          </a:xfrm>
          <a:prstGeom prst="rect">
            <a:avLst/>
          </a:prstGeom>
          <a:noFill/>
        </p:spPr>
        <p:txBody>
          <a:bodyPr wrap="square" rtlCol="0">
            <a:spAutoFit/>
          </a:bodyPr>
          <a:lstStyle/>
          <a:p>
            <a:pPr>
              <a:lnSpc>
                <a:spcPct val="150000"/>
              </a:lnSpc>
            </a:pPr>
            <a:r>
              <a:rPr lang="en-US" altLang="zh-CN" sz="2400" b="1" dirty="0"/>
              <a:t>Now as a college student, you will mainly rely on campus food to maintain or improve your health. You need to make your own food choices. In order to have a healthy diet, it is necessary for you to learn about the various options.</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22869"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I am probably </a:t>
            </a:r>
            <a:r>
              <a:rPr lang="en-US" altLang="zh-CN" sz="2200" b="1" u="sng" dirty="0">
                <a:solidFill>
                  <a:srgbClr val="DD5C60"/>
                </a:solidFill>
                <a:cs typeface="Times New Roman" panose="02020603050405020304" pitchFamily="18" charset="0"/>
              </a:rPr>
              <a:t>not much fun</a:t>
            </a:r>
            <a:r>
              <a:rPr lang="en-US" altLang="zh-CN" sz="2200" b="1" dirty="0">
                <a:solidFill>
                  <a:srgbClr val="DD5C60"/>
                </a:solidFill>
                <a:cs typeface="Times New Roman" panose="02020603050405020304" pitchFamily="18" charset="0"/>
              </a:rPr>
              <a:t> </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as a traveler, either.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 1, para. 2)</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not much fun</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not very enjoyable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不那么有趣 </a:t>
            </a:r>
            <a:endPar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High school is hard and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not much fun</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高中生活艰苦而且没意思。</a:t>
            </a:r>
            <a:endPar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6405" marR="0" lvl="0" algn="just" defTabSz="914400" rtl="0" eaLnBrk="1" fontAlgn="auto" latinLnBrk="0" hangingPunct="1">
              <a:lnSpc>
                <a:spcPct val="120000"/>
              </a:lnSpc>
              <a:spcBef>
                <a:spcPts val="0"/>
              </a:spcBef>
              <a:spcAft>
                <a:spcPts val="0"/>
              </a:spcAft>
              <a:buClrTx/>
              <a:buSzTx/>
              <a:buFontTx/>
              <a:buNone/>
              <a:defRPr/>
            </a:pP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It’s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not much fun</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going to a party alone.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一个人去参加派对不好玩。</a:t>
            </a:r>
          </a:p>
        </p:txBody>
      </p:sp>
      <p:sp>
        <p:nvSpPr>
          <p:cNvPr id="8"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文本框 8"/>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150781"/>
            <a:ext cx="12192000" cy="1144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My idea of a good time abroad is to visit someone’s house and </a:t>
            </a:r>
            <a:r>
              <a:rPr lang="en-US" altLang="zh-CN" sz="2200" b="1" u="sng" dirty="0">
                <a:solidFill>
                  <a:srgbClr val="DD5C60"/>
                </a:solidFill>
                <a:cs typeface="Times New Roman" panose="02020603050405020304" pitchFamily="18" charset="0"/>
              </a:rPr>
              <a:t>hang out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poking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into their cupboards if they will let me.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2)</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hang out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informal</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spend a lot of time in a place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常去某处；泡在某处</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local kids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hang out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the mall.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当地的孩子常在商场闲荡。</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894080" marR="0" lvl="0" indent="-89408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poke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if an object is poking out of, through, etc. </a:t>
            </a:r>
            <a:r>
              <a:rPr kumimoji="0" lang="en-US"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you can see a part of it that is no longer covered by </a:t>
            </a:r>
            <a:r>
              <a:rPr kumimoji="0" lang="en-US"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else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露出；伸出；探出</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8" y="4422374"/>
            <a:ext cx="10823943"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动词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poke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非常形象地描绘了作者探脑袋查看主人食品柜的样子。</a:t>
            </a:r>
            <a:endPar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92646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143979"/>
            <a:ext cx="12192000" cy="18471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84069"/>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explain this by reminding my friends that, as I was taught in my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Introduction to Anthropology</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it is</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not just the Great Works of mankind </a:t>
            </a:r>
            <a:r>
              <a:rPr lang="en-US" altLang="zh-CN" sz="2200" b="1" u="sng" dirty="0">
                <a:solidFill>
                  <a:srgbClr val="DD5C60"/>
                </a:solidFill>
                <a:cs typeface="Times New Roman" panose="02020603050405020304" pitchFamily="18" charset="0"/>
              </a:rPr>
              <a:t>that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make a culture.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7-9, para. 2)</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8" y="3415572"/>
            <a:ext cx="11031872" cy="1717393"/>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强调句型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 is / was (not) + the emphasized part + that / who + the rest of the sentence]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可用于强调主语、宾语或状语在内的不同句子成分。本句强调的是主语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Great Works of mankind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后面的动词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make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在数上与主语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Great Works of mankind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保持一致。</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92711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659316"/>
            <a:ext cx="12192000" cy="20273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best dinner party I ever went to was a </a:t>
            </a:r>
            <a:r>
              <a:rPr lang="en-US" altLang="zh-CN" sz="2200" b="1" u="sng" dirty="0">
                <a:solidFill>
                  <a:srgbClr val="DD5C60"/>
                </a:solidFill>
                <a:cs typeface="Times New Roman" panose="02020603050405020304" pitchFamily="18" charset="0"/>
              </a:rPr>
              <a:t>black-tie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affair to celebrate a book, catered by the author’s sister.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3)</a:t>
            </a:r>
          </a:p>
          <a:p>
            <a:pPr marL="1700530" marR="0" lvl="0" indent="-17005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black-tie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adj.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characterized by or requiring the wearing of semiformal evening clothes consisting of a usually black tie and tuxedo for men and a formal dress for women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（社交场合）半正式的；要求男士穿无尾晚礼服打黑领结的</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3861337"/>
            <a:ext cx="1082394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黑色领结（</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black-tie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西方一种半正式的着装守则，男士通常穿着黑色或深蓝的开襟羊毛西装（无尾礼服），配上白色衬衫及袖扣、黑色领结和黑色皮鞋。女士则需要穿着长至脚踝或及膝的晚礼服，搭配高跟鞋及首饰。较黑色领结场合更正式的是白色领结场合（</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white-tie occasion</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434999"/>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11295" cy="371621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What sort of fancy </a:t>
            </a:r>
            <a:r>
              <a:rPr lang="en-US" altLang="zh-CN" sz="2200" b="1" u="sng" dirty="0">
                <a:solidFill>
                  <a:srgbClr val="DD5C60"/>
                </a:solidFill>
                <a:cs typeface="Times New Roman" panose="02020603050405020304" pitchFamily="18" charset="0"/>
              </a:rPr>
              <a:t>something or other</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were we going to get?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3-4, para. 3) </a:t>
            </a:r>
          </a:p>
          <a:p>
            <a:pPr marL="5564505" marR="0" lvl="0" indent="-556450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somebody / something / somewhere or other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informal</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used when you are not exactly sure about a person, thing or place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（表示对人、事、地点不太有把握）某人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某物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某处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44500" marR="0" lvl="0" indent="-44450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He said he had to go buy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something or other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the grocery store.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他说他必须去超市买点什么东西。</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“Who said so?”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“这是谁说的？”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723900" marR="0" lvl="0" indent="-27940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“Oh,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somebody or other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 can’t remember who it was.”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“啊，某一个人吧，我记不清是谁了。”</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remembered the sad story told to me by a colleague who went to a </a:t>
            </a:r>
            <a:r>
              <a:rPr lang="en-US" altLang="zh-CN" sz="2200" b="1" u="sng" dirty="0">
                <a:solidFill>
                  <a:srgbClr val="DD5C60"/>
                </a:solidFill>
                <a:cs typeface="Times New Roman" panose="02020603050405020304" pitchFamily="18" charset="0"/>
              </a:rPr>
              <a:t>white-tie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dinner and received, for the </a:t>
            </a:r>
            <a:r>
              <a:rPr lang="en-US" altLang="zh-CN" sz="2200" b="1" u="sng" dirty="0">
                <a:solidFill>
                  <a:srgbClr val="DD5C60"/>
                </a:solidFill>
                <a:cs typeface="Times New Roman" panose="02020603050405020304" pitchFamily="18" charset="0"/>
              </a:rPr>
              <a:t>main course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one half of a flounder fillet.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4-5, para. 3)</a:t>
            </a:r>
          </a:p>
          <a:p>
            <a:pPr marL="1609725" marR="0" lvl="0" indent="-160972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white-tie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social occasions) very formal, when men are expected to wear white bow ties and jackets with tails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（社交场合）非常正式的；要求男士穿燕尾晚礼服打白领结的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Is it a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white-tie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affair?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这是个穿晚礼服的聚会吗？</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8" name="矩形 7"/>
          <p:cNvSpPr/>
          <p:nvPr/>
        </p:nvSpPr>
        <p:spPr>
          <a:xfrm>
            <a:off x="0" y="4055703"/>
            <a:ext cx="12192000" cy="2273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4257724"/>
            <a:ext cx="10823943"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白领结（</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white-tie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）代指西方社交场合最正式的着装守则，也称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full dress</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（全套礼服）、</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evening dress</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（晚礼服）、</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full evening dress</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（全套晚礼服）。这种全套晚礼服一般在国</a:t>
            </a: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宴、正式舞会、晚间婚礼等正式场合穿着，对男士的着装要求主要包括黑色燕尾服、白色领结、白色马甲及上浆的翼领衬衫，而女士则要求穿着适合的长裙，如舞会长裙。</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0" name="圆角矩形 9"/>
          <p:cNvSpPr/>
          <p:nvPr/>
        </p:nvSpPr>
        <p:spPr>
          <a:xfrm>
            <a:off x="1041992" y="383138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28132"/>
            <a:ext cx="12192000" cy="18271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remembered the sad story told to me by a colleague who went to a </a:t>
            </a:r>
            <a:r>
              <a:rPr lang="en-US" altLang="zh-CN" sz="2200" b="1" u="sng" dirty="0">
                <a:solidFill>
                  <a:srgbClr val="DD5C60"/>
                </a:solidFill>
                <a:cs typeface="Times New Roman" panose="02020603050405020304" pitchFamily="18" charset="0"/>
              </a:rPr>
              <a:t>white-tie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dinner and received, for the </a:t>
            </a:r>
            <a:r>
              <a:rPr lang="en-US" altLang="zh-CN" sz="2200" b="1" u="sng" dirty="0">
                <a:solidFill>
                  <a:srgbClr val="DD5C60"/>
                </a:solidFill>
                <a:cs typeface="Times New Roman" panose="02020603050405020304" pitchFamily="18" charset="0"/>
              </a:rPr>
              <a:t>main course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one half of a flounder fillet.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4-5, para. 3)</a:t>
            </a:r>
          </a:p>
          <a:p>
            <a:pPr marL="1162050" marR="0" lvl="0" indent="-116205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main course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principal dish of a meal</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（西餐的）主菜 </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4" name="文本框 3"/>
          <p:cNvSpPr txBox="1"/>
          <p:nvPr/>
        </p:nvSpPr>
        <p:spPr>
          <a:xfrm>
            <a:off x="956928" y="3230152"/>
            <a:ext cx="10823943" cy="131112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主菜是西餐中最重要、最复杂的一道菜，一般由肉类、鱼或者其他蛋白类食材制作。主菜之前还有开胃菜（</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appetizer</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）、汤（</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soup</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或沙拉（</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salad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），之后通常是甜品</a:t>
            </a: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dessert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）。主菜因为多为肉食，有时也称为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meat course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80381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 could scarcely </a:t>
            </a:r>
            <a:r>
              <a:rPr lang="en-US" altLang="zh-CN" sz="2200" b="1" u="sng" dirty="0">
                <a:solidFill>
                  <a:srgbClr val="DD5C60"/>
                </a:solidFill>
                <a:cs typeface="Times New Roman" panose="02020603050405020304" pitchFamily="18" charset="0"/>
              </a:rPr>
              <a:t>contain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my delight.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 para. 4)</a:t>
            </a:r>
          </a:p>
          <a:p>
            <a:pPr marL="1163955" marR="0" lvl="0" indent="-116395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contain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keep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 oneself) under control; keep within limits; hold back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控制；抑制，克制</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44500" marR="0" lvl="0" indent="-44450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was so furious I couldn’t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contain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myself.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我气极了，无法克制住自己。</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44500"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Please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contain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your enthusiasm for a moment.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请暂时克制一下您的热情。</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52992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Since I am a writer by profession, it was inevitable that I would </a:t>
            </a:r>
            <a:r>
              <a:rPr lang="en-US" altLang="zh-CN" sz="2200" b="1" u="sng" dirty="0">
                <a:solidFill>
                  <a:srgbClr val="DD5C60"/>
                </a:solidFill>
                <a:cs typeface="Times New Roman" panose="02020603050405020304" pitchFamily="18" charset="0"/>
              </a:rPr>
              <a:t>be inclined</a:t>
            </a:r>
            <a:r>
              <a:rPr lang="en-US" altLang="zh-CN" sz="2200" b="1" dirty="0">
                <a:cs typeface="Times New Roman" panose="02020603050405020304" pitchFamily="18" charset="0"/>
              </a:rPr>
              <a:t> to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write about food.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2-3, para. 5)</a:t>
            </a:r>
          </a:p>
          <a:p>
            <a:pPr marL="2783205" marR="0" lvl="0" indent="-278320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be inclined (to do </a:t>
            </a:r>
            <a:r>
              <a:rPr kumimoji="0" lang="en-US" altLang="zh-CN" sz="2200" b="1"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want to behave in a particular way; be disposed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想以某种方式行事；准备做某事</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car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is inclined </a:t>
            </a:r>
            <a:r>
              <a:rPr kumimoji="0" lang="en-US" altLang="zh-CN" sz="220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stall when it’s cold.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这辆车天冷时爱熄火。 </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535305" marR="0" lvl="0" algn="just" defTabSz="914400" rtl="0" eaLnBrk="1" fontAlgn="auto" latinLnBrk="0" hangingPunct="1">
              <a:lnSpc>
                <a:spcPct val="120000"/>
              </a:lnSpc>
              <a:spcBef>
                <a:spcPts val="0"/>
              </a:spcBef>
              <a:spcAft>
                <a:spcPts val="0"/>
              </a:spcAft>
              <a:buClrTx/>
              <a:buSzTx/>
              <a:buFontTx/>
              <a:buNone/>
              <a:defRPr/>
            </a:pPr>
            <a:r>
              <a:rPr kumimoji="0" lang="en-US" altLang="zh-CN" sz="220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 inclined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believe he’s innocent.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我倾向于认为他是无辜的。</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3180604"/>
            <a:ext cx="12192000" cy="1796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My books </a:t>
            </a:r>
            <a:r>
              <a:rPr lang="en-US" altLang="zh-CN" sz="2200" b="1" u="sng" dirty="0">
                <a:solidFill>
                  <a:srgbClr val="DD5C60"/>
                </a:solidFill>
                <a:cs typeface="Times New Roman" panose="02020603050405020304" pitchFamily="18" charset="0"/>
              </a:rPr>
              <a:t>abound in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recipes for chicken.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 para. 6)</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abound in / with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have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great numbers or quantities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有大量某物</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river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abounds in / with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fish.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这条河里有很多鱼。</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56928" y="3382626"/>
            <a:ext cx="10823943" cy="1311128"/>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句中动词“</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abound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”的用法比较特殊。以下两种句型中，</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abound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都表示“大量存在、有许多”的意思：</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river abounds in / with fish.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这条河里有许多鱼。</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Fish abound in this river.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鱼在这条河里大量存在。</a:t>
            </a:r>
            <a:endPar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3" name="圆角矩形 31"/>
          <p:cNvSpPr/>
          <p:nvPr/>
        </p:nvSpPr>
        <p:spPr>
          <a:xfrm>
            <a:off x="1041992" y="295628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832459"/>
          </a:xfrm>
          <a:prstGeom prst="rect">
            <a:avLst/>
          </a:prstGeom>
          <a:noFill/>
        </p:spPr>
        <p:txBody>
          <a:bodyPr wrap="square" rtlCol="0">
            <a:spAutoFit/>
          </a:bodyPr>
          <a:lstStyle/>
          <a:p>
            <a:pPr algn="ctr">
              <a:lnSpc>
                <a:spcPct val="120000"/>
              </a:lnSpc>
            </a:pPr>
            <a:r>
              <a:rPr lang="en-US" altLang="zh-CN" sz="2800" b="1" dirty="0"/>
              <a:t>Food on Campus — What Do I Eat?</a:t>
            </a:r>
            <a:r>
              <a:rPr lang="en-US" altLang="zh-CN" sz="2200" dirty="0"/>
              <a:t>        </a:t>
            </a:r>
          </a:p>
          <a:p>
            <a:pPr>
              <a:lnSpc>
                <a:spcPct val="120000"/>
              </a:lnSpc>
            </a:pPr>
            <a:r>
              <a:rPr lang="en-US" altLang="zh-CN" sz="2200" dirty="0"/>
              <a:t>  </a:t>
            </a:r>
          </a:p>
          <a:p>
            <a:pPr>
              <a:lnSpc>
                <a:spcPct val="120000"/>
              </a:lnSpc>
            </a:pPr>
            <a:r>
              <a:rPr lang="en-US" altLang="zh-CN" sz="2200" dirty="0"/>
              <a:t>        For the food-lovers among us, this is a big deal! As a college student, you need to factor in your meals every day. Whether it’s a quick bite before class or practice, a bigger evening meal with your friends, or picking up a smoothie on the fly, you need to eat!</a:t>
            </a:r>
          </a:p>
          <a:p>
            <a:pPr>
              <a:lnSpc>
                <a:spcPct val="120000"/>
              </a:lnSpc>
            </a:pPr>
            <a:r>
              <a:rPr lang="en-US" altLang="zh-CN" sz="2200" dirty="0"/>
              <a:t>        Fortunately for foodies like myself, the range of choice available on college campuses is enormous! You will find pretty much anything you want.         Even smaller campuses offer several different restaurants, coffee shops and food trucks. Larger schools can often cater for more than 25 different dining options!</a:t>
            </a:r>
          </a:p>
        </p:txBody>
      </p:sp>
      <p:sp>
        <p:nvSpPr>
          <p:cNvPr id="18" name="文本框 17"/>
          <p:cNvSpPr txBox="1"/>
          <p:nvPr/>
        </p:nvSpPr>
        <p:spPr>
          <a:xfrm>
            <a:off x="919320" y="2460252"/>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11059747" y="379007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9293207" y="454583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Nowadays, almost everyone I know has either given up </a:t>
            </a:r>
            <a:r>
              <a:rPr lang="en-US" altLang="zh-CN" sz="2200" b="1" u="sng" dirty="0">
                <a:solidFill>
                  <a:srgbClr val="DD5C60"/>
                </a:solidFill>
                <a:cs typeface="Times New Roman" panose="02020603050405020304" pitchFamily="18" charset="0"/>
              </a:rPr>
              <a:t>red meat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or restricts it severely.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para.6) </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1252855" marR="0" lvl="0" indent="-125285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red meat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meat that is dark brown in color when it has been cooked, such as beef and lamb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红肉（指牛肉、羊肉等）</a:t>
            </a:r>
            <a:endParaRPr kumimoji="0" lang="zh-CN"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0" y="3289933"/>
            <a:ext cx="12192000" cy="2136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3491955"/>
            <a:ext cx="1082394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红肉是一个营养学上的词，指的是在烹饪前呈现岀红色的肉。猪肉、牛肉、羊肉、鹿肉、兔肉等等所有哺乳动物的肉都是红肉。红肉的颜色来自于哺乳动物肉中含有的肌红蛋白。因为红肉中含有很高的饱和脂肪，很多营养专家都认为其他肉比红肉要健康。与之相对应的是白肉（</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white meat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306561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976454" cy="1348061"/>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u="sng" dirty="0">
                <a:solidFill>
                  <a:srgbClr val="DD5C60"/>
                </a:solidFill>
                <a:cs typeface="Times New Roman" panose="02020603050405020304" pitchFamily="18" charset="0"/>
              </a:rPr>
              <a:t>Not a day goes by that</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are not told that something else is bad for us ...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2-3, para. 7)</a:t>
            </a:r>
          </a:p>
          <a:p>
            <a:pPr lvl="0" algn="just">
              <a:lnSpc>
                <a:spcPct val="120000"/>
              </a:lnSpc>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Not a day goes by that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Or “Not a day goes by when …”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没有一天不是</a:t>
            </a:r>
            <a:r>
              <a:rPr lang="en-US" altLang="zh-CN" sz="2400" dirty="0"/>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Not a day goes by that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 don’t think of you.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我没有哪天不想你。</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this is </a:t>
            </a:r>
            <a:r>
              <a:rPr lang="en-US" altLang="zh-CN" sz="2200" b="1" u="sng" dirty="0">
                <a:solidFill>
                  <a:srgbClr val="DD5C60"/>
                </a:solidFill>
                <a:cs typeface="Times New Roman" panose="02020603050405020304" pitchFamily="18" charset="0"/>
              </a:rPr>
              <a:t>not much of a</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problem …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9, para. 7)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not much of a</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not a good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not a great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不太好的；不那么要紧的</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He’s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not much of</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cricketer.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他算不上一个好板球手。</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447675" marR="0" lvl="0" indent="8890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I’m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not much of</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correspondent.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我不怎么写信。</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It does not dine: it </a:t>
            </a:r>
            <a:r>
              <a:rPr lang="en-US" altLang="zh-CN" sz="2200" b="1" u="sng" dirty="0">
                <a:solidFill>
                  <a:srgbClr val="DD5C60"/>
                </a:solidFill>
                <a:cs typeface="Times New Roman" panose="02020603050405020304" pitchFamily="18" charset="0"/>
              </a:rPr>
              <a:t>grazes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from snack to snack.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8)</a:t>
            </a:r>
          </a:p>
          <a:p>
            <a:pPr marL="989330" marR="0" lvl="0" indent="-9893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graze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v.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(of cattle, sheep, etc.) eat growing grass; put (cattle, etc.) in a field to eat grass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（牛、羊等）吃青草；放牧</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cattle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grazing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 the fields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在田野吃青草的牛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graze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sheep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牧羊</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0" y="3262188"/>
            <a:ext cx="12192000" cy="1059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3527709"/>
            <a:ext cx="10823943" cy="466090"/>
          </a:xfrm>
          <a:prstGeom prst="rect">
            <a:avLst/>
          </a:prstGeom>
          <a:noFill/>
        </p:spPr>
        <p:txBody>
          <a:bodyPr wrap="square" rtlCol="0">
            <a:spAutoFit/>
          </a:bodyPr>
          <a:lstStyle/>
          <a:p>
            <a:pPr marL="982980" marR="0" lvl="0" indent="-98298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本句中作者使用了暗喻手法。</a:t>
            </a: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303787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482927"/>
            <a:ext cx="12192000" cy="3262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like dishes that are easy, savory, and frequently </a:t>
            </a:r>
            <a:r>
              <a:rPr lang="en-US" altLang="zh-CN" sz="2200" b="1" u="sng" dirty="0">
                <a:solidFill>
                  <a:srgbClr val="DD5C60"/>
                </a:solidFill>
                <a:cs typeface="Times New Roman" panose="02020603050405020304" pitchFamily="18" charset="0"/>
              </a:rPr>
              <a:t>cook</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themselves (or </a:t>
            </a:r>
            <a:r>
              <a:rPr lang="en-US" altLang="zh-CN" sz="2200" b="1" u="sng" dirty="0">
                <a:solidFill>
                  <a:srgbClr val="DD5C60"/>
                </a:solidFill>
                <a:cs typeface="Times New Roman" panose="02020603050405020304" pitchFamily="18" charset="0"/>
              </a:rPr>
              <a:t>cook</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quickly.)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10)</a:t>
            </a:r>
          </a:p>
        </p:txBody>
      </p:sp>
      <p:sp>
        <p:nvSpPr>
          <p:cNvPr id="9" name="文本框 8"/>
          <p:cNvSpPr txBox="1"/>
          <p:nvPr/>
        </p:nvSpPr>
        <p:spPr>
          <a:xfrm>
            <a:off x="956928" y="2684948"/>
            <a:ext cx="10823943" cy="293618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动词“</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cook</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”的常见用法如下</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1) Where did you learn to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cook</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你在哪里学的烹调？</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indent="8890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2) He</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cooked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 lunch.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他给我做了午餐。</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indent="8890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3) Dad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is cooking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rice for supper.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爸爸在为晚餐煮米饭。</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88900"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以上例句中动词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cook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的主语都是做饭的人，但文中两个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cook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的主语都是食物（</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dishes</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），这个用法跟中文里我们常说“牛肉正烧着呢”相似。更多例子：</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vegetables are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cooking</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蔬菜正在做着。</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meat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cooks</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slowly.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肉熟得慢。</a:t>
            </a: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225861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89455" cy="584775"/>
          </a:xfrm>
          <a:prstGeom prst="rect">
            <a:avLst/>
          </a:prstGeom>
          <a:noFill/>
        </p:spPr>
        <p:txBody>
          <a:bodyPr wrap="square" rtlCol="0">
            <a:spAutoFit/>
          </a:bodyPr>
          <a:lstStyle/>
          <a:p>
            <a:r>
              <a:rPr lang="en-US" altLang="zh-CN" sz="3200" b="1" dirty="0"/>
              <a:t>Language Points—Passage B</a:t>
            </a:r>
            <a:endParaRPr lang="zh-CN" alt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校园饮食</a:t>
            </a:r>
            <a:r>
              <a:rPr lang="en-US" altLang="zh-CN" sz="26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我该吃什么</a:t>
            </a:r>
            <a:r>
              <a:rPr lang="en-US" altLang="zh-CN" sz="2600" b="1" kern="100" dirty="0">
                <a:latin typeface="黑体" panose="02010609060101010101" pitchFamily="49" charset="-122"/>
                <a:ea typeface="黑体" panose="02010609060101010101" pitchFamily="49" charset="-122"/>
                <a:cs typeface="Times New Roman" panose="02020603050405020304" pitchFamily="18" charset="0"/>
              </a:rPr>
              <a:t>?</a:t>
            </a:r>
          </a:p>
          <a:p>
            <a:pPr indent="356870" algn="ctr"/>
            <a:endParaRPr lang="en-US" altLang="zh-CN" sz="2200" dirty="0">
              <a:latin typeface="Trade Gothic LT Std" panose="020B0503020502020204" pitchFamily="34" charset="0"/>
            </a:endParaRPr>
          </a:p>
          <a:p>
            <a:pPr indent="535305">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对于我们当中的美食爱好者来说，吃什么可是件大事儿！作为一名大学生，你需要每天考虑一日三餐。无论是课前或者训练前简单地吃点东西，还是晚上与朋友们共享的大餐，抑或是匆匆忙忙喝上的一杯水果奶昔，饭总是要吃的。</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35305">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对于像我这样的吃货来说幸运的是，大学校园里饮食的选择十分丰富，你想吃的东西几乎都能找到。即使面积小点的学校也能配备几个不同的餐厅、咖啡店以及流动餐饮车。大一些的学校通常有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25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种以上的就餐点可供选择。</a:t>
            </a:r>
          </a:p>
        </p:txBody>
      </p:sp>
      <p:sp>
        <p:nvSpPr>
          <p:cNvPr id="15" name="文本框 14"/>
          <p:cNvSpPr txBox="1"/>
          <p:nvPr/>
        </p:nvSpPr>
        <p:spPr>
          <a:xfrm>
            <a:off x="919320" y="1854199"/>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859405"/>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5305">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每所大学的供餐模式略有不同，但是大多数都至少有一个主食堂和其他几个小一些的就餐点。主食堂或者主餐厅会有各种固定的供餐选择。例如，沙拉窗口、饮料点、甜食台、冰激凌机以及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2~3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个热菜供应柜台每天提供不同的菜单。早上可以选择热餐，例如刚做好的新鲜鸡蛋饼。午餐时段可以吃一份热饭热菜，或者一个三明治，里面夹上你喜欢的馅儿。晚餐基本也差不多，想吃多少就吃多少。</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54199"/>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70935"/>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dirty="0">
              <a:latin typeface="黑体" panose="02010609060101010101" pitchFamily="49" charset="-122"/>
              <a:ea typeface="黑体" panose="02010609060101010101" pitchFamily="49" charset="-122"/>
            </a:endParaRPr>
          </a:p>
          <a:p>
            <a:pPr indent="536575">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如果想吃点特别的，或者需要赶时间，去学校的其他就餐点吃可能更合适。通常你可以找到各种小一点的餐厅，例如赛百味快餐和星巴克咖啡店。</a:t>
            </a:r>
          </a:p>
          <a:p>
            <a:pPr indent="536575">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来看一所位居美食排行榜前列的典型大学是什么样的。这所大学的餐饮服务重心是弄到最好的食材和保证食品新鲜。他们还投入不少时间和资金，把具有民族特色的食物做得尽可能地道。在这所学校，你可以吃到海鲜比萨、鸡汤面疙瘩和甜辣鸡。他们甚至还开了一家轮换供应中国菜、日本菜、泰国菜、越南菜、韩国菜、印度菜以及夏威夷菜的餐厅。</a:t>
            </a:r>
          </a:p>
        </p:txBody>
      </p:sp>
      <p:sp>
        <p:nvSpPr>
          <p:cNvPr id="15" name="文本框 14"/>
          <p:cNvSpPr txBox="1"/>
          <p:nvPr/>
        </p:nvSpPr>
        <p:spPr>
          <a:xfrm>
            <a:off x="919320" y="1854199"/>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17492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a:lnSpc>
                <a:spcPct val="120000"/>
              </a:lnSpc>
            </a:pPr>
            <a:r>
              <a:rPr lang="zh-CN" altLang="en-US" sz="2200" dirty="0">
                <a:latin typeface="黑体" panose="02010609060101010101" pitchFamily="49" charset="-122"/>
                <a:ea typeface="黑体" panose="02010609060101010101" pitchFamily="49" charset="-122"/>
              </a:rPr>
              <a:t>这家餐厅在两年内推出了</a:t>
            </a:r>
            <a:r>
              <a:rPr lang="en-US" altLang="zh-CN" sz="2200" dirty="0">
                <a:latin typeface="黑体" panose="02010609060101010101" pitchFamily="49" charset="-122"/>
                <a:ea typeface="黑体" panose="02010609060101010101" pitchFamily="49" charset="-122"/>
              </a:rPr>
              <a:t>1500 </a:t>
            </a:r>
            <a:r>
              <a:rPr lang="zh-CN" altLang="en-US" sz="2200" dirty="0">
                <a:latin typeface="黑体" panose="02010609060101010101" pitchFamily="49" charset="-122"/>
                <a:ea typeface="黑体" panose="02010609060101010101" pitchFamily="49" charset="-122"/>
              </a:rPr>
              <a:t>多个新菜，学生们从中一定能找到他们爱吃的。</a:t>
            </a:r>
          </a:p>
          <a:p>
            <a:pPr>
              <a:lnSpc>
                <a:spcPct val="120000"/>
              </a:lnSpc>
            </a:pPr>
            <a:r>
              <a:rPr lang="zh-CN" altLang="en-US" sz="2200" dirty="0">
                <a:latin typeface="黑体" panose="02010609060101010101" pitchFamily="49" charset="-122"/>
                <a:ea typeface="黑体" panose="02010609060101010101" pitchFamily="49" charset="-122"/>
              </a:rPr>
              <a:t>    在大多数大学，学生还可以向营养师咨询。吃什么以及不吃什么，营养师都可以提建议。关注饮食非常重要。虽然可以获得他人的帮助，但自己的饮食习惯还是要自己负起责任。</a:t>
            </a:r>
          </a:p>
          <a:p>
            <a:pPr>
              <a:lnSpc>
                <a:spcPct val="120000"/>
              </a:lnSpc>
            </a:pPr>
            <a:r>
              <a:rPr lang="zh-CN" altLang="en-US" sz="2200" dirty="0">
                <a:latin typeface="黑体" panose="02010609060101010101" pitchFamily="49" charset="-122"/>
                <a:ea typeface="黑体" panose="02010609060101010101" pitchFamily="49" charset="-122"/>
              </a:rPr>
              <a:t>    我自己在上大学的时候，如果有早课或者需要去负重训练室参加早训，我会吃点简单快捷的，例如一杯水果奶昔或者一个面包。时间允许的话，我更愿意上午 </a:t>
            </a:r>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到</a:t>
            </a:r>
            <a:r>
              <a:rPr lang="en-US" altLang="zh-CN" sz="2200" dirty="0">
                <a:latin typeface="黑体" panose="02010609060101010101" pitchFamily="49" charset="-122"/>
                <a:ea typeface="黑体" panose="02010609060101010101" pitchFamily="49" charset="-122"/>
              </a:rPr>
              <a:t>10 </a:t>
            </a:r>
            <a:r>
              <a:rPr lang="zh-CN" altLang="en-US" sz="2200" dirty="0">
                <a:latin typeface="黑体" panose="02010609060101010101" pitchFamily="49" charset="-122"/>
                <a:ea typeface="黑体" panose="02010609060101010101" pitchFamily="49" charset="-122"/>
              </a:rPr>
              <a:t>点去吃东西，那个时间点我一般选择到主食堂吃一个鸡蛋饼，外加一点水果和一杯咖啡。</a:t>
            </a:r>
          </a:p>
        </p:txBody>
      </p:sp>
      <p:sp>
        <p:nvSpPr>
          <p:cNvPr id="15" name="文本框 14"/>
          <p:cNvSpPr txBox="1"/>
          <p:nvPr/>
        </p:nvSpPr>
        <p:spPr>
          <a:xfrm>
            <a:off x="919320" y="1932577"/>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36239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indent="53657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午餐时间大约在中午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12:30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到下午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1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点。我的选择会是一份新鲜的炒菜，或者是一份披萨，又或者是食堂大厨现做的一份三明治。周末或者闲暇时，我会在去泳池游泳的路上喝一杯水果奶昔或者冰咖啡。</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657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作为一名运动员，我的晚餐一般都在训练和恢复性治疗之后，通常是下午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6:30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左右。这一餐我会跟队友以及其他运动队的运动员们一起吃。这样的聚餐总是令人期待，不仅可以社交，还可以享受朋友的陪伴。</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952268"/>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 </a:t>
            </a: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        Every university does things slightly differently, but most have at least one main dining hall and then several smaller alternatives. The main dining hall or canteen may have various set options within it. For instance, you will find a salad bar, drinks station, desserts table / ice-cream machine, and 2 – 3 hot food stations that offer different menus each day.         In the mornings, you’ll be able to opt for hot food, such as a freshly made omelet.         During the lunch period, you can decide to get a hot meal or a sandwich made with your favorite fillings. Dinner is much the same, and you can fill up on as much food as you like!</a:t>
            </a:r>
          </a:p>
          <a:p>
            <a:pPr>
              <a:lnSpc>
                <a:spcPct val="120000"/>
              </a:lnSpc>
            </a:pPr>
            <a:r>
              <a:rPr lang="en-US" altLang="zh-CN" sz="2200" dirty="0"/>
              <a:t>    </a:t>
            </a:r>
          </a:p>
        </p:txBody>
      </p:sp>
      <p:sp>
        <p:nvSpPr>
          <p:cNvPr id="18" name="文本框 17"/>
          <p:cNvSpPr txBox="1"/>
          <p:nvPr/>
        </p:nvSpPr>
        <p:spPr>
          <a:xfrm>
            <a:off x="919320" y="1934735"/>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3085350" y="4482687"/>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4706857" y="5278388"/>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6" action="ppaction://hlinksldjump"/>
          </p:cNvPr>
          <p:cNvSpPr/>
          <p:nvPr/>
        </p:nvSpPr>
        <p:spPr>
          <a:xfrm>
            <a:off x="3378381" y="407380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54986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墨西哥餐很受我们欢迎，赶上“星期二墨西哥煎饼卷日”或者当天供应墨西哥</a:t>
            </a: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卷饼，当然就更加诱惑难挡。所以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Chipotle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墨西哥卷饼店是我在学校与朋友聚餐最喜欢去的地方。他们家的菜单上品种非常丰富，每个人都能找到自己喜欢的食物。虽然价格对大学生来说有点贵，但是他们的食物份量给得很足，物有所值。</a:t>
            </a:r>
          </a:p>
        </p:txBody>
      </p:sp>
      <p:sp>
        <p:nvSpPr>
          <p:cNvPr id="15" name="文本框 14"/>
          <p:cNvSpPr txBox="1"/>
          <p:nvPr/>
        </p:nvSpPr>
        <p:spPr>
          <a:xfrm>
            <a:off x="919320" y="1936087"/>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在家做饭</a:t>
            </a:r>
            <a:endParaRPr lang="en-US" altLang="zh-CN" sz="2200" dirty="0">
              <a:latin typeface="黑体" panose="02010609060101010101" pitchFamily="49" charset="-122"/>
              <a:ea typeface="黑体" panose="02010609060101010101" pitchFamily="49" charset="-122"/>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657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和那些爱出门在外的人不一样，我喜欢待在家里。也许是因为懒惰，也许是因为焦虑，抑或是因为怕见人，当我的朋友们在玻利维亚和尼泊尔快乐地旅行时，我却羞于承认我的最爱就是“宅”在家里。</a:t>
            </a:r>
          </a:p>
          <a:p>
            <a:pPr indent="53657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即便出门在外，我也许也会让人觉得乏味无趣。我觉得在出国的时候最享受的事儿就是去朋友的家里转转，如果主人允许的话，再瞅瞅他们的食品柜。有一年夏天，我住在米诺卡岛上的一个乡村小屋，那真是我梦想中的快乐时光：在家度假（即使那不是我的家）。早上醒来，煮杯咖啡，到屋外摘些杏子当早餐；</a:t>
            </a:r>
          </a:p>
        </p:txBody>
      </p:sp>
      <p:sp>
        <p:nvSpPr>
          <p:cNvPr id="15" name="文本框 14"/>
          <p:cNvSpPr txBox="1"/>
          <p:nvPr/>
        </p:nvSpPr>
        <p:spPr>
          <a:xfrm>
            <a:off x="919320" y="1704071"/>
            <a:ext cx="467691" cy="3315395"/>
          </a:xfrm>
          <a:prstGeom prst="rect">
            <a:avLst/>
          </a:prstGeom>
          <a:no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2</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2719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逛市场，盘算当天的晚餐。在国外，吸引我的是杂货店、超市和厨具店。对此我跟朋友们解释说，正如我在“人类学导论”这门课中所学的那样，构成文化的不仅仅是人类的宏伟巨制，还有生活中的日常事物，比如人们的饮食。</a:t>
            </a: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    我非常喜欢外出就餐，但是更爱在家吃饭。我在外吃过的最好的一顿饭是一次庆祝某位作家著作出版的半正式晚宴，由作家的妹妹招待大家。当我们身着长裙或西装礼服各自就座时，我开始心神不宁，不知道要吃到什么古怪东西。那刻我想起有个同事跟我讲过他的一次悲惨经历，有一次他参加正式宴会，吃到的主菜竟然是半片比目鱼。</a:t>
            </a:r>
          </a:p>
        </p:txBody>
      </p:sp>
      <p:sp>
        <p:nvSpPr>
          <p:cNvPr id="15" name="文本框 14"/>
          <p:cNvSpPr txBox="1"/>
          <p:nvPr/>
        </p:nvSpPr>
        <p:spPr>
          <a:xfrm>
            <a:off x="919320" y="1704071"/>
            <a:ext cx="467691" cy="4127925"/>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3</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530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这次晚宴上菜的时候，我掩饰不住内心的快乐。是家常菜！最美味的家常菜：可口的橄榄炖牛肉，黄油面条，清爽的绿叶菜沙拉，沙拉酱棒极了，甜点是松软的奶酪和巧克力慕斯。美味绝伦啊！ </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530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“宅男宅女”的特征是常待在家里。我就是这样，我还爱做饭给别人吃。因为我是个职业作家，所以也不免爱写写美食。</a:t>
            </a:r>
          </a:p>
          <a:p>
            <a:pPr indent="53530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我写的书里有很多以鸡为原料的菜谱。如今，几乎每个我认识的人都要么放弃吃红肉，要么严格控制食用量。</a:t>
            </a:r>
          </a:p>
        </p:txBody>
      </p:sp>
      <p:sp>
        <p:nvSpPr>
          <p:cNvPr id="15" name="文本框 14"/>
          <p:cNvSpPr txBox="1"/>
          <p:nvPr/>
        </p:nvSpPr>
        <p:spPr>
          <a:xfrm>
            <a:off x="919320" y="1756323"/>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4</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5</a:t>
            </a: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6</a:t>
            </a: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2719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我开始自己做饭的时候，牛肉价格飞涨，薪水少的人想都不敢想，但是鸡肉在过</a:t>
            </a: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去和现在一直都很便宜。</a:t>
            </a: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    我个人喜欢吃有机饲养的鸡。我们现在吃什么都要小心翼翼，这种现象令人沮丧。没有哪天我们不会听到又有哪样食品对人身体不好：黄油、咖啡、巧克力、自来水、小麦等等。当我女儿正蹒跚学步并且开始大量喝苹果汁的时候，我意识到，年复一年，没有哪一个地方不给苹果喷农药，这些农药含有致癌和诱导人体病变的物质。从此，我开始从一个有机农场成箱订购苹果汁，并定期购买有机苹果酱、不含防腐剂的酵母和质优的有机面粉。</a:t>
            </a: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7</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我还花钱购置了高科技净水过滤器，能将水中几乎所有杂质过滤掉（包括氟化物，但氟化物其实没关系，因为大多数孩子都会像吃糖一样吃进一些牙膏的），使你喝的水感觉像山泉水。</a:t>
            </a: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    我们生活在一个便利食品和家用电器时代。我们不必自己宰猪、杀鸡拔毛或者做肥皂、制蜡烛。即便如此，人们还在抱怨没有时间。有人说，现代家庭正在衰亡，家人不在一起好好进餐，他们整天以简餐度日。</a:t>
            </a:r>
          </a:p>
        </p:txBody>
      </p:sp>
      <p:sp>
        <p:nvSpPr>
          <p:cNvPr id="15" name="文本框 14"/>
          <p:cNvSpPr txBox="1"/>
          <p:nvPr/>
        </p:nvSpPr>
        <p:spPr>
          <a:xfrm>
            <a:off x="919320" y="1704071"/>
            <a:ext cx="467691" cy="4127925"/>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8</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657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我不知道现代家庭是否真的衰亡，但我确实知道许多人仍然喜欢给家人做饭，只不过当他们结束一天工作，从办公室赶回家，可能没有那么多时间和精力去做饭了。</a:t>
            </a:r>
          </a:p>
          <a:p>
            <a:pPr indent="53657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不是女超人，但我喜欢烹饪，而且幸运的是，我在家工作。不过另一方面，我虽然喜欢美食，可也不想为了做顿美食把自己弄得紧张兮兮，灰头土脸。我喜欢简单、美味、烧起来很省事（或者很快）的饭菜。周末的时候，当我有时间下厨，并且没有什么干扰，我会有兴致尝试复杂点的美食。</a:t>
            </a:r>
          </a:p>
        </p:txBody>
      </p:sp>
      <p:sp>
        <p:nvSpPr>
          <p:cNvPr id="15" name="文本框 14"/>
          <p:cNvSpPr txBox="1"/>
          <p:nvPr/>
        </p:nvSpPr>
        <p:spPr>
          <a:xfrm>
            <a:off x="919320" y="1704071"/>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9</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10</a:t>
            </a: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        If you’re after something more specific,         or in a rush, eating somewhere else on campus might suit you better. You’ll usually find various smaller restaurants, such as Subway and Starbucks. </a:t>
            </a:r>
          </a:p>
          <a:p>
            <a:pPr>
              <a:lnSpc>
                <a:spcPct val="120000"/>
              </a:lnSpc>
            </a:pPr>
            <a:r>
              <a:rPr lang="en-US" altLang="zh-CN" sz="2200" dirty="0"/>
              <a:t>        Take a look at a typical university which ranks high for best food. The university’s dining services focus on acquiring the best ingredients and making their food fresh. They also invest time and money into making ethnic foods as authentic as possible. On this campus, you will find seafood pizza, chicken and dumplings, and sweet chili chicken.         They even have a restaurant that features a rotating menu of Chinese, Japanese, Thai, Vietnamese, Korean, Indian, and Hawaiian food. </a:t>
            </a:r>
          </a:p>
        </p:txBody>
      </p:sp>
      <p:sp>
        <p:nvSpPr>
          <p:cNvPr id="18" name="文本框 17"/>
          <p:cNvSpPr txBox="1"/>
          <p:nvPr/>
        </p:nvSpPr>
        <p:spPr>
          <a:xfrm>
            <a:off x="919320" y="1945249"/>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10959685" y="485515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6939358" y="569474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07564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6" action="ppaction://hlinksldjump"/>
          </p:cNvPr>
          <p:cNvSpPr/>
          <p:nvPr/>
        </p:nvSpPr>
        <p:spPr>
          <a:xfrm>
            <a:off x="6448584" y="2480077"/>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50360"/>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This facility has created over 1,500 recipes in two years, so students are sure to find something they like!</a:t>
            </a:r>
          </a:p>
          <a:p>
            <a:pPr>
              <a:lnSpc>
                <a:spcPct val="120000"/>
              </a:lnSpc>
            </a:pPr>
            <a:r>
              <a:rPr lang="en-US" altLang="zh-CN" sz="2200" dirty="0"/>
              <a:t>        You will have access to a nutritionist at most colleges, who will be able to advise you on what to eat or not to eat. Taking care of your diet is very important! Despite all the help you’ll get, you need to be responsible for your own eating habits.</a:t>
            </a:r>
          </a:p>
          <a:p>
            <a:pPr>
              <a:lnSpc>
                <a:spcPct val="120000"/>
              </a:lnSpc>
            </a:pPr>
            <a:r>
              <a:rPr lang="en-US" altLang="zh-CN" sz="2200" dirty="0"/>
              <a:t>        Personally, while at college, I’d grab something quick like a smoothie or bread if I had an early class or training session in the weight room,         for example. I much preferred to eat something around 9:00 – 10:00 a.m. if my schedule allowed. At that point, I would usually opt for an omelet, some fruit and a coffee from the main dining hall.</a:t>
            </a:r>
          </a:p>
        </p:txBody>
      </p:sp>
      <p:sp>
        <p:nvSpPr>
          <p:cNvPr id="18" name="文本框 17"/>
          <p:cNvSpPr txBox="1"/>
          <p:nvPr/>
        </p:nvSpPr>
        <p:spPr>
          <a:xfrm>
            <a:off x="919320" y="1966267"/>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768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4" action="ppaction://hlinksldjump"/>
          </p:cNvPr>
          <p:cNvSpPr/>
          <p:nvPr/>
        </p:nvSpPr>
        <p:spPr>
          <a:xfrm>
            <a:off x="7420066" y="490049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31539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        Lunchtime would be around 12:30 – 13:00 and my “go to” would be either a fresh stir fry or pizza or a sandwich made up on the spot by one of the amazing chefs.         On weekends or free time, I’d also grab a smoothie or iced coffee on my way to the pool.</a:t>
            </a:r>
          </a:p>
          <a:p>
            <a:pPr>
              <a:lnSpc>
                <a:spcPct val="120000"/>
              </a:lnSpc>
            </a:pPr>
            <a:r>
              <a:rPr lang="en-US" altLang="zh-CN" sz="2200" dirty="0"/>
              <a:t>        As an athlete, my dinner would tend to be after training and treatment — which usually was around 6:30 p.m. most days. Here, my teammates and I would all eat together, along with other athletes from different sports teams. It was always something to look forward to and a great opportunity to socialize and enjoy good company. </a:t>
            </a:r>
          </a:p>
        </p:txBody>
      </p:sp>
      <p:sp>
        <p:nvSpPr>
          <p:cNvPr id="18" name="文本框 17"/>
          <p:cNvSpPr txBox="1"/>
          <p:nvPr/>
        </p:nvSpPr>
        <p:spPr>
          <a:xfrm>
            <a:off x="919320" y="1966265"/>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10577750" y="491745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0768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5" action="ppaction://hlinksldjump"/>
          </p:cNvPr>
          <p:cNvSpPr/>
          <p:nvPr/>
        </p:nvSpPr>
        <p:spPr>
          <a:xfrm>
            <a:off x="10559462" y="2864178"/>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M4NDg3NDVjMTI5NTQ5MDZhOTQ2MGJiMmE0OWMxO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9371</Words>
  <Application>Microsoft Office PowerPoint</Application>
  <PresentationFormat>自定义</PresentationFormat>
  <Paragraphs>724</Paragraphs>
  <Slides>66</Slides>
  <Notes>44</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Office 主题</vt:lpstr>
      <vt:lpstr>NEW  EXPERIENCING ENGLISH      2ND EDITION  Coursebook 1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EXPERIENCING ENGLISH     2ND EDITION  BOOK 1</dc:title>
  <dc:creator>hello</dc:creator>
  <cp:lastModifiedBy>Echo Wu</cp:lastModifiedBy>
  <cp:revision>212</cp:revision>
  <dcterms:created xsi:type="dcterms:W3CDTF">2022-04-21T02:30:00Z</dcterms:created>
  <dcterms:modified xsi:type="dcterms:W3CDTF">2024-12-24T03:50:47Z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37171067BF4B4F44875EEF90B5493484</vt:lpwstr>
  </property>
  <property fmtid="{D5CDD505-2E9C-101B-9397-08002B2CF9AE}" pid="3" name="KSOProductBuildVer">
    <vt:lpwstr>2052-11.1.0.12302</vt:lpwstr>
  </property>
</Properties>
</file>